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wav" ContentType="audio/wav"/>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7.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8.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17.bin" ContentType="application/vnd.openxmlformats-officedocument.oleObject"/>
  <Override PartName="/ppt/notesSlides/notesSlide24.xml" ContentType="application/vnd.openxmlformats-officedocument.presentationml.notesSlide+xml"/>
  <Override PartName="/ppt/embeddings/oleObject18.bin" ContentType="application/vnd.openxmlformats-officedocument.oleObject"/>
  <Override PartName="/ppt/notesSlides/notesSlide25.xml" ContentType="application/vnd.openxmlformats-officedocument.presentationml.notesSlide+xml"/>
  <Override PartName="/ppt/embeddings/Microsoft_Equation4.bin" ContentType="application/vnd.openxmlformats-officedocument.oleObject"/>
  <Override PartName="/ppt/notesSlides/notesSlide26.xml" ContentType="application/vnd.openxmlformats-officedocument.presentationml.notesSlide+xml"/>
  <Override PartName="/ppt/embeddings/oleObject19.bin" ContentType="application/vnd.openxmlformats-officedocument.oleObject"/>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embeddings/oleObject2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02"/>
  </p:notesMasterIdLst>
  <p:handoutMasterIdLst>
    <p:handoutMasterId r:id="rId303"/>
  </p:handoutMasterIdLst>
  <p:sldIdLst>
    <p:sldId id="256" r:id="rId2"/>
    <p:sldId id="583" r:id="rId3"/>
    <p:sldId id="859" r:id="rId4"/>
    <p:sldId id="450" r:id="rId5"/>
    <p:sldId id="271" r:id="rId6"/>
    <p:sldId id="587" r:id="rId7"/>
    <p:sldId id="342" r:id="rId8"/>
    <p:sldId id="344" r:id="rId9"/>
    <p:sldId id="829" r:id="rId10"/>
    <p:sldId id="457" r:id="rId11"/>
    <p:sldId id="458" r:id="rId12"/>
    <p:sldId id="1000" r:id="rId13"/>
    <p:sldId id="1001" r:id="rId14"/>
    <p:sldId id="1002" r:id="rId15"/>
    <p:sldId id="1003" r:id="rId16"/>
    <p:sldId id="832" r:id="rId17"/>
    <p:sldId id="1006" r:id="rId18"/>
    <p:sldId id="1007" r:id="rId19"/>
    <p:sldId id="1008" r:id="rId20"/>
    <p:sldId id="1009" r:id="rId21"/>
    <p:sldId id="1010" r:id="rId22"/>
    <p:sldId id="1011" r:id="rId23"/>
    <p:sldId id="516" r:id="rId24"/>
    <p:sldId id="517" r:id="rId25"/>
    <p:sldId id="518" r:id="rId26"/>
    <p:sldId id="519" r:id="rId27"/>
    <p:sldId id="520" r:id="rId28"/>
    <p:sldId id="591" r:id="rId29"/>
    <p:sldId id="523" r:id="rId30"/>
    <p:sldId id="990" r:id="rId31"/>
    <p:sldId id="985" r:id="rId32"/>
    <p:sldId id="926" r:id="rId33"/>
    <p:sldId id="700" r:id="rId34"/>
    <p:sldId id="702" r:id="rId35"/>
    <p:sldId id="703" r:id="rId36"/>
    <p:sldId id="704" r:id="rId37"/>
    <p:sldId id="705" r:id="rId38"/>
    <p:sldId id="706" r:id="rId39"/>
    <p:sldId id="707" r:id="rId40"/>
    <p:sldId id="708" r:id="rId41"/>
    <p:sldId id="709" r:id="rId42"/>
    <p:sldId id="711" r:id="rId43"/>
    <p:sldId id="712" r:id="rId44"/>
    <p:sldId id="713" r:id="rId45"/>
    <p:sldId id="714" r:id="rId46"/>
    <p:sldId id="715" r:id="rId47"/>
    <p:sldId id="716" r:id="rId48"/>
    <p:sldId id="717" r:id="rId49"/>
    <p:sldId id="718" r:id="rId50"/>
    <p:sldId id="719" r:id="rId51"/>
    <p:sldId id="721" r:id="rId52"/>
    <p:sldId id="722" r:id="rId53"/>
    <p:sldId id="720" r:id="rId54"/>
    <p:sldId id="725" r:id="rId55"/>
    <p:sldId id="726" r:id="rId56"/>
    <p:sldId id="769" r:id="rId57"/>
    <p:sldId id="770" r:id="rId58"/>
    <p:sldId id="727" r:id="rId59"/>
    <p:sldId id="996" r:id="rId60"/>
    <p:sldId id="728" r:id="rId61"/>
    <p:sldId id="729" r:id="rId62"/>
    <p:sldId id="776" r:id="rId63"/>
    <p:sldId id="730" r:id="rId64"/>
    <p:sldId id="734" r:id="rId65"/>
    <p:sldId id="777" r:id="rId66"/>
    <p:sldId id="736" r:id="rId67"/>
    <p:sldId id="738" r:id="rId68"/>
    <p:sldId id="739" r:id="rId69"/>
    <p:sldId id="740" r:id="rId70"/>
    <p:sldId id="741" r:id="rId71"/>
    <p:sldId id="742" r:id="rId72"/>
    <p:sldId id="743" r:id="rId73"/>
    <p:sldId id="744" r:id="rId74"/>
    <p:sldId id="745" r:id="rId75"/>
    <p:sldId id="932" r:id="rId76"/>
    <p:sldId id="933" r:id="rId77"/>
    <p:sldId id="746" r:id="rId78"/>
    <p:sldId id="820" r:id="rId79"/>
    <p:sldId id="825" r:id="rId80"/>
    <p:sldId id="827" r:id="rId81"/>
    <p:sldId id="813" r:id="rId82"/>
    <p:sldId id="814" r:id="rId83"/>
    <p:sldId id="747" r:id="rId84"/>
    <p:sldId id="815" r:id="rId85"/>
    <p:sldId id="816" r:id="rId86"/>
    <p:sldId id="817" r:id="rId87"/>
    <p:sldId id="818" r:id="rId88"/>
    <p:sldId id="748" r:id="rId89"/>
    <p:sldId id="749" r:id="rId90"/>
    <p:sldId id="750" r:id="rId91"/>
    <p:sldId id="751" r:id="rId92"/>
    <p:sldId id="752" r:id="rId93"/>
    <p:sldId id="753" r:id="rId94"/>
    <p:sldId id="944" r:id="rId95"/>
    <p:sldId id="945" r:id="rId96"/>
    <p:sldId id="946" r:id="rId97"/>
    <p:sldId id="947" r:id="rId98"/>
    <p:sldId id="948" r:id="rId99"/>
    <p:sldId id="949" r:id="rId100"/>
    <p:sldId id="950" r:id="rId101"/>
    <p:sldId id="951" r:id="rId102"/>
    <p:sldId id="952" r:id="rId103"/>
    <p:sldId id="953" r:id="rId104"/>
    <p:sldId id="954" r:id="rId105"/>
    <p:sldId id="955" r:id="rId106"/>
    <p:sldId id="956" r:id="rId107"/>
    <p:sldId id="957" r:id="rId108"/>
    <p:sldId id="958" r:id="rId109"/>
    <p:sldId id="959" r:id="rId110"/>
    <p:sldId id="960" r:id="rId111"/>
    <p:sldId id="961" r:id="rId112"/>
    <p:sldId id="962" r:id="rId113"/>
    <p:sldId id="963" r:id="rId114"/>
    <p:sldId id="964" r:id="rId115"/>
    <p:sldId id="965" r:id="rId116"/>
    <p:sldId id="966" r:id="rId117"/>
    <p:sldId id="967" r:id="rId118"/>
    <p:sldId id="968" r:id="rId119"/>
    <p:sldId id="969" r:id="rId120"/>
    <p:sldId id="970" r:id="rId121"/>
    <p:sldId id="971" r:id="rId122"/>
    <p:sldId id="972" r:id="rId123"/>
    <p:sldId id="973" r:id="rId124"/>
    <p:sldId id="974" r:id="rId125"/>
    <p:sldId id="975" r:id="rId126"/>
    <p:sldId id="976" r:id="rId127"/>
    <p:sldId id="977" r:id="rId128"/>
    <p:sldId id="978" r:id="rId129"/>
    <p:sldId id="979" r:id="rId130"/>
    <p:sldId id="980" r:id="rId131"/>
    <p:sldId id="981" r:id="rId132"/>
    <p:sldId id="451" r:id="rId133"/>
    <p:sldId id="515" r:id="rId134"/>
    <p:sldId id="593" r:id="rId135"/>
    <p:sldId id="778" r:id="rId136"/>
    <p:sldId id="779" r:id="rId137"/>
    <p:sldId id="780" r:id="rId138"/>
    <p:sldId id="781" r:id="rId139"/>
    <p:sldId id="782" r:id="rId140"/>
    <p:sldId id="783" r:id="rId141"/>
    <p:sldId id="784" r:id="rId142"/>
    <p:sldId id="785" r:id="rId143"/>
    <p:sldId id="786" r:id="rId144"/>
    <p:sldId id="787" r:id="rId145"/>
    <p:sldId id="788" r:id="rId146"/>
    <p:sldId id="991" r:id="rId147"/>
    <p:sldId id="992" r:id="rId148"/>
    <p:sldId id="993" r:id="rId149"/>
    <p:sldId id="994" r:id="rId150"/>
    <p:sldId id="997" r:id="rId151"/>
    <p:sldId id="998" r:id="rId152"/>
    <p:sldId id="789" r:id="rId153"/>
    <p:sldId id="790" r:id="rId154"/>
    <p:sldId id="791" r:id="rId155"/>
    <p:sldId id="792" r:id="rId156"/>
    <p:sldId id="793" r:id="rId157"/>
    <p:sldId id="982" r:id="rId158"/>
    <p:sldId id="983" r:id="rId159"/>
    <p:sldId id="995"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459" r:id="rId180"/>
    <p:sldId id="460" r:id="rId181"/>
    <p:sldId id="462" r:id="rId182"/>
    <p:sldId id="464" r:id="rId183"/>
    <p:sldId id="465" r:id="rId184"/>
    <p:sldId id="698" r:id="rId185"/>
    <p:sldId id="466" r:id="rId186"/>
    <p:sldId id="699" r:id="rId187"/>
    <p:sldId id="467" r:id="rId188"/>
    <p:sldId id="468" r:id="rId189"/>
    <p:sldId id="471" r:id="rId190"/>
    <p:sldId id="472" r:id="rId191"/>
    <p:sldId id="473" r:id="rId192"/>
    <p:sldId id="508" r:id="rId193"/>
    <p:sldId id="509" r:id="rId194"/>
    <p:sldId id="510" r:id="rId195"/>
    <p:sldId id="511" r:id="rId196"/>
    <p:sldId id="513" r:id="rId197"/>
    <p:sldId id="1012" r:id="rId198"/>
    <p:sldId id="359" r:id="rId199"/>
    <p:sldId id="396" r:id="rId200"/>
    <p:sldId id="361" r:id="rId201"/>
    <p:sldId id="526" r:id="rId202"/>
    <p:sldId id="527" r:id="rId203"/>
    <p:sldId id="530" r:id="rId204"/>
    <p:sldId id="531" r:id="rId205"/>
    <p:sldId id="532" r:id="rId206"/>
    <p:sldId id="533" r:id="rId207"/>
    <p:sldId id="534" r:id="rId208"/>
    <p:sldId id="443" r:id="rId209"/>
    <p:sldId id="405" r:id="rId210"/>
    <p:sldId id="537" r:id="rId211"/>
    <p:sldId id="538" r:id="rId212"/>
    <p:sldId id="539" r:id="rId213"/>
    <p:sldId id="540" r:id="rId214"/>
    <p:sldId id="541" r:id="rId215"/>
    <p:sldId id="542" r:id="rId216"/>
    <p:sldId id="543" r:id="rId217"/>
    <p:sldId id="548" r:id="rId218"/>
    <p:sldId id="549" r:id="rId219"/>
    <p:sldId id="550" r:id="rId220"/>
    <p:sldId id="551" r:id="rId221"/>
    <p:sldId id="552" r:id="rId222"/>
    <p:sldId id="553" r:id="rId223"/>
    <p:sldId id="554" r:id="rId224"/>
    <p:sldId id="556" r:id="rId225"/>
    <p:sldId id="771" r:id="rId226"/>
    <p:sldId id="772" r:id="rId227"/>
    <p:sldId id="773" r:id="rId228"/>
    <p:sldId id="774" r:id="rId229"/>
    <p:sldId id="775" r:id="rId230"/>
    <p:sldId id="934" r:id="rId231"/>
    <p:sldId id="935" r:id="rId232"/>
    <p:sldId id="860" r:id="rId233"/>
    <p:sldId id="1013" r:id="rId234"/>
    <p:sldId id="1014" r:id="rId235"/>
    <p:sldId id="1015" r:id="rId236"/>
    <p:sldId id="1016" r:id="rId237"/>
    <p:sldId id="1017" r:id="rId238"/>
    <p:sldId id="1025" r:id="rId239"/>
    <p:sldId id="1026" r:id="rId240"/>
    <p:sldId id="1027" r:id="rId241"/>
    <p:sldId id="1028" r:id="rId242"/>
    <p:sldId id="1029" r:id="rId243"/>
    <p:sldId id="1030" r:id="rId244"/>
    <p:sldId id="1031" r:id="rId245"/>
    <p:sldId id="1032" r:id="rId246"/>
    <p:sldId id="1033" r:id="rId247"/>
    <p:sldId id="1034" r:id="rId248"/>
    <p:sldId id="1035" r:id="rId249"/>
    <p:sldId id="1036" r:id="rId250"/>
    <p:sldId id="1037" r:id="rId251"/>
    <p:sldId id="1038" r:id="rId252"/>
    <p:sldId id="1039" r:id="rId253"/>
    <p:sldId id="1040" r:id="rId254"/>
    <p:sldId id="1041" r:id="rId255"/>
    <p:sldId id="1042" r:id="rId256"/>
    <p:sldId id="1044" r:id="rId257"/>
    <p:sldId id="1045" r:id="rId258"/>
    <p:sldId id="1046" r:id="rId259"/>
    <p:sldId id="1043" r:id="rId260"/>
    <p:sldId id="1047" r:id="rId261"/>
    <p:sldId id="1048" r:id="rId262"/>
    <p:sldId id="1049" r:id="rId263"/>
    <p:sldId id="1050" r:id="rId264"/>
    <p:sldId id="1051" r:id="rId265"/>
    <p:sldId id="1052" r:id="rId266"/>
    <p:sldId id="1053" r:id="rId267"/>
    <p:sldId id="1054" r:id="rId268"/>
    <p:sldId id="1055" r:id="rId269"/>
    <p:sldId id="904" r:id="rId270"/>
    <p:sldId id="905" r:id="rId271"/>
    <p:sldId id="906" r:id="rId272"/>
    <p:sldId id="907" r:id="rId273"/>
    <p:sldId id="908" r:id="rId274"/>
    <p:sldId id="909" r:id="rId275"/>
    <p:sldId id="910" r:id="rId276"/>
    <p:sldId id="911" r:id="rId277"/>
    <p:sldId id="912" r:id="rId278"/>
    <p:sldId id="913" r:id="rId279"/>
    <p:sldId id="914" r:id="rId280"/>
    <p:sldId id="915" r:id="rId281"/>
    <p:sldId id="916" r:id="rId282"/>
    <p:sldId id="917" r:id="rId283"/>
    <p:sldId id="918" r:id="rId284"/>
    <p:sldId id="943" r:id="rId285"/>
    <p:sldId id="919" r:id="rId286"/>
    <p:sldId id="920" r:id="rId287"/>
    <p:sldId id="921" r:id="rId288"/>
    <p:sldId id="922" r:id="rId289"/>
    <p:sldId id="923" r:id="rId290"/>
    <p:sldId id="986" r:id="rId291"/>
    <p:sldId id="987" r:id="rId292"/>
    <p:sldId id="989" r:id="rId293"/>
    <p:sldId id="924" r:id="rId294"/>
    <p:sldId id="925" r:id="rId295"/>
    <p:sldId id="938" r:id="rId296"/>
    <p:sldId id="939" r:id="rId297"/>
    <p:sldId id="940" r:id="rId298"/>
    <p:sldId id="941" r:id="rId299"/>
    <p:sldId id="942" r:id="rId300"/>
    <p:sldId id="984" r:id="rId30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09" autoAdjust="0"/>
    <p:restoredTop sz="98952" autoAdjust="0"/>
  </p:normalViewPr>
  <p:slideViewPr>
    <p:cSldViewPr>
      <p:cViewPr>
        <p:scale>
          <a:sx n="232" d="100"/>
          <a:sy n="232" d="100"/>
        </p:scale>
        <p:origin x="472" y="7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128"/>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notesMaster" Target="notesMasters/notesMaster1.xml"/><Relationship Id="rId303" Type="http://schemas.openxmlformats.org/officeDocument/2006/relationships/handoutMaster" Target="handoutMasters/handoutMaster1.xml"/><Relationship Id="rId304" Type="http://schemas.openxmlformats.org/officeDocument/2006/relationships/printerSettings" Target="printerSettings/printerSettings1.bin"/><Relationship Id="rId305" Type="http://schemas.openxmlformats.org/officeDocument/2006/relationships/presProps" Target="presProps.xml"/><Relationship Id="rId306" Type="http://schemas.openxmlformats.org/officeDocument/2006/relationships/viewProps" Target="viewProps.xml"/><Relationship Id="rId307" Type="http://schemas.openxmlformats.org/officeDocument/2006/relationships/theme" Target="theme/theme1.xml"/><Relationship Id="rId308"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1" Type="http://schemas.openxmlformats.org/officeDocument/2006/relationships/image" Target="../media/image5.wmf"/><Relationship Id="rId2"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 Id="rId2"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3.wmf"/><Relationship Id="rId4" Type="http://schemas.openxmlformats.org/officeDocument/2006/relationships/image" Target="../media/image94.wmf"/><Relationship Id="rId5" Type="http://schemas.openxmlformats.org/officeDocument/2006/relationships/image" Target="../media/image95.wmf"/><Relationship Id="rId1" Type="http://schemas.openxmlformats.org/officeDocument/2006/relationships/image" Target="../media/image91.wmf"/><Relationship Id="rId2" Type="http://schemas.openxmlformats.org/officeDocument/2006/relationships/image" Target="../media/image92.wmf"/></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10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55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53555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53555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53555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DF3B1F34-0B4A-4FCA-9081-01E7846FF89D}" type="slidenum">
              <a:rPr lang="en-US"/>
              <a:pPr>
                <a:defRPr/>
              </a:pPr>
              <a:t>‹#›</a:t>
            </a:fld>
            <a:endParaRPr lang="en-US"/>
          </a:p>
        </p:txBody>
      </p:sp>
    </p:spTree>
    <p:extLst>
      <p:ext uri="{BB962C8B-B14F-4D97-AF65-F5344CB8AC3E}">
        <p14:creationId xmlns:p14="http://schemas.microsoft.com/office/powerpoint/2010/main" val="2780582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41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143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41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138A6B37-322F-4DCC-A648-FCA5DF54E079}" type="slidenum">
              <a:rPr lang="en-US"/>
              <a:pPr>
                <a:defRPr/>
              </a:pPr>
              <a:t>‹#›</a:t>
            </a:fld>
            <a:endParaRPr lang="en-US"/>
          </a:p>
        </p:txBody>
      </p:sp>
    </p:spTree>
    <p:extLst>
      <p:ext uri="{BB962C8B-B14F-4D97-AF65-F5344CB8AC3E}">
        <p14:creationId xmlns:p14="http://schemas.microsoft.com/office/powerpoint/2010/main" val="11381357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CAC7D0FF-8863-4234-9EAD-3DA8C410B61D}" type="slidenum">
              <a:rPr lang="en-US" smtClean="0"/>
              <a:pPr/>
              <a:t>5</a:t>
            </a:fld>
            <a:endParaRPr lang="en-US" smtClean="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9B93A3D6-39A2-4A92-8BDB-DD5E7DFCD3D2}" type="slidenum">
              <a:rPr lang="en-US" smtClean="0"/>
              <a:pPr/>
              <a:t>76</a:t>
            </a:fld>
            <a:endParaRPr lang="en-US" smtClean="0"/>
          </a:p>
        </p:txBody>
      </p:sp>
      <p:sp>
        <p:nvSpPr>
          <p:cNvPr id="326659" name="Rectangle 2"/>
          <p:cNvSpPr>
            <a:spLocks noGrp="1" noRot="1" noChangeAspect="1" noChangeArrowheads="1" noTextEdit="1"/>
          </p:cNvSpPr>
          <p:nvPr>
            <p:ph type="sldImg"/>
          </p:nvPr>
        </p:nvSpPr>
        <p:spPr>
          <a:xfrm>
            <a:off x="1022350" y="542925"/>
            <a:ext cx="5270500" cy="3952875"/>
          </a:xfrm>
          <a:ln/>
        </p:spPr>
      </p:sp>
      <p:sp>
        <p:nvSpPr>
          <p:cNvPr id="326660" name="Rectangle 3"/>
          <p:cNvSpPr>
            <a:spLocks noGrp="1" noChangeArrowheads="1"/>
          </p:cNvSpPr>
          <p:nvPr>
            <p:ph type="body" idx="1"/>
          </p:nvPr>
        </p:nvSpPr>
        <p:spPr>
          <a:xfrm>
            <a:off x="974725" y="4635500"/>
            <a:ext cx="5365750" cy="4244975"/>
          </a:xfrm>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p:spPr>
        <p:txBody>
          <a:bodyPr/>
          <a:lstStyle/>
          <a:p>
            <a:fld id="{F4859F2B-7BF0-40A9-A434-3491D9B9B145}" type="slidenum">
              <a:rPr lang="en-US" smtClean="0"/>
              <a:pPr/>
              <a:t>83</a:t>
            </a:fld>
            <a:endParaRPr lang="en-US" smtClean="0"/>
          </a:p>
        </p:txBody>
      </p:sp>
      <p:sp>
        <p:nvSpPr>
          <p:cNvPr id="329731" name="Rectangle 2"/>
          <p:cNvSpPr>
            <a:spLocks noGrp="1" noRot="1" noChangeAspect="1" noChangeArrowheads="1" noTextEdit="1"/>
          </p:cNvSpPr>
          <p:nvPr>
            <p:ph type="sldImg"/>
          </p:nvPr>
        </p:nvSpPr>
        <p:spPr>
          <a:xfrm>
            <a:off x="1260475" y="722313"/>
            <a:ext cx="4795838" cy="3597275"/>
          </a:xfrm>
          <a:ln w="12700" cap="flat"/>
        </p:spPr>
      </p:sp>
      <p:sp>
        <p:nvSpPr>
          <p:cNvPr id="329732"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42EAF1C1-81CD-4DB2-B789-82A1697986AB}" type="slidenum">
              <a:rPr lang="en-US" smtClean="0"/>
              <a:pPr/>
              <a:t>88</a:t>
            </a:fld>
            <a:endParaRPr lang="en-US" smtClean="0"/>
          </a:p>
        </p:txBody>
      </p:sp>
      <p:sp>
        <p:nvSpPr>
          <p:cNvPr id="330755" name="Rectangle 2"/>
          <p:cNvSpPr>
            <a:spLocks noGrp="1" noRot="1" noChangeAspect="1" noChangeArrowheads="1" noTextEdit="1"/>
          </p:cNvSpPr>
          <p:nvPr>
            <p:ph type="sldImg"/>
          </p:nvPr>
        </p:nvSpPr>
        <p:spPr>
          <a:xfrm>
            <a:off x="1260475" y="722313"/>
            <a:ext cx="4795838" cy="3597275"/>
          </a:xfrm>
          <a:ln w="12700" cap="flat"/>
        </p:spPr>
      </p:sp>
      <p:sp>
        <p:nvSpPr>
          <p:cNvPr id="330756"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p:spPr>
        <p:txBody>
          <a:bodyPr/>
          <a:lstStyle/>
          <a:p>
            <a:fld id="{9D0B9F20-479B-4A21-8868-368D4F797762}" type="slidenum">
              <a:rPr lang="en-US" smtClean="0"/>
              <a:pPr/>
              <a:t>89</a:t>
            </a:fld>
            <a:endParaRPr lang="en-US" smtClean="0"/>
          </a:p>
        </p:txBody>
      </p:sp>
      <p:sp>
        <p:nvSpPr>
          <p:cNvPr id="331779" name="Rectangle 2"/>
          <p:cNvSpPr>
            <a:spLocks noGrp="1" noRot="1" noChangeAspect="1" noChangeArrowheads="1" noTextEdit="1"/>
          </p:cNvSpPr>
          <p:nvPr>
            <p:ph type="sldImg"/>
          </p:nvPr>
        </p:nvSpPr>
        <p:spPr>
          <a:xfrm>
            <a:off x="1260475" y="722313"/>
            <a:ext cx="4795838" cy="3597275"/>
          </a:xfrm>
          <a:ln w="12700" cap="flat"/>
        </p:spPr>
      </p:sp>
      <p:sp>
        <p:nvSpPr>
          <p:cNvPr id="331780"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D75AA68D-E450-47CF-96BB-E1D10FC56A95}" type="slidenum">
              <a:rPr lang="en-US" smtClean="0"/>
              <a:pPr/>
              <a:t>90</a:t>
            </a:fld>
            <a:endParaRPr lang="en-US" smtClean="0"/>
          </a:p>
        </p:txBody>
      </p:sp>
      <p:sp>
        <p:nvSpPr>
          <p:cNvPr id="332803" name="Rectangle 2"/>
          <p:cNvSpPr>
            <a:spLocks noGrp="1" noRot="1" noChangeAspect="1" noChangeArrowheads="1" noTextEdit="1"/>
          </p:cNvSpPr>
          <p:nvPr>
            <p:ph type="sldImg"/>
          </p:nvPr>
        </p:nvSpPr>
        <p:spPr>
          <a:xfrm>
            <a:off x="1260475" y="722313"/>
            <a:ext cx="4795838" cy="3597275"/>
          </a:xfrm>
          <a:ln w="12700" cap="flat"/>
        </p:spPr>
      </p:sp>
      <p:sp>
        <p:nvSpPr>
          <p:cNvPr id="332804"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p>
            <a:fld id="{55639F09-6D40-48D8-96B3-0A4E2CCB8C9C}" type="slidenum">
              <a:rPr lang="en-US" smtClean="0"/>
              <a:pPr/>
              <a:t>91</a:t>
            </a:fld>
            <a:endParaRPr lang="en-US" smtClean="0"/>
          </a:p>
        </p:txBody>
      </p:sp>
      <p:sp>
        <p:nvSpPr>
          <p:cNvPr id="333827" name="Rectangle 2"/>
          <p:cNvSpPr>
            <a:spLocks noGrp="1" noRot="1" noChangeAspect="1" noChangeArrowheads="1" noTextEdit="1"/>
          </p:cNvSpPr>
          <p:nvPr>
            <p:ph type="sldImg"/>
          </p:nvPr>
        </p:nvSpPr>
        <p:spPr>
          <a:xfrm>
            <a:off x="1260475" y="722313"/>
            <a:ext cx="4795838" cy="3597275"/>
          </a:xfrm>
          <a:ln w="12700" cap="flat"/>
        </p:spPr>
      </p:sp>
      <p:sp>
        <p:nvSpPr>
          <p:cNvPr id="333828"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73236792-D9E0-49B8-91DA-29CDE343AF6C}" type="slidenum">
              <a:rPr lang="en-US" smtClean="0"/>
              <a:pPr/>
              <a:t>92</a:t>
            </a:fld>
            <a:endParaRPr lang="en-US" smtClean="0"/>
          </a:p>
        </p:txBody>
      </p:sp>
      <p:sp>
        <p:nvSpPr>
          <p:cNvPr id="334851" name="Rectangle 2"/>
          <p:cNvSpPr>
            <a:spLocks noGrp="1" noRot="1" noChangeAspect="1" noChangeArrowheads="1" noTextEdit="1"/>
          </p:cNvSpPr>
          <p:nvPr>
            <p:ph type="sldImg"/>
          </p:nvPr>
        </p:nvSpPr>
        <p:spPr>
          <a:xfrm>
            <a:off x="1260475" y="722313"/>
            <a:ext cx="4795838" cy="3597275"/>
          </a:xfrm>
          <a:ln w="12700" cap="flat"/>
        </p:spPr>
      </p:sp>
      <p:sp>
        <p:nvSpPr>
          <p:cNvPr id="334852"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F831D3BE-2903-4EA3-B4A7-52CE4564E594}" type="slidenum">
              <a:rPr lang="en-US" smtClean="0"/>
              <a:pPr/>
              <a:t>93</a:t>
            </a:fld>
            <a:endParaRPr lang="en-US" smtClean="0"/>
          </a:p>
        </p:txBody>
      </p:sp>
      <p:sp>
        <p:nvSpPr>
          <p:cNvPr id="335875" name="Rectangle 2"/>
          <p:cNvSpPr>
            <a:spLocks noGrp="1" noRot="1" noChangeAspect="1" noChangeArrowheads="1" noTextEdit="1"/>
          </p:cNvSpPr>
          <p:nvPr>
            <p:ph type="sldImg"/>
          </p:nvPr>
        </p:nvSpPr>
        <p:spPr>
          <a:xfrm>
            <a:off x="1260475" y="722313"/>
            <a:ext cx="4795838" cy="3597275"/>
          </a:xfrm>
          <a:ln w="12700" cap="flat"/>
        </p:spPr>
      </p:sp>
      <p:sp>
        <p:nvSpPr>
          <p:cNvPr id="335876"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AA55CE40-E5A9-4929-8E01-88322790AF13}" type="slidenum">
              <a:rPr lang="en-US" smtClean="0"/>
              <a:pPr/>
              <a:t>117</a:t>
            </a:fld>
            <a:endParaRPr lang="en-US" smtClean="0"/>
          </a:p>
        </p:txBody>
      </p:sp>
      <p:sp>
        <p:nvSpPr>
          <p:cNvPr id="336899"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6900"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6901"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6902"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6903" name="Rectangle 6"/>
          <p:cNvSpPr>
            <a:spLocks noGrp="1" noRot="1" noChangeAspect="1" noChangeArrowheads="1" noTextEdit="1"/>
          </p:cNvSpPr>
          <p:nvPr>
            <p:ph type="sldImg"/>
          </p:nvPr>
        </p:nvSpPr>
        <p:spPr>
          <a:xfrm>
            <a:off x="1268413" y="723900"/>
            <a:ext cx="4784725" cy="3589338"/>
          </a:xfrm>
          <a:ln w="12700" cap="flat"/>
        </p:spPr>
      </p:sp>
      <p:sp>
        <p:nvSpPr>
          <p:cNvPr id="336904"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9F0CCDB4-E60B-498B-AFCC-AA721D874BEE}" type="slidenum">
              <a:rPr lang="en-US" smtClean="0"/>
              <a:pPr/>
              <a:t>118</a:t>
            </a:fld>
            <a:endParaRPr lang="en-US" smtClean="0"/>
          </a:p>
        </p:txBody>
      </p:sp>
      <p:sp>
        <p:nvSpPr>
          <p:cNvPr id="337923"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7924"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7925"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7926"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7927" name="Rectangle 6"/>
          <p:cNvSpPr>
            <a:spLocks noGrp="1" noRot="1" noChangeAspect="1" noChangeArrowheads="1" noTextEdit="1"/>
          </p:cNvSpPr>
          <p:nvPr>
            <p:ph type="sldImg"/>
          </p:nvPr>
        </p:nvSpPr>
        <p:spPr>
          <a:xfrm>
            <a:off x="1268413" y="723900"/>
            <a:ext cx="4784725" cy="3589338"/>
          </a:xfrm>
          <a:ln w="12700" cap="flat"/>
        </p:spPr>
      </p:sp>
      <p:sp>
        <p:nvSpPr>
          <p:cNvPr id="337928"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5B714CE7-58F8-44E9-9682-A05580B2142F}" type="slidenum">
              <a:rPr lang="en-US" smtClean="0"/>
              <a:pPr/>
              <a:t>10</a:t>
            </a:fld>
            <a:endParaRPr lang="en-US" smtClean="0"/>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13044C19-CF7D-4AB8-96ED-ECA15DEC5928}" type="slidenum">
              <a:rPr lang="en-US" smtClean="0"/>
              <a:pPr/>
              <a:t>119</a:t>
            </a:fld>
            <a:endParaRPr lang="en-US" smtClean="0"/>
          </a:p>
        </p:txBody>
      </p:sp>
      <p:sp>
        <p:nvSpPr>
          <p:cNvPr id="338947"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8948"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8949"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8950"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8951" name="Rectangle 6"/>
          <p:cNvSpPr>
            <a:spLocks noGrp="1" noRot="1" noChangeAspect="1" noChangeArrowheads="1" noTextEdit="1"/>
          </p:cNvSpPr>
          <p:nvPr>
            <p:ph type="sldImg"/>
          </p:nvPr>
        </p:nvSpPr>
        <p:spPr>
          <a:xfrm>
            <a:off x="1268413" y="723900"/>
            <a:ext cx="4784725" cy="3589338"/>
          </a:xfrm>
          <a:ln w="12700" cap="flat"/>
        </p:spPr>
      </p:sp>
      <p:sp>
        <p:nvSpPr>
          <p:cNvPr id="338952"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66397373-AD4B-4315-8B30-B8AEB83AF3B1}" type="slidenum">
              <a:rPr lang="en-US" smtClean="0"/>
              <a:pPr/>
              <a:t>120</a:t>
            </a:fld>
            <a:endParaRPr lang="en-US" smtClean="0"/>
          </a:p>
        </p:txBody>
      </p:sp>
      <p:sp>
        <p:nvSpPr>
          <p:cNvPr id="339971"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9972"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9973"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9974"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9975" name="Rectangle 6"/>
          <p:cNvSpPr>
            <a:spLocks noGrp="1" noRot="1" noChangeAspect="1" noChangeArrowheads="1" noTextEdit="1"/>
          </p:cNvSpPr>
          <p:nvPr>
            <p:ph type="sldImg"/>
          </p:nvPr>
        </p:nvSpPr>
        <p:spPr>
          <a:xfrm>
            <a:off x="1268413" y="723900"/>
            <a:ext cx="4784725" cy="3589338"/>
          </a:xfrm>
          <a:ln w="12700" cap="flat"/>
        </p:spPr>
      </p:sp>
      <p:sp>
        <p:nvSpPr>
          <p:cNvPr id="339976"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41DF6148-A3A8-440D-9A3E-7CBE4AFF9A05}" type="slidenum">
              <a:rPr lang="en-US" smtClean="0"/>
              <a:pPr/>
              <a:t>121</a:t>
            </a:fld>
            <a:endParaRPr lang="en-US" smtClean="0"/>
          </a:p>
        </p:txBody>
      </p:sp>
      <p:sp>
        <p:nvSpPr>
          <p:cNvPr id="340995"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0996"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0997"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0998"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0999" name="Rectangle 6"/>
          <p:cNvSpPr>
            <a:spLocks noGrp="1" noRot="1" noChangeAspect="1" noChangeArrowheads="1" noTextEdit="1"/>
          </p:cNvSpPr>
          <p:nvPr>
            <p:ph type="sldImg"/>
          </p:nvPr>
        </p:nvSpPr>
        <p:spPr>
          <a:xfrm>
            <a:off x="1268413" y="723900"/>
            <a:ext cx="4784725" cy="3589338"/>
          </a:xfrm>
          <a:ln w="12700" cap="flat"/>
        </p:spPr>
      </p:sp>
      <p:sp>
        <p:nvSpPr>
          <p:cNvPr id="341000"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6A2A3743-684B-419A-A695-54F47160AEF2}" type="slidenum">
              <a:rPr lang="en-US" smtClean="0"/>
              <a:pPr/>
              <a:t>122</a:t>
            </a:fld>
            <a:endParaRPr lang="en-US" smtClean="0"/>
          </a:p>
        </p:txBody>
      </p:sp>
      <p:sp>
        <p:nvSpPr>
          <p:cNvPr id="342019"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2020"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2021"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2022"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2023" name="Rectangle 6"/>
          <p:cNvSpPr>
            <a:spLocks noGrp="1" noRot="1" noChangeAspect="1" noChangeArrowheads="1" noTextEdit="1"/>
          </p:cNvSpPr>
          <p:nvPr>
            <p:ph type="sldImg"/>
          </p:nvPr>
        </p:nvSpPr>
        <p:spPr>
          <a:xfrm>
            <a:off x="1268413" y="723900"/>
            <a:ext cx="4784725" cy="3589338"/>
          </a:xfrm>
          <a:ln w="12700" cap="flat"/>
        </p:spPr>
      </p:sp>
      <p:sp>
        <p:nvSpPr>
          <p:cNvPr id="342024"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E7CABB48-67C8-4396-B306-A679838C36D7}" type="slidenum">
              <a:rPr lang="en-US" smtClean="0"/>
              <a:pPr/>
              <a:t>123</a:t>
            </a:fld>
            <a:endParaRPr lang="en-US" smtClean="0"/>
          </a:p>
        </p:txBody>
      </p:sp>
      <p:sp>
        <p:nvSpPr>
          <p:cNvPr id="343043"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3044"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3045"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3046"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3047" name="Rectangle 6"/>
          <p:cNvSpPr>
            <a:spLocks noGrp="1" noRot="1" noChangeAspect="1" noChangeArrowheads="1" noTextEdit="1"/>
          </p:cNvSpPr>
          <p:nvPr>
            <p:ph type="sldImg"/>
          </p:nvPr>
        </p:nvSpPr>
        <p:spPr>
          <a:xfrm>
            <a:off x="1268413" y="723900"/>
            <a:ext cx="4784725" cy="3589338"/>
          </a:xfrm>
          <a:ln w="12700" cap="flat"/>
        </p:spPr>
      </p:sp>
      <p:sp>
        <p:nvSpPr>
          <p:cNvPr id="343048"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69DF0FEA-9FF8-4EFE-A64B-696D2D5904D0}" type="slidenum">
              <a:rPr lang="en-US" smtClean="0"/>
              <a:pPr/>
              <a:t>124</a:t>
            </a:fld>
            <a:endParaRPr lang="en-US" smtClean="0"/>
          </a:p>
        </p:txBody>
      </p:sp>
      <p:sp>
        <p:nvSpPr>
          <p:cNvPr id="344067"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4068"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4069"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4070"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4071" name="Rectangle 6"/>
          <p:cNvSpPr>
            <a:spLocks noGrp="1" noRot="1" noChangeAspect="1" noChangeArrowheads="1" noTextEdit="1"/>
          </p:cNvSpPr>
          <p:nvPr>
            <p:ph type="sldImg"/>
          </p:nvPr>
        </p:nvSpPr>
        <p:spPr>
          <a:xfrm>
            <a:off x="1268413" y="723900"/>
            <a:ext cx="4784725" cy="3589338"/>
          </a:xfrm>
          <a:ln w="12700" cap="flat"/>
        </p:spPr>
      </p:sp>
      <p:sp>
        <p:nvSpPr>
          <p:cNvPr id="344072"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C7DF3F6C-3739-4266-AB0B-FE0035C783D6}" type="slidenum">
              <a:rPr lang="en-US" smtClean="0"/>
              <a:pPr/>
              <a:t>125</a:t>
            </a:fld>
            <a:endParaRPr lang="en-US" smtClean="0"/>
          </a:p>
        </p:txBody>
      </p:sp>
      <p:sp>
        <p:nvSpPr>
          <p:cNvPr id="345091"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5092"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5093"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5094"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5095" name="Rectangle 6"/>
          <p:cNvSpPr>
            <a:spLocks noGrp="1" noRot="1" noChangeAspect="1" noChangeArrowheads="1" noTextEdit="1"/>
          </p:cNvSpPr>
          <p:nvPr>
            <p:ph type="sldImg"/>
          </p:nvPr>
        </p:nvSpPr>
        <p:spPr>
          <a:xfrm>
            <a:off x="1268413" y="723900"/>
            <a:ext cx="4784725" cy="3589338"/>
          </a:xfrm>
          <a:ln w="12700" cap="flat"/>
        </p:spPr>
      </p:sp>
      <p:sp>
        <p:nvSpPr>
          <p:cNvPr id="345096"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p:spPr>
        <p:txBody>
          <a:bodyPr/>
          <a:lstStyle/>
          <a:p>
            <a:fld id="{635B2E3F-DDF6-4362-8A70-647DAF2AEA2A}" type="slidenum">
              <a:rPr lang="en-US" smtClean="0"/>
              <a:pPr/>
              <a:t>126</a:t>
            </a:fld>
            <a:endParaRPr lang="en-US" smtClean="0"/>
          </a:p>
        </p:txBody>
      </p:sp>
      <p:sp>
        <p:nvSpPr>
          <p:cNvPr id="346115"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6116"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6117"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6118"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6119" name="Rectangle 6"/>
          <p:cNvSpPr>
            <a:spLocks noGrp="1" noRot="1" noChangeAspect="1" noChangeArrowheads="1" noTextEdit="1"/>
          </p:cNvSpPr>
          <p:nvPr>
            <p:ph type="sldImg"/>
          </p:nvPr>
        </p:nvSpPr>
        <p:spPr>
          <a:xfrm>
            <a:off x="1268413" y="723900"/>
            <a:ext cx="4784725" cy="3589338"/>
          </a:xfrm>
          <a:ln w="12700" cap="flat"/>
        </p:spPr>
      </p:sp>
      <p:sp>
        <p:nvSpPr>
          <p:cNvPr id="346120"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567CAB7-19B4-4065-BD25-CD1B618FB0B1}" type="slidenum">
              <a:rPr lang="en-US" smtClean="0"/>
              <a:pPr/>
              <a:t>127</a:t>
            </a:fld>
            <a:endParaRPr lang="en-US" smtClean="0"/>
          </a:p>
        </p:txBody>
      </p:sp>
      <p:sp>
        <p:nvSpPr>
          <p:cNvPr id="347139"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7140"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7141"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7142"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7143" name="Rectangle 6"/>
          <p:cNvSpPr>
            <a:spLocks noGrp="1" noRot="1" noChangeAspect="1" noChangeArrowheads="1" noTextEdit="1"/>
          </p:cNvSpPr>
          <p:nvPr>
            <p:ph type="sldImg"/>
          </p:nvPr>
        </p:nvSpPr>
        <p:spPr>
          <a:xfrm>
            <a:off x="1268413" y="723900"/>
            <a:ext cx="4784725" cy="3589338"/>
          </a:xfrm>
          <a:ln w="12700" cap="flat"/>
        </p:spPr>
      </p:sp>
      <p:sp>
        <p:nvSpPr>
          <p:cNvPr id="347144"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74766A2B-ACC3-4872-845C-A1481607D943}" type="slidenum">
              <a:rPr lang="en-US" smtClean="0"/>
              <a:pPr/>
              <a:t>129</a:t>
            </a:fld>
            <a:endParaRPr lang="en-US" smtClean="0"/>
          </a:p>
        </p:txBody>
      </p:sp>
      <p:sp>
        <p:nvSpPr>
          <p:cNvPr id="348163"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8164"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8165"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8166"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8167" name="Rectangle 6"/>
          <p:cNvSpPr>
            <a:spLocks noGrp="1" noRot="1" noChangeAspect="1" noChangeArrowheads="1" noTextEdit="1"/>
          </p:cNvSpPr>
          <p:nvPr>
            <p:ph type="sldImg"/>
          </p:nvPr>
        </p:nvSpPr>
        <p:spPr>
          <a:xfrm>
            <a:off x="1268413" y="723900"/>
            <a:ext cx="4784725" cy="3589338"/>
          </a:xfrm>
          <a:ln w="12700" cap="flat"/>
        </p:spPr>
      </p:sp>
      <p:sp>
        <p:nvSpPr>
          <p:cNvPr id="348168"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EC59907D-CF4C-48F2-A0E0-F82C4631B335}" type="slidenum">
              <a:rPr lang="en-US" smtClean="0"/>
              <a:pPr/>
              <a:t>11</a:t>
            </a:fld>
            <a:endParaRPr lang="en-US" smtClean="0"/>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BD11720D-1BBD-4CC0-93F6-327B464FA0BC}" type="slidenum">
              <a:rPr lang="en-US" smtClean="0"/>
              <a:pPr/>
              <a:t>133</a:t>
            </a:fld>
            <a:endParaRPr lang="en-US" smtClean="0"/>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14A33545-0BC0-46B8-A6DD-CA0085AFB685}" type="slidenum">
              <a:rPr lang="en-US" smtClean="0"/>
              <a:pPr/>
              <a:t>198</a:t>
            </a:fld>
            <a:endParaRPr lang="en-US" smtClean="0"/>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D0E6770B-C974-44E5-9E7C-54BEB9690BF0}" type="slidenum">
              <a:rPr lang="en-US" smtClean="0"/>
              <a:pPr/>
              <a:t>200</a:t>
            </a:fld>
            <a:endParaRPr lang="en-US" smtClean="0"/>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F8CCF-2C7A-4CDB-998F-1390E542B8E5}" type="slidenum">
              <a:rPr lang="en-US" altLang="en-US"/>
              <a:pPr/>
              <a:t>234</a:t>
            </a:fld>
            <a:endParaRPr lang="en-US" altLang="en-US"/>
          </a:p>
        </p:txBody>
      </p:sp>
      <p:sp>
        <p:nvSpPr>
          <p:cNvPr id="109570" name="Rectangle 2"/>
          <p:cNvSpPr>
            <a:spLocks noGrp="1" noRot="1" noChangeAspect="1" noChangeArrowheads="1"/>
          </p:cNvSpPr>
          <p:nvPr>
            <p:ph type="sldImg"/>
          </p:nvPr>
        </p:nvSpPr>
        <p:spPr bwMode="auto">
          <a:xfrm>
            <a:off x="1266825" y="727075"/>
            <a:ext cx="4783138" cy="3586163"/>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1"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CDB1DA-0826-4DE7-90AD-F430B3AE1796}" type="slidenum">
              <a:rPr lang="en-US" altLang="en-US"/>
              <a:pPr/>
              <a:t>236</a:t>
            </a:fld>
            <a:endParaRPr lang="en-US" altLang="en-US"/>
          </a:p>
        </p:txBody>
      </p:sp>
      <p:sp>
        <p:nvSpPr>
          <p:cNvPr id="112642" name="Rectangle 2"/>
          <p:cNvSpPr>
            <a:spLocks noGrp="1" noRot="1" noChangeAspect="1" noChangeArrowheads="1"/>
          </p:cNvSpPr>
          <p:nvPr>
            <p:ph type="sldImg"/>
          </p:nvPr>
        </p:nvSpPr>
        <p:spPr bwMode="auto">
          <a:xfrm>
            <a:off x="1240259" y="726667"/>
            <a:ext cx="4836345" cy="358729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2643"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1BCD3-3D47-4142-B0B0-C5D2C8AB787E}" type="slidenum">
              <a:rPr lang="en-US" altLang="en-US"/>
              <a:pPr/>
              <a:t>237</a:t>
            </a:fld>
            <a:endParaRPr lang="en-US" altLang="en-US"/>
          </a:p>
        </p:txBody>
      </p:sp>
      <p:sp>
        <p:nvSpPr>
          <p:cNvPr id="114690" name="Rectangle 2"/>
          <p:cNvSpPr>
            <a:spLocks noGrp="1" noRot="1" noChangeAspect="1" noChangeArrowheads="1"/>
          </p:cNvSpPr>
          <p:nvPr>
            <p:ph type="sldImg"/>
          </p:nvPr>
        </p:nvSpPr>
        <p:spPr bwMode="auto">
          <a:xfrm>
            <a:off x="1240259" y="726667"/>
            <a:ext cx="4836345" cy="358729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1"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C0F4B-F956-4244-8B2A-F53D32D9E022}" type="slidenum">
              <a:rPr lang="en-US" altLang="en-US"/>
              <a:pPr/>
              <a:t>238</a:t>
            </a:fld>
            <a:endParaRPr lang="en-US" altLang="en-US"/>
          </a:p>
        </p:txBody>
      </p:sp>
      <p:sp>
        <p:nvSpPr>
          <p:cNvPr id="131074" name="Rectangle 2"/>
          <p:cNvSpPr>
            <a:spLocks noGrp="1" noRot="1" noChangeAspect="1" noChangeArrowheads="1"/>
          </p:cNvSpPr>
          <p:nvPr>
            <p:ph type="sldImg"/>
          </p:nvPr>
        </p:nvSpPr>
        <p:spPr bwMode="auto">
          <a:xfrm>
            <a:off x="1240259" y="726667"/>
            <a:ext cx="4836345" cy="358729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5"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8C4FBA-B0FC-48FD-8A5B-1BA9DEFDA658}" type="slidenum">
              <a:rPr lang="en-US" altLang="en-US"/>
              <a:pPr/>
              <a:t>239</a:t>
            </a:fld>
            <a:endParaRPr lang="en-US" altLang="en-US"/>
          </a:p>
        </p:txBody>
      </p:sp>
      <p:sp>
        <p:nvSpPr>
          <p:cNvPr id="133122" name="Rectangle 2"/>
          <p:cNvSpPr>
            <a:spLocks noGrp="1" noRot="1" noChangeAspect="1" noChangeArrowheads="1"/>
          </p:cNvSpPr>
          <p:nvPr>
            <p:ph type="sldImg"/>
          </p:nvPr>
        </p:nvSpPr>
        <p:spPr bwMode="auto">
          <a:xfrm>
            <a:off x="1240259" y="726667"/>
            <a:ext cx="4836345" cy="358729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3"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848B3D64-1B5C-4854-AD79-113872DE5805}" type="slidenum">
              <a:rPr lang="en-US" smtClean="0"/>
              <a:pPr/>
              <a:t>269</a:t>
            </a:fld>
            <a:endParaRPr lang="en-US" smtClean="0"/>
          </a:p>
        </p:txBody>
      </p:sp>
      <p:sp>
        <p:nvSpPr>
          <p:cNvPr id="352259" name="Rectangle 2"/>
          <p:cNvSpPr>
            <a:spLocks noGrp="1" noRot="1" noChangeAspect="1" noChangeArrowheads="1" noTextEdit="1"/>
          </p:cNvSpPr>
          <p:nvPr>
            <p:ph type="sldImg"/>
          </p:nvPr>
        </p:nvSpPr>
        <p:spPr>
          <a:xfrm>
            <a:off x="1266825" y="727075"/>
            <a:ext cx="4781550" cy="3586163"/>
          </a:xfrm>
          <a:ln/>
        </p:spPr>
      </p:sp>
      <p:sp>
        <p:nvSpPr>
          <p:cNvPr id="3522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FD139D98-A938-4E53-866F-4BE877AD8AE6}" type="slidenum">
              <a:rPr lang="en-US" smtClean="0"/>
              <a:pPr/>
              <a:t>271</a:t>
            </a:fld>
            <a:endParaRPr lang="en-US" smtClean="0"/>
          </a:p>
        </p:txBody>
      </p:sp>
      <p:sp>
        <p:nvSpPr>
          <p:cNvPr id="353283" name="Rectangle 2"/>
          <p:cNvSpPr>
            <a:spLocks noGrp="1" noRot="1" noChangeAspect="1" noChangeArrowheads="1" noTextEdit="1"/>
          </p:cNvSpPr>
          <p:nvPr>
            <p:ph type="sldImg"/>
          </p:nvPr>
        </p:nvSpPr>
        <p:spPr>
          <a:xfrm>
            <a:off x="1266825" y="727075"/>
            <a:ext cx="4781550" cy="3586163"/>
          </a:xfrm>
          <a:ln/>
        </p:spPr>
      </p:sp>
      <p:sp>
        <p:nvSpPr>
          <p:cNvPr id="3532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p>
            <a:fld id="{7DBFDFA2-B898-4DBF-9E3A-CDFC21730D14}" type="slidenum">
              <a:rPr lang="en-US" smtClean="0"/>
              <a:pPr/>
              <a:t>66</a:t>
            </a:fld>
            <a:endParaRPr lang="en-US" smtClean="0"/>
          </a:p>
        </p:txBody>
      </p:sp>
      <p:sp>
        <p:nvSpPr>
          <p:cNvPr id="320515" name="Rectangle 2"/>
          <p:cNvSpPr>
            <a:spLocks noGrp="1" noRot="1" noChangeAspect="1" noChangeArrowheads="1" noTextEdit="1"/>
          </p:cNvSpPr>
          <p:nvPr>
            <p:ph type="sldImg"/>
          </p:nvPr>
        </p:nvSpPr>
        <p:spPr>
          <a:xfrm>
            <a:off x="1260475" y="722313"/>
            <a:ext cx="4795838" cy="3597275"/>
          </a:xfrm>
          <a:ln w="12700" cap="flat"/>
        </p:spPr>
      </p:sp>
      <p:sp>
        <p:nvSpPr>
          <p:cNvPr id="320516"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AD5720AC-04AF-4B1A-9D15-E19981A35FD5}" type="slidenum">
              <a:rPr lang="en-US" smtClean="0"/>
              <a:pPr/>
              <a:t>272</a:t>
            </a:fld>
            <a:endParaRPr lang="en-US" smtClean="0"/>
          </a:p>
        </p:txBody>
      </p:sp>
      <p:sp>
        <p:nvSpPr>
          <p:cNvPr id="354307" name="Rectangle 2"/>
          <p:cNvSpPr>
            <a:spLocks noGrp="1" noRot="1" noChangeAspect="1" noChangeArrowheads="1" noTextEdit="1"/>
          </p:cNvSpPr>
          <p:nvPr>
            <p:ph type="sldImg"/>
          </p:nvPr>
        </p:nvSpPr>
        <p:spPr>
          <a:xfrm>
            <a:off x="1266825" y="727075"/>
            <a:ext cx="4781550" cy="3586163"/>
          </a:xfrm>
          <a:ln/>
        </p:spPr>
      </p:sp>
      <p:sp>
        <p:nvSpPr>
          <p:cNvPr id="3543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p>
            <a:fld id="{078CC797-68E7-4887-87B0-515BD7B13498}" type="slidenum">
              <a:rPr lang="en-US" smtClean="0"/>
              <a:pPr/>
              <a:t>273</a:t>
            </a:fld>
            <a:endParaRPr lang="en-US" smtClean="0"/>
          </a:p>
        </p:txBody>
      </p:sp>
      <p:sp>
        <p:nvSpPr>
          <p:cNvPr id="355331" name="Rectangle 2"/>
          <p:cNvSpPr>
            <a:spLocks noGrp="1" noRot="1" noChangeAspect="1" noChangeArrowheads="1" noTextEdit="1"/>
          </p:cNvSpPr>
          <p:nvPr>
            <p:ph type="sldImg"/>
          </p:nvPr>
        </p:nvSpPr>
        <p:spPr>
          <a:xfrm>
            <a:off x="1266825" y="727075"/>
            <a:ext cx="4781550" cy="3586163"/>
          </a:xfrm>
          <a:ln/>
        </p:spPr>
      </p:sp>
      <p:sp>
        <p:nvSpPr>
          <p:cNvPr id="3553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p>
            <a:fld id="{DE533F8B-2DCE-4BA2-82F4-D6A302A45B25}" type="slidenum">
              <a:rPr lang="en-US" smtClean="0"/>
              <a:pPr/>
              <a:t>274</a:t>
            </a:fld>
            <a:endParaRPr lang="en-US" smtClean="0"/>
          </a:p>
        </p:txBody>
      </p:sp>
      <p:sp>
        <p:nvSpPr>
          <p:cNvPr id="356355" name="Rectangle 2"/>
          <p:cNvSpPr>
            <a:spLocks noGrp="1" noRot="1" noChangeAspect="1" noChangeArrowheads="1" noTextEdit="1"/>
          </p:cNvSpPr>
          <p:nvPr>
            <p:ph type="sldImg"/>
          </p:nvPr>
        </p:nvSpPr>
        <p:spPr>
          <a:xfrm>
            <a:off x="1266825" y="727075"/>
            <a:ext cx="4781550" cy="3586163"/>
          </a:xfrm>
          <a:ln/>
        </p:spPr>
      </p:sp>
      <p:sp>
        <p:nvSpPr>
          <p:cNvPr id="3563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p:spPr>
        <p:txBody>
          <a:bodyPr/>
          <a:lstStyle/>
          <a:p>
            <a:fld id="{1AB118D4-4C7F-4091-8D42-30B445BFA1EE}" type="slidenum">
              <a:rPr lang="en-US" smtClean="0"/>
              <a:pPr/>
              <a:t>275</a:t>
            </a:fld>
            <a:endParaRPr lang="en-US" smtClean="0"/>
          </a:p>
        </p:txBody>
      </p:sp>
      <p:sp>
        <p:nvSpPr>
          <p:cNvPr id="357379" name="Rectangle 2"/>
          <p:cNvSpPr>
            <a:spLocks noGrp="1" noRot="1" noChangeAspect="1" noChangeArrowheads="1" noTextEdit="1"/>
          </p:cNvSpPr>
          <p:nvPr>
            <p:ph type="sldImg"/>
          </p:nvPr>
        </p:nvSpPr>
        <p:spPr>
          <a:xfrm>
            <a:off x="1266825" y="727075"/>
            <a:ext cx="4781550" cy="3586163"/>
          </a:xfrm>
          <a:ln/>
        </p:spPr>
      </p:sp>
      <p:sp>
        <p:nvSpPr>
          <p:cNvPr id="3573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45B88071-A834-43B7-AB8B-3BCFDF207936}" type="slidenum">
              <a:rPr lang="en-US" smtClean="0"/>
              <a:pPr/>
              <a:t>276</a:t>
            </a:fld>
            <a:endParaRPr lang="en-US" smtClean="0"/>
          </a:p>
        </p:txBody>
      </p:sp>
      <p:sp>
        <p:nvSpPr>
          <p:cNvPr id="358403" name="Rectangle 2"/>
          <p:cNvSpPr>
            <a:spLocks noGrp="1" noRot="1" noChangeAspect="1" noChangeArrowheads="1" noTextEdit="1"/>
          </p:cNvSpPr>
          <p:nvPr>
            <p:ph type="sldImg"/>
          </p:nvPr>
        </p:nvSpPr>
        <p:spPr>
          <a:xfrm>
            <a:off x="1266825" y="727075"/>
            <a:ext cx="4781550" cy="3586163"/>
          </a:xfrm>
          <a:ln/>
        </p:spPr>
      </p:sp>
      <p:sp>
        <p:nvSpPr>
          <p:cNvPr id="3584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59ADBE99-D1B3-4C29-A6BF-DCAB225AAE1D}" type="slidenum">
              <a:rPr lang="en-US" smtClean="0"/>
              <a:pPr/>
              <a:t>277</a:t>
            </a:fld>
            <a:endParaRPr lang="en-US" smtClean="0"/>
          </a:p>
        </p:txBody>
      </p:sp>
      <p:sp>
        <p:nvSpPr>
          <p:cNvPr id="359427" name="Rectangle 2"/>
          <p:cNvSpPr>
            <a:spLocks noGrp="1" noRot="1" noChangeAspect="1" noChangeArrowheads="1" noTextEdit="1"/>
          </p:cNvSpPr>
          <p:nvPr>
            <p:ph type="sldImg"/>
          </p:nvPr>
        </p:nvSpPr>
        <p:spPr>
          <a:xfrm>
            <a:off x="1266825" y="727075"/>
            <a:ext cx="4781550" cy="3586163"/>
          </a:xfrm>
          <a:ln/>
        </p:spPr>
      </p:sp>
      <p:sp>
        <p:nvSpPr>
          <p:cNvPr id="3594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E87C6AA9-8DDE-41FF-AAF6-E3420D140313}" type="slidenum">
              <a:rPr lang="en-US" smtClean="0"/>
              <a:pPr/>
              <a:t>278</a:t>
            </a:fld>
            <a:endParaRPr lang="en-US" smtClean="0"/>
          </a:p>
        </p:txBody>
      </p:sp>
      <p:sp>
        <p:nvSpPr>
          <p:cNvPr id="360451" name="Rectangle 2"/>
          <p:cNvSpPr>
            <a:spLocks noGrp="1" noRot="1" noChangeAspect="1" noChangeArrowheads="1" noTextEdit="1"/>
          </p:cNvSpPr>
          <p:nvPr>
            <p:ph type="sldImg"/>
          </p:nvPr>
        </p:nvSpPr>
        <p:spPr>
          <a:xfrm>
            <a:off x="1266825" y="727075"/>
            <a:ext cx="4781550" cy="3586163"/>
          </a:xfrm>
          <a:ln/>
        </p:spPr>
      </p:sp>
      <p:sp>
        <p:nvSpPr>
          <p:cNvPr id="36045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88DEF7FA-E5C7-4C44-8DBA-F8CE15B489C5}" type="slidenum">
              <a:rPr lang="en-US" smtClean="0"/>
              <a:pPr/>
              <a:t>279</a:t>
            </a:fld>
            <a:endParaRPr lang="en-US" smtClean="0"/>
          </a:p>
        </p:txBody>
      </p:sp>
      <p:sp>
        <p:nvSpPr>
          <p:cNvPr id="361475" name="Rectangle 2"/>
          <p:cNvSpPr>
            <a:spLocks noGrp="1" noRot="1" noChangeAspect="1" noChangeArrowheads="1" noTextEdit="1"/>
          </p:cNvSpPr>
          <p:nvPr>
            <p:ph type="sldImg"/>
          </p:nvPr>
        </p:nvSpPr>
        <p:spPr>
          <a:xfrm>
            <a:off x="1266825" y="727075"/>
            <a:ext cx="4781550" cy="3586163"/>
          </a:xfrm>
          <a:ln/>
        </p:spPr>
      </p:sp>
      <p:sp>
        <p:nvSpPr>
          <p:cNvPr id="36147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C0840D0B-2D6C-49ED-9026-955381E45146}" type="slidenum">
              <a:rPr lang="en-US" smtClean="0"/>
              <a:pPr/>
              <a:t>280</a:t>
            </a:fld>
            <a:endParaRPr lang="en-US" smtClean="0"/>
          </a:p>
        </p:txBody>
      </p:sp>
      <p:sp>
        <p:nvSpPr>
          <p:cNvPr id="362499" name="Rectangle 2"/>
          <p:cNvSpPr>
            <a:spLocks noGrp="1" noRot="1" noChangeAspect="1" noChangeArrowheads="1" noTextEdit="1"/>
          </p:cNvSpPr>
          <p:nvPr>
            <p:ph type="sldImg"/>
          </p:nvPr>
        </p:nvSpPr>
        <p:spPr>
          <a:xfrm>
            <a:off x="1266825" y="727075"/>
            <a:ext cx="4781550" cy="3586163"/>
          </a:xfrm>
          <a:ln/>
        </p:spPr>
      </p:sp>
      <p:sp>
        <p:nvSpPr>
          <p:cNvPr id="3625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7B7CA50C-4BC7-4467-82C9-8526AF1711C0}" type="slidenum">
              <a:rPr lang="en-US" smtClean="0"/>
              <a:pPr/>
              <a:t>281</a:t>
            </a:fld>
            <a:endParaRPr lang="en-US" smtClean="0"/>
          </a:p>
        </p:txBody>
      </p:sp>
      <p:sp>
        <p:nvSpPr>
          <p:cNvPr id="363523" name="Rectangle 2"/>
          <p:cNvSpPr>
            <a:spLocks noGrp="1" noRot="1" noChangeAspect="1" noChangeArrowheads="1" noTextEdit="1"/>
          </p:cNvSpPr>
          <p:nvPr>
            <p:ph type="sldImg"/>
          </p:nvPr>
        </p:nvSpPr>
        <p:spPr>
          <a:xfrm>
            <a:off x="1266825" y="727075"/>
            <a:ext cx="4781550" cy="3586163"/>
          </a:xfrm>
          <a:ln/>
        </p:spPr>
      </p:sp>
      <p:sp>
        <p:nvSpPr>
          <p:cNvPr id="3635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609395DB-A411-4631-92FC-AE22EFAB6E25}" type="slidenum">
              <a:rPr lang="en-US" smtClean="0"/>
              <a:pPr/>
              <a:t>67</a:t>
            </a:fld>
            <a:endParaRPr lang="en-US" smtClean="0"/>
          </a:p>
        </p:txBody>
      </p:sp>
      <p:sp>
        <p:nvSpPr>
          <p:cNvPr id="321539" name="Rectangle 2"/>
          <p:cNvSpPr>
            <a:spLocks noGrp="1" noRot="1" noChangeAspect="1" noChangeArrowheads="1" noTextEdit="1"/>
          </p:cNvSpPr>
          <p:nvPr>
            <p:ph type="sldImg"/>
          </p:nvPr>
        </p:nvSpPr>
        <p:spPr>
          <a:xfrm>
            <a:off x="1260475" y="722313"/>
            <a:ext cx="4795838" cy="3597275"/>
          </a:xfrm>
          <a:ln w="12700" cap="flat"/>
        </p:spPr>
      </p:sp>
      <p:sp>
        <p:nvSpPr>
          <p:cNvPr id="321540"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3F6CFE23-9FB6-48F9-B290-B419600897CD}" type="slidenum">
              <a:rPr lang="en-US" smtClean="0"/>
              <a:pPr/>
              <a:t>282</a:t>
            </a:fld>
            <a:endParaRPr lang="en-US" smtClean="0"/>
          </a:p>
        </p:txBody>
      </p:sp>
      <p:sp>
        <p:nvSpPr>
          <p:cNvPr id="364547" name="Rectangle 2"/>
          <p:cNvSpPr>
            <a:spLocks noGrp="1" noRot="1" noChangeAspect="1" noChangeArrowheads="1" noTextEdit="1"/>
          </p:cNvSpPr>
          <p:nvPr>
            <p:ph type="sldImg"/>
          </p:nvPr>
        </p:nvSpPr>
        <p:spPr>
          <a:xfrm>
            <a:off x="1266825" y="727075"/>
            <a:ext cx="4781550" cy="3586163"/>
          </a:xfrm>
          <a:ln/>
        </p:spPr>
      </p:sp>
      <p:sp>
        <p:nvSpPr>
          <p:cNvPr id="3645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C49719E8-74C7-4B5C-8416-CAEDB4593683}" type="slidenum">
              <a:rPr lang="en-US" smtClean="0"/>
              <a:pPr/>
              <a:t>286</a:t>
            </a:fld>
            <a:endParaRPr lang="en-US" smtClean="0"/>
          </a:p>
        </p:txBody>
      </p:sp>
      <p:sp>
        <p:nvSpPr>
          <p:cNvPr id="365571" name="Rectangle 2"/>
          <p:cNvSpPr>
            <a:spLocks noGrp="1" noRot="1" noChangeAspect="1" noChangeArrowheads="1" noTextEdit="1"/>
          </p:cNvSpPr>
          <p:nvPr>
            <p:ph type="sldImg"/>
          </p:nvPr>
        </p:nvSpPr>
        <p:spPr>
          <a:xfrm>
            <a:off x="1266825" y="727075"/>
            <a:ext cx="4781550" cy="3586163"/>
          </a:xfrm>
          <a:ln/>
        </p:spPr>
      </p:sp>
      <p:sp>
        <p:nvSpPr>
          <p:cNvPr id="3655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07CF5608-060F-4766-AB19-EB00CA39D109}" type="slidenum">
              <a:rPr lang="en-US" smtClean="0"/>
              <a:pPr/>
              <a:t>287</a:t>
            </a:fld>
            <a:endParaRPr lang="en-US" smtClean="0"/>
          </a:p>
        </p:txBody>
      </p:sp>
      <p:sp>
        <p:nvSpPr>
          <p:cNvPr id="366595" name="Rectangle 2"/>
          <p:cNvSpPr>
            <a:spLocks noGrp="1" noRot="1" noChangeAspect="1" noChangeArrowheads="1" noTextEdit="1"/>
          </p:cNvSpPr>
          <p:nvPr>
            <p:ph type="sldImg"/>
          </p:nvPr>
        </p:nvSpPr>
        <p:spPr>
          <a:xfrm>
            <a:off x="1266825" y="727075"/>
            <a:ext cx="4781550" cy="3586163"/>
          </a:xfrm>
          <a:ln/>
        </p:spPr>
      </p:sp>
      <p:sp>
        <p:nvSpPr>
          <p:cNvPr id="3665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FAE10B64-41CE-4811-8F64-93E27F582F3E}" type="slidenum">
              <a:rPr lang="en-US" smtClean="0"/>
              <a:pPr/>
              <a:t>288</a:t>
            </a:fld>
            <a:endParaRPr lang="en-US" smtClean="0"/>
          </a:p>
        </p:txBody>
      </p:sp>
      <p:sp>
        <p:nvSpPr>
          <p:cNvPr id="367619" name="Rectangle 2"/>
          <p:cNvSpPr>
            <a:spLocks noGrp="1" noRot="1" noChangeAspect="1" noChangeArrowheads="1" noTextEdit="1"/>
          </p:cNvSpPr>
          <p:nvPr>
            <p:ph type="sldImg"/>
          </p:nvPr>
        </p:nvSpPr>
        <p:spPr>
          <a:xfrm>
            <a:off x="1266825" y="727075"/>
            <a:ext cx="4781550" cy="3586163"/>
          </a:xfrm>
          <a:ln/>
        </p:spPr>
      </p:sp>
      <p:sp>
        <p:nvSpPr>
          <p:cNvPr id="3676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C1C7DB73-76D4-4747-A2AE-991068D1D6A3}" type="slidenum">
              <a:rPr lang="en-US" smtClean="0"/>
              <a:pPr/>
              <a:t>68</a:t>
            </a:fld>
            <a:endParaRPr lang="en-US" smtClean="0"/>
          </a:p>
        </p:txBody>
      </p:sp>
      <p:sp>
        <p:nvSpPr>
          <p:cNvPr id="322563" name="Rectangle 2"/>
          <p:cNvSpPr>
            <a:spLocks noGrp="1" noRot="1" noChangeAspect="1" noChangeArrowheads="1" noTextEdit="1"/>
          </p:cNvSpPr>
          <p:nvPr>
            <p:ph type="sldImg"/>
          </p:nvPr>
        </p:nvSpPr>
        <p:spPr>
          <a:xfrm>
            <a:off x="1260475" y="722313"/>
            <a:ext cx="4795838" cy="3597275"/>
          </a:xfrm>
          <a:ln w="12700" cap="flat"/>
        </p:spPr>
      </p:sp>
      <p:sp>
        <p:nvSpPr>
          <p:cNvPr id="322564"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p>
            <a:fld id="{26CA4289-61E2-43BD-8BE5-4A66B99CE1AA}" type="slidenum">
              <a:rPr lang="en-US" smtClean="0"/>
              <a:pPr/>
              <a:t>69</a:t>
            </a:fld>
            <a:endParaRPr lang="en-US" smtClean="0"/>
          </a:p>
        </p:txBody>
      </p:sp>
      <p:sp>
        <p:nvSpPr>
          <p:cNvPr id="323587" name="Rectangle 2"/>
          <p:cNvSpPr>
            <a:spLocks noGrp="1" noRot="1" noChangeAspect="1" noChangeArrowheads="1" noTextEdit="1"/>
          </p:cNvSpPr>
          <p:nvPr>
            <p:ph type="sldImg"/>
          </p:nvPr>
        </p:nvSpPr>
        <p:spPr>
          <a:xfrm>
            <a:off x="1260475" y="722313"/>
            <a:ext cx="4795838" cy="3597275"/>
          </a:xfrm>
          <a:ln w="12700" cap="flat"/>
        </p:spPr>
      </p:sp>
      <p:sp>
        <p:nvSpPr>
          <p:cNvPr id="323588"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p>
            <a:fld id="{A9920BAD-EEC3-43DB-9D78-7A544F986FAC}" type="slidenum">
              <a:rPr lang="en-US" smtClean="0"/>
              <a:pPr/>
              <a:t>70</a:t>
            </a:fld>
            <a:endParaRPr lang="en-US" smtClean="0"/>
          </a:p>
        </p:txBody>
      </p:sp>
      <p:sp>
        <p:nvSpPr>
          <p:cNvPr id="324611" name="Rectangle 2"/>
          <p:cNvSpPr>
            <a:spLocks noGrp="1" noRot="1" noChangeAspect="1" noChangeArrowheads="1" noTextEdit="1"/>
          </p:cNvSpPr>
          <p:nvPr>
            <p:ph type="sldImg"/>
          </p:nvPr>
        </p:nvSpPr>
        <p:spPr>
          <a:xfrm>
            <a:off x="1260475" y="722313"/>
            <a:ext cx="4795838" cy="3597275"/>
          </a:xfrm>
          <a:ln w="12700" cap="flat"/>
        </p:spPr>
      </p:sp>
      <p:sp>
        <p:nvSpPr>
          <p:cNvPr id="324612"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p>
            <a:fld id="{3DDA0DA6-F770-46F3-8F78-3B135762FE2F}" type="slidenum">
              <a:rPr lang="en-US" smtClean="0"/>
              <a:pPr/>
              <a:t>71</a:t>
            </a:fld>
            <a:endParaRPr lang="en-US" smtClean="0"/>
          </a:p>
        </p:txBody>
      </p:sp>
      <p:sp>
        <p:nvSpPr>
          <p:cNvPr id="325635" name="Rectangle 2"/>
          <p:cNvSpPr>
            <a:spLocks noGrp="1" noRot="1" noChangeAspect="1" noChangeArrowheads="1" noTextEdit="1"/>
          </p:cNvSpPr>
          <p:nvPr>
            <p:ph type="sldImg"/>
          </p:nvPr>
        </p:nvSpPr>
        <p:spPr>
          <a:xfrm>
            <a:off x="1260475" y="722313"/>
            <a:ext cx="4795838" cy="3597275"/>
          </a:xfrm>
          <a:ln w="12700" cap="flat"/>
        </p:spPr>
      </p:sp>
      <p:sp>
        <p:nvSpPr>
          <p:cNvPr id="325636" name="Rectangle 3"/>
          <p:cNvSpPr>
            <a:spLocks noGrp="1" noChangeArrowheads="1"/>
          </p:cNvSpPr>
          <p:nvPr>
            <p:ph type="body" idx="1"/>
          </p:nvPr>
        </p:nvSpPr>
        <p:spPr>
          <a:noFill/>
          <a:ln/>
        </p:spPr>
        <p:txBody>
          <a:bodyPr lIns="97319" tIns="48659" rIns="97319" bIns="48659"/>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61363241-6B06-4136-9FB7-D50E4E9430C9}"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683F70B0-1238-4F18-A2DA-4DEC77F7C0B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817F8FE6-D854-4095-A9AE-385086FC4C5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58908EFD-40F5-48C8-B19D-E9986DA65DA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8" name="Rectangle 6"/>
          <p:cNvSpPr>
            <a:spLocks noGrp="1" noChangeArrowheads="1"/>
          </p:cNvSpPr>
          <p:nvPr>
            <p:ph type="sldNum" sz="quarter" idx="12"/>
          </p:nvPr>
        </p:nvSpPr>
        <p:spPr>
          <a:ln/>
        </p:spPr>
        <p:txBody>
          <a:bodyPr/>
          <a:lstStyle>
            <a:lvl1pPr>
              <a:defRPr/>
            </a:lvl1pPr>
          </a:lstStyle>
          <a:p>
            <a:pPr>
              <a:defRPr/>
            </a:pPr>
            <a:fld id="{CFA4E5E3-75BC-42B9-ACA1-7ADC4470701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9" name="Rectangle 6"/>
          <p:cNvSpPr>
            <a:spLocks noGrp="1" noChangeArrowheads="1"/>
          </p:cNvSpPr>
          <p:nvPr>
            <p:ph type="sldNum" sz="quarter" idx="12"/>
          </p:nvPr>
        </p:nvSpPr>
        <p:spPr>
          <a:ln/>
        </p:spPr>
        <p:txBody>
          <a:bodyPr/>
          <a:lstStyle>
            <a:lvl1pPr>
              <a:defRPr/>
            </a:lvl1pPr>
          </a:lstStyle>
          <a:p>
            <a:pPr>
              <a:defRPr/>
            </a:pPr>
            <a:fld id="{0FD0AA96-0154-4B57-9707-67351E3E0AD3}"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AA6AD485-1B29-4AE3-8D9B-3CBDF7AB37FF}"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E896F151-A9F9-42D8-9622-1E95C3539A8D}"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5" name="Rectangle 6"/>
          <p:cNvSpPr>
            <a:spLocks noGrp="1" noChangeArrowheads="1"/>
          </p:cNvSpPr>
          <p:nvPr>
            <p:ph type="sldNum" sz="quarter" idx="12"/>
          </p:nvPr>
        </p:nvSpPr>
        <p:spPr>
          <a:ln/>
        </p:spPr>
        <p:txBody>
          <a:bodyPr/>
          <a:lstStyle>
            <a:lvl1pPr>
              <a:defRPr/>
            </a:lvl1pPr>
          </a:lstStyle>
          <a:p>
            <a:pPr>
              <a:defRPr/>
            </a:pPr>
            <a:fld id="{485EC4E3-299A-43DD-96E7-335B12D09D5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67917E8B-2B60-4B82-8783-CDDF17986D6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A027D89B-7CA8-4239-8BDA-1381F9FCB0D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D45DC9DD-A6FF-4C4F-B998-5C40B5AF3F2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9" name="Rectangle 6"/>
          <p:cNvSpPr>
            <a:spLocks noGrp="1" noChangeArrowheads="1"/>
          </p:cNvSpPr>
          <p:nvPr>
            <p:ph type="sldNum" sz="quarter" idx="12"/>
          </p:nvPr>
        </p:nvSpPr>
        <p:spPr>
          <a:ln/>
        </p:spPr>
        <p:txBody>
          <a:bodyPr/>
          <a:lstStyle>
            <a:lvl1pPr>
              <a:defRPr/>
            </a:lvl1pPr>
          </a:lstStyle>
          <a:p>
            <a:pPr>
              <a:defRPr/>
            </a:pPr>
            <a:fld id="{DD041583-276F-47A4-B20F-9E77F90FA54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5" name="Rectangle 6"/>
          <p:cNvSpPr>
            <a:spLocks noGrp="1" noChangeArrowheads="1"/>
          </p:cNvSpPr>
          <p:nvPr>
            <p:ph type="sldNum" sz="quarter" idx="12"/>
          </p:nvPr>
        </p:nvSpPr>
        <p:spPr>
          <a:ln/>
        </p:spPr>
        <p:txBody>
          <a:bodyPr/>
          <a:lstStyle>
            <a:lvl1pPr>
              <a:defRPr/>
            </a:lvl1pPr>
          </a:lstStyle>
          <a:p>
            <a:pPr>
              <a:defRPr/>
            </a:pPr>
            <a:fld id="{86D5109D-B260-4837-9326-73FD558960E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4" name="Rectangle 6"/>
          <p:cNvSpPr>
            <a:spLocks noGrp="1" noChangeArrowheads="1"/>
          </p:cNvSpPr>
          <p:nvPr>
            <p:ph type="sldNum" sz="quarter" idx="12"/>
          </p:nvPr>
        </p:nvSpPr>
        <p:spPr>
          <a:ln/>
        </p:spPr>
        <p:txBody>
          <a:bodyPr/>
          <a:lstStyle>
            <a:lvl1pPr>
              <a:defRPr/>
            </a:lvl1pPr>
          </a:lstStyle>
          <a:p>
            <a:pPr>
              <a:defRPr/>
            </a:pPr>
            <a:fld id="{6663B485-0E4C-492E-9F57-B61F6BABD80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ED38373C-E15B-454E-B178-8B92B79DDD8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529A2E45-EB9C-4955-BCD9-790B92B6E17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990600" y="6400800"/>
            <a:ext cx="640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lvl1pPr>
          </a:lstStyle>
          <a:p>
            <a:pPr>
              <a:defRPr/>
            </a:pPr>
            <a:r>
              <a:rPr lang="en-US"/>
              <a:t>COPYRIGHT PENDING - ABBOTT &amp; HOWE 2002 - COPYING PROHIBITED</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CC69B77-FFC6-4C8E-A3DA-619F9F70138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ken.abbott@morganstanley.com" TargetMode="External"/><Relationship Id="rId3" Type="http://schemas.openxmlformats.org/officeDocument/2006/relationships/hyperlink" Target="mailto:abbottkc@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90.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1" Type="http://schemas.openxmlformats.org/officeDocument/2006/relationships/oleObject" Target="../embeddings/oleObject14.bin"/><Relationship Id="rId12" Type="http://schemas.openxmlformats.org/officeDocument/2006/relationships/image" Target="../media/image95.w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10.bin"/><Relationship Id="rId4" Type="http://schemas.openxmlformats.org/officeDocument/2006/relationships/image" Target="../media/image91.wmf"/><Relationship Id="rId5" Type="http://schemas.openxmlformats.org/officeDocument/2006/relationships/oleObject" Target="../embeddings/oleObject11.bin"/><Relationship Id="rId6" Type="http://schemas.openxmlformats.org/officeDocument/2006/relationships/image" Target="../media/image92.wmf"/><Relationship Id="rId7" Type="http://schemas.openxmlformats.org/officeDocument/2006/relationships/oleObject" Target="../embeddings/oleObject12.bin"/><Relationship Id="rId8" Type="http://schemas.openxmlformats.org/officeDocument/2006/relationships/image" Target="../media/image93.wmf"/><Relationship Id="rId9" Type="http://schemas.openxmlformats.org/officeDocument/2006/relationships/oleObject" Target="../embeddings/oleObject13.bin"/><Relationship Id="rId10" Type="http://schemas.openxmlformats.org/officeDocument/2006/relationships/image" Target="../media/image94.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wmf"/><Relationship Id="rId3" Type="http://schemas.openxmlformats.org/officeDocument/2006/relationships/image" Target="../media/image98.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w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wmf"/><Relationship Id="rId4" Type="http://schemas.openxmlformats.org/officeDocument/2006/relationships/image" Target="../media/image101.wmf"/><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0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5.bin"/><Relationship Id="rId5" Type="http://schemas.openxmlformats.org/officeDocument/2006/relationships/oleObject" Target="../embeddings/oleObject16.bin"/><Relationship Id="rId6" Type="http://schemas.openxmlformats.org/officeDocument/2006/relationships/image" Target="../media/image103.wmf"/><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wmf"/><Relationship Id="rId4" Type="http://schemas.openxmlformats.org/officeDocument/2006/relationships/image" Target="../media/image105.wmf"/><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7.bin"/><Relationship Id="rId5" Type="http://schemas.openxmlformats.org/officeDocument/2006/relationships/image" Target="../media/image106.wmf"/><Relationship Id="rId6" Type="http://schemas.openxmlformats.org/officeDocument/2006/relationships/image" Target="../media/image107.w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8.bin"/><Relationship Id="rId5" Type="http://schemas.openxmlformats.org/officeDocument/2006/relationships/image" Target="../media/image108.wmf"/><Relationship Id="rId1" Type="http://schemas.openxmlformats.org/officeDocument/2006/relationships/vmlDrawing" Target="../drawings/vmlDrawing11.vml"/><Relationship Id="rId2"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Microsoft_Equation4.bin"/><Relationship Id="rId5" Type="http://schemas.openxmlformats.org/officeDocument/2006/relationships/image" Target="../media/image109.wmf"/><Relationship Id="rId6" Type="http://schemas.openxmlformats.org/officeDocument/2006/relationships/image" Target="../media/image110.wmf"/><Relationship Id="rId1" Type="http://schemas.openxmlformats.org/officeDocument/2006/relationships/vmlDrawing" Target="../drawings/vmlDrawing12.vml"/><Relationship Id="rId2"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19.bin"/><Relationship Id="rId5" Type="http://schemas.openxmlformats.org/officeDocument/2006/relationships/image" Target="../media/image111.wmf"/><Relationship Id="rId1" Type="http://schemas.openxmlformats.org/officeDocument/2006/relationships/vmlDrawing" Target="../drawings/vmlDrawing13.vml"/><Relationship Id="rId2"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wmf"/><Relationship Id="rId4" Type="http://schemas.openxmlformats.org/officeDocument/2006/relationships/image" Target="../media/image113.w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14.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116.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hyperlink" Target="http://www.financeformulas.net/Formula%20Images/PV%20of%20Annuity%202.gif"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jpeg"/></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129.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30.wmf"/><Relationship Id="rId5" Type="http://schemas.openxmlformats.org/officeDocument/2006/relationships/image" Target="../media/image131.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132.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w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136.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37.png"/><Relationship Id="rId7" Type="http://schemas.openxmlformats.org/officeDocument/2006/relationships/image" Target="../media/image138.png"/><Relationship Id="rId1" Type="http://schemas.openxmlformats.org/officeDocument/2006/relationships/tags" Target="../tags/tag1.xml"/><Relationship Id="rId2" Type="http://schemas.openxmlformats.org/officeDocument/2006/relationships/tags" Target="../tags/tag2.xml"/></Relationships>
</file>

<file path=ppt/slides/_rels/slide226.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1" Type="http://schemas.openxmlformats.org/officeDocument/2006/relationships/tags" Target="../tags/tag4.xml"/><Relationship Id="rId2" Type="http://schemas.openxmlformats.org/officeDocument/2006/relationships/tags" Target="../tags/tag5.xml"/></Relationships>
</file>

<file path=ppt/slides/_rels/slide227.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1" Type="http://schemas.openxmlformats.org/officeDocument/2006/relationships/tags" Target="../tags/tag7.xml"/><Relationship Id="rId2" Type="http://schemas.openxmlformats.org/officeDocument/2006/relationships/tags" Target="../tags/tag8.xml"/></Relationships>
</file>

<file path=ppt/slides/_rels/slide228.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7.xml"/><Relationship Id="rId5" Type="http://schemas.openxmlformats.org/officeDocument/2006/relationships/audio" Target="../media/audio1.wav"/><Relationship Id="rId1" Type="http://schemas.openxmlformats.org/officeDocument/2006/relationships/tags" Target="../tags/tag10.xml"/><Relationship Id="rId2" Type="http://schemas.openxmlformats.org/officeDocument/2006/relationships/tags" Target="../tags/tag11.xml"/></Relationships>
</file>

<file path=ppt/slides/_rels/slide229.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44.emf"/><Relationship Id="rId7" Type="http://schemas.openxmlformats.org/officeDocument/2006/relationships/image" Target="../media/image145.emf"/><Relationship Id="rId1" Type="http://schemas.openxmlformats.org/officeDocument/2006/relationships/tags" Target="../tags/tag13.xml"/><Relationship Id="rId2" Type="http://schemas.openxmlformats.org/officeDocument/2006/relationships/tags" Target="../tags/tag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jpe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0.wm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1.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2.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4.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5.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6.wmf"/><Relationship Id="rId3" Type="http://schemas.openxmlformats.org/officeDocument/2006/relationships/image" Target="../media/image167.jpe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Table%20(2)!R6C2:R25C19" TargetMode="External"/><Relationship Id="rId4" Type="http://schemas.openxmlformats.org/officeDocument/2006/relationships/image" Target="../media/image168.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oleObject" Target="file:///\\MSAD\ROOT\NA\NY\USERS\abbottk\Readings\Papers\Overview\101130%20Limits.xls!IRCC%20IR%20FX!R4C1:R40C23" TargetMode="External"/><Relationship Id="rId4" Type="http://schemas.openxmlformats.org/officeDocument/2006/relationships/image" Target="../media/image169.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IRCC%20EM%20Exp!R5C2:R41C17" TargetMode="External"/><Relationship Id="rId4" Type="http://schemas.openxmlformats.org/officeDocument/2006/relationships/image" Target="../media/image170.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FXEM%20Single%20Name!R2C2:R54C15" TargetMode="External"/><Relationship Id="rId4" Type="http://schemas.openxmlformats.org/officeDocument/2006/relationships/image" Target="../media/image171.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FX%20Vega!R1C1:R44C36" TargetMode="External"/><Relationship Id="rId4" Type="http://schemas.openxmlformats.org/officeDocument/2006/relationships/image" Target="../media/image172.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173.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5" Type="http://schemas.openxmlformats.org/officeDocument/2006/relationships/oleObject" Target="../embeddings/oleObject2.bin"/><Relationship Id="rId6" Type="http://schemas.openxmlformats.org/officeDocument/2006/relationships/image" Target="../media/image6.wmf"/><Relationship Id="rId7" Type="http://schemas.openxmlformats.org/officeDocument/2006/relationships/oleObject" Target="../embeddings/oleObject3.bin"/><Relationship Id="rId8" Type="http://schemas.openxmlformats.org/officeDocument/2006/relationships/image" Target="../media/image7.wmf"/><Relationship Id="rId9" Type="http://schemas.openxmlformats.org/officeDocument/2006/relationships/oleObject" Target="../embeddings/oleObject4.bin"/><Relationship Id="rId10" Type="http://schemas.openxmlformats.org/officeDocument/2006/relationships/image" Target="../media/image8.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wmf"/><Relationship Id="rId5" Type="http://schemas.openxmlformats.org/officeDocument/2006/relationships/oleObject" Target="../embeddings/oleObject6.bin"/><Relationship Id="rId6" Type="http://schemas.openxmlformats.org/officeDocument/2006/relationships/image" Target="../media/image9.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6" Type="http://schemas.openxmlformats.org/officeDocument/2006/relationships/image" Target="../media/image61.emf"/><Relationship Id="rId47" Type="http://schemas.openxmlformats.org/officeDocument/2006/relationships/image" Target="../media/image62.emf"/><Relationship Id="rId48" Type="http://schemas.openxmlformats.org/officeDocument/2006/relationships/image" Target="../media/image63.emf"/><Relationship Id="rId49" Type="http://schemas.openxmlformats.org/officeDocument/2006/relationships/image" Target="../media/image64.emf"/><Relationship Id="rId20" Type="http://schemas.openxmlformats.org/officeDocument/2006/relationships/image" Target="../media/image35.emf"/><Relationship Id="rId21" Type="http://schemas.openxmlformats.org/officeDocument/2006/relationships/image" Target="../media/image36.emf"/><Relationship Id="rId22" Type="http://schemas.openxmlformats.org/officeDocument/2006/relationships/image" Target="../media/image37.emf"/><Relationship Id="rId23" Type="http://schemas.openxmlformats.org/officeDocument/2006/relationships/image" Target="../media/image38.emf"/><Relationship Id="rId24" Type="http://schemas.openxmlformats.org/officeDocument/2006/relationships/image" Target="../media/image39.emf"/><Relationship Id="rId25" Type="http://schemas.openxmlformats.org/officeDocument/2006/relationships/image" Target="../media/image40.emf"/><Relationship Id="rId26" Type="http://schemas.openxmlformats.org/officeDocument/2006/relationships/image" Target="../media/image41.emf"/><Relationship Id="rId27" Type="http://schemas.openxmlformats.org/officeDocument/2006/relationships/image" Target="../media/image42.emf"/><Relationship Id="rId28" Type="http://schemas.openxmlformats.org/officeDocument/2006/relationships/image" Target="../media/image43.emf"/><Relationship Id="rId29" Type="http://schemas.openxmlformats.org/officeDocument/2006/relationships/image" Target="../media/image44.emf"/><Relationship Id="rId50" Type="http://schemas.openxmlformats.org/officeDocument/2006/relationships/image" Target="../media/image65.emf"/><Relationship Id="rId51" Type="http://schemas.openxmlformats.org/officeDocument/2006/relationships/image" Target="../media/image66.emf"/><Relationship Id="rId52"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30" Type="http://schemas.openxmlformats.org/officeDocument/2006/relationships/image" Target="../media/image45.emf"/><Relationship Id="rId31" Type="http://schemas.openxmlformats.org/officeDocument/2006/relationships/image" Target="../media/image46.emf"/><Relationship Id="rId32" Type="http://schemas.openxmlformats.org/officeDocument/2006/relationships/image" Target="../media/image47.emf"/><Relationship Id="rId9" Type="http://schemas.openxmlformats.org/officeDocument/2006/relationships/image" Target="../media/image24.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emf"/><Relationship Id="rId33" Type="http://schemas.openxmlformats.org/officeDocument/2006/relationships/image" Target="../media/image48.emf"/><Relationship Id="rId34" Type="http://schemas.openxmlformats.org/officeDocument/2006/relationships/image" Target="../media/image49.emf"/><Relationship Id="rId35" Type="http://schemas.openxmlformats.org/officeDocument/2006/relationships/image" Target="../media/image50.emf"/><Relationship Id="rId36" Type="http://schemas.openxmlformats.org/officeDocument/2006/relationships/image" Target="../media/image51.emf"/><Relationship Id="rId10" Type="http://schemas.openxmlformats.org/officeDocument/2006/relationships/image" Target="../media/image25.emf"/><Relationship Id="rId11" Type="http://schemas.openxmlformats.org/officeDocument/2006/relationships/image" Target="../media/image26.emf"/><Relationship Id="rId12" Type="http://schemas.openxmlformats.org/officeDocument/2006/relationships/image" Target="../media/image2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30.emf"/><Relationship Id="rId16" Type="http://schemas.openxmlformats.org/officeDocument/2006/relationships/image" Target="../media/image31.emf"/><Relationship Id="rId17" Type="http://schemas.openxmlformats.org/officeDocument/2006/relationships/image" Target="../media/image32.emf"/><Relationship Id="rId18" Type="http://schemas.openxmlformats.org/officeDocument/2006/relationships/image" Target="../media/image33.emf"/><Relationship Id="rId19" Type="http://schemas.openxmlformats.org/officeDocument/2006/relationships/image" Target="../media/image34.emf"/><Relationship Id="rId37" Type="http://schemas.openxmlformats.org/officeDocument/2006/relationships/image" Target="../media/image52.emf"/><Relationship Id="rId38" Type="http://schemas.openxmlformats.org/officeDocument/2006/relationships/image" Target="../media/image53.emf"/><Relationship Id="rId39" Type="http://schemas.openxmlformats.org/officeDocument/2006/relationships/image" Target="../media/image54.emf"/><Relationship Id="rId40" Type="http://schemas.openxmlformats.org/officeDocument/2006/relationships/image" Target="../media/image55.emf"/><Relationship Id="rId41" Type="http://schemas.openxmlformats.org/officeDocument/2006/relationships/image" Target="../media/image56.emf"/><Relationship Id="rId42" Type="http://schemas.openxmlformats.org/officeDocument/2006/relationships/image" Target="../media/image57.emf"/><Relationship Id="rId43" Type="http://schemas.openxmlformats.org/officeDocument/2006/relationships/image" Target="../media/image58.emf"/><Relationship Id="rId44" Type="http://schemas.openxmlformats.org/officeDocument/2006/relationships/image" Target="../media/image59.emf"/><Relationship Id="rId45" Type="http://schemas.openxmlformats.org/officeDocument/2006/relationships/image" Target="../media/image6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7.bin"/><Relationship Id="rId5" Type="http://schemas.openxmlformats.org/officeDocument/2006/relationships/image" Target="../media/image69.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wmf"/><Relationship Id="rId4" Type="http://schemas.openxmlformats.org/officeDocument/2006/relationships/image" Target="../media/image72.w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1.xml.rels><?xml version="1.0" encoding="UTF-8" standalone="yes"?>
<Relationships xmlns="http://schemas.openxmlformats.org/package/2006/relationships"><Relationship Id="rId3" Type="http://schemas.openxmlformats.org/officeDocument/2006/relationships/image" Target="../media/image73.wmf"/><Relationship Id="rId4" Type="http://schemas.openxmlformats.org/officeDocument/2006/relationships/image" Target="../media/image74.w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wmf"/></Relationships>
</file>

<file path=ppt/slides/_rels/slide76.xml.rels><?xml version="1.0" encoding="UTF-8" standalone="yes"?>
<Relationships xmlns="http://schemas.openxmlformats.org/package/2006/relationships"><Relationship Id="rId3" Type="http://schemas.openxmlformats.org/officeDocument/2006/relationships/image" Target="../media/image78.wmf"/><Relationship Id="rId4" Type="http://schemas.openxmlformats.org/officeDocument/2006/relationships/image" Target="../media/image79.emf"/><Relationship Id="rId5" Type="http://schemas.openxmlformats.org/officeDocument/2006/relationships/image" Target="../media/image80.emf"/><Relationship Id="rId6"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8.bin"/><Relationship Id="rId5" Type="http://schemas.openxmlformats.org/officeDocument/2006/relationships/image" Target="../media/image86.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Microsoft_Word_97_-_2004_Document1.doc"/><Relationship Id="rId5" Type="http://schemas.openxmlformats.org/officeDocument/2006/relationships/image" Target="../media/image87.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Microsoft_Word_97_-_2004_Document2.doc"/><Relationship Id="rId5" Type="http://schemas.openxmlformats.org/officeDocument/2006/relationships/image" Target="../media/image88.wmf"/><Relationship Id="rId6" Type="http://schemas.openxmlformats.org/officeDocument/2006/relationships/oleObject" Target="../embeddings/Microsoft_Word_97_-_2004_Document3.doc"/><Relationship Id="rId7" Type="http://schemas.openxmlformats.org/officeDocument/2006/relationships/image" Target="../media/image89.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762000" y="2286000"/>
            <a:ext cx="7772400" cy="1143000"/>
          </a:xfrm>
        </p:spPr>
        <p:txBody>
          <a:bodyPr/>
          <a:lstStyle/>
          <a:p>
            <a:r>
              <a:rPr lang="en-US" b="1" smtClean="0"/>
              <a:t>Risk Management</a:t>
            </a:r>
          </a:p>
        </p:txBody>
      </p:sp>
      <p:sp>
        <p:nvSpPr>
          <p:cNvPr id="26627" name="Rectangle 1028"/>
          <p:cNvSpPr>
            <a:spLocks noGrp="1" noChangeArrowheads="1"/>
          </p:cNvSpPr>
          <p:nvPr>
            <p:ph type="subTitle" idx="1"/>
          </p:nvPr>
        </p:nvSpPr>
        <p:spPr>
          <a:xfrm>
            <a:off x="1371600" y="3429000"/>
            <a:ext cx="6400800" cy="2057400"/>
          </a:xfrm>
          <a:noFill/>
        </p:spPr>
        <p:txBody>
          <a:bodyPr/>
          <a:lstStyle/>
          <a:p>
            <a:pPr>
              <a:lnSpc>
                <a:spcPct val="80000"/>
              </a:lnSpc>
            </a:pPr>
            <a:r>
              <a:rPr lang="en-US" sz="2000" dirty="0" smtClean="0"/>
              <a:t>Ken Abbott</a:t>
            </a:r>
          </a:p>
          <a:p>
            <a:pPr>
              <a:lnSpc>
                <a:spcPct val="80000"/>
              </a:lnSpc>
            </a:pPr>
            <a:r>
              <a:rPr lang="en-US" sz="2000" dirty="0" smtClean="0">
                <a:hlinkClick r:id="rId2"/>
              </a:rPr>
              <a:t>ken.abbott</a:t>
            </a:r>
            <a:r>
              <a:rPr lang="en-US" sz="2000" dirty="0" smtClean="0">
                <a:hlinkClick r:id="rId2"/>
              </a:rPr>
              <a:t>@barclays.com</a:t>
            </a:r>
            <a:endParaRPr lang="en-US" sz="2000" dirty="0" smtClean="0"/>
          </a:p>
          <a:p>
            <a:pPr>
              <a:lnSpc>
                <a:spcPct val="80000"/>
              </a:lnSpc>
            </a:pPr>
            <a:r>
              <a:rPr lang="en-US" sz="2000" dirty="0" smtClean="0">
                <a:hlinkClick r:id="rId3"/>
              </a:rPr>
              <a:t>abbottkc@gmail.com</a:t>
            </a:r>
            <a:endParaRPr lang="en-US" sz="2000" dirty="0" smtClean="0"/>
          </a:p>
          <a:p>
            <a:pPr>
              <a:lnSpc>
                <a:spcPct val="80000"/>
              </a:lnSpc>
            </a:pPr>
            <a:r>
              <a:rPr lang="en-US" sz="2000" dirty="0" smtClean="0"/>
              <a:t>212 762 4176 w</a:t>
            </a:r>
          </a:p>
          <a:p>
            <a:pPr>
              <a:lnSpc>
                <a:spcPct val="80000"/>
              </a:lnSpc>
            </a:pPr>
            <a:r>
              <a:rPr lang="en-US" sz="2000" dirty="0" smtClean="0"/>
              <a:t>917 714 4810 m</a:t>
            </a:r>
          </a:p>
          <a:p>
            <a:pPr>
              <a:lnSpc>
                <a:spcPct val="80000"/>
              </a:lnSpc>
            </a:pPr>
            <a:r>
              <a:rPr lang="en-US" sz="2000" dirty="0" smtClean="0"/>
              <a:t>973 701 1753 h</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320A0DE2-A7EE-4555-B382-120B32AEF2CD}" type="slidenum">
              <a:rPr lang="en-US" smtClean="0"/>
              <a:pPr/>
              <a:t>10</a:t>
            </a:fld>
            <a:endParaRPr lang="en-US" smtClean="0"/>
          </a:p>
        </p:txBody>
      </p:sp>
      <p:sp>
        <p:nvSpPr>
          <p:cNvPr id="40963" name="Rectangle 2"/>
          <p:cNvSpPr>
            <a:spLocks noGrp="1" noChangeArrowheads="1"/>
          </p:cNvSpPr>
          <p:nvPr>
            <p:ph type="title"/>
          </p:nvPr>
        </p:nvSpPr>
        <p:spPr>
          <a:xfrm>
            <a:off x="685800" y="762000"/>
            <a:ext cx="7391400" cy="914400"/>
          </a:xfrm>
        </p:spPr>
        <p:txBody>
          <a:bodyPr/>
          <a:lstStyle/>
          <a:p>
            <a:r>
              <a:rPr lang="en-US" b="1" smtClean="0"/>
              <a:t>Analysis: The Toolkit</a:t>
            </a:r>
          </a:p>
        </p:txBody>
      </p:sp>
      <p:sp>
        <p:nvSpPr>
          <p:cNvPr id="40964" name="Rectangle 3"/>
          <p:cNvSpPr>
            <a:spLocks noGrp="1" noChangeArrowheads="1"/>
          </p:cNvSpPr>
          <p:nvPr>
            <p:ph type="body" idx="1"/>
          </p:nvPr>
        </p:nvSpPr>
        <p:spPr>
          <a:xfrm>
            <a:off x="1981200" y="1828800"/>
            <a:ext cx="4724400" cy="3429000"/>
          </a:xfrm>
        </p:spPr>
        <p:txBody>
          <a:bodyPr/>
          <a:lstStyle/>
          <a:p>
            <a:pPr marL="609600" indent="-609600">
              <a:lnSpc>
                <a:spcPct val="80000"/>
              </a:lnSpc>
              <a:buFontTx/>
              <a:buAutoNum type="arabicPeriod"/>
            </a:pPr>
            <a:r>
              <a:rPr lang="en-US" sz="2800" dirty="0" smtClean="0"/>
              <a:t>Sensitivity Analysis</a:t>
            </a:r>
          </a:p>
          <a:p>
            <a:pPr marL="609600" indent="-609600">
              <a:lnSpc>
                <a:spcPct val="80000"/>
              </a:lnSpc>
              <a:buFontTx/>
              <a:buAutoNum type="arabicPeriod"/>
            </a:pPr>
            <a:r>
              <a:rPr lang="en-US" sz="2800" dirty="0" err="1" smtClean="0"/>
              <a:t>VaR</a:t>
            </a:r>
            <a:endParaRPr lang="en-US" sz="2800" dirty="0" smtClean="0"/>
          </a:p>
          <a:p>
            <a:pPr marL="609600" indent="-609600">
              <a:lnSpc>
                <a:spcPct val="80000"/>
              </a:lnSpc>
              <a:buFontTx/>
              <a:buAutoNum type="arabicPeriod"/>
            </a:pPr>
            <a:r>
              <a:rPr lang="en-US" sz="2800" dirty="0" smtClean="0"/>
              <a:t>Stress Tests</a:t>
            </a:r>
          </a:p>
          <a:p>
            <a:pPr marL="609600" indent="-609600">
              <a:lnSpc>
                <a:spcPct val="80000"/>
              </a:lnSpc>
              <a:buFontTx/>
              <a:buAutoNum type="arabicPeriod"/>
            </a:pPr>
            <a:r>
              <a:rPr lang="en-US" sz="2800" dirty="0" smtClean="0"/>
              <a:t>Scenario Analysis</a:t>
            </a:r>
          </a:p>
          <a:p>
            <a:pPr marL="609600" indent="-609600">
              <a:lnSpc>
                <a:spcPct val="80000"/>
              </a:lnSpc>
              <a:buFontTx/>
              <a:buAutoNum type="arabicPeriod"/>
            </a:pPr>
            <a:r>
              <a:rPr lang="en-US" sz="2800" dirty="0" err="1" smtClean="0"/>
              <a:t>Backtesting</a:t>
            </a:r>
            <a:endParaRPr lang="en-US" sz="2800" dirty="0" smtClean="0"/>
          </a:p>
          <a:p>
            <a:pPr marL="609600" indent="-609600">
              <a:lnSpc>
                <a:spcPct val="80000"/>
              </a:lnSpc>
              <a:buFontTx/>
              <a:buAutoNum type="arabicPeriod"/>
            </a:pPr>
            <a:r>
              <a:rPr lang="en-US" sz="2800" dirty="0" smtClean="0"/>
              <a:t>Risk/Return Analysis</a:t>
            </a:r>
          </a:p>
          <a:p>
            <a:pPr marL="609600" indent="-609600">
              <a:lnSpc>
                <a:spcPct val="80000"/>
              </a:lnSpc>
              <a:buFontTx/>
              <a:buAutoNum type="arabicPeriod"/>
            </a:pPr>
            <a:r>
              <a:rPr lang="en-US" sz="2800" dirty="0" smtClean="0"/>
              <a:t>Economic Analysis</a:t>
            </a:r>
          </a:p>
          <a:p>
            <a:pPr marL="609600" indent="-609600">
              <a:lnSpc>
                <a:spcPct val="80000"/>
              </a:lnSpc>
              <a:buFontTx/>
              <a:buAutoNum type="arabicPeriod"/>
            </a:pPr>
            <a:r>
              <a:rPr lang="en-US" sz="2800" dirty="0" smtClean="0"/>
              <a:t>Common Sense</a:t>
            </a: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5"/>
          <p:cNvSpPr>
            <a:spLocks noGrp="1"/>
          </p:cNvSpPr>
          <p:nvPr>
            <p:ph type="sldNum" sz="quarter" idx="12"/>
          </p:nvPr>
        </p:nvSpPr>
        <p:spPr>
          <a:noFill/>
        </p:spPr>
        <p:txBody>
          <a:bodyPr/>
          <a:lstStyle/>
          <a:p>
            <a:fld id="{8EE9C173-9D73-4CFC-A237-D988E40F726C}" type="slidenum">
              <a:rPr lang="en-US" smtClean="0"/>
              <a:pPr/>
              <a:t>100</a:t>
            </a:fld>
            <a:endParaRPr lang="en-US" smtClean="0"/>
          </a:p>
        </p:txBody>
      </p:sp>
      <p:sp>
        <p:nvSpPr>
          <p:cNvPr id="128003" name="Rectangle 2"/>
          <p:cNvSpPr>
            <a:spLocks noGrp="1" noChangeArrowheads="1"/>
          </p:cNvSpPr>
          <p:nvPr>
            <p:ph type="title"/>
          </p:nvPr>
        </p:nvSpPr>
        <p:spPr/>
        <p:txBody>
          <a:bodyPr/>
          <a:lstStyle/>
          <a:p>
            <a:r>
              <a:rPr lang="en-US" smtClean="0"/>
              <a:t>Why Bootstrap?</a:t>
            </a:r>
          </a:p>
        </p:txBody>
      </p:sp>
      <p:sp>
        <p:nvSpPr>
          <p:cNvPr id="128004" name="Rectangle 3"/>
          <p:cNvSpPr>
            <a:spLocks noGrp="1" noChangeArrowheads="1"/>
          </p:cNvSpPr>
          <p:nvPr>
            <p:ph type="body" idx="1"/>
          </p:nvPr>
        </p:nvSpPr>
        <p:spPr/>
        <p:txBody>
          <a:bodyPr/>
          <a:lstStyle/>
          <a:p>
            <a:r>
              <a:rPr lang="en-US" smtClean="0"/>
              <a:t>Again, small sample</a:t>
            </a:r>
          </a:p>
          <a:p>
            <a:r>
              <a:rPr lang="en-US" smtClean="0"/>
              <a:t>Can’t afford to make assumptions about higher moments</a:t>
            </a:r>
          </a:p>
          <a:p>
            <a:r>
              <a:rPr lang="en-US" smtClean="0"/>
              <a:t>Easy to explain</a:t>
            </a:r>
          </a:p>
          <a:p>
            <a:r>
              <a:rPr lang="en-US" smtClean="0"/>
              <a:t>Easy to set up</a:t>
            </a:r>
          </a:p>
          <a:p>
            <a:r>
              <a:rPr lang="en-US" smtClean="0"/>
              <a:t>Robust w.r.t. time series analysis</a:t>
            </a:r>
          </a:p>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5"/>
          <p:cNvSpPr>
            <a:spLocks noGrp="1"/>
          </p:cNvSpPr>
          <p:nvPr>
            <p:ph type="sldNum" sz="quarter" idx="12"/>
          </p:nvPr>
        </p:nvSpPr>
        <p:spPr>
          <a:noFill/>
        </p:spPr>
        <p:txBody>
          <a:bodyPr/>
          <a:lstStyle/>
          <a:p>
            <a:fld id="{7C2EA71A-C11C-458D-B850-9C8A6A25DF91}" type="slidenum">
              <a:rPr lang="en-US" smtClean="0"/>
              <a:pPr/>
              <a:t>101</a:t>
            </a:fld>
            <a:endParaRPr lang="en-US" smtClean="0"/>
          </a:p>
        </p:txBody>
      </p:sp>
      <p:sp>
        <p:nvSpPr>
          <p:cNvPr id="129027" name="Rectangle 2"/>
          <p:cNvSpPr>
            <a:spLocks noGrp="1" noChangeArrowheads="1"/>
          </p:cNvSpPr>
          <p:nvPr>
            <p:ph type="title"/>
          </p:nvPr>
        </p:nvSpPr>
        <p:spPr/>
        <p:txBody>
          <a:bodyPr/>
          <a:lstStyle/>
          <a:p>
            <a:r>
              <a:rPr lang="en-US" sz="4000" smtClean="0"/>
              <a:t>A Spreadsheet Approach to Bootstrap</a:t>
            </a:r>
          </a:p>
        </p:txBody>
      </p:sp>
      <p:sp>
        <p:nvSpPr>
          <p:cNvPr id="129028" name="Rectangle 3"/>
          <p:cNvSpPr>
            <a:spLocks noGrp="1" noChangeArrowheads="1"/>
          </p:cNvSpPr>
          <p:nvPr>
            <p:ph type="body" idx="1"/>
          </p:nvPr>
        </p:nvSpPr>
        <p:spPr/>
        <p:txBody>
          <a:bodyPr/>
          <a:lstStyle/>
          <a:p>
            <a:r>
              <a:rPr lang="en-US" smtClean="0"/>
              <a:t>First, get historical data</a:t>
            </a:r>
          </a:p>
          <a:p>
            <a:r>
              <a:rPr lang="en-US" smtClean="0"/>
              <a:t>(Check for dirty data)</a:t>
            </a:r>
          </a:p>
          <a:p>
            <a:r>
              <a:rPr lang="en-US" smtClean="0"/>
              <a:t>Difference the data</a:t>
            </a:r>
          </a:p>
          <a:p>
            <a:r>
              <a:rPr lang="en-US" smtClean="0"/>
              <a:t>Index the data from 1…x</a:t>
            </a:r>
          </a:p>
          <a:p>
            <a:r>
              <a:rPr lang="en-US" smtClean="0"/>
              <a:t>Determine length of path desired (say </a:t>
            </a:r>
            <a:r>
              <a:rPr lang="en-US" i="1" smtClean="0"/>
              <a:t>n</a:t>
            </a:r>
            <a:r>
              <a:rPr lang="en-US" smtClean="0"/>
              <a:t>)</a:t>
            </a:r>
          </a:p>
          <a:p>
            <a:r>
              <a:rPr lang="en-US" smtClean="0"/>
              <a:t>For each time period in </a:t>
            </a:r>
            <a:r>
              <a:rPr lang="en-US" i="1" smtClean="0"/>
              <a:t>n</a:t>
            </a:r>
            <a:r>
              <a:rPr lang="en-US" smtClean="0"/>
              <a:t>, draw a random integer between 1 and x</a:t>
            </a: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5"/>
          <p:cNvSpPr>
            <a:spLocks noGrp="1"/>
          </p:cNvSpPr>
          <p:nvPr>
            <p:ph type="sldNum" sz="quarter" idx="12"/>
          </p:nvPr>
        </p:nvSpPr>
        <p:spPr>
          <a:noFill/>
        </p:spPr>
        <p:txBody>
          <a:bodyPr/>
          <a:lstStyle/>
          <a:p>
            <a:fld id="{58C6FEA0-D065-41E9-9FC3-6D2B7FE3845D}" type="slidenum">
              <a:rPr lang="en-US" smtClean="0"/>
              <a:pPr/>
              <a:t>102</a:t>
            </a:fld>
            <a:endParaRPr lang="en-US" smtClean="0"/>
          </a:p>
        </p:txBody>
      </p:sp>
      <p:sp>
        <p:nvSpPr>
          <p:cNvPr id="130051" name="Rectangle 2"/>
          <p:cNvSpPr>
            <a:spLocks noGrp="1" noChangeArrowheads="1"/>
          </p:cNvSpPr>
          <p:nvPr>
            <p:ph type="title"/>
          </p:nvPr>
        </p:nvSpPr>
        <p:spPr/>
        <p:txBody>
          <a:bodyPr/>
          <a:lstStyle/>
          <a:p>
            <a:r>
              <a:rPr lang="en-US" smtClean="0"/>
              <a:t>Drawing Random Integers</a:t>
            </a:r>
          </a:p>
        </p:txBody>
      </p:sp>
      <p:sp>
        <p:nvSpPr>
          <p:cNvPr id="130052" name="Rectangle 3"/>
          <p:cNvSpPr>
            <a:spLocks noGrp="1" noChangeArrowheads="1"/>
          </p:cNvSpPr>
          <p:nvPr>
            <p:ph type="body" idx="1"/>
          </p:nvPr>
        </p:nvSpPr>
        <p:spPr/>
        <p:txBody>
          <a:bodyPr/>
          <a:lstStyle/>
          <a:p>
            <a:pPr>
              <a:lnSpc>
                <a:spcPct val="90000"/>
              </a:lnSpc>
            </a:pPr>
            <a:r>
              <a:rPr lang="en-US" sz="2800" smtClean="0"/>
              <a:t>Use the Rand() function in Excel</a:t>
            </a:r>
          </a:p>
          <a:p>
            <a:pPr>
              <a:lnSpc>
                <a:spcPct val="90000"/>
              </a:lnSpc>
            </a:pPr>
            <a:r>
              <a:rPr lang="en-US" sz="2800" smtClean="0"/>
              <a:t>This draws a random uniform variable between 0 and 1</a:t>
            </a:r>
          </a:p>
          <a:p>
            <a:pPr>
              <a:lnSpc>
                <a:spcPct val="90000"/>
              </a:lnSpc>
            </a:pPr>
            <a:r>
              <a:rPr lang="en-US" sz="2800" smtClean="0"/>
              <a:t>We scale this variable by multiplying it by x</a:t>
            </a:r>
          </a:p>
          <a:p>
            <a:pPr>
              <a:lnSpc>
                <a:spcPct val="90000"/>
              </a:lnSpc>
            </a:pPr>
            <a:r>
              <a:rPr lang="en-US" sz="2800" smtClean="0"/>
              <a:t>Then, we need to extract only the integer portion: int(rand()*x)</a:t>
            </a:r>
          </a:p>
          <a:p>
            <a:pPr>
              <a:lnSpc>
                <a:spcPct val="90000"/>
              </a:lnSpc>
            </a:pPr>
            <a:r>
              <a:rPr lang="en-US" sz="2800" smtClean="0"/>
              <a:t>BUT, we’re not done: we now have an integer between 0 and x-1</a:t>
            </a:r>
          </a:p>
          <a:p>
            <a:pPr>
              <a:lnSpc>
                <a:spcPct val="90000"/>
              </a:lnSpc>
            </a:pPr>
            <a:r>
              <a:rPr lang="en-US" sz="2800" smtClean="0"/>
              <a:t>So, we need to add 1</a:t>
            </a:r>
          </a:p>
          <a:p>
            <a:pPr>
              <a:lnSpc>
                <a:spcPct val="90000"/>
              </a:lnSpc>
            </a:pPr>
            <a:r>
              <a:rPr lang="en-US" sz="2800" smtClean="0"/>
              <a:t>i.e. int(rand()*x)+1 gives us what we need</a:t>
            </a:r>
          </a:p>
          <a:p>
            <a:pPr>
              <a:lnSpc>
                <a:spcPct val="90000"/>
              </a:lnSpc>
            </a:pPr>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5"/>
          <p:cNvSpPr>
            <a:spLocks noGrp="1"/>
          </p:cNvSpPr>
          <p:nvPr>
            <p:ph type="sldNum" sz="quarter" idx="12"/>
          </p:nvPr>
        </p:nvSpPr>
        <p:spPr>
          <a:noFill/>
        </p:spPr>
        <p:txBody>
          <a:bodyPr/>
          <a:lstStyle/>
          <a:p>
            <a:fld id="{A6A0496F-0BAF-4097-A241-7E8B6C07B0CD}" type="slidenum">
              <a:rPr lang="en-US" smtClean="0"/>
              <a:pPr/>
              <a:t>103</a:t>
            </a:fld>
            <a:endParaRPr lang="en-US" smtClean="0"/>
          </a:p>
        </p:txBody>
      </p:sp>
      <p:sp>
        <p:nvSpPr>
          <p:cNvPr id="131075" name="Rectangle 2"/>
          <p:cNvSpPr>
            <a:spLocks noGrp="1" noChangeArrowheads="1"/>
          </p:cNvSpPr>
          <p:nvPr>
            <p:ph type="title"/>
          </p:nvPr>
        </p:nvSpPr>
        <p:spPr/>
        <p:txBody>
          <a:bodyPr/>
          <a:lstStyle/>
          <a:p>
            <a:r>
              <a:rPr lang="en-US" smtClean="0"/>
              <a:t>Using the Random Integers</a:t>
            </a:r>
          </a:p>
        </p:txBody>
      </p:sp>
      <p:sp>
        <p:nvSpPr>
          <p:cNvPr id="131076" name="Rectangle 3"/>
          <p:cNvSpPr>
            <a:spLocks noGrp="1" noChangeArrowheads="1"/>
          </p:cNvSpPr>
          <p:nvPr>
            <p:ph type="body" idx="1"/>
          </p:nvPr>
        </p:nvSpPr>
        <p:spPr/>
        <p:txBody>
          <a:bodyPr/>
          <a:lstStyle/>
          <a:p>
            <a:r>
              <a:rPr lang="en-US" sz="2800" smtClean="0"/>
              <a:t>Insert one of the random integers for each point on the path</a:t>
            </a:r>
          </a:p>
          <a:p>
            <a:r>
              <a:rPr lang="en-US" sz="2800" smtClean="0"/>
              <a:t>Use the vlookup() function to look up the integer value in the indexed historical differences</a:t>
            </a:r>
          </a:p>
          <a:p>
            <a:r>
              <a:rPr lang="en-US" sz="2800" smtClean="0"/>
              <a:t>Generate the path</a:t>
            </a:r>
          </a:p>
          <a:p>
            <a:pPr lvl="1"/>
            <a:r>
              <a:rPr lang="en-US" sz="2400" smtClean="0"/>
              <a:t>“gross up” the differences by adding one to each</a:t>
            </a:r>
          </a:p>
          <a:p>
            <a:pPr lvl="1"/>
            <a:r>
              <a:rPr lang="en-US" sz="2400" smtClean="0"/>
              <a:t>Successively multiply the grossed up values by each other</a:t>
            </a:r>
          </a:p>
          <a:p>
            <a:pPr lvl="1"/>
            <a:r>
              <a:rPr lang="en-US" sz="2400" smtClean="0"/>
              <a:t>Note either the final point or the key path dependencies</a:t>
            </a:r>
          </a:p>
        </p:txBody>
      </p:sp>
    </p:spTree>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2"/>
          </p:nvPr>
        </p:nvSpPr>
        <p:spPr>
          <a:noFill/>
        </p:spPr>
        <p:txBody>
          <a:bodyPr/>
          <a:lstStyle/>
          <a:p>
            <a:fld id="{8522D235-94A9-4F3D-AD71-E4164878CE68}" type="slidenum">
              <a:rPr lang="en-US" smtClean="0"/>
              <a:pPr/>
              <a:t>104</a:t>
            </a:fld>
            <a:endParaRPr lang="en-US" smtClean="0"/>
          </a:p>
        </p:txBody>
      </p:sp>
      <p:sp>
        <p:nvSpPr>
          <p:cNvPr id="132099" name="Rectangle 2"/>
          <p:cNvSpPr>
            <a:spLocks noGrp="1" noChangeArrowheads="1"/>
          </p:cNvSpPr>
          <p:nvPr>
            <p:ph type="title"/>
          </p:nvPr>
        </p:nvSpPr>
        <p:spPr/>
        <p:txBody>
          <a:bodyPr/>
          <a:lstStyle/>
          <a:p>
            <a:r>
              <a:rPr lang="en-US" smtClean="0"/>
              <a:t>Example</a:t>
            </a:r>
          </a:p>
        </p:txBody>
      </p:sp>
      <p:graphicFrame>
        <p:nvGraphicFramePr>
          <p:cNvPr id="1012739" name="Group 3"/>
          <p:cNvGraphicFramePr>
            <a:graphicFrameLocks noGrp="1"/>
          </p:cNvGraphicFramePr>
          <p:nvPr>
            <p:ph idx="1"/>
          </p:nvPr>
        </p:nvGraphicFramePr>
        <p:xfrm>
          <a:off x="457200" y="1600200"/>
          <a:ext cx="8077200" cy="5112195"/>
        </p:xfrm>
        <a:graphic>
          <a:graphicData uri="http://schemas.openxmlformats.org/drawingml/2006/table">
            <a:tbl>
              <a:tblPr/>
              <a:tblGrid>
                <a:gridCol w="1066800"/>
                <a:gridCol w="1600200"/>
                <a:gridCol w="1066800"/>
                <a:gridCol w="4343400"/>
              </a:tblGrid>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Random Integer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Lookup of historical data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 grossup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MC time series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Starting point X</a:t>
                      </a:r>
                      <a:r>
                        <a:rPr kumimoji="0" lang="en-US" sz="1800" b="0" i="0" u="none" strike="noStrike" cap="none" normalizeH="0" baseline="-25000" smtClean="0">
                          <a:ln>
                            <a:noFill/>
                          </a:ln>
                          <a:solidFill>
                            <a:schemeClr val="tx1"/>
                          </a:solidFill>
                          <a:effectLst/>
                          <a:latin typeface="Times New Roman" pitchFamily="18" charset="0"/>
                        </a:rPr>
                        <a:t>end</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2</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n2</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3</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4</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5</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n5</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n5</a:t>
                      </a:r>
                      <a:r>
                        <a:rPr kumimoji="0" lang="en-US" sz="1800" b="0" i="0" u="none" strike="noStrike" cap="none" normalizeH="0" baseline="0" smtClean="0">
                          <a:ln>
                            <a:noFill/>
                          </a:ln>
                          <a:solidFill>
                            <a:schemeClr val="tx1"/>
                          </a:solidFill>
                          <a:effectLst/>
                          <a:latin typeface="Times New Roman" pitchFamily="18" charset="0"/>
                        </a:rPr>
                        <a:t>)</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6</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n6</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n5</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n6</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2"/>
          </p:nvPr>
        </p:nvSpPr>
        <p:spPr>
          <a:noFill/>
        </p:spPr>
        <p:txBody>
          <a:bodyPr/>
          <a:lstStyle/>
          <a:p>
            <a:fld id="{74FE8AAA-4966-4AEE-855C-D832D7D8CDA2}" type="slidenum">
              <a:rPr lang="en-US" smtClean="0"/>
              <a:pPr/>
              <a:t>105</a:t>
            </a:fld>
            <a:endParaRPr lang="en-US" smtClean="0"/>
          </a:p>
        </p:txBody>
      </p:sp>
      <p:sp>
        <p:nvSpPr>
          <p:cNvPr id="133123" name="Rectangle 2"/>
          <p:cNvSpPr>
            <a:spLocks noGrp="1" noChangeArrowheads="1"/>
          </p:cNvSpPr>
          <p:nvPr>
            <p:ph type="title"/>
          </p:nvPr>
        </p:nvSpPr>
        <p:spPr/>
        <p:txBody>
          <a:bodyPr/>
          <a:lstStyle/>
          <a:p>
            <a:r>
              <a:rPr lang="en-US" smtClean="0"/>
              <a:t>What Now?</a:t>
            </a:r>
          </a:p>
        </p:txBody>
      </p:sp>
      <p:sp>
        <p:nvSpPr>
          <p:cNvPr id="133124" name="Rectangle 3"/>
          <p:cNvSpPr>
            <a:spLocks noGrp="1" noChangeArrowheads="1"/>
          </p:cNvSpPr>
          <p:nvPr>
            <p:ph type="body" idx="1"/>
          </p:nvPr>
        </p:nvSpPr>
        <p:spPr/>
        <p:txBody>
          <a:bodyPr/>
          <a:lstStyle/>
          <a:p>
            <a:r>
              <a:rPr lang="en-US" smtClean="0"/>
              <a:t>We now have a path.</a:t>
            </a:r>
          </a:p>
          <a:p>
            <a:r>
              <a:rPr lang="en-US" smtClean="0"/>
              <a:t>We can either</a:t>
            </a:r>
          </a:p>
          <a:p>
            <a:pPr lvl="1"/>
            <a:r>
              <a:rPr lang="en-US" smtClean="0"/>
              <a:t>Generate P&amp;L at each point</a:t>
            </a:r>
          </a:p>
          <a:p>
            <a:pPr lvl="1"/>
            <a:r>
              <a:rPr lang="en-US" smtClean="0"/>
              <a:t>Test to see if triggers and/or barriers are hit</a:t>
            </a:r>
          </a:p>
          <a:p>
            <a:pPr lvl="1"/>
            <a:r>
              <a:rPr lang="en-US" smtClean="0"/>
              <a:t>Examine ending value</a:t>
            </a:r>
          </a:p>
          <a:p>
            <a:r>
              <a:rPr lang="en-US" smtClean="0"/>
              <a:t>You should graph the path</a:t>
            </a:r>
          </a:p>
          <a:p>
            <a:pPr lvl="1"/>
            <a:r>
              <a:rPr lang="en-US" smtClean="0"/>
              <a:t>Gain intuition</a:t>
            </a:r>
          </a:p>
          <a:p>
            <a:pPr lvl="1"/>
            <a:r>
              <a:rPr lang="en-US" smtClean="0"/>
              <a:t>Error check</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5"/>
          <p:cNvSpPr>
            <a:spLocks noGrp="1"/>
          </p:cNvSpPr>
          <p:nvPr>
            <p:ph type="sldNum" sz="quarter" idx="12"/>
          </p:nvPr>
        </p:nvSpPr>
        <p:spPr>
          <a:noFill/>
        </p:spPr>
        <p:txBody>
          <a:bodyPr/>
          <a:lstStyle/>
          <a:p>
            <a:fld id="{2D4C3F79-25C4-45ED-8802-1D01DB42D617}" type="slidenum">
              <a:rPr lang="en-US" smtClean="0"/>
              <a:pPr/>
              <a:t>106</a:t>
            </a:fld>
            <a:endParaRPr lang="en-US" smtClean="0"/>
          </a:p>
        </p:txBody>
      </p:sp>
      <p:sp>
        <p:nvSpPr>
          <p:cNvPr id="134147" name="Rectangle 2"/>
          <p:cNvSpPr>
            <a:spLocks noGrp="1" noChangeArrowheads="1"/>
          </p:cNvSpPr>
          <p:nvPr>
            <p:ph type="title"/>
          </p:nvPr>
        </p:nvSpPr>
        <p:spPr/>
        <p:txBody>
          <a:bodyPr/>
          <a:lstStyle/>
          <a:p>
            <a:r>
              <a:rPr lang="en-US" smtClean="0"/>
              <a:t>Common Applications</a:t>
            </a:r>
          </a:p>
        </p:txBody>
      </p:sp>
      <p:sp>
        <p:nvSpPr>
          <p:cNvPr id="134148" name="Rectangle 3"/>
          <p:cNvSpPr>
            <a:spLocks noGrp="1" noChangeArrowheads="1"/>
          </p:cNvSpPr>
          <p:nvPr>
            <p:ph type="body" idx="1"/>
          </p:nvPr>
        </p:nvSpPr>
        <p:spPr/>
        <p:txBody>
          <a:bodyPr/>
          <a:lstStyle/>
          <a:p>
            <a:r>
              <a:rPr lang="en-US" smtClean="0"/>
              <a:t>Principal protected products</a:t>
            </a:r>
          </a:p>
          <a:p>
            <a:r>
              <a:rPr lang="en-US" smtClean="0"/>
              <a:t>Time series analysis</a:t>
            </a:r>
          </a:p>
          <a:p>
            <a:r>
              <a:rPr lang="en-US" smtClean="0"/>
              <a:t>VaR</a:t>
            </a:r>
          </a:p>
          <a:p>
            <a:pPr lvl="1"/>
            <a:r>
              <a:rPr lang="en-US" smtClean="0"/>
              <a:t>10 day var</a:t>
            </a:r>
          </a:p>
          <a:p>
            <a:pPr lvl="1"/>
            <a:r>
              <a:rPr lang="en-US" smtClean="0"/>
              <a:t>Other short-term paths e.g.</a:t>
            </a:r>
          </a:p>
          <a:p>
            <a:pPr lvl="2"/>
            <a:r>
              <a:rPr lang="en-US" smtClean="0"/>
              <a:t>10*1</a:t>
            </a:r>
          </a:p>
          <a:p>
            <a:pPr lvl="2"/>
            <a:r>
              <a:rPr lang="en-US" smtClean="0"/>
              <a:t>1-2-2-5</a:t>
            </a:r>
          </a:p>
          <a:p>
            <a:pPr lvl="2"/>
            <a:r>
              <a:rPr lang="en-US" smtClean="0"/>
              <a:t>5*2</a:t>
            </a:r>
          </a:p>
          <a:p>
            <a:pPr lvl="1"/>
            <a:endParaRPr lang="en-US"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5"/>
          <p:cNvSpPr>
            <a:spLocks noGrp="1"/>
          </p:cNvSpPr>
          <p:nvPr>
            <p:ph type="sldNum" sz="quarter" idx="12"/>
          </p:nvPr>
        </p:nvSpPr>
        <p:spPr>
          <a:noFill/>
        </p:spPr>
        <p:txBody>
          <a:bodyPr/>
          <a:lstStyle/>
          <a:p>
            <a:fld id="{FCB0A7BD-C63E-4975-9341-CB9710B23A76}" type="slidenum">
              <a:rPr lang="en-US" smtClean="0"/>
              <a:pPr/>
              <a:t>107</a:t>
            </a:fld>
            <a:endParaRPr lang="en-US" smtClean="0"/>
          </a:p>
        </p:txBody>
      </p:sp>
      <p:sp>
        <p:nvSpPr>
          <p:cNvPr id="135171" name="Rectangle 2"/>
          <p:cNvSpPr>
            <a:spLocks noGrp="1" noChangeArrowheads="1"/>
          </p:cNvSpPr>
          <p:nvPr>
            <p:ph type="title"/>
          </p:nvPr>
        </p:nvSpPr>
        <p:spPr/>
        <p:txBody>
          <a:bodyPr/>
          <a:lstStyle/>
          <a:p>
            <a:r>
              <a:rPr lang="en-US" smtClean="0"/>
              <a:t>Interesting Variants</a:t>
            </a:r>
          </a:p>
        </p:txBody>
      </p:sp>
      <p:sp>
        <p:nvSpPr>
          <p:cNvPr id="135172" name="Rectangle 3"/>
          <p:cNvSpPr>
            <a:spLocks noGrp="1" noChangeArrowheads="1"/>
          </p:cNvSpPr>
          <p:nvPr>
            <p:ph type="body" idx="1"/>
          </p:nvPr>
        </p:nvSpPr>
        <p:spPr/>
        <p:txBody>
          <a:bodyPr/>
          <a:lstStyle/>
          <a:p>
            <a:r>
              <a:rPr lang="en-US" smtClean="0"/>
              <a:t>“Biasing” the history</a:t>
            </a:r>
          </a:p>
          <a:p>
            <a:r>
              <a:rPr lang="en-US" smtClean="0"/>
              <a:t>Introducing drift</a:t>
            </a:r>
          </a:p>
          <a:p>
            <a:r>
              <a:rPr lang="en-US" smtClean="0"/>
              <a:t>Drawing pairs</a:t>
            </a:r>
          </a:p>
          <a:p>
            <a:endParaRPr lang="en-US"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nvPr>
        </p:nvSpPr>
        <p:spPr>
          <a:noFill/>
        </p:spPr>
        <p:txBody>
          <a:bodyPr/>
          <a:lstStyle/>
          <a:p>
            <a:fld id="{58B5F860-88CE-41BE-B254-6C25A03024F3}" type="slidenum">
              <a:rPr lang="en-US" smtClean="0"/>
              <a:pPr/>
              <a:t>108</a:t>
            </a:fld>
            <a:endParaRPr lang="en-US" smtClean="0"/>
          </a:p>
        </p:txBody>
      </p:sp>
      <p:sp>
        <p:nvSpPr>
          <p:cNvPr id="136195" name="Rectangle 2"/>
          <p:cNvSpPr>
            <a:spLocks noGrp="1" noChangeArrowheads="1"/>
          </p:cNvSpPr>
          <p:nvPr>
            <p:ph type="title"/>
          </p:nvPr>
        </p:nvSpPr>
        <p:spPr/>
        <p:txBody>
          <a:bodyPr/>
          <a:lstStyle/>
          <a:p>
            <a:r>
              <a:rPr lang="en-US" smtClean="0"/>
              <a:t>Brownian Bridge</a:t>
            </a:r>
          </a:p>
        </p:txBody>
      </p:sp>
      <p:sp>
        <p:nvSpPr>
          <p:cNvPr id="136196" name="Rectangle 3"/>
          <p:cNvSpPr>
            <a:spLocks noGrp="1" noChangeArrowheads="1"/>
          </p:cNvSpPr>
          <p:nvPr>
            <p:ph type="body" idx="1"/>
          </p:nvPr>
        </p:nvSpPr>
        <p:spPr/>
        <p:txBody>
          <a:bodyPr/>
          <a:lstStyle/>
          <a:p>
            <a:r>
              <a:rPr lang="en-US" smtClean="0"/>
              <a:t>Why Brownian Bridge?</a:t>
            </a:r>
          </a:p>
          <a:p>
            <a:pPr lvl="1"/>
            <a:r>
              <a:rPr lang="en-US" smtClean="0"/>
              <a:t>Missing data</a:t>
            </a:r>
          </a:p>
          <a:p>
            <a:pPr lvl="1"/>
            <a:r>
              <a:rPr lang="en-US" smtClean="0"/>
              <a:t>Convert data frequency</a:t>
            </a:r>
          </a:p>
          <a:p>
            <a:r>
              <a:rPr lang="en-US" smtClean="0"/>
              <a:t>Primary Issues</a:t>
            </a:r>
          </a:p>
          <a:p>
            <a:pPr lvl="1"/>
            <a:r>
              <a:rPr lang="en-US" smtClean="0"/>
              <a:t>Maintenance of volatility</a:t>
            </a:r>
          </a:p>
          <a:p>
            <a:pPr lvl="1"/>
            <a:r>
              <a:rPr lang="en-US" smtClean="0"/>
              <a:t>Maintenance of audit trail</a:t>
            </a:r>
          </a:p>
          <a:p>
            <a:pPr lvl="1"/>
            <a:r>
              <a:rPr lang="en-US" smtClean="0"/>
              <a:t>Correlation with other indices</a:t>
            </a:r>
          </a:p>
        </p:txBody>
      </p:sp>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5"/>
          <p:cNvSpPr>
            <a:spLocks noGrp="1"/>
          </p:cNvSpPr>
          <p:nvPr>
            <p:ph type="sldNum" sz="quarter" idx="12"/>
          </p:nvPr>
        </p:nvSpPr>
        <p:spPr>
          <a:noFill/>
        </p:spPr>
        <p:txBody>
          <a:bodyPr/>
          <a:lstStyle/>
          <a:p>
            <a:fld id="{0FB347EC-53C1-45CE-B068-1F4212D0C971}" type="slidenum">
              <a:rPr lang="en-US" smtClean="0"/>
              <a:pPr/>
              <a:t>109</a:t>
            </a:fld>
            <a:endParaRPr lang="en-US" smtClean="0"/>
          </a:p>
        </p:txBody>
      </p:sp>
      <p:sp>
        <p:nvSpPr>
          <p:cNvPr id="137219" name="Rectangle 2"/>
          <p:cNvSpPr>
            <a:spLocks noGrp="1" noChangeArrowheads="1"/>
          </p:cNvSpPr>
          <p:nvPr>
            <p:ph type="title"/>
          </p:nvPr>
        </p:nvSpPr>
        <p:spPr>
          <a:xfrm>
            <a:off x="685800" y="0"/>
            <a:ext cx="7772400" cy="1143000"/>
          </a:xfrm>
        </p:spPr>
        <p:txBody>
          <a:bodyPr/>
          <a:lstStyle/>
          <a:p>
            <a:r>
              <a:rPr lang="en-US" smtClean="0"/>
              <a:t>Brownian Bridge: The Basic Idea</a:t>
            </a:r>
          </a:p>
        </p:txBody>
      </p:sp>
      <p:sp>
        <p:nvSpPr>
          <p:cNvPr id="137220" name="Rectangle 3"/>
          <p:cNvSpPr>
            <a:spLocks noGrp="1" noChangeArrowheads="1"/>
          </p:cNvSpPr>
          <p:nvPr>
            <p:ph type="body" idx="1"/>
          </p:nvPr>
        </p:nvSpPr>
        <p:spPr>
          <a:xfrm>
            <a:off x="685800" y="1600200"/>
            <a:ext cx="7772400" cy="4114800"/>
          </a:xfrm>
        </p:spPr>
        <p:txBody>
          <a:bodyPr/>
          <a:lstStyle/>
          <a:p>
            <a:pPr>
              <a:lnSpc>
                <a:spcPct val="80000"/>
              </a:lnSpc>
            </a:pPr>
            <a:r>
              <a:rPr lang="en-US" sz="3600" smtClean="0"/>
              <a:t>“connect the dots” in such a way that</a:t>
            </a:r>
          </a:p>
          <a:p>
            <a:pPr lvl="1">
              <a:lnSpc>
                <a:spcPct val="80000"/>
              </a:lnSpc>
            </a:pPr>
            <a:r>
              <a:rPr lang="en-US" sz="3200" smtClean="0"/>
              <a:t>Periodic vol is consistent</a:t>
            </a:r>
          </a:p>
          <a:p>
            <a:pPr lvl="1">
              <a:lnSpc>
                <a:spcPct val="80000"/>
              </a:lnSpc>
            </a:pPr>
            <a:r>
              <a:rPr lang="en-US" sz="3200" smtClean="0"/>
              <a:t>Each end point is “hit”</a:t>
            </a:r>
          </a:p>
          <a:p>
            <a:pPr lvl="3">
              <a:lnSpc>
                <a:spcPct val="80000"/>
              </a:lnSpc>
            </a:pPr>
            <a:r>
              <a:rPr lang="en-US" sz="2400" smtClean="0"/>
              <a:t>OR</a:t>
            </a:r>
          </a:p>
          <a:p>
            <a:pPr lvl="1">
              <a:lnSpc>
                <a:spcPct val="80000"/>
              </a:lnSpc>
            </a:pPr>
            <a:r>
              <a:rPr lang="en-US" sz="3200" smtClean="0"/>
              <a:t>You create a stand-alone, uncorrelated series</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187E779A-53F2-417E-853D-6F21398AE658}" type="slidenum">
              <a:rPr lang="en-US" smtClean="0"/>
              <a:pPr/>
              <a:t>11</a:t>
            </a:fld>
            <a:endParaRPr lang="en-US" smtClean="0"/>
          </a:p>
        </p:txBody>
      </p:sp>
      <p:sp>
        <p:nvSpPr>
          <p:cNvPr id="41987" name="Rectangle 2"/>
          <p:cNvSpPr>
            <a:spLocks noGrp="1" noChangeArrowheads="1"/>
          </p:cNvSpPr>
          <p:nvPr>
            <p:ph type="title"/>
          </p:nvPr>
        </p:nvSpPr>
        <p:spPr>
          <a:xfrm>
            <a:off x="685800" y="609600"/>
            <a:ext cx="7467600" cy="914400"/>
          </a:xfrm>
        </p:spPr>
        <p:txBody>
          <a:bodyPr/>
          <a:lstStyle/>
          <a:p>
            <a:r>
              <a:rPr lang="en-US" b="1" smtClean="0"/>
              <a:t>Implementation: The Toolkit</a:t>
            </a:r>
          </a:p>
        </p:txBody>
      </p:sp>
      <p:sp>
        <p:nvSpPr>
          <p:cNvPr id="41988" name="Rectangle 3"/>
          <p:cNvSpPr>
            <a:spLocks noGrp="1" noChangeArrowheads="1"/>
          </p:cNvSpPr>
          <p:nvPr>
            <p:ph type="body" idx="1"/>
          </p:nvPr>
        </p:nvSpPr>
        <p:spPr>
          <a:xfrm>
            <a:off x="1143000" y="1676400"/>
            <a:ext cx="6553200" cy="3733800"/>
          </a:xfrm>
        </p:spPr>
        <p:txBody>
          <a:bodyPr/>
          <a:lstStyle/>
          <a:p>
            <a:pPr marL="990600" lvl="1" indent="-533400">
              <a:lnSpc>
                <a:spcPct val="90000"/>
              </a:lnSpc>
              <a:buFontTx/>
              <a:buAutoNum type="arabicPeriod"/>
            </a:pPr>
            <a:r>
              <a:rPr lang="en-US" sz="2400" smtClean="0"/>
              <a:t>Limits</a:t>
            </a:r>
          </a:p>
          <a:p>
            <a:pPr marL="990600" lvl="1" indent="-533400">
              <a:lnSpc>
                <a:spcPct val="90000"/>
              </a:lnSpc>
              <a:buFontTx/>
              <a:buAutoNum type="arabicPeriod"/>
            </a:pPr>
            <a:r>
              <a:rPr lang="en-US" sz="2400" smtClean="0"/>
              <a:t>Concentration Tests</a:t>
            </a:r>
          </a:p>
          <a:p>
            <a:pPr marL="990600" lvl="1" indent="-533400">
              <a:lnSpc>
                <a:spcPct val="90000"/>
              </a:lnSpc>
              <a:buFontTx/>
              <a:buAutoNum type="arabicPeriod"/>
            </a:pPr>
            <a:r>
              <a:rPr lang="en-US" sz="2400" smtClean="0"/>
              <a:t>Capital Charges</a:t>
            </a:r>
          </a:p>
          <a:p>
            <a:pPr marL="990600" lvl="1" indent="-533400">
              <a:lnSpc>
                <a:spcPct val="90000"/>
              </a:lnSpc>
              <a:buFontTx/>
              <a:buAutoNum type="arabicPeriod"/>
            </a:pPr>
            <a:r>
              <a:rPr lang="en-US" sz="2400" smtClean="0"/>
              <a:t>Earnings Recognition</a:t>
            </a:r>
          </a:p>
          <a:p>
            <a:pPr marL="990600" lvl="1" indent="-533400">
              <a:lnSpc>
                <a:spcPct val="90000"/>
              </a:lnSpc>
              <a:buFontTx/>
              <a:buAutoNum type="arabicPeriod"/>
            </a:pPr>
            <a:r>
              <a:rPr lang="en-US" sz="2400" smtClean="0"/>
              <a:t>Policies, Procedures, and Standards</a:t>
            </a:r>
          </a:p>
          <a:p>
            <a:pPr marL="990600" lvl="1" indent="-533400">
              <a:lnSpc>
                <a:spcPct val="90000"/>
              </a:lnSpc>
              <a:buFontTx/>
              <a:buAutoNum type="arabicPeriod"/>
            </a:pPr>
            <a:r>
              <a:rPr lang="en-US" sz="2400" smtClean="0"/>
              <a:t>Education</a:t>
            </a:r>
          </a:p>
          <a:p>
            <a:pPr marL="990600" lvl="1" indent="-533400">
              <a:lnSpc>
                <a:spcPct val="90000"/>
              </a:lnSpc>
              <a:buFontTx/>
              <a:buAutoNum type="arabicPeriod"/>
            </a:pPr>
            <a:r>
              <a:rPr lang="en-US" sz="2400" smtClean="0"/>
              <a:t>Planning Process</a:t>
            </a:r>
          </a:p>
          <a:p>
            <a:pPr marL="990600" lvl="1" indent="-533400">
              <a:lnSpc>
                <a:spcPct val="90000"/>
              </a:lnSpc>
              <a:buFontTx/>
              <a:buAutoNum type="arabicPeriod"/>
            </a:pPr>
            <a:r>
              <a:rPr lang="en-US" sz="2400" smtClean="0"/>
              <a:t>Management Reports and Review</a:t>
            </a:r>
          </a:p>
          <a:p>
            <a:pPr marL="990600" lvl="1" indent="-533400">
              <a:lnSpc>
                <a:spcPct val="90000"/>
              </a:lnSpc>
              <a:buFontTx/>
              <a:buAutoNum type="arabicPeriod"/>
            </a:pPr>
            <a:r>
              <a:rPr lang="en-US" sz="2400" smtClean="0"/>
              <a:t>Moral Suasion</a:t>
            </a: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5"/>
          <p:cNvSpPr>
            <a:spLocks noGrp="1"/>
          </p:cNvSpPr>
          <p:nvPr>
            <p:ph type="sldNum" sz="quarter" idx="12"/>
          </p:nvPr>
        </p:nvSpPr>
        <p:spPr>
          <a:noFill/>
        </p:spPr>
        <p:txBody>
          <a:bodyPr/>
          <a:lstStyle/>
          <a:p>
            <a:fld id="{A7A0BE8C-1F51-4CAA-A7F8-9A7107FC5135}" type="slidenum">
              <a:rPr lang="en-US" smtClean="0"/>
              <a:pPr/>
              <a:t>110</a:t>
            </a:fld>
            <a:endParaRPr lang="en-US" smtClean="0"/>
          </a:p>
        </p:txBody>
      </p:sp>
      <p:sp>
        <p:nvSpPr>
          <p:cNvPr id="138243" name="Rectangle 2"/>
          <p:cNvSpPr>
            <a:spLocks noGrp="1" noChangeArrowheads="1"/>
          </p:cNvSpPr>
          <p:nvPr>
            <p:ph type="title"/>
          </p:nvPr>
        </p:nvSpPr>
        <p:spPr>
          <a:xfrm>
            <a:off x="685800" y="0"/>
            <a:ext cx="7772400" cy="1143000"/>
          </a:xfrm>
        </p:spPr>
        <p:txBody>
          <a:bodyPr/>
          <a:lstStyle/>
          <a:p>
            <a:r>
              <a:rPr lang="en-US" smtClean="0"/>
              <a:t>Brownian Bridge: The Basic Idea</a:t>
            </a:r>
          </a:p>
        </p:txBody>
      </p:sp>
      <p:sp>
        <p:nvSpPr>
          <p:cNvPr id="138244" name="Rectangle 3"/>
          <p:cNvSpPr>
            <a:spLocks noGrp="1" noChangeArrowheads="1"/>
          </p:cNvSpPr>
          <p:nvPr>
            <p:ph type="body" idx="1"/>
          </p:nvPr>
        </p:nvSpPr>
        <p:spPr>
          <a:xfrm>
            <a:off x="685800" y="1066800"/>
            <a:ext cx="7772400" cy="4114800"/>
          </a:xfrm>
        </p:spPr>
        <p:txBody>
          <a:bodyPr/>
          <a:lstStyle/>
          <a:p>
            <a:pPr>
              <a:lnSpc>
                <a:spcPct val="80000"/>
              </a:lnSpc>
            </a:pPr>
            <a:r>
              <a:rPr lang="en-US" sz="3600" smtClean="0"/>
              <a:t>Two basic approaches</a:t>
            </a:r>
          </a:p>
          <a:p>
            <a:pPr lvl="1">
              <a:lnSpc>
                <a:spcPct val="80000"/>
              </a:lnSpc>
            </a:pPr>
            <a:r>
              <a:rPr lang="en-US" sz="3200" smtClean="0"/>
              <a:t>“closed form”</a:t>
            </a:r>
          </a:p>
          <a:p>
            <a:pPr lvl="2">
              <a:lnSpc>
                <a:spcPct val="80000"/>
              </a:lnSpc>
            </a:pPr>
            <a:r>
              <a:rPr lang="en-US" sz="2800" smtClean="0"/>
              <a:t>Self-contained</a:t>
            </a:r>
          </a:p>
          <a:p>
            <a:pPr lvl="2">
              <a:lnSpc>
                <a:spcPct val="80000"/>
              </a:lnSpc>
            </a:pPr>
            <a:r>
              <a:rPr lang="en-US" sz="2800" smtClean="0"/>
              <a:t>More computationally intensive</a:t>
            </a:r>
          </a:p>
          <a:p>
            <a:pPr lvl="2">
              <a:lnSpc>
                <a:spcPct val="80000"/>
              </a:lnSpc>
            </a:pPr>
            <a:r>
              <a:rPr lang="en-US" sz="2800" smtClean="0"/>
              <a:t>More rigorous</a:t>
            </a:r>
          </a:p>
          <a:p>
            <a:pPr lvl="2">
              <a:lnSpc>
                <a:spcPct val="80000"/>
              </a:lnSpc>
            </a:pPr>
            <a:r>
              <a:rPr lang="en-US" sz="2800" smtClean="0"/>
              <a:t>Less intuitive</a:t>
            </a:r>
          </a:p>
          <a:p>
            <a:pPr lvl="1">
              <a:lnSpc>
                <a:spcPct val="80000"/>
              </a:lnSpc>
            </a:pPr>
            <a:r>
              <a:rPr lang="en-US" sz="3200" smtClean="0"/>
              <a:t>GRW with drift adjustment</a:t>
            </a:r>
          </a:p>
          <a:p>
            <a:pPr lvl="2">
              <a:lnSpc>
                <a:spcPct val="80000"/>
              </a:lnSpc>
            </a:pPr>
            <a:r>
              <a:rPr lang="en-US" sz="2800" smtClean="0"/>
              <a:t>Can be correlated with other time series</a:t>
            </a:r>
          </a:p>
          <a:p>
            <a:pPr lvl="2">
              <a:lnSpc>
                <a:spcPct val="80000"/>
              </a:lnSpc>
            </a:pPr>
            <a:r>
              <a:rPr lang="en-US" sz="2800" smtClean="0"/>
              <a:t>Possible noise with drift adjustment</a:t>
            </a:r>
          </a:p>
          <a:p>
            <a:pPr lvl="2">
              <a:lnSpc>
                <a:spcPct val="80000"/>
              </a:lnSpc>
            </a:pPr>
            <a:r>
              <a:rPr lang="en-US" sz="2800" smtClean="0"/>
              <a:t>A bit less scientific</a:t>
            </a:r>
          </a:p>
          <a:p>
            <a:pPr lvl="2">
              <a:lnSpc>
                <a:spcPct val="80000"/>
              </a:lnSpc>
            </a:pPr>
            <a:r>
              <a:rPr lang="en-US" sz="2800" smtClean="0"/>
              <a:t>MUCH more intuitive</a:t>
            </a:r>
          </a:p>
          <a:p>
            <a:pPr lvl="2">
              <a:lnSpc>
                <a:spcPct val="80000"/>
              </a:lnSpc>
            </a:pPr>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5"/>
          <p:cNvSpPr>
            <a:spLocks noGrp="1"/>
          </p:cNvSpPr>
          <p:nvPr>
            <p:ph type="sldNum" sz="quarter" idx="12"/>
          </p:nvPr>
        </p:nvSpPr>
        <p:spPr>
          <a:noFill/>
        </p:spPr>
        <p:txBody>
          <a:bodyPr/>
          <a:lstStyle/>
          <a:p>
            <a:fld id="{FFC170F2-9D19-4B56-8898-922CB269FCC8}" type="slidenum">
              <a:rPr lang="en-US" smtClean="0"/>
              <a:pPr/>
              <a:t>111</a:t>
            </a:fld>
            <a:endParaRPr lang="en-US" smtClean="0"/>
          </a:p>
        </p:txBody>
      </p:sp>
      <p:sp>
        <p:nvSpPr>
          <p:cNvPr id="7172" name="Rectangle 2"/>
          <p:cNvSpPr>
            <a:spLocks noGrp="1" noChangeArrowheads="1"/>
          </p:cNvSpPr>
          <p:nvPr>
            <p:ph type="title"/>
          </p:nvPr>
        </p:nvSpPr>
        <p:spPr/>
        <p:txBody>
          <a:bodyPr/>
          <a:lstStyle/>
          <a:p>
            <a:r>
              <a:rPr lang="en-US" smtClean="0"/>
              <a:t>How It Works:</a:t>
            </a:r>
          </a:p>
        </p:txBody>
      </p:sp>
      <p:graphicFrame>
        <p:nvGraphicFramePr>
          <p:cNvPr id="7170" name="Object 3"/>
          <p:cNvGraphicFramePr>
            <a:graphicFrameLocks noChangeAspect="1"/>
          </p:cNvGraphicFramePr>
          <p:nvPr/>
        </p:nvGraphicFramePr>
        <p:xfrm>
          <a:off x="1560513" y="1905000"/>
          <a:ext cx="4956175" cy="4573588"/>
        </p:xfrm>
        <a:graphic>
          <a:graphicData uri="http://schemas.openxmlformats.org/presentationml/2006/ole">
            <mc:AlternateContent xmlns:mc="http://schemas.openxmlformats.org/markup-compatibility/2006">
              <mc:Choice xmlns:v="urn:schemas-microsoft-com:vml" Requires="v">
                <p:oleObj spid="_x0000_s7186" name="Equation" r:id="rId3" imgW="2590560" imgH="2387520" progId="Equation.3">
                  <p:embed/>
                </p:oleObj>
              </mc:Choice>
              <mc:Fallback>
                <p:oleObj name="Equation" r:id="rId3" imgW="2590560" imgH="23875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513" y="1905000"/>
                        <a:ext cx="4956175" cy="457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3" name="Text Box 4"/>
          <p:cNvSpPr txBox="1">
            <a:spLocks noChangeArrowheads="1"/>
          </p:cNvSpPr>
          <p:nvPr/>
        </p:nvSpPr>
        <p:spPr bwMode="auto">
          <a:xfrm>
            <a:off x="2935288" y="1385888"/>
            <a:ext cx="2170112" cy="396875"/>
          </a:xfrm>
          <a:prstGeom prst="rect">
            <a:avLst/>
          </a:prstGeom>
          <a:noFill/>
          <a:ln w="9525">
            <a:noFill/>
            <a:miter lim="800000"/>
            <a:headEnd/>
            <a:tailEnd/>
          </a:ln>
        </p:spPr>
        <p:txBody>
          <a:bodyPr wrap="none">
            <a:spAutoFit/>
          </a:bodyPr>
          <a:lstStyle/>
          <a:p>
            <a:pPr eaLnBrk="1" hangingPunct="1"/>
            <a:r>
              <a:rPr lang="en-US" sz="2000"/>
              <a:t>Sequence of prices:</a:t>
            </a:r>
          </a:p>
        </p:txBody>
      </p:sp>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Slide Number Placeholder 5"/>
          <p:cNvSpPr>
            <a:spLocks noGrp="1"/>
          </p:cNvSpPr>
          <p:nvPr>
            <p:ph type="sldNum" sz="quarter" idx="12"/>
          </p:nvPr>
        </p:nvSpPr>
        <p:spPr>
          <a:noFill/>
        </p:spPr>
        <p:txBody>
          <a:bodyPr/>
          <a:lstStyle/>
          <a:p>
            <a:fld id="{F779FE8D-82B0-4AE9-9D75-665BCE8B151F}" type="slidenum">
              <a:rPr lang="en-US" smtClean="0"/>
              <a:pPr/>
              <a:t>112</a:t>
            </a:fld>
            <a:endParaRPr lang="en-US" smtClean="0"/>
          </a:p>
        </p:txBody>
      </p:sp>
      <p:sp>
        <p:nvSpPr>
          <p:cNvPr id="8200" name="Rectangle 2"/>
          <p:cNvSpPr>
            <a:spLocks noGrp="1" noChangeArrowheads="1"/>
          </p:cNvSpPr>
          <p:nvPr>
            <p:ph type="title"/>
          </p:nvPr>
        </p:nvSpPr>
        <p:spPr/>
        <p:txBody>
          <a:bodyPr/>
          <a:lstStyle/>
          <a:p>
            <a:r>
              <a:rPr lang="en-US" smtClean="0"/>
              <a:t>How It Works:</a:t>
            </a:r>
          </a:p>
        </p:txBody>
      </p:sp>
      <p:sp>
        <p:nvSpPr>
          <p:cNvPr id="8201" name="Rectangle 3"/>
          <p:cNvSpPr>
            <a:spLocks noChangeArrowheads="1"/>
          </p:cNvSpPr>
          <p:nvPr/>
        </p:nvSpPr>
        <p:spPr bwMode="auto">
          <a:xfrm>
            <a:off x="1219200" y="1512888"/>
            <a:ext cx="1441450" cy="366712"/>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joint p.d.f. of </a:t>
            </a:r>
            <a:endParaRPr lang="en-US" sz="2800"/>
          </a:p>
        </p:txBody>
      </p:sp>
      <p:graphicFrame>
        <p:nvGraphicFramePr>
          <p:cNvPr id="8194" name="Object 4"/>
          <p:cNvGraphicFramePr>
            <a:graphicFrameLocks noChangeAspect="1"/>
          </p:cNvGraphicFramePr>
          <p:nvPr/>
        </p:nvGraphicFramePr>
        <p:xfrm>
          <a:off x="2590800" y="1524000"/>
          <a:ext cx="2895600" cy="304800"/>
        </p:xfrm>
        <a:graphic>
          <a:graphicData uri="http://schemas.openxmlformats.org/presentationml/2006/ole">
            <mc:AlternateContent xmlns:mc="http://schemas.openxmlformats.org/markup-compatibility/2006">
              <mc:Choice xmlns:v="urn:schemas-microsoft-com:vml" Requires="v">
                <p:oleObj spid="_x0000_s8270" name="Microsoft Equation 3.0" r:id="rId3" imgW="2184400" imgH="228600" progId="Equation.3">
                  <p:embed/>
                </p:oleObj>
              </mc:Choice>
              <mc:Fallback>
                <p:oleObj name="Microsoft Equation 3.0" r:id="rId3" imgW="21844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524000"/>
                        <a:ext cx="28956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2" name="Rectangle 5"/>
          <p:cNvSpPr>
            <a:spLocks noChangeArrowheads="1"/>
          </p:cNvSpPr>
          <p:nvPr/>
        </p:nvSpPr>
        <p:spPr bwMode="auto">
          <a:xfrm>
            <a:off x="0" y="2662238"/>
            <a:ext cx="9144000" cy="0"/>
          </a:xfrm>
          <a:prstGeom prst="rect">
            <a:avLst/>
          </a:prstGeom>
          <a:noFill/>
          <a:ln w="9525">
            <a:noFill/>
            <a:miter lim="800000"/>
            <a:headEnd/>
            <a:tailEnd/>
          </a:ln>
        </p:spPr>
        <p:txBody>
          <a:bodyPr wrap="none" anchor="ctr">
            <a:spAutoFit/>
          </a:bodyPr>
          <a:lstStyle/>
          <a:p>
            <a:endParaRPr lang="en-US"/>
          </a:p>
        </p:txBody>
      </p:sp>
      <p:graphicFrame>
        <p:nvGraphicFramePr>
          <p:cNvPr id="8195" name="Object 6"/>
          <p:cNvGraphicFramePr>
            <a:graphicFrameLocks noChangeAspect="1"/>
          </p:cNvGraphicFramePr>
          <p:nvPr/>
        </p:nvGraphicFramePr>
        <p:xfrm>
          <a:off x="1295400" y="2133600"/>
          <a:ext cx="4495800" cy="1935163"/>
        </p:xfrm>
        <a:graphic>
          <a:graphicData uri="http://schemas.openxmlformats.org/presentationml/2006/ole">
            <mc:AlternateContent xmlns:mc="http://schemas.openxmlformats.org/markup-compatibility/2006">
              <mc:Choice xmlns:v="urn:schemas-microsoft-com:vml" Requires="v">
                <p:oleObj spid="_x0000_s8271" name="Microsoft Equation 3.0" r:id="rId5" imgW="3460484" imgH="1635334" progId="Equation.3">
                  <p:embed/>
                </p:oleObj>
              </mc:Choice>
              <mc:Fallback>
                <p:oleObj name="Microsoft Equation 3.0" r:id="rId5" imgW="3460484" imgH="163533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133600"/>
                        <a:ext cx="4495800" cy="1935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3" name="Rectangle 7"/>
          <p:cNvSpPr>
            <a:spLocks noChangeArrowheads="1"/>
          </p:cNvSpPr>
          <p:nvPr/>
        </p:nvSpPr>
        <p:spPr bwMode="auto">
          <a:xfrm>
            <a:off x="876300" y="4495800"/>
            <a:ext cx="1276350" cy="366713"/>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we observe </a:t>
            </a:r>
            <a:endParaRPr lang="en-US" sz="2800"/>
          </a:p>
        </p:txBody>
      </p:sp>
      <p:graphicFrame>
        <p:nvGraphicFramePr>
          <p:cNvPr id="8196" name="Object 8"/>
          <p:cNvGraphicFramePr>
            <a:graphicFrameLocks noChangeAspect="1"/>
          </p:cNvGraphicFramePr>
          <p:nvPr/>
        </p:nvGraphicFramePr>
        <p:xfrm>
          <a:off x="2209800" y="4495800"/>
          <a:ext cx="457200" cy="342900"/>
        </p:xfrm>
        <a:graphic>
          <a:graphicData uri="http://schemas.openxmlformats.org/presentationml/2006/ole">
            <mc:AlternateContent xmlns:mc="http://schemas.openxmlformats.org/markup-compatibility/2006">
              <mc:Choice xmlns:v="urn:schemas-microsoft-com:vml" Requires="v">
                <p:oleObj spid="_x0000_s8272" name="Microsoft Equation 3.0" r:id="rId7" imgW="304668" imgH="228501" progId="Equation.3">
                  <p:embed/>
                </p:oleObj>
              </mc:Choice>
              <mc:Fallback>
                <p:oleObj name="Microsoft Equation 3.0" r:id="rId7" imgW="304668" imgH="228501"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4495800"/>
                        <a:ext cx="457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4" name="Rectangle 9"/>
          <p:cNvSpPr>
            <a:spLocks noChangeArrowheads="1"/>
          </p:cNvSpPr>
          <p:nvPr/>
        </p:nvSpPr>
        <p:spPr bwMode="auto">
          <a:xfrm>
            <a:off x="876300" y="4999038"/>
            <a:ext cx="3149600" cy="366712"/>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What is the conditional p.d.f. of </a:t>
            </a:r>
            <a:endParaRPr lang="en-US" sz="2800"/>
          </a:p>
        </p:txBody>
      </p:sp>
      <p:graphicFrame>
        <p:nvGraphicFramePr>
          <p:cNvPr id="8197" name="Object 10"/>
          <p:cNvGraphicFramePr>
            <a:graphicFrameLocks noChangeAspect="1"/>
          </p:cNvGraphicFramePr>
          <p:nvPr/>
        </p:nvGraphicFramePr>
        <p:xfrm>
          <a:off x="3962400" y="5035550"/>
          <a:ext cx="2276475" cy="298450"/>
        </p:xfrm>
        <a:graphic>
          <a:graphicData uri="http://schemas.openxmlformats.org/presentationml/2006/ole">
            <mc:AlternateContent xmlns:mc="http://schemas.openxmlformats.org/markup-compatibility/2006">
              <mc:Choice xmlns:v="urn:schemas-microsoft-com:vml" Requires="v">
                <p:oleObj spid="_x0000_s8273" name="Microsoft Equation 3.0" r:id="rId9" imgW="1739900" imgH="228600" progId="Equation.3">
                  <p:embed/>
                </p:oleObj>
              </mc:Choice>
              <mc:Fallback>
                <p:oleObj name="Microsoft Equation 3.0" r:id="rId9" imgW="1739900" imgH="2286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5035550"/>
                        <a:ext cx="2276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5" name="Rectangle 11"/>
          <p:cNvSpPr>
            <a:spLocks noChangeArrowheads="1"/>
          </p:cNvSpPr>
          <p:nvPr/>
        </p:nvSpPr>
        <p:spPr bwMode="auto">
          <a:xfrm>
            <a:off x="762000" y="5502275"/>
            <a:ext cx="2825750" cy="366713"/>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 given the observed value of </a:t>
            </a:r>
            <a:endParaRPr lang="en-US" sz="2800"/>
          </a:p>
        </p:txBody>
      </p:sp>
      <p:graphicFrame>
        <p:nvGraphicFramePr>
          <p:cNvPr id="8198" name="Object 12"/>
          <p:cNvGraphicFramePr>
            <a:graphicFrameLocks noChangeAspect="1"/>
          </p:cNvGraphicFramePr>
          <p:nvPr/>
        </p:nvGraphicFramePr>
        <p:xfrm>
          <a:off x="3657600" y="5524500"/>
          <a:ext cx="457200" cy="342900"/>
        </p:xfrm>
        <a:graphic>
          <a:graphicData uri="http://schemas.openxmlformats.org/presentationml/2006/ole">
            <mc:AlternateContent xmlns:mc="http://schemas.openxmlformats.org/markup-compatibility/2006">
              <mc:Choice xmlns:v="urn:schemas-microsoft-com:vml" Requires="v">
                <p:oleObj spid="_x0000_s8274" name="Microsoft Equation 3.0" r:id="rId11" imgW="304668" imgH="228501" progId="Equation.3">
                  <p:embed/>
                </p:oleObj>
              </mc:Choice>
              <mc:Fallback>
                <p:oleObj name="Microsoft Equation 3.0" r:id="rId11" imgW="304668" imgH="228501"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0" y="5524500"/>
                        <a:ext cx="457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6" name="Rectangle 13"/>
          <p:cNvSpPr>
            <a:spLocks noChangeArrowheads="1"/>
          </p:cNvSpPr>
          <p:nvPr/>
        </p:nvSpPr>
        <p:spPr bwMode="auto">
          <a:xfrm>
            <a:off x="4648200" y="5472113"/>
            <a:ext cx="311150" cy="366712"/>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a:t>
            </a:r>
            <a:endParaRPr lang="en-US" sz="2800"/>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5"/>
          <p:cNvSpPr>
            <a:spLocks noGrp="1"/>
          </p:cNvSpPr>
          <p:nvPr>
            <p:ph type="sldNum" sz="quarter" idx="12"/>
          </p:nvPr>
        </p:nvSpPr>
        <p:spPr>
          <a:noFill/>
        </p:spPr>
        <p:txBody>
          <a:bodyPr/>
          <a:lstStyle/>
          <a:p>
            <a:fld id="{BD046047-0343-46B9-8B00-E13625B38D17}" type="slidenum">
              <a:rPr lang="en-US" smtClean="0"/>
              <a:pPr/>
              <a:t>113</a:t>
            </a:fld>
            <a:endParaRPr lang="en-US" smtClean="0"/>
          </a:p>
        </p:txBody>
      </p:sp>
      <p:sp>
        <p:nvSpPr>
          <p:cNvPr id="139267" name="Rectangle 2"/>
          <p:cNvSpPr>
            <a:spLocks noGrp="1" noChangeArrowheads="1"/>
          </p:cNvSpPr>
          <p:nvPr>
            <p:ph type="title"/>
          </p:nvPr>
        </p:nvSpPr>
        <p:spPr/>
        <p:txBody>
          <a:bodyPr/>
          <a:lstStyle/>
          <a:p>
            <a:r>
              <a:rPr lang="en-US" smtClean="0"/>
              <a:t>How It Works:</a:t>
            </a:r>
          </a:p>
        </p:txBody>
      </p:sp>
      <p:pic>
        <p:nvPicPr>
          <p:cNvPr id="139268" name="Picture 3"/>
          <p:cNvPicPr>
            <a:picLocks noGrp="1" noChangeAspect="1" noChangeArrowheads="1"/>
          </p:cNvPicPr>
          <p:nvPr>
            <p:ph idx="1"/>
          </p:nvPr>
        </p:nvPicPr>
        <p:blipFill>
          <a:blip r:embed="rId2" cstate="print"/>
          <a:srcRect/>
          <a:stretch>
            <a:fillRect/>
          </a:stretch>
        </p:blipFill>
        <p:spPr>
          <a:xfrm>
            <a:off x="381000" y="1676400"/>
            <a:ext cx="7924800" cy="3602038"/>
          </a:xfrm>
          <a:noFill/>
        </p:spPr>
      </p:pic>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6"/>
          <p:cNvSpPr>
            <a:spLocks noGrp="1"/>
          </p:cNvSpPr>
          <p:nvPr>
            <p:ph type="sldNum" sz="quarter" idx="12"/>
          </p:nvPr>
        </p:nvSpPr>
        <p:spPr>
          <a:noFill/>
        </p:spPr>
        <p:txBody>
          <a:bodyPr/>
          <a:lstStyle/>
          <a:p>
            <a:fld id="{F5E15B94-75CD-4046-8224-4783E69CA24A}" type="slidenum">
              <a:rPr lang="en-US" smtClean="0"/>
              <a:pPr/>
              <a:t>114</a:t>
            </a:fld>
            <a:endParaRPr lang="en-US" smtClean="0"/>
          </a:p>
        </p:txBody>
      </p:sp>
      <p:sp>
        <p:nvSpPr>
          <p:cNvPr id="140291" name="Rectangle 2"/>
          <p:cNvSpPr>
            <a:spLocks noGrp="1" noChangeArrowheads="1"/>
          </p:cNvSpPr>
          <p:nvPr>
            <p:ph type="title"/>
          </p:nvPr>
        </p:nvSpPr>
        <p:spPr/>
        <p:txBody>
          <a:bodyPr/>
          <a:lstStyle/>
          <a:p>
            <a:r>
              <a:rPr lang="en-US" smtClean="0"/>
              <a:t>How It Works:</a:t>
            </a:r>
          </a:p>
        </p:txBody>
      </p:sp>
      <p:pic>
        <p:nvPicPr>
          <p:cNvPr id="140292" name="Picture 3"/>
          <p:cNvPicPr>
            <a:picLocks noGrp="1" noChangeAspect="1" noChangeArrowheads="1"/>
          </p:cNvPicPr>
          <p:nvPr>
            <p:ph sz="half" idx="2"/>
          </p:nvPr>
        </p:nvPicPr>
        <p:blipFill>
          <a:blip r:embed="rId2" cstate="print"/>
          <a:srcRect/>
          <a:stretch>
            <a:fillRect/>
          </a:stretch>
        </p:blipFill>
        <p:spPr>
          <a:xfrm>
            <a:off x="1404938" y="4475163"/>
            <a:ext cx="6189662" cy="514350"/>
          </a:xfrm>
          <a:noFill/>
        </p:spPr>
      </p:pic>
      <p:sp>
        <p:nvSpPr>
          <p:cNvPr id="140293" name="Rectangle 4"/>
          <p:cNvSpPr>
            <a:spLocks noChangeArrowheads="1"/>
          </p:cNvSpPr>
          <p:nvPr/>
        </p:nvSpPr>
        <p:spPr bwMode="auto">
          <a:xfrm>
            <a:off x="914400" y="1595438"/>
            <a:ext cx="7467600" cy="3444875"/>
          </a:xfrm>
          <a:prstGeom prst="rect">
            <a:avLst/>
          </a:prstGeom>
          <a:noFill/>
          <a:ln w="9525">
            <a:noFill/>
            <a:miter lim="800000"/>
            <a:headEnd/>
            <a:tailEnd/>
          </a:ln>
        </p:spPr>
        <p:txBody>
          <a:bodyPr>
            <a:spAutoFit/>
          </a:bodyPr>
          <a:lstStyle/>
          <a:p>
            <a:pPr eaLnBrk="1" hangingPunct="1">
              <a:spcBef>
                <a:spcPct val="50000"/>
              </a:spcBef>
            </a:pPr>
            <a:r>
              <a:rPr lang="en-US" sz="2000"/>
              <a:t>Conditional Distribution Theorem: If x (an n-dimensional vector) and y (an m-dimensional vector) are joint normally distributed:</a:t>
            </a:r>
          </a:p>
          <a:p>
            <a:pPr eaLnBrk="1" hangingPunct="1">
              <a:spcBef>
                <a:spcPct val="50000"/>
              </a:spcBef>
            </a:pPr>
            <a:endParaRPr lang="en-US" sz="2000"/>
          </a:p>
          <a:p>
            <a:pPr eaLnBrk="1" hangingPunct="1">
              <a:spcBef>
                <a:spcPct val="50000"/>
              </a:spcBef>
            </a:pPr>
            <a:endParaRPr lang="en-US" sz="2000"/>
          </a:p>
          <a:p>
            <a:pPr eaLnBrk="1" hangingPunct="1">
              <a:spcBef>
                <a:spcPct val="50000"/>
              </a:spcBef>
            </a:pPr>
            <a:endParaRPr lang="en-US" sz="2000"/>
          </a:p>
          <a:p>
            <a:pPr eaLnBrk="1" hangingPunct="1">
              <a:spcBef>
                <a:spcPct val="50000"/>
              </a:spcBef>
            </a:pPr>
            <a:r>
              <a:rPr lang="en-US" sz="2000"/>
              <a:t>then the distribution of x conditional on y is:</a:t>
            </a:r>
          </a:p>
          <a:p>
            <a:pPr eaLnBrk="1" hangingPunct="1">
              <a:spcBef>
                <a:spcPct val="50000"/>
              </a:spcBef>
            </a:pPr>
            <a:endParaRPr lang="en-US" sz="2000"/>
          </a:p>
          <a:p>
            <a:pPr eaLnBrk="1" hangingPunct="1">
              <a:spcBef>
                <a:spcPct val="50000"/>
              </a:spcBef>
            </a:pPr>
            <a:endParaRPr lang="en-US" sz="2000"/>
          </a:p>
        </p:txBody>
      </p:sp>
      <p:pic>
        <p:nvPicPr>
          <p:cNvPr id="140294" name="Picture 5"/>
          <p:cNvPicPr>
            <a:picLocks noGrp="1" noChangeAspect="1" noChangeArrowheads="1"/>
          </p:cNvPicPr>
          <p:nvPr>
            <p:ph sz="half" idx="1"/>
          </p:nvPr>
        </p:nvPicPr>
        <p:blipFill>
          <a:blip r:embed="rId3" cstate="print"/>
          <a:srcRect/>
          <a:stretch>
            <a:fillRect/>
          </a:stretch>
        </p:blipFill>
        <p:spPr>
          <a:xfrm>
            <a:off x="1765300" y="2605088"/>
            <a:ext cx="3238500" cy="911225"/>
          </a:xfrm>
          <a:noFill/>
        </p:spPr>
      </p:pic>
    </p:spTree>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5"/>
          <p:cNvSpPr>
            <a:spLocks noGrp="1"/>
          </p:cNvSpPr>
          <p:nvPr>
            <p:ph type="sldNum" sz="quarter" idx="12"/>
          </p:nvPr>
        </p:nvSpPr>
        <p:spPr>
          <a:noFill/>
        </p:spPr>
        <p:txBody>
          <a:bodyPr/>
          <a:lstStyle/>
          <a:p>
            <a:fld id="{C459FC2D-2087-45A9-BC1B-B8E3D1965D5A}" type="slidenum">
              <a:rPr lang="en-US" smtClean="0"/>
              <a:pPr/>
              <a:t>115</a:t>
            </a:fld>
            <a:endParaRPr lang="en-US" smtClean="0"/>
          </a:p>
        </p:txBody>
      </p:sp>
      <p:sp>
        <p:nvSpPr>
          <p:cNvPr id="141315" name="Rectangle 2"/>
          <p:cNvSpPr>
            <a:spLocks noGrp="1" noChangeArrowheads="1"/>
          </p:cNvSpPr>
          <p:nvPr>
            <p:ph type="title"/>
          </p:nvPr>
        </p:nvSpPr>
        <p:spPr/>
        <p:txBody>
          <a:bodyPr/>
          <a:lstStyle/>
          <a:p>
            <a:r>
              <a:rPr lang="en-US" smtClean="0"/>
              <a:t>How It Works:</a:t>
            </a:r>
          </a:p>
        </p:txBody>
      </p:sp>
      <p:pic>
        <p:nvPicPr>
          <p:cNvPr id="141316" name="Picture 3"/>
          <p:cNvPicPr>
            <a:picLocks noGrp="1" noChangeAspect="1" noChangeArrowheads="1"/>
          </p:cNvPicPr>
          <p:nvPr>
            <p:ph idx="1"/>
          </p:nvPr>
        </p:nvPicPr>
        <p:blipFill>
          <a:blip r:embed="rId2" cstate="print"/>
          <a:srcRect/>
          <a:stretch>
            <a:fillRect/>
          </a:stretch>
        </p:blipFill>
        <p:spPr>
          <a:xfrm>
            <a:off x="1765300" y="2274888"/>
            <a:ext cx="5973763" cy="3752850"/>
          </a:xfrm>
          <a:noFill/>
        </p:spPr>
      </p:pic>
      <p:sp>
        <p:nvSpPr>
          <p:cNvPr id="141317" name="Text Box 4"/>
          <p:cNvSpPr txBox="1">
            <a:spLocks noChangeArrowheads="1"/>
          </p:cNvSpPr>
          <p:nvPr/>
        </p:nvSpPr>
        <p:spPr bwMode="auto">
          <a:xfrm>
            <a:off x="1050925" y="1462088"/>
            <a:ext cx="3457575" cy="396875"/>
          </a:xfrm>
          <a:prstGeom prst="rect">
            <a:avLst/>
          </a:prstGeom>
          <a:noFill/>
          <a:ln w="9525">
            <a:noFill/>
            <a:miter lim="800000"/>
            <a:headEnd/>
            <a:tailEnd/>
          </a:ln>
        </p:spPr>
        <p:txBody>
          <a:bodyPr wrap="none">
            <a:spAutoFit/>
          </a:bodyPr>
          <a:lstStyle/>
          <a:p>
            <a:pPr eaLnBrk="1" hangingPunct="1"/>
            <a:r>
              <a:rPr lang="en-US" sz="2000"/>
              <a:t>For the purposes of this analysis</a:t>
            </a:r>
          </a:p>
        </p:txBody>
      </p:sp>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5"/>
          <p:cNvSpPr>
            <a:spLocks noGrp="1"/>
          </p:cNvSpPr>
          <p:nvPr>
            <p:ph type="sldNum" sz="quarter" idx="12"/>
          </p:nvPr>
        </p:nvSpPr>
        <p:spPr>
          <a:noFill/>
        </p:spPr>
        <p:txBody>
          <a:bodyPr/>
          <a:lstStyle/>
          <a:p>
            <a:fld id="{4BA93A45-934D-4AE7-9423-885EFCC956CA}" type="slidenum">
              <a:rPr lang="en-US" smtClean="0"/>
              <a:pPr/>
              <a:t>116</a:t>
            </a:fld>
            <a:endParaRPr lang="en-US" smtClean="0"/>
          </a:p>
        </p:txBody>
      </p:sp>
      <p:sp>
        <p:nvSpPr>
          <p:cNvPr id="142339" name="Rectangle 2"/>
          <p:cNvSpPr>
            <a:spLocks noGrp="1" noChangeArrowheads="1"/>
          </p:cNvSpPr>
          <p:nvPr>
            <p:ph type="title"/>
          </p:nvPr>
        </p:nvSpPr>
        <p:spPr/>
        <p:txBody>
          <a:bodyPr/>
          <a:lstStyle/>
          <a:p>
            <a:r>
              <a:rPr lang="en-US" smtClean="0"/>
              <a:t>Footnote</a:t>
            </a:r>
          </a:p>
        </p:txBody>
      </p:sp>
      <p:sp>
        <p:nvSpPr>
          <p:cNvPr id="142340" name="Rectangle 3"/>
          <p:cNvSpPr>
            <a:spLocks noGrp="1" noChangeArrowheads="1"/>
          </p:cNvSpPr>
          <p:nvPr>
            <p:ph type="body" idx="1"/>
          </p:nvPr>
        </p:nvSpPr>
        <p:spPr/>
        <p:txBody>
          <a:bodyPr/>
          <a:lstStyle/>
          <a:p>
            <a:r>
              <a:rPr lang="en-US" smtClean="0"/>
              <a:t>* Based upon calculations in Garbade, Kenneth, “Variable Coefficient Estimation, Bankers Trust Company, March 1994, pp. 24-39 and working papers based thereupon.</a:t>
            </a:r>
          </a:p>
        </p:txBody>
      </p:sp>
    </p:spTree>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4"/>
          <p:cNvSpPr>
            <a:spLocks noGrp="1"/>
          </p:cNvSpPr>
          <p:nvPr>
            <p:ph type="sldNum" sz="quarter" idx="12"/>
          </p:nvPr>
        </p:nvSpPr>
        <p:spPr>
          <a:noFill/>
        </p:spPr>
        <p:txBody>
          <a:bodyPr/>
          <a:lstStyle/>
          <a:p>
            <a:fld id="{2879F939-0EAC-4ED3-B0E4-F6000D9E6E59}" type="slidenum">
              <a:rPr lang="en-US" smtClean="0"/>
              <a:pPr/>
              <a:t>117</a:t>
            </a:fld>
            <a:endParaRPr lang="en-US" smtClean="0"/>
          </a:p>
        </p:txBody>
      </p:sp>
      <p:sp>
        <p:nvSpPr>
          <p:cNvPr id="143363" name="Text Box 2"/>
          <p:cNvSpPr txBox="1">
            <a:spLocks noChangeArrowheads="1"/>
          </p:cNvSpPr>
          <p:nvPr/>
        </p:nvSpPr>
        <p:spPr bwMode="auto">
          <a:xfrm>
            <a:off x="1905000" y="2514600"/>
            <a:ext cx="6096000" cy="1552575"/>
          </a:xfrm>
          <a:prstGeom prst="rect">
            <a:avLst/>
          </a:prstGeom>
          <a:noFill/>
          <a:ln w="9525" algn="ctr">
            <a:noFill/>
            <a:miter lim="800000"/>
            <a:headEnd/>
            <a:tailEnd/>
          </a:ln>
        </p:spPr>
        <p:txBody>
          <a:bodyPr>
            <a:spAutoFit/>
          </a:bodyPr>
          <a:lstStyle/>
          <a:p>
            <a:pPr algn="ctr">
              <a:spcBef>
                <a:spcPct val="50000"/>
              </a:spcBef>
            </a:pPr>
            <a:r>
              <a:rPr lang="en-US" sz="2400" b="1">
                <a:cs typeface="Arial" pitchFamily="34" charset="0"/>
              </a:rPr>
              <a:t>Another Approach:</a:t>
            </a:r>
          </a:p>
          <a:p>
            <a:pPr algn="ctr">
              <a:spcBef>
                <a:spcPct val="50000"/>
              </a:spcBef>
            </a:pPr>
            <a:r>
              <a:rPr lang="en-US" sz="2400" b="1">
                <a:cs typeface="Arial" pitchFamily="34" charset="0"/>
              </a:rPr>
              <a:t>Freight Time Charter Bridge-</a:t>
            </a:r>
          </a:p>
          <a:p>
            <a:pPr algn="ctr">
              <a:spcBef>
                <a:spcPct val="50000"/>
              </a:spcBef>
            </a:pPr>
            <a:r>
              <a:rPr lang="en-US" sz="2400" b="1">
                <a:cs typeface="Arial" pitchFamily="34" charset="0"/>
              </a:rPr>
              <a:t>Correlated Multivariate Brownian Bridge</a:t>
            </a: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4"/>
          <p:cNvSpPr>
            <a:spLocks noGrp="1"/>
          </p:cNvSpPr>
          <p:nvPr>
            <p:ph type="sldNum" sz="quarter" idx="12"/>
          </p:nvPr>
        </p:nvSpPr>
        <p:spPr>
          <a:noFill/>
        </p:spPr>
        <p:txBody>
          <a:bodyPr/>
          <a:lstStyle/>
          <a:p>
            <a:fld id="{A6447908-7EA7-4922-8419-E5E225FBDFCF}" type="slidenum">
              <a:rPr lang="en-US" smtClean="0"/>
              <a:pPr/>
              <a:t>118</a:t>
            </a:fld>
            <a:endParaRPr lang="en-US" smtClean="0"/>
          </a:p>
        </p:txBody>
      </p:sp>
      <p:sp>
        <p:nvSpPr>
          <p:cNvPr id="144387" name="Rectangle 2"/>
          <p:cNvSpPr>
            <a:spLocks noChangeArrowheads="1"/>
          </p:cNvSpPr>
          <p:nvPr/>
        </p:nvSpPr>
        <p:spPr bwMode="auto">
          <a:xfrm>
            <a:off x="3886200" y="381000"/>
            <a:ext cx="18288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Raw Data</a:t>
            </a:r>
          </a:p>
        </p:txBody>
      </p:sp>
      <p:sp>
        <p:nvSpPr>
          <p:cNvPr id="144388" name="Text Box 3"/>
          <p:cNvSpPr txBox="1">
            <a:spLocks noChangeArrowheads="1"/>
          </p:cNvSpPr>
          <p:nvPr/>
        </p:nvSpPr>
        <p:spPr bwMode="auto">
          <a:xfrm>
            <a:off x="0" y="1047750"/>
            <a:ext cx="2362200" cy="4838700"/>
          </a:xfrm>
          <a:prstGeom prst="rect">
            <a:avLst/>
          </a:prstGeom>
          <a:noFill/>
          <a:ln w="9525">
            <a:noFill/>
            <a:miter lim="800000"/>
            <a:headEnd/>
            <a:tailEnd/>
          </a:ln>
        </p:spPr>
        <p:txBody>
          <a:bodyPr>
            <a:spAutoFit/>
          </a:bodyPr>
          <a:lstStyle/>
          <a:p>
            <a:pPr marL="119063" indent="-119063">
              <a:buFontTx/>
              <a:buChar char="•"/>
            </a:pPr>
            <a:r>
              <a:rPr lang="en-US" sz="1200">
                <a:cs typeface="Arial" pitchFamily="34" charset="0"/>
              </a:rPr>
              <a:t>Raw historical data proves inappropriate for a one-day VaR, with infrequent marking resulting in a disproportionate number of 0% daily returns and in non-zero returns that are overly volatile.</a:t>
            </a:r>
          </a:p>
          <a:p>
            <a:pPr marL="119063" indent="-119063">
              <a:buFontTx/>
              <a:buChar char="•"/>
            </a:pPr>
            <a:r>
              <a:rPr lang="en-US" sz="1200">
                <a:cs typeface="Arial" pitchFamily="34" charset="0"/>
              </a:rPr>
              <a:t>Our goal, therefore, is to translate what information we do have into price series appropriate for one-day VaR.</a:t>
            </a:r>
          </a:p>
          <a:p>
            <a:pPr marL="119063" indent="-119063">
              <a:buFontTx/>
              <a:buChar char="•"/>
            </a:pPr>
            <a:r>
              <a:rPr lang="en-US" sz="1200">
                <a:cs typeface="Arial" pitchFamily="34" charset="0"/>
              </a:rPr>
              <a:t>Because on a daily basis, Wet Freight Time Charter prices are typically not well correlated with other time-series, an attempt at a regression-based in-fill would lack the necessary right-hand variables.</a:t>
            </a:r>
          </a:p>
          <a:p>
            <a:pPr marL="119063" indent="-119063">
              <a:buFontTx/>
              <a:buChar char="•"/>
            </a:pPr>
            <a:r>
              <a:rPr lang="en-US" sz="1200">
                <a:cs typeface="Arial" pitchFamily="34" charset="0"/>
              </a:rPr>
              <a:t>The pieces of information we have are 1) a skeleton of price levels, and 2) the observed variance-covariance matrix (of %returns) across the Charters. Using the latter, we will apply a Brownian Bridge to the former that ultimately maintains correlation and volatility.</a:t>
            </a:r>
          </a:p>
        </p:txBody>
      </p:sp>
      <p:pic>
        <p:nvPicPr>
          <p:cNvPr id="144389" name="Picture 4"/>
          <p:cNvPicPr>
            <a:picLocks noChangeAspect="1" noChangeArrowheads="1"/>
          </p:cNvPicPr>
          <p:nvPr/>
        </p:nvPicPr>
        <p:blipFill>
          <a:blip r:embed="rId3" cstate="print"/>
          <a:srcRect/>
          <a:stretch>
            <a:fillRect/>
          </a:stretch>
        </p:blipFill>
        <p:spPr bwMode="auto">
          <a:xfrm>
            <a:off x="2514600" y="838200"/>
            <a:ext cx="6477000" cy="3649663"/>
          </a:xfrm>
          <a:prstGeom prst="rect">
            <a:avLst/>
          </a:prstGeom>
          <a:noFill/>
          <a:ln w="9525">
            <a:noFill/>
            <a:miter lim="800000"/>
            <a:headEnd/>
            <a:tailEnd/>
          </a:ln>
        </p:spPr>
      </p:pic>
      <p:pic>
        <p:nvPicPr>
          <p:cNvPr id="144390" name="Picture 5"/>
          <p:cNvPicPr>
            <a:picLocks noChangeAspect="1" noChangeArrowheads="1"/>
          </p:cNvPicPr>
          <p:nvPr/>
        </p:nvPicPr>
        <p:blipFill>
          <a:blip r:embed="rId4" cstate="print"/>
          <a:srcRect/>
          <a:stretch>
            <a:fillRect/>
          </a:stretch>
        </p:blipFill>
        <p:spPr bwMode="auto">
          <a:xfrm>
            <a:off x="2514600" y="4343400"/>
            <a:ext cx="6324600" cy="2292350"/>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4"/>
          <p:cNvSpPr>
            <a:spLocks noGrp="1"/>
          </p:cNvSpPr>
          <p:nvPr>
            <p:ph type="sldNum" sz="quarter" idx="12"/>
          </p:nvPr>
        </p:nvSpPr>
        <p:spPr>
          <a:noFill/>
        </p:spPr>
        <p:txBody>
          <a:bodyPr/>
          <a:lstStyle/>
          <a:p>
            <a:fld id="{52EB7FCD-98AC-4775-807C-86C7E52FDF28}" type="slidenum">
              <a:rPr lang="en-US" smtClean="0"/>
              <a:pPr/>
              <a:t>119</a:t>
            </a:fld>
            <a:endParaRPr lang="en-US" smtClean="0"/>
          </a:p>
        </p:txBody>
      </p:sp>
      <p:sp>
        <p:nvSpPr>
          <p:cNvPr id="145411" name="Rectangle 2"/>
          <p:cNvSpPr>
            <a:spLocks noChangeArrowheads="1"/>
          </p:cNvSpPr>
          <p:nvPr/>
        </p:nvSpPr>
        <p:spPr bwMode="auto">
          <a:xfrm>
            <a:off x="3352800" y="381000"/>
            <a:ext cx="38100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1. Price Skeleton</a:t>
            </a:r>
          </a:p>
        </p:txBody>
      </p:sp>
      <p:sp>
        <p:nvSpPr>
          <p:cNvPr id="145412" name="Text Box 3"/>
          <p:cNvSpPr txBox="1">
            <a:spLocks noChangeArrowheads="1"/>
          </p:cNvSpPr>
          <p:nvPr/>
        </p:nvSpPr>
        <p:spPr bwMode="auto">
          <a:xfrm>
            <a:off x="0" y="1047750"/>
            <a:ext cx="2133600" cy="2282825"/>
          </a:xfrm>
          <a:prstGeom prst="rect">
            <a:avLst/>
          </a:prstGeom>
          <a:noFill/>
          <a:ln w="9525">
            <a:noFill/>
            <a:miter lim="800000"/>
            <a:headEnd/>
            <a:tailEnd/>
          </a:ln>
        </p:spPr>
        <p:txBody>
          <a:bodyPr>
            <a:spAutoFit/>
          </a:bodyPr>
          <a:lstStyle/>
          <a:p>
            <a:pPr marL="119063" indent="-119063">
              <a:buFontTx/>
              <a:buChar char="•"/>
            </a:pPr>
            <a:r>
              <a:rPr lang="en-US" sz="1200">
                <a:cs typeface="Arial" pitchFamily="34" charset="0"/>
              </a:rPr>
              <a:t>Step 1 is to identify the skeleton of prices that will be the </a:t>
            </a:r>
            <a:r>
              <a:rPr lang="en-US" sz="1200" i="1">
                <a:cs typeface="Arial" pitchFamily="34" charset="0"/>
              </a:rPr>
              <a:t>dots</a:t>
            </a:r>
            <a:r>
              <a:rPr lang="en-US" sz="1200">
                <a:cs typeface="Arial" pitchFamily="34" charset="0"/>
              </a:rPr>
              <a:t> that the bridge will </a:t>
            </a:r>
            <a:r>
              <a:rPr lang="en-US" sz="1200" i="1">
                <a:cs typeface="Arial" pitchFamily="34" charset="0"/>
              </a:rPr>
              <a:t>connect</a:t>
            </a:r>
            <a:r>
              <a:rPr lang="en-US" sz="1200">
                <a:cs typeface="Arial" pitchFamily="34" charset="0"/>
              </a:rPr>
              <a:t>.</a:t>
            </a:r>
          </a:p>
          <a:p>
            <a:pPr marL="119063" indent="-119063">
              <a:buFontTx/>
              <a:buChar char="•"/>
            </a:pPr>
            <a:r>
              <a:rPr lang="en-US" sz="1200">
                <a:cs typeface="Arial" pitchFamily="34" charset="0"/>
              </a:rPr>
              <a:t>In this instance, we define the skeleton as the prices of </a:t>
            </a:r>
            <a:r>
              <a:rPr lang="en-US" sz="1200" i="1">
                <a:cs typeface="Arial" pitchFamily="34" charset="0"/>
              </a:rPr>
              <a:t>all</a:t>
            </a:r>
            <a:r>
              <a:rPr lang="en-US" sz="1200">
                <a:cs typeface="Arial" pitchFamily="34" charset="0"/>
              </a:rPr>
              <a:t> series on </a:t>
            </a:r>
            <a:r>
              <a:rPr lang="en-US" sz="1200" i="1">
                <a:cs typeface="Arial" pitchFamily="34" charset="0"/>
              </a:rPr>
              <a:t>each</a:t>
            </a:r>
            <a:r>
              <a:rPr lang="en-US" sz="1200">
                <a:cs typeface="Arial" pitchFamily="34" charset="0"/>
              </a:rPr>
              <a:t> date that </a:t>
            </a:r>
            <a:r>
              <a:rPr lang="en-US" sz="1200" i="1">
                <a:cs typeface="Arial" pitchFamily="34" charset="0"/>
              </a:rPr>
              <a:t>any</a:t>
            </a:r>
            <a:r>
              <a:rPr lang="en-US" sz="1200">
                <a:cs typeface="Arial" pitchFamily="34" charset="0"/>
              </a:rPr>
              <a:t> series’ price changes.  (Note that while only VLCC is shown, all other series are relevant in determining the skeleton of VLCC.)</a:t>
            </a:r>
          </a:p>
        </p:txBody>
      </p:sp>
      <p:pic>
        <p:nvPicPr>
          <p:cNvPr id="145413" name="Picture 4"/>
          <p:cNvPicPr>
            <a:picLocks noChangeAspect="1" noChangeArrowheads="1"/>
          </p:cNvPicPr>
          <p:nvPr/>
        </p:nvPicPr>
        <p:blipFill>
          <a:blip r:embed="rId3" cstate="print"/>
          <a:srcRect/>
          <a:stretch>
            <a:fillRect/>
          </a:stretch>
        </p:blipFill>
        <p:spPr bwMode="auto">
          <a:xfrm>
            <a:off x="2133600" y="1066800"/>
            <a:ext cx="7010400" cy="5576888"/>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4" y="0"/>
            <a:ext cx="7772400" cy="1143000"/>
          </a:xfrm>
        </p:spPr>
        <p:txBody>
          <a:bodyPr/>
          <a:lstStyle/>
          <a:p>
            <a:r>
              <a:rPr lang="en-US" dirty="0" smtClean="0"/>
              <a:t>Brief History – 1980s</a:t>
            </a:r>
            <a:endParaRPr lang="en-US" dirty="0"/>
          </a:p>
        </p:txBody>
      </p:sp>
      <p:cxnSp>
        <p:nvCxnSpPr>
          <p:cNvPr id="30" name="Straight Connector 29"/>
          <p:cNvCxnSpPr/>
          <p:nvPr/>
        </p:nvCxnSpPr>
        <p:spPr bwMode="auto">
          <a:xfrm>
            <a:off x="419100" y="3900367"/>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cxnSp>
        <p:nvCxnSpPr>
          <p:cNvPr id="31" name="Straight Connector 30"/>
          <p:cNvCxnSpPr/>
          <p:nvPr/>
        </p:nvCxnSpPr>
        <p:spPr bwMode="auto">
          <a:xfrm>
            <a:off x="419100" y="2676361"/>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32" name="Rectangle 31"/>
          <p:cNvSpPr/>
          <p:nvPr/>
        </p:nvSpPr>
        <p:spPr bwMode="auto">
          <a:xfrm>
            <a:off x="1265382" y="1143001"/>
            <a:ext cx="4230253" cy="4619624"/>
          </a:xfrm>
          <a:prstGeom prst="rect">
            <a:avLst/>
          </a:prstGeom>
          <a:noFill/>
          <a:ln w="19050" cap="flat" cmpd="sng" algn="ctr">
            <a:solidFill>
              <a:srgbClr val="696969">
                <a:lumMod val="60000"/>
                <a:lumOff val="4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3" name="Rectangle 32"/>
          <p:cNvSpPr/>
          <p:nvPr/>
        </p:nvSpPr>
        <p:spPr bwMode="auto">
          <a:xfrm>
            <a:off x="5667376" y="1143001"/>
            <a:ext cx="3228974" cy="4619624"/>
          </a:xfrm>
          <a:prstGeom prst="rect">
            <a:avLst/>
          </a:prstGeom>
          <a:noFill/>
          <a:ln w="19050" cap="flat" cmpd="sng" algn="ctr">
            <a:solidFill>
              <a:srgbClr val="9735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dirty="0">
              <a:solidFill>
                <a:srgbClr val="973566"/>
              </a:solidFill>
            </a:endParaRPr>
          </a:p>
        </p:txBody>
      </p:sp>
      <p:sp>
        <p:nvSpPr>
          <p:cNvPr id="35" name="TextBox 34"/>
          <p:cNvSpPr txBox="1"/>
          <p:nvPr/>
        </p:nvSpPr>
        <p:spPr>
          <a:xfrm>
            <a:off x="134339" y="2001309"/>
            <a:ext cx="1188720" cy="276999"/>
          </a:xfrm>
          <a:prstGeom prst="rect">
            <a:avLst/>
          </a:prstGeom>
          <a:noFill/>
        </p:spPr>
        <p:txBody>
          <a:bodyPr wrap="square" rtlCol="0">
            <a:spAutoFit/>
          </a:bodyPr>
          <a:lstStyle/>
          <a:p>
            <a:pPr algn="ctr">
              <a:defRPr/>
            </a:pPr>
            <a:r>
              <a:rPr lang="en-US" sz="1200" b="1" kern="0" dirty="0" smtClean="0">
                <a:solidFill>
                  <a:srgbClr val="696969"/>
                </a:solidFill>
              </a:rPr>
              <a:t>Early 80s</a:t>
            </a:r>
            <a:endParaRPr lang="en-US" sz="1200" b="1" kern="0" dirty="0">
              <a:solidFill>
                <a:srgbClr val="696969"/>
              </a:solidFill>
            </a:endParaRPr>
          </a:p>
        </p:txBody>
      </p:sp>
      <p:sp>
        <p:nvSpPr>
          <p:cNvPr id="36" name="TextBox 35"/>
          <p:cNvSpPr txBox="1"/>
          <p:nvPr/>
        </p:nvSpPr>
        <p:spPr>
          <a:xfrm>
            <a:off x="134339" y="3228926"/>
            <a:ext cx="1188720" cy="276999"/>
          </a:xfrm>
          <a:prstGeom prst="rect">
            <a:avLst/>
          </a:prstGeom>
          <a:noFill/>
        </p:spPr>
        <p:txBody>
          <a:bodyPr wrap="square" rtlCol="0">
            <a:spAutoFit/>
          </a:bodyPr>
          <a:lstStyle/>
          <a:p>
            <a:pPr algn="ctr">
              <a:defRPr/>
            </a:pPr>
            <a:r>
              <a:rPr lang="en-US" sz="1200" b="1" kern="0" dirty="0" smtClean="0">
                <a:solidFill>
                  <a:srgbClr val="696969"/>
                </a:solidFill>
              </a:rPr>
              <a:t>1985-86</a:t>
            </a:r>
            <a:endParaRPr lang="en-US" sz="1200" b="1" kern="0" dirty="0">
              <a:solidFill>
                <a:srgbClr val="696969"/>
              </a:solidFill>
            </a:endParaRPr>
          </a:p>
        </p:txBody>
      </p:sp>
      <p:sp>
        <p:nvSpPr>
          <p:cNvPr id="37" name="TextBox 36"/>
          <p:cNvSpPr txBox="1"/>
          <p:nvPr/>
        </p:nvSpPr>
        <p:spPr>
          <a:xfrm>
            <a:off x="1359360" y="1166200"/>
            <a:ext cx="1415633" cy="276999"/>
          </a:xfrm>
          <a:prstGeom prst="rect">
            <a:avLst/>
          </a:prstGeom>
          <a:noFill/>
        </p:spPr>
        <p:txBody>
          <a:bodyPr wrap="square" rtlCol="0">
            <a:spAutoFit/>
          </a:bodyPr>
          <a:lstStyle/>
          <a:p>
            <a:pPr algn="ctr">
              <a:defRPr/>
            </a:pPr>
            <a:r>
              <a:rPr lang="en-US" sz="1200" b="1" i="1" u="sng" kern="0" dirty="0">
                <a:solidFill>
                  <a:prstClr val="black"/>
                </a:solidFill>
              </a:rPr>
              <a:t>Market Events</a:t>
            </a:r>
          </a:p>
        </p:txBody>
      </p:sp>
      <p:sp>
        <p:nvSpPr>
          <p:cNvPr id="38" name="TextBox 37"/>
          <p:cNvSpPr txBox="1"/>
          <p:nvPr/>
        </p:nvSpPr>
        <p:spPr>
          <a:xfrm>
            <a:off x="3216080" y="1164836"/>
            <a:ext cx="2187193" cy="276999"/>
          </a:xfrm>
          <a:prstGeom prst="rect">
            <a:avLst/>
          </a:prstGeom>
          <a:noFill/>
        </p:spPr>
        <p:txBody>
          <a:bodyPr wrap="square" rtlCol="0">
            <a:spAutoFit/>
          </a:bodyPr>
          <a:lstStyle/>
          <a:p>
            <a:pPr algn="ctr">
              <a:defRPr/>
            </a:pPr>
            <a:r>
              <a:rPr lang="en-US" sz="1200" b="1" i="1" u="sng" kern="0" dirty="0">
                <a:solidFill>
                  <a:prstClr val="black"/>
                </a:solidFill>
              </a:rPr>
              <a:t>Risk Management Events</a:t>
            </a:r>
            <a:endParaRPr lang="en-US" sz="1200" b="1" u="sng" kern="0" dirty="0">
              <a:solidFill>
                <a:prstClr val="black"/>
              </a:solidFill>
            </a:endParaRPr>
          </a:p>
        </p:txBody>
      </p:sp>
      <p:sp>
        <p:nvSpPr>
          <p:cNvPr id="39" name="TextBox 38"/>
          <p:cNvSpPr txBox="1"/>
          <p:nvPr/>
        </p:nvSpPr>
        <p:spPr>
          <a:xfrm>
            <a:off x="0" y="1166200"/>
            <a:ext cx="1415633" cy="276999"/>
          </a:xfrm>
          <a:prstGeom prst="rect">
            <a:avLst/>
          </a:prstGeom>
          <a:noFill/>
        </p:spPr>
        <p:txBody>
          <a:bodyPr wrap="square" rtlCol="0">
            <a:spAutoFit/>
          </a:bodyPr>
          <a:lstStyle/>
          <a:p>
            <a:pPr algn="ctr">
              <a:defRPr/>
            </a:pPr>
            <a:r>
              <a:rPr lang="en-US" sz="1200" b="1" i="1" u="sng" kern="0" dirty="0">
                <a:solidFill>
                  <a:prstClr val="black"/>
                </a:solidFill>
              </a:rPr>
              <a:t>Year</a:t>
            </a:r>
          </a:p>
        </p:txBody>
      </p:sp>
      <p:cxnSp>
        <p:nvCxnSpPr>
          <p:cNvPr id="46" name="Straight Connector 45"/>
          <p:cNvCxnSpPr/>
          <p:nvPr/>
        </p:nvCxnSpPr>
        <p:spPr>
          <a:xfrm>
            <a:off x="3050603" y="1149060"/>
            <a:ext cx="0" cy="4617720"/>
          </a:xfrm>
          <a:prstGeom prst="line">
            <a:avLst/>
          </a:prstGeom>
          <a:ln>
            <a:solidFill>
              <a:srgbClr val="C3C3C3"/>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40807" y="1164836"/>
            <a:ext cx="2713666" cy="276999"/>
          </a:xfrm>
          <a:prstGeom prst="rect">
            <a:avLst/>
          </a:prstGeom>
          <a:noFill/>
        </p:spPr>
        <p:txBody>
          <a:bodyPr wrap="square" rtlCol="0">
            <a:spAutoFit/>
          </a:bodyPr>
          <a:lstStyle/>
          <a:p>
            <a:pPr algn="ctr">
              <a:defRPr/>
            </a:pPr>
            <a:r>
              <a:rPr lang="en-US" sz="1200" b="1" i="1" u="sng" kern="0" dirty="0">
                <a:solidFill>
                  <a:srgbClr val="973566"/>
                </a:solidFill>
              </a:rPr>
              <a:t>Risk Management Evolution</a:t>
            </a:r>
            <a:endParaRPr lang="en-US" sz="1200" b="1" u="sng" kern="0" dirty="0">
              <a:solidFill>
                <a:srgbClr val="973566"/>
              </a:solidFill>
            </a:endParaRPr>
          </a:p>
        </p:txBody>
      </p:sp>
      <p:sp>
        <p:nvSpPr>
          <p:cNvPr id="51" name="TextBox 50"/>
          <p:cNvSpPr txBox="1"/>
          <p:nvPr/>
        </p:nvSpPr>
        <p:spPr>
          <a:xfrm>
            <a:off x="1257300" y="1987081"/>
            <a:ext cx="1790699"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Reaganomics</a:t>
            </a:r>
          </a:p>
        </p:txBody>
      </p:sp>
      <p:sp>
        <p:nvSpPr>
          <p:cNvPr id="52" name="TextBox 51"/>
          <p:cNvSpPr txBox="1"/>
          <p:nvPr/>
        </p:nvSpPr>
        <p:spPr>
          <a:xfrm>
            <a:off x="1276351" y="3249577"/>
            <a:ext cx="1781174"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Plaza </a:t>
            </a:r>
            <a:r>
              <a:rPr lang="en-US" sz="1200" b="1" kern="0" dirty="0" smtClean="0">
                <a:solidFill>
                  <a:prstClr val="black">
                    <a:lumMod val="50000"/>
                    <a:lumOff val="50000"/>
                  </a:prstClr>
                </a:solidFill>
              </a:rPr>
              <a:t>Accord</a:t>
            </a:r>
          </a:p>
        </p:txBody>
      </p:sp>
      <p:sp>
        <p:nvSpPr>
          <p:cNvPr id="55" name="TextBox 54"/>
          <p:cNvSpPr txBox="1"/>
          <p:nvPr/>
        </p:nvSpPr>
        <p:spPr>
          <a:xfrm>
            <a:off x="134339" y="4572000"/>
            <a:ext cx="1188720" cy="276999"/>
          </a:xfrm>
          <a:prstGeom prst="rect">
            <a:avLst/>
          </a:prstGeom>
          <a:noFill/>
        </p:spPr>
        <p:txBody>
          <a:bodyPr wrap="square" rtlCol="0">
            <a:spAutoFit/>
          </a:bodyPr>
          <a:lstStyle/>
          <a:p>
            <a:pPr algn="ctr">
              <a:defRPr/>
            </a:pPr>
            <a:r>
              <a:rPr lang="en-US" sz="1200" b="1" kern="0" dirty="0" smtClean="0">
                <a:solidFill>
                  <a:srgbClr val="696969"/>
                </a:solidFill>
              </a:rPr>
              <a:t>1987</a:t>
            </a:r>
          </a:p>
        </p:txBody>
      </p:sp>
      <p:sp>
        <p:nvSpPr>
          <p:cNvPr id="56" name="TextBox 55"/>
          <p:cNvSpPr txBox="1"/>
          <p:nvPr/>
        </p:nvSpPr>
        <p:spPr>
          <a:xfrm>
            <a:off x="1257300" y="4542669"/>
            <a:ext cx="1790700"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Stock Market Crash</a:t>
            </a:r>
          </a:p>
        </p:txBody>
      </p:sp>
      <p:sp>
        <p:nvSpPr>
          <p:cNvPr id="57" name="TextBox 56"/>
          <p:cNvSpPr txBox="1"/>
          <p:nvPr/>
        </p:nvSpPr>
        <p:spPr>
          <a:xfrm>
            <a:off x="3209925" y="4475994"/>
            <a:ext cx="2428875" cy="461665"/>
          </a:xfrm>
          <a:prstGeom prst="rect">
            <a:avLst/>
          </a:prstGeom>
          <a:noFill/>
        </p:spPr>
        <p:txBody>
          <a:bodyPr wrap="square" rtlCol="0">
            <a:spAutoFit/>
          </a:bodyPr>
          <a:lstStyle/>
          <a:p>
            <a:pPr>
              <a:defRPr/>
            </a:pPr>
            <a:r>
              <a:rPr lang="en-US" sz="1200" b="1" kern="0" dirty="0">
                <a:solidFill>
                  <a:prstClr val="black">
                    <a:lumMod val="50000"/>
                    <a:lumOff val="50000"/>
                  </a:prstClr>
                </a:solidFill>
              </a:rPr>
              <a:t>Portfolio Crisis</a:t>
            </a:r>
          </a:p>
          <a:p>
            <a:pPr>
              <a:defRPr/>
            </a:pPr>
            <a:r>
              <a:rPr lang="en-US" sz="1200" b="1" kern="0" dirty="0">
                <a:solidFill>
                  <a:prstClr val="black">
                    <a:lumMod val="50000"/>
                    <a:lumOff val="50000"/>
                  </a:prstClr>
                </a:solidFill>
              </a:rPr>
              <a:t>Savings and Loans </a:t>
            </a:r>
            <a:r>
              <a:rPr lang="en-US" sz="1200" b="1" kern="0" dirty="0" smtClean="0">
                <a:solidFill>
                  <a:prstClr val="black">
                    <a:lumMod val="50000"/>
                    <a:lumOff val="50000"/>
                  </a:prstClr>
                </a:solidFill>
              </a:rPr>
              <a:t>Crisis</a:t>
            </a:r>
          </a:p>
        </p:txBody>
      </p:sp>
      <p:sp>
        <p:nvSpPr>
          <p:cNvPr id="62" name="TextBox 61"/>
          <p:cNvSpPr txBox="1"/>
          <p:nvPr/>
        </p:nvSpPr>
        <p:spPr>
          <a:xfrm>
            <a:off x="6092139" y="3122297"/>
            <a:ext cx="1978427" cy="453390"/>
          </a:xfrm>
          <a:prstGeom prst="rect">
            <a:avLst/>
          </a:prstGeom>
          <a:noFill/>
          <a:ln w="15875">
            <a:solidFill>
              <a:schemeClr val="accent2"/>
            </a:solidFill>
          </a:ln>
        </p:spPr>
        <p:txBody>
          <a:bodyPr wrap="none" rtlCol="0" anchor="ctr">
            <a:noAutofit/>
          </a:bodyPr>
          <a:lstStyle/>
          <a:p>
            <a:pPr algn="ctr">
              <a:defRPr/>
            </a:pPr>
            <a:r>
              <a:rPr lang="en-US" sz="1200" b="1" i="1" kern="0" dirty="0">
                <a:solidFill>
                  <a:srgbClr val="00B050"/>
                </a:solidFill>
              </a:rPr>
              <a:t>Credit</a:t>
            </a:r>
            <a:r>
              <a:rPr lang="en-US" sz="1200" b="1" kern="0" dirty="0">
                <a:solidFill>
                  <a:srgbClr val="00B050"/>
                </a:solidFill>
              </a:rPr>
              <a:t>  Risk Management</a:t>
            </a:r>
          </a:p>
        </p:txBody>
      </p:sp>
      <p:sp>
        <p:nvSpPr>
          <p:cNvPr id="63" name="TextBox 62"/>
          <p:cNvSpPr txBox="1"/>
          <p:nvPr/>
        </p:nvSpPr>
        <p:spPr>
          <a:xfrm>
            <a:off x="6013640" y="3904178"/>
            <a:ext cx="2600325" cy="453390"/>
          </a:xfrm>
          <a:prstGeom prst="rect">
            <a:avLst/>
          </a:prstGeom>
          <a:noFill/>
          <a:ln w="15875">
            <a:solidFill>
              <a:schemeClr val="accent4"/>
            </a:solidFill>
          </a:ln>
        </p:spPr>
        <p:txBody>
          <a:bodyPr wrap="none" rtlCol="0" anchor="ctr">
            <a:noAutofit/>
          </a:bodyPr>
          <a:lstStyle/>
          <a:p>
            <a:pPr algn="ctr">
              <a:defRPr/>
            </a:pPr>
            <a:r>
              <a:rPr lang="en-US" sz="1200" b="1" kern="0" dirty="0">
                <a:solidFill>
                  <a:srgbClr val="F37B53"/>
                </a:solidFill>
              </a:rPr>
              <a:t>Balance Sheet Based Management</a:t>
            </a:r>
          </a:p>
        </p:txBody>
      </p:sp>
      <p:sp>
        <p:nvSpPr>
          <p:cNvPr id="64" name="TextBox 63"/>
          <p:cNvSpPr txBox="1"/>
          <p:nvPr/>
        </p:nvSpPr>
        <p:spPr>
          <a:xfrm>
            <a:off x="5981216" y="1533691"/>
            <a:ext cx="1938351" cy="453390"/>
          </a:xfrm>
          <a:prstGeom prst="rect">
            <a:avLst/>
          </a:prstGeom>
          <a:noFill/>
          <a:ln w="15875">
            <a:solidFill>
              <a:schemeClr val="accent6"/>
            </a:solidFill>
          </a:ln>
        </p:spPr>
        <p:txBody>
          <a:bodyPr wrap="none" rtlCol="0" anchor="ctr">
            <a:noAutofit/>
          </a:bodyPr>
          <a:lstStyle/>
          <a:p>
            <a:pPr algn="ctr">
              <a:defRPr/>
            </a:pPr>
            <a:r>
              <a:rPr lang="en-US" sz="1200" b="1" kern="0" dirty="0">
                <a:solidFill>
                  <a:srgbClr val="0083C3"/>
                </a:solidFill>
              </a:rPr>
              <a:t>Evolution of Derivatives</a:t>
            </a:r>
          </a:p>
        </p:txBody>
      </p:sp>
      <p:sp>
        <p:nvSpPr>
          <p:cNvPr id="3" name="Rectangle 2"/>
          <p:cNvSpPr/>
          <p:nvPr/>
        </p:nvSpPr>
        <p:spPr>
          <a:xfrm>
            <a:off x="5652108" y="2150138"/>
            <a:ext cx="2964265" cy="861774"/>
          </a:xfrm>
          <a:prstGeom prst="rect">
            <a:avLst/>
          </a:prstGeom>
        </p:spPr>
        <p:txBody>
          <a:bodyPr wrap="square">
            <a:spAutoFit/>
          </a:bodyPr>
          <a:lstStyle/>
          <a:p>
            <a:pPr marL="171450" indent="-171450">
              <a:buFont typeface="Arial" panose="020B0604020202020204" pitchFamily="34" charset="0"/>
              <a:buChar char="•"/>
            </a:pPr>
            <a:r>
              <a:rPr lang="en-US" sz="1000" dirty="0"/>
              <a:t>Limited Number of Market Risk Businesses</a:t>
            </a:r>
          </a:p>
          <a:p>
            <a:pPr marL="171450" indent="-171450">
              <a:buFont typeface="Arial" panose="020B0604020202020204" pitchFamily="34" charset="0"/>
              <a:buChar char="•"/>
            </a:pPr>
            <a:r>
              <a:rPr lang="en-US" sz="1000" dirty="0"/>
              <a:t>Geographic Concentration in </a:t>
            </a:r>
            <a:r>
              <a:rPr lang="en-US" sz="1000" dirty="0" err="1"/>
              <a:t>U.S.Few</a:t>
            </a:r>
            <a:r>
              <a:rPr lang="en-US" sz="1000" dirty="0"/>
              <a:t> Major Risk Takers</a:t>
            </a:r>
          </a:p>
          <a:p>
            <a:pPr marL="171450" indent="-171450">
              <a:buFont typeface="Arial" panose="020B0604020202020204" pitchFamily="34" charset="0"/>
              <a:buChar char="•"/>
            </a:pPr>
            <a:r>
              <a:rPr lang="en-US" sz="1000" dirty="0"/>
              <a:t>Informal Process for Managing Risk in Decentralized Organization</a:t>
            </a:r>
          </a:p>
        </p:txBody>
      </p:sp>
      <p:sp>
        <p:nvSpPr>
          <p:cNvPr id="4" name="Rectangle 3"/>
          <p:cNvSpPr/>
          <p:nvPr/>
        </p:nvSpPr>
        <p:spPr>
          <a:xfrm>
            <a:off x="5667376" y="4713166"/>
            <a:ext cx="3324224" cy="707886"/>
          </a:xfrm>
          <a:prstGeom prst="rect">
            <a:avLst/>
          </a:prstGeom>
        </p:spPr>
        <p:txBody>
          <a:bodyPr wrap="square">
            <a:spAutoFit/>
          </a:bodyPr>
          <a:lstStyle/>
          <a:p>
            <a:pPr marL="161925" indent="-209550" defTabSz="285750">
              <a:buClr>
                <a:schemeClr val="tx1"/>
              </a:buClr>
              <a:buFont typeface="Arial" panose="020B0604020202020204" pitchFamily="34" charset="0"/>
              <a:buChar char="•"/>
            </a:pPr>
            <a:r>
              <a:rPr lang="en-US" sz="1000" dirty="0"/>
              <a:t>Greater Product Diversity and Complexity</a:t>
            </a:r>
          </a:p>
          <a:p>
            <a:pPr marL="161925" indent="-209550" defTabSz="285750">
              <a:buClr>
                <a:schemeClr val="tx1"/>
              </a:buClr>
              <a:buFont typeface="Arial" panose="020B0604020202020204" pitchFamily="34" charset="0"/>
              <a:buChar char="•"/>
            </a:pPr>
            <a:r>
              <a:rPr lang="en-US" sz="1000" dirty="0"/>
              <a:t>Greater Geographic Diversity</a:t>
            </a:r>
          </a:p>
          <a:p>
            <a:pPr marL="161925" indent="-209550" defTabSz="285750">
              <a:buClr>
                <a:schemeClr val="tx1"/>
              </a:buClr>
              <a:buFont typeface="Arial" panose="020B0604020202020204" pitchFamily="34" charset="0"/>
              <a:buChar char="•"/>
            </a:pPr>
            <a:r>
              <a:rPr lang="en-US" sz="1000" dirty="0"/>
              <a:t>Many Risk Takers</a:t>
            </a:r>
          </a:p>
          <a:p>
            <a:pPr marL="161925" indent="-209550" defTabSz="285750">
              <a:buClr>
                <a:schemeClr val="tx1"/>
              </a:buClr>
              <a:buFont typeface="Arial" panose="020B0604020202020204" pitchFamily="34" charset="0"/>
              <a:buChar char="•"/>
            </a:pPr>
            <a:r>
              <a:rPr lang="en-US" sz="1000" dirty="0"/>
              <a:t>How to Run a Globally Decentralized </a:t>
            </a:r>
            <a:r>
              <a:rPr lang="en-US" sz="1000" dirty="0" smtClean="0"/>
              <a:t>Risk Org</a:t>
            </a:r>
            <a:endParaRPr lang="en-US" sz="1050" dirty="0"/>
          </a:p>
        </p:txBody>
      </p:sp>
      <p:sp>
        <p:nvSpPr>
          <p:cNvPr id="24" name="TextBox 23"/>
          <p:cNvSpPr txBox="1"/>
          <p:nvPr/>
        </p:nvSpPr>
        <p:spPr>
          <a:xfrm>
            <a:off x="3200400" y="3048000"/>
            <a:ext cx="2286000" cy="646331"/>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Black Scholes</a:t>
            </a:r>
          </a:p>
          <a:p>
            <a:pPr>
              <a:defRPr/>
            </a:pPr>
            <a:r>
              <a:rPr lang="en-US" sz="1200" b="1" kern="0" dirty="0" smtClean="0">
                <a:solidFill>
                  <a:prstClr val="black">
                    <a:lumMod val="50000"/>
                    <a:lumOff val="50000"/>
                  </a:prstClr>
                </a:solidFill>
              </a:rPr>
              <a:t>Loan Trading</a:t>
            </a:r>
          </a:p>
          <a:p>
            <a:pPr>
              <a:defRPr/>
            </a:pPr>
            <a:r>
              <a:rPr lang="en-US" sz="1200" b="1" kern="0" dirty="0" smtClean="0">
                <a:solidFill>
                  <a:prstClr val="black">
                    <a:lumMod val="50000"/>
                    <a:lumOff val="50000"/>
                  </a:prstClr>
                </a:solidFill>
              </a:rPr>
              <a:t>First Risk Management Teams</a:t>
            </a:r>
          </a:p>
        </p:txBody>
      </p:sp>
      <p:sp>
        <p:nvSpPr>
          <p:cNvPr id="25" name="TextBox 24"/>
          <p:cNvSpPr txBox="1"/>
          <p:nvPr/>
        </p:nvSpPr>
        <p:spPr>
          <a:xfrm>
            <a:off x="3276600" y="1900535"/>
            <a:ext cx="1781174" cy="461665"/>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Bank Deregulation</a:t>
            </a:r>
          </a:p>
          <a:p>
            <a:pPr>
              <a:defRPr/>
            </a:pPr>
            <a:r>
              <a:rPr lang="en-US" sz="1200" b="1" kern="0" dirty="0" err="1" smtClean="0">
                <a:solidFill>
                  <a:prstClr val="black">
                    <a:lumMod val="50000"/>
                    <a:lumOff val="50000"/>
                  </a:prstClr>
                </a:solidFill>
              </a:rPr>
              <a:t>Latam</a:t>
            </a:r>
            <a:r>
              <a:rPr lang="en-US" sz="1200" b="1" kern="0" dirty="0" smtClean="0">
                <a:solidFill>
                  <a:prstClr val="black">
                    <a:lumMod val="50000"/>
                    <a:lumOff val="50000"/>
                  </a:prstClr>
                </a:solidFill>
              </a:rPr>
              <a:t> Crises</a:t>
            </a:r>
            <a:endParaRPr lang="en-US" sz="1200" b="1" kern="0" dirty="0" smtClean="0">
              <a:solidFill>
                <a:prstClr val="black">
                  <a:lumMod val="50000"/>
                  <a:lumOff val="50000"/>
                </a:prstClr>
              </a:solidFill>
            </a:endParaRPr>
          </a:p>
        </p:txBody>
      </p:sp>
      <p:sp>
        <p:nvSpPr>
          <p:cNvPr id="26" name="TextBox 25"/>
          <p:cNvSpPr txBox="1"/>
          <p:nvPr/>
        </p:nvSpPr>
        <p:spPr>
          <a:xfrm>
            <a:off x="134339" y="5044541"/>
            <a:ext cx="1188720" cy="276999"/>
          </a:xfrm>
          <a:prstGeom prst="rect">
            <a:avLst/>
          </a:prstGeom>
          <a:noFill/>
        </p:spPr>
        <p:txBody>
          <a:bodyPr wrap="square" rtlCol="0">
            <a:spAutoFit/>
          </a:bodyPr>
          <a:lstStyle/>
          <a:p>
            <a:pPr algn="ctr">
              <a:defRPr/>
            </a:pPr>
            <a:r>
              <a:rPr lang="en-US" sz="1200" b="1" kern="0" dirty="0" smtClean="0">
                <a:solidFill>
                  <a:srgbClr val="696969"/>
                </a:solidFill>
              </a:rPr>
              <a:t>1988</a:t>
            </a:r>
          </a:p>
        </p:txBody>
      </p:sp>
      <p:sp>
        <p:nvSpPr>
          <p:cNvPr id="27" name="TextBox 26"/>
          <p:cNvSpPr txBox="1"/>
          <p:nvPr/>
        </p:nvSpPr>
        <p:spPr>
          <a:xfrm>
            <a:off x="1257300" y="5015210"/>
            <a:ext cx="1790700"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Stock Market Crash</a:t>
            </a:r>
          </a:p>
        </p:txBody>
      </p:sp>
      <p:sp>
        <p:nvSpPr>
          <p:cNvPr id="28" name="TextBox 27"/>
          <p:cNvSpPr txBox="1"/>
          <p:nvPr/>
        </p:nvSpPr>
        <p:spPr>
          <a:xfrm>
            <a:off x="3209925" y="5057001"/>
            <a:ext cx="2428875" cy="461665"/>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Basel I</a:t>
            </a:r>
          </a:p>
          <a:p>
            <a:pPr>
              <a:defRPr/>
            </a:pPr>
            <a:r>
              <a:rPr lang="en-US" sz="1200" b="1" kern="0" dirty="0" smtClean="0">
                <a:solidFill>
                  <a:prstClr val="black">
                    <a:lumMod val="50000"/>
                    <a:lumOff val="50000"/>
                  </a:prstClr>
                </a:solidFill>
              </a:rPr>
              <a:t>BT NZD Event</a:t>
            </a:r>
            <a:endParaRPr lang="en-US" sz="1200" b="1" kern="0" dirty="0" smtClean="0">
              <a:solidFill>
                <a:prstClr val="black">
                  <a:lumMod val="50000"/>
                  <a:lumOff val="50000"/>
                </a:prstClr>
              </a:solidFill>
            </a:endParaRPr>
          </a:p>
        </p:txBody>
      </p:sp>
    </p:spTree>
    <p:extLst>
      <p:ext uri="{BB962C8B-B14F-4D97-AF65-F5344CB8AC3E}">
        <p14:creationId xmlns:p14="http://schemas.microsoft.com/office/powerpoint/2010/main" val="3353469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6" grpId="0"/>
      <p:bldP spid="57" grpId="0"/>
      <p:bldP spid="62" grpId="0" animBg="1"/>
      <p:bldP spid="63" grpId="0" animBg="1"/>
      <p:bldP spid="64" grpId="0" animBg="1"/>
      <p:bldP spid="24" grpId="0"/>
      <p:bldP spid="25" grpId="0"/>
      <p:bldP spid="27" grpId="0"/>
      <p:bldP spid="2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6"/>
          <p:cNvSpPr>
            <a:spLocks noGrp="1"/>
          </p:cNvSpPr>
          <p:nvPr>
            <p:ph type="sldNum" sz="quarter" idx="12"/>
          </p:nvPr>
        </p:nvSpPr>
        <p:spPr>
          <a:noFill/>
        </p:spPr>
        <p:txBody>
          <a:bodyPr/>
          <a:lstStyle/>
          <a:p>
            <a:fld id="{D18ECA5A-5ED6-4ABC-9355-0ECF8B945143}" type="slidenum">
              <a:rPr lang="en-US" smtClean="0"/>
              <a:pPr/>
              <a:t>120</a:t>
            </a:fld>
            <a:endParaRPr lang="en-US" smtClean="0"/>
          </a:p>
        </p:txBody>
      </p:sp>
      <p:sp>
        <p:nvSpPr>
          <p:cNvPr id="9221"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2: Random Correlated Returns</a:t>
            </a:r>
            <a:endParaRPr lang="en-US" sz="2800">
              <a:cs typeface="Arial" pitchFamily="34" charset="0"/>
            </a:endParaRPr>
          </a:p>
        </p:txBody>
      </p:sp>
      <p:sp>
        <p:nvSpPr>
          <p:cNvPr id="9222" name="Text Box 3"/>
          <p:cNvSpPr txBox="1">
            <a:spLocks noChangeArrowheads="1"/>
          </p:cNvSpPr>
          <p:nvPr/>
        </p:nvSpPr>
        <p:spPr bwMode="auto">
          <a:xfrm>
            <a:off x="152400" y="1200150"/>
            <a:ext cx="3048000" cy="1552575"/>
          </a:xfrm>
          <a:prstGeom prst="rect">
            <a:avLst/>
          </a:prstGeom>
          <a:noFill/>
          <a:ln w="9525">
            <a:noFill/>
            <a:miter lim="800000"/>
            <a:headEnd/>
            <a:tailEnd/>
          </a:ln>
        </p:spPr>
        <p:txBody>
          <a:bodyPr>
            <a:spAutoFit/>
          </a:bodyPr>
          <a:lstStyle/>
          <a:p>
            <a:pPr marL="119063" indent="-119063">
              <a:buFontTx/>
              <a:buChar char="•"/>
            </a:pPr>
            <a:r>
              <a:rPr lang="en-US" sz="1200">
                <a:cs typeface="Arial" pitchFamily="34" charset="0"/>
              </a:rPr>
              <a:t>Step 2 is to generate random (i.e. </a:t>
            </a:r>
            <a:r>
              <a:rPr lang="en-US" sz="1200" i="1">
                <a:cs typeface="Arial" pitchFamily="34" charset="0"/>
              </a:rPr>
              <a:t>Brownian</a:t>
            </a:r>
            <a:r>
              <a:rPr lang="en-US" sz="1200">
                <a:cs typeface="Arial" pitchFamily="34" charset="0"/>
              </a:rPr>
              <a:t>) normals and matrix multiply by the Cholesky Decomposition of the observed variance-covariance matrix, thereby imposing the observed correlation and volatility on the bridge.  The product is our random correlated returns with which we will use to bridge the prices.</a:t>
            </a:r>
          </a:p>
        </p:txBody>
      </p:sp>
      <p:graphicFrame>
        <p:nvGraphicFramePr>
          <p:cNvPr id="9218"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9249"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3" name="Text Box 5"/>
          <p:cNvSpPr txBox="1">
            <a:spLocks noChangeArrowheads="1"/>
          </p:cNvSpPr>
          <p:nvPr/>
        </p:nvSpPr>
        <p:spPr bwMode="auto">
          <a:xfrm>
            <a:off x="2057400" y="2819400"/>
            <a:ext cx="5791200" cy="2536825"/>
          </a:xfrm>
          <a:prstGeom prst="rect">
            <a:avLst/>
          </a:prstGeom>
          <a:noFill/>
          <a:ln w="9525">
            <a:noFill/>
            <a:miter lim="800000"/>
            <a:headEnd/>
            <a:tailEnd/>
          </a:ln>
        </p:spPr>
        <p:txBody>
          <a:bodyPr>
            <a:spAutoFit/>
          </a:bodyPr>
          <a:lstStyle/>
          <a:p>
            <a:pPr eaLnBrk="1" hangingPunct="1">
              <a:spcBef>
                <a:spcPct val="50000"/>
              </a:spcBef>
            </a:pPr>
            <a:r>
              <a:rPr lang="en-US" sz="1600">
                <a:cs typeface="Arial" pitchFamily="34" charset="0"/>
              </a:rPr>
              <a:t>Random Correlated Returns = A · B</a:t>
            </a:r>
          </a:p>
          <a:p>
            <a:pPr eaLnBrk="1" hangingPunct="1">
              <a:spcBef>
                <a:spcPct val="50000"/>
              </a:spcBef>
            </a:pPr>
            <a:endParaRPr lang="en-US" sz="1600">
              <a:cs typeface="Arial" pitchFamily="34" charset="0"/>
            </a:endParaRPr>
          </a:p>
          <a:p>
            <a:pPr eaLnBrk="1" hangingPunct="1">
              <a:spcBef>
                <a:spcPct val="50000"/>
              </a:spcBef>
            </a:pPr>
            <a:r>
              <a:rPr lang="en-US" sz="1600">
                <a:cs typeface="Arial" pitchFamily="34" charset="0"/>
              </a:rPr>
              <a:t>where A ~ N(0,1)</a:t>
            </a:r>
          </a:p>
          <a:p>
            <a:pPr eaLnBrk="1" hangingPunct="1">
              <a:spcBef>
                <a:spcPct val="50000"/>
              </a:spcBef>
            </a:pPr>
            <a:endParaRPr lang="en-US" sz="1600">
              <a:cs typeface="Arial" pitchFamily="34" charset="0"/>
            </a:endParaRPr>
          </a:p>
          <a:p>
            <a:pPr eaLnBrk="1" hangingPunct="1">
              <a:spcBef>
                <a:spcPct val="50000"/>
              </a:spcBef>
            </a:pPr>
            <a:endParaRPr lang="en-US" sz="1600">
              <a:cs typeface="Arial" pitchFamily="34" charset="0"/>
            </a:endParaRPr>
          </a:p>
          <a:p>
            <a:pPr eaLnBrk="1" hangingPunct="1">
              <a:spcBef>
                <a:spcPct val="50000"/>
              </a:spcBef>
            </a:pPr>
            <a:endParaRPr lang="en-US" sz="1600">
              <a:cs typeface="Arial" pitchFamily="34" charset="0"/>
            </a:endParaRPr>
          </a:p>
          <a:p>
            <a:pPr eaLnBrk="1" hangingPunct="1">
              <a:spcBef>
                <a:spcPct val="50000"/>
              </a:spcBef>
            </a:pPr>
            <a:r>
              <a:rPr lang="en-US" sz="1600">
                <a:cs typeface="Arial" pitchFamily="34" charset="0"/>
              </a:rPr>
              <a:t>where B = chol( cov( 				  ) )</a:t>
            </a:r>
          </a:p>
        </p:txBody>
      </p:sp>
      <p:graphicFrame>
        <p:nvGraphicFramePr>
          <p:cNvPr id="9219" name="Object 6"/>
          <p:cNvGraphicFramePr>
            <a:graphicFrameLocks noGrp="1" noChangeAspect="1"/>
          </p:cNvGraphicFramePr>
          <p:nvPr>
            <p:ph sz="half" idx="2"/>
          </p:nvPr>
        </p:nvGraphicFramePr>
        <p:xfrm>
          <a:off x="4191000" y="4343400"/>
          <a:ext cx="2379663" cy="1797050"/>
        </p:xfrm>
        <a:graphic>
          <a:graphicData uri="http://schemas.openxmlformats.org/presentationml/2006/ole">
            <mc:AlternateContent xmlns:mc="http://schemas.openxmlformats.org/markup-compatibility/2006">
              <mc:Choice xmlns:v="urn:schemas-microsoft-com:vml" Requires="v">
                <p:oleObj spid="_x0000_s9250" name="Equation" r:id="rId5" imgW="1244520" imgH="939600" progId="Equation.3">
                  <p:embed/>
                </p:oleObj>
              </mc:Choice>
              <mc:Fallback>
                <p:oleObj name="Equation" r:id="rId5" imgW="1244520" imgH="939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343400"/>
                        <a:ext cx="2379663" cy="179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6"/>
          <p:cNvSpPr>
            <a:spLocks noGrp="1"/>
          </p:cNvSpPr>
          <p:nvPr>
            <p:ph type="sldNum" sz="quarter" idx="12"/>
          </p:nvPr>
        </p:nvSpPr>
        <p:spPr>
          <a:noFill/>
        </p:spPr>
        <p:txBody>
          <a:bodyPr/>
          <a:lstStyle/>
          <a:p>
            <a:fld id="{FDEE1BB4-CBC6-4B44-9656-F3BBD559F0AD}" type="slidenum">
              <a:rPr lang="en-US" smtClean="0"/>
              <a:pPr/>
              <a:t>121</a:t>
            </a:fld>
            <a:endParaRPr lang="en-US" smtClean="0"/>
          </a:p>
        </p:txBody>
      </p:sp>
      <p:sp>
        <p:nvSpPr>
          <p:cNvPr id="146435"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46436" name="Text Box 3"/>
          <p:cNvSpPr txBox="1">
            <a:spLocks noChangeArrowheads="1"/>
          </p:cNvSpPr>
          <p:nvPr/>
        </p:nvSpPr>
        <p:spPr bwMode="auto">
          <a:xfrm>
            <a:off x="152400" y="1200150"/>
            <a:ext cx="1981200" cy="14636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Step 3 is to bridge the price data using the random correlated returns – only, the random correlated returns must first be </a:t>
            </a:r>
            <a:r>
              <a:rPr lang="en-US" sz="1000" i="1">
                <a:cs typeface="Arial" pitchFamily="34" charset="0"/>
              </a:rPr>
              <a:t>adjusted</a:t>
            </a:r>
            <a:r>
              <a:rPr lang="en-US" sz="1000">
                <a:cs typeface="Arial" pitchFamily="34" charset="0"/>
              </a:rPr>
              <a:t>.</a:t>
            </a:r>
          </a:p>
          <a:p>
            <a:pPr marL="119063" indent="-119063"/>
            <a:endParaRPr lang="en-US" sz="1000">
              <a:cs typeface="Arial" pitchFamily="34" charset="0"/>
            </a:endParaRPr>
          </a:p>
          <a:p>
            <a:pPr marL="119063" indent="-119063">
              <a:buFontTx/>
              <a:buChar char="•"/>
            </a:pPr>
            <a:r>
              <a:rPr lang="en-US" sz="1000">
                <a:cs typeface="Arial" pitchFamily="34" charset="0"/>
              </a:rPr>
              <a:t>For example, we start out with two skeleton prices to be bridge…</a:t>
            </a:r>
          </a:p>
        </p:txBody>
      </p:sp>
      <p:pic>
        <p:nvPicPr>
          <p:cNvPr id="146437" name="Picture 4"/>
          <p:cNvPicPr>
            <a:picLocks noChangeAspect="1" noChangeArrowheads="1"/>
          </p:cNvPicPr>
          <p:nvPr/>
        </p:nvPicPr>
        <p:blipFill>
          <a:blip r:embed="rId3" cstate="print"/>
          <a:srcRect/>
          <a:stretch>
            <a:fillRect/>
          </a:stretch>
        </p:blipFill>
        <p:spPr bwMode="auto">
          <a:xfrm>
            <a:off x="2057400" y="914400"/>
            <a:ext cx="7086600" cy="3657600"/>
          </a:xfrm>
          <a:prstGeom prst="rect">
            <a:avLst/>
          </a:prstGeom>
          <a:noFill/>
          <a:ln w="9525">
            <a:noFill/>
            <a:miter lim="800000"/>
            <a:headEnd/>
            <a:tailEnd/>
          </a:ln>
        </p:spPr>
      </p:pic>
      <p:pic>
        <p:nvPicPr>
          <p:cNvPr id="146438" name="Picture 5"/>
          <p:cNvPicPr>
            <a:picLocks noChangeAspect="1" noChangeArrowheads="1"/>
          </p:cNvPicPr>
          <p:nvPr/>
        </p:nvPicPr>
        <p:blipFill>
          <a:blip r:embed="rId4" cstate="print"/>
          <a:srcRect/>
          <a:stretch>
            <a:fillRect/>
          </a:stretch>
        </p:blipFill>
        <p:spPr bwMode="auto">
          <a:xfrm>
            <a:off x="2286000" y="4572000"/>
            <a:ext cx="1250950" cy="2019300"/>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6"/>
          <p:cNvSpPr>
            <a:spLocks noGrp="1"/>
          </p:cNvSpPr>
          <p:nvPr>
            <p:ph type="sldNum" sz="quarter" idx="12"/>
          </p:nvPr>
        </p:nvSpPr>
        <p:spPr>
          <a:noFill/>
        </p:spPr>
        <p:txBody>
          <a:bodyPr/>
          <a:lstStyle/>
          <a:p>
            <a:fld id="{B436155D-8CE7-42B5-A70C-4CC1AEAEF048}" type="slidenum">
              <a:rPr lang="en-US" smtClean="0"/>
              <a:pPr/>
              <a:t>122</a:t>
            </a:fld>
            <a:endParaRPr lang="en-US" smtClean="0"/>
          </a:p>
        </p:txBody>
      </p:sp>
      <p:sp>
        <p:nvSpPr>
          <p:cNvPr id="10244"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0245" name="Text Box 3"/>
          <p:cNvSpPr txBox="1">
            <a:spLocks noChangeArrowheads="1"/>
          </p:cNvSpPr>
          <p:nvPr/>
        </p:nvSpPr>
        <p:spPr bwMode="auto">
          <a:xfrm>
            <a:off x="152400" y="1200150"/>
            <a:ext cx="1981200" cy="11588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And when we use our </a:t>
            </a:r>
            <a:r>
              <a:rPr lang="en-US" sz="1000" i="1">
                <a:cs typeface="Arial" pitchFamily="34" charset="0"/>
              </a:rPr>
              <a:t>random</a:t>
            </a:r>
            <a:r>
              <a:rPr lang="en-US" sz="1000">
                <a:cs typeface="Arial" pitchFamily="34" charset="0"/>
              </a:rPr>
              <a:t> correlated returns, the implied price path does </a:t>
            </a:r>
            <a:r>
              <a:rPr lang="en-US" sz="1000" i="1">
                <a:cs typeface="Arial" pitchFamily="34" charset="0"/>
              </a:rPr>
              <a:t>not</a:t>
            </a:r>
            <a:r>
              <a:rPr lang="en-US" sz="1000">
                <a:cs typeface="Arial" pitchFamily="34" charset="0"/>
              </a:rPr>
              <a:t> connect the dots (in the table below, the blue cells are the targets, whereas the red cells are the </a:t>
            </a:r>
            <a:r>
              <a:rPr lang="en-US" sz="1000" i="1">
                <a:cs typeface="Arial" pitchFamily="34" charset="0"/>
              </a:rPr>
              <a:t>random</a:t>
            </a:r>
            <a:r>
              <a:rPr lang="en-US" sz="1000">
                <a:cs typeface="Arial" pitchFamily="34" charset="0"/>
              </a:rPr>
              <a:t> results)…</a:t>
            </a:r>
          </a:p>
        </p:txBody>
      </p:sp>
      <p:graphicFrame>
        <p:nvGraphicFramePr>
          <p:cNvPr id="10242"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10258"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246" name="Picture 5"/>
          <p:cNvPicPr>
            <a:picLocks noChangeAspect="1" noChangeArrowheads="1"/>
          </p:cNvPicPr>
          <p:nvPr/>
        </p:nvPicPr>
        <p:blipFill>
          <a:blip r:embed="rId5" cstate="print"/>
          <a:srcRect/>
          <a:stretch>
            <a:fillRect/>
          </a:stretch>
        </p:blipFill>
        <p:spPr bwMode="auto">
          <a:xfrm>
            <a:off x="2057400" y="838200"/>
            <a:ext cx="6927850" cy="3810000"/>
          </a:xfrm>
          <a:prstGeom prst="rect">
            <a:avLst/>
          </a:prstGeom>
          <a:noFill/>
          <a:ln w="9525">
            <a:noFill/>
            <a:miter lim="800000"/>
            <a:headEnd/>
            <a:tailEnd/>
          </a:ln>
        </p:spPr>
      </p:pic>
      <p:pic>
        <p:nvPicPr>
          <p:cNvPr id="10247" name="Picture 6"/>
          <p:cNvPicPr>
            <a:picLocks noChangeAspect="1" noChangeArrowheads="1"/>
          </p:cNvPicPr>
          <p:nvPr/>
        </p:nvPicPr>
        <p:blipFill>
          <a:blip r:embed="rId6" cstate="print"/>
          <a:srcRect/>
          <a:stretch>
            <a:fillRect/>
          </a:stretch>
        </p:blipFill>
        <p:spPr bwMode="auto">
          <a:xfrm>
            <a:off x="2286000" y="4724400"/>
            <a:ext cx="2438400" cy="1930400"/>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6"/>
          <p:cNvSpPr>
            <a:spLocks noGrp="1"/>
          </p:cNvSpPr>
          <p:nvPr>
            <p:ph type="sldNum" sz="quarter" idx="12"/>
          </p:nvPr>
        </p:nvSpPr>
        <p:spPr>
          <a:noFill/>
        </p:spPr>
        <p:txBody>
          <a:bodyPr/>
          <a:lstStyle/>
          <a:p>
            <a:fld id="{CEAD571F-F120-4B32-94ED-BE0BA3A37AAB}" type="slidenum">
              <a:rPr lang="en-US" smtClean="0"/>
              <a:pPr/>
              <a:t>123</a:t>
            </a:fld>
            <a:endParaRPr lang="en-US" smtClean="0"/>
          </a:p>
        </p:txBody>
      </p:sp>
      <p:sp>
        <p:nvSpPr>
          <p:cNvPr id="11268"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1269" name="Text Box 3"/>
          <p:cNvSpPr txBox="1">
            <a:spLocks noChangeArrowheads="1"/>
          </p:cNvSpPr>
          <p:nvPr/>
        </p:nvSpPr>
        <p:spPr bwMode="auto">
          <a:xfrm>
            <a:off x="152400" y="1200150"/>
            <a:ext cx="1676400" cy="11588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This path has an implied </a:t>
            </a:r>
            <a:r>
              <a:rPr lang="en-US" sz="1000" i="1">
                <a:cs typeface="Arial" pitchFamily="34" charset="0"/>
              </a:rPr>
              <a:t>relative axis </a:t>
            </a:r>
            <a:r>
              <a:rPr lang="en-US" sz="1000">
                <a:cs typeface="Arial" pitchFamily="34" charset="0"/>
              </a:rPr>
              <a:t>(implied by the slope between it’s starting and ending points), around which the path is oriented…</a:t>
            </a:r>
          </a:p>
        </p:txBody>
      </p:sp>
      <p:graphicFrame>
        <p:nvGraphicFramePr>
          <p:cNvPr id="11266"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11282"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270" name="Picture 5"/>
          <p:cNvPicPr>
            <a:picLocks noChangeAspect="1" noChangeArrowheads="1"/>
          </p:cNvPicPr>
          <p:nvPr/>
        </p:nvPicPr>
        <p:blipFill>
          <a:blip r:embed="rId5" cstate="print"/>
          <a:srcRect/>
          <a:stretch>
            <a:fillRect/>
          </a:stretch>
        </p:blipFill>
        <p:spPr bwMode="auto">
          <a:xfrm>
            <a:off x="1905000" y="838200"/>
            <a:ext cx="7010400" cy="3810000"/>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6"/>
          <p:cNvSpPr>
            <a:spLocks noGrp="1"/>
          </p:cNvSpPr>
          <p:nvPr>
            <p:ph type="sldNum" sz="quarter" idx="12"/>
          </p:nvPr>
        </p:nvSpPr>
        <p:spPr>
          <a:noFill/>
        </p:spPr>
        <p:txBody>
          <a:bodyPr/>
          <a:lstStyle/>
          <a:p>
            <a:fld id="{0CAFA1BB-CF58-4BB3-BD3A-791D91C1F6B3}" type="slidenum">
              <a:rPr lang="en-US" smtClean="0"/>
              <a:pPr/>
              <a:t>124</a:t>
            </a:fld>
            <a:endParaRPr lang="en-US" smtClean="0"/>
          </a:p>
        </p:txBody>
      </p:sp>
      <p:sp>
        <p:nvSpPr>
          <p:cNvPr id="12292"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2293" name="Text Box 3"/>
          <p:cNvSpPr txBox="1">
            <a:spLocks noChangeArrowheads="1"/>
          </p:cNvSpPr>
          <p:nvPr/>
        </p:nvSpPr>
        <p:spPr bwMode="auto">
          <a:xfrm>
            <a:off x="152400" y="1200150"/>
            <a:ext cx="1981200" cy="7016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Effectively what the adjustment does is to rotate this relative axis to the slope between the skeleton prices…</a:t>
            </a:r>
          </a:p>
        </p:txBody>
      </p:sp>
      <p:graphicFrame>
        <p:nvGraphicFramePr>
          <p:cNvPr id="12290"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12307"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294" name="Picture 5"/>
          <p:cNvPicPr>
            <a:picLocks noChangeAspect="1" noChangeArrowheads="1"/>
          </p:cNvPicPr>
          <p:nvPr/>
        </p:nvPicPr>
        <p:blipFill>
          <a:blip r:embed="rId5" cstate="print"/>
          <a:srcRect/>
          <a:stretch>
            <a:fillRect/>
          </a:stretch>
        </p:blipFill>
        <p:spPr bwMode="auto">
          <a:xfrm>
            <a:off x="1981200" y="838200"/>
            <a:ext cx="7004050" cy="3733800"/>
          </a:xfrm>
          <a:prstGeom prst="rect">
            <a:avLst/>
          </a:prstGeom>
          <a:noFill/>
          <a:ln w="9525">
            <a:noFill/>
            <a:miter lim="800000"/>
            <a:headEnd/>
            <a:tailEnd/>
          </a:ln>
        </p:spPr>
      </p:pic>
      <p:pic>
        <p:nvPicPr>
          <p:cNvPr id="12295" name="Picture 6"/>
          <p:cNvPicPr>
            <a:picLocks noChangeAspect="1" noChangeArrowheads="1"/>
          </p:cNvPicPr>
          <p:nvPr/>
        </p:nvPicPr>
        <p:blipFill>
          <a:blip r:embed="rId6" cstate="print"/>
          <a:srcRect/>
          <a:stretch>
            <a:fillRect/>
          </a:stretch>
        </p:blipFill>
        <p:spPr bwMode="auto">
          <a:xfrm>
            <a:off x="2057400" y="4572000"/>
            <a:ext cx="3276600" cy="2078038"/>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6"/>
          <p:cNvSpPr>
            <a:spLocks noGrp="1"/>
          </p:cNvSpPr>
          <p:nvPr>
            <p:ph type="sldNum" sz="quarter" idx="12"/>
          </p:nvPr>
        </p:nvSpPr>
        <p:spPr>
          <a:noFill/>
        </p:spPr>
        <p:txBody>
          <a:bodyPr/>
          <a:lstStyle/>
          <a:p>
            <a:fld id="{0B9D43D3-5DE8-44D9-9785-99EAC2E97697}" type="slidenum">
              <a:rPr lang="en-US" smtClean="0"/>
              <a:pPr/>
              <a:t>125</a:t>
            </a:fld>
            <a:endParaRPr lang="en-US" smtClean="0"/>
          </a:p>
        </p:txBody>
      </p:sp>
      <p:sp>
        <p:nvSpPr>
          <p:cNvPr id="13316"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3317" name="Text Box 3"/>
          <p:cNvSpPr txBox="1">
            <a:spLocks noChangeArrowheads="1"/>
          </p:cNvSpPr>
          <p:nvPr/>
        </p:nvSpPr>
        <p:spPr bwMode="auto">
          <a:xfrm>
            <a:off x="152400" y="1200150"/>
            <a:ext cx="1981200" cy="13112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For each leg of the bridge </a:t>
            </a:r>
            <a:r>
              <a:rPr lang="en-US" sz="1000" b="1" i="1">
                <a:cs typeface="Arial" pitchFamily="34" charset="0"/>
              </a:rPr>
              <a:t>f</a:t>
            </a:r>
            <a:r>
              <a:rPr lang="en-US" sz="1000">
                <a:cs typeface="Arial" pitchFamily="34" charset="0"/>
              </a:rPr>
              <a:t>, i.e. each pair of skeleton prices </a:t>
            </a:r>
            <a:r>
              <a:rPr lang="en-US" sz="1000" b="1" i="1">
                <a:cs typeface="Arial" pitchFamily="34" charset="0"/>
              </a:rPr>
              <a:t>P</a:t>
            </a:r>
            <a:r>
              <a:rPr lang="en-US" sz="1000">
                <a:cs typeface="Arial" pitchFamily="34" charset="0"/>
              </a:rPr>
              <a:t>, an adjustment </a:t>
            </a:r>
            <a:r>
              <a:rPr lang="en-US" sz="1000" b="1" i="1">
                <a:cs typeface="Arial" pitchFamily="34" charset="0"/>
              </a:rPr>
              <a:t>a</a:t>
            </a:r>
            <a:r>
              <a:rPr lang="en-US" sz="1000">
                <a:cs typeface="Arial" pitchFamily="34" charset="0"/>
              </a:rPr>
              <a:t> is calculated such that the following equality is met, where </a:t>
            </a:r>
            <a:r>
              <a:rPr lang="en-US" sz="1000" b="1" i="1">
                <a:cs typeface="Arial" pitchFamily="34" charset="0"/>
              </a:rPr>
              <a:t>r</a:t>
            </a:r>
            <a:r>
              <a:rPr lang="en-US" sz="1000">
                <a:cs typeface="Arial" pitchFamily="34" charset="0"/>
              </a:rPr>
              <a:t> are the random correlated returns,</a:t>
            </a:r>
            <a:r>
              <a:rPr lang="en-US" sz="1000" b="1" i="1">
                <a:cs typeface="Arial" pitchFamily="34" charset="0"/>
              </a:rPr>
              <a:t> t</a:t>
            </a:r>
            <a:r>
              <a:rPr lang="en-US" sz="1000">
                <a:cs typeface="Arial" pitchFamily="34" charset="0"/>
              </a:rPr>
              <a:t> is time, and </a:t>
            </a:r>
            <a:r>
              <a:rPr lang="en-US" sz="1000" b="1" i="1">
                <a:cs typeface="Arial" pitchFamily="34" charset="0"/>
              </a:rPr>
              <a:t>n</a:t>
            </a:r>
            <a:r>
              <a:rPr lang="en-US" sz="1000">
                <a:cs typeface="Arial" pitchFamily="34" charset="0"/>
              </a:rPr>
              <a:t> is the length of the bridge in days:</a:t>
            </a:r>
          </a:p>
        </p:txBody>
      </p:sp>
      <p:graphicFrame>
        <p:nvGraphicFramePr>
          <p:cNvPr id="13314" name="Object 4"/>
          <p:cNvGraphicFramePr>
            <a:graphicFrameLocks noGrp="1" noChangeAspect="1"/>
          </p:cNvGraphicFramePr>
          <p:nvPr>
            <p:ph sz="half" idx="2"/>
          </p:nvPr>
        </p:nvGraphicFramePr>
        <p:xfrm>
          <a:off x="1189038" y="3159125"/>
          <a:ext cx="6477000" cy="714375"/>
        </p:xfrm>
        <a:graphic>
          <a:graphicData uri="http://schemas.openxmlformats.org/presentationml/2006/ole">
            <mc:AlternateContent xmlns:mc="http://schemas.openxmlformats.org/markup-compatibility/2006">
              <mc:Choice xmlns:v="urn:schemas-microsoft-com:vml" Requires="v">
                <p:oleObj spid="_x0000_s13330" name="Equation" r:id="rId4" imgW="3771720" imgH="431640" progId="Equation.3">
                  <p:embed/>
                </p:oleObj>
              </mc:Choice>
              <mc:Fallback>
                <p:oleObj name="Equation" r:id="rId4" imgW="377172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3159125"/>
                        <a:ext cx="64770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6"/>
          <p:cNvSpPr>
            <a:spLocks noGrp="1"/>
          </p:cNvSpPr>
          <p:nvPr>
            <p:ph type="sldNum" sz="quarter" idx="12"/>
          </p:nvPr>
        </p:nvSpPr>
        <p:spPr>
          <a:noFill/>
        </p:spPr>
        <p:txBody>
          <a:bodyPr/>
          <a:lstStyle/>
          <a:p>
            <a:fld id="{7ECBB49B-CA85-4A11-A0F1-E2795CF20FE0}" type="slidenum">
              <a:rPr lang="en-US" smtClean="0"/>
              <a:pPr/>
              <a:t>126</a:t>
            </a:fld>
            <a:endParaRPr lang="en-US" smtClean="0"/>
          </a:p>
        </p:txBody>
      </p:sp>
      <p:sp>
        <p:nvSpPr>
          <p:cNvPr id="147459"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47460" name="Text Box 3"/>
          <p:cNvSpPr txBox="1">
            <a:spLocks noChangeArrowheads="1"/>
          </p:cNvSpPr>
          <p:nvPr/>
        </p:nvSpPr>
        <p:spPr bwMode="auto">
          <a:xfrm>
            <a:off x="152400" y="1200150"/>
            <a:ext cx="1981200" cy="8540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The adjustment results in a bridge that successfully connects the dots.  In the table below, the yellow cells match the targeted blue cells.</a:t>
            </a:r>
          </a:p>
        </p:txBody>
      </p:sp>
      <p:pic>
        <p:nvPicPr>
          <p:cNvPr id="147461" name="Picture 4"/>
          <p:cNvPicPr>
            <a:picLocks noChangeAspect="1" noChangeArrowheads="1"/>
          </p:cNvPicPr>
          <p:nvPr/>
        </p:nvPicPr>
        <p:blipFill>
          <a:blip r:embed="rId3" cstate="print"/>
          <a:srcRect/>
          <a:stretch>
            <a:fillRect/>
          </a:stretch>
        </p:blipFill>
        <p:spPr bwMode="auto">
          <a:xfrm>
            <a:off x="2133600" y="838200"/>
            <a:ext cx="6769100" cy="3733800"/>
          </a:xfrm>
          <a:prstGeom prst="rect">
            <a:avLst/>
          </a:prstGeom>
          <a:noFill/>
          <a:ln w="9525">
            <a:noFill/>
            <a:miter lim="800000"/>
            <a:headEnd/>
            <a:tailEnd/>
          </a:ln>
        </p:spPr>
      </p:pic>
      <p:pic>
        <p:nvPicPr>
          <p:cNvPr id="147462" name="Picture 5"/>
          <p:cNvPicPr>
            <a:picLocks noChangeAspect="1" noChangeArrowheads="1"/>
          </p:cNvPicPr>
          <p:nvPr/>
        </p:nvPicPr>
        <p:blipFill>
          <a:blip r:embed="rId4" cstate="print"/>
          <a:srcRect/>
          <a:stretch>
            <a:fillRect/>
          </a:stretch>
        </p:blipFill>
        <p:spPr bwMode="auto">
          <a:xfrm>
            <a:off x="2286000" y="4572000"/>
            <a:ext cx="4572000" cy="2049463"/>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2"/>
          </p:nvPr>
        </p:nvSpPr>
        <p:spPr>
          <a:noFill/>
        </p:spPr>
        <p:txBody>
          <a:bodyPr/>
          <a:lstStyle/>
          <a:p>
            <a:fld id="{AEE7984C-D0A6-422B-B392-F00C38018896}" type="slidenum">
              <a:rPr lang="en-US" smtClean="0"/>
              <a:pPr/>
              <a:t>127</a:t>
            </a:fld>
            <a:endParaRPr lang="en-US" smtClean="0"/>
          </a:p>
        </p:txBody>
      </p:sp>
      <p:sp>
        <p:nvSpPr>
          <p:cNvPr id="148483" name="Rectangle 2"/>
          <p:cNvSpPr>
            <a:spLocks noChangeArrowheads="1"/>
          </p:cNvSpPr>
          <p:nvPr/>
        </p:nvSpPr>
        <p:spPr bwMode="auto">
          <a:xfrm>
            <a:off x="3276600" y="457200"/>
            <a:ext cx="32004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Final Results</a:t>
            </a:r>
          </a:p>
        </p:txBody>
      </p:sp>
      <p:sp>
        <p:nvSpPr>
          <p:cNvPr id="148484" name="Text Box 3"/>
          <p:cNvSpPr txBox="1">
            <a:spLocks noChangeArrowheads="1"/>
          </p:cNvSpPr>
          <p:nvPr/>
        </p:nvSpPr>
        <p:spPr bwMode="auto">
          <a:xfrm>
            <a:off x="0" y="1047750"/>
            <a:ext cx="2362200" cy="5492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The final result is a Brownian Bridge that maintains the skeleton of the original prices…</a:t>
            </a:r>
          </a:p>
        </p:txBody>
      </p:sp>
      <p:pic>
        <p:nvPicPr>
          <p:cNvPr id="148485" name="Picture 4"/>
          <p:cNvPicPr>
            <a:picLocks noChangeAspect="1" noChangeArrowheads="1"/>
          </p:cNvPicPr>
          <p:nvPr/>
        </p:nvPicPr>
        <p:blipFill>
          <a:blip r:embed="rId3" cstate="print"/>
          <a:srcRect/>
          <a:stretch>
            <a:fillRect/>
          </a:stretch>
        </p:blipFill>
        <p:spPr bwMode="auto">
          <a:xfrm>
            <a:off x="914400" y="1143000"/>
            <a:ext cx="7842250" cy="5360988"/>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5"/>
          <p:cNvSpPr>
            <a:spLocks noGrp="1"/>
          </p:cNvSpPr>
          <p:nvPr>
            <p:ph type="sldNum" sz="quarter" idx="12"/>
          </p:nvPr>
        </p:nvSpPr>
        <p:spPr>
          <a:noFill/>
        </p:spPr>
        <p:txBody>
          <a:bodyPr/>
          <a:lstStyle/>
          <a:p>
            <a:fld id="{1775E824-DEA1-49FC-BECE-22E59E0AFAD0}" type="slidenum">
              <a:rPr lang="en-US" smtClean="0"/>
              <a:pPr/>
              <a:t>128</a:t>
            </a:fld>
            <a:endParaRPr lang="en-US" smtClean="0"/>
          </a:p>
        </p:txBody>
      </p:sp>
      <p:sp>
        <p:nvSpPr>
          <p:cNvPr id="149507" name="Rectangle 2"/>
          <p:cNvSpPr>
            <a:spLocks noChangeArrowheads="1"/>
          </p:cNvSpPr>
          <p:nvPr/>
        </p:nvSpPr>
        <p:spPr bwMode="auto">
          <a:xfrm>
            <a:off x="609600" y="1752600"/>
            <a:ext cx="3733800" cy="1828800"/>
          </a:xfrm>
          <a:prstGeom prst="rect">
            <a:avLst/>
          </a:prstGeom>
          <a:noFill/>
          <a:ln w="9525">
            <a:solidFill>
              <a:schemeClr val="tx1"/>
            </a:solidFill>
            <a:miter lim="800000"/>
            <a:headEnd/>
            <a:tailEnd/>
          </a:ln>
        </p:spPr>
        <p:txBody>
          <a:bodyPr wrap="none" anchor="ctr"/>
          <a:lstStyle/>
          <a:p>
            <a:endParaRPr lang="en-US"/>
          </a:p>
        </p:txBody>
      </p:sp>
      <p:sp>
        <p:nvSpPr>
          <p:cNvPr id="149508" name="Freeform 3"/>
          <p:cNvSpPr>
            <a:spLocks/>
          </p:cNvSpPr>
          <p:nvPr/>
        </p:nvSpPr>
        <p:spPr bwMode="auto">
          <a:xfrm>
            <a:off x="533400" y="2133600"/>
            <a:ext cx="3159125" cy="522288"/>
          </a:xfrm>
          <a:custGeom>
            <a:avLst/>
            <a:gdLst>
              <a:gd name="T0" fmla="*/ 2147483647 w 1097"/>
              <a:gd name="T1" fmla="*/ 2147483647 h 152"/>
              <a:gd name="T2" fmla="*/ 2147483647 w 1097"/>
              <a:gd name="T3" fmla="*/ 2147483647 h 152"/>
              <a:gd name="T4" fmla="*/ 2147483647 w 1097"/>
              <a:gd name="T5" fmla="*/ 0 h 152"/>
              <a:gd name="T6" fmla="*/ 2147483647 w 1097"/>
              <a:gd name="T7" fmla="*/ 2147483647 h 152"/>
              <a:gd name="T8" fmla="*/ 2147483647 w 1097"/>
              <a:gd name="T9" fmla="*/ 2147483647 h 152"/>
              <a:gd name="T10" fmla="*/ 2147483647 w 1097"/>
              <a:gd name="T11" fmla="*/ 2147483647 h 152"/>
              <a:gd name="T12" fmla="*/ 2147483647 w 1097"/>
              <a:gd name="T13" fmla="*/ 2147483647 h 152"/>
              <a:gd name="T14" fmla="*/ 2147483647 w 1097"/>
              <a:gd name="T15" fmla="*/ 2147483647 h 152"/>
              <a:gd name="T16" fmla="*/ 2147483647 w 1097"/>
              <a:gd name="T17" fmla="*/ 2147483647 h 152"/>
              <a:gd name="T18" fmla="*/ 2147483647 w 1097"/>
              <a:gd name="T19" fmla="*/ 2147483647 h 152"/>
              <a:gd name="T20" fmla="*/ 2147483647 w 1097"/>
              <a:gd name="T21" fmla="*/ 2147483647 h 152"/>
              <a:gd name="T22" fmla="*/ 2147483647 w 1097"/>
              <a:gd name="T23" fmla="*/ 2147483647 h 152"/>
              <a:gd name="T24" fmla="*/ 2147483647 w 1097"/>
              <a:gd name="T25" fmla="*/ 2147483647 h 152"/>
              <a:gd name="T26" fmla="*/ 2147483647 w 1097"/>
              <a:gd name="T27" fmla="*/ 2147483647 h 152"/>
              <a:gd name="T28" fmla="*/ 2147483647 w 1097"/>
              <a:gd name="T29" fmla="*/ 2147483647 h 152"/>
              <a:gd name="T30" fmla="*/ 2147483647 w 1097"/>
              <a:gd name="T31" fmla="*/ 2147483647 h 152"/>
              <a:gd name="T32" fmla="*/ 2147483647 w 1097"/>
              <a:gd name="T33" fmla="*/ 2147483647 h 152"/>
              <a:gd name="T34" fmla="*/ 2147483647 w 1097"/>
              <a:gd name="T35" fmla="*/ 2147483647 h 152"/>
              <a:gd name="T36" fmla="*/ 2147483647 w 1097"/>
              <a:gd name="T37" fmla="*/ 2147483647 h 152"/>
              <a:gd name="T38" fmla="*/ 2147483647 w 1097"/>
              <a:gd name="T39" fmla="*/ 2147483647 h 152"/>
              <a:gd name="T40" fmla="*/ 2147483647 w 1097"/>
              <a:gd name="T41" fmla="*/ 2147483647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7"/>
              <a:gd name="T64" fmla="*/ 0 h 152"/>
              <a:gd name="T65" fmla="*/ 1097 w 1097"/>
              <a:gd name="T66" fmla="*/ 152 h 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7" h="152">
                <a:moveTo>
                  <a:pt x="30" y="85"/>
                </a:moveTo>
                <a:cubicBezTo>
                  <a:pt x="86" y="29"/>
                  <a:pt x="0" y="110"/>
                  <a:pt x="79" y="55"/>
                </a:cubicBezTo>
                <a:cubicBezTo>
                  <a:pt x="103" y="38"/>
                  <a:pt x="102" y="10"/>
                  <a:pt x="133" y="0"/>
                </a:cubicBezTo>
                <a:cubicBezTo>
                  <a:pt x="188" y="14"/>
                  <a:pt x="166" y="7"/>
                  <a:pt x="200" y="18"/>
                </a:cubicBezTo>
                <a:cubicBezTo>
                  <a:pt x="238" y="78"/>
                  <a:pt x="278" y="51"/>
                  <a:pt x="364" y="55"/>
                </a:cubicBezTo>
                <a:cubicBezTo>
                  <a:pt x="386" y="62"/>
                  <a:pt x="396" y="78"/>
                  <a:pt x="418" y="85"/>
                </a:cubicBezTo>
                <a:cubicBezTo>
                  <a:pt x="432" y="106"/>
                  <a:pt x="447" y="110"/>
                  <a:pt x="455" y="134"/>
                </a:cubicBezTo>
                <a:cubicBezTo>
                  <a:pt x="483" y="130"/>
                  <a:pt x="514" y="133"/>
                  <a:pt x="539" y="121"/>
                </a:cubicBezTo>
                <a:cubicBezTo>
                  <a:pt x="546" y="118"/>
                  <a:pt x="547" y="108"/>
                  <a:pt x="552" y="103"/>
                </a:cubicBezTo>
                <a:cubicBezTo>
                  <a:pt x="566" y="89"/>
                  <a:pt x="575" y="90"/>
                  <a:pt x="594" y="85"/>
                </a:cubicBezTo>
                <a:cubicBezTo>
                  <a:pt x="647" y="50"/>
                  <a:pt x="616" y="53"/>
                  <a:pt x="643" y="79"/>
                </a:cubicBezTo>
                <a:cubicBezTo>
                  <a:pt x="648" y="84"/>
                  <a:pt x="655" y="87"/>
                  <a:pt x="661" y="91"/>
                </a:cubicBezTo>
                <a:cubicBezTo>
                  <a:pt x="685" y="139"/>
                  <a:pt x="708" y="126"/>
                  <a:pt x="740" y="97"/>
                </a:cubicBezTo>
                <a:cubicBezTo>
                  <a:pt x="742" y="87"/>
                  <a:pt x="736" y="69"/>
                  <a:pt x="746" y="67"/>
                </a:cubicBezTo>
                <a:cubicBezTo>
                  <a:pt x="757" y="65"/>
                  <a:pt x="763" y="82"/>
                  <a:pt x="770" y="91"/>
                </a:cubicBezTo>
                <a:cubicBezTo>
                  <a:pt x="774" y="96"/>
                  <a:pt x="772" y="104"/>
                  <a:pt x="776" y="109"/>
                </a:cubicBezTo>
                <a:cubicBezTo>
                  <a:pt x="788" y="124"/>
                  <a:pt x="814" y="141"/>
                  <a:pt x="831" y="152"/>
                </a:cubicBezTo>
                <a:cubicBezTo>
                  <a:pt x="886" y="146"/>
                  <a:pt x="934" y="132"/>
                  <a:pt x="988" y="121"/>
                </a:cubicBezTo>
                <a:cubicBezTo>
                  <a:pt x="1015" y="103"/>
                  <a:pt x="1003" y="92"/>
                  <a:pt x="1025" y="73"/>
                </a:cubicBezTo>
                <a:cubicBezTo>
                  <a:pt x="1051" y="50"/>
                  <a:pt x="1054" y="51"/>
                  <a:pt x="1079" y="43"/>
                </a:cubicBezTo>
                <a:cubicBezTo>
                  <a:pt x="1092" y="29"/>
                  <a:pt x="1085" y="30"/>
                  <a:pt x="1097" y="30"/>
                </a:cubicBezTo>
              </a:path>
            </a:pathLst>
          </a:custGeom>
          <a:noFill/>
          <a:ln w="9525">
            <a:solidFill>
              <a:schemeClr val="tx1"/>
            </a:solidFill>
            <a:round/>
            <a:headEnd/>
            <a:tailEnd/>
          </a:ln>
        </p:spPr>
        <p:txBody>
          <a:bodyPr/>
          <a:lstStyle/>
          <a:p>
            <a:endParaRPr lang="en-US"/>
          </a:p>
        </p:txBody>
      </p:sp>
      <p:sp>
        <p:nvSpPr>
          <p:cNvPr id="149509" name="Freeform 4"/>
          <p:cNvSpPr>
            <a:spLocks/>
          </p:cNvSpPr>
          <p:nvPr/>
        </p:nvSpPr>
        <p:spPr bwMode="auto">
          <a:xfrm>
            <a:off x="4079875" y="2078038"/>
            <a:ext cx="263525" cy="706437"/>
          </a:xfrm>
          <a:custGeom>
            <a:avLst/>
            <a:gdLst>
              <a:gd name="T0" fmla="*/ 0 w 91"/>
              <a:gd name="T1" fmla="*/ 0 h 206"/>
              <a:gd name="T2" fmla="*/ 2147483647 w 91"/>
              <a:gd name="T3" fmla="*/ 2147483647 h 206"/>
              <a:gd name="T4" fmla="*/ 2147483647 w 91"/>
              <a:gd name="T5" fmla="*/ 2147483647 h 206"/>
              <a:gd name="T6" fmla="*/ 2147483647 w 91"/>
              <a:gd name="T7" fmla="*/ 2147483647 h 206"/>
              <a:gd name="T8" fmla="*/ 2147483647 w 91"/>
              <a:gd name="T9" fmla="*/ 2147483647 h 206"/>
              <a:gd name="T10" fmla="*/ 0 60000 65536"/>
              <a:gd name="T11" fmla="*/ 0 60000 65536"/>
              <a:gd name="T12" fmla="*/ 0 60000 65536"/>
              <a:gd name="T13" fmla="*/ 0 60000 65536"/>
              <a:gd name="T14" fmla="*/ 0 60000 65536"/>
              <a:gd name="T15" fmla="*/ 0 w 91"/>
              <a:gd name="T16" fmla="*/ 0 h 206"/>
              <a:gd name="T17" fmla="*/ 91 w 91"/>
              <a:gd name="T18" fmla="*/ 206 h 206"/>
            </a:gdLst>
            <a:ahLst/>
            <a:cxnLst>
              <a:cxn ang="T10">
                <a:pos x="T0" y="T1"/>
              </a:cxn>
              <a:cxn ang="T11">
                <a:pos x="T2" y="T3"/>
              </a:cxn>
              <a:cxn ang="T12">
                <a:pos x="T4" y="T5"/>
              </a:cxn>
              <a:cxn ang="T13">
                <a:pos x="T6" y="T7"/>
              </a:cxn>
              <a:cxn ang="T14">
                <a:pos x="T8" y="T9"/>
              </a:cxn>
            </a:cxnLst>
            <a:rect l="T15" t="T16" r="T17" b="T18"/>
            <a:pathLst>
              <a:path w="91" h="206">
                <a:moveTo>
                  <a:pt x="0" y="0"/>
                </a:moveTo>
                <a:cubicBezTo>
                  <a:pt x="15" y="42"/>
                  <a:pt x="11" y="85"/>
                  <a:pt x="25" y="128"/>
                </a:cubicBezTo>
                <a:cubicBezTo>
                  <a:pt x="28" y="138"/>
                  <a:pt x="25" y="150"/>
                  <a:pt x="31" y="158"/>
                </a:cubicBezTo>
                <a:cubicBezTo>
                  <a:pt x="35" y="163"/>
                  <a:pt x="43" y="162"/>
                  <a:pt x="49" y="164"/>
                </a:cubicBezTo>
                <a:cubicBezTo>
                  <a:pt x="63" y="178"/>
                  <a:pt x="73" y="197"/>
                  <a:pt x="91" y="206"/>
                </a:cubicBezTo>
              </a:path>
            </a:pathLst>
          </a:custGeom>
          <a:noFill/>
          <a:ln w="9525">
            <a:solidFill>
              <a:schemeClr val="tx1"/>
            </a:solidFill>
            <a:round/>
            <a:headEnd/>
            <a:tailEnd/>
          </a:ln>
        </p:spPr>
        <p:txBody>
          <a:bodyPr/>
          <a:lstStyle/>
          <a:p>
            <a:endParaRPr lang="en-US"/>
          </a:p>
        </p:txBody>
      </p:sp>
      <p:sp>
        <p:nvSpPr>
          <p:cNvPr id="149510" name="Text Box 5"/>
          <p:cNvSpPr txBox="1">
            <a:spLocks noChangeArrowheads="1"/>
          </p:cNvSpPr>
          <p:nvPr/>
        </p:nvSpPr>
        <p:spPr bwMode="auto">
          <a:xfrm>
            <a:off x="593725" y="1481138"/>
            <a:ext cx="1612900" cy="274637"/>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Need to estimate this</a:t>
            </a:r>
          </a:p>
        </p:txBody>
      </p:sp>
      <p:sp>
        <p:nvSpPr>
          <p:cNvPr id="149511" name="Oval 6"/>
          <p:cNvSpPr>
            <a:spLocks noChangeArrowheads="1"/>
          </p:cNvSpPr>
          <p:nvPr/>
        </p:nvSpPr>
        <p:spPr bwMode="auto">
          <a:xfrm>
            <a:off x="3636963" y="1828800"/>
            <a:ext cx="554037" cy="822325"/>
          </a:xfrm>
          <a:prstGeom prst="ellipse">
            <a:avLst/>
          </a:prstGeom>
          <a:noFill/>
          <a:ln w="9525">
            <a:solidFill>
              <a:srgbClr val="FF0000"/>
            </a:solidFill>
            <a:round/>
            <a:headEnd/>
            <a:tailEnd/>
          </a:ln>
        </p:spPr>
        <p:txBody>
          <a:bodyPr wrap="none" anchor="ctr"/>
          <a:lstStyle/>
          <a:p>
            <a:endParaRPr lang="en-US"/>
          </a:p>
        </p:txBody>
      </p:sp>
      <p:sp>
        <p:nvSpPr>
          <p:cNvPr id="149512" name="Line 7"/>
          <p:cNvSpPr>
            <a:spLocks noChangeShapeType="1"/>
          </p:cNvSpPr>
          <p:nvPr/>
        </p:nvSpPr>
        <p:spPr bwMode="auto">
          <a:xfrm>
            <a:off x="2209800" y="1600200"/>
            <a:ext cx="1333500" cy="549275"/>
          </a:xfrm>
          <a:prstGeom prst="line">
            <a:avLst/>
          </a:prstGeom>
          <a:noFill/>
          <a:ln w="9525">
            <a:solidFill>
              <a:schemeClr val="tx1"/>
            </a:solidFill>
            <a:round/>
            <a:headEnd/>
            <a:tailEnd type="triangle" w="med" len="med"/>
          </a:ln>
        </p:spPr>
        <p:txBody>
          <a:bodyPr/>
          <a:lstStyle/>
          <a:p>
            <a:endParaRPr lang="en-US"/>
          </a:p>
        </p:txBody>
      </p:sp>
      <p:sp>
        <p:nvSpPr>
          <p:cNvPr id="149513" name="Text Box 8"/>
          <p:cNvSpPr txBox="1">
            <a:spLocks noChangeArrowheads="1"/>
          </p:cNvSpPr>
          <p:nvPr/>
        </p:nvSpPr>
        <p:spPr bwMode="auto">
          <a:xfrm>
            <a:off x="4038600" y="381000"/>
            <a:ext cx="5019675" cy="1370013"/>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Get % changes on available data, measure variance, get stdev.</a:t>
            </a:r>
          </a:p>
          <a:p>
            <a:pPr eaLnBrk="1" hangingPunct="1"/>
            <a:r>
              <a:rPr lang="en-US" sz="1200">
                <a:latin typeface="Arial" pitchFamily="34" charset="0"/>
                <a:cs typeface="Arial" pitchFamily="34" charset="0"/>
              </a:rPr>
              <a:t>Generate random normals for missing data by calibrating std normals</a:t>
            </a:r>
          </a:p>
          <a:p>
            <a:pPr eaLnBrk="1" hangingPunct="1"/>
            <a:r>
              <a:rPr lang="en-US" sz="1200">
                <a:latin typeface="Arial" pitchFamily="34" charset="0"/>
                <a:cs typeface="Arial" pitchFamily="34" charset="0"/>
              </a:rPr>
              <a:t>by the stdev you just measured.  Fill in missing % changes w random </a:t>
            </a:r>
          </a:p>
          <a:p>
            <a:pPr eaLnBrk="1" hangingPunct="1"/>
            <a:r>
              <a:rPr lang="en-US" sz="1200">
                <a:latin typeface="Arial" pitchFamily="34" charset="0"/>
                <a:cs typeface="Arial" pitchFamily="34" charset="0"/>
              </a:rPr>
              <a:t>normals. Backfill levels with what filled changes imply (green), measure</a:t>
            </a:r>
          </a:p>
          <a:p>
            <a:pPr eaLnBrk="1" hangingPunct="1"/>
            <a:r>
              <a:rPr lang="en-US" sz="1200">
                <a:latin typeface="Arial" pitchFamily="34" charset="0"/>
                <a:cs typeface="Arial" pitchFamily="34" charset="0"/>
              </a:rPr>
              <a:t>gap (height of blue arrow).  Go back to random normals and ADD TO </a:t>
            </a:r>
          </a:p>
          <a:p>
            <a:pPr eaLnBrk="1" hangingPunct="1"/>
            <a:r>
              <a:rPr lang="en-US" sz="1200">
                <a:latin typeface="Arial" pitchFamily="34" charset="0"/>
                <a:cs typeface="Arial" pitchFamily="34" charset="0"/>
              </a:rPr>
              <a:t>EACH ONE the height of the blue arrow, divided by the number of miss-</a:t>
            </a:r>
          </a:p>
          <a:p>
            <a:pPr eaLnBrk="1" hangingPunct="1"/>
            <a:r>
              <a:rPr lang="en-US" sz="1200">
                <a:latin typeface="Arial" pitchFamily="34" charset="0"/>
                <a:cs typeface="Arial" pitchFamily="34" charset="0"/>
              </a:rPr>
              <a:t>ing +1.  That is the DRIFT.  It will ROTATE the green line.</a:t>
            </a:r>
          </a:p>
        </p:txBody>
      </p:sp>
      <p:sp>
        <p:nvSpPr>
          <p:cNvPr id="149514" name="Rectangle 9"/>
          <p:cNvSpPr>
            <a:spLocks noChangeArrowheads="1"/>
          </p:cNvSpPr>
          <p:nvPr/>
        </p:nvSpPr>
        <p:spPr bwMode="auto">
          <a:xfrm>
            <a:off x="4495800" y="1752600"/>
            <a:ext cx="3810000" cy="1828800"/>
          </a:xfrm>
          <a:prstGeom prst="rect">
            <a:avLst/>
          </a:prstGeom>
          <a:noFill/>
          <a:ln w="9525">
            <a:solidFill>
              <a:schemeClr val="tx1"/>
            </a:solidFill>
            <a:miter lim="800000"/>
            <a:headEnd/>
            <a:tailEnd/>
          </a:ln>
        </p:spPr>
        <p:txBody>
          <a:bodyPr wrap="none" anchor="ctr"/>
          <a:lstStyle/>
          <a:p>
            <a:endParaRPr lang="en-US"/>
          </a:p>
        </p:txBody>
      </p:sp>
      <p:sp>
        <p:nvSpPr>
          <p:cNvPr id="149515" name="Freeform 10"/>
          <p:cNvSpPr>
            <a:spLocks/>
          </p:cNvSpPr>
          <p:nvPr/>
        </p:nvSpPr>
        <p:spPr bwMode="auto">
          <a:xfrm>
            <a:off x="4419600" y="2133600"/>
            <a:ext cx="3159125" cy="522288"/>
          </a:xfrm>
          <a:custGeom>
            <a:avLst/>
            <a:gdLst>
              <a:gd name="T0" fmla="*/ 2147483647 w 1097"/>
              <a:gd name="T1" fmla="*/ 2147483647 h 152"/>
              <a:gd name="T2" fmla="*/ 2147483647 w 1097"/>
              <a:gd name="T3" fmla="*/ 2147483647 h 152"/>
              <a:gd name="T4" fmla="*/ 2147483647 w 1097"/>
              <a:gd name="T5" fmla="*/ 0 h 152"/>
              <a:gd name="T6" fmla="*/ 2147483647 w 1097"/>
              <a:gd name="T7" fmla="*/ 2147483647 h 152"/>
              <a:gd name="T8" fmla="*/ 2147483647 w 1097"/>
              <a:gd name="T9" fmla="*/ 2147483647 h 152"/>
              <a:gd name="T10" fmla="*/ 2147483647 w 1097"/>
              <a:gd name="T11" fmla="*/ 2147483647 h 152"/>
              <a:gd name="T12" fmla="*/ 2147483647 w 1097"/>
              <a:gd name="T13" fmla="*/ 2147483647 h 152"/>
              <a:gd name="T14" fmla="*/ 2147483647 w 1097"/>
              <a:gd name="T15" fmla="*/ 2147483647 h 152"/>
              <a:gd name="T16" fmla="*/ 2147483647 w 1097"/>
              <a:gd name="T17" fmla="*/ 2147483647 h 152"/>
              <a:gd name="T18" fmla="*/ 2147483647 w 1097"/>
              <a:gd name="T19" fmla="*/ 2147483647 h 152"/>
              <a:gd name="T20" fmla="*/ 2147483647 w 1097"/>
              <a:gd name="T21" fmla="*/ 2147483647 h 152"/>
              <a:gd name="T22" fmla="*/ 2147483647 w 1097"/>
              <a:gd name="T23" fmla="*/ 2147483647 h 152"/>
              <a:gd name="T24" fmla="*/ 2147483647 w 1097"/>
              <a:gd name="T25" fmla="*/ 2147483647 h 152"/>
              <a:gd name="T26" fmla="*/ 2147483647 w 1097"/>
              <a:gd name="T27" fmla="*/ 2147483647 h 152"/>
              <a:gd name="T28" fmla="*/ 2147483647 w 1097"/>
              <a:gd name="T29" fmla="*/ 2147483647 h 152"/>
              <a:gd name="T30" fmla="*/ 2147483647 w 1097"/>
              <a:gd name="T31" fmla="*/ 2147483647 h 152"/>
              <a:gd name="T32" fmla="*/ 2147483647 w 1097"/>
              <a:gd name="T33" fmla="*/ 2147483647 h 152"/>
              <a:gd name="T34" fmla="*/ 2147483647 w 1097"/>
              <a:gd name="T35" fmla="*/ 2147483647 h 152"/>
              <a:gd name="T36" fmla="*/ 2147483647 w 1097"/>
              <a:gd name="T37" fmla="*/ 2147483647 h 152"/>
              <a:gd name="T38" fmla="*/ 2147483647 w 1097"/>
              <a:gd name="T39" fmla="*/ 2147483647 h 152"/>
              <a:gd name="T40" fmla="*/ 2147483647 w 1097"/>
              <a:gd name="T41" fmla="*/ 2147483647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7"/>
              <a:gd name="T64" fmla="*/ 0 h 152"/>
              <a:gd name="T65" fmla="*/ 1097 w 1097"/>
              <a:gd name="T66" fmla="*/ 152 h 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7" h="152">
                <a:moveTo>
                  <a:pt x="30" y="85"/>
                </a:moveTo>
                <a:cubicBezTo>
                  <a:pt x="86" y="29"/>
                  <a:pt x="0" y="110"/>
                  <a:pt x="79" y="55"/>
                </a:cubicBezTo>
                <a:cubicBezTo>
                  <a:pt x="103" y="38"/>
                  <a:pt x="102" y="10"/>
                  <a:pt x="133" y="0"/>
                </a:cubicBezTo>
                <a:cubicBezTo>
                  <a:pt x="188" y="14"/>
                  <a:pt x="166" y="7"/>
                  <a:pt x="200" y="18"/>
                </a:cubicBezTo>
                <a:cubicBezTo>
                  <a:pt x="238" y="78"/>
                  <a:pt x="278" y="51"/>
                  <a:pt x="364" y="55"/>
                </a:cubicBezTo>
                <a:cubicBezTo>
                  <a:pt x="386" y="62"/>
                  <a:pt x="396" y="78"/>
                  <a:pt x="418" y="85"/>
                </a:cubicBezTo>
                <a:cubicBezTo>
                  <a:pt x="432" y="106"/>
                  <a:pt x="447" y="110"/>
                  <a:pt x="455" y="134"/>
                </a:cubicBezTo>
                <a:cubicBezTo>
                  <a:pt x="483" y="130"/>
                  <a:pt x="514" y="133"/>
                  <a:pt x="539" y="121"/>
                </a:cubicBezTo>
                <a:cubicBezTo>
                  <a:pt x="546" y="118"/>
                  <a:pt x="547" y="108"/>
                  <a:pt x="552" y="103"/>
                </a:cubicBezTo>
                <a:cubicBezTo>
                  <a:pt x="566" y="89"/>
                  <a:pt x="575" y="90"/>
                  <a:pt x="594" y="85"/>
                </a:cubicBezTo>
                <a:cubicBezTo>
                  <a:pt x="647" y="50"/>
                  <a:pt x="616" y="53"/>
                  <a:pt x="643" y="79"/>
                </a:cubicBezTo>
                <a:cubicBezTo>
                  <a:pt x="648" y="84"/>
                  <a:pt x="655" y="87"/>
                  <a:pt x="661" y="91"/>
                </a:cubicBezTo>
                <a:cubicBezTo>
                  <a:pt x="685" y="139"/>
                  <a:pt x="708" y="126"/>
                  <a:pt x="740" y="97"/>
                </a:cubicBezTo>
                <a:cubicBezTo>
                  <a:pt x="742" y="87"/>
                  <a:pt x="736" y="69"/>
                  <a:pt x="746" y="67"/>
                </a:cubicBezTo>
                <a:cubicBezTo>
                  <a:pt x="757" y="65"/>
                  <a:pt x="763" y="82"/>
                  <a:pt x="770" y="91"/>
                </a:cubicBezTo>
                <a:cubicBezTo>
                  <a:pt x="774" y="96"/>
                  <a:pt x="772" y="104"/>
                  <a:pt x="776" y="109"/>
                </a:cubicBezTo>
                <a:cubicBezTo>
                  <a:pt x="788" y="124"/>
                  <a:pt x="814" y="141"/>
                  <a:pt x="831" y="152"/>
                </a:cubicBezTo>
                <a:cubicBezTo>
                  <a:pt x="886" y="146"/>
                  <a:pt x="934" y="132"/>
                  <a:pt x="988" y="121"/>
                </a:cubicBezTo>
                <a:cubicBezTo>
                  <a:pt x="1015" y="103"/>
                  <a:pt x="1003" y="92"/>
                  <a:pt x="1025" y="73"/>
                </a:cubicBezTo>
                <a:cubicBezTo>
                  <a:pt x="1051" y="50"/>
                  <a:pt x="1054" y="51"/>
                  <a:pt x="1079" y="43"/>
                </a:cubicBezTo>
                <a:cubicBezTo>
                  <a:pt x="1092" y="29"/>
                  <a:pt x="1085" y="30"/>
                  <a:pt x="1097" y="30"/>
                </a:cubicBezTo>
              </a:path>
            </a:pathLst>
          </a:custGeom>
          <a:noFill/>
          <a:ln w="9525">
            <a:solidFill>
              <a:schemeClr val="tx1"/>
            </a:solidFill>
            <a:round/>
            <a:headEnd/>
            <a:tailEnd/>
          </a:ln>
        </p:spPr>
        <p:txBody>
          <a:bodyPr/>
          <a:lstStyle/>
          <a:p>
            <a:endParaRPr lang="en-US"/>
          </a:p>
        </p:txBody>
      </p:sp>
      <p:sp>
        <p:nvSpPr>
          <p:cNvPr id="149516" name="Freeform 11"/>
          <p:cNvSpPr>
            <a:spLocks/>
          </p:cNvSpPr>
          <p:nvPr/>
        </p:nvSpPr>
        <p:spPr bwMode="auto">
          <a:xfrm>
            <a:off x="8042275" y="2078038"/>
            <a:ext cx="263525" cy="706437"/>
          </a:xfrm>
          <a:custGeom>
            <a:avLst/>
            <a:gdLst>
              <a:gd name="T0" fmla="*/ 0 w 91"/>
              <a:gd name="T1" fmla="*/ 0 h 206"/>
              <a:gd name="T2" fmla="*/ 2147483647 w 91"/>
              <a:gd name="T3" fmla="*/ 2147483647 h 206"/>
              <a:gd name="T4" fmla="*/ 2147483647 w 91"/>
              <a:gd name="T5" fmla="*/ 2147483647 h 206"/>
              <a:gd name="T6" fmla="*/ 2147483647 w 91"/>
              <a:gd name="T7" fmla="*/ 2147483647 h 206"/>
              <a:gd name="T8" fmla="*/ 2147483647 w 91"/>
              <a:gd name="T9" fmla="*/ 2147483647 h 206"/>
              <a:gd name="T10" fmla="*/ 0 60000 65536"/>
              <a:gd name="T11" fmla="*/ 0 60000 65536"/>
              <a:gd name="T12" fmla="*/ 0 60000 65536"/>
              <a:gd name="T13" fmla="*/ 0 60000 65536"/>
              <a:gd name="T14" fmla="*/ 0 60000 65536"/>
              <a:gd name="T15" fmla="*/ 0 w 91"/>
              <a:gd name="T16" fmla="*/ 0 h 206"/>
              <a:gd name="T17" fmla="*/ 91 w 91"/>
              <a:gd name="T18" fmla="*/ 206 h 206"/>
            </a:gdLst>
            <a:ahLst/>
            <a:cxnLst>
              <a:cxn ang="T10">
                <a:pos x="T0" y="T1"/>
              </a:cxn>
              <a:cxn ang="T11">
                <a:pos x="T2" y="T3"/>
              </a:cxn>
              <a:cxn ang="T12">
                <a:pos x="T4" y="T5"/>
              </a:cxn>
              <a:cxn ang="T13">
                <a:pos x="T6" y="T7"/>
              </a:cxn>
              <a:cxn ang="T14">
                <a:pos x="T8" y="T9"/>
              </a:cxn>
            </a:cxnLst>
            <a:rect l="T15" t="T16" r="T17" b="T18"/>
            <a:pathLst>
              <a:path w="91" h="206">
                <a:moveTo>
                  <a:pt x="0" y="0"/>
                </a:moveTo>
                <a:cubicBezTo>
                  <a:pt x="15" y="42"/>
                  <a:pt x="11" y="85"/>
                  <a:pt x="25" y="128"/>
                </a:cubicBezTo>
                <a:cubicBezTo>
                  <a:pt x="28" y="138"/>
                  <a:pt x="25" y="150"/>
                  <a:pt x="31" y="158"/>
                </a:cubicBezTo>
                <a:cubicBezTo>
                  <a:pt x="35" y="163"/>
                  <a:pt x="43" y="162"/>
                  <a:pt x="49" y="164"/>
                </a:cubicBezTo>
                <a:cubicBezTo>
                  <a:pt x="63" y="178"/>
                  <a:pt x="73" y="197"/>
                  <a:pt x="91" y="206"/>
                </a:cubicBezTo>
              </a:path>
            </a:pathLst>
          </a:custGeom>
          <a:noFill/>
          <a:ln w="9525">
            <a:solidFill>
              <a:schemeClr val="tx1"/>
            </a:solidFill>
            <a:round/>
            <a:headEnd/>
            <a:tailEnd/>
          </a:ln>
        </p:spPr>
        <p:txBody>
          <a:bodyPr/>
          <a:lstStyle/>
          <a:p>
            <a:endParaRPr lang="en-US"/>
          </a:p>
        </p:txBody>
      </p:sp>
      <p:sp>
        <p:nvSpPr>
          <p:cNvPr id="149517" name="Oval 12"/>
          <p:cNvSpPr>
            <a:spLocks noChangeArrowheads="1"/>
          </p:cNvSpPr>
          <p:nvPr/>
        </p:nvSpPr>
        <p:spPr bwMode="auto">
          <a:xfrm>
            <a:off x="7534275" y="1809750"/>
            <a:ext cx="695325" cy="822325"/>
          </a:xfrm>
          <a:prstGeom prst="ellipse">
            <a:avLst/>
          </a:prstGeom>
          <a:noFill/>
          <a:ln w="9525">
            <a:solidFill>
              <a:srgbClr val="FF0000"/>
            </a:solidFill>
            <a:round/>
            <a:headEnd/>
            <a:tailEnd/>
          </a:ln>
        </p:spPr>
        <p:txBody>
          <a:bodyPr wrap="none" anchor="ctr"/>
          <a:lstStyle/>
          <a:p>
            <a:endParaRPr lang="en-US"/>
          </a:p>
        </p:txBody>
      </p:sp>
      <p:sp>
        <p:nvSpPr>
          <p:cNvPr id="149518" name="Freeform 13"/>
          <p:cNvSpPr>
            <a:spLocks/>
          </p:cNvSpPr>
          <p:nvPr/>
        </p:nvSpPr>
        <p:spPr bwMode="auto">
          <a:xfrm>
            <a:off x="7620000" y="2163763"/>
            <a:ext cx="400050" cy="330200"/>
          </a:xfrm>
          <a:custGeom>
            <a:avLst/>
            <a:gdLst>
              <a:gd name="T0" fmla="*/ 0 w 210"/>
              <a:gd name="T1" fmla="*/ 2147483647 h 158"/>
              <a:gd name="T2" fmla="*/ 2147483647 w 210"/>
              <a:gd name="T3" fmla="*/ 2147483647 h 158"/>
              <a:gd name="T4" fmla="*/ 2147483647 w 210"/>
              <a:gd name="T5" fmla="*/ 2147483647 h 158"/>
              <a:gd name="T6" fmla="*/ 2147483647 w 210"/>
              <a:gd name="T7" fmla="*/ 2147483647 h 158"/>
              <a:gd name="T8" fmla="*/ 2147483647 w 210"/>
              <a:gd name="T9" fmla="*/ 2147483647 h 158"/>
              <a:gd name="T10" fmla="*/ 2147483647 w 210"/>
              <a:gd name="T11" fmla="*/ 2147483647 h 158"/>
              <a:gd name="T12" fmla="*/ 2147483647 w 210"/>
              <a:gd name="T13" fmla="*/ 2147483647 h 158"/>
              <a:gd name="T14" fmla="*/ 2147483647 w 210"/>
              <a:gd name="T15" fmla="*/ 2147483647 h 158"/>
              <a:gd name="T16" fmla="*/ 2147483647 w 210"/>
              <a:gd name="T17" fmla="*/ 2147483647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0"/>
              <a:gd name="T28" fmla="*/ 0 h 158"/>
              <a:gd name="T29" fmla="*/ 210 w 210"/>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0" h="158">
                <a:moveTo>
                  <a:pt x="0" y="35"/>
                </a:moveTo>
                <a:cubicBezTo>
                  <a:pt x="17" y="39"/>
                  <a:pt x="25" y="37"/>
                  <a:pt x="39" y="26"/>
                </a:cubicBezTo>
                <a:cubicBezTo>
                  <a:pt x="39" y="24"/>
                  <a:pt x="38" y="0"/>
                  <a:pt x="51" y="5"/>
                </a:cubicBezTo>
                <a:cubicBezTo>
                  <a:pt x="60" y="9"/>
                  <a:pt x="55" y="18"/>
                  <a:pt x="60" y="23"/>
                </a:cubicBezTo>
                <a:cubicBezTo>
                  <a:pt x="74" y="37"/>
                  <a:pt x="120" y="34"/>
                  <a:pt x="129" y="35"/>
                </a:cubicBezTo>
                <a:cubicBezTo>
                  <a:pt x="134" y="45"/>
                  <a:pt x="132" y="59"/>
                  <a:pt x="141" y="65"/>
                </a:cubicBezTo>
                <a:cubicBezTo>
                  <a:pt x="147" y="69"/>
                  <a:pt x="153" y="76"/>
                  <a:pt x="159" y="80"/>
                </a:cubicBezTo>
                <a:cubicBezTo>
                  <a:pt x="170" y="87"/>
                  <a:pt x="184" y="91"/>
                  <a:pt x="195" y="98"/>
                </a:cubicBezTo>
                <a:cubicBezTo>
                  <a:pt x="202" y="116"/>
                  <a:pt x="210" y="139"/>
                  <a:pt x="210" y="158"/>
                </a:cubicBezTo>
              </a:path>
            </a:pathLst>
          </a:custGeom>
          <a:noFill/>
          <a:ln w="9525">
            <a:solidFill>
              <a:srgbClr val="00FF00"/>
            </a:solidFill>
            <a:round/>
            <a:headEnd/>
            <a:tailEnd/>
          </a:ln>
        </p:spPr>
        <p:txBody>
          <a:bodyPr/>
          <a:lstStyle/>
          <a:p>
            <a:endParaRPr lang="en-US"/>
          </a:p>
        </p:txBody>
      </p:sp>
      <p:sp>
        <p:nvSpPr>
          <p:cNvPr id="149519" name="Line 14"/>
          <p:cNvSpPr>
            <a:spLocks noChangeShapeType="1"/>
          </p:cNvSpPr>
          <p:nvPr/>
        </p:nvSpPr>
        <p:spPr bwMode="auto">
          <a:xfrm>
            <a:off x="8001000" y="2057400"/>
            <a:ext cx="1588" cy="457200"/>
          </a:xfrm>
          <a:prstGeom prst="line">
            <a:avLst/>
          </a:prstGeom>
          <a:noFill/>
          <a:ln w="12700">
            <a:solidFill>
              <a:srgbClr val="3366FF"/>
            </a:solidFill>
            <a:round/>
            <a:headEnd type="arrow" w="sm" len="sm"/>
            <a:tailEnd type="arrow" w="sm" len="sm"/>
          </a:ln>
        </p:spPr>
        <p:txBody>
          <a:bodyPr/>
          <a:lstStyle/>
          <a:p>
            <a:endParaRPr lang="en-US"/>
          </a:p>
        </p:txBody>
      </p:sp>
      <p:sp>
        <p:nvSpPr>
          <p:cNvPr id="149520" name="Rectangle 15"/>
          <p:cNvSpPr>
            <a:spLocks noChangeArrowheads="1"/>
          </p:cNvSpPr>
          <p:nvPr/>
        </p:nvSpPr>
        <p:spPr bwMode="auto">
          <a:xfrm>
            <a:off x="533400" y="4114800"/>
            <a:ext cx="3810000" cy="1828800"/>
          </a:xfrm>
          <a:prstGeom prst="rect">
            <a:avLst/>
          </a:prstGeom>
          <a:noFill/>
          <a:ln w="9525">
            <a:solidFill>
              <a:schemeClr val="tx1"/>
            </a:solidFill>
            <a:miter lim="800000"/>
            <a:headEnd/>
            <a:tailEnd/>
          </a:ln>
        </p:spPr>
        <p:txBody>
          <a:bodyPr wrap="none" anchor="ctr"/>
          <a:lstStyle/>
          <a:p>
            <a:endParaRPr lang="en-US"/>
          </a:p>
        </p:txBody>
      </p:sp>
      <p:sp>
        <p:nvSpPr>
          <p:cNvPr id="149521" name="Freeform 16"/>
          <p:cNvSpPr>
            <a:spLocks/>
          </p:cNvSpPr>
          <p:nvPr/>
        </p:nvSpPr>
        <p:spPr bwMode="auto">
          <a:xfrm>
            <a:off x="457200" y="4495800"/>
            <a:ext cx="3159125" cy="522288"/>
          </a:xfrm>
          <a:custGeom>
            <a:avLst/>
            <a:gdLst>
              <a:gd name="T0" fmla="*/ 2147483647 w 1097"/>
              <a:gd name="T1" fmla="*/ 2147483647 h 152"/>
              <a:gd name="T2" fmla="*/ 2147483647 w 1097"/>
              <a:gd name="T3" fmla="*/ 2147483647 h 152"/>
              <a:gd name="T4" fmla="*/ 2147483647 w 1097"/>
              <a:gd name="T5" fmla="*/ 0 h 152"/>
              <a:gd name="T6" fmla="*/ 2147483647 w 1097"/>
              <a:gd name="T7" fmla="*/ 2147483647 h 152"/>
              <a:gd name="T8" fmla="*/ 2147483647 w 1097"/>
              <a:gd name="T9" fmla="*/ 2147483647 h 152"/>
              <a:gd name="T10" fmla="*/ 2147483647 w 1097"/>
              <a:gd name="T11" fmla="*/ 2147483647 h 152"/>
              <a:gd name="T12" fmla="*/ 2147483647 w 1097"/>
              <a:gd name="T13" fmla="*/ 2147483647 h 152"/>
              <a:gd name="T14" fmla="*/ 2147483647 w 1097"/>
              <a:gd name="T15" fmla="*/ 2147483647 h 152"/>
              <a:gd name="T16" fmla="*/ 2147483647 w 1097"/>
              <a:gd name="T17" fmla="*/ 2147483647 h 152"/>
              <a:gd name="T18" fmla="*/ 2147483647 w 1097"/>
              <a:gd name="T19" fmla="*/ 2147483647 h 152"/>
              <a:gd name="T20" fmla="*/ 2147483647 w 1097"/>
              <a:gd name="T21" fmla="*/ 2147483647 h 152"/>
              <a:gd name="T22" fmla="*/ 2147483647 w 1097"/>
              <a:gd name="T23" fmla="*/ 2147483647 h 152"/>
              <a:gd name="T24" fmla="*/ 2147483647 w 1097"/>
              <a:gd name="T25" fmla="*/ 2147483647 h 152"/>
              <a:gd name="T26" fmla="*/ 2147483647 w 1097"/>
              <a:gd name="T27" fmla="*/ 2147483647 h 152"/>
              <a:gd name="T28" fmla="*/ 2147483647 w 1097"/>
              <a:gd name="T29" fmla="*/ 2147483647 h 152"/>
              <a:gd name="T30" fmla="*/ 2147483647 w 1097"/>
              <a:gd name="T31" fmla="*/ 2147483647 h 152"/>
              <a:gd name="T32" fmla="*/ 2147483647 w 1097"/>
              <a:gd name="T33" fmla="*/ 2147483647 h 152"/>
              <a:gd name="T34" fmla="*/ 2147483647 w 1097"/>
              <a:gd name="T35" fmla="*/ 2147483647 h 152"/>
              <a:gd name="T36" fmla="*/ 2147483647 w 1097"/>
              <a:gd name="T37" fmla="*/ 2147483647 h 152"/>
              <a:gd name="T38" fmla="*/ 2147483647 w 1097"/>
              <a:gd name="T39" fmla="*/ 2147483647 h 152"/>
              <a:gd name="T40" fmla="*/ 2147483647 w 1097"/>
              <a:gd name="T41" fmla="*/ 2147483647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7"/>
              <a:gd name="T64" fmla="*/ 0 h 152"/>
              <a:gd name="T65" fmla="*/ 1097 w 1097"/>
              <a:gd name="T66" fmla="*/ 152 h 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7" h="152">
                <a:moveTo>
                  <a:pt x="30" y="85"/>
                </a:moveTo>
                <a:cubicBezTo>
                  <a:pt x="86" y="29"/>
                  <a:pt x="0" y="110"/>
                  <a:pt x="79" y="55"/>
                </a:cubicBezTo>
                <a:cubicBezTo>
                  <a:pt x="103" y="38"/>
                  <a:pt x="102" y="10"/>
                  <a:pt x="133" y="0"/>
                </a:cubicBezTo>
                <a:cubicBezTo>
                  <a:pt x="188" y="14"/>
                  <a:pt x="166" y="7"/>
                  <a:pt x="200" y="18"/>
                </a:cubicBezTo>
                <a:cubicBezTo>
                  <a:pt x="238" y="78"/>
                  <a:pt x="278" y="51"/>
                  <a:pt x="364" y="55"/>
                </a:cubicBezTo>
                <a:cubicBezTo>
                  <a:pt x="386" y="62"/>
                  <a:pt x="396" y="78"/>
                  <a:pt x="418" y="85"/>
                </a:cubicBezTo>
                <a:cubicBezTo>
                  <a:pt x="432" y="106"/>
                  <a:pt x="447" y="110"/>
                  <a:pt x="455" y="134"/>
                </a:cubicBezTo>
                <a:cubicBezTo>
                  <a:pt x="483" y="130"/>
                  <a:pt x="514" y="133"/>
                  <a:pt x="539" y="121"/>
                </a:cubicBezTo>
                <a:cubicBezTo>
                  <a:pt x="546" y="118"/>
                  <a:pt x="547" y="108"/>
                  <a:pt x="552" y="103"/>
                </a:cubicBezTo>
                <a:cubicBezTo>
                  <a:pt x="566" y="89"/>
                  <a:pt x="575" y="90"/>
                  <a:pt x="594" y="85"/>
                </a:cubicBezTo>
                <a:cubicBezTo>
                  <a:pt x="647" y="50"/>
                  <a:pt x="616" y="53"/>
                  <a:pt x="643" y="79"/>
                </a:cubicBezTo>
                <a:cubicBezTo>
                  <a:pt x="648" y="84"/>
                  <a:pt x="655" y="87"/>
                  <a:pt x="661" y="91"/>
                </a:cubicBezTo>
                <a:cubicBezTo>
                  <a:pt x="685" y="139"/>
                  <a:pt x="708" y="126"/>
                  <a:pt x="740" y="97"/>
                </a:cubicBezTo>
                <a:cubicBezTo>
                  <a:pt x="742" y="87"/>
                  <a:pt x="736" y="69"/>
                  <a:pt x="746" y="67"/>
                </a:cubicBezTo>
                <a:cubicBezTo>
                  <a:pt x="757" y="65"/>
                  <a:pt x="763" y="82"/>
                  <a:pt x="770" y="91"/>
                </a:cubicBezTo>
                <a:cubicBezTo>
                  <a:pt x="774" y="96"/>
                  <a:pt x="772" y="104"/>
                  <a:pt x="776" y="109"/>
                </a:cubicBezTo>
                <a:cubicBezTo>
                  <a:pt x="788" y="124"/>
                  <a:pt x="814" y="141"/>
                  <a:pt x="831" y="152"/>
                </a:cubicBezTo>
                <a:cubicBezTo>
                  <a:pt x="886" y="146"/>
                  <a:pt x="934" y="132"/>
                  <a:pt x="988" y="121"/>
                </a:cubicBezTo>
                <a:cubicBezTo>
                  <a:pt x="1015" y="103"/>
                  <a:pt x="1003" y="92"/>
                  <a:pt x="1025" y="73"/>
                </a:cubicBezTo>
                <a:cubicBezTo>
                  <a:pt x="1051" y="50"/>
                  <a:pt x="1054" y="51"/>
                  <a:pt x="1079" y="43"/>
                </a:cubicBezTo>
                <a:cubicBezTo>
                  <a:pt x="1092" y="29"/>
                  <a:pt x="1085" y="30"/>
                  <a:pt x="1097" y="30"/>
                </a:cubicBezTo>
              </a:path>
            </a:pathLst>
          </a:custGeom>
          <a:noFill/>
          <a:ln w="9525">
            <a:solidFill>
              <a:schemeClr val="tx1"/>
            </a:solidFill>
            <a:round/>
            <a:headEnd/>
            <a:tailEnd/>
          </a:ln>
        </p:spPr>
        <p:txBody>
          <a:bodyPr/>
          <a:lstStyle/>
          <a:p>
            <a:endParaRPr lang="en-US"/>
          </a:p>
        </p:txBody>
      </p:sp>
      <p:sp>
        <p:nvSpPr>
          <p:cNvPr id="149522" name="Freeform 17"/>
          <p:cNvSpPr>
            <a:spLocks/>
          </p:cNvSpPr>
          <p:nvPr/>
        </p:nvSpPr>
        <p:spPr bwMode="auto">
          <a:xfrm>
            <a:off x="4079875" y="4440238"/>
            <a:ext cx="263525" cy="706437"/>
          </a:xfrm>
          <a:custGeom>
            <a:avLst/>
            <a:gdLst>
              <a:gd name="T0" fmla="*/ 0 w 91"/>
              <a:gd name="T1" fmla="*/ 0 h 206"/>
              <a:gd name="T2" fmla="*/ 2147483647 w 91"/>
              <a:gd name="T3" fmla="*/ 2147483647 h 206"/>
              <a:gd name="T4" fmla="*/ 2147483647 w 91"/>
              <a:gd name="T5" fmla="*/ 2147483647 h 206"/>
              <a:gd name="T6" fmla="*/ 2147483647 w 91"/>
              <a:gd name="T7" fmla="*/ 2147483647 h 206"/>
              <a:gd name="T8" fmla="*/ 2147483647 w 91"/>
              <a:gd name="T9" fmla="*/ 2147483647 h 206"/>
              <a:gd name="T10" fmla="*/ 0 60000 65536"/>
              <a:gd name="T11" fmla="*/ 0 60000 65536"/>
              <a:gd name="T12" fmla="*/ 0 60000 65536"/>
              <a:gd name="T13" fmla="*/ 0 60000 65536"/>
              <a:gd name="T14" fmla="*/ 0 60000 65536"/>
              <a:gd name="T15" fmla="*/ 0 w 91"/>
              <a:gd name="T16" fmla="*/ 0 h 206"/>
              <a:gd name="T17" fmla="*/ 91 w 91"/>
              <a:gd name="T18" fmla="*/ 206 h 206"/>
            </a:gdLst>
            <a:ahLst/>
            <a:cxnLst>
              <a:cxn ang="T10">
                <a:pos x="T0" y="T1"/>
              </a:cxn>
              <a:cxn ang="T11">
                <a:pos x="T2" y="T3"/>
              </a:cxn>
              <a:cxn ang="T12">
                <a:pos x="T4" y="T5"/>
              </a:cxn>
              <a:cxn ang="T13">
                <a:pos x="T6" y="T7"/>
              </a:cxn>
              <a:cxn ang="T14">
                <a:pos x="T8" y="T9"/>
              </a:cxn>
            </a:cxnLst>
            <a:rect l="T15" t="T16" r="T17" b="T18"/>
            <a:pathLst>
              <a:path w="91" h="206">
                <a:moveTo>
                  <a:pt x="0" y="0"/>
                </a:moveTo>
                <a:cubicBezTo>
                  <a:pt x="15" y="42"/>
                  <a:pt x="11" y="85"/>
                  <a:pt x="25" y="128"/>
                </a:cubicBezTo>
                <a:cubicBezTo>
                  <a:pt x="28" y="138"/>
                  <a:pt x="25" y="150"/>
                  <a:pt x="31" y="158"/>
                </a:cubicBezTo>
                <a:cubicBezTo>
                  <a:pt x="35" y="163"/>
                  <a:pt x="43" y="162"/>
                  <a:pt x="49" y="164"/>
                </a:cubicBezTo>
                <a:cubicBezTo>
                  <a:pt x="63" y="178"/>
                  <a:pt x="73" y="197"/>
                  <a:pt x="91" y="206"/>
                </a:cubicBezTo>
              </a:path>
            </a:pathLst>
          </a:custGeom>
          <a:noFill/>
          <a:ln w="9525">
            <a:solidFill>
              <a:schemeClr val="tx1"/>
            </a:solidFill>
            <a:round/>
            <a:headEnd/>
            <a:tailEnd/>
          </a:ln>
        </p:spPr>
        <p:txBody>
          <a:bodyPr/>
          <a:lstStyle/>
          <a:p>
            <a:endParaRPr lang="en-US"/>
          </a:p>
        </p:txBody>
      </p:sp>
      <p:sp>
        <p:nvSpPr>
          <p:cNvPr id="149523" name="Oval 18"/>
          <p:cNvSpPr>
            <a:spLocks noChangeArrowheads="1"/>
          </p:cNvSpPr>
          <p:nvPr/>
        </p:nvSpPr>
        <p:spPr bwMode="auto">
          <a:xfrm>
            <a:off x="3505200" y="4171950"/>
            <a:ext cx="695325" cy="822325"/>
          </a:xfrm>
          <a:prstGeom prst="ellipse">
            <a:avLst/>
          </a:prstGeom>
          <a:noFill/>
          <a:ln w="9525">
            <a:solidFill>
              <a:srgbClr val="FF0000"/>
            </a:solidFill>
            <a:round/>
            <a:headEnd/>
            <a:tailEnd/>
          </a:ln>
        </p:spPr>
        <p:txBody>
          <a:bodyPr wrap="none" anchor="ctr"/>
          <a:lstStyle/>
          <a:p>
            <a:endParaRPr lang="en-US"/>
          </a:p>
        </p:txBody>
      </p:sp>
      <p:sp>
        <p:nvSpPr>
          <p:cNvPr id="149524" name="Freeform 19"/>
          <p:cNvSpPr>
            <a:spLocks/>
          </p:cNvSpPr>
          <p:nvPr/>
        </p:nvSpPr>
        <p:spPr bwMode="auto">
          <a:xfrm rot="-2941631">
            <a:off x="3597275" y="4302125"/>
            <a:ext cx="400050" cy="330200"/>
          </a:xfrm>
          <a:custGeom>
            <a:avLst/>
            <a:gdLst>
              <a:gd name="T0" fmla="*/ 0 w 210"/>
              <a:gd name="T1" fmla="*/ 2147483647 h 158"/>
              <a:gd name="T2" fmla="*/ 2147483647 w 210"/>
              <a:gd name="T3" fmla="*/ 2147483647 h 158"/>
              <a:gd name="T4" fmla="*/ 2147483647 w 210"/>
              <a:gd name="T5" fmla="*/ 2147483647 h 158"/>
              <a:gd name="T6" fmla="*/ 2147483647 w 210"/>
              <a:gd name="T7" fmla="*/ 2147483647 h 158"/>
              <a:gd name="T8" fmla="*/ 2147483647 w 210"/>
              <a:gd name="T9" fmla="*/ 2147483647 h 158"/>
              <a:gd name="T10" fmla="*/ 2147483647 w 210"/>
              <a:gd name="T11" fmla="*/ 2147483647 h 158"/>
              <a:gd name="T12" fmla="*/ 2147483647 w 210"/>
              <a:gd name="T13" fmla="*/ 2147483647 h 158"/>
              <a:gd name="T14" fmla="*/ 2147483647 w 210"/>
              <a:gd name="T15" fmla="*/ 2147483647 h 158"/>
              <a:gd name="T16" fmla="*/ 2147483647 w 210"/>
              <a:gd name="T17" fmla="*/ 2147483647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0"/>
              <a:gd name="T28" fmla="*/ 0 h 158"/>
              <a:gd name="T29" fmla="*/ 210 w 210"/>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0" h="158">
                <a:moveTo>
                  <a:pt x="0" y="35"/>
                </a:moveTo>
                <a:cubicBezTo>
                  <a:pt x="17" y="39"/>
                  <a:pt x="25" y="37"/>
                  <a:pt x="39" y="26"/>
                </a:cubicBezTo>
                <a:cubicBezTo>
                  <a:pt x="39" y="24"/>
                  <a:pt x="38" y="0"/>
                  <a:pt x="51" y="5"/>
                </a:cubicBezTo>
                <a:cubicBezTo>
                  <a:pt x="60" y="9"/>
                  <a:pt x="55" y="18"/>
                  <a:pt x="60" y="23"/>
                </a:cubicBezTo>
                <a:cubicBezTo>
                  <a:pt x="74" y="37"/>
                  <a:pt x="120" y="34"/>
                  <a:pt x="129" y="35"/>
                </a:cubicBezTo>
                <a:cubicBezTo>
                  <a:pt x="134" y="45"/>
                  <a:pt x="132" y="59"/>
                  <a:pt x="141" y="65"/>
                </a:cubicBezTo>
                <a:cubicBezTo>
                  <a:pt x="147" y="69"/>
                  <a:pt x="153" y="76"/>
                  <a:pt x="159" y="80"/>
                </a:cubicBezTo>
                <a:cubicBezTo>
                  <a:pt x="170" y="87"/>
                  <a:pt x="184" y="91"/>
                  <a:pt x="195" y="98"/>
                </a:cubicBezTo>
                <a:cubicBezTo>
                  <a:pt x="202" y="116"/>
                  <a:pt x="210" y="139"/>
                  <a:pt x="210" y="158"/>
                </a:cubicBezTo>
              </a:path>
            </a:pathLst>
          </a:custGeom>
          <a:noFill/>
          <a:ln w="9525">
            <a:solidFill>
              <a:srgbClr val="00FF00"/>
            </a:solidFill>
            <a:round/>
            <a:headEnd/>
            <a:tailEnd/>
          </a:ln>
        </p:spPr>
        <p:txBody>
          <a:bodyPr/>
          <a:lstStyle/>
          <a:p>
            <a:endParaRPr lang="en-US"/>
          </a:p>
        </p:txBody>
      </p:sp>
      <p:sp>
        <p:nvSpPr>
          <p:cNvPr id="149525" name="AutoShape 20"/>
          <p:cNvSpPr>
            <a:spLocks noChangeArrowheads="1"/>
          </p:cNvSpPr>
          <p:nvPr/>
        </p:nvSpPr>
        <p:spPr bwMode="auto">
          <a:xfrm rot="-7921906">
            <a:off x="3730625" y="4457700"/>
            <a:ext cx="304800" cy="381000"/>
          </a:xfrm>
          <a:prstGeom prst="curvedRightArrow">
            <a:avLst>
              <a:gd name="adj1" fmla="val 25000"/>
              <a:gd name="adj2" fmla="val 50000"/>
              <a:gd name="adj3" fmla="val 30991"/>
            </a:avLst>
          </a:prstGeom>
          <a:solidFill>
            <a:schemeClr val="accent1"/>
          </a:solidFill>
          <a:ln w="9525">
            <a:solidFill>
              <a:schemeClr val="tx1"/>
            </a:solidFill>
            <a:miter lim="800000"/>
            <a:headEnd/>
            <a:tailEnd/>
          </a:ln>
        </p:spPr>
        <p:txBody>
          <a:bodyPr wrap="none" anchor="ctr"/>
          <a:lstStyle/>
          <a:p>
            <a:endParaRPr lang="en-US"/>
          </a:p>
        </p:txBody>
      </p:sp>
      <p:sp>
        <p:nvSpPr>
          <p:cNvPr id="149526" name="Text Box 21"/>
          <p:cNvSpPr txBox="1">
            <a:spLocks noChangeArrowheads="1"/>
          </p:cNvSpPr>
          <p:nvPr/>
        </p:nvSpPr>
        <p:spPr bwMode="auto">
          <a:xfrm>
            <a:off x="517525" y="493713"/>
            <a:ext cx="32829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SIMPLE BROWNIAN BRIDGE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4"/>
          <p:cNvSpPr>
            <a:spLocks noGrp="1"/>
          </p:cNvSpPr>
          <p:nvPr>
            <p:ph type="sldNum" sz="quarter" idx="12"/>
          </p:nvPr>
        </p:nvSpPr>
        <p:spPr>
          <a:noFill/>
        </p:spPr>
        <p:txBody>
          <a:bodyPr/>
          <a:lstStyle/>
          <a:p>
            <a:fld id="{3412BA64-8671-43F4-958C-5CAB1ED50A67}" type="slidenum">
              <a:rPr lang="en-US" smtClean="0"/>
              <a:pPr/>
              <a:t>129</a:t>
            </a:fld>
            <a:endParaRPr lang="en-US" smtClean="0"/>
          </a:p>
        </p:txBody>
      </p:sp>
      <p:sp>
        <p:nvSpPr>
          <p:cNvPr id="150531" name="Rectangle 2"/>
          <p:cNvSpPr>
            <a:spLocks noChangeArrowheads="1"/>
          </p:cNvSpPr>
          <p:nvPr/>
        </p:nvSpPr>
        <p:spPr bwMode="auto">
          <a:xfrm>
            <a:off x="3810000" y="457200"/>
            <a:ext cx="32766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Final Results</a:t>
            </a:r>
          </a:p>
        </p:txBody>
      </p:sp>
      <p:sp>
        <p:nvSpPr>
          <p:cNvPr id="150532" name="Text Box 3"/>
          <p:cNvSpPr txBox="1">
            <a:spLocks noChangeArrowheads="1"/>
          </p:cNvSpPr>
          <p:nvPr/>
        </p:nvSpPr>
        <p:spPr bwMode="auto">
          <a:xfrm>
            <a:off x="0" y="1047750"/>
            <a:ext cx="2362200" cy="11588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and maintains covariance.  As the statistics in the accompanying table illustrate, the correlation matrix and the standard deviations are maintained.  As expected, the bridging affects tails as well as the third and fourth moments of the distributions.</a:t>
            </a:r>
          </a:p>
        </p:txBody>
      </p:sp>
      <p:pic>
        <p:nvPicPr>
          <p:cNvPr id="150533" name="Picture 4"/>
          <p:cNvPicPr>
            <a:picLocks noChangeAspect="1" noChangeArrowheads="1"/>
          </p:cNvPicPr>
          <p:nvPr/>
        </p:nvPicPr>
        <p:blipFill>
          <a:blip r:embed="rId3" cstate="print"/>
          <a:srcRect/>
          <a:stretch>
            <a:fillRect/>
          </a:stretch>
        </p:blipFill>
        <p:spPr bwMode="auto">
          <a:xfrm>
            <a:off x="3352800" y="1066800"/>
            <a:ext cx="3695700" cy="5591175"/>
          </a:xfrm>
          <a:prstGeom prst="rect">
            <a:avLst/>
          </a:prstGeom>
          <a:noFill/>
          <a:ln w="9525">
            <a:noFill/>
            <a:miter lim="800000"/>
            <a:headEnd/>
            <a:tailEnd/>
          </a:ln>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816" y="23200"/>
            <a:ext cx="7772400" cy="1143000"/>
          </a:xfrm>
        </p:spPr>
        <p:txBody>
          <a:bodyPr/>
          <a:lstStyle/>
          <a:p>
            <a:r>
              <a:rPr lang="en-US" dirty="0" smtClean="0"/>
              <a:t>Brief History – 1990s</a:t>
            </a:r>
            <a:endParaRPr lang="en-US" dirty="0"/>
          </a:p>
        </p:txBody>
      </p:sp>
      <p:cxnSp>
        <p:nvCxnSpPr>
          <p:cNvPr id="30" name="Straight Connector 29"/>
          <p:cNvCxnSpPr/>
          <p:nvPr/>
        </p:nvCxnSpPr>
        <p:spPr bwMode="auto">
          <a:xfrm>
            <a:off x="415290" y="4043242"/>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cxnSp>
        <p:nvCxnSpPr>
          <p:cNvPr id="31" name="Straight Connector 30"/>
          <p:cNvCxnSpPr/>
          <p:nvPr/>
        </p:nvCxnSpPr>
        <p:spPr bwMode="auto">
          <a:xfrm>
            <a:off x="415290" y="2676361"/>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32" name="Rectangle 31"/>
          <p:cNvSpPr/>
          <p:nvPr/>
        </p:nvSpPr>
        <p:spPr bwMode="auto">
          <a:xfrm>
            <a:off x="1265382" y="1143001"/>
            <a:ext cx="4230253" cy="4619624"/>
          </a:xfrm>
          <a:prstGeom prst="rect">
            <a:avLst/>
          </a:prstGeom>
          <a:noFill/>
          <a:ln w="19050" cap="flat" cmpd="sng" algn="ctr">
            <a:solidFill>
              <a:srgbClr val="696969">
                <a:lumMod val="60000"/>
                <a:lumOff val="4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3" name="Rectangle 32"/>
          <p:cNvSpPr/>
          <p:nvPr/>
        </p:nvSpPr>
        <p:spPr bwMode="auto">
          <a:xfrm>
            <a:off x="5667376" y="1143001"/>
            <a:ext cx="3228974" cy="4619624"/>
          </a:xfrm>
          <a:prstGeom prst="rect">
            <a:avLst/>
          </a:prstGeom>
          <a:noFill/>
          <a:ln w="19050" cap="flat" cmpd="sng" algn="ctr">
            <a:solidFill>
              <a:srgbClr val="9735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973566"/>
              </a:solidFill>
            </a:endParaRPr>
          </a:p>
        </p:txBody>
      </p:sp>
      <p:sp>
        <p:nvSpPr>
          <p:cNvPr id="35" name="TextBox 34"/>
          <p:cNvSpPr txBox="1"/>
          <p:nvPr/>
        </p:nvSpPr>
        <p:spPr>
          <a:xfrm>
            <a:off x="179604" y="2001309"/>
            <a:ext cx="1188720" cy="276999"/>
          </a:xfrm>
          <a:prstGeom prst="rect">
            <a:avLst/>
          </a:prstGeom>
          <a:noFill/>
        </p:spPr>
        <p:txBody>
          <a:bodyPr wrap="square" rtlCol="0">
            <a:spAutoFit/>
          </a:bodyPr>
          <a:lstStyle/>
          <a:p>
            <a:pPr algn="ctr">
              <a:defRPr/>
            </a:pPr>
            <a:r>
              <a:rPr lang="en-US" sz="1200" b="1" kern="0" dirty="0" smtClean="0">
                <a:solidFill>
                  <a:srgbClr val="696969"/>
                </a:solidFill>
              </a:rPr>
              <a:t>Early 90s</a:t>
            </a:r>
            <a:endParaRPr lang="en-US" sz="1200" b="1" kern="0" dirty="0">
              <a:solidFill>
                <a:srgbClr val="696969"/>
              </a:solidFill>
            </a:endParaRPr>
          </a:p>
        </p:txBody>
      </p:sp>
      <p:sp>
        <p:nvSpPr>
          <p:cNvPr id="36" name="TextBox 35"/>
          <p:cNvSpPr txBox="1"/>
          <p:nvPr/>
        </p:nvSpPr>
        <p:spPr>
          <a:xfrm>
            <a:off x="511712" y="3086050"/>
            <a:ext cx="524503" cy="876350"/>
          </a:xfrm>
          <a:prstGeom prst="rect">
            <a:avLst/>
          </a:prstGeom>
          <a:noFill/>
        </p:spPr>
        <p:txBody>
          <a:bodyPr wrap="square" rtlCol="0">
            <a:noAutofit/>
          </a:bodyPr>
          <a:lstStyle/>
          <a:p>
            <a:pPr algn="ctr">
              <a:defRPr/>
            </a:pPr>
            <a:r>
              <a:rPr lang="en-US" sz="1200" b="1" kern="0" dirty="0" smtClean="0">
                <a:solidFill>
                  <a:srgbClr val="696969"/>
                </a:solidFill>
              </a:rPr>
              <a:t>Mid 90s</a:t>
            </a:r>
            <a:endParaRPr lang="en-US" sz="1200" b="1" kern="0" dirty="0">
              <a:solidFill>
                <a:srgbClr val="696969"/>
              </a:solidFill>
            </a:endParaRPr>
          </a:p>
        </p:txBody>
      </p:sp>
      <p:sp>
        <p:nvSpPr>
          <p:cNvPr id="37" name="TextBox 36"/>
          <p:cNvSpPr txBox="1"/>
          <p:nvPr/>
        </p:nvSpPr>
        <p:spPr>
          <a:xfrm>
            <a:off x="1359360" y="1166200"/>
            <a:ext cx="1415633" cy="276999"/>
          </a:xfrm>
          <a:prstGeom prst="rect">
            <a:avLst/>
          </a:prstGeom>
          <a:noFill/>
        </p:spPr>
        <p:txBody>
          <a:bodyPr wrap="square" rtlCol="0">
            <a:spAutoFit/>
          </a:bodyPr>
          <a:lstStyle/>
          <a:p>
            <a:pPr algn="ctr">
              <a:defRPr/>
            </a:pPr>
            <a:r>
              <a:rPr lang="en-US" sz="1200" b="1" i="1" u="sng" kern="0" dirty="0">
                <a:solidFill>
                  <a:prstClr val="black"/>
                </a:solidFill>
              </a:rPr>
              <a:t>Market Events</a:t>
            </a:r>
          </a:p>
        </p:txBody>
      </p:sp>
      <p:sp>
        <p:nvSpPr>
          <p:cNvPr id="38" name="TextBox 37"/>
          <p:cNvSpPr txBox="1"/>
          <p:nvPr/>
        </p:nvSpPr>
        <p:spPr>
          <a:xfrm>
            <a:off x="3216080" y="1164836"/>
            <a:ext cx="2187193" cy="276999"/>
          </a:xfrm>
          <a:prstGeom prst="rect">
            <a:avLst/>
          </a:prstGeom>
          <a:noFill/>
        </p:spPr>
        <p:txBody>
          <a:bodyPr wrap="square" rtlCol="0">
            <a:spAutoFit/>
          </a:bodyPr>
          <a:lstStyle/>
          <a:p>
            <a:pPr algn="ctr">
              <a:defRPr/>
            </a:pPr>
            <a:r>
              <a:rPr lang="en-US" sz="1200" b="1" i="1" u="sng" kern="0" dirty="0">
                <a:solidFill>
                  <a:prstClr val="black"/>
                </a:solidFill>
              </a:rPr>
              <a:t>Risk Management Events</a:t>
            </a:r>
            <a:endParaRPr lang="en-US" sz="1200" b="1" u="sng" kern="0" dirty="0">
              <a:solidFill>
                <a:prstClr val="black"/>
              </a:solidFill>
            </a:endParaRPr>
          </a:p>
        </p:txBody>
      </p:sp>
      <p:sp>
        <p:nvSpPr>
          <p:cNvPr id="39" name="TextBox 38"/>
          <p:cNvSpPr txBox="1"/>
          <p:nvPr/>
        </p:nvSpPr>
        <p:spPr>
          <a:xfrm>
            <a:off x="0" y="1166200"/>
            <a:ext cx="1415633" cy="276999"/>
          </a:xfrm>
          <a:prstGeom prst="rect">
            <a:avLst/>
          </a:prstGeom>
          <a:noFill/>
        </p:spPr>
        <p:txBody>
          <a:bodyPr wrap="square" rtlCol="0">
            <a:spAutoFit/>
          </a:bodyPr>
          <a:lstStyle/>
          <a:p>
            <a:pPr algn="ctr">
              <a:defRPr/>
            </a:pPr>
            <a:r>
              <a:rPr lang="en-US" sz="1200" b="1" i="1" u="sng" kern="0" dirty="0">
                <a:solidFill>
                  <a:prstClr val="black"/>
                </a:solidFill>
              </a:rPr>
              <a:t>Year</a:t>
            </a:r>
          </a:p>
        </p:txBody>
      </p:sp>
      <p:cxnSp>
        <p:nvCxnSpPr>
          <p:cNvPr id="46" name="Straight Connector 45"/>
          <p:cNvCxnSpPr/>
          <p:nvPr/>
        </p:nvCxnSpPr>
        <p:spPr>
          <a:xfrm>
            <a:off x="3050603" y="1149060"/>
            <a:ext cx="0" cy="4617720"/>
          </a:xfrm>
          <a:prstGeom prst="line">
            <a:avLst/>
          </a:prstGeom>
          <a:ln>
            <a:solidFill>
              <a:srgbClr val="C3C3C3"/>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40807" y="1164836"/>
            <a:ext cx="2713666" cy="276999"/>
          </a:xfrm>
          <a:prstGeom prst="rect">
            <a:avLst/>
          </a:prstGeom>
          <a:noFill/>
        </p:spPr>
        <p:txBody>
          <a:bodyPr wrap="square" rtlCol="0">
            <a:spAutoFit/>
          </a:bodyPr>
          <a:lstStyle/>
          <a:p>
            <a:pPr algn="ctr">
              <a:defRPr/>
            </a:pPr>
            <a:r>
              <a:rPr lang="en-US" sz="1200" b="1" i="1" u="sng" kern="0" dirty="0">
                <a:solidFill>
                  <a:srgbClr val="973566"/>
                </a:solidFill>
              </a:rPr>
              <a:t>Risk Management Evolution</a:t>
            </a:r>
            <a:endParaRPr lang="en-US" sz="1200" b="1" u="sng" kern="0" dirty="0">
              <a:solidFill>
                <a:srgbClr val="973566"/>
              </a:solidFill>
            </a:endParaRPr>
          </a:p>
        </p:txBody>
      </p:sp>
      <p:sp>
        <p:nvSpPr>
          <p:cNvPr id="51" name="TextBox 50"/>
          <p:cNvSpPr txBox="1"/>
          <p:nvPr/>
        </p:nvSpPr>
        <p:spPr>
          <a:xfrm>
            <a:off x="1247775" y="2006131"/>
            <a:ext cx="1809750"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Japanese Bubble</a:t>
            </a:r>
          </a:p>
        </p:txBody>
      </p:sp>
      <p:sp>
        <p:nvSpPr>
          <p:cNvPr id="52" name="TextBox 51"/>
          <p:cNvSpPr txBox="1"/>
          <p:nvPr/>
        </p:nvSpPr>
        <p:spPr>
          <a:xfrm>
            <a:off x="1257300" y="3078127"/>
            <a:ext cx="1790699"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Bond Market Crash</a:t>
            </a:r>
          </a:p>
        </p:txBody>
      </p:sp>
      <p:sp>
        <p:nvSpPr>
          <p:cNvPr id="56" name="TextBox 55"/>
          <p:cNvSpPr txBox="1"/>
          <p:nvPr/>
        </p:nvSpPr>
        <p:spPr>
          <a:xfrm>
            <a:off x="1266824" y="4542669"/>
            <a:ext cx="1781175"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Asia Market Crash</a:t>
            </a:r>
          </a:p>
        </p:txBody>
      </p:sp>
      <p:sp>
        <p:nvSpPr>
          <p:cNvPr id="57" name="TextBox 56"/>
          <p:cNvSpPr txBox="1"/>
          <p:nvPr/>
        </p:nvSpPr>
        <p:spPr>
          <a:xfrm>
            <a:off x="3048000" y="4542669"/>
            <a:ext cx="2438399" cy="276999"/>
          </a:xfrm>
          <a:prstGeom prst="rect">
            <a:avLst/>
          </a:prstGeom>
          <a:noFill/>
        </p:spPr>
        <p:txBody>
          <a:bodyPr wrap="square" rtlCol="0">
            <a:spAutoFit/>
          </a:bodyPr>
          <a:lstStyle/>
          <a:p>
            <a:pPr>
              <a:defRPr/>
            </a:pPr>
            <a:r>
              <a:rPr lang="en-US" sz="1200" b="1" kern="0" dirty="0">
                <a:solidFill>
                  <a:prstClr val="black">
                    <a:lumMod val="50000"/>
                    <a:lumOff val="50000"/>
                  </a:prstClr>
                </a:solidFill>
              </a:rPr>
              <a:t>IMF intervention </a:t>
            </a:r>
            <a:r>
              <a:rPr lang="en-US" sz="1200" b="1" kern="0" dirty="0" smtClean="0">
                <a:solidFill>
                  <a:prstClr val="black">
                    <a:lumMod val="50000"/>
                    <a:lumOff val="50000"/>
                  </a:prstClr>
                </a:solidFill>
              </a:rPr>
              <a:t>in Asia</a:t>
            </a:r>
            <a:endParaRPr lang="en-US" sz="1200" b="1" kern="0" dirty="0">
              <a:solidFill>
                <a:prstClr val="black">
                  <a:lumMod val="50000"/>
                  <a:lumOff val="50000"/>
                </a:prstClr>
              </a:solidFill>
            </a:endParaRPr>
          </a:p>
        </p:txBody>
      </p:sp>
      <p:sp>
        <p:nvSpPr>
          <p:cNvPr id="28" name="TextBox 27"/>
          <p:cNvSpPr txBox="1"/>
          <p:nvPr/>
        </p:nvSpPr>
        <p:spPr>
          <a:xfrm>
            <a:off x="3048000" y="2971800"/>
            <a:ext cx="2409825" cy="830997"/>
          </a:xfrm>
          <a:prstGeom prst="rect">
            <a:avLst/>
          </a:prstGeom>
          <a:noFill/>
        </p:spPr>
        <p:txBody>
          <a:bodyPr wrap="square" rtlCol="0">
            <a:spAutoFit/>
          </a:bodyPr>
          <a:lstStyle/>
          <a:p>
            <a:pPr>
              <a:defRPr/>
            </a:pPr>
            <a:r>
              <a:rPr lang="en-US" sz="1200" b="1" kern="0" dirty="0">
                <a:solidFill>
                  <a:prstClr val="black">
                    <a:lumMod val="50000"/>
                    <a:lumOff val="50000"/>
                  </a:prstClr>
                </a:solidFill>
              </a:rPr>
              <a:t>Nick </a:t>
            </a:r>
            <a:r>
              <a:rPr lang="en-US" sz="1200" b="1" kern="0" dirty="0" err="1">
                <a:solidFill>
                  <a:prstClr val="black">
                    <a:lumMod val="50000"/>
                    <a:lumOff val="50000"/>
                  </a:prstClr>
                </a:solidFill>
              </a:rPr>
              <a:t>Leeson</a:t>
            </a:r>
            <a:r>
              <a:rPr lang="en-US" sz="1200" b="1" kern="0" dirty="0">
                <a:solidFill>
                  <a:prstClr val="black">
                    <a:lumMod val="50000"/>
                    <a:lumOff val="50000"/>
                  </a:prstClr>
                </a:solidFill>
              </a:rPr>
              <a:t> / Barings </a:t>
            </a:r>
            <a:r>
              <a:rPr lang="en-US" sz="1200" b="1" kern="0" dirty="0" smtClean="0">
                <a:solidFill>
                  <a:prstClr val="black">
                    <a:lumMod val="50000"/>
                    <a:lumOff val="50000"/>
                  </a:prstClr>
                </a:solidFill>
              </a:rPr>
              <a:t>Collapse</a:t>
            </a:r>
          </a:p>
          <a:p>
            <a:pPr>
              <a:defRPr/>
            </a:pPr>
            <a:r>
              <a:rPr lang="en-US" sz="1200" b="1" kern="0" dirty="0" smtClean="0">
                <a:solidFill>
                  <a:prstClr val="black">
                    <a:lumMod val="50000"/>
                    <a:lumOff val="50000"/>
                  </a:prstClr>
                </a:solidFill>
              </a:rPr>
              <a:t>Off-The Shelf Solutions</a:t>
            </a:r>
          </a:p>
          <a:p>
            <a:pPr>
              <a:defRPr/>
            </a:pPr>
            <a:r>
              <a:rPr lang="en-US" sz="1200" b="1" kern="0" dirty="0" smtClean="0">
                <a:solidFill>
                  <a:prstClr val="black">
                    <a:lumMod val="50000"/>
                    <a:lumOff val="50000"/>
                  </a:prstClr>
                </a:solidFill>
              </a:rPr>
              <a:t>Bank Expansion into Derivatives</a:t>
            </a:r>
          </a:p>
          <a:p>
            <a:pPr>
              <a:defRPr/>
            </a:pPr>
            <a:r>
              <a:rPr lang="en-US" sz="1200" b="1" kern="0" dirty="0" smtClean="0">
                <a:solidFill>
                  <a:prstClr val="black">
                    <a:lumMod val="50000"/>
                    <a:lumOff val="50000"/>
                  </a:prstClr>
                </a:solidFill>
              </a:rPr>
              <a:t>Market Risk Amendment</a:t>
            </a:r>
            <a:endParaRPr lang="en-US" sz="1200" b="1" kern="0" dirty="0">
              <a:solidFill>
                <a:prstClr val="black">
                  <a:lumMod val="50000"/>
                  <a:lumOff val="50000"/>
                </a:prstClr>
              </a:solidFill>
            </a:endParaRPr>
          </a:p>
        </p:txBody>
      </p:sp>
      <p:sp>
        <p:nvSpPr>
          <p:cNvPr id="29" name="TextBox 28"/>
          <p:cNvSpPr txBox="1"/>
          <p:nvPr/>
        </p:nvSpPr>
        <p:spPr>
          <a:xfrm>
            <a:off x="511712" y="4552901"/>
            <a:ext cx="524503" cy="847774"/>
          </a:xfrm>
          <a:prstGeom prst="rect">
            <a:avLst/>
          </a:prstGeom>
          <a:noFill/>
        </p:spPr>
        <p:txBody>
          <a:bodyPr wrap="square" rtlCol="0">
            <a:noAutofit/>
          </a:bodyPr>
          <a:lstStyle/>
          <a:p>
            <a:pPr algn="ctr">
              <a:defRPr/>
            </a:pPr>
            <a:r>
              <a:rPr lang="en-US" sz="1200" b="1" kern="0" dirty="0">
                <a:solidFill>
                  <a:srgbClr val="696969"/>
                </a:solidFill>
              </a:rPr>
              <a:t>1997</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1998</a:t>
            </a:r>
          </a:p>
        </p:txBody>
      </p:sp>
      <p:sp>
        <p:nvSpPr>
          <p:cNvPr id="34" name="TextBox 33"/>
          <p:cNvSpPr txBox="1"/>
          <p:nvPr/>
        </p:nvSpPr>
        <p:spPr>
          <a:xfrm>
            <a:off x="1266824" y="5066544"/>
            <a:ext cx="1781175" cy="461665"/>
          </a:xfrm>
          <a:prstGeom prst="rect">
            <a:avLst/>
          </a:prstGeom>
          <a:noFill/>
        </p:spPr>
        <p:txBody>
          <a:bodyPr wrap="square" rtlCol="0">
            <a:spAutoFit/>
          </a:bodyPr>
          <a:lstStyle/>
          <a:p>
            <a:pPr>
              <a:defRPr/>
            </a:pPr>
            <a:r>
              <a:rPr lang="en-US" sz="1200" b="1" kern="0" dirty="0">
                <a:solidFill>
                  <a:prstClr val="black">
                    <a:lumMod val="50000"/>
                    <a:lumOff val="50000"/>
                  </a:prstClr>
                </a:solidFill>
              </a:rPr>
              <a:t>Emerging Markets /  High Yield Crisis</a:t>
            </a:r>
          </a:p>
        </p:txBody>
      </p:sp>
      <p:sp>
        <p:nvSpPr>
          <p:cNvPr id="40" name="TextBox 39"/>
          <p:cNvSpPr txBox="1"/>
          <p:nvPr/>
        </p:nvSpPr>
        <p:spPr>
          <a:xfrm>
            <a:off x="3048000" y="5142744"/>
            <a:ext cx="2438399" cy="461665"/>
          </a:xfrm>
          <a:prstGeom prst="rect">
            <a:avLst/>
          </a:prstGeom>
          <a:noFill/>
        </p:spPr>
        <p:txBody>
          <a:bodyPr wrap="square" rtlCol="0">
            <a:spAutoFit/>
          </a:bodyPr>
          <a:lstStyle/>
          <a:p>
            <a:pPr>
              <a:defRPr/>
            </a:pPr>
            <a:r>
              <a:rPr lang="en-US" sz="1200" b="1" kern="0" dirty="0">
                <a:solidFill>
                  <a:prstClr val="black">
                    <a:lumMod val="50000"/>
                    <a:lumOff val="50000"/>
                  </a:prstClr>
                </a:solidFill>
              </a:rPr>
              <a:t>LTCM </a:t>
            </a:r>
            <a:r>
              <a:rPr lang="en-US" sz="1200" b="1" kern="0" dirty="0" smtClean="0">
                <a:solidFill>
                  <a:prstClr val="black">
                    <a:lumMod val="50000"/>
                    <a:lumOff val="50000"/>
                  </a:prstClr>
                </a:solidFill>
              </a:rPr>
              <a:t>collapse</a:t>
            </a:r>
          </a:p>
          <a:p>
            <a:pPr>
              <a:defRPr/>
            </a:pPr>
            <a:r>
              <a:rPr lang="en-US" sz="1200" b="1" kern="0" dirty="0" smtClean="0">
                <a:solidFill>
                  <a:prstClr val="black">
                    <a:lumMod val="50000"/>
                    <a:lumOff val="50000"/>
                  </a:prstClr>
                </a:solidFill>
              </a:rPr>
              <a:t>Russia Defaults</a:t>
            </a:r>
            <a:endParaRPr lang="en-US" sz="1200" b="1" kern="0" dirty="0">
              <a:solidFill>
                <a:prstClr val="black">
                  <a:lumMod val="50000"/>
                  <a:lumOff val="50000"/>
                </a:prstClr>
              </a:solidFill>
            </a:endParaRPr>
          </a:p>
        </p:txBody>
      </p:sp>
      <p:sp>
        <p:nvSpPr>
          <p:cNvPr id="41" name="TextBox 40"/>
          <p:cNvSpPr txBox="1"/>
          <p:nvPr/>
        </p:nvSpPr>
        <p:spPr>
          <a:xfrm>
            <a:off x="6334482" y="3145128"/>
            <a:ext cx="1978427" cy="600362"/>
          </a:xfrm>
          <a:prstGeom prst="rect">
            <a:avLst/>
          </a:prstGeom>
          <a:noFill/>
          <a:ln w="15875">
            <a:solidFill>
              <a:schemeClr val="accent2"/>
            </a:solidFill>
          </a:ln>
        </p:spPr>
        <p:txBody>
          <a:bodyPr wrap="none" rtlCol="0" anchor="ctr">
            <a:noAutofit/>
          </a:bodyPr>
          <a:lstStyle/>
          <a:p>
            <a:pPr algn="ctr">
              <a:defRPr/>
            </a:pPr>
            <a:r>
              <a:rPr lang="en-US" sz="1200" b="1" i="1" kern="0" dirty="0">
                <a:solidFill>
                  <a:srgbClr val="00B050"/>
                </a:solidFill>
              </a:rPr>
              <a:t>Credit</a:t>
            </a:r>
            <a:r>
              <a:rPr lang="en-US" sz="1200" b="1" kern="0" dirty="0">
                <a:solidFill>
                  <a:srgbClr val="00B050"/>
                </a:solidFill>
              </a:rPr>
              <a:t>  +  </a:t>
            </a:r>
            <a:r>
              <a:rPr lang="en-US" sz="1200" b="1" i="1" kern="0" dirty="0">
                <a:solidFill>
                  <a:srgbClr val="00B050"/>
                </a:solidFill>
              </a:rPr>
              <a:t>Market</a:t>
            </a:r>
            <a:r>
              <a:rPr lang="en-US" sz="1200" b="1" kern="0" dirty="0">
                <a:solidFill>
                  <a:srgbClr val="00B050"/>
                </a:solidFill>
              </a:rPr>
              <a:t> </a:t>
            </a:r>
            <a:br>
              <a:rPr lang="en-US" sz="1200" b="1" kern="0" dirty="0">
                <a:solidFill>
                  <a:srgbClr val="00B050"/>
                </a:solidFill>
              </a:rPr>
            </a:br>
            <a:r>
              <a:rPr lang="en-US" sz="1200" b="1" kern="0" dirty="0">
                <a:solidFill>
                  <a:srgbClr val="00B050"/>
                </a:solidFill>
              </a:rPr>
              <a:t>Risk Management</a:t>
            </a:r>
          </a:p>
        </p:txBody>
      </p:sp>
      <p:sp>
        <p:nvSpPr>
          <p:cNvPr id="42" name="TextBox 41"/>
          <p:cNvSpPr txBox="1"/>
          <p:nvPr/>
        </p:nvSpPr>
        <p:spPr>
          <a:xfrm>
            <a:off x="5961621" y="4690111"/>
            <a:ext cx="2676525" cy="453390"/>
          </a:xfrm>
          <a:prstGeom prst="rect">
            <a:avLst/>
          </a:prstGeom>
          <a:noFill/>
          <a:ln w="15875">
            <a:solidFill>
              <a:schemeClr val="accent4"/>
            </a:solidFill>
          </a:ln>
        </p:spPr>
        <p:txBody>
          <a:bodyPr wrap="none" rtlCol="0" anchor="ctr">
            <a:noAutofit/>
          </a:bodyPr>
          <a:lstStyle/>
          <a:p>
            <a:pPr algn="ctr">
              <a:defRPr/>
            </a:pPr>
            <a:r>
              <a:rPr lang="en-US" sz="1200" b="1" kern="0" dirty="0">
                <a:solidFill>
                  <a:srgbClr val="F37B53"/>
                </a:solidFill>
              </a:rPr>
              <a:t>Risk Sensitivity Based Management</a:t>
            </a:r>
          </a:p>
        </p:txBody>
      </p:sp>
      <p:sp>
        <p:nvSpPr>
          <p:cNvPr id="43" name="TextBox 42"/>
          <p:cNvSpPr txBox="1"/>
          <p:nvPr/>
        </p:nvSpPr>
        <p:spPr>
          <a:xfrm>
            <a:off x="6354520" y="1441835"/>
            <a:ext cx="1938351" cy="453390"/>
          </a:xfrm>
          <a:prstGeom prst="rect">
            <a:avLst/>
          </a:prstGeom>
          <a:noFill/>
          <a:ln w="15875">
            <a:solidFill>
              <a:schemeClr val="accent6"/>
            </a:solidFill>
          </a:ln>
        </p:spPr>
        <p:txBody>
          <a:bodyPr wrap="none" rtlCol="0" anchor="ctr">
            <a:noAutofit/>
          </a:bodyPr>
          <a:lstStyle/>
          <a:p>
            <a:pPr algn="ctr">
              <a:defRPr/>
            </a:pPr>
            <a:r>
              <a:rPr lang="en-US" sz="1200" b="1" kern="0" dirty="0">
                <a:solidFill>
                  <a:srgbClr val="0083C3"/>
                </a:solidFill>
              </a:rPr>
              <a:t>Exotic Derivatives</a:t>
            </a:r>
          </a:p>
        </p:txBody>
      </p:sp>
      <p:sp>
        <p:nvSpPr>
          <p:cNvPr id="58" name="Rectangle 57"/>
          <p:cNvSpPr/>
          <p:nvPr/>
        </p:nvSpPr>
        <p:spPr>
          <a:xfrm>
            <a:off x="6702982" y="3250408"/>
            <a:ext cx="485775"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68" name="Rectangle 67"/>
          <p:cNvSpPr/>
          <p:nvPr/>
        </p:nvSpPr>
        <p:spPr>
          <a:xfrm>
            <a:off x="7373485" y="3250408"/>
            <a:ext cx="550286"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r>
              <a:rPr lang="en-US" sz="1600" b="1" dirty="0">
                <a:solidFill>
                  <a:prstClr val="white"/>
                </a:solidFill>
              </a:rPr>
              <a:t> </a:t>
            </a:r>
          </a:p>
        </p:txBody>
      </p:sp>
      <p:sp>
        <p:nvSpPr>
          <p:cNvPr id="3" name="Rectangle 2"/>
          <p:cNvSpPr/>
          <p:nvPr/>
        </p:nvSpPr>
        <p:spPr>
          <a:xfrm>
            <a:off x="5818117" y="1944799"/>
            <a:ext cx="3370715" cy="1200329"/>
          </a:xfrm>
          <a:prstGeom prst="rect">
            <a:avLst/>
          </a:prstGeom>
        </p:spPr>
        <p:txBody>
          <a:bodyPr wrap="square">
            <a:spAutoFit/>
          </a:bodyPr>
          <a:lstStyle/>
          <a:p>
            <a:pPr marL="161925" indent="-209550" defTabSz="339725">
              <a:buClr>
                <a:schemeClr val="tx1"/>
              </a:buClr>
              <a:buFont typeface="Arial" panose="020B0604020202020204" pitchFamily="34" charset="0"/>
              <a:buChar char="•"/>
            </a:pPr>
            <a:r>
              <a:rPr lang="en-US" sz="900" dirty="0"/>
              <a:t>Establishment of derivatives “culture”</a:t>
            </a:r>
          </a:p>
          <a:p>
            <a:pPr marL="161925" indent="-209550" defTabSz="339725">
              <a:buClr>
                <a:schemeClr val="tx1"/>
              </a:buClr>
              <a:buFont typeface="Arial" panose="020B0604020202020204" pitchFamily="34" charset="0"/>
              <a:buChar char="•"/>
            </a:pPr>
            <a:r>
              <a:rPr lang="en-US" sz="900" dirty="0"/>
              <a:t>Reaction to scandals</a:t>
            </a:r>
          </a:p>
          <a:p>
            <a:pPr marL="161925" indent="-209550" defTabSz="339725">
              <a:buClr>
                <a:schemeClr val="tx1"/>
              </a:buClr>
              <a:buFont typeface="Arial" panose="020B0604020202020204" pitchFamily="34" charset="0"/>
              <a:buChar char="•"/>
            </a:pPr>
            <a:r>
              <a:rPr lang="en-US" sz="900" dirty="0"/>
              <a:t>Development of vendor solutions</a:t>
            </a:r>
          </a:p>
          <a:p>
            <a:pPr marL="161925" indent="-209550" defTabSz="339725">
              <a:buClr>
                <a:schemeClr val="tx1"/>
              </a:buClr>
              <a:buFont typeface="Arial" panose="020B0604020202020204" pitchFamily="34" charset="0"/>
              <a:buChar char="•"/>
            </a:pPr>
            <a:r>
              <a:rPr lang="en-US" sz="900" dirty="0"/>
              <a:t>Acceptance of BIS methodology</a:t>
            </a:r>
          </a:p>
          <a:p>
            <a:pPr marL="161925" indent="-209550" defTabSz="339725">
              <a:buClr>
                <a:schemeClr val="tx1"/>
              </a:buClr>
              <a:buFont typeface="Arial" panose="020B0604020202020204" pitchFamily="34" charset="0"/>
              <a:buChar char="•"/>
            </a:pPr>
            <a:r>
              <a:rPr lang="en-US" sz="900" dirty="0"/>
              <a:t>Rise of risk management as an independent discipline</a:t>
            </a:r>
          </a:p>
          <a:p>
            <a:pPr marL="161925" indent="-209550" defTabSz="339725">
              <a:buClr>
                <a:schemeClr val="tx1"/>
              </a:buClr>
              <a:buFont typeface="Arial" panose="020B0604020202020204" pitchFamily="34" charset="0"/>
              <a:buChar char="•"/>
            </a:pPr>
            <a:r>
              <a:rPr lang="en-US" sz="900" dirty="0"/>
              <a:t>Reaction to several market crises</a:t>
            </a:r>
          </a:p>
          <a:p>
            <a:pPr marL="161925" indent="-209550" defTabSz="339725">
              <a:buClr>
                <a:schemeClr val="tx1"/>
              </a:buClr>
              <a:buFont typeface="Arial" panose="020B0604020202020204" pitchFamily="34" charset="0"/>
              <a:buChar char="•"/>
            </a:pPr>
            <a:r>
              <a:rPr lang="en-US" sz="900" dirty="0"/>
              <a:t>(Rise and fall of emerging markets)</a:t>
            </a:r>
          </a:p>
          <a:p>
            <a:pPr marL="161925" indent="-209550" defTabSz="339725">
              <a:buClr>
                <a:schemeClr val="tx1"/>
              </a:buClr>
              <a:buFont typeface="Arial" panose="020B0604020202020204" pitchFamily="34" charset="0"/>
              <a:buChar char="•"/>
            </a:pPr>
            <a:r>
              <a:rPr lang="en-US" sz="900" dirty="0"/>
              <a:t>How to institutionalize the risk process</a:t>
            </a:r>
          </a:p>
        </p:txBody>
      </p:sp>
      <p:sp>
        <p:nvSpPr>
          <p:cNvPr id="44" name="TextBox 43"/>
          <p:cNvSpPr txBox="1"/>
          <p:nvPr/>
        </p:nvSpPr>
        <p:spPr>
          <a:xfrm>
            <a:off x="3200400" y="1981200"/>
            <a:ext cx="1781174" cy="276999"/>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High Yield Collapse</a:t>
            </a:r>
          </a:p>
        </p:txBody>
      </p:sp>
    </p:spTree>
    <p:extLst>
      <p:ext uri="{BB962C8B-B14F-4D97-AF65-F5344CB8AC3E}">
        <p14:creationId xmlns:p14="http://schemas.microsoft.com/office/powerpoint/2010/main" val="3823483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6" grpId="0"/>
      <p:bldP spid="57" grpId="0"/>
      <p:bldP spid="28" grpId="0"/>
      <p:bldP spid="34" grpId="0"/>
      <p:bldP spid="40" grpId="0"/>
      <p:bldP spid="41" grpId="0" animBg="1"/>
      <p:bldP spid="42" grpId="0" animBg="1"/>
      <p:bldP spid="43" grpId="0" animBg="1"/>
      <p:bldP spid="58" grpId="0" animBg="1"/>
      <p:bldP spid="68" grpId="0" animBg="1"/>
      <p:bldP spid="4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5"/>
          <p:cNvSpPr>
            <a:spLocks noGrp="1"/>
          </p:cNvSpPr>
          <p:nvPr>
            <p:ph type="sldNum" sz="quarter" idx="12"/>
          </p:nvPr>
        </p:nvSpPr>
        <p:spPr>
          <a:noFill/>
        </p:spPr>
        <p:txBody>
          <a:bodyPr/>
          <a:lstStyle/>
          <a:p>
            <a:fld id="{A5498A3C-32F7-48C2-AC18-2052C1FC2658}" type="slidenum">
              <a:rPr lang="en-US" smtClean="0"/>
              <a:pPr/>
              <a:t>130</a:t>
            </a:fld>
            <a:endParaRPr lang="en-US" smtClean="0"/>
          </a:p>
        </p:txBody>
      </p:sp>
      <p:sp>
        <p:nvSpPr>
          <p:cNvPr id="151555" name="Rectangle 2"/>
          <p:cNvSpPr>
            <a:spLocks noGrp="1" noChangeArrowheads="1"/>
          </p:cNvSpPr>
          <p:nvPr>
            <p:ph type="title"/>
          </p:nvPr>
        </p:nvSpPr>
        <p:spPr/>
        <p:txBody>
          <a:bodyPr/>
          <a:lstStyle/>
          <a:p>
            <a:r>
              <a:rPr lang="en-US" smtClean="0"/>
              <a:t>Regression-based Infill</a:t>
            </a:r>
          </a:p>
        </p:txBody>
      </p:sp>
      <p:sp>
        <p:nvSpPr>
          <p:cNvPr id="151556" name="Rectangle 3"/>
          <p:cNvSpPr>
            <a:spLocks noGrp="1" noChangeArrowheads="1"/>
          </p:cNvSpPr>
          <p:nvPr>
            <p:ph type="body" idx="1"/>
          </p:nvPr>
        </p:nvSpPr>
        <p:spPr/>
        <p:txBody>
          <a:bodyPr/>
          <a:lstStyle/>
          <a:p>
            <a:r>
              <a:rPr lang="en-US" smtClean="0"/>
              <a:t>Kind of EM-lite</a:t>
            </a:r>
          </a:p>
          <a:p>
            <a:r>
              <a:rPr lang="en-US" smtClean="0"/>
              <a:t>Take data you do have and use it to estimate data you don’t have</a:t>
            </a:r>
          </a:p>
          <a:p>
            <a:r>
              <a:rPr lang="en-US" smtClean="0"/>
              <a:t>Useful if you have correlated data</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457200" y="1676400"/>
            <a:ext cx="838200" cy="1524000"/>
          </a:xfrm>
          <a:prstGeom prst="rect">
            <a:avLst/>
          </a:prstGeom>
          <a:noFill/>
          <a:ln w="9525">
            <a:solidFill>
              <a:schemeClr val="tx1"/>
            </a:solidFill>
            <a:miter lim="800000"/>
            <a:headEnd/>
            <a:tailEnd/>
          </a:ln>
        </p:spPr>
        <p:txBody>
          <a:bodyPr wrap="none" anchor="ctr"/>
          <a:lstStyle/>
          <a:p>
            <a:endParaRPr lang="en-US"/>
          </a:p>
        </p:txBody>
      </p:sp>
      <p:sp>
        <p:nvSpPr>
          <p:cNvPr id="152579" name="Rectangle 3"/>
          <p:cNvSpPr>
            <a:spLocks noChangeArrowheads="1"/>
          </p:cNvSpPr>
          <p:nvPr/>
        </p:nvSpPr>
        <p:spPr bwMode="auto">
          <a:xfrm>
            <a:off x="1981200" y="1676400"/>
            <a:ext cx="838200" cy="1524000"/>
          </a:xfrm>
          <a:prstGeom prst="rect">
            <a:avLst/>
          </a:prstGeom>
          <a:noFill/>
          <a:ln w="9525">
            <a:solidFill>
              <a:schemeClr val="tx1"/>
            </a:solidFill>
            <a:miter lim="800000"/>
            <a:headEnd/>
            <a:tailEnd/>
          </a:ln>
        </p:spPr>
        <p:txBody>
          <a:bodyPr wrap="none" anchor="ctr"/>
          <a:lstStyle/>
          <a:p>
            <a:endParaRPr lang="en-US"/>
          </a:p>
        </p:txBody>
      </p:sp>
      <p:sp>
        <p:nvSpPr>
          <p:cNvPr id="152580" name="Line 4"/>
          <p:cNvSpPr>
            <a:spLocks noChangeShapeType="1"/>
          </p:cNvSpPr>
          <p:nvPr/>
        </p:nvSpPr>
        <p:spPr bwMode="auto">
          <a:xfrm>
            <a:off x="1371600" y="2438400"/>
            <a:ext cx="609600" cy="0"/>
          </a:xfrm>
          <a:prstGeom prst="line">
            <a:avLst/>
          </a:prstGeom>
          <a:noFill/>
          <a:ln w="9525">
            <a:solidFill>
              <a:schemeClr val="tx1"/>
            </a:solidFill>
            <a:round/>
            <a:headEnd/>
            <a:tailEnd type="triangle" w="med" len="med"/>
          </a:ln>
        </p:spPr>
        <p:txBody>
          <a:bodyPr/>
          <a:lstStyle/>
          <a:p>
            <a:endParaRPr lang="en-US"/>
          </a:p>
        </p:txBody>
      </p:sp>
      <p:sp>
        <p:nvSpPr>
          <p:cNvPr id="152581" name="Rectangle 5"/>
          <p:cNvSpPr>
            <a:spLocks noChangeArrowheads="1"/>
          </p:cNvSpPr>
          <p:nvPr/>
        </p:nvSpPr>
        <p:spPr bwMode="auto">
          <a:xfrm>
            <a:off x="3505200" y="1676400"/>
            <a:ext cx="838200" cy="914400"/>
          </a:xfrm>
          <a:prstGeom prst="rect">
            <a:avLst/>
          </a:prstGeom>
          <a:noFill/>
          <a:ln w="9525">
            <a:solidFill>
              <a:schemeClr val="tx1"/>
            </a:solidFill>
            <a:miter lim="800000"/>
            <a:headEnd/>
            <a:tailEnd/>
          </a:ln>
        </p:spPr>
        <p:txBody>
          <a:bodyPr wrap="none" anchor="ctr"/>
          <a:lstStyle/>
          <a:p>
            <a:endParaRPr lang="en-US"/>
          </a:p>
        </p:txBody>
      </p:sp>
      <p:sp>
        <p:nvSpPr>
          <p:cNvPr id="152582" name="Line 6"/>
          <p:cNvSpPr>
            <a:spLocks noChangeShapeType="1"/>
          </p:cNvSpPr>
          <p:nvPr/>
        </p:nvSpPr>
        <p:spPr bwMode="auto">
          <a:xfrm>
            <a:off x="2895600" y="1981200"/>
            <a:ext cx="609600" cy="0"/>
          </a:xfrm>
          <a:prstGeom prst="line">
            <a:avLst/>
          </a:prstGeom>
          <a:noFill/>
          <a:ln w="9525">
            <a:solidFill>
              <a:schemeClr val="tx1"/>
            </a:solidFill>
            <a:round/>
            <a:headEnd/>
            <a:tailEnd type="triangle" w="med" len="med"/>
          </a:ln>
        </p:spPr>
        <p:txBody>
          <a:bodyPr/>
          <a:lstStyle/>
          <a:p>
            <a:endParaRPr lang="en-US"/>
          </a:p>
        </p:txBody>
      </p:sp>
      <p:sp>
        <p:nvSpPr>
          <p:cNvPr id="152583" name="Rectangle 7"/>
          <p:cNvSpPr>
            <a:spLocks noChangeArrowheads="1"/>
          </p:cNvSpPr>
          <p:nvPr/>
        </p:nvSpPr>
        <p:spPr bwMode="auto">
          <a:xfrm>
            <a:off x="2667000" y="2133600"/>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584" name="Line 8"/>
          <p:cNvSpPr>
            <a:spLocks noChangeShapeType="1"/>
          </p:cNvSpPr>
          <p:nvPr/>
        </p:nvSpPr>
        <p:spPr bwMode="auto">
          <a:xfrm>
            <a:off x="1981200" y="2133600"/>
            <a:ext cx="838200" cy="0"/>
          </a:xfrm>
          <a:prstGeom prst="line">
            <a:avLst/>
          </a:prstGeom>
          <a:noFill/>
          <a:ln w="9525">
            <a:solidFill>
              <a:schemeClr val="tx1"/>
            </a:solidFill>
            <a:round/>
            <a:headEnd/>
            <a:tailEnd/>
          </a:ln>
        </p:spPr>
        <p:txBody>
          <a:bodyPr/>
          <a:lstStyle/>
          <a:p>
            <a:endParaRPr lang="en-US"/>
          </a:p>
        </p:txBody>
      </p:sp>
      <p:sp>
        <p:nvSpPr>
          <p:cNvPr id="152585" name="Line 9"/>
          <p:cNvSpPr>
            <a:spLocks noChangeShapeType="1"/>
          </p:cNvSpPr>
          <p:nvPr/>
        </p:nvSpPr>
        <p:spPr bwMode="auto">
          <a:xfrm>
            <a:off x="1981200" y="2667000"/>
            <a:ext cx="838200" cy="0"/>
          </a:xfrm>
          <a:prstGeom prst="line">
            <a:avLst/>
          </a:prstGeom>
          <a:noFill/>
          <a:ln w="9525">
            <a:solidFill>
              <a:schemeClr val="tx1"/>
            </a:solidFill>
            <a:round/>
            <a:headEnd/>
            <a:tailEnd/>
          </a:ln>
        </p:spPr>
        <p:txBody>
          <a:bodyPr/>
          <a:lstStyle/>
          <a:p>
            <a:endParaRPr lang="en-US"/>
          </a:p>
        </p:txBody>
      </p:sp>
      <p:sp>
        <p:nvSpPr>
          <p:cNvPr id="152586" name="Line 10"/>
          <p:cNvSpPr>
            <a:spLocks noChangeShapeType="1"/>
          </p:cNvSpPr>
          <p:nvPr/>
        </p:nvSpPr>
        <p:spPr bwMode="auto">
          <a:xfrm>
            <a:off x="3505200" y="2133600"/>
            <a:ext cx="838200" cy="0"/>
          </a:xfrm>
          <a:prstGeom prst="line">
            <a:avLst/>
          </a:prstGeom>
          <a:noFill/>
          <a:ln w="9525">
            <a:solidFill>
              <a:schemeClr val="tx1"/>
            </a:solidFill>
            <a:round/>
            <a:headEnd/>
            <a:tailEnd/>
          </a:ln>
        </p:spPr>
        <p:txBody>
          <a:bodyPr/>
          <a:lstStyle/>
          <a:p>
            <a:endParaRPr lang="en-US"/>
          </a:p>
        </p:txBody>
      </p:sp>
      <p:sp>
        <p:nvSpPr>
          <p:cNvPr id="152587" name="Line 11"/>
          <p:cNvSpPr>
            <a:spLocks noChangeShapeType="1"/>
          </p:cNvSpPr>
          <p:nvPr/>
        </p:nvSpPr>
        <p:spPr bwMode="auto">
          <a:xfrm>
            <a:off x="2667000" y="1676400"/>
            <a:ext cx="0" cy="1524000"/>
          </a:xfrm>
          <a:prstGeom prst="line">
            <a:avLst/>
          </a:prstGeom>
          <a:noFill/>
          <a:ln w="9525">
            <a:solidFill>
              <a:schemeClr val="tx1"/>
            </a:solidFill>
            <a:round/>
            <a:headEnd/>
            <a:tailEnd/>
          </a:ln>
        </p:spPr>
        <p:txBody>
          <a:bodyPr/>
          <a:lstStyle/>
          <a:p>
            <a:endParaRPr lang="en-US"/>
          </a:p>
        </p:txBody>
      </p:sp>
      <p:sp>
        <p:nvSpPr>
          <p:cNvPr id="152588" name="Line 12"/>
          <p:cNvSpPr>
            <a:spLocks noChangeShapeType="1"/>
          </p:cNvSpPr>
          <p:nvPr/>
        </p:nvSpPr>
        <p:spPr bwMode="auto">
          <a:xfrm>
            <a:off x="4191000" y="1676400"/>
            <a:ext cx="0" cy="914400"/>
          </a:xfrm>
          <a:prstGeom prst="line">
            <a:avLst/>
          </a:prstGeom>
          <a:noFill/>
          <a:ln w="9525">
            <a:solidFill>
              <a:schemeClr val="tx1"/>
            </a:solidFill>
            <a:round/>
            <a:headEnd/>
            <a:tailEnd/>
          </a:ln>
        </p:spPr>
        <p:txBody>
          <a:bodyPr/>
          <a:lstStyle/>
          <a:p>
            <a:endParaRPr lang="en-US"/>
          </a:p>
        </p:txBody>
      </p:sp>
      <p:sp>
        <p:nvSpPr>
          <p:cNvPr id="152589" name="Text Box 13"/>
          <p:cNvSpPr txBox="1">
            <a:spLocks noChangeArrowheads="1"/>
          </p:cNvSpPr>
          <p:nvPr/>
        </p:nvSpPr>
        <p:spPr bwMode="auto">
          <a:xfrm>
            <a:off x="517525" y="1100138"/>
            <a:ext cx="487363" cy="457200"/>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Raw</a:t>
            </a:r>
          </a:p>
          <a:p>
            <a:pPr eaLnBrk="1" hangingPunct="1"/>
            <a:r>
              <a:rPr lang="en-US" sz="1200">
                <a:latin typeface="Arial" pitchFamily="34" charset="0"/>
                <a:cs typeface="Arial" pitchFamily="34" charset="0"/>
              </a:rPr>
              <a:t>data</a:t>
            </a:r>
          </a:p>
        </p:txBody>
      </p:sp>
      <p:sp>
        <p:nvSpPr>
          <p:cNvPr id="152590" name="Text Box 14"/>
          <p:cNvSpPr txBox="1">
            <a:spLocks noChangeArrowheads="1"/>
          </p:cNvSpPr>
          <p:nvPr/>
        </p:nvSpPr>
        <p:spPr bwMode="auto">
          <a:xfrm>
            <a:off x="1905000" y="1095375"/>
            <a:ext cx="968375" cy="274638"/>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 Changes</a:t>
            </a:r>
          </a:p>
        </p:txBody>
      </p:sp>
      <p:sp>
        <p:nvSpPr>
          <p:cNvPr id="152591" name="Rectangle 15"/>
          <p:cNvSpPr>
            <a:spLocks noChangeArrowheads="1"/>
          </p:cNvSpPr>
          <p:nvPr/>
        </p:nvSpPr>
        <p:spPr bwMode="auto">
          <a:xfrm>
            <a:off x="1143000" y="2133600"/>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592" name="Line 16"/>
          <p:cNvSpPr>
            <a:spLocks noChangeShapeType="1"/>
          </p:cNvSpPr>
          <p:nvPr/>
        </p:nvSpPr>
        <p:spPr bwMode="auto">
          <a:xfrm>
            <a:off x="1143000" y="1676400"/>
            <a:ext cx="0" cy="1524000"/>
          </a:xfrm>
          <a:prstGeom prst="line">
            <a:avLst/>
          </a:prstGeom>
          <a:noFill/>
          <a:ln w="9525">
            <a:solidFill>
              <a:schemeClr val="tx1"/>
            </a:solidFill>
            <a:round/>
            <a:headEnd/>
            <a:tailEnd/>
          </a:ln>
        </p:spPr>
        <p:txBody>
          <a:bodyPr/>
          <a:lstStyle/>
          <a:p>
            <a:endParaRPr lang="en-US"/>
          </a:p>
        </p:txBody>
      </p:sp>
      <p:sp>
        <p:nvSpPr>
          <p:cNvPr id="152593" name="Line 17"/>
          <p:cNvSpPr>
            <a:spLocks noChangeShapeType="1"/>
          </p:cNvSpPr>
          <p:nvPr/>
        </p:nvSpPr>
        <p:spPr bwMode="auto">
          <a:xfrm>
            <a:off x="1295400" y="2438400"/>
            <a:ext cx="152400" cy="914400"/>
          </a:xfrm>
          <a:prstGeom prst="line">
            <a:avLst/>
          </a:prstGeom>
          <a:noFill/>
          <a:ln w="9525">
            <a:solidFill>
              <a:schemeClr val="tx1"/>
            </a:solidFill>
            <a:round/>
            <a:headEnd type="triangle" w="med" len="med"/>
            <a:tailEnd/>
          </a:ln>
        </p:spPr>
        <p:txBody>
          <a:bodyPr/>
          <a:lstStyle/>
          <a:p>
            <a:endParaRPr lang="en-US"/>
          </a:p>
        </p:txBody>
      </p:sp>
      <p:sp>
        <p:nvSpPr>
          <p:cNvPr id="152594" name="Text Box 18"/>
          <p:cNvSpPr txBox="1">
            <a:spLocks noChangeArrowheads="1"/>
          </p:cNvSpPr>
          <p:nvPr/>
        </p:nvSpPr>
        <p:spPr bwMode="auto">
          <a:xfrm>
            <a:off x="1304925" y="3327400"/>
            <a:ext cx="614363" cy="336550"/>
          </a:xfrm>
          <a:prstGeom prst="rect">
            <a:avLst/>
          </a:prstGeom>
          <a:noFill/>
          <a:ln w="9525">
            <a:noFill/>
            <a:miter lim="800000"/>
            <a:headEnd/>
            <a:tailEnd/>
          </a:ln>
        </p:spPr>
        <p:txBody>
          <a:bodyPr wrap="none">
            <a:spAutoFit/>
          </a:bodyPr>
          <a:lstStyle/>
          <a:p>
            <a:pPr eaLnBrk="1" hangingPunct="1"/>
            <a:r>
              <a:rPr lang="en-US" sz="800">
                <a:latin typeface="Arial" pitchFamily="34" charset="0"/>
                <a:cs typeface="Arial" pitchFamily="34" charset="0"/>
              </a:rPr>
              <a:t>MISSING</a:t>
            </a:r>
          </a:p>
          <a:p>
            <a:pPr eaLnBrk="1" hangingPunct="1"/>
            <a:r>
              <a:rPr lang="en-US" sz="800">
                <a:latin typeface="Arial" pitchFamily="34" charset="0"/>
                <a:cs typeface="Arial" pitchFamily="34" charset="0"/>
              </a:rPr>
              <a:t>DATA</a:t>
            </a:r>
          </a:p>
        </p:txBody>
      </p:sp>
      <p:sp>
        <p:nvSpPr>
          <p:cNvPr id="152595" name="Text Box 19"/>
          <p:cNvSpPr txBox="1">
            <a:spLocks noChangeArrowheads="1"/>
          </p:cNvSpPr>
          <p:nvPr/>
        </p:nvSpPr>
        <p:spPr bwMode="auto">
          <a:xfrm>
            <a:off x="2041525" y="1789113"/>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596" name="Text Box 20"/>
          <p:cNvSpPr txBox="1">
            <a:spLocks noChangeArrowheads="1"/>
          </p:cNvSpPr>
          <p:nvPr/>
        </p:nvSpPr>
        <p:spPr bwMode="auto">
          <a:xfrm>
            <a:off x="2057400" y="2224088"/>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B</a:t>
            </a:r>
          </a:p>
        </p:txBody>
      </p:sp>
      <p:sp>
        <p:nvSpPr>
          <p:cNvPr id="152597" name="Text Box 21"/>
          <p:cNvSpPr txBox="1">
            <a:spLocks noChangeArrowheads="1"/>
          </p:cNvSpPr>
          <p:nvPr/>
        </p:nvSpPr>
        <p:spPr bwMode="auto">
          <a:xfrm>
            <a:off x="2025650" y="2667000"/>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598" name="Text Box 22"/>
          <p:cNvSpPr txBox="1">
            <a:spLocks noChangeArrowheads="1"/>
          </p:cNvSpPr>
          <p:nvPr/>
        </p:nvSpPr>
        <p:spPr bwMode="auto">
          <a:xfrm>
            <a:off x="3702050" y="1676400"/>
            <a:ext cx="3365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599" name="Text Box 23"/>
          <p:cNvSpPr txBox="1">
            <a:spLocks noChangeArrowheads="1"/>
          </p:cNvSpPr>
          <p:nvPr/>
        </p:nvSpPr>
        <p:spPr bwMode="auto">
          <a:xfrm>
            <a:off x="3733800" y="2209800"/>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600" name="Line 24"/>
          <p:cNvSpPr>
            <a:spLocks noChangeShapeType="1"/>
          </p:cNvSpPr>
          <p:nvPr/>
        </p:nvSpPr>
        <p:spPr bwMode="auto">
          <a:xfrm flipV="1">
            <a:off x="1143000" y="3200400"/>
            <a:ext cx="76200" cy="457200"/>
          </a:xfrm>
          <a:prstGeom prst="line">
            <a:avLst/>
          </a:prstGeom>
          <a:noFill/>
          <a:ln w="9525">
            <a:solidFill>
              <a:schemeClr val="tx1"/>
            </a:solidFill>
            <a:round/>
            <a:headEnd/>
            <a:tailEnd type="triangle" w="med" len="med"/>
          </a:ln>
        </p:spPr>
        <p:txBody>
          <a:bodyPr/>
          <a:lstStyle/>
          <a:p>
            <a:endParaRPr lang="en-US"/>
          </a:p>
        </p:txBody>
      </p:sp>
      <p:sp>
        <p:nvSpPr>
          <p:cNvPr id="152601" name="Text Box 25"/>
          <p:cNvSpPr txBox="1">
            <a:spLocks noChangeArrowheads="1"/>
          </p:cNvSpPr>
          <p:nvPr/>
        </p:nvSpPr>
        <p:spPr bwMode="auto">
          <a:xfrm>
            <a:off x="838200" y="3702050"/>
            <a:ext cx="623888" cy="336550"/>
          </a:xfrm>
          <a:prstGeom prst="rect">
            <a:avLst/>
          </a:prstGeom>
          <a:noFill/>
          <a:ln w="9525">
            <a:noFill/>
            <a:miter lim="800000"/>
            <a:headEnd/>
            <a:tailEnd/>
          </a:ln>
        </p:spPr>
        <p:txBody>
          <a:bodyPr wrap="none">
            <a:spAutoFit/>
          </a:bodyPr>
          <a:lstStyle/>
          <a:p>
            <a:pPr eaLnBrk="1" hangingPunct="1"/>
            <a:r>
              <a:rPr lang="en-US" sz="800">
                <a:latin typeface="Arial" pitchFamily="34" charset="0"/>
                <a:cs typeface="Arial" pitchFamily="34" charset="0"/>
              </a:rPr>
              <a:t>RIGHT</a:t>
            </a:r>
          </a:p>
          <a:p>
            <a:pPr eaLnBrk="1" hangingPunct="1"/>
            <a:r>
              <a:rPr lang="en-US" sz="800">
                <a:latin typeface="Arial" pitchFamily="34" charset="0"/>
                <a:cs typeface="Arial" pitchFamily="34" charset="0"/>
              </a:rPr>
              <a:t>COLUMN</a:t>
            </a:r>
          </a:p>
        </p:txBody>
      </p:sp>
      <p:sp>
        <p:nvSpPr>
          <p:cNvPr id="152602" name="Text Box 26"/>
          <p:cNvSpPr txBox="1">
            <a:spLocks noChangeArrowheads="1"/>
          </p:cNvSpPr>
          <p:nvPr/>
        </p:nvSpPr>
        <p:spPr bwMode="auto">
          <a:xfrm>
            <a:off x="3451225" y="1096963"/>
            <a:ext cx="909638" cy="457200"/>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“shrunken”</a:t>
            </a:r>
          </a:p>
          <a:p>
            <a:pPr eaLnBrk="1" hangingPunct="1"/>
            <a:r>
              <a:rPr lang="en-US" sz="1200">
                <a:latin typeface="Arial" pitchFamily="34" charset="0"/>
                <a:cs typeface="Arial" pitchFamily="34" charset="0"/>
              </a:rPr>
              <a:t>data</a:t>
            </a:r>
          </a:p>
        </p:txBody>
      </p:sp>
      <p:sp>
        <p:nvSpPr>
          <p:cNvPr id="152603" name="Text Box 27"/>
          <p:cNvSpPr txBox="1">
            <a:spLocks noChangeArrowheads="1"/>
          </p:cNvSpPr>
          <p:nvPr/>
        </p:nvSpPr>
        <p:spPr bwMode="auto">
          <a:xfrm>
            <a:off x="4419600" y="1692275"/>
            <a:ext cx="1490663" cy="1370013"/>
          </a:xfrm>
          <a:prstGeom prst="rect">
            <a:avLst/>
          </a:prstGeom>
          <a:noFill/>
          <a:ln w="9525">
            <a:noFill/>
            <a:miter lim="800000"/>
            <a:headEnd/>
            <a:tailEnd/>
          </a:ln>
        </p:spPr>
        <p:txBody>
          <a:bodyPr>
            <a:spAutoFit/>
          </a:bodyPr>
          <a:lstStyle/>
          <a:p>
            <a:pPr eaLnBrk="1" hangingPunct="1"/>
            <a:r>
              <a:rPr lang="en-US" sz="1200">
                <a:latin typeface="Arial" pitchFamily="34" charset="0"/>
                <a:cs typeface="Arial" pitchFamily="34" charset="0"/>
              </a:rPr>
              <a:t>Regress rightmost </a:t>
            </a:r>
          </a:p>
          <a:p>
            <a:pPr eaLnBrk="1" hangingPunct="1"/>
            <a:r>
              <a:rPr lang="en-US" sz="1200">
                <a:latin typeface="Arial" pitchFamily="34" charset="0"/>
                <a:cs typeface="Arial" pitchFamily="34" charset="0"/>
              </a:rPr>
              <a:t>column of shrunken dataset</a:t>
            </a:r>
          </a:p>
          <a:p>
            <a:pPr eaLnBrk="1" hangingPunct="1"/>
            <a:r>
              <a:rPr lang="en-US" sz="1200">
                <a:latin typeface="Arial" pitchFamily="34" charset="0"/>
                <a:cs typeface="Arial" pitchFamily="34" charset="0"/>
              </a:rPr>
              <a:t>on other columns, use regression  to estimate missing data, B’</a:t>
            </a:r>
          </a:p>
        </p:txBody>
      </p:sp>
      <p:sp>
        <p:nvSpPr>
          <p:cNvPr id="152604" name="Rectangle 28"/>
          <p:cNvSpPr>
            <a:spLocks noChangeArrowheads="1"/>
          </p:cNvSpPr>
          <p:nvPr/>
        </p:nvSpPr>
        <p:spPr bwMode="auto">
          <a:xfrm>
            <a:off x="5986463" y="1647825"/>
            <a:ext cx="838200" cy="1524000"/>
          </a:xfrm>
          <a:prstGeom prst="rect">
            <a:avLst/>
          </a:prstGeom>
          <a:noFill/>
          <a:ln w="9525">
            <a:solidFill>
              <a:schemeClr val="tx1"/>
            </a:solidFill>
            <a:miter lim="800000"/>
            <a:headEnd/>
            <a:tailEnd/>
          </a:ln>
        </p:spPr>
        <p:txBody>
          <a:bodyPr wrap="none" anchor="ctr"/>
          <a:lstStyle/>
          <a:p>
            <a:endParaRPr lang="en-US"/>
          </a:p>
        </p:txBody>
      </p:sp>
      <p:sp>
        <p:nvSpPr>
          <p:cNvPr id="152605" name="Rectangle 29"/>
          <p:cNvSpPr>
            <a:spLocks noChangeArrowheads="1"/>
          </p:cNvSpPr>
          <p:nvPr/>
        </p:nvSpPr>
        <p:spPr bwMode="auto">
          <a:xfrm>
            <a:off x="6672263" y="2105025"/>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606" name="Line 30"/>
          <p:cNvSpPr>
            <a:spLocks noChangeShapeType="1"/>
          </p:cNvSpPr>
          <p:nvPr/>
        </p:nvSpPr>
        <p:spPr bwMode="auto">
          <a:xfrm>
            <a:off x="5986463" y="2105025"/>
            <a:ext cx="838200" cy="0"/>
          </a:xfrm>
          <a:prstGeom prst="line">
            <a:avLst/>
          </a:prstGeom>
          <a:noFill/>
          <a:ln w="9525">
            <a:solidFill>
              <a:schemeClr val="tx1"/>
            </a:solidFill>
            <a:round/>
            <a:headEnd/>
            <a:tailEnd/>
          </a:ln>
        </p:spPr>
        <p:txBody>
          <a:bodyPr/>
          <a:lstStyle/>
          <a:p>
            <a:endParaRPr lang="en-US"/>
          </a:p>
        </p:txBody>
      </p:sp>
      <p:sp>
        <p:nvSpPr>
          <p:cNvPr id="152607" name="Line 31"/>
          <p:cNvSpPr>
            <a:spLocks noChangeShapeType="1"/>
          </p:cNvSpPr>
          <p:nvPr/>
        </p:nvSpPr>
        <p:spPr bwMode="auto">
          <a:xfrm>
            <a:off x="5986463" y="2638425"/>
            <a:ext cx="838200" cy="0"/>
          </a:xfrm>
          <a:prstGeom prst="line">
            <a:avLst/>
          </a:prstGeom>
          <a:noFill/>
          <a:ln w="9525">
            <a:solidFill>
              <a:schemeClr val="tx1"/>
            </a:solidFill>
            <a:round/>
            <a:headEnd/>
            <a:tailEnd/>
          </a:ln>
        </p:spPr>
        <p:txBody>
          <a:bodyPr/>
          <a:lstStyle/>
          <a:p>
            <a:endParaRPr lang="en-US"/>
          </a:p>
        </p:txBody>
      </p:sp>
      <p:sp>
        <p:nvSpPr>
          <p:cNvPr id="152608" name="Line 32"/>
          <p:cNvSpPr>
            <a:spLocks noChangeShapeType="1"/>
          </p:cNvSpPr>
          <p:nvPr/>
        </p:nvSpPr>
        <p:spPr bwMode="auto">
          <a:xfrm>
            <a:off x="6672263" y="1647825"/>
            <a:ext cx="0" cy="1524000"/>
          </a:xfrm>
          <a:prstGeom prst="line">
            <a:avLst/>
          </a:prstGeom>
          <a:noFill/>
          <a:ln w="9525">
            <a:solidFill>
              <a:schemeClr val="tx1"/>
            </a:solidFill>
            <a:round/>
            <a:headEnd/>
            <a:tailEnd/>
          </a:ln>
        </p:spPr>
        <p:txBody>
          <a:bodyPr/>
          <a:lstStyle/>
          <a:p>
            <a:endParaRPr lang="en-US"/>
          </a:p>
        </p:txBody>
      </p:sp>
      <p:sp>
        <p:nvSpPr>
          <p:cNvPr id="152609" name="Text Box 33"/>
          <p:cNvSpPr txBox="1">
            <a:spLocks noChangeArrowheads="1"/>
          </p:cNvSpPr>
          <p:nvPr/>
        </p:nvSpPr>
        <p:spPr bwMode="auto">
          <a:xfrm>
            <a:off x="5910263" y="990600"/>
            <a:ext cx="1079500" cy="639763"/>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 Changes</a:t>
            </a:r>
          </a:p>
          <a:p>
            <a:pPr eaLnBrk="1" hangingPunct="1"/>
            <a:r>
              <a:rPr lang="en-US" sz="1200">
                <a:latin typeface="Arial" pitchFamily="34" charset="0"/>
                <a:cs typeface="Arial" pitchFamily="34" charset="0"/>
              </a:rPr>
              <a:t>w estimated</a:t>
            </a:r>
          </a:p>
          <a:p>
            <a:pPr eaLnBrk="1" hangingPunct="1"/>
            <a:r>
              <a:rPr lang="en-US" sz="1200">
                <a:latin typeface="Arial" pitchFamily="34" charset="0"/>
                <a:cs typeface="Arial" pitchFamily="34" charset="0"/>
              </a:rPr>
              <a:t>Missing data </a:t>
            </a:r>
          </a:p>
        </p:txBody>
      </p:sp>
      <p:sp>
        <p:nvSpPr>
          <p:cNvPr id="152610" name="Text Box 34"/>
          <p:cNvSpPr txBox="1">
            <a:spLocks noChangeArrowheads="1"/>
          </p:cNvSpPr>
          <p:nvPr/>
        </p:nvSpPr>
        <p:spPr bwMode="auto">
          <a:xfrm>
            <a:off x="6046788" y="1760538"/>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611" name="Text Box 35"/>
          <p:cNvSpPr txBox="1">
            <a:spLocks noChangeArrowheads="1"/>
          </p:cNvSpPr>
          <p:nvPr/>
        </p:nvSpPr>
        <p:spPr bwMode="auto">
          <a:xfrm>
            <a:off x="6062663" y="2195513"/>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B</a:t>
            </a:r>
          </a:p>
        </p:txBody>
      </p:sp>
      <p:sp>
        <p:nvSpPr>
          <p:cNvPr id="152612" name="Text Box 36"/>
          <p:cNvSpPr txBox="1">
            <a:spLocks noChangeArrowheads="1"/>
          </p:cNvSpPr>
          <p:nvPr/>
        </p:nvSpPr>
        <p:spPr bwMode="auto">
          <a:xfrm>
            <a:off x="6030913" y="2638425"/>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613" name="Text Box 37"/>
          <p:cNvSpPr txBox="1">
            <a:spLocks noChangeArrowheads="1"/>
          </p:cNvSpPr>
          <p:nvPr/>
        </p:nvSpPr>
        <p:spPr bwMode="auto">
          <a:xfrm>
            <a:off x="6573838" y="2311400"/>
            <a:ext cx="296862" cy="244475"/>
          </a:xfrm>
          <a:prstGeom prst="rect">
            <a:avLst/>
          </a:prstGeom>
          <a:noFill/>
          <a:ln w="9525">
            <a:noFill/>
            <a:miter lim="800000"/>
            <a:headEnd/>
            <a:tailEnd/>
          </a:ln>
        </p:spPr>
        <p:txBody>
          <a:bodyPr wrap="none">
            <a:spAutoFit/>
          </a:bodyPr>
          <a:lstStyle/>
          <a:p>
            <a:pPr eaLnBrk="1" hangingPunct="1"/>
            <a:r>
              <a:rPr lang="en-US" sz="1000">
                <a:latin typeface="Arial" pitchFamily="34" charset="0"/>
                <a:cs typeface="Arial" pitchFamily="34" charset="0"/>
              </a:rPr>
              <a:t>B’</a:t>
            </a:r>
          </a:p>
        </p:txBody>
      </p:sp>
      <p:sp>
        <p:nvSpPr>
          <p:cNvPr id="152614" name="Text Box 38"/>
          <p:cNvSpPr txBox="1">
            <a:spLocks noChangeArrowheads="1"/>
          </p:cNvSpPr>
          <p:nvPr/>
        </p:nvSpPr>
        <p:spPr bwMode="auto">
          <a:xfrm>
            <a:off x="7010400" y="1676400"/>
            <a:ext cx="1981200" cy="1370013"/>
          </a:xfrm>
          <a:prstGeom prst="rect">
            <a:avLst/>
          </a:prstGeom>
          <a:noFill/>
          <a:ln w="9525">
            <a:noFill/>
            <a:miter lim="800000"/>
            <a:headEnd/>
            <a:tailEnd/>
          </a:ln>
        </p:spPr>
        <p:txBody>
          <a:bodyPr>
            <a:spAutoFit/>
          </a:bodyPr>
          <a:lstStyle/>
          <a:p>
            <a:pPr eaLnBrk="1" hangingPunct="1"/>
            <a:r>
              <a:rPr lang="en-US" sz="1200">
                <a:latin typeface="Arial" pitchFamily="34" charset="0"/>
                <a:cs typeface="Arial" pitchFamily="34" charset="0"/>
              </a:rPr>
              <a:t>Now, regress rightmost </a:t>
            </a:r>
          </a:p>
          <a:p>
            <a:pPr eaLnBrk="1" hangingPunct="1"/>
            <a:r>
              <a:rPr lang="en-US" sz="1200">
                <a:latin typeface="Arial" pitchFamily="34" charset="0"/>
                <a:cs typeface="Arial" pitchFamily="34" charset="0"/>
              </a:rPr>
              <a:t>column of “reconstituted” dataset on other columns, use new regression to re estimate missing data, B’, now including the previously estimated data.</a:t>
            </a:r>
          </a:p>
        </p:txBody>
      </p:sp>
      <p:sp>
        <p:nvSpPr>
          <p:cNvPr id="152615" name="Rectangle 39"/>
          <p:cNvSpPr>
            <a:spLocks noChangeArrowheads="1"/>
          </p:cNvSpPr>
          <p:nvPr/>
        </p:nvSpPr>
        <p:spPr bwMode="auto">
          <a:xfrm>
            <a:off x="381000" y="5181600"/>
            <a:ext cx="838200" cy="1524000"/>
          </a:xfrm>
          <a:prstGeom prst="rect">
            <a:avLst/>
          </a:prstGeom>
          <a:noFill/>
          <a:ln w="9525">
            <a:solidFill>
              <a:schemeClr val="tx1"/>
            </a:solidFill>
            <a:miter lim="800000"/>
            <a:headEnd/>
            <a:tailEnd/>
          </a:ln>
        </p:spPr>
        <p:txBody>
          <a:bodyPr wrap="none" anchor="ctr"/>
          <a:lstStyle/>
          <a:p>
            <a:endParaRPr lang="en-US"/>
          </a:p>
        </p:txBody>
      </p:sp>
      <p:sp>
        <p:nvSpPr>
          <p:cNvPr id="152616" name="Rectangle 40"/>
          <p:cNvSpPr>
            <a:spLocks noChangeArrowheads="1"/>
          </p:cNvSpPr>
          <p:nvPr/>
        </p:nvSpPr>
        <p:spPr bwMode="auto">
          <a:xfrm>
            <a:off x="1066800" y="5638800"/>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617" name="Line 41"/>
          <p:cNvSpPr>
            <a:spLocks noChangeShapeType="1"/>
          </p:cNvSpPr>
          <p:nvPr/>
        </p:nvSpPr>
        <p:spPr bwMode="auto">
          <a:xfrm>
            <a:off x="381000" y="5638800"/>
            <a:ext cx="838200" cy="0"/>
          </a:xfrm>
          <a:prstGeom prst="line">
            <a:avLst/>
          </a:prstGeom>
          <a:noFill/>
          <a:ln w="9525">
            <a:solidFill>
              <a:schemeClr val="tx1"/>
            </a:solidFill>
            <a:round/>
            <a:headEnd/>
            <a:tailEnd/>
          </a:ln>
        </p:spPr>
        <p:txBody>
          <a:bodyPr/>
          <a:lstStyle/>
          <a:p>
            <a:endParaRPr lang="en-US"/>
          </a:p>
        </p:txBody>
      </p:sp>
      <p:sp>
        <p:nvSpPr>
          <p:cNvPr id="152618" name="Line 42"/>
          <p:cNvSpPr>
            <a:spLocks noChangeShapeType="1"/>
          </p:cNvSpPr>
          <p:nvPr/>
        </p:nvSpPr>
        <p:spPr bwMode="auto">
          <a:xfrm>
            <a:off x="381000" y="6172200"/>
            <a:ext cx="838200" cy="0"/>
          </a:xfrm>
          <a:prstGeom prst="line">
            <a:avLst/>
          </a:prstGeom>
          <a:noFill/>
          <a:ln w="9525">
            <a:solidFill>
              <a:schemeClr val="tx1"/>
            </a:solidFill>
            <a:round/>
            <a:headEnd/>
            <a:tailEnd/>
          </a:ln>
        </p:spPr>
        <p:txBody>
          <a:bodyPr/>
          <a:lstStyle/>
          <a:p>
            <a:endParaRPr lang="en-US"/>
          </a:p>
        </p:txBody>
      </p:sp>
      <p:sp>
        <p:nvSpPr>
          <p:cNvPr id="152619" name="Line 43"/>
          <p:cNvSpPr>
            <a:spLocks noChangeShapeType="1"/>
          </p:cNvSpPr>
          <p:nvPr/>
        </p:nvSpPr>
        <p:spPr bwMode="auto">
          <a:xfrm>
            <a:off x="1066800" y="5181600"/>
            <a:ext cx="0" cy="1524000"/>
          </a:xfrm>
          <a:prstGeom prst="line">
            <a:avLst/>
          </a:prstGeom>
          <a:noFill/>
          <a:ln w="9525">
            <a:solidFill>
              <a:schemeClr val="tx1"/>
            </a:solidFill>
            <a:round/>
            <a:headEnd/>
            <a:tailEnd/>
          </a:ln>
        </p:spPr>
        <p:txBody>
          <a:bodyPr/>
          <a:lstStyle/>
          <a:p>
            <a:endParaRPr lang="en-US"/>
          </a:p>
        </p:txBody>
      </p:sp>
      <p:sp>
        <p:nvSpPr>
          <p:cNvPr id="152620" name="Text Box 44"/>
          <p:cNvSpPr txBox="1">
            <a:spLocks noChangeArrowheads="1"/>
          </p:cNvSpPr>
          <p:nvPr/>
        </p:nvSpPr>
        <p:spPr bwMode="auto">
          <a:xfrm>
            <a:off x="304800" y="4524375"/>
            <a:ext cx="1257300" cy="639763"/>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 Changes</a:t>
            </a:r>
          </a:p>
          <a:p>
            <a:pPr eaLnBrk="1" hangingPunct="1"/>
            <a:r>
              <a:rPr lang="en-US" sz="1200">
                <a:latin typeface="Arial" pitchFamily="34" charset="0"/>
                <a:cs typeface="Arial" pitchFamily="34" charset="0"/>
              </a:rPr>
              <a:t>w </a:t>
            </a:r>
            <a:r>
              <a:rPr lang="en-US" sz="1200" b="1">
                <a:latin typeface="Arial" pitchFamily="34" charset="0"/>
                <a:cs typeface="Arial" pitchFamily="34" charset="0"/>
              </a:rPr>
              <a:t>RE-</a:t>
            </a:r>
            <a:r>
              <a:rPr lang="en-US" sz="1200">
                <a:latin typeface="Arial" pitchFamily="34" charset="0"/>
                <a:cs typeface="Arial" pitchFamily="34" charset="0"/>
              </a:rPr>
              <a:t>estimated</a:t>
            </a:r>
          </a:p>
          <a:p>
            <a:pPr eaLnBrk="1" hangingPunct="1"/>
            <a:r>
              <a:rPr lang="en-US" sz="1200">
                <a:latin typeface="Arial" pitchFamily="34" charset="0"/>
                <a:cs typeface="Arial" pitchFamily="34" charset="0"/>
              </a:rPr>
              <a:t>Missing data </a:t>
            </a:r>
          </a:p>
        </p:txBody>
      </p:sp>
      <p:sp>
        <p:nvSpPr>
          <p:cNvPr id="152621" name="Text Box 45"/>
          <p:cNvSpPr txBox="1">
            <a:spLocks noChangeArrowheads="1"/>
          </p:cNvSpPr>
          <p:nvPr/>
        </p:nvSpPr>
        <p:spPr bwMode="auto">
          <a:xfrm>
            <a:off x="441325" y="5294313"/>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622" name="Text Box 46"/>
          <p:cNvSpPr txBox="1">
            <a:spLocks noChangeArrowheads="1"/>
          </p:cNvSpPr>
          <p:nvPr/>
        </p:nvSpPr>
        <p:spPr bwMode="auto">
          <a:xfrm>
            <a:off x="457200" y="5729288"/>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B</a:t>
            </a:r>
          </a:p>
        </p:txBody>
      </p:sp>
      <p:sp>
        <p:nvSpPr>
          <p:cNvPr id="152623" name="Text Box 47"/>
          <p:cNvSpPr txBox="1">
            <a:spLocks noChangeArrowheads="1"/>
          </p:cNvSpPr>
          <p:nvPr/>
        </p:nvSpPr>
        <p:spPr bwMode="auto">
          <a:xfrm>
            <a:off x="425450" y="6172200"/>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624" name="Text Box 48"/>
          <p:cNvSpPr txBox="1">
            <a:spLocks noChangeArrowheads="1"/>
          </p:cNvSpPr>
          <p:nvPr/>
        </p:nvSpPr>
        <p:spPr bwMode="auto">
          <a:xfrm>
            <a:off x="968375" y="5845175"/>
            <a:ext cx="325438" cy="244475"/>
          </a:xfrm>
          <a:prstGeom prst="rect">
            <a:avLst/>
          </a:prstGeom>
          <a:noFill/>
          <a:ln w="9525">
            <a:noFill/>
            <a:miter lim="800000"/>
            <a:headEnd/>
            <a:tailEnd/>
          </a:ln>
        </p:spPr>
        <p:txBody>
          <a:bodyPr wrap="none">
            <a:spAutoFit/>
          </a:bodyPr>
          <a:lstStyle/>
          <a:p>
            <a:pPr eaLnBrk="1" hangingPunct="1"/>
            <a:r>
              <a:rPr lang="en-US" sz="1000">
                <a:latin typeface="Arial" pitchFamily="34" charset="0"/>
                <a:cs typeface="Arial" pitchFamily="34" charset="0"/>
              </a:rPr>
              <a:t>B’’</a:t>
            </a:r>
          </a:p>
        </p:txBody>
      </p:sp>
      <p:sp>
        <p:nvSpPr>
          <p:cNvPr id="152625" name="Text Box 49"/>
          <p:cNvSpPr txBox="1">
            <a:spLocks noChangeArrowheads="1"/>
          </p:cNvSpPr>
          <p:nvPr/>
        </p:nvSpPr>
        <p:spPr bwMode="auto">
          <a:xfrm>
            <a:off x="1752600" y="5259388"/>
            <a:ext cx="1490663" cy="457200"/>
          </a:xfrm>
          <a:prstGeom prst="rect">
            <a:avLst/>
          </a:prstGeom>
          <a:noFill/>
          <a:ln w="9525">
            <a:noFill/>
            <a:miter lim="800000"/>
            <a:headEnd/>
            <a:tailEnd/>
          </a:ln>
        </p:spPr>
        <p:txBody>
          <a:bodyPr>
            <a:spAutoFit/>
          </a:bodyPr>
          <a:lstStyle/>
          <a:p>
            <a:pPr eaLnBrk="1" hangingPunct="1"/>
            <a:r>
              <a:rPr lang="en-US" sz="1200">
                <a:latin typeface="Arial" pitchFamily="34" charset="0"/>
                <a:cs typeface="Arial" pitchFamily="34" charset="0"/>
              </a:rPr>
              <a:t>Repeat until convergence.</a:t>
            </a:r>
          </a:p>
        </p:txBody>
      </p:sp>
      <p:sp>
        <p:nvSpPr>
          <p:cNvPr id="152626" name="Text Box 50"/>
          <p:cNvSpPr txBox="1">
            <a:spLocks noChangeArrowheads="1"/>
          </p:cNvSpPr>
          <p:nvPr/>
        </p:nvSpPr>
        <p:spPr bwMode="auto">
          <a:xfrm>
            <a:off x="4267200" y="4572000"/>
            <a:ext cx="25717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SIMPLE EM EXAMPLE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ctrTitle"/>
          </p:nvPr>
        </p:nvSpPr>
        <p:spPr>
          <a:xfrm>
            <a:off x="685800" y="2667000"/>
            <a:ext cx="7772400" cy="1143000"/>
          </a:xfrm>
        </p:spPr>
        <p:txBody>
          <a:bodyPr/>
          <a:lstStyle/>
          <a:p>
            <a:r>
              <a:rPr lang="en-US" b="1" smtClean="0"/>
              <a:t>Methodology</a:t>
            </a:r>
          </a:p>
        </p:txBody>
      </p:sp>
    </p:spTree>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5"/>
          <p:cNvSpPr>
            <a:spLocks noGrp="1"/>
          </p:cNvSpPr>
          <p:nvPr>
            <p:ph type="sldNum" sz="quarter" idx="12"/>
          </p:nvPr>
        </p:nvSpPr>
        <p:spPr>
          <a:noFill/>
        </p:spPr>
        <p:txBody>
          <a:bodyPr/>
          <a:lstStyle/>
          <a:p>
            <a:fld id="{F8AE9BD2-5AF7-4199-8EC2-6652D2F4222C}" type="slidenum">
              <a:rPr lang="en-US" smtClean="0"/>
              <a:pPr/>
              <a:t>133</a:t>
            </a:fld>
            <a:endParaRPr lang="en-US" smtClean="0"/>
          </a:p>
        </p:txBody>
      </p:sp>
      <p:sp>
        <p:nvSpPr>
          <p:cNvPr id="154627" name="Rectangle 2"/>
          <p:cNvSpPr>
            <a:spLocks noGrp="1" noChangeArrowheads="1"/>
          </p:cNvSpPr>
          <p:nvPr>
            <p:ph type="title"/>
          </p:nvPr>
        </p:nvSpPr>
        <p:spPr>
          <a:xfrm>
            <a:off x="990600" y="990600"/>
            <a:ext cx="7162800" cy="914400"/>
          </a:xfrm>
          <a:noFill/>
        </p:spPr>
        <p:txBody>
          <a:bodyPr lIns="90488" tIns="44450" rIns="90488" bIns="44450" anchor="b"/>
          <a:lstStyle/>
          <a:p>
            <a:r>
              <a:rPr lang="en-US" b="1" smtClean="0"/>
              <a:t>Different Methodologies</a:t>
            </a:r>
          </a:p>
        </p:txBody>
      </p:sp>
      <p:sp>
        <p:nvSpPr>
          <p:cNvPr id="154628" name="Rectangle 3"/>
          <p:cNvSpPr>
            <a:spLocks noGrp="1" noChangeArrowheads="1"/>
          </p:cNvSpPr>
          <p:nvPr>
            <p:ph type="body" idx="1"/>
          </p:nvPr>
        </p:nvSpPr>
        <p:spPr>
          <a:xfrm>
            <a:off x="1905000" y="2362200"/>
            <a:ext cx="5181600" cy="2590800"/>
          </a:xfrm>
          <a:noFill/>
        </p:spPr>
        <p:txBody>
          <a:bodyPr lIns="90488" tIns="44450" rIns="90488" bIns="44450"/>
          <a:lstStyle/>
          <a:p>
            <a:pPr marL="609600" indent="-609600"/>
            <a:r>
              <a:rPr lang="en-US" sz="2800" smtClean="0"/>
              <a:t>Example of one-asset VaR</a:t>
            </a:r>
          </a:p>
          <a:p>
            <a:pPr marL="990600" lvl="1" indent="-533400">
              <a:buFontTx/>
              <a:buChar char="•"/>
            </a:pPr>
            <a:r>
              <a:rPr lang="en-US" sz="2400" smtClean="0"/>
              <a:t>Price-based instruments</a:t>
            </a:r>
          </a:p>
          <a:p>
            <a:pPr marL="990600" lvl="1" indent="-533400">
              <a:buFontTx/>
              <a:buChar char="•"/>
            </a:pPr>
            <a:r>
              <a:rPr lang="en-US" sz="2400" smtClean="0"/>
              <a:t>Yield-based instruments</a:t>
            </a:r>
          </a:p>
          <a:p>
            <a:pPr marL="609600" indent="-609600"/>
            <a:r>
              <a:rPr lang="en-US" sz="2800" smtClean="0"/>
              <a:t>Variance/Covariance</a:t>
            </a:r>
          </a:p>
          <a:p>
            <a:pPr marL="609600" indent="-609600"/>
            <a:r>
              <a:rPr lang="en-US" sz="2800" smtClean="0"/>
              <a:t>Monte Carlo Simulation</a:t>
            </a:r>
          </a:p>
          <a:p>
            <a:pPr marL="609600" indent="-609600"/>
            <a:r>
              <a:rPr lang="en-US" sz="2800" smtClean="0"/>
              <a:t>Historical Simulation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5"/>
          <p:cNvSpPr>
            <a:spLocks noGrp="1"/>
          </p:cNvSpPr>
          <p:nvPr>
            <p:ph type="sldNum" sz="quarter" idx="12"/>
          </p:nvPr>
        </p:nvSpPr>
        <p:spPr>
          <a:noFill/>
        </p:spPr>
        <p:txBody>
          <a:bodyPr/>
          <a:lstStyle/>
          <a:p>
            <a:fld id="{687F1676-5945-4312-86ED-AC6EB00A3076}" type="slidenum">
              <a:rPr lang="en-US" smtClean="0"/>
              <a:pPr/>
              <a:t>134</a:t>
            </a:fld>
            <a:endParaRPr lang="en-US" smtClean="0"/>
          </a:p>
        </p:txBody>
      </p:sp>
      <p:sp>
        <p:nvSpPr>
          <p:cNvPr id="155651" name="Rectangle 2"/>
          <p:cNvSpPr>
            <a:spLocks noGrp="1" noChangeArrowheads="1"/>
          </p:cNvSpPr>
          <p:nvPr>
            <p:ph type="title"/>
          </p:nvPr>
        </p:nvSpPr>
        <p:spPr>
          <a:xfrm>
            <a:off x="1143000" y="838200"/>
            <a:ext cx="6781800" cy="914400"/>
          </a:xfrm>
        </p:spPr>
        <p:txBody>
          <a:bodyPr/>
          <a:lstStyle/>
          <a:p>
            <a:r>
              <a:rPr lang="en-US" b="1" smtClean="0"/>
              <a:t>Variables in the methods</a:t>
            </a:r>
          </a:p>
        </p:txBody>
      </p:sp>
      <p:sp>
        <p:nvSpPr>
          <p:cNvPr id="155652" name="Rectangle 3"/>
          <p:cNvSpPr>
            <a:spLocks noGrp="1" noChangeArrowheads="1"/>
          </p:cNvSpPr>
          <p:nvPr>
            <p:ph type="body" idx="1"/>
          </p:nvPr>
        </p:nvSpPr>
        <p:spPr>
          <a:xfrm>
            <a:off x="914400" y="1905000"/>
            <a:ext cx="7315200" cy="3276600"/>
          </a:xfrm>
        </p:spPr>
        <p:txBody>
          <a:bodyPr/>
          <a:lstStyle/>
          <a:p>
            <a:pPr marL="609600" indent="-609600">
              <a:buFontTx/>
              <a:buAutoNum type="arabicPeriod"/>
            </a:pPr>
            <a:r>
              <a:rPr lang="en-US" sz="2800" smtClean="0"/>
              <a:t>Interest rate sensitivity – duration, PV01, </a:t>
            </a:r>
          </a:p>
          <a:p>
            <a:pPr marL="609600" indent="-609600">
              <a:buFontTx/>
              <a:buAutoNum type="arabicPeriod"/>
            </a:pPr>
            <a:r>
              <a:rPr lang="en-US" sz="2800" smtClean="0"/>
              <a:t>Equity exposure</a:t>
            </a:r>
          </a:p>
          <a:p>
            <a:pPr marL="609600" indent="-609600">
              <a:buFontTx/>
              <a:buAutoNum type="arabicPeriod"/>
            </a:pPr>
            <a:r>
              <a:rPr lang="en-GB" sz="2800" smtClean="0"/>
              <a:t>Commodity exposure</a:t>
            </a:r>
            <a:endParaRPr lang="en-US" sz="2800" smtClean="0"/>
          </a:p>
          <a:p>
            <a:pPr marL="609600" indent="-609600">
              <a:buFontTx/>
              <a:buAutoNum type="arabicPeriod"/>
            </a:pPr>
            <a:r>
              <a:rPr lang="en-US" sz="2800" smtClean="0"/>
              <a:t>Credit – spread duration</a:t>
            </a:r>
          </a:p>
          <a:p>
            <a:pPr marL="609600" indent="-609600">
              <a:buFontTx/>
              <a:buAutoNum type="arabicPeriod"/>
            </a:pPr>
            <a:r>
              <a:rPr lang="en-US" sz="2800" smtClean="0"/>
              <a:t>Distribution/Linearity of price behavior </a:t>
            </a:r>
          </a:p>
          <a:p>
            <a:pPr marL="609600" indent="-609600">
              <a:buFontTx/>
              <a:buAutoNum type="arabicPeriod"/>
            </a:pPr>
            <a:r>
              <a:rPr lang="en-US" sz="2800" smtClean="0"/>
              <a:t>Regularity of cash flow/prepayment</a:t>
            </a:r>
          </a:p>
          <a:p>
            <a:pPr marL="609600" indent="-609600">
              <a:buFontTx/>
              <a:buAutoNum type="arabicPeriod"/>
            </a:pPr>
            <a:r>
              <a:rPr lang="en-US" sz="2800" smtClean="0"/>
              <a:t>Correlation across sectors and classes</a:t>
            </a:r>
          </a:p>
          <a:p>
            <a:pPr marL="609600" indent="-609600">
              <a:buFontTx/>
              <a:buNone/>
            </a:pPr>
            <a:endParaRPr lang="en-US" smtClean="0"/>
          </a:p>
          <a:p>
            <a:pPr marL="609600" indent="-609600">
              <a:buFontTx/>
              <a:buNone/>
            </a:pPr>
            <a:endParaRPr lang="en-US" smtClean="0"/>
          </a:p>
          <a:p>
            <a:pPr marL="609600" indent="-609600">
              <a:buFontTx/>
              <a:buNone/>
            </a:pPr>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5"/>
          <p:cNvSpPr>
            <a:spLocks noGrp="1"/>
          </p:cNvSpPr>
          <p:nvPr>
            <p:ph type="sldNum" sz="quarter" idx="12"/>
          </p:nvPr>
        </p:nvSpPr>
        <p:spPr>
          <a:noFill/>
        </p:spPr>
        <p:txBody>
          <a:bodyPr/>
          <a:lstStyle/>
          <a:p>
            <a:fld id="{6218801A-D691-4DA2-8B3E-FD0B257DE4DB}" type="slidenum">
              <a:rPr lang="en-US" smtClean="0"/>
              <a:pPr/>
              <a:t>135</a:t>
            </a:fld>
            <a:endParaRPr lang="en-US" smtClean="0"/>
          </a:p>
        </p:txBody>
      </p:sp>
      <p:sp>
        <p:nvSpPr>
          <p:cNvPr id="156675" name="Rectangle 2"/>
          <p:cNvSpPr>
            <a:spLocks noGrp="1" noChangeArrowheads="1"/>
          </p:cNvSpPr>
          <p:nvPr>
            <p:ph type="title"/>
          </p:nvPr>
        </p:nvSpPr>
        <p:spPr>
          <a:xfrm>
            <a:off x="685800" y="609600"/>
            <a:ext cx="7543800" cy="914400"/>
          </a:xfrm>
          <a:noFill/>
        </p:spPr>
        <p:txBody>
          <a:bodyPr lIns="90488" tIns="44450" rIns="90488" bIns="44450"/>
          <a:lstStyle/>
          <a:p>
            <a:r>
              <a:rPr lang="en-US" sz="3600" b="1" smtClean="0"/>
              <a:t>Methodology: What Are We Trying to Calculate?</a:t>
            </a:r>
          </a:p>
        </p:txBody>
      </p:sp>
      <p:sp>
        <p:nvSpPr>
          <p:cNvPr id="156676" name="Freeform 3"/>
          <p:cNvSpPr>
            <a:spLocks/>
          </p:cNvSpPr>
          <p:nvPr/>
        </p:nvSpPr>
        <p:spPr bwMode="auto">
          <a:xfrm>
            <a:off x="1371600" y="1981200"/>
            <a:ext cx="6480175" cy="3362325"/>
          </a:xfrm>
          <a:custGeom>
            <a:avLst/>
            <a:gdLst>
              <a:gd name="T0" fmla="*/ 0 w 4082"/>
              <a:gd name="T1" fmla="*/ 0 h 2118"/>
              <a:gd name="T2" fmla="*/ 2147483647 w 4082"/>
              <a:gd name="T3" fmla="*/ 0 h 2118"/>
              <a:gd name="T4" fmla="*/ 2147483647 w 4082"/>
              <a:gd name="T5" fmla="*/ 2147483647 h 2118"/>
              <a:gd name="T6" fmla="*/ 0 w 4082"/>
              <a:gd name="T7" fmla="*/ 2147483647 h 2118"/>
              <a:gd name="T8" fmla="*/ 0 w 4082"/>
              <a:gd name="T9" fmla="*/ 0 h 2118"/>
              <a:gd name="T10" fmla="*/ 0 60000 65536"/>
              <a:gd name="T11" fmla="*/ 0 60000 65536"/>
              <a:gd name="T12" fmla="*/ 0 60000 65536"/>
              <a:gd name="T13" fmla="*/ 0 60000 65536"/>
              <a:gd name="T14" fmla="*/ 0 60000 65536"/>
              <a:gd name="T15" fmla="*/ 0 w 4082"/>
              <a:gd name="T16" fmla="*/ 0 h 2118"/>
              <a:gd name="T17" fmla="*/ 4082 w 4082"/>
              <a:gd name="T18" fmla="*/ 2118 h 2118"/>
            </a:gdLst>
            <a:ahLst/>
            <a:cxnLst>
              <a:cxn ang="T10">
                <a:pos x="T0" y="T1"/>
              </a:cxn>
              <a:cxn ang="T11">
                <a:pos x="T2" y="T3"/>
              </a:cxn>
              <a:cxn ang="T12">
                <a:pos x="T4" y="T5"/>
              </a:cxn>
              <a:cxn ang="T13">
                <a:pos x="T6" y="T7"/>
              </a:cxn>
              <a:cxn ang="T14">
                <a:pos x="T8" y="T9"/>
              </a:cxn>
            </a:cxnLst>
            <a:rect l="T15" t="T16" r="T17" b="T18"/>
            <a:pathLst>
              <a:path w="4082" h="2118">
                <a:moveTo>
                  <a:pt x="0" y="0"/>
                </a:moveTo>
                <a:lnTo>
                  <a:pt x="4081" y="0"/>
                </a:lnTo>
                <a:lnTo>
                  <a:pt x="4081" y="2117"/>
                </a:lnTo>
                <a:lnTo>
                  <a:pt x="0" y="2117"/>
                </a:lnTo>
                <a:lnTo>
                  <a:pt x="0" y="0"/>
                </a:lnTo>
              </a:path>
            </a:pathLst>
          </a:custGeom>
          <a:solidFill>
            <a:srgbClr val="E3E3E3"/>
          </a:solidFill>
          <a:ln w="12700" cap="rnd" cmpd="sng">
            <a:noFill/>
            <a:prstDash val="solid"/>
            <a:round/>
            <a:headEnd type="none" w="med" len="med"/>
            <a:tailEnd type="none" w="med" len="med"/>
          </a:ln>
        </p:spPr>
        <p:txBody>
          <a:bodyPr/>
          <a:lstStyle/>
          <a:p>
            <a:endParaRPr lang="en-US"/>
          </a:p>
        </p:txBody>
      </p:sp>
      <p:sp>
        <p:nvSpPr>
          <p:cNvPr id="156677" name="Freeform 4"/>
          <p:cNvSpPr>
            <a:spLocks/>
          </p:cNvSpPr>
          <p:nvPr/>
        </p:nvSpPr>
        <p:spPr bwMode="auto">
          <a:xfrm>
            <a:off x="1320800" y="2001838"/>
            <a:ext cx="6489700" cy="3371850"/>
          </a:xfrm>
          <a:custGeom>
            <a:avLst/>
            <a:gdLst>
              <a:gd name="T0" fmla="*/ 0 w 4088"/>
              <a:gd name="T1" fmla="*/ 0 h 2124"/>
              <a:gd name="T2" fmla="*/ 2147483647 w 4088"/>
              <a:gd name="T3" fmla="*/ 0 h 2124"/>
              <a:gd name="T4" fmla="*/ 2147483647 w 4088"/>
              <a:gd name="T5" fmla="*/ 2147483647 h 2124"/>
              <a:gd name="T6" fmla="*/ 0 w 4088"/>
              <a:gd name="T7" fmla="*/ 2147483647 h 2124"/>
              <a:gd name="T8" fmla="*/ 0 w 4088"/>
              <a:gd name="T9" fmla="*/ 0 h 2124"/>
              <a:gd name="T10" fmla="*/ 0 60000 65536"/>
              <a:gd name="T11" fmla="*/ 0 60000 65536"/>
              <a:gd name="T12" fmla="*/ 0 60000 65536"/>
              <a:gd name="T13" fmla="*/ 0 60000 65536"/>
              <a:gd name="T14" fmla="*/ 0 60000 65536"/>
              <a:gd name="T15" fmla="*/ 0 w 4088"/>
              <a:gd name="T16" fmla="*/ 0 h 2124"/>
              <a:gd name="T17" fmla="*/ 4088 w 4088"/>
              <a:gd name="T18" fmla="*/ 2124 h 2124"/>
            </a:gdLst>
            <a:ahLst/>
            <a:cxnLst>
              <a:cxn ang="T10">
                <a:pos x="T0" y="T1"/>
              </a:cxn>
              <a:cxn ang="T11">
                <a:pos x="T2" y="T3"/>
              </a:cxn>
              <a:cxn ang="T12">
                <a:pos x="T4" y="T5"/>
              </a:cxn>
              <a:cxn ang="T13">
                <a:pos x="T6" y="T7"/>
              </a:cxn>
              <a:cxn ang="T14">
                <a:pos x="T8" y="T9"/>
              </a:cxn>
            </a:cxnLst>
            <a:rect l="T15" t="T16" r="T17" b="T18"/>
            <a:pathLst>
              <a:path w="4088" h="2124">
                <a:moveTo>
                  <a:pt x="0" y="0"/>
                </a:moveTo>
                <a:lnTo>
                  <a:pt x="4087" y="0"/>
                </a:lnTo>
                <a:lnTo>
                  <a:pt x="4087" y="2123"/>
                </a:lnTo>
                <a:lnTo>
                  <a:pt x="0" y="2123"/>
                </a:lnTo>
                <a:lnTo>
                  <a:pt x="0" y="0"/>
                </a:lnTo>
              </a:path>
            </a:pathLst>
          </a:custGeom>
          <a:noFill/>
          <a:ln w="25400" cap="rnd" cmpd="sng">
            <a:solidFill>
              <a:srgbClr val="808080"/>
            </a:solidFill>
            <a:prstDash val="solid"/>
            <a:round/>
            <a:headEnd type="none" w="med" len="med"/>
            <a:tailEnd type="none" w="med" len="med"/>
          </a:ln>
        </p:spPr>
        <p:txBody>
          <a:bodyPr/>
          <a:lstStyle/>
          <a:p>
            <a:endParaRPr lang="en-US"/>
          </a:p>
        </p:txBody>
      </p:sp>
      <p:sp>
        <p:nvSpPr>
          <p:cNvPr id="156678" name="Freeform 5"/>
          <p:cNvSpPr>
            <a:spLocks/>
          </p:cNvSpPr>
          <p:nvPr/>
        </p:nvSpPr>
        <p:spPr bwMode="auto">
          <a:xfrm>
            <a:off x="1295400" y="2667000"/>
            <a:ext cx="6480175" cy="2684463"/>
          </a:xfrm>
          <a:custGeom>
            <a:avLst/>
            <a:gdLst>
              <a:gd name="T0" fmla="*/ 2147483647 w 4082"/>
              <a:gd name="T1" fmla="*/ 2147483647 h 1691"/>
              <a:gd name="T2" fmla="*/ 2147483647 w 4082"/>
              <a:gd name="T3" fmla="*/ 2147483647 h 1691"/>
              <a:gd name="T4" fmla="*/ 2147483647 w 4082"/>
              <a:gd name="T5" fmla="*/ 2147483647 h 1691"/>
              <a:gd name="T6" fmla="*/ 2147483647 w 4082"/>
              <a:gd name="T7" fmla="*/ 2147483647 h 1691"/>
              <a:gd name="T8" fmla="*/ 2147483647 w 4082"/>
              <a:gd name="T9" fmla="*/ 2147483647 h 1691"/>
              <a:gd name="T10" fmla="*/ 2147483647 w 4082"/>
              <a:gd name="T11" fmla="*/ 2147483647 h 1691"/>
              <a:gd name="T12" fmla="*/ 2147483647 w 4082"/>
              <a:gd name="T13" fmla="*/ 2147483647 h 1691"/>
              <a:gd name="T14" fmla="*/ 2147483647 w 4082"/>
              <a:gd name="T15" fmla="*/ 2147483647 h 1691"/>
              <a:gd name="T16" fmla="*/ 2147483647 w 4082"/>
              <a:gd name="T17" fmla="*/ 2147483647 h 1691"/>
              <a:gd name="T18" fmla="*/ 2147483647 w 4082"/>
              <a:gd name="T19" fmla="*/ 2147483647 h 1691"/>
              <a:gd name="T20" fmla="*/ 2147483647 w 4082"/>
              <a:gd name="T21" fmla="*/ 2147483647 h 1691"/>
              <a:gd name="T22" fmla="*/ 2147483647 w 4082"/>
              <a:gd name="T23" fmla="*/ 2147483647 h 1691"/>
              <a:gd name="T24" fmla="*/ 2147483647 w 4082"/>
              <a:gd name="T25" fmla="*/ 2147483647 h 1691"/>
              <a:gd name="T26" fmla="*/ 2147483647 w 4082"/>
              <a:gd name="T27" fmla="*/ 2147483647 h 1691"/>
              <a:gd name="T28" fmla="*/ 2147483647 w 4082"/>
              <a:gd name="T29" fmla="*/ 2147483647 h 1691"/>
              <a:gd name="T30" fmla="*/ 2147483647 w 4082"/>
              <a:gd name="T31" fmla="*/ 2147483647 h 1691"/>
              <a:gd name="T32" fmla="*/ 2147483647 w 4082"/>
              <a:gd name="T33" fmla="*/ 2147483647 h 1691"/>
              <a:gd name="T34" fmla="*/ 2147483647 w 4082"/>
              <a:gd name="T35" fmla="*/ 2147483647 h 1691"/>
              <a:gd name="T36" fmla="*/ 2147483647 w 4082"/>
              <a:gd name="T37" fmla="*/ 2147483647 h 1691"/>
              <a:gd name="T38" fmla="*/ 2147483647 w 4082"/>
              <a:gd name="T39" fmla="*/ 2147483647 h 1691"/>
              <a:gd name="T40" fmla="*/ 2147483647 w 4082"/>
              <a:gd name="T41" fmla="*/ 2147483647 h 1691"/>
              <a:gd name="T42" fmla="*/ 2147483647 w 4082"/>
              <a:gd name="T43" fmla="*/ 2147483647 h 1691"/>
              <a:gd name="T44" fmla="*/ 2147483647 w 4082"/>
              <a:gd name="T45" fmla="*/ 2147483647 h 1691"/>
              <a:gd name="T46" fmla="*/ 2147483647 w 4082"/>
              <a:gd name="T47" fmla="*/ 2147483647 h 1691"/>
              <a:gd name="T48" fmla="*/ 2147483647 w 4082"/>
              <a:gd name="T49" fmla="*/ 2147483647 h 1691"/>
              <a:gd name="T50" fmla="*/ 2147483647 w 4082"/>
              <a:gd name="T51" fmla="*/ 2147483647 h 1691"/>
              <a:gd name="T52" fmla="*/ 2147483647 w 4082"/>
              <a:gd name="T53" fmla="*/ 2147483647 h 1691"/>
              <a:gd name="T54" fmla="*/ 2147483647 w 4082"/>
              <a:gd name="T55" fmla="*/ 2147483647 h 1691"/>
              <a:gd name="T56" fmla="*/ 2147483647 w 4082"/>
              <a:gd name="T57" fmla="*/ 2147483647 h 1691"/>
              <a:gd name="T58" fmla="*/ 2147483647 w 4082"/>
              <a:gd name="T59" fmla="*/ 2147483647 h 1691"/>
              <a:gd name="T60" fmla="*/ 2147483647 w 4082"/>
              <a:gd name="T61" fmla="*/ 2147483647 h 1691"/>
              <a:gd name="T62" fmla="*/ 2147483647 w 4082"/>
              <a:gd name="T63" fmla="*/ 2147483647 h 1691"/>
              <a:gd name="T64" fmla="*/ 2147483647 w 4082"/>
              <a:gd name="T65" fmla="*/ 2147483647 h 1691"/>
              <a:gd name="T66" fmla="*/ 2147483647 w 4082"/>
              <a:gd name="T67" fmla="*/ 2147483647 h 1691"/>
              <a:gd name="T68" fmla="*/ 2147483647 w 4082"/>
              <a:gd name="T69" fmla="*/ 2147483647 h 1691"/>
              <a:gd name="T70" fmla="*/ 2147483647 w 4082"/>
              <a:gd name="T71" fmla="*/ 2147483647 h 1691"/>
              <a:gd name="T72" fmla="*/ 2147483647 w 4082"/>
              <a:gd name="T73" fmla="*/ 2147483647 h 1691"/>
              <a:gd name="T74" fmla="*/ 2147483647 w 4082"/>
              <a:gd name="T75" fmla="*/ 2147483647 h 1691"/>
              <a:gd name="T76" fmla="*/ 2147483647 w 4082"/>
              <a:gd name="T77" fmla="*/ 2147483647 h 1691"/>
              <a:gd name="T78" fmla="*/ 2147483647 w 4082"/>
              <a:gd name="T79" fmla="*/ 2147483647 h 1691"/>
              <a:gd name="T80" fmla="*/ 2147483647 w 4082"/>
              <a:gd name="T81" fmla="*/ 2147483647 h 1691"/>
              <a:gd name="T82" fmla="*/ 2147483647 w 4082"/>
              <a:gd name="T83" fmla="*/ 2147483647 h 1691"/>
              <a:gd name="T84" fmla="*/ 2147483647 w 4082"/>
              <a:gd name="T85" fmla="*/ 2147483647 h 1691"/>
              <a:gd name="T86" fmla="*/ 2147483647 w 4082"/>
              <a:gd name="T87" fmla="*/ 2147483647 h 1691"/>
              <a:gd name="T88" fmla="*/ 2147483647 w 4082"/>
              <a:gd name="T89" fmla="*/ 2147483647 h 1691"/>
              <a:gd name="T90" fmla="*/ 2147483647 w 4082"/>
              <a:gd name="T91" fmla="*/ 2147483647 h 1691"/>
              <a:gd name="T92" fmla="*/ 2147483647 w 4082"/>
              <a:gd name="T93" fmla="*/ 2147483647 h 1691"/>
              <a:gd name="T94" fmla="*/ 2147483647 w 4082"/>
              <a:gd name="T95" fmla="*/ 2147483647 h 1691"/>
              <a:gd name="T96" fmla="*/ 2147483647 w 4082"/>
              <a:gd name="T97" fmla="*/ 2147483647 h 1691"/>
              <a:gd name="T98" fmla="*/ 2147483647 w 4082"/>
              <a:gd name="T99" fmla="*/ 2147483647 h 1691"/>
              <a:gd name="T100" fmla="*/ 2147483647 w 4082"/>
              <a:gd name="T101" fmla="*/ 2147483647 h 1691"/>
              <a:gd name="T102" fmla="*/ 2147483647 w 4082"/>
              <a:gd name="T103" fmla="*/ 2147483647 h 1691"/>
              <a:gd name="T104" fmla="*/ 2147483647 w 4082"/>
              <a:gd name="T105" fmla="*/ 2147483647 h 16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82"/>
              <a:gd name="T160" fmla="*/ 0 h 1691"/>
              <a:gd name="T161" fmla="*/ 4082 w 4082"/>
              <a:gd name="T162" fmla="*/ 1691 h 16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82" h="1691">
                <a:moveTo>
                  <a:pt x="0" y="1690"/>
                </a:moveTo>
                <a:lnTo>
                  <a:pt x="54" y="1690"/>
                </a:lnTo>
                <a:lnTo>
                  <a:pt x="97" y="1690"/>
                </a:lnTo>
                <a:lnTo>
                  <a:pt x="151" y="1690"/>
                </a:lnTo>
                <a:lnTo>
                  <a:pt x="205" y="1690"/>
                </a:lnTo>
                <a:lnTo>
                  <a:pt x="259" y="1690"/>
                </a:lnTo>
                <a:lnTo>
                  <a:pt x="302" y="1690"/>
                </a:lnTo>
                <a:lnTo>
                  <a:pt x="355" y="1679"/>
                </a:lnTo>
                <a:lnTo>
                  <a:pt x="409" y="1679"/>
                </a:lnTo>
                <a:lnTo>
                  <a:pt x="463" y="1679"/>
                </a:lnTo>
                <a:lnTo>
                  <a:pt x="506" y="1667"/>
                </a:lnTo>
                <a:lnTo>
                  <a:pt x="560" y="1667"/>
                </a:lnTo>
                <a:lnTo>
                  <a:pt x="614" y="1656"/>
                </a:lnTo>
                <a:lnTo>
                  <a:pt x="668" y="1644"/>
                </a:lnTo>
                <a:lnTo>
                  <a:pt x="711" y="1633"/>
                </a:lnTo>
                <a:lnTo>
                  <a:pt x="765" y="1621"/>
                </a:lnTo>
                <a:lnTo>
                  <a:pt x="819" y="1598"/>
                </a:lnTo>
                <a:lnTo>
                  <a:pt x="872" y="1575"/>
                </a:lnTo>
                <a:lnTo>
                  <a:pt x="916" y="1541"/>
                </a:lnTo>
                <a:lnTo>
                  <a:pt x="970" y="1507"/>
                </a:lnTo>
                <a:lnTo>
                  <a:pt x="1022" y="1460"/>
                </a:lnTo>
                <a:lnTo>
                  <a:pt x="1066" y="1414"/>
                </a:lnTo>
                <a:lnTo>
                  <a:pt x="1119" y="1357"/>
                </a:lnTo>
                <a:lnTo>
                  <a:pt x="1173" y="1287"/>
                </a:lnTo>
                <a:lnTo>
                  <a:pt x="1227" y="1219"/>
                </a:lnTo>
                <a:lnTo>
                  <a:pt x="1270" y="1138"/>
                </a:lnTo>
                <a:lnTo>
                  <a:pt x="1324" y="1057"/>
                </a:lnTo>
                <a:lnTo>
                  <a:pt x="1378" y="966"/>
                </a:lnTo>
                <a:lnTo>
                  <a:pt x="1432" y="874"/>
                </a:lnTo>
                <a:lnTo>
                  <a:pt x="1475" y="770"/>
                </a:lnTo>
                <a:lnTo>
                  <a:pt x="1529" y="667"/>
                </a:lnTo>
                <a:lnTo>
                  <a:pt x="1583" y="563"/>
                </a:lnTo>
                <a:lnTo>
                  <a:pt x="1637" y="459"/>
                </a:lnTo>
                <a:lnTo>
                  <a:pt x="1680" y="368"/>
                </a:lnTo>
                <a:lnTo>
                  <a:pt x="1733" y="276"/>
                </a:lnTo>
                <a:lnTo>
                  <a:pt x="1787" y="195"/>
                </a:lnTo>
                <a:lnTo>
                  <a:pt x="1841" y="127"/>
                </a:lnTo>
                <a:lnTo>
                  <a:pt x="1884" y="80"/>
                </a:lnTo>
                <a:lnTo>
                  <a:pt x="1938" y="34"/>
                </a:lnTo>
                <a:lnTo>
                  <a:pt x="1992" y="11"/>
                </a:lnTo>
                <a:lnTo>
                  <a:pt x="2046" y="0"/>
                </a:lnTo>
                <a:lnTo>
                  <a:pt x="2089" y="11"/>
                </a:lnTo>
                <a:lnTo>
                  <a:pt x="2143" y="34"/>
                </a:lnTo>
                <a:lnTo>
                  <a:pt x="2197" y="80"/>
                </a:lnTo>
                <a:lnTo>
                  <a:pt x="2240" y="127"/>
                </a:lnTo>
                <a:lnTo>
                  <a:pt x="2294" y="195"/>
                </a:lnTo>
                <a:lnTo>
                  <a:pt x="2348" y="276"/>
                </a:lnTo>
                <a:lnTo>
                  <a:pt x="2401" y="368"/>
                </a:lnTo>
                <a:lnTo>
                  <a:pt x="2444" y="459"/>
                </a:lnTo>
                <a:lnTo>
                  <a:pt x="2498" y="563"/>
                </a:lnTo>
                <a:lnTo>
                  <a:pt x="2552" y="667"/>
                </a:lnTo>
                <a:lnTo>
                  <a:pt x="2606" y="770"/>
                </a:lnTo>
                <a:lnTo>
                  <a:pt x="2649" y="874"/>
                </a:lnTo>
                <a:lnTo>
                  <a:pt x="2703" y="966"/>
                </a:lnTo>
                <a:lnTo>
                  <a:pt x="2757" y="1057"/>
                </a:lnTo>
                <a:lnTo>
                  <a:pt x="2810" y="1138"/>
                </a:lnTo>
                <a:lnTo>
                  <a:pt x="2854" y="1219"/>
                </a:lnTo>
                <a:lnTo>
                  <a:pt x="2907" y="1287"/>
                </a:lnTo>
                <a:lnTo>
                  <a:pt x="2961" y="1357"/>
                </a:lnTo>
                <a:lnTo>
                  <a:pt x="3015" y="1414"/>
                </a:lnTo>
                <a:lnTo>
                  <a:pt x="3058" y="1460"/>
                </a:lnTo>
                <a:lnTo>
                  <a:pt x="3111" y="1507"/>
                </a:lnTo>
                <a:lnTo>
                  <a:pt x="3165" y="1541"/>
                </a:lnTo>
                <a:lnTo>
                  <a:pt x="3208" y="1575"/>
                </a:lnTo>
                <a:lnTo>
                  <a:pt x="3262" y="1598"/>
                </a:lnTo>
                <a:lnTo>
                  <a:pt x="3316" y="1621"/>
                </a:lnTo>
                <a:lnTo>
                  <a:pt x="3370" y="1633"/>
                </a:lnTo>
                <a:lnTo>
                  <a:pt x="3413" y="1644"/>
                </a:lnTo>
                <a:lnTo>
                  <a:pt x="3467" y="1656"/>
                </a:lnTo>
                <a:lnTo>
                  <a:pt x="3521" y="1667"/>
                </a:lnTo>
                <a:lnTo>
                  <a:pt x="3575" y="1667"/>
                </a:lnTo>
                <a:lnTo>
                  <a:pt x="3618" y="1679"/>
                </a:lnTo>
                <a:lnTo>
                  <a:pt x="3672" y="1679"/>
                </a:lnTo>
                <a:lnTo>
                  <a:pt x="3726" y="1679"/>
                </a:lnTo>
                <a:lnTo>
                  <a:pt x="3779" y="1690"/>
                </a:lnTo>
                <a:lnTo>
                  <a:pt x="3822" y="1690"/>
                </a:lnTo>
                <a:lnTo>
                  <a:pt x="3876" y="1690"/>
                </a:lnTo>
                <a:lnTo>
                  <a:pt x="3930" y="1690"/>
                </a:lnTo>
                <a:lnTo>
                  <a:pt x="3984" y="1690"/>
                </a:lnTo>
                <a:lnTo>
                  <a:pt x="4027" y="1690"/>
                </a:lnTo>
                <a:lnTo>
                  <a:pt x="4081" y="1690"/>
                </a:lnTo>
                <a:lnTo>
                  <a:pt x="4027" y="1690"/>
                </a:lnTo>
                <a:lnTo>
                  <a:pt x="3984" y="1690"/>
                </a:lnTo>
                <a:lnTo>
                  <a:pt x="3930" y="1690"/>
                </a:lnTo>
                <a:lnTo>
                  <a:pt x="3876" y="1690"/>
                </a:lnTo>
                <a:lnTo>
                  <a:pt x="3822" y="1690"/>
                </a:lnTo>
                <a:lnTo>
                  <a:pt x="3779" y="1690"/>
                </a:lnTo>
                <a:lnTo>
                  <a:pt x="3726" y="1690"/>
                </a:lnTo>
                <a:lnTo>
                  <a:pt x="3672" y="1690"/>
                </a:lnTo>
                <a:lnTo>
                  <a:pt x="3618" y="1690"/>
                </a:lnTo>
                <a:lnTo>
                  <a:pt x="3575" y="1690"/>
                </a:lnTo>
                <a:lnTo>
                  <a:pt x="3521" y="1690"/>
                </a:lnTo>
                <a:lnTo>
                  <a:pt x="3467" y="1690"/>
                </a:lnTo>
                <a:lnTo>
                  <a:pt x="3413" y="1690"/>
                </a:lnTo>
                <a:lnTo>
                  <a:pt x="3370" y="1690"/>
                </a:lnTo>
                <a:lnTo>
                  <a:pt x="3316" y="1690"/>
                </a:lnTo>
                <a:lnTo>
                  <a:pt x="3262" y="1690"/>
                </a:lnTo>
                <a:lnTo>
                  <a:pt x="3208" y="1690"/>
                </a:lnTo>
                <a:lnTo>
                  <a:pt x="3165" y="1690"/>
                </a:lnTo>
                <a:lnTo>
                  <a:pt x="3111" y="1690"/>
                </a:lnTo>
                <a:lnTo>
                  <a:pt x="3058" y="1690"/>
                </a:lnTo>
                <a:lnTo>
                  <a:pt x="3015" y="1690"/>
                </a:lnTo>
                <a:lnTo>
                  <a:pt x="2961" y="1690"/>
                </a:lnTo>
                <a:lnTo>
                  <a:pt x="2907" y="1690"/>
                </a:lnTo>
                <a:lnTo>
                  <a:pt x="2854" y="1690"/>
                </a:lnTo>
                <a:lnTo>
                  <a:pt x="2810" y="1690"/>
                </a:lnTo>
                <a:lnTo>
                  <a:pt x="2757" y="1690"/>
                </a:lnTo>
                <a:lnTo>
                  <a:pt x="2703" y="1690"/>
                </a:lnTo>
                <a:lnTo>
                  <a:pt x="2649" y="1690"/>
                </a:lnTo>
                <a:lnTo>
                  <a:pt x="2606" y="1690"/>
                </a:lnTo>
                <a:lnTo>
                  <a:pt x="2552" y="1690"/>
                </a:lnTo>
                <a:lnTo>
                  <a:pt x="2498" y="1690"/>
                </a:lnTo>
                <a:lnTo>
                  <a:pt x="2444" y="1690"/>
                </a:lnTo>
                <a:lnTo>
                  <a:pt x="2401" y="1690"/>
                </a:lnTo>
                <a:lnTo>
                  <a:pt x="2348" y="1690"/>
                </a:lnTo>
                <a:lnTo>
                  <a:pt x="2294" y="1690"/>
                </a:lnTo>
                <a:lnTo>
                  <a:pt x="2240" y="1690"/>
                </a:lnTo>
                <a:lnTo>
                  <a:pt x="2197" y="1690"/>
                </a:lnTo>
                <a:lnTo>
                  <a:pt x="2143" y="1690"/>
                </a:lnTo>
                <a:lnTo>
                  <a:pt x="2089" y="1690"/>
                </a:lnTo>
                <a:lnTo>
                  <a:pt x="2046" y="1690"/>
                </a:lnTo>
                <a:lnTo>
                  <a:pt x="1992" y="1690"/>
                </a:lnTo>
                <a:lnTo>
                  <a:pt x="1938" y="1690"/>
                </a:lnTo>
                <a:lnTo>
                  <a:pt x="1884" y="1690"/>
                </a:lnTo>
                <a:lnTo>
                  <a:pt x="1841" y="1690"/>
                </a:lnTo>
                <a:lnTo>
                  <a:pt x="1787" y="1690"/>
                </a:lnTo>
                <a:lnTo>
                  <a:pt x="1733" y="1690"/>
                </a:lnTo>
                <a:lnTo>
                  <a:pt x="1680" y="1690"/>
                </a:lnTo>
                <a:lnTo>
                  <a:pt x="1637" y="1690"/>
                </a:lnTo>
                <a:lnTo>
                  <a:pt x="1583" y="1690"/>
                </a:lnTo>
                <a:lnTo>
                  <a:pt x="1529" y="1690"/>
                </a:lnTo>
                <a:lnTo>
                  <a:pt x="1475" y="1690"/>
                </a:lnTo>
                <a:lnTo>
                  <a:pt x="1432" y="1690"/>
                </a:lnTo>
                <a:lnTo>
                  <a:pt x="1378" y="1690"/>
                </a:lnTo>
                <a:lnTo>
                  <a:pt x="1324" y="1690"/>
                </a:lnTo>
                <a:lnTo>
                  <a:pt x="1270" y="1690"/>
                </a:lnTo>
                <a:lnTo>
                  <a:pt x="1227" y="1690"/>
                </a:lnTo>
                <a:lnTo>
                  <a:pt x="1173" y="1690"/>
                </a:lnTo>
                <a:lnTo>
                  <a:pt x="1119" y="1690"/>
                </a:lnTo>
                <a:lnTo>
                  <a:pt x="1066" y="1690"/>
                </a:lnTo>
                <a:lnTo>
                  <a:pt x="1022" y="1690"/>
                </a:lnTo>
                <a:lnTo>
                  <a:pt x="970" y="1690"/>
                </a:lnTo>
                <a:lnTo>
                  <a:pt x="916" y="1690"/>
                </a:lnTo>
                <a:lnTo>
                  <a:pt x="872" y="1690"/>
                </a:lnTo>
                <a:lnTo>
                  <a:pt x="819" y="1690"/>
                </a:lnTo>
                <a:lnTo>
                  <a:pt x="765" y="1690"/>
                </a:lnTo>
                <a:lnTo>
                  <a:pt x="711" y="1690"/>
                </a:lnTo>
                <a:lnTo>
                  <a:pt x="668" y="1690"/>
                </a:lnTo>
                <a:lnTo>
                  <a:pt x="614" y="1690"/>
                </a:lnTo>
                <a:lnTo>
                  <a:pt x="560" y="1690"/>
                </a:lnTo>
                <a:lnTo>
                  <a:pt x="506" y="1690"/>
                </a:lnTo>
                <a:lnTo>
                  <a:pt x="463" y="1690"/>
                </a:lnTo>
                <a:lnTo>
                  <a:pt x="409" y="1690"/>
                </a:lnTo>
                <a:lnTo>
                  <a:pt x="355" y="1690"/>
                </a:lnTo>
                <a:lnTo>
                  <a:pt x="302" y="1690"/>
                </a:lnTo>
                <a:lnTo>
                  <a:pt x="259" y="1690"/>
                </a:lnTo>
                <a:lnTo>
                  <a:pt x="205" y="1690"/>
                </a:lnTo>
                <a:lnTo>
                  <a:pt x="151" y="1690"/>
                </a:lnTo>
                <a:lnTo>
                  <a:pt x="97" y="1690"/>
                </a:lnTo>
                <a:lnTo>
                  <a:pt x="54" y="1690"/>
                </a:lnTo>
                <a:lnTo>
                  <a:pt x="0" y="1690"/>
                </a:lnTo>
              </a:path>
            </a:pathLst>
          </a:custGeom>
          <a:solidFill>
            <a:schemeClr val="accent2"/>
          </a:solidFill>
          <a:ln w="12700" cap="rnd" cmpd="sng">
            <a:noFill/>
            <a:prstDash val="solid"/>
            <a:round/>
            <a:headEnd type="none" w="med" len="med"/>
            <a:tailEnd type="none" w="med" len="med"/>
          </a:ln>
        </p:spPr>
        <p:txBody>
          <a:bodyPr/>
          <a:lstStyle/>
          <a:p>
            <a:endParaRPr lang="en-US"/>
          </a:p>
        </p:txBody>
      </p:sp>
      <p:sp>
        <p:nvSpPr>
          <p:cNvPr id="156679" name="Line 6"/>
          <p:cNvSpPr>
            <a:spLocks noChangeShapeType="1"/>
          </p:cNvSpPr>
          <p:nvPr/>
        </p:nvSpPr>
        <p:spPr bwMode="auto">
          <a:xfrm>
            <a:off x="1320800" y="5372100"/>
            <a:ext cx="0" cy="0"/>
          </a:xfrm>
          <a:prstGeom prst="line">
            <a:avLst/>
          </a:prstGeom>
          <a:noFill/>
          <a:ln w="25400">
            <a:solidFill>
              <a:srgbClr val="000000"/>
            </a:solidFill>
            <a:round/>
            <a:headEnd/>
            <a:tailEnd/>
          </a:ln>
        </p:spPr>
        <p:txBody>
          <a:bodyPr wrap="none" anchor="ctr"/>
          <a:lstStyle/>
          <a:p>
            <a:endParaRPr lang="en-US"/>
          </a:p>
        </p:txBody>
      </p:sp>
      <p:sp>
        <p:nvSpPr>
          <p:cNvPr id="156680" name="Freeform 7"/>
          <p:cNvSpPr>
            <a:spLocks/>
          </p:cNvSpPr>
          <p:nvPr/>
        </p:nvSpPr>
        <p:spPr bwMode="auto">
          <a:xfrm>
            <a:off x="1320800" y="2679700"/>
            <a:ext cx="6489700" cy="2693988"/>
          </a:xfrm>
          <a:custGeom>
            <a:avLst/>
            <a:gdLst>
              <a:gd name="T0" fmla="*/ 2147483647 w 4088"/>
              <a:gd name="T1" fmla="*/ 2147483647 h 1697"/>
              <a:gd name="T2" fmla="*/ 2147483647 w 4088"/>
              <a:gd name="T3" fmla="*/ 2147483647 h 1697"/>
              <a:gd name="T4" fmla="*/ 2147483647 w 4088"/>
              <a:gd name="T5" fmla="*/ 2147483647 h 1697"/>
              <a:gd name="T6" fmla="*/ 2147483647 w 4088"/>
              <a:gd name="T7" fmla="*/ 2147483647 h 1697"/>
              <a:gd name="T8" fmla="*/ 2147483647 w 4088"/>
              <a:gd name="T9" fmla="*/ 2147483647 h 1697"/>
              <a:gd name="T10" fmla="*/ 2147483647 w 4088"/>
              <a:gd name="T11" fmla="*/ 2147483647 h 1697"/>
              <a:gd name="T12" fmla="*/ 2147483647 w 4088"/>
              <a:gd name="T13" fmla="*/ 2147483647 h 1697"/>
              <a:gd name="T14" fmla="*/ 2147483647 w 4088"/>
              <a:gd name="T15" fmla="*/ 2147483647 h 1697"/>
              <a:gd name="T16" fmla="*/ 2147483647 w 4088"/>
              <a:gd name="T17" fmla="*/ 2147483647 h 1697"/>
              <a:gd name="T18" fmla="*/ 2147483647 w 4088"/>
              <a:gd name="T19" fmla="*/ 2147483647 h 1697"/>
              <a:gd name="T20" fmla="*/ 2147483647 w 4088"/>
              <a:gd name="T21" fmla="*/ 2147483647 h 1697"/>
              <a:gd name="T22" fmla="*/ 2147483647 w 4088"/>
              <a:gd name="T23" fmla="*/ 2147483647 h 1697"/>
              <a:gd name="T24" fmla="*/ 2147483647 w 4088"/>
              <a:gd name="T25" fmla="*/ 2147483647 h 1697"/>
              <a:gd name="T26" fmla="*/ 2147483647 w 4088"/>
              <a:gd name="T27" fmla="*/ 2147483647 h 1697"/>
              <a:gd name="T28" fmla="*/ 2147483647 w 4088"/>
              <a:gd name="T29" fmla="*/ 2147483647 h 1697"/>
              <a:gd name="T30" fmla="*/ 2147483647 w 4088"/>
              <a:gd name="T31" fmla="*/ 2147483647 h 1697"/>
              <a:gd name="T32" fmla="*/ 2147483647 w 4088"/>
              <a:gd name="T33" fmla="*/ 2147483647 h 1697"/>
              <a:gd name="T34" fmla="*/ 2147483647 w 4088"/>
              <a:gd name="T35" fmla="*/ 2147483647 h 1697"/>
              <a:gd name="T36" fmla="*/ 2147483647 w 4088"/>
              <a:gd name="T37" fmla="*/ 2147483647 h 1697"/>
              <a:gd name="T38" fmla="*/ 2147483647 w 4088"/>
              <a:gd name="T39" fmla="*/ 2147483647 h 1697"/>
              <a:gd name="T40" fmla="*/ 2147483647 w 4088"/>
              <a:gd name="T41" fmla="*/ 2147483647 h 1697"/>
              <a:gd name="T42" fmla="*/ 2147483647 w 4088"/>
              <a:gd name="T43" fmla="*/ 2147483647 h 1697"/>
              <a:gd name="T44" fmla="*/ 2147483647 w 4088"/>
              <a:gd name="T45" fmla="*/ 2147483647 h 1697"/>
              <a:gd name="T46" fmla="*/ 2147483647 w 4088"/>
              <a:gd name="T47" fmla="*/ 2147483647 h 1697"/>
              <a:gd name="T48" fmla="*/ 2147483647 w 4088"/>
              <a:gd name="T49" fmla="*/ 2147483647 h 1697"/>
              <a:gd name="T50" fmla="*/ 2147483647 w 4088"/>
              <a:gd name="T51" fmla="*/ 2147483647 h 1697"/>
              <a:gd name="T52" fmla="*/ 2147483647 w 4088"/>
              <a:gd name="T53" fmla="*/ 2147483647 h 1697"/>
              <a:gd name="T54" fmla="*/ 2147483647 w 4088"/>
              <a:gd name="T55" fmla="*/ 2147483647 h 1697"/>
              <a:gd name="T56" fmla="*/ 2147483647 w 4088"/>
              <a:gd name="T57" fmla="*/ 2147483647 h 1697"/>
              <a:gd name="T58" fmla="*/ 2147483647 w 4088"/>
              <a:gd name="T59" fmla="*/ 2147483647 h 1697"/>
              <a:gd name="T60" fmla="*/ 2147483647 w 4088"/>
              <a:gd name="T61" fmla="*/ 2147483647 h 1697"/>
              <a:gd name="T62" fmla="*/ 2147483647 w 4088"/>
              <a:gd name="T63" fmla="*/ 2147483647 h 1697"/>
              <a:gd name="T64" fmla="*/ 2147483647 w 4088"/>
              <a:gd name="T65" fmla="*/ 2147483647 h 1697"/>
              <a:gd name="T66" fmla="*/ 2147483647 w 4088"/>
              <a:gd name="T67" fmla="*/ 2147483647 h 1697"/>
              <a:gd name="T68" fmla="*/ 2147483647 w 4088"/>
              <a:gd name="T69" fmla="*/ 2147483647 h 1697"/>
              <a:gd name="T70" fmla="*/ 2147483647 w 4088"/>
              <a:gd name="T71" fmla="*/ 2147483647 h 1697"/>
              <a:gd name="T72" fmla="*/ 2147483647 w 4088"/>
              <a:gd name="T73" fmla="*/ 2147483647 h 1697"/>
              <a:gd name="T74" fmla="*/ 2147483647 w 4088"/>
              <a:gd name="T75" fmla="*/ 2147483647 h 1697"/>
              <a:gd name="T76" fmla="*/ 2147483647 w 4088"/>
              <a:gd name="T77" fmla="*/ 2147483647 h 1697"/>
              <a:gd name="T78" fmla="*/ 2147483647 w 4088"/>
              <a:gd name="T79" fmla="*/ 2147483647 h 169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88"/>
              <a:gd name="T121" fmla="*/ 0 h 1697"/>
              <a:gd name="T122" fmla="*/ 4088 w 4088"/>
              <a:gd name="T123" fmla="*/ 1697 h 169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88" h="1697">
                <a:moveTo>
                  <a:pt x="0" y="1696"/>
                </a:moveTo>
                <a:lnTo>
                  <a:pt x="54" y="1696"/>
                </a:lnTo>
                <a:lnTo>
                  <a:pt x="97" y="1696"/>
                </a:lnTo>
                <a:lnTo>
                  <a:pt x="151" y="1696"/>
                </a:lnTo>
                <a:lnTo>
                  <a:pt x="205" y="1696"/>
                </a:lnTo>
                <a:lnTo>
                  <a:pt x="259" y="1696"/>
                </a:lnTo>
                <a:lnTo>
                  <a:pt x="302" y="1696"/>
                </a:lnTo>
                <a:lnTo>
                  <a:pt x="356" y="1685"/>
                </a:lnTo>
                <a:lnTo>
                  <a:pt x="410" y="1685"/>
                </a:lnTo>
                <a:lnTo>
                  <a:pt x="464" y="1685"/>
                </a:lnTo>
                <a:lnTo>
                  <a:pt x="507" y="1673"/>
                </a:lnTo>
                <a:lnTo>
                  <a:pt x="561" y="1673"/>
                </a:lnTo>
                <a:lnTo>
                  <a:pt x="615" y="1662"/>
                </a:lnTo>
                <a:lnTo>
                  <a:pt x="669" y="1650"/>
                </a:lnTo>
                <a:lnTo>
                  <a:pt x="712" y="1639"/>
                </a:lnTo>
                <a:lnTo>
                  <a:pt x="766" y="1627"/>
                </a:lnTo>
                <a:lnTo>
                  <a:pt x="820" y="1604"/>
                </a:lnTo>
                <a:lnTo>
                  <a:pt x="873" y="1581"/>
                </a:lnTo>
                <a:lnTo>
                  <a:pt x="917" y="1546"/>
                </a:lnTo>
                <a:lnTo>
                  <a:pt x="971" y="1512"/>
                </a:lnTo>
                <a:lnTo>
                  <a:pt x="1024" y="1465"/>
                </a:lnTo>
                <a:lnTo>
                  <a:pt x="1068" y="1419"/>
                </a:lnTo>
                <a:lnTo>
                  <a:pt x="1121" y="1362"/>
                </a:lnTo>
                <a:lnTo>
                  <a:pt x="1175" y="1292"/>
                </a:lnTo>
                <a:lnTo>
                  <a:pt x="1229" y="1223"/>
                </a:lnTo>
                <a:lnTo>
                  <a:pt x="1272" y="1142"/>
                </a:lnTo>
                <a:lnTo>
                  <a:pt x="1326" y="1061"/>
                </a:lnTo>
                <a:lnTo>
                  <a:pt x="1380" y="969"/>
                </a:lnTo>
                <a:lnTo>
                  <a:pt x="1434" y="877"/>
                </a:lnTo>
                <a:lnTo>
                  <a:pt x="1477" y="773"/>
                </a:lnTo>
                <a:lnTo>
                  <a:pt x="1531" y="669"/>
                </a:lnTo>
                <a:lnTo>
                  <a:pt x="1585" y="565"/>
                </a:lnTo>
                <a:lnTo>
                  <a:pt x="1639" y="461"/>
                </a:lnTo>
                <a:lnTo>
                  <a:pt x="1682" y="369"/>
                </a:lnTo>
                <a:lnTo>
                  <a:pt x="1736" y="277"/>
                </a:lnTo>
                <a:lnTo>
                  <a:pt x="1790" y="196"/>
                </a:lnTo>
                <a:lnTo>
                  <a:pt x="1844" y="127"/>
                </a:lnTo>
                <a:lnTo>
                  <a:pt x="1887" y="80"/>
                </a:lnTo>
                <a:lnTo>
                  <a:pt x="1941" y="34"/>
                </a:lnTo>
                <a:lnTo>
                  <a:pt x="1995" y="11"/>
                </a:lnTo>
                <a:lnTo>
                  <a:pt x="2049" y="0"/>
                </a:lnTo>
                <a:lnTo>
                  <a:pt x="2092" y="11"/>
                </a:lnTo>
                <a:lnTo>
                  <a:pt x="2146" y="34"/>
                </a:lnTo>
                <a:lnTo>
                  <a:pt x="2200" y="80"/>
                </a:lnTo>
                <a:lnTo>
                  <a:pt x="2243" y="127"/>
                </a:lnTo>
                <a:lnTo>
                  <a:pt x="2297" y="196"/>
                </a:lnTo>
                <a:lnTo>
                  <a:pt x="2351" y="277"/>
                </a:lnTo>
                <a:lnTo>
                  <a:pt x="2405" y="369"/>
                </a:lnTo>
                <a:lnTo>
                  <a:pt x="2448" y="461"/>
                </a:lnTo>
                <a:lnTo>
                  <a:pt x="2502" y="565"/>
                </a:lnTo>
                <a:lnTo>
                  <a:pt x="2556" y="669"/>
                </a:lnTo>
                <a:lnTo>
                  <a:pt x="2610" y="773"/>
                </a:lnTo>
                <a:lnTo>
                  <a:pt x="2653" y="877"/>
                </a:lnTo>
                <a:lnTo>
                  <a:pt x="2707" y="969"/>
                </a:lnTo>
                <a:lnTo>
                  <a:pt x="2761" y="1061"/>
                </a:lnTo>
                <a:lnTo>
                  <a:pt x="2814" y="1142"/>
                </a:lnTo>
                <a:lnTo>
                  <a:pt x="2858" y="1223"/>
                </a:lnTo>
                <a:lnTo>
                  <a:pt x="2911" y="1292"/>
                </a:lnTo>
                <a:lnTo>
                  <a:pt x="2965" y="1362"/>
                </a:lnTo>
                <a:lnTo>
                  <a:pt x="3019" y="1419"/>
                </a:lnTo>
                <a:lnTo>
                  <a:pt x="3062" y="1465"/>
                </a:lnTo>
                <a:lnTo>
                  <a:pt x="3116" y="1512"/>
                </a:lnTo>
                <a:lnTo>
                  <a:pt x="3170" y="1546"/>
                </a:lnTo>
                <a:lnTo>
                  <a:pt x="3213" y="1581"/>
                </a:lnTo>
                <a:lnTo>
                  <a:pt x="3267" y="1604"/>
                </a:lnTo>
                <a:lnTo>
                  <a:pt x="3321" y="1627"/>
                </a:lnTo>
                <a:lnTo>
                  <a:pt x="3375" y="1639"/>
                </a:lnTo>
                <a:lnTo>
                  <a:pt x="3418" y="1650"/>
                </a:lnTo>
                <a:lnTo>
                  <a:pt x="3472" y="1662"/>
                </a:lnTo>
                <a:lnTo>
                  <a:pt x="3526" y="1673"/>
                </a:lnTo>
                <a:lnTo>
                  <a:pt x="3580" y="1673"/>
                </a:lnTo>
                <a:lnTo>
                  <a:pt x="3623" y="1685"/>
                </a:lnTo>
                <a:lnTo>
                  <a:pt x="3677" y="1685"/>
                </a:lnTo>
                <a:lnTo>
                  <a:pt x="3731" y="1685"/>
                </a:lnTo>
                <a:lnTo>
                  <a:pt x="3785" y="1696"/>
                </a:lnTo>
                <a:lnTo>
                  <a:pt x="3828" y="1696"/>
                </a:lnTo>
                <a:lnTo>
                  <a:pt x="3882" y="1696"/>
                </a:lnTo>
                <a:lnTo>
                  <a:pt x="3936" y="1696"/>
                </a:lnTo>
                <a:lnTo>
                  <a:pt x="3990" y="1696"/>
                </a:lnTo>
                <a:lnTo>
                  <a:pt x="4033" y="1696"/>
                </a:lnTo>
                <a:lnTo>
                  <a:pt x="4087" y="1696"/>
                </a:lnTo>
              </a:path>
            </a:pathLst>
          </a:custGeom>
          <a:noFill/>
          <a:ln w="25400" cap="rnd" cmpd="sng">
            <a:solidFill>
              <a:srgbClr val="000000"/>
            </a:solidFill>
            <a:prstDash val="solid"/>
            <a:round/>
            <a:headEnd type="none" w="med" len="med"/>
            <a:tailEnd type="none" w="med" len="med"/>
          </a:ln>
        </p:spPr>
        <p:txBody>
          <a:bodyPr/>
          <a:lstStyle/>
          <a:p>
            <a:endParaRPr lang="en-US"/>
          </a:p>
        </p:txBody>
      </p:sp>
      <p:sp>
        <p:nvSpPr>
          <p:cNvPr id="156681" name="Line 8"/>
          <p:cNvSpPr>
            <a:spLocks noChangeShapeType="1"/>
          </p:cNvSpPr>
          <p:nvPr/>
        </p:nvSpPr>
        <p:spPr bwMode="auto">
          <a:xfrm>
            <a:off x="4573588" y="2008188"/>
            <a:ext cx="0" cy="3357562"/>
          </a:xfrm>
          <a:prstGeom prst="line">
            <a:avLst/>
          </a:prstGeom>
          <a:noFill/>
          <a:ln w="12700">
            <a:solidFill>
              <a:srgbClr val="000000"/>
            </a:solidFill>
            <a:round/>
            <a:headEnd/>
            <a:tailEnd/>
          </a:ln>
        </p:spPr>
        <p:txBody>
          <a:bodyPr wrap="none" anchor="ctr"/>
          <a:lstStyle/>
          <a:p>
            <a:endParaRPr lang="en-US"/>
          </a:p>
        </p:txBody>
      </p:sp>
      <p:sp>
        <p:nvSpPr>
          <p:cNvPr id="156682" name="Line 9"/>
          <p:cNvSpPr>
            <a:spLocks noChangeShapeType="1"/>
          </p:cNvSpPr>
          <p:nvPr/>
        </p:nvSpPr>
        <p:spPr bwMode="auto">
          <a:xfrm>
            <a:off x="4527550" y="5372100"/>
            <a:ext cx="90488" cy="0"/>
          </a:xfrm>
          <a:prstGeom prst="line">
            <a:avLst/>
          </a:prstGeom>
          <a:noFill/>
          <a:ln w="12700">
            <a:solidFill>
              <a:srgbClr val="000000"/>
            </a:solidFill>
            <a:round/>
            <a:headEnd/>
            <a:tailEnd/>
          </a:ln>
        </p:spPr>
        <p:txBody>
          <a:bodyPr wrap="none" anchor="ctr"/>
          <a:lstStyle/>
          <a:p>
            <a:endParaRPr lang="en-US"/>
          </a:p>
        </p:txBody>
      </p:sp>
      <p:sp>
        <p:nvSpPr>
          <p:cNvPr id="156683" name="Line 10"/>
          <p:cNvSpPr>
            <a:spLocks noChangeShapeType="1"/>
          </p:cNvSpPr>
          <p:nvPr/>
        </p:nvSpPr>
        <p:spPr bwMode="auto">
          <a:xfrm>
            <a:off x="4527550" y="5043488"/>
            <a:ext cx="90488" cy="0"/>
          </a:xfrm>
          <a:prstGeom prst="line">
            <a:avLst/>
          </a:prstGeom>
          <a:noFill/>
          <a:ln w="12700">
            <a:solidFill>
              <a:srgbClr val="000000"/>
            </a:solidFill>
            <a:round/>
            <a:headEnd/>
            <a:tailEnd/>
          </a:ln>
        </p:spPr>
        <p:txBody>
          <a:bodyPr wrap="none" anchor="ctr"/>
          <a:lstStyle/>
          <a:p>
            <a:endParaRPr lang="en-US"/>
          </a:p>
        </p:txBody>
      </p:sp>
      <p:sp>
        <p:nvSpPr>
          <p:cNvPr id="156684" name="Line 11"/>
          <p:cNvSpPr>
            <a:spLocks noChangeShapeType="1"/>
          </p:cNvSpPr>
          <p:nvPr/>
        </p:nvSpPr>
        <p:spPr bwMode="auto">
          <a:xfrm>
            <a:off x="4527550" y="4694238"/>
            <a:ext cx="90488" cy="0"/>
          </a:xfrm>
          <a:prstGeom prst="line">
            <a:avLst/>
          </a:prstGeom>
          <a:noFill/>
          <a:ln w="12700">
            <a:solidFill>
              <a:srgbClr val="000000"/>
            </a:solidFill>
            <a:round/>
            <a:headEnd/>
            <a:tailEnd/>
          </a:ln>
        </p:spPr>
        <p:txBody>
          <a:bodyPr wrap="none" anchor="ctr"/>
          <a:lstStyle/>
          <a:p>
            <a:endParaRPr lang="en-US"/>
          </a:p>
        </p:txBody>
      </p:sp>
      <p:sp>
        <p:nvSpPr>
          <p:cNvPr id="156685" name="Line 12"/>
          <p:cNvSpPr>
            <a:spLocks noChangeShapeType="1"/>
          </p:cNvSpPr>
          <p:nvPr/>
        </p:nvSpPr>
        <p:spPr bwMode="auto">
          <a:xfrm>
            <a:off x="4527550" y="4364038"/>
            <a:ext cx="90488" cy="0"/>
          </a:xfrm>
          <a:prstGeom prst="line">
            <a:avLst/>
          </a:prstGeom>
          <a:noFill/>
          <a:ln w="12700">
            <a:solidFill>
              <a:srgbClr val="000000"/>
            </a:solidFill>
            <a:round/>
            <a:headEnd/>
            <a:tailEnd/>
          </a:ln>
        </p:spPr>
        <p:txBody>
          <a:bodyPr wrap="none" anchor="ctr"/>
          <a:lstStyle/>
          <a:p>
            <a:endParaRPr lang="en-US"/>
          </a:p>
        </p:txBody>
      </p:sp>
      <p:sp>
        <p:nvSpPr>
          <p:cNvPr id="156686" name="Line 13"/>
          <p:cNvSpPr>
            <a:spLocks noChangeShapeType="1"/>
          </p:cNvSpPr>
          <p:nvPr/>
        </p:nvSpPr>
        <p:spPr bwMode="auto">
          <a:xfrm>
            <a:off x="4527550" y="4016375"/>
            <a:ext cx="90488" cy="0"/>
          </a:xfrm>
          <a:prstGeom prst="line">
            <a:avLst/>
          </a:prstGeom>
          <a:noFill/>
          <a:ln w="12700">
            <a:solidFill>
              <a:srgbClr val="000000"/>
            </a:solidFill>
            <a:round/>
            <a:headEnd/>
            <a:tailEnd/>
          </a:ln>
        </p:spPr>
        <p:txBody>
          <a:bodyPr wrap="none" anchor="ctr"/>
          <a:lstStyle/>
          <a:p>
            <a:endParaRPr lang="en-US"/>
          </a:p>
        </p:txBody>
      </p:sp>
      <p:sp>
        <p:nvSpPr>
          <p:cNvPr id="156687" name="Line 14"/>
          <p:cNvSpPr>
            <a:spLocks noChangeShapeType="1"/>
          </p:cNvSpPr>
          <p:nvPr/>
        </p:nvSpPr>
        <p:spPr bwMode="auto">
          <a:xfrm>
            <a:off x="4527550" y="3686175"/>
            <a:ext cx="90488" cy="0"/>
          </a:xfrm>
          <a:prstGeom prst="line">
            <a:avLst/>
          </a:prstGeom>
          <a:noFill/>
          <a:ln w="12700">
            <a:solidFill>
              <a:srgbClr val="000000"/>
            </a:solidFill>
            <a:round/>
            <a:headEnd/>
            <a:tailEnd/>
          </a:ln>
        </p:spPr>
        <p:txBody>
          <a:bodyPr wrap="none" anchor="ctr"/>
          <a:lstStyle/>
          <a:p>
            <a:endParaRPr lang="en-US"/>
          </a:p>
        </p:txBody>
      </p:sp>
      <p:sp>
        <p:nvSpPr>
          <p:cNvPr id="156688" name="Line 15"/>
          <p:cNvSpPr>
            <a:spLocks noChangeShapeType="1"/>
          </p:cNvSpPr>
          <p:nvPr/>
        </p:nvSpPr>
        <p:spPr bwMode="auto">
          <a:xfrm>
            <a:off x="4527550" y="3357563"/>
            <a:ext cx="90488" cy="0"/>
          </a:xfrm>
          <a:prstGeom prst="line">
            <a:avLst/>
          </a:prstGeom>
          <a:noFill/>
          <a:ln w="12700">
            <a:solidFill>
              <a:srgbClr val="000000"/>
            </a:solidFill>
            <a:round/>
            <a:headEnd/>
            <a:tailEnd/>
          </a:ln>
        </p:spPr>
        <p:txBody>
          <a:bodyPr wrap="none" anchor="ctr"/>
          <a:lstStyle/>
          <a:p>
            <a:endParaRPr lang="en-US"/>
          </a:p>
        </p:txBody>
      </p:sp>
      <p:sp>
        <p:nvSpPr>
          <p:cNvPr id="156689" name="Line 16"/>
          <p:cNvSpPr>
            <a:spLocks noChangeShapeType="1"/>
          </p:cNvSpPr>
          <p:nvPr/>
        </p:nvSpPr>
        <p:spPr bwMode="auto">
          <a:xfrm>
            <a:off x="4527550" y="3008313"/>
            <a:ext cx="90488" cy="0"/>
          </a:xfrm>
          <a:prstGeom prst="line">
            <a:avLst/>
          </a:prstGeom>
          <a:noFill/>
          <a:ln w="12700">
            <a:solidFill>
              <a:srgbClr val="000000"/>
            </a:solidFill>
            <a:round/>
            <a:headEnd/>
            <a:tailEnd/>
          </a:ln>
        </p:spPr>
        <p:txBody>
          <a:bodyPr wrap="none" anchor="ctr"/>
          <a:lstStyle/>
          <a:p>
            <a:endParaRPr lang="en-US"/>
          </a:p>
        </p:txBody>
      </p:sp>
      <p:sp>
        <p:nvSpPr>
          <p:cNvPr id="156690" name="Line 17"/>
          <p:cNvSpPr>
            <a:spLocks noChangeShapeType="1"/>
          </p:cNvSpPr>
          <p:nvPr/>
        </p:nvSpPr>
        <p:spPr bwMode="auto">
          <a:xfrm>
            <a:off x="4527550" y="2679700"/>
            <a:ext cx="90488" cy="0"/>
          </a:xfrm>
          <a:prstGeom prst="line">
            <a:avLst/>
          </a:prstGeom>
          <a:noFill/>
          <a:ln w="12700">
            <a:solidFill>
              <a:srgbClr val="000000"/>
            </a:solidFill>
            <a:round/>
            <a:headEnd/>
            <a:tailEnd/>
          </a:ln>
        </p:spPr>
        <p:txBody>
          <a:bodyPr wrap="none" anchor="ctr"/>
          <a:lstStyle/>
          <a:p>
            <a:endParaRPr lang="en-US"/>
          </a:p>
        </p:txBody>
      </p:sp>
      <p:sp>
        <p:nvSpPr>
          <p:cNvPr id="156691" name="Line 18"/>
          <p:cNvSpPr>
            <a:spLocks noChangeShapeType="1"/>
          </p:cNvSpPr>
          <p:nvPr/>
        </p:nvSpPr>
        <p:spPr bwMode="auto">
          <a:xfrm>
            <a:off x="4527550" y="2330450"/>
            <a:ext cx="90488" cy="0"/>
          </a:xfrm>
          <a:prstGeom prst="line">
            <a:avLst/>
          </a:prstGeom>
          <a:noFill/>
          <a:ln w="12700">
            <a:solidFill>
              <a:srgbClr val="000000"/>
            </a:solidFill>
            <a:round/>
            <a:headEnd/>
            <a:tailEnd/>
          </a:ln>
        </p:spPr>
        <p:txBody>
          <a:bodyPr wrap="none" anchor="ctr"/>
          <a:lstStyle/>
          <a:p>
            <a:endParaRPr lang="en-US"/>
          </a:p>
        </p:txBody>
      </p:sp>
      <p:sp>
        <p:nvSpPr>
          <p:cNvPr id="156692" name="Line 19"/>
          <p:cNvSpPr>
            <a:spLocks noChangeShapeType="1"/>
          </p:cNvSpPr>
          <p:nvPr/>
        </p:nvSpPr>
        <p:spPr bwMode="auto">
          <a:xfrm>
            <a:off x="4527550" y="2001838"/>
            <a:ext cx="90488" cy="0"/>
          </a:xfrm>
          <a:prstGeom prst="line">
            <a:avLst/>
          </a:prstGeom>
          <a:noFill/>
          <a:ln w="12700">
            <a:solidFill>
              <a:srgbClr val="000000"/>
            </a:solidFill>
            <a:round/>
            <a:headEnd/>
            <a:tailEnd/>
          </a:ln>
        </p:spPr>
        <p:txBody>
          <a:bodyPr wrap="none" anchor="ctr"/>
          <a:lstStyle/>
          <a:p>
            <a:endParaRPr lang="en-US"/>
          </a:p>
        </p:txBody>
      </p:sp>
      <p:sp>
        <p:nvSpPr>
          <p:cNvPr id="156693" name="Line 20"/>
          <p:cNvSpPr>
            <a:spLocks noChangeShapeType="1"/>
          </p:cNvSpPr>
          <p:nvPr/>
        </p:nvSpPr>
        <p:spPr bwMode="auto">
          <a:xfrm>
            <a:off x="1327150" y="5372100"/>
            <a:ext cx="6475413" cy="0"/>
          </a:xfrm>
          <a:prstGeom prst="line">
            <a:avLst/>
          </a:prstGeom>
          <a:noFill/>
          <a:ln w="12700">
            <a:solidFill>
              <a:srgbClr val="000000"/>
            </a:solidFill>
            <a:round/>
            <a:headEnd/>
            <a:tailEnd/>
          </a:ln>
        </p:spPr>
        <p:txBody>
          <a:bodyPr wrap="none" anchor="ctr"/>
          <a:lstStyle/>
          <a:p>
            <a:endParaRPr lang="en-US"/>
          </a:p>
        </p:txBody>
      </p:sp>
      <p:sp>
        <p:nvSpPr>
          <p:cNvPr id="156694" name="Line 21"/>
          <p:cNvSpPr>
            <a:spLocks noChangeShapeType="1"/>
          </p:cNvSpPr>
          <p:nvPr/>
        </p:nvSpPr>
        <p:spPr bwMode="auto">
          <a:xfrm flipV="1">
            <a:off x="1320800" y="5311775"/>
            <a:ext cx="0" cy="122238"/>
          </a:xfrm>
          <a:prstGeom prst="line">
            <a:avLst/>
          </a:prstGeom>
          <a:noFill/>
          <a:ln w="12700">
            <a:solidFill>
              <a:srgbClr val="000000"/>
            </a:solidFill>
            <a:round/>
            <a:headEnd/>
            <a:tailEnd/>
          </a:ln>
        </p:spPr>
        <p:txBody>
          <a:bodyPr wrap="none" anchor="ctr"/>
          <a:lstStyle/>
          <a:p>
            <a:endParaRPr lang="en-US"/>
          </a:p>
        </p:txBody>
      </p:sp>
      <p:sp>
        <p:nvSpPr>
          <p:cNvPr id="156695" name="Line 22"/>
          <p:cNvSpPr>
            <a:spLocks noChangeShapeType="1"/>
          </p:cNvSpPr>
          <p:nvPr/>
        </p:nvSpPr>
        <p:spPr bwMode="auto">
          <a:xfrm flipV="1">
            <a:off x="1731963" y="5311775"/>
            <a:ext cx="0" cy="122238"/>
          </a:xfrm>
          <a:prstGeom prst="line">
            <a:avLst/>
          </a:prstGeom>
          <a:noFill/>
          <a:ln w="12700">
            <a:solidFill>
              <a:srgbClr val="000000"/>
            </a:solidFill>
            <a:round/>
            <a:headEnd/>
            <a:tailEnd/>
          </a:ln>
        </p:spPr>
        <p:txBody>
          <a:bodyPr wrap="none" anchor="ctr"/>
          <a:lstStyle/>
          <a:p>
            <a:endParaRPr lang="en-US"/>
          </a:p>
        </p:txBody>
      </p:sp>
      <p:sp>
        <p:nvSpPr>
          <p:cNvPr id="156696" name="Line 23"/>
          <p:cNvSpPr>
            <a:spLocks noChangeShapeType="1"/>
          </p:cNvSpPr>
          <p:nvPr/>
        </p:nvSpPr>
        <p:spPr bwMode="auto">
          <a:xfrm flipV="1">
            <a:off x="2125663" y="5311775"/>
            <a:ext cx="0" cy="122238"/>
          </a:xfrm>
          <a:prstGeom prst="line">
            <a:avLst/>
          </a:prstGeom>
          <a:noFill/>
          <a:ln w="12700">
            <a:solidFill>
              <a:srgbClr val="000000"/>
            </a:solidFill>
            <a:round/>
            <a:headEnd/>
            <a:tailEnd/>
          </a:ln>
        </p:spPr>
        <p:txBody>
          <a:bodyPr wrap="none" anchor="ctr"/>
          <a:lstStyle/>
          <a:p>
            <a:endParaRPr lang="en-US"/>
          </a:p>
        </p:txBody>
      </p:sp>
      <p:sp>
        <p:nvSpPr>
          <p:cNvPr id="156697" name="Line 24"/>
          <p:cNvSpPr>
            <a:spLocks noChangeShapeType="1"/>
          </p:cNvSpPr>
          <p:nvPr/>
        </p:nvSpPr>
        <p:spPr bwMode="auto">
          <a:xfrm flipV="1">
            <a:off x="2536825" y="5311775"/>
            <a:ext cx="0" cy="122238"/>
          </a:xfrm>
          <a:prstGeom prst="line">
            <a:avLst/>
          </a:prstGeom>
          <a:noFill/>
          <a:ln w="12700">
            <a:solidFill>
              <a:srgbClr val="000000"/>
            </a:solidFill>
            <a:round/>
            <a:headEnd/>
            <a:tailEnd/>
          </a:ln>
        </p:spPr>
        <p:txBody>
          <a:bodyPr wrap="none" anchor="ctr"/>
          <a:lstStyle/>
          <a:p>
            <a:endParaRPr lang="en-US"/>
          </a:p>
        </p:txBody>
      </p:sp>
      <p:sp>
        <p:nvSpPr>
          <p:cNvPr id="156698" name="Line 25"/>
          <p:cNvSpPr>
            <a:spLocks noChangeShapeType="1"/>
          </p:cNvSpPr>
          <p:nvPr/>
        </p:nvSpPr>
        <p:spPr bwMode="auto">
          <a:xfrm flipV="1">
            <a:off x="2946400" y="5311775"/>
            <a:ext cx="0" cy="122238"/>
          </a:xfrm>
          <a:prstGeom prst="line">
            <a:avLst/>
          </a:prstGeom>
          <a:noFill/>
          <a:ln w="12700">
            <a:solidFill>
              <a:srgbClr val="000000"/>
            </a:solidFill>
            <a:round/>
            <a:headEnd/>
            <a:tailEnd/>
          </a:ln>
        </p:spPr>
        <p:txBody>
          <a:bodyPr wrap="none" anchor="ctr"/>
          <a:lstStyle/>
          <a:p>
            <a:endParaRPr lang="en-US"/>
          </a:p>
        </p:txBody>
      </p:sp>
      <p:sp>
        <p:nvSpPr>
          <p:cNvPr id="156699" name="Line 26"/>
          <p:cNvSpPr>
            <a:spLocks noChangeShapeType="1"/>
          </p:cNvSpPr>
          <p:nvPr/>
        </p:nvSpPr>
        <p:spPr bwMode="auto">
          <a:xfrm flipV="1">
            <a:off x="3340100" y="5311775"/>
            <a:ext cx="0" cy="122238"/>
          </a:xfrm>
          <a:prstGeom prst="line">
            <a:avLst/>
          </a:prstGeom>
          <a:noFill/>
          <a:ln w="12700">
            <a:solidFill>
              <a:srgbClr val="000000"/>
            </a:solidFill>
            <a:round/>
            <a:headEnd/>
            <a:tailEnd/>
          </a:ln>
        </p:spPr>
        <p:txBody>
          <a:bodyPr wrap="none" anchor="ctr"/>
          <a:lstStyle/>
          <a:p>
            <a:endParaRPr lang="en-US"/>
          </a:p>
        </p:txBody>
      </p:sp>
      <p:sp>
        <p:nvSpPr>
          <p:cNvPr id="156700" name="Line 27"/>
          <p:cNvSpPr>
            <a:spLocks noChangeShapeType="1"/>
          </p:cNvSpPr>
          <p:nvPr/>
        </p:nvSpPr>
        <p:spPr bwMode="auto">
          <a:xfrm flipV="1">
            <a:off x="3751263" y="5311775"/>
            <a:ext cx="0" cy="122238"/>
          </a:xfrm>
          <a:prstGeom prst="line">
            <a:avLst/>
          </a:prstGeom>
          <a:noFill/>
          <a:ln w="12700">
            <a:solidFill>
              <a:srgbClr val="000000"/>
            </a:solidFill>
            <a:round/>
            <a:headEnd/>
            <a:tailEnd/>
          </a:ln>
        </p:spPr>
        <p:txBody>
          <a:bodyPr wrap="none" anchor="ctr"/>
          <a:lstStyle/>
          <a:p>
            <a:endParaRPr lang="en-US"/>
          </a:p>
        </p:txBody>
      </p:sp>
      <p:sp>
        <p:nvSpPr>
          <p:cNvPr id="156701" name="Line 28"/>
          <p:cNvSpPr>
            <a:spLocks noChangeShapeType="1"/>
          </p:cNvSpPr>
          <p:nvPr/>
        </p:nvSpPr>
        <p:spPr bwMode="auto">
          <a:xfrm flipV="1">
            <a:off x="4162425" y="5311775"/>
            <a:ext cx="0" cy="122238"/>
          </a:xfrm>
          <a:prstGeom prst="line">
            <a:avLst/>
          </a:prstGeom>
          <a:noFill/>
          <a:ln w="12700">
            <a:solidFill>
              <a:srgbClr val="000000"/>
            </a:solidFill>
            <a:round/>
            <a:headEnd/>
            <a:tailEnd/>
          </a:ln>
        </p:spPr>
        <p:txBody>
          <a:bodyPr wrap="none" anchor="ctr"/>
          <a:lstStyle/>
          <a:p>
            <a:endParaRPr lang="en-US"/>
          </a:p>
        </p:txBody>
      </p:sp>
      <p:sp>
        <p:nvSpPr>
          <p:cNvPr id="156702" name="Line 29"/>
          <p:cNvSpPr>
            <a:spLocks noChangeShapeType="1"/>
          </p:cNvSpPr>
          <p:nvPr/>
        </p:nvSpPr>
        <p:spPr bwMode="auto">
          <a:xfrm flipV="1">
            <a:off x="4573588" y="5311775"/>
            <a:ext cx="0" cy="122238"/>
          </a:xfrm>
          <a:prstGeom prst="line">
            <a:avLst/>
          </a:prstGeom>
          <a:noFill/>
          <a:ln w="12700">
            <a:solidFill>
              <a:srgbClr val="000000"/>
            </a:solidFill>
            <a:round/>
            <a:headEnd/>
            <a:tailEnd/>
          </a:ln>
        </p:spPr>
        <p:txBody>
          <a:bodyPr wrap="none" anchor="ctr"/>
          <a:lstStyle/>
          <a:p>
            <a:endParaRPr lang="en-US"/>
          </a:p>
        </p:txBody>
      </p:sp>
      <p:sp>
        <p:nvSpPr>
          <p:cNvPr id="156703" name="Line 30"/>
          <p:cNvSpPr>
            <a:spLocks noChangeShapeType="1"/>
          </p:cNvSpPr>
          <p:nvPr/>
        </p:nvSpPr>
        <p:spPr bwMode="auto">
          <a:xfrm flipV="1">
            <a:off x="4967288" y="5311775"/>
            <a:ext cx="0" cy="122238"/>
          </a:xfrm>
          <a:prstGeom prst="line">
            <a:avLst/>
          </a:prstGeom>
          <a:noFill/>
          <a:ln w="12700">
            <a:solidFill>
              <a:srgbClr val="000000"/>
            </a:solidFill>
            <a:round/>
            <a:headEnd/>
            <a:tailEnd/>
          </a:ln>
        </p:spPr>
        <p:txBody>
          <a:bodyPr wrap="none" anchor="ctr"/>
          <a:lstStyle/>
          <a:p>
            <a:endParaRPr lang="en-US"/>
          </a:p>
        </p:txBody>
      </p:sp>
      <p:sp>
        <p:nvSpPr>
          <p:cNvPr id="156704" name="Line 31"/>
          <p:cNvSpPr>
            <a:spLocks noChangeShapeType="1"/>
          </p:cNvSpPr>
          <p:nvPr/>
        </p:nvSpPr>
        <p:spPr bwMode="auto">
          <a:xfrm flipV="1">
            <a:off x="5378450" y="5311775"/>
            <a:ext cx="0" cy="122238"/>
          </a:xfrm>
          <a:prstGeom prst="line">
            <a:avLst/>
          </a:prstGeom>
          <a:noFill/>
          <a:ln w="12700">
            <a:solidFill>
              <a:srgbClr val="000000"/>
            </a:solidFill>
            <a:round/>
            <a:headEnd/>
            <a:tailEnd/>
          </a:ln>
        </p:spPr>
        <p:txBody>
          <a:bodyPr wrap="none" anchor="ctr"/>
          <a:lstStyle/>
          <a:p>
            <a:endParaRPr lang="en-US"/>
          </a:p>
        </p:txBody>
      </p:sp>
      <p:sp>
        <p:nvSpPr>
          <p:cNvPr id="156705" name="Line 32"/>
          <p:cNvSpPr>
            <a:spLocks noChangeShapeType="1"/>
          </p:cNvSpPr>
          <p:nvPr/>
        </p:nvSpPr>
        <p:spPr bwMode="auto">
          <a:xfrm flipV="1">
            <a:off x="5788025" y="5311775"/>
            <a:ext cx="0" cy="122238"/>
          </a:xfrm>
          <a:prstGeom prst="line">
            <a:avLst/>
          </a:prstGeom>
          <a:noFill/>
          <a:ln w="12700">
            <a:solidFill>
              <a:srgbClr val="000000"/>
            </a:solidFill>
            <a:round/>
            <a:headEnd/>
            <a:tailEnd/>
          </a:ln>
        </p:spPr>
        <p:txBody>
          <a:bodyPr wrap="none" anchor="ctr"/>
          <a:lstStyle/>
          <a:p>
            <a:endParaRPr lang="en-US"/>
          </a:p>
        </p:txBody>
      </p:sp>
      <p:sp>
        <p:nvSpPr>
          <p:cNvPr id="156706" name="Line 33"/>
          <p:cNvSpPr>
            <a:spLocks noChangeShapeType="1"/>
          </p:cNvSpPr>
          <p:nvPr/>
        </p:nvSpPr>
        <p:spPr bwMode="auto">
          <a:xfrm flipV="1">
            <a:off x="6181725" y="5311775"/>
            <a:ext cx="0" cy="122238"/>
          </a:xfrm>
          <a:prstGeom prst="line">
            <a:avLst/>
          </a:prstGeom>
          <a:noFill/>
          <a:ln w="12700">
            <a:solidFill>
              <a:srgbClr val="000000"/>
            </a:solidFill>
            <a:round/>
            <a:headEnd/>
            <a:tailEnd/>
          </a:ln>
        </p:spPr>
        <p:txBody>
          <a:bodyPr wrap="none" anchor="ctr"/>
          <a:lstStyle/>
          <a:p>
            <a:endParaRPr lang="en-US"/>
          </a:p>
        </p:txBody>
      </p:sp>
      <p:sp>
        <p:nvSpPr>
          <p:cNvPr id="156707" name="Line 34"/>
          <p:cNvSpPr>
            <a:spLocks noChangeShapeType="1"/>
          </p:cNvSpPr>
          <p:nvPr/>
        </p:nvSpPr>
        <p:spPr bwMode="auto">
          <a:xfrm flipV="1">
            <a:off x="6592888" y="5311775"/>
            <a:ext cx="0" cy="122238"/>
          </a:xfrm>
          <a:prstGeom prst="line">
            <a:avLst/>
          </a:prstGeom>
          <a:noFill/>
          <a:ln w="12700">
            <a:solidFill>
              <a:srgbClr val="000000"/>
            </a:solidFill>
            <a:round/>
            <a:headEnd/>
            <a:tailEnd/>
          </a:ln>
        </p:spPr>
        <p:txBody>
          <a:bodyPr wrap="none" anchor="ctr"/>
          <a:lstStyle/>
          <a:p>
            <a:endParaRPr lang="en-US"/>
          </a:p>
        </p:txBody>
      </p:sp>
      <p:sp>
        <p:nvSpPr>
          <p:cNvPr id="156708" name="Line 35"/>
          <p:cNvSpPr>
            <a:spLocks noChangeShapeType="1"/>
          </p:cNvSpPr>
          <p:nvPr/>
        </p:nvSpPr>
        <p:spPr bwMode="auto">
          <a:xfrm flipV="1">
            <a:off x="7004050" y="5311775"/>
            <a:ext cx="0" cy="122238"/>
          </a:xfrm>
          <a:prstGeom prst="line">
            <a:avLst/>
          </a:prstGeom>
          <a:noFill/>
          <a:ln w="12700">
            <a:solidFill>
              <a:srgbClr val="000000"/>
            </a:solidFill>
            <a:round/>
            <a:headEnd/>
            <a:tailEnd/>
          </a:ln>
        </p:spPr>
        <p:txBody>
          <a:bodyPr wrap="none" anchor="ctr"/>
          <a:lstStyle/>
          <a:p>
            <a:endParaRPr lang="en-US"/>
          </a:p>
        </p:txBody>
      </p:sp>
      <p:sp>
        <p:nvSpPr>
          <p:cNvPr id="156709" name="Line 36"/>
          <p:cNvSpPr>
            <a:spLocks noChangeShapeType="1"/>
          </p:cNvSpPr>
          <p:nvPr/>
        </p:nvSpPr>
        <p:spPr bwMode="auto">
          <a:xfrm flipV="1">
            <a:off x="7397750" y="5311775"/>
            <a:ext cx="0" cy="122238"/>
          </a:xfrm>
          <a:prstGeom prst="line">
            <a:avLst/>
          </a:prstGeom>
          <a:noFill/>
          <a:ln w="12700">
            <a:solidFill>
              <a:srgbClr val="000000"/>
            </a:solidFill>
            <a:round/>
            <a:headEnd/>
            <a:tailEnd/>
          </a:ln>
        </p:spPr>
        <p:txBody>
          <a:bodyPr wrap="none" anchor="ctr"/>
          <a:lstStyle/>
          <a:p>
            <a:endParaRPr lang="en-US"/>
          </a:p>
        </p:txBody>
      </p:sp>
      <p:sp>
        <p:nvSpPr>
          <p:cNvPr id="156710" name="Line 37"/>
          <p:cNvSpPr>
            <a:spLocks noChangeShapeType="1"/>
          </p:cNvSpPr>
          <p:nvPr/>
        </p:nvSpPr>
        <p:spPr bwMode="auto">
          <a:xfrm flipV="1">
            <a:off x="7808913" y="5311775"/>
            <a:ext cx="0" cy="122238"/>
          </a:xfrm>
          <a:prstGeom prst="line">
            <a:avLst/>
          </a:prstGeom>
          <a:noFill/>
          <a:ln w="12700">
            <a:solidFill>
              <a:srgbClr val="000000"/>
            </a:solidFill>
            <a:round/>
            <a:headEnd/>
            <a:tailEnd/>
          </a:ln>
        </p:spPr>
        <p:txBody>
          <a:bodyPr wrap="none" anchor="ctr"/>
          <a:lstStyle/>
          <a:p>
            <a:endParaRPr lang="en-US"/>
          </a:p>
        </p:txBody>
      </p:sp>
      <p:sp>
        <p:nvSpPr>
          <p:cNvPr id="156711" name="Rectangle 38"/>
          <p:cNvSpPr>
            <a:spLocks noChangeArrowheads="1"/>
          </p:cNvSpPr>
          <p:nvPr/>
        </p:nvSpPr>
        <p:spPr bwMode="auto">
          <a:xfrm>
            <a:off x="727075" y="518953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0.00</a:t>
            </a:r>
          </a:p>
        </p:txBody>
      </p:sp>
      <p:sp>
        <p:nvSpPr>
          <p:cNvPr id="156712" name="Rectangle 39"/>
          <p:cNvSpPr>
            <a:spLocks noChangeArrowheads="1"/>
          </p:cNvSpPr>
          <p:nvPr/>
        </p:nvSpPr>
        <p:spPr bwMode="auto">
          <a:xfrm>
            <a:off x="727075" y="485933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0.05</a:t>
            </a:r>
          </a:p>
        </p:txBody>
      </p:sp>
      <p:sp>
        <p:nvSpPr>
          <p:cNvPr id="156713" name="Rectangle 40"/>
          <p:cNvSpPr>
            <a:spLocks noChangeArrowheads="1"/>
          </p:cNvSpPr>
          <p:nvPr/>
        </p:nvSpPr>
        <p:spPr bwMode="auto">
          <a:xfrm>
            <a:off x="727075" y="451008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0.10</a:t>
            </a:r>
          </a:p>
        </p:txBody>
      </p:sp>
      <p:sp>
        <p:nvSpPr>
          <p:cNvPr id="156714" name="Rectangle 41"/>
          <p:cNvSpPr>
            <a:spLocks noChangeArrowheads="1"/>
          </p:cNvSpPr>
          <p:nvPr/>
        </p:nvSpPr>
        <p:spPr bwMode="auto">
          <a:xfrm>
            <a:off x="727075" y="4181475"/>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0.15</a:t>
            </a:r>
          </a:p>
        </p:txBody>
      </p:sp>
      <p:sp>
        <p:nvSpPr>
          <p:cNvPr id="156715" name="Rectangle 42"/>
          <p:cNvSpPr>
            <a:spLocks noChangeArrowheads="1"/>
          </p:cNvSpPr>
          <p:nvPr/>
        </p:nvSpPr>
        <p:spPr bwMode="auto">
          <a:xfrm>
            <a:off x="727075" y="3832225"/>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0.20</a:t>
            </a:r>
          </a:p>
        </p:txBody>
      </p:sp>
      <p:sp>
        <p:nvSpPr>
          <p:cNvPr id="156716" name="Rectangle 43"/>
          <p:cNvSpPr>
            <a:spLocks noChangeArrowheads="1"/>
          </p:cNvSpPr>
          <p:nvPr/>
        </p:nvSpPr>
        <p:spPr bwMode="auto">
          <a:xfrm>
            <a:off x="727075" y="3503613"/>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0.25</a:t>
            </a:r>
          </a:p>
        </p:txBody>
      </p:sp>
      <p:sp>
        <p:nvSpPr>
          <p:cNvPr id="156717" name="Rectangle 44"/>
          <p:cNvSpPr>
            <a:spLocks noChangeArrowheads="1"/>
          </p:cNvSpPr>
          <p:nvPr/>
        </p:nvSpPr>
        <p:spPr bwMode="auto">
          <a:xfrm>
            <a:off x="727075" y="3173413"/>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0.30</a:t>
            </a:r>
          </a:p>
        </p:txBody>
      </p:sp>
      <p:sp>
        <p:nvSpPr>
          <p:cNvPr id="156718" name="Rectangle 45"/>
          <p:cNvSpPr>
            <a:spLocks noChangeArrowheads="1"/>
          </p:cNvSpPr>
          <p:nvPr/>
        </p:nvSpPr>
        <p:spPr bwMode="auto">
          <a:xfrm>
            <a:off x="727075" y="2825750"/>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0.35</a:t>
            </a:r>
          </a:p>
        </p:txBody>
      </p:sp>
      <p:sp>
        <p:nvSpPr>
          <p:cNvPr id="156719" name="Rectangle 46"/>
          <p:cNvSpPr>
            <a:spLocks noChangeArrowheads="1"/>
          </p:cNvSpPr>
          <p:nvPr/>
        </p:nvSpPr>
        <p:spPr bwMode="auto">
          <a:xfrm>
            <a:off x="727075" y="2495550"/>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0.40</a:t>
            </a:r>
          </a:p>
        </p:txBody>
      </p:sp>
      <p:sp>
        <p:nvSpPr>
          <p:cNvPr id="156720" name="Rectangle 47"/>
          <p:cNvSpPr>
            <a:spLocks noChangeArrowheads="1"/>
          </p:cNvSpPr>
          <p:nvPr/>
        </p:nvSpPr>
        <p:spPr bwMode="auto">
          <a:xfrm>
            <a:off x="727075" y="214788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0.45</a:t>
            </a:r>
          </a:p>
        </p:txBody>
      </p:sp>
      <p:sp>
        <p:nvSpPr>
          <p:cNvPr id="156721" name="Rectangle 48"/>
          <p:cNvSpPr>
            <a:spLocks noChangeArrowheads="1"/>
          </p:cNvSpPr>
          <p:nvPr/>
        </p:nvSpPr>
        <p:spPr bwMode="auto">
          <a:xfrm>
            <a:off x="727075" y="181768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0.50</a:t>
            </a:r>
          </a:p>
        </p:txBody>
      </p:sp>
      <p:sp>
        <p:nvSpPr>
          <p:cNvPr id="156722" name="Rectangle 49"/>
          <p:cNvSpPr>
            <a:spLocks noChangeArrowheads="1"/>
          </p:cNvSpPr>
          <p:nvPr/>
        </p:nvSpPr>
        <p:spPr bwMode="auto">
          <a:xfrm rot="-5400000">
            <a:off x="1040607"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-4.00</a:t>
            </a:r>
          </a:p>
        </p:txBody>
      </p:sp>
      <p:sp>
        <p:nvSpPr>
          <p:cNvPr id="156723" name="Rectangle 50"/>
          <p:cNvSpPr>
            <a:spLocks noChangeArrowheads="1"/>
          </p:cNvSpPr>
          <p:nvPr/>
        </p:nvSpPr>
        <p:spPr bwMode="auto">
          <a:xfrm rot="-5400000">
            <a:off x="1450182"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-3.50</a:t>
            </a:r>
          </a:p>
        </p:txBody>
      </p:sp>
      <p:sp>
        <p:nvSpPr>
          <p:cNvPr id="156724" name="Rectangle 51"/>
          <p:cNvSpPr>
            <a:spLocks noChangeArrowheads="1"/>
          </p:cNvSpPr>
          <p:nvPr/>
        </p:nvSpPr>
        <p:spPr bwMode="auto">
          <a:xfrm rot="-5400000">
            <a:off x="1845470"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-3.00</a:t>
            </a:r>
          </a:p>
        </p:txBody>
      </p:sp>
      <p:sp>
        <p:nvSpPr>
          <p:cNvPr id="156725" name="Rectangle 52"/>
          <p:cNvSpPr>
            <a:spLocks noChangeArrowheads="1"/>
          </p:cNvSpPr>
          <p:nvPr/>
        </p:nvSpPr>
        <p:spPr bwMode="auto">
          <a:xfrm rot="-5400000">
            <a:off x="2256632"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-2.50</a:t>
            </a:r>
          </a:p>
        </p:txBody>
      </p:sp>
      <p:sp>
        <p:nvSpPr>
          <p:cNvPr id="156726" name="Rectangle 53"/>
          <p:cNvSpPr>
            <a:spLocks noChangeArrowheads="1"/>
          </p:cNvSpPr>
          <p:nvPr/>
        </p:nvSpPr>
        <p:spPr bwMode="auto">
          <a:xfrm rot="-5400000">
            <a:off x="2667795"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-2.00</a:t>
            </a:r>
          </a:p>
        </p:txBody>
      </p:sp>
      <p:sp>
        <p:nvSpPr>
          <p:cNvPr id="156727" name="Rectangle 54"/>
          <p:cNvSpPr>
            <a:spLocks noChangeArrowheads="1"/>
          </p:cNvSpPr>
          <p:nvPr/>
        </p:nvSpPr>
        <p:spPr bwMode="auto">
          <a:xfrm rot="-5400000">
            <a:off x="3061494" y="5626894"/>
            <a:ext cx="588963"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-1.50</a:t>
            </a:r>
          </a:p>
        </p:txBody>
      </p:sp>
      <p:sp>
        <p:nvSpPr>
          <p:cNvPr id="156728" name="Rectangle 55"/>
          <p:cNvSpPr>
            <a:spLocks noChangeArrowheads="1"/>
          </p:cNvSpPr>
          <p:nvPr/>
        </p:nvSpPr>
        <p:spPr bwMode="auto">
          <a:xfrm rot="-5400000">
            <a:off x="3472656" y="5626894"/>
            <a:ext cx="588963"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-1.00</a:t>
            </a:r>
          </a:p>
        </p:txBody>
      </p:sp>
      <p:sp>
        <p:nvSpPr>
          <p:cNvPr id="156729" name="Rectangle 56"/>
          <p:cNvSpPr>
            <a:spLocks noChangeArrowheads="1"/>
          </p:cNvSpPr>
          <p:nvPr/>
        </p:nvSpPr>
        <p:spPr bwMode="auto">
          <a:xfrm rot="-5400000">
            <a:off x="3883819" y="5626894"/>
            <a:ext cx="588963"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-0.50</a:t>
            </a:r>
          </a:p>
        </p:txBody>
      </p:sp>
      <p:sp>
        <p:nvSpPr>
          <p:cNvPr id="156730" name="Rectangle 57"/>
          <p:cNvSpPr>
            <a:spLocks noChangeArrowheads="1"/>
          </p:cNvSpPr>
          <p:nvPr/>
        </p:nvSpPr>
        <p:spPr bwMode="auto">
          <a:xfrm rot="-5400000">
            <a:off x="4346575"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0.00</a:t>
            </a:r>
          </a:p>
        </p:txBody>
      </p:sp>
      <p:sp>
        <p:nvSpPr>
          <p:cNvPr id="156731" name="Rectangle 58"/>
          <p:cNvSpPr>
            <a:spLocks noChangeArrowheads="1"/>
          </p:cNvSpPr>
          <p:nvPr/>
        </p:nvSpPr>
        <p:spPr bwMode="auto">
          <a:xfrm rot="-5400000">
            <a:off x="4740275"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0.50</a:t>
            </a:r>
          </a:p>
        </p:txBody>
      </p:sp>
      <p:sp>
        <p:nvSpPr>
          <p:cNvPr id="156732" name="Rectangle 59"/>
          <p:cNvSpPr>
            <a:spLocks noChangeArrowheads="1"/>
          </p:cNvSpPr>
          <p:nvPr/>
        </p:nvSpPr>
        <p:spPr bwMode="auto">
          <a:xfrm rot="-5400000">
            <a:off x="5151438"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1.00</a:t>
            </a:r>
          </a:p>
        </p:txBody>
      </p:sp>
      <p:sp>
        <p:nvSpPr>
          <p:cNvPr id="156733" name="Rectangle 60"/>
          <p:cNvSpPr>
            <a:spLocks noChangeArrowheads="1"/>
          </p:cNvSpPr>
          <p:nvPr/>
        </p:nvSpPr>
        <p:spPr bwMode="auto">
          <a:xfrm rot="-5400000">
            <a:off x="5562600"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1.50</a:t>
            </a:r>
          </a:p>
        </p:txBody>
      </p:sp>
      <p:sp>
        <p:nvSpPr>
          <p:cNvPr id="156734" name="Rectangle 61"/>
          <p:cNvSpPr>
            <a:spLocks noChangeArrowheads="1"/>
          </p:cNvSpPr>
          <p:nvPr/>
        </p:nvSpPr>
        <p:spPr bwMode="auto">
          <a:xfrm rot="-5400000">
            <a:off x="5956300"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2.00</a:t>
            </a:r>
          </a:p>
        </p:txBody>
      </p:sp>
      <p:sp>
        <p:nvSpPr>
          <p:cNvPr id="156735" name="Rectangle 62"/>
          <p:cNvSpPr>
            <a:spLocks noChangeArrowheads="1"/>
          </p:cNvSpPr>
          <p:nvPr/>
        </p:nvSpPr>
        <p:spPr bwMode="auto">
          <a:xfrm rot="-5400000">
            <a:off x="6367463" y="5607050"/>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2.50</a:t>
            </a:r>
          </a:p>
        </p:txBody>
      </p:sp>
      <p:sp>
        <p:nvSpPr>
          <p:cNvPr id="156736" name="Rectangle 63"/>
          <p:cNvSpPr>
            <a:spLocks noChangeArrowheads="1"/>
          </p:cNvSpPr>
          <p:nvPr/>
        </p:nvSpPr>
        <p:spPr bwMode="auto">
          <a:xfrm rot="-5400000">
            <a:off x="6778625" y="5607050"/>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3.00</a:t>
            </a:r>
          </a:p>
        </p:txBody>
      </p:sp>
      <p:sp>
        <p:nvSpPr>
          <p:cNvPr id="156737" name="Rectangle 64"/>
          <p:cNvSpPr>
            <a:spLocks noChangeArrowheads="1"/>
          </p:cNvSpPr>
          <p:nvPr/>
        </p:nvSpPr>
        <p:spPr bwMode="auto">
          <a:xfrm rot="-5400000">
            <a:off x="7172325"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3.50</a:t>
            </a:r>
          </a:p>
        </p:txBody>
      </p:sp>
      <p:sp>
        <p:nvSpPr>
          <p:cNvPr id="156738" name="Rectangle 65"/>
          <p:cNvSpPr>
            <a:spLocks noChangeArrowheads="1"/>
          </p:cNvSpPr>
          <p:nvPr/>
        </p:nvSpPr>
        <p:spPr bwMode="auto">
          <a:xfrm rot="-5400000">
            <a:off x="7581900"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4.00</a:t>
            </a:r>
          </a:p>
        </p:txBody>
      </p:sp>
      <p:sp>
        <p:nvSpPr>
          <p:cNvPr id="156739" name="Line 66"/>
          <p:cNvSpPr>
            <a:spLocks noChangeShapeType="1"/>
          </p:cNvSpPr>
          <p:nvPr/>
        </p:nvSpPr>
        <p:spPr bwMode="auto">
          <a:xfrm>
            <a:off x="2647950" y="5235575"/>
            <a:ext cx="0" cy="101600"/>
          </a:xfrm>
          <a:prstGeom prst="line">
            <a:avLst/>
          </a:prstGeom>
          <a:noFill/>
          <a:ln w="50800">
            <a:solidFill>
              <a:schemeClr val="tx1"/>
            </a:solidFill>
            <a:round/>
            <a:headEnd/>
            <a:tailEnd/>
          </a:ln>
        </p:spPr>
        <p:txBody>
          <a:bodyPr wrap="none" anchor="ctr"/>
          <a:lstStyle/>
          <a:p>
            <a:endParaRPr lang="en-US"/>
          </a:p>
        </p:txBody>
      </p:sp>
      <p:sp>
        <p:nvSpPr>
          <p:cNvPr id="156740" name="AutoShape 67"/>
          <p:cNvSpPr>
            <a:spLocks noChangeArrowheads="1"/>
          </p:cNvSpPr>
          <p:nvPr/>
        </p:nvSpPr>
        <p:spPr bwMode="auto">
          <a:xfrm rot="2580000">
            <a:off x="2082800" y="4806950"/>
            <a:ext cx="596900" cy="292100"/>
          </a:xfrm>
          <a:prstGeom prst="rightArrow">
            <a:avLst>
              <a:gd name="adj1" fmla="val 50000"/>
              <a:gd name="adj2" fmla="val 102183"/>
            </a:avLst>
          </a:prstGeom>
          <a:solidFill>
            <a:schemeClr val="hlink"/>
          </a:solidFill>
          <a:ln w="12700">
            <a:solidFill>
              <a:schemeClr val="tx1"/>
            </a:solidFill>
            <a:miter lim="800000"/>
            <a:headEnd/>
            <a:tailEnd/>
          </a:ln>
        </p:spPr>
        <p:txBody>
          <a:bodyPr wrap="none" anchor="ctr"/>
          <a:lstStyle/>
          <a:p>
            <a:endParaRPr lang="en-US"/>
          </a:p>
        </p:txBody>
      </p:sp>
      <p:sp>
        <p:nvSpPr>
          <p:cNvPr id="156741" name="Rectangle 68"/>
          <p:cNvSpPr>
            <a:spLocks noChangeArrowheads="1"/>
          </p:cNvSpPr>
          <p:nvPr/>
        </p:nvSpPr>
        <p:spPr bwMode="auto">
          <a:xfrm>
            <a:off x="1600200" y="6019800"/>
            <a:ext cx="6003925" cy="363538"/>
          </a:xfrm>
          <a:prstGeom prst="rect">
            <a:avLst/>
          </a:prstGeom>
          <a:noFill/>
          <a:ln w="12700">
            <a:noFill/>
            <a:miter lim="800000"/>
            <a:headEnd/>
            <a:tailEnd/>
          </a:ln>
        </p:spPr>
        <p:txBody>
          <a:bodyPr wrap="none" lIns="90488" tIns="44450" rIns="90488" bIns="44450">
            <a:spAutoFit/>
          </a:bodyPr>
          <a:lstStyle/>
          <a:p>
            <a:r>
              <a:rPr lang="en-US" b="1"/>
              <a:t>We want to estimate the worst 1% of the possible outcomes.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5"/>
          <p:cNvSpPr>
            <a:spLocks noGrp="1"/>
          </p:cNvSpPr>
          <p:nvPr>
            <p:ph type="sldNum" sz="quarter" idx="12"/>
          </p:nvPr>
        </p:nvSpPr>
        <p:spPr>
          <a:noFill/>
        </p:spPr>
        <p:txBody>
          <a:bodyPr/>
          <a:lstStyle/>
          <a:p>
            <a:fld id="{D10B6C76-CABD-4294-ADE6-7A199049B79D}" type="slidenum">
              <a:rPr lang="en-US" smtClean="0"/>
              <a:pPr/>
              <a:t>136</a:t>
            </a:fld>
            <a:endParaRPr lang="en-US" smtClean="0"/>
          </a:p>
        </p:txBody>
      </p:sp>
      <p:sp>
        <p:nvSpPr>
          <p:cNvPr id="157699" name="Rectangle 2"/>
          <p:cNvSpPr>
            <a:spLocks noGrp="1" noChangeArrowheads="1"/>
          </p:cNvSpPr>
          <p:nvPr>
            <p:ph type="title"/>
          </p:nvPr>
        </p:nvSpPr>
        <p:spPr>
          <a:xfrm>
            <a:off x="685800" y="609600"/>
            <a:ext cx="7772400" cy="762000"/>
          </a:xfrm>
          <a:noFill/>
        </p:spPr>
        <p:txBody>
          <a:bodyPr lIns="90488" tIns="44450" rIns="90488" bIns="44450"/>
          <a:lstStyle/>
          <a:p>
            <a:r>
              <a:rPr lang="en-US" b="1" smtClean="0"/>
              <a:t>Methodology: VaR Concepts</a:t>
            </a:r>
          </a:p>
        </p:txBody>
      </p:sp>
      <p:sp>
        <p:nvSpPr>
          <p:cNvPr id="157700" name="Rectangle 3"/>
          <p:cNvSpPr>
            <a:spLocks noGrp="1" noChangeArrowheads="1"/>
          </p:cNvSpPr>
          <p:nvPr>
            <p:ph type="body" idx="1"/>
          </p:nvPr>
        </p:nvSpPr>
        <p:spPr>
          <a:xfrm>
            <a:off x="533400" y="1600200"/>
            <a:ext cx="1981200" cy="3581400"/>
          </a:xfrm>
          <a:noFill/>
        </p:spPr>
        <p:txBody>
          <a:bodyPr lIns="90488" tIns="44450" rIns="90488" bIns="44450"/>
          <a:lstStyle/>
          <a:p>
            <a:pPr>
              <a:lnSpc>
                <a:spcPct val="80000"/>
              </a:lnSpc>
              <a:buFontTx/>
              <a:buNone/>
            </a:pPr>
            <a:r>
              <a:rPr lang="en-US" sz="1600" smtClean="0"/>
              <a:t>Date	IPC</a:t>
            </a:r>
          </a:p>
          <a:p>
            <a:pPr>
              <a:lnSpc>
                <a:spcPct val="80000"/>
              </a:lnSpc>
              <a:buFontTx/>
              <a:buNone/>
            </a:pPr>
            <a:r>
              <a:rPr lang="en-US" sz="1600" smtClean="0"/>
              <a:t>01/02/95	2354.24</a:t>
            </a:r>
          </a:p>
          <a:p>
            <a:pPr>
              <a:lnSpc>
                <a:spcPct val="80000"/>
              </a:lnSpc>
              <a:buFontTx/>
              <a:buNone/>
            </a:pPr>
            <a:r>
              <a:rPr lang="en-US" sz="1600" smtClean="0"/>
              <a:t>01/03/95	2278.47</a:t>
            </a:r>
          </a:p>
          <a:p>
            <a:pPr>
              <a:lnSpc>
                <a:spcPct val="80000"/>
              </a:lnSpc>
              <a:buFontTx/>
              <a:buNone/>
            </a:pPr>
            <a:r>
              <a:rPr lang="en-US" sz="1600" smtClean="0"/>
              <a:t>01/04/95	2261.73</a:t>
            </a:r>
          </a:p>
          <a:p>
            <a:pPr>
              <a:lnSpc>
                <a:spcPct val="80000"/>
              </a:lnSpc>
              <a:buFontTx/>
              <a:buNone/>
            </a:pPr>
            <a:r>
              <a:rPr lang="en-US" sz="1600" smtClean="0"/>
              <a:t>01/05/95	2273.1</a:t>
            </a:r>
          </a:p>
          <a:p>
            <a:pPr>
              <a:lnSpc>
                <a:spcPct val="80000"/>
              </a:lnSpc>
              <a:buFontTx/>
              <a:buNone/>
            </a:pPr>
            <a:r>
              <a:rPr lang="en-US" sz="1600" smtClean="0"/>
              <a:t>	*	    *</a:t>
            </a:r>
          </a:p>
          <a:p>
            <a:pPr>
              <a:lnSpc>
                <a:spcPct val="80000"/>
              </a:lnSpc>
              <a:buFontTx/>
              <a:buNone/>
            </a:pPr>
            <a:r>
              <a:rPr lang="en-US" sz="1600" smtClean="0"/>
              <a:t>	*	    *</a:t>
            </a:r>
          </a:p>
          <a:p>
            <a:pPr>
              <a:lnSpc>
                <a:spcPct val="80000"/>
              </a:lnSpc>
              <a:buFontTx/>
              <a:buNone/>
            </a:pPr>
            <a:r>
              <a:rPr lang="en-US" sz="1600" smtClean="0"/>
              <a:t>	*	    *</a:t>
            </a:r>
          </a:p>
          <a:p>
            <a:pPr>
              <a:lnSpc>
                <a:spcPct val="80000"/>
              </a:lnSpc>
              <a:buFontTx/>
              <a:buNone/>
            </a:pPr>
            <a:r>
              <a:rPr lang="en-US" sz="1600" smtClean="0"/>
              <a:t>12/25/96	3298.47</a:t>
            </a:r>
          </a:p>
          <a:p>
            <a:pPr>
              <a:lnSpc>
                <a:spcPct val="80000"/>
              </a:lnSpc>
              <a:buFontTx/>
              <a:buNone/>
            </a:pPr>
            <a:r>
              <a:rPr lang="en-US" sz="1600" smtClean="0"/>
              <a:t>12/26/96	3310.89</a:t>
            </a:r>
          </a:p>
          <a:p>
            <a:pPr>
              <a:lnSpc>
                <a:spcPct val="80000"/>
              </a:lnSpc>
              <a:buFontTx/>
              <a:buNone/>
            </a:pPr>
            <a:r>
              <a:rPr lang="en-US" sz="1600" smtClean="0"/>
              <a:t>12/27/96	3327.2</a:t>
            </a:r>
          </a:p>
          <a:p>
            <a:pPr>
              <a:lnSpc>
                <a:spcPct val="80000"/>
              </a:lnSpc>
              <a:buFontTx/>
              <a:buNone/>
            </a:pPr>
            <a:r>
              <a:rPr lang="en-US" sz="1600" smtClean="0"/>
              <a:t>12/30/96	3346.95</a:t>
            </a:r>
          </a:p>
          <a:p>
            <a:pPr>
              <a:lnSpc>
                <a:spcPct val="80000"/>
              </a:lnSpc>
              <a:buFontTx/>
              <a:buNone/>
            </a:pPr>
            <a:r>
              <a:rPr lang="en-US" sz="1600" smtClean="0"/>
              <a:t>12/31/96	3361.03</a:t>
            </a:r>
          </a:p>
          <a:p>
            <a:pPr>
              <a:lnSpc>
                <a:spcPct val="80000"/>
              </a:lnSpc>
              <a:buFontTx/>
              <a:buNone/>
            </a:pPr>
            <a:endParaRPr lang="en-US" sz="1600" smtClean="0"/>
          </a:p>
        </p:txBody>
      </p:sp>
      <p:sp>
        <p:nvSpPr>
          <p:cNvPr id="157701" name="Rectangle 4"/>
          <p:cNvSpPr>
            <a:spLocks noChangeArrowheads="1"/>
          </p:cNvSpPr>
          <p:nvPr/>
        </p:nvSpPr>
        <p:spPr bwMode="auto">
          <a:xfrm>
            <a:off x="3200400" y="1981200"/>
            <a:ext cx="4067175" cy="698500"/>
          </a:xfrm>
          <a:prstGeom prst="rect">
            <a:avLst/>
          </a:prstGeom>
          <a:noFill/>
          <a:ln w="12700">
            <a:noFill/>
            <a:miter lim="800000"/>
            <a:headEnd/>
            <a:tailEnd/>
          </a:ln>
        </p:spPr>
        <p:txBody>
          <a:bodyPr wrap="none" lIns="90488" tIns="44450" rIns="90488" bIns="44450">
            <a:spAutoFit/>
          </a:bodyPr>
          <a:lstStyle/>
          <a:p>
            <a:r>
              <a:rPr lang="en-US" sz="2000"/>
              <a:t>Consider one time series, the Mexican</a:t>
            </a:r>
          </a:p>
          <a:p>
            <a:r>
              <a:rPr lang="en-US" sz="2000"/>
              <a:t>IPC stock index, for example:</a:t>
            </a:r>
          </a:p>
        </p:txBody>
      </p:sp>
      <p:sp>
        <p:nvSpPr>
          <p:cNvPr id="157702" name="Rectangle 5"/>
          <p:cNvSpPr>
            <a:spLocks noChangeArrowheads="1"/>
          </p:cNvSpPr>
          <p:nvPr/>
        </p:nvSpPr>
        <p:spPr bwMode="auto">
          <a:xfrm>
            <a:off x="762000" y="5410200"/>
            <a:ext cx="7772400" cy="638175"/>
          </a:xfrm>
          <a:prstGeom prst="rect">
            <a:avLst/>
          </a:prstGeom>
          <a:noFill/>
          <a:ln w="12700">
            <a:noFill/>
            <a:miter lim="800000"/>
            <a:headEnd/>
            <a:tailEnd/>
          </a:ln>
        </p:spPr>
        <p:txBody>
          <a:bodyPr lIns="90488" tIns="44450" rIns="90488" bIns="44450">
            <a:spAutoFit/>
          </a:bodyPr>
          <a:lstStyle/>
          <a:p>
            <a:r>
              <a:rPr lang="en-US"/>
              <a:t>We want to know how much this market could possibly move against us, so we know how much capital we need to support the position .</a:t>
            </a:r>
          </a:p>
        </p:txBody>
      </p:sp>
      <p:sp>
        <p:nvSpPr>
          <p:cNvPr id="157703" name="Rectangle 6"/>
          <p:cNvSpPr>
            <a:spLocks noChangeArrowheads="1"/>
          </p:cNvSpPr>
          <p:nvPr/>
        </p:nvSpPr>
        <p:spPr bwMode="auto">
          <a:xfrm>
            <a:off x="2895600" y="2286000"/>
            <a:ext cx="4457700" cy="3076575"/>
          </a:xfrm>
          <a:prstGeom prst="rect">
            <a:avLst/>
          </a:prstGeom>
          <a:solidFill>
            <a:srgbClr val="FFFFFF"/>
          </a:solidFill>
          <a:ln w="12700">
            <a:noFill/>
            <a:miter lim="800000"/>
            <a:headEnd/>
            <a:tailEnd/>
          </a:ln>
        </p:spPr>
        <p:txBody>
          <a:bodyPr wrap="none" anchor="ctr"/>
          <a:lstStyle/>
          <a:p>
            <a:endParaRPr lang="en-US"/>
          </a:p>
        </p:txBody>
      </p:sp>
      <p:sp>
        <p:nvSpPr>
          <p:cNvPr id="157704" name="Freeform 7"/>
          <p:cNvSpPr>
            <a:spLocks/>
          </p:cNvSpPr>
          <p:nvPr/>
        </p:nvSpPr>
        <p:spPr bwMode="auto">
          <a:xfrm>
            <a:off x="3276600" y="2857500"/>
            <a:ext cx="3554413" cy="2182813"/>
          </a:xfrm>
          <a:custGeom>
            <a:avLst/>
            <a:gdLst>
              <a:gd name="T0" fmla="*/ 0 w 2239"/>
              <a:gd name="T1" fmla="*/ 0 h 1375"/>
              <a:gd name="T2" fmla="*/ 2147483647 w 2239"/>
              <a:gd name="T3" fmla="*/ 0 h 1375"/>
              <a:gd name="T4" fmla="*/ 2147483647 w 2239"/>
              <a:gd name="T5" fmla="*/ 2147483647 h 1375"/>
              <a:gd name="T6" fmla="*/ 0 w 2239"/>
              <a:gd name="T7" fmla="*/ 2147483647 h 1375"/>
              <a:gd name="T8" fmla="*/ 0 w 2239"/>
              <a:gd name="T9" fmla="*/ 0 h 1375"/>
              <a:gd name="T10" fmla="*/ 0 60000 65536"/>
              <a:gd name="T11" fmla="*/ 0 60000 65536"/>
              <a:gd name="T12" fmla="*/ 0 60000 65536"/>
              <a:gd name="T13" fmla="*/ 0 60000 65536"/>
              <a:gd name="T14" fmla="*/ 0 60000 65536"/>
              <a:gd name="T15" fmla="*/ 0 w 2239"/>
              <a:gd name="T16" fmla="*/ 0 h 1375"/>
              <a:gd name="T17" fmla="*/ 2239 w 2239"/>
              <a:gd name="T18" fmla="*/ 1375 h 1375"/>
            </a:gdLst>
            <a:ahLst/>
            <a:cxnLst>
              <a:cxn ang="T10">
                <a:pos x="T0" y="T1"/>
              </a:cxn>
              <a:cxn ang="T11">
                <a:pos x="T2" y="T3"/>
              </a:cxn>
              <a:cxn ang="T12">
                <a:pos x="T4" y="T5"/>
              </a:cxn>
              <a:cxn ang="T13">
                <a:pos x="T6" y="T7"/>
              </a:cxn>
              <a:cxn ang="T14">
                <a:pos x="T8" y="T9"/>
              </a:cxn>
            </a:cxnLst>
            <a:rect l="T15" t="T16" r="T17" b="T18"/>
            <a:pathLst>
              <a:path w="2239" h="1375">
                <a:moveTo>
                  <a:pt x="0" y="0"/>
                </a:moveTo>
                <a:lnTo>
                  <a:pt x="2238" y="0"/>
                </a:lnTo>
                <a:lnTo>
                  <a:pt x="2238" y="1374"/>
                </a:lnTo>
                <a:lnTo>
                  <a:pt x="0" y="1374"/>
                </a:lnTo>
                <a:lnTo>
                  <a:pt x="0" y="0"/>
                </a:lnTo>
              </a:path>
            </a:pathLst>
          </a:custGeom>
          <a:noFill/>
          <a:ln w="12700" cap="rnd" cmpd="sng">
            <a:noFill/>
            <a:prstDash val="solid"/>
            <a:round/>
            <a:headEnd type="none" w="med" len="med"/>
            <a:tailEnd type="none" w="med" len="med"/>
          </a:ln>
        </p:spPr>
        <p:txBody>
          <a:bodyPr/>
          <a:lstStyle/>
          <a:p>
            <a:endParaRPr lang="en-US"/>
          </a:p>
        </p:txBody>
      </p:sp>
      <p:sp>
        <p:nvSpPr>
          <p:cNvPr id="157705" name="Line 8"/>
          <p:cNvSpPr>
            <a:spLocks noChangeShapeType="1"/>
          </p:cNvSpPr>
          <p:nvPr/>
        </p:nvSpPr>
        <p:spPr bwMode="auto">
          <a:xfrm>
            <a:off x="3276600" y="2863850"/>
            <a:ext cx="0" cy="2178050"/>
          </a:xfrm>
          <a:prstGeom prst="line">
            <a:avLst/>
          </a:prstGeom>
          <a:noFill/>
          <a:ln w="12700">
            <a:solidFill>
              <a:srgbClr val="000000"/>
            </a:solidFill>
            <a:round/>
            <a:headEnd/>
            <a:tailEnd/>
          </a:ln>
        </p:spPr>
        <p:txBody>
          <a:bodyPr wrap="none" anchor="ctr"/>
          <a:lstStyle/>
          <a:p>
            <a:endParaRPr lang="en-US"/>
          </a:p>
        </p:txBody>
      </p:sp>
      <p:sp>
        <p:nvSpPr>
          <p:cNvPr id="157706" name="Line 9"/>
          <p:cNvSpPr>
            <a:spLocks noChangeShapeType="1"/>
          </p:cNvSpPr>
          <p:nvPr/>
        </p:nvSpPr>
        <p:spPr bwMode="auto">
          <a:xfrm>
            <a:off x="3254375" y="5048250"/>
            <a:ext cx="44450" cy="0"/>
          </a:xfrm>
          <a:prstGeom prst="line">
            <a:avLst/>
          </a:prstGeom>
          <a:noFill/>
          <a:ln w="12700">
            <a:solidFill>
              <a:srgbClr val="000000"/>
            </a:solidFill>
            <a:round/>
            <a:headEnd/>
            <a:tailEnd/>
          </a:ln>
        </p:spPr>
        <p:txBody>
          <a:bodyPr wrap="none" anchor="ctr"/>
          <a:lstStyle/>
          <a:p>
            <a:endParaRPr lang="en-US"/>
          </a:p>
        </p:txBody>
      </p:sp>
      <p:sp>
        <p:nvSpPr>
          <p:cNvPr id="157707" name="Line 10"/>
          <p:cNvSpPr>
            <a:spLocks noChangeShapeType="1"/>
          </p:cNvSpPr>
          <p:nvPr/>
        </p:nvSpPr>
        <p:spPr bwMode="auto">
          <a:xfrm>
            <a:off x="3254375" y="4610100"/>
            <a:ext cx="44450" cy="0"/>
          </a:xfrm>
          <a:prstGeom prst="line">
            <a:avLst/>
          </a:prstGeom>
          <a:noFill/>
          <a:ln w="12700">
            <a:solidFill>
              <a:srgbClr val="000000"/>
            </a:solidFill>
            <a:round/>
            <a:headEnd/>
            <a:tailEnd/>
          </a:ln>
        </p:spPr>
        <p:txBody>
          <a:bodyPr wrap="none" anchor="ctr"/>
          <a:lstStyle/>
          <a:p>
            <a:endParaRPr lang="en-US"/>
          </a:p>
        </p:txBody>
      </p:sp>
      <p:sp>
        <p:nvSpPr>
          <p:cNvPr id="157708" name="Line 11"/>
          <p:cNvSpPr>
            <a:spLocks noChangeShapeType="1"/>
          </p:cNvSpPr>
          <p:nvPr/>
        </p:nvSpPr>
        <p:spPr bwMode="auto">
          <a:xfrm>
            <a:off x="3254375" y="4171950"/>
            <a:ext cx="44450" cy="0"/>
          </a:xfrm>
          <a:prstGeom prst="line">
            <a:avLst/>
          </a:prstGeom>
          <a:noFill/>
          <a:ln w="12700">
            <a:solidFill>
              <a:srgbClr val="000000"/>
            </a:solidFill>
            <a:round/>
            <a:headEnd/>
            <a:tailEnd/>
          </a:ln>
        </p:spPr>
        <p:txBody>
          <a:bodyPr wrap="none" anchor="ctr"/>
          <a:lstStyle/>
          <a:p>
            <a:endParaRPr lang="en-US"/>
          </a:p>
        </p:txBody>
      </p:sp>
      <p:sp>
        <p:nvSpPr>
          <p:cNvPr id="157709" name="Line 12"/>
          <p:cNvSpPr>
            <a:spLocks noChangeShapeType="1"/>
          </p:cNvSpPr>
          <p:nvPr/>
        </p:nvSpPr>
        <p:spPr bwMode="auto">
          <a:xfrm>
            <a:off x="3254375" y="3733800"/>
            <a:ext cx="44450" cy="0"/>
          </a:xfrm>
          <a:prstGeom prst="line">
            <a:avLst/>
          </a:prstGeom>
          <a:noFill/>
          <a:ln w="12700">
            <a:solidFill>
              <a:srgbClr val="000000"/>
            </a:solidFill>
            <a:round/>
            <a:headEnd/>
            <a:tailEnd/>
          </a:ln>
        </p:spPr>
        <p:txBody>
          <a:bodyPr wrap="none" anchor="ctr"/>
          <a:lstStyle/>
          <a:p>
            <a:endParaRPr lang="en-US"/>
          </a:p>
        </p:txBody>
      </p:sp>
      <p:sp>
        <p:nvSpPr>
          <p:cNvPr id="157710" name="Line 13"/>
          <p:cNvSpPr>
            <a:spLocks noChangeShapeType="1"/>
          </p:cNvSpPr>
          <p:nvPr/>
        </p:nvSpPr>
        <p:spPr bwMode="auto">
          <a:xfrm>
            <a:off x="3254375" y="3295650"/>
            <a:ext cx="44450" cy="0"/>
          </a:xfrm>
          <a:prstGeom prst="line">
            <a:avLst/>
          </a:prstGeom>
          <a:noFill/>
          <a:ln w="12700">
            <a:solidFill>
              <a:srgbClr val="000000"/>
            </a:solidFill>
            <a:round/>
            <a:headEnd/>
            <a:tailEnd/>
          </a:ln>
        </p:spPr>
        <p:txBody>
          <a:bodyPr wrap="none" anchor="ctr"/>
          <a:lstStyle/>
          <a:p>
            <a:endParaRPr lang="en-US"/>
          </a:p>
        </p:txBody>
      </p:sp>
      <p:sp>
        <p:nvSpPr>
          <p:cNvPr id="157711" name="Line 14"/>
          <p:cNvSpPr>
            <a:spLocks noChangeShapeType="1"/>
          </p:cNvSpPr>
          <p:nvPr/>
        </p:nvSpPr>
        <p:spPr bwMode="auto">
          <a:xfrm>
            <a:off x="3254375" y="2857500"/>
            <a:ext cx="44450" cy="0"/>
          </a:xfrm>
          <a:prstGeom prst="line">
            <a:avLst/>
          </a:prstGeom>
          <a:noFill/>
          <a:ln w="12700">
            <a:solidFill>
              <a:srgbClr val="000000"/>
            </a:solidFill>
            <a:round/>
            <a:headEnd/>
            <a:tailEnd/>
          </a:ln>
        </p:spPr>
        <p:txBody>
          <a:bodyPr wrap="none" anchor="ctr"/>
          <a:lstStyle/>
          <a:p>
            <a:endParaRPr lang="en-US"/>
          </a:p>
        </p:txBody>
      </p:sp>
      <p:sp>
        <p:nvSpPr>
          <p:cNvPr id="157712" name="Line 15"/>
          <p:cNvSpPr>
            <a:spLocks noChangeShapeType="1"/>
          </p:cNvSpPr>
          <p:nvPr/>
        </p:nvSpPr>
        <p:spPr bwMode="auto">
          <a:xfrm>
            <a:off x="3282950" y="5048250"/>
            <a:ext cx="3549650" cy="0"/>
          </a:xfrm>
          <a:prstGeom prst="line">
            <a:avLst/>
          </a:prstGeom>
          <a:noFill/>
          <a:ln w="12700">
            <a:solidFill>
              <a:srgbClr val="000000"/>
            </a:solidFill>
            <a:round/>
            <a:headEnd/>
            <a:tailEnd/>
          </a:ln>
        </p:spPr>
        <p:txBody>
          <a:bodyPr wrap="none" anchor="ctr"/>
          <a:lstStyle/>
          <a:p>
            <a:endParaRPr lang="en-US"/>
          </a:p>
        </p:txBody>
      </p:sp>
      <p:sp>
        <p:nvSpPr>
          <p:cNvPr id="157713" name="Line 16"/>
          <p:cNvSpPr>
            <a:spLocks noChangeShapeType="1"/>
          </p:cNvSpPr>
          <p:nvPr/>
        </p:nvSpPr>
        <p:spPr bwMode="auto">
          <a:xfrm flipV="1">
            <a:off x="3276600" y="5013325"/>
            <a:ext cx="0" cy="69850"/>
          </a:xfrm>
          <a:prstGeom prst="line">
            <a:avLst/>
          </a:prstGeom>
          <a:noFill/>
          <a:ln w="12700">
            <a:solidFill>
              <a:srgbClr val="000000"/>
            </a:solidFill>
            <a:round/>
            <a:headEnd/>
            <a:tailEnd/>
          </a:ln>
        </p:spPr>
        <p:txBody>
          <a:bodyPr wrap="none" anchor="ctr"/>
          <a:lstStyle/>
          <a:p>
            <a:endParaRPr lang="en-US"/>
          </a:p>
        </p:txBody>
      </p:sp>
      <p:sp>
        <p:nvSpPr>
          <p:cNvPr id="157714" name="Line 17"/>
          <p:cNvSpPr>
            <a:spLocks noChangeShapeType="1"/>
          </p:cNvSpPr>
          <p:nvPr/>
        </p:nvSpPr>
        <p:spPr bwMode="auto">
          <a:xfrm flipV="1">
            <a:off x="4162425" y="5013325"/>
            <a:ext cx="0" cy="69850"/>
          </a:xfrm>
          <a:prstGeom prst="line">
            <a:avLst/>
          </a:prstGeom>
          <a:noFill/>
          <a:ln w="12700">
            <a:solidFill>
              <a:srgbClr val="000000"/>
            </a:solidFill>
            <a:round/>
            <a:headEnd/>
            <a:tailEnd/>
          </a:ln>
        </p:spPr>
        <p:txBody>
          <a:bodyPr wrap="none" anchor="ctr"/>
          <a:lstStyle/>
          <a:p>
            <a:endParaRPr lang="en-US"/>
          </a:p>
        </p:txBody>
      </p:sp>
      <p:sp>
        <p:nvSpPr>
          <p:cNvPr id="157715" name="Line 18"/>
          <p:cNvSpPr>
            <a:spLocks noChangeShapeType="1"/>
          </p:cNvSpPr>
          <p:nvPr/>
        </p:nvSpPr>
        <p:spPr bwMode="auto">
          <a:xfrm flipV="1">
            <a:off x="5057775" y="5013325"/>
            <a:ext cx="0" cy="69850"/>
          </a:xfrm>
          <a:prstGeom prst="line">
            <a:avLst/>
          </a:prstGeom>
          <a:noFill/>
          <a:ln w="12700">
            <a:solidFill>
              <a:srgbClr val="000000"/>
            </a:solidFill>
            <a:round/>
            <a:headEnd/>
            <a:tailEnd/>
          </a:ln>
        </p:spPr>
        <p:txBody>
          <a:bodyPr wrap="none" anchor="ctr"/>
          <a:lstStyle/>
          <a:p>
            <a:endParaRPr lang="en-US"/>
          </a:p>
        </p:txBody>
      </p:sp>
      <p:sp>
        <p:nvSpPr>
          <p:cNvPr id="157716" name="Line 19"/>
          <p:cNvSpPr>
            <a:spLocks noChangeShapeType="1"/>
          </p:cNvSpPr>
          <p:nvPr/>
        </p:nvSpPr>
        <p:spPr bwMode="auto">
          <a:xfrm flipV="1">
            <a:off x="5943600" y="5013325"/>
            <a:ext cx="0" cy="69850"/>
          </a:xfrm>
          <a:prstGeom prst="line">
            <a:avLst/>
          </a:prstGeom>
          <a:noFill/>
          <a:ln w="12700">
            <a:solidFill>
              <a:srgbClr val="000000"/>
            </a:solidFill>
            <a:round/>
            <a:headEnd/>
            <a:tailEnd/>
          </a:ln>
        </p:spPr>
        <p:txBody>
          <a:bodyPr wrap="none" anchor="ctr"/>
          <a:lstStyle/>
          <a:p>
            <a:endParaRPr lang="en-US"/>
          </a:p>
        </p:txBody>
      </p:sp>
      <p:sp>
        <p:nvSpPr>
          <p:cNvPr id="157717" name="Line 20"/>
          <p:cNvSpPr>
            <a:spLocks noChangeShapeType="1"/>
          </p:cNvSpPr>
          <p:nvPr/>
        </p:nvSpPr>
        <p:spPr bwMode="auto">
          <a:xfrm flipV="1">
            <a:off x="6829425" y="5013325"/>
            <a:ext cx="0" cy="69850"/>
          </a:xfrm>
          <a:prstGeom prst="line">
            <a:avLst/>
          </a:prstGeom>
          <a:noFill/>
          <a:ln w="12700">
            <a:solidFill>
              <a:srgbClr val="000000"/>
            </a:solidFill>
            <a:round/>
            <a:headEnd/>
            <a:tailEnd/>
          </a:ln>
        </p:spPr>
        <p:txBody>
          <a:bodyPr wrap="none" anchor="ctr"/>
          <a:lstStyle/>
          <a:p>
            <a:endParaRPr lang="en-US"/>
          </a:p>
        </p:txBody>
      </p:sp>
      <p:sp>
        <p:nvSpPr>
          <p:cNvPr id="157718" name="Freeform 21"/>
          <p:cNvSpPr>
            <a:spLocks/>
          </p:cNvSpPr>
          <p:nvPr/>
        </p:nvSpPr>
        <p:spPr bwMode="auto">
          <a:xfrm>
            <a:off x="3276600" y="3276600"/>
            <a:ext cx="3563938" cy="1744663"/>
          </a:xfrm>
          <a:custGeom>
            <a:avLst/>
            <a:gdLst>
              <a:gd name="T0" fmla="*/ 2147483647 w 2245"/>
              <a:gd name="T1" fmla="*/ 2147483647 h 1099"/>
              <a:gd name="T2" fmla="*/ 2147483647 w 2245"/>
              <a:gd name="T3" fmla="*/ 2147483647 h 1099"/>
              <a:gd name="T4" fmla="*/ 2147483647 w 2245"/>
              <a:gd name="T5" fmla="*/ 2147483647 h 1099"/>
              <a:gd name="T6" fmla="*/ 2147483647 w 2245"/>
              <a:gd name="T7" fmla="*/ 2147483647 h 1099"/>
              <a:gd name="T8" fmla="*/ 2147483647 w 2245"/>
              <a:gd name="T9" fmla="*/ 2147483647 h 1099"/>
              <a:gd name="T10" fmla="*/ 2147483647 w 2245"/>
              <a:gd name="T11" fmla="*/ 2147483647 h 1099"/>
              <a:gd name="T12" fmla="*/ 2147483647 w 2245"/>
              <a:gd name="T13" fmla="*/ 2147483647 h 1099"/>
              <a:gd name="T14" fmla="*/ 2147483647 w 2245"/>
              <a:gd name="T15" fmla="*/ 2147483647 h 1099"/>
              <a:gd name="T16" fmla="*/ 2147483647 w 2245"/>
              <a:gd name="T17" fmla="*/ 2147483647 h 1099"/>
              <a:gd name="T18" fmla="*/ 2147483647 w 2245"/>
              <a:gd name="T19" fmla="*/ 2147483647 h 1099"/>
              <a:gd name="T20" fmla="*/ 2147483647 w 2245"/>
              <a:gd name="T21" fmla="*/ 2147483647 h 1099"/>
              <a:gd name="T22" fmla="*/ 2147483647 w 2245"/>
              <a:gd name="T23" fmla="*/ 2147483647 h 1099"/>
              <a:gd name="T24" fmla="*/ 2147483647 w 2245"/>
              <a:gd name="T25" fmla="*/ 2147483647 h 1099"/>
              <a:gd name="T26" fmla="*/ 2147483647 w 2245"/>
              <a:gd name="T27" fmla="*/ 2147483647 h 1099"/>
              <a:gd name="T28" fmla="*/ 2147483647 w 2245"/>
              <a:gd name="T29" fmla="*/ 2147483647 h 1099"/>
              <a:gd name="T30" fmla="*/ 2147483647 w 2245"/>
              <a:gd name="T31" fmla="*/ 2147483647 h 1099"/>
              <a:gd name="T32" fmla="*/ 2147483647 w 2245"/>
              <a:gd name="T33" fmla="*/ 2147483647 h 1099"/>
              <a:gd name="T34" fmla="*/ 2147483647 w 2245"/>
              <a:gd name="T35" fmla="*/ 2147483647 h 1099"/>
              <a:gd name="T36" fmla="*/ 2147483647 w 2245"/>
              <a:gd name="T37" fmla="*/ 2147483647 h 1099"/>
              <a:gd name="T38" fmla="*/ 2147483647 w 2245"/>
              <a:gd name="T39" fmla="*/ 2147483647 h 1099"/>
              <a:gd name="T40" fmla="*/ 2147483647 w 2245"/>
              <a:gd name="T41" fmla="*/ 2147483647 h 1099"/>
              <a:gd name="T42" fmla="*/ 2147483647 w 2245"/>
              <a:gd name="T43" fmla="*/ 2147483647 h 1099"/>
              <a:gd name="T44" fmla="*/ 2147483647 w 2245"/>
              <a:gd name="T45" fmla="*/ 2147483647 h 1099"/>
              <a:gd name="T46" fmla="*/ 2147483647 w 2245"/>
              <a:gd name="T47" fmla="*/ 2147483647 h 1099"/>
              <a:gd name="T48" fmla="*/ 2147483647 w 2245"/>
              <a:gd name="T49" fmla="*/ 2147483647 h 1099"/>
              <a:gd name="T50" fmla="*/ 2147483647 w 2245"/>
              <a:gd name="T51" fmla="*/ 2147483647 h 1099"/>
              <a:gd name="T52" fmla="*/ 2147483647 w 2245"/>
              <a:gd name="T53" fmla="*/ 2147483647 h 1099"/>
              <a:gd name="T54" fmla="*/ 2147483647 w 2245"/>
              <a:gd name="T55" fmla="*/ 2147483647 h 1099"/>
              <a:gd name="T56" fmla="*/ 2147483647 w 2245"/>
              <a:gd name="T57" fmla="*/ 2147483647 h 1099"/>
              <a:gd name="T58" fmla="*/ 2147483647 w 2245"/>
              <a:gd name="T59" fmla="*/ 2147483647 h 1099"/>
              <a:gd name="T60" fmla="*/ 2147483647 w 2245"/>
              <a:gd name="T61" fmla="*/ 2147483647 h 1099"/>
              <a:gd name="T62" fmla="*/ 2147483647 w 2245"/>
              <a:gd name="T63" fmla="*/ 2147483647 h 1099"/>
              <a:gd name="T64" fmla="*/ 2147483647 w 2245"/>
              <a:gd name="T65" fmla="*/ 2147483647 h 1099"/>
              <a:gd name="T66" fmla="*/ 2147483647 w 2245"/>
              <a:gd name="T67" fmla="*/ 2147483647 h 1099"/>
              <a:gd name="T68" fmla="*/ 2147483647 w 2245"/>
              <a:gd name="T69" fmla="*/ 2147483647 h 1099"/>
              <a:gd name="T70" fmla="*/ 2147483647 w 2245"/>
              <a:gd name="T71" fmla="*/ 2147483647 h 1099"/>
              <a:gd name="T72" fmla="*/ 2147483647 w 2245"/>
              <a:gd name="T73" fmla="*/ 2147483647 h 1099"/>
              <a:gd name="T74" fmla="*/ 2147483647 w 2245"/>
              <a:gd name="T75" fmla="*/ 2147483647 h 1099"/>
              <a:gd name="T76" fmla="*/ 2147483647 w 2245"/>
              <a:gd name="T77" fmla="*/ 2147483647 h 1099"/>
              <a:gd name="T78" fmla="*/ 2147483647 w 2245"/>
              <a:gd name="T79" fmla="*/ 2147483647 h 1099"/>
              <a:gd name="T80" fmla="*/ 2147483647 w 2245"/>
              <a:gd name="T81" fmla="*/ 2147483647 h 1099"/>
              <a:gd name="T82" fmla="*/ 2147483647 w 2245"/>
              <a:gd name="T83" fmla="*/ 2147483647 h 1099"/>
              <a:gd name="T84" fmla="*/ 2147483647 w 2245"/>
              <a:gd name="T85" fmla="*/ 2147483647 h 1099"/>
              <a:gd name="T86" fmla="*/ 2147483647 w 2245"/>
              <a:gd name="T87" fmla="*/ 2147483647 h 1099"/>
              <a:gd name="T88" fmla="*/ 2147483647 w 2245"/>
              <a:gd name="T89" fmla="*/ 2147483647 h 1099"/>
              <a:gd name="T90" fmla="*/ 2147483647 w 2245"/>
              <a:gd name="T91" fmla="*/ 2147483647 h 1099"/>
              <a:gd name="T92" fmla="*/ 2147483647 w 2245"/>
              <a:gd name="T93" fmla="*/ 2147483647 h 1099"/>
              <a:gd name="T94" fmla="*/ 2147483647 w 2245"/>
              <a:gd name="T95" fmla="*/ 2147483647 h 1099"/>
              <a:gd name="T96" fmla="*/ 2147483647 w 2245"/>
              <a:gd name="T97" fmla="*/ 2147483647 h 1099"/>
              <a:gd name="T98" fmla="*/ 2147483647 w 2245"/>
              <a:gd name="T99" fmla="*/ 2147483647 h 1099"/>
              <a:gd name="T100" fmla="*/ 2147483647 w 2245"/>
              <a:gd name="T101" fmla="*/ 2147483647 h 1099"/>
              <a:gd name="T102" fmla="*/ 2147483647 w 2245"/>
              <a:gd name="T103" fmla="*/ 2147483647 h 1099"/>
              <a:gd name="T104" fmla="*/ 2147483647 w 2245"/>
              <a:gd name="T105" fmla="*/ 2147483647 h 1099"/>
              <a:gd name="T106" fmla="*/ 2147483647 w 2245"/>
              <a:gd name="T107" fmla="*/ 2147483647 h 1099"/>
              <a:gd name="T108" fmla="*/ 2147483647 w 2245"/>
              <a:gd name="T109" fmla="*/ 2147483647 h 1099"/>
              <a:gd name="T110" fmla="*/ 2147483647 w 2245"/>
              <a:gd name="T111" fmla="*/ 2147483647 h 1099"/>
              <a:gd name="T112" fmla="*/ 2147483647 w 2245"/>
              <a:gd name="T113" fmla="*/ 2147483647 h 1099"/>
              <a:gd name="T114" fmla="*/ 2147483647 w 2245"/>
              <a:gd name="T115" fmla="*/ 2147483647 h 1099"/>
              <a:gd name="T116" fmla="*/ 2147483647 w 2245"/>
              <a:gd name="T117" fmla="*/ 2147483647 h 1099"/>
              <a:gd name="T118" fmla="*/ 2147483647 w 2245"/>
              <a:gd name="T119" fmla="*/ 2147483647 h 1099"/>
              <a:gd name="T120" fmla="*/ 2147483647 w 2245"/>
              <a:gd name="T121" fmla="*/ 2147483647 h 1099"/>
              <a:gd name="T122" fmla="*/ 2147483647 w 2245"/>
              <a:gd name="T123" fmla="*/ 2147483647 h 10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45"/>
              <a:gd name="T187" fmla="*/ 0 h 1099"/>
              <a:gd name="T188" fmla="*/ 2245 w 2245"/>
              <a:gd name="T189" fmla="*/ 1099 h 109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45" h="1099">
                <a:moveTo>
                  <a:pt x="0" y="594"/>
                </a:moveTo>
                <a:lnTo>
                  <a:pt x="6" y="636"/>
                </a:lnTo>
                <a:lnTo>
                  <a:pt x="6" y="648"/>
                </a:lnTo>
                <a:lnTo>
                  <a:pt x="12" y="642"/>
                </a:lnTo>
                <a:lnTo>
                  <a:pt x="18" y="648"/>
                </a:lnTo>
                <a:lnTo>
                  <a:pt x="24" y="732"/>
                </a:lnTo>
                <a:lnTo>
                  <a:pt x="24" y="804"/>
                </a:lnTo>
                <a:lnTo>
                  <a:pt x="30" y="774"/>
                </a:lnTo>
                <a:lnTo>
                  <a:pt x="36" y="726"/>
                </a:lnTo>
                <a:lnTo>
                  <a:pt x="36" y="672"/>
                </a:lnTo>
                <a:lnTo>
                  <a:pt x="42" y="654"/>
                </a:lnTo>
                <a:lnTo>
                  <a:pt x="48" y="678"/>
                </a:lnTo>
                <a:lnTo>
                  <a:pt x="54" y="702"/>
                </a:lnTo>
                <a:lnTo>
                  <a:pt x="54" y="762"/>
                </a:lnTo>
                <a:lnTo>
                  <a:pt x="60" y="756"/>
                </a:lnTo>
                <a:lnTo>
                  <a:pt x="66" y="756"/>
                </a:lnTo>
                <a:lnTo>
                  <a:pt x="66" y="738"/>
                </a:lnTo>
                <a:lnTo>
                  <a:pt x="72" y="762"/>
                </a:lnTo>
                <a:lnTo>
                  <a:pt x="78" y="780"/>
                </a:lnTo>
                <a:lnTo>
                  <a:pt x="84" y="816"/>
                </a:lnTo>
                <a:lnTo>
                  <a:pt x="84" y="846"/>
                </a:lnTo>
                <a:lnTo>
                  <a:pt x="90" y="738"/>
                </a:lnTo>
                <a:lnTo>
                  <a:pt x="96" y="792"/>
                </a:lnTo>
                <a:lnTo>
                  <a:pt x="102" y="822"/>
                </a:lnTo>
                <a:lnTo>
                  <a:pt x="102" y="816"/>
                </a:lnTo>
                <a:lnTo>
                  <a:pt x="108" y="810"/>
                </a:lnTo>
                <a:lnTo>
                  <a:pt x="114" y="810"/>
                </a:lnTo>
                <a:lnTo>
                  <a:pt x="120" y="828"/>
                </a:lnTo>
                <a:lnTo>
                  <a:pt x="126" y="810"/>
                </a:lnTo>
                <a:lnTo>
                  <a:pt x="132" y="828"/>
                </a:lnTo>
                <a:lnTo>
                  <a:pt x="132" y="834"/>
                </a:lnTo>
                <a:lnTo>
                  <a:pt x="138" y="900"/>
                </a:lnTo>
                <a:lnTo>
                  <a:pt x="144" y="882"/>
                </a:lnTo>
                <a:lnTo>
                  <a:pt x="150" y="918"/>
                </a:lnTo>
                <a:lnTo>
                  <a:pt x="156" y="966"/>
                </a:lnTo>
                <a:lnTo>
                  <a:pt x="162" y="954"/>
                </a:lnTo>
                <a:lnTo>
                  <a:pt x="162" y="1008"/>
                </a:lnTo>
                <a:lnTo>
                  <a:pt x="168" y="1038"/>
                </a:lnTo>
                <a:lnTo>
                  <a:pt x="174" y="1098"/>
                </a:lnTo>
                <a:lnTo>
                  <a:pt x="174" y="1038"/>
                </a:lnTo>
                <a:lnTo>
                  <a:pt x="180" y="1056"/>
                </a:lnTo>
                <a:lnTo>
                  <a:pt x="186" y="1056"/>
                </a:lnTo>
                <a:lnTo>
                  <a:pt x="192" y="1056"/>
                </a:lnTo>
                <a:lnTo>
                  <a:pt x="198" y="1056"/>
                </a:lnTo>
                <a:lnTo>
                  <a:pt x="204" y="1068"/>
                </a:lnTo>
                <a:lnTo>
                  <a:pt x="204" y="1044"/>
                </a:lnTo>
                <a:lnTo>
                  <a:pt x="210" y="1020"/>
                </a:lnTo>
                <a:lnTo>
                  <a:pt x="216" y="1020"/>
                </a:lnTo>
                <a:lnTo>
                  <a:pt x="222" y="1014"/>
                </a:lnTo>
                <a:lnTo>
                  <a:pt x="222" y="1008"/>
                </a:lnTo>
                <a:lnTo>
                  <a:pt x="228" y="1020"/>
                </a:lnTo>
                <a:lnTo>
                  <a:pt x="234" y="1008"/>
                </a:lnTo>
                <a:lnTo>
                  <a:pt x="234" y="1020"/>
                </a:lnTo>
                <a:lnTo>
                  <a:pt x="240" y="1020"/>
                </a:lnTo>
                <a:lnTo>
                  <a:pt x="246" y="1014"/>
                </a:lnTo>
                <a:lnTo>
                  <a:pt x="252" y="1002"/>
                </a:lnTo>
                <a:lnTo>
                  <a:pt x="252" y="942"/>
                </a:lnTo>
                <a:lnTo>
                  <a:pt x="258" y="888"/>
                </a:lnTo>
                <a:lnTo>
                  <a:pt x="264" y="882"/>
                </a:lnTo>
                <a:lnTo>
                  <a:pt x="270" y="894"/>
                </a:lnTo>
                <a:lnTo>
                  <a:pt x="270" y="888"/>
                </a:lnTo>
                <a:lnTo>
                  <a:pt x="276" y="882"/>
                </a:lnTo>
                <a:lnTo>
                  <a:pt x="282" y="834"/>
                </a:lnTo>
                <a:lnTo>
                  <a:pt x="282" y="840"/>
                </a:lnTo>
                <a:lnTo>
                  <a:pt x="288" y="834"/>
                </a:lnTo>
                <a:lnTo>
                  <a:pt x="294" y="840"/>
                </a:lnTo>
                <a:lnTo>
                  <a:pt x="300" y="816"/>
                </a:lnTo>
                <a:lnTo>
                  <a:pt x="300" y="846"/>
                </a:lnTo>
                <a:lnTo>
                  <a:pt x="306" y="864"/>
                </a:lnTo>
                <a:lnTo>
                  <a:pt x="312" y="882"/>
                </a:lnTo>
                <a:lnTo>
                  <a:pt x="318" y="882"/>
                </a:lnTo>
                <a:lnTo>
                  <a:pt x="324" y="888"/>
                </a:lnTo>
                <a:lnTo>
                  <a:pt x="330" y="906"/>
                </a:lnTo>
                <a:lnTo>
                  <a:pt x="336" y="882"/>
                </a:lnTo>
                <a:lnTo>
                  <a:pt x="342" y="834"/>
                </a:lnTo>
                <a:lnTo>
                  <a:pt x="342" y="780"/>
                </a:lnTo>
                <a:lnTo>
                  <a:pt x="348" y="792"/>
                </a:lnTo>
                <a:lnTo>
                  <a:pt x="354" y="786"/>
                </a:lnTo>
                <a:lnTo>
                  <a:pt x="360" y="798"/>
                </a:lnTo>
                <a:lnTo>
                  <a:pt x="360" y="810"/>
                </a:lnTo>
                <a:lnTo>
                  <a:pt x="366" y="810"/>
                </a:lnTo>
                <a:lnTo>
                  <a:pt x="372" y="798"/>
                </a:lnTo>
                <a:lnTo>
                  <a:pt x="372" y="780"/>
                </a:lnTo>
                <a:lnTo>
                  <a:pt x="378" y="786"/>
                </a:lnTo>
                <a:lnTo>
                  <a:pt x="384" y="786"/>
                </a:lnTo>
                <a:lnTo>
                  <a:pt x="390" y="786"/>
                </a:lnTo>
                <a:lnTo>
                  <a:pt x="390" y="768"/>
                </a:lnTo>
                <a:lnTo>
                  <a:pt x="396" y="780"/>
                </a:lnTo>
                <a:lnTo>
                  <a:pt x="402" y="786"/>
                </a:lnTo>
                <a:lnTo>
                  <a:pt x="402" y="774"/>
                </a:lnTo>
                <a:lnTo>
                  <a:pt x="408" y="762"/>
                </a:lnTo>
                <a:lnTo>
                  <a:pt x="414" y="750"/>
                </a:lnTo>
                <a:lnTo>
                  <a:pt x="420" y="756"/>
                </a:lnTo>
                <a:lnTo>
                  <a:pt x="420" y="780"/>
                </a:lnTo>
                <a:lnTo>
                  <a:pt x="426" y="786"/>
                </a:lnTo>
                <a:lnTo>
                  <a:pt x="432" y="738"/>
                </a:lnTo>
                <a:lnTo>
                  <a:pt x="438" y="738"/>
                </a:lnTo>
                <a:lnTo>
                  <a:pt x="438" y="768"/>
                </a:lnTo>
                <a:lnTo>
                  <a:pt x="444" y="792"/>
                </a:lnTo>
                <a:lnTo>
                  <a:pt x="450" y="816"/>
                </a:lnTo>
                <a:lnTo>
                  <a:pt x="450" y="810"/>
                </a:lnTo>
                <a:lnTo>
                  <a:pt x="456" y="822"/>
                </a:lnTo>
                <a:lnTo>
                  <a:pt x="462" y="822"/>
                </a:lnTo>
                <a:lnTo>
                  <a:pt x="468" y="786"/>
                </a:lnTo>
                <a:lnTo>
                  <a:pt x="468" y="774"/>
                </a:lnTo>
                <a:lnTo>
                  <a:pt x="474" y="780"/>
                </a:lnTo>
                <a:lnTo>
                  <a:pt x="480" y="792"/>
                </a:lnTo>
                <a:lnTo>
                  <a:pt x="480" y="798"/>
                </a:lnTo>
                <a:lnTo>
                  <a:pt x="486" y="804"/>
                </a:lnTo>
                <a:lnTo>
                  <a:pt x="492" y="816"/>
                </a:lnTo>
                <a:lnTo>
                  <a:pt x="498" y="804"/>
                </a:lnTo>
                <a:lnTo>
                  <a:pt x="498" y="798"/>
                </a:lnTo>
                <a:lnTo>
                  <a:pt x="504" y="798"/>
                </a:lnTo>
                <a:lnTo>
                  <a:pt x="510" y="792"/>
                </a:lnTo>
                <a:lnTo>
                  <a:pt x="510" y="768"/>
                </a:lnTo>
                <a:lnTo>
                  <a:pt x="516" y="780"/>
                </a:lnTo>
                <a:lnTo>
                  <a:pt x="522" y="792"/>
                </a:lnTo>
                <a:lnTo>
                  <a:pt x="528" y="780"/>
                </a:lnTo>
                <a:lnTo>
                  <a:pt x="528" y="762"/>
                </a:lnTo>
                <a:lnTo>
                  <a:pt x="534" y="762"/>
                </a:lnTo>
                <a:lnTo>
                  <a:pt x="540" y="744"/>
                </a:lnTo>
                <a:lnTo>
                  <a:pt x="540" y="726"/>
                </a:lnTo>
                <a:lnTo>
                  <a:pt x="546" y="726"/>
                </a:lnTo>
                <a:lnTo>
                  <a:pt x="552" y="690"/>
                </a:lnTo>
                <a:lnTo>
                  <a:pt x="558" y="684"/>
                </a:lnTo>
                <a:lnTo>
                  <a:pt x="564" y="690"/>
                </a:lnTo>
                <a:lnTo>
                  <a:pt x="570" y="624"/>
                </a:lnTo>
                <a:lnTo>
                  <a:pt x="570" y="570"/>
                </a:lnTo>
                <a:lnTo>
                  <a:pt x="576" y="540"/>
                </a:lnTo>
                <a:lnTo>
                  <a:pt x="582" y="486"/>
                </a:lnTo>
                <a:lnTo>
                  <a:pt x="588" y="516"/>
                </a:lnTo>
                <a:lnTo>
                  <a:pt x="588" y="498"/>
                </a:lnTo>
                <a:lnTo>
                  <a:pt x="594" y="474"/>
                </a:lnTo>
                <a:lnTo>
                  <a:pt x="600" y="498"/>
                </a:lnTo>
                <a:lnTo>
                  <a:pt x="600" y="504"/>
                </a:lnTo>
                <a:lnTo>
                  <a:pt x="606" y="528"/>
                </a:lnTo>
                <a:lnTo>
                  <a:pt x="612" y="552"/>
                </a:lnTo>
                <a:lnTo>
                  <a:pt x="618" y="534"/>
                </a:lnTo>
                <a:lnTo>
                  <a:pt x="624" y="522"/>
                </a:lnTo>
                <a:lnTo>
                  <a:pt x="630" y="540"/>
                </a:lnTo>
                <a:lnTo>
                  <a:pt x="636" y="582"/>
                </a:lnTo>
                <a:lnTo>
                  <a:pt x="636" y="570"/>
                </a:lnTo>
                <a:lnTo>
                  <a:pt x="642" y="570"/>
                </a:lnTo>
                <a:lnTo>
                  <a:pt x="648" y="582"/>
                </a:lnTo>
                <a:lnTo>
                  <a:pt x="654" y="546"/>
                </a:lnTo>
                <a:lnTo>
                  <a:pt x="660" y="516"/>
                </a:lnTo>
                <a:lnTo>
                  <a:pt x="666" y="492"/>
                </a:lnTo>
                <a:lnTo>
                  <a:pt x="666" y="480"/>
                </a:lnTo>
                <a:lnTo>
                  <a:pt x="672" y="492"/>
                </a:lnTo>
                <a:lnTo>
                  <a:pt x="678" y="486"/>
                </a:lnTo>
                <a:lnTo>
                  <a:pt x="678" y="474"/>
                </a:lnTo>
                <a:lnTo>
                  <a:pt x="684" y="498"/>
                </a:lnTo>
                <a:lnTo>
                  <a:pt x="690" y="504"/>
                </a:lnTo>
                <a:lnTo>
                  <a:pt x="696" y="504"/>
                </a:lnTo>
                <a:lnTo>
                  <a:pt x="696" y="516"/>
                </a:lnTo>
                <a:lnTo>
                  <a:pt x="702" y="522"/>
                </a:lnTo>
                <a:lnTo>
                  <a:pt x="708" y="522"/>
                </a:lnTo>
                <a:lnTo>
                  <a:pt x="714" y="522"/>
                </a:lnTo>
                <a:lnTo>
                  <a:pt x="720" y="546"/>
                </a:lnTo>
                <a:lnTo>
                  <a:pt x="726" y="546"/>
                </a:lnTo>
                <a:lnTo>
                  <a:pt x="726" y="534"/>
                </a:lnTo>
                <a:lnTo>
                  <a:pt x="732" y="516"/>
                </a:lnTo>
                <a:lnTo>
                  <a:pt x="738" y="522"/>
                </a:lnTo>
                <a:lnTo>
                  <a:pt x="738" y="528"/>
                </a:lnTo>
                <a:lnTo>
                  <a:pt x="744" y="504"/>
                </a:lnTo>
                <a:lnTo>
                  <a:pt x="750" y="504"/>
                </a:lnTo>
                <a:lnTo>
                  <a:pt x="756" y="468"/>
                </a:lnTo>
                <a:lnTo>
                  <a:pt x="756" y="462"/>
                </a:lnTo>
                <a:lnTo>
                  <a:pt x="762" y="456"/>
                </a:lnTo>
                <a:lnTo>
                  <a:pt x="768" y="456"/>
                </a:lnTo>
                <a:lnTo>
                  <a:pt x="768" y="450"/>
                </a:lnTo>
                <a:lnTo>
                  <a:pt x="774" y="456"/>
                </a:lnTo>
                <a:lnTo>
                  <a:pt x="780" y="468"/>
                </a:lnTo>
                <a:lnTo>
                  <a:pt x="786" y="474"/>
                </a:lnTo>
                <a:lnTo>
                  <a:pt x="786" y="468"/>
                </a:lnTo>
                <a:lnTo>
                  <a:pt x="792" y="480"/>
                </a:lnTo>
                <a:lnTo>
                  <a:pt x="798" y="492"/>
                </a:lnTo>
                <a:lnTo>
                  <a:pt x="804" y="480"/>
                </a:lnTo>
                <a:lnTo>
                  <a:pt x="804" y="486"/>
                </a:lnTo>
                <a:lnTo>
                  <a:pt x="810" y="486"/>
                </a:lnTo>
                <a:lnTo>
                  <a:pt x="816" y="504"/>
                </a:lnTo>
                <a:lnTo>
                  <a:pt x="822" y="564"/>
                </a:lnTo>
                <a:lnTo>
                  <a:pt x="828" y="600"/>
                </a:lnTo>
                <a:lnTo>
                  <a:pt x="834" y="582"/>
                </a:lnTo>
                <a:lnTo>
                  <a:pt x="834" y="576"/>
                </a:lnTo>
                <a:lnTo>
                  <a:pt x="840" y="630"/>
                </a:lnTo>
                <a:lnTo>
                  <a:pt x="846" y="636"/>
                </a:lnTo>
                <a:lnTo>
                  <a:pt x="846" y="642"/>
                </a:lnTo>
                <a:lnTo>
                  <a:pt x="852" y="600"/>
                </a:lnTo>
                <a:lnTo>
                  <a:pt x="858" y="564"/>
                </a:lnTo>
                <a:lnTo>
                  <a:pt x="864" y="618"/>
                </a:lnTo>
                <a:lnTo>
                  <a:pt x="864" y="606"/>
                </a:lnTo>
                <a:lnTo>
                  <a:pt x="870" y="594"/>
                </a:lnTo>
                <a:lnTo>
                  <a:pt x="876" y="606"/>
                </a:lnTo>
                <a:lnTo>
                  <a:pt x="876" y="618"/>
                </a:lnTo>
                <a:lnTo>
                  <a:pt x="882" y="612"/>
                </a:lnTo>
                <a:lnTo>
                  <a:pt x="888" y="624"/>
                </a:lnTo>
                <a:lnTo>
                  <a:pt x="894" y="606"/>
                </a:lnTo>
                <a:lnTo>
                  <a:pt x="894" y="594"/>
                </a:lnTo>
                <a:lnTo>
                  <a:pt x="900" y="606"/>
                </a:lnTo>
                <a:lnTo>
                  <a:pt x="906" y="636"/>
                </a:lnTo>
                <a:lnTo>
                  <a:pt x="906" y="630"/>
                </a:lnTo>
                <a:lnTo>
                  <a:pt x="912" y="678"/>
                </a:lnTo>
                <a:lnTo>
                  <a:pt x="918" y="690"/>
                </a:lnTo>
                <a:lnTo>
                  <a:pt x="924" y="654"/>
                </a:lnTo>
                <a:lnTo>
                  <a:pt x="924" y="600"/>
                </a:lnTo>
                <a:lnTo>
                  <a:pt x="930" y="624"/>
                </a:lnTo>
                <a:lnTo>
                  <a:pt x="936" y="624"/>
                </a:lnTo>
                <a:lnTo>
                  <a:pt x="942" y="618"/>
                </a:lnTo>
                <a:lnTo>
                  <a:pt x="948" y="636"/>
                </a:lnTo>
                <a:lnTo>
                  <a:pt x="954" y="648"/>
                </a:lnTo>
                <a:lnTo>
                  <a:pt x="954" y="660"/>
                </a:lnTo>
                <a:lnTo>
                  <a:pt x="960" y="618"/>
                </a:lnTo>
                <a:lnTo>
                  <a:pt x="966" y="618"/>
                </a:lnTo>
                <a:lnTo>
                  <a:pt x="972" y="648"/>
                </a:lnTo>
                <a:lnTo>
                  <a:pt x="972" y="660"/>
                </a:lnTo>
                <a:lnTo>
                  <a:pt x="978" y="648"/>
                </a:lnTo>
                <a:lnTo>
                  <a:pt x="984" y="648"/>
                </a:lnTo>
                <a:lnTo>
                  <a:pt x="984" y="600"/>
                </a:lnTo>
                <a:lnTo>
                  <a:pt x="990" y="600"/>
                </a:lnTo>
                <a:lnTo>
                  <a:pt x="996" y="546"/>
                </a:lnTo>
                <a:lnTo>
                  <a:pt x="1002" y="498"/>
                </a:lnTo>
                <a:lnTo>
                  <a:pt x="1002" y="474"/>
                </a:lnTo>
                <a:lnTo>
                  <a:pt x="1008" y="474"/>
                </a:lnTo>
                <a:lnTo>
                  <a:pt x="1014" y="486"/>
                </a:lnTo>
                <a:lnTo>
                  <a:pt x="1014" y="450"/>
                </a:lnTo>
                <a:lnTo>
                  <a:pt x="1020" y="390"/>
                </a:lnTo>
                <a:lnTo>
                  <a:pt x="1026" y="408"/>
                </a:lnTo>
                <a:lnTo>
                  <a:pt x="1032" y="402"/>
                </a:lnTo>
                <a:lnTo>
                  <a:pt x="1032" y="408"/>
                </a:lnTo>
                <a:lnTo>
                  <a:pt x="1038" y="420"/>
                </a:lnTo>
                <a:lnTo>
                  <a:pt x="1044" y="414"/>
                </a:lnTo>
                <a:lnTo>
                  <a:pt x="1044" y="420"/>
                </a:lnTo>
                <a:lnTo>
                  <a:pt x="1050" y="432"/>
                </a:lnTo>
                <a:lnTo>
                  <a:pt x="1056" y="456"/>
                </a:lnTo>
                <a:lnTo>
                  <a:pt x="1062" y="456"/>
                </a:lnTo>
                <a:lnTo>
                  <a:pt x="1062" y="468"/>
                </a:lnTo>
                <a:lnTo>
                  <a:pt x="1068" y="474"/>
                </a:lnTo>
                <a:lnTo>
                  <a:pt x="1074" y="420"/>
                </a:lnTo>
                <a:lnTo>
                  <a:pt x="1074" y="426"/>
                </a:lnTo>
                <a:lnTo>
                  <a:pt x="1080" y="378"/>
                </a:lnTo>
                <a:lnTo>
                  <a:pt x="1086" y="378"/>
                </a:lnTo>
                <a:lnTo>
                  <a:pt x="1092" y="330"/>
                </a:lnTo>
                <a:lnTo>
                  <a:pt x="1092" y="336"/>
                </a:lnTo>
                <a:lnTo>
                  <a:pt x="1098" y="336"/>
                </a:lnTo>
                <a:lnTo>
                  <a:pt x="1104" y="336"/>
                </a:lnTo>
                <a:lnTo>
                  <a:pt x="1104" y="342"/>
                </a:lnTo>
                <a:lnTo>
                  <a:pt x="1110" y="354"/>
                </a:lnTo>
                <a:lnTo>
                  <a:pt x="1116" y="360"/>
                </a:lnTo>
                <a:lnTo>
                  <a:pt x="1122" y="360"/>
                </a:lnTo>
                <a:lnTo>
                  <a:pt x="1122" y="276"/>
                </a:lnTo>
                <a:lnTo>
                  <a:pt x="1128" y="234"/>
                </a:lnTo>
                <a:lnTo>
                  <a:pt x="1134" y="240"/>
                </a:lnTo>
                <a:lnTo>
                  <a:pt x="1140" y="234"/>
                </a:lnTo>
                <a:lnTo>
                  <a:pt x="1140" y="240"/>
                </a:lnTo>
                <a:lnTo>
                  <a:pt x="1146" y="264"/>
                </a:lnTo>
                <a:lnTo>
                  <a:pt x="1152" y="252"/>
                </a:lnTo>
                <a:lnTo>
                  <a:pt x="1152" y="240"/>
                </a:lnTo>
                <a:lnTo>
                  <a:pt x="1158" y="276"/>
                </a:lnTo>
                <a:lnTo>
                  <a:pt x="1164" y="288"/>
                </a:lnTo>
                <a:lnTo>
                  <a:pt x="1170" y="282"/>
                </a:lnTo>
                <a:lnTo>
                  <a:pt x="1176" y="246"/>
                </a:lnTo>
                <a:lnTo>
                  <a:pt x="1182" y="204"/>
                </a:lnTo>
                <a:lnTo>
                  <a:pt x="1182" y="192"/>
                </a:lnTo>
                <a:lnTo>
                  <a:pt x="1188" y="198"/>
                </a:lnTo>
                <a:lnTo>
                  <a:pt x="1194" y="210"/>
                </a:lnTo>
                <a:lnTo>
                  <a:pt x="1200" y="210"/>
                </a:lnTo>
                <a:lnTo>
                  <a:pt x="1200" y="198"/>
                </a:lnTo>
                <a:lnTo>
                  <a:pt x="1206" y="192"/>
                </a:lnTo>
                <a:lnTo>
                  <a:pt x="1212" y="204"/>
                </a:lnTo>
                <a:lnTo>
                  <a:pt x="1212" y="222"/>
                </a:lnTo>
                <a:lnTo>
                  <a:pt x="1218" y="198"/>
                </a:lnTo>
                <a:lnTo>
                  <a:pt x="1224" y="180"/>
                </a:lnTo>
                <a:lnTo>
                  <a:pt x="1230" y="180"/>
                </a:lnTo>
                <a:lnTo>
                  <a:pt x="1230" y="210"/>
                </a:lnTo>
                <a:lnTo>
                  <a:pt x="1236" y="234"/>
                </a:lnTo>
                <a:lnTo>
                  <a:pt x="1242" y="216"/>
                </a:lnTo>
                <a:lnTo>
                  <a:pt x="1242" y="246"/>
                </a:lnTo>
                <a:lnTo>
                  <a:pt x="1248" y="264"/>
                </a:lnTo>
                <a:lnTo>
                  <a:pt x="1254" y="282"/>
                </a:lnTo>
                <a:lnTo>
                  <a:pt x="1260" y="252"/>
                </a:lnTo>
                <a:lnTo>
                  <a:pt x="1260" y="270"/>
                </a:lnTo>
                <a:lnTo>
                  <a:pt x="1266" y="252"/>
                </a:lnTo>
                <a:lnTo>
                  <a:pt x="1272" y="252"/>
                </a:lnTo>
                <a:lnTo>
                  <a:pt x="1272" y="294"/>
                </a:lnTo>
                <a:lnTo>
                  <a:pt x="1278" y="288"/>
                </a:lnTo>
                <a:lnTo>
                  <a:pt x="1284" y="252"/>
                </a:lnTo>
                <a:lnTo>
                  <a:pt x="1290" y="252"/>
                </a:lnTo>
                <a:lnTo>
                  <a:pt x="1290" y="264"/>
                </a:lnTo>
                <a:lnTo>
                  <a:pt x="1296" y="270"/>
                </a:lnTo>
                <a:lnTo>
                  <a:pt x="1302" y="312"/>
                </a:lnTo>
                <a:lnTo>
                  <a:pt x="1308" y="330"/>
                </a:lnTo>
                <a:lnTo>
                  <a:pt x="1308" y="300"/>
                </a:lnTo>
                <a:lnTo>
                  <a:pt x="1314" y="306"/>
                </a:lnTo>
                <a:lnTo>
                  <a:pt x="1320" y="318"/>
                </a:lnTo>
                <a:lnTo>
                  <a:pt x="1320" y="336"/>
                </a:lnTo>
                <a:lnTo>
                  <a:pt x="1326" y="336"/>
                </a:lnTo>
                <a:lnTo>
                  <a:pt x="1332" y="384"/>
                </a:lnTo>
                <a:lnTo>
                  <a:pt x="1338" y="360"/>
                </a:lnTo>
                <a:lnTo>
                  <a:pt x="1338" y="336"/>
                </a:lnTo>
                <a:lnTo>
                  <a:pt x="1344" y="312"/>
                </a:lnTo>
                <a:lnTo>
                  <a:pt x="1350" y="318"/>
                </a:lnTo>
                <a:lnTo>
                  <a:pt x="1350" y="324"/>
                </a:lnTo>
                <a:lnTo>
                  <a:pt x="1356" y="306"/>
                </a:lnTo>
                <a:lnTo>
                  <a:pt x="1362" y="234"/>
                </a:lnTo>
                <a:lnTo>
                  <a:pt x="1368" y="234"/>
                </a:lnTo>
                <a:lnTo>
                  <a:pt x="1374" y="210"/>
                </a:lnTo>
                <a:lnTo>
                  <a:pt x="1380" y="204"/>
                </a:lnTo>
                <a:lnTo>
                  <a:pt x="1380" y="186"/>
                </a:lnTo>
                <a:lnTo>
                  <a:pt x="1386" y="204"/>
                </a:lnTo>
                <a:lnTo>
                  <a:pt x="1392" y="192"/>
                </a:lnTo>
                <a:lnTo>
                  <a:pt x="1398" y="198"/>
                </a:lnTo>
                <a:lnTo>
                  <a:pt x="1398" y="174"/>
                </a:lnTo>
                <a:lnTo>
                  <a:pt x="1404" y="198"/>
                </a:lnTo>
                <a:lnTo>
                  <a:pt x="1410" y="192"/>
                </a:lnTo>
                <a:lnTo>
                  <a:pt x="1416" y="192"/>
                </a:lnTo>
                <a:lnTo>
                  <a:pt x="1422" y="228"/>
                </a:lnTo>
                <a:lnTo>
                  <a:pt x="1428" y="234"/>
                </a:lnTo>
                <a:lnTo>
                  <a:pt x="1428" y="216"/>
                </a:lnTo>
                <a:lnTo>
                  <a:pt x="1434" y="216"/>
                </a:lnTo>
                <a:lnTo>
                  <a:pt x="1440" y="144"/>
                </a:lnTo>
                <a:lnTo>
                  <a:pt x="1440" y="126"/>
                </a:lnTo>
                <a:lnTo>
                  <a:pt x="1446" y="126"/>
                </a:lnTo>
                <a:lnTo>
                  <a:pt x="1452" y="108"/>
                </a:lnTo>
                <a:lnTo>
                  <a:pt x="1458" y="90"/>
                </a:lnTo>
                <a:lnTo>
                  <a:pt x="1458" y="84"/>
                </a:lnTo>
                <a:lnTo>
                  <a:pt x="1464" y="102"/>
                </a:lnTo>
                <a:lnTo>
                  <a:pt x="1470" y="120"/>
                </a:lnTo>
                <a:lnTo>
                  <a:pt x="1476" y="102"/>
                </a:lnTo>
                <a:lnTo>
                  <a:pt x="1476" y="108"/>
                </a:lnTo>
                <a:lnTo>
                  <a:pt x="1482" y="120"/>
                </a:lnTo>
                <a:lnTo>
                  <a:pt x="1488" y="126"/>
                </a:lnTo>
                <a:lnTo>
                  <a:pt x="1488" y="138"/>
                </a:lnTo>
                <a:lnTo>
                  <a:pt x="1494" y="138"/>
                </a:lnTo>
                <a:lnTo>
                  <a:pt x="1500" y="150"/>
                </a:lnTo>
                <a:lnTo>
                  <a:pt x="1506" y="156"/>
                </a:lnTo>
                <a:lnTo>
                  <a:pt x="1512" y="144"/>
                </a:lnTo>
                <a:lnTo>
                  <a:pt x="1518" y="132"/>
                </a:lnTo>
                <a:lnTo>
                  <a:pt x="1518" y="138"/>
                </a:lnTo>
                <a:lnTo>
                  <a:pt x="1524" y="120"/>
                </a:lnTo>
                <a:lnTo>
                  <a:pt x="1530" y="102"/>
                </a:lnTo>
                <a:lnTo>
                  <a:pt x="1536" y="102"/>
                </a:lnTo>
                <a:lnTo>
                  <a:pt x="1536" y="108"/>
                </a:lnTo>
                <a:lnTo>
                  <a:pt x="1542" y="114"/>
                </a:lnTo>
                <a:lnTo>
                  <a:pt x="1548" y="96"/>
                </a:lnTo>
                <a:lnTo>
                  <a:pt x="1548" y="66"/>
                </a:lnTo>
                <a:lnTo>
                  <a:pt x="1554" y="48"/>
                </a:lnTo>
                <a:lnTo>
                  <a:pt x="1560" y="42"/>
                </a:lnTo>
                <a:lnTo>
                  <a:pt x="1566" y="66"/>
                </a:lnTo>
                <a:lnTo>
                  <a:pt x="1572" y="60"/>
                </a:lnTo>
                <a:lnTo>
                  <a:pt x="1578" y="66"/>
                </a:lnTo>
                <a:lnTo>
                  <a:pt x="1578" y="84"/>
                </a:lnTo>
                <a:lnTo>
                  <a:pt x="1584" y="96"/>
                </a:lnTo>
                <a:lnTo>
                  <a:pt x="1590" y="126"/>
                </a:lnTo>
                <a:lnTo>
                  <a:pt x="1596" y="132"/>
                </a:lnTo>
                <a:lnTo>
                  <a:pt x="1596" y="114"/>
                </a:lnTo>
                <a:lnTo>
                  <a:pt x="1602" y="96"/>
                </a:lnTo>
                <a:lnTo>
                  <a:pt x="1608" y="90"/>
                </a:lnTo>
                <a:lnTo>
                  <a:pt x="1608" y="96"/>
                </a:lnTo>
                <a:lnTo>
                  <a:pt x="1614" y="108"/>
                </a:lnTo>
                <a:lnTo>
                  <a:pt x="1620" y="114"/>
                </a:lnTo>
                <a:lnTo>
                  <a:pt x="1626" y="120"/>
                </a:lnTo>
                <a:lnTo>
                  <a:pt x="1626" y="138"/>
                </a:lnTo>
                <a:lnTo>
                  <a:pt x="1632" y="144"/>
                </a:lnTo>
                <a:lnTo>
                  <a:pt x="1638" y="132"/>
                </a:lnTo>
                <a:lnTo>
                  <a:pt x="1644" y="126"/>
                </a:lnTo>
                <a:lnTo>
                  <a:pt x="1644" y="120"/>
                </a:lnTo>
                <a:lnTo>
                  <a:pt x="1650" y="138"/>
                </a:lnTo>
                <a:lnTo>
                  <a:pt x="1656" y="162"/>
                </a:lnTo>
                <a:lnTo>
                  <a:pt x="1662" y="150"/>
                </a:lnTo>
                <a:lnTo>
                  <a:pt x="1668" y="138"/>
                </a:lnTo>
                <a:lnTo>
                  <a:pt x="1674" y="138"/>
                </a:lnTo>
                <a:lnTo>
                  <a:pt x="1674" y="120"/>
                </a:lnTo>
                <a:lnTo>
                  <a:pt x="1680" y="138"/>
                </a:lnTo>
                <a:lnTo>
                  <a:pt x="1686" y="132"/>
                </a:lnTo>
                <a:lnTo>
                  <a:pt x="1686" y="138"/>
                </a:lnTo>
                <a:lnTo>
                  <a:pt x="1692" y="144"/>
                </a:lnTo>
                <a:lnTo>
                  <a:pt x="1698" y="180"/>
                </a:lnTo>
                <a:lnTo>
                  <a:pt x="1704" y="222"/>
                </a:lnTo>
                <a:lnTo>
                  <a:pt x="1704" y="192"/>
                </a:lnTo>
                <a:lnTo>
                  <a:pt x="1710" y="192"/>
                </a:lnTo>
                <a:lnTo>
                  <a:pt x="1716" y="210"/>
                </a:lnTo>
                <a:lnTo>
                  <a:pt x="1716" y="234"/>
                </a:lnTo>
                <a:lnTo>
                  <a:pt x="1722" y="282"/>
                </a:lnTo>
                <a:lnTo>
                  <a:pt x="1728" y="270"/>
                </a:lnTo>
                <a:lnTo>
                  <a:pt x="1734" y="246"/>
                </a:lnTo>
                <a:lnTo>
                  <a:pt x="1734" y="204"/>
                </a:lnTo>
                <a:lnTo>
                  <a:pt x="1740" y="204"/>
                </a:lnTo>
                <a:lnTo>
                  <a:pt x="1746" y="228"/>
                </a:lnTo>
                <a:lnTo>
                  <a:pt x="1746" y="240"/>
                </a:lnTo>
                <a:lnTo>
                  <a:pt x="1752" y="270"/>
                </a:lnTo>
                <a:lnTo>
                  <a:pt x="1758" y="276"/>
                </a:lnTo>
                <a:lnTo>
                  <a:pt x="1764" y="246"/>
                </a:lnTo>
                <a:lnTo>
                  <a:pt x="1764" y="258"/>
                </a:lnTo>
                <a:lnTo>
                  <a:pt x="1770" y="246"/>
                </a:lnTo>
                <a:lnTo>
                  <a:pt x="1776" y="234"/>
                </a:lnTo>
                <a:lnTo>
                  <a:pt x="1776" y="174"/>
                </a:lnTo>
                <a:lnTo>
                  <a:pt x="1782" y="132"/>
                </a:lnTo>
                <a:lnTo>
                  <a:pt x="1788" y="138"/>
                </a:lnTo>
                <a:lnTo>
                  <a:pt x="1794" y="126"/>
                </a:lnTo>
                <a:lnTo>
                  <a:pt x="1794" y="132"/>
                </a:lnTo>
                <a:lnTo>
                  <a:pt x="1800" y="138"/>
                </a:lnTo>
                <a:lnTo>
                  <a:pt x="1806" y="120"/>
                </a:lnTo>
                <a:lnTo>
                  <a:pt x="1806" y="96"/>
                </a:lnTo>
                <a:lnTo>
                  <a:pt x="1812" y="108"/>
                </a:lnTo>
                <a:lnTo>
                  <a:pt x="1818" y="90"/>
                </a:lnTo>
                <a:lnTo>
                  <a:pt x="1824" y="66"/>
                </a:lnTo>
                <a:lnTo>
                  <a:pt x="1824" y="42"/>
                </a:lnTo>
                <a:lnTo>
                  <a:pt x="1830" y="60"/>
                </a:lnTo>
                <a:lnTo>
                  <a:pt x="1836" y="18"/>
                </a:lnTo>
                <a:lnTo>
                  <a:pt x="1842" y="12"/>
                </a:lnTo>
                <a:lnTo>
                  <a:pt x="1848" y="36"/>
                </a:lnTo>
                <a:lnTo>
                  <a:pt x="1854" y="42"/>
                </a:lnTo>
                <a:lnTo>
                  <a:pt x="1854" y="0"/>
                </a:lnTo>
                <a:lnTo>
                  <a:pt x="1860" y="12"/>
                </a:lnTo>
                <a:lnTo>
                  <a:pt x="1866" y="54"/>
                </a:lnTo>
                <a:lnTo>
                  <a:pt x="1872" y="72"/>
                </a:lnTo>
                <a:lnTo>
                  <a:pt x="1872" y="66"/>
                </a:lnTo>
                <a:lnTo>
                  <a:pt x="1878" y="90"/>
                </a:lnTo>
                <a:lnTo>
                  <a:pt x="1884" y="54"/>
                </a:lnTo>
                <a:lnTo>
                  <a:pt x="1890" y="48"/>
                </a:lnTo>
                <a:lnTo>
                  <a:pt x="1896" y="48"/>
                </a:lnTo>
                <a:lnTo>
                  <a:pt x="1902" y="66"/>
                </a:lnTo>
                <a:lnTo>
                  <a:pt x="1902" y="72"/>
                </a:lnTo>
                <a:lnTo>
                  <a:pt x="1908" y="60"/>
                </a:lnTo>
                <a:lnTo>
                  <a:pt x="1914" y="66"/>
                </a:lnTo>
                <a:lnTo>
                  <a:pt x="1920" y="42"/>
                </a:lnTo>
                <a:lnTo>
                  <a:pt x="1926" y="36"/>
                </a:lnTo>
                <a:lnTo>
                  <a:pt x="1932" y="48"/>
                </a:lnTo>
                <a:lnTo>
                  <a:pt x="1932" y="66"/>
                </a:lnTo>
                <a:lnTo>
                  <a:pt x="1938" y="72"/>
                </a:lnTo>
                <a:lnTo>
                  <a:pt x="1944" y="78"/>
                </a:lnTo>
                <a:lnTo>
                  <a:pt x="1944" y="90"/>
                </a:lnTo>
                <a:lnTo>
                  <a:pt x="1950" y="108"/>
                </a:lnTo>
                <a:lnTo>
                  <a:pt x="1956" y="108"/>
                </a:lnTo>
                <a:lnTo>
                  <a:pt x="1962" y="108"/>
                </a:lnTo>
                <a:lnTo>
                  <a:pt x="1962" y="78"/>
                </a:lnTo>
                <a:lnTo>
                  <a:pt x="1968" y="42"/>
                </a:lnTo>
                <a:lnTo>
                  <a:pt x="1974" y="30"/>
                </a:lnTo>
                <a:lnTo>
                  <a:pt x="1980" y="48"/>
                </a:lnTo>
                <a:lnTo>
                  <a:pt x="1986" y="54"/>
                </a:lnTo>
                <a:lnTo>
                  <a:pt x="1992" y="36"/>
                </a:lnTo>
                <a:lnTo>
                  <a:pt x="1998" y="54"/>
                </a:lnTo>
                <a:lnTo>
                  <a:pt x="2004" y="78"/>
                </a:lnTo>
                <a:lnTo>
                  <a:pt x="2010" y="102"/>
                </a:lnTo>
                <a:lnTo>
                  <a:pt x="2010" y="96"/>
                </a:lnTo>
                <a:lnTo>
                  <a:pt x="2016" y="78"/>
                </a:lnTo>
                <a:lnTo>
                  <a:pt x="2022" y="60"/>
                </a:lnTo>
                <a:lnTo>
                  <a:pt x="2022" y="78"/>
                </a:lnTo>
                <a:lnTo>
                  <a:pt x="2028" y="102"/>
                </a:lnTo>
                <a:lnTo>
                  <a:pt x="2034" y="90"/>
                </a:lnTo>
                <a:lnTo>
                  <a:pt x="2040" y="84"/>
                </a:lnTo>
                <a:lnTo>
                  <a:pt x="2040" y="108"/>
                </a:lnTo>
                <a:lnTo>
                  <a:pt x="2046" y="120"/>
                </a:lnTo>
                <a:lnTo>
                  <a:pt x="2052" y="126"/>
                </a:lnTo>
                <a:lnTo>
                  <a:pt x="2052" y="150"/>
                </a:lnTo>
                <a:lnTo>
                  <a:pt x="2058" y="120"/>
                </a:lnTo>
                <a:lnTo>
                  <a:pt x="2064" y="96"/>
                </a:lnTo>
                <a:lnTo>
                  <a:pt x="2070" y="102"/>
                </a:lnTo>
                <a:lnTo>
                  <a:pt x="2070" y="78"/>
                </a:lnTo>
                <a:lnTo>
                  <a:pt x="2076" y="78"/>
                </a:lnTo>
                <a:lnTo>
                  <a:pt x="2082" y="78"/>
                </a:lnTo>
                <a:lnTo>
                  <a:pt x="2082" y="48"/>
                </a:lnTo>
                <a:lnTo>
                  <a:pt x="2088" y="36"/>
                </a:lnTo>
                <a:lnTo>
                  <a:pt x="2094" y="30"/>
                </a:lnTo>
                <a:lnTo>
                  <a:pt x="2100" y="18"/>
                </a:lnTo>
                <a:lnTo>
                  <a:pt x="2100" y="24"/>
                </a:lnTo>
                <a:lnTo>
                  <a:pt x="2106" y="24"/>
                </a:lnTo>
                <a:lnTo>
                  <a:pt x="2112" y="36"/>
                </a:lnTo>
                <a:lnTo>
                  <a:pt x="2112" y="42"/>
                </a:lnTo>
                <a:lnTo>
                  <a:pt x="2118" y="42"/>
                </a:lnTo>
                <a:lnTo>
                  <a:pt x="2124" y="60"/>
                </a:lnTo>
                <a:lnTo>
                  <a:pt x="2130" y="78"/>
                </a:lnTo>
                <a:lnTo>
                  <a:pt x="2130" y="102"/>
                </a:lnTo>
                <a:lnTo>
                  <a:pt x="2136" y="90"/>
                </a:lnTo>
                <a:lnTo>
                  <a:pt x="2142" y="90"/>
                </a:lnTo>
                <a:lnTo>
                  <a:pt x="2148" y="78"/>
                </a:lnTo>
                <a:lnTo>
                  <a:pt x="2154" y="66"/>
                </a:lnTo>
                <a:lnTo>
                  <a:pt x="2160" y="18"/>
                </a:lnTo>
                <a:lnTo>
                  <a:pt x="2160" y="24"/>
                </a:lnTo>
                <a:lnTo>
                  <a:pt x="2166" y="30"/>
                </a:lnTo>
                <a:lnTo>
                  <a:pt x="2172" y="30"/>
                </a:lnTo>
                <a:lnTo>
                  <a:pt x="2178" y="54"/>
                </a:lnTo>
                <a:lnTo>
                  <a:pt x="2178" y="72"/>
                </a:lnTo>
                <a:lnTo>
                  <a:pt x="2184" y="108"/>
                </a:lnTo>
                <a:lnTo>
                  <a:pt x="2190" y="108"/>
                </a:lnTo>
                <a:lnTo>
                  <a:pt x="2190" y="126"/>
                </a:lnTo>
                <a:lnTo>
                  <a:pt x="2196" y="144"/>
                </a:lnTo>
                <a:lnTo>
                  <a:pt x="2202" y="96"/>
                </a:lnTo>
                <a:lnTo>
                  <a:pt x="2208" y="90"/>
                </a:lnTo>
                <a:lnTo>
                  <a:pt x="2208" y="54"/>
                </a:lnTo>
                <a:lnTo>
                  <a:pt x="2214" y="66"/>
                </a:lnTo>
                <a:lnTo>
                  <a:pt x="2220" y="72"/>
                </a:lnTo>
                <a:lnTo>
                  <a:pt x="2226" y="72"/>
                </a:lnTo>
                <a:lnTo>
                  <a:pt x="2232" y="66"/>
                </a:lnTo>
                <a:lnTo>
                  <a:pt x="2238" y="60"/>
                </a:lnTo>
                <a:lnTo>
                  <a:pt x="2238" y="48"/>
                </a:lnTo>
                <a:lnTo>
                  <a:pt x="2244" y="42"/>
                </a:lnTo>
              </a:path>
            </a:pathLst>
          </a:custGeom>
          <a:noFill/>
          <a:ln w="12700" cap="rnd" cmpd="sng">
            <a:solidFill>
              <a:srgbClr val="000080"/>
            </a:solidFill>
            <a:prstDash val="solid"/>
            <a:round/>
            <a:headEnd type="none" w="med" len="med"/>
            <a:tailEnd type="none" w="med" len="med"/>
          </a:ln>
        </p:spPr>
        <p:txBody>
          <a:bodyPr/>
          <a:lstStyle/>
          <a:p>
            <a:endParaRPr lang="en-US"/>
          </a:p>
        </p:txBody>
      </p:sp>
      <p:sp>
        <p:nvSpPr>
          <p:cNvPr id="157719" name="Rectangle 22"/>
          <p:cNvSpPr>
            <a:spLocks noChangeArrowheads="1"/>
          </p:cNvSpPr>
          <p:nvPr/>
        </p:nvSpPr>
        <p:spPr bwMode="auto">
          <a:xfrm>
            <a:off x="4770438" y="2425700"/>
            <a:ext cx="530225" cy="333375"/>
          </a:xfrm>
          <a:prstGeom prst="rect">
            <a:avLst/>
          </a:prstGeom>
          <a:noFill/>
          <a:ln w="12700">
            <a:noFill/>
            <a:miter lim="800000"/>
            <a:headEnd/>
            <a:tailEnd/>
          </a:ln>
        </p:spPr>
        <p:txBody>
          <a:bodyPr wrap="none" lIns="90488" tIns="44450" rIns="90488" bIns="44450">
            <a:spAutoFit/>
          </a:bodyPr>
          <a:lstStyle/>
          <a:p>
            <a:r>
              <a:rPr lang="en-US" sz="1600" b="1">
                <a:solidFill>
                  <a:srgbClr val="000000"/>
                </a:solidFill>
              </a:rPr>
              <a:t>IPC</a:t>
            </a:r>
          </a:p>
        </p:txBody>
      </p:sp>
      <p:sp>
        <p:nvSpPr>
          <p:cNvPr id="157720" name="Rectangle 23"/>
          <p:cNvSpPr>
            <a:spLocks noChangeArrowheads="1"/>
          </p:cNvSpPr>
          <p:nvPr/>
        </p:nvSpPr>
        <p:spPr bwMode="auto">
          <a:xfrm>
            <a:off x="2874963" y="493395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1400</a:t>
            </a:r>
          </a:p>
        </p:txBody>
      </p:sp>
      <p:sp>
        <p:nvSpPr>
          <p:cNvPr id="157721" name="Rectangle 24"/>
          <p:cNvSpPr>
            <a:spLocks noChangeArrowheads="1"/>
          </p:cNvSpPr>
          <p:nvPr/>
        </p:nvSpPr>
        <p:spPr bwMode="auto">
          <a:xfrm>
            <a:off x="2874963" y="449580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1900</a:t>
            </a:r>
          </a:p>
        </p:txBody>
      </p:sp>
      <p:sp>
        <p:nvSpPr>
          <p:cNvPr id="157722" name="Rectangle 25"/>
          <p:cNvSpPr>
            <a:spLocks noChangeArrowheads="1"/>
          </p:cNvSpPr>
          <p:nvPr/>
        </p:nvSpPr>
        <p:spPr bwMode="auto">
          <a:xfrm>
            <a:off x="2874963" y="405765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2400</a:t>
            </a:r>
          </a:p>
        </p:txBody>
      </p:sp>
      <p:sp>
        <p:nvSpPr>
          <p:cNvPr id="157723" name="Rectangle 26"/>
          <p:cNvSpPr>
            <a:spLocks noChangeArrowheads="1"/>
          </p:cNvSpPr>
          <p:nvPr/>
        </p:nvSpPr>
        <p:spPr bwMode="auto">
          <a:xfrm>
            <a:off x="2895600" y="358140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2900</a:t>
            </a:r>
          </a:p>
        </p:txBody>
      </p:sp>
      <p:sp>
        <p:nvSpPr>
          <p:cNvPr id="157724" name="Rectangle 27"/>
          <p:cNvSpPr>
            <a:spLocks noChangeArrowheads="1"/>
          </p:cNvSpPr>
          <p:nvPr/>
        </p:nvSpPr>
        <p:spPr bwMode="auto">
          <a:xfrm>
            <a:off x="2874963" y="318135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3400</a:t>
            </a:r>
          </a:p>
        </p:txBody>
      </p:sp>
      <p:sp>
        <p:nvSpPr>
          <p:cNvPr id="157725" name="Rectangle 28"/>
          <p:cNvSpPr>
            <a:spLocks noChangeArrowheads="1"/>
          </p:cNvSpPr>
          <p:nvPr/>
        </p:nvSpPr>
        <p:spPr bwMode="auto">
          <a:xfrm>
            <a:off x="2874963" y="274320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3900</a:t>
            </a:r>
          </a:p>
        </p:txBody>
      </p:sp>
      <p:sp>
        <p:nvSpPr>
          <p:cNvPr id="157726" name="Rectangle 29"/>
          <p:cNvSpPr>
            <a:spLocks noChangeArrowheads="1"/>
          </p:cNvSpPr>
          <p:nvPr/>
        </p:nvSpPr>
        <p:spPr bwMode="auto">
          <a:xfrm>
            <a:off x="2979738"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01/02/95</a:t>
            </a:r>
          </a:p>
        </p:txBody>
      </p:sp>
      <p:sp>
        <p:nvSpPr>
          <p:cNvPr id="157727" name="Rectangle 30"/>
          <p:cNvSpPr>
            <a:spLocks noChangeArrowheads="1"/>
          </p:cNvSpPr>
          <p:nvPr/>
        </p:nvSpPr>
        <p:spPr bwMode="auto">
          <a:xfrm>
            <a:off x="3865563"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07/03/95</a:t>
            </a:r>
          </a:p>
        </p:txBody>
      </p:sp>
      <p:sp>
        <p:nvSpPr>
          <p:cNvPr id="157728" name="Rectangle 31"/>
          <p:cNvSpPr>
            <a:spLocks noChangeArrowheads="1"/>
          </p:cNvSpPr>
          <p:nvPr/>
        </p:nvSpPr>
        <p:spPr bwMode="auto">
          <a:xfrm>
            <a:off x="4760913"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01/01/96</a:t>
            </a:r>
          </a:p>
        </p:txBody>
      </p:sp>
      <p:sp>
        <p:nvSpPr>
          <p:cNvPr id="157729" name="Rectangle 32"/>
          <p:cNvSpPr>
            <a:spLocks noChangeArrowheads="1"/>
          </p:cNvSpPr>
          <p:nvPr/>
        </p:nvSpPr>
        <p:spPr bwMode="auto">
          <a:xfrm>
            <a:off x="5646738"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07/01/96</a:t>
            </a:r>
          </a:p>
        </p:txBody>
      </p:sp>
      <p:sp>
        <p:nvSpPr>
          <p:cNvPr id="157730" name="Rectangle 33"/>
          <p:cNvSpPr>
            <a:spLocks noChangeArrowheads="1"/>
          </p:cNvSpPr>
          <p:nvPr/>
        </p:nvSpPr>
        <p:spPr bwMode="auto">
          <a:xfrm>
            <a:off x="6532563"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12/30/96</a:t>
            </a:r>
          </a:p>
        </p:txBody>
      </p:sp>
      <p:sp>
        <p:nvSpPr>
          <p:cNvPr id="157731" name="Freeform 34"/>
          <p:cNvSpPr>
            <a:spLocks/>
          </p:cNvSpPr>
          <p:nvPr/>
        </p:nvSpPr>
        <p:spPr bwMode="auto">
          <a:xfrm>
            <a:off x="6858000" y="2971800"/>
            <a:ext cx="306388" cy="769938"/>
          </a:xfrm>
          <a:custGeom>
            <a:avLst/>
            <a:gdLst>
              <a:gd name="T0" fmla="*/ 2147483647 w 193"/>
              <a:gd name="T1" fmla="*/ 2147483647 h 485"/>
              <a:gd name="T2" fmla="*/ 2147483647 w 193"/>
              <a:gd name="T3" fmla="*/ 2147483647 h 485"/>
              <a:gd name="T4" fmla="*/ 2147483647 w 193"/>
              <a:gd name="T5" fmla="*/ 2147483647 h 485"/>
              <a:gd name="T6" fmla="*/ 2147483647 w 193"/>
              <a:gd name="T7" fmla="*/ 2147483647 h 485"/>
              <a:gd name="T8" fmla="*/ 2147483647 w 193"/>
              <a:gd name="T9" fmla="*/ 2147483647 h 485"/>
              <a:gd name="T10" fmla="*/ 2147483647 w 193"/>
              <a:gd name="T11" fmla="*/ 2147483647 h 485"/>
              <a:gd name="T12" fmla="*/ 2147483647 w 193"/>
              <a:gd name="T13" fmla="*/ 2147483647 h 485"/>
              <a:gd name="T14" fmla="*/ 2147483647 w 193"/>
              <a:gd name="T15" fmla="*/ 2147483647 h 485"/>
              <a:gd name="T16" fmla="*/ 2147483647 w 193"/>
              <a:gd name="T17" fmla="*/ 2147483647 h 485"/>
              <a:gd name="T18" fmla="*/ 2147483647 w 193"/>
              <a:gd name="T19" fmla="*/ 2147483647 h 485"/>
              <a:gd name="T20" fmla="*/ 2147483647 w 193"/>
              <a:gd name="T21" fmla="*/ 2147483647 h 485"/>
              <a:gd name="T22" fmla="*/ 2147483647 w 193"/>
              <a:gd name="T23" fmla="*/ 2147483647 h 485"/>
              <a:gd name="T24" fmla="*/ 2147483647 w 193"/>
              <a:gd name="T25" fmla="*/ 2147483647 h 485"/>
              <a:gd name="T26" fmla="*/ 2147483647 w 193"/>
              <a:gd name="T27" fmla="*/ 2147483647 h 485"/>
              <a:gd name="T28" fmla="*/ 2147483647 w 193"/>
              <a:gd name="T29" fmla="*/ 2147483647 h 485"/>
              <a:gd name="T30" fmla="*/ 2147483647 w 193"/>
              <a:gd name="T31" fmla="*/ 2147483647 h 485"/>
              <a:gd name="T32" fmla="*/ 2147483647 w 193"/>
              <a:gd name="T33" fmla="*/ 2147483647 h 485"/>
              <a:gd name="T34" fmla="*/ 2147483647 w 193"/>
              <a:gd name="T35" fmla="*/ 2147483647 h 485"/>
              <a:gd name="T36" fmla="*/ 2147483647 w 193"/>
              <a:gd name="T37" fmla="*/ 2147483647 h 485"/>
              <a:gd name="T38" fmla="*/ 2147483647 w 193"/>
              <a:gd name="T39" fmla="*/ 2147483647 h 485"/>
              <a:gd name="T40" fmla="*/ 2147483647 w 193"/>
              <a:gd name="T41" fmla="*/ 2147483647 h 485"/>
              <a:gd name="T42" fmla="*/ 2147483647 w 193"/>
              <a:gd name="T43" fmla="*/ 2147483647 h 485"/>
              <a:gd name="T44" fmla="*/ 2147483647 w 193"/>
              <a:gd name="T45" fmla="*/ 2147483647 h 485"/>
              <a:gd name="T46" fmla="*/ 2147483647 w 193"/>
              <a:gd name="T47" fmla="*/ 2147483647 h 485"/>
              <a:gd name="T48" fmla="*/ 2147483647 w 193"/>
              <a:gd name="T49" fmla="*/ 2147483647 h 485"/>
              <a:gd name="T50" fmla="*/ 2147483647 w 193"/>
              <a:gd name="T51" fmla="*/ 2147483647 h 485"/>
              <a:gd name="T52" fmla="*/ 2147483647 w 193"/>
              <a:gd name="T53" fmla="*/ 2147483647 h 485"/>
              <a:gd name="T54" fmla="*/ 2147483647 w 193"/>
              <a:gd name="T55" fmla="*/ 2147483647 h 485"/>
              <a:gd name="T56" fmla="*/ 2147483647 w 193"/>
              <a:gd name="T57" fmla="*/ 2147483647 h 485"/>
              <a:gd name="T58" fmla="*/ 2147483647 w 193"/>
              <a:gd name="T59" fmla="*/ 2147483647 h 485"/>
              <a:gd name="T60" fmla="*/ 2147483647 w 193"/>
              <a:gd name="T61" fmla="*/ 2147483647 h 485"/>
              <a:gd name="T62" fmla="*/ 2147483647 w 193"/>
              <a:gd name="T63" fmla="*/ 2147483647 h 485"/>
              <a:gd name="T64" fmla="*/ 2147483647 w 193"/>
              <a:gd name="T65" fmla="*/ 2147483647 h 485"/>
              <a:gd name="T66" fmla="*/ 2147483647 w 193"/>
              <a:gd name="T67" fmla="*/ 2147483647 h 485"/>
              <a:gd name="T68" fmla="*/ 2147483647 w 193"/>
              <a:gd name="T69" fmla="*/ 2147483647 h 485"/>
              <a:gd name="T70" fmla="*/ 2147483647 w 193"/>
              <a:gd name="T71" fmla="*/ 2147483647 h 485"/>
              <a:gd name="T72" fmla="*/ 2147483647 w 193"/>
              <a:gd name="T73" fmla="*/ 2147483647 h 485"/>
              <a:gd name="T74" fmla="*/ 2147483647 w 193"/>
              <a:gd name="T75" fmla="*/ 2147483647 h 485"/>
              <a:gd name="T76" fmla="*/ 2147483647 w 193"/>
              <a:gd name="T77" fmla="*/ 2147483647 h 485"/>
              <a:gd name="T78" fmla="*/ 2147483647 w 193"/>
              <a:gd name="T79" fmla="*/ 2147483647 h 4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3"/>
              <a:gd name="T121" fmla="*/ 0 h 485"/>
              <a:gd name="T122" fmla="*/ 193 w 193"/>
              <a:gd name="T123" fmla="*/ 485 h 4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3" h="485">
                <a:moveTo>
                  <a:pt x="192" y="484"/>
                </a:moveTo>
                <a:lnTo>
                  <a:pt x="192" y="478"/>
                </a:lnTo>
                <a:lnTo>
                  <a:pt x="192" y="473"/>
                </a:lnTo>
                <a:lnTo>
                  <a:pt x="192" y="466"/>
                </a:lnTo>
                <a:lnTo>
                  <a:pt x="192" y="460"/>
                </a:lnTo>
                <a:lnTo>
                  <a:pt x="192" y="453"/>
                </a:lnTo>
                <a:lnTo>
                  <a:pt x="192" y="448"/>
                </a:lnTo>
                <a:lnTo>
                  <a:pt x="191" y="442"/>
                </a:lnTo>
                <a:lnTo>
                  <a:pt x="191" y="435"/>
                </a:lnTo>
                <a:lnTo>
                  <a:pt x="191" y="429"/>
                </a:lnTo>
                <a:lnTo>
                  <a:pt x="189" y="424"/>
                </a:lnTo>
                <a:lnTo>
                  <a:pt x="189" y="418"/>
                </a:lnTo>
                <a:lnTo>
                  <a:pt x="188" y="411"/>
                </a:lnTo>
                <a:lnTo>
                  <a:pt x="187" y="405"/>
                </a:lnTo>
                <a:lnTo>
                  <a:pt x="185" y="400"/>
                </a:lnTo>
                <a:lnTo>
                  <a:pt x="184" y="393"/>
                </a:lnTo>
                <a:lnTo>
                  <a:pt x="182" y="387"/>
                </a:lnTo>
                <a:lnTo>
                  <a:pt x="179" y="381"/>
                </a:lnTo>
                <a:lnTo>
                  <a:pt x="175" y="375"/>
                </a:lnTo>
                <a:lnTo>
                  <a:pt x="171" y="369"/>
                </a:lnTo>
                <a:lnTo>
                  <a:pt x="166" y="363"/>
                </a:lnTo>
                <a:lnTo>
                  <a:pt x="161" y="358"/>
                </a:lnTo>
                <a:lnTo>
                  <a:pt x="154" y="351"/>
                </a:lnTo>
                <a:lnTo>
                  <a:pt x="146" y="345"/>
                </a:lnTo>
                <a:lnTo>
                  <a:pt x="138" y="338"/>
                </a:lnTo>
                <a:lnTo>
                  <a:pt x="129" y="333"/>
                </a:lnTo>
                <a:lnTo>
                  <a:pt x="120" y="327"/>
                </a:lnTo>
                <a:lnTo>
                  <a:pt x="110" y="320"/>
                </a:lnTo>
                <a:lnTo>
                  <a:pt x="99" y="314"/>
                </a:lnTo>
                <a:lnTo>
                  <a:pt x="87" y="309"/>
                </a:lnTo>
                <a:lnTo>
                  <a:pt x="76" y="303"/>
                </a:lnTo>
                <a:lnTo>
                  <a:pt x="64" y="296"/>
                </a:lnTo>
                <a:lnTo>
                  <a:pt x="52" y="290"/>
                </a:lnTo>
                <a:lnTo>
                  <a:pt x="42" y="285"/>
                </a:lnTo>
                <a:lnTo>
                  <a:pt x="31" y="278"/>
                </a:lnTo>
                <a:lnTo>
                  <a:pt x="22" y="272"/>
                </a:lnTo>
                <a:lnTo>
                  <a:pt x="14" y="266"/>
                </a:lnTo>
                <a:lnTo>
                  <a:pt x="9" y="260"/>
                </a:lnTo>
                <a:lnTo>
                  <a:pt x="4" y="254"/>
                </a:lnTo>
                <a:lnTo>
                  <a:pt x="1" y="248"/>
                </a:lnTo>
                <a:lnTo>
                  <a:pt x="0" y="241"/>
                </a:lnTo>
                <a:lnTo>
                  <a:pt x="1" y="236"/>
                </a:lnTo>
                <a:lnTo>
                  <a:pt x="4" y="230"/>
                </a:lnTo>
                <a:lnTo>
                  <a:pt x="9" y="224"/>
                </a:lnTo>
                <a:lnTo>
                  <a:pt x="14" y="218"/>
                </a:lnTo>
                <a:lnTo>
                  <a:pt x="22" y="212"/>
                </a:lnTo>
                <a:lnTo>
                  <a:pt x="31" y="206"/>
                </a:lnTo>
                <a:lnTo>
                  <a:pt x="42" y="199"/>
                </a:lnTo>
                <a:lnTo>
                  <a:pt x="52" y="194"/>
                </a:lnTo>
                <a:lnTo>
                  <a:pt x="64" y="188"/>
                </a:lnTo>
                <a:lnTo>
                  <a:pt x="76" y="181"/>
                </a:lnTo>
                <a:lnTo>
                  <a:pt x="87" y="175"/>
                </a:lnTo>
                <a:lnTo>
                  <a:pt x="99" y="170"/>
                </a:lnTo>
                <a:lnTo>
                  <a:pt x="110" y="164"/>
                </a:lnTo>
                <a:lnTo>
                  <a:pt x="120" y="157"/>
                </a:lnTo>
                <a:lnTo>
                  <a:pt x="129" y="151"/>
                </a:lnTo>
                <a:lnTo>
                  <a:pt x="138" y="146"/>
                </a:lnTo>
                <a:lnTo>
                  <a:pt x="146" y="139"/>
                </a:lnTo>
                <a:lnTo>
                  <a:pt x="154" y="133"/>
                </a:lnTo>
                <a:lnTo>
                  <a:pt x="161" y="126"/>
                </a:lnTo>
                <a:lnTo>
                  <a:pt x="166" y="121"/>
                </a:lnTo>
                <a:lnTo>
                  <a:pt x="171" y="115"/>
                </a:lnTo>
                <a:lnTo>
                  <a:pt x="175" y="109"/>
                </a:lnTo>
                <a:lnTo>
                  <a:pt x="179" y="103"/>
                </a:lnTo>
                <a:lnTo>
                  <a:pt x="182" y="97"/>
                </a:lnTo>
                <a:lnTo>
                  <a:pt x="184" y="91"/>
                </a:lnTo>
                <a:lnTo>
                  <a:pt x="185" y="84"/>
                </a:lnTo>
                <a:lnTo>
                  <a:pt x="187" y="79"/>
                </a:lnTo>
                <a:lnTo>
                  <a:pt x="188" y="73"/>
                </a:lnTo>
                <a:lnTo>
                  <a:pt x="189" y="66"/>
                </a:lnTo>
                <a:lnTo>
                  <a:pt x="189" y="60"/>
                </a:lnTo>
                <a:lnTo>
                  <a:pt x="191" y="55"/>
                </a:lnTo>
                <a:lnTo>
                  <a:pt x="191" y="49"/>
                </a:lnTo>
                <a:lnTo>
                  <a:pt x="191" y="42"/>
                </a:lnTo>
                <a:lnTo>
                  <a:pt x="192" y="36"/>
                </a:lnTo>
                <a:lnTo>
                  <a:pt x="192" y="31"/>
                </a:lnTo>
                <a:lnTo>
                  <a:pt x="192" y="24"/>
                </a:lnTo>
                <a:lnTo>
                  <a:pt x="192" y="18"/>
                </a:lnTo>
                <a:lnTo>
                  <a:pt x="192" y="11"/>
                </a:lnTo>
                <a:lnTo>
                  <a:pt x="192" y="6"/>
                </a:lnTo>
                <a:lnTo>
                  <a:pt x="192" y="0"/>
                </a:lnTo>
              </a:path>
            </a:pathLst>
          </a:custGeom>
          <a:noFill/>
          <a:ln w="50800" cap="rnd" cmpd="sng">
            <a:solidFill>
              <a:schemeClr val="hlink"/>
            </a:solidFill>
            <a:prstDash val="solid"/>
            <a:round/>
            <a:headEnd type="none" w="med" len="med"/>
            <a:tailEnd type="none" w="med" len="med"/>
          </a:ln>
        </p:spPr>
        <p:txBody>
          <a:bodyPr/>
          <a:lstStyle/>
          <a:p>
            <a:endParaRPr lang="en-US"/>
          </a:p>
        </p:txBody>
      </p:sp>
      <p:sp>
        <p:nvSpPr>
          <p:cNvPr id="157732" name="Rectangle 35"/>
          <p:cNvSpPr>
            <a:spLocks noChangeArrowheads="1"/>
          </p:cNvSpPr>
          <p:nvPr/>
        </p:nvSpPr>
        <p:spPr bwMode="auto">
          <a:xfrm>
            <a:off x="533400" y="1606550"/>
            <a:ext cx="1974850" cy="3422650"/>
          </a:xfrm>
          <a:prstGeom prst="rect">
            <a:avLst/>
          </a:prstGeom>
          <a:noFill/>
          <a:ln w="12700">
            <a:solidFill>
              <a:schemeClr val="tx1"/>
            </a:solidFill>
            <a:miter lim="800000"/>
            <a:headEnd/>
            <a:tailEnd/>
          </a:ln>
        </p:spPr>
        <p:txBody>
          <a:bodyPr wrap="none"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5"/>
          <p:cNvSpPr>
            <a:spLocks noGrp="1"/>
          </p:cNvSpPr>
          <p:nvPr>
            <p:ph type="sldNum" sz="quarter" idx="12"/>
          </p:nvPr>
        </p:nvSpPr>
        <p:spPr>
          <a:noFill/>
        </p:spPr>
        <p:txBody>
          <a:bodyPr/>
          <a:lstStyle/>
          <a:p>
            <a:fld id="{51E2422A-A0D1-47A6-BA29-79E4812AA746}" type="slidenum">
              <a:rPr lang="en-US" smtClean="0"/>
              <a:pPr/>
              <a:t>137</a:t>
            </a:fld>
            <a:endParaRPr lang="en-US" smtClean="0"/>
          </a:p>
        </p:txBody>
      </p:sp>
      <p:sp>
        <p:nvSpPr>
          <p:cNvPr id="158723" name="Rectangle 2"/>
          <p:cNvSpPr>
            <a:spLocks noGrp="1" noChangeArrowheads="1"/>
          </p:cNvSpPr>
          <p:nvPr>
            <p:ph type="title"/>
          </p:nvPr>
        </p:nvSpPr>
        <p:spPr>
          <a:xfrm>
            <a:off x="838200" y="381000"/>
            <a:ext cx="7772400" cy="1143000"/>
          </a:xfrm>
          <a:noFill/>
        </p:spPr>
        <p:txBody>
          <a:bodyPr lIns="90488" tIns="44450" rIns="90488" bIns="44450"/>
          <a:lstStyle/>
          <a:p>
            <a:r>
              <a:rPr lang="en-US" b="1" smtClean="0"/>
              <a:t>Methodology: Why We Use Returns</a:t>
            </a:r>
          </a:p>
        </p:txBody>
      </p:sp>
      <p:sp>
        <p:nvSpPr>
          <p:cNvPr id="158724" name="Rectangle 3"/>
          <p:cNvSpPr>
            <a:spLocks noGrp="1" noChangeArrowheads="1"/>
          </p:cNvSpPr>
          <p:nvPr>
            <p:ph type="body" idx="1"/>
          </p:nvPr>
        </p:nvSpPr>
        <p:spPr>
          <a:xfrm>
            <a:off x="685800" y="1676400"/>
            <a:ext cx="8077200" cy="1981200"/>
          </a:xfrm>
          <a:noFill/>
        </p:spPr>
        <p:txBody>
          <a:bodyPr lIns="90488" tIns="44450" rIns="90488" bIns="44450"/>
          <a:lstStyle/>
          <a:p>
            <a:pPr marL="609600" indent="-609600"/>
            <a:r>
              <a:rPr lang="en-US" sz="1800" b="1" smtClean="0"/>
              <a:t>Most financial time series follow </a:t>
            </a:r>
            <a:r>
              <a:rPr lang="en-US" sz="1800" b="1" i="1" smtClean="0"/>
              <a:t>random walks, </a:t>
            </a:r>
            <a:r>
              <a:rPr lang="en-US" sz="1800" b="1" smtClean="0"/>
              <a:t>which means, among other things, that the best estimate of tomorrow’s value is today’s value.</a:t>
            </a:r>
          </a:p>
          <a:p>
            <a:pPr marL="609600" indent="-609600"/>
            <a:r>
              <a:rPr lang="en-US" sz="1800" b="1" smtClean="0"/>
              <a:t>Since random walks are not bounded, predicting the future path is difficult if we focus only on the levels.</a:t>
            </a:r>
          </a:p>
          <a:p>
            <a:pPr marL="609600" indent="-609600"/>
            <a:r>
              <a:rPr lang="en-US" sz="1800" b="1" smtClean="0"/>
              <a:t>A frequency distribution of IPC levels from 1995-1996 illustrates the difficulty:</a:t>
            </a:r>
          </a:p>
        </p:txBody>
      </p:sp>
      <p:sp>
        <p:nvSpPr>
          <p:cNvPr id="158725" name="Freeform 4"/>
          <p:cNvSpPr>
            <a:spLocks/>
          </p:cNvSpPr>
          <p:nvPr/>
        </p:nvSpPr>
        <p:spPr bwMode="auto">
          <a:xfrm>
            <a:off x="1933575" y="4394200"/>
            <a:ext cx="5457825" cy="1538288"/>
          </a:xfrm>
          <a:custGeom>
            <a:avLst/>
            <a:gdLst>
              <a:gd name="T0" fmla="*/ 0 w 3438"/>
              <a:gd name="T1" fmla="*/ 0 h 969"/>
              <a:gd name="T2" fmla="*/ 2147483647 w 3438"/>
              <a:gd name="T3" fmla="*/ 0 h 969"/>
              <a:gd name="T4" fmla="*/ 2147483647 w 3438"/>
              <a:gd name="T5" fmla="*/ 2147483647 h 969"/>
              <a:gd name="T6" fmla="*/ 0 w 3438"/>
              <a:gd name="T7" fmla="*/ 2147483647 h 969"/>
              <a:gd name="T8" fmla="*/ 0 w 3438"/>
              <a:gd name="T9" fmla="*/ 0 h 969"/>
              <a:gd name="T10" fmla="*/ 0 60000 65536"/>
              <a:gd name="T11" fmla="*/ 0 60000 65536"/>
              <a:gd name="T12" fmla="*/ 0 60000 65536"/>
              <a:gd name="T13" fmla="*/ 0 60000 65536"/>
              <a:gd name="T14" fmla="*/ 0 60000 65536"/>
              <a:gd name="T15" fmla="*/ 0 w 3438"/>
              <a:gd name="T16" fmla="*/ 0 h 969"/>
              <a:gd name="T17" fmla="*/ 3438 w 3438"/>
              <a:gd name="T18" fmla="*/ 969 h 969"/>
            </a:gdLst>
            <a:ahLst/>
            <a:cxnLst>
              <a:cxn ang="T10">
                <a:pos x="T0" y="T1"/>
              </a:cxn>
              <a:cxn ang="T11">
                <a:pos x="T2" y="T3"/>
              </a:cxn>
              <a:cxn ang="T12">
                <a:pos x="T4" y="T5"/>
              </a:cxn>
              <a:cxn ang="T13">
                <a:pos x="T6" y="T7"/>
              </a:cxn>
              <a:cxn ang="T14">
                <a:pos x="T8" y="T9"/>
              </a:cxn>
            </a:cxnLst>
            <a:rect l="T15" t="T16" r="T17" b="T18"/>
            <a:pathLst>
              <a:path w="3438" h="969">
                <a:moveTo>
                  <a:pt x="0" y="0"/>
                </a:moveTo>
                <a:lnTo>
                  <a:pt x="3437" y="0"/>
                </a:lnTo>
                <a:lnTo>
                  <a:pt x="3437" y="968"/>
                </a:lnTo>
                <a:lnTo>
                  <a:pt x="0" y="968"/>
                </a:lnTo>
                <a:lnTo>
                  <a:pt x="0" y="0"/>
                </a:lnTo>
              </a:path>
            </a:pathLst>
          </a:custGeom>
          <a:noFill/>
          <a:ln w="12700" cap="rnd" cmpd="sng">
            <a:noFill/>
            <a:prstDash val="solid"/>
            <a:round/>
            <a:headEnd type="none" w="med" len="med"/>
            <a:tailEnd type="none" w="med" len="med"/>
          </a:ln>
        </p:spPr>
        <p:txBody>
          <a:bodyPr/>
          <a:lstStyle/>
          <a:p>
            <a:endParaRPr lang="en-US"/>
          </a:p>
        </p:txBody>
      </p:sp>
      <p:sp>
        <p:nvSpPr>
          <p:cNvPr id="158726" name="Freeform 5"/>
          <p:cNvSpPr>
            <a:spLocks/>
          </p:cNvSpPr>
          <p:nvPr/>
        </p:nvSpPr>
        <p:spPr bwMode="auto">
          <a:xfrm>
            <a:off x="1933575" y="4394200"/>
            <a:ext cx="5467350" cy="1547813"/>
          </a:xfrm>
          <a:custGeom>
            <a:avLst/>
            <a:gdLst>
              <a:gd name="T0" fmla="*/ 0 w 3444"/>
              <a:gd name="T1" fmla="*/ 0 h 975"/>
              <a:gd name="T2" fmla="*/ 2147483647 w 3444"/>
              <a:gd name="T3" fmla="*/ 0 h 975"/>
              <a:gd name="T4" fmla="*/ 2147483647 w 3444"/>
              <a:gd name="T5" fmla="*/ 2147483647 h 975"/>
              <a:gd name="T6" fmla="*/ 0 w 3444"/>
              <a:gd name="T7" fmla="*/ 2147483647 h 975"/>
              <a:gd name="T8" fmla="*/ 0 w 3444"/>
              <a:gd name="T9" fmla="*/ 0 h 975"/>
              <a:gd name="T10" fmla="*/ 0 60000 65536"/>
              <a:gd name="T11" fmla="*/ 0 60000 65536"/>
              <a:gd name="T12" fmla="*/ 0 60000 65536"/>
              <a:gd name="T13" fmla="*/ 0 60000 65536"/>
              <a:gd name="T14" fmla="*/ 0 60000 65536"/>
              <a:gd name="T15" fmla="*/ 0 w 3444"/>
              <a:gd name="T16" fmla="*/ 0 h 975"/>
              <a:gd name="T17" fmla="*/ 3444 w 3444"/>
              <a:gd name="T18" fmla="*/ 975 h 975"/>
            </a:gdLst>
            <a:ahLst/>
            <a:cxnLst>
              <a:cxn ang="T10">
                <a:pos x="T0" y="T1"/>
              </a:cxn>
              <a:cxn ang="T11">
                <a:pos x="T2" y="T3"/>
              </a:cxn>
              <a:cxn ang="T12">
                <a:pos x="T4" y="T5"/>
              </a:cxn>
              <a:cxn ang="T13">
                <a:pos x="T6" y="T7"/>
              </a:cxn>
              <a:cxn ang="T14">
                <a:pos x="T8" y="T9"/>
              </a:cxn>
            </a:cxnLst>
            <a:rect l="T15" t="T16" r="T17" b="T18"/>
            <a:pathLst>
              <a:path w="3444" h="975">
                <a:moveTo>
                  <a:pt x="0" y="0"/>
                </a:moveTo>
                <a:lnTo>
                  <a:pt x="3443" y="0"/>
                </a:lnTo>
                <a:lnTo>
                  <a:pt x="3443" y="974"/>
                </a:lnTo>
                <a:lnTo>
                  <a:pt x="0" y="974"/>
                </a:lnTo>
                <a:lnTo>
                  <a:pt x="0" y="0"/>
                </a:lnTo>
              </a:path>
            </a:pathLst>
          </a:custGeom>
          <a:noFill/>
          <a:ln w="12700" cap="rnd" cmpd="sng">
            <a:solidFill>
              <a:srgbClr val="808080"/>
            </a:solidFill>
            <a:prstDash val="solid"/>
            <a:round/>
            <a:headEnd type="none" w="med" len="med"/>
            <a:tailEnd type="none" w="med" len="med"/>
          </a:ln>
        </p:spPr>
        <p:txBody>
          <a:bodyPr/>
          <a:lstStyle/>
          <a:p>
            <a:endParaRPr lang="en-US"/>
          </a:p>
        </p:txBody>
      </p:sp>
      <p:sp>
        <p:nvSpPr>
          <p:cNvPr id="158727" name="Freeform 6"/>
          <p:cNvSpPr>
            <a:spLocks/>
          </p:cNvSpPr>
          <p:nvPr/>
        </p:nvSpPr>
        <p:spPr bwMode="auto">
          <a:xfrm>
            <a:off x="2254250" y="5900738"/>
            <a:ext cx="119063" cy="41275"/>
          </a:xfrm>
          <a:custGeom>
            <a:avLst/>
            <a:gdLst>
              <a:gd name="T0" fmla="*/ 0 w 75"/>
              <a:gd name="T1" fmla="*/ 0 h 26"/>
              <a:gd name="T2" fmla="*/ 2147483647 w 75"/>
              <a:gd name="T3" fmla="*/ 0 h 26"/>
              <a:gd name="T4" fmla="*/ 2147483647 w 75"/>
              <a:gd name="T5" fmla="*/ 2147483647 h 26"/>
              <a:gd name="T6" fmla="*/ 0 w 75"/>
              <a:gd name="T7" fmla="*/ 2147483647 h 26"/>
              <a:gd name="T8" fmla="*/ 0 w 75"/>
              <a:gd name="T9" fmla="*/ 0 h 26"/>
              <a:gd name="T10" fmla="*/ 0 60000 65536"/>
              <a:gd name="T11" fmla="*/ 0 60000 65536"/>
              <a:gd name="T12" fmla="*/ 0 60000 65536"/>
              <a:gd name="T13" fmla="*/ 0 60000 65536"/>
              <a:gd name="T14" fmla="*/ 0 60000 65536"/>
              <a:gd name="T15" fmla="*/ 0 w 75"/>
              <a:gd name="T16" fmla="*/ 0 h 26"/>
              <a:gd name="T17" fmla="*/ 75 w 75"/>
              <a:gd name="T18" fmla="*/ 26 h 26"/>
            </a:gdLst>
            <a:ahLst/>
            <a:cxnLst>
              <a:cxn ang="T10">
                <a:pos x="T0" y="T1"/>
              </a:cxn>
              <a:cxn ang="T11">
                <a:pos x="T2" y="T3"/>
              </a:cxn>
              <a:cxn ang="T12">
                <a:pos x="T4" y="T5"/>
              </a:cxn>
              <a:cxn ang="T13">
                <a:pos x="T6" y="T7"/>
              </a:cxn>
              <a:cxn ang="T14">
                <a:pos x="T8" y="T9"/>
              </a:cxn>
            </a:cxnLst>
            <a:rect l="T15" t="T16" r="T17" b="T18"/>
            <a:pathLst>
              <a:path w="75" h="26">
                <a:moveTo>
                  <a:pt x="0" y="0"/>
                </a:moveTo>
                <a:lnTo>
                  <a:pt x="74" y="0"/>
                </a:lnTo>
                <a:lnTo>
                  <a:pt x="74" y="25"/>
                </a:lnTo>
                <a:lnTo>
                  <a:pt x="0" y="25"/>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28" name="Freeform 7"/>
          <p:cNvSpPr>
            <a:spLocks/>
          </p:cNvSpPr>
          <p:nvPr/>
        </p:nvSpPr>
        <p:spPr bwMode="auto">
          <a:xfrm>
            <a:off x="2506663" y="5649913"/>
            <a:ext cx="101600" cy="292100"/>
          </a:xfrm>
          <a:custGeom>
            <a:avLst/>
            <a:gdLst>
              <a:gd name="T0" fmla="*/ 0 w 64"/>
              <a:gd name="T1" fmla="*/ 0 h 184"/>
              <a:gd name="T2" fmla="*/ 2147483647 w 64"/>
              <a:gd name="T3" fmla="*/ 0 h 184"/>
              <a:gd name="T4" fmla="*/ 2147483647 w 64"/>
              <a:gd name="T5" fmla="*/ 2147483647 h 184"/>
              <a:gd name="T6" fmla="*/ 0 w 64"/>
              <a:gd name="T7" fmla="*/ 2147483647 h 184"/>
              <a:gd name="T8" fmla="*/ 0 w 64"/>
              <a:gd name="T9" fmla="*/ 0 h 184"/>
              <a:gd name="T10" fmla="*/ 0 60000 65536"/>
              <a:gd name="T11" fmla="*/ 0 60000 65536"/>
              <a:gd name="T12" fmla="*/ 0 60000 65536"/>
              <a:gd name="T13" fmla="*/ 0 60000 65536"/>
              <a:gd name="T14" fmla="*/ 0 60000 65536"/>
              <a:gd name="T15" fmla="*/ 0 w 64"/>
              <a:gd name="T16" fmla="*/ 0 h 184"/>
              <a:gd name="T17" fmla="*/ 64 w 64"/>
              <a:gd name="T18" fmla="*/ 184 h 184"/>
            </a:gdLst>
            <a:ahLst/>
            <a:cxnLst>
              <a:cxn ang="T10">
                <a:pos x="T0" y="T1"/>
              </a:cxn>
              <a:cxn ang="T11">
                <a:pos x="T2" y="T3"/>
              </a:cxn>
              <a:cxn ang="T12">
                <a:pos x="T4" y="T5"/>
              </a:cxn>
              <a:cxn ang="T13">
                <a:pos x="T6" y="T7"/>
              </a:cxn>
              <a:cxn ang="T14">
                <a:pos x="T8" y="T9"/>
              </a:cxn>
            </a:cxnLst>
            <a:rect l="T15" t="T16" r="T17" b="T18"/>
            <a:pathLst>
              <a:path w="64" h="184">
                <a:moveTo>
                  <a:pt x="0" y="0"/>
                </a:moveTo>
                <a:lnTo>
                  <a:pt x="63" y="0"/>
                </a:lnTo>
                <a:lnTo>
                  <a:pt x="63" y="183"/>
                </a:lnTo>
                <a:lnTo>
                  <a:pt x="0" y="183"/>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29" name="Freeform 8"/>
          <p:cNvSpPr>
            <a:spLocks/>
          </p:cNvSpPr>
          <p:nvPr/>
        </p:nvSpPr>
        <p:spPr bwMode="auto">
          <a:xfrm>
            <a:off x="2741613" y="5846763"/>
            <a:ext cx="119062" cy="95250"/>
          </a:xfrm>
          <a:custGeom>
            <a:avLst/>
            <a:gdLst>
              <a:gd name="T0" fmla="*/ 0 w 75"/>
              <a:gd name="T1" fmla="*/ 0 h 60"/>
              <a:gd name="T2" fmla="*/ 2147483647 w 75"/>
              <a:gd name="T3" fmla="*/ 0 h 60"/>
              <a:gd name="T4" fmla="*/ 2147483647 w 75"/>
              <a:gd name="T5" fmla="*/ 2147483647 h 60"/>
              <a:gd name="T6" fmla="*/ 0 w 75"/>
              <a:gd name="T7" fmla="*/ 2147483647 h 60"/>
              <a:gd name="T8" fmla="*/ 0 w 75"/>
              <a:gd name="T9" fmla="*/ 0 h 60"/>
              <a:gd name="T10" fmla="*/ 0 60000 65536"/>
              <a:gd name="T11" fmla="*/ 0 60000 65536"/>
              <a:gd name="T12" fmla="*/ 0 60000 65536"/>
              <a:gd name="T13" fmla="*/ 0 60000 65536"/>
              <a:gd name="T14" fmla="*/ 0 60000 65536"/>
              <a:gd name="T15" fmla="*/ 0 w 75"/>
              <a:gd name="T16" fmla="*/ 0 h 60"/>
              <a:gd name="T17" fmla="*/ 75 w 75"/>
              <a:gd name="T18" fmla="*/ 60 h 60"/>
            </a:gdLst>
            <a:ahLst/>
            <a:cxnLst>
              <a:cxn ang="T10">
                <a:pos x="T0" y="T1"/>
              </a:cxn>
              <a:cxn ang="T11">
                <a:pos x="T2" y="T3"/>
              </a:cxn>
              <a:cxn ang="T12">
                <a:pos x="T4" y="T5"/>
              </a:cxn>
              <a:cxn ang="T13">
                <a:pos x="T6" y="T7"/>
              </a:cxn>
              <a:cxn ang="T14">
                <a:pos x="T8" y="T9"/>
              </a:cxn>
            </a:cxnLst>
            <a:rect l="T15" t="T16" r="T17" b="T18"/>
            <a:pathLst>
              <a:path w="75" h="60">
                <a:moveTo>
                  <a:pt x="0" y="0"/>
                </a:moveTo>
                <a:lnTo>
                  <a:pt x="74" y="0"/>
                </a:lnTo>
                <a:lnTo>
                  <a:pt x="74" y="59"/>
                </a:lnTo>
                <a:lnTo>
                  <a:pt x="0" y="59"/>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0" name="Freeform 9"/>
          <p:cNvSpPr>
            <a:spLocks/>
          </p:cNvSpPr>
          <p:nvPr/>
        </p:nvSpPr>
        <p:spPr bwMode="auto">
          <a:xfrm>
            <a:off x="2994025" y="5822950"/>
            <a:ext cx="119063" cy="119063"/>
          </a:xfrm>
          <a:custGeom>
            <a:avLst/>
            <a:gdLst>
              <a:gd name="T0" fmla="*/ 0 w 75"/>
              <a:gd name="T1" fmla="*/ 0 h 75"/>
              <a:gd name="T2" fmla="*/ 2147483647 w 75"/>
              <a:gd name="T3" fmla="*/ 0 h 75"/>
              <a:gd name="T4" fmla="*/ 2147483647 w 75"/>
              <a:gd name="T5" fmla="*/ 2147483647 h 75"/>
              <a:gd name="T6" fmla="*/ 0 w 75"/>
              <a:gd name="T7" fmla="*/ 2147483647 h 75"/>
              <a:gd name="T8" fmla="*/ 0 w 75"/>
              <a:gd name="T9" fmla="*/ 0 h 75"/>
              <a:gd name="T10" fmla="*/ 0 60000 65536"/>
              <a:gd name="T11" fmla="*/ 0 60000 65536"/>
              <a:gd name="T12" fmla="*/ 0 60000 65536"/>
              <a:gd name="T13" fmla="*/ 0 60000 65536"/>
              <a:gd name="T14" fmla="*/ 0 60000 65536"/>
              <a:gd name="T15" fmla="*/ 0 w 75"/>
              <a:gd name="T16" fmla="*/ 0 h 75"/>
              <a:gd name="T17" fmla="*/ 75 w 75"/>
              <a:gd name="T18" fmla="*/ 75 h 75"/>
            </a:gdLst>
            <a:ahLst/>
            <a:cxnLst>
              <a:cxn ang="T10">
                <a:pos x="T0" y="T1"/>
              </a:cxn>
              <a:cxn ang="T11">
                <a:pos x="T2" y="T3"/>
              </a:cxn>
              <a:cxn ang="T12">
                <a:pos x="T4" y="T5"/>
              </a:cxn>
              <a:cxn ang="T13">
                <a:pos x="T6" y="T7"/>
              </a:cxn>
              <a:cxn ang="T14">
                <a:pos x="T8" y="T9"/>
              </a:cxn>
            </a:cxnLst>
            <a:rect l="T15" t="T16" r="T17" b="T18"/>
            <a:pathLst>
              <a:path w="75" h="75">
                <a:moveTo>
                  <a:pt x="0" y="0"/>
                </a:moveTo>
                <a:lnTo>
                  <a:pt x="74" y="0"/>
                </a:lnTo>
                <a:lnTo>
                  <a:pt x="74" y="74"/>
                </a:lnTo>
                <a:lnTo>
                  <a:pt x="0" y="7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1" name="Freeform 10"/>
          <p:cNvSpPr>
            <a:spLocks/>
          </p:cNvSpPr>
          <p:nvPr/>
        </p:nvSpPr>
        <p:spPr bwMode="auto">
          <a:xfrm>
            <a:off x="3246438" y="5649913"/>
            <a:ext cx="119062" cy="292100"/>
          </a:xfrm>
          <a:custGeom>
            <a:avLst/>
            <a:gdLst>
              <a:gd name="T0" fmla="*/ 0 w 75"/>
              <a:gd name="T1" fmla="*/ 0 h 184"/>
              <a:gd name="T2" fmla="*/ 2147483647 w 75"/>
              <a:gd name="T3" fmla="*/ 0 h 184"/>
              <a:gd name="T4" fmla="*/ 2147483647 w 75"/>
              <a:gd name="T5" fmla="*/ 2147483647 h 184"/>
              <a:gd name="T6" fmla="*/ 0 w 75"/>
              <a:gd name="T7" fmla="*/ 2147483647 h 184"/>
              <a:gd name="T8" fmla="*/ 0 w 75"/>
              <a:gd name="T9" fmla="*/ 0 h 184"/>
              <a:gd name="T10" fmla="*/ 0 60000 65536"/>
              <a:gd name="T11" fmla="*/ 0 60000 65536"/>
              <a:gd name="T12" fmla="*/ 0 60000 65536"/>
              <a:gd name="T13" fmla="*/ 0 60000 65536"/>
              <a:gd name="T14" fmla="*/ 0 60000 65536"/>
              <a:gd name="T15" fmla="*/ 0 w 75"/>
              <a:gd name="T16" fmla="*/ 0 h 184"/>
              <a:gd name="T17" fmla="*/ 75 w 75"/>
              <a:gd name="T18" fmla="*/ 184 h 184"/>
            </a:gdLst>
            <a:ahLst/>
            <a:cxnLst>
              <a:cxn ang="T10">
                <a:pos x="T0" y="T1"/>
              </a:cxn>
              <a:cxn ang="T11">
                <a:pos x="T2" y="T3"/>
              </a:cxn>
              <a:cxn ang="T12">
                <a:pos x="T4" y="T5"/>
              </a:cxn>
              <a:cxn ang="T13">
                <a:pos x="T6" y="T7"/>
              </a:cxn>
              <a:cxn ang="T14">
                <a:pos x="T8" y="T9"/>
              </a:cxn>
            </a:cxnLst>
            <a:rect l="T15" t="T16" r="T17" b="T18"/>
            <a:pathLst>
              <a:path w="75" h="184">
                <a:moveTo>
                  <a:pt x="0" y="0"/>
                </a:moveTo>
                <a:lnTo>
                  <a:pt x="74" y="0"/>
                </a:lnTo>
                <a:lnTo>
                  <a:pt x="74" y="183"/>
                </a:lnTo>
                <a:lnTo>
                  <a:pt x="0" y="183"/>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2" name="Freeform 11"/>
          <p:cNvSpPr>
            <a:spLocks/>
          </p:cNvSpPr>
          <p:nvPr/>
        </p:nvSpPr>
        <p:spPr bwMode="auto">
          <a:xfrm>
            <a:off x="3497263" y="5305425"/>
            <a:ext cx="103187" cy="636588"/>
          </a:xfrm>
          <a:custGeom>
            <a:avLst/>
            <a:gdLst>
              <a:gd name="T0" fmla="*/ 0 w 65"/>
              <a:gd name="T1" fmla="*/ 0 h 401"/>
              <a:gd name="T2" fmla="*/ 2147483647 w 65"/>
              <a:gd name="T3" fmla="*/ 0 h 401"/>
              <a:gd name="T4" fmla="*/ 2147483647 w 65"/>
              <a:gd name="T5" fmla="*/ 2147483647 h 401"/>
              <a:gd name="T6" fmla="*/ 0 w 65"/>
              <a:gd name="T7" fmla="*/ 2147483647 h 401"/>
              <a:gd name="T8" fmla="*/ 0 w 65"/>
              <a:gd name="T9" fmla="*/ 0 h 401"/>
              <a:gd name="T10" fmla="*/ 0 60000 65536"/>
              <a:gd name="T11" fmla="*/ 0 60000 65536"/>
              <a:gd name="T12" fmla="*/ 0 60000 65536"/>
              <a:gd name="T13" fmla="*/ 0 60000 65536"/>
              <a:gd name="T14" fmla="*/ 0 60000 65536"/>
              <a:gd name="T15" fmla="*/ 0 w 65"/>
              <a:gd name="T16" fmla="*/ 0 h 401"/>
              <a:gd name="T17" fmla="*/ 65 w 65"/>
              <a:gd name="T18" fmla="*/ 401 h 401"/>
            </a:gdLst>
            <a:ahLst/>
            <a:cxnLst>
              <a:cxn ang="T10">
                <a:pos x="T0" y="T1"/>
              </a:cxn>
              <a:cxn ang="T11">
                <a:pos x="T2" y="T3"/>
              </a:cxn>
              <a:cxn ang="T12">
                <a:pos x="T4" y="T5"/>
              </a:cxn>
              <a:cxn ang="T13">
                <a:pos x="T6" y="T7"/>
              </a:cxn>
              <a:cxn ang="T14">
                <a:pos x="T8" y="T9"/>
              </a:cxn>
            </a:cxnLst>
            <a:rect l="T15" t="T16" r="T17" b="T18"/>
            <a:pathLst>
              <a:path w="65" h="401">
                <a:moveTo>
                  <a:pt x="0" y="0"/>
                </a:moveTo>
                <a:lnTo>
                  <a:pt x="64" y="0"/>
                </a:lnTo>
                <a:lnTo>
                  <a:pt x="64" y="400"/>
                </a:lnTo>
                <a:lnTo>
                  <a:pt x="0" y="400"/>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3" name="Freeform 12"/>
          <p:cNvSpPr>
            <a:spLocks/>
          </p:cNvSpPr>
          <p:nvPr/>
        </p:nvSpPr>
        <p:spPr bwMode="auto">
          <a:xfrm>
            <a:off x="3733800" y="5187950"/>
            <a:ext cx="119063" cy="754063"/>
          </a:xfrm>
          <a:custGeom>
            <a:avLst/>
            <a:gdLst>
              <a:gd name="T0" fmla="*/ 0 w 75"/>
              <a:gd name="T1" fmla="*/ 0 h 475"/>
              <a:gd name="T2" fmla="*/ 2147483647 w 75"/>
              <a:gd name="T3" fmla="*/ 0 h 475"/>
              <a:gd name="T4" fmla="*/ 2147483647 w 75"/>
              <a:gd name="T5" fmla="*/ 2147483647 h 475"/>
              <a:gd name="T6" fmla="*/ 0 w 75"/>
              <a:gd name="T7" fmla="*/ 2147483647 h 475"/>
              <a:gd name="T8" fmla="*/ 0 w 75"/>
              <a:gd name="T9" fmla="*/ 0 h 475"/>
              <a:gd name="T10" fmla="*/ 0 60000 65536"/>
              <a:gd name="T11" fmla="*/ 0 60000 65536"/>
              <a:gd name="T12" fmla="*/ 0 60000 65536"/>
              <a:gd name="T13" fmla="*/ 0 60000 65536"/>
              <a:gd name="T14" fmla="*/ 0 60000 65536"/>
              <a:gd name="T15" fmla="*/ 0 w 75"/>
              <a:gd name="T16" fmla="*/ 0 h 475"/>
              <a:gd name="T17" fmla="*/ 75 w 75"/>
              <a:gd name="T18" fmla="*/ 475 h 475"/>
            </a:gdLst>
            <a:ahLst/>
            <a:cxnLst>
              <a:cxn ang="T10">
                <a:pos x="T0" y="T1"/>
              </a:cxn>
              <a:cxn ang="T11">
                <a:pos x="T2" y="T3"/>
              </a:cxn>
              <a:cxn ang="T12">
                <a:pos x="T4" y="T5"/>
              </a:cxn>
              <a:cxn ang="T13">
                <a:pos x="T6" y="T7"/>
              </a:cxn>
              <a:cxn ang="T14">
                <a:pos x="T8" y="T9"/>
              </a:cxn>
            </a:cxnLst>
            <a:rect l="T15" t="T16" r="T17" b="T18"/>
            <a:pathLst>
              <a:path w="75" h="475">
                <a:moveTo>
                  <a:pt x="0" y="0"/>
                </a:moveTo>
                <a:lnTo>
                  <a:pt x="74" y="0"/>
                </a:lnTo>
                <a:lnTo>
                  <a:pt x="74" y="474"/>
                </a:lnTo>
                <a:lnTo>
                  <a:pt x="0" y="47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4" name="Freeform 13"/>
          <p:cNvSpPr>
            <a:spLocks/>
          </p:cNvSpPr>
          <p:nvPr/>
        </p:nvSpPr>
        <p:spPr bwMode="auto">
          <a:xfrm>
            <a:off x="3986213" y="5743575"/>
            <a:ext cx="119062" cy="198438"/>
          </a:xfrm>
          <a:custGeom>
            <a:avLst/>
            <a:gdLst>
              <a:gd name="T0" fmla="*/ 0 w 75"/>
              <a:gd name="T1" fmla="*/ 0 h 125"/>
              <a:gd name="T2" fmla="*/ 2147483647 w 75"/>
              <a:gd name="T3" fmla="*/ 0 h 125"/>
              <a:gd name="T4" fmla="*/ 2147483647 w 75"/>
              <a:gd name="T5" fmla="*/ 2147483647 h 125"/>
              <a:gd name="T6" fmla="*/ 0 w 75"/>
              <a:gd name="T7" fmla="*/ 2147483647 h 125"/>
              <a:gd name="T8" fmla="*/ 0 w 75"/>
              <a:gd name="T9" fmla="*/ 0 h 125"/>
              <a:gd name="T10" fmla="*/ 0 60000 65536"/>
              <a:gd name="T11" fmla="*/ 0 60000 65536"/>
              <a:gd name="T12" fmla="*/ 0 60000 65536"/>
              <a:gd name="T13" fmla="*/ 0 60000 65536"/>
              <a:gd name="T14" fmla="*/ 0 60000 65536"/>
              <a:gd name="T15" fmla="*/ 0 w 75"/>
              <a:gd name="T16" fmla="*/ 0 h 125"/>
              <a:gd name="T17" fmla="*/ 75 w 75"/>
              <a:gd name="T18" fmla="*/ 125 h 125"/>
            </a:gdLst>
            <a:ahLst/>
            <a:cxnLst>
              <a:cxn ang="T10">
                <a:pos x="T0" y="T1"/>
              </a:cxn>
              <a:cxn ang="T11">
                <a:pos x="T2" y="T3"/>
              </a:cxn>
              <a:cxn ang="T12">
                <a:pos x="T4" y="T5"/>
              </a:cxn>
              <a:cxn ang="T13">
                <a:pos x="T6" y="T7"/>
              </a:cxn>
              <a:cxn ang="T14">
                <a:pos x="T8" y="T9"/>
              </a:cxn>
            </a:cxnLst>
            <a:rect l="T15" t="T16" r="T17" b="T18"/>
            <a:pathLst>
              <a:path w="75" h="125">
                <a:moveTo>
                  <a:pt x="0" y="0"/>
                </a:moveTo>
                <a:lnTo>
                  <a:pt x="74" y="0"/>
                </a:lnTo>
                <a:lnTo>
                  <a:pt x="74" y="124"/>
                </a:lnTo>
                <a:lnTo>
                  <a:pt x="0" y="12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5" name="Freeform 14"/>
          <p:cNvSpPr>
            <a:spLocks/>
          </p:cNvSpPr>
          <p:nvPr/>
        </p:nvSpPr>
        <p:spPr bwMode="auto">
          <a:xfrm>
            <a:off x="4237038" y="5532438"/>
            <a:ext cx="120650" cy="409575"/>
          </a:xfrm>
          <a:custGeom>
            <a:avLst/>
            <a:gdLst>
              <a:gd name="T0" fmla="*/ 0 w 76"/>
              <a:gd name="T1" fmla="*/ 0 h 258"/>
              <a:gd name="T2" fmla="*/ 2147483647 w 76"/>
              <a:gd name="T3" fmla="*/ 0 h 258"/>
              <a:gd name="T4" fmla="*/ 2147483647 w 76"/>
              <a:gd name="T5" fmla="*/ 2147483647 h 258"/>
              <a:gd name="T6" fmla="*/ 0 w 76"/>
              <a:gd name="T7" fmla="*/ 2147483647 h 258"/>
              <a:gd name="T8" fmla="*/ 0 w 76"/>
              <a:gd name="T9" fmla="*/ 0 h 258"/>
              <a:gd name="T10" fmla="*/ 0 60000 65536"/>
              <a:gd name="T11" fmla="*/ 0 60000 65536"/>
              <a:gd name="T12" fmla="*/ 0 60000 65536"/>
              <a:gd name="T13" fmla="*/ 0 60000 65536"/>
              <a:gd name="T14" fmla="*/ 0 60000 65536"/>
              <a:gd name="T15" fmla="*/ 0 w 76"/>
              <a:gd name="T16" fmla="*/ 0 h 258"/>
              <a:gd name="T17" fmla="*/ 76 w 76"/>
              <a:gd name="T18" fmla="*/ 258 h 258"/>
            </a:gdLst>
            <a:ahLst/>
            <a:cxnLst>
              <a:cxn ang="T10">
                <a:pos x="T0" y="T1"/>
              </a:cxn>
              <a:cxn ang="T11">
                <a:pos x="T2" y="T3"/>
              </a:cxn>
              <a:cxn ang="T12">
                <a:pos x="T4" y="T5"/>
              </a:cxn>
              <a:cxn ang="T13">
                <a:pos x="T6" y="T7"/>
              </a:cxn>
              <a:cxn ang="T14">
                <a:pos x="T8" y="T9"/>
              </a:cxn>
            </a:cxnLst>
            <a:rect l="T15" t="T16" r="T17" b="T18"/>
            <a:pathLst>
              <a:path w="76" h="258">
                <a:moveTo>
                  <a:pt x="0" y="0"/>
                </a:moveTo>
                <a:lnTo>
                  <a:pt x="75" y="0"/>
                </a:lnTo>
                <a:lnTo>
                  <a:pt x="75" y="257"/>
                </a:lnTo>
                <a:lnTo>
                  <a:pt x="0" y="257"/>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6" name="Freeform 15"/>
          <p:cNvSpPr>
            <a:spLocks/>
          </p:cNvSpPr>
          <p:nvPr/>
        </p:nvSpPr>
        <p:spPr bwMode="auto">
          <a:xfrm>
            <a:off x="4489450" y="5383213"/>
            <a:ext cx="119063" cy="558800"/>
          </a:xfrm>
          <a:custGeom>
            <a:avLst/>
            <a:gdLst>
              <a:gd name="T0" fmla="*/ 0 w 75"/>
              <a:gd name="T1" fmla="*/ 0 h 352"/>
              <a:gd name="T2" fmla="*/ 2147483647 w 75"/>
              <a:gd name="T3" fmla="*/ 0 h 352"/>
              <a:gd name="T4" fmla="*/ 2147483647 w 75"/>
              <a:gd name="T5" fmla="*/ 2147483647 h 352"/>
              <a:gd name="T6" fmla="*/ 0 w 75"/>
              <a:gd name="T7" fmla="*/ 2147483647 h 352"/>
              <a:gd name="T8" fmla="*/ 0 w 75"/>
              <a:gd name="T9" fmla="*/ 0 h 352"/>
              <a:gd name="T10" fmla="*/ 0 60000 65536"/>
              <a:gd name="T11" fmla="*/ 0 60000 65536"/>
              <a:gd name="T12" fmla="*/ 0 60000 65536"/>
              <a:gd name="T13" fmla="*/ 0 60000 65536"/>
              <a:gd name="T14" fmla="*/ 0 60000 65536"/>
              <a:gd name="T15" fmla="*/ 0 w 75"/>
              <a:gd name="T16" fmla="*/ 0 h 352"/>
              <a:gd name="T17" fmla="*/ 75 w 75"/>
              <a:gd name="T18" fmla="*/ 352 h 352"/>
            </a:gdLst>
            <a:ahLst/>
            <a:cxnLst>
              <a:cxn ang="T10">
                <a:pos x="T0" y="T1"/>
              </a:cxn>
              <a:cxn ang="T11">
                <a:pos x="T2" y="T3"/>
              </a:cxn>
              <a:cxn ang="T12">
                <a:pos x="T4" y="T5"/>
              </a:cxn>
              <a:cxn ang="T13">
                <a:pos x="T6" y="T7"/>
              </a:cxn>
              <a:cxn ang="T14">
                <a:pos x="T8" y="T9"/>
              </a:cxn>
            </a:cxnLst>
            <a:rect l="T15" t="T16" r="T17" b="T18"/>
            <a:pathLst>
              <a:path w="75" h="352">
                <a:moveTo>
                  <a:pt x="0" y="0"/>
                </a:moveTo>
                <a:lnTo>
                  <a:pt x="74" y="0"/>
                </a:lnTo>
                <a:lnTo>
                  <a:pt x="74" y="351"/>
                </a:lnTo>
                <a:lnTo>
                  <a:pt x="0" y="351"/>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7" name="Freeform 16"/>
          <p:cNvSpPr>
            <a:spLocks/>
          </p:cNvSpPr>
          <p:nvPr/>
        </p:nvSpPr>
        <p:spPr bwMode="auto">
          <a:xfrm>
            <a:off x="4741863" y="5492750"/>
            <a:ext cx="103187" cy="449263"/>
          </a:xfrm>
          <a:custGeom>
            <a:avLst/>
            <a:gdLst>
              <a:gd name="T0" fmla="*/ 0 w 65"/>
              <a:gd name="T1" fmla="*/ 0 h 283"/>
              <a:gd name="T2" fmla="*/ 2147483647 w 65"/>
              <a:gd name="T3" fmla="*/ 0 h 283"/>
              <a:gd name="T4" fmla="*/ 2147483647 w 65"/>
              <a:gd name="T5" fmla="*/ 2147483647 h 283"/>
              <a:gd name="T6" fmla="*/ 0 w 65"/>
              <a:gd name="T7" fmla="*/ 2147483647 h 283"/>
              <a:gd name="T8" fmla="*/ 0 w 65"/>
              <a:gd name="T9" fmla="*/ 0 h 283"/>
              <a:gd name="T10" fmla="*/ 0 60000 65536"/>
              <a:gd name="T11" fmla="*/ 0 60000 65536"/>
              <a:gd name="T12" fmla="*/ 0 60000 65536"/>
              <a:gd name="T13" fmla="*/ 0 60000 65536"/>
              <a:gd name="T14" fmla="*/ 0 60000 65536"/>
              <a:gd name="T15" fmla="*/ 0 w 65"/>
              <a:gd name="T16" fmla="*/ 0 h 283"/>
              <a:gd name="T17" fmla="*/ 65 w 65"/>
              <a:gd name="T18" fmla="*/ 283 h 283"/>
            </a:gdLst>
            <a:ahLst/>
            <a:cxnLst>
              <a:cxn ang="T10">
                <a:pos x="T0" y="T1"/>
              </a:cxn>
              <a:cxn ang="T11">
                <a:pos x="T2" y="T3"/>
              </a:cxn>
              <a:cxn ang="T12">
                <a:pos x="T4" y="T5"/>
              </a:cxn>
              <a:cxn ang="T13">
                <a:pos x="T6" y="T7"/>
              </a:cxn>
              <a:cxn ang="T14">
                <a:pos x="T8" y="T9"/>
              </a:cxn>
            </a:cxnLst>
            <a:rect l="T15" t="T16" r="T17" b="T18"/>
            <a:pathLst>
              <a:path w="65" h="283">
                <a:moveTo>
                  <a:pt x="0" y="0"/>
                </a:moveTo>
                <a:lnTo>
                  <a:pt x="64" y="0"/>
                </a:lnTo>
                <a:lnTo>
                  <a:pt x="64" y="282"/>
                </a:lnTo>
                <a:lnTo>
                  <a:pt x="0" y="282"/>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8" name="Freeform 17"/>
          <p:cNvSpPr>
            <a:spLocks/>
          </p:cNvSpPr>
          <p:nvPr/>
        </p:nvSpPr>
        <p:spPr bwMode="auto">
          <a:xfrm>
            <a:off x="4976813" y="5241925"/>
            <a:ext cx="120650" cy="700088"/>
          </a:xfrm>
          <a:custGeom>
            <a:avLst/>
            <a:gdLst>
              <a:gd name="T0" fmla="*/ 0 w 76"/>
              <a:gd name="T1" fmla="*/ 0 h 441"/>
              <a:gd name="T2" fmla="*/ 2147483647 w 76"/>
              <a:gd name="T3" fmla="*/ 0 h 441"/>
              <a:gd name="T4" fmla="*/ 2147483647 w 76"/>
              <a:gd name="T5" fmla="*/ 2147483647 h 441"/>
              <a:gd name="T6" fmla="*/ 0 w 76"/>
              <a:gd name="T7" fmla="*/ 2147483647 h 441"/>
              <a:gd name="T8" fmla="*/ 0 w 76"/>
              <a:gd name="T9" fmla="*/ 0 h 441"/>
              <a:gd name="T10" fmla="*/ 0 60000 65536"/>
              <a:gd name="T11" fmla="*/ 0 60000 65536"/>
              <a:gd name="T12" fmla="*/ 0 60000 65536"/>
              <a:gd name="T13" fmla="*/ 0 60000 65536"/>
              <a:gd name="T14" fmla="*/ 0 60000 65536"/>
              <a:gd name="T15" fmla="*/ 0 w 76"/>
              <a:gd name="T16" fmla="*/ 0 h 441"/>
              <a:gd name="T17" fmla="*/ 76 w 76"/>
              <a:gd name="T18" fmla="*/ 441 h 441"/>
            </a:gdLst>
            <a:ahLst/>
            <a:cxnLst>
              <a:cxn ang="T10">
                <a:pos x="T0" y="T1"/>
              </a:cxn>
              <a:cxn ang="T11">
                <a:pos x="T2" y="T3"/>
              </a:cxn>
              <a:cxn ang="T12">
                <a:pos x="T4" y="T5"/>
              </a:cxn>
              <a:cxn ang="T13">
                <a:pos x="T6" y="T7"/>
              </a:cxn>
              <a:cxn ang="T14">
                <a:pos x="T8" y="T9"/>
              </a:cxn>
            </a:cxnLst>
            <a:rect l="T15" t="T16" r="T17" b="T18"/>
            <a:pathLst>
              <a:path w="76" h="441">
                <a:moveTo>
                  <a:pt x="0" y="0"/>
                </a:moveTo>
                <a:lnTo>
                  <a:pt x="75" y="0"/>
                </a:lnTo>
                <a:lnTo>
                  <a:pt x="75" y="440"/>
                </a:lnTo>
                <a:lnTo>
                  <a:pt x="0" y="440"/>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9" name="Freeform 18"/>
          <p:cNvSpPr>
            <a:spLocks/>
          </p:cNvSpPr>
          <p:nvPr/>
        </p:nvSpPr>
        <p:spPr bwMode="auto">
          <a:xfrm>
            <a:off x="5229225" y="5649913"/>
            <a:ext cx="119063" cy="292100"/>
          </a:xfrm>
          <a:custGeom>
            <a:avLst/>
            <a:gdLst>
              <a:gd name="T0" fmla="*/ 0 w 75"/>
              <a:gd name="T1" fmla="*/ 0 h 184"/>
              <a:gd name="T2" fmla="*/ 2147483647 w 75"/>
              <a:gd name="T3" fmla="*/ 0 h 184"/>
              <a:gd name="T4" fmla="*/ 2147483647 w 75"/>
              <a:gd name="T5" fmla="*/ 2147483647 h 184"/>
              <a:gd name="T6" fmla="*/ 0 w 75"/>
              <a:gd name="T7" fmla="*/ 2147483647 h 184"/>
              <a:gd name="T8" fmla="*/ 0 w 75"/>
              <a:gd name="T9" fmla="*/ 0 h 184"/>
              <a:gd name="T10" fmla="*/ 0 60000 65536"/>
              <a:gd name="T11" fmla="*/ 0 60000 65536"/>
              <a:gd name="T12" fmla="*/ 0 60000 65536"/>
              <a:gd name="T13" fmla="*/ 0 60000 65536"/>
              <a:gd name="T14" fmla="*/ 0 60000 65536"/>
              <a:gd name="T15" fmla="*/ 0 w 75"/>
              <a:gd name="T16" fmla="*/ 0 h 184"/>
              <a:gd name="T17" fmla="*/ 75 w 75"/>
              <a:gd name="T18" fmla="*/ 184 h 184"/>
            </a:gdLst>
            <a:ahLst/>
            <a:cxnLst>
              <a:cxn ang="T10">
                <a:pos x="T0" y="T1"/>
              </a:cxn>
              <a:cxn ang="T11">
                <a:pos x="T2" y="T3"/>
              </a:cxn>
              <a:cxn ang="T12">
                <a:pos x="T4" y="T5"/>
              </a:cxn>
              <a:cxn ang="T13">
                <a:pos x="T6" y="T7"/>
              </a:cxn>
              <a:cxn ang="T14">
                <a:pos x="T8" y="T9"/>
              </a:cxn>
            </a:cxnLst>
            <a:rect l="T15" t="T16" r="T17" b="T18"/>
            <a:pathLst>
              <a:path w="75" h="184">
                <a:moveTo>
                  <a:pt x="0" y="0"/>
                </a:moveTo>
                <a:lnTo>
                  <a:pt x="74" y="0"/>
                </a:lnTo>
                <a:lnTo>
                  <a:pt x="74" y="183"/>
                </a:lnTo>
                <a:lnTo>
                  <a:pt x="0" y="183"/>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0" name="Freeform 19"/>
          <p:cNvSpPr>
            <a:spLocks/>
          </p:cNvSpPr>
          <p:nvPr/>
        </p:nvSpPr>
        <p:spPr bwMode="auto">
          <a:xfrm>
            <a:off x="5481638" y="5767388"/>
            <a:ext cx="119062" cy="174625"/>
          </a:xfrm>
          <a:custGeom>
            <a:avLst/>
            <a:gdLst>
              <a:gd name="T0" fmla="*/ 0 w 75"/>
              <a:gd name="T1" fmla="*/ 0 h 110"/>
              <a:gd name="T2" fmla="*/ 2147483647 w 75"/>
              <a:gd name="T3" fmla="*/ 0 h 110"/>
              <a:gd name="T4" fmla="*/ 2147483647 w 75"/>
              <a:gd name="T5" fmla="*/ 2147483647 h 110"/>
              <a:gd name="T6" fmla="*/ 0 w 75"/>
              <a:gd name="T7" fmla="*/ 2147483647 h 110"/>
              <a:gd name="T8" fmla="*/ 0 w 75"/>
              <a:gd name="T9" fmla="*/ 0 h 110"/>
              <a:gd name="T10" fmla="*/ 0 60000 65536"/>
              <a:gd name="T11" fmla="*/ 0 60000 65536"/>
              <a:gd name="T12" fmla="*/ 0 60000 65536"/>
              <a:gd name="T13" fmla="*/ 0 60000 65536"/>
              <a:gd name="T14" fmla="*/ 0 60000 65536"/>
              <a:gd name="T15" fmla="*/ 0 w 75"/>
              <a:gd name="T16" fmla="*/ 0 h 110"/>
              <a:gd name="T17" fmla="*/ 75 w 75"/>
              <a:gd name="T18" fmla="*/ 110 h 110"/>
            </a:gdLst>
            <a:ahLst/>
            <a:cxnLst>
              <a:cxn ang="T10">
                <a:pos x="T0" y="T1"/>
              </a:cxn>
              <a:cxn ang="T11">
                <a:pos x="T2" y="T3"/>
              </a:cxn>
              <a:cxn ang="T12">
                <a:pos x="T4" y="T5"/>
              </a:cxn>
              <a:cxn ang="T13">
                <a:pos x="T6" y="T7"/>
              </a:cxn>
              <a:cxn ang="T14">
                <a:pos x="T8" y="T9"/>
              </a:cxn>
            </a:cxnLst>
            <a:rect l="T15" t="T16" r="T17" b="T18"/>
            <a:pathLst>
              <a:path w="75" h="110">
                <a:moveTo>
                  <a:pt x="0" y="0"/>
                </a:moveTo>
                <a:lnTo>
                  <a:pt x="74" y="0"/>
                </a:lnTo>
                <a:lnTo>
                  <a:pt x="74" y="109"/>
                </a:lnTo>
                <a:lnTo>
                  <a:pt x="0" y="109"/>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1" name="Freeform 20"/>
          <p:cNvSpPr>
            <a:spLocks/>
          </p:cNvSpPr>
          <p:nvPr/>
        </p:nvSpPr>
        <p:spPr bwMode="auto">
          <a:xfrm>
            <a:off x="5734050" y="5610225"/>
            <a:ext cx="103188" cy="331788"/>
          </a:xfrm>
          <a:custGeom>
            <a:avLst/>
            <a:gdLst>
              <a:gd name="T0" fmla="*/ 0 w 65"/>
              <a:gd name="T1" fmla="*/ 0 h 209"/>
              <a:gd name="T2" fmla="*/ 2147483647 w 65"/>
              <a:gd name="T3" fmla="*/ 0 h 209"/>
              <a:gd name="T4" fmla="*/ 2147483647 w 65"/>
              <a:gd name="T5" fmla="*/ 2147483647 h 209"/>
              <a:gd name="T6" fmla="*/ 0 w 65"/>
              <a:gd name="T7" fmla="*/ 2147483647 h 209"/>
              <a:gd name="T8" fmla="*/ 0 w 65"/>
              <a:gd name="T9" fmla="*/ 0 h 209"/>
              <a:gd name="T10" fmla="*/ 0 60000 65536"/>
              <a:gd name="T11" fmla="*/ 0 60000 65536"/>
              <a:gd name="T12" fmla="*/ 0 60000 65536"/>
              <a:gd name="T13" fmla="*/ 0 60000 65536"/>
              <a:gd name="T14" fmla="*/ 0 60000 65536"/>
              <a:gd name="T15" fmla="*/ 0 w 65"/>
              <a:gd name="T16" fmla="*/ 0 h 209"/>
              <a:gd name="T17" fmla="*/ 65 w 65"/>
              <a:gd name="T18" fmla="*/ 209 h 209"/>
            </a:gdLst>
            <a:ahLst/>
            <a:cxnLst>
              <a:cxn ang="T10">
                <a:pos x="T0" y="T1"/>
              </a:cxn>
              <a:cxn ang="T11">
                <a:pos x="T2" y="T3"/>
              </a:cxn>
              <a:cxn ang="T12">
                <a:pos x="T4" y="T5"/>
              </a:cxn>
              <a:cxn ang="T13">
                <a:pos x="T6" y="T7"/>
              </a:cxn>
              <a:cxn ang="T14">
                <a:pos x="T8" y="T9"/>
              </a:cxn>
            </a:cxnLst>
            <a:rect l="T15" t="T16" r="T17" b="T18"/>
            <a:pathLst>
              <a:path w="65" h="209">
                <a:moveTo>
                  <a:pt x="0" y="0"/>
                </a:moveTo>
                <a:lnTo>
                  <a:pt x="64" y="0"/>
                </a:lnTo>
                <a:lnTo>
                  <a:pt x="64" y="208"/>
                </a:lnTo>
                <a:lnTo>
                  <a:pt x="0" y="208"/>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2" name="Freeform 21"/>
          <p:cNvSpPr>
            <a:spLocks/>
          </p:cNvSpPr>
          <p:nvPr/>
        </p:nvSpPr>
        <p:spPr bwMode="auto">
          <a:xfrm>
            <a:off x="5969000" y="5359400"/>
            <a:ext cx="119063" cy="582613"/>
          </a:xfrm>
          <a:custGeom>
            <a:avLst/>
            <a:gdLst>
              <a:gd name="T0" fmla="*/ 0 w 75"/>
              <a:gd name="T1" fmla="*/ 0 h 367"/>
              <a:gd name="T2" fmla="*/ 2147483647 w 75"/>
              <a:gd name="T3" fmla="*/ 0 h 367"/>
              <a:gd name="T4" fmla="*/ 2147483647 w 75"/>
              <a:gd name="T5" fmla="*/ 2147483647 h 367"/>
              <a:gd name="T6" fmla="*/ 0 w 75"/>
              <a:gd name="T7" fmla="*/ 2147483647 h 367"/>
              <a:gd name="T8" fmla="*/ 0 w 75"/>
              <a:gd name="T9" fmla="*/ 0 h 367"/>
              <a:gd name="T10" fmla="*/ 0 60000 65536"/>
              <a:gd name="T11" fmla="*/ 0 60000 65536"/>
              <a:gd name="T12" fmla="*/ 0 60000 65536"/>
              <a:gd name="T13" fmla="*/ 0 60000 65536"/>
              <a:gd name="T14" fmla="*/ 0 60000 65536"/>
              <a:gd name="T15" fmla="*/ 0 w 75"/>
              <a:gd name="T16" fmla="*/ 0 h 367"/>
              <a:gd name="T17" fmla="*/ 75 w 75"/>
              <a:gd name="T18" fmla="*/ 367 h 367"/>
            </a:gdLst>
            <a:ahLst/>
            <a:cxnLst>
              <a:cxn ang="T10">
                <a:pos x="T0" y="T1"/>
              </a:cxn>
              <a:cxn ang="T11">
                <a:pos x="T2" y="T3"/>
              </a:cxn>
              <a:cxn ang="T12">
                <a:pos x="T4" y="T5"/>
              </a:cxn>
              <a:cxn ang="T13">
                <a:pos x="T6" y="T7"/>
              </a:cxn>
              <a:cxn ang="T14">
                <a:pos x="T8" y="T9"/>
              </a:cxn>
            </a:cxnLst>
            <a:rect l="T15" t="T16" r="T17" b="T18"/>
            <a:pathLst>
              <a:path w="75" h="367">
                <a:moveTo>
                  <a:pt x="0" y="0"/>
                </a:moveTo>
                <a:lnTo>
                  <a:pt x="74" y="0"/>
                </a:lnTo>
                <a:lnTo>
                  <a:pt x="74" y="366"/>
                </a:lnTo>
                <a:lnTo>
                  <a:pt x="0" y="366"/>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3" name="Freeform 22"/>
          <p:cNvSpPr>
            <a:spLocks/>
          </p:cNvSpPr>
          <p:nvPr/>
        </p:nvSpPr>
        <p:spPr bwMode="auto">
          <a:xfrm>
            <a:off x="6221413" y="5092700"/>
            <a:ext cx="119062" cy="849313"/>
          </a:xfrm>
          <a:custGeom>
            <a:avLst/>
            <a:gdLst>
              <a:gd name="T0" fmla="*/ 0 w 75"/>
              <a:gd name="T1" fmla="*/ 0 h 535"/>
              <a:gd name="T2" fmla="*/ 2147483647 w 75"/>
              <a:gd name="T3" fmla="*/ 0 h 535"/>
              <a:gd name="T4" fmla="*/ 2147483647 w 75"/>
              <a:gd name="T5" fmla="*/ 2147483647 h 535"/>
              <a:gd name="T6" fmla="*/ 0 w 75"/>
              <a:gd name="T7" fmla="*/ 2147483647 h 535"/>
              <a:gd name="T8" fmla="*/ 0 w 75"/>
              <a:gd name="T9" fmla="*/ 0 h 535"/>
              <a:gd name="T10" fmla="*/ 0 60000 65536"/>
              <a:gd name="T11" fmla="*/ 0 60000 65536"/>
              <a:gd name="T12" fmla="*/ 0 60000 65536"/>
              <a:gd name="T13" fmla="*/ 0 60000 65536"/>
              <a:gd name="T14" fmla="*/ 0 60000 65536"/>
              <a:gd name="T15" fmla="*/ 0 w 75"/>
              <a:gd name="T16" fmla="*/ 0 h 535"/>
              <a:gd name="T17" fmla="*/ 75 w 75"/>
              <a:gd name="T18" fmla="*/ 535 h 535"/>
            </a:gdLst>
            <a:ahLst/>
            <a:cxnLst>
              <a:cxn ang="T10">
                <a:pos x="T0" y="T1"/>
              </a:cxn>
              <a:cxn ang="T11">
                <a:pos x="T2" y="T3"/>
              </a:cxn>
              <a:cxn ang="T12">
                <a:pos x="T4" y="T5"/>
              </a:cxn>
              <a:cxn ang="T13">
                <a:pos x="T6" y="T7"/>
              </a:cxn>
              <a:cxn ang="T14">
                <a:pos x="T8" y="T9"/>
              </a:cxn>
            </a:cxnLst>
            <a:rect l="T15" t="T16" r="T17" b="T18"/>
            <a:pathLst>
              <a:path w="75" h="535">
                <a:moveTo>
                  <a:pt x="0" y="0"/>
                </a:moveTo>
                <a:lnTo>
                  <a:pt x="74" y="0"/>
                </a:lnTo>
                <a:lnTo>
                  <a:pt x="74" y="534"/>
                </a:lnTo>
                <a:lnTo>
                  <a:pt x="0" y="53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4" name="Freeform 23"/>
          <p:cNvSpPr>
            <a:spLocks/>
          </p:cNvSpPr>
          <p:nvPr/>
        </p:nvSpPr>
        <p:spPr bwMode="auto">
          <a:xfrm>
            <a:off x="6473825" y="5265738"/>
            <a:ext cx="119063" cy="676275"/>
          </a:xfrm>
          <a:custGeom>
            <a:avLst/>
            <a:gdLst>
              <a:gd name="T0" fmla="*/ 0 w 75"/>
              <a:gd name="T1" fmla="*/ 0 h 426"/>
              <a:gd name="T2" fmla="*/ 2147483647 w 75"/>
              <a:gd name="T3" fmla="*/ 0 h 426"/>
              <a:gd name="T4" fmla="*/ 2147483647 w 75"/>
              <a:gd name="T5" fmla="*/ 2147483647 h 426"/>
              <a:gd name="T6" fmla="*/ 0 w 75"/>
              <a:gd name="T7" fmla="*/ 2147483647 h 426"/>
              <a:gd name="T8" fmla="*/ 0 w 75"/>
              <a:gd name="T9" fmla="*/ 0 h 426"/>
              <a:gd name="T10" fmla="*/ 0 60000 65536"/>
              <a:gd name="T11" fmla="*/ 0 60000 65536"/>
              <a:gd name="T12" fmla="*/ 0 60000 65536"/>
              <a:gd name="T13" fmla="*/ 0 60000 65536"/>
              <a:gd name="T14" fmla="*/ 0 60000 65536"/>
              <a:gd name="T15" fmla="*/ 0 w 75"/>
              <a:gd name="T16" fmla="*/ 0 h 426"/>
              <a:gd name="T17" fmla="*/ 75 w 75"/>
              <a:gd name="T18" fmla="*/ 426 h 426"/>
            </a:gdLst>
            <a:ahLst/>
            <a:cxnLst>
              <a:cxn ang="T10">
                <a:pos x="T0" y="T1"/>
              </a:cxn>
              <a:cxn ang="T11">
                <a:pos x="T2" y="T3"/>
              </a:cxn>
              <a:cxn ang="T12">
                <a:pos x="T4" y="T5"/>
              </a:cxn>
              <a:cxn ang="T13">
                <a:pos x="T6" y="T7"/>
              </a:cxn>
              <a:cxn ang="T14">
                <a:pos x="T8" y="T9"/>
              </a:cxn>
            </a:cxnLst>
            <a:rect l="T15" t="T16" r="T17" b="T18"/>
            <a:pathLst>
              <a:path w="75" h="426">
                <a:moveTo>
                  <a:pt x="0" y="0"/>
                </a:moveTo>
                <a:lnTo>
                  <a:pt x="74" y="0"/>
                </a:lnTo>
                <a:lnTo>
                  <a:pt x="74" y="425"/>
                </a:lnTo>
                <a:lnTo>
                  <a:pt x="0" y="425"/>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5" name="Freeform 24"/>
          <p:cNvSpPr>
            <a:spLocks/>
          </p:cNvSpPr>
          <p:nvPr/>
        </p:nvSpPr>
        <p:spPr bwMode="auto">
          <a:xfrm>
            <a:off x="6726238" y="4551363"/>
            <a:ext cx="101600" cy="1390650"/>
          </a:xfrm>
          <a:custGeom>
            <a:avLst/>
            <a:gdLst>
              <a:gd name="T0" fmla="*/ 0 w 64"/>
              <a:gd name="T1" fmla="*/ 0 h 876"/>
              <a:gd name="T2" fmla="*/ 2147483647 w 64"/>
              <a:gd name="T3" fmla="*/ 0 h 876"/>
              <a:gd name="T4" fmla="*/ 2147483647 w 64"/>
              <a:gd name="T5" fmla="*/ 2147483647 h 876"/>
              <a:gd name="T6" fmla="*/ 0 w 64"/>
              <a:gd name="T7" fmla="*/ 2147483647 h 876"/>
              <a:gd name="T8" fmla="*/ 0 w 64"/>
              <a:gd name="T9" fmla="*/ 0 h 876"/>
              <a:gd name="T10" fmla="*/ 0 60000 65536"/>
              <a:gd name="T11" fmla="*/ 0 60000 65536"/>
              <a:gd name="T12" fmla="*/ 0 60000 65536"/>
              <a:gd name="T13" fmla="*/ 0 60000 65536"/>
              <a:gd name="T14" fmla="*/ 0 60000 65536"/>
              <a:gd name="T15" fmla="*/ 0 w 64"/>
              <a:gd name="T16" fmla="*/ 0 h 876"/>
              <a:gd name="T17" fmla="*/ 64 w 64"/>
              <a:gd name="T18" fmla="*/ 876 h 876"/>
            </a:gdLst>
            <a:ahLst/>
            <a:cxnLst>
              <a:cxn ang="T10">
                <a:pos x="T0" y="T1"/>
              </a:cxn>
              <a:cxn ang="T11">
                <a:pos x="T2" y="T3"/>
              </a:cxn>
              <a:cxn ang="T12">
                <a:pos x="T4" y="T5"/>
              </a:cxn>
              <a:cxn ang="T13">
                <a:pos x="T6" y="T7"/>
              </a:cxn>
              <a:cxn ang="T14">
                <a:pos x="T8" y="T9"/>
              </a:cxn>
            </a:cxnLst>
            <a:rect l="T15" t="T16" r="T17" b="T18"/>
            <a:pathLst>
              <a:path w="64" h="876">
                <a:moveTo>
                  <a:pt x="0" y="0"/>
                </a:moveTo>
                <a:lnTo>
                  <a:pt x="63" y="0"/>
                </a:lnTo>
                <a:lnTo>
                  <a:pt x="63" y="875"/>
                </a:lnTo>
                <a:lnTo>
                  <a:pt x="0" y="875"/>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6" name="Freeform 25"/>
          <p:cNvSpPr>
            <a:spLocks/>
          </p:cNvSpPr>
          <p:nvPr/>
        </p:nvSpPr>
        <p:spPr bwMode="auto">
          <a:xfrm>
            <a:off x="6961188" y="4779963"/>
            <a:ext cx="119062" cy="1162050"/>
          </a:xfrm>
          <a:custGeom>
            <a:avLst/>
            <a:gdLst>
              <a:gd name="T0" fmla="*/ 0 w 75"/>
              <a:gd name="T1" fmla="*/ 0 h 732"/>
              <a:gd name="T2" fmla="*/ 2147483647 w 75"/>
              <a:gd name="T3" fmla="*/ 0 h 732"/>
              <a:gd name="T4" fmla="*/ 2147483647 w 75"/>
              <a:gd name="T5" fmla="*/ 2147483647 h 732"/>
              <a:gd name="T6" fmla="*/ 0 w 75"/>
              <a:gd name="T7" fmla="*/ 2147483647 h 732"/>
              <a:gd name="T8" fmla="*/ 0 w 75"/>
              <a:gd name="T9" fmla="*/ 0 h 732"/>
              <a:gd name="T10" fmla="*/ 0 60000 65536"/>
              <a:gd name="T11" fmla="*/ 0 60000 65536"/>
              <a:gd name="T12" fmla="*/ 0 60000 65536"/>
              <a:gd name="T13" fmla="*/ 0 60000 65536"/>
              <a:gd name="T14" fmla="*/ 0 60000 65536"/>
              <a:gd name="T15" fmla="*/ 0 w 75"/>
              <a:gd name="T16" fmla="*/ 0 h 732"/>
              <a:gd name="T17" fmla="*/ 75 w 75"/>
              <a:gd name="T18" fmla="*/ 732 h 732"/>
            </a:gdLst>
            <a:ahLst/>
            <a:cxnLst>
              <a:cxn ang="T10">
                <a:pos x="T0" y="T1"/>
              </a:cxn>
              <a:cxn ang="T11">
                <a:pos x="T2" y="T3"/>
              </a:cxn>
              <a:cxn ang="T12">
                <a:pos x="T4" y="T5"/>
              </a:cxn>
              <a:cxn ang="T13">
                <a:pos x="T6" y="T7"/>
              </a:cxn>
              <a:cxn ang="T14">
                <a:pos x="T8" y="T9"/>
              </a:cxn>
            </a:cxnLst>
            <a:rect l="T15" t="T16" r="T17" b="T18"/>
            <a:pathLst>
              <a:path w="75" h="732">
                <a:moveTo>
                  <a:pt x="0" y="0"/>
                </a:moveTo>
                <a:lnTo>
                  <a:pt x="74" y="0"/>
                </a:lnTo>
                <a:lnTo>
                  <a:pt x="74" y="731"/>
                </a:lnTo>
                <a:lnTo>
                  <a:pt x="0" y="731"/>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7" name="Freeform 26"/>
          <p:cNvSpPr>
            <a:spLocks/>
          </p:cNvSpPr>
          <p:nvPr/>
        </p:nvSpPr>
        <p:spPr bwMode="auto">
          <a:xfrm>
            <a:off x="7213600" y="5822950"/>
            <a:ext cx="119063" cy="119063"/>
          </a:xfrm>
          <a:custGeom>
            <a:avLst/>
            <a:gdLst>
              <a:gd name="T0" fmla="*/ 0 w 75"/>
              <a:gd name="T1" fmla="*/ 0 h 75"/>
              <a:gd name="T2" fmla="*/ 2147483647 w 75"/>
              <a:gd name="T3" fmla="*/ 0 h 75"/>
              <a:gd name="T4" fmla="*/ 2147483647 w 75"/>
              <a:gd name="T5" fmla="*/ 2147483647 h 75"/>
              <a:gd name="T6" fmla="*/ 0 w 75"/>
              <a:gd name="T7" fmla="*/ 2147483647 h 75"/>
              <a:gd name="T8" fmla="*/ 0 w 75"/>
              <a:gd name="T9" fmla="*/ 0 h 75"/>
              <a:gd name="T10" fmla="*/ 0 60000 65536"/>
              <a:gd name="T11" fmla="*/ 0 60000 65536"/>
              <a:gd name="T12" fmla="*/ 0 60000 65536"/>
              <a:gd name="T13" fmla="*/ 0 60000 65536"/>
              <a:gd name="T14" fmla="*/ 0 60000 65536"/>
              <a:gd name="T15" fmla="*/ 0 w 75"/>
              <a:gd name="T16" fmla="*/ 0 h 75"/>
              <a:gd name="T17" fmla="*/ 75 w 75"/>
              <a:gd name="T18" fmla="*/ 75 h 75"/>
            </a:gdLst>
            <a:ahLst/>
            <a:cxnLst>
              <a:cxn ang="T10">
                <a:pos x="T0" y="T1"/>
              </a:cxn>
              <a:cxn ang="T11">
                <a:pos x="T2" y="T3"/>
              </a:cxn>
              <a:cxn ang="T12">
                <a:pos x="T4" y="T5"/>
              </a:cxn>
              <a:cxn ang="T13">
                <a:pos x="T6" y="T7"/>
              </a:cxn>
              <a:cxn ang="T14">
                <a:pos x="T8" y="T9"/>
              </a:cxn>
            </a:cxnLst>
            <a:rect l="T15" t="T16" r="T17" b="T18"/>
            <a:pathLst>
              <a:path w="75" h="75">
                <a:moveTo>
                  <a:pt x="0" y="0"/>
                </a:moveTo>
                <a:lnTo>
                  <a:pt x="74" y="0"/>
                </a:lnTo>
                <a:lnTo>
                  <a:pt x="74" y="74"/>
                </a:lnTo>
                <a:lnTo>
                  <a:pt x="0" y="7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8" name="Line 27"/>
          <p:cNvSpPr>
            <a:spLocks noChangeShapeType="1"/>
          </p:cNvSpPr>
          <p:nvPr/>
        </p:nvSpPr>
        <p:spPr bwMode="auto">
          <a:xfrm>
            <a:off x="1933575" y="4400550"/>
            <a:ext cx="0" cy="1533525"/>
          </a:xfrm>
          <a:prstGeom prst="line">
            <a:avLst/>
          </a:prstGeom>
          <a:noFill/>
          <a:ln w="12700">
            <a:solidFill>
              <a:srgbClr val="000000"/>
            </a:solidFill>
            <a:round/>
            <a:headEnd/>
            <a:tailEnd/>
          </a:ln>
        </p:spPr>
        <p:txBody>
          <a:bodyPr wrap="none" anchor="ctr"/>
          <a:lstStyle/>
          <a:p>
            <a:endParaRPr lang="en-US"/>
          </a:p>
        </p:txBody>
      </p:sp>
      <p:sp>
        <p:nvSpPr>
          <p:cNvPr id="158749" name="Line 28"/>
          <p:cNvSpPr>
            <a:spLocks noChangeShapeType="1"/>
          </p:cNvSpPr>
          <p:nvPr/>
        </p:nvSpPr>
        <p:spPr bwMode="auto">
          <a:xfrm>
            <a:off x="1890713" y="5940425"/>
            <a:ext cx="87312" cy="0"/>
          </a:xfrm>
          <a:prstGeom prst="line">
            <a:avLst/>
          </a:prstGeom>
          <a:noFill/>
          <a:ln w="12700">
            <a:solidFill>
              <a:srgbClr val="000000"/>
            </a:solidFill>
            <a:round/>
            <a:headEnd/>
            <a:tailEnd/>
          </a:ln>
        </p:spPr>
        <p:txBody>
          <a:bodyPr wrap="none" anchor="ctr"/>
          <a:lstStyle/>
          <a:p>
            <a:endParaRPr lang="en-US"/>
          </a:p>
        </p:txBody>
      </p:sp>
      <p:sp>
        <p:nvSpPr>
          <p:cNvPr id="158750" name="Line 29"/>
          <p:cNvSpPr>
            <a:spLocks noChangeShapeType="1"/>
          </p:cNvSpPr>
          <p:nvPr/>
        </p:nvSpPr>
        <p:spPr bwMode="auto">
          <a:xfrm>
            <a:off x="1890713" y="5743575"/>
            <a:ext cx="87312" cy="0"/>
          </a:xfrm>
          <a:prstGeom prst="line">
            <a:avLst/>
          </a:prstGeom>
          <a:noFill/>
          <a:ln w="12700">
            <a:solidFill>
              <a:srgbClr val="000000"/>
            </a:solidFill>
            <a:round/>
            <a:headEnd/>
            <a:tailEnd/>
          </a:ln>
        </p:spPr>
        <p:txBody>
          <a:bodyPr wrap="none" anchor="ctr"/>
          <a:lstStyle/>
          <a:p>
            <a:endParaRPr lang="en-US"/>
          </a:p>
        </p:txBody>
      </p:sp>
      <p:sp>
        <p:nvSpPr>
          <p:cNvPr id="158751" name="Line 30"/>
          <p:cNvSpPr>
            <a:spLocks noChangeShapeType="1"/>
          </p:cNvSpPr>
          <p:nvPr/>
        </p:nvSpPr>
        <p:spPr bwMode="auto">
          <a:xfrm>
            <a:off x="1890713" y="5556250"/>
            <a:ext cx="87312" cy="0"/>
          </a:xfrm>
          <a:prstGeom prst="line">
            <a:avLst/>
          </a:prstGeom>
          <a:noFill/>
          <a:ln w="12700">
            <a:solidFill>
              <a:srgbClr val="000000"/>
            </a:solidFill>
            <a:round/>
            <a:headEnd/>
            <a:tailEnd/>
          </a:ln>
        </p:spPr>
        <p:txBody>
          <a:bodyPr wrap="none" anchor="ctr"/>
          <a:lstStyle/>
          <a:p>
            <a:endParaRPr lang="en-US"/>
          </a:p>
        </p:txBody>
      </p:sp>
      <p:sp>
        <p:nvSpPr>
          <p:cNvPr id="158752" name="Line 31"/>
          <p:cNvSpPr>
            <a:spLocks noChangeShapeType="1"/>
          </p:cNvSpPr>
          <p:nvPr/>
        </p:nvSpPr>
        <p:spPr bwMode="auto">
          <a:xfrm>
            <a:off x="1890713" y="5359400"/>
            <a:ext cx="87312" cy="0"/>
          </a:xfrm>
          <a:prstGeom prst="line">
            <a:avLst/>
          </a:prstGeom>
          <a:noFill/>
          <a:ln w="12700">
            <a:solidFill>
              <a:srgbClr val="000000"/>
            </a:solidFill>
            <a:round/>
            <a:headEnd/>
            <a:tailEnd/>
          </a:ln>
        </p:spPr>
        <p:txBody>
          <a:bodyPr wrap="none" anchor="ctr"/>
          <a:lstStyle/>
          <a:p>
            <a:endParaRPr lang="en-US"/>
          </a:p>
        </p:txBody>
      </p:sp>
      <p:sp>
        <p:nvSpPr>
          <p:cNvPr id="158753" name="Line 32"/>
          <p:cNvSpPr>
            <a:spLocks noChangeShapeType="1"/>
          </p:cNvSpPr>
          <p:nvPr/>
        </p:nvSpPr>
        <p:spPr bwMode="auto">
          <a:xfrm>
            <a:off x="1890713" y="5172075"/>
            <a:ext cx="87312" cy="0"/>
          </a:xfrm>
          <a:prstGeom prst="line">
            <a:avLst/>
          </a:prstGeom>
          <a:noFill/>
          <a:ln w="12700">
            <a:solidFill>
              <a:srgbClr val="000000"/>
            </a:solidFill>
            <a:round/>
            <a:headEnd/>
            <a:tailEnd/>
          </a:ln>
        </p:spPr>
        <p:txBody>
          <a:bodyPr wrap="none" anchor="ctr"/>
          <a:lstStyle/>
          <a:p>
            <a:endParaRPr lang="en-US"/>
          </a:p>
        </p:txBody>
      </p:sp>
      <p:sp>
        <p:nvSpPr>
          <p:cNvPr id="158754" name="Line 33"/>
          <p:cNvSpPr>
            <a:spLocks noChangeShapeType="1"/>
          </p:cNvSpPr>
          <p:nvPr/>
        </p:nvSpPr>
        <p:spPr bwMode="auto">
          <a:xfrm>
            <a:off x="1890713" y="4975225"/>
            <a:ext cx="87312" cy="0"/>
          </a:xfrm>
          <a:prstGeom prst="line">
            <a:avLst/>
          </a:prstGeom>
          <a:noFill/>
          <a:ln w="12700">
            <a:solidFill>
              <a:srgbClr val="000000"/>
            </a:solidFill>
            <a:round/>
            <a:headEnd/>
            <a:tailEnd/>
          </a:ln>
        </p:spPr>
        <p:txBody>
          <a:bodyPr wrap="none" anchor="ctr"/>
          <a:lstStyle/>
          <a:p>
            <a:endParaRPr lang="en-US"/>
          </a:p>
        </p:txBody>
      </p:sp>
      <p:sp>
        <p:nvSpPr>
          <p:cNvPr id="158755" name="Line 34"/>
          <p:cNvSpPr>
            <a:spLocks noChangeShapeType="1"/>
          </p:cNvSpPr>
          <p:nvPr/>
        </p:nvSpPr>
        <p:spPr bwMode="auto">
          <a:xfrm>
            <a:off x="1890713" y="4779963"/>
            <a:ext cx="87312" cy="0"/>
          </a:xfrm>
          <a:prstGeom prst="line">
            <a:avLst/>
          </a:prstGeom>
          <a:noFill/>
          <a:ln w="12700">
            <a:solidFill>
              <a:srgbClr val="000000"/>
            </a:solidFill>
            <a:round/>
            <a:headEnd/>
            <a:tailEnd/>
          </a:ln>
        </p:spPr>
        <p:txBody>
          <a:bodyPr wrap="none" anchor="ctr"/>
          <a:lstStyle/>
          <a:p>
            <a:endParaRPr lang="en-US"/>
          </a:p>
        </p:txBody>
      </p:sp>
      <p:sp>
        <p:nvSpPr>
          <p:cNvPr id="158756" name="Line 35"/>
          <p:cNvSpPr>
            <a:spLocks noChangeShapeType="1"/>
          </p:cNvSpPr>
          <p:nvPr/>
        </p:nvSpPr>
        <p:spPr bwMode="auto">
          <a:xfrm>
            <a:off x="1890713" y="4591050"/>
            <a:ext cx="87312" cy="0"/>
          </a:xfrm>
          <a:prstGeom prst="line">
            <a:avLst/>
          </a:prstGeom>
          <a:noFill/>
          <a:ln w="12700">
            <a:solidFill>
              <a:srgbClr val="000000"/>
            </a:solidFill>
            <a:round/>
            <a:headEnd/>
            <a:tailEnd/>
          </a:ln>
        </p:spPr>
        <p:txBody>
          <a:bodyPr wrap="none" anchor="ctr"/>
          <a:lstStyle/>
          <a:p>
            <a:endParaRPr lang="en-US"/>
          </a:p>
        </p:txBody>
      </p:sp>
      <p:sp>
        <p:nvSpPr>
          <p:cNvPr id="158757" name="Line 36"/>
          <p:cNvSpPr>
            <a:spLocks noChangeShapeType="1"/>
          </p:cNvSpPr>
          <p:nvPr/>
        </p:nvSpPr>
        <p:spPr bwMode="auto">
          <a:xfrm>
            <a:off x="1890713" y="4394200"/>
            <a:ext cx="87312" cy="0"/>
          </a:xfrm>
          <a:prstGeom prst="line">
            <a:avLst/>
          </a:prstGeom>
          <a:noFill/>
          <a:ln w="12700">
            <a:solidFill>
              <a:srgbClr val="000000"/>
            </a:solidFill>
            <a:round/>
            <a:headEnd/>
            <a:tailEnd/>
          </a:ln>
        </p:spPr>
        <p:txBody>
          <a:bodyPr wrap="none" anchor="ctr"/>
          <a:lstStyle/>
          <a:p>
            <a:endParaRPr lang="en-US"/>
          </a:p>
        </p:txBody>
      </p:sp>
      <p:sp>
        <p:nvSpPr>
          <p:cNvPr id="158758" name="Line 37"/>
          <p:cNvSpPr>
            <a:spLocks noChangeShapeType="1"/>
          </p:cNvSpPr>
          <p:nvPr/>
        </p:nvSpPr>
        <p:spPr bwMode="auto">
          <a:xfrm>
            <a:off x="2057400" y="5943600"/>
            <a:ext cx="5410200" cy="0"/>
          </a:xfrm>
          <a:prstGeom prst="line">
            <a:avLst/>
          </a:prstGeom>
          <a:noFill/>
          <a:ln w="12700">
            <a:solidFill>
              <a:srgbClr val="000000"/>
            </a:solidFill>
            <a:round/>
            <a:headEnd/>
            <a:tailEnd/>
          </a:ln>
        </p:spPr>
        <p:txBody>
          <a:bodyPr wrap="none" anchor="ctr"/>
          <a:lstStyle/>
          <a:p>
            <a:endParaRPr lang="en-US"/>
          </a:p>
        </p:txBody>
      </p:sp>
      <p:sp>
        <p:nvSpPr>
          <p:cNvPr id="158759" name="Line 38"/>
          <p:cNvSpPr>
            <a:spLocks noChangeShapeType="1"/>
          </p:cNvSpPr>
          <p:nvPr/>
        </p:nvSpPr>
        <p:spPr bwMode="auto">
          <a:xfrm flipV="1">
            <a:off x="1933575" y="5910263"/>
            <a:ext cx="0" cy="60325"/>
          </a:xfrm>
          <a:prstGeom prst="line">
            <a:avLst/>
          </a:prstGeom>
          <a:noFill/>
          <a:ln w="12700">
            <a:solidFill>
              <a:srgbClr val="000000"/>
            </a:solidFill>
            <a:round/>
            <a:headEnd/>
            <a:tailEnd/>
          </a:ln>
        </p:spPr>
        <p:txBody>
          <a:bodyPr wrap="none" anchor="ctr"/>
          <a:lstStyle/>
          <a:p>
            <a:endParaRPr lang="en-US"/>
          </a:p>
        </p:txBody>
      </p:sp>
      <p:sp>
        <p:nvSpPr>
          <p:cNvPr id="158760" name="Line 39"/>
          <p:cNvSpPr>
            <a:spLocks noChangeShapeType="1"/>
          </p:cNvSpPr>
          <p:nvPr/>
        </p:nvSpPr>
        <p:spPr bwMode="auto">
          <a:xfrm flipV="1">
            <a:off x="2185988" y="5910263"/>
            <a:ext cx="0" cy="60325"/>
          </a:xfrm>
          <a:prstGeom prst="line">
            <a:avLst/>
          </a:prstGeom>
          <a:noFill/>
          <a:ln w="12700">
            <a:solidFill>
              <a:srgbClr val="000000"/>
            </a:solidFill>
            <a:round/>
            <a:headEnd/>
            <a:tailEnd/>
          </a:ln>
        </p:spPr>
        <p:txBody>
          <a:bodyPr wrap="none" anchor="ctr"/>
          <a:lstStyle/>
          <a:p>
            <a:endParaRPr lang="en-US"/>
          </a:p>
        </p:txBody>
      </p:sp>
      <p:sp>
        <p:nvSpPr>
          <p:cNvPr id="158761" name="Line 40"/>
          <p:cNvSpPr>
            <a:spLocks noChangeShapeType="1"/>
          </p:cNvSpPr>
          <p:nvPr/>
        </p:nvSpPr>
        <p:spPr bwMode="auto">
          <a:xfrm flipV="1">
            <a:off x="2438400" y="5910263"/>
            <a:ext cx="0" cy="60325"/>
          </a:xfrm>
          <a:prstGeom prst="line">
            <a:avLst/>
          </a:prstGeom>
          <a:noFill/>
          <a:ln w="12700">
            <a:solidFill>
              <a:srgbClr val="000000"/>
            </a:solidFill>
            <a:round/>
            <a:headEnd/>
            <a:tailEnd/>
          </a:ln>
        </p:spPr>
        <p:txBody>
          <a:bodyPr wrap="none" anchor="ctr"/>
          <a:lstStyle/>
          <a:p>
            <a:endParaRPr lang="en-US"/>
          </a:p>
        </p:txBody>
      </p:sp>
      <p:sp>
        <p:nvSpPr>
          <p:cNvPr id="158762" name="Line 41"/>
          <p:cNvSpPr>
            <a:spLocks noChangeShapeType="1"/>
          </p:cNvSpPr>
          <p:nvPr/>
        </p:nvSpPr>
        <p:spPr bwMode="auto">
          <a:xfrm flipV="1">
            <a:off x="2673350" y="5910263"/>
            <a:ext cx="0" cy="60325"/>
          </a:xfrm>
          <a:prstGeom prst="line">
            <a:avLst/>
          </a:prstGeom>
          <a:noFill/>
          <a:ln w="12700">
            <a:solidFill>
              <a:srgbClr val="000000"/>
            </a:solidFill>
            <a:round/>
            <a:headEnd/>
            <a:tailEnd/>
          </a:ln>
        </p:spPr>
        <p:txBody>
          <a:bodyPr wrap="none" anchor="ctr"/>
          <a:lstStyle/>
          <a:p>
            <a:endParaRPr lang="en-US"/>
          </a:p>
        </p:txBody>
      </p:sp>
      <p:sp>
        <p:nvSpPr>
          <p:cNvPr id="158763" name="Line 42"/>
          <p:cNvSpPr>
            <a:spLocks noChangeShapeType="1"/>
          </p:cNvSpPr>
          <p:nvPr/>
        </p:nvSpPr>
        <p:spPr bwMode="auto">
          <a:xfrm flipV="1">
            <a:off x="2925763" y="5910263"/>
            <a:ext cx="0" cy="60325"/>
          </a:xfrm>
          <a:prstGeom prst="line">
            <a:avLst/>
          </a:prstGeom>
          <a:noFill/>
          <a:ln w="12700">
            <a:solidFill>
              <a:srgbClr val="000000"/>
            </a:solidFill>
            <a:round/>
            <a:headEnd/>
            <a:tailEnd/>
          </a:ln>
        </p:spPr>
        <p:txBody>
          <a:bodyPr wrap="none" anchor="ctr"/>
          <a:lstStyle/>
          <a:p>
            <a:endParaRPr lang="en-US"/>
          </a:p>
        </p:txBody>
      </p:sp>
      <p:sp>
        <p:nvSpPr>
          <p:cNvPr id="158764" name="Line 43"/>
          <p:cNvSpPr>
            <a:spLocks noChangeShapeType="1"/>
          </p:cNvSpPr>
          <p:nvPr/>
        </p:nvSpPr>
        <p:spPr bwMode="auto">
          <a:xfrm flipV="1">
            <a:off x="3178175" y="5910263"/>
            <a:ext cx="0" cy="60325"/>
          </a:xfrm>
          <a:prstGeom prst="line">
            <a:avLst/>
          </a:prstGeom>
          <a:noFill/>
          <a:ln w="12700">
            <a:solidFill>
              <a:srgbClr val="000000"/>
            </a:solidFill>
            <a:round/>
            <a:headEnd/>
            <a:tailEnd/>
          </a:ln>
        </p:spPr>
        <p:txBody>
          <a:bodyPr wrap="none" anchor="ctr"/>
          <a:lstStyle/>
          <a:p>
            <a:endParaRPr lang="en-US"/>
          </a:p>
        </p:txBody>
      </p:sp>
      <p:sp>
        <p:nvSpPr>
          <p:cNvPr id="158765" name="Line 44"/>
          <p:cNvSpPr>
            <a:spLocks noChangeShapeType="1"/>
          </p:cNvSpPr>
          <p:nvPr/>
        </p:nvSpPr>
        <p:spPr bwMode="auto">
          <a:xfrm flipV="1">
            <a:off x="3430588" y="5910263"/>
            <a:ext cx="0" cy="60325"/>
          </a:xfrm>
          <a:prstGeom prst="line">
            <a:avLst/>
          </a:prstGeom>
          <a:noFill/>
          <a:ln w="12700">
            <a:solidFill>
              <a:srgbClr val="000000"/>
            </a:solidFill>
            <a:round/>
            <a:headEnd/>
            <a:tailEnd/>
          </a:ln>
        </p:spPr>
        <p:txBody>
          <a:bodyPr wrap="none" anchor="ctr"/>
          <a:lstStyle/>
          <a:p>
            <a:endParaRPr lang="en-US"/>
          </a:p>
        </p:txBody>
      </p:sp>
      <p:sp>
        <p:nvSpPr>
          <p:cNvPr id="158766" name="Line 45"/>
          <p:cNvSpPr>
            <a:spLocks noChangeShapeType="1"/>
          </p:cNvSpPr>
          <p:nvPr/>
        </p:nvSpPr>
        <p:spPr bwMode="auto">
          <a:xfrm flipV="1">
            <a:off x="3665538" y="5910263"/>
            <a:ext cx="0" cy="60325"/>
          </a:xfrm>
          <a:prstGeom prst="line">
            <a:avLst/>
          </a:prstGeom>
          <a:noFill/>
          <a:ln w="12700">
            <a:solidFill>
              <a:srgbClr val="000000"/>
            </a:solidFill>
            <a:round/>
            <a:headEnd/>
            <a:tailEnd/>
          </a:ln>
        </p:spPr>
        <p:txBody>
          <a:bodyPr wrap="none" anchor="ctr"/>
          <a:lstStyle/>
          <a:p>
            <a:endParaRPr lang="en-US"/>
          </a:p>
        </p:txBody>
      </p:sp>
      <p:sp>
        <p:nvSpPr>
          <p:cNvPr id="158767" name="Line 46"/>
          <p:cNvSpPr>
            <a:spLocks noChangeShapeType="1"/>
          </p:cNvSpPr>
          <p:nvPr/>
        </p:nvSpPr>
        <p:spPr bwMode="auto">
          <a:xfrm flipV="1">
            <a:off x="3917950" y="5910263"/>
            <a:ext cx="0" cy="60325"/>
          </a:xfrm>
          <a:prstGeom prst="line">
            <a:avLst/>
          </a:prstGeom>
          <a:noFill/>
          <a:ln w="12700">
            <a:solidFill>
              <a:srgbClr val="000000"/>
            </a:solidFill>
            <a:round/>
            <a:headEnd/>
            <a:tailEnd/>
          </a:ln>
        </p:spPr>
        <p:txBody>
          <a:bodyPr wrap="none" anchor="ctr"/>
          <a:lstStyle/>
          <a:p>
            <a:endParaRPr lang="en-US"/>
          </a:p>
        </p:txBody>
      </p:sp>
      <p:sp>
        <p:nvSpPr>
          <p:cNvPr id="158768" name="Line 47"/>
          <p:cNvSpPr>
            <a:spLocks noChangeShapeType="1"/>
          </p:cNvSpPr>
          <p:nvPr/>
        </p:nvSpPr>
        <p:spPr bwMode="auto">
          <a:xfrm flipV="1">
            <a:off x="4170363" y="5910263"/>
            <a:ext cx="0" cy="60325"/>
          </a:xfrm>
          <a:prstGeom prst="line">
            <a:avLst/>
          </a:prstGeom>
          <a:noFill/>
          <a:ln w="12700">
            <a:solidFill>
              <a:srgbClr val="000000"/>
            </a:solidFill>
            <a:round/>
            <a:headEnd/>
            <a:tailEnd/>
          </a:ln>
        </p:spPr>
        <p:txBody>
          <a:bodyPr wrap="none" anchor="ctr"/>
          <a:lstStyle/>
          <a:p>
            <a:endParaRPr lang="en-US"/>
          </a:p>
        </p:txBody>
      </p:sp>
      <p:sp>
        <p:nvSpPr>
          <p:cNvPr id="158769" name="Line 48"/>
          <p:cNvSpPr>
            <a:spLocks noChangeShapeType="1"/>
          </p:cNvSpPr>
          <p:nvPr/>
        </p:nvSpPr>
        <p:spPr bwMode="auto">
          <a:xfrm flipV="1">
            <a:off x="4422775" y="5910263"/>
            <a:ext cx="0" cy="60325"/>
          </a:xfrm>
          <a:prstGeom prst="line">
            <a:avLst/>
          </a:prstGeom>
          <a:noFill/>
          <a:ln w="12700">
            <a:solidFill>
              <a:srgbClr val="000000"/>
            </a:solidFill>
            <a:round/>
            <a:headEnd/>
            <a:tailEnd/>
          </a:ln>
        </p:spPr>
        <p:txBody>
          <a:bodyPr wrap="none" anchor="ctr"/>
          <a:lstStyle/>
          <a:p>
            <a:endParaRPr lang="en-US"/>
          </a:p>
        </p:txBody>
      </p:sp>
      <p:sp>
        <p:nvSpPr>
          <p:cNvPr id="158770" name="Line 49"/>
          <p:cNvSpPr>
            <a:spLocks noChangeShapeType="1"/>
          </p:cNvSpPr>
          <p:nvPr/>
        </p:nvSpPr>
        <p:spPr bwMode="auto">
          <a:xfrm flipV="1">
            <a:off x="4675188" y="5910263"/>
            <a:ext cx="0" cy="60325"/>
          </a:xfrm>
          <a:prstGeom prst="line">
            <a:avLst/>
          </a:prstGeom>
          <a:noFill/>
          <a:ln w="12700">
            <a:solidFill>
              <a:srgbClr val="000000"/>
            </a:solidFill>
            <a:round/>
            <a:headEnd/>
            <a:tailEnd/>
          </a:ln>
        </p:spPr>
        <p:txBody>
          <a:bodyPr wrap="none" anchor="ctr"/>
          <a:lstStyle/>
          <a:p>
            <a:endParaRPr lang="en-US"/>
          </a:p>
        </p:txBody>
      </p:sp>
      <p:sp>
        <p:nvSpPr>
          <p:cNvPr id="158771" name="Line 50"/>
          <p:cNvSpPr>
            <a:spLocks noChangeShapeType="1"/>
          </p:cNvSpPr>
          <p:nvPr/>
        </p:nvSpPr>
        <p:spPr bwMode="auto">
          <a:xfrm flipV="1">
            <a:off x="4910138" y="5910263"/>
            <a:ext cx="0" cy="60325"/>
          </a:xfrm>
          <a:prstGeom prst="line">
            <a:avLst/>
          </a:prstGeom>
          <a:noFill/>
          <a:ln w="12700">
            <a:solidFill>
              <a:srgbClr val="000000"/>
            </a:solidFill>
            <a:round/>
            <a:headEnd/>
            <a:tailEnd/>
          </a:ln>
        </p:spPr>
        <p:txBody>
          <a:bodyPr wrap="none" anchor="ctr"/>
          <a:lstStyle/>
          <a:p>
            <a:endParaRPr lang="en-US"/>
          </a:p>
        </p:txBody>
      </p:sp>
      <p:sp>
        <p:nvSpPr>
          <p:cNvPr id="158772" name="Line 51"/>
          <p:cNvSpPr>
            <a:spLocks noChangeShapeType="1"/>
          </p:cNvSpPr>
          <p:nvPr/>
        </p:nvSpPr>
        <p:spPr bwMode="auto">
          <a:xfrm flipV="1">
            <a:off x="5162550" y="5910263"/>
            <a:ext cx="0" cy="60325"/>
          </a:xfrm>
          <a:prstGeom prst="line">
            <a:avLst/>
          </a:prstGeom>
          <a:noFill/>
          <a:ln w="12700">
            <a:solidFill>
              <a:srgbClr val="000000"/>
            </a:solidFill>
            <a:round/>
            <a:headEnd/>
            <a:tailEnd/>
          </a:ln>
        </p:spPr>
        <p:txBody>
          <a:bodyPr wrap="none" anchor="ctr"/>
          <a:lstStyle/>
          <a:p>
            <a:endParaRPr lang="en-US"/>
          </a:p>
        </p:txBody>
      </p:sp>
      <p:sp>
        <p:nvSpPr>
          <p:cNvPr id="158773" name="Line 52"/>
          <p:cNvSpPr>
            <a:spLocks noChangeShapeType="1"/>
          </p:cNvSpPr>
          <p:nvPr/>
        </p:nvSpPr>
        <p:spPr bwMode="auto">
          <a:xfrm flipV="1">
            <a:off x="5414963" y="5910263"/>
            <a:ext cx="0" cy="60325"/>
          </a:xfrm>
          <a:prstGeom prst="line">
            <a:avLst/>
          </a:prstGeom>
          <a:noFill/>
          <a:ln w="12700">
            <a:solidFill>
              <a:srgbClr val="000000"/>
            </a:solidFill>
            <a:round/>
            <a:headEnd/>
            <a:tailEnd/>
          </a:ln>
        </p:spPr>
        <p:txBody>
          <a:bodyPr wrap="none" anchor="ctr"/>
          <a:lstStyle/>
          <a:p>
            <a:endParaRPr lang="en-US"/>
          </a:p>
        </p:txBody>
      </p:sp>
      <p:sp>
        <p:nvSpPr>
          <p:cNvPr id="158774" name="Line 53"/>
          <p:cNvSpPr>
            <a:spLocks noChangeShapeType="1"/>
          </p:cNvSpPr>
          <p:nvPr/>
        </p:nvSpPr>
        <p:spPr bwMode="auto">
          <a:xfrm flipV="1">
            <a:off x="5667375" y="5910263"/>
            <a:ext cx="0" cy="60325"/>
          </a:xfrm>
          <a:prstGeom prst="line">
            <a:avLst/>
          </a:prstGeom>
          <a:noFill/>
          <a:ln w="12700">
            <a:solidFill>
              <a:srgbClr val="000000"/>
            </a:solidFill>
            <a:round/>
            <a:headEnd/>
            <a:tailEnd/>
          </a:ln>
        </p:spPr>
        <p:txBody>
          <a:bodyPr wrap="none" anchor="ctr"/>
          <a:lstStyle/>
          <a:p>
            <a:endParaRPr lang="en-US"/>
          </a:p>
        </p:txBody>
      </p:sp>
      <p:sp>
        <p:nvSpPr>
          <p:cNvPr id="158775" name="Line 54"/>
          <p:cNvSpPr>
            <a:spLocks noChangeShapeType="1"/>
          </p:cNvSpPr>
          <p:nvPr/>
        </p:nvSpPr>
        <p:spPr bwMode="auto">
          <a:xfrm flipV="1">
            <a:off x="5902325" y="5910263"/>
            <a:ext cx="0" cy="60325"/>
          </a:xfrm>
          <a:prstGeom prst="line">
            <a:avLst/>
          </a:prstGeom>
          <a:noFill/>
          <a:ln w="12700">
            <a:solidFill>
              <a:srgbClr val="000000"/>
            </a:solidFill>
            <a:round/>
            <a:headEnd/>
            <a:tailEnd/>
          </a:ln>
        </p:spPr>
        <p:txBody>
          <a:bodyPr wrap="none" anchor="ctr"/>
          <a:lstStyle/>
          <a:p>
            <a:endParaRPr lang="en-US"/>
          </a:p>
        </p:txBody>
      </p:sp>
      <p:sp>
        <p:nvSpPr>
          <p:cNvPr id="158776" name="Line 55"/>
          <p:cNvSpPr>
            <a:spLocks noChangeShapeType="1"/>
          </p:cNvSpPr>
          <p:nvPr/>
        </p:nvSpPr>
        <p:spPr bwMode="auto">
          <a:xfrm flipV="1">
            <a:off x="6154738" y="5910263"/>
            <a:ext cx="0" cy="60325"/>
          </a:xfrm>
          <a:prstGeom prst="line">
            <a:avLst/>
          </a:prstGeom>
          <a:noFill/>
          <a:ln w="12700">
            <a:solidFill>
              <a:srgbClr val="000000"/>
            </a:solidFill>
            <a:round/>
            <a:headEnd/>
            <a:tailEnd/>
          </a:ln>
        </p:spPr>
        <p:txBody>
          <a:bodyPr wrap="none" anchor="ctr"/>
          <a:lstStyle/>
          <a:p>
            <a:endParaRPr lang="en-US"/>
          </a:p>
        </p:txBody>
      </p:sp>
      <p:sp>
        <p:nvSpPr>
          <p:cNvPr id="158777" name="Line 56"/>
          <p:cNvSpPr>
            <a:spLocks noChangeShapeType="1"/>
          </p:cNvSpPr>
          <p:nvPr/>
        </p:nvSpPr>
        <p:spPr bwMode="auto">
          <a:xfrm flipV="1">
            <a:off x="6407150" y="5910263"/>
            <a:ext cx="0" cy="60325"/>
          </a:xfrm>
          <a:prstGeom prst="line">
            <a:avLst/>
          </a:prstGeom>
          <a:noFill/>
          <a:ln w="12700">
            <a:solidFill>
              <a:srgbClr val="000000"/>
            </a:solidFill>
            <a:round/>
            <a:headEnd/>
            <a:tailEnd/>
          </a:ln>
        </p:spPr>
        <p:txBody>
          <a:bodyPr wrap="none" anchor="ctr"/>
          <a:lstStyle/>
          <a:p>
            <a:endParaRPr lang="en-US"/>
          </a:p>
        </p:txBody>
      </p:sp>
      <p:sp>
        <p:nvSpPr>
          <p:cNvPr id="158778" name="Line 57"/>
          <p:cNvSpPr>
            <a:spLocks noChangeShapeType="1"/>
          </p:cNvSpPr>
          <p:nvPr/>
        </p:nvSpPr>
        <p:spPr bwMode="auto">
          <a:xfrm flipV="1">
            <a:off x="6659563" y="5910263"/>
            <a:ext cx="0" cy="60325"/>
          </a:xfrm>
          <a:prstGeom prst="line">
            <a:avLst/>
          </a:prstGeom>
          <a:noFill/>
          <a:ln w="12700">
            <a:solidFill>
              <a:srgbClr val="000000"/>
            </a:solidFill>
            <a:round/>
            <a:headEnd/>
            <a:tailEnd/>
          </a:ln>
        </p:spPr>
        <p:txBody>
          <a:bodyPr wrap="none" anchor="ctr"/>
          <a:lstStyle/>
          <a:p>
            <a:endParaRPr lang="en-US"/>
          </a:p>
        </p:txBody>
      </p:sp>
      <p:sp>
        <p:nvSpPr>
          <p:cNvPr id="158779" name="Line 58"/>
          <p:cNvSpPr>
            <a:spLocks noChangeShapeType="1"/>
          </p:cNvSpPr>
          <p:nvPr/>
        </p:nvSpPr>
        <p:spPr bwMode="auto">
          <a:xfrm flipV="1">
            <a:off x="6894513" y="5910263"/>
            <a:ext cx="0" cy="60325"/>
          </a:xfrm>
          <a:prstGeom prst="line">
            <a:avLst/>
          </a:prstGeom>
          <a:noFill/>
          <a:ln w="12700">
            <a:solidFill>
              <a:srgbClr val="000000"/>
            </a:solidFill>
            <a:round/>
            <a:headEnd/>
            <a:tailEnd/>
          </a:ln>
        </p:spPr>
        <p:txBody>
          <a:bodyPr wrap="none" anchor="ctr"/>
          <a:lstStyle/>
          <a:p>
            <a:endParaRPr lang="en-US"/>
          </a:p>
        </p:txBody>
      </p:sp>
      <p:sp>
        <p:nvSpPr>
          <p:cNvPr id="158780" name="Line 59"/>
          <p:cNvSpPr>
            <a:spLocks noChangeShapeType="1"/>
          </p:cNvSpPr>
          <p:nvPr/>
        </p:nvSpPr>
        <p:spPr bwMode="auto">
          <a:xfrm flipV="1">
            <a:off x="7146925" y="5910263"/>
            <a:ext cx="0" cy="60325"/>
          </a:xfrm>
          <a:prstGeom prst="line">
            <a:avLst/>
          </a:prstGeom>
          <a:noFill/>
          <a:ln w="12700">
            <a:solidFill>
              <a:srgbClr val="000000"/>
            </a:solidFill>
            <a:round/>
            <a:headEnd/>
            <a:tailEnd/>
          </a:ln>
        </p:spPr>
        <p:txBody>
          <a:bodyPr wrap="none" anchor="ctr"/>
          <a:lstStyle/>
          <a:p>
            <a:endParaRPr lang="en-US"/>
          </a:p>
        </p:txBody>
      </p:sp>
      <p:sp>
        <p:nvSpPr>
          <p:cNvPr id="158781" name="Line 60"/>
          <p:cNvSpPr>
            <a:spLocks noChangeShapeType="1"/>
          </p:cNvSpPr>
          <p:nvPr/>
        </p:nvSpPr>
        <p:spPr bwMode="auto">
          <a:xfrm flipV="1">
            <a:off x="7399338" y="5910263"/>
            <a:ext cx="0" cy="60325"/>
          </a:xfrm>
          <a:prstGeom prst="line">
            <a:avLst/>
          </a:prstGeom>
          <a:noFill/>
          <a:ln w="12700">
            <a:solidFill>
              <a:srgbClr val="000000"/>
            </a:solidFill>
            <a:round/>
            <a:headEnd/>
            <a:tailEnd/>
          </a:ln>
        </p:spPr>
        <p:txBody>
          <a:bodyPr wrap="none" anchor="ctr"/>
          <a:lstStyle/>
          <a:p>
            <a:endParaRPr lang="en-US"/>
          </a:p>
        </p:txBody>
      </p:sp>
      <p:sp>
        <p:nvSpPr>
          <p:cNvPr id="158782" name="Rectangle 61"/>
          <p:cNvSpPr>
            <a:spLocks noChangeArrowheads="1"/>
          </p:cNvSpPr>
          <p:nvPr/>
        </p:nvSpPr>
        <p:spPr bwMode="auto">
          <a:xfrm>
            <a:off x="1601788" y="5851525"/>
            <a:ext cx="277812"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0</a:t>
            </a:r>
          </a:p>
        </p:txBody>
      </p:sp>
      <p:sp>
        <p:nvSpPr>
          <p:cNvPr id="158783" name="Rectangle 62"/>
          <p:cNvSpPr>
            <a:spLocks noChangeArrowheads="1"/>
          </p:cNvSpPr>
          <p:nvPr/>
        </p:nvSpPr>
        <p:spPr bwMode="auto">
          <a:xfrm>
            <a:off x="1501775" y="5656263"/>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10</a:t>
            </a:r>
          </a:p>
        </p:txBody>
      </p:sp>
      <p:sp>
        <p:nvSpPr>
          <p:cNvPr id="158784" name="Rectangle 63"/>
          <p:cNvSpPr>
            <a:spLocks noChangeArrowheads="1"/>
          </p:cNvSpPr>
          <p:nvPr/>
        </p:nvSpPr>
        <p:spPr bwMode="auto">
          <a:xfrm>
            <a:off x="1501775" y="54673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20</a:t>
            </a:r>
          </a:p>
        </p:txBody>
      </p:sp>
      <p:sp>
        <p:nvSpPr>
          <p:cNvPr id="158785" name="Rectangle 64"/>
          <p:cNvSpPr>
            <a:spLocks noChangeArrowheads="1"/>
          </p:cNvSpPr>
          <p:nvPr/>
        </p:nvSpPr>
        <p:spPr bwMode="auto">
          <a:xfrm>
            <a:off x="1501775" y="5272088"/>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30</a:t>
            </a:r>
          </a:p>
        </p:txBody>
      </p:sp>
      <p:sp>
        <p:nvSpPr>
          <p:cNvPr id="158786" name="Rectangle 65"/>
          <p:cNvSpPr>
            <a:spLocks noChangeArrowheads="1"/>
          </p:cNvSpPr>
          <p:nvPr/>
        </p:nvSpPr>
        <p:spPr bwMode="auto">
          <a:xfrm>
            <a:off x="1501775" y="5083175"/>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40</a:t>
            </a:r>
          </a:p>
        </p:txBody>
      </p:sp>
      <p:sp>
        <p:nvSpPr>
          <p:cNvPr id="158787" name="Rectangle 66"/>
          <p:cNvSpPr>
            <a:spLocks noChangeArrowheads="1"/>
          </p:cNvSpPr>
          <p:nvPr/>
        </p:nvSpPr>
        <p:spPr bwMode="auto">
          <a:xfrm>
            <a:off x="1501775" y="4887913"/>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50</a:t>
            </a:r>
          </a:p>
        </p:txBody>
      </p:sp>
      <p:sp>
        <p:nvSpPr>
          <p:cNvPr id="158788" name="Rectangle 67"/>
          <p:cNvSpPr>
            <a:spLocks noChangeArrowheads="1"/>
          </p:cNvSpPr>
          <p:nvPr/>
        </p:nvSpPr>
        <p:spPr bwMode="auto">
          <a:xfrm>
            <a:off x="1501775" y="4691063"/>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60</a:t>
            </a:r>
          </a:p>
        </p:txBody>
      </p:sp>
      <p:sp>
        <p:nvSpPr>
          <p:cNvPr id="158789" name="Rectangle 68"/>
          <p:cNvSpPr>
            <a:spLocks noChangeArrowheads="1"/>
          </p:cNvSpPr>
          <p:nvPr/>
        </p:nvSpPr>
        <p:spPr bwMode="auto">
          <a:xfrm>
            <a:off x="1501775" y="45021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70</a:t>
            </a:r>
          </a:p>
        </p:txBody>
      </p:sp>
      <p:sp>
        <p:nvSpPr>
          <p:cNvPr id="158790" name="Rectangle 69"/>
          <p:cNvSpPr>
            <a:spLocks noChangeArrowheads="1"/>
          </p:cNvSpPr>
          <p:nvPr/>
        </p:nvSpPr>
        <p:spPr bwMode="auto">
          <a:xfrm>
            <a:off x="1501775" y="4306888"/>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80</a:t>
            </a:r>
          </a:p>
        </p:txBody>
      </p:sp>
      <p:sp>
        <p:nvSpPr>
          <p:cNvPr id="158791" name="Rectangle 70"/>
          <p:cNvSpPr>
            <a:spLocks noChangeArrowheads="1"/>
          </p:cNvSpPr>
          <p:nvPr/>
        </p:nvSpPr>
        <p:spPr bwMode="auto">
          <a:xfrm rot="-5400000">
            <a:off x="1715294"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1400</a:t>
            </a:r>
          </a:p>
        </p:txBody>
      </p:sp>
      <p:sp>
        <p:nvSpPr>
          <p:cNvPr id="158792" name="Rectangle 71"/>
          <p:cNvSpPr>
            <a:spLocks noChangeArrowheads="1"/>
          </p:cNvSpPr>
          <p:nvPr/>
        </p:nvSpPr>
        <p:spPr bwMode="auto">
          <a:xfrm rot="-5400000">
            <a:off x="2220119"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1600</a:t>
            </a:r>
          </a:p>
        </p:txBody>
      </p:sp>
      <p:sp>
        <p:nvSpPr>
          <p:cNvPr id="158793" name="Rectangle 72"/>
          <p:cNvSpPr>
            <a:spLocks noChangeArrowheads="1"/>
          </p:cNvSpPr>
          <p:nvPr/>
        </p:nvSpPr>
        <p:spPr bwMode="auto">
          <a:xfrm rot="-5400000">
            <a:off x="2707481"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1800</a:t>
            </a:r>
          </a:p>
        </p:txBody>
      </p:sp>
      <p:sp>
        <p:nvSpPr>
          <p:cNvPr id="158794" name="Rectangle 73"/>
          <p:cNvSpPr>
            <a:spLocks noChangeArrowheads="1"/>
          </p:cNvSpPr>
          <p:nvPr/>
        </p:nvSpPr>
        <p:spPr bwMode="auto">
          <a:xfrm rot="-5400000">
            <a:off x="3212306"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2000</a:t>
            </a:r>
          </a:p>
        </p:txBody>
      </p:sp>
      <p:sp>
        <p:nvSpPr>
          <p:cNvPr id="158795" name="Rectangle 74"/>
          <p:cNvSpPr>
            <a:spLocks noChangeArrowheads="1"/>
          </p:cNvSpPr>
          <p:nvPr/>
        </p:nvSpPr>
        <p:spPr bwMode="auto">
          <a:xfrm rot="-5400000">
            <a:off x="3717131"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2200</a:t>
            </a:r>
          </a:p>
        </p:txBody>
      </p:sp>
      <p:sp>
        <p:nvSpPr>
          <p:cNvPr id="158796" name="Rectangle 75"/>
          <p:cNvSpPr>
            <a:spLocks noChangeArrowheads="1"/>
          </p:cNvSpPr>
          <p:nvPr/>
        </p:nvSpPr>
        <p:spPr bwMode="auto">
          <a:xfrm rot="-5400000">
            <a:off x="4204494"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2400</a:t>
            </a:r>
          </a:p>
        </p:txBody>
      </p:sp>
      <p:sp>
        <p:nvSpPr>
          <p:cNvPr id="158797" name="Rectangle 76"/>
          <p:cNvSpPr>
            <a:spLocks noChangeArrowheads="1"/>
          </p:cNvSpPr>
          <p:nvPr/>
        </p:nvSpPr>
        <p:spPr bwMode="auto">
          <a:xfrm rot="-5400000">
            <a:off x="4709319"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2600</a:t>
            </a:r>
          </a:p>
        </p:txBody>
      </p:sp>
      <p:sp>
        <p:nvSpPr>
          <p:cNvPr id="158798" name="Rectangle 77"/>
          <p:cNvSpPr>
            <a:spLocks noChangeArrowheads="1"/>
          </p:cNvSpPr>
          <p:nvPr/>
        </p:nvSpPr>
        <p:spPr bwMode="auto">
          <a:xfrm rot="-5400000">
            <a:off x="5196681"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2800</a:t>
            </a:r>
          </a:p>
        </p:txBody>
      </p:sp>
      <p:sp>
        <p:nvSpPr>
          <p:cNvPr id="158799" name="Rectangle 78"/>
          <p:cNvSpPr>
            <a:spLocks noChangeArrowheads="1"/>
          </p:cNvSpPr>
          <p:nvPr/>
        </p:nvSpPr>
        <p:spPr bwMode="auto">
          <a:xfrm rot="-5400000">
            <a:off x="5701506"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3000</a:t>
            </a:r>
          </a:p>
        </p:txBody>
      </p:sp>
      <p:sp>
        <p:nvSpPr>
          <p:cNvPr id="158800" name="Rectangle 79"/>
          <p:cNvSpPr>
            <a:spLocks noChangeArrowheads="1"/>
          </p:cNvSpPr>
          <p:nvPr/>
        </p:nvSpPr>
        <p:spPr bwMode="auto">
          <a:xfrm rot="-5400000">
            <a:off x="6188869"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3200</a:t>
            </a:r>
          </a:p>
        </p:txBody>
      </p:sp>
      <p:sp>
        <p:nvSpPr>
          <p:cNvPr id="158801" name="Rectangle 80"/>
          <p:cNvSpPr>
            <a:spLocks noChangeArrowheads="1"/>
          </p:cNvSpPr>
          <p:nvPr/>
        </p:nvSpPr>
        <p:spPr bwMode="auto">
          <a:xfrm rot="-5400000">
            <a:off x="6811169" y="6066631"/>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3400</a:t>
            </a:r>
          </a:p>
        </p:txBody>
      </p:sp>
      <p:sp>
        <p:nvSpPr>
          <p:cNvPr id="158802" name="Rectangle 81"/>
          <p:cNvSpPr>
            <a:spLocks noChangeArrowheads="1"/>
          </p:cNvSpPr>
          <p:nvPr/>
        </p:nvSpPr>
        <p:spPr bwMode="auto">
          <a:xfrm>
            <a:off x="2209800" y="3886200"/>
            <a:ext cx="4446588" cy="333375"/>
          </a:xfrm>
          <a:prstGeom prst="rect">
            <a:avLst/>
          </a:prstGeom>
          <a:noFill/>
          <a:ln w="12700">
            <a:noFill/>
            <a:miter lim="800000"/>
            <a:headEnd/>
            <a:tailEnd/>
          </a:ln>
        </p:spPr>
        <p:txBody>
          <a:bodyPr lIns="90488" tIns="44450" rIns="90488" bIns="44450">
            <a:spAutoFit/>
          </a:bodyPr>
          <a:lstStyle/>
          <a:p>
            <a:r>
              <a:rPr lang="en-US" sz="1600" b="1"/>
              <a:t>Frequency Distribution of IPC Levels: 1995-1996</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Number Placeholder 5"/>
          <p:cNvSpPr>
            <a:spLocks noGrp="1"/>
          </p:cNvSpPr>
          <p:nvPr>
            <p:ph type="sldNum" sz="quarter" idx="12"/>
          </p:nvPr>
        </p:nvSpPr>
        <p:spPr>
          <a:noFill/>
        </p:spPr>
        <p:txBody>
          <a:bodyPr/>
          <a:lstStyle/>
          <a:p>
            <a:fld id="{FC951D10-692E-4716-8BCD-A68BD139EC16}" type="slidenum">
              <a:rPr lang="en-US" smtClean="0"/>
              <a:pPr/>
              <a:t>138</a:t>
            </a:fld>
            <a:endParaRPr lang="en-US" smtClean="0"/>
          </a:p>
        </p:txBody>
      </p:sp>
      <p:sp>
        <p:nvSpPr>
          <p:cNvPr id="159747" name="Rectangle 2"/>
          <p:cNvSpPr>
            <a:spLocks noGrp="1" noChangeArrowheads="1"/>
          </p:cNvSpPr>
          <p:nvPr>
            <p:ph type="body" idx="1"/>
          </p:nvPr>
        </p:nvSpPr>
        <p:spPr>
          <a:xfrm>
            <a:off x="304800" y="1905000"/>
            <a:ext cx="8458200" cy="914400"/>
          </a:xfrm>
          <a:noFill/>
        </p:spPr>
        <p:txBody>
          <a:bodyPr lIns="90488" tIns="44450" rIns="90488" bIns="44450"/>
          <a:lstStyle/>
          <a:p>
            <a:pPr marL="609600" indent="-609600"/>
            <a:r>
              <a:rPr lang="en-US" sz="2400" smtClean="0"/>
              <a:t>Consider the returns of the IPC over the same period, where returns are defined as the percentage change in the index:</a:t>
            </a:r>
          </a:p>
        </p:txBody>
      </p:sp>
      <p:sp>
        <p:nvSpPr>
          <p:cNvPr id="159748" name="Rectangle 3"/>
          <p:cNvSpPr>
            <a:spLocks noGrp="1" noChangeArrowheads="1"/>
          </p:cNvSpPr>
          <p:nvPr>
            <p:ph type="title"/>
          </p:nvPr>
        </p:nvSpPr>
        <p:spPr>
          <a:noFill/>
        </p:spPr>
        <p:txBody>
          <a:bodyPr lIns="90488" tIns="44450" rIns="90488" bIns="44450"/>
          <a:lstStyle/>
          <a:p>
            <a:r>
              <a:rPr lang="en-US" b="1" smtClean="0"/>
              <a:t>Methodology: Why We Use Returns</a:t>
            </a:r>
          </a:p>
        </p:txBody>
      </p:sp>
      <p:sp>
        <p:nvSpPr>
          <p:cNvPr id="159749" name="Rectangle 4"/>
          <p:cNvSpPr>
            <a:spLocks noChangeArrowheads="1"/>
          </p:cNvSpPr>
          <p:nvPr/>
        </p:nvSpPr>
        <p:spPr bwMode="auto">
          <a:xfrm>
            <a:off x="228600" y="5715000"/>
            <a:ext cx="8305800" cy="762000"/>
          </a:xfrm>
          <a:prstGeom prst="rect">
            <a:avLst/>
          </a:prstGeom>
          <a:noFill/>
          <a:ln w="12700">
            <a:noFill/>
            <a:miter lim="800000"/>
            <a:headEnd/>
            <a:tailEnd/>
          </a:ln>
        </p:spPr>
        <p:txBody>
          <a:bodyPr lIns="90488" tIns="44450" rIns="90488" bIns="44450"/>
          <a:lstStyle/>
          <a:p>
            <a:pPr marL="457200" indent="-457200">
              <a:spcBef>
                <a:spcPct val="20000"/>
              </a:spcBef>
              <a:buFontTx/>
              <a:buChar char="•"/>
            </a:pPr>
            <a:r>
              <a:rPr lang="en-US" sz="2400"/>
              <a:t>Here, the frequency distribution falls into a familiar pattern.</a:t>
            </a:r>
          </a:p>
        </p:txBody>
      </p:sp>
      <p:sp>
        <p:nvSpPr>
          <p:cNvPr id="159750" name="Rectangle 5"/>
          <p:cNvSpPr>
            <a:spLocks noChangeArrowheads="1"/>
          </p:cNvSpPr>
          <p:nvPr/>
        </p:nvSpPr>
        <p:spPr bwMode="auto">
          <a:xfrm>
            <a:off x="2133600" y="3124200"/>
            <a:ext cx="4075113" cy="2590800"/>
          </a:xfrm>
          <a:prstGeom prst="rect">
            <a:avLst/>
          </a:prstGeom>
          <a:solidFill>
            <a:srgbClr val="FFFFFF"/>
          </a:solidFill>
          <a:ln w="12700">
            <a:noFill/>
            <a:miter lim="800000"/>
            <a:headEnd/>
            <a:tailEnd/>
          </a:ln>
        </p:spPr>
        <p:txBody>
          <a:bodyPr wrap="none" anchor="ctr"/>
          <a:lstStyle/>
          <a:p>
            <a:endParaRPr lang="en-US"/>
          </a:p>
        </p:txBody>
      </p:sp>
      <p:sp>
        <p:nvSpPr>
          <p:cNvPr id="159751" name="Freeform 6"/>
          <p:cNvSpPr>
            <a:spLocks/>
          </p:cNvSpPr>
          <p:nvPr/>
        </p:nvSpPr>
        <p:spPr bwMode="auto">
          <a:xfrm>
            <a:off x="2905125" y="3371850"/>
            <a:ext cx="3133725" cy="1878013"/>
          </a:xfrm>
          <a:custGeom>
            <a:avLst/>
            <a:gdLst>
              <a:gd name="T0" fmla="*/ 0 w 1974"/>
              <a:gd name="T1" fmla="*/ 0 h 1183"/>
              <a:gd name="T2" fmla="*/ 2147483647 w 1974"/>
              <a:gd name="T3" fmla="*/ 0 h 1183"/>
              <a:gd name="T4" fmla="*/ 2147483647 w 1974"/>
              <a:gd name="T5" fmla="*/ 2147483647 h 1183"/>
              <a:gd name="T6" fmla="*/ 0 w 1974"/>
              <a:gd name="T7" fmla="*/ 2147483647 h 1183"/>
              <a:gd name="T8" fmla="*/ 0 w 1974"/>
              <a:gd name="T9" fmla="*/ 0 h 1183"/>
              <a:gd name="T10" fmla="*/ 0 60000 65536"/>
              <a:gd name="T11" fmla="*/ 0 60000 65536"/>
              <a:gd name="T12" fmla="*/ 0 60000 65536"/>
              <a:gd name="T13" fmla="*/ 0 60000 65536"/>
              <a:gd name="T14" fmla="*/ 0 60000 65536"/>
              <a:gd name="T15" fmla="*/ 0 w 1974"/>
              <a:gd name="T16" fmla="*/ 0 h 1183"/>
              <a:gd name="T17" fmla="*/ 1974 w 1974"/>
              <a:gd name="T18" fmla="*/ 1183 h 1183"/>
            </a:gdLst>
            <a:ahLst/>
            <a:cxnLst>
              <a:cxn ang="T10">
                <a:pos x="T0" y="T1"/>
              </a:cxn>
              <a:cxn ang="T11">
                <a:pos x="T2" y="T3"/>
              </a:cxn>
              <a:cxn ang="T12">
                <a:pos x="T4" y="T5"/>
              </a:cxn>
              <a:cxn ang="T13">
                <a:pos x="T6" y="T7"/>
              </a:cxn>
              <a:cxn ang="T14">
                <a:pos x="T8" y="T9"/>
              </a:cxn>
            </a:cxnLst>
            <a:rect l="T15" t="T16" r="T17" b="T18"/>
            <a:pathLst>
              <a:path w="1974" h="1183">
                <a:moveTo>
                  <a:pt x="0" y="0"/>
                </a:moveTo>
                <a:lnTo>
                  <a:pt x="1973" y="0"/>
                </a:lnTo>
                <a:lnTo>
                  <a:pt x="1973" y="1182"/>
                </a:lnTo>
                <a:lnTo>
                  <a:pt x="0" y="1182"/>
                </a:lnTo>
                <a:lnTo>
                  <a:pt x="0" y="0"/>
                </a:lnTo>
              </a:path>
            </a:pathLst>
          </a:custGeom>
          <a:noFill/>
          <a:ln w="12700" cap="rnd" cmpd="sng">
            <a:noFill/>
            <a:prstDash val="solid"/>
            <a:round/>
            <a:headEnd type="none" w="med" len="med"/>
            <a:tailEnd type="none" w="med" len="med"/>
          </a:ln>
        </p:spPr>
        <p:txBody>
          <a:bodyPr/>
          <a:lstStyle/>
          <a:p>
            <a:endParaRPr lang="en-US"/>
          </a:p>
        </p:txBody>
      </p:sp>
      <p:sp>
        <p:nvSpPr>
          <p:cNvPr id="159752" name="Freeform 7"/>
          <p:cNvSpPr>
            <a:spLocks/>
          </p:cNvSpPr>
          <p:nvPr/>
        </p:nvSpPr>
        <p:spPr bwMode="auto">
          <a:xfrm>
            <a:off x="2905125" y="3371850"/>
            <a:ext cx="3143250" cy="1887538"/>
          </a:xfrm>
          <a:custGeom>
            <a:avLst/>
            <a:gdLst>
              <a:gd name="T0" fmla="*/ 0 w 1980"/>
              <a:gd name="T1" fmla="*/ 0 h 1189"/>
              <a:gd name="T2" fmla="*/ 2147483647 w 1980"/>
              <a:gd name="T3" fmla="*/ 0 h 1189"/>
              <a:gd name="T4" fmla="*/ 2147483647 w 1980"/>
              <a:gd name="T5" fmla="*/ 2147483647 h 1189"/>
              <a:gd name="T6" fmla="*/ 0 w 1980"/>
              <a:gd name="T7" fmla="*/ 2147483647 h 1189"/>
              <a:gd name="T8" fmla="*/ 0 w 1980"/>
              <a:gd name="T9" fmla="*/ 0 h 1189"/>
              <a:gd name="T10" fmla="*/ 0 60000 65536"/>
              <a:gd name="T11" fmla="*/ 0 60000 65536"/>
              <a:gd name="T12" fmla="*/ 0 60000 65536"/>
              <a:gd name="T13" fmla="*/ 0 60000 65536"/>
              <a:gd name="T14" fmla="*/ 0 60000 65536"/>
              <a:gd name="T15" fmla="*/ 0 w 1980"/>
              <a:gd name="T16" fmla="*/ 0 h 1189"/>
              <a:gd name="T17" fmla="*/ 1980 w 1980"/>
              <a:gd name="T18" fmla="*/ 1189 h 1189"/>
            </a:gdLst>
            <a:ahLst/>
            <a:cxnLst>
              <a:cxn ang="T10">
                <a:pos x="T0" y="T1"/>
              </a:cxn>
              <a:cxn ang="T11">
                <a:pos x="T2" y="T3"/>
              </a:cxn>
              <a:cxn ang="T12">
                <a:pos x="T4" y="T5"/>
              </a:cxn>
              <a:cxn ang="T13">
                <a:pos x="T6" y="T7"/>
              </a:cxn>
              <a:cxn ang="T14">
                <a:pos x="T8" y="T9"/>
              </a:cxn>
            </a:cxnLst>
            <a:rect l="T15" t="T16" r="T17" b="T18"/>
            <a:pathLst>
              <a:path w="1980" h="1189">
                <a:moveTo>
                  <a:pt x="0" y="0"/>
                </a:moveTo>
                <a:lnTo>
                  <a:pt x="1979" y="0"/>
                </a:lnTo>
                <a:lnTo>
                  <a:pt x="1979" y="1188"/>
                </a:lnTo>
                <a:lnTo>
                  <a:pt x="0" y="1188"/>
                </a:lnTo>
                <a:lnTo>
                  <a:pt x="0" y="0"/>
                </a:lnTo>
              </a:path>
            </a:pathLst>
          </a:custGeom>
          <a:noFill/>
          <a:ln w="12700" cap="rnd" cmpd="sng">
            <a:solidFill>
              <a:srgbClr val="808080"/>
            </a:solidFill>
            <a:prstDash val="solid"/>
            <a:round/>
            <a:headEnd type="none" w="med" len="med"/>
            <a:tailEnd type="none" w="med" len="med"/>
          </a:ln>
        </p:spPr>
        <p:txBody>
          <a:bodyPr/>
          <a:lstStyle/>
          <a:p>
            <a:endParaRPr lang="en-US"/>
          </a:p>
        </p:txBody>
      </p:sp>
      <p:sp>
        <p:nvSpPr>
          <p:cNvPr id="159753" name="Freeform 8"/>
          <p:cNvSpPr>
            <a:spLocks/>
          </p:cNvSpPr>
          <p:nvPr/>
        </p:nvSpPr>
        <p:spPr bwMode="auto">
          <a:xfrm>
            <a:off x="2952750" y="5219700"/>
            <a:ext cx="68263" cy="39688"/>
          </a:xfrm>
          <a:custGeom>
            <a:avLst/>
            <a:gdLst>
              <a:gd name="T0" fmla="*/ 0 w 43"/>
              <a:gd name="T1" fmla="*/ 0 h 25"/>
              <a:gd name="T2" fmla="*/ 2147483647 w 43"/>
              <a:gd name="T3" fmla="*/ 0 h 25"/>
              <a:gd name="T4" fmla="*/ 2147483647 w 43"/>
              <a:gd name="T5" fmla="*/ 2147483647 h 25"/>
              <a:gd name="T6" fmla="*/ 0 w 43"/>
              <a:gd name="T7" fmla="*/ 2147483647 h 25"/>
              <a:gd name="T8" fmla="*/ 0 w 43"/>
              <a:gd name="T9" fmla="*/ 0 h 25"/>
              <a:gd name="T10" fmla="*/ 0 60000 65536"/>
              <a:gd name="T11" fmla="*/ 0 60000 65536"/>
              <a:gd name="T12" fmla="*/ 0 60000 65536"/>
              <a:gd name="T13" fmla="*/ 0 60000 65536"/>
              <a:gd name="T14" fmla="*/ 0 60000 65536"/>
              <a:gd name="T15" fmla="*/ 0 w 43"/>
              <a:gd name="T16" fmla="*/ 0 h 25"/>
              <a:gd name="T17" fmla="*/ 43 w 43"/>
              <a:gd name="T18" fmla="*/ 25 h 25"/>
            </a:gdLst>
            <a:ahLst/>
            <a:cxnLst>
              <a:cxn ang="T10">
                <a:pos x="T0" y="T1"/>
              </a:cxn>
              <a:cxn ang="T11">
                <a:pos x="T2" y="T3"/>
              </a:cxn>
              <a:cxn ang="T12">
                <a:pos x="T4" y="T5"/>
              </a:cxn>
              <a:cxn ang="T13">
                <a:pos x="T6" y="T7"/>
              </a:cxn>
              <a:cxn ang="T14">
                <a:pos x="T8" y="T9"/>
              </a:cxn>
            </a:cxnLst>
            <a:rect l="T15" t="T16" r="T17" b="T18"/>
            <a:pathLst>
              <a:path w="43" h="25">
                <a:moveTo>
                  <a:pt x="0" y="0"/>
                </a:moveTo>
                <a:lnTo>
                  <a:pt x="42" y="0"/>
                </a:lnTo>
                <a:lnTo>
                  <a:pt x="42" y="24"/>
                </a:lnTo>
                <a:lnTo>
                  <a:pt x="0" y="2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4" name="Freeform 9"/>
          <p:cNvSpPr>
            <a:spLocks/>
          </p:cNvSpPr>
          <p:nvPr/>
        </p:nvSpPr>
        <p:spPr bwMode="auto">
          <a:xfrm>
            <a:off x="3124200" y="5248275"/>
            <a:ext cx="77788" cy="11113"/>
          </a:xfrm>
          <a:custGeom>
            <a:avLst/>
            <a:gdLst>
              <a:gd name="T0" fmla="*/ 0 w 49"/>
              <a:gd name="T1" fmla="*/ 0 h 7"/>
              <a:gd name="T2" fmla="*/ 2147483647 w 49"/>
              <a:gd name="T3" fmla="*/ 0 h 7"/>
              <a:gd name="T4" fmla="*/ 2147483647 w 49"/>
              <a:gd name="T5" fmla="*/ 2147483647 h 7"/>
              <a:gd name="T6" fmla="*/ 0 w 49"/>
              <a:gd name="T7" fmla="*/ 2147483647 h 7"/>
              <a:gd name="T8" fmla="*/ 0 w 49"/>
              <a:gd name="T9" fmla="*/ 0 h 7"/>
              <a:gd name="T10" fmla="*/ 0 60000 65536"/>
              <a:gd name="T11" fmla="*/ 0 60000 65536"/>
              <a:gd name="T12" fmla="*/ 0 60000 65536"/>
              <a:gd name="T13" fmla="*/ 0 60000 65536"/>
              <a:gd name="T14" fmla="*/ 0 60000 65536"/>
              <a:gd name="T15" fmla="*/ 0 w 49"/>
              <a:gd name="T16" fmla="*/ 0 h 7"/>
              <a:gd name="T17" fmla="*/ 49 w 49"/>
              <a:gd name="T18" fmla="*/ 7 h 7"/>
            </a:gdLst>
            <a:ahLst/>
            <a:cxnLst>
              <a:cxn ang="T10">
                <a:pos x="T0" y="T1"/>
              </a:cxn>
              <a:cxn ang="T11">
                <a:pos x="T2" y="T3"/>
              </a:cxn>
              <a:cxn ang="T12">
                <a:pos x="T4" y="T5"/>
              </a:cxn>
              <a:cxn ang="T13">
                <a:pos x="T6" y="T7"/>
              </a:cxn>
              <a:cxn ang="T14">
                <a:pos x="T8" y="T9"/>
              </a:cxn>
            </a:cxnLst>
            <a:rect l="T15" t="T16" r="T17" b="T18"/>
            <a:pathLst>
              <a:path w="49" h="7">
                <a:moveTo>
                  <a:pt x="0" y="0"/>
                </a:moveTo>
                <a:lnTo>
                  <a:pt x="48" y="0"/>
                </a:lnTo>
                <a:lnTo>
                  <a:pt x="48"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5" name="Freeform 10"/>
          <p:cNvSpPr>
            <a:spLocks/>
          </p:cNvSpPr>
          <p:nvPr/>
        </p:nvSpPr>
        <p:spPr bwMode="auto">
          <a:xfrm>
            <a:off x="3305175" y="5210175"/>
            <a:ext cx="68263" cy="49213"/>
          </a:xfrm>
          <a:custGeom>
            <a:avLst/>
            <a:gdLst>
              <a:gd name="T0" fmla="*/ 0 w 43"/>
              <a:gd name="T1" fmla="*/ 0 h 31"/>
              <a:gd name="T2" fmla="*/ 2147483647 w 43"/>
              <a:gd name="T3" fmla="*/ 0 h 31"/>
              <a:gd name="T4" fmla="*/ 2147483647 w 43"/>
              <a:gd name="T5" fmla="*/ 2147483647 h 31"/>
              <a:gd name="T6" fmla="*/ 0 w 43"/>
              <a:gd name="T7" fmla="*/ 2147483647 h 31"/>
              <a:gd name="T8" fmla="*/ 0 w 43"/>
              <a:gd name="T9" fmla="*/ 0 h 31"/>
              <a:gd name="T10" fmla="*/ 0 60000 65536"/>
              <a:gd name="T11" fmla="*/ 0 60000 65536"/>
              <a:gd name="T12" fmla="*/ 0 60000 65536"/>
              <a:gd name="T13" fmla="*/ 0 60000 65536"/>
              <a:gd name="T14" fmla="*/ 0 60000 65536"/>
              <a:gd name="T15" fmla="*/ 0 w 43"/>
              <a:gd name="T16" fmla="*/ 0 h 31"/>
              <a:gd name="T17" fmla="*/ 43 w 43"/>
              <a:gd name="T18" fmla="*/ 31 h 31"/>
            </a:gdLst>
            <a:ahLst/>
            <a:cxnLst>
              <a:cxn ang="T10">
                <a:pos x="T0" y="T1"/>
              </a:cxn>
              <a:cxn ang="T11">
                <a:pos x="T2" y="T3"/>
              </a:cxn>
              <a:cxn ang="T12">
                <a:pos x="T4" y="T5"/>
              </a:cxn>
              <a:cxn ang="T13">
                <a:pos x="T6" y="T7"/>
              </a:cxn>
              <a:cxn ang="T14">
                <a:pos x="T8" y="T9"/>
              </a:cxn>
            </a:cxnLst>
            <a:rect l="T15" t="T16" r="T17" b="T18"/>
            <a:pathLst>
              <a:path w="43" h="31">
                <a:moveTo>
                  <a:pt x="0" y="0"/>
                </a:moveTo>
                <a:lnTo>
                  <a:pt x="42" y="0"/>
                </a:lnTo>
                <a:lnTo>
                  <a:pt x="42" y="30"/>
                </a:lnTo>
                <a:lnTo>
                  <a:pt x="0" y="3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6" name="Freeform 11"/>
          <p:cNvSpPr>
            <a:spLocks/>
          </p:cNvSpPr>
          <p:nvPr/>
        </p:nvSpPr>
        <p:spPr bwMode="auto">
          <a:xfrm>
            <a:off x="3476625" y="5153025"/>
            <a:ext cx="68263" cy="106363"/>
          </a:xfrm>
          <a:custGeom>
            <a:avLst/>
            <a:gdLst>
              <a:gd name="T0" fmla="*/ 0 w 43"/>
              <a:gd name="T1" fmla="*/ 0 h 67"/>
              <a:gd name="T2" fmla="*/ 2147483647 w 43"/>
              <a:gd name="T3" fmla="*/ 0 h 67"/>
              <a:gd name="T4" fmla="*/ 2147483647 w 43"/>
              <a:gd name="T5" fmla="*/ 2147483647 h 67"/>
              <a:gd name="T6" fmla="*/ 0 w 43"/>
              <a:gd name="T7" fmla="*/ 2147483647 h 67"/>
              <a:gd name="T8" fmla="*/ 0 w 43"/>
              <a:gd name="T9" fmla="*/ 0 h 67"/>
              <a:gd name="T10" fmla="*/ 0 60000 65536"/>
              <a:gd name="T11" fmla="*/ 0 60000 65536"/>
              <a:gd name="T12" fmla="*/ 0 60000 65536"/>
              <a:gd name="T13" fmla="*/ 0 60000 65536"/>
              <a:gd name="T14" fmla="*/ 0 60000 65536"/>
              <a:gd name="T15" fmla="*/ 0 w 43"/>
              <a:gd name="T16" fmla="*/ 0 h 67"/>
              <a:gd name="T17" fmla="*/ 43 w 43"/>
              <a:gd name="T18" fmla="*/ 67 h 67"/>
            </a:gdLst>
            <a:ahLst/>
            <a:cxnLst>
              <a:cxn ang="T10">
                <a:pos x="T0" y="T1"/>
              </a:cxn>
              <a:cxn ang="T11">
                <a:pos x="T2" y="T3"/>
              </a:cxn>
              <a:cxn ang="T12">
                <a:pos x="T4" y="T5"/>
              </a:cxn>
              <a:cxn ang="T13">
                <a:pos x="T6" y="T7"/>
              </a:cxn>
              <a:cxn ang="T14">
                <a:pos x="T8" y="T9"/>
              </a:cxn>
            </a:cxnLst>
            <a:rect l="T15" t="T16" r="T17" b="T18"/>
            <a:pathLst>
              <a:path w="43" h="67">
                <a:moveTo>
                  <a:pt x="0" y="0"/>
                </a:moveTo>
                <a:lnTo>
                  <a:pt x="42" y="0"/>
                </a:lnTo>
                <a:lnTo>
                  <a:pt x="42" y="66"/>
                </a:lnTo>
                <a:lnTo>
                  <a:pt x="0" y="6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7" name="Freeform 12"/>
          <p:cNvSpPr>
            <a:spLocks/>
          </p:cNvSpPr>
          <p:nvPr/>
        </p:nvSpPr>
        <p:spPr bwMode="auto">
          <a:xfrm>
            <a:off x="3648075" y="5067300"/>
            <a:ext cx="77788" cy="192088"/>
          </a:xfrm>
          <a:custGeom>
            <a:avLst/>
            <a:gdLst>
              <a:gd name="T0" fmla="*/ 0 w 49"/>
              <a:gd name="T1" fmla="*/ 0 h 121"/>
              <a:gd name="T2" fmla="*/ 2147483647 w 49"/>
              <a:gd name="T3" fmla="*/ 0 h 121"/>
              <a:gd name="T4" fmla="*/ 2147483647 w 49"/>
              <a:gd name="T5" fmla="*/ 2147483647 h 121"/>
              <a:gd name="T6" fmla="*/ 0 w 49"/>
              <a:gd name="T7" fmla="*/ 2147483647 h 121"/>
              <a:gd name="T8" fmla="*/ 0 w 49"/>
              <a:gd name="T9" fmla="*/ 0 h 121"/>
              <a:gd name="T10" fmla="*/ 0 60000 65536"/>
              <a:gd name="T11" fmla="*/ 0 60000 65536"/>
              <a:gd name="T12" fmla="*/ 0 60000 65536"/>
              <a:gd name="T13" fmla="*/ 0 60000 65536"/>
              <a:gd name="T14" fmla="*/ 0 60000 65536"/>
              <a:gd name="T15" fmla="*/ 0 w 49"/>
              <a:gd name="T16" fmla="*/ 0 h 121"/>
              <a:gd name="T17" fmla="*/ 49 w 49"/>
              <a:gd name="T18" fmla="*/ 121 h 121"/>
            </a:gdLst>
            <a:ahLst/>
            <a:cxnLst>
              <a:cxn ang="T10">
                <a:pos x="T0" y="T1"/>
              </a:cxn>
              <a:cxn ang="T11">
                <a:pos x="T2" y="T3"/>
              </a:cxn>
              <a:cxn ang="T12">
                <a:pos x="T4" y="T5"/>
              </a:cxn>
              <a:cxn ang="T13">
                <a:pos x="T6" y="T7"/>
              </a:cxn>
              <a:cxn ang="T14">
                <a:pos x="T8" y="T9"/>
              </a:cxn>
            </a:cxnLst>
            <a:rect l="T15" t="T16" r="T17" b="T18"/>
            <a:pathLst>
              <a:path w="49" h="121">
                <a:moveTo>
                  <a:pt x="0" y="0"/>
                </a:moveTo>
                <a:lnTo>
                  <a:pt x="48" y="0"/>
                </a:lnTo>
                <a:lnTo>
                  <a:pt x="48" y="120"/>
                </a:lnTo>
                <a:lnTo>
                  <a:pt x="0" y="12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8" name="Freeform 13"/>
          <p:cNvSpPr>
            <a:spLocks/>
          </p:cNvSpPr>
          <p:nvPr/>
        </p:nvSpPr>
        <p:spPr bwMode="auto">
          <a:xfrm>
            <a:off x="3829050" y="4533900"/>
            <a:ext cx="68263" cy="725488"/>
          </a:xfrm>
          <a:custGeom>
            <a:avLst/>
            <a:gdLst>
              <a:gd name="T0" fmla="*/ 0 w 43"/>
              <a:gd name="T1" fmla="*/ 0 h 457"/>
              <a:gd name="T2" fmla="*/ 2147483647 w 43"/>
              <a:gd name="T3" fmla="*/ 0 h 457"/>
              <a:gd name="T4" fmla="*/ 2147483647 w 43"/>
              <a:gd name="T5" fmla="*/ 2147483647 h 457"/>
              <a:gd name="T6" fmla="*/ 0 w 43"/>
              <a:gd name="T7" fmla="*/ 2147483647 h 457"/>
              <a:gd name="T8" fmla="*/ 0 w 43"/>
              <a:gd name="T9" fmla="*/ 0 h 457"/>
              <a:gd name="T10" fmla="*/ 0 60000 65536"/>
              <a:gd name="T11" fmla="*/ 0 60000 65536"/>
              <a:gd name="T12" fmla="*/ 0 60000 65536"/>
              <a:gd name="T13" fmla="*/ 0 60000 65536"/>
              <a:gd name="T14" fmla="*/ 0 60000 65536"/>
              <a:gd name="T15" fmla="*/ 0 w 43"/>
              <a:gd name="T16" fmla="*/ 0 h 457"/>
              <a:gd name="T17" fmla="*/ 43 w 43"/>
              <a:gd name="T18" fmla="*/ 457 h 457"/>
            </a:gdLst>
            <a:ahLst/>
            <a:cxnLst>
              <a:cxn ang="T10">
                <a:pos x="T0" y="T1"/>
              </a:cxn>
              <a:cxn ang="T11">
                <a:pos x="T2" y="T3"/>
              </a:cxn>
              <a:cxn ang="T12">
                <a:pos x="T4" y="T5"/>
              </a:cxn>
              <a:cxn ang="T13">
                <a:pos x="T6" y="T7"/>
              </a:cxn>
              <a:cxn ang="T14">
                <a:pos x="T8" y="T9"/>
              </a:cxn>
            </a:cxnLst>
            <a:rect l="T15" t="T16" r="T17" b="T18"/>
            <a:pathLst>
              <a:path w="43" h="457">
                <a:moveTo>
                  <a:pt x="0" y="0"/>
                </a:moveTo>
                <a:lnTo>
                  <a:pt x="42" y="0"/>
                </a:lnTo>
                <a:lnTo>
                  <a:pt x="42" y="456"/>
                </a:lnTo>
                <a:lnTo>
                  <a:pt x="0" y="45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9" name="Freeform 14"/>
          <p:cNvSpPr>
            <a:spLocks/>
          </p:cNvSpPr>
          <p:nvPr/>
        </p:nvSpPr>
        <p:spPr bwMode="auto">
          <a:xfrm>
            <a:off x="4000500" y="3467100"/>
            <a:ext cx="68263" cy="1792288"/>
          </a:xfrm>
          <a:custGeom>
            <a:avLst/>
            <a:gdLst>
              <a:gd name="T0" fmla="*/ 0 w 43"/>
              <a:gd name="T1" fmla="*/ 0 h 1129"/>
              <a:gd name="T2" fmla="*/ 2147483647 w 43"/>
              <a:gd name="T3" fmla="*/ 0 h 1129"/>
              <a:gd name="T4" fmla="*/ 2147483647 w 43"/>
              <a:gd name="T5" fmla="*/ 2147483647 h 1129"/>
              <a:gd name="T6" fmla="*/ 0 w 43"/>
              <a:gd name="T7" fmla="*/ 2147483647 h 1129"/>
              <a:gd name="T8" fmla="*/ 0 w 43"/>
              <a:gd name="T9" fmla="*/ 0 h 1129"/>
              <a:gd name="T10" fmla="*/ 0 60000 65536"/>
              <a:gd name="T11" fmla="*/ 0 60000 65536"/>
              <a:gd name="T12" fmla="*/ 0 60000 65536"/>
              <a:gd name="T13" fmla="*/ 0 60000 65536"/>
              <a:gd name="T14" fmla="*/ 0 60000 65536"/>
              <a:gd name="T15" fmla="*/ 0 w 43"/>
              <a:gd name="T16" fmla="*/ 0 h 1129"/>
              <a:gd name="T17" fmla="*/ 43 w 43"/>
              <a:gd name="T18" fmla="*/ 1129 h 1129"/>
            </a:gdLst>
            <a:ahLst/>
            <a:cxnLst>
              <a:cxn ang="T10">
                <a:pos x="T0" y="T1"/>
              </a:cxn>
              <a:cxn ang="T11">
                <a:pos x="T2" y="T3"/>
              </a:cxn>
              <a:cxn ang="T12">
                <a:pos x="T4" y="T5"/>
              </a:cxn>
              <a:cxn ang="T13">
                <a:pos x="T6" y="T7"/>
              </a:cxn>
              <a:cxn ang="T14">
                <a:pos x="T8" y="T9"/>
              </a:cxn>
            </a:cxnLst>
            <a:rect l="T15" t="T16" r="T17" b="T18"/>
            <a:pathLst>
              <a:path w="43" h="1129">
                <a:moveTo>
                  <a:pt x="0" y="0"/>
                </a:moveTo>
                <a:lnTo>
                  <a:pt x="42" y="0"/>
                </a:lnTo>
                <a:lnTo>
                  <a:pt x="42" y="1128"/>
                </a:lnTo>
                <a:lnTo>
                  <a:pt x="0" y="1128"/>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0" name="Freeform 15"/>
          <p:cNvSpPr>
            <a:spLocks/>
          </p:cNvSpPr>
          <p:nvPr/>
        </p:nvSpPr>
        <p:spPr bwMode="auto">
          <a:xfrm>
            <a:off x="4171950" y="3876675"/>
            <a:ext cx="77788" cy="1382713"/>
          </a:xfrm>
          <a:custGeom>
            <a:avLst/>
            <a:gdLst>
              <a:gd name="T0" fmla="*/ 0 w 49"/>
              <a:gd name="T1" fmla="*/ 0 h 871"/>
              <a:gd name="T2" fmla="*/ 2147483647 w 49"/>
              <a:gd name="T3" fmla="*/ 0 h 871"/>
              <a:gd name="T4" fmla="*/ 2147483647 w 49"/>
              <a:gd name="T5" fmla="*/ 2147483647 h 871"/>
              <a:gd name="T6" fmla="*/ 0 w 49"/>
              <a:gd name="T7" fmla="*/ 2147483647 h 871"/>
              <a:gd name="T8" fmla="*/ 0 w 49"/>
              <a:gd name="T9" fmla="*/ 0 h 871"/>
              <a:gd name="T10" fmla="*/ 0 60000 65536"/>
              <a:gd name="T11" fmla="*/ 0 60000 65536"/>
              <a:gd name="T12" fmla="*/ 0 60000 65536"/>
              <a:gd name="T13" fmla="*/ 0 60000 65536"/>
              <a:gd name="T14" fmla="*/ 0 60000 65536"/>
              <a:gd name="T15" fmla="*/ 0 w 49"/>
              <a:gd name="T16" fmla="*/ 0 h 871"/>
              <a:gd name="T17" fmla="*/ 49 w 49"/>
              <a:gd name="T18" fmla="*/ 871 h 871"/>
            </a:gdLst>
            <a:ahLst/>
            <a:cxnLst>
              <a:cxn ang="T10">
                <a:pos x="T0" y="T1"/>
              </a:cxn>
              <a:cxn ang="T11">
                <a:pos x="T2" y="T3"/>
              </a:cxn>
              <a:cxn ang="T12">
                <a:pos x="T4" y="T5"/>
              </a:cxn>
              <a:cxn ang="T13">
                <a:pos x="T6" y="T7"/>
              </a:cxn>
              <a:cxn ang="T14">
                <a:pos x="T8" y="T9"/>
              </a:cxn>
            </a:cxnLst>
            <a:rect l="T15" t="T16" r="T17" b="T18"/>
            <a:pathLst>
              <a:path w="49" h="871">
                <a:moveTo>
                  <a:pt x="0" y="0"/>
                </a:moveTo>
                <a:lnTo>
                  <a:pt x="48" y="0"/>
                </a:lnTo>
                <a:lnTo>
                  <a:pt x="48" y="870"/>
                </a:lnTo>
                <a:lnTo>
                  <a:pt x="0" y="87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1" name="Freeform 16"/>
          <p:cNvSpPr>
            <a:spLocks/>
          </p:cNvSpPr>
          <p:nvPr/>
        </p:nvSpPr>
        <p:spPr bwMode="auto">
          <a:xfrm>
            <a:off x="4351338" y="4648200"/>
            <a:ext cx="68262" cy="611188"/>
          </a:xfrm>
          <a:custGeom>
            <a:avLst/>
            <a:gdLst>
              <a:gd name="T0" fmla="*/ 0 w 43"/>
              <a:gd name="T1" fmla="*/ 0 h 385"/>
              <a:gd name="T2" fmla="*/ 2147483647 w 43"/>
              <a:gd name="T3" fmla="*/ 0 h 385"/>
              <a:gd name="T4" fmla="*/ 2147483647 w 43"/>
              <a:gd name="T5" fmla="*/ 2147483647 h 385"/>
              <a:gd name="T6" fmla="*/ 0 w 43"/>
              <a:gd name="T7" fmla="*/ 2147483647 h 385"/>
              <a:gd name="T8" fmla="*/ 0 w 43"/>
              <a:gd name="T9" fmla="*/ 0 h 385"/>
              <a:gd name="T10" fmla="*/ 0 60000 65536"/>
              <a:gd name="T11" fmla="*/ 0 60000 65536"/>
              <a:gd name="T12" fmla="*/ 0 60000 65536"/>
              <a:gd name="T13" fmla="*/ 0 60000 65536"/>
              <a:gd name="T14" fmla="*/ 0 60000 65536"/>
              <a:gd name="T15" fmla="*/ 0 w 43"/>
              <a:gd name="T16" fmla="*/ 0 h 385"/>
              <a:gd name="T17" fmla="*/ 43 w 43"/>
              <a:gd name="T18" fmla="*/ 385 h 385"/>
            </a:gdLst>
            <a:ahLst/>
            <a:cxnLst>
              <a:cxn ang="T10">
                <a:pos x="T0" y="T1"/>
              </a:cxn>
              <a:cxn ang="T11">
                <a:pos x="T2" y="T3"/>
              </a:cxn>
              <a:cxn ang="T12">
                <a:pos x="T4" y="T5"/>
              </a:cxn>
              <a:cxn ang="T13">
                <a:pos x="T6" y="T7"/>
              </a:cxn>
              <a:cxn ang="T14">
                <a:pos x="T8" y="T9"/>
              </a:cxn>
            </a:cxnLst>
            <a:rect l="T15" t="T16" r="T17" b="T18"/>
            <a:pathLst>
              <a:path w="43" h="385">
                <a:moveTo>
                  <a:pt x="0" y="0"/>
                </a:moveTo>
                <a:lnTo>
                  <a:pt x="42" y="0"/>
                </a:lnTo>
                <a:lnTo>
                  <a:pt x="42" y="384"/>
                </a:lnTo>
                <a:lnTo>
                  <a:pt x="0" y="38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2" name="Freeform 17"/>
          <p:cNvSpPr>
            <a:spLocks/>
          </p:cNvSpPr>
          <p:nvPr/>
        </p:nvSpPr>
        <p:spPr bwMode="auto">
          <a:xfrm>
            <a:off x="4522788" y="5019675"/>
            <a:ext cx="68262" cy="239713"/>
          </a:xfrm>
          <a:custGeom>
            <a:avLst/>
            <a:gdLst>
              <a:gd name="T0" fmla="*/ 0 w 43"/>
              <a:gd name="T1" fmla="*/ 0 h 151"/>
              <a:gd name="T2" fmla="*/ 2147483647 w 43"/>
              <a:gd name="T3" fmla="*/ 0 h 151"/>
              <a:gd name="T4" fmla="*/ 2147483647 w 43"/>
              <a:gd name="T5" fmla="*/ 2147483647 h 151"/>
              <a:gd name="T6" fmla="*/ 0 w 43"/>
              <a:gd name="T7" fmla="*/ 2147483647 h 151"/>
              <a:gd name="T8" fmla="*/ 0 w 43"/>
              <a:gd name="T9" fmla="*/ 0 h 151"/>
              <a:gd name="T10" fmla="*/ 0 60000 65536"/>
              <a:gd name="T11" fmla="*/ 0 60000 65536"/>
              <a:gd name="T12" fmla="*/ 0 60000 65536"/>
              <a:gd name="T13" fmla="*/ 0 60000 65536"/>
              <a:gd name="T14" fmla="*/ 0 60000 65536"/>
              <a:gd name="T15" fmla="*/ 0 w 43"/>
              <a:gd name="T16" fmla="*/ 0 h 151"/>
              <a:gd name="T17" fmla="*/ 43 w 43"/>
              <a:gd name="T18" fmla="*/ 151 h 151"/>
            </a:gdLst>
            <a:ahLst/>
            <a:cxnLst>
              <a:cxn ang="T10">
                <a:pos x="T0" y="T1"/>
              </a:cxn>
              <a:cxn ang="T11">
                <a:pos x="T2" y="T3"/>
              </a:cxn>
              <a:cxn ang="T12">
                <a:pos x="T4" y="T5"/>
              </a:cxn>
              <a:cxn ang="T13">
                <a:pos x="T6" y="T7"/>
              </a:cxn>
              <a:cxn ang="T14">
                <a:pos x="T8" y="T9"/>
              </a:cxn>
            </a:cxnLst>
            <a:rect l="T15" t="T16" r="T17" b="T18"/>
            <a:pathLst>
              <a:path w="43" h="151">
                <a:moveTo>
                  <a:pt x="0" y="0"/>
                </a:moveTo>
                <a:lnTo>
                  <a:pt x="42" y="0"/>
                </a:lnTo>
                <a:lnTo>
                  <a:pt x="42" y="150"/>
                </a:lnTo>
                <a:lnTo>
                  <a:pt x="0" y="15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3" name="Freeform 18"/>
          <p:cNvSpPr>
            <a:spLocks/>
          </p:cNvSpPr>
          <p:nvPr/>
        </p:nvSpPr>
        <p:spPr bwMode="auto">
          <a:xfrm>
            <a:off x="4694238" y="5124450"/>
            <a:ext cx="77787" cy="134938"/>
          </a:xfrm>
          <a:custGeom>
            <a:avLst/>
            <a:gdLst>
              <a:gd name="T0" fmla="*/ 0 w 49"/>
              <a:gd name="T1" fmla="*/ 0 h 85"/>
              <a:gd name="T2" fmla="*/ 2147483647 w 49"/>
              <a:gd name="T3" fmla="*/ 0 h 85"/>
              <a:gd name="T4" fmla="*/ 2147483647 w 49"/>
              <a:gd name="T5" fmla="*/ 2147483647 h 85"/>
              <a:gd name="T6" fmla="*/ 0 w 49"/>
              <a:gd name="T7" fmla="*/ 2147483647 h 85"/>
              <a:gd name="T8" fmla="*/ 0 w 49"/>
              <a:gd name="T9" fmla="*/ 0 h 85"/>
              <a:gd name="T10" fmla="*/ 0 60000 65536"/>
              <a:gd name="T11" fmla="*/ 0 60000 65536"/>
              <a:gd name="T12" fmla="*/ 0 60000 65536"/>
              <a:gd name="T13" fmla="*/ 0 60000 65536"/>
              <a:gd name="T14" fmla="*/ 0 60000 65536"/>
              <a:gd name="T15" fmla="*/ 0 w 49"/>
              <a:gd name="T16" fmla="*/ 0 h 85"/>
              <a:gd name="T17" fmla="*/ 49 w 49"/>
              <a:gd name="T18" fmla="*/ 85 h 85"/>
            </a:gdLst>
            <a:ahLst/>
            <a:cxnLst>
              <a:cxn ang="T10">
                <a:pos x="T0" y="T1"/>
              </a:cxn>
              <a:cxn ang="T11">
                <a:pos x="T2" y="T3"/>
              </a:cxn>
              <a:cxn ang="T12">
                <a:pos x="T4" y="T5"/>
              </a:cxn>
              <a:cxn ang="T13">
                <a:pos x="T6" y="T7"/>
              </a:cxn>
              <a:cxn ang="T14">
                <a:pos x="T8" y="T9"/>
              </a:cxn>
            </a:cxnLst>
            <a:rect l="T15" t="T16" r="T17" b="T18"/>
            <a:pathLst>
              <a:path w="49" h="85">
                <a:moveTo>
                  <a:pt x="0" y="0"/>
                </a:moveTo>
                <a:lnTo>
                  <a:pt x="48" y="0"/>
                </a:lnTo>
                <a:lnTo>
                  <a:pt x="48" y="84"/>
                </a:lnTo>
                <a:lnTo>
                  <a:pt x="0" y="8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4" name="Freeform 19"/>
          <p:cNvSpPr>
            <a:spLocks/>
          </p:cNvSpPr>
          <p:nvPr/>
        </p:nvSpPr>
        <p:spPr bwMode="auto">
          <a:xfrm>
            <a:off x="4875213" y="5153025"/>
            <a:ext cx="68262" cy="106363"/>
          </a:xfrm>
          <a:custGeom>
            <a:avLst/>
            <a:gdLst>
              <a:gd name="T0" fmla="*/ 0 w 43"/>
              <a:gd name="T1" fmla="*/ 0 h 67"/>
              <a:gd name="T2" fmla="*/ 2147483647 w 43"/>
              <a:gd name="T3" fmla="*/ 0 h 67"/>
              <a:gd name="T4" fmla="*/ 2147483647 w 43"/>
              <a:gd name="T5" fmla="*/ 2147483647 h 67"/>
              <a:gd name="T6" fmla="*/ 0 w 43"/>
              <a:gd name="T7" fmla="*/ 2147483647 h 67"/>
              <a:gd name="T8" fmla="*/ 0 w 43"/>
              <a:gd name="T9" fmla="*/ 0 h 67"/>
              <a:gd name="T10" fmla="*/ 0 60000 65536"/>
              <a:gd name="T11" fmla="*/ 0 60000 65536"/>
              <a:gd name="T12" fmla="*/ 0 60000 65536"/>
              <a:gd name="T13" fmla="*/ 0 60000 65536"/>
              <a:gd name="T14" fmla="*/ 0 60000 65536"/>
              <a:gd name="T15" fmla="*/ 0 w 43"/>
              <a:gd name="T16" fmla="*/ 0 h 67"/>
              <a:gd name="T17" fmla="*/ 43 w 43"/>
              <a:gd name="T18" fmla="*/ 67 h 67"/>
            </a:gdLst>
            <a:ahLst/>
            <a:cxnLst>
              <a:cxn ang="T10">
                <a:pos x="T0" y="T1"/>
              </a:cxn>
              <a:cxn ang="T11">
                <a:pos x="T2" y="T3"/>
              </a:cxn>
              <a:cxn ang="T12">
                <a:pos x="T4" y="T5"/>
              </a:cxn>
              <a:cxn ang="T13">
                <a:pos x="T6" y="T7"/>
              </a:cxn>
              <a:cxn ang="T14">
                <a:pos x="T8" y="T9"/>
              </a:cxn>
            </a:cxnLst>
            <a:rect l="T15" t="T16" r="T17" b="T18"/>
            <a:pathLst>
              <a:path w="43" h="67">
                <a:moveTo>
                  <a:pt x="0" y="0"/>
                </a:moveTo>
                <a:lnTo>
                  <a:pt x="42" y="0"/>
                </a:lnTo>
                <a:lnTo>
                  <a:pt x="42" y="66"/>
                </a:lnTo>
                <a:lnTo>
                  <a:pt x="0" y="6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5" name="Freeform 20"/>
          <p:cNvSpPr>
            <a:spLocks/>
          </p:cNvSpPr>
          <p:nvPr/>
        </p:nvSpPr>
        <p:spPr bwMode="auto">
          <a:xfrm>
            <a:off x="5046663" y="5219700"/>
            <a:ext cx="68262" cy="39688"/>
          </a:xfrm>
          <a:custGeom>
            <a:avLst/>
            <a:gdLst>
              <a:gd name="T0" fmla="*/ 0 w 43"/>
              <a:gd name="T1" fmla="*/ 0 h 25"/>
              <a:gd name="T2" fmla="*/ 2147483647 w 43"/>
              <a:gd name="T3" fmla="*/ 0 h 25"/>
              <a:gd name="T4" fmla="*/ 2147483647 w 43"/>
              <a:gd name="T5" fmla="*/ 2147483647 h 25"/>
              <a:gd name="T6" fmla="*/ 0 w 43"/>
              <a:gd name="T7" fmla="*/ 2147483647 h 25"/>
              <a:gd name="T8" fmla="*/ 0 w 43"/>
              <a:gd name="T9" fmla="*/ 0 h 25"/>
              <a:gd name="T10" fmla="*/ 0 60000 65536"/>
              <a:gd name="T11" fmla="*/ 0 60000 65536"/>
              <a:gd name="T12" fmla="*/ 0 60000 65536"/>
              <a:gd name="T13" fmla="*/ 0 60000 65536"/>
              <a:gd name="T14" fmla="*/ 0 60000 65536"/>
              <a:gd name="T15" fmla="*/ 0 w 43"/>
              <a:gd name="T16" fmla="*/ 0 h 25"/>
              <a:gd name="T17" fmla="*/ 43 w 43"/>
              <a:gd name="T18" fmla="*/ 25 h 25"/>
            </a:gdLst>
            <a:ahLst/>
            <a:cxnLst>
              <a:cxn ang="T10">
                <a:pos x="T0" y="T1"/>
              </a:cxn>
              <a:cxn ang="T11">
                <a:pos x="T2" y="T3"/>
              </a:cxn>
              <a:cxn ang="T12">
                <a:pos x="T4" y="T5"/>
              </a:cxn>
              <a:cxn ang="T13">
                <a:pos x="T6" y="T7"/>
              </a:cxn>
              <a:cxn ang="T14">
                <a:pos x="T8" y="T9"/>
              </a:cxn>
            </a:cxnLst>
            <a:rect l="T15" t="T16" r="T17" b="T18"/>
            <a:pathLst>
              <a:path w="43" h="25">
                <a:moveTo>
                  <a:pt x="0" y="0"/>
                </a:moveTo>
                <a:lnTo>
                  <a:pt x="42" y="0"/>
                </a:lnTo>
                <a:lnTo>
                  <a:pt x="42" y="24"/>
                </a:lnTo>
                <a:lnTo>
                  <a:pt x="0" y="2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6" name="Freeform 21"/>
          <p:cNvSpPr>
            <a:spLocks/>
          </p:cNvSpPr>
          <p:nvPr/>
        </p:nvSpPr>
        <p:spPr bwMode="auto">
          <a:xfrm>
            <a:off x="5218113" y="5248275"/>
            <a:ext cx="77787" cy="11113"/>
          </a:xfrm>
          <a:custGeom>
            <a:avLst/>
            <a:gdLst>
              <a:gd name="T0" fmla="*/ 0 w 49"/>
              <a:gd name="T1" fmla="*/ 0 h 7"/>
              <a:gd name="T2" fmla="*/ 2147483647 w 49"/>
              <a:gd name="T3" fmla="*/ 0 h 7"/>
              <a:gd name="T4" fmla="*/ 2147483647 w 49"/>
              <a:gd name="T5" fmla="*/ 2147483647 h 7"/>
              <a:gd name="T6" fmla="*/ 0 w 49"/>
              <a:gd name="T7" fmla="*/ 2147483647 h 7"/>
              <a:gd name="T8" fmla="*/ 0 w 49"/>
              <a:gd name="T9" fmla="*/ 0 h 7"/>
              <a:gd name="T10" fmla="*/ 0 60000 65536"/>
              <a:gd name="T11" fmla="*/ 0 60000 65536"/>
              <a:gd name="T12" fmla="*/ 0 60000 65536"/>
              <a:gd name="T13" fmla="*/ 0 60000 65536"/>
              <a:gd name="T14" fmla="*/ 0 60000 65536"/>
              <a:gd name="T15" fmla="*/ 0 w 49"/>
              <a:gd name="T16" fmla="*/ 0 h 7"/>
              <a:gd name="T17" fmla="*/ 49 w 49"/>
              <a:gd name="T18" fmla="*/ 7 h 7"/>
            </a:gdLst>
            <a:ahLst/>
            <a:cxnLst>
              <a:cxn ang="T10">
                <a:pos x="T0" y="T1"/>
              </a:cxn>
              <a:cxn ang="T11">
                <a:pos x="T2" y="T3"/>
              </a:cxn>
              <a:cxn ang="T12">
                <a:pos x="T4" y="T5"/>
              </a:cxn>
              <a:cxn ang="T13">
                <a:pos x="T6" y="T7"/>
              </a:cxn>
              <a:cxn ang="T14">
                <a:pos x="T8" y="T9"/>
              </a:cxn>
            </a:cxnLst>
            <a:rect l="T15" t="T16" r="T17" b="T18"/>
            <a:pathLst>
              <a:path w="49" h="7">
                <a:moveTo>
                  <a:pt x="0" y="0"/>
                </a:moveTo>
                <a:lnTo>
                  <a:pt x="48" y="0"/>
                </a:lnTo>
                <a:lnTo>
                  <a:pt x="48"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7" name="Freeform 22"/>
          <p:cNvSpPr>
            <a:spLocks/>
          </p:cNvSpPr>
          <p:nvPr/>
        </p:nvSpPr>
        <p:spPr bwMode="auto">
          <a:xfrm>
            <a:off x="5399088" y="5248275"/>
            <a:ext cx="68262" cy="11113"/>
          </a:xfrm>
          <a:custGeom>
            <a:avLst/>
            <a:gdLst>
              <a:gd name="T0" fmla="*/ 0 w 43"/>
              <a:gd name="T1" fmla="*/ 0 h 7"/>
              <a:gd name="T2" fmla="*/ 2147483647 w 43"/>
              <a:gd name="T3" fmla="*/ 0 h 7"/>
              <a:gd name="T4" fmla="*/ 2147483647 w 43"/>
              <a:gd name="T5" fmla="*/ 2147483647 h 7"/>
              <a:gd name="T6" fmla="*/ 0 w 43"/>
              <a:gd name="T7" fmla="*/ 2147483647 h 7"/>
              <a:gd name="T8" fmla="*/ 0 w 43"/>
              <a:gd name="T9" fmla="*/ 0 h 7"/>
              <a:gd name="T10" fmla="*/ 0 60000 65536"/>
              <a:gd name="T11" fmla="*/ 0 60000 65536"/>
              <a:gd name="T12" fmla="*/ 0 60000 65536"/>
              <a:gd name="T13" fmla="*/ 0 60000 65536"/>
              <a:gd name="T14" fmla="*/ 0 60000 65536"/>
              <a:gd name="T15" fmla="*/ 0 w 43"/>
              <a:gd name="T16" fmla="*/ 0 h 7"/>
              <a:gd name="T17" fmla="*/ 43 w 43"/>
              <a:gd name="T18" fmla="*/ 7 h 7"/>
            </a:gdLst>
            <a:ahLst/>
            <a:cxnLst>
              <a:cxn ang="T10">
                <a:pos x="T0" y="T1"/>
              </a:cxn>
              <a:cxn ang="T11">
                <a:pos x="T2" y="T3"/>
              </a:cxn>
              <a:cxn ang="T12">
                <a:pos x="T4" y="T5"/>
              </a:cxn>
              <a:cxn ang="T13">
                <a:pos x="T6" y="T7"/>
              </a:cxn>
              <a:cxn ang="T14">
                <a:pos x="T8" y="T9"/>
              </a:cxn>
            </a:cxnLst>
            <a:rect l="T15" t="T16" r="T17" b="T18"/>
            <a:pathLst>
              <a:path w="43" h="7">
                <a:moveTo>
                  <a:pt x="0" y="0"/>
                </a:moveTo>
                <a:lnTo>
                  <a:pt x="42" y="0"/>
                </a:lnTo>
                <a:lnTo>
                  <a:pt x="42"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8" name="Freeform 23"/>
          <p:cNvSpPr>
            <a:spLocks/>
          </p:cNvSpPr>
          <p:nvPr/>
        </p:nvSpPr>
        <p:spPr bwMode="auto">
          <a:xfrm>
            <a:off x="5922963" y="5248275"/>
            <a:ext cx="68262" cy="11113"/>
          </a:xfrm>
          <a:custGeom>
            <a:avLst/>
            <a:gdLst>
              <a:gd name="T0" fmla="*/ 0 w 43"/>
              <a:gd name="T1" fmla="*/ 0 h 7"/>
              <a:gd name="T2" fmla="*/ 2147483647 w 43"/>
              <a:gd name="T3" fmla="*/ 0 h 7"/>
              <a:gd name="T4" fmla="*/ 2147483647 w 43"/>
              <a:gd name="T5" fmla="*/ 2147483647 h 7"/>
              <a:gd name="T6" fmla="*/ 0 w 43"/>
              <a:gd name="T7" fmla="*/ 2147483647 h 7"/>
              <a:gd name="T8" fmla="*/ 0 w 43"/>
              <a:gd name="T9" fmla="*/ 0 h 7"/>
              <a:gd name="T10" fmla="*/ 0 60000 65536"/>
              <a:gd name="T11" fmla="*/ 0 60000 65536"/>
              <a:gd name="T12" fmla="*/ 0 60000 65536"/>
              <a:gd name="T13" fmla="*/ 0 60000 65536"/>
              <a:gd name="T14" fmla="*/ 0 60000 65536"/>
              <a:gd name="T15" fmla="*/ 0 w 43"/>
              <a:gd name="T16" fmla="*/ 0 h 7"/>
              <a:gd name="T17" fmla="*/ 43 w 43"/>
              <a:gd name="T18" fmla="*/ 7 h 7"/>
            </a:gdLst>
            <a:ahLst/>
            <a:cxnLst>
              <a:cxn ang="T10">
                <a:pos x="T0" y="T1"/>
              </a:cxn>
              <a:cxn ang="T11">
                <a:pos x="T2" y="T3"/>
              </a:cxn>
              <a:cxn ang="T12">
                <a:pos x="T4" y="T5"/>
              </a:cxn>
              <a:cxn ang="T13">
                <a:pos x="T6" y="T7"/>
              </a:cxn>
              <a:cxn ang="T14">
                <a:pos x="T8" y="T9"/>
              </a:cxn>
            </a:cxnLst>
            <a:rect l="T15" t="T16" r="T17" b="T18"/>
            <a:pathLst>
              <a:path w="43" h="7">
                <a:moveTo>
                  <a:pt x="0" y="0"/>
                </a:moveTo>
                <a:lnTo>
                  <a:pt x="42" y="0"/>
                </a:lnTo>
                <a:lnTo>
                  <a:pt x="42"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9" name="Line 24"/>
          <p:cNvSpPr>
            <a:spLocks noChangeShapeType="1"/>
          </p:cNvSpPr>
          <p:nvPr/>
        </p:nvSpPr>
        <p:spPr bwMode="auto">
          <a:xfrm>
            <a:off x="2905125" y="3378200"/>
            <a:ext cx="0" cy="1873250"/>
          </a:xfrm>
          <a:prstGeom prst="line">
            <a:avLst/>
          </a:prstGeom>
          <a:noFill/>
          <a:ln w="12700">
            <a:solidFill>
              <a:srgbClr val="000000"/>
            </a:solidFill>
            <a:round/>
            <a:headEnd/>
            <a:tailEnd/>
          </a:ln>
        </p:spPr>
        <p:txBody>
          <a:bodyPr wrap="none" anchor="ctr"/>
          <a:lstStyle/>
          <a:p>
            <a:endParaRPr lang="en-US"/>
          </a:p>
        </p:txBody>
      </p:sp>
      <p:sp>
        <p:nvSpPr>
          <p:cNvPr id="159770" name="Line 25"/>
          <p:cNvSpPr>
            <a:spLocks noChangeShapeType="1"/>
          </p:cNvSpPr>
          <p:nvPr/>
        </p:nvSpPr>
        <p:spPr bwMode="auto">
          <a:xfrm>
            <a:off x="2882900" y="5257800"/>
            <a:ext cx="44450" cy="0"/>
          </a:xfrm>
          <a:prstGeom prst="line">
            <a:avLst/>
          </a:prstGeom>
          <a:noFill/>
          <a:ln w="12700">
            <a:solidFill>
              <a:srgbClr val="000000"/>
            </a:solidFill>
            <a:round/>
            <a:headEnd/>
            <a:tailEnd/>
          </a:ln>
        </p:spPr>
        <p:txBody>
          <a:bodyPr wrap="none" anchor="ctr"/>
          <a:lstStyle/>
          <a:p>
            <a:endParaRPr lang="en-US"/>
          </a:p>
        </p:txBody>
      </p:sp>
      <p:sp>
        <p:nvSpPr>
          <p:cNvPr id="159771" name="Line 26"/>
          <p:cNvSpPr>
            <a:spLocks noChangeShapeType="1"/>
          </p:cNvSpPr>
          <p:nvPr/>
        </p:nvSpPr>
        <p:spPr bwMode="auto">
          <a:xfrm>
            <a:off x="2882900" y="5048250"/>
            <a:ext cx="44450" cy="0"/>
          </a:xfrm>
          <a:prstGeom prst="line">
            <a:avLst/>
          </a:prstGeom>
          <a:noFill/>
          <a:ln w="12700">
            <a:solidFill>
              <a:srgbClr val="000000"/>
            </a:solidFill>
            <a:round/>
            <a:headEnd/>
            <a:tailEnd/>
          </a:ln>
        </p:spPr>
        <p:txBody>
          <a:bodyPr wrap="none" anchor="ctr"/>
          <a:lstStyle/>
          <a:p>
            <a:endParaRPr lang="en-US"/>
          </a:p>
        </p:txBody>
      </p:sp>
      <p:sp>
        <p:nvSpPr>
          <p:cNvPr id="159772" name="Line 27"/>
          <p:cNvSpPr>
            <a:spLocks noChangeShapeType="1"/>
          </p:cNvSpPr>
          <p:nvPr/>
        </p:nvSpPr>
        <p:spPr bwMode="auto">
          <a:xfrm>
            <a:off x="2882900" y="4838700"/>
            <a:ext cx="44450" cy="0"/>
          </a:xfrm>
          <a:prstGeom prst="line">
            <a:avLst/>
          </a:prstGeom>
          <a:noFill/>
          <a:ln w="12700">
            <a:solidFill>
              <a:srgbClr val="000000"/>
            </a:solidFill>
            <a:round/>
            <a:headEnd/>
            <a:tailEnd/>
          </a:ln>
        </p:spPr>
        <p:txBody>
          <a:bodyPr wrap="none" anchor="ctr"/>
          <a:lstStyle/>
          <a:p>
            <a:endParaRPr lang="en-US"/>
          </a:p>
        </p:txBody>
      </p:sp>
      <p:sp>
        <p:nvSpPr>
          <p:cNvPr id="159773" name="Line 28"/>
          <p:cNvSpPr>
            <a:spLocks noChangeShapeType="1"/>
          </p:cNvSpPr>
          <p:nvPr/>
        </p:nvSpPr>
        <p:spPr bwMode="auto">
          <a:xfrm>
            <a:off x="2882900" y="4629150"/>
            <a:ext cx="44450" cy="0"/>
          </a:xfrm>
          <a:prstGeom prst="line">
            <a:avLst/>
          </a:prstGeom>
          <a:noFill/>
          <a:ln w="12700">
            <a:solidFill>
              <a:srgbClr val="000000"/>
            </a:solidFill>
            <a:round/>
            <a:headEnd/>
            <a:tailEnd/>
          </a:ln>
        </p:spPr>
        <p:txBody>
          <a:bodyPr wrap="none" anchor="ctr"/>
          <a:lstStyle/>
          <a:p>
            <a:endParaRPr lang="en-US"/>
          </a:p>
        </p:txBody>
      </p:sp>
      <p:sp>
        <p:nvSpPr>
          <p:cNvPr id="159774" name="Line 29"/>
          <p:cNvSpPr>
            <a:spLocks noChangeShapeType="1"/>
          </p:cNvSpPr>
          <p:nvPr/>
        </p:nvSpPr>
        <p:spPr bwMode="auto">
          <a:xfrm>
            <a:off x="2882900" y="4419600"/>
            <a:ext cx="44450" cy="0"/>
          </a:xfrm>
          <a:prstGeom prst="line">
            <a:avLst/>
          </a:prstGeom>
          <a:noFill/>
          <a:ln w="12700">
            <a:solidFill>
              <a:srgbClr val="000000"/>
            </a:solidFill>
            <a:round/>
            <a:headEnd/>
            <a:tailEnd/>
          </a:ln>
        </p:spPr>
        <p:txBody>
          <a:bodyPr wrap="none" anchor="ctr"/>
          <a:lstStyle/>
          <a:p>
            <a:endParaRPr lang="en-US"/>
          </a:p>
        </p:txBody>
      </p:sp>
      <p:sp>
        <p:nvSpPr>
          <p:cNvPr id="159775" name="Line 30"/>
          <p:cNvSpPr>
            <a:spLocks noChangeShapeType="1"/>
          </p:cNvSpPr>
          <p:nvPr/>
        </p:nvSpPr>
        <p:spPr bwMode="auto">
          <a:xfrm>
            <a:off x="2882900" y="4210050"/>
            <a:ext cx="44450" cy="0"/>
          </a:xfrm>
          <a:prstGeom prst="line">
            <a:avLst/>
          </a:prstGeom>
          <a:noFill/>
          <a:ln w="12700">
            <a:solidFill>
              <a:srgbClr val="000000"/>
            </a:solidFill>
            <a:round/>
            <a:headEnd/>
            <a:tailEnd/>
          </a:ln>
        </p:spPr>
        <p:txBody>
          <a:bodyPr wrap="none" anchor="ctr"/>
          <a:lstStyle/>
          <a:p>
            <a:endParaRPr lang="en-US"/>
          </a:p>
        </p:txBody>
      </p:sp>
      <p:sp>
        <p:nvSpPr>
          <p:cNvPr id="159776" name="Line 31"/>
          <p:cNvSpPr>
            <a:spLocks noChangeShapeType="1"/>
          </p:cNvSpPr>
          <p:nvPr/>
        </p:nvSpPr>
        <p:spPr bwMode="auto">
          <a:xfrm>
            <a:off x="2882900" y="4000500"/>
            <a:ext cx="44450" cy="0"/>
          </a:xfrm>
          <a:prstGeom prst="line">
            <a:avLst/>
          </a:prstGeom>
          <a:noFill/>
          <a:ln w="12700">
            <a:solidFill>
              <a:srgbClr val="000000"/>
            </a:solidFill>
            <a:round/>
            <a:headEnd/>
            <a:tailEnd/>
          </a:ln>
        </p:spPr>
        <p:txBody>
          <a:bodyPr wrap="none" anchor="ctr"/>
          <a:lstStyle/>
          <a:p>
            <a:endParaRPr lang="en-US"/>
          </a:p>
        </p:txBody>
      </p:sp>
      <p:sp>
        <p:nvSpPr>
          <p:cNvPr id="159777" name="Line 32"/>
          <p:cNvSpPr>
            <a:spLocks noChangeShapeType="1"/>
          </p:cNvSpPr>
          <p:nvPr/>
        </p:nvSpPr>
        <p:spPr bwMode="auto">
          <a:xfrm>
            <a:off x="2882900" y="3790950"/>
            <a:ext cx="44450" cy="0"/>
          </a:xfrm>
          <a:prstGeom prst="line">
            <a:avLst/>
          </a:prstGeom>
          <a:noFill/>
          <a:ln w="12700">
            <a:solidFill>
              <a:srgbClr val="000000"/>
            </a:solidFill>
            <a:round/>
            <a:headEnd/>
            <a:tailEnd/>
          </a:ln>
        </p:spPr>
        <p:txBody>
          <a:bodyPr wrap="none" anchor="ctr"/>
          <a:lstStyle/>
          <a:p>
            <a:endParaRPr lang="en-US"/>
          </a:p>
        </p:txBody>
      </p:sp>
      <p:sp>
        <p:nvSpPr>
          <p:cNvPr id="159778" name="Line 33"/>
          <p:cNvSpPr>
            <a:spLocks noChangeShapeType="1"/>
          </p:cNvSpPr>
          <p:nvPr/>
        </p:nvSpPr>
        <p:spPr bwMode="auto">
          <a:xfrm>
            <a:off x="2882900" y="3581400"/>
            <a:ext cx="44450" cy="0"/>
          </a:xfrm>
          <a:prstGeom prst="line">
            <a:avLst/>
          </a:prstGeom>
          <a:noFill/>
          <a:ln w="12700">
            <a:solidFill>
              <a:srgbClr val="000000"/>
            </a:solidFill>
            <a:round/>
            <a:headEnd/>
            <a:tailEnd/>
          </a:ln>
        </p:spPr>
        <p:txBody>
          <a:bodyPr wrap="none" anchor="ctr"/>
          <a:lstStyle/>
          <a:p>
            <a:endParaRPr lang="en-US"/>
          </a:p>
        </p:txBody>
      </p:sp>
      <p:sp>
        <p:nvSpPr>
          <p:cNvPr id="159779" name="Line 34"/>
          <p:cNvSpPr>
            <a:spLocks noChangeShapeType="1"/>
          </p:cNvSpPr>
          <p:nvPr/>
        </p:nvSpPr>
        <p:spPr bwMode="auto">
          <a:xfrm>
            <a:off x="2882900" y="3371850"/>
            <a:ext cx="44450" cy="0"/>
          </a:xfrm>
          <a:prstGeom prst="line">
            <a:avLst/>
          </a:prstGeom>
          <a:noFill/>
          <a:ln w="12700">
            <a:solidFill>
              <a:srgbClr val="000000"/>
            </a:solidFill>
            <a:round/>
            <a:headEnd/>
            <a:tailEnd/>
          </a:ln>
        </p:spPr>
        <p:txBody>
          <a:bodyPr wrap="none" anchor="ctr"/>
          <a:lstStyle/>
          <a:p>
            <a:endParaRPr lang="en-US"/>
          </a:p>
        </p:txBody>
      </p:sp>
      <p:sp>
        <p:nvSpPr>
          <p:cNvPr id="159780" name="Line 35"/>
          <p:cNvSpPr>
            <a:spLocks noChangeShapeType="1"/>
          </p:cNvSpPr>
          <p:nvPr/>
        </p:nvSpPr>
        <p:spPr bwMode="auto">
          <a:xfrm>
            <a:off x="2911475" y="5257800"/>
            <a:ext cx="3128963" cy="0"/>
          </a:xfrm>
          <a:prstGeom prst="line">
            <a:avLst/>
          </a:prstGeom>
          <a:noFill/>
          <a:ln w="12700">
            <a:solidFill>
              <a:srgbClr val="000000"/>
            </a:solidFill>
            <a:round/>
            <a:headEnd/>
            <a:tailEnd/>
          </a:ln>
        </p:spPr>
        <p:txBody>
          <a:bodyPr wrap="none" anchor="ctr"/>
          <a:lstStyle/>
          <a:p>
            <a:endParaRPr lang="en-US"/>
          </a:p>
        </p:txBody>
      </p:sp>
      <p:sp>
        <p:nvSpPr>
          <p:cNvPr id="159781" name="Line 36"/>
          <p:cNvSpPr>
            <a:spLocks noChangeShapeType="1"/>
          </p:cNvSpPr>
          <p:nvPr/>
        </p:nvSpPr>
        <p:spPr bwMode="auto">
          <a:xfrm flipV="1">
            <a:off x="2905125" y="5222875"/>
            <a:ext cx="0" cy="69850"/>
          </a:xfrm>
          <a:prstGeom prst="line">
            <a:avLst/>
          </a:prstGeom>
          <a:noFill/>
          <a:ln w="12700">
            <a:solidFill>
              <a:srgbClr val="000000"/>
            </a:solidFill>
            <a:round/>
            <a:headEnd/>
            <a:tailEnd/>
          </a:ln>
        </p:spPr>
        <p:txBody>
          <a:bodyPr wrap="none" anchor="ctr"/>
          <a:lstStyle/>
          <a:p>
            <a:endParaRPr lang="en-US"/>
          </a:p>
        </p:txBody>
      </p:sp>
      <p:sp>
        <p:nvSpPr>
          <p:cNvPr id="159782" name="Line 37"/>
          <p:cNvSpPr>
            <a:spLocks noChangeShapeType="1"/>
          </p:cNvSpPr>
          <p:nvPr/>
        </p:nvSpPr>
        <p:spPr bwMode="auto">
          <a:xfrm flipV="1">
            <a:off x="3076575" y="5222875"/>
            <a:ext cx="0" cy="69850"/>
          </a:xfrm>
          <a:prstGeom prst="line">
            <a:avLst/>
          </a:prstGeom>
          <a:noFill/>
          <a:ln w="12700">
            <a:solidFill>
              <a:srgbClr val="000000"/>
            </a:solidFill>
            <a:round/>
            <a:headEnd/>
            <a:tailEnd/>
          </a:ln>
        </p:spPr>
        <p:txBody>
          <a:bodyPr wrap="none" anchor="ctr"/>
          <a:lstStyle/>
          <a:p>
            <a:endParaRPr lang="en-US"/>
          </a:p>
        </p:txBody>
      </p:sp>
      <p:sp>
        <p:nvSpPr>
          <p:cNvPr id="159783" name="Line 38"/>
          <p:cNvSpPr>
            <a:spLocks noChangeShapeType="1"/>
          </p:cNvSpPr>
          <p:nvPr/>
        </p:nvSpPr>
        <p:spPr bwMode="auto">
          <a:xfrm flipV="1">
            <a:off x="3257550" y="5222875"/>
            <a:ext cx="0" cy="69850"/>
          </a:xfrm>
          <a:prstGeom prst="line">
            <a:avLst/>
          </a:prstGeom>
          <a:noFill/>
          <a:ln w="12700">
            <a:solidFill>
              <a:srgbClr val="000000"/>
            </a:solidFill>
            <a:round/>
            <a:headEnd/>
            <a:tailEnd/>
          </a:ln>
        </p:spPr>
        <p:txBody>
          <a:bodyPr wrap="none" anchor="ctr"/>
          <a:lstStyle/>
          <a:p>
            <a:endParaRPr lang="en-US"/>
          </a:p>
        </p:txBody>
      </p:sp>
      <p:sp>
        <p:nvSpPr>
          <p:cNvPr id="159784" name="Line 39"/>
          <p:cNvSpPr>
            <a:spLocks noChangeShapeType="1"/>
          </p:cNvSpPr>
          <p:nvPr/>
        </p:nvSpPr>
        <p:spPr bwMode="auto">
          <a:xfrm flipV="1">
            <a:off x="3429000" y="5222875"/>
            <a:ext cx="0" cy="69850"/>
          </a:xfrm>
          <a:prstGeom prst="line">
            <a:avLst/>
          </a:prstGeom>
          <a:noFill/>
          <a:ln w="12700">
            <a:solidFill>
              <a:srgbClr val="000000"/>
            </a:solidFill>
            <a:round/>
            <a:headEnd/>
            <a:tailEnd/>
          </a:ln>
        </p:spPr>
        <p:txBody>
          <a:bodyPr wrap="none" anchor="ctr"/>
          <a:lstStyle/>
          <a:p>
            <a:endParaRPr lang="en-US"/>
          </a:p>
        </p:txBody>
      </p:sp>
      <p:sp>
        <p:nvSpPr>
          <p:cNvPr id="159785" name="Line 40"/>
          <p:cNvSpPr>
            <a:spLocks noChangeShapeType="1"/>
          </p:cNvSpPr>
          <p:nvPr/>
        </p:nvSpPr>
        <p:spPr bwMode="auto">
          <a:xfrm flipV="1">
            <a:off x="3600450" y="5222875"/>
            <a:ext cx="0" cy="69850"/>
          </a:xfrm>
          <a:prstGeom prst="line">
            <a:avLst/>
          </a:prstGeom>
          <a:noFill/>
          <a:ln w="12700">
            <a:solidFill>
              <a:srgbClr val="000000"/>
            </a:solidFill>
            <a:round/>
            <a:headEnd/>
            <a:tailEnd/>
          </a:ln>
        </p:spPr>
        <p:txBody>
          <a:bodyPr wrap="none" anchor="ctr"/>
          <a:lstStyle/>
          <a:p>
            <a:endParaRPr lang="en-US"/>
          </a:p>
        </p:txBody>
      </p:sp>
      <p:sp>
        <p:nvSpPr>
          <p:cNvPr id="159786" name="Line 41"/>
          <p:cNvSpPr>
            <a:spLocks noChangeShapeType="1"/>
          </p:cNvSpPr>
          <p:nvPr/>
        </p:nvSpPr>
        <p:spPr bwMode="auto">
          <a:xfrm flipV="1">
            <a:off x="3781425" y="5222875"/>
            <a:ext cx="0" cy="69850"/>
          </a:xfrm>
          <a:prstGeom prst="line">
            <a:avLst/>
          </a:prstGeom>
          <a:noFill/>
          <a:ln w="12700">
            <a:solidFill>
              <a:srgbClr val="000000"/>
            </a:solidFill>
            <a:round/>
            <a:headEnd/>
            <a:tailEnd/>
          </a:ln>
        </p:spPr>
        <p:txBody>
          <a:bodyPr wrap="none" anchor="ctr"/>
          <a:lstStyle/>
          <a:p>
            <a:endParaRPr lang="en-US"/>
          </a:p>
        </p:txBody>
      </p:sp>
      <p:sp>
        <p:nvSpPr>
          <p:cNvPr id="159787" name="Line 42"/>
          <p:cNvSpPr>
            <a:spLocks noChangeShapeType="1"/>
          </p:cNvSpPr>
          <p:nvPr/>
        </p:nvSpPr>
        <p:spPr bwMode="auto">
          <a:xfrm flipV="1">
            <a:off x="3952875" y="5222875"/>
            <a:ext cx="0" cy="69850"/>
          </a:xfrm>
          <a:prstGeom prst="line">
            <a:avLst/>
          </a:prstGeom>
          <a:noFill/>
          <a:ln w="12700">
            <a:solidFill>
              <a:srgbClr val="000000"/>
            </a:solidFill>
            <a:round/>
            <a:headEnd/>
            <a:tailEnd/>
          </a:ln>
        </p:spPr>
        <p:txBody>
          <a:bodyPr wrap="none" anchor="ctr"/>
          <a:lstStyle/>
          <a:p>
            <a:endParaRPr lang="en-US"/>
          </a:p>
        </p:txBody>
      </p:sp>
      <p:sp>
        <p:nvSpPr>
          <p:cNvPr id="159788" name="Line 43"/>
          <p:cNvSpPr>
            <a:spLocks noChangeShapeType="1"/>
          </p:cNvSpPr>
          <p:nvPr/>
        </p:nvSpPr>
        <p:spPr bwMode="auto">
          <a:xfrm flipV="1">
            <a:off x="4124325" y="5222875"/>
            <a:ext cx="0" cy="69850"/>
          </a:xfrm>
          <a:prstGeom prst="line">
            <a:avLst/>
          </a:prstGeom>
          <a:noFill/>
          <a:ln w="12700">
            <a:solidFill>
              <a:srgbClr val="000000"/>
            </a:solidFill>
            <a:round/>
            <a:headEnd/>
            <a:tailEnd/>
          </a:ln>
        </p:spPr>
        <p:txBody>
          <a:bodyPr wrap="none" anchor="ctr"/>
          <a:lstStyle/>
          <a:p>
            <a:endParaRPr lang="en-US"/>
          </a:p>
        </p:txBody>
      </p:sp>
      <p:sp>
        <p:nvSpPr>
          <p:cNvPr id="159789" name="Line 44"/>
          <p:cNvSpPr>
            <a:spLocks noChangeShapeType="1"/>
          </p:cNvSpPr>
          <p:nvPr/>
        </p:nvSpPr>
        <p:spPr bwMode="auto">
          <a:xfrm flipV="1">
            <a:off x="4305300" y="5222875"/>
            <a:ext cx="0" cy="69850"/>
          </a:xfrm>
          <a:prstGeom prst="line">
            <a:avLst/>
          </a:prstGeom>
          <a:noFill/>
          <a:ln w="12700">
            <a:solidFill>
              <a:srgbClr val="000000"/>
            </a:solidFill>
            <a:round/>
            <a:headEnd/>
            <a:tailEnd/>
          </a:ln>
        </p:spPr>
        <p:txBody>
          <a:bodyPr wrap="none" anchor="ctr"/>
          <a:lstStyle/>
          <a:p>
            <a:endParaRPr lang="en-US"/>
          </a:p>
        </p:txBody>
      </p:sp>
      <p:sp>
        <p:nvSpPr>
          <p:cNvPr id="159790" name="Line 45"/>
          <p:cNvSpPr>
            <a:spLocks noChangeShapeType="1"/>
          </p:cNvSpPr>
          <p:nvPr/>
        </p:nvSpPr>
        <p:spPr bwMode="auto">
          <a:xfrm flipV="1">
            <a:off x="4475163" y="5222875"/>
            <a:ext cx="0" cy="69850"/>
          </a:xfrm>
          <a:prstGeom prst="line">
            <a:avLst/>
          </a:prstGeom>
          <a:noFill/>
          <a:ln w="12700">
            <a:solidFill>
              <a:srgbClr val="000000"/>
            </a:solidFill>
            <a:round/>
            <a:headEnd/>
            <a:tailEnd/>
          </a:ln>
        </p:spPr>
        <p:txBody>
          <a:bodyPr wrap="none" anchor="ctr"/>
          <a:lstStyle/>
          <a:p>
            <a:endParaRPr lang="en-US"/>
          </a:p>
        </p:txBody>
      </p:sp>
      <p:sp>
        <p:nvSpPr>
          <p:cNvPr id="159791" name="Line 46"/>
          <p:cNvSpPr>
            <a:spLocks noChangeShapeType="1"/>
          </p:cNvSpPr>
          <p:nvPr/>
        </p:nvSpPr>
        <p:spPr bwMode="auto">
          <a:xfrm flipV="1">
            <a:off x="4646613" y="5222875"/>
            <a:ext cx="0" cy="69850"/>
          </a:xfrm>
          <a:prstGeom prst="line">
            <a:avLst/>
          </a:prstGeom>
          <a:noFill/>
          <a:ln w="12700">
            <a:solidFill>
              <a:srgbClr val="000000"/>
            </a:solidFill>
            <a:round/>
            <a:headEnd/>
            <a:tailEnd/>
          </a:ln>
        </p:spPr>
        <p:txBody>
          <a:bodyPr wrap="none" anchor="ctr"/>
          <a:lstStyle/>
          <a:p>
            <a:endParaRPr lang="en-US"/>
          </a:p>
        </p:txBody>
      </p:sp>
      <p:sp>
        <p:nvSpPr>
          <p:cNvPr id="159792" name="Line 47"/>
          <p:cNvSpPr>
            <a:spLocks noChangeShapeType="1"/>
          </p:cNvSpPr>
          <p:nvPr/>
        </p:nvSpPr>
        <p:spPr bwMode="auto">
          <a:xfrm flipV="1">
            <a:off x="4827588" y="5222875"/>
            <a:ext cx="0" cy="69850"/>
          </a:xfrm>
          <a:prstGeom prst="line">
            <a:avLst/>
          </a:prstGeom>
          <a:noFill/>
          <a:ln w="12700">
            <a:solidFill>
              <a:srgbClr val="000000"/>
            </a:solidFill>
            <a:round/>
            <a:headEnd/>
            <a:tailEnd/>
          </a:ln>
        </p:spPr>
        <p:txBody>
          <a:bodyPr wrap="none" anchor="ctr"/>
          <a:lstStyle/>
          <a:p>
            <a:endParaRPr lang="en-US"/>
          </a:p>
        </p:txBody>
      </p:sp>
      <p:sp>
        <p:nvSpPr>
          <p:cNvPr id="159793" name="Line 48"/>
          <p:cNvSpPr>
            <a:spLocks noChangeShapeType="1"/>
          </p:cNvSpPr>
          <p:nvPr/>
        </p:nvSpPr>
        <p:spPr bwMode="auto">
          <a:xfrm flipV="1">
            <a:off x="4999038" y="5222875"/>
            <a:ext cx="0" cy="69850"/>
          </a:xfrm>
          <a:prstGeom prst="line">
            <a:avLst/>
          </a:prstGeom>
          <a:noFill/>
          <a:ln w="12700">
            <a:solidFill>
              <a:srgbClr val="000000"/>
            </a:solidFill>
            <a:round/>
            <a:headEnd/>
            <a:tailEnd/>
          </a:ln>
        </p:spPr>
        <p:txBody>
          <a:bodyPr wrap="none" anchor="ctr"/>
          <a:lstStyle/>
          <a:p>
            <a:endParaRPr lang="en-US"/>
          </a:p>
        </p:txBody>
      </p:sp>
      <p:sp>
        <p:nvSpPr>
          <p:cNvPr id="159794" name="Line 49"/>
          <p:cNvSpPr>
            <a:spLocks noChangeShapeType="1"/>
          </p:cNvSpPr>
          <p:nvPr/>
        </p:nvSpPr>
        <p:spPr bwMode="auto">
          <a:xfrm flipV="1">
            <a:off x="5170488" y="5222875"/>
            <a:ext cx="0" cy="69850"/>
          </a:xfrm>
          <a:prstGeom prst="line">
            <a:avLst/>
          </a:prstGeom>
          <a:noFill/>
          <a:ln w="12700">
            <a:solidFill>
              <a:srgbClr val="000000"/>
            </a:solidFill>
            <a:round/>
            <a:headEnd/>
            <a:tailEnd/>
          </a:ln>
        </p:spPr>
        <p:txBody>
          <a:bodyPr wrap="none" anchor="ctr"/>
          <a:lstStyle/>
          <a:p>
            <a:endParaRPr lang="en-US"/>
          </a:p>
        </p:txBody>
      </p:sp>
      <p:sp>
        <p:nvSpPr>
          <p:cNvPr id="159795" name="Line 50"/>
          <p:cNvSpPr>
            <a:spLocks noChangeShapeType="1"/>
          </p:cNvSpPr>
          <p:nvPr/>
        </p:nvSpPr>
        <p:spPr bwMode="auto">
          <a:xfrm flipV="1">
            <a:off x="5351463" y="5222875"/>
            <a:ext cx="0" cy="69850"/>
          </a:xfrm>
          <a:prstGeom prst="line">
            <a:avLst/>
          </a:prstGeom>
          <a:noFill/>
          <a:ln w="12700">
            <a:solidFill>
              <a:srgbClr val="000000"/>
            </a:solidFill>
            <a:round/>
            <a:headEnd/>
            <a:tailEnd/>
          </a:ln>
        </p:spPr>
        <p:txBody>
          <a:bodyPr wrap="none" anchor="ctr"/>
          <a:lstStyle/>
          <a:p>
            <a:endParaRPr lang="en-US"/>
          </a:p>
        </p:txBody>
      </p:sp>
      <p:sp>
        <p:nvSpPr>
          <p:cNvPr id="159796" name="Line 51"/>
          <p:cNvSpPr>
            <a:spLocks noChangeShapeType="1"/>
          </p:cNvSpPr>
          <p:nvPr/>
        </p:nvSpPr>
        <p:spPr bwMode="auto">
          <a:xfrm flipV="1">
            <a:off x="5522913" y="5222875"/>
            <a:ext cx="0" cy="69850"/>
          </a:xfrm>
          <a:prstGeom prst="line">
            <a:avLst/>
          </a:prstGeom>
          <a:noFill/>
          <a:ln w="12700">
            <a:solidFill>
              <a:srgbClr val="000000"/>
            </a:solidFill>
            <a:round/>
            <a:headEnd/>
            <a:tailEnd/>
          </a:ln>
        </p:spPr>
        <p:txBody>
          <a:bodyPr wrap="none" anchor="ctr"/>
          <a:lstStyle/>
          <a:p>
            <a:endParaRPr lang="en-US"/>
          </a:p>
        </p:txBody>
      </p:sp>
      <p:sp>
        <p:nvSpPr>
          <p:cNvPr id="159797" name="Line 52"/>
          <p:cNvSpPr>
            <a:spLocks noChangeShapeType="1"/>
          </p:cNvSpPr>
          <p:nvPr/>
        </p:nvSpPr>
        <p:spPr bwMode="auto">
          <a:xfrm flipV="1">
            <a:off x="5694363" y="5222875"/>
            <a:ext cx="0" cy="69850"/>
          </a:xfrm>
          <a:prstGeom prst="line">
            <a:avLst/>
          </a:prstGeom>
          <a:noFill/>
          <a:ln w="12700">
            <a:solidFill>
              <a:srgbClr val="000000"/>
            </a:solidFill>
            <a:round/>
            <a:headEnd/>
            <a:tailEnd/>
          </a:ln>
        </p:spPr>
        <p:txBody>
          <a:bodyPr wrap="none" anchor="ctr"/>
          <a:lstStyle/>
          <a:p>
            <a:endParaRPr lang="en-US"/>
          </a:p>
        </p:txBody>
      </p:sp>
      <p:sp>
        <p:nvSpPr>
          <p:cNvPr id="159798" name="Line 53"/>
          <p:cNvSpPr>
            <a:spLocks noChangeShapeType="1"/>
          </p:cNvSpPr>
          <p:nvPr/>
        </p:nvSpPr>
        <p:spPr bwMode="auto">
          <a:xfrm flipV="1">
            <a:off x="5875338" y="5222875"/>
            <a:ext cx="0" cy="69850"/>
          </a:xfrm>
          <a:prstGeom prst="line">
            <a:avLst/>
          </a:prstGeom>
          <a:noFill/>
          <a:ln w="12700">
            <a:solidFill>
              <a:srgbClr val="000000"/>
            </a:solidFill>
            <a:round/>
            <a:headEnd/>
            <a:tailEnd/>
          </a:ln>
        </p:spPr>
        <p:txBody>
          <a:bodyPr wrap="none" anchor="ctr"/>
          <a:lstStyle/>
          <a:p>
            <a:endParaRPr lang="en-US"/>
          </a:p>
        </p:txBody>
      </p:sp>
      <p:sp>
        <p:nvSpPr>
          <p:cNvPr id="159799" name="Line 54"/>
          <p:cNvSpPr>
            <a:spLocks noChangeShapeType="1"/>
          </p:cNvSpPr>
          <p:nvPr/>
        </p:nvSpPr>
        <p:spPr bwMode="auto">
          <a:xfrm flipV="1">
            <a:off x="6046788" y="5222875"/>
            <a:ext cx="0" cy="69850"/>
          </a:xfrm>
          <a:prstGeom prst="line">
            <a:avLst/>
          </a:prstGeom>
          <a:noFill/>
          <a:ln w="12700">
            <a:solidFill>
              <a:srgbClr val="000000"/>
            </a:solidFill>
            <a:round/>
            <a:headEnd/>
            <a:tailEnd/>
          </a:ln>
        </p:spPr>
        <p:txBody>
          <a:bodyPr wrap="none" anchor="ctr"/>
          <a:lstStyle/>
          <a:p>
            <a:endParaRPr lang="en-US"/>
          </a:p>
        </p:txBody>
      </p:sp>
      <p:sp>
        <p:nvSpPr>
          <p:cNvPr id="159800" name="Rectangle 55"/>
          <p:cNvSpPr>
            <a:spLocks noChangeArrowheads="1"/>
          </p:cNvSpPr>
          <p:nvPr/>
        </p:nvSpPr>
        <p:spPr bwMode="auto">
          <a:xfrm>
            <a:off x="2598738" y="5130800"/>
            <a:ext cx="277812"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0</a:t>
            </a:r>
          </a:p>
        </p:txBody>
      </p:sp>
      <p:sp>
        <p:nvSpPr>
          <p:cNvPr id="159801" name="Rectangle 56"/>
          <p:cNvSpPr>
            <a:spLocks noChangeArrowheads="1"/>
          </p:cNvSpPr>
          <p:nvPr/>
        </p:nvSpPr>
        <p:spPr bwMode="auto">
          <a:xfrm>
            <a:off x="2541588" y="49212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20</a:t>
            </a:r>
          </a:p>
        </p:txBody>
      </p:sp>
      <p:sp>
        <p:nvSpPr>
          <p:cNvPr id="159802" name="Rectangle 57"/>
          <p:cNvSpPr>
            <a:spLocks noChangeArrowheads="1"/>
          </p:cNvSpPr>
          <p:nvPr/>
        </p:nvSpPr>
        <p:spPr bwMode="auto">
          <a:xfrm>
            <a:off x="2541588" y="471170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40</a:t>
            </a:r>
          </a:p>
        </p:txBody>
      </p:sp>
      <p:sp>
        <p:nvSpPr>
          <p:cNvPr id="159803" name="Rectangle 58"/>
          <p:cNvSpPr>
            <a:spLocks noChangeArrowheads="1"/>
          </p:cNvSpPr>
          <p:nvPr/>
        </p:nvSpPr>
        <p:spPr bwMode="auto">
          <a:xfrm>
            <a:off x="2541588" y="45021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60</a:t>
            </a:r>
          </a:p>
        </p:txBody>
      </p:sp>
      <p:sp>
        <p:nvSpPr>
          <p:cNvPr id="159804" name="Rectangle 59"/>
          <p:cNvSpPr>
            <a:spLocks noChangeArrowheads="1"/>
          </p:cNvSpPr>
          <p:nvPr/>
        </p:nvSpPr>
        <p:spPr bwMode="auto">
          <a:xfrm>
            <a:off x="2541588" y="429260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80</a:t>
            </a:r>
          </a:p>
        </p:txBody>
      </p:sp>
      <p:sp>
        <p:nvSpPr>
          <p:cNvPr id="159805" name="Rectangle 60"/>
          <p:cNvSpPr>
            <a:spLocks noChangeArrowheads="1"/>
          </p:cNvSpPr>
          <p:nvPr/>
        </p:nvSpPr>
        <p:spPr bwMode="auto">
          <a:xfrm>
            <a:off x="2484438" y="408305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100</a:t>
            </a:r>
          </a:p>
        </p:txBody>
      </p:sp>
      <p:sp>
        <p:nvSpPr>
          <p:cNvPr id="159806" name="Rectangle 61"/>
          <p:cNvSpPr>
            <a:spLocks noChangeArrowheads="1"/>
          </p:cNvSpPr>
          <p:nvPr/>
        </p:nvSpPr>
        <p:spPr bwMode="auto">
          <a:xfrm>
            <a:off x="2484438" y="387350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120</a:t>
            </a:r>
          </a:p>
        </p:txBody>
      </p:sp>
      <p:sp>
        <p:nvSpPr>
          <p:cNvPr id="159807" name="Rectangle 62"/>
          <p:cNvSpPr>
            <a:spLocks noChangeArrowheads="1"/>
          </p:cNvSpPr>
          <p:nvPr/>
        </p:nvSpPr>
        <p:spPr bwMode="auto">
          <a:xfrm>
            <a:off x="2484438" y="366395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140</a:t>
            </a:r>
          </a:p>
        </p:txBody>
      </p:sp>
      <p:sp>
        <p:nvSpPr>
          <p:cNvPr id="159808" name="Rectangle 63"/>
          <p:cNvSpPr>
            <a:spLocks noChangeArrowheads="1"/>
          </p:cNvSpPr>
          <p:nvPr/>
        </p:nvSpPr>
        <p:spPr bwMode="auto">
          <a:xfrm>
            <a:off x="2484438" y="345440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160</a:t>
            </a:r>
          </a:p>
        </p:txBody>
      </p:sp>
      <p:sp>
        <p:nvSpPr>
          <p:cNvPr id="159809" name="Rectangle 64"/>
          <p:cNvSpPr>
            <a:spLocks noChangeArrowheads="1"/>
          </p:cNvSpPr>
          <p:nvPr/>
        </p:nvSpPr>
        <p:spPr bwMode="auto">
          <a:xfrm>
            <a:off x="2484438" y="324485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180</a:t>
            </a:r>
          </a:p>
        </p:txBody>
      </p:sp>
      <p:sp>
        <p:nvSpPr>
          <p:cNvPr id="159810" name="Rectangle 65"/>
          <p:cNvSpPr>
            <a:spLocks noChangeArrowheads="1"/>
          </p:cNvSpPr>
          <p:nvPr/>
        </p:nvSpPr>
        <p:spPr bwMode="auto">
          <a:xfrm rot="-5400000">
            <a:off x="2709863" y="5400675"/>
            <a:ext cx="406400"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-6%</a:t>
            </a:r>
          </a:p>
        </p:txBody>
      </p:sp>
      <p:sp>
        <p:nvSpPr>
          <p:cNvPr id="159811" name="Rectangle 66"/>
          <p:cNvSpPr>
            <a:spLocks noChangeArrowheads="1"/>
          </p:cNvSpPr>
          <p:nvPr/>
        </p:nvSpPr>
        <p:spPr bwMode="auto">
          <a:xfrm rot="-5400000">
            <a:off x="3062288" y="5400675"/>
            <a:ext cx="406400"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-4%</a:t>
            </a:r>
          </a:p>
        </p:txBody>
      </p:sp>
      <p:sp>
        <p:nvSpPr>
          <p:cNvPr id="159812" name="Rectangle 67"/>
          <p:cNvSpPr>
            <a:spLocks noChangeArrowheads="1"/>
          </p:cNvSpPr>
          <p:nvPr/>
        </p:nvSpPr>
        <p:spPr bwMode="auto">
          <a:xfrm rot="-5400000">
            <a:off x="3414713" y="5400675"/>
            <a:ext cx="406400"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-2%</a:t>
            </a:r>
          </a:p>
        </p:txBody>
      </p:sp>
      <p:sp>
        <p:nvSpPr>
          <p:cNvPr id="159813" name="Rectangle 68"/>
          <p:cNvSpPr>
            <a:spLocks noChangeArrowheads="1"/>
          </p:cNvSpPr>
          <p:nvPr/>
        </p:nvSpPr>
        <p:spPr bwMode="auto">
          <a:xfrm rot="-5400000">
            <a:off x="3774281"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0%</a:t>
            </a:r>
          </a:p>
        </p:txBody>
      </p:sp>
      <p:sp>
        <p:nvSpPr>
          <p:cNvPr id="159814" name="Rectangle 69"/>
          <p:cNvSpPr>
            <a:spLocks noChangeArrowheads="1"/>
          </p:cNvSpPr>
          <p:nvPr/>
        </p:nvSpPr>
        <p:spPr bwMode="auto">
          <a:xfrm rot="-5400000">
            <a:off x="4126706"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2%</a:t>
            </a:r>
          </a:p>
        </p:txBody>
      </p:sp>
      <p:sp>
        <p:nvSpPr>
          <p:cNvPr id="159815" name="Rectangle 70"/>
          <p:cNvSpPr>
            <a:spLocks noChangeArrowheads="1"/>
          </p:cNvSpPr>
          <p:nvPr/>
        </p:nvSpPr>
        <p:spPr bwMode="auto">
          <a:xfrm rot="-5400000">
            <a:off x="4477544"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4%</a:t>
            </a:r>
          </a:p>
        </p:txBody>
      </p:sp>
      <p:sp>
        <p:nvSpPr>
          <p:cNvPr id="159816" name="Rectangle 71"/>
          <p:cNvSpPr>
            <a:spLocks noChangeArrowheads="1"/>
          </p:cNvSpPr>
          <p:nvPr/>
        </p:nvSpPr>
        <p:spPr bwMode="auto">
          <a:xfrm rot="-5400000">
            <a:off x="4820444"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6%</a:t>
            </a:r>
          </a:p>
        </p:txBody>
      </p:sp>
      <p:sp>
        <p:nvSpPr>
          <p:cNvPr id="159817" name="Rectangle 72"/>
          <p:cNvSpPr>
            <a:spLocks noChangeArrowheads="1"/>
          </p:cNvSpPr>
          <p:nvPr/>
        </p:nvSpPr>
        <p:spPr bwMode="auto">
          <a:xfrm rot="-5400000">
            <a:off x="5172869"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8%</a:t>
            </a:r>
          </a:p>
        </p:txBody>
      </p:sp>
      <p:sp>
        <p:nvSpPr>
          <p:cNvPr id="159818" name="Rectangle 73"/>
          <p:cNvSpPr>
            <a:spLocks noChangeArrowheads="1"/>
          </p:cNvSpPr>
          <p:nvPr/>
        </p:nvSpPr>
        <p:spPr bwMode="auto">
          <a:xfrm rot="-5400000">
            <a:off x="5498306" y="5407819"/>
            <a:ext cx="433388"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10%</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5"/>
          <p:cNvSpPr>
            <a:spLocks noGrp="1"/>
          </p:cNvSpPr>
          <p:nvPr>
            <p:ph type="sldNum" sz="quarter" idx="12"/>
          </p:nvPr>
        </p:nvSpPr>
        <p:spPr>
          <a:noFill/>
        </p:spPr>
        <p:txBody>
          <a:bodyPr/>
          <a:lstStyle/>
          <a:p>
            <a:fld id="{086CF5A2-10DA-4FD4-ADF3-8D8CF54D7368}" type="slidenum">
              <a:rPr lang="en-US" smtClean="0"/>
              <a:pPr/>
              <a:t>139</a:t>
            </a:fld>
            <a:endParaRPr lang="en-US" smtClean="0"/>
          </a:p>
        </p:txBody>
      </p:sp>
      <p:sp>
        <p:nvSpPr>
          <p:cNvPr id="160771" name="Rectangle 2"/>
          <p:cNvSpPr>
            <a:spLocks noGrp="1" noChangeArrowheads="1"/>
          </p:cNvSpPr>
          <p:nvPr>
            <p:ph type="title"/>
          </p:nvPr>
        </p:nvSpPr>
        <p:spPr>
          <a:xfrm>
            <a:off x="152400" y="685800"/>
            <a:ext cx="8763000" cy="990600"/>
          </a:xfrm>
          <a:noFill/>
        </p:spPr>
        <p:txBody>
          <a:bodyPr lIns="90488" tIns="44450" rIns="90488" bIns="44450"/>
          <a:lstStyle/>
          <a:p>
            <a:r>
              <a:rPr lang="en-US" b="1" smtClean="0"/>
              <a:t>Methodology: Estimating Volatility</a:t>
            </a:r>
          </a:p>
        </p:txBody>
      </p:sp>
      <p:sp>
        <p:nvSpPr>
          <p:cNvPr id="160772" name="Rectangle 3"/>
          <p:cNvSpPr>
            <a:spLocks noGrp="1" noChangeArrowheads="1"/>
          </p:cNvSpPr>
          <p:nvPr>
            <p:ph type="body" idx="1"/>
          </p:nvPr>
        </p:nvSpPr>
        <p:spPr>
          <a:xfrm>
            <a:off x="457200" y="1600200"/>
            <a:ext cx="8153400" cy="4343400"/>
          </a:xfrm>
          <a:noFill/>
        </p:spPr>
        <p:txBody>
          <a:bodyPr lIns="90488" tIns="44450" rIns="90488" bIns="44450"/>
          <a:lstStyle/>
          <a:p>
            <a:pPr marL="609600" indent="-609600"/>
            <a:r>
              <a:rPr lang="en-US" sz="2400" smtClean="0"/>
              <a:t>Once we have a time series of returns, we can gauge their relative dispersion with a measure called </a:t>
            </a:r>
            <a:r>
              <a:rPr lang="en-US" sz="2400" i="1" smtClean="0"/>
              <a:t>variance.</a:t>
            </a:r>
          </a:p>
          <a:p>
            <a:pPr marL="609600" indent="-609600"/>
            <a:r>
              <a:rPr lang="en-US" sz="2400" smtClean="0"/>
              <a:t>Variance is calculated by subtracting the average return from each individual return, squaring that figure, summing the squares across all observations, and dividing the sum by the number of observations.</a:t>
            </a:r>
          </a:p>
          <a:p>
            <a:pPr marL="609600" indent="-609600"/>
            <a:r>
              <a:rPr lang="en-US" sz="2400" smtClean="0"/>
              <a:t>The square root of the variance, called the </a:t>
            </a:r>
            <a:r>
              <a:rPr lang="en-US" sz="2400" i="1" smtClean="0"/>
              <a:t>standard deviation </a:t>
            </a:r>
            <a:r>
              <a:rPr lang="en-US" sz="2400" smtClean="0"/>
              <a:t>or the </a:t>
            </a:r>
            <a:r>
              <a:rPr lang="en-US" sz="2400" i="1" smtClean="0"/>
              <a:t>volatility</a:t>
            </a:r>
            <a:r>
              <a:rPr lang="en-US" sz="2400" smtClean="0"/>
              <a:t>, can be used to estimate risk. </a:t>
            </a:r>
          </a:p>
          <a:p>
            <a:pPr marL="609600" indent="-609600"/>
            <a:r>
              <a:rPr lang="en-US" sz="2400" smtClean="0"/>
              <a:t>In a normal distribution, 2.33 * the standard deviation represents the largest possible movement 99% of the time (1.64 * the standard deviation for 95%).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748" y="0"/>
            <a:ext cx="7772400" cy="1143000"/>
          </a:xfrm>
        </p:spPr>
        <p:txBody>
          <a:bodyPr/>
          <a:lstStyle/>
          <a:p>
            <a:r>
              <a:rPr lang="en-US" dirty="0" smtClean="0"/>
              <a:t>Brief History – 2000s to Current</a:t>
            </a:r>
            <a:endParaRPr lang="en-US" dirty="0"/>
          </a:p>
        </p:txBody>
      </p:sp>
      <p:cxnSp>
        <p:nvCxnSpPr>
          <p:cNvPr id="30" name="Straight Connector 29"/>
          <p:cNvCxnSpPr/>
          <p:nvPr/>
        </p:nvCxnSpPr>
        <p:spPr bwMode="auto">
          <a:xfrm>
            <a:off x="416676" y="3681292"/>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cxnSp>
        <p:nvCxnSpPr>
          <p:cNvPr id="31" name="Straight Connector 30"/>
          <p:cNvCxnSpPr/>
          <p:nvPr/>
        </p:nvCxnSpPr>
        <p:spPr bwMode="auto">
          <a:xfrm>
            <a:off x="416676" y="2552536"/>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32" name="Rectangle 31"/>
          <p:cNvSpPr/>
          <p:nvPr/>
        </p:nvSpPr>
        <p:spPr bwMode="auto">
          <a:xfrm>
            <a:off x="1265382" y="1143000"/>
            <a:ext cx="4230253" cy="5391149"/>
          </a:xfrm>
          <a:prstGeom prst="rect">
            <a:avLst/>
          </a:prstGeom>
          <a:noFill/>
          <a:ln w="19050" cap="flat" cmpd="sng" algn="ctr">
            <a:solidFill>
              <a:srgbClr val="696969">
                <a:lumMod val="60000"/>
                <a:lumOff val="4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3" name="Rectangle 32"/>
          <p:cNvSpPr/>
          <p:nvPr/>
        </p:nvSpPr>
        <p:spPr bwMode="auto">
          <a:xfrm>
            <a:off x="5667376" y="1143000"/>
            <a:ext cx="3228974" cy="5391149"/>
          </a:xfrm>
          <a:prstGeom prst="rect">
            <a:avLst/>
          </a:prstGeom>
          <a:noFill/>
          <a:ln w="19050" cap="flat" cmpd="sng" algn="ctr">
            <a:solidFill>
              <a:srgbClr val="9735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5" name="TextBox 34"/>
          <p:cNvSpPr txBox="1"/>
          <p:nvPr/>
        </p:nvSpPr>
        <p:spPr>
          <a:xfrm>
            <a:off x="179604" y="2001309"/>
            <a:ext cx="1188720" cy="276999"/>
          </a:xfrm>
          <a:prstGeom prst="rect">
            <a:avLst/>
          </a:prstGeom>
          <a:noFill/>
        </p:spPr>
        <p:txBody>
          <a:bodyPr wrap="square" rtlCol="0">
            <a:spAutoFit/>
          </a:bodyPr>
          <a:lstStyle/>
          <a:p>
            <a:pPr algn="ctr">
              <a:defRPr/>
            </a:pPr>
            <a:r>
              <a:rPr lang="en-US" sz="1200" b="1" kern="0" dirty="0" smtClean="0">
                <a:solidFill>
                  <a:srgbClr val="696969"/>
                </a:solidFill>
              </a:rPr>
              <a:t>Early 00s</a:t>
            </a:r>
            <a:endParaRPr lang="en-US" sz="1200" b="1" kern="0" dirty="0">
              <a:solidFill>
                <a:srgbClr val="696969"/>
              </a:solidFill>
            </a:endParaRPr>
          </a:p>
        </p:txBody>
      </p:sp>
      <p:sp>
        <p:nvSpPr>
          <p:cNvPr id="36" name="TextBox 35"/>
          <p:cNvSpPr txBox="1"/>
          <p:nvPr/>
        </p:nvSpPr>
        <p:spPr>
          <a:xfrm>
            <a:off x="511712" y="3038474"/>
            <a:ext cx="524503" cy="342901"/>
          </a:xfrm>
          <a:prstGeom prst="rect">
            <a:avLst/>
          </a:prstGeom>
          <a:noFill/>
        </p:spPr>
        <p:txBody>
          <a:bodyPr wrap="square" rtlCol="0" anchor="ctr">
            <a:noAutofit/>
          </a:bodyPr>
          <a:lstStyle/>
          <a:p>
            <a:pPr algn="ctr">
              <a:defRPr/>
            </a:pPr>
            <a:r>
              <a:rPr lang="en-US" sz="1200" b="1" kern="0" dirty="0">
                <a:solidFill>
                  <a:srgbClr val="696969"/>
                </a:solidFill>
              </a:rPr>
              <a:t>2005</a:t>
            </a:r>
          </a:p>
        </p:txBody>
      </p:sp>
      <p:sp>
        <p:nvSpPr>
          <p:cNvPr id="37" name="TextBox 36"/>
          <p:cNvSpPr txBox="1"/>
          <p:nvPr/>
        </p:nvSpPr>
        <p:spPr>
          <a:xfrm>
            <a:off x="1359360" y="1166200"/>
            <a:ext cx="1415633" cy="276999"/>
          </a:xfrm>
          <a:prstGeom prst="rect">
            <a:avLst/>
          </a:prstGeom>
          <a:noFill/>
        </p:spPr>
        <p:txBody>
          <a:bodyPr wrap="square" rtlCol="0">
            <a:spAutoFit/>
          </a:bodyPr>
          <a:lstStyle/>
          <a:p>
            <a:pPr algn="ctr">
              <a:defRPr/>
            </a:pPr>
            <a:r>
              <a:rPr lang="en-US" sz="1200" b="1" i="1" u="sng" kern="0" dirty="0">
                <a:solidFill>
                  <a:prstClr val="black"/>
                </a:solidFill>
              </a:rPr>
              <a:t>Market Events</a:t>
            </a:r>
          </a:p>
        </p:txBody>
      </p:sp>
      <p:sp>
        <p:nvSpPr>
          <p:cNvPr id="38" name="TextBox 37"/>
          <p:cNvSpPr txBox="1"/>
          <p:nvPr/>
        </p:nvSpPr>
        <p:spPr>
          <a:xfrm>
            <a:off x="3216080" y="1164836"/>
            <a:ext cx="2187193" cy="276999"/>
          </a:xfrm>
          <a:prstGeom prst="rect">
            <a:avLst/>
          </a:prstGeom>
          <a:noFill/>
        </p:spPr>
        <p:txBody>
          <a:bodyPr wrap="square" rtlCol="0">
            <a:spAutoFit/>
          </a:bodyPr>
          <a:lstStyle/>
          <a:p>
            <a:pPr algn="ctr">
              <a:defRPr/>
            </a:pPr>
            <a:r>
              <a:rPr lang="en-US" sz="1200" b="1" i="1" u="sng" kern="0" dirty="0">
                <a:solidFill>
                  <a:prstClr val="black"/>
                </a:solidFill>
              </a:rPr>
              <a:t>Risk Management Events</a:t>
            </a:r>
            <a:endParaRPr lang="en-US" sz="1200" b="1" u="sng" kern="0" dirty="0">
              <a:solidFill>
                <a:prstClr val="black"/>
              </a:solidFill>
            </a:endParaRPr>
          </a:p>
        </p:txBody>
      </p:sp>
      <p:sp>
        <p:nvSpPr>
          <p:cNvPr id="39" name="TextBox 38"/>
          <p:cNvSpPr txBox="1"/>
          <p:nvPr/>
        </p:nvSpPr>
        <p:spPr>
          <a:xfrm>
            <a:off x="0" y="1166200"/>
            <a:ext cx="1415633" cy="276999"/>
          </a:xfrm>
          <a:prstGeom prst="rect">
            <a:avLst/>
          </a:prstGeom>
          <a:noFill/>
        </p:spPr>
        <p:txBody>
          <a:bodyPr wrap="square" rtlCol="0">
            <a:spAutoFit/>
          </a:bodyPr>
          <a:lstStyle/>
          <a:p>
            <a:pPr algn="ctr">
              <a:defRPr/>
            </a:pPr>
            <a:r>
              <a:rPr lang="en-US" sz="1200" b="1" i="1" u="sng" kern="0" dirty="0">
                <a:solidFill>
                  <a:prstClr val="black"/>
                </a:solidFill>
              </a:rPr>
              <a:t>Year</a:t>
            </a:r>
          </a:p>
        </p:txBody>
      </p:sp>
      <p:cxnSp>
        <p:nvCxnSpPr>
          <p:cNvPr id="46" name="Straight Connector 45"/>
          <p:cNvCxnSpPr/>
          <p:nvPr/>
        </p:nvCxnSpPr>
        <p:spPr>
          <a:xfrm>
            <a:off x="3050603" y="1149060"/>
            <a:ext cx="0" cy="5394960"/>
          </a:xfrm>
          <a:prstGeom prst="line">
            <a:avLst/>
          </a:prstGeom>
          <a:ln>
            <a:solidFill>
              <a:srgbClr val="C3C3C3"/>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40807" y="1164836"/>
            <a:ext cx="2713666" cy="276999"/>
          </a:xfrm>
          <a:prstGeom prst="rect">
            <a:avLst/>
          </a:prstGeom>
          <a:noFill/>
        </p:spPr>
        <p:txBody>
          <a:bodyPr wrap="square" rtlCol="0">
            <a:spAutoFit/>
          </a:bodyPr>
          <a:lstStyle/>
          <a:p>
            <a:pPr algn="ctr">
              <a:defRPr/>
            </a:pPr>
            <a:r>
              <a:rPr lang="en-US" sz="1200" b="1" i="1" u="sng" kern="0" dirty="0">
                <a:solidFill>
                  <a:srgbClr val="973566"/>
                </a:solidFill>
              </a:rPr>
              <a:t>Risk Management Evolution</a:t>
            </a:r>
            <a:endParaRPr lang="en-US" sz="1200" b="1" u="sng" kern="0" dirty="0">
              <a:solidFill>
                <a:srgbClr val="973566"/>
              </a:solidFill>
            </a:endParaRPr>
          </a:p>
        </p:txBody>
      </p:sp>
      <p:sp>
        <p:nvSpPr>
          <p:cNvPr id="51" name="TextBox 50"/>
          <p:cNvSpPr txBox="1"/>
          <p:nvPr/>
        </p:nvSpPr>
        <p:spPr>
          <a:xfrm>
            <a:off x="1247775" y="1828800"/>
            <a:ext cx="1809750" cy="461665"/>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Tech Bubble </a:t>
            </a:r>
            <a:r>
              <a:rPr lang="en-US" sz="1200" b="1" kern="0" dirty="0" smtClean="0">
                <a:solidFill>
                  <a:prstClr val="black">
                    <a:lumMod val="50000"/>
                    <a:lumOff val="50000"/>
                  </a:prstClr>
                </a:solidFill>
              </a:rPr>
              <a:t>Burst</a:t>
            </a:r>
          </a:p>
          <a:p>
            <a:pPr algn="ctr">
              <a:defRPr/>
            </a:pPr>
            <a:r>
              <a:rPr lang="en-US" sz="1200" b="1" kern="0" dirty="0" smtClean="0">
                <a:solidFill>
                  <a:prstClr val="black">
                    <a:lumMod val="50000"/>
                    <a:lumOff val="50000"/>
                  </a:prstClr>
                </a:solidFill>
              </a:rPr>
              <a:t>Subprime Expands</a:t>
            </a:r>
            <a:endParaRPr lang="en-US" sz="1200" b="1" kern="0" dirty="0">
              <a:solidFill>
                <a:prstClr val="black">
                  <a:lumMod val="50000"/>
                  <a:lumOff val="50000"/>
                </a:prstClr>
              </a:solidFill>
            </a:endParaRPr>
          </a:p>
        </p:txBody>
      </p:sp>
      <p:sp>
        <p:nvSpPr>
          <p:cNvPr id="56" name="TextBox 55"/>
          <p:cNvSpPr txBox="1"/>
          <p:nvPr/>
        </p:nvSpPr>
        <p:spPr>
          <a:xfrm>
            <a:off x="1266824" y="4142619"/>
            <a:ext cx="1781175"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Subprime Crisis</a:t>
            </a:r>
          </a:p>
        </p:txBody>
      </p:sp>
      <p:sp>
        <p:nvSpPr>
          <p:cNvPr id="57" name="TextBox 56"/>
          <p:cNvSpPr txBox="1"/>
          <p:nvPr/>
        </p:nvSpPr>
        <p:spPr>
          <a:xfrm>
            <a:off x="3048000" y="4571244"/>
            <a:ext cx="2438399" cy="461665"/>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Bear Stearns, Lehman, AIG, Wachovia, Bernie </a:t>
            </a:r>
            <a:r>
              <a:rPr lang="en-US" sz="1200" b="1" kern="0" dirty="0" err="1">
                <a:solidFill>
                  <a:prstClr val="black">
                    <a:lumMod val="50000"/>
                    <a:lumOff val="50000"/>
                  </a:prstClr>
                </a:solidFill>
              </a:rPr>
              <a:t>Madoff</a:t>
            </a:r>
            <a:endParaRPr lang="en-US" sz="1200" b="1" kern="0" dirty="0">
              <a:solidFill>
                <a:prstClr val="black">
                  <a:lumMod val="50000"/>
                  <a:lumOff val="50000"/>
                </a:prstClr>
              </a:solidFill>
            </a:endParaRPr>
          </a:p>
        </p:txBody>
      </p:sp>
      <p:sp>
        <p:nvSpPr>
          <p:cNvPr id="28" name="TextBox 27"/>
          <p:cNvSpPr txBox="1"/>
          <p:nvPr/>
        </p:nvSpPr>
        <p:spPr>
          <a:xfrm>
            <a:off x="3066184" y="3069758"/>
            <a:ext cx="2409825" cy="276999"/>
          </a:xfrm>
          <a:prstGeom prst="rect">
            <a:avLst/>
          </a:prstGeom>
          <a:noFill/>
        </p:spPr>
        <p:txBody>
          <a:bodyPr wrap="square" rtlCol="0">
            <a:spAutoFit/>
          </a:bodyPr>
          <a:lstStyle/>
          <a:p>
            <a:pPr>
              <a:defRPr/>
            </a:pPr>
            <a:r>
              <a:rPr lang="en-US" sz="1200" b="1" kern="0" dirty="0">
                <a:solidFill>
                  <a:prstClr val="black">
                    <a:lumMod val="50000"/>
                    <a:lumOff val="50000"/>
                  </a:prstClr>
                </a:solidFill>
              </a:rPr>
              <a:t>Statistical </a:t>
            </a:r>
            <a:r>
              <a:rPr lang="en-US" sz="1200" b="1" kern="0" dirty="0" smtClean="0">
                <a:solidFill>
                  <a:prstClr val="black">
                    <a:lumMod val="50000"/>
                    <a:lumOff val="50000"/>
                  </a:prstClr>
                </a:solidFill>
              </a:rPr>
              <a:t>Arbitrage</a:t>
            </a:r>
            <a:endParaRPr lang="en-US" sz="1200" b="1" kern="0" dirty="0">
              <a:solidFill>
                <a:prstClr val="black">
                  <a:lumMod val="50000"/>
                  <a:lumOff val="50000"/>
                </a:prstClr>
              </a:solidFill>
            </a:endParaRPr>
          </a:p>
        </p:txBody>
      </p:sp>
      <p:sp>
        <p:nvSpPr>
          <p:cNvPr id="29" name="TextBox 28"/>
          <p:cNvSpPr txBox="1"/>
          <p:nvPr/>
        </p:nvSpPr>
        <p:spPr>
          <a:xfrm>
            <a:off x="511712" y="4152851"/>
            <a:ext cx="524503" cy="847774"/>
          </a:xfrm>
          <a:prstGeom prst="rect">
            <a:avLst/>
          </a:prstGeom>
          <a:noFill/>
        </p:spPr>
        <p:txBody>
          <a:bodyPr wrap="square" rtlCol="0">
            <a:noAutofit/>
          </a:bodyPr>
          <a:lstStyle/>
          <a:p>
            <a:pPr algn="ctr">
              <a:defRPr/>
            </a:pPr>
            <a:r>
              <a:rPr lang="en-US" sz="1200" b="1" kern="0" dirty="0">
                <a:solidFill>
                  <a:srgbClr val="696969"/>
                </a:solidFill>
              </a:rPr>
              <a:t>2007</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2008</a:t>
            </a:r>
          </a:p>
        </p:txBody>
      </p:sp>
      <p:sp>
        <p:nvSpPr>
          <p:cNvPr id="34" name="TextBox 33"/>
          <p:cNvSpPr txBox="1"/>
          <p:nvPr/>
        </p:nvSpPr>
        <p:spPr>
          <a:xfrm>
            <a:off x="1266824" y="4666494"/>
            <a:ext cx="1781175"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Financial Crisis</a:t>
            </a:r>
          </a:p>
        </p:txBody>
      </p:sp>
      <p:sp>
        <p:nvSpPr>
          <p:cNvPr id="41" name="TextBox 40"/>
          <p:cNvSpPr txBox="1"/>
          <p:nvPr/>
        </p:nvSpPr>
        <p:spPr>
          <a:xfrm>
            <a:off x="5989579" y="3180657"/>
            <a:ext cx="2664980" cy="546100"/>
          </a:xfrm>
          <a:prstGeom prst="rect">
            <a:avLst/>
          </a:prstGeom>
          <a:noFill/>
          <a:ln w="15875">
            <a:solidFill>
              <a:schemeClr val="accent2"/>
            </a:solidFill>
          </a:ln>
        </p:spPr>
        <p:txBody>
          <a:bodyPr wrap="none" rtlCol="0" anchor="ctr">
            <a:noAutofit/>
          </a:bodyPr>
          <a:lstStyle/>
          <a:p>
            <a:pPr algn="ctr">
              <a:defRPr/>
            </a:pPr>
            <a:r>
              <a:rPr lang="en-US" sz="1200" b="1" i="1" kern="0" dirty="0">
                <a:solidFill>
                  <a:srgbClr val="00B050"/>
                </a:solidFill>
              </a:rPr>
              <a:t>Credit</a:t>
            </a:r>
            <a:r>
              <a:rPr lang="en-US" sz="1200" b="1" kern="0" dirty="0">
                <a:solidFill>
                  <a:srgbClr val="00B050"/>
                </a:solidFill>
              </a:rPr>
              <a:t>  + </a:t>
            </a:r>
            <a:r>
              <a:rPr lang="en-US" sz="1200" b="1" i="1" kern="0" dirty="0">
                <a:solidFill>
                  <a:srgbClr val="00B050"/>
                </a:solidFill>
              </a:rPr>
              <a:t>Market</a:t>
            </a:r>
            <a:r>
              <a:rPr lang="en-US" sz="1200" b="1" kern="0" dirty="0">
                <a:solidFill>
                  <a:srgbClr val="00B050"/>
                </a:solidFill>
              </a:rPr>
              <a:t>  + </a:t>
            </a:r>
            <a:r>
              <a:rPr lang="en-US" sz="1200" b="1" i="1" kern="0" dirty="0">
                <a:solidFill>
                  <a:srgbClr val="7030A0"/>
                </a:solidFill>
              </a:rPr>
              <a:t>Operational</a:t>
            </a:r>
            <a:r>
              <a:rPr lang="en-US" sz="1200" b="1" kern="0" dirty="0">
                <a:solidFill>
                  <a:srgbClr val="00B050"/>
                </a:solidFill>
              </a:rPr>
              <a:t/>
            </a:r>
            <a:br>
              <a:rPr lang="en-US" sz="1200" b="1" kern="0" dirty="0">
                <a:solidFill>
                  <a:srgbClr val="00B050"/>
                </a:solidFill>
              </a:rPr>
            </a:br>
            <a:r>
              <a:rPr lang="en-US" sz="1200" b="1" kern="0" dirty="0">
                <a:solidFill>
                  <a:srgbClr val="00B050"/>
                </a:solidFill>
              </a:rPr>
              <a:t>Risk Management</a:t>
            </a:r>
          </a:p>
        </p:txBody>
      </p:sp>
      <p:sp>
        <p:nvSpPr>
          <p:cNvPr id="42" name="TextBox 41"/>
          <p:cNvSpPr txBox="1"/>
          <p:nvPr/>
        </p:nvSpPr>
        <p:spPr>
          <a:xfrm>
            <a:off x="6021644" y="4691953"/>
            <a:ext cx="2676525" cy="453390"/>
          </a:xfrm>
          <a:prstGeom prst="rect">
            <a:avLst/>
          </a:prstGeom>
          <a:noFill/>
          <a:ln w="15875">
            <a:solidFill>
              <a:schemeClr val="accent4"/>
            </a:solidFill>
          </a:ln>
        </p:spPr>
        <p:txBody>
          <a:bodyPr wrap="none" rtlCol="0" anchor="ctr">
            <a:noAutofit/>
          </a:bodyPr>
          <a:lstStyle/>
          <a:p>
            <a:pPr algn="ctr">
              <a:defRPr/>
            </a:pPr>
            <a:r>
              <a:rPr lang="en-US" sz="1200" b="1" kern="0" dirty="0">
                <a:solidFill>
                  <a:srgbClr val="F37B53"/>
                </a:solidFill>
              </a:rPr>
              <a:t>Stress Testing Based Management</a:t>
            </a:r>
          </a:p>
        </p:txBody>
      </p:sp>
      <p:sp>
        <p:nvSpPr>
          <p:cNvPr id="43" name="TextBox 42"/>
          <p:cNvSpPr txBox="1"/>
          <p:nvPr/>
        </p:nvSpPr>
        <p:spPr>
          <a:xfrm>
            <a:off x="6390732" y="1894264"/>
            <a:ext cx="1938351" cy="453390"/>
          </a:xfrm>
          <a:prstGeom prst="rect">
            <a:avLst/>
          </a:prstGeom>
          <a:noFill/>
          <a:ln w="15875">
            <a:solidFill>
              <a:schemeClr val="accent6"/>
            </a:solidFill>
          </a:ln>
        </p:spPr>
        <p:txBody>
          <a:bodyPr wrap="none" rtlCol="0" anchor="ctr">
            <a:noAutofit/>
          </a:bodyPr>
          <a:lstStyle/>
          <a:p>
            <a:pPr algn="ctr">
              <a:defRPr/>
            </a:pPr>
            <a:r>
              <a:rPr lang="en-US" sz="1200" b="1" kern="0" dirty="0">
                <a:solidFill>
                  <a:srgbClr val="0083C3"/>
                </a:solidFill>
              </a:rPr>
              <a:t>Development of CDOs</a:t>
            </a:r>
          </a:p>
        </p:txBody>
      </p:sp>
      <p:sp>
        <p:nvSpPr>
          <p:cNvPr id="44" name="TextBox 43"/>
          <p:cNvSpPr txBox="1"/>
          <p:nvPr/>
        </p:nvSpPr>
        <p:spPr>
          <a:xfrm>
            <a:off x="3038475" y="1676400"/>
            <a:ext cx="2409825" cy="830997"/>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Enron</a:t>
            </a:r>
          </a:p>
          <a:p>
            <a:pPr>
              <a:defRPr/>
            </a:pPr>
            <a:r>
              <a:rPr lang="en-US" sz="1200" b="1" kern="0" dirty="0" smtClean="0">
                <a:solidFill>
                  <a:prstClr val="black">
                    <a:lumMod val="50000"/>
                    <a:lumOff val="50000"/>
                  </a:prstClr>
                </a:solidFill>
              </a:rPr>
              <a:t>Argentina Defaults</a:t>
            </a:r>
          </a:p>
          <a:p>
            <a:pPr>
              <a:defRPr/>
            </a:pPr>
            <a:r>
              <a:rPr lang="en-US" sz="1200" b="1" kern="0" dirty="0" smtClean="0">
                <a:solidFill>
                  <a:prstClr val="black">
                    <a:lumMod val="50000"/>
                    <a:lumOff val="50000"/>
                  </a:prstClr>
                </a:solidFill>
              </a:rPr>
              <a:t>Sarbanes Oxley</a:t>
            </a:r>
          </a:p>
          <a:p>
            <a:pPr>
              <a:defRPr/>
            </a:pPr>
            <a:r>
              <a:rPr lang="en-US" sz="1200" b="1" kern="0" dirty="0" smtClean="0">
                <a:solidFill>
                  <a:prstClr val="black">
                    <a:lumMod val="50000"/>
                    <a:lumOff val="50000"/>
                  </a:prstClr>
                </a:solidFill>
              </a:rPr>
              <a:t>EITF 0203</a:t>
            </a:r>
            <a:endParaRPr lang="en-US" sz="1200" b="1" kern="0" dirty="0">
              <a:solidFill>
                <a:prstClr val="black">
                  <a:lumMod val="50000"/>
                  <a:lumOff val="50000"/>
                </a:prstClr>
              </a:solidFill>
            </a:endParaRPr>
          </a:p>
        </p:txBody>
      </p:sp>
      <p:cxnSp>
        <p:nvCxnSpPr>
          <p:cNvPr id="47" name="Straight Connector 46"/>
          <p:cNvCxnSpPr/>
          <p:nvPr/>
        </p:nvCxnSpPr>
        <p:spPr bwMode="auto">
          <a:xfrm>
            <a:off x="416676" y="5129092"/>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48" name="TextBox 47"/>
          <p:cNvSpPr txBox="1"/>
          <p:nvPr/>
        </p:nvSpPr>
        <p:spPr>
          <a:xfrm>
            <a:off x="511712" y="5656808"/>
            <a:ext cx="524503" cy="342901"/>
          </a:xfrm>
          <a:prstGeom prst="rect">
            <a:avLst/>
          </a:prstGeom>
          <a:noFill/>
        </p:spPr>
        <p:txBody>
          <a:bodyPr wrap="square" rtlCol="0" anchor="ctr">
            <a:noAutofit/>
          </a:bodyPr>
          <a:lstStyle/>
          <a:p>
            <a:pPr algn="ctr">
              <a:defRPr/>
            </a:pPr>
            <a:r>
              <a:rPr lang="en-US" sz="1200" b="1" kern="0" dirty="0">
                <a:solidFill>
                  <a:srgbClr val="696969"/>
                </a:solidFill>
              </a:rPr>
              <a:t>2011</a:t>
            </a:r>
          </a:p>
        </p:txBody>
      </p:sp>
      <p:sp>
        <p:nvSpPr>
          <p:cNvPr id="53" name="TextBox 52"/>
          <p:cNvSpPr txBox="1"/>
          <p:nvPr/>
        </p:nvSpPr>
        <p:spPr>
          <a:xfrm>
            <a:off x="1266824" y="5675103"/>
            <a:ext cx="1781175" cy="276999"/>
          </a:xfrm>
          <a:prstGeom prst="rect">
            <a:avLst/>
          </a:prstGeom>
          <a:noFill/>
        </p:spPr>
        <p:txBody>
          <a:bodyPr wrap="square" rtlCol="0">
            <a:spAutoFit/>
          </a:bodyPr>
          <a:lstStyle/>
          <a:p>
            <a:pPr algn="ctr">
              <a:defRPr/>
            </a:pPr>
            <a:r>
              <a:rPr lang="en-US" sz="1200" b="1" kern="0" dirty="0" err="1">
                <a:solidFill>
                  <a:prstClr val="black">
                    <a:lumMod val="50000"/>
                    <a:lumOff val="50000"/>
                  </a:prstClr>
                </a:solidFill>
              </a:rPr>
              <a:t>Eurozone</a:t>
            </a:r>
            <a:r>
              <a:rPr lang="en-US" sz="1200" b="1" kern="0" dirty="0">
                <a:solidFill>
                  <a:prstClr val="black">
                    <a:lumMod val="50000"/>
                    <a:lumOff val="50000"/>
                  </a:prstClr>
                </a:solidFill>
              </a:rPr>
              <a:t> Crisis</a:t>
            </a:r>
          </a:p>
        </p:txBody>
      </p:sp>
      <p:sp>
        <p:nvSpPr>
          <p:cNvPr id="54" name="TextBox 53"/>
          <p:cNvSpPr txBox="1"/>
          <p:nvPr/>
        </p:nvSpPr>
        <p:spPr>
          <a:xfrm>
            <a:off x="3149888" y="5247861"/>
            <a:ext cx="2225675" cy="1123384"/>
          </a:xfrm>
          <a:prstGeom prst="rect">
            <a:avLst/>
          </a:prstGeom>
          <a:noFill/>
          <a:ln w="15875">
            <a:solidFill>
              <a:srgbClr val="7030A0"/>
            </a:solidFill>
          </a:ln>
        </p:spPr>
        <p:txBody>
          <a:bodyPr wrap="square" rtlCol="0">
            <a:spAutoFit/>
          </a:bodyPr>
          <a:lstStyle/>
          <a:p>
            <a:pPr marL="111125" indent="-111125">
              <a:defRPr/>
            </a:pPr>
            <a:r>
              <a:rPr lang="en-US" sz="1200" b="1" kern="0" dirty="0">
                <a:solidFill>
                  <a:srgbClr val="7030A0"/>
                </a:solidFill>
              </a:rPr>
              <a:t>Operational Risk Incidents:</a:t>
            </a:r>
          </a:p>
          <a:p>
            <a:pPr marL="111125" indent="-111125">
              <a:buFont typeface="Arial" pitchFamily="34" charset="0"/>
              <a:buChar char="•"/>
            </a:pPr>
            <a:r>
              <a:rPr lang="en-US" sz="1100" b="1" kern="0" dirty="0" err="1">
                <a:solidFill>
                  <a:srgbClr val="7030A0"/>
                </a:solidFill>
              </a:rPr>
              <a:t>Société</a:t>
            </a:r>
            <a:r>
              <a:rPr lang="en-US" sz="1100" b="1" kern="0" dirty="0">
                <a:solidFill>
                  <a:srgbClr val="7030A0"/>
                </a:solidFill>
              </a:rPr>
              <a:t> </a:t>
            </a:r>
            <a:r>
              <a:rPr lang="en-US" sz="1100" b="1" kern="0" dirty="0" err="1">
                <a:solidFill>
                  <a:srgbClr val="7030A0"/>
                </a:solidFill>
              </a:rPr>
              <a:t>Générale</a:t>
            </a:r>
            <a:endParaRPr lang="en-US" sz="1100" b="1" kern="0" dirty="0">
              <a:solidFill>
                <a:srgbClr val="7030A0"/>
              </a:solidFill>
            </a:endParaRPr>
          </a:p>
          <a:p>
            <a:pPr marL="111125" indent="-111125">
              <a:buFont typeface="Arial" pitchFamily="34" charset="0"/>
              <a:buChar char="•"/>
              <a:defRPr/>
            </a:pPr>
            <a:r>
              <a:rPr lang="en-US" sz="1100" b="1" kern="0" dirty="0">
                <a:solidFill>
                  <a:srgbClr val="7030A0"/>
                </a:solidFill>
              </a:rPr>
              <a:t>UBS</a:t>
            </a:r>
          </a:p>
          <a:p>
            <a:pPr marL="111125" indent="-111125">
              <a:buFont typeface="Arial" pitchFamily="34" charset="0"/>
              <a:buChar char="•"/>
              <a:defRPr/>
            </a:pPr>
            <a:r>
              <a:rPr lang="en-US" sz="1100" b="1" kern="0" dirty="0">
                <a:solidFill>
                  <a:srgbClr val="7030A0"/>
                </a:solidFill>
              </a:rPr>
              <a:t>JP Morgan</a:t>
            </a:r>
          </a:p>
          <a:p>
            <a:pPr marL="111125" indent="-111125">
              <a:buFont typeface="Arial" pitchFamily="34" charset="0"/>
              <a:buChar char="•"/>
              <a:defRPr/>
            </a:pPr>
            <a:r>
              <a:rPr lang="en-US" sz="1100" b="1" kern="0" dirty="0">
                <a:solidFill>
                  <a:srgbClr val="7030A0"/>
                </a:solidFill>
              </a:rPr>
              <a:t>LIBOR</a:t>
            </a:r>
          </a:p>
          <a:p>
            <a:pPr marL="111125" indent="-111125">
              <a:buFont typeface="Arial" pitchFamily="34" charset="0"/>
              <a:buChar char="•"/>
              <a:defRPr/>
            </a:pPr>
            <a:r>
              <a:rPr lang="en-US" sz="1100" b="1" kern="0" dirty="0">
                <a:solidFill>
                  <a:srgbClr val="7030A0"/>
                </a:solidFill>
              </a:rPr>
              <a:t>Mortgage settlements</a:t>
            </a:r>
          </a:p>
        </p:txBody>
      </p:sp>
      <p:sp>
        <p:nvSpPr>
          <p:cNvPr id="58" name="Rectangle 57"/>
          <p:cNvSpPr/>
          <p:nvPr/>
        </p:nvSpPr>
        <p:spPr>
          <a:xfrm>
            <a:off x="6205840" y="3266860"/>
            <a:ext cx="485775"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62" name="Rectangle 61"/>
          <p:cNvSpPr/>
          <p:nvPr/>
        </p:nvSpPr>
        <p:spPr>
          <a:xfrm>
            <a:off x="6846400" y="3266860"/>
            <a:ext cx="560389"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63" name="Rectangle 62"/>
          <p:cNvSpPr/>
          <p:nvPr/>
        </p:nvSpPr>
        <p:spPr>
          <a:xfrm>
            <a:off x="7555218" y="3266860"/>
            <a:ext cx="944564" cy="192881"/>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3" name="Rectangle 2"/>
          <p:cNvSpPr/>
          <p:nvPr/>
        </p:nvSpPr>
        <p:spPr>
          <a:xfrm>
            <a:off x="5676901" y="5166538"/>
            <a:ext cx="3162299" cy="1323439"/>
          </a:xfrm>
          <a:prstGeom prst="rect">
            <a:avLst/>
          </a:prstGeom>
        </p:spPr>
        <p:txBody>
          <a:bodyPr wrap="square">
            <a:spAutoFit/>
          </a:bodyPr>
          <a:lstStyle/>
          <a:p>
            <a:pPr marL="114300" indent="-114300">
              <a:buFont typeface="Arial" panose="020B0604020202020204" pitchFamily="34" charset="0"/>
              <a:buChar char="•"/>
            </a:pPr>
            <a:r>
              <a:rPr lang="en-US" sz="1000" dirty="0"/>
              <a:t>Establishment of derivatives “culture”</a:t>
            </a:r>
          </a:p>
          <a:p>
            <a:pPr marL="114300" indent="-114300">
              <a:buFont typeface="Arial" panose="020B0604020202020204" pitchFamily="34" charset="0"/>
              <a:buChar char="•"/>
            </a:pPr>
            <a:r>
              <a:rPr lang="en-US" sz="1000" dirty="0"/>
              <a:t>Reaction to scandals</a:t>
            </a:r>
          </a:p>
          <a:p>
            <a:pPr marL="114300" indent="-114300">
              <a:buFont typeface="Arial" panose="020B0604020202020204" pitchFamily="34" charset="0"/>
              <a:buChar char="•"/>
            </a:pPr>
            <a:r>
              <a:rPr lang="en-US" sz="1000" dirty="0"/>
              <a:t>Development of vendor solutions</a:t>
            </a:r>
          </a:p>
          <a:p>
            <a:pPr marL="114300" indent="-114300">
              <a:buFont typeface="Arial" panose="020B0604020202020204" pitchFamily="34" charset="0"/>
              <a:buChar char="•"/>
            </a:pPr>
            <a:r>
              <a:rPr lang="en-US" sz="1000" dirty="0"/>
              <a:t>Acceptance of BIS methodology</a:t>
            </a:r>
          </a:p>
          <a:p>
            <a:pPr marL="114300" indent="-114300">
              <a:buFont typeface="Arial" panose="020B0604020202020204" pitchFamily="34" charset="0"/>
              <a:buChar char="•"/>
            </a:pPr>
            <a:r>
              <a:rPr lang="en-US" sz="1000" dirty="0"/>
              <a:t>Rise of risk management as </a:t>
            </a:r>
            <a:r>
              <a:rPr lang="en-US" sz="1000" dirty="0" smtClean="0"/>
              <a:t>independent </a:t>
            </a:r>
            <a:r>
              <a:rPr lang="en-US" sz="1000" dirty="0"/>
              <a:t>discipline</a:t>
            </a:r>
          </a:p>
          <a:p>
            <a:pPr marL="114300" indent="-114300">
              <a:buFont typeface="Arial" panose="020B0604020202020204" pitchFamily="34" charset="0"/>
              <a:buChar char="•"/>
            </a:pPr>
            <a:r>
              <a:rPr lang="en-US" sz="1000" dirty="0"/>
              <a:t>Reaction to several market crises</a:t>
            </a:r>
          </a:p>
          <a:p>
            <a:pPr marL="114300" indent="-114300">
              <a:buFont typeface="Arial" panose="020B0604020202020204" pitchFamily="34" charset="0"/>
              <a:buChar char="•"/>
            </a:pPr>
            <a:r>
              <a:rPr lang="en-US" sz="1000" dirty="0"/>
              <a:t>(Rise and fall of emerging markets)</a:t>
            </a:r>
          </a:p>
          <a:p>
            <a:pPr marL="114300" indent="-114300">
              <a:buFont typeface="Arial" panose="020B0604020202020204" pitchFamily="34" charset="0"/>
              <a:buChar char="•"/>
            </a:pPr>
            <a:r>
              <a:rPr lang="en-US" sz="1000" dirty="0"/>
              <a:t>How to institutionalize the risk process</a:t>
            </a:r>
          </a:p>
        </p:txBody>
      </p:sp>
      <p:sp>
        <p:nvSpPr>
          <p:cNvPr id="40" name="TextBox 39"/>
          <p:cNvSpPr txBox="1"/>
          <p:nvPr/>
        </p:nvSpPr>
        <p:spPr>
          <a:xfrm>
            <a:off x="1447801" y="3048000"/>
            <a:ext cx="1600200" cy="461665"/>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1</a:t>
            </a:r>
            <a:r>
              <a:rPr lang="en-US" sz="1200" b="1" kern="0" baseline="30000" dirty="0" smtClean="0">
                <a:solidFill>
                  <a:prstClr val="black">
                    <a:lumMod val="50000"/>
                    <a:lumOff val="50000"/>
                  </a:prstClr>
                </a:solidFill>
              </a:rPr>
              <a:t>st</a:t>
            </a:r>
            <a:r>
              <a:rPr lang="en-US" sz="1200" b="1" kern="0" dirty="0" smtClean="0">
                <a:solidFill>
                  <a:prstClr val="black">
                    <a:lumMod val="50000"/>
                    <a:lumOff val="50000"/>
                  </a:prstClr>
                </a:solidFill>
              </a:rPr>
              <a:t> Credit Derivatives Crisis</a:t>
            </a:r>
            <a:endParaRPr lang="en-US" sz="1200" b="1" kern="0" dirty="0">
              <a:solidFill>
                <a:prstClr val="black">
                  <a:lumMod val="50000"/>
                  <a:lumOff val="50000"/>
                </a:prstClr>
              </a:solidFill>
            </a:endParaRPr>
          </a:p>
        </p:txBody>
      </p:sp>
      <p:sp>
        <p:nvSpPr>
          <p:cNvPr id="45" name="TextBox 44"/>
          <p:cNvSpPr txBox="1"/>
          <p:nvPr/>
        </p:nvSpPr>
        <p:spPr>
          <a:xfrm>
            <a:off x="3048000" y="4114800"/>
            <a:ext cx="2438399" cy="276999"/>
          </a:xfrm>
          <a:prstGeom prst="rect">
            <a:avLst/>
          </a:prstGeom>
          <a:noFill/>
        </p:spPr>
        <p:txBody>
          <a:bodyPr wrap="square" rtlCol="0">
            <a:spAutoFit/>
          </a:bodyPr>
          <a:lstStyle/>
          <a:p>
            <a:pPr algn="ctr">
              <a:defRPr/>
            </a:pPr>
            <a:r>
              <a:rPr lang="en-US" sz="1200" b="1" kern="0" dirty="0" smtClean="0">
                <a:solidFill>
                  <a:prstClr val="black">
                    <a:lumMod val="50000"/>
                    <a:lumOff val="50000"/>
                  </a:prstClr>
                </a:solidFill>
              </a:rPr>
              <a:t>Model-Driven P&amp;L</a:t>
            </a:r>
            <a:endParaRPr lang="en-US" sz="1200" b="1" kern="0" dirty="0">
              <a:solidFill>
                <a:prstClr val="black">
                  <a:lumMod val="50000"/>
                  <a:lumOff val="50000"/>
                </a:prstClr>
              </a:solidFill>
            </a:endParaRPr>
          </a:p>
        </p:txBody>
      </p:sp>
    </p:spTree>
    <p:extLst>
      <p:ext uri="{BB962C8B-B14F-4D97-AF65-F5344CB8AC3E}">
        <p14:creationId xmlns:p14="http://schemas.microsoft.com/office/powerpoint/2010/main" val="38291201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P spid="57" grpId="0"/>
      <p:bldP spid="28" grpId="0"/>
      <p:bldP spid="34" grpId="0"/>
      <p:bldP spid="41" grpId="0" animBg="1"/>
      <p:bldP spid="42" grpId="0" animBg="1"/>
      <p:bldP spid="43" grpId="0" animBg="1"/>
      <p:bldP spid="44" grpId="0"/>
      <p:bldP spid="53" grpId="0"/>
      <p:bldP spid="54" grpId="0" animBg="1"/>
      <p:bldP spid="58" grpId="0" animBg="1"/>
      <p:bldP spid="62" grpId="0" animBg="1"/>
      <p:bldP spid="63" grpId="0" animBg="1"/>
      <p:bldP spid="40" grpId="0"/>
      <p:bldP spid="4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5"/>
          <p:cNvSpPr>
            <a:spLocks noGrp="1"/>
          </p:cNvSpPr>
          <p:nvPr>
            <p:ph type="sldNum" sz="quarter" idx="12"/>
          </p:nvPr>
        </p:nvSpPr>
        <p:spPr>
          <a:noFill/>
        </p:spPr>
        <p:txBody>
          <a:bodyPr/>
          <a:lstStyle/>
          <a:p>
            <a:fld id="{EF768DAD-3838-4DD1-9C9C-FB3DCAB5F959}" type="slidenum">
              <a:rPr lang="en-US" smtClean="0"/>
              <a:pPr/>
              <a:t>140</a:t>
            </a:fld>
            <a:endParaRPr lang="en-US" smtClean="0"/>
          </a:p>
        </p:txBody>
      </p:sp>
      <p:sp>
        <p:nvSpPr>
          <p:cNvPr id="14340" name="Rectangle 2"/>
          <p:cNvSpPr>
            <a:spLocks noGrp="1" noChangeArrowheads="1"/>
          </p:cNvSpPr>
          <p:nvPr>
            <p:ph type="title"/>
          </p:nvPr>
        </p:nvSpPr>
        <p:spPr>
          <a:xfrm>
            <a:off x="228600" y="609600"/>
            <a:ext cx="8686800" cy="914400"/>
          </a:xfrm>
          <a:noFill/>
        </p:spPr>
        <p:txBody>
          <a:bodyPr lIns="90488" tIns="44450" rIns="90488" bIns="44450"/>
          <a:lstStyle/>
          <a:p>
            <a:r>
              <a:rPr lang="en-US" b="1" smtClean="0"/>
              <a:t>Methodology: Estimating Volatility</a:t>
            </a:r>
          </a:p>
        </p:txBody>
      </p:sp>
      <p:sp>
        <p:nvSpPr>
          <p:cNvPr id="14341" name="Rectangle 3"/>
          <p:cNvSpPr>
            <a:spLocks noGrp="1" noChangeArrowheads="1"/>
          </p:cNvSpPr>
          <p:nvPr>
            <p:ph type="body" idx="1"/>
          </p:nvPr>
        </p:nvSpPr>
        <p:spPr>
          <a:xfrm>
            <a:off x="457200" y="1600200"/>
            <a:ext cx="7772400" cy="2514600"/>
          </a:xfrm>
          <a:noFill/>
        </p:spPr>
        <p:txBody>
          <a:bodyPr lIns="90488" tIns="44450" rIns="90488" bIns="44450"/>
          <a:lstStyle/>
          <a:p>
            <a:pPr marL="609600" indent="-609600"/>
            <a:r>
              <a:rPr lang="en-US" sz="2800" smtClean="0"/>
              <a:t>Mathematically, variance is:</a:t>
            </a:r>
          </a:p>
          <a:p>
            <a:pPr marL="609600" indent="-609600">
              <a:buFontTx/>
              <a:buNone/>
            </a:pPr>
            <a:r>
              <a:rPr lang="en-US" smtClean="0"/>
              <a:t> </a:t>
            </a:r>
          </a:p>
        </p:txBody>
      </p:sp>
      <p:graphicFrame>
        <p:nvGraphicFramePr>
          <p:cNvPr id="14338" name="Object 4">
            <a:hlinkClick r:id="" action="ppaction://ole?verb=0"/>
          </p:cNvPr>
          <p:cNvGraphicFramePr>
            <a:graphicFrameLocks/>
          </p:cNvGraphicFramePr>
          <p:nvPr/>
        </p:nvGraphicFramePr>
        <p:xfrm>
          <a:off x="2362200" y="2549525"/>
          <a:ext cx="3657600" cy="1641475"/>
        </p:xfrm>
        <a:graphic>
          <a:graphicData uri="http://schemas.openxmlformats.org/presentationml/2006/ole">
            <mc:AlternateContent xmlns:mc="http://schemas.openxmlformats.org/markup-compatibility/2006">
              <mc:Choice xmlns:v="urn:schemas-microsoft-com:vml" Requires="v">
                <p:oleObj spid="_x0000_s14354" name="Equation" r:id="rId3" imgW="5411520" imgH="1847520" progId="Equation.3">
                  <p:embed/>
                </p:oleObj>
              </mc:Choice>
              <mc:Fallback>
                <p:oleObj name="Equation" r:id="rId3" imgW="5411520" imgH="1847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549525"/>
                        <a:ext cx="365760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2" name="Rectangle 5"/>
          <p:cNvSpPr>
            <a:spLocks noChangeArrowheads="1"/>
          </p:cNvSpPr>
          <p:nvPr/>
        </p:nvSpPr>
        <p:spPr bwMode="auto">
          <a:xfrm>
            <a:off x="381000" y="4114800"/>
            <a:ext cx="8458200" cy="1600200"/>
          </a:xfrm>
          <a:prstGeom prst="rect">
            <a:avLst/>
          </a:prstGeom>
          <a:noFill/>
          <a:ln w="12700">
            <a:noFill/>
            <a:miter lim="800000"/>
            <a:headEnd/>
            <a:tailEnd/>
          </a:ln>
        </p:spPr>
        <p:txBody>
          <a:bodyPr lIns="90488" tIns="44450" rIns="90488" bIns="44450"/>
          <a:lstStyle/>
          <a:p>
            <a:pPr marL="457200" indent="-457200">
              <a:spcBef>
                <a:spcPct val="20000"/>
              </a:spcBef>
              <a:buFontTx/>
              <a:buChar char="•"/>
            </a:pPr>
            <a:r>
              <a:rPr lang="en-US" sz="2800"/>
              <a:t>The standard deviation is the square root of this term.</a:t>
            </a:r>
          </a:p>
          <a:p>
            <a:pPr marL="457200" indent="-457200">
              <a:spcBef>
                <a:spcPct val="20000"/>
              </a:spcBef>
              <a:buFontTx/>
              <a:buChar char="•"/>
            </a:pPr>
            <a:r>
              <a:rPr lang="en-US" sz="2800"/>
              <a:t>The Excel functions for these two are var() and stdev()</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5"/>
          <p:cNvSpPr>
            <a:spLocks noGrp="1"/>
          </p:cNvSpPr>
          <p:nvPr>
            <p:ph type="sldNum" sz="quarter" idx="12"/>
          </p:nvPr>
        </p:nvSpPr>
        <p:spPr>
          <a:noFill/>
        </p:spPr>
        <p:txBody>
          <a:bodyPr/>
          <a:lstStyle/>
          <a:p>
            <a:fld id="{ABE2BDD7-2772-4D6D-9B29-E28736239964}" type="slidenum">
              <a:rPr lang="en-US" smtClean="0"/>
              <a:pPr/>
              <a:t>141</a:t>
            </a:fld>
            <a:endParaRPr lang="en-US" smtClean="0"/>
          </a:p>
        </p:txBody>
      </p:sp>
      <p:sp>
        <p:nvSpPr>
          <p:cNvPr id="161795" name="Rectangle 2"/>
          <p:cNvSpPr>
            <a:spLocks noGrp="1" noChangeArrowheads="1"/>
          </p:cNvSpPr>
          <p:nvPr>
            <p:ph type="title"/>
          </p:nvPr>
        </p:nvSpPr>
        <p:spPr>
          <a:noFill/>
        </p:spPr>
        <p:txBody>
          <a:bodyPr lIns="90488" tIns="44450" rIns="90488" bIns="44450"/>
          <a:lstStyle/>
          <a:p>
            <a:r>
              <a:rPr lang="en-US" b="1" smtClean="0"/>
              <a:t>Methodology: Using Volatility to Estimate Value at Risk</a:t>
            </a:r>
          </a:p>
        </p:txBody>
      </p:sp>
      <p:sp>
        <p:nvSpPr>
          <p:cNvPr id="161796" name="Rectangle 3"/>
          <p:cNvSpPr>
            <a:spLocks noGrp="1" noChangeArrowheads="1"/>
          </p:cNvSpPr>
          <p:nvPr>
            <p:ph type="body" idx="1"/>
          </p:nvPr>
        </p:nvSpPr>
        <p:spPr>
          <a:xfrm>
            <a:off x="685800" y="2133600"/>
            <a:ext cx="7772400" cy="3886200"/>
          </a:xfrm>
          <a:noFill/>
        </p:spPr>
        <p:txBody>
          <a:bodyPr lIns="90488" tIns="44450" rIns="90488" bIns="44450"/>
          <a:lstStyle/>
          <a:p>
            <a:pPr marL="609600" indent="-609600"/>
            <a:r>
              <a:rPr lang="en-US" sz="2800" smtClean="0"/>
              <a:t>The variance of the daily IPC returns between 1/95 and 12/96 was 0.000324</a:t>
            </a:r>
          </a:p>
          <a:p>
            <a:pPr marL="609600" indent="-609600"/>
            <a:r>
              <a:rPr lang="en-US" sz="2800" smtClean="0"/>
              <a:t>The standard deviation was 0.018012 or 1.8012%</a:t>
            </a:r>
          </a:p>
          <a:p>
            <a:pPr marL="609600" indent="-609600"/>
            <a:r>
              <a:rPr lang="en-US" sz="2800" smtClean="0"/>
              <a:t>2.33 * 1.8012% = 0.041968 or 4.1968% </a:t>
            </a:r>
          </a:p>
          <a:p>
            <a:pPr marL="609600" indent="-609600"/>
            <a:r>
              <a:rPr lang="en-US" sz="2800" smtClean="0"/>
              <a:t>We can conclude that we could expect to lose no more than 4.1968% of the value of our position, 99% of the time.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5"/>
          <p:cNvSpPr>
            <a:spLocks noGrp="1"/>
          </p:cNvSpPr>
          <p:nvPr>
            <p:ph type="sldNum" sz="quarter" idx="12"/>
          </p:nvPr>
        </p:nvSpPr>
        <p:spPr>
          <a:noFill/>
        </p:spPr>
        <p:txBody>
          <a:bodyPr/>
          <a:lstStyle/>
          <a:p>
            <a:fld id="{A1A45448-FCDB-4716-A8F5-560F467DB4BA}" type="slidenum">
              <a:rPr lang="en-US" smtClean="0"/>
              <a:pPr/>
              <a:t>142</a:t>
            </a:fld>
            <a:endParaRPr lang="en-US" smtClean="0"/>
          </a:p>
        </p:txBody>
      </p:sp>
      <p:sp>
        <p:nvSpPr>
          <p:cNvPr id="162819" name="Rectangle 2"/>
          <p:cNvSpPr>
            <a:spLocks noGrp="1" noChangeArrowheads="1"/>
          </p:cNvSpPr>
          <p:nvPr>
            <p:ph type="title"/>
          </p:nvPr>
        </p:nvSpPr>
        <p:spPr>
          <a:noFill/>
        </p:spPr>
        <p:txBody>
          <a:bodyPr lIns="90488" tIns="44450" rIns="90488" bIns="44450"/>
          <a:lstStyle/>
          <a:p>
            <a:r>
              <a:rPr lang="en-US" b="1" smtClean="0"/>
              <a:t>Methodology: Using Volatility to Estimate Value at Risk</a:t>
            </a:r>
          </a:p>
        </p:txBody>
      </p:sp>
      <p:sp>
        <p:nvSpPr>
          <p:cNvPr id="162820" name="Rectangle 3"/>
          <p:cNvSpPr>
            <a:spLocks noGrp="1" noChangeArrowheads="1"/>
          </p:cNvSpPr>
          <p:nvPr>
            <p:ph type="body" idx="1"/>
          </p:nvPr>
        </p:nvSpPr>
        <p:spPr>
          <a:xfrm>
            <a:off x="533400" y="1981200"/>
            <a:ext cx="8305800" cy="4114800"/>
          </a:xfrm>
          <a:noFill/>
        </p:spPr>
        <p:txBody>
          <a:bodyPr lIns="90488" tIns="44450" rIns="90488" bIns="44450"/>
          <a:lstStyle/>
          <a:p>
            <a:pPr marL="609600" indent="-609600"/>
            <a:r>
              <a:rPr lang="en-US" sz="2400" smtClean="0"/>
              <a:t>This means that an investment in the IPC of MXP 100 investment would suffer daily losses over MXP 4.2 only about 1% of the time.</a:t>
            </a:r>
          </a:p>
          <a:p>
            <a:pPr marL="609600" indent="-609600"/>
            <a:r>
              <a:rPr lang="en-US" sz="2400" smtClean="0"/>
              <a:t>In fact, the IPC lost more than 4.2% 8 times since 1/1/95, or about 1.5% of the time.</a:t>
            </a:r>
          </a:p>
          <a:p>
            <a:pPr marL="609600" indent="-609600"/>
            <a:r>
              <a:rPr lang="en-US" sz="2400" smtClean="0"/>
              <a:t>While this figure is approximately accurate, it illustrates a problem VaR has in certain markets, that it occasionally underestimates the number of large market moves.</a:t>
            </a:r>
          </a:p>
          <a:p>
            <a:pPr marL="609600" indent="-609600"/>
            <a:r>
              <a:rPr lang="en-US" sz="2400" smtClean="0"/>
              <a:t>This problem, while frequent at the security or desk level, usually disappears at the portfolio level.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5"/>
          <p:cNvSpPr>
            <a:spLocks noGrp="1"/>
          </p:cNvSpPr>
          <p:nvPr>
            <p:ph type="sldNum" sz="quarter" idx="12"/>
          </p:nvPr>
        </p:nvSpPr>
        <p:spPr>
          <a:noFill/>
        </p:spPr>
        <p:txBody>
          <a:bodyPr/>
          <a:lstStyle/>
          <a:p>
            <a:fld id="{36D2FEF4-EFD4-4003-B14F-73A6D1DE1ABB}" type="slidenum">
              <a:rPr lang="en-US" smtClean="0"/>
              <a:pPr/>
              <a:t>143</a:t>
            </a:fld>
            <a:endParaRPr lang="en-US" smtClean="0"/>
          </a:p>
        </p:txBody>
      </p:sp>
      <p:sp>
        <p:nvSpPr>
          <p:cNvPr id="163843" name="Rectangle 2"/>
          <p:cNvSpPr>
            <a:spLocks noGrp="1" noChangeArrowheads="1"/>
          </p:cNvSpPr>
          <p:nvPr>
            <p:ph type="title"/>
          </p:nvPr>
        </p:nvSpPr>
        <p:spPr>
          <a:xfrm>
            <a:off x="685800" y="990600"/>
            <a:ext cx="7772400" cy="1143000"/>
          </a:xfrm>
          <a:noFill/>
        </p:spPr>
        <p:txBody>
          <a:bodyPr lIns="90488" tIns="44450" rIns="90488" bIns="44450"/>
          <a:lstStyle/>
          <a:p>
            <a:r>
              <a:rPr lang="en-US" b="1" smtClean="0"/>
              <a:t>Methodology: Review of One Asset VaR</a:t>
            </a:r>
          </a:p>
        </p:txBody>
      </p:sp>
      <p:sp>
        <p:nvSpPr>
          <p:cNvPr id="163844" name="Rectangle 3"/>
          <p:cNvSpPr>
            <a:spLocks noGrp="1" noChangeArrowheads="1"/>
          </p:cNvSpPr>
          <p:nvPr>
            <p:ph type="body" idx="1"/>
          </p:nvPr>
        </p:nvSpPr>
        <p:spPr>
          <a:xfrm>
            <a:off x="838200" y="2286000"/>
            <a:ext cx="7391400" cy="3657600"/>
          </a:xfrm>
          <a:noFill/>
        </p:spPr>
        <p:txBody>
          <a:bodyPr lIns="90488" tIns="44450" rIns="90488" bIns="44450"/>
          <a:lstStyle/>
          <a:p>
            <a:pPr marL="609600" indent="-609600">
              <a:buFontTx/>
              <a:buAutoNum type="arabicPeriod"/>
            </a:pPr>
            <a:r>
              <a:rPr lang="en-US" sz="2800" smtClean="0"/>
              <a:t>Collect price data</a:t>
            </a:r>
          </a:p>
          <a:p>
            <a:pPr marL="609600" indent="-609600">
              <a:buFontTx/>
              <a:buAutoNum type="arabicPeriod"/>
            </a:pPr>
            <a:r>
              <a:rPr lang="en-US" sz="2800" smtClean="0"/>
              <a:t>Create return series</a:t>
            </a:r>
          </a:p>
          <a:p>
            <a:pPr marL="609600" indent="-609600">
              <a:buFontTx/>
              <a:buAutoNum type="arabicPeriod"/>
            </a:pPr>
            <a:r>
              <a:rPr lang="en-US" sz="2800" smtClean="0"/>
              <a:t>Estimate variance of return series</a:t>
            </a:r>
          </a:p>
          <a:p>
            <a:pPr marL="609600" indent="-609600">
              <a:buFontTx/>
              <a:buAutoNum type="arabicPeriod"/>
            </a:pPr>
            <a:r>
              <a:rPr lang="en-US" sz="2800" smtClean="0"/>
              <a:t>Take square root of variance to get volatility (standard deviation )</a:t>
            </a:r>
          </a:p>
          <a:p>
            <a:pPr marL="609600" indent="-609600">
              <a:buFontTx/>
              <a:buAutoNum type="arabicPeriod"/>
            </a:pPr>
            <a:r>
              <a:rPr lang="en-US" sz="2800" smtClean="0"/>
              <a:t>Multiply volatility by 2.33 by position size to get estimate of 99% worst case loss.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5"/>
          <p:cNvSpPr>
            <a:spLocks noGrp="1"/>
          </p:cNvSpPr>
          <p:nvPr>
            <p:ph type="sldNum" sz="quarter" idx="12"/>
          </p:nvPr>
        </p:nvSpPr>
        <p:spPr>
          <a:noFill/>
        </p:spPr>
        <p:txBody>
          <a:bodyPr/>
          <a:lstStyle/>
          <a:p>
            <a:fld id="{580CE825-BDBC-45A4-9B7E-33D5B9E0D491}" type="slidenum">
              <a:rPr lang="en-US" smtClean="0"/>
              <a:pPr/>
              <a:t>144</a:t>
            </a:fld>
            <a:endParaRPr lang="en-US" smtClean="0"/>
          </a:p>
        </p:txBody>
      </p:sp>
      <p:sp>
        <p:nvSpPr>
          <p:cNvPr id="164867" name="Rectangle 2"/>
          <p:cNvSpPr>
            <a:spLocks noGrp="1" noChangeArrowheads="1"/>
          </p:cNvSpPr>
          <p:nvPr>
            <p:ph type="body" idx="1"/>
          </p:nvPr>
        </p:nvSpPr>
        <p:spPr>
          <a:xfrm>
            <a:off x="1066800" y="1600200"/>
            <a:ext cx="7315200" cy="4038600"/>
          </a:xfrm>
          <a:noFill/>
        </p:spPr>
        <p:txBody>
          <a:bodyPr lIns="90488" tIns="44450" rIns="90488" bIns="44450"/>
          <a:lstStyle/>
          <a:p>
            <a:pPr marL="609600" indent="-609600"/>
            <a:r>
              <a:rPr lang="en-US" smtClean="0"/>
              <a:t>Longs vs. Shorts: sign is important</a:t>
            </a:r>
          </a:p>
          <a:p>
            <a:pPr marL="1371600" lvl="2" indent="-457200">
              <a:buFontTx/>
              <a:buChar char="–"/>
            </a:pPr>
            <a:r>
              <a:rPr lang="en-US" sz="2800" smtClean="0"/>
              <a:t>simple for equities</a:t>
            </a:r>
          </a:p>
          <a:p>
            <a:pPr marL="1371600" lvl="2" indent="-457200">
              <a:buFontTx/>
              <a:buChar char="–"/>
            </a:pPr>
            <a:r>
              <a:rPr lang="en-US" sz="2800" smtClean="0"/>
              <a:t>requires thought for FX</a:t>
            </a:r>
          </a:p>
          <a:p>
            <a:pPr marL="609600" indent="-609600"/>
            <a:r>
              <a:rPr lang="en-US" smtClean="0"/>
              <a:t>One-sided vs. two-sided confidence intervals</a:t>
            </a:r>
          </a:p>
          <a:p>
            <a:pPr marL="609600" indent="-609600"/>
            <a:r>
              <a:rPr lang="en-US" smtClean="0"/>
              <a:t>Bad data</a:t>
            </a:r>
          </a:p>
          <a:p>
            <a:pPr marL="609600" indent="-609600"/>
            <a:r>
              <a:rPr lang="en-US" smtClean="0"/>
              <a:t>Percentage changes vs. log changes</a:t>
            </a:r>
          </a:p>
        </p:txBody>
      </p:sp>
      <p:sp>
        <p:nvSpPr>
          <p:cNvPr id="164868" name="Rectangle 3"/>
          <p:cNvSpPr>
            <a:spLocks noGrp="1" noChangeArrowheads="1"/>
          </p:cNvSpPr>
          <p:nvPr>
            <p:ph type="title"/>
          </p:nvPr>
        </p:nvSpPr>
        <p:spPr>
          <a:xfrm>
            <a:off x="685800" y="609600"/>
            <a:ext cx="7772400" cy="914400"/>
          </a:xfrm>
          <a:noFill/>
        </p:spPr>
        <p:txBody>
          <a:bodyPr lIns="90488" tIns="44450" rIns="90488" bIns="44450"/>
          <a:lstStyle/>
          <a:p>
            <a:r>
              <a:rPr lang="en-US" b="1" smtClean="0"/>
              <a:t>Methodology: Caveats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5"/>
          <p:cNvSpPr>
            <a:spLocks noGrp="1"/>
          </p:cNvSpPr>
          <p:nvPr>
            <p:ph type="sldNum" sz="quarter" idx="12"/>
          </p:nvPr>
        </p:nvSpPr>
        <p:spPr>
          <a:noFill/>
        </p:spPr>
        <p:txBody>
          <a:bodyPr/>
          <a:lstStyle/>
          <a:p>
            <a:fld id="{677DC3B0-F421-4E63-BB88-F9A9A0570BF3}" type="slidenum">
              <a:rPr lang="en-US" smtClean="0"/>
              <a:pPr/>
              <a:t>145</a:t>
            </a:fld>
            <a:endParaRPr lang="en-US" smtClean="0"/>
          </a:p>
        </p:txBody>
      </p:sp>
      <p:sp>
        <p:nvSpPr>
          <p:cNvPr id="165891" name="Rectangle 2"/>
          <p:cNvSpPr>
            <a:spLocks noGrp="1" noChangeArrowheads="1"/>
          </p:cNvSpPr>
          <p:nvPr>
            <p:ph type="title"/>
          </p:nvPr>
        </p:nvSpPr>
        <p:spPr>
          <a:xfrm>
            <a:off x="762000" y="838200"/>
            <a:ext cx="7315200" cy="990600"/>
          </a:xfrm>
          <a:noFill/>
        </p:spPr>
        <p:txBody>
          <a:bodyPr lIns="90488" tIns="44450" rIns="90488" bIns="44450"/>
          <a:lstStyle/>
          <a:p>
            <a:r>
              <a:rPr lang="en-US" b="1" smtClean="0"/>
              <a:t>Methodology: Fixed Income</a:t>
            </a:r>
          </a:p>
        </p:txBody>
      </p:sp>
      <p:sp>
        <p:nvSpPr>
          <p:cNvPr id="165892" name="Rectangle 3"/>
          <p:cNvSpPr>
            <a:spLocks noGrp="1" noChangeArrowheads="1"/>
          </p:cNvSpPr>
          <p:nvPr>
            <p:ph type="body" idx="1"/>
          </p:nvPr>
        </p:nvSpPr>
        <p:spPr>
          <a:xfrm>
            <a:off x="685800" y="1981200"/>
            <a:ext cx="7772400" cy="3733800"/>
          </a:xfrm>
          <a:noFill/>
        </p:spPr>
        <p:txBody>
          <a:bodyPr lIns="90488" tIns="44450" rIns="90488" bIns="44450"/>
          <a:lstStyle/>
          <a:p>
            <a:pPr marL="609600" indent="-609600"/>
            <a:r>
              <a:rPr lang="en-US" sz="2800" smtClean="0"/>
              <a:t>Fixed income instruments require an adjustment to this method.</a:t>
            </a:r>
          </a:p>
          <a:p>
            <a:pPr marL="609600" indent="-609600"/>
            <a:r>
              <a:rPr lang="en-US" sz="2800" smtClean="0"/>
              <a:t>This is because time series generally available for fixed income securities are </a:t>
            </a:r>
            <a:r>
              <a:rPr lang="en-US" sz="2800" i="1" smtClean="0"/>
              <a:t>yield</a:t>
            </a:r>
            <a:r>
              <a:rPr lang="en-US" sz="2800" smtClean="0"/>
              <a:t> series, while we are concerned with </a:t>
            </a:r>
            <a:r>
              <a:rPr lang="en-US" sz="2800" i="1" smtClean="0"/>
              <a:t>price</a:t>
            </a:r>
            <a:r>
              <a:rPr lang="en-US" sz="2800" smtClean="0"/>
              <a:t> behavior.</a:t>
            </a:r>
          </a:p>
          <a:p>
            <a:pPr marL="609600" indent="-609600"/>
            <a:r>
              <a:rPr lang="en-US" sz="2800" smtClean="0"/>
              <a:t>The adjustment requires expressing the volatility in of basis points and the position in terms of sensitivity to a 1 basis point movement in yields.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Bond </a:t>
            </a:r>
            <a:r>
              <a:rPr lang="en-US" dirty="0" smtClean="0"/>
              <a:t>Pricing: A Digression</a:t>
            </a:r>
            <a:endParaRPr lang="en-US" dirty="0"/>
          </a:p>
        </p:txBody>
      </p:sp>
      <p:sp>
        <p:nvSpPr>
          <p:cNvPr id="4099" name="Rectangle 3"/>
          <p:cNvSpPr>
            <a:spLocks noGrp="1" noChangeArrowheads="1"/>
          </p:cNvSpPr>
          <p:nvPr>
            <p:ph type="body" idx="1"/>
          </p:nvPr>
        </p:nvSpPr>
        <p:spPr>
          <a:xfrm>
            <a:off x="685800" y="1676400"/>
            <a:ext cx="7772400" cy="4419600"/>
          </a:xfrm>
        </p:spPr>
        <p:txBody>
          <a:bodyPr/>
          <a:lstStyle/>
          <a:p>
            <a:r>
              <a:rPr lang="en-US" dirty="0"/>
              <a:t>A bond is an annuity and a bullet payment</a:t>
            </a:r>
          </a:p>
          <a:p>
            <a:r>
              <a:rPr lang="en-US" dirty="0"/>
              <a:t>An annuity is a perpetuity minus the future value of a perpetuity</a:t>
            </a:r>
          </a:p>
          <a:p>
            <a:r>
              <a:rPr lang="en-US" dirty="0"/>
              <a:t>The function of price </a:t>
            </a:r>
            <a:r>
              <a:rPr lang="en-US" dirty="0" err="1"/>
              <a:t>wrt</a:t>
            </a:r>
            <a:r>
              <a:rPr lang="en-US" dirty="0"/>
              <a:t> yield is nonlinear</a:t>
            </a:r>
          </a:p>
          <a:p>
            <a:r>
              <a:rPr lang="en-US" dirty="0"/>
              <a:t>With P on the Y axis, this function is convex </a:t>
            </a:r>
            <a:r>
              <a:rPr lang="en-US" dirty="0" err="1"/>
              <a:t>wrt</a:t>
            </a:r>
            <a:r>
              <a:rPr lang="en-US" dirty="0"/>
              <a:t> the origin.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3600" b="1">
                <a:latin typeface="Verdana" pitchFamily="-64" charset="0"/>
              </a:rPr>
              <a:t>How is the PV of Annuity Formula derived?</a:t>
            </a:r>
          </a:p>
        </p:txBody>
      </p:sp>
      <p:sp>
        <p:nvSpPr>
          <p:cNvPr id="5125" name="Rectangle 5">
            <a:hlinkClick r:id="rId2"/>
          </p:cNvPr>
          <p:cNvSpPr>
            <a:spLocks noGrp="1" noChangeArrowheads="1"/>
          </p:cNvSpPr>
          <p:nvPr>
            <p:ph type="body" idx="1"/>
          </p:nvPr>
        </p:nvSpPr>
        <p:spPr>
          <a:xfrm>
            <a:off x="685800" y="1981200"/>
            <a:ext cx="7772400" cy="838200"/>
          </a:xfrm>
          <a:noFill/>
          <a:ln/>
        </p:spPr>
        <p:txBody>
          <a:bodyPr/>
          <a:lstStyle/>
          <a:p>
            <a:pPr eaLnBrk="0" hangingPunct="0">
              <a:spcBef>
                <a:spcPct val="0"/>
              </a:spcBef>
            </a:pPr>
            <a:r>
              <a:rPr lang="en-US" sz="2400"/>
              <a:t>The present value of a series of payments, whether the payments are the same or not, is:</a:t>
            </a:r>
          </a:p>
        </p:txBody>
      </p:sp>
      <p:pic>
        <p:nvPicPr>
          <p:cNvPr id="5127" name="Picture 7" descr="PV of Annuity 2"/>
          <p:cNvPicPr>
            <a:picLocks noChangeAspect="1" noChangeArrowheads="1"/>
          </p:cNvPicPr>
          <p:nvPr/>
        </p:nvPicPr>
        <p:blipFill>
          <a:blip r:embed="rId3" cstate="print"/>
          <a:srcRect/>
          <a:stretch>
            <a:fillRect/>
          </a:stretch>
        </p:blipFill>
        <p:spPr bwMode="auto">
          <a:xfrm>
            <a:off x="1981200" y="2833688"/>
            <a:ext cx="4275138" cy="595312"/>
          </a:xfrm>
          <a:prstGeom prst="rect">
            <a:avLst/>
          </a:prstGeom>
          <a:noFill/>
        </p:spPr>
      </p:pic>
      <p:sp>
        <p:nvSpPr>
          <p:cNvPr id="5129" name="Rectangle 9">
            <a:hlinkClick r:id="rId2"/>
          </p:cNvPr>
          <p:cNvSpPr>
            <a:spLocks noChangeArrowheads="1"/>
          </p:cNvSpPr>
          <p:nvPr/>
        </p:nvSpPr>
        <p:spPr bwMode="auto">
          <a:xfrm>
            <a:off x="685800" y="3429000"/>
            <a:ext cx="7772400" cy="838200"/>
          </a:xfrm>
          <a:prstGeom prst="rect">
            <a:avLst/>
          </a:prstGeom>
          <a:noFill/>
          <a:ln w="9525">
            <a:noFill/>
            <a:miter lim="800000"/>
            <a:headEnd/>
            <a:tailEnd/>
          </a:ln>
        </p:spPr>
        <p:txBody>
          <a:bodyPr/>
          <a:lstStyle/>
          <a:p>
            <a:pPr marL="342900" indent="-342900">
              <a:buFontTx/>
              <a:buChar char="•"/>
            </a:pPr>
            <a:r>
              <a:rPr lang="en-US"/>
              <a:t>When the periodic payments or dividends are all the same, this is considered a geometric series. By using the geometric series formula, the formula can be rewritten as</a:t>
            </a:r>
          </a:p>
        </p:txBody>
      </p:sp>
      <p:pic>
        <p:nvPicPr>
          <p:cNvPr id="5130" name="Picture 10" descr="PV of Annuity 3"/>
          <p:cNvPicPr>
            <a:picLocks noChangeAspect="1" noChangeArrowheads="1"/>
          </p:cNvPicPr>
          <p:nvPr/>
        </p:nvPicPr>
        <p:blipFill>
          <a:blip r:embed="rId4" cstate="print"/>
          <a:srcRect/>
          <a:stretch>
            <a:fillRect/>
          </a:stretch>
        </p:blipFill>
        <p:spPr bwMode="auto">
          <a:xfrm>
            <a:off x="3162300" y="5105400"/>
            <a:ext cx="2552700" cy="1023938"/>
          </a:xfrm>
          <a:prstGeom prst="rect">
            <a:avLst/>
          </a:prstGeom>
          <a:noFill/>
        </p:spPr>
      </p:pic>
      <p:sp>
        <p:nvSpPr>
          <p:cNvPr id="5131" name="Rectangle 11"/>
          <p:cNvSpPr>
            <a:spLocks noChangeArrowheads="1"/>
          </p:cNvSpPr>
          <p:nvPr/>
        </p:nvSpPr>
        <p:spPr bwMode="auto">
          <a:xfrm>
            <a:off x="219075" y="6391275"/>
            <a:ext cx="4445000" cy="274638"/>
          </a:xfrm>
          <a:prstGeom prst="rect">
            <a:avLst/>
          </a:prstGeom>
          <a:noFill/>
          <a:ln w="9525">
            <a:noFill/>
            <a:miter lim="800000"/>
            <a:headEnd/>
            <a:tailEnd/>
          </a:ln>
        </p:spPr>
        <p:txBody>
          <a:bodyPr wrap="none">
            <a:spAutoFit/>
          </a:bodyPr>
          <a:lstStyle/>
          <a:p>
            <a:r>
              <a:rPr lang="en-US" sz="1200"/>
              <a:t>http://www.financeformulas.net/Present_Value_of_Annuity.html</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3600" b="1">
                <a:latin typeface="Verdana" pitchFamily="-64" charset="0"/>
              </a:rPr>
              <a:t>How is the PV of Annuity Formula derived?</a:t>
            </a:r>
          </a:p>
        </p:txBody>
      </p:sp>
      <p:sp>
        <p:nvSpPr>
          <p:cNvPr id="6147" name="Rectangle 3"/>
          <p:cNvSpPr>
            <a:spLocks noGrp="1" noChangeArrowheads="1"/>
          </p:cNvSpPr>
          <p:nvPr>
            <p:ph type="body" idx="1"/>
          </p:nvPr>
        </p:nvSpPr>
        <p:spPr>
          <a:xfrm>
            <a:off x="685800" y="1981200"/>
            <a:ext cx="7772400" cy="2286000"/>
          </a:xfrm>
        </p:spPr>
        <p:txBody>
          <a:bodyPr/>
          <a:lstStyle/>
          <a:p>
            <a:r>
              <a:rPr lang="en-US" sz="2400"/>
              <a:t>This equation can be simplified by multiplying it by (1+r)/(1+r), which is to multiply it by 1. </a:t>
            </a:r>
          </a:p>
          <a:p>
            <a:r>
              <a:rPr lang="en-US" sz="2400"/>
              <a:t>Notice that (1+r) is canceled out throughout the equation by doing this. </a:t>
            </a:r>
          </a:p>
          <a:p>
            <a:r>
              <a:rPr lang="en-US" sz="2400"/>
              <a:t>The formula is now reduced to</a:t>
            </a:r>
            <a:endParaRPr lang="en-US" sz="2800"/>
          </a:p>
        </p:txBody>
      </p:sp>
      <p:pic>
        <p:nvPicPr>
          <p:cNvPr id="6148" name="Picture 4" descr="PV of Annuity 4"/>
          <p:cNvPicPr>
            <a:picLocks noChangeAspect="1" noChangeArrowheads="1"/>
          </p:cNvPicPr>
          <p:nvPr/>
        </p:nvPicPr>
        <p:blipFill>
          <a:blip r:embed="rId2" cstate="print"/>
          <a:srcRect/>
          <a:stretch>
            <a:fillRect/>
          </a:stretch>
        </p:blipFill>
        <p:spPr bwMode="auto">
          <a:xfrm>
            <a:off x="3505200" y="4038600"/>
            <a:ext cx="1752600" cy="792163"/>
          </a:xfrm>
          <a:prstGeom prst="rect">
            <a:avLst/>
          </a:prstGeom>
          <a:noFill/>
        </p:spPr>
      </p:pic>
      <p:sp>
        <p:nvSpPr>
          <p:cNvPr id="6149" name="Rectangle 5"/>
          <p:cNvSpPr>
            <a:spLocks noChangeArrowheads="1"/>
          </p:cNvSpPr>
          <p:nvPr/>
        </p:nvSpPr>
        <p:spPr bwMode="auto">
          <a:xfrm>
            <a:off x="685800" y="4800600"/>
            <a:ext cx="7772400" cy="1828800"/>
          </a:xfrm>
          <a:prstGeom prst="rect">
            <a:avLst/>
          </a:prstGeom>
          <a:noFill/>
          <a:ln w="9525">
            <a:noFill/>
            <a:miter lim="800000"/>
            <a:headEnd/>
            <a:tailEnd/>
          </a:ln>
        </p:spPr>
        <p:txBody>
          <a:bodyPr/>
          <a:lstStyle/>
          <a:p>
            <a:pPr marL="342900" indent="-342900" eaLnBrk="1" hangingPunct="1">
              <a:spcBef>
                <a:spcPct val="20000"/>
              </a:spcBef>
              <a:buFontTx/>
              <a:buChar char="•"/>
            </a:pPr>
            <a:r>
              <a:rPr lang="en-US">
                <a:latin typeface="Verdana" pitchFamily="-64" charset="0"/>
              </a:rPr>
              <a:t>The P's in the numerator can be factored out of the fraction and become 1. </a:t>
            </a:r>
          </a:p>
          <a:p>
            <a:pPr marL="342900" indent="-342900" eaLnBrk="1" hangingPunct="1">
              <a:spcBef>
                <a:spcPct val="20000"/>
              </a:spcBef>
              <a:buFontTx/>
              <a:buChar char="•"/>
            </a:pPr>
            <a:r>
              <a:rPr lang="en-US">
                <a:latin typeface="Verdana" pitchFamily="-64" charset="0"/>
              </a:rPr>
              <a:t>The 1's in the denominator of the formula are subtracted from one another.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3600" b="1">
                <a:latin typeface="Verdana" pitchFamily="-64" charset="0"/>
              </a:rPr>
              <a:t>How is the PV of Annuity Formula derived?</a:t>
            </a:r>
          </a:p>
        </p:txBody>
      </p:sp>
      <p:sp>
        <p:nvSpPr>
          <p:cNvPr id="7171" name="Rectangle 3"/>
          <p:cNvSpPr>
            <a:spLocks noGrp="1" noChangeArrowheads="1"/>
          </p:cNvSpPr>
          <p:nvPr>
            <p:ph type="body" idx="1"/>
          </p:nvPr>
        </p:nvSpPr>
        <p:spPr/>
        <p:txBody>
          <a:bodyPr/>
          <a:lstStyle/>
          <a:p>
            <a:r>
              <a:rPr lang="en-US" sz="2400">
                <a:latin typeface="Verdana" pitchFamily="-64" charset="0"/>
              </a:rPr>
              <a:t>After making these adjustments, the formula is simplified to the present value of annuity formula</a:t>
            </a:r>
          </a:p>
          <a:p>
            <a:endParaRPr lang="en-US"/>
          </a:p>
        </p:txBody>
      </p:sp>
      <p:pic>
        <p:nvPicPr>
          <p:cNvPr id="7172" name="Picture 4" descr="PV of Annuity 1"/>
          <p:cNvPicPr>
            <a:picLocks noChangeAspect="1" noChangeArrowheads="1"/>
          </p:cNvPicPr>
          <p:nvPr/>
        </p:nvPicPr>
        <p:blipFill>
          <a:blip r:embed="rId2" cstate="print"/>
          <a:srcRect/>
          <a:stretch>
            <a:fillRect/>
          </a:stretch>
        </p:blipFill>
        <p:spPr bwMode="auto">
          <a:xfrm>
            <a:off x="2819400" y="3429000"/>
            <a:ext cx="2895600" cy="2211388"/>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656" y="152400"/>
            <a:ext cx="7772400" cy="1143000"/>
          </a:xfrm>
        </p:spPr>
        <p:txBody>
          <a:bodyPr/>
          <a:lstStyle/>
          <a:p>
            <a:r>
              <a:rPr lang="en-US" sz="2800" dirty="0" smtClean="0"/>
              <a:t>Why So Many Crises ? Why So Many Losses?</a:t>
            </a:r>
            <a:endParaRPr lang="en-US" sz="2800" dirty="0"/>
          </a:p>
        </p:txBody>
      </p:sp>
      <p:sp>
        <p:nvSpPr>
          <p:cNvPr id="4" name="Rectangle 3"/>
          <p:cNvSpPr>
            <a:spLocks noChangeArrowheads="1"/>
          </p:cNvSpPr>
          <p:nvPr/>
        </p:nvSpPr>
        <p:spPr bwMode="gray">
          <a:xfrm>
            <a:off x="170944" y="1447800"/>
            <a:ext cx="8948737" cy="4656659"/>
          </a:xfrm>
          <a:prstGeom prst="rect">
            <a:avLst/>
          </a:prstGeom>
          <a:noFill/>
          <a:ln w="9525">
            <a:noFill/>
            <a:miter lim="800000"/>
            <a:headEnd/>
            <a:tailEnd/>
          </a:ln>
        </p:spPr>
        <p:txBody>
          <a:bodyPr lIns="182880">
            <a:spAutoFit/>
          </a:bodyPr>
          <a:lstStyle/>
          <a:p>
            <a:pPr marL="228600" indent="-228600" eaLnBrk="0" hangingPunct="0">
              <a:lnSpc>
                <a:spcPct val="110000"/>
              </a:lnSpc>
              <a:spcBef>
                <a:spcPct val="10000"/>
              </a:spcBef>
              <a:spcAft>
                <a:spcPct val="10000"/>
              </a:spcAft>
              <a:buClr>
                <a:srgbClr val="000000"/>
              </a:buClr>
            </a:pPr>
            <a:r>
              <a:rPr lang="en-US" dirty="0">
                <a:solidFill>
                  <a:schemeClr val="tx2"/>
                </a:solidFill>
                <a:latin typeface="+mj-lt"/>
              </a:rPr>
              <a:t>Me</a:t>
            </a:r>
            <a:r>
              <a:rPr lang="en-US" dirty="0" smtClean="0">
                <a:solidFill>
                  <a:schemeClr val="tx2"/>
                </a:solidFill>
                <a:latin typeface="+mj-lt"/>
              </a:rPr>
              <a:t>an Reversion</a:t>
            </a:r>
            <a:endParaRPr lang="en-US" b="0" dirty="0" smtClean="0">
              <a:solidFill>
                <a:schemeClr val="tx1"/>
              </a:solidFill>
              <a:latin typeface="+mj-lt"/>
            </a:endParaRP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Any stochastic process creates volatility but eventually reverts to the mean</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People tend to attach “stories” to random processes</a:t>
            </a:r>
            <a:br>
              <a:rPr lang="en-US" b="0" dirty="0" smtClean="0">
                <a:solidFill>
                  <a:schemeClr val="tx1"/>
                </a:solidFill>
                <a:latin typeface="+mj-lt"/>
              </a:rPr>
            </a:br>
            <a:endParaRPr lang="en-US" sz="800" dirty="0" smtClean="0">
              <a:solidFill>
                <a:schemeClr val="tx2"/>
              </a:solidFill>
              <a:latin typeface="+mj-lt"/>
            </a:endParaRPr>
          </a:p>
          <a:p>
            <a:pPr marL="228600" indent="-228600" eaLnBrk="0" hangingPunct="0">
              <a:lnSpc>
                <a:spcPct val="110000"/>
              </a:lnSpc>
              <a:spcBef>
                <a:spcPct val="10000"/>
              </a:spcBef>
              <a:spcAft>
                <a:spcPct val="10000"/>
              </a:spcAft>
              <a:buClr>
                <a:srgbClr val="000000"/>
              </a:buClr>
              <a:buSzPct val="80000"/>
            </a:pPr>
            <a:r>
              <a:rPr lang="en-US" dirty="0" smtClean="0">
                <a:solidFill>
                  <a:schemeClr val="tx2"/>
                </a:solidFill>
                <a:latin typeface="+mj-lt"/>
              </a:rPr>
              <a:t>External Shocks / Innovations Create Opportunities and Overshooting</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Financial innovation for efficient risk taking</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New regulations create new opportunities</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Incentives</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Herd mentality</a:t>
            </a:r>
            <a:br>
              <a:rPr lang="en-US" b="0" dirty="0" smtClean="0">
                <a:solidFill>
                  <a:schemeClr val="tx1"/>
                </a:solidFill>
                <a:latin typeface="+mj-lt"/>
              </a:rPr>
            </a:br>
            <a:endParaRPr lang="en-US" sz="800" b="0" dirty="0" smtClean="0">
              <a:solidFill>
                <a:schemeClr val="tx1"/>
              </a:solidFill>
              <a:latin typeface="+mj-lt"/>
            </a:endParaRPr>
          </a:p>
          <a:p>
            <a:pPr marL="228600" indent="-228600" eaLnBrk="0" hangingPunct="0">
              <a:lnSpc>
                <a:spcPct val="110000"/>
              </a:lnSpc>
              <a:spcBef>
                <a:spcPct val="10000"/>
              </a:spcBef>
              <a:spcAft>
                <a:spcPct val="10000"/>
              </a:spcAft>
              <a:buClr>
                <a:srgbClr val="000000"/>
              </a:buClr>
              <a:buSzPct val="80000"/>
            </a:pPr>
            <a:r>
              <a:rPr lang="en-US" dirty="0">
                <a:solidFill>
                  <a:schemeClr val="tx2"/>
                </a:solidFill>
                <a:latin typeface="+mj-lt"/>
              </a:rPr>
              <a:t>Behavior In Crises</a:t>
            </a:r>
          </a:p>
          <a:p>
            <a:pPr marL="228600" indent="-228600" eaLnBrk="0" hangingPunct="0">
              <a:spcBef>
                <a:spcPct val="10000"/>
              </a:spcBef>
              <a:spcAft>
                <a:spcPct val="10000"/>
              </a:spcAft>
              <a:buClr>
                <a:srgbClr val="000000"/>
              </a:buClr>
              <a:buSzPct val="80000"/>
              <a:buFont typeface="Arial" charset="0"/>
              <a:buChar char="•"/>
            </a:pPr>
            <a:r>
              <a:rPr lang="en-US" dirty="0">
                <a:latin typeface="+mj-lt"/>
              </a:rPr>
              <a:t>Irrational behavior in disaster</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Panic</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Denial</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Chain Reaction</a:t>
            </a:r>
          </a:p>
        </p:txBody>
      </p:sp>
    </p:spTree>
    <p:extLst>
      <p:ext uri="{BB962C8B-B14F-4D97-AF65-F5344CB8AC3E}">
        <p14:creationId xmlns:p14="http://schemas.microsoft.com/office/powerpoint/2010/main" val="8483223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838200"/>
          </a:xfrm>
        </p:spPr>
        <p:txBody>
          <a:bodyPr/>
          <a:lstStyle/>
          <a:p>
            <a:r>
              <a:rPr lang="en-US" dirty="0" smtClean="0"/>
              <a:t>Price-Yield Relationship</a:t>
            </a:r>
            <a:endParaRPr lang="en-US"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150</a:t>
            </a:fld>
            <a:endParaRPr lang="en-US"/>
          </a:p>
        </p:txBody>
      </p:sp>
      <p:pic>
        <p:nvPicPr>
          <p:cNvPr id="385028" name="Picture 4"/>
          <p:cNvPicPr>
            <a:picLocks noChangeAspect="1" noChangeArrowheads="1"/>
          </p:cNvPicPr>
          <p:nvPr/>
        </p:nvPicPr>
        <p:blipFill>
          <a:blip r:embed="rId2" cstate="print"/>
          <a:srcRect/>
          <a:stretch>
            <a:fillRect/>
          </a:stretch>
        </p:blipFill>
        <p:spPr bwMode="auto">
          <a:xfrm>
            <a:off x="1714500" y="1371600"/>
            <a:ext cx="5715000" cy="4746625"/>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IR Risk Reporting</a:t>
            </a:r>
            <a:endParaRPr lang="en-US"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151</a:t>
            </a:fld>
            <a:endParaRPr lang="en-US"/>
          </a:p>
        </p:txBody>
      </p:sp>
      <p:pic>
        <p:nvPicPr>
          <p:cNvPr id="386050" name="Picture 2"/>
          <p:cNvPicPr>
            <a:picLocks noChangeAspect="1" noChangeArrowheads="1"/>
          </p:cNvPicPr>
          <p:nvPr/>
        </p:nvPicPr>
        <p:blipFill>
          <a:blip r:embed="rId2" cstate="print"/>
          <a:srcRect/>
          <a:stretch>
            <a:fillRect/>
          </a:stretch>
        </p:blipFill>
        <p:spPr bwMode="auto">
          <a:xfrm>
            <a:off x="152400" y="1371600"/>
            <a:ext cx="5743575" cy="1695450"/>
          </a:xfrm>
          <a:prstGeom prst="rect">
            <a:avLst/>
          </a:prstGeom>
          <a:noFill/>
          <a:ln w="9525">
            <a:noFill/>
            <a:miter lim="800000"/>
            <a:headEnd/>
            <a:tailEnd/>
          </a:ln>
        </p:spPr>
      </p:pic>
      <p:pic>
        <p:nvPicPr>
          <p:cNvPr id="386051" name="Picture 3"/>
          <p:cNvPicPr>
            <a:picLocks noChangeAspect="1" noChangeArrowheads="1"/>
          </p:cNvPicPr>
          <p:nvPr/>
        </p:nvPicPr>
        <p:blipFill>
          <a:blip r:embed="rId3" cstate="print"/>
          <a:srcRect/>
          <a:stretch>
            <a:fillRect/>
          </a:stretch>
        </p:blipFill>
        <p:spPr bwMode="auto">
          <a:xfrm>
            <a:off x="152400" y="3124200"/>
            <a:ext cx="4642962" cy="3343275"/>
          </a:xfrm>
          <a:prstGeom prst="rect">
            <a:avLst/>
          </a:prstGeom>
          <a:noFill/>
          <a:ln w="9525">
            <a:noFill/>
            <a:miter lim="800000"/>
            <a:headEnd/>
            <a:tailEnd/>
          </a:ln>
        </p:spPr>
      </p:pic>
      <p:pic>
        <p:nvPicPr>
          <p:cNvPr id="386052" name="Picture 4"/>
          <p:cNvPicPr>
            <a:picLocks noChangeAspect="1" noChangeArrowheads="1"/>
          </p:cNvPicPr>
          <p:nvPr/>
        </p:nvPicPr>
        <p:blipFill>
          <a:blip r:embed="rId4" cstate="print"/>
          <a:srcRect/>
          <a:stretch>
            <a:fillRect/>
          </a:stretch>
        </p:blipFill>
        <p:spPr bwMode="auto">
          <a:xfrm>
            <a:off x="5943600" y="1447800"/>
            <a:ext cx="2857500" cy="1371600"/>
          </a:xfrm>
          <a:prstGeom prst="rect">
            <a:avLst/>
          </a:prstGeom>
          <a:noFill/>
          <a:ln w="9525">
            <a:noFill/>
            <a:miter lim="800000"/>
            <a:headEnd/>
            <a:tailEnd/>
          </a:ln>
        </p:spPr>
      </p:pic>
      <p:pic>
        <p:nvPicPr>
          <p:cNvPr id="386054" name="Picture 6"/>
          <p:cNvPicPr>
            <a:picLocks noChangeAspect="1" noChangeArrowheads="1"/>
          </p:cNvPicPr>
          <p:nvPr/>
        </p:nvPicPr>
        <p:blipFill>
          <a:blip r:embed="rId5" cstate="print"/>
          <a:srcRect/>
          <a:stretch>
            <a:fillRect/>
          </a:stretch>
        </p:blipFill>
        <p:spPr bwMode="auto">
          <a:xfrm>
            <a:off x="4876800" y="3162300"/>
            <a:ext cx="3609975" cy="266700"/>
          </a:xfrm>
          <a:prstGeom prst="rect">
            <a:avLst/>
          </a:prstGeom>
          <a:noFill/>
          <a:ln w="9525">
            <a:noFill/>
            <a:miter lim="800000"/>
            <a:headEnd/>
            <a:tailEnd/>
          </a:ln>
        </p:spPr>
      </p:pic>
      <p:pic>
        <p:nvPicPr>
          <p:cNvPr id="11" name="Picture 7"/>
          <p:cNvPicPr>
            <a:picLocks noChangeAspect="1" noChangeArrowheads="1"/>
          </p:cNvPicPr>
          <p:nvPr/>
        </p:nvPicPr>
        <p:blipFill>
          <a:blip r:embed="rId6" cstate="print"/>
          <a:srcRect/>
          <a:stretch>
            <a:fillRect/>
          </a:stretch>
        </p:blipFill>
        <p:spPr bwMode="auto">
          <a:xfrm>
            <a:off x="4876800" y="3429000"/>
            <a:ext cx="3609975" cy="3267075"/>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5"/>
          <p:cNvSpPr>
            <a:spLocks noGrp="1"/>
          </p:cNvSpPr>
          <p:nvPr>
            <p:ph type="sldNum" sz="quarter" idx="12"/>
          </p:nvPr>
        </p:nvSpPr>
        <p:spPr>
          <a:noFill/>
        </p:spPr>
        <p:txBody>
          <a:bodyPr/>
          <a:lstStyle/>
          <a:p>
            <a:fld id="{91DAFA56-5F4C-46C8-A78F-D748C8B9A408}" type="slidenum">
              <a:rPr lang="en-US" smtClean="0"/>
              <a:pPr/>
              <a:t>152</a:t>
            </a:fld>
            <a:endParaRPr lang="en-US" smtClean="0"/>
          </a:p>
        </p:txBody>
      </p:sp>
      <p:sp>
        <p:nvSpPr>
          <p:cNvPr id="166915" name="Rectangle 2"/>
          <p:cNvSpPr>
            <a:spLocks noGrp="1" noChangeArrowheads="1"/>
          </p:cNvSpPr>
          <p:nvPr>
            <p:ph type="title"/>
          </p:nvPr>
        </p:nvSpPr>
        <p:spPr>
          <a:xfrm>
            <a:off x="990600" y="609600"/>
            <a:ext cx="7086600" cy="762000"/>
          </a:xfrm>
          <a:noFill/>
        </p:spPr>
        <p:txBody>
          <a:bodyPr lIns="90488" tIns="44450" rIns="90488" bIns="44450"/>
          <a:lstStyle/>
          <a:p>
            <a:r>
              <a:rPr lang="en-US" b="1" smtClean="0"/>
              <a:t>Methodology: Fixed Income</a:t>
            </a:r>
          </a:p>
        </p:txBody>
      </p:sp>
      <p:sp>
        <p:nvSpPr>
          <p:cNvPr id="166916" name="Rectangle 3"/>
          <p:cNvSpPr>
            <a:spLocks noChangeArrowheads="1"/>
          </p:cNvSpPr>
          <p:nvPr/>
        </p:nvSpPr>
        <p:spPr bwMode="auto">
          <a:xfrm>
            <a:off x="1447800" y="1828800"/>
            <a:ext cx="6383338" cy="1012825"/>
          </a:xfrm>
          <a:prstGeom prst="rect">
            <a:avLst/>
          </a:prstGeom>
          <a:noFill/>
          <a:ln w="12700">
            <a:noFill/>
            <a:miter lim="800000"/>
            <a:headEnd/>
            <a:tailEnd/>
          </a:ln>
        </p:spPr>
        <p:txBody>
          <a:bodyPr wrap="none" lIns="90488" tIns="44450" rIns="90488" bIns="44450">
            <a:spAutoFit/>
          </a:bodyPr>
          <a:lstStyle/>
          <a:p>
            <a:r>
              <a:rPr lang="en-US" sz="2800"/>
              <a:t>Equities, Foreign Exchange, Commodities</a:t>
            </a:r>
            <a:r>
              <a:rPr lang="en-US" sz="3200"/>
              <a:t>:</a:t>
            </a:r>
          </a:p>
          <a:p>
            <a:r>
              <a:rPr lang="en-US" sz="2800"/>
              <a:t>position * </a:t>
            </a:r>
            <a:r>
              <a:rPr lang="en-US" sz="2800">
                <a:latin typeface="Symbol" pitchFamily="18" charset="2"/>
              </a:rPr>
              <a:t></a:t>
            </a:r>
            <a:r>
              <a:rPr lang="en-US" sz="2800" baseline="-25000"/>
              <a:t>price</a:t>
            </a:r>
            <a:r>
              <a:rPr lang="en-US" sz="2800">
                <a:latin typeface="Symbol" pitchFamily="18" charset="2"/>
              </a:rPr>
              <a:t></a:t>
            </a:r>
            <a:r>
              <a:rPr lang="en-US" sz="2800"/>
              <a:t>* 2.33 (or 1.64 for 95%)</a:t>
            </a:r>
          </a:p>
        </p:txBody>
      </p:sp>
      <p:sp>
        <p:nvSpPr>
          <p:cNvPr id="166917" name="Rectangle 4"/>
          <p:cNvSpPr>
            <a:spLocks noChangeArrowheads="1"/>
          </p:cNvSpPr>
          <p:nvPr/>
        </p:nvSpPr>
        <p:spPr bwMode="auto">
          <a:xfrm>
            <a:off x="1371600" y="3048000"/>
            <a:ext cx="6459538" cy="950913"/>
          </a:xfrm>
          <a:prstGeom prst="rect">
            <a:avLst/>
          </a:prstGeom>
          <a:noFill/>
          <a:ln w="12700">
            <a:noFill/>
            <a:miter lim="800000"/>
            <a:headEnd/>
            <a:tailEnd/>
          </a:ln>
        </p:spPr>
        <p:txBody>
          <a:bodyPr wrap="none" lIns="90488" tIns="44450" rIns="90488" bIns="44450">
            <a:spAutoFit/>
          </a:bodyPr>
          <a:lstStyle/>
          <a:p>
            <a:r>
              <a:rPr lang="en-US" sz="2800"/>
              <a:t>Fixed Income:</a:t>
            </a:r>
          </a:p>
          <a:p>
            <a:r>
              <a:rPr lang="en-US" sz="2800"/>
              <a:t>position * PV01 * close * </a:t>
            </a:r>
            <a:r>
              <a:rPr lang="en-US" sz="2800">
                <a:latin typeface="Symbol" pitchFamily="18" charset="2"/>
              </a:rPr>
              <a:t></a:t>
            </a:r>
            <a:r>
              <a:rPr lang="en-US" sz="2800" baseline="-25000"/>
              <a:t>yield</a:t>
            </a:r>
            <a:r>
              <a:rPr lang="en-US" sz="2800">
                <a:latin typeface="Symbol" pitchFamily="18" charset="2"/>
              </a:rPr>
              <a:t></a:t>
            </a:r>
            <a:r>
              <a:rPr lang="en-US" sz="2800"/>
              <a:t>* 2.33 *100</a:t>
            </a:r>
          </a:p>
        </p:txBody>
      </p:sp>
      <p:sp>
        <p:nvSpPr>
          <p:cNvPr id="166918" name="Rectangle 5"/>
          <p:cNvSpPr>
            <a:spLocks noChangeArrowheads="1"/>
          </p:cNvSpPr>
          <p:nvPr/>
        </p:nvSpPr>
        <p:spPr bwMode="auto">
          <a:xfrm rot="5400000">
            <a:off x="1934369" y="3780631"/>
            <a:ext cx="609600" cy="1430338"/>
          </a:xfrm>
          <a:prstGeom prst="rect">
            <a:avLst/>
          </a:prstGeom>
          <a:noFill/>
          <a:ln w="12700">
            <a:noFill/>
            <a:miter lim="800000"/>
            <a:headEnd/>
            <a:tailEnd/>
          </a:ln>
        </p:spPr>
        <p:txBody>
          <a:bodyPr lIns="90488" tIns="44450" rIns="90488" bIns="44450">
            <a:spAutoFit/>
          </a:bodyPr>
          <a:lstStyle/>
          <a:p>
            <a:r>
              <a:rPr lang="en-US" sz="8800"/>
              <a:t>}</a:t>
            </a:r>
          </a:p>
        </p:txBody>
      </p:sp>
      <p:sp>
        <p:nvSpPr>
          <p:cNvPr id="166919" name="Rectangle 6"/>
          <p:cNvSpPr>
            <a:spLocks noChangeArrowheads="1"/>
          </p:cNvSpPr>
          <p:nvPr/>
        </p:nvSpPr>
        <p:spPr bwMode="auto">
          <a:xfrm rot="5400000">
            <a:off x="5895181" y="2844007"/>
            <a:ext cx="1157287" cy="3517900"/>
          </a:xfrm>
          <a:prstGeom prst="rect">
            <a:avLst/>
          </a:prstGeom>
          <a:noFill/>
          <a:ln w="12700">
            <a:noFill/>
            <a:miter lim="800000"/>
            <a:headEnd/>
            <a:tailEnd/>
          </a:ln>
        </p:spPr>
        <p:txBody>
          <a:bodyPr lIns="90488" tIns="44450" rIns="90488" bIns="44450">
            <a:spAutoFit/>
          </a:bodyPr>
          <a:lstStyle/>
          <a:p>
            <a:r>
              <a:rPr lang="en-US" sz="22500">
                <a:latin typeface="Book Antiqua" pitchFamily="18" charset="0"/>
              </a:rPr>
              <a:t>}</a:t>
            </a:r>
          </a:p>
        </p:txBody>
      </p:sp>
      <p:sp>
        <p:nvSpPr>
          <p:cNvPr id="166920" name="Rectangle 7"/>
          <p:cNvSpPr>
            <a:spLocks noChangeArrowheads="1"/>
          </p:cNvSpPr>
          <p:nvPr/>
        </p:nvSpPr>
        <p:spPr bwMode="auto">
          <a:xfrm>
            <a:off x="457200" y="5029200"/>
            <a:ext cx="3695700" cy="819150"/>
          </a:xfrm>
          <a:prstGeom prst="rect">
            <a:avLst/>
          </a:prstGeom>
          <a:noFill/>
          <a:ln w="12700">
            <a:noFill/>
            <a:miter lim="800000"/>
            <a:headEnd/>
            <a:tailEnd/>
          </a:ln>
        </p:spPr>
        <p:txBody>
          <a:bodyPr lIns="90488" tIns="44450" rIns="90488" bIns="44450">
            <a:spAutoFit/>
          </a:bodyPr>
          <a:lstStyle/>
          <a:p>
            <a:r>
              <a:rPr lang="en-US" sz="2400">
                <a:solidFill>
                  <a:schemeClr val="accent1"/>
                </a:solidFill>
              </a:rPr>
              <a:t>position sensitivity to a one BP movement in yields</a:t>
            </a:r>
          </a:p>
        </p:txBody>
      </p:sp>
      <p:sp>
        <p:nvSpPr>
          <p:cNvPr id="166921" name="Rectangle 8"/>
          <p:cNvSpPr>
            <a:spLocks noChangeArrowheads="1"/>
          </p:cNvSpPr>
          <p:nvPr/>
        </p:nvSpPr>
        <p:spPr bwMode="auto">
          <a:xfrm>
            <a:off x="4779963" y="5114925"/>
            <a:ext cx="3678237" cy="819150"/>
          </a:xfrm>
          <a:prstGeom prst="rect">
            <a:avLst/>
          </a:prstGeom>
          <a:noFill/>
          <a:ln w="12700">
            <a:noFill/>
            <a:miter lim="800000"/>
            <a:headEnd/>
            <a:tailEnd/>
          </a:ln>
        </p:spPr>
        <p:txBody>
          <a:bodyPr lIns="90488" tIns="44450" rIns="90488" bIns="44450">
            <a:spAutoFit/>
          </a:bodyPr>
          <a:lstStyle/>
          <a:p>
            <a:r>
              <a:rPr lang="en-US" sz="2400">
                <a:solidFill>
                  <a:schemeClr val="accent1"/>
                </a:solidFill>
              </a:rPr>
              <a:t>potential movement in </a:t>
            </a:r>
          </a:p>
          <a:p>
            <a:r>
              <a:rPr lang="en-US" sz="2400">
                <a:solidFill>
                  <a:schemeClr val="accent1"/>
                </a:solidFill>
              </a:rPr>
              <a:t>yields measured in BP</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5"/>
          <p:cNvSpPr>
            <a:spLocks noGrp="1"/>
          </p:cNvSpPr>
          <p:nvPr>
            <p:ph type="sldNum" sz="quarter" idx="12"/>
          </p:nvPr>
        </p:nvSpPr>
        <p:spPr>
          <a:noFill/>
        </p:spPr>
        <p:txBody>
          <a:bodyPr/>
          <a:lstStyle/>
          <a:p>
            <a:fld id="{058C0F9E-2302-432F-A661-CA70B86C557B}" type="slidenum">
              <a:rPr lang="en-US" smtClean="0"/>
              <a:pPr/>
              <a:t>153</a:t>
            </a:fld>
            <a:endParaRPr lang="en-US" smtClean="0"/>
          </a:p>
        </p:txBody>
      </p:sp>
      <p:sp>
        <p:nvSpPr>
          <p:cNvPr id="167939" name="Rectangle 2"/>
          <p:cNvSpPr>
            <a:spLocks noGrp="1" noChangeArrowheads="1"/>
          </p:cNvSpPr>
          <p:nvPr>
            <p:ph type="title"/>
          </p:nvPr>
        </p:nvSpPr>
        <p:spPr>
          <a:xfrm>
            <a:off x="457200" y="1066800"/>
            <a:ext cx="8534400" cy="1143000"/>
          </a:xfrm>
          <a:noFill/>
        </p:spPr>
        <p:txBody>
          <a:bodyPr lIns="90488" tIns="44450" rIns="90488" bIns="44450"/>
          <a:lstStyle/>
          <a:p>
            <a:r>
              <a:rPr lang="en-US" b="1" smtClean="0"/>
              <a:t>Methodology: Fixed Income Example</a:t>
            </a:r>
          </a:p>
        </p:txBody>
      </p:sp>
      <p:sp>
        <p:nvSpPr>
          <p:cNvPr id="167940" name="Rectangle 3"/>
          <p:cNvSpPr>
            <a:spLocks noGrp="1" noChangeArrowheads="1"/>
          </p:cNvSpPr>
          <p:nvPr>
            <p:ph type="body" idx="1"/>
          </p:nvPr>
        </p:nvSpPr>
        <p:spPr>
          <a:xfrm>
            <a:off x="685800" y="2590800"/>
            <a:ext cx="7772400" cy="2971800"/>
          </a:xfrm>
          <a:noFill/>
        </p:spPr>
        <p:txBody>
          <a:bodyPr lIns="90488" tIns="44450" rIns="90488" bIns="44450"/>
          <a:lstStyle/>
          <a:p>
            <a:pPr marL="609600" indent="-609600"/>
            <a:r>
              <a:rPr lang="en-US" sz="2800" smtClean="0"/>
              <a:t>Consider a USD 100 position in 10 year UST:</a:t>
            </a:r>
          </a:p>
          <a:p>
            <a:pPr marL="1371600" lvl="2" indent="-457200"/>
            <a:r>
              <a:rPr lang="en-US" smtClean="0"/>
              <a:t>Vol of the percentage changes in UST yields since 1/1/03 = 1.312%</a:t>
            </a:r>
          </a:p>
          <a:p>
            <a:pPr marL="1371600" lvl="2" indent="-457200"/>
            <a:r>
              <a:rPr lang="en-US" smtClean="0"/>
              <a:t>DV01 = change in price at 12/31/96 yield if yields were to increase by 1 basis point</a:t>
            </a:r>
          </a:p>
          <a:p>
            <a:pPr marL="1371600" lvl="2" indent="-457200"/>
            <a:r>
              <a:rPr lang="en-US" smtClean="0"/>
              <a:t>(Duration may also be used here)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2"/>
          </p:nvPr>
        </p:nvSpPr>
        <p:spPr>
          <a:noFill/>
        </p:spPr>
        <p:txBody>
          <a:bodyPr/>
          <a:lstStyle/>
          <a:p>
            <a:fld id="{826748B7-7ED4-49B2-BFE1-8ECB5EE3137C}" type="slidenum">
              <a:rPr lang="en-US" smtClean="0"/>
              <a:pPr/>
              <a:t>154</a:t>
            </a:fld>
            <a:endParaRPr lang="en-US" smtClean="0"/>
          </a:p>
        </p:txBody>
      </p:sp>
      <p:sp>
        <p:nvSpPr>
          <p:cNvPr id="168963" name="Rectangle 2"/>
          <p:cNvSpPr>
            <a:spLocks noGrp="1" noChangeArrowheads="1"/>
          </p:cNvSpPr>
          <p:nvPr>
            <p:ph type="title"/>
          </p:nvPr>
        </p:nvSpPr>
        <p:spPr>
          <a:xfrm>
            <a:off x="304800" y="1066800"/>
            <a:ext cx="8534400" cy="1143000"/>
          </a:xfrm>
          <a:noFill/>
        </p:spPr>
        <p:txBody>
          <a:bodyPr lIns="90488" tIns="44450" rIns="90488" bIns="44450"/>
          <a:lstStyle/>
          <a:p>
            <a:r>
              <a:rPr lang="en-US" b="1" smtClean="0"/>
              <a:t>Methodology: Fixed Income Example</a:t>
            </a:r>
          </a:p>
        </p:txBody>
      </p:sp>
      <p:sp>
        <p:nvSpPr>
          <p:cNvPr id="168964" name="Rectangle 3"/>
          <p:cNvSpPr>
            <a:spLocks noGrp="1" noChangeArrowheads="1"/>
          </p:cNvSpPr>
          <p:nvPr>
            <p:ph type="body" idx="1"/>
          </p:nvPr>
        </p:nvSpPr>
        <p:spPr>
          <a:xfrm>
            <a:off x="381000" y="2438400"/>
            <a:ext cx="8305800" cy="3429000"/>
          </a:xfrm>
          <a:noFill/>
        </p:spPr>
        <p:txBody>
          <a:bodyPr lIns="90488" tIns="44450" rIns="90488" bIns="44450"/>
          <a:lstStyle/>
          <a:p>
            <a:pPr marL="609600" indent="-609600">
              <a:lnSpc>
                <a:spcPct val="90000"/>
              </a:lnSpc>
              <a:buSzPct val="50000"/>
            </a:pPr>
            <a:r>
              <a:rPr lang="en-US" sz="3100" smtClean="0"/>
              <a:t>Price at yield of 4.644% = 100</a:t>
            </a:r>
          </a:p>
          <a:p>
            <a:pPr marL="609600" indent="-609600">
              <a:lnSpc>
                <a:spcPct val="90000"/>
              </a:lnSpc>
              <a:buSzPct val="50000"/>
            </a:pPr>
            <a:r>
              <a:rPr lang="en-US" sz="3100" smtClean="0"/>
              <a:t>Price at yield of 4.654% = 99.92077</a:t>
            </a:r>
          </a:p>
          <a:p>
            <a:pPr marL="609600" indent="-609600">
              <a:lnSpc>
                <a:spcPct val="90000"/>
              </a:lnSpc>
              <a:buSzPct val="50000"/>
            </a:pPr>
            <a:r>
              <a:rPr lang="en-US" sz="3100" smtClean="0"/>
              <a:t>DV01 = 99.920765-100  = 0.07923 per $100 </a:t>
            </a:r>
          </a:p>
          <a:p>
            <a:pPr marL="609600" indent="-609600">
              <a:lnSpc>
                <a:spcPct val="90000"/>
              </a:lnSpc>
              <a:buSzPct val="50000"/>
            </a:pPr>
            <a:r>
              <a:rPr lang="en-US" sz="3100" smtClean="0"/>
              <a:t>This sensitivity changes with the level of yields, but provides a good approximation</a:t>
            </a:r>
          </a:p>
          <a:p>
            <a:pPr marL="609600" indent="-609600">
              <a:lnSpc>
                <a:spcPct val="90000"/>
              </a:lnSpc>
              <a:buSzPct val="50000"/>
            </a:pPr>
            <a:endParaRPr lang="en-US" sz="310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5"/>
          <p:cNvSpPr>
            <a:spLocks noGrp="1"/>
          </p:cNvSpPr>
          <p:nvPr>
            <p:ph type="sldNum" sz="quarter" idx="12"/>
          </p:nvPr>
        </p:nvSpPr>
        <p:spPr>
          <a:noFill/>
        </p:spPr>
        <p:txBody>
          <a:bodyPr/>
          <a:lstStyle/>
          <a:p>
            <a:fld id="{691A8940-4145-4BEC-B792-470E5BB14849}" type="slidenum">
              <a:rPr lang="en-US" smtClean="0"/>
              <a:pPr/>
              <a:t>155</a:t>
            </a:fld>
            <a:endParaRPr lang="en-US" smtClean="0"/>
          </a:p>
        </p:txBody>
      </p:sp>
      <p:sp>
        <p:nvSpPr>
          <p:cNvPr id="169987" name="Rectangle 2"/>
          <p:cNvSpPr>
            <a:spLocks noGrp="1" noChangeArrowheads="1"/>
          </p:cNvSpPr>
          <p:nvPr>
            <p:ph type="title"/>
          </p:nvPr>
        </p:nvSpPr>
        <p:spPr>
          <a:xfrm>
            <a:off x="304800" y="609600"/>
            <a:ext cx="8153400" cy="990600"/>
          </a:xfrm>
          <a:noFill/>
        </p:spPr>
        <p:txBody>
          <a:bodyPr lIns="90488" tIns="44450" rIns="90488" bIns="44450"/>
          <a:lstStyle/>
          <a:p>
            <a:r>
              <a:rPr lang="en-US" b="1" smtClean="0"/>
              <a:t>Methodology: Duration vs. DV01</a:t>
            </a:r>
          </a:p>
        </p:txBody>
      </p:sp>
      <p:sp>
        <p:nvSpPr>
          <p:cNvPr id="169988" name="Rectangle 3"/>
          <p:cNvSpPr>
            <a:spLocks noGrp="1" noChangeArrowheads="1"/>
          </p:cNvSpPr>
          <p:nvPr>
            <p:ph type="body" idx="1"/>
          </p:nvPr>
        </p:nvSpPr>
        <p:spPr>
          <a:xfrm>
            <a:off x="381000" y="1752600"/>
            <a:ext cx="8305800" cy="3962400"/>
          </a:xfrm>
          <a:noFill/>
        </p:spPr>
        <p:txBody>
          <a:bodyPr lIns="90488" tIns="44450" rIns="90488" bIns="44450"/>
          <a:lstStyle/>
          <a:p>
            <a:pPr marL="609600" indent="-609600"/>
            <a:r>
              <a:rPr lang="en-US" sz="2400" smtClean="0"/>
              <a:t>Duration measures the weighted average time to a security’s cash flows, where the weighting is the cash flow.</a:t>
            </a:r>
          </a:p>
          <a:p>
            <a:pPr marL="609600" indent="-609600"/>
            <a:r>
              <a:rPr lang="en-US" sz="2400" smtClean="0"/>
              <a:t>Duration also shows the percentage change in price per change in yield.</a:t>
            </a:r>
          </a:p>
          <a:p>
            <a:pPr marL="609600" indent="-609600"/>
            <a:r>
              <a:rPr lang="en-US" sz="2400" smtClean="0"/>
              <a:t>DV01 provides a similar measure, but often per 1 million of face value.</a:t>
            </a:r>
          </a:p>
          <a:p>
            <a:pPr marL="609600" indent="-609600"/>
            <a:r>
              <a:rPr lang="en-US" sz="2400" smtClean="0"/>
              <a:t>Bond traders think in DV01’s; portfolio managers think in terms of duration.</a:t>
            </a:r>
          </a:p>
          <a:p>
            <a:pPr marL="609600" indent="-609600"/>
            <a:r>
              <a:rPr lang="en-US" sz="2400" smtClean="0"/>
              <a:t>Either measure is effective but BE CAREFUL OF THE UNITS.  This is one of the easiest errors to make!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6"/>
          <p:cNvSpPr>
            <a:spLocks noGrp="1"/>
          </p:cNvSpPr>
          <p:nvPr>
            <p:ph type="sldNum" sz="quarter" idx="12"/>
          </p:nvPr>
        </p:nvSpPr>
        <p:spPr>
          <a:noFill/>
        </p:spPr>
        <p:txBody>
          <a:bodyPr/>
          <a:lstStyle/>
          <a:p>
            <a:fld id="{8C1B5BEA-3BBF-4ADF-8389-F7F6BCD4DD7B}" type="slidenum">
              <a:rPr lang="en-US" smtClean="0"/>
              <a:pPr/>
              <a:t>156</a:t>
            </a:fld>
            <a:endParaRPr lang="en-US" smtClean="0"/>
          </a:p>
        </p:txBody>
      </p:sp>
      <p:sp>
        <p:nvSpPr>
          <p:cNvPr id="171011" name="Rectangle 2"/>
          <p:cNvSpPr>
            <a:spLocks noGrp="1" noChangeArrowheads="1"/>
          </p:cNvSpPr>
          <p:nvPr>
            <p:ph type="title"/>
          </p:nvPr>
        </p:nvSpPr>
        <p:spPr>
          <a:noFill/>
        </p:spPr>
        <p:txBody>
          <a:bodyPr lIns="90488" tIns="44450" rIns="90488" bIns="44450"/>
          <a:lstStyle/>
          <a:p>
            <a:r>
              <a:rPr lang="en-US" sz="4000" b="1" smtClean="0"/>
              <a:t>Methodology: Duration &amp; DV01 Examples</a:t>
            </a:r>
          </a:p>
        </p:txBody>
      </p:sp>
      <p:sp>
        <p:nvSpPr>
          <p:cNvPr id="171012" name="Rectangle 7"/>
          <p:cNvSpPr>
            <a:spLocks noGrp="1" noChangeArrowheads="1"/>
          </p:cNvSpPr>
          <p:nvPr>
            <p:ph type="body" sz="half" idx="1"/>
          </p:nvPr>
        </p:nvSpPr>
        <p:spPr>
          <a:xfrm>
            <a:off x="685800" y="1981200"/>
            <a:ext cx="4419600" cy="4114800"/>
          </a:xfrm>
          <a:noFill/>
        </p:spPr>
        <p:txBody>
          <a:bodyPr lIns="90488" tIns="44450" rIns="90488" bIns="44450"/>
          <a:lstStyle/>
          <a:p>
            <a:pPr marL="609600" indent="-609600"/>
            <a:r>
              <a:rPr lang="en-US" sz="1800" smtClean="0"/>
              <a:t>UST Example:</a:t>
            </a:r>
          </a:p>
          <a:p>
            <a:pPr marL="609600" indent="-609600"/>
            <a:r>
              <a:rPr lang="en-US" sz="1800" smtClean="0"/>
              <a:t>Use Excel PRICE( ) function</a:t>
            </a:r>
          </a:p>
          <a:p>
            <a:pPr marL="609600" indent="-609600"/>
            <a:r>
              <a:rPr lang="en-US" sz="1800" smtClean="0"/>
              <a:t>Remember to divide coupon/yield by 100 (4.644% = .0644)</a:t>
            </a:r>
          </a:p>
          <a:p>
            <a:pPr marL="609600" indent="-609600"/>
            <a:r>
              <a:rPr lang="en-US" sz="1800" smtClean="0"/>
              <a:t>Assume redemption at par</a:t>
            </a:r>
          </a:p>
          <a:p>
            <a:pPr marL="609600" indent="-609600"/>
            <a:r>
              <a:rPr lang="en-US" sz="1800" smtClean="0"/>
              <a:t>Note similarity of PV01 to Duration</a:t>
            </a:r>
          </a:p>
        </p:txBody>
      </p:sp>
      <p:pic>
        <p:nvPicPr>
          <p:cNvPr id="171013" name="Picture 5"/>
          <p:cNvPicPr>
            <a:picLocks noChangeAspect="1" noChangeArrowheads="1"/>
          </p:cNvPicPr>
          <p:nvPr/>
        </p:nvPicPr>
        <p:blipFill>
          <a:blip r:embed="rId2" cstate="print"/>
          <a:srcRect/>
          <a:stretch>
            <a:fillRect/>
          </a:stretch>
        </p:blipFill>
        <p:spPr bwMode="auto">
          <a:xfrm>
            <a:off x="1219200" y="4038600"/>
            <a:ext cx="6775450" cy="1895475"/>
          </a:xfrm>
          <a:prstGeom prst="rect">
            <a:avLst/>
          </a:prstGeom>
          <a:noFill/>
          <a:ln w="9525">
            <a:noFill/>
            <a:miter lim="800000"/>
            <a:headEnd/>
            <a:tailEnd/>
          </a:ln>
        </p:spPr>
      </p:pic>
      <p:graphicFrame>
        <p:nvGraphicFramePr>
          <p:cNvPr id="867372" name="Group 44"/>
          <p:cNvGraphicFramePr>
            <a:graphicFrameLocks noGrp="1"/>
          </p:cNvGraphicFramePr>
          <p:nvPr>
            <p:ph sz="half" idx="2"/>
          </p:nvPr>
        </p:nvGraphicFramePr>
        <p:xfrm>
          <a:off x="5257800" y="2209800"/>
          <a:ext cx="3048000" cy="1385889"/>
        </p:xfrm>
        <a:graphic>
          <a:graphicData uri="http://schemas.openxmlformats.org/drawingml/2006/table">
            <a:tbl>
              <a:tblPr/>
              <a:tblGrid>
                <a:gridCol w="1171575"/>
                <a:gridCol w="1876425"/>
              </a:tblGrid>
              <a:tr h="257175">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800" b="1" i="0" u="none" strike="noStrike" cap="none" normalizeH="0" baseline="0" smtClean="0">
                          <a:ln>
                            <a:noFill/>
                          </a:ln>
                          <a:solidFill>
                            <a:srgbClr val="000066"/>
                          </a:solidFill>
                          <a:effectLst/>
                          <a:latin typeface="Arial" pitchFamily="34" charset="0"/>
                        </a:rPr>
                        <a:t>Basis</a:t>
                      </a:r>
                      <a:endParaRPr kumimoji="0" lang="en-US" sz="800" b="0" i="0" u="none" strike="noStrike" cap="none" normalizeH="0" baseline="0" smtClean="0">
                        <a:ln>
                          <a:noFill/>
                        </a:ln>
                        <a:solidFill>
                          <a:schemeClr val="tx1"/>
                        </a:solidFill>
                        <a:effectLst/>
                        <a:latin typeface="Arial" pitchFamily="34" charset="0"/>
                      </a:endParaRPr>
                    </a:p>
                  </a:txBody>
                  <a:tcPr anchor="b" horzOverflow="overflow">
                    <a:lnL cap="flat">
                      <a:noFill/>
                    </a:lnL>
                    <a:lnR>
                      <a:noFill/>
                    </a:lnR>
                    <a:lnT cap="flat">
                      <a:noFill/>
                    </a:lnT>
                    <a:lnB>
                      <a:noFill/>
                    </a:lnB>
                    <a:lnTlToBr>
                      <a:noFill/>
                    </a:lnTlToBr>
                    <a:lnBlToTr>
                      <a:noFill/>
                    </a:lnBlToTr>
                    <a:noFill/>
                  </a:tcPr>
                </a:tc>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800" b="1" i="0" u="none" strike="noStrike" cap="none" normalizeH="0" baseline="0" smtClean="0">
                          <a:ln>
                            <a:noFill/>
                          </a:ln>
                          <a:solidFill>
                            <a:srgbClr val="000066"/>
                          </a:solidFill>
                          <a:effectLst/>
                          <a:latin typeface="Arial" pitchFamily="34" charset="0"/>
                        </a:rPr>
                        <a:t>Day count basis</a:t>
                      </a:r>
                      <a:endParaRPr kumimoji="0" lang="en-US" sz="800" b="0" i="0" u="none" strike="noStrike" cap="none" normalizeH="0" baseline="0" smtClean="0">
                        <a:ln>
                          <a:noFill/>
                        </a:ln>
                        <a:solidFill>
                          <a:schemeClr val="tx1"/>
                        </a:solidFill>
                        <a:effectLst/>
                        <a:latin typeface="Arial" pitchFamily="34" charset="0"/>
                      </a:endParaRPr>
                    </a:p>
                  </a:txBody>
                  <a:tcPr anchor="b" horzOverflow="overflow">
                    <a:lnL>
                      <a:noFill/>
                    </a:lnL>
                    <a:lnR cap="flat">
                      <a:noFill/>
                    </a:lnR>
                    <a:lnT cap="flat">
                      <a:noFill/>
                    </a:lnT>
                    <a:lnB>
                      <a:noFill/>
                    </a:lnB>
                    <a:lnTlToBr>
                      <a:noFill/>
                    </a:lnTlToBr>
                    <a:lnBlToTr>
                      <a:noFill/>
                    </a:lnBlToTr>
                    <a:noFill/>
                  </a:tcPr>
                </a:tc>
              </a:tr>
              <a:tr h="344488">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0 or omitted</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US (NASD) 30/360</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169863">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1</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Actual/actual</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171450">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2</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Actual/360</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185738">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3</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Actual/365</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257175">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4</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cap="flat">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European 30/360</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cap="flat">
                      <a:noFill/>
                    </a:lnB>
                    <a:lnTlToBr>
                      <a:noFill/>
                    </a:lnTlToBr>
                    <a:lnBlToTr>
                      <a:noFill/>
                    </a:lnBlToTr>
                    <a:noFill/>
                  </a:tcPr>
                </a:tc>
              </a:tr>
            </a:tbl>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5"/>
          <p:cNvSpPr>
            <a:spLocks noGrp="1"/>
          </p:cNvSpPr>
          <p:nvPr>
            <p:ph type="sldNum" sz="quarter" idx="12"/>
          </p:nvPr>
        </p:nvSpPr>
        <p:spPr>
          <a:noFill/>
        </p:spPr>
        <p:txBody>
          <a:bodyPr/>
          <a:lstStyle/>
          <a:p>
            <a:fld id="{92F81568-D154-435F-8539-F9B9A8791BF3}" type="slidenum">
              <a:rPr lang="en-US" smtClean="0"/>
              <a:pPr/>
              <a:t>157</a:t>
            </a:fld>
            <a:endParaRPr lang="en-US" smtClean="0"/>
          </a:p>
        </p:txBody>
      </p:sp>
      <p:sp>
        <p:nvSpPr>
          <p:cNvPr id="173059" name="Rectangle 2"/>
          <p:cNvSpPr>
            <a:spLocks noGrp="1" noChangeArrowheads="1"/>
          </p:cNvSpPr>
          <p:nvPr>
            <p:ph type="title"/>
          </p:nvPr>
        </p:nvSpPr>
        <p:spPr>
          <a:xfrm>
            <a:off x="609600" y="304800"/>
            <a:ext cx="7772400" cy="1143000"/>
          </a:xfrm>
        </p:spPr>
        <p:txBody>
          <a:bodyPr/>
          <a:lstStyle/>
          <a:p>
            <a:r>
              <a:rPr lang="en-US" smtClean="0"/>
              <a:t>Spread PV01</a:t>
            </a:r>
          </a:p>
        </p:txBody>
      </p:sp>
      <p:sp>
        <p:nvSpPr>
          <p:cNvPr id="173060" name="Rectangle 3"/>
          <p:cNvSpPr>
            <a:spLocks noGrp="1" noChangeArrowheads="1"/>
          </p:cNvSpPr>
          <p:nvPr>
            <p:ph type="body" idx="1"/>
          </p:nvPr>
        </p:nvSpPr>
        <p:spPr>
          <a:xfrm>
            <a:off x="685800" y="1600200"/>
            <a:ext cx="7772400" cy="4495800"/>
          </a:xfrm>
        </p:spPr>
        <p:txBody>
          <a:bodyPr/>
          <a:lstStyle/>
          <a:p>
            <a:pPr>
              <a:lnSpc>
                <a:spcPct val="90000"/>
              </a:lnSpc>
            </a:pPr>
            <a:r>
              <a:rPr lang="en-US" sz="2400" dirty="0" smtClean="0"/>
              <a:t>For credit-risky securities, we should distinguish between interest rate risk and credit risk</a:t>
            </a:r>
          </a:p>
          <a:p>
            <a:pPr>
              <a:lnSpc>
                <a:spcPct val="90000"/>
              </a:lnSpc>
            </a:pPr>
            <a:r>
              <a:rPr lang="en-US" sz="2400" dirty="0" smtClean="0"/>
              <a:t>The credit spread takes default (and recovery) into consideration</a:t>
            </a:r>
          </a:p>
          <a:p>
            <a:pPr>
              <a:lnSpc>
                <a:spcPct val="90000"/>
              </a:lnSpc>
            </a:pPr>
            <a:r>
              <a:rPr lang="en-US" sz="2400" dirty="0" smtClean="0"/>
              <a:t>We usually consider these separately</a:t>
            </a:r>
          </a:p>
          <a:p>
            <a:pPr>
              <a:lnSpc>
                <a:spcPct val="90000"/>
              </a:lnSpc>
            </a:pPr>
            <a:r>
              <a:rPr lang="en-US" sz="2400" dirty="0" smtClean="0"/>
              <a:t>Often, we assume PV01=CSPV01</a:t>
            </a:r>
          </a:p>
          <a:p>
            <a:pPr lvl="1">
              <a:lnSpc>
                <a:spcPct val="90000"/>
              </a:lnSpc>
            </a:pPr>
            <a:r>
              <a:rPr lang="en-US" sz="2000" dirty="0" smtClean="0"/>
              <a:t>If recovery=0, then this is true</a:t>
            </a:r>
          </a:p>
          <a:p>
            <a:pPr lvl="1">
              <a:lnSpc>
                <a:spcPct val="90000"/>
              </a:lnSpc>
            </a:pPr>
            <a:r>
              <a:rPr lang="en-US" sz="2000" dirty="0" smtClean="0"/>
              <a:t>Otherwise, it is not</a:t>
            </a:r>
          </a:p>
          <a:p>
            <a:pPr>
              <a:lnSpc>
                <a:spcPct val="90000"/>
              </a:lnSpc>
            </a:pPr>
            <a:r>
              <a:rPr lang="en-US" sz="2400" dirty="0" smtClean="0"/>
              <a:t>There are different sources for spreads</a:t>
            </a:r>
          </a:p>
          <a:p>
            <a:pPr lvl="1">
              <a:lnSpc>
                <a:spcPct val="90000"/>
              </a:lnSpc>
            </a:pPr>
            <a:r>
              <a:rPr lang="en-US" sz="2000" dirty="0" smtClean="0"/>
              <a:t>Calculated</a:t>
            </a:r>
          </a:p>
          <a:p>
            <a:pPr lvl="1">
              <a:lnSpc>
                <a:spcPct val="90000"/>
              </a:lnSpc>
            </a:pPr>
            <a:r>
              <a:rPr lang="en-US" sz="2000" dirty="0" smtClean="0"/>
              <a:t>CDS</a:t>
            </a:r>
          </a:p>
          <a:p>
            <a:pPr lvl="1">
              <a:lnSpc>
                <a:spcPct val="90000"/>
              </a:lnSpc>
            </a:pPr>
            <a:r>
              <a:rPr lang="en-US" sz="2000" dirty="0" smtClean="0"/>
              <a:t>Asset swap spreads</a:t>
            </a:r>
          </a:p>
          <a:p>
            <a:pPr>
              <a:lnSpc>
                <a:spcPct val="90000"/>
              </a:lnSpc>
            </a:pPr>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Number Placeholder 5"/>
          <p:cNvSpPr>
            <a:spLocks noGrp="1"/>
          </p:cNvSpPr>
          <p:nvPr>
            <p:ph type="sldNum" sz="quarter" idx="12"/>
          </p:nvPr>
        </p:nvSpPr>
        <p:spPr>
          <a:noFill/>
        </p:spPr>
        <p:txBody>
          <a:bodyPr/>
          <a:lstStyle/>
          <a:p>
            <a:fld id="{5D49846F-3AF3-41B5-AF97-F4B487E7E23C}" type="slidenum">
              <a:rPr lang="en-US" smtClean="0"/>
              <a:pPr/>
              <a:t>158</a:t>
            </a:fld>
            <a:endParaRPr lang="en-US" smtClean="0"/>
          </a:p>
        </p:txBody>
      </p:sp>
      <p:sp>
        <p:nvSpPr>
          <p:cNvPr id="174083" name="Rectangle 2"/>
          <p:cNvSpPr>
            <a:spLocks noGrp="1" noChangeArrowheads="1"/>
          </p:cNvSpPr>
          <p:nvPr>
            <p:ph type="title"/>
          </p:nvPr>
        </p:nvSpPr>
        <p:spPr/>
        <p:txBody>
          <a:bodyPr/>
          <a:lstStyle/>
          <a:p>
            <a:r>
              <a:rPr lang="en-US" smtClean="0"/>
              <a:t>Spread PV01</a:t>
            </a:r>
          </a:p>
        </p:txBody>
      </p:sp>
      <p:pic>
        <p:nvPicPr>
          <p:cNvPr id="174084" name="Picture 4"/>
          <p:cNvPicPr>
            <a:picLocks noChangeAspect="1" noChangeArrowheads="1"/>
          </p:cNvPicPr>
          <p:nvPr/>
        </p:nvPicPr>
        <p:blipFill>
          <a:blip r:embed="rId2" cstate="print"/>
          <a:srcRect/>
          <a:stretch>
            <a:fillRect/>
          </a:stretch>
        </p:blipFill>
        <p:spPr bwMode="auto">
          <a:xfrm>
            <a:off x="1828800" y="2286000"/>
            <a:ext cx="5105400" cy="3656013"/>
          </a:xfrm>
          <a:prstGeom prst="rect">
            <a:avLst/>
          </a:prstGeom>
          <a:noFill/>
          <a:ln w="9525">
            <a:noFill/>
            <a:miter lim="800000"/>
            <a:headEnd/>
            <a:tailEnd/>
          </a:ln>
        </p:spPr>
      </p:pic>
      <p:sp>
        <p:nvSpPr>
          <p:cNvPr id="174085" name="Text Box 6"/>
          <p:cNvSpPr txBox="1">
            <a:spLocks noChangeArrowheads="1"/>
          </p:cNvSpPr>
          <p:nvPr/>
        </p:nvSpPr>
        <p:spPr bwMode="auto">
          <a:xfrm>
            <a:off x="3810000" y="4648200"/>
            <a:ext cx="1085850" cy="915988"/>
          </a:xfrm>
          <a:prstGeom prst="rect">
            <a:avLst/>
          </a:prstGeom>
          <a:noFill/>
          <a:ln w="9525">
            <a:noFill/>
            <a:miter lim="800000"/>
            <a:headEnd/>
            <a:tailEnd/>
          </a:ln>
        </p:spPr>
        <p:txBody>
          <a:bodyPr wrap="none">
            <a:spAutoFit/>
          </a:bodyPr>
          <a:lstStyle/>
          <a:p>
            <a:r>
              <a:rPr lang="en-US">
                <a:solidFill>
                  <a:schemeClr val="bg1"/>
                </a:solidFill>
              </a:rPr>
              <a:t>Risk-Free</a:t>
            </a:r>
          </a:p>
          <a:p>
            <a:r>
              <a:rPr lang="en-US">
                <a:solidFill>
                  <a:schemeClr val="bg1"/>
                </a:solidFill>
              </a:rPr>
              <a:t>Rate</a:t>
            </a:r>
          </a:p>
          <a:p>
            <a:endParaRPr lang="en-US"/>
          </a:p>
        </p:txBody>
      </p:sp>
      <p:sp>
        <p:nvSpPr>
          <p:cNvPr id="174086" name="Rectangle 7"/>
          <p:cNvSpPr>
            <a:spLocks noChangeArrowheads="1"/>
          </p:cNvSpPr>
          <p:nvPr/>
        </p:nvSpPr>
        <p:spPr bwMode="auto">
          <a:xfrm>
            <a:off x="4191000" y="3505200"/>
            <a:ext cx="1219200" cy="641350"/>
          </a:xfrm>
          <a:prstGeom prst="rect">
            <a:avLst/>
          </a:prstGeom>
          <a:noFill/>
          <a:ln w="9525">
            <a:noFill/>
            <a:miter lim="800000"/>
            <a:headEnd/>
            <a:tailEnd/>
          </a:ln>
        </p:spPr>
        <p:txBody>
          <a:bodyPr>
            <a:spAutoFit/>
          </a:bodyPr>
          <a:lstStyle/>
          <a:p>
            <a:r>
              <a:rPr lang="en-US">
                <a:solidFill>
                  <a:srgbClr val="FF3300"/>
                </a:solidFill>
              </a:rPr>
              <a:t>Credit Spread</a:t>
            </a:r>
          </a:p>
        </p:txBody>
      </p:sp>
      <p:sp>
        <p:nvSpPr>
          <p:cNvPr id="174087" name="Line 8"/>
          <p:cNvSpPr>
            <a:spLocks noChangeShapeType="1"/>
          </p:cNvSpPr>
          <p:nvPr/>
        </p:nvSpPr>
        <p:spPr bwMode="auto">
          <a:xfrm flipV="1">
            <a:off x="3886200" y="3657600"/>
            <a:ext cx="0" cy="762000"/>
          </a:xfrm>
          <a:prstGeom prst="line">
            <a:avLst/>
          </a:prstGeom>
          <a:noFill/>
          <a:ln w="9525">
            <a:solidFill>
              <a:srgbClr val="FF6600"/>
            </a:solidFill>
            <a:round/>
            <a:headEnd type="triangle" w="med" len="med"/>
            <a:tailEnd type="triangle" w="med" len="med"/>
          </a:ln>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Reading</a:t>
            </a:r>
          </a:p>
        </p:txBody>
      </p:sp>
      <p:sp>
        <p:nvSpPr>
          <p:cNvPr id="3" name="Text Placeholder 2"/>
          <p:cNvSpPr>
            <a:spLocks noGrp="1"/>
          </p:cNvSpPr>
          <p:nvPr>
            <p:ph type="body" sz="half" idx="1"/>
          </p:nvPr>
        </p:nvSpPr>
        <p:spPr>
          <a:xfrm>
            <a:off x="533400" y="1981200"/>
            <a:ext cx="8153400" cy="4114800"/>
          </a:xfrm>
        </p:spPr>
        <p:txBody>
          <a:bodyPr/>
          <a:lstStyle/>
          <a:p>
            <a:r>
              <a:rPr lang="en-US" dirty="0" err="1" smtClean="0"/>
              <a:t>Garbade</a:t>
            </a:r>
            <a:r>
              <a:rPr lang="en-US" dirty="0" smtClean="0"/>
              <a:t> papers</a:t>
            </a:r>
          </a:p>
          <a:p>
            <a:r>
              <a:rPr lang="en-US" dirty="0" smtClean="0"/>
              <a:t>First 3 chapters of the MS Fixed Income Book</a:t>
            </a:r>
          </a:p>
          <a:p>
            <a:r>
              <a:rPr lang="en-US" dirty="0" smtClean="0"/>
              <a:t>PIMCO deck</a:t>
            </a:r>
          </a:p>
          <a:p>
            <a:r>
              <a:rPr lang="en-US" dirty="0" smtClean="0"/>
              <a:t>PCA Paper</a:t>
            </a:r>
          </a:p>
          <a:p>
            <a:r>
              <a:rPr lang="en-US" dirty="0" smtClean="0"/>
              <a:t>Returns </a:t>
            </a:r>
            <a:r>
              <a:rPr lang="en-US" dirty="0" err="1" smtClean="0"/>
              <a:t>vs</a:t>
            </a:r>
            <a:r>
              <a:rPr lang="en-US" dirty="0" smtClean="0"/>
              <a:t> Differences Paper (more </a:t>
            </a:r>
            <a:r>
              <a:rPr lang="en-US" smtClean="0"/>
              <a:t>on this later…)</a:t>
            </a:r>
            <a:endParaRPr lang="en-US" dirty="0"/>
          </a:p>
        </p:txBody>
      </p:sp>
      <p:sp>
        <p:nvSpPr>
          <p:cNvPr id="5" name="Slide Number Placeholder 4"/>
          <p:cNvSpPr>
            <a:spLocks noGrp="1"/>
          </p:cNvSpPr>
          <p:nvPr>
            <p:ph type="sldNum" sz="quarter" idx="12"/>
          </p:nvPr>
        </p:nvSpPr>
        <p:spPr/>
        <p:txBody>
          <a:bodyPr/>
          <a:lstStyle/>
          <a:p>
            <a:pPr>
              <a:defRPr/>
            </a:pPr>
            <a:fld id="{58908EFD-40F5-48C8-B19D-E9986DA65DAD}" type="slidenum">
              <a:rPr lang="en-US" smtClean="0"/>
              <a:pPr>
                <a:defRPr/>
              </a:pPr>
              <a:t>159</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23FE8F16-B1B8-4148-82F7-4AAD6F2F3780}" type="slidenum">
              <a:rPr lang="en-US" smtClean="0"/>
              <a:pPr/>
              <a:t>16</a:t>
            </a:fld>
            <a:endParaRPr lang="en-US" smtClean="0"/>
          </a:p>
        </p:txBody>
      </p:sp>
      <p:sp>
        <p:nvSpPr>
          <p:cNvPr id="43011" name="Rectangle 2"/>
          <p:cNvSpPr>
            <a:spLocks noGrp="1" noChangeArrowheads="1"/>
          </p:cNvSpPr>
          <p:nvPr>
            <p:ph type="title"/>
          </p:nvPr>
        </p:nvSpPr>
        <p:spPr>
          <a:xfrm>
            <a:off x="381000" y="266700"/>
            <a:ext cx="8305800" cy="1104900"/>
          </a:xfrm>
        </p:spPr>
        <p:txBody>
          <a:bodyPr/>
          <a:lstStyle/>
          <a:p>
            <a:r>
              <a:rPr lang="en-US" smtClean="0"/>
              <a:t>Organization of the Risk Function</a:t>
            </a:r>
          </a:p>
        </p:txBody>
      </p:sp>
      <p:sp>
        <p:nvSpPr>
          <p:cNvPr id="43012" name="Rectangle 3"/>
          <p:cNvSpPr>
            <a:spLocks noGrp="1" noChangeArrowheads="1"/>
          </p:cNvSpPr>
          <p:nvPr>
            <p:ph type="body" idx="1"/>
          </p:nvPr>
        </p:nvSpPr>
        <p:spPr/>
        <p:txBody>
          <a:bodyPr/>
          <a:lstStyle/>
          <a:p>
            <a:r>
              <a:rPr lang="en-US" smtClean="0"/>
              <a:t>Alignment with business line vs. centralized function</a:t>
            </a:r>
          </a:p>
          <a:p>
            <a:r>
              <a:rPr lang="en-US" smtClean="0"/>
              <a:t>“Risk Control” vs. “Risk Management”</a:t>
            </a:r>
          </a:p>
          <a:p>
            <a:r>
              <a:rPr lang="en-US" smtClean="0"/>
              <a:t>Policemen vs. facilitators</a:t>
            </a:r>
          </a:p>
          <a:p>
            <a:r>
              <a:rPr lang="en-US" smtClean="0"/>
              <a:t>Product orientation vs. business hierarchy orientation</a:t>
            </a:r>
          </a:p>
          <a:p>
            <a:r>
              <a:rPr lang="en-US" smtClean="0"/>
              <a:t>Market Risk and Credit Risk combined</a:t>
            </a:r>
          </a:p>
        </p:txBody>
      </p:sp>
    </p:spTree>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5"/>
          <p:cNvSpPr>
            <a:spLocks noGrp="1"/>
          </p:cNvSpPr>
          <p:nvPr>
            <p:ph type="sldNum" sz="quarter" idx="12"/>
          </p:nvPr>
        </p:nvSpPr>
        <p:spPr>
          <a:noFill/>
        </p:spPr>
        <p:txBody>
          <a:bodyPr/>
          <a:lstStyle/>
          <a:p>
            <a:fld id="{22FCF141-452F-41B5-B71C-EE8D7EF948BF}" type="slidenum">
              <a:rPr lang="en-US" smtClean="0"/>
              <a:pPr/>
              <a:t>160</a:t>
            </a:fld>
            <a:endParaRPr lang="en-US" smtClean="0"/>
          </a:p>
        </p:txBody>
      </p:sp>
      <p:sp>
        <p:nvSpPr>
          <p:cNvPr id="172035" name="Rectangle 2"/>
          <p:cNvSpPr>
            <a:spLocks noGrp="1" noChangeArrowheads="1"/>
          </p:cNvSpPr>
          <p:nvPr>
            <p:ph type="title"/>
          </p:nvPr>
        </p:nvSpPr>
        <p:spPr>
          <a:xfrm>
            <a:off x="762000" y="914400"/>
            <a:ext cx="7772400" cy="1143000"/>
          </a:xfrm>
          <a:noFill/>
        </p:spPr>
        <p:txBody>
          <a:bodyPr lIns="90488" tIns="44450" rIns="90488" bIns="44450"/>
          <a:lstStyle/>
          <a:p>
            <a:r>
              <a:rPr lang="en-US" b="1" smtClean="0"/>
              <a:t>Methodology: Putting It All Together</a:t>
            </a:r>
          </a:p>
        </p:txBody>
      </p:sp>
      <p:sp>
        <p:nvSpPr>
          <p:cNvPr id="172036" name="Rectangle 3"/>
          <p:cNvSpPr>
            <a:spLocks noGrp="1" noChangeArrowheads="1"/>
          </p:cNvSpPr>
          <p:nvPr>
            <p:ph type="body" idx="1"/>
          </p:nvPr>
        </p:nvSpPr>
        <p:spPr>
          <a:xfrm>
            <a:off x="914400" y="2209800"/>
            <a:ext cx="7391400" cy="3962400"/>
          </a:xfrm>
          <a:noFill/>
        </p:spPr>
        <p:txBody>
          <a:bodyPr lIns="90488" tIns="44450" rIns="90488" bIns="44450"/>
          <a:lstStyle/>
          <a:p>
            <a:pPr marL="609600" indent="-609600">
              <a:lnSpc>
                <a:spcPct val="90000"/>
              </a:lnSpc>
            </a:pPr>
            <a:r>
              <a:rPr lang="en-US" sz="2400" smtClean="0"/>
              <a:t>Position details:</a:t>
            </a:r>
          </a:p>
          <a:p>
            <a:pPr marL="1371600" lvl="2" indent="-457200">
              <a:lnSpc>
                <a:spcPct val="90000"/>
              </a:lnSpc>
              <a:buFontTx/>
              <a:buChar char="–"/>
            </a:pPr>
            <a:r>
              <a:rPr lang="en-US" sz="2000" smtClean="0"/>
              <a:t>Size: USD 100</a:t>
            </a:r>
          </a:p>
          <a:p>
            <a:pPr marL="1371600" lvl="2" indent="-457200">
              <a:lnSpc>
                <a:spcPct val="90000"/>
              </a:lnSpc>
              <a:buFontTx/>
              <a:buChar char="–"/>
            </a:pPr>
            <a:r>
              <a:rPr lang="en-US" sz="2000" smtClean="0"/>
              <a:t>Maturity: 10 Years</a:t>
            </a:r>
          </a:p>
          <a:p>
            <a:pPr marL="1371600" lvl="2" indent="-457200">
              <a:lnSpc>
                <a:spcPct val="90000"/>
              </a:lnSpc>
              <a:buFontTx/>
              <a:buChar char="–"/>
            </a:pPr>
            <a:r>
              <a:rPr lang="en-US" sz="2000" smtClean="0"/>
              <a:t>Vol: 0.01312</a:t>
            </a:r>
          </a:p>
          <a:p>
            <a:pPr marL="1371600" lvl="2" indent="-457200">
              <a:lnSpc>
                <a:spcPct val="90000"/>
              </a:lnSpc>
              <a:buFontTx/>
              <a:buChar char="–"/>
            </a:pPr>
            <a:r>
              <a:rPr lang="en-US" sz="2000" smtClean="0"/>
              <a:t>DV01: -.07923 (</a:t>
            </a:r>
            <a:r>
              <a:rPr lang="en-US" sz="2000" b="1" i="1" u="sng" smtClean="0"/>
              <a:t>per 100</a:t>
            </a:r>
            <a:r>
              <a:rPr lang="en-US" sz="2000" smtClean="0"/>
              <a:t>)</a:t>
            </a:r>
          </a:p>
          <a:p>
            <a:pPr marL="1371600" lvl="2" indent="-457200">
              <a:lnSpc>
                <a:spcPct val="90000"/>
              </a:lnSpc>
              <a:buFontTx/>
              <a:buChar char="–"/>
            </a:pPr>
            <a:r>
              <a:rPr lang="en-US" sz="2000" smtClean="0"/>
              <a:t>12/27/06 Close = 4.644%</a:t>
            </a:r>
          </a:p>
          <a:p>
            <a:pPr marL="609600" indent="-609600">
              <a:lnSpc>
                <a:spcPct val="90000"/>
              </a:lnSpc>
            </a:pPr>
            <a:r>
              <a:rPr lang="en-US" sz="2400" smtClean="0"/>
              <a:t>VaR = -.07923*0.04644*.01312*2.33*100</a:t>
            </a:r>
          </a:p>
          <a:p>
            <a:pPr marL="609600" indent="-609600">
              <a:lnSpc>
                <a:spcPct val="90000"/>
              </a:lnSpc>
              <a:buFontTx/>
              <a:buNone/>
            </a:pPr>
            <a:r>
              <a:rPr lang="en-US" sz="2400" smtClean="0"/>
              <a:t>               =  1.12479</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5"/>
          <p:cNvSpPr>
            <a:spLocks noGrp="1"/>
          </p:cNvSpPr>
          <p:nvPr>
            <p:ph type="sldNum" sz="quarter" idx="12"/>
          </p:nvPr>
        </p:nvSpPr>
        <p:spPr>
          <a:noFill/>
        </p:spPr>
        <p:txBody>
          <a:bodyPr/>
          <a:lstStyle/>
          <a:p>
            <a:fld id="{6FAF6114-F18B-424A-80B9-527308B4E85A}" type="slidenum">
              <a:rPr lang="en-US" smtClean="0"/>
              <a:pPr/>
              <a:t>161</a:t>
            </a:fld>
            <a:endParaRPr lang="en-US" smtClean="0"/>
          </a:p>
        </p:txBody>
      </p:sp>
      <p:sp>
        <p:nvSpPr>
          <p:cNvPr id="15364" name="Rectangle 2"/>
          <p:cNvSpPr>
            <a:spLocks noGrp="1" noChangeArrowheads="1"/>
          </p:cNvSpPr>
          <p:nvPr>
            <p:ph type="title"/>
          </p:nvPr>
        </p:nvSpPr>
        <p:spPr>
          <a:xfrm>
            <a:off x="457200" y="838200"/>
            <a:ext cx="8077200" cy="1143000"/>
          </a:xfrm>
          <a:noFill/>
        </p:spPr>
        <p:txBody>
          <a:bodyPr lIns="90488" tIns="44450" rIns="90488" bIns="44450"/>
          <a:lstStyle/>
          <a:p>
            <a:r>
              <a:rPr lang="en-US" b="1" smtClean="0"/>
              <a:t>Methodology: </a:t>
            </a:r>
            <a:br>
              <a:rPr lang="en-US" b="1" smtClean="0"/>
            </a:br>
            <a:r>
              <a:rPr lang="en-US" b="1" smtClean="0"/>
              <a:t>Adding Additional Assets</a:t>
            </a:r>
          </a:p>
        </p:txBody>
      </p:sp>
      <p:sp>
        <p:nvSpPr>
          <p:cNvPr id="15365" name="Rectangle 3"/>
          <p:cNvSpPr>
            <a:spLocks noGrp="1" noChangeArrowheads="1"/>
          </p:cNvSpPr>
          <p:nvPr>
            <p:ph type="body" idx="1"/>
          </p:nvPr>
        </p:nvSpPr>
        <p:spPr>
          <a:xfrm>
            <a:off x="838200" y="2438400"/>
            <a:ext cx="7315200" cy="3505200"/>
          </a:xfrm>
          <a:noFill/>
        </p:spPr>
        <p:txBody>
          <a:bodyPr lIns="90488" tIns="44450" rIns="90488" bIns="44450"/>
          <a:lstStyle/>
          <a:p>
            <a:pPr marL="609600" indent="-609600"/>
            <a:r>
              <a:rPr lang="en-US" sz="2800" smtClean="0"/>
              <a:t>The notion of covariance allows us to consider the way assets’ prices behave with respect to each other.</a:t>
            </a:r>
          </a:p>
          <a:p>
            <a:pPr marL="609600" indent="-609600"/>
            <a:r>
              <a:rPr lang="en-US" sz="2800" smtClean="0"/>
              <a:t>Technically:</a:t>
            </a:r>
          </a:p>
        </p:txBody>
      </p:sp>
      <p:graphicFrame>
        <p:nvGraphicFramePr>
          <p:cNvPr id="15362" name="Object 4">
            <a:hlinkClick r:id="" action="ppaction://ole?verb=0"/>
          </p:cNvPr>
          <p:cNvGraphicFramePr>
            <a:graphicFrameLocks/>
          </p:cNvGraphicFramePr>
          <p:nvPr/>
        </p:nvGraphicFramePr>
        <p:xfrm>
          <a:off x="1981200" y="4419600"/>
          <a:ext cx="4643438" cy="1447800"/>
        </p:xfrm>
        <a:graphic>
          <a:graphicData uri="http://schemas.openxmlformats.org/presentationml/2006/ole">
            <mc:AlternateContent xmlns:mc="http://schemas.openxmlformats.org/markup-compatibility/2006">
              <mc:Choice xmlns:v="urn:schemas-microsoft-com:vml" Requires="v">
                <p:oleObj spid="_x0000_s15378" name="Equation" r:id="rId3" imgW="5411520" imgH="1847520" progId="Equation.3">
                  <p:embed/>
                </p:oleObj>
              </mc:Choice>
              <mc:Fallback>
                <p:oleObj name="Equation" r:id="rId3" imgW="5411520" imgH="1847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419600"/>
                        <a:ext cx="4643438"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a:spLocks noGrp="1"/>
          </p:cNvSpPr>
          <p:nvPr>
            <p:ph type="sldNum" sz="quarter" idx="12"/>
          </p:nvPr>
        </p:nvSpPr>
        <p:spPr>
          <a:noFill/>
        </p:spPr>
        <p:txBody>
          <a:bodyPr/>
          <a:lstStyle/>
          <a:p>
            <a:fld id="{5B754E80-82D7-4CD8-99E3-9F0924255F2E}" type="slidenum">
              <a:rPr lang="en-US" smtClean="0"/>
              <a:pPr/>
              <a:t>162</a:t>
            </a:fld>
            <a:endParaRPr lang="en-US" smtClean="0"/>
          </a:p>
        </p:txBody>
      </p:sp>
      <p:sp>
        <p:nvSpPr>
          <p:cNvPr id="175107" name="Rectangle 2"/>
          <p:cNvSpPr>
            <a:spLocks noGrp="1" noChangeArrowheads="1"/>
          </p:cNvSpPr>
          <p:nvPr>
            <p:ph type="title"/>
          </p:nvPr>
        </p:nvSpPr>
        <p:spPr>
          <a:xfrm>
            <a:off x="838200" y="1066800"/>
            <a:ext cx="7162800" cy="914400"/>
          </a:xfrm>
          <a:noFill/>
        </p:spPr>
        <p:txBody>
          <a:bodyPr lIns="90488" tIns="44450" rIns="90488" bIns="44450"/>
          <a:lstStyle/>
          <a:p>
            <a:r>
              <a:rPr lang="en-US" b="1" smtClean="0"/>
              <a:t>Methodology: Covariance</a:t>
            </a:r>
          </a:p>
        </p:txBody>
      </p:sp>
      <p:sp>
        <p:nvSpPr>
          <p:cNvPr id="175108" name="Rectangle 3"/>
          <p:cNvSpPr>
            <a:spLocks noGrp="1" noChangeArrowheads="1"/>
          </p:cNvSpPr>
          <p:nvPr>
            <p:ph type="body" idx="1"/>
          </p:nvPr>
        </p:nvSpPr>
        <p:spPr>
          <a:xfrm>
            <a:off x="685800" y="2133600"/>
            <a:ext cx="7772400" cy="3581400"/>
          </a:xfrm>
          <a:noFill/>
        </p:spPr>
        <p:txBody>
          <a:bodyPr lIns="90488" tIns="44450" rIns="90488" bIns="44450"/>
          <a:lstStyle/>
          <a:p>
            <a:pPr marL="609600" indent="-609600"/>
            <a:r>
              <a:rPr lang="en-US" sz="2800" smtClean="0"/>
              <a:t>What does this mean?</a:t>
            </a:r>
          </a:p>
          <a:p>
            <a:pPr marL="1371600" lvl="2" indent="-457200">
              <a:buFontTx/>
              <a:buChar char="–"/>
            </a:pPr>
            <a:r>
              <a:rPr lang="en-US" smtClean="0"/>
              <a:t>It gives an indication of how far one variable is from its mean when we observe another variable a certain distance from its mean.</a:t>
            </a:r>
          </a:p>
          <a:p>
            <a:pPr marL="1371600" lvl="2" indent="-457200">
              <a:buFontTx/>
              <a:buChar char="–"/>
            </a:pPr>
            <a:r>
              <a:rPr lang="en-US" smtClean="0"/>
              <a:t>In other words, it says how much (and in which direction) y moves when x moves.</a:t>
            </a:r>
          </a:p>
          <a:p>
            <a:pPr marL="1371600" lvl="2" indent="-457200">
              <a:buFontTx/>
              <a:buChar char="–"/>
            </a:pPr>
            <a:r>
              <a:rPr lang="en-US" smtClean="0"/>
              <a:t>It provides a measure for every variable with respect to every other variable.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5"/>
          <p:cNvSpPr>
            <a:spLocks noGrp="1"/>
          </p:cNvSpPr>
          <p:nvPr>
            <p:ph type="sldNum" sz="quarter" idx="12"/>
          </p:nvPr>
        </p:nvSpPr>
        <p:spPr>
          <a:noFill/>
        </p:spPr>
        <p:txBody>
          <a:bodyPr/>
          <a:lstStyle/>
          <a:p>
            <a:fld id="{5EBBF6C0-6C7A-4086-93DF-386D2DFE46E9}" type="slidenum">
              <a:rPr lang="en-US" smtClean="0"/>
              <a:pPr/>
              <a:t>163</a:t>
            </a:fld>
            <a:endParaRPr lang="en-US" smtClean="0"/>
          </a:p>
        </p:txBody>
      </p:sp>
      <p:sp>
        <p:nvSpPr>
          <p:cNvPr id="16388" name="Rectangle 2"/>
          <p:cNvSpPr>
            <a:spLocks noGrp="1" noChangeArrowheads="1"/>
          </p:cNvSpPr>
          <p:nvPr>
            <p:ph type="title"/>
          </p:nvPr>
        </p:nvSpPr>
        <p:spPr>
          <a:xfrm>
            <a:off x="914400" y="685800"/>
            <a:ext cx="7086600" cy="971550"/>
          </a:xfrm>
          <a:noFill/>
        </p:spPr>
        <p:txBody>
          <a:bodyPr lIns="90488" tIns="44450" rIns="90488" bIns="44450"/>
          <a:lstStyle/>
          <a:p>
            <a:r>
              <a:rPr lang="en-US" b="1" smtClean="0"/>
              <a:t>Methodology: Portfolios</a:t>
            </a:r>
          </a:p>
        </p:txBody>
      </p:sp>
      <p:sp>
        <p:nvSpPr>
          <p:cNvPr id="16389" name="Rectangle 3"/>
          <p:cNvSpPr>
            <a:spLocks noGrp="1" noChangeArrowheads="1"/>
          </p:cNvSpPr>
          <p:nvPr>
            <p:ph type="body" idx="1"/>
          </p:nvPr>
        </p:nvSpPr>
        <p:spPr>
          <a:xfrm>
            <a:off x="838200" y="1676400"/>
            <a:ext cx="7696200" cy="4114800"/>
          </a:xfrm>
          <a:noFill/>
        </p:spPr>
        <p:txBody>
          <a:bodyPr lIns="90488" tIns="44450" rIns="90488" bIns="44450"/>
          <a:lstStyle/>
          <a:p>
            <a:pPr marL="609600" indent="-609600"/>
            <a:r>
              <a:rPr lang="en-US" sz="2800" smtClean="0"/>
              <a:t>Some Basic Statistical Principles:</a:t>
            </a:r>
          </a:p>
          <a:p>
            <a:pPr marL="609600" indent="-609600">
              <a:buFontTx/>
              <a:buNone/>
            </a:pPr>
            <a:r>
              <a:rPr lang="en-US" sz="2000" smtClean="0">
                <a:solidFill>
                  <a:schemeClr val="hlink"/>
                </a:solidFill>
              </a:rPr>
              <a:t>	</a:t>
            </a:r>
            <a:r>
              <a:rPr lang="en-US" sz="2000" smtClean="0">
                <a:solidFill>
                  <a:srgbClr val="FF0000"/>
                </a:solidFill>
              </a:rPr>
              <a:t>variance(a+b)=variance(a)+variance(b)+2*covariance (a,b)</a:t>
            </a:r>
          </a:p>
          <a:p>
            <a:pPr marL="609600" indent="-609600"/>
            <a:endParaRPr lang="en-US" sz="2000" smtClean="0">
              <a:solidFill>
                <a:srgbClr val="FF0000"/>
              </a:solidFill>
            </a:endParaRPr>
          </a:p>
        </p:txBody>
      </p:sp>
      <p:graphicFrame>
        <p:nvGraphicFramePr>
          <p:cNvPr id="16386" name="Object 4">
            <a:hlinkClick r:id="" action="ppaction://ole?verb=0"/>
          </p:cNvPr>
          <p:cNvGraphicFramePr>
            <a:graphicFrameLocks/>
          </p:cNvGraphicFramePr>
          <p:nvPr/>
        </p:nvGraphicFramePr>
        <p:xfrm>
          <a:off x="1676400" y="2590800"/>
          <a:ext cx="5497513" cy="838200"/>
        </p:xfrm>
        <a:graphic>
          <a:graphicData uri="http://schemas.openxmlformats.org/presentationml/2006/ole">
            <mc:AlternateContent xmlns:mc="http://schemas.openxmlformats.org/markup-compatibility/2006">
              <mc:Choice xmlns:v="urn:schemas-microsoft-com:vml" Requires="v">
                <p:oleObj spid="_x0000_s16402" name="Equation" r:id="rId3" imgW="6973560" imgH="2036520" progId="Equation.3">
                  <p:embed/>
                </p:oleObj>
              </mc:Choice>
              <mc:Fallback>
                <p:oleObj name="Equation" r:id="rId3" imgW="6973560" imgH="2036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590800"/>
                        <a:ext cx="549751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90" name="Picture 5"/>
          <p:cNvPicPr>
            <a:picLocks noChangeArrowheads="1"/>
          </p:cNvPicPr>
          <p:nvPr/>
        </p:nvPicPr>
        <p:blipFill>
          <a:blip r:embed="rId5" cstate="print"/>
          <a:srcRect/>
          <a:stretch>
            <a:fillRect/>
          </a:stretch>
        </p:blipFill>
        <p:spPr bwMode="auto">
          <a:xfrm>
            <a:off x="838200" y="3276600"/>
            <a:ext cx="6781800" cy="2743200"/>
          </a:xfrm>
          <a:prstGeom prst="rect">
            <a:avLst/>
          </a:prstGeom>
          <a:noFill/>
          <a:ln w="12700">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5"/>
          <p:cNvSpPr>
            <a:spLocks noGrp="1"/>
          </p:cNvSpPr>
          <p:nvPr>
            <p:ph type="sldNum" sz="quarter" idx="12"/>
          </p:nvPr>
        </p:nvSpPr>
        <p:spPr>
          <a:noFill/>
        </p:spPr>
        <p:txBody>
          <a:bodyPr/>
          <a:lstStyle/>
          <a:p>
            <a:fld id="{02C639EB-8A52-457D-9ABD-B5408529CEDC}" type="slidenum">
              <a:rPr lang="en-US" smtClean="0"/>
              <a:pPr/>
              <a:t>164</a:t>
            </a:fld>
            <a:endParaRPr lang="en-US" smtClean="0"/>
          </a:p>
        </p:txBody>
      </p:sp>
      <p:sp>
        <p:nvSpPr>
          <p:cNvPr id="176131" name="Rectangle 2"/>
          <p:cNvSpPr>
            <a:spLocks noGrp="1" noChangeArrowheads="1"/>
          </p:cNvSpPr>
          <p:nvPr>
            <p:ph type="title"/>
          </p:nvPr>
        </p:nvSpPr>
        <p:spPr>
          <a:xfrm>
            <a:off x="838200" y="838200"/>
            <a:ext cx="7239000" cy="838200"/>
          </a:xfrm>
          <a:noFill/>
        </p:spPr>
        <p:txBody>
          <a:bodyPr lIns="90488" tIns="44450" rIns="90488" bIns="44450"/>
          <a:lstStyle/>
          <a:p>
            <a:r>
              <a:rPr lang="en-US" b="1" smtClean="0"/>
              <a:t>Methodology: Covariance</a:t>
            </a:r>
          </a:p>
        </p:txBody>
      </p:sp>
      <p:sp>
        <p:nvSpPr>
          <p:cNvPr id="176132" name="Rectangle 3"/>
          <p:cNvSpPr>
            <a:spLocks noGrp="1" noChangeArrowheads="1"/>
          </p:cNvSpPr>
          <p:nvPr>
            <p:ph type="body" idx="1"/>
          </p:nvPr>
        </p:nvSpPr>
        <p:spPr>
          <a:xfrm>
            <a:off x="914400" y="2057400"/>
            <a:ext cx="7315200" cy="3276600"/>
          </a:xfrm>
          <a:noFill/>
        </p:spPr>
        <p:txBody>
          <a:bodyPr lIns="90488" tIns="44450" rIns="90488" bIns="44450"/>
          <a:lstStyle/>
          <a:p>
            <a:pPr marL="609600" indent="-609600">
              <a:lnSpc>
                <a:spcPct val="90000"/>
              </a:lnSpc>
            </a:pPr>
            <a:r>
              <a:rPr lang="en-US" sz="2800" smtClean="0"/>
              <a:t>Why is this important?</a:t>
            </a:r>
          </a:p>
          <a:p>
            <a:pPr marL="1371600" lvl="2" indent="-457200">
              <a:lnSpc>
                <a:spcPct val="90000"/>
              </a:lnSpc>
              <a:buFontTx/>
              <a:buChar char="–"/>
            </a:pPr>
            <a:r>
              <a:rPr lang="en-US" smtClean="0"/>
              <a:t>If we know the variances and covariances of all of the securities in a portfolio, we can assess the risk of the entire portfolio.</a:t>
            </a:r>
          </a:p>
          <a:p>
            <a:pPr marL="1371600" lvl="2" indent="-457200">
              <a:lnSpc>
                <a:spcPct val="90000"/>
              </a:lnSpc>
              <a:buFontTx/>
              <a:buChar char="–"/>
            </a:pPr>
            <a:r>
              <a:rPr lang="en-US" smtClean="0"/>
              <a:t>We can also assess the risk of any subportfolio.</a:t>
            </a:r>
          </a:p>
          <a:p>
            <a:pPr marL="1371600" lvl="2" indent="-457200">
              <a:lnSpc>
                <a:spcPct val="90000"/>
              </a:lnSpc>
              <a:buFontTx/>
              <a:buChar char="–"/>
            </a:pPr>
            <a:r>
              <a:rPr lang="en-US" smtClean="0"/>
              <a:t>This is the basis of much of modern portfolio theory.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5"/>
          <p:cNvSpPr>
            <a:spLocks noGrp="1"/>
          </p:cNvSpPr>
          <p:nvPr>
            <p:ph type="sldNum" sz="quarter" idx="12"/>
          </p:nvPr>
        </p:nvSpPr>
        <p:spPr>
          <a:noFill/>
        </p:spPr>
        <p:txBody>
          <a:bodyPr/>
          <a:lstStyle/>
          <a:p>
            <a:fld id="{FE056494-6C3A-4D1B-8649-88447795292D}" type="slidenum">
              <a:rPr lang="en-US" smtClean="0"/>
              <a:pPr/>
              <a:t>165</a:t>
            </a:fld>
            <a:endParaRPr lang="en-US" smtClean="0"/>
          </a:p>
        </p:txBody>
      </p:sp>
      <p:sp>
        <p:nvSpPr>
          <p:cNvPr id="17412" name="Rectangle 2"/>
          <p:cNvSpPr>
            <a:spLocks noGrp="1" noChangeArrowheads="1"/>
          </p:cNvSpPr>
          <p:nvPr>
            <p:ph type="title"/>
          </p:nvPr>
        </p:nvSpPr>
        <p:spPr>
          <a:xfrm>
            <a:off x="762000" y="609600"/>
            <a:ext cx="7239000" cy="1143000"/>
          </a:xfrm>
          <a:noFill/>
        </p:spPr>
        <p:txBody>
          <a:bodyPr lIns="90488" tIns="44450" rIns="90488" bIns="44450"/>
          <a:lstStyle/>
          <a:p>
            <a:r>
              <a:rPr lang="en-US" b="1" smtClean="0"/>
              <a:t>Methodology: Correlation</a:t>
            </a:r>
          </a:p>
        </p:txBody>
      </p:sp>
      <p:sp>
        <p:nvSpPr>
          <p:cNvPr id="17413" name="Rectangle 3"/>
          <p:cNvSpPr>
            <a:spLocks noGrp="1" noChangeArrowheads="1"/>
          </p:cNvSpPr>
          <p:nvPr>
            <p:ph type="body" idx="1"/>
          </p:nvPr>
        </p:nvSpPr>
        <p:spPr>
          <a:noFill/>
        </p:spPr>
        <p:txBody>
          <a:bodyPr lIns="90488" tIns="44450" rIns="90488" bIns="44450"/>
          <a:lstStyle/>
          <a:p>
            <a:pPr marL="609600" indent="-609600"/>
            <a:r>
              <a:rPr lang="en-US" sz="2800" smtClean="0"/>
              <a:t>How is correlation different from covariance?</a:t>
            </a:r>
          </a:p>
          <a:p>
            <a:pPr marL="1371600" lvl="2" indent="-457200">
              <a:buFontTx/>
              <a:buChar char="–"/>
            </a:pPr>
            <a:r>
              <a:rPr lang="en-US" smtClean="0"/>
              <a:t>we can scale covariance to get correlation:</a:t>
            </a:r>
          </a:p>
          <a:p>
            <a:pPr marL="1371600" lvl="2" indent="-457200">
              <a:buFontTx/>
              <a:buChar char="–"/>
            </a:pPr>
            <a:endParaRPr lang="en-US" smtClean="0"/>
          </a:p>
          <a:p>
            <a:pPr marL="1371600" lvl="2" indent="-457200">
              <a:buFontTx/>
              <a:buChar char="–"/>
            </a:pPr>
            <a:endParaRPr lang="en-US" smtClean="0"/>
          </a:p>
          <a:p>
            <a:pPr marL="1371600" lvl="2" indent="-457200">
              <a:buFontTx/>
              <a:buChar char="–"/>
            </a:pPr>
            <a:endParaRPr lang="en-US" smtClean="0"/>
          </a:p>
          <a:p>
            <a:pPr marL="1371600" lvl="2" indent="-457200">
              <a:buFontTx/>
              <a:buChar char="–"/>
            </a:pPr>
            <a:r>
              <a:rPr lang="en-US" smtClean="0"/>
              <a:t>covariance is not unit free</a:t>
            </a:r>
          </a:p>
          <a:p>
            <a:pPr marL="1371600" lvl="2" indent="-457200">
              <a:buFontTx/>
              <a:buChar char="–"/>
            </a:pPr>
            <a:r>
              <a:rPr lang="en-US" smtClean="0"/>
              <a:t>correlation is an index of linearity</a:t>
            </a:r>
          </a:p>
        </p:txBody>
      </p:sp>
      <p:graphicFrame>
        <p:nvGraphicFramePr>
          <p:cNvPr id="17410" name="Object 4">
            <a:hlinkClick r:id="" action="ppaction://ole?verb=0"/>
          </p:cNvPr>
          <p:cNvGraphicFramePr>
            <a:graphicFrameLocks/>
          </p:cNvGraphicFramePr>
          <p:nvPr/>
        </p:nvGraphicFramePr>
        <p:xfrm>
          <a:off x="2819400" y="2971800"/>
          <a:ext cx="3429000" cy="1447800"/>
        </p:xfrm>
        <a:graphic>
          <a:graphicData uri="http://schemas.openxmlformats.org/presentationml/2006/ole">
            <mc:AlternateContent xmlns:mc="http://schemas.openxmlformats.org/markup-compatibility/2006">
              <mc:Choice xmlns:v="urn:schemas-microsoft-com:vml" Requires="v">
                <p:oleObj spid="_x0000_s17426" name="Equation" r:id="rId3" imgW="5411520" imgH="1847520" progId="Equation.3">
                  <p:embed/>
                </p:oleObj>
              </mc:Choice>
              <mc:Fallback>
                <p:oleObj name="Equation" r:id="rId3" imgW="5411520" imgH="1847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971800"/>
                        <a:ext cx="34290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5"/>
          <p:cNvSpPr>
            <a:spLocks noGrp="1"/>
          </p:cNvSpPr>
          <p:nvPr>
            <p:ph type="sldNum" sz="quarter" idx="12"/>
          </p:nvPr>
        </p:nvSpPr>
        <p:spPr>
          <a:noFill/>
        </p:spPr>
        <p:txBody>
          <a:bodyPr/>
          <a:lstStyle/>
          <a:p>
            <a:fld id="{33A5BBAB-C19B-470C-A712-0D1D5582A675}" type="slidenum">
              <a:rPr lang="en-US" smtClean="0"/>
              <a:pPr/>
              <a:t>166</a:t>
            </a:fld>
            <a:endParaRPr lang="en-US" smtClean="0"/>
          </a:p>
        </p:txBody>
      </p:sp>
      <p:sp>
        <p:nvSpPr>
          <p:cNvPr id="177155" name="Rectangle 2"/>
          <p:cNvSpPr>
            <a:spLocks noGrp="1" noChangeArrowheads="1"/>
          </p:cNvSpPr>
          <p:nvPr>
            <p:ph type="body" idx="1"/>
          </p:nvPr>
        </p:nvSpPr>
        <p:spPr>
          <a:xfrm>
            <a:off x="914400" y="1981200"/>
            <a:ext cx="7239000" cy="3200400"/>
          </a:xfrm>
          <a:noFill/>
        </p:spPr>
        <p:txBody>
          <a:bodyPr lIns="90488" tIns="44450" rIns="90488" bIns="44450"/>
          <a:lstStyle/>
          <a:p>
            <a:pPr marL="609600" indent="-609600"/>
            <a:r>
              <a:rPr lang="en-US" sz="2800" smtClean="0"/>
              <a:t>Does it matter which one we use?</a:t>
            </a:r>
          </a:p>
          <a:p>
            <a:pPr marL="1371600" lvl="2" indent="-457200">
              <a:buFontTx/>
              <a:buChar char="–"/>
            </a:pPr>
            <a:r>
              <a:rPr lang="en-US" smtClean="0"/>
              <a:t>As long as we adjust for units, no.</a:t>
            </a:r>
          </a:p>
          <a:p>
            <a:pPr marL="609600" indent="-609600"/>
            <a:r>
              <a:rPr lang="en-US" sz="2800" smtClean="0"/>
              <a:t>Why use one or the other?</a:t>
            </a:r>
          </a:p>
          <a:p>
            <a:pPr marL="1371600" lvl="2" indent="-457200">
              <a:buFontTx/>
              <a:buChar char="–"/>
            </a:pPr>
            <a:r>
              <a:rPr lang="en-US" smtClean="0"/>
              <a:t>intuition is easier for correlation</a:t>
            </a:r>
          </a:p>
          <a:p>
            <a:pPr marL="1371600" lvl="2" indent="-457200">
              <a:buFontTx/>
              <a:buChar char="–"/>
            </a:pPr>
            <a:r>
              <a:rPr lang="en-US" smtClean="0"/>
              <a:t>calculations are easier with covariance</a:t>
            </a:r>
          </a:p>
          <a:p>
            <a:pPr marL="1371600" lvl="2" indent="-457200">
              <a:buFontTx/>
              <a:buChar char="–"/>
            </a:pPr>
            <a:r>
              <a:rPr lang="en-US" smtClean="0"/>
              <a:t>If we know covariances, we also know the correlations, but NOT vice-versa.</a:t>
            </a:r>
          </a:p>
        </p:txBody>
      </p:sp>
      <p:sp>
        <p:nvSpPr>
          <p:cNvPr id="177156" name="Rectangle 3"/>
          <p:cNvSpPr>
            <a:spLocks noGrp="1" noChangeArrowheads="1"/>
          </p:cNvSpPr>
          <p:nvPr>
            <p:ph type="title"/>
          </p:nvPr>
        </p:nvSpPr>
        <p:spPr>
          <a:xfrm>
            <a:off x="685800" y="838200"/>
            <a:ext cx="7315200" cy="914400"/>
          </a:xfrm>
          <a:noFill/>
        </p:spPr>
        <p:txBody>
          <a:bodyPr lIns="90488" tIns="44450" rIns="90488" bIns="44450"/>
          <a:lstStyle/>
          <a:p>
            <a:r>
              <a:rPr lang="en-US" b="1" smtClean="0"/>
              <a:t>Methodology: Correlation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5"/>
          <p:cNvSpPr>
            <a:spLocks noGrp="1"/>
          </p:cNvSpPr>
          <p:nvPr>
            <p:ph type="sldNum" sz="quarter" idx="12"/>
          </p:nvPr>
        </p:nvSpPr>
        <p:spPr>
          <a:noFill/>
        </p:spPr>
        <p:txBody>
          <a:bodyPr/>
          <a:lstStyle/>
          <a:p>
            <a:fld id="{631DFB21-29B3-4C68-A601-859B1BD28BBB}" type="slidenum">
              <a:rPr lang="en-US" smtClean="0"/>
              <a:pPr/>
              <a:t>167</a:t>
            </a:fld>
            <a:endParaRPr lang="en-US" smtClean="0"/>
          </a:p>
        </p:txBody>
      </p:sp>
      <p:sp>
        <p:nvSpPr>
          <p:cNvPr id="178179" name="Rectangle 2"/>
          <p:cNvSpPr>
            <a:spLocks noGrp="1" noChangeArrowheads="1"/>
          </p:cNvSpPr>
          <p:nvPr>
            <p:ph type="title"/>
          </p:nvPr>
        </p:nvSpPr>
        <p:spPr>
          <a:xfrm>
            <a:off x="685800" y="609600"/>
            <a:ext cx="7391400" cy="914400"/>
          </a:xfrm>
          <a:noFill/>
        </p:spPr>
        <p:txBody>
          <a:bodyPr lIns="90488" tIns="44450" rIns="90488" bIns="44450"/>
          <a:lstStyle/>
          <a:p>
            <a:r>
              <a:rPr lang="en-US" b="1" smtClean="0"/>
              <a:t>Methodology: More Facts</a:t>
            </a:r>
          </a:p>
        </p:txBody>
      </p:sp>
      <p:sp>
        <p:nvSpPr>
          <p:cNvPr id="178180" name="Rectangle 3"/>
          <p:cNvSpPr>
            <a:spLocks noGrp="1" noChangeArrowheads="1"/>
          </p:cNvSpPr>
          <p:nvPr>
            <p:ph type="body" idx="1"/>
          </p:nvPr>
        </p:nvSpPr>
        <p:spPr>
          <a:xfrm>
            <a:off x="914400" y="1828800"/>
            <a:ext cx="7467600" cy="3886200"/>
          </a:xfrm>
          <a:noFill/>
        </p:spPr>
        <p:txBody>
          <a:bodyPr lIns="90488" tIns="44450" rIns="90488" bIns="44450"/>
          <a:lstStyle/>
          <a:p>
            <a:pPr marL="609600" indent="-609600"/>
            <a:r>
              <a:rPr lang="en-US" sz="2800" smtClean="0"/>
              <a:t>So far, we have examined portfolios with only one “unit” of each asset.</a:t>
            </a:r>
          </a:p>
          <a:p>
            <a:pPr marL="609600" indent="-609600"/>
            <a:r>
              <a:rPr lang="en-US" sz="2800" smtClean="0"/>
              <a:t>Most portfolios hold several shares, several bonds, or several contracts.</a:t>
            </a:r>
          </a:p>
          <a:p>
            <a:pPr marL="609600" indent="-609600"/>
            <a:r>
              <a:rPr lang="en-US" sz="2800" smtClean="0"/>
              <a:t>variance of (xa) where x is units (shares, contracts, bonds)=x</a:t>
            </a:r>
            <a:r>
              <a:rPr lang="en-US" sz="2800" baseline="30000" smtClean="0"/>
              <a:t>2</a:t>
            </a:r>
            <a:r>
              <a:rPr lang="en-US" sz="2800" smtClean="0"/>
              <a:t> var(a)</a:t>
            </a:r>
          </a:p>
          <a:p>
            <a:pPr marL="609600" indent="-609600"/>
            <a:r>
              <a:rPr lang="en-US" sz="2800" smtClean="0"/>
              <a:t>variance of (xa+yb)=x</a:t>
            </a:r>
            <a:r>
              <a:rPr lang="en-US" sz="2800" baseline="30000" smtClean="0"/>
              <a:t>2</a:t>
            </a:r>
            <a:r>
              <a:rPr lang="en-US" sz="2800" smtClean="0"/>
              <a:t> var(a)+y</a:t>
            </a:r>
            <a:r>
              <a:rPr lang="en-US" sz="2800" baseline="30000" smtClean="0"/>
              <a:t>2</a:t>
            </a:r>
            <a:r>
              <a:rPr lang="en-US" sz="2800" smtClean="0"/>
              <a:t> var(b)+2xycov(ab)</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5"/>
          <p:cNvSpPr>
            <a:spLocks noGrp="1"/>
          </p:cNvSpPr>
          <p:nvPr>
            <p:ph type="sldNum" sz="quarter" idx="12"/>
          </p:nvPr>
        </p:nvSpPr>
        <p:spPr>
          <a:noFill/>
        </p:spPr>
        <p:txBody>
          <a:bodyPr/>
          <a:lstStyle/>
          <a:p>
            <a:fld id="{3531F8EA-F9B0-4EA9-ABAB-BE5333D1DF1C}" type="slidenum">
              <a:rPr lang="en-US" smtClean="0"/>
              <a:pPr/>
              <a:t>168</a:t>
            </a:fld>
            <a:endParaRPr lang="en-US" smtClean="0"/>
          </a:p>
        </p:txBody>
      </p:sp>
      <p:sp>
        <p:nvSpPr>
          <p:cNvPr id="179203" name="Rectangle 2"/>
          <p:cNvSpPr>
            <a:spLocks noGrp="1" noChangeArrowheads="1"/>
          </p:cNvSpPr>
          <p:nvPr>
            <p:ph type="title"/>
          </p:nvPr>
        </p:nvSpPr>
        <p:spPr>
          <a:xfrm>
            <a:off x="685800" y="609600"/>
            <a:ext cx="7315200" cy="914400"/>
          </a:xfrm>
          <a:noFill/>
        </p:spPr>
        <p:txBody>
          <a:bodyPr lIns="90488" tIns="44450" rIns="90488" bIns="44450"/>
          <a:lstStyle/>
          <a:p>
            <a:r>
              <a:rPr lang="en-US" b="1" smtClean="0"/>
              <a:t>More Facts (continued)</a:t>
            </a:r>
          </a:p>
        </p:txBody>
      </p:sp>
      <p:sp>
        <p:nvSpPr>
          <p:cNvPr id="179204" name="Rectangle 3"/>
          <p:cNvSpPr>
            <a:spLocks noGrp="1" noChangeArrowheads="1"/>
          </p:cNvSpPr>
          <p:nvPr>
            <p:ph type="body" idx="1"/>
          </p:nvPr>
        </p:nvSpPr>
        <p:spPr>
          <a:xfrm>
            <a:off x="914400" y="1905000"/>
            <a:ext cx="7315200" cy="3581400"/>
          </a:xfrm>
          <a:noFill/>
        </p:spPr>
        <p:txBody>
          <a:bodyPr lIns="90488" tIns="44450" rIns="90488" bIns="44450"/>
          <a:lstStyle/>
          <a:p>
            <a:pPr marL="609600" indent="-609600"/>
            <a:r>
              <a:rPr lang="en-US" sz="2800" smtClean="0"/>
              <a:t>This can be extended:</a:t>
            </a:r>
          </a:p>
          <a:p>
            <a:pPr marL="1371600" lvl="2" indent="-457200"/>
            <a:r>
              <a:rPr lang="en-US" sz="2000" smtClean="0"/>
              <a:t>var(a+b+c)=var(a)+var(b)+var(c) +2cov(ab)+2cov(ac)+2cov(bc)</a:t>
            </a:r>
          </a:p>
          <a:p>
            <a:pPr marL="1371600" lvl="2" indent="-457200"/>
            <a:r>
              <a:rPr lang="en-US" sz="2000" smtClean="0"/>
              <a:t>var(xa+yb+zc)= x</a:t>
            </a:r>
            <a:r>
              <a:rPr lang="en-US" sz="2000" baseline="30000" smtClean="0"/>
              <a:t>2</a:t>
            </a:r>
            <a:r>
              <a:rPr lang="en-US" sz="2000" smtClean="0"/>
              <a:t>var(a)+y</a:t>
            </a:r>
            <a:r>
              <a:rPr lang="en-US" sz="2000" baseline="30000" smtClean="0"/>
              <a:t>2</a:t>
            </a:r>
            <a:r>
              <a:rPr lang="en-US" sz="2000" smtClean="0"/>
              <a:t>var(b)+z</a:t>
            </a:r>
            <a:r>
              <a:rPr lang="en-US" sz="2000" baseline="30000" smtClean="0"/>
              <a:t>2</a:t>
            </a:r>
            <a:r>
              <a:rPr lang="en-US" sz="2000" smtClean="0"/>
              <a:t>var(c) +2xy cov(ab)+2xz cov(ac)+2yz cov(bc)</a:t>
            </a:r>
          </a:p>
          <a:p>
            <a:pPr marL="1371600" lvl="2" indent="-457200"/>
            <a:r>
              <a:rPr lang="en-US" sz="2000" smtClean="0"/>
              <a:t>var(a+b+c+d)=var(a)+var(b)+var(c)+var(d) +2cov(ab)+2cov(ac)+2cov(ad)+2cov(bc)+2cov(bd)</a:t>
            </a:r>
          </a:p>
          <a:p>
            <a:pPr marL="1371600" lvl="2" indent="-457200"/>
            <a:r>
              <a:rPr lang="en-US" sz="2000" smtClean="0"/>
              <a:t>	+2cov(cd)</a:t>
            </a:r>
          </a:p>
          <a:p>
            <a:pPr marL="1371600" lvl="2" indent="-457200"/>
            <a:r>
              <a:rPr lang="en-US" sz="2000" smtClean="0"/>
              <a:t>d)    var(xa+yb+zc+wd)=x</a:t>
            </a:r>
            <a:r>
              <a:rPr lang="en-US" sz="2000" baseline="30000" smtClean="0"/>
              <a:t>2</a:t>
            </a:r>
            <a:r>
              <a:rPr lang="en-US" sz="2000" smtClean="0"/>
              <a:t>var(a)+y</a:t>
            </a:r>
            <a:r>
              <a:rPr lang="en-US" sz="2000" baseline="30000" smtClean="0"/>
              <a:t>2</a:t>
            </a:r>
            <a:r>
              <a:rPr lang="en-US" sz="2000" smtClean="0"/>
              <a:t>var(b)+z</a:t>
            </a:r>
            <a:r>
              <a:rPr lang="en-US" sz="2000" baseline="30000" smtClean="0"/>
              <a:t>2</a:t>
            </a:r>
            <a:r>
              <a:rPr lang="en-US" sz="2000" smtClean="0"/>
              <a:t>var(c)+ w</a:t>
            </a:r>
            <a:r>
              <a:rPr lang="en-US" sz="2000" baseline="30000" smtClean="0"/>
              <a:t>2</a:t>
            </a:r>
            <a:r>
              <a:rPr lang="en-US" sz="2000" smtClean="0"/>
              <a:t>var(d)+2xy cov(ab)+2xz cov(ac)+2xwcov(ad)+ 2yz cov(bc)+2yw cov(bd)+2zw cov(cd)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5"/>
          <p:cNvSpPr>
            <a:spLocks noGrp="1"/>
          </p:cNvSpPr>
          <p:nvPr>
            <p:ph type="sldNum" sz="quarter" idx="12"/>
          </p:nvPr>
        </p:nvSpPr>
        <p:spPr>
          <a:noFill/>
        </p:spPr>
        <p:txBody>
          <a:bodyPr/>
          <a:lstStyle/>
          <a:p>
            <a:fld id="{D0CCD583-8C85-457E-9A53-3BD466DD1590}" type="slidenum">
              <a:rPr lang="en-US" smtClean="0"/>
              <a:pPr/>
              <a:t>169</a:t>
            </a:fld>
            <a:endParaRPr lang="en-US" smtClean="0"/>
          </a:p>
        </p:txBody>
      </p:sp>
      <p:sp>
        <p:nvSpPr>
          <p:cNvPr id="180227" name="Rectangle 2"/>
          <p:cNvSpPr>
            <a:spLocks noGrp="1" noChangeArrowheads="1"/>
          </p:cNvSpPr>
          <p:nvPr>
            <p:ph type="body" idx="1"/>
          </p:nvPr>
        </p:nvSpPr>
        <p:spPr>
          <a:noFill/>
        </p:spPr>
        <p:txBody>
          <a:bodyPr lIns="90488" tIns="44450" rIns="90488" bIns="44450"/>
          <a:lstStyle/>
          <a:p>
            <a:pPr marL="609600" indent="-609600"/>
            <a:r>
              <a:rPr lang="en-US" sz="2800" smtClean="0"/>
              <a:t>Obviously, this gets messy, very fast.</a:t>
            </a:r>
          </a:p>
          <a:p>
            <a:pPr marL="609600" indent="-609600"/>
            <a:r>
              <a:rPr lang="en-US" sz="2800" smtClean="0"/>
              <a:t>If we are to extend this to portfolios containing many assets, we need to find a way to simplify the calculations.</a:t>
            </a:r>
          </a:p>
          <a:p>
            <a:pPr marL="609600" indent="-609600"/>
            <a:r>
              <a:rPr lang="en-US" sz="2800" smtClean="0"/>
              <a:t>To do this we need two new concepts, one simple and one fairly complicated.</a:t>
            </a:r>
          </a:p>
          <a:p>
            <a:pPr marL="1371600" lvl="2" indent="-457200"/>
            <a:r>
              <a:rPr lang="en-US" smtClean="0"/>
              <a:t>Covariance and Correlation matrices</a:t>
            </a:r>
          </a:p>
          <a:p>
            <a:pPr marL="1371600" lvl="2" indent="-457200"/>
            <a:r>
              <a:rPr lang="en-US" smtClean="0"/>
              <a:t>Using linear (matrix) algebra</a:t>
            </a:r>
          </a:p>
        </p:txBody>
      </p:sp>
      <p:sp>
        <p:nvSpPr>
          <p:cNvPr id="180228" name="Rectangle 3"/>
          <p:cNvSpPr>
            <a:spLocks noGrp="1" noChangeArrowheads="1"/>
          </p:cNvSpPr>
          <p:nvPr>
            <p:ph type="title"/>
          </p:nvPr>
        </p:nvSpPr>
        <p:spPr>
          <a:xfrm>
            <a:off x="838200" y="609600"/>
            <a:ext cx="7315200" cy="914400"/>
          </a:xfrm>
          <a:noFill/>
        </p:spPr>
        <p:txBody>
          <a:bodyPr lIns="90488" tIns="44450" rIns="90488" bIns="44450"/>
          <a:lstStyle/>
          <a:p>
            <a:r>
              <a:rPr lang="en-US" b="1" smtClean="0"/>
              <a:t>Simplifying the Arithmetic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685800"/>
            <a:ext cx="8458200" cy="701675"/>
          </a:xfrm>
        </p:spPr>
        <p:txBody>
          <a:bodyPr/>
          <a:lstStyle/>
          <a:p>
            <a:r>
              <a:rPr lang="en-US" dirty="0" smtClean="0"/>
              <a:t>A Typical Firm Risk Management Structure</a:t>
            </a:r>
            <a:br>
              <a:rPr lang="en-US" dirty="0" smtClean="0"/>
            </a:br>
            <a:endParaRPr lang="en-US" sz="1800" dirty="0" smtClean="0"/>
          </a:p>
        </p:txBody>
      </p:sp>
      <p:grpSp>
        <p:nvGrpSpPr>
          <p:cNvPr id="13315" name="Group 23"/>
          <p:cNvGrpSpPr>
            <a:grpSpLocks/>
          </p:cNvGrpSpPr>
          <p:nvPr/>
        </p:nvGrpSpPr>
        <p:grpSpPr bwMode="auto">
          <a:xfrm>
            <a:off x="1971676" y="1890714"/>
            <a:ext cx="5219700" cy="2336801"/>
            <a:chOff x="2468971" y="3438553"/>
            <a:chExt cx="4225560" cy="1427273"/>
          </a:xfrm>
        </p:grpSpPr>
        <p:sp>
          <p:nvSpPr>
            <p:cNvPr id="3" name="Rounded Rectangle 2"/>
            <p:cNvSpPr/>
            <p:nvPr/>
          </p:nvSpPr>
          <p:spPr bwMode="auto">
            <a:xfrm>
              <a:off x="3954600" y="3438553"/>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smtClean="0">
                  <a:solidFill>
                    <a:srgbClr val="000000"/>
                  </a:solidFill>
                  <a:latin typeface="Arial" charset="0"/>
                </a:rPr>
                <a:t>Firm </a:t>
              </a:r>
              <a:r>
                <a:rPr lang="en-US" sz="1600" dirty="0">
                  <a:solidFill>
                    <a:srgbClr val="000000"/>
                  </a:solidFill>
                  <a:latin typeface="Arial" charset="0"/>
                </a:rPr>
                <a:t>Risk</a:t>
              </a:r>
            </a:p>
          </p:txBody>
        </p:sp>
        <p:sp>
          <p:nvSpPr>
            <p:cNvPr id="4" name="Rounded Rectangle 3"/>
            <p:cNvSpPr/>
            <p:nvPr/>
          </p:nvSpPr>
          <p:spPr bwMode="auto">
            <a:xfrm>
              <a:off x="2468971" y="4308297"/>
              <a:ext cx="1265869"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Operational Risk</a:t>
              </a:r>
            </a:p>
          </p:txBody>
        </p:sp>
        <p:sp>
          <p:nvSpPr>
            <p:cNvPr id="6" name="Rounded Rectangle 5"/>
            <p:cNvSpPr/>
            <p:nvPr/>
          </p:nvSpPr>
          <p:spPr bwMode="auto">
            <a:xfrm>
              <a:off x="5427377" y="4302479"/>
              <a:ext cx="1267154" cy="55655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endParaRPr lang="en-US" sz="1200" dirty="0" smtClean="0">
                <a:solidFill>
                  <a:srgbClr val="000000"/>
                </a:solidFill>
                <a:latin typeface="Arial" charset="0"/>
              </a:endParaRPr>
            </a:p>
            <a:p>
              <a:pPr algn="ctr" eaLnBrk="0" fontAlgn="base" hangingPunct="0">
                <a:lnSpc>
                  <a:spcPct val="90000"/>
                </a:lnSpc>
                <a:spcBef>
                  <a:spcPct val="0"/>
                </a:spcBef>
                <a:spcAft>
                  <a:spcPct val="0"/>
                </a:spcAft>
                <a:defRPr/>
              </a:pPr>
              <a:r>
                <a:rPr lang="en-US" sz="1200" dirty="0" smtClean="0">
                  <a:solidFill>
                    <a:srgbClr val="000000"/>
                  </a:solidFill>
                  <a:latin typeface="Arial" charset="0"/>
                </a:rPr>
                <a:t>Market </a:t>
              </a:r>
              <a:r>
                <a:rPr lang="en-US" sz="1200" dirty="0">
                  <a:solidFill>
                    <a:srgbClr val="000000"/>
                  </a:solidFill>
                  <a:latin typeface="Arial" charset="0"/>
                </a:rPr>
                <a:t>Risk</a:t>
              </a:r>
            </a:p>
            <a:p>
              <a:pPr algn="ctr" eaLnBrk="0" fontAlgn="base" hangingPunct="0">
                <a:lnSpc>
                  <a:spcPct val="90000"/>
                </a:lnSpc>
                <a:spcBef>
                  <a:spcPct val="0"/>
                </a:spcBef>
                <a:spcAft>
                  <a:spcPct val="0"/>
                </a:spcAft>
                <a:defRPr/>
              </a:pPr>
              <a:endParaRPr lang="en-US" sz="1200" dirty="0">
                <a:solidFill>
                  <a:srgbClr val="000000"/>
                </a:solidFill>
                <a:latin typeface="Arial" charset="0"/>
              </a:endParaRPr>
            </a:p>
          </p:txBody>
        </p:sp>
        <p:sp>
          <p:nvSpPr>
            <p:cNvPr id="7" name="Rounded Rectangle 6"/>
            <p:cNvSpPr/>
            <p:nvPr/>
          </p:nvSpPr>
          <p:spPr bwMode="auto">
            <a:xfrm>
              <a:off x="3954600" y="4305388"/>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Credit Risk</a:t>
              </a:r>
              <a:endParaRPr lang="en-US" sz="1200" dirty="0">
                <a:solidFill>
                  <a:srgbClr val="000000"/>
                </a:solidFill>
                <a:latin typeface="Arial" charset="0"/>
              </a:endParaRPr>
            </a:p>
          </p:txBody>
        </p:sp>
        <p:cxnSp>
          <p:nvCxnSpPr>
            <p:cNvPr id="11" name="Straight Connector 10"/>
            <p:cNvCxnSpPr>
              <a:stCxn id="3" idx="2"/>
              <a:endCxn id="7" idx="0"/>
            </p:cNvCxnSpPr>
            <p:nvPr/>
          </p:nvCxnSpPr>
          <p:spPr bwMode="auto">
            <a:xfrm>
              <a:off x="4588177" y="3996081"/>
              <a:ext cx="0" cy="309307"/>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3101263" y="4138616"/>
              <a:ext cx="2960977" cy="2230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6060955" y="4138615"/>
              <a:ext cx="1285" cy="163865"/>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a:endCxn id="4" idx="0"/>
            </p:cNvCxnSpPr>
            <p:nvPr/>
          </p:nvCxnSpPr>
          <p:spPr bwMode="auto">
            <a:xfrm>
              <a:off x="3099978" y="4158007"/>
              <a:ext cx="2570" cy="15029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39445732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5"/>
          <p:cNvSpPr>
            <a:spLocks noGrp="1"/>
          </p:cNvSpPr>
          <p:nvPr>
            <p:ph type="sldNum" sz="quarter" idx="12"/>
          </p:nvPr>
        </p:nvSpPr>
        <p:spPr>
          <a:noFill/>
        </p:spPr>
        <p:txBody>
          <a:bodyPr/>
          <a:lstStyle/>
          <a:p>
            <a:fld id="{46B664A0-5A22-439F-B8F3-0F5F3C85C66D}" type="slidenum">
              <a:rPr lang="en-US" smtClean="0"/>
              <a:pPr/>
              <a:t>170</a:t>
            </a:fld>
            <a:endParaRPr lang="en-US" smtClean="0"/>
          </a:p>
        </p:txBody>
      </p:sp>
      <p:sp>
        <p:nvSpPr>
          <p:cNvPr id="181251" name="Rectangle 2"/>
          <p:cNvSpPr>
            <a:spLocks noGrp="1" noChangeArrowheads="1"/>
          </p:cNvSpPr>
          <p:nvPr>
            <p:ph type="title"/>
          </p:nvPr>
        </p:nvSpPr>
        <p:spPr>
          <a:xfrm>
            <a:off x="381000" y="0"/>
            <a:ext cx="8382000" cy="1143000"/>
          </a:xfrm>
          <a:noFill/>
        </p:spPr>
        <p:txBody>
          <a:bodyPr lIns="90488" tIns="44450" rIns="90488" bIns="44450"/>
          <a:lstStyle/>
          <a:p>
            <a:r>
              <a:rPr lang="en-US" b="1" smtClean="0"/>
              <a:t>Covariance/Correlation Matrices</a:t>
            </a:r>
          </a:p>
        </p:txBody>
      </p:sp>
      <p:pic>
        <p:nvPicPr>
          <p:cNvPr id="181252" name="Picture 4"/>
          <p:cNvPicPr>
            <a:picLocks noChangeAspect="1" noChangeArrowheads="1"/>
          </p:cNvPicPr>
          <p:nvPr/>
        </p:nvPicPr>
        <p:blipFill>
          <a:blip r:embed="rId2" cstate="print"/>
          <a:srcRect/>
          <a:stretch>
            <a:fillRect/>
          </a:stretch>
        </p:blipFill>
        <p:spPr bwMode="auto">
          <a:xfrm>
            <a:off x="1295400" y="1143000"/>
            <a:ext cx="6464300" cy="5035550"/>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5"/>
          <p:cNvSpPr>
            <a:spLocks noGrp="1"/>
          </p:cNvSpPr>
          <p:nvPr>
            <p:ph type="sldNum" sz="quarter" idx="12"/>
          </p:nvPr>
        </p:nvSpPr>
        <p:spPr>
          <a:noFill/>
        </p:spPr>
        <p:txBody>
          <a:bodyPr/>
          <a:lstStyle/>
          <a:p>
            <a:fld id="{DD609897-BFF9-41C7-86FE-701246F500B1}" type="slidenum">
              <a:rPr lang="en-US" smtClean="0"/>
              <a:pPr/>
              <a:t>171</a:t>
            </a:fld>
            <a:endParaRPr lang="en-US" smtClean="0"/>
          </a:p>
        </p:txBody>
      </p:sp>
      <p:sp>
        <p:nvSpPr>
          <p:cNvPr id="182275" name="Rectangle 2"/>
          <p:cNvSpPr>
            <a:spLocks noGrp="1" noChangeArrowheads="1"/>
          </p:cNvSpPr>
          <p:nvPr>
            <p:ph type="title"/>
          </p:nvPr>
        </p:nvSpPr>
        <p:spPr>
          <a:xfrm>
            <a:off x="1371600" y="533400"/>
            <a:ext cx="6781800" cy="990600"/>
          </a:xfrm>
          <a:noFill/>
        </p:spPr>
        <p:txBody>
          <a:bodyPr lIns="90488" tIns="44450" rIns="90488" bIns="44450"/>
          <a:lstStyle/>
          <a:p>
            <a:r>
              <a:rPr lang="en-US" b="1" smtClean="0"/>
              <a:t>Covariance Matrices</a:t>
            </a:r>
          </a:p>
        </p:txBody>
      </p:sp>
      <p:pic>
        <p:nvPicPr>
          <p:cNvPr id="182276" name="Picture 3"/>
          <p:cNvPicPr>
            <a:picLocks noChangeArrowheads="1"/>
          </p:cNvPicPr>
          <p:nvPr/>
        </p:nvPicPr>
        <p:blipFill>
          <a:blip r:embed="rId2" cstate="print"/>
          <a:srcRect/>
          <a:stretch>
            <a:fillRect/>
          </a:stretch>
        </p:blipFill>
        <p:spPr bwMode="auto">
          <a:xfrm>
            <a:off x="285750" y="1828800"/>
            <a:ext cx="5124450" cy="4114800"/>
          </a:xfrm>
          <a:prstGeom prst="rect">
            <a:avLst/>
          </a:prstGeom>
          <a:noFill/>
          <a:ln w="12700">
            <a:noFill/>
            <a:miter lim="800000"/>
            <a:headEnd/>
            <a:tailEnd/>
          </a:ln>
        </p:spPr>
      </p:pic>
      <p:sp>
        <p:nvSpPr>
          <p:cNvPr id="182277" name="Rectangle 4"/>
          <p:cNvSpPr>
            <a:spLocks noChangeArrowheads="1"/>
          </p:cNvSpPr>
          <p:nvPr/>
        </p:nvSpPr>
        <p:spPr bwMode="auto">
          <a:xfrm>
            <a:off x="5626100" y="2286000"/>
            <a:ext cx="3289300" cy="4105275"/>
          </a:xfrm>
          <a:prstGeom prst="rect">
            <a:avLst/>
          </a:prstGeom>
          <a:noFill/>
          <a:ln w="12700">
            <a:noFill/>
            <a:miter lim="800000"/>
            <a:headEnd/>
            <a:tailEnd/>
          </a:ln>
        </p:spPr>
        <p:txBody>
          <a:bodyPr lIns="90488" tIns="44450" rIns="90488" bIns="44450">
            <a:spAutoFit/>
          </a:bodyPr>
          <a:lstStyle/>
          <a:p>
            <a:r>
              <a:rPr lang="en-US" sz="2400">
                <a:latin typeface="Univers" pitchFamily="34" charset="0"/>
              </a:rPr>
              <a:t>Notice that if we sum</a:t>
            </a:r>
          </a:p>
          <a:p>
            <a:r>
              <a:rPr lang="en-US" sz="2400">
                <a:latin typeface="Univers" pitchFamily="34" charset="0"/>
              </a:rPr>
              <a:t>the items in the matrix</a:t>
            </a:r>
          </a:p>
          <a:p>
            <a:r>
              <a:rPr lang="en-US" sz="2400">
                <a:latin typeface="Univers" pitchFamily="34" charset="0"/>
              </a:rPr>
              <a:t>we end up with the </a:t>
            </a:r>
          </a:p>
          <a:p>
            <a:r>
              <a:rPr lang="en-US" sz="2400">
                <a:latin typeface="Univers" pitchFamily="34" charset="0"/>
              </a:rPr>
              <a:t>sum of the variances </a:t>
            </a:r>
          </a:p>
          <a:p>
            <a:r>
              <a:rPr lang="en-US" sz="2400">
                <a:latin typeface="Univers" pitchFamily="34" charset="0"/>
              </a:rPr>
              <a:t>+ 2 x the sum of the </a:t>
            </a:r>
          </a:p>
          <a:p>
            <a:r>
              <a:rPr lang="en-US" sz="2400">
                <a:latin typeface="Univers" pitchFamily="34" charset="0"/>
              </a:rPr>
              <a:t>covariances.</a:t>
            </a:r>
          </a:p>
          <a:p>
            <a:endParaRPr lang="en-US" sz="2400">
              <a:latin typeface="Univers" pitchFamily="34" charset="0"/>
            </a:endParaRPr>
          </a:p>
          <a:p>
            <a:r>
              <a:rPr lang="en-US" sz="2400">
                <a:latin typeface="Univers" pitchFamily="34" charset="0"/>
              </a:rPr>
              <a:t>We can use this to our</a:t>
            </a:r>
          </a:p>
          <a:p>
            <a:r>
              <a:rPr lang="en-US" sz="2400">
                <a:latin typeface="Univers" pitchFamily="34" charset="0"/>
              </a:rPr>
              <a:t>advantage.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5"/>
          <p:cNvSpPr>
            <a:spLocks noGrp="1"/>
          </p:cNvSpPr>
          <p:nvPr>
            <p:ph type="sldNum" sz="quarter" idx="12"/>
          </p:nvPr>
        </p:nvSpPr>
        <p:spPr>
          <a:noFill/>
        </p:spPr>
        <p:txBody>
          <a:bodyPr/>
          <a:lstStyle/>
          <a:p>
            <a:fld id="{B3F6AB5B-D7B4-44BA-81EC-DE6063C53A85}" type="slidenum">
              <a:rPr lang="en-US" smtClean="0"/>
              <a:pPr/>
              <a:t>172</a:t>
            </a:fld>
            <a:endParaRPr lang="en-US" smtClean="0"/>
          </a:p>
        </p:txBody>
      </p:sp>
      <p:sp>
        <p:nvSpPr>
          <p:cNvPr id="183299" name="Rectangle 2"/>
          <p:cNvSpPr>
            <a:spLocks noGrp="1" noChangeArrowheads="1"/>
          </p:cNvSpPr>
          <p:nvPr>
            <p:ph type="title"/>
          </p:nvPr>
        </p:nvSpPr>
        <p:spPr>
          <a:xfrm>
            <a:off x="685800" y="914400"/>
            <a:ext cx="6934200" cy="914400"/>
          </a:xfrm>
          <a:noFill/>
        </p:spPr>
        <p:txBody>
          <a:bodyPr lIns="90488" tIns="44450" rIns="90488" bIns="44450"/>
          <a:lstStyle/>
          <a:p>
            <a:r>
              <a:rPr lang="en-US" b="1" smtClean="0"/>
              <a:t>Covariance Matrices</a:t>
            </a:r>
          </a:p>
        </p:txBody>
      </p:sp>
      <p:sp>
        <p:nvSpPr>
          <p:cNvPr id="183300" name="Rectangle 3"/>
          <p:cNvSpPr>
            <a:spLocks noGrp="1" noChangeArrowheads="1"/>
          </p:cNvSpPr>
          <p:nvPr>
            <p:ph type="body" idx="1"/>
          </p:nvPr>
        </p:nvSpPr>
        <p:spPr>
          <a:xfrm>
            <a:off x="1143000" y="2209800"/>
            <a:ext cx="7162800" cy="3200400"/>
          </a:xfrm>
          <a:noFill/>
        </p:spPr>
        <p:txBody>
          <a:bodyPr lIns="90488" tIns="44450" rIns="90488" bIns="44450"/>
          <a:lstStyle/>
          <a:p>
            <a:pPr marL="609600" indent="-609600"/>
            <a:r>
              <a:rPr lang="en-US" sz="2800" smtClean="0"/>
              <a:t>If a portfolio has one unit of each security whose prices are tracked in the covariance matrix, the portfolio variance is the sum of the items in the covariance matrix.</a:t>
            </a:r>
          </a:p>
          <a:p>
            <a:pPr marL="609600" indent="-609600"/>
            <a:r>
              <a:rPr lang="en-US" sz="2800" smtClean="0"/>
              <a:t>This rarely happens in the real world.</a:t>
            </a:r>
          </a:p>
          <a:p>
            <a:pPr marL="609600" indent="-609600"/>
            <a:r>
              <a:rPr lang="en-US" sz="2800" smtClean="0"/>
              <a:t>We have to find a way to deal with this.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5"/>
          <p:cNvSpPr>
            <a:spLocks noGrp="1"/>
          </p:cNvSpPr>
          <p:nvPr>
            <p:ph type="sldNum" sz="quarter" idx="12"/>
          </p:nvPr>
        </p:nvSpPr>
        <p:spPr>
          <a:noFill/>
        </p:spPr>
        <p:txBody>
          <a:bodyPr/>
          <a:lstStyle/>
          <a:p>
            <a:fld id="{C1D3744E-E448-4AD9-851D-42B1F728A3D1}" type="slidenum">
              <a:rPr lang="en-US" smtClean="0"/>
              <a:pPr/>
              <a:t>173</a:t>
            </a:fld>
            <a:endParaRPr lang="en-US" smtClean="0"/>
          </a:p>
        </p:txBody>
      </p:sp>
      <p:sp>
        <p:nvSpPr>
          <p:cNvPr id="184323" name="Rectangle 2"/>
          <p:cNvSpPr>
            <a:spLocks noGrp="1" noChangeArrowheads="1"/>
          </p:cNvSpPr>
          <p:nvPr>
            <p:ph type="title"/>
          </p:nvPr>
        </p:nvSpPr>
        <p:spPr>
          <a:xfrm>
            <a:off x="381000" y="685800"/>
            <a:ext cx="8305800" cy="1143000"/>
          </a:xfrm>
        </p:spPr>
        <p:txBody>
          <a:bodyPr/>
          <a:lstStyle/>
          <a:p>
            <a:r>
              <a:rPr lang="en-US" b="1" smtClean="0"/>
              <a:t>Correlation, Covariance &amp; Time</a:t>
            </a:r>
          </a:p>
        </p:txBody>
      </p:sp>
      <p:sp>
        <p:nvSpPr>
          <p:cNvPr id="184324" name="Rectangle 3"/>
          <p:cNvSpPr>
            <a:spLocks noGrp="1" noChangeArrowheads="1"/>
          </p:cNvSpPr>
          <p:nvPr>
            <p:ph type="body" idx="1"/>
          </p:nvPr>
        </p:nvSpPr>
        <p:spPr>
          <a:xfrm>
            <a:off x="685800" y="1981200"/>
            <a:ext cx="7848600" cy="3429000"/>
          </a:xfrm>
        </p:spPr>
        <p:txBody>
          <a:bodyPr/>
          <a:lstStyle/>
          <a:p>
            <a:pPr marL="609600" indent="-609600"/>
            <a:r>
              <a:rPr lang="en-US" sz="2800" smtClean="0"/>
              <a:t>The one-day time frame makes using correlation matrices less theoretically ambiguous</a:t>
            </a:r>
          </a:p>
          <a:p>
            <a:pPr marL="609600" indent="-609600"/>
            <a:r>
              <a:rPr lang="en-US" sz="2800" smtClean="0"/>
              <a:t>Question of correlation stability over time</a:t>
            </a:r>
          </a:p>
          <a:p>
            <a:pPr marL="609600" indent="-609600"/>
            <a:r>
              <a:rPr lang="en-US" sz="2800" smtClean="0"/>
              <a:t>Correlations tend to “swing” from neutral to directional when markets under stress</a:t>
            </a:r>
          </a:p>
          <a:p>
            <a:pPr marL="609600" indent="-609600"/>
            <a:r>
              <a:rPr lang="en-US" sz="2800" smtClean="0"/>
              <a:t>Short time frames mean linear approximations less problematic</a:t>
            </a:r>
          </a:p>
        </p:txBody>
      </p:sp>
    </p:spTree>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5"/>
          <p:cNvSpPr>
            <a:spLocks noGrp="1"/>
          </p:cNvSpPr>
          <p:nvPr>
            <p:ph type="sldNum" sz="quarter" idx="12"/>
          </p:nvPr>
        </p:nvSpPr>
        <p:spPr>
          <a:noFill/>
        </p:spPr>
        <p:txBody>
          <a:bodyPr/>
          <a:lstStyle/>
          <a:p>
            <a:fld id="{71B61459-040B-40C3-9185-914EF5FD9CDC}" type="slidenum">
              <a:rPr lang="en-US" smtClean="0"/>
              <a:pPr/>
              <a:t>174</a:t>
            </a:fld>
            <a:endParaRPr lang="en-US" smtClean="0"/>
          </a:p>
        </p:txBody>
      </p:sp>
      <p:sp>
        <p:nvSpPr>
          <p:cNvPr id="185347" name="Rectangle 2"/>
          <p:cNvSpPr>
            <a:spLocks noGrp="1" noChangeArrowheads="1"/>
          </p:cNvSpPr>
          <p:nvPr>
            <p:ph type="title"/>
          </p:nvPr>
        </p:nvSpPr>
        <p:spPr>
          <a:xfrm>
            <a:off x="1066800" y="838200"/>
            <a:ext cx="6934200" cy="1066800"/>
          </a:xfrm>
          <a:noFill/>
        </p:spPr>
        <p:txBody>
          <a:bodyPr lIns="90488" tIns="44450" rIns="90488" bIns="44450"/>
          <a:lstStyle/>
          <a:p>
            <a:r>
              <a:rPr lang="en-US" b="1" smtClean="0"/>
              <a:t>Using Matrix Algebra</a:t>
            </a:r>
          </a:p>
        </p:txBody>
      </p:sp>
      <p:sp>
        <p:nvSpPr>
          <p:cNvPr id="185348" name="Rectangle 3"/>
          <p:cNvSpPr>
            <a:spLocks noGrp="1" noChangeArrowheads="1"/>
          </p:cNvSpPr>
          <p:nvPr>
            <p:ph type="body" idx="1"/>
          </p:nvPr>
        </p:nvSpPr>
        <p:spPr>
          <a:xfrm>
            <a:off x="914400" y="2209800"/>
            <a:ext cx="7162800" cy="3276600"/>
          </a:xfrm>
          <a:noFill/>
        </p:spPr>
        <p:txBody>
          <a:bodyPr lIns="90488" tIns="44450" rIns="90488" bIns="44450"/>
          <a:lstStyle/>
          <a:p>
            <a:pPr marL="609600" indent="-609600">
              <a:lnSpc>
                <a:spcPct val="90000"/>
              </a:lnSpc>
            </a:pPr>
            <a:r>
              <a:rPr lang="en-US" sz="2800" smtClean="0"/>
              <a:t>Matrix (linear) algebra is used to summarize arithmetic calculations involving rows and columns of figures.</a:t>
            </a:r>
          </a:p>
          <a:p>
            <a:pPr marL="609600" indent="-609600">
              <a:lnSpc>
                <a:spcPct val="90000"/>
              </a:lnSpc>
            </a:pPr>
            <a:r>
              <a:rPr lang="en-US" sz="2800" smtClean="0"/>
              <a:t>It can be thought of as arithmetic shorthand.</a:t>
            </a:r>
          </a:p>
          <a:p>
            <a:pPr marL="609600" indent="-609600">
              <a:lnSpc>
                <a:spcPct val="90000"/>
              </a:lnSpc>
            </a:pPr>
            <a:r>
              <a:rPr lang="en-US" sz="2800" smtClean="0"/>
              <a:t>It is easily performed in spreadsheets using the MMULT() and TRANSPOSE() functions.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5"/>
          <p:cNvSpPr>
            <a:spLocks noGrp="1"/>
          </p:cNvSpPr>
          <p:nvPr>
            <p:ph type="sldNum" sz="quarter" idx="12"/>
          </p:nvPr>
        </p:nvSpPr>
        <p:spPr>
          <a:noFill/>
        </p:spPr>
        <p:txBody>
          <a:bodyPr/>
          <a:lstStyle/>
          <a:p>
            <a:fld id="{10D45C4C-7F52-47D4-B625-08010481E8C1}" type="slidenum">
              <a:rPr lang="en-US" smtClean="0"/>
              <a:pPr/>
              <a:t>175</a:t>
            </a:fld>
            <a:endParaRPr lang="en-US" smtClean="0"/>
          </a:p>
        </p:txBody>
      </p:sp>
      <p:sp>
        <p:nvSpPr>
          <p:cNvPr id="186371" name="Rectangle 2"/>
          <p:cNvSpPr>
            <a:spLocks noGrp="1" noChangeArrowheads="1"/>
          </p:cNvSpPr>
          <p:nvPr>
            <p:ph type="title"/>
          </p:nvPr>
        </p:nvSpPr>
        <p:spPr>
          <a:xfrm>
            <a:off x="1143000" y="914400"/>
            <a:ext cx="6705600" cy="990600"/>
          </a:xfrm>
          <a:noFill/>
        </p:spPr>
        <p:txBody>
          <a:bodyPr lIns="90488" tIns="44450" rIns="90488" bIns="44450"/>
          <a:lstStyle/>
          <a:p>
            <a:r>
              <a:rPr lang="en-US" b="1" smtClean="0"/>
              <a:t>Using Matrix Algebra</a:t>
            </a:r>
          </a:p>
        </p:txBody>
      </p:sp>
      <p:sp>
        <p:nvSpPr>
          <p:cNvPr id="186372" name="Rectangle 3"/>
          <p:cNvSpPr>
            <a:spLocks noGrp="1" noChangeArrowheads="1"/>
          </p:cNvSpPr>
          <p:nvPr>
            <p:ph type="body" idx="1"/>
          </p:nvPr>
        </p:nvSpPr>
        <p:spPr>
          <a:xfrm>
            <a:off x="990600" y="2209800"/>
            <a:ext cx="7315200" cy="3352800"/>
          </a:xfrm>
          <a:noFill/>
        </p:spPr>
        <p:txBody>
          <a:bodyPr lIns="90488" tIns="44450" rIns="90488" bIns="44450"/>
          <a:lstStyle/>
          <a:p>
            <a:pPr marL="609600" indent="-609600"/>
            <a:r>
              <a:rPr lang="en-US" sz="2800" smtClean="0"/>
              <a:t>A  course in linear algebra is well beyond the scope of this training program,</a:t>
            </a:r>
          </a:p>
          <a:p>
            <a:pPr marL="609600" indent="-609600"/>
            <a:r>
              <a:rPr lang="en-US" sz="2800" smtClean="0"/>
              <a:t>However, what you need to know to do variance/covariance analysis is relatively simple.</a:t>
            </a:r>
          </a:p>
          <a:p>
            <a:pPr marL="609600" indent="-609600"/>
            <a:r>
              <a:rPr lang="en-US" sz="2800" smtClean="0"/>
              <a:t>It requires only the MMULT() and TRANSPOSE() functions.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Number Placeholder 5"/>
          <p:cNvSpPr>
            <a:spLocks noGrp="1"/>
          </p:cNvSpPr>
          <p:nvPr>
            <p:ph type="sldNum" sz="quarter" idx="12"/>
          </p:nvPr>
        </p:nvSpPr>
        <p:spPr>
          <a:noFill/>
        </p:spPr>
        <p:txBody>
          <a:bodyPr/>
          <a:lstStyle/>
          <a:p>
            <a:fld id="{45B8F558-A9CE-4599-9612-74D75F297D20}" type="slidenum">
              <a:rPr lang="en-US" smtClean="0"/>
              <a:pPr/>
              <a:t>176</a:t>
            </a:fld>
            <a:endParaRPr lang="en-US" smtClean="0"/>
          </a:p>
        </p:txBody>
      </p:sp>
      <p:sp>
        <p:nvSpPr>
          <p:cNvPr id="187395" name="Rectangle 2"/>
          <p:cNvSpPr>
            <a:spLocks noGrp="1" noChangeArrowheads="1"/>
          </p:cNvSpPr>
          <p:nvPr>
            <p:ph type="title"/>
          </p:nvPr>
        </p:nvSpPr>
        <p:spPr>
          <a:xfrm>
            <a:off x="1066800" y="533400"/>
            <a:ext cx="6705600" cy="1143000"/>
          </a:xfrm>
          <a:noFill/>
        </p:spPr>
        <p:txBody>
          <a:bodyPr lIns="90488" tIns="44450" rIns="90488" bIns="44450"/>
          <a:lstStyle/>
          <a:p>
            <a:r>
              <a:rPr lang="en-US" b="1" smtClean="0"/>
              <a:t>Using Matrix Algebra</a:t>
            </a:r>
          </a:p>
        </p:txBody>
      </p:sp>
      <p:sp>
        <p:nvSpPr>
          <p:cNvPr id="187396" name="Rectangle 3"/>
          <p:cNvSpPr>
            <a:spLocks noGrp="1" noChangeArrowheads="1"/>
          </p:cNvSpPr>
          <p:nvPr>
            <p:ph type="body" idx="1"/>
          </p:nvPr>
        </p:nvSpPr>
        <p:spPr>
          <a:xfrm>
            <a:off x="685800" y="1600200"/>
            <a:ext cx="7924800" cy="1295400"/>
          </a:xfrm>
          <a:noFill/>
        </p:spPr>
        <p:txBody>
          <a:bodyPr lIns="90488" tIns="44450" rIns="90488" bIns="44450"/>
          <a:lstStyle/>
          <a:p>
            <a:pPr marL="609600" indent="-609600"/>
            <a:r>
              <a:rPr lang="en-US" sz="2400" smtClean="0"/>
              <a:t>Assume we have ($100) in CAD/USD, a ($50) in CHF/USD and ($25) in DEM/USD.</a:t>
            </a:r>
          </a:p>
          <a:p>
            <a:pPr marL="609600" indent="-609600"/>
            <a:r>
              <a:rPr lang="en-US" sz="2400" smtClean="0"/>
              <a:t>We arrange our spreadsheet like this:</a:t>
            </a:r>
          </a:p>
        </p:txBody>
      </p:sp>
      <p:sp>
        <p:nvSpPr>
          <p:cNvPr id="187397" name="Rectangle 5"/>
          <p:cNvSpPr>
            <a:spLocks noChangeArrowheads="1"/>
          </p:cNvSpPr>
          <p:nvPr/>
        </p:nvSpPr>
        <p:spPr bwMode="auto">
          <a:xfrm>
            <a:off x="685800" y="5181600"/>
            <a:ext cx="7772400" cy="7620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FontTx/>
              <a:buChar char="•"/>
            </a:pPr>
            <a:r>
              <a:rPr lang="en-US" sz="2400"/>
              <a:t>By doing this we simultaneously perform all of the arithmetic described earlier.</a:t>
            </a:r>
          </a:p>
        </p:txBody>
      </p:sp>
      <p:pic>
        <p:nvPicPr>
          <p:cNvPr id="187398" name="Picture 182"/>
          <p:cNvPicPr>
            <a:picLocks noChangeAspect="1" noChangeArrowheads="1"/>
          </p:cNvPicPr>
          <p:nvPr/>
        </p:nvPicPr>
        <p:blipFill>
          <a:blip r:embed="rId2" cstate="print"/>
          <a:srcRect/>
          <a:stretch>
            <a:fillRect/>
          </a:stretch>
        </p:blipFill>
        <p:spPr bwMode="auto">
          <a:xfrm>
            <a:off x="990600" y="3048000"/>
            <a:ext cx="6829425" cy="1724025"/>
          </a:xfrm>
          <a:prstGeom prst="rect">
            <a:avLst/>
          </a:prstGeom>
          <a:noFill/>
          <a:ln w="9525">
            <a:noFill/>
            <a:miter lim="800000"/>
            <a:headEnd/>
            <a:tailEnd/>
          </a:ln>
        </p:spPr>
      </p:pic>
      <p:sp>
        <p:nvSpPr>
          <p:cNvPr id="187399" name="AutoShape 6"/>
          <p:cNvSpPr>
            <a:spLocks noChangeAspect="1" noChangeArrowheads="1"/>
          </p:cNvSpPr>
          <p:nvPr/>
        </p:nvSpPr>
        <p:spPr bwMode="auto">
          <a:xfrm>
            <a:off x="381000" y="2971800"/>
            <a:ext cx="8153400" cy="2019300"/>
          </a:xfrm>
          <a:prstGeom prst="rect">
            <a:avLst/>
          </a:prstGeom>
          <a:noFill/>
          <a:ln w="9525">
            <a:noFill/>
            <a:miter lim="800000"/>
            <a:headEnd/>
            <a:tailEnd/>
          </a:ln>
        </p:spPr>
        <p:txBody>
          <a:bodyP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5"/>
          <p:cNvSpPr>
            <a:spLocks noGrp="1"/>
          </p:cNvSpPr>
          <p:nvPr>
            <p:ph type="sldNum" sz="quarter" idx="12"/>
          </p:nvPr>
        </p:nvSpPr>
        <p:spPr>
          <a:noFill/>
        </p:spPr>
        <p:txBody>
          <a:bodyPr/>
          <a:lstStyle/>
          <a:p>
            <a:fld id="{30A3BA9A-AC87-45B5-B70B-81E870610AFC}" type="slidenum">
              <a:rPr lang="en-US" smtClean="0"/>
              <a:pPr/>
              <a:t>177</a:t>
            </a:fld>
            <a:endParaRPr lang="en-US" smtClean="0"/>
          </a:p>
        </p:txBody>
      </p:sp>
      <p:sp>
        <p:nvSpPr>
          <p:cNvPr id="188419" name="Rectangle 2"/>
          <p:cNvSpPr>
            <a:spLocks noGrp="1" noChangeArrowheads="1"/>
          </p:cNvSpPr>
          <p:nvPr>
            <p:ph type="title"/>
          </p:nvPr>
        </p:nvSpPr>
        <p:spPr>
          <a:xfrm>
            <a:off x="685800" y="609600"/>
            <a:ext cx="6934200" cy="914400"/>
          </a:xfrm>
          <a:noFill/>
        </p:spPr>
        <p:txBody>
          <a:bodyPr lIns="90488" tIns="44450" rIns="90488" bIns="44450"/>
          <a:lstStyle/>
          <a:p>
            <a:r>
              <a:rPr lang="en-US" b="1" smtClean="0"/>
              <a:t>Using Matrix Algebra</a:t>
            </a:r>
          </a:p>
        </p:txBody>
      </p:sp>
      <p:sp>
        <p:nvSpPr>
          <p:cNvPr id="188420" name="Rectangle 3"/>
          <p:cNvSpPr>
            <a:spLocks noGrp="1" noChangeArrowheads="1"/>
          </p:cNvSpPr>
          <p:nvPr>
            <p:ph type="body" idx="1"/>
          </p:nvPr>
        </p:nvSpPr>
        <p:spPr>
          <a:xfrm>
            <a:off x="609600" y="3962400"/>
            <a:ext cx="7924800" cy="2057400"/>
          </a:xfrm>
          <a:noFill/>
        </p:spPr>
        <p:txBody>
          <a:bodyPr lIns="90488" tIns="44450" rIns="90488" bIns="44450"/>
          <a:lstStyle/>
          <a:p>
            <a:pPr marL="609600" indent="-609600"/>
            <a:r>
              <a:rPr lang="en-US" sz="2800" smtClean="0"/>
              <a:t>Several things to remember:</a:t>
            </a:r>
          </a:p>
          <a:p>
            <a:pPr marL="1371600" lvl="2" indent="-457200">
              <a:buFontTx/>
              <a:buChar char="–"/>
            </a:pPr>
            <a:r>
              <a:rPr lang="en-US" smtClean="0"/>
              <a:t>Must use Ctrl-Shift-Enter to enter matrix functions instead of just enter</a:t>
            </a:r>
          </a:p>
          <a:p>
            <a:pPr marL="1371600" lvl="2" indent="-457200">
              <a:buFontTx/>
              <a:buChar char="–"/>
            </a:pPr>
            <a:r>
              <a:rPr lang="en-US" smtClean="0"/>
              <a:t>number of positions must equal number of rows and columns in matrix</a:t>
            </a:r>
          </a:p>
        </p:txBody>
      </p:sp>
      <p:pic>
        <p:nvPicPr>
          <p:cNvPr id="188421" name="Picture 5"/>
          <p:cNvPicPr>
            <a:picLocks noChangeAspect="1" noChangeArrowheads="1"/>
          </p:cNvPicPr>
          <p:nvPr/>
        </p:nvPicPr>
        <p:blipFill>
          <a:blip r:embed="rId2" cstate="print"/>
          <a:srcRect/>
          <a:stretch>
            <a:fillRect/>
          </a:stretch>
        </p:blipFill>
        <p:spPr bwMode="auto">
          <a:xfrm>
            <a:off x="990600" y="1828800"/>
            <a:ext cx="6829425" cy="1724025"/>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5"/>
          <p:cNvSpPr>
            <a:spLocks noGrp="1"/>
          </p:cNvSpPr>
          <p:nvPr>
            <p:ph type="sldNum" sz="quarter" idx="12"/>
          </p:nvPr>
        </p:nvSpPr>
        <p:spPr>
          <a:noFill/>
        </p:spPr>
        <p:txBody>
          <a:bodyPr/>
          <a:lstStyle/>
          <a:p>
            <a:fld id="{D220EE78-68B2-435D-AE6C-1D512DA3BE3A}" type="slidenum">
              <a:rPr lang="en-US" smtClean="0"/>
              <a:pPr/>
              <a:t>178</a:t>
            </a:fld>
            <a:endParaRPr lang="en-US" smtClean="0"/>
          </a:p>
        </p:txBody>
      </p:sp>
      <p:sp>
        <p:nvSpPr>
          <p:cNvPr id="189443" name="Rectangle 2"/>
          <p:cNvSpPr>
            <a:spLocks noGrp="1" noChangeArrowheads="1"/>
          </p:cNvSpPr>
          <p:nvPr>
            <p:ph type="title"/>
          </p:nvPr>
        </p:nvSpPr>
        <p:spPr>
          <a:xfrm>
            <a:off x="1219200" y="457200"/>
            <a:ext cx="6553200" cy="1143000"/>
          </a:xfrm>
          <a:noFill/>
        </p:spPr>
        <p:txBody>
          <a:bodyPr lIns="90488" tIns="44450" rIns="90488" bIns="44450"/>
          <a:lstStyle/>
          <a:p>
            <a:r>
              <a:rPr lang="en-US" b="1" smtClean="0"/>
              <a:t>Interpreting the Results</a:t>
            </a:r>
          </a:p>
        </p:txBody>
      </p:sp>
      <p:sp>
        <p:nvSpPr>
          <p:cNvPr id="189444" name="Rectangle 3"/>
          <p:cNvSpPr>
            <a:spLocks noGrp="1" noChangeArrowheads="1"/>
          </p:cNvSpPr>
          <p:nvPr>
            <p:ph type="body" idx="1"/>
          </p:nvPr>
        </p:nvSpPr>
        <p:spPr>
          <a:xfrm>
            <a:off x="685800" y="4191000"/>
            <a:ext cx="8077200" cy="1447800"/>
          </a:xfrm>
          <a:noFill/>
        </p:spPr>
        <p:txBody>
          <a:bodyPr lIns="90488" tIns="44450" rIns="90488" bIns="44450"/>
          <a:lstStyle/>
          <a:p>
            <a:pPr marL="609600" indent="-609600"/>
            <a:r>
              <a:rPr lang="en-US" sz="2400" smtClean="0"/>
              <a:t>The Excel function generates the </a:t>
            </a:r>
            <a:r>
              <a:rPr lang="en-US" sz="2400" i="1" smtClean="0"/>
              <a:t>variance</a:t>
            </a:r>
            <a:r>
              <a:rPr lang="en-US" sz="2400" smtClean="0"/>
              <a:t>.  We must take its square root to get the standard deviation (volatility).  Once we have the portfolio standard deviation, we multiply it by 2.33 to get the 99% value at risk.</a:t>
            </a:r>
          </a:p>
        </p:txBody>
      </p:sp>
      <p:pic>
        <p:nvPicPr>
          <p:cNvPr id="189445" name="Picture 5"/>
          <p:cNvPicPr>
            <a:picLocks noChangeAspect="1" noChangeArrowheads="1"/>
          </p:cNvPicPr>
          <p:nvPr/>
        </p:nvPicPr>
        <p:blipFill>
          <a:blip r:embed="rId2" cstate="print"/>
          <a:srcRect/>
          <a:stretch>
            <a:fillRect/>
          </a:stretch>
        </p:blipFill>
        <p:spPr bwMode="auto">
          <a:xfrm>
            <a:off x="1219200" y="1905000"/>
            <a:ext cx="6829425" cy="1724025"/>
          </a:xfrm>
          <a:prstGeom prst="rect">
            <a:avLst/>
          </a:prstGeom>
          <a:noFill/>
          <a:ln w="9525">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5"/>
          <p:cNvSpPr>
            <a:spLocks noGrp="1"/>
          </p:cNvSpPr>
          <p:nvPr>
            <p:ph type="sldNum" sz="quarter" idx="12"/>
          </p:nvPr>
        </p:nvSpPr>
        <p:spPr>
          <a:noFill/>
        </p:spPr>
        <p:txBody>
          <a:bodyPr/>
          <a:lstStyle/>
          <a:p>
            <a:fld id="{17D32E12-D7D2-4DB7-BC57-D00DFC9ADE04}" type="slidenum">
              <a:rPr lang="en-US" smtClean="0"/>
              <a:pPr/>
              <a:t>179</a:t>
            </a:fld>
            <a:endParaRPr lang="en-US" smtClean="0"/>
          </a:p>
        </p:txBody>
      </p:sp>
      <p:sp>
        <p:nvSpPr>
          <p:cNvPr id="190467" name="Rectangle 2"/>
          <p:cNvSpPr>
            <a:spLocks noGrp="1" noChangeArrowheads="1"/>
          </p:cNvSpPr>
          <p:nvPr>
            <p:ph type="title"/>
          </p:nvPr>
        </p:nvSpPr>
        <p:spPr>
          <a:xfrm>
            <a:off x="1447800" y="685800"/>
            <a:ext cx="6096000" cy="990600"/>
          </a:xfrm>
          <a:noFill/>
        </p:spPr>
        <p:txBody>
          <a:bodyPr lIns="90488" tIns="44450" rIns="90488" bIns="44450"/>
          <a:lstStyle/>
          <a:p>
            <a:r>
              <a:rPr lang="en-US" b="1" smtClean="0"/>
              <a:t>The Big Picture</a:t>
            </a:r>
          </a:p>
        </p:txBody>
      </p:sp>
      <p:sp>
        <p:nvSpPr>
          <p:cNvPr id="190468" name="Rectangle 3"/>
          <p:cNvSpPr>
            <a:spLocks noGrp="1" noChangeArrowheads="1"/>
          </p:cNvSpPr>
          <p:nvPr>
            <p:ph type="body" idx="1"/>
          </p:nvPr>
        </p:nvSpPr>
        <p:spPr>
          <a:xfrm>
            <a:off x="1066800" y="1752600"/>
            <a:ext cx="6858000" cy="4114800"/>
          </a:xfrm>
          <a:noFill/>
        </p:spPr>
        <p:txBody>
          <a:bodyPr lIns="90488" tIns="44450" rIns="90488" bIns="44450"/>
          <a:lstStyle/>
          <a:p>
            <a:pPr marL="609600" indent="-609600">
              <a:lnSpc>
                <a:spcPct val="90000"/>
              </a:lnSpc>
            </a:pPr>
            <a:r>
              <a:rPr lang="en-US" sz="2800" smtClean="0"/>
              <a:t>Elements for Variance/Covariance calculations</a:t>
            </a:r>
          </a:p>
          <a:p>
            <a:pPr marL="1371600" lvl="2" indent="-457200">
              <a:lnSpc>
                <a:spcPct val="90000"/>
              </a:lnSpc>
              <a:buFontTx/>
              <a:buChar char="–"/>
            </a:pPr>
            <a:r>
              <a:rPr lang="en-US" smtClean="0"/>
              <a:t>data collection</a:t>
            </a:r>
          </a:p>
          <a:p>
            <a:pPr marL="1371600" lvl="2" indent="-457200">
              <a:lnSpc>
                <a:spcPct val="90000"/>
              </a:lnSpc>
              <a:buFontTx/>
              <a:buChar char="–"/>
            </a:pPr>
            <a:r>
              <a:rPr lang="en-US" smtClean="0"/>
              <a:t>the calculation of returns</a:t>
            </a:r>
          </a:p>
          <a:p>
            <a:pPr marL="1371600" lvl="2" indent="-457200">
              <a:lnSpc>
                <a:spcPct val="90000"/>
              </a:lnSpc>
              <a:buFontTx/>
              <a:buChar char="–"/>
            </a:pPr>
            <a:r>
              <a:rPr lang="en-US" smtClean="0"/>
              <a:t>data testing</a:t>
            </a:r>
          </a:p>
          <a:p>
            <a:pPr marL="1371600" lvl="2" indent="-457200">
              <a:lnSpc>
                <a:spcPct val="90000"/>
              </a:lnSpc>
              <a:buFontTx/>
              <a:buChar char="–"/>
            </a:pPr>
            <a:r>
              <a:rPr lang="en-US" smtClean="0"/>
              <a:t>matrix construction</a:t>
            </a:r>
          </a:p>
          <a:p>
            <a:pPr marL="1371600" lvl="2" indent="-457200">
              <a:lnSpc>
                <a:spcPct val="90000"/>
              </a:lnSpc>
              <a:buFontTx/>
              <a:buChar char="–"/>
            </a:pPr>
            <a:r>
              <a:rPr lang="en-US" smtClean="0"/>
              <a:t>positions and position vectors</a:t>
            </a:r>
          </a:p>
          <a:p>
            <a:pPr marL="1371600" lvl="2" indent="-457200">
              <a:lnSpc>
                <a:spcPct val="90000"/>
              </a:lnSpc>
              <a:buFontTx/>
              <a:buChar char="–"/>
            </a:pPr>
            <a:r>
              <a:rPr lang="en-US" smtClean="0"/>
              <a:t>matrix multiplication</a:t>
            </a:r>
          </a:p>
          <a:p>
            <a:pPr marL="1371600" lvl="2" indent="-457200">
              <a:lnSpc>
                <a:spcPct val="90000"/>
              </a:lnSpc>
              <a:buFontTx/>
              <a:buChar char="–"/>
            </a:pPr>
            <a:r>
              <a:rPr lang="en-US" smtClean="0"/>
              <a:t>capital calculation</a:t>
            </a:r>
          </a:p>
          <a:p>
            <a:pPr marL="1371600" lvl="2" indent="-457200">
              <a:lnSpc>
                <a:spcPct val="90000"/>
              </a:lnSpc>
              <a:buFontTx/>
              <a:buChar char="–"/>
            </a:pPr>
            <a:r>
              <a:rPr lang="en-US" smtClean="0"/>
              <a:t>interpretation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609600"/>
            <a:ext cx="8458200" cy="701675"/>
          </a:xfrm>
        </p:spPr>
        <p:txBody>
          <a:bodyPr/>
          <a:lstStyle/>
          <a:p>
            <a:r>
              <a:rPr lang="en-US" dirty="0" smtClean="0"/>
              <a:t>A Typical Operational Risk Management Structure</a:t>
            </a:r>
            <a:br>
              <a:rPr lang="en-US" dirty="0" smtClean="0"/>
            </a:br>
            <a:endParaRPr lang="en-US" sz="1800" dirty="0" smtClean="0"/>
          </a:p>
        </p:txBody>
      </p:sp>
      <p:grpSp>
        <p:nvGrpSpPr>
          <p:cNvPr id="13315" name="Group 23"/>
          <p:cNvGrpSpPr>
            <a:grpSpLocks/>
          </p:cNvGrpSpPr>
          <p:nvPr/>
        </p:nvGrpSpPr>
        <p:grpSpPr bwMode="auto">
          <a:xfrm>
            <a:off x="131762" y="1890714"/>
            <a:ext cx="8851901" cy="2336801"/>
            <a:chOff x="979486" y="3438553"/>
            <a:chExt cx="7165976" cy="1427273"/>
          </a:xfrm>
        </p:grpSpPr>
        <p:sp>
          <p:nvSpPr>
            <p:cNvPr id="3" name="Rounded Rectangle 2"/>
            <p:cNvSpPr/>
            <p:nvPr/>
          </p:nvSpPr>
          <p:spPr bwMode="auto">
            <a:xfrm>
              <a:off x="3954600" y="3438553"/>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smtClean="0">
                  <a:solidFill>
                    <a:srgbClr val="000000"/>
                  </a:solidFill>
                  <a:latin typeface="Arial" charset="0"/>
                </a:rPr>
                <a:t>Operational </a:t>
              </a:r>
              <a:r>
                <a:rPr lang="en-US" sz="1600" dirty="0">
                  <a:solidFill>
                    <a:srgbClr val="000000"/>
                  </a:solidFill>
                  <a:latin typeface="Arial" charset="0"/>
                </a:rPr>
                <a:t>Risk</a:t>
              </a:r>
            </a:p>
          </p:txBody>
        </p:sp>
        <p:sp>
          <p:nvSpPr>
            <p:cNvPr id="4" name="Rounded Rectangle 3"/>
            <p:cNvSpPr/>
            <p:nvPr/>
          </p:nvSpPr>
          <p:spPr bwMode="auto">
            <a:xfrm>
              <a:off x="2468971" y="4308297"/>
              <a:ext cx="1265869"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Risk Managers</a:t>
              </a:r>
              <a:endParaRPr lang="en-US" sz="1200" dirty="0">
                <a:solidFill>
                  <a:srgbClr val="000000"/>
                </a:solidFill>
                <a:latin typeface="Arial" charset="0"/>
              </a:endParaRPr>
            </a:p>
          </p:txBody>
        </p:sp>
        <p:sp>
          <p:nvSpPr>
            <p:cNvPr id="5" name="Rounded Rectangle 4"/>
            <p:cNvSpPr/>
            <p:nvPr/>
          </p:nvSpPr>
          <p:spPr bwMode="auto">
            <a:xfrm>
              <a:off x="979486" y="4308297"/>
              <a:ext cx="1267154"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Capital</a:t>
              </a:r>
              <a:endParaRPr lang="en-US" sz="1200" dirty="0">
                <a:solidFill>
                  <a:srgbClr val="000000"/>
                </a:solidFill>
                <a:latin typeface="Arial" charset="0"/>
              </a:endParaRPr>
            </a:p>
          </p:txBody>
        </p:sp>
        <p:sp>
          <p:nvSpPr>
            <p:cNvPr id="6" name="Rounded Rectangle 5"/>
            <p:cNvSpPr/>
            <p:nvPr/>
          </p:nvSpPr>
          <p:spPr bwMode="auto">
            <a:xfrm>
              <a:off x="5427377" y="4302479"/>
              <a:ext cx="1267154" cy="55655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Modeling</a:t>
              </a:r>
              <a:endParaRPr lang="en-US" sz="1200" dirty="0">
                <a:solidFill>
                  <a:srgbClr val="000000"/>
                </a:solidFill>
                <a:latin typeface="Arial" charset="0"/>
              </a:endParaRPr>
            </a:p>
          </p:txBody>
        </p:sp>
        <p:sp>
          <p:nvSpPr>
            <p:cNvPr id="7" name="Rounded Rectangle 6"/>
            <p:cNvSpPr/>
            <p:nvPr/>
          </p:nvSpPr>
          <p:spPr bwMode="auto">
            <a:xfrm>
              <a:off x="3954600" y="4305388"/>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Data &amp; Metrics</a:t>
              </a:r>
              <a:endParaRPr lang="en-US" sz="1200" dirty="0">
                <a:solidFill>
                  <a:srgbClr val="000000"/>
                </a:solidFill>
                <a:latin typeface="Arial" charset="0"/>
              </a:endParaRPr>
            </a:p>
          </p:txBody>
        </p:sp>
        <p:sp>
          <p:nvSpPr>
            <p:cNvPr id="10" name="Rounded Rectangle 9"/>
            <p:cNvSpPr/>
            <p:nvPr/>
          </p:nvSpPr>
          <p:spPr bwMode="auto">
            <a:xfrm>
              <a:off x="6878308" y="4295692"/>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Governance</a:t>
              </a:r>
              <a:endParaRPr lang="en-US" sz="1200" dirty="0">
                <a:solidFill>
                  <a:srgbClr val="000000"/>
                </a:solidFill>
                <a:latin typeface="Arial" charset="0"/>
              </a:endParaRPr>
            </a:p>
          </p:txBody>
        </p:sp>
        <p:cxnSp>
          <p:nvCxnSpPr>
            <p:cNvPr id="11" name="Straight Connector 10"/>
            <p:cNvCxnSpPr>
              <a:stCxn id="3" idx="2"/>
              <a:endCxn id="7" idx="0"/>
            </p:cNvCxnSpPr>
            <p:nvPr/>
          </p:nvCxnSpPr>
          <p:spPr bwMode="auto">
            <a:xfrm>
              <a:off x="4588177" y="3996081"/>
              <a:ext cx="0" cy="309307"/>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1614349" y="4141523"/>
              <a:ext cx="5902676" cy="1939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8" name="Straight Connector 17"/>
            <p:cNvCxnSpPr>
              <a:endCxn id="10" idx="0"/>
            </p:cNvCxnSpPr>
            <p:nvPr/>
          </p:nvCxnSpPr>
          <p:spPr bwMode="auto">
            <a:xfrm>
              <a:off x="7510600" y="4148311"/>
              <a:ext cx="1285"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6060955" y="4138615"/>
              <a:ext cx="1285" cy="163865"/>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0" name="Straight Connector 19"/>
            <p:cNvCxnSpPr>
              <a:stCxn id="5" idx="0"/>
            </p:cNvCxnSpPr>
            <p:nvPr/>
          </p:nvCxnSpPr>
          <p:spPr bwMode="auto">
            <a:xfrm flipV="1">
              <a:off x="1613063" y="4160916"/>
              <a:ext cx="5141"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a:endCxn id="4" idx="0"/>
            </p:cNvCxnSpPr>
            <p:nvPr/>
          </p:nvCxnSpPr>
          <p:spPr bwMode="auto">
            <a:xfrm>
              <a:off x="3099978" y="4158007"/>
              <a:ext cx="2570" cy="15029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41109416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5"/>
          <p:cNvSpPr>
            <a:spLocks noGrp="1"/>
          </p:cNvSpPr>
          <p:nvPr>
            <p:ph type="sldNum" sz="quarter" idx="12"/>
          </p:nvPr>
        </p:nvSpPr>
        <p:spPr>
          <a:noFill/>
        </p:spPr>
        <p:txBody>
          <a:bodyPr/>
          <a:lstStyle/>
          <a:p>
            <a:fld id="{68CAF4FE-DCA8-4DA8-BA36-85726EDF4A21}" type="slidenum">
              <a:rPr lang="en-US" smtClean="0"/>
              <a:pPr/>
              <a:t>180</a:t>
            </a:fld>
            <a:endParaRPr lang="en-US" smtClean="0"/>
          </a:p>
        </p:txBody>
      </p:sp>
      <p:sp>
        <p:nvSpPr>
          <p:cNvPr id="191491" name="Rectangle 2"/>
          <p:cNvSpPr>
            <a:spLocks noChangeArrowheads="1"/>
          </p:cNvSpPr>
          <p:nvPr/>
        </p:nvSpPr>
        <p:spPr bwMode="auto">
          <a:xfrm>
            <a:off x="1387475" y="2397125"/>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492" name="Rectangle 3"/>
          <p:cNvSpPr>
            <a:spLocks noChangeArrowheads="1"/>
          </p:cNvSpPr>
          <p:nvPr/>
        </p:nvSpPr>
        <p:spPr bwMode="auto">
          <a:xfrm>
            <a:off x="7558088" y="2397125"/>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493" name="Rectangle 4"/>
          <p:cNvSpPr>
            <a:spLocks noChangeArrowheads="1"/>
          </p:cNvSpPr>
          <p:nvPr/>
        </p:nvSpPr>
        <p:spPr bwMode="auto">
          <a:xfrm>
            <a:off x="5500688" y="3540125"/>
            <a:ext cx="1130300" cy="671513"/>
          </a:xfrm>
          <a:prstGeom prst="rect">
            <a:avLst/>
          </a:prstGeom>
          <a:noFill/>
          <a:ln w="12700">
            <a:solidFill>
              <a:srgbClr val="000000"/>
            </a:solidFill>
            <a:miter lim="800000"/>
            <a:headEnd/>
            <a:tailEnd/>
          </a:ln>
        </p:spPr>
        <p:txBody>
          <a:bodyPr wrap="none" anchor="ctr"/>
          <a:lstStyle/>
          <a:p>
            <a:endParaRPr lang="en-US"/>
          </a:p>
        </p:txBody>
      </p:sp>
      <p:sp>
        <p:nvSpPr>
          <p:cNvPr id="191494" name="Rectangle 5"/>
          <p:cNvSpPr>
            <a:spLocks noChangeArrowheads="1"/>
          </p:cNvSpPr>
          <p:nvPr/>
        </p:nvSpPr>
        <p:spPr bwMode="auto">
          <a:xfrm>
            <a:off x="1387475" y="3540125"/>
            <a:ext cx="1130300" cy="671513"/>
          </a:xfrm>
          <a:prstGeom prst="rect">
            <a:avLst/>
          </a:prstGeom>
          <a:noFill/>
          <a:ln w="12700">
            <a:solidFill>
              <a:srgbClr val="000000"/>
            </a:solidFill>
            <a:miter lim="800000"/>
            <a:headEnd/>
            <a:tailEnd/>
          </a:ln>
        </p:spPr>
        <p:txBody>
          <a:bodyPr wrap="none" anchor="ctr"/>
          <a:lstStyle/>
          <a:p>
            <a:endParaRPr lang="en-US"/>
          </a:p>
        </p:txBody>
      </p:sp>
      <p:sp>
        <p:nvSpPr>
          <p:cNvPr id="191495" name="Rectangle 6"/>
          <p:cNvSpPr>
            <a:spLocks noChangeArrowheads="1"/>
          </p:cNvSpPr>
          <p:nvPr/>
        </p:nvSpPr>
        <p:spPr bwMode="auto">
          <a:xfrm>
            <a:off x="3444875" y="3540125"/>
            <a:ext cx="1128713" cy="671513"/>
          </a:xfrm>
          <a:prstGeom prst="rect">
            <a:avLst/>
          </a:prstGeom>
          <a:noFill/>
          <a:ln w="12700">
            <a:solidFill>
              <a:srgbClr val="000000"/>
            </a:solidFill>
            <a:miter lim="800000"/>
            <a:headEnd/>
            <a:tailEnd/>
          </a:ln>
        </p:spPr>
        <p:txBody>
          <a:bodyPr wrap="none" anchor="ctr"/>
          <a:lstStyle/>
          <a:p>
            <a:endParaRPr lang="en-US"/>
          </a:p>
        </p:txBody>
      </p:sp>
      <p:sp>
        <p:nvSpPr>
          <p:cNvPr id="191496" name="Rectangle 7"/>
          <p:cNvSpPr>
            <a:spLocks noChangeArrowheads="1"/>
          </p:cNvSpPr>
          <p:nvPr/>
        </p:nvSpPr>
        <p:spPr bwMode="auto">
          <a:xfrm>
            <a:off x="549275" y="20923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497" name="Rectangle 8"/>
          <p:cNvSpPr>
            <a:spLocks noChangeArrowheads="1"/>
          </p:cNvSpPr>
          <p:nvPr/>
        </p:nvSpPr>
        <p:spPr bwMode="auto">
          <a:xfrm>
            <a:off x="549275" y="23971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498" name="Rectangle 9"/>
          <p:cNvSpPr>
            <a:spLocks noChangeArrowheads="1"/>
          </p:cNvSpPr>
          <p:nvPr/>
        </p:nvSpPr>
        <p:spPr bwMode="auto">
          <a:xfrm>
            <a:off x="549275" y="27019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499" name="Rectangle 10"/>
          <p:cNvSpPr>
            <a:spLocks noChangeArrowheads="1"/>
          </p:cNvSpPr>
          <p:nvPr/>
        </p:nvSpPr>
        <p:spPr bwMode="auto">
          <a:xfrm>
            <a:off x="549275" y="30067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500" name="Rectangle 11"/>
          <p:cNvSpPr>
            <a:spLocks noChangeArrowheads="1"/>
          </p:cNvSpPr>
          <p:nvPr/>
        </p:nvSpPr>
        <p:spPr bwMode="auto">
          <a:xfrm>
            <a:off x="522288" y="2098675"/>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1</a:t>
            </a:r>
          </a:p>
        </p:txBody>
      </p:sp>
      <p:grpSp>
        <p:nvGrpSpPr>
          <p:cNvPr id="191501" name="Group 12"/>
          <p:cNvGrpSpPr>
            <a:grpSpLocks/>
          </p:cNvGrpSpPr>
          <p:nvPr/>
        </p:nvGrpSpPr>
        <p:grpSpPr bwMode="auto">
          <a:xfrm>
            <a:off x="1436688" y="2408238"/>
            <a:ext cx="708025" cy="527050"/>
            <a:chOff x="905" y="1517"/>
            <a:chExt cx="446" cy="332"/>
          </a:xfrm>
        </p:grpSpPr>
        <p:sp>
          <p:nvSpPr>
            <p:cNvPr id="191596" name="Rectangle 13"/>
            <p:cNvSpPr>
              <a:spLocks noChangeArrowheads="1"/>
            </p:cNvSpPr>
            <p:nvPr/>
          </p:nvSpPr>
          <p:spPr bwMode="auto">
            <a:xfrm>
              <a:off x="905" y="1517"/>
              <a:ext cx="446"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Market</a:t>
              </a:r>
            </a:p>
          </p:txBody>
        </p:sp>
        <p:sp>
          <p:nvSpPr>
            <p:cNvPr id="191597" name="Rectangle 14"/>
            <p:cNvSpPr>
              <a:spLocks noChangeArrowheads="1"/>
            </p:cNvSpPr>
            <p:nvPr/>
          </p:nvSpPr>
          <p:spPr bwMode="auto">
            <a:xfrm>
              <a:off x="905" y="1651"/>
              <a:ext cx="33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Data</a:t>
              </a:r>
            </a:p>
          </p:txBody>
        </p:sp>
      </p:grpSp>
      <p:grpSp>
        <p:nvGrpSpPr>
          <p:cNvPr id="191502" name="Group 15"/>
          <p:cNvGrpSpPr>
            <a:grpSpLocks/>
          </p:cNvGrpSpPr>
          <p:nvPr/>
        </p:nvGrpSpPr>
        <p:grpSpPr bwMode="auto">
          <a:xfrm>
            <a:off x="7531100" y="2408238"/>
            <a:ext cx="1004888" cy="739775"/>
            <a:chOff x="4744" y="1517"/>
            <a:chExt cx="633" cy="466"/>
          </a:xfrm>
        </p:grpSpPr>
        <p:sp>
          <p:nvSpPr>
            <p:cNvPr id="191593" name="Rectangle 16"/>
            <p:cNvSpPr>
              <a:spLocks noChangeArrowheads="1"/>
            </p:cNvSpPr>
            <p:nvPr/>
          </p:nvSpPr>
          <p:spPr bwMode="auto">
            <a:xfrm>
              <a:off x="4744" y="1517"/>
              <a:ext cx="446"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Market</a:t>
              </a:r>
            </a:p>
          </p:txBody>
        </p:sp>
        <p:sp>
          <p:nvSpPr>
            <p:cNvPr id="191594" name="Rectangle 17"/>
            <p:cNvSpPr>
              <a:spLocks noChangeArrowheads="1"/>
            </p:cNvSpPr>
            <p:nvPr/>
          </p:nvSpPr>
          <p:spPr bwMode="auto">
            <a:xfrm>
              <a:off x="4744" y="1651"/>
              <a:ext cx="633"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Covariance</a:t>
              </a:r>
            </a:p>
          </p:txBody>
        </p:sp>
        <p:sp>
          <p:nvSpPr>
            <p:cNvPr id="191595" name="Rectangle 18"/>
            <p:cNvSpPr>
              <a:spLocks noChangeArrowheads="1"/>
            </p:cNvSpPr>
            <p:nvPr/>
          </p:nvSpPr>
          <p:spPr bwMode="auto">
            <a:xfrm>
              <a:off x="4744" y="1785"/>
              <a:ext cx="427"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Matrix</a:t>
              </a:r>
            </a:p>
          </p:txBody>
        </p:sp>
      </p:grpSp>
      <p:grpSp>
        <p:nvGrpSpPr>
          <p:cNvPr id="191503" name="Group 19"/>
          <p:cNvGrpSpPr>
            <a:grpSpLocks/>
          </p:cNvGrpSpPr>
          <p:nvPr/>
        </p:nvGrpSpPr>
        <p:grpSpPr bwMode="auto">
          <a:xfrm>
            <a:off x="5435600" y="3549650"/>
            <a:ext cx="1260475" cy="739775"/>
            <a:chOff x="3424" y="2236"/>
            <a:chExt cx="794" cy="466"/>
          </a:xfrm>
        </p:grpSpPr>
        <p:sp>
          <p:nvSpPr>
            <p:cNvPr id="191589" name="Rectangle 20"/>
            <p:cNvSpPr>
              <a:spLocks noChangeArrowheads="1"/>
            </p:cNvSpPr>
            <p:nvPr/>
          </p:nvSpPr>
          <p:spPr bwMode="auto">
            <a:xfrm>
              <a:off x="3424" y="2236"/>
              <a:ext cx="427"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Matrix</a:t>
              </a:r>
            </a:p>
          </p:txBody>
        </p:sp>
        <p:sp>
          <p:nvSpPr>
            <p:cNvPr id="191590" name="Rectangle 21"/>
            <p:cNvSpPr>
              <a:spLocks noChangeArrowheads="1"/>
            </p:cNvSpPr>
            <p:nvPr/>
          </p:nvSpPr>
          <p:spPr bwMode="auto">
            <a:xfrm>
              <a:off x="3424" y="2370"/>
              <a:ext cx="79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Multiplication:</a:t>
              </a:r>
            </a:p>
          </p:txBody>
        </p:sp>
        <p:sp>
          <p:nvSpPr>
            <p:cNvPr id="191591" name="Rectangle 22"/>
            <p:cNvSpPr>
              <a:spLocks noChangeArrowheads="1"/>
            </p:cNvSpPr>
            <p:nvPr/>
          </p:nvSpPr>
          <p:spPr bwMode="auto">
            <a:xfrm>
              <a:off x="3424" y="2504"/>
              <a:ext cx="223"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X'</a:t>
              </a:r>
            </a:p>
          </p:txBody>
        </p:sp>
        <p:sp>
          <p:nvSpPr>
            <p:cNvPr id="191592" name="Rectangle 23"/>
            <p:cNvSpPr>
              <a:spLocks noChangeArrowheads="1"/>
            </p:cNvSpPr>
            <p:nvPr/>
          </p:nvSpPr>
          <p:spPr bwMode="auto">
            <a:xfrm>
              <a:off x="3525" y="2504"/>
              <a:ext cx="250" cy="192"/>
            </a:xfrm>
            <a:prstGeom prst="rect">
              <a:avLst/>
            </a:prstGeom>
            <a:noFill/>
            <a:ln w="12700">
              <a:noFill/>
              <a:miter lim="800000"/>
              <a:headEnd/>
              <a:tailEnd/>
            </a:ln>
          </p:spPr>
          <p:txBody>
            <a:bodyPr wrap="none" lIns="90488" tIns="44450" rIns="90488" bIns="44450">
              <a:spAutoFit/>
            </a:bodyPr>
            <a:lstStyle/>
            <a:p>
              <a:r>
                <a:rPr lang="en-GB" sz="1400">
                  <a:solidFill>
                    <a:srgbClr val="000000"/>
                  </a:solidFill>
                  <a:latin typeface="Symbol" pitchFamily="18" charset="2"/>
                </a:rPr>
                <a:t>S</a:t>
              </a:r>
              <a:r>
                <a:rPr lang="en-GB" sz="1400">
                  <a:solidFill>
                    <a:srgbClr val="000000"/>
                  </a:solidFill>
                  <a:latin typeface="Footlight MT Light" pitchFamily="18" charset="0"/>
                </a:rPr>
                <a:t>X</a:t>
              </a:r>
              <a:endParaRPr lang="en-US" sz="1400">
                <a:solidFill>
                  <a:srgbClr val="000000"/>
                </a:solidFill>
                <a:latin typeface="Footlight MT Light" pitchFamily="18" charset="0"/>
              </a:endParaRPr>
            </a:p>
          </p:txBody>
        </p:sp>
      </p:grpSp>
      <p:grpSp>
        <p:nvGrpSpPr>
          <p:cNvPr id="191504" name="Group 25"/>
          <p:cNvGrpSpPr>
            <a:grpSpLocks/>
          </p:cNvGrpSpPr>
          <p:nvPr/>
        </p:nvGrpSpPr>
        <p:grpSpPr bwMode="auto">
          <a:xfrm>
            <a:off x="1436688" y="3549650"/>
            <a:ext cx="776287" cy="527050"/>
            <a:chOff x="905" y="2236"/>
            <a:chExt cx="489" cy="332"/>
          </a:xfrm>
        </p:grpSpPr>
        <p:sp>
          <p:nvSpPr>
            <p:cNvPr id="191587" name="Rectangle 26"/>
            <p:cNvSpPr>
              <a:spLocks noChangeArrowheads="1"/>
            </p:cNvSpPr>
            <p:nvPr/>
          </p:nvSpPr>
          <p:spPr bwMode="auto">
            <a:xfrm>
              <a:off x="905" y="2236"/>
              <a:ext cx="48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Position</a:t>
              </a:r>
            </a:p>
          </p:txBody>
        </p:sp>
        <p:sp>
          <p:nvSpPr>
            <p:cNvPr id="191588" name="Rectangle 27"/>
            <p:cNvSpPr>
              <a:spLocks noChangeArrowheads="1"/>
            </p:cNvSpPr>
            <p:nvPr/>
          </p:nvSpPr>
          <p:spPr bwMode="auto">
            <a:xfrm>
              <a:off x="905" y="2370"/>
              <a:ext cx="33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Data</a:t>
              </a:r>
            </a:p>
          </p:txBody>
        </p:sp>
      </p:grpSp>
      <p:grpSp>
        <p:nvGrpSpPr>
          <p:cNvPr id="191505" name="Group 28"/>
          <p:cNvGrpSpPr>
            <a:grpSpLocks/>
          </p:cNvGrpSpPr>
          <p:nvPr/>
        </p:nvGrpSpPr>
        <p:grpSpPr bwMode="auto">
          <a:xfrm>
            <a:off x="3389313" y="3473450"/>
            <a:ext cx="1276350" cy="727075"/>
            <a:chOff x="2135" y="2188"/>
            <a:chExt cx="804" cy="458"/>
          </a:xfrm>
        </p:grpSpPr>
        <p:sp>
          <p:nvSpPr>
            <p:cNvPr id="191584" name="Rectangle 29"/>
            <p:cNvSpPr>
              <a:spLocks noChangeArrowheads="1"/>
            </p:cNvSpPr>
            <p:nvPr/>
          </p:nvSpPr>
          <p:spPr bwMode="auto">
            <a:xfrm>
              <a:off x="2135" y="2188"/>
              <a:ext cx="48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Position</a:t>
              </a:r>
            </a:p>
          </p:txBody>
        </p:sp>
        <p:sp>
          <p:nvSpPr>
            <p:cNvPr id="191585" name="Rectangle 30"/>
            <p:cNvSpPr>
              <a:spLocks noChangeArrowheads="1"/>
            </p:cNvSpPr>
            <p:nvPr/>
          </p:nvSpPr>
          <p:spPr bwMode="auto">
            <a:xfrm>
              <a:off x="2135" y="2322"/>
              <a:ext cx="616"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Vector (in-</a:t>
              </a:r>
            </a:p>
          </p:txBody>
        </p:sp>
        <p:sp>
          <p:nvSpPr>
            <p:cNvPr id="191586" name="Rectangle 31"/>
            <p:cNvSpPr>
              <a:spLocks noChangeArrowheads="1"/>
            </p:cNvSpPr>
            <p:nvPr/>
          </p:nvSpPr>
          <p:spPr bwMode="auto">
            <a:xfrm>
              <a:off x="2135" y="2456"/>
              <a:ext cx="804"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cludes DV01's)</a:t>
              </a:r>
            </a:p>
          </p:txBody>
        </p:sp>
      </p:grpSp>
      <p:sp>
        <p:nvSpPr>
          <p:cNvPr id="191506" name="Rectangle 32"/>
          <p:cNvSpPr>
            <a:spLocks noChangeArrowheads="1"/>
          </p:cNvSpPr>
          <p:nvPr/>
        </p:nvSpPr>
        <p:spPr bwMode="auto">
          <a:xfrm>
            <a:off x="2073275" y="5291138"/>
            <a:ext cx="1130300" cy="673100"/>
          </a:xfrm>
          <a:prstGeom prst="rect">
            <a:avLst/>
          </a:prstGeom>
          <a:noFill/>
          <a:ln w="12700">
            <a:solidFill>
              <a:srgbClr val="000000"/>
            </a:solidFill>
            <a:miter lim="800000"/>
            <a:headEnd/>
            <a:tailEnd/>
          </a:ln>
        </p:spPr>
        <p:txBody>
          <a:bodyPr wrap="none" anchor="ctr"/>
          <a:lstStyle/>
          <a:p>
            <a:endParaRPr lang="en-US"/>
          </a:p>
        </p:txBody>
      </p:sp>
      <p:grpSp>
        <p:nvGrpSpPr>
          <p:cNvPr id="191507" name="Group 33"/>
          <p:cNvGrpSpPr>
            <a:grpSpLocks/>
          </p:cNvGrpSpPr>
          <p:nvPr/>
        </p:nvGrpSpPr>
        <p:grpSpPr bwMode="auto">
          <a:xfrm>
            <a:off x="2230438" y="5378450"/>
            <a:ext cx="823912" cy="514350"/>
            <a:chOff x="1405" y="3388"/>
            <a:chExt cx="519" cy="324"/>
          </a:xfrm>
        </p:grpSpPr>
        <p:sp>
          <p:nvSpPr>
            <p:cNvPr id="191582" name="Rectangle 34"/>
            <p:cNvSpPr>
              <a:spLocks noChangeArrowheads="1"/>
            </p:cNvSpPr>
            <p:nvPr/>
          </p:nvSpPr>
          <p:spPr bwMode="auto">
            <a:xfrm>
              <a:off x="1405" y="3388"/>
              <a:ext cx="51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Portfolio</a:t>
              </a:r>
            </a:p>
          </p:txBody>
        </p:sp>
        <p:sp>
          <p:nvSpPr>
            <p:cNvPr id="191583" name="Rectangle 35"/>
            <p:cNvSpPr>
              <a:spLocks noChangeArrowheads="1"/>
            </p:cNvSpPr>
            <p:nvPr/>
          </p:nvSpPr>
          <p:spPr bwMode="auto">
            <a:xfrm>
              <a:off x="1501" y="3522"/>
              <a:ext cx="320"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VaR</a:t>
              </a:r>
            </a:p>
          </p:txBody>
        </p:sp>
      </p:grpSp>
      <p:sp>
        <p:nvSpPr>
          <p:cNvPr id="191508" name="Rectangle 36"/>
          <p:cNvSpPr>
            <a:spLocks noChangeArrowheads="1"/>
          </p:cNvSpPr>
          <p:nvPr/>
        </p:nvSpPr>
        <p:spPr bwMode="auto">
          <a:xfrm>
            <a:off x="3749675" y="5291138"/>
            <a:ext cx="1128713" cy="673100"/>
          </a:xfrm>
          <a:prstGeom prst="rect">
            <a:avLst/>
          </a:prstGeom>
          <a:noFill/>
          <a:ln w="12700">
            <a:solidFill>
              <a:srgbClr val="000000"/>
            </a:solidFill>
            <a:miter lim="800000"/>
            <a:headEnd/>
            <a:tailEnd/>
          </a:ln>
        </p:spPr>
        <p:txBody>
          <a:bodyPr wrap="none" anchor="ctr"/>
          <a:lstStyle/>
          <a:p>
            <a:endParaRPr lang="en-US"/>
          </a:p>
        </p:txBody>
      </p:sp>
      <p:sp>
        <p:nvSpPr>
          <p:cNvPr id="191509" name="Rectangle 37"/>
          <p:cNvSpPr>
            <a:spLocks noChangeArrowheads="1"/>
          </p:cNvSpPr>
          <p:nvPr/>
        </p:nvSpPr>
        <p:spPr bwMode="auto">
          <a:xfrm>
            <a:off x="8170863" y="2805113"/>
            <a:ext cx="325437"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a:t>
            </a:r>
          </a:p>
        </p:txBody>
      </p:sp>
      <p:sp>
        <p:nvSpPr>
          <p:cNvPr id="191510" name="Rectangle 38"/>
          <p:cNvSpPr>
            <a:spLocks noChangeArrowheads="1"/>
          </p:cNvSpPr>
          <p:nvPr/>
        </p:nvSpPr>
        <p:spPr bwMode="auto">
          <a:xfrm>
            <a:off x="3444875" y="2397125"/>
            <a:ext cx="1128713" cy="673100"/>
          </a:xfrm>
          <a:prstGeom prst="rect">
            <a:avLst/>
          </a:prstGeom>
          <a:noFill/>
          <a:ln w="12700">
            <a:solidFill>
              <a:srgbClr val="000000"/>
            </a:solidFill>
            <a:miter lim="800000"/>
            <a:headEnd/>
            <a:tailEnd/>
          </a:ln>
        </p:spPr>
        <p:txBody>
          <a:bodyPr wrap="none" anchor="ctr"/>
          <a:lstStyle/>
          <a:p>
            <a:endParaRPr lang="en-US"/>
          </a:p>
        </p:txBody>
      </p:sp>
      <p:sp>
        <p:nvSpPr>
          <p:cNvPr id="191511" name="Rectangle 39"/>
          <p:cNvSpPr>
            <a:spLocks noChangeArrowheads="1"/>
          </p:cNvSpPr>
          <p:nvPr/>
        </p:nvSpPr>
        <p:spPr bwMode="auto">
          <a:xfrm>
            <a:off x="3646488" y="2560638"/>
            <a:ext cx="747712" cy="3143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Returns</a:t>
            </a:r>
          </a:p>
        </p:txBody>
      </p:sp>
      <p:sp>
        <p:nvSpPr>
          <p:cNvPr id="191512" name="Rectangle 40"/>
          <p:cNvSpPr>
            <a:spLocks noChangeArrowheads="1"/>
          </p:cNvSpPr>
          <p:nvPr/>
        </p:nvSpPr>
        <p:spPr bwMode="auto">
          <a:xfrm>
            <a:off x="5424488" y="5291138"/>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513" name="Rectangle 41"/>
          <p:cNvSpPr>
            <a:spLocks noChangeArrowheads="1"/>
          </p:cNvSpPr>
          <p:nvPr/>
        </p:nvSpPr>
        <p:spPr bwMode="auto">
          <a:xfrm>
            <a:off x="1512888"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1</a:t>
            </a:r>
          </a:p>
        </p:txBody>
      </p:sp>
      <p:sp>
        <p:nvSpPr>
          <p:cNvPr id="191514" name="Rectangle 42"/>
          <p:cNvSpPr>
            <a:spLocks noChangeArrowheads="1"/>
          </p:cNvSpPr>
          <p:nvPr/>
        </p:nvSpPr>
        <p:spPr bwMode="auto">
          <a:xfrm>
            <a:off x="3722688"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2</a:t>
            </a:r>
          </a:p>
        </p:txBody>
      </p:sp>
      <p:sp>
        <p:nvSpPr>
          <p:cNvPr id="191515" name="Rectangle 43"/>
          <p:cNvSpPr>
            <a:spLocks noChangeArrowheads="1"/>
          </p:cNvSpPr>
          <p:nvPr/>
        </p:nvSpPr>
        <p:spPr bwMode="auto">
          <a:xfrm>
            <a:off x="5549900"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3</a:t>
            </a:r>
          </a:p>
        </p:txBody>
      </p:sp>
      <p:sp>
        <p:nvSpPr>
          <p:cNvPr id="191516" name="Rectangle 44"/>
          <p:cNvSpPr>
            <a:spLocks noChangeArrowheads="1"/>
          </p:cNvSpPr>
          <p:nvPr/>
        </p:nvSpPr>
        <p:spPr bwMode="auto">
          <a:xfrm>
            <a:off x="5473700" y="3132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7</a:t>
            </a:r>
          </a:p>
        </p:txBody>
      </p:sp>
      <p:sp>
        <p:nvSpPr>
          <p:cNvPr id="191517" name="Rectangle 45"/>
          <p:cNvSpPr>
            <a:spLocks noChangeArrowheads="1"/>
          </p:cNvSpPr>
          <p:nvPr/>
        </p:nvSpPr>
        <p:spPr bwMode="auto">
          <a:xfrm>
            <a:off x="1512888" y="3132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5</a:t>
            </a:r>
          </a:p>
        </p:txBody>
      </p:sp>
      <p:sp>
        <p:nvSpPr>
          <p:cNvPr id="191518" name="Rectangle 46"/>
          <p:cNvSpPr>
            <a:spLocks noChangeArrowheads="1"/>
          </p:cNvSpPr>
          <p:nvPr/>
        </p:nvSpPr>
        <p:spPr bwMode="auto">
          <a:xfrm>
            <a:off x="7683500"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4</a:t>
            </a:r>
          </a:p>
        </p:txBody>
      </p:sp>
      <p:sp>
        <p:nvSpPr>
          <p:cNvPr id="191519" name="Rectangle 47"/>
          <p:cNvSpPr>
            <a:spLocks noChangeArrowheads="1"/>
          </p:cNvSpPr>
          <p:nvPr/>
        </p:nvSpPr>
        <p:spPr bwMode="auto">
          <a:xfrm>
            <a:off x="3417888" y="3132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6</a:t>
            </a:r>
          </a:p>
        </p:txBody>
      </p:sp>
      <p:sp>
        <p:nvSpPr>
          <p:cNvPr id="191520" name="Rectangle 48"/>
          <p:cNvSpPr>
            <a:spLocks noChangeArrowheads="1"/>
          </p:cNvSpPr>
          <p:nvPr/>
        </p:nvSpPr>
        <p:spPr bwMode="auto">
          <a:xfrm>
            <a:off x="2122488" y="4883150"/>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8</a:t>
            </a:r>
          </a:p>
        </p:txBody>
      </p:sp>
      <p:sp>
        <p:nvSpPr>
          <p:cNvPr id="191521" name="Rectangle 49"/>
          <p:cNvSpPr>
            <a:spLocks noChangeArrowheads="1"/>
          </p:cNvSpPr>
          <p:nvPr/>
        </p:nvSpPr>
        <p:spPr bwMode="auto">
          <a:xfrm>
            <a:off x="3722688" y="4883150"/>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9</a:t>
            </a:r>
          </a:p>
        </p:txBody>
      </p:sp>
      <p:sp>
        <p:nvSpPr>
          <p:cNvPr id="191522" name="Rectangle 50"/>
          <p:cNvSpPr>
            <a:spLocks noChangeArrowheads="1"/>
          </p:cNvSpPr>
          <p:nvPr/>
        </p:nvSpPr>
        <p:spPr bwMode="auto">
          <a:xfrm>
            <a:off x="5473700" y="4883150"/>
            <a:ext cx="4984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10</a:t>
            </a:r>
          </a:p>
        </p:txBody>
      </p:sp>
      <p:grpSp>
        <p:nvGrpSpPr>
          <p:cNvPr id="191523" name="Group 51"/>
          <p:cNvGrpSpPr>
            <a:grpSpLocks/>
          </p:cNvGrpSpPr>
          <p:nvPr/>
        </p:nvGrpSpPr>
        <p:grpSpPr bwMode="auto">
          <a:xfrm>
            <a:off x="2530475" y="2638425"/>
            <a:ext cx="896938" cy="101600"/>
            <a:chOff x="1594" y="1662"/>
            <a:chExt cx="565" cy="64"/>
          </a:xfrm>
        </p:grpSpPr>
        <p:sp>
          <p:nvSpPr>
            <p:cNvPr id="191580" name="Line 52"/>
            <p:cNvSpPr>
              <a:spLocks noChangeShapeType="1"/>
            </p:cNvSpPr>
            <p:nvPr/>
          </p:nvSpPr>
          <p:spPr bwMode="auto">
            <a:xfrm>
              <a:off x="1594" y="1698"/>
              <a:ext cx="508" cy="0"/>
            </a:xfrm>
            <a:prstGeom prst="line">
              <a:avLst/>
            </a:prstGeom>
            <a:noFill/>
            <a:ln w="12700">
              <a:solidFill>
                <a:srgbClr val="000000"/>
              </a:solidFill>
              <a:round/>
              <a:headEnd/>
              <a:tailEnd/>
            </a:ln>
          </p:spPr>
          <p:txBody>
            <a:bodyPr wrap="none" anchor="ctr"/>
            <a:lstStyle/>
            <a:p>
              <a:endParaRPr lang="en-US"/>
            </a:p>
          </p:txBody>
        </p:sp>
        <p:sp>
          <p:nvSpPr>
            <p:cNvPr id="191581" name="Freeform 53"/>
            <p:cNvSpPr>
              <a:spLocks/>
            </p:cNvSpPr>
            <p:nvPr/>
          </p:nvSpPr>
          <p:spPr bwMode="auto">
            <a:xfrm>
              <a:off x="2047" y="1662"/>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4" name="Group 54"/>
          <p:cNvGrpSpPr>
            <a:grpSpLocks/>
          </p:cNvGrpSpPr>
          <p:nvPr/>
        </p:nvGrpSpPr>
        <p:grpSpPr bwMode="auto">
          <a:xfrm>
            <a:off x="7177088" y="2638425"/>
            <a:ext cx="363537" cy="101600"/>
            <a:chOff x="4521" y="1662"/>
            <a:chExt cx="229" cy="64"/>
          </a:xfrm>
        </p:grpSpPr>
        <p:sp>
          <p:nvSpPr>
            <p:cNvPr id="191578" name="Line 55"/>
            <p:cNvSpPr>
              <a:spLocks noChangeShapeType="1"/>
            </p:cNvSpPr>
            <p:nvPr/>
          </p:nvSpPr>
          <p:spPr bwMode="auto">
            <a:xfrm>
              <a:off x="4521" y="1698"/>
              <a:ext cx="172" cy="0"/>
            </a:xfrm>
            <a:prstGeom prst="line">
              <a:avLst/>
            </a:prstGeom>
            <a:noFill/>
            <a:ln w="12700">
              <a:solidFill>
                <a:srgbClr val="000000"/>
              </a:solidFill>
              <a:round/>
              <a:headEnd/>
              <a:tailEnd/>
            </a:ln>
          </p:spPr>
          <p:txBody>
            <a:bodyPr wrap="none" anchor="ctr"/>
            <a:lstStyle/>
            <a:p>
              <a:endParaRPr lang="en-US"/>
            </a:p>
          </p:txBody>
        </p:sp>
        <p:sp>
          <p:nvSpPr>
            <p:cNvPr id="191579" name="Freeform 56"/>
            <p:cNvSpPr>
              <a:spLocks/>
            </p:cNvSpPr>
            <p:nvPr/>
          </p:nvSpPr>
          <p:spPr bwMode="auto">
            <a:xfrm>
              <a:off x="4637" y="1662"/>
              <a:ext cx="113" cy="64"/>
            </a:xfrm>
            <a:custGeom>
              <a:avLst/>
              <a:gdLst>
                <a:gd name="T0" fmla="*/ 112 w 113"/>
                <a:gd name="T1" fmla="*/ 32 h 64"/>
                <a:gd name="T2" fmla="*/ 0 w 113"/>
                <a:gd name="T3" fmla="*/ 0 h 64"/>
                <a:gd name="T4" fmla="*/ 0 w 113"/>
                <a:gd name="T5" fmla="*/ 63 h 64"/>
                <a:gd name="T6" fmla="*/ 112 w 113"/>
                <a:gd name="T7" fmla="*/ 32 h 64"/>
                <a:gd name="T8" fmla="*/ 0 60000 65536"/>
                <a:gd name="T9" fmla="*/ 0 60000 65536"/>
                <a:gd name="T10" fmla="*/ 0 60000 65536"/>
                <a:gd name="T11" fmla="*/ 0 60000 65536"/>
                <a:gd name="T12" fmla="*/ 0 w 113"/>
                <a:gd name="T13" fmla="*/ 0 h 64"/>
                <a:gd name="T14" fmla="*/ 113 w 113"/>
                <a:gd name="T15" fmla="*/ 64 h 64"/>
              </a:gdLst>
              <a:ahLst/>
              <a:cxnLst>
                <a:cxn ang="T8">
                  <a:pos x="T0" y="T1"/>
                </a:cxn>
                <a:cxn ang="T9">
                  <a:pos x="T2" y="T3"/>
                </a:cxn>
                <a:cxn ang="T10">
                  <a:pos x="T4" y="T5"/>
                </a:cxn>
                <a:cxn ang="T11">
                  <a:pos x="T6" y="T7"/>
                </a:cxn>
              </a:cxnLst>
              <a:rect l="T12" t="T13" r="T14" b="T15"/>
              <a:pathLst>
                <a:path w="113" h="64">
                  <a:moveTo>
                    <a:pt x="112" y="32"/>
                  </a:moveTo>
                  <a:lnTo>
                    <a:pt x="0" y="0"/>
                  </a:lnTo>
                  <a:lnTo>
                    <a:pt x="0" y="63"/>
                  </a:lnTo>
                  <a:lnTo>
                    <a:pt x="112"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5" name="Group 57"/>
          <p:cNvGrpSpPr>
            <a:grpSpLocks/>
          </p:cNvGrpSpPr>
          <p:nvPr/>
        </p:nvGrpSpPr>
        <p:grpSpPr bwMode="auto">
          <a:xfrm>
            <a:off x="6643688" y="2638425"/>
            <a:ext cx="896937" cy="101600"/>
            <a:chOff x="4185" y="1662"/>
            <a:chExt cx="565" cy="64"/>
          </a:xfrm>
        </p:grpSpPr>
        <p:sp>
          <p:nvSpPr>
            <p:cNvPr id="191576" name="Line 58"/>
            <p:cNvSpPr>
              <a:spLocks noChangeShapeType="1"/>
            </p:cNvSpPr>
            <p:nvPr/>
          </p:nvSpPr>
          <p:spPr bwMode="auto">
            <a:xfrm>
              <a:off x="4185" y="1698"/>
              <a:ext cx="508" cy="0"/>
            </a:xfrm>
            <a:prstGeom prst="line">
              <a:avLst/>
            </a:prstGeom>
            <a:noFill/>
            <a:ln w="12700">
              <a:solidFill>
                <a:srgbClr val="000000"/>
              </a:solidFill>
              <a:round/>
              <a:headEnd/>
              <a:tailEnd/>
            </a:ln>
          </p:spPr>
          <p:txBody>
            <a:bodyPr wrap="none" anchor="ctr"/>
            <a:lstStyle/>
            <a:p>
              <a:endParaRPr lang="en-US"/>
            </a:p>
          </p:txBody>
        </p:sp>
        <p:sp>
          <p:nvSpPr>
            <p:cNvPr id="191577" name="Freeform 59"/>
            <p:cNvSpPr>
              <a:spLocks/>
            </p:cNvSpPr>
            <p:nvPr/>
          </p:nvSpPr>
          <p:spPr bwMode="auto">
            <a:xfrm>
              <a:off x="4638" y="1662"/>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6" name="Group 60"/>
          <p:cNvGrpSpPr>
            <a:grpSpLocks/>
          </p:cNvGrpSpPr>
          <p:nvPr/>
        </p:nvGrpSpPr>
        <p:grpSpPr bwMode="auto">
          <a:xfrm>
            <a:off x="4586288" y="3779838"/>
            <a:ext cx="896937" cy="101600"/>
            <a:chOff x="2889" y="2381"/>
            <a:chExt cx="565" cy="64"/>
          </a:xfrm>
        </p:grpSpPr>
        <p:sp>
          <p:nvSpPr>
            <p:cNvPr id="191574" name="Line 61"/>
            <p:cNvSpPr>
              <a:spLocks noChangeShapeType="1"/>
            </p:cNvSpPr>
            <p:nvPr/>
          </p:nvSpPr>
          <p:spPr bwMode="auto">
            <a:xfrm>
              <a:off x="2889" y="2417"/>
              <a:ext cx="508" cy="0"/>
            </a:xfrm>
            <a:prstGeom prst="line">
              <a:avLst/>
            </a:prstGeom>
            <a:noFill/>
            <a:ln w="12700">
              <a:solidFill>
                <a:srgbClr val="000000"/>
              </a:solidFill>
              <a:round/>
              <a:headEnd/>
              <a:tailEnd/>
            </a:ln>
          </p:spPr>
          <p:txBody>
            <a:bodyPr wrap="none" anchor="ctr"/>
            <a:lstStyle/>
            <a:p>
              <a:endParaRPr lang="en-US"/>
            </a:p>
          </p:txBody>
        </p:sp>
        <p:sp>
          <p:nvSpPr>
            <p:cNvPr id="191575" name="Freeform 62"/>
            <p:cNvSpPr>
              <a:spLocks/>
            </p:cNvSpPr>
            <p:nvPr/>
          </p:nvSpPr>
          <p:spPr bwMode="auto">
            <a:xfrm>
              <a:off x="3342" y="2381"/>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7" name="Group 63"/>
          <p:cNvGrpSpPr>
            <a:grpSpLocks/>
          </p:cNvGrpSpPr>
          <p:nvPr/>
        </p:nvGrpSpPr>
        <p:grpSpPr bwMode="auto">
          <a:xfrm>
            <a:off x="2530475" y="3779838"/>
            <a:ext cx="896938" cy="101600"/>
            <a:chOff x="1594" y="2381"/>
            <a:chExt cx="565" cy="64"/>
          </a:xfrm>
        </p:grpSpPr>
        <p:sp>
          <p:nvSpPr>
            <p:cNvPr id="191572" name="Line 64"/>
            <p:cNvSpPr>
              <a:spLocks noChangeShapeType="1"/>
            </p:cNvSpPr>
            <p:nvPr/>
          </p:nvSpPr>
          <p:spPr bwMode="auto">
            <a:xfrm>
              <a:off x="1594" y="2417"/>
              <a:ext cx="508" cy="0"/>
            </a:xfrm>
            <a:prstGeom prst="line">
              <a:avLst/>
            </a:prstGeom>
            <a:noFill/>
            <a:ln w="12700">
              <a:solidFill>
                <a:srgbClr val="000000"/>
              </a:solidFill>
              <a:round/>
              <a:headEnd/>
              <a:tailEnd/>
            </a:ln>
          </p:spPr>
          <p:txBody>
            <a:bodyPr wrap="none" anchor="ctr"/>
            <a:lstStyle/>
            <a:p>
              <a:endParaRPr lang="en-US"/>
            </a:p>
          </p:txBody>
        </p:sp>
        <p:sp>
          <p:nvSpPr>
            <p:cNvPr id="191573" name="Freeform 65"/>
            <p:cNvSpPr>
              <a:spLocks/>
            </p:cNvSpPr>
            <p:nvPr/>
          </p:nvSpPr>
          <p:spPr bwMode="auto">
            <a:xfrm>
              <a:off x="2047" y="2381"/>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sp>
        <p:nvSpPr>
          <p:cNvPr id="191528" name="Line 66"/>
          <p:cNvSpPr>
            <a:spLocks noChangeShapeType="1"/>
          </p:cNvSpPr>
          <p:nvPr/>
        </p:nvSpPr>
        <p:spPr bwMode="auto">
          <a:xfrm>
            <a:off x="1235075" y="2168525"/>
            <a:ext cx="142875" cy="533400"/>
          </a:xfrm>
          <a:prstGeom prst="line">
            <a:avLst/>
          </a:prstGeom>
          <a:noFill/>
          <a:ln w="12700">
            <a:solidFill>
              <a:srgbClr val="000000"/>
            </a:solidFill>
            <a:round/>
            <a:headEnd/>
            <a:tailEnd/>
          </a:ln>
        </p:spPr>
        <p:txBody>
          <a:bodyPr wrap="none" anchor="ctr"/>
          <a:lstStyle/>
          <a:p>
            <a:endParaRPr lang="en-US"/>
          </a:p>
        </p:txBody>
      </p:sp>
      <p:sp>
        <p:nvSpPr>
          <p:cNvPr id="191529" name="Line 67"/>
          <p:cNvSpPr>
            <a:spLocks noChangeShapeType="1"/>
          </p:cNvSpPr>
          <p:nvPr/>
        </p:nvSpPr>
        <p:spPr bwMode="auto">
          <a:xfrm>
            <a:off x="1235075" y="2549525"/>
            <a:ext cx="152400" cy="152400"/>
          </a:xfrm>
          <a:prstGeom prst="line">
            <a:avLst/>
          </a:prstGeom>
          <a:noFill/>
          <a:ln w="12700">
            <a:solidFill>
              <a:srgbClr val="000000"/>
            </a:solidFill>
            <a:round/>
            <a:headEnd/>
            <a:tailEnd/>
          </a:ln>
        </p:spPr>
        <p:txBody>
          <a:bodyPr wrap="none" anchor="ctr"/>
          <a:lstStyle/>
          <a:p>
            <a:endParaRPr lang="en-US"/>
          </a:p>
        </p:txBody>
      </p:sp>
      <p:sp>
        <p:nvSpPr>
          <p:cNvPr id="191530" name="Line 68"/>
          <p:cNvSpPr>
            <a:spLocks noChangeShapeType="1"/>
          </p:cNvSpPr>
          <p:nvPr/>
        </p:nvSpPr>
        <p:spPr bwMode="auto">
          <a:xfrm flipV="1">
            <a:off x="1235075" y="2689225"/>
            <a:ext cx="139700" cy="88900"/>
          </a:xfrm>
          <a:prstGeom prst="line">
            <a:avLst/>
          </a:prstGeom>
          <a:noFill/>
          <a:ln w="12700">
            <a:solidFill>
              <a:srgbClr val="000000"/>
            </a:solidFill>
            <a:round/>
            <a:headEnd/>
            <a:tailEnd/>
          </a:ln>
        </p:spPr>
        <p:txBody>
          <a:bodyPr wrap="none" anchor="ctr"/>
          <a:lstStyle/>
          <a:p>
            <a:endParaRPr lang="en-US"/>
          </a:p>
        </p:txBody>
      </p:sp>
      <p:sp>
        <p:nvSpPr>
          <p:cNvPr id="191531" name="Line 69"/>
          <p:cNvSpPr>
            <a:spLocks noChangeShapeType="1"/>
          </p:cNvSpPr>
          <p:nvPr/>
        </p:nvSpPr>
        <p:spPr bwMode="auto">
          <a:xfrm flipV="1">
            <a:off x="1228725" y="2689225"/>
            <a:ext cx="144463" cy="406400"/>
          </a:xfrm>
          <a:prstGeom prst="line">
            <a:avLst/>
          </a:prstGeom>
          <a:noFill/>
          <a:ln w="12700">
            <a:solidFill>
              <a:srgbClr val="000000"/>
            </a:solidFill>
            <a:round/>
            <a:headEnd/>
            <a:tailEnd/>
          </a:ln>
        </p:spPr>
        <p:txBody>
          <a:bodyPr wrap="none" anchor="ctr"/>
          <a:lstStyle/>
          <a:p>
            <a:endParaRPr lang="en-US"/>
          </a:p>
        </p:txBody>
      </p:sp>
      <p:sp>
        <p:nvSpPr>
          <p:cNvPr id="191532" name="Rectangle 70"/>
          <p:cNvSpPr>
            <a:spLocks noChangeArrowheads="1"/>
          </p:cNvSpPr>
          <p:nvPr/>
        </p:nvSpPr>
        <p:spPr bwMode="auto">
          <a:xfrm>
            <a:off x="1182688" y="304800"/>
            <a:ext cx="7504112" cy="1428750"/>
          </a:xfrm>
          <a:prstGeom prst="rect">
            <a:avLst/>
          </a:prstGeom>
          <a:noFill/>
          <a:ln w="12700">
            <a:noFill/>
            <a:miter lim="800000"/>
            <a:headEnd/>
            <a:tailEnd/>
          </a:ln>
        </p:spPr>
        <p:txBody>
          <a:bodyPr lIns="90488" tIns="44450" rIns="90488" bIns="44450">
            <a:spAutoFit/>
          </a:bodyPr>
          <a:lstStyle/>
          <a:p>
            <a:pPr algn="ctr"/>
            <a:r>
              <a:rPr lang="en-US" sz="4400" b="1">
                <a:solidFill>
                  <a:srgbClr val="000000"/>
                </a:solidFill>
              </a:rPr>
              <a:t>Flow Diagram </a:t>
            </a:r>
          </a:p>
          <a:p>
            <a:pPr algn="ctr"/>
            <a:r>
              <a:rPr lang="en-US" sz="4400" b="1">
                <a:solidFill>
                  <a:srgbClr val="000000"/>
                </a:solidFill>
              </a:rPr>
              <a:t>Variance/Covariance Analysis</a:t>
            </a:r>
          </a:p>
        </p:txBody>
      </p:sp>
      <p:sp>
        <p:nvSpPr>
          <p:cNvPr id="191533" name="Rectangle 71"/>
          <p:cNvSpPr>
            <a:spLocks noChangeArrowheads="1"/>
          </p:cNvSpPr>
          <p:nvPr/>
        </p:nvSpPr>
        <p:spPr bwMode="auto">
          <a:xfrm>
            <a:off x="5500688" y="2397125"/>
            <a:ext cx="1130300" cy="673100"/>
          </a:xfrm>
          <a:prstGeom prst="rect">
            <a:avLst/>
          </a:prstGeom>
          <a:noFill/>
          <a:ln w="12700">
            <a:solidFill>
              <a:srgbClr val="000000"/>
            </a:solidFill>
            <a:miter lim="800000"/>
            <a:headEnd/>
            <a:tailEnd/>
          </a:ln>
        </p:spPr>
        <p:txBody>
          <a:bodyPr wrap="none" anchor="ctr"/>
          <a:lstStyle/>
          <a:p>
            <a:endParaRPr lang="en-US"/>
          </a:p>
        </p:txBody>
      </p:sp>
      <p:grpSp>
        <p:nvGrpSpPr>
          <p:cNvPr id="191534" name="Group 72"/>
          <p:cNvGrpSpPr>
            <a:grpSpLocks/>
          </p:cNvGrpSpPr>
          <p:nvPr/>
        </p:nvGrpSpPr>
        <p:grpSpPr bwMode="auto">
          <a:xfrm>
            <a:off x="4586288" y="2638425"/>
            <a:ext cx="896937" cy="101600"/>
            <a:chOff x="2889" y="1662"/>
            <a:chExt cx="565" cy="64"/>
          </a:xfrm>
        </p:grpSpPr>
        <p:sp>
          <p:nvSpPr>
            <p:cNvPr id="191570" name="Line 73"/>
            <p:cNvSpPr>
              <a:spLocks noChangeShapeType="1"/>
            </p:cNvSpPr>
            <p:nvPr/>
          </p:nvSpPr>
          <p:spPr bwMode="auto">
            <a:xfrm>
              <a:off x="2889" y="1698"/>
              <a:ext cx="508" cy="0"/>
            </a:xfrm>
            <a:prstGeom prst="line">
              <a:avLst/>
            </a:prstGeom>
            <a:noFill/>
            <a:ln w="12700">
              <a:solidFill>
                <a:srgbClr val="000000"/>
              </a:solidFill>
              <a:round/>
              <a:headEnd/>
              <a:tailEnd/>
            </a:ln>
          </p:spPr>
          <p:txBody>
            <a:bodyPr wrap="none" anchor="ctr"/>
            <a:lstStyle/>
            <a:p>
              <a:endParaRPr lang="en-US"/>
            </a:p>
          </p:txBody>
        </p:sp>
        <p:sp>
          <p:nvSpPr>
            <p:cNvPr id="191571" name="Freeform 74"/>
            <p:cNvSpPr>
              <a:spLocks/>
            </p:cNvSpPr>
            <p:nvPr/>
          </p:nvSpPr>
          <p:spPr bwMode="auto">
            <a:xfrm>
              <a:off x="3342" y="1662"/>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35" name="Group 75"/>
          <p:cNvGrpSpPr>
            <a:grpSpLocks/>
          </p:cNvGrpSpPr>
          <p:nvPr/>
        </p:nvGrpSpPr>
        <p:grpSpPr bwMode="auto">
          <a:xfrm>
            <a:off x="5473700" y="2408238"/>
            <a:ext cx="885825" cy="739775"/>
            <a:chOff x="3448" y="1517"/>
            <a:chExt cx="558" cy="466"/>
          </a:xfrm>
        </p:grpSpPr>
        <p:sp>
          <p:nvSpPr>
            <p:cNvPr id="191567" name="Rectangle 76"/>
            <p:cNvSpPr>
              <a:spLocks noChangeArrowheads="1"/>
            </p:cNvSpPr>
            <p:nvPr/>
          </p:nvSpPr>
          <p:spPr bwMode="auto">
            <a:xfrm>
              <a:off x="3448" y="1517"/>
              <a:ext cx="390"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Tests:</a:t>
              </a:r>
            </a:p>
          </p:txBody>
        </p:sp>
        <p:sp>
          <p:nvSpPr>
            <p:cNvPr id="191568" name="Rectangle 77"/>
            <p:cNvSpPr>
              <a:spLocks noChangeArrowheads="1"/>
            </p:cNvSpPr>
            <p:nvPr/>
          </p:nvSpPr>
          <p:spPr bwMode="auto">
            <a:xfrm>
              <a:off x="3448" y="1651"/>
              <a:ext cx="558"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1. Graphs</a:t>
              </a:r>
            </a:p>
          </p:txBody>
        </p:sp>
        <p:sp>
          <p:nvSpPr>
            <p:cNvPr id="191569" name="Rectangle 78"/>
            <p:cNvSpPr>
              <a:spLocks noChangeArrowheads="1"/>
            </p:cNvSpPr>
            <p:nvPr/>
          </p:nvSpPr>
          <p:spPr bwMode="auto">
            <a:xfrm>
              <a:off x="3448" y="1785"/>
              <a:ext cx="44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2. 2 std</a:t>
              </a:r>
            </a:p>
          </p:txBody>
        </p:sp>
      </p:grpSp>
      <p:grpSp>
        <p:nvGrpSpPr>
          <p:cNvPr id="191536" name="Group 79"/>
          <p:cNvGrpSpPr>
            <a:grpSpLocks/>
          </p:cNvGrpSpPr>
          <p:nvPr/>
        </p:nvGrpSpPr>
        <p:grpSpPr bwMode="auto">
          <a:xfrm>
            <a:off x="5972175" y="3076575"/>
            <a:ext cx="2190750" cy="447675"/>
            <a:chOff x="3762" y="1938"/>
            <a:chExt cx="1380" cy="282"/>
          </a:xfrm>
        </p:grpSpPr>
        <p:sp>
          <p:nvSpPr>
            <p:cNvPr id="191565" name="Freeform 80"/>
            <p:cNvSpPr>
              <a:spLocks/>
            </p:cNvSpPr>
            <p:nvPr/>
          </p:nvSpPr>
          <p:spPr bwMode="auto">
            <a:xfrm>
              <a:off x="3797" y="1938"/>
              <a:ext cx="1345" cy="177"/>
            </a:xfrm>
            <a:custGeom>
              <a:avLst/>
              <a:gdLst>
                <a:gd name="T0" fmla="*/ 1344 w 1345"/>
                <a:gd name="T1" fmla="*/ 0 h 177"/>
                <a:gd name="T2" fmla="*/ 1320 w 1345"/>
                <a:gd name="T3" fmla="*/ 10 h 177"/>
                <a:gd name="T4" fmla="*/ 1320 w 1345"/>
                <a:gd name="T5" fmla="*/ 33 h 177"/>
                <a:gd name="T6" fmla="*/ 1320 w 1345"/>
                <a:gd name="T7" fmla="*/ 63 h 177"/>
                <a:gd name="T8" fmla="*/ 1320 w 1345"/>
                <a:gd name="T9" fmla="*/ 93 h 177"/>
                <a:gd name="T10" fmla="*/ 0 w 1345"/>
                <a:gd name="T11" fmla="*/ 96 h 177"/>
                <a:gd name="T12" fmla="*/ 0 w 1345"/>
                <a:gd name="T13" fmla="*/ 176 h 177"/>
                <a:gd name="T14" fmla="*/ 0 60000 65536"/>
                <a:gd name="T15" fmla="*/ 0 60000 65536"/>
                <a:gd name="T16" fmla="*/ 0 60000 65536"/>
                <a:gd name="T17" fmla="*/ 0 60000 65536"/>
                <a:gd name="T18" fmla="*/ 0 60000 65536"/>
                <a:gd name="T19" fmla="*/ 0 60000 65536"/>
                <a:gd name="T20" fmla="*/ 0 60000 65536"/>
                <a:gd name="T21" fmla="*/ 0 w 1345"/>
                <a:gd name="T22" fmla="*/ 0 h 177"/>
                <a:gd name="T23" fmla="*/ 1345 w 1345"/>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5" h="177">
                  <a:moveTo>
                    <a:pt x="1344" y="0"/>
                  </a:moveTo>
                  <a:lnTo>
                    <a:pt x="1320" y="10"/>
                  </a:lnTo>
                  <a:lnTo>
                    <a:pt x="1320" y="33"/>
                  </a:lnTo>
                  <a:lnTo>
                    <a:pt x="1320" y="63"/>
                  </a:lnTo>
                  <a:lnTo>
                    <a:pt x="1320" y="93"/>
                  </a:lnTo>
                  <a:lnTo>
                    <a:pt x="0" y="96"/>
                  </a:lnTo>
                  <a:lnTo>
                    <a:pt x="0" y="176"/>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191566" name="Freeform 81"/>
            <p:cNvSpPr>
              <a:spLocks/>
            </p:cNvSpPr>
            <p:nvPr/>
          </p:nvSpPr>
          <p:spPr bwMode="auto">
            <a:xfrm>
              <a:off x="3762" y="2106"/>
              <a:ext cx="63" cy="114"/>
            </a:xfrm>
            <a:custGeom>
              <a:avLst/>
              <a:gdLst>
                <a:gd name="T0" fmla="*/ 31 w 63"/>
                <a:gd name="T1" fmla="*/ 113 h 114"/>
                <a:gd name="T2" fmla="*/ 62 w 63"/>
                <a:gd name="T3" fmla="*/ 0 h 114"/>
                <a:gd name="T4" fmla="*/ 0 w 63"/>
                <a:gd name="T5" fmla="*/ 0 h 114"/>
                <a:gd name="T6" fmla="*/ 31 w 63"/>
                <a:gd name="T7" fmla="*/ 113 h 114"/>
                <a:gd name="T8" fmla="*/ 0 60000 65536"/>
                <a:gd name="T9" fmla="*/ 0 60000 65536"/>
                <a:gd name="T10" fmla="*/ 0 60000 65536"/>
                <a:gd name="T11" fmla="*/ 0 60000 65536"/>
                <a:gd name="T12" fmla="*/ 0 w 63"/>
                <a:gd name="T13" fmla="*/ 0 h 114"/>
                <a:gd name="T14" fmla="*/ 63 w 63"/>
                <a:gd name="T15" fmla="*/ 114 h 114"/>
              </a:gdLst>
              <a:ahLst/>
              <a:cxnLst>
                <a:cxn ang="T8">
                  <a:pos x="T0" y="T1"/>
                </a:cxn>
                <a:cxn ang="T9">
                  <a:pos x="T2" y="T3"/>
                </a:cxn>
                <a:cxn ang="T10">
                  <a:pos x="T4" y="T5"/>
                </a:cxn>
                <a:cxn ang="T11">
                  <a:pos x="T6" y="T7"/>
                </a:cxn>
              </a:cxnLst>
              <a:rect l="T12" t="T13" r="T14" b="T15"/>
              <a:pathLst>
                <a:path w="63" h="114">
                  <a:moveTo>
                    <a:pt x="31" y="113"/>
                  </a:moveTo>
                  <a:lnTo>
                    <a:pt x="62" y="0"/>
                  </a:lnTo>
                  <a:lnTo>
                    <a:pt x="0" y="0"/>
                  </a:lnTo>
                  <a:lnTo>
                    <a:pt x="31" y="113"/>
                  </a:lnTo>
                </a:path>
              </a:pathLst>
            </a:custGeom>
            <a:solidFill>
              <a:srgbClr val="000000"/>
            </a:solidFill>
            <a:ln w="12700" cap="rnd" cmpd="sng">
              <a:noFill/>
              <a:prstDash val="solid"/>
              <a:round/>
              <a:headEnd type="none" w="med" len="med"/>
              <a:tailEnd type="none" w="med" len="med"/>
            </a:ln>
          </p:spPr>
          <p:txBody>
            <a:bodyPr/>
            <a:lstStyle/>
            <a:p>
              <a:endParaRPr lang="en-US"/>
            </a:p>
          </p:txBody>
        </p:sp>
      </p:grpSp>
      <p:sp>
        <p:nvSpPr>
          <p:cNvPr id="191537" name="Rectangle 82"/>
          <p:cNvSpPr>
            <a:spLocks noChangeArrowheads="1"/>
          </p:cNvSpPr>
          <p:nvPr/>
        </p:nvSpPr>
        <p:spPr bwMode="auto">
          <a:xfrm>
            <a:off x="541338" y="2374900"/>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2</a:t>
            </a:r>
          </a:p>
        </p:txBody>
      </p:sp>
      <p:sp>
        <p:nvSpPr>
          <p:cNvPr id="191538" name="Rectangle 83"/>
          <p:cNvSpPr>
            <a:spLocks noChangeArrowheads="1"/>
          </p:cNvSpPr>
          <p:nvPr/>
        </p:nvSpPr>
        <p:spPr bwMode="auto">
          <a:xfrm>
            <a:off x="531813" y="2679700"/>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3</a:t>
            </a:r>
          </a:p>
        </p:txBody>
      </p:sp>
      <p:sp>
        <p:nvSpPr>
          <p:cNvPr id="191539" name="Rectangle 84"/>
          <p:cNvSpPr>
            <a:spLocks noChangeArrowheads="1"/>
          </p:cNvSpPr>
          <p:nvPr/>
        </p:nvSpPr>
        <p:spPr bwMode="auto">
          <a:xfrm>
            <a:off x="522288" y="2984500"/>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4</a:t>
            </a:r>
          </a:p>
        </p:txBody>
      </p:sp>
      <p:grpSp>
        <p:nvGrpSpPr>
          <p:cNvPr id="191540" name="Group 85"/>
          <p:cNvGrpSpPr>
            <a:grpSpLocks/>
          </p:cNvGrpSpPr>
          <p:nvPr/>
        </p:nvGrpSpPr>
        <p:grpSpPr bwMode="auto">
          <a:xfrm>
            <a:off x="5422900" y="5264150"/>
            <a:ext cx="1158875" cy="727075"/>
            <a:chOff x="3416" y="3316"/>
            <a:chExt cx="730" cy="458"/>
          </a:xfrm>
        </p:grpSpPr>
        <p:sp>
          <p:nvSpPr>
            <p:cNvPr id="191562" name="Rectangle 86"/>
            <p:cNvSpPr>
              <a:spLocks noChangeArrowheads="1"/>
            </p:cNvSpPr>
            <p:nvPr/>
          </p:nvSpPr>
          <p:spPr bwMode="auto">
            <a:xfrm>
              <a:off x="3515" y="3316"/>
              <a:ext cx="533"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Marginal</a:t>
              </a:r>
            </a:p>
          </p:txBody>
        </p:sp>
        <p:sp>
          <p:nvSpPr>
            <p:cNvPr id="191563" name="Rectangle 87"/>
            <p:cNvSpPr>
              <a:spLocks noChangeArrowheads="1"/>
            </p:cNvSpPr>
            <p:nvPr/>
          </p:nvSpPr>
          <p:spPr bwMode="auto">
            <a:xfrm>
              <a:off x="3416" y="3450"/>
              <a:ext cx="730"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Sub-Portfolio</a:t>
              </a:r>
            </a:p>
          </p:txBody>
        </p:sp>
        <p:sp>
          <p:nvSpPr>
            <p:cNvPr id="191564" name="Rectangle 88"/>
            <p:cNvSpPr>
              <a:spLocks noChangeArrowheads="1"/>
            </p:cNvSpPr>
            <p:nvPr/>
          </p:nvSpPr>
          <p:spPr bwMode="auto">
            <a:xfrm>
              <a:off x="3618" y="3584"/>
              <a:ext cx="320"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VaR</a:t>
              </a:r>
            </a:p>
          </p:txBody>
        </p:sp>
      </p:grpSp>
      <p:grpSp>
        <p:nvGrpSpPr>
          <p:cNvPr id="191541" name="Group 89"/>
          <p:cNvGrpSpPr>
            <a:grpSpLocks/>
          </p:cNvGrpSpPr>
          <p:nvPr/>
        </p:nvGrpSpPr>
        <p:grpSpPr bwMode="auto">
          <a:xfrm>
            <a:off x="3748088" y="5264150"/>
            <a:ext cx="1158875" cy="727075"/>
            <a:chOff x="2361" y="3316"/>
            <a:chExt cx="730" cy="458"/>
          </a:xfrm>
        </p:grpSpPr>
        <p:sp>
          <p:nvSpPr>
            <p:cNvPr id="191559" name="Rectangle 90"/>
            <p:cNvSpPr>
              <a:spLocks noChangeArrowheads="1"/>
            </p:cNvSpPr>
            <p:nvPr/>
          </p:nvSpPr>
          <p:spPr bwMode="auto">
            <a:xfrm>
              <a:off x="2464" y="3316"/>
              <a:ext cx="527"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Absolute</a:t>
              </a:r>
            </a:p>
          </p:txBody>
        </p:sp>
        <p:sp>
          <p:nvSpPr>
            <p:cNvPr id="191560" name="Rectangle 91"/>
            <p:cNvSpPr>
              <a:spLocks noChangeArrowheads="1"/>
            </p:cNvSpPr>
            <p:nvPr/>
          </p:nvSpPr>
          <p:spPr bwMode="auto">
            <a:xfrm>
              <a:off x="2361" y="3450"/>
              <a:ext cx="730"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Sub-Portfolio</a:t>
              </a:r>
            </a:p>
          </p:txBody>
        </p:sp>
        <p:sp>
          <p:nvSpPr>
            <p:cNvPr id="191561" name="Rectangle 92"/>
            <p:cNvSpPr>
              <a:spLocks noChangeArrowheads="1"/>
            </p:cNvSpPr>
            <p:nvPr/>
          </p:nvSpPr>
          <p:spPr bwMode="auto">
            <a:xfrm>
              <a:off x="2563" y="3584"/>
              <a:ext cx="320"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VaR</a:t>
              </a:r>
            </a:p>
          </p:txBody>
        </p:sp>
      </p:grpSp>
      <p:sp>
        <p:nvSpPr>
          <p:cNvPr id="191542" name="Rectangle 93"/>
          <p:cNvSpPr>
            <a:spLocks noChangeArrowheads="1"/>
          </p:cNvSpPr>
          <p:nvPr/>
        </p:nvSpPr>
        <p:spPr bwMode="auto">
          <a:xfrm>
            <a:off x="7100888" y="5291138"/>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543" name="Rectangle 94"/>
          <p:cNvSpPr>
            <a:spLocks noChangeArrowheads="1"/>
          </p:cNvSpPr>
          <p:nvPr/>
        </p:nvSpPr>
        <p:spPr bwMode="auto">
          <a:xfrm>
            <a:off x="7150100" y="4883150"/>
            <a:ext cx="4984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11</a:t>
            </a:r>
          </a:p>
        </p:txBody>
      </p:sp>
      <p:grpSp>
        <p:nvGrpSpPr>
          <p:cNvPr id="191544" name="Group 95"/>
          <p:cNvGrpSpPr>
            <a:grpSpLocks/>
          </p:cNvGrpSpPr>
          <p:nvPr/>
        </p:nvGrpSpPr>
        <p:grpSpPr bwMode="auto">
          <a:xfrm>
            <a:off x="7272338" y="5340350"/>
            <a:ext cx="817562" cy="527050"/>
            <a:chOff x="4581" y="3364"/>
            <a:chExt cx="515" cy="332"/>
          </a:xfrm>
        </p:grpSpPr>
        <p:sp>
          <p:nvSpPr>
            <p:cNvPr id="191557" name="Rectangle 96"/>
            <p:cNvSpPr>
              <a:spLocks noChangeArrowheads="1"/>
            </p:cNvSpPr>
            <p:nvPr/>
          </p:nvSpPr>
          <p:spPr bwMode="auto">
            <a:xfrm>
              <a:off x="4581" y="3364"/>
              <a:ext cx="51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Scenario</a:t>
              </a:r>
            </a:p>
          </p:txBody>
        </p:sp>
        <p:sp>
          <p:nvSpPr>
            <p:cNvPr id="191558" name="Rectangle 97"/>
            <p:cNvSpPr>
              <a:spLocks noChangeArrowheads="1"/>
            </p:cNvSpPr>
            <p:nvPr/>
          </p:nvSpPr>
          <p:spPr bwMode="auto">
            <a:xfrm>
              <a:off x="4581" y="3498"/>
              <a:ext cx="515"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Analysis</a:t>
              </a:r>
            </a:p>
          </p:txBody>
        </p:sp>
      </p:grpSp>
      <p:grpSp>
        <p:nvGrpSpPr>
          <p:cNvPr id="191545" name="Group 98"/>
          <p:cNvGrpSpPr>
            <a:grpSpLocks/>
          </p:cNvGrpSpPr>
          <p:nvPr/>
        </p:nvGrpSpPr>
        <p:grpSpPr bwMode="auto">
          <a:xfrm>
            <a:off x="2754313" y="4221163"/>
            <a:ext cx="3292475" cy="903287"/>
            <a:chOff x="1735" y="2659"/>
            <a:chExt cx="2074" cy="569"/>
          </a:xfrm>
        </p:grpSpPr>
        <p:sp>
          <p:nvSpPr>
            <p:cNvPr id="191555" name="Line 99"/>
            <p:cNvSpPr>
              <a:spLocks noChangeShapeType="1"/>
            </p:cNvSpPr>
            <p:nvPr/>
          </p:nvSpPr>
          <p:spPr bwMode="auto">
            <a:xfrm flipH="1">
              <a:off x="1790" y="2659"/>
              <a:ext cx="2019" cy="552"/>
            </a:xfrm>
            <a:prstGeom prst="line">
              <a:avLst/>
            </a:prstGeom>
            <a:noFill/>
            <a:ln w="12700">
              <a:solidFill>
                <a:srgbClr val="000000"/>
              </a:solidFill>
              <a:round/>
              <a:headEnd/>
              <a:tailEnd/>
            </a:ln>
          </p:spPr>
          <p:txBody>
            <a:bodyPr wrap="none" anchor="ctr"/>
            <a:lstStyle/>
            <a:p>
              <a:endParaRPr lang="en-US"/>
            </a:p>
          </p:txBody>
        </p:sp>
        <p:sp>
          <p:nvSpPr>
            <p:cNvPr id="191556" name="Freeform 100"/>
            <p:cNvSpPr>
              <a:spLocks/>
            </p:cNvSpPr>
            <p:nvPr/>
          </p:nvSpPr>
          <p:spPr bwMode="auto">
            <a:xfrm>
              <a:off x="1735" y="3167"/>
              <a:ext cx="115" cy="61"/>
            </a:xfrm>
            <a:custGeom>
              <a:avLst/>
              <a:gdLst>
                <a:gd name="T0" fmla="*/ 0 w 115"/>
                <a:gd name="T1" fmla="*/ 58 h 61"/>
                <a:gd name="T2" fmla="*/ 114 w 115"/>
                <a:gd name="T3" fmla="*/ 60 h 61"/>
                <a:gd name="T4" fmla="*/ 96 w 115"/>
                <a:gd name="T5" fmla="*/ 0 h 61"/>
                <a:gd name="T6" fmla="*/ 0 w 115"/>
                <a:gd name="T7" fmla="*/ 58 h 61"/>
                <a:gd name="T8" fmla="*/ 0 60000 65536"/>
                <a:gd name="T9" fmla="*/ 0 60000 65536"/>
                <a:gd name="T10" fmla="*/ 0 60000 65536"/>
                <a:gd name="T11" fmla="*/ 0 60000 65536"/>
                <a:gd name="T12" fmla="*/ 0 w 115"/>
                <a:gd name="T13" fmla="*/ 0 h 61"/>
                <a:gd name="T14" fmla="*/ 115 w 115"/>
                <a:gd name="T15" fmla="*/ 61 h 61"/>
              </a:gdLst>
              <a:ahLst/>
              <a:cxnLst>
                <a:cxn ang="T8">
                  <a:pos x="T0" y="T1"/>
                </a:cxn>
                <a:cxn ang="T9">
                  <a:pos x="T2" y="T3"/>
                </a:cxn>
                <a:cxn ang="T10">
                  <a:pos x="T4" y="T5"/>
                </a:cxn>
                <a:cxn ang="T11">
                  <a:pos x="T6" y="T7"/>
                </a:cxn>
              </a:cxnLst>
              <a:rect l="T12" t="T13" r="T14" b="T15"/>
              <a:pathLst>
                <a:path w="115" h="61">
                  <a:moveTo>
                    <a:pt x="0" y="58"/>
                  </a:moveTo>
                  <a:lnTo>
                    <a:pt x="114" y="60"/>
                  </a:lnTo>
                  <a:lnTo>
                    <a:pt x="96" y="0"/>
                  </a:lnTo>
                  <a:lnTo>
                    <a:pt x="0" y="58"/>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46" name="Group 101"/>
          <p:cNvGrpSpPr>
            <a:grpSpLocks/>
          </p:cNvGrpSpPr>
          <p:nvPr/>
        </p:nvGrpSpPr>
        <p:grpSpPr bwMode="auto">
          <a:xfrm>
            <a:off x="4278313" y="4224338"/>
            <a:ext cx="1757362" cy="898525"/>
            <a:chOff x="2695" y="2661"/>
            <a:chExt cx="1107" cy="566"/>
          </a:xfrm>
        </p:grpSpPr>
        <p:sp>
          <p:nvSpPr>
            <p:cNvPr id="191553" name="Line 102"/>
            <p:cNvSpPr>
              <a:spLocks noChangeShapeType="1"/>
            </p:cNvSpPr>
            <p:nvPr/>
          </p:nvSpPr>
          <p:spPr bwMode="auto">
            <a:xfrm flipH="1">
              <a:off x="2750" y="2661"/>
              <a:ext cx="1052" cy="536"/>
            </a:xfrm>
            <a:prstGeom prst="line">
              <a:avLst/>
            </a:prstGeom>
            <a:noFill/>
            <a:ln w="12700">
              <a:solidFill>
                <a:srgbClr val="000000"/>
              </a:solidFill>
              <a:round/>
              <a:headEnd/>
              <a:tailEnd/>
            </a:ln>
          </p:spPr>
          <p:txBody>
            <a:bodyPr wrap="none" anchor="ctr"/>
            <a:lstStyle/>
            <a:p>
              <a:endParaRPr lang="en-US"/>
            </a:p>
          </p:txBody>
        </p:sp>
        <p:sp>
          <p:nvSpPr>
            <p:cNvPr id="191554" name="Freeform 103"/>
            <p:cNvSpPr>
              <a:spLocks/>
            </p:cNvSpPr>
            <p:nvPr/>
          </p:nvSpPr>
          <p:spPr bwMode="auto">
            <a:xfrm>
              <a:off x="2695" y="3147"/>
              <a:ext cx="117" cy="80"/>
            </a:xfrm>
            <a:custGeom>
              <a:avLst/>
              <a:gdLst>
                <a:gd name="T0" fmla="*/ 0 w 117"/>
                <a:gd name="T1" fmla="*/ 79 h 80"/>
                <a:gd name="T2" fmla="*/ 116 w 117"/>
                <a:gd name="T3" fmla="*/ 56 h 80"/>
                <a:gd name="T4" fmla="*/ 86 w 117"/>
                <a:gd name="T5" fmla="*/ 0 h 80"/>
                <a:gd name="T6" fmla="*/ 0 w 117"/>
                <a:gd name="T7" fmla="*/ 79 h 80"/>
                <a:gd name="T8" fmla="*/ 0 60000 65536"/>
                <a:gd name="T9" fmla="*/ 0 60000 65536"/>
                <a:gd name="T10" fmla="*/ 0 60000 65536"/>
                <a:gd name="T11" fmla="*/ 0 60000 65536"/>
                <a:gd name="T12" fmla="*/ 0 w 117"/>
                <a:gd name="T13" fmla="*/ 0 h 80"/>
                <a:gd name="T14" fmla="*/ 117 w 117"/>
                <a:gd name="T15" fmla="*/ 80 h 80"/>
              </a:gdLst>
              <a:ahLst/>
              <a:cxnLst>
                <a:cxn ang="T8">
                  <a:pos x="T0" y="T1"/>
                </a:cxn>
                <a:cxn ang="T9">
                  <a:pos x="T2" y="T3"/>
                </a:cxn>
                <a:cxn ang="T10">
                  <a:pos x="T4" y="T5"/>
                </a:cxn>
                <a:cxn ang="T11">
                  <a:pos x="T6" y="T7"/>
                </a:cxn>
              </a:cxnLst>
              <a:rect l="T12" t="T13" r="T14" b="T15"/>
              <a:pathLst>
                <a:path w="117" h="80">
                  <a:moveTo>
                    <a:pt x="0" y="79"/>
                  </a:moveTo>
                  <a:lnTo>
                    <a:pt x="116" y="56"/>
                  </a:lnTo>
                  <a:lnTo>
                    <a:pt x="86" y="0"/>
                  </a:lnTo>
                  <a:lnTo>
                    <a:pt x="0" y="79"/>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47" name="Group 104"/>
          <p:cNvGrpSpPr>
            <a:grpSpLocks/>
          </p:cNvGrpSpPr>
          <p:nvPr/>
        </p:nvGrpSpPr>
        <p:grpSpPr bwMode="auto">
          <a:xfrm>
            <a:off x="5972175" y="4224338"/>
            <a:ext cx="100013" cy="898525"/>
            <a:chOff x="3762" y="2661"/>
            <a:chExt cx="63" cy="566"/>
          </a:xfrm>
        </p:grpSpPr>
        <p:sp>
          <p:nvSpPr>
            <p:cNvPr id="191551" name="Line 105"/>
            <p:cNvSpPr>
              <a:spLocks noChangeShapeType="1"/>
            </p:cNvSpPr>
            <p:nvPr/>
          </p:nvSpPr>
          <p:spPr bwMode="auto">
            <a:xfrm>
              <a:off x="3797" y="2661"/>
              <a:ext cx="0" cy="508"/>
            </a:xfrm>
            <a:prstGeom prst="line">
              <a:avLst/>
            </a:prstGeom>
            <a:noFill/>
            <a:ln w="12700">
              <a:solidFill>
                <a:srgbClr val="000000"/>
              </a:solidFill>
              <a:round/>
              <a:headEnd/>
              <a:tailEnd/>
            </a:ln>
          </p:spPr>
          <p:txBody>
            <a:bodyPr wrap="none" anchor="ctr"/>
            <a:lstStyle/>
            <a:p>
              <a:endParaRPr lang="en-US"/>
            </a:p>
          </p:txBody>
        </p:sp>
        <p:sp>
          <p:nvSpPr>
            <p:cNvPr id="191552" name="Freeform 106"/>
            <p:cNvSpPr>
              <a:spLocks/>
            </p:cNvSpPr>
            <p:nvPr/>
          </p:nvSpPr>
          <p:spPr bwMode="auto">
            <a:xfrm>
              <a:off x="3762" y="3115"/>
              <a:ext cx="63" cy="112"/>
            </a:xfrm>
            <a:custGeom>
              <a:avLst/>
              <a:gdLst>
                <a:gd name="T0" fmla="*/ 31 w 63"/>
                <a:gd name="T1" fmla="*/ 111 h 112"/>
                <a:gd name="T2" fmla="*/ 62 w 63"/>
                <a:gd name="T3" fmla="*/ 0 h 112"/>
                <a:gd name="T4" fmla="*/ 0 w 63"/>
                <a:gd name="T5" fmla="*/ 0 h 112"/>
                <a:gd name="T6" fmla="*/ 31 w 63"/>
                <a:gd name="T7" fmla="*/ 111 h 112"/>
                <a:gd name="T8" fmla="*/ 0 60000 65536"/>
                <a:gd name="T9" fmla="*/ 0 60000 65536"/>
                <a:gd name="T10" fmla="*/ 0 60000 65536"/>
                <a:gd name="T11" fmla="*/ 0 60000 65536"/>
                <a:gd name="T12" fmla="*/ 0 w 63"/>
                <a:gd name="T13" fmla="*/ 0 h 112"/>
                <a:gd name="T14" fmla="*/ 63 w 63"/>
                <a:gd name="T15" fmla="*/ 112 h 112"/>
              </a:gdLst>
              <a:ahLst/>
              <a:cxnLst>
                <a:cxn ang="T8">
                  <a:pos x="T0" y="T1"/>
                </a:cxn>
                <a:cxn ang="T9">
                  <a:pos x="T2" y="T3"/>
                </a:cxn>
                <a:cxn ang="T10">
                  <a:pos x="T4" y="T5"/>
                </a:cxn>
                <a:cxn ang="T11">
                  <a:pos x="T6" y="T7"/>
                </a:cxn>
              </a:cxnLst>
              <a:rect l="T12" t="T13" r="T14" b="T15"/>
              <a:pathLst>
                <a:path w="63" h="112">
                  <a:moveTo>
                    <a:pt x="31" y="111"/>
                  </a:moveTo>
                  <a:lnTo>
                    <a:pt x="62" y="0"/>
                  </a:lnTo>
                  <a:lnTo>
                    <a:pt x="0" y="0"/>
                  </a:lnTo>
                  <a:lnTo>
                    <a:pt x="31" y="111"/>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48" name="Group 107"/>
          <p:cNvGrpSpPr>
            <a:grpSpLocks/>
          </p:cNvGrpSpPr>
          <p:nvPr/>
        </p:nvGrpSpPr>
        <p:grpSpPr bwMode="auto">
          <a:xfrm>
            <a:off x="6034088" y="4224338"/>
            <a:ext cx="1811337" cy="898525"/>
            <a:chOff x="3801" y="2661"/>
            <a:chExt cx="1141" cy="566"/>
          </a:xfrm>
        </p:grpSpPr>
        <p:sp>
          <p:nvSpPr>
            <p:cNvPr id="191549" name="Line 108"/>
            <p:cNvSpPr>
              <a:spLocks noChangeShapeType="1"/>
            </p:cNvSpPr>
            <p:nvPr/>
          </p:nvSpPr>
          <p:spPr bwMode="auto">
            <a:xfrm>
              <a:off x="3801" y="2661"/>
              <a:ext cx="1084" cy="537"/>
            </a:xfrm>
            <a:prstGeom prst="line">
              <a:avLst/>
            </a:prstGeom>
            <a:noFill/>
            <a:ln w="12700">
              <a:solidFill>
                <a:srgbClr val="000000"/>
              </a:solidFill>
              <a:round/>
              <a:headEnd/>
              <a:tailEnd/>
            </a:ln>
          </p:spPr>
          <p:txBody>
            <a:bodyPr wrap="none" anchor="ctr"/>
            <a:lstStyle/>
            <a:p>
              <a:endParaRPr lang="en-US"/>
            </a:p>
          </p:txBody>
        </p:sp>
        <p:sp>
          <p:nvSpPr>
            <p:cNvPr id="191550" name="Freeform 109"/>
            <p:cNvSpPr>
              <a:spLocks/>
            </p:cNvSpPr>
            <p:nvPr/>
          </p:nvSpPr>
          <p:spPr bwMode="auto">
            <a:xfrm>
              <a:off x="4825" y="3149"/>
              <a:ext cx="117" cy="78"/>
            </a:xfrm>
            <a:custGeom>
              <a:avLst/>
              <a:gdLst>
                <a:gd name="T0" fmla="*/ 116 w 117"/>
                <a:gd name="T1" fmla="*/ 77 h 78"/>
                <a:gd name="T2" fmla="*/ 30 w 117"/>
                <a:gd name="T3" fmla="*/ 0 h 78"/>
                <a:gd name="T4" fmla="*/ 0 w 117"/>
                <a:gd name="T5" fmla="*/ 56 h 78"/>
                <a:gd name="T6" fmla="*/ 116 w 117"/>
                <a:gd name="T7" fmla="*/ 77 h 78"/>
                <a:gd name="T8" fmla="*/ 0 60000 65536"/>
                <a:gd name="T9" fmla="*/ 0 60000 65536"/>
                <a:gd name="T10" fmla="*/ 0 60000 65536"/>
                <a:gd name="T11" fmla="*/ 0 60000 65536"/>
                <a:gd name="T12" fmla="*/ 0 w 117"/>
                <a:gd name="T13" fmla="*/ 0 h 78"/>
                <a:gd name="T14" fmla="*/ 117 w 117"/>
                <a:gd name="T15" fmla="*/ 78 h 78"/>
              </a:gdLst>
              <a:ahLst/>
              <a:cxnLst>
                <a:cxn ang="T8">
                  <a:pos x="T0" y="T1"/>
                </a:cxn>
                <a:cxn ang="T9">
                  <a:pos x="T2" y="T3"/>
                </a:cxn>
                <a:cxn ang="T10">
                  <a:pos x="T4" y="T5"/>
                </a:cxn>
                <a:cxn ang="T11">
                  <a:pos x="T6" y="T7"/>
                </a:cxn>
              </a:cxnLst>
              <a:rect l="T12" t="T13" r="T14" b="T15"/>
              <a:pathLst>
                <a:path w="117" h="78">
                  <a:moveTo>
                    <a:pt x="116" y="77"/>
                  </a:moveTo>
                  <a:lnTo>
                    <a:pt x="30" y="0"/>
                  </a:lnTo>
                  <a:lnTo>
                    <a:pt x="0" y="56"/>
                  </a:lnTo>
                  <a:lnTo>
                    <a:pt x="116" y="77"/>
                  </a:lnTo>
                </a:path>
              </a:pathLst>
            </a:custGeom>
            <a:solidFill>
              <a:srgbClr val="000000"/>
            </a:solidFill>
            <a:ln w="12700" cap="rnd" cmpd="sng">
              <a:noFill/>
              <a:prstDash val="solid"/>
              <a:round/>
              <a:headEnd type="none" w="med" len="med"/>
              <a:tailEnd type="none" w="med" len="med"/>
            </a:ln>
          </p:spPr>
          <p:txBody>
            <a:bodyPr/>
            <a:lstStyle/>
            <a:p>
              <a:endParaRPr lang="en-US"/>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Number Placeholder 5"/>
          <p:cNvSpPr>
            <a:spLocks noGrp="1"/>
          </p:cNvSpPr>
          <p:nvPr>
            <p:ph type="sldNum" sz="quarter" idx="12"/>
          </p:nvPr>
        </p:nvSpPr>
        <p:spPr>
          <a:noFill/>
        </p:spPr>
        <p:txBody>
          <a:bodyPr/>
          <a:lstStyle/>
          <a:p>
            <a:fld id="{CF6BA9A4-BC40-4058-9E26-6CA03EE33E8D}" type="slidenum">
              <a:rPr lang="en-US" smtClean="0"/>
              <a:pPr/>
              <a:t>181</a:t>
            </a:fld>
            <a:endParaRPr lang="en-US" smtClean="0"/>
          </a:p>
        </p:txBody>
      </p:sp>
      <p:sp>
        <p:nvSpPr>
          <p:cNvPr id="192515" name="Rectangle 2"/>
          <p:cNvSpPr>
            <a:spLocks noGrp="1" noChangeArrowheads="1"/>
          </p:cNvSpPr>
          <p:nvPr>
            <p:ph type="title"/>
          </p:nvPr>
        </p:nvSpPr>
        <p:spPr>
          <a:xfrm>
            <a:off x="1447800" y="533400"/>
            <a:ext cx="6019800" cy="914400"/>
          </a:xfrm>
          <a:noFill/>
        </p:spPr>
        <p:txBody>
          <a:bodyPr lIns="90488" tIns="44450" rIns="90488" bIns="44450"/>
          <a:lstStyle/>
          <a:p>
            <a:r>
              <a:rPr lang="en-US" b="1" smtClean="0">
                <a:solidFill>
                  <a:schemeClr val="tx1"/>
                </a:solidFill>
              </a:rPr>
              <a:t>Assumptions</a:t>
            </a:r>
          </a:p>
        </p:txBody>
      </p:sp>
      <p:sp>
        <p:nvSpPr>
          <p:cNvPr id="192516" name="Rectangle 3"/>
          <p:cNvSpPr>
            <a:spLocks noGrp="1" noChangeArrowheads="1"/>
          </p:cNvSpPr>
          <p:nvPr>
            <p:ph type="body" idx="1"/>
          </p:nvPr>
        </p:nvSpPr>
        <p:spPr>
          <a:xfrm>
            <a:off x="1371600" y="1524000"/>
            <a:ext cx="6477000" cy="4267200"/>
          </a:xfrm>
          <a:noFill/>
        </p:spPr>
        <p:txBody>
          <a:bodyPr lIns="90488" tIns="44450" rIns="90488" bIns="44450"/>
          <a:lstStyle/>
          <a:p>
            <a:pPr marL="609600" indent="-609600">
              <a:lnSpc>
                <a:spcPct val="90000"/>
              </a:lnSpc>
            </a:pPr>
            <a:r>
              <a:rPr lang="en-US" sz="2800" smtClean="0"/>
              <a:t>Getting Data </a:t>
            </a:r>
          </a:p>
          <a:p>
            <a:pPr marL="609600" indent="-609600">
              <a:lnSpc>
                <a:spcPct val="90000"/>
              </a:lnSpc>
            </a:pPr>
            <a:r>
              <a:rPr lang="en-US" sz="2800" smtClean="0"/>
              <a:t>Time period </a:t>
            </a:r>
          </a:p>
          <a:p>
            <a:pPr marL="609600" indent="-609600">
              <a:lnSpc>
                <a:spcPct val="90000"/>
              </a:lnSpc>
            </a:pPr>
            <a:r>
              <a:rPr lang="en-US" sz="2800" smtClean="0"/>
              <a:t>Weighting</a:t>
            </a:r>
          </a:p>
          <a:p>
            <a:pPr marL="609600" indent="-609600">
              <a:lnSpc>
                <a:spcPct val="90000"/>
              </a:lnSpc>
            </a:pPr>
            <a:r>
              <a:rPr lang="en-US" sz="2800" smtClean="0"/>
              <a:t>Bucketing</a:t>
            </a:r>
          </a:p>
          <a:p>
            <a:pPr marL="1371600" lvl="2" indent="-457200">
              <a:lnSpc>
                <a:spcPct val="90000"/>
              </a:lnSpc>
              <a:buFontTx/>
              <a:buChar char="–"/>
            </a:pPr>
            <a:r>
              <a:rPr lang="en-US" smtClean="0"/>
              <a:t>uncorrelated assets</a:t>
            </a:r>
          </a:p>
          <a:p>
            <a:pPr marL="1371600" lvl="2" indent="-457200">
              <a:lnSpc>
                <a:spcPct val="90000"/>
              </a:lnSpc>
              <a:buFontTx/>
              <a:buChar char="–"/>
            </a:pPr>
            <a:r>
              <a:rPr lang="en-US" smtClean="0"/>
              <a:t>related assets</a:t>
            </a:r>
          </a:p>
          <a:p>
            <a:pPr marL="609600" indent="-609600">
              <a:lnSpc>
                <a:spcPct val="90000"/>
              </a:lnSpc>
            </a:pPr>
            <a:r>
              <a:rPr lang="en-US" sz="2800" smtClean="0"/>
              <a:t>Gaps in Data</a:t>
            </a:r>
          </a:p>
          <a:p>
            <a:pPr marL="609600" indent="-609600">
              <a:lnSpc>
                <a:spcPct val="90000"/>
              </a:lnSpc>
            </a:pPr>
            <a:r>
              <a:rPr lang="en-US" sz="2800" smtClean="0"/>
              <a:t>Updating frequency</a:t>
            </a:r>
          </a:p>
          <a:p>
            <a:pPr marL="609600" indent="-609600">
              <a:lnSpc>
                <a:spcPct val="90000"/>
              </a:lnSpc>
            </a:pPr>
            <a:r>
              <a:rPr lang="en-US" sz="2800" smtClean="0"/>
              <a:t>Intervals for differences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5"/>
          <p:cNvSpPr>
            <a:spLocks noGrp="1"/>
          </p:cNvSpPr>
          <p:nvPr>
            <p:ph type="sldNum" sz="quarter" idx="12"/>
          </p:nvPr>
        </p:nvSpPr>
        <p:spPr>
          <a:noFill/>
        </p:spPr>
        <p:txBody>
          <a:bodyPr/>
          <a:lstStyle/>
          <a:p>
            <a:fld id="{F4BA7681-3577-4AE5-9794-6BBBF0F4038E}" type="slidenum">
              <a:rPr lang="en-US" smtClean="0"/>
              <a:pPr/>
              <a:t>182</a:t>
            </a:fld>
            <a:endParaRPr lang="en-US" smtClean="0"/>
          </a:p>
        </p:txBody>
      </p:sp>
      <p:sp>
        <p:nvSpPr>
          <p:cNvPr id="193539" name="Rectangle 2"/>
          <p:cNvSpPr>
            <a:spLocks noGrp="1" noChangeArrowheads="1"/>
          </p:cNvSpPr>
          <p:nvPr>
            <p:ph type="title"/>
          </p:nvPr>
        </p:nvSpPr>
        <p:spPr>
          <a:xfrm>
            <a:off x="990600" y="533400"/>
            <a:ext cx="6019800" cy="762000"/>
          </a:xfrm>
          <a:noFill/>
        </p:spPr>
        <p:txBody>
          <a:bodyPr lIns="90488" tIns="44450" rIns="90488" bIns="44450"/>
          <a:lstStyle/>
          <a:p>
            <a:r>
              <a:rPr lang="en-US" b="1" smtClean="0"/>
              <a:t>Getting Data</a:t>
            </a:r>
          </a:p>
        </p:txBody>
      </p:sp>
      <p:sp>
        <p:nvSpPr>
          <p:cNvPr id="193540" name="Rectangle 3"/>
          <p:cNvSpPr>
            <a:spLocks noGrp="1" noChangeArrowheads="1"/>
          </p:cNvSpPr>
          <p:nvPr>
            <p:ph type="body" idx="1"/>
          </p:nvPr>
        </p:nvSpPr>
        <p:spPr>
          <a:xfrm>
            <a:off x="1676400" y="1447800"/>
            <a:ext cx="5562600" cy="4495800"/>
          </a:xfrm>
          <a:noFill/>
        </p:spPr>
        <p:txBody>
          <a:bodyPr lIns="90488" tIns="44450" rIns="90488" bIns="44450"/>
          <a:lstStyle/>
          <a:p>
            <a:pPr marL="609600" indent="-609600">
              <a:lnSpc>
                <a:spcPct val="80000"/>
              </a:lnSpc>
            </a:pPr>
            <a:r>
              <a:rPr lang="en-US" sz="2400" smtClean="0"/>
              <a:t>Price &amp; security data sources</a:t>
            </a:r>
          </a:p>
          <a:p>
            <a:pPr marL="1371600" lvl="2" indent="-457200">
              <a:lnSpc>
                <a:spcPct val="80000"/>
              </a:lnSpc>
            </a:pPr>
            <a:r>
              <a:rPr lang="en-US" sz="2000" smtClean="0"/>
              <a:t>DRI (Fame)</a:t>
            </a:r>
          </a:p>
          <a:p>
            <a:pPr marL="1371600" lvl="2" indent="-457200">
              <a:lnSpc>
                <a:spcPct val="80000"/>
              </a:lnSpc>
            </a:pPr>
            <a:r>
              <a:rPr lang="en-US" sz="2000" smtClean="0"/>
              <a:t>Datastream</a:t>
            </a:r>
          </a:p>
          <a:p>
            <a:pPr marL="1371600" lvl="2" indent="-457200">
              <a:lnSpc>
                <a:spcPct val="80000"/>
              </a:lnSpc>
            </a:pPr>
            <a:r>
              <a:rPr lang="en-US" sz="2000" smtClean="0"/>
              <a:t>WWW</a:t>
            </a:r>
          </a:p>
          <a:p>
            <a:pPr marL="1371600" lvl="2" indent="-457200">
              <a:lnSpc>
                <a:spcPct val="80000"/>
              </a:lnSpc>
            </a:pPr>
            <a:r>
              <a:rPr lang="en-US" sz="2000" smtClean="0"/>
              <a:t>Bloomberg</a:t>
            </a:r>
          </a:p>
          <a:p>
            <a:pPr marL="1371600" lvl="2" indent="-457200">
              <a:lnSpc>
                <a:spcPct val="80000"/>
              </a:lnSpc>
            </a:pPr>
            <a:r>
              <a:rPr lang="en-US" sz="2000" smtClean="0"/>
              <a:t>Internal</a:t>
            </a:r>
          </a:p>
          <a:p>
            <a:pPr marL="609600" indent="-609600">
              <a:lnSpc>
                <a:spcPct val="80000"/>
              </a:lnSpc>
            </a:pPr>
            <a:r>
              <a:rPr lang="en-US" sz="2400" smtClean="0"/>
              <a:t>Covariance matrix sources</a:t>
            </a:r>
          </a:p>
          <a:p>
            <a:pPr marL="1371600" lvl="2" indent="-457200">
              <a:lnSpc>
                <a:spcPct val="80000"/>
              </a:lnSpc>
              <a:buFontTx/>
              <a:buChar char="–"/>
            </a:pPr>
            <a:r>
              <a:rPr lang="en-US" sz="2000" smtClean="0"/>
              <a:t>Riskmetrics</a:t>
            </a:r>
          </a:p>
          <a:p>
            <a:pPr marL="1371600" lvl="2" indent="-457200">
              <a:lnSpc>
                <a:spcPct val="80000"/>
              </a:lnSpc>
              <a:buFontTx/>
              <a:buChar char="–"/>
            </a:pPr>
            <a:r>
              <a:rPr lang="en-US" sz="2000" smtClean="0"/>
              <a:t>Bloomberg</a:t>
            </a:r>
          </a:p>
          <a:p>
            <a:pPr marL="609600" indent="-609600">
              <a:lnSpc>
                <a:spcPct val="80000"/>
              </a:lnSpc>
            </a:pPr>
            <a:r>
              <a:rPr lang="en-US" sz="2400" smtClean="0"/>
              <a:t>Credit info</a:t>
            </a:r>
          </a:p>
          <a:p>
            <a:pPr marL="1371600" lvl="2" indent="-457200">
              <a:lnSpc>
                <a:spcPct val="80000"/>
              </a:lnSpc>
            </a:pPr>
            <a:r>
              <a:rPr lang="en-US" sz="2000" smtClean="0"/>
              <a:t>Creditgrades/Riskmetrics</a:t>
            </a:r>
          </a:p>
          <a:p>
            <a:pPr marL="1371600" lvl="2" indent="-457200">
              <a:lnSpc>
                <a:spcPct val="80000"/>
              </a:lnSpc>
            </a:pPr>
            <a:r>
              <a:rPr lang="en-US" sz="2000" smtClean="0"/>
              <a:t>KMV</a:t>
            </a:r>
          </a:p>
          <a:p>
            <a:pPr marL="1371600" lvl="2" indent="-457200">
              <a:lnSpc>
                <a:spcPct val="80000"/>
              </a:lnSpc>
            </a:pPr>
            <a:r>
              <a:rPr lang="en-US" sz="2000" smtClean="0"/>
              <a:t>Ratings Agencies</a:t>
            </a:r>
          </a:p>
          <a:p>
            <a:pPr marL="1371600" lvl="2" indent="-457200">
              <a:lnSpc>
                <a:spcPct val="80000"/>
              </a:lnSpc>
            </a:pPr>
            <a:r>
              <a:rPr lang="en-US" sz="2000" smtClean="0"/>
              <a:t>Bloomberg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3"/>
          <p:cNvSpPr>
            <a:spLocks noGrp="1"/>
          </p:cNvSpPr>
          <p:nvPr>
            <p:ph type="sldNum" sz="quarter" idx="12"/>
          </p:nvPr>
        </p:nvSpPr>
        <p:spPr>
          <a:noFill/>
        </p:spPr>
        <p:txBody>
          <a:bodyPr/>
          <a:lstStyle/>
          <a:p>
            <a:fld id="{22760669-0B28-4F93-A25D-989C08EF87C9}" type="slidenum">
              <a:rPr lang="en-US" smtClean="0"/>
              <a:pPr/>
              <a:t>183</a:t>
            </a:fld>
            <a:endParaRPr lang="en-US" smtClean="0"/>
          </a:p>
        </p:txBody>
      </p:sp>
      <p:sp>
        <p:nvSpPr>
          <p:cNvPr id="194563" name="Rectangle 2"/>
          <p:cNvSpPr>
            <a:spLocks noChangeArrowheads="1"/>
          </p:cNvSpPr>
          <p:nvPr/>
        </p:nvSpPr>
        <p:spPr bwMode="auto">
          <a:xfrm>
            <a:off x="1219200" y="533400"/>
            <a:ext cx="6400800" cy="1219200"/>
          </a:xfrm>
          <a:prstGeom prst="rect">
            <a:avLst/>
          </a:prstGeom>
          <a:noFill/>
          <a:ln w="12700">
            <a:noFill/>
            <a:miter lim="800000"/>
            <a:headEnd/>
            <a:tailEnd/>
          </a:ln>
        </p:spPr>
        <p:txBody>
          <a:bodyPr lIns="90488" tIns="44450" rIns="90488" bIns="44450" anchor="b"/>
          <a:lstStyle/>
          <a:p>
            <a:pPr algn="ctr"/>
            <a:r>
              <a:rPr lang="en-US" sz="4400" b="1">
                <a:solidFill>
                  <a:schemeClr val="tx2"/>
                </a:solidFill>
              </a:rPr>
              <a:t>Time Period Coverage</a:t>
            </a:r>
            <a:r>
              <a:rPr lang="en-US" sz="3600">
                <a:solidFill>
                  <a:schemeClr val="tx2"/>
                </a:solidFill>
              </a:rPr>
              <a:t> </a:t>
            </a:r>
            <a:br>
              <a:rPr lang="en-US" sz="3600">
                <a:solidFill>
                  <a:schemeClr val="tx2"/>
                </a:solidFill>
              </a:rPr>
            </a:br>
            <a:endParaRPr lang="en-US" sz="3600">
              <a:solidFill>
                <a:schemeClr val="tx2"/>
              </a:solidFill>
            </a:endParaRPr>
          </a:p>
        </p:txBody>
      </p:sp>
      <p:sp>
        <p:nvSpPr>
          <p:cNvPr id="194564" name="Rectangle 3"/>
          <p:cNvSpPr>
            <a:spLocks noChangeArrowheads="1"/>
          </p:cNvSpPr>
          <p:nvPr/>
        </p:nvSpPr>
        <p:spPr bwMode="auto">
          <a:xfrm>
            <a:off x="609600" y="1295400"/>
            <a:ext cx="8229600" cy="47244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25000"/>
              <a:buFont typeface="Monotype Sorts" charset="2"/>
              <a:buChar char="l"/>
            </a:pPr>
            <a:r>
              <a:rPr lang="en-US" sz="2800"/>
              <a:t>How far to go back</a:t>
            </a:r>
          </a:p>
          <a:p>
            <a:pPr marL="457200" indent="-457200">
              <a:spcBef>
                <a:spcPct val="20000"/>
              </a:spcBef>
              <a:buClr>
                <a:schemeClr val="tx1"/>
              </a:buClr>
              <a:buSzPct val="25000"/>
              <a:buFont typeface="Monotype Sorts" charset="2"/>
              <a:buChar char="l"/>
            </a:pPr>
            <a:r>
              <a:rPr lang="en-US" sz="2800"/>
              <a:t>Data availability</a:t>
            </a:r>
          </a:p>
          <a:p>
            <a:pPr marL="457200" indent="-457200">
              <a:spcBef>
                <a:spcPct val="20000"/>
              </a:spcBef>
              <a:buClr>
                <a:schemeClr val="tx1"/>
              </a:buClr>
              <a:buSzPct val="25000"/>
              <a:buFont typeface="Monotype Sorts" charset="2"/>
              <a:buChar char="l"/>
            </a:pPr>
            <a:r>
              <a:rPr lang="en-US" sz="2800"/>
              <a:t>Change in pricing regimes</a:t>
            </a:r>
          </a:p>
          <a:p>
            <a:pPr marL="1371600" lvl="2" indent="-457200">
              <a:spcBef>
                <a:spcPct val="20000"/>
              </a:spcBef>
              <a:buClr>
                <a:schemeClr val="tx1"/>
              </a:buClr>
              <a:buSzPct val="25000"/>
              <a:buFont typeface="Monotype Sorts" charset="2"/>
              <a:buChar char="l"/>
            </a:pPr>
            <a:r>
              <a:rPr lang="en-GB" sz="2400"/>
              <a:t>2008 Crisis</a:t>
            </a:r>
            <a:endParaRPr lang="en-US" sz="2400"/>
          </a:p>
          <a:p>
            <a:pPr marL="1371600" lvl="2" indent="-457200">
              <a:spcBef>
                <a:spcPct val="20000"/>
              </a:spcBef>
              <a:buClr>
                <a:schemeClr val="tx1"/>
              </a:buClr>
              <a:buSzPct val="25000"/>
              <a:buFont typeface="Monotype Sorts" charset="2"/>
              <a:buChar char="–"/>
            </a:pPr>
            <a:r>
              <a:rPr lang="en-US" sz="2400"/>
              <a:t>Brazil in 1995</a:t>
            </a:r>
          </a:p>
          <a:p>
            <a:pPr marL="1371600" lvl="2" indent="-457200">
              <a:spcBef>
                <a:spcPct val="20000"/>
              </a:spcBef>
              <a:buClr>
                <a:schemeClr val="tx1"/>
              </a:buClr>
              <a:buSzPct val="25000"/>
              <a:buFont typeface="Monotype Sorts" charset="2"/>
              <a:buChar char="–"/>
            </a:pPr>
            <a:r>
              <a:rPr lang="en-US" sz="2400"/>
              <a:t>Introduction of the Euro</a:t>
            </a:r>
          </a:p>
          <a:p>
            <a:pPr marL="457200" indent="-457200">
              <a:spcBef>
                <a:spcPct val="20000"/>
              </a:spcBef>
              <a:buClr>
                <a:schemeClr val="tx1"/>
              </a:buClr>
              <a:buSzPct val="25000"/>
              <a:buFont typeface="Monotype Sorts" charset="2"/>
              <a:buChar char="l"/>
            </a:pPr>
            <a:r>
              <a:rPr lang="en-US" sz="2800"/>
              <a:t>Existence of market anomalies</a:t>
            </a:r>
          </a:p>
          <a:p>
            <a:pPr marL="457200" indent="-457200">
              <a:spcBef>
                <a:spcPct val="20000"/>
              </a:spcBef>
              <a:buClr>
                <a:schemeClr val="tx1"/>
              </a:buClr>
              <a:buSzPct val="25000"/>
              <a:buFont typeface="Monotype Sorts" charset="2"/>
              <a:buChar char="l"/>
            </a:pPr>
            <a:r>
              <a:rPr lang="en-US" sz="2800"/>
              <a:t>Possible for traders to take advantage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5"/>
          <p:cNvSpPr>
            <a:spLocks noGrp="1"/>
          </p:cNvSpPr>
          <p:nvPr>
            <p:ph type="sldNum" sz="quarter" idx="12"/>
          </p:nvPr>
        </p:nvSpPr>
        <p:spPr>
          <a:noFill/>
        </p:spPr>
        <p:txBody>
          <a:bodyPr/>
          <a:lstStyle/>
          <a:p>
            <a:fld id="{2BC8A1E6-DAD2-4242-BDF0-B2CBEA6AA584}" type="slidenum">
              <a:rPr lang="en-US" smtClean="0"/>
              <a:pPr/>
              <a:t>184</a:t>
            </a:fld>
            <a:endParaRPr lang="en-US" smtClean="0"/>
          </a:p>
        </p:txBody>
      </p:sp>
      <p:sp>
        <p:nvSpPr>
          <p:cNvPr id="195587" name="Rectangle 2"/>
          <p:cNvSpPr>
            <a:spLocks noGrp="1" noChangeArrowheads="1"/>
          </p:cNvSpPr>
          <p:nvPr>
            <p:ph type="title"/>
          </p:nvPr>
        </p:nvSpPr>
        <p:spPr>
          <a:noFill/>
        </p:spPr>
        <p:txBody>
          <a:bodyPr lIns="90488" tIns="44450" rIns="90488" bIns="44450" anchor="b"/>
          <a:lstStyle/>
          <a:p>
            <a:r>
              <a:rPr lang="en-US" b="1" smtClean="0">
                <a:latin typeface="Book Antiqua" pitchFamily="18" charset="0"/>
              </a:rPr>
              <a:t>Exponential Weighting</a:t>
            </a:r>
          </a:p>
        </p:txBody>
      </p:sp>
      <p:sp>
        <p:nvSpPr>
          <p:cNvPr id="195588" name="Rectangle 3"/>
          <p:cNvSpPr>
            <a:spLocks noGrp="1" noChangeArrowheads="1"/>
          </p:cNvSpPr>
          <p:nvPr>
            <p:ph type="body" idx="1"/>
          </p:nvPr>
        </p:nvSpPr>
        <p:spPr>
          <a:noFill/>
        </p:spPr>
        <p:txBody>
          <a:bodyPr lIns="90488" tIns="44450" rIns="90488" bIns="44450"/>
          <a:lstStyle/>
          <a:p>
            <a:pPr>
              <a:buFontTx/>
              <a:buNone/>
            </a:pPr>
            <a:r>
              <a:rPr lang="en-US" smtClean="0"/>
              <a:t>Different Weighting Schemes</a:t>
            </a:r>
          </a:p>
          <a:p>
            <a:r>
              <a:rPr lang="en-US" smtClean="0"/>
              <a:t>Unweighted</a:t>
            </a:r>
          </a:p>
          <a:p>
            <a:r>
              <a:rPr lang="en-US" smtClean="0"/>
              <a:t>Exponential</a:t>
            </a:r>
          </a:p>
        </p:txBody>
      </p:sp>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3"/>
          <p:cNvSpPr>
            <a:spLocks noGrp="1"/>
          </p:cNvSpPr>
          <p:nvPr>
            <p:ph type="sldNum" sz="quarter" idx="12"/>
          </p:nvPr>
        </p:nvSpPr>
        <p:spPr>
          <a:noFill/>
        </p:spPr>
        <p:txBody>
          <a:bodyPr/>
          <a:lstStyle/>
          <a:p>
            <a:fld id="{570B16A3-384B-422F-B289-F11D9D09717D}" type="slidenum">
              <a:rPr lang="en-US" smtClean="0"/>
              <a:pPr/>
              <a:t>185</a:t>
            </a:fld>
            <a:endParaRPr lang="en-US" smtClean="0"/>
          </a:p>
        </p:txBody>
      </p:sp>
      <p:sp>
        <p:nvSpPr>
          <p:cNvPr id="196611" name="Rectangle 2"/>
          <p:cNvSpPr>
            <a:spLocks noChangeArrowheads="1"/>
          </p:cNvSpPr>
          <p:nvPr/>
        </p:nvSpPr>
        <p:spPr bwMode="auto">
          <a:xfrm>
            <a:off x="685800" y="228600"/>
            <a:ext cx="7848600" cy="1143000"/>
          </a:xfrm>
          <a:prstGeom prst="rect">
            <a:avLst/>
          </a:prstGeom>
          <a:noFill/>
          <a:ln w="12700">
            <a:noFill/>
            <a:miter lim="800000"/>
            <a:headEnd/>
            <a:tailEnd/>
          </a:ln>
        </p:spPr>
        <p:txBody>
          <a:bodyPr lIns="90488" tIns="44450" rIns="90488" bIns="44450" anchor="b"/>
          <a:lstStyle/>
          <a:p>
            <a:pPr algn="ctr"/>
            <a:r>
              <a:rPr lang="en-US" sz="4400" b="1">
                <a:solidFill>
                  <a:schemeClr val="tx2"/>
                </a:solidFill>
              </a:rPr>
              <a:t>Exponential Weighting</a:t>
            </a:r>
          </a:p>
        </p:txBody>
      </p:sp>
      <p:sp>
        <p:nvSpPr>
          <p:cNvPr id="196612" name="Rectangle 3"/>
          <p:cNvSpPr>
            <a:spLocks noChangeArrowheads="1"/>
          </p:cNvSpPr>
          <p:nvPr/>
        </p:nvSpPr>
        <p:spPr bwMode="auto">
          <a:xfrm>
            <a:off x="533400" y="1371600"/>
            <a:ext cx="7924800" cy="44958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45000"/>
              <a:buFont typeface="Monotype Sorts" charset="2"/>
              <a:buChar char="l"/>
            </a:pPr>
            <a:r>
              <a:rPr lang="en-US" sz="2800"/>
              <a:t>The choice of a weighting coefficient has major implications</a:t>
            </a:r>
          </a:p>
          <a:p>
            <a:pPr marL="457200" indent="-457200">
              <a:spcBef>
                <a:spcPct val="20000"/>
              </a:spcBef>
              <a:buClr>
                <a:schemeClr val="tx1"/>
              </a:buClr>
              <a:buSzPct val="45000"/>
              <a:buFont typeface="Monotype Sorts" charset="2"/>
              <a:buChar char="l"/>
            </a:pPr>
            <a:r>
              <a:rPr lang="en-US" sz="2800"/>
              <a:t>can be more difficult to implement</a:t>
            </a:r>
          </a:p>
          <a:p>
            <a:pPr marL="457200" indent="-457200">
              <a:spcBef>
                <a:spcPct val="20000"/>
              </a:spcBef>
              <a:buClr>
                <a:schemeClr val="tx1"/>
              </a:buClr>
              <a:buSzPct val="45000"/>
              <a:buFont typeface="Monotype Sorts" charset="2"/>
              <a:buChar char="l"/>
            </a:pPr>
            <a:r>
              <a:rPr lang="en-US" sz="2800"/>
              <a:t>more difficult to check</a:t>
            </a:r>
          </a:p>
          <a:p>
            <a:pPr marL="457200" indent="-457200">
              <a:spcBef>
                <a:spcPct val="20000"/>
              </a:spcBef>
              <a:buClr>
                <a:schemeClr val="tx1"/>
              </a:buClr>
              <a:buSzPct val="45000"/>
              <a:buFont typeface="Monotype Sorts" charset="2"/>
              <a:buChar char="l"/>
            </a:pPr>
            <a:r>
              <a:rPr lang="en-US" sz="2800"/>
              <a:t>can have a major effect on variances and covariances</a:t>
            </a:r>
          </a:p>
          <a:p>
            <a:pPr marL="457200" indent="-457200">
              <a:spcBef>
                <a:spcPct val="20000"/>
              </a:spcBef>
              <a:buClr>
                <a:schemeClr val="tx1"/>
              </a:buClr>
              <a:buSzPct val="45000"/>
              <a:buFont typeface="Monotype Sorts" charset="2"/>
              <a:buChar char="l"/>
            </a:pPr>
            <a:r>
              <a:rPr lang="en-US" sz="2800"/>
              <a:t>in many ways, rather arbitrary</a:t>
            </a:r>
          </a:p>
          <a:p>
            <a:pPr marL="457200" indent="-457200">
              <a:spcBef>
                <a:spcPct val="20000"/>
              </a:spcBef>
              <a:buClr>
                <a:schemeClr val="tx1"/>
              </a:buClr>
              <a:buSzPct val="45000"/>
              <a:buFont typeface="Monotype Sorts" charset="2"/>
              <a:buChar char="l"/>
            </a:pPr>
            <a:r>
              <a:rPr lang="en-US" sz="2800"/>
              <a:t>However can smooth vol as positions age </a:t>
            </a:r>
          </a:p>
          <a:p>
            <a:pPr marL="457200" indent="-457200">
              <a:spcBef>
                <a:spcPct val="20000"/>
              </a:spcBef>
              <a:buClr>
                <a:schemeClr val="tx1"/>
              </a:buClr>
              <a:buSzPct val="45000"/>
              <a:buFont typeface="Monotype Sorts" charset="2"/>
              <a:buChar char="l"/>
            </a:pPr>
            <a:r>
              <a:rPr lang="en-US" sz="2800"/>
              <a:t>Acts in accordance with heuristic decision theory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5"/>
          <p:cNvSpPr>
            <a:spLocks noGrp="1"/>
          </p:cNvSpPr>
          <p:nvPr>
            <p:ph type="sldNum" sz="quarter" idx="12"/>
          </p:nvPr>
        </p:nvSpPr>
        <p:spPr>
          <a:noFill/>
        </p:spPr>
        <p:txBody>
          <a:bodyPr/>
          <a:lstStyle/>
          <a:p>
            <a:fld id="{36669A7E-F6AE-46F8-8FC3-63958BF0C889}" type="slidenum">
              <a:rPr lang="en-US" smtClean="0"/>
              <a:pPr/>
              <a:t>186</a:t>
            </a:fld>
            <a:endParaRPr lang="en-US" smtClean="0"/>
          </a:p>
        </p:txBody>
      </p:sp>
      <p:sp>
        <p:nvSpPr>
          <p:cNvPr id="18436" name="Rectangle 2"/>
          <p:cNvSpPr>
            <a:spLocks noGrp="1" noChangeArrowheads="1"/>
          </p:cNvSpPr>
          <p:nvPr>
            <p:ph type="title"/>
          </p:nvPr>
        </p:nvSpPr>
        <p:spPr>
          <a:noFill/>
        </p:spPr>
        <p:txBody>
          <a:bodyPr lIns="90488" tIns="44450" rIns="90488" bIns="44450" anchor="b"/>
          <a:lstStyle/>
          <a:p>
            <a:r>
              <a:rPr lang="en-US" sz="3600" smtClean="0"/>
              <a:t/>
            </a:r>
            <a:br>
              <a:rPr lang="en-US" sz="3600" smtClean="0"/>
            </a:br>
            <a:r>
              <a:rPr lang="en-US" b="1" smtClean="0">
                <a:latin typeface="Book Antiqua" pitchFamily="18" charset="0"/>
              </a:rPr>
              <a:t>Exponential Weighting</a:t>
            </a:r>
          </a:p>
        </p:txBody>
      </p:sp>
      <p:sp>
        <p:nvSpPr>
          <p:cNvPr id="18437" name="Rectangle 3"/>
          <p:cNvSpPr>
            <a:spLocks noGrp="1" noChangeArrowheads="1"/>
          </p:cNvSpPr>
          <p:nvPr>
            <p:ph type="body" idx="1"/>
          </p:nvPr>
        </p:nvSpPr>
        <p:spPr>
          <a:noFill/>
        </p:spPr>
        <p:txBody>
          <a:bodyPr lIns="90488" tIns="44450" rIns="90488" bIns="44450"/>
          <a:lstStyle/>
          <a:p>
            <a:r>
              <a:rPr lang="en-US" smtClean="0"/>
              <a:t>weights more recent observations more heavily, declines exponentially</a:t>
            </a:r>
          </a:p>
          <a:p>
            <a:r>
              <a:rPr lang="en-US" smtClean="0"/>
              <a:t>need to estimate </a:t>
            </a:r>
            <a:r>
              <a:rPr lang="en-US" smtClean="0">
                <a:latin typeface="Symbol" pitchFamily="18" charset="2"/>
              </a:rPr>
              <a:t>w</a:t>
            </a:r>
            <a:r>
              <a:rPr lang="en-US" smtClean="0">
                <a:latin typeface="Univers" pitchFamily="34" charset="0"/>
              </a:rPr>
              <a:t> </a:t>
            </a:r>
            <a:r>
              <a:rPr lang="en-US" smtClean="0"/>
              <a:t>(weighting factor)</a:t>
            </a:r>
          </a:p>
          <a:p>
            <a:r>
              <a:rPr lang="en-US" smtClean="0"/>
              <a:t>equation for covariance usually of form:</a:t>
            </a:r>
          </a:p>
        </p:txBody>
      </p:sp>
      <p:graphicFrame>
        <p:nvGraphicFramePr>
          <p:cNvPr id="18434" name="Object 4">
            <a:hlinkClick r:id="" action="ppaction://ole?verb=0"/>
          </p:cNvPr>
          <p:cNvGraphicFramePr>
            <a:graphicFrameLocks/>
          </p:cNvGraphicFramePr>
          <p:nvPr/>
        </p:nvGraphicFramePr>
        <p:xfrm>
          <a:off x="1600200" y="4114800"/>
          <a:ext cx="3962400" cy="1447800"/>
        </p:xfrm>
        <a:graphic>
          <a:graphicData uri="http://schemas.openxmlformats.org/presentationml/2006/ole">
            <mc:AlternateContent xmlns:mc="http://schemas.openxmlformats.org/markup-compatibility/2006">
              <mc:Choice xmlns:v="urn:schemas-microsoft-com:vml" Requires="v">
                <p:oleObj spid="_x0000_s18450" name="Equation" r:id="rId3" imgW="1307880" imgH="469800" progId="Equation.3">
                  <p:embed/>
                </p:oleObj>
              </mc:Choice>
              <mc:Fallback>
                <p:oleObj name="Equation" r:id="rId3" imgW="1307880" imgH="4698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114800"/>
                        <a:ext cx="3962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xmlns:p14="http://schemas.microsoft.com/office/powerpoint/2010/main">
    <p:random/>
  </p:transition>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3"/>
          <p:cNvSpPr>
            <a:spLocks noGrp="1"/>
          </p:cNvSpPr>
          <p:nvPr>
            <p:ph type="sldNum" sz="quarter" idx="12"/>
          </p:nvPr>
        </p:nvSpPr>
        <p:spPr>
          <a:noFill/>
        </p:spPr>
        <p:txBody>
          <a:bodyPr/>
          <a:lstStyle/>
          <a:p>
            <a:fld id="{A24EF75A-5332-49DB-9336-2E0765AA6170}" type="slidenum">
              <a:rPr lang="en-US" smtClean="0"/>
              <a:pPr/>
              <a:t>187</a:t>
            </a:fld>
            <a:endParaRPr lang="en-US" smtClean="0"/>
          </a:p>
        </p:txBody>
      </p:sp>
      <p:sp>
        <p:nvSpPr>
          <p:cNvPr id="197635" name="Rectangle 2"/>
          <p:cNvSpPr>
            <a:spLocks noChangeArrowheads="1"/>
          </p:cNvSpPr>
          <p:nvPr/>
        </p:nvSpPr>
        <p:spPr bwMode="auto">
          <a:xfrm>
            <a:off x="457200" y="1752600"/>
            <a:ext cx="8077200" cy="3810000"/>
          </a:xfrm>
          <a:prstGeom prst="rect">
            <a:avLst/>
          </a:prstGeom>
          <a:solidFill>
            <a:srgbClr val="FFFFFF"/>
          </a:solidFill>
          <a:ln w="12700">
            <a:noFill/>
            <a:miter lim="800000"/>
            <a:headEnd/>
            <a:tailEnd/>
          </a:ln>
        </p:spPr>
        <p:txBody>
          <a:bodyPr wrap="none" anchor="ctr"/>
          <a:lstStyle/>
          <a:p>
            <a:endParaRPr lang="en-US"/>
          </a:p>
        </p:txBody>
      </p:sp>
      <p:sp>
        <p:nvSpPr>
          <p:cNvPr id="197636" name="Freeform 3"/>
          <p:cNvSpPr>
            <a:spLocks/>
          </p:cNvSpPr>
          <p:nvPr/>
        </p:nvSpPr>
        <p:spPr bwMode="auto">
          <a:xfrm>
            <a:off x="1076325" y="2695575"/>
            <a:ext cx="7242175" cy="2352675"/>
          </a:xfrm>
          <a:custGeom>
            <a:avLst/>
            <a:gdLst>
              <a:gd name="T0" fmla="*/ 0 w 4562"/>
              <a:gd name="T1" fmla="*/ 0 h 1482"/>
              <a:gd name="T2" fmla="*/ 2147483647 w 4562"/>
              <a:gd name="T3" fmla="*/ 0 h 1482"/>
              <a:gd name="T4" fmla="*/ 2147483647 w 4562"/>
              <a:gd name="T5" fmla="*/ 2147483647 h 1482"/>
              <a:gd name="T6" fmla="*/ 0 w 4562"/>
              <a:gd name="T7" fmla="*/ 2147483647 h 1482"/>
              <a:gd name="T8" fmla="*/ 0 w 4562"/>
              <a:gd name="T9" fmla="*/ 0 h 1482"/>
              <a:gd name="T10" fmla="*/ 0 60000 65536"/>
              <a:gd name="T11" fmla="*/ 0 60000 65536"/>
              <a:gd name="T12" fmla="*/ 0 60000 65536"/>
              <a:gd name="T13" fmla="*/ 0 60000 65536"/>
              <a:gd name="T14" fmla="*/ 0 60000 65536"/>
              <a:gd name="T15" fmla="*/ 0 w 4562"/>
              <a:gd name="T16" fmla="*/ 0 h 1482"/>
              <a:gd name="T17" fmla="*/ 4562 w 4562"/>
              <a:gd name="T18" fmla="*/ 1482 h 1482"/>
            </a:gdLst>
            <a:ahLst/>
            <a:cxnLst>
              <a:cxn ang="T10">
                <a:pos x="T0" y="T1"/>
              </a:cxn>
              <a:cxn ang="T11">
                <a:pos x="T2" y="T3"/>
              </a:cxn>
              <a:cxn ang="T12">
                <a:pos x="T4" y="T5"/>
              </a:cxn>
              <a:cxn ang="T13">
                <a:pos x="T6" y="T7"/>
              </a:cxn>
              <a:cxn ang="T14">
                <a:pos x="T8" y="T9"/>
              </a:cxn>
            </a:cxnLst>
            <a:rect l="T15" t="T16" r="T17" b="T18"/>
            <a:pathLst>
              <a:path w="4562" h="1482">
                <a:moveTo>
                  <a:pt x="0" y="0"/>
                </a:moveTo>
                <a:lnTo>
                  <a:pt x="4561" y="0"/>
                </a:lnTo>
                <a:lnTo>
                  <a:pt x="4561" y="1481"/>
                </a:lnTo>
                <a:lnTo>
                  <a:pt x="0" y="1481"/>
                </a:lnTo>
                <a:lnTo>
                  <a:pt x="0" y="0"/>
                </a:lnTo>
              </a:path>
            </a:pathLst>
          </a:custGeom>
          <a:noFill/>
          <a:ln w="12700" cap="rnd" cmpd="sng">
            <a:noFill/>
            <a:prstDash val="solid"/>
            <a:round/>
            <a:headEnd type="none" w="med" len="med"/>
            <a:tailEnd type="none" w="med" len="med"/>
          </a:ln>
        </p:spPr>
        <p:txBody>
          <a:bodyPr/>
          <a:lstStyle/>
          <a:p>
            <a:endParaRPr lang="en-US"/>
          </a:p>
        </p:txBody>
      </p:sp>
      <p:sp>
        <p:nvSpPr>
          <p:cNvPr id="197637" name="Line 4"/>
          <p:cNvSpPr>
            <a:spLocks noChangeShapeType="1"/>
          </p:cNvSpPr>
          <p:nvPr/>
        </p:nvSpPr>
        <p:spPr bwMode="auto">
          <a:xfrm>
            <a:off x="1082675" y="5056188"/>
            <a:ext cx="7237413" cy="0"/>
          </a:xfrm>
          <a:prstGeom prst="line">
            <a:avLst/>
          </a:prstGeom>
          <a:noFill/>
          <a:ln w="12700">
            <a:solidFill>
              <a:srgbClr val="000000"/>
            </a:solidFill>
            <a:round/>
            <a:headEnd/>
            <a:tailEnd/>
          </a:ln>
        </p:spPr>
        <p:txBody>
          <a:bodyPr wrap="none" anchor="ctr"/>
          <a:lstStyle/>
          <a:p>
            <a:endParaRPr lang="en-US"/>
          </a:p>
        </p:txBody>
      </p:sp>
      <p:sp>
        <p:nvSpPr>
          <p:cNvPr id="197638" name="Line 5"/>
          <p:cNvSpPr>
            <a:spLocks noChangeShapeType="1"/>
          </p:cNvSpPr>
          <p:nvPr/>
        </p:nvSpPr>
        <p:spPr bwMode="auto">
          <a:xfrm>
            <a:off x="1082675" y="4113213"/>
            <a:ext cx="7237413" cy="0"/>
          </a:xfrm>
          <a:prstGeom prst="line">
            <a:avLst/>
          </a:prstGeom>
          <a:noFill/>
          <a:ln w="12700">
            <a:solidFill>
              <a:srgbClr val="000000"/>
            </a:solidFill>
            <a:round/>
            <a:headEnd/>
            <a:tailEnd/>
          </a:ln>
        </p:spPr>
        <p:txBody>
          <a:bodyPr wrap="none" anchor="ctr"/>
          <a:lstStyle/>
          <a:p>
            <a:endParaRPr lang="en-US"/>
          </a:p>
        </p:txBody>
      </p:sp>
      <p:sp>
        <p:nvSpPr>
          <p:cNvPr id="197639" name="Line 6"/>
          <p:cNvSpPr>
            <a:spLocks noChangeShapeType="1"/>
          </p:cNvSpPr>
          <p:nvPr/>
        </p:nvSpPr>
        <p:spPr bwMode="auto">
          <a:xfrm>
            <a:off x="1082675" y="3638550"/>
            <a:ext cx="7237413" cy="0"/>
          </a:xfrm>
          <a:prstGeom prst="line">
            <a:avLst/>
          </a:prstGeom>
          <a:noFill/>
          <a:ln w="12700">
            <a:solidFill>
              <a:srgbClr val="000000"/>
            </a:solidFill>
            <a:round/>
            <a:headEnd/>
            <a:tailEnd/>
          </a:ln>
        </p:spPr>
        <p:txBody>
          <a:bodyPr wrap="none" anchor="ctr"/>
          <a:lstStyle/>
          <a:p>
            <a:endParaRPr lang="en-US"/>
          </a:p>
        </p:txBody>
      </p:sp>
      <p:sp>
        <p:nvSpPr>
          <p:cNvPr id="197640" name="Line 7"/>
          <p:cNvSpPr>
            <a:spLocks noChangeShapeType="1"/>
          </p:cNvSpPr>
          <p:nvPr/>
        </p:nvSpPr>
        <p:spPr bwMode="auto">
          <a:xfrm>
            <a:off x="1082675" y="3171825"/>
            <a:ext cx="7237413" cy="0"/>
          </a:xfrm>
          <a:prstGeom prst="line">
            <a:avLst/>
          </a:prstGeom>
          <a:noFill/>
          <a:ln w="12700">
            <a:solidFill>
              <a:srgbClr val="000000"/>
            </a:solidFill>
            <a:round/>
            <a:headEnd/>
            <a:tailEnd/>
          </a:ln>
        </p:spPr>
        <p:txBody>
          <a:bodyPr wrap="none" anchor="ctr"/>
          <a:lstStyle/>
          <a:p>
            <a:endParaRPr lang="en-US"/>
          </a:p>
        </p:txBody>
      </p:sp>
      <p:sp>
        <p:nvSpPr>
          <p:cNvPr id="197641" name="Line 8"/>
          <p:cNvSpPr>
            <a:spLocks noChangeShapeType="1"/>
          </p:cNvSpPr>
          <p:nvPr/>
        </p:nvSpPr>
        <p:spPr bwMode="auto">
          <a:xfrm>
            <a:off x="1082675" y="2695575"/>
            <a:ext cx="7237413" cy="0"/>
          </a:xfrm>
          <a:prstGeom prst="line">
            <a:avLst/>
          </a:prstGeom>
          <a:noFill/>
          <a:ln w="12700">
            <a:solidFill>
              <a:srgbClr val="000000"/>
            </a:solidFill>
            <a:round/>
            <a:headEnd/>
            <a:tailEnd/>
          </a:ln>
        </p:spPr>
        <p:txBody>
          <a:bodyPr wrap="none" anchor="ctr"/>
          <a:lstStyle/>
          <a:p>
            <a:endParaRPr lang="en-US"/>
          </a:p>
        </p:txBody>
      </p:sp>
      <p:sp>
        <p:nvSpPr>
          <p:cNvPr id="197642" name="Freeform 9"/>
          <p:cNvSpPr>
            <a:spLocks/>
          </p:cNvSpPr>
          <p:nvPr/>
        </p:nvSpPr>
        <p:spPr bwMode="auto">
          <a:xfrm>
            <a:off x="1076325" y="2695575"/>
            <a:ext cx="7251700" cy="2362200"/>
          </a:xfrm>
          <a:custGeom>
            <a:avLst/>
            <a:gdLst>
              <a:gd name="T0" fmla="*/ 0 w 4568"/>
              <a:gd name="T1" fmla="*/ 0 h 1488"/>
              <a:gd name="T2" fmla="*/ 2147483647 w 4568"/>
              <a:gd name="T3" fmla="*/ 0 h 1488"/>
              <a:gd name="T4" fmla="*/ 2147483647 w 4568"/>
              <a:gd name="T5" fmla="*/ 2147483647 h 1488"/>
              <a:gd name="T6" fmla="*/ 0 w 4568"/>
              <a:gd name="T7" fmla="*/ 2147483647 h 1488"/>
              <a:gd name="T8" fmla="*/ 0 w 4568"/>
              <a:gd name="T9" fmla="*/ 0 h 1488"/>
              <a:gd name="T10" fmla="*/ 0 60000 65536"/>
              <a:gd name="T11" fmla="*/ 0 60000 65536"/>
              <a:gd name="T12" fmla="*/ 0 60000 65536"/>
              <a:gd name="T13" fmla="*/ 0 60000 65536"/>
              <a:gd name="T14" fmla="*/ 0 60000 65536"/>
              <a:gd name="T15" fmla="*/ 0 w 4568"/>
              <a:gd name="T16" fmla="*/ 0 h 1488"/>
              <a:gd name="T17" fmla="*/ 4568 w 4568"/>
              <a:gd name="T18" fmla="*/ 1488 h 1488"/>
            </a:gdLst>
            <a:ahLst/>
            <a:cxnLst>
              <a:cxn ang="T10">
                <a:pos x="T0" y="T1"/>
              </a:cxn>
              <a:cxn ang="T11">
                <a:pos x="T2" y="T3"/>
              </a:cxn>
              <a:cxn ang="T12">
                <a:pos x="T4" y="T5"/>
              </a:cxn>
              <a:cxn ang="T13">
                <a:pos x="T6" y="T7"/>
              </a:cxn>
              <a:cxn ang="T14">
                <a:pos x="T8" y="T9"/>
              </a:cxn>
            </a:cxnLst>
            <a:rect l="T15" t="T16" r="T17" b="T18"/>
            <a:pathLst>
              <a:path w="4568" h="1488">
                <a:moveTo>
                  <a:pt x="0" y="0"/>
                </a:moveTo>
                <a:lnTo>
                  <a:pt x="4567" y="0"/>
                </a:lnTo>
                <a:lnTo>
                  <a:pt x="4567" y="1487"/>
                </a:lnTo>
                <a:lnTo>
                  <a:pt x="0" y="1487"/>
                </a:lnTo>
                <a:lnTo>
                  <a:pt x="0" y="0"/>
                </a:lnTo>
              </a:path>
            </a:pathLst>
          </a:custGeom>
          <a:noFill/>
          <a:ln w="12700" cap="rnd" cmpd="sng">
            <a:solidFill>
              <a:srgbClr val="808080"/>
            </a:solidFill>
            <a:prstDash val="solid"/>
            <a:round/>
            <a:headEnd type="none" w="med" len="med"/>
            <a:tailEnd type="none" w="med" len="med"/>
          </a:ln>
        </p:spPr>
        <p:txBody>
          <a:bodyPr/>
          <a:lstStyle/>
          <a:p>
            <a:endParaRPr lang="en-US"/>
          </a:p>
        </p:txBody>
      </p:sp>
      <p:sp>
        <p:nvSpPr>
          <p:cNvPr id="197643" name="Line 10"/>
          <p:cNvSpPr>
            <a:spLocks noChangeShapeType="1"/>
          </p:cNvSpPr>
          <p:nvPr/>
        </p:nvSpPr>
        <p:spPr bwMode="auto">
          <a:xfrm>
            <a:off x="1076325" y="2701925"/>
            <a:ext cx="0" cy="2347913"/>
          </a:xfrm>
          <a:prstGeom prst="line">
            <a:avLst/>
          </a:prstGeom>
          <a:noFill/>
          <a:ln w="12700">
            <a:solidFill>
              <a:srgbClr val="000000"/>
            </a:solidFill>
            <a:round/>
            <a:headEnd/>
            <a:tailEnd/>
          </a:ln>
        </p:spPr>
        <p:txBody>
          <a:bodyPr wrap="none" anchor="ctr"/>
          <a:lstStyle/>
          <a:p>
            <a:endParaRPr lang="en-US"/>
          </a:p>
        </p:txBody>
      </p:sp>
      <p:sp>
        <p:nvSpPr>
          <p:cNvPr id="197644" name="Line 11"/>
          <p:cNvSpPr>
            <a:spLocks noChangeShapeType="1"/>
          </p:cNvSpPr>
          <p:nvPr/>
        </p:nvSpPr>
        <p:spPr bwMode="auto">
          <a:xfrm>
            <a:off x="1042988" y="5056188"/>
            <a:ext cx="66675" cy="0"/>
          </a:xfrm>
          <a:prstGeom prst="line">
            <a:avLst/>
          </a:prstGeom>
          <a:noFill/>
          <a:ln w="12700">
            <a:solidFill>
              <a:srgbClr val="000000"/>
            </a:solidFill>
            <a:round/>
            <a:headEnd/>
            <a:tailEnd/>
          </a:ln>
        </p:spPr>
        <p:txBody>
          <a:bodyPr wrap="none" anchor="ctr"/>
          <a:lstStyle/>
          <a:p>
            <a:endParaRPr lang="en-US"/>
          </a:p>
        </p:txBody>
      </p:sp>
      <p:sp>
        <p:nvSpPr>
          <p:cNvPr id="197645" name="Line 12"/>
          <p:cNvSpPr>
            <a:spLocks noChangeShapeType="1"/>
          </p:cNvSpPr>
          <p:nvPr/>
        </p:nvSpPr>
        <p:spPr bwMode="auto">
          <a:xfrm>
            <a:off x="1042988" y="4579938"/>
            <a:ext cx="66675" cy="0"/>
          </a:xfrm>
          <a:prstGeom prst="line">
            <a:avLst/>
          </a:prstGeom>
          <a:noFill/>
          <a:ln w="12700">
            <a:solidFill>
              <a:srgbClr val="000000"/>
            </a:solidFill>
            <a:round/>
            <a:headEnd/>
            <a:tailEnd/>
          </a:ln>
        </p:spPr>
        <p:txBody>
          <a:bodyPr wrap="none" anchor="ctr"/>
          <a:lstStyle/>
          <a:p>
            <a:endParaRPr lang="en-US"/>
          </a:p>
        </p:txBody>
      </p:sp>
      <p:sp>
        <p:nvSpPr>
          <p:cNvPr id="197646" name="Line 13"/>
          <p:cNvSpPr>
            <a:spLocks noChangeShapeType="1"/>
          </p:cNvSpPr>
          <p:nvPr/>
        </p:nvSpPr>
        <p:spPr bwMode="auto">
          <a:xfrm>
            <a:off x="1042988" y="4113213"/>
            <a:ext cx="66675" cy="0"/>
          </a:xfrm>
          <a:prstGeom prst="line">
            <a:avLst/>
          </a:prstGeom>
          <a:noFill/>
          <a:ln w="12700">
            <a:solidFill>
              <a:srgbClr val="000000"/>
            </a:solidFill>
            <a:round/>
            <a:headEnd/>
            <a:tailEnd/>
          </a:ln>
        </p:spPr>
        <p:txBody>
          <a:bodyPr wrap="none" anchor="ctr"/>
          <a:lstStyle/>
          <a:p>
            <a:endParaRPr lang="en-US"/>
          </a:p>
        </p:txBody>
      </p:sp>
      <p:sp>
        <p:nvSpPr>
          <p:cNvPr id="197647" name="Line 14"/>
          <p:cNvSpPr>
            <a:spLocks noChangeShapeType="1"/>
          </p:cNvSpPr>
          <p:nvPr/>
        </p:nvSpPr>
        <p:spPr bwMode="auto">
          <a:xfrm>
            <a:off x="1042988" y="3638550"/>
            <a:ext cx="66675" cy="0"/>
          </a:xfrm>
          <a:prstGeom prst="line">
            <a:avLst/>
          </a:prstGeom>
          <a:noFill/>
          <a:ln w="12700">
            <a:solidFill>
              <a:srgbClr val="000000"/>
            </a:solidFill>
            <a:round/>
            <a:headEnd/>
            <a:tailEnd/>
          </a:ln>
        </p:spPr>
        <p:txBody>
          <a:bodyPr wrap="none" anchor="ctr"/>
          <a:lstStyle/>
          <a:p>
            <a:endParaRPr lang="en-US"/>
          </a:p>
        </p:txBody>
      </p:sp>
      <p:sp>
        <p:nvSpPr>
          <p:cNvPr id="197648" name="Line 15"/>
          <p:cNvSpPr>
            <a:spLocks noChangeShapeType="1"/>
          </p:cNvSpPr>
          <p:nvPr/>
        </p:nvSpPr>
        <p:spPr bwMode="auto">
          <a:xfrm>
            <a:off x="1042988" y="3171825"/>
            <a:ext cx="66675" cy="0"/>
          </a:xfrm>
          <a:prstGeom prst="line">
            <a:avLst/>
          </a:prstGeom>
          <a:noFill/>
          <a:ln w="12700">
            <a:solidFill>
              <a:srgbClr val="000000"/>
            </a:solidFill>
            <a:round/>
            <a:headEnd/>
            <a:tailEnd/>
          </a:ln>
        </p:spPr>
        <p:txBody>
          <a:bodyPr wrap="none" anchor="ctr"/>
          <a:lstStyle/>
          <a:p>
            <a:endParaRPr lang="en-US"/>
          </a:p>
        </p:txBody>
      </p:sp>
      <p:sp>
        <p:nvSpPr>
          <p:cNvPr id="197649" name="Line 16"/>
          <p:cNvSpPr>
            <a:spLocks noChangeShapeType="1"/>
          </p:cNvSpPr>
          <p:nvPr/>
        </p:nvSpPr>
        <p:spPr bwMode="auto">
          <a:xfrm>
            <a:off x="1042988" y="2695575"/>
            <a:ext cx="66675" cy="0"/>
          </a:xfrm>
          <a:prstGeom prst="line">
            <a:avLst/>
          </a:prstGeom>
          <a:noFill/>
          <a:ln w="12700">
            <a:solidFill>
              <a:srgbClr val="000000"/>
            </a:solidFill>
            <a:round/>
            <a:headEnd/>
            <a:tailEnd/>
          </a:ln>
        </p:spPr>
        <p:txBody>
          <a:bodyPr wrap="none" anchor="ctr"/>
          <a:lstStyle/>
          <a:p>
            <a:endParaRPr lang="en-US"/>
          </a:p>
        </p:txBody>
      </p:sp>
      <p:sp>
        <p:nvSpPr>
          <p:cNvPr id="197650" name="Line 17"/>
          <p:cNvSpPr>
            <a:spLocks noChangeShapeType="1"/>
          </p:cNvSpPr>
          <p:nvPr/>
        </p:nvSpPr>
        <p:spPr bwMode="auto">
          <a:xfrm>
            <a:off x="1082675" y="4579938"/>
            <a:ext cx="7237413" cy="0"/>
          </a:xfrm>
          <a:prstGeom prst="line">
            <a:avLst/>
          </a:prstGeom>
          <a:noFill/>
          <a:ln w="12700">
            <a:solidFill>
              <a:srgbClr val="000000"/>
            </a:solidFill>
            <a:round/>
            <a:headEnd/>
            <a:tailEnd/>
          </a:ln>
        </p:spPr>
        <p:txBody>
          <a:bodyPr wrap="none" anchor="ctr"/>
          <a:lstStyle/>
          <a:p>
            <a:endParaRPr lang="en-US"/>
          </a:p>
        </p:txBody>
      </p:sp>
      <p:sp>
        <p:nvSpPr>
          <p:cNvPr id="197651" name="Line 18"/>
          <p:cNvSpPr>
            <a:spLocks noChangeShapeType="1"/>
          </p:cNvSpPr>
          <p:nvPr/>
        </p:nvSpPr>
        <p:spPr bwMode="auto">
          <a:xfrm flipV="1">
            <a:off x="1076325" y="4545013"/>
            <a:ext cx="0" cy="69850"/>
          </a:xfrm>
          <a:prstGeom prst="line">
            <a:avLst/>
          </a:prstGeom>
          <a:noFill/>
          <a:ln w="12700">
            <a:solidFill>
              <a:srgbClr val="000000"/>
            </a:solidFill>
            <a:round/>
            <a:headEnd/>
            <a:tailEnd/>
          </a:ln>
        </p:spPr>
        <p:txBody>
          <a:bodyPr wrap="none" anchor="ctr"/>
          <a:lstStyle/>
          <a:p>
            <a:endParaRPr lang="en-US"/>
          </a:p>
        </p:txBody>
      </p:sp>
      <p:sp>
        <p:nvSpPr>
          <p:cNvPr id="197652" name="Line 19"/>
          <p:cNvSpPr>
            <a:spLocks noChangeShapeType="1"/>
          </p:cNvSpPr>
          <p:nvPr/>
        </p:nvSpPr>
        <p:spPr bwMode="auto">
          <a:xfrm flipV="1">
            <a:off x="1933575" y="4545013"/>
            <a:ext cx="0" cy="69850"/>
          </a:xfrm>
          <a:prstGeom prst="line">
            <a:avLst/>
          </a:prstGeom>
          <a:noFill/>
          <a:ln w="12700">
            <a:solidFill>
              <a:srgbClr val="000000"/>
            </a:solidFill>
            <a:round/>
            <a:headEnd/>
            <a:tailEnd/>
          </a:ln>
        </p:spPr>
        <p:txBody>
          <a:bodyPr wrap="none" anchor="ctr"/>
          <a:lstStyle/>
          <a:p>
            <a:endParaRPr lang="en-US"/>
          </a:p>
        </p:txBody>
      </p:sp>
      <p:sp>
        <p:nvSpPr>
          <p:cNvPr id="197653" name="Line 20"/>
          <p:cNvSpPr>
            <a:spLocks noChangeShapeType="1"/>
          </p:cNvSpPr>
          <p:nvPr/>
        </p:nvSpPr>
        <p:spPr bwMode="auto">
          <a:xfrm flipV="1">
            <a:off x="2803525" y="4545013"/>
            <a:ext cx="0" cy="69850"/>
          </a:xfrm>
          <a:prstGeom prst="line">
            <a:avLst/>
          </a:prstGeom>
          <a:noFill/>
          <a:ln w="12700">
            <a:solidFill>
              <a:srgbClr val="000000"/>
            </a:solidFill>
            <a:round/>
            <a:headEnd/>
            <a:tailEnd/>
          </a:ln>
        </p:spPr>
        <p:txBody>
          <a:bodyPr wrap="none" anchor="ctr"/>
          <a:lstStyle/>
          <a:p>
            <a:endParaRPr lang="en-US"/>
          </a:p>
        </p:txBody>
      </p:sp>
      <p:sp>
        <p:nvSpPr>
          <p:cNvPr id="197654" name="Line 21"/>
          <p:cNvSpPr>
            <a:spLocks noChangeShapeType="1"/>
          </p:cNvSpPr>
          <p:nvPr/>
        </p:nvSpPr>
        <p:spPr bwMode="auto">
          <a:xfrm flipV="1">
            <a:off x="3660775" y="4545013"/>
            <a:ext cx="0" cy="69850"/>
          </a:xfrm>
          <a:prstGeom prst="line">
            <a:avLst/>
          </a:prstGeom>
          <a:noFill/>
          <a:ln w="12700">
            <a:solidFill>
              <a:srgbClr val="000000"/>
            </a:solidFill>
            <a:round/>
            <a:headEnd/>
            <a:tailEnd/>
          </a:ln>
        </p:spPr>
        <p:txBody>
          <a:bodyPr wrap="none" anchor="ctr"/>
          <a:lstStyle/>
          <a:p>
            <a:endParaRPr lang="en-US"/>
          </a:p>
        </p:txBody>
      </p:sp>
      <p:sp>
        <p:nvSpPr>
          <p:cNvPr id="197655" name="Line 22"/>
          <p:cNvSpPr>
            <a:spLocks noChangeShapeType="1"/>
          </p:cNvSpPr>
          <p:nvPr/>
        </p:nvSpPr>
        <p:spPr bwMode="auto">
          <a:xfrm flipV="1">
            <a:off x="4518025" y="4545013"/>
            <a:ext cx="0" cy="69850"/>
          </a:xfrm>
          <a:prstGeom prst="line">
            <a:avLst/>
          </a:prstGeom>
          <a:noFill/>
          <a:ln w="12700">
            <a:solidFill>
              <a:srgbClr val="000000"/>
            </a:solidFill>
            <a:round/>
            <a:headEnd/>
            <a:tailEnd/>
          </a:ln>
        </p:spPr>
        <p:txBody>
          <a:bodyPr wrap="none" anchor="ctr"/>
          <a:lstStyle/>
          <a:p>
            <a:endParaRPr lang="en-US"/>
          </a:p>
        </p:txBody>
      </p:sp>
      <p:sp>
        <p:nvSpPr>
          <p:cNvPr id="197656" name="Line 23"/>
          <p:cNvSpPr>
            <a:spLocks noChangeShapeType="1"/>
          </p:cNvSpPr>
          <p:nvPr/>
        </p:nvSpPr>
        <p:spPr bwMode="auto">
          <a:xfrm flipV="1">
            <a:off x="5373688" y="4545013"/>
            <a:ext cx="0" cy="69850"/>
          </a:xfrm>
          <a:prstGeom prst="line">
            <a:avLst/>
          </a:prstGeom>
          <a:noFill/>
          <a:ln w="12700">
            <a:solidFill>
              <a:srgbClr val="000000"/>
            </a:solidFill>
            <a:round/>
            <a:headEnd/>
            <a:tailEnd/>
          </a:ln>
        </p:spPr>
        <p:txBody>
          <a:bodyPr wrap="none" anchor="ctr"/>
          <a:lstStyle/>
          <a:p>
            <a:endParaRPr lang="en-US"/>
          </a:p>
        </p:txBody>
      </p:sp>
      <p:sp>
        <p:nvSpPr>
          <p:cNvPr id="197657" name="Line 24"/>
          <p:cNvSpPr>
            <a:spLocks noChangeShapeType="1"/>
          </p:cNvSpPr>
          <p:nvPr/>
        </p:nvSpPr>
        <p:spPr bwMode="auto">
          <a:xfrm flipV="1">
            <a:off x="6243638" y="4545013"/>
            <a:ext cx="0" cy="69850"/>
          </a:xfrm>
          <a:prstGeom prst="line">
            <a:avLst/>
          </a:prstGeom>
          <a:noFill/>
          <a:ln w="12700">
            <a:solidFill>
              <a:srgbClr val="000000"/>
            </a:solidFill>
            <a:round/>
            <a:headEnd/>
            <a:tailEnd/>
          </a:ln>
        </p:spPr>
        <p:txBody>
          <a:bodyPr wrap="none" anchor="ctr"/>
          <a:lstStyle/>
          <a:p>
            <a:endParaRPr lang="en-US"/>
          </a:p>
        </p:txBody>
      </p:sp>
      <p:sp>
        <p:nvSpPr>
          <p:cNvPr id="197658" name="Line 25"/>
          <p:cNvSpPr>
            <a:spLocks noChangeShapeType="1"/>
          </p:cNvSpPr>
          <p:nvPr/>
        </p:nvSpPr>
        <p:spPr bwMode="auto">
          <a:xfrm flipV="1">
            <a:off x="7100888" y="4545013"/>
            <a:ext cx="0" cy="69850"/>
          </a:xfrm>
          <a:prstGeom prst="line">
            <a:avLst/>
          </a:prstGeom>
          <a:noFill/>
          <a:ln w="12700">
            <a:solidFill>
              <a:srgbClr val="000000"/>
            </a:solidFill>
            <a:round/>
            <a:headEnd/>
            <a:tailEnd/>
          </a:ln>
        </p:spPr>
        <p:txBody>
          <a:bodyPr wrap="none" anchor="ctr"/>
          <a:lstStyle/>
          <a:p>
            <a:endParaRPr lang="en-US"/>
          </a:p>
        </p:txBody>
      </p:sp>
      <p:sp>
        <p:nvSpPr>
          <p:cNvPr id="197659" name="Line 26"/>
          <p:cNvSpPr>
            <a:spLocks noChangeShapeType="1"/>
          </p:cNvSpPr>
          <p:nvPr/>
        </p:nvSpPr>
        <p:spPr bwMode="auto">
          <a:xfrm flipV="1">
            <a:off x="7958138" y="4545013"/>
            <a:ext cx="0" cy="69850"/>
          </a:xfrm>
          <a:prstGeom prst="line">
            <a:avLst/>
          </a:prstGeom>
          <a:noFill/>
          <a:ln w="12700">
            <a:solidFill>
              <a:srgbClr val="000000"/>
            </a:solidFill>
            <a:round/>
            <a:headEnd/>
            <a:tailEnd/>
          </a:ln>
        </p:spPr>
        <p:txBody>
          <a:bodyPr wrap="none" anchor="ctr"/>
          <a:lstStyle/>
          <a:p>
            <a:endParaRPr lang="en-US"/>
          </a:p>
        </p:txBody>
      </p:sp>
      <p:sp>
        <p:nvSpPr>
          <p:cNvPr id="197660" name="Freeform 27"/>
          <p:cNvSpPr>
            <a:spLocks/>
          </p:cNvSpPr>
          <p:nvPr/>
        </p:nvSpPr>
        <p:spPr bwMode="auto">
          <a:xfrm>
            <a:off x="1076325" y="4370388"/>
            <a:ext cx="7251700" cy="592137"/>
          </a:xfrm>
          <a:custGeom>
            <a:avLst/>
            <a:gdLst>
              <a:gd name="T0" fmla="*/ 2147483647 w 4568"/>
              <a:gd name="T1" fmla="*/ 2147483647 h 373"/>
              <a:gd name="T2" fmla="*/ 2147483647 w 4568"/>
              <a:gd name="T3" fmla="*/ 2147483647 h 373"/>
              <a:gd name="T4" fmla="*/ 2147483647 w 4568"/>
              <a:gd name="T5" fmla="*/ 2147483647 h 373"/>
              <a:gd name="T6" fmla="*/ 2147483647 w 4568"/>
              <a:gd name="T7" fmla="*/ 2147483647 h 373"/>
              <a:gd name="T8" fmla="*/ 2147483647 w 4568"/>
              <a:gd name="T9" fmla="*/ 2147483647 h 373"/>
              <a:gd name="T10" fmla="*/ 2147483647 w 4568"/>
              <a:gd name="T11" fmla="*/ 2147483647 h 373"/>
              <a:gd name="T12" fmla="*/ 2147483647 w 4568"/>
              <a:gd name="T13" fmla="*/ 2147483647 h 373"/>
              <a:gd name="T14" fmla="*/ 2147483647 w 4568"/>
              <a:gd name="T15" fmla="*/ 2147483647 h 373"/>
              <a:gd name="T16" fmla="*/ 2147483647 w 4568"/>
              <a:gd name="T17" fmla="*/ 2147483647 h 373"/>
              <a:gd name="T18" fmla="*/ 2147483647 w 4568"/>
              <a:gd name="T19" fmla="*/ 2147483647 h 373"/>
              <a:gd name="T20" fmla="*/ 2147483647 w 4568"/>
              <a:gd name="T21" fmla="*/ 2147483647 h 373"/>
              <a:gd name="T22" fmla="*/ 2147483647 w 4568"/>
              <a:gd name="T23" fmla="*/ 2147483647 h 373"/>
              <a:gd name="T24" fmla="*/ 2147483647 w 4568"/>
              <a:gd name="T25" fmla="*/ 2147483647 h 373"/>
              <a:gd name="T26" fmla="*/ 2147483647 w 4568"/>
              <a:gd name="T27" fmla="*/ 2147483647 h 373"/>
              <a:gd name="T28" fmla="*/ 2147483647 w 4568"/>
              <a:gd name="T29" fmla="*/ 2147483647 h 373"/>
              <a:gd name="T30" fmla="*/ 2147483647 w 4568"/>
              <a:gd name="T31" fmla="*/ 2147483647 h 373"/>
              <a:gd name="T32" fmla="*/ 2147483647 w 4568"/>
              <a:gd name="T33" fmla="*/ 2147483647 h 373"/>
              <a:gd name="T34" fmla="*/ 2147483647 w 4568"/>
              <a:gd name="T35" fmla="*/ 2147483647 h 373"/>
              <a:gd name="T36" fmla="*/ 2147483647 w 4568"/>
              <a:gd name="T37" fmla="*/ 2147483647 h 373"/>
              <a:gd name="T38" fmla="*/ 2147483647 w 4568"/>
              <a:gd name="T39" fmla="*/ 2147483647 h 373"/>
              <a:gd name="T40" fmla="*/ 2147483647 w 4568"/>
              <a:gd name="T41" fmla="*/ 2147483647 h 373"/>
              <a:gd name="T42" fmla="*/ 2147483647 w 4568"/>
              <a:gd name="T43" fmla="*/ 2147483647 h 373"/>
              <a:gd name="T44" fmla="*/ 2147483647 w 4568"/>
              <a:gd name="T45" fmla="*/ 2147483647 h 373"/>
              <a:gd name="T46" fmla="*/ 2147483647 w 4568"/>
              <a:gd name="T47" fmla="*/ 2147483647 h 373"/>
              <a:gd name="T48" fmla="*/ 2147483647 w 4568"/>
              <a:gd name="T49" fmla="*/ 2147483647 h 373"/>
              <a:gd name="T50" fmla="*/ 2147483647 w 4568"/>
              <a:gd name="T51" fmla="*/ 2147483647 h 373"/>
              <a:gd name="T52" fmla="*/ 2147483647 w 4568"/>
              <a:gd name="T53" fmla="*/ 2147483647 h 373"/>
              <a:gd name="T54" fmla="*/ 2147483647 w 4568"/>
              <a:gd name="T55" fmla="*/ 2147483647 h 373"/>
              <a:gd name="T56" fmla="*/ 2147483647 w 4568"/>
              <a:gd name="T57" fmla="*/ 2147483647 h 373"/>
              <a:gd name="T58" fmla="*/ 2147483647 w 4568"/>
              <a:gd name="T59" fmla="*/ 2147483647 h 373"/>
              <a:gd name="T60" fmla="*/ 2147483647 w 4568"/>
              <a:gd name="T61" fmla="*/ 2147483647 h 373"/>
              <a:gd name="T62" fmla="*/ 2147483647 w 4568"/>
              <a:gd name="T63" fmla="*/ 2147483647 h 373"/>
              <a:gd name="T64" fmla="*/ 2147483647 w 4568"/>
              <a:gd name="T65" fmla="*/ 2147483647 h 373"/>
              <a:gd name="T66" fmla="*/ 2147483647 w 4568"/>
              <a:gd name="T67" fmla="*/ 2147483647 h 373"/>
              <a:gd name="T68" fmla="*/ 2147483647 w 4568"/>
              <a:gd name="T69" fmla="*/ 2147483647 h 373"/>
              <a:gd name="T70" fmla="*/ 2147483647 w 4568"/>
              <a:gd name="T71" fmla="*/ 2147483647 h 373"/>
              <a:gd name="T72" fmla="*/ 2147483647 w 4568"/>
              <a:gd name="T73" fmla="*/ 2147483647 h 373"/>
              <a:gd name="T74" fmla="*/ 2147483647 w 4568"/>
              <a:gd name="T75" fmla="*/ 2147483647 h 373"/>
              <a:gd name="T76" fmla="*/ 2147483647 w 4568"/>
              <a:gd name="T77" fmla="*/ 2147483647 h 373"/>
              <a:gd name="T78" fmla="*/ 2147483647 w 4568"/>
              <a:gd name="T79" fmla="*/ 2147483647 h 373"/>
              <a:gd name="T80" fmla="*/ 2147483647 w 4568"/>
              <a:gd name="T81" fmla="*/ 2147483647 h 373"/>
              <a:gd name="T82" fmla="*/ 2147483647 w 4568"/>
              <a:gd name="T83" fmla="*/ 2147483647 h 373"/>
              <a:gd name="T84" fmla="*/ 2147483647 w 4568"/>
              <a:gd name="T85" fmla="*/ 2147483647 h 373"/>
              <a:gd name="T86" fmla="*/ 2147483647 w 4568"/>
              <a:gd name="T87" fmla="*/ 2147483647 h 373"/>
              <a:gd name="T88" fmla="*/ 2147483647 w 4568"/>
              <a:gd name="T89" fmla="*/ 2147483647 h 373"/>
              <a:gd name="T90" fmla="*/ 2147483647 w 4568"/>
              <a:gd name="T91" fmla="*/ 2147483647 h 373"/>
              <a:gd name="T92" fmla="*/ 2147483647 w 4568"/>
              <a:gd name="T93" fmla="*/ 2147483647 h 373"/>
              <a:gd name="T94" fmla="*/ 2147483647 w 4568"/>
              <a:gd name="T95" fmla="*/ 2147483647 h 373"/>
              <a:gd name="T96" fmla="*/ 2147483647 w 4568"/>
              <a:gd name="T97" fmla="*/ 2147483647 h 373"/>
              <a:gd name="T98" fmla="*/ 2147483647 w 4568"/>
              <a:gd name="T99" fmla="*/ 2147483647 h 373"/>
              <a:gd name="T100" fmla="*/ 2147483647 w 4568"/>
              <a:gd name="T101" fmla="*/ 2147483647 h 373"/>
              <a:gd name="T102" fmla="*/ 2147483647 w 4568"/>
              <a:gd name="T103" fmla="*/ 2147483647 h 373"/>
              <a:gd name="T104" fmla="*/ 2147483647 w 4568"/>
              <a:gd name="T105" fmla="*/ 2147483647 h 373"/>
              <a:gd name="T106" fmla="*/ 2147483647 w 4568"/>
              <a:gd name="T107" fmla="*/ 2147483647 h 373"/>
              <a:gd name="T108" fmla="*/ 2147483647 w 4568"/>
              <a:gd name="T109" fmla="*/ 2147483647 h 373"/>
              <a:gd name="T110" fmla="*/ 2147483647 w 4568"/>
              <a:gd name="T111" fmla="*/ 2147483647 h 373"/>
              <a:gd name="T112" fmla="*/ 2147483647 w 4568"/>
              <a:gd name="T113" fmla="*/ 2147483647 h 373"/>
              <a:gd name="T114" fmla="*/ 2147483647 w 4568"/>
              <a:gd name="T115" fmla="*/ 2147483647 h 373"/>
              <a:gd name="T116" fmla="*/ 2147483647 w 4568"/>
              <a:gd name="T117" fmla="*/ 2147483647 h 373"/>
              <a:gd name="T118" fmla="*/ 2147483647 w 4568"/>
              <a:gd name="T119" fmla="*/ 2147483647 h 373"/>
              <a:gd name="T120" fmla="*/ 2147483647 w 4568"/>
              <a:gd name="T121" fmla="*/ 2147483647 h 373"/>
              <a:gd name="T122" fmla="*/ 2147483647 w 4568"/>
              <a:gd name="T123" fmla="*/ 2147483647 h 3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8"/>
              <a:gd name="T187" fmla="*/ 0 h 373"/>
              <a:gd name="T188" fmla="*/ 4568 w 4568"/>
              <a:gd name="T189" fmla="*/ 373 h 37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8" h="373">
                <a:moveTo>
                  <a:pt x="0" y="132"/>
                </a:moveTo>
                <a:lnTo>
                  <a:pt x="0" y="96"/>
                </a:lnTo>
                <a:lnTo>
                  <a:pt x="9" y="132"/>
                </a:lnTo>
                <a:lnTo>
                  <a:pt x="9" y="144"/>
                </a:lnTo>
                <a:lnTo>
                  <a:pt x="17" y="144"/>
                </a:lnTo>
                <a:lnTo>
                  <a:pt x="17" y="156"/>
                </a:lnTo>
                <a:lnTo>
                  <a:pt x="25" y="144"/>
                </a:lnTo>
                <a:lnTo>
                  <a:pt x="25" y="114"/>
                </a:lnTo>
                <a:lnTo>
                  <a:pt x="34" y="144"/>
                </a:lnTo>
                <a:lnTo>
                  <a:pt x="34" y="102"/>
                </a:lnTo>
                <a:lnTo>
                  <a:pt x="42" y="138"/>
                </a:lnTo>
                <a:lnTo>
                  <a:pt x="42" y="132"/>
                </a:lnTo>
                <a:lnTo>
                  <a:pt x="50" y="126"/>
                </a:lnTo>
                <a:lnTo>
                  <a:pt x="58" y="132"/>
                </a:lnTo>
                <a:lnTo>
                  <a:pt x="58" y="120"/>
                </a:lnTo>
                <a:lnTo>
                  <a:pt x="67" y="138"/>
                </a:lnTo>
                <a:lnTo>
                  <a:pt x="67" y="132"/>
                </a:lnTo>
                <a:lnTo>
                  <a:pt x="75" y="120"/>
                </a:lnTo>
                <a:lnTo>
                  <a:pt x="75" y="144"/>
                </a:lnTo>
                <a:lnTo>
                  <a:pt x="83" y="126"/>
                </a:lnTo>
                <a:lnTo>
                  <a:pt x="92" y="132"/>
                </a:lnTo>
                <a:lnTo>
                  <a:pt x="92" y="156"/>
                </a:lnTo>
                <a:lnTo>
                  <a:pt x="100" y="132"/>
                </a:lnTo>
                <a:lnTo>
                  <a:pt x="108" y="132"/>
                </a:lnTo>
                <a:lnTo>
                  <a:pt x="108" y="138"/>
                </a:lnTo>
                <a:lnTo>
                  <a:pt x="117" y="132"/>
                </a:lnTo>
                <a:lnTo>
                  <a:pt x="117" y="138"/>
                </a:lnTo>
                <a:lnTo>
                  <a:pt x="125" y="114"/>
                </a:lnTo>
                <a:lnTo>
                  <a:pt x="125" y="138"/>
                </a:lnTo>
                <a:lnTo>
                  <a:pt x="133" y="120"/>
                </a:lnTo>
                <a:lnTo>
                  <a:pt x="133" y="132"/>
                </a:lnTo>
                <a:lnTo>
                  <a:pt x="141" y="126"/>
                </a:lnTo>
                <a:lnTo>
                  <a:pt x="141" y="132"/>
                </a:lnTo>
                <a:lnTo>
                  <a:pt x="150" y="138"/>
                </a:lnTo>
                <a:lnTo>
                  <a:pt x="150" y="132"/>
                </a:lnTo>
                <a:lnTo>
                  <a:pt x="158" y="138"/>
                </a:lnTo>
                <a:lnTo>
                  <a:pt x="158" y="132"/>
                </a:lnTo>
                <a:lnTo>
                  <a:pt x="166" y="126"/>
                </a:lnTo>
                <a:lnTo>
                  <a:pt x="166" y="132"/>
                </a:lnTo>
                <a:lnTo>
                  <a:pt x="175" y="150"/>
                </a:lnTo>
                <a:lnTo>
                  <a:pt x="175" y="132"/>
                </a:lnTo>
                <a:lnTo>
                  <a:pt x="183" y="132"/>
                </a:lnTo>
                <a:lnTo>
                  <a:pt x="191" y="162"/>
                </a:lnTo>
                <a:lnTo>
                  <a:pt x="191" y="132"/>
                </a:lnTo>
                <a:lnTo>
                  <a:pt x="200" y="144"/>
                </a:lnTo>
                <a:lnTo>
                  <a:pt x="200" y="132"/>
                </a:lnTo>
                <a:lnTo>
                  <a:pt x="208" y="132"/>
                </a:lnTo>
                <a:lnTo>
                  <a:pt x="208" y="156"/>
                </a:lnTo>
                <a:lnTo>
                  <a:pt x="216" y="144"/>
                </a:lnTo>
                <a:lnTo>
                  <a:pt x="216" y="132"/>
                </a:lnTo>
                <a:lnTo>
                  <a:pt x="224" y="132"/>
                </a:lnTo>
                <a:lnTo>
                  <a:pt x="224" y="138"/>
                </a:lnTo>
                <a:lnTo>
                  <a:pt x="233" y="132"/>
                </a:lnTo>
                <a:lnTo>
                  <a:pt x="241" y="126"/>
                </a:lnTo>
                <a:lnTo>
                  <a:pt x="241" y="138"/>
                </a:lnTo>
                <a:lnTo>
                  <a:pt x="249" y="138"/>
                </a:lnTo>
                <a:lnTo>
                  <a:pt x="249" y="132"/>
                </a:lnTo>
                <a:lnTo>
                  <a:pt x="258" y="144"/>
                </a:lnTo>
                <a:lnTo>
                  <a:pt x="258" y="132"/>
                </a:lnTo>
                <a:lnTo>
                  <a:pt x="266" y="144"/>
                </a:lnTo>
                <a:lnTo>
                  <a:pt x="274" y="144"/>
                </a:lnTo>
                <a:lnTo>
                  <a:pt x="274" y="156"/>
                </a:lnTo>
                <a:lnTo>
                  <a:pt x="283" y="132"/>
                </a:lnTo>
                <a:lnTo>
                  <a:pt x="283" y="126"/>
                </a:lnTo>
                <a:lnTo>
                  <a:pt x="291" y="132"/>
                </a:lnTo>
                <a:lnTo>
                  <a:pt x="291" y="102"/>
                </a:lnTo>
                <a:lnTo>
                  <a:pt x="299" y="78"/>
                </a:lnTo>
                <a:lnTo>
                  <a:pt x="299" y="72"/>
                </a:lnTo>
                <a:lnTo>
                  <a:pt x="308" y="138"/>
                </a:lnTo>
                <a:lnTo>
                  <a:pt x="308" y="126"/>
                </a:lnTo>
                <a:lnTo>
                  <a:pt x="316" y="150"/>
                </a:lnTo>
                <a:lnTo>
                  <a:pt x="316" y="132"/>
                </a:lnTo>
                <a:lnTo>
                  <a:pt x="324" y="132"/>
                </a:lnTo>
                <a:lnTo>
                  <a:pt x="324" y="120"/>
                </a:lnTo>
                <a:lnTo>
                  <a:pt x="332" y="102"/>
                </a:lnTo>
                <a:lnTo>
                  <a:pt x="332" y="138"/>
                </a:lnTo>
                <a:lnTo>
                  <a:pt x="341" y="144"/>
                </a:lnTo>
                <a:lnTo>
                  <a:pt x="341" y="108"/>
                </a:lnTo>
                <a:lnTo>
                  <a:pt x="349" y="132"/>
                </a:lnTo>
                <a:lnTo>
                  <a:pt x="349" y="144"/>
                </a:lnTo>
                <a:lnTo>
                  <a:pt x="357" y="132"/>
                </a:lnTo>
                <a:lnTo>
                  <a:pt x="357" y="138"/>
                </a:lnTo>
                <a:lnTo>
                  <a:pt x="366" y="132"/>
                </a:lnTo>
                <a:lnTo>
                  <a:pt x="366" y="144"/>
                </a:lnTo>
                <a:lnTo>
                  <a:pt x="374" y="132"/>
                </a:lnTo>
                <a:lnTo>
                  <a:pt x="374" y="102"/>
                </a:lnTo>
                <a:lnTo>
                  <a:pt x="382" y="126"/>
                </a:lnTo>
                <a:lnTo>
                  <a:pt x="382" y="138"/>
                </a:lnTo>
                <a:lnTo>
                  <a:pt x="391" y="138"/>
                </a:lnTo>
                <a:lnTo>
                  <a:pt x="391" y="132"/>
                </a:lnTo>
                <a:lnTo>
                  <a:pt x="399" y="144"/>
                </a:lnTo>
                <a:lnTo>
                  <a:pt x="399" y="132"/>
                </a:lnTo>
                <a:lnTo>
                  <a:pt x="407" y="156"/>
                </a:lnTo>
                <a:lnTo>
                  <a:pt x="407" y="138"/>
                </a:lnTo>
                <a:lnTo>
                  <a:pt x="415" y="120"/>
                </a:lnTo>
                <a:lnTo>
                  <a:pt x="415" y="132"/>
                </a:lnTo>
                <a:lnTo>
                  <a:pt x="424" y="126"/>
                </a:lnTo>
                <a:lnTo>
                  <a:pt x="424" y="132"/>
                </a:lnTo>
                <a:lnTo>
                  <a:pt x="432" y="126"/>
                </a:lnTo>
                <a:lnTo>
                  <a:pt x="432" y="132"/>
                </a:lnTo>
                <a:lnTo>
                  <a:pt x="440" y="150"/>
                </a:lnTo>
                <a:lnTo>
                  <a:pt x="440" y="132"/>
                </a:lnTo>
                <a:lnTo>
                  <a:pt x="449" y="144"/>
                </a:lnTo>
                <a:lnTo>
                  <a:pt x="449" y="132"/>
                </a:lnTo>
                <a:lnTo>
                  <a:pt x="457" y="174"/>
                </a:lnTo>
                <a:lnTo>
                  <a:pt x="457" y="132"/>
                </a:lnTo>
                <a:lnTo>
                  <a:pt x="465" y="138"/>
                </a:lnTo>
                <a:lnTo>
                  <a:pt x="465" y="132"/>
                </a:lnTo>
                <a:lnTo>
                  <a:pt x="474" y="132"/>
                </a:lnTo>
                <a:lnTo>
                  <a:pt x="474" y="126"/>
                </a:lnTo>
                <a:lnTo>
                  <a:pt x="482" y="144"/>
                </a:lnTo>
                <a:lnTo>
                  <a:pt x="482" y="126"/>
                </a:lnTo>
                <a:lnTo>
                  <a:pt x="490" y="138"/>
                </a:lnTo>
                <a:lnTo>
                  <a:pt x="499" y="114"/>
                </a:lnTo>
                <a:lnTo>
                  <a:pt x="499" y="144"/>
                </a:lnTo>
                <a:lnTo>
                  <a:pt x="507" y="132"/>
                </a:lnTo>
                <a:lnTo>
                  <a:pt x="507" y="144"/>
                </a:lnTo>
                <a:lnTo>
                  <a:pt x="515" y="132"/>
                </a:lnTo>
                <a:lnTo>
                  <a:pt x="515" y="138"/>
                </a:lnTo>
                <a:lnTo>
                  <a:pt x="523" y="132"/>
                </a:lnTo>
                <a:lnTo>
                  <a:pt x="523" y="144"/>
                </a:lnTo>
                <a:lnTo>
                  <a:pt x="532" y="174"/>
                </a:lnTo>
                <a:lnTo>
                  <a:pt x="532" y="120"/>
                </a:lnTo>
                <a:lnTo>
                  <a:pt x="540" y="132"/>
                </a:lnTo>
                <a:lnTo>
                  <a:pt x="548" y="150"/>
                </a:lnTo>
                <a:lnTo>
                  <a:pt x="548" y="144"/>
                </a:lnTo>
                <a:lnTo>
                  <a:pt x="557" y="144"/>
                </a:lnTo>
                <a:lnTo>
                  <a:pt x="557" y="162"/>
                </a:lnTo>
                <a:lnTo>
                  <a:pt x="565" y="120"/>
                </a:lnTo>
                <a:lnTo>
                  <a:pt x="565" y="150"/>
                </a:lnTo>
                <a:lnTo>
                  <a:pt x="573" y="174"/>
                </a:lnTo>
                <a:lnTo>
                  <a:pt x="573" y="138"/>
                </a:lnTo>
                <a:lnTo>
                  <a:pt x="582" y="144"/>
                </a:lnTo>
                <a:lnTo>
                  <a:pt x="582" y="114"/>
                </a:lnTo>
                <a:lnTo>
                  <a:pt x="590" y="150"/>
                </a:lnTo>
                <a:lnTo>
                  <a:pt x="590" y="144"/>
                </a:lnTo>
                <a:lnTo>
                  <a:pt x="598" y="132"/>
                </a:lnTo>
                <a:lnTo>
                  <a:pt x="598" y="156"/>
                </a:lnTo>
                <a:lnTo>
                  <a:pt x="606" y="126"/>
                </a:lnTo>
                <a:lnTo>
                  <a:pt x="606" y="108"/>
                </a:lnTo>
                <a:lnTo>
                  <a:pt x="615" y="150"/>
                </a:lnTo>
                <a:lnTo>
                  <a:pt x="615" y="132"/>
                </a:lnTo>
                <a:lnTo>
                  <a:pt x="623" y="132"/>
                </a:lnTo>
                <a:lnTo>
                  <a:pt x="623" y="138"/>
                </a:lnTo>
                <a:lnTo>
                  <a:pt x="631" y="132"/>
                </a:lnTo>
                <a:lnTo>
                  <a:pt x="631" y="138"/>
                </a:lnTo>
                <a:lnTo>
                  <a:pt x="640" y="144"/>
                </a:lnTo>
                <a:lnTo>
                  <a:pt x="640" y="156"/>
                </a:lnTo>
                <a:lnTo>
                  <a:pt x="648" y="132"/>
                </a:lnTo>
                <a:lnTo>
                  <a:pt x="648" y="138"/>
                </a:lnTo>
                <a:lnTo>
                  <a:pt x="656" y="132"/>
                </a:lnTo>
                <a:lnTo>
                  <a:pt x="665" y="144"/>
                </a:lnTo>
                <a:lnTo>
                  <a:pt x="673" y="138"/>
                </a:lnTo>
                <a:lnTo>
                  <a:pt x="673" y="132"/>
                </a:lnTo>
                <a:lnTo>
                  <a:pt x="681" y="144"/>
                </a:lnTo>
                <a:lnTo>
                  <a:pt x="681" y="132"/>
                </a:lnTo>
                <a:lnTo>
                  <a:pt x="690" y="144"/>
                </a:lnTo>
                <a:lnTo>
                  <a:pt x="690" y="156"/>
                </a:lnTo>
                <a:lnTo>
                  <a:pt x="698" y="132"/>
                </a:lnTo>
                <a:lnTo>
                  <a:pt x="698" y="162"/>
                </a:lnTo>
                <a:lnTo>
                  <a:pt x="706" y="120"/>
                </a:lnTo>
                <a:lnTo>
                  <a:pt x="706" y="144"/>
                </a:lnTo>
                <a:lnTo>
                  <a:pt x="714" y="138"/>
                </a:lnTo>
                <a:lnTo>
                  <a:pt x="714" y="132"/>
                </a:lnTo>
                <a:lnTo>
                  <a:pt x="723" y="144"/>
                </a:lnTo>
                <a:lnTo>
                  <a:pt x="723" y="126"/>
                </a:lnTo>
                <a:lnTo>
                  <a:pt x="731" y="108"/>
                </a:lnTo>
                <a:lnTo>
                  <a:pt x="731" y="132"/>
                </a:lnTo>
                <a:lnTo>
                  <a:pt x="739" y="144"/>
                </a:lnTo>
                <a:lnTo>
                  <a:pt x="739" y="150"/>
                </a:lnTo>
                <a:lnTo>
                  <a:pt x="748" y="132"/>
                </a:lnTo>
                <a:lnTo>
                  <a:pt x="756" y="132"/>
                </a:lnTo>
                <a:lnTo>
                  <a:pt x="756" y="84"/>
                </a:lnTo>
                <a:lnTo>
                  <a:pt x="764" y="204"/>
                </a:lnTo>
                <a:lnTo>
                  <a:pt x="764" y="198"/>
                </a:lnTo>
                <a:lnTo>
                  <a:pt x="773" y="372"/>
                </a:lnTo>
                <a:lnTo>
                  <a:pt x="773" y="198"/>
                </a:lnTo>
                <a:lnTo>
                  <a:pt x="781" y="132"/>
                </a:lnTo>
                <a:lnTo>
                  <a:pt x="781" y="114"/>
                </a:lnTo>
                <a:lnTo>
                  <a:pt x="789" y="90"/>
                </a:lnTo>
                <a:lnTo>
                  <a:pt x="789" y="192"/>
                </a:lnTo>
                <a:lnTo>
                  <a:pt x="797" y="120"/>
                </a:lnTo>
                <a:lnTo>
                  <a:pt x="797" y="216"/>
                </a:lnTo>
                <a:lnTo>
                  <a:pt x="806" y="108"/>
                </a:lnTo>
                <a:lnTo>
                  <a:pt x="806" y="138"/>
                </a:lnTo>
                <a:lnTo>
                  <a:pt x="814" y="234"/>
                </a:lnTo>
                <a:lnTo>
                  <a:pt x="814" y="240"/>
                </a:lnTo>
                <a:lnTo>
                  <a:pt x="822" y="228"/>
                </a:lnTo>
                <a:lnTo>
                  <a:pt x="822" y="132"/>
                </a:lnTo>
                <a:lnTo>
                  <a:pt x="831" y="132"/>
                </a:lnTo>
                <a:lnTo>
                  <a:pt x="831" y="90"/>
                </a:lnTo>
                <a:lnTo>
                  <a:pt x="839" y="78"/>
                </a:lnTo>
                <a:lnTo>
                  <a:pt x="839" y="138"/>
                </a:lnTo>
                <a:lnTo>
                  <a:pt x="847" y="108"/>
                </a:lnTo>
                <a:lnTo>
                  <a:pt x="847" y="180"/>
                </a:lnTo>
                <a:lnTo>
                  <a:pt x="856" y="222"/>
                </a:lnTo>
                <a:lnTo>
                  <a:pt x="856" y="168"/>
                </a:lnTo>
                <a:lnTo>
                  <a:pt x="864" y="204"/>
                </a:lnTo>
                <a:lnTo>
                  <a:pt x="864" y="12"/>
                </a:lnTo>
                <a:lnTo>
                  <a:pt x="872" y="222"/>
                </a:lnTo>
                <a:lnTo>
                  <a:pt x="872" y="90"/>
                </a:lnTo>
                <a:lnTo>
                  <a:pt x="881" y="84"/>
                </a:lnTo>
                <a:lnTo>
                  <a:pt x="881" y="198"/>
                </a:lnTo>
                <a:lnTo>
                  <a:pt x="889" y="186"/>
                </a:lnTo>
                <a:lnTo>
                  <a:pt x="889" y="120"/>
                </a:lnTo>
                <a:lnTo>
                  <a:pt x="897" y="150"/>
                </a:lnTo>
                <a:lnTo>
                  <a:pt x="897" y="156"/>
                </a:lnTo>
                <a:lnTo>
                  <a:pt x="905" y="150"/>
                </a:lnTo>
                <a:lnTo>
                  <a:pt x="905" y="90"/>
                </a:lnTo>
                <a:lnTo>
                  <a:pt x="914" y="96"/>
                </a:lnTo>
                <a:lnTo>
                  <a:pt x="914" y="150"/>
                </a:lnTo>
                <a:lnTo>
                  <a:pt x="922" y="78"/>
                </a:lnTo>
                <a:lnTo>
                  <a:pt x="922" y="222"/>
                </a:lnTo>
                <a:lnTo>
                  <a:pt x="930" y="126"/>
                </a:lnTo>
                <a:lnTo>
                  <a:pt x="930" y="132"/>
                </a:lnTo>
                <a:lnTo>
                  <a:pt x="939" y="126"/>
                </a:lnTo>
                <a:lnTo>
                  <a:pt x="939" y="114"/>
                </a:lnTo>
                <a:lnTo>
                  <a:pt x="947" y="168"/>
                </a:lnTo>
                <a:lnTo>
                  <a:pt x="947" y="96"/>
                </a:lnTo>
                <a:lnTo>
                  <a:pt x="955" y="132"/>
                </a:lnTo>
                <a:lnTo>
                  <a:pt x="955" y="156"/>
                </a:lnTo>
                <a:lnTo>
                  <a:pt x="964" y="126"/>
                </a:lnTo>
                <a:lnTo>
                  <a:pt x="964" y="108"/>
                </a:lnTo>
                <a:lnTo>
                  <a:pt x="972" y="138"/>
                </a:lnTo>
                <a:lnTo>
                  <a:pt x="972" y="132"/>
                </a:lnTo>
                <a:lnTo>
                  <a:pt x="980" y="132"/>
                </a:lnTo>
                <a:lnTo>
                  <a:pt x="980" y="174"/>
                </a:lnTo>
                <a:lnTo>
                  <a:pt x="988" y="138"/>
                </a:lnTo>
                <a:lnTo>
                  <a:pt x="988" y="96"/>
                </a:lnTo>
                <a:lnTo>
                  <a:pt x="997" y="120"/>
                </a:lnTo>
                <a:lnTo>
                  <a:pt x="997" y="30"/>
                </a:lnTo>
                <a:lnTo>
                  <a:pt x="1005" y="102"/>
                </a:lnTo>
                <a:lnTo>
                  <a:pt x="1005" y="126"/>
                </a:lnTo>
                <a:lnTo>
                  <a:pt x="1013" y="138"/>
                </a:lnTo>
                <a:lnTo>
                  <a:pt x="1013" y="186"/>
                </a:lnTo>
                <a:lnTo>
                  <a:pt x="1022" y="156"/>
                </a:lnTo>
                <a:lnTo>
                  <a:pt x="1022" y="126"/>
                </a:lnTo>
                <a:lnTo>
                  <a:pt x="1030" y="144"/>
                </a:lnTo>
                <a:lnTo>
                  <a:pt x="1030" y="120"/>
                </a:lnTo>
                <a:lnTo>
                  <a:pt x="1038" y="144"/>
                </a:lnTo>
                <a:lnTo>
                  <a:pt x="1038" y="120"/>
                </a:lnTo>
                <a:lnTo>
                  <a:pt x="1047" y="150"/>
                </a:lnTo>
                <a:lnTo>
                  <a:pt x="1047" y="126"/>
                </a:lnTo>
                <a:lnTo>
                  <a:pt x="1055" y="156"/>
                </a:lnTo>
                <a:lnTo>
                  <a:pt x="1055" y="150"/>
                </a:lnTo>
                <a:lnTo>
                  <a:pt x="1063" y="120"/>
                </a:lnTo>
                <a:lnTo>
                  <a:pt x="1063" y="132"/>
                </a:lnTo>
                <a:lnTo>
                  <a:pt x="1072" y="132"/>
                </a:lnTo>
                <a:lnTo>
                  <a:pt x="1072" y="126"/>
                </a:lnTo>
                <a:lnTo>
                  <a:pt x="1080" y="138"/>
                </a:lnTo>
                <a:lnTo>
                  <a:pt x="1080" y="102"/>
                </a:lnTo>
                <a:lnTo>
                  <a:pt x="1088" y="132"/>
                </a:lnTo>
                <a:lnTo>
                  <a:pt x="1088" y="120"/>
                </a:lnTo>
                <a:lnTo>
                  <a:pt x="1096" y="6"/>
                </a:lnTo>
                <a:lnTo>
                  <a:pt x="1096" y="108"/>
                </a:lnTo>
                <a:lnTo>
                  <a:pt x="1105" y="150"/>
                </a:lnTo>
                <a:lnTo>
                  <a:pt x="1105" y="102"/>
                </a:lnTo>
                <a:lnTo>
                  <a:pt x="1113" y="114"/>
                </a:lnTo>
                <a:lnTo>
                  <a:pt x="1113" y="180"/>
                </a:lnTo>
                <a:lnTo>
                  <a:pt x="1121" y="132"/>
                </a:lnTo>
                <a:lnTo>
                  <a:pt x="1121" y="186"/>
                </a:lnTo>
                <a:lnTo>
                  <a:pt x="1130" y="102"/>
                </a:lnTo>
                <a:lnTo>
                  <a:pt x="1130" y="132"/>
                </a:lnTo>
                <a:lnTo>
                  <a:pt x="1138" y="150"/>
                </a:lnTo>
                <a:lnTo>
                  <a:pt x="1138" y="180"/>
                </a:lnTo>
                <a:lnTo>
                  <a:pt x="1146" y="186"/>
                </a:lnTo>
                <a:lnTo>
                  <a:pt x="1146" y="162"/>
                </a:lnTo>
                <a:lnTo>
                  <a:pt x="1146" y="102"/>
                </a:lnTo>
                <a:lnTo>
                  <a:pt x="1155" y="204"/>
                </a:lnTo>
                <a:lnTo>
                  <a:pt x="1163" y="114"/>
                </a:lnTo>
                <a:lnTo>
                  <a:pt x="1163" y="168"/>
                </a:lnTo>
                <a:lnTo>
                  <a:pt x="1171" y="168"/>
                </a:lnTo>
                <a:lnTo>
                  <a:pt x="1171" y="144"/>
                </a:lnTo>
                <a:lnTo>
                  <a:pt x="1179" y="174"/>
                </a:lnTo>
                <a:lnTo>
                  <a:pt x="1179" y="60"/>
                </a:lnTo>
                <a:lnTo>
                  <a:pt x="1188" y="120"/>
                </a:lnTo>
                <a:lnTo>
                  <a:pt x="1188" y="168"/>
                </a:lnTo>
                <a:lnTo>
                  <a:pt x="1196" y="186"/>
                </a:lnTo>
                <a:lnTo>
                  <a:pt x="1196" y="132"/>
                </a:lnTo>
                <a:lnTo>
                  <a:pt x="1204" y="162"/>
                </a:lnTo>
                <a:lnTo>
                  <a:pt x="1204" y="120"/>
                </a:lnTo>
                <a:lnTo>
                  <a:pt x="1213" y="150"/>
                </a:lnTo>
                <a:lnTo>
                  <a:pt x="1213" y="108"/>
                </a:lnTo>
                <a:lnTo>
                  <a:pt x="1221" y="168"/>
                </a:lnTo>
                <a:lnTo>
                  <a:pt x="1221" y="108"/>
                </a:lnTo>
                <a:lnTo>
                  <a:pt x="1229" y="90"/>
                </a:lnTo>
                <a:lnTo>
                  <a:pt x="1229" y="156"/>
                </a:lnTo>
                <a:lnTo>
                  <a:pt x="1238" y="180"/>
                </a:lnTo>
                <a:lnTo>
                  <a:pt x="1238" y="198"/>
                </a:lnTo>
                <a:lnTo>
                  <a:pt x="1246" y="108"/>
                </a:lnTo>
                <a:lnTo>
                  <a:pt x="1246" y="138"/>
                </a:lnTo>
                <a:lnTo>
                  <a:pt x="1254" y="48"/>
                </a:lnTo>
                <a:lnTo>
                  <a:pt x="1254" y="108"/>
                </a:lnTo>
                <a:lnTo>
                  <a:pt x="1262" y="120"/>
                </a:lnTo>
                <a:lnTo>
                  <a:pt x="1262" y="156"/>
                </a:lnTo>
                <a:lnTo>
                  <a:pt x="1271" y="54"/>
                </a:lnTo>
                <a:lnTo>
                  <a:pt x="1271" y="150"/>
                </a:lnTo>
                <a:lnTo>
                  <a:pt x="1279" y="162"/>
                </a:lnTo>
                <a:lnTo>
                  <a:pt x="1279" y="156"/>
                </a:lnTo>
                <a:lnTo>
                  <a:pt x="1287" y="132"/>
                </a:lnTo>
                <a:lnTo>
                  <a:pt x="1287" y="126"/>
                </a:lnTo>
                <a:lnTo>
                  <a:pt x="1296" y="144"/>
                </a:lnTo>
                <a:lnTo>
                  <a:pt x="1296" y="84"/>
                </a:lnTo>
                <a:lnTo>
                  <a:pt x="1304" y="102"/>
                </a:lnTo>
                <a:lnTo>
                  <a:pt x="1304" y="72"/>
                </a:lnTo>
                <a:lnTo>
                  <a:pt x="1312" y="150"/>
                </a:lnTo>
                <a:lnTo>
                  <a:pt x="1312" y="120"/>
                </a:lnTo>
                <a:lnTo>
                  <a:pt x="1321" y="180"/>
                </a:lnTo>
                <a:lnTo>
                  <a:pt x="1321" y="144"/>
                </a:lnTo>
                <a:lnTo>
                  <a:pt x="1329" y="120"/>
                </a:lnTo>
                <a:lnTo>
                  <a:pt x="1329" y="108"/>
                </a:lnTo>
                <a:lnTo>
                  <a:pt x="1337" y="138"/>
                </a:lnTo>
                <a:lnTo>
                  <a:pt x="1337" y="144"/>
                </a:lnTo>
                <a:lnTo>
                  <a:pt x="1346" y="120"/>
                </a:lnTo>
                <a:lnTo>
                  <a:pt x="1346" y="102"/>
                </a:lnTo>
                <a:lnTo>
                  <a:pt x="1354" y="144"/>
                </a:lnTo>
                <a:lnTo>
                  <a:pt x="1354" y="150"/>
                </a:lnTo>
                <a:lnTo>
                  <a:pt x="1362" y="96"/>
                </a:lnTo>
                <a:lnTo>
                  <a:pt x="1362" y="120"/>
                </a:lnTo>
                <a:lnTo>
                  <a:pt x="1370" y="126"/>
                </a:lnTo>
                <a:lnTo>
                  <a:pt x="1370" y="132"/>
                </a:lnTo>
                <a:lnTo>
                  <a:pt x="1379" y="132"/>
                </a:lnTo>
                <a:lnTo>
                  <a:pt x="1379" y="102"/>
                </a:lnTo>
                <a:lnTo>
                  <a:pt x="1387" y="114"/>
                </a:lnTo>
                <a:lnTo>
                  <a:pt x="1395" y="168"/>
                </a:lnTo>
                <a:lnTo>
                  <a:pt x="1395" y="132"/>
                </a:lnTo>
                <a:lnTo>
                  <a:pt x="1404" y="120"/>
                </a:lnTo>
                <a:lnTo>
                  <a:pt x="1404" y="138"/>
                </a:lnTo>
                <a:lnTo>
                  <a:pt x="1412" y="78"/>
                </a:lnTo>
                <a:lnTo>
                  <a:pt x="1412" y="114"/>
                </a:lnTo>
                <a:lnTo>
                  <a:pt x="1420" y="138"/>
                </a:lnTo>
                <a:lnTo>
                  <a:pt x="1420" y="132"/>
                </a:lnTo>
                <a:lnTo>
                  <a:pt x="1429" y="132"/>
                </a:lnTo>
                <a:lnTo>
                  <a:pt x="1429" y="150"/>
                </a:lnTo>
                <a:lnTo>
                  <a:pt x="1437" y="114"/>
                </a:lnTo>
                <a:lnTo>
                  <a:pt x="1437" y="132"/>
                </a:lnTo>
                <a:lnTo>
                  <a:pt x="1445" y="192"/>
                </a:lnTo>
                <a:lnTo>
                  <a:pt x="1445" y="114"/>
                </a:lnTo>
                <a:lnTo>
                  <a:pt x="1453" y="120"/>
                </a:lnTo>
                <a:lnTo>
                  <a:pt x="1453" y="102"/>
                </a:lnTo>
                <a:lnTo>
                  <a:pt x="1462" y="204"/>
                </a:lnTo>
                <a:lnTo>
                  <a:pt x="1462" y="90"/>
                </a:lnTo>
                <a:lnTo>
                  <a:pt x="1470" y="156"/>
                </a:lnTo>
                <a:lnTo>
                  <a:pt x="1470" y="150"/>
                </a:lnTo>
                <a:lnTo>
                  <a:pt x="1478" y="126"/>
                </a:lnTo>
                <a:lnTo>
                  <a:pt x="1478" y="102"/>
                </a:lnTo>
                <a:lnTo>
                  <a:pt x="1487" y="108"/>
                </a:lnTo>
                <a:lnTo>
                  <a:pt x="1487" y="96"/>
                </a:lnTo>
                <a:lnTo>
                  <a:pt x="1495" y="114"/>
                </a:lnTo>
                <a:lnTo>
                  <a:pt x="1495" y="138"/>
                </a:lnTo>
                <a:lnTo>
                  <a:pt x="1503" y="120"/>
                </a:lnTo>
                <a:lnTo>
                  <a:pt x="1503" y="132"/>
                </a:lnTo>
                <a:lnTo>
                  <a:pt x="1512" y="108"/>
                </a:lnTo>
                <a:lnTo>
                  <a:pt x="1512" y="168"/>
                </a:lnTo>
                <a:lnTo>
                  <a:pt x="1520" y="204"/>
                </a:lnTo>
                <a:lnTo>
                  <a:pt x="1520" y="132"/>
                </a:lnTo>
                <a:lnTo>
                  <a:pt x="1528" y="150"/>
                </a:lnTo>
                <a:lnTo>
                  <a:pt x="1537" y="126"/>
                </a:lnTo>
                <a:lnTo>
                  <a:pt x="1537" y="138"/>
                </a:lnTo>
                <a:lnTo>
                  <a:pt x="1545" y="126"/>
                </a:lnTo>
                <a:lnTo>
                  <a:pt x="1545" y="132"/>
                </a:lnTo>
                <a:lnTo>
                  <a:pt x="1553" y="90"/>
                </a:lnTo>
                <a:lnTo>
                  <a:pt x="1553" y="132"/>
                </a:lnTo>
                <a:lnTo>
                  <a:pt x="1561" y="150"/>
                </a:lnTo>
                <a:lnTo>
                  <a:pt x="1561" y="120"/>
                </a:lnTo>
                <a:lnTo>
                  <a:pt x="1570" y="102"/>
                </a:lnTo>
                <a:lnTo>
                  <a:pt x="1570" y="126"/>
                </a:lnTo>
                <a:lnTo>
                  <a:pt x="1578" y="96"/>
                </a:lnTo>
                <a:lnTo>
                  <a:pt x="1578" y="126"/>
                </a:lnTo>
                <a:lnTo>
                  <a:pt x="1586" y="132"/>
                </a:lnTo>
                <a:lnTo>
                  <a:pt x="1586" y="144"/>
                </a:lnTo>
                <a:lnTo>
                  <a:pt x="1595" y="168"/>
                </a:lnTo>
                <a:lnTo>
                  <a:pt x="1595" y="84"/>
                </a:lnTo>
                <a:lnTo>
                  <a:pt x="1603" y="126"/>
                </a:lnTo>
                <a:lnTo>
                  <a:pt x="1603" y="84"/>
                </a:lnTo>
                <a:lnTo>
                  <a:pt x="1611" y="114"/>
                </a:lnTo>
                <a:lnTo>
                  <a:pt x="1611" y="132"/>
                </a:lnTo>
                <a:lnTo>
                  <a:pt x="1620" y="96"/>
                </a:lnTo>
                <a:lnTo>
                  <a:pt x="1620" y="144"/>
                </a:lnTo>
                <a:lnTo>
                  <a:pt x="1628" y="120"/>
                </a:lnTo>
                <a:lnTo>
                  <a:pt x="1636" y="180"/>
                </a:lnTo>
                <a:lnTo>
                  <a:pt x="1636" y="126"/>
                </a:lnTo>
                <a:lnTo>
                  <a:pt x="1644" y="132"/>
                </a:lnTo>
                <a:lnTo>
                  <a:pt x="1644" y="120"/>
                </a:lnTo>
                <a:lnTo>
                  <a:pt x="1653" y="102"/>
                </a:lnTo>
                <a:lnTo>
                  <a:pt x="1653" y="120"/>
                </a:lnTo>
                <a:lnTo>
                  <a:pt x="1661" y="162"/>
                </a:lnTo>
                <a:lnTo>
                  <a:pt x="1661" y="168"/>
                </a:lnTo>
                <a:lnTo>
                  <a:pt x="1669" y="120"/>
                </a:lnTo>
                <a:lnTo>
                  <a:pt x="1669" y="114"/>
                </a:lnTo>
                <a:lnTo>
                  <a:pt x="1678" y="114"/>
                </a:lnTo>
                <a:lnTo>
                  <a:pt x="1678" y="126"/>
                </a:lnTo>
                <a:lnTo>
                  <a:pt x="1686" y="138"/>
                </a:lnTo>
                <a:lnTo>
                  <a:pt x="1686" y="96"/>
                </a:lnTo>
                <a:lnTo>
                  <a:pt x="1694" y="180"/>
                </a:lnTo>
                <a:lnTo>
                  <a:pt x="1694" y="138"/>
                </a:lnTo>
                <a:lnTo>
                  <a:pt x="1703" y="114"/>
                </a:lnTo>
                <a:lnTo>
                  <a:pt x="1703" y="120"/>
                </a:lnTo>
                <a:lnTo>
                  <a:pt x="1711" y="204"/>
                </a:lnTo>
                <a:lnTo>
                  <a:pt x="1711" y="114"/>
                </a:lnTo>
                <a:lnTo>
                  <a:pt x="1719" y="126"/>
                </a:lnTo>
                <a:lnTo>
                  <a:pt x="1719" y="150"/>
                </a:lnTo>
                <a:lnTo>
                  <a:pt x="1728" y="174"/>
                </a:lnTo>
                <a:lnTo>
                  <a:pt x="1728" y="150"/>
                </a:lnTo>
                <a:lnTo>
                  <a:pt x="1736" y="150"/>
                </a:lnTo>
                <a:lnTo>
                  <a:pt x="1736" y="126"/>
                </a:lnTo>
                <a:lnTo>
                  <a:pt x="1744" y="162"/>
                </a:lnTo>
                <a:lnTo>
                  <a:pt x="1744" y="180"/>
                </a:lnTo>
                <a:lnTo>
                  <a:pt x="1752" y="120"/>
                </a:lnTo>
                <a:lnTo>
                  <a:pt x="1752" y="84"/>
                </a:lnTo>
                <a:lnTo>
                  <a:pt x="1761" y="84"/>
                </a:lnTo>
                <a:lnTo>
                  <a:pt x="1761" y="144"/>
                </a:lnTo>
                <a:lnTo>
                  <a:pt x="1769" y="138"/>
                </a:lnTo>
                <a:lnTo>
                  <a:pt x="1769" y="132"/>
                </a:lnTo>
                <a:lnTo>
                  <a:pt x="1777" y="180"/>
                </a:lnTo>
                <a:lnTo>
                  <a:pt x="1777" y="168"/>
                </a:lnTo>
                <a:lnTo>
                  <a:pt x="1786" y="102"/>
                </a:lnTo>
                <a:lnTo>
                  <a:pt x="1786" y="168"/>
                </a:lnTo>
                <a:lnTo>
                  <a:pt x="1794" y="132"/>
                </a:lnTo>
                <a:lnTo>
                  <a:pt x="1794" y="144"/>
                </a:lnTo>
                <a:lnTo>
                  <a:pt x="1802" y="114"/>
                </a:lnTo>
                <a:lnTo>
                  <a:pt x="1802" y="198"/>
                </a:lnTo>
                <a:lnTo>
                  <a:pt x="1811" y="126"/>
                </a:lnTo>
                <a:lnTo>
                  <a:pt x="1811" y="168"/>
                </a:lnTo>
                <a:lnTo>
                  <a:pt x="1819" y="78"/>
                </a:lnTo>
                <a:lnTo>
                  <a:pt x="1819" y="108"/>
                </a:lnTo>
                <a:lnTo>
                  <a:pt x="1827" y="174"/>
                </a:lnTo>
                <a:lnTo>
                  <a:pt x="1827" y="138"/>
                </a:lnTo>
                <a:lnTo>
                  <a:pt x="1835" y="108"/>
                </a:lnTo>
                <a:lnTo>
                  <a:pt x="1835" y="132"/>
                </a:lnTo>
                <a:lnTo>
                  <a:pt x="1844" y="162"/>
                </a:lnTo>
                <a:lnTo>
                  <a:pt x="1844" y="156"/>
                </a:lnTo>
                <a:lnTo>
                  <a:pt x="1852" y="114"/>
                </a:lnTo>
                <a:lnTo>
                  <a:pt x="1852" y="132"/>
                </a:lnTo>
                <a:lnTo>
                  <a:pt x="1860" y="138"/>
                </a:lnTo>
                <a:lnTo>
                  <a:pt x="1860" y="114"/>
                </a:lnTo>
                <a:lnTo>
                  <a:pt x="1869" y="126"/>
                </a:lnTo>
                <a:lnTo>
                  <a:pt x="1869" y="138"/>
                </a:lnTo>
                <a:lnTo>
                  <a:pt x="1877" y="150"/>
                </a:lnTo>
                <a:lnTo>
                  <a:pt x="1877" y="168"/>
                </a:lnTo>
                <a:lnTo>
                  <a:pt x="1885" y="162"/>
                </a:lnTo>
                <a:lnTo>
                  <a:pt x="1885" y="114"/>
                </a:lnTo>
                <a:lnTo>
                  <a:pt x="1894" y="114"/>
                </a:lnTo>
                <a:lnTo>
                  <a:pt x="1894" y="120"/>
                </a:lnTo>
                <a:lnTo>
                  <a:pt x="1902" y="126"/>
                </a:lnTo>
                <a:lnTo>
                  <a:pt x="1902" y="96"/>
                </a:lnTo>
                <a:lnTo>
                  <a:pt x="1910" y="150"/>
                </a:lnTo>
                <a:lnTo>
                  <a:pt x="1910" y="144"/>
                </a:lnTo>
                <a:lnTo>
                  <a:pt x="1919" y="156"/>
                </a:lnTo>
                <a:lnTo>
                  <a:pt x="1927" y="138"/>
                </a:lnTo>
                <a:lnTo>
                  <a:pt x="1927" y="132"/>
                </a:lnTo>
                <a:lnTo>
                  <a:pt x="1935" y="132"/>
                </a:lnTo>
                <a:lnTo>
                  <a:pt x="1935" y="144"/>
                </a:lnTo>
                <a:lnTo>
                  <a:pt x="1943" y="120"/>
                </a:lnTo>
                <a:lnTo>
                  <a:pt x="1943" y="114"/>
                </a:lnTo>
                <a:lnTo>
                  <a:pt x="1952" y="78"/>
                </a:lnTo>
                <a:lnTo>
                  <a:pt x="1952" y="144"/>
                </a:lnTo>
                <a:lnTo>
                  <a:pt x="1960" y="84"/>
                </a:lnTo>
                <a:lnTo>
                  <a:pt x="1960" y="132"/>
                </a:lnTo>
                <a:lnTo>
                  <a:pt x="1968" y="138"/>
                </a:lnTo>
                <a:lnTo>
                  <a:pt x="1968" y="102"/>
                </a:lnTo>
                <a:lnTo>
                  <a:pt x="1977" y="132"/>
                </a:lnTo>
                <a:lnTo>
                  <a:pt x="1977" y="108"/>
                </a:lnTo>
                <a:lnTo>
                  <a:pt x="1985" y="120"/>
                </a:lnTo>
                <a:lnTo>
                  <a:pt x="1985" y="144"/>
                </a:lnTo>
                <a:lnTo>
                  <a:pt x="1993" y="126"/>
                </a:lnTo>
                <a:lnTo>
                  <a:pt x="1993" y="120"/>
                </a:lnTo>
                <a:lnTo>
                  <a:pt x="2002" y="180"/>
                </a:lnTo>
                <a:lnTo>
                  <a:pt x="2002" y="144"/>
                </a:lnTo>
                <a:lnTo>
                  <a:pt x="2010" y="114"/>
                </a:lnTo>
                <a:lnTo>
                  <a:pt x="2010" y="126"/>
                </a:lnTo>
                <a:lnTo>
                  <a:pt x="2018" y="114"/>
                </a:lnTo>
                <a:lnTo>
                  <a:pt x="2018" y="108"/>
                </a:lnTo>
                <a:lnTo>
                  <a:pt x="2026" y="108"/>
                </a:lnTo>
                <a:lnTo>
                  <a:pt x="2026" y="156"/>
                </a:lnTo>
                <a:lnTo>
                  <a:pt x="2035" y="108"/>
                </a:lnTo>
                <a:lnTo>
                  <a:pt x="2035" y="138"/>
                </a:lnTo>
                <a:lnTo>
                  <a:pt x="2043" y="162"/>
                </a:lnTo>
                <a:lnTo>
                  <a:pt x="2043" y="96"/>
                </a:lnTo>
                <a:lnTo>
                  <a:pt x="2051" y="120"/>
                </a:lnTo>
                <a:lnTo>
                  <a:pt x="2051" y="108"/>
                </a:lnTo>
                <a:lnTo>
                  <a:pt x="2060" y="156"/>
                </a:lnTo>
                <a:lnTo>
                  <a:pt x="2060" y="108"/>
                </a:lnTo>
                <a:lnTo>
                  <a:pt x="2068" y="120"/>
                </a:lnTo>
                <a:lnTo>
                  <a:pt x="2068" y="144"/>
                </a:lnTo>
                <a:lnTo>
                  <a:pt x="2076" y="108"/>
                </a:lnTo>
                <a:lnTo>
                  <a:pt x="2085" y="150"/>
                </a:lnTo>
                <a:lnTo>
                  <a:pt x="2085" y="162"/>
                </a:lnTo>
                <a:lnTo>
                  <a:pt x="2093" y="120"/>
                </a:lnTo>
                <a:lnTo>
                  <a:pt x="2093" y="132"/>
                </a:lnTo>
                <a:lnTo>
                  <a:pt x="2101" y="156"/>
                </a:lnTo>
                <a:lnTo>
                  <a:pt x="2101" y="126"/>
                </a:lnTo>
                <a:lnTo>
                  <a:pt x="2110" y="114"/>
                </a:lnTo>
                <a:lnTo>
                  <a:pt x="2110" y="144"/>
                </a:lnTo>
                <a:lnTo>
                  <a:pt x="2118" y="132"/>
                </a:lnTo>
                <a:lnTo>
                  <a:pt x="2118" y="138"/>
                </a:lnTo>
                <a:lnTo>
                  <a:pt x="2126" y="126"/>
                </a:lnTo>
                <a:lnTo>
                  <a:pt x="2126" y="138"/>
                </a:lnTo>
                <a:lnTo>
                  <a:pt x="2134" y="126"/>
                </a:lnTo>
                <a:lnTo>
                  <a:pt x="2143" y="138"/>
                </a:lnTo>
                <a:lnTo>
                  <a:pt x="2143" y="132"/>
                </a:lnTo>
                <a:lnTo>
                  <a:pt x="2151" y="132"/>
                </a:lnTo>
                <a:lnTo>
                  <a:pt x="2151" y="96"/>
                </a:lnTo>
                <a:lnTo>
                  <a:pt x="2159" y="138"/>
                </a:lnTo>
                <a:lnTo>
                  <a:pt x="2159" y="114"/>
                </a:lnTo>
                <a:lnTo>
                  <a:pt x="2168" y="132"/>
                </a:lnTo>
                <a:lnTo>
                  <a:pt x="2168" y="114"/>
                </a:lnTo>
                <a:lnTo>
                  <a:pt x="2176" y="114"/>
                </a:lnTo>
                <a:lnTo>
                  <a:pt x="2176" y="126"/>
                </a:lnTo>
                <a:lnTo>
                  <a:pt x="2184" y="144"/>
                </a:lnTo>
                <a:lnTo>
                  <a:pt x="2184" y="126"/>
                </a:lnTo>
                <a:lnTo>
                  <a:pt x="2193" y="120"/>
                </a:lnTo>
                <a:lnTo>
                  <a:pt x="2193" y="108"/>
                </a:lnTo>
                <a:lnTo>
                  <a:pt x="2201" y="102"/>
                </a:lnTo>
                <a:lnTo>
                  <a:pt x="2201" y="156"/>
                </a:lnTo>
                <a:lnTo>
                  <a:pt x="2209" y="120"/>
                </a:lnTo>
                <a:lnTo>
                  <a:pt x="2209" y="138"/>
                </a:lnTo>
                <a:lnTo>
                  <a:pt x="2217" y="174"/>
                </a:lnTo>
                <a:lnTo>
                  <a:pt x="2217" y="132"/>
                </a:lnTo>
                <a:lnTo>
                  <a:pt x="2226" y="114"/>
                </a:lnTo>
                <a:lnTo>
                  <a:pt x="2226" y="120"/>
                </a:lnTo>
                <a:lnTo>
                  <a:pt x="2234" y="132"/>
                </a:lnTo>
                <a:lnTo>
                  <a:pt x="2234" y="156"/>
                </a:lnTo>
                <a:lnTo>
                  <a:pt x="2242" y="150"/>
                </a:lnTo>
                <a:lnTo>
                  <a:pt x="2251" y="96"/>
                </a:lnTo>
                <a:lnTo>
                  <a:pt x="2251" y="162"/>
                </a:lnTo>
                <a:lnTo>
                  <a:pt x="2259" y="156"/>
                </a:lnTo>
                <a:lnTo>
                  <a:pt x="2259" y="132"/>
                </a:lnTo>
                <a:lnTo>
                  <a:pt x="2267" y="144"/>
                </a:lnTo>
                <a:lnTo>
                  <a:pt x="2267" y="84"/>
                </a:lnTo>
                <a:lnTo>
                  <a:pt x="2276" y="168"/>
                </a:lnTo>
                <a:lnTo>
                  <a:pt x="2276" y="192"/>
                </a:lnTo>
                <a:lnTo>
                  <a:pt x="2284" y="156"/>
                </a:lnTo>
                <a:lnTo>
                  <a:pt x="2284" y="120"/>
                </a:lnTo>
                <a:lnTo>
                  <a:pt x="2284" y="150"/>
                </a:lnTo>
                <a:lnTo>
                  <a:pt x="2292" y="174"/>
                </a:lnTo>
                <a:lnTo>
                  <a:pt x="2292" y="132"/>
                </a:lnTo>
                <a:lnTo>
                  <a:pt x="2300" y="114"/>
                </a:lnTo>
                <a:lnTo>
                  <a:pt x="2300" y="168"/>
                </a:lnTo>
                <a:lnTo>
                  <a:pt x="2309" y="114"/>
                </a:lnTo>
                <a:lnTo>
                  <a:pt x="2309" y="126"/>
                </a:lnTo>
                <a:lnTo>
                  <a:pt x="2317" y="138"/>
                </a:lnTo>
                <a:lnTo>
                  <a:pt x="2317" y="114"/>
                </a:lnTo>
                <a:lnTo>
                  <a:pt x="2325" y="180"/>
                </a:lnTo>
                <a:lnTo>
                  <a:pt x="2325" y="144"/>
                </a:lnTo>
                <a:lnTo>
                  <a:pt x="2334" y="126"/>
                </a:lnTo>
                <a:lnTo>
                  <a:pt x="2334" y="114"/>
                </a:lnTo>
                <a:lnTo>
                  <a:pt x="2342" y="120"/>
                </a:lnTo>
                <a:lnTo>
                  <a:pt x="2342" y="114"/>
                </a:lnTo>
                <a:lnTo>
                  <a:pt x="2350" y="138"/>
                </a:lnTo>
                <a:lnTo>
                  <a:pt x="2350" y="156"/>
                </a:lnTo>
                <a:lnTo>
                  <a:pt x="2359" y="144"/>
                </a:lnTo>
                <a:lnTo>
                  <a:pt x="2359" y="162"/>
                </a:lnTo>
                <a:lnTo>
                  <a:pt x="2367" y="168"/>
                </a:lnTo>
                <a:lnTo>
                  <a:pt x="2367" y="126"/>
                </a:lnTo>
                <a:lnTo>
                  <a:pt x="2375" y="126"/>
                </a:lnTo>
                <a:lnTo>
                  <a:pt x="2375" y="150"/>
                </a:lnTo>
                <a:lnTo>
                  <a:pt x="2384" y="150"/>
                </a:lnTo>
                <a:lnTo>
                  <a:pt x="2384" y="114"/>
                </a:lnTo>
                <a:lnTo>
                  <a:pt x="2392" y="144"/>
                </a:lnTo>
                <a:lnTo>
                  <a:pt x="2392" y="162"/>
                </a:lnTo>
                <a:lnTo>
                  <a:pt x="2400" y="120"/>
                </a:lnTo>
                <a:lnTo>
                  <a:pt x="2400" y="180"/>
                </a:lnTo>
                <a:lnTo>
                  <a:pt x="2408" y="132"/>
                </a:lnTo>
                <a:lnTo>
                  <a:pt x="2408" y="120"/>
                </a:lnTo>
                <a:lnTo>
                  <a:pt x="2417" y="168"/>
                </a:lnTo>
                <a:lnTo>
                  <a:pt x="2417" y="150"/>
                </a:lnTo>
                <a:lnTo>
                  <a:pt x="2425" y="144"/>
                </a:lnTo>
                <a:lnTo>
                  <a:pt x="2425" y="84"/>
                </a:lnTo>
                <a:lnTo>
                  <a:pt x="2433" y="162"/>
                </a:lnTo>
                <a:lnTo>
                  <a:pt x="2433" y="114"/>
                </a:lnTo>
                <a:lnTo>
                  <a:pt x="2442" y="90"/>
                </a:lnTo>
                <a:lnTo>
                  <a:pt x="2442" y="126"/>
                </a:lnTo>
                <a:lnTo>
                  <a:pt x="2450" y="120"/>
                </a:lnTo>
                <a:lnTo>
                  <a:pt x="2450" y="156"/>
                </a:lnTo>
                <a:lnTo>
                  <a:pt x="2458" y="90"/>
                </a:lnTo>
                <a:lnTo>
                  <a:pt x="2458" y="156"/>
                </a:lnTo>
                <a:lnTo>
                  <a:pt x="2467" y="144"/>
                </a:lnTo>
                <a:lnTo>
                  <a:pt x="2467" y="138"/>
                </a:lnTo>
                <a:lnTo>
                  <a:pt x="2475" y="120"/>
                </a:lnTo>
                <a:lnTo>
                  <a:pt x="2475" y="168"/>
                </a:lnTo>
                <a:lnTo>
                  <a:pt x="2483" y="126"/>
                </a:lnTo>
                <a:lnTo>
                  <a:pt x="2483" y="108"/>
                </a:lnTo>
                <a:lnTo>
                  <a:pt x="2491" y="156"/>
                </a:lnTo>
                <a:lnTo>
                  <a:pt x="2491" y="162"/>
                </a:lnTo>
                <a:lnTo>
                  <a:pt x="2500" y="90"/>
                </a:lnTo>
                <a:lnTo>
                  <a:pt x="2500" y="138"/>
                </a:lnTo>
                <a:lnTo>
                  <a:pt x="2508" y="144"/>
                </a:lnTo>
                <a:lnTo>
                  <a:pt x="2516" y="150"/>
                </a:lnTo>
                <a:lnTo>
                  <a:pt x="2516" y="186"/>
                </a:lnTo>
                <a:lnTo>
                  <a:pt x="2525" y="114"/>
                </a:lnTo>
                <a:lnTo>
                  <a:pt x="2525" y="120"/>
                </a:lnTo>
                <a:lnTo>
                  <a:pt x="2533" y="162"/>
                </a:lnTo>
                <a:lnTo>
                  <a:pt x="2533" y="150"/>
                </a:lnTo>
                <a:lnTo>
                  <a:pt x="2541" y="108"/>
                </a:lnTo>
                <a:lnTo>
                  <a:pt x="2541" y="132"/>
                </a:lnTo>
                <a:lnTo>
                  <a:pt x="2550" y="102"/>
                </a:lnTo>
                <a:lnTo>
                  <a:pt x="2550" y="144"/>
                </a:lnTo>
                <a:lnTo>
                  <a:pt x="2558" y="96"/>
                </a:lnTo>
                <a:lnTo>
                  <a:pt x="2558" y="150"/>
                </a:lnTo>
                <a:lnTo>
                  <a:pt x="2566" y="156"/>
                </a:lnTo>
                <a:lnTo>
                  <a:pt x="2566" y="144"/>
                </a:lnTo>
                <a:lnTo>
                  <a:pt x="2575" y="156"/>
                </a:lnTo>
                <a:lnTo>
                  <a:pt x="2575" y="150"/>
                </a:lnTo>
                <a:lnTo>
                  <a:pt x="2583" y="120"/>
                </a:lnTo>
                <a:lnTo>
                  <a:pt x="2583" y="138"/>
                </a:lnTo>
                <a:lnTo>
                  <a:pt x="2591" y="144"/>
                </a:lnTo>
                <a:lnTo>
                  <a:pt x="2591" y="138"/>
                </a:lnTo>
                <a:lnTo>
                  <a:pt x="2599" y="126"/>
                </a:lnTo>
                <a:lnTo>
                  <a:pt x="2599" y="138"/>
                </a:lnTo>
                <a:lnTo>
                  <a:pt x="2608" y="114"/>
                </a:lnTo>
                <a:lnTo>
                  <a:pt x="2608" y="120"/>
                </a:lnTo>
                <a:lnTo>
                  <a:pt x="2616" y="114"/>
                </a:lnTo>
                <a:lnTo>
                  <a:pt x="2624" y="138"/>
                </a:lnTo>
                <a:lnTo>
                  <a:pt x="2624" y="132"/>
                </a:lnTo>
                <a:lnTo>
                  <a:pt x="2633" y="126"/>
                </a:lnTo>
                <a:lnTo>
                  <a:pt x="2633" y="150"/>
                </a:lnTo>
                <a:lnTo>
                  <a:pt x="2641" y="156"/>
                </a:lnTo>
                <a:lnTo>
                  <a:pt x="2641" y="162"/>
                </a:lnTo>
                <a:lnTo>
                  <a:pt x="2649" y="156"/>
                </a:lnTo>
                <a:lnTo>
                  <a:pt x="2649" y="150"/>
                </a:lnTo>
                <a:lnTo>
                  <a:pt x="2658" y="144"/>
                </a:lnTo>
                <a:lnTo>
                  <a:pt x="2658" y="174"/>
                </a:lnTo>
                <a:lnTo>
                  <a:pt x="2666" y="132"/>
                </a:lnTo>
                <a:lnTo>
                  <a:pt x="2666" y="144"/>
                </a:lnTo>
                <a:lnTo>
                  <a:pt x="2674" y="114"/>
                </a:lnTo>
                <a:lnTo>
                  <a:pt x="2674" y="144"/>
                </a:lnTo>
                <a:lnTo>
                  <a:pt x="2682" y="168"/>
                </a:lnTo>
                <a:lnTo>
                  <a:pt x="2682" y="132"/>
                </a:lnTo>
                <a:lnTo>
                  <a:pt x="2691" y="144"/>
                </a:lnTo>
                <a:lnTo>
                  <a:pt x="2691" y="114"/>
                </a:lnTo>
                <a:lnTo>
                  <a:pt x="2699" y="144"/>
                </a:lnTo>
                <a:lnTo>
                  <a:pt x="2699" y="126"/>
                </a:lnTo>
                <a:lnTo>
                  <a:pt x="2707" y="180"/>
                </a:lnTo>
                <a:lnTo>
                  <a:pt x="2707" y="150"/>
                </a:lnTo>
                <a:lnTo>
                  <a:pt x="2716" y="150"/>
                </a:lnTo>
                <a:lnTo>
                  <a:pt x="2716" y="138"/>
                </a:lnTo>
                <a:lnTo>
                  <a:pt x="2724" y="174"/>
                </a:lnTo>
                <a:lnTo>
                  <a:pt x="2724" y="168"/>
                </a:lnTo>
                <a:lnTo>
                  <a:pt x="2732" y="102"/>
                </a:lnTo>
                <a:lnTo>
                  <a:pt x="2732" y="114"/>
                </a:lnTo>
                <a:lnTo>
                  <a:pt x="2741" y="114"/>
                </a:lnTo>
                <a:lnTo>
                  <a:pt x="2741" y="162"/>
                </a:lnTo>
                <a:lnTo>
                  <a:pt x="2749" y="96"/>
                </a:lnTo>
                <a:lnTo>
                  <a:pt x="2749" y="138"/>
                </a:lnTo>
                <a:lnTo>
                  <a:pt x="2757" y="144"/>
                </a:lnTo>
                <a:lnTo>
                  <a:pt x="2757" y="96"/>
                </a:lnTo>
                <a:lnTo>
                  <a:pt x="2766" y="150"/>
                </a:lnTo>
                <a:lnTo>
                  <a:pt x="2766" y="162"/>
                </a:lnTo>
                <a:lnTo>
                  <a:pt x="2774" y="156"/>
                </a:lnTo>
                <a:lnTo>
                  <a:pt x="2774" y="120"/>
                </a:lnTo>
                <a:lnTo>
                  <a:pt x="2782" y="78"/>
                </a:lnTo>
                <a:lnTo>
                  <a:pt x="2782" y="180"/>
                </a:lnTo>
                <a:lnTo>
                  <a:pt x="2790" y="102"/>
                </a:lnTo>
                <a:lnTo>
                  <a:pt x="2790" y="144"/>
                </a:lnTo>
                <a:lnTo>
                  <a:pt x="2799" y="132"/>
                </a:lnTo>
                <a:lnTo>
                  <a:pt x="2799" y="120"/>
                </a:lnTo>
                <a:lnTo>
                  <a:pt x="2807" y="138"/>
                </a:lnTo>
                <a:lnTo>
                  <a:pt x="2807" y="144"/>
                </a:lnTo>
                <a:lnTo>
                  <a:pt x="2815" y="156"/>
                </a:lnTo>
                <a:lnTo>
                  <a:pt x="2815" y="114"/>
                </a:lnTo>
                <a:lnTo>
                  <a:pt x="2824" y="198"/>
                </a:lnTo>
                <a:lnTo>
                  <a:pt x="2824" y="162"/>
                </a:lnTo>
                <a:lnTo>
                  <a:pt x="2832" y="138"/>
                </a:lnTo>
                <a:lnTo>
                  <a:pt x="2832" y="120"/>
                </a:lnTo>
                <a:lnTo>
                  <a:pt x="2840" y="162"/>
                </a:lnTo>
                <a:lnTo>
                  <a:pt x="2840" y="150"/>
                </a:lnTo>
                <a:lnTo>
                  <a:pt x="2849" y="162"/>
                </a:lnTo>
                <a:lnTo>
                  <a:pt x="2849" y="96"/>
                </a:lnTo>
                <a:lnTo>
                  <a:pt x="2857" y="114"/>
                </a:lnTo>
                <a:lnTo>
                  <a:pt x="2857" y="126"/>
                </a:lnTo>
                <a:lnTo>
                  <a:pt x="2865" y="114"/>
                </a:lnTo>
                <a:lnTo>
                  <a:pt x="2865" y="96"/>
                </a:lnTo>
                <a:lnTo>
                  <a:pt x="2873" y="138"/>
                </a:lnTo>
                <a:lnTo>
                  <a:pt x="2873" y="132"/>
                </a:lnTo>
                <a:lnTo>
                  <a:pt x="2882" y="126"/>
                </a:lnTo>
                <a:lnTo>
                  <a:pt x="2882" y="180"/>
                </a:lnTo>
                <a:lnTo>
                  <a:pt x="2890" y="144"/>
                </a:lnTo>
                <a:lnTo>
                  <a:pt x="2890" y="174"/>
                </a:lnTo>
                <a:lnTo>
                  <a:pt x="2898" y="120"/>
                </a:lnTo>
                <a:lnTo>
                  <a:pt x="2898" y="108"/>
                </a:lnTo>
                <a:lnTo>
                  <a:pt x="2907" y="168"/>
                </a:lnTo>
                <a:lnTo>
                  <a:pt x="2907" y="84"/>
                </a:lnTo>
                <a:lnTo>
                  <a:pt x="2915" y="114"/>
                </a:lnTo>
                <a:lnTo>
                  <a:pt x="2915" y="150"/>
                </a:lnTo>
                <a:lnTo>
                  <a:pt x="2923" y="120"/>
                </a:lnTo>
                <a:lnTo>
                  <a:pt x="2923" y="90"/>
                </a:lnTo>
                <a:lnTo>
                  <a:pt x="2932" y="138"/>
                </a:lnTo>
                <a:lnTo>
                  <a:pt x="2932" y="108"/>
                </a:lnTo>
                <a:lnTo>
                  <a:pt x="2940" y="150"/>
                </a:lnTo>
                <a:lnTo>
                  <a:pt x="2940" y="126"/>
                </a:lnTo>
                <a:lnTo>
                  <a:pt x="2948" y="144"/>
                </a:lnTo>
                <a:lnTo>
                  <a:pt x="2948" y="108"/>
                </a:lnTo>
                <a:lnTo>
                  <a:pt x="2957" y="156"/>
                </a:lnTo>
                <a:lnTo>
                  <a:pt x="2957" y="132"/>
                </a:lnTo>
                <a:lnTo>
                  <a:pt x="2965" y="126"/>
                </a:lnTo>
                <a:lnTo>
                  <a:pt x="2973" y="108"/>
                </a:lnTo>
                <a:lnTo>
                  <a:pt x="2973" y="156"/>
                </a:lnTo>
                <a:lnTo>
                  <a:pt x="2981" y="138"/>
                </a:lnTo>
                <a:lnTo>
                  <a:pt x="2981" y="126"/>
                </a:lnTo>
                <a:lnTo>
                  <a:pt x="2990" y="138"/>
                </a:lnTo>
                <a:lnTo>
                  <a:pt x="2990" y="120"/>
                </a:lnTo>
                <a:lnTo>
                  <a:pt x="2998" y="162"/>
                </a:lnTo>
                <a:lnTo>
                  <a:pt x="2998" y="156"/>
                </a:lnTo>
                <a:lnTo>
                  <a:pt x="3006" y="132"/>
                </a:lnTo>
                <a:lnTo>
                  <a:pt x="3006" y="180"/>
                </a:lnTo>
                <a:lnTo>
                  <a:pt x="3015" y="144"/>
                </a:lnTo>
                <a:lnTo>
                  <a:pt x="3015" y="120"/>
                </a:lnTo>
                <a:lnTo>
                  <a:pt x="3023" y="120"/>
                </a:lnTo>
                <a:lnTo>
                  <a:pt x="3023" y="126"/>
                </a:lnTo>
                <a:lnTo>
                  <a:pt x="3031" y="132"/>
                </a:lnTo>
                <a:lnTo>
                  <a:pt x="3031" y="126"/>
                </a:lnTo>
                <a:lnTo>
                  <a:pt x="3040" y="120"/>
                </a:lnTo>
                <a:lnTo>
                  <a:pt x="3040" y="138"/>
                </a:lnTo>
                <a:lnTo>
                  <a:pt x="3048" y="108"/>
                </a:lnTo>
                <a:lnTo>
                  <a:pt x="3048" y="138"/>
                </a:lnTo>
                <a:lnTo>
                  <a:pt x="3056" y="114"/>
                </a:lnTo>
                <a:lnTo>
                  <a:pt x="3056" y="150"/>
                </a:lnTo>
                <a:lnTo>
                  <a:pt x="3064" y="126"/>
                </a:lnTo>
                <a:lnTo>
                  <a:pt x="3064" y="144"/>
                </a:lnTo>
                <a:lnTo>
                  <a:pt x="3073" y="132"/>
                </a:lnTo>
                <a:lnTo>
                  <a:pt x="3073" y="144"/>
                </a:lnTo>
                <a:lnTo>
                  <a:pt x="3081" y="144"/>
                </a:lnTo>
                <a:lnTo>
                  <a:pt x="3081" y="108"/>
                </a:lnTo>
                <a:lnTo>
                  <a:pt x="3089" y="144"/>
                </a:lnTo>
                <a:lnTo>
                  <a:pt x="3089" y="150"/>
                </a:lnTo>
                <a:lnTo>
                  <a:pt x="3098" y="120"/>
                </a:lnTo>
                <a:lnTo>
                  <a:pt x="3098" y="144"/>
                </a:lnTo>
                <a:lnTo>
                  <a:pt x="3106" y="156"/>
                </a:lnTo>
                <a:lnTo>
                  <a:pt x="3106" y="138"/>
                </a:lnTo>
                <a:lnTo>
                  <a:pt x="3114" y="132"/>
                </a:lnTo>
                <a:lnTo>
                  <a:pt x="3114" y="114"/>
                </a:lnTo>
                <a:lnTo>
                  <a:pt x="3123" y="144"/>
                </a:lnTo>
                <a:lnTo>
                  <a:pt x="3123" y="138"/>
                </a:lnTo>
                <a:lnTo>
                  <a:pt x="3131" y="150"/>
                </a:lnTo>
                <a:lnTo>
                  <a:pt x="3131" y="126"/>
                </a:lnTo>
                <a:lnTo>
                  <a:pt x="3139" y="114"/>
                </a:lnTo>
                <a:lnTo>
                  <a:pt x="3139" y="132"/>
                </a:lnTo>
                <a:lnTo>
                  <a:pt x="3148" y="108"/>
                </a:lnTo>
                <a:lnTo>
                  <a:pt x="3148" y="120"/>
                </a:lnTo>
                <a:lnTo>
                  <a:pt x="3156" y="144"/>
                </a:lnTo>
                <a:lnTo>
                  <a:pt x="3156" y="150"/>
                </a:lnTo>
                <a:lnTo>
                  <a:pt x="3164" y="126"/>
                </a:lnTo>
                <a:lnTo>
                  <a:pt x="3164" y="138"/>
                </a:lnTo>
                <a:lnTo>
                  <a:pt x="3172" y="108"/>
                </a:lnTo>
                <a:lnTo>
                  <a:pt x="3172" y="150"/>
                </a:lnTo>
                <a:lnTo>
                  <a:pt x="3181" y="138"/>
                </a:lnTo>
                <a:lnTo>
                  <a:pt x="3181" y="144"/>
                </a:lnTo>
                <a:lnTo>
                  <a:pt x="3189" y="150"/>
                </a:lnTo>
                <a:lnTo>
                  <a:pt x="3189" y="126"/>
                </a:lnTo>
                <a:lnTo>
                  <a:pt x="3197" y="132"/>
                </a:lnTo>
                <a:lnTo>
                  <a:pt x="3206" y="144"/>
                </a:lnTo>
                <a:lnTo>
                  <a:pt x="3214" y="150"/>
                </a:lnTo>
                <a:lnTo>
                  <a:pt x="3214" y="138"/>
                </a:lnTo>
                <a:lnTo>
                  <a:pt x="3222" y="132"/>
                </a:lnTo>
                <a:lnTo>
                  <a:pt x="3222" y="138"/>
                </a:lnTo>
                <a:lnTo>
                  <a:pt x="3231" y="150"/>
                </a:lnTo>
                <a:lnTo>
                  <a:pt x="3231" y="168"/>
                </a:lnTo>
                <a:lnTo>
                  <a:pt x="3239" y="120"/>
                </a:lnTo>
                <a:lnTo>
                  <a:pt x="3239" y="132"/>
                </a:lnTo>
                <a:lnTo>
                  <a:pt x="3247" y="126"/>
                </a:lnTo>
                <a:lnTo>
                  <a:pt x="3247" y="114"/>
                </a:lnTo>
                <a:lnTo>
                  <a:pt x="3255" y="150"/>
                </a:lnTo>
                <a:lnTo>
                  <a:pt x="3255" y="156"/>
                </a:lnTo>
                <a:lnTo>
                  <a:pt x="3264" y="144"/>
                </a:lnTo>
                <a:lnTo>
                  <a:pt x="3264" y="186"/>
                </a:lnTo>
                <a:lnTo>
                  <a:pt x="3272" y="126"/>
                </a:lnTo>
                <a:lnTo>
                  <a:pt x="3280" y="120"/>
                </a:lnTo>
                <a:lnTo>
                  <a:pt x="3280" y="150"/>
                </a:lnTo>
                <a:lnTo>
                  <a:pt x="3289" y="132"/>
                </a:lnTo>
                <a:lnTo>
                  <a:pt x="3289" y="120"/>
                </a:lnTo>
                <a:lnTo>
                  <a:pt x="3297" y="138"/>
                </a:lnTo>
                <a:lnTo>
                  <a:pt x="3297" y="144"/>
                </a:lnTo>
                <a:lnTo>
                  <a:pt x="3305" y="114"/>
                </a:lnTo>
                <a:lnTo>
                  <a:pt x="3314" y="132"/>
                </a:lnTo>
                <a:lnTo>
                  <a:pt x="3314" y="144"/>
                </a:lnTo>
                <a:lnTo>
                  <a:pt x="3322" y="144"/>
                </a:lnTo>
                <a:lnTo>
                  <a:pt x="3330" y="126"/>
                </a:lnTo>
                <a:lnTo>
                  <a:pt x="3338" y="144"/>
                </a:lnTo>
                <a:lnTo>
                  <a:pt x="3338" y="180"/>
                </a:lnTo>
                <a:lnTo>
                  <a:pt x="3347" y="132"/>
                </a:lnTo>
                <a:lnTo>
                  <a:pt x="3347" y="126"/>
                </a:lnTo>
                <a:lnTo>
                  <a:pt x="3355" y="168"/>
                </a:lnTo>
                <a:lnTo>
                  <a:pt x="3355" y="132"/>
                </a:lnTo>
                <a:lnTo>
                  <a:pt x="3363" y="132"/>
                </a:lnTo>
                <a:lnTo>
                  <a:pt x="3363" y="144"/>
                </a:lnTo>
                <a:lnTo>
                  <a:pt x="3372" y="180"/>
                </a:lnTo>
                <a:lnTo>
                  <a:pt x="3372" y="132"/>
                </a:lnTo>
                <a:lnTo>
                  <a:pt x="3380" y="156"/>
                </a:lnTo>
                <a:lnTo>
                  <a:pt x="3380" y="144"/>
                </a:lnTo>
                <a:lnTo>
                  <a:pt x="3388" y="168"/>
                </a:lnTo>
                <a:lnTo>
                  <a:pt x="3388" y="120"/>
                </a:lnTo>
                <a:lnTo>
                  <a:pt x="3397" y="156"/>
                </a:lnTo>
                <a:lnTo>
                  <a:pt x="3397" y="102"/>
                </a:lnTo>
                <a:lnTo>
                  <a:pt x="3405" y="162"/>
                </a:lnTo>
                <a:lnTo>
                  <a:pt x="3405" y="198"/>
                </a:lnTo>
                <a:lnTo>
                  <a:pt x="3413" y="114"/>
                </a:lnTo>
                <a:lnTo>
                  <a:pt x="3413" y="132"/>
                </a:lnTo>
                <a:lnTo>
                  <a:pt x="3422" y="120"/>
                </a:lnTo>
                <a:lnTo>
                  <a:pt x="3422" y="114"/>
                </a:lnTo>
                <a:lnTo>
                  <a:pt x="3430" y="198"/>
                </a:lnTo>
                <a:lnTo>
                  <a:pt x="3430" y="240"/>
                </a:lnTo>
                <a:lnTo>
                  <a:pt x="3430" y="168"/>
                </a:lnTo>
                <a:lnTo>
                  <a:pt x="3438" y="132"/>
                </a:lnTo>
                <a:lnTo>
                  <a:pt x="3438" y="174"/>
                </a:lnTo>
                <a:lnTo>
                  <a:pt x="3446" y="138"/>
                </a:lnTo>
                <a:lnTo>
                  <a:pt x="3446" y="114"/>
                </a:lnTo>
                <a:lnTo>
                  <a:pt x="3455" y="192"/>
                </a:lnTo>
                <a:lnTo>
                  <a:pt x="3455" y="168"/>
                </a:lnTo>
                <a:lnTo>
                  <a:pt x="3463" y="168"/>
                </a:lnTo>
                <a:lnTo>
                  <a:pt x="3463" y="96"/>
                </a:lnTo>
                <a:lnTo>
                  <a:pt x="3471" y="78"/>
                </a:lnTo>
                <a:lnTo>
                  <a:pt x="3471" y="132"/>
                </a:lnTo>
                <a:lnTo>
                  <a:pt x="3480" y="132"/>
                </a:lnTo>
                <a:lnTo>
                  <a:pt x="3480" y="90"/>
                </a:lnTo>
                <a:lnTo>
                  <a:pt x="3488" y="138"/>
                </a:lnTo>
                <a:lnTo>
                  <a:pt x="3488" y="156"/>
                </a:lnTo>
                <a:lnTo>
                  <a:pt x="3496" y="186"/>
                </a:lnTo>
                <a:lnTo>
                  <a:pt x="3496" y="48"/>
                </a:lnTo>
                <a:lnTo>
                  <a:pt x="3505" y="198"/>
                </a:lnTo>
                <a:lnTo>
                  <a:pt x="3505" y="162"/>
                </a:lnTo>
                <a:lnTo>
                  <a:pt x="3513" y="120"/>
                </a:lnTo>
                <a:lnTo>
                  <a:pt x="3513" y="150"/>
                </a:lnTo>
                <a:lnTo>
                  <a:pt x="3521" y="150"/>
                </a:lnTo>
                <a:lnTo>
                  <a:pt x="3521" y="120"/>
                </a:lnTo>
                <a:lnTo>
                  <a:pt x="3529" y="78"/>
                </a:lnTo>
                <a:lnTo>
                  <a:pt x="3529" y="144"/>
                </a:lnTo>
                <a:lnTo>
                  <a:pt x="3538" y="150"/>
                </a:lnTo>
                <a:lnTo>
                  <a:pt x="3538" y="144"/>
                </a:lnTo>
                <a:lnTo>
                  <a:pt x="3546" y="132"/>
                </a:lnTo>
                <a:lnTo>
                  <a:pt x="3546" y="168"/>
                </a:lnTo>
                <a:lnTo>
                  <a:pt x="3554" y="162"/>
                </a:lnTo>
                <a:lnTo>
                  <a:pt x="3554" y="180"/>
                </a:lnTo>
                <a:lnTo>
                  <a:pt x="3563" y="78"/>
                </a:lnTo>
                <a:lnTo>
                  <a:pt x="3563" y="132"/>
                </a:lnTo>
                <a:lnTo>
                  <a:pt x="3571" y="156"/>
                </a:lnTo>
                <a:lnTo>
                  <a:pt x="3571" y="132"/>
                </a:lnTo>
                <a:lnTo>
                  <a:pt x="3579" y="78"/>
                </a:lnTo>
                <a:lnTo>
                  <a:pt x="3579" y="144"/>
                </a:lnTo>
                <a:lnTo>
                  <a:pt x="3588" y="126"/>
                </a:lnTo>
                <a:lnTo>
                  <a:pt x="3588" y="72"/>
                </a:lnTo>
                <a:lnTo>
                  <a:pt x="3596" y="204"/>
                </a:lnTo>
                <a:lnTo>
                  <a:pt x="3596" y="126"/>
                </a:lnTo>
                <a:lnTo>
                  <a:pt x="3604" y="150"/>
                </a:lnTo>
                <a:lnTo>
                  <a:pt x="3604" y="192"/>
                </a:lnTo>
                <a:lnTo>
                  <a:pt x="3613" y="138"/>
                </a:lnTo>
                <a:lnTo>
                  <a:pt x="3613" y="180"/>
                </a:lnTo>
                <a:lnTo>
                  <a:pt x="3621" y="78"/>
                </a:lnTo>
                <a:lnTo>
                  <a:pt x="3629" y="0"/>
                </a:lnTo>
                <a:lnTo>
                  <a:pt x="3629" y="168"/>
                </a:lnTo>
                <a:lnTo>
                  <a:pt x="3637" y="120"/>
                </a:lnTo>
                <a:lnTo>
                  <a:pt x="3637" y="150"/>
                </a:lnTo>
                <a:lnTo>
                  <a:pt x="3646" y="66"/>
                </a:lnTo>
                <a:lnTo>
                  <a:pt x="3646" y="174"/>
                </a:lnTo>
                <a:lnTo>
                  <a:pt x="3654" y="126"/>
                </a:lnTo>
                <a:lnTo>
                  <a:pt x="3654" y="168"/>
                </a:lnTo>
                <a:lnTo>
                  <a:pt x="3662" y="108"/>
                </a:lnTo>
                <a:lnTo>
                  <a:pt x="3662" y="174"/>
                </a:lnTo>
                <a:lnTo>
                  <a:pt x="3671" y="210"/>
                </a:lnTo>
                <a:lnTo>
                  <a:pt x="3671" y="144"/>
                </a:lnTo>
                <a:lnTo>
                  <a:pt x="3679" y="120"/>
                </a:lnTo>
                <a:lnTo>
                  <a:pt x="3679" y="78"/>
                </a:lnTo>
                <a:lnTo>
                  <a:pt x="3687" y="84"/>
                </a:lnTo>
                <a:lnTo>
                  <a:pt x="3687" y="204"/>
                </a:lnTo>
                <a:lnTo>
                  <a:pt x="3696" y="114"/>
                </a:lnTo>
                <a:lnTo>
                  <a:pt x="3704" y="168"/>
                </a:lnTo>
                <a:lnTo>
                  <a:pt x="3704" y="96"/>
                </a:lnTo>
                <a:lnTo>
                  <a:pt x="3712" y="192"/>
                </a:lnTo>
                <a:lnTo>
                  <a:pt x="3712" y="120"/>
                </a:lnTo>
                <a:lnTo>
                  <a:pt x="3720" y="132"/>
                </a:lnTo>
                <a:lnTo>
                  <a:pt x="3720" y="108"/>
                </a:lnTo>
                <a:lnTo>
                  <a:pt x="3729" y="132"/>
                </a:lnTo>
                <a:lnTo>
                  <a:pt x="3737" y="174"/>
                </a:lnTo>
                <a:lnTo>
                  <a:pt x="3737" y="144"/>
                </a:lnTo>
                <a:lnTo>
                  <a:pt x="3745" y="132"/>
                </a:lnTo>
                <a:lnTo>
                  <a:pt x="3745" y="156"/>
                </a:lnTo>
                <a:lnTo>
                  <a:pt x="3754" y="132"/>
                </a:lnTo>
                <a:lnTo>
                  <a:pt x="3754" y="180"/>
                </a:lnTo>
                <a:lnTo>
                  <a:pt x="3762" y="174"/>
                </a:lnTo>
                <a:lnTo>
                  <a:pt x="3762" y="126"/>
                </a:lnTo>
                <a:lnTo>
                  <a:pt x="3770" y="102"/>
                </a:lnTo>
                <a:lnTo>
                  <a:pt x="3770" y="144"/>
                </a:lnTo>
                <a:lnTo>
                  <a:pt x="3779" y="126"/>
                </a:lnTo>
                <a:lnTo>
                  <a:pt x="3779" y="138"/>
                </a:lnTo>
                <a:lnTo>
                  <a:pt x="3787" y="138"/>
                </a:lnTo>
                <a:lnTo>
                  <a:pt x="3787" y="114"/>
                </a:lnTo>
                <a:lnTo>
                  <a:pt x="3795" y="102"/>
                </a:lnTo>
                <a:lnTo>
                  <a:pt x="3795" y="126"/>
                </a:lnTo>
                <a:lnTo>
                  <a:pt x="3804" y="120"/>
                </a:lnTo>
                <a:lnTo>
                  <a:pt x="3804" y="114"/>
                </a:lnTo>
                <a:lnTo>
                  <a:pt x="3812" y="156"/>
                </a:lnTo>
                <a:lnTo>
                  <a:pt x="3820" y="120"/>
                </a:lnTo>
                <a:lnTo>
                  <a:pt x="3820" y="162"/>
                </a:lnTo>
                <a:lnTo>
                  <a:pt x="3828" y="132"/>
                </a:lnTo>
                <a:lnTo>
                  <a:pt x="3828" y="174"/>
                </a:lnTo>
                <a:lnTo>
                  <a:pt x="3837" y="114"/>
                </a:lnTo>
                <a:lnTo>
                  <a:pt x="3837" y="132"/>
                </a:lnTo>
                <a:lnTo>
                  <a:pt x="3845" y="132"/>
                </a:lnTo>
                <a:lnTo>
                  <a:pt x="3845" y="138"/>
                </a:lnTo>
                <a:lnTo>
                  <a:pt x="3853" y="132"/>
                </a:lnTo>
                <a:lnTo>
                  <a:pt x="3853" y="144"/>
                </a:lnTo>
                <a:lnTo>
                  <a:pt x="3862" y="132"/>
                </a:lnTo>
                <a:lnTo>
                  <a:pt x="3862" y="138"/>
                </a:lnTo>
                <a:lnTo>
                  <a:pt x="3870" y="60"/>
                </a:lnTo>
                <a:lnTo>
                  <a:pt x="3870" y="138"/>
                </a:lnTo>
                <a:lnTo>
                  <a:pt x="3878" y="114"/>
                </a:lnTo>
                <a:lnTo>
                  <a:pt x="3878" y="102"/>
                </a:lnTo>
                <a:lnTo>
                  <a:pt x="3887" y="126"/>
                </a:lnTo>
                <a:lnTo>
                  <a:pt x="3887" y="144"/>
                </a:lnTo>
                <a:lnTo>
                  <a:pt x="3895" y="114"/>
                </a:lnTo>
                <a:lnTo>
                  <a:pt x="3895" y="132"/>
                </a:lnTo>
                <a:lnTo>
                  <a:pt x="3903" y="138"/>
                </a:lnTo>
                <a:lnTo>
                  <a:pt x="3903" y="54"/>
                </a:lnTo>
                <a:lnTo>
                  <a:pt x="3911" y="138"/>
                </a:lnTo>
                <a:lnTo>
                  <a:pt x="3911" y="180"/>
                </a:lnTo>
                <a:lnTo>
                  <a:pt x="3920" y="138"/>
                </a:lnTo>
                <a:lnTo>
                  <a:pt x="3928" y="96"/>
                </a:lnTo>
                <a:lnTo>
                  <a:pt x="3928" y="138"/>
                </a:lnTo>
                <a:lnTo>
                  <a:pt x="3936" y="138"/>
                </a:lnTo>
                <a:lnTo>
                  <a:pt x="3936" y="132"/>
                </a:lnTo>
                <a:lnTo>
                  <a:pt x="3945" y="174"/>
                </a:lnTo>
                <a:lnTo>
                  <a:pt x="3945" y="114"/>
                </a:lnTo>
                <a:lnTo>
                  <a:pt x="3953" y="126"/>
                </a:lnTo>
                <a:lnTo>
                  <a:pt x="3953" y="138"/>
                </a:lnTo>
                <a:lnTo>
                  <a:pt x="3961" y="144"/>
                </a:lnTo>
                <a:lnTo>
                  <a:pt x="3961" y="126"/>
                </a:lnTo>
                <a:lnTo>
                  <a:pt x="3970" y="120"/>
                </a:lnTo>
                <a:lnTo>
                  <a:pt x="3970" y="108"/>
                </a:lnTo>
                <a:lnTo>
                  <a:pt x="3978" y="138"/>
                </a:lnTo>
                <a:lnTo>
                  <a:pt x="3978" y="120"/>
                </a:lnTo>
                <a:lnTo>
                  <a:pt x="3986" y="174"/>
                </a:lnTo>
                <a:lnTo>
                  <a:pt x="3986" y="114"/>
                </a:lnTo>
                <a:lnTo>
                  <a:pt x="3995" y="72"/>
                </a:lnTo>
                <a:lnTo>
                  <a:pt x="3995" y="144"/>
                </a:lnTo>
                <a:lnTo>
                  <a:pt x="4003" y="120"/>
                </a:lnTo>
                <a:lnTo>
                  <a:pt x="4003" y="168"/>
                </a:lnTo>
                <a:lnTo>
                  <a:pt x="4011" y="132"/>
                </a:lnTo>
                <a:lnTo>
                  <a:pt x="4011" y="186"/>
                </a:lnTo>
                <a:lnTo>
                  <a:pt x="4019" y="186"/>
                </a:lnTo>
                <a:lnTo>
                  <a:pt x="4019" y="180"/>
                </a:lnTo>
                <a:lnTo>
                  <a:pt x="4028" y="126"/>
                </a:lnTo>
                <a:lnTo>
                  <a:pt x="4028" y="90"/>
                </a:lnTo>
                <a:lnTo>
                  <a:pt x="4036" y="186"/>
                </a:lnTo>
                <a:lnTo>
                  <a:pt x="4036" y="114"/>
                </a:lnTo>
                <a:lnTo>
                  <a:pt x="4044" y="126"/>
                </a:lnTo>
                <a:lnTo>
                  <a:pt x="4044" y="90"/>
                </a:lnTo>
                <a:lnTo>
                  <a:pt x="4053" y="120"/>
                </a:lnTo>
                <a:lnTo>
                  <a:pt x="4053" y="144"/>
                </a:lnTo>
                <a:lnTo>
                  <a:pt x="4061" y="156"/>
                </a:lnTo>
                <a:lnTo>
                  <a:pt x="4069" y="180"/>
                </a:lnTo>
                <a:lnTo>
                  <a:pt x="4069" y="138"/>
                </a:lnTo>
                <a:lnTo>
                  <a:pt x="4078" y="120"/>
                </a:lnTo>
                <a:lnTo>
                  <a:pt x="4078" y="150"/>
                </a:lnTo>
                <a:lnTo>
                  <a:pt x="4086" y="108"/>
                </a:lnTo>
                <a:lnTo>
                  <a:pt x="4086" y="162"/>
                </a:lnTo>
                <a:lnTo>
                  <a:pt x="4094" y="156"/>
                </a:lnTo>
                <a:lnTo>
                  <a:pt x="4094" y="120"/>
                </a:lnTo>
                <a:lnTo>
                  <a:pt x="4102" y="168"/>
                </a:lnTo>
                <a:lnTo>
                  <a:pt x="4102" y="186"/>
                </a:lnTo>
                <a:lnTo>
                  <a:pt x="4111" y="168"/>
                </a:lnTo>
                <a:lnTo>
                  <a:pt x="4111" y="126"/>
                </a:lnTo>
                <a:lnTo>
                  <a:pt x="4119" y="114"/>
                </a:lnTo>
                <a:lnTo>
                  <a:pt x="4119" y="120"/>
                </a:lnTo>
                <a:lnTo>
                  <a:pt x="4127" y="114"/>
                </a:lnTo>
                <a:lnTo>
                  <a:pt x="4127" y="126"/>
                </a:lnTo>
                <a:lnTo>
                  <a:pt x="4136" y="120"/>
                </a:lnTo>
                <a:lnTo>
                  <a:pt x="4136" y="96"/>
                </a:lnTo>
                <a:lnTo>
                  <a:pt x="4144" y="114"/>
                </a:lnTo>
                <a:lnTo>
                  <a:pt x="4144" y="156"/>
                </a:lnTo>
                <a:lnTo>
                  <a:pt x="4152" y="144"/>
                </a:lnTo>
                <a:lnTo>
                  <a:pt x="4152" y="126"/>
                </a:lnTo>
                <a:lnTo>
                  <a:pt x="4161" y="126"/>
                </a:lnTo>
                <a:lnTo>
                  <a:pt x="4161" y="144"/>
                </a:lnTo>
                <a:lnTo>
                  <a:pt x="4169" y="162"/>
                </a:lnTo>
                <a:lnTo>
                  <a:pt x="4169" y="168"/>
                </a:lnTo>
                <a:lnTo>
                  <a:pt x="4177" y="132"/>
                </a:lnTo>
                <a:lnTo>
                  <a:pt x="4177" y="210"/>
                </a:lnTo>
                <a:lnTo>
                  <a:pt x="4186" y="108"/>
                </a:lnTo>
                <a:lnTo>
                  <a:pt x="4186" y="168"/>
                </a:lnTo>
                <a:lnTo>
                  <a:pt x="4194" y="126"/>
                </a:lnTo>
                <a:lnTo>
                  <a:pt x="4194" y="108"/>
                </a:lnTo>
                <a:lnTo>
                  <a:pt x="4202" y="126"/>
                </a:lnTo>
                <a:lnTo>
                  <a:pt x="4202" y="108"/>
                </a:lnTo>
                <a:lnTo>
                  <a:pt x="4210" y="132"/>
                </a:lnTo>
                <a:lnTo>
                  <a:pt x="4210" y="90"/>
                </a:lnTo>
                <a:lnTo>
                  <a:pt x="4219" y="162"/>
                </a:lnTo>
                <a:lnTo>
                  <a:pt x="4219" y="168"/>
                </a:lnTo>
                <a:lnTo>
                  <a:pt x="4227" y="114"/>
                </a:lnTo>
                <a:lnTo>
                  <a:pt x="4227" y="132"/>
                </a:lnTo>
                <a:lnTo>
                  <a:pt x="4235" y="150"/>
                </a:lnTo>
                <a:lnTo>
                  <a:pt x="4235" y="114"/>
                </a:lnTo>
                <a:lnTo>
                  <a:pt x="4244" y="108"/>
                </a:lnTo>
                <a:lnTo>
                  <a:pt x="4244" y="150"/>
                </a:lnTo>
                <a:lnTo>
                  <a:pt x="4252" y="150"/>
                </a:lnTo>
                <a:lnTo>
                  <a:pt x="4252" y="126"/>
                </a:lnTo>
                <a:lnTo>
                  <a:pt x="4260" y="126"/>
                </a:lnTo>
                <a:lnTo>
                  <a:pt x="4269" y="144"/>
                </a:lnTo>
                <a:lnTo>
                  <a:pt x="4269" y="132"/>
                </a:lnTo>
                <a:lnTo>
                  <a:pt x="4277" y="180"/>
                </a:lnTo>
                <a:lnTo>
                  <a:pt x="4277" y="102"/>
                </a:lnTo>
                <a:lnTo>
                  <a:pt x="4285" y="120"/>
                </a:lnTo>
                <a:lnTo>
                  <a:pt x="4285" y="144"/>
                </a:lnTo>
                <a:lnTo>
                  <a:pt x="4293" y="126"/>
                </a:lnTo>
                <a:lnTo>
                  <a:pt x="4293" y="132"/>
                </a:lnTo>
                <a:lnTo>
                  <a:pt x="4302" y="114"/>
                </a:lnTo>
                <a:lnTo>
                  <a:pt x="4302" y="120"/>
                </a:lnTo>
                <a:lnTo>
                  <a:pt x="4310" y="150"/>
                </a:lnTo>
                <a:lnTo>
                  <a:pt x="4318" y="132"/>
                </a:lnTo>
                <a:lnTo>
                  <a:pt x="4318" y="102"/>
                </a:lnTo>
                <a:lnTo>
                  <a:pt x="4327" y="132"/>
                </a:lnTo>
                <a:lnTo>
                  <a:pt x="4327" y="78"/>
                </a:lnTo>
                <a:lnTo>
                  <a:pt x="4335" y="198"/>
                </a:lnTo>
                <a:lnTo>
                  <a:pt x="4335" y="132"/>
                </a:lnTo>
                <a:lnTo>
                  <a:pt x="4343" y="138"/>
                </a:lnTo>
                <a:lnTo>
                  <a:pt x="4343" y="156"/>
                </a:lnTo>
                <a:lnTo>
                  <a:pt x="4352" y="138"/>
                </a:lnTo>
                <a:lnTo>
                  <a:pt x="4352" y="108"/>
                </a:lnTo>
                <a:lnTo>
                  <a:pt x="4360" y="114"/>
                </a:lnTo>
                <a:lnTo>
                  <a:pt x="4368" y="138"/>
                </a:lnTo>
                <a:lnTo>
                  <a:pt x="4368" y="150"/>
                </a:lnTo>
                <a:lnTo>
                  <a:pt x="4376" y="138"/>
                </a:lnTo>
                <a:lnTo>
                  <a:pt x="4376" y="132"/>
                </a:lnTo>
                <a:lnTo>
                  <a:pt x="4385" y="132"/>
                </a:lnTo>
                <a:lnTo>
                  <a:pt x="4385" y="126"/>
                </a:lnTo>
                <a:lnTo>
                  <a:pt x="4393" y="144"/>
                </a:lnTo>
                <a:lnTo>
                  <a:pt x="4393" y="120"/>
                </a:lnTo>
                <a:lnTo>
                  <a:pt x="4401" y="138"/>
                </a:lnTo>
                <a:lnTo>
                  <a:pt x="4401" y="132"/>
                </a:lnTo>
                <a:lnTo>
                  <a:pt x="4410" y="114"/>
                </a:lnTo>
                <a:lnTo>
                  <a:pt x="4410" y="102"/>
                </a:lnTo>
                <a:lnTo>
                  <a:pt x="4418" y="138"/>
                </a:lnTo>
                <a:lnTo>
                  <a:pt x="4418" y="150"/>
                </a:lnTo>
                <a:lnTo>
                  <a:pt x="4426" y="96"/>
                </a:lnTo>
                <a:lnTo>
                  <a:pt x="4426" y="120"/>
                </a:lnTo>
                <a:lnTo>
                  <a:pt x="4435" y="144"/>
                </a:lnTo>
                <a:lnTo>
                  <a:pt x="4435" y="150"/>
                </a:lnTo>
                <a:lnTo>
                  <a:pt x="4443" y="156"/>
                </a:lnTo>
                <a:lnTo>
                  <a:pt x="4443" y="102"/>
                </a:lnTo>
                <a:lnTo>
                  <a:pt x="4451" y="150"/>
                </a:lnTo>
                <a:lnTo>
                  <a:pt x="4451" y="132"/>
                </a:lnTo>
                <a:lnTo>
                  <a:pt x="4460" y="132"/>
                </a:lnTo>
                <a:lnTo>
                  <a:pt x="4460" y="216"/>
                </a:lnTo>
                <a:lnTo>
                  <a:pt x="4468" y="102"/>
                </a:lnTo>
                <a:lnTo>
                  <a:pt x="4468" y="144"/>
                </a:lnTo>
                <a:lnTo>
                  <a:pt x="4476" y="138"/>
                </a:lnTo>
                <a:lnTo>
                  <a:pt x="4476" y="144"/>
                </a:lnTo>
                <a:lnTo>
                  <a:pt x="4484" y="156"/>
                </a:lnTo>
                <a:lnTo>
                  <a:pt x="4484" y="114"/>
                </a:lnTo>
                <a:lnTo>
                  <a:pt x="4493" y="114"/>
                </a:lnTo>
                <a:lnTo>
                  <a:pt x="4501" y="120"/>
                </a:lnTo>
                <a:lnTo>
                  <a:pt x="4501" y="138"/>
                </a:lnTo>
                <a:lnTo>
                  <a:pt x="4509" y="126"/>
                </a:lnTo>
                <a:lnTo>
                  <a:pt x="4509" y="144"/>
                </a:lnTo>
                <a:lnTo>
                  <a:pt x="4518" y="114"/>
                </a:lnTo>
                <a:lnTo>
                  <a:pt x="4518" y="132"/>
                </a:lnTo>
                <a:lnTo>
                  <a:pt x="4526" y="150"/>
                </a:lnTo>
                <a:lnTo>
                  <a:pt x="4526" y="156"/>
                </a:lnTo>
                <a:lnTo>
                  <a:pt x="4534" y="156"/>
                </a:lnTo>
                <a:lnTo>
                  <a:pt x="4534" y="132"/>
                </a:lnTo>
                <a:lnTo>
                  <a:pt x="4543" y="114"/>
                </a:lnTo>
                <a:lnTo>
                  <a:pt x="4543" y="108"/>
                </a:lnTo>
                <a:lnTo>
                  <a:pt x="4551" y="126"/>
                </a:lnTo>
                <a:lnTo>
                  <a:pt x="4551" y="114"/>
                </a:lnTo>
                <a:lnTo>
                  <a:pt x="4559" y="138"/>
                </a:lnTo>
                <a:lnTo>
                  <a:pt x="4559" y="150"/>
                </a:lnTo>
                <a:lnTo>
                  <a:pt x="4567" y="162"/>
                </a:lnTo>
                <a:lnTo>
                  <a:pt x="4567" y="156"/>
                </a:lnTo>
              </a:path>
            </a:pathLst>
          </a:custGeom>
          <a:noFill/>
          <a:ln w="12700" cap="rnd" cmpd="sng">
            <a:solidFill>
              <a:srgbClr val="000080"/>
            </a:solidFill>
            <a:prstDash val="solid"/>
            <a:round/>
            <a:headEnd type="none" w="med" len="med"/>
            <a:tailEnd type="none" w="med" len="med"/>
          </a:ln>
        </p:spPr>
        <p:txBody>
          <a:bodyPr/>
          <a:lstStyle/>
          <a:p>
            <a:endParaRPr lang="en-US"/>
          </a:p>
        </p:txBody>
      </p:sp>
      <p:sp>
        <p:nvSpPr>
          <p:cNvPr id="197661" name="Freeform 28"/>
          <p:cNvSpPr>
            <a:spLocks/>
          </p:cNvSpPr>
          <p:nvPr/>
        </p:nvSpPr>
        <p:spPr bwMode="auto">
          <a:xfrm>
            <a:off x="1076325" y="3371850"/>
            <a:ext cx="7251700" cy="885825"/>
          </a:xfrm>
          <a:custGeom>
            <a:avLst/>
            <a:gdLst>
              <a:gd name="T0" fmla="*/ 2147483647 w 4568"/>
              <a:gd name="T1" fmla="*/ 2147483647 h 558"/>
              <a:gd name="T2" fmla="*/ 2147483647 w 4568"/>
              <a:gd name="T3" fmla="*/ 2147483647 h 558"/>
              <a:gd name="T4" fmla="*/ 2147483647 w 4568"/>
              <a:gd name="T5" fmla="*/ 2147483647 h 558"/>
              <a:gd name="T6" fmla="*/ 2147483647 w 4568"/>
              <a:gd name="T7" fmla="*/ 2147483647 h 558"/>
              <a:gd name="T8" fmla="*/ 2147483647 w 4568"/>
              <a:gd name="T9" fmla="*/ 2147483647 h 558"/>
              <a:gd name="T10" fmla="*/ 2147483647 w 4568"/>
              <a:gd name="T11" fmla="*/ 2147483647 h 558"/>
              <a:gd name="T12" fmla="*/ 2147483647 w 4568"/>
              <a:gd name="T13" fmla="*/ 2147483647 h 558"/>
              <a:gd name="T14" fmla="*/ 2147483647 w 4568"/>
              <a:gd name="T15" fmla="*/ 2147483647 h 558"/>
              <a:gd name="T16" fmla="*/ 2147483647 w 4568"/>
              <a:gd name="T17" fmla="*/ 2147483647 h 558"/>
              <a:gd name="T18" fmla="*/ 2147483647 w 4568"/>
              <a:gd name="T19" fmla="*/ 2147483647 h 558"/>
              <a:gd name="T20" fmla="*/ 2147483647 w 4568"/>
              <a:gd name="T21" fmla="*/ 2147483647 h 558"/>
              <a:gd name="T22" fmla="*/ 2147483647 w 4568"/>
              <a:gd name="T23" fmla="*/ 2147483647 h 558"/>
              <a:gd name="T24" fmla="*/ 2147483647 w 4568"/>
              <a:gd name="T25" fmla="*/ 2147483647 h 558"/>
              <a:gd name="T26" fmla="*/ 2147483647 w 4568"/>
              <a:gd name="T27" fmla="*/ 2147483647 h 558"/>
              <a:gd name="T28" fmla="*/ 2147483647 w 4568"/>
              <a:gd name="T29" fmla="*/ 2147483647 h 558"/>
              <a:gd name="T30" fmla="*/ 2147483647 w 4568"/>
              <a:gd name="T31" fmla="*/ 2147483647 h 558"/>
              <a:gd name="T32" fmla="*/ 2147483647 w 4568"/>
              <a:gd name="T33" fmla="*/ 2147483647 h 558"/>
              <a:gd name="T34" fmla="*/ 2147483647 w 4568"/>
              <a:gd name="T35" fmla="*/ 2147483647 h 558"/>
              <a:gd name="T36" fmla="*/ 2147483647 w 4568"/>
              <a:gd name="T37" fmla="*/ 2147483647 h 558"/>
              <a:gd name="T38" fmla="*/ 2147483647 w 4568"/>
              <a:gd name="T39" fmla="*/ 2147483647 h 558"/>
              <a:gd name="T40" fmla="*/ 2147483647 w 4568"/>
              <a:gd name="T41" fmla="*/ 2147483647 h 558"/>
              <a:gd name="T42" fmla="*/ 2147483647 w 4568"/>
              <a:gd name="T43" fmla="*/ 2147483647 h 558"/>
              <a:gd name="T44" fmla="*/ 2147483647 w 4568"/>
              <a:gd name="T45" fmla="*/ 2147483647 h 558"/>
              <a:gd name="T46" fmla="*/ 2147483647 w 4568"/>
              <a:gd name="T47" fmla="*/ 2147483647 h 558"/>
              <a:gd name="T48" fmla="*/ 2147483647 w 4568"/>
              <a:gd name="T49" fmla="*/ 2147483647 h 558"/>
              <a:gd name="T50" fmla="*/ 2147483647 w 4568"/>
              <a:gd name="T51" fmla="*/ 2147483647 h 558"/>
              <a:gd name="T52" fmla="*/ 2147483647 w 4568"/>
              <a:gd name="T53" fmla="*/ 2147483647 h 558"/>
              <a:gd name="T54" fmla="*/ 2147483647 w 4568"/>
              <a:gd name="T55" fmla="*/ 2147483647 h 558"/>
              <a:gd name="T56" fmla="*/ 2147483647 w 4568"/>
              <a:gd name="T57" fmla="*/ 2147483647 h 558"/>
              <a:gd name="T58" fmla="*/ 2147483647 w 4568"/>
              <a:gd name="T59" fmla="*/ 2147483647 h 558"/>
              <a:gd name="T60" fmla="*/ 2147483647 w 4568"/>
              <a:gd name="T61" fmla="*/ 2147483647 h 558"/>
              <a:gd name="T62" fmla="*/ 2147483647 w 4568"/>
              <a:gd name="T63" fmla="*/ 2147483647 h 558"/>
              <a:gd name="T64" fmla="*/ 2147483647 w 4568"/>
              <a:gd name="T65" fmla="*/ 2147483647 h 558"/>
              <a:gd name="T66" fmla="*/ 2147483647 w 4568"/>
              <a:gd name="T67" fmla="*/ 2147483647 h 558"/>
              <a:gd name="T68" fmla="*/ 2147483647 w 4568"/>
              <a:gd name="T69" fmla="*/ 2147483647 h 558"/>
              <a:gd name="T70" fmla="*/ 2147483647 w 4568"/>
              <a:gd name="T71" fmla="*/ 2147483647 h 558"/>
              <a:gd name="T72" fmla="*/ 2147483647 w 4568"/>
              <a:gd name="T73" fmla="*/ 2147483647 h 558"/>
              <a:gd name="T74" fmla="*/ 2147483647 w 4568"/>
              <a:gd name="T75" fmla="*/ 2147483647 h 558"/>
              <a:gd name="T76" fmla="*/ 2147483647 w 4568"/>
              <a:gd name="T77" fmla="*/ 2147483647 h 558"/>
              <a:gd name="T78" fmla="*/ 2147483647 w 4568"/>
              <a:gd name="T79" fmla="*/ 2147483647 h 558"/>
              <a:gd name="T80" fmla="*/ 2147483647 w 4568"/>
              <a:gd name="T81" fmla="*/ 2147483647 h 558"/>
              <a:gd name="T82" fmla="*/ 2147483647 w 4568"/>
              <a:gd name="T83" fmla="*/ 2147483647 h 558"/>
              <a:gd name="T84" fmla="*/ 2147483647 w 4568"/>
              <a:gd name="T85" fmla="*/ 2147483647 h 558"/>
              <a:gd name="T86" fmla="*/ 2147483647 w 4568"/>
              <a:gd name="T87" fmla="*/ 2147483647 h 558"/>
              <a:gd name="T88" fmla="*/ 2147483647 w 4568"/>
              <a:gd name="T89" fmla="*/ 2147483647 h 558"/>
              <a:gd name="T90" fmla="*/ 2147483647 w 4568"/>
              <a:gd name="T91" fmla="*/ 2147483647 h 558"/>
              <a:gd name="T92" fmla="*/ 2147483647 w 4568"/>
              <a:gd name="T93" fmla="*/ 2147483647 h 558"/>
              <a:gd name="T94" fmla="*/ 2147483647 w 4568"/>
              <a:gd name="T95" fmla="*/ 2147483647 h 558"/>
              <a:gd name="T96" fmla="*/ 2147483647 w 4568"/>
              <a:gd name="T97" fmla="*/ 2147483647 h 558"/>
              <a:gd name="T98" fmla="*/ 2147483647 w 4568"/>
              <a:gd name="T99" fmla="*/ 2147483647 h 558"/>
              <a:gd name="T100" fmla="*/ 2147483647 w 4568"/>
              <a:gd name="T101" fmla="*/ 2147483647 h 558"/>
              <a:gd name="T102" fmla="*/ 2147483647 w 4568"/>
              <a:gd name="T103" fmla="*/ 2147483647 h 558"/>
              <a:gd name="T104" fmla="*/ 2147483647 w 4568"/>
              <a:gd name="T105" fmla="*/ 2147483647 h 558"/>
              <a:gd name="T106" fmla="*/ 2147483647 w 4568"/>
              <a:gd name="T107" fmla="*/ 2147483647 h 558"/>
              <a:gd name="T108" fmla="*/ 2147483647 w 4568"/>
              <a:gd name="T109" fmla="*/ 2147483647 h 558"/>
              <a:gd name="T110" fmla="*/ 2147483647 w 4568"/>
              <a:gd name="T111" fmla="*/ 2147483647 h 558"/>
              <a:gd name="T112" fmla="*/ 2147483647 w 4568"/>
              <a:gd name="T113" fmla="*/ 2147483647 h 558"/>
              <a:gd name="T114" fmla="*/ 2147483647 w 4568"/>
              <a:gd name="T115" fmla="*/ 2147483647 h 558"/>
              <a:gd name="T116" fmla="*/ 2147483647 w 4568"/>
              <a:gd name="T117" fmla="*/ 2147483647 h 5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568"/>
              <a:gd name="T178" fmla="*/ 0 h 558"/>
              <a:gd name="T179" fmla="*/ 4568 w 4568"/>
              <a:gd name="T180" fmla="*/ 558 h 5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568" h="558">
                <a:moveTo>
                  <a:pt x="0" y="533"/>
                </a:moveTo>
                <a:lnTo>
                  <a:pt x="0" y="527"/>
                </a:lnTo>
                <a:lnTo>
                  <a:pt x="9" y="527"/>
                </a:lnTo>
                <a:lnTo>
                  <a:pt x="17" y="527"/>
                </a:lnTo>
                <a:lnTo>
                  <a:pt x="25" y="527"/>
                </a:lnTo>
                <a:lnTo>
                  <a:pt x="34" y="527"/>
                </a:lnTo>
                <a:lnTo>
                  <a:pt x="34" y="521"/>
                </a:lnTo>
                <a:lnTo>
                  <a:pt x="42" y="527"/>
                </a:lnTo>
                <a:lnTo>
                  <a:pt x="50" y="527"/>
                </a:lnTo>
                <a:lnTo>
                  <a:pt x="50" y="521"/>
                </a:lnTo>
                <a:lnTo>
                  <a:pt x="58" y="521"/>
                </a:lnTo>
                <a:lnTo>
                  <a:pt x="67" y="521"/>
                </a:lnTo>
                <a:lnTo>
                  <a:pt x="75" y="527"/>
                </a:lnTo>
                <a:lnTo>
                  <a:pt x="83" y="527"/>
                </a:lnTo>
                <a:lnTo>
                  <a:pt x="92" y="527"/>
                </a:lnTo>
                <a:lnTo>
                  <a:pt x="100" y="527"/>
                </a:lnTo>
                <a:lnTo>
                  <a:pt x="108" y="527"/>
                </a:lnTo>
                <a:lnTo>
                  <a:pt x="117" y="527"/>
                </a:lnTo>
                <a:lnTo>
                  <a:pt x="125" y="527"/>
                </a:lnTo>
                <a:lnTo>
                  <a:pt x="133" y="527"/>
                </a:lnTo>
                <a:lnTo>
                  <a:pt x="141" y="527"/>
                </a:lnTo>
                <a:lnTo>
                  <a:pt x="150" y="551"/>
                </a:lnTo>
                <a:lnTo>
                  <a:pt x="158" y="557"/>
                </a:lnTo>
                <a:lnTo>
                  <a:pt x="166" y="557"/>
                </a:lnTo>
                <a:lnTo>
                  <a:pt x="175" y="557"/>
                </a:lnTo>
                <a:lnTo>
                  <a:pt x="183" y="557"/>
                </a:lnTo>
                <a:lnTo>
                  <a:pt x="191" y="551"/>
                </a:lnTo>
                <a:lnTo>
                  <a:pt x="191" y="557"/>
                </a:lnTo>
                <a:lnTo>
                  <a:pt x="200" y="551"/>
                </a:lnTo>
                <a:lnTo>
                  <a:pt x="208" y="557"/>
                </a:lnTo>
                <a:lnTo>
                  <a:pt x="208" y="551"/>
                </a:lnTo>
                <a:lnTo>
                  <a:pt x="216" y="551"/>
                </a:lnTo>
                <a:lnTo>
                  <a:pt x="224" y="551"/>
                </a:lnTo>
                <a:lnTo>
                  <a:pt x="233" y="557"/>
                </a:lnTo>
                <a:lnTo>
                  <a:pt x="241" y="551"/>
                </a:lnTo>
                <a:lnTo>
                  <a:pt x="241" y="557"/>
                </a:lnTo>
                <a:lnTo>
                  <a:pt x="249" y="557"/>
                </a:lnTo>
                <a:lnTo>
                  <a:pt x="258" y="557"/>
                </a:lnTo>
                <a:lnTo>
                  <a:pt x="266" y="557"/>
                </a:lnTo>
                <a:lnTo>
                  <a:pt x="274" y="551"/>
                </a:lnTo>
                <a:lnTo>
                  <a:pt x="283" y="551"/>
                </a:lnTo>
                <a:lnTo>
                  <a:pt x="291" y="551"/>
                </a:lnTo>
                <a:lnTo>
                  <a:pt x="291" y="545"/>
                </a:lnTo>
                <a:lnTo>
                  <a:pt x="299" y="533"/>
                </a:lnTo>
                <a:lnTo>
                  <a:pt x="299" y="515"/>
                </a:lnTo>
                <a:lnTo>
                  <a:pt x="308" y="515"/>
                </a:lnTo>
                <a:lnTo>
                  <a:pt x="316" y="515"/>
                </a:lnTo>
                <a:lnTo>
                  <a:pt x="324" y="515"/>
                </a:lnTo>
                <a:lnTo>
                  <a:pt x="332" y="515"/>
                </a:lnTo>
                <a:lnTo>
                  <a:pt x="341" y="515"/>
                </a:lnTo>
                <a:lnTo>
                  <a:pt x="341" y="509"/>
                </a:lnTo>
                <a:lnTo>
                  <a:pt x="349" y="509"/>
                </a:lnTo>
                <a:lnTo>
                  <a:pt x="357" y="509"/>
                </a:lnTo>
                <a:lnTo>
                  <a:pt x="366" y="509"/>
                </a:lnTo>
                <a:lnTo>
                  <a:pt x="374" y="509"/>
                </a:lnTo>
                <a:lnTo>
                  <a:pt x="382" y="509"/>
                </a:lnTo>
                <a:lnTo>
                  <a:pt x="391" y="509"/>
                </a:lnTo>
                <a:lnTo>
                  <a:pt x="399" y="509"/>
                </a:lnTo>
                <a:lnTo>
                  <a:pt x="407" y="509"/>
                </a:lnTo>
                <a:lnTo>
                  <a:pt x="415" y="509"/>
                </a:lnTo>
                <a:lnTo>
                  <a:pt x="415" y="515"/>
                </a:lnTo>
                <a:lnTo>
                  <a:pt x="424" y="515"/>
                </a:lnTo>
                <a:lnTo>
                  <a:pt x="432" y="515"/>
                </a:lnTo>
                <a:lnTo>
                  <a:pt x="432" y="521"/>
                </a:lnTo>
                <a:lnTo>
                  <a:pt x="440" y="521"/>
                </a:lnTo>
                <a:lnTo>
                  <a:pt x="449" y="527"/>
                </a:lnTo>
                <a:lnTo>
                  <a:pt x="457" y="521"/>
                </a:lnTo>
                <a:lnTo>
                  <a:pt x="457" y="527"/>
                </a:lnTo>
                <a:lnTo>
                  <a:pt x="465" y="527"/>
                </a:lnTo>
                <a:lnTo>
                  <a:pt x="474" y="527"/>
                </a:lnTo>
                <a:lnTo>
                  <a:pt x="482" y="527"/>
                </a:lnTo>
                <a:lnTo>
                  <a:pt x="490" y="527"/>
                </a:lnTo>
                <a:lnTo>
                  <a:pt x="499" y="533"/>
                </a:lnTo>
                <a:lnTo>
                  <a:pt x="507" y="533"/>
                </a:lnTo>
                <a:lnTo>
                  <a:pt x="515" y="533"/>
                </a:lnTo>
                <a:lnTo>
                  <a:pt x="523" y="539"/>
                </a:lnTo>
                <a:lnTo>
                  <a:pt x="532" y="533"/>
                </a:lnTo>
                <a:lnTo>
                  <a:pt x="540" y="533"/>
                </a:lnTo>
                <a:lnTo>
                  <a:pt x="548" y="533"/>
                </a:lnTo>
                <a:lnTo>
                  <a:pt x="557" y="533"/>
                </a:lnTo>
                <a:lnTo>
                  <a:pt x="565" y="533"/>
                </a:lnTo>
                <a:lnTo>
                  <a:pt x="573" y="527"/>
                </a:lnTo>
                <a:lnTo>
                  <a:pt x="582" y="527"/>
                </a:lnTo>
                <a:lnTo>
                  <a:pt x="590" y="527"/>
                </a:lnTo>
                <a:lnTo>
                  <a:pt x="598" y="527"/>
                </a:lnTo>
                <a:lnTo>
                  <a:pt x="606" y="527"/>
                </a:lnTo>
                <a:lnTo>
                  <a:pt x="615" y="527"/>
                </a:lnTo>
                <a:lnTo>
                  <a:pt x="623" y="527"/>
                </a:lnTo>
                <a:lnTo>
                  <a:pt x="631" y="527"/>
                </a:lnTo>
                <a:lnTo>
                  <a:pt x="640" y="527"/>
                </a:lnTo>
                <a:lnTo>
                  <a:pt x="648" y="527"/>
                </a:lnTo>
                <a:lnTo>
                  <a:pt x="656" y="527"/>
                </a:lnTo>
                <a:lnTo>
                  <a:pt x="665" y="527"/>
                </a:lnTo>
                <a:lnTo>
                  <a:pt x="673" y="527"/>
                </a:lnTo>
                <a:lnTo>
                  <a:pt x="681" y="527"/>
                </a:lnTo>
                <a:lnTo>
                  <a:pt x="690" y="527"/>
                </a:lnTo>
                <a:lnTo>
                  <a:pt x="698" y="527"/>
                </a:lnTo>
                <a:lnTo>
                  <a:pt x="706" y="521"/>
                </a:lnTo>
                <a:lnTo>
                  <a:pt x="714" y="521"/>
                </a:lnTo>
                <a:lnTo>
                  <a:pt x="723" y="521"/>
                </a:lnTo>
                <a:lnTo>
                  <a:pt x="731" y="521"/>
                </a:lnTo>
                <a:lnTo>
                  <a:pt x="739" y="521"/>
                </a:lnTo>
                <a:lnTo>
                  <a:pt x="748" y="521"/>
                </a:lnTo>
                <a:lnTo>
                  <a:pt x="756" y="521"/>
                </a:lnTo>
                <a:lnTo>
                  <a:pt x="756" y="515"/>
                </a:lnTo>
                <a:lnTo>
                  <a:pt x="764" y="497"/>
                </a:lnTo>
                <a:lnTo>
                  <a:pt x="764" y="485"/>
                </a:lnTo>
                <a:lnTo>
                  <a:pt x="773" y="330"/>
                </a:lnTo>
                <a:lnTo>
                  <a:pt x="773" y="324"/>
                </a:lnTo>
                <a:lnTo>
                  <a:pt x="781" y="324"/>
                </a:lnTo>
                <a:lnTo>
                  <a:pt x="789" y="318"/>
                </a:lnTo>
                <a:lnTo>
                  <a:pt x="789" y="312"/>
                </a:lnTo>
                <a:lnTo>
                  <a:pt x="797" y="312"/>
                </a:lnTo>
                <a:lnTo>
                  <a:pt x="797" y="294"/>
                </a:lnTo>
                <a:lnTo>
                  <a:pt x="806" y="294"/>
                </a:lnTo>
                <a:lnTo>
                  <a:pt x="814" y="276"/>
                </a:lnTo>
                <a:lnTo>
                  <a:pt x="814" y="258"/>
                </a:lnTo>
                <a:lnTo>
                  <a:pt x="822" y="240"/>
                </a:lnTo>
                <a:lnTo>
                  <a:pt x="831" y="240"/>
                </a:lnTo>
                <a:lnTo>
                  <a:pt x="839" y="234"/>
                </a:lnTo>
                <a:lnTo>
                  <a:pt x="847" y="234"/>
                </a:lnTo>
                <a:lnTo>
                  <a:pt x="847" y="240"/>
                </a:lnTo>
                <a:lnTo>
                  <a:pt x="856" y="234"/>
                </a:lnTo>
                <a:lnTo>
                  <a:pt x="864" y="228"/>
                </a:lnTo>
                <a:lnTo>
                  <a:pt x="864" y="198"/>
                </a:lnTo>
                <a:lnTo>
                  <a:pt x="872" y="186"/>
                </a:lnTo>
                <a:lnTo>
                  <a:pt x="872" y="180"/>
                </a:lnTo>
                <a:lnTo>
                  <a:pt x="881" y="174"/>
                </a:lnTo>
                <a:lnTo>
                  <a:pt x="889" y="168"/>
                </a:lnTo>
                <a:lnTo>
                  <a:pt x="897" y="168"/>
                </a:lnTo>
                <a:lnTo>
                  <a:pt x="905" y="168"/>
                </a:lnTo>
                <a:lnTo>
                  <a:pt x="914" y="162"/>
                </a:lnTo>
                <a:lnTo>
                  <a:pt x="922" y="156"/>
                </a:lnTo>
                <a:lnTo>
                  <a:pt x="922" y="144"/>
                </a:lnTo>
                <a:lnTo>
                  <a:pt x="930" y="150"/>
                </a:lnTo>
                <a:lnTo>
                  <a:pt x="939" y="150"/>
                </a:lnTo>
                <a:lnTo>
                  <a:pt x="947" y="144"/>
                </a:lnTo>
                <a:lnTo>
                  <a:pt x="955" y="144"/>
                </a:lnTo>
                <a:lnTo>
                  <a:pt x="964" y="144"/>
                </a:lnTo>
                <a:lnTo>
                  <a:pt x="972" y="144"/>
                </a:lnTo>
                <a:lnTo>
                  <a:pt x="980" y="144"/>
                </a:lnTo>
                <a:lnTo>
                  <a:pt x="988" y="144"/>
                </a:lnTo>
                <a:lnTo>
                  <a:pt x="988" y="138"/>
                </a:lnTo>
                <a:lnTo>
                  <a:pt x="997" y="138"/>
                </a:lnTo>
                <a:lnTo>
                  <a:pt x="997" y="120"/>
                </a:lnTo>
                <a:lnTo>
                  <a:pt x="1005" y="120"/>
                </a:lnTo>
                <a:lnTo>
                  <a:pt x="1013" y="120"/>
                </a:lnTo>
                <a:lnTo>
                  <a:pt x="1013" y="114"/>
                </a:lnTo>
                <a:lnTo>
                  <a:pt x="1022" y="114"/>
                </a:lnTo>
                <a:lnTo>
                  <a:pt x="1030" y="114"/>
                </a:lnTo>
                <a:lnTo>
                  <a:pt x="1038" y="114"/>
                </a:lnTo>
                <a:lnTo>
                  <a:pt x="1047" y="114"/>
                </a:lnTo>
                <a:lnTo>
                  <a:pt x="1055" y="114"/>
                </a:lnTo>
                <a:lnTo>
                  <a:pt x="1063" y="114"/>
                </a:lnTo>
                <a:lnTo>
                  <a:pt x="1072" y="114"/>
                </a:lnTo>
                <a:lnTo>
                  <a:pt x="1080" y="114"/>
                </a:lnTo>
                <a:lnTo>
                  <a:pt x="1088" y="114"/>
                </a:lnTo>
                <a:lnTo>
                  <a:pt x="1096" y="90"/>
                </a:lnTo>
                <a:lnTo>
                  <a:pt x="1096" y="84"/>
                </a:lnTo>
                <a:lnTo>
                  <a:pt x="1105" y="84"/>
                </a:lnTo>
                <a:lnTo>
                  <a:pt x="1113" y="84"/>
                </a:lnTo>
                <a:lnTo>
                  <a:pt x="1121" y="84"/>
                </a:lnTo>
                <a:lnTo>
                  <a:pt x="1121" y="78"/>
                </a:lnTo>
                <a:lnTo>
                  <a:pt x="1130" y="78"/>
                </a:lnTo>
                <a:lnTo>
                  <a:pt x="1138" y="78"/>
                </a:lnTo>
                <a:lnTo>
                  <a:pt x="1146" y="72"/>
                </a:lnTo>
                <a:lnTo>
                  <a:pt x="1155" y="66"/>
                </a:lnTo>
                <a:lnTo>
                  <a:pt x="1163" y="60"/>
                </a:lnTo>
                <a:lnTo>
                  <a:pt x="1171" y="60"/>
                </a:lnTo>
                <a:lnTo>
                  <a:pt x="1179" y="60"/>
                </a:lnTo>
                <a:lnTo>
                  <a:pt x="1179" y="48"/>
                </a:lnTo>
                <a:lnTo>
                  <a:pt x="1188" y="48"/>
                </a:lnTo>
                <a:lnTo>
                  <a:pt x="1196" y="48"/>
                </a:lnTo>
                <a:lnTo>
                  <a:pt x="1204" y="48"/>
                </a:lnTo>
                <a:lnTo>
                  <a:pt x="1213" y="48"/>
                </a:lnTo>
                <a:lnTo>
                  <a:pt x="1221" y="42"/>
                </a:lnTo>
                <a:lnTo>
                  <a:pt x="1229" y="42"/>
                </a:lnTo>
                <a:lnTo>
                  <a:pt x="1238" y="36"/>
                </a:lnTo>
                <a:lnTo>
                  <a:pt x="1246" y="30"/>
                </a:lnTo>
                <a:lnTo>
                  <a:pt x="1254" y="18"/>
                </a:lnTo>
                <a:lnTo>
                  <a:pt x="1262" y="18"/>
                </a:lnTo>
                <a:lnTo>
                  <a:pt x="1271" y="6"/>
                </a:lnTo>
                <a:lnTo>
                  <a:pt x="1279" y="12"/>
                </a:lnTo>
                <a:lnTo>
                  <a:pt x="1287" y="12"/>
                </a:lnTo>
                <a:lnTo>
                  <a:pt x="1296" y="12"/>
                </a:lnTo>
                <a:lnTo>
                  <a:pt x="1296" y="6"/>
                </a:lnTo>
                <a:lnTo>
                  <a:pt x="1304" y="6"/>
                </a:lnTo>
                <a:lnTo>
                  <a:pt x="1304" y="0"/>
                </a:lnTo>
                <a:lnTo>
                  <a:pt x="1312" y="6"/>
                </a:lnTo>
                <a:lnTo>
                  <a:pt x="1312" y="12"/>
                </a:lnTo>
                <a:lnTo>
                  <a:pt x="1321" y="84"/>
                </a:lnTo>
                <a:lnTo>
                  <a:pt x="1321" y="90"/>
                </a:lnTo>
                <a:lnTo>
                  <a:pt x="1329" y="90"/>
                </a:lnTo>
                <a:lnTo>
                  <a:pt x="1337" y="90"/>
                </a:lnTo>
                <a:lnTo>
                  <a:pt x="1337" y="96"/>
                </a:lnTo>
                <a:lnTo>
                  <a:pt x="1346" y="96"/>
                </a:lnTo>
                <a:lnTo>
                  <a:pt x="1346" y="102"/>
                </a:lnTo>
                <a:lnTo>
                  <a:pt x="1354" y="102"/>
                </a:lnTo>
                <a:lnTo>
                  <a:pt x="1362" y="114"/>
                </a:lnTo>
                <a:lnTo>
                  <a:pt x="1362" y="132"/>
                </a:lnTo>
                <a:lnTo>
                  <a:pt x="1370" y="144"/>
                </a:lnTo>
                <a:lnTo>
                  <a:pt x="1379" y="144"/>
                </a:lnTo>
                <a:lnTo>
                  <a:pt x="1379" y="150"/>
                </a:lnTo>
                <a:lnTo>
                  <a:pt x="1387" y="150"/>
                </a:lnTo>
                <a:lnTo>
                  <a:pt x="1395" y="150"/>
                </a:lnTo>
                <a:lnTo>
                  <a:pt x="1395" y="156"/>
                </a:lnTo>
                <a:lnTo>
                  <a:pt x="1404" y="168"/>
                </a:lnTo>
                <a:lnTo>
                  <a:pt x="1412" y="174"/>
                </a:lnTo>
                <a:lnTo>
                  <a:pt x="1412" y="198"/>
                </a:lnTo>
                <a:lnTo>
                  <a:pt x="1420" y="210"/>
                </a:lnTo>
                <a:lnTo>
                  <a:pt x="1420" y="216"/>
                </a:lnTo>
                <a:lnTo>
                  <a:pt x="1429" y="216"/>
                </a:lnTo>
                <a:lnTo>
                  <a:pt x="1429" y="228"/>
                </a:lnTo>
                <a:lnTo>
                  <a:pt x="1437" y="228"/>
                </a:lnTo>
                <a:lnTo>
                  <a:pt x="1445" y="222"/>
                </a:lnTo>
                <a:lnTo>
                  <a:pt x="1453" y="228"/>
                </a:lnTo>
                <a:lnTo>
                  <a:pt x="1462" y="222"/>
                </a:lnTo>
                <a:lnTo>
                  <a:pt x="1462" y="216"/>
                </a:lnTo>
                <a:lnTo>
                  <a:pt x="1470" y="222"/>
                </a:lnTo>
                <a:lnTo>
                  <a:pt x="1470" y="234"/>
                </a:lnTo>
                <a:lnTo>
                  <a:pt x="1478" y="234"/>
                </a:lnTo>
                <a:lnTo>
                  <a:pt x="1487" y="234"/>
                </a:lnTo>
                <a:lnTo>
                  <a:pt x="1487" y="228"/>
                </a:lnTo>
                <a:lnTo>
                  <a:pt x="1495" y="234"/>
                </a:lnTo>
                <a:lnTo>
                  <a:pt x="1503" y="234"/>
                </a:lnTo>
                <a:lnTo>
                  <a:pt x="1512" y="234"/>
                </a:lnTo>
                <a:lnTo>
                  <a:pt x="1520" y="222"/>
                </a:lnTo>
                <a:lnTo>
                  <a:pt x="1528" y="222"/>
                </a:lnTo>
                <a:lnTo>
                  <a:pt x="1537" y="222"/>
                </a:lnTo>
                <a:lnTo>
                  <a:pt x="1537" y="228"/>
                </a:lnTo>
                <a:lnTo>
                  <a:pt x="1545" y="228"/>
                </a:lnTo>
                <a:lnTo>
                  <a:pt x="1545" y="246"/>
                </a:lnTo>
                <a:lnTo>
                  <a:pt x="1553" y="246"/>
                </a:lnTo>
                <a:lnTo>
                  <a:pt x="1561" y="246"/>
                </a:lnTo>
                <a:lnTo>
                  <a:pt x="1561" y="252"/>
                </a:lnTo>
                <a:lnTo>
                  <a:pt x="1570" y="252"/>
                </a:lnTo>
                <a:lnTo>
                  <a:pt x="1578" y="246"/>
                </a:lnTo>
                <a:lnTo>
                  <a:pt x="1586" y="246"/>
                </a:lnTo>
                <a:lnTo>
                  <a:pt x="1595" y="246"/>
                </a:lnTo>
                <a:lnTo>
                  <a:pt x="1595" y="240"/>
                </a:lnTo>
                <a:lnTo>
                  <a:pt x="1603" y="246"/>
                </a:lnTo>
                <a:lnTo>
                  <a:pt x="1603" y="240"/>
                </a:lnTo>
                <a:lnTo>
                  <a:pt x="1611" y="240"/>
                </a:lnTo>
                <a:lnTo>
                  <a:pt x="1620" y="234"/>
                </a:lnTo>
                <a:lnTo>
                  <a:pt x="1628" y="234"/>
                </a:lnTo>
                <a:lnTo>
                  <a:pt x="1628" y="240"/>
                </a:lnTo>
                <a:lnTo>
                  <a:pt x="1636" y="234"/>
                </a:lnTo>
                <a:lnTo>
                  <a:pt x="1644" y="264"/>
                </a:lnTo>
                <a:lnTo>
                  <a:pt x="1653" y="264"/>
                </a:lnTo>
                <a:lnTo>
                  <a:pt x="1661" y="264"/>
                </a:lnTo>
                <a:lnTo>
                  <a:pt x="1669" y="264"/>
                </a:lnTo>
                <a:lnTo>
                  <a:pt x="1669" y="270"/>
                </a:lnTo>
                <a:lnTo>
                  <a:pt x="1678" y="270"/>
                </a:lnTo>
                <a:lnTo>
                  <a:pt x="1686" y="270"/>
                </a:lnTo>
                <a:lnTo>
                  <a:pt x="1694" y="276"/>
                </a:lnTo>
                <a:lnTo>
                  <a:pt x="1703" y="276"/>
                </a:lnTo>
                <a:lnTo>
                  <a:pt x="1703" y="288"/>
                </a:lnTo>
                <a:lnTo>
                  <a:pt x="1711" y="288"/>
                </a:lnTo>
                <a:lnTo>
                  <a:pt x="1719" y="288"/>
                </a:lnTo>
                <a:lnTo>
                  <a:pt x="1728" y="288"/>
                </a:lnTo>
                <a:lnTo>
                  <a:pt x="1736" y="300"/>
                </a:lnTo>
                <a:lnTo>
                  <a:pt x="1744" y="300"/>
                </a:lnTo>
                <a:lnTo>
                  <a:pt x="1752" y="300"/>
                </a:lnTo>
                <a:lnTo>
                  <a:pt x="1761" y="294"/>
                </a:lnTo>
                <a:lnTo>
                  <a:pt x="1769" y="294"/>
                </a:lnTo>
                <a:lnTo>
                  <a:pt x="1777" y="294"/>
                </a:lnTo>
                <a:lnTo>
                  <a:pt x="1786" y="294"/>
                </a:lnTo>
                <a:lnTo>
                  <a:pt x="1794" y="300"/>
                </a:lnTo>
                <a:lnTo>
                  <a:pt x="1802" y="300"/>
                </a:lnTo>
                <a:lnTo>
                  <a:pt x="1802" y="306"/>
                </a:lnTo>
                <a:lnTo>
                  <a:pt x="1811" y="312"/>
                </a:lnTo>
                <a:lnTo>
                  <a:pt x="1811" y="306"/>
                </a:lnTo>
                <a:lnTo>
                  <a:pt x="1819" y="300"/>
                </a:lnTo>
                <a:lnTo>
                  <a:pt x="1819" y="312"/>
                </a:lnTo>
                <a:lnTo>
                  <a:pt x="1827" y="312"/>
                </a:lnTo>
                <a:lnTo>
                  <a:pt x="1835" y="312"/>
                </a:lnTo>
                <a:lnTo>
                  <a:pt x="1844" y="312"/>
                </a:lnTo>
                <a:lnTo>
                  <a:pt x="1852" y="312"/>
                </a:lnTo>
                <a:lnTo>
                  <a:pt x="1852" y="318"/>
                </a:lnTo>
                <a:lnTo>
                  <a:pt x="1860" y="324"/>
                </a:lnTo>
                <a:lnTo>
                  <a:pt x="1869" y="324"/>
                </a:lnTo>
                <a:lnTo>
                  <a:pt x="1869" y="330"/>
                </a:lnTo>
                <a:lnTo>
                  <a:pt x="1877" y="330"/>
                </a:lnTo>
                <a:lnTo>
                  <a:pt x="1877" y="324"/>
                </a:lnTo>
                <a:lnTo>
                  <a:pt x="1885" y="324"/>
                </a:lnTo>
                <a:lnTo>
                  <a:pt x="1894" y="324"/>
                </a:lnTo>
                <a:lnTo>
                  <a:pt x="1902" y="324"/>
                </a:lnTo>
                <a:lnTo>
                  <a:pt x="1910" y="324"/>
                </a:lnTo>
                <a:lnTo>
                  <a:pt x="1919" y="324"/>
                </a:lnTo>
                <a:lnTo>
                  <a:pt x="1927" y="324"/>
                </a:lnTo>
                <a:lnTo>
                  <a:pt x="1935" y="324"/>
                </a:lnTo>
                <a:lnTo>
                  <a:pt x="1943" y="324"/>
                </a:lnTo>
                <a:lnTo>
                  <a:pt x="1943" y="330"/>
                </a:lnTo>
                <a:lnTo>
                  <a:pt x="1952" y="324"/>
                </a:lnTo>
                <a:lnTo>
                  <a:pt x="1960" y="318"/>
                </a:lnTo>
                <a:lnTo>
                  <a:pt x="1960" y="324"/>
                </a:lnTo>
                <a:lnTo>
                  <a:pt x="1968" y="324"/>
                </a:lnTo>
                <a:lnTo>
                  <a:pt x="1977" y="324"/>
                </a:lnTo>
                <a:lnTo>
                  <a:pt x="1977" y="318"/>
                </a:lnTo>
                <a:lnTo>
                  <a:pt x="1985" y="324"/>
                </a:lnTo>
                <a:lnTo>
                  <a:pt x="1993" y="324"/>
                </a:lnTo>
                <a:lnTo>
                  <a:pt x="1993" y="330"/>
                </a:lnTo>
                <a:lnTo>
                  <a:pt x="2002" y="324"/>
                </a:lnTo>
                <a:lnTo>
                  <a:pt x="2010" y="324"/>
                </a:lnTo>
                <a:lnTo>
                  <a:pt x="2010" y="336"/>
                </a:lnTo>
                <a:lnTo>
                  <a:pt x="2018" y="342"/>
                </a:lnTo>
                <a:lnTo>
                  <a:pt x="2026" y="342"/>
                </a:lnTo>
                <a:lnTo>
                  <a:pt x="2035" y="342"/>
                </a:lnTo>
                <a:lnTo>
                  <a:pt x="2043" y="342"/>
                </a:lnTo>
                <a:lnTo>
                  <a:pt x="2051" y="342"/>
                </a:lnTo>
                <a:lnTo>
                  <a:pt x="2060" y="336"/>
                </a:lnTo>
                <a:lnTo>
                  <a:pt x="2068" y="342"/>
                </a:lnTo>
                <a:lnTo>
                  <a:pt x="2068" y="354"/>
                </a:lnTo>
                <a:lnTo>
                  <a:pt x="2076" y="354"/>
                </a:lnTo>
                <a:lnTo>
                  <a:pt x="2076" y="348"/>
                </a:lnTo>
                <a:lnTo>
                  <a:pt x="2085" y="348"/>
                </a:lnTo>
                <a:lnTo>
                  <a:pt x="2093" y="348"/>
                </a:lnTo>
                <a:lnTo>
                  <a:pt x="2101" y="348"/>
                </a:lnTo>
                <a:lnTo>
                  <a:pt x="2110" y="348"/>
                </a:lnTo>
                <a:lnTo>
                  <a:pt x="2118" y="348"/>
                </a:lnTo>
                <a:lnTo>
                  <a:pt x="2118" y="354"/>
                </a:lnTo>
                <a:lnTo>
                  <a:pt x="2126" y="354"/>
                </a:lnTo>
                <a:lnTo>
                  <a:pt x="2134" y="354"/>
                </a:lnTo>
                <a:lnTo>
                  <a:pt x="2143" y="354"/>
                </a:lnTo>
                <a:lnTo>
                  <a:pt x="2143" y="360"/>
                </a:lnTo>
                <a:lnTo>
                  <a:pt x="2151" y="366"/>
                </a:lnTo>
                <a:lnTo>
                  <a:pt x="2151" y="360"/>
                </a:lnTo>
                <a:lnTo>
                  <a:pt x="2159" y="366"/>
                </a:lnTo>
                <a:lnTo>
                  <a:pt x="2168" y="366"/>
                </a:lnTo>
                <a:lnTo>
                  <a:pt x="2168" y="372"/>
                </a:lnTo>
                <a:lnTo>
                  <a:pt x="2176" y="372"/>
                </a:lnTo>
                <a:lnTo>
                  <a:pt x="2184" y="372"/>
                </a:lnTo>
                <a:lnTo>
                  <a:pt x="2184" y="378"/>
                </a:lnTo>
                <a:lnTo>
                  <a:pt x="2193" y="372"/>
                </a:lnTo>
                <a:lnTo>
                  <a:pt x="2201" y="372"/>
                </a:lnTo>
                <a:lnTo>
                  <a:pt x="2209" y="372"/>
                </a:lnTo>
                <a:lnTo>
                  <a:pt x="2217" y="372"/>
                </a:lnTo>
                <a:lnTo>
                  <a:pt x="2226" y="372"/>
                </a:lnTo>
                <a:lnTo>
                  <a:pt x="2234" y="372"/>
                </a:lnTo>
                <a:lnTo>
                  <a:pt x="2242" y="378"/>
                </a:lnTo>
                <a:lnTo>
                  <a:pt x="2242" y="384"/>
                </a:lnTo>
                <a:lnTo>
                  <a:pt x="2251" y="378"/>
                </a:lnTo>
                <a:lnTo>
                  <a:pt x="2259" y="378"/>
                </a:lnTo>
                <a:lnTo>
                  <a:pt x="2259" y="390"/>
                </a:lnTo>
                <a:lnTo>
                  <a:pt x="2267" y="390"/>
                </a:lnTo>
                <a:lnTo>
                  <a:pt x="2267" y="384"/>
                </a:lnTo>
                <a:lnTo>
                  <a:pt x="2276" y="384"/>
                </a:lnTo>
                <a:lnTo>
                  <a:pt x="2276" y="378"/>
                </a:lnTo>
                <a:lnTo>
                  <a:pt x="2284" y="378"/>
                </a:lnTo>
                <a:lnTo>
                  <a:pt x="2292" y="378"/>
                </a:lnTo>
                <a:lnTo>
                  <a:pt x="2292" y="384"/>
                </a:lnTo>
                <a:lnTo>
                  <a:pt x="2300" y="384"/>
                </a:lnTo>
                <a:lnTo>
                  <a:pt x="2309" y="390"/>
                </a:lnTo>
                <a:lnTo>
                  <a:pt x="2317" y="390"/>
                </a:lnTo>
                <a:lnTo>
                  <a:pt x="2325" y="390"/>
                </a:lnTo>
                <a:lnTo>
                  <a:pt x="2325" y="396"/>
                </a:lnTo>
                <a:lnTo>
                  <a:pt x="2334" y="396"/>
                </a:lnTo>
                <a:lnTo>
                  <a:pt x="2342" y="396"/>
                </a:lnTo>
                <a:lnTo>
                  <a:pt x="2350" y="396"/>
                </a:lnTo>
                <a:lnTo>
                  <a:pt x="2350" y="408"/>
                </a:lnTo>
                <a:lnTo>
                  <a:pt x="2359" y="408"/>
                </a:lnTo>
                <a:lnTo>
                  <a:pt x="2367" y="414"/>
                </a:lnTo>
                <a:lnTo>
                  <a:pt x="2375" y="420"/>
                </a:lnTo>
                <a:lnTo>
                  <a:pt x="2384" y="420"/>
                </a:lnTo>
                <a:lnTo>
                  <a:pt x="2392" y="420"/>
                </a:lnTo>
                <a:lnTo>
                  <a:pt x="2400" y="420"/>
                </a:lnTo>
                <a:lnTo>
                  <a:pt x="2400" y="414"/>
                </a:lnTo>
                <a:lnTo>
                  <a:pt x="2408" y="414"/>
                </a:lnTo>
                <a:lnTo>
                  <a:pt x="2417" y="414"/>
                </a:lnTo>
                <a:lnTo>
                  <a:pt x="2425" y="414"/>
                </a:lnTo>
                <a:lnTo>
                  <a:pt x="2425" y="408"/>
                </a:lnTo>
                <a:lnTo>
                  <a:pt x="2433" y="408"/>
                </a:lnTo>
                <a:lnTo>
                  <a:pt x="2442" y="402"/>
                </a:lnTo>
                <a:lnTo>
                  <a:pt x="2450" y="402"/>
                </a:lnTo>
                <a:lnTo>
                  <a:pt x="2450" y="408"/>
                </a:lnTo>
                <a:lnTo>
                  <a:pt x="2458" y="402"/>
                </a:lnTo>
                <a:lnTo>
                  <a:pt x="2467" y="402"/>
                </a:lnTo>
                <a:lnTo>
                  <a:pt x="2475" y="402"/>
                </a:lnTo>
                <a:lnTo>
                  <a:pt x="2483" y="402"/>
                </a:lnTo>
                <a:lnTo>
                  <a:pt x="2491" y="402"/>
                </a:lnTo>
                <a:lnTo>
                  <a:pt x="2491" y="396"/>
                </a:lnTo>
                <a:lnTo>
                  <a:pt x="2500" y="402"/>
                </a:lnTo>
                <a:lnTo>
                  <a:pt x="2508" y="408"/>
                </a:lnTo>
                <a:lnTo>
                  <a:pt x="2516" y="408"/>
                </a:lnTo>
                <a:lnTo>
                  <a:pt x="2516" y="402"/>
                </a:lnTo>
                <a:lnTo>
                  <a:pt x="2525" y="402"/>
                </a:lnTo>
                <a:lnTo>
                  <a:pt x="2533" y="402"/>
                </a:lnTo>
                <a:lnTo>
                  <a:pt x="2533" y="396"/>
                </a:lnTo>
                <a:lnTo>
                  <a:pt x="2541" y="396"/>
                </a:lnTo>
                <a:lnTo>
                  <a:pt x="2550" y="402"/>
                </a:lnTo>
                <a:lnTo>
                  <a:pt x="2558" y="396"/>
                </a:lnTo>
                <a:lnTo>
                  <a:pt x="2566" y="396"/>
                </a:lnTo>
                <a:lnTo>
                  <a:pt x="2575" y="396"/>
                </a:lnTo>
                <a:lnTo>
                  <a:pt x="2583" y="402"/>
                </a:lnTo>
                <a:lnTo>
                  <a:pt x="2591" y="402"/>
                </a:lnTo>
                <a:lnTo>
                  <a:pt x="2591" y="408"/>
                </a:lnTo>
                <a:lnTo>
                  <a:pt x="2599" y="408"/>
                </a:lnTo>
                <a:lnTo>
                  <a:pt x="2608" y="408"/>
                </a:lnTo>
                <a:lnTo>
                  <a:pt x="2616" y="408"/>
                </a:lnTo>
                <a:lnTo>
                  <a:pt x="2624" y="408"/>
                </a:lnTo>
                <a:lnTo>
                  <a:pt x="2633" y="408"/>
                </a:lnTo>
                <a:lnTo>
                  <a:pt x="2633" y="414"/>
                </a:lnTo>
                <a:lnTo>
                  <a:pt x="2641" y="414"/>
                </a:lnTo>
                <a:lnTo>
                  <a:pt x="2641" y="408"/>
                </a:lnTo>
                <a:lnTo>
                  <a:pt x="2649" y="408"/>
                </a:lnTo>
                <a:lnTo>
                  <a:pt x="2658" y="408"/>
                </a:lnTo>
                <a:lnTo>
                  <a:pt x="2666" y="408"/>
                </a:lnTo>
                <a:lnTo>
                  <a:pt x="2674" y="408"/>
                </a:lnTo>
                <a:lnTo>
                  <a:pt x="2682" y="402"/>
                </a:lnTo>
                <a:lnTo>
                  <a:pt x="2691" y="402"/>
                </a:lnTo>
                <a:lnTo>
                  <a:pt x="2699" y="402"/>
                </a:lnTo>
                <a:lnTo>
                  <a:pt x="2699" y="408"/>
                </a:lnTo>
                <a:lnTo>
                  <a:pt x="2707" y="402"/>
                </a:lnTo>
                <a:lnTo>
                  <a:pt x="2716" y="402"/>
                </a:lnTo>
                <a:lnTo>
                  <a:pt x="2724" y="402"/>
                </a:lnTo>
                <a:lnTo>
                  <a:pt x="2732" y="396"/>
                </a:lnTo>
                <a:lnTo>
                  <a:pt x="2741" y="396"/>
                </a:lnTo>
                <a:lnTo>
                  <a:pt x="2749" y="396"/>
                </a:lnTo>
                <a:lnTo>
                  <a:pt x="2757" y="396"/>
                </a:lnTo>
                <a:lnTo>
                  <a:pt x="2757" y="390"/>
                </a:lnTo>
                <a:lnTo>
                  <a:pt x="2766" y="396"/>
                </a:lnTo>
                <a:lnTo>
                  <a:pt x="2774" y="396"/>
                </a:lnTo>
                <a:lnTo>
                  <a:pt x="2782" y="384"/>
                </a:lnTo>
                <a:lnTo>
                  <a:pt x="2790" y="378"/>
                </a:lnTo>
                <a:lnTo>
                  <a:pt x="2799" y="384"/>
                </a:lnTo>
                <a:lnTo>
                  <a:pt x="2807" y="384"/>
                </a:lnTo>
                <a:lnTo>
                  <a:pt x="2815" y="384"/>
                </a:lnTo>
                <a:lnTo>
                  <a:pt x="2815" y="390"/>
                </a:lnTo>
                <a:lnTo>
                  <a:pt x="2824" y="384"/>
                </a:lnTo>
                <a:lnTo>
                  <a:pt x="2824" y="390"/>
                </a:lnTo>
                <a:lnTo>
                  <a:pt x="2832" y="390"/>
                </a:lnTo>
                <a:lnTo>
                  <a:pt x="2840" y="390"/>
                </a:lnTo>
                <a:lnTo>
                  <a:pt x="2849" y="390"/>
                </a:lnTo>
                <a:lnTo>
                  <a:pt x="2849" y="384"/>
                </a:lnTo>
                <a:lnTo>
                  <a:pt x="2857" y="390"/>
                </a:lnTo>
                <a:lnTo>
                  <a:pt x="2865" y="390"/>
                </a:lnTo>
                <a:lnTo>
                  <a:pt x="2865" y="384"/>
                </a:lnTo>
                <a:lnTo>
                  <a:pt x="2873" y="384"/>
                </a:lnTo>
                <a:lnTo>
                  <a:pt x="2873" y="390"/>
                </a:lnTo>
                <a:lnTo>
                  <a:pt x="2882" y="390"/>
                </a:lnTo>
                <a:lnTo>
                  <a:pt x="2882" y="384"/>
                </a:lnTo>
                <a:lnTo>
                  <a:pt x="2890" y="384"/>
                </a:lnTo>
                <a:lnTo>
                  <a:pt x="2898" y="384"/>
                </a:lnTo>
                <a:lnTo>
                  <a:pt x="2907" y="378"/>
                </a:lnTo>
                <a:lnTo>
                  <a:pt x="2907" y="372"/>
                </a:lnTo>
                <a:lnTo>
                  <a:pt x="2915" y="372"/>
                </a:lnTo>
                <a:lnTo>
                  <a:pt x="2915" y="378"/>
                </a:lnTo>
                <a:lnTo>
                  <a:pt x="2923" y="378"/>
                </a:lnTo>
                <a:lnTo>
                  <a:pt x="2923" y="372"/>
                </a:lnTo>
                <a:lnTo>
                  <a:pt x="2932" y="372"/>
                </a:lnTo>
                <a:lnTo>
                  <a:pt x="2940" y="372"/>
                </a:lnTo>
                <a:lnTo>
                  <a:pt x="2948" y="372"/>
                </a:lnTo>
                <a:lnTo>
                  <a:pt x="2957" y="378"/>
                </a:lnTo>
                <a:lnTo>
                  <a:pt x="2965" y="378"/>
                </a:lnTo>
                <a:lnTo>
                  <a:pt x="2973" y="378"/>
                </a:lnTo>
                <a:lnTo>
                  <a:pt x="2981" y="384"/>
                </a:lnTo>
                <a:lnTo>
                  <a:pt x="2990" y="384"/>
                </a:lnTo>
                <a:lnTo>
                  <a:pt x="2990" y="390"/>
                </a:lnTo>
                <a:lnTo>
                  <a:pt x="2998" y="390"/>
                </a:lnTo>
                <a:lnTo>
                  <a:pt x="3006" y="390"/>
                </a:lnTo>
                <a:lnTo>
                  <a:pt x="3015" y="390"/>
                </a:lnTo>
                <a:lnTo>
                  <a:pt x="3023" y="390"/>
                </a:lnTo>
                <a:lnTo>
                  <a:pt x="3031" y="396"/>
                </a:lnTo>
                <a:lnTo>
                  <a:pt x="3040" y="396"/>
                </a:lnTo>
                <a:lnTo>
                  <a:pt x="3048" y="396"/>
                </a:lnTo>
                <a:lnTo>
                  <a:pt x="3048" y="402"/>
                </a:lnTo>
                <a:lnTo>
                  <a:pt x="3056" y="402"/>
                </a:lnTo>
                <a:lnTo>
                  <a:pt x="3064" y="402"/>
                </a:lnTo>
                <a:lnTo>
                  <a:pt x="3073" y="408"/>
                </a:lnTo>
                <a:lnTo>
                  <a:pt x="3081" y="408"/>
                </a:lnTo>
                <a:lnTo>
                  <a:pt x="3089" y="408"/>
                </a:lnTo>
                <a:lnTo>
                  <a:pt x="3098" y="408"/>
                </a:lnTo>
                <a:lnTo>
                  <a:pt x="3098" y="414"/>
                </a:lnTo>
                <a:lnTo>
                  <a:pt x="3106" y="414"/>
                </a:lnTo>
                <a:lnTo>
                  <a:pt x="3114" y="420"/>
                </a:lnTo>
                <a:lnTo>
                  <a:pt x="3123" y="420"/>
                </a:lnTo>
                <a:lnTo>
                  <a:pt x="3131" y="420"/>
                </a:lnTo>
                <a:lnTo>
                  <a:pt x="3139" y="420"/>
                </a:lnTo>
                <a:lnTo>
                  <a:pt x="3148" y="420"/>
                </a:lnTo>
                <a:lnTo>
                  <a:pt x="3148" y="414"/>
                </a:lnTo>
                <a:lnTo>
                  <a:pt x="3156" y="414"/>
                </a:lnTo>
                <a:lnTo>
                  <a:pt x="3164" y="420"/>
                </a:lnTo>
                <a:lnTo>
                  <a:pt x="3172" y="420"/>
                </a:lnTo>
                <a:lnTo>
                  <a:pt x="3181" y="420"/>
                </a:lnTo>
                <a:lnTo>
                  <a:pt x="3189" y="420"/>
                </a:lnTo>
                <a:lnTo>
                  <a:pt x="3197" y="420"/>
                </a:lnTo>
                <a:lnTo>
                  <a:pt x="3206" y="420"/>
                </a:lnTo>
                <a:lnTo>
                  <a:pt x="3214" y="425"/>
                </a:lnTo>
                <a:lnTo>
                  <a:pt x="3222" y="425"/>
                </a:lnTo>
                <a:lnTo>
                  <a:pt x="3231" y="425"/>
                </a:lnTo>
                <a:lnTo>
                  <a:pt x="3239" y="425"/>
                </a:lnTo>
                <a:lnTo>
                  <a:pt x="3247" y="425"/>
                </a:lnTo>
                <a:lnTo>
                  <a:pt x="3255" y="425"/>
                </a:lnTo>
                <a:lnTo>
                  <a:pt x="3255" y="431"/>
                </a:lnTo>
                <a:lnTo>
                  <a:pt x="3264" y="431"/>
                </a:lnTo>
                <a:lnTo>
                  <a:pt x="3264" y="420"/>
                </a:lnTo>
                <a:lnTo>
                  <a:pt x="3272" y="420"/>
                </a:lnTo>
                <a:lnTo>
                  <a:pt x="3272" y="425"/>
                </a:lnTo>
                <a:lnTo>
                  <a:pt x="3280" y="425"/>
                </a:lnTo>
                <a:lnTo>
                  <a:pt x="3280" y="431"/>
                </a:lnTo>
                <a:lnTo>
                  <a:pt x="3289" y="431"/>
                </a:lnTo>
                <a:lnTo>
                  <a:pt x="3297" y="431"/>
                </a:lnTo>
                <a:lnTo>
                  <a:pt x="3297" y="437"/>
                </a:lnTo>
                <a:lnTo>
                  <a:pt x="3305" y="437"/>
                </a:lnTo>
                <a:lnTo>
                  <a:pt x="3314" y="437"/>
                </a:lnTo>
                <a:lnTo>
                  <a:pt x="3322" y="443"/>
                </a:lnTo>
                <a:lnTo>
                  <a:pt x="3330" y="443"/>
                </a:lnTo>
                <a:lnTo>
                  <a:pt x="3330" y="455"/>
                </a:lnTo>
                <a:lnTo>
                  <a:pt x="3338" y="461"/>
                </a:lnTo>
                <a:lnTo>
                  <a:pt x="3338" y="455"/>
                </a:lnTo>
                <a:lnTo>
                  <a:pt x="3347" y="455"/>
                </a:lnTo>
                <a:lnTo>
                  <a:pt x="3355" y="455"/>
                </a:lnTo>
                <a:lnTo>
                  <a:pt x="3363" y="455"/>
                </a:lnTo>
                <a:lnTo>
                  <a:pt x="3372" y="449"/>
                </a:lnTo>
                <a:lnTo>
                  <a:pt x="3372" y="461"/>
                </a:lnTo>
                <a:lnTo>
                  <a:pt x="3380" y="461"/>
                </a:lnTo>
                <a:lnTo>
                  <a:pt x="3388" y="461"/>
                </a:lnTo>
                <a:lnTo>
                  <a:pt x="3397" y="461"/>
                </a:lnTo>
                <a:lnTo>
                  <a:pt x="3405" y="461"/>
                </a:lnTo>
                <a:lnTo>
                  <a:pt x="3405" y="449"/>
                </a:lnTo>
                <a:lnTo>
                  <a:pt x="3413" y="449"/>
                </a:lnTo>
                <a:lnTo>
                  <a:pt x="3422" y="455"/>
                </a:lnTo>
                <a:lnTo>
                  <a:pt x="3430" y="443"/>
                </a:lnTo>
                <a:lnTo>
                  <a:pt x="3430" y="414"/>
                </a:lnTo>
                <a:lnTo>
                  <a:pt x="3438" y="414"/>
                </a:lnTo>
                <a:lnTo>
                  <a:pt x="3446" y="414"/>
                </a:lnTo>
                <a:lnTo>
                  <a:pt x="3455" y="408"/>
                </a:lnTo>
                <a:lnTo>
                  <a:pt x="3455" y="414"/>
                </a:lnTo>
                <a:lnTo>
                  <a:pt x="3463" y="414"/>
                </a:lnTo>
                <a:lnTo>
                  <a:pt x="3463" y="408"/>
                </a:lnTo>
                <a:lnTo>
                  <a:pt x="3471" y="402"/>
                </a:lnTo>
                <a:lnTo>
                  <a:pt x="3471" y="408"/>
                </a:lnTo>
                <a:lnTo>
                  <a:pt x="3480" y="408"/>
                </a:lnTo>
                <a:lnTo>
                  <a:pt x="3480" y="402"/>
                </a:lnTo>
                <a:lnTo>
                  <a:pt x="3488" y="402"/>
                </a:lnTo>
                <a:lnTo>
                  <a:pt x="3496" y="396"/>
                </a:lnTo>
                <a:lnTo>
                  <a:pt x="3496" y="378"/>
                </a:lnTo>
                <a:lnTo>
                  <a:pt x="3505" y="372"/>
                </a:lnTo>
                <a:lnTo>
                  <a:pt x="3505" y="366"/>
                </a:lnTo>
                <a:lnTo>
                  <a:pt x="3513" y="366"/>
                </a:lnTo>
                <a:lnTo>
                  <a:pt x="3521" y="372"/>
                </a:lnTo>
                <a:lnTo>
                  <a:pt x="3529" y="360"/>
                </a:lnTo>
                <a:lnTo>
                  <a:pt x="3538" y="360"/>
                </a:lnTo>
                <a:lnTo>
                  <a:pt x="3546" y="360"/>
                </a:lnTo>
                <a:lnTo>
                  <a:pt x="3554" y="360"/>
                </a:lnTo>
                <a:lnTo>
                  <a:pt x="3563" y="354"/>
                </a:lnTo>
                <a:lnTo>
                  <a:pt x="3571" y="354"/>
                </a:lnTo>
                <a:lnTo>
                  <a:pt x="3579" y="342"/>
                </a:lnTo>
                <a:lnTo>
                  <a:pt x="3588" y="342"/>
                </a:lnTo>
                <a:lnTo>
                  <a:pt x="3588" y="336"/>
                </a:lnTo>
                <a:lnTo>
                  <a:pt x="3596" y="324"/>
                </a:lnTo>
                <a:lnTo>
                  <a:pt x="3604" y="330"/>
                </a:lnTo>
                <a:lnTo>
                  <a:pt x="3604" y="324"/>
                </a:lnTo>
                <a:lnTo>
                  <a:pt x="3613" y="324"/>
                </a:lnTo>
                <a:lnTo>
                  <a:pt x="3613" y="318"/>
                </a:lnTo>
                <a:lnTo>
                  <a:pt x="3621" y="312"/>
                </a:lnTo>
                <a:lnTo>
                  <a:pt x="3621" y="300"/>
                </a:lnTo>
                <a:lnTo>
                  <a:pt x="3629" y="264"/>
                </a:lnTo>
                <a:lnTo>
                  <a:pt x="3637" y="264"/>
                </a:lnTo>
                <a:lnTo>
                  <a:pt x="3646" y="252"/>
                </a:lnTo>
                <a:lnTo>
                  <a:pt x="3646" y="246"/>
                </a:lnTo>
                <a:lnTo>
                  <a:pt x="3654" y="252"/>
                </a:lnTo>
                <a:lnTo>
                  <a:pt x="3654" y="246"/>
                </a:lnTo>
                <a:lnTo>
                  <a:pt x="3662" y="246"/>
                </a:lnTo>
                <a:lnTo>
                  <a:pt x="3671" y="234"/>
                </a:lnTo>
                <a:lnTo>
                  <a:pt x="3679" y="234"/>
                </a:lnTo>
                <a:lnTo>
                  <a:pt x="3679" y="228"/>
                </a:lnTo>
                <a:lnTo>
                  <a:pt x="3687" y="222"/>
                </a:lnTo>
                <a:lnTo>
                  <a:pt x="3687" y="216"/>
                </a:lnTo>
                <a:lnTo>
                  <a:pt x="3696" y="216"/>
                </a:lnTo>
                <a:lnTo>
                  <a:pt x="3704" y="210"/>
                </a:lnTo>
                <a:lnTo>
                  <a:pt x="3712" y="204"/>
                </a:lnTo>
                <a:lnTo>
                  <a:pt x="3720" y="204"/>
                </a:lnTo>
                <a:lnTo>
                  <a:pt x="3729" y="204"/>
                </a:lnTo>
                <a:lnTo>
                  <a:pt x="3737" y="204"/>
                </a:lnTo>
                <a:lnTo>
                  <a:pt x="3745" y="204"/>
                </a:lnTo>
                <a:lnTo>
                  <a:pt x="3754" y="204"/>
                </a:lnTo>
                <a:lnTo>
                  <a:pt x="3754" y="198"/>
                </a:lnTo>
                <a:lnTo>
                  <a:pt x="3762" y="198"/>
                </a:lnTo>
                <a:lnTo>
                  <a:pt x="3770" y="192"/>
                </a:lnTo>
                <a:lnTo>
                  <a:pt x="3779" y="192"/>
                </a:lnTo>
                <a:lnTo>
                  <a:pt x="3779" y="198"/>
                </a:lnTo>
                <a:lnTo>
                  <a:pt x="3787" y="198"/>
                </a:lnTo>
                <a:lnTo>
                  <a:pt x="3795" y="192"/>
                </a:lnTo>
                <a:lnTo>
                  <a:pt x="3804" y="192"/>
                </a:lnTo>
                <a:lnTo>
                  <a:pt x="3812" y="192"/>
                </a:lnTo>
                <a:lnTo>
                  <a:pt x="3812" y="198"/>
                </a:lnTo>
                <a:lnTo>
                  <a:pt x="3820" y="198"/>
                </a:lnTo>
                <a:lnTo>
                  <a:pt x="3828" y="198"/>
                </a:lnTo>
                <a:lnTo>
                  <a:pt x="3828" y="192"/>
                </a:lnTo>
                <a:lnTo>
                  <a:pt x="3837" y="192"/>
                </a:lnTo>
                <a:lnTo>
                  <a:pt x="3845" y="192"/>
                </a:lnTo>
                <a:lnTo>
                  <a:pt x="3853" y="198"/>
                </a:lnTo>
                <a:lnTo>
                  <a:pt x="3862" y="198"/>
                </a:lnTo>
                <a:lnTo>
                  <a:pt x="3870" y="186"/>
                </a:lnTo>
                <a:lnTo>
                  <a:pt x="3878" y="186"/>
                </a:lnTo>
                <a:lnTo>
                  <a:pt x="3887" y="186"/>
                </a:lnTo>
                <a:lnTo>
                  <a:pt x="3895" y="186"/>
                </a:lnTo>
                <a:lnTo>
                  <a:pt x="3903" y="186"/>
                </a:lnTo>
                <a:lnTo>
                  <a:pt x="3903" y="174"/>
                </a:lnTo>
                <a:lnTo>
                  <a:pt x="3911" y="174"/>
                </a:lnTo>
                <a:lnTo>
                  <a:pt x="3920" y="174"/>
                </a:lnTo>
                <a:lnTo>
                  <a:pt x="3928" y="174"/>
                </a:lnTo>
                <a:lnTo>
                  <a:pt x="3936" y="174"/>
                </a:lnTo>
                <a:lnTo>
                  <a:pt x="3945" y="174"/>
                </a:lnTo>
                <a:lnTo>
                  <a:pt x="3953" y="180"/>
                </a:lnTo>
                <a:lnTo>
                  <a:pt x="3953" y="186"/>
                </a:lnTo>
                <a:lnTo>
                  <a:pt x="3961" y="186"/>
                </a:lnTo>
                <a:lnTo>
                  <a:pt x="3970" y="186"/>
                </a:lnTo>
                <a:lnTo>
                  <a:pt x="3978" y="192"/>
                </a:lnTo>
                <a:lnTo>
                  <a:pt x="3978" y="210"/>
                </a:lnTo>
                <a:lnTo>
                  <a:pt x="3986" y="210"/>
                </a:lnTo>
                <a:lnTo>
                  <a:pt x="3995" y="204"/>
                </a:lnTo>
                <a:lnTo>
                  <a:pt x="4003" y="204"/>
                </a:lnTo>
                <a:lnTo>
                  <a:pt x="4003" y="210"/>
                </a:lnTo>
                <a:lnTo>
                  <a:pt x="4011" y="210"/>
                </a:lnTo>
                <a:lnTo>
                  <a:pt x="4019" y="204"/>
                </a:lnTo>
                <a:lnTo>
                  <a:pt x="4019" y="210"/>
                </a:lnTo>
                <a:lnTo>
                  <a:pt x="4028" y="210"/>
                </a:lnTo>
                <a:lnTo>
                  <a:pt x="4028" y="204"/>
                </a:lnTo>
                <a:lnTo>
                  <a:pt x="4036" y="204"/>
                </a:lnTo>
                <a:lnTo>
                  <a:pt x="4044" y="204"/>
                </a:lnTo>
                <a:lnTo>
                  <a:pt x="4053" y="216"/>
                </a:lnTo>
                <a:lnTo>
                  <a:pt x="4053" y="222"/>
                </a:lnTo>
                <a:lnTo>
                  <a:pt x="4061" y="222"/>
                </a:lnTo>
                <a:lnTo>
                  <a:pt x="4069" y="222"/>
                </a:lnTo>
                <a:lnTo>
                  <a:pt x="4078" y="222"/>
                </a:lnTo>
                <a:lnTo>
                  <a:pt x="4078" y="228"/>
                </a:lnTo>
                <a:lnTo>
                  <a:pt x="4086" y="222"/>
                </a:lnTo>
                <a:lnTo>
                  <a:pt x="4094" y="222"/>
                </a:lnTo>
                <a:lnTo>
                  <a:pt x="4102" y="222"/>
                </a:lnTo>
                <a:lnTo>
                  <a:pt x="4102" y="216"/>
                </a:lnTo>
                <a:lnTo>
                  <a:pt x="4111" y="222"/>
                </a:lnTo>
                <a:lnTo>
                  <a:pt x="4119" y="222"/>
                </a:lnTo>
                <a:lnTo>
                  <a:pt x="4127" y="222"/>
                </a:lnTo>
                <a:lnTo>
                  <a:pt x="4127" y="228"/>
                </a:lnTo>
                <a:lnTo>
                  <a:pt x="4136" y="228"/>
                </a:lnTo>
                <a:lnTo>
                  <a:pt x="4144" y="234"/>
                </a:lnTo>
                <a:lnTo>
                  <a:pt x="4144" y="240"/>
                </a:lnTo>
                <a:lnTo>
                  <a:pt x="4152" y="240"/>
                </a:lnTo>
                <a:lnTo>
                  <a:pt x="4152" y="246"/>
                </a:lnTo>
                <a:lnTo>
                  <a:pt x="4161" y="252"/>
                </a:lnTo>
                <a:lnTo>
                  <a:pt x="4161" y="246"/>
                </a:lnTo>
                <a:lnTo>
                  <a:pt x="4169" y="252"/>
                </a:lnTo>
                <a:lnTo>
                  <a:pt x="4169" y="258"/>
                </a:lnTo>
                <a:lnTo>
                  <a:pt x="4177" y="264"/>
                </a:lnTo>
                <a:lnTo>
                  <a:pt x="4177" y="288"/>
                </a:lnTo>
                <a:lnTo>
                  <a:pt x="4186" y="288"/>
                </a:lnTo>
                <a:lnTo>
                  <a:pt x="4194" y="288"/>
                </a:lnTo>
                <a:lnTo>
                  <a:pt x="4194" y="294"/>
                </a:lnTo>
                <a:lnTo>
                  <a:pt x="4202" y="300"/>
                </a:lnTo>
                <a:lnTo>
                  <a:pt x="4210" y="300"/>
                </a:lnTo>
                <a:lnTo>
                  <a:pt x="4210" y="294"/>
                </a:lnTo>
                <a:lnTo>
                  <a:pt x="4219" y="300"/>
                </a:lnTo>
                <a:lnTo>
                  <a:pt x="4219" y="306"/>
                </a:lnTo>
                <a:lnTo>
                  <a:pt x="4227" y="306"/>
                </a:lnTo>
                <a:lnTo>
                  <a:pt x="4235" y="312"/>
                </a:lnTo>
                <a:lnTo>
                  <a:pt x="4235" y="318"/>
                </a:lnTo>
                <a:lnTo>
                  <a:pt x="4244" y="330"/>
                </a:lnTo>
                <a:lnTo>
                  <a:pt x="4252" y="330"/>
                </a:lnTo>
                <a:lnTo>
                  <a:pt x="4260" y="336"/>
                </a:lnTo>
                <a:lnTo>
                  <a:pt x="4260" y="342"/>
                </a:lnTo>
                <a:lnTo>
                  <a:pt x="4269" y="342"/>
                </a:lnTo>
                <a:lnTo>
                  <a:pt x="4277" y="342"/>
                </a:lnTo>
                <a:lnTo>
                  <a:pt x="4277" y="336"/>
                </a:lnTo>
                <a:lnTo>
                  <a:pt x="4285" y="336"/>
                </a:lnTo>
                <a:lnTo>
                  <a:pt x="4285" y="342"/>
                </a:lnTo>
                <a:lnTo>
                  <a:pt x="4293" y="342"/>
                </a:lnTo>
                <a:lnTo>
                  <a:pt x="4302" y="342"/>
                </a:lnTo>
                <a:lnTo>
                  <a:pt x="4310" y="342"/>
                </a:lnTo>
                <a:lnTo>
                  <a:pt x="4310" y="348"/>
                </a:lnTo>
                <a:lnTo>
                  <a:pt x="4318" y="348"/>
                </a:lnTo>
                <a:lnTo>
                  <a:pt x="4327" y="348"/>
                </a:lnTo>
                <a:lnTo>
                  <a:pt x="4327" y="342"/>
                </a:lnTo>
                <a:lnTo>
                  <a:pt x="4335" y="330"/>
                </a:lnTo>
                <a:lnTo>
                  <a:pt x="4343" y="330"/>
                </a:lnTo>
                <a:lnTo>
                  <a:pt x="4352" y="330"/>
                </a:lnTo>
                <a:lnTo>
                  <a:pt x="4360" y="330"/>
                </a:lnTo>
                <a:lnTo>
                  <a:pt x="4368" y="330"/>
                </a:lnTo>
                <a:lnTo>
                  <a:pt x="4368" y="336"/>
                </a:lnTo>
                <a:lnTo>
                  <a:pt x="4376" y="336"/>
                </a:lnTo>
                <a:lnTo>
                  <a:pt x="4385" y="336"/>
                </a:lnTo>
                <a:lnTo>
                  <a:pt x="4385" y="342"/>
                </a:lnTo>
                <a:lnTo>
                  <a:pt x="4393" y="336"/>
                </a:lnTo>
                <a:lnTo>
                  <a:pt x="4401" y="336"/>
                </a:lnTo>
                <a:lnTo>
                  <a:pt x="4410" y="336"/>
                </a:lnTo>
                <a:lnTo>
                  <a:pt x="4418" y="336"/>
                </a:lnTo>
                <a:lnTo>
                  <a:pt x="4418" y="348"/>
                </a:lnTo>
                <a:lnTo>
                  <a:pt x="4426" y="342"/>
                </a:lnTo>
                <a:lnTo>
                  <a:pt x="4435" y="348"/>
                </a:lnTo>
                <a:lnTo>
                  <a:pt x="4443" y="348"/>
                </a:lnTo>
                <a:lnTo>
                  <a:pt x="4443" y="342"/>
                </a:lnTo>
                <a:lnTo>
                  <a:pt x="4451" y="342"/>
                </a:lnTo>
                <a:lnTo>
                  <a:pt x="4460" y="360"/>
                </a:lnTo>
                <a:lnTo>
                  <a:pt x="4460" y="342"/>
                </a:lnTo>
                <a:lnTo>
                  <a:pt x="4468" y="348"/>
                </a:lnTo>
                <a:lnTo>
                  <a:pt x="4476" y="348"/>
                </a:lnTo>
                <a:lnTo>
                  <a:pt x="4484" y="348"/>
                </a:lnTo>
                <a:lnTo>
                  <a:pt x="4493" y="348"/>
                </a:lnTo>
                <a:lnTo>
                  <a:pt x="4501" y="348"/>
                </a:lnTo>
                <a:lnTo>
                  <a:pt x="4509" y="348"/>
                </a:lnTo>
                <a:lnTo>
                  <a:pt x="4518" y="348"/>
                </a:lnTo>
                <a:lnTo>
                  <a:pt x="4526" y="348"/>
                </a:lnTo>
                <a:lnTo>
                  <a:pt x="4534" y="348"/>
                </a:lnTo>
                <a:lnTo>
                  <a:pt x="4534" y="354"/>
                </a:lnTo>
                <a:lnTo>
                  <a:pt x="4543" y="354"/>
                </a:lnTo>
                <a:lnTo>
                  <a:pt x="4543" y="360"/>
                </a:lnTo>
                <a:lnTo>
                  <a:pt x="4551" y="360"/>
                </a:lnTo>
                <a:lnTo>
                  <a:pt x="4559" y="360"/>
                </a:lnTo>
                <a:lnTo>
                  <a:pt x="4567" y="366"/>
                </a:lnTo>
                <a:lnTo>
                  <a:pt x="4567" y="372"/>
                </a:lnTo>
              </a:path>
            </a:pathLst>
          </a:custGeom>
          <a:noFill/>
          <a:ln w="12700" cap="rnd" cmpd="sng">
            <a:solidFill>
              <a:srgbClr val="FF00FF"/>
            </a:solidFill>
            <a:prstDash val="solid"/>
            <a:round/>
            <a:headEnd type="none" w="med" len="med"/>
            <a:tailEnd type="none" w="med" len="med"/>
          </a:ln>
        </p:spPr>
        <p:txBody>
          <a:bodyPr/>
          <a:lstStyle/>
          <a:p>
            <a:endParaRPr lang="en-US"/>
          </a:p>
        </p:txBody>
      </p:sp>
      <p:sp>
        <p:nvSpPr>
          <p:cNvPr id="197662" name="Freeform 29"/>
          <p:cNvSpPr>
            <a:spLocks/>
          </p:cNvSpPr>
          <p:nvPr/>
        </p:nvSpPr>
        <p:spPr bwMode="auto">
          <a:xfrm>
            <a:off x="1076325" y="2924175"/>
            <a:ext cx="7251700" cy="1428750"/>
          </a:xfrm>
          <a:custGeom>
            <a:avLst/>
            <a:gdLst>
              <a:gd name="T0" fmla="*/ 2147483647 w 4568"/>
              <a:gd name="T1" fmla="*/ 2147483647 h 900"/>
              <a:gd name="T2" fmla="*/ 2147483647 w 4568"/>
              <a:gd name="T3" fmla="*/ 2147483647 h 900"/>
              <a:gd name="T4" fmla="*/ 2147483647 w 4568"/>
              <a:gd name="T5" fmla="*/ 2147483647 h 900"/>
              <a:gd name="T6" fmla="*/ 2147483647 w 4568"/>
              <a:gd name="T7" fmla="*/ 2147483647 h 900"/>
              <a:gd name="T8" fmla="*/ 2147483647 w 4568"/>
              <a:gd name="T9" fmla="*/ 2147483647 h 900"/>
              <a:gd name="T10" fmla="*/ 2147483647 w 4568"/>
              <a:gd name="T11" fmla="*/ 2147483647 h 900"/>
              <a:gd name="T12" fmla="*/ 2147483647 w 4568"/>
              <a:gd name="T13" fmla="*/ 2147483647 h 900"/>
              <a:gd name="T14" fmla="*/ 2147483647 w 4568"/>
              <a:gd name="T15" fmla="*/ 2147483647 h 900"/>
              <a:gd name="T16" fmla="*/ 2147483647 w 4568"/>
              <a:gd name="T17" fmla="*/ 2147483647 h 900"/>
              <a:gd name="T18" fmla="*/ 2147483647 w 4568"/>
              <a:gd name="T19" fmla="*/ 2147483647 h 900"/>
              <a:gd name="T20" fmla="*/ 2147483647 w 4568"/>
              <a:gd name="T21" fmla="*/ 2147483647 h 900"/>
              <a:gd name="T22" fmla="*/ 2147483647 w 4568"/>
              <a:gd name="T23" fmla="*/ 2147483647 h 900"/>
              <a:gd name="T24" fmla="*/ 2147483647 w 4568"/>
              <a:gd name="T25" fmla="*/ 2147483647 h 900"/>
              <a:gd name="T26" fmla="*/ 2147483647 w 4568"/>
              <a:gd name="T27" fmla="*/ 2147483647 h 900"/>
              <a:gd name="T28" fmla="*/ 2147483647 w 4568"/>
              <a:gd name="T29" fmla="*/ 2147483647 h 900"/>
              <a:gd name="T30" fmla="*/ 2147483647 w 4568"/>
              <a:gd name="T31" fmla="*/ 2147483647 h 900"/>
              <a:gd name="T32" fmla="*/ 2147483647 w 4568"/>
              <a:gd name="T33" fmla="*/ 2147483647 h 900"/>
              <a:gd name="T34" fmla="*/ 2147483647 w 4568"/>
              <a:gd name="T35" fmla="*/ 2147483647 h 900"/>
              <a:gd name="T36" fmla="*/ 2147483647 w 4568"/>
              <a:gd name="T37" fmla="*/ 2147483647 h 900"/>
              <a:gd name="T38" fmla="*/ 2147483647 w 4568"/>
              <a:gd name="T39" fmla="*/ 2147483647 h 900"/>
              <a:gd name="T40" fmla="*/ 2147483647 w 4568"/>
              <a:gd name="T41" fmla="*/ 2147483647 h 900"/>
              <a:gd name="T42" fmla="*/ 2147483647 w 4568"/>
              <a:gd name="T43" fmla="*/ 2147483647 h 900"/>
              <a:gd name="T44" fmla="*/ 2147483647 w 4568"/>
              <a:gd name="T45" fmla="*/ 2147483647 h 900"/>
              <a:gd name="T46" fmla="*/ 2147483647 w 4568"/>
              <a:gd name="T47" fmla="*/ 2147483647 h 900"/>
              <a:gd name="T48" fmla="*/ 2147483647 w 4568"/>
              <a:gd name="T49" fmla="*/ 2147483647 h 900"/>
              <a:gd name="T50" fmla="*/ 2147483647 w 4568"/>
              <a:gd name="T51" fmla="*/ 2147483647 h 900"/>
              <a:gd name="T52" fmla="*/ 2147483647 w 4568"/>
              <a:gd name="T53" fmla="*/ 2147483647 h 900"/>
              <a:gd name="T54" fmla="*/ 2147483647 w 4568"/>
              <a:gd name="T55" fmla="*/ 2147483647 h 900"/>
              <a:gd name="T56" fmla="*/ 2147483647 w 4568"/>
              <a:gd name="T57" fmla="*/ 2147483647 h 900"/>
              <a:gd name="T58" fmla="*/ 2147483647 w 4568"/>
              <a:gd name="T59" fmla="*/ 2147483647 h 900"/>
              <a:gd name="T60" fmla="*/ 2147483647 w 4568"/>
              <a:gd name="T61" fmla="*/ 2147483647 h 900"/>
              <a:gd name="T62" fmla="*/ 2147483647 w 4568"/>
              <a:gd name="T63" fmla="*/ 2147483647 h 900"/>
              <a:gd name="T64" fmla="*/ 2147483647 w 4568"/>
              <a:gd name="T65" fmla="*/ 2147483647 h 900"/>
              <a:gd name="T66" fmla="*/ 2147483647 w 4568"/>
              <a:gd name="T67" fmla="*/ 2147483647 h 900"/>
              <a:gd name="T68" fmla="*/ 2147483647 w 4568"/>
              <a:gd name="T69" fmla="*/ 2147483647 h 900"/>
              <a:gd name="T70" fmla="*/ 2147483647 w 4568"/>
              <a:gd name="T71" fmla="*/ 2147483647 h 900"/>
              <a:gd name="T72" fmla="*/ 2147483647 w 4568"/>
              <a:gd name="T73" fmla="*/ 2147483647 h 900"/>
              <a:gd name="T74" fmla="*/ 2147483647 w 4568"/>
              <a:gd name="T75" fmla="*/ 2147483647 h 900"/>
              <a:gd name="T76" fmla="*/ 2147483647 w 4568"/>
              <a:gd name="T77" fmla="*/ 2147483647 h 900"/>
              <a:gd name="T78" fmla="*/ 2147483647 w 4568"/>
              <a:gd name="T79" fmla="*/ 2147483647 h 900"/>
              <a:gd name="T80" fmla="*/ 2147483647 w 4568"/>
              <a:gd name="T81" fmla="*/ 2147483647 h 900"/>
              <a:gd name="T82" fmla="*/ 2147483647 w 4568"/>
              <a:gd name="T83" fmla="*/ 2147483647 h 900"/>
              <a:gd name="T84" fmla="*/ 2147483647 w 4568"/>
              <a:gd name="T85" fmla="*/ 2147483647 h 900"/>
              <a:gd name="T86" fmla="*/ 2147483647 w 4568"/>
              <a:gd name="T87" fmla="*/ 2147483647 h 900"/>
              <a:gd name="T88" fmla="*/ 2147483647 w 4568"/>
              <a:gd name="T89" fmla="*/ 2147483647 h 900"/>
              <a:gd name="T90" fmla="*/ 2147483647 w 4568"/>
              <a:gd name="T91" fmla="*/ 2147483647 h 900"/>
              <a:gd name="T92" fmla="*/ 2147483647 w 4568"/>
              <a:gd name="T93" fmla="*/ 2147483647 h 900"/>
              <a:gd name="T94" fmla="*/ 2147483647 w 4568"/>
              <a:gd name="T95" fmla="*/ 2147483647 h 900"/>
              <a:gd name="T96" fmla="*/ 2147483647 w 4568"/>
              <a:gd name="T97" fmla="*/ 2147483647 h 900"/>
              <a:gd name="T98" fmla="*/ 2147483647 w 4568"/>
              <a:gd name="T99" fmla="*/ 2147483647 h 900"/>
              <a:gd name="T100" fmla="*/ 2147483647 w 4568"/>
              <a:gd name="T101" fmla="*/ 2147483647 h 900"/>
              <a:gd name="T102" fmla="*/ 2147483647 w 4568"/>
              <a:gd name="T103" fmla="*/ 2147483647 h 900"/>
              <a:gd name="T104" fmla="*/ 2147483647 w 4568"/>
              <a:gd name="T105" fmla="*/ 2147483647 h 900"/>
              <a:gd name="T106" fmla="*/ 2147483647 w 4568"/>
              <a:gd name="T107" fmla="*/ 2147483647 h 900"/>
              <a:gd name="T108" fmla="*/ 2147483647 w 4568"/>
              <a:gd name="T109" fmla="*/ 2147483647 h 900"/>
              <a:gd name="T110" fmla="*/ 2147483647 w 4568"/>
              <a:gd name="T111" fmla="*/ 2147483647 h 900"/>
              <a:gd name="T112" fmla="*/ 2147483647 w 4568"/>
              <a:gd name="T113" fmla="*/ 2147483647 h 900"/>
              <a:gd name="T114" fmla="*/ 2147483647 w 4568"/>
              <a:gd name="T115" fmla="*/ 2147483647 h 900"/>
              <a:gd name="T116" fmla="*/ 2147483647 w 4568"/>
              <a:gd name="T117" fmla="*/ 2147483647 h 900"/>
              <a:gd name="T118" fmla="*/ 2147483647 w 4568"/>
              <a:gd name="T119" fmla="*/ 2147483647 h 9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68"/>
              <a:gd name="T181" fmla="*/ 0 h 900"/>
              <a:gd name="T182" fmla="*/ 4568 w 4568"/>
              <a:gd name="T183" fmla="*/ 900 h 9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68" h="900">
                <a:moveTo>
                  <a:pt x="0" y="797"/>
                </a:moveTo>
                <a:lnTo>
                  <a:pt x="0" y="761"/>
                </a:lnTo>
                <a:lnTo>
                  <a:pt x="9" y="767"/>
                </a:lnTo>
                <a:lnTo>
                  <a:pt x="9" y="773"/>
                </a:lnTo>
                <a:lnTo>
                  <a:pt x="17" y="779"/>
                </a:lnTo>
                <a:lnTo>
                  <a:pt x="25" y="779"/>
                </a:lnTo>
                <a:lnTo>
                  <a:pt x="25" y="773"/>
                </a:lnTo>
                <a:lnTo>
                  <a:pt x="34" y="779"/>
                </a:lnTo>
                <a:lnTo>
                  <a:pt x="34" y="761"/>
                </a:lnTo>
                <a:lnTo>
                  <a:pt x="42" y="767"/>
                </a:lnTo>
                <a:lnTo>
                  <a:pt x="42" y="773"/>
                </a:lnTo>
                <a:lnTo>
                  <a:pt x="50" y="779"/>
                </a:lnTo>
                <a:lnTo>
                  <a:pt x="50" y="785"/>
                </a:lnTo>
                <a:lnTo>
                  <a:pt x="58" y="791"/>
                </a:lnTo>
                <a:lnTo>
                  <a:pt x="67" y="797"/>
                </a:lnTo>
                <a:lnTo>
                  <a:pt x="67" y="809"/>
                </a:lnTo>
                <a:lnTo>
                  <a:pt x="75" y="803"/>
                </a:lnTo>
                <a:lnTo>
                  <a:pt x="75" y="809"/>
                </a:lnTo>
                <a:lnTo>
                  <a:pt x="83" y="815"/>
                </a:lnTo>
                <a:lnTo>
                  <a:pt x="92" y="821"/>
                </a:lnTo>
                <a:lnTo>
                  <a:pt x="92" y="815"/>
                </a:lnTo>
                <a:lnTo>
                  <a:pt x="100" y="821"/>
                </a:lnTo>
                <a:lnTo>
                  <a:pt x="100" y="827"/>
                </a:lnTo>
                <a:lnTo>
                  <a:pt x="108" y="833"/>
                </a:lnTo>
                <a:lnTo>
                  <a:pt x="108" y="839"/>
                </a:lnTo>
                <a:lnTo>
                  <a:pt x="117" y="845"/>
                </a:lnTo>
                <a:lnTo>
                  <a:pt x="117" y="851"/>
                </a:lnTo>
                <a:lnTo>
                  <a:pt x="125" y="839"/>
                </a:lnTo>
                <a:lnTo>
                  <a:pt x="125" y="845"/>
                </a:lnTo>
                <a:lnTo>
                  <a:pt x="133" y="839"/>
                </a:lnTo>
                <a:lnTo>
                  <a:pt x="133" y="845"/>
                </a:lnTo>
                <a:lnTo>
                  <a:pt x="141" y="851"/>
                </a:lnTo>
                <a:lnTo>
                  <a:pt x="141" y="857"/>
                </a:lnTo>
                <a:lnTo>
                  <a:pt x="150" y="857"/>
                </a:lnTo>
                <a:lnTo>
                  <a:pt x="150" y="863"/>
                </a:lnTo>
                <a:lnTo>
                  <a:pt x="158" y="869"/>
                </a:lnTo>
                <a:lnTo>
                  <a:pt x="158" y="875"/>
                </a:lnTo>
                <a:lnTo>
                  <a:pt x="166" y="875"/>
                </a:lnTo>
                <a:lnTo>
                  <a:pt x="166" y="881"/>
                </a:lnTo>
                <a:lnTo>
                  <a:pt x="175" y="875"/>
                </a:lnTo>
                <a:lnTo>
                  <a:pt x="175" y="881"/>
                </a:lnTo>
                <a:lnTo>
                  <a:pt x="183" y="881"/>
                </a:lnTo>
                <a:lnTo>
                  <a:pt x="183" y="887"/>
                </a:lnTo>
                <a:lnTo>
                  <a:pt x="191" y="863"/>
                </a:lnTo>
                <a:lnTo>
                  <a:pt x="191" y="869"/>
                </a:lnTo>
                <a:lnTo>
                  <a:pt x="200" y="869"/>
                </a:lnTo>
                <a:lnTo>
                  <a:pt x="208" y="875"/>
                </a:lnTo>
                <a:lnTo>
                  <a:pt x="208" y="863"/>
                </a:lnTo>
                <a:lnTo>
                  <a:pt x="216" y="863"/>
                </a:lnTo>
                <a:lnTo>
                  <a:pt x="216" y="869"/>
                </a:lnTo>
                <a:lnTo>
                  <a:pt x="224" y="869"/>
                </a:lnTo>
                <a:lnTo>
                  <a:pt x="224" y="875"/>
                </a:lnTo>
                <a:lnTo>
                  <a:pt x="233" y="881"/>
                </a:lnTo>
                <a:lnTo>
                  <a:pt x="233" y="887"/>
                </a:lnTo>
                <a:lnTo>
                  <a:pt x="241" y="881"/>
                </a:lnTo>
                <a:lnTo>
                  <a:pt x="241" y="887"/>
                </a:lnTo>
                <a:lnTo>
                  <a:pt x="249" y="893"/>
                </a:lnTo>
                <a:lnTo>
                  <a:pt x="258" y="893"/>
                </a:lnTo>
                <a:lnTo>
                  <a:pt x="258" y="899"/>
                </a:lnTo>
                <a:lnTo>
                  <a:pt x="266" y="899"/>
                </a:lnTo>
                <a:lnTo>
                  <a:pt x="266" y="893"/>
                </a:lnTo>
                <a:lnTo>
                  <a:pt x="274" y="893"/>
                </a:lnTo>
                <a:lnTo>
                  <a:pt x="274" y="881"/>
                </a:lnTo>
                <a:lnTo>
                  <a:pt x="283" y="881"/>
                </a:lnTo>
                <a:lnTo>
                  <a:pt x="291" y="887"/>
                </a:lnTo>
                <a:lnTo>
                  <a:pt x="291" y="845"/>
                </a:lnTo>
                <a:lnTo>
                  <a:pt x="299" y="743"/>
                </a:lnTo>
                <a:lnTo>
                  <a:pt x="299" y="666"/>
                </a:lnTo>
                <a:lnTo>
                  <a:pt x="308" y="678"/>
                </a:lnTo>
                <a:lnTo>
                  <a:pt x="308" y="684"/>
                </a:lnTo>
                <a:lnTo>
                  <a:pt x="316" y="690"/>
                </a:lnTo>
                <a:lnTo>
                  <a:pt x="316" y="702"/>
                </a:lnTo>
                <a:lnTo>
                  <a:pt x="324" y="713"/>
                </a:lnTo>
                <a:lnTo>
                  <a:pt x="332" y="702"/>
                </a:lnTo>
                <a:lnTo>
                  <a:pt x="332" y="713"/>
                </a:lnTo>
                <a:lnTo>
                  <a:pt x="341" y="719"/>
                </a:lnTo>
                <a:lnTo>
                  <a:pt x="349" y="725"/>
                </a:lnTo>
                <a:lnTo>
                  <a:pt x="349" y="731"/>
                </a:lnTo>
                <a:lnTo>
                  <a:pt x="357" y="743"/>
                </a:lnTo>
                <a:lnTo>
                  <a:pt x="357" y="749"/>
                </a:lnTo>
                <a:lnTo>
                  <a:pt x="366" y="761"/>
                </a:lnTo>
                <a:lnTo>
                  <a:pt x="366" y="767"/>
                </a:lnTo>
                <a:lnTo>
                  <a:pt x="374" y="773"/>
                </a:lnTo>
                <a:lnTo>
                  <a:pt x="374" y="755"/>
                </a:lnTo>
                <a:lnTo>
                  <a:pt x="382" y="761"/>
                </a:lnTo>
                <a:lnTo>
                  <a:pt x="382" y="767"/>
                </a:lnTo>
                <a:lnTo>
                  <a:pt x="391" y="779"/>
                </a:lnTo>
                <a:lnTo>
                  <a:pt x="391" y="785"/>
                </a:lnTo>
                <a:lnTo>
                  <a:pt x="399" y="791"/>
                </a:lnTo>
                <a:lnTo>
                  <a:pt x="399" y="797"/>
                </a:lnTo>
                <a:lnTo>
                  <a:pt x="407" y="791"/>
                </a:lnTo>
                <a:lnTo>
                  <a:pt x="407" y="797"/>
                </a:lnTo>
                <a:lnTo>
                  <a:pt x="415" y="797"/>
                </a:lnTo>
                <a:lnTo>
                  <a:pt x="415" y="809"/>
                </a:lnTo>
                <a:lnTo>
                  <a:pt x="424" y="809"/>
                </a:lnTo>
                <a:lnTo>
                  <a:pt x="424" y="815"/>
                </a:lnTo>
                <a:lnTo>
                  <a:pt x="432" y="821"/>
                </a:lnTo>
                <a:lnTo>
                  <a:pt x="432" y="827"/>
                </a:lnTo>
                <a:lnTo>
                  <a:pt x="440" y="827"/>
                </a:lnTo>
                <a:lnTo>
                  <a:pt x="440" y="833"/>
                </a:lnTo>
                <a:lnTo>
                  <a:pt x="449" y="833"/>
                </a:lnTo>
                <a:lnTo>
                  <a:pt x="449" y="839"/>
                </a:lnTo>
                <a:lnTo>
                  <a:pt x="457" y="791"/>
                </a:lnTo>
                <a:lnTo>
                  <a:pt x="457" y="797"/>
                </a:lnTo>
                <a:lnTo>
                  <a:pt x="465" y="803"/>
                </a:lnTo>
                <a:lnTo>
                  <a:pt x="465" y="809"/>
                </a:lnTo>
                <a:lnTo>
                  <a:pt x="474" y="821"/>
                </a:lnTo>
                <a:lnTo>
                  <a:pt x="482" y="827"/>
                </a:lnTo>
                <a:lnTo>
                  <a:pt x="490" y="833"/>
                </a:lnTo>
                <a:lnTo>
                  <a:pt x="490" y="839"/>
                </a:lnTo>
                <a:lnTo>
                  <a:pt x="499" y="827"/>
                </a:lnTo>
                <a:lnTo>
                  <a:pt x="499" y="833"/>
                </a:lnTo>
                <a:lnTo>
                  <a:pt x="507" y="839"/>
                </a:lnTo>
                <a:lnTo>
                  <a:pt x="515" y="845"/>
                </a:lnTo>
                <a:lnTo>
                  <a:pt x="515" y="851"/>
                </a:lnTo>
                <a:lnTo>
                  <a:pt x="523" y="857"/>
                </a:lnTo>
                <a:lnTo>
                  <a:pt x="532" y="803"/>
                </a:lnTo>
                <a:lnTo>
                  <a:pt x="540" y="809"/>
                </a:lnTo>
                <a:lnTo>
                  <a:pt x="540" y="815"/>
                </a:lnTo>
                <a:lnTo>
                  <a:pt x="548" y="815"/>
                </a:lnTo>
                <a:lnTo>
                  <a:pt x="548" y="821"/>
                </a:lnTo>
                <a:lnTo>
                  <a:pt x="557" y="821"/>
                </a:lnTo>
                <a:lnTo>
                  <a:pt x="557" y="809"/>
                </a:lnTo>
                <a:lnTo>
                  <a:pt x="565" y="803"/>
                </a:lnTo>
                <a:lnTo>
                  <a:pt x="573" y="761"/>
                </a:lnTo>
                <a:lnTo>
                  <a:pt x="573" y="773"/>
                </a:lnTo>
                <a:lnTo>
                  <a:pt x="582" y="779"/>
                </a:lnTo>
                <a:lnTo>
                  <a:pt x="582" y="773"/>
                </a:lnTo>
                <a:lnTo>
                  <a:pt x="590" y="773"/>
                </a:lnTo>
                <a:lnTo>
                  <a:pt x="590" y="779"/>
                </a:lnTo>
                <a:lnTo>
                  <a:pt x="598" y="785"/>
                </a:lnTo>
                <a:lnTo>
                  <a:pt x="606" y="785"/>
                </a:lnTo>
                <a:lnTo>
                  <a:pt x="606" y="773"/>
                </a:lnTo>
                <a:lnTo>
                  <a:pt x="615" y="773"/>
                </a:lnTo>
                <a:lnTo>
                  <a:pt x="615" y="785"/>
                </a:lnTo>
                <a:lnTo>
                  <a:pt x="623" y="791"/>
                </a:lnTo>
                <a:lnTo>
                  <a:pt x="623" y="797"/>
                </a:lnTo>
                <a:lnTo>
                  <a:pt x="631" y="803"/>
                </a:lnTo>
                <a:lnTo>
                  <a:pt x="631" y="809"/>
                </a:lnTo>
                <a:lnTo>
                  <a:pt x="640" y="815"/>
                </a:lnTo>
                <a:lnTo>
                  <a:pt x="640" y="809"/>
                </a:lnTo>
                <a:lnTo>
                  <a:pt x="648" y="815"/>
                </a:lnTo>
                <a:lnTo>
                  <a:pt x="648" y="821"/>
                </a:lnTo>
                <a:lnTo>
                  <a:pt x="656" y="827"/>
                </a:lnTo>
                <a:lnTo>
                  <a:pt x="656" y="833"/>
                </a:lnTo>
                <a:lnTo>
                  <a:pt x="665" y="833"/>
                </a:lnTo>
                <a:lnTo>
                  <a:pt x="665" y="839"/>
                </a:lnTo>
                <a:lnTo>
                  <a:pt x="673" y="845"/>
                </a:lnTo>
                <a:lnTo>
                  <a:pt x="673" y="851"/>
                </a:lnTo>
                <a:lnTo>
                  <a:pt x="681" y="851"/>
                </a:lnTo>
                <a:lnTo>
                  <a:pt x="681" y="857"/>
                </a:lnTo>
                <a:lnTo>
                  <a:pt x="690" y="857"/>
                </a:lnTo>
                <a:lnTo>
                  <a:pt x="690" y="851"/>
                </a:lnTo>
                <a:lnTo>
                  <a:pt x="698" y="851"/>
                </a:lnTo>
                <a:lnTo>
                  <a:pt x="698" y="833"/>
                </a:lnTo>
                <a:lnTo>
                  <a:pt x="706" y="827"/>
                </a:lnTo>
                <a:lnTo>
                  <a:pt x="706" y="833"/>
                </a:lnTo>
                <a:lnTo>
                  <a:pt x="714" y="839"/>
                </a:lnTo>
                <a:lnTo>
                  <a:pt x="714" y="845"/>
                </a:lnTo>
                <a:lnTo>
                  <a:pt x="723" y="845"/>
                </a:lnTo>
                <a:lnTo>
                  <a:pt x="731" y="827"/>
                </a:lnTo>
                <a:lnTo>
                  <a:pt x="731" y="833"/>
                </a:lnTo>
                <a:lnTo>
                  <a:pt x="739" y="833"/>
                </a:lnTo>
                <a:lnTo>
                  <a:pt x="748" y="839"/>
                </a:lnTo>
                <a:lnTo>
                  <a:pt x="748" y="845"/>
                </a:lnTo>
                <a:lnTo>
                  <a:pt x="756" y="851"/>
                </a:lnTo>
                <a:lnTo>
                  <a:pt x="756" y="773"/>
                </a:lnTo>
                <a:lnTo>
                  <a:pt x="764" y="672"/>
                </a:lnTo>
                <a:lnTo>
                  <a:pt x="764" y="606"/>
                </a:lnTo>
                <a:lnTo>
                  <a:pt x="773" y="18"/>
                </a:lnTo>
                <a:lnTo>
                  <a:pt x="773" y="24"/>
                </a:lnTo>
                <a:lnTo>
                  <a:pt x="781" y="54"/>
                </a:lnTo>
                <a:lnTo>
                  <a:pt x="781" y="84"/>
                </a:lnTo>
                <a:lnTo>
                  <a:pt x="789" y="90"/>
                </a:lnTo>
                <a:lnTo>
                  <a:pt x="789" y="96"/>
                </a:lnTo>
                <a:lnTo>
                  <a:pt x="797" y="126"/>
                </a:lnTo>
                <a:lnTo>
                  <a:pt x="797" y="102"/>
                </a:lnTo>
                <a:lnTo>
                  <a:pt x="806" y="120"/>
                </a:lnTo>
                <a:lnTo>
                  <a:pt x="806" y="150"/>
                </a:lnTo>
                <a:lnTo>
                  <a:pt x="814" y="96"/>
                </a:lnTo>
                <a:lnTo>
                  <a:pt x="814" y="36"/>
                </a:lnTo>
                <a:lnTo>
                  <a:pt x="822" y="12"/>
                </a:lnTo>
                <a:lnTo>
                  <a:pt x="822" y="42"/>
                </a:lnTo>
                <a:lnTo>
                  <a:pt x="831" y="72"/>
                </a:lnTo>
                <a:lnTo>
                  <a:pt x="831" y="84"/>
                </a:lnTo>
                <a:lnTo>
                  <a:pt x="839" y="84"/>
                </a:lnTo>
                <a:lnTo>
                  <a:pt x="839" y="114"/>
                </a:lnTo>
                <a:lnTo>
                  <a:pt x="847" y="138"/>
                </a:lnTo>
                <a:lnTo>
                  <a:pt x="847" y="150"/>
                </a:lnTo>
                <a:lnTo>
                  <a:pt x="856" y="114"/>
                </a:lnTo>
                <a:lnTo>
                  <a:pt x="856" y="132"/>
                </a:lnTo>
                <a:lnTo>
                  <a:pt x="864" y="126"/>
                </a:lnTo>
                <a:lnTo>
                  <a:pt x="864" y="24"/>
                </a:lnTo>
                <a:lnTo>
                  <a:pt x="872" y="0"/>
                </a:lnTo>
                <a:lnTo>
                  <a:pt x="872" y="12"/>
                </a:lnTo>
                <a:lnTo>
                  <a:pt x="881" y="24"/>
                </a:lnTo>
                <a:lnTo>
                  <a:pt x="889" y="42"/>
                </a:lnTo>
                <a:lnTo>
                  <a:pt x="889" y="66"/>
                </a:lnTo>
                <a:lnTo>
                  <a:pt x="897" y="96"/>
                </a:lnTo>
                <a:lnTo>
                  <a:pt x="897" y="120"/>
                </a:lnTo>
                <a:lnTo>
                  <a:pt x="905" y="150"/>
                </a:lnTo>
                <a:lnTo>
                  <a:pt x="905" y="156"/>
                </a:lnTo>
                <a:lnTo>
                  <a:pt x="914" y="168"/>
                </a:lnTo>
                <a:lnTo>
                  <a:pt x="914" y="192"/>
                </a:lnTo>
                <a:lnTo>
                  <a:pt x="922" y="186"/>
                </a:lnTo>
                <a:lnTo>
                  <a:pt x="922" y="150"/>
                </a:lnTo>
                <a:lnTo>
                  <a:pt x="930" y="180"/>
                </a:lnTo>
                <a:lnTo>
                  <a:pt x="930" y="204"/>
                </a:lnTo>
                <a:lnTo>
                  <a:pt x="939" y="228"/>
                </a:lnTo>
                <a:lnTo>
                  <a:pt x="939" y="252"/>
                </a:lnTo>
                <a:lnTo>
                  <a:pt x="947" y="264"/>
                </a:lnTo>
                <a:lnTo>
                  <a:pt x="947" y="276"/>
                </a:lnTo>
                <a:lnTo>
                  <a:pt x="955" y="294"/>
                </a:lnTo>
                <a:lnTo>
                  <a:pt x="955" y="312"/>
                </a:lnTo>
                <a:lnTo>
                  <a:pt x="964" y="336"/>
                </a:lnTo>
                <a:lnTo>
                  <a:pt x="964" y="348"/>
                </a:lnTo>
                <a:lnTo>
                  <a:pt x="972" y="372"/>
                </a:lnTo>
                <a:lnTo>
                  <a:pt x="972" y="390"/>
                </a:lnTo>
                <a:lnTo>
                  <a:pt x="980" y="408"/>
                </a:lnTo>
                <a:lnTo>
                  <a:pt x="980" y="414"/>
                </a:lnTo>
                <a:lnTo>
                  <a:pt x="988" y="432"/>
                </a:lnTo>
                <a:lnTo>
                  <a:pt x="997" y="450"/>
                </a:lnTo>
                <a:lnTo>
                  <a:pt x="997" y="330"/>
                </a:lnTo>
                <a:lnTo>
                  <a:pt x="1005" y="336"/>
                </a:lnTo>
                <a:lnTo>
                  <a:pt x="1005" y="360"/>
                </a:lnTo>
                <a:lnTo>
                  <a:pt x="1013" y="378"/>
                </a:lnTo>
                <a:lnTo>
                  <a:pt x="1013" y="366"/>
                </a:lnTo>
                <a:lnTo>
                  <a:pt x="1022" y="384"/>
                </a:lnTo>
                <a:lnTo>
                  <a:pt x="1022" y="402"/>
                </a:lnTo>
                <a:lnTo>
                  <a:pt x="1030" y="420"/>
                </a:lnTo>
                <a:lnTo>
                  <a:pt x="1030" y="438"/>
                </a:lnTo>
                <a:lnTo>
                  <a:pt x="1038" y="456"/>
                </a:lnTo>
                <a:lnTo>
                  <a:pt x="1038" y="468"/>
                </a:lnTo>
                <a:lnTo>
                  <a:pt x="1047" y="486"/>
                </a:lnTo>
                <a:lnTo>
                  <a:pt x="1047" y="498"/>
                </a:lnTo>
                <a:lnTo>
                  <a:pt x="1055" y="510"/>
                </a:lnTo>
                <a:lnTo>
                  <a:pt x="1055" y="522"/>
                </a:lnTo>
                <a:lnTo>
                  <a:pt x="1063" y="534"/>
                </a:lnTo>
                <a:lnTo>
                  <a:pt x="1063" y="552"/>
                </a:lnTo>
                <a:lnTo>
                  <a:pt x="1072" y="564"/>
                </a:lnTo>
                <a:lnTo>
                  <a:pt x="1072" y="576"/>
                </a:lnTo>
                <a:lnTo>
                  <a:pt x="1080" y="594"/>
                </a:lnTo>
                <a:lnTo>
                  <a:pt x="1080" y="588"/>
                </a:lnTo>
                <a:lnTo>
                  <a:pt x="1088" y="600"/>
                </a:lnTo>
                <a:lnTo>
                  <a:pt x="1088" y="612"/>
                </a:lnTo>
                <a:lnTo>
                  <a:pt x="1096" y="378"/>
                </a:lnTo>
                <a:lnTo>
                  <a:pt x="1096" y="396"/>
                </a:lnTo>
                <a:lnTo>
                  <a:pt x="1105" y="408"/>
                </a:lnTo>
                <a:lnTo>
                  <a:pt x="1105" y="420"/>
                </a:lnTo>
                <a:lnTo>
                  <a:pt x="1113" y="432"/>
                </a:lnTo>
                <a:lnTo>
                  <a:pt x="1113" y="426"/>
                </a:lnTo>
                <a:lnTo>
                  <a:pt x="1121" y="444"/>
                </a:lnTo>
                <a:lnTo>
                  <a:pt x="1121" y="426"/>
                </a:lnTo>
                <a:lnTo>
                  <a:pt x="1130" y="432"/>
                </a:lnTo>
                <a:lnTo>
                  <a:pt x="1130" y="450"/>
                </a:lnTo>
                <a:lnTo>
                  <a:pt x="1138" y="468"/>
                </a:lnTo>
                <a:lnTo>
                  <a:pt x="1138" y="456"/>
                </a:lnTo>
                <a:lnTo>
                  <a:pt x="1146" y="438"/>
                </a:lnTo>
                <a:lnTo>
                  <a:pt x="1146" y="450"/>
                </a:lnTo>
                <a:lnTo>
                  <a:pt x="1155" y="420"/>
                </a:lnTo>
                <a:lnTo>
                  <a:pt x="1155" y="390"/>
                </a:lnTo>
                <a:lnTo>
                  <a:pt x="1163" y="402"/>
                </a:lnTo>
                <a:lnTo>
                  <a:pt x="1163" y="414"/>
                </a:lnTo>
                <a:lnTo>
                  <a:pt x="1171" y="426"/>
                </a:lnTo>
                <a:lnTo>
                  <a:pt x="1171" y="444"/>
                </a:lnTo>
                <a:lnTo>
                  <a:pt x="1179" y="444"/>
                </a:lnTo>
                <a:lnTo>
                  <a:pt x="1179" y="384"/>
                </a:lnTo>
                <a:lnTo>
                  <a:pt x="1188" y="402"/>
                </a:lnTo>
                <a:lnTo>
                  <a:pt x="1188" y="408"/>
                </a:lnTo>
                <a:lnTo>
                  <a:pt x="1196" y="402"/>
                </a:lnTo>
                <a:lnTo>
                  <a:pt x="1196" y="426"/>
                </a:lnTo>
                <a:lnTo>
                  <a:pt x="1204" y="438"/>
                </a:lnTo>
                <a:lnTo>
                  <a:pt x="1204" y="450"/>
                </a:lnTo>
                <a:lnTo>
                  <a:pt x="1213" y="468"/>
                </a:lnTo>
                <a:lnTo>
                  <a:pt x="1213" y="474"/>
                </a:lnTo>
                <a:lnTo>
                  <a:pt x="1221" y="480"/>
                </a:lnTo>
                <a:lnTo>
                  <a:pt x="1221" y="486"/>
                </a:lnTo>
                <a:lnTo>
                  <a:pt x="1229" y="468"/>
                </a:lnTo>
                <a:lnTo>
                  <a:pt x="1229" y="486"/>
                </a:lnTo>
                <a:lnTo>
                  <a:pt x="1238" y="480"/>
                </a:lnTo>
                <a:lnTo>
                  <a:pt x="1238" y="450"/>
                </a:lnTo>
                <a:lnTo>
                  <a:pt x="1246" y="456"/>
                </a:lnTo>
                <a:lnTo>
                  <a:pt x="1246" y="474"/>
                </a:lnTo>
                <a:lnTo>
                  <a:pt x="1254" y="378"/>
                </a:lnTo>
                <a:lnTo>
                  <a:pt x="1254" y="390"/>
                </a:lnTo>
                <a:lnTo>
                  <a:pt x="1262" y="408"/>
                </a:lnTo>
                <a:lnTo>
                  <a:pt x="1262" y="420"/>
                </a:lnTo>
                <a:lnTo>
                  <a:pt x="1271" y="354"/>
                </a:lnTo>
                <a:lnTo>
                  <a:pt x="1271" y="372"/>
                </a:lnTo>
                <a:lnTo>
                  <a:pt x="1279" y="390"/>
                </a:lnTo>
                <a:lnTo>
                  <a:pt x="1279" y="408"/>
                </a:lnTo>
                <a:lnTo>
                  <a:pt x="1287" y="426"/>
                </a:lnTo>
                <a:lnTo>
                  <a:pt x="1287" y="444"/>
                </a:lnTo>
                <a:lnTo>
                  <a:pt x="1296" y="462"/>
                </a:lnTo>
                <a:lnTo>
                  <a:pt x="1296" y="438"/>
                </a:lnTo>
                <a:lnTo>
                  <a:pt x="1304" y="444"/>
                </a:lnTo>
                <a:lnTo>
                  <a:pt x="1304" y="408"/>
                </a:lnTo>
                <a:lnTo>
                  <a:pt x="1312" y="426"/>
                </a:lnTo>
                <a:lnTo>
                  <a:pt x="1312" y="438"/>
                </a:lnTo>
                <a:lnTo>
                  <a:pt x="1321" y="438"/>
                </a:lnTo>
                <a:lnTo>
                  <a:pt x="1321" y="456"/>
                </a:lnTo>
                <a:lnTo>
                  <a:pt x="1329" y="468"/>
                </a:lnTo>
                <a:lnTo>
                  <a:pt x="1329" y="474"/>
                </a:lnTo>
                <a:lnTo>
                  <a:pt x="1337" y="492"/>
                </a:lnTo>
                <a:lnTo>
                  <a:pt x="1337" y="510"/>
                </a:lnTo>
                <a:lnTo>
                  <a:pt x="1346" y="522"/>
                </a:lnTo>
                <a:lnTo>
                  <a:pt x="1354" y="534"/>
                </a:lnTo>
                <a:lnTo>
                  <a:pt x="1354" y="546"/>
                </a:lnTo>
                <a:lnTo>
                  <a:pt x="1362" y="540"/>
                </a:lnTo>
                <a:lnTo>
                  <a:pt x="1362" y="552"/>
                </a:lnTo>
                <a:lnTo>
                  <a:pt x="1370" y="564"/>
                </a:lnTo>
                <a:lnTo>
                  <a:pt x="1370" y="576"/>
                </a:lnTo>
                <a:lnTo>
                  <a:pt x="1379" y="594"/>
                </a:lnTo>
                <a:lnTo>
                  <a:pt x="1379" y="582"/>
                </a:lnTo>
                <a:lnTo>
                  <a:pt x="1387" y="588"/>
                </a:lnTo>
                <a:lnTo>
                  <a:pt x="1387" y="594"/>
                </a:lnTo>
                <a:lnTo>
                  <a:pt x="1395" y="588"/>
                </a:lnTo>
                <a:lnTo>
                  <a:pt x="1395" y="606"/>
                </a:lnTo>
                <a:lnTo>
                  <a:pt x="1404" y="612"/>
                </a:lnTo>
                <a:lnTo>
                  <a:pt x="1404" y="624"/>
                </a:lnTo>
                <a:lnTo>
                  <a:pt x="1412" y="582"/>
                </a:lnTo>
                <a:lnTo>
                  <a:pt x="1412" y="588"/>
                </a:lnTo>
                <a:lnTo>
                  <a:pt x="1420" y="600"/>
                </a:lnTo>
                <a:lnTo>
                  <a:pt x="1420" y="612"/>
                </a:lnTo>
                <a:lnTo>
                  <a:pt x="1429" y="624"/>
                </a:lnTo>
                <a:lnTo>
                  <a:pt x="1429" y="636"/>
                </a:lnTo>
                <a:lnTo>
                  <a:pt x="1437" y="636"/>
                </a:lnTo>
                <a:lnTo>
                  <a:pt x="1437" y="648"/>
                </a:lnTo>
                <a:lnTo>
                  <a:pt x="1445" y="600"/>
                </a:lnTo>
                <a:lnTo>
                  <a:pt x="1445" y="606"/>
                </a:lnTo>
                <a:lnTo>
                  <a:pt x="1453" y="618"/>
                </a:lnTo>
                <a:lnTo>
                  <a:pt x="1453" y="612"/>
                </a:lnTo>
                <a:lnTo>
                  <a:pt x="1462" y="546"/>
                </a:lnTo>
                <a:lnTo>
                  <a:pt x="1462" y="528"/>
                </a:lnTo>
                <a:lnTo>
                  <a:pt x="1470" y="534"/>
                </a:lnTo>
                <a:lnTo>
                  <a:pt x="1470" y="546"/>
                </a:lnTo>
                <a:lnTo>
                  <a:pt x="1478" y="564"/>
                </a:lnTo>
                <a:lnTo>
                  <a:pt x="1478" y="558"/>
                </a:lnTo>
                <a:lnTo>
                  <a:pt x="1487" y="558"/>
                </a:lnTo>
                <a:lnTo>
                  <a:pt x="1487" y="552"/>
                </a:lnTo>
                <a:lnTo>
                  <a:pt x="1495" y="558"/>
                </a:lnTo>
                <a:lnTo>
                  <a:pt x="1495" y="576"/>
                </a:lnTo>
                <a:lnTo>
                  <a:pt x="1503" y="582"/>
                </a:lnTo>
                <a:lnTo>
                  <a:pt x="1503" y="600"/>
                </a:lnTo>
                <a:lnTo>
                  <a:pt x="1512" y="600"/>
                </a:lnTo>
                <a:lnTo>
                  <a:pt x="1512" y="594"/>
                </a:lnTo>
                <a:lnTo>
                  <a:pt x="1520" y="534"/>
                </a:lnTo>
                <a:lnTo>
                  <a:pt x="1520" y="546"/>
                </a:lnTo>
                <a:lnTo>
                  <a:pt x="1528" y="558"/>
                </a:lnTo>
                <a:lnTo>
                  <a:pt x="1528" y="570"/>
                </a:lnTo>
                <a:lnTo>
                  <a:pt x="1537" y="582"/>
                </a:lnTo>
                <a:lnTo>
                  <a:pt x="1537" y="600"/>
                </a:lnTo>
                <a:lnTo>
                  <a:pt x="1545" y="612"/>
                </a:lnTo>
                <a:lnTo>
                  <a:pt x="1545" y="624"/>
                </a:lnTo>
                <a:lnTo>
                  <a:pt x="1553" y="600"/>
                </a:lnTo>
                <a:lnTo>
                  <a:pt x="1553" y="612"/>
                </a:lnTo>
                <a:lnTo>
                  <a:pt x="1561" y="618"/>
                </a:lnTo>
                <a:lnTo>
                  <a:pt x="1561" y="630"/>
                </a:lnTo>
                <a:lnTo>
                  <a:pt x="1570" y="618"/>
                </a:lnTo>
                <a:lnTo>
                  <a:pt x="1570" y="630"/>
                </a:lnTo>
                <a:lnTo>
                  <a:pt x="1578" y="618"/>
                </a:lnTo>
                <a:lnTo>
                  <a:pt x="1578" y="630"/>
                </a:lnTo>
                <a:lnTo>
                  <a:pt x="1586" y="642"/>
                </a:lnTo>
                <a:lnTo>
                  <a:pt x="1586" y="648"/>
                </a:lnTo>
                <a:lnTo>
                  <a:pt x="1595" y="642"/>
                </a:lnTo>
                <a:lnTo>
                  <a:pt x="1595" y="606"/>
                </a:lnTo>
                <a:lnTo>
                  <a:pt x="1603" y="618"/>
                </a:lnTo>
                <a:lnTo>
                  <a:pt x="1603" y="576"/>
                </a:lnTo>
                <a:lnTo>
                  <a:pt x="1611" y="582"/>
                </a:lnTo>
                <a:lnTo>
                  <a:pt x="1611" y="600"/>
                </a:lnTo>
                <a:lnTo>
                  <a:pt x="1620" y="576"/>
                </a:lnTo>
                <a:lnTo>
                  <a:pt x="1620" y="594"/>
                </a:lnTo>
                <a:lnTo>
                  <a:pt x="1628" y="600"/>
                </a:lnTo>
                <a:lnTo>
                  <a:pt x="1628" y="612"/>
                </a:lnTo>
                <a:lnTo>
                  <a:pt x="1636" y="588"/>
                </a:lnTo>
                <a:lnTo>
                  <a:pt x="1636" y="606"/>
                </a:lnTo>
                <a:lnTo>
                  <a:pt x="1644" y="618"/>
                </a:lnTo>
                <a:lnTo>
                  <a:pt x="1644" y="624"/>
                </a:lnTo>
                <a:lnTo>
                  <a:pt x="1653" y="612"/>
                </a:lnTo>
                <a:lnTo>
                  <a:pt x="1653" y="624"/>
                </a:lnTo>
                <a:lnTo>
                  <a:pt x="1661" y="618"/>
                </a:lnTo>
                <a:lnTo>
                  <a:pt x="1661" y="612"/>
                </a:lnTo>
                <a:lnTo>
                  <a:pt x="1669" y="624"/>
                </a:lnTo>
                <a:lnTo>
                  <a:pt x="1678" y="630"/>
                </a:lnTo>
                <a:lnTo>
                  <a:pt x="1678" y="642"/>
                </a:lnTo>
                <a:lnTo>
                  <a:pt x="1686" y="654"/>
                </a:lnTo>
                <a:lnTo>
                  <a:pt x="1686" y="630"/>
                </a:lnTo>
                <a:lnTo>
                  <a:pt x="1694" y="606"/>
                </a:lnTo>
                <a:lnTo>
                  <a:pt x="1694" y="618"/>
                </a:lnTo>
                <a:lnTo>
                  <a:pt x="1703" y="624"/>
                </a:lnTo>
                <a:lnTo>
                  <a:pt x="1703" y="630"/>
                </a:lnTo>
                <a:lnTo>
                  <a:pt x="1711" y="558"/>
                </a:lnTo>
                <a:lnTo>
                  <a:pt x="1711" y="564"/>
                </a:lnTo>
                <a:lnTo>
                  <a:pt x="1719" y="576"/>
                </a:lnTo>
                <a:lnTo>
                  <a:pt x="1719" y="588"/>
                </a:lnTo>
                <a:lnTo>
                  <a:pt x="1728" y="576"/>
                </a:lnTo>
                <a:lnTo>
                  <a:pt x="1728" y="588"/>
                </a:lnTo>
                <a:lnTo>
                  <a:pt x="1736" y="600"/>
                </a:lnTo>
                <a:lnTo>
                  <a:pt x="1736" y="612"/>
                </a:lnTo>
                <a:lnTo>
                  <a:pt x="1744" y="612"/>
                </a:lnTo>
                <a:lnTo>
                  <a:pt x="1744" y="588"/>
                </a:lnTo>
                <a:lnTo>
                  <a:pt x="1752" y="600"/>
                </a:lnTo>
                <a:lnTo>
                  <a:pt x="1752" y="570"/>
                </a:lnTo>
                <a:lnTo>
                  <a:pt x="1761" y="534"/>
                </a:lnTo>
                <a:lnTo>
                  <a:pt x="1761" y="546"/>
                </a:lnTo>
                <a:lnTo>
                  <a:pt x="1769" y="564"/>
                </a:lnTo>
                <a:lnTo>
                  <a:pt x="1769" y="576"/>
                </a:lnTo>
                <a:lnTo>
                  <a:pt x="1777" y="558"/>
                </a:lnTo>
                <a:lnTo>
                  <a:pt x="1786" y="552"/>
                </a:lnTo>
                <a:lnTo>
                  <a:pt x="1794" y="564"/>
                </a:lnTo>
                <a:lnTo>
                  <a:pt x="1794" y="582"/>
                </a:lnTo>
                <a:lnTo>
                  <a:pt x="1802" y="588"/>
                </a:lnTo>
                <a:lnTo>
                  <a:pt x="1802" y="534"/>
                </a:lnTo>
                <a:lnTo>
                  <a:pt x="1811" y="552"/>
                </a:lnTo>
                <a:lnTo>
                  <a:pt x="1811" y="546"/>
                </a:lnTo>
                <a:lnTo>
                  <a:pt x="1819" y="516"/>
                </a:lnTo>
                <a:lnTo>
                  <a:pt x="1827" y="510"/>
                </a:lnTo>
                <a:lnTo>
                  <a:pt x="1827" y="528"/>
                </a:lnTo>
                <a:lnTo>
                  <a:pt x="1835" y="534"/>
                </a:lnTo>
                <a:lnTo>
                  <a:pt x="1835" y="546"/>
                </a:lnTo>
                <a:lnTo>
                  <a:pt x="1844" y="552"/>
                </a:lnTo>
                <a:lnTo>
                  <a:pt x="1844" y="558"/>
                </a:lnTo>
                <a:lnTo>
                  <a:pt x="1852" y="564"/>
                </a:lnTo>
                <a:lnTo>
                  <a:pt x="1852" y="582"/>
                </a:lnTo>
                <a:lnTo>
                  <a:pt x="1860" y="594"/>
                </a:lnTo>
                <a:lnTo>
                  <a:pt x="1860" y="600"/>
                </a:lnTo>
                <a:lnTo>
                  <a:pt x="1869" y="612"/>
                </a:lnTo>
                <a:lnTo>
                  <a:pt x="1869" y="624"/>
                </a:lnTo>
                <a:lnTo>
                  <a:pt x="1877" y="636"/>
                </a:lnTo>
                <a:lnTo>
                  <a:pt x="1877" y="624"/>
                </a:lnTo>
                <a:lnTo>
                  <a:pt x="1885" y="618"/>
                </a:lnTo>
                <a:lnTo>
                  <a:pt x="1885" y="624"/>
                </a:lnTo>
                <a:lnTo>
                  <a:pt x="1894" y="630"/>
                </a:lnTo>
                <a:lnTo>
                  <a:pt x="1894" y="642"/>
                </a:lnTo>
                <a:lnTo>
                  <a:pt x="1902" y="648"/>
                </a:lnTo>
                <a:lnTo>
                  <a:pt x="1902" y="636"/>
                </a:lnTo>
                <a:lnTo>
                  <a:pt x="1910" y="642"/>
                </a:lnTo>
                <a:lnTo>
                  <a:pt x="1910" y="654"/>
                </a:lnTo>
                <a:lnTo>
                  <a:pt x="1919" y="654"/>
                </a:lnTo>
                <a:lnTo>
                  <a:pt x="1927" y="666"/>
                </a:lnTo>
                <a:lnTo>
                  <a:pt x="1927" y="678"/>
                </a:lnTo>
                <a:lnTo>
                  <a:pt x="1935" y="690"/>
                </a:lnTo>
                <a:lnTo>
                  <a:pt x="1935" y="696"/>
                </a:lnTo>
                <a:lnTo>
                  <a:pt x="1943" y="702"/>
                </a:lnTo>
                <a:lnTo>
                  <a:pt x="1952" y="648"/>
                </a:lnTo>
                <a:lnTo>
                  <a:pt x="1952" y="660"/>
                </a:lnTo>
                <a:lnTo>
                  <a:pt x="1960" y="624"/>
                </a:lnTo>
                <a:lnTo>
                  <a:pt x="1960" y="636"/>
                </a:lnTo>
                <a:lnTo>
                  <a:pt x="1968" y="648"/>
                </a:lnTo>
                <a:lnTo>
                  <a:pt x="1977" y="660"/>
                </a:lnTo>
                <a:lnTo>
                  <a:pt x="1985" y="672"/>
                </a:lnTo>
                <a:lnTo>
                  <a:pt x="1985" y="678"/>
                </a:lnTo>
                <a:lnTo>
                  <a:pt x="1993" y="690"/>
                </a:lnTo>
                <a:lnTo>
                  <a:pt x="1993" y="696"/>
                </a:lnTo>
                <a:lnTo>
                  <a:pt x="2002" y="654"/>
                </a:lnTo>
                <a:lnTo>
                  <a:pt x="2002" y="666"/>
                </a:lnTo>
                <a:lnTo>
                  <a:pt x="2010" y="672"/>
                </a:lnTo>
                <a:lnTo>
                  <a:pt x="2010" y="684"/>
                </a:lnTo>
                <a:lnTo>
                  <a:pt x="2018" y="684"/>
                </a:lnTo>
                <a:lnTo>
                  <a:pt x="2026" y="684"/>
                </a:lnTo>
                <a:lnTo>
                  <a:pt x="2035" y="684"/>
                </a:lnTo>
                <a:lnTo>
                  <a:pt x="2035" y="696"/>
                </a:lnTo>
                <a:lnTo>
                  <a:pt x="2043" y="684"/>
                </a:lnTo>
                <a:lnTo>
                  <a:pt x="2043" y="672"/>
                </a:lnTo>
                <a:lnTo>
                  <a:pt x="2051" y="678"/>
                </a:lnTo>
                <a:lnTo>
                  <a:pt x="2060" y="678"/>
                </a:lnTo>
                <a:lnTo>
                  <a:pt x="2068" y="684"/>
                </a:lnTo>
                <a:lnTo>
                  <a:pt x="2068" y="696"/>
                </a:lnTo>
                <a:lnTo>
                  <a:pt x="2076" y="696"/>
                </a:lnTo>
                <a:lnTo>
                  <a:pt x="2076" y="684"/>
                </a:lnTo>
                <a:lnTo>
                  <a:pt x="2085" y="690"/>
                </a:lnTo>
                <a:lnTo>
                  <a:pt x="2085" y="678"/>
                </a:lnTo>
                <a:lnTo>
                  <a:pt x="2093" y="690"/>
                </a:lnTo>
                <a:lnTo>
                  <a:pt x="2093" y="696"/>
                </a:lnTo>
                <a:lnTo>
                  <a:pt x="2101" y="696"/>
                </a:lnTo>
                <a:lnTo>
                  <a:pt x="2101" y="707"/>
                </a:lnTo>
                <a:lnTo>
                  <a:pt x="2110" y="707"/>
                </a:lnTo>
                <a:lnTo>
                  <a:pt x="2110" y="719"/>
                </a:lnTo>
                <a:lnTo>
                  <a:pt x="2118" y="725"/>
                </a:lnTo>
                <a:lnTo>
                  <a:pt x="2118" y="737"/>
                </a:lnTo>
                <a:lnTo>
                  <a:pt x="2126" y="743"/>
                </a:lnTo>
                <a:lnTo>
                  <a:pt x="2126" y="749"/>
                </a:lnTo>
                <a:lnTo>
                  <a:pt x="2134" y="761"/>
                </a:lnTo>
                <a:lnTo>
                  <a:pt x="2134" y="767"/>
                </a:lnTo>
                <a:lnTo>
                  <a:pt x="2143" y="773"/>
                </a:lnTo>
                <a:lnTo>
                  <a:pt x="2143" y="785"/>
                </a:lnTo>
                <a:lnTo>
                  <a:pt x="2151" y="791"/>
                </a:lnTo>
                <a:lnTo>
                  <a:pt x="2151" y="755"/>
                </a:lnTo>
                <a:lnTo>
                  <a:pt x="2159" y="761"/>
                </a:lnTo>
                <a:lnTo>
                  <a:pt x="2168" y="767"/>
                </a:lnTo>
                <a:lnTo>
                  <a:pt x="2176" y="767"/>
                </a:lnTo>
                <a:lnTo>
                  <a:pt x="2176" y="773"/>
                </a:lnTo>
                <a:lnTo>
                  <a:pt x="2184" y="773"/>
                </a:lnTo>
                <a:lnTo>
                  <a:pt x="2184" y="779"/>
                </a:lnTo>
                <a:lnTo>
                  <a:pt x="2193" y="785"/>
                </a:lnTo>
                <a:lnTo>
                  <a:pt x="2193" y="767"/>
                </a:lnTo>
                <a:lnTo>
                  <a:pt x="2201" y="749"/>
                </a:lnTo>
                <a:lnTo>
                  <a:pt x="2209" y="755"/>
                </a:lnTo>
                <a:lnTo>
                  <a:pt x="2209" y="761"/>
                </a:lnTo>
                <a:lnTo>
                  <a:pt x="2217" y="731"/>
                </a:lnTo>
                <a:lnTo>
                  <a:pt x="2217" y="737"/>
                </a:lnTo>
                <a:lnTo>
                  <a:pt x="2226" y="737"/>
                </a:lnTo>
                <a:lnTo>
                  <a:pt x="2226" y="743"/>
                </a:lnTo>
                <a:lnTo>
                  <a:pt x="2234" y="755"/>
                </a:lnTo>
                <a:lnTo>
                  <a:pt x="2234" y="749"/>
                </a:lnTo>
                <a:lnTo>
                  <a:pt x="2242" y="749"/>
                </a:lnTo>
                <a:lnTo>
                  <a:pt x="2242" y="755"/>
                </a:lnTo>
                <a:lnTo>
                  <a:pt x="2251" y="725"/>
                </a:lnTo>
                <a:lnTo>
                  <a:pt x="2251" y="713"/>
                </a:lnTo>
                <a:lnTo>
                  <a:pt x="2259" y="707"/>
                </a:lnTo>
                <a:lnTo>
                  <a:pt x="2259" y="719"/>
                </a:lnTo>
                <a:lnTo>
                  <a:pt x="2267" y="725"/>
                </a:lnTo>
                <a:lnTo>
                  <a:pt x="2267" y="684"/>
                </a:lnTo>
                <a:lnTo>
                  <a:pt x="2276" y="666"/>
                </a:lnTo>
                <a:lnTo>
                  <a:pt x="2276" y="612"/>
                </a:lnTo>
                <a:lnTo>
                  <a:pt x="2284" y="618"/>
                </a:lnTo>
                <a:lnTo>
                  <a:pt x="2284" y="624"/>
                </a:lnTo>
                <a:lnTo>
                  <a:pt x="2284" y="636"/>
                </a:lnTo>
                <a:lnTo>
                  <a:pt x="2292" y="618"/>
                </a:lnTo>
                <a:lnTo>
                  <a:pt x="2292" y="630"/>
                </a:lnTo>
                <a:lnTo>
                  <a:pt x="2300" y="636"/>
                </a:lnTo>
                <a:lnTo>
                  <a:pt x="2300" y="624"/>
                </a:lnTo>
                <a:lnTo>
                  <a:pt x="2309" y="630"/>
                </a:lnTo>
                <a:lnTo>
                  <a:pt x="2309" y="642"/>
                </a:lnTo>
                <a:lnTo>
                  <a:pt x="2317" y="654"/>
                </a:lnTo>
                <a:lnTo>
                  <a:pt x="2325" y="630"/>
                </a:lnTo>
                <a:lnTo>
                  <a:pt x="2325" y="636"/>
                </a:lnTo>
                <a:lnTo>
                  <a:pt x="2334" y="648"/>
                </a:lnTo>
                <a:lnTo>
                  <a:pt x="2334" y="654"/>
                </a:lnTo>
                <a:lnTo>
                  <a:pt x="2342" y="666"/>
                </a:lnTo>
                <a:lnTo>
                  <a:pt x="2350" y="678"/>
                </a:lnTo>
                <a:lnTo>
                  <a:pt x="2359" y="684"/>
                </a:lnTo>
                <a:lnTo>
                  <a:pt x="2367" y="666"/>
                </a:lnTo>
                <a:lnTo>
                  <a:pt x="2367" y="672"/>
                </a:lnTo>
                <a:lnTo>
                  <a:pt x="2375" y="684"/>
                </a:lnTo>
                <a:lnTo>
                  <a:pt x="2384" y="690"/>
                </a:lnTo>
                <a:lnTo>
                  <a:pt x="2392" y="702"/>
                </a:lnTo>
                <a:lnTo>
                  <a:pt x="2392" y="696"/>
                </a:lnTo>
                <a:lnTo>
                  <a:pt x="2400" y="702"/>
                </a:lnTo>
                <a:lnTo>
                  <a:pt x="2400" y="666"/>
                </a:lnTo>
                <a:lnTo>
                  <a:pt x="2408" y="678"/>
                </a:lnTo>
                <a:lnTo>
                  <a:pt x="2408" y="684"/>
                </a:lnTo>
                <a:lnTo>
                  <a:pt x="2417" y="666"/>
                </a:lnTo>
                <a:lnTo>
                  <a:pt x="2417" y="672"/>
                </a:lnTo>
                <a:lnTo>
                  <a:pt x="2425" y="684"/>
                </a:lnTo>
                <a:lnTo>
                  <a:pt x="2425" y="642"/>
                </a:lnTo>
                <a:lnTo>
                  <a:pt x="2433" y="642"/>
                </a:lnTo>
                <a:lnTo>
                  <a:pt x="2442" y="618"/>
                </a:lnTo>
                <a:lnTo>
                  <a:pt x="2442" y="630"/>
                </a:lnTo>
                <a:lnTo>
                  <a:pt x="2450" y="642"/>
                </a:lnTo>
                <a:lnTo>
                  <a:pt x="2458" y="618"/>
                </a:lnTo>
                <a:lnTo>
                  <a:pt x="2458" y="624"/>
                </a:lnTo>
                <a:lnTo>
                  <a:pt x="2467" y="636"/>
                </a:lnTo>
                <a:lnTo>
                  <a:pt x="2467" y="648"/>
                </a:lnTo>
                <a:lnTo>
                  <a:pt x="2475" y="660"/>
                </a:lnTo>
                <a:lnTo>
                  <a:pt x="2475" y="648"/>
                </a:lnTo>
                <a:lnTo>
                  <a:pt x="2483" y="654"/>
                </a:lnTo>
                <a:lnTo>
                  <a:pt x="2483" y="660"/>
                </a:lnTo>
                <a:lnTo>
                  <a:pt x="2491" y="660"/>
                </a:lnTo>
                <a:lnTo>
                  <a:pt x="2491" y="654"/>
                </a:lnTo>
                <a:lnTo>
                  <a:pt x="2500" y="630"/>
                </a:lnTo>
                <a:lnTo>
                  <a:pt x="2500" y="642"/>
                </a:lnTo>
                <a:lnTo>
                  <a:pt x="2508" y="654"/>
                </a:lnTo>
                <a:lnTo>
                  <a:pt x="2508" y="666"/>
                </a:lnTo>
                <a:lnTo>
                  <a:pt x="2516" y="672"/>
                </a:lnTo>
                <a:lnTo>
                  <a:pt x="2516" y="624"/>
                </a:lnTo>
                <a:lnTo>
                  <a:pt x="2525" y="630"/>
                </a:lnTo>
                <a:lnTo>
                  <a:pt x="2525" y="636"/>
                </a:lnTo>
                <a:lnTo>
                  <a:pt x="2533" y="636"/>
                </a:lnTo>
                <a:lnTo>
                  <a:pt x="2533" y="648"/>
                </a:lnTo>
                <a:lnTo>
                  <a:pt x="2541" y="648"/>
                </a:lnTo>
                <a:lnTo>
                  <a:pt x="2541" y="654"/>
                </a:lnTo>
                <a:lnTo>
                  <a:pt x="2550" y="648"/>
                </a:lnTo>
                <a:lnTo>
                  <a:pt x="2550" y="654"/>
                </a:lnTo>
                <a:lnTo>
                  <a:pt x="2558" y="642"/>
                </a:lnTo>
                <a:lnTo>
                  <a:pt x="2566" y="648"/>
                </a:lnTo>
                <a:lnTo>
                  <a:pt x="2566" y="654"/>
                </a:lnTo>
                <a:lnTo>
                  <a:pt x="2575" y="660"/>
                </a:lnTo>
                <a:lnTo>
                  <a:pt x="2575" y="666"/>
                </a:lnTo>
                <a:lnTo>
                  <a:pt x="2583" y="672"/>
                </a:lnTo>
                <a:lnTo>
                  <a:pt x="2583" y="684"/>
                </a:lnTo>
                <a:lnTo>
                  <a:pt x="2591" y="690"/>
                </a:lnTo>
                <a:lnTo>
                  <a:pt x="2591" y="702"/>
                </a:lnTo>
                <a:lnTo>
                  <a:pt x="2599" y="707"/>
                </a:lnTo>
                <a:lnTo>
                  <a:pt x="2599" y="719"/>
                </a:lnTo>
                <a:lnTo>
                  <a:pt x="2608" y="719"/>
                </a:lnTo>
                <a:lnTo>
                  <a:pt x="2608" y="725"/>
                </a:lnTo>
                <a:lnTo>
                  <a:pt x="2616" y="725"/>
                </a:lnTo>
                <a:lnTo>
                  <a:pt x="2624" y="731"/>
                </a:lnTo>
                <a:lnTo>
                  <a:pt x="2624" y="743"/>
                </a:lnTo>
                <a:lnTo>
                  <a:pt x="2633" y="749"/>
                </a:lnTo>
                <a:lnTo>
                  <a:pt x="2641" y="749"/>
                </a:lnTo>
                <a:lnTo>
                  <a:pt x="2641" y="743"/>
                </a:lnTo>
                <a:lnTo>
                  <a:pt x="2649" y="737"/>
                </a:lnTo>
                <a:lnTo>
                  <a:pt x="2649" y="743"/>
                </a:lnTo>
                <a:lnTo>
                  <a:pt x="2658" y="749"/>
                </a:lnTo>
                <a:lnTo>
                  <a:pt x="2658" y="725"/>
                </a:lnTo>
                <a:lnTo>
                  <a:pt x="2666" y="731"/>
                </a:lnTo>
                <a:lnTo>
                  <a:pt x="2666" y="743"/>
                </a:lnTo>
                <a:lnTo>
                  <a:pt x="2674" y="737"/>
                </a:lnTo>
                <a:lnTo>
                  <a:pt x="2674" y="743"/>
                </a:lnTo>
                <a:lnTo>
                  <a:pt x="2682" y="731"/>
                </a:lnTo>
                <a:lnTo>
                  <a:pt x="2682" y="737"/>
                </a:lnTo>
                <a:lnTo>
                  <a:pt x="2691" y="749"/>
                </a:lnTo>
                <a:lnTo>
                  <a:pt x="2691" y="743"/>
                </a:lnTo>
                <a:lnTo>
                  <a:pt x="2699" y="749"/>
                </a:lnTo>
                <a:lnTo>
                  <a:pt x="2699" y="761"/>
                </a:lnTo>
                <a:lnTo>
                  <a:pt x="2707" y="719"/>
                </a:lnTo>
                <a:lnTo>
                  <a:pt x="2707" y="725"/>
                </a:lnTo>
                <a:lnTo>
                  <a:pt x="2716" y="731"/>
                </a:lnTo>
                <a:lnTo>
                  <a:pt x="2716" y="737"/>
                </a:lnTo>
                <a:lnTo>
                  <a:pt x="2724" y="713"/>
                </a:lnTo>
                <a:lnTo>
                  <a:pt x="2724" y="702"/>
                </a:lnTo>
                <a:lnTo>
                  <a:pt x="2732" y="690"/>
                </a:lnTo>
                <a:lnTo>
                  <a:pt x="2741" y="690"/>
                </a:lnTo>
                <a:lnTo>
                  <a:pt x="2741" y="684"/>
                </a:lnTo>
                <a:lnTo>
                  <a:pt x="2749" y="666"/>
                </a:lnTo>
                <a:lnTo>
                  <a:pt x="2749" y="678"/>
                </a:lnTo>
                <a:lnTo>
                  <a:pt x="2757" y="690"/>
                </a:lnTo>
                <a:lnTo>
                  <a:pt x="2757" y="666"/>
                </a:lnTo>
                <a:lnTo>
                  <a:pt x="2766" y="678"/>
                </a:lnTo>
                <a:lnTo>
                  <a:pt x="2766" y="672"/>
                </a:lnTo>
                <a:lnTo>
                  <a:pt x="2774" y="678"/>
                </a:lnTo>
                <a:lnTo>
                  <a:pt x="2782" y="630"/>
                </a:lnTo>
                <a:lnTo>
                  <a:pt x="2782" y="606"/>
                </a:lnTo>
                <a:lnTo>
                  <a:pt x="2790" y="600"/>
                </a:lnTo>
                <a:lnTo>
                  <a:pt x="2790" y="612"/>
                </a:lnTo>
                <a:lnTo>
                  <a:pt x="2799" y="624"/>
                </a:lnTo>
                <a:lnTo>
                  <a:pt x="2799" y="636"/>
                </a:lnTo>
                <a:lnTo>
                  <a:pt x="2807" y="648"/>
                </a:lnTo>
                <a:lnTo>
                  <a:pt x="2807" y="660"/>
                </a:lnTo>
                <a:lnTo>
                  <a:pt x="2815" y="660"/>
                </a:lnTo>
                <a:lnTo>
                  <a:pt x="2815" y="666"/>
                </a:lnTo>
                <a:lnTo>
                  <a:pt x="2824" y="594"/>
                </a:lnTo>
                <a:lnTo>
                  <a:pt x="2824" y="600"/>
                </a:lnTo>
                <a:lnTo>
                  <a:pt x="2832" y="612"/>
                </a:lnTo>
                <a:lnTo>
                  <a:pt x="2832" y="618"/>
                </a:lnTo>
                <a:lnTo>
                  <a:pt x="2840" y="618"/>
                </a:lnTo>
                <a:lnTo>
                  <a:pt x="2840" y="630"/>
                </a:lnTo>
                <a:lnTo>
                  <a:pt x="2849" y="630"/>
                </a:lnTo>
                <a:lnTo>
                  <a:pt x="2849" y="612"/>
                </a:lnTo>
                <a:lnTo>
                  <a:pt x="2857" y="612"/>
                </a:lnTo>
                <a:lnTo>
                  <a:pt x="2857" y="624"/>
                </a:lnTo>
                <a:lnTo>
                  <a:pt x="2865" y="630"/>
                </a:lnTo>
                <a:lnTo>
                  <a:pt x="2865" y="612"/>
                </a:lnTo>
                <a:lnTo>
                  <a:pt x="2873" y="630"/>
                </a:lnTo>
                <a:lnTo>
                  <a:pt x="2873" y="642"/>
                </a:lnTo>
                <a:lnTo>
                  <a:pt x="2882" y="648"/>
                </a:lnTo>
                <a:lnTo>
                  <a:pt x="2882" y="624"/>
                </a:lnTo>
                <a:lnTo>
                  <a:pt x="2890" y="630"/>
                </a:lnTo>
                <a:lnTo>
                  <a:pt x="2890" y="618"/>
                </a:lnTo>
                <a:lnTo>
                  <a:pt x="2898" y="630"/>
                </a:lnTo>
                <a:lnTo>
                  <a:pt x="2907" y="624"/>
                </a:lnTo>
                <a:lnTo>
                  <a:pt x="2907" y="588"/>
                </a:lnTo>
                <a:lnTo>
                  <a:pt x="2915" y="594"/>
                </a:lnTo>
                <a:lnTo>
                  <a:pt x="2915" y="606"/>
                </a:lnTo>
                <a:lnTo>
                  <a:pt x="2923" y="612"/>
                </a:lnTo>
                <a:lnTo>
                  <a:pt x="2923" y="594"/>
                </a:lnTo>
                <a:lnTo>
                  <a:pt x="2932" y="606"/>
                </a:lnTo>
                <a:lnTo>
                  <a:pt x="2932" y="612"/>
                </a:lnTo>
                <a:lnTo>
                  <a:pt x="2940" y="618"/>
                </a:lnTo>
                <a:lnTo>
                  <a:pt x="2940" y="630"/>
                </a:lnTo>
                <a:lnTo>
                  <a:pt x="2948" y="642"/>
                </a:lnTo>
                <a:lnTo>
                  <a:pt x="2957" y="648"/>
                </a:lnTo>
                <a:lnTo>
                  <a:pt x="2957" y="660"/>
                </a:lnTo>
                <a:lnTo>
                  <a:pt x="2965" y="666"/>
                </a:lnTo>
                <a:lnTo>
                  <a:pt x="2965" y="678"/>
                </a:lnTo>
                <a:lnTo>
                  <a:pt x="2973" y="678"/>
                </a:lnTo>
                <a:lnTo>
                  <a:pt x="2981" y="690"/>
                </a:lnTo>
                <a:lnTo>
                  <a:pt x="2981" y="702"/>
                </a:lnTo>
                <a:lnTo>
                  <a:pt x="2990" y="707"/>
                </a:lnTo>
                <a:lnTo>
                  <a:pt x="2990" y="713"/>
                </a:lnTo>
                <a:lnTo>
                  <a:pt x="2998" y="707"/>
                </a:lnTo>
                <a:lnTo>
                  <a:pt x="3006" y="719"/>
                </a:lnTo>
                <a:lnTo>
                  <a:pt x="3006" y="684"/>
                </a:lnTo>
                <a:lnTo>
                  <a:pt x="3015" y="696"/>
                </a:lnTo>
                <a:lnTo>
                  <a:pt x="3023" y="702"/>
                </a:lnTo>
                <a:lnTo>
                  <a:pt x="3023" y="713"/>
                </a:lnTo>
                <a:lnTo>
                  <a:pt x="3031" y="719"/>
                </a:lnTo>
                <a:lnTo>
                  <a:pt x="3031" y="731"/>
                </a:lnTo>
                <a:lnTo>
                  <a:pt x="3040" y="737"/>
                </a:lnTo>
                <a:lnTo>
                  <a:pt x="3040" y="743"/>
                </a:lnTo>
                <a:lnTo>
                  <a:pt x="3048" y="737"/>
                </a:lnTo>
                <a:lnTo>
                  <a:pt x="3048" y="743"/>
                </a:lnTo>
                <a:lnTo>
                  <a:pt x="3056" y="743"/>
                </a:lnTo>
                <a:lnTo>
                  <a:pt x="3064" y="755"/>
                </a:lnTo>
                <a:lnTo>
                  <a:pt x="3073" y="767"/>
                </a:lnTo>
                <a:lnTo>
                  <a:pt x="3073" y="773"/>
                </a:lnTo>
                <a:lnTo>
                  <a:pt x="3081" y="779"/>
                </a:lnTo>
                <a:lnTo>
                  <a:pt x="3081" y="767"/>
                </a:lnTo>
                <a:lnTo>
                  <a:pt x="3089" y="779"/>
                </a:lnTo>
                <a:lnTo>
                  <a:pt x="3098" y="779"/>
                </a:lnTo>
                <a:lnTo>
                  <a:pt x="3098" y="785"/>
                </a:lnTo>
                <a:lnTo>
                  <a:pt x="3106" y="779"/>
                </a:lnTo>
                <a:lnTo>
                  <a:pt x="3106" y="791"/>
                </a:lnTo>
                <a:lnTo>
                  <a:pt x="3114" y="797"/>
                </a:lnTo>
                <a:lnTo>
                  <a:pt x="3114" y="791"/>
                </a:lnTo>
                <a:lnTo>
                  <a:pt x="3123" y="797"/>
                </a:lnTo>
                <a:lnTo>
                  <a:pt x="3123" y="803"/>
                </a:lnTo>
                <a:lnTo>
                  <a:pt x="3131" y="809"/>
                </a:lnTo>
                <a:lnTo>
                  <a:pt x="3139" y="803"/>
                </a:lnTo>
                <a:lnTo>
                  <a:pt x="3139" y="809"/>
                </a:lnTo>
                <a:lnTo>
                  <a:pt x="3148" y="797"/>
                </a:lnTo>
                <a:lnTo>
                  <a:pt x="3156" y="803"/>
                </a:lnTo>
                <a:lnTo>
                  <a:pt x="3164" y="803"/>
                </a:lnTo>
                <a:lnTo>
                  <a:pt x="3164" y="809"/>
                </a:lnTo>
                <a:lnTo>
                  <a:pt x="3172" y="797"/>
                </a:lnTo>
                <a:lnTo>
                  <a:pt x="3181" y="803"/>
                </a:lnTo>
                <a:lnTo>
                  <a:pt x="3181" y="809"/>
                </a:lnTo>
                <a:lnTo>
                  <a:pt x="3189" y="815"/>
                </a:lnTo>
                <a:lnTo>
                  <a:pt x="3197" y="821"/>
                </a:lnTo>
                <a:lnTo>
                  <a:pt x="3197" y="833"/>
                </a:lnTo>
                <a:lnTo>
                  <a:pt x="3206" y="833"/>
                </a:lnTo>
                <a:lnTo>
                  <a:pt x="3206" y="839"/>
                </a:lnTo>
                <a:lnTo>
                  <a:pt x="3214" y="833"/>
                </a:lnTo>
                <a:lnTo>
                  <a:pt x="3214" y="839"/>
                </a:lnTo>
                <a:lnTo>
                  <a:pt x="3222" y="845"/>
                </a:lnTo>
                <a:lnTo>
                  <a:pt x="3222" y="851"/>
                </a:lnTo>
                <a:lnTo>
                  <a:pt x="3231" y="845"/>
                </a:lnTo>
                <a:lnTo>
                  <a:pt x="3231" y="815"/>
                </a:lnTo>
                <a:lnTo>
                  <a:pt x="3239" y="815"/>
                </a:lnTo>
                <a:lnTo>
                  <a:pt x="3239" y="821"/>
                </a:lnTo>
                <a:lnTo>
                  <a:pt x="3247" y="827"/>
                </a:lnTo>
                <a:lnTo>
                  <a:pt x="3247" y="821"/>
                </a:lnTo>
                <a:lnTo>
                  <a:pt x="3255" y="815"/>
                </a:lnTo>
                <a:lnTo>
                  <a:pt x="3255" y="809"/>
                </a:lnTo>
                <a:lnTo>
                  <a:pt x="3264" y="815"/>
                </a:lnTo>
                <a:lnTo>
                  <a:pt x="3264" y="737"/>
                </a:lnTo>
                <a:lnTo>
                  <a:pt x="3272" y="749"/>
                </a:lnTo>
                <a:lnTo>
                  <a:pt x="3272" y="755"/>
                </a:lnTo>
                <a:lnTo>
                  <a:pt x="3280" y="755"/>
                </a:lnTo>
                <a:lnTo>
                  <a:pt x="3289" y="767"/>
                </a:lnTo>
                <a:lnTo>
                  <a:pt x="3297" y="779"/>
                </a:lnTo>
                <a:lnTo>
                  <a:pt x="3297" y="785"/>
                </a:lnTo>
                <a:lnTo>
                  <a:pt x="3305" y="779"/>
                </a:lnTo>
                <a:lnTo>
                  <a:pt x="3305" y="773"/>
                </a:lnTo>
                <a:lnTo>
                  <a:pt x="3314" y="779"/>
                </a:lnTo>
                <a:lnTo>
                  <a:pt x="3314" y="785"/>
                </a:lnTo>
                <a:lnTo>
                  <a:pt x="3322" y="791"/>
                </a:lnTo>
                <a:lnTo>
                  <a:pt x="3322" y="797"/>
                </a:lnTo>
                <a:lnTo>
                  <a:pt x="3330" y="803"/>
                </a:lnTo>
                <a:lnTo>
                  <a:pt x="3338" y="809"/>
                </a:lnTo>
                <a:lnTo>
                  <a:pt x="3338" y="761"/>
                </a:lnTo>
                <a:lnTo>
                  <a:pt x="3347" y="767"/>
                </a:lnTo>
                <a:lnTo>
                  <a:pt x="3347" y="773"/>
                </a:lnTo>
                <a:lnTo>
                  <a:pt x="3355" y="755"/>
                </a:lnTo>
                <a:lnTo>
                  <a:pt x="3355" y="761"/>
                </a:lnTo>
                <a:lnTo>
                  <a:pt x="3363" y="767"/>
                </a:lnTo>
                <a:lnTo>
                  <a:pt x="3363" y="773"/>
                </a:lnTo>
                <a:lnTo>
                  <a:pt x="3372" y="737"/>
                </a:lnTo>
                <a:lnTo>
                  <a:pt x="3372" y="743"/>
                </a:lnTo>
                <a:lnTo>
                  <a:pt x="3380" y="743"/>
                </a:lnTo>
                <a:lnTo>
                  <a:pt x="3380" y="749"/>
                </a:lnTo>
                <a:lnTo>
                  <a:pt x="3388" y="731"/>
                </a:lnTo>
                <a:lnTo>
                  <a:pt x="3397" y="731"/>
                </a:lnTo>
                <a:lnTo>
                  <a:pt x="3397" y="707"/>
                </a:lnTo>
                <a:lnTo>
                  <a:pt x="3405" y="702"/>
                </a:lnTo>
                <a:lnTo>
                  <a:pt x="3405" y="636"/>
                </a:lnTo>
                <a:lnTo>
                  <a:pt x="3413" y="636"/>
                </a:lnTo>
                <a:lnTo>
                  <a:pt x="3413" y="648"/>
                </a:lnTo>
                <a:lnTo>
                  <a:pt x="3422" y="654"/>
                </a:lnTo>
                <a:lnTo>
                  <a:pt x="3422" y="660"/>
                </a:lnTo>
                <a:lnTo>
                  <a:pt x="3430" y="594"/>
                </a:lnTo>
                <a:lnTo>
                  <a:pt x="3430" y="450"/>
                </a:lnTo>
                <a:lnTo>
                  <a:pt x="3430" y="456"/>
                </a:lnTo>
                <a:lnTo>
                  <a:pt x="3438" y="474"/>
                </a:lnTo>
                <a:lnTo>
                  <a:pt x="3446" y="492"/>
                </a:lnTo>
                <a:lnTo>
                  <a:pt x="3446" y="498"/>
                </a:lnTo>
                <a:lnTo>
                  <a:pt x="3455" y="474"/>
                </a:lnTo>
                <a:lnTo>
                  <a:pt x="3455" y="480"/>
                </a:lnTo>
                <a:lnTo>
                  <a:pt x="3463" y="480"/>
                </a:lnTo>
                <a:lnTo>
                  <a:pt x="3463" y="474"/>
                </a:lnTo>
                <a:lnTo>
                  <a:pt x="3471" y="438"/>
                </a:lnTo>
                <a:lnTo>
                  <a:pt x="3471" y="456"/>
                </a:lnTo>
                <a:lnTo>
                  <a:pt x="3480" y="474"/>
                </a:lnTo>
                <a:lnTo>
                  <a:pt x="3480" y="462"/>
                </a:lnTo>
                <a:lnTo>
                  <a:pt x="3488" y="480"/>
                </a:lnTo>
                <a:lnTo>
                  <a:pt x="3488" y="486"/>
                </a:lnTo>
                <a:lnTo>
                  <a:pt x="3496" y="474"/>
                </a:lnTo>
                <a:lnTo>
                  <a:pt x="3496" y="396"/>
                </a:lnTo>
                <a:lnTo>
                  <a:pt x="3505" y="372"/>
                </a:lnTo>
                <a:lnTo>
                  <a:pt x="3505" y="384"/>
                </a:lnTo>
                <a:lnTo>
                  <a:pt x="3513" y="402"/>
                </a:lnTo>
                <a:lnTo>
                  <a:pt x="3513" y="420"/>
                </a:lnTo>
                <a:lnTo>
                  <a:pt x="3521" y="438"/>
                </a:lnTo>
                <a:lnTo>
                  <a:pt x="3521" y="450"/>
                </a:lnTo>
                <a:lnTo>
                  <a:pt x="3529" y="426"/>
                </a:lnTo>
                <a:lnTo>
                  <a:pt x="3529" y="444"/>
                </a:lnTo>
                <a:lnTo>
                  <a:pt x="3538" y="462"/>
                </a:lnTo>
                <a:lnTo>
                  <a:pt x="3538" y="480"/>
                </a:lnTo>
                <a:lnTo>
                  <a:pt x="3546" y="498"/>
                </a:lnTo>
                <a:lnTo>
                  <a:pt x="3554" y="510"/>
                </a:lnTo>
                <a:lnTo>
                  <a:pt x="3554" y="504"/>
                </a:lnTo>
                <a:lnTo>
                  <a:pt x="3563" y="468"/>
                </a:lnTo>
                <a:lnTo>
                  <a:pt x="3563" y="486"/>
                </a:lnTo>
                <a:lnTo>
                  <a:pt x="3571" y="498"/>
                </a:lnTo>
                <a:lnTo>
                  <a:pt x="3571" y="516"/>
                </a:lnTo>
                <a:lnTo>
                  <a:pt x="3579" y="480"/>
                </a:lnTo>
                <a:lnTo>
                  <a:pt x="3579" y="492"/>
                </a:lnTo>
                <a:lnTo>
                  <a:pt x="3588" y="510"/>
                </a:lnTo>
                <a:lnTo>
                  <a:pt x="3588" y="468"/>
                </a:lnTo>
                <a:lnTo>
                  <a:pt x="3596" y="420"/>
                </a:lnTo>
                <a:lnTo>
                  <a:pt x="3596" y="438"/>
                </a:lnTo>
                <a:lnTo>
                  <a:pt x="3604" y="456"/>
                </a:lnTo>
                <a:lnTo>
                  <a:pt x="3604" y="438"/>
                </a:lnTo>
                <a:lnTo>
                  <a:pt x="3613" y="456"/>
                </a:lnTo>
                <a:lnTo>
                  <a:pt x="3613" y="450"/>
                </a:lnTo>
                <a:lnTo>
                  <a:pt x="3621" y="426"/>
                </a:lnTo>
                <a:lnTo>
                  <a:pt x="3621" y="396"/>
                </a:lnTo>
                <a:lnTo>
                  <a:pt x="3629" y="210"/>
                </a:lnTo>
                <a:lnTo>
                  <a:pt x="3629" y="228"/>
                </a:lnTo>
                <a:lnTo>
                  <a:pt x="3637" y="252"/>
                </a:lnTo>
                <a:lnTo>
                  <a:pt x="3637" y="276"/>
                </a:lnTo>
                <a:lnTo>
                  <a:pt x="3646" y="246"/>
                </a:lnTo>
                <a:lnTo>
                  <a:pt x="3646" y="252"/>
                </a:lnTo>
                <a:lnTo>
                  <a:pt x="3654" y="276"/>
                </a:lnTo>
                <a:lnTo>
                  <a:pt x="3654" y="288"/>
                </a:lnTo>
                <a:lnTo>
                  <a:pt x="3662" y="306"/>
                </a:lnTo>
                <a:lnTo>
                  <a:pt x="3662" y="312"/>
                </a:lnTo>
                <a:lnTo>
                  <a:pt x="3671" y="276"/>
                </a:lnTo>
                <a:lnTo>
                  <a:pt x="3671" y="300"/>
                </a:lnTo>
                <a:lnTo>
                  <a:pt x="3679" y="318"/>
                </a:lnTo>
                <a:lnTo>
                  <a:pt x="3679" y="306"/>
                </a:lnTo>
                <a:lnTo>
                  <a:pt x="3687" y="294"/>
                </a:lnTo>
                <a:lnTo>
                  <a:pt x="3687" y="264"/>
                </a:lnTo>
                <a:lnTo>
                  <a:pt x="3696" y="288"/>
                </a:lnTo>
                <a:lnTo>
                  <a:pt x="3696" y="300"/>
                </a:lnTo>
                <a:lnTo>
                  <a:pt x="3704" y="312"/>
                </a:lnTo>
                <a:lnTo>
                  <a:pt x="3704" y="318"/>
                </a:lnTo>
                <a:lnTo>
                  <a:pt x="3712" y="312"/>
                </a:lnTo>
                <a:lnTo>
                  <a:pt x="3712" y="330"/>
                </a:lnTo>
                <a:lnTo>
                  <a:pt x="3720" y="354"/>
                </a:lnTo>
                <a:lnTo>
                  <a:pt x="3720" y="366"/>
                </a:lnTo>
                <a:lnTo>
                  <a:pt x="3729" y="384"/>
                </a:lnTo>
                <a:lnTo>
                  <a:pt x="3729" y="402"/>
                </a:lnTo>
                <a:lnTo>
                  <a:pt x="3737" y="402"/>
                </a:lnTo>
                <a:lnTo>
                  <a:pt x="3737" y="426"/>
                </a:lnTo>
                <a:lnTo>
                  <a:pt x="3745" y="444"/>
                </a:lnTo>
                <a:lnTo>
                  <a:pt x="3745" y="456"/>
                </a:lnTo>
                <a:lnTo>
                  <a:pt x="3754" y="474"/>
                </a:lnTo>
                <a:lnTo>
                  <a:pt x="3754" y="462"/>
                </a:lnTo>
                <a:lnTo>
                  <a:pt x="3762" y="462"/>
                </a:lnTo>
                <a:lnTo>
                  <a:pt x="3762" y="474"/>
                </a:lnTo>
                <a:lnTo>
                  <a:pt x="3770" y="480"/>
                </a:lnTo>
                <a:lnTo>
                  <a:pt x="3770" y="492"/>
                </a:lnTo>
                <a:lnTo>
                  <a:pt x="3779" y="510"/>
                </a:lnTo>
                <a:lnTo>
                  <a:pt x="3779" y="528"/>
                </a:lnTo>
                <a:lnTo>
                  <a:pt x="3787" y="540"/>
                </a:lnTo>
                <a:lnTo>
                  <a:pt x="3787" y="552"/>
                </a:lnTo>
                <a:lnTo>
                  <a:pt x="3795" y="546"/>
                </a:lnTo>
                <a:lnTo>
                  <a:pt x="3795" y="564"/>
                </a:lnTo>
                <a:lnTo>
                  <a:pt x="3804" y="570"/>
                </a:lnTo>
                <a:lnTo>
                  <a:pt x="3804" y="582"/>
                </a:lnTo>
                <a:lnTo>
                  <a:pt x="3812" y="588"/>
                </a:lnTo>
                <a:lnTo>
                  <a:pt x="3812" y="594"/>
                </a:lnTo>
                <a:lnTo>
                  <a:pt x="3820" y="606"/>
                </a:lnTo>
                <a:lnTo>
                  <a:pt x="3828" y="618"/>
                </a:lnTo>
                <a:lnTo>
                  <a:pt x="3828" y="606"/>
                </a:lnTo>
                <a:lnTo>
                  <a:pt x="3837" y="612"/>
                </a:lnTo>
                <a:lnTo>
                  <a:pt x="3837" y="624"/>
                </a:lnTo>
                <a:lnTo>
                  <a:pt x="3845" y="636"/>
                </a:lnTo>
                <a:lnTo>
                  <a:pt x="3845" y="648"/>
                </a:lnTo>
                <a:lnTo>
                  <a:pt x="3853" y="660"/>
                </a:lnTo>
                <a:lnTo>
                  <a:pt x="3853" y="672"/>
                </a:lnTo>
                <a:lnTo>
                  <a:pt x="3862" y="684"/>
                </a:lnTo>
                <a:lnTo>
                  <a:pt x="3862" y="690"/>
                </a:lnTo>
                <a:lnTo>
                  <a:pt x="3870" y="588"/>
                </a:lnTo>
                <a:lnTo>
                  <a:pt x="3870" y="600"/>
                </a:lnTo>
                <a:lnTo>
                  <a:pt x="3878" y="606"/>
                </a:lnTo>
                <a:lnTo>
                  <a:pt x="3887" y="618"/>
                </a:lnTo>
                <a:lnTo>
                  <a:pt x="3887" y="630"/>
                </a:lnTo>
                <a:lnTo>
                  <a:pt x="3895" y="630"/>
                </a:lnTo>
                <a:lnTo>
                  <a:pt x="3895" y="642"/>
                </a:lnTo>
                <a:lnTo>
                  <a:pt x="3903" y="654"/>
                </a:lnTo>
                <a:lnTo>
                  <a:pt x="3903" y="552"/>
                </a:lnTo>
                <a:lnTo>
                  <a:pt x="3911" y="564"/>
                </a:lnTo>
                <a:lnTo>
                  <a:pt x="3911" y="546"/>
                </a:lnTo>
                <a:lnTo>
                  <a:pt x="3920" y="564"/>
                </a:lnTo>
                <a:lnTo>
                  <a:pt x="3920" y="576"/>
                </a:lnTo>
                <a:lnTo>
                  <a:pt x="3928" y="564"/>
                </a:lnTo>
                <a:lnTo>
                  <a:pt x="3928" y="582"/>
                </a:lnTo>
                <a:lnTo>
                  <a:pt x="3936" y="594"/>
                </a:lnTo>
                <a:lnTo>
                  <a:pt x="3936" y="606"/>
                </a:lnTo>
                <a:lnTo>
                  <a:pt x="3945" y="594"/>
                </a:lnTo>
                <a:lnTo>
                  <a:pt x="3945" y="600"/>
                </a:lnTo>
                <a:lnTo>
                  <a:pt x="3953" y="612"/>
                </a:lnTo>
                <a:lnTo>
                  <a:pt x="3953" y="624"/>
                </a:lnTo>
                <a:lnTo>
                  <a:pt x="3961" y="636"/>
                </a:lnTo>
                <a:lnTo>
                  <a:pt x="3961" y="648"/>
                </a:lnTo>
                <a:lnTo>
                  <a:pt x="3970" y="654"/>
                </a:lnTo>
                <a:lnTo>
                  <a:pt x="3978" y="666"/>
                </a:lnTo>
                <a:lnTo>
                  <a:pt x="3978" y="672"/>
                </a:lnTo>
                <a:lnTo>
                  <a:pt x="3986" y="654"/>
                </a:lnTo>
                <a:lnTo>
                  <a:pt x="3986" y="660"/>
                </a:lnTo>
                <a:lnTo>
                  <a:pt x="3995" y="594"/>
                </a:lnTo>
                <a:lnTo>
                  <a:pt x="3995" y="606"/>
                </a:lnTo>
                <a:lnTo>
                  <a:pt x="4003" y="618"/>
                </a:lnTo>
                <a:lnTo>
                  <a:pt x="4003" y="612"/>
                </a:lnTo>
                <a:lnTo>
                  <a:pt x="4011" y="624"/>
                </a:lnTo>
                <a:lnTo>
                  <a:pt x="4011" y="588"/>
                </a:lnTo>
                <a:lnTo>
                  <a:pt x="4019" y="558"/>
                </a:lnTo>
                <a:lnTo>
                  <a:pt x="4019" y="540"/>
                </a:lnTo>
                <a:lnTo>
                  <a:pt x="4028" y="552"/>
                </a:lnTo>
                <a:lnTo>
                  <a:pt x="4028" y="534"/>
                </a:lnTo>
                <a:lnTo>
                  <a:pt x="4036" y="510"/>
                </a:lnTo>
                <a:lnTo>
                  <a:pt x="4036" y="522"/>
                </a:lnTo>
                <a:lnTo>
                  <a:pt x="4044" y="534"/>
                </a:lnTo>
                <a:lnTo>
                  <a:pt x="4044" y="516"/>
                </a:lnTo>
                <a:lnTo>
                  <a:pt x="4053" y="528"/>
                </a:lnTo>
                <a:lnTo>
                  <a:pt x="4053" y="540"/>
                </a:lnTo>
                <a:lnTo>
                  <a:pt x="4061" y="552"/>
                </a:lnTo>
                <a:lnTo>
                  <a:pt x="4061" y="564"/>
                </a:lnTo>
                <a:lnTo>
                  <a:pt x="4069" y="540"/>
                </a:lnTo>
                <a:lnTo>
                  <a:pt x="4069" y="558"/>
                </a:lnTo>
                <a:lnTo>
                  <a:pt x="4078" y="570"/>
                </a:lnTo>
                <a:lnTo>
                  <a:pt x="4078" y="582"/>
                </a:lnTo>
                <a:lnTo>
                  <a:pt x="4086" y="576"/>
                </a:lnTo>
                <a:lnTo>
                  <a:pt x="4086" y="582"/>
                </a:lnTo>
                <a:lnTo>
                  <a:pt x="4094" y="588"/>
                </a:lnTo>
                <a:lnTo>
                  <a:pt x="4094" y="600"/>
                </a:lnTo>
                <a:lnTo>
                  <a:pt x="4102" y="600"/>
                </a:lnTo>
                <a:lnTo>
                  <a:pt x="4102" y="570"/>
                </a:lnTo>
                <a:lnTo>
                  <a:pt x="4111" y="570"/>
                </a:lnTo>
                <a:lnTo>
                  <a:pt x="4111" y="582"/>
                </a:lnTo>
                <a:lnTo>
                  <a:pt x="4119" y="582"/>
                </a:lnTo>
                <a:lnTo>
                  <a:pt x="4119" y="594"/>
                </a:lnTo>
                <a:lnTo>
                  <a:pt x="4127" y="600"/>
                </a:lnTo>
                <a:lnTo>
                  <a:pt x="4127" y="612"/>
                </a:lnTo>
                <a:lnTo>
                  <a:pt x="4136" y="618"/>
                </a:lnTo>
                <a:lnTo>
                  <a:pt x="4136" y="606"/>
                </a:lnTo>
                <a:lnTo>
                  <a:pt x="4144" y="612"/>
                </a:lnTo>
                <a:lnTo>
                  <a:pt x="4144" y="618"/>
                </a:lnTo>
                <a:lnTo>
                  <a:pt x="4152" y="630"/>
                </a:lnTo>
                <a:lnTo>
                  <a:pt x="4152" y="642"/>
                </a:lnTo>
                <a:lnTo>
                  <a:pt x="4161" y="654"/>
                </a:lnTo>
                <a:lnTo>
                  <a:pt x="4161" y="660"/>
                </a:lnTo>
                <a:lnTo>
                  <a:pt x="4169" y="660"/>
                </a:lnTo>
                <a:lnTo>
                  <a:pt x="4169" y="654"/>
                </a:lnTo>
                <a:lnTo>
                  <a:pt x="4177" y="666"/>
                </a:lnTo>
                <a:lnTo>
                  <a:pt x="4177" y="582"/>
                </a:lnTo>
                <a:lnTo>
                  <a:pt x="4186" y="582"/>
                </a:lnTo>
                <a:lnTo>
                  <a:pt x="4186" y="576"/>
                </a:lnTo>
                <a:lnTo>
                  <a:pt x="4194" y="588"/>
                </a:lnTo>
                <a:lnTo>
                  <a:pt x="4202" y="594"/>
                </a:lnTo>
                <a:lnTo>
                  <a:pt x="4210" y="606"/>
                </a:lnTo>
                <a:lnTo>
                  <a:pt x="4210" y="582"/>
                </a:lnTo>
                <a:lnTo>
                  <a:pt x="4219" y="582"/>
                </a:lnTo>
                <a:lnTo>
                  <a:pt x="4219" y="576"/>
                </a:lnTo>
                <a:lnTo>
                  <a:pt x="4227" y="582"/>
                </a:lnTo>
                <a:lnTo>
                  <a:pt x="4227" y="600"/>
                </a:lnTo>
                <a:lnTo>
                  <a:pt x="4235" y="606"/>
                </a:lnTo>
                <a:lnTo>
                  <a:pt x="4235" y="612"/>
                </a:lnTo>
                <a:lnTo>
                  <a:pt x="4244" y="606"/>
                </a:lnTo>
                <a:lnTo>
                  <a:pt x="4244" y="618"/>
                </a:lnTo>
                <a:lnTo>
                  <a:pt x="4252" y="630"/>
                </a:lnTo>
                <a:lnTo>
                  <a:pt x="4252" y="636"/>
                </a:lnTo>
                <a:lnTo>
                  <a:pt x="4260" y="648"/>
                </a:lnTo>
                <a:lnTo>
                  <a:pt x="4260" y="660"/>
                </a:lnTo>
                <a:lnTo>
                  <a:pt x="4269" y="666"/>
                </a:lnTo>
                <a:lnTo>
                  <a:pt x="4269" y="678"/>
                </a:lnTo>
                <a:lnTo>
                  <a:pt x="4277" y="648"/>
                </a:lnTo>
                <a:lnTo>
                  <a:pt x="4277" y="630"/>
                </a:lnTo>
                <a:lnTo>
                  <a:pt x="4285" y="642"/>
                </a:lnTo>
                <a:lnTo>
                  <a:pt x="4285" y="654"/>
                </a:lnTo>
                <a:lnTo>
                  <a:pt x="4293" y="660"/>
                </a:lnTo>
                <a:lnTo>
                  <a:pt x="4293" y="672"/>
                </a:lnTo>
                <a:lnTo>
                  <a:pt x="4302" y="672"/>
                </a:lnTo>
                <a:lnTo>
                  <a:pt x="4302" y="678"/>
                </a:lnTo>
                <a:lnTo>
                  <a:pt x="4310" y="690"/>
                </a:lnTo>
                <a:lnTo>
                  <a:pt x="4310" y="696"/>
                </a:lnTo>
                <a:lnTo>
                  <a:pt x="4318" y="702"/>
                </a:lnTo>
                <a:lnTo>
                  <a:pt x="4318" y="690"/>
                </a:lnTo>
                <a:lnTo>
                  <a:pt x="4327" y="702"/>
                </a:lnTo>
                <a:lnTo>
                  <a:pt x="4327" y="636"/>
                </a:lnTo>
                <a:lnTo>
                  <a:pt x="4335" y="576"/>
                </a:lnTo>
                <a:lnTo>
                  <a:pt x="4335" y="594"/>
                </a:lnTo>
                <a:lnTo>
                  <a:pt x="4343" y="606"/>
                </a:lnTo>
                <a:lnTo>
                  <a:pt x="4343" y="612"/>
                </a:lnTo>
                <a:lnTo>
                  <a:pt x="4352" y="624"/>
                </a:lnTo>
                <a:lnTo>
                  <a:pt x="4360" y="630"/>
                </a:lnTo>
                <a:lnTo>
                  <a:pt x="4360" y="636"/>
                </a:lnTo>
                <a:lnTo>
                  <a:pt x="4368" y="648"/>
                </a:lnTo>
                <a:lnTo>
                  <a:pt x="4368" y="654"/>
                </a:lnTo>
                <a:lnTo>
                  <a:pt x="4376" y="666"/>
                </a:lnTo>
                <a:lnTo>
                  <a:pt x="4376" y="678"/>
                </a:lnTo>
                <a:lnTo>
                  <a:pt x="4385" y="690"/>
                </a:lnTo>
                <a:lnTo>
                  <a:pt x="4385" y="696"/>
                </a:lnTo>
                <a:lnTo>
                  <a:pt x="4393" y="707"/>
                </a:lnTo>
                <a:lnTo>
                  <a:pt x="4393" y="713"/>
                </a:lnTo>
                <a:lnTo>
                  <a:pt x="4401" y="719"/>
                </a:lnTo>
                <a:lnTo>
                  <a:pt x="4401" y="731"/>
                </a:lnTo>
                <a:lnTo>
                  <a:pt x="4410" y="731"/>
                </a:lnTo>
                <a:lnTo>
                  <a:pt x="4410" y="719"/>
                </a:lnTo>
                <a:lnTo>
                  <a:pt x="4418" y="725"/>
                </a:lnTo>
                <a:lnTo>
                  <a:pt x="4418" y="731"/>
                </a:lnTo>
                <a:lnTo>
                  <a:pt x="4426" y="702"/>
                </a:lnTo>
                <a:lnTo>
                  <a:pt x="4426" y="707"/>
                </a:lnTo>
                <a:lnTo>
                  <a:pt x="4435" y="713"/>
                </a:lnTo>
                <a:lnTo>
                  <a:pt x="4435" y="719"/>
                </a:lnTo>
                <a:lnTo>
                  <a:pt x="4443" y="719"/>
                </a:lnTo>
                <a:lnTo>
                  <a:pt x="4443" y="702"/>
                </a:lnTo>
                <a:lnTo>
                  <a:pt x="4451" y="707"/>
                </a:lnTo>
                <a:lnTo>
                  <a:pt x="4451" y="713"/>
                </a:lnTo>
                <a:lnTo>
                  <a:pt x="4460" y="725"/>
                </a:lnTo>
                <a:lnTo>
                  <a:pt x="4460" y="606"/>
                </a:lnTo>
                <a:lnTo>
                  <a:pt x="4468" y="600"/>
                </a:lnTo>
                <a:lnTo>
                  <a:pt x="4468" y="612"/>
                </a:lnTo>
                <a:lnTo>
                  <a:pt x="4476" y="624"/>
                </a:lnTo>
                <a:lnTo>
                  <a:pt x="4476" y="636"/>
                </a:lnTo>
                <a:lnTo>
                  <a:pt x="4484" y="642"/>
                </a:lnTo>
                <a:lnTo>
                  <a:pt x="4493" y="648"/>
                </a:lnTo>
                <a:lnTo>
                  <a:pt x="4493" y="654"/>
                </a:lnTo>
                <a:lnTo>
                  <a:pt x="4501" y="660"/>
                </a:lnTo>
                <a:lnTo>
                  <a:pt x="4501" y="672"/>
                </a:lnTo>
                <a:lnTo>
                  <a:pt x="4509" y="684"/>
                </a:lnTo>
                <a:lnTo>
                  <a:pt x="4509" y="690"/>
                </a:lnTo>
                <a:lnTo>
                  <a:pt x="4518" y="696"/>
                </a:lnTo>
                <a:lnTo>
                  <a:pt x="4518" y="707"/>
                </a:lnTo>
                <a:lnTo>
                  <a:pt x="4526" y="713"/>
                </a:lnTo>
                <a:lnTo>
                  <a:pt x="4526" y="707"/>
                </a:lnTo>
                <a:lnTo>
                  <a:pt x="4534" y="707"/>
                </a:lnTo>
                <a:lnTo>
                  <a:pt x="4534" y="719"/>
                </a:lnTo>
                <a:lnTo>
                  <a:pt x="4543" y="719"/>
                </a:lnTo>
                <a:lnTo>
                  <a:pt x="4551" y="725"/>
                </a:lnTo>
                <a:lnTo>
                  <a:pt x="4559" y="731"/>
                </a:lnTo>
                <a:lnTo>
                  <a:pt x="4559" y="737"/>
                </a:lnTo>
                <a:lnTo>
                  <a:pt x="4567" y="725"/>
                </a:lnTo>
              </a:path>
            </a:pathLst>
          </a:custGeom>
          <a:noFill/>
          <a:ln w="12700" cap="rnd" cmpd="sng">
            <a:solidFill>
              <a:srgbClr val="FFFF00"/>
            </a:solidFill>
            <a:prstDash val="solid"/>
            <a:round/>
            <a:headEnd type="none" w="med" len="med"/>
            <a:tailEnd type="none" w="med" len="med"/>
          </a:ln>
        </p:spPr>
        <p:txBody>
          <a:bodyPr/>
          <a:lstStyle/>
          <a:p>
            <a:endParaRPr lang="en-US"/>
          </a:p>
        </p:txBody>
      </p:sp>
      <p:sp>
        <p:nvSpPr>
          <p:cNvPr id="197663" name="Freeform 30"/>
          <p:cNvSpPr>
            <a:spLocks/>
          </p:cNvSpPr>
          <p:nvPr/>
        </p:nvSpPr>
        <p:spPr bwMode="auto">
          <a:xfrm>
            <a:off x="1076325" y="3057525"/>
            <a:ext cx="7251700" cy="1266825"/>
          </a:xfrm>
          <a:custGeom>
            <a:avLst/>
            <a:gdLst>
              <a:gd name="T0" fmla="*/ 2147483647 w 4568"/>
              <a:gd name="T1" fmla="*/ 2147483647 h 798"/>
              <a:gd name="T2" fmla="*/ 2147483647 w 4568"/>
              <a:gd name="T3" fmla="*/ 2147483647 h 798"/>
              <a:gd name="T4" fmla="*/ 2147483647 w 4568"/>
              <a:gd name="T5" fmla="*/ 2147483647 h 798"/>
              <a:gd name="T6" fmla="*/ 2147483647 w 4568"/>
              <a:gd name="T7" fmla="*/ 2147483647 h 798"/>
              <a:gd name="T8" fmla="*/ 2147483647 w 4568"/>
              <a:gd name="T9" fmla="*/ 2147483647 h 798"/>
              <a:gd name="T10" fmla="*/ 2147483647 w 4568"/>
              <a:gd name="T11" fmla="*/ 2147483647 h 798"/>
              <a:gd name="T12" fmla="*/ 2147483647 w 4568"/>
              <a:gd name="T13" fmla="*/ 2147483647 h 798"/>
              <a:gd name="T14" fmla="*/ 2147483647 w 4568"/>
              <a:gd name="T15" fmla="*/ 2147483647 h 798"/>
              <a:gd name="T16" fmla="*/ 2147483647 w 4568"/>
              <a:gd name="T17" fmla="*/ 2147483647 h 798"/>
              <a:gd name="T18" fmla="*/ 2147483647 w 4568"/>
              <a:gd name="T19" fmla="*/ 2147483647 h 798"/>
              <a:gd name="T20" fmla="*/ 2147483647 w 4568"/>
              <a:gd name="T21" fmla="*/ 2147483647 h 798"/>
              <a:gd name="T22" fmla="*/ 2147483647 w 4568"/>
              <a:gd name="T23" fmla="*/ 2147483647 h 798"/>
              <a:gd name="T24" fmla="*/ 2147483647 w 4568"/>
              <a:gd name="T25" fmla="*/ 2147483647 h 798"/>
              <a:gd name="T26" fmla="*/ 2147483647 w 4568"/>
              <a:gd name="T27" fmla="*/ 2147483647 h 798"/>
              <a:gd name="T28" fmla="*/ 2147483647 w 4568"/>
              <a:gd name="T29" fmla="*/ 2147483647 h 798"/>
              <a:gd name="T30" fmla="*/ 2147483647 w 4568"/>
              <a:gd name="T31" fmla="*/ 2147483647 h 798"/>
              <a:gd name="T32" fmla="*/ 2147483647 w 4568"/>
              <a:gd name="T33" fmla="*/ 2147483647 h 798"/>
              <a:gd name="T34" fmla="*/ 2147483647 w 4568"/>
              <a:gd name="T35" fmla="*/ 2147483647 h 798"/>
              <a:gd name="T36" fmla="*/ 2147483647 w 4568"/>
              <a:gd name="T37" fmla="*/ 2147483647 h 798"/>
              <a:gd name="T38" fmla="*/ 2147483647 w 4568"/>
              <a:gd name="T39" fmla="*/ 2147483647 h 798"/>
              <a:gd name="T40" fmla="*/ 2147483647 w 4568"/>
              <a:gd name="T41" fmla="*/ 2147483647 h 798"/>
              <a:gd name="T42" fmla="*/ 2147483647 w 4568"/>
              <a:gd name="T43" fmla="*/ 2147483647 h 798"/>
              <a:gd name="T44" fmla="*/ 2147483647 w 4568"/>
              <a:gd name="T45" fmla="*/ 2147483647 h 798"/>
              <a:gd name="T46" fmla="*/ 2147483647 w 4568"/>
              <a:gd name="T47" fmla="*/ 2147483647 h 798"/>
              <a:gd name="T48" fmla="*/ 2147483647 w 4568"/>
              <a:gd name="T49" fmla="*/ 2147483647 h 798"/>
              <a:gd name="T50" fmla="*/ 2147483647 w 4568"/>
              <a:gd name="T51" fmla="*/ 2147483647 h 798"/>
              <a:gd name="T52" fmla="*/ 2147483647 w 4568"/>
              <a:gd name="T53" fmla="*/ 2147483647 h 798"/>
              <a:gd name="T54" fmla="*/ 2147483647 w 4568"/>
              <a:gd name="T55" fmla="*/ 2147483647 h 798"/>
              <a:gd name="T56" fmla="*/ 2147483647 w 4568"/>
              <a:gd name="T57" fmla="*/ 2147483647 h 798"/>
              <a:gd name="T58" fmla="*/ 2147483647 w 4568"/>
              <a:gd name="T59" fmla="*/ 2147483647 h 798"/>
              <a:gd name="T60" fmla="*/ 2147483647 w 4568"/>
              <a:gd name="T61" fmla="*/ 2147483647 h 798"/>
              <a:gd name="T62" fmla="*/ 2147483647 w 4568"/>
              <a:gd name="T63" fmla="*/ 2147483647 h 798"/>
              <a:gd name="T64" fmla="*/ 2147483647 w 4568"/>
              <a:gd name="T65" fmla="*/ 2147483647 h 798"/>
              <a:gd name="T66" fmla="*/ 2147483647 w 4568"/>
              <a:gd name="T67" fmla="*/ 2147483647 h 798"/>
              <a:gd name="T68" fmla="*/ 2147483647 w 4568"/>
              <a:gd name="T69" fmla="*/ 2147483647 h 798"/>
              <a:gd name="T70" fmla="*/ 2147483647 w 4568"/>
              <a:gd name="T71" fmla="*/ 2147483647 h 798"/>
              <a:gd name="T72" fmla="*/ 2147483647 w 4568"/>
              <a:gd name="T73" fmla="*/ 2147483647 h 798"/>
              <a:gd name="T74" fmla="*/ 2147483647 w 4568"/>
              <a:gd name="T75" fmla="*/ 2147483647 h 798"/>
              <a:gd name="T76" fmla="*/ 2147483647 w 4568"/>
              <a:gd name="T77" fmla="*/ 2147483647 h 798"/>
              <a:gd name="T78" fmla="*/ 2147483647 w 4568"/>
              <a:gd name="T79" fmla="*/ 2147483647 h 798"/>
              <a:gd name="T80" fmla="*/ 2147483647 w 4568"/>
              <a:gd name="T81" fmla="*/ 2147483647 h 798"/>
              <a:gd name="T82" fmla="*/ 2147483647 w 4568"/>
              <a:gd name="T83" fmla="*/ 2147483647 h 798"/>
              <a:gd name="T84" fmla="*/ 2147483647 w 4568"/>
              <a:gd name="T85" fmla="*/ 2147483647 h 798"/>
              <a:gd name="T86" fmla="*/ 2147483647 w 4568"/>
              <a:gd name="T87" fmla="*/ 2147483647 h 798"/>
              <a:gd name="T88" fmla="*/ 2147483647 w 4568"/>
              <a:gd name="T89" fmla="*/ 2147483647 h 798"/>
              <a:gd name="T90" fmla="*/ 2147483647 w 4568"/>
              <a:gd name="T91" fmla="*/ 2147483647 h 798"/>
              <a:gd name="T92" fmla="*/ 2147483647 w 4568"/>
              <a:gd name="T93" fmla="*/ 2147483647 h 798"/>
              <a:gd name="T94" fmla="*/ 2147483647 w 4568"/>
              <a:gd name="T95" fmla="*/ 2147483647 h 798"/>
              <a:gd name="T96" fmla="*/ 2147483647 w 4568"/>
              <a:gd name="T97" fmla="*/ 2147483647 h 798"/>
              <a:gd name="T98" fmla="*/ 2147483647 w 4568"/>
              <a:gd name="T99" fmla="*/ 2147483647 h 798"/>
              <a:gd name="T100" fmla="*/ 2147483647 w 4568"/>
              <a:gd name="T101" fmla="*/ 2147483647 h 798"/>
              <a:gd name="T102" fmla="*/ 2147483647 w 4568"/>
              <a:gd name="T103" fmla="*/ 2147483647 h 798"/>
              <a:gd name="T104" fmla="*/ 2147483647 w 4568"/>
              <a:gd name="T105" fmla="*/ 2147483647 h 798"/>
              <a:gd name="T106" fmla="*/ 2147483647 w 4568"/>
              <a:gd name="T107" fmla="*/ 2147483647 h 798"/>
              <a:gd name="T108" fmla="*/ 2147483647 w 4568"/>
              <a:gd name="T109" fmla="*/ 2147483647 h 798"/>
              <a:gd name="T110" fmla="*/ 2147483647 w 4568"/>
              <a:gd name="T111" fmla="*/ 2147483647 h 798"/>
              <a:gd name="T112" fmla="*/ 2147483647 w 4568"/>
              <a:gd name="T113" fmla="*/ 2147483647 h 798"/>
              <a:gd name="T114" fmla="*/ 2147483647 w 4568"/>
              <a:gd name="T115" fmla="*/ 2147483647 h 798"/>
              <a:gd name="T116" fmla="*/ 2147483647 w 4568"/>
              <a:gd name="T117" fmla="*/ 2147483647 h 798"/>
              <a:gd name="T118" fmla="*/ 2147483647 w 4568"/>
              <a:gd name="T119" fmla="*/ 2147483647 h 7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68"/>
              <a:gd name="T181" fmla="*/ 0 h 798"/>
              <a:gd name="T182" fmla="*/ 4568 w 4568"/>
              <a:gd name="T183" fmla="*/ 798 h 7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68" h="798">
                <a:moveTo>
                  <a:pt x="0" y="713"/>
                </a:moveTo>
                <a:lnTo>
                  <a:pt x="0" y="689"/>
                </a:lnTo>
                <a:lnTo>
                  <a:pt x="9" y="695"/>
                </a:lnTo>
                <a:lnTo>
                  <a:pt x="9" y="701"/>
                </a:lnTo>
                <a:lnTo>
                  <a:pt x="17" y="701"/>
                </a:lnTo>
                <a:lnTo>
                  <a:pt x="25" y="701"/>
                </a:lnTo>
                <a:lnTo>
                  <a:pt x="25" y="695"/>
                </a:lnTo>
                <a:lnTo>
                  <a:pt x="34" y="701"/>
                </a:lnTo>
                <a:lnTo>
                  <a:pt x="34" y="683"/>
                </a:lnTo>
                <a:lnTo>
                  <a:pt x="42" y="689"/>
                </a:lnTo>
                <a:lnTo>
                  <a:pt x="42" y="695"/>
                </a:lnTo>
                <a:lnTo>
                  <a:pt x="50" y="701"/>
                </a:lnTo>
                <a:lnTo>
                  <a:pt x="58" y="707"/>
                </a:lnTo>
                <a:lnTo>
                  <a:pt x="67" y="713"/>
                </a:lnTo>
                <a:lnTo>
                  <a:pt x="67" y="719"/>
                </a:lnTo>
                <a:lnTo>
                  <a:pt x="75" y="719"/>
                </a:lnTo>
                <a:lnTo>
                  <a:pt x="83" y="719"/>
                </a:lnTo>
                <a:lnTo>
                  <a:pt x="83" y="725"/>
                </a:lnTo>
                <a:lnTo>
                  <a:pt x="92" y="731"/>
                </a:lnTo>
                <a:lnTo>
                  <a:pt x="92" y="725"/>
                </a:lnTo>
                <a:lnTo>
                  <a:pt x="100" y="731"/>
                </a:lnTo>
                <a:lnTo>
                  <a:pt x="108" y="737"/>
                </a:lnTo>
                <a:lnTo>
                  <a:pt x="108" y="743"/>
                </a:lnTo>
                <a:lnTo>
                  <a:pt x="117" y="743"/>
                </a:lnTo>
                <a:lnTo>
                  <a:pt x="117" y="749"/>
                </a:lnTo>
                <a:lnTo>
                  <a:pt x="125" y="743"/>
                </a:lnTo>
                <a:lnTo>
                  <a:pt x="125" y="749"/>
                </a:lnTo>
                <a:lnTo>
                  <a:pt x="133" y="743"/>
                </a:lnTo>
                <a:lnTo>
                  <a:pt x="133" y="749"/>
                </a:lnTo>
                <a:lnTo>
                  <a:pt x="141" y="749"/>
                </a:lnTo>
                <a:lnTo>
                  <a:pt x="141" y="755"/>
                </a:lnTo>
                <a:lnTo>
                  <a:pt x="150" y="761"/>
                </a:lnTo>
                <a:lnTo>
                  <a:pt x="158" y="767"/>
                </a:lnTo>
                <a:lnTo>
                  <a:pt x="166" y="773"/>
                </a:lnTo>
                <a:lnTo>
                  <a:pt x="175" y="773"/>
                </a:lnTo>
                <a:lnTo>
                  <a:pt x="183" y="779"/>
                </a:lnTo>
                <a:lnTo>
                  <a:pt x="191" y="767"/>
                </a:lnTo>
                <a:lnTo>
                  <a:pt x="191" y="773"/>
                </a:lnTo>
                <a:lnTo>
                  <a:pt x="200" y="773"/>
                </a:lnTo>
                <a:lnTo>
                  <a:pt x="208" y="779"/>
                </a:lnTo>
                <a:lnTo>
                  <a:pt x="208" y="767"/>
                </a:lnTo>
                <a:lnTo>
                  <a:pt x="216" y="773"/>
                </a:lnTo>
                <a:lnTo>
                  <a:pt x="224" y="779"/>
                </a:lnTo>
                <a:lnTo>
                  <a:pt x="233" y="785"/>
                </a:lnTo>
                <a:lnTo>
                  <a:pt x="241" y="785"/>
                </a:lnTo>
                <a:lnTo>
                  <a:pt x="241" y="791"/>
                </a:lnTo>
                <a:lnTo>
                  <a:pt x="249" y="791"/>
                </a:lnTo>
                <a:lnTo>
                  <a:pt x="249" y="797"/>
                </a:lnTo>
                <a:lnTo>
                  <a:pt x="258" y="797"/>
                </a:lnTo>
                <a:lnTo>
                  <a:pt x="266" y="797"/>
                </a:lnTo>
                <a:lnTo>
                  <a:pt x="274" y="797"/>
                </a:lnTo>
                <a:lnTo>
                  <a:pt x="274" y="791"/>
                </a:lnTo>
                <a:lnTo>
                  <a:pt x="283" y="791"/>
                </a:lnTo>
                <a:lnTo>
                  <a:pt x="291" y="797"/>
                </a:lnTo>
                <a:lnTo>
                  <a:pt x="291" y="767"/>
                </a:lnTo>
                <a:lnTo>
                  <a:pt x="299" y="695"/>
                </a:lnTo>
                <a:lnTo>
                  <a:pt x="299" y="629"/>
                </a:lnTo>
                <a:lnTo>
                  <a:pt x="308" y="635"/>
                </a:lnTo>
                <a:lnTo>
                  <a:pt x="308" y="641"/>
                </a:lnTo>
                <a:lnTo>
                  <a:pt x="316" y="647"/>
                </a:lnTo>
                <a:lnTo>
                  <a:pt x="316" y="653"/>
                </a:lnTo>
                <a:lnTo>
                  <a:pt x="324" y="659"/>
                </a:lnTo>
                <a:lnTo>
                  <a:pt x="332" y="647"/>
                </a:lnTo>
                <a:lnTo>
                  <a:pt x="332" y="653"/>
                </a:lnTo>
                <a:lnTo>
                  <a:pt x="341" y="659"/>
                </a:lnTo>
                <a:lnTo>
                  <a:pt x="341" y="653"/>
                </a:lnTo>
                <a:lnTo>
                  <a:pt x="349" y="659"/>
                </a:lnTo>
                <a:lnTo>
                  <a:pt x="349" y="665"/>
                </a:lnTo>
                <a:lnTo>
                  <a:pt x="357" y="671"/>
                </a:lnTo>
                <a:lnTo>
                  <a:pt x="357" y="677"/>
                </a:lnTo>
                <a:lnTo>
                  <a:pt x="366" y="683"/>
                </a:lnTo>
                <a:lnTo>
                  <a:pt x="366" y="689"/>
                </a:lnTo>
                <a:lnTo>
                  <a:pt x="374" y="695"/>
                </a:lnTo>
                <a:lnTo>
                  <a:pt x="374" y="677"/>
                </a:lnTo>
                <a:lnTo>
                  <a:pt x="382" y="683"/>
                </a:lnTo>
                <a:lnTo>
                  <a:pt x="382" y="689"/>
                </a:lnTo>
                <a:lnTo>
                  <a:pt x="391" y="695"/>
                </a:lnTo>
                <a:lnTo>
                  <a:pt x="391" y="701"/>
                </a:lnTo>
                <a:lnTo>
                  <a:pt x="399" y="701"/>
                </a:lnTo>
                <a:lnTo>
                  <a:pt x="399" y="707"/>
                </a:lnTo>
                <a:lnTo>
                  <a:pt x="407" y="701"/>
                </a:lnTo>
                <a:lnTo>
                  <a:pt x="407" y="707"/>
                </a:lnTo>
                <a:lnTo>
                  <a:pt x="415" y="707"/>
                </a:lnTo>
                <a:lnTo>
                  <a:pt x="415" y="713"/>
                </a:lnTo>
                <a:lnTo>
                  <a:pt x="424" y="719"/>
                </a:lnTo>
                <a:lnTo>
                  <a:pt x="432" y="725"/>
                </a:lnTo>
                <a:lnTo>
                  <a:pt x="432" y="731"/>
                </a:lnTo>
                <a:lnTo>
                  <a:pt x="440" y="725"/>
                </a:lnTo>
                <a:lnTo>
                  <a:pt x="440" y="731"/>
                </a:lnTo>
                <a:lnTo>
                  <a:pt x="449" y="737"/>
                </a:lnTo>
                <a:lnTo>
                  <a:pt x="457" y="707"/>
                </a:lnTo>
                <a:lnTo>
                  <a:pt x="457" y="713"/>
                </a:lnTo>
                <a:lnTo>
                  <a:pt x="465" y="719"/>
                </a:lnTo>
                <a:lnTo>
                  <a:pt x="474" y="725"/>
                </a:lnTo>
                <a:lnTo>
                  <a:pt x="474" y="731"/>
                </a:lnTo>
                <a:lnTo>
                  <a:pt x="482" y="731"/>
                </a:lnTo>
                <a:lnTo>
                  <a:pt x="490" y="737"/>
                </a:lnTo>
                <a:lnTo>
                  <a:pt x="490" y="743"/>
                </a:lnTo>
                <a:lnTo>
                  <a:pt x="499" y="737"/>
                </a:lnTo>
                <a:lnTo>
                  <a:pt x="507" y="743"/>
                </a:lnTo>
                <a:lnTo>
                  <a:pt x="515" y="749"/>
                </a:lnTo>
                <a:lnTo>
                  <a:pt x="523" y="755"/>
                </a:lnTo>
                <a:lnTo>
                  <a:pt x="532" y="719"/>
                </a:lnTo>
                <a:lnTo>
                  <a:pt x="540" y="725"/>
                </a:lnTo>
                <a:lnTo>
                  <a:pt x="540" y="731"/>
                </a:lnTo>
                <a:lnTo>
                  <a:pt x="548" y="731"/>
                </a:lnTo>
                <a:lnTo>
                  <a:pt x="557" y="737"/>
                </a:lnTo>
                <a:lnTo>
                  <a:pt x="557" y="725"/>
                </a:lnTo>
                <a:lnTo>
                  <a:pt x="565" y="725"/>
                </a:lnTo>
                <a:lnTo>
                  <a:pt x="573" y="695"/>
                </a:lnTo>
                <a:lnTo>
                  <a:pt x="573" y="701"/>
                </a:lnTo>
                <a:lnTo>
                  <a:pt x="582" y="701"/>
                </a:lnTo>
                <a:lnTo>
                  <a:pt x="590" y="701"/>
                </a:lnTo>
                <a:lnTo>
                  <a:pt x="598" y="707"/>
                </a:lnTo>
                <a:lnTo>
                  <a:pt x="606" y="707"/>
                </a:lnTo>
                <a:lnTo>
                  <a:pt x="606" y="695"/>
                </a:lnTo>
                <a:lnTo>
                  <a:pt x="615" y="701"/>
                </a:lnTo>
                <a:lnTo>
                  <a:pt x="623" y="707"/>
                </a:lnTo>
                <a:lnTo>
                  <a:pt x="623" y="713"/>
                </a:lnTo>
                <a:lnTo>
                  <a:pt x="631" y="719"/>
                </a:lnTo>
                <a:lnTo>
                  <a:pt x="631" y="725"/>
                </a:lnTo>
                <a:lnTo>
                  <a:pt x="640" y="725"/>
                </a:lnTo>
                <a:lnTo>
                  <a:pt x="640" y="719"/>
                </a:lnTo>
                <a:lnTo>
                  <a:pt x="648" y="725"/>
                </a:lnTo>
                <a:lnTo>
                  <a:pt x="648" y="731"/>
                </a:lnTo>
                <a:lnTo>
                  <a:pt x="656" y="731"/>
                </a:lnTo>
                <a:lnTo>
                  <a:pt x="656" y="737"/>
                </a:lnTo>
                <a:lnTo>
                  <a:pt x="665" y="743"/>
                </a:lnTo>
                <a:lnTo>
                  <a:pt x="673" y="749"/>
                </a:lnTo>
                <a:lnTo>
                  <a:pt x="681" y="749"/>
                </a:lnTo>
                <a:lnTo>
                  <a:pt x="681" y="755"/>
                </a:lnTo>
                <a:lnTo>
                  <a:pt x="690" y="761"/>
                </a:lnTo>
                <a:lnTo>
                  <a:pt x="690" y="755"/>
                </a:lnTo>
                <a:lnTo>
                  <a:pt x="698" y="755"/>
                </a:lnTo>
                <a:lnTo>
                  <a:pt x="698" y="743"/>
                </a:lnTo>
                <a:lnTo>
                  <a:pt x="706" y="743"/>
                </a:lnTo>
                <a:lnTo>
                  <a:pt x="714" y="749"/>
                </a:lnTo>
                <a:lnTo>
                  <a:pt x="723" y="755"/>
                </a:lnTo>
                <a:lnTo>
                  <a:pt x="731" y="737"/>
                </a:lnTo>
                <a:lnTo>
                  <a:pt x="731" y="743"/>
                </a:lnTo>
                <a:lnTo>
                  <a:pt x="739" y="749"/>
                </a:lnTo>
                <a:lnTo>
                  <a:pt x="739" y="743"/>
                </a:lnTo>
                <a:lnTo>
                  <a:pt x="748" y="749"/>
                </a:lnTo>
                <a:lnTo>
                  <a:pt x="748" y="755"/>
                </a:lnTo>
                <a:lnTo>
                  <a:pt x="756" y="755"/>
                </a:lnTo>
                <a:lnTo>
                  <a:pt x="756" y="707"/>
                </a:lnTo>
                <a:lnTo>
                  <a:pt x="764" y="629"/>
                </a:lnTo>
                <a:lnTo>
                  <a:pt x="764" y="576"/>
                </a:lnTo>
                <a:lnTo>
                  <a:pt x="773" y="114"/>
                </a:lnTo>
                <a:lnTo>
                  <a:pt x="773" y="108"/>
                </a:lnTo>
                <a:lnTo>
                  <a:pt x="781" y="126"/>
                </a:lnTo>
                <a:lnTo>
                  <a:pt x="781" y="144"/>
                </a:lnTo>
                <a:lnTo>
                  <a:pt x="789" y="144"/>
                </a:lnTo>
                <a:lnTo>
                  <a:pt x="789" y="138"/>
                </a:lnTo>
                <a:lnTo>
                  <a:pt x="797" y="156"/>
                </a:lnTo>
                <a:lnTo>
                  <a:pt x="797" y="132"/>
                </a:lnTo>
                <a:lnTo>
                  <a:pt x="806" y="144"/>
                </a:lnTo>
                <a:lnTo>
                  <a:pt x="806" y="162"/>
                </a:lnTo>
                <a:lnTo>
                  <a:pt x="814" y="114"/>
                </a:lnTo>
                <a:lnTo>
                  <a:pt x="814" y="66"/>
                </a:lnTo>
                <a:lnTo>
                  <a:pt x="822" y="42"/>
                </a:lnTo>
                <a:lnTo>
                  <a:pt x="822" y="60"/>
                </a:lnTo>
                <a:lnTo>
                  <a:pt x="831" y="78"/>
                </a:lnTo>
                <a:lnTo>
                  <a:pt x="831" y="84"/>
                </a:lnTo>
                <a:lnTo>
                  <a:pt x="839" y="84"/>
                </a:lnTo>
                <a:lnTo>
                  <a:pt x="839" y="102"/>
                </a:lnTo>
                <a:lnTo>
                  <a:pt x="847" y="114"/>
                </a:lnTo>
                <a:lnTo>
                  <a:pt x="847" y="120"/>
                </a:lnTo>
                <a:lnTo>
                  <a:pt x="856" y="90"/>
                </a:lnTo>
                <a:lnTo>
                  <a:pt x="856" y="102"/>
                </a:lnTo>
                <a:lnTo>
                  <a:pt x="864" y="96"/>
                </a:lnTo>
                <a:lnTo>
                  <a:pt x="864" y="18"/>
                </a:lnTo>
                <a:lnTo>
                  <a:pt x="872" y="0"/>
                </a:lnTo>
                <a:lnTo>
                  <a:pt x="872" y="6"/>
                </a:lnTo>
                <a:lnTo>
                  <a:pt x="881" y="6"/>
                </a:lnTo>
                <a:lnTo>
                  <a:pt x="889" y="18"/>
                </a:lnTo>
                <a:lnTo>
                  <a:pt x="889" y="36"/>
                </a:lnTo>
                <a:lnTo>
                  <a:pt x="897" y="54"/>
                </a:lnTo>
                <a:lnTo>
                  <a:pt x="897" y="66"/>
                </a:lnTo>
                <a:lnTo>
                  <a:pt x="905" y="84"/>
                </a:lnTo>
                <a:lnTo>
                  <a:pt x="905" y="90"/>
                </a:lnTo>
                <a:lnTo>
                  <a:pt x="914" y="96"/>
                </a:lnTo>
                <a:lnTo>
                  <a:pt x="914" y="114"/>
                </a:lnTo>
                <a:lnTo>
                  <a:pt x="922" y="108"/>
                </a:lnTo>
                <a:lnTo>
                  <a:pt x="922" y="84"/>
                </a:lnTo>
                <a:lnTo>
                  <a:pt x="930" y="102"/>
                </a:lnTo>
                <a:lnTo>
                  <a:pt x="930" y="120"/>
                </a:lnTo>
                <a:lnTo>
                  <a:pt x="939" y="138"/>
                </a:lnTo>
                <a:lnTo>
                  <a:pt x="939" y="150"/>
                </a:lnTo>
                <a:lnTo>
                  <a:pt x="947" y="162"/>
                </a:lnTo>
                <a:lnTo>
                  <a:pt x="947" y="168"/>
                </a:lnTo>
                <a:lnTo>
                  <a:pt x="955" y="180"/>
                </a:lnTo>
                <a:lnTo>
                  <a:pt x="955" y="192"/>
                </a:lnTo>
                <a:lnTo>
                  <a:pt x="964" y="210"/>
                </a:lnTo>
                <a:lnTo>
                  <a:pt x="964" y="216"/>
                </a:lnTo>
                <a:lnTo>
                  <a:pt x="972" y="234"/>
                </a:lnTo>
                <a:lnTo>
                  <a:pt x="972" y="246"/>
                </a:lnTo>
                <a:lnTo>
                  <a:pt x="980" y="264"/>
                </a:lnTo>
                <a:lnTo>
                  <a:pt x="980" y="270"/>
                </a:lnTo>
                <a:lnTo>
                  <a:pt x="988" y="282"/>
                </a:lnTo>
                <a:lnTo>
                  <a:pt x="997" y="294"/>
                </a:lnTo>
                <a:lnTo>
                  <a:pt x="997" y="222"/>
                </a:lnTo>
                <a:lnTo>
                  <a:pt x="1005" y="228"/>
                </a:lnTo>
                <a:lnTo>
                  <a:pt x="1005" y="246"/>
                </a:lnTo>
                <a:lnTo>
                  <a:pt x="1013" y="258"/>
                </a:lnTo>
                <a:lnTo>
                  <a:pt x="1013" y="252"/>
                </a:lnTo>
                <a:lnTo>
                  <a:pt x="1022" y="264"/>
                </a:lnTo>
                <a:lnTo>
                  <a:pt x="1022" y="276"/>
                </a:lnTo>
                <a:lnTo>
                  <a:pt x="1030" y="288"/>
                </a:lnTo>
                <a:lnTo>
                  <a:pt x="1030" y="300"/>
                </a:lnTo>
                <a:lnTo>
                  <a:pt x="1038" y="312"/>
                </a:lnTo>
                <a:lnTo>
                  <a:pt x="1038" y="324"/>
                </a:lnTo>
                <a:lnTo>
                  <a:pt x="1047" y="336"/>
                </a:lnTo>
                <a:lnTo>
                  <a:pt x="1047" y="348"/>
                </a:lnTo>
                <a:lnTo>
                  <a:pt x="1055" y="360"/>
                </a:lnTo>
                <a:lnTo>
                  <a:pt x="1055" y="366"/>
                </a:lnTo>
                <a:lnTo>
                  <a:pt x="1063" y="378"/>
                </a:lnTo>
                <a:lnTo>
                  <a:pt x="1063" y="390"/>
                </a:lnTo>
                <a:lnTo>
                  <a:pt x="1072" y="402"/>
                </a:lnTo>
                <a:lnTo>
                  <a:pt x="1072" y="414"/>
                </a:lnTo>
                <a:lnTo>
                  <a:pt x="1080" y="420"/>
                </a:lnTo>
                <a:lnTo>
                  <a:pt x="1088" y="432"/>
                </a:lnTo>
                <a:lnTo>
                  <a:pt x="1088" y="444"/>
                </a:lnTo>
                <a:lnTo>
                  <a:pt x="1096" y="300"/>
                </a:lnTo>
                <a:lnTo>
                  <a:pt x="1096" y="312"/>
                </a:lnTo>
                <a:lnTo>
                  <a:pt x="1105" y="318"/>
                </a:lnTo>
                <a:lnTo>
                  <a:pt x="1105" y="324"/>
                </a:lnTo>
                <a:lnTo>
                  <a:pt x="1113" y="336"/>
                </a:lnTo>
                <a:lnTo>
                  <a:pt x="1113" y="330"/>
                </a:lnTo>
                <a:lnTo>
                  <a:pt x="1121" y="342"/>
                </a:lnTo>
                <a:lnTo>
                  <a:pt x="1121" y="336"/>
                </a:lnTo>
                <a:lnTo>
                  <a:pt x="1130" y="336"/>
                </a:lnTo>
                <a:lnTo>
                  <a:pt x="1130" y="348"/>
                </a:lnTo>
                <a:lnTo>
                  <a:pt x="1138" y="360"/>
                </a:lnTo>
                <a:lnTo>
                  <a:pt x="1138" y="354"/>
                </a:lnTo>
                <a:lnTo>
                  <a:pt x="1146" y="348"/>
                </a:lnTo>
                <a:lnTo>
                  <a:pt x="1146" y="354"/>
                </a:lnTo>
                <a:lnTo>
                  <a:pt x="1155" y="330"/>
                </a:lnTo>
                <a:lnTo>
                  <a:pt x="1155" y="312"/>
                </a:lnTo>
                <a:lnTo>
                  <a:pt x="1163" y="318"/>
                </a:lnTo>
                <a:lnTo>
                  <a:pt x="1163" y="330"/>
                </a:lnTo>
                <a:lnTo>
                  <a:pt x="1171" y="336"/>
                </a:lnTo>
                <a:lnTo>
                  <a:pt x="1171" y="348"/>
                </a:lnTo>
                <a:lnTo>
                  <a:pt x="1179" y="348"/>
                </a:lnTo>
                <a:lnTo>
                  <a:pt x="1179" y="306"/>
                </a:lnTo>
                <a:lnTo>
                  <a:pt x="1188" y="318"/>
                </a:lnTo>
                <a:lnTo>
                  <a:pt x="1188" y="324"/>
                </a:lnTo>
                <a:lnTo>
                  <a:pt x="1196" y="324"/>
                </a:lnTo>
                <a:lnTo>
                  <a:pt x="1196" y="336"/>
                </a:lnTo>
                <a:lnTo>
                  <a:pt x="1204" y="342"/>
                </a:lnTo>
                <a:lnTo>
                  <a:pt x="1204" y="354"/>
                </a:lnTo>
                <a:lnTo>
                  <a:pt x="1213" y="366"/>
                </a:lnTo>
                <a:lnTo>
                  <a:pt x="1213" y="372"/>
                </a:lnTo>
                <a:lnTo>
                  <a:pt x="1221" y="378"/>
                </a:lnTo>
                <a:lnTo>
                  <a:pt x="1229" y="372"/>
                </a:lnTo>
                <a:lnTo>
                  <a:pt x="1229" y="378"/>
                </a:lnTo>
                <a:lnTo>
                  <a:pt x="1238" y="378"/>
                </a:lnTo>
                <a:lnTo>
                  <a:pt x="1238" y="360"/>
                </a:lnTo>
                <a:lnTo>
                  <a:pt x="1246" y="366"/>
                </a:lnTo>
                <a:lnTo>
                  <a:pt x="1246" y="378"/>
                </a:lnTo>
                <a:lnTo>
                  <a:pt x="1254" y="312"/>
                </a:lnTo>
                <a:lnTo>
                  <a:pt x="1254" y="318"/>
                </a:lnTo>
                <a:lnTo>
                  <a:pt x="1262" y="330"/>
                </a:lnTo>
                <a:lnTo>
                  <a:pt x="1262" y="342"/>
                </a:lnTo>
                <a:lnTo>
                  <a:pt x="1271" y="294"/>
                </a:lnTo>
                <a:lnTo>
                  <a:pt x="1271" y="306"/>
                </a:lnTo>
                <a:lnTo>
                  <a:pt x="1279" y="318"/>
                </a:lnTo>
                <a:lnTo>
                  <a:pt x="1279" y="324"/>
                </a:lnTo>
                <a:lnTo>
                  <a:pt x="1287" y="342"/>
                </a:lnTo>
                <a:lnTo>
                  <a:pt x="1287" y="348"/>
                </a:lnTo>
                <a:lnTo>
                  <a:pt x="1296" y="360"/>
                </a:lnTo>
                <a:lnTo>
                  <a:pt x="1296" y="348"/>
                </a:lnTo>
                <a:lnTo>
                  <a:pt x="1304" y="354"/>
                </a:lnTo>
                <a:lnTo>
                  <a:pt x="1304" y="330"/>
                </a:lnTo>
                <a:lnTo>
                  <a:pt x="1312" y="342"/>
                </a:lnTo>
                <a:lnTo>
                  <a:pt x="1312" y="348"/>
                </a:lnTo>
                <a:lnTo>
                  <a:pt x="1321" y="348"/>
                </a:lnTo>
                <a:lnTo>
                  <a:pt x="1321" y="360"/>
                </a:lnTo>
                <a:lnTo>
                  <a:pt x="1329" y="372"/>
                </a:lnTo>
                <a:lnTo>
                  <a:pt x="1329" y="378"/>
                </a:lnTo>
                <a:lnTo>
                  <a:pt x="1337" y="390"/>
                </a:lnTo>
                <a:lnTo>
                  <a:pt x="1337" y="396"/>
                </a:lnTo>
                <a:lnTo>
                  <a:pt x="1346" y="408"/>
                </a:lnTo>
                <a:lnTo>
                  <a:pt x="1354" y="420"/>
                </a:lnTo>
                <a:lnTo>
                  <a:pt x="1354" y="426"/>
                </a:lnTo>
                <a:lnTo>
                  <a:pt x="1362" y="420"/>
                </a:lnTo>
                <a:lnTo>
                  <a:pt x="1362" y="432"/>
                </a:lnTo>
                <a:lnTo>
                  <a:pt x="1370" y="438"/>
                </a:lnTo>
                <a:lnTo>
                  <a:pt x="1370" y="450"/>
                </a:lnTo>
                <a:lnTo>
                  <a:pt x="1379" y="462"/>
                </a:lnTo>
                <a:lnTo>
                  <a:pt x="1379" y="456"/>
                </a:lnTo>
                <a:lnTo>
                  <a:pt x="1387" y="462"/>
                </a:lnTo>
                <a:lnTo>
                  <a:pt x="1387" y="468"/>
                </a:lnTo>
                <a:lnTo>
                  <a:pt x="1395" y="468"/>
                </a:lnTo>
                <a:lnTo>
                  <a:pt x="1395" y="474"/>
                </a:lnTo>
                <a:lnTo>
                  <a:pt x="1404" y="486"/>
                </a:lnTo>
                <a:lnTo>
                  <a:pt x="1404" y="492"/>
                </a:lnTo>
                <a:lnTo>
                  <a:pt x="1412" y="468"/>
                </a:lnTo>
                <a:lnTo>
                  <a:pt x="1412" y="474"/>
                </a:lnTo>
                <a:lnTo>
                  <a:pt x="1420" y="480"/>
                </a:lnTo>
                <a:lnTo>
                  <a:pt x="1420" y="492"/>
                </a:lnTo>
                <a:lnTo>
                  <a:pt x="1429" y="498"/>
                </a:lnTo>
                <a:lnTo>
                  <a:pt x="1429" y="504"/>
                </a:lnTo>
                <a:lnTo>
                  <a:pt x="1437" y="510"/>
                </a:lnTo>
                <a:lnTo>
                  <a:pt x="1437" y="522"/>
                </a:lnTo>
                <a:lnTo>
                  <a:pt x="1445" y="492"/>
                </a:lnTo>
                <a:lnTo>
                  <a:pt x="1445" y="498"/>
                </a:lnTo>
                <a:lnTo>
                  <a:pt x="1453" y="504"/>
                </a:lnTo>
                <a:lnTo>
                  <a:pt x="1453" y="498"/>
                </a:lnTo>
                <a:lnTo>
                  <a:pt x="1462" y="456"/>
                </a:lnTo>
                <a:lnTo>
                  <a:pt x="1462" y="444"/>
                </a:lnTo>
                <a:lnTo>
                  <a:pt x="1470" y="450"/>
                </a:lnTo>
                <a:lnTo>
                  <a:pt x="1470" y="462"/>
                </a:lnTo>
                <a:lnTo>
                  <a:pt x="1478" y="468"/>
                </a:lnTo>
                <a:lnTo>
                  <a:pt x="1487" y="468"/>
                </a:lnTo>
                <a:lnTo>
                  <a:pt x="1487" y="462"/>
                </a:lnTo>
                <a:lnTo>
                  <a:pt x="1495" y="468"/>
                </a:lnTo>
                <a:lnTo>
                  <a:pt x="1495" y="480"/>
                </a:lnTo>
                <a:lnTo>
                  <a:pt x="1503" y="486"/>
                </a:lnTo>
                <a:lnTo>
                  <a:pt x="1503" y="498"/>
                </a:lnTo>
                <a:lnTo>
                  <a:pt x="1512" y="498"/>
                </a:lnTo>
                <a:lnTo>
                  <a:pt x="1512" y="492"/>
                </a:lnTo>
                <a:lnTo>
                  <a:pt x="1520" y="456"/>
                </a:lnTo>
                <a:lnTo>
                  <a:pt x="1520" y="462"/>
                </a:lnTo>
                <a:lnTo>
                  <a:pt x="1528" y="474"/>
                </a:lnTo>
                <a:lnTo>
                  <a:pt x="1528" y="480"/>
                </a:lnTo>
                <a:lnTo>
                  <a:pt x="1537" y="486"/>
                </a:lnTo>
                <a:lnTo>
                  <a:pt x="1537" y="498"/>
                </a:lnTo>
                <a:lnTo>
                  <a:pt x="1545" y="504"/>
                </a:lnTo>
                <a:lnTo>
                  <a:pt x="1545" y="516"/>
                </a:lnTo>
                <a:lnTo>
                  <a:pt x="1553" y="498"/>
                </a:lnTo>
                <a:lnTo>
                  <a:pt x="1553" y="510"/>
                </a:lnTo>
                <a:lnTo>
                  <a:pt x="1561" y="516"/>
                </a:lnTo>
                <a:lnTo>
                  <a:pt x="1561" y="522"/>
                </a:lnTo>
                <a:lnTo>
                  <a:pt x="1570" y="516"/>
                </a:lnTo>
                <a:lnTo>
                  <a:pt x="1570" y="528"/>
                </a:lnTo>
                <a:lnTo>
                  <a:pt x="1578" y="516"/>
                </a:lnTo>
                <a:lnTo>
                  <a:pt x="1578" y="522"/>
                </a:lnTo>
                <a:lnTo>
                  <a:pt x="1586" y="534"/>
                </a:lnTo>
                <a:lnTo>
                  <a:pt x="1586" y="540"/>
                </a:lnTo>
                <a:lnTo>
                  <a:pt x="1595" y="534"/>
                </a:lnTo>
                <a:lnTo>
                  <a:pt x="1595" y="516"/>
                </a:lnTo>
                <a:lnTo>
                  <a:pt x="1603" y="522"/>
                </a:lnTo>
                <a:lnTo>
                  <a:pt x="1603" y="492"/>
                </a:lnTo>
                <a:lnTo>
                  <a:pt x="1611" y="498"/>
                </a:lnTo>
                <a:lnTo>
                  <a:pt x="1611" y="510"/>
                </a:lnTo>
                <a:lnTo>
                  <a:pt x="1620" y="498"/>
                </a:lnTo>
                <a:lnTo>
                  <a:pt x="1620" y="504"/>
                </a:lnTo>
                <a:lnTo>
                  <a:pt x="1628" y="510"/>
                </a:lnTo>
                <a:lnTo>
                  <a:pt x="1628" y="522"/>
                </a:lnTo>
                <a:lnTo>
                  <a:pt x="1636" y="504"/>
                </a:lnTo>
                <a:lnTo>
                  <a:pt x="1636" y="516"/>
                </a:lnTo>
                <a:lnTo>
                  <a:pt x="1644" y="522"/>
                </a:lnTo>
                <a:lnTo>
                  <a:pt x="1644" y="528"/>
                </a:lnTo>
                <a:lnTo>
                  <a:pt x="1653" y="522"/>
                </a:lnTo>
                <a:lnTo>
                  <a:pt x="1653" y="528"/>
                </a:lnTo>
                <a:lnTo>
                  <a:pt x="1661" y="528"/>
                </a:lnTo>
                <a:lnTo>
                  <a:pt x="1661" y="522"/>
                </a:lnTo>
                <a:lnTo>
                  <a:pt x="1669" y="528"/>
                </a:lnTo>
                <a:lnTo>
                  <a:pt x="1669" y="534"/>
                </a:lnTo>
                <a:lnTo>
                  <a:pt x="1678" y="534"/>
                </a:lnTo>
                <a:lnTo>
                  <a:pt x="1678" y="546"/>
                </a:lnTo>
                <a:lnTo>
                  <a:pt x="1686" y="552"/>
                </a:lnTo>
                <a:lnTo>
                  <a:pt x="1686" y="540"/>
                </a:lnTo>
                <a:lnTo>
                  <a:pt x="1694" y="522"/>
                </a:lnTo>
                <a:lnTo>
                  <a:pt x="1694" y="528"/>
                </a:lnTo>
                <a:lnTo>
                  <a:pt x="1703" y="534"/>
                </a:lnTo>
                <a:lnTo>
                  <a:pt x="1711" y="492"/>
                </a:lnTo>
                <a:lnTo>
                  <a:pt x="1719" y="504"/>
                </a:lnTo>
                <a:lnTo>
                  <a:pt x="1719" y="510"/>
                </a:lnTo>
                <a:lnTo>
                  <a:pt x="1728" y="504"/>
                </a:lnTo>
                <a:lnTo>
                  <a:pt x="1728" y="510"/>
                </a:lnTo>
                <a:lnTo>
                  <a:pt x="1736" y="516"/>
                </a:lnTo>
                <a:lnTo>
                  <a:pt x="1736" y="522"/>
                </a:lnTo>
                <a:lnTo>
                  <a:pt x="1744" y="522"/>
                </a:lnTo>
                <a:lnTo>
                  <a:pt x="1744" y="510"/>
                </a:lnTo>
                <a:lnTo>
                  <a:pt x="1752" y="516"/>
                </a:lnTo>
                <a:lnTo>
                  <a:pt x="1752" y="492"/>
                </a:lnTo>
                <a:lnTo>
                  <a:pt x="1761" y="468"/>
                </a:lnTo>
                <a:lnTo>
                  <a:pt x="1761" y="480"/>
                </a:lnTo>
                <a:lnTo>
                  <a:pt x="1769" y="492"/>
                </a:lnTo>
                <a:lnTo>
                  <a:pt x="1769" y="498"/>
                </a:lnTo>
                <a:lnTo>
                  <a:pt x="1777" y="486"/>
                </a:lnTo>
                <a:lnTo>
                  <a:pt x="1786" y="480"/>
                </a:lnTo>
                <a:lnTo>
                  <a:pt x="1794" y="492"/>
                </a:lnTo>
                <a:lnTo>
                  <a:pt x="1794" y="498"/>
                </a:lnTo>
                <a:lnTo>
                  <a:pt x="1802" y="504"/>
                </a:lnTo>
                <a:lnTo>
                  <a:pt x="1802" y="468"/>
                </a:lnTo>
                <a:lnTo>
                  <a:pt x="1811" y="480"/>
                </a:lnTo>
                <a:lnTo>
                  <a:pt x="1811" y="474"/>
                </a:lnTo>
                <a:lnTo>
                  <a:pt x="1819" y="450"/>
                </a:lnTo>
                <a:lnTo>
                  <a:pt x="1819" y="456"/>
                </a:lnTo>
                <a:lnTo>
                  <a:pt x="1827" y="450"/>
                </a:lnTo>
                <a:lnTo>
                  <a:pt x="1827" y="456"/>
                </a:lnTo>
                <a:lnTo>
                  <a:pt x="1835" y="462"/>
                </a:lnTo>
                <a:lnTo>
                  <a:pt x="1835" y="474"/>
                </a:lnTo>
                <a:lnTo>
                  <a:pt x="1844" y="474"/>
                </a:lnTo>
                <a:lnTo>
                  <a:pt x="1844" y="480"/>
                </a:lnTo>
                <a:lnTo>
                  <a:pt x="1852" y="480"/>
                </a:lnTo>
                <a:lnTo>
                  <a:pt x="1852" y="492"/>
                </a:lnTo>
                <a:lnTo>
                  <a:pt x="1860" y="498"/>
                </a:lnTo>
                <a:lnTo>
                  <a:pt x="1860" y="504"/>
                </a:lnTo>
                <a:lnTo>
                  <a:pt x="1869" y="516"/>
                </a:lnTo>
                <a:lnTo>
                  <a:pt x="1869" y="522"/>
                </a:lnTo>
                <a:lnTo>
                  <a:pt x="1877" y="528"/>
                </a:lnTo>
                <a:lnTo>
                  <a:pt x="1877" y="522"/>
                </a:lnTo>
                <a:lnTo>
                  <a:pt x="1885" y="522"/>
                </a:lnTo>
                <a:lnTo>
                  <a:pt x="1885" y="528"/>
                </a:lnTo>
                <a:lnTo>
                  <a:pt x="1894" y="528"/>
                </a:lnTo>
                <a:lnTo>
                  <a:pt x="1894" y="534"/>
                </a:lnTo>
                <a:lnTo>
                  <a:pt x="1902" y="546"/>
                </a:lnTo>
                <a:lnTo>
                  <a:pt x="1902" y="534"/>
                </a:lnTo>
                <a:lnTo>
                  <a:pt x="1910" y="540"/>
                </a:lnTo>
                <a:lnTo>
                  <a:pt x="1910" y="546"/>
                </a:lnTo>
                <a:lnTo>
                  <a:pt x="1919" y="546"/>
                </a:lnTo>
                <a:lnTo>
                  <a:pt x="1919" y="552"/>
                </a:lnTo>
                <a:lnTo>
                  <a:pt x="1927" y="558"/>
                </a:lnTo>
                <a:lnTo>
                  <a:pt x="1927" y="564"/>
                </a:lnTo>
                <a:lnTo>
                  <a:pt x="1935" y="576"/>
                </a:lnTo>
                <a:lnTo>
                  <a:pt x="1943" y="582"/>
                </a:lnTo>
                <a:lnTo>
                  <a:pt x="1943" y="588"/>
                </a:lnTo>
                <a:lnTo>
                  <a:pt x="1952" y="552"/>
                </a:lnTo>
                <a:lnTo>
                  <a:pt x="1952" y="558"/>
                </a:lnTo>
                <a:lnTo>
                  <a:pt x="1960" y="540"/>
                </a:lnTo>
                <a:lnTo>
                  <a:pt x="1960" y="546"/>
                </a:lnTo>
                <a:lnTo>
                  <a:pt x="1968" y="558"/>
                </a:lnTo>
                <a:lnTo>
                  <a:pt x="1968" y="552"/>
                </a:lnTo>
                <a:lnTo>
                  <a:pt x="1977" y="564"/>
                </a:lnTo>
                <a:lnTo>
                  <a:pt x="1985" y="570"/>
                </a:lnTo>
                <a:lnTo>
                  <a:pt x="1985" y="576"/>
                </a:lnTo>
                <a:lnTo>
                  <a:pt x="1993" y="582"/>
                </a:lnTo>
                <a:lnTo>
                  <a:pt x="1993" y="588"/>
                </a:lnTo>
                <a:lnTo>
                  <a:pt x="2002" y="564"/>
                </a:lnTo>
                <a:lnTo>
                  <a:pt x="2002" y="570"/>
                </a:lnTo>
                <a:lnTo>
                  <a:pt x="2010" y="576"/>
                </a:lnTo>
                <a:lnTo>
                  <a:pt x="2010" y="582"/>
                </a:lnTo>
                <a:lnTo>
                  <a:pt x="2018" y="588"/>
                </a:lnTo>
                <a:lnTo>
                  <a:pt x="2026" y="588"/>
                </a:lnTo>
                <a:lnTo>
                  <a:pt x="2035" y="588"/>
                </a:lnTo>
                <a:lnTo>
                  <a:pt x="2035" y="594"/>
                </a:lnTo>
                <a:lnTo>
                  <a:pt x="2043" y="588"/>
                </a:lnTo>
                <a:lnTo>
                  <a:pt x="2043" y="576"/>
                </a:lnTo>
                <a:lnTo>
                  <a:pt x="2051" y="582"/>
                </a:lnTo>
                <a:lnTo>
                  <a:pt x="2060" y="582"/>
                </a:lnTo>
                <a:lnTo>
                  <a:pt x="2068" y="594"/>
                </a:lnTo>
                <a:lnTo>
                  <a:pt x="2076" y="594"/>
                </a:lnTo>
                <a:lnTo>
                  <a:pt x="2085" y="594"/>
                </a:lnTo>
                <a:lnTo>
                  <a:pt x="2085" y="588"/>
                </a:lnTo>
                <a:lnTo>
                  <a:pt x="2093" y="594"/>
                </a:lnTo>
                <a:lnTo>
                  <a:pt x="2093" y="600"/>
                </a:lnTo>
                <a:lnTo>
                  <a:pt x="2101" y="600"/>
                </a:lnTo>
                <a:lnTo>
                  <a:pt x="2101" y="606"/>
                </a:lnTo>
                <a:lnTo>
                  <a:pt x="2110" y="612"/>
                </a:lnTo>
                <a:lnTo>
                  <a:pt x="2110" y="618"/>
                </a:lnTo>
                <a:lnTo>
                  <a:pt x="2118" y="623"/>
                </a:lnTo>
                <a:lnTo>
                  <a:pt x="2118" y="629"/>
                </a:lnTo>
                <a:lnTo>
                  <a:pt x="2126" y="635"/>
                </a:lnTo>
                <a:lnTo>
                  <a:pt x="2126" y="641"/>
                </a:lnTo>
                <a:lnTo>
                  <a:pt x="2134" y="647"/>
                </a:lnTo>
                <a:lnTo>
                  <a:pt x="2134" y="653"/>
                </a:lnTo>
                <a:lnTo>
                  <a:pt x="2143" y="659"/>
                </a:lnTo>
                <a:lnTo>
                  <a:pt x="2143" y="665"/>
                </a:lnTo>
                <a:lnTo>
                  <a:pt x="2151" y="671"/>
                </a:lnTo>
                <a:lnTo>
                  <a:pt x="2151" y="647"/>
                </a:lnTo>
                <a:lnTo>
                  <a:pt x="2159" y="653"/>
                </a:lnTo>
                <a:lnTo>
                  <a:pt x="2168" y="659"/>
                </a:lnTo>
                <a:lnTo>
                  <a:pt x="2176" y="659"/>
                </a:lnTo>
                <a:lnTo>
                  <a:pt x="2176" y="665"/>
                </a:lnTo>
                <a:lnTo>
                  <a:pt x="2184" y="665"/>
                </a:lnTo>
                <a:lnTo>
                  <a:pt x="2184" y="671"/>
                </a:lnTo>
                <a:lnTo>
                  <a:pt x="2193" y="671"/>
                </a:lnTo>
                <a:lnTo>
                  <a:pt x="2193" y="665"/>
                </a:lnTo>
                <a:lnTo>
                  <a:pt x="2201" y="659"/>
                </a:lnTo>
                <a:lnTo>
                  <a:pt x="2201" y="653"/>
                </a:lnTo>
                <a:lnTo>
                  <a:pt x="2209" y="659"/>
                </a:lnTo>
                <a:lnTo>
                  <a:pt x="2209" y="665"/>
                </a:lnTo>
                <a:lnTo>
                  <a:pt x="2217" y="641"/>
                </a:lnTo>
                <a:lnTo>
                  <a:pt x="2217" y="653"/>
                </a:lnTo>
                <a:lnTo>
                  <a:pt x="2226" y="653"/>
                </a:lnTo>
                <a:lnTo>
                  <a:pt x="2234" y="659"/>
                </a:lnTo>
                <a:lnTo>
                  <a:pt x="2242" y="659"/>
                </a:lnTo>
                <a:lnTo>
                  <a:pt x="2251" y="641"/>
                </a:lnTo>
                <a:lnTo>
                  <a:pt x="2251" y="635"/>
                </a:lnTo>
                <a:lnTo>
                  <a:pt x="2259" y="635"/>
                </a:lnTo>
                <a:lnTo>
                  <a:pt x="2259" y="641"/>
                </a:lnTo>
                <a:lnTo>
                  <a:pt x="2267" y="641"/>
                </a:lnTo>
                <a:lnTo>
                  <a:pt x="2267" y="618"/>
                </a:lnTo>
                <a:lnTo>
                  <a:pt x="2276" y="600"/>
                </a:lnTo>
                <a:lnTo>
                  <a:pt x="2276" y="564"/>
                </a:lnTo>
                <a:lnTo>
                  <a:pt x="2284" y="564"/>
                </a:lnTo>
                <a:lnTo>
                  <a:pt x="2284" y="570"/>
                </a:lnTo>
                <a:lnTo>
                  <a:pt x="2284" y="576"/>
                </a:lnTo>
                <a:lnTo>
                  <a:pt x="2292" y="564"/>
                </a:lnTo>
                <a:lnTo>
                  <a:pt x="2292" y="570"/>
                </a:lnTo>
                <a:lnTo>
                  <a:pt x="2300" y="570"/>
                </a:lnTo>
                <a:lnTo>
                  <a:pt x="2300" y="564"/>
                </a:lnTo>
                <a:lnTo>
                  <a:pt x="2309" y="564"/>
                </a:lnTo>
                <a:lnTo>
                  <a:pt x="2309" y="576"/>
                </a:lnTo>
                <a:lnTo>
                  <a:pt x="2317" y="582"/>
                </a:lnTo>
                <a:lnTo>
                  <a:pt x="2325" y="564"/>
                </a:lnTo>
                <a:lnTo>
                  <a:pt x="2325" y="570"/>
                </a:lnTo>
                <a:lnTo>
                  <a:pt x="2334" y="576"/>
                </a:lnTo>
                <a:lnTo>
                  <a:pt x="2334" y="582"/>
                </a:lnTo>
                <a:lnTo>
                  <a:pt x="2342" y="582"/>
                </a:lnTo>
                <a:lnTo>
                  <a:pt x="2342" y="588"/>
                </a:lnTo>
                <a:lnTo>
                  <a:pt x="2350" y="594"/>
                </a:lnTo>
                <a:lnTo>
                  <a:pt x="2359" y="600"/>
                </a:lnTo>
                <a:lnTo>
                  <a:pt x="2367" y="582"/>
                </a:lnTo>
                <a:lnTo>
                  <a:pt x="2367" y="588"/>
                </a:lnTo>
                <a:lnTo>
                  <a:pt x="2375" y="600"/>
                </a:lnTo>
                <a:lnTo>
                  <a:pt x="2384" y="606"/>
                </a:lnTo>
                <a:lnTo>
                  <a:pt x="2392" y="612"/>
                </a:lnTo>
                <a:lnTo>
                  <a:pt x="2392" y="606"/>
                </a:lnTo>
                <a:lnTo>
                  <a:pt x="2400" y="612"/>
                </a:lnTo>
                <a:lnTo>
                  <a:pt x="2400" y="588"/>
                </a:lnTo>
                <a:lnTo>
                  <a:pt x="2408" y="594"/>
                </a:lnTo>
                <a:lnTo>
                  <a:pt x="2408" y="600"/>
                </a:lnTo>
                <a:lnTo>
                  <a:pt x="2417" y="588"/>
                </a:lnTo>
                <a:lnTo>
                  <a:pt x="2417" y="594"/>
                </a:lnTo>
                <a:lnTo>
                  <a:pt x="2425" y="600"/>
                </a:lnTo>
                <a:lnTo>
                  <a:pt x="2425" y="570"/>
                </a:lnTo>
                <a:lnTo>
                  <a:pt x="2433" y="570"/>
                </a:lnTo>
                <a:lnTo>
                  <a:pt x="2442" y="552"/>
                </a:lnTo>
                <a:lnTo>
                  <a:pt x="2442" y="564"/>
                </a:lnTo>
                <a:lnTo>
                  <a:pt x="2450" y="570"/>
                </a:lnTo>
                <a:lnTo>
                  <a:pt x="2458" y="552"/>
                </a:lnTo>
                <a:lnTo>
                  <a:pt x="2467" y="564"/>
                </a:lnTo>
                <a:lnTo>
                  <a:pt x="2467" y="570"/>
                </a:lnTo>
                <a:lnTo>
                  <a:pt x="2475" y="576"/>
                </a:lnTo>
                <a:lnTo>
                  <a:pt x="2475" y="570"/>
                </a:lnTo>
                <a:lnTo>
                  <a:pt x="2483" y="576"/>
                </a:lnTo>
                <a:lnTo>
                  <a:pt x="2491" y="576"/>
                </a:lnTo>
                <a:lnTo>
                  <a:pt x="2491" y="570"/>
                </a:lnTo>
                <a:lnTo>
                  <a:pt x="2500" y="558"/>
                </a:lnTo>
                <a:lnTo>
                  <a:pt x="2500" y="564"/>
                </a:lnTo>
                <a:lnTo>
                  <a:pt x="2508" y="570"/>
                </a:lnTo>
                <a:lnTo>
                  <a:pt x="2508" y="576"/>
                </a:lnTo>
                <a:lnTo>
                  <a:pt x="2516" y="582"/>
                </a:lnTo>
                <a:lnTo>
                  <a:pt x="2516" y="552"/>
                </a:lnTo>
                <a:lnTo>
                  <a:pt x="2525" y="558"/>
                </a:lnTo>
                <a:lnTo>
                  <a:pt x="2533" y="558"/>
                </a:lnTo>
                <a:lnTo>
                  <a:pt x="2533" y="564"/>
                </a:lnTo>
                <a:lnTo>
                  <a:pt x="2541" y="564"/>
                </a:lnTo>
                <a:lnTo>
                  <a:pt x="2541" y="570"/>
                </a:lnTo>
                <a:lnTo>
                  <a:pt x="2550" y="564"/>
                </a:lnTo>
                <a:lnTo>
                  <a:pt x="2550" y="570"/>
                </a:lnTo>
                <a:lnTo>
                  <a:pt x="2558" y="558"/>
                </a:lnTo>
                <a:lnTo>
                  <a:pt x="2558" y="564"/>
                </a:lnTo>
                <a:lnTo>
                  <a:pt x="2566" y="564"/>
                </a:lnTo>
                <a:lnTo>
                  <a:pt x="2566" y="570"/>
                </a:lnTo>
                <a:lnTo>
                  <a:pt x="2575" y="570"/>
                </a:lnTo>
                <a:lnTo>
                  <a:pt x="2575" y="576"/>
                </a:lnTo>
                <a:lnTo>
                  <a:pt x="2583" y="582"/>
                </a:lnTo>
                <a:lnTo>
                  <a:pt x="2583" y="588"/>
                </a:lnTo>
                <a:lnTo>
                  <a:pt x="2591" y="594"/>
                </a:lnTo>
                <a:lnTo>
                  <a:pt x="2591" y="606"/>
                </a:lnTo>
                <a:lnTo>
                  <a:pt x="2599" y="606"/>
                </a:lnTo>
                <a:lnTo>
                  <a:pt x="2599" y="618"/>
                </a:lnTo>
                <a:lnTo>
                  <a:pt x="2608" y="618"/>
                </a:lnTo>
                <a:lnTo>
                  <a:pt x="2608" y="623"/>
                </a:lnTo>
                <a:lnTo>
                  <a:pt x="2616" y="618"/>
                </a:lnTo>
                <a:lnTo>
                  <a:pt x="2624" y="629"/>
                </a:lnTo>
                <a:lnTo>
                  <a:pt x="2624" y="635"/>
                </a:lnTo>
                <a:lnTo>
                  <a:pt x="2633" y="641"/>
                </a:lnTo>
                <a:lnTo>
                  <a:pt x="2641" y="641"/>
                </a:lnTo>
                <a:lnTo>
                  <a:pt x="2641" y="635"/>
                </a:lnTo>
                <a:lnTo>
                  <a:pt x="2649" y="635"/>
                </a:lnTo>
                <a:lnTo>
                  <a:pt x="2649" y="641"/>
                </a:lnTo>
                <a:lnTo>
                  <a:pt x="2658" y="647"/>
                </a:lnTo>
                <a:lnTo>
                  <a:pt x="2658" y="629"/>
                </a:lnTo>
                <a:lnTo>
                  <a:pt x="2666" y="635"/>
                </a:lnTo>
                <a:lnTo>
                  <a:pt x="2666" y="641"/>
                </a:lnTo>
                <a:lnTo>
                  <a:pt x="2674" y="641"/>
                </a:lnTo>
                <a:lnTo>
                  <a:pt x="2682" y="635"/>
                </a:lnTo>
                <a:lnTo>
                  <a:pt x="2682" y="641"/>
                </a:lnTo>
                <a:lnTo>
                  <a:pt x="2691" y="647"/>
                </a:lnTo>
                <a:lnTo>
                  <a:pt x="2699" y="653"/>
                </a:lnTo>
                <a:lnTo>
                  <a:pt x="2699" y="659"/>
                </a:lnTo>
                <a:lnTo>
                  <a:pt x="2707" y="635"/>
                </a:lnTo>
                <a:lnTo>
                  <a:pt x="2716" y="641"/>
                </a:lnTo>
                <a:lnTo>
                  <a:pt x="2716" y="647"/>
                </a:lnTo>
                <a:lnTo>
                  <a:pt x="2724" y="629"/>
                </a:lnTo>
                <a:lnTo>
                  <a:pt x="2724" y="623"/>
                </a:lnTo>
                <a:lnTo>
                  <a:pt x="2732" y="612"/>
                </a:lnTo>
                <a:lnTo>
                  <a:pt x="2741" y="612"/>
                </a:lnTo>
                <a:lnTo>
                  <a:pt x="2749" y="594"/>
                </a:lnTo>
                <a:lnTo>
                  <a:pt x="2749" y="600"/>
                </a:lnTo>
                <a:lnTo>
                  <a:pt x="2757" y="612"/>
                </a:lnTo>
                <a:lnTo>
                  <a:pt x="2757" y="594"/>
                </a:lnTo>
                <a:lnTo>
                  <a:pt x="2766" y="600"/>
                </a:lnTo>
                <a:lnTo>
                  <a:pt x="2774" y="600"/>
                </a:lnTo>
                <a:lnTo>
                  <a:pt x="2774" y="606"/>
                </a:lnTo>
                <a:lnTo>
                  <a:pt x="2782" y="570"/>
                </a:lnTo>
                <a:lnTo>
                  <a:pt x="2782" y="546"/>
                </a:lnTo>
                <a:lnTo>
                  <a:pt x="2790" y="546"/>
                </a:lnTo>
                <a:lnTo>
                  <a:pt x="2790" y="552"/>
                </a:lnTo>
                <a:lnTo>
                  <a:pt x="2799" y="558"/>
                </a:lnTo>
                <a:lnTo>
                  <a:pt x="2799" y="564"/>
                </a:lnTo>
                <a:lnTo>
                  <a:pt x="2807" y="570"/>
                </a:lnTo>
                <a:lnTo>
                  <a:pt x="2807" y="582"/>
                </a:lnTo>
                <a:lnTo>
                  <a:pt x="2815" y="582"/>
                </a:lnTo>
                <a:lnTo>
                  <a:pt x="2824" y="534"/>
                </a:lnTo>
                <a:lnTo>
                  <a:pt x="2824" y="540"/>
                </a:lnTo>
                <a:lnTo>
                  <a:pt x="2832" y="546"/>
                </a:lnTo>
                <a:lnTo>
                  <a:pt x="2832" y="552"/>
                </a:lnTo>
                <a:lnTo>
                  <a:pt x="2840" y="552"/>
                </a:lnTo>
                <a:lnTo>
                  <a:pt x="2840" y="558"/>
                </a:lnTo>
                <a:lnTo>
                  <a:pt x="2849" y="558"/>
                </a:lnTo>
                <a:lnTo>
                  <a:pt x="2849" y="540"/>
                </a:lnTo>
                <a:lnTo>
                  <a:pt x="2857" y="546"/>
                </a:lnTo>
                <a:lnTo>
                  <a:pt x="2857" y="552"/>
                </a:lnTo>
                <a:lnTo>
                  <a:pt x="2865" y="552"/>
                </a:lnTo>
                <a:lnTo>
                  <a:pt x="2865" y="540"/>
                </a:lnTo>
                <a:lnTo>
                  <a:pt x="2873" y="552"/>
                </a:lnTo>
                <a:lnTo>
                  <a:pt x="2873" y="558"/>
                </a:lnTo>
                <a:lnTo>
                  <a:pt x="2882" y="564"/>
                </a:lnTo>
                <a:lnTo>
                  <a:pt x="2882" y="546"/>
                </a:lnTo>
                <a:lnTo>
                  <a:pt x="2890" y="552"/>
                </a:lnTo>
                <a:lnTo>
                  <a:pt x="2890" y="546"/>
                </a:lnTo>
                <a:lnTo>
                  <a:pt x="2898" y="552"/>
                </a:lnTo>
                <a:lnTo>
                  <a:pt x="2907" y="546"/>
                </a:lnTo>
                <a:lnTo>
                  <a:pt x="2907" y="522"/>
                </a:lnTo>
                <a:lnTo>
                  <a:pt x="2915" y="528"/>
                </a:lnTo>
                <a:lnTo>
                  <a:pt x="2915" y="534"/>
                </a:lnTo>
                <a:lnTo>
                  <a:pt x="2923" y="540"/>
                </a:lnTo>
                <a:lnTo>
                  <a:pt x="2923" y="522"/>
                </a:lnTo>
                <a:lnTo>
                  <a:pt x="2932" y="534"/>
                </a:lnTo>
                <a:lnTo>
                  <a:pt x="2940" y="540"/>
                </a:lnTo>
                <a:lnTo>
                  <a:pt x="2940" y="546"/>
                </a:lnTo>
                <a:lnTo>
                  <a:pt x="2948" y="552"/>
                </a:lnTo>
                <a:lnTo>
                  <a:pt x="2957" y="558"/>
                </a:lnTo>
                <a:lnTo>
                  <a:pt x="2957" y="564"/>
                </a:lnTo>
                <a:lnTo>
                  <a:pt x="2965" y="570"/>
                </a:lnTo>
                <a:lnTo>
                  <a:pt x="2965" y="582"/>
                </a:lnTo>
                <a:lnTo>
                  <a:pt x="2973" y="582"/>
                </a:lnTo>
                <a:lnTo>
                  <a:pt x="2981" y="588"/>
                </a:lnTo>
                <a:lnTo>
                  <a:pt x="2981" y="594"/>
                </a:lnTo>
                <a:lnTo>
                  <a:pt x="2990" y="600"/>
                </a:lnTo>
                <a:lnTo>
                  <a:pt x="2990" y="606"/>
                </a:lnTo>
                <a:lnTo>
                  <a:pt x="2998" y="606"/>
                </a:lnTo>
                <a:lnTo>
                  <a:pt x="3006" y="612"/>
                </a:lnTo>
                <a:lnTo>
                  <a:pt x="3006" y="588"/>
                </a:lnTo>
                <a:lnTo>
                  <a:pt x="3015" y="600"/>
                </a:lnTo>
                <a:lnTo>
                  <a:pt x="3023" y="606"/>
                </a:lnTo>
                <a:lnTo>
                  <a:pt x="3023" y="612"/>
                </a:lnTo>
                <a:lnTo>
                  <a:pt x="3031" y="618"/>
                </a:lnTo>
                <a:lnTo>
                  <a:pt x="3031" y="623"/>
                </a:lnTo>
                <a:lnTo>
                  <a:pt x="3040" y="629"/>
                </a:lnTo>
                <a:lnTo>
                  <a:pt x="3040" y="635"/>
                </a:lnTo>
                <a:lnTo>
                  <a:pt x="3048" y="629"/>
                </a:lnTo>
                <a:lnTo>
                  <a:pt x="3048" y="635"/>
                </a:lnTo>
                <a:lnTo>
                  <a:pt x="3056" y="635"/>
                </a:lnTo>
                <a:lnTo>
                  <a:pt x="3056" y="641"/>
                </a:lnTo>
                <a:lnTo>
                  <a:pt x="3064" y="641"/>
                </a:lnTo>
                <a:lnTo>
                  <a:pt x="3064" y="647"/>
                </a:lnTo>
                <a:lnTo>
                  <a:pt x="3073" y="653"/>
                </a:lnTo>
                <a:lnTo>
                  <a:pt x="3073" y="659"/>
                </a:lnTo>
                <a:lnTo>
                  <a:pt x="3081" y="665"/>
                </a:lnTo>
                <a:lnTo>
                  <a:pt x="3081" y="659"/>
                </a:lnTo>
                <a:lnTo>
                  <a:pt x="3089" y="665"/>
                </a:lnTo>
                <a:lnTo>
                  <a:pt x="3098" y="671"/>
                </a:lnTo>
                <a:lnTo>
                  <a:pt x="3106" y="671"/>
                </a:lnTo>
                <a:lnTo>
                  <a:pt x="3106" y="677"/>
                </a:lnTo>
                <a:lnTo>
                  <a:pt x="3114" y="683"/>
                </a:lnTo>
                <a:lnTo>
                  <a:pt x="3123" y="683"/>
                </a:lnTo>
                <a:lnTo>
                  <a:pt x="3123" y="689"/>
                </a:lnTo>
                <a:lnTo>
                  <a:pt x="3131" y="695"/>
                </a:lnTo>
                <a:lnTo>
                  <a:pt x="3139" y="695"/>
                </a:lnTo>
                <a:lnTo>
                  <a:pt x="3148" y="689"/>
                </a:lnTo>
                <a:lnTo>
                  <a:pt x="3156" y="695"/>
                </a:lnTo>
                <a:lnTo>
                  <a:pt x="3164" y="701"/>
                </a:lnTo>
                <a:lnTo>
                  <a:pt x="3164" y="707"/>
                </a:lnTo>
                <a:lnTo>
                  <a:pt x="3172" y="695"/>
                </a:lnTo>
                <a:lnTo>
                  <a:pt x="3181" y="701"/>
                </a:lnTo>
                <a:lnTo>
                  <a:pt x="3181" y="707"/>
                </a:lnTo>
                <a:lnTo>
                  <a:pt x="3189" y="707"/>
                </a:lnTo>
                <a:lnTo>
                  <a:pt x="3189" y="713"/>
                </a:lnTo>
                <a:lnTo>
                  <a:pt x="3197" y="719"/>
                </a:lnTo>
                <a:lnTo>
                  <a:pt x="3206" y="725"/>
                </a:lnTo>
                <a:lnTo>
                  <a:pt x="3214" y="725"/>
                </a:lnTo>
                <a:lnTo>
                  <a:pt x="3214" y="731"/>
                </a:lnTo>
                <a:lnTo>
                  <a:pt x="3222" y="737"/>
                </a:lnTo>
                <a:lnTo>
                  <a:pt x="3231" y="737"/>
                </a:lnTo>
                <a:lnTo>
                  <a:pt x="3231" y="719"/>
                </a:lnTo>
                <a:lnTo>
                  <a:pt x="3239" y="719"/>
                </a:lnTo>
                <a:lnTo>
                  <a:pt x="3239" y="725"/>
                </a:lnTo>
                <a:lnTo>
                  <a:pt x="3247" y="725"/>
                </a:lnTo>
                <a:lnTo>
                  <a:pt x="3255" y="725"/>
                </a:lnTo>
                <a:lnTo>
                  <a:pt x="3255" y="719"/>
                </a:lnTo>
                <a:lnTo>
                  <a:pt x="3264" y="719"/>
                </a:lnTo>
                <a:lnTo>
                  <a:pt x="3264" y="671"/>
                </a:lnTo>
                <a:lnTo>
                  <a:pt x="3272" y="677"/>
                </a:lnTo>
                <a:lnTo>
                  <a:pt x="3280" y="683"/>
                </a:lnTo>
                <a:lnTo>
                  <a:pt x="3289" y="689"/>
                </a:lnTo>
                <a:lnTo>
                  <a:pt x="3297" y="695"/>
                </a:lnTo>
                <a:lnTo>
                  <a:pt x="3297" y="701"/>
                </a:lnTo>
                <a:lnTo>
                  <a:pt x="3305" y="695"/>
                </a:lnTo>
                <a:lnTo>
                  <a:pt x="3305" y="689"/>
                </a:lnTo>
                <a:lnTo>
                  <a:pt x="3314" y="695"/>
                </a:lnTo>
                <a:lnTo>
                  <a:pt x="3314" y="701"/>
                </a:lnTo>
                <a:lnTo>
                  <a:pt x="3322" y="707"/>
                </a:lnTo>
                <a:lnTo>
                  <a:pt x="3330" y="713"/>
                </a:lnTo>
                <a:lnTo>
                  <a:pt x="3338" y="719"/>
                </a:lnTo>
                <a:lnTo>
                  <a:pt x="3338" y="683"/>
                </a:lnTo>
                <a:lnTo>
                  <a:pt x="3347" y="689"/>
                </a:lnTo>
                <a:lnTo>
                  <a:pt x="3355" y="677"/>
                </a:lnTo>
                <a:lnTo>
                  <a:pt x="3355" y="683"/>
                </a:lnTo>
                <a:lnTo>
                  <a:pt x="3363" y="689"/>
                </a:lnTo>
                <a:lnTo>
                  <a:pt x="3363" y="695"/>
                </a:lnTo>
                <a:lnTo>
                  <a:pt x="3372" y="665"/>
                </a:lnTo>
                <a:lnTo>
                  <a:pt x="3372" y="671"/>
                </a:lnTo>
                <a:lnTo>
                  <a:pt x="3380" y="671"/>
                </a:lnTo>
                <a:lnTo>
                  <a:pt x="3388" y="659"/>
                </a:lnTo>
                <a:lnTo>
                  <a:pt x="3397" y="659"/>
                </a:lnTo>
                <a:lnTo>
                  <a:pt x="3397" y="641"/>
                </a:lnTo>
                <a:lnTo>
                  <a:pt x="3405" y="635"/>
                </a:lnTo>
                <a:lnTo>
                  <a:pt x="3405" y="588"/>
                </a:lnTo>
                <a:lnTo>
                  <a:pt x="3413" y="588"/>
                </a:lnTo>
                <a:lnTo>
                  <a:pt x="3413" y="594"/>
                </a:lnTo>
                <a:lnTo>
                  <a:pt x="3422" y="600"/>
                </a:lnTo>
                <a:lnTo>
                  <a:pt x="3430" y="552"/>
                </a:lnTo>
                <a:lnTo>
                  <a:pt x="3430" y="444"/>
                </a:lnTo>
                <a:lnTo>
                  <a:pt x="3438" y="456"/>
                </a:lnTo>
                <a:lnTo>
                  <a:pt x="3438" y="450"/>
                </a:lnTo>
                <a:lnTo>
                  <a:pt x="3446" y="462"/>
                </a:lnTo>
                <a:lnTo>
                  <a:pt x="3446" y="468"/>
                </a:lnTo>
                <a:lnTo>
                  <a:pt x="3455" y="444"/>
                </a:lnTo>
                <a:lnTo>
                  <a:pt x="3463" y="444"/>
                </a:lnTo>
                <a:lnTo>
                  <a:pt x="3463" y="438"/>
                </a:lnTo>
                <a:lnTo>
                  <a:pt x="3471" y="414"/>
                </a:lnTo>
                <a:lnTo>
                  <a:pt x="3471" y="420"/>
                </a:lnTo>
                <a:lnTo>
                  <a:pt x="3480" y="432"/>
                </a:lnTo>
                <a:lnTo>
                  <a:pt x="3480" y="420"/>
                </a:lnTo>
                <a:lnTo>
                  <a:pt x="3488" y="432"/>
                </a:lnTo>
                <a:lnTo>
                  <a:pt x="3488" y="438"/>
                </a:lnTo>
                <a:lnTo>
                  <a:pt x="3496" y="426"/>
                </a:lnTo>
                <a:lnTo>
                  <a:pt x="3496" y="366"/>
                </a:lnTo>
                <a:lnTo>
                  <a:pt x="3505" y="348"/>
                </a:lnTo>
                <a:lnTo>
                  <a:pt x="3505" y="354"/>
                </a:lnTo>
                <a:lnTo>
                  <a:pt x="3513" y="366"/>
                </a:lnTo>
                <a:lnTo>
                  <a:pt x="3513" y="378"/>
                </a:lnTo>
                <a:lnTo>
                  <a:pt x="3521" y="384"/>
                </a:lnTo>
                <a:lnTo>
                  <a:pt x="3521" y="396"/>
                </a:lnTo>
                <a:lnTo>
                  <a:pt x="3529" y="378"/>
                </a:lnTo>
                <a:lnTo>
                  <a:pt x="3529" y="390"/>
                </a:lnTo>
                <a:lnTo>
                  <a:pt x="3538" y="402"/>
                </a:lnTo>
                <a:lnTo>
                  <a:pt x="3538" y="408"/>
                </a:lnTo>
                <a:lnTo>
                  <a:pt x="3546" y="420"/>
                </a:lnTo>
                <a:lnTo>
                  <a:pt x="3546" y="426"/>
                </a:lnTo>
                <a:lnTo>
                  <a:pt x="3554" y="432"/>
                </a:lnTo>
                <a:lnTo>
                  <a:pt x="3554" y="426"/>
                </a:lnTo>
                <a:lnTo>
                  <a:pt x="3563" y="402"/>
                </a:lnTo>
                <a:lnTo>
                  <a:pt x="3563" y="414"/>
                </a:lnTo>
                <a:lnTo>
                  <a:pt x="3571" y="420"/>
                </a:lnTo>
                <a:lnTo>
                  <a:pt x="3571" y="432"/>
                </a:lnTo>
                <a:lnTo>
                  <a:pt x="3579" y="408"/>
                </a:lnTo>
                <a:lnTo>
                  <a:pt x="3579" y="420"/>
                </a:lnTo>
                <a:lnTo>
                  <a:pt x="3588" y="426"/>
                </a:lnTo>
                <a:lnTo>
                  <a:pt x="3588" y="402"/>
                </a:lnTo>
                <a:lnTo>
                  <a:pt x="3596" y="366"/>
                </a:lnTo>
                <a:lnTo>
                  <a:pt x="3596" y="378"/>
                </a:lnTo>
                <a:lnTo>
                  <a:pt x="3604" y="390"/>
                </a:lnTo>
                <a:lnTo>
                  <a:pt x="3604" y="372"/>
                </a:lnTo>
                <a:lnTo>
                  <a:pt x="3613" y="384"/>
                </a:lnTo>
                <a:lnTo>
                  <a:pt x="3621" y="360"/>
                </a:lnTo>
                <a:lnTo>
                  <a:pt x="3621" y="342"/>
                </a:lnTo>
                <a:lnTo>
                  <a:pt x="3629" y="210"/>
                </a:lnTo>
                <a:lnTo>
                  <a:pt x="3629" y="216"/>
                </a:lnTo>
                <a:lnTo>
                  <a:pt x="3637" y="228"/>
                </a:lnTo>
                <a:lnTo>
                  <a:pt x="3637" y="246"/>
                </a:lnTo>
                <a:lnTo>
                  <a:pt x="3646" y="222"/>
                </a:lnTo>
                <a:lnTo>
                  <a:pt x="3654" y="240"/>
                </a:lnTo>
                <a:lnTo>
                  <a:pt x="3654" y="246"/>
                </a:lnTo>
                <a:lnTo>
                  <a:pt x="3662" y="252"/>
                </a:lnTo>
                <a:lnTo>
                  <a:pt x="3662" y="258"/>
                </a:lnTo>
                <a:lnTo>
                  <a:pt x="3671" y="234"/>
                </a:lnTo>
                <a:lnTo>
                  <a:pt x="3671" y="246"/>
                </a:lnTo>
                <a:lnTo>
                  <a:pt x="3679" y="258"/>
                </a:lnTo>
                <a:lnTo>
                  <a:pt x="3679" y="246"/>
                </a:lnTo>
                <a:lnTo>
                  <a:pt x="3687" y="240"/>
                </a:lnTo>
                <a:lnTo>
                  <a:pt x="3687" y="222"/>
                </a:lnTo>
                <a:lnTo>
                  <a:pt x="3696" y="234"/>
                </a:lnTo>
                <a:lnTo>
                  <a:pt x="3696" y="240"/>
                </a:lnTo>
                <a:lnTo>
                  <a:pt x="3704" y="252"/>
                </a:lnTo>
                <a:lnTo>
                  <a:pt x="3712" y="246"/>
                </a:lnTo>
                <a:lnTo>
                  <a:pt x="3712" y="258"/>
                </a:lnTo>
                <a:lnTo>
                  <a:pt x="3720" y="270"/>
                </a:lnTo>
                <a:lnTo>
                  <a:pt x="3720" y="282"/>
                </a:lnTo>
                <a:lnTo>
                  <a:pt x="3729" y="294"/>
                </a:lnTo>
                <a:lnTo>
                  <a:pt x="3729" y="306"/>
                </a:lnTo>
                <a:lnTo>
                  <a:pt x="3737" y="306"/>
                </a:lnTo>
                <a:lnTo>
                  <a:pt x="3737" y="318"/>
                </a:lnTo>
                <a:lnTo>
                  <a:pt x="3745" y="330"/>
                </a:lnTo>
                <a:lnTo>
                  <a:pt x="3745" y="342"/>
                </a:lnTo>
                <a:lnTo>
                  <a:pt x="3754" y="354"/>
                </a:lnTo>
                <a:lnTo>
                  <a:pt x="3754" y="348"/>
                </a:lnTo>
                <a:lnTo>
                  <a:pt x="3762" y="348"/>
                </a:lnTo>
                <a:lnTo>
                  <a:pt x="3762" y="360"/>
                </a:lnTo>
                <a:lnTo>
                  <a:pt x="3770" y="360"/>
                </a:lnTo>
                <a:lnTo>
                  <a:pt x="3770" y="372"/>
                </a:lnTo>
                <a:lnTo>
                  <a:pt x="3779" y="384"/>
                </a:lnTo>
                <a:lnTo>
                  <a:pt x="3779" y="396"/>
                </a:lnTo>
                <a:lnTo>
                  <a:pt x="3787" y="408"/>
                </a:lnTo>
                <a:lnTo>
                  <a:pt x="3787" y="414"/>
                </a:lnTo>
                <a:lnTo>
                  <a:pt x="3795" y="414"/>
                </a:lnTo>
                <a:lnTo>
                  <a:pt x="3795" y="426"/>
                </a:lnTo>
                <a:lnTo>
                  <a:pt x="3804" y="432"/>
                </a:lnTo>
                <a:lnTo>
                  <a:pt x="3804" y="438"/>
                </a:lnTo>
                <a:lnTo>
                  <a:pt x="3812" y="450"/>
                </a:lnTo>
                <a:lnTo>
                  <a:pt x="3812" y="456"/>
                </a:lnTo>
                <a:lnTo>
                  <a:pt x="3820" y="462"/>
                </a:lnTo>
                <a:lnTo>
                  <a:pt x="3828" y="474"/>
                </a:lnTo>
                <a:lnTo>
                  <a:pt x="3828" y="468"/>
                </a:lnTo>
                <a:lnTo>
                  <a:pt x="3837" y="474"/>
                </a:lnTo>
                <a:lnTo>
                  <a:pt x="3837" y="486"/>
                </a:lnTo>
                <a:lnTo>
                  <a:pt x="3845" y="492"/>
                </a:lnTo>
                <a:lnTo>
                  <a:pt x="3845" y="504"/>
                </a:lnTo>
                <a:lnTo>
                  <a:pt x="3853" y="510"/>
                </a:lnTo>
                <a:lnTo>
                  <a:pt x="3853" y="522"/>
                </a:lnTo>
                <a:lnTo>
                  <a:pt x="3862" y="528"/>
                </a:lnTo>
                <a:lnTo>
                  <a:pt x="3862" y="540"/>
                </a:lnTo>
                <a:lnTo>
                  <a:pt x="3870" y="480"/>
                </a:lnTo>
                <a:lnTo>
                  <a:pt x="3870" y="486"/>
                </a:lnTo>
                <a:lnTo>
                  <a:pt x="3878" y="492"/>
                </a:lnTo>
                <a:lnTo>
                  <a:pt x="3887" y="498"/>
                </a:lnTo>
                <a:lnTo>
                  <a:pt x="3887" y="510"/>
                </a:lnTo>
                <a:lnTo>
                  <a:pt x="3895" y="510"/>
                </a:lnTo>
                <a:lnTo>
                  <a:pt x="3895" y="522"/>
                </a:lnTo>
                <a:lnTo>
                  <a:pt x="3903" y="528"/>
                </a:lnTo>
                <a:lnTo>
                  <a:pt x="3903" y="462"/>
                </a:lnTo>
                <a:lnTo>
                  <a:pt x="3911" y="474"/>
                </a:lnTo>
                <a:lnTo>
                  <a:pt x="3911" y="462"/>
                </a:lnTo>
                <a:lnTo>
                  <a:pt x="3920" y="474"/>
                </a:lnTo>
                <a:lnTo>
                  <a:pt x="3920" y="480"/>
                </a:lnTo>
                <a:lnTo>
                  <a:pt x="3928" y="474"/>
                </a:lnTo>
                <a:lnTo>
                  <a:pt x="3928" y="486"/>
                </a:lnTo>
                <a:lnTo>
                  <a:pt x="3936" y="498"/>
                </a:lnTo>
                <a:lnTo>
                  <a:pt x="3936" y="504"/>
                </a:lnTo>
                <a:lnTo>
                  <a:pt x="3945" y="498"/>
                </a:lnTo>
                <a:lnTo>
                  <a:pt x="3953" y="510"/>
                </a:lnTo>
                <a:lnTo>
                  <a:pt x="3953" y="516"/>
                </a:lnTo>
                <a:lnTo>
                  <a:pt x="3961" y="522"/>
                </a:lnTo>
                <a:lnTo>
                  <a:pt x="3961" y="534"/>
                </a:lnTo>
                <a:lnTo>
                  <a:pt x="3970" y="540"/>
                </a:lnTo>
                <a:lnTo>
                  <a:pt x="3978" y="546"/>
                </a:lnTo>
                <a:lnTo>
                  <a:pt x="3978" y="552"/>
                </a:lnTo>
                <a:lnTo>
                  <a:pt x="3986" y="546"/>
                </a:lnTo>
                <a:lnTo>
                  <a:pt x="3995" y="510"/>
                </a:lnTo>
                <a:lnTo>
                  <a:pt x="3995" y="516"/>
                </a:lnTo>
                <a:lnTo>
                  <a:pt x="4003" y="522"/>
                </a:lnTo>
                <a:lnTo>
                  <a:pt x="4011" y="528"/>
                </a:lnTo>
                <a:lnTo>
                  <a:pt x="4011" y="504"/>
                </a:lnTo>
                <a:lnTo>
                  <a:pt x="4019" y="486"/>
                </a:lnTo>
                <a:lnTo>
                  <a:pt x="4019" y="474"/>
                </a:lnTo>
                <a:lnTo>
                  <a:pt x="4028" y="480"/>
                </a:lnTo>
                <a:lnTo>
                  <a:pt x="4028" y="468"/>
                </a:lnTo>
                <a:lnTo>
                  <a:pt x="4036" y="450"/>
                </a:lnTo>
                <a:lnTo>
                  <a:pt x="4036" y="456"/>
                </a:lnTo>
                <a:lnTo>
                  <a:pt x="4044" y="462"/>
                </a:lnTo>
                <a:lnTo>
                  <a:pt x="4044" y="450"/>
                </a:lnTo>
                <a:lnTo>
                  <a:pt x="4053" y="456"/>
                </a:lnTo>
                <a:lnTo>
                  <a:pt x="4053" y="468"/>
                </a:lnTo>
                <a:lnTo>
                  <a:pt x="4061" y="474"/>
                </a:lnTo>
                <a:lnTo>
                  <a:pt x="4061" y="480"/>
                </a:lnTo>
                <a:lnTo>
                  <a:pt x="4069" y="468"/>
                </a:lnTo>
                <a:lnTo>
                  <a:pt x="4069" y="474"/>
                </a:lnTo>
                <a:lnTo>
                  <a:pt x="4078" y="486"/>
                </a:lnTo>
                <a:lnTo>
                  <a:pt x="4078" y="492"/>
                </a:lnTo>
                <a:lnTo>
                  <a:pt x="4086" y="492"/>
                </a:lnTo>
                <a:lnTo>
                  <a:pt x="4094" y="498"/>
                </a:lnTo>
                <a:lnTo>
                  <a:pt x="4094" y="504"/>
                </a:lnTo>
                <a:lnTo>
                  <a:pt x="4102" y="504"/>
                </a:lnTo>
                <a:lnTo>
                  <a:pt x="4102" y="486"/>
                </a:lnTo>
                <a:lnTo>
                  <a:pt x="4111" y="486"/>
                </a:lnTo>
                <a:lnTo>
                  <a:pt x="4111" y="492"/>
                </a:lnTo>
                <a:lnTo>
                  <a:pt x="4119" y="498"/>
                </a:lnTo>
                <a:lnTo>
                  <a:pt x="4119" y="504"/>
                </a:lnTo>
                <a:lnTo>
                  <a:pt x="4127" y="504"/>
                </a:lnTo>
                <a:lnTo>
                  <a:pt x="4127" y="516"/>
                </a:lnTo>
                <a:lnTo>
                  <a:pt x="4136" y="522"/>
                </a:lnTo>
                <a:lnTo>
                  <a:pt x="4136" y="510"/>
                </a:lnTo>
                <a:lnTo>
                  <a:pt x="4144" y="516"/>
                </a:lnTo>
                <a:lnTo>
                  <a:pt x="4144" y="522"/>
                </a:lnTo>
                <a:lnTo>
                  <a:pt x="4152" y="528"/>
                </a:lnTo>
                <a:lnTo>
                  <a:pt x="4152" y="534"/>
                </a:lnTo>
                <a:lnTo>
                  <a:pt x="4161" y="546"/>
                </a:lnTo>
                <a:lnTo>
                  <a:pt x="4161" y="552"/>
                </a:lnTo>
                <a:lnTo>
                  <a:pt x="4169" y="552"/>
                </a:lnTo>
                <a:lnTo>
                  <a:pt x="4169" y="546"/>
                </a:lnTo>
                <a:lnTo>
                  <a:pt x="4177" y="558"/>
                </a:lnTo>
                <a:lnTo>
                  <a:pt x="4177" y="504"/>
                </a:lnTo>
                <a:lnTo>
                  <a:pt x="4186" y="504"/>
                </a:lnTo>
                <a:lnTo>
                  <a:pt x="4186" y="498"/>
                </a:lnTo>
                <a:lnTo>
                  <a:pt x="4194" y="504"/>
                </a:lnTo>
                <a:lnTo>
                  <a:pt x="4202" y="510"/>
                </a:lnTo>
                <a:lnTo>
                  <a:pt x="4210" y="516"/>
                </a:lnTo>
                <a:lnTo>
                  <a:pt x="4210" y="504"/>
                </a:lnTo>
                <a:lnTo>
                  <a:pt x="4219" y="504"/>
                </a:lnTo>
                <a:lnTo>
                  <a:pt x="4219" y="498"/>
                </a:lnTo>
                <a:lnTo>
                  <a:pt x="4227" y="504"/>
                </a:lnTo>
                <a:lnTo>
                  <a:pt x="4227" y="510"/>
                </a:lnTo>
                <a:lnTo>
                  <a:pt x="4235" y="516"/>
                </a:lnTo>
                <a:lnTo>
                  <a:pt x="4235" y="522"/>
                </a:lnTo>
                <a:lnTo>
                  <a:pt x="4244" y="522"/>
                </a:lnTo>
                <a:lnTo>
                  <a:pt x="4244" y="528"/>
                </a:lnTo>
                <a:lnTo>
                  <a:pt x="4252" y="534"/>
                </a:lnTo>
                <a:lnTo>
                  <a:pt x="4252" y="540"/>
                </a:lnTo>
                <a:lnTo>
                  <a:pt x="4260" y="546"/>
                </a:lnTo>
                <a:lnTo>
                  <a:pt x="4260" y="552"/>
                </a:lnTo>
                <a:lnTo>
                  <a:pt x="4269" y="564"/>
                </a:lnTo>
                <a:lnTo>
                  <a:pt x="4269" y="570"/>
                </a:lnTo>
                <a:lnTo>
                  <a:pt x="4277" y="552"/>
                </a:lnTo>
                <a:lnTo>
                  <a:pt x="4277" y="540"/>
                </a:lnTo>
                <a:lnTo>
                  <a:pt x="4285" y="546"/>
                </a:lnTo>
                <a:lnTo>
                  <a:pt x="4285" y="552"/>
                </a:lnTo>
                <a:lnTo>
                  <a:pt x="4293" y="564"/>
                </a:lnTo>
                <a:lnTo>
                  <a:pt x="4293" y="570"/>
                </a:lnTo>
                <a:lnTo>
                  <a:pt x="4302" y="570"/>
                </a:lnTo>
                <a:lnTo>
                  <a:pt x="4302" y="576"/>
                </a:lnTo>
                <a:lnTo>
                  <a:pt x="4310" y="582"/>
                </a:lnTo>
                <a:lnTo>
                  <a:pt x="4318" y="594"/>
                </a:lnTo>
                <a:lnTo>
                  <a:pt x="4318" y="588"/>
                </a:lnTo>
                <a:lnTo>
                  <a:pt x="4327" y="594"/>
                </a:lnTo>
                <a:lnTo>
                  <a:pt x="4327" y="552"/>
                </a:lnTo>
                <a:lnTo>
                  <a:pt x="4335" y="510"/>
                </a:lnTo>
                <a:lnTo>
                  <a:pt x="4335" y="522"/>
                </a:lnTo>
                <a:lnTo>
                  <a:pt x="4343" y="528"/>
                </a:lnTo>
                <a:lnTo>
                  <a:pt x="4343" y="534"/>
                </a:lnTo>
                <a:lnTo>
                  <a:pt x="4352" y="540"/>
                </a:lnTo>
                <a:lnTo>
                  <a:pt x="4360" y="546"/>
                </a:lnTo>
                <a:lnTo>
                  <a:pt x="4368" y="558"/>
                </a:lnTo>
                <a:lnTo>
                  <a:pt x="4368" y="564"/>
                </a:lnTo>
                <a:lnTo>
                  <a:pt x="4376" y="570"/>
                </a:lnTo>
                <a:lnTo>
                  <a:pt x="4376" y="576"/>
                </a:lnTo>
                <a:lnTo>
                  <a:pt x="4385" y="588"/>
                </a:lnTo>
                <a:lnTo>
                  <a:pt x="4385" y="594"/>
                </a:lnTo>
                <a:lnTo>
                  <a:pt x="4393" y="600"/>
                </a:lnTo>
                <a:lnTo>
                  <a:pt x="4401" y="612"/>
                </a:lnTo>
                <a:lnTo>
                  <a:pt x="4401" y="618"/>
                </a:lnTo>
                <a:lnTo>
                  <a:pt x="4410" y="618"/>
                </a:lnTo>
                <a:lnTo>
                  <a:pt x="4410" y="612"/>
                </a:lnTo>
                <a:lnTo>
                  <a:pt x="4418" y="618"/>
                </a:lnTo>
                <a:lnTo>
                  <a:pt x="4426" y="600"/>
                </a:lnTo>
                <a:lnTo>
                  <a:pt x="4426" y="606"/>
                </a:lnTo>
                <a:lnTo>
                  <a:pt x="4435" y="612"/>
                </a:lnTo>
                <a:lnTo>
                  <a:pt x="4435" y="618"/>
                </a:lnTo>
                <a:lnTo>
                  <a:pt x="4443" y="618"/>
                </a:lnTo>
                <a:lnTo>
                  <a:pt x="4443" y="606"/>
                </a:lnTo>
                <a:lnTo>
                  <a:pt x="4451" y="612"/>
                </a:lnTo>
                <a:lnTo>
                  <a:pt x="4451" y="618"/>
                </a:lnTo>
                <a:lnTo>
                  <a:pt x="4460" y="623"/>
                </a:lnTo>
                <a:lnTo>
                  <a:pt x="4460" y="540"/>
                </a:lnTo>
                <a:lnTo>
                  <a:pt x="4468" y="540"/>
                </a:lnTo>
                <a:lnTo>
                  <a:pt x="4468" y="546"/>
                </a:lnTo>
                <a:lnTo>
                  <a:pt x="4476" y="552"/>
                </a:lnTo>
                <a:lnTo>
                  <a:pt x="4476" y="558"/>
                </a:lnTo>
                <a:lnTo>
                  <a:pt x="4484" y="564"/>
                </a:lnTo>
                <a:lnTo>
                  <a:pt x="4493" y="570"/>
                </a:lnTo>
                <a:lnTo>
                  <a:pt x="4501" y="576"/>
                </a:lnTo>
                <a:lnTo>
                  <a:pt x="4501" y="582"/>
                </a:lnTo>
                <a:lnTo>
                  <a:pt x="4509" y="588"/>
                </a:lnTo>
                <a:lnTo>
                  <a:pt x="4509" y="600"/>
                </a:lnTo>
                <a:lnTo>
                  <a:pt x="4518" y="600"/>
                </a:lnTo>
                <a:lnTo>
                  <a:pt x="4518" y="606"/>
                </a:lnTo>
                <a:lnTo>
                  <a:pt x="4526" y="612"/>
                </a:lnTo>
                <a:lnTo>
                  <a:pt x="4534" y="612"/>
                </a:lnTo>
                <a:lnTo>
                  <a:pt x="4534" y="618"/>
                </a:lnTo>
                <a:lnTo>
                  <a:pt x="4543" y="618"/>
                </a:lnTo>
                <a:lnTo>
                  <a:pt x="4551" y="623"/>
                </a:lnTo>
                <a:lnTo>
                  <a:pt x="4559" y="629"/>
                </a:lnTo>
                <a:lnTo>
                  <a:pt x="4559" y="635"/>
                </a:lnTo>
                <a:lnTo>
                  <a:pt x="4567" y="629"/>
                </a:lnTo>
              </a:path>
            </a:pathLst>
          </a:custGeom>
          <a:noFill/>
          <a:ln w="12700" cap="rnd" cmpd="sng">
            <a:solidFill>
              <a:srgbClr val="00FFFF"/>
            </a:solidFill>
            <a:prstDash val="solid"/>
            <a:round/>
            <a:headEnd type="none" w="med" len="med"/>
            <a:tailEnd type="none" w="med" len="med"/>
          </a:ln>
        </p:spPr>
        <p:txBody>
          <a:bodyPr/>
          <a:lstStyle/>
          <a:p>
            <a:endParaRPr lang="en-US"/>
          </a:p>
        </p:txBody>
      </p:sp>
      <p:sp>
        <p:nvSpPr>
          <p:cNvPr id="197664" name="Freeform 31"/>
          <p:cNvSpPr>
            <a:spLocks/>
          </p:cNvSpPr>
          <p:nvPr/>
        </p:nvSpPr>
        <p:spPr bwMode="auto">
          <a:xfrm>
            <a:off x="1076325" y="3324225"/>
            <a:ext cx="7251700" cy="962025"/>
          </a:xfrm>
          <a:custGeom>
            <a:avLst/>
            <a:gdLst>
              <a:gd name="T0" fmla="*/ 2147483647 w 4568"/>
              <a:gd name="T1" fmla="*/ 2147483647 h 606"/>
              <a:gd name="T2" fmla="*/ 2147483647 w 4568"/>
              <a:gd name="T3" fmla="*/ 2147483647 h 606"/>
              <a:gd name="T4" fmla="*/ 2147483647 w 4568"/>
              <a:gd name="T5" fmla="*/ 2147483647 h 606"/>
              <a:gd name="T6" fmla="*/ 2147483647 w 4568"/>
              <a:gd name="T7" fmla="*/ 2147483647 h 606"/>
              <a:gd name="T8" fmla="*/ 2147483647 w 4568"/>
              <a:gd name="T9" fmla="*/ 2147483647 h 606"/>
              <a:gd name="T10" fmla="*/ 2147483647 w 4568"/>
              <a:gd name="T11" fmla="*/ 2147483647 h 606"/>
              <a:gd name="T12" fmla="*/ 2147483647 w 4568"/>
              <a:gd name="T13" fmla="*/ 2147483647 h 606"/>
              <a:gd name="T14" fmla="*/ 2147483647 w 4568"/>
              <a:gd name="T15" fmla="*/ 2147483647 h 606"/>
              <a:gd name="T16" fmla="*/ 2147483647 w 4568"/>
              <a:gd name="T17" fmla="*/ 2147483647 h 606"/>
              <a:gd name="T18" fmla="*/ 2147483647 w 4568"/>
              <a:gd name="T19" fmla="*/ 2147483647 h 606"/>
              <a:gd name="T20" fmla="*/ 2147483647 w 4568"/>
              <a:gd name="T21" fmla="*/ 2147483647 h 606"/>
              <a:gd name="T22" fmla="*/ 2147483647 w 4568"/>
              <a:gd name="T23" fmla="*/ 2147483647 h 606"/>
              <a:gd name="T24" fmla="*/ 2147483647 w 4568"/>
              <a:gd name="T25" fmla="*/ 2147483647 h 606"/>
              <a:gd name="T26" fmla="*/ 2147483647 w 4568"/>
              <a:gd name="T27" fmla="*/ 2147483647 h 606"/>
              <a:gd name="T28" fmla="*/ 2147483647 w 4568"/>
              <a:gd name="T29" fmla="*/ 2147483647 h 606"/>
              <a:gd name="T30" fmla="*/ 2147483647 w 4568"/>
              <a:gd name="T31" fmla="*/ 2147483647 h 606"/>
              <a:gd name="T32" fmla="*/ 2147483647 w 4568"/>
              <a:gd name="T33" fmla="*/ 2147483647 h 606"/>
              <a:gd name="T34" fmla="*/ 2147483647 w 4568"/>
              <a:gd name="T35" fmla="*/ 2147483647 h 606"/>
              <a:gd name="T36" fmla="*/ 2147483647 w 4568"/>
              <a:gd name="T37" fmla="*/ 2147483647 h 606"/>
              <a:gd name="T38" fmla="*/ 2147483647 w 4568"/>
              <a:gd name="T39" fmla="*/ 2147483647 h 606"/>
              <a:gd name="T40" fmla="*/ 2147483647 w 4568"/>
              <a:gd name="T41" fmla="*/ 2147483647 h 606"/>
              <a:gd name="T42" fmla="*/ 2147483647 w 4568"/>
              <a:gd name="T43" fmla="*/ 2147483647 h 606"/>
              <a:gd name="T44" fmla="*/ 2147483647 w 4568"/>
              <a:gd name="T45" fmla="*/ 2147483647 h 606"/>
              <a:gd name="T46" fmla="*/ 2147483647 w 4568"/>
              <a:gd name="T47" fmla="*/ 2147483647 h 606"/>
              <a:gd name="T48" fmla="*/ 2147483647 w 4568"/>
              <a:gd name="T49" fmla="*/ 2147483647 h 606"/>
              <a:gd name="T50" fmla="*/ 2147483647 w 4568"/>
              <a:gd name="T51" fmla="*/ 2147483647 h 606"/>
              <a:gd name="T52" fmla="*/ 2147483647 w 4568"/>
              <a:gd name="T53" fmla="*/ 2147483647 h 606"/>
              <a:gd name="T54" fmla="*/ 2147483647 w 4568"/>
              <a:gd name="T55" fmla="*/ 2147483647 h 606"/>
              <a:gd name="T56" fmla="*/ 2147483647 w 4568"/>
              <a:gd name="T57" fmla="*/ 2147483647 h 606"/>
              <a:gd name="T58" fmla="*/ 2147483647 w 4568"/>
              <a:gd name="T59" fmla="*/ 2147483647 h 606"/>
              <a:gd name="T60" fmla="*/ 2147483647 w 4568"/>
              <a:gd name="T61" fmla="*/ 2147483647 h 606"/>
              <a:gd name="T62" fmla="*/ 2147483647 w 4568"/>
              <a:gd name="T63" fmla="*/ 2147483647 h 606"/>
              <a:gd name="T64" fmla="*/ 2147483647 w 4568"/>
              <a:gd name="T65" fmla="*/ 2147483647 h 606"/>
              <a:gd name="T66" fmla="*/ 2147483647 w 4568"/>
              <a:gd name="T67" fmla="*/ 2147483647 h 606"/>
              <a:gd name="T68" fmla="*/ 2147483647 w 4568"/>
              <a:gd name="T69" fmla="*/ 2147483647 h 606"/>
              <a:gd name="T70" fmla="*/ 2147483647 w 4568"/>
              <a:gd name="T71" fmla="*/ 2147483647 h 606"/>
              <a:gd name="T72" fmla="*/ 2147483647 w 4568"/>
              <a:gd name="T73" fmla="*/ 2147483647 h 606"/>
              <a:gd name="T74" fmla="*/ 2147483647 w 4568"/>
              <a:gd name="T75" fmla="*/ 2147483647 h 606"/>
              <a:gd name="T76" fmla="*/ 2147483647 w 4568"/>
              <a:gd name="T77" fmla="*/ 2147483647 h 606"/>
              <a:gd name="T78" fmla="*/ 2147483647 w 4568"/>
              <a:gd name="T79" fmla="*/ 2147483647 h 606"/>
              <a:gd name="T80" fmla="*/ 2147483647 w 4568"/>
              <a:gd name="T81" fmla="*/ 2147483647 h 606"/>
              <a:gd name="T82" fmla="*/ 2147483647 w 4568"/>
              <a:gd name="T83" fmla="*/ 2147483647 h 606"/>
              <a:gd name="T84" fmla="*/ 2147483647 w 4568"/>
              <a:gd name="T85" fmla="*/ 2147483647 h 606"/>
              <a:gd name="T86" fmla="*/ 2147483647 w 4568"/>
              <a:gd name="T87" fmla="*/ 2147483647 h 606"/>
              <a:gd name="T88" fmla="*/ 2147483647 w 4568"/>
              <a:gd name="T89" fmla="*/ 2147483647 h 606"/>
              <a:gd name="T90" fmla="*/ 2147483647 w 4568"/>
              <a:gd name="T91" fmla="*/ 2147483647 h 606"/>
              <a:gd name="T92" fmla="*/ 2147483647 w 4568"/>
              <a:gd name="T93" fmla="*/ 2147483647 h 606"/>
              <a:gd name="T94" fmla="*/ 2147483647 w 4568"/>
              <a:gd name="T95" fmla="*/ 2147483647 h 606"/>
              <a:gd name="T96" fmla="*/ 2147483647 w 4568"/>
              <a:gd name="T97" fmla="*/ 2147483647 h 606"/>
              <a:gd name="T98" fmla="*/ 2147483647 w 4568"/>
              <a:gd name="T99" fmla="*/ 2147483647 h 606"/>
              <a:gd name="T100" fmla="*/ 2147483647 w 4568"/>
              <a:gd name="T101" fmla="*/ 2147483647 h 606"/>
              <a:gd name="T102" fmla="*/ 2147483647 w 4568"/>
              <a:gd name="T103" fmla="*/ 2147483647 h 606"/>
              <a:gd name="T104" fmla="*/ 2147483647 w 4568"/>
              <a:gd name="T105" fmla="*/ 2147483647 h 606"/>
              <a:gd name="T106" fmla="*/ 2147483647 w 4568"/>
              <a:gd name="T107" fmla="*/ 2147483647 h 606"/>
              <a:gd name="T108" fmla="*/ 2147483647 w 4568"/>
              <a:gd name="T109" fmla="*/ 2147483647 h 606"/>
              <a:gd name="T110" fmla="*/ 2147483647 w 4568"/>
              <a:gd name="T111" fmla="*/ 2147483647 h 606"/>
              <a:gd name="T112" fmla="*/ 2147483647 w 4568"/>
              <a:gd name="T113" fmla="*/ 2147483647 h 606"/>
              <a:gd name="T114" fmla="*/ 2147483647 w 4568"/>
              <a:gd name="T115" fmla="*/ 2147483647 h 606"/>
              <a:gd name="T116" fmla="*/ 2147483647 w 4568"/>
              <a:gd name="T117" fmla="*/ 2147483647 h 606"/>
              <a:gd name="T118" fmla="*/ 2147483647 w 45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68"/>
              <a:gd name="T181" fmla="*/ 0 h 606"/>
              <a:gd name="T182" fmla="*/ 4568 w 45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68" h="606">
                <a:moveTo>
                  <a:pt x="0" y="551"/>
                </a:moveTo>
                <a:lnTo>
                  <a:pt x="0" y="539"/>
                </a:lnTo>
                <a:lnTo>
                  <a:pt x="9" y="545"/>
                </a:lnTo>
                <a:lnTo>
                  <a:pt x="17" y="545"/>
                </a:lnTo>
                <a:lnTo>
                  <a:pt x="25" y="545"/>
                </a:lnTo>
                <a:lnTo>
                  <a:pt x="34" y="545"/>
                </a:lnTo>
                <a:lnTo>
                  <a:pt x="34" y="539"/>
                </a:lnTo>
                <a:lnTo>
                  <a:pt x="42" y="539"/>
                </a:lnTo>
                <a:lnTo>
                  <a:pt x="50" y="545"/>
                </a:lnTo>
                <a:lnTo>
                  <a:pt x="58" y="545"/>
                </a:lnTo>
                <a:lnTo>
                  <a:pt x="67" y="551"/>
                </a:lnTo>
                <a:lnTo>
                  <a:pt x="75" y="551"/>
                </a:lnTo>
                <a:lnTo>
                  <a:pt x="83" y="551"/>
                </a:lnTo>
                <a:lnTo>
                  <a:pt x="83" y="557"/>
                </a:lnTo>
                <a:lnTo>
                  <a:pt x="92" y="557"/>
                </a:lnTo>
                <a:lnTo>
                  <a:pt x="100" y="557"/>
                </a:lnTo>
                <a:lnTo>
                  <a:pt x="108" y="563"/>
                </a:lnTo>
                <a:lnTo>
                  <a:pt x="117" y="563"/>
                </a:lnTo>
                <a:lnTo>
                  <a:pt x="117" y="569"/>
                </a:lnTo>
                <a:lnTo>
                  <a:pt x="125" y="563"/>
                </a:lnTo>
                <a:lnTo>
                  <a:pt x="125" y="569"/>
                </a:lnTo>
                <a:lnTo>
                  <a:pt x="133" y="569"/>
                </a:lnTo>
                <a:lnTo>
                  <a:pt x="141" y="569"/>
                </a:lnTo>
                <a:lnTo>
                  <a:pt x="150" y="575"/>
                </a:lnTo>
                <a:lnTo>
                  <a:pt x="158" y="575"/>
                </a:lnTo>
                <a:lnTo>
                  <a:pt x="158" y="581"/>
                </a:lnTo>
                <a:lnTo>
                  <a:pt x="166" y="581"/>
                </a:lnTo>
                <a:lnTo>
                  <a:pt x="175" y="581"/>
                </a:lnTo>
                <a:lnTo>
                  <a:pt x="183" y="587"/>
                </a:lnTo>
                <a:lnTo>
                  <a:pt x="191" y="581"/>
                </a:lnTo>
                <a:lnTo>
                  <a:pt x="200" y="587"/>
                </a:lnTo>
                <a:lnTo>
                  <a:pt x="208" y="587"/>
                </a:lnTo>
                <a:lnTo>
                  <a:pt x="216" y="587"/>
                </a:lnTo>
                <a:lnTo>
                  <a:pt x="224" y="587"/>
                </a:lnTo>
                <a:lnTo>
                  <a:pt x="224" y="593"/>
                </a:lnTo>
                <a:lnTo>
                  <a:pt x="233" y="593"/>
                </a:lnTo>
                <a:lnTo>
                  <a:pt x="241" y="593"/>
                </a:lnTo>
                <a:lnTo>
                  <a:pt x="241" y="599"/>
                </a:lnTo>
                <a:lnTo>
                  <a:pt x="249" y="599"/>
                </a:lnTo>
                <a:lnTo>
                  <a:pt x="258" y="599"/>
                </a:lnTo>
                <a:lnTo>
                  <a:pt x="266" y="605"/>
                </a:lnTo>
                <a:lnTo>
                  <a:pt x="274" y="605"/>
                </a:lnTo>
                <a:lnTo>
                  <a:pt x="274" y="599"/>
                </a:lnTo>
                <a:lnTo>
                  <a:pt x="283" y="599"/>
                </a:lnTo>
                <a:lnTo>
                  <a:pt x="291" y="605"/>
                </a:lnTo>
                <a:lnTo>
                  <a:pt x="291" y="593"/>
                </a:lnTo>
                <a:lnTo>
                  <a:pt x="299" y="551"/>
                </a:lnTo>
                <a:lnTo>
                  <a:pt x="299" y="515"/>
                </a:lnTo>
                <a:lnTo>
                  <a:pt x="308" y="521"/>
                </a:lnTo>
                <a:lnTo>
                  <a:pt x="316" y="521"/>
                </a:lnTo>
                <a:lnTo>
                  <a:pt x="316" y="527"/>
                </a:lnTo>
                <a:lnTo>
                  <a:pt x="324" y="527"/>
                </a:lnTo>
                <a:lnTo>
                  <a:pt x="332" y="521"/>
                </a:lnTo>
                <a:lnTo>
                  <a:pt x="341" y="527"/>
                </a:lnTo>
                <a:lnTo>
                  <a:pt x="341" y="521"/>
                </a:lnTo>
                <a:lnTo>
                  <a:pt x="349" y="527"/>
                </a:lnTo>
                <a:lnTo>
                  <a:pt x="357" y="527"/>
                </a:lnTo>
                <a:lnTo>
                  <a:pt x="357" y="533"/>
                </a:lnTo>
                <a:lnTo>
                  <a:pt x="366" y="533"/>
                </a:lnTo>
                <a:lnTo>
                  <a:pt x="374" y="539"/>
                </a:lnTo>
                <a:lnTo>
                  <a:pt x="374" y="533"/>
                </a:lnTo>
                <a:lnTo>
                  <a:pt x="382" y="533"/>
                </a:lnTo>
                <a:lnTo>
                  <a:pt x="391" y="539"/>
                </a:lnTo>
                <a:lnTo>
                  <a:pt x="399" y="539"/>
                </a:lnTo>
                <a:lnTo>
                  <a:pt x="399" y="545"/>
                </a:lnTo>
                <a:lnTo>
                  <a:pt x="407" y="545"/>
                </a:lnTo>
                <a:lnTo>
                  <a:pt x="415" y="545"/>
                </a:lnTo>
                <a:lnTo>
                  <a:pt x="424" y="551"/>
                </a:lnTo>
                <a:lnTo>
                  <a:pt x="432" y="551"/>
                </a:lnTo>
                <a:lnTo>
                  <a:pt x="432" y="557"/>
                </a:lnTo>
                <a:lnTo>
                  <a:pt x="440" y="557"/>
                </a:lnTo>
                <a:lnTo>
                  <a:pt x="449" y="557"/>
                </a:lnTo>
                <a:lnTo>
                  <a:pt x="449" y="563"/>
                </a:lnTo>
                <a:lnTo>
                  <a:pt x="457" y="545"/>
                </a:lnTo>
                <a:lnTo>
                  <a:pt x="465" y="551"/>
                </a:lnTo>
                <a:lnTo>
                  <a:pt x="474" y="551"/>
                </a:lnTo>
                <a:lnTo>
                  <a:pt x="474" y="557"/>
                </a:lnTo>
                <a:lnTo>
                  <a:pt x="482" y="557"/>
                </a:lnTo>
                <a:lnTo>
                  <a:pt x="490" y="557"/>
                </a:lnTo>
                <a:lnTo>
                  <a:pt x="490" y="563"/>
                </a:lnTo>
                <a:lnTo>
                  <a:pt x="499" y="557"/>
                </a:lnTo>
                <a:lnTo>
                  <a:pt x="499" y="563"/>
                </a:lnTo>
                <a:lnTo>
                  <a:pt x="507" y="563"/>
                </a:lnTo>
                <a:lnTo>
                  <a:pt x="515" y="569"/>
                </a:lnTo>
                <a:lnTo>
                  <a:pt x="523" y="569"/>
                </a:lnTo>
                <a:lnTo>
                  <a:pt x="532" y="557"/>
                </a:lnTo>
                <a:lnTo>
                  <a:pt x="540" y="557"/>
                </a:lnTo>
                <a:lnTo>
                  <a:pt x="548" y="557"/>
                </a:lnTo>
                <a:lnTo>
                  <a:pt x="557" y="563"/>
                </a:lnTo>
                <a:lnTo>
                  <a:pt x="557" y="557"/>
                </a:lnTo>
                <a:lnTo>
                  <a:pt x="565" y="557"/>
                </a:lnTo>
                <a:lnTo>
                  <a:pt x="573" y="539"/>
                </a:lnTo>
                <a:lnTo>
                  <a:pt x="573" y="545"/>
                </a:lnTo>
                <a:lnTo>
                  <a:pt x="582" y="545"/>
                </a:lnTo>
                <a:lnTo>
                  <a:pt x="582" y="539"/>
                </a:lnTo>
                <a:lnTo>
                  <a:pt x="590" y="545"/>
                </a:lnTo>
                <a:lnTo>
                  <a:pt x="598" y="545"/>
                </a:lnTo>
                <a:lnTo>
                  <a:pt x="606" y="545"/>
                </a:lnTo>
                <a:lnTo>
                  <a:pt x="606" y="539"/>
                </a:lnTo>
                <a:lnTo>
                  <a:pt x="615" y="539"/>
                </a:lnTo>
                <a:lnTo>
                  <a:pt x="615" y="545"/>
                </a:lnTo>
                <a:lnTo>
                  <a:pt x="623" y="545"/>
                </a:lnTo>
                <a:lnTo>
                  <a:pt x="631" y="551"/>
                </a:lnTo>
                <a:lnTo>
                  <a:pt x="640" y="551"/>
                </a:lnTo>
                <a:lnTo>
                  <a:pt x="648" y="551"/>
                </a:lnTo>
                <a:lnTo>
                  <a:pt x="648" y="557"/>
                </a:lnTo>
                <a:lnTo>
                  <a:pt x="656" y="557"/>
                </a:lnTo>
                <a:lnTo>
                  <a:pt x="656" y="563"/>
                </a:lnTo>
                <a:lnTo>
                  <a:pt x="665" y="563"/>
                </a:lnTo>
                <a:lnTo>
                  <a:pt x="673" y="563"/>
                </a:lnTo>
                <a:lnTo>
                  <a:pt x="673" y="569"/>
                </a:lnTo>
                <a:lnTo>
                  <a:pt x="681" y="569"/>
                </a:lnTo>
                <a:lnTo>
                  <a:pt x="690" y="575"/>
                </a:lnTo>
                <a:lnTo>
                  <a:pt x="690" y="569"/>
                </a:lnTo>
                <a:lnTo>
                  <a:pt x="698" y="569"/>
                </a:lnTo>
                <a:lnTo>
                  <a:pt x="706" y="563"/>
                </a:lnTo>
                <a:lnTo>
                  <a:pt x="706" y="569"/>
                </a:lnTo>
                <a:lnTo>
                  <a:pt x="714" y="569"/>
                </a:lnTo>
                <a:lnTo>
                  <a:pt x="723" y="575"/>
                </a:lnTo>
                <a:lnTo>
                  <a:pt x="731" y="563"/>
                </a:lnTo>
                <a:lnTo>
                  <a:pt x="731" y="569"/>
                </a:lnTo>
                <a:lnTo>
                  <a:pt x="739" y="569"/>
                </a:lnTo>
                <a:lnTo>
                  <a:pt x="748" y="569"/>
                </a:lnTo>
                <a:lnTo>
                  <a:pt x="748" y="575"/>
                </a:lnTo>
                <a:lnTo>
                  <a:pt x="756" y="575"/>
                </a:lnTo>
                <a:lnTo>
                  <a:pt x="756" y="551"/>
                </a:lnTo>
                <a:lnTo>
                  <a:pt x="764" y="509"/>
                </a:lnTo>
                <a:lnTo>
                  <a:pt x="764" y="473"/>
                </a:lnTo>
                <a:lnTo>
                  <a:pt x="773" y="168"/>
                </a:lnTo>
                <a:lnTo>
                  <a:pt x="773" y="162"/>
                </a:lnTo>
                <a:lnTo>
                  <a:pt x="781" y="168"/>
                </a:lnTo>
                <a:lnTo>
                  <a:pt x="781" y="174"/>
                </a:lnTo>
                <a:lnTo>
                  <a:pt x="789" y="168"/>
                </a:lnTo>
                <a:lnTo>
                  <a:pt x="789" y="162"/>
                </a:lnTo>
                <a:lnTo>
                  <a:pt x="797" y="168"/>
                </a:lnTo>
                <a:lnTo>
                  <a:pt x="797" y="150"/>
                </a:lnTo>
                <a:lnTo>
                  <a:pt x="806" y="150"/>
                </a:lnTo>
                <a:lnTo>
                  <a:pt x="806" y="156"/>
                </a:lnTo>
                <a:lnTo>
                  <a:pt x="814" y="126"/>
                </a:lnTo>
                <a:lnTo>
                  <a:pt x="814" y="90"/>
                </a:lnTo>
                <a:lnTo>
                  <a:pt x="822" y="72"/>
                </a:lnTo>
                <a:lnTo>
                  <a:pt x="822" y="78"/>
                </a:lnTo>
                <a:lnTo>
                  <a:pt x="831" y="84"/>
                </a:lnTo>
                <a:lnTo>
                  <a:pt x="839" y="78"/>
                </a:lnTo>
                <a:lnTo>
                  <a:pt x="839" y="84"/>
                </a:lnTo>
                <a:lnTo>
                  <a:pt x="847" y="90"/>
                </a:lnTo>
                <a:lnTo>
                  <a:pt x="856" y="72"/>
                </a:lnTo>
                <a:lnTo>
                  <a:pt x="856" y="78"/>
                </a:lnTo>
                <a:lnTo>
                  <a:pt x="864" y="72"/>
                </a:lnTo>
                <a:lnTo>
                  <a:pt x="864" y="18"/>
                </a:lnTo>
                <a:lnTo>
                  <a:pt x="872" y="0"/>
                </a:lnTo>
                <a:lnTo>
                  <a:pt x="881" y="0"/>
                </a:lnTo>
                <a:lnTo>
                  <a:pt x="889" y="0"/>
                </a:lnTo>
                <a:lnTo>
                  <a:pt x="889" y="6"/>
                </a:lnTo>
                <a:lnTo>
                  <a:pt x="897" y="12"/>
                </a:lnTo>
                <a:lnTo>
                  <a:pt x="897" y="18"/>
                </a:lnTo>
                <a:lnTo>
                  <a:pt x="905" y="30"/>
                </a:lnTo>
                <a:lnTo>
                  <a:pt x="905" y="24"/>
                </a:lnTo>
                <a:lnTo>
                  <a:pt x="914" y="30"/>
                </a:lnTo>
                <a:lnTo>
                  <a:pt x="914" y="36"/>
                </a:lnTo>
                <a:lnTo>
                  <a:pt x="922" y="30"/>
                </a:lnTo>
                <a:lnTo>
                  <a:pt x="922" y="18"/>
                </a:lnTo>
                <a:lnTo>
                  <a:pt x="930" y="24"/>
                </a:lnTo>
                <a:lnTo>
                  <a:pt x="930" y="30"/>
                </a:lnTo>
                <a:lnTo>
                  <a:pt x="939" y="36"/>
                </a:lnTo>
                <a:lnTo>
                  <a:pt x="939" y="42"/>
                </a:lnTo>
                <a:lnTo>
                  <a:pt x="947" y="48"/>
                </a:lnTo>
                <a:lnTo>
                  <a:pt x="955" y="60"/>
                </a:lnTo>
                <a:lnTo>
                  <a:pt x="955" y="66"/>
                </a:lnTo>
                <a:lnTo>
                  <a:pt x="964" y="72"/>
                </a:lnTo>
                <a:lnTo>
                  <a:pt x="964" y="78"/>
                </a:lnTo>
                <a:lnTo>
                  <a:pt x="972" y="84"/>
                </a:lnTo>
                <a:lnTo>
                  <a:pt x="972" y="90"/>
                </a:lnTo>
                <a:lnTo>
                  <a:pt x="980" y="96"/>
                </a:lnTo>
                <a:lnTo>
                  <a:pt x="980" y="102"/>
                </a:lnTo>
                <a:lnTo>
                  <a:pt x="988" y="108"/>
                </a:lnTo>
                <a:lnTo>
                  <a:pt x="997" y="114"/>
                </a:lnTo>
                <a:lnTo>
                  <a:pt x="997" y="78"/>
                </a:lnTo>
                <a:lnTo>
                  <a:pt x="1005" y="78"/>
                </a:lnTo>
                <a:lnTo>
                  <a:pt x="1005" y="84"/>
                </a:lnTo>
                <a:lnTo>
                  <a:pt x="1013" y="90"/>
                </a:lnTo>
                <a:lnTo>
                  <a:pt x="1022" y="96"/>
                </a:lnTo>
                <a:lnTo>
                  <a:pt x="1022" y="102"/>
                </a:lnTo>
                <a:lnTo>
                  <a:pt x="1030" y="108"/>
                </a:lnTo>
                <a:lnTo>
                  <a:pt x="1030" y="114"/>
                </a:lnTo>
                <a:lnTo>
                  <a:pt x="1038" y="120"/>
                </a:lnTo>
                <a:lnTo>
                  <a:pt x="1038" y="126"/>
                </a:lnTo>
                <a:lnTo>
                  <a:pt x="1047" y="132"/>
                </a:lnTo>
                <a:lnTo>
                  <a:pt x="1047" y="138"/>
                </a:lnTo>
                <a:lnTo>
                  <a:pt x="1055" y="144"/>
                </a:lnTo>
                <a:lnTo>
                  <a:pt x="1055" y="150"/>
                </a:lnTo>
                <a:lnTo>
                  <a:pt x="1063" y="156"/>
                </a:lnTo>
                <a:lnTo>
                  <a:pt x="1063" y="162"/>
                </a:lnTo>
                <a:lnTo>
                  <a:pt x="1072" y="168"/>
                </a:lnTo>
                <a:lnTo>
                  <a:pt x="1072" y="174"/>
                </a:lnTo>
                <a:lnTo>
                  <a:pt x="1080" y="180"/>
                </a:lnTo>
                <a:lnTo>
                  <a:pt x="1088" y="186"/>
                </a:lnTo>
                <a:lnTo>
                  <a:pt x="1088" y="192"/>
                </a:lnTo>
                <a:lnTo>
                  <a:pt x="1096" y="126"/>
                </a:lnTo>
                <a:lnTo>
                  <a:pt x="1096" y="132"/>
                </a:lnTo>
                <a:lnTo>
                  <a:pt x="1105" y="138"/>
                </a:lnTo>
                <a:lnTo>
                  <a:pt x="1113" y="144"/>
                </a:lnTo>
                <a:lnTo>
                  <a:pt x="1121" y="150"/>
                </a:lnTo>
                <a:lnTo>
                  <a:pt x="1121" y="144"/>
                </a:lnTo>
                <a:lnTo>
                  <a:pt x="1130" y="150"/>
                </a:lnTo>
                <a:lnTo>
                  <a:pt x="1130" y="156"/>
                </a:lnTo>
                <a:lnTo>
                  <a:pt x="1138" y="162"/>
                </a:lnTo>
                <a:lnTo>
                  <a:pt x="1138" y="156"/>
                </a:lnTo>
                <a:lnTo>
                  <a:pt x="1146" y="156"/>
                </a:lnTo>
                <a:lnTo>
                  <a:pt x="1146" y="162"/>
                </a:lnTo>
                <a:lnTo>
                  <a:pt x="1155" y="150"/>
                </a:lnTo>
                <a:lnTo>
                  <a:pt x="1155" y="138"/>
                </a:lnTo>
                <a:lnTo>
                  <a:pt x="1163" y="144"/>
                </a:lnTo>
                <a:lnTo>
                  <a:pt x="1163" y="150"/>
                </a:lnTo>
                <a:lnTo>
                  <a:pt x="1171" y="150"/>
                </a:lnTo>
                <a:lnTo>
                  <a:pt x="1171" y="156"/>
                </a:lnTo>
                <a:lnTo>
                  <a:pt x="1179" y="162"/>
                </a:lnTo>
                <a:lnTo>
                  <a:pt x="1179" y="138"/>
                </a:lnTo>
                <a:lnTo>
                  <a:pt x="1188" y="144"/>
                </a:lnTo>
                <a:lnTo>
                  <a:pt x="1188" y="150"/>
                </a:lnTo>
                <a:lnTo>
                  <a:pt x="1196" y="144"/>
                </a:lnTo>
                <a:lnTo>
                  <a:pt x="1196" y="156"/>
                </a:lnTo>
                <a:lnTo>
                  <a:pt x="1204" y="156"/>
                </a:lnTo>
                <a:lnTo>
                  <a:pt x="1204" y="162"/>
                </a:lnTo>
                <a:lnTo>
                  <a:pt x="1213" y="168"/>
                </a:lnTo>
                <a:lnTo>
                  <a:pt x="1213" y="174"/>
                </a:lnTo>
                <a:lnTo>
                  <a:pt x="1221" y="174"/>
                </a:lnTo>
                <a:lnTo>
                  <a:pt x="1221" y="180"/>
                </a:lnTo>
                <a:lnTo>
                  <a:pt x="1229" y="174"/>
                </a:lnTo>
                <a:lnTo>
                  <a:pt x="1229" y="180"/>
                </a:lnTo>
                <a:lnTo>
                  <a:pt x="1238" y="180"/>
                </a:lnTo>
                <a:lnTo>
                  <a:pt x="1238" y="168"/>
                </a:lnTo>
                <a:lnTo>
                  <a:pt x="1246" y="174"/>
                </a:lnTo>
                <a:lnTo>
                  <a:pt x="1246" y="180"/>
                </a:lnTo>
                <a:lnTo>
                  <a:pt x="1254" y="150"/>
                </a:lnTo>
                <a:lnTo>
                  <a:pt x="1262" y="156"/>
                </a:lnTo>
                <a:lnTo>
                  <a:pt x="1262" y="162"/>
                </a:lnTo>
                <a:lnTo>
                  <a:pt x="1271" y="138"/>
                </a:lnTo>
                <a:lnTo>
                  <a:pt x="1271" y="144"/>
                </a:lnTo>
                <a:lnTo>
                  <a:pt x="1279" y="150"/>
                </a:lnTo>
                <a:lnTo>
                  <a:pt x="1279" y="156"/>
                </a:lnTo>
                <a:lnTo>
                  <a:pt x="1287" y="162"/>
                </a:lnTo>
                <a:lnTo>
                  <a:pt x="1287" y="168"/>
                </a:lnTo>
                <a:lnTo>
                  <a:pt x="1296" y="174"/>
                </a:lnTo>
                <a:lnTo>
                  <a:pt x="1296" y="168"/>
                </a:lnTo>
                <a:lnTo>
                  <a:pt x="1304" y="168"/>
                </a:lnTo>
                <a:lnTo>
                  <a:pt x="1304" y="156"/>
                </a:lnTo>
                <a:lnTo>
                  <a:pt x="1312" y="162"/>
                </a:lnTo>
                <a:lnTo>
                  <a:pt x="1312" y="168"/>
                </a:lnTo>
                <a:lnTo>
                  <a:pt x="1321" y="168"/>
                </a:lnTo>
                <a:lnTo>
                  <a:pt x="1321" y="174"/>
                </a:lnTo>
                <a:lnTo>
                  <a:pt x="1329" y="180"/>
                </a:lnTo>
                <a:lnTo>
                  <a:pt x="1337" y="186"/>
                </a:lnTo>
                <a:lnTo>
                  <a:pt x="1337" y="192"/>
                </a:lnTo>
                <a:lnTo>
                  <a:pt x="1346" y="198"/>
                </a:lnTo>
                <a:lnTo>
                  <a:pt x="1354" y="204"/>
                </a:lnTo>
                <a:lnTo>
                  <a:pt x="1354" y="210"/>
                </a:lnTo>
                <a:lnTo>
                  <a:pt x="1362" y="210"/>
                </a:lnTo>
                <a:lnTo>
                  <a:pt x="1362" y="216"/>
                </a:lnTo>
                <a:lnTo>
                  <a:pt x="1370" y="222"/>
                </a:lnTo>
                <a:lnTo>
                  <a:pt x="1379" y="228"/>
                </a:lnTo>
                <a:lnTo>
                  <a:pt x="1387" y="234"/>
                </a:lnTo>
                <a:lnTo>
                  <a:pt x="1387" y="240"/>
                </a:lnTo>
                <a:lnTo>
                  <a:pt x="1395" y="240"/>
                </a:lnTo>
                <a:lnTo>
                  <a:pt x="1395" y="246"/>
                </a:lnTo>
                <a:lnTo>
                  <a:pt x="1404" y="246"/>
                </a:lnTo>
                <a:lnTo>
                  <a:pt x="1404" y="252"/>
                </a:lnTo>
                <a:lnTo>
                  <a:pt x="1412" y="240"/>
                </a:lnTo>
                <a:lnTo>
                  <a:pt x="1412" y="246"/>
                </a:lnTo>
                <a:lnTo>
                  <a:pt x="1420" y="252"/>
                </a:lnTo>
                <a:lnTo>
                  <a:pt x="1420" y="258"/>
                </a:lnTo>
                <a:lnTo>
                  <a:pt x="1429" y="264"/>
                </a:lnTo>
                <a:lnTo>
                  <a:pt x="1437" y="270"/>
                </a:lnTo>
                <a:lnTo>
                  <a:pt x="1437" y="276"/>
                </a:lnTo>
                <a:lnTo>
                  <a:pt x="1445" y="264"/>
                </a:lnTo>
                <a:lnTo>
                  <a:pt x="1453" y="270"/>
                </a:lnTo>
                <a:lnTo>
                  <a:pt x="1462" y="252"/>
                </a:lnTo>
                <a:lnTo>
                  <a:pt x="1462" y="246"/>
                </a:lnTo>
                <a:lnTo>
                  <a:pt x="1470" y="252"/>
                </a:lnTo>
                <a:lnTo>
                  <a:pt x="1470" y="258"/>
                </a:lnTo>
                <a:lnTo>
                  <a:pt x="1478" y="258"/>
                </a:lnTo>
                <a:lnTo>
                  <a:pt x="1487" y="264"/>
                </a:lnTo>
                <a:lnTo>
                  <a:pt x="1487" y="258"/>
                </a:lnTo>
                <a:lnTo>
                  <a:pt x="1495" y="264"/>
                </a:lnTo>
                <a:lnTo>
                  <a:pt x="1495" y="270"/>
                </a:lnTo>
                <a:lnTo>
                  <a:pt x="1503" y="276"/>
                </a:lnTo>
                <a:lnTo>
                  <a:pt x="1512" y="282"/>
                </a:lnTo>
                <a:lnTo>
                  <a:pt x="1520" y="258"/>
                </a:lnTo>
                <a:lnTo>
                  <a:pt x="1520" y="264"/>
                </a:lnTo>
                <a:lnTo>
                  <a:pt x="1528" y="270"/>
                </a:lnTo>
                <a:lnTo>
                  <a:pt x="1528" y="276"/>
                </a:lnTo>
                <a:lnTo>
                  <a:pt x="1537" y="282"/>
                </a:lnTo>
                <a:lnTo>
                  <a:pt x="1545" y="288"/>
                </a:lnTo>
                <a:lnTo>
                  <a:pt x="1545" y="294"/>
                </a:lnTo>
                <a:lnTo>
                  <a:pt x="1553" y="288"/>
                </a:lnTo>
                <a:lnTo>
                  <a:pt x="1553" y="294"/>
                </a:lnTo>
                <a:lnTo>
                  <a:pt x="1561" y="300"/>
                </a:lnTo>
                <a:lnTo>
                  <a:pt x="1570" y="300"/>
                </a:lnTo>
                <a:lnTo>
                  <a:pt x="1570" y="306"/>
                </a:lnTo>
                <a:lnTo>
                  <a:pt x="1578" y="300"/>
                </a:lnTo>
                <a:lnTo>
                  <a:pt x="1578" y="306"/>
                </a:lnTo>
                <a:lnTo>
                  <a:pt x="1586" y="312"/>
                </a:lnTo>
                <a:lnTo>
                  <a:pt x="1586" y="318"/>
                </a:lnTo>
                <a:lnTo>
                  <a:pt x="1595" y="312"/>
                </a:lnTo>
                <a:lnTo>
                  <a:pt x="1595" y="306"/>
                </a:lnTo>
                <a:lnTo>
                  <a:pt x="1603" y="312"/>
                </a:lnTo>
                <a:lnTo>
                  <a:pt x="1603" y="300"/>
                </a:lnTo>
                <a:lnTo>
                  <a:pt x="1611" y="300"/>
                </a:lnTo>
                <a:lnTo>
                  <a:pt x="1611" y="306"/>
                </a:lnTo>
                <a:lnTo>
                  <a:pt x="1620" y="300"/>
                </a:lnTo>
                <a:lnTo>
                  <a:pt x="1620" y="306"/>
                </a:lnTo>
                <a:lnTo>
                  <a:pt x="1628" y="312"/>
                </a:lnTo>
                <a:lnTo>
                  <a:pt x="1636" y="306"/>
                </a:lnTo>
                <a:lnTo>
                  <a:pt x="1636" y="312"/>
                </a:lnTo>
                <a:lnTo>
                  <a:pt x="1644" y="318"/>
                </a:lnTo>
                <a:lnTo>
                  <a:pt x="1644" y="324"/>
                </a:lnTo>
                <a:lnTo>
                  <a:pt x="1653" y="318"/>
                </a:lnTo>
                <a:lnTo>
                  <a:pt x="1653" y="324"/>
                </a:lnTo>
                <a:lnTo>
                  <a:pt x="1661" y="324"/>
                </a:lnTo>
                <a:lnTo>
                  <a:pt x="1669" y="324"/>
                </a:lnTo>
                <a:lnTo>
                  <a:pt x="1678" y="330"/>
                </a:lnTo>
                <a:lnTo>
                  <a:pt x="1678" y="336"/>
                </a:lnTo>
                <a:lnTo>
                  <a:pt x="1686" y="336"/>
                </a:lnTo>
                <a:lnTo>
                  <a:pt x="1694" y="324"/>
                </a:lnTo>
                <a:lnTo>
                  <a:pt x="1694" y="330"/>
                </a:lnTo>
                <a:lnTo>
                  <a:pt x="1703" y="330"/>
                </a:lnTo>
                <a:lnTo>
                  <a:pt x="1703" y="336"/>
                </a:lnTo>
                <a:lnTo>
                  <a:pt x="1711" y="312"/>
                </a:lnTo>
                <a:lnTo>
                  <a:pt x="1711" y="318"/>
                </a:lnTo>
                <a:lnTo>
                  <a:pt x="1719" y="318"/>
                </a:lnTo>
                <a:lnTo>
                  <a:pt x="1719" y="324"/>
                </a:lnTo>
                <a:lnTo>
                  <a:pt x="1728" y="318"/>
                </a:lnTo>
                <a:lnTo>
                  <a:pt x="1728" y="324"/>
                </a:lnTo>
                <a:lnTo>
                  <a:pt x="1736" y="324"/>
                </a:lnTo>
                <a:lnTo>
                  <a:pt x="1736" y="330"/>
                </a:lnTo>
                <a:lnTo>
                  <a:pt x="1744" y="330"/>
                </a:lnTo>
                <a:lnTo>
                  <a:pt x="1744" y="324"/>
                </a:lnTo>
                <a:lnTo>
                  <a:pt x="1752" y="330"/>
                </a:lnTo>
                <a:lnTo>
                  <a:pt x="1752" y="318"/>
                </a:lnTo>
                <a:lnTo>
                  <a:pt x="1761" y="306"/>
                </a:lnTo>
                <a:lnTo>
                  <a:pt x="1761" y="312"/>
                </a:lnTo>
                <a:lnTo>
                  <a:pt x="1769" y="318"/>
                </a:lnTo>
                <a:lnTo>
                  <a:pt x="1777" y="312"/>
                </a:lnTo>
                <a:lnTo>
                  <a:pt x="1786" y="312"/>
                </a:lnTo>
                <a:lnTo>
                  <a:pt x="1794" y="318"/>
                </a:lnTo>
                <a:lnTo>
                  <a:pt x="1802" y="324"/>
                </a:lnTo>
                <a:lnTo>
                  <a:pt x="1802" y="306"/>
                </a:lnTo>
                <a:lnTo>
                  <a:pt x="1811" y="312"/>
                </a:lnTo>
                <a:lnTo>
                  <a:pt x="1819" y="294"/>
                </a:lnTo>
                <a:lnTo>
                  <a:pt x="1819" y="300"/>
                </a:lnTo>
                <a:lnTo>
                  <a:pt x="1827" y="294"/>
                </a:lnTo>
                <a:lnTo>
                  <a:pt x="1827" y="300"/>
                </a:lnTo>
                <a:lnTo>
                  <a:pt x="1835" y="300"/>
                </a:lnTo>
                <a:lnTo>
                  <a:pt x="1835" y="306"/>
                </a:lnTo>
                <a:lnTo>
                  <a:pt x="1844" y="306"/>
                </a:lnTo>
                <a:lnTo>
                  <a:pt x="1844" y="312"/>
                </a:lnTo>
                <a:lnTo>
                  <a:pt x="1852" y="312"/>
                </a:lnTo>
                <a:lnTo>
                  <a:pt x="1852" y="318"/>
                </a:lnTo>
                <a:lnTo>
                  <a:pt x="1860" y="324"/>
                </a:lnTo>
                <a:lnTo>
                  <a:pt x="1869" y="330"/>
                </a:lnTo>
                <a:lnTo>
                  <a:pt x="1869" y="336"/>
                </a:lnTo>
                <a:lnTo>
                  <a:pt x="1877" y="336"/>
                </a:lnTo>
                <a:lnTo>
                  <a:pt x="1885" y="336"/>
                </a:lnTo>
                <a:lnTo>
                  <a:pt x="1894" y="342"/>
                </a:lnTo>
                <a:lnTo>
                  <a:pt x="1902" y="348"/>
                </a:lnTo>
                <a:lnTo>
                  <a:pt x="1902" y="342"/>
                </a:lnTo>
                <a:lnTo>
                  <a:pt x="1910" y="348"/>
                </a:lnTo>
                <a:lnTo>
                  <a:pt x="1910" y="354"/>
                </a:lnTo>
                <a:lnTo>
                  <a:pt x="1919" y="354"/>
                </a:lnTo>
                <a:lnTo>
                  <a:pt x="1927" y="360"/>
                </a:lnTo>
                <a:lnTo>
                  <a:pt x="1935" y="366"/>
                </a:lnTo>
                <a:lnTo>
                  <a:pt x="1935" y="372"/>
                </a:lnTo>
                <a:lnTo>
                  <a:pt x="1943" y="372"/>
                </a:lnTo>
                <a:lnTo>
                  <a:pt x="1943" y="378"/>
                </a:lnTo>
                <a:lnTo>
                  <a:pt x="1952" y="360"/>
                </a:lnTo>
                <a:lnTo>
                  <a:pt x="1952" y="366"/>
                </a:lnTo>
                <a:lnTo>
                  <a:pt x="1960" y="354"/>
                </a:lnTo>
                <a:lnTo>
                  <a:pt x="1960" y="360"/>
                </a:lnTo>
                <a:lnTo>
                  <a:pt x="1968" y="366"/>
                </a:lnTo>
                <a:lnTo>
                  <a:pt x="1977" y="366"/>
                </a:lnTo>
                <a:lnTo>
                  <a:pt x="1985" y="372"/>
                </a:lnTo>
                <a:lnTo>
                  <a:pt x="1985" y="378"/>
                </a:lnTo>
                <a:lnTo>
                  <a:pt x="1993" y="378"/>
                </a:lnTo>
                <a:lnTo>
                  <a:pt x="1993" y="384"/>
                </a:lnTo>
                <a:lnTo>
                  <a:pt x="2002" y="372"/>
                </a:lnTo>
                <a:lnTo>
                  <a:pt x="2002" y="378"/>
                </a:lnTo>
                <a:lnTo>
                  <a:pt x="2010" y="378"/>
                </a:lnTo>
                <a:lnTo>
                  <a:pt x="2010" y="384"/>
                </a:lnTo>
                <a:lnTo>
                  <a:pt x="2018" y="384"/>
                </a:lnTo>
                <a:lnTo>
                  <a:pt x="2026" y="384"/>
                </a:lnTo>
                <a:lnTo>
                  <a:pt x="2035" y="390"/>
                </a:lnTo>
                <a:lnTo>
                  <a:pt x="2043" y="390"/>
                </a:lnTo>
                <a:lnTo>
                  <a:pt x="2043" y="384"/>
                </a:lnTo>
                <a:lnTo>
                  <a:pt x="2051" y="390"/>
                </a:lnTo>
                <a:lnTo>
                  <a:pt x="2060" y="390"/>
                </a:lnTo>
                <a:lnTo>
                  <a:pt x="2068" y="396"/>
                </a:lnTo>
                <a:lnTo>
                  <a:pt x="2076" y="396"/>
                </a:lnTo>
                <a:lnTo>
                  <a:pt x="2085" y="396"/>
                </a:lnTo>
                <a:lnTo>
                  <a:pt x="2093" y="402"/>
                </a:lnTo>
                <a:lnTo>
                  <a:pt x="2101" y="402"/>
                </a:lnTo>
                <a:lnTo>
                  <a:pt x="2101" y="408"/>
                </a:lnTo>
                <a:lnTo>
                  <a:pt x="2110" y="408"/>
                </a:lnTo>
                <a:lnTo>
                  <a:pt x="2110" y="414"/>
                </a:lnTo>
                <a:lnTo>
                  <a:pt x="2118" y="414"/>
                </a:lnTo>
                <a:lnTo>
                  <a:pt x="2118" y="420"/>
                </a:lnTo>
                <a:lnTo>
                  <a:pt x="2126" y="426"/>
                </a:lnTo>
                <a:lnTo>
                  <a:pt x="2134" y="432"/>
                </a:lnTo>
                <a:lnTo>
                  <a:pt x="2143" y="438"/>
                </a:lnTo>
                <a:lnTo>
                  <a:pt x="2151" y="444"/>
                </a:lnTo>
                <a:lnTo>
                  <a:pt x="2151" y="438"/>
                </a:lnTo>
                <a:lnTo>
                  <a:pt x="2159" y="438"/>
                </a:lnTo>
                <a:lnTo>
                  <a:pt x="2168" y="444"/>
                </a:lnTo>
                <a:lnTo>
                  <a:pt x="2176" y="444"/>
                </a:lnTo>
                <a:lnTo>
                  <a:pt x="2176" y="450"/>
                </a:lnTo>
                <a:lnTo>
                  <a:pt x="2184" y="450"/>
                </a:lnTo>
                <a:lnTo>
                  <a:pt x="2184" y="455"/>
                </a:lnTo>
                <a:lnTo>
                  <a:pt x="2193" y="455"/>
                </a:lnTo>
                <a:lnTo>
                  <a:pt x="2193" y="450"/>
                </a:lnTo>
                <a:lnTo>
                  <a:pt x="2201" y="450"/>
                </a:lnTo>
                <a:lnTo>
                  <a:pt x="2209" y="450"/>
                </a:lnTo>
                <a:lnTo>
                  <a:pt x="2209" y="455"/>
                </a:lnTo>
                <a:lnTo>
                  <a:pt x="2217" y="450"/>
                </a:lnTo>
                <a:lnTo>
                  <a:pt x="2226" y="450"/>
                </a:lnTo>
                <a:lnTo>
                  <a:pt x="2226" y="455"/>
                </a:lnTo>
                <a:lnTo>
                  <a:pt x="2234" y="455"/>
                </a:lnTo>
                <a:lnTo>
                  <a:pt x="2242" y="455"/>
                </a:lnTo>
                <a:lnTo>
                  <a:pt x="2242" y="461"/>
                </a:lnTo>
                <a:lnTo>
                  <a:pt x="2251" y="450"/>
                </a:lnTo>
                <a:lnTo>
                  <a:pt x="2259" y="450"/>
                </a:lnTo>
                <a:lnTo>
                  <a:pt x="2267" y="455"/>
                </a:lnTo>
                <a:lnTo>
                  <a:pt x="2267" y="444"/>
                </a:lnTo>
                <a:lnTo>
                  <a:pt x="2276" y="432"/>
                </a:lnTo>
                <a:lnTo>
                  <a:pt x="2276" y="414"/>
                </a:lnTo>
                <a:lnTo>
                  <a:pt x="2284" y="414"/>
                </a:lnTo>
                <a:lnTo>
                  <a:pt x="2284" y="420"/>
                </a:lnTo>
                <a:lnTo>
                  <a:pt x="2292" y="414"/>
                </a:lnTo>
                <a:lnTo>
                  <a:pt x="2300" y="420"/>
                </a:lnTo>
                <a:lnTo>
                  <a:pt x="2300" y="414"/>
                </a:lnTo>
                <a:lnTo>
                  <a:pt x="2309" y="414"/>
                </a:lnTo>
                <a:lnTo>
                  <a:pt x="2309" y="420"/>
                </a:lnTo>
                <a:lnTo>
                  <a:pt x="2317" y="420"/>
                </a:lnTo>
                <a:lnTo>
                  <a:pt x="2325" y="408"/>
                </a:lnTo>
                <a:lnTo>
                  <a:pt x="2325" y="414"/>
                </a:lnTo>
                <a:lnTo>
                  <a:pt x="2334" y="420"/>
                </a:lnTo>
                <a:lnTo>
                  <a:pt x="2342" y="420"/>
                </a:lnTo>
                <a:lnTo>
                  <a:pt x="2342" y="426"/>
                </a:lnTo>
                <a:lnTo>
                  <a:pt x="2350" y="426"/>
                </a:lnTo>
                <a:lnTo>
                  <a:pt x="2359" y="432"/>
                </a:lnTo>
                <a:lnTo>
                  <a:pt x="2359" y="426"/>
                </a:lnTo>
                <a:lnTo>
                  <a:pt x="2367" y="420"/>
                </a:lnTo>
                <a:lnTo>
                  <a:pt x="2367" y="426"/>
                </a:lnTo>
                <a:lnTo>
                  <a:pt x="2375" y="426"/>
                </a:lnTo>
                <a:lnTo>
                  <a:pt x="2375" y="432"/>
                </a:lnTo>
                <a:lnTo>
                  <a:pt x="2384" y="432"/>
                </a:lnTo>
                <a:lnTo>
                  <a:pt x="2392" y="438"/>
                </a:lnTo>
                <a:lnTo>
                  <a:pt x="2392" y="432"/>
                </a:lnTo>
                <a:lnTo>
                  <a:pt x="2400" y="438"/>
                </a:lnTo>
                <a:lnTo>
                  <a:pt x="2400" y="426"/>
                </a:lnTo>
                <a:lnTo>
                  <a:pt x="2408" y="426"/>
                </a:lnTo>
                <a:lnTo>
                  <a:pt x="2408" y="432"/>
                </a:lnTo>
                <a:lnTo>
                  <a:pt x="2417" y="426"/>
                </a:lnTo>
                <a:lnTo>
                  <a:pt x="2425" y="432"/>
                </a:lnTo>
                <a:lnTo>
                  <a:pt x="2425" y="414"/>
                </a:lnTo>
                <a:lnTo>
                  <a:pt x="2433" y="414"/>
                </a:lnTo>
                <a:lnTo>
                  <a:pt x="2442" y="408"/>
                </a:lnTo>
                <a:lnTo>
                  <a:pt x="2450" y="414"/>
                </a:lnTo>
                <a:lnTo>
                  <a:pt x="2458" y="402"/>
                </a:lnTo>
                <a:lnTo>
                  <a:pt x="2467" y="408"/>
                </a:lnTo>
                <a:lnTo>
                  <a:pt x="2467" y="414"/>
                </a:lnTo>
                <a:lnTo>
                  <a:pt x="2475" y="414"/>
                </a:lnTo>
                <a:lnTo>
                  <a:pt x="2475" y="408"/>
                </a:lnTo>
                <a:lnTo>
                  <a:pt x="2483" y="414"/>
                </a:lnTo>
                <a:lnTo>
                  <a:pt x="2491" y="414"/>
                </a:lnTo>
                <a:lnTo>
                  <a:pt x="2500" y="402"/>
                </a:lnTo>
                <a:lnTo>
                  <a:pt x="2500" y="408"/>
                </a:lnTo>
                <a:lnTo>
                  <a:pt x="2508" y="414"/>
                </a:lnTo>
                <a:lnTo>
                  <a:pt x="2516" y="414"/>
                </a:lnTo>
                <a:lnTo>
                  <a:pt x="2516" y="402"/>
                </a:lnTo>
                <a:lnTo>
                  <a:pt x="2525" y="402"/>
                </a:lnTo>
                <a:lnTo>
                  <a:pt x="2533" y="402"/>
                </a:lnTo>
                <a:lnTo>
                  <a:pt x="2533" y="408"/>
                </a:lnTo>
                <a:lnTo>
                  <a:pt x="2541" y="408"/>
                </a:lnTo>
                <a:lnTo>
                  <a:pt x="2550" y="408"/>
                </a:lnTo>
                <a:lnTo>
                  <a:pt x="2558" y="402"/>
                </a:lnTo>
                <a:lnTo>
                  <a:pt x="2566" y="408"/>
                </a:lnTo>
                <a:lnTo>
                  <a:pt x="2575" y="408"/>
                </a:lnTo>
                <a:lnTo>
                  <a:pt x="2575" y="414"/>
                </a:lnTo>
                <a:lnTo>
                  <a:pt x="2583" y="414"/>
                </a:lnTo>
                <a:lnTo>
                  <a:pt x="2583" y="420"/>
                </a:lnTo>
                <a:lnTo>
                  <a:pt x="2591" y="420"/>
                </a:lnTo>
                <a:lnTo>
                  <a:pt x="2591" y="426"/>
                </a:lnTo>
                <a:lnTo>
                  <a:pt x="2599" y="426"/>
                </a:lnTo>
                <a:lnTo>
                  <a:pt x="2599" y="432"/>
                </a:lnTo>
                <a:lnTo>
                  <a:pt x="2608" y="432"/>
                </a:lnTo>
                <a:lnTo>
                  <a:pt x="2616" y="432"/>
                </a:lnTo>
                <a:lnTo>
                  <a:pt x="2624" y="438"/>
                </a:lnTo>
                <a:lnTo>
                  <a:pt x="2624" y="444"/>
                </a:lnTo>
                <a:lnTo>
                  <a:pt x="2633" y="444"/>
                </a:lnTo>
                <a:lnTo>
                  <a:pt x="2641" y="444"/>
                </a:lnTo>
                <a:lnTo>
                  <a:pt x="2649" y="444"/>
                </a:lnTo>
                <a:lnTo>
                  <a:pt x="2649" y="450"/>
                </a:lnTo>
                <a:lnTo>
                  <a:pt x="2658" y="450"/>
                </a:lnTo>
                <a:lnTo>
                  <a:pt x="2658" y="444"/>
                </a:lnTo>
                <a:lnTo>
                  <a:pt x="2666" y="450"/>
                </a:lnTo>
                <a:lnTo>
                  <a:pt x="2674" y="450"/>
                </a:lnTo>
                <a:lnTo>
                  <a:pt x="2682" y="450"/>
                </a:lnTo>
                <a:lnTo>
                  <a:pt x="2691" y="455"/>
                </a:lnTo>
                <a:lnTo>
                  <a:pt x="2699" y="455"/>
                </a:lnTo>
                <a:lnTo>
                  <a:pt x="2699" y="461"/>
                </a:lnTo>
                <a:lnTo>
                  <a:pt x="2707" y="450"/>
                </a:lnTo>
                <a:lnTo>
                  <a:pt x="2716" y="455"/>
                </a:lnTo>
                <a:lnTo>
                  <a:pt x="2724" y="450"/>
                </a:lnTo>
                <a:lnTo>
                  <a:pt x="2732" y="444"/>
                </a:lnTo>
                <a:lnTo>
                  <a:pt x="2741" y="444"/>
                </a:lnTo>
                <a:lnTo>
                  <a:pt x="2741" y="438"/>
                </a:lnTo>
                <a:lnTo>
                  <a:pt x="2749" y="432"/>
                </a:lnTo>
                <a:lnTo>
                  <a:pt x="2749" y="438"/>
                </a:lnTo>
                <a:lnTo>
                  <a:pt x="2757" y="438"/>
                </a:lnTo>
                <a:lnTo>
                  <a:pt x="2757" y="432"/>
                </a:lnTo>
                <a:lnTo>
                  <a:pt x="2766" y="438"/>
                </a:lnTo>
                <a:lnTo>
                  <a:pt x="2774" y="438"/>
                </a:lnTo>
                <a:lnTo>
                  <a:pt x="2782" y="420"/>
                </a:lnTo>
                <a:lnTo>
                  <a:pt x="2782" y="408"/>
                </a:lnTo>
                <a:lnTo>
                  <a:pt x="2790" y="408"/>
                </a:lnTo>
                <a:lnTo>
                  <a:pt x="2799" y="414"/>
                </a:lnTo>
                <a:lnTo>
                  <a:pt x="2807" y="420"/>
                </a:lnTo>
                <a:lnTo>
                  <a:pt x="2815" y="420"/>
                </a:lnTo>
                <a:lnTo>
                  <a:pt x="2815" y="426"/>
                </a:lnTo>
                <a:lnTo>
                  <a:pt x="2824" y="396"/>
                </a:lnTo>
                <a:lnTo>
                  <a:pt x="2832" y="402"/>
                </a:lnTo>
                <a:lnTo>
                  <a:pt x="2840" y="402"/>
                </a:lnTo>
                <a:lnTo>
                  <a:pt x="2840" y="408"/>
                </a:lnTo>
                <a:lnTo>
                  <a:pt x="2849" y="408"/>
                </a:lnTo>
                <a:lnTo>
                  <a:pt x="2849" y="396"/>
                </a:lnTo>
                <a:lnTo>
                  <a:pt x="2857" y="396"/>
                </a:lnTo>
                <a:lnTo>
                  <a:pt x="2857" y="402"/>
                </a:lnTo>
                <a:lnTo>
                  <a:pt x="2865" y="402"/>
                </a:lnTo>
                <a:lnTo>
                  <a:pt x="2865" y="396"/>
                </a:lnTo>
                <a:lnTo>
                  <a:pt x="2873" y="402"/>
                </a:lnTo>
                <a:lnTo>
                  <a:pt x="2882" y="408"/>
                </a:lnTo>
                <a:lnTo>
                  <a:pt x="2882" y="396"/>
                </a:lnTo>
                <a:lnTo>
                  <a:pt x="2890" y="402"/>
                </a:lnTo>
                <a:lnTo>
                  <a:pt x="2890" y="396"/>
                </a:lnTo>
                <a:lnTo>
                  <a:pt x="2898" y="402"/>
                </a:lnTo>
                <a:lnTo>
                  <a:pt x="2907" y="396"/>
                </a:lnTo>
                <a:lnTo>
                  <a:pt x="2907" y="384"/>
                </a:lnTo>
                <a:lnTo>
                  <a:pt x="2915" y="384"/>
                </a:lnTo>
                <a:lnTo>
                  <a:pt x="2923" y="390"/>
                </a:lnTo>
                <a:lnTo>
                  <a:pt x="2923" y="384"/>
                </a:lnTo>
                <a:lnTo>
                  <a:pt x="2932" y="384"/>
                </a:lnTo>
                <a:lnTo>
                  <a:pt x="2940" y="390"/>
                </a:lnTo>
                <a:lnTo>
                  <a:pt x="2948" y="396"/>
                </a:lnTo>
                <a:lnTo>
                  <a:pt x="2957" y="396"/>
                </a:lnTo>
                <a:lnTo>
                  <a:pt x="2957" y="402"/>
                </a:lnTo>
                <a:lnTo>
                  <a:pt x="2965" y="402"/>
                </a:lnTo>
                <a:lnTo>
                  <a:pt x="2965" y="408"/>
                </a:lnTo>
                <a:lnTo>
                  <a:pt x="2973" y="408"/>
                </a:lnTo>
                <a:lnTo>
                  <a:pt x="2981" y="414"/>
                </a:lnTo>
                <a:lnTo>
                  <a:pt x="2990" y="420"/>
                </a:lnTo>
                <a:lnTo>
                  <a:pt x="2998" y="420"/>
                </a:lnTo>
                <a:lnTo>
                  <a:pt x="3006" y="426"/>
                </a:lnTo>
                <a:lnTo>
                  <a:pt x="3006" y="414"/>
                </a:lnTo>
                <a:lnTo>
                  <a:pt x="3015" y="420"/>
                </a:lnTo>
                <a:lnTo>
                  <a:pt x="3023" y="420"/>
                </a:lnTo>
                <a:lnTo>
                  <a:pt x="3023" y="426"/>
                </a:lnTo>
                <a:lnTo>
                  <a:pt x="3031" y="432"/>
                </a:lnTo>
                <a:lnTo>
                  <a:pt x="3040" y="438"/>
                </a:lnTo>
                <a:lnTo>
                  <a:pt x="3048" y="438"/>
                </a:lnTo>
                <a:lnTo>
                  <a:pt x="3056" y="444"/>
                </a:lnTo>
                <a:lnTo>
                  <a:pt x="3064" y="444"/>
                </a:lnTo>
                <a:lnTo>
                  <a:pt x="3064" y="450"/>
                </a:lnTo>
                <a:lnTo>
                  <a:pt x="3073" y="450"/>
                </a:lnTo>
                <a:lnTo>
                  <a:pt x="3073" y="455"/>
                </a:lnTo>
                <a:lnTo>
                  <a:pt x="3081" y="455"/>
                </a:lnTo>
                <a:lnTo>
                  <a:pt x="3089" y="461"/>
                </a:lnTo>
                <a:lnTo>
                  <a:pt x="3098" y="461"/>
                </a:lnTo>
                <a:lnTo>
                  <a:pt x="3098" y="467"/>
                </a:lnTo>
                <a:lnTo>
                  <a:pt x="3106" y="467"/>
                </a:lnTo>
                <a:lnTo>
                  <a:pt x="3114" y="473"/>
                </a:lnTo>
                <a:lnTo>
                  <a:pt x="3123" y="473"/>
                </a:lnTo>
                <a:lnTo>
                  <a:pt x="3123" y="479"/>
                </a:lnTo>
                <a:lnTo>
                  <a:pt x="3131" y="479"/>
                </a:lnTo>
                <a:lnTo>
                  <a:pt x="3139" y="479"/>
                </a:lnTo>
                <a:lnTo>
                  <a:pt x="3139" y="485"/>
                </a:lnTo>
                <a:lnTo>
                  <a:pt x="3148" y="479"/>
                </a:lnTo>
                <a:lnTo>
                  <a:pt x="3156" y="485"/>
                </a:lnTo>
                <a:lnTo>
                  <a:pt x="3164" y="485"/>
                </a:lnTo>
                <a:lnTo>
                  <a:pt x="3164" y="491"/>
                </a:lnTo>
                <a:lnTo>
                  <a:pt x="3172" y="491"/>
                </a:lnTo>
                <a:lnTo>
                  <a:pt x="3181" y="491"/>
                </a:lnTo>
                <a:lnTo>
                  <a:pt x="3181" y="497"/>
                </a:lnTo>
                <a:lnTo>
                  <a:pt x="3189" y="497"/>
                </a:lnTo>
                <a:lnTo>
                  <a:pt x="3197" y="503"/>
                </a:lnTo>
                <a:lnTo>
                  <a:pt x="3206" y="509"/>
                </a:lnTo>
                <a:lnTo>
                  <a:pt x="3214" y="509"/>
                </a:lnTo>
                <a:lnTo>
                  <a:pt x="3214" y="515"/>
                </a:lnTo>
                <a:lnTo>
                  <a:pt x="3222" y="515"/>
                </a:lnTo>
                <a:lnTo>
                  <a:pt x="3231" y="515"/>
                </a:lnTo>
                <a:lnTo>
                  <a:pt x="3231" y="509"/>
                </a:lnTo>
                <a:lnTo>
                  <a:pt x="3239" y="509"/>
                </a:lnTo>
                <a:lnTo>
                  <a:pt x="3239" y="515"/>
                </a:lnTo>
                <a:lnTo>
                  <a:pt x="3247" y="515"/>
                </a:lnTo>
                <a:lnTo>
                  <a:pt x="3255" y="515"/>
                </a:lnTo>
                <a:lnTo>
                  <a:pt x="3264" y="515"/>
                </a:lnTo>
                <a:lnTo>
                  <a:pt x="3264" y="497"/>
                </a:lnTo>
                <a:lnTo>
                  <a:pt x="3272" y="497"/>
                </a:lnTo>
                <a:lnTo>
                  <a:pt x="3280" y="497"/>
                </a:lnTo>
                <a:lnTo>
                  <a:pt x="3280" y="503"/>
                </a:lnTo>
                <a:lnTo>
                  <a:pt x="3289" y="503"/>
                </a:lnTo>
                <a:lnTo>
                  <a:pt x="3297" y="509"/>
                </a:lnTo>
                <a:lnTo>
                  <a:pt x="3305" y="509"/>
                </a:lnTo>
                <a:lnTo>
                  <a:pt x="3314" y="509"/>
                </a:lnTo>
                <a:lnTo>
                  <a:pt x="3322" y="515"/>
                </a:lnTo>
                <a:lnTo>
                  <a:pt x="3330" y="515"/>
                </a:lnTo>
                <a:lnTo>
                  <a:pt x="3330" y="521"/>
                </a:lnTo>
                <a:lnTo>
                  <a:pt x="3338" y="521"/>
                </a:lnTo>
                <a:lnTo>
                  <a:pt x="3338" y="509"/>
                </a:lnTo>
                <a:lnTo>
                  <a:pt x="3347" y="509"/>
                </a:lnTo>
                <a:lnTo>
                  <a:pt x="3355" y="503"/>
                </a:lnTo>
                <a:lnTo>
                  <a:pt x="3355" y="509"/>
                </a:lnTo>
                <a:lnTo>
                  <a:pt x="3363" y="509"/>
                </a:lnTo>
                <a:lnTo>
                  <a:pt x="3363" y="515"/>
                </a:lnTo>
                <a:lnTo>
                  <a:pt x="3372" y="497"/>
                </a:lnTo>
                <a:lnTo>
                  <a:pt x="3372" y="503"/>
                </a:lnTo>
                <a:lnTo>
                  <a:pt x="3380" y="503"/>
                </a:lnTo>
                <a:lnTo>
                  <a:pt x="3388" y="497"/>
                </a:lnTo>
                <a:lnTo>
                  <a:pt x="3397" y="497"/>
                </a:lnTo>
                <a:lnTo>
                  <a:pt x="3397" y="485"/>
                </a:lnTo>
                <a:lnTo>
                  <a:pt x="3405" y="485"/>
                </a:lnTo>
                <a:lnTo>
                  <a:pt x="3405" y="455"/>
                </a:lnTo>
                <a:lnTo>
                  <a:pt x="3413" y="455"/>
                </a:lnTo>
                <a:lnTo>
                  <a:pt x="3413" y="461"/>
                </a:lnTo>
                <a:lnTo>
                  <a:pt x="3422" y="461"/>
                </a:lnTo>
                <a:lnTo>
                  <a:pt x="3430" y="432"/>
                </a:lnTo>
                <a:lnTo>
                  <a:pt x="3430" y="366"/>
                </a:lnTo>
                <a:lnTo>
                  <a:pt x="3438" y="372"/>
                </a:lnTo>
                <a:lnTo>
                  <a:pt x="3438" y="366"/>
                </a:lnTo>
                <a:lnTo>
                  <a:pt x="3446" y="372"/>
                </a:lnTo>
                <a:lnTo>
                  <a:pt x="3455" y="360"/>
                </a:lnTo>
                <a:lnTo>
                  <a:pt x="3463" y="354"/>
                </a:lnTo>
                <a:lnTo>
                  <a:pt x="3463" y="348"/>
                </a:lnTo>
                <a:lnTo>
                  <a:pt x="3471" y="330"/>
                </a:lnTo>
                <a:lnTo>
                  <a:pt x="3471" y="336"/>
                </a:lnTo>
                <a:lnTo>
                  <a:pt x="3480" y="342"/>
                </a:lnTo>
                <a:lnTo>
                  <a:pt x="3480" y="330"/>
                </a:lnTo>
                <a:lnTo>
                  <a:pt x="3488" y="336"/>
                </a:lnTo>
                <a:lnTo>
                  <a:pt x="3496" y="330"/>
                </a:lnTo>
                <a:lnTo>
                  <a:pt x="3496" y="294"/>
                </a:lnTo>
                <a:lnTo>
                  <a:pt x="3505" y="282"/>
                </a:lnTo>
                <a:lnTo>
                  <a:pt x="3513" y="288"/>
                </a:lnTo>
                <a:lnTo>
                  <a:pt x="3521" y="294"/>
                </a:lnTo>
                <a:lnTo>
                  <a:pt x="3521" y="300"/>
                </a:lnTo>
                <a:lnTo>
                  <a:pt x="3529" y="288"/>
                </a:lnTo>
                <a:lnTo>
                  <a:pt x="3529" y="294"/>
                </a:lnTo>
                <a:lnTo>
                  <a:pt x="3538" y="294"/>
                </a:lnTo>
                <a:lnTo>
                  <a:pt x="3538" y="300"/>
                </a:lnTo>
                <a:lnTo>
                  <a:pt x="3546" y="306"/>
                </a:lnTo>
                <a:lnTo>
                  <a:pt x="3554" y="306"/>
                </a:lnTo>
                <a:lnTo>
                  <a:pt x="3563" y="288"/>
                </a:lnTo>
                <a:lnTo>
                  <a:pt x="3563" y="294"/>
                </a:lnTo>
                <a:lnTo>
                  <a:pt x="3571" y="300"/>
                </a:lnTo>
                <a:lnTo>
                  <a:pt x="3571" y="306"/>
                </a:lnTo>
                <a:lnTo>
                  <a:pt x="3579" y="288"/>
                </a:lnTo>
                <a:lnTo>
                  <a:pt x="3579" y="294"/>
                </a:lnTo>
                <a:lnTo>
                  <a:pt x="3588" y="300"/>
                </a:lnTo>
                <a:lnTo>
                  <a:pt x="3588" y="282"/>
                </a:lnTo>
                <a:lnTo>
                  <a:pt x="3596" y="264"/>
                </a:lnTo>
                <a:lnTo>
                  <a:pt x="3596" y="270"/>
                </a:lnTo>
                <a:lnTo>
                  <a:pt x="3604" y="270"/>
                </a:lnTo>
                <a:lnTo>
                  <a:pt x="3604" y="264"/>
                </a:lnTo>
                <a:lnTo>
                  <a:pt x="3613" y="270"/>
                </a:lnTo>
                <a:lnTo>
                  <a:pt x="3613" y="264"/>
                </a:lnTo>
                <a:lnTo>
                  <a:pt x="3621" y="252"/>
                </a:lnTo>
                <a:lnTo>
                  <a:pt x="3621" y="240"/>
                </a:lnTo>
                <a:lnTo>
                  <a:pt x="3629" y="162"/>
                </a:lnTo>
                <a:lnTo>
                  <a:pt x="3637" y="168"/>
                </a:lnTo>
                <a:lnTo>
                  <a:pt x="3637" y="174"/>
                </a:lnTo>
                <a:lnTo>
                  <a:pt x="3646" y="162"/>
                </a:lnTo>
                <a:lnTo>
                  <a:pt x="3654" y="168"/>
                </a:lnTo>
                <a:lnTo>
                  <a:pt x="3662" y="168"/>
                </a:lnTo>
                <a:lnTo>
                  <a:pt x="3671" y="156"/>
                </a:lnTo>
                <a:lnTo>
                  <a:pt x="3671" y="162"/>
                </a:lnTo>
                <a:lnTo>
                  <a:pt x="3679" y="162"/>
                </a:lnTo>
                <a:lnTo>
                  <a:pt x="3679" y="156"/>
                </a:lnTo>
                <a:lnTo>
                  <a:pt x="3687" y="150"/>
                </a:lnTo>
                <a:lnTo>
                  <a:pt x="3687" y="138"/>
                </a:lnTo>
                <a:lnTo>
                  <a:pt x="3696" y="144"/>
                </a:lnTo>
                <a:lnTo>
                  <a:pt x="3704" y="150"/>
                </a:lnTo>
                <a:lnTo>
                  <a:pt x="3712" y="144"/>
                </a:lnTo>
                <a:lnTo>
                  <a:pt x="3712" y="150"/>
                </a:lnTo>
                <a:lnTo>
                  <a:pt x="3720" y="156"/>
                </a:lnTo>
                <a:lnTo>
                  <a:pt x="3720" y="162"/>
                </a:lnTo>
                <a:lnTo>
                  <a:pt x="3729" y="168"/>
                </a:lnTo>
                <a:lnTo>
                  <a:pt x="3729" y="174"/>
                </a:lnTo>
                <a:lnTo>
                  <a:pt x="3737" y="174"/>
                </a:lnTo>
                <a:lnTo>
                  <a:pt x="3737" y="180"/>
                </a:lnTo>
                <a:lnTo>
                  <a:pt x="3745" y="186"/>
                </a:lnTo>
                <a:lnTo>
                  <a:pt x="3754" y="192"/>
                </a:lnTo>
                <a:lnTo>
                  <a:pt x="3762" y="192"/>
                </a:lnTo>
                <a:lnTo>
                  <a:pt x="3762" y="198"/>
                </a:lnTo>
                <a:lnTo>
                  <a:pt x="3770" y="198"/>
                </a:lnTo>
                <a:lnTo>
                  <a:pt x="3770" y="204"/>
                </a:lnTo>
                <a:lnTo>
                  <a:pt x="3779" y="210"/>
                </a:lnTo>
                <a:lnTo>
                  <a:pt x="3779" y="216"/>
                </a:lnTo>
                <a:lnTo>
                  <a:pt x="3787" y="222"/>
                </a:lnTo>
                <a:lnTo>
                  <a:pt x="3795" y="222"/>
                </a:lnTo>
                <a:lnTo>
                  <a:pt x="3795" y="228"/>
                </a:lnTo>
                <a:lnTo>
                  <a:pt x="3804" y="234"/>
                </a:lnTo>
                <a:lnTo>
                  <a:pt x="3804" y="240"/>
                </a:lnTo>
                <a:lnTo>
                  <a:pt x="3812" y="240"/>
                </a:lnTo>
                <a:lnTo>
                  <a:pt x="3812" y="246"/>
                </a:lnTo>
                <a:lnTo>
                  <a:pt x="3820" y="252"/>
                </a:lnTo>
                <a:lnTo>
                  <a:pt x="3828" y="258"/>
                </a:lnTo>
                <a:lnTo>
                  <a:pt x="3837" y="258"/>
                </a:lnTo>
                <a:lnTo>
                  <a:pt x="3837" y="264"/>
                </a:lnTo>
                <a:lnTo>
                  <a:pt x="3845" y="270"/>
                </a:lnTo>
                <a:lnTo>
                  <a:pt x="3845" y="276"/>
                </a:lnTo>
                <a:lnTo>
                  <a:pt x="3853" y="282"/>
                </a:lnTo>
                <a:lnTo>
                  <a:pt x="3862" y="288"/>
                </a:lnTo>
                <a:lnTo>
                  <a:pt x="3862" y="294"/>
                </a:lnTo>
                <a:lnTo>
                  <a:pt x="3870" y="270"/>
                </a:lnTo>
                <a:lnTo>
                  <a:pt x="3870" y="276"/>
                </a:lnTo>
                <a:lnTo>
                  <a:pt x="3878" y="276"/>
                </a:lnTo>
                <a:lnTo>
                  <a:pt x="3887" y="282"/>
                </a:lnTo>
                <a:lnTo>
                  <a:pt x="3887" y="288"/>
                </a:lnTo>
                <a:lnTo>
                  <a:pt x="3895" y="288"/>
                </a:lnTo>
                <a:lnTo>
                  <a:pt x="3895" y="294"/>
                </a:lnTo>
                <a:lnTo>
                  <a:pt x="3903" y="300"/>
                </a:lnTo>
                <a:lnTo>
                  <a:pt x="3903" y="270"/>
                </a:lnTo>
                <a:lnTo>
                  <a:pt x="3911" y="276"/>
                </a:lnTo>
                <a:lnTo>
                  <a:pt x="3911" y="270"/>
                </a:lnTo>
                <a:lnTo>
                  <a:pt x="3920" y="276"/>
                </a:lnTo>
                <a:lnTo>
                  <a:pt x="3920" y="282"/>
                </a:lnTo>
                <a:lnTo>
                  <a:pt x="3928" y="282"/>
                </a:lnTo>
                <a:lnTo>
                  <a:pt x="3928" y="288"/>
                </a:lnTo>
                <a:lnTo>
                  <a:pt x="3936" y="288"/>
                </a:lnTo>
                <a:lnTo>
                  <a:pt x="3936" y="294"/>
                </a:lnTo>
                <a:lnTo>
                  <a:pt x="3945" y="294"/>
                </a:lnTo>
                <a:lnTo>
                  <a:pt x="3953" y="300"/>
                </a:lnTo>
                <a:lnTo>
                  <a:pt x="3953" y="306"/>
                </a:lnTo>
                <a:lnTo>
                  <a:pt x="3961" y="306"/>
                </a:lnTo>
                <a:lnTo>
                  <a:pt x="3961" y="312"/>
                </a:lnTo>
                <a:lnTo>
                  <a:pt x="3970" y="318"/>
                </a:lnTo>
                <a:lnTo>
                  <a:pt x="3978" y="324"/>
                </a:lnTo>
                <a:lnTo>
                  <a:pt x="3986" y="324"/>
                </a:lnTo>
                <a:lnTo>
                  <a:pt x="3995" y="306"/>
                </a:lnTo>
                <a:lnTo>
                  <a:pt x="3995" y="312"/>
                </a:lnTo>
                <a:lnTo>
                  <a:pt x="4003" y="318"/>
                </a:lnTo>
                <a:lnTo>
                  <a:pt x="4011" y="318"/>
                </a:lnTo>
                <a:lnTo>
                  <a:pt x="4011" y="312"/>
                </a:lnTo>
                <a:lnTo>
                  <a:pt x="4019" y="300"/>
                </a:lnTo>
                <a:lnTo>
                  <a:pt x="4019" y="294"/>
                </a:lnTo>
                <a:lnTo>
                  <a:pt x="4028" y="300"/>
                </a:lnTo>
                <a:lnTo>
                  <a:pt x="4028" y="294"/>
                </a:lnTo>
                <a:lnTo>
                  <a:pt x="4036" y="282"/>
                </a:lnTo>
                <a:lnTo>
                  <a:pt x="4036" y="288"/>
                </a:lnTo>
                <a:lnTo>
                  <a:pt x="4044" y="294"/>
                </a:lnTo>
                <a:lnTo>
                  <a:pt x="4044" y="282"/>
                </a:lnTo>
                <a:lnTo>
                  <a:pt x="4053" y="288"/>
                </a:lnTo>
                <a:lnTo>
                  <a:pt x="4053" y="294"/>
                </a:lnTo>
                <a:lnTo>
                  <a:pt x="4061" y="294"/>
                </a:lnTo>
                <a:lnTo>
                  <a:pt x="4061" y="300"/>
                </a:lnTo>
                <a:lnTo>
                  <a:pt x="4069" y="294"/>
                </a:lnTo>
                <a:lnTo>
                  <a:pt x="4069" y="300"/>
                </a:lnTo>
                <a:lnTo>
                  <a:pt x="4078" y="300"/>
                </a:lnTo>
                <a:lnTo>
                  <a:pt x="4078" y="306"/>
                </a:lnTo>
                <a:lnTo>
                  <a:pt x="4086" y="306"/>
                </a:lnTo>
                <a:lnTo>
                  <a:pt x="4094" y="312"/>
                </a:lnTo>
                <a:lnTo>
                  <a:pt x="4102" y="312"/>
                </a:lnTo>
                <a:lnTo>
                  <a:pt x="4102" y="306"/>
                </a:lnTo>
                <a:lnTo>
                  <a:pt x="4111" y="306"/>
                </a:lnTo>
                <a:lnTo>
                  <a:pt x="4119" y="312"/>
                </a:lnTo>
                <a:lnTo>
                  <a:pt x="4127" y="318"/>
                </a:lnTo>
                <a:lnTo>
                  <a:pt x="4136" y="324"/>
                </a:lnTo>
                <a:lnTo>
                  <a:pt x="4136" y="318"/>
                </a:lnTo>
                <a:lnTo>
                  <a:pt x="4144" y="324"/>
                </a:lnTo>
                <a:lnTo>
                  <a:pt x="4152" y="330"/>
                </a:lnTo>
                <a:lnTo>
                  <a:pt x="4152" y="336"/>
                </a:lnTo>
                <a:lnTo>
                  <a:pt x="4161" y="336"/>
                </a:lnTo>
                <a:lnTo>
                  <a:pt x="4161" y="342"/>
                </a:lnTo>
                <a:lnTo>
                  <a:pt x="4169" y="342"/>
                </a:lnTo>
                <a:lnTo>
                  <a:pt x="4177" y="348"/>
                </a:lnTo>
                <a:lnTo>
                  <a:pt x="4177" y="324"/>
                </a:lnTo>
                <a:lnTo>
                  <a:pt x="4186" y="324"/>
                </a:lnTo>
                <a:lnTo>
                  <a:pt x="4194" y="324"/>
                </a:lnTo>
                <a:lnTo>
                  <a:pt x="4202" y="330"/>
                </a:lnTo>
                <a:lnTo>
                  <a:pt x="4210" y="330"/>
                </a:lnTo>
                <a:lnTo>
                  <a:pt x="4210" y="324"/>
                </a:lnTo>
                <a:lnTo>
                  <a:pt x="4219" y="324"/>
                </a:lnTo>
                <a:lnTo>
                  <a:pt x="4227" y="324"/>
                </a:lnTo>
                <a:lnTo>
                  <a:pt x="4227" y="330"/>
                </a:lnTo>
                <a:lnTo>
                  <a:pt x="4235" y="330"/>
                </a:lnTo>
                <a:lnTo>
                  <a:pt x="4235" y="336"/>
                </a:lnTo>
                <a:lnTo>
                  <a:pt x="4244" y="336"/>
                </a:lnTo>
                <a:lnTo>
                  <a:pt x="4252" y="342"/>
                </a:lnTo>
                <a:lnTo>
                  <a:pt x="4260" y="348"/>
                </a:lnTo>
                <a:lnTo>
                  <a:pt x="4260" y="354"/>
                </a:lnTo>
                <a:lnTo>
                  <a:pt x="4269" y="354"/>
                </a:lnTo>
                <a:lnTo>
                  <a:pt x="4269" y="360"/>
                </a:lnTo>
                <a:lnTo>
                  <a:pt x="4277" y="354"/>
                </a:lnTo>
                <a:lnTo>
                  <a:pt x="4277" y="348"/>
                </a:lnTo>
                <a:lnTo>
                  <a:pt x="4285" y="354"/>
                </a:lnTo>
                <a:lnTo>
                  <a:pt x="4293" y="360"/>
                </a:lnTo>
                <a:lnTo>
                  <a:pt x="4293" y="366"/>
                </a:lnTo>
                <a:lnTo>
                  <a:pt x="4302" y="366"/>
                </a:lnTo>
                <a:lnTo>
                  <a:pt x="4310" y="372"/>
                </a:lnTo>
                <a:lnTo>
                  <a:pt x="4318" y="378"/>
                </a:lnTo>
                <a:lnTo>
                  <a:pt x="4327" y="378"/>
                </a:lnTo>
                <a:lnTo>
                  <a:pt x="4327" y="360"/>
                </a:lnTo>
                <a:lnTo>
                  <a:pt x="4335" y="342"/>
                </a:lnTo>
                <a:lnTo>
                  <a:pt x="4335" y="348"/>
                </a:lnTo>
                <a:lnTo>
                  <a:pt x="4343" y="354"/>
                </a:lnTo>
                <a:lnTo>
                  <a:pt x="4352" y="360"/>
                </a:lnTo>
                <a:lnTo>
                  <a:pt x="4360" y="360"/>
                </a:lnTo>
                <a:lnTo>
                  <a:pt x="4368" y="366"/>
                </a:lnTo>
                <a:lnTo>
                  <a:pt x="4368" y="372"/>
                </a:lnTo>
                <a:lnTo>
                  <a:pt x="4376" y="372"/>
                </a:lnTo>
                <a:lnTo>
                  <a:pt x="4376" y="378"/>
                </a:lnTo>
                <a:lnTo>
                  <a:pt x="4385" y="384"/>
                </a:lnTo>
                <a:lnTo>
                  <a:pt x="4393" y="390"/>
                </a:lnTo>
                <a:lnTo>
                  <a:pt x="4401" y="396"/>
                </a:lnTo>
                <a:lnTo>
                  <a:pt x="4401" y="402"/>
                </a:lnTo>
                <a:lnTo>
                  <a:pt x="4410" y="402"/>
                </a:lnTo>
                <a:lnTo>
                  <a:pt x="4418" y="402"/>
                </a:lnTo>
                <a:lnTo>
                  <a:pt x="4418" y="408"/>
                </a:lnTo>
                <a:lnTo>
                  <a:pt x="4426" y="396"/>
                </a:lnTo>
                <a:lnTo>
                  <a:pt x="4426" y="402"/>
                </a:lnTo>
                <a:lnTo>
                  <a:pt x="4435" y="402"/>
                </a:lnTo>
                <a:lnTo>
                  <a:pt x="4435" y="408"/>
                </a:lnTo>
                <a:lnTo>
                  <a:pt x="4443" y="408"/>
                </a:lnTo>
                <a:lnTo>
                  <a:pt x="4443" y="402"/>
                </a:lnTo>
                <a:lnTo>
                  <a:pt x="4451" y="408"/>
                </a:lnTo>
                <a:lnTo>
                  <a:pt x="4460" y="414"/>
                </a:lnTo>
                <a:lnTo>
                  <a:pt x="4460" y="378"/>
                </a:lnTo>
                <a:lnTo>
                  <a:pt x="4468" y="372"/>
                </a:lnTo>
                <a:lnTo>
                  <a:pt x="4468" y="378"/>
                </a:lnTo>
                <a:lnTo>
                  <a:pt x="4476" y="384"/>
                </a:lnTo>
                <a:lnTo>
                  <a:pt x="4484" y="384"/>
                </a:lnTo>
                <a:lnTo>
                  <a:pt x="4484" y="390"/>
                </a:lnTo>
                <a:lnTo>
                  <a:pt x="4493" y="390"/>
                </a:lnTo>
                <a:lnTo>
                  <a:pt x="4501" y="396"/>
                </a:lnTo>
                <a:lnTo>
                  <a:pt x="4509" y="402"/>
                </a:lnTo>
                <a:lnTo>
                  <a:pt x="4509" y="408"/>
                </a:lnTo>
                <a:lnTo>
                  <a:pt x="4518" y="408"/>
                </a:lnTo>
                <a:lnTo>
                  <a:pt x="4518" y="414"/>
                </a:lnTo>
                <a:lnTo>
                  <a:pt x="4526" y="414"/>
                </a:lnTo>
                <a:lnTo>
                  <a:pt x="4534" y="414"/>
                </a:lnTo>
                <a:lnTo>
                  <a:pt x="4534" y="420"/>
                </a:lnTo>
                <a:lnTo>
                  <a:pt x="4543" y="420"/>
                </a:lnTo>
                <a:lnTo>
                  <a:pt x="4551" y="426"/>
                </a:lnTo>
                <a:lnTo>
                  <a:pt x="4559" y="426"/>
                </a:lnTo>
                <a:lnTo>
                  <a:pt x="4559" y="432"/>
                </a:lnTo>
                <a:lnTo>
                  <a:pt x="4567" y="426"/>
                </a:lnTo>
              </a:path>
            </a:pathLst>
          </a:custGeom>
          <a:noFill/>
          <a:ln w="12700" cap="rnd" cmpd="sng">
            <a:solidFill>
              <a:srgbClr val="800080"/>
            </a:solidFill>
            <a:prstDash val="solid"/>
            <a:round/>
            <a:headEnd type="none" w="med" len="med"/>
            <a:tailEnd type="none" w="med" len="med"/>
          </a:ln>
        </p:spPr>
        <p:txBody>
          <a:bodyPr/>
          <a:lstStyle/>
          <a:p>
            <a:endParaRPr lang="en-US"/>
          </a:p>
        </p:txBody>
      </p:sp>
      <p:sp>
        <p:nvSpPr>
          <p:cNvPr id="197665" name="Freeform 32"/>
          <p:cNvSpPr>
            <a:spLocks/>
          </p:cNvSpPr>
          <p:nvPr/>
        </p:nvSpPr>
        <p:spPr bwMode="auto">
          <a:xfrm>
            <a:off x="1076325" y="2724150"/>
            <a:ext cx="7251700" cy="1638300"/>
          </a:xfrm>
          <a:custGeom>
            <a:avLst/>
            <a:gdLst>
              <a:gd name="T0" fmla="*/ 2147483647 w 4568"/>
              <a:gd name="T1" fmla="*/ 2147483647 h 1032"/>
              <a:gd name="T2" fmla="*/ 2147483647 w 4568"/>
              <a:gd name="T3" fmla="*/ 2147483647 h 1032"/>
              <a:gd name="T4" fmla="*/ 2147483647 w 4568"/>
              <a:gd name="T5" fmla="*/ 2147483647 h 1032"/>
              <a:gd name="T6" fmla="*/ 2147483647 w 4568"/>
              <a:gd name="T7" fmla="*/ 2147483647 h 1032"/>
              <a:gd name="T8" fmla="*/ 2147483647 w 4568"/>
              <a:gd name="T9" fmla="*/ 2147483647 h 1032"/>
              <a:gd name="T10" fmla="*/ 2147483647 w 4568"/>
              <a:gd name="T11" fmla="*/ 2147483647 h 1032"/>
              <a:gd name="T12" fmla="*/ 2147483647 w 4568"/>
              <a:gd name="T13" fmla="*/ 2147483647 h 1032"/>
              <a:gd name="T14" fmla="*/ 2147483647 w 4568"/>
              <a:gd name="T15" fmla="*/ 2147483647 h 1032"/>
              <a:gd name="T16" fmla="*/ 2147483647 w 4568"/>
              <a:gd name="T17" fmla="*/ 2147483647 h 1032"/>
              <a:gd name="T18" fmla="*/ 2147483647 w 4568"/>
              <a:gd name="T19" fmla="*/ 2147483647 h 1032"/>
              <a:gd name="T20" fmla="*/ 2147483647 w 4568"/>
              <a:gd name="T21" fmla="*/ 2147483647 h 1032"/>
              <a:gd name="T22" fmla="*/ 2147483647 w 4568"/>
              <a:gd name="T23" fmla="*/ 2147483647 h 1032"/>
              <a:gd name="T24" fmla="*/ 2147483647 w 4568"/>
              <a:gd name="T25" fmla="*/ 2147483647 h 1032"/>
              <a:gd name="T26" fmla="*/ 2147483647 w 4568"/>
              <a:gd name="T27" fmla="*/ 2147483647 h 1032"/>
              <a:gd name="T28" fmla="*/ 2147483647 w 4568"/>
              <a:gd name="T29" fmla="*/ 2147483647 h 1032"/>
              <a:gd name="T30" fmla="*/ 2147483647 w 4568"/>
              <a:gd name="T31" fmla="*/ 2147483647 h 1032"/>
              <a:gd name="T32" fmla="*/ 2147483647 w 4568"/>
              <a:gd name="T33" fmla="*/ 2147483647 h 1032"/>
              <a:gd name="T34" fmla="*/ 2147483647 w 4568"/>
              <a:gd name="T35" fmla="*/ 2147483647 h 1032"/>
              <a:gd name="T36" fmla="*/ 2147483647 w 4568"/>
              <a:gd name="T37" fmla="*/ 2147483647 h 1032"/>
              <a:gd name="T38" fmla="*/ 2147483647 w 4568"/>
              <a:gd name="T39" fmla="*/ 2147483647 h 1032"/>
              <a:gd name="T40" fmla="*/ 2147483647 w 4568"/>
              <a:gd name="T41" fmla="*/ 2147483647 h 1032"/>
              <a:gd name="T42" fmla="*/ 2147483647 w 4568"/>
              <a:gd name="T43" fmla="*/ 2147483647 h 1032"/>
              <a:gd name="T44" fmla="*/ 2147483647 w 4568"/>
              <a:gd name="T45" fmla="*/ 2147483647 h 1032"/>
              <a:gd name="T46" fmla="*/ 2147483647 w 4568"/>
              <a:gd name="T47" fmla="*/ 2147483647 h 1032"/>
              <a:gd name="T48" fmla="*/ 2147483647 w 4568"/>
              <a:gd name="T49" fmla="*/ 2147483647 h 1032"/>
              <a:gd name="T50" fmla="*/ 2147483647 w 4568"/>
              <a:gd name="T51" fmla="*/ 2147483647 h 1032"/>
              <a:gd name="T52" fmla="*/ 2147483647 w 4568"/>
              <a:gd name="T53" fmla="*/ 2147483647 h 1032"/>
              <a:gd name="T54" fmla="*/ 2147483647 w 4568"/>
              <a:gd name="T55" fmla="*/ 2147483647 h 1032"/>
              <a:gd name="T56" fmla="*/ 2147483647 w 4568"/>
              <a:gd name="T57" fmla="*/ 2147483647 h 1032"/>
              <a:gd name="T58" fmla="*/ 2147483647 w 4568"/>
              <a:gd name="T59" fmla="*/ 2147483647 h 1032"/>
              <a:gd name="T60" fmla="*/ 2147483647 w 4568"/>
              <a:gd name="T61" fmla="*/ 2147483647 h 1032"/>
              <a:gd name="T62" fmla="*/ 2147483647 w 4568"/>
              <a:gd name="T63" fmla="*/ 2147483647 h 1032"/>
              <a:gd name="T64" fmla="*/ 2147483647 w 4568"/>
              <a:gd name="T65" fmla="*/ 2147483647 h 1032"/>
              <a:gd name="T66" fmla="*/ 2147483647 w 4568"/>
              <a:gd name="T67" fmla="*/ 2147483647 h 1032"/>
              <a:gd name="T68" fmla="*/ 2147483647 w 4568"/>
              <a:gd name="T69" fmla="*/ 2147483647 h 1032"/>
              <a:gd name="T70" fmla="*/ 2147483647 w 4568"/>
              <a:gd name="T71" fmla="*/ 2147483647 h 1032"/>
              <a:gd name="T72" fmla="*/ 2147483647 w 4568"/>
              <a:gd name="T73" fmla="*/ 2147483647 h 1032"/>
              <a:gd name="T74" fmla="*/ 2147483647 w 4568"/>
              <a:gd name="T75" fmla="*/ 2147483647 h 1032"/>
              <a:gd name="T76" fmla="*/ 2147483647 w 4568"/>
              <a:gd name="T77" fmla="*/ 2147483647 h 1032"/>
              <a:gd name="T78" fmla="*/ 2147483647 w 4568"/>
              <a:gd name="T79" fmla="*/ 2147483647 h 1032"/>
              <a:gd name="T80" fmla="*/ 2147483647 w 4568"/>
              <a:gd name="T81" fmla="*/ 2147483647 h 1032"/>
              <a:gd name="T82" fmla="*/ 2147483647 w 4568"/>
              <a:gd name="T83" fmla="*/ 2147483647 h 1032"/>
              <a:gd name="T84" fmla="*/ 2147483647 w 4568"/>
              <a:gd name="T85" fmla="*/ 2147483647 h 1032"/>
              <a:gd name="T86" fmla="*/ 2147483647 w 4568"/>
              <a:gd name="T87" fmla="*/ 2147483647 h 1032"/>
              <a:gd name="T88" fmla="*/ 2147483647 w 4568"/>
              <a:gd name="T89" fmla="*/ 2147483647 h 1032"/>
              <a:gd name="T90" fmla="*/ 2147483647 w 4568"/>
              <a:gd name="T91" fmla="*/ 2147483647 h 1032"/>
              <a:gd name="T92" fmla="*/ 2147483647 w 4568"/>
              <a:gd name="T93" fmla="*/ 2147483647 h 1032"/>
              <a:gd name="T94" fmla="*/ 2147483647 w 4568"/>
              <a:gd name="T95" fmla="*/ 2147483647 h 1032"/>
              <a:gd name="T96" fmla="*/ 2147483647 w 4568"/>
              <a:gd name="T97" fmla="*/ 2147483647 h 1032"/>
              <a:gd name="T98" fmla="*/ 2147483647 w 4568"/>
              <a:gd name="T99" fmla="*/ 2147483647 h 1032"/>
              <a:gd name="T100" fmla="*/ 2147483647 w 4568"/>
              <a:gd name="T101" fmla="*/ 2147483647 h 1032"/>
              <a:gd name="T102" fmla="*/ 2147483647 w 4568"/>
              <a:gd name="T103" fmla="*/ 2147483647 h 1032"/>
              <a:gd name="T104" fmla="*/ 2147483647 w 4568"/>
              <a:gd name="T105" fmla="*/ 2147483647 h 1032"/>
              <a:gd name="T106" fmla="*/ 2147483647 w 4568"/>
              <a:gd name="T107" fmla="*/ 2147483647 h 1032"/>
              <a:gd name="T108" fmla="*/ 2147483647 w 4568"/>
              <a:gd name="T109" fmla="*/ 2147483647 h 1032"/>
              <a:gd name="T110" fmla="*/ 2147483647 w 4568"/>
              <a:gd name="T111" fmla="*/ 2147483647 h 1032"/>
              <a:gd name="T112" fmla="*/ 2147483647 w 4568"/>
              <a:gd name="T113" fmla="*/ 2147483647 h 1032"/>
              <a:gd name="T114" fmla="*/ 2147483647 w 4568"/>
              <a:gd name="T115" fmla="*/ 2147483647 h 1032"/>
              <a:gd name="T116" fmla="*/ 2147483647 w 4568"/>
              <a:gd name="T117" fmla="*/ 2147483647 h 1032"/>
              <a:gd name="T118" fmla="*/ 2147483647 w 4568"/>
              <a:gd name="T119" fmla="*/ 2147483647 h 1032"/>
              <a:gd name="T120" fmla="*/ 2147483647 w 4568"/>
              <a:gd name="T121" fmla="*/ 2147483647 h 1032"/>
              <a:gd name="T122" fmla="*/ 2147483647 w 4568"/>
              <a:gd name="T123" fmla="*/ 2147483647 h 10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8"/>
              <a:gd name="T187" fmla="*/ 0 h 1032"/>
              <a:gd name="T188" fmla="*/ 4568 w 4568"/>
              <a:gd name="T189" fmla="*/ 1032 h 10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8" h="1032">
                <a:moveTo>
                  <a:pt x="0" y="923"/>
                </a:moveTo>
                <a:lnTo>
                  <a:pt x="0" y="881"/>
                </a:lnTo>
                <a:lnTo>
                  <a:pt x="9" y="893"/>
                </a:lnTo>
                <a:lnTo>
                  <a:pt x="9" y="899"/>
                </a:lnTo>
                <a:lnTo>
                  <a:pt x="17" y="905"/>
                </a:lnTo>
                <a:lnTo>
                  <a:pt x="17" y="899"/>
                </a:lnTo>
                <a:lnTo>
                  <a:pt x="25" y="911"/>
                </a:lnTo>
                <a:lnTo>
                  <a:pt x="25" y="899"/>
                </a:lnTo>
                <a:lnTo>
                  <a:pt x="34" y="905"/>
                </a:lnTo>
                <a:lnTo>
                  <a:pt x="34" y="881"/>
                </a:lnTo>
                <a:lnTo>
                  <a:pt x="42" y="887"/>
                </a:lnTo>
                <a:lnTo>
                  <a:pt x="42" y="899"/>
                </a:lnTo>
                <a:lnTo>
                  <a:pt x="50" y="905"/>
                </a:lnTo>
                <a:lnTo>
                  <a:pt x="50" y="911"/>
                </a:lnTo>
                <a:lnTo>
                  <a:pt x="58" y="923"/>
                </a:lnTo>
                <a:lnTo>
                  <a:pt x="67" y="929"/>
                </a:lnTo>
                <a:lnTo>
                  <a:pt x="67" y="941"/>
                </a:lnTo>
                <a:lnTo>
                  <a:pt x="75" y="941"/>
                </a:lnTo>
                <a:lnTo>
                  <a:pt x="83" y="947"/>
                </a:lnTo>
                <a:lnTo>
                  <a:pt x="83" y="953"/>
                </a:lnTo>
                <a:lnTo>
                  <a:pt x="92" y="959"/>
                </a:lnTo>
                <a:lnTo>
                  <a:pt x="92" y="947"/>
                </a:lnTo>
                <a:lnTo>
                  <a:pt x="100" y="959"/>
                </a:lnTo>
                <a:lnTo>
                  <a:pt x="100" y="965"/>
                </a:lnTo>
                <a:lnTo>
                  <a:pt x="108" y="971"/>
                </a:lnTo>
                <a:lnTo>
                  <a:pt x="108" y="983"/>
                </a:lnTo>
                <a:lnTo>
                  <a:pt x="117" y="989"/>
                </a:lnTo>
                <a:lnTo>
                  <a:pt x="117" y="995"/>
                </a:lnTo>
                <a:lnTo>
                  <a:pt x="125" y="977"/>
                </a:lnTo>
                <a:lnTo>
                  <a:pt x="125" y="983"/>
                </a:lnTo>
                <a:lnTo>
                  <a:pt x="133" y="977"/>
                </a:lnTo>
                <a:lnTo>
                  <a:pt x="133" y="983"/>
                </a:lnTo>
                <a:lnTo>
                  <a:pt x="141" y="989"/>
                </a:lnTo>
                <a:lnTo>
                  <a:pt x="141" y="995"/>
                </a:lnTo>
                <a:lnTo>
                  <a:pt x="150" y="1001"/>
                </a:lnTo>
                <a:lnTo>
                  <a:pt x="150" y="1007"/>
                </a:lnTo>
                <a:lnTo>
                  <a:pt x="158" y="1013"/>
                </a:lnTo>
                <a:lnTo>
                  <a:pt x="158" y="1019"/>
                </a:lnTo>
                <a:lnTo>
                  <a:pt x="166" y="1019"/>
                </a:lnTo>
                <a:lnTo>
                  <a:pt x="166" y="1025"/>
                </a:lnTo>
                <a:lnTo>
                  <a:pt x="175" y="1013"/>
                </a:lnTo>
                <a:lnTo>
                  <a:pt x="175" y="1019"/>
                </a:lnTo>
                <a:lnTo>
                  <a:pt x="183" y="1025"/>
                </a:lnTo>
                <a:lnTo>
                  <a:pt x="191" y="989"/>
                </a:lnTo>
                <a:lnTo>
                  <a:pt x="191" y="995"/>
                </a:lnTo>
                <a:lnTo>
                  <a:pt x="200" y="1001"/>
                </a:lnTo>
                <a:lnTo>
                  <a:pt x="200" y="1007"/>
                </a:lnTo>
                <a:lnTo>
                  <a:pt x="208" y="1007"/>
                </a:lnTo>
                <a:lnTo>
                  <a:pt x="208" y="989"/>
                </a:lnTo>
                <a:lnTo>
                  <a:pt x="216" y="989"/>
                </a:lnTo>
                <a:lnTo>
                  <a:pt x="216" y="995"/>
                </a:lnTo>
                <a:lnTo>
                  <a:pt x="224" y="1001"/>
                </a:lnTo>
                <a:lnTo>
                  <a:pt x="224" y="1007"/>
                </a:lnTo>
                <a:lnTo>
                  <a:pt x="233" y="1013"/>
                </a:lnTo>
                <a:lnTo>
                  <a:pt x="233" y="1019"/>
                </a:lnTo>
                <a:lnTo>
                  <a:pt x="241" y="1019"/>
                </a:lnTo>
                <a:lnTo>
                  <a:pt x="249" y="1025"/>
                </a:lnTo>
                <a:lnTo>
                  <a:pt x="249" y="1031"/>
                </a:lnTo>
                <a:lnTo>
                  <a:pt x="258" y="1031"/>
                </a:lnTo>
                <a:lnTo>
                  <a:pt x="266" y="1031"/>
                </a:lnTo>
                <a:lnTo>
                  <a:pt x="274" y="1031"/>
                </a:lnTo>
                <a:lnTo>
                  <a:pt x="274" y="1007"/>
                </a:lnTo>
                <a:lnTo>
                  <a:pt x="283" y="1013"/>
                </a:lnTo>
                <a:lnTo>
                  <a:pt x="283" y="1007"/>
                </a:lnTo>
                <a:lnTo>
                  <a:pt x="291" y="1013"/>
                </a:lnTo>
                <a:lnTo>
                  <a:pt x="291" y="959"/>
                </a:lnTo>
                <a:lnTo>
                  <a:pt x="299" y="839"/>
                </a:lnTo>
                <a:lnTo>
                  <a:pt x="299" y="744"/>
                </a:lnTo>
                <a:lnTo>
                  <a:pt x="308" y="762"/>
                </a:lnTo>
                <a:lnTo>
                  <a:pt x="308" y="774"/>
                </a:lnTo>
                <a:lnTo>
                  <a:pt x="316" y="786"/>
                </a:lnTo>
                <a:lnTo>
                  <a:pt x="316" y="804"/>
                </a:lnTo>
                <a:lnTo>
                  <a:pt x="324" y="816"/>
                </a:lnTo>
                <a:lnTo>
                  <a:pt x="324" y="822"/>
                </a:lnTo>
                <a:lnTo>
                  <a:pt x="332" y="810"/>
                </a:lnTo>
                <a:lnTo>
                  <a:pt x="332" y="822"/>
                </a:lnTo>
                <a:lnTo>
                  <a:pt x="341" y="833"/>
                </a:lnTo>
                <a:lnTo>
                  <a:pt x="341" y="828"/>
                </a:lnTo>
                <a:lnTo>
                  <a:pt x="349" y="845"/>
                </a:lnTo>
                <a:lnTo>
                  <a:pt x="349" y="851"/>
                </a:lnTo>
                <a:lnTo>
                  <a:pt x="357" y="863"/>
                </a:lnTo>
                <a:lnTo>
                  <a:pt x="357" y="875"/>
                </a:lnTo>
                <a:lnTo>
                  <a:pt x="366" y="887"/>
                </a:lnTo>
                <a:lnTo>
                  <a:pt x="366" y="899"/>
                </a:lnTo>
                <a:lnTo>
                  <a:pt x="374" y="905"/>
                </a:lnTo>
                <a:lnTo>
                  <a:pt x="374" y="881"/>
                </a:lnTo>
                <a:lnTo>
                  <a:pt x="382" y="893"/>
                </a:lnTo>
                <a:lnTo>
                  <a:pt x="382" y="899"/>
                </a:lnTo>
                <a:lnTo>
                  <a:pt x="391" y="911"/>
                </a:lnTo>
                <a:lnTo>
                  <a:pt x="391" y="923"/>
                </a:lnTo>
                <a:lnTo>
                  <a:pt x="399" y="929"/>
                </a:lnTo>
                <a:lnTo>
                  <a:pt x="399" y="935"/>
                </a:lnTo>
                <a:lnTo>
                  <a:pt x="407" y="929"/>
                </a:lnTo>
                <a:lnTo>
                  <a:pt x="407" y="935"/>
                </a:lnTo>
                <a:lnTo>
                  <a:pt x="415" y="935"/>
                </a:lnTo>
                <a:lnTo>
                  <a:pt x="415" y="947"/>
                </a:lnTo>
                <a:lnTo>
                  <a:pt x="424" y="947"/>
                </a:lnTo>
                <a:lnTo>
                  <a:pt x="424" y="959"/>
                </a:lnTo>
                <a:lnTo>
                  <a:pt x="432" y="965"/>
                </a:lnTo>
                <a:lnTo>
                  <a:pt x="432" y="971"/>
                </a:lnTo>
                <a:lnTo>
                  <a:pt x="440" y="965"/>
                </a:lnTo>
                <a:lnTo>
                  <a:pt x="440" y="971"/>
                </a:lnTo>
                <a:lnTo>
                  <a:pt x="449" y="977"/>
                </a:lnTo>
                <a:lnTo>
                  <a:pt x="449" y="983"/>
                </a:lnTo>
                <a:lnTo>
                  <a:pt x="457" y="911"/>
                </a:lnTo>
                <a:lnTo>
                  <a:pt x="457" y="923"/>
                </a:lnTo>
                <a:lnTo>
                  <a:pt x="465" y="935"/>
                </a:lnTo>
                <a:lnTo>
                  <a:pt x="465" y="941"/>
                </a:lnTo>
                <a:lnTo>
                  <a:pt x="474" y="953"/>
                </a:lnTo>
                <a:lnTo>
                  <a:pt x="482" y="959"/>
                </a:lnTo>
                <a:lnTo>
                  <a:pt x="490" y="971"/>
                </a:lnTo>
                <a:lnTo>
                  <a:pt x="490" y="977"/>
                </a:lnTo>
                <a:lnTo>
                  <a:pt x="499" y="959"/>
                </a:lnTo>
                <a:lnTo>
                  <a:pt x="499" y="965"/>
                </a:lnTo>
                <a:lnTo>
                  <a:pt x="507" y="971"/>
                </a:lnTo>
                <a:lnTo>
                  <a:pt x="507" y="977"/>
                </a:lnTo>
                <a:lnTo>
                  <a:pt x="515" y="983"/>
                </a:lnTo>
                <a:lnTo>
                  <a:pt x="515" y="989"/>
                </a:lnTo>
                <a:lnTo>
                  <a:pt x="523" y="995"/>
                </a:lnTo>
                <a:lnTo>
                  <a:pt x="532" y="923"/>
                </a:lnTo>
                <a:lnTo>
                  <a:pt x="540" y="929"/>
                </a:lnTo>
                <a:lnTo>
                  <a:pt x="540" y="941"/>
                </a:lnTo>
                <a:lnTo>
                  <a:pt x="548" y="941"/>
                </a:lnTo>
                <a:lnTo>
                  <a:pt x="557" y="947"/>
                </a:lnTo>
                <a:lnTo>
                  <a:pt x="557" y="929"/>
                </a:lnTo>
                <a:lnTo>
                  <a:pt x="565" y="929"/>
                </a:lnTo>
                <a:lnTo>
                  <a:pt x="573" y="875"/>
                </a:lnTo>
                <a:lnTo>
                  <a:pt x="573" y="887"/>
                </a:lnTo>
                <a:lnTo>
                  <a:pt x="582" y="893"/>
                </a:lnTo>
                <a:lnTo>
                  <a:pt x="582" y="887"/>
                </a:lnTo>
                <a:lnTo>
                  <a:pt x="590" y="893"/>
                </a:lnTo>
                <a:lnTo>
                  <a:pt x="590" y="899"/>
                </a:lnTo>
                <a:lnTo>
                  <a:pt x="598" y="911"/>
                </a:lnTo>
                <a:lnTo>
                  <a:pt x="598" y="905"/>
                </a:lnTo>
                <a:lnTo>
                  <a:pt x="606" y="911"/>
                </a:lnTo>
                <a:lnTo>
                  <a:pt x="606" y="893"/>
                </a:lnTo>
                <a:lnTo>
                  <a:pt x="615" y="893"/>
                </a:lnTo>
                <a:lnTo>
                  <a:pt x="615" y="905"/>
                </a:lnTo>
                <a:lnTo>
                  <a:pt x="623" y="917"/>
                </a:lnTo>
                <a:lnTo>
                  <a:pt x="623" y="923"/>
                </a:lnTo>
                <a:lnTo>
                  <a:pt x="631" y="935"/>
                </a:lnTo>
                <a:lnTo>
                  <a:pt x="631" y="941"/>
                </a:lnTo>
                <a:lnTo>
                  <a:pt x="640" y="947"/>
                </a:lnTo>
                <a:lnTo>
                  <a:pt x="640" y="941"/>
                </a:lnTo>
                <a:lnTo>
                  <a:pt x="648" y="947"/>
                </a:lnTo>
                <a:lnTo>
                  <a:pt x="648" y="953"/>
                </a:lnTo>
                <a:lnTo>
                  <a:pt x="656" y="959"/>
                </a:lnTo>
                <a:lnTo>
                  <a:pt x="656" y="971"/>
                </a:lnTo>
                <a:lnTo>
                  <a:pt x="665" y="971"/>
                </a:lnTo>
                <a:lnTo>
                  <a:pt x="665" y="977"/>
                </a:lnTo>
                <a:lnTo>
                  <a:pt x="673" y="983"/>
                </a:lnTo>
                <a:lnTo>
                  <a:pt x="673" y="989"/>
                </a:lnTo>
                <a:lnTo>
                  <a:pt x="681" y="989"/>
                </a:lnTo>
                <a:lnTo>
                  <a:pt x="681" y="1001"/>
                </a:lnTo>
                <a:lnTo>
                  <a:pt x="690" y="1001"/>
                </a:lnTo>
                <a:lnTo>
                  <a:pt x="690" y="983"/>
                </a:lnTo>
                <a:lnTo>
                  <a:pt x="698" y="989"/>
                </a:lnTo>
                <a:lnTo>
                  <a:pt x="698" y="959"/>
                </a:lnTo>
                <a:lnTo>
                  <a:pt x="706" y="953"/>
                </a:lnTo>
                <a:lnTo>
                  <a:pt x="706" y="959"/>
                </a:lnTo>
                <a:lnTo>
                  <a:pt x="714" y="965"/>
                </a:lnTo>
                <a:lnTo>
                  <a:pt x="714" y="977"/>
                </a:lnTo>
                <a:lnTo>
                  <a:pt x="723" y="977"/>
                </a:lnTo>
                <a:lnTo>
                  <a:pt x="731" y="947"/>
                </a:lnTo>
                <a:lnTo>
                  <a:pt x="731" y="959"/>
                </a:lnTo>
                <a:lnTo>
                  <a:pt x="739" y="959"/>
                </a:lnTo>
                <a:lnTo>
                  <a:pt x="748" y="965"/>
                </a:lnTo>
                <a:lnTo>
                  <a:pt x="748" y="977"/>
                </a:lnTo>
                <a:lnTo>
                  <a:pt x="756" y="983"/>
                </a:lnTo>
                <a:lnTo>
                  <a:pt x="756" y="881"/>
                </a:lnTo>
                <a:lnTo>
                  <a:pt x="764" y="756"/>
                </a:lnTo>
                <a:lnTo>
                  <a:pt x="764" y="678"/>
                </a:lnTo>
                <a:lnTo>
                  <a:pt x="773" y="0"/>
                </a:lnTo>
                <a:lnTo>
                  <a:pt x="773" y="12"/>
                </a:lnTo>
                <a:lnTo>
                  <a:pt x="781" y="60"/>
                </a:lnTo>
                <a:lnTo>
                  <a:pt x="781" y="102"/>
                </a:lnTo>
                <a:lnTo>
                  <a:pt x="789" y="120"/>
                </a:lnTo>
                <a:lnTo>
                  <a:pt x="789" y="132"/>
                </a:lnTo>
                <a:lnTo>
                  <a:pt x="797" y="174"/>
                </a:lnTo>
                <a:lnTo>
                  <a:pt x="797" y="150"/>
                </a:lnTo>
                <a:lnTo>
                  <a:pt x="806" y="186"/>
                </a:lnTo>
                <a:lnTo>
                  <a:pt x="806" y="222"/>
                </a:lnTo>
                <a:lnTo>
                  <a:pt x="814" y="162"/>
                </a:lnTo>
                <a:lnTo>
                  <a:pt x="814" y="90"/>
                </a:lnTo>
                <a:lnTo>
                  <a:pt x="822" y="66"/>
                </a:lnTo>
                <a:lnTo>
                  <a:pt x="822" y="108"/>
                </a:lnTo>
                <a:lnTo>
                  <a:pt x="831" y="150"/>
                </a:lnTo>
                <a:lnTo>
                  <a:pt x="831" y="168"/>
                </a:lnTo>
                <a:lnTo>
                  <a:pt x="839" y="174"/>
                </a:lnTo>
                <a:lnTo>
                  <a:pt x="839" y="216"/>
                </a:lnTo>
                <a:lnTo>
                  <a:pt x="847" y="246"/>
                </a:lnTo>
                <a:lnTo>
                  <a:pt x="847" y="264"/>
                </a:lnTo>
                <a:lnTo>
                  <a:pt x="856" y="216"/>
                </a:lnTo>
                <a:lnTo>
                  <a:pt x="856" y="246"/>
                </a:lnTo>
                <a:lnTo>
                  <a:pt x="864" y="240"/>
                </a:lnTo>
                <a:lnTo>
                  <a:pt x="864" y="102"/>
                </a:lnTo>
                <a:lnTo>
                  <a:pt x="872" y="78"/>
                </a:lnTo>
                <a:lnTo>
                  <a:pt x="872" y="96"/>
                </a:lnTo>
                <a:lnTo>
                  <a:pt x="881" y="114"/>
                </a:lnTo>
                <a:lnTo>
                  <a:pt x="881" y="120"/>
                </a:lnTo>
                <a:lnTo>
                  <a:pt x="889" y="144"/>
                </a:lnTo>
                <a:lnTo>
                  <a:pt x="889" y="180"/>
                </a:lnTo>
                <a:lnTo>
                  <a:pt x="897" y="222"/>
                </a:lnTo>
                <a:lnTo>
                  <a:pt x="897" y="252"/>
                </a:lnTo>
                <a:lnTo>
                  <a:pt x="905" y="288"/>
                </a:lnTo>
                <a:lnTo>
                  <a:pt x="905" y="300"/>
                </a:lnTo>
                <a:lnTo>
                  <a:pt x="914" y="312"/>
                </a:lnTo>
                <a:lnTo>
                  <a:pt x="914" y="342"/>
                </a:lnTo>
                <a:lnTo>
                  <a:pt x="922" y="336"/>
                </a:lnTo>
                <a:lnTo>
                  <a:pt x="922" y="288"/>
                </a:lnTo>
                <a:lnTo>
                  <a:pt x="930" y="324"/>
                </a:lnTo>
                <a:lnTo>
                  <a:pt x="930" y="354"/>
                </a:lnTo>
                <a:lnTo>
                  <a:pt x="939" y="390"/>
                </a:lnTo>
                <a:lnTo>
                  <a:pt x="939" y="414"/>
                </a:lnTo>
                <a:lnTo>
                  <a:pt x="947" y="432"/>
                </a:lnTo>
                <a:lnTo>
                  <a:pt x="947" y="438"/>
                </a:lnTo>
                <a:lnTo>
                  <a:pt x="955" y="468"/>
                </a:lnTo>
                <a:lnTo>
                  <a:pt x="955" y="492"/>
                </a:lnTo>
                <a:lnTo>
                  <a:pt x="964" y="516"/>
                </a:lnTo>
                <a:lnTo>
                  <a:pt x="964" y="534"/>
                </a:lnTo>
                <a:lnTo>
                  <a:pt x="972" y="558"/>
                </a:lnTo>
                <a:lnTo>
                  <a:pt x="972" y="582"/>
                </a:lnTo>
                <a:lnTo>
                  <a:pt x="980" y="606"/>
                </a:lnTo>
                <a:lnTo>
                  <a:pt x="988" y="630"/>
                </a:lnTo>
                <a:lnTo>
                  <a:pt x="988" y="624"/>
                </a:lnTo>
                <a:lnTo>
                  <a:pt x="997" y="636"/>
                </a:lnTo>
                <a:lnTo>
                  <a:pt x="997" y="462"/>
                </a:lnTo>
                <a:lnTo>
                  <a:pt x="1005" y="474"/>
                </a:lnTo>
                <a:lnTo>
                  <a:pt x="1005" y="504"/>
                </a:lnTo>
                <a:lnTo>
                  <a:pt x="1013" y="534"/>
                </a:lnTo>
                <a:lnTo>
                  <a:pt x="1013" y="516"/>
                </a:lnTo>
                <a:lnTo>
                  <a:pt x="1022" y="534"/>
                </a:lnTo>
                <a:lnTo>
                  <a:pt x="1022" y="558"/>
                </a:lnTo>
                <a:lnTo>
                  <a:pt x="1030" y="582"/>
                </a:lnTo>
                <a:lnTo>
                  <a:pt x="1030" y="600"/>
                </a:lnTo>
                <a:lnTo>
                  <a:pt x="1038" y="624"/>
                </a:lnTo>
                <a:lnTo>
                  <a:pt x="1038" y="642"/>
                </a:lnTo>
                <a:lnTo>
                  <a:pt x="1047" y="660"/>
                </a:lnTo>
                <a:lnTo>
                  <a:pt x="1047" y="678"/>
                </a:lnTo>
                <a:lnTo>
                  <a:pt x="1055" y="690"/>
                </a:lnTo>
                <a:lnTo>
                  <a:pt x="1055" y="702"/>
                </a:lnTo>
                <a:lnTo>
                  <a:pt x="1063" y="714"/>
                </a:lnTo>
                <a:lnTo>
                  <a:pt x="1063" y="738"/>
                </a:lnTo>
                <a:lnTo>
                  <a:pt x="1072" y="750"/>
                </a:lnTo>
                <a:lnTo>
                  <a:pt x="1072" y="768"/>
                </a:lnTo>
                <a:lnTo>
                  <a:pt x="1080" y="786"/>
                </a:lnTo>
                <a:lnTo>
                  <a:pt x="1080" y="768"/>
                </a:lnTo>
                <a:lnTo>
                  <a:pt x="1088" y="786"/>
                </a:lnTo>
                <a:lnTo>
                  <a:pt x="1088" y="792"/>
                </a:lnTo>
                <a:lnTo>
                  <a:pt x="1096" y="474"/>
                </a:lnTo>
                <a:lnTo>
                  <a:pt x="1096" y="498"/>
                </a:lnTo>
                <a:lnTo>
                  <a:pt x="1105" y="522"/>
                </a:lnTo>
                <a:lnTo>
                  <a:pt x="1105" y="528"/>
                </a:lnTo>
                <a:lnTo>
                  <a:pt x="1113" y="552"/>
                </a:lnTo>
                <a:lnTo>
                  <a:pt x="1113" y="540"/>
                </a:lnTo>
                <a:lnTo>
                  <a:pt x="1121" y="564"/>
                </a:lnTo>
                <a:lnTo>
                  <a:pt x="1121" y="546"/>
                </a:lnTo>
                <a:lnTo>
                  <a:pt x="1130" y="552"/>
                </a:lnTo>
                <a:lnTo>
                  <a:pt x="1130" y="576"/>
                </a:lnTo>
                <a:lnTo>
                  <a:pt x="1138" y="600"/>
                </a:lnTo>
                <a:lnTo>
                  <a:pt x="1138" y="588"/>
                </a:lnTo>
                <a:lnTo>
                  <a:pt x="1146" y="564"/>
                </a:lnTo>
                <a:lnTo>
                  <a:pt x="1146" y="576"/>
                </a:lnTo>
                <a:lnTo>
                  <a:pt x="1146" y="582"/>
                </a:lnTo>
                <a:lnTo>
                  <a:pt x="1155" y="534"/>
                </a:lnTo>
                <a:lnTo>
                  <a:pt x="1155" y="498"/>
                </a:lnTo>
                <a:lnTo>
                  <a:pt x="1163" y="516"/>
                </a:lnTo>
                <a:lnTo>
                  <a:pt x="1163" y="528"/>
                </a:lnTo>
                <a:lnTo>
                  <a:pt x="1171" y="546"/>
                </a:lnTo>
                <a:lnTo>
                  <a:pt x="1171" y="570"/>
                </a:lnTo>
                <a:lnTo>
                  <a:pt x="1179" y="576"/>
                </a:lnTo>
                <a:lnTo>
                  <a:pt x="1179" y="492"/>
                </a:lnTo>
                <a:lnTo>
                  <a:pt x="1188" y="516"/>
                </a:lnTo>
                <a:lnTo>
                  <a:pt x="1188" y="528"/>
                </a:lnTo>
                <a:lnTo>
                  <a:pt x="1196" y="522"/>
                </a:lnTo>
                <a:lnTo>
                  <a:pt x="1196" y="552"/>
                </a:lnTo>
                <a:lnTo>
                  <a:pt x="1204" y="570"/>
                </a:lnTo>
                <a:lnTo>
                  <a:pt x="1204" y="588"/>
                </a:lnTo>
                <a:lnTo>
                  <a:pt x="1213" y="612"/>
                </a:lnTo>
                <a:lnTo>
                  <a:pt x="1213" y="618"/>
                </a:lnTo>
                <a:lnTo>
                  <a:pt x="1221" y="624"/>
                </a:lnTo>
                <a:lnTo>
                  <a:pt x="1221" y="630"/>
                </a:lnTo>
                <a:lnTo>
                  <a:pt x="1229" y="606"/>
                </a:lnTo>
                <a:lnTo>
                  <a:pt x="1229" y="624"/>
                </a:lnTo>
                <a:lnTo>
                  <a:pt x="1238" y="618"/>
                </a:lnTo>
                <a:lnTo>
                  <a:pt x="1238" y="576"/>
                </a:lnTo>
                <a:lnTo>
                  <a:pt x="1246" y="582"/>
                </a:lnTo>
                <a:lnTo>
                  <a:pt x="1246" y="606"/>
                </a:lnTo>
                <a:lnTo>
                  <a:pt x="1254" y="480"/>
                </a:lnTo>
                <a:lnTo>
                  <a:pt x="1254" y="498"/>
                </a:lnTo>
                <a:lnTo>
                  <a:pt x="1262" y="522"/>
                </a:lnTo>
                <a:lnTo>
                  <a:pt x="1262" y="546"/>
                </a:lnTo>
                <a:lnTo>
                  <a:pt x="1271" y="456"/>
                </a:lnTo>
                <a:lnTo>
                  <a:pt x="1271" y="480"/>
                </a:lnTo>
                <a:lnTo>
                  <a:pt x="1279" y="504"/>
                </a:lnTo>
                <a:lnTo>
                  <a:pt x="1279" y="528"/>
                </a:lnTo>
                <a:lnTo>
                  <a:pt x="1287" y="552"/>
                </a:lnTo>
                <a:lnTo>
                  <a:pt x="1287" y="576"/>
                </a:lnTo>
                <a:lnTo>
                  <a:pt x="1296" y="600"/>
                </a:lnTo>
                <a:lnTo>
                  <a:pt x="1296" y="570"/>
                </a:lnTo>
                <a:lnTo>
                  <a:pt x="1304" y="576"/>
                </a:lnTo>
                <a:lnTo>
                  <a:pt x="1304" y="528"/>
                </a:lnTo>
                <a:lnTo>
                  <a:pt x="1312" y="546"/>
                </a:lnTo>
                <a:lnTo>
                  <a:pt x="1312" y="570"/>
                </a:lnTo>
                <a:lnTo>
                  <a:pt x="1321" y="564"/>
                </a:lnTo>
                <a:lnTo>
                  <a:pt x="1321" y="588"/>
                </a:lnTo>
                <a:lnTo>
                  <a:pt x="1329" y="606"/>
                </a:lnTo>
                <a:lnTo>
                  <a:pt x="1329" y="618"/>
                </a:lnTo>
                <a:lnTo>
                  <a:pt x="1337" y="642"/>
                </a:lnTo>
                <a:lnTo>
                  <a:pt x="1337" y="660"/>
                </a:lnTo>
                <a:lnTo>
                  <a:pt x="1346" y="678"/>
                </a:lnTo>
                <a:lnTo>
                  <a:pt x="1346" y="672"/>
                </a:lnTo>
                <a:lnTo>
                  <a:pt x="1354" y="690"/>
                </a:lnTo>
                <a:lnTo>
                  <a:pt x="1354" y="702"/>
                </a:lnTo>
                <a:lnTo>
                  <a:pt x="1362" y="690"/>
                </a:lnTo>
                <a:lnTo>
                  <a:pt x="1362" y="702"/>
                </a:lnTo>
                <a:lnTo>
                  <a:pt x="1370" y="720"/>
                </a:lnTo>
                <a:lnTo>
                  <a:pt x="1370" y="738"/>
                </a:lnTo>
                <a:lnTo>
                  <a:pt x="1379" y="756"/>
                </a:lnTo>
                <a:lnTo>
                  <a:pt x="1379" y="744"/>
                </a:lnTo>
                <a:lnTo>
                  <a:pt x="1387" y="750"/>
                </a:lnTo>
                <a:lnTo>
                  <a:pt x="1387" y="756"/>
                </a:lnTo>
                <a:lnTo>
                  <a:pt x="1395" y="744"/>
                </a:lnTo>
                <a:lnTo>
                  <a:pt x="1395" y="762"/>
                </a:lnTo>
                <a:lnTo>
                  <a:pt x="1404" y="768"/>
                </a:lnTo>
                <a:lnTo>
                  <a:pt x="1404" y="786"/>
                </a:lnTo>
                <a:lnTo>
                  <a:pt x="1412" y="720"/>
                </a:lnTo>
                <a:lnTo>
                  <a:pt x="1412" y="726"/>
                </a:lnTo>
                <a:lnTo>
                  <a:pt x="1420" y="744"/>
                </a:lnTo>
                <a:lnTo>
                  <a:pt x="1420" y="762"/>
                </a:lnTo>
                <a:lnTo>
                  <a:pt x="1429" y="774"/>
                </a:lnTo>
                <a:lnTo>
                  <a:pt x="1429" y="786"/>
                </a:lnTo>
                <a:lnTo>
                  <a:pt x="1437" y="792"/>
                </a:lnTo>
                <a:lnTo>
                  <a:pt x="1437" y="804"/>
                </a:lnTo>
                <a:lnTo>
                  <a:pt x="1445" y="738"/>
                </a:lnTo>
                <a:lnTo>
                  <a:pt x="1445" y="744"/>
                </a:lnTo>
                <a:lnTo>
                  <a:pt x="1453" y="756"/>
                </a:lnTo>
                <a:lnTo>
                  <a:pt x="1453" y="744"/>
                </a:lnTo>
                <a:lnTo>
                  <a:pt x="1462" y="654"/>
                </a:lnTo>
                <a:lnTo>
                  <a:pt x="1462" y="636"/>
                </a:lnTo>
                <a:lnTo>
                  <a:pt x="1470" y="648"/>
                </a:lnTo>
                <a:lnTo>
                  <a:pt x="1470" y="666"/>
                </a:lnTo>
                <a:lnTo>
                  <a:pt x="1478" y="684"/>
                </a:lnTo>
                <a:lnTo>
                  <a:pt x="1478" y="678"/>
                </a:lnTo>
                <a:lnTo>
                  <a:pt x="1487" y="684"/>
                </a:lnTo>
                <a:lnTo>
                  <a:pt x="1487" y="672"/>
                </a:lnTo>
                <a:lnTo>
                  <a:pt x="1495" y="684"/>
                </a:lnTo>
                <a:lnTo>
                  <a:pt x="1495" y="702"/>
                </a:lnTo>
                <a:lnTo>
                  <a:pt x="1503" y="714"/>
                </a:lnTo>
                <a:lnTo>
                  <a:pt x="1503" y="732"/>
                </a:lnTo>
                <a:lnTo>
                  <a:pt x="1512" y="732"/>
                </a:lnTo>
                <a:lnTo>
                  <a:pt x="1512" y="726"/>
                </a:lnTo>
                <a:lnTo>
                  <a:pt x="1520" y="642"/>
                </a:lnTo>
                <a:lnTo>
                  <a:pt x="1520" y="666"/>
                </a:lnTo>
                <a:lnTo>
                  <a:pt x="1528" y="684"/>
                </a:lnTo>
                <a:lnTo>
                  <a:pt x="1528" y="696"/>
                </a:lnTo>
                <a:lnTo>
                  <a:pt x="1537" y="714"/>
                </a:lnTo>
                <a:lnTo>
                  <a:pt x="1537" y="732"/>
                </a:lnTo>
                <a:lnTo>
                  <a:pt x="1545" y="750"/>
                </a:lnTo>
                <a:lnTo>
                  <a:pt x="1545" y="768"/>
                </a:lnTo>
                <a:lnTo>
                  <a:pt x="1553" y="732"/>
                </a:lnTo>
                <a:lnTo>
                  <a:pt x="1553" y="750"/>
                </a:lnTo>
                <a:lnTo>
                  <a:pt x="1561" y="762"/>
                </a:lnTo>
                <a:lnTo>
                  <a:pt x="1561" y="768"/>
                </a:lnTo>
                <a:lnTo>
                  <a:pt x="1570" y="756"/>
                </a:lnTo>
                <a:lnTo>
                  <a:pt x="1570" y="774"/>
                </a:lnTo>
                <a:lnTo>
                  <a:pt x="1578" y="750"/>
                </a:lnTo>
                <a:lnTo>
                  <a:pt x="1578" y="762"/>
                </a:lnTo>
                <a:lnTo>
                  <a:pt x="1586" y="780"/>
                </a:lnTo>
                <a:lnTo>
                  <a:pt x="1586" y="792"/>
                </a:lnTo>
                <a:lnTo>
                  <a:pt x="1595" y="780"/>
                </a:lnTo>
                <a:lnTo>
                  <a:pt x="1595" y="732"/>
                </a:lnTo>
                <a:lnTo>
                  <a:pt x="1603" y="744"/>
                </a:lnTo>
                <a:lnTo>
                  <a:pt x="1603" y="690"/>
                </a:lnTo>
                <a:lnTo>
                  <a:pt x="1611" y="702"/>
                </a:lnTo>
                <a:lnTo>
                  <a:pt x="1611" y="720"/>
                </a:lnTo>
                <a:lnTo>
                  <a:pt x="1620" y="696"/>
                </a:lnTo>
                <a:lnTo>
                  <a:pt x="1620" y="714"/>
                </a:lnTo>
                <a:lnTo>
                  <a:pt x="1628" y="726"/>
                </a:lnTo>
                <a:lnTo>
                  <a:pt x="1628" y="744"/>
                </a:lnTo>
                <a:lnTo>
                  <a:pt x="1636" y="714"/>
                </a:lnTo>
                <a:lnTo>
                  <a:pt x="1636" y="732"/>
                </a:lnTo>
                <a:lnTo>
                  <a:pt x="1644" y="750"/>
                </a:lnTo>
                <a:lnTo>
                  <a:pt x="1644" y="762"/>
                </a:lnTo>
                <a:lnTo>
                  <a:pt x="1653" y="744"/>
                </a:lnTo>
                <a:lnTo>
                  <a:pt x="1653" y="750"/>
                </a:lnTo>
                <a:lnTo>
                  <a:pt x="1661" y="750"/>
                </a:lnTo>
                <a:lnTo>
                  <a:pt x="1661" y="744"/>
                </a:lnTo>
                <a:lnTo>
                  <a:pt x="1669" y="756"/>
                </a:lnTo>
                <a:lnTo>
                  <a:pt x="1678" y="762"/>
                </a:lnTo>
                <a:lnTo>
                  <a:pt x="1678" y="780"/>
                </a:lnTo>
                <a:lnTo>
                  <a:pt x="1686" y="792"/>
                </a:lnTo>
                <a:lnTo>
                  <a:pt x="1686" y="762"/>
                </a:lnTo>
                <a:lnTo>
                  <a:pt x="1694" y="726"/>
                </a:lnTo>
                <a:lnTo>
                  <a:pt x="1694" y="744"/>
                </a:lnTo>
                <a:lnTo>
                  <a:pt x="1703" y="750"/>
                </a:lnTo>
                <a:lnTo>
                  <a:pt x="1703" y="756"/>
                </a:lnTo>
                <a:lnTo>
                  <a:pt x="1711" y="672"/>
                </a:lnTo>
                <a:lnTo>
                  <a:pt x="1711" y="678"/>
                </a:lnTo>
                <a:lnTo>
                  <a:pt x="1719" y="696"/>
                </a:lnTo>
                <a:lnTo>
                  <a:pt x="1719" y="708"/>
                </a:lnTo>
                <a:lnTo>
                  <a:pt x="1728" y="696"/>
                </a:lnTo>
                <a:lnTo>
                  <a:pt x="1728" y="708"/>
                </a:lnTo>
                <a:lnTo>
                  <a:pt x="1736" y="720"/>
                </a:lnTo>
                <a:lnTo>
                  <a:pt x="1736" y="738"/>
                </a:lnTo>
                <a:lnTo>
                  <a:pt x="1744" y="738"/>
                </a:lnTo>
                <a:lnTo>
                  <a:pt x="1744" y="708"/>
                </a:lnTo>
                <a:lnTo>
                  <a:pt x="1752" y="726"/>
                </a:lnTo>
                <a:lnTo>
                  <a:pt x="1752" y="684"/>
                </a:lnTo>
                <a:lnTo>
                  <a:pt x="1761" y="642"/>
                </a:lnTo>
                <a:lnTo>
                  <a:pt x="1761" y="660"/>
                </a:lnTo>
                <a:lnTo>
                  <a:pt x="1769" y="678"/>
                </a:lnTo>
                <a:lnTo>
                  <a:pt x="1769" y="702"/>
                </a:lnTo>
                <a:lnTo>
                  <a:pt x="1777" y="678"/>
                </a:lnTo>
                <a:lnTo>
                  <a:pt x="1777" y="672"/>
                </a:lnTo>
                <a:lnTo>
                  <a:pt x="1786" y="672"/>
                </a:lnTo>
                <a:lnTo>
                  <a:pt x="1786" y="666"/>
                </a:lnTo>
                <a:lnTo>
                  <a:pt x="1794" y="690"/>
                </a:lnTo>
                <a:lnTo>
                  <a:pt x="1794" y="708"/>
                </a:lnTo>
                <a:lnTo>
                  <a:pt x="1802" y="714"/>
                </a:lnTo>
                <a:lnTo>
                  <a:pt x="1802" y="648"/>
                </a:lnTo>
                <a:lnTo>
                  <a:pt x="1811" y="672"/>
                </a:lnTo>
                <a:lnTo>
                  <a:pt x="1811" y="666"/>
                </a:lnTo>
                <a:lnTo>
                  <a:pt x="1819" y="624"/>
                </a:lnTo>
                <a:lnTo>
                  <a:pt x="1819" y="630"/>
                </a:lnTo>
                <a:lnTo>
                  <a:pt x="1827" y="624"/>
                </a:lnTo>
                <a:lnTo>
                  <a:pt x="1827" y="642"/>
                </a:lnTo>
                <a:lnTo>
                  <a:pt x="1835" y="654"/>
                </a:lnTo>
                <a:lnTo>
                  <a:pt x="1835" y="672"/>
                </a:lnTo>
                <a:lnTo>
                  <a:pt x="1844" y="678"/>
                </a:lnTo>
                <a:lnTo>
                  <a:pt x="1844" y="690"/>
                </a:lnTo>
                <a:lnTo>
                  <a:pt x="1852" y="696"/>
                </a:lnTo>
                <a:lnTo>
                  <a:pt x="1852" y="714"/>
                </a:lnTo>
                <a:lnTo>
                  <a:pt x="1860" y="732"/>
                </a:lnTo>
                <a:lnTo>
                  <a:pt x="1860" y="744"/>
                </a:lnTo>
                <a:lnTo>
                  <a:pt x="1869" y="756"/>
                </a:lnTo>
                <a:lnTo>
                  <a:pt x="1869" y="774"/>
                </a:lnTo>
                <a:lnTo>
                  <a:pt x="1877" y="786"/>
                </a:lnTo>
                <a:lnTo>
                  <a:pt x="1877" y="768"/>
                </a:lnTo>
                <a:lnTo>
                  <a:pt x="1885" y="762"/>
                </a:lnTo>
                <a:lnTo>
                  <a:pt x="1885" y="768"/>
                </a:lnTo>
                <a:lnTo>
                  <a:pt x="1894" y="774"/>
                </a:lnTo>
                <a:lnTo>
                  <a:pt x="1894" y="786"/>
                </a:lnTo>
                <a:lnTo>
                  <a:pt x="1902" y="798"/>
                </a:lnTo>
                <a:lnTo>
                  <a:pt x="1902" y="780"/>
                </a:lnTo>
                <a:lnTo>
                  <a:pt x="1910" y="786"/>
                </a:lnTo>
                <a:lnTo>
                  <a:pt x="1910" y="798"/>
                </a:lnTo>
                <a:lnTo>
                  <a:pt x="1919" y="798"/>
                </a:lnTo>
                <a:lnTo>
                  <a:pt x="1927" y="810"/>
                </a:lnTo>
                <a:lnTo>
                  <a:pt x="1927" y="828"/>
                </a:lnTo>
                <a:lnTo>
                  <a:pt x="1935" y="839"/>
                </a:lnTo>
                <a:lnTo>
                  <a:pt x="1935" y="845"/>
                </a:lnTo>
                <a:lnTo>
                  <a:pt x="1943" y="851"/>
                </a:lnTo>
                <a:lnTo>
                  <a:pt x="1943" y="857"/>
                </a:lnTo>
                <a:lnTo>
                  <a:pt x="1952" y="780"/>
                </a:lnTo>
                <a:lnTo>
                  <a:pt x="1952" y="792"/>
                </a:lnTo>
                <a:lnTo>
                  <a:pt x="1960" y="750"/>
                </a:lnTo>
                <a:lnTo>
                  <a:pt x="1960" y="762"/>
                </a:lnTo>
                <a:lnTo>
                  <a:pt x="1968" y="780"/>
                </a:lnTo>
                <a:lnTo>
                  <a:pt x="1968" y="774"/>
                </a:lnTo>
                <a:lnTo>
                  <a:pt x="1977" y="792"/>
                </a:lnTo>
                <a:lnTo>
                  <a:pt x="1985" y="804"/>
                </a:lnTo>
                <a:lnTo>
                  <a:pt x="1985" y="816"/>
                </a:lnTo>
                <a:lnTo>
                  <a:pt x="1993" y="828"/>
                </a:lnTo>
                <a:lnTo>
                  <a:pt x="1993" y="839"/>
                </a:lnTo>
                <a:lnTo>
                  <a:pt x="2002" y="786"/>
                </a:lnTo>
                <a:lnTo>
                  <a:pt x="2002" y="792"/>
                </a:lnTo>
                <a:lnTo>
                  <a:pt x="2010" y="804"/>
                </a:lnTo>
                <a:lnTo>
                  <a:pt x="2010" y="816"/>
                </a:lnTo>
                <a:lnTo>
                  <a:pt x="2018" y="822"/>
                </a:lnTo>
                <a:lnTo>
                  <a:pt x="2026" y="822"/>
                </a:lnTo>
                <a:lnTo>
                  <a:pt x="2026" y="816"/>
                </a:lnTo>
                <a:lnTo>
                  <a:pt x="2035" y="816"/>
                </a:lnTo>
                <a:lnTo>
                  <a:pt x="2035" y="828"/>
                </a:lnTo>
                <a:lnTo>
                  <a:pt x="2043" y="816"/>
                </a:lnTo>
                <a:lnTo>
                  <a:pt x="2043" y="792"/>
                </a:lnTo>
                <a:lnTo>
                  <a:pt x="2051" y="804"/>
                </a:lnTo>
                <a:lnTo>
                  <a:pt x="2051" y="810"/>
                </a:lnTo>
                <a:lnTo>
                  <a:pt x="2060" y="804"/>
                </a:lnTo>
                <a:lnTo>
                  <a:pt x="2068" y="816"/>
                </a:lnTo>
                <a:lnTo>
                  <a:pt x="2068" y="828"/>
                </a:lnTo>
                <a:lnTo>
                  <a:pt x="2076" y="828"/>
                </a:lnTo>
                <a:lnTo>
                  <a:pt x="2076" y="816"/>
                </a:lnTo>
                <a:lnTo>
                  <a:pt x="2085" y="816"/>
                </a:lnTo>
                <a:lnTo>
                  <a:pt x="2085" y="804"/>
                </a:lnTo>
                <a:lnTo>
                  <a:pt x="2093" y="816"/>
                </a:lnTo>
                <a:lnTo>
                  <a:pt x="2093" y="833"/>
                </a:lnTo>
                <a:lnTo>
                  <a:pt x="2101" y="828"/>
                </a:lnTo>
                <a:lnTo>
                  <a:pt x="2101" y="839"/>
                </a:lnTo>
                <a:lnTo>
                  <a:pt x="2110" y="845"/>
                </a:lnTo>
                <a:lnTo>
                  <a:pt x="2110" y="851"/>
                </a:lnTo>
                <a:lnTo>
                  <a:pt x="2118" y="869"/>
                </a:lnTo>
                <a:lnTo>
                  <a:pt x="2118" y="875"/>
                </a:lnTo>
                <a:lnTo>
                  <a:pt x="2126" y="887"/>
                </a:lnTo>
                <a:lnTo>
                  <a:pt x="2126" y="899"/>
                </a:lnTo>
                <a:lnTo>
                  <a:pt x="2134" y="911"/>
                </a:lnTo>
                <a:lnTo>
                  <a:pt x="2134" y="917"/>
                </a:lnTo>
                <a:lnTo>
                  <a:pt x="2143" y="929"/>
                </a:lnTo>
                <a:lnTo>
                  <a:pt x="2143" y="935"/>
                </a:lnTo>
                <a:lnTo>
                  <a:pt x="2151" y="947"/>
                </a:lnTo>
                <a:lnTo>
                  <a:pt x="2151" y="887"/>
                </a:lnTo>
                <a:lnTo>
                  <a:pt x="2159" y="899"/>
                </a:lnTo>
                <a:lnTo>
                  <a:pt x="2159" y="893"/>
                </a:lnTo>
                <a:lnTo>
                  <a:pt x="2168" y="905"/>
                </a:lnTo>
                <a:lnTo>
                  <a:pt x="2176" y="899"/>
                </a:lnTo>
                <a:lnTo>
                  <a:pt x="2176" y="911"/>
                </a:lnTo>
                <a:lnTo>
                  <a:pt x="2184" y="911"/>
                </a:lnTo>
                <a:lnTo>
                  <a:pt x="2184" y="917"/>
                </a:lnTo>
                <a:lnTo>
                  <a:pt x="2193" y="923"/>
                </a:lnTo>
                <a:lnTo>
                  <a:pt x="2193" y="899"/>
                </a:lnTo>
                <a:lnTo>
                  <a:pt x="2201" y="875"/>
                </a:lnTo>
                <a:lnTo>
                  <a:pt x="2201" y="869"/>
                </a:lnTo>
                <a:lnTo>
                  <a:pt x="2209" y="881"/>
                </a:lnTo>
                <a:lnTo>
                  <a:pt x="2209" y="887"/>
                </a:lnTo>
                <a:lnTo>
                  <a:pt x="2217" y="851"/>
                </a:lnTo>
                <a:lnTo>
                  <a:pt x="2217" y="863"/>
                </a:lnTo>
                <a:lnTo>
                  <a:pt x="2226" y="863"/>
                </a:lnTo>
                <a:lnTo>
                  <a:pt x="2226" y="869"/>
                </a:lnTo>
                <a:lnTo>
                  <a:pt x="2234" y="881"/>
                </a:lnTo>
                <a:lnTo>
                  <a:pt x="2234" y="875"/>
                </a:lnTo>
                <a:lnTo>
                  <a:pt x="2242" y="875"/>
                </a:lnTo>
                <a:lnTo>
                  <a:pt x="2242" y="881"/>
                </a:lnTo>
                <a:lnTo>
                  <a:pt x="2251" y="845"/>
                </a:lnTo>
                <a:lnTo>
                  <a:pt x="2251" y="828"/>
                </a:lnTo>
                <a:lnTo>
                  <a:pt x="2259" y="828"/>
                </a:lnTo>
                <a:lnTo>
                  <a:pt x="2259" y="839"/>
                </a:lnTo>
                <a:lnTo>
                  <a:pt x="2267" y="851"/>
                </a:lnTo>
                <a:lnTo>
                  <a:pt x="2267" y="792"/>
                </a:lnTo>
                <a:lnTo>
                  <a:pt x="2276" y="774"/>
                </a:lnTo>
                <a:lnTo>
                  <a:pt x="2276" y="702"/>
                </a:lnTo>
                <a:lnTo>
                  <a:pt x="2284" y="714"/>
                </a:lnTo>
                <a:lnTo>
                  <a:pt x="2284" y="726"/>
                </a:lnTo>
                <a:lnTo>
                  <a:pt x="2284" y="738"/>
                </a:lnTo>
                <a:lnTo>
                  <a:pt x="2292" y="720"/>
                </a:lnTo>
                <a:lnTo>
                  <a:pt x="2292" y="738"/>
                </a:lnTo>
                <a:lnTo>
                  <a:pt x="2300" y="750"/>
                </a:lnTo>
                <a:lnTo>
                  <a:pt x="2300" y="732"/>
                </a:lnTo>
                <a:lnTo>
                  <a:pt x="2309" y="744"/>
                </a:lnTo>
                <a:lnTo>
                  <a:pt x="2309" y="756"/>
                </a:lnTo>
                <a:lnTo>
                  <a:pt x="2317" y="774"/>
                </a:lnTo>
                <a:lnTo>
                  <a:pt x="2317" y="780"/>
                </a:lnTo>
                <a:lnTo>
                  <a:pt x="2325" y="744"/>
                </a:lnTo>
                <a:lnTo>
                  <a:pt x="2325" y="756"/>
                </a:lnTo>
                <a:lnTo>
                  <a:pt x="2334" y="768"/>
                </a:lnTo>
                <a:lnTo>
                  <a:pt x="2334" y="780"/>
                </a:lnTo>
                <a:lnTo>
                  <a:pt x="2342" y="792"/>
                </a:lnTo>
                <a:lnTo>
                  <a:pt x="2342" y="798"/>
                </a:lnTo>
                <a:lnTo>
                  <a:pt x="2350" y="810"/>
                </a:lnTo>
                <a:lnTo>
                  <a:pt x="2359" y="822"/>
                </a:lnTo>
                <a:lnTo>
                  <a:pt x="2359" y="816"/>
                </a:lnTo>
                <a:lnTo>
                  <a:pt x="2367" y="786"/>
                </a:lnTo>
                <a:lnTo>
                  <a:pt x="2367" y="798"/>
                </a:lnTo>
                <a:lnTo>
                  <a:pt x="2375" y="816"/>
                </a:lnTo>
                <a:lnTo>
                  <a:pt x="2384" y="822"/>
                </a:lnTo>
                <a:lnTo>
                  <a:pt x="2384" y="828"/>
                </a:lnTo>
                <a:lnTo>
                  <a:pt x="2392" y="833"/>
                </a:lnTo>
                <a:lnTo>
                  <a:pt x="2392" y="828"/>
                </a:lnTo>
                <a:lnTo>
                  <a:pt x="2400" y="833"/>
                </a:lnTo>
                <a:lnTo>
                  <a:pt x="2400" y="786"/>
                </a:lnTo>
                <a:lnTo>
                  <a:pt x="2408" y="798"/>
                </a:lnTo>
                <a:lnTo>
                  <a:pt x="2408" y="810"/>
                </a:lnTo>
                <a:lnTo>
                  <a:pt x="2417" y="792"/>
                </a:lnTo>
                <a:lnTo>
                  <a:pt x="2417" y="798"/>
                </a:lnTo>
                <a:lnTo>
                  <a:pt x="2425" y="810"/>
                </a:lnTo>
                <a:lnTo>
                  <a:pt x="2425" y="756"/>
                </a:lnTo>
                <a:lnTo>
                  <a:pt x="2433" y="756"/>
                </a:lnTo>
                <a:lnTo>
                  <a:pt x="2433" y="762"/>
                </a:lnTo>
                <a:lnTo>
                  <a:pt x="2442" y="732"/>
                </a:lnTo>
                <a:lnTo>
                  <a:pt x="2442" y="750"/>
                </a:lnTo>
                <a:lnTo>
                  <a:pt x="2450" y="762"/>
                </a:lnTo>
                <a:lnTo>
                  <a:pt x="2458" y="732"/>
                </a:lnTo>
                <a:lnTo>
                  <a:pt x="2458" y="744"/>
                </a:lnTo>
                <a:lnTo>
                  <a:pt x="2467" y="756"/>
                </a:lnTo>
                <a:lnTo>
                  <a:pt x="2467" y="774"/>
                </a:lnTo>
                <a:lnTo>
                  <a:pt x="2475" y="786"/>
                </a:lnTo>
                <a:lnTo>
                  <a:pt x="2475" y="768"/>
                </a:lnTo>
                <a:lnTo>
                  <a:pt x="2483" y="786"/>
                </a:lnTo>
                <a:lnTo>
                  <a:pt x="2491" y="786"/>
                </a:lnTo>
                <a:lnTo>
                  <a:pt x="2491" y="780"/>
                </a:lnTo>
                <a:lnTo>
                  <a:pt x="2500" y="750"/>
                </a:lnTo>
                <a:lnTo>
                  <a:pt x="2500" y="768"/>
                </a:lnTo>
                <a:lnTo>
                  <a:pt x="2508" y="780"/>
                </a:lnTo>
                <a:lnTo>
                  <a:pt x="2508" y="792"/>
                </a:lnTo>
                <a:lnTo>
                  <a:pt x="2516" y="804"/>
                </a:lnTo>
                <a:lnTo>
                  <a:pt x="2516" y="738"/>
                </a:lnTo>
                <a:lnTo>
                  <a:pt x="2525" y="750"/>
                </a:lnTo>
                <a:lnTo>
                  <a:pt x="2525" y="762"/>
                </a:lnTo>
                <a:lnTo>
                  <a:pt x="2533" y="762"/>
                </a:lnTo>
                <a:lnTo>
                  <a:pt x="2533" y="774"/>
                </a:lnTo>
                <a:lnTo>
                  <a:pt x="2541" y="768"/>
                </a:lnTo>
                <a:lnTo>
                  <a:pt x="2541" y="786"/>
                </a:lnTo>
                <a:lnTo>
                  <a:pt x="2550" y="774"/>
                </a:lnTo>
                <a:lnTo>
                  <a:pt x="2550" y="786"/>
                </a:lnTo>
                <a:lnTo>
                  <a:pt x="2558" y="762"/>
                </a:lnTo>
                <a:lnTo>
                  <a:pt x="2558" y="768"/>
                </a:lnTo>
                <a:lnTo>
                  <a:pt x="2566" y="774"/>
                </a:lnTo>
                <a:lnTo>
                  <a:pt x="2566" y="786"/>
                </a:lnTo>
                <a:lnTo>
                  <a:pt x="2575" y="786"/>
                </a:lnTo>
                <a:lnTo>
                  <a:pt x="2575" y="798"/>
                </a:lnTo>
                <a:lnTo>
                  <a:pt x="2583" y="804"/>
                </a:lnTo>
                <a:lnTo>
                  <a:pt x="2583" y="816"/>
                </a:lnTo>
                <a:lnTo>
                  <a:pt x="2591" y="833"/>
                </a:lnTo>
                <a:lnTo>
                  <a:pt x="2591" y="845"/>
                </a:lnTo>
                <a:lnTo>
                  <a:pt x="2599" y="851"/>
                </a:lnTo>
                <a:lnTo>
                  <a:pt x="2599" y="869"/>
                </a:lnTo>
                <a:lnTo>
                  <a:pt x="2608" y="869"/>
                </a:lnTo>
                <a:lnTo>
                  <a:pt x="2608" y="875"/>
                </a:lnTo>
                <a:lnTo>
                  <a:pt x="2616" y="869"/>
                </a:lnTo>
                <a:lnTo>
                  <a:pt x="2616" y="863"/>
                </a:lnTo>
                <a:lnTo>
                  <a:pt x="2624" y="875"/>
                </a:lnTo>
                <a:lnTo>
                  <a:pt x="2624" y="887"/>
                </a:lnTo>
                <a:lnTo>
                  <a:pt x="2633" y="899"/>
                </a:lnTo>
                <a:lnTo>
                  <a:pt x="2641" y="893"/>
                </a:lnTo>
                <a:lnTo>
                  <a:pt x="2641" y="881"/>
                </a:lnTo>
                <a:lnTo>
                  <a:pt x="2649" y="875"/>
                </a:lnTo>
                <a:lnTo>
                  <a:pt x="2649" y="881"/>
                </a:lnTo>
                <a:lnTo>
                  <a:pt x="2658" y="887"/>
                </a:lnTo>
                <a:lnTo>
                  <a:pt x="2658" y="851"/>
                </a:lnTo>
                <a:lnTo>
                  <a:pt x="2666" y="863"/>
                </a:lnTo>
                <a:lnTo>
                  <a:pt x="2666" y="875"/>
                </a:lnTo>
                <a:lnTo>
                  <a:pt x="2674" y="869"/>
                </a:lnTo>
                <a:lnTo>
                  <a:pt x="2674" y="875"/>
                </a:lnTo>
                <a:lnTo>
                  <a:pt x="2682" y="857"/>
                </a:lnTo>
                <a:lnTo>
                  <a:pt x="2682" y="869"/>
                </a:lnTo>
                <a:lnTo>
                  <a:pt x="2691" y="881"/>
                </a:lnTo>
                <a:lnTo>
                  <a:pt x="2691" y="875"/>
                </a:lnTo>
                <a:lnTo>
                  <a:pt x="2699" y="887"/>
                </a:lnTo>
                <a:lnTo>
                  <a:pt x="2699" y="893"/>
                </a:lnTo>
                <a:lnTo>
                  <a:pt x="2707" y="845"/>
                </a:lnTo>
                <a:lnTo>
                  <a:pt x="2716" y="857"/>
                </a:lnTo>
                <a:lnTo>
                  <a:pt x="2716" y="869"/>
                </a:lnTo>
                <a:lnTo>
                  <a:pt x="2724" y="833"/>
                </a:lnTo>
                <a:lnTo>
                  <a:pt x="2724" y="822"/>
                </a:lnTo>
                <a:lnTo>
                  <a:pt x="2732" y="804"/>
                </a:lnTo>
                <a:lnTo>
                  <a:pt x="2741" y="804"/>
                </a:lnTo>
                <a:lnTo>
                  <a:pt x="2749" y="774"/>
                </a:lnTo>
                <a:lnTo>
                  <a:pt x="2749" y="792"/>
                </a:lnTo>
                <a:lnTo>
                  <a:pt x="2757" y="804"/>
                </a:lnTo>
                <a:lnTo>
                  <a:pt x="2757" y="780"/>
                </a:lnTo>
                <a:lnTo>
                  <a:pt x="2766" y="792"/>
                </a:lnTo>
                <a:lnTo>
                  <a:pt x="2774" y="798"/>
                </a:lnTo>
                <a:lnTo>
                  <a:pt x="2774" y="804"/>
                </a:lnTo>
                <a:lnTo>
                  <a:pt x="2782" y="738"/>
                </a:lnTo>
                <a:lnTo>
                  <a:pt x="2782" y="702"/>
                </a:lnTo>
                <a:lnTo>
                  <a:pt x="2790" y="702"/>
                </a:lnTo>
                <a:lnTo>
                  <a:pt x="2790" y="720"/>
                </a:lnTo>
                <a:lnTo>
                  <a:pt x="2799" y="738"/>
                </a:lnTo>
                <a:lnTo>
                  <a:pt x="2799" y="750"/>
                </a:lnTo>
                <a:lnTo>
                  <a:pt x="2807" y="768"/>
                </a:lnTo>
                <a:lnTo>
                  <a:pt x="2807" y="780"/>
                </a:lnTo>
                <a:lnTo>
                  <a:pt x="2815" y="786"/>
                </a:lnTo>
                <a:lnTo>
                  <a:pt x="2815" y="792"/>
                </a:lnTo>
                <a:lnTo>
                  <a:pt x="2824" y="702"/>
                </a:lnTo>
                <a:lnTo>
                  <a:pt x="2824" y="708"/>
                </a:lnTo>
                <a:lnTo>
                  <a:pt x="2832" y="726"/>
                </a:lnTo>
                <a:lnTo>
                  <a:pt x="2832" y="738"/>
                </a:lnTo>
                <a:lnTo>
                  <a:pt x="2840" y="738"/>
                </a:lnTo>
                <a:lnTo>
                  <a:pt x="2840" y="750"/>
                </a:lnTo>
                <a:lnTo>
                  <a:pt x="2849" y="750"/>
                </a:lnTo>
                <a:lnTo>
                  <a:pt x="2849" y="726"/>
                </a:lnTo>
                <a:lnTo>
                  <a:pt x="2857" y="732"/>
                </a:lnTo>
                <a:lnTo>
                  <a:pt x="2857" y="750"/>
                </a:lnTo>
                <a:lnTo>
                  <a:pt x="2865" y="756"/>
                </a:lnTo>
                <a:lnTo>
                  <a:pt x="2865" y="732"/>
                </a:lnTo>
                <a:lnTo>
                  <a:pt x="2873" y="750"/>
                </a:lnTo>
                <a:lnTo>
                  <a:pt x="2873" y="768"/>
                </a:lnTo>
                <a:lnTo>
                  <a:pt x="2882" y="780"/>
                </a:lnTo>
                <a:lnTo>
                  <a:pt x="2882" y="744"/>
                </a:lnTo>
                <a:lnTo>
                  <a:pt x="2890" y="756"/>
                </a:lnTo>
                <a:lnTo>
                  <a:pt x="2890" y="744"/>
                </a:lnTo>
                <a:lnTo>
                  <a:pt x="2898" y="756"/>
                </a:lnTo>
                <a:lnTo>
                  <a:pt x="2907" y="744"/>
                </a:lnTo>
                <a:lnTo>
                  <a:pt x="2907" y="702"/>
                </a:lnTo>
                <a:lnTo>
                  <a:pt x="2915" y="714"/>
                </a:lnTo>
                <a:lnTo>
                  <a:pt x="2915" y="726"/>
                </a:lnTo>
                <a:lnTo>
                  <a:pt x="2923" y="738"/>
                </a:lnTo>
                <a:lnTo>
                  <a:pt x="2923" y="708"/>
                </a:lnTo>
                <a:lnTo>
                  <a:pt x="2932" y="732"/>
                </a:lnTo>
                <a:lnTo>
                  <a:pt x="2940" y="744"/>
                </a:lnTo>
                <a:lnTo>
                  <a:pt x="2940" y="762"/>
                </a:lnTo>
                <a:lnTo>
                  <a:pt x="2948" y="774"/>
                </a:lnTo>
                <a:lnTo>
                  <a:pt x="2957" y="780"/>
                </a:lnTo>
                <a:lnTo>
                  <a:pt x="2957" y="798"/>
                </a:lnTo>
                <a:lnTo>
                  <a:pt x="2965" y="810"/>
                </a:lnTo>
                <a:lnTo>
                  <a:pt x="2965" y="822"/>
                </a:lnTo>
                <a:lnTo>
                  <a:pt x="2973" y="816"/>
                </a:lnTo>
                <a:lnTo>
                  <a:pt x="2973" y="822"/>
                </a:lnTo>
                <a:lnTo>
                  <a:pt x="2981" y="833"/>
                </a:lnTo>
                <a:lnTo>
                  <a:pt x="2981" y="845"/>
                </a:lnTo>
                <a:lnTo>
                  <a:pt x="2990" y="857"/>
                </a:lnTo>
                <a:lnTo>
                  <a:pt x="2990" y="863"/>
                </a:lnTo>
                <a:lnTo>
                  <a:pt x="2998" y="851"/>
                </a:lnTo>
                <a:lnTo>
                  <a:pt x="3006" y="863"/>
                </a:lnTo>
                <a:lnTo>
                  <a:pt x="3006" y="816"/>
                </a:lnTo>
                <a:lnTo>
                  <a:pt x="3015" y="828"/>
                </a:lnTo>
                <a:lnTo>
                  <a:pt x="3015" y="833"/>
                </a:lnTo>
                <a:lnTo>
                  <a:pt x="3023" y="839"/>
                </a:lnTo>
                <a:lnTo>
                  <a:pt x="3023" y="851"/>
                </a:lnTo>
                <a:lnTo>
                  <a:pt x="3031" y="863"/>
                </a:lnTo>
                <a:lnTo>
                  <a:pt x="3031" y="875"/>
                </a:lnTo>
                <a:lnTo>
                  <a:pt x="3040" y="881"/>
                </a:lnTo>
                <a:lnTo>
                  <a:pt x="3040" y="893"/>
                </a:lnTo>
                <a:lnTo>
                  <a:pt x="3048" y="881"/>
                </a:lnTo>
                <a:lnTo>
                  <a:pt x="3048" y="887"/>
                </a:lnTo>
                <a:lnTo>
                  <a:pt x="3056" y="887"/>
                </a:lnTo>
                <a:lnTo>
                  <a:pt x="3064" y="893"/>
                </a:lnTo>
                <a:lnTo>
                  <a:pt x="3064" y="899"/>
                </a:lnTo>
                <a:lnTo>
                  <a:pt x="3073" y="911"/>
                </a:lnTo>
                <a:lnTo>
                  <a:pt x="3073" y="923"/>
                </a:lnTo>
                <a:lnTo>
                  <a:pt x="3081" y="929"/>
                </a:lnTo>
                <a:lnTo>
                  <a:pt x="3081" y="911"/>
                </a:lnTo>
                <a:lnTo>
                  <a:pt x="3089" y="917"/>
                </a:lnTo>
                <a:lnTo>
                  <a:pt x="3098" y="923"/>
                </a:lnTo>
                <a:lnTo>
                  <a:pt x="3098" y="929"/>
                </a:lnTo>
                <a:lnTo>
                  <a:pt x="3106" y="923"/>
                </a:lnTo>
                <a:lnTo>
                  <a:pt x="3106" y="929"/>
                </a:lnTo>
                <a:lnTo>
                  <a:pt x="3114" y="941"/>
                </a:lnTo>
                <a:lnTo>
                  <a:pt x="3114" y="935"/>
                </a:lnTo>
                <a:lnTo>
                  <a:pt x="3123" y="941"/>
                </a:lnTo>
                <a:lnTo>
                  <a:pt x="3123" y="947"/>
                </a:lnTo>
                <a:lnTo>
                  <a:pt x="3131" y="947"/>
                </a:lnTo>
                <a:lnTo>
                  <a:pt x="3131" y="953"/>
                </a:lnTo>
                <a:lnTo>
                  <a:pt x="3139" y="941"/>
                </a:lnTo>
                <a:lnTo>
                  <a:pt x="3139" y="947"/>
                </a:lnTo>
                <a:lnTo>
                  <a:pt x="3148" y="929"/>
                </a:lnTo>
                <a:lnTo>
                  <a:pt x="3156" y="935"/>
                </a:lnTo>
                <a:lnTo>
                  <a:pt x="3164" y="941"/>
                </a:lnTo>
                <a:lnTo>
                  <a:pt x="3164" y="947"/>
                </a:lnTo>
                <a:lnTo>
                  <a:pt x="3172" y="929"/>
                </a:lnTo>
                <a:lnTo>
                  <a:pt x="3181" y="935"/>
                </a:lnTo>
                <a:lnTo>
                  <a:pt x="3181" y="947"/>
                </a:lnTo>
                <a:lnTo>
                  <a:pt x="3189" y="947"/>
                </a:lnTo>
                <a:lnTo>
                  <a:pt x="3189" y="953"/>
                </a:lnTo>
                <a:lnTo>
                  <a:pt x="3197" y="959"/>
                </a:lnTo>
                <a:lnTo>
                  <a:pt x="3197" y="971"/>
                </a:lnTo>
                <a:lnTo>
                  <a:pt x="3206" y="971"/>
                </a:lnTo>
                <a:lnTo>
                  <a:pt x="3206" y="977"/>
                </a:lnTo>
                <a:lnTo>
                  <a:pt x="3214" y="971"/>
                </a:lnTo>
                <a:lnTo>
                  <a:pt x="3214" y="977"/>
                </a:lnTo>
                <a:lnTo>
                  <a:pt x="3222" y="983"/>
                </a:lnTo>
                <a:lnTo>
                  <a:pt x="3222" y="989"/>
                </a:lnTo>
                <a:lnTo>
                  <a:pt x="3231" y="983"/>
                </a:lnTo>
                <a:lnTo>
                  <a:pt x="3231" y="941"/>
                </a:lnTo>
                <a:lnTo>
                  <a:pt x="3239" y="941"/>
                </a:lnTo>
                <a:lnTo>
                  <a:pt x="3239" y="947"/>
                </a:lnTo>
                <a:lnTo>
                  <a:pt x="3247" y="953"/>
                </a:lnTo>
                <a:lnTo>
                  <a:pt x="3247" y="947"/>
                </a:lnTo>
                <a:lnTo>
                  <a:pt x="3255" y="941"/>
                </a:lnTo>
                <a:lnTo>
                  <a:pt x="3255" y="929"/>
                </a:lnTo>
                <a:lnTo>
                  <a:pt x="3264" y="941"/>
                </a:lnTo>
                <a:lnTo>
                  <a:pt x="3264" y="845"/>
                </a:lnTo>
                <a:lnTo>
                  <a:pt x="3272" y="857"/>
                </a:lnTo>
                <a:lnTo>
                  <a:pt x="3272" y="863"/>
                </a:lnTo>
                <a:lnTo>
                  <a:pt x="3280" y="869"/>
                </a:lnTo>
                <a:lnTo>
                  <a:pt x="3289" y="881"/>
                </a:lnTo>
                <a:lnTo>
                  <a:pt x="3289" y="887"/>
                </a:lnTo>
                <a:lnTo>
                  <a:pt x="3297" y="899"/>
                </a:lnTo>
                <a:lnTo>
                  <a:pt x="3297" y="905"/>
                </a:lnTo>
                <a:lnTo>
                  <a:pt x="3305" y="899"/>
                </a:lnTo>
                <a:lnTo>
                  <a:pt x="3305" y="893"/>
                </a:lnTo>
                <a:lnTo>
                  <a:pt x="3314" y="905"/>
                </a:lnTo>
                <a:lnTo>
                  <a:pt x="3314" y="911"/>
                </a:lnTo>
                <a:lnTo>
                  <a:pt x="3322" y="923"/>
                </a:lnTo>
                <a:lnTo>
                  <a:pt x="3322" y="929"/>
                </a:lnTo>
                <a:lnTo>
                  <a:pt x="3330" y="929"/>
                </a:lnTo>
                <a:lnTo>
                  <a:pt x="3330" y="941"/>
                </a:lnTo>
                <a:lnTo>
                  <a:pt x="3338" y="947"/>
                </a:lnTo>
                <a:lnTo>
                  <a:pt x="3338" y="875"/>
                </a:lnTo>
                <a:lnTo>
                  <a:pt x="3347" y="887"/>
                </a:lnTo>
                <a:lnTo>
                  <a:pt x="3347" y="893"/>
                </a:lnTo>
                <a:lnTo>
                  <a:pt x="3355" y="869"/>
                </a:lnTo>
                <a:lnTo>
                  <a:pt x="3355" y="881"/>
                </a:lnTo>
                <a:lnTo>
                  <a:pt x="3363" y="893"/>
                </a:lnTo>
                <a:lnTo>
                  <a:pt x="3363" y="899"/>
                </a:lnTo>
                <a:lnTo>
                  <a:pt x="3372" y="845"/>
                </a:lnTo>
                <a:lnTo>
                  <a:pt x="3372" y="857"/>
                </a:lnTo>
                <a:lnTo>
                  <a:pt x="3380" y="857"/>
                </a:lnTo>
                <a:lnTo>
                  <a:pt x="3380" y="869"/>
                </a:lnTo>
                <a:lnTo>
                  <a:pt x="3388" y="845"/>
                </a:lnTo>
                <a:lnTo>
                  <a:pt x="3388" y="851"/>
                </a:lnTo>
                <a:lnTo>
                  <a:pt x="3397" y="845"/>
                </a:lnTo>
                <a:lnTo>
                  <a:pt x="3397" y="816"/>
                </a:lnTo>
                <a:lnTo>
                  <a:pt x="3405" y="810"/>
                </a:lnTo>
                <a:lnTo>
                  <a:pt x="3405" y="726"/>
                </a:lnTo>
                <a:lnTo>
                  <a:pt x="3413" y="732"/>
                </a:lnTo>
                <a:lnTo>
                  <a:pt x="3413" y="750"/>
                </a:lnTo>
                <a:lnTo>
                  <a:pt x="3422" y="762"/>
                </a:lnTo>
                <a:lnTo>
                  <a:pt x="3422" y="768"/>
                </a:lnTo>
                <a:lnTo>
                  <a:pt x="3430" y="690"/>
                </a:lnTo>
                <a:lnTo>
                  <a:pt x="3430" y="510"/>
                </a:lnTo>
                <a:lnTo>
                  <a:pt x="3430" y="522"/>
                </a:lnTo>
                <a:lnTo>
                  <a:pt x="3438" y="552"/>
                </a:lnTo>
                <a:lnTo>
                  <a:pt x="3438" y="558"/>
                </a:lnTo>
                <a:lnTo>
                  <a:pt x="3446" y="582"/>
                </a:lnTo>
                <a:lnTo>
                  <a:pt x="3446" y="594"/>
                </a:lnTo>
                <a:lnTo>
                  <a:pt x="3455" y="564"/>
                </a:lnTo>
                <a:lnTo>
                  <a:pt x="3455" y="570"/>
                </a:lnTo>
                <a:lnTo>
                  <a:pt x="3463" y="576"/>
                </a:lnTo>
                <a:lnTo>
                  <a:pt x="3463" y="570"/>
                </a:lnTo>
                <a:lnTo>
                  <a:pt x="3471" y="528"/>
                </a:lnTo>
                <a:lnTo>
                  <a:pt x="3471" y="558"/>
                </a:lnTo>
                <a:lnTo>
                  <a:pt x="3480" y="582"/>
                </a:lnTo>
                <a:lnTo>
                  <a:pt x="3480" y="564"/>
                </a:lnTo>
                <a:lnTo>
                  <a:pt x="3488" y="588"/>
                </a:lnTo>
                <a:lnTo>
                  <a:pt x="3488" y="606"/>
                </a:lnTo>
                <a:lnTo>
                  <a:pt x="3496" y="582"/>
                </a:lnTo>
                <a:lnTo>
                  <a:pt x="3496" y="486"/>
                </a:lnTo>
                <a:lnTo>
                  <a:pt x="3505" y="456"/>
                </a:lnTo>
                <a:lnTo>
                  <a:pt x="3505" y="480"/>
                </a:lnTo>
                <a:lnTo>
                  <a:pt x="3513" y="504"/>
                </a:lnTo>
                <a:lnTo>
                  <a:pt x="3513" y="528"/>
                </a:lnTo>
                <a:lnTo>
                  <a:pt x="3521" y="552"/>
                </a:lnTo>
                <a:lnTo>
                  <a:pt x="3521" y="570"/>
                </a:lnTo>
                <a:lnTo>
                  <a:pt x="3529" y="540"/>
                </a:lnTo>
                <a:lnTo>
                  <a:pt x="3529" y="564"/>
                </a:lnTo>
                <a:lnTo>
                  <a:pt x="3538" y="588"/>
                </a:lnTo>
                <a:lnTo>
                  <a:pt x="3538" y="612"/>
                </a:lnTo>
                <a:lnTo>
                  <a:pt x="3546" y="636"/>
                </a:lnTo>
                <a:lnTo>
                  <a:pt x="3554" y="648"/>
                </a:lnTo>
                <a:lnTo>
                  <a:pt x="3554" y="636"/>
                </a:lnTo>
                <a:lnTo>
                  <a:pt x="3563" y="594"/>
                </a:lnTo>
                <a:lnTo>
                  <a:pt x="3563" y="618"/>
                </a:lnTo>
                <a:lnTo>
                  <a:pt x="3571" y="630"/>
                </a:lnTo>
                <a:lnTo>
                  <a:pt x="3571" y="654"/>
                </a:lnTo>
                <a:lnTo>
                  <a:pt x="3579" y="606"/>
                </a:lnTo>
                <a:lnTo>
                  <a:pt x="3579" y="624"/>
                </a:lnTo>
                <a:lnTo>
                  <a:pt x="3588" y="648"/>
                </a:lnTo>
                <a:lnTo>
                  <a:pt x="3588" y="594"/>
                </a:lnTo>
                <a:lnTo>
                  <a:pt x="3596" y="528"/>
                </a:lnTo>
                <a:lnTo>
                  <a:pt x="3596" y="558"/>
                </a:lnTo>
                <a:lnTo>
                  <a:pt x="3604" y="576"/>
                </a:lnTo>
                <a:lnTo>
                  <a:pt x="3604" y="552"/>
                </a:lnTo>
                <a:lnTo>
                  <a:pt x="3613" y="576"/>
                </a:lnTo>
                <a:lnTo>
                  <a:pt x="3613" y="570"/>
                </a:lnTo>
                <a:lnTo>
                  <a:pt x="3621" y="534"/>
                </a:lnTo>
                <a:lnTo>
                  <a:pt x="3621" y="498"/>
                </a:lnTo>
                <a:lnTo>
                  <a:pt x="3629" y="270"/>
                </a:lnTo>
                <a:lnTo>
                  <a:pt x="3629" y="294"/>
                </a:lnTo>
                <a:lnTo>
                  <a:pt x="3637" y="330"/>
                </a:lnTo>
                <a:lnTo>
                  <a:pt x="3637" y="360"/>
                </a:lnTo>
                <a:lnTo>
                  <a:pt x="3646" y="324"/>
                </a:lnTo>
                <a:lnTo>
                  <a:pt x="3646" y="342"/>
                </a:lnTo>
                <a:lnTo>
                  <a:pt x="3654" y="378"/>
                </a:lnTo>
                <a:lnTo>
                  <a:pt x="3654" y="396"/>
                </a:lnTo>
                <a:lnTo>
                  <a:pt x="3662" y="414"/>
                </a:lnTo>
                <a:lnTo>
                  <a:pt x="3662" y="426"/>
                </a:lnTo>
                <a:lnTo>
                  <a:pt x="3671" y="378"/>
                </a:lnTo>
                <a:lnTo>
                  <a:pt x="3671" y="408"/>
                </a:lnTo>
                <a:lnTo>
                  <a:pt x="3679" y="438"/>
                </a:lnTo>
                <a:lnTo>
                  <a:pt x="3679" y="420"/>
                </a:lnTo>
                <a:lnTo>
                  <a:pt x="3687" y="408"/>
                </a:lnTo>
                <a:lnTo>
                  <a:pt x="3687" y="372"/>
                </a:lnTo>
                <a:lnTo>
                  <a:pt x="3696" y="396"/>
                </a:lnTo>
                <a:lnTo>
                  <a:pt x="3696" y="420"/>
                </a:lnTo>
                <a:lnTo>
                  <a:pt x="3704" y="438"/>
                </a:lnTo>
                <a:lnTo>
                  <a:pt x="3704" y="444"/>
                </a:lnTo>
                <a:lnTo>
                  <a:pt x="3712" y="432"/>
                </a:lnTo>
                <a:lnTo>
                  <a:pt x="3712" y="462"/>
                </a:lnTo>
                <a:lnTo>
                  <a:pt x="3720" y="492"/>
                </a:lnTo>
                <a:lnTo>
                  <a:pt x="3720" y="504"/>
                </a:lnTo>
                <a:lnTo>
                  <a:pt x="3729" y="534"/>
                </a:lnTo>
                <a:lnTo>
                  <a:pt x="3729" y="558"/>
                </a:lnTo>
                <a:lnTo>
                  <a:pt x="3737" y="558"/>
                </a:lnTo>
                <a:lnTo>
                  <a:pt x="3737" y="582"/>
                </a:lnTo>
                <a:lnTo>
                  <a:pt x="3745" y="606"/>
                </a:lnTo>
                <a:lnTo>
                  <a:pt x="3745" y="618"/>
                </a:lnTo>
                <a:lnTo>
                  <a:pt x="3754" y="642"/>
                </a:lnTo>
                <a:lnTo>
                  <a:pt x="3754" y="624"/>
                </a:lnTo>
                <a:lnTo>
                  <a:pt x="3762" y="618"/>
                </a:lnTo>
                <a:lnTo>
                  <a:pt x="3762" y="636"/>
                </a:lnTo>
                <a:lnTo>
                  <a:pt x="3770" y="636"/>
                </a:lnTo>
                <a:lnTo>
                  <a:pt x="3770" y="654"/>
                </a:lnTo>
                <a:lnTo>
                  <a:pt x="3779" y="678"/>
                </a:lnTo>
                <a:lnTo>
                  <a:pt x="3779" y="696"/>
                </a:lnTo>
                <a:lnTo>
                  <a:pt x="3787" y="714"/>
                </a:lnTo>
                <a:lnTo>
                  <a:pt x="3787" y="726"/>
                </a:lnTo>
                <a:lnTo>
                  <a:pt x="3795" y="714"/>
                </a:lnTo>
                <a:lnTo>
                  <a:pt x="3795" y="732"/>
                </a:lnTo>
                <a:lnTo>
                  <a:pt x="3804" y="744"/>
                </a:lnTo>
                <a:lnTo>
                  <a:pt x="3804" y="750"/>
                </a:lnTo>
                <a:lnTo>
                  <a:pt x="3812" y="756"/>
                </a:lnTo>
                <a:lnTo>
                  <a:pt x="3812" y="768"/>
                </a:lnTo>
                <a:lnTo>
                  <a:pt x="3820" y="774"/>
                </a:lnTo>
                <a:lnTo>
                  <a:pt x="3828" y="792"/>
                </a:lnTo>
                <a:lnTo>
                  <a:pt x="3828" y="768"/>
                </a:lnTo>
                <a:lnTo>
                  <a:pt x="3837" y="768"/>
                </a:lnTo>
                <a:lnTo>
                  <a:pt x="3837" y="786"/>
                </a:lnTo>
                <a:lnTo>
                  <a:pt x="3845" y="804"/>
                </a:lnTo>
                <a:lnTo>
                  <a:pt x="3845" y="816"/>
                </a:lnTo>
                <a:lnTo>
                  <a:pt x="3853" y="828"/>
                </a:lnTo>
                <a:lnTo>
                  <a:pt x="3853" y="839"/>
                </a:lnTo>
                <a:lnTo>
                  <a:pt x="3862" y="857"/>
                </a:lnTo>
                <a:lnTo>
                  <a:pt x="3862" y="869"/>
                </a:lnTo>
                <a:lnTo>
                  <a:pt x="3870" y="720"/>
                </a:lnTo>
                <a:lnTo>
                  <a:pt x="3870" y="738"/>
                </a:lnTo>
                <a:lnTo>
                  <a:pt x="3878" y="744"/>
                </a:lnTo>
                <a:lnTo>
                  <a:pt x="3878" y="738"/>
                </a:lnTo>
                <a:lnTo>
                  <a:pt x="3887" y="756"/>
                </a:lnTo>
                <a:lnTo>
                  <a:pt x="3887" y="768"/>
                </a:lnTo>
                <a:lnTo>
                  <a:pt x="3895" y="768"/>
                </a:lnTo>
                <a:lnTo>
                  <a:pt x="3895" y="786"/>
                </a:lnTo>
                <a:lnTo>
                  <a:pt x="3903" y="804"/>
                </a:lnTo>
                <a:lnTo>
                  <a:pt x="3903" y="660"/>
                </a:lnTo>
                <a:lnTo>
                  <a:pt x="3911" y="678"/>
                </a:lnTo>
                <a:lnTo>
                  <a:pt x="3911" y="660"/>
                </a:lnTo>
                <a:lnTo>
                  <a:pt x="3920" y="678"/>
                </a:lnTo>
                <a:lnTo>
                  <a:pt x="3920" y="702"/>
                </a:lnTo>
                <a:lnTo>
                  <a:pt x="3928" y="684"/>
                </a:lnTo>
                <a:lnTo>
                  <a:pt x="3928" y="708"/>
                </a:lnTo>
                <a:lnTo>
                  <a:pt x="3936" y="726"/>
                </a:lnTo>
                <a:lnTo>
                  <a:pt x="3936" y="744"/>
                </a:lnTo>
                <a:lnTo>
                  <a:pt x="3945" y="726"/>
                </a:lnTo>
                <a:lnTo>
                  <a:pt x="3945" y="732"/>
                </a:lnTo>
                <a:lnTo>
                  <a:pt x="3953" y="744"/>
                </a:lnTo>
                <a:lnTo>
                  <a:pt x="3953" y="762"/>
                </a:lnTo>
                <a:lnTo>
                  <a:pt x="3961" y="774"/>
                </a:lnTo>
                <a:lnTo>
                  <a:pt x="3961" y="792"/>
                </a:lnTo>
                <a:lnTo>
                  <a:pt x="3970" y="804"/>
                </a:lnTo>
                <a:lnTo>
                  <a:pt x="3970" y="792"/>
                </a:lnTo>
                <a:lnTo>
                  <a:pt x="3978" y="810"/>
                </a:lnTo>
                <a:lnTo>
                  <a:pt x="3978" y="822"/>
                </a:lnTo>
                <a:lnTo>
                  <a:pt x="3986" y="792"/>
                </a:lnTo>
                <a:lnTo>
                  <a:pt x="3986" y="798"/>
                </a:lnTo>
                <a:lnTo>
                  <a:pt x="3995" y="714"/>
                </a:lnTo>
                <a:lnTo>
                  <a:pt x="3995" y="726"/>
                </a:lnTo>
                <a:lnTo>
                  <a:pt x="4003" y="744"/>
                </a:lnTo>
                <a:lnTo>
                  <a:pt x="4003" y="732"/>
                </a:lnTo>
                <a:lnTo>
                  <a:pt x="4011" y="750"/>
                </a:lnTo>
                <a:lnTo>
                  <a:pt x="4011" y="702"/>
                </a:lnTo>
                <a:lnTo>
                  <a:pt x="4019" y="666"/>
                </a:lnTo>
                <a:lnTo>
                  <a:pt x="4019" y="648"/>
                </a:lnTo>
                <a:lnTo>
                  <a:pt x="4028" y="666"/>
                </a:lnTo>
                <a:lnTo>
                  <a:pt x="4028" y="636"/>
                </a:lnTo>
                <a:lnTo>
                  <a:pt x="4036" y="612"/>
                </a:lnTo>
                <a:lnTo>
                  <a:pt x="4036" y="624"/>
                </a:lnTo>
                <a:lnTo>
                  <a:pt x="4044" y="648"/>
                </a:lnTo>
                <a:lnTo>
                  <a:pt x="4044" y="624"/>
                </a:lnTo>
                <a:lnTo>
                  <a:pt x="4053" y="642"/>
                </a:lnTo>
                <a:lnTo>
                  <a:pt x="4053" y="660"/>
                </a:lnTo>
                <a:lnTo>
                  <a:pt x="4061" y="672"/>
                </a:lnTo>
                <a:lnTo>
                  <a:pt x="4061" y="684"/>
                </a:lnTo>
                <a:lnTo>
                  <a:pt x="4069" y="660"/>
                </a:lnTo>
                <a:lnTo>
                  <a:pt x="4069" y="684"/>
                </a:lnTo>
                <a:lnTo>
                  <a:pt x="4078" y="696"/>
                </a:lnTo>
                <a:lnTo>
                  <a:pt x="4078" y="714"/>
                </a:lnTo>
                <a:lnTo>
                  <a:pt x="4086" y="708"/>
                </a:lnTo>
                <a:lnTo>
                  <a:pt x="4086" y="714"/>
                </a:lnTo>
                <a:lnTo>
                  <a:pt x="4094" y="726"/>
                </a:lnTo>
                <a:lnTo>
                  <a:pt x="4094" y="738"/>
                </a:lnTo>
                <a:lnTo>
                  <a:pt x="4102" y="732"/>
                </a:lnTo>
                <a:lnTo>
                  <a:pt x="4102" y="696"/>
                </a:lnTo>
                <a:lnTo>
                  <a:pt x="4111" y="690"/>
                </a:lnTo>
                <a:lnTo>
                  <a:pt x="4111" y="708"/>
                </a:lnTo>
                <a:lnTo>
                  <a:pt x="4119" y="714"/>
                </a:lnTo>
                <a:lnTo>
                  <a:pt x="4119" y="726"/>
                </a:lnTo>
                <a:lnTo>
                  <a:pt x="4127" y="738"/>
                </a:lnTo>
                <a:lnTo>
                  <a:pt x="4127" y="750"/>
                </a:lnTo>
                <a:lnTo>
                  <a:pt x="4136" y="756"/>
                </a:lnTo>
                <a:lnTo>
                  <a:pt x="4136" y="738"/>
                </a:lnTo>
                <a:lnTo>
                  <a:pt x="4144" y="744"/>
                </a:lnTo>
                <a:lnTo>
                  <a:pt x="4144" y="756"/>
                </a:lnTo>
                <a:lnTo>
                  <a:pt x="4152" y="768"/>
                </a:lnTo>
                <a:lnTo>
                  <a:pt x="4152" y="786"/>
                </a:lnTo>
                <a:lnTo>
                  <a:pt x="4161" y="798"/>
                </a:lnTo>
                <a:lnTo>
                  <a:pt x="4161" y="810"/>
                </a:lnTo>
                <a:lnTo>
                  <a:pt x="4169" y="804"/>
                </a:lnTo>
                <a:lnTo>
                  <a:pt x="4169" y="792"/>
                </a:lnTo>
                <a:lnTo>
                  <a:pt x="4177" y="810"/>
                </a:lnTo>
                <a:lnTo>
                  <a:pt x="4177" y="696"/>
                </a:lnTo>
                <a:lnTo>
                  <a:pt x="4186" y="696"/>
                </a:lnTo>
                <a:lnTo>
                  <a:pt x="4186" y="690"/>
                </a:lnTo>
                <a:lnTo>
                  <a:pt x="4194" y="708"/>
                </a:lnTo>
                <a:lnTo>
                  <a:pt x="4194" y="702"/>
                </a:lnTo>
                <a:lnTo>
                  <a:pt x="4202" y="720"/>
                </a:lnTo>
                <a:lnTo>
                  <a:pt x="4202" y="714"/>
                </a:lnTo>
                <a:lnTo>
                  <a:pt x="4210" y="732"/>
                </a:lnTo>
                <a:lnTo>
                  <a:pt x="4210" y="696"/>
                </a:lnTo>
                <a:lnTo>
                  <a:pt x="4219" y="702"/>
                </a:lnTo>
                <a:lnTo>
                  <a:pt x="4219" y="696"/>
                </a:lnTo>
                <a:lnTo>
                  <a:pt x="4227" y="708"/>
                </a:lnTo>
                <a:lnTo>
                  <a:pt x="4227" y="726"/>
                </a:lnTo>
                <a:lnTo>
                  <a:pt x="4235" y="738"/>
                </a:lnTo>
                <a:lnTo>
                  <a:pt x="4235" y="744"/>
                </a:lnTo>
                <a:lnTo>
                  <a:pt x="4244" y="738"/>
                </a:lnTo>
                <a:lnTo>
                  <a:pt x="4244" y="750"/>
                </a:lnTo>
                <a:lnTo>
                  <a:pt x="4252" y="762"/>
                </a:lnTo>
                <a:lnTo>
                  <a:pt x="4252" y="774"/>
                </a:lnTo>
                <a:lnTo>
                  <a:pt x="4260" y="792"/>
                </a:lnTo>
                <a:lnTo>
                  <a:pt x="4260" y="804"/>
                </a:lnTo>
                <a:lnTo>
                  <a:pt x="4269" y="816"/>
                </a:lnTo>
                <a:lnTo>
                  <a:pt x="4269" y="828"/>
                </a:lnTo>
                <a:lnTo>
                  <a:pt x="4277" y="780"/>
                </a:lnTo>
                <a:lnTo>
                  <a:pt x="4277" y="762"/>
                </a:lnTo>
                <a:lnTo>
                  <a:pt x="4285" y="774"/>
                </a:lnTo>
                <a:lnTo>
                  <a:pt x="4285" y="786"/>
                </a:lnTo>
                <a:lnTo>
                  <a:pt x="4293" y="798"/>
                </a:lnTo>
                <a:lnTo>
                  <a:pt x="4293" y="816"/>
                </a:lnTo>
                <a:lnTo>
                  <a:pt x="4302" y="810"/>
                </a:lnTo>
                <a:lnTo>
                  <a:pt x="4302" y="822"/>
                </a:lnTo>
                <a:lnTo>
                  <a:pt x="4310" y="828"/>
                </a:lnTo>
                <a:lnTo>
                  <a:pt x="4310" y="839"/>
                </a:lnTo>
                <a:lnTo>
                  <a:pt x="4318" y="851"/>
                </a:lnTo>
                <a:lnTo>
                  <a:pt x="4318" y="833"/>
                </a:lnTo>
                <a:lnTo>
                  <a:pt x="4327" y="845"/>
                </a:lnTo>
                <a:lnTo>
                  <a:pt x="4327" y="756"/>
                </a:lnTo>
                <a:lnTo>
                  <a:pt x="4335" y="678"/>
                </a:lnTo>
                <a:lnTo>
                  <a:pt x="4335" y="702"/>
                </a:lnTo>
                <a:lnTo>
                  <a:pt x="4343" y="720"/>
                </a:lnTo>
                <a:lnTo>
                  <a:pt x="4343" y="726"/>
                </a:lnTo>
                <a:lnTo>
                  <a:pt x="4352" y="744"/>
                </a:lnTo>
                <a:lnTo>
                  <a:pt x="4360" y="750"/>
                </a:lnTo>
                <a:lnTo>
                  <a:pt x="4360" y="762"/>
                </a:lnTo>
                <a:lnTo>
                  <a:pt x="4368" y="780"/>
                </a:lnTo>
                <a:lnTo>
                  <a:pt x="4368" y="792"/>
                </a:lnTo>
                <a:lnTo>
                  <a:pt x="4376" y="804"/>
                </a:lnTo>
                <a:lnTo>
                  <a:pt x="4376" y="816"/>
                </a:lnTo>
                <a:lnTo>
                  <a:pt x="4385" y="833"/>
                </a:lnTo>
                <a:lnTo>
                  <a:pt x="4385" y="839"/>
                </a:lnTo>
                <a:lnTo>
                  <a:pt x="4393" y="851"/>
                </a:lnTo>
                <a:lnTo>
                  <a:pt x="4393" y="857"/>
                </a:lnTo>
                <a:lnTo>
                  <a:pt x="4401" y="869"/>
                </a:lnTo>
                <a:lnTo>
                  <a:pt x="4401" y="881"/>
                </a:lnTo>
                <a:lnTo>
                  <a:pt x="4410" y="881"/>
                </a:lnTo>
                <a:lnTo>
                  <a:pt x="4410" y="857"/>
                </a:lnTo>
                <a:lnTo>
                  <a:pt x="4418" y="869"/>
                </a:lnTo>
                <a:lnTo>
                  <a:pt x="4418" y="875"/>
                </a:lnTo>
                <a:lnTo>
                  <a:pt x="4426" y="833"/>
                </a:lnTo>
                <a:lnTo>
                  <a:pt x="4426" y="839"/>
                </a:lnTo>
                <a:lnTo>
                  <a:pt x="4435" y="851"/>
                </a:lnTo>
                <a:lnTo>
                  <a:pt x="4435" y="857"/>
                </a:lnTo>
                <a:lnTo>
                  <a:pt x="4443" y="851"/>
                </a:lnTo>
                <a:lnTo>
                  <a:pt x="4443" y="828"/>
                </a:lnTo>
                <a:lnTo>
                  <a:pt x="4451" y="833"/>
                </a:lnTo>
                <a:lnTo>
                  <a:pt x="4451" y="845"/>
                </a:lnTo>
                <a:lnTo>
                  <a:pt x="4460" y="863"/>
                </a:lnTo>
                <a:lnTo>
                  <a:pt x="4460" y="702"/>
                </a:lnTo>
                <a:lnTo>
                  <a:pt x="4468" y="696"/>
                </a:lnTo>
                <a:lnTo>
                  <a:pt x="4468" y="714"/>
                </a:lnTo>
                <a:lnTo>
                  <a:pt x="4476" y="732"/>
                </a:lnTo>
                <a:lnTo>
                  <a:pt x="4476" y="750"/>
                </a:lnTo>
                <a:lnTo>
                  <a:pt x="4484" y="756"/>
                </a:lnTo>
                <a:lnTo>
                  <a:pt x="4484" y="762"/>
                </a:lnTo>
                <a:lnTo>
                  <a:pt x="4493" y="768"/>
                </a:lnTo>
                <a:lnTo>
                  <a:pt x="4493" y="774"/>
                </a:lnTo>
                <a:lnTo>
                  <a:pt x="4501" y="786"/>
                </a:lnTo>
                <a:lnTo>
                  <a:pt x="4501" y="804"/>
                </a:lnTo>
                <a:lnTo>
                  <a:pt x="4509" y="816"/>
                </a:lnTo>
                <a:lnTo>
                  <a:pt x="4509" y="828"/>
                </a:lnTo>
                <a:lnTo>
                  <a:pt x="4518" y="828"/>
                </a:lnTo>
                <a:lnTo>
                  <a:pt x="4518" y="845"/>
                </a:lnTo>
                <a:lnTo>
                  <a:pt x="4526" y="851"/>
                </a:lnTo>
                <a:lnTo>
                  <a:pt x="4526" y="845"/>
                </a:lnTo>
                <a:lnTo>
                  <a:pt x="4534" y="845"/>
                </a:lnTo>
                <a:lnTo>
                  <a:pt x="4534" y="857"/>
                </a:lnTo>
                <a:lnTo>
                  <a:pt x="4543" y="857"/>
                </a:lnTo>
                <a:lnTo>
                  <a:pt x="4543" y="851"/>
                </a:lnTo>
                <a:lnTo>
                  <a:pt x="4551" y="863"/>
                </a:lnTo>
                <a:lnTo>
                  <a:pt x="4559" y="875"/>
                </a:lnTo>
                <a:lnTo>
                  <a:pt x="4559" y="881"/>
                </a:lnTo>
                <a:lnTo>
                  <a:pt x="4567" y="863"/>
                </a:lnTo>
              </a:path>
            </a:pathLst>
          </a:custGeom>
          <a:noFill/>
          <a:ln w="12700" cap="rnd" cmpd="sng">
            <a:solidFill>
              <a:srgbClr val="800000"/>
            </a:solidFill>
            <a:prstDash val="solid"/>
            <a:round/>
            <a:headEnd type="none" w="med" len="med"/>
            <a:tailEnd type="none" w="med" len="med"/>
          </a:ln>
        </p:spPr>
        <p:txBody>
          <a:bodyPr/>
          <a:lstStyle/>
          <a:p>
            <a:endParaRPr lang="en-US"/>
          </a:p>
        </p:txBody>
      </p:sp>
      <p:sp>
        <p:nvSpPr>
          <p:cNvPr id="197666" name="Rectangle 33"/>
          <p:cNvSpPr>
            <a:spLocks noChangeArrowheads="1"/>
          </p:cNvSpPr>
          <p:nvPr/>
        </p:nvSpPr>
        <p:spPr bwMode="auto">
          <a:xfrm>
            <a:off x="3524250" y="2189163"/>
            <a:ext cx="1655763" cy="241300"/>
          </a:xfrm>
          <a:prstGeom prst="rect">
            <a:avLst/>
          </a:prstGeom>
          <a:noFill/>
          <a:ln w="12700">
            <a:noFill/>
            <a:miter lim="800000"/>
            <a:headEnd/>
            <a:tailEnd/>
          </a:ln>
        </p:spPr>
        <p:txBody>
          <a:bodyPr wrap="none" lIns="90488" tIns="44450" rIns="90488" bIns="44450">
            <a:spAutoFit/>
          </a:bodyPr>
          <a:lstStyle/>
          <a:p>
            <a:r>
              <a:rPr lang="en-US" sz="1000" b="1">
                <a:solidFill>
                  <a:srgbClr val="000000"/>
                </a:solidFill>
                <a:latin typeface="Tahoma" pitchFamily="34" charset="0"/>
              </a:rPr>
              <a:t>VOLATILITY ANALYSIS</a:t>
            </a:r>
          </a:p>
        </p:txBody>
      </p:sp>
      <p:sp>
        <p:nvSpPr>
          <p:cNvPr id="197667" name="Rectangle 34"/>
          <p:cNvSpPr>
            <a:spLocks noChangeArrowheads="1"/>
          </p:cNvSpPr>
          <p:nvPr/>
        </p:nvSpPr>
        <p:spPr bwMode="auto">
          <a:xfrm>
            <a:off x="611188" y="4941888"/>
            <a:ext cx="374650" cy="2238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-5%</a:t>
            </a:r>
          </a:p>
        </p:txBody>
      </p:sp>
      <p:sp>
        <p:nvSpPr>
          <p:cNvPr id="197668" name="Rectangle 35"/>
          <p:cNvSpPr>
            <a:spLocks noChangeArrowheads="1"/>
          </p:cNvSpPr>
          <p:nvPr/>
        </p:nvSpPr>
        <p:spPr bwMode="auto">
          <a:xfrm>
            <a:off x="663575" y="4465638"/>
            <a:ext cx="341313" cy="2238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a:t>
            </a:r>
          </a:p>
        </p:txBody>
      </p:sp>
      <p:sp>
        <p:nvSpPr>
          <p:cNvPr id="197669" name="Rectangle 36"/>
          <p:cNvSpPr>
            <a:spLocks noChangeArrowheads="1"/>
          </p:cNvSpPr>
          <p:nvPr/>
        </p:nvSpPr>
        <p:spPr bwMode="auto">
          <a:xfrm>
            <a:off x="663575" y="3998913"/>
            <a:ext cx="341313" cy="2238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5%</a:t>
            </a:r>
          </a:p>
        </p:txBody>
      </p:sp>
      <p:sp>
        <p:nvSpPr>
          <p:cNvPr id="197670" name="Rectangle 37"/>
          <p:cNvSpPr>
            <a:spLocks noChangeArrowheads="1"/>
          </p:cNvSpPr>
          <p:nvPr/>
        </p:nvSpPr>
        <p:spPr bwMode="auto">
          <a:xfrm>
            <a:off x="584200" y="3524250"/>
            <a:ext cx="398463" cy="2238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10%</a:t>
            </a:r>
          </a:p>
        </p:txBody>
      </p:sp>
      <p:sp>
        <p:nvSpPr>
          <p:cNvPr id="197671" name="Rectangle 38"/>
          <p:cNvSpPr>
            <a:spLocks noChangeArrowheads="1"/>
          </p:cNvSpPr>
          <p:nvPr/>
        </p:nvSpPr>
        <p:spPr bwMode="auto">
          <a:xfrm>
            <a:off x="584200" y="3057525"/>
            <a:ext cx="398463" cy="2238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15%</a:t>
            </a:r>
          </a:p>
        </p:txBody>
      </p:sp>
      <p:sp>
        <p:nvSpPr>
          <p:cNvPr id="197672" name="Rectangle 39"/>
          <p:cNvSpPr>
            <a:spLocks noChangeArrowheads="1"/>
          </p:cNvSpPr>
          <p:nvPr/>
        </p:nvSpPr>
        <p:spPr bwMode="auto">
          <a:xfrm>
            <a:off x="584200" y="2581275"/>
            <a:ext cx="398463" cy="2238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20%</a:t>
            </a:r>
          </a:p>
        </p:txBody>
      </p:sp>
      <p:sp>
        <p:nvSpPr>
          <p:cNvPr id="197673" name="Rectangle 40"/>
          <p:cNvSpPr>
            <a:spLocks noChangeArrowheads="1"/>
          </p:cNvSpPr>
          <p:nvPr/>
        </p:nvSpPr>
        <p:spPr bwMode="auto">
          <a:xfrm rot="-5400000">
            <a:off x="69135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01/1/92</a:t>
            </a:r>
          </a:p>
        </p:txBody>
      </p:sp>
      <p:sp>
        <p:nvSpPr>
          <p:cNvPr id="197674" name="Rectangle 41"/>
          <p:cNvSpPr>
            <a:spLocks noChangeArrowheads="1"/>
          </p:cNvSpPr>
          <p:nvPr/>
        </p:nvSpPr>
        <p:spPr bwMode="auto">
          <a:xfrm rot="-5400000">
            <a:off x="154860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07/2/92</a:t>
            </a:r>
          </a:p>
        </p:txBody>
      </p:sp>
      <p:sp>
        <p:nvSpPr>
          <p:cNvPr id="197675" name="Rectangle 42"/>
          <p:cNvSpPr>
            <a:spLocks noChangeArrowheads="1"/>
          </p:cNvSpPr>
          <p:nvPr/>
        </p:nvSpPr>
        <p:spPr bwMode="auto">
          <a:xfrm rot="-5400000">
            <a:off x="241855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01/1/93</a:t>
            </a:r>
          </a:p>
        </p:txBody>
      </p:sp>
      <p:sp>
        <p:nvSpPr>
          <p:cNvPr id="197676" name="Rectangle 43"/>
          <p:cNvSpPr>
            <a:spLocks noChangeArrowheads="1"/>
          </p:cNvSpPr>
          <p:nvPr/>
        </p:nvSpPr>
        <p:spPr bwMode="auto">
          <a:xfrm rot="-5400000">
            <a:off x="327580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07/5/93</a:t>
            </a:r>
          </a:p>
        </p:txBody>
      </p:sp>
      <p:sp>
        <p:nvSpPr>
          <p:cNvPr id="197677" name="Rectangle 44"/>
          <p:cNvSpPr>
            <a:spLocks noChangeArrowheads="1"/>
          </p:cNvSpPr>
          <p:nvPr/>
        </p:nvSpPr>
        <p:spPr bwMode="auto">
          <a:xfrm rot="-5400000">
            <a:off x="413305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01/4/94</a:t>
            </a:r>
          </a:p>
        </p:txBody>
      </p:sp>
      <p:sp>
        <p:nvSpPr>
          <p:cNvPr id="197678" name="Rectangle 45"/>
          <p:cNvSpPr>
            <a:spLocks noChangeArrowheads="1"/>
          </p:cNvSpPr>
          <p:nvPr/>
        </p:nvSpPr>
        <p:spPr bwMode="auto">
          <a:xfrm rot="-5400000">
            <a:off x="498871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07/6/94</a:t>
            </a:r>
          </a:p>
        </p:txBody>
      </p:sp>
      <p:sp>
        <p:nvSpPr>
          <p:cNvPr id="197679" name="Rectangle 46"/>
          <p:cNvSpPr>
            <a:spLocks noChangeArrowheads="1"/>
          </p:cNvSpPr>
          <p:nvPr/>
        </p:nvSpPr>
        <p:spPr bwMode="auto">
          <a:xfrm rot="-5400000">
            <a:off x="585866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01/5/95</a:t>
            </a:r>
          </a:p>
        </p:txBody>
      </p:sp>
      <p:sp>
        <p:nvSpPr>
          <p:cNvPr id="197680" name="Rectangle 47"/>
          <p:cNvSpPr>
            <a:spLocks noChangeArrowheads="1"/>
          </p:cNvSpPr>
          <p:nvPr/>
        </p:nvSpPr>
        <p:spPr bwMode="auto">
          <a:xfrm rot="-5400000">
            <a:off x="671591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07/7/95</a:t>
            </a:r>
          </a:p>
        </p:txBody>
      </p:sp>
      <p:sp>
        <p:nvSpPr>
          <p:cNvPr id="197681" name="Rectangle 48"/>
          <p:cNvSpPr>
            <a:spLocks noChangeArrowheads="1"/>
          </p:cNvSpPr>
          <p:nvPr/>
        </p:nvSpPr>
        <p:spPr bwMode="auto">
          <a:xfrm rot="-5400000">
            <a:off x="757316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01/8/96</a:t>
            </a:r>
          </a:p>
        </p:txBody>
      </p:sp>
      <p:sp>
        <p:nvSpPr>
          <p:cNvPr id="197682" name="Rectangle 49"/>
          <p:cNvSpPr>
            <a:spLocks noChangeArrowheads="1"/>
          </p:cNvSpPr>
          <p:nvPr/>
        </p:nvSpPr>
        <p:spPr bwMode="auto">
          <a:xfrm>
            <a:off x="1835150" y="5643563"/>
            <a:ext cx="5605463" cy="244475"/>
          </a:xfrm>
          <a:prstGeom prst="rect">
            <a:avLst/>
          </a:prstGeom>
          <a:solidFill>
            <a:srgbClr val="FFFFFF"/>
          </a:solidFill>
          <a:ln w="12700">
            <a:solidFill>
              <a:srgbClr val="000000"/>
            </a:solidFill>
            <a:miter lim="800000"/>
            <a:headEnd/>
            <a:tailEnd/>
          </a:ln>
        </p:spPr>
        <p:txBody>
          <a:bodyPr wrap="none" anchor="ctr"/>
          <a:lstStyle/>
          <a:p>
            <a:endParaRPr lang="en-US"/>
          </a:p>
        </p:txBody>
      </p:sp>
      <p:sp>
        <p:nvSpPr>
          <p:cNvPr id="197683" name="Line 50"/>
          <p:cNvSpPr>
            <a:spLocks noChangeShapeType="1"/>
          </p:cNvSpPr>
          <p:nvPr/>
        </p:nvSpPr>
        <p:spPr bwMode="auto">
          <a:xfrm>
            <a:off x="1939925" y="5751513"/>
            <a:ext cx="342900" cy="0"/>
          </a:xfrm>
          <a:prstGeom prst="line">
            <a:avLst/>
          </a:prstGeom>
          <a:noFill/>
          <a:ln w="12700">
            <a:solidFill>
              <a:srgbClr val="000080"/>
            </a:solidFill>
            <a:round/>
            <a:headEnd/>
            <a:tailEnd/>
          </a:ln>
        </p:spPr>
        <p:txBody>
          <a:bodyPr wrap="none" anchor="ctr"/>
          <a:lstStyle/>
          <a:p>
            <a:endParaRPr lang="en-US"/>
          </a:p>
        </p:txBody>
      </p:sp>
      <p:sp>
        <p:nvSpPr>
          <p:cNvPr id="197684" name="Rectangle 51"/>
          <p:cNvSpPr>
            <a:spLocks noChangeArrowheads="1"/>
          </p:cNvSpPr>
          <p:nvPr/>
        </p:nvSpPr>
        <p:spPr bwMode="auto">
          <a:xfrm>
            <a:off x="2219325" y="5588000"/>
            <a:ext cx="706438"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 CHANGES</a:t>
            </a:r>
          </a:p>
        </p:txBody>
      </p:sp>
      <p:sp>
        <p:nvSpPr>
          <p:cNvPr id="197685" name="Line 52"/>
          <p:cNvSpPr>
            <a:spLocks noChangeShapeType="1"/>
          </p:cNvSpPr>
          <p:nvPr/>
        </p:nvSpPr>
        <p:spPr bwMode="auto">
          <a:xfrm>
            <a:off x="3257550" y="5751513"/>
            <a:ext cx="344488" cy="0"/>
          </a:xfrm>
          <a:prstGeom prst="line">
            <a:avLst/>
          </a:prstGeom>
          <a:noFill/>
          <a:ln w="12700">
            <a:solidFill>
              <a:srgbClr val="FF00FF"/>
            </a:solidFill>
            <a:round/>
            <a:headEnd/>
            <a:tailEnd/>
          </a:ln>
        </p:spPr>
        <p:txBody>
          <a:bodyPr wrap="none" anchor="ctr"/>
          <a:lstStyle/>
          <a:p>
            <a:endParaRPr lang="en-US"/>
          </a:p>
        </p:txBody>
      </p:sp>
      <p:sp>
        <p:nvSpPr>
          <p:cNvPr id="197686" name="Rectangle 53"/>
          <p:cNvSpPr>
            <a:spLocks noChangeArrowheads="1"/>
          </p:cNvSpPr>
          <p:nvPr/>
        </p:nvSpPr>
        <p:spPr bwMode="auto">
          <a:xfrm>
            <a:off x="3536950" y="5588000"/>
            <a:ext cx="569913"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6M ROLL</a:t>
            </a:r>
          </a:p>
        </p:txBody>
      </p:sp>
      <p:sp>
        <p:nvSpPr>
          <p:cNvPr id="197687" name="Line 54"/>
          <p:cNvSpPr>
            <a:spLocks noChangeShapeType="1"/>
          </p:cNvSpPr>
          <p:nvPr/>
        </p:nvSpPr>
        <p:spPr bwMode="auto">
          <a:xfrm>
            <a:off x="4365625" y="5751513"/>
            <a:ext cx="342900" cy="0"/>
          </a:xfrm>
          <a:prstGeom prst="line">
            <a:avLst/>
          </a:prstGeom>
          <a:noFill/>
          <a:ln w="12700">
            <a:solidFill>
              <a:srgbClr val="FFFF00"/>
            </a:solidFill>
            <a:round/>
            <a:headEnd/>
            <a:tailEnd/>
          </a:ln>
        </p:spPr>
        <p:txBody>
          <a:bodyPr wrap="none" anchor="ctr"/>
          <a:lstStyle/>
          <a:p>
            <a:endParaRPr lang="en-US"/>
          </a:p>
        </p:txBody>
      </p:sp>
      <p:sp>
        <p:nvSpPr>
          <p:cNvPr id="197688" name="Rectangle 55"/>
          <p:cNvSpPr>
            <a:spLocks noChangeArrowheads="1"/>
          </p:cNvSpPr>
          <p:nvPr/>
        </p:nvSpPr>
        <p:spPr bwMode="auto">
          <a:xfrm>
            <a:off x="4645025"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0.94</a:t>
            </a:r>
          </a:p>
        </p:txBody>
      </p:sp>
      <p:sp>
        <p:nvSpPr>
          <p:cNvPr id="197689" name="Line 56"/>
          <p:cNvSpPr>
            <a:spLocks noChangeShapeType="1"/>
          </p:cNvSpPr>
          <p:nvPr/>
        </p:nvSpPr>
        <p:spPr bwMode="auto">
          <a:xfrm>
            <a:off x="5170488" y="5751513"/>
            <a:ext cx="342900" cy="0"/>
          </a:xfrm>
          <a:prstGeom prst="line">
            <a:avLst/>
          </a:prstGeom>
          <a:noFill/>
          <a:ln w="12700">
            <a:solidFill>
              <a:srgbClr val="00FFFF"/>
            </a:solidFill>
            <a:round/>
            <a:headEnd/>
            <a:tailEnd/>
          </a:ln>
        </p:spPr>
        <p:txBody>
          <a:bodyPr wrap="none" anchor="ctr"/>
          <a:lstStyle/>
          <a:p>
            <a:endParaRPr lang="en-US"/>
          </a:p>
        </p:txBody>
      </p:sp>
      <p:sp>
        <p:nvSpPr>
          <p:cNvPr id="197690" name="Rectangle 57"/>
          <p:cNvSpPr>
            <a:spLocks noChangeArrowheads="1"/>
          </p:cNvSpPr>
          <p:nvPr/>
        </p:nvSpPr>
        <p:spPr bwMode="auto">
          <a:xfrm>
            <a:off x="5448300"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0.96</a:t>
            </a:r>
          </a:p>
        </p:txBody>
      </p:sp>
      <p:sp>
        <p:nvSpPr>
          <p:cNvPr id="197691" name="Line 58"/>
          <p:cNvSpPr>
            <a:spLocks noChangeShapeType="1"/>
          </p:cNvSpPr>
          <p:nvPr/>
        </p:nvSpPr>
        <p:spPr bwMode="auto">
          <a:xfrm>
            <a:off x="5973763" y="5751513"/>
            <a:ext cx="342900" cy="0"/>
          </a:xfrm>
          <a:prstGeom prst="line">
            <a:avLst/>
          </a:prstGeom>
          <a:noFill/>
          <a:ln w="12700">
            <a:solidFill>
              <a:srgbClr val="800080"/>
            </a:solidFill>
            <a:round/>
            <a:headEnd/>
            <a:tailEnd/>
          </a:ln>
        </p:spPr>
        <p:txBody>
          <a:bodyPr wrap="none" anchor="ctr"/>
          <a:lstStyle/>
          <a:p>
            <a:endParaRPr lang="en-US"/>
          </a:p>
        </p:txBody>
      </p:sp>
      <p:sp>
        <p:nvSpPr>
          <p:cNvPr id="197692" name="Rectangle 59"/>
          <p:cNvSpPr>
            <a:spLocks noChangeArrowheads="1"/>
          </p:cNvSpPr>
          <p:nvPr/>
        </p:nvSpPr>
        <p:spPr bwMode="auto">
          <a:xfrm>
            <a:off x="6253163"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0.98</a:t>
            </a:r>
          </a:p>
        </p:txBody>
      </p:sp>
      <p:sp>
        <p:nvSpPr>
          <p:cNvPr id="197693" name="Line 60"/>
          <p:cNvSpPr>
            <a:spLocks noChangeShapeType="1"/>
          </p:cNvSpPr>
          <p:nvPr/>
        </p:nvSpPr>
        <p:spPr bwMode="auto">
          <a:xfrm>
            <a:off x="6778625" y="5751513"/>
            <a:ext cx="342900" cy="0"/>
          </a:xfrm>
          <a:prstGeom prst="line">
            <a:avLst/>
          </a:prstGeom>
          <a:noFill/>
          <a:ln w="12700">
            <a:solidFill>
              <a:srgbClr val="800000"/>
            </a:solidFill>
            <a:round/>
            <a:headEnd/>
            <a:tailEnd/>
          </a:ln>
        </p:spPr>
        <p:txBody>
          <a:bodyPr wrap="none" anchor="ctr"/>
          <a:lstStyle/>
          <a:p>
            <a:endParaRPr lang="en-US"/>
          </a:p>
        </p:txBody>
      </p:sp>
      <p:sp>
        <p:nvSpPr>
          <p:cNvPr id="197694" name="Rectangle 61"/>
          <p:cNvSpPr>
            <a:spLocks noChangeArrowheads="1"/>
          </p:cNvSpPr>
          <p:nvPr/>
        </p:nvSpPr>
        <p:spPr bwMode="auto">
          <a:xfrm>
            <a:off x="7056438"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0.92</a:t>
            </a:r>
          </a:p>
        </p:txBody>
      </p:sp>
      <p:sp>
        <p:nvSpPr>
          <p:cNvPr id="197695" name="Rectangle 62"/>
          <p:cNvSpPr>
            <a:spLocks noChangeArrowheads="1"/>
          </p:cNvSpPr>
          <p:nvPr/>
        </p:nvSpPr>
        <p:spPr bwMode="auto">
          <a:xfrm>
            <a:off x="463550" y="2092325"/>
            <a:ext cx="8216900" cy="3890963"/>
          </a:xfrm>
          <a:prstGeom prst="rect">
            <a:avLst/>
          </a:prstGeom>
          <a:noFill/>
          <a:ln w="12700">
            <a:solidFill>
              <a:srgbClr val="000000"/>
            </a:solidFill>
            <a:miter lim="800000"/>
            <a:headEnd/>
            <a:tailEnd/>
          </a:ln>
        </p:spPr>
        <p:txBody>
          <a:bodyPr wrap="none" anchor="ctr"/>
          <a:lstStyle/>
          <a:p>
            <a:endParaRPr lang="en-US"/>
          </a:p>
        </p:txBody>
      </p:sp>
      <p:sp>
        <p:nvSpPr>
          <p:cNvPr id="197696" name="Rectangle 63"/>
          <p:cNvSpPr>
            <a:spLocks noChangeArrowheads="1"/>
          </p:cNvSpPr>
          <p:nvPr/>
        </p:nvSpPr>
        <p:spPr bwMode="auto">
          <a:xfrm>
            <a:off x="685800" y="457200"/>
            <a:ext cx="7924800" cy="990600"/>
          </a:xfrm>
          <a:prstGeom prst="rect">
            <a:avLst/>
          </a:prstGeom>
          <a:noFill/>
          <a:ln w="12700">
            <a:noFill/>
            <a:miter lim="800000"/>
            <a:headEnd/>
            <a:tailEnd/>
          </a:ln>
        </p:spPr>
        <p:txBody>
          <a:bodyPr lIns="90488" tIns="44450" rIns="90488" bIns="44450" anchor="b"/>
          <a:lstStyle/>
          <a:p>
            <a:pPr algn="ctr"/>
            <a:r>
              <a:rPr lang="en-US" sz="4400" b="1">
                <a:solidFill>
                  <a:schemeClr val="tx2"/>
                </a:solidFill>
                <a:latin typeface="Univers" pitchFamily="34" charset="0"/>
              </a:rPr>
              <a:t>Exponential Weighting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Number Placeholder 5"/>
          <p:cNvSpPr>
            <a:spLocks noGrp="1"/>
          </p:cNvSpPr>
          <p:nvPr>
            <p:ph type="sldNum" sz="quarter" idx="12"/>
          </p:nvPr>
        </p:nvSpPr>
        <p:spPr>
          <a:noFill/>
        </p:spPr>
        <p:txBody>
          <a:bodyPr/>
          <a:lstStyle/>
          <a:p>
            <a:fld id="{8C7C40A1-D0CC-451F-807F-607277C160E6}" type="slidenum">
              <a:rPr lang="en-US" smtClean="0"/>
              <a:pPr/>
              <a:t>188</a:t>
            </a:fld>
            <a:endParaRPr lang="en-US" smtClean="0"/>
          </a:p>
        </p:txBody>
      </p:sp>
      <p:sp>
        <p:nvSpPr>
          <p:cNvPr id="198659" name="Rectangle 2"/>
          <p:cNvSpPr>
            <a:spLocks noGrp="1" noChangeArrowheads="1"/>
          </p:cNvSpPr>
          <p:nvPr>
            <p:ph type="title"/>
          </p:nvPr>
        </p:nvSpPr>
        <p:spPr>
          <a:xfrm>
            <a:off x="1676400" y="533400"/>
            <a:ext cx="5486400" cy="990600"/>
          </a:xfrm>
          <a:noFill/>
        </p:spPr>
        <p:txBody>
          <a:bodyPr lIns="90488" tIns="44450" rIns="90488" bIns="44450"/>
          <a:lstStyle/>
          <a:p>
            <a:r>
              <a:rPr lang="en-US" b="1" smtClean="0"/>
              <a:t>Bucketing</a:t>
            </a:r>
          </a:p>
        </p:txBody>
      </p:sp>
      <p:sp>
        <p:nvSpPr>
          <p:cNvPr id="198660" name="Rectangle 3"/>
          <p:cNvSpPr>
            <a:spLocks noGrp="1" noChangeArrowheads="1"/>
          </p:cNvSpPr>
          <p:nvPr>
            <p:ph type="body" idx="1"/>
          </p:nvPr>
        </p:nvSpPr>
        <p:spPr>
          <a:xfrm>
            <a:off x="838200" y="1981200"/>
            <a:ext cx="7315200" cy="3429000"/>
          </a:xfrm>
          <a:noFill/>
        </p:spPr>
        <p:txBody>
          <a:bodyPr lIns="90488" tIns="44450" rIns="90488" bIns="44450"/>
          <a:lstStyle/>
          <a:p>
            <a:pPr marL="609600" indent="-609600"/>
            <a:r>
              <a:rPr lang="en-US" sz="2800" smtClean="0"/>
              <a:t>We can't have a bucket for every position</a:t>
            </a:r>
          </a:p>
          <a:p>
            <a:pPr marL="609600" indent="-609600"/>
            <a:r>
              <a:rPr lang="en-US" sz="2800" smtClean="0"/>
              <a:t>To accommodate this, we "bucket"</a:t>
            </a:r>
          </a:p>
          <a:p>
            <a:pPr marL="609600" indent="-609600"/>
            <a:r>
              <a:rPr lang="en-US" sz="2800" smtClean="0"/>
              <a:t>By doing this, we reduce "granularity"</a:t>
            </a:r>
          </a:p>
          <a:p>
            <a:pPr marL="609600" indent="-609600"/>
            <a:r>
              <a:rPr lang="en-US" sz="2800" smtClean="0"/>
              <a:t>If we do it right, it causes no decrease in accuracy</a:t>
            </a:r>
          </a:p>
          <a:p>
            <a:pPr marL="609600" indent="-609600"/>
            <a:r>
              <a:rPr lang="en-US" sz="2800" smtClean="0"/>
              <a:t>Sometimes, we have to bucket the "uncorrelated assets" with a certain vol</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5"/>
          <p:cNvSpPr>
            <a:spLocks noGrp="1"/>
          </p:cNvSpPr>
          <p:nvPr>
            <p:ph type="sldNum" sz="quarter" idx="12"/>
          </p:nvPr>
        </p:nvSpPr>
        <p:spPr>
          <a:noFill/>
        </p:spPr>
        <p:txBody>
          <a:bodyPr/>
          <a:lstStyle/>
          <a:p>
            <a:fld id="{B2AB59D0-6040-4EE1-B83D-276E9199FAFF}" type="slidenum">
              <a:rPr lang="en-US" smtClean="0"/>
              <a:pPr/>
              <a:t>189</a:t>
            </a:fld>
            <a:endParaRPr lang="en-US" smtClean="0"/>
          </a:p>
        </p:txBody>
      </p:sp>
      <p:sp>
        <p:nvSpPr>
          <p:cNvPr id="199683" name="Rectangle 2"/>
          <p:cNvSpPr>
            <a:spLocks noGrp="1" noChangeArrowheads="1"/>
          </p:cNvSpPr>
          <p:nvPr>
            <p:ph type="title"/>
          </p:nvPr>
        </p:nvSpPr>
        <p:spPr>
          <a:xfrm>
            <a:off x="1295400" y="609600"/>
            <a:ext cx="6553200" cy="990600"/>
          </a:xfrm>
          <a:noFill/>
        </p:spPr>
        <p:txBody>
          <a:bodyPr lIns="90488" tIns="44450" rIns="90488" bIns="44450"/>
          <a:lstStyle/>
          <a:p>
            <a:r>
              <a:rPr lang="en-US" b="1" smtClean="0"/>
              <a:t>Updating Frequency</a:t>
            </a:r>
          </a:p>
        </p:txBody>
      </p:sp>
      <p:sp>
        <p:nvSpPr>
          <p:cNvPr id="199684" name="Rectangle 3"/>
          <p:cNvSpPr>
            <a:spLocks noGrp="1" noChangeArrowheads="1"/>
          </p:cNvSpPr>
          <p:nvPr>
            <p:ph type="body" idx="1"/>
          </p:nvPr>
        </p:nvSpPr>
        <p:spPr>
          <a:xfrm>
            <a:off x="1066800" y="1981200"/>
            <a:ext cx="7010400" cy="3352800"/>
          </a:xfrm>
          <a:noFill/>
        </p:spPr>
        <p:txBody>
          <a:bodyPr lIns="90488" tIns="44450" rIns="90488" bIns="44450"/>
          <a:lstStyle/>
          <a:p>
            <a:pPr marL="609600" indent="-609600">
              <a:lnSpc>
                <a:spcPct val="90000"/>
              </a:lnSpc>
            </a:pPr>
            <a:r>
              <a:rPr lang="en-US" sz="2800" smtClean="0"/>
              <a:t>Daily vs. Weekly vs. Monthly</a:t>
            </a:r>
          </a:p>
          <a:p>
            <a:pPr marL="1371600" lvl="2" indent="-457200">
              <a:lnSpc>
                <a:spcPct val="90000"/>
              </a:lnSpc>
              <a:buFontTx/>
              <a:buChar char="–"/>
            </a:pPr>
            <a:r>
              <a:rPr lang="en-US" smtClean="0"/>
              <a:t>Really a question of your assumptions about the markets</a:t>
            </a:r>
          </a:p>
          <a:p>
            <a:pPr marL="1371600" lvl="2" indent="-457200">
              <a:lnSpc>
                <a:spcPct val="90000"/>
              </a:lnSpc>
              <a:buFontTx/>
              <a:buChar char="–"/>
            </a:pPr>
            <a:r>
              <a:rPr lang="en-US" smtClean="0"/>
              <a:t>How often do things move?</a:t>
            </a:r>
          </a:p>
          <a:p>
            <a:pPr marL="1371600" lvl="2" indent="-457200">
              <a:lnSpc>
                <a:spcPct val="90000"/>
              </a:lnSpc>
              <a:buFontTx/>
              <a:buChar char="–"/>
            </a:pPr>
            <a:r>
              <a:rPr lang="en-US" smtClean="0"/>
              <a:t>changes in vol common in s/t eurodeposits and Japanese rates</a:t>
            </a:r>
          </a:p>
          <a:p>
            <a:pPr marL="1371600" lvl="2" indent="-457200">
              <a:lnSpc>
                <a:spcPct val="90000"/>
              </a:lnSpc>
              <a:buFontTx/>
              <a:buChar char="–"/>
            </a:pPr>
            <a:r>
              <a:rPr lang="en-US" smtClean="0"/>
              <a:t>changes in correlation structure difficult to estimate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685800"/>
            <a:ext cx="8458200" cy="701675"/>
          </a:xfrm>
        </p:spPr>
        <p:txBody>
          <a:bodyPr/>
          <a:lstStyle/>
          <a:p>
            <a:r>
              <a:rPr lang="en-US" dirty="0" smtClean="0"/>
              <a:t>A Typical Credit Risk Management Structure</a:t>
            </a:r>
            <a:br>
              <a:rPr lang="en-US" dirty="0" smtClean="0"/>
            </a:br>
            <a:endParaRPr lang="en-US" sz="1800" dirty="0" smtClean="0"/>
          </a:p>
        </p:txBody>
      </p:sp>
      <p:grpSp>
        <p:nvGrpSpPr>
          <p:cNvPr id="33" name="Group 32"/>
          <p:cNvGrpSpPr/>
          <p:nvPr/>
        </p:nvGrpSpPr>
        <p:grpSpPr>
          <a:xfrm>
            <a:off x="512382" y="1890713"/>
            <a:ext cx="7945818" cy="3718591"/>
            <a:chOff x="1045165" y="1890713"/>
            <a:chExt cx="7945818" cy="3718591"/>
          </a:xfrm>
        </p:grpSpPr>
        <p:grpSp>
          <p:nvGrpSpPr>
            <p:cNvPr id="13315" name="Group 23"/>
            <p:cNvGrpSpPr>
              <a:grpSpLocks/>
            </p:cNvGrpSpPr>
            <p:nvPr/>
          </p:nvGrpSpPr>
          <p:grpSpPr bwMode="auto">
            <a:xfrm>
              <a:off x="1954158" y="1890713"/>
              <a:ext cx="6244664" cy="3703636"/>
              <a:chOff x="2461714" y="3438553"/>
              <a:chExt cx="5055311" cy="2262110"/>
            </a:xfrm>
          </p:grpSpPr>
          <p:sp>
            <p:nvSpPr>
              <p:cNvPr id="3" name="Rounded Rectangle 2"/>
              <p:cNvSpPr/>
              <p:nvPr/>
            </p:nvSpPr>
            <p:spPr bwMode="auto">
              <a:xfrm>
                <a:off x="4702760" y="3438553"/>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smtClean="0">
                    <a:solidFill>
                      <a:srgbClr val="000000"/>
                    </a:solidFill>
                    <a:latin typeface="Arial" charset="0"/>
                  </a:rPr>
                  <a:t>Credit </a:t>
                </a:r>
                <a:r>
                  <a:rPr lang="en-US" sz="1600" dirty="0">
                    <a:solidFill>
                      <a:srgbClr val="000000"/>
                    </a:solidFill>
                    <a:latin typeface="Arial" charset="0"/>
                  </a:rPr>
                  <a:t>Risk</a:t>
                </a:r>
              </a:p>
            </p:txBody>
          </p:sp>
          <p:sp>
            <p:nvSpPr>
              <p:cNvPr id="4" name="Rounded Rectangle 3"/>
              <p:cNvSpPr/>
              <p:nvPr/>
            </p:nvSpPr>
            <p:spPr bwMode="auto">
              <a:xfrm>
                <a:off x="3951200" y="4308297"/>
                <a:ext cx="1265869"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Counterparty Risk Managers</a:t>
                </a:r>
                <a:endParaRPr lang="en-US" sz="1200" dirty="0">
                  <a:solidFill>
                    <a:srgbClr val="000000"/>
                  </a:solidFill>
                  <a:latin typeface="Arial" charset="0"/>
                </a:endParaRPr>
              </a:p>
            </p:txBody>
          </p:sp>
          <p:sp>
            <p:nvSpPr>
              <p:cNvPr id="5" name="Rounded Rectangle 4"/>
              <p:cNvSpPr/>
              <p:nvPr/>
            </p:nvSpPr>
            <p:spPr bwMode="auto">
              <a:xfrm>
                <a:off x="2461714" y="4308297"/>
                <a:ext cx="1267154"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Lending Risk Managers</a:t>
                </a:r>
                <a:endParaRPr lang="en-US" sz="1200" dirty="0">
                  <a:solidFill>
                    <a:srgbClr val="000000"/>
                  </a:solidFill>
                  <a:latin typeface="Arial" charset="0"/>
                </a:endParaRPr>
              </a:p>
            </p:txBody>
          </p:sp>
          <p:sp>
            <p:nvSpPr>
              <p:cNvPr id="6" name="Rounded Rectangle 5"/>
              <p:cNvSpPr/>
              <p:nvPr/>
            </p:nvSpPr>
            <p:spPr bwMode="auto">
              <a:xfrm>
                <a:off x="5427377" y="4302479"/>
                <a:ext cx="1267154" cy="55655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Policy &amp; Governance</a:t>
                </a:r>
              </a:p>
            </p:txBody>
          </p:sp>
          <p:sp>
            <p:nvSpPr>
              <p:cNvPr id="8" name="Rounded Rectangle 7"/>
              <p:cNvSpPr/>
              <p:nvPr/>
            </p:nvSpPr>
            <p:spPr bwMode="auto">
              <a:xfrm>
                <a:off x="5445522" y="5143135"/>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Reporting &amp; Capital</a:t>
                </a:r>
                <a:endParaRPr lang="en-US" sz="1200" dirty="0">
                  <a:solidFill>
                    <a:srgbClr val="000000"/>
                  </a:solidFill>
                  <a:latin typeface="Arial" charset="0"/>
                </a:endParaRPr>
              </a:p>
            </p:txBody>
          </p:sp>
          <p:cxnSp>
            <p:nvCxnSpPr>
              <p:cNvPr id="11" name="Straight Connector 10"/>
              <p:cNvCxnSpPr>
                <a:stCxn id="3" idx="2"/>
              </p:cNvCxnSpPr>
              <p:nvPr/>
            </p:nvCxnSpPr>
            <p:spPr bwMode="auto">
              <a:xfrm flipH="1">
                <a:off x="5336333" y="3996081"/>
                <a:ext cx="1" cy="15223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3095291" y="4141523"/>
                <a:ext cx="4421734" cy="19393"/>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5" name="Straight Connector 14"/>
              <p:cNvCxnSpPr>
                <a:endCxn id="8" idx="0"/>
              </p:cNvCxnSpPr>
              <p:nvPr/>
            </p:nvCxnSpPr>
            <p:spPr bwMode="auto">
              <a:xfrm>
                <a:off x="6076532" y="4862916"/>
                <a:ext cx="2569" cy="2802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8" name="Straight Connector 17"/>
              <p:cNvCxnSpPr/>
              <p:nvPr/>
            </p:nvCxnSpPr>
            <p:spPr bwMode="auto">
              <a:xfrm>
                <a:off x="7510600" y="4148311"/>
                <a:ext cx="1285"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6060955" y="4138615"/>
                <a:ext cx="1285" cy="163865"/>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0" name="Straight Connector 19"/>
              <p:cNvCxnSpPr>
                <a:stCxn id="5" idx="0"/>
              </p:cNvCxnSpPr>
              <p:nvPr/>
            </p:nvCxnSpPr>
            <p:spPr bwMode="auto">
              <a:xfrm flipV="1">
                <a:off x="3095293" y="4160916"/>
                <a:ext cx="0"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a:endCxn id="4" idx="0"/>
              </p:cNvCxnSpPr>
              <p:nvPr/>
            </p:nvCxnSpPr>
            <p:spPr bwMode="auto">
              <a:xfrm>
                <a:off x="4582206" y="4158007"/>
                <a:ext cx="2570" cy="15029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
          <p:nvSpPr>
            <p:cNvPr id="22" name="Rounded Rectangle 21"/>
            <p:cNvSpPr/>
            <p:nvPr/>
          </p:nvSpPr>
          <p:spPr bwMode="auto">
            <a:xfrm>
              <a:off x="7416800" y="3291963"/>
              <a:ext cx="1565275" cy="911225"/>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Research &amp; Ratings Analytics</a:t>
              </a:r>
              <a:endParaRPr lang="en-US" sz="1200" dirty="0">
                <a:solidFill>
                  <a:srgbClr val="000000"/>
                </a:solidFill>
                <a:latin typeface="Arial" charset="0"/>
              </a:endParaRPr>
            </a:p>
          </p:txBody>
        </p:sp>
        <p:sp>
          <p:nvSpPr>
            <p:cNvPr id="23" name="Rounded Rectangle 22"/>
            <p:cNvSpPr/>
            <p:nvPr/>
          </p:nvSpPr>
          <p:spPr bwMode="auto">
            <a:xfrm>
              <a:off x="7425708" y="4671705"/>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Model Review</a:t>
              </a:r>
            </a:p>
          </p:txBody>
        </p:sp>
        <p:cxnSp>
          <p:nvCxnSpPr>
            <p:cNvPr id="24" name="Straight Connector 23"/>
            <p:cNvCxnSpPr>
              <a:endCxn id="23" idx="0"/>
            </p:cNvCxnSpPr>
            <p:nvPr/>
          </p:nvCxnSpPr>
          <p:spPr bwMode="auto">
            <a:xfrm>
              <a:off x="8205172" y="4212917"/>
              <a:ext cx="3173" cy="458788"/>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sp>
          <p:nvSpPr>
            <p:cNvPr id="25" name="Rounded Rectangle 24"/>
            <p:cNvSpPr/>
            <p:nvPr/>
          </p:nvSpPr>
          <p:spPr bwMode="auto">
            <a:xfrm>
              <a:off x="1045165" y="4696492"/>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Corporate</a:t>
              </a:r>
              <a:endParaRPr lang="en-US" sz="1200" dirty="0">
                <a:solidFill>
                  <a:srgbClr val="000000"/>
                </a:solidFill>
                <a:latin typeface="Arial" charset="0"/>
              </a:endParaRPr>
            </a:p>
          </p:txBody>
        </p:sp>
        <p:cxnSp>
          <p:nvCxnSpPr>
            <p:cNvPr id="26" name="Straight Connector 25"/>
            <p:cNvCxnSpPr>
              <a:endCxn id="25" idx="0"/>
            </p:cNvCxnSpPr>
            <p:nvPr/>
          </p:nvCxnSpPr>
          <p:spPr bwMode="auto">
            <a:xfrm flipH="1">
              <a:off x="1827803" y="4512469"/>
              <a:ext cx="2" cy="184023"/>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8" name="Straight Connector 27"/>
            <p:cNvCxnSpPr/>
            <p:nvPr/>
          </p:nvCxnSpPr>
          <p:spPr bwMode="auto">
            <a:xfrm>
              <a:off x="1826218" y="4512469"/>
              <a:ext cx="1853581" cy="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9" name="Straight Connector 28"/>
            <p:cNvCxnSpPr/>
            <p:nvPr/>
          </p:nvCxnSpPr>
          <p:spPr bwMode="auto">
            <a:xfrm>
              <a:off x="3676624" y="4512469"/>
              <a:ext cx="0" cy="18402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sp>
          <p:nvSpPr>
            <p:cNvPr id="30" name="Rounded Rectangle 29"/>
            <p:cNvSpPr/>
            <p:nvPr/>
          </p:nvSpPr>
          <p:spPr bwMode="auto">
            <a:xfrm>
              <a:off x="2903461" y="4694904"/>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Tailored</a:t>
              </a:r>
              <a:endParaRPr lang="en-US" sz="1200" dirty="0">
                <a:solidFill>
                  <a:srgbClr val="000000"/>
                </a:solidFill>
                <a:latin typeface="Arial" charset="0"/>
              </a:endParaRPr>
            </a:p>
          </p:txBody>
        </p:sp>
        <p:cxnSp>
          <p:nvCxnSpPr>
            <p:cNvPr id="32" name="Straight Connector 31"/>
            <p:cNvCxnSpPr/>
            <p:nvPr/>
          </p:nvCxnSpPr>
          <p:spPr bwMode="auto">
            <a:xfrm flipH="1">
              <a:off x="2743149" y="4236690"/>
              <a:ext cx="2" cy="27432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21233041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3"/>
          <p:cNvSpPr>
            <a:spLocks noGrp="1"/>
          </p:cNvSpPr>
          <p:nvPr>
            <p:ph type="sldNum" sz="quarter" idx="12"/>
          </p:nvPr>
        </p:nvSpPr>
        <p:spPr>
          <a:noFill/>
        </p:spPr>
        <p:txBody>
          <a:bodyPr/>
          <a:lstStyle/>
          <a:p>
            <a:fld id="{9B0B1BCD-E8CC-46CB-BBE5-12BD4F12F86A}" type="slidenum">
              <a:rPr lang="en-US" smtClean="0"/>
              <a:pPr/>
              <a:t>190</a:t>
            </a:fld>
            <a:endParaRPr lang="en-US" smtClean="0"/>
          </a:p>
        </p:txBody>
      </p:sp>
      <p:sp>
        <p:nvSpPr>
          <p:cNvPr id="200707" name="Rectangle 2"/>
          <p:cNvSpPr>
            <a:spLocks noChangeArrowheads="1"/>
          </p:cNvSpPr>
          <p:nvPr/>
        </p:nvSpPr>
        <p:spPr bwMode="auto">
          <a:xfrm>
            <a:off x="762000" y="990600"/>
            <a:ext cx="7848600" cy="1295400"/>
          </a:xfrm>
          <a:prstGeom prst="rect">
            <a:avLst/>
          </a:prstGeom>
          <a:noFill/>
          <a:ln w="12700">
            <a:noFill/>
            <a:miter lim="800000"/>
            <a:headEnd/>
            <a:tailEnd/>
          </a:ln>
        </p:spPr>
        <p:txBody>
          <a:bodyPr lIns="90488" tIns="44450" rIns="90488" bIns="44450" anchor="b"/>
          <a:lstStyle/>
          <a:p>
            <a:pPr algn="ctr"/>
            <a:r>
              <a:rPr lang="en-US" sz="3600">
                <a:solidFill>
                  <a:schemeClr val="tx2"/>
                </a:solidFill>
              </a:rPr>
              <a:t> </a:t>
            </a:r>
            <a:r>
              <a:rPr lang="en-US" sz="4400" b="1">
                <a:solidFill>
                  <a:schemeClr val="tx2"/>
                </a:solidFill>
              </a:rPr>
              <a:t>Percentage Changes vs. Log Changes</a:t>
            </a:r>
          </a:p>
        </p:txBody>
      </p:sp>
      <p:sp>
        <p:nvSpPr>
          <p:cNvPr id="200708" name="Rectangle 3"/>
          <p:cNvSpPr>
            <a:spLocks noChangeArrowheads="1"/>
          </p:cNvSpPr>
          <p:nvPr/>
        </p:nvSpPr>
        <p:spPr bwMode="auto">
          <a:xfrm>
            <a:off x="990600" y="2514600"/>
            <a:ext cx="7315200" cy="28956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45000"/>
              <a:buFont typeface="Monotype Sorts" charset="2"/>
              <a:buChar char="l"/>
            </a:pPr>
            <a:r>
              <a:rPr lang="en-US" sz="2800"/>
              <a:t>The decision about which one to use is based primarily upon computational convenience.</a:t>
            </a:r>
          </a:p>
          <a:p>
            <a:pPr marL="457200" indent="-457200">
              <a:spcBef>
                <a:spcPct val="20000"/>
              </a:spcBef>
              <a:buClr>
                <a:schemeClr val="tx1"/>
              </a:buClr>
              <a:buSzPct val="45000"/>
              <a:buFont typeface="Monotype Sorts" charset="2"/>
              <a:buChar char="l"/>
            </a:pPr>
            <a:r>
              <a:rPr lang="en-US" sz="2800"/>
              <a:t>The only real problem with using percentage changes is that it theoretically allows rates and prices to become negative.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3"/>
          <p:cNvSpPr>
            <a:spLocks noGrp="1"/>
          </p:cNvSpPr>
          <p:nvPr>
            <p:ph type="sldNum" sz="quarter" idx="12"/>
          </p:nvPr>
        </p:nvSpPr>
        <p:spPr>
          <a:noFill/>
        </p:spPr>
        <p:txBody>
          <a:bodyPr/>
          <a:lstStyle/>
          <a:p>
            <a:fld id="{C33257F1-79CF-40CB-BDBB-5DE3103FD4BD}" type="slidenum">
              <a:rPr lang="en-US" smtClean="0"/>
              <a:pPr/>
              <a:t>191</a:t>
            </a:fld>
            <a:endParaRPr lang="en-US" smtClean="0"/>
          </a:p>
        </p:txBody>
      </p:sp>
      <p:sp>
        <p:nvSpPr>
          <p:cNvPr id="201731" name="Rectangle 2"/>
          <p:cNvSpPr>
            <a:spLocks noChangeArrowheads="1"/>
          </p:cNvSpPr>
          <p:nvPr/>
        </p:nvSpPr>
        <p:spPr bwMode="auto">
          <a:xfrm>
            <a:off x="609600" y="990600"/>
            <a:ext cx="7848600" cy="838200"/>
          </a:xfrm>
          <a:prstGeom prst="rect">
            <a:avLst/>
          </a:prstGeom>
          <a:noFill/>
          <a:ln w="12700">
            <a:noFill/>
            <a:miter lim="800000"/>
            <a:headEnd/>
            <a:tailEnd/>
          </a:ln>
        </p:spPr>
        <p:txBody>
          <a:bodyPr lIns="90488" tIns="44450" rIns="90488" bIns="44450" anchor="b"/>
          <a:lstStyle/>
          <a:p>
            <a:pPr algn="ctr"/>
            <a:r>
              <a:rPr lang="en-US" sz="4400" b="1">
                <a:solidFill>
                  <a:schemeClr val="tx2"/>
                </a:solidFill>
              </a:rPr>
              <a:t>Differencing Interval</a:t>
            </a:r>
            <a:r>
              <a:rPr lang="en-US" sz="3600">
                <a:solidFill>
                  <a:schemeClr val="tx2"/>
                </a:solidFill>
              </a:rPr>
              <a:t> </a:t>
            </a:r>
          </a:p>
        </p:txBody>
      </p:sp>
      <p:sp>
        <p:nvSpPr>
          <p:cNvPr id="201732" name="Rectangle 3"/>
          <p:cNvSpPr>
            <a:spLocks noChangeArrowheads="1"/>
          </p:cNvSpPr>
          <p:nvPr/>
        </p:nvSpPr>
        <p:spPr bwMode="auto">
          <a:xfrm>
            <a:off x="1219200" y="2133600"/>
            <a:ext cx="7086600" cy="3657600"/>
          </a:xfrm>
          <a:prstGeom prst="rect">
            <a:avLst/>
          </a:prstGeom>
          <a:noFill/>
          <a:ln w="12700">
            <a:noFill/>
            <a:miter lim="800000"/>
            <a:headEnd/>
            <a:tailEnd/>
          </a:ln>
        </p:spPr>
        <p:txBody>
          <a:bodyPr lIns="90488" tIns="44450" rIns="90488" bIns="44450"/>
          <a:lstStyle/>
          <a:p>
            <a:pPr marL="457200" indent="-457200">
              <a:spcBef>
                <a:spcPct val="20000"/>
              </a:spcBef>
              <a:buSzPct val="45000"/>
              <a:buFont typeface="Monotype Sorts" charset="2"/>
              <a:buChar char="l"/>
            </a:pPr>
            <a:r>
              <a:rPr lang="en-US" sz="2800"/>
              <a:t>Daily vs. Weekly vs. Monthly</a:t>
            </a:r>
          </a:p>
          <a:p>
            <a:pPr marL="1371600" lvl="2" indent="-457200">
              <a:spcBef>
                <a:spcPct val="20000"/>
              </a:spcBef>
              <a:buSzPct val="45000"/>
              <a:buFont typeface="Monotype Sorts" charset="2"/>
              <a:buChar char="l"/>
            </a:pPr>
            <a:r>
              <a:rPr lang="en-US" sz="2400"/>
              <a:t>What data is available?</a:t>
            </a:r>
          </a:p>
          <a:p>
            <a:pPr marL="1371600" lvl="2" indent="-457200">
              <a:spcBef>
                <a:spcPct val="20000"/>
              </a:spcBef>
              <a:buSzPct val="45000"/>
              <a:buFont typeface="Monotype Sorts" charset="2"/>
              <a:buChar char="l"/>
            </a:pPr>
            <a:r>
              <a:rPr lang="en-US" sz="2400"/>
              <a:t>Is the matrix used for trading or positioning?</a:t>
            </a:r>
          </a:p>
          <a:p>
            <a:pPr marL="457200" indent="-457200">
              <a:spcBef>
                <a:spcPct val="20000"/>
              </a:spcBef>
              <a:buSzPct val="45000"/>
              <a:buFont typeface="Monotype Sorts" charset="2"/>
              <a:buChar char="l"/>
            </a:pPr>
            <a:r>
              <a:rPr lang="en-US" sz="2800"/>
              <a:t>Can it be scaled up or down?</a:t>
            </a:r>
          </a:p>
          <a:p>
            <a:pPr marL="1371600" lvl="2" indent="-457200">
              <a:spcBef>
                <a:spcPct val="20000"/>
              </a:spcBef>
              <a:buSzPct val="45000"/>
              <a:buFont typeface="Monotype Sorts" charset="2"/>
              <a:buChar char="l"/>
            </a:pPr>
            <a:r>
              <a:rPr lang="en-US" sz="2400"/>
              <a:t>technically yes, but...</a:t>
            </a:r>
          </a:p>
          <a:p>
            <a:pPr marL="1371600" lvl="2" indent="-457200">
              <a:spcBef>
                <a:spcPct val="20000"/>
              </a:spcBef>
              <a:buSzPct val="45000"/>
              <a:buFont typeface="Monotype Sorts" charset="2"/>
              <a:buChar char="l"/>
            </a:pPr>
            <a:r>
              <a:rPr lang="en-US" sz="2400"/>
              <a:t>asynchronicity issues</a:t>
            </a:r>
          </a:p>
          <a:p>
            <a:pPr marL="1371600" lvl="2" indent="-457200">
              <a:spcBef>
                <a:spcPct val="20000"/>
              </a:spcBef>
              <a:buSzPct val="45000"/>
              <a:buFont typeface="Monotype Sorts" charset="2"/>
              <a:buChar char="l"/>
            </a:pPr>
            <a:r>
              <a:rPr lang="en-US" sz="2400"/>
              <a:t>serial correlation issues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Number Placeholder 5"/>
          <p:cNvSpPr>
            <a:spLocks noGrp="1"/>
          </p:cNvSpPr>
          <p:nvPr>
            <p:ph type="sldNum" sz="quarter" idx="12"/>
          </p:nvPr>
        </p:nvSpPr>
        <p:spPr>
          <a:noFill/>
        </p:spPr>
        <p:txBody>
          <a:bodyPr/>
          <a:lstStyle/>
          <a:p>
            <a:fld id="{C543B6E2-B229-4871-A29F-D119AD222B09}" type="slidenum">
              <a:rPr lang="en-US" smtClean="0"/>
              <a:pPr/>
              <a:t>192</a:t>
            </a:fld>
            <a:endParaRPr lang="en-US" smtClean="0"/>
          </a:p>
        </p:txBody>
      </p:sp>
      <p:sp>
        <p:nvSpPr>
          <p:cNvPr id="202755" name="Rectangle 2"/>
          <p:cNvSpPr>
            <a:spLocks noGrp="1" noChangeArrowheads="1"/>
          </p:cNvSpPr>
          <p:nvPr>
            <p:ph type="title"/>
          </p:nvPr>
        </p:nvSpPr>
        <p:spPr>
          <a:xfrm>
            <a:off x="1524000" y="533400"/>
            <a:ext cx="6096000" cy="990600"/>
          </a:xfrm>
          <a:noFill/>
        </p:spPr>
        <p:txBody>
          <a:bodyPr lIns="90488" tIns="44450" rIns="90488" bIns="44450"/>
          <a:lstStyle/>
          <a:p>
            <a:r>
              <a:rPr lang="en-US" b="1" smtClean="0"/>
              <a:t>Technical Issues</a:t>
            </a:r>
          </a:p>
        </p:txBody>
      </p:sp>
      <p:sp>
        <p:nvSpPr>
          <p:cNvPr id="430083" name="Rectangle 3"/>
          <p:cNvSpPr>
            <a:spLocks noGrp="1" noChangeArrowheads="1"/>
          </p:cNvSpPr>
          <p:nvPr>
            <p:ph type="body" idx="1"/>
          </p:nvPr>
        </p:nvSpPr>
        <p:spPr>
          <a:xfrm>
            <a:off x="685800" y="1752600"/>
            <a:ext cx="7772400" cy="4114800"/>
          </a:xfrm>
        </p:spPr>
        <p:txBody>
          <a:bodyPr lIns="90488" tIns="44450" rIns="90488" bIns="44450"/>
          <a:lstStyle/>
          <a:p>
            <a:pPr marL="812800" indent="-812800">
              <a:defRPr/>
            </a:pPr>
            <a:r>
              <a:rPr lang="en-US" sz="2800" dirty="0" smtClean="0"/>
              <a:t>Units</a:t>
            </a:r>
          </a:p>
          <a:p>
            <a:pPr marL="1524000" lvl="2" indent="-609600">
              <a:defRPr/>
            </a:pPr>
            <a:r>
              <a:rPr lang="en-US" dirty="0" smtClean="0"/>
              <a:t>Are positions recorded in millions?</a:t>
            </a:r>
          </a:p>
          <a:p>
            <a:pPr marL="1524000" lvl="2" indent="-609600">
              <a:defRPr/>
            </a:pPr>
            <a:r>
              <a:rPr lang="en-US" dirty="0" smtClean="0"/>
              <a:t>Are FX positions recorded consistently?</a:t>
            </a:r>
          </a:p>
          <a:p>
            <a:pPr marL="1879600" lvl="3" indent="-508000">
              <a:defRPr/>
            </a:pPr>
            <a:r>
              <a:rPr lang="en-US" sz="2400" dirty="0" smtClean="0"/>
              <a:t>same base currency</a:t>
            </a:r>
          </a:p>
          <a:p>
            <a:pPr marL="1879600" lvl="3" indent="-508000">
              <a:defRPr/>
            </a:pPr>
            <a:r>
              <a:rPr lang="en-US" sz="2400" dirty="0" smtClean="0"/>
              <a:t>correct sign (long or short base currency)</a:t>
            </a:r>
          </a:p>
          <a:p>
            <a:pPr marL="1422400" lvl="2" indent="-508000">
              <a:defRPr/>
            </a:pPr>
            <a:r>
              <a:rPr lang="en-GB" dirty="0" smtClean="0"/>
              <a:t>Fixed Income sign</a:t>
            </a:r>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5"/>
          <p:cNvSpPr>
            <a:spLocks noGrp="1"/>
          </p:cNvSpPr>
          <p:nvPr>
            <p:ph type="sldNum" sz="quarter" idx="12"/>
          </p:nvPr>
        </p:nvSpPr>
        <p:spPr>
          <a:noFill/>
        </p:spPr>
        <p:txBody>
          <a:bodyPr/>
          <a:lstStyle/>
          <a:p>
            <a:fld id="{F510FD3F-6AB4-4D36-9C31-84ED797110EC}" type="slidenum">
              <a:rPr lang="en-US" smtClean="0"/>
              <a:pPr/>
              <a:t>193</a:t>
            </a:fld>
            <a:endParaRPr lang="en-US" smtClean="0"/>
          </a:p>
        </p:txBody>
      </p:sp>
      <p:sp>
        <p:nvSpPr>
          <p:cNvPr id="203779" name="Rectangle 2"/>
          <p:cNvSpPr>
            <a:spLocks noGrp="1" noChangeArrowheads="1"/>
          </p:cNvSpPr>
          <p:nvPr>
            <p:ph type="title"/>
          </p:nvPr>
        </p:nvSpPr>
        <p:spPr>
          <a:xfrm>
            <a:off x="762000" y="685800"/>
            <a:ext cx="7467600" cy="1143000"/>
          </a:xfrm>
          <a:noFill/>
        </p:spPr>
        <p:txBody>
          <a:bodyPr lIns="90488" tIns="44450" rIns="90488" bIns="44450"/>
          <a:lstStyle/>
          <a:p>
            <a:r>
              <a:rPr lang="en-US" b="1" smtClean="0"/>
              <a:t>Incorporating Fixed Income</a:t>
            </a:r>
          </a:p>
        </p:txBody>
      </p:sp>
      <p:sp>
        <p:nvSpPr>
          <p:cNvPr id="203780" name="Rectangle 3"/>
          <p:cNvSpPr>
            <a:spLocks noGrp="1" noChangeArrowheads="1"/>
          </p:cNvSpPr>
          <p:nvPr>
            <p:ph type="body" idx="1"/>
          </p:nvPr>
        </p:nvSpPr>
        <p:spPr>
          <a:xfrm>
            <a:off x="762000" y="2057400"/>
            <a:ext cx="7543800" cy="3429000"/>
          </a:xfrm>
          <a:noFill/>
        </p:spPr>
        <p:txBody>
          <a:bodyPr lIns="90488" tIns="44450" rIns="90488" bIns="44450"/>
          <a:lstStyle/>
          <a:p>
            <a:pPr marL="609600" indent="-609600"/>
            <a:r>
              <a:rPr lang="en-US" sz="2800" smtClean="0"/>
              <a:t>The previous example assumed that the positions were either FX, commodity of equity positions.</a:t>
            </a:r>
          </a:p>
          <a:p>
            <a:pPr marL="1371600" lvl="2" indent="-457200">
              <a:buFontTx/>
              <a:buChar char="–"/>
            </a:pPr>
            <a:r>
              <a:rPr lang="en-US" smtClean="0"/>
              <a:t>For these types of assets we measure </a:t>
            </a:r>
            <a:r>
              <a:rPr lang="en-US" i="1" smtClean="0"/>
              <a:t>prices.</a:t>
            </a:r>
          </a:p>
          <a:p>
            <a:pPr marL="1371600" lvl="2" indent="-457200">
              <a:buFontTx/>
              <a:buChar char="–"/>
            </a:pPr>
            <a:r>
              <a:rPr lang="en-US" smtClean="0"/>
              <a:t>The positions size x the largest price move expected (2.33 x standard deviation) directly tells us our expected worst loss.</a:t>
            </a:r>
          </a:p>
          <a:p>
            <a:pPr marL="609600" indent="-609600"/>
            <a:r>
              <a:rPr lang="en-US" sz="2800" smtClean="0"/>
              <a:t>In fixed income markets, we measure </a:t>
            </a:r>
            <a:r>
              <a:rPr lang="en-US" sz="2800" i="1" smtClean="0"/>
              <a:t>yields</a:t>
            </a:r>
            <a:r>
              <a:rPr lang="en-US" sz="2800" smtClean="0"/>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5"/>
          <p:cNvSpPr>
            <a:spLocks noGrp="1"/>
          </p:cNvSpPr>
          <p:nvPr>
            <p:ph type="sldNum" sz="quarter" idx="12"/>
          </p:nvPr>
        </p:nvSpPr>
        <p:spPr>
          <a:noFill/>
        </p:spPr>
        <p:txBody>
          <a:bodyPr/>
          <a:lstStyle/>
          <a:p>
            <a:fld id="{697B8D52-4698-4C91-B496-7511E4C0547E}" type="slidenum">
              <a:rPr lang="en-US" smtClean="0"/>
              <a:pPr/>
              <a:t>194</a:t>
            </a:fld>
            <a:endParaRPr lang="en-US" smtClean="0"/>
          </a:p>
        </p:txBody>
      </p:sp>
      <p:sp>
        <p:nvSpPr>
          <p:cNvPr id="204803" name="Rectangle 2"/>
          <p:cNvSpPr>
            <a:spLocks noGrp="1" noChangeArrowheads="1"/>
          </p:cNvSpPr>
          <p:nvPr>
            <p:ph type="body" idx="1"/>
          </p:nvPr>
        </p:nvSpPr>
        <p:spPr>
          <a:xfrm>
            <a:off x="762000" y="1981200"/>
            <a:ext cx="7696200" cy="3886200"/>
          </a:xfrm>
          <a:noFill/>
        </p:spPr>
        <p:txBody>
          <a:bodyPr lIns="90488" tIns="44450" rIns="90488" bIns="44450"/>
          <a:lstStyle/>
          <a:p>
            <a:pPr marL="609600" indent="-609600"/>
            <a:r>
              <a:rPr lang="en-US" sz="2800" smtClean="0"/>
              <a:t>To include fixed income positions, we must multiply the position by something to reflect their </a:t>
            </a:r>
            <a:r>
              <a:rPr lang="en-US" sz="2800" i="1" smtClean="0"/>
              <a:t>price</a:t>
            </a:r>
            <a:r>
              <a:rPr lang="en-US" sz="2800" smtClean="0"/>
              <a:t> sensitivity to </a:t>
            </a:r>
            <a:r>
              <a:rPr lang="en-US" sz="2800" i="1" smtClean="0"/>
              <a:t>yield</a:t>
            </a:r>
            <a:r>
              <a:rPr lang="en-US" sz="2800" smtClean="0"/>
              <a:t> changes.</a:t>
            </a:r>
          </a:p>
          <a:p>
            <a:pPr marL="609600" indent="-609600"/>
            <a:r>
              <a:rPr lang="en-US" sz="2800" smtClean="0"/>
              <a:t>This is done through the use of </a:t>
            </a:r>
            <a:r>
              <a:rPr lang="en-US" sz="2800" b="1" i="1" smtClean="0"/>
              <a:t>DV01</a:t>
            </a:r>
            <a:r>
              <a:rPr lang="en-US" sz="2800" smtClean="0"/>
              <a:t> (value of a basis point) or </a:t>
            </a:r>
            <a:r>
              <a:rPr lang="en-US" sz="2800" i="1" smtClean="0"/>
              <a:t>duration </a:t>
            </a:r>
            <a:r>
              <a:rPr lang="en-US" sz="2800" smtClean="0"/>
              <a:t>in the manner described earlier.</a:t>
            </a:r>
          </a:p>
          <a:p>
            <a:pPr marL="609600" indent="-609600"/>
            <a:r>
              <a:rPr lang="en-US" sz="2800" smtClean="0"/>
              <a:t>The adjustment should be made in the position vector.</a:t>
            </a:r>
          </a:p>
        </p:txBody>
      </p:sp>
      <p:sp>
        <p:nvSpPr>
          <p:cNvPr id="204804" name="Rectangle 3"/>
          <p:cNvSpPr>
            <a:spLocks noGrp="1" noChangeArrowheads="1"/>
          </p:cNvSpPr>
          <p:nvPr>
            <p:ph type="title"/>
          </p:nvPr>
        </p:nvSpPr>
        <p:spPr>
          <a:noFill/>
        </p:spPr>
        <p:txBody>
          <a:bodyPr lIns="90488" tIns="44450" rIns="90488" bIns="44450"/>
          <a:lstStyle/>
          <a:p>
            <a:r>
              <a:rPr lang="en-US" b="1" smtClean="0"/>
              <a:t>Incorporating Fixed Income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5"/>
          <p:cNvSpPr>
            <a:spLocks noGrp="1"/>
          </p:cNvSpPr>
          <p:nvPr>
            <p:ph type="sldNum" sz="quarter" idx="12"/>
          </p:nvPr>
        </p:nvSpPr>
        <p:spPr>
          <a:noFill/>
        </p:spPr>
        <p:txBody>
          <a:bodyPr/>
          <a:lstStyle/>
          <a:p>
            <a:fld id="{47802CF4-8C87-4C6D-B725-1961ECFFCEFA}" type="slidenum">
              <a:rPr lang="en-US" smtClean="0"/>
              <a:pPr/>
              <a:t>195</a:t>
            </a:fld>
            <a:endParaRPr lang="en-US" smtClean="0"/>
          </a:p>
        </p:txBody>
      </p:sp>
      <p:sp>
        <p:nvSpPr>
          <p:cNvPr id="205827" name="Rectangle 2"/>
          <p:cNvSpPr>
            <a:spLocks noGrp="1" noChangeArrowheads="1"/>
          </p:cNvSpPr>
          <p:nvPr>
            <p:ph type="title"/>
          </p:nvPr>
        </p:nvSpPr>
        <p:spPr>
          <a:xfrm>
            <a:off x="1066800" y="762000"/>
            <a:ext cx="6705600" cy="990600"/>
          </a:xfrm>
          <a:noFill/>
        </p:spPr>
        <p:txBody>
          <a:bodyPr lIns="90488" tIns="44450" rIns="90488" bIns="44450"/>
          <a:lstStyle/>
          <a:p>
            <a:r>
              <a:rPr lang="en-US" b="1" smtClean="0"/>
              <a:t>Absolute VaR</a:t>
            </a:r>
          </a:p>
        </p:txBody>
      </p:sp>
      <p:sp>
        <p:nvSpPr>
          <p:cNvPr id="205828" name="Rectangle 3"/>
          <p:cNvSpPr>
            <a:spLocks noGrp="1" noChangeArrowheads="1"/>
          </p:cNvSpPr>
          <p:nvPr>
            <p:ph type="body" idx="1"/>
          </p:nvPr>
        </p:nvSpPr>
        <p:spPr>
          <a:xfrm>
            <a:off x="990600" y="2057400"/>
            <a:ext cx="7086600" cy="3276600"/>
          </a:xfrm>
          <a:noFill/>
        </p:spPr>
        <p:txBody>
          <a:bodyPr lIns="90488" tIns="44450" rIns="90488" bIns="44450"/>
          <a:lstStyle/>
          <a:p>
            <a:pPr marL="609600" indent="-609600"/>
            <a:r>
              <a:rPr lang="en-US" sz="2800" smtClean="0"/>
              <a:t>What is the absolute VaR of each bucket?</a:t>
            </a:r>
          </a:p>
          <a:p>
            <a:pPr marL="609600" indent="-609600"/>
            <a:r>
              <a:rPr lang="en-US" sz="2800" smtClean="0"/>
              <a:t>Two ways to calculate</a:t>
            </a:r>
          </a:p>
          <a:p>
            <a:pPr marL="1371600" lvl="2" indent="-457200">
              <a:buFontTx/>
              <a:buChar char="–"/>
            </a:pPr>
            <a:r>
              <a:rPr lang="en-US" smtClean="0"/>
              <a:t>take individual position sensitivity and multiply by position </a:t>
            </a:r>
            <a:r>
              <a:rPr lang="en-US" b="1" smtClean="0"/>
              <a:t>vol</a:t>
            </a:r>
            <a:r>
              <a:rPr lang="en-US" smtClean="0"/>
              <a:t> (not variance)</a:t>
            </a:r>
          </a:p>
          <a:p>
            <a:pPr marL="1371600" lvl="2" indent="-457200">
              <a:buFontTx/>
              <a:buChar char="–"/>
            </a:pPr>
            <a:r>
              <a:rPr lang="en-US" smtClean="0"/>
              <a:t>use position vector, but successively zero out all positions but the one of interest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Number Placeholder 5"/>
          <p:cNvSpPr>
            <a:spLocks noGrp="1"/>
          </p:cNvSpPr>
          <p:nvPr>
            <p:ph type="sldNum" sz="quarter" idx="12"/>
          </p:nvPr>
        </p:nvSpPr>
        <p:spPr>
          <a:noFill/>
        </p:spPr>
        <p:txBody>
          <a:bodyPr/>
          <a:lstStyle/>
          <a:p>
            <a:fld id="{C720388C-836A-42C3-9462-531E6B40484D}" type="slidenum">
              <a:rPr lang="en-US" smtClean="0"/>
              <a:pPr/>
              <a:t>196</a:t>
            </a:fld>
            <a:endParaRPr lang="en-US" smtClean="0"/>
          </a:p>
        </p:txBody>
      </p:sp>
      <p:sp>
        <p:nvSpPr>
          <p:cNvPr id="207875" name="Rectangle 2"/>
          <p:cNvSpPr>
            <a:spLocks noGrp="1" noChangeArrowheads="1"/>
          </p:cNvSpPr>
          <p:nvPr>
            <p:ph type="title"/>
          </p:nvPr>
        </p:nvSpPr>
        <p:spPr>
          <a:xfrm>
            <a:off x="1752600" y="990600"/>
            <a:ext cx="5562600" cy="1143000"/>
          </a:xfrm>
          <a:noFill/>
        </p:spPr>
        <p:txBody>
          <a:bodyPr lIns="90488" tIns="44450" rIns="90488" bIns="44450"/>
          <a:lstStyle/>
          <a:p>
            <a:r>
              <a:rPr lang="en-US" b="1" smtClean="0"/>
              <a:t>Marginal VaR</a:t>
            </a:r>
          </a:p>
        </p:txBody>
      </p:sp>
      <p:sp>
        <p:nvSpPr>
          <p:cNvPr id="207876" name="Rectangle 3"/>
          <p:cNvSpPr>
            <a:spLocks noGrp="1" noChangeArrowheads="1"/>
          </p:cNvSpPr>
          <p:nvPr>
            <p:ph type="body" idx="1"/>
          </p:nvPr>
        </p:nvSpPr>
        <p:spPr>
          <a:xfrm>
            <a:off x="1447800" y="2362200"/>
            <a:ext cx="6400800" cy="2819400"/>
          </a:xfrm>
          <a:noFill/>
        </p:spPr>
        <p:txBody>
          <a:bodyPr lIns="90488" tIns="44450" rIns="90488" bIns="44450"/>
          <a:lstStyle/>
          <a:p>
            <a:pPr marL="609600" indent="-609600"/>
            <a:r>
              <a:rPr lang="en-US" sz="2800" smtClean="0"/>
              <a:t>Why?</a:t>
            </a:r>
          </a:p>
          <a:p>
            <a:pPr marL="1371600" lvl="2" indent="-457200">
              <a:buFontTx/>
              <a:buChar char="–"/>
            </a:pPr>
            <a:r>
              <a:rPr lang="en-US" smtClean="0"/>
              <a:t>Primarily to see how an individual position contributes to portfolio VaR</a:t>
            </a:r>
          </a:p>
          <a:p>
            <a:pPr marL="1371600" lvl="2" indent="-457200">
              <a:buFontTx/>
              <a:buChar char="–"/>
            </a:pPr>
            <a:r>
              <a:rPr lang="en-US" smtClean="0"/>
              <a:t>Illuminates natural hedges</a:t>
            </a:r>
          </a:p>
          <a:p>
            <a:pPr marL="1371600" lvl="2" indent="-457200">
              <a:buFontTx/>
              <a:buChar char="–"/>
            </a:pPr>
            <a:r>
              <a:rPr lang="en-US" smtClean="0"/>
              <a:t>Shows efficacy of hedge portfolios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52600"/>
            <a:ext cx="7772400" cy="1143000"/>
          </a:xfrm>
        </p:spPr>
        <p:txBody>
          <a:bodyPr/>
          <a:lstStyle/>
          <a:p>
            <a:r>
              <a:rPr lang="en-US" dirty="0" smtClean="0"/>
              <a:t>Simulation Techniques</a:t>
            </a:r>
            <a:endParaRPr lang="en-US" dirty="0"/>
          </a:p>
        </p:txBody>
      </p:sp>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197</a:t>
            </a:fld>
            <a:endParaRPr lang="en-US"/>
          </a:p>
        </p:txBody>
      </p:sp>
    </p:spTree>
    <p:extLst>
      <p:ext uri="{BB962C8B-B14F-4D97-AF65-F5344CB8AC3E}">
        <p14:creationId xmlns:p14="http://schemas.microsoft.com/office/powerpoint/2010/main" val="2972122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Number Placeholder 5"/>
          <p:cNvSpPr>
            <a:spLocks noGrp="1"/>
          </p:cNvSpPr>
          <p:nvPr>
            <p:ph type="sldNum" sz="quarter" idx="12"/>
          </p:nvPr>
        </p:nvSpPr>
        <p:spPr>
          <a:noFill/>
        </p:spPr>
        <p:txBody>
          <a:bodyPr/>
          <a:lstStyle/>
          <a:p>
            <a:fld id="{19BE3392-95D3-4990-9A14-66BE81DE474F}" type="slidenum">
              <a:rPr lang="en-US" smtClean="0"/>
              <a:pPr/>
              <a:t>198</a:t>
            </a:fld>
            <a:endParaRPr lang="en-US" smtClean="0"/>
          </a:p>
        </p:txBody>
      </p:sp>
      <p:sp>
        <p:nvSpPr>
          <p:cNvPr id="209923" name="Rectangle 2"/>
          <p:cNvSpPr>
            <a:spLocks noGrp="1" noChangeArrowheads="1"/>
          </p:cNvSpPr>
          <p:nvPr>
            <p:ph type="title"/>
          </p:nvPr>
        </p:nvSpPr>
        <p:spPr>
          <a:xfrm>
            <a:off x="762000" y="304800"/>
            <a:ext cx="7391400" cy="914400"/>
          </a:xfrm>
          <a:noFill/>
        </p:spPr>
        <p:txBody>
          <a:bodyPr lIns="90488" tIns="44450" rIns="90488" bIns="44450" anchor="b"/>
          <a:lstStyle/>
          <a:p>
            <a:r>
              <a:rPr lang="en-US" sz="4800" b="1" dirty="0" smtClean="0"/>
              <a:t>Two Basic Approaches</a:t>
            </a:r>
          </a:p>
        </p:txBody>
      </p:sp>
      <p:sp>
        <p:nvSpPr>
          <p:cNvPr id="209924" name="Rectangle 3"/>
          <p:cNvSpPr>
            <a:spLocks noGrp="1" noChangeArrowheads="1"/>
          </p:cNvSpPr>
          <p:nvPr>
            <p:ph type="body" idx="1"/>
          </p:nvPr>
        </p:nvSpPr>
        <p:spPr>
          <a:xfrm>
            <a:off x="381000" y="1219200"/>
            <a:ext cx="8458200" cy="3810000"/>
          </a:xfrm>
          <a:noFill/>
        </p:spPr>
        <p:txBody>
          <a:bodyPr lIns="90488" tIns="44450" rIns="90488" bIns="44450"/>
          <a:lstStyle/>
          <a:p>
            <a:pPr marL="609600" indent="-609600">
              <a:lnSpc>
                <a:spcPct val="80000"/>
              </a:lnSpc>
            </a:pPr>
            <a:r>
              <a:rPr lang="en-US" sz="2800" b="1" dirty="0"/>
              <a:t>Historical Simulation</a:t>
            </a:r>
            <a:endParaRPr lang="en-US" sz="2800" dirty="0" smtClean="0"/>
          </a:p>
          <a:p>
            <a:pPr marL="739775" lvl="1" indent="-612775">
              <a:lnSpc>
                <a:spcPct val="80000"/>
              </a:lnSpc>
            </a:pPr>
            <a:r>
              <a:rPr lang="en-US" sz="2400" dirty="0" smtClean="0"/>
              <a:t>Historical simulation simply marks the portfolio to market using the rates/prices observed over certain historical period</a:t>
            </a:r>
          </a:p>
          <a:p>
            <a:pPr marL="739775" lvl="1" indent="-612775">
              <a:lnSpc>
                <a:spcPct val="80000"/>
              </a:lnSpc>
            </a:pPr>
            <a:r>
              <a:rPr lang="en-US" sz="2400" dirty="0" smtClean="0"/>
              <a:t>These P&amp;L figures are then ranked and the order statistic derived by taking the n</a:t>
            </a:r>
            <a:r>
              <a:rPr lang="en-US" sz="2400" baseline="30000" dirty="0" smtClean="0"/>
              <a:t>th</a:t>
            </a:r>
            <a:r>
              <a:rPr lang="en-US" sz="2400" dirty="0" smtClean="0"/>
              <a:t> worst outcome</a:t>
            </a:r>
          </a:p>
          <a:p>
            <a:pPr marL="739775" lvl="1" indent="-612775">
              <a:lnSpc>
                <a:spcPct val="80000"/>
              </a:lnSpc>
            </a:pPr>
            <a:r>
              <a:rPr lang="en-US" sz="2400" dirty="0" smtClean="0"/>
              <a:t>n is a function of significance (usually 1%) and how much data is available</a:t>
            </a:r>
          </a:p>
          <a:p>
            <a:pPr marL="609600" indent="-609600">
              <a:lnSpc>
                <a:spcPct val="80000"/>
              </a:lnSpc>
            </a:pPr>
            <a:r>
              <a:rPr lang="en-US" sz="2800" b="1" dirty="0" smtClean="0"/>
              <a:t>Monte Carlo Simulation</a:t>
            </a:r>
          </a:p>
          <a:p>
            <a:pPr lvl="1" indent="-623888">
              <a:tabLst>
                <a:tab pos="739775" algn="l"/>
              </a:tabLst>
            </a:pPr>
            <a:r>
              <a:rPr lang="en-US" sz="2400" dirty="0" smtClean="0"/>
              <a:t>Simulation method using sequences of random numbers to approximate values which cannot be determined analytically</a:t>
            </a:r>
          </a:p>
          <a:p>
            <a:pPr lvl="1" indent="-623888">
              <a:tabLst>
                <a:tab pos="739775" algn="l"/>
              </a:tabLst>
            </a:pPr>
            <a:r>
              <a:rPr lang="en-US" sz="2400" dirty="0" smtClean="0"/>
              <a:t>Phrase coined in Manhattan project due to similarity to games of chance</a:t>
            </a:r>
          </a:p>
          <a:p>
            <a:pPr lvl="1" indent="-623888">
              <a:tabLst>
                <a:tab pos="739775" algn="l"/>
              </a:tabLst>
            </a:pPr>
            <a:r>
              <a:rPr lang="en-US" sz="2400" dirty="0" smtClean="0"/>
              <a:t>Only requirement is that system be describable in terms of </a:t>
            </a:r>
            <a:r>
              <a:rPr lang="en-US" sz="2400" dirty="0" err="1" smtClean="0"/>
              <a:t>p.d.f.’s</a:t>
            </a:r>
            <a:endParaRPr lang="en-US" sz="2400" dirty="0" smtClean="0"/>
          </a:p>
          <a:p>
            <a:pPr marL="400050" lvl="1" indent="0">
              <a:lnSpc>
                <a:spcPct val="80000"/>
              </a:lnSpc>
              <a:buNone/>
            </a:pPr>
            <a:endParaRPr lang="en-US" sz="2400" b="1" dirty="0" smtClean="0"/>
          </a:p>
          <a:p>
            <a:pPr marL="1009650" lvl="1" indent="-609600">
              <a:lnSpc>
                <a:spcPct val="80000"/>
              </a:lnSpc>
            </a:pPr>
            <a:endParaRPr lang="en-US" sz="2400" dirty="0" smtClean="0"/>
          </a:p>
          <a:p>
            <a:pPr marL="609600" indent="-609600">
              <a:lnSpc>
                <a:spcPct val="80000"/>
              </a:lnSpc>
            </a:pPr>
            <a:endParaRPr lang="en-US" sz="28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4"/>
          <p:cNvSpPr>
            <a:spLocks noGrp="1"/>
          </p:cNvSpPr>
          <p:nvPr>
            <p:ph type="sldNum" sz="quarter" idx="12"/>
          </p:nvPr>
        </p:nvSpPr>
        <p:spPr>
          <a:noFill/>
        </p:spPr>
        <p:txBody>
          <a:bodyPr/>
          <a:lstStyle/>
          <a:p>
            <a:fld id="{739B6B2E-B014-4C3B-95AC-586BB9A600FB}" type="slidenum">
              <a:rPr lang="en-US" smtClean="0"/>
              <a:pPr/>
              <a:t>199</a:t>
            </a:fld>
            <a:endParaRPr lang="en-US" smtClean="0"/>
          </a:p>
        </p:txBody>
      </p:sp>
      <p:sp>
        <p:nvSpPr>
          <p:cNvPr id="222211" name="Rectangle 2"/>
          <p:cNvSpPr>
            <a:spLocks noGrp="1" noChangeArrowheads="1"/>
          </p:cNvSpPr>
          <p:nvPr>
            <p:ph type="title"/>
          </p:nvPr>
        </p:nvSpPr>
        <p:spPr>
          <a:xfrm>
            <a:off x="1219200" y="381000"/>
            <a:ext cx="6781800" cy="914400"/>
          </a:xfrm>
        </p:spPr>
        <p:txBody>
          <a:bodyPr/>
          <a:lstStyle/>
          <a:p>
            <a:r>
              <a:rPr lang="en-US" b="1" dirty="0" smtClean="0"/>
              <a:t>Simulation Overview</a:t>
            </a:r>
          </a:p>
        </p:txBody>
      </p:sp>
      <p:sp>
        <p:nvSpPr>
          <p:cNvPr id="222212" name="Rectangle 3"/>
          <p:cNvSpPr>
            <a:spLocks noChangeArrowheads="1"/>
          </p:cNvSpPr>
          <p:nvPr/>
        </p:nvSpPr>
        <p:spPr bwMode="auto">
          <a:xfrm>
            <a:off x="9715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3" name="Rectangle 4"/>
          <p:cNvSpPr>
            <a:spLocks noChangeArrowheads="1"/>
          </p:cNvSpPr>
          <p:nvPr/>
        </p:nvSpPr>
        <p:spPr bwMode="auto">
          <a:xfrm>
            <a:off x="22669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4" name="Text Box 8"/>
          <p:cNvSpPr txBox="1">
            <a:spLocks noChangeArrowheads="1"/>
          </p:cNvSpPr>
          <p:nvPr/>
        </p:nvSpPr>
        <p:spPr bwMode="auto">
          <a:xfrm>
            <a:off x="682069" y="1225550"/>
            <a:ext cx="902811" cy="369332"/>
          </a:xfrm>
          <a:prstGeom prst="rect">
            <a:avLst/>
          </a:prstGeom>
          <a:noFill/>
          <a:ln w="9525">
            <a:noFill/>
            <a:miter lim="800000"/>
            <a:headEnd/>
            <a:tailEnd/>
          </a:ln>
        </p:spPr>
        <p:txBody>
          <a:bodyPr wrap="none">
            <a:spAutoFit/>
          </a:bodyPr>
          <a:lstStyle/>
          <a:p>
            <a:pPr algn="ctr"/>
            <a:r>
              <a:rPr lang="en-US" dirty="0" smtClean="0"/>
              <a:t>Returns</a:t>
            </a:r>
            <a:endParaRPr lang="en-US" dirty="0"/>
          </a:p>
        </p:txBody>
      </p:sp>
      <p:sp>
        <p:nvSpPr>
          <p:cNvPr id="222215" name="Text Box 9"/>
          <p:cNvSpPr txBox="1">
            <a:spLocks noChangeArrowheads="1"/>
          </p:cNvSpPr>
          <p:nvPr/>
        </p:nvSpPr>
        <p:spPr bwMode="auto">
          <a:xfrm>
            <a:off x="1193800" y="1828800"/>
            <a:ext cx="1149350" cy="641350"/>
          </a:xfrm>
          <a:prstGeom prst="rect">
            <a:avLst/>
          </a:prstGeom>
          <a:noFill/>
          <a:ln w="9525">
            <a:noFill/>
            <a:miter lim="800000"/>
            <a:headEnd/>
            <a:tailEnd/>
          </a:ln>
        </p:spPr>
        <p:txBody>
          <a:bodyPr wrap="none">
            <a:spAutoFit/>
          </a:bodyPr>
          <a:lstStyle/>
          <a:p>
            <a:pPr algn="ctr"/>
            <a:r>
              <a:rPr lang="en-US"/>
              <a:t>x position </a:t>
            </a:r>
          </a:p>
          <a:p>
            <a:pPr algn="ctr"/>
            <a:r>
              <a:rPr lang="en-US"/>
              <a:t>size =</a:t>
            </a:r>
          </a:p>
        </p:txBody>
      </p:sp>
      <p:sp>
        <p:nvSpPr>
          <p:cNvPr id="222216" name="Text Box 10"/>
          <p:cNvSpPr txBox="1">
            <a:spLocks noChangeArrowheads="1"/>
          </p:cNvSpPr>
          <p:nvPr/>
        </p:nvSpPr>
        <p:spPr bwMode="auto">
          <a:xfrm>
            <a:off x="1663700" y="1219200"/>
            <a:ext cx="1365250" cy="641350"/>
          </a:xfrm>
          <a:prstGeom prst="rect">
            <a:avLst/>
          </a:prstGeom>
          <a:noFill/>
          <a:ln w="9525">
            <a:noFill/>
            <a:miter lim="800000"/>
            <a:headEnd/>
            <a:tailEnd/>
          </a:ln>
        </p:spPr>
        <p:txBody>
          <a:bodyPr wrap="none">
            <a:spAutoFit/>
          </a:bodyPr>
          <a:lstStyle/>
          <a:p>
            <a:pPr algn="ctr"/>
            <a:r>
              <a:rPr lang="en-US"/>
              <a:t>Hypothetical</a:t>
            </a:r>
          </a:p>
          <a:p>
            <a:pPr algn="ctr"/>
            <a:r>
              <a:rPr lang="en-US"/>
              <a:t>P&amp;L</a:t>
            </a:r>
          </a:p>
        </p:txBody>
      </p:sp>
      <p:sp>
        <p:nvSpPr>
          <p:cNvPr id="222217" name="Rectangle 11"/>
          <p:cNvSpPr>
            <a:spLocks noChangeArrowheads="1"/>
          </p:cNvSpPr>
          <p:nvPr/>
        </p:nvSpPr>
        <p:spPr bwMode="auto">
          <a:xfrm>
            <a:off x="44005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8" name="Rectangle 12"/>
          <p:cNvSpPr>
            <a:spLocks noChangeArrowheads="1"/>
          </p:cNvSpPr>
          <p:nvPr/>
        </p:nvSpPr>
        <p:spPr bwMode="auto">
          <a:xfrm>
            <a:off x="3638550" y="178435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9" name="Rectangle 13"/>
          <p:cNvSpPr>
            <a:spLocks noChangeArrowheads="1"/>
          </p:cNvSpPr>
          <p:nvPr/>
        </p:nvSpPr>
        <p:spPr bwMode="auto">
          <a:xfrm>
            <a:off x="40195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20" name="Text Box 15"/>
          <p:cNvSpPr txBox="1">
            <a:spLocks noChangeArrowheads="1"/>
          </p:cNvSpPr>
          <p:nvPr/>
        </p:nvSpPr>
        <p:spPr bwMode="auto">
          <a:xfrm>
            <a:off x="3549650" y="1231900"/>
            <a:ext cx="1098550" cy="641350"/>
          </a:xfrm>
          <a:prstGeom prst="rect">
            <a:avLst/>
          </a:prstGeom>
          <a:noFill/>
          <a:ln w="9525">
            <a:noFill/>
            <a:miter lim="800000"/>
            <a:headEnd/>
            <a:tailEnd/>
          </a:ln>
        </p:spPr>
        <p:txBody>
          <a:bodyPr wrap="none">
            <a:spAutoFit/>
          </a:bodyPr>
          <a:lstStyle/>
          <a:p>
            <a:pPr algn="ctr"/>
            <a:r>
              <a:rPr lang="en-US"/>
              <a:t>Desks</a:t>
            </a:r>
          </a:p>
          <a:p>
            <a:pPr algn="ctr"/>
            <a:r>
              <a:rPr lang="en-US"/>
              <a:t>1     2     3</a:t>
            </a:r>
          </a:p>
        </p:txBody>
      </p:sp>
      <p:sp>
        <p:nvSpPr>
          <p:cNvPr id="222221" name="Line 16"/>
          <p:cNvSpPr>
            <a:spLocks noChangeShapeType="1"/>
          </p:cNvSpPr>
          <p:nvPr/>
        </p:nvSpPr>
        <p:spPr bwMode="auto">
          <a:xfrm>
            <a:off x="3790950" y="23622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2" name="Line 17"/>
          <p:cNvSpPr>
            <a:spLocks noChangeShapeType="1"/>
          </p:cNvSpPr>
          <p:nvPr/>
        </p:nvSpPr>
        <p:spPr bwMode="auto">
          <a:xfrm>
            <a:off x="3790950" y="25146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3" name="Line 18"/>
          <p:cNvSpPr>
            <a:spLocks noChangeShapeType="1"/>
          </p:cNvSpPr>
          <p:nvPr/>
        </p:nvSpPr>
        <p:spPr bwMode="auto">
          <a:xfrm>
            <a:off x="3790950" y="26670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4" name="Line 19"/>
          <p:cNvSpPr>
            <a:spLocks noChangeShapeType="1"/>
          </p:cNvSpPr>
          <p:nvPr/>
        </p:nvSpPr>
        <p:spPr bwMode="auto">
          <a:xfrm>
            <a:off x="3790950" y="28194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5" name="Rectangle 20"/>
          <p:cNvSpPr>
            <a:spLocks noChangeArrowheads="1"/>
          </p:cNvSpPr>
          <p:nvPr/>
        </p:nvSpPr>
        <p:spPr bwMode="auto">
          <a:xfrm>
            <a:off x="53149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26" name="Text Box 21"/>
          <p:cNvSpPr txBox="1">
            <a:spLocks noChangeArrowheads="1"/>
          </p:cNvSpPr>
          <p:nvPr/>
        </p:nvSpPr>
        <p:spPr bwMode="auto">
          <a:xfrm>
            <a:off x="5137150" y="1231900"/>
            <a:ext cx="666750" cy="641350"/>
          </a:xfrm>
          <a:prstGeom prst="rect">
            <a:avLst/>
          </a:prstGeom>
          <a:noFill/>
          <a:ln w="9525">
            <a:noFill/>
            <a:miter lim="800000"/>
            <a:headEnd/>
            <a:tailEnd/>
          </a:ln>
        </p:spPr>
        <p:txBody>
          <a:bodyPr wrap="none">
            <a:spAutoFit/>
          </a:bodyPr>
          <a:lstStyle/>
          <a:p>
            <a:pPr algn="ctr"/>
            <a:r>
              <a:rPr lang="en-US"/>
              <a:t>Total</a:t>
            </a:r>
          </a:p>
          <a:p>
            <a:pPr algn="ctr"/>
            <a:r>
              <a:rPr lang="en-US"/>
              <a:t>P&amp;L</a:t>
            </a:r>
          </a:p>
        </p:txBody>
      </p:sp>
      <p:sp>
        <p:nvSpPr>
          <p:cNvPr id="222227" name="Text Box 22"/>
          <p:cNvSpPr txBox="1">
            <a:spLocks noChangeArrowheads="1"/>
          </p:cNvSpPr>
          <p:nvPr/>
        </p:nvSpPr>
        <p:spPr bwMode="auto">
          <a:xfrm>
            <a:off x="4068763" y="2189163"/>
            <a:ext cx="484187" cy="701675"/>
          </a:xfrm>
          <a:prstGeom prst="rect">
            <a:avLst/>
          </a:prstGeom>
          <a:noFill/>
          <a:ln w="9525">
            <a:noFill/>
            <a:miter lim="800000"/>
            <a:headEnd/>
            <a:tailEnd/>
          </a:ln>
        </p:spPr>
        <p:txBody>
          <a:bodyPr wrap="none">
            <a:spAutoFit/>
          </a:bodyPr>
          <a:lstStyle/>
          <a:p>
            <a:pPr algn="ctr"/>
            <a:r>
              <a:rPr lang="en-US" sz="4000">
                <a:latin typeface="Symbol" pitchFamily="18" charset="2"/>
              </a:rPr>
              <a:t>S</a:t>
            </a:r>
          </a:p>
        </p:txBody>
      </p:sp>
      <p:sp>
        <p:nvSpPr>
          <p:cNvPr id="222228" name="Line 23"/>
          <p:cNvSpPr>
            <a:spLocks noChangeShapeType="1"/>
          </p:cNvSpPr>
          <p:nvPr/>
        </p:nvSpPr>
        <p:spPr bwMode="auto">
          <a:xfrm>
            <a:off x="2571750" y="3429000"/>
            <a:ext cx="762000" cy="0"/>
          </a:xfrm>
          <a:prstGeom prst="line">
            <a:avLst/>
          </a:prstGeom>
          <a:noFill/>
          <a:ln w="76200">
            <a:solidFill>
              <a:schemeClr val="tx1"/>
            </a:solidFill>
            <a:round/>
            <a:headEnd/>
            <a:tailEnd type="triangle" w="med" len="med"/>
          </a:ln>
        </p:spPr>
        <p:txBody>
          <a:bodyPr wrap="none" anchor="ctr"/>
          <a:lstStyle/>
          <a:p>
            <a:endParaRPr lang="en-US"/>
          </a:p>
        </p:txBody>
      </p:sp>
      <p:sp>
        <p:nvSpPr>
          <p:cNvPr id="222229" name="Text Box 24"/>
          <p:cNvSpPr txBox="1">
            <a:spLocks noChangeArrowheads="1"/>
          </p:cNvSpPr>
          <p:nvPr/>
        </p:nvSpPr>
        <p:spPr bwMode="auto">
          <a:xfrm>
            <a:off x="1274763" y="5943600"/>
            <a:ext cx="1316037" cy="641350"/>
          </a:xfrm>
          <a:prstGeom prst="rect">
            <a:avLst/>
          </a:prstGeom>
          <a:noFill/>
          <a:ln w="9525">
            <a:noFill/>
            <a:miter lim="800000"/>
            <a:headEnd/>
            <a:tailEnd/>
          </a:ln>
        </p:spPr>
        <p:txBody>
          <a:bodyPr>
            <a:spAutoFit/>
          </a:bodyPr>
          <a:lstStyle/>
          <a:p>
            <a:pPr algn="ctr"/>
            <a:r>
              <a:rPr lang="en-US"/>
              <a:t>n</a:t>
            </a:r>
            <a:r>
              <a:rPr lang="en-US" baseline="30000"/>
              <a:t>th</a:t>
            </a:r>
            <a:r>
              <a:rPr lang="en-US"/>
              <a:t> worst</a:t>
            </a:r>
          </a:p>
          <a:p>
            <a:pPr algn="ctr"/>
            <a:r>
              <a:rPr lang="en-US"/>
              <a:t>= Desk VaR</a:t>
            </a:r>
          </a:p>
        </p:txBody>
      </p:sp>
      <p:sp>
        <p:nvSpPr>
          <p:cNvPr id="222230" name="Text Box 25"/>
          <p:cNvSpPr txBox="1">
            <a:spLocks noChangeArrowheads="1"/>
          </p:cNvSpPr>
          <p:nvPr/>
        </p:nvSpPr>
        <p:spPr bwMode="auto">
          <a:xfrm>
            <a:off x="4316413" y="5943600"/>
            <a:ext cx="1328737" cy="641350"/>
          </a:xfrm>
          <a:prstGeom prst="rect">
            <a:avLst/>
          </a:prstGeom>
          <a:noFill/>
          <a:ln w="9525">
            <a:noFill/>
            <a:miter lim="800000"/>
            <a:headEnd/>
            <a:tailEnd/>
          </a:ln>
        </p:spPr>
        <p:txBody>
          <a:bodyPr wrap="none">
            <a:spAutoFit/>
          </a:bodyPr>
          <a:lstStyle/>
          <a:p>
            <a:pPr algn="ctr"/>
            <a:r>
              <a:rPr lang="en-US"/>
              <a:t>n</a:t>
            </a:r>
            <a:r>
              <a:rPr lang="en-US" baseline="30000"/>
              <a:t>th</a:t>
            </a:r>
            <a:r>
              <a:rPr lang="en-US"/>
              <a:t> worst</a:t>
            </a:r>
          </a:p>
          <a:p>
            <a:pPr algn="ctr"/>
            <a:r>
              <a:rPr lang="en-US"/>
              <a:t>= Total VaR</a:t>
            </a:r>
          </a:p>
        </p:txBody>
      </p:sp>
      <p:sp>
        <p:nvSpPr>
          <p:cNvPr id="222231" name="Text Box 26"/>
          <p:cNvSpPr txBox="1">
            <a:spLocks noChangeArrowheads="1"/>
          </p:cNvSpPr>
          <p:nvPr/>
        </p:nvSpPr>
        <p:spPr bwMode="auto">
          <a:xfrm>
            <a:off x="5937250" y="2209800"/>
            <a:ext cx="2444750" cy="2154436"/>
          </a:xfrm>
          <a:prstGeom prst="rect">
            <a:avLst/>
          </a:prstGeom>
          <a:noFill/>
          <a:ln w="9525">
            <a:noFill/>
            <a:miter lim="800000"/>
            <a:headEnd/>
            <a:tailEnd/>
          </a:ln>
        </p:spPr>
        <p:txBody>
          <a:bodyPr>
            <a:spAutoFit/>
          </a:bodyPr>
          <a:lstStyle/>
          <a:p>
            <a:pPr algn="ctr"/>
            <a:r>
              <a:rPr lang="en-US" sz="2000" dirty="0"/>
              <a:t>What is n?</a:t>
            </a:r>
            <a:endParaRPr lang="en-US" sz="1600" dirty="0"/>
          </a:p>
          <a:p>
            <a:r>
              <a:rPr lang="en-US" sz="1600" dirty="0"/>
              <a:t>	</a:t>
            </a:r>
            <a:r>
              <a:rPr lang="en-US" sz="1600" dirty="0" err="1"/>
              <a:t>obs</a:t>
            </a:r>
            <a:r>
              <a:rPr lang="en-US" sz="1600" dirty="0"/>
              <a:t>	n</a:t>
            </a:r>
          </a:p>
          <a:p>
            <a:r>
              <a:rPr lang="en-US" sz="1600" dirty="0"/>
              <a:t>1 year	250	</a:t>
            </a:r>
            <a:r>
              <a:rPr lang="en-US" sz="1600" dirty="0" err="1"/>
              <a:t>avg</a:t>
            </a:r>
            <a:r>
              <a:rPr lang="en-US" sz="1600" dirty="0"/>
              <a:t>(2&amp;3)</a:t>
            </a:r>
          </a:p>
          <a:p>
            <a:r>
              <a:rPr lang="en-US" sz="1600" dirty="0"/>
              <a:t>2 years	500 	5</a:t>
            </a:r>
          </a:p>
          <a:p>
            <a:r>
              <a:rPr lang="en-US" sz="1600" dirty="0"/>
              <a:t>3 years	750	</a:t>
            </a:r>
            <a:r>
              <a:rPr lang="en-US" sz="1600" dirty="0" err="1"/>
              <a:t>avg</a:t>
            </a:r>
            <a:r>
              <a:rPr lang="en-US" sz="1600" dirty="0"/>
              <a:t>(7&amp;8)</a:t>
            </a:r>
          </a:p>
          <a:p>
            <a:r>
              <a:rPr lang="en-US" sz="1600" dirty="0"/>
              <a:t>4 years	1000	10</a:t>
            </a:r>
          </a:p>
        </p:txBody>
      </p:sp>
      <p:sp>
        <p:nvSpPr>
          <p:cNvPr id="222232" name="Text Box 27"/>
          <p:cNvSpPr txBox="1">
            <a:spLocks noChangeArrowheads="1"/>
          </p:cNvSpPr>
          <p:nvPr/>
        </p:nvSpPr>
        <p:spPr bwMode="auto">
          <a:xfrm>
            <a:off x="57150" y="1716881"/>
            <a:ext cx="495300" cy="3881438"/>
          </a:xfrm>
          <a:prstGeom prst="rect">
            <a:avLst/>
          </a:prstGeom>
          <a:noFill/>
          <a:ln w="9525">
            <a:noFill/>
            <a:miter lim="800000"/>
            <a:headEnd/>
            <a:tailEnd/>
          </a:ln>
        </p:spPr>
        <p:txBody>
          <a:bodyPr wrap="none">
            <a:spAutoFit/>
          </a:bodyPr>
          <a:lstStyle/>
          <a:p>
            <a:pPr algn="ctr"/>
            <a:r>
              <a:rPr lang="en-US" sz="800" dirty="0"/>
              <a:t>1/1/99</a:t>
            </a:r>
          </a:p>
          <a:p>
            <a:pPr algn="ctr"/>
            <a:r>
              <a:rPr lang="en-US" sz="800" dirty="0"/>
              <a:t>1/2/99</a:t>
            </a:r>
          </a:p>
          <a:p>
            <a:pPr algn="ctr"/>
            <a:r>
              <a:rPr lang="en-US" sz="800" dirty="0"/>
              <a:t>1/3/99</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9/30/00</a:t>
            </a:r>
          </a:p>
        </p:txBody>
      </p:sp>
      <p:sp>
        <p:nvSpPr>
          <p:cNvPr id="26" name="Text Box 27"/>
          <p:cNvSpPr txBox="1">
            <a:spLocks noChangeArrowheads="1"/>
          </p:cNvSpPr>
          <p:nvPr/>
        </p:nvSpPr>
        <p:spPr bwMode="auto">
          <a:xfrm>
            <a:off x="524281" y="1719944"/>
            <a:ext cx="235962" cy="3908762"/>
          </a:xfrm>
          <a:prstGeom prst="rect">
            <a:avLst/>
          </a:prstGeom>
          <a:noFill/>
          <a:ln w="9525">
            <a:noFill/>
            <a:miter lim="800000"/>
            <a:headEnd/>
            <a:tailEnd/>
          </a:ln>
        </p:spPr>
        <p:txBody>
          <a:bodyPr wrap="none">
            <a:spAutoFit/>
          </a:bodyPr>
          <a:lstStyle/>
          <a:p>
            <a:pPr algn="ctr"/>
            <a:r>
              <a:rPr lang="en-US" sz="800" dirty="0" smtClean="0"/>
              <a:t>1</a:t>
            </a:r>
            <a:endParaRPr lang="en-US" sz="800" dirty="0"/>
          </a:p>
          <a:p>
            <a:pPr algn="ctr"/>
            <a:r>
              <a:rPr lang="en-US" sz="800" dirty="0"/>
              <a:t>2</a:t>
            </a:r>
          </a:p>
          <a:p>
            <a:pPr algn="ctr"/>
            <a:r>
              <a:rPr lang="en-US" sz="800" dirty="0" smtClean="0"/>
              <a:t>3</a:t>
            </a:r>
            <a:endParaRPr lang="en-US" sz="800" dirty="0"/>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smtClean="0"/>
              <a:t>n</a:t>
            </a:r>
            <a:endParaRPr lang="en-US" sz="800" dirty="0"/>
          </a:p>
        </p:txBody>
      </p:sp>
      <p:sp>
        <p:nvSpPr>
          <p:cNvPr id="2" name="TextBox 1"/>
          <p:cNvSpPr txBox="1"/>
          <p:nvPr/>
        </p:nvSpPr>
        <p:spPr>
          <a:xfrm>
            <a:off x="152400" y="1289114"/>
            <a:ext cx="461665" cy="387286"/>
          </a:xfrm>
          <a:prstGeom prst="rect">
            <a:avLst/>
          </a:prstGeom>
          <a:noFill/>
        </p:spPr>
        <p:txBody>
          <a:bodyPr vert="vert270" wrap="none" rtlCol="0">
            <a:spAutoFit/>
          </a:bodyPr>
          <a:lstStyle/>
          <a:p>
            <a:r>
              <a:rPr lang="en-US" dirty="0" smtClean="0"/>
              <a:t>HS</a:t>
            </a:r>
            <a:endParaRPr lang="en-US" dirty="0"/>
          </a:p>
        </p:txBody>
      </p:sp>
      <p:sp>
        <p:nvSpPr>
          <p:cNvPr id="28" name="TextBox 27"/>
          <p:cNvSpPr txBox="1"/>
          <p:nvPr/>
        </p:nvSpPr>
        <p:spPr>
          <a:xfrm>
            <a:off x="376535" y="1214890"/>
            <a:ext cx="461665" cy="451406"/>
          </a:xfrm>
          <a:prstGeom prst="rect">
            <a:avLst/>
          </a:prstGeom>
          <a:noFill/>
        </p:spPr>
        <p:txBody>
          <a:bodyPr vert="vert270" wrap="none" rtlCol="0">
            <a:spAutoFit/>
          </a:bodyPr>
          <a:lstStyle/>
          <a:p>
            <a:r>
              <a:rPr lang="en-US" dirty="0" smtClean="0"/>
              <a:t>MC</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3BC5C8AC-E4B6-49DF-9A50-B4639DA866F5}" type="slidenum">
              <a:rPr lang="en-US" smtClean="0"/>
              <a:pPr/>
              <a:t>2</a:t>
            </a:fld>
            <a:endParaRPr lang="en-US" smtClean="0"/>
          </a:p>
        </p:txBody>
      </p:sp>
      <p:sp>
        <p:nvSpPr>
          <p:cNvPr id="27651" name="Rectangle 2"/>
          <p:cNvSpPr>
            <a:spLocks noGrp="1" noChangeArrowheads="1"/>
          </p:cNvSpPr>
          <p:nvPr>
            <p:ph type="title"/>
          </p:nvPr>
        </p:nvSpPr>
        <p:spPr>
          <a:xfrm>
            <a:off x="685800" y="228600"/>
            <a:ext cx="7467600" cy="914400"/>
          </a:xfrm>
        </p:spPr>
        <p:txBody>
          <a:bodyPr/>
          <a:lstStyle/>
          <a:p>
            <a:r>
              <a:rPr lang="en-US" b="1" dirty="0" smtClean="0"/>
              <a:t>Syllabus</a:t>
            </a:r>
          </a:p>
        </p:txBody>
      </p:sp>
      <p:sp>
        <p:nvSpPr>
          <p:cNvPr id="27652" name="Rectangle 3"/>
          <p:cNvSpPr>
            <a:spLocks noGrp="1" noChangeArrowheads="1"/>
          </p:cNvSpPr>
          <p:nvPr>
            <p:ph type="body" idx="1"/>
          </p:nvPr>
        </p:nvSpPr>
        <p:spPr>
          <a:xfrm>
            <a:off x="685800" y="1143000"/>
            <a:ext cx="7772400" cy="4572000"/>
          </a:xfrm>
        </p:spPr>
        <p:txBody>
          <a:bodyPr/>
          <a:lstStyle/>
          <a:p>
            <a:pPr marL="609600" indent="-609600"/>
            <a:r>
              <a:rPr lang="en-US" sz="2800" dirty="0" smtClean="0"/>
              <a:t>Mission, Principals, &amp; Interaction </a:t>
            </a:r>
          </a:p>
          <a:p>
            <a:pPr marL="609600" indent="-609600"/>
            <a:r>
              <a:rPr lang="en-US" sz="2800" dirty="0" smtClean="0"/>
              <a:t>EDA </a:t>
            </a:r>
          </a:p>
          <a:p>
            <a:pPr marL="609600" indent="-609600"/>
            <a:r>
              <a:rPr lang="en-US" sz="2800" dirty="0" smtClean="0"/>
              <a:t>Methodology</a:t>
            </a:r>
          </a:p>
          <a:p>
            <a:pPr marL="990600" lvl="1" indent="-533400"/>
            <a:r>
              <a:rPr lang="en-US" sz="2400" dirty="0" smtClean="0"/>
              <a:t>V/CV</a:t>
            </a:r>
          </a:p>
          <a:p>
            <a:pPr marL="990600" lvl="1" indent="-533400"/>
            <a:r>
              <a:rPr lang="en-US" sz="2400" dirty="0" smtClean="0"/>
              <a:t>Monte Carlo</a:t>
            </a:r>
          </a:p>
          <a:p>
            <a:pPr marL="990600" lvl="1" indent="-533400"/>
            <a:r>
              <a:rPr lang="en-US" sz="2400" dirty="0" err="1" smtClean="0"/>
              <a:t>Hist</a:t>
            </a:r>
            <a:r>
              <a:rPr lang="en-US" sz="2400" dirty="0" smtClean="0"/>
              <a:t> </a:t>
            </a:r>
            <a:r>
              <a:rPr lang="en-US" sz="2400" dirty="0" err="1" smtClean="0"/>
              <a:t>Sim</a:t>
            </a:r>
            <a:endParaRPr lang="en-US" sz="2400" dirty="0" smtClean="0"/>
          </a:p>
          <a:p>
            <a:pPr marL="990600" lvl="1" indent="-533400"/>
            <a:r>
              <a:rPr lang="en-US" sz="2400" dirty="0" smtClean="0"/>
              <a:t>Stress Testing</a:t>
            </a:r>
          </a:p>
          <a:p>
            <a:pPr marL="609600" indent="-609600"/>
            <a:r>
              <a:rPr lang="en-US" sz="2800" dirty="0" smtClean="0"/>
              <a:t>Limits</a:t>
            </a:r>
          </a:p>
          <a:p>
            <a:pPr marL="609600" indent="-609600"/>
            <a:r>
              <a:rPr lang="en-US" sz="2800" dirty="0" smtClean="0"/>
              <a:t>Models</a:t>
            </a:r>
          </a:p>
          <a:p>
            <a:pPr marL="609600" indent="-609600"/>
            <a:r>
              <a:rPr lang="en-US" sz="2800" dirty="0" smtClean="0"/>
              <a:t>Buy Side</a:t>
            </a:r>
          </a:p>
          <a:p>
            <a:pPr marL="609600" indent="-609600"/>
            <a:r>
              <a:rPr lang="en-US" sz="2800" dirty="0" err="1" smtClean="0"/>
              <a:t>Reg</a:t>
            </a:r>
            <a:r>
              <a:rPr lang="en-US" sz="2800" dirty="0" smtClean="0"/>
              <a:t> Issues</a:t>
            </a:r>
          </a:p>
          <a:p>
            <a:pPr marL="609600" indent="-609600">
              <a:buFontTx/>
              <a:buNone/>
            </a:pPr>
            <a:endParaRPr lang="en-US" sz="2800" dirty="0" smtClean="0"/>
          </a:p>
          <a:p>
            <a:pPr marL="609600" indent="-609600">
              <a:buFontTx/>
              <a:buNone/>
            </a:pPr>
            <a:endParaRPr lang="en-US" sz="2800" dirty="0" smtClean="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64668" y="609600"/>
            <a:ext cx="8458200" cy="701675"/>
          </a:xfrm>
        </p:spPr>
        <p:txBody>
          <a:bodyPr/>
          <a:lstStyle/>
          <a:p>
            <a:r>
              <a:rPr lang="en-US" dirty="0" smtClean="0"/>
              <a:t>A Typical Market Risk Management Structure</a:t>
            </a:r>
            <a:br>
              <a:rPr lang="en-US" dirty="0" smtClean="0"/>
            </a:br>
            <a:endParaRPr lang="en-US" sz="1800" dirty="0" smtClean="0"/>
          </a:p>
        </p:txBody>
      </p:sp>
      <p:grpSp>
        <p:nvGrpSpPr>
          <p:cNvPr id="35" name="Group 34"/>
          <p:cNvGrpSpPr/>
          <p:nvPr/>
        </p:nvGrpSpPr>
        <p:grpSpPr>
          <a:xfrm>
            <a:off x="164668" y="1890713"/>
            <a:ext cx="8802356" cy="3703636"/>
            <a:chOff x="341644" y="1890713"/>
            <a:chExt cx="8802356" cy="3703636"/>
          </a:xfrm>
        </p:grpSpPr>
        <p:sp>
          <p:nvSpPr>
            <p:cNvPr id="3" name="Rounded Rectangle 2"/>
            <p:cNvSpPr/>
            <p:nvPr/>
          </p:nvSpPr>
          <p:spPr bwMode="auto">
            <a:xfrm>
              <a:off x="4016745" y="1890713"/>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a:solidFill>
                    <a:srgbClr val="000000"/>
                  </a:solidFill>
                  <a:latin typeface="Arial" charset="0"/>
                </a:rPr>
                <a:t>Market Risk</a:t>
              </a:r>
            </a:p>
          </p:txBody>
        </p:sp>
        <p:sp>
          <p:nvSpPr>
            <p:cNvPr id="4" name="Rounded Rectangle 3"/>
            <p:cNvSpPr/>
            <p:nvPr/>
          </p:nvSpPr>
          <p:spPr bwMode="auto">
            <a:xfrm>
              <a:off x="5815776" y="3314700"/>
              <a:ext cx="1563688" cy="912813"/>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Reporting &amp; Portfolio Analysis</a:t>
              </a:r>
            </a:p>
          </p:txBody>
        </p:sp>
        <p:sp>
          <p:nvSpPr>
            <p:cNvPr id="5" name="Rounded Rectangle 4"/>
            <p:cNvSpPr/>
            <p:nvPr/>
          </p:nvSpPr>
          <p:spPr bwMode="auto">
            <a:xfrm>
              <a:off x="341644" y="3314700"/>
              <a:ext cx="1565275" cy="912813"/>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Product Level Risk Managers</a:t>
              </a:r>
            </a:p>
          </p:txBody>
        </p:sp>
        <p:sp>
          <p:nvSpPr>
            <p:cNvPr id="6" name="Rounded Rectangle 5"/>
            <p:cNvSpPr/>
            <p:nvPr/>
          </p:nvSpPr>
          <p:spPr bwMode="auto">
            <a:xfrm>
              <a:off x="2158176" y="3325760"/>
              <a:ext cx="1565275" cy="911225"/>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Policy &amp; Governance</a:t>
              </a:r>
            </a:p>
          </p:txBody>
        </p:sp>
        <p:sp>
          <p:nvSpPr>
            <p:cNvPr id="7" name="Rounded Rectangle 6"/>
            <p:cNvSpPr/>
            <p:nvPr/>
          </p:nvSpPr>
          <p:spPr bwMode="auto">
            <a:xfrm>
              <a:off x="4016706" y="3309937"/>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Research &amp; Analytics</a:t>
              </a:r>
            </a:p>
          </p:txBody>
        </p:sp>
        <p:sp>
          <p:nvSpPr>
            <p:cNvPr id="8" name="Rounded Rectangle 7"/>
            <p:cNvSpPr/>
            <p:nvPr/>
          </p:nvSpPr>
          <p:spPr bwMode="auto">
            <a:xfrm>
              <a:off x="4039109" y="4681537"/>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Model Review</a:t>
              </a:r>
            </a:p>
          </p:txBody>
        </p:sp>
        <p:sp>
          <p:nvSpPr>
            <p:cNvPr id="9" name="Rounded Rectangle 8"/>
            <p:cNvSpPr/>
            <p:nvPr/>
          </p:nvSpPr>
          <p:spPr bwMode="auto">
            <a:xfrm>
              <a:off x="7578725" y="3289236"/>
              <a:ext cx="1565275" cy="912813"/>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Capital</a:t>
              </a:r>
            </a:p>
          </p:txBody>
        </p:sp>
        <p:cxnSp>
          <p:nvCxnSpPr>
            <p:cNvPr id="11" name="Straight Connector 10"/>
            <p:cNvCxnSpPr>
              <a:stCxn id="3" idx="2"/>
            </p:cNvCxnSpPr>
            <p:nvPr/>
          </p:nvCxnSpPr>
          <p:spPr bwMode="auto">
            <a:xfrm>
              <a:off x="4799383" y="2803525"/>
              <a:ext cx="0" cy="2743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1125869" y="3036888"/>
              <a:ext cx="7235493" cy="3651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5" name="Straight Connector 14"/>
            <p:cNvCxnSpPr/>
            <p:nvPr/>
          </p:nvCxnSpPr>
          <p:spPr bwMode="auto">
            <a:xfrm>
              <a:off x="4825176" y="4222749"/>
              <a:ext cx="0" cy="458788"/>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2940815" y="3057474"/>
              <a:ext cx="1587" cy="268288"/>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0" name="Straight Connector 19"/>
            <p:cNvCxnSpPr>
              <a:stCxn id="5" idx="0"/>
            </p:cNvCxnSpPr>
            <p:nvPr/>
          </p:nvCxnSpPr>
          <p:spPr bwMode="auto">
            <a:xfrm flipV="1">
              <a:off x="1124282" y="3073400"/>
              <a:ext cx="6351" cy="24129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p:nvPr/>
          </p:nvCxnSpPr>
          <p:spPr bwMode="auto">
            <a:xfrm>
              <a:off x="6595239" y="3048974"/>
              <a:ext cx="3175" cy="27432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7" name="Straight Connector 26"/>
            <p:cNvCxnSpPr/>
            <p:nvPr/>
          </p:nvCxnSpPr>
          <p:spPr bwMode="auto">
            <a:xfrm>
              <a:off x="8361362" y="3034581"/>
              <a:ext cx="1" cy="2743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33" name="Straight Connector 32"/>
            <p:cNvCxnSpPr/>
            <p:nvPr/>
          </p:nvCxnSpPr>
          <p:spPr bwMode="auto">
            <a:xfrm>
              <a:off x="4800624" y="3044413"/>
              <a:ext cx="0" cy="2743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40013457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Number Placeholder 5"/>
          <p:cNvSpPr>
            <a:spLocks noGrp="1"/>
          </p:cNvSpPr>
          <p:nvPr>
            <p:ph type="sldNum" sz="quarter" idx="12"/>
          </p:nvPr>
        </p:nvSpPr>
        <p:spPr>
          <a:noFill/>
        </p:spPr>
        <p:txBody>
          <a:bodyPr/>
          <a:lstStyle/>
          <a:p>
            <a:fld id="{9117DC10-CD34-4A4F-9A78-69F750482693}" type="slidenum">
              <a:rPr lang="en-US" smtClean="0"/>
              <a:pPr/>
              <a:t>200</a:t>
            </a:fld>
            <a:endParaRPr lang="en-US" smtClean="0"/>
          </a:p>
        </p:txBody>
      </p:sp>
      <p:sp>
        <p:nvSpPr>
          <p:cNvPr id="210947" name="Rectangle 2"/>
          <p:cNvSpPr>
            <a:spLocks noGrp="1" noChangeArrowheads="1"/>
          </p:cNvSpPr>
          <p:nvPr>
            <p:ph type="title"/>
          </p:nvPr>
        </p:nvSpPr>
        <p:spPr>
          <a:xfrm>
            <a:off x="685800" y="304800"/>
            <a:ext cx="7772400" cy="1143000"/>
          </a:xfrm>
          <a:noFill/>
        </p:spPr>
        <p:txBody>
          <a:bodyPr lIns="90488" tIns="44450" rIns="90488" bIns="44450" anchor="b"/>
          <a:lstStyle/>
          <a:p>
            <a:r>
              <a:rPr lang="en-US" sz="5400" b="1" dirty="0" smtClean="0"/>
              <a:t>Historical Simulation</a:t>
            </a:r>
          </a:p>
        </p:txBody>
      </p:sp>
      <p:sp>
        <p:nvSpPr>
          <p:cNvPr id="210948" name="Rectangle 3"/>
          <p:cNvSpPr>
            <a:spLocks noGrp="1" noChangeArrowheads="1"/>
          </p:cNvSpPr>
          <p:nvPr>
            <p:ph type="body" idx="1"/>
          </p:nvPr>
        </p:nvSpPr>
        <p:spPr>
          <a:xfrm>
            <a:off x="152400" y="1752600"/>
            <a:ext cx="8686800" cy="2743200"/>
          </a:xfrm>
          <a:noFill/>
        </p:spPr>
        <p:txBody>
          <a:bodyPr lIns="90488" tIns="44450" rIns="90488" bIns="44450"/>
          <a:lstStyle/>
          <a:p>
            <a:pPr marL="609600" indent="-609600"/>
            <a:r>
              <a:rPr lang="en-US" sz="2800" dirty="0" smtClean="0"/>
              <a:t>Strengths:</a:t>
            </a:r>
          </a:p>
          <a:p>
            <a:pPr marL="1371600" lvl="2" indent="-457200"/>
            <a:r>
              <a:rPr lang="en-US" dirty="0" smtClean="0"/>
              <a:t>Simple</a:t>
            </a:r>
          </a:p>
          <a:p>
            <a:pPr marL="1371600" lvl="2" indent="-457200"/>
            <a:r>
              <a:rPr lang="en-US" dirty="0" smtClean="0"/>
              <a:t>Intuitively appealing</a:t>
            </a:r>
          </a:p>
          <a:p>
            <a:pPr marL="1371600" lvl="2" indent="-457200"/>
            <a:r>
              <a:rPr lang="en-US" dirty="0" smtClean="0"/>
              <a:t>Nonparametric</a:t>
            </a:r>
          </a:p>
          <a:p>
            <a:pPr marL="1371600" lvl="2" indent="-457200"/>
            <a:r>
              <a:rPr lang="en-US" dirty="0" smtClean="0"/>
              <a:t>Aggregation easy</a:t>
            </a:r>
          </a:p>
          <a:p>
            <a:pPr marL="609600" indent="-609600">
              <a:buClr>
                <a:schemeClr val="tx1"/>
              </a:buClr>
            </a:pPr>
            <a:r>
              <a:rPr lang="en-US" sz="2800" dirty="0"/>
              <a:t>Weaknesses</a:t>
            </a:r>
          </a:p>
          <a:p>
            <a:pPr marL="1371600" lvl="2" indent="-457200">
              <a:buClr>
                <a:schemeClr val="tx1"/>
              </a:buClr>
            </a:pPr>
            <a:r>
              <a:rPr lang="en-US" dirty="0"/>
              <a:t>Need lots of data for good sample</a:t>
            </a:r>
          </a:p>
          <a:p>
            <a:pPr marL="1371600" lvl="2" indent="-457200">
              <a:buClr>
                <a:schemeClr val="tx1"/>
              </a:buClr>
            </a:pPr>
            <a:r>
              <a:rPr lang="en-US" dirty="0"/>
              <a:t>May need historical data for things for which there is little history</a:t>
            </a:r>
          </a:p>
          <a:p>
            <a:pPr marL="1371600" lvl="2" indent="-457200">
              <a:buClr>
                <a:schemeClr val="tx1"/>
              </a:buClr>
            </a:pPr>
            <a:r>
              <a:rPr lang="en-US" dirty="0"/>
              <a:t>How do you assume new products would behave?</a:t>
            </a:r>
          </a:p>
          <a:p>
            <a:pPr marL="1371600" lvl="2" indent="-457200">
              <a:buClr>
                <a:schemeClr val="tx1"/>
              </a:buClr>
            </a:pPr>
            <a:r>
              <a:rPr lang="en-US" dirty="0"/>
              <a:t>Assumes </a:t>
            </a:r>
            <a:r>
              <a:rPr lang="en-US" dirty="0" err="1"/>
              <a:t>stationarity</a:t>
            </a:r>
            <a:endParaRPr lang="en-US" dirty="0"/>
          </a:p>
          <a:p>
            <a:pPr marL="971550" lvl="1" indent="-457200"/>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5"/>
          <p:cNvSpPr>
            <a:spLocks noGrp="1"/>
          </p:cNvSpPr>
          <p:nvPr>
            <p:ph type="sldNum" sz="quarter" idx="12"/>
          </p:nvPr>
        </p:nvSpPr>
        <p:spPr>
          <a:noFill/>
        </p:spPr>
        <p:txBody>
          <a:bodyPr/>
          <a:lstStyle/>
          <a:p>
            <a:fld id="{41565AD2-1A5F-47F7-BFC3-B465B11441E1}" type="slidenum">
              <a:rPr lang="en-US" smtClean="0"/>
              <a:pPr/>
              <a:t>201</a:t>
            </a:fld>
            <a:endParaRPr lang="en-US" smtClean="0"/>
          </a:p>
        </p:txBody>
      </p:sp>
      <p:sp>
        <p:nvSpPr>
          <p:cNvPr id="212995" name="Rectangle 2"/>
          <p:cNvSpPr>
            <a:spLocks noGrp="1" noChangeArrowheads="1"/>
          </p:cNvSpPr>
          <p:nvPr>
            <p:ph type="title"/>
          </p:nvPr>
        </p:nvSpPr>
        <p:spPr>
          <a:xfrm>
            <a:off x="1447800" y="1295400"/>
            <a:ext cx="6324600" cy="990600"/>
          </a:xfrm>
          <a:noFill/>
        </p:spPr>
        <p:txBody>
          <a:bodyPr lIns="90488" tIns="44450" rIns="90488" bIns="44450"/>
          <a:lstStyle/>
          <a:p>
            <a:r>
              <a:rPr lang="en-US" b="1" smtClean="0"/>
              <a:t>Performing HS</a:t>
            </a:r>
          </a:p>
        </p:txBody>
      </p:sp>
      <p:sp>
        <p:nvSpPr>
          <p:cNvPr id="212996" name="Rectangle 3"/>
          <p:cNvSpPr>
            <a:spLocks noGrp="1" noChangeArrowheads="1"/>
          </p:cNvSpPr>
          <p:nvPr>
            <p:ph type="body" idx="1"/>
          </p:nvPr>
        </p:nvSpPr>
        <p:spPr>
          <a:xfrm>
            <a:off x="1524000" y="2514600"/>
            <a:ext cx="6477000" cy="2743200"/>
          </a:xfrm>
          <a:noFill/>
        </p:spPr>
        <p:txBody>
          <a:bodyPr lIns="90488" tIns="44450" rIns="90488" bIns="44450"/>
          <a:lstStyle/>
          <a:p>
            <a:pPr marL="660400" indent="-660400">
              <a:lnSpc>
                <a:spcPct val="90000"/>
              </a:lnSpc>
            </a:pPr>
            <a:r>
              <a:rPr lang="en-US" sz="2800" smtClean="0"/>
              <a:t>What are we really doing?</a:t>
            </a:r>
          </a:p>
          <a:p>
            <a:pPr marL="1409700" lvl="2" indent="-495300">
              <a:lnSpc>
                <a:spcPct val="90000"/>
              </a:lnSpc>
              <a:buFontTx/>
              <a:buChar char="–"/>
            </a:pPr>
            <a:r>
              <a:rPr lang="en-US" smtClean="0"/>
              <a:t>Can be thought of as limited Monte Carlo</a:t>
            </a:r>
          </a:p>
          <a:p>
            <a:pPr marL="1784350" lvl="3" indent="-412750">
              <a:lnSpc>
                <a:spcPct val="90000"/>
              </a:lnSpc>
              <a:buFontTx/>
              <a:buChar char="•"/>
            </a:pPr>
            <a:r>
              <a:rPr lang="en-US" sz="2400" smtClean="0"/>
              <a:t>same general idea &amp; process architecture</a:t>
            </a:r>
          </a:p>
          <a:p>
            <a:pPr marL="1784350" lvl="3" indent="-412750">
              <a:lnSpc>
                <a:spcPct val="90000"/>
              </a:lnSpc>
              <a:buFontTx/>
              <a:buChar char="•"/>
            </a:pPr>
            <a:r>
              <a:rPr lang="en-US" sz="2400" smtClean="0"/>
              <a:t>nonparametric</a:t>
            </a:r>
          </a:p>
          <a:p>
            <a:pPr marL="1409700" lvl="2" indent="-495300">
              <a:lnSpc>
                <a:spcPct val="90000"/>
              </a:lnSpc>
              <a:buFontTx/>
              <a:buChar char="–"/>
            </a:pPr>
            <a:r>
              <a:rPr lang="en-US" smtClean="0"/>
              <a:t>Back testing current portfolio</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5"/>
          <p:cNvSpPr>
            <a:spLocks noGrp="1"/>
          </p:cNvSpPr>
          <p:nvPr>
            <p:ph type="sldNum" sz="quarter" idx="12"/>
          </p:nvPr>
        </p:nvSpPr>
        <p:spPr>
          <a:noFill/>
        </p:spPr>
        <p:txBody>
          <a:bodyPr/>
          <a:lstStyle/>
          <a:p>
            <a:fld id="{1907DA80-E90A-44F3-B4BB-A459DC0B779C}" type="slidenum">
              <a:rPr lang="en-US" smtClean="0"/>
              <a:pPr/>
              <a:t>202</a:t>
            </a:fld>
            <a:endParaRPr lang="en-US" smtClean="0"/>
          </a:p>
        </p:txBody>
      </p:sp>
      <p:sp>
        <p:nvSpPr>
          <p:cNvPr id="214019" name="Rectangle 2"/>
          <p:cNvSpPr>
            <a:spLocks noGrp="1" noChangeArrowheads="1"/>
          </p:cNvSpPr>
          <p:nvPr>
            <p:ph type="title"/>
          </p:nvPr>
        </p:nvSpPr>
        <p:spPr>
          <a:xfrm>
            <a:off x="2133600" y="609600"/>
            <a:ext cx="4191000" cy="1143000"/>
          </a:xfrm>
          <a:noFill/>
        </p:spPr>
        <p:txBody>
          <a:bodyPr lIns="90488" tIns="44450" rIns="90488" bIns="44450"/>
          <a:lstStyle/>
          <a:p>
            <a:r>
              <a:rPr lang="en-US" b="1" smtClean="0"/>
              <a:t>Steps</a:t>
            </a:r>
          </a:p>
        </p:txBody>
      </p:sp>
      <p:sp>
        <p:nvSpPr>
          <p:cNvPr id="214020" name="Rectangle 3"/>
          <p:cNvSpPr>
            <a:spLocks noGrp="1" noChangeArrowheads="1"/>
          </p:cNvSpPr>
          <p:nvPr>
            <p:ph type="body" idx="1"/>
          </p:nvPr>
        </p:nvSpPr>
        <p:spPr>
          <a:xfrm>
            <a:off x="685800" y="1752600"/>
            <a:ext cx="8001000" cy="4038600"/>
          </a:xfrm>
          <a:noFill/>
        </p:spPr>
        <p:txBody>
          <a:bodyPr lIns="90488" tIns="44450" rIns="90488" bIns="44450"/>
          <a:lstStyle/>
          <a:p>
            <a:pPr marL="609600" indent="-609600">
              <a:buFontTx/>
              <a:buAutoNum type="arabicPeriod"/>
            </a:pPr>
            <a:r>
              <a:rPr lang="en-US" sz="2800" smtClean="0"/>
              <a:t>Collect position data</a:t>
            </a:r>
          </a:p>
          <a:p>
            <a:pPr marL="609600" indent="-609600">
              <a:buFontTx/>
              <a:buAutoNum type="arabicPeriod"/>
            </a:pPr>
            <a:r>
              <a:rPr lang="en-US" sz="2800" smtClean="0"/>
              <a:t>Bucket to risk indices</a:t>
            </a:r>
          </a:p>
          <a:p>
            <a:pPr marL="609600" indent="-609600">
              <a:buFontTx/>
              <a:buAutoNum type="arabicPeriod"/>
            </a:pPr>
            <a:r>
              <a:rPr lang="en-US" sz="2800" smtClean="0"/>
              <a:t>Calculate sensitivities (and deltas, gammas)</a:t>
            </a:r>
          </a:p>
          <a:p>
            <a:pPr marL="609600" indent="-609600">
              <a:buFontTx/>
              <a:buAutoNum type="arabicPeriod"/>
            </a:pPr>
            <a:r>
              <a:rPr lang="en-US" sz="2800" smtClean="0"/>
              <a:t>Collect historical data</a:t>
            </a:r>
          </a:p>
          <a:p>
            <a:pPr marL="609600" indent="-609600">
              <a:buFontTx/>
              <a:buAutoNum type="arabicPeriod"/>
            </a:pPr>
            <a:r>
              <a:rPr lang="en-US" sz="2800" smtClean="0"/>
              <a:t>Calculate returns</a:t>
            </a:r>
          </a:p>
          <a:p>
            <a:pPr marL="609600" indent="-609600">
              <a:buFontTx/>
              <a:buAutoNum type="arabicPeriod"/>
            </a:pPr>
            <a:r>
              <a:rPr lang="en-US" sz="2800" smtClean="0"/>
              <a:t>"Shock" portfolio with returns data</a:t>
            </a:r>
          </a:p>
          <a:p>
            <a:pPr marL="609600" indent="-609600">
              <a:buFontTx/>
              <a:buAutoNum type="arabicPeriod"/>
            </a:pPr>
            <a:r>
              <a:rPr lang="en-US" sz="2800" smtClean="0"/>
              <a:t>Calculate P&amp;L figures</a:t>
            </a:r>
          </a:p>
          <a:p>
            <a:pPr marL="609600" indent="-609600">
              <a:buFontTx/>
              <a:buAutoNum type="arabicPeriod"/>
            </a:pPr>
            <a:r>
              <a:rPr lang="en-US" sz="2800" smtClean="0"/>
              <a:t>Rank P&amp;L figures and get order statistic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Number Placeholder 5"/>
          <p:cNvSpPr>
            <a:spLocks noGrp="1"/>
          </p:cNvSpPr>
          <p:nvPr>
            <p:ph type="sldNum" sz="quarter" idx="12"/>
          </p:nvPr>
        </p:nvSpPr>
        <p:spPr>
          <a:noFill/>
        </p:spPr>
        <p:txBody>
          <a:bodyPr/>
          <a:lstStyle/>
          <a:p>
            <a:fld id="{F1432E6D-CB06-41DB-B059-91B8DD99211D}" type="slidenum">
              <a:rPr lang="en-US" smtClean="0"/>
              <a:pPr/>
              <a:t>203</a:t>
            </a:fld>
            <a:endParaRPr lang="en-US" smtClean="0"/>
          </a:p>
        </p:txBody>
      </p:sp>
      <p:sp>
        <p:nvSpPr>
          <p:cNvPr id="217091" name="Rectangle 2"/>
          <p:cNvSpPr>
            <a:spLocks noGrp="1" noChangeArrowheads="1"/>
          </p:cNvSpPr>
          <p:nvPr>
            <p:ph type="title"/>
          </p:nvPr>
        </p:nvSpPr>
        <p:spPr>
          <a:xfrm>
            <a:off x="1143000" y="914400"/>
            <a:ext cx="6705600" cy="990600"/>
          </a:xfrm>
          <a:noFill/>
        </p:spPr>
        <p:txBody>
          <a:bodyPr lIns="90488" tIns="44450" rIns="90488" bIns="44450"/>
          <a:lstStyle/>
          <a:p>
            <a:r>
              <a:rPr lang="en-US" b="1" smtClean="0"/>
              <a:t>Calculate Sensitivities</a:t>
            </a:r>
          </a:p>
        </p:txBody>
      </p:sp>
      <p:sp>
        <p:nvSpPr>
          <p:cNvPr id="217092" name="Rectangle 3"/>
          <p:cNvSpPr>
            <a:spLocks noGrp="1" noChangeArrowheads="1"/>
          </p:cNvSpPr>
          <p:nvPr>
            <p:ph type="body" idx="1"/>
          </p:nvPr>
        </p:nvSpPr>
        <p:spPr>
          <a:xfrm>
            <a:off x="1066800" y="2209800"/>
            <a:ext cx="7010400" cy="3733800"/>
          </a:xfrm>
          <a:noFill/>
        </p:spPr>
        <p:txBody>
          <a:bodyPr lIns="90488" tIns="44450" rIns="90488" bIns="44450"/>
          <a:lstStyle/>
          <a:p>
            <a:pPr marL="609600" indent="-609600"/>
            <a:r>
              <a:rPr lang="en-US" sz="2800" smtClean="0"/>
              <a:t>For equities, FX, commodities, very easy</a:t>
            </a:r>
          </a:p>
          <a:p>
            <a:pPr marL="609600" indent="-609600"/>
            <a:r>
              <a:rPr lang="en-US" sz="2800" smtClean="0"/>
              <a:t>For fixed income: pos*DV01*close*100</a:t>
            </a:r>
          </a:p>
          <a:p>
            <a:pPr marL="609600" indent="-609600"/>
            <a:r>
              <a:rPr lang="en-US" sz="2800" smtClean="0"/>
              <a:t>Convexity not a big problem</a:t>
            </a:r>
          </a:p>
          <a:p>
            <a:pPr marL="609600" indent="-609600"/>
            <a:r>
              <a:rPr lang="en-US" sz="2800" smtClean="0"/>
              <a:t>For options, delta or delta &amp; gamma</a:t>
            </a:r>
          </a:p>
          <a:p>
            <a:pPr marL="1371600" lvl="2" indent="-457200">
              <a:buFontTx/>
              <a:buChar char="–"/>
            </a:pPr>
            <a:r>
              <a:rPr lang="en-US" smtClean="0"/>
              <a:t>for daily VaR, delta is probably OK</a:t>
            </a:r>
          </a:p>
          <a:p>
            <a:pPr marL="1371600" lvl="2" indent="-457200">
              <a:buFontTx/>
              <a:buChar char="–"/>
            </a:pPr>
            <a:r>
              <a:rPr lang="en-US" smtClean="0"/>
              <a:t>need gamma for long holding period</a:t>
            </a:r>
          </a:p>
          <a:p>
            <a:pPr marL="1371600" lvl="2" indent="-457200">
              <a:buFontTx/>
              <a:buChar char="–"/>
            </a:pPr>
            <a:r>
              <a:rPr lang="en-US" smtClean="0"/>
              <a:t>may need for volatile markets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Number Placeholder 5"/>
          <p:cNvSpPr>
            <a:spLocks noGrp="1"/>
          </p:cNvSpPr>
          <p:nvPr>
            <p:ph type="sldNum" sz="quarter" idx="12"/>
          </p:nvPr>
        </p:nvSpPr>
        <p:spPr>
          <a:noFill/>
        </p:spPr>
        <p:txBody>
          <a:bodyPr/>
          <a:lstStyle/>
          <a:p>
            <a:fld id="{1FD14AC1-A5E1-4FAB-AC46-5DB87D5169DF}" type="slidenum">
              <a:rPr lang="en-US" smtClean="0"/>
              <a:pPr/>
              <a:t>204</a:t>
            </a:fld>
            <a:endParaRPr lang="en-US" smtClean="0"/>
          </a:p>
        </p:txBody>
      </p:sp>
      <p:sp>
        <p:nvSpPr>
          <p:cNvPr id="218115" name="Rectangle 2"/>
          <p:cNvSpPr>
            <a:spLocks noGrp="1" noChangeArrowheads="1"/>
          </p:cNvSpPr>
          <p:nvPr>
            <p:ph type="title"/>
          </p:nvPr>
        </p:nvSpPr>
        <p:spPr>
          <a:xfrm>
            <a:off x="762000" y="990600"/>
            <a:ext cx="7772400" cy="1143000"/>
          </a:xfrm>
          <a:noFill/>
        </p:spPr>
        <p:txBody>
          <a:bodyPr lIns="90488" tIns="44450" rIns="90488" bIns="44450"/>
          <a:lstStyle/>
          <a:p>
            <a:r>
              <a:rPr lang="en-US" b="1" smtClean="0"/>
              <a:t>Collect Historical Data &amp; Calculate Returns</a:t>
            </a:r>
            <a:r>
              <a:rPr lang="en-US" smtClean="0"/>
              <a:t> </a:t>
            </a:r>
          </a:p>
        </p:txBody>
      </p:sp>
      <p:sp>
        <p:nvSpPr>
          <p:cNvPr id="218116" name="Rectangle 3"/>
          <p:cNvSpPr>
            <a:spLocks noGrp="1" noChangeArrowheads="1"/>
          </p:cNvSpPr>
          <p:nvPr>
            <p:ph type="body" idx="1"/>
          </p:nvPr>
        </p:nvSpPr>
        <p:spPr>
          <a:xfrm>
            <a:off x="1752600" y="2209800"/>
            <a:ext cx="5181600" cy="3810000"/>
          </a:xfrm>
          <a:noFill/>
        </p:spPr>
        <p:txBody>
          <a:bodyPr lIns="90488" tIns="44450" rIns="90488" bIns="44450"/>
          <a:lstStyle/>
          <a:p>
            <a:pPr marL="609600" indent="-609600"/>
            <a:r>
              <a:rPr lang="en-US" sz="2800" smtClean="0"/>
              <a:t>Collect data</a:t>
            </a:r>
          </a:p>
          <a:p>
            <a:pPr marL="1371600" lvl="2" indent="-457200">
              <a:buFontTx/>
              <a:buChar char="–"/>
            </a:pPr>
            <a:r>
              <a:rPr lang="en-US" smtClean="0"/>
              <a:t>Sources</a:t>
            </a:r>
          </a:p>
          <a:p>
            <a:pPr marL="1371600" lvl="2" indent="-457200">
              <a:buFontTx/>
              <a:buChar char="–"/>
            </a:pPr>
            <a:r>
              <a:rPr lang="en-US" smtClean="0"/>
              <a:t>Problems</a:t>
            </a:r>
          </a:p>
          <a:p>
            <a:pPr marL="1371600" lvl="2" indent="-457200">
              <a:buFontTx/>
              <a:buChar char="–"/>
            </a:pPr>
            <a:r>
              <a:rPr lang="en-US" smtClean="0"/>
              <a:t>Missing data</a:t>
            </a:r>
          </a:p>
          <a:p>
            <a:pPr marL="1371600" lvl="2" indent="-457200">
              <a:buFontTx/>
              <a:buChar char="–"/>
            </a:pPr>
            <a:r>
              <a:rPr lang="en-US" smtClean="0"/>
              <a:t>Choice of time period</a:t>
            </a:r>
          </a:p>
          <a:p>
            <a:pPr marL="1371600" lvl="2" indent="-457200">
              <a:buFontTx/>
              <a:buChar char="–"/>
            </a:pPr>
            <a:r>
              <a:rPr lang="en-US" smtClean="0"/>
              <a:t>Frequency</a:t>
            </a:r>
          </a:p>
          <a:p>
            <a:pPr marL="609600" indent="-609600"/>
            <a:r>
              <a:rPr lang="en-US" sz="2800" smtClean="0"/>
              <a:t>Calculate Returns</a:t>
            </a:r>
          </a:p>
          <a:p>
            <a:pPr marL="1371600" lvl="2" indent="-457200">
              <a:buFontTx/>
              <a:buChar char="–"/>
            </a:pPr>
            <a:r>
              <a:rPr lang="en-US" smtClean="0"/>
              <a:t>% change or log change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5"/>
          <p:cNvSpPr>
            <a:spLocks noGrp="1"/>
          </p:cNvSpPr>
          <p:nvPr>
            <p:ph type="sldNum" sz="quarter" idx="12"/>
          </p:nvPr>
        </p:nvSpPr>
        <p:spPr>
          <a:noFill/>
        </p:spPr>
        <p:txBody>
          <a:bodyPr/>
          <a:lstStyle/>
          <a:p>
            <a:fld id="{0FBCC1E3-7F30-4DC2-B816-FDEBFD0D0C62}" type="slidenum">
              <a:rPr lang="en-US" smtClean="0"/>
              <a:pPr/>
              <a:t>205</a:t>
            </a:fld>
            <a:endParaRPr lang="en-US" smtClean="0"/>
          </a:p>
        </p:txBody>
      </p:sp>
      <p:sp>
        <p:nvSpPr>
          <p:cNvPr id="219139" name="Rectangle 2"/>
          <p:cNvSpPr>
            <a:spLocks noGrp="1" noChangeArrowheads="1"/>
          </p:cNvSpPr>
          <p:nvPr>
            <p:ph type="title"/>
          </p:nvPr>
        </p:nvSpPr>
        <p:spPr>
          <a:xfrm>
            <a:off x="457200" y="838200"/>
            <a:ext cx="8229600" cy="1143000"/>
          </a:xfrm>
          <a:noFill/>
        </p:spPr>
        <p:txBody>
          <a:bodyPr lIns="90488" tIns="44450" rIns="90488" bIns="44450"/>
          <a:lstStyle/>
          <a:p>
            <a:r>
              <a:rPr lang="en-US" b="1" smtClean="0"/>
              <a:t>Shock Portfolio &amp; Calculate P&amp;L</a:t>
            </a:r>
          </a:p>
        </p:txBody>
      </p:sp>
      <p:sp>
        <p:nvSpPr>
          <p:cNvPr id="219140" name="Rectangle 3"/>
          <p:cNvSpPr>
            <a:spLocks noGrp="1" noChangeArrowheads="1"/>
          </p:cNvSpPr>
          <p:nvPr>
            <p:ph type="body" idx="1"/>
          </p:nvPr>
        </p:nvSpPr>
        <p:spPr>
          <a:xfrm>
            <a:off x="914400" y="2209800"/>
            <a:ext cx="7315200" cy="3200400"/>
          </a:xfrm>
          <a:noFill/>
        </p:spPr>
        <p:txBody>
          <a:bodyPr lIns="90488" tIns="44450" rIns="90488" bIns="44450"/>
          <a:lstStyle/>
          <a:p>
            <a:pPr marL="609600" indent="-609600">
              <a:lnSpc>
                <a:spcPct val="90000"/>
              </a:lnSpc>
            </a:pPr>
            <a:r>
              <a:rPr lang="en-US" sz="2800" smtClean="0"/>
              <a:t>Now that we have sensitivities and shocks, we can generate the daily P&amp;L numbers</a:t>
            </a:r>
          </a:p>
          <a:p>
            <a:pPr marL="609600" indent="-609600">
              <a:lnSpc>
                <a:spcPct val="90000"/>
              </a:lnSpc>
            </a:pPr>
            <a:r>
              <a:rPr lang="en-US" sz="2800" smtClean="0"/>
              <a:t>These numbers have some noise built in due to convexity and gamma</a:t>
            </a:r>
          </a:p>
          <a:p>
            <a:pPr marL="609600" indent="-609600">
              <a:lnSpc>
                <a:spcPct val="90000"/>
              </a:lnSpc>
            </a:pPr>
            <a:r>
              <a:rPr lang="en-US" sz="2800" smtClean="0"/>
              <a:t>These figures represent the hypothetical P&amp;L from holding this portfolio over the last n days</a:t>
            </a:r>
            <a:r>
              <a:rPr lang="en-US" smtClean="0"/>
              <a:t>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Number Placeholder 5"/>
          <p:cNvSpPr>
            <a:spLocks noGrp="1"/>
          </p:cNvSpPr>
          <p:nvPr>
            <p:ph type="sldNum" sz="quarter" idx="12"/>
          </p:nvPr>
        </p:nvSpPr>
        <p:spPr>
          <a:noFill/>
        </p:spPr>
        <p:txBody>
          <a:bodyPr/>
          <a:lstStyle/>
          <a:p>
            <a:fld id="{56AA05A8-CFEC-47B9-BE89-2FD21A6E9269}" type="slidenum">
              <a:rPr lang="en-US" smtClean="0"/>
              <a:pPr/>
              <a:t>206</a:t>
            </a:fld>
            <a:endParaRPr lang="en-US" smtClean="0"/>
          </a:p>
        </p:txBody>
      </p:sp>
      <p:sp>
        <p:nvSpPr>
          <p:cNvPr id="220163" name="Rectangle 2"/>
          <p:cNvSpPr>
            <a:spLocks noGrp="1" noChangeArrowheads="1"/>
          </p:cNvSpPr>
          <p:nvPr>
            <p:ph type="title"/>
          </p:nvPr>
        </p:nvSpPr>
        <p:spPr>
          <a:xfrm>
            <a:off x="1905000" y="685800"/>
            <a:ext cx="5257800" cy="1143000"/>
          </a:xfrm>
          <a:noFill/>
        </p:spPr>
        <p:txBody>
          <a:bodyPr lIns="90488" tIns="44450" rIns="90488" bIns="44450"/>
          <a:lstStyle/>
          <a:p>
            <a:r>
              <a:rPr lang="en-US" b="1" smtClean="0"/>
              <a:t>Rank P&amp;L</a:t>
            </a:r>
          </a:p>
        </p:txBody>
      </p:sp>
      <p:sp>
        <p:nvSpPr>
          <p:cNvPr id="220164" name="Rectangle 3"/>
          <p:cNvSpPr>
            <a:spLocks noGrp="1" noChangeArrowheads="1"/>
          </p:cNvSpPr>
          <p:nvPr>
            <p:ph type="body" idx="1"/>
          </p:nvPr>
        </p:nvSpPr>
        <p:spPr>
          <a:xfrm>
            <a:off x="1447800" y="1905000"/>
            <a:ext cx="6629400" cy="4114800"/>
          </a:xfrm>
          <a:noFill/>
        </p:spPr>
        <p:txBody>
          <a:bodyPr lIns="90488" tIns="44450" rIns="90488" bIns="44450"/>
          <a:lstStyle/>
          <a:p>
            <a:pPr marL="609600" indent="-609600"/>
            <a:r>
              <a:rPr lang="en-US" sz="2800" smtClean="0"/>
              <a:t>Simply sort the P&amp;L figures </a:t>
            </a:r>
          </a:p>
          <a:p>
            <a:pPr marL="609600" indent="-609600"/>
            <a:r>
              <a:rPr lang="en-US" sz="2800" smtClean="0"/>
              <a:t>Take nth worst for order statistic</a:t>
            </a:r>
          </a:p>
          <a:p>
            <a:pPr marL="1371600" lvl="2" indent="-457200">
              <a:buFontTx/>
              <a:buChar char="–"/>
            </a:pPr>
            <a:r>
              <a:rPr lang="en-US" smtClean="0"/>
              <a:t>Probably makes sense to take 1%, 5% and 10%</a:t>
            </a:r>
          </a:p>
          <a:p>
            <a:pPr marL="1371600" lvl="2" indent="-457200">
              <a:buFontTx/>
              <a:buChar char="–"/>
            </a:pPr>
            <a:r>
              <a:rPr lang="en-US" smtClean="0"/>
              <a:t>depends upon numbers of observations</a:t>
            </a:r>
          </a:p>
          <a:p>
            <a:pPr marL="609600" indent="-609600"/>
            <a:r>
              <a:rPr lang="en-US" sz="2800" smtClean="0"/>
              <a:t>Important to save detail</a:t>
            </a:r>
          </a:p>
          <a:p>
            <a:pPr marL="1371600" lvl="2" indent="-457200">
              <a:buFontTx/>
              <a:buChar char="–"/>
            </a:pPr>
            <a:r>
              <a:rPr lang="en-US" smtClean="0"/>
              <a:t>P&amp;L can be driven by very few actual positions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5"/>
          <p:cNvSpPr>
            <a:spLocks noGrp="1"/>
          </p:cNvSpPr>
          <p:nvPr>
            <p:ph type="sldNum" sz="quarter" idx="12"/>
          </p:nvPr>
        </p:nvSpPr>
        <p:spPr>
          <a:noFill/>
        </p:spPr>
        <p:txBody>
          <a:bodyPr/>
          <a:lstStyle/>
          <a:p>
            <a:fld id="{62F5DB0C-ABDE-4271-9F61-A44531D309E7}" type="slidenum">
              <a:rPr lang="en-US" smtClean="0"/>
              <a:pPr/>
              <a:t>207</a:t>
            </a:fld>
            <a:endParaRPr lang="en-US" smtClean="0"/>
          </a:p>
        </p:txBody>
      </p:sp>
      <p:sp>
        <p:nvSpPr>
          <p:cNvPr id="221187" name="Rectangle 2"/>
          <p:cNvSpPr>
            <a:spLocks noGrp="1" noChangeArrowheads="1"/>
          </p:cNvSpPr>
          <p:nvPr>
            <p:ph type="title"/>
          </p:nvPr>
        </p:nvSpPr>
        <p:spPr>
          <a:xfrm>
            <a:off x="1676400" y="914400"/>
            <a:ext cx="5105400" cy="1143000"/>
          </a:xfrm>
          <a:noFill/>
        </p:spPr>
        <p:txBody>
          <a:bodyPr lIns="90488" tIns="44450" rIns="90488" bIns="44450"/>
          <a:lstStyle/>
          <a:p>
            <a:r>
              <a:rPr lang="en-US" b="1" smtClean="0"/>
              <a:t>Now What?</a:t>
            </a:r>
          </a:p>
        </p:txBody>
      </p:sp>
      <p:sp>
        <p:nvSpPr>
          <p:cNvPr id="221188" name="Rectangle 3"/>
          <p:cNvSpPr>
            <a:spLocks noGrp="1" noChangeArrowheads="1"/>
          </p:cNvSpPr>
          <p:nvPr>
            <p:ph type="body" idx="1"/>
          </p:nvPr>
        </p:nvSpPr>
        <p:spPr>
          <a:xfrm>
            <a:off x="838200" y="2209800"/>
            <a:ext cx="7467600" cy="3810000"/>
          </a:xfrm>
          <a:noFill/>
        </p:spPr>
        <p:txBody>
          <a:bodyPr lIns="90488" tIns="44450" rIns="90488" bIns="44450"/>
          <a:lstStyle/>
          <a:p>
            <a:pPr marL="609600" indent="-609600"/>
            <a:r>
              <a:rPr lang="en-US" sz="2800" smtClean="0"/>
              <a:t>VaR numbers in isolation are worthless</a:t>
            </a:r>
          </a:p>
          <a:p>
            <a:pPr marL="609600" indent="-609600"/>
            <a:r>
              <a:rPr lang="en-US" sz="2800" smtClean="0"/>
              <a:t>Need to calculate daily and compare</a:t>
            </a:r>
          </a:p>
          <a:p>
            <a:pPr marL="609600" indent="-609600"/>
            <a:r>
              <a:rPr lang="en-US" sz="2800" smtClean="0"/>
              <a:t>Issues</a:t>
            </a:r>
          </a:p>
          <a:p>
            <a:pPr marL="1371600" lvl="2" indent="-457200"/>
            <a:r>
              <a:rPr lang="en-US" smtClean="0"/>
              <a:t>use actual P&amp;L or actual changes in indices</a:t>
            </a:r>
          </a:p>
          <a:p>
            <a:pPr marL="1371600" lvl="2" indent="-457200"/>
            <a:r>
              <a:rPr lang="en-US" smtClean="0"/>
              <a:t>repricing vs. sensitivities</a:t>
            </a:r>
          </a:p>
          <a:p>
            <a:pPr marL="609600" indent="-609600"/>
            <a:r>
              <a:rPr lang="en-US" sz="2800" smtClean="0"/>
              <a:t>Should be used in conjunction with Stress Testing and Scenario Analysis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Number Placeholder 5"/>
          <p:cNvSpPr>
            <a:spLocks noGrp="1"/>
          </p:cNvSpPr>
          <p:nvPr>
            <p:ph type="sldNum" sz="quarter" idx="12"/>
          </p:nvPr>
        </p:nvSpPr>
        <p:spPr>
          <a:noFill/>
        </p:spPr>
        <p:txBody>
          <a:bodyPr/>
          <a:lstStyle/>
          <a:p>
            <a:fld id="{4FEC9FDE-8FEB-4CED-A774-4EBA32DF7009}" type="slidenum">
              <a:rPr lang="en-US" smtClean="0"/>
              <a:pPr/>
              <a:t>208</a:t>
            </a:fld>
            <a:endParaRPr lang="en-US" smtClean="0"/>
          </a:p>
        </p:txBody>
      </p:sp>
      <p:sp>
        <p:nvSpPr>
          <p:cNvPr id="223235" name="Rectangle 2"/>
          <p:cNvSpPr>
            <a:spLocks noGrp="1" noChangeArrowheads="1"/>
          </p:cNvSpPr>
          <p:nvPr>
            <p:ph type="title"/>
          </p:nvPr>
        </p:nvSpPr>
        <p:spPr/>
        <p:txBody>
          <a:bodyPr/>
          <a:lstStyle/>
          <a:p>
            <a:r>
              <a:rPr lang="en-US" b="1" smtClean="0"/>
              <a:t>Data Flow</a:t>
            </a:r>
          </a:p>
        </p:txBody>
      </p:sp>
      <p:sp>
        <p:nvSpPr>
          <p:cNvPr id="223236" name="Rectangle 3"/>
          <p:cNvSpPr>
            <a:spLocks noChangeArrowheads="1"/>
          </p:cNvSpPr>
          <p:nvPr/>
        </p:nvSpPr>
        <p:spPr bwMode="auto">
          <a:xfrm>
            <a:off x="762000" y="1828800"/>
            <a:ext cx="1524000" cy="762000"/>
          </a:xfrm>
          <a:prstGeom prst="rect">
            <a:avLst/>
          </a:prstGeom>
          <a:solidFill>
            <a:srgbClr val="FFFFFF"/>
          </a:solidFill>
          <a:ln w="12700">
            <a:solidFill>
              <a:schemeClr val="tx1"/>
            </a:solidFill>
            <a:miter lim="800000"/>
            <a:headEnd/>
            <a:tailEnd/>
          </a:ln>
        </p:spPr>
        <p:txBody>
          <a:bodyPr wrap="none" anchor="ctr"/>
          <a:lstStyle/>
          <a:p>
            <a:pPr algn="ctr"/>
            <a:r>
              <a:rPr lang="en-US" sz="2000"/>
              <a:t>Back Office </a:t>
            </a:r>
          </a:p>
          <a:p>
            <a:pPr algn="ctr"/>
            <a:r>
              <a:rPr lang="en-US" sz="2000"/>
              <a:t>Systems</a:t>
            </a:r>
          </a:p>
        </p:txBody>
      </p:sp>
      <p:sp>
        <p:nvSpPr>
          <p:cNvPr id="223237" name="Rectangle 4"/>
          <p:cNvSpPr>
            <a:spLocks noChangeArrowheads="1"/>
          </p:cNvSpPr>
          <p:nvPr/>
        </p:nvSpPr>
        <p:spPr bwMode="auto">
          <a:xfrm>
            <a:off x="2819400" y="18288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Positions/</a:t>
            </a:r>
          </a:p>
          <a:p>
            <a:pPr algn="ctr"/>
            <a:r>
              <a:rPr lang="en-US" sz="2000"/>
              <a:t>Sensitivities</a:t>
            </a:r>
          </a:p>
        </p:txBody>
      </p:sp>
      <p:sp>
        <p:nvSpPr>
          <p:cNvPr id="223238" name="Rectangle 5"/>
          <p:cNvSpPr>
            <a:spLocks noChangeArrowheads="1"/>
          </p:cNvSpPr>
          <p:nvPr/>
        </p:nvSpPr>
        <p:spPr bwMode="auto">
          <a:xfrm>
            <a:off x="4800600" y="18288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Historical </a:t>
            </a:r>
          </a:p>
          <a:p>
            <a:pPr algn="ctr"/>
            <a:r>
              <a:rPr lang="en-US" sz="2000"/>
              <a:t>Data</a:t>
            </a:r>
          </a:p>
        </p:txBody>
      </p:sp>
      <p:sp>
        <p:nvSpPr>
          <p:cNvPr id="223239" name="Rectangle 6"/>
          <p:cNvSpPr>
            <a:spLocks noChangeArrowheads="1"/>
          </p:cNvSpPr>
          <p:nvPr/>
        </p:nvSpPr>
        <p:spPr bwMode="auto">
          <a:xfrm>
            <a:off x="6705600" y="18288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Data</a:t>
            </a:r>
          </a:p>
          <a:p>
            <a:pPr algn="ctr"/>
            <a:r>
              <a:rPr lang="en-US" sz="2000"/>
              <a:t>Providers</a:t>
            </a:r>
          </a:p>
        </p:txBody>
      </p:sp>
      <p:sp>
        <p:nvSpPr>
          <p:cNvPr id="223240" name="Line 7"/>
          <p:cNvSpPr>
            <a:spLocks noChangeShapeType="1"/>
          </p:cNvSpPr>
          <p:nvPr/>
        </p:nvSpPr>
        <p:spPr bwMode="auto">
          <a:xfrm>
            <a:off x="4191000" y="2133600"/>
            <a:ext cx="609600" cy="0"/>
          </a:xfrm>
          <a:prstGeom prst="line">
            <a:avLst/>
          </a:prstGeom>
          <a:noFill/>
          <a:ln w="12700">
            <a:solidFill>
              <a:schemeClr val="tx1"/>
            </a:solidFill>
            <a:round/>
            <a:headEnd/>
            <a:tailEnd/>
          </a:ln>
        </p:spPr>
        <p:txBody>
          <a:bodyPr wrap="none" anchor="ctr"/>
          <a:lstStyle/>
          <a:p>
            <a:endParaRPr lang="en-US"/>
          </a:p>
        </p:txBody>
      </p:sp>
      <p:sp>
        <p:nvSpPr>
          <p:cNvPr id="223241" name="Line 8"/>
          <p:cNvSpPr>
            <a:spLocks noChangeShapeType="1"/>
          </p:cNvSpPr>
          <p:nvPr/>
        </p:nvSpPr>
        <p:spPr bwMode="auto">
          <a:xfrm>
            <a:off x="4495800" y="2133600"/>
            <a:ext cx="0" cy="1143000"/>
          </a:xfrm>
          <a:prstGeom prst="line">
            <a:avLst/>
          </a:prstGeom>
          <a:noFill/>
          <a:ln w="12700">
            <a:solidFill>
              <a:schemeClr val="tx1"/>
            </a:solidFill>
            <a:round/>
            <a:headEnd/>
            <a:tailEnd type="triangle" w="med" len="med"/>
          </a:ln>
        </p:spPr>
        <p:txBody>
          <a:bodyPr wrap="none" anchor="ctr"/>
          <a:lstStyle/>
          <a:p>
            <a:endParaRPr lang="en-US"/>
          </a:p>
        </p:txBody>
      </p:sp>
      <p:sp>
        <p:nvSpPr>
          <p:cNvPr id="223242" name="Rectangle 9"/>
          <p:cNvSpPr>
            <a:spLocks noChangeArrowheads="1"/>
          </p:cNvSpPr>
          <p:nvPr/>
        </p:nvSpPr>
        <p:spPr bwMode="auto">
          <a:xfrm>
            <a:off x="3581400" y="3276600"/>
            <a:ext cx="1905000" cy="838200"/>
          </a:xfrm>
          <a:prstGeom prst="rect">
            <a:avLst/>
          </a:prstGeom>
          <a:solidFill>
            <a:srgbClr val="FFFFFF"/>
          </a:solidFill>
          <a:ln w="12700">
            <a:solidFill>
              <a:schemeClr val="tx1"/>
            </a:solidFill>
            <a:miter lim="800000"/>
            <a:headEnd/>
            <a:tailEnd/>
          </a:ln>
        </p:spPr>
        <p:txBody>
          <a:bodyPr wrap="none" anchor="ctr"/>
          <a:lstStyle/>
          <a:p>
            <a:pPr algn="ctr"/>
            <a:r>
              <a:rPr lang="en-US" sz="2000"/>
              <a:t>Determining </a:t>
            </a:r>
          </a:p>
          <a:p>
            <a:pPr algn="ctr"/>
            <a:r>
              <a:rPr lang="en-US" sz="2000"/>
              <a:t>Possible </a:t>
            </a:r>
          </a:p>
          <a:p>
            <a:pPr algn="ctr"/>
            <a:r>
              <a:rPr lang="en-US" sz="2000"/>
              <a:t>Outcomes</a:t>
            </a:r>
            <a:endParaRPr lang="en-US"/>
          </a:p>
        </p:txBody>
      </p:sp>
      <p:sp>
        <p:nvSpPr>
          <p:cNvPr id="223243" name="Line 10"/>
          <p:cNvSpPr>
            <a:spLocks noChangeShapeType="1"/>
          </p:cNvSpPr>
          <p:nvPr/>
        </p:nvSpPr>
        <p:spPr bwMode="auto">
          <a:xfrm>
            <a:off x="2286000" y="2209800"/>
            <a:ext cx="533400" cy="0"/>
          </a:xfrm>
          <a:prstGeom prst="line">
            <a:avLst/>
          </a:prstGeom>
          <a:noFill/>
          <a:ln w="12700">
            <a:solidFill>
              <a:schemeClr val="tx1"/>
            </a:solidFill>
            <a:round/>
            <a:headEnd/>
            <a:tailEnd type="triangle" w="med" len="med"/>
          </a:ln>
        </p:spPr>
        <p:txBody>
          <a:bodyPr wrap="none" anchor="ctr"/>
          <a:lstStyle/>
          <a:p>
            <a:endParaRPr lang="en-US"/>
          </a:p>
        </p:txBody>
      </p:sp>
      <p:sp>
        <p:nvSpPr>
          <p:cNvPr id="223244" name="Line 11"/>
          <p:cNvSpPr>
            <a:spLocks noChangeShapeType="1"/>
          </p:cNvSpPr>
          <p:nvPr/>
        </p:nvSpPr>
        <p:spPr bwMode="auto">
          <a:xfrm flipH="1">
            <a:off x="6172200" y="2209800"/>
            <a:ext cx="533400" cy="0"/>
          </a:xfrm>
          <a:prstGeom prst="line">
            <a:avLst/>
          </a:prstGeom>
          <a:noFill/>
          <a:ln w="12700">
            <a:solidFill>
              <a:schemeClr val="tx1"/>
            </a:solidFill>
            <a:round/>
            <a:headEnd/>
            <a:tailEnd type="triangle" w="med" len="med"/>
          </a:ln>
        </p:spPr>
        <p:txBody>
          <a:bodyPr wrap="none" anchor="ctr"/>
          <a:lstStyle/>
          <a:p>
            <a:endParaRPr lang="en-US"/>
          </a:p>
        </p:txBody>
      </p:sp>
      <p:sp>
        <p:nvSpPr>
          <p:cNvPr id="223245" name="Rectangle 12"/>
          <p:cNvSpPr>
            <a:spLocks noChangeArrowheads="1"/>
          </p:cNvSpPr>
          <p:nvPr/>
        </p:nvSpPr>
        <p:spPr bwMode="auto">
          <a:xfrm>
            <a:off x="3048000" y="4648200"/>
            <a:ext cx="1447800" cy="762000"/>
          </a:xfrm>
          <a:prstGeom prst="rect">
            <a:avLst/>
          </a:prstGeom>
          <a:solidFill>
            <a:srgbClr val="FFFFFF"/>
          </a:solidFill>
          <a:ln w="12700">
            <a:solidFill>
              <a:schemeClr val="tx1"/>
            </a:solidFill>
            <a:miter lim="800000"/>
            <a:headEnd/>
            <a:tailEnd/>
          </a:ln>
        </p:spPr>
        <p:txBody>
          <a:bodyPr wrap="none" anchor="ctr"/>
          <a:lstStyle/>
          <a:p>
            <a:pPr algn="ctr"/>
            <a:r>
              <a:rPr lang="en-US" sz="2000"/>
              <a:t>1% Worst:</a:t>
            </a:r>
          </a:p>
          <a:p>
            <a:pPr algn="ctr"/>
            <a:r>
              <a:rPr lang="en-US" sz="2000"/>
              <a:t>VaR</a:t>
            </a:r>
          </a:p>
        </p:txBody>
      </p:sp>
      <p:sp>
        <p:nvSpPr>
          <p:cNvPr id="223246" name="Line 13"/>
          <p:cNvSpPr>
            <a:spLocks noChangeShapeType="1"/>
          </p:cNvSpPr>
          <p:nvPr/>
        </p:nvSpPr>
        <p:spPr bwMode="auto">
          <a:xfrm flipH="1">
            <a:off x="3657600" y="4114800"/>
            <a:ext cx="838200" cy="533400"/>
          </a:xfrm>
          <a:prstGeom prst="line">
            <a:avLst/>
          </a:prstGeom>
          <a:noFill/>
          <a:ln w="12700">
            <a:solidFill>
              <a:schemeClr val="tx1"/>
            </a:solidFill>
            <a:round/>
            <a:headEnd/>
            <a:tailEnd type="triangle" w="med" len="med"/>
          </a:ln>
        </p:spPr>
        <p:txBody>
          <a:bodyPr wrap="none" anchor="ctr"/>
          <a:lstStyle/>
          <a:p>
            <a:endParaRPr lang="en-US"/>
          </a:p>
        </p:txBody>
      </p:sp>
      <p:sp>
        <p:nvSpPr>
          <p:cNvPr id="223247" name="Rectangle 14"/>
          <p:cNvSpPr>
            <a:spLocks noChangeArrowheads="1"/>
          </p:cNvSpPr>
          <p:nvPr/>
        </p:nvSpPr>
        <p:spPr bwMode="auto">
          <a:xfrm>
            <a:off x="381000" y="4648200"/>
            <a:ext cx="1066800" cy="762000"/>
          </a:xfrm>
          <a:prstGeom prst="rect">
            <a:avLst/>
          </a:prstGeom>
          <a:solidFill>
            <a:srgbClr val="FFFFFF"/>
          </a:solidFill>
          <a:ln w="12700">
            <a:solidFill>
              <a:schemeClr val="tx1"/>
            </a:solidFill>
            <a:miter lim="800000"/>
            <a:headEnd/>
            <a:tailEnd/>
          </a:ln>
        </p:spPr>
        <p:txBody>
          <a:bodyPr wrap="none" anchor="ctr"/>
          <a:lstStyle/>
          <a:p>
            <a:pPr algn="ctr"/>
            <a:r>
              <a:rPr lang="en-US" sz="2000"/>
              <a:t>Limits</a:t>
            </a:r>
          </a:p>
          <a:p>
            <a:pPr algn="ctr"/>
            <a:r>
              <a:rPr lang="en-US" sz="2000"/>
              <a:t>Reports</a:t>
            </a:r>
          </a:p>
        </p:txBody>
      </p:sp>
      <p:sp>
        <p:nvSpPr>
          <p:cNvPr id="223248" name="Line 15"/>
          <p:cNvSpPr>
            <a:spLocks noChangeShapeType="1"/>
          </p:cNvSpPr>
          <p:nvPr/>
        </p:nvSpPr>
        <p:spPr bwMode="auto">
          <a:xfrm flipH="1">
            <a:off x="1143000" y="2590800"/>
            <a:ext cx="2362200" cy="2057400"/>
          </a:xfrm>
          <a:prstGeom prst="line">
            <a:avLst/>
          </a:prstGeom>
          <a:noFill/>
          <a:ln w="12700">
            <a:solidFill>
              <a:schemeClr val="tx1"/>
            </a:solidFill>
            <a:round/>
            <a:headEnd/>
            <a:tailEnd type="triangle" w="med" len="med"/>
          </a:ln>
        </p:spPr>
        <p:txBody>
          <a:bodyPr wrap="none" anchor="ctr"/>
          <a:lstStyle/>
          <a:p>
            <a:endParaRPr lang="en-US"/>
          </a:p>
        </p:txBody>
      </p:sp>
      <p:sp>
        <p:nvSpPr>
          <p:cNvPr id="223249" name="Rectangle 16"/>
          <p:cNvSpPr>
            <a:spLocks noChangeArrowheads="1"/>
          </p:cNvSpPr>
          <p:nvPr/>
        </p:nvSpPr>
        <p:spPr bwMode="auto">
          <a:xfrm flipH="1">
            <a:off x="7086600" y="4648200"/>
            <a:ext cx="1600200" cy="762000"/>
          </a:xfrm>
          <a:prstGeom prst="rect">
            <a:avLst/>
          </a:prstGeom>
          <a:solidFill>
            <a:srgbClr val="FFFFFF"/>
          </a:solidFill>
          <a:ln w="12700">
            <a:solidFill>
              <a:schemeClr val="tx1"/>
            </a:solidFill>
            <a:miter lim="800000"/>
            <a:headEnd/>
            <a:tailEnd/>
          </a:ln>
        </p:spPr>
        <p:txBody>
          <a:bodyPr wrap="none" anchor="ctr"/>
          <a:lstStyle/>
          <a:p>
            <a:pPr algn="ctr"/>
            <a:r>
              <a:rPr lang="en-US" sz="2000"/>
              <a:t>Ad-Hoc</a:t>
            </a:r>
          </a:p>
          <a:p>
            <a:pPr algn="ctr"/>
            <a:r>
              <a:rPr lang="en-US" sz="2000"/>
              <a:t>Analyses</a:t>
            </a:r>
          </a:p>
        </p:txBody>
      </p:sp>
      <p:sp>
        <p:nvSpPr>
          <p:cNvPr id="223250" name="Line 17"/>
          <p:cNvSpPr>
            <a:spLocks noChangeShapeType="1"/>
          </p:cNvSpPr>
          <p:nvPr/>
        </p:nvSpPr>
        <p:spPr bwMode="auto">
          <a:xfrm>
            <a:off x="5562600" y="2590800"/>
            <a:ext cx="2286000" cy="2057400"/>
          </a:xfrm>
          <a:prstGeom prst="line">
            <a:avLst/>
          </a:prstGeom>
          <a:noFill/>
          <a:ln w="12700">
            <a:solidFill>
              <a:schemeClr val="tx1"/>
            </a:solidFill>
            <a:round/>
            <a:headEnd/>
            <a:tailEnd type="triangle" w="med" len="med"/>
          </a:ln>
        </p:spPr>
        <p:txBody>
          <a:bodyPr wrap="none" anchor="ctr"/>
          <a:lstStyle/>
          <a:p>
            <a:endParaRPr lang="en-US"/>
          </a:p>
        </p:txBody>
      </p:sp>
      <p:sp>
        <p:nvSpPr>
          <p:cNvPr id="223251" name="Line 18"/>
          <p:cNvSpPr>
            <a:spLocks noChangeShapeType="1"/>
          </p:cNvSpPr>
          <p:nvPr/>
        </p:nvSpPr>
        <p:spPr bwMode="auto">
          <a:xfrm rot="16200000" flipH="1">
            <a:off x="4686300" y="3924300"/>
            <a:ext cx="533400" cy="914400"/>
          </a:xfrm>
          <a:prstGeom prst="line">
            <a:avLst/>
          </a:prstGeom>
          <a:noFill/>
          <a:ln w="12700">
            <a:solidFill>
              <a:schemeClr val="tx1"/>
            </a:solidFill>
            <a:round/>
            <a:headEnd/>
            <a:tailEnd type="triangle" w="med" len="med"/>
          </a:ln>
        </p:spPr>
        <p:txBody>
          <a:bodyPr wrap="none" anchor="ctr"/>
          <a:lstStyle/>
          <a:p>
            <a:endParaRPr lang="en-US"/>
          </a:p>
        </p:txBody>
      </p:sp>
      <p:sp>
        <p:nvSpPr>
          <p:cNvPr id="223252" name="Rectangle 19"/>
          <p:cNvSpPr>
            <a:spLocks noChangeArrowheads="1"/>
          </p:cNvSpPr>
          <p:nvPr/>
        </p:nvSpPr>
        <p:spPr bwMode="auto">
          <a:xfrm>
            <a:off x="4876800" y="46482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Historical</a:t>
            </a:r>
          </a:p>
          <a:p>
            <a:pPr algn="ctr"/>
            <a:r>
              <a:rPr lang="en-US" sz="2000"/>
              <a:t>Scenarios</a:t>
            </a:r>
          </a:p>
        </p:txBody>
      </p:sp>
      <p:sp>
        <p:nvSpPr>
          <p:cNvPr id="223253" name="Rectangle 20"/>
          <p:cNvSpPr>
            <a:spLocks noChangeArrowheads="1"/>
          </p:cNvSpPr>
          <p:nvPr/>
        </p:nvSpPr>
        <p:spPr bwMode="auto">
          <a:xfrm>
            <a:off x="1752600" y="4648200"/>
            <a:ext cx="1066800" cy="762000"/>
          </a:xfrm>
          <a:prstGeom prst="rect">
            <a:avLst/>
          </a:prstGeom>
          <a:solidFill>
            <a:srgbClr val="FFFFFF"/>
          </a:solidFill>
          <a:ln w="12700">
            <a:solidFill>
              <a:schemeClr val="tx1"/>
            </a:solidFill>
            <a:miter lim="800000"/>
            <a:headEnd/>
            <a:tailEnd/>
          </a:ln>
        </p:spPr>
        <p:txBody>
          <a:bodyPr wrap="none" anchor="ctr"/>
          <a:lstStyle/>
          <a:p>
            <a:pPr algn="ctr"/>
            <a:r>
              <a:rPr lang="en-US" sz="2000"/>
              <a:t>Stress</a:t>
            </a:r>
          </a:p>
          <a:p>
            <a:pPr algn="ctr"/>
            <a:r>
              <a:rPr lang="en-US" sz="2000"/>
              <a:t>Tests</a:t>
            </a:r>
          </a:p>
        </p:txBody>
      </p:sp>
      <p:sp>
        <p:nvSpPr>
          <p:cNvPr id="223254" name="Line 21"/>
          <p:cNvSpPr>
            <a:spLocks noChangeShapeType="1"/>
          </p:cNvSpPr>
          <p:nvPr/>
        </p:nvSpPr>
        <p:spPr bwMode="auto">
          <a:xfrm flipH="1">
            <a:off x="2286000" y="2590800"/>
            <a:ext cx="1219200" cy="2057400"/>
          </a:xfrm>
          <a:prstGeom prst="line">
            <a:avLst/>
          </a:prstGeom>
          <a:noFill/>
          <a:ln w="9525">
            <a:solidFill>
              <a:schemeClr val="tx1"/>
            </a:solidFill>
            <a:round/>
            <a:headEnd/>
            <a:tailEnd type="triangle" w="med" len="med"/>
          </a:ln>
        </p:spPr>
        <p:txBody>
          <a:bodyPr wrap="none" anchor="ctr"/>
          <a:lstStyle/>
          <a:p>
            <a:endParaRPr lang="en-US"/>
          </a:p>
        </p:txBody>
      </p:sp>
      <p:sp>
        <p:nvSpPr>
          <p:cNvPr id="223255" name="Freeform 22"/>
          <p:cNvSpPr>
            <a:spLocks/>
          </p:cNvSpPr>
          <p:nvPr/>
        </p:nvSpPr>
        <p:spPr bwMode="auto">
          <a:xfrm>
            <a:off x="914400" y="5410200"/>
            <a:ext cx="2819400" cy="381000"/>
          </a:xfrm>
          <a:custGeom>
            <a:avLst/>
            <a:gdLst>
              <a:gd name="T0" fmla="*/ 2147483647 w 1776"/>
              <a:gd name="T1" fmla="*/ 0 h 240"/>
              <a:gd name="T2" fmla="*/ 2147483647 w 1776"/>
              <a:gd name="T3" fmla="*/ 2147483647 h 240"/>
              <a:gd name="T4" fmla="*/ 0 w 1776"/>
              <a:gd name="T5" fmla="*/ 2147483647 h 240"/>
              <a:gd name="T6" fmla="*/ 0 w 1776"/>
              <a:gd name="T7" fmla="*/ 0 h 240"/>
              <a:gd name="T8" fmla="*/ 0 60000 65536"/>
              <a:gd name="T9" fmla="*/ 0 60000 65536"/>
              <a:gd name="T10" fmla="*/ 0 60000 65536"/>
              <a:gd name="T11" fmla="*/ 0 60000 65536"/>
              <a:gd name="T12" fmla="*/ 0 w 1776"/>
              <a:gd name="T13" fmla="*/ 0 h 240"/>
              <a:gd name="T14" fmla="*/ 1776 w 1776"/>
              <a:gd name="T15" fmla="*/ 240 h 240"/>
            </a:gdLst>
            <a:ahLst/>
            <a:cxnLst>
              <a:cxn ang="T8">
                <a:pos x="T0" y="T1"/>
              </a:cxn>
              <a:cxn ang="T9">
                <a:pos x="T2" y="T3"/>
              </a:cxn>
              <a:cxn ang="T10">
                <a:pos x="T4" y="T5"/>
              </a:cxn>
              <a:cxn ang="T11">
                <a:pos x="T6" y="T7"/>
              </a:cxn>
            </a:cxnLst>
            <a:rect l="T12" t="T13" r="T14" b="T15"/>
            <a:pathLst>
              <a:path w="1776" h="240">
                <a:moveTo>
                  <a:pt x="1776" y="0"/>
                </a:moveTo>
                <a:lnTo>
                  <a:pt x="1776" y="240"/>
                </a:lnTo>
                <a:lnTo>
                  <a:pt x="0" y="240"/>
                </a:lnTo>
                <a:lnTo>
                  <a:pt x="0" y="0"/>
                </a:lnTo>
              </a:path>
            </a:pathLst>
          </a:custGeom>
          <a:noFill/>
          <a:ln w="9525">
            <a:solidFill>
              <a:schemeClr val="tx1"/>
            </a:solidFill>
            <a:round/>
            <a:headEnd/>
            <a:tailEnd/>
          </a:ln>
        </p:spPr>
        <p:txBody>
          <a:bodyPr wrap="none" anchor="ctr"/>
          <a:lstStyle/>
          <a:p>
            <a:endParaRPr lang="en-US"/>
          </a:p>
        </p:txBody>
      </p:sp>
      <p:sp>
        <p:nvSpPr>
          <p:cNvPr id="223256" name="Line 23"/>
          <p:cNvSpPr>
            <a:spLocks noChangeShapeType="1"/>
          </p:cNvSpPr>
          <p:nvPr/>
        </p:nvSpPr>
        <p:spPr bwMode="auto">
          <a:xfrm flipV="1">
            <a:off x="914400" y="5410200"/>
            <a:ext cx="0" cy="76200"/>
          </a:xfrm>
          <a:prstGeom prst="line">
            <a:avLst/>
          </a:prstGeom>
          <a:noFill/>
          <a:ln w="9525">
            <a:solidFill>
              <a:schemeClr val="tx1"/>
            </a:solidFill>
            <a:round/>
            <a:headEnd/>
            <a:tailEnd type="triangle" w="med" len="med"/>
          </a:ln>
        </p:spPr>
        <p:txBody>
          <a:bodyPr wrap="none" anchor="ctr"/>
          <a:lstStyle/>
          <a:p>
            <a:endParaRPr lang="en-US"/>
          </a:p>
        </p:txBody>
      </p:sp>
      <p:sp>
        <p:nvSpPr>
          <p:cNvPr id="223257" name="Line 24"/>
          <p:cNvSpPr>
            <a:spLocks noChangeShapeType="1"/>
          </p:cNvSpPr>
          <p:nvPr/>
        </p:nvSpPr>
        <p:spPr bwMode="auto">
          <a:xfrm flipH="1">
            <a:off x="1447800" y="5029200"/>
            <a:ext cx="304800" cy="0"/>
          </a:xfrm>
          <a:prstGeom prst="line">
            <a:avLst/>
          </a:prstGeom>
          <a:noFill/>
          <a:ln w="9525">
            <a:solidFill>
              <a:schemeClr val="tx1"/>
            </a:solidFill>
            <a:round/>
            <a:headEnd/>
            <a:tailEnd type="triangle" w="med" len="med"/>
          </a:ln>
        </p:spPr>
        <p:txBody>
          <a:bodyPr wrap="none" anchor="ctr"/>
          <a:lstStyle/>
          <a:p>
            <a:endParaRPr lang="en-US"/>
          </a:p>
        </p:txBody>
      </p:sp>
      <p:sp>
        <p:nvSpPr>
          <p:cNvPr id="223258" name="Freeform 25"/>
          <p:cNvSpPr>
            <a:spLocks/>
          </p:cNvSpPr>
          <p:nvPr/>
        </p:nvSpPr>
        <p:spPr bwMode="auto">
          <a:xfrm>
            <a:off x="685800" y="5410200"/>
            <a:ext cx="4800600" cy="609600"/>
          </a:xfrm>
          <a:custGeom>
            <a:avLst/>
            <a:gdLst>
              <a:gd name="T0" fmla="*/ 2147483647 w 3024"/>
              <a:gd name="T1" fmla="*/ 0 h 384"/>
              <a:gd name="T2" fmla="*/ 2147483647 w 3024"/>
              <a:gd name="T3" fmla="*/ 2147483647 h 384"/>
              <a:gd name="T4" fmla="*/ 0 w 3024"/>
              <a:gd name="T5" fmla="*/ 2147483647 h 384"/>
              <a:gd name="T6" fmla="*/ 0 w 3024"/>
              <a:gd name="T7" fmla="*/ 0 h 384"/>
              <a:gd name="T8" fmla="*/ 0 60000 65536"/>
              <a:gd name="T9" fmla="*/ 0 60000 65536"/>
              <a:gd name="T10" fmla="*/ 0 60000 65536"/>
              <a:gd name="T11" fmla="*/ 0 60000 65536"/>
              <a:gd name="T12" fmla="*/ 0 w 3024"/>
              <a:gd name="T13" fmla="*/ 0 h 384"/>
              <a:gd name="T14" fmla="*/ 3024 w 3024"/>
              <a:gd name="T15" fmla="*/ 384 h 384"/>
            </a:gdLst>
            <a:ahLst/>
            <a:cxnLst>
              <a:cxn ang="T8">
                <a:pos x="T0" y="T1"/>
              </a:cxn>
              <a:cxn ang="T9">
                <a:pos x="T2" y="T3"/>
              </a:cxn>
              <a:cxn ang="T10">
                <a:pos x="T4" y="T5"/>
              </a:cxn>
              <a:cxn ang="T11">
                <a:pos x="T6" y="T7"/>
              </a:cxn>
            </a:cxnLst>
            <a:rect l="T12" t="T13" r="T14" b="T15"/>
            <a:pathLst>
              <a:path w="3024" h="384">
                <a:moveTo>
                  <a:pt x="3024" y="0"/>
                </a:moveTo>
                <a:lnTo>
                  <a:pt x="3024" y="384"/>
                </a:lnTo>
                <a:lnTo>
                  <a:pt x="0" y="384"/>
                </a:lnTo>
                <a:lnTo>
                  <a:pt x="0" y="0"/>
                </a:lnTo>
              </a:path>
            </a:pathLst>
          </a:custGeom>
          <a:noFill/>
          <a:ln w="9525">
            <a:solidFill>
              <a:schemeClr val="tx1"/>
            </a:solidFill>
            <a:round/>
            <a:headEnd/>
            <a:tailEnd/>
          </a:ln>
        </p:spPr>
        <p:txBody>
          <a:bodyPr wrap="none" anchor="ctr"/>
          <a:lstStyle/>
          <a:p>
            <a:endParaRPr lang="en-US"/>
          </a:p>
        </p:txBody>
      </p:sp>
      <p:sp>
        <p:nvSpPr>
          <p:cNvPr id="223259" name="Line 26"/>
          <p:cNvSpPr>
            <a:spLocks noChangeShapeType="1"/>
          </p:cNvSpPr>
          <p:nvPr/>
        </p:nvSpPr>
        <p:spPr bwMode="auto">
          <a:xfrm flipV="1">
            <a:off x="685800" y="5410200"/>
            <a:ext cx="0" cy="152400"/>
          </a:xfrm>
          <a:prstGeom prst="line">
            <a:avLst/>
          </a:prstGeom>
          <a:noFill/>
          <a:ln w="9525">
            <a:solidFill>
              <a:schemeClr val="tx1"/>
            </a:solidFill>
            <a:round/>
            <a:headEnd/>
            <a:tailEnd type="triangle" w="med" len="me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Number Placeholder 5"/>
          <p:cNvSpPr>
            <a:spLocks noGrp="1"/>
          </p:cNvSpPr>
          <p:nvPr>
            <p:ph type="sldNum" sz="quarter" idx="12"/>
          </p:nvPr>
        </p:nvSpPr>
        <p:spPr>
          <a:noFill/>
        </p:spPr>
        <p:txBody>
          <a:bodyPr/>
          <a:lstStyle/>
          <a:p>
            <a:fld id="{1C4EA9B3-E3B0-47EF-97BA-1C0924D73954}" type="slidenum">
              <a:rPr lang="en-US" smtClean="0"/>
              <a:pPr/>
              <a:t>209</a:t>
            </a:fld>
            <a:endParaRPr lang="en-US" smtClean="0"/>
          </a:p>
        </p:txBody>
      </p:sp>
      <p:sp>
        <p:nvSpPr>
          <p:cNvPr id="229379" name="Rectangle 2"/>
          <p:cNvSpPr>
            <a:spLocks noGrp="1" noChangeArrowheads="1"/>
          </p:cNvSpPr>
          <p:nvPr>
            <p:ph type="title"/>
          </p:nvPr>
        </p:nvSpPr>
        <p:spPr>
          <a:xfrm>
            <a:off x="1066800" y="1143000"/>
            <a:ext cx="6858000" cy="1066800"/>
          </a:xfrm>
        </p:spPr>
        <p:txBody>
          <a:bodyPr/>
          <a:lstStyle/>
          <a:p>
            <a:r>
              <a:rPr lang="en-US" b="1" smtClean="0"/>
              <a:t>Advantages of an Empirical Approach</a:t>
            </a:r>
          </a:p>
        </p:txBody>
      </p:sp>
      <p:sp>
        <p:nvSpPr>
          <p:cNvPr id="229380" name="Rectangle 3"/>
          <p:cNvSpPr>
            <a:spLocks noGrp="1" noChangeArrowheads="1"/>
          </p:cNvSpPr>
          <p:nvPr>
            <p:ph type="body" idx="1"/>
          </p:nvPr>
        </p:nvSpPr>
        <p:spPr>
          <a:xfrm>
            <a:off x="1295400" y="2590800"/>
            <a:ext cx="6781800" cy="3352800"/>
          </a:xfrm>
        </p:spPr>
        <p:txBody>
          <a:bodyPr/>
          <a:lstStyle/>
          <a:p>
            <a:pPr marL="609600" indent="-609600">
              <a:buFontTx/>
              <a:buAutoNum type="arabicPeriod"/>
            </a:pPr>
            <a:r>
              <a:rPr lang="en-US" sz="2800" smtClean="0"/>
              <a:t>Intuitive appeal</a:t>
            </a:r>
          </a:p>
          <a:p>
            <a:pPr marL="609600" indent="-609600">
              <a:buFontTx/>
              <a:buAutoNum type="arabicPeriod"/>
            </a:pPr>
            <a:r>
              <a:rPr lang="en-US" sz="2800" smtClean="0"/>
              <a:t>Ease of error checking</a:t>
            </a:r>
          </a:p>
          <a:p>
            <a:pPr marL="609600" indent="-609600">
              <a:buFontTx/>
              <a:buAutoNum type="arabicPeriod"/>
            </a:pPr>
            <a:r>
              <a:rPr lang="en-US" sz="2800" smtClean="0"/>
              <a:t>Credit spread activity “built-in”</a:t>
            </a:r>
          </a:p>
          <a:p>
            <a:pPr marL="609600" indent="-609600">
              <a:buFontTx/>
              <a:buAutoNum type="arabicPeriod"/>
            </a:pPr>
            <a:r>
              <a:rPr lang="en-US" sz="2800" smtClean="0"/>
              <a:t>No maintained hypothesis of multivariate normality</a:t>
            </a:r>
          </a:p>
          <a:p>
            <a:pPr marL="609600" indent="-609600">
              <a:buFontTx/>
              <a:buAutoNum type="arabicPeriod"/>
            </a:pPr>
            <a:r>
              <a:rPr lang="en-US" sz="2800" smtClean="0"/>
              <a:t>Automatic scenario analysis</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8018" y="304800"/>
            <a:ext cx="8458200" cy="701675"/>
          </a:xfrm>
        </p:spPr>
        <p:txBody>
          <a:bodyPr/>
          <a:lstStyle/>
          <a:p>
            <a:r>
              <a:rPr lang="en-US" sz="3200" dirty="0" smtClean="0"/>
              <a:t>A Typical Market Risk Management Structure</a:t>
            </a:r>
            <a:br>
              <a:rPr lang="en-US" sz="3200" dirty="0" smtClean="0"/>
            </a:br>
            <a:endParaRPr lang="en-US" sz="1200" dirty="0" smtClean="0"/>
          </a:p>
        </p:txBody>
      </p:sp>
      <p:sp>
        <p:nvSpPr>
          <p:cNvPr id="16387" name="Rectangle 3"/>
          <p:cNvSpPr>
            <a:spLocks noChangeArrowheads="1"/>
          </p:cNvSpPr>
          <p:nvPr/>
        </p:nvSpPr>
        <p:spPr bwMode="gray">
          <a:xfrm>
            <a:off x="280988" y="1100138"/>
            <a:ext cx="8485187" cy="479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80" tIns="41029" rIns="82058" bIns="41029">
            <a:spAutoFit/>
          </a:bodyPr>
          <a:lstStyle/>
          <a:p>
            <a:pPr marL="485775" lvl="1" indent="-371475" eaLnBrk="0" fontAlgn="base" hangingPunct="0">
              <a:lnSpc>
                <a:spcPct val="110000"/>
              </a:lnSpc>
              <a:spcBef>
                <a:spcPct val="20000"/>
              </a:spcBef>
              <a:spcAft>
                <a:spcPct val="0"/>
              </a:spcAft>
              <a:buClr>
                <a:srgbClr val="000000"/>
              </a:buClr>
              <a:buSzPct val="110000"/>
              <a:buFontTx/>
              <a:buChar char="•"/>
            </a:pPr>
            <a:r>
              <a:rPr lang="en-US" sz="1200" b="1" dirty="0">
                <a:solidFill>
                  <a:srgbClr val="000000"/>
                </a:solidFill>
                <a:latin typeface="Arial" charset="0"/>
              </a:rPr>
              <a:t>Product Risk Managers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Co-located with various business units to provide risk analysis and monitoring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Cover individual products / desks and evaluate risk at the trade level</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Work with business unit to establish limit structure</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endParaRPr lang="en-US" sz="1200" dirty="0">
              <a:solidFill>
                <a:srgbClr val="000000"/>
              </a:solidFill>
              <a:latin typeface="Arial" charset="0"/>
            </a:endParaRPr>
          </a:p>
          <a:p>
            <a:pPr marL="485775" lvl="1" indent="-371475" eaLnBrk="0" fontAlgn="base" hangingPunct="0">
              <a:lnSpc>
                <a:spcPct val="110000"/>
              </a:lnSpc>
              <a:spcBef>
                <a:spcPct val="20000"/>
              </a:spcBef>
              <a:spcAft>
                <a:spcPct val="0"/>
              </a:spcAft>
              <a:buClr>
                <a:srgbClr val="000000"/>
              </a:buClr>
              <a:buSzPct val="110000"/>
              <a:buFontTx/>
              <a:buChar char="•"/>
            </a:pPr>
            <a:r>
              <a:rPr lang="en-US" sz="1200" b="1" dirty="0">
                <a:solidFill>
                  <a:srgbClr val="000000"/>
                </a:solidFill>
                <a:latin typeface="Arial" charset="0"/>
              </a:rPr>
              <a:t>Portfolio Analysis &amp; Risk Reporting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Analyze and manage firm's trading, lending, investment and counterparty risks as a portfolio</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Aggregate and report these risks across asset classes and business lines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Establish and maintain robust risk data standards and repositories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Produce independent risk reports for Senior Management, business line, and regulatory disclosure purposes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Establish and maintain risk data standards for reporting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Perform Firm-Wide analysis of market sensitivity and </a:t>
            </a:r>
            <a:r>
              <a:rPr lang="en-US" sz="1200" dirty="0" smtClean="0">
                <a:solidFill>
                  <a:srgbClr val="000000"/>
                </a:solidFill>
                <a:latin typeface="Arial" charset="0"/>
              </a:rPr>
              <a:t>concentration</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smtClean="0">
                <a:solidFill>
                  <a:srgbClr val="000000"/>
                </a:solidFill>
                <a:latin typeface="Arial" charset="0"/>
              </a:rPr>
              <a:t>Performs </a:t>
            </a:r>
            <a:r>
              <a:rPr lang="en-US" sz="1200" dirty="0">
                <a:solidFill>
                  <a:srgbClr val="000000"/>
                </a:solidFill>
                <a:latin typeface="Arial" charset="0"/>
              </a:rPr>
              <a:t>market risk capital calculations for regulatory purposes and strategic capital planning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endParaRPr lang="en-US" sz="1200" dirty="0">
              <a:solidFill>
                <a:srgbClr val="000000"/>
              </a:solidFill>
              <a:latin typeface="Arial" charset="0"/>
            </a:endParaRPr>
          </a:p>
          <a:p>
            <a:pPr marL="485775" lvl="1" indent="-371475" eaLnBrk="0" fontAlgn="base" hangingPunct="0">
              <a:lnSpc>
                <a:spcPct val="110000"/>
              </a:lnSpc>
              <a:spcBef>
                <a:spcPct val="20000"/>
              </a:spcBef>
              <a:spcAft>
                <a:spcPct val="0"/>
              </a:spcAft>
              <a:buClr>
                <a:srgbClr val="000000"/>
              </a:buClr>
              <a:buSzPct val="110000"/>
              <a:buFontTx/>
              <a:buChar char="•"/>
            </a:pPr>
            <a:r>
              <a:rPr lang="en-US" sz="1200" b="1" dirty="0" smtClean="0">
                <a:solidFill>
                  <a:srgbClr val="000000"/>
                </a:solidFill>
                <a:latin typeface="Arial" charset="0"/>
              </a:rPr>
              <a:t>Policy </a:t>
            </a:r>
            <a:r>
              <a:rPr lang="en-US" sz="1200" b="1" dirty="0">
                <a:solidFill>
                  <a:srgbClr val="000000"/>
                </a:solidFill>
                <a:latin typeface="Arial" charset="0"/>
              </a:rPr>
              <a:t>and Governance</a:t>
            </a:r>
            <a:endParaRPr lang="en-US" sz="1200" dirty="0">
              <a:solidFill>
                <a:srgbClr val="000000"/>
              </a:solidFill>
              <a:latin typeface="Arial" charset="0"/>
            </a:endParaRP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Sets forth principles and practices for sound market risk management at MRD</a:t>
            </a:r>
          </a:p>
          <a:p>
            <a:pPr marL="1287463" lvl="3" indent="-371475" eaLnBrk="0" fontAlgn="base" hangingPunct="0">
              <a:lnSpc>
                <a:spcPct val="110000"/>
              </a:lnSpc>
              <a:spcBef>
                <a:spcPct val="20000"/>
              </a:spcBef>
              <a:spcAft>
                <a:spcPct val="0"/>
              </a:spcAft>
              <a:buClr>
                <a:srgbClr val="000000"/>
              </a:buClr>
              <a:buSzPct val="85000"/>
            </a:pPr>
            <a:endParaRPr lang="en-US" sz="1200" dirty="0">
              <a:solidFill>
                <a:srgbClr val="000000"/>
              </a:solidFill>
              <a:latin typeface="Arial" charset="0"/>
            </a:endParaRPr>
          </a:p>
          <a:p>
            <a:pPr marL="485775" lvl="1" indent="-371475" eaLnBrk="0" fontAlgn="base" hangingPunct="0">
              <a:lnSpc>
                <a:spcPct val="110000"/>
              </a:lnSpc>
              <a:spcBef>
                <a:spcPct val="20000"/>
              </a:spcBef>
              <a:spcAft>
                <a:spcPct val="0"/>
              </a:spcAft>
              <a:buClr>
                <a:srgbClr val="000000"/>
              </a:buClr>
              <a:buSzPct val="110000"/>
              <a:buFontTx/>
              <a:buChar char="•"/>
            </a:pPr>
            <a:r>
              <a:rPr lang="en-US" sz="1200" dirty="0">
                <a:solidFill>
                  <a:srgbClr val="000000"/>
                </a:solidFill>
                <a:latin typeface="Arial" charset="0"/>
              </a:rPr>
              <a:t> </a:t>
            </a:r>
            <a:r>
              <a:rPr lang="en-US" sz="1200" b="1" dirty="0">
                <a:solidFill>
                  <a:srgbClr val="000000"/>
                </a:solidFill>
                <a:latin typeface="Arial" charset="0"/>
              </a:rPr>
              <a:t>Information Technology </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Responsible for implementation and maintenance of the software supporting MRD’s risk databases, </a:t>
            </a:r>
            <a:r>
              <a:rPr lang="en-US" sz="1200" dirty="0" err="1">
                <a:solidFill>
                  <a:srgbClr val="000000"/>
                </a:solidFill>
                <a:latin typeface="Arial" charset="0"/>
              </a:rPr>
              <a:t>VaR</a:t>
            </a:r>
            <a:r>
              <a:rPr lang="en-US" sz="1200" dirty="0">
                <a:solidFill>
                  <a:srgbClr val="000000"/>
                </a:solidFill>
                <a:latin typeface="Arial" charset="0"/>
              </a:rPr>
              <a:t> process, capital processes and other related analytical tools</a:t>
            </a:r>
          </a:p>
        </p:txBody>
      </p:sp>
    </p:spTree>
    <p:extLst>
      <p:ext uri="{BB962C8B-B14F-4D97-AF65-F5344CB8AC3E}">
        <p14:creationId xmlns:p14="http://schemas.microsoft.com/office/powerpoint/2010/main" val="11637648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1000"/>
                                        <p:tgtEl>
                                          <p:spTgt spid="16387">
                                            <p:txEl>
                                              <p:pRg st="1" end="1"/>
                                            </p:txEl>
                                          </p:spTgt>
                                        </p:tgtEl>
                                      </p:cBhvr>
                                    </p:animEffect>
                                    <p:anim calcmode="lin" valueType="num">
                                      <p:cBhvr>
                                        <p:cTn id="13"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38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1000"/>
                                        <p:tgtEl>
                                          <p:spTgt spid="16387">
                                            <p:txEl>
                                              <p:pRg st="2" end="2"/>
                                            </p:txEl>
                                          </p:spTgt>
                                        </p:tgtEl>
                                      </p:cBhvr>
                                    </p:animEffect>
                                    <p:anim calcmode="lin" valueType="num">
                                      <p:cBhvr>
                                        <p:cTn id="18"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1000"/>
                                        <p:tgtEl>
                                          <p:spTgt spid="16387">
                                            <p:txEl>
                                              <p:pRg st="3" end="3"/>
                                            </p:txEl>
                                          </p:spTgt>
                                        </p:tgtEl>
                                      </p:cBhvr>
                                    </p:animEffect>
                                    <p:anim calcmode="lin" valueType="num">
                                      <p:cBhvr>
                                        <p:cTn id="23"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387">
                                            <p:txEl>
                                              <p:pRg st="5" end="5"/>
                                            </p:txEl>
                                          </p:spTgt>
                                        </p:tgtEl>
                                        <p:attrNameLst>
                                          <p:attrName>style.visibility</p:attrName>
                                        </p:attrNameLst>
                                      </p:cBhvr>
                                      <p:to>
                                        <p:strVal val="visible"/>
                                      </p:to>
                                    </p:set>
                                    <p:animEffect transition="in" filter="fade">
                                      <p:cBhvr>
                                        <p:cTn id="29" dur="1000"/>
                                        <p:tgtEl>
                                          <p:spTgt spid="16387">
                                            <p:txEl>
                                              <p:pRg st="5" end="5"/>
                                            </p:txEl>
                                          </p:spTgt>
                                        </p:tgtEl>
                                      </p:cBhvr>
                                    </p:animEffect>
                                    <p:anim calcmode="lin" valueType="num">
                                      <p:cBhvr>
                                        <p:cTn id="30"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38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387">
                                            <p:txEl>
                                              <p:pRg st="6" end="6"/>
                                            </p:txEl>
                                          </p:spTgt>
                                        </p:tgtEl>
                                        <p:attrNameLst>
                                          <p:attrName>style.visibility</p:attrName>
                                        </p:attrNameLst>
                                      </p:cBhvr>
                                      <p:to>
                                        <p:strVal val="visible"/>
                                      </p:to>
                                    </p:set>
                                    <p:animEffect transition="in" filter="fade">
                                      <p:cBhvr>
                                        <p:cTn id="34" dur="1000"/>
                                        <p:tgtEl>
                                          <p:spTgt spid="16387">
                                            <p:txEl>
                                              <p:pRg st="6" end="6"/>
                                            </p:txEl>
                                          </p:spTgt>
                                        </p:tgtEl>
                                      </p:cBhvr>
                                    </p:animEffect>
                                    <p:anim calcmode="lin" valueType="num">
                                      <p:cBhvr>
                                        <p:cTn id="35"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387">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387">
                                            <p:txEl>
                                              <p:pRg st="7" end="7"/>
                                            </p:txEl>
                                          </p:spTgt>
                                        </p:tgtEl>
                                        <p:attrNameLst>
                                          <p:attrName>style.visibility</p:attrName>
                                        </p:attrNameLst>
                                      </p:cBhvr>
                                      <p:to>
                                        <p:strVal val="visible"/>
                                      </p:to>
                                    </p:set>
                                    <p:animEffect transition="in" filter="fade">
                                      <p:cBhvr>
                                        <p:cTn id="39" dur="1000"/>
                                        <p:tgtEl>
                                          <p:spTgt spid="16387">
                                            <p:txEl>
                                              <p:pRg st="7" end="7"/>
                                            </p:txEl>
                                          </p:spTgt>
                                        </p:tgtEl>
                                      </p:cBhvr>
                                    </p:animEffect>
                                    <p:anim calcmode="lin" valueType="num">
                                      <p:cBhvr>
                                        <p:cTn id="40" dur="10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38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387">
                                            <p:txEl>
                                              <p:pRg st="8" end="8"/>
                                            </p:txEl>
                                          </p:spTgt>
                                        </p:tgtEl>
                                        <p:attrNameLst>
                                          <p:attrName>style.visibility</p:attrName>
                                        </p:attrNameLst>
                                      </p:cBhvr>
                                      <p:to>
                                        <p:strVal val="visible"/>
                                      </p:to>
                                    </p:set>
                                    <p:animEffect transition="in" filter="fade">
                                      <p:cBhvr>
                                        <p:cTn id="44" dur="1000"/>
                                        <p:tgtEl>
                                          <p:spTgt spid="16387">
                                            <p:txEl>
                                              <p:pRg st="8" end="8"/>
                                            </p:txEl>
                                          </p:spTgt>
                                        </p:tgtEl>
                                      </p:cBhvr>
                                    </p:animEffect>
                                    <p:anim calcmode="lin" valueType="num">
                                      <p:cBhvr>
                                        <p:cTn id="45" dur="1000" fill="hold"/>
                                        <p:tgtEl>
                                          <p:spTgt spid="16387">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387">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387">
                                            <p:txEl>
                                              <p:pRg st="9" end="9"/>
                                            </p:txEl>
                                          </p:spTgt>
                                        </p:tgtEl>
                                        <p:attrNameLst>
                                          <p:attrName>style.visibility</p:attrName>
                                        </p:attrNameLst>
                                      </p:cBhvr>
                                      <p:to>
                                        <p:strVal val="visible"/>
                                      </p:to>
                                    </p:set>
                                    <p:animEffect transition="in" filter="fade">
                                      <p:cBhvr>
                                        <p:cTn id="49" dur="1000"/>
                                        <p:tgtEl>
                                          <p:spTgt spid="16387">
                                            <p:txEl>
                                              <p:pRg st="9" end="9"/>
                                            </p:txEl>
                                          </p:spTgt>
                                        </p:tgtEl>
                                      </p:cBhvr>
                                    </p:animEffect>
                                    <p:anim calcmode="lin" valueType="num">
                                      <p:cBhvr>
                                        <p:cTn id="50" dur="1000" fill="hold"/>
                                        <p:tgtEl>
                                          <p:spTgt spid="16387">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387">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387">
                                            <p:txEl>
                                              <p:pRg st="10" end="10"/>
                                            </p:txEl>
                                          </p:spTgt>
                                        </p:tgtEl>
                                        <p:attrNameLst>
                                          <p:attrName>style.visibility</p:attrName>
                                        </p:attrNameLst>
                                      </p:cBhvr>
                                      <p:to>
                                        <p:strVal val="visible"/>
                                      </p:to>
                                    </p:set>
                                    <p:animEffect transition="in" filter="fade">
                                      <p:cBhvr>
                                        <p:cTn id="54" dur="1000"/>
                                        <p:tgtEl>
                                          <p:spTgt spid="16387">
                                            <p:txEl>
                                              <p:pRg st="10" end="10"/>
                                            </p:txEl>
                                          </p:spTgt>
                                        </p:tgtEl>
                                      </p:cBhvr>
                                    </p:animEffect>
                                    <p:anim calcmode="lin" valueType="num">
                                      <p:cBhvr>
                                        <p:cTn id="55" dur="1000" fill="hold"/>
                                        <p:tgtEl>
                                          <p:spTgt spid="16387">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387">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387">
                                            <p:txEl>
                                              <p:pRg st="11" end="11"/>
                                            </p:txEl>
                                          </p:spTgt>
                                        </p:tgtEl>
                                        <p:attrNameLst>
                                          <p:attrName>style.visibility</p:attrName>
                                        </p:attrNameLst>
                                      </p:cBhvr>
                                      <p:to>
                                        <p:strVal val="visible"/>
                                      </p:to>
                                    </p:set>
                                    <p:animEffect transition="in" filter="fade">
                                      <p:cBhvr>
                                        <p:cTn id="59" dur="1000"/>
                                        <p:tgtEl>
                                          <p:spTgt spid="16387">
                                            <p:txEl>
                                              <p:pRg st="11" end="11"/>
                                            </p:txEl>
                                          </p:spTgt>
                                        </p:tgtEl>
                                      </p:cBhvr>
                                    </p:animEffect>
                                    <p:anim calcmode="lin" valueType="num">
                                      <p:cBhvr>
                                        <p:cTn id="60" dur="1000" fill="hold"/>
                                        <p:tgtEl>
                                          <p:spTgt spid="16387">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387">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387">
                                            <p:txEl>
                                              <p:pRg st="12" end="12"/>
                                            </p:txEl>
                                          </p:spTgt>
                                        </p:tgtEl>
                                        <p:attrNameLst>
                                          <p:attrName>style.visibility</p:attrName>
                                        </p:attrNameLst>
                                      </p:cBhvr>
                                      <p:to>
                                        <p:strVal val="visible"/>
                                      </p:to>
                                    </p:set>
                                    <p:animEffect transition="in" filter="fade">
                                      <p:cBhvr>
                                        <p:cTn id="64" dur="1000"/>
                                        <p:tgtEl>
                                          <p:spTgt spid="16387">
                                            <p:txEl>
                                              <p:pRg st="12" end="12"/>
                                            </p:txEl>
                                          </p:spTgt>
                                        </p:tgtEl>
                                      </p:cBhvr>
                                    </p:animEffect>
                                    <p:anim calcmode="lin" valueType="num">
                                      <p:cBhvr>
                                        <p:cTn id="65" dur="1000" fill="hold"/>
                                        <p:tgtEl>
                                          <p:spTgt spid="16387">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38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6387">
                                            <p:txEl>
                                              <p:pRg st="14" end="14"/>
                                            </p:txEl>
                                          </p:spTgt>
                                        </p:tgtEl>
                                        <p:attrNameLst>
                                          <p:attrName>style.visibility</p:attrName>
                                        </p:attrNameLst>
                                      </p:cBhvr>
                                      <p:to>
                                        <p:strVal val="visible"/>
                                      </p:to>
                                    </p:set>
                                    <p:animEffect transition="in" filter="fade">
                                      <p:cBhvr>
                                        <p:cTn id="71" dur="1000"/>
                                        <p:tgtEl>
                                          <p:spTgt spid="16387">
                                            <p:txEl>
                                              <p:pRg st="14" end="14"/>
                                            </p:txEl>
                                          </p:spTgt>
                                        </p:tgtEl>
                                      </p:cBhvr>
                                    </p:animEffect>
                                    <p:anim calcmode="lin" valueType="num">
                                      <p:cBhvr>
                                        <p:cTn id="72" dur="1000" fill="hold"/>
                                        <p:tgtEl>
                                          <p:spTgt spid="16387">
                                            <p:txEl>
                                              <p:pRg st="14" end="14"/>
                                            </p:txEl>
                                          </p:spTgt>
                                        </p:tgtEl>
                                        <p:attrNameLst>
                                          <p:attrName>ppt_x</p:attrName>
                                        </p:attrNameLst>
                                      </p:cBhvr>
                                      <p:tavLst>
                                        <p:tav tm="0">
                                          <p:val>
                                            <p:strVal val="#ppt_x"/>
                                          </p:val>
                                        </p:tav>
                                        <p:tav tm="100000">
                                          <p:val>
                                            <p:strVal val="#ppt_x"/>
                                          </p:val>
                                        </p:tav>
                                      </p:tavLst>
                                    </p:anim>
                                    <p:anim calcmode="lin" valueType="num">
                                      <p:cBhvr>
                                        <p:cTn id="73" dur="1000" fill="hold"/>
                                        <p:tgtEl>
                                          <p:spTgt spid="16387">
                                            <p:txEl>
                                              <p:pRg st="14" end="14"/>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6387">
                                            <p:txEl>
                                              <p:pRg st="15" end="15"/>
                                            </p:txEl>
                                          </p:spTgt>
                                        </p:tgtEl>
                                        <p:attrNameLst>
                                          <p:attrName>style.visibility</p:attrName>
                                        </p:attrNameLst>
                                      </p:cBhvr>
                                      <p:to>
                                        <p:strVal val="visible"/>
                                      </p:to>
                                    </p:set>
                                    <p:animEffect transition="in" filter="fade">
                                      <p:cBhvr>
                                        <p:cTn id="76" dur="1000"/>
                                        <p:tgtEl>
                                          <p:spTgt spid="16387">
                                            <p:txEl>
                                              <p:pRg st="15" end="15"/>
                                            </p:txEl>
                                          </p:spTgt>
                                        </p:tgtEl>
                                      </p:cBhvr>
                                    </p:animEffect>
                                    <p:anim calcmode="lin" valueType="num">
                                      <p:cBhvr>
                                        <p:cTn id="77" dur="1000" fill="hold"/>
                                        <p:tgtEl>
                                          <p:spTgt spid="16387">
                                            <p:txEl>
                                              <p:pRg st="15" end="15"/>
                                            </p:txEl>
                                          </p:spTgt>
                                        </p:tgtEl>
                                        <p:attrNameLst>
                                          <p:attrName>ppt_x</p:attrName>
                                        </p:attrNameLst>
                                      </p:cBhvr>
                                      <p:tavLst>
                                        <p:tav tm="0">
                                          <p:val>
                                            <p:strVal val="#ppt_x"/>
                                          </p:val>
                                        </p:tav>
                                        <p:tav tm="100000">
                                          <p:val>
                                            <p:strVal val="#ppt_x"/>
                                          </p:val>
                                        </p:tav>
                                      </p:tavLst>
                                    </p:anim>
                                    <p:anim calcmode="lin" valueType="num">
                                      <p:cBhvr>
                                        <p:cTn id="78" dur="1000" fill="hold"/>
                                        <p:tgtEl>
                                          <p:spTgt spid="16387">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6387">
                                            <p:txEl>
                                              <p:pRg st="17" end="17"/>
                                            </p:txEl>
                                          </p:spTgt>
                                        </p:tgtEl>
                                        <p:attrNameLst>
                                          <p:attrName>style.visibility</p:attrName>
                                        </p:attrNameLst>
                                      </p:cBhvr>
                                      <p:to>
                                        <p:strVal val="visible"/>
                                      </p:to>
                                    </p:set>
                                    <p:animEffect transition="in" filter="fade">
                                      <p:cBhvr>
                                        <p:cTn id="83" dur="1000"/>
                                        <p:tgtEl>
                                          <p:spTgt spid="16387">
                                            <p:txEl>
                                              <p:pRg st="17" end="17"/>
                                            </p:txEl>
                                          </p:spTgt>
                                        </p:tgtEl>
                                      </p:cBhvr>
                                    </p:animEffect>
                                    <p:anim calcmode="lin" valueType="num">
                                      <p:cBhvr>
                                        <p:cTn id="84" dur="1000" fill="hold"/>
                                        <p:tgtEl>
                                          <p:spTgt spid="16387">
                                            <p:txEl>
                                              <p:pRg st="17" end="17"/>
                                            </p:txEl>
                                          </p:spTgt>
                                        </p:tgtEl>
                                        <p:attrNameLst>
                                          <p:attrName>ppt_x</p:attrName>
                                        </p:attrNameLst>
                                      </p:cBhvr>
                                      <p:tavLst>
                                        <p:tav tm="0">
                                          <p:val>
                                            <p:strVal val="#ppt_x"/>
                                          </p:val>
                                        </p:tav>
                                        <p:tav tm="100000">
                                          <p:val>
                                            <p:strVal val="#ppt_x"/>
                                          </p:val>
                                        </p:tav>
                                      </p:tavLst>
                                    </p:anim>
                                    <p:anim calcmode="lin" valueType="num">
                                      <p:cBhvr>
                                        <p:cTn id="85" dur="1000" fill="hold"/>
                                        <p:tgtEl>
                                          <p:spTgt spid="16387">
                                            <p:txEl>
                                              <p:pRg st="17" end="17"/>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6387">
                                            <p:txEl>
                                              <p:pRg st="18" end="18"/>
                                            </p:txEl>
                                          </p:spTgt>
                                        </p:tgtEl>
                                        <p:attrNameLst>
                                          <p:attrName>style.visibility</p:attrName>
                                        </p:attrNameLst>
                                      </p:cBhvr>
                                      <p:to>
                                        <p:strVal val="visible"/>
                                      </p:to>
                                    </p:set>
                                    <p:animEffect transition="in" filter="fade">
                                      <p:cBhvr>
                                        <p:cTn id="88" dur="1000"/>
                                        <p:tgtEl>
                                          <p:spTgt spid="16387">
                                            <p:txEl>
                                              <p:pRg st="18" end="18"/>
                                            </p:txEl>
                                          </p:spTgt>
                                        </p:tgtEl>
                                      </p:cBhvr>
                                    </p:animEffect>
                                    <p:anim calcmode="lin" valueType="num">
                                      <p:cBhvr>
                                        <p:cTn id="89" dur="1000" fill="hold"/>
                                        <p:tgtEl>
                                          <p:spTgt spid="16387">
                                            <p:txEl>
                                              <p:pRg st="18" end="18"/>
                                            </p:txEl>
                                          </p:spTgt>
                                        </p:tgtEl>
                                        <p:attrNameLst>
                                          <p:attrName>ppt_x</p:attrName>
                                        </p:attrNameLst>
                                      </p:cBhvr>
                                      <p:tavLst>
                                        <p:tav tm="0">
                                          <p:val>
                                            <p:strVal val="#ppt_x"/>
                                          </p:val>
                                        </p:tav>
                                        <p:tav tm="100000">
                                          <p:val>
                                            <p:strVal val="#ppt_x"/>
                                          </p:val>
                                        </p:tav>
                                      </p:tavLst>
                                    </p:anim>
                                    <p:anim calcmode="lin" valueType="num">
                                      <p:cBhvr>
                                        <p:cTn id="90" dur="1000" fill="hold"/>
                                        <p:tgtEl>
                                          <p:spTgt spid="16387">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Number Placeholder 5"/>
          <p:cNvSpPr>
            <a:spLocks noGrp="1"/>
          </p:cNvSpPr>
          <p:nvPr>
            <p:ph type="sldNum" sz="quarter" idx="12"/>
          </p:nvPr>
        </p:nvSpPr>
        <p:spPr>
          <a:noFill/>
        </p:spPr>
        <p:txBody>
          <a:bodyPr/>
          <a:lstStyle/>
          <a:p>
            <a:fld id="{AE3AA752-15B0-458F-8EF2-BA73C8FBF059}" type="slidenum">
              <a:rPr lang="en-US" smtClean="0"/>
              <a:pPr/>
              <a:t>210</a:t>
            </a:fld>
            <a:endParaRPr lang="en-US" smtClean="0"/>
          </a:p>
        </p:txBody>
      </p:sp>
      <p:sp>
        <p:nvSpPr>
          <p:cNvPr id="233475" name="Rectangle 2"/>
          <p:cNvSpPr>
            <a:spLocks noGrp="1" noChangeArrowheads="1"/>
          </p:cNvSpPr>
          <p:nvPr>
            <p:ph type="title"/>
          </p:nvPr>
        </p:nvSpPr>
        <p:spPr>
          <a:xfrm>
            <a:off x="685800" y="914400"/>
            <a:ext cx="7772400" cy="838200"/>
          </a:xfrm>
          <a:noFill/>
        </p:spPr>
        <p:txBody>
          <a:bodyPr lIns="90488" tIns="44450" rIns="90488" bIns="44450" anchor="b"/>
          <a:lstStyle/>
          <a:p>
            <a:r>
              <a:rPr lang="en-US" b="1" smtClean="0"/>
              <a:t>Description of Monte Carlo</a:t>
            </a:r>
          </a:p>
        </p:txBody>
      </p:sp>
      <p:sp>
        <p:nvSpPr>
          <p:cNvPr id="233476" name="Rectangle 3"/>
          <p:cNvSpPr>
            <a:spLocks noGrp="1" noChangeArrowheads="1"/>
          </p:cNvSpPr>
          <p:nvPr>
            <p:ph type="body" idx="1"/>
          </p:nvPr>
        </p:nvSpPr>
        <p:spPr>
          <a:xfrm>
            <a:off x="685800" y="2133600"/>
            <a:ext cx="7772400" cy="3429000"/>
          </a:xfrm>
          <a:noFill/>
        </p:spPr>
        <p:txBody>
          <a:bodyPr lIns="90488" tIns="44450" rIns="90488" bIns="44450"/>
          <a:lstStyle/>
          <a:p>
            <a:pPr marL="609600" indent="-609600">
              <a:buFontTx/>
              <a:buAutoNum type="arabicPeriod"/>
            </a:pPr>
            <a:r>
              <a:rPr lang="en-US" sz="2800" dirty="0" smtClean="0"/>
              <a:t>Simulation method using sequences of random numbers to approximate values which cannot be determined analytically</a:t>
            </a:r>
          </a:p>
          <a:p>
            <a:pPr marL="609600" indent="-609600">
              <a:buFontTx/>
              <a:buAutoNum type="arabicPeriod"/>
            </a:pPr>
            <a:r>
              <a:rPr lang="en-US" sz="2800" dirty="0" smtClean="0"/>
              <a:t>Phrase coined in Manhattan project due to similarity to games of chance</a:t>
            </a:r>
          </a:p>
          <a:p>
            <a:pPr marL="609600" indent="-609600">
              <a:buFontTx/>
              <a:buAutoNum type="arabicPeriod"/>
            </a:pPr>
            <a:r>
              <a:rPr lang="en-US" sz="2800" dirty="0" smtClean="0"/>
              <a:t>Only requirement is that system be describable in terms of </a:t>
            </a:r>
            <a:r>
              <a:rPr lang="en-US" sz="2800" dirty="0" err="1" smtClean="0"/>
              <a:t>p.d.f.’s</a:t>
            </a:r>
            <a:endParaRPr lang="en-US" sz="28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Number Placeholder 5"/>
          <p:cNvSpPr>
            <a:spLocks noGrp="1"/>
          </p:cNvSpPr>
          <p:nvPr>
            <p:ph type="sldNum" sz="quarter" idx="12"/>
          </p:nvPr>
        </p:nvSpPr>
        <p:spPr>
          <a:noFill/>
        </p:spPr>
        <p:txBody>
          <a:bodyPr/>
          <a:lstStyle/>
          <a:p>
            <a:fld id="{8C7E3241-72C1-48E5-AF06-6C8CE62D14D3}" type="slidenum">
              <a:rPr lang="en-US" smtClean="0"/>
              <a:pPr/>
              <a:t>211</a:t>
            </a:fld>
            <a:endParaRPr lang="en-US" smtClean="0"/>
          </a:p>
        </p:txBody>
      </p:sp>
      <p:sp>
        <p:nvSpPr>
          <p:cNvPr id="234499" name="Rectangle 2"/>
          <p:cNvSpPr>
            <a:spLocks noGrp="1" noChangeArrowheads="1"/>
          </p:cNvSpPr>
          <p:nvPr>
            <p:ph type="title"/>
          </p:nvPr>
        </p:nvSpPr>
        <p:spPr>
          <a:xfrm>
            <a:off x="685800" y="1143000"/>
            <a:ext cx="7772400" cy="762000"/>
          </a:xfrm>
          <a:noFill/>
        </p:spPr>
        <p:txBody>
          <a:bodyPr lIns="90488" tIns="44450" rIns="90488" bIns="44450" anchor="b"/>
          <a:lstStyle/>
          <a:p>
            <a:r>
              <a:rPr lang="en-US" b="1" smtClean="0"/>
              <a:t>Financial Applications</a:t>
            </a:r>
          </a:p>
        </p:txBody>
      </p:sp>
      <p:sp>
        <p:nvSpPr>
          <p:cNvPr id="234500" name="Rectangle 3"/>
          <p:cNvSpPr>
            <a:spLocks noGrp="1" noChangeArrowheads="1"/>
          </p:cNvSpPr>
          <p:nvPr>
            <p:ph type="body" idx="1"/>
          </p:nvPr>
        </p:nvSpPr>
        <p:spPr>
          <a:xfrm>
            <a:off x="1295400" y="2209800"/>
            <a:ext cx="6705600" cy="3581400"/>
          </a:xfrm>
          <a:noFill/>
        </p:spPr>
        <p:txBody>
          <a:bodyPr lIns="90488" tIns="44450" rIns="90488" bIns="44450"/>
          <a:lstStyle/>
          <a:p>
            <a:pPr marL="609600" indent="-609600">
              <a:buFontTx/>
              <a:buAutoNum type="arabicPeriod"/>
            </a:pPr>
            <a:r>
              <a:rPr lang="en-US" sz="2800" dirty="0" smtClean="0"/>
              <a:t>Path-dependent products</a:t>
            </a:r>
          </a:p>
          <a:p>
            <a:pPr marL="609600" indent="-609600">
              <a:buFontTx/>
              <a:buAutoNum type="arabicPeriod"/>
            </a:pPr>
            <a:r>
              <a:rPr lang="en-US" sz="2800" dirty="0" smtClean="0"/>
              <a:t>Credit </a:t>
            </a:r>
            <a:r>
              <a:rPr lang="en-US" sz="2800" dirty="0" smtClean="0"/>
              <a:t>exposure</a:t>
            </a:r>
          </a:p>
          <a:p>
            <a:pPr marL="609600" indent="-609600">
              <a:buFontTx/>
              <a:buAutoNum type="arabicPeriod"/>
            </a:pPr>
            <a:r>
              <a:rPr lang="en-US" sz="2800" dirty="0" smtClean="0"/>
              <a:t>VAR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Number Placeholder 5"/>
          <p:cNvSpPr>
            <a:spLocks noGrp="1"/>
          </p:cNvSpPr>
          <p:nvPr>
            <p:ph type="sldNum" sz="quarter" idx="12"/>
          </p:nvPr>
        </p:nvSpPr>
        <p:spPr>
          <a:noFill/>
        </p:spPr>
        <p:txBody>
          <a:bodyPr/>
          <a:lstStyle/>
          <a:p>
            <a:fld id="{1B25DB35-76A4-4C4F-AEDD-C7A6C1F68C51}" type="slidenum">
              <a:rPr lang="en-US" smtClean="0"/>
              <a:pPr/>
              <a:t>212</a:t>
            </a:fld>
            <a:endParaRPr lang="en-US" smtClean="0"/>
          </a:p>
        </p:txBody>
      </p:sp>
      <p:sp>
        <p:nvSpPr>
          <p:cNvPr id="235523" name="Rectangle 2"/>
          <p:cNvSpPr>
            <a:spLocks noGrp="1" noChangeArrowheads="1"/>
          </p:cNvSpPr>
          <p:nvPr>
            <p:ph type="title"/>
          </p:nvPr>
        </p:nvSpPr>
        <p:spPr>
          <a:xfrm>
            <a:off x="990600" y="533400"/>
            <a:ext cx="7162800" cy="914400"/>
          </a:xfrm>
          <a:noFill/>
        </p:spPr>
        <p:txBody>
          <a:bodyPr lIns="90488" tIns="44450" rIns="90488" bIns="44450" anchor="b"/>
          <a:lstStyle/>
          <a:p>
            <a:r>
              <a:rPr lang="en-US" b="1" smtClean="0"/>
              <a:t>The Monte Carlo Process</a:t>
            </a:r>
          </a:p>
        </p:txBody>
      </p:sp>
      <p:sp>
        <p:nvSpPr>
          <p:cNvPr id="235524" name="Rectangle 3"/>
          <p:cNvSpPr>
            <a:spLocks noChangeArrowheads="1"/>
          </p:cNvSpPr>
          <p:nvPr/>
        </p:nvSpPr>
        <p:spPr bwMode="auto">
          <a:xfrm>
            <a:off x="12255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5" name="Rectangle 4"/>
          <p:cNvSpPr>
            <a:spLocks noChangeArrowheads="1"/>
          </p:cNvSpPr>
          <p:nvPr/>
        </p:nvSpPr>
        <p:spPr bwMode="auto">
          <a:xfrm>
            <a:off x="73977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6" name="Rectangle 5"/>
          <p:cNvSpPr>
            <a:spLocks noChangeArrowheads="1"/>
          </p:cNvSpPr>
          <p:nvPr/>
        </p:nvSpPr>
        <p:spPr bwMode="auto">
          <a:xfrm>
            <a:off x="53403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7" name="Rectangle 6"/>
          <p:cNvSpPr>
            <a:spLocks noChangeArrowheads="1"/>
          </p:cNvSpPr>
          <p:nvPr/>
        </p:nvSpPr>
        <p:spPr bwMode="auto">
          <a:xfrm>
            <a:off x="12255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8" name="Rectangle 7"/>
          <p:cNvSpPr>
            <a:spLocks noChangeArrowheads="1"/>
          </p:cNvSpPr>
          <p:nvPr/>
        </p:nvSpPr>
        <p:spPr bwMode="auto">
          <a:xfrm>
            <a:off x="32829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9" name="Rectangle 8"/>
          <p:cNvSpPr>
            <a:spLocks noChangeArrowheads="1"/>
          </p:cNvSpPr>
          <p:nvPr/>
        </p:nvSpPr>
        <p:spPr bwMode="auto">
          <a:xfrm>
            <a:off x="234950" y="21399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0" name="Rectangle 9"/>
          <p:cNvSpPr>
            <a:spLocks noChangeArrowheads="1"/>
          </p:cNvSpPr>
          <p:nvPr/>
        </p:nvSpPr>
        <p:spPr bwMode="auto">
          <a:xfrm>
            <a:off x="234950" y="24447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1" name="Rectangle 10"/>
          <p:cNvSpPr>
            <a:spLocks noChangeArrowheads="1"/>
          </p:cNvSpPr>
          <p:nvPr/>
        </p:nvSpPr>
        <p:spPr bwMode="auto">
          <a:xfrm>
            <a:off x="234950" y="27495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2" name="Rectangle 11"/>
          <p:cNvSpPr>
            <a:spLocks noChangeArrowheads="1"/>
          </p:cNvSpPr>
          <p:nvPr/>
        </p:nvSpPr>
        <p:spPr bwMode="auto">
          <a:xfrm>
            <a:off x="234950" y="30543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3" name="Rectangle 12"/>
          <p:cNvSpPr>
            <a:spLocks noChangeArrowheads="1"/>
          </p:cNvSpPr>
          <p:nvPr/>
        </p:nvSpPr>
        <p:spPr bwMode="auto">
          <a:xfrm>
            <a:off x="147638" y="2146300"/>
            <a:ext cx="849312" cy="254000"/>
          </a:xfrm>
          <a:prstGeom prst="rect">
            <a:avLst/>
          </a:prstGeom>
          <a:noFill/>
          <a:ln w="12700">
            <a:noFill/>
            <a:miter lim="800000"/>
            <a:headEnd/>
            <a:tailEnd/>
          </a:ln>
        </p:spPr>
        <p:txBody>
          <a:bodyPr lIns="90488" tIns="44450" rIns="90488" bIns="44450">
            <a:spAutoFit/>
          </a:bodyPr>
          <a:lstStyle/>
          <a:p>
            <a:r>
              <a:rPr lang="en-US" sz="1000"/>
              <a:t>Source 1</a:t>
            </a:r>
          </a:p>
        </p:txBody>
      </p:sp>
      <p:sp>
        <p:nvSpPr>
          <p:cNvPr id="235534" name="Rectangle 13"/>
          <p:cNvSpPr>
            <a:spLocks noChangeArrowheads="1"/>
          </p:cNvSpPr>
          <p:nvPr/>
        </p:nvSpPr>
        <p:spPr bwMode="auto">
          <a:xfrm>
            <a:off x="163513" y="2755900"/>
            <a:ext cx="984250" cy="254000"/>
          </a:xfrm>
          <a:prstGeom prst="rect">
            <a:avLst/>
          </a:prstGeom>
          <a:noFill/>
          <a:ln w="12700">
            <a:noFill/>
            <a:miter lim="800000"/>
            <a:headEnd/>
            <a:tailEnd/>
          </a:ln>
        </p:spPr>
        <p:txBody>
          <a:bodyPr lIns="90488" tIns="44450" rIns="90488" bIns="44450">
            <a:spAutoFit/>
          </a:bodyPr>
          <a:lstStyle/>
          <a:p>
            <a:r>
              <a:rPr lang="en-US" sz="1000"/>
              <a:t>Source 3</a:t>
            </a:r>
          </a:p>
        </p:txBody>
      </p:sp>
      <p:sp>
        <p:nvSpPr>
          <p:cNvPr id="235535" name="Rectangle 14"/>
          <p:cNvSpPr>
            <a:spLocks noChangeArrowheads="1"/>
          </p:cNvSpPr>
          <p:nvPr/>
        </p:nvSpPr>
        <p:spPr bwMode="auto">
          <a:xfrm>
            <a:off x="163513" y="3060700"/>
            <a:ext cx="1512887" cy="254000"/>
          </a:xfrm>
          <a:prstGeom prst="rect">
            <a:avLst/>
          </a:prstGeom>
          <a:noFill/>
          <a:ln w="12700">
            <a:noFill/>
            <a:miter lim="800000"/>
            <a:headEnd/>
            <a:tailEnd/>
          </a:ln>
        </p:spPr>
        <p:txBody>
          <a:bodyPr lIns="90488" tIns="44450" rIns="90488" bIns="44450">
            <a:spAutoFit/>
          </a:bodyPr>
          <a:lstStyle/>
          <a:p>
            <a:r>
              <a:rPr lang="en-US" sz="1000"/>
              <a:t>Source 4</a:t>
            </a:r>
          </a:p>
        </p:txBody>
      </p:sp>
      <p:sp>
        <p:nvSpPr>
          <p:cNvPr id="235536" name="Rectangle 15"/>
          <p:cNvSpPr>
            <a:spLocks noChangeArrowheads="1"/>
          </p:cNvSpPr>
          <p:nvPr/>
        </p:nvSpPr>
        <p:spPr bwMode="auto">
          <a:xfrm>
            <a:off x="1274763" y="2455863"/>
            <a:ext cx="708025" cy="527050"/>
          </a:xfrm>
          <a:prstGeom prst="rect">
            <a:avLst/>
          </a:prstGeom>
          <a:noFill/>
          <a:ln w="12700">
            <a:noFill/>
            <a:miter lim="800000"/>
            <a:headEnd/>
            <a:tailEnd/>
          </a:ln>
        </p:spPr>
        <p:txBody>
          <a:bodyPr wrap="none" lIns="90488" tIns="44450" rIns="90488" bIns="44450">
            <a:spAutoFit/>
          </a:bodyPr>
          <a:lstStyle/>
          <a:p>
            <a:r>
              <a:rPr lang="en-US" sz="1400"/>
              <a:t>Market</a:t>
            </a:r>
          </a:p>
          <a:p>
            <a:r>
              <a:rPr lang="en-US" sz="1400"/>
              <a:t>Data</a:t>
            </a:r>
          </a:p>
        </p:txBody>
      </p:sp>
      <p:sp>
        <p:nvSpPr>
          <p:cNvPr id="235537" name="Rectangle 16"/>
          <p:cNvSpPr>
            <a:spLocks noChangeArrowheads="1"/>
          </p:cNvSpPr>
          <p:nvPr/>
        </p:nvSpPr>
        <p:spPr bwMode="auto">
          <a:xfrm>
            <a:off x="7370763" y="2455863"/>
            <a:ext cx="1004887" cy="739775"/>
          </a:xfrm>
          <a:prstGeom prst="rect">
            <a:avLst/>
          </a:prstGeom>
          <a:noFill/>
          <a:ln w="12700">
            <a:noFill/>
            <a:miter lim="800000"/>
            <a:headEnd/>
            <a:tailEnd/>
          </a:ln>
        </p:spPr>
        <p:txBody>
          <a:bodyPr lIns="90488" tIns="44450" rIns="90488" bIns="44450">
            <a:spAutoFit/>
          </a:bodyPr>
          <a:lstStyle/>
          <a:p>
            <a:r>
              <a:rPr lang="en-US" sz="1400"/>
              <a:t>Market</a:t>
            </a:r>
          </a:p>
          <a:p>
            <a:r>
              <a:rPr lang="en-US" sz="1400"/>
              <a:t>Covariance</a:t>
            </a:r>
          </a:p>
          <a:p>
            <a:r>
              <a:rPr lang="en-US" sz="1400"/>
              <a:t>Matrix</a:t>
            </a:r>
          </a:p>
        </p:txBody>
      </p:sp>
      <p:sp>
        <p:nvSpPr>
          <p:cNvPr id="235538" name="Rectangle 17"/>
          <p:cNvSpPr>
            <a:spLocks noChangeArrowheads="1"/>
          </p:cNvSpPr>
          <p:nvPr/>
        </p:nvSpPr>
        <p:spPr bwMode="auto">
          <a:xfrm>
            <a:off x="5275263" y="3598863"/>
            <a:ext cx="1268412" cy="514350"/>
          </a:xfrm>
          <a:prstGeom prst="rect">
            <a:avLst/>
          </a:prstGeom>
          <a:noFill/>
          <a:ln w="12700">
            <a:noFill/>
            <a:miter lim="800000"/>
            <a:headEnd/>
            <a:tailEnd/>
          </a:ln>
        </p:spPr>
        <p:txBody>
          <a:bodyPr wrap="none" lIns="90488" tIns="44450" rIns="90488" bIns="44450">
            <a:spAutoFit/>
          </a:bodyPr>
          <a:lstStyle/>
          <a:p>
            <a:r>
              <a:rPr lang="en-US" sz="1400"/>
              <a:t>Eigensystem</a:t>
            </a:r>
          </a:p>
          <a:p>
            <a:r>
              <a:rPr lang="en-US" sz="1400"/>
              <a:t>Decomposition</a:t>
            </a:r>
          </a:p>
        </p:txBody>
      </p:sp>
      <p:sp>
        <p:nvSpPr>
          <p:cNvPr id="235539" name="Rectangle 18"/>
          <p:cNvSpPr>
            <a:spLocks noChangeArrowheads="1"/>
          </p:cNvSpPr>
          <p:nvPr/>
        </p:nvSpPr>
        <p:spPr bwMode="auto">
          <a:xfrm>
            <a:off x="1274763" y="3598863"/>
            <a:ext cx="876300" cy="739775"/>
          </a:xfrm>
          <a:prstGeom prst="rect">
            <a:avLst/>
          </a:prstGeom>
          <a:noFill/>
          <a:ln w="12700">
            <a:noFill/>
            <a:miter lim="800000"/>
            <a:headEnd/>
            <a:tailEnd/>
          </a:ln>
        </p:spPr>
        <p:txBody>
          <a:bodyPr wrap="none" lIns="90488" tIns="44450" rIns="90488" bIns="44450">
            <a:spAutoFit/>
          </a:bodyPr>
          <a:lstStyle/>
          <a:p>
            <a:r>
              <a:rPr lang="en-US" sz="1400"/>
              <a:t>Random</a:t>
            </a:r>
          </a:p>
          <a:p>
            <a:r>
              <a:rPr lang="en-US" sz="1400"/>
              <a:t>Uniform</a:t>
            </a:r>
          </a:p>
          <a:p>
            <a:r>
              <a:rPr lang="en-US" sz="1400"/>
              <a:t>Variables</a:t>
            </a:r>
          </a:p>
        </p:txBody>
      </p:sp>
      <p:sp>
        <p:nvSpPr>
          <p:cNvPr id="235540" name="Rectangle 19"/>
          <p:cNvSpPr>
            <a:spLocks noChangeArrowheads="1"/>
          </p:cNvSpPr>
          <p:nvPr/>
        </p:nvSpPr>
        <p:spPr bwMode="auto">
          <a:xfrm>
            <a:off x="3332163" y="3598863"/>
            <a:ext cx="876300" cy="739775"/>
          </a:xfrm>
          <a:prstGeom prst="rect">
            <a:avLst/>
          </a:prstGeom>
          <a:noFill/>
          <a:ln w="12700">
            <a:noFill/>
            <a:miter lim="800000"/>
            <a:headEnd/>
            <a:tailEnd/>
          </a:ln>
        </p:spPr>
        <p:txBody>
          <a:bodyPr wrap="none" lIns="90488" tIns="44450" rIns="90488" bIns="44450">
            <a:spAutoFit/>
          </a:bodyPr>
          <a:lstStyle/>
          <a:p>
            <a:r>
              <a:rPr lang="en-US" sz="1400"/>
              <a:t>Random</a:t>
            </a:r>
          </a:p>
          <a:p>
            <a:r>
              <a:rPr lang="en-US" sz="1400"/>
              <a:t>Normal</a:t>
            </a:r>
          </a:p>
          <a:p>
            <a:r>
              <a:rPr lang="en-US" sz="1400"/>
              <a:t>Variables</a:t>
            </a:r>
          </a:p>
        </p:txBody>
      </p:sp>
      <p:sp>
        <p:nvSpPr>
          <p:cNvPr id="235541" name="Rectangle 20"/>
          <p:cNvSpPr>
            <a:spLocks noChangeArrowheads="1"/>
          </p:cNvSpPr>
          <p:nvPr/>
        </p:nvSpPr>
        <p:spPr bwMode="auto">
          <a:xfrm>
            <a:off x="73977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42" name="Rectangle 21"/>
          <p:cNvSpPr>
            <a:spLocks noChangeArrowheads="1"/>
          </p:cNvSpPr>
          <p:nvPr/>
        </p:nvSpPr>
        <p:spPr bwMode="auto">
          <a:xfrm>
            <a:off x="7345363" y="3598863"/>
            <a:ext cx="944562" cy="739775"/>
          </a:xfrm>
          <a:prstGeom prst="rect">
            <a:avLst/>
          </a:prstGeom>
          <a:noFill/>
          <a:ln w="12700">
            <a:noFill/>
            <a:miter lim="800000"/>
            <a:headEnd/>
            <a:tailEnd/>
          </a:ln>
        </p:spPr>
        <p:txBody>
          <a:bodyPr wrap="none" lIns="90488" tIns="44450" rIns="90488" bIns="44450">
            <a:spAutoFit/>
          </a:bodyPr>
          <a:lstStyle/>
          <a:p>
            <a:r>
              <a:rPr lang="en-US" sz="1400"/>
              <a:t>Correlated</a:t>
            </a:r>
          </a:p>
          <a:p>
            <a:r>
              <a:rPr lang="en-US" sz="1400"/>
              <a:t>Random</a:t>
            </a:r>
          </a:p>
          <a:p>
            <a:r>
              <a:rPr lang="en-US" sz="1400"/>
              <a:t>Variables</a:t>
            </a:r>
          </a:p>
        </p:txBody>
      </p:sp>
      <p:sp>
        <p:nvSpPr>
          <p:cNvPr id="235543" name="Rectangle 22"/>
          <p:cNvSpPr>
            <a:spLocks noChangeArrowheads="1"/>
          </p:cNvSpPr>
          <p:nvPr/>
        </p:nvSpPr>
        <p:spPr bwMode="auto">
          <a:xfrm>
            <a:off x="2360613" y="2605088"/>
            <a:ext cx="974725" cy="336550"/>
          </a:xfrm>
          <a:prstGeom prst="rect">
            <a:avLst/>
          </a:prstGeom>
          <a:noFill/>
          <a:ln w="12700">
            <a:noFill/>
            <a:miter lim="800000"/>
            <a:headEnd/>
            <a:tailEnd/>
          </a:ln>
        </p:spPr>
        <p:txBody>
          <a:bodyPr wrap="none" anchor="ctr"/>
          <a:lstStyle/>
          <a:p>
            <a:endParaRPr lang="en-US"/>
          </a:p>
        </p:txBody>
      </p:sp>
      <p:sp>
        <p:nvSpPr>
          <p:cNvPr id="235544" name="Rectangle 23"/>
          <p:cNvSpPr>
            <a:spLocks noChangeArrowheads="1"/>
          </p:cNvSpPr>
          <p:nvPr/>
        </p:nvSpPr>
        <p:spPr bwMode="auto">
          <a:xfrm>
            <a:off x="6596063" y="3108325"/>
            <a:ext cx="909637" cy="223838"/>
          </a:xfrm>
          <a:prstGeom prst="rect">
            <a:avLst/>
          </a:prstGeom>
          <a:noFill/>
          <a:ln w="12700">
            <a:noFill/>
            <a:miter lim="800000"/>
            <a:headEnd/>
            <a:tailEnd/>
          </a:ln>
        </p:spPr>
        <p:txBody>
          <a:bodyPr wrap="none" lIns="90488" tIns="44450" rIns="90488" bIns="44450">
            <a:spAutoFit/>
          </a:bodyPr>
          <a:lstStyle/>
          <a:p>
            <a:r>
              <a:rPr lang="en-US" sz="800"/>
              <a:t>broken down into</a:t>
            </a:r>
          </a:p>
        </p:txBody>
      </p:sp>
      <p:sp>
        <p:nvSpPr>
          <p:cNvPr id="235545" name="Rectangle 24"/>
          <p:cNvSpPr>
            <a:spLocks noChangeArrowheads="1"/>
          </p:cNvSpPr>
          <p:nvPr/>
        </p:nvSpPr>
        <p:spPr bwMode="auto">
          <a:xfrm>
            <a:off x="2354263" y="3719513"/>
            <a:ext cx="709612" cy="223837"/>
          </a:xfrm>
          <a:prstGeom prst="rect">
            <a:avLst/>
          </a:prstGeom>
          <a:noFill/>
          <a:ln w="12700">
            <a:noFill/>
            <a:miter lim="800000"/>
            <a:headEnd/>
            <a:tailEnd/>
          </a:ln>
        </p:spPr>
        <p:txBody>
          <a:bodyPr wrap="none" lIns="90488" tIns="44450" rIns="90488" bIns="44450">
            <a:spAutoFit/>
          </a:bodyPr>
          <a:lstStyle/>
          <a:p>
            <a:r>
              <a:rPr lang="en-US" sz="800"/>
              <a:t>Box Mueller</a:t>
            </a:r>
          </a:p>
        </p:txBody>
      </p:sp>
      <p:sp>
        <p:nvSpPr>
          <p:cNvPr id="235546" name="Rectangle 25"/>
          <p:cNvSpPr>
            <a:spLocks noChangeArrowheads="1"/>
          </p:cNvSpPr>
          <p:nvPr/>
        </p:nvSpPr>
        <p:spPr bwMode="auto">
          <a:xfrm>
            <a:off x="4411663" y="3729038"/>
            <a:ext cx="739775" cy="223837"/>
          </a:xfrm>
          <a:prstGeom prst="rect">
            <a:avLst/>
          </a:prstGeom>
          <a:noFill/>
          <a:ln w="12700">
            <a:noFill/>
            <a:miter lim="800000"/>
            <a:headEnd/>
            <a:tailEnd/>
          </a:ln>
        </p:spPr>
        <p:txBody>
          <a:bodyPr wrap="none" lIns="90488" tIns="44450" rIns="90488" bIns="44450">
            <a:spAutoFit/>
          </a:bodyPr>
          <a:lstStyle/>
          <a:p>
            <a:r>
              <a:rPr lang="en-US" sz="800"/>
              <a:t>multiplied by</a:t>
            </a:r>
          </a:p>
        </p:txBody>
      </p:sp>
      <p:sp>
        <p:nvSpPr>
          <p:cNvPr id="235547" name="Rectangle 26"/>
          <p:cNvSpPr>
            <a:spLocks noChangeArrowheads="1"/>
          </p:cNvSpPr>
          <p:nvPr/>
        </p:nvSpPr>
        <p:spPr bwMode="auto">
          <a:xfrm>
            <a:off x="6621463" y="3729038"/>
            <a:ext cx="495300" cy="223837"/>
          </a:xfrm>
          <a:prstGeom prst="rect">
            <a:avLst/>
          </a:prstGeom>
          <a:noFill/>
          <a:ln w="12700">
            <a:noFill/>
            <a:miter lim="800000"/>
            <a:headEnd/>
            <a:tailEnd/>
          </a:ln>
        </p:spPr>
        <p:txBody>
          <a:bodyPr wrap="none" lIns="90488" tIns="44450" rIns="90488" bIns="44450">
            <a:spAutoFit/>
          </a:bodyPr>
          <a:lstStyle/>
          <a:p>
            <a:r>
              <a:rPr lang="en-US" sz="800"/>
              <a:t>to form</a:t>
            </a:r>
          </a:p>
        </p:txBody>
      </p:sp>
      <p:sp>
        <p:nvSpPr>
          <p:cNvPr id="235548" name="Rectangle 27"/>
          <p:cNvSpPr>
            <a:spLocks noChangeArrowheads="1"/>
          </p:cNvSpPr>
          <p:nvPr/>
        </p:nvSpPr>
        <p:spPr bwMode="auto">
          <a:xfrm>
            <a:off x="8010525" y="2852738"/>
            <a:ext cx="390525" cy="333375"/>
          </a:xfrm>
          <a:prstGeom prst="rect">
            <a:avLst/>
          </a:prstGeom>
          <a:noFill/>
          <a:ln w="12700">
            <a:noFill/>
            <a:miter lim="800000"/>
            <a:headEnd/>
            <a:tailEnd/>
          </a:ln>
        </p:spPr>
        <p:txBody>
          <a:bodyPr lIns="90488" tIns="44450" rIns="90488" bIns="44450">
            <a:spAutoFit/>
          </a:bodyPr>
          <a:lstStyle/>
          <a:p>
            <a:pPr>
              <a:spcBef>
                <a:spcPct val="50000"/>
              </a:spcBef>
            </a:pPr>
            <a:r>
              <a:rPr lang="en-US" sz="1600">
                <a:latin typeface="Symbol" pitchFamily="18" charset="2"/>
              </a:rPr>
              <a:t></a:t>
            </a:r>
          </a:p>
        </p:txBody>
      </p:sp>
      <p:sp>
        <p:nvSpPr>
          <p:cNvPr id="235549" name="Rectangle 28"/>
          <p:cNvSpPr>
            <a:spLocks noChangeArrowheads="1"/>
          </p:cNvSpPr>
          <p:nvPr/>
        </p:nvSpPr>
        <p:spPr bwMode="auto">
          <a:xfrm>
            <a:off x="32829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50" name="Rectangle 29"/>
          <p:cNvSpPr>
            <a:spLocks noChangeArrowheads="1"/>
          </p:cNvSpPr>
          <p:nvPr/>
        </p:nvSpPr>
        <p:spPr bwMode="auto">
          <a:xfrm>
            <a:off x="3255963" y="2455863"/>
            <a:ext cx="974725" cy="527050"/>
          </a:xfrm>
          <a:prstGeom prst="rect">
            <a:avLst/>
          </a:prstGeom>
          <a:noFill/>
          <a:ln w="12700">
            <a:noFill/>
            <a:miter lim="800000"/>
            <a:headEnd/>
            <a:tailEnd/>
          </a:ln>
        </p:spPr>
        <p:txBody>
          <a:bodyPr wrap="none" lIns="90488" tIns="44450" rIns="90488" bIns="44450">
            <a:spAutoFit/>
          </a:bodyPr>
          <a:lstStyle/>
          <a:p>
            <a:r>
              <a:rPr lang="en-US" sz="1400"/>
              <a:t>Percentage</a:t>
            </a:r>
          </a:p>
          <a:p>
            <a:r>
              <a:rPr lang="en-US" sz="1400"/>
              <a:t>Changes</a:t>
            </a:r>
          </a:p>
        </p:txBody>
      </p:sp>
      <p:sp>
        <p:nvSpPr>
          <p:cNvPr id="235551" name="Line 30"/>
          <p:cNvSpPr>
            <a:spLocks noChangeShapeType="1"/>
          </p:cNvSpPr>
          <p:nvPr/>
        </p:nvSpPr>
        <p:spPr bwMode="auto">
          <a:xfrm>
            <a:off x="2368550" y="2743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2" name="Line 31"/>
          <p:cNvSpPr>
            <a:spLocks noChangeShapeType="1"/>
          </p:cNvSpPr>
          <p:nvPr/>
        </p:nvSpPr>
        <p:spPr bwMode="auto">
          <a:xfrm>
            <a:off x="7016750" y="2743200"/>
            <a:ext cx="368300" cy="0"/>
          </a:xfrm>
          <a:prstGeom prst="line">
            <a:avLst/>
          </a:prstGeom>
          <a:noFill/>
          <a:ln w="12700">
            <a:solidFill>
              <a:schemeClr val="tx1"/>
            </a:solidFill>
            <a:round/>
            <a:headEnd/>
            <a:tailEnd type="triangle" w="med" len="med"/>
          </a:ln>
        </p:spPr>
        <p:txBody>
          <a:bodyPr wrap="none" anchor="ctr"/>
          <a:lstStyle/>
          <a:p>
            <a:endParaRPr lang="en-US"/>
          </a:p>
        </p:txBody>
      </p:sp>
      <p:sp>
        <p:nvSpPr>
          <p:cNvPr id="235553" name="Line 32"/>
          <p:cNvSpPr>
            <a:spLocks noChangeShapeType="1"/>
          </p:cNvSpPr>
          <p:nvPr/>
        </p:nvSpPr>
        <p:spPr bwMode="auto">
          <a:xfrm>
            <a:off x="6483350" y="2743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4" name="Line 33"/>
          <p:cNvSpPr>
            <a:spLocks noChangeShapeType="1"/>
          </p:cNvSpPr>
          <p:nvPr/>
        </p:nvSpPr>
        <p:spPr bwMode="auto">
          <a:xfrm>
            <a:off x="4425950" y="3886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5" name="Line 34"/>
          <p:cNvSpPr>
            <a:spLocks noChangeShapeType="1"/>
          </p:cNvSpPr>
          <p:nvPr/>
        </p:nvSpPr>
        <p:spPr bwMode="auto">
          <a:xfrm>
            <a:off x="2368550" y="3886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6" name="Line 35"/>
          <p:cNvSpPr>
            <a:spLocks noChangeShapeType="1"/>
          </p:cNvSpPr>
          <p:nvPr/>
        </p:nvSpPr>
        <p:spPr bwMode="auto">
          <a:xfrm>
            <a:off x="6483350" y="3886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7" name="Line 36"/>
          <p:cNvSpPr>
            <a:spLocks noChangeShapeType="1"/>
          </p:cNvSpPr>
          <p:nvPr/>
        </p:nvSpPr>
        <p:spPr bwMode="auto">
          <a:xfrm>
            <a:off x="1073150" y="2216150"/>
            <a:ext cx="139700" cy="520700"/>
          </a:xfrm>
          <a:prstGeom prst="line">
            <a:avLst/>
          </a:prstGeom>
          <a:noFill/>
          <a:ln w="12700">
            <a:solidFill>
              <a:schemeClr val="tx1"/>
            </a:solidFill>
            <a:round/>
            <a:headEnd/>
            <a:tailEnd/>
          </a:ln>
        </p:spPr>
        <p:txBody>
          <a:bodyPr wrap="none" anchor="ctr"/>
          <a:lstStyle/>
          <a:p>
            <a:endParaRPr lang="en-US"/>
          </a:p>
        </p:txBody>
      </p:sp>
      <p:sp>
        <p:nvSpPr>
          <p:cNvPr id="235558" name="Line 37"/>
          <p:cNvSpPr>
            <a:spLocks noChangeShapeType="1"/>
          </p:cNvSpPr>
          <p:nvPr/>
        </p:nvSpPr>
        <p:spPr bwMode="auto">
          <a:xfrm>
            <a:off x="1073150" y="2597150"/>
            <a:ext cx="139700" cy="139700"/>
          </a:xfrm>
          <a:prstGeom prst="line">
            <a:avLst/>
          </a:prstGeom>
          <a:noFill/>
          <a:ln w="12700">
            <a:solidFill>
              <a:schemeClr val="tx1"/>
            </a:solidFill>
            <a:round/>
            <a:headEnd/>
            <a:tailEnd/>
          </a:ln>
        </p:spPr>
        <p:txBody>
          <a:bodyPr wrap="none" anchor="ctr"/>
          <a:lstStyle/>
          <a:p>
            <a:endParaRPr lang="en-US"/>
          </a:p>
        </p:txBody>
      </p:sp>
      <p:sp>
        <p:nvSpPr>
          <p:cNvPr id="235559" name="Line 38"/>
          <p:cNvSpPr>
            <a:spLocks noChangeShapeType="1"/>
          </p:cNvSpPr>
          <p:nvPr/>
        </p:nvSpPr>
        <p:spPr bwMode="auto">
          <a:xfrm flipV="1">
            <a:off x="1073150" y="2736850"/>
            <a:ext cx="139700" cy="88900"/>
          </a:xfrm>
          <a:prstGeom prst="line">
            <a:avLst/>
          </a:prstGeom>
          <a:noFill/>
          <a:ln w="12700">
            <a:solidFill>
              <a:schemeClr val="tx1"/>
            </a:solidFill>
            <a:round/>
            <a:headEnd/>
            <a:tailEnd/>
          </a:ln>
        </p:spPr>
        <p:txBody>
          <a:bodyPr wrap="none" anchor="ctr"/>
          <a:lstStyle/>
          <a:p>
            <a:endParaRPr lang="en-US"/>
          </a:p>
        </p:txBody>
      </p:sp>
      <p:sp>
        <p:nvSpPr>
          <p:cNvPr id="235560" name="Line 39"/>
          <p:cNvSpPr>
            <a:spLocks noChangeShapeType="1"/>
          </p:cNvSpPr>
          <p:nvPr/>
        </p:nvSpPr>
        <p:spPr bwMode="auto">
          <a:xfrm flipV="1">
            <a:off x="1073150" y="2736850"/>
            <a:ext cx="139700" cy="393700"/>
          </a:xfrm>
          <a:prstGeom prst="line">
            <a:avLst/>
          </a:prstGeom>
          <a:noFill/>
          <a:ln w="12700">
            <a:solidFill>
              <a:schemeClr val="tx1"/>
            </a:solidFill>
            <a:round/>
            <a:headEnd/>
            <a:tailEnd/>
          </a:ln>
        </p:spPr>
        <p:txBody>
          <a:bodyPr wrap="none" anchor="ctr"/>
          <a:lstStyle/>
          <a:p>
            <a:endParaRPr lang="en-US"/>
          </a:p>
        </p:txBody>
      </p:sp>
      <p:sp>
        <p:nvSpPr>
          <p:cNvPr id="235561" name="Rectangle 40"/>
          <p:cNvSpPr>
            <a:spLocks noChangeArrowheads="1"/>
          </p:cNvSpPr>
          <p:nvPr/>
        </p:nvSpPr>
        <p:spPr bwMode="auto">
          <a:xfrm>
            <a:off x="53403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62" name="Line 41"/>
          <p:cNvSpPr>
            <a:spLocks noChangeShapeType="1"/>
          </p:cNvSpPr>
          <p:nvPr/>
        </p:nvSpPr>
        <p:spPr bwMode="auto">
          <a:xfrm>
            <a:off x="4425950" y="2743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63" name="Rectangle 42"/>
          <p:cNvSpPr>
            <a:spLocks noChangeArrowheads="1"/>
          </p:cNvSpPr>
          <p:nvPr/>
        </p:nvSpPr>
        <p:spPr bwMode="auto">
          <a:xfrm>
            <a:off x="5313363" y="2455863"/>
            <a:ext cx="885825" cy="739775"/>
          </a:xfrm>
          <a:prstGeom prst="rect">
            <a:avLst/>
          </a:prstGeom>
          <a:noFill/>
          <a:ln w="12700">
            <a:noFill/>
            <a:miter lim="800000"/>
            <a:headEnd/>
            <a:tailEnd/>
          </a:ln>
        </p:spPr>
        <p:txBody>
          <a:bodyPr wrap="none" lIns="90488" tIns="44450" rIns="90488" bIns="44450">
            <a:spAutoFit/>
          </a:bodyPr>
          <a:lstStyle/>
          <a:p>
            <a:r>
              <a:rPr lang="en-US" sz="1400"/>
              <a:t>Tests:</a:t>
            </a:r>
          </a:p>
          <a:p>
            <a:r>
              <a:rPr lang="en-US" sz="1400"/>
              <a:t>1. Graphs</a:t>
            </a:r>
          </a:p>
          <a:p>
            <a:r>
              <a:rPr lang="en-US" sz="1400"/>
              <a:t>2. 2 std</a:t>
            </a:r>
          </a:p>
        </p:txBody>
      </p:sp>
      <p:sp>
        <p:nvSpPr>
          <p:cNvPr id="235564" name="Freeform 43"/>
          <p:cNvSpPr>
            <a:spLocks/>
          </p:cNvSpPr>
          <p:nvPr/>
        </p:nvSpPr>
        <p:spPr bwMode="auto">
          <a:xfrm>
            <a:off x="5867400" y="3124200"/>
            <a:ext cx="2135188" cy="458788"/>
          </a:xfrm>
          <a:custGeom>
            <a:avLst/>
            <a:gdLst>
              <a:gd name="T0" fmla="*/ 2147483647 w 1345"/>
              <a:gd name="T1" fmla="*/ 0 h 289"/>
              <a:gd name="T2" fmla="*/ 2147483647 w 1345"/>
              <a:gd name="T3" fmla="*/ 2147483647 h 289"/>
              <a:gd name="T4" fmla="*/ 2147483647 w 1345"/>
              <a:gd name="T5" fmla="*/ 2147483647 h 289"/>
              <a:gd name="T6" fmla="*/ 2147483647 w 1345"/>
              <a:gd name="T7" fmla="*/ 2147483647 h 289"/>
              <a:gd name="T8" fmla="*/ 2147483647 w 1345"/>
              <a:gd name="T9" fmla="*/ 2147483647 h 289"/>
              <a:gd name="T10" fmla="*/ 0 w 1345"/>
              <a:gd name="T11" fmla="*/ 2147483647 h 289"/>
              <a:gd name="T12" fmla="*/ 0 w 1345"/>
              <a:gd name="T13" fmla="*/ 2147483647 h 289"/>
              <a:gd name="T14" fmla="*/ 0 60000 65536"/>
              <a:gd name="T15" fmla="*/ 0 60000 65536"/>
              <a:gd name="T16" fmla="*/ 0 60000 65536"/>
              <a:gd name="T17" fmla="*/ 0 60000 65536"/>
              <a:gd name="T18" fmla="*/ 0 60000 65536"/>
              <a:gd name="T19" fmla="*/ 0 60000 65536"/>
              <a:gd name="T20" fmla="*/ 0 60000 65536"/>
              <a:gd name="T21" fmla="*/ 0 w 1345"/>
              <a:gd name="T22" fmla="*/ 0 h 289"/>
              <a:gd name="T23" fmla="*/ 1345 w 134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5" h="289">
                <a:moveTo>
                  <a:pt x="1344" y="0"/>
                </a:moveTo>
                <a:lnTo>
                  <a:pt x="1320" y="10"/>
                </a:lnTo>
                <a:lnTo>
                  <a:pt x="1320" y="33"/>
                </a:lnTo>
                <a:lnTo>
                  <a:pt x="1320" y="63"/>
                </a:lnTo>
                <a:lnTo>
                  <a:pt x="1320" y="93"/>
                </a:lnTo>
                <a:lnTo>
                  <a:pt x="0" y="96"/>
                </a:lnTo>
                <a:lnTo>
                  <a:pt x="0" y="288"/>
                </a:lnTo>
              </a:path>
            </a:pathLst>
          </a:custGeom>
          <a:noFill/>
          <a:ln w="12700" cap="rnd" cmpd="sng">
            <a:solidFill>
              <a:schemeClr val="tx1"/>
            </a:solidFill>
            <a:prstDash val="solid"/>
            <a:round/>
            <a:headEnd type="none" w="med" len="med"/>
            <a:tailEnd type="triangle" w="med" len="med"/>
          </a:ln>
        </p:spPr>
        <p:txBody>
          <a:bodyPr/>
          <a:lstStyle/>
          <a:p>
            <a:endParaRPr lang="en-US"/>
          </a:p>
        </p:txBody>
      </p:sp>
      <p:sp>
        <p:nvSpPr>
          <p:cNvPr id="235565" name="Rectangle 44"/>
          <p:cNvSpPr>
            <a:spLocks noChangeArrowheads="1"/>
          </p:cNvSpPr>
          <p:nvPr/>
        </p:nvSpPr>
        <p:spPr bwMode="auto">
          <a:xfrm>
            <a:off x="147638" y="2451100"/>
            <a:ext cx="849312" cy="254000"/>
          </a:xfrm>
          <a:prstGeom prst="rect">
            <a:avLst/>
          </a:prstGeom>
          <a:noFill/>
          <a:ln w="12700">
            <a:noFill/>
            <a:miter lim="800000"/>
            <a:headEnd/>
            <a:tailEnd/>
          </a:ln>
        </p:spPr>
        <p:txBody>
          <a:bodyPr lIns="90488" tIns="44450" rIns="90488" bIns="44450">
            <a:spAutoFit/>
          </a:bodyPr>
          <a:lstStyle/>
          <a:p>
            <a:r>
              <a:rPr lang="en-US" sz="1000"/>
              <a:t>Source 2</a:t>
            </a:r>
          </a:p>
        </p:txBody>
      </p:sp>
      <p:sp>
        <p:nvSpPr>
          <p:cNvPr id="235566" name="Freeform 45"/>
          <p:cNvSpPr>
            <a:spLocks/>
          </p:cNvSpPr>
          <p:nvPr/>
        </p:nvSpPr>
        <p:spPr bwMode="auto">
          <a:xfrm>
            <a:off x="381000" y="4267200"/>
            <a:ext cx="7469188" cy="839788"/>
          </a:xfrm>
          <a:custGeom>
            <a:avLst/>
            <a:gdLst>
              <a:gd name="T0" fmla="*/ 2147483647 w 4705"/>
              <a:gd name="T1" fmla="*/ 0 h 529"/>
              <a:gd name="T2" fmla="*/ 2147483647 w 4705"/>
              <a:gd name="T3" fmla="*/ 2147483647 h 529"/>
              <a:gd name="T4" fmla="*/ 0 w 4705"/>
              <a:gd name="T5" fmla="*/ 2147483647 h 529"/>
              <a:gd name="T6" fmla="*/ 0 w 4705"/>
              <a:gd name="T7" fmla="*/ 2147483647 h 529"/>
              <a:gd name="T8" fmla="*/ 2147483647 w 4705"/>
              <a:gd name="T9" fmla="*/ 2147483647 h 529"/>
              <a:gd name="T10" fmla="*/ 0 60000 65536"/>
              <a:gd name="T11" fmla="*/ 0 60000 65536"/>
              <a:gd name="T12" fmla="*/ 0 60000 65536"/>
              <a:gd name="T13" fmla="*/ 0 60000 65536"/>
              <a:gd name="T14" fmla="*/ 0 60000 65536"/>
              <a:gd name="T15" fmla="*/ 0 w 4705"/>
              <a:gd name="T16" fmla="*/ 0 h 529"/>
              <a:gd name="T17" fmla="*/ 4705 w 4705"/>
              <a:gd name="T18" fmla="*/ 529 h 529"/>
            </a:gdLst>
            <a:ahLst/>
            <a:cxnLst>
              <a:cxn ang="T10">
                <a:pos x="T0" y="T1"/>
              </a:cxn>
              <a:cxn ang="T11">
                <a:pos x="T2" y="T3"/>
              </a:cxn>
              <a:cxn ang="T12">
                <a:pos x="T4" y="T5"/>
              </a:cxn>
              <a:cxn ang="T13">
                <a:pos x="T6" y="T7"/>
              </a:cxn>
              <a:cxn ang="T14">
                <a:pos x="T8" y="T9"/>
              </a:cxn>
            </a:cxnLst>
            <a:rect l="T15" t="T16" r="T17" b="T18"/>
            <a:pathLst>
              <a:path w="4705" h="529">
                <a:moveTo>
                  <a:pt x="4704" y="0"/>
                </a:moveTo>
                <a:lnTo>
                  <a:pt x="4704" y="96"/>
                </a:lnTo>
                <a:lnTo>
                  <a:pt x="0" y="96"/>
                </a:lnTo>
                <a:lnTo>
                  <a:pt x="0" y="528"/>
                </a:lnTo>
                <a:lnTo>
                  <a:pt x="432" y="528"/>
                </a:lnTo>
              </a:path>
            </a:pathLst>
          </a:custGeom>
          <a:noFill/>
          <a:ln w="12700" cap="rnd" cmpd="sng">
            <a:solidFill>
              <a:schemeClr val="tx1"/>
            </a:solidFill>
            <a:prstDash val="solid"/>
            <a:round/>
            <a:headEnd type="none" w="med" len="med"/>
            <a:tailEnd type="triangle" w="med" len="med"/>
          </a:ln>
        </p:spPr>
        <p:txBody>
          <a:bodyPr/>
          <a:lstStyle/>
          <a:p>
            <a:endParaRPr lang="en-US"/>
          </a:p>
        </p:txBody>
      </p:sp>
      <p:sp>
        <p:nvSpPr>
          <p:cNvPr id="235567" name="Rectangle 46"/>
          <p:cNvSpPr>
            <a:spLocks noChangeArrowheads="1"/>
          </p:cNvSpPr>
          <p:nvPr/>
        </p:nvSpPr>
        <p:spPr bwMode="auto">
          <a:xfrm>
            <a:off x="1073150" y="48069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68" name="Rectangle 47"/>
          <p:cNvSpPr>
            <a:spLocks noChangeArrowheads="1"/>
          </p:cNvSpPr>
          <p:nvPr/>
        </p:nvSpPr>
        <p:spPr bwMode="auto">
          <a:xfrm>
            <a:off x="3130550" y="48069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69" name="Line 48"/>
          <p:cNvSpPr>
            <a:spLocks noChangeShapeType="1"/>
          </p:cNvSpPr>
          <p:nvPr/>
        </p:nvSpPr>
        <p:spPr bwMode="auto">
          <a:xfrm>
            <a:off x="2216150" y="51054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70" name="Rectangle 49"/>
          <p:cNvSpPr>
            <a:spLocks noChangeArrowheads="1"/>
          </p:cNvSpPr>
          <p:nvPr/>
        </p:nvSpPr>
        <p:spPr bwMode="auto">
          <a:xfrm>
            <a:off x="5187950" y="48069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71" name="Line 50"/>
          <p:cNvSpPr>
            <a:spLocks noChangeShapeType="1"/>
          </p:cNvSpPr>
          <p:nvPr/>
        </p:nvSpPr>
        <p:spPr bwMode="auto">
          <a:xfrm>
            <a:off x="4273550" y="51054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72" name="Rectangle 51"/>
          <p:cNvSpPr>
            <a:spLocks noChangeArrowheads="1"/>
          </p:cNvSpPr>
          <p:nvPr/>
        </p:nvSpPr>
        <p:spPr bwMode="auto">
          <a:xfrm>
            <a:off x="5160963" y="4818063"/>
            <a:ext cx="1225550" cy="527050"/>
          </a:xfrm>
          <a:prstGeom prst="rect">
            <a:avLst/>
          </a:prstGeom>
          <a:noFill/>
          <a:ln w="12700">
            <a:noFill/>
            <a:miter lim="800000"/>
            <a:headEnd/>
            <a:tailEnd/>
          </a:ln>
        </p:spPr>
        <p:txBody>
          <a:bodyPr wrap="none" lIns="90488" tIns="44450" rIns="90488" bIns="44450">
            <a:spAutoFit/>
          </a:bodyPr>
          <a:lstStyle/>
          <a:p>
            <a:r>
              <a:rPr lang="en-US" sz="1400"/>
              <a:t>Order Statistic</a:t>
            </a:r>
          </a:p>
          <a:p>
            <a:r>
              <a:rPr lang="en-US" sz="1400"/>
              <a:t>VAR</a:t>
            </a:r>
          </a:p>
        </p:txBody>
      </p:sp>
      <p:sp>
        <p:nvSpPr>
          <p:cNvPr id="235573" name="Rectangle 52"/>
          <p:cNvSpPr>
            <a:spLocks noChangeArrowheads="1"/>
          </p:cNvSpPr>
          <p:nvPr/>
        </p:nvSpPr>
        <p:spPr bwMode="auto">
          <a:xfrm>
            <a:off x="1122363" y="4818063"/>
            <a:ext cx="882650" cy="301625"/>
          </a:xfrm>
          <a:prstGeom prst="rect">
            <a:avLst/>
          </a:prstGeom>
          <a:noFill/>
          <a:ln w="12700">
            <a:noFill/>
            <a:miter lim="800000"/>
            <a:headEnd/>
            <a:tailEnd/>
          </a:ln>
        </p:spPr>
        <p:txBody>
          <a:bodyPr wrap="none" lIns="90488" tIns="44450" rIns="90488" bIns="44450">
            <a:spAutoFit/>
          </a:bodyPr>
          <a:lstStyle/>
          <a:p>
            <a:r>
              <a:rPr lang="en-US" sz="1400"/>
              <a:t>Repricing</a:t>
            </a:r>
          </a:p>
        </p:txBody>
      </p:sp>
      <p:sp>
        <p:nvSpPr>
          <p:cNvPr id="235574" name="Rectangle 53"/>
          <p:cNvSpPr>
            <a:spLocks noChangeArrowheads="1"/>
          </p:cNvSpPr>
          <p:nvPr/>
        </p:nvSpPr>
        <p:spPr bwMode="auto">
          <a:xfrm>
            <a:off x="3103563" y="4818063"/>
            <a:ext cx="1014412" cy="527050"/>
          </a:xfrm>
          <a:prstGeom prst="rect">
            <a:avLst/>
          </a:prstGeom>
          <a:noFill/>
          <a:ln w="12700">
            <a:noFill/>
            <a:miter lim="800000"/>
            <a:headEnd/>
            <a:tailEnd/>
          </a:ln>
        </p:spPr>
        <p:txBody>
          <a:bodyPr wrap="none" lIns="90488" tIns="44450" rIns="90488" bIns="44450">
            <a:spAutoFit/>
          </a:bodyPr>
          <a:lstStyle/>
          <a:p>
            <a:r>
              <a:rPr lang="en-US" sz="1400"/>
              <a:t>P&amp;L </a:t>
            </a:r>
          </a:p>
          <a:p>
            <a:r>
              <a:rPr lang="en-US" sz="1400"/>
              <a:t>Calculation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Number Placeholder 5"/>
          <p:cNvSpPr>
            <a:spLocks noGrp="1"/>
          </p:cNvSpPr>
          <p:nvPr>
            <p:ph type="sldNum" sz="quarter" idx="12"/>
          </p:nvPr>
        </p:nvSpPr>
        <p:spPr>
          <a:noFill/>
        </p:spPr>
        <p:txBody>
          <a:bodyPr/>
          <a:lstStyle/>
          <a:p>
            <a:fld id="{4E67C6FF-6A3E-4EC0-9DE6-E0AF8F169962}" type="slidenum">
              <a:rPr lang="en-US" smtClean="0"/>
              <a:pPr/>
              <a:t>213</a:t>
            </a:fld>
            <a:endParaRPr lang="en-US" smtClean="0"/>
          </a:p>
        </p:txBody>
      </p:sp>
      <p:sp>
        <p:nvSpPr>
          <p:cNvPr id="236547" name="Rectangle 2"/>
          <p:cNvSpPr>
            <a:spLocks noGrp="1" noChangeArrowheads="1"/>
          </p:cNvSpPr>
          <p:nvPr>
            <p:ph type="title"/>
          </p:nvPr>
        </p:nvSpPr>
        <p:spPr>
          <a:xfrm>
            <a:off x="609600" y="914400"/>
            <a:ext cx="7772400" cy="838200"/>
          </a:xfrm>
          <a:noFill/>
        </p:spPr>
        <p:txBody>
          <a:bodyPr lIns="90488" tIns="44450" rIns="90488" bIns="44450" anchor="b"/>
          <a:lstStyle/>
          <a:p>
            <a:r>
              <a:rPr lang="en-US" b="1" smtClean="0"/>
              <a:t>The Monte Carlo Process</a:t>
            </a:r>
          </a:p>
        </p:txBody>
      </p:sp>
      <p:sp>
        <p:nvSpPr>
          <p:cNvPr id="236548" name="Rectangle 3"/>
          <p:cNvSpPr>
            <a:spLocks noGrp="1" noChangeArrowheads="1"/>
          </p:cNvSpPr>
          <p:nvPr>
            <p:ph type="body" idx="1"/>
          </p:nvPr>
        </p:nvSpPr>
        <p:spPr>
          <a:xfrm>
            <a:off x="1219200" y="1981200"/>
            <a:ext cx="7086600" cy="4114800"/>
          </a:xfrm>
          <a:noFill/>
        </p:spPr>
        <p:txBody>
          <a:bodyPr lIns="90488" tIns="44450" rIns="90488" bIns="44450"/>
          <a:lstStyle/>
          <a:p>
            <a:pPr marL="609600" indent="-609600">
              <a:buFontTx/>
              <a:buAutoNum type="arabicPeriod"/>
            </a:pPr>
            <a:r>
              <a:rPr lang="en-US" sz="2800" smtClean="0"/>
              <a:t>Seven basic steps</a:t>
            </a:r>
          </a:p>
          <a:p>
            <a:pPr marL="1371600" lvl="2" indent="-457200">
              <a:buFontTx/>
              <a:buAutoNum type="alphaLcParenR"/>
            </a:pPr>
            <a:r>
              <a:rPr lang="en-US" smtClean="0"/>
              <a:t>Random uniform number generation</a:t>
            </a:r>
          </a:p>
          <a:p>
            <a:pPr marL="1371600" lvl="2" indent="-457200">
              <a:buFontTx/>
              <a:buAutoNum type="alphaLcParenR"/>
            </a:pPr>
            <a:r>
              <a:rPr lang="en-US" smtClean="0"/>
              <a:t>Random normal conversion</a:t>
            </a:r>
          </a:p>
          <a:p>
            <a:pPr marL="1371600" lvl="2" indent="-457200">
              <a:buFontTx/>
              <a:buAutoNum type="alphaLcParenR"/>
            </a:pPr>
            <a:r>
              <a:rPr lang="en-US" smtClean="0"/>
              <a:t>Covariance matrix generation</a:t>
            </a:r>
          </a:p>
          <a:p>
            <a:pPr marL="1371600" lvl="2" indent="-457200">
              <a:buFontTx/>
              <a:buAutoNum type="alphaLcParenR"/>
            </a:pPr>
            <a:r>
              <a:rPr lang="en-US" smtClean="0"/>
              <a:t>Covariance matrix factorization</a:t>
            </a:r>
          </a:p>
          <a:p>
            <a:pPr marL="1371600" lvl="2" indent="-457200">
              <a:buFontTx/>
              <a:buAutoNum type="alphaLcParenR"/>
            </a:pPr>
            <a:r>
              <a:rPr lang="en-US" smtClean="0"/>
              <a:t>Creation of correlated random “shock” variables</a:t>
            </a:r>
          </a:p>
          <a:p>
            <a:pPr marL="1371600" lvl="2" indent="-457200">
              <a:buFontTx/>
              <a:buAutoNum type="alphaLcParenR"/>
            </a:pPr>
            <a:r>
              <a:rPr lang="en-US" smtClean="0"/>
              <a:t>Use of  shocks for repricing</a:t>
            </a:r>
          </a:p>
          <a:p>
            <a:pPr marL="1371600" lvl="2" indent="-457200">
              <a:buFontTx/>
              <a:buAutoNum type="alphaLcParenR"/>
            </a:pPr>
            <a:r>
              <a:rPr lang="en-US" smtClean="0"/>
              <a:t>Estimating the VAR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Number Placeholder 5"/>
          <p:cNvSpPr>
            <a:spLocks noGrp="1"/>
          </p:cNvSpPr>
          <p:nvPr>
            <p:ph type="sldNum" sz="quarter" idx="12"/>
          </p:nvPr>
        </p:nvSpPr>
        <p:spPr>
          <a:noFill/>
        </p:spPr>
        <p:txBody>
          <a:bodyPr/>
          <a:lstStyle/>
          <a:p>
            <a:fld id="{B74DB723-29BF-4D9A-A91B-556DD4B6A2FA}" type="slidenum">
              <a:rPr lang="en-US" smtClean="0"/>
              <a:pPr/>
              <a:t>214</a:t>
            </a:fld>
            <a:endParaRPr lang="en-US" smtClean="0"/>
          </a:p>
        </p:txBody>
      </p:sp>
      <p:sp>
        <p:nvSpPr>
          <p:cNvPr id="237571" name="Rectangle 2"/>
          <p:cNvSpPr>
            <a:spLocks noGrp="1" noChangeArrowheads="1"/>
          </p:cNvSpPr>
          <p:nvPr>
            <p:ph type="title"/>
          </p:nvPr>
        </p:nvSpPr>
        <p:spPr>
          <a:xfrm>
            <a:off x="457200" y="685800"/>
            <a:ext cx="8305800" cy="1143000"/>
          </a:xfrm>
          <a:noFill/>
        </p:spPr>
        <p:txBody>
          <a:bodyPr lIns="90488" tIns="44450" rIns="90488" bIns="44450" anchor="b"/>
          <a:lstStyle/>
          <a:p>
            <a:r>
              <a:rPr lang="en-US" sz="3600" b="1" smtClean="0"/>
              <a:t>The Monte Carlo Process:</a:t>
            </a:r>
            <a:br>
              <a:rPr lang="en-US" sz="3600" b="1" smtClean="0"/>
            </a:br>
            <a:r>
              <a:rPr lang="en-US" sz="3600" b="1" smtClean="0"/>
              <a:t>Random Uniform Number Generation</a:t>
            </a:r>
          </a:p>
        </p:txBody>
      </p:sp>
      <p:sp>
        <p:nvSpPr>
          <p:cNvPr id="237572" name="Rectangle 3"/>
          <p:cNvSpPr>
            <a:spLocks noGrp="1" noChangeArrowheads="1"/>
          </p:cNvSpPr>
          <p:nvPr>
            <p:ph type="body" idx="1"/>
          </p:nvPr>
        </p:nvSpPr>
        <p:spPr>
          <a:xfrm>
            <a:off x="685800" y="1752600"/>
            <a:ext cx="7620000" cy="4267200"/>
          </a:xfrm>
          <a:noFill/>
        </p:spPr>
        <p:txBody>
          <a:bodyPr lIns="90488" tIns="44450" rIns="90488" bIns="44450"/>
          <a:lstStyle/>
          <a:p>
            <a:pPr marL="660400" indent="-660400">
              <a:buFontTx/>
              <a:buAutoNum type="arabicPeriod"/>
            </a:pPr>
            <a:r>
              <a:rPr lang="en-US" sz="2400" smtClean="0"/>
              <a:t>Three types of random numbers</a:t>
            </a:r>
          </a:p>
          <a:p>
            <a:pPr marL="1409700" lvl="2" indent="-495300">
              <a:buFontTx/>
              <a:buAutoNum type="alphaLcParenR"/>
            </a:pPr>
            <a:r>
              <a:rPr lang="en-US" sz="2200" smtClean="0"/>
              <a:t>truly random numbers</a:t>
            </a:r>
          </a:p>
          <a:p>
            <a:pPr marL="1784350" lvl="3" indent="-412750">
              <a:buFontTx/>
              <a:buAutoNum type="romanLcPeriod"/>
            </a:pPr>
            <a:r>
              <a:rPr lang="en-US" sz="1800" b="1" smtClean="0"/>
              <a:t>cannot be produced by computers</a:t>
            </a:r>
          </a:p>
          <a:p>
            <a:pPr marL="1784350" lvl="3" indent="-412750">
              <a:buFontTx/>
              <a:buAutoNum type="romanLcPeriod"/>
            </a:pPr>
            <a:r>
              <a:rPr lang="en-US" sz="1800" b="1" smtClean="0"/>
              <a:t>must be from external source like radioactive decay</a:t>
            </a:r>
          </a:p>
          <a:p>
            <a:pPr marL="1409700" lvl="2" indent="-495300">
              <a:buFontTx/>
              <a:buAutoNum type="alphaLcParenR"/>
            </a:pPr>
            <a:r>
              <a:rPr lang="en-US" sz="2200" smtClean="0"/>
              <a:t>Quasi-random numbers</a:t>
            </a:r>
          </a:p>
          <a:p>
            <a:pPr marL="1784350" lvl="3" indent="-412750">
              <a:buFontTx/>
              <a:buAutoNum type="romanLcPeriod"/>
            </a:pPr>
            <a:r>
              <a:rPr lang="en-US" sz="1800" b="1" smtClean="0"/>
              <a:t>difficult to implement</a:t>
            </a:r>
          </a:p>
          <a:p>
            <a:pPr marL="1784350" lvl="3" indent="-412750">
              <a:buFontTx/>
              <a:buAutoNum type="romanLcPeriod"/>
            </a:pPr>
            <a:r>
              <a:rPr lang="en-US" sz="1800" b="1" smtClean="0"/>
              <a:t>optimize uniformity</a:t>
            </a:r>
          </a:p>
          <a:p>
            <a:pPr marL="1409700" lvl="2" indent="-495300">
              <a:buFontTx/>
              <a:buAutoNum type="alphaLcParenR"/>
            </a:pPr>
            <a:r>
              <a:rPr lang="en-US" sz="2200" smtClean="0"/>
              <a:t>Pseudo-random numbers</a:t>
            </a:r>
          </a:p>
          <a:p>
            <a:pPr marL="1784350" lvl="3" indent="-412750">
              <a:buFontTx/>
              <a:buAutoNum type="romanLcPeriod"/>
            </a:pPr>
            <a:r>
              <a:rPr lang="en-US" sz="1800" b="1" smtClean="0"/>
              <a:t>generated by computer algorithm</a:t>
            </a:r>
          </a:p>
          <a:p>
            <a:pPr marL="1784350" lvl="3" indent="-412750">
              <a:buFontTx/>
              <a:buAutoNum type="romanLcPeriod"/>
            </a:pPr>
            <a:r>
              <a:rPr lang="en-US" sz="1800" b="1" smtClean="0"/>
              <a:t>look independent and uniform</a:t>
            </a:r>
          </a:p>
          <a:p>
            <a:pPr marL="1784350" lvl="3" indent="-412750">
              <a:buFontTx/>
              <a:buAutoNum type="romanLcPeriod"/>
            </a:pPr>
            <a:r>
              <a:rPr lang="en-US" sz="1800" b="1" smtClean="0"/>
              <a:t>prevailing method</a:t>
            </a:r>
          </a:p>
          <a:p>
            <a:pPr marL="1784350" lvl="3" indent="-412750">
              <a:buFontTx/>
              <a:buAutoNum type="romanLcPeriod"/>
            </a:pPr>
            <a:r>
              <a:rPr lang="en-US" sz="1800" b="1" smtClean="0"/>
              <a:t>many algorithms available, see Knuth</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Number Placeholder 5"/>
          <p:cNvSpPr>
            <a:spLocks noGrp="1"/>
          </p:cNvSpPr>
          <p:nvPr>
            <p:ph type="sldNum" sz="quarter" idx="12"/>
          </p:nvPr>
        </p:nvSpPr>
        <p:spPr>
          <a:noFill/>
        </p:spPr>
        <p:txBody>
          <a:bodyPr/>
          <a:lstStyle/>
          <a:p>
            <a:fld id="{18DF8E2C-417B-46B8-B921-8498A5FD1574}" type="slidenum">
              <a:rPr lang="en-US" smtClean="0"/>
              <a:pPr/>
              <a:t>215</a:t>
            </a:fld>
            <a:endParaRPr lang="en-US" smtClean="0"/>
          </a:p>
        </p:txBody>
      </p:sp>
      <p:sp>
        <p:nvSpPr>
          <p:cNvPr id="238595" name="Rectangle 2"/>
          <p:cNvSpPr>
            <a:spLocks noGrp="1" noChangeArrowheads="1"/>
          </p:cNvSpPr>
          <p:nvPr>
            <p:ph type="title"/>
          </p:nvPr>
        </p:nvSpPr>
        <p:spPr>
          <a:noFill/>
        </p:spPr>
        <p:txBody>
          <a:bodyPr lIns="90488" tIns="44450" rIns="90488" bIns="44450" anchor="b"/>
          <a:lstStyle/>
          <a:p>
            <a:r>
              <a:rPr lang="en-US" sz="4000" b="1" smtClean="0"/>
              <a:t>The Monte Carlo Process:</a:t>
            </a:r>
            <a:br>
              <a:rPr lang="en-US" sz="4000" b="1" smtClean="0"/>
            </a:br>
            <a:r>
              <a:rPr lang="en-US" sz="4000" b="1" smtClean="0"/>
              <a:t>Conversion to Random Normal</a:t>
            </a:r>
          </a:p>
        </p:txBody>
      </p:sp>
      <p:sp>
        <p:nvSpPr>
          <p:cNvPr id="238596" name="Rectangle 3"/>
          <p:cNvSpPr>
            <a:spLocks noChangeArrowheads="1"/>
          </p:cNvSpPr>
          <p:nvPr/>
        </p:nvSpPr>
        <p:spPr bwMode="auto">
          <a:xfrm>
            <a:off x="1524000" y="3038475"/>
            <a:ext cx="5867400" cy="2295525"/>
          </a:xfrm>
          <a:prstGeom prst="rect">
            <a:avLst/>
          </a:prstGeom>
          <a:solidFill>
            <a:srgbClr val="FFFFFF"/>
          </a:solidFill>
          <a:ln w="12700">
            <a:noFill/>
            <a:miter lim="800000"/>
            <a:headEnd/>
            <a:tailEnd/>
          </a:ln>
        </p:spPr>
        <p:txBody>
          <a:bodyPr wrap="none" anchor="ctr"/>
          <a:lstStyle/>
          <a:p>
            <a:endParaRPr lang="en-US"/>
          </a:p>
        </p:txBody>
      </p:sp>
      <p:sp>
        <p:nvSpPr>
          <p:cNvPr id="238597" name="Line 4"/>
          <p:cNvSpPr>
            <a:spLocks noChangeShapeType="1"/>
          </p:cNvSpPr>
          <p:nvPr/>
        </p:nvSpPr>
        <p:spPr bwMode="auto">
          <a:xfrm>
            <a:off x="4589463" y="3186113"/>
            <a:ext cx="0" cy="2168525"/>
          </a:xfrm>
          <a:prstGeom prst="line">
            <a:avLst/>
          </a:prstGeom>
          <a:noFill/>
          <a:ln w="12700">
            <a:solidFill>
              <a:srgbClr val="000000"/>
            </a:solidFill>
            <a:round/>
            <a:headEnd/>
            <a:tailEnd/>
          </a:ln>
        </p:spPr>
        <p:txBody>
          <a:bodyPr wrap="none" anchor="ctr"/>
          <a:lstStyle/>
          <a:p>
            <a:endParaRPr lang="en-US"/>
          </a:p>
        </p:txBody>
      </p:sp>
      <p:sp>
        <p:nvSpPr>
          <p:cNvPr id="238598" name="Line 5"/>
          <p:cNvSpPr>
            <a:spLocks noChangeShapeType="1"/>
          </p:cNvSpPr>
          <p:nvPr/>
        </p:nvSpPr>
        <p:spPr bwMode="auto">
          <a:xfrm>
            <a:off x="4568825" y="5360988"/>
            <a:ext cx="42863" cy="0"/>
          </a:xfrm>
          <a:prstGeom prst="line">
            <a:avLst/>
          </a:prstGeom>
          <a:noFill/>
          <a:ln w="12700">
            <a:solidFill>
              <a:srgbClr val="000000"/>
            </a:solidFill>
            <a:round/>
            <a:headEnd/>
            <a:tailEnd/>
          </a:ln>
        </p:spPr>
        <p:txBody>
          <a:bodyPr wrap="none" anchor="ctr"/>
          <a:lstStyle/>
          <a:p>
            <a:endParaRPr lang="en-US"/>
          </a:p>
        </p:txBody>
      </p:sp>
      <p:sp>
        <p:nvSpPr>
          <p:cNvPr id="238599" name="Line 6"/>
          <p:cNvSpPr>
            <a:spLocks noChangeShapeType="1"/>
          </p:cNvSpPr>
          <p:nvPr/>
        </p:nvSpPr>
        <p:spPr bwMode="auto">
          <a:xfrm>
            <a:off x="4568825" y="5141913"/>
            <a:ext cx="42863" cy="0"/>
          </a:xfrm>
          <a:prstGeom prst="line">
            <a:avLst/>
          </a:prstGeom>
          <a:noFill/>
          <a:ln w="12700">
            <a:solidFill>
              <a:srgbClr val="000000"/>
            </a:solidFill>
            <a:round/>
            <a:headEnd/>
            <a:tailEnd/>
          </a:ln>
        </p:spPr>
        <p:txBody>
          <a:bodyPr wrap="none" anchor="ctr"/>
          <a:lstStyle/>
          <a:p>
            <a:endParaRPr lang="en-US"/>
          </a:p>
        </p:txBody>
      </p:sp>
      <p:sp>
        <p:nvSpPr>
          <p:cNvPr id="238600" name="Line 7"/>
          <p:cNvSpPr>
            <a:spLocks noChangeShapeType="1"/>
          </p:cNvSpPr>
          <p:nvPr/>
        </p:nvSpPr>
        <p:spPr bwMode="auto">
          <a:xfrm>
            <a:off x="4568825" y="4921250"/>
            <a:ext cx="42863" cy="0"/>
          </a:xfrm>
          <a:prstGeom prst="line">
            <a:avLst/>
          </a:prstGeom>
          <a:noFill/>
          <a:ln w="12700">
            <a:solidFill>
              <a:srgbClr val="000000"/>
            </a:solidFill>
            <a:round/>
            <a:headEnd/>
            <a:tailEnd/>
          </a:ln>
        </p:spPr>
        <p:txBody>
          <a:bodyPr wrap="none" anchor="ctr"/>
          <a:lstStyle/>
          <a:p>
            <a:endParaRPr lang="en-US"/>
          </a:p>
        </p:txBody>
      </p:sp>
      <p:sp>
        <p:nvSpPr>
          <p:cNvPr id="238601" name="Line 8"/>
          <p:cNvSpPr>
            <a:spLocks noChangeShapeType="1"/>
          </p:cNvSpPr>
          <p:nvPr/>
        </p:nvSpPr>
        <p:spPr bwMode="auto">
          <a:xfrm>
            <a:off x="4568825" y="4708525"/>
            <a:ext cx="42863" cy="0"/>
          </a:xfrm>
          <a:prstGeom prst="line">
            <a:avLst/>
          </a:prstGeom>
          <a:noFill/>
          <a:ln w="12700">
            <a:solidFill>
              <a:srgbClr val="000000"/>
            </a:solidFill>
            <a:round/>
            <a:headEnd/>
            <a:tailEnd/>
          </a:ln>
        </p:spPr>
        <p:txBody>
          <a:bodyPr wrap="none" anchor="ctr"/>
          <a:lstStyle/>
          <a:p>
            <a:endParaRPr lang="en-US"/>
          </a:p>
        </p:txBody>
      </p:sp>
      <p:sp>
        <p:nvSpPr>
          <p:cNvPr id="238602" name="Line 9"/>
          <p:cNvSpPr>
            <a:spLocks noChangeShapeType="1"/>
          </p:cNvSpPr>
          <p:nvPr/>
        </p:nvSpPr>
        <p:spPr bwMode="auto">
          <a:xfrm>
            <a:off x="4568825" y="4489450"/>
            <a:ext cx="42863" cy="0"/>
          </a:xfrm>
          <a:prstGeom prst="line">
            <a:avLst/>
          </a:prstGeom>
          <a:noFill/>
          <a:ln w="12700">
            <a:solidFill>
              <a:srgbClr val="000000"/>
            </a:solidFill>
            <a:round/>
            <a:headEnd/>
            <a:tailEnd/>
          </a:ln>
        </p:spPr>
        <p:txBody>
          <a:bodyPr wrap="none" anchor="ctr"/>
          <a:lstStyle/>
          <a:p>
            <a:endParaRPr lang="en-US"/>
          </a:p>
        </p:txBody>
      </p:sp>
      <p:sp>
        <p:nvSpPr>
          <p:cNvPr id="238603" name="Line 10"/>
          <p:cNvSpPr>
            <a:spLocks noChangeShapeType="1"/>
          </p:cNvSpPr>
          <p:nvPr/>
        </p:nvSpPr>
        <p:spPr bwMode="auto">
          <a:xfrm>
            <a:off x="4568825" y="4270375"/>
            <a:ext cx="42863" cy="0"/>
          </a:xfrm>
          <a:prstGeom prst="line">
            <a:avLst/>
          </a:prstGeom>
          <a:noFill/>
          <a:ln w="12700">
            <a:solidFill>
              <a:srgbClr val="000000"/>
            </a:solidFill>
            <a:round/>
            <a:headEnd/>
            <a:tailEnd/>
          </a:ln>
        </p:spPr>
        <p:txBody>
          <a:bodyPr wrap="none" anchor="ctr"/>
          <a:lstStyle/>
          <a:p>
            <a:endParaRPr lang="en-US"/>
          </a:p>
        </p:txBody>
      </p:sp>
      <p:sp>
        <p:nvSpPr>
          <p:cNvPr id="238604" name="Line 11"/>
          <p:cNvSpPr>
            <a:spLocks noChangeShapeType="1"/>
          </p:cNvSpPr>
          <p:nvPr/>
        </p:nvSpPr>
        <p:spPr bwMode="auto">
          <a:xfrm>
            <a:off x="4568825" y="4049713"/>
            <a:ext cx="42863" cy="0"/>
          </a:xfrm>
          <a:prstGeom prst="line">
            <a:avLst/>
          </a:prstGeom>
          <a:noFill/>
          <a:ln w="12700">
            <a:solidFill>
              <a:srgbClr val="000000"/>
            </a:solidFill>
            <a:round/>
            <a:headEnd/>
            <a:tailEnd/>
          </a:ln>
        </p:spPr>
        <p:txBody>
          <a:bodyPr wrap="none" anchor="ctr"/>
          <a:lstStyle/>
          <a:p>
            <a:endParaRPr lang="en-US"/>
          </a:p>
        </p:txBody>
      </p:sp>
      <p:sp>
        <p:nvSpPr>
          <p:cNvPr id="238605" name="Line 12"/>
          <p:cNvSpPr>
            <a:spLocks noChangeShapeType="1"/>
          </p:cNvSpPr>
          <p:nvPr/>
        </p:nvSpPr>
        <p:spPr bwMode="auto">
          <a:xfrm>
            <a:off x="4568825" y="3830638"/>
            <a:ext cx="42863" cy="0"/>
          </a:xfrm>
          <a:prstGeom prst="line">
            <a:avLst/>
          </a:prstGeom>
          <a:noFill/>
          <a:ln w="12700">
            <a:solidFill>
              <a:srgbClr val="000000"/>
            </a:solidFill>
            <a:round/>
            <a:headEnd/>
            <a:tailEnd/>
          </a:ln>
        </p:spPr>
        <p:txBody>
          <a:bodyPr wrap="none" anchor="ctr"/>
          <a:lstStyle/>
          <a:p>
            <a:endParaRPr lang="en-US"/>
          </a:p>
        </p:txBody>
      </p:sp>
      <p:sp>
        <p:nvSpPr>
          <p:cNvPr id="238606" name="Line 13"/>
          <p:cNvSpPr>
            <a:spLocks noChangeShapeType="1"/>
          </p:cNvSpPr>
          <p:nvPr/>
        </p:nvSpPr>
        <p:spPr bwMode="auto">
          <a:xfrm>
            <a:off x="4568825" y="3617913"/>
            <a:ext cx="42863" cy="0"/>
          </a:xfrm>
          <a:prstGeom prst="line">
            <a:avLst/>
          </a:prstGeom>
          <a:noFill/>
          <a:ln w="12700">
            <a:solidFill>
              <a:srgbClr val="000000"/>
            </a:solidFill>
            <a:round/>
            <a:headEnd/>
            <a:tailEnd/>
          </a:ln>
        </p:spPr>
        <p:txBody>
          <a:bodyPr wrap="none" anchor="ctr"/>
          <a:lstStyle/>
          <a:p>
            <a:endParaRPr lang="en-US"/>
          </a:p>
        </p:txBody>
      </p:sp>
      <p:sp>
        <p:nvSpPr>
          <p:cNvPr id="238607" name="Line 14"/>
          <p:cNvSpPr>
            <a:spLocks noChangeShapeType="1"/>
          </p:cNvSpPr>
          <p:nvPr/>
        </p:nvSpPr>
        <p:spPr bwMode="auto">
          <a:xfrm>
            <a:off x="4568825" y="3397250"/>
            <a:ext cx="42863" cy="0"/>
          </a:xfrm>
          <a:prstGeom prst="line">
            <a:avLst/>
          </a:prstGeom>
          <a:noFill/>
          <a:ln w="12700">
            <a:solidFill>
              <a:srgbClr val="000000"/>
            </a:solidFill>
            <a:round/>
            <a:headEnd/>
            <a:tailEnd/>
          </a:ln>
        </p:spPr>
        <p:txBody>
          <a:bodyPr wrap="none" anchor="ctr"/>
          <a:lstStyle/>
          <a:p>
            <a:endParaRPr lang="en-US"/>
          </a:p>
        </p:txBody>
      </p:sp>
      <p:sp>
        <p:nvSpPr>
          <p:cNvPr id="238608" name="Line 15"/>
          <p:cNvSpPr>
            <a:spLocks noChangeShapeType="1"/>
          </p:cNvSpPr>
          <p:nvPr/>
        </p:nvSpPr>
        <p:spPr bwMode="auto">
          <a:xfrm>
            <a:off x="4568825" y="3179763"/>
            <a:ext cx="42863" cy="0"/>
          </a:xfrm>
          <a:prstGeom prst="line">
            <a:avLst/>
          </a:prstGeom>
          <a:noFill/>
          <a:ln w="12700">
            <a:solidFill>
              <a:srgbClr val="000000"/>
            </a:solidFill>
            <a:round/>
            <a:headEnd/>
            <a:tailEnd/>
          </a:ln>
        </p:spPr>
        <p:txBody>
          <a:bodyPr wrap="none" anchor="ctr"/>
          <a:lstStyle/>
          <a:p>
            <a:endParaRPr lang="en-US"/>
          </a:p>
        </p:txBody>
      </p:sp>
      <p:sp>
        <p:nvSpPr>
          <p:cNvPr id="238609" name="Line 16"/>
          <p:cNvSpPr>
            <a:spLocks noChangeShapeType="1"/>
          </p:cNvSpPr>
          <p:nvPr/>
        </p:nvSpPr>
        <p:spPr bwMode="auto">
          <a:xfrm>
            <a:off x="4595813" y="5360988"/>
            <a:ext cx="2740025" cy="0"/>
          </a:xfrm>
          <a:prstGeom prst="line">
            <a:avLst/>
          </a:prstGeom>
          <a:noFill/>
          <a:ln w="12700">
            <a:solidFill>
              <a:srgbClr val="000000"/>
            </a:solidFill>
            <a:round/>
            <a:headEnd/>
            <a:tailEnd/>
          </a:ln>
        </p:spPr>
        <p:txBody>
          <a:bodyPr wrap="none" anchor="ctr"/>
          <a:lstStyle/>
          <a:p>
            <a:endParaRPr lang="en-US"/>
          </a:p>
        </p:txBody>
      </p:sp>
      <p:sp>
        <p:nvSpPr>
          <p:cNvPr id="238610" name="Line 17"/>
          <p:cNvSpPr>
            <a:spLocks noChangeShapeType="1"/>
          </p:cNvSpPr>
          <p:nvPr/>
        </p:nvSpPr>
        <p:spPr bwMode="auto">
          <a:xfrm flipV="1">
            <a:off x="4589463" y="5337175"/>
            <a:ext cx="0" cy="47625"/>
          </a:xfrm>
          <a:prstGeom prst="line">
            <a:avLst/>
          </a:prstGeom>
          <a:noFill/>
          <a:ln w="12700">
            <a:solidFill>
              <a:srgbClr val="000000"/>
            </a:solidFill>
            <a:round/>
            <a:headEnd/>
            <a:tailEnd/>
          </a:ln>
        </p:spPr>
        <p:txBody>
          <a:bodyPr wrap="none" anchor="ctr"/>
          <a:lstStyle/>
          <a:p>
            <a:endParaRPr lang="en-US"/>
          </a:p>
        </p:txBody>
      </p:sp>
      <p:sp>
        <p:nvSpPr>
          <p:cNvPr id="238611" name="Line 18"/>
          <p:cNvSpPr>
            <a:spLocks noChangeShapeType="1"/>
          </p:cNvSpPr>
          <p:nvPr/>
        </p:nvSpPr>
        <p:spPr bwMode="auto">
          <a:xfrm flipV="1">
            <a:off x="4598988" y="5337175"/>
            <a:ext cx="0" cy="47625"/>
          </a:xfrm>
          <a:prstGeom prst="line">
            <a:avLst/>
          </a:prstGeom>
          <a:noFill/>
          <a:ln w="12700">
            <a:solidFill>
              <a:srgbClr val="000000"/>
            </a:solidFill>
            <a:round/>
            <a:headEnd/>
            <a:tailEnd/>
          </a:ln>
        </p:spPr>
        <p:txBody>
          <a:bodyPr wrap="none" anchor="ctr"/>
          <a:lstStyle/>
          <a:p>
            <a:endParaRPr lang="en-US"/>
          </a:p>
        </p:txBody>
      </p:sp>
      <p:sp>
        <p:nvSpPr>
          <p:cNvPr id="238612" name="Line 19"/>
          <p:cNvSpPr>
            <a:spLocks noChangeShapeType="1"/>
          </p:cNvSpPr>
          <p:nvPr/>
        </p:nvSpPr>
        <p:spPr bwMode="auto">
          <a:xfrm flipV="1">
            <a:off x="4618038" y="5337175"/>
            <a:ext cx="0" cy="47625"/>
          </a:xfrm>
          <a:prstGeom prst="line">
            <a:avLst/>
          </a:prstGeom>
          <a:noFill/>
          <a:ln w="12700">
            <a:solidFill>
              <a:srgbClr val="000000"/>
            </a:solidFill>
            <a:round/>
            <a:headEnd/>
            <a:tailEnd/>
          </a:ln>
        </p:spPr>
        <p:txBody>
          <a:bodyPr wrap="none" anchor="ctr"/>
          <a:lstStyle/>
          <a:p>
            <a:endParaRPr lang="en-US"/>
          </a:p>
        </p:txBody>
      </p:sp>
      <p:sp>
        <p:nvSpPr>
          <p:cNvPr id="238613" name="Line 20"/>
          <p:cNvSpPr>
            <a:spLocks noChangeShapeType="1"/>
          </p:cNvSpPr>
          <p:nvPr/>
        </p:nvSpPr>
        <p:spPr bwMode="auto">
          <a:xfrm flipV="1">
            <a:off x="4627563" y="5337175"/>
            <a:ext cx="0" cy="47625"/>
          </a:xfrm>
          <a:prstGeom prst="line">
            <a:avLst/>
          </a:prstGeom>
          <a:noFill/>
          <a:ln w="12700">
            <a:solidFill>
              <a:srgbClr val="000000"/>
            </a:solidFill>
            <a:round/>
            <a:headEnd/>
            <a:tailEnd/>
          </a:ln>
        </p:spPr>
        <p:txBody>
          <a:bodyPr wrap="none" anchor="ctr"/>
          <a:lstStyle/>
          <a:p>
            <a:endParaRPr lang="en-US"/>
          </a:p>
        </p:txBody>
      </p:sp>
      <p:sp>
        <p:nvSpPr>
          <p:cNvPr id="238614" name="Line 21"/>
          <p:cNvSpPr>
            <a:spLocks noChangeShapeType="1"/>
          </p:cNvSpPr>
          <p:nvPr/>
        </p:nvSpPr>
        <p:spPr bwMode="auto">
          <a:xfrm flipV="1">
            <a:off x="4646613" y="5337175"/>
            <a:ext cx="0" cy="47625"/>
          </a:xfrm>
          <a:prstGeom prst="line">
            <a:avLst/>
          </a:prstGeom>
          <a:noFill/>
          <a:ln w="12700">
            <a:solidFill>
              <a:srgbClr val="000000"/>
            </a:solidFill>
            <a:round/>
            <a:headEnd/>
            <a:tailEnd/>
          </a:ln>
        </p:spPr>
        <p:txBody>
          <a:bodyPr wrap="none" anchor="ctr"/>
          <a:lstStyle/>
          <a:p>
            <a:endParaRPr lang="en-US"/>
          </a:p>
        </p:txBody>
      </p:sp>
      <p:sp>
        <p:nvSpPr>
          <p:cNvPr id="238615" name="Line 22"/>
          <p:cNvSpPr>
            <a:spLocks noChangeShapeType="1"/>
          </p:cNvSpPr>
          <p:nvPr/>
        </p:nvSpPr>
        <p:spPr bwMode="auto">
          <a:xfrm flipV="1">
            <a:off x="4656138" y="5337175"/>
            <a:ext cx="0" cy="47625"/>
          </a:xfrm>
          <a:prstGeom prst="line">
            <a:avLst/>
          </a:prstGeom>
          <a:noFill/>
          <a:ln w="12700">
            <a:solidFill>
              <a:srgbClr val="000000"/>
            </a:solidFill>
            <a:round/>
            <a:headEnd/>
            <a:tailEnd/>
          </a:ln>
        </p:spPr>
        <p:txBody>
          <a:bodyPr wrap="none" anchor="ctr"/>
          <a:lstStyle/>
          <a:p>
            <a:endParaRPr lang="en-US"/>
          </a:p>
        </p:txBody>
      </p:sp>
      <p:sp>
        <p:nvSpPr>
          <p:cNvPr id="238616" name="Line 23"/>
          <p:cNvSpPr>
            <a:spLocks noChangeShapeType="1"/>
          </p:cNvSpPr>
          <p:nvPr/>
        </p:nvSpPr>
        <p:spPr bwMode="auto">
          <a:xfrm flipV="1">
            <a:off x="4675188" y="5337175"/>
            <a:ext cx="0" cy="47625"/>
          </a:xfrm>
          <a:prstGeom prst="line">
            <a:avLst/>
          </a:prstGeom>
          <a:noFill/>
          <a:ln w="12700">
            <a:solidFill>
              <a:srgbClr val="000000"/>
            </a:solidFill>
            <a:round/>
            <a:headEnd/>
            <a:tailEnd/>
          </a:ln>
        </p:spPr>
        <p:txBody>
          <a:bodyPr wrap="none" anchor="ctr"/>
          <a:lstStyle/>
          <a:p>
            <a:endParaRPr lang="en-US"/>
          </a:p>
        </p:txBody>
      </p:sp>
      <p:sp>
        <p:nvSpPr>
          <p:cNvPr id="238617" name="Line 24"/>
          <p:cNvSpPr>
            <a:spLocks noChangeShapeType="1"/>
          </p:cNvSpPr>
          <p:nvPr/>
        </p:nvSpPr>
        <p:spPr bwMode="auto">
          <a:xfrm flipV="1">
            <a:off x="4684713" y="5337175"/>
            <a:ext cx="0" cy="47625"/>
          </a:xfrm>
          <a:prstGeom prst="line">
            <a:avLst/>
          </a:prstGeom>
          <a:noFill/>
          <a:ln w="12700">
            <a:solidFill>
              <a:srgbClr val="000000"/>
            </a:solidFill>
            <a:round/>
            <a:headEnd/>
            <a:tailEnd/>
          </a:ln>
        </p:spPr>
        <p:txBody>
          <a:bodyPr wrap="none" anchor="ctr"/>
          <a:lstStyle/>
          <a:p>
            <a:endParaRPr lang="en-US"/>
          </a:p>
        </p:txBody>
      </p:sp>
      <p:sp>
        <p:nvSpPr>
          <p:cNvPr id="238618" name="Line 25"/>
          <p:cNvSpPr>
            <a:spLocks noChangeShapeType="1"/>
          </p:cNvSpPr>
          <p:nvPr/>
        </p:nvSpPr>
        <p:spPr bwMode="auto">
          <a:xfrm flipV="1">
            <a:off x="4703763" y="5337175"/>
            <a:ext cx="0" cy="47625"/>
          </a:xfrm>
          <a:prstGeom prst="line">
            <a:avLst/>
          </a:prstGeom>
          <a:noFill/>
          <a:ln w="12700">
            <a:solidFill>
              <a:srgbClr val="000000"/>
            </a:solidFill>
            <a:round/>
            <a:headEnd/>
            <a:tailEnd/>
          </a:ln>
        </p:spPr>
        <p:txBody>
          <a:bodyPr wrap="none" anchor="ctr"/>
          <a:lstStyle/>
          <a:p>
            <a:endParaRPr lang="en-US"/>
          </a:p>
        </p:txBody>
      </p:sp>
      <p:sp>
        <p:nvSpPr>
          <p:cNvPr id="238619" name="Line 26"/>
          <p:cNvSpPr>
            <a:spLocks noChangeShapeType="1"/>
          </p:cNvSpPr>
          <p:nvPr/>
        </p:nvSpPr>
        <p:spPr bwMode="auto">
          <a:xfrm flipV="1">
            <a:off x="4713288" y="5337175"/>
            <a:ext cx="0" cy="47625"/>
          </a:xfrm>
          <a:prstGeom prst="line">
            <a:avLst/>
          </a:prstGeom>
          <a:noFill/>
          <a:ln w="12700">
            <a:solidFill>
              <a:srgbClr val="000000"/>
            </a:solidFill>
            <a:round/>
            <a:headEnd/>
            <a:tailEnd/>
          </a:ln>
        </p:spPr>
        <p:txBody>
          <a:bodyPr wrap="none" anchor="ctr"/>
          <a:lstStyle/>
          <a:p>
            <a:endParaRPr lang="en-US"/>
          </a:p>
        </p:txBody>
      </p:sp>
      <p:sp>
        <p:nvSpPr>
          <p:cNvPr id="238620" name="Line 27"/>
          <p:cNvSpPr>
            <a:spLocks noChangeShapeType="1"/>
          </p:cNvSpPr>
          <p:nvPr/>
        </p:nvSpPr>
        <p:spPr bwMode="auto">
          <a:xfrm flipV="1">
            <a:off x="4722813" y="5337175"/>
            <a:ext cx="0" cy="47625"/>
          </a:xfrm>
          <a:prstGeom prst="line">
            <a:avLst/>
          </a:prstGeom>
          <a:noFill/>
          <a:ln w="12700">
            <a:solidFill>
              <a:srgbClr val="000000"/>
            </a:solidFill>
            <a:round/>
            <a:headEnd/>
            <a:tailEnd/>
          </a:ln>
        </p:spPr>
        <p:txBody>
          <a:bodyPr wrap="none" anchor="ctr"/>
          <a:lstStyle/>
          <a:p>
            <a:endParaRPr lang="en-US"/>
          </a:p>
        </p:txBody>
      </p:sp>
      <p:sp>
        <p:nvSpPr>
          <p:cNvPr id="238621" name="Line 28"/>
          <p:cNvSpPr>
            <a:spLocks noChangeShapeType="1"/>
          </p:cNvSpPr>
          <p:nvPr/>
        </p:nvSpPr>
        <p:spPr bwMode="auto">
          <a:xfrm flipV="1">
            <a:off x="4741863" y="5337175"/>
            <a:ext cx="0" cy="47625"/>
          </a:xfrm>
          <a:prstGeom prst="line">
            <a:avLst/>
          </a:prstGeom>
          <a:noFill/>
          <a:ln w="12700">
            <a:solidFill>
              <a:srgbClr val="000000"/>
            </a:solidFill>
            <a:round/>
            <a:headEnd/>
            <a:tailEnd/>
          </a:ln>
        </p:spPr>
        <p:txBody>
          <a:bodyPr wrap="none" anchor="ctr"/>
          <a:lstStyle/>
          <a:p>
            <a:endParaRPr lang="en-US"/>
          </a:p>
        </p:txBody>
      </p:sp>
      <p:sp>
        <p:nvSpPr>
          <p:cNvPr id="238622" name="Line 29"/>
          <p:cNvSpPr>
            <a:spLocks noChangeShapeType="1"/>
          </p:cNvSpPr>
          <p:nvPr/>
        </p:nvSpPr>
        <p:spPr bwMode="auto">
          <a:xfrm flipV="1">
            <a:off x="4751388" y="5337175"/>
            <a:ext cx="0" cy="47625"/>
          </a:xfrm>
          <a:prstGeom prst="line">
            <a:avLst/>
          </a:prstGeom>
          <a:noFill/>
          <a:ln w="12700">
            <a:solidFill>
              <a:srgbClr val="000000"/>
            </a:solidFill>
            <a:round/>
            <a:headEnd/>
            <a:tailEnd/>
          </a:ln>
        </p:spPr>
        <p:txBody>
          <a:bodyPr wrap="none" anchor="ctr"/>
          <a:lstStyle/>
          <a:p>
            <a:endParaRPr lang="en-US"/>
          </a:p>
        </p:txBody>
      </p:sp>
      <p:sp>
        <p:nvSpPr>
          <p:cNvPr id="238623" name="Line 30"/>
          <p:cNvSpPr>
            <a:spLocks noChangeShapeType="1"/>
          </p:cNvSpPr>
          <p:nvPr/>
        </p:nvSpPr>
        <p:spPr bwMode="auto">
          <a:xfrm flipV="1">
            <a:off x="4770438" y="5337175"/>
            <a:ext cx="0" cy="47625"/>
          </a:xfrm>
          <a:prstGeom prst="line">
            <a:avLst/>
          </a:prstGeom>
          <a:noFill/>
          <a:ln w="12700">
            <a:solidFill>
              <a:srgbClr val="000000"/>
            </a:solidFill>
            <a:round/>
            <a:headEnd/>
            <a:tailEnd/>
          </a:ln>
        </p:spPr>
        <p:txBody>
          <a:bodyPr wrap="none" anchor="ctr"/>
          <a:lstStyle/>
          <a:p>
            <a:endParaRPr lang="en-US"/>
          </a:p>
        </p:txBody>
      </p:sp>
      <p:sp>
        <p:nvSpPr>
          <p:cNvPr id="238624" name="Line 31"/>
          <p:cNvSpPr>
            <a:spLocks noChangeShapeType="1"/>
          </p:cNvSpPr>
          <p:nvPr/>
        </p:nvSpPr>
        <p:spPr bwMode="auto">
          <a:xfrm flipV="1">
            <a:off x="4779963" y="5337175"/>
            <a:ext cx="0" cy="47625"/>
          </a:xfrm>
          <a:prstGeom prst="line">
            <a:avLst/>
          </a:prstGeom>
          <a:noFill/>
          <a:ln w="12700">
            <a:solidFill>
              <a:srgbClr val="000000"/>
            </a:solidFill>
            <a:round/>
            <a:headEnd/>
            <a:tailEnd/>
          </a:ln>
        </p:spPr>
        <p:txBody>
          <a:bodyPr wrap="none" anchor="ctr"/>
          <a:lstStyle/>
          <a:p>
            <a:endParaRPr lang="en-US"/>
          </a:p>
        </p:txBody>
      </p:sp>
      <p:sp>
        <p:nvSpPr>
          <p:cNvPr id="238625" name="Line 32"/>
          <p:cNvSpPr>
            <a:spLocks noChangeShapeType="1"/>
          </p:cNvSpPr>
          <p:nvPr/>
        </p:nvSpPr>
        <p:spPr bwMode="auto">
          <a:xfrm flipV="1">
            <a:off x="4799013" y="5337175"/>
            <a:ext cx="0" cy="47625"/>
          </a:xfrm>
          <a:prstGeom prst="line">
            <a:avLst/>
          </a:prstGeom>
          <a:noFill/>
          <a:ln w="12700">
            <a:solidFill>
              <a:srgbClr val="000000"/>
            </a:solidFill>
            <a:round/>
            <a:headEnd/>
            <a:tailEnd/>
          </a:ln>
        </p:spPr>
        <p:txBody>
          <a:bodyPr wrap="none" anchor="ctr"/>
          <a:lstStyle/>
          <a:p>
            <a:endParaRPr lang="en-US"/>
          </a:p>
        </p:txBody>
      </p:sp>
      <p:sp>
        <p:nvSpPr>
          <p:cNvPr id="238626" name="Line 33"/>
          <p:cNvSpPr>
            <a:spLocks noChangeShapeType="1"/>
          </p:cNvSpPr>
          <p:nvPr/>
        </p:nvSpPr>
        <p:spPr bwMode="auto">
          <a:xfrm flipV="1">
            <a:off x="4808538" y="5337175"/>
            <a:ext cx="0" cy="47625"/>
          </a:xfrm>
          <a:prstGeom prst="line">
            <a:avLst/>
          </a:prstGeom>
          <a:noFill/>
          <a:ln w="12700">
            <a:solidFill>
              <a:srgbClr val="000000"/>
            </a:solidFill>
            <a:round/>
            <a:headEnd/>
            <a:tailEnd/>
          </a:ln>
        </p:spPr>
        <p:txBody>
          <a:bodyPr wrap="none" anchor="ctr"/>
          <a:lstStyle/>
          <a:p>
            <a:endParaRPr lang="en-US"/>
          </a:p>
        </p:txBody>
      </p:sp>
      <p:sp>
        <p:nvSpPr>
          <p:cNvPr id="238627" name="Line 34"/>
          <p:cNvSpPr>
            <a:spLocks noChangeShapeType="1"/>
          </p:cNvSpPr>
          <p:nvPr/>
        </p:nvSpPr>
        <p:spPr bwMode="auto">
          <a:xfrm flipV="1">
            <a:off x="4827588" y="5337175"/>
            <a:ext cx="0" cy="47625"/>
          </a:xfrm>
          <a:prstGeom prst="line">
            <a:avLst/>
          </a:prstGeom>
          <a:noFill/>
          <a:ln w="12700">
            <a:solidFill>
              <a:srgbClr val="000000"/>
            </a:solidFill>
            <a:round/>
            <a:headEnd/>
            <a:tailEnd/>
          </a:ln>
        </p:spPr>
        <p:txBody>
          <a:bodyPr wrap="none" anchor="ctr"/>
          <a:lstStyle/>
          <a:p>
            <a:endParaRPr lang="en-US"/>
          </a:p>
        </p:txBody>
      </p:sp>
      <p:sp>
        <p:nvSpPr>
          <p:cNvPr id="238628" name="Line 35"/>
          <p:cNvSpPr>
            <a:spLocks noChangeShapeType="1"/>
          </p:cNvSpPr>
          <p:nvPr/>
        </p:nvSpPr>
        <p:spPr bwMode="auto">
          <a:xfrm flipV="1">
            <a:off x="4837113" y="5337175"/>
            <a:ext cx="0" cy="47625"/>
          </a:xfrm>
          <a:prstGeom prst="line">
            <a:avLst/>
          </a:prstGeom>
          <a:noFill/>
          <a:ln w="12700">
            <a:solidFill>
              <a:srgbClr val="000000"/>
            </a:solidFill>
            <a:round/>
            <a:headEnd/>
            <a:tailEnd/>
          </a:ln>
        </p:spPr>
        <p:txBody>
          <a:bodyPr wrap="none" anchor="ctr"/>
          <a:lstStyle/>
          <a:p>
            <a:endParaRPr lang="en-US"/>
          </a:p>
        </p:txBody>
      </p:sp>
      <p:sp>
        <p:nvSpPr>
          <p:cNvPr id="238629" name="Line 36"/>
          <p:cNvSpPr>
            <a:spLocks noChangeShapeType="1"/>
          </p:cNvSpPr>
          <p:nvPr/>
        </p:nvSpPr>
        <p:spPr bwMode="auto">
          <a:xfrm flipV="1">
            <a:off x="4846638" y="5337175"/>
            <a:ext cx="0" cy="47625"/>
          </a:xfrm>
          <a:prstGeom prst="line">
            <a:avLst/>
          </a:prstGeom>
          <a:noFill/>
          <a:ln w="12700">
            <a:solidFill>
              <a:srgbClr val="000000"/>
            </a:solidFill>
            <a:round/>
            <a:headEnd/>
            <a:tailEnd/>
          </a:ln>
        </p:spPr>
        <p:txBody>
          <a:bodyPr wrap="none" anchor="ctr"/>
          <a:lstStyle/>
          <a:p>
            <a:endParaRPr lang="en-US"/>
          </a:p>
        </p:txBody>
      </p:sp>
      <p:sp>
        <p:nvSpPr>
          <p:cNvPr id="238630" name="Line 37"/>
          <p:cNvSpPr>
            <a:spLocks noChangeShapeType="1"/>
          </p:cNvSpPr>
          <p:nvPr/>
        </p:nvSpPr>
        <p:spPr bwMode="auto">
          <a:xfrm flipV="1">
            <a:off x="4865688" y="5337175"/>
            <a:ext cx="0" cy="47625"/>
          </a:xfrm>
          <a:prstGeom prst="line">
            <a:avLst/>
          </a:prstGeom>
          <a:noFill/>
          <a:ln w="12700">
            <a:solidFill>
              <a:srgbClr val="000000"/>
            </a:solidFill>
            <a:round/>
            <a:headEnd/>
            <a:tailEnd/>
          </a:ln>
        </p:spPr>
        <p:txBody>
          <a:bodyPr wrap="none" anchor="ctr"/>
          <a:lstStyle/>
          <a:p>
            <a:endParaRPr lang="en-US"/>
          </a:p>
        </p:txBody>
      </p:sp>
      <p:sp>
        <p:nvSpPr>
          <p:cNvPr id="238631" name="Line 38"/>
          <p:cNvSpPr>
            <a:spLocks noChangeShapeType="1"/>
          </p:cNvSpPr>
          <p:nvPr/>
        </p:nvSpPr>
        <p:spPr bwMode="auto">
          <a:xfrm flipV="1">
            <a:off x="4875213" y="5337175"/>
            <a:ext cx="0" cy="47625"/>
          </a:xfrm>
          <a:prstGeom prst="line">
            <a:avLst/>
          </a:prstGeom>
          <a:noFill/>
          <a:ln w="12700">
            <a:solidFill>
              <a:srgbClr val="000000"/>
            </a:solidFill>
            <a:round/>
            <a:headEnd/>
            <a:tailEnd/>
          </a:ln>
        </p:spPr>
        <p:txBody>
          <a:bodyPr wrap="none" anchor="ctr"/>
          <a:lstStyle/>
          <a:p>
            <a:endParaRPr lang="en-US"/>
          </a:p>
        </p:txBody>
      </p:sp>
      <p:sp>
        <p:nvSpPr>
          <p:cNvPr id="238632" name="Line 39"/>
          <p:cNvSpPr>
            <a:spLocks noChangeShapeType="1"/>
          </p:cNvSpPr>
          <p:nvPr/>
        </p:nvSpPr>
        <p:spPr bwMode="auto">
          <a:xfrm flipV="1">
            <a:off x="4894263" y="5337175"/>
            <a:ext cx="0" cy="47625"/>
          </a:xfrm>
          <a:prstGeom prst="line">
            <a:avLst/>
          </a:prstGeom>
          <a:noFill/>
          <a:ln w="12700">
            <a:solidFill>
              <a:srgbClr val="000000"/>
            </a:solidFill>
            <a:round/>
            <a:headEnd/>
            <a:tailEnd/>
          </a:ln>
        </p:spPr>
        <p:txBody>
          <a:bodyPr wrap="none" anchor="ctr"/>
          <a:lstStyle/>
          <a:p>
            <a:endParaRPr lang="en-US"/>
          </a:p>
        </p:txBody>
      </p:sp>
      <p:sp>
        <p:nvSpPr>
          <p:cNvPr id="238633" name="Line 40"/>
          <p:cNvSpPr>
            <a:spLocks noChangeShapeType="1"/>
          </p:cNvSpPr>
          <p:nvPr/>
        </p:nvSpPr>
        <p:spPr bwMode="auto">
          <a:xfrm flipV="1">
            <a:off x="4903788" y="5337175"/>
            <a:ext cx="0" cy="47625"/>
          </a:xfrm>
          <a:prstGeom prst="line">
            <a:avLst/>
          </a:prstGeom>
          <a:noFill/>
          <a:ln w="12700">
            <a:solidFill>
              <a:srgbClr val="000000"/>
            </a:solidFill>
            <a:round/>
            <a:headEnd/>
            <a:tailEnd/>
          </a:ln>
        </p:spPr>
        <p:txBody>
          <a:bodyPr wrap="none" anchor="ctr"/>
          <a:lstStyle/>
          <a:p>
            <a:endParaRPr lang="en-US"/>
          </a:p>
        </p:txBody>
      </p:sp>
      <p:sp>
        <p:nvSpPr>
          <p:cNvPr id="238634" name="Line 41"/>
          <p:cNvSpPr>
            <a:spLocks noChangeShapeType="1"/>
          </p:cNvSpPr>
          <p:nvPr/>
        </p:nvSpPr>
        <p:spPr bwMode="auto">
          <a:xfrm flipV="1">
            <a:off x="4922838" y="5337175"/>
            <a:ext cx="0" cy="47625"/>
          </a:xfrm>
          <a:prstGeom prst="line">
            <a:avLst/>
          </a:prstGeom>
          <a:noFill/>
          <a:ln w="12700">
            <a:solidFill>
              <a:srgbClr val="000000"/>
            </a:solidFill>
            <a:round/>
            <a:headEnd/>
            <a:tailEnd/>
          </a:ln>
        </p:spPr>
        <p:txBody>
          <a:bodyPr wrap="none" anchor="ctr"/>
          <a:lstStyle/>
          <a:p>
            <a:endParaRPr lang="en-US"/>
          </a:p>
        </p:txBody>
      </p:sp>
      <p:sp>
        <p:nvSpPr>
          <p:cNvPr id="238635" name="Line 42"/>
          <p:cNvSpPr>
            <a:spLocks noChangeShapeType="1"/>
          </p:cNvSpPr>
          <p:nvPr/>
        </p:nvSpPr>
        <p:spPr bwMode="auto">
          <a:xfrm flipV="1">
            <a:off x="4932363" y="5337175"/>
            <a:ext cx="0" cy="47625"/>
          </a:xfrm>
          <a:prstGeom prst="line">
            <a:avLst/>
          </a:prstGeom>
          <a:noFill/>
          <a:ln w="12700">
            <a:solidFill>
              <a:srgbClr val="000000"/>
            </a:solidFill>
            <a:round/>
            <a:headEnd/>
            <a:tailEnd/>
          </a:ln>
        </p:spPr>
        <p:txBody>
          <a:bodyPr wrap="none" anchor="ctr"/>
          <a:lstStyle/>
          <a:p>
            <a:endParaRPr lang="en-US"/>
          </a:p>
        </p:txBody>
      </p:sp>
      <p:sp>
        <p:nvSpPr>
          <p:cNvPr id="238636" name="Line 43"/>
          <p:cNvSpPr>
            <a:spLocks noChangeShapeType="1"/>
          </p:cNvSpPr>
          <p:nvPr/>
        </p:nvSpPr>
        <p:spPr bwMode="auto">
          <a:xfrm flipV="1">
            <a:off x="4951413" y="5337175"/>
            <a:ext cx="0" cy="47625"/>
          </a:xfrm>
          <a:prstGeom prst="line">
            <a:avLst/>
          </a:prstGeom>
          <a:noFill/>
          <a:ln w="12700">
            <a:solidFill>
              <a:srgbClr val="000000"/>
            </a:solidFill>
            <a:round/>
            <a:headEnd/>
            <a:tailEnd/>
          </a:ln>
        </p:spPr>
        <p:txBody>
          <a:bodyPr wrap="none" anchor="ctr"/>
          <a:lstStyle/>
          <a:p>
            <a:endParaRPr lang="en-US"/>
          </a:p>
        </p:txBody>
      </p:sp>
      <p:sp>
        <p:nvSpPr>
          <p:cNvPr id="238637" name="Line 44"/>
          <p:cNvSpPr>
            <a:spLocks noChangeShapeType="1"/>
          </p:cNvSpPr>
          <p:nvPr/>
        </p:nvSpPr>
        <p:spPr bwMode="auto">
          <a:xfrm flipV="1">
            <a:off x="4960938" y="5337175"/>
            <a:ext cx="0" cy="47625"/>
          </a:xfrm>
          <a:prstGeom prst="line">
            <a:avLst/>
          </a:prstGeom>
          <a:noFill/>
          <a:ln w="12700">
            <a:solidFill>
              <a:srgbClr val="000000"/>
            </a:solidFill>
            <a:round/>
            <a:headEnd/>
            <a:tailEnd/>
          </a:ln>
        </p:spPr>
        <p:txBody>
          <a:bodyPr wrap="none" anchor="ctr"/>
          <a:lstStyle/>
          <a:p>
            <a:endParaRPr lang="en-US"/>
          </a:p>
        </p:txBody>
      </p:sp>
      <p:sp>
        <p:nvSpPr>
          <p:cNvPr id="238638" name="Line 45"/>
          <p:cNvSpPr>
            <a:spLocks noChangeShapeType="1"/>
          </p:cNvSpPr>
          <p:nvPr/>
        </p:nvSpPr>
        <p:spPr bwMode="auto">
          <a:xfrm flipV="1">
            <a:off x="4970463" y="5337175"/>
            <a:ext cx="0" cy="47625"/>
          </a:xfrm>
          <a:prstGeom prst="line">
            <a:avLst/>
          </a:prstGeom>
          <a:noFill/>
          <a:ln w="12700">
            <a:solidFill>
              <a:srgbClr val="000000"/>
            </a:solidFill>
            <a:round/>
            <a:headEnd/>
            <a:tailEnd/>
          </a:ln>
        </p:spPr>
        <p:txBody>
          <a:bodyPr wrap="none" anchor="ctr"/>
          <a:lstStyle/>
          <a:p>
            <a:endParaRPr lang="en-US"/>
          </a:p>
        </p:txBody>
      </p:sp>
      <p:sp>
        <p:nvSpPr>
          <p:cNvPr id="238639" name="Line 46"/>
          <p:cNvSpPr>
            <a:spLocks noChangeShapeType="1"/>
          </p:cNvSpPr>
          <p:nvPr/>
        </p:nvSpPr>
        <p:spPr bwMode="auto">
          <a:xfrm flipV="1">
            <a:off x="4989513" y="5337175"/>
            <a:ext cx="0" cy="47625"/>
          </a:xfrm>
          <a:prstGeom prst="line">
            <a:avLst/>
          </a:prstGeom>
          <a:noFill/>
          <a:ln w="12700">
            <a:solidFill>
              <a:srgbClr val="000000"/>
            </a:solidFill>
            <a:round/>
            <a:headEnd/>
            <a:tailEnd/>
          </a:ln>
        </p:spPr>
        <p:txBody>
          <a:bodyPr wrap="none" anchor="ctr"/>
          <a:lstStyle/>
          <a:p>
            <a:endParaRPr lang="en-US"/>
          </a:p>
        </p:txBody>
      </p:sp>
      <p:sp>
        <p:nvSpPr>
          <p:cNvPr id="238640" name="Line 47"/>
          <p:cNvSpPr>
            <a:spLocks noChangeShapeType="1"/>
          </p:cNvSpPr>
          <p:nvPr/>
        </p:nvSpPr>
        <p:spPr bwMode="auto">
          <a:xfrm flipV="1">
            <a:off x="4999038" y="5337175"/>
            <a:ext cx="0" cy="47625"/>
          </a:xfrm>
          <a:prstGeom prst="line">
            <a:avLst/>
          </a:prstGeom>
          <a:noFill/>
          <a:ln w="12700">
            <a:solidFill>
              <a:srgbClr val="000000"/>
            </a:solidFill>
            <a:round/>
            <a:headEnd/>
            <a:tailEnd/>
          </a:ln>
        </p:spPr>
        <p:txBody>
          <a:bodyPr wrap="none" anchor="ctr"/>
          <a:lstStyle/>
          <a:p>
            <a:endParaRPr lang="en-US"/>
          </a:p>
        </p:txBody>
      </p:sp>
      <p:sp>
        <p:nvSpPr>
          <p:cNvPr id="238641" name="Line 48"/>
          <p:cNvSpPr>
            <a:spLocks noChangeShapeType="1"/>
          </p:cNvSpPr>
          <p:nvPr/>
        </p:nvSpPr>
        <p:spPr bwMode="auto">
          <a:xfrm flipV="1">
            <a:off x="5018088" y="5337175"/>
            <a:ext cx="0" cy="47625"/>
          </a:xfrm>
          <a:prstGeom prst="line">
            <a:avLst/>
          </a:prstGeom>
          <a:noFill/>
          <a:ln w="12700">
            <a:solidFill>
              <a:srgbClr val="000000"/>
            </a:solidFill>
            <a:round/>
            <a:headEnd/>
            <a:tailEnd/>
          </a:ln>
        </p:spPr>
        <p:txBody>
          <a:bodyPr wrap="none" anchor="ctr"/>
          <a:lstStyle/>
          <a:p>
            <a:endParaRPr lang="en-US"/>
          </a:p>
        </p:txBody>
      </p:sp>
      <p:sp>
        <p:nvSpPr>
          <p:cNvPr id="238642" name="Line 49"/>
          <p:cNvSpPr>
            <a:spLocks noChangeShapeType="1"/>
          </p:cNvSpPr>
          <p:nvPr/>
        </p:nvSpPr>
        <p:spPr bwMode="auto">
          <a:xfrm flipV="1">
            <a:off x="5027613" y="5337175"/>
            <a:ext cx="0" cy="47625"/>
          </a:xfrm>
          <a:prstGeom prst="line">
            <a:avLst/>
          </a:prstGeom>
          <a:noFill/>
          <a:ln w="12700">
            <a:solidFill>
              <a:srgbClr val="000000"/>
            </a:solidFill>
            <a:round/>
            <a:headEnd/>
            <a:tailEnd/>
          </a:ln>
        </p:spPr>
        <p:txBody>
          <a:bodyPr wrap="none" anchor="ctr"/>
          <a:lstStyle/>
          <a:p>
            <a:endParaRPr lang="en-US"/>
          </a:p>
        </p:txBody>
      </p:sp>
      <p:sp>
        <p:nvSpPr>
          <p:cNvPr id="238643" name="Line 50"/>
          <p:cNvSpPr>
            <a:spLocks noChangeShapeType="1"/>
          </p:cNvSpPr>
          <p:nvPr/>
        </p:nvSpPr>
        <p:spPr bwMode="auto">
          <a:xfrm flipV="1">
            <a:off x="5046663" y="5337175"/>
            <a:ext cx="0" cy="47625"/>
          </a:xfrm>
          <a:prstGeom prst="line">
            <a:avLst/>
          </a:prstGeom>
          <a:noFill/>
          <a:ln w="12700">
            <a:solidFill>
              <a:srgbClr val="000000"/>
            </a:solidFill>
            <a:round/>
            <a:headEnd/>
            <a:tailEnd/>
          </a:ln>
        </p:spPr>
        <p:txBody>
          <a:bodyPr wrap="none" anchor="ctr"/>
          <a:lstStyle/>
          <a:p>
            <a:endParaRPr lang="en-US"/>
          </a:p>
        </p:txBody>
      </p:sp>
      <p:sp>
        <p:nvSpPr>
          <p:cNvPr id="238644" name="Line 51"/>
          <p:cNvSpPr>
            <a:spLocks noChangeShapeType="1"/>
          </p:cNvSpPr>
          <p:nvPr/>
        </p:nvSpPr>
        <p:spPr bwMode="auto">
          <a:xfrm flipV="1">
            <a:off x="5056188" y="5337175"/>
            <a:ext cx="0" cy="47625"/>
          </a:xfrm>
          <a:prstGeom prst="line">
            <a:avLst/>
          </a:prstGeom>
          <a:noFill/>
          <a:ln w="12700">
            <a:solidFill>
              <a:srgbClr val="000000"/>
            </a:solidFill>
            <a:round/>
            <a:headEnd/>
            <a:tailEnd/>
          </a:ln>
        </p:spPr>
        <p:txBody>
          <a:bodyPr wrap="none" anchor="ctr"/>
          <a:lstStyle/>
          <a:p>
            <a:endParaRPr lang="en-US"/>
          </a:p>
        </p:txBody>
      </p:sp>
      <p:sp>
        <p:nvSpPr>
          <p:cNvPr id="238645" name="Line 52"/>
          <p:cNvSpPr>
            <a:spLocks noChangeShapeType="1"/>
          </p:cNvSpPr>
          <p:nvPr/>
        </p:nvSpPr>
        <p:spPr bwMode="auto">
          <a:xfrm flipV="1">
            <a:off x="5075238" y="5337175"/>
            <a:ext cx="0" cy="47625"/>
          </a:xfrm>
          <a:prstGeom prst="line">
            <a:avLst/>
          </a:prstGeom>
          <a:noFill/>
          <a:ln w="12700">
            <a:solidFill>
              <a:srgbClr val="000000"/>
            </a:solidFill>
            <a:round/>
            <a:headEnd/>
            <a:tailEnd/>
          </a:ln>
        </p:spPr>
        <p:txBody>
          <a:bodyPr wrap="none" anchor="ctr"/>
          <a:lstStyle/>
          <a:p>
            <a:endParaRPr lang="en-US"/>
          </a:p>
        </p:txBody>
      </p:sp>
      <p:sp>
        <p:nvSpPr>
          <p:cNvPr id="238646" name="Line 53"/>
          <p:cNvSpPr>
            <a:spLocks noChangeShapeType="1"/>
          </p:cNvSpPr>
          <p:nvPr/>
        </p:nvSpPr>
        <p:spPr bwMode="auto">
          <a:xfrm flipV="1">
            <a:off x="5084763" y="5337175"/>
            <a:ext cx="0" cy="47625"/>
          </a:xfrm>
          <a:prstGeom prst="line">
            <a:avLst/>
          </a:prstGeom>
          <a:noFill/>
          <a:ln w="12700">
            <a:solidFill>
              <a:srgbClr val="000000"/>
            </a:solidFill>
            <a:round/>
            <a:headEnd/>
            <a:tailEnd/>
          </a:ln>
        </p:spPr>
        <p:txBody>
          <a:bodyPr wrap="none" anchor="ctr"/>
          <a:lstStyle/>
          <a:p>
            <a:endParaRPr lang="en-US"/>
          </a:p>
        </p:txBody>
      </p:sp>
      <p:sp>
        <p:nvSpPr>
          <p:cNvPr id="238647" name="Line 54"/>
          <p:cNvSpPr>
            <a:spLocks noChangeShapeType="1"/>
          </p:cNvSpPr>
          <p:nvPr/>
        </p:nvSpPr>
        <p:spPr bwMode="auto">
          <a:xfrm flipV="1">
            <a:off x="5094288" y="5337175"/>
            <a:ext cx="0" cy="47625"/>
          </a:xfrm>
          <a:prstGeom prst="line">
            <a:avLst/>
          </a:prstGeom>
          <a:noFill/>
          <a:ln w="12700">
            <a:solidFill>
              <a:srgbClr val="000000"/>
            </a:solidFill>
            <a:round/>
            <a:headEnd/>
            <a:tailEnd/>
          </a:ln>
        </p:spPr>
        <p:txBody>
          <a:bodyPr wrap="none" anchor="ctr"/>
          <a:lstStyle/>
          <a:p>
            <a:endParaRPr lang="en-US"/>
          </a:p>
        </p:txBody>
      </p:sp>
      <p:sp>
        <p:nvSpPr>
          <p:cNvPr id="238648" name="Line 55"/>
          <p:cNvSpPr>
            <a:spLocks noChangeShapeType="1"/>
          </p:cNvSpPr>
          <p:nvPr/>
        </p:nvSpPr>
        <p:spPr bwMode="auto">
          <a:xfrm flipV="1">
            <a:off x="5113338" y="5337175"/>
            <a:ext cx="0" cy="47625"/>
          </a:xfrm>
          <a:prstGeom prst="line">
            <a:avLst/>
          </a:prstGeom>
          <a:noFill/>
          <a:ln w="12700">
            <a:solidFill>
              <a:srgbClr val="000000"/>
            </a:solidFill>
            <a:round/>
            <a:headEnd/>
            <a:tailEnd/>
          </a:ln>
        </p:spPr>
        <p:txBody>
          <a:bodyPr wrap="none" anchor="ctr"/>
          <a:lstStyle/>
          <a:p>
            <a:endParaRPr lang="en-US"/>
          </a:p>
        </p:txBody>
      </p:sp>
      <p:sp>
        <p:nvSpPr>
          <p:cNvPr id="238649" name="Line 56"/>
          <p:cNvSpPr>
            <a:spLocks noChangeShapeType="1"/>
          </p:cNvSpPr>
          <p:nvPr/>
        </p:nvSpPr>
        <p:spPr bwMode="auto">
          <a:xfrm flipV="1">
            <a:off x="5122863" y="5337175"/>
            <a:ext cx="0" cy="47625"/>
          </a:xfrm>
          <a:prstGeom prst="line">
            <a:avLst/>
          </a:prstGeom>
          <a:noFill/>
          <a:ln w="12700">
            <a:solidFill>
              <a:srgbClr val="000000"/>
            </a:solidFill>
            <a:round/>
            <a:headEnd/>
            <a:tailEnd/>
          </a:ln>
        </p:spPr>
        <p:txBody>
          <a:bodyPr wrap="none" anchor="ctr"/>
          <a:lstStyle/>
          <a:p>
            <a:endParaRPr lang="en-US"/>
          </a:p>
        </p:txBody>
      </p:sp>
      <p:sp>
        <p:nvSpPr>
          <p:cNvPr id="238650" name="Line 57"/>
          <p:cNvSpPr>
            <a:spLocks noChangeShapeType="1"/>
          </p:cNvSpPr>
          <p:nvPr/>
        </p:nvSpPr>
        <p:spPr bwMode="auto">
          <a:xfrm flipV="1">
            <a:off x="5141913" y="5337175"/>
            <a:ext cx="0" cy="47625"/>
          </a:xfrm>
          <a:prstGeom prst="line">
            <a:avLst/>
          </a:prstGeom>
          <a:noFill/>
          <a:ln w="12700">
            <a:solidFill>
              <a:srgbClr val="000000"/>
            </a:solidFill>
            <a:round/>
            <a:headEnd/>
            <a:tailEnd/>
          </a:ln>
        </p:spPr>
        <p:txBody>
          <a:bodyPr wrap="none" anchor="ctr"/>
          <a:lstStyle/>
          <a:p>
            <a:endParaRPr lang="en-US"/>
          </a:p>
        </p:txBody>
      </p:sp>
      <p:sp>
        <p:nvSpPr>
          <p:cNvPr id="238651" name="Line 58"/>
          <p:cNvSpPr>
            <a:spLocks noChangeShapeType="1"/>
          </p:cNvSpPr>
          <p:nvPr/>
        </p:nvSpPr>
        <p:spPr bwMode="auto">
          <a:xfrm flipV="1">
            <a:off x="5151438" y="5337175"/>
            <a:ext cx="0" cy="47625"/>
          </a:xfrm>
          <a:prstGeom prst="line">
            <a:avLst/>
          </a:prstGeom>
          <a:noFill/>
          <a:ln w="12700">
            <a:solidFill>
              <a:srgbClr val="000000"/>
            </a:solidFill>
            <a:round/>
            <a:headEnd/>
            <a:tailEnd/>
          </a:ln>
        </p:spPr>
        <p:txBody>
          <a:bodyPr wrap="none" anchor="ctr"/>
          <a:lstStyle/>
          <a:p>
            <a:endParaRPr lang="en-US"/>
          </a:p>
        </p:txBody>
      </p:sp>
      <p:sp>
        <p:nvSpPr>
          <p:cNvPr id="238652" name="Line 59"/>
          <p:cNvSpPr>
            <a:spLocks noChangeShapeType="1"/>
          </p:cNvSpPr>
          <p:nvPr/>
        </p:nvSpPr>
        <p:spPr bwMode="auto">
          <a:xfrm flipV="1">
            <a:off x="5170488" y="5337175"/>
            <a:ext cx="0" cy="47625"/>
          </a:xfrm>
          <a:prstGeom prst="line">
            <a:avLst/>
          </a:prstGeom>
          <a:noFill/>
          <a:ln w="12700">
            <a:solidFill>
              <a:srgbClr val="000000"/>
            </a:solidFill>
            <a:round/>
            <a:headEnd/>
            <a:tailEnd/>
          </a:ln>
        </p:spPr>
        <p:txBody>
          <a:bodyPr wrap="none" anchor="ctr"/>
          <a:lstStyle/>
          <a:p>
            <a:endParaRPr lang="en-US"/>
          </a:p>
        </p:txBody>
      </p:sp>
      <p:sp>
        <p:nvSpPr>
          <p:cNvPr id="238653" name="Line 60"/>
          <p:cNvSpPr>
            <a:spLocks noChangeShapeType="1"/>
          </p:cNvSpPr>
          <p:nvPr/>
        </p:nvSpPr>
        <p:spPr bwMode="auto">
          <a:xfrm flipV="1">
            <a:off x="5180013" y="5337175"/>
            <a:ext cx="0" cy="47625"/>
          </a:xfrm>
          <a:prstGeom prst="line">
            <a:avLst/>
          </a:prstGeom>
          <a:noFill/>
          <a:ln w="12700">
            <a:solidFill>
              <a:srgbClr val="000000"/>
            </a:solidFill>
            <a:round/>
            <a:headEnd/>
            <a:tailEnd/>
          </a:ln>
        </p:spPr>
        <p:txBody>
          <a:bodyPr wrap="none" anchor="ctr"/>
          <a:lstStyle/>
          <a:p>
            <a:endParaRPr lang="en-US"/>
          </a:p>
        </p:txBody>
      </p:sp>
      <p:sp>
        <p:nvSpPr>
          <p:cNvPr id="238654" name="Line 61"/>
          <p:cNvSpPr>
            <a:spLocks noChangeShapeType="1"/>
          </p:cNvSpPr>
          <p:nvPr/>
        </p:nvSpPr>
        <p:spPr bwMode="auto">
          <a:xfrm flipV="1">
            <a:off x="5199063" y="5337175"/>
            <a:ext cx="0" cy="47625"/>
          </a:xfrm>
          <a:prstGeom prst="line">
            <a:avLst/>
          </a:prstGeom>
          <a:noFill/>
          <a:ln w="12700">
            <a:solidFill>
              <a:srgbClr val="000000"/>
            </a:solidFill>
            <a:round/>
            <a:headEnd/>
            <a:tailEnd/>
          </a:ln>
        </p:spPr>
        <p:txBody>
          <a:bodyPr wrap="none" anchor="ctr"/>
          <a:lstStyle/>
          <a:p>
            <a:endParaRPr lang="en-US"/>
          </a:p>
        </p:txBody>
      </p:sp>
      <p:sp>
        <p:nvSpPr>
          <p:cNvPr id="238655" name="Line 62"/>
          <p:cNvSpPr>
            <a:spLocks noChangeShapeType="1"/>
          </p:cNvSpPr>
          <p:nvPr/>
        </p:nvSpPr>
        <p:spPr bwMode="auto">
          <a:xfrm flipV="1">
            <a:off x="5208588" y="5337175"/>
            <a:ext cx="0" cy="47625"/>
          </a:xfrm>
          <a:prstGeom prst="line">
            <a:avLst/>
          </a:prstGeom>
          <a:noFill/>
          <a:ln w="12700">
            <a:solidFill>
              <a:srgbClr val="000000"/>
            </a:solidFill>
            <a:round/>
            <a:headEnd/>
            <a:tailEnd/>
          </a:ln>
        </p:spPr>
        <p:txBody>
          <a:bodyPr wrap="none" anchor="ctr"/>
          <a:lstStyle/>
          <a:p>
            <a:endParaRPr lang="en-US"/>
          </a:p>
        </p:txBody>
      </p:sp>
      <p:sp>
        <p:nvSpPr>
          <p:cNvPr id="238656" name="Line 63"/>
          <p:cNvSpPr>
            <a:spLocks noChangeShapeType="1"/>
          </p:cNvSpPr>
          <p:nvPr/>
        </p:nvSpPr>
        <p:spPr bwMode="auto">
          <a:xfrm flipV="1">
            <a:off x="5218113" y="5337175"/>
            <a:ext cx="0" cy="47625"/>
          </a:xfrm>
          <a:prstGeom prst="line">
            <a:avLst/>
          </a:prstGeom>
          <a:noFill/>
          <a:ln w="12700">
            <a:solidFill>
              <a:srgbClr val="000000"/>
            </a:solidFill>
            <a:round/>
            <a:headEnd/>
            <a:tailEnd/>
          </a:ln>
        </p:spPr>
        <p:txBody>
          <a:bodyPr wrap="none" anchor="ctr"/>
          <a:lstStyle/>
          <a:p>
            <a:endParaRPr lang="en-US"/>
          </a:p>
        </p:txBody>
      </p:sp>
      <p:sp>
        <p:nvSpPr>
          <p:cNvPr id="238657" name="Line 64"/>
          <p:cNvSpPr>
            <a:spLocks noChangeShapeType="1"/>
          </p:cNvSpPr>
          <p:nvPr/>
        </p:nvSpPr>
        <p:spPr bwMode="auto">
          <a:xfrm flipV="1">
            <a:off x="5237163" y="5337175"/>
            <a:ext cx="0" cy="47625"/>
          </a:xfrm>
          <a:prstGeom prst="line">
            <a:avLst/>
          </a:prstGeom>
          <a:noFill/>
          <a:ln w="12700">
            <a:solidFill>
              <a:srgbClr val="000000"/>
            </a:solidFill>
            <a:round/>
            <a:headEnd/>
            <a:tailEnd/>
          </a:ln>
        </p:spPr>
        <p:txBody>
          <a:bodyPr wrap="none" anchor="ctr"/>
          <a:lstStyle/>
          <a:p>
            <a:endParaRPr lang="en-US"/>
          </a:p>
        </p:txBody>
      </p:sp>
      <p:sp>
        <p:nvSpPr>
          <p:cNvPr id="238658" name="Line 65"/>
          <p:cNvSpPr>
            <a:spLocks noChangeShapeType="1"/>
          </p:cNvSpPr>
          <p:nvPr/>
        </p:nvSpPr>
        <p:spPr bwMode="auto">
          <a:xfrm flipV="1">
            <a:off x="5246688" y="5337175"/>
            <a:ext cx="0" cy="47625"/>
          </a:xfrm>
          <a:prstGeom prst="line">
            <a:avLst/>
          </a:prstGeom>
          <a:noFill/>
          <a:ln w="12700">
            <a:solidFill>
              <a:srgbClr val="000000"/>
            </a:solidFill>
            <a:round/>
            <a:headEnd/>
            <a:tailEnd/>
          </a:ln>
        </p:spPr>
        <p:txBody>
          <a:bodyPr wrap="none" anchor="ctr"/>
          <a:lstStyle/>
          <a:p>
            <a:endParaRPr lang="en-US"/>
          </a:p>
        </p:txBody>
      </p:sp>
      <p:sp>
        <p:nvSpPr>
          <p:cNvPr id="238659" name="Line 66"/>
          <p:cNvSpPr>
            <a:spLocks noChangeShapeType="1"/>
          </p:cNvSpPr>
          <p:nvPr/>
        </p:nvSpPr>
        <p:spPr bwMode="auto">
          <a:xfrm flipV="1">
            <a:off x="5265738" y="5337175"/>
            <a:ext cx="0" cy="47625"/>
          </a:xfrm>
          <a:prstGeom prst="line">
            <a:avLst/>
          </a:prstGeom>
          <a:noFill/>
          <a:ln w="12700">
            <a:solidFill>
              <a:srgbClr val="000000"/>
            </a:solidFill>
            <a:round/>
            <a:headEnd/>
            <a:tailEnd/>
          </a:ln>
        </p:spPr>
        <p:txBody>
          <a:bodyPr wrap="none" anchor="ctr"/>
          <a:lstStyle/>
          <a:p>
            <a:endParaRPr lang="en-US"/>
          </a:p>
        </p:txBody>
      </p:sp>
      <p:sp>
        <p:nvSpPr>
          <p:cNvPr id="238660" name="Line 67"/>
          <p:cNvSpPr>
            <a:spLocks noChangeShapeType="1"/>
          </p:cNvSpPr>
          <p:nvPr/>
        </p:nvSpPr>
        <p:spPr bwMode="auto">
          <a:xfrm flipV="1">
            <a:off x="5275263" y="5337175"/>
            <a:ext cx="0" cy="47625"/>
          </a:xfrm>
          <a:prstGeom prst="line">
            <a:avLst/>
          </a:prstGeom>
          <a:noFill/>
          <a:ln w="12700">
            <a:solidFill>
              <a:srgbClr val="000000"/>
            </a:solidFill>
            <a:round/>
            <a:headEnd/>
            <a:tailEnd/>
          </a:ln>
        </p:spPr>
        <p:txBody>
          <a:bodyPr wrap="none" anchor="ctr"/>
          <a:lstStyle/>
          <a:p>
            <a:endParaRPr lang="en-US"/>
          </a:p>
        </p:txBody>
      </p:sp>
      <p:sp>
        <p:nvSpPr>
          <p:cNvPr id="238661" name="Line 68"/>
          <p:cNvSpPr>
            <a:spLocks noChangeShapeType="1"/>
          </p:cNvSpPr>
          <p:nvPr/>
        </p:nvSpPr>
        <p:spPr bwMode="auto">
          <a:xfrm flipV="1">
            <a:off x="5294313" y="5337175"/>
            <a:ext cx="0" cy="47625"/>
          </a:xfrm>
          <a:prstGeom prst="line">
            <a:avLst/>
          </a:prstGeom>
          <a:noFill/>
          <a:ln w="12700">
            <a:solidFill>
              <a:srgbClr val="000000"/>
            </a:solidFill>
            <a:round/>
            <a:headEnd/>
            <a:tailEnd/>
          </a:ln>
        </p:spPr>
        <p:txBody>
          <a:bodyPr wrap="none" anchor="ctr"/>
          <a:lstStyle/>
          <a:p>
            <a:endParaRPr lang="en-US"/>
          </a:p>
        </p:txBody>
      </p:sp>
      <p:sp>
        <p:nvSpPr>
          <p:cNvPr id="238662" name="Line 69"/>
          <p:cNvSpPr>
            <a:spLocks noChangeShapeType="1"/>
          </p:cNvSpPr>
          <p:nvPr/>
        </p:nvSpPr>
        <p:spPr bwMode="auto">
          <a:xfrm flipV="1">
            <a:off x="5303838" y="5337175"/>
            <a:ext cx="0" cy="47625"/>
          </a:xfrm>
          <a:prstGeom prst="line">
            <a:avLst/>
          </a:prstGeom>
          <a:noFill/>
          <a:ln w="12700">
            <a:solidFill>
              <a:srgbClr val="000000"/>
            </a:solidFill>
            <a:round/>
            <a:headEnd/>
            <a:tailEnd/>
          </a:ln>
        </p:spPr>
        <p:txBody>
          <a:bodyPr wrap="none" anchor="ctr"/>
          <a:lstStyle/>
          <a:p>
            <a:endParaRPr lang="en-US"/>
          </a:p>
        </p:txBody>
      </p:sp>
      <p:sp>
        <p:nvSpPr>
          <p:cNvPr id="238663" name="Line 70"/>
          <p:cNvSpPr>
            <a:spLocks noChangeShapeType="1"/>
          </p:cNvSpPr>
          <p:nvPr/>
        </p:nvSpPr>
        <p:spPr bwMode="auto">
          <a:xfrm flipV="1">
            <a:off x="5322888" y="5337175"/>
            <a:ext cx="0" cy="47625"/>
          </a:xfrm>
          <a:prstGeom prst="line">
            <a:avLst/>
          </a:prstGeom>
          <a:noFill/>
          <a:ln w="12700">
            <a:solidFill>
              <a:srgbClr val="000000"/>
            </a:solidFill>
            <a:round/>
            <a:headEnd/>
            <a:tailEnd/>
          </a:ln>
        </p:spPr>
        <p:txBody>
          <a:bodyPr wrap="none" anchor="ctr"/>
          <a:lstStyle/>
          <a:p>
            <a:endParaRPr lang="en-US"/>
          </a:p>
        </p:txBody>
      </p:sp>
      <p:sp>
        <p:nvSpPr>
          <p:cNvPr id="238664" name="Line 71"/>
          <p:cNvSpPr>
            <a:spLocks noChangeShapeType="1"/>
          </p:cNvSpPr>
          <p:nvPr/>
        </p:nvSpPr>
        <p:spPr bwMode="auto">
          <a:xfrm flipV="1">
            <a:off x="5332413" y="5337175"/>
            <a:ext cx="0" cy="47625"/>
          </a:xfrm>
          <a:prstGeom prst="line">
            <a:avLst/>
          </a:prstGeom>
          <a:noFill/>
          <a:ln w="12700">
            <a:solidFill>
              <a:srgbClr val="000000"/>
            </a:solidFill>
            <a:round/>
            <a:headEnd/>
            <a:tailEnd/>
          </a:ln>
        </p:spPr>
        <p:txBody>
          <a:bodyPr wrap="none" anchor="ctr"/>
          <a:lstStyle/>
          <a:p>
            <a:endParaRPr lang="en-US"/>
          </a:p>
        </p:txBody>
      </p:sp>
      <p:sp>
        <p:nvSpPr>
          <p:cNvPr id="238665" name="Line 72"/>
          <p:cNvSpPr>
            <a:spLocks noChangeShapeType="1"/>
          </p:cNvSpPr>
          <p:nvPr/>
        </p:nvSpPr>
        <p:spPr bwMode="auto">
          <a:xfrm flipV="1">
            <a:off x="5341938" y="5337175"/>
            <a:ext cx="0" cy="47625"/>
          </a:xfrm>
          <a:prstGeom prst="line">
            <a:avLst/>
          </a:prstGeom>
          <a:noFill/>
          <a:ln w="12700">
            <a:solidFill>
              <a:srgbClr val="000000"/>
            </a:solidFill>
            <a:round/>
            <a:headEnd/>
            <a:tailEnd/>
          </a:ln>
        </p:spPr>
        <p:txBody>
          <a:bodyPr wrap="none" anchor="ctr"/>
          <a:lstStyle/>
          <a:p>
            <a:endParaRPr lang="en-US"/>
          </a:p>
        </p:txBody>
      </p:sp>
      <p:sp>
        <p:nvSpPr>
          <p:cNvPr id="238666" name="Line 73"/>
          <p:cNvSpPr>
            <a:spLocks noChangeShapeType="1"/>
          </p:cNvSpPr>
          <p:nvPr/>
        </p:nvSpPr>
        <p:spPr bwMode="auto">
          <a:xfrm flipV="1">
            <a:off x="5360988" y="5337175"/>
            <a:ext cx="0" cy="47625"/>
          </a:xfrm>
          <a:prstGeom prst="line">
            <a:avLst/>
          </a:prstGeom>
          <a:noFill/>
          <a:ln w="12700">
            <a:solidFill>
              <a:srgbClr val="000000"/>
            </a:solidFill>
            <a:round/>
            <a:headEnd/>
            <a:tailEnd/>
          </a:ln>
        </p:spPr>
        <p:txBody>
          <a:bodyPr wrap="none" anchor="ctr"/>
          <a:lstStyle/>
          <a:p>
            <a:endParaRPr lang="en-US"/>
          </a:p>
        </p:txBody>
      </p:sp>
      <p:sp>
        <p:nvSpPr>
          <p:cNvPr id="238667" name="Line 74"/>
          <p:cNvSpPr>
            <a:spLocks noChangeShapeType="1"/>
          </p:cNvSpPr>
          <p:nvPr/>
        </p:nvSpPr>
        <p:spPr bwMode="auto">
          <a:xfrm flipV="1">
            <a:off x="5370513" y="5337175"/>
            <a:ext cx="0" cy="47625"/>
          </a:xfrm>
          <a:prstGeom prst="line">
            <a:avLst/>
          </a:prstGeom>
          <a:noFill/>
          <a:ln w="12700">
            <a:solidFill>
              <a:srgbClr val="000000"/>
            </a:solidFill>
            <a:round/>
            <a:headEnd/>
            <a:tailEnd/>
          </a:ln>
        </p:spPr>
        <p:txBody>
          <a:bodyPr wrap="none" anchor="ctr"/>
          <a:lstStyle/>
          <a:p>
            <a:endParaRPr lang="en-US"/>
          </a:p>
        </p:txBody>
      </p:sp>
      <p:sp>
        <p:nvSpPr>
          <p:cNvPr id="238668" name="Line 75"/>
          <p:cNvSpPr>
            <a:spLocks noChangeShapeType="1"/>
          </p:cNvSpPr>
          <p:nvPr/>
        </p:nvSpPr>
        <p:spPr bwMode="auto">
          <a:xfrm flipV="1">
            <a:off x="5389563" y="5337175"/>
            <a:ext cx="0" cy="47625"/>
          </a:xfrm>
          <a:prstGeom prst="line">
            <a:avLst/>
          </a:prstGeom>
          <a:noFill/>
          <a:ln w="12700">
            <a:solidFill>
              <a:srgbClr val="000000"/>
            </a:solidFill>
            <a:round/>
            <a:headEnd/>
            <a:tailEnd/>
          </a:ln>
        </p:spPr>
        <p:txBody>
          <a:bodyPr wrap="none" anchor="ctr"/>
          <a:lstStyle/>
          <a:p>
            <a:endParaRPr lang="en-US"/>
          </a:p>
        </p:txBody>
      </p:sp>
      <p:sp>
        <p:nvSpPr>
          <p:cNvPr id="238669" name="Line 76"/>
          <p:cNvSpPr>
            <a:spLocks noChangeShapeType="1"/>
          </p:cNvSpPr>
          <p:nvPr/>
        </p:nvSpPr>
        <p:spPr bwMode="auto">
          <a:xfrm flipV="1">
            <a:off x="5399088" y="5337175"/>
            <a:ext cx="0" cy="47625"/>
          </a:xfrm>
          <a:prstGeom prst="line">
            <a:avLst/>
          </a:prstGeom>
          <a:noFill/>
          <a:ln w="12700">
            <a:solidFill>
              <a:srgbClr val="000000"/>
            </a:solidFill>
            <a:round/>
            <a:headEnd/>
            <a:tailEnd/>
          </a:ln>
        </p:spPr>
        <p:txBody>
          <a:bodyPr wrap="none" anchor="ctr"/>
          <a:lstStyle/>
          <a:p>
            <a:endParaRPr lang="en-US"/>
          </a:p>
        </p:txBody>
      </p:sp>
      <p:sp>
        <p:nvSpPr>
          <p:cNvPr id="238670" name="Line 77"/>
          <p:cNvSpPr>
            <a:spLocks noChangeShapeType="1"/>
          </p:cNvSpPr>
          <p:nvPr/>
        </p:nvSpPr>
        <p:spPr bwMode="auto">
          <a:xfrm flipV="1">
            <a:off x="5418138" y="5337175"/>
            <a:ext cx="0" cy="47625"/>
          </a:xfrm>
          <a:prstGeom prst="line">
            <a:avLst/>
          </a:prstGeom>
          <a:noFill/>
          <a:ln w="12700">
            <a:solidFill>
              <a:srgbClr val="000000"/>
            </a:solidFill>
            <a:round/>
            <a:headEnd/>
            <a:tailEnd/>
          </a:ln>
        </p:spPr>
        <p:txBody>
          <a:bodyPr wrap="none" anchor="ctr"/>
          <a:lstStyle/>
          <a:p>
            <a:endParaRPr lang="en-US"/>
          </a:p>
        </p:txBody>
      </p:sp>
      <p:sp>
        <p:nvSpPr>
          <p:cNvPr id="238671" name="Line 78"/>
          <p:cNvSpPr>
            <a:spLocks noChangeShapeType="1"/>
          </p:cNvSpPr>
          <p:nvPr/>
        </p:nvSpPr>
        <p:spPr bwMode="auto">
          <a:xfrm flipV="1">
            <a:off x="5427663" y="5337175"/>
            <a:ext cx="0" cy="47625"/>
          </a:xfrm>
          <a:prstGeom prst="line">
            <a:avLst/>
          </a:prstGeom>
          <a:noFill/>
          <a:ln w="12700">
            <a:solidFill>
              <a:srgbClr val="000000"/>
            </a:solidFill>
            <a:round/>
            <a:headEnd/>
            <a:tailEnd/>
          </a:ln>
        </p:spPr>
        <p:txBody>
          <a:bodyPr wrap="none" anchor="ctr"/>
          <a:lstStyle/>
          <a:p>
            <a:endParaRPr lang="en-US"/>
          </a:p>
        </p:txBody>
      </p:sp>
      <p:sp>
        <p:nvSpPr>
          <p:cNvPr id="238672" name="Line 79"/>
          <p:cNvSpPr>
            <a:spLocks noChangeShapeType="1"/>
          </p:cNvSpPr>
          <p:nvPr/>
        </p:nvSpPr>
        <p:spPr bwMode="auto">
          <a:xfrm flipV="1">
            <a:off x="5446713" y="5337175"/>
            <a:ext cx="0" cy="47625"/>
          </a:xfrm>
          <a:prstGeom prst="line">
            <a:avLst/>
          </a:prstGeom>
          <a:noFill/>
          <a:ln w="12700">
            <a:solidFill>
              <a:srgbClr val="000000"/>
            </a:solidFill>
            <a:round/>
            <a:headEnd/>
            <a:tailEnd/>
          </a:ln>
        </p:spPr>
        <p:txBody>
          <a:bodyPr wrap="none" anchor="ctr"/>
          <a:lstStyle/>
          <a:p>
            <a:endParaRPr lang="en-US"/>
          </a:p>
        </p:txBody>
      </p:sp>
      <p:sp>
        <p:nvSpPr>
          <p:cNvPr id="238673" name="Line 80"/>
          <p:cNvSpPr>
            <a:spLocks noChangeShapeType="1"/>
          </p:cNvSpPr>
          <p:nvPr/>
        </p:nvSpPr>
        <p:spPr bwMode="auto">
          <a:xfrm flipV="1">
            <a:off x="5456238" y="5337175"/>
            <a:ext cx="0" cy="47625"/>
          </a:xfrm>
          <a:prstGeom prst="line">
            <a:avLst/>
          </a:prstGeom>
          <a:noFill/>
          <a:ln w="12700">
            <a:solidFill>
              <a:srgbClr val="000000"/>
            </a:solidFill>
            <a:round/>
            <a:headEnd/>
            <a:tailEnd/>
          </a:ln>
        </p:spPr>
        <p:txBody>
          <a:bodyPr wrap="none" anchor="ctr"/>
          <a:lstStyle/>
          <a:p>
            <a:endParaRPr lang="en-US"/>
          </a:p>
        </p:txBody>
      </p:sp>
      <p:sp>
        <p:nvSpPr>
          <p:cNvPr id="238674" name="Line 81"/>
          <p:cNvSpPr>
            <a:spLocks noChangeShapeType="1"/>
          </p:cNvSpPr>
          <p:nvPr/>
        </p:nvSpPr>
        <p:spPr bwMode="auto">
          <a:xfrm flipV="1">
            <a:off x="5465763" y="5337175"/>
            <a:ext cx="0" cy="47625"/>
          </a:xfrm>
          <a:prstGeom prst="line">
            <a:avLst/>
          </a:prstGeom>
          <a:noFill/>
          <a:ln w="12700">
            <a:solidFill>
              <a:srgbClr val="000000"/>
            </a:solidFill>
            <a:round/>
            <a:headEnd/>
            <a:tailEnd/>
          </a:ln>
        </p:spPr>
        <p:txBody>
          <a:bodyPr wrap="none" anchor="ctr"/>
          <a:lstStyle/>
          <a:p>
            <a:endParaRPr lang="en-US"/>
          </a:p>
        </p:txBody>
      </p:sp>
      <p:sp>
        <p:nvSpPr>
          <p:cNvPr id="238675" name="Line 82"/>
          <p:cNvSpPr>
            <a:spLocks noChangeShapeType="1"/>
          </p:cNvSpPr>
          <p:nvPr/>
        </p:nvSpPr>
        <p:spPr bwMode="auto">
          <a:xfrm flipV="1">
            <a:off x="5484813" y="5337175"/>
            <a:ext cx="0" cy="47625"/>
          </a:xfrm>
          <a:prstGeom prst="line">
            <a:avLst/>
          </a:prstGeom>
          <a:noFill/>
          <a:ln w="12700">
            <a:solidFill>
              <a:srgbClr val="000000"/>
            </a:solidFill>
            <a:round/>
            <a:headEnd/>
            <a:tailEnd/>
          </a:ln>
        </p:spPr>
        <p:txBody>
          <a:bodyPr wrap="none" anchor="ctr"/>
          <a:lstStyle/>
          <a:p>
            <a:endParaRPr lang="en-US"/>
          </a:p>
        </p:txBody>
      </p:sp>
      <p:sp>
        <p:nvSpPr>
          <p:cNvPr id="238676" name="Line 83"/>
          <p:cNvSpPr>
            <a:spLocks noChangeShapeType="1"/>
          </p:cNvSpPr>
          <p:nvPr/>
        </p:nvSpPr>
        <p:spPr bwMode="auto">
          <a:xfrm flipV="1">
            <a:off x="5494338" y="5337175"/>
            <a:ext cx="0" cy="47625"/>
          </a:xfrm>
          <a:prstGeom prst="line">
            <a:avLst/>
          </a:prstGeom>
          <a:noFill/>
          <a:ln w="12700">
            <a:solidFill>
              <a:srgbClr val="000000"/>
            </a:solidFill>
            <a:round/>
            <a:headEnd/>
            <a:tailEnd/>
          </a:ln>
        </p:spPr>
        <p:txBody>
          <a:bodyPr wrap="none" anchor="ctr"/>
          <a:lstStyle/>
          <a:p>
            <a:endParaRPr lang="en-US"/>
          </a:p>
        </p:txBody>
      </p:sp>
      <p:sp>
        <p:nvSpPr>
          <p:cNvPr id="238677" name="Line 84"/>
          <p:cNvSpPr>
            <a:spLocks noChangeShapeType="1"/>
          </p:cNvSpPr>
          <p:nvPr/>
        </p:nvSpPr>
        <p:spPr bwMode="auto">
          <a:xfrm flipV="1">
            <a:off x="5513388" y="5337175"/>
            <a:ext cx="0" cy="47625"/>
          </a:xfrm>
          <a:prstGeom prst="line">
            <a:avLst/>
          </a:prstGeom>
          <a:noFill/>
          <a:ln w="12700">
            <a:solidFill>
              <a:srgbClr val="000000"/>
            </a:solidFill>
            <a:round/>
            <a:headEnd/>
            <a:tailEnd/>
          </a:ln>
        </p:spPr>
        <p:txBody>
          <a:bodyPr wrap="none" anchor="ctr"/>
          <a:lstStyle/>
          <a:p>
            <a:endParaRPr lang="en-US"/>
          </a:p>
        </p:txBody>
      </p:sp>
      <p:sp>
        <p:nvSpPr>
          <p:cNvPr id="238678" name="Line 85"/>
          <p:cNvSpPr>
            <a:spLocks noChangeShapeType="1"/>
          </p:cNvSpPr>
          <p:nvPr/>
        </p:nvSpPr>
        <p:spPr bwMode="auto">
          <a:xfrm flipV="1">
            <a:off x="5522913" y="5337175"/>
            <a:ext cx="0" cy="47625"/>
          </a:xfrm>
          <a:prstGeom prst="line">
            <a:avLst/>
          </a:prstGeom>
          <a:noFill/>
          <a:ln w="12700">
            <a:solidFill>
              <a:srgbClr val="000000"/>
            </a:solidFill>
            <a:round/>
            <a:headEnd/>
            <a:tailEnd/>
          </a:ln>
        </p:spPr>
        <p:txBody>
          <a:bodyPr wrap="none" anchor="ctr"/>
          <a:lstStyle/>
          <a:p>
            <a:endParaRPr lang="en-US"/>
          </a:p>
        </p:txBody>
      </p:sp>
      <p:sp>
        <p:nvSpPr>
          <p:cNvPr id="238679" name="Line 86"/>
          <p:cNvSpPr>
            <a:spLocks noChangeShapeType="1"/>
          </p:cNvSpPr>
          <p:nvPr/>
        </p:nvSpPr>
        <p:spPr bwMode="auto">
          <a:xfrm flipV="1">
            <a:off x="5541963" y="5337175"/>
            <a:ext cx="0" cy="47625"/>
          </a:xfrm>
          <a:prstGeom prst="line">
            <a:avLst/>
          </a:prstGeom>
          <a:noFill/>
          <a:ln w="12700">
            <a:solidFill>
              <a:srgbClr val="000000"/>
            </a:solidFill>
            <a:round/>
            <a:headEnd/>
            <a:tailEnd/>
          </a:ln>
        </p:spPr>
        <p:txBody>
          <a:bodyPr wrap="none" anchor="ctr"/>
          <a:lstStyle/>
          <a:p>
            <a:endParaRPr lang="en-US"/>
          </a:p>
        </p:txBody>
      </p:sp>
      <p:sp>
        <p:nvSpPr>
          <p:cNvPr id="238680" name="Line 87"/>
          <p:cNvSpPr>
            <a:spLocks noChangeShapeType="1"/>
          </p:cNvSpPr>
          <p:nvPr/>
        </p:nvSpPr>
        <p:spPr bwMode="auto">
          <a:xfrm flipV="1">
            <a:off x="5551488" y="5337175"/>
            <a:ext cx="0" cy="47625"/>
          </a:xfrm>
          <a:prstGeom prst="line">
            <a:avLst/>
          </a:prstGeom>
          <a:noFill/>
          <a:ln w="12700">
            <a:solidFill>
              <a:srgbClr val="000000"/>
            </a:solidFill>
            <a:round/>
            <a:headEnd/>
            <a:tailEnd/>
          </a:ln>
        </p:spPr>
        <p:txBody>
          <a:bodyPr wrap="none" anchor="ctr"/>
          <a:lstStyle/>
          <a:p>
            <a:endParaRPr lang="en-US"/>
          </a:p>
        </p:txBody>
      </p:sp>
      <p:sp>
        <p:nvSpPr>
          <p:cNvPr id="238681" name="Line 88"/>
          <p:cNvSpPr>
            <a:spLocks noChangeShapeType="1"/>
          </p:cNvSpPr>
          <p:nvPr/>
        </p:nvSpPr>
        <p:spPr bwMode="auto">
          <a:xfrm flipV="1">
            <a:off x="5570538" y="5337175"/>
            <a:ext cx="0" cy="47625"/>
          </a:xfrm>
          <a:prstGeom prst="line">
            <a:avLst/>
          </a:prstGeom>
          <a:noFill/>
          <a:ln w="12700">
            <a:solidFill>
              <a:srgbClr val="000000"/>
            </a:solidFill>
            <a:round/>
            <a:headEnd/>
            <a:tailEnd/>
          </a:ln>
        </p:spPr>
        <p:txBody>
          <a:bodyPr wrap="none" anchor="ctr"/>
          <a:lstStyle/>
          <a:p>
            <a:endParaRPr lang="en-US"/>
          </a:p>
        </p:txBody>
      </p:sp>
      <p:sp>
        <p:nvSpPr>
          <p:cNvPr id="238682" name="Line 89"/>
          <p:cNvSpPr>
            <a:spLocks noChangeShapeType="1"/>
          </p:cNvSpPr>
          <p:nvPr/>
        </p:nvSpPr>
        <p:spPr bwMode="auto">
          <a:xfrm flipV="1">
            <a:off x="5580063" y="5337175"/>
            <a:ext cx="0" cy="47625"/>
          </a:xfrm>
          <a:prstGeom prst="line">
            <a:avLst/>
          </a:prstGeom>
          <a:noFill/>
          <a:ln w="12700">
            <a:solidFill>
              <a:srgbClr val="000000"/>
            </a:solidFill>
            <a:round/>
            <a:headEnd/>
            <a:tailEnd/>
          </a:ln>
        </p:spPr>
        <p:txBody>
          <a:bodyPr wrap="none" anchor="ctr"/>
          <a:lstStyle/>
          <a:p>
            <a:endParaRPr lang="en-US"/>
          </a:p>
        </p:txBody>
      </p:sp>
      <p:sp>
        <p:nvSpPr>
          <p:cNvPr id="238683" name="Line 90"/>
          <p:cNvSpPr>
            <a:spLocks noChangeShapeType="1"/>
          </p:cNvSpPr>
          <p:nvPr/>
        </p:nvSpPr>
        <p:spPr bwMode="auto">
          <a:xfrm flipV="1">
            <a:off x="5589588" y="5337175"/>
            <a:ext cx="0" cy="47625"/>
          </a:xfrm>
          <a:prstGeom prst="line">
            <a:avLst/>
          </a:prstGeom>
          <a:noFill/>
          <a:ln w="12700">
            <a:solidFill>
              <a:srgbClr val="000000"/>
            </a:solidFill>
            <a:round/>
            <a:headEnd/>
            <a:tailEnd/>
          </a:ln>
        </p:spPr>
        <p:txBody>
          <a:bodyPr wrap="none" anchor="ctr"/>
          <a:lstStyle/>
          <a:p>
            <a:endParaRPr lang="en-US"/>
          </a:p>
        </p:txBody>
      </p:sp>
      <p:sp>
        <p:nvSpPr>
          <p:cNvPr id="238684" name="Line 91"/>
          <p:cNvSpPr>
            <a:spLocks noChangeShapeType="1"/>
          </p:cNvSpPr>
          <p:nvPr/>
        </p:nvSpPr>
        <p:spPr bwMode="auto">
          <a:xfrm flipV="1">
            <a:off x="5608638" y="5337175"/>
            <a:ext cx="0" cy="47625"/>
          </a:xfrm>
          <a:prstGeom prst="line">
            <a:avLst/>
          </a:prstGeom>
          <a:noFill/>
          <a:ln w="12700">
            <a:solidFill>
              <a:srgbClr val="000000"/>
            </a:solidFill>
            <a:round/>
            <a:headEnd/>
            <a:tailEnd/>
          </a:ln>
        </p:spPr>
        <p:txBody>
          <a:bodyPr wrap="none" anchor="ctr"/>
          <a:lstStyle/>
          <a:p>
            <a:endParaRPr lang="en-US"/>
          </a:p>
        </p:txBody>
      </p:sp>
      <p:sp>
        <p:nvSpPr>
          <p:cNvPr id="238685" name="Line 92"/>
          <p:cNvSpPr>
            <a:spLocks noChangeShapeType="1"/>
          </p:cNvSpPr>
          <p:nvPr/>
        </p:nvSpPr>
        <p:spPr bwMode="auto">
          <a:xfrm flipV="1">
            <a:off x="5618163" y="5337175"/>
            <a:ext cx="0" cy="47625"/>
          </a:xfrm>
          <a:prstGeom prst="line">
            <a:avLst/>
          </a:prstGeom>
          <a:noFill/>
          <a:ln w="12700">
            <a:solidFill>
              <a:srgbClr val="000000"/>
            </a:solidFill>
            <a:round/>
            <a:headEnd/>
            <a:tailEnd/>
          </a:ln>
        </p:spPr>
        <p:txBody>
          <a:bodyPr wrap="none" anchor="ctr"/>
          <a:lstStyle/>
          <a:p>
            <a:endParaRPr lang="en-US"/>
          </a:p>
        </p:txBody>
      </p:sp>
      <p:sp>
        <p:nvSpPr>
          <p:cNvPr id="238686" name="Line 93"/>
          <p:cNvSpPr>
            <a:spLocks noChangeShapeType="1"/>
          </p:cNvSpPr>
          <p:nvPr/>
        </p:nvSpPr>
        <p:spPr bwMode="auto">
          <a:xfrm flipV="1">
            <a:off x="5637213" y="5337175"/>
            <a:ext cx="0" cy="47625"/>
          </a:xfrm>
          <a:prstGeom prst="line">
            <a:avLst/>
          </a:prstGeom>
          <a:noFill/>
          <a:ln w="12700">
            <a:solidFill>
              <a:srgbClr val="000000"/>
            </a:solidFill>
            <a:round/>
            <a:headEnd/>
            <a:tailEnd/>
          </a:ln>
        </p:spPr>
        <p:txBody>
          <a:bodyPr wrap="none" anchor="ctr"/>
          <a:lstStyle/>
          <a:p>
            <a:endParaRPr lang="en-US"/>
          </a:p>
        </p:txBody>
      </p:sp>
      <p:sp>
        <p:nvSpPr>
          <p:cNvPr id="238687" name="Line 94"/>
          <p:cNvSpPr>
            <a:spLocks noChangeShapeType="1"/>
          </p:cNvSpPr>
          <p:nvPr/>
        </p:nvSpPr>
        <p:spPr bwMode="auto">
          <a:xfrm flipV="1">
            <a:off x="5646738" y="5337175"/>
            <a:ext cx="0" cy="47625"/>
          </a:xfrm>
          <a:prstGeom prst="line">
            <a:avLst/>
          </a:prstGeom>
          <a:noFill/>
          <a:ln w="12700">
            <a:solidFill>
              <a:srgbClr val="000000"/>
            </a:solidFill>
            <a:round/>
            <a:headEnd/>
            <a:tailEnd/>
          </a:ln>
        </p:spPr>
        <p:txBody>
          <a:bodyPr wrap="none" anchor="ctr"/>
          <a:lstStyle/>
          <a:p>
            <a:endParaRPr lang="en-US"/>
          </a:p>
        </p:txBody>
      </p:sp>
      <p:sp>
        <p:nvSpPr>
          <p:cNvPr id="238688" name="Line 95"/>
          <p:cNvSpPr>
            <a:spLocks noChangeShapeType="1"/>
          </p:cNvSpPr>
          <p:nvPr/>
        </p:nvSpPr>
        <p:spPr bwMode="auto">
          <a:xfrm flipV="1">
            <a:off x="5665788" y="5337175"/>
            <a:ext cx="0" cy="47625"/>
          </a:xfrm>
          <a:prstGeom prst="line">
            <a:avLst/>
          </a:prstGeom>
          <a:noFill/>
          <a:ln w="12700">
            <a:solidFill>
              <a:srgbClr val="000000"/>
            </a:solidFill>
            <a:round/>
            <a:headEnd/>
            <a:tailEnd/>
          </a:ln>
        </p:spPr>
        <p:txBody>
          <a:bodyPr wrap="none" anchor="ctr"/>
          <a:lstStyle/>
          <a:p>
            <a:endParaRPr lang="en-US"/>
          </a:p>
        </p:txBody>
      </p:sp>
      <p:sp>
        <p:nvSpPr>
          <p:cNvPr id="238689" name="Line 96"/>
          <p:cNvSpPr>
            <a:spLocks noChangeShapeType="1"/>
          </p:cNvSpPr>
          <p:nvPr/>
        </p:nvSpPr>
        <p:spPr bwMode="auto">
          <a:xfrm flipV="1">
            <a:off x="5675313" y="5337175"/>
            <a:ext cx="0" cy="47625"/>
          </a:xfrm>
          <a:prstGeom prst="line">
            <a:avLst/>
          </a:prstGeom>
          <a:noFill/>
          <a:ln w="12700">
            <a:solidFill>
              <a:srgbClr val="000000"/>
            </a:solidFill>
            <a:round/>
            <a:headEnd/>
            <a:tailEnd/>
          </a:ln>
        </p:spPr>
        <p:txBody>
          <a:bodyPr wrap="none" anchor="ctr"/>
          <a:lstStyle/>
          <a:p>
            <a:endParaRPr lang="en-US"/>
          </a:p>
        </p:txBody>
      </p:sp>
      <p:sp>
        <p:nvSpPr>
          <p:cNvPr id="238690" name="Line 97"/>
          <p:cNvSpPr>
            <a:spLocks noChangeShapeType="1"/>
          </p:cNvSpPr>
          <p:nvPr/>
        </p:nvSpPr>
        <p:spPr bwMode="auto">
          <a:xfrm flipV="1">
            <a:off x="5694363" y="5337175"/>
            <a:ext cx="0" cy="47625"/>
          </a:xfrm>
          <a:prstGeom prst="line">
            <a:avLst/>
          </a:prstGeom>
          <a:noFill/>
          <a:ln w="12700">
            <a:solidFill>
              <a:srgbClr val="000000"/>
            </a:solidFill>
            <a:round/>
            <a:headEnd/>
            <a:tailEnd/>
          </a:ln>
        </p:spPr>
        <p:txBody>
          <a:bodyPr wrap="none" anchor="ctr"/>
          <a:lstStyle/>
          <a:p>
            <a:endParaRPr lang="en-US"/>
          </a:p>
        </p:txBody>
      </p:sp>
      <p:sp>
        <p:nvSpPr>
          <p:cNvPr id="238691" name="Line 98"/>
          <p:cNvSpPr>
            <a:spLocks noChangeShapeType="1"/>
          </p:cNvSpPr>
          <p:nvPr/>
        </p:nvSpPr>
        <p:spPr bwMode="auto">
          <a:xfrm flipV="1">
            <a:off x="5703888" y="5337175"/>
            <a:ext cx="0" cy="47625"/>
          </a:xfrm>
          <a:prstGeom prst="line">
            <a:avLst/>
          </a:prstGeom>
          <a:noFill/>
          <a:ln w="12700">
            <a:solidFill>
              <a:srgbClr val="000000"/>
            </a:solidFill>
            <a:round/>
            <a:headEnd/>
            <a:tailEnd/>
          </a:ln>
        </p:spPr>
        <p:txBody>
          <a:bodyPr wrap="none" anchor="ctr"/>
          <a:lstStyle/>
          <a:p>
            <a:endParaRPr lang="en-US"/>
          </a:p>
        </p:txBody>
      </p:sp>
      <p:sp>
        <p:nvSpPr>
          <p:cNvPr id="238692" name="Line 99"/>
          <p:cNvSpPr>
            <a:spLocks noChangeShapeType="1"/>
          </p:cNvSpPr>
          <p:nvPr/>
        </p:nvSpPr>
        <p:spPr bwMode="auto">
          <a:xfrm flipV="1">
            <a:off x="5713413" y="5337175"/>
            <a:ext cx="0" cy="47625"/>
          </a:xfrm>
          <a:prstGeom prst="line">
            <a:avLst/>
          </a:prstGeom>
          <a:noFill/>
          <a:ln w="12700">
            <a:solidFill>
              <a:srgbClr val="000000"/>
            </a:solidFill>
            <a:round/>
            <a:headEnd/>
            <a:tailEnd/>
          </a:ln>
        </p:spPr>
        <p:txBody>
          <a:bodyPr wrap="none" anchor="ctr"/>
          <a:lstStyle/>
          <a:p>
            <a:endParaRPr lang="en-US"/>
          </a:p>
        </p:txBody>
      </p:sp>
      <p:sp>
        <p:nvSpPr>
          <p:cNvPr id="238693" name="Line 100"/>
          <p:cNvSpPr>
            <a:spLocks noChangeShapeType="1"/>
          </p:cNvSpPr>
          <p:nvPr/>
        </p:nvSpPr>
        <p:spPr bwMode="auto">
          <a:xfrm flipV="1">
            <a:off x="5732463" y="5337175"/>
            <a:ext cx="0" cy="47625"/>
          </a:xfrm>
          <a:prstGeom prst="line">
            <a:avLst/>
          </a:prstGeom>
          <a:noFill/>
          <a:ln w="12700">
            <a:solidFill>
              <a:srgbClr val="000000"/>
            </a:solidFill>
            <a:round/>
            <a:headEnd/>
            <a:tailEnd/>
          </a:ln>
        </p:spPr>
        <p:txBody>
          <a:bodyPr wrap="none" anchor="ctr"/>
          <a:lstStyle/>
          <a:p>
            <a:endParaRPr lang="en-US"/>
          </a:p>
        </p:txBody>
      </p:sp>
      <p:sp>
        <p:nvSpPr>
          <p:cNvPr id="238694" name="Line 101"/>
          <p:cNvSpPr>
            <a:spLocks noChangeShapeType="1"/>
          </p:cNvSpPr>
          <p:nvPr/>
        </p:nvSpPr>
        <p:spPr bwMode="auto">
          <a:xfrm flipV="1">
            <a:off x="5741988" y="5337175"/>
            <a:ext cx="0" cy="47625"/>
          </a:xfrm>
          <a:prstGeom prst="line">
            <a:avLst/>
          </a:prstGeom>
          <a:noFill/>
          <a:ln w="12700">
            <a:solidFill>
              <a:srgbClr val="000000"/>
            </a:solidFill>
            <a:round/>
            <a:headEnd/>
            <a:tailEnd/>
          </a:ln>
        </p:spPr>
        <p:txBody>
          <a:bodyPr wrap="none" anchor="ctr"/>
          <a:lstStyle/>
          <a:p>
            <a:endParaRPr lang="en-US"/>
          </a:p>
        </p:txBody>
      </p:sp>
      <p:sp>
        <p:nvSpPr>
          <p:cNvPr id="238695" name="Line 102"/>
          <p:cNvSpPr>
            <a:spLocks noChangeShapeType="1"/>
          </p:cNvSpPr>
          <p:nvPr/>
        </p:nvSpPr>
        <p:spPr bwMode="auto">
          <a:xfrm flipV="1">
            <a:off x="5761038" y="5337175"/>
            <a:ext cx="0" cy="47625"/>
          </a:xfrm>
          <a:prstGeom prst="line">
            <a:avLst/>
          </a:prstGeom>
          <a:noFill/>
          <a:ln w="12700">
            <a:solidFill>
              <a:srgbClr val="000000"/>
            </a:solidFill>
            <a:round/>
            <a:headEnd/>
            <a:tailEnd/>
          </a:ln>
        </p:spPr>
        <p:txBody>
          <a:bodyPr wrap="none" anchor="ctr"/>
          <a:lstStyle/>
          <a:p>
            <a:endParaRPr lang="en-US"/>
          </a:p>
        </p:txBody>
      </p:sp>
      <p:sp>
        <p:nvSpPr>
          <p:cNvPr id="238696" name="Line 103"/>
          <p:cNvSpPr>
            <a:spLocks noChangeShapeType="1"/>
          </p:cNvSpPr>
          <p:nvPr/>
        </p:nvSpPr>
        <p:spPr bwMode="auto">
          <a:xfrm flipV="1">
            <a:off x="5770563" y="5337175"/>
            <a:ext cx="0" cy="47625"/>
          </a:xfrm>
          <a:prstGeom prst="line">
            <a:avLst/>
          </a:prstGeom>
          <a:noFill/>
          <a:ln w="12700">
            <a:solidFill>
              <a:srgbClr val="000000"/>
            </a:solidFill>
            <a:round/>
            <a:headEnd/>
            <a:tailEnd/>
          </a:ln>
        </p:spPr>
        <p:txBody>
          <a:bodyPr wrap="none" anchor="ctr"/>
          <a:lstStyle/>
          <a:p>
            <a:endParaRPr lang="en-US"/>
          </a:p>
        </p:txBody>
      </p:sp>
      <p:sp>
        <p:nvSpPr>
          <p:cNvPr id="238697" name="Line 104"/>
          <p:cNvSpPr>
            <a:spLocks noChangeShapeType="1"/>
          </p:cNvSpPr>
          <p:nvPr/>
        </p:nvSpPr>
        <p:spPr bwMode="auto">
          <a:xfrm flipV="1">
            <a:off x="5789613" y="5337175"/>
            <a:ext cx="0" cy="47625"/>
          </a:xfrm>
          <a:prstGeom prst="line">
            <a:avLst/>
          </a:prstGeom>
          <a:noFill/>
          <a:ln w="12700">
            <a:solidFill>
              <a:srgbClr val="000000"/>
            </a:solidFill>
            <a:round/>
            <a:headEnd/>
            <a:tailEnd/>
          </a:ln>
        </p:spPr>
        <p:txBody>
          <a:bodyPr wrap="none" anchor="ctr"/>
          <a:lstStyle/>
          <a:p>
            <a:endParaRPr lang="en-US"/>
          </a:p>
        </p:txBody>
      </p:sp>
      <p:sp>
        <p:nvSpPr>
          <p:cNvPr id="238698" name="Line 105"/>
          <p:cNvSpPr>
            <a:spLocks noChangeShapeType="1"/>
          </p:cNvSpPr>
          <p:nvPr/>
        </p:nvSpPr>
        <p:spPr bwMode="auto">
          <a:xfrm flipV="1">
            <a:off x="5799138" y="5337175"/>
            <a:ext cx="0" cy="47625"/>
          </a:xfrm>
          <a:prstGeom prst="line">
            <a:avLst/>
          </a:prstGeom>
          <a:noFill/>
          <a:ln w="12700">
            <a:solidFill>
              <a:srgbClr val="000000"/>
            </a:solidFill>
            <a:round/>
            <a:headEnd/>
            <a:tailEnd/>
          </a:ln>
        </p:spPr>
        <p:txBody>
          <a:bodyPr wrap="none" anchor="ctr"/>
          <a:lstStyle/>
          <a:p>
            <a:endParaRPr lang="en-US"/>
          </a:p>
        </p:txBody>
      </p:sp>
      <p:sp>
        <p:nvSpPr>
          <p:cNvPr id="238699" name="Line 106"/>
          <p:cNvSpPr>
            <a:spLocks noChangeShapeType="1"/>
          </p:cNvSpPr>
          <p:nvPr/>
        </p:nvSpPr>
        <p:spPr bwMode="auto">
          <a:xfrm flipV="1">
            <a:off x="5818188" y="5337175"/>
            <a:ext cx="0" cy="47625"/>
          </a:xfrm>
          <a:prstGeom prst="line">
            <a:avLst/>
          </a:prstGeom>
          <a:noFill/>
          <a:ln w="12700">
            <a:solidFill>
              <a:srgbClr val="000000"/>
            </a:solidFill>
            <a:round/>
            <a:headEnd/>
            <a:tailEnd/>
          </a:ln>
        </p:spPr>
        <p:txBody>
          <a:bodyPr wrap="none" anchor="ctr"/>
          <a:lstStyle/>
          <a:p>
            <a:endParaRPr lang="en-US"/>
          </a:p>
        </p:txBody>
      </p:sp>
      <p:sp>
        <p:nvSpPr>
          <p:cNvPr id="238700" name="Line 107"/>
          <p:cNvSpPr>
            <a:spLocks noChangeShapeType="1"/>
          </p:cNvSpPr>
          <p:nvPr/>
        </p:nvSpPr>
        <p:spPr bwMode="auto">
          <a:xfrm flipV="1">
            <a:off x="5827713" y="5337175"/>
            <a:ext cx="0" cy="47625"/>
          </a:xfrm>
          <a:prstGeom prst="line">
            <a:avLst/>
          </a:prstGeom>
          <a:noFill/>
          <a:ln w="12700">
            <a:solidFill>
              <a:srgbClr val="000000"/>
            </a:solidFill>
            <a:round/>
            <a:headEnd/>
            <a:tailEnd/>
          </a:ln>
        </p:spPr>
        <p:txBody>
          <a:bodyPr wrap="none" anchor="ctr"/>
          <a:lstStyle/>
          <a:p>
            <a:endParaRPr lang="en-US"/>
          </a:p>
        </p:txBody>
      </p:sp>
      <p:sp>
        <p:nvSpPr>
          <p:cNvPr id="238701" name="Line 108"/>
          <p:cNvSpPr>
            <a:spLocks noChangeShapeType="1"/>
          </p:cNvSpPr>
          <p:nvPr/>
        </p:nvSpPr>
        <p:spPr bwMode="auto">
          <a:xfrm flipV="1">
            <a:off x="5837238" y="5337175"/>
            <a:ext cx="0" cy="47625"/>
          </a:xfrm>
          <a:prstGeom prst="line">
            <a:avLst/>
          </a:prstGeom>
          <a:noFill/>
          <a:ln w="12700">
            <a:solidFill>
              <a:srgbClr val="000000"/>
            </a:solidFill>
            <a:round/>
            <a:headEnd/>
            <a:tailEnd/>
          </a:ln>
        </p:spPr>
        <p:txBody>
          <a:bodyPr wrap="none" anchor="ctr"/>
          <a:lstStyle/>
          <a:p>
            <a:endParaRPr lang="en-US"/>
          </a:p>
        </p:txBody>
      </p:sp>
      <p:sp>
        <p:nvSpPr>
          <p:cNvPr id="238702" name="Line 109"/>
          <p:cNvSpPr>
            <a:spLocks noChangeShapeType="1"/>
          </p:cNvSpPr>
          <p:nvPr/>
        </p:nvSpPr>
        <p:spPr bwMode="auto">
          <a:xfrm flipV="1">
            <a:off x="5856288" y="5337175"/>
            <a:ext cx="0" cy="47625"/>
          </a:xfrm>
          <a:prstGeom prst="line">
            <a:avLst/>
          </a:prstGeom>
          <a:noFill/>
          <a:ln w="12700">
            <a:solidFill>
              <a:srgbClr val="000000"/>
            </a:solidFill>
            <a:round/>
            <a:headEnd/>
            <a:tailEnd/>
          </a:ln>
        </p:spPr>
        <p:txBody>
          <a:bodyPr wrap="none" anchor="ctr"/>
          <a:lstStyle/>
          <a:p>
            <a:endParaRPr lang="en-US"/>
          </a:p>
        </p:txBody>
      </p:sp>
      <p:sp>
        <p:nvSpPr>
          <p:cNvPr id="238703" name="Line 110"/>
          <p:cNvSpPr>
            <a:spLocks noChangeShapeType="1"/>
          </p:cNvSpPr>
          <p:nvPr/>
        </p:nvSpPr>
        <p:spPr bwMode="auto">
          <a:xfrm flipV="1">
            <a:off x="5865813" y="5337175"/>
            <a:ext cx="0" cy="47625"/>
          </a:xfrm>
          <a:prstGeom prst="line">
            <a:avLst/>
          </a:prstGeom>
          <a:noFill/>
          <a:ln w="12700">
            <a:solidFill>
              <a:srgbClr val="000000"/>
            </a:solidFill>
            <a:round/>
            <a:headEnd/>
            <a:tailEnd/>
          </a:ln>
        </p:spPr>
        <p:txBody>
          <a:bodyPr wrap="none" anchor="ctr"/>
          <a:lstStyle/>
          <a:p>
            <a:endParaRPr lang="en-US"/>
          </a:p>
        </p:txBody>
      </p:sp>
      <p:sp>
        <p:nvSpPr>
          <p:cNvPr id="238704" name="Line 111"/>
          <p:cNvSpPr>
            <a:spLocks noChangeShapeType="1"/>
          </p:cNvSpPr>
          <p:nvPr/>
        </p:nvSpPr>
        <p:spPr bwMode="auto">
          <a:xfrm flipV="1">
            <a:off x="5884863" y="5337175"/>
            <a:ext cx="0" cy="47625"/>
          </a:xfrm>
          <a:prstGeom prst="line">
            <a:avLst/>
          </a:prstGeom>
          <a:noFill/>
          <a:ln w="12700">
            <a:solidFill>
              <a:srgbClr val="000000"/>
            </a:solidFill>
            <a:round/>
            <a:headEnd/>
            <a:tailEnd/>
          </a:ln>
        </p:spPr>
        <p:txBody>
          <a:bodyPr wrap="none" anchor="ctr"/>
          <a:lstStyle/>
          <a:p>
            <a:endParaRPr lang="en-US"/>
          </a:p>
        </p:txBody>
      </p:sp>
      <p:sp>
        <p:nvSpPr>
          <p:cNvPr id="238705" name="Line 112"/>
          <p:cNvSpPr>
            <a:spLocks noChangeShapeType="1"/>
          </p:cNvSpPr>
          <p:nvPr/>
        </p:nvSpPr>
        <p:spPr bwMode="auto">
          <a:xfrm flipV="1">
            <a:off x="5894388" y="5337175"/>
            <a:ext cx="0" cy="47625"/>
          </a:xfrm>
          <a:prstGeom prst="line">
            <a:avLst/>
          </a:prstGeom>
          <a:noFill/>
          <a:ln w="12700">
            <a:solidFill>
              <a:srgbClr val="000000"/>
            </a:solidFill>
            <a:round/>
            <a:headEnd/>
            <a:tailEnd/>
          </a:ln>
        </p:spPr>
        <p:txBody>
          <a:bodyPr wrap="none" anchor="ctr"/>
          <a:lstStyle/>
          <a:p>
            <a:endParaRPr lang="en-US"/>
          </a:p>
        </p:txBody>
      </p:sp>
      <p:sp>
        <p:nvSpPr>
          <p:cNvPr id="238706" name="Line 113"/>
          <p:cNvSpPr>
            <a:spLocks noChangeShapeType="1"/>
          </p:cNvSpPr>
          <p:nvPr/>
        </p:nvSpPr>
        <p:spPr bwMode="auto">
          <a:xfrm flipV="1">
            <a:off x="5913438" y="5337175"/>
            <a:ext cx="0" cy="47625"/>
          </a:xfrm>
          <a:prstGeom prst="line">
            <a:avLst/>
          </a:prstGeom>
          <a:noFill/>
          <a:ln w="12700">
            <a:solidFill>
              <a:srgbClr val="000000"/>
            </a:solidFill>
            <a:round/>
            <a:headEnd/>
            <a:tailEnd/>
          </a:ln>
        </p:spPr>
        <p:txBody>
          <a:bodyPr wrap="none" anchor="ctr"/>
          <a:lstStyle/>
          <a:p>
            <a:endParaRPr lang="en-US"/>
          </a:p>
        </p:txBody>
      </p:sp>
      <p:sp>
        <p:nvSpPr>
          <p:cNvPr id="238707" name="Line 114"/>
          <p:cNvSpPr>
            <a:spLocks noChangeShapeType="1"/>
          </p:cNvSpPr>
          <p:nvPr/>
        </p:nvSpPr>
        <p:spPr bwMode="auto">
          <a:xfrm flipV="1">
            <a:off x="5922963" y="5337175"/>
            <a:ext cx="0" cy="47625"/>
          </a:xfrm>
          <a:prstGeom prst="line">
            <a:avLst/>
          </a:prstGeom>
          <a:noFill/>
          <a:ln w="12700">
            <a:solidFill>
              <a:srgbClr val="000000"/>
            </a:solidFill>
            <a:round/>
            <a:headEnd/>
            <a:tailEnd/>
          </a:ln>
        </p:spPr>
        <p:txBody>
          <a:bodyPr wrap="none" anchor="ctr"/>
          <a:lstStyle/>
          <a:p>
            <a:endParaRPr lang="en-US"/>
          </a:p>
        </p:txBody>
      </p:sp>
      <p:sp>
        <p:nvSpPr>
          <p:cNvPr id="238708" name="Line 115"/>
          <p:cNvSpPr>
            <a:spLocks noChangeShapeType="1"/>
          </p:cNvSpPr>
          <p:nvPr/>
        </p:nvSpPr>
        <p:spPr bwMode="auto">
          <a:xfrm flipV="1">
            <a:off x="5942013" y="5337175"/>
            <a:ext cx="0" cy="47625"/>
          </a:xfrm>
          <a:prstGeom prst="line">
            <a:avLst/>
          </a:prstGeom>
          <a:noFill/>
          <a:ln w="12700">
            <a:solidFill>
              <a:srgbClr val="000000"/>
            </a:solidFill>
            <a:round/>
            <a:headEnd/>
            <a:tailEnd/>
          </a:ln>
        </p:spPr>
        <p:txBody>
          <a:bodyPr wrap="none" anchor="ctr"/>
          <a:lstStyle/>
          <a:p>
            <a:endParaRPr lang="en-US"/>
          </a:p>
        </p:txBody>
      </p:sp>
      <p:sp>
        <p:nvSpPr>
          <p:cNvPr id="238709" name="Line 116"/>
          <p:cNvSpPr>
            <a:spLocks noChangeShapeType="1"/>
          </p:cNvSpPr>
          <p:nvPr/>
        </p:nvSpPr>
        <p:spPr bwMode="auto">
          <a:xfrm flipV="1">
            <a:off x="5951538" y="5337175"/>
            <a:ext cx="0" cy="47625"/>
          </a:xfrm>
          <a:prstGeom prst="line">
            <a:avLst/>
          </a:prstGeom>
          <a:noFill/>
          <a:ln w="12700">
            <a:solidFill>
              <a:srgbClr val="000000"/>
            </a:solidFill>
            <a:round/>
            <a:headEnd/>
            <a:tailEnd/>
          </a:ln>
        </p:spPr>
        <p:txBody>
          <a:bodyPr wrap="none" anchor="ctr"/>
          <a:lstStyle/>
          <a:p>
            <a:endParaRPr lang="en-US"/>
          </a:p>
        </p:txBody>
      </p:sp>
      <p:sp>
        <p:nvSpPr>
          <p:cNvPr id="238710" name="Line 117"/>
          <p:cNvSpPr>
            <a:spLocks noChangeShapeType="1"/>
          </p:cNvSpPr>
          <p:nvPr/>
        </p:nvSpPr>
        <p:spPr bwMode="auto">
          <a:xfrm flipV="1">
            <a:off x="5970588" y="5337175"/>
            <a:ext cx="0" cy="47625"/>
          </a:xfrm>
          <a:prstGeom prst="line">
            <a:avLst/>
          </a:prstGeom>
          <a:noFill/>
          <a:ln w="12700">
            <a:solidFill>
              <a:srgbClr val="000000"/>
            </a:solidFill>
            <a:round/>
            <a:headEnd/>
            <a:tailEnd/>
          </a:ln>
        </p:spPr>
        <p:txBody>
          <a:bodyPr wrap="none" anchor="ctr"/>
          <a:lstStyle/>
          <a:p>
            <a:endParaRPr lang="en-US"/>
          </a:p>
        </p:txBody>
      </p:sp>
      <p:sp>
        <p:nvSpPr>
          <p:cNvPr id="238711" name="Line 118"/>
          <p:cNvSpPr>
            <a:spLocks noChangeShapeType="1"/>
          </p:cNvSpPr>
          <p:nvPr/>
        </p:nvSpPr>
        <p:spPr bwMode="auto">
          <a:xfrm flipV="1">
            <a:off x="5980113" y="5337175"/>
            <a:ext cx="0" cy="47625"/>
          </a:xfrm>
          <a:prstGeom prst="line">
            <a:avLst/>
          </a:prstGeom>
          <a:noFill/>
          <a:ln w="12700">
            <a:solidFill>
              <a:srgbClr val="000000"/>
            </a:solidFill>
            <a:round/>
            <a:headEnd/>
            <a:tailEnd/>
          </a:ln>
        </p:spPr>
        <p:txBody>
          <a:bodyPr wrap="none" anchor="ctr"/>
          <a:lstStyle/>
          <a:p>
            <a:endParaRPr lang="en-US"/>
          </a:p>
        </p:txBody>
      </p:sp>
      <p:sp>
        <p:nvSpPr>
          <p:cNvPr id="238712" name="Line 119"/>
          <p:cNvSpPr>
            <a:spLocks noChangeShapeType="1"/>
          </p:cNvSpPr>
          <p:nvPr/>
        </p:nvSpPr>
        <p:spPr bwMode="auto">
          <a:xfrm flipV="1">
            <a:off x="5989638" y="5337175"/>
            <a:ext cx="0" cy="47625"/>
          </a:xfrm>
          <a:prstGeom prst="line">
            <a:avLst/>
          </a:prstGeom>
          <a:noFill/>
          <a:ln w="12700">
            <a:solidFill>
              <a:srgbClr val="000000"/>
            </a:solidFill>
            <a:round/>
            <a:headEnd/>
            <a:tailEnd/>
          </a:ln>
        </p:spPr>
        <p:txBody>
          <a:bodyPr wrap="none" anchor="ctr"/>
          <a:lstStyle/>
          <a:p>
            <a:endParaRPr lang="en-US"/>
          </a:p>
        </p:txBody>
      </p:sp>
      <p:sp>
        <p:nvSpPr>
          <p:cNvPr id="238713" name="Line 120"/>
          <p:cNvSpPr>
            <a:spLocks noChangeShapeType="1"/>
          </p:cNvSpPr>
          <p:nvPr/>
        </p:nvSpPr>
        <p:spPr bwMode="auto">
          <a:xfrm flipV="1">
            <a:off x="6008688" y="5337175"/>
            <a:ext cx="0" cy="47625"/>
          </a:xfrm>
          <a:prstGeom prst="line">
            <a:avLst/>
          </a:prstGeom>
          <a:noFill/>
          <a:ln w="12700">
            <a:solidFill>
              <a:srgbClr val="000000"/>
            </a:solidFill>
            <a:round/>
            <a:headEnd/>
            <a:tailEnd/>
          </a:ln>
        </p:spPr>
        <p:txBody>
          <a:bodyPr wrap="none" anchor="ctr"/>
          <a:lstStyle/>
          <a:p>
            <a:endParaRPr lang="en-US"/>
          </a:p>
        </p:txBody>
      </p:sp>
      <p:sp>
        <p:nvSpPr>
          <p:cNvPr id="238714" name="Line 121"/>
          <p:cNvSpPr>
            <a:spLocks noChangeShapeType="1"/>
          </p:cNvSpPr>
          <p:nvPr/>
        </p:nvSpPr>
        <p:spPr bwMode="auto">
          <a:xfrm flipV="1">
            <a:off x="6018213" y="5337175"/>
            <a:ext cx="0" cy="47625"/>
          </a:xfrm>
          <a:prstGeom prst="line">
            <a:avLst/>
          </a:prstGeom>
          <a:noFill/>
          <a:ln w="12700">
            <a:solidFill>
              <a:srgbClr val="000000"/>
            </a:solidFill>
            <a:round/>
            <a:headEnd/>
            <a:tailEnd/>
          </a:ln>
        </p:spPr>
        <p:txBody>
          <a:bodyPr wrap="none" anchor="ctr"/>
          <a:lstStyle/>
          <a:p>
            <a:endParaRPr lang="en-US"/>
          </a:p>
        </p:txBody>
      </p:sp>
      <p:sp>
        <p:nvSpPr>
          <p:cNvPr id="238715" name="Line 122"/>
          <p:cNvSpPr>
            <a:spLocks noChangeShapeType="1"/>
          </p:cNvSpPr>
          <p:nvPr/>
        </p:nvSpPr>
        <p:spPr bwMode="auto">
          <a:xfrm flipV="1">
            <a:off x="6037263" y="5337175"/>
            <a:ext cx="0" cy="47625"/>
          </a:xfrm>
          <a:prstGeom prst="line">
            <a:avLst/>
          </a:prstGeom>
          <a:noFill/>
          <a:ln w="12700">
            <a:solidFill>
              <a:srgbClr val="000000"/>
            </a:solidFill>
            <a:round/>
            <a:headEnd/>
            <a:tailEnd/>
          </a:ln>
        </p:spPr>
        <p:txBody>
          <a:bodyPr wrap="none" anchor="ctr"/>
          <a:lstStyle/>
          <a:p>
            <a:endParaRPr lang="en-US"/>
          </a:p>
        </p:txBody>
      </p:sp>
      <p:sp>
        <p:nvSpPr>
          <p:cNvPr id="238716" name="Line 123"/>
          <p:cNvSpPr>
            <a:spLocks noChangeShapeType="1"/>
          </p:cNvSpPr>
          <p:nvPr/>
        </p:nvSpPr>
        <p:spPr bwMode="auto">
          <a:xfrm flipV="1">
            <a:off x="6046788" y="5337175"/>
            <a:ext cx="0" cy="47625"/>
          </a:xfrm>
          <a:prstGeom prst="line">
            <a:avLst/>
          </a:prstGeom>
          <a:noFill/>
          <a:ln w="12700">
            <a:solidFill>
              <a:srgbClr val="000000"/>
            </a:solidFill>
            <a:round/>
            <a:headEnd/>
            <a:tailEnd/>
          </a:ln>
        </p:spPr>
        <p:txBody>
          <a:bodyPr wrap="none" anchor="ctr"/>
          <a:lstStyle/>
          <a:p>
            <a:endParaRPr lang="en-US"/>
          </a:p>
        </p:txBody>
      </p:sp>
      <p:sp>
        <p:nvSpPr>
          <p:cNvPr id="238717" name="Line 124"/>
          <p:cNvSpPr>
            <a:spLocks noChangeShapeType="1"/>
          </p:cNvSpPr>
          <p:nvPr/>
        </p:nvSpPr>
        <p:spPr bwMode="auto">
          <a:xfrm flipV="1">
            <a:off x="6065838" y="5337175"/>
            <a:ext cx="0" cy="47625"/>
          </a:xfrm>
          <a:prstGeom prst="line">
            <a:avLst/>
          </a:prstGeom>
          <a:noFill/>
          <a:ln w="12700">
            <a:solidFill>
              <a:srgbClr val="000000"/>
            </a:solidFill>
            <a:round/>
            <a:headEnd/>
            <a:tailEnd/>
          </a:ln>
        </p:spPr>
        <p:txBody>
          <a:bodyPr wrap="none" anchor="ctr"/>
          <a:lstStyle/>
          <a:p>
            <a:endParaRPr lang="en-US"/>
          </a:p>
        </p:txBody>
      </p:sp>
      <p:sp>
        <p:nvSpPr>
          <p:cNvPr id="238718" name="Line 125"/>
          <p:cNvSpPr>
            <a:spLocks noChangeShapeType="1"/>
          </p:cNvSpPr>
          <p:nvPr/>
        </p:nvSpPr>
        <p:spPr bwMode="auto">
          <a:xfrm flipV="1">
            <a:off x="6075363" y="5337175"/>
            <a:ext cx="0" cy="47625"/>
          </a:xfrm>
          <a:prstGeom prst="line">
            <a:avLst/>
          </a:prstGeom>
          <a:noFill/>
          <a:ln w="12700">
            <a:solidFill>
              <a:srgbClr val="000000"/>
            </a:solidFill>
            <a:round/>
            <a:headEnd/>
            <a:tailEnd/>
          </a:ln>
        </p:spPr>
        <p:txBody>
          <a:bodyPr wrap="none" anchor="ctr"/>
          <a:lstStyle/>
          <a:p>
            <a:endParaRPr lang="en-US"/>
          </a:p>
        </p:txBody>
      </p:sp>
      <p:sp>
        <p:nvSpPr>
          <p:cNvPr id="238719" name="Line 126"/>
          <p:cNvSpPr>
            <a:spLocks noChangeShapeType="1"/>
          </p:cNvSpPr>
          <p:nvPr/>
        </p:nvSpPr>
        <p:spPr bwMode="auto">
          <a:xfrm flipV="1">
            <a:off x="6094413" y="5337175"/>
            <a:ext cx="0" cy="47625"/>
          </a:xfrm>
          <a:prstGeom prst="line">
            <a:avLst/>
          </a:prstGeom>
          <a:noFill/>
          <a:ln w="12700">
            <a:solidFill>
              <a:srgbClr val="000000"/>
            </a:solidFill>
            <a:round/>
            <a:headEnd/>
            <a:tailEnd/>
          </a:ln>
        </p:spPr>
        <p:txBody>
          <a:bodyPr wrap="none" anchor="ctr"/>
          <a:lstStyle/>
          <a:p>
            <a:endParaRPr lang="en-US"/>
          </a:p>
        </p:txBody>
      </p:sp>
      <p:sp>
        <p:nvSpPr>
          <p:cNvPr id="238720" name="Line 127"/>
          <p:cNvSpPr>
            <a:spLocks noChangeShapeType="1"/>
          </p:cNvSpPr>
          <p:nvPr/>
        </p:nvSpPr>
        <p:spPr bwMode="auto">
          <a:xfrm flipV="1">
            <a:off x="6103938" y="5337175"/>
            <a:ext cx="0" cy="47625"/>
          </a:xfrm>
          <a:prstGeom prst="line">
            <a:avLst/>
          </a:prstGeom>
          <a:noFill/>
          <a:ln w="12700">
            <a:solidFill>
              <a:srgbClr val="000000"/>
            </a:solidFill>
            <a:round/>
            <a:headEnd/>
            <a:tailEnd/>
          </a:ln>
        </p:spPr>
        <p:txBody>
          <a:bodyPr wrap="none" anchor="ctr"/>
          <a:lstStyle/>
          <a:p>
            <a:endParaRPr lang="en-US"/>
          </a:p>
        </p:txBody>
      </p:sp>
      <p:sp>
        <p:nvSpPr>
          <p:cNvPr id="238721" name="Line 128"/>
          <p:cNvSpPr>
            <a:spLocks noChangeShapeType="1"/>
          </p:cNvSpPr>
          <p:nvPr/>
        </p:nvSpPr>
        <p:spPr bwMode="auto">
          <a:xfrm flipV="1">
            <a:off x="6113463" y="5337175"/>
            <a:ext cx="0" cy="47625"/>
          </a:xfrm>
          <a:prstGeom prst="line">
            <a:avLst/>
          </a:prstGeom>
          <a:noFill/>
          <a:ln w="12700">
            <a:solidFill>
              <a:srgbClr val="000000"/>
            </a:solidFill>
            <a:round/>
            <a:headEnd/>
            <a:tailEnd/>
          </a:ln>
        </p:spPr>
        <p:txBody>
          <a:bodyPr wrap="none" anchor="ctr"/>
          <a:lstStyle/>
          <a:p>
            <a:endParaRPr lang="en-US"/>
          </a:p>
        </p:txBody>
      </p:sp>
      <p:sp>
        <p:nvSpPr>
          <p:cNvPr id="238722" name="Line 129"/>
          <p:cNvSpPr>
            <a:spLocks noChangeShapeType="1"/>
          </p:cNvSpPr>
          <p:nvPr/>
        </p:nvSpPr>
        <p:spPr bwMode="auto">
          <a:xfrm flipV="1">
            <a:off x="6132513" y="5337175"/>
            <a:ext cx="0" cy="47625"/>
          </a:xfrm>
          <a:prstGeom prst="line">
            <a:avLst/>
          </a:prstGeom>
          <a:noFill/>
          <a:ln w="12700">
            <a:solidFill>
              <a:srgbClr val="000000"/>
            </a:solidFill>
            <a:round/>
            <a:headEnd/>
            <a:tailEnd/>
          </a:ln>
        </p:spPr>
        <p:txBody>
          <a:bodyPr wrap="none" anchor="ctr"/>
          <a:lstStyle/>
          <a:p>
            <a:endParaRPr lang="en-US"/>
          </a:p>
        </p:txBody>
      </p:sp>
      <p:sp>
        <p:nvSpPr>
          <p:cNvPr id="238723" name="Line 130"/>
          <p:cNvSpPr>
            <a:spLocks noChangeShapeType="1"/>
          </p:cNvSpPr>
          <p:nvPr/>
        </p:nvSpPr>
        <p:spPr bwMode="auto">
          <a:xfrm flipV="1">
            <a:off x="6142038" y="5337175"/>
            <a:ext cx="0" cy="47625"/>
          </a:xfrm>
          <a:prstGeom prst="line">
            <a:avLst/>
          </a:prstGeom>
          <a:noFill/>
          <a:ln w="12700">
            <a:solidFill>
              <a:srgbClr val="000000"/>
            </a:solidFill>
            <a:round/>
            <a:headEnd/>
            <a:tailEnd/>
          </a:ln>
        </p:spPr>
        <p:txBody>
          <a:bodyPr wrap="none" anchor="ctr"/>
          <a:lstStyle/>
          <a:p>
            <a:endParaRPr lang="en-US"/>
          </a:p>
        </p:txBody>
      </p:sp>
      <p:sp>
        <p:nvSpPr>
          <p:cNvPr id="238724" name="Line 131"/>
          <p:cNvSpPr>
            <a:spLocks noChangeShapeType="1"/>
          </p:cNvSpPr>
          <p:nvPr/>
        </p:nvSpPr>
        <p:spPr bwMode="auto">
          <a:xfrm flipV="1">
            <a:off x="6161088" y="5337175"/>
            <a:ext cx="0" cy="47625"/>
          </a:xfrm>
          <a:prstGeom prst="line">
            <a:avLst/>
          </a:prstGeom>
          <a:noFill/>
          <a:ln w="12700">
            <a:solidFill>
              <a:srgbClr val="000000"/>
            </a:solidFill>
            <a:round/>
            <a:headEnd/>
            <a:tailEnd/>
          </a:ln>
        </p:spPr>
        <p:txBody>
          <a:bodyPr wrap="none" anchor="ctr"/>
          <a:lstStyle/>
          <a:p>
            <a:endParaRPr lang="en-US"/>
          </a:p>
        </p:txBody>
      </p:sp>
      <p:sp>
        <p:nvSpPr>
          <p:cNvPr id="238725" name="Line 132"/>
          <p:cNvSpPr>
            <a:spLocks noChangeShapeType="1"/>
          </p:cNvSpPr>
          <p:nvPr/>
        </p:nvSpPr>
        <p:spPr bwMode="auto">
          <a:xfrm flipV="1">
            <a:off x="6170613" y="5337175"/>
            <a:ext cx="0" cy="47625"/>
          </a:xfrm>
          <a:prstGeom prst="line">
            <a:avLst/>
          </a:prstGeom>
          <a:noFill/>
          <a:ln w="12700">
            <a:solidFill>
              <a:srgbClr val="000000"/>
            </a:solidFill>
            <a:round/>
            <a:headEnd/>
            <a:tailEnd/>
          </a:ln>
        </p:spPr>
        <p:txBody>
          <a:bodyPr wrap="none" anchor="ctr"/>
          <a:lstStyle/>
          <a:p>
            <a:endParaRPr lang="en-US"/>
          </a:p>
        </p:txBody>
      </p:sp>
      <p:sp>
        <p:nvSpPr>
          <p:cNvPr id="238726" name="Line 133"/>
          <p:cNvSpPr>
            <a:spLocks noChangeShapeType="1"/>
          </p:cNvSpPr>
          <p:nvPr/>
        </p:nvSpPr>
        <p:spPr bwMode="auto">
          <a:xfrm flipV="1">
            <a:off x="6189663" y="5337175"/>
            <a:ext cx="0" cy="47625"/>
          </a:xfrm>
          <a:prstGeom prst="line">
            <a:avLst/>
          </a:prstGeom>
          <a:noFill/>
          <a:ln w="12700">
            <a:solidFill>
              <a:srgbClr val="000000"/>
            </a:solidFill>
            <a:round/>
            <a:headEnd/>
            <a:tailEnd/>
          </a:ln>
        </p:spPr>
        <p:txBody>
          <a:bodyPr wrap="none" anchor="ctr"/>
          <a:lstStyle/>
          <a:p>
            <a:endParaRPr lang="en-US"/>
          </a:p>
        </p:txBody>
      </p:sp>
      <p:sp>
        <p:nvSpPr>
          <p:cNvPr id="238727" name="Line 134"/>
          <p:cNvSpPr>
            <a:spLocks noChangeShapeType="1"/>
          </p:cNvSpPr>
          <p:nvPr/>
        </p:nvSpPr>
        <p:spPr bwMode="auto">
          <a:xfrm flipV="1">
            <a:off x="6199188" y="5337175"/>
            <a:ext cx="0" cy="47625"/>
          </a:xfrm>
          <a:prstGeom prst="line">
            <a:avLst/>
          </a:prstGeom>
          <a:noFill/>
          <a:ln w="12700">
            <a:solidFill>
              <a:srgbClr val="000000"/>
            </a:solidFill>
            <a:round/>
            <a:headEnd/>
            <a:tailEnd/>
          </a:ln>
        </p:spPr>
        <p:txBody>
          <a:bodyPr wrap="none" anchor="ctr"/>
          <a:lstStyle/>
          <a:p>
            <a:endParaRPr lang="en-US"/>
          </a:p>
        </p:txBody>
      </p:sp>
      <p:sp>
        <p:nvSpPr>
          <p:cNvPr id="238728" name="Line 135"/>
          <p:cNvSpPr>
            <a:spLocks noChangeShapeType="1"/>
          </p:cNvSpPr>
          <p:nvPr/>
        </p:nvSpPr>
        <p:spPr bwMode="auto">
          <a:xfrm flipV="1">
            <a:off x="6218238" y="5337175"/>
            <a:ext cx="0" cy="47625"/>
          </a:xfrm>
          <a:prstGeom prst="line">
            <a:avLst/>
          </a:prstGeom>
          <a:noFill/>
          <a:ln w="12700">
            <a:solidFill>
              <a:srgbClr val="000000"/>
            </a:solidFill>
            <a:round/>
            <a:headEnd/>
            <a:tailEnd/>
          </a:ln>
        </p:spPr>
        <p:txBody>
          <a:bodyPr wrap="none" anchor="ctr"/>
          <a:lstStyle/>
          <a:p>
            <a:endParaRPr lang="en-US"/>
          </a:p>
        </p:txBody>
      </p:sp>
      <p:sp>
        <p:nvSpPr>
          <p:cNvPr id="238729" name="Line 136"/>
          <p:cNvSpPr>
            <a:spLocks noChangeShapeType="1"/>
          </p:cNvSpPr>
          <p:nvPr/>
        </p:nvSpPr>
        <p:spPr bwMode="auto">
          <a:xfrm flipV="1">
            <a:off x="6227763" y="5337175"/>
            <a:ext cx="0" cy="47625"/>
          </a:xfrm>
          <a:prstGeom prst="line">
            <a:avLst/>
          </a:prstGeom>
          <a:noFill/>
          <a:ln w="12700">
            <a:solidFill>
              <a:srgbClr val="000000"/>
            </a:solidFill>
            <a:round/>
            <a:headEnd/>
            <a:tailEnd/>
          </a:ln>
        </p:spPr>
        <p:txBody>
          <a:bodyPr wrap="none" anchor="ctr"/>
          <a:lstStyle/>
          <a:p>
            <a:endParaRPr lang="en-US"/>
          </a:p>
        </p:txBody>
      </p:sp>
      <p:sp>
        <p:nvSpPr>
          <p:cNvPr id="238730" name="Line 137"/>
          <p:cNvSpPr>
            <a:spLocks noChangeShapeType="1"/>
          </p:cNvSpPr>
          <p:nvPr/>
        </p:nvSpPr>
        <p:spPr bwMode="auto">
          <a:xfrm flipV="1">
            <a:off x="6237288" y="5337175"/>
            <a:ext cx="0" cy="47625"/>
          </a:xfrm>
          <a:prstGeom prst="line">
            <a:avLst/>
          </a:prstGeom>
          <a:noFill/>
          <a:ln w="12700">
            <a:solidFill>
              <a:srgbClr val="000000"/>
            </a:solidFill>
            <a:round/>
            <a:headEnd/>
            <a:tailEnd/>
          </a:ln>
        </p:spPr>
        <p:txBody>
          <a:bodyPr wrap="none" anchor="ctr"/>
          <a:lstStyle/>
          <a:p>
            <a:endParaRPr lang="en-US"/>
          </a:p>
        </p:txBody>
      </p:sp>
      <p:sp>
        <p:nvSpPr>
          <p:cNvPr id="238731" name="Line 138"/>
          <p:cNvSpPr>
            <a:spLocks noChangeShapeType="1"/>
          </p:cNvSpPr>
          <p:nvPr/>
        </p:nvSpPr>
        <p:spPr bwMode="auto">
          <a:xfrm flipV="1">
            <a:off x="6256338" y="5337175"/>
            <a:ext cx="0" cy="47625"/>
          </a:xfrm>
          <a:prstGeom prst="line">
            <a:avLst/>
          </a:prstGeom>
          <a:noFill/>
          <a:ln w="12700">
            <a:solidFill>
              <a:srgbClr val="000000"/>
            </a:solidFill>
            <a:round/>
            <a:headEnd/>
            <a:tailEnd/>
          </a:ln>
        </p:spPr>
        <p:txBody>
          <a:bodyPr wrap="none" anchor="ctr"/>
          <a:lstStyle/>
          <a:p>
            <a:endParaRPr lang="en-US"/>
          </a:p>
        </p:txBody>
      </p:sp>
      <p:sp>
        <p:nvSpPr>
          <p:cNvPr id="238732" name="Line 139"/>
          <p:cNvSpPr>
            <a:spLocks noChangeShapeType="1"/>
          </p:cNvSpPr>
          <p:nvPr/>
        </p:nvSpPr>
        <p:spPr bwMode="auto">
          <a:xfrm flipV="1">
            <a:off x="6265863" y="5337175"/>
            <a:ext cx="0" cy="47625"/>
          </a:xfrm>
          <a:prstGeom prst="line">
            <a:avLst/>
          </a:prstGeom>
          <a:noFill/>
          <a:ln w="12700">
            <a:solidFill>
              <a:srgbClr val="000000"/>
            </a:solidFill>
            <a:round/>
            <a:headEnd/>
            <a:tailEnd/>
          </a:ln>
        </p:spPr>
        <p:txBody>
          <a:bodyPr wrap="none" anchor="ctr"/>
          <a:lstStyle/>
          <a:p>
            <a:endParaRPr lang="en-US"/>
          </a:p>
        </p:txBody>
      </p:sp>
      <p:sp>
        <p:nvSpPr>
          <p:cNvPr id="238733" name="Line 140"/>
          <p:cNvSpPr>
            <a:spLocks noChangeShapeType="1"/>
          </p:cNvSpPr>
          <p:nvPr/>
        </p:nvSpPr>
        <p:spPr bwMode="auto">
          <a:xfrm flipV="1">
            <a:off x="6284913" y="5337175"/>
            <a:ext cx="0" cy="47625"/>
          </a:xfrm>
          <a:prstGeom prst="line">
            <a:avLst/>
          </a:prstGeom>
          <a:noFill/>
          <a:ln w="12700">
            <a:solidFill>
              <a:srgbClr val="000000"/>
            </a:solidFill>
            <a:round/>
            <a:headEnd/>
            <a:tailEnd/>
          </a:ln>
        </p:spPr>
        <p:txBody>
          <a:bodyPr wrap="none" anchor="ctr"/>
          <a:lstStyle/>
          <a:p>
            <a:endParaRPr lang="en-US"/>
          </a:p>
        </p:txBody>
      </p:sp>
      <p:sp>
        <p:nvSpPr>
          <p:cNvPr id="238734" name="Line 141"/>
          <p:cNvSpPr>
            <a:spLocks noChangeShapeType="1"/>
          </p:cNvSpPr>
          <p:nvPr/>
        </p:nvSpPr>
        <p:spPr bwMode="auto">
          <a:xfrm flipV="1">
            <a:off x="6294438" y="5337175"/>
            <a:ext cx="0" cy="47625"/>
          </a:xfrm>
          <a:prstGeom prst="line">
            <a:avLst/>
          </a:prstGeom>
          <a:noFill/>
          <a:ln w="12700">
            <a:solidFill>
              <a:srgbClr val="000000"/>
            </a:solidFill>
            <a:round/>
            <a:headEnd/>
            <a:tailEnd/>
          </a:ln>
        </p:spPr>
        <p:txBody>
          <a:bodyPr wrap="none" anchor="ctr"/>
          <a:lstStyle/>
          <a:p>
            <a:endParaRPr lang="en-US"/>
          </a:p>
        </p:txBody>
      </p:sp>
      <p:sp>
        <p:nvSpPr>
          <p:cNvPr id="238735" name="Line 142"/>
          <p:cNvSpPr>
            <a:spLocks noChangeShapeType="1"/>
          </p:cNvSpPr>
          <p:nvPr/>
        </p:nvSpPr>
        <p:spPr bwMode="auto">
          <a:xfrm flipV="1">
            <a:off x="6313488" y="5337175"/>
            <a:ext cx="0" cy="47625"/>
          </a:xfrm>
          <a:prstGeom prst="line">
            <a:avLst/>
          </a:prstGeom>
          <a:noFill/>
          <a:ln w="12700">
            <a:solidFill>
              <a:srgbClr val="000000"/>
            </a:solidFill>
            <a:round/>
            <a:headEnd/>
            <a:tailEnd/>
          </a:ln>
        </p:spPr>
        <p:txBody>
          <a:bodyPr wrap="none" anchor="ctr"/>
          <a:lstStyle/>
          <a:p>
            <a:endParaRPr lang="en-US"/>
          </a:p>
        </p:txBody>
      </p:sp>
      <p:sp>
        <p:nvSpPr>
          <p:cNvPr id="238736" name="Line 143"/>
          <p:cNvSpPr>
            <a:spLocks noChangeShapeType="1"/>
          </p:cNvSpPr>
          <p:nvPr/>
        </p:nvSpPr>
        <p:spPr bwMode="auto">
          <a:xfrm flipV="1">
            <a:off x="6323013" y="5337175"/>
            <a:ext cx="0" cy="47625"/>
          </a:xfrm>
          <a:prstGeom prst="line">
            <a:avLst/>
          </a:prstGeom>
          <a:noFill/>
          <a:ln w="12700">
            <a:solidFill>
              <a:srgbClr val="000000"/>
            </a:solidFill>
            <a:round/>
            <a:headEnd/>
            <a:tailEnd/>
          </a:ln>
        </p:spPr>
        <p:txBody>
          <a:bodyPr wrap="none" anchor="ctr"/>
          <a:lstStyle/>
          <a:p>
            <a:endParaRPr lang="en-US"/>
          </a:p>
        </p:txBody>
      </p:sp>
      <p:sp>
        <p:nvSpPr>
          <p:cNvPr id="238737" name="Line 144"/>
          <p:cNvSpPr>
            <a:spLocks noChangeShapeType="1"/>
          </p:cNvSpPr>
          <p:nvPr/>
        </p:nvSpPr>
        <p:spPr bwMode="auto">
          <a:xfrm flipV="1">
            <a:off x="6342063" y="5337175"/>
            <a:ext cx="0" cy="47625"/>
          </a:xfrm>
          <a:prstGeom prst="line">
            <a:avLst/>
          </a:prstGeom>
          <a:noFill/>
          <a:ln w="12700">
            <a:solidFill>
              <a:srgbClr val="000000"/>
            </a:solidFill>
            <a:round/>
            <a:headEnd/>
            <a:tailEnd/>
          </a:ln>
        </p:spPr>
        <p:txBody>
          <a:bodyPr wrap="none" anchor="ctr"/>
          <a:lstStyle/>
          <a:p>
            <a:endParaRPr lang="en-US"/>
          </a:p>
        </p:txBody>
      </p:sp>
      <p:sp>
        <p:nvSpPr>
          <p:cNvPr id="238738" name="Line 145"/>
          <p:cNvSpPr>
            <a:spLocks noChangeShapeType="1"/>
          </p:cNvSpPr>
          <p:nvPr/>
        </p:nvSpPr>
        <p:spPr bwMode="auto">
          <a:xfrm flipV="1">
            <a:off x="6351588" y="5337175"/>
            <a:ext cx="0" cy="47625"/>
          </a:xfrm>
          <a:prstGeom prst="line">
            <a:avLst/>
          </a:prstGeom>
          <a:noFill/>
          <a:ln w="12700">
            <a:solidFill>
              <a:srgbClr val="000000"/>
            </a:solidFill>
            <a:round/>
            <a:headEnd/>
            <a:tailEnd/>
          </a:ln>
        </p:spPr>
        <p:txBody>
          <a:bodyPr wrap="none" anchor="ctr"/>
          <a:lstStyle/>
          <a:p>
            <a:endParaRPr lang="en-US"/>
          </a:p>
        </p:txBody>
      </p:sp>
      <p:sp>
        <p:nvSpPr>
          <p:cNvPr id="238739" name="Line 146"/>
          <p:cNvSpPr>
            <a:spLocks noChangeShapeType="1"/>
          </p:cNvSpPr>
          <p:nvPr/>
        </p:nvSpPr>
        <p:spPr bwMode="auto">
          <a:xfrm flipV="1">
            <a:off x="6361113" y="5337175"/>
            <a:ext cx="0" cy="47625"/>
          </a:xfrm>
          <a:prstGeom prst="line">
            <a:avLst/>
          </a:prstGeom>
          <a:noFill/>
          <a:ln w="12700">
            <a:solidFill>
              <a:srgbClr val="000000"/>
            </a:solidFill>
            <a:round/>
            <a:headEnd/>
            <a:tailEnd/>
          </a:ln>
        </p:spPr>
        <p:txBody>
          <a:bodyPr wrap="none" anchor="ctr"/>
          <a:lstStyle/>
          <a:p>
            <a:endParaRPr lang="en-US"/>
          </a:p>
        </p:txBody>
      </p:sp>
      <p:sp>
        <p:nvSpPr>
          <p:cNvPr id="238740" name="Line 147"/>
          <p:cNvSpPr>
            <a:spLocks noChangeShapeType="1"/>
          </p:cNvSpPr>
          <p:nvPr/>
        </p:nvSpPr>
        <p:spPr bwMode="auto">
          <a:xfrm flipV="1">
            <a:off x="6380163" y="5337175"/>
            <a:ext cx="0" cy="47625"/>
          </a:xfrm>
          <a:prstGeom prst="line">
            <a:avLst/>
          </a:prstGeom>
          <a:noFill/>
          <a:ln w="12700">
            <a:solidFill>
              <a:srgbClr val="000000"/>
            </a:solidFill>
            <a:round/>
            <a:headEnd/>
            <a:tailEnd/>
          </a:ln>
        </p:spPr>
        <p:txBody>
          <a:bodyPr wrap="none" anchor="ctr"/>
          <a:lstStyle/>
          <a:p>
            <a:endParaRPr lang="en-US"/>
          </a:p>
        </p:txBody>
      </p:sp>
      <p:sp>
        <p:nvSpPr>
          <p:cNvPr id="238741" name="Line 148"/>
          <p:cNvSpPr>
            <a:spLocks noChangeShapeType="1"/>
          </p:cNvSpPr>
          <p:nvPr/>
        </p:nvSpPr>
        <p:spPr bwMode="auto">
          <a:xfrm flipV="1">
            <a:off x="6389688" y="5337175"/>
            <a:ext cx="0" cy="47625"/>
          </a:xfrm>
          <a:prstGeom prst="line">
            <a:avLst/>
          </a:prstGeom>
          <a:noFill/>
          <a:ln w="12700">
            <a:solidFill>
              <a:srgbClr val="000000"/>
            </a:solidFill>
            <a:round/>
            <a:headEnd/>
            <a:tailEnd/>
          </a:ln>
        </p:spPr>
        <p:txBody>
          <a:bodyPr wrap="none" anchor="ctr"/>
          <a:lstStyle/>
          <a:p>
            <a:endParaRPr lang="en-US"/>
          </a:p>
        </p:txBody>
      </p:sp>
      <p:sp>
        <p:nvSpPr>
          <p:cNvPr id="238742" name="Line 149"/>
          <p:cNvSpPr>
            <a:spLocks noChangeShapeType="1"/>
          </p:cNvSpPr>
          <p:nvPr/>
        </p:nvSpPr>
        <p:spPr bwMode="auto">
          <a:xfrm flipV="1">
            <a:off x="6408738" y="5337175"/>
            <a:ext cx="0" cy="47625"/>
          </a:xfrm>
          <a:prstGeom prst="line">
            <a:avLst/>
          </a:prstGeom>
          <a:noFill/>
          <a:ln w="12700">
            <a:solidFill>
              <a:srgbClr val="000000"/>
            </a:solidFill>
            <a:round/>
            <a:headEnd/>
            <a:tailEnd/>
          </a:ln>
        </p:spPr>
        <p:txBody>
          <a:bodyPr wrap="none" anchor="ctr"/>
          <a:lstStyle/>
          <a:p>
            <a:endParaRPr lang="en-US"/>
          </a:p>
        </p:txBody>
      </p:sp>
      <p:sp>
        <p:nvSpPr>
          <p:cNvPr id="238743" name="Line 150"/>
          <p:cNvSpPr>
            <a:spLocks noChangeShapeType="1"/>
          </p:cNvSpPr>
          <p:nvPr/>
        </p:nvSpPr>
        <p:spPr bwMode="auto">
          <a:xfrm flipV="1">
            <a:off x="6418263" y="5337175"/>
            <a:ext cx="0" cy="47625"/>
          </a:xfrm>
          <a:prstGeom prst="line">
            <a:avLst/>
          </a:prstGeom>
          <a:noFill/>
          <a:ln w="12700">
            <a:solidFill>
              <a:srgbClr val="000000"/>
            </a:solidFill>
            <a:round/>
            <a:headEnd/>
            <a:tailEnd/>
          </a:ln>
        </p:spPr>
        <p:txBody>
          <a:bodyPr wrap="none" anchor="ctr"/>
          <a:lstStyle/>
          <a:p>
            <a:endParaRPr lang="en-US"/>
          </a:p>
        </p:txBody>
      </p:sp>
      <p:sp>
        <p:nvSpPr>
          <p:cNvPr id="238744" name="Line 151"/>
          <p:cNvSpPr>
            <a:spLocks noChangeShapeType="1"/>
          </p:cNvSpPr>
          <p:nvPr/>
        </p:nvSpPr>
        <p:spPr bwMode="auto">
          <a:xfrm flipV="1">
            <a:off x="6437313" y="5337175"/>
            <a:ext cx="0" cy="47625"/>
          </a:xfrm>
          <a:prstGeom prst="line">
            <a:avLst/>
          </a:prstGeom>
          <a:noFill/>
          <a:ln w="12700">
            <a:solidFill>
              <a:srgbClr val="000000"/>
            </a:solidFill>
            <a:round/>
            <a:headEnd/>
            <a:tailEnd/>
          </a:ln>
        </p:spPr>
        <p:txBody>
          <a:bodyPr wrap="none" anchor="ctr"/>
          <a:lstStyle/>
          <a:p>
            <a:endParaRPr lang="en-US"/>
          </a:p>
        </p:txBody>
      </p:sp>
      <p:sp>
        <p:nvSpPr>
          <p:cNvPr id="238745" name="Line 152"/>
          <p:cNvSpPr>
            <a:spLocks noChangeShapeType="1"/>
          </p:cNvSpPr>
          <p:nvPr/>
        </p:nvSpPr>
        <p:spPr bwMode="auto">
          <a:xfrm flipV="1">
            <a:off x="6446838" y="5337175"/>
            <a:ext cx="0" cy="47625"/>
          </a:xfrm>
          <a:prstGeom prst="line">
            <a:avLst/>
          </a:prstGeom>
          <a:noFill/>
          <a:ln w="12700">
            <a:solidFill>
              <a:srgbClr val="000000"/>
            </a:solidFill>
            <a:round/>
            <a:headEnd/>
            <a:tailEnd/>
          </a:ln>
        </p:spPr>
        <p:txBody>
          <a:bodyPr wrap="none" anchor="ctr"/>
          <a:lstStyle/>
          <a:p>
            <a:endParaRPr lang="en-US"/>
          </a:p>
        </p:txBody>
      </p:sp>
      <p:sp>
        <p:nvSpPr>
          <p:cNvPr id="238746" name="Line 153"/>
          <p:cNvSpPr>
            <a:spLocks noChangeShapeType="1"/>
          </p:cNvSpPr>
          <p:nvPr/>
        </p:nvSpPr>
        <p:spPr bwMode="auto">
          <a:xfrm flipV="1">
            <a:off x="6465888" y="5337175"/>
            <a:ext cx="0" cy="47625"/>
          </a:xfrm>
          <a:prstGeom prst="line">
            <a:avLst/>
          </a:prstGeom>
          <a:noFill/>
          <a:ln w="12700">
            <a:solidFill>
              <a:srgbClr val="000000"/>
            </a:solidFill>
            <a:round/>
            <a:headEnd/>
            <a:tailEnd/>
          </a:ln>
        </p:spPr>
        <p:txBody>
          <a:bodyPr wrap="none" anchor="ctr"/>
          <a:lstStyle/>
          <a:p>
            <a:endParaRPr lang="en-US"/>
          </a:p>
        </p:txBody>
      </p:sp>
      <p:sp>
        <p:nvSpPr>
          <p:cNvPr id="238747" name="Line 154"/>
          <p:cNvSpPr>
            <a:spLocks noChangeShapeType="1"/>
          </p:cNvSpPr>
          <p:nvPr/>
        </p:nvSpPr>
        <p:spPr bwMode="auto">
          <a:xfrm flipV="1">
            <a:off x="6475413" y="5337175"/>
            <a:ext cx="0" cy="47625"/>
          </a:xfrm>
          <a:prstGeom prst="line">
            <a:avLst/>
          </a:prstGeom>
          <a:noFill/>
          <a:ln w="12700">
            <a:solidFill>
              <a:srgbClr val="000000"/>
            </a:solidFill>
            <a:round/>
            <a:headEnd/>
            <a:tailEnd/>
          </a:ln>
        </p:spPr>
        <p:txBody>
          <a:bodyPr wrap="none" anchor="ctr"/>
          <a:lstStyle/>
          <a:p>
            <a:endParaRPr lang="en-US"/>
          </a:p>
        </p:txBody>
      </p:sp>
      <p:sp>
        <p:nvSpPr>
          <p:cNvPr id="238748" name="Line 155"/>
          <p:cNvSpPr>
            <a:spLocks noChangeShapeType="1"/>
          </p:cNvSpPr>
          <p:nvPr/>
        </p:nvSpPr>
        <p:spPr bwMode="auto">
          <a:xfrm flipV="1">
            <a:off x="6484938" y="5337175"/>
            <a:ext cx="0" cy="47625"/>
          </a:xfrm>
          <a:prstGeom prst="line">
            <a:avLst/>
          </a:prstGeom>
          <a:noFill/>
          <a:ln w="12700">
            <a:solidFill>
              <a:srgbClr val="000000"/>
            </a:solidFill>
            <a:round/>
            <a:headEnd/>
            <a:tailEnd/>
          </a:ln>
        </p:spPr>
        <p:txBody>
          <a:bodyPr wrap="none" anchor="ctr"/>
          <a:lstStyle/>
          <a:p>
            <a:endParaRPr lang="en-US"/>
          </a:p>
        </p:txBody>
      </p:sp>
      <p:sp>
        <p:nvSpPr>
          <p:cNvPr id="238749" name="Line 156"/>
          <p:cNvSpPr>
            <a:spLocks noChangeShapeType="1"/>
          </p:cNvSpPr>
          <p:nvPr/>
        </p:nvSpPr>
        <p:spPr bwMode="auto">
          <a:xfrm flipV="1">
            <a:off x="6503988" y="5337175"/>
            <a:ext cx="0" cy="47625"/>
          </a:xfrm>
          <a:prstGeom prst="line">
            <a:avLst/>
          </a:prstGeom>
          <a:noFill/>
          <a:ln w="12700">
            <a:solidFill>
              <a:srgbClr val="000000"/>
            </a:solidFill>
            <a:round/>
            <a:headEnd/>
            <a:tailEnd/>
          </a:ln>
        </p:spPr>
        <p:txBody>
          <a:bodyPr wrap="none" anchor="ctr"/>
          <a:lstStyle/>
          <a:p>
            <a:endParaRPr lang="en-US"/>
          </a:p>
        </p:txBody>
      </p:sp>
      <p:sp>
        <p:nvSpPr>
          <p:cNvPr id="238750" name="Line 157"/>
          <p:cNvSpPr>
            <a:spLocks noChangeShapeType="1"/>
          </p:cNvSpPr>
          <p:nvPr/>
        </p:nvSpPr>
        <p:spPr bwMode="auto">
          <a:xfrm flipV="1">
            <a:off x="6513513" y="5337175"/>
            <a:ext cx="0" cy="47625"/>
          </a:xfrm>
          <a:prstGeom prst="line">
            <a:avLst/>
          </a:prstGeom>
          <a:noFill/>
          <a:ln w="12700">
            <a:solidFill>
              <a:srgbClr val="000000"/>
            </a:solidFill>
            <a:round/>
            <a:headEnd/>
            <a:tailEnd/>
          </a:ln>
        </p:spPr>
        <p:txBody>
          <a:bodyPr wrap="none" anchor="ctr"/>
          <a:lstStyle/>
          <a:p>
            <a:endParaRPr lang="en-US"/>
          </a:p>
        </p:txBody>
      </p:sp>
      <p:sp>
        <p:nvSpPr>
          <p:cNvPr id="238751" name="Line 158"/>
          <p:cNvSpPr>
            <a:spLocks noChangeShapeType="1"/>
          </p:cNvSpPr>
          <p:nvPr/>
        </p:nvSpPr>
        <p:spPr bwMode="auto">
          <a:xfrm flipV="1">
            <a:off x="6532563" y="5337175"/>
            <a:ext cx="0" cy="47625"/>
          </a:xfrm>
          <a:prstGeom prst="line">
            <a:avLst/>
          </a:prstGeom>
          <a:noFill/>
          <a:ln w="12700">
            <a:solidFill>
              <a:srgbClr val="000000"/>
            </a:solidFill>
            <a:round/>
            <a:headEnd/>
            <a:tailEnd/>
          </a:ln>
        </p:spPr>
        <p:txBody>
          <a:bodyPr wrap="none" anchor="ctr"/>
          <a:lstStyle/>
          <a:p>
            <a:endParaRPr lang="en-US"/>
          </a:p>
        </p:txBody>
      </p:sp>
      <p:sp>
        <p:nvSpPr>
          <p:cNvPr id="238752" name="Line 159"/>
          <p:cNvSpPr>
            <a:spLocks noChangeShapeType="1"/>
          </p:cNvSpPr>
          <p:nvPr/>
        </p:nvSpPr>
        <p:spPr bwMode="auto">
          <a:xfrm flipV="1">
            <a:off x="6542088" y="5337175"/>
            <a:ext cx="0" cy="47625"/>
          </a:xfrm>
          <a:prstGeom prst="line">
            <a:avLst/>
          </a:prstGeom>
          <a:noFill/>
          <a:ln w="12700">
            <a:solidFill>
              <a:srgbClr val="000000"/>
            </a:solidFill>
            <a:round/>
            <a:headEnd/>
            <a:tailEnd/>
          </a:ln>
        </p:spPr>
        <p:txBody>
          <a:bodyPr wrap="none" anchor="ctr"/>
          <a:lstStyle/>
          <a:p>
            <a:endParaRPr lang="en-US"/>
          </a:p>
        </p:txBody>
      </p:sp>
      <p:sp>
        <p:nvSpPr>
          <p:cNvPr id="238753" name="Line 160"/>
          <p:cNvSpPr>
            <a:spLocks noChangeShapeType="1"/>
          </p:cNvSpPr>
          <p:nvPr/>
        </p:nvSpPr>
        <p:spPr bwMode="auto">
          <a:xfrm flipV="1">
            <a:off x="6561138" y="5337175"/>
            <a:ext cx="0" cy="47625"/>
          </a:xfrm>
          <a:prstGeom prst="line">
            <a:avLst/>
          </a:prstGeom>
          <a:noFill/>
          <a:ln w="12700">
            <a:solidFill>
              <a:srgbClr val="000000"/>
            </a:solidFill>
            <a:round/>
            <a:headEnd/>
            <a:tailEnd/>
          </a:ln>
        </p:spPr>
        <p:txBody>
          <a:bodyPr wrap="none" anchor="ctr"/>
          <a:lstStyle/>
          <a:p>
            <a:endParaRPr lang="en-US"/>
          </a:p>
        </p:txBody>
      </p:sp>
      <p:sp>
        <p:nvSpPr>
          <p:cNvPr id="238754" name="Line 161"/>
          <p:cNvSpPr>
            <a:spLocks noChangeShapeType="1"/>
          </p:cNvSpPr>
          <p:nvPr/>
        </p:nvSpPr>
        <p:spPr bwMode="auto">
          <a:xfrm flipV="1">
            <a:off x="6570663" y="5337175"/>
            <a:ext cx="0" cy="47625"/>
          </a:xfrm>
          <a:prstGeom prst="line">
            <a:avLst/>
          </a:prstGeom>
          <a:noFill/>
          <a:ln w="12700">
            <a:solidFill>
              <a:srgbClr val="000000"/>
            </a:solidFill>
            <a:round/>
            <a:headEnd/>
            <a:tailEnd/>
          </a:ln>
        </p:spPr>
        <p:txBody>
          <a:bodyPr wrap="none" anchor="ctr"/>
          <a:lstStyle/>
          <a:p>
            <a:endParaRPr lang="en-US"/>
          </a:p>
        </p:txBody>
      </p:sp>
      <p:sp>
        <p:nvSpPr>
          <p:cNvPr id="238755" name="Line 162"/>
          <p:cNvSpPr>
            <a:spLocks noChangeShapeType="1"/>
          </p:cNvSpPr>
          <p:nvPr/>
        </p:nvSpPr>
        <p:spPr bwMode="auto">
          <a:xfrm flipV="1">
            <a:off x="6589713" y="5337175"/>
            <a:ext cx="0" cy="47625"/>
          </a:xfrm>
          <a:prstGeom prst="line">
            <a:avLst/>
          </a:prstGeom>
          <a:noFill/>
          <a:ln w="12700">
            <a:solidFill>
              <a:srgbClr val="000000"/>
            </a:solidFill>
            <a:round/>
            <a:headEnd/>
            <a:tailEnd/>
          </a:ln>
        </p:spPr>
        <p:txBody>
          <a:bodyPr wrap="none" anchor="ctr"/>
          <a:lstStyle/>
          <a:p>
            <a:endParaRPr lang="en-US"/>
          </a:p>
        </p:txBody>
      </p:sp>
      <p:sp>
        <p:nvSpPr>
          <p:cNvPr id="238756" name="Line 163"/>
          <p:cNvSpPr>
            <a:spLocks noChangeShapeType="1"/>
          </p:cNvSpPr>
          <p:nvPr/>
        </p:nvSpPr>
        <p:spPr bwMode="auto">
          <a:xfrm flipV="1">
            <a:off x="6599238" y="5337175"/>
            <a:ext cx="0" cy="47625"/>
          </a:xfrm>
          <a:prstGeom prst="line">
            <a:avLst/>
          </a:prstGeom>
          <a:noFill/>
          <a:ln w="12700">
            <a:solidFill>
              <a:srgbClr val="000000"/>
            </a:solidFill>
            <a:round/>
            <a:headEnd/>
            <a:tailEnd/>
          </a:ln>
        </p:spPr>
        <p:txBody>
          <a:bodyPr wrap="none" anchor="ctr"/>
          <a:lstStyle/>
          <a:p>
            <a:endParaRPr lang="en-US"/>
          </a:p>
        </p:txBody>
      </p:sp>
      <p:sp>
        <p:nvSpPr>
          <p:cNvPr id="238757" name="Line 164"/>
          <p:cNvSpPr>
            <a:spLocks noChangeShapeType="1"/>
          </p:cNvSpPr>
          <p:nvPr/>
        </p:nvSpPr>
        <p:spPr bwMode="auto">
          <a:xfrm flipV="1">
            <a:off x="6608763" y="5337175"/>
            <a:ext cx="0" cy="47625"/>
          </a:xfrm>
          <a:prstGeom prst="line">
            <a:avLst/>
          </a:prstGeom>
          <a:noFill/>
          <a:ln w="12700">
            <a:solidFill>
              <a:srgbClr val="000000"/>
            </a:solidFill>
            <a:round/>
            <a:headEnd/>
            <a:tailEnd/>
          </a:ln>
        </p:spPr>
        <p:txBody>
          <a:bodyPr wrap="none" anchor="ctr"/>
          <a:lstStyle/>
          <a:p>
            <a:endParaRPr lang="en-US"/>
          </a:p>
        </p:txBody>
      </p:sp>
      <p:sp>
        <p:nvSpPr>
          <p:cNvPr id="238758" name="Line 165"/>
          <p:cNvSpPr>
            <a:spLocks noChangeShapeType="1"/>
          </p:cNvSpPr>
          <p:nvPr/>
        </p:nvSpPr>
        <p:spPr bwMode="auto">
          <a:xfrm flipV="1">
            <a:off x="6627813" y="5337175"/>
            <a:ext cx="0" cy="47625"/>
          </a:xfrm>
          <a:prstGeom prst="line">
            <a:avLst/>
          </a:prstGeom>
          <a:noFill/>
          <a:ln w="12700">
            <a:solidFill>
              <a:srgbClr val="000000"/>
            </a:solidFill>
            <a:round/>
            <a:headEnd/>
            <a:tailEnd/>
          </a:ln>
        </p:spPr>
        <p:txBody>
          <a:bodyPr wrap="none" anchor="ctr"/>
          <a:lstStyle/>
          <a:p>
            <a:endParaRPr lang="en-US"/>
          </a:p>
        </p:txBody>
      </p:sp>
      <p:sp>
        <p:nvSpPr>
          <p:cNvPr id="238759" name="Line 166"/>
          <p:cNvSpPr>
            <a:spLocks noChangeShapeType="1"/>
          </p:cNvSpPr>
          <p:nvPr/>
        </p:nvSpPr>
        <p:spPr bwMode="auto">
          <a:xfrm flipV="1">
            <a:off x="6637338" y="5337175"/>
            <a:ext cx="0" cy="47625"/>
          </a:xfrm>
          <a:prstGeom prst="line">
            <a:avLst/>
          </a:prstGeom>
          <a:noFill/>
          <a:ln w="12700">
            <a:solidFill>
              <a:srgbClr val="000000"/>
            </a:solidFill>
            <a:round/>
            <a:headEnd/>
            <a:tailEnd/>
          </a:ln>
        </p:spPr>
        <p:txBody>
          <a:bodyPr wrap="none" anchor="ctr"/>
          <a:lstStyle/>
          <a:p>
            <a:endParaRPr lang="en-US"/>
          </a:p>
        </p:txBody>
      </p:sp>
      <p:sp>
        <p:nvSpPr>
          <p:cNvPr id="238760" name="Line 167"/>
          <p:cNvSpPr>
            <a:spLocks noChangeShapeType="1"/>
          </p:cNvSpPr>
          <p:nvPr/>
        </p:nvSpPr>
        <p:spPr bwMode="auto">
          <a:xfrm flipV="1">
            <a:off x="6656388" y="5337175"/>
            <a:ext cx="0" cy="47625"/>
          </a:xfrm>
          <a:prstGeom prst="line">
            <a:avLst/>
          </a:prstGeom>
          <a:noFill/>
          <a:ln w="12700">
            <a:solidFill>
              <a:srgbClr val="000000"/>
            </a:solidFill>
            <a:round/>
            <a:headEnd/>
            <a:tailEnd/>
          </a:ln>
        </p:spPr>
        <p:txBody>
          <a:bodyPr wrap="none" anchor="ctr"/>
          <a:lstStyle/>
          <a:p>
            <a:endParaRPr lang="en-US"/>
          </a:p>
        </p:txBody>
      </p:sp>
      <p:sp>
        <p:nvSpPr>
          <p:cNvPr id="238761" name="Line 168"/>
          <p:cNvSpPr>
            <a:spLocks noChangeShapeType="1"/>
          </p:cNvSpPr>
          <p:nvPr/>
        </p:nvSpPr>
        <p:spPr bwMode="auto">
          <a:xfrm flipV="1">
            <a:off x="6665913" y="5337175"/>
            <a:ext cx="0" cy="47625"/>
          </a:xfrm>
          <a:prstGeom prst="line">
            <a:avLst/>
          </a:prstGeom>
          <a:noFill/>
          <a:ln w="12700">
            <a:solidFill>
              <a:srgbClr val="000000"/>
            </a:solidFill>
            <a:round/>
            <a:headEnd/>
            <a:tailEnd/>
          </a:ln>
        </p:spPr>
        <p:txBody>
          <a:bodyPr wrap="none" anchor="ctr"/>
          <a:lstStyle/>
          <a:p>
            <a:endParaRPr lang="en-US"/>
          </a:p>
        </p:txBody>
      </p:sp>
      <p:sp>
        <p:nvSpPr>
          <p:cNvPr id="238762" name="Line 169"/>
          <p:cNvSpPr>
            <a:spLocks noChangeShapeType="1"/>
          </p:cNvSpPr>
          <p:nvPr/>
        </p:nvSpPr>
        <p:spPr bwMode="auto">
          <a:xfrm flipV="1">
            <a:off x="6684963" y="5337175"/>
            <a:ext cx="0" cy="47625"/>
          </a:xfrm>
          <a:prstGeom prst="line">
            <a:avLst/>
          </a:prstGeom>
          <a:noFill/>
          <a:ln w="12700">
            <a:solidFill>
              <a:srgbClr val="000000"/>
            </a:solidFill>
            <a:round/>
            <a:headEnd/>
            <a:tailEnd/>
          </a:ln>
        </p:spPr>
        <p:txBody>
          <a:bodyPr wrap="none" anchor="ctr"/>
          <a:lstStyle/>
          <a:p>
            <a:endParaRPr lang="en-US"/>
          </a:p>
        </p:txBody>
      </p:sp>
      <p:sp>
        <p:nvSpPr>
          <p:cNvPr id="238763" name="Line 170"/>
          <p:cNvSpPr>
            <a:spLocks noChangeShapeType="1"/>
          </p:cNvSpPr>
          <p:nvPr/>
        </p:nvSpPr>
        <p:spPr bwMode="auto">
          <a:xfrm flipV="1">
            <a:off x="6694488" y="5337175"/>
            <a:ext cx="0" cy="47625"/>
          </a:xfrm>
          <a:prstGeom prst="line">
            <a:avLst/>
          </a:prstGeom>
          <a:noFill/>
          <a:ln w="12700">
            <a:solidFill>
              <a:srgbClr val="000000"/>
            </a:solidFill>
            <a:round/>
            <a:headEnd/>
            <a:tailEnd/>
          </a:ln>
        </p:spPr>
        <p:txBody>
          <a:bodyPr wrap="none" anchor="ctr"/>
          <a:lstStyle/>
          <a:p>
            <a:endParaRPr lang="en-US"/>
          </a:p>
        </p:txBody>
      </p:sp>
      <p:sp>
        <p:nvSpPr>
          <p:cNvPr id="238764" name="Line 171"/>
          <p:cNvSpPr>
            <a:spLocks noChangeShapeType="1"/>
          </p:cNvSpPr>
          <p:nvPr/>
        </p:nvSpPr>
        <p:spPr bwMode="auto">
          <a:xfrm flipV="1">
            <a:off x="6713538" y="5337175"/>
            <a:ext cx="0" cy="47625"/>
          </a:xfrm>
          <a:prstGeom prst="line">
            <a:avLst/>
          </a:prstGeom>
          <a:noFill/>
          <a:ln w="12700">
            <a:solidFill>
              <a:srgbClr val="000000"/>
            </a:solidFill>
            <a:round/>
            <a:headEnd/>
            <a:tailEnd/>
          </a:ln>
        </p:spPr>
        <p:txBody>
          <a:bodyPr wrap="none" anchor="ctr"/>
          <a:lstStyle/>
          <a:p>
            <a:endParaRPr lang="en-US"/>
          </a:p>
        </p:txBody>
      </p:sp>
      <p:sp>
        <p:nvSpPr>
          <p:cNvPr id="238765" name="Line 172"/>
          <p:cNvSpPr>
            <a:spLocks noChangeShapeType="1"/>
          </p:cNvSpPr>
          <p:nvPr/>
        </p:nvSpPr>
        <p:spPr bwMode="auto">
          <a:xfrm flipV="1">
            <a:off x="6723063" y="5337175"/>
            <a:ext cx="0" cy="47625"/>
          </a:xfrm>
          <a:prstGeom prst="line">
            <a:avLst/>
          </a:prstGeom>
          <a:noFill/>
          <a:ln w="12700">
            <a:solidFill>
              <a:srgbClr val="000000"/>
            </a:solidFill>
            <a:round/>
            <a:headEnd/>
            <a:tailEnd/>
          </a:ln>
        </p:spPr>
        <p:txBody>
          <a:bodyPr wrap="none" anchor="ctr"/>
          <a:lstStyle/>
          <a:p>
            <a:endParaRPr lang="en-US"/>
          </a:p>
        </p:txBody>
      </p:sp>
      <p:sp>
        <p:nvSpPr>
          <p:cNvPr id="238766" name="Line 173"/>
          <p:cNvSpPr>
            <a:spLocks noChangeShapeType="1"/>
          </p:cNvSpPr>
          <p:nvPr/>
        </p:nvSpPr>
        <p:spPr bwMode="auto">
          <a:xfrm flipV="1">
            <a:off x="6732588" y="5337175"/>
            <a:ext cx="0" cy="47625"/>
          </a:xfrm>
          <a:prstGeom prst="line">
            <a:avLst/>
          </a:prstGeom>
          <a:noFill/>
          <a:ln w="12700">
            <a:solidFill>
              <a:srgbClr val="000000"/>
            </a:solidFill>
            <a:round/>
            <a:headEnd/>
            <a:tailEnd/>
          </a:ln>
        </p:spPr>
        <p:txBody>
          <a:bodyPr wrap="none" anchor="ctr"/>
          <a:lstStyle/>
          <a:p>
            <a:endParaRPr lang="en-US"/>
          </a:p>
        </p:txBody>
      </p:sp>
      <p:sp>
        <p:nvSpPr>
          <p:cNvPr id="238767" name="Line 174"/>
          <p:cNvSpPr>
            <a:spLocks noChangeShapeType="1"/>
          </p:cNvSpPr>
          <p:nvPr/>
        </p:nvSpPr>
        <p:spPr bwMode="auto">
          <a:xfrm flipV="1">
            <a:off x="6751638" y="5337175"/>
            <a:ext cx="0" cy="47625"/>
          </a:xfrm>
          <a:prstGeom prst="line">
            <a:avLst/>
          </a:prstGeom>
          <a:noFill/>
          <a:ln w="12700">
            <a:solidFill>
              <a:srgbClr val="000000"/>
            </a:solidFill>
            <a:round/>
            <a:headEnd/>
            <a:tailEnd/>
          </a:ln>
        </p:spPr>
        <p:txBody>
          <a:bodyPr wrap="none" anchor="ctr"/>
          <a:lstStyle/>
          <a:p>
            <a:endParaRPr lang="en-US"/>
          </a:p>
        </p:txBody>
      </p:sp>
      <p:sp>
        <p:nvSpPr>
          <p:cNvPr id="238768" name="Line 175"/>
          <p:cNvSpPr>
            <a:spLocks noChangeShapeType="1"/>
          </p:cNvSpPr>
          <p:nvPr/>
        </p:nvSpPr>
        <p:spPr bwMode="auto">
          <a:xfrm flipV="1">
            <a:off x="6761163" y="5337175"/>
            <a:ext cx="0" cy="47625"/>
          </a:xfrm>
          <a:prstGeom prst="line">
            <a:avLst/>
          </a:prstGeom>
          <a:noFill/>
          <a:ln w="12700">
            <a:solidFill>
              <a:srgbClr val="000000"/>
            </a:solidFill>
            <a:round/>
            <a:headEnd/>
            <a:tailEnd/>
          </a:ln>
        </p:spPr>
        <p:txBody>
          <a:bodyPr wrap="none" anchor="ctr"/>
          <a:lstStyle/>
          <a:p>
            <a:endParaRPr lang="en-US"/>
          </a:p>
        </p:txBody>
      </p:sp>
      <p:sp>
        <p:nvSpPr>
          <p:cNvPr id="238769" name="Line 176"/>
          <p:cNvSpPr>
            <a:spLocks noChangeShapeType="1"/>
          </p:cNvSpPr>
          <p:nvPr/>
        </p:nvSpPr>
        <p:spPr bwMode="auto">
          <a:xfrm flipV="1">
            <a:off x="6780213" y="5337175"/>
            <a:ext cx="0" cy="47625"/>
          </a:xfrm>
          <a:prstGeom prst="line">
            <a:avLst/>
          </a:prstGeom>
          <a:noFill/>
          <a:ln w="12700">
            <a:solidFill>
              <a:srgbClr val="000000"/>
            </a:solidFill>
            <a:round/>
            <a:headEnd/>
            <a:tailEnd/>
          </a:ln>
        </p:spPr>
        <p:txBody>
          <a:bodyPr wrap="none" anchor="ctr"/>
          <a:lstStyle/>
          <a:p>
            <a:endParaRPr lang="en-US"/>
          </a:p>
        </p:txBody>
      </p:sp>
      <p:sp>
        <p:nvSpPr>
          <p:cNvPr id="238770" name="Line 177"/>
          <p:cNvSpPr>
            <a:spLocks noChangeShapeType="1"/>
          </p:cNvSpPr>
          <p:nvPr/>
        </p:nvSpPr>
        <p:spPr bwMode="auto">
          <a:xfrm flipV="1">
            <a:off x="6789738" y="5337175"/>
            <a:ext cx="0" cy="47625"/>
          </a:xfrm>
          <a:prstGeom prst="line">
            <a:avLst/>
          </a:prstGeom>
          <a:noFill/>
          <a:ln w="12700">
            <a:solidFill>
              <a:srgbClr val="000000"/>
            </a:solidFill>
            <a:round/>
            <a:headEnd/>
            <a:tailEnd/>
          </a:ln>
        </p:spPr>
        <p:txBody>
          <a:bodyPr wrap="none" anchor="ctr"/>
          <a:lstStyle/>
          <a:p>
            <a:endParaRPr lang="en-US"/>
          </a:p>
        </p:txBody>
      </p:sp>
      <p:sp>
        <p:nvSpPr>
          <p:cNvPr id="238771" name="Line 178"/>
          <p:cNvSpPr>
            <a:spLocks noChangeShapeType="1"/>
          </p:cNvSpPr>
          <p:nvPr/>
        </p:nvSpPr>
        <p:spPr bwMode="auto">
          <a:xfrm flipV="1">
            <a:off x="6808788" y="5337175"/>
            <a:ext cx="0" cy="47625"/>
          </a:xfrm>
          <a:prstGeom prst="line">
            <a:avLst/>
          </a:prstGeom>
          <a:noFill/>
          <a:ln w="12700">
            <a:solidFill>
              <a:srgbClr val="000000"/>
            </a:solidFill>
            <a:round/>
            <a:headEnd/>
            <a:tailEnd/>
          </a:ln>
        </p:spPr>
        <p:txBody>
          <a:bodyPr wrap="none" anchor="ctr"/>
          <a:lstStyle/>
          <a:p>
            <a:endParaRPr lang="en-US"/>
          </a:p>
        </p:txBody>
      </p:sp>
      <p:sp>
        <p:nvSpPr>
          <p:cNvPr id="238772" name="Line 179"/>
          <p:cNvSpPr>
            <a:spLocks noChangeShapeType="1"/>
          </p:cNvSpPr>
          <p:nvPr/>
        </p:nvSpPr>
        <p:spPr bwMode="auto">
          <a:xfrm flipV="1">
            <a:off x="6818313" y="5337175"/>
            <a:ext cx="0" cy="47625"/>
          </a:xfrm>
          <a:prstGeom prst="line">
            <a:avLst/>
          </a:prstGeom>
          <a:noFill/>
          <a:ln w="12700">
            <a:solidFill>
              <a:srgbClr val="000000"/>
            </a:solidFill>
            <a:round/>
            <a:headEnd/>
            <a:tailEnd/>
          </a:ln>
        </p:spPr>
        <p:txBody>
          <a:bodyPr wrap="none" anchor="ctr"/>
          <a:lstStyle/>
          <a:p>
            <a:endParaRPr lang="en-US"/>
          </a:p>
        </p:txBody>
      </p:sp>
      <p:sp>
        <p:nvSpPr>
          <p:cNvPr id="238773" name="Line 180"/>
          <p:cNvSpPr>
            <a:spLocks noChangeShapeType="1"/>
          </p:cNvSpPr>
          <p:nvPr/>
        </p:nvSpPr>
        <p:spPr bwMode="auto">
          <a:xfrm flipV="1">
            <a:off x="6837363" y="5337175"/>
            <a:ext cx="0" cy="47625"/>
          </a:xfrm>
          <a:prstGeom prst="line">
            <a:avLst/>
          </a:prstGeom>
          <a:noFill/>
          <a:ln w="12700">
            <a:solidFill>
              <a:srgbClr val="000000"/>
            </a:solidFill>
            <a:round/>
            <a:headEnd/>
            <a:tailEnd/>
          </a:ln>
        </p:spPr>
        <p:txBody>
          <a:bodyPr wrap="none" anchor="ctr"/>
          <a:lstStyle/>
          <a:p>
            <a:endParaRPr lang="en-US"/>
          </a:p>
        </p:txBody>
      </p:sp>
      <p:sp>
        <p:nvSpPr>
          <p:cNvPr id="238774" name="Line 181"/>
          <p:cNvSpPr>
            <a:spLocks noChangeShapeType="1"/>
          </p:cNvSpPr>
          <p:nvPr/>
        </p:nvSpPr>
        <p:spPr bwMode="auto">
          <a:xfrm flipV="1">
            <a:off x="6846888" y="5337175"/>
            <a:ext cx="0" cy="47625"/>
          </a:xfrm>
          <a:prstGeom prst="line">
            <a:avLst/>
          </a:prstGeom>
          <a:noFill/>
          <a:ln w="12700">
            <a:solidFill>
              <a:srgbClr val="000000"/>
            </a:solidFill>
            <a:round/>
            <a:headEnd/>
            <a:tailEnd/>
          </a:ln>
        </p:spPr>
        <p:txBody>
          <a:bodyPr wrap="none" anchor="ctr"/>
          <a:lstStyle/>
          <a:p>
            <a:endParaRPr lang="en-US"/>
          </a:p>
        </p:txBody>
      </p:sp>
      <p:sp>
        <p:nvSpPr>
          <p:cNvPr id="238775" name="Line 182"/>
          <p:cNvSpPr>
            <a:spLocks noChangeShapeType="1"/>
          </p:cNvSpPr>
          <p:nvPr/>
        </p:nvSpPr>
        <p:spPr bwMode="auto">
          <a:xfrm flipV="1">
            <a:off x="6856413" y="5337175"/>
            <a:ext cx="0" cy="47625"/>
          </a:xfrm>
          <a:prstGeom prst="line">
            <a:avLst/>
          </a:prstGeom>
          <a:noFill/>
          <a:ln w="12700">
            <a:solidFill>
              <a:srgbClr val="000000"/>
            </a:solidFill>
            <a:round/>
            <a:headEnd/>
            <a:tailEnd/>
          </a:ln>
        </p:spPr>
        <p:txBody>
          <a:bodyPr wrap="none" anchor="ctr"/>
          <a:lstStyle/>
          <a:p>
            <a:endParaRPr lang="en-US"/>
          </a:p>
        </p:txBody>
      </p:sp>
      <p:sp>
        <p:nvSpPr>
          <p:cNvPr id="238776" name="Line 183"/>
          <p:cNvSpPr>
            <a:spLocks noChangeShapeType="1"/>
          </p:cNvSpPr>
          <p:nvPr/>
        </p:nvSpPr>
        <p:spPr bwMode="auto">
          <a:xfrm flipV="1">
            <a:off x="6875463" y="5337175"/>
            <a:ext cx="0" cy="47625"/>
          </a:xfrm>
          <a:prstGeom prst="line">
            <a:avLst/>
          </a:prstGeom>
          <a:noFill/>
          <a:ln w="12700">
            <a:solidFill>
              <a:srgbClr val="000000"/>
            </a:solidFill>
            <a:round/>
            <a:headEnd/>
            <a:tailEnd/>
          </a:ln>
        </p:spPr>
        <p:txBody>
          <a:bodyPr wrap="none" anchor="ctr"/>
          <a:lstStyle/>
          <a:p>
            <a:endParaRPr lang="en-US"/>
          </a:p>
        </p:txBody>
      </p:sp>
      <p:sp>
        <p:nvSpPr>
          <p:cNvPr id="238777" name="Line 184"/>
          <p:cNvSpPr>
            <a:spLocks noChangeShapeType="1"/>
          </p:cNvSpPr>
          <p:nvPr/>
        </p:nvSpPr>
        <p:spPr bwMode="auto">
          <a:xfrm flipV="1">
            <a:off x="6884988" y="5337175"/>
            <a:ext cx="0" cy="47625"/>
          </a:xfrm>
          <a:prstGeom prst="line">
            <a:avLst/>
          </a:prstGeom>
          <a:noFill/>
          <a:ln w="12700">
            <a:solidFill>
              <a:srgbClr val="000000"/>
            </a:solidFill>
            <a:round/>
            <a:headEnd/>
            <a:tailEnd/>
          </a:ln>
        </p:spPr>
        <p:txBody>
          <a:bodyPr wrap="none" anchor="ctr"/>
          <a:lstStyle/>
          <a:p>
            <a:endParaRPr lang="en-US"/>
          </a:p>
        </p:txBody>
      </p:sp>
      <p:sp>
        <p:nvSpPr>
          <p:cNvPr id="238778" name="Line 185"/>
          <p:cNvSpPr>
            <a:spLocks noChangeShapeType="1"/>
          </p:cNvSpPr>
          <p:nvPr/>
        </p:nvSpPr>
        <p:spPr bwMode="auto">
          <a:xfrm flipV="1">
            <a:off x="6904038" y="5337175"/>
            <a:ext cx="0" cy="47625"/>
          </a:xfrm>
          <a:prstGeom prst="line">
            <a:avLst/>
          </a:prstGeom>
          <a:noFill/>
          <a:ln w="12700">
            <a:solidFill>
              <a:srgbClr val="000000"/>
            </a:solidFill>
            <a:round/>
            <a:headEnd/>
            <a:tailEnd/>
          </a:ln>
        </p:spPr>
        <p:txBody>
          <a:bodyPr wrap="none" anchor="ctr"/>
          <a:lstStyle/>
          <a:p>
            <a:endParaRPr lang="en-US"/>
          </a:p>
        </p:txBody>
      </p:sp>
      <p:sp>
        <p:nvSpPr>
          <p:cNvPr id="238779" name="Line 186"/>
          <p:cNvSpPr>
            <a:spLocks noChangeShapeType="1"/>
          </p:cNvSpPr>
          <p:nvPr/>
        </p:nvSpPr>
        <p:spPr bwMode="auto">
          <a:xfrm flipV="1">
            <a:off x="6913563" y="5337175"/>
            <a:ext cx="0" cy="47625"/>
          </a:xfrm>
          <a:prstGeom prst="line">
            <a:avLst/>
          </a:prstGeom>
          <a:noFill/>
          <a:ln w="12700">
            <a:solidFill>
              <a:srgbClr val="000000"/>
            </a:solidFill>
            <a:round/>
            <a:headEnd/>
            <a:tailEnd/>
          </a:ln>
        </p:spPr>
        <p:txBody>
          <a:bodyPr wrap="none" anchor="ctr"/>
          <a:lstStyle/>
          <a:p>
            <a:endParaRPr lang="en-US"/>
          </a:p>
        </p:txBody>
      </p:sp>
      <p:sp>
        <p:nvSpPr>
          <p:cNvPr id="238780" name="Line 187"/>
          <p:cNvSpPr>
            <a:spLocks noChangeShapeType="1"/>
          </p:cNvSpPr>
          <p:nvPr/>
        </p:nvSpPr>
        <p:spPr bwMode="auto">
          <a:xfrm flipV="1">
            <a:off x="6932613" y="5337175"/>
            <a:ext cx="0" cy="47625"/>
          </a:xfrm>
          <a:prstGeom prst="line">
            <a:avLst/>
          </a:prstGeom>
          <a:noFill/>
          <a:ln w="12700">
            <a:solidFill>
              <a:srgbClr val="000000"/>
            </a:solidFill>
            <a:round/>
            <a:headEnd/>
            <a:tailEnd/>
          </a:ln>
        </p:spPr>
        <p:txBody>
          <a:bodyPr wrap="none" anchor="ctr"/>
          <a:lstStyle/>
          <a:p>
            <a:endParaRPr lang="en-US"/>
          </a:p>
        </p:txBody>
      </p:sp>
      <p:sp>
        <p:nvSpPr>
          <p:cNvPr id="238781" name="Line 188"/>
          <p:cNvSpPr>
            <a:spLocks noChangeShapeType="1"/>
          </p:cNvSpPr>
          <p:nvPr/>
        </p:nvSpPr>
        <p:spPr bwMode="auto">
          <a:xfrm flipV="1">
            <a:off x="6942138" y="5337175"/>
            <a:ext cx="0" cy="47625"/>
          </a:xfrm>
          <a:prstGeom prst="line">
            <a:avLst/>
          </a:prstGeom>
          <a:noFill/>
          <a:ln w="12700">
            <a:solidFill>
              <a:srgbClr val="000000"/>
            </a:solidFill>
            <a:round/>
            <a:headEnd/>
            <a:tailEnd/>
          </a:ln>
        </p:spPr>
        <p:txBody>
          <a:bodyPr wrap="none" anchor="ctr"/>
          <a:lstStyle/>
          <a:p>
            <a:endParaRPr lang="en-US"/>
          </a:p>
        </p:txBody>
      </p:sp>
      <p:sp>
        <p:nvSpPr>
          <p:cNvPr id="238782" name="Line 189"/>
          <p:cNvSpPr>
            <a:spLocks noChangeShapeType="1"/>
          </p:cNvSpPr>
          <p:nvPr/>
        </p:nvSpPr>
        <p:spPr bwMode="auto">
          <a:xfrm flipV="1">
            <a:off x="6961188" y="5337175"/>
            <a:ext cx="0" cy="47625"/>
          </a:xfrm>
          <a:prstGeom prst="line">
            <a:avLst/>
          </a:prstGeom>
          <a:noFill/>
          <a:ln w="12700">
            <a:solidFill>
              <a:srgbClr val="000000"/>
            </a:solidFill>
            <a:round/>
            <a:headEnd/>
            <a:tailEnd/>
          </a:ln>
        </p:spPr>
        <p:txBody>
          <a:bodyPr wrap="none" anchor="ctr"/>
          <a:lstStyle/>
          <a:p>
            <a:endParaRPr lang="en-US"/>
          </a:p>
        </p:txBody>
      </p:sp>
      <p:sp>
        <p:nvSpPr>
          <p:cNvPr id="238783" name="Line 190"/>
          <p:cNvSpPr>
            <a:spLocks noChangeShapeType="1"/>
          </p:cNvSpPr>
          <p:nvPr/>
        </p:nvSpPr>
        <p:spPr bwMode="auto">
          <a:xfrm flipV="1">
            <a:off x="6970713" y="5337175"/>
            <a:ext cx="0" cy="47625"/>
          </a:xfrm>
          <a:prstGeom prst="line">
            <a:avLst/>
          </a:prstGeom>
          <a:noFill/>
          <a:ln w="12700">
            <a:solidFill>
              <a:srgbClr val="000000"/>
            </a:solidFill>
            <a:round/>
            <a:headEnd/>
            <a:tailEnd/>
          </a:ln>
        </p:spPr>
        <p:txBody>
          <a:bodyPr wrap="none" anchor="ctr"/>
          <a:lstStyle/>
          <a:p>
            <a:endParaRPr lang="en-US"/>
          </a:p>
        </p:txBody>
      </p:sp>
      <p:sp>
        <p:nvSpPr>
          <p:cNvPr id="238784" name="Line 191"/>
          <p:cNvSpPr>
            <a:spLocks noChangeShapeType="1"/>
          </p:cNvSpPr>
          <p:nvPr/>
        </p:nvSpPr>
        <p:spPr bwMode="auto">
          <a:xfrm flipV="1">
            <a:off x="6980238" y="5337175"/>
            <a:ext cx="0" cy="47625"/>
          </a:xfrm>
          <a:prstGeom prst="line">
            <a:avLst/>
          </a:prstGeom>
          <a:noFill/>
          <a:ln w="12700">
            <a:solidFill>
              <a:srgbClr val="000000"/>
            </a:solidFill>
            <a:round/>
            <a:headEnd/>
            <a:tailEnd/>
          </a:ln>
        </p:spPr>
        <p:txBody>
          <a:bodyPr wrap="none" anchor="ctr"/>
          <a:lstStyle/>
          <a:p>
            <a:endParaRPr lang="en-US"/>
          </a:p>
        </p:txBody>
      </p:sp>
      <p:sp>
        <p:nvSpPr>
          <p:cNvPr id="238785" name="Line 192"/>
          <p:cNvSpPr>
            <a:spLocks noChangeShapeType="1"/>
          </p:cNvSpPr>
          <p:nvPr/>
        </p:nvSpPr>
        <p:spPr bwMode="auto">
          <a:xfrm flipV="1">
            <a:off x="6999288" y="5337175"/>
            <a:ext cx="0" cy="47625"/>
          </a:xfrm>
          <a:prstGeom prst="line">
            <a:avLst/>
          </a:prstGeom>
          <a:noFill/>
          <a:ln w="12700">
            <a:solidFill>
              <a:srgbClr val="000000"/>
            </a:solidFill>
            <a:round/>
            <a:headEnd/>
            <a:tailEnd/>
          </a:ln>
        </p:spPr>
        <p:txBody>
          <a:bodyPr wrap="none" anchor="ctr"/>
          <a:lstStyle/>
          <a:p>
            <a:endParaRPr lang="en-US"/>
          </a:p>
        </p:txBody>
      </p:sp>
      <p:sp>
        <p:nvSpPr>
          <p:cNvPr id="238786" name="Line 193"/>
          <p:cNvSpPr>
            <a:spLocks noChangeShapeType="1"/>
          </p:cNvSpPr>
          <p:nvPr/>
        </p:nvSpPr>
        <p:spPr bwMode="auto">
          <a:xfrm flipV="1">
            <a:off x="7008813" y="5337175"/>
            <a:ext cx="0" cy="47625"/>
          </a:xfrm>
          <a:prstGeom prst="line">
            <a:avLst/>
          </a:prstGeom>
          <a:noFill/>
          <a:ln w="12700">
            <a:solidFill>
              <a:srgbClr val="000000"/>
            </a:solidFill>
            <a:round/>
            <a:headEnd/>
            <a:tailEnd/>
          </a:ln>
        </p:spPr>
        <p:txBody>
          <a:bodyPr wrap="none" anchor="ctr"/>
          <a:lstStyle/>
          <a:p>
            <a:endParaRPr lang="en-US"/>
          </a:p>
        </p:txBody>
      </p:sp>
      <p:sp>
        <p:nvSpPr>
          <p:cNvPr id="238787" name="Line 194"/>
          <p:cNvSpPr>
            <a:spLocks noChangeShapeType="1"/>
          </p:cNvSpPr>
          <p:nvPr/>
        </p:nvSpPr>
        <p:spPr bwMode="auto">
          <a:xfrm flipV="1">
            <a:off x="7027863" y="5337175"/>
            <a:ext cx="0" cy="47625"/>
          </a:xfrm>
          <a:prstGeom prst="line">
            <a:avLst/>
          </a:prstGeom>
          <a:noFill/>
          <a:ln w="12700">
            <a:solidFill>
              <a:srgbClr val="000000"/>
            </a:solidFill>
            <a:round/>
            <a:headEnd/>
            <a:tailEnd/>
          </a:ln>
        </p:spPr>
        <p:txBody>
          <a:bodyPr wrap="none" anchor="ctr"/>
          <a:lstStyle/>
          <a:p>
            <a:endParaRPr lang="en-US"/>
          </a:p>
        </p:txBody>
      </p:sp>
      <p:sp>
        <p:nvSpPr>
          <p:cNvPr id="238788" name="Line 195"/>
          <p:cNvSpPr>
            <a:spLocks noChangeShapeType="1"/>
          </p:cNvSpPr>
          <p:nvPr/>
        </p:nvSpPr>
        <p:spPr bwMode="auto">
          <a:xfrm flipV="1">
            <a:off x="7037388" y="5337175"/>
            <a:ext cx="0" cy="47625"/>
          </a:xfrm>
          <a:prstGeom prst="line">
            <a:avLst/>
          </a:prstGeom>
          <a:noFill/>
          <a:ln w="12700">
            <a:solidFill>
              <a:srgbClr val="000000"/>
            </a:solidFill>
            <a:round/>
            <a:headEnd/>
            <a:tailEnd/>
          </a:ln>
        </p:spPr>
        <p:txBody>
          <a:bodyPr wrap="none" anchor="ctr"/>
          <a:lstStyle/>
          <a:p>
            <a:endParaRPr lang="en-US"/>
          </a:p>
        </p:txBody>
      </p:sp>
      <p:sp>
        <p:nvSpPr>
          <p:cNvPr id="238789" name="Line 196"/>
          <p:cNvSpPr>
            <a:spLocks noChangeShapeType="1"/>
          </p:cNvSpPr>
          <p:nvPr/>
        </p:nvSpPr>
        <p:spPr bwMode="auto">
          <a:xfrm flipV="1">
            <a:off x="7056438" y="5337175"/>
            <a:ext cx="0" cy="47625"/>
          </a:xfrm>
          <a:prstGeom prst="line">
            <a:avLst/>
          </a:prstGeom>
          <a:noFill/>
          <a:ln w="12700">
            <a:solidFill>
              <a:srgbClr val="000000"/>
            </a:solidFill>
            <a:round/>
            <a:headEnd/>
            <a:tailEnd/>
          </a:ln>
        </p:spPr>
        <p:txBody>
          <a:bodyPr wrap="none" anchor="ctr"/>
          <a:lstStyle/>
          <a:p>
            <a:endParaRPr lang="en-US"/>
          </a:p>
        </p:txBody>
      </p:sp>
      <p:sp>
        <p:nvSpPr>
          <p:cNvPr id="238790" name="Line 197"/>
          <p:cNvSpPr>
            <a:spLocks noChangeShapeType="1"/>
          </p:cNvSpPr>
          <p:nvPr/>
        </p:nvSpPr>
        <p:spPr bwMode="auto">
          <a:xfrm flipV="1">
            <a:off x="7065963" y="5337175"/>
            <a:ext cx="0" cy="47625"/>
          </a:xfrm>
          <a:prstGeom prst="line">
            <a:avLst/>
          </a:prstGeom>
          <a:noFill/>
          <a:ln w="12700">
            <a:solidFill>
              <a:srgbClr val="000000"/>
            </a:solidFill>
            <a:round/>
            <a:headEnd/>
            <a:tailEnd/>
          </a:ln>
        </p:spPr>
        <p:txBody>
          <a:bodyPr wrap="none" anchor="ctr"/>
          <a:lstStyle/>
          <a:p>
            <a:endParaRPr lang="en-US"/>
          </a:p>
        </p:txBody>
      </p:sp>
      <p:sp>
        <p:nvSpPr>
          <p:cNvPr id="238791" name="Line 198"/>
          <p:cNvSpPr>
            <a:spLocks noChangeShapeType="1"/>
          </p:cNvSpPr>
          <p:nvPr/>
        </p:nvSpPr>
        <p:spPr bwMode="auto">
          <a:xfrm flipV="1">
            <a:off x="7085013" y="5337175"/>
            <a:ext cx="0" cy="47625"/>
          </a:xfrm>
          <a:prstGeom prst="line">
            <a:avLst/>
          </a:prstGeom>
          <a:noFill/>
          <a:ln w="12700">
            <a:solidFill>
              <a:srgbClr val="000000"/>
            </a:solidFill>
            <a:round/>
            <a:headEnd/>
            <a:tailEnd/>
          </a:ln>
        </p:spPr>
        <p:txBody>
          <a:bodyPr wrap="none" anchor="ctr"/>
          <a:lstStyle/>
          <a:p>
            <a:endParaRPr lang="en-US"/>
          </a:p>
        </p:txBody>
      </p:sp>
      <p:sp>
        <p:nvSpPr>
          <p:cNvPr id="238792" name="Line 199"/>
          <p:cNvSpPr>
            <a:spLocks noChangeShapeType="1"/>
          </p:cNvSpPr>
          <p:nvPr/>
        </p:nvSpPr>
        <p:spPr bwMode="auto">
          <a:xfrm flipV="1">
            <a:off x="7094538" y="5337175"/>
            <a:ext cx="0" cy="47625"/>
          </a:xfrm>
          <a:prstGeom prst="line">
            <a:avLst/>
          </a:prstGeom>
          <a:noFill/>
          <a:ln w="12700">
            <a:solidFill>
              <a:srgbClr val="000000"/>
            </a:solidFill>
            <a:round/>
            <a:headEnd/>
            <a:tailEnd/>
          </a:ln>
        </p:spPr>
        <p:txBody>
          <a:bodyPr wrap="none" anchor="ctr"/>
          <a:lstStyle/>
          <a:p>
            <a:endParaRPr lang="en-US"/>
          </a:p>
        </p:txBody>
      </p:sp>
      <p:sp>
        <p:nvSpPr>
          <p:cNvPr id="238793" name="Line 200"/>
          <p:cNvSpPr>
            <a:spLocks noChangeShapeType="1"/>
          </p:cNvSpPr>
          <p:nvPr/>
        </p:nvSpPr>
        <p:spPr bwMode="auto">
          <a:xfrm flipV="1">
            <a:off x="7104063" y="5337175"/>
            <a:ext cx="0" cy="47625"/>
          </a:xfrm>
          <a:prstGeom prst="line">
            <a:avLst/>
          </a:prstGeom>
          <a:noFill/>
          <a:ln w="12700">
            <a:solidFill>
              <a:srgbClr val="000000"/>
            </a:solidFill>
            <a:round/>
            <a:headEnd/>
            <a:tailEnd/>
          </a:ln>
        </p:spPr>
        <p:txBody>
          <a:bodyPr wrap="none" anchor="ctr"/>
          <a:lstStyle/>
          <a:p>
            <a:endParaRPr lang="en-US"/>
          </a:p>
        </p:txBody>
      </p:sp>
      <p:sp>
        <p:nvSpPr>
          <p:cNvPr id="238794" name="Line 201"/>
          <p:cNvSpPr>
            <a:spLocks noChangeShapeType="1"/>
          </p:cNvSpPr>
          <p:nvPr/>
        </p:nvSpPr>
        <p:spPr bwMode="auto">
          <a:xfrm flipV="1">
            <a:off x="7123113" y="5337175"/>
            <a:ext cx="0" cy="47625"/>
          </a:xfrm>
          <a:prstGeom prst="line">
            <a:avLst/>
          </a:prstGeom>
          <a:noFill/>
          <a:ln w="12700">
            <a:solidFill>
              <a:srgbClr val="000000"/>
            </a:solidFill>
            <a:round/>
            <a:headEnd/>
            <a:tailEnd/>
          </a:ln>
        </p:spPr>
        <p:txBody>
          <a:bodyPr wrap="none" anchor="ctr"/>
          <a:lstStyle/>
          <a:p>
            <a:endParaRPr lang="en-US"/>
          </a:p>
        </p:txBody>
      </p:sp>
      <p:sp>
        <p:nvSpPr>
          <p:cNvPr id="238795" name="Line 202"/>
          <p:cNvSpPr>
            <a:spLocks noChangeShapeType="1"/>
          </p:cNvSpPr>
          <p:nvPr/>
        </p:nvSpPr>
        <p:spPr bwMode="auto">
          <a:xfrm flipV="1">
            <a:off x="7132638" y="5337175"/>
            <a:ext cx="0" cy="47625"/>
          </a:xfrm>
          <a:prstGeom prst="line">
            <a:avLst/>
          </a:prstGeom>
          <a:noFill/>
          <a:ln w="12700">
            <a:solidFill>
              <a:srgbClr val="000000"/>
            </a:solidFill>
            <a:round/>
            <a:headEnd/>
            <a:tailEnd/>
          </a:ln>
        </p:spPr>
        <p:txBody>
          <a:bodyPr wrap="none" anchor="ctr"/>
          <a:lstStyle/>
          <a:p>
            <a:endParaRPr lang="en-US"/>
          </a:p>
        </p:txBody>
      </p:sp>
      <p:sp>
        <p:nvSpPr>
          <p:cNvPr id="238796" name="Line 203"/>
          <p:cNvSpPr>
            <a:spLocks noChangeShapeType="1"/>
          </p:cNvSpPr>
          <p:nvPr/>
        </p:nvSpPr>
        <p:spPr bwMode="auto">
          <a:xfrm flipV="1">
            <a:off x="7151688" y="5337175"/>
            <a:ext cx="0" cy="47625"/>
          </a:xfrm>
          <a:prstGeom prst="line">
            <a:avLst/>
          </a:prstGeom>
          <a:noFill/>
          <a:ln w="12700">
            <a:solidFill>
              <a:srgbClr val="000000"/>
            </a:solidFill>
            <a:round/>
            <a:headEnd/>
            <a:tailEnd/>
          </a:ln>
        </p:spPr>
        <p:txBody>
          <a:bodyPr wrap="none" anchor="ctr"/>
          <a:lstStyle/>
          <a:p>
            <a:endParaRPr lang="en-US"/>
          </a:p>
        </p:txBody>
      </p:sp>
      <p:sp>
        <p:nvSpPr>
          <p:cNvPr id="238797" name="Line 204"/>
          <p:cNvSpPr>
            <a:spLocks noChangeShapeType="1"/>
          </p:cNvSpPr>
          <p:nvPr/>
        </p:nvSpPr>
        <p:spPr bwMode="auto">
          <a:xfrm flipV="1">
            <a:off x="7161213" y="5337175"/>
            <a:ext cx="0" cy="47625"/>
          </a:xfrm>
          <a:prstGeom prst="line">
            <a:avLst/>
          </a:prstGeom>
          <a:noFill/>
          <a:ln w="12700">
            <a:solidFill>
              <a:srgbClr val="000000"/>
            </a:solidFill>
            <a:round/>
            <a:headEnd/>
            <a:tailEnd/>
          </a:ln>
        </p:spPr>
        <p:txBody>
          <a:bodyPr wrap="none" anchor="ctr"/>
          <a:lstStyle/>
          <a:p>
            <a:endParaRPr lang="en-US"/>
          </a:p>
        </p:txBody>
      </p:sp>
      <p:sp>
        <p:nvSpPr>
          <p:cNvPr id="238798" name="Line 205"/>
          <p:cNvSpPr>
            <a:spLocks noChangeShapeType="1"/>
          </p:cNvSpPr>
          <p:nvPr/>
        </p:nvSpPr>
        <p:spPr bwMode="auto">
          <a:xfrm flipV="1">
            <a:off x="7180263" y="5337175"/>
            <a:ext cx="0" cy="47625"/>
          </a:xfrm>
          <a:prstGeom prst="line">
            <a:avLst/>
          </a:prstGeom>
          <a:noFill/>
          <a:ln w="12700">
            <a:solidFill>
              <a:srgbClr val="000000"/>
            </a:solidFill>
            <a:round/>
            <a:headEnd/>
            <a:tailEnd/>
          </a:ln>
        </p:spPr>
        <p:txBody>
          <a:bodyPr wrap="none" anchor="ctr"/>
          <a:lstStyle/>
          <a:p>
            <a:endParaRPr lang="en-US"/>
          </a:p>
        </p:txBody>
      </p:sp>
      <p:sp>
        <p:nvSpPr>
          <p:cNvPr id="238799" name="Line 206"/>
          <p:cNvSpPr>
            <a:spLocks noChangeShapeType="1"/>
          </p:cNvSpPr>
          <p:nvPr/>
        </p:nvSpPr>
        <p:spPr bwMode="auto">
          <a:xfrm flipV="1">
            <a:off x="7189788" y="5337175"/>
            <a:ext cx="0" cy="47625"/>
          </a:xfrm>
          <a:prstGeom prst="line">
            <a:avLst/>
          </a:prstGeom>
          <a:noFill/>
          <a:ln w="12700">
            <a:solidFill>
              <a:srgbClr val="000000"/>
            </a:solidFill>
            <a:round/>
            <a:headEnd/>
            <a:tailEnd/>
          </a:ln>
        </p:spPr>
        <p:txBody>
          <a:bodyPr wrap="none" anchor="ctr"/>
          <a:lstStyle/>
          <a:p>
            <a:endParaRPr lang="en-US"/>
          </a:p>
        </p:txBody>
      </p:sp>
      <p:sp>
        <p:nvSpPr>
          <p:cNvPr id="238800" name="Line 207"/>
          <p:cNvSpPr>
            <a:spLocks noChangeShapeType="1"/>
          </p:cNvSpPr>
          <p:nvPr/>
        </p:nvSpPr>
        <p:spPr bwMode="auto">
          <a:xfrm flipV="1">
            <a:off x="7208838" y="5337175"/>
            <a:ext cx="0" cy="47625"/>
          </a:xfrm>
          <a:prstGeom prst="line">
            <a:avLst/>
          </a:prstGeom>
          <a:noFill/>
          <a:ln w="12700">
            <a:solidFill>
              <a:srgbClr val="000000"/>
            </a:solidFill>
            <a:round/>
            <a:headEnd/>
            <a:tailEnd/>
          </a:ln>
        </p:spPr>
        <p:txBody>
          <a:bodyPr wrap="none" anchor="ctr"/>
          <a:lstStyle/>
          <a:p>
            <a:endParaRPr lang="en-US"/>
          </a:p>
        </p:txBody>
      </p:sp>
      <p:sp>
        <p:nvSpPr>
          <p:cNvPr id="238801" name="Line 208"/>
          <p:cNvSpPr>
            <a:spLocks noChangeShapeType="1"/>
          </p:cNvSpPr>
          <p:nvPr/>
        </p:nvSpPr>
        <p:spPr bwMode="auto">
          <a:xfrm flipV="1">
            <a:off x="7218363" y="5337175"/>
            <a:ext cx="0" cy="47625"/>
          </a:xfrm>
          <a:prstGeom prst="line">
            <a:avLst/>
          </a:prstGeom>
          <a:noFill/>
          <a:ln w="12700">
            <a:solidFill>
              <a:srgbClr val="000000"/>
            </a:solidFill>
            <a:round/>
            <a:headEnd/>
            <a:tailEnd/>
          </a:ln>
        </p:spPr>
        <p:txBody>
          <a:bodyPr wrap="none" anchor="ctr"/>
          <a:lstStyle/>
          <a:p>
            <a:endParaRPr lang="en-US"/>
          </a:p>
        </p:txBody>
      </p:sp>
      <p:sp>
        <p:nvSpPr>
          <p:cNvPr id="238802" name="Line 209"/>
          <p:cNvSpPr>
            <a:spLocks noChangeShapeType="1"/>
          </p:cNvSpPr>
          <p:nvPr/>
        </p:nvSpPr>
        <p:spPr bwMode="auto">
          <a:xfrm flipV="1">
            <a:off x="7227888" y="5337175"/>
            <a:ext cx="0" cy="47625"/>
          </a:xfrm>
          <a:prstGeom prst="line">
            <a:avLst/>
          </a:prstGeom>
          <a:noFill/>
          <a:ln w="12700">
            <a:solidFill>
              <a:srgbClr val="000000"/>
            </a:solidFill>
            <a:round/>
            <a:headEnd/>
            <a:tailEnd/>
          </a:ln>
        </p:spPr>
        <p:txBody>
          <a:bodyPr wrap="none" anchor="ctr"/>
          <a:lstStyle/>
          <a:p>
            <a:endParaRPr lang="en-US"/>
          </a:p>
        </p:txBody>
      </p:sp>
      <p:sp>
        <p:nvSpPr>
          <p:cNvPr id="238803" name="Line 210"/>
          <p:cNvSpPr>
            <a:spLocks noChangeShapeType="1"/>
          </p:cNvSpPr>
          <p:nvPr/>
        </p:nvSpPr>
        <p:spPr bwMode="auto">
          <a:xfrm flipV="1">
            <a:off x="7246938" y="5337175"/>
            <a:ext cx="0" cy="47625"/>
          </a:xfrm>
          <a:prstGeom prst="line">
            <a:avLst/>
          </a:prstGeom>
          <a:noFill/>
          <a:ln w="12700">
            <a:solidFill>
              <a:srgbClr val="000000"/>
            </a:solidFill>
            <a:round/>
            <a:headEnd/>
            <a:tailEnd/>
          </a:ln>
        </p:spPr>
        <p:txBody>
          <a:bodyPr wrap="none" anchor="ctr"/>
          <a:lstStyle/>
          <a:p>
            <a:endParaRPr lang="en-US"/>
          </a:p>
        </p:txBody>
      </p:sp>
      <p:sp>
        <p:nvSpPr>
          <p:cNvPr id="238804" name="Line 211"/>
          <p:cNvSpPr>
            <a:spLocks noChangeShapeType="1"/>
          </p:cNvSpPr>
          <p:nvPr/>
        </p:nvSpPr>
        <p:spPr bwMode="auto">
          <a:xfrm flipV="1">
            <a:off x="7256463" y="5337175"/>
            <a:ext cx="0" cy="47625"/>
          </a:xfrm>
          <a:prstGeom prst="line">
            <a:avLst/>
          </a:prstGeom>
          <a:noFill/>
          <a:ln w="12700">
            <a:solidFill>
              <a:srgbClr val="000000"/>
            </a:solidFill>
            <a:round/>
            <a:headEnd/>
            <a:tailEnd/>
          </a:ln>
        </p:spPr>
        <p:txBody>
          <a:bodyPr wrap="none" anchor="ctr"/>
          <a:lstStyle/>
          <a:p>
            <a:endParaRPr lang="en-US"/>
          </a:p>
        </p:txBody>
      </p:sp>
      <p:sp>
        <p:nvSpPr>
          <p:cNvPr id="238805" name="Line 212"/>
          <p:cNvSpPr>
            <a:spLocks noChangeShapeType="1"/>
          </p:cNvSpPr>
          <p:nvPr/>
        </p:nvSpPr>
        <p:spPr bwMode="auto">
          <a:xfrm flipV="1">
            <a:off x="7275513" y="5337175"/>
            <a:ext cx="0" cy="47625"/>
          </a:xfrm>
          <a:prstGeom prst="line">
            <a:avLst/>
          </a:prstGeom>
          <a:noFill/>
          <a:ln w="12700">
            <a:solidFill>
              <a:srgbClr val="000000"/>
            </a:solidFill>
            <a:round/>
            <a:headEnd/>
            <a:tailEnd/>
          </a:ln>
        </p:spPr>
        <p:txBody>
          <a:bodyPr wrap="none" anchor="ctr"/>
          <a:lstStyle/>
          <a:p>
            <a:endParaRPr lang="en-US"/>
          </a:p>
        </p:txBody>
      </p:sp>
      <p:sp>
        <p:nvSpPr>
          <p:cNvPr id="238806" name="Line 213"/>
          <p:cNvSpPr>
            <a:spLocks noChangeShapeType="1"/>
          </p:cNvSpPr>
          <p:nvPr/>
        </p:nvSpPr>
        <p:spPr bwMode="auto">
          <a:xfrm flipV="1">
            <a:off x="7285038" y="5337175"/>
            <a:ext cx="0" cy="47625"/>
          </a:xfrm>
          <a:prstGeom prst="line">
            <a:avLst/>
          </a:prstGeom>
          <a:noFill/>
          <a:ln w="12700">
            <a:solidFill>
              <a:srgbClr val="000000"/>
            </a:solidFill>
            <a:round/>
            <a:headEnd/>
            <a:tailEnd/>
          </a:ln>
        </p:spPr>
        <p:txBody>
          <a:bodyPr wrap="none" anchor="ctr"/>
          <a:lstStyle/>
          <a:p>
            <a:endParaRPr lang="en-US"/>
          </a:p>
        </p:txBody>
      </p:sp>
      <p:sp>
        <p:nvSpPr>
          <p:cNvPr id="238807" name="Line 214"/>
          <p:cNvSpPr>
            <a:spLocks noChangeShapeType="1"/>
          </p:cNvSpPr>
          <p:nvPr/>
        </p:nvSpPr>
        <p:spPr bwMode="auto">
          <a:xfrm flipV="1">
            <a:off x="7304088" y="5337175"/>
            <a:ext cx="0" cy="47625"/>
          </a:xfrm>
          <a:prstGeom prst="line">
            <a:avLst/>
          </a:prstGeom>
          <a:noFill/>
          <a:ln w="12700">
            <a:solidFill>
              <a:srgbClr val="000000"/>
            </a:solidFill>
            <a:round/>
            <a:headEnd/>
            <a:tailEnd/>
          </a:ln>
        </p:spPr>
        <p:txBody>
          <a:bodyPr wrap="none" anchor="ctr"/>
          <a:lstStyle/>
          <a:p>
            <a:endParaRPr lang="en-US"/>
          </a:p>
        </p:txBody>
      </p:sp>
      <p:sp>
        <p:nvSpPr>
          <p:cNvPr id="238808" name="Line 215"/>
          <p:cNvSpPr>
            <a:spLocks noChangeShapeType="1"/>
          </p:cNvSpPr>
          <p:nvPr/>
        </p:nvSpPr>
        <p:spPr bwMode="auto">
          <a:xfrm flipV="1">
            <a:off x="7313613" y="5337175"/>
            <a:ext cx="0" cy="47625"/>
          </a:xfrm>
          <a:prstGeom prst="line">
            <a:avLst/>
          </a:prstGeom>
          <a:noFill/>
          <a:ln w="12700">
            <a:solidFill>
              <a:srgbClr val="000000"/>
            </a:solidFill>
            <a:round/>
            <a:headEnd/>
            <a:tailEnd/>
          </a:ln>
        </p:spPr>
        <p:txBody>
          <a:bodyPr wrap="none" anchor="ctr"/>
          <a:lstStyle/>
          <a:p>
            <a:endParaRPr lang="en-US"/>
          </a:p>
        </p:txBody>
      </p:sp>
      <p:sp>
        <p:nvSpPr>
          <p:cNvPr id="238809" name="Line 216"/>
          <p:cNvSpPr>
            <a:spLocks noChangeShapeType="1"/>
          </p:cNvSpPr>
          <p:nvPr/>
        </p:nvSpPr>
        <p:spPr bwMode="auto">
          <a:xfrm flipV="1">
            <a:off x="7332663" y="5337175"/>
            <a:ext cx="0" cy="47625"/>
          </a:xfrm>
          <a:prstGeom prst="line">
            <a:avLst/>
          </a:prstGeom>
          <a:noFill/>
          <a:ln w="12700">
            <a:solidFill>
              <a:srgbClr val="000000"/>
            </a:solidFill>
            <a:round/>
            <a:headEnd/>
            <a:tailEnd/>
          </a:ln>
        </p:spPr>
        <p:txBody>
          <a:bodyPr wrap="none" anchor="ctr"/>
          <a:lstStyle/>
          <a:p>
            <a:endParaRPr lang="en-US"/>
          </a:p>
        </p:txBody>
      </p:sp>
      <p:sp>
        <p:nvSpPr>
          <p:cNvPr id="238810" name="Line 217"/>
          <p:cNvSpPr>
            <a:spLocks noChangeShapeType="1"/>
          </p:cNvSpPr>
          <p:nvPr/>
        </p:nvSpPr>
        <p:spPr bwMode="auto">
          <a:xfrm flipV="1">
            <a:off x="7342188" y="5337175"/>
            <a:ext cx="0" cy="47625"/>
          </a:xfrm>
          <a:prstGeom prst="line">
            <a:avLst/>
          </a:prstGeom>
          <a:noFill/>
          <a:ln w="12700">
            <a:solidFill>
              <a:srgbClr val="000000"/>
            </a:solidFill>
            <a:round/>
            <a:headEnd/>
            <a:tailEnd/>
          </a:ln>
        </p:spPr>
        <p:txBody>
          <a:bodyPr wrap="none" anchor="ctr"/>
          <a:lstStyle/>
          <a:p>
            <a:endParaRPr lang="en-US"/>
          </a:p>
        </p:txBody>
      </p:sp>
      <p:sp>
        <p:nvSpPr>
          <p:cNvPr id="238811" name="Freeform 218"/>
          <p:cNvSpPr>
            <a:spLocks/>
          </p:cNvSpPr>
          <p:nvPr/>
        </p:nvSpPr>
        <p:spPr bwMode="auto">
          <a:xfrm>
            <a:off x="4589463" y="3179763"/>
            <a:ext cx="2754312" cy="2182812"/>
          </a:xfrm>
          <a:custGeom>
            <a:avLst/>
            <a:gdLst>
              <a:gd name="T0" fmla="*/ 2147483647 w 1735"/>
              <a:gd name="T1" fmla="*/ 2147483647 h 1375"/>
              <a:gd name="T2" fmla="*/ 2147483647 w 1735"/>
              <a:gd name="T3" fmla="*/ 2147483647 h 1375"/>
              <a:gd name="T4" fmla="*/ 2147483647 w 1735"/>
              <a:gd name="T5" fmla="*/ 2147483647 h 1375"/>
              <a:gd name="T6" fmla="*/ 2147483647 w 1735"/>
              <a:gd name="T7" fmla="*/ 2147483647 h 1375"/>
              <a:gd name="T8" fmla="*/ 2147483647 w 1735"/>
              <a:gd name="T9" fmla="*/ 2147483647 h 1375"/>
              <a:gd name="T10" fmla="*/ 2147483647 w 1735"/>
              <a:gd name="T11" fmla="*/ 2147483647 h 1375"/>
              <a:gd name="T12" fmla="*/ 2147483647 w 1735"/>
              <a:gd name="T13" fmla="*/ 2147483647 h 1375"/>
              <a:gd name="T14" fmla="*/ 2147483647 w 1735"/>
              <a:gd name="T15" fmla="*/ 2147483647 h 1375"/>
              <a:gd name="T16" fmla="*/ 2147483647 w 1735"/>
              <a:gd name="T17" fmla="*/ 2147483647 h 1375"/>
              <a:gd name="T18" fmla="*/ 2147483647 w 1735"/>
              <a:gd name="T19" fmla="*/ 2147483647 h 1375"/>
              <a:gd name="T20" fmla="*/ 2147483647 w 1735"/>
              <a:gd name="T21" fmla="*/ 2147483647 h 1375"/>
              <a:gd name="T22" fmla="*/ 2147483647 w 1735"/>
              <a:gd name="T23" fmla="*/ 2147483647 h 1375"/>
              <a:gd name="T24" fmla="*/ 2147483647 w 1735"/>
              <a:gd name="T25" fmla="*/ 2147483647 h 1375"/>
              <a:gd name="T26" fmla="*/ 2147483647 w 1735"/>
              <a:gd name="T27" fmla="*/ 2147483647 h 1375"/>
              <a:gd name="T28" fmla="*/ 2147483647 w 1735"/>
              <a:gd name="T29" fmla="*/ 2147483647 h 1375"/>
              <a:gd name="T30" fmla="*/ 2147483647 w 1735"/>
              <a:gd name="T31" fmla="*/ 2147483647 h 1375"/>
              <a:gd name="T32" fmla="*/ 2147483647 w 1735"/>
              <a:gd name="T33" fmla="*/ 2147483647 h 1375"/>
              <a:gd name="T34" fmla="*/ 2147483647 w 1735"/>
              <a:gd name="T35" fmla="*/ 2147483647 h 1375"/>
              <a:gd name="T36" fmla="*/ 2147483647 w 1735"/>
              <a:gd name="T37" fmla="*/ 2147483647 h 1375"/>
              <a:gd name="T38" fmla="*/ 2147483647 w 1735"/>
              <a:gd name="T39" fmla="*/ 2147483647 h 1375"/>
              <a:gd name="T40" fmla="*/ 2147483647 w 1735"/>
              <a:gd name="T41" fmla="*/ 2147483647 h 1375"/>
              <a:gd name="T42" fmla="*/ 2147483647 w 1735"/>
              <a:gd name="T43" fmla="*/ 2147483647 h 1375"/>
              <a:gd name="T44" fmla="*/ 2147483647 w 1735"/>
              <a:gd name="T45" fmla="*/ 2147483647 h 1375"/>
              <a:gd name="T46" fmla="*/ 2147483647 w 1735"/>
              <a:gd name="T47" fmla="*/ 2147483647 h 1375"/>
              <a:gd name="T48" fmla="*/ 2147483647 w 1735"/>
              <a:gd name="T49" fmla="*/ 2147483647 h 1375"/>
              <a:gd name="T50" fmla="*/ 2147483647 w 1735"/>
              <a:gd name="T51" fmla="*/ 2147483647 h 1375"/>
              <a:gd name="T52" fmla="*/ 2147483647 w 1735"/>
              <a:gd name="T53" fmla="*/ 2147483647 h 1375"/>
              <a:gd name="T54" fmla="*/ 2147483647 w 1735"/>
              <a:gd name="T55" fmla="*/ 2147483647 h 1375"/>
              <a:gd name="T56" fmla="*/ 2147483647 w 1735"/>
              <a:gd name="T57" fmla="*/ 2147483647 h 1375"/>
              <a:gd name="T58" fmla="*/ 2147483647 w 1735"/>
              <a:gd name="T59" fmla="*/ 2147483647 h 1375"/>
              <a:gd name="T60" fmla="*/ 2147483647 w 1735"/>
              <a:gd name="T61" fmla="*/ 2147483647 h 1375"/>
              <a:gd name="T62" fmla="*/ 2147483647 w 1735"/>
              <a:gd name="T63" fmla="*/ 2147483647 h 1375"/>
              <a:gd name="T64" fmla="*/ 2147483647 w 1735"/>
              <a:gd name="T65" fmla="*/ 2147483647 h 1375"/>
              <a:gd name="T66" fmla="*/ 2147483647 w 1735"/>
              <a:gd name="T67" fmla="*/ 2147483647 h 1375"/>
              <a:gd name="T68" fmla="*/ 2147483647 w 1735"/>
              <a:gd name="T69" fmla="*/ 2147483647 h 1375"/>
              <a:gd name="T70" fmla="*/ 2147483647 w 1735"/>
              <a:gd name="T71" fmla="*/ 2147483647 h 1375"/>
              <a:gd name="T72" fmla="*/ 2147483647 w 1735"/>
              <a:gd name="T73" fmla="*/ 2147483647 h 1375"/>
              <a:gd name="T74" fmla="*/ 2147483647 w 1735"/>
              <a:gd name="T75" fmla="*/ 2147483647 h 1375"/>
              <a:gd name="T76" fmla="*/ 2147483647 w 1735"/>
              <a:gd name="T77" fmla="*/ 2147483647 h 1375"/>
              <a:gd name="T78" fmla="*/ 2147483647 w 1735"/>
              <a:gd name="T79" fmla="*/ 2147483647 h 1375"/>
              <a:gd name="T80" fmla="*/ 2147483647 w 1735"/>
              <a:gd name="T81" fmla="*/ 0 h 1375"/>
              <a:gd name="T82" fmla="*/ 2147483647 w 1735"/>
              <a:gd name="T83" fmla="*/ 0 h 1375"/>
              <a:gd name="T84" fmla="*/ 2147483647 w 1735"/>
              <a:gd name="T85" fmla="*/ 0 h 1375"/>
              <a:gd name="T86" fmla="*/ 2147483647 w 1735"/>
              <a:gd name="T87" fmla="*/ 0 h 1375"/>
              <a:gd name="T88" fmla="*/ 2147483647 w 1735"/>
              <a:gd name="T89" fmla="*/ 0 h 1375"/>
              <a:gd name="T90" fmla="*/ 2147483647 w 1735"/>
              <a:gd name="T91" fmla="*/ 0 h 1375"/>
              <a:gd name="T92" fmla="*/ 2147483647 w 1735"/>
              <a:gd name="T93" fmla="*/ 0 h 1375"/>
              <a:gd name="T94" fmla="*/ 2147483647 w 1735"/>
              <a:gd name="T95" fmla="*/ 0 h 1375"/>
              <a:gd name="T96" fmla="*/ 2147483647 w 1735"/>
              <a:gd name="T97" fmla="*/ 0 h 1375"/>
              <a:gd name="T98" fmla="*/ 2147483647 w 1735"/>
              <a:gd name="T99" fmla="*/ 0 h 13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35"/>
              <a:gd name="T151" fmla="*/ 0 h 1375"/>
              <a:gd name="T152" fmla="*/ 1735 w 1735"/>
              <a:gd name="T153" fmla="*/ 1375 h 13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35" h="1375">
                <a:moveTo>
                  <a:pt x="0" y="1374"/>
                </a:moveTo>
                <a:lnTo>
                  <a:pt x="6" y="1374"/>
                </a:lnTo>
                <a:lnTo>
                  <a:pt x="18" y="1374"/>
                </a:lnTo>
                <a:lnTo>
                  <a:pt x="24" y="1374"/>
                </a:lnTo>
                <a:lnTo>
                  <a:pt x="36" y="1374"/>
                </a:lnTo>
                <a:lnTo>
                  <a:pt x="42" y="1374"/>
                </a:lnTo>
                <a:lnTo>
                  <a:pt x="54" y="1374"/>
                </a:lnTo>
                <a:lnTo>
                  <a:pt x="60" y="1374"/>
                </a:lnTo>
                <a:lnTo>
                  <a:pt x="72" y="1374"/>
                </a:lnTo>
                <a:lnTo>
                  <a:pt x="78" y="1374"/>
                </a:lnTo>
                <a:lnTo>
                  <a:pt x="84" y="1374"/>
                </a:lnTo>
                <a:lnTo>
                  <a:pt x="96" y="1374"/>
                </a:lnTo>
                <a:lnTo>
                  <a:pt x="102" y="1374"/>
                </a:lnTo>
                <a:lnTo>
                  <a:pt x="114" y="1374"/>
                </a:lnTo>
                <a:lnTo>
                  <a:pt x="120" y="1374"/>
                </a:lnTo>
                <a:lnTo>
                  <a:pt x="132" y="1374"/>
                </a:lnTo>
                <a:lnTo>
                  <a:pt x="138" y="1374"/>
                </a:lnTo>
                <a:lnTo>
                  <a:pt x="150" y="1374"/>
                </a:lnTo>
                <a:lnTo>
                  <a:pt x="156" y="1374"/>
                </a:lnTo>
                <a:lnTo>
                  <a:pt x="162" y="1374"/>
                </a:lnTo>
                <a:lnTo>
                  <a:pt x="174" y="1374"/>
                </a:lnTo>
                <a:lnTo>
                  <a:pt x="180" y="1374"/>
                </a:lnTo>
                <a:lnTo>
                  <a:pt x="192" y="1374"/>
                </a:lnTo>
                <a:lnTo>
                  <a:pt x="198" y="1374"/>
                </a:lnTo>
                <a:lnTo>
                  <a:pt x="210" y="1374"/>
                </a:lnTo>
                <a:lnTo>
                  <a:pt x="216" y="1374"/>
                </a:lnTo>
                <a:lnTo>
                  <a:pt x="228" y="1374"/>
                </a:lnTo>
                <a:lnTo>
                  <a:pt x="234" y="1374"/>
                </a:lnTo>
                <a:lnTo>
                  <a:pt x="240" y="1374"/>
                </a:lnTo>
                <a:lnTo>
                  <a:pt x="252" y="1374"/>
                </a:lnTo>
                <a:lnTo>
                  <a:pt x="258" y="1374"/>
                </a:lnTo>
                <a:lnTo>
                  <a:pt x="270" y="1374"/>
                </a:lnTo>
                <a:lnTo>
                  <a:pt x="276" y="1374"/>
                </a:lnTo>
                <a:lnTo>
                  <a:pt x="288" y="1374"/>
                </a:lnTo>
                <a:lnTo>
                  <a:pt x="294" y="1374"/>
                </a:lnTo>
                <a:lnTo>
                  <a:pt x="306" y="1374"/>
                </a:lnTo>
                <a:lnTo>
                  <a:pt x="312" y="1374"/>
                </a:lnTo>
                <a:lnTo>
                  <a:pt x="318" y="1374"/>
                </a:lnTo>
                <a:lnTo>
                  <a:pt x="330" y="1374"/>
                </a:lnTo>
                <a:lnTo>
                  <a:pt x="336" y="1374"/>
                </a:lnTo>
                <a:lnTo>
                  <a:pt x="348" y="1371"/>
                </a:lnTo>
                <a:lnTo>
                  <a:pt x="354" y="1371"/>
                </a:lnTo>
                <a:lnTo>
                  <a:pt x="366" y="1371"/>
                </a:lnTo>
                <a:lnTo>
                  <a:pt x="372" y="1371"/>
                </a:lnTo>
                <a:lnTo>
                  <a:pt x="384" y="1371"/>
                </a:lnTo>
                <a:lnTo>
                  <a:pt x="390" y="1371"/>
                </a:lnTo>
                <a:lnTo>
                  <a:pt x="396" y="1371"/>
                </a:lnTo>
                <a:lnTo>
                  <a:pt x="408" y="1367"/>
                </a:lnTo>
                <a:lnTo>
                  <a:pt x="414" y="1367"/>
                </a:lnTo>
                <a:lnTo>
                  <a:pt x="426" y="1367"/>
                </a:lnTo>
                <a:lnTo>
                  <a:pt x="432" y="1367"/>
                </a:lnTo>
                <a:lnTo>
                  <a:pt x="444" y="1364"/>
                </a:lnTo>
                <a:lnTo>
                  <a:pt x="450" y="1364"/>
                </a:lnTo>
                <a:lnTo>
                  <a:pt x="462" y="1360"/>
                </a:lnTo>
                <a:lnTo>
                  <a:pt x="468" y="1360"/>
                </a:lnTo>
                <a:lnTo>
                  <a:pt x="474" y="1357"/>
                </a:lnTo>
                <a:lnTo>
                  <a:pt x="486" y="1357"/>
                </a:lnTo>
                <a:lnTo>
                  <a:pt x="492" y="1353"/>
                </a:lnTo>
                <a:lnTo>
                  <a:pt x="504" y="1349"/>
                </a:lnTo>
                <a:lnTo>
                  <a:pt x="510" y="1346"/>
                </a:lnTo>
                <a:lnTo>
                  <a:pt x="522" y="1342"/>
                </a:lnTo>
                <a:lnTo>
                  <a:pt x="528" y="1338"/>
                </a:lnTo>
                <a:lnTo>
                  <a:pt x="540" y="1335"/>
                </a:lnTo>
                <a:lnTo>
                  <a:pt x="546" y="1331"/>
                </a:lnTo>
                <a:lnTo>
                  <a:pt x="552" y="1324"/>
                </a:lnTo>
                <a:lnTo>
                  <a:pt x="564" y="1318"/>
                </a:lnTo>
                <a:lnTo>
                  <a:pt x="570" y="1314"/>
                </a:lnTo>
                <a:lnTo>
                  <a:pt x="582" y="1307"/>
                </a:lnTo>
                <a:lnTo>
                  <a:pt x="588" y="1300"/>
                </a:lnTo>
                <a:lnTo>
                  <a:pt x="600" y="1289"/>
                </a:lnTo>
                <a:lnTo>
                  <a:pt x="606" y="1282"/>
                </a:lnTo>
                <a:lnTo>
                  <a:pt x="618" y="1271"/>
                </a:lnTo>
                <a:lnTo>
                  <a:pt x="624" y="1264"/>
                </a:lnTo>
                <a:lnTo>
                  <a:pt x="630" y="1254"/>
                </a:lnTo>
                <a:lnTo>
                  <a:pt x="642" y="1239"/>
                </a:lnTo>
                <a:lnTo>
                  <a:pt x="648" y="1229"/>
                </a:lnTo>
                <a:lnTo>
                  <a:pt x="660" y="1215"/>
                </a:lnTo>
                <a:lnTo>
                  <a:pt x="666" y="1201"/>
                </a:lnTo>
                <a:lnTo>
                  <a:pt x="678" y="1186"/>
                </a:lnTo>
                <a:lnTo>
                  <a:pt x="684" y="1172"/>
                </a:lnTo>
                <a:lnTo>
                  <a:pt x="696" y="1155"/>
                </a:lnTo>
                <a:lnTo>
                  <a:pt x="702" y="1141"/>
                </a:lnTo>
                <a:lnTo>
                  <a:pt x="708" y="1122"/>
                </a:lnTo>
                <a:lnTo>
                  <a:pt x="720" y="1102"/>
                </a:lnTo>
                <a:lnTo>
                  <a:pt x="726" y="1084"/>
                </a:lnTo>
                <a:lnTo>
                  <a:pt x="738" y="1062"/>
                </a:lnTo>
                <a:lnTo>
                  <a:pt x="744" y="1041"/>
                </a:lnTo>
                <a:lnTo>
                  <a:pt x="756" y="1020"/>
                </a:lnTo>
                <a:lnTo>
                  <a:pt x="762" y="999"/>
                </a:lnTo>
                <a:lnTo>
                  <a:pt x="774" y="974"/>
                </a:lnTo>
                <a:lnTo>
                  <a:pt x="780" y="949"/>
                </a:lnTo>
                <a:lnTo>
                  <a:pt x="786" y="924"/>
                </a:lnTo>
                <a:lnTo>
                  <a:pt x="798" y="899"/>
                </a:lnTo>
                <a:lnTo>
                  <a:pt x="804" y="875"/>
                </a:lnTo>
                <a:lnTo>
                  <a:pt x="816" y="850"/>
                </a:lnTo>
                <a:lnTo>
                  <a:pt x="822" y="822"/>
                </a:lnTo>
                <a:lnTo>
                  <a:pt x="834" y="797"/>
                </a:lnTo>
                <a:lnTo>
                  <a:pt x="840" y="769"/>
                </a:lnTo>
                <a:lnTo>
                  <a:pt x="852" y="740"/>
                </a:lnTo>
                <a:lnTo>
                  <a:pt x="858" y="715"/>
                </a:lnTo>
                <a:lnTo>
                  <a:pt x="870" y="687"/>
                </a:lnTo>
                <a:lnTo>
                  <a:pt x="876" y="659"/>
                </a:lnTo>
                <a:lnTo>
                  <a:pt x="882" y="634"/>
                </a:lnTo>
                <a:lnTo>
                  <a:pt x="894" y="605"/>
                </a:lnTo>
                <a:lnTo>
                  <a:pt x="900" y="577"/>
                </a:lnTo>
                <a:lnTo>
                  <a:pt x="912" y="552"/>
                </a:lnTo>
                <a:lnTo>
                  <a:pt x="918" y="524"/>
                </a:lnTo>
                <a:lnTo>
                  <a:pt x="930" y="499"/>
                </a:lnTo>
                <a:lnTo>
                  <a:pt x="936" y="474"/>
                </a:lnTo>
                <a:lnTo>
                  <a:pt x="948" y="450"/>
                </a:lnTo>
                <a:lnTo>
                  <a:pt x="954" y="425"/>
                </a:lnTo>
                <a:lnTo>
                  <a:pt x="960" y="400"/>
                </a:lnTo>
                <a:lnTo>
                  <a:pt x="972" y="375"/>
                </a:lnTo>
                <a:lnTo>
                  <a:pt x="978" y="354"/>
                </a:lnTo>
                <a:lnTo>
                  <a:pt x="990" y="333"/>
                </a:lnTo>
                <a:lnTo>
                  <a:pt x="996" y="312"/>
                </a:lnTo>
                <a:lnTo>
                  <a:pt x="1008" y="290"/>
                </a:lnTo>
                <a:lnTo>
                  <a:pt x="1014" y="272"/>
                </a:lnTo>
                <a:lnTo>
                  <a:pt x="1026" y="252"/>
                </a:lnTo>
                <a:lnTo>
                  <a:pt x="1032" y="233"/>
                </a:lnTo>
                <a:lnTo>
                  <a:pt x="1038" y="219"/>
                </a:lnTo>
                <a:lnTo>
                  <a:pt x="1050" y="202"/>
                </a:lnTo>
                <a:lnTo>
                  <a:pt x="1056" y="188"/>
                </a:lnTo>
                <a:lnTo>
                  <a:pt x="1068" y="173"/>
                </a:lnTo>
                <a:lnTo>
                  <a:pt x="1074" y="159"/>
                </a:lnTo>
                <a:lnTo>
                  <a:pt x="1086" y="145"/>
                </a:lnTo>
                <a:lnTo>
                  <a:pt x="1092" y="135"/>
                </a:lnTo>
                <a:lnTo>
                  <a:pt x="1104" y="120"/>
                </a:lnTo>
                <a:lnTo>
                  <a:pt x="1110" y="110"/>
                </a:lnTo>
                <a:lnTo>
                  <a:pt x="1116" y="103"/>
                </a:lnTo>
                <a:lnTo>
                  <a:pt x="1128" y="92"/>
                </a:lnTo>
                <a:lnTo>
                  <a:pt x="1134" y="85"/>
                </a:lnTo>
                <a:lnTo>
                  <a:pt x="1146" y="74"/>
                </a:lnTo>
                <a:lnTo>
                  <a:pt x="1152" y="67"/>
                </a:lnTo>
                <a:lnTo>
                  <a:pt x="1164" y="60"/>
                </a:lnTo>
                <a:lnTo>
                  <a:pt x="1170" y="56"/>
                </a:lnTo>
                <a:lnTo>
                  <a:pt x="1182" y="50"/>
                </a:lnTo>
                <a:lnTo>
                  <a:pt x="1188" y="43"/>
                </a:lnTo>
                <a:lnTo>
                  <a:pt x="1194" y="39"/>
                </a:lnTo>
                <a:lnTo>
                  <a:pt x="1206" y="36"/>
                </a:lnTo>
                <a:lnTo>
                  <a:pt x="1212" y="32"/>
                </a:lnTo>
                <a:lnTo>
                  <a:pt x="1224" y="28"/>
                </a:lnTo>
                <a:lnTo>
                  <a:pt x="1230" y="25"/>
                </a:lnTo>
                <a:lnTo>
                  <a:pt x="1242" y="21"/>
                </a:lnTo>
                <a:lnTo>
                  <a:pt x="1248" y="17"/>
                </a:lnTo>
                <a:lnTo>
                  <a:pt x="1260" y="17"/>
                </a:lnTo>
                <a:lnTo>
                  <a:pt x="1266" y="14"/>
                </a:lnTo>
                <a:lnTo>
                  <a:pt x="1272" y="14"/>
                </a:lnTo>
                <a:lnTo>
                  <a:pt x="1284" y="10"/>
                </a:lnTo>
                <a:lnTo>
                  <a:pt x="1290" y="10"/>
                </a:lnTo>
                <a:lnTo>
                  <a:pt x="1302" y="7"/>
                </a:lnTo>
                <a:lnTo>
                  <a:pt x="1308" y="7"/>
                </a:lnTo>
                <a:lnTo>
                  <a:pt x="1320" y="7"/>
                </a:lnTo>
                <a:lnTo>
                  <a:pt x="1326" y="7"/>
                </a:lnTo>
                <a:lnTo>
                  <a:pt x="1338" y="3"/>
                </a:lnTo>
                <a:lnTo>
                  <a:pt x="1344" y="3"/>
                </a:lnTo>
                <a:lnTo>
                  <a:pt x="1350" y="3"/>
                </a:lnTo>
                <a:lnTo>
                  <a:pt x="1362" y="3"/>
                </a:lnTo>
                <a:lnTo>
                  <a:pt x="1368" y="3"/>
                </a:lnTo>
                <a:lnTo>
                  <a:pt x="1380" y="3"/>
                </a:lnTo>
                <a:lnTo>
                  <a:pt x="1386" y="3"/>
                </a:lnTo>
                <a:lnTo>
                  <a:pt x="1398" y="0"/>
                </a:lnTo>
                <a:lnTo>
                  <a:pt x="1404" y="0"/>
                </a:lnTo>
                <a:lnTo>
                  <a:pt x="1416" y="0"/>
                </a:lnTo>
                <a:lnTo>
                  <a:pt x="1422" y="0"/>
                </a:lnTo>
                <a:lnTo>
                  <a:pt x="1428" y="0"/>
                </a:lnTo>
                <a:lnTo>
                  <a:pt x="1440" y="0"/>
                </a:lnTo>
                <a:lnTo>
                  <a:pt x="1446" y="0"/>
                </a:lnTo>
                <a:lnTo>
                  <a:pt x="1458" y="0"/>
                </a:lnTo>
                <a:lnTo>
                  <a:pt x="1464" y="0"/>
                </a:lnTo>
                <a:lnTo>
                  <a:pt x="1476" y="0"/>
                </a:lnTo>
                <a:lnTo>
                  <a:pt x="1482" y="0"/>
                </a:lnTo>
                <a:lnTo>
                  <a:pt x="1494" y="0"/>
                </a:lnTo>
                <a:lnTo>
                  <a:pt x="1500" y="0"/>
                </a:lnTo>
                <a:lnTo>
                  <a:pt x="1506" y="0"/>
                </a:lnTo>
                <a:lnTo>
                  <a:pt x="1518" y="0"/>
                </a:lnTo>
                <a:lnTo>
                  <a:pt x="1524" y="0"/>
                </a:lnTo>
                <a:lnTo>
                  <a:pt x="1536" y="0"/>
                </a:lnTo>
                <a:lnTo>
                  <a:pt x="1542" y="0"/>
                </a:lnTo>
                <a:lnTo>
                  <a:pt x="1554" y="0"/>
                </a:lnTo>
                <a:lnTo>
                  <a:pt x="1560" y="0"/>
                </a:lnTo>
                <a:lnTo>
                  <a:pt x="1572" y="0"/>
                </a:lnTo>
                <a:lnTo>
                  <a:pt x="1578" y="0"/>
                </a:lnTo>
                <a:lnTo>
                  <a:pt x="1584" y="0"/>
                </a:lnTo>
                <a:lnTo>
                  <a:pt x="1596" y="0"/>
                </a:lnTo>
                <a:lnTo>
                  <a:pt x="1602" y="0"/>
                </a:lnTo>
                <a:lnTo>
                  <a:pt x="1614" y="0"/>
                </a:lnTo>
                <a:lnTo>
                  <a:pt x="1620" y="0"/>
                </a:lnTo>
                <a:lnTo>
                  <a:pt x="1632" y="0"/>
                </a:lnTo>
                <a:lnTo>
                  <a:pt x="1638" y="0"/>
                </a:lnTo>
                <a:lnTo>
                  <a:pt x="1650" y="0"/>
                </a:lnTo>
                <a:lnTo>
                  <a:pt x="1656" y="0"/>
                </a:lnTo>
                <a:lnTo>
                  <a:pt x="1662" y="0"/>
                </a:lnTo>
                <a:lnTo>
                  <a:pt x="1674" y="0"/>
                </a:lnTo>
                <a:lnTo>
                  <a:pt x="1680" y="0"/>
                </a:lnTo>
                <a:lnTo>
                  <a:pt x="1692" y="0"/>
                </a:lnTo>
                <a:lnTo>
                  <a:pt x="1698" y="0"/>
                </a:lnTo>
                <a:lnTo>
                  <a:pt x="1710" y="0"/>
                </a:lnTo>
                <a:lnTo>
                  <a:pt x="1716" y="0"/>
                </a:lnTo>
                <a:lnTo>
                  <a:pt x="1728" y="0"/>
                </a:lnTo>
                <a:lnTo>
                  <a:pt x="1734" y="0"/>
                </a:lnTo>
              </a:path>
            </a:pathLst>
          </a:custGeom>
          <a:noFill/>
          <a:ln w="12700" cap="rnd" cmpd="sng">
            <a:solidFill>
              <a:srgbClr val="000080"/>
            </a:solidFill>
            <a:prstDash val="solid"/>
            <a:round/>
            <a:headEnd type="none" w="med" len="med"/>
            <a:tailEnd type="none" w="med" len="med"/>
          </a:ln>
        </p:spPr>
        <p:txBody>
          <a:bodyPr/>
          <a:lstStyle/>
          <a:p>
            <a:endParaRPr lang="en-US"/>
          </a:p>
        </p:txBody>
      </p:sp>
      <p:sp>
        <p:nvSpPr>
          <p:cNvPr id="238812" name="Rectangle 219"/>
          <p:cNvSpPr>
            <a:spLocks noChangeArrowheads="1"/>
          </p:cNvSpPr>
          <p:nvPr/>
        </p:nvSpPr>
        <p:spPr bwMode="auto">
          <a:xfrm>
            <a:off x="4360863" y="5262563"/>
            <a:ext cx="242887" cy="207962"/>
          </a:xfrm>
          <a:prstGeom prst="rect">
            <a:avLst/>
          </a:prstGeom>
          <a:noFill/>
          <a:ln w="12700">
            <a:noFill/>
            <a:miter lim="800000"/>
            <a:headEnd/>
            <a:tailEnd/>
          </a:ln>
        </p:spPr>
        <p:txBody>
          <a:bodyPr wrap="none" lIns="90488" tIns="44450" rIns="90488" bIns="44450">
            <a:spAutoFit/>
          </a:bodyPr>
          <a:lstStyle/>
          <a:p>
            <a:r>
              <a:rPr lang="en-US" sz="700">
                <a:solidFill>
                  <a:srgbClr val="000000"/>
                </a:solidFill>
                <a:latin typeface="Symbol" pitchFamily="18" charset="2"/>
              </a:rPr>
              <a:t>0</a:t>
            </a:r>
          </a:p>
        </p:txBody>
      </p:sp>
      <p:sp>
        <p:nvSpPr>
          <p:cNvPr id="238813" name="Rectangle 220"/>
          <p:cNvSpPr>
            <a:spLocks noChangeArrowheads="1"/>
          </p:cNvSpPr>
          <p:nvPr/>
        </p:nvSpPr>
        <p:spPr bwMode="auto">
          <a:xfrm>
            <a:off x="4275138" y="5041900"/>
            <a:ext cx="31750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latin typeface="Symbol" pitchFamily="18" charset="2"/>
              </a:rPr>
              <a:t>0.1</a:t>
            </a:r>
          </a:p>
        </p:txBody>
      </p:sp>
      <p:sp>
        <p:nvSpPr>
          <p:cNvPr id="238814" name="Rectangle 221"/>
          <p:cNvSpPr>
            <a:spLocks noChangeArrowheads="1"/>
          </p:cNvSpPr>
          <p:nvPr/>
        </p:nvSpPr>
        <p:spPr bwMode="auto">
          <a:xfrm>
            <a:off x="4275138" y="4833938"/>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0.2</a:t>
            </a:r>
          </a:p>
        </p:txBody>
      </p:sp>
      <p:sp>
        <p:nvSpPr>
          <p:cNvPr id="238815" name="Rectangle 222"/>
          <p:cNvSpPr>
            <a:spLocks noChangeArrowheads="1"/>
          </p:cNvSpPr>
          <p:nvPr/>
        </p:nvSpPr>
        <p:spPr bwMode="auto">
          <a:xfrm>
            <a:off x="4275138" y="4619625"/>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0.3</a:t>
            </a:r>
          </a:p>
        </p:txBody>
      </p:sp>
      <p:sp>
        <p:nvSpPr>
          <p:cNvPr id="238816" name="Rectangle 223"/>
          <p:cNvSpPr>
            <a:spLocks noChangeArrowheads="1"/>
          </p:cNvSpPr>
          <p:nvPr/>
        </p:nvSpPr>
        <p:spPr bwMode="auto">
          <a:xfrm>
            <a:off x="4275138" y="4400550"/>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0.4</a:t>
            </a:r>
          </a:p>
        </p:txBody>
      </p:sp>
      <p:sp>
        <p:nvSpPr>
          <p:cNvPr id="238817" name="Rectangle 224"/>
          <p:cNvSpPr>
            <a:spLocks noChangeArrowheads="1"/>
          </p:cNvSpPr>
          <p:nvPr/>
        </p:nvSpPr>
        <p:spPr bwMode="auto">
          <a:xfrm>
            <a:off x="4275138" y="4181475"/>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0.5</a:t>
            </a:r>
          </a:p>
        </p:txBody>
      </p:sp>
      <p:sp>
        <p:nvSpPr>
          <p:cNvPr id="238818" name="Rectangle 225"/>
          <p:cNvSpPr>
            <a:spLocks noChangeArrowheads="1"/>
          </p:cNvSpPr>
          <p:nvPr/>
        </p:nvSpPr>
        <p:spPr bwMode="auto">
          <a:xfrm>
            <a:off x="4275138" y="3960813"/>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0.6</a:t>
            </a:r>
          </a:p>
        </p:txBody>
      </p:sp>
      <p:sp>
        <p:nvSpPr>
          <p:cNvPr id="238819" name="Rectangle 226"/>
          <p:cNvSpPr>
            <a:spLocks noChangeArrowheads="1"/>
          </p:cNvSpPr>
          <p:nvPr/>
        </p:nvSpPr>
        <p:spPr bwMode="auto">
          <a:xfrm>
            <a:off x="4275138" y="3743325"/>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0.7</a:t>
            </a:r>
          </a:p>
        </p:txBody>
      </p:sp>
      <p:sp>
        <p:nvSpPr>
          <p:cNvPr id="238820" name="Rectangle 227"/>
          <p:cNvSpPr>
            <a:spLocks noChangeArrowheads="1"/>
          </p:cNvSpPr>
          <p:nvPr/>
        </p:nvSpPr>
        <p:spPr bwMode="auto">
          <a:xfrm>
            <a:off x="4275138" y="3529013"/>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0.8</a:t>
            </a:r>
          </a:p>
        </p:txBody>
      </p:sp>
      <p:sp>
        <p:nvSpPr>
          <p:cNvPr id="238821" name="Rectangle 228"/>
          <p:cNvSpPr>
            <a:spLocks noChangeArrowheads="1"/>
          </p:cNvSpPr>
          <p:nvPr/>
        </p:nvSpPr>
        <p:spPr bwMode="auto">
          <a:xfrm>
            <a:off x="4275138" y="3309938"/>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0.9</a:t>
            </a:r>
          </a:p>
        </p:txBody>
      </p:sp>
      <p:sp>
        <p:nvSpPr>
          <p:cNvPr id="238822" name="Rectangle 229"/>
          <p:cNvSpPr>
            <a:spLocks noChangeArrowheads="1"/>
          </p:cNvSpPr>
          <p:nvPr/>
        </p:nvSpPr>
        <p:spPr bwMode="auto">
          <a:xfrm>
            <a:off x="4360863" y="3090863"/>
            <a:ext cx="2365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1</a:t>
            </a:r>
          </a:p>
        </p:txBody>
      </p:sp>
      <p:sp>
        <p:nvSpPr>
          <p:cNvPr id="238823" name="Line 230"/>
          <p:cNvSpPr>
            <a:spLocks noChangeShapeType="1"/>
          </p:cNvSpPr>
          <p:nvPr/>
        </p:nvSpPr>
        <p:spPr bwMode="auto">
          <a:xfrm>
            <a:off x="2305050" y="3186113"/>
            <a:ext cx="0" cy="2174875"/>
          </a:xfrm>
          <a:prstGeom prst="line">
            <a:avLst/>
          </a:prstGeom>
          <a:noFill/>
          <a:ln w="12700">
            <a:solidFill>
              <a:srgbClr val="000000"/>
            </a:solidFill>
            <a:round/>
            <a:headEnd/>
            <a:tailEnd/>
          </a:ln>
        </p:spPr>
        <p:txBody>
          <a:bodyPr wrap="none" anchor="ctr"/>
          <a:lstStyle/>
          <a:p>
            <a:endParaRPr lang="en-US"/>
          </a:p>
        </p:txBody>
      </p:sp>
      <p:sp>
        <p:nvSpPr>
          <p:cNvPr id="238824" name="Line 231"/>
          <p:cNvSpPr>
            <a:spLocks noChangeShapeType="1"/>
          </p:cNvSpPr>
          <p:nvPr/>
        </p:nvSpPr>
        <p:spPr bwMode="auto">
          <a:xfrm>
            <a:off x="2311400" y="3449638"/>
            <a:ext cx="3852863" cy="0"/>
          </a:xfrm>
          <a:prstGeom prst="line">
            <a:avLst/>
          </a:prstGeom>
          <a:noFill/>
          <a:ln w="12700">
            <a:solidFill>
              <a:srgbClr val="000000"/>
            </a:solidFill>
            <a:round/>
            <a:headEnd/>
            <a:tailEnd/>
          </a:ln>
        </p:spPr>
        <p:txBody>
          <a:bodyPr wrap="none" anchor="ctr"/>
          <a:lstStyle/>
          <a:p>
            <a:endParaRPr lang="en-US"/>
          </a:p>
        </p:txBody>
      </p:sp>
      <p:sp>
        <p:nvSpPr>
          <p:cNvPr id="238825" name="Freeform 232"/>
          <p:cNvSpPr>
            <a:spLocks/>
          </p:cNvSpPr>
          <p:nvPr/>
        </p:nvSpPr>
        <p:spPr bwMode="auto">
          <a:xfrm>
            <a:off x="6132513" y="3414713"/>
            <a:ext cx="115887" cy="69850"/>
          </a:xfrm>
          <a:custGeom>
            <a:avLst/>
            <a:gdLst>
              <a:gd name="T0" fmla="*/ 2147483647 w 73"/>
              <a:gd name="T1" fmla="*/ 2147483647 h 44"/>
              <a:gd name="T2" fmla="*/ 0 w 73"/>
              <a:gd name="T3" fmla="*/ 0 h 44"/>
              <a:gd name="T4" fmla="*/ 0 w 73"/>
              <a:gd name="T5" fmla="*/ 2147483647 h 44"/>
              <a:gd name="T6" fmla="*/ 2147483647 w 73"/>
              <a:gd name="T7" fmla="*/ 2147483647 h 44"/>
              <a:gd name="T8" fmla="*/ 0 60000 65536"/>
              <a:gd name="T9" fmla="*/ 0 60000 65536"/>
              <a:gd name="T10" fmla="*/ 0 60000 65536"/>
              <a:gd name="T11" fmla="*/ 0 60000 65536"/>
              <a:gd name="T12" fmla="*/ 0 w 73"/>
              <a:gd name="T13" fmla="*/ 0 h 44"/>
              <a:gd name="T14" fmla="*/ 73 w 73"/>
              <a:gd name="T15" fmla="*/ 44 h 44"/>
            </a:gdLst>
            <a:ahLst/>
            <a:cxnLst>
              <a:cxn ang="T8">
                <a:pos x="T0" y="T1"/>
              </a:cxn>
              <a:cxn ang="T9">
                <a:pos x="T2" y="T3"/>
              </a:cxn>
              <a:cxn ang="T10">
                <a:pos x="T4" y="T5"/>
              </a:cxn>
              <a:cxn ang="T11">
                <a:pos x="T6" y="T7"/>
              </a:cxn>
            </a:cxnLst>
            <a:rect l="T12" t="T13" r="T14" b="T15"/>
            <a:pathLst>
              <a:path w="73" h="44">
                <a:moveTo>
                  <a:pt x="72" y="22"/>
                </a:moveTo>
                <a:lnTo>
                  <a:pt x="0" y="0"/>
                </a:lnTo>
                <a:lnTo>
                  <a:pt x="0" y="43"/>
                </a:lnTo>
                <a:lnTo>
                  <a:pt x="72" y="22"/>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US"/>
          </a:p>
        </p:txBody>
      </p:sp>
      <p:sp>
        <p:nvSpPr>
          <p:cNvPr id="238826" name="Line 233"/>
          <p:cNvSpPr>
            <a:spLocks noChangeShapeType="1"/>
          </p:cNvSpPr>
          <p:nvPr/>
        </p:nvSpPr>
        <p:spPr bwMode="auto">
          <a:xfrm>
            <a:off x="2311400" y="4545013"/>
            <a:ext cx="3481388" cy="0"/>
          </a:xfrm>
          <a:prstGeom prst="line">
            <a:avLst/>
          </a:prstGeom>
          <a:noFill/>
          <a:ln w="12700">
            <a:solidFill>
              <a:srgbClr val="000000"/>
            </a:solidFill>
            <a:round/>
            <a:headEnd/>
            <a:tailEnd/>
          </a:ln>
        </p:spPr>
        <p:txBody>
          <a:bodyPr wrap="none" anchor="ctr"/>
          <a:lstStyle/>
          <a:p>
            <a:endParaRPr lang="en-US"/>
          </a:p>
        </p:txBody>
      </p:sp>
      <p:sp>
        <p:nvSpPr>
          <p:cNvPr id="238827" name="Freeform 234"/>
          <p:cNvSpPr>
            <a:spLocks/>
          </p:cNvSpPr>
          <p:nvPr/>
        </p:nvSpPr>
        <p:spPr bwMode="auto">
          <a:xfrm>
            <a:off x="5761038" y="4511675"/>
            <a:ext cx="115887" cy="68263"/>
          </a:xfrm>
          <a:custGeom>
            <a:avLst/>
            <a:gdLst>
              <a:gd name="T0" fmla="*/ 2147483647 w 73"/>
              <a:gd name="T1" fmla="*/ 2147483647 h 43"/>
              <a:gd name="T2" fmla="*/ 0 w 73"/>
              <a:gd name="T3" fmla="*/ 0 h 43"/>
              <a:gd name="T4" fmla="*/ 0 w 73"/>
              <a:gd name="T5" fmla="*/ 2147483647 h 43"/>
              <a:gd name="T6" fmla="*/ 2147483647 w 73"/>
              <a:gd name="T7" fmla="*/ 2147483647 h 43"/>
              <a:gd name="T8" fmla="*/ 0 60000 65536"/>
              <a:gd name="T9" fmla="*/ 0 60000 65536"/>
              <a:gd name="T10" fmla="*/ 0 60000 65536"/>
              <a:gd name="T11" fmla="*/ 0 60000 65536"/>
              <a:gd name="T12" fmla="*/ 0 w 73"/>
              <a:gd name="T13" fmla="*/ 0 h 43"/>
              <a:gd name="T14" fmla="*/ 73 w 73"/>
              <a:gd name="T15" fmla="*/ 43 h 43"/>
            </a:gdLst>
            <a:ahLst/>
            <a:cxnLst>
              <a:cxn ang="T8">
                <a:pos x="T0" y="T1"/>
              </a:cxn>
              <a:cxn ang="T9">
                <a:pos x="T2" y="T3"/>
              </a:cxn>
              <a:cxn ang="T10">
                <a:pos x="T4" y="T5"/>
              </a:cxn>
              <a:cxn ang="T11">
                <a:pos x="T6" y="T7"/>
              </a:cxn>
            </a:cxnLst>
            <a:rect l="T12" t="T13" r="T14" b="T15"/>
            <a:pathLst>
              <a:path w="73" h="43">
                <a:moveTo>
                  <a:pt x="72" y="21"/>
                </a:moveTo>
                <a:lnTo>
                  <a:pt x="0" y="0"/>
                </a:lnTo>
                <a:lnTo>
                  <a:pt x="0" y="42"/>
                </a:lnTo>
                <a:lnTo>
                  <a:pt x="72" y="21"/>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US"/>
          </a:p>
        </p:txBody>
      </p:sp>
      <p:sp>
        <p:nvSpPr>
          <p:cNvPr id="238828" name="Line 235"/>
          <p:cNvSpPr>
            <a:spLocks noChangeShapeType="1"/>
          </p:cNvSpPr>
          <p:nvPr/>
        </p:nvSpPr>
        <p:spPr bwMode="auto">
          <a:xfrm>
            <a:off x="5892800" y="4613275"/>
            <a:ext cx="0" cy="711200"/>
          </a:xfrm>
          <a:prstGeom prst="line">
            <a:avLst/>
          </a:prstGeom>
          <a:noFill/>
          <a:ln w="12700">
            <a:solidFill>
              <a:schemeClr val="tx1"/>
            </a:solidFill>
            <a:round/>
            <a:headEnd/>
            <a:tailEnd type="triangle" w="med" len="med"/>
          </a:ln>
        </p:spPr>
        <p:txBody>
          <a:bodyPr wrap="none" anchor="ctr"/>
          <a:lstStyle/>
          <a:p>
            <a:endParaRPr lang="en-US"/>
          </a:p>
        </p:txBody>
      </p:sp>
      <p:sp>
        <p:nvSpPr>
          <p:cNvPr id="238829" name="Line 236"/>
          <p:cNvSpPr>
            <a:spLocks noChangeShapeType="1"/>
          </p:cNvSpPr>
          <p:nvPr/>
        </p:nvSpPr>
        <p:spPr bwMode="auto">
          <a:xfrm>
            <a:off x="6324600" y="3467100"/>
            <a:ext cx="0" cy="1857375"/>
          </a:xfrm>
          <a:prstGeom prst="line">
            <a:avLst/>
          </a:prstGeom>
          <a:noFill/>
          <a:ln w="12700">
            <a:solidFill>
              <a:schemeClr val="tx1"/>
            </a:solidFill>
            <a:round/>
            <a:headEnd/>
            <a:tailEnd type="triangle" w="med" len="med"/>
          </a:ln>
        </p:spPr>
        <p:txBody>
          <a:bodyPr wrap="none" anchor="ctr"/>
          <a:lstStyle/>
          <a:p>
            <a:endParaRPr lang="en-US"/>
          </a:p>
        </p:txBody>
      </p:sp>
      <p:sp>
        <p:nvSpPr>
          <p:cNvPr id="238830" name="Rectangle 237"/>
          <p:cNvSpPr>
            <a:spLocks noChangeArrowheads="1"/>
          </p:cNvSpPr>
          <p:nvPr/>
        </p:nvSpPr>
        <p:spPr bwMode="auto">
          <a:xfrm>
            <a:off x="533400" y="2036763"/>
            <a:ext cx="8032750" cy="1003300"/>
          </a:xfrm>
          <a:prstGeom prst="rect">
            <a:avLst/>
          </a:prstGeom>
          <a:noFill/>
          <a:ln w="12700">
            <a:noFill/>
            <a:miter lim="800000"/>
            <a:headEnd/>
            <a:tailEnd/>
          </a:ln>
        </p:spPr>
        <p:txBody>
          <a:bodyPr lIns="90488" tIns="44450" rIns="90488" bIns="44450">
            <a:spAutoFit/>
          </a:bodyPr>
          <a:lstStyle/>
          <a:p>
            <a:pPr marL="457200" indent="-457200">
              <a:buFontTx/>
              <a:buAutoNum type="arabicPeriod"/>
            </a:pPr>
            <a:r>
              <a:rPr lang="en-US" sz="2000"/>
              <a:t>Essentially, one needs to take a uniform 0,1 and convert to</a:t>
            </a:r>
            <a:br>
              <a:rPr lang="en-US" sz="2000"/>
            </a:br>
            <a:r>
              <a:rPr lang="en-US" sz="2000"/>
              <a:t>a normal 0,1 by mapping the the uniform draws to the CDF</a:t>
            </a:r>
            <a:br>
              <a:rPr lang="en-US" sz="2000"/>
            </a:br>
            <a:r>
              <a:rPr lang="en-US" sz="2000"/>
              <a:t>of the standard normal curve:</a:t>
            </a:r>
          </a:p>
        </p:txBody>
      </p:sp>
      <p:sp>
        <p:nvSpPr>
          <p:cNvPr id="238831" name="Line 238"/>
          <p:cNvSpPr>
            <a:spLocks noChangeShapeType="1"/>
          </p:cNvSpPr>
          <p:nvPr/>
        </p:nvSpPr>
        <p:spPr bwMode="auto">
          <a:xfrm>
            <a:off x="2266950" y="3162300"/>
            <a:ext cx="63500" cy="0"/>
          </a:xfrm>
          <a:prstGeom prst="line">
            <a:avLst/>
          </a:prstGeom>
          <a:noFill/>
          <a:ln w="12700">
            <a:solidFill>
              <a:schemeClr val="tx1"/>
            </a:solidFill>
            <a:round/>
            <a:headEnd/>
            <a:tailEnd/>
          </a:ln>
        </p:spPr>
        <p:txBody>
          <a:bodyPr wrap="none" anchor="ctr"/>
          <a:lstStyle/>
          <a:p>
            <a:endParaRPr lang="en-US"/>
          </a:p>
        </p:txBody>
      </p:sp>
      <p:sp>
        <p:nvSpPr>
          <p:cNvPr id="238832" name="Line 239"/>
          <p:cNvSpPr>
            <a:spLocks noChangeShapeType="1"/>
          </p:cNvSpPr>
          <p:nvPr/>
        </p:nvSpPr>
        <p:spPr bwMode="auto">
          <a:xfrm>
            <a:off x="2266950" y="5372100"/>
            <a:ext cx="63500" cy="0"/>
          </a:xfrm>
          <a:prstGeom prst="line">
            <a:avLst/>
          </a:prstGeom>
          <a:noFill/>
          <a:ln w="12700">
            <a:solidFill>
              <a:schemeClr val="tx1"/>
            </a:solidFill>
            <a:round/>
            <a:headEnd/>
            <a:tailEnd/>
          </a:ln>
        </p:spPr>
        <p:txBody>
          <a:bodyPr wrap="none" anchor="ctr"/>
          <a:lstStyle/>
          <a:p>
            <a:endParaRPr lang="en-US"/>
          </a:p>
        </p:txBody>
      </p:sp>
      <p:sp>
        <p:nvSpPr>
          <p:cNvPr id="238833" name="Rectangle 240"/>
          <p:cNvSpPr>
            <a:spLocks noChangeArrowheads="1"/>
          </p:cNvSpPr>
          <p:nvPr/>
        </p:nvSpPr>
        <p:spPr bwMode="auto">
          <a:xfrm>
            <a:off x="4479925" y="5500688"/>
            <a:ext cx="234950" cy="214312"/>
          </a:xfrm>
          <a:prstGeom prst="rect">
            <a:avLst/>
          </a:prstGeom>
          <a:noFill/>
          <a:ln w="12700">
            <a:noFill/>
            <a:miter lim="800000"/>
            <a:headEnd/>
            <a:tailEnd/>
          </a:ln>
        </p:spPr>
        <p:txBody>
          <a:bodyPr wrap="none" anchor="ctr"/>
          <a:lstStyle/>
          <a:p>
            <a:endParaRPr lang="en-US"/>
          </a:p>
        </p:txBody>
      </p:sp>
      <p:sp>
        <p:nvSpPr>
          <p:cNvPr id="238834" name="Rectangle 241"/>
          <p:cNvSpPr>
            <a:spLocks noChangeArrowheads="1"/>
          </p:cNvSpPr>
          <p:nvPr/>
        </p:nvSpPr>
        <p:spPr bwMode="auto">
          <a:xfrm>
            <a:off x="7065963" y="5473700"/>
            <a:ext cx="600075" cy="254000"/>
          </a:xfrm>
          <a:prstGeom prst="rect">
            <a:avLst/>
          </a:prstGeom>
          <a:noFill/>
          <a:ln w="12700">
            <a:noFill/>
            <a:miter lim="800000"/>
            <a:headEnd/>
            <a:tailEnd/>
          </a:ln>
        </p:spPr>
        <p:txBody>
          <a:bodyPr wrap="none" lIns="90488" tIns="44450" rIns="90488" bIns="44450">
            <a:spAutoFit/>
          </a:bodyPr>
          <a:lstStyle/>
          <a:p>
            <a:r>
              <a:rPr lang="en-US" sz="1000"/>
              <a:t>+5 STD</a:t>
            </a:r>
          </a:p>
        </p:txBody>
      </p:sp>
      <p:sp>
        <p:nvSpPr>
          <p:cNvPr id="238835" name="Rectangle 242"/>
          <p:cNvSpPr>
            <a:spLocks noChangeArrowheads="1"/>
          </p:cNvSpPr>
          <p:nvPr/>
        </p:nvSpPr>
        <p:spPr bwMode="auto">
          <a:xfrm>
            <a:off x="4322763" y="5473700"/>
            <a:ext cx="571500" cy="254000"/>
          </a:xfrm>
          <a:prstGeom prst="rect">
            <a:avLst/>
          </a:prstGeom>
          <a:noFill/>
          <a:ln w="12700">
            <a:noFill/>
            <a:miter lim="800000"/>
            <a:headEnd/>
            <a:tailEnd/>
          </a:ln>
        </p:spPr>
        <p:txBody>
          <a:bodyPr wrap="none" lIns="90488" tIns="44450" rIns="90488" bIns="44450">
            <a:spAutoFit/>
          </a:bodyPr>
          <a:lstStyle/>
          <a:p>
            <a:r>
              <a:rPr lang="en-US" sz="1000"/>
              <a:t>-5 STD</a:t>
            </a:r>
          </a:p>
        </p:txBody>
      </p:sp>
      <p:sp>
        <p:nvSpPr>
          <p:cNvPr id="238836" name="Rectangle 243"/>
          <p:cNvSpPr>
            <a:spLocks noChangeArrowheads="1"/>
          </p:cNvSpPr>
          <p:nvPr/>
        </p:nvSpPr>
        <p:spPr bwMode="auto">
          <a:xfrm>
            <a:off x="2341563" y="5245100"/>
            <a:ext cx="257175" cy="254000"/>
          </a:xfrm>
          <a:prstGeom prst="rect">
            <a:avLst/>
          </a:prstGeom>
          <a:noFill/>
          <a:ln w="12700">
            <a:noFill/>
            <a:miter lim="800000"/>
            <a:headEnd/>
            <a:tailEnd/>
          </a:ln>
        </p:spPr>
        <p:txBody>
          <a:bodyPr wrap="none" lIns="90488" tIns="44450" rIns="90488" bIns="44450">
            <a:spAutoFit/>
          </a:bodyPr>
          <a:lstStyle/>
          <a:p>
            <a:r>
              <a:rPr lang="en-US" sz="1000"/>
              <a:t>0</a:t>
            </a:r>
          </a:p>
        </p:txBody>
      </p:sp>
      <p:sp>
        <p:nvSpPr>
          <p:cNvPr id="238837" name="Rectangle 244"/>
          <p:cNvSpPr>
            <a:spLocks noChangeArrowheads="1"/>
          </p:cNvSpPr>
          <p:nvPr/>
        </p:nvSpPr>
        <p:spPr bwMode="auto">
          <a:xfrm>
            <a:off x="2341563" y="3035300"/>
            <a:ext cx="257175" cy="254000"/>
          </a:xfrm>
          <a:prstGeom prst="rect">
            <a:avLst/>
          </a:prstGeom>
          <a:noFill/>
          <a:ln w="12700">
            <a:noFill/>
            <a:miter lim="800000"/>
            <a:headEnd/>
            <a:tailEnd/>
          </a:ln>
        </p:spPr>
        <p:txBody>
          <a:bodyPr wrap="none" lIns="90488" tIns="44450" rIns="90488" bIns="44450">
            <a:spAutoFit/>
          </a:bodyPr>
          <a:lstStyle/>
          <a:p>
            <a:r>
              <a:rPr lang="en-US" sz="1000"/>
              <a:t>1</a:t>
            </a:r>
          </a:p>
        </p:txBody>
      </p:sp>
      <p:sp>
        <p:nvSpPr>
          <p:cNvPr id="238838" name="Rectangle 245"/>
          <p:cNvSpPr>
            <a:spLocks noChangeArrowheads="1"/>
          </p:cNvSpPr>
          <p:nvPr/>
        </p:nvSpPr>
        <p:spPr bwMode="auto">
          <a:xfrm>
            <a:off x="1905000" y="5867400"/>
            <a:ext cx="5583238" cy="363538"/>
          </a:xfrm>
          <a:prstGeom prst="rect">
            <a:avLst/>
          </a:prstGeom>
          <a:noFill/>
          <a:ln w="12700">
            <a:noFill/>
            <a:miter lim="800000"/>
            <a:headEnd/>
            <a:tailEnd/>
          </a:ln>
        </p:spPr>
        <p:txBody>
          <a:bodyPr lIns="90488" tIns="44450" rIns="90488" bIns="44450">
            <a:spAutoFit/>
          </a:bodyPr>
          <a:lstStyle/>
          <a:p>
            <a:pPr>
              <a:buFontTx/>
              <a:buChar char="•"/>
            </a:pPr>
            <a:r>
              <a:rPr lang="en-US" b="1"/>
              <a:t>see Box-Mueller method in Numerical Recipes in 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Number Placeholder 5"/>
          <p:cNvSpPr>
            <a:spLocks noGrp="1"/>
          </p:cNvSpPr>
          <p:nvPr>
            <p:ph type="sldNum" sz="quarter" idx="12"/>
          </p:nvPr>
        </p:nvSpPr>
        <p:spPr>
          <a:noFill/>
        </p:spPr>
        <p:txBody>
          <a:bodyPr/>
          <a:lstStyle/>
          <a:p>
            <a:fld id="{E4BDA1FA-E7EB-4F2D-9E10-BB4F89978EAF}" type="slidenum">
              <a:rPr lang="en-US" smtClean="0"/>
              <a:pPr/>
              <a:t>216</a:t>
            </a:fld>
            <a:endParaRPr lang="en-US" smtClean="0"/>
          </a:p>
        </p:txBody>
      </p:sp>
      <p:sp>
        <p:nvSpPr>
          <p:cNvPr id="239619" name="Rectangle 2"/>
          <p:cNvSpPr>
            <a:spLocks noGrp="1" noChangeArrowheads="1"/>
          </p:cNvSpPr>
          <p:nvPr>
            <p:ph type="title"/>
          </p:nvPr>
        </p:nvSpPr>
        <p:spPr>
          <a:xfrm>
            <a:off x="685800" y="1066800"/>
            <a:ext cx="7772400" cy="1143000"/>
          </a:xfrm>
          <a:noFill/>
        </p:spPr>
        <p:txBody>
          <a:bodyPr lIns="90488" tIns="44450" rIns="90488" bIns="44450" anchor="b"/>
          <a:lstStyle/>
          <a:p>
            <a:r>
              <a:rPr lang="en-US" sz="4000" b="1" smtClean="0"/>
              <a:t>The Monte Carlo Process:</a:t>
            </a:r>
            <a:br>
              <a:rPr lang="en-US" sz="4000" b="1" smtClean="0"/>
            </a:br>
            <a:r>
              <a:rPr lang="en-US" sz="4000" b="1" smtClean="0"/>
              <a:t>Covariance Matrix Construction</a:t>
            </a:r>
          </a:p>
        </p:txBody>
      </p:sp>
      <p:sp>
        <p:nvSpPr>
          <p:cNvPr id="239620" name="Rectangle 3"/>
          <p:cNvSpPr>
            <a:spLocks noGrp="1" noChangeArrowheads="1"/>
          </p:cNvSpPr>
          <p:nvPr>
            <p:ph type="body" idx="1"/>
          </p:nvPr>
        </p:nvSpPr>
        <p:spPr>
          <a:xfrm>
            <a:off x="1828800" y="2514600"/>
            <a:ext cx="6248400" cy="3505200"/>
          </a:xfrm>
          <a:noFill/>
        </p:spPr>
        <p:txBody>
          <a:bodyPr lIns="90488" tIns="44450" rIns="90488" bIns="44450"/>
          <a:lstStyle/>
          <a:p>
            <a:pPr marL="660400" indent="-660400">
              <a:lnSpc>
                <a:spcPct val="90000"/>
              </a:lnSpc>
              <a:buFontTx/>
              <a:buAutoNum type="arabicPeriod"/>
            </a:pPr>
            <a:r>
              <a:rPr lang="en-US" sz="2800" smtClean="0"/>
              <a:t>Buy or Build</a:t>
            </a:r>
          </a:p>
          <a:p>
            <a:pPr marL="1409700" lvl="2" indent="-495300">
              <a:lnSpc>
                <a:spcPct val="90000"/>
              </a:lnSpc>
              <a:buFontTx/>
              <a:buAutoNum type="alphaLcParenR"/>
            </a:pPr>
            <a:r>
              <a:rPr lang="en-US" smtClean="0"/>
              <a:t>coverage</a:t>
            </a:r>
          </a:p>
          <a:p>
            <a:pPr marL="1409700" lvl="2" indent="-495300">
              <a:lnSpc>
                <a:spcPct val="90000"/>
              </a:lnSpc>
              <a:buFontTx/>
              <a:buAutoNum type="alphaLcParenR"/>
            </a:pPr>
            <a:r>
              <a:rPr lang="en-US" smtClean="0"/>
              <a:t>assumptions</a:t>
            </a:r>
          </a:p>
          <a:p>
            <a:pPr marL="1784350" lvl="3" indent="-412750">
              <a:lnSpc>
                <a:spcPct val="90000"/>
              </a:lnSpc>
              <a:buFontTx/>
              <a:buAutoNum type="romanLcPeriod"/>
            </a:pPr>
            <a:r>
              <a:rPr lang="en-US" smtClean="0"/>
              <a:t>missing data</a:t>
            </a:r>
          </a:p>
          <a:p>
            <a:pPr marL="1784350" lvl="3" indent="-412750">
              <a:lnSpc>
                <a:spcPct val="90000"/>
              </a:lnSpc>
              <a:buFontTx/>
              <a:buAutoNum type="romanLcPeriod"/>
            </a:pPr>
            <a:r>
              <a:rPr lang="en-US" smtClean="0"/>
              <a:t>weighting</a:t>
            </a:r>
          </a:p>
          <a:p>
            <a:pPr marL="660400" indent="-660400">
              <a:lnSpc>
                <a:spcPct val="90000"/>
              </a:lnSpc>
              <a:buFontTx/>
              <a:buAutoNum type="arabicPeriod"/>
            </a:pPr>
            <a:r>
              <a:rPr lang="en-US" sz="2800" smtClean="0"/>
              <a:t>Differencing Interval</a:t>
            </a:r>
          </a:p>
          <a:p>
            <a:pPr marL="1409700" lvl="2" indent="-495300">
              <a:lnSpc>
                <a:spcPct val="90000"/>
              </a:lnSpc>
              <a:buFontTx/>
              <a:buAutoNum type="alphaLcParenR"/>
            </a:pPr>
            <a:r>
              <a:rPr lang="en-US" smtClean="0"/>
              <a:t>daily vs. weekly vs. monthly</a:t>
            </a:r>
          </a:p>
          <a:p>
            <a:pPr marL="1409700" lvl="2" indent="-495300">
              <a:lnSpc>
                <a:spcPct val="90000"/>
              </a:lnSpc>
              <a:buFontTx/>
              <a:buAutoNum type="alphaLcParenR"/>
            </a:pPr>
            <a:r>
              <a:rPr lang="en-US" smtClean="0"/>
              <a:t>scalability</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Number Placeholder 5"/>
          <p:cNvSpPr>
            <a:spLocks noGrp="1"/>
          </p:cNvSpPr>
          <p:nvPr>
            <p:ph type="sldNum" sz="quarter" idx="12"/>
          </p:nvPr>
        </p:nvSpPr>
        <p:spPr>
          <a:noFill/>
        </p:spPr>
        <p:txBody>
          <a:bodyPr/>
          <a:lstStyle/>
          <a:p>
            <a:fld id="{A7A2A9BF-72A7-48E3-9CF9-A486F4E7797E}" type="slidenum">
              <a:rPr lang="en-US" smtClean="0"/>
              <a:pPr/>
              <a:t>217</a:t>
            </a:fld>
            <a:endParaRPr lang="en-US" smtClean="0"/>
          </a:p>
        </p:txBody>
      </p:sp>
      <p:sp>
        <p:nvSpPr>
          <p:cNvPr id="240643" name="Rectangle 2"/>
          <p:cNvSpPr>
            <a:spLocks noGrp="1" noChangeArrowheads="1"/>
          </p:cNvSpPr>
          <p:nvPr>
            <p:ph type="body" idx="1"/>
          </p:nvPr>
        </p:nvSpPr>
        <p:spPr>
          <a:xfrm>
            <a:off x="1066800" y="2819400"/>
            <a:ext cx="7772400" cy="2286000"/>
          </a:xfrm>
          <a:noFill/>
        </p:spPr>
        <p:txBody>
          <a:bodyPr lIns="90488" tIns="44450" rIns="90488" bIns="44450"/>
          <a:lstStyle/>
          <a:p>
            <a:pPr marL="609600" indent="-609600">
              <a:buFontTx/>
              <a:buAutoNum type="arabicPeriod"/>
            </a:pPr>
            <a:r>
              <a:rPr lang="en-US" sz="2800" smtClean="0"/>
              <a:t>Goal: to get a “square root” matrix</a:t>
            </a:r>
          </a:p>
          <a:p>
            <a:pPr marL="609600" indent="-609600">
              <a:buFontTx/>
              <a:buAutoNum type="arabicPeriod"/>
            </a:pPr>
            <a:r>
              <a:rPr lang="en-US" sz="2800" smtClean="0"/>
              <a:t>Computationally, the most complex part of Monte Carlo simulation</a:t>
            </a:r>
          </a:p>
          <a:p>
            <a:pPr marL="609600" indent="-609600">
              <a:buFontTx/>
              <a:buAutoNum type="arabicPeriod"/>
            </a:pPr>
            <a:r>
              <a:rPr lang="en-US" sz="2800" smtClean="0"/>
              <a:t>Details given in Numerical Recipes in C</a:t>
            </a:r>
          </a:p>
        </p:txBody>
      </p:sp>
      <p:sp>
        <p:nvSpPr>
          <p:cNvPr id="240644" name="Rectangle 3"/>
          <p:cNvSpPr>
            <a:spLocks noGrp="1" noChangeArrowheads="1"/>
          </p:cNvSpPr>
          <p:nvPr>
            <p:ph type="title"/>
          </p:nvPr>
        </p:nvSpPr>
        <p:spPr>
          <a:xfrm>
            <a:off x="685800" y="1066800"/>
            <a:ext cx="7772400" cy="1524000"/>
          </a:xfrm>
          <a:noFill/>
        </p:spPr>
        <p:txBody>
          <a:bodyPr lIns="90488" tIns="44450" rIns="90488" bIns="44450" anchor="b"/>
          <a:lstStyle/>
          <a:p>
            <a:r>
              <a:rPr lang="en-US" b="1" smtClean="0"/>
              <a:t>The Monte Carlo Process:</a:t>
            </a:r>
            <a:br>
              <a:rPr lang="en-US" b="1" smtClean="0"/>
            </a:br>
            <a:r>
              <a:rPr lang="en-US" b="1" smtClean="0"/>
              <a:t>Matrix Factoring</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Number Placeholder 5"/>
          <p:cNvSpPr>
            <a:spLocks noGrp="1"/>
          </p:cNvSpPr>
          <p:nvPr>
            <p:ph type="sldNum" sz="quarter" idx="12"/>
          </p:nvPr>
        </p:nvSpPr>
        <p:spPr>
          <a:noFill/>
        </p:spPr>
        <p:txBody>
          <a:bodyPr/>
          <a:lstStyle/>
          <a:p>
            <a:fld id="{237E59D6-3410-4244-994F-22A7EAC6AAF6}" type="slidenum">
              <a:rPr lang="en-US" smtClean="0"/>
              <a:pPr/>
              <a:t>218</a:t>
            </a:fld>
            <a:endParaRPr lang="en-US" smtClean="0"/>
          </a:p>
        </p:txBody>
      </p:sp>
      <p:sp>
        <p:nvSpPr>
          <p:cNvPr id="241667" name="Rectangle 2"/>
          <p:cNvSpPr>
            <a:spLocks noGrp="1" noChangeArrowheads="1"/>
          </p:cNvSpPr>
          <p:nvPr>
            <p:ph type="title"/>
          </p:nvPr>
        </p:nvSpPr>
        <p:spPr>
          <a:noFill/>
        </p:spPr>
        <p:txBody>
          <a:bodyPr lIns="90488" tIns="44450" rIns="90488" bIns="44450" anchor="b"/>
          <a:lstStyle/>
          <a:p>
            <a:r>
              <a:rPr lang="en-US" sz="4000" b="1" smtClean="0"/>
              <a:t>The Monte Carlo Process:</a:t>
            </a:r>
            <a:br>
              <a:rPr lang="en-US" sz="4000" b="1" smtClean="0"/>
            </a:br>
            <a:r>
              <a:rPr lang="en-US" sz="4000" b="1" smtClean="0"/>
              <a:t>Matrix Factoring</a:t>
            </a:r>
          </a:p>
        </p:txBody>
      </p:sp>
      <p:sp>
        <p:nvSpPr>
          <p:cNvPr id="241668" name="Rectangle 3"/>
          <p:cNvSpPr>
            <a:spLocks noGrp="1" noChangeArrowheads="1"/>
          </p:cNvSpPr>
          <p:nvPr>
            <p:ph type="body" idx="1"/>
          </p:nvPr>
        </p:nvSpPr>
        <p:spPr>
          <a:xfrm>
            <a:off x="1447800" y="1905000"/>
            <a:ext cx="6477000" cy="4114800"/>
          </a:xfrm>
          <a:noFill/>
        </p:spPr>
        <p:txBody>
          <a:bodyPr lIns="90488" tIns="44450" rIns="90488" bIns="44450"/>
          <a:lstStyle/>
          <a:p>
            <a:pPr marL="660400" indent="-660400"/>
            <a:r>
              <a:rPr lang="en-US" sz="2800" smtClean="0"/>
              <a:t>Two Methods</a:t>
            </a:r>
          </a:p>
          <a:p>
            <a:pPr marL="1409700" lvl="2" indent="-495300">
              <a:buFontTx/>
              <a:buChar char="–"/>
            </a:pPr>
            <a:r>
              <a:rPr lang="en-US" smtClean="0"/>
              <a:t>Cholesky</a:t>
            </a:r>
          </a:p>
          <a:p>
            <a:pPr marL="1784350" lvl="3" indent="-412750">
              <a:buFontTx/>
              <a:buChar char="•"/>
            </a:pPr>
            <a:r>
              <a:rPr lang="en-US" smtClean="0"/>
              <a:t>computationally simpler</a:t>
            </a:r>
          </a:p>
          <a:p>
            <a:pPr marL="1784350" lvl="3" indent="-412750">
              <a:buFontTx/>
              <a:buChar char="•"/>
            </a:pPr>
            <a:r>
              <a:rPr lang="en-US" smtClean="0"/>
              <a:t>used by several packages</a:t>
            </a:r>
          </a:p>
          <a:p>
            <a:pPr marL="1784350" lvl="3" indent="-412750">
              <a:buFontTx/>
              <a:buChar char="•"/>
            </a:pPr>
            <a:r>
              <a:rPr lang="en-US" smtClean="0"/>
              <a:t>requires positive definite matrix</a:t>
            </a:r>
          </a:p>
          <a:p>
            <a:pPr marL="1784350" lvl="3" indent="-412750">
              <a:buFontTx/>
              <a:buChar char="•"/>
            </a:pPr>
            <a:r>
              <a:rPr lang="en-US" smtClean="0"/>
              <a:t>create lower triangular such that </a:t>
            </a:r>
            <a:r>
              <a:rPr lang="en-US" smtClean="0">
                <a:latin typeface="Symbol" pitchFamily="18" charset="2"/>
              </a:rPr>
              <a:t></a:t>
            </a:r>
            <a:r>
              <a:rPr lang="en-US" smtClean="0"/>
              <a:t> = LL’</a:t>
            </a:r>
          </a:p>
          <a:p>
            <a:pPr marL="1409700" lvl="2" indent="-495300">
              <a:buFontTx/>
              <a:buChar char="–"/>
            </a:pPr>
            <a:r>
              <a:rPr lang="en-US" smtClean="0"/>
              <a:t>Eigenvalue-Eigenvector decomposition</a:t>
            </a:r>
          </a:p>
          <a:p>
            <a:pPr marL="1784350" lvl="3" indent="-412750">
              <a:buFontTx/>
              <a:buChar char="•"/>
            </a:pPr>
            <a:r>
              <a:rPr lang="en-US" smtClean="0"/>
              <a:t>more complex</a:t>
            </a:r>
          </a:p>
          <a:p>
            <a:pPr marL="1784350" lvl="3" indent="-412750">
              <a:buFontTx/>
              <a:buChar char="•"/>
            </a:pPr>
            <a:r>
              <a:rPr lang="en-US" smtClean="0"/>
              <a:t>more robust</a:t>
            </a:r>
          </a:p>
          <a:p>
            <a:pPr marL="1784350" lvl="3" indent="-412750">
              <a:buFontTx/>
              <a:buChar char="•"/>
            </a:pPr>
            <a:r>
              <a:rPr lang="en-US" smtClean="0"/>
              <a:t>create E and </a:t>
            </a:r>
            <a:r>
              <a:rPr lang="en-US" smtClean="0">
                <a:latin typeface="Symbol" pitchFamily="18" charset="2"/>
              </a:rPr>
              <a:t></a:t>
            </a:r>
            <a:r>
              <a:rPr lang="en-US" smtClean="0"/>
              <a:t> such that </a:t>
            </a:r>
            <a:r>
              <a:rPr lang="en-US" smtClean="0">
                <a:latin typeface="Symbol" pitchFamily="18" charset="2"/>
              </a:rPr>
              <a:t></a:t>
            </a:r>
            <a:r>
              <a:rPr lang="en-US" smtClean="0"/>
              <a:t> = E</a:t>
            </a:r>
            <a:r>
              <a:rPr lang="en-US" smtClean="0">
                <a:latin typeface="Symbol" pitchFamily="18" charset="2"/>
              </a:rPr>
              <a:t></a:t>
            </a:r>
            <a:r>
              <a:rPr lang="en-US" smtClean="0"/>
              <a:t>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Number Placeholder 5"/>
          <p:cNvSpPr>
            <a:spLocks noGrp="1"/>
          </p:cNvSpPr>
          <p:nvPr>
            <p:ph type="sldNum" sz="quarter" idx="12"/>
          </p:nvPr>
        </p:nvSpPr>
        <p:spPr>
          <a:noFill/>
        </p:spPr>
        <p:txBody>
          <a:bodyPr/>
          <a:lstStyle/>
          <a:p>
            <a:fld id="{DA54A5CC-0C9E-488B-85E9-2C772DB9C1E7}" type="slidenum">
              <a:rPr lang="en-US" smtClean="0"/>
              <a:pPr/>
              <a:t>219</a:t>
            </a:fld>
            <a:endParaRPr lang="en-US" smtClean="0"/>
          </a:p>
        </p:txBody>
      </p:sp>
      <p:sp>
        <p:nvSpPr>
          <p:cNvPr id="242691" name="Rectangle 2"/>
          <p:cNvSpPr>
            <a:spLocks noGrp="1" noChangeArrowheads="1"/>
          </p:cNvSpPr>
          <p:nvPr>
            <p:ph type="title"/>
          </p:nvPr>
        </p:nvSpPr>
        <p:spPr>
          <a:xfrm>
            <a:off x="533400" y="990600"/>
            <a:ext cx="8001000" cy="1447800"/>
          </a:xfrm>
          <a:noFill/>
        </p:spPr>
        <p:txBody>
          <a:bodyPr lIns="90488" tIns="44450" rIns="90488" bIns="44450" anchor="b"/>
          <a:lstStyle/>
          <a:p>
            <a:r>
              <a:rPr lang="en-US" b="1" smtClean="0"/>
              <a:t>The Monte Carlo Process:</a:t>
            </a:r>
            <a:br>
              <a:rPr lang="en-US" b="1" smtClean="0"/>
            </a:br>
            <a:r>
              <a:rPr lang="en-US" b="1" smtClean="0"/>
              <a:t>Creating Correlated Shocks</a:t>
            </a:r>
          </a:p>
        </p:txBody>
      </p:sp>
      <p:sp>
        <p:nvSpPr>
          <p:cNvPr id="242692" name="Rectangle 3"/>
          <p:cNvSpPr>
            <a:spLocks noGrp="1" noChangeArrowheads="1"/>
          </p:cNvSpPr>
          <p:nvPr>
            <p:ph type="body" idx="1"/>
          </p:nvPr>
        </p:nvSpPr>
        <p:spPr>
          <a:xfrm>
            <a:off x="838200" y="2819400"/>
            <a:ext cx="7543800" cy="2743200"/>
          </a:xfrm>
          <a:noFill/>
        </p:spPr>
        <p:txBody>
          <a:bodyPr lIns="90488" tIns="44450" rIns="90488" bIns="44450"/>
          <a:lstStyle/>
          <a:p>
            <a:pPr>
              <a:buFontTx/>
              <a:buNone/>
            </a:pPr>
            <a:r>
              <a:rPr lang="en-US" sz="2800" smtClean="0"/>
              <a:t>If R is an n x 1 random normal vector </a:t>
            </a:r>
            <a:r>
              <a:rPr lang="en-US" sz="2800" smtClean="0">
                <a:latin typeface="Symbol" pitchFamily="18" charset="2"/>
              </a:rPr>
              <a:t></a:t>
            </a:r>
            <a:r>
              <a:rPr lang="en-US" sz="2800" baseline="30000" smtClean="0">
                <a:latin typeface="Symbol" pitchFamily="18" charset="2"/>
              </a:rPr>
              <a:t></a:t>
            </a:r>
            <a:r>
              <a:rPr lang="en-US" sz="2800" smtClean="0"/>
              <a:t>is an </a:t>
            </a:r>
          </a:p>
          <a:p>
            <a:pPr>
              <a:buFontTx/>
              <a:buNone/>
            </a:pPr>
            <a:r>
              <a:rPr lang="en-US" sz="2800" smtClean="0"/>
              <a:t>n x n diagonal matrix containing the square roots </a:t>
            </a:r>
          </a:p>
          <a:p>
            <a:pPr>
              <a:buFontTx/>
              <a:buNone/>
            </a:pPr>
            <a:r>
              <a:rPr lang="en-US" sz="2800" smtClean="0"/>
              <a:t>of the Eigenvalues and E is a matrix of the</a:t>
            </a:r>
          </a:p>
          <a:p>
            <a:pPr>
              <a:buFontTx/>
              <a:buNone/>
            </a:pPr>
            <a:r>
              <a:rPr lang="en-US" sz="2800" smtClean="0"/>
              <a:t>Eigenvectors, then</a:t>
            </a:r>
          </a:p>
          <a:p>
            <a:pPr algn="ctr">
              <a:buFontTx/>
              <a:buNone/>
            </a:pPr>
            <a:r>
              <a:rPr lang="en-US" sz="2800" smtClean="0"/>
              <a:t>R</a:t>
            </a:r>
            <a:r>
              <a:rPr lang="en-US" sz="2800" smtClean="0">
                <a:latin typeface="Symbol" pitchFamily="18" charset="2"/>
              </a:rPr>
              <a:t></a:t>
            </a:r>
            <a:r>
              <a:rPr lang="en-US" sz="2800" baseline="30000" smtClean="0">
                <a:latin typeface="Symbol" pitchFamily="18" charset="2"/>
              </a:rPr>
              <a:t></a:t>
            </a:r>
            <a:r>
              <a:rPr lang="en-US" sz="2800" smtClean="0"/>
              <a:t>E’~N(0,</a:t>
            </a:r>
            <a:r>
              <a:rPr lang="en-US" sz="2800" smtClean="0">
                <a:latin typeface="Symbol" pitchFamily="18" charset="2"/>
              </a:rPr>
              <a:t></a:t>
            </a:r>
            <a:r>
              <a:rPr lang="en-US" sz="2800" smtClean="0"/>
              <a: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2563" y="206375"/>
            <a:ext cx="8458200" cy="701675"/>
          </a:xfrm>
        </p:spPr>
        <p:txBody>
          <a:bodyPr/>
          <a:lstStyle/>
          <a:p>
            <a:r>
              <a:rPr lang="en-US" sz="3200" dirty="0" smtClean="0"/>
              <a:t>A Typical Market Risk Management Structure</a:t>
            </a:r>
            <a:br>
              <a:rPr lang="en-US" sz="3200" dirty="0" smtClean="0"/>
            </a:br>
            <a:endParaRPr lang="en-US" sz="1200" dirty="0" smtClean="0"/>
          </a:p>
        </p:txBody>
      </p:sp>
      <p:sp>
        <p:nvSpPr>
          <p:cNvPr id="17411" name="Rectangle 3"/>
          <p:cNvSpPr>
            <a:spLocks noChangeArrowheads="1"/>
          </p:cNvSpPr>
          <p:nvPr/>
        </p:nvSpPr>
        <p:spPr bwMode="gray">
          <a:xfrm>
            <a:off x="242888" y="1204913"/>
            <a:ext cx="8485187" cy="249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4117" tIns="41029" rIns="82058" bIns="41029">
            <a:spAutoFit/>
          </a:bodyPr>
          <a:lstStyle/>
          <a:p>
            <a:pPr marL="485775" lvl="1" indent="-371475" eaLnBrk="0" fontAlgn="base" hangingPunct="0">
              <a:lnSpc>
                <a:spcPct val="110000"/>
              </a:lnSpc>
              <a:spcBef>
                <a:spcPct val="20000"/>
              </a:spcBef>
              <a:spcAft>
                <a:spcPct val="0"/>
              </a:spcAft>
              <a:buClr>
                <a:srgbClr val="000000"/>
              </a:buClr>
              <a:buSzPct val="115000"/>
              <a:buFontTx/>
              <a:buChar char="•"/>
            </a:pPr>
            <a:r>
              <a:rPr lang="en-US" sz="1400" b="1" dirty="0">
                <a:solidFill>
                  <a:srgbClr val="000000"/>
                </a:solidFill>
                <a:latin typeface="Arial" charset="0"/>
              </a:rPr>
              <a:t>Research &amp; Analytics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400" b="1" dirty="0" smtClean="0">
                <a:solidFill>
                  <a:srgbClr val="000000"/>
                </a:solidFill>
                <a:latin typeface="Arial" charset="0"/>
              </a:rPr>
              <a:t>Analytics</a:t>
            </a:r>
            <a:r>
              <a:rPr lang="en-US" sz="1400" b="1" dirty="0">
                <a:solidFill>
                  <a:srgbClr val="000000"/>
                </a:solidFill>
                <a:latin typeface="Arial" charset="0"/>
              </a:rPr>
              <a:t>: </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rPr>
              <a:t>Responsible for specifying and implementing methodologies used to calculate risk statistics for market risk, as well as other stress measures</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rPr>
              <a:t>Maintain time-series database underlying </a:t>
            </a:r>
            <a:r>
              <a:rPr lang="en-US" sz="1400" dirty="0" smtClean="0">
                <a:solidFill>
                  <a:srgbClr val="000000"/>
                </a:solidFill>
                <a:latin typeface="Arial" charset="0"/>
              </a:rPr>
              <a:t>various risk models</a:t>
            </a:r>
            <a:endParaRPr lang="en-US" sz="1400" dirty="0">
              <a:solidFill>
                <a:srgbClr val="000000"/>
              </a:solidFill>
              <a:latin typeface="Arial" charset="0"/>
            </a:endParaRP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400" b="1" dirty="0">
                <a:solidFill>
                  <a:srgbClr val="000000"/>
                </a:solidFill>
                <a:latin typeface="Arial" charset="0"/>
              </a:rPr>
              <a:t>Model Review: </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rPr>
              <a:t>Responsible for the independent review of pricing models</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cs typeface="Arial" charset="0"/>
              </a:rPr>
              <a:t>Confers with Risk Managers to ensure signoff on model-related issues</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cs typeface="Arial" charset="0"/>
              </a:rPr>
              <a:t>Ensures that model documentation complies with both internal and regulatory standards</a:t>
            </a:r>
            <a:endParaRPr lang="en-US" sz="1400" dirty="0">
              <a:solidFill>
                <a:srgbClr val="000000"/>
              </a:solidFill>
              <a:latin typeface="Arial" charset="0"/>
            </a:endParaRPr>
          </a:p>
        </p:txBody>
      </p:sp>
    </p:spTree>
    <p:extLst>
      <p:ext uri="{BB962C8B-B14F-4D97-AF65-F5344CB8AC3E}">
        <p14:creationId xmlns:p14="http://schemas.microsoft.com/office/powerpoint/2010/main" val="29900816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1000"/>
                                        <p:tgtEl>
                                          <p:spTgt spid="17411">
                                            <p:txEl>
                                              <p:pRg st="0" end="0"/>
                                            </p:txEl>
                                          </p:spTgt>
                                        </p:tgtEl>
                                      </p:cBhvr>
                                    </p:animEffect>
                                    <p:anim calcmode="lin" valueType="num">
                                      <p:cBhvr>
                                        <p:cTn id="8" dur="10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4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fade">
                                      <p:cBhvr>
                                        <p:cTn id="12" dur="1000"/>
                                        <p:tgtEl>
                                          <p:spTgt spid="17411">
                                            <p:txEl>
                                              <p:pRg st="1" end="1"/>
                                            </p:txEl>
                                          </p:spTgt>
                                        </p:tgtEl>
                                      </p:cBhvr>
                                    </p:animEffect>
                                    <p:anim calcmode="lin" valueType="num">
                                      <p:cBhvr>
                                        <p:cTn id="13" dur="10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4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1000"/>
                                        <p:tgtEl>
                                          <p:spTgt spid="17411">
                                            <p:txEl>
                                              <p:pRg st="2" end="2"/>
                                            </p:txEl>
                                          </p:spTgt>
                                        </p:tgtEl>
                                      </p:cBhvr>
                                    </p:animEffect>
                                    <p:anim calcmode="lin" valueType="num">
                                      <p:cBhvr>
                                        <p:cTn id="18" dur="10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4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fade">
                                      <p:cBhvr>
                                        <p:cTn id="22" dur="1000"/>
                                        <p:tgtEl>
                                          <p:spTgt spid="17411">
                                            <p:txEl>
                                              <p:pRg st="3" end="3"/>
                                            </p:txEl>
                                          </p:spTgt>
                                        </p:tgtEl>
                                      </p:cBhvr>
                                    </p:animEffect>
                                    <p:anim calcmode="lin" valueType="num">
                                      <p:cBhvr>
                                        <p:cTn id="23" dur="10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7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411">
                                            <p:txEl>
                                              <p:pRg st="4" end="4"/>
                                            </p:txEl>
                                          </p:spTgt>
                                        </p:tgtEl>
                                        <p:attrNameLst>
                                          <p:attrName>style.visibility</p:attrName>
                                        </p:attrNameLst>
                                      </p:cBhvr>
                                      <p:to>
                                        <p:strVal val="visible"/>
                                      </p:to>
                                    </p:set>
                                    <p:animEffect transition="in" filter="fade">
                                      <p:cBhvr>
                                        <p:cTn id="29" dur="1000"/>
                                        <p:tgtEl>
                                          <p:spTgt spid="17411">
                                            <p:txEl>
                                              <p:pRg st="4" end="4"/>
                                            </p:txEl>
                                          </p:spTgt>
                                        </p:tgtEl>
                                      </p:cBhvr>
                                    </p:animEffect>
                                    <p:anim calcmode="lin" valueType="num">
                                      <p:cBhvr>
                                        <p:cTn id="30" dur="10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7411">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411">
                                            <p:txEl>
                                              <p:pRg st="5" end="5"/>
                                            </p:txEl>
                                          </p:spTgt>
                                        </p:tgtEl>
                                        <p:attrNameLst>
                                          <p:attrName>style.visibility</p:attrName>
                                        </p:attrNameLst>
                                      </p:cBhvr>
                                      <p:to>
                                        <p:strVal val="visible"/>
                                      </p:to>
                                    </p:set>
                                    <p:animEffect transition="in" filter="fade">
                                      <p:cBhvr>
                                        <p:cTn id="34" dur="1000"/>
                                        <p:tgtEl>
                                          <p:spTgt spid="17411">
                                            <p:txEl>
                                              <p:pRg st="5" end="5"/>
                                            </p:txEl>
                                          </p:spTgt>
                                        </p:tgtEl>
                                      </p:cBhvr>
                                    </p:animEffect>
                                    <p:anim calcmode="lin" valueType="num">
                                      <p:cBhvr>
                                        <p:cTn id="35" dur="10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7411">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7411">
                                            <p:txEl>
                                              <p:pRg st="6" end="6"/>
                                            </p:txEl>
                                          </p:spTgt>
                                        </p:tgtEl>
                                        <p:attrNameLst>
                                          <p:attrName>style.visibility</p:attrName>
                                        </p:attrNameLst>
                                      </p:cBhvr>
                                      <p:to>
                                        <p:strVal val="visible"/>
                                      </p:to>
                                    </p:set>
                                    <p:animEffect transition="in" filter="fade">
                                      <p:cBhvr>
                                        <p:cTn id="39" dur="1000"/>
                                        <p:tgtEl>
                                          <p:spTgt spid="17411">
                                            <p:txEl>
                                              <p:pRg st="6" end="6"/>
                                            </p:txEl>
                                          </p:spTgt>
                                        </p:tgtEl>
                                      </p:cBhvr>
                                    </p:animEffect>
                                    <p:anim calcmode="lin" valueType="num">
                                      <p:cBhvr>
                                        <p:cTn id="40" dur="10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7411">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411">
                                            <p:txEl>
                                              <p:pRg st="7" end="7"/>
                                            </p:txEl>
                                          </p:spTgt>
                                        </p:tgtEl>
                                        <p:attrNameLst>
                                          <p:attrName>style.visibility</p:attrName>
                                        </p:attrNameLst>
                                      </p:cBhvr>
                                      <p:to>
                                        <p:strVal val="visible"/>
                                      </p:to>
                                    </p:set>
                                    <p:animEffect transition="in" filter="fade">
                                      <p:cBhvr>
                                        <p:cTn id="44" dur="1000"/>
                                        <p:tgtEl>
                                          <p:spTgt spid="17411">
                                            <p:txEl>
                                              <p:pRg st="7" end="7"/>
                                            </p:txEl>
                                          </p:spTgt>
                                        </p:tgtEl>
                                      </p:cBhvr>
                                    </p:animEffect>
                                    <p:anim calcmode="lin" valueType="num">
                                      <p:cBhvr>
                                        <p:cTn id="45" dur="1000" fill="hold"/>
                                        <p:tgtEl>
                                          <p:spTgt spid="174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74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Number Placeholder 5"/>
          <p:cNvSpPr>
            <a:spLocks noGrp="1"/>
          </p:cNvSpPr>
          <p:nvPr>
            <p:ph type="sldNum" sz="quarter" idx="12"/>
          </p:nvPr>
        </p:nvSpPr>
        <p:spPr>
          <a:noFill/>
        </p:spPr>
        <p:txBody>
          <a:bodyPr/>
          <a:lstStyle/>
          <a:p>
            <a:fld id="{D85AC561-53C1-457B-AD63-808831CEBBFA}" type="slidenum">
              <a:rPr lang="en-US" smtClean="0"/>
              <a:pPr/>
              <a:t>220</a:t>
            </a:fld>
            <a:endParaRPr lang="en-US" smtClean="0"/>
          </a:p>
        </p:txBody>
      </p:sp>
      <p:sp>
        <p:nvSpPr>
          <p:cNvPr id="243715" name="Rectangle 2"/>
          <p:cNvSpPr>
            <a:spLocks noGrp="1" noChangeArrowheads="1"/>
          </p:cNvSpPr>
          <p:nvPr>
            <p:ph type="title"/>
          </p:nvPr>
        </p:nvSpPr>
        <p:spPr>
          <a:noFill/>
        </p:spPr>
        <p:txBody>
          <a:bodyPr lIns="90488" tIns="44450" rIns="90488" bIns="44450" anchor="b"/>
          <a:lstStyle/>
          <a:p>
            <a:r>
              <a:rPr lang="en-US" sz="4000" b="1" smtClean="0"/>
              <a:t>The Monte Carlo Process:</a:t>
            </a:r>
            <a:br>
              <a:rPr lang="en-US" sz="4000" b="1" smtClean="0"/>
            </a:br>
            <a:r>
              <a:rPr lang="en-US" sz="4000" b="1" smtClean="0"/>
              <a:t>Creating Correlated Shocks</a:t>
            </a:r>
          </a:p>
        </p:txBody>
      </p:sp>
      <p:sp>
        <p:nvSpPr>
          <p:cNvPr id="243716" name="Rectangle 3"/>
          <p:cNvSpPr>
            <a:spLocks noGrp="1" noChangeArrowheads="1"/>
          </p:cNvSpPr>
          <p:nvPr>
            <p:ph type="body" idx="1"/>
          </p:nvPr>
        </p:nvSpPr>
        <p:spPr>
          <a:xfrm>
            <a:off x="1143000" y="2057400"/>
            <a:ext cx="7086600" cy="4495800"/>
          </a:xfrm>
          <a:noFill/>
        </p:spPr>
        <p:txBody>
          <a:bodyPr lIns="90488" tIns="44450" rIns="90488" bIns="44450"/>
          <a:lstStyle/>
          <a:p>
            <a:pPr marL="660400" indent="-660400"/>
            <a:r>
              <a:rPr lang="en-US" sz="2800" smtClean="0"/>
              <a:t>Checking the process</a:t>
            </a:r>
          </a:p>
          <a:p>
            <a:pPr marL="1409700" lvl="2" indent="-495300">
              <a:buFontTx/>
              <a:buChar char="–"/>
            </a:pPr>
            <a:r>
              <a:rPr lang="en-US" smtClean="0"/>
              <a:t>It is difficult to make small mistakes</a:t>
            </a:r>
          </a:p>
          <a:p>
            <a:pPr marL="1409700" lvl="2" indent="-495300">
              <a:buFontTx/>
              <a:buChar char="–"/>
            </a:pPr>
            <a:r>
              <a:rPr lang="en-US" smtClean="0"/>
              <a:t>Ways to check the factoring and the random correlated variables</a:t>
            </a:r>
          </a:p>
          <a:p>
            <a:pPr marL="1784350" lvl="3" indent="-412750">
              <a:buFontTx/>
              <a:buChar char="•"/>
            </a:pPr>
            <a:r>
              <a:rPr lang="en-US" smtClean="0"/>
              <a:t>re-creation of covariance matrix</a:t>
            </a:r>
          </a:p>
          <a:p>
            <a:pPr marL="1784350" lvl="3" indent="-412750">
              <a:buFontTx/>
              <a:buChar char="•"/>
            </a:pPr>
            <a:r>
              <a:rPr lang="en-US" smtClean="0"/>
              <a:t>test the variances with F or chi-squared tests</a:t>
            </a:r>
          </a:p>
          <a:p>
            <a:pPr marL="2241550" lvl="4" indent="-412750">
              <a:buFontTx/>
              <a:buChar char="–"/>
            </a:pPr>
            <a:r>
              <a:rPr lang="en-US" smtClean="0">
                <a:latin typeface="Symbol" pitchFamily="18" charset="2"/>
              </a:rPr>
              <a:t></a:t>
            </a:r>
            <a:r>
              <a:rPr lang="en-US" baseline="-25000" smtClean="0"/>
              <a:t>o</a:t>
            </a:r>
            <a:r>
              <a:rPr lang="en-US" baseline="30000" smtClean="0"/>
              <a:t>2 </a:t>
            </a:r>
            <a:r>
              <a:rPr lang="en-US" smtClean="0"/>
              <a:t>/</a:t>
            </a:r>
            <a:r>
              <a:rPr lang="en-US" smtClean="0">
                <a:latin typeface="Symbol" pitchFamily="18" charset="2"/>
              </a:rPr>
              <a:t></a:t>
            </a:r>
            <a:r>
              <a:rPr lang="en-US" baseline="30000" smtClean="0"/>
              <a:t>2 </a:t>
            </a:r>
            <a:r>
              <a:rPr lang="en-US" smtClean="0"/>
              <a:t>~F(m-1,k-1)</a:t>
            </a:r>
          </a:p>
          <a:p>
            <a:pPr marL="1784350" lvl="3" indent="-412750">
              <a:buFontTx/>
              <a:buChar char="•"/>
            </a:pPr>
            <a:r>
              <a:rPr lang="en-US" smtClean="0"/>
              <a:t>test the correlations with z-tests</a:t>
            </a:r>
          </a:p>
          <a:p>
            <a:pPr marL="2241550" lvl="4" indent="-412750">
              <a:buFontTx/>
              <a:buChar char="–"/>
            </a:pPr>
            <a:r>
              <a:rPr lang="en-US" smtClean="0">
                <a:latin typeface="Symbol" pitchFamily="18" charset="2"/>
              </a:rPr>
              <a:t></a:t>
            </a:r>
            <a:r>
              <a:rPr lang="en-US" smtClean="0"/>
              <a:t>~N(</a:t>
            </a:r>
            <a:r>
              <a:rPr lang="en-US" smtClean="0">
                <a:latin typeface="Symbol" pitchFamily="18" charset="2"/>
              </a:rPr>
              <a:t></a:t>
            </a:r>
            <a:r>
              <a:rPr lang="en-US" baseline="-25000" smtClean="0">
                <a:latin typeface="Symbol" pitchFamily="18" charset="2"/>
              </a:rPr>
              <a:t></a:t>
            </a:r>
            <a:r>
              <a:rPr lang="en-US" smtClean="0"/>
              <a:t>,(1-</a:t>
            </a:r>
            <a:r>
              <a:rPr lang="en-US" smtClean="0">
                <a:latin typeface="Symbol" pitchFamily="18" charset="2"/>
              </a:rPr>
              <a:t></a:t>
            </a:r>
            <a:r>
              <a:rPr lang="en-US" baseline="-25000" smtClean="0">
                <a:latin typeface="Symbol" pitchFamily="18" charset="2"/>
              </a:rPr>
              <a:t></a:t>
            </a:r>
            <a:r>
              <a:rPr lang="en-US" baseline="30000" smtClean="0"/>
              <a:t>2</a:t>
            </a:r>
            <a:r>
              <a:rPr lang="en-US" smtClean="0"/>
              <a:t>)/n)</a:t>
            </a:r>
          </a:p>
          <a:p>
            <a:pPr marL="1784350" lvl="3" indent="-412750">
              <a:buFontTx/>
              <a:buChar char="•"/>
            </a:pPr>
            <a:r>
              <a:rPr lang="en-US" smtClean="0"/>
              <a:t>Box’s M test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Number Placeholder 5"/>
          <p:cNvSpPr>
            <a:spLocks noGrp="1"/>
          </p:cNvSpPr>
          <p:nvPr>
            <p:ph type="sldNum" sz="quarter" idx="12"/>
          </p:nvPr>
        </p:nvSpPr>
        <p:spPr>
          <a:noFill/>
        </p:spPr>
        <p:txBody>
          <a:bodyPr/>
          <a:lstStyle/>
          <a:p>
            <a:fld id="{A9E3D390-34D7-432C-BAAA-A473E71555C1}" type="slidenum">
              <a:rPr lang="en-US" smtClean="0"/>
              <a:pPr/>
              <a:t>221</a:t>
            </a:fld>
            <a:endParaRPr lang="en-US" smtClean="0"/>
          </a:p>
        </p:txBody>
      </p:sp>
      <p:sp>
        <p:nvSpPr>
          <p:cNvPr id="244739" name="Rectangle 2"/>
          <p:cNvSpPr>
            <a:spLocks noGrp="1" noChangeArrowheads="1"/>
          </p:cNvSpPr>
          <p:nvPr>
            <p:ph type="title"/>
          </p:nvPr>
        </p:nvSpPr>
        <p:spPr>
          <a:xfrm>
            <a:off x="762000" y="762000"/>
            <a:ext cx="7772400" cy="1524000"/>
          </a:xfrm>
          <a:noFill/>
        </p:spPr>
        <p:txBody>
          <a:bodyPr lIns="90488" tIns="44450" rIns="90488" bIns="44450" anchor="b"/>
          <a:lstStyle/>
          <a:p>
            <a:r>
              <a:rPr lang="en-US" b="1" smtClean="0"/>
              <a:t>The Monte Carlo Process:</a:t>
            </a:r>
            <a:br>
              <a:rPr lang="en-US" b="1" smtClean="0"/>
            </a:br>
            <a:r>
              <a:rPr lang="en-US" b="1" smtClean="0"/>
              <a:t>Creating Correlated Shocks</a:t>
            </a:r>
          </a:p>
        </p:txBody>
      </p:sp>
      <p:sp>
        <p:nvSpPr>
          <p:cNvPr id="244740" name="Rectangle 3"/>
          <p:cNvSpPr>
            <a:spLocks noGrp="1" noChangeArrowheads="1"/>
          </p:cNvSpPr>
          <p:nvPr>
            <p:ph type="body" idx="1"/>
          </p:nvPr>
        </p:nvSpPr>
        <p:spPr>
          <a:xfrm>
            <a:off x="1752600" y="2514600"/>
            <a:ext cx="4495800" cy="3048000"/>
          </a:xfrm>
          <a:noFill/>
        </p:spPr>
        <p:txBody>
          <a:bodyPr lIns="90488" tIns="44450" rIns="90488" bIns="44450"/>
          <a:lstStyle/>
          <a:p>
            <a:pPr marL="609600" indent="-609600"/>
            <a:r>
              <a:rPr lang="en-US" sz="2800" smtClean="0"/>
              <a:t>Potential Problems</a:t>
            </a:r>
          </a:p>
          <a:p>
            <a:pPr marL="1371600" lvl="2" indent="-457200">
              <a:buFontTx/>
              <a:buChar char="–"/>
            </a:pPr>
            <a:r>
              <a:rPr lang="en-US" smtClean="0"/>
              <a:t>precision</a:t>
            </a:r>
          </a:p>
          <a:p>
            <a:pPr marL="1371600" lvl="2" indent="-457200">
              <a:buFontTx/>
              <a:buChar char="–"/>
            </a:pPr>
            <a:r>
              <a:rPr lang="en-US" smtClean="0"/>
              <a:t>negative eigenvalues</a:t>
            </a:r>
          </a:p>
          <a:p>
            <a:pPr marL="1371600" lvl="2" indent="-457200">
              <a:buFontTx/>
              <a:buChar char="–"/>
            </a:pPr>
            <a:r>
              <a:rPr lang="en-US" smtClean="0"/>
              <a:t>computation time</a:t>
            </a:r>
          </a:p>
          <a:p>
            <a:pPr marL="1371600" lvl="2" indent="-457200">
              <a:buFontTx/>
              <a:buChar char="–"/>
            </a:pPr>
            <a:r>
              <a:rPr lang="en-US" smtClean="0"/>
              <a:t>data storage</a:t>
            </a:r>
          </a:p>
          <a:p>
            <a:pPr marL="1371600" lvl="2" indent="-457200">
              <a:buFontTx/>
              <a:buChar char="–"/>
            </a:pPr>
            <a:r>
              <a:rPr lang="en-US" smtClean="0"/>
              <a:t>error audit trail</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Number Placeholder 5"/>
          <p:cNvSpPr>
            <a:spLocks noGrp="1"/>
          </p:cNvSpPr>
          <p:nvPr>
            <p:ph type="sldNum" sz="quarter" idx="12"/>
          </p:nvPr>
        </p:nvSpPr>
        <p:spPr>
          <a:noFill/>
        </p:spPr>
        <p:txBody>
          <a:bodyPr/>
          <a:lstStyle/>
          <a:p>
            <a:fld id="{352F3DA5-F66E-422A-9037-B83DE4D3CFE7}" type="slidenum">
              <a:rPr lang="en-US" smtClean="0"/>
              <a:pPr/>
              <a:t>222</a:t>
            </a:fld>
            <a:endParaRPr lang="en-US" smtClean="0"/>
          </a:p>
        </p:txBody>
      </p:sp>
      <p:sp>
        <p:nvSpPr>
          <p:cNvPr id="245763" name="Rectangle 2"/>
          <p:cNvSpPr>
            <a:spLocks noGrp="1" noChangeArrowheads="1"/>
          </p:cNvSpPr>
          <p:nvPr>
            <p:ph type="title"/>
          </p:nvPr>
        </p:nvSpPr>
        <p:spPr>
          <a:xfrm>
            <a:off x="685800" y="914400"/>
            <a:ext cx="7772400" cy="838200"/>
          </a:xfrm>
          <a:noFill/>
        </p:spPr>
        <p:txBody>
          <a:bodyPr lIns="90488" tIns="44450" rIns="90488" bIns="44450" anchor="b"/>
          <a:lstStyle/>
          <a:p>
            <a:r>
              <a:rPr lang="en-US" b="1" smtClean="0"/>
              <a:t>Weaknesses</a:t>
            </a:r>
          </a:p>
        </p:txBody>
      </p:sp>
      <p:sp>
        <p:nvSpPr>
          <p:cNvPr id="245764" name="Rectangle 3"/>
          <p:cNvSpPr>
            <a:spLocks noGrp="1" noChangeArrowheads="1"/>
          </p:cNvSpPr>
          <p:nvPr>
            <p:ph type="body" idx="1"/>
          </p:nvPr>
        </p:nvSpPr>
        <p:spPr>
          <a:xfrm>
            <a:off x="1219200" y="2057400"/>
            <a:ext cx="6400800" cy="4038600"/>
          </a:xfrm>
          <a:noFill/>
        </p:spPr>
        <p:txBody>
          <a:bodyPr lIns="90488" tIns="44450" rIns="90488" bIns="44450"/>
          <a:lstStyle/>
          <a:p>
            <a:pPr marL="609600" indent="-609600"/>
            <a:r>
              <a:rPr lang="en-US" sz="2800" smtClean="0"/>
              <a:t>Assumption of multivariate normality</a:t>
            </a:r>
          </a:p>
          <a:p>
            <a:pPr marL="1752600" lvl="3" indent="-381000">
              <a:buFontTx/>
              <a:buChar char="•"/>
            </a:pPr>
            <a:r>
              <a:rPr lang="en-US" sz="2400" smtClean="0"/>
              <a:t>serial correlation</a:t>
            </a:r>
          </a:p>
          <a:p>
            <a:pPr marL="1752600" lvl="3" indent="-381000">
              <a:buFontTx/>
              <a:buChar char="•"/>
            </a:pPr>
            <a:r>
              <a:rPr lang="en-US" sz="2400" smtClean="0"/>
              <a:t>skewness</a:t>
            </a:r>
          </a:p>
          <a:p>
            <a:pPr marL="1752600" lvl="3" indent="-381000">
              <a:buFontTx/>
              <a:buChar char="•"/>
            </a:pPr>
            <a:r>
              <a:rPr lang="en-US" sz="2400" smtClean="0"/>
              <a:t>kurtosis</a:t>
            </a:r>
          </a:p>
          <a:p>
            <a:pPr marL="609600" indent="-609600"/>
            <a:r>
              <a:rPr lang="en-US" sz="2800" smtClean="0"/>
              <a:t>Must adjust to simulate mean reversion</a:t>
            </a:r>
          </a:p>
          <a:p>
            <a:pPr marL="609600" indent="-609600"/>
            <a:r>
              <a:rPr lang="en-US" sz="2800" smtClean="0"/>
              <a:t>Must adjust to simulate jump diffusion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Number Placeholder 5"/>
          <p:cNvSpPr>
            <a:spLocks noGrp="1"/>
          </p:cNvSpPr>
          <p:nvPr>
            <p:ph type="sldNum" sz="quarter" idx="12"/>
          </p:nvPr>
        </p:nvSpPr>
        <p:spPr>
          <a:noFill/>
        </p:spPr>
        <p:txBody>
          <a:bodyPr/>
          <a:lstStyle/>
          <a:p>
            <a:fld id="{85FAAF02-A35F-46A7-9D6E-53139391F356}" type="slidenum">
              <a:rPr lang="en-US" smtClean="0"/>
              <a:pPr/>
              <a:t>223</a:t>
            </a:fld>
            <a:endParaRPr lang="en-US" smtClean="0"/>
          </a:p>
        </p:txBody>
      </p:sp>
      <p:sp>
        <p:nvSpPr>
          <p:cNvPr id="246787" name="Rectangle 2"/>
          <p:cNvSpPr>
            <a:spLocks noGrp="1" noChangeArrowheads="1"/>
          </p:cNvSpPr>
          <p:nvPr>
            <p:ph type="title"/>
          </p:nvPr>
        </p:nvSpPr>
        <p:spPr>
          <a:noFill/>
        </p:spPr>
        <p:txBody>
          <a:bodyPr lIns="90488" tIns="44450" rIns="90488" bIns="44450" anchor="b"/>
          <a:lstStyle/>
          <a:p>
            <a:r>
              <a:rPr lang="en-US" b="1" smtClean="0"/>
              <a:t>Using the Shocks for Repricing</a:t>
            </a:r>
          </a:p>
        </p:txBody>
      </p:sp>
      <p:sp>
        <p:nvSpPr>
          <p:cNvPr id="246788" name="Rectangle 3"/>
          <p:cNvSpPr>
            <a:spLocks noGrp="1" noChangeArrowheads="1"/>
          </p:cNvSpPr>
          <p:nvPr>
            <p:ph type="body" idx="1"/>
          </p:nvPr>
        </p:nvSpPr>
        <p:spPr>
          <a:xfrm>
            <a:off x="685800" y="2057400"/>
            <a:ext cx="6324600" cy="3733800"/>
          </a:xfrm>
          <a:noFill/>
        </p:spPr>
        <p:txBody>
          <a:bodyPr lIns="90488" tIns="44450" rIns="90488" bIns="44450"/>
          <a:lstStyle/>
          <a:p>
            <a:pPr marL="660400" indent="-660400"/>
            <a:r>
              <a:rPr lang="en-US" sz="2800" smtClean="0"/>
              <a:t>Now what?</a:t>
            </a:r>
          </a:p>
          <a:p>
            <a:pPr marL="660400" indent="-660400"/>
            <a:r>
              <a:rPr lang="en-US" sz="2800" smtClean="0"/>
              <a:t>Two basic approaches</a:t>
            </a:r>
          </a:p>
          <a:p>
            <a:pPr marL="1409700" lvl="2" indent="-495300">
              <a:buFontTx/>
              <a:buChar char="–"/>
            </a:pPr>
            <a:r>
              <a:rPr lang="en-US" smtClean="0"/>
              <a:t>Exact repricing</a:t>
            </a:r>
          </a:p>
          <a:p>
            <a:pPr marL="1784350" lvl="3" indent="-412750">
              <a:buFontTx/>
              <a:buChar char="•"/>
            </a:pPr>
            <a:r>
              <a:rPr lang="en-US" smtClean="0"/>
              <a:t>More exact</a:t>
            </a:r>
          </a:p>
          <a:p>
            <a:pPr marL="1784350" lvl="3" indent="-412750">
              <a:buFontTx/>
              <a:buChar char="•"/>
            </a:pPr>
            <a:r>
              <a:rPr lang="en-US" smtClean="0"/>
              <a:t>computationally burdensome</a:t>
            </a:r>
          </a:p>
          <a:p>
            <a:pPr marL="1409700" lvl="2" indent="-495300">
              <a:buFontTx/>
              <a:buChar char="–"/>
            </a:pPr>
            <a:r>
              <a:rPr lang="en-US" smtClean="0"/>
              <a:t>Parametric representation</a:t>
            </a:r>
          </a:p>
          <a:p>
            <a:pPr marL="1784350" lvl="3" indent="-412750">
              <a:buFontTx/>
              <a:buChar char="•"/>
            </a:pPr>
            <a:r>
              <a:rPr lang="en-US" smtClean="0"/>
              <a:t>can be very accurate</a:t>
            </a:r>
          </a:p>
          <a:p>
            <a:pPr marL="1784350" lvl="3" indent="-412750">
              <a:buFontTx/>
              <a:buChar char="•"/>
            </a:pPr>
            <a:r>
              <a:rPr lang="en-US" smtClean="0"/>
              <a:t>cross-partials can create some noise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Number Placeholder 5"/>
          <p:cNvSpPr>
            <a:spLocks noGrp="1"/>
          </p:cNvSpPr>
          <p:nvPr>
            <p:ph type="sldNum" sz="quarter" idx="12"/>
          </p:nvPr>
        </p:nvSpPr>
        <p:spPr>
          <a:noFill/>
        </p:spPr>
        <p:txBody>
          <a:bodyPr/>
          <a:lstStyle/>
          <a:p>
            <a:fld id="{A8A4D7D1-BC2D-4823-ADD9-D3525FD98D44}" type="slidenum">
              <a:rPr lang="en-US" smtClean="0"/>
              <a:pPr/>
              <a:t>224</a:t>
            </a:fld>
            <a:endParaRPr lang="en-US" smtClean="0"/>
          </a:p>
        </p:txBody>
      </p:sp>
      <p:sp>
        <p:nvSpPr>
          <p:cNvPr id="247811" name="Rectangle 2"/>
          <p:cNvSpPr>
            <a:spLocks noGrp="1" noChangeArrowheads="1"/>
          </p:cNvSpPr>
          <p:nvPr>
            <p:ph type="title"/>
          </p:nvPr>
        </p:nvSpPr>
        <p:spPr>
          <a:xfrm>
            <a:off x="609600" y="1066800"/>
            <a:ext cx="7772400" cy="1143000"/>
          </a:xfrm>
          <a:noFill/>
        </p:spPr>
        <p:txBody>
          <a:bodyPr lIns="90488" tIns="44450" rIns="90488" bIns="44450" anchor="b"/>
          <a:lstStyle/>
          <a:p>
            <a:r>
              <a:rPr lang="en-US" b="1" smtClean="0"/>
              <a:t>Estimating the VAR</a:t>
            </a:r>
          </a:p>
        </p:txBody>
      </p:sp>
      <p:sp>
        <p:nvSpPr>
          <p:cNvPr id="247812" name="Rectangle 3"/>
          <p:cNvSpPr>
            <a:spLocks noGrp="1" noChangeArrowheads="1"/>
          </p:cNvSpPr>
          <p:nvPr>
            <p:ph type="body" idx="1"/>
          </p:nvPr>
        </p:nvSpPr>
        <p:spPr>
          <a:xfrm>
            <a:off x="762000" y="2667000"/>
            <a:ext cx="7772400" cy="2514600"/>
          </a:xfrm>
          <a:noFill/>
        </p:spPr>
        <p:txBody>
          <a:bodyPr lIns="90488" tIns="44450" rIns="90488" bIns="44450"/>
          <a:lstStyle/>
          <a:p>
            <a:pPr marL="609600" indent="-609600"/>
            <a:r>
              <a:rPr lang="en-US" sz="2800" smtClean="0"/>
              <a:t>Once you reprice, calculate P&amp;L</a:t>
            </a:r>
          </a:p>
          <a:p>
            <a:pPr marL="609600" indent="-609600"/>
            <a:r>
              <a:rPr lang="en-US" sz="2800" smtClean="0"/>
              <a:t>Order P&amp;L results</a:t>
            </a:r>
          </a:p>
          <a:p>
            <a:pPr marL="609600" indent="-609600"/>
            <a:r>
              <a:rPr lang="en-US" sz="2800" smtClean="0"/>
              <a:t>Take nth largest case to get VAR</a:t>
            </a:r>
          </a:p>
          <a:p>
            <a:pPr marL="609600" indent="-609600"/>
            <a:r>
              <a:rPr lang="en-US" sz="2800" smtClean="0"/>
              <a:t>Need to group and sort to get subportfolio VAR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Slide Number Placeholder 3"/>
          <p:cNvSpPr>
            <a:spLocks noGrp="1"/>
          </p:cNvSpPr>
          <p:nvPr>
            <p:ph type="sldNum" sz="quarter" idx="12"/>
          </p:nvPr>
        </p:nvSpPr>
        <p:spPr>
          <a:noFill/>
        </p:spPr>
        <p:txBody>
          <a:bodyPr/>
          <a:lstStyle/>
          <a:p>
            <a:fld id="{E70B8645-5EBF-4ECC-94CA-2210664CFB3B}" type="slidenum">
              <a:rPr lang="en-US" smtClean="0"/>
              <a:pPr/>
              <a:t>225</a:t>
            </a:fld>
            <a:endParaRPr lang="en-US" smtClean="0"/>
          </a:p>
        </p:txBody>
      </p:sp>
      <p:sp>
        <p:nvSpPr>
          <p:cNvPr id="224259" name="829379.25226.7528.755221"/>
          <p:cNvSpPr>
            <a:spLocks noChangeArrowheads="1"/>
          </p:cNvSpPr>
          <p:nvPr>
            <p:custDataLst>
              <p:tags r:id="rId2"/>
            </p:custDataLst>
          </p:nvPr>
        </p:nvSpPr>
        <p:spPr bwMode="auto">
          <a:xfrm>
            <a:off x="579438" y="633413"/>
            <a:ext cx="8064500" cy="381000"/>
          </a:xfrm>
          <a:prstGeom prst="rect">
            <a:avLst/>
          </a:prstGeom>
          <a:noFill/>
          <a:ln w="9525">
            <a:noFill/>
            <a:miter lim="800000"/>
            <a:headEnd/>
            <a:tailEnd/>
          </a:ln>
        </p:spPr>
        <p:txBody>
          <a:bodyPr wrap="none" lIns="65647" tIns="0" rIns="0" bIns="0" anchor="ctr"/>
          <a:lstStyle/>
          <a:p>
            <a:pPr algn="ctr" defTabSz="820738"/>
            <a:r>
              <a:rPr lang="en-US" sz="4000" dirty="0">
                <a:solidFill>
                  <a:srgbClr val="000000"/>
                </a:solidFill>
              </a:rPr>
              <a:t>Marginal </a:t>
            </a:r>
            <a:r>
              <a:rPr lang="en-US" sz="4000" dirty="0" smtClean="0">
                <a:solidFill>
                  <a:srgbClr val="000000"/>
                </a:solidFill>
              </a:rPr>
              <a:t>VaR</a:t>
            </a:r>
            <a:endParaRPr lang="en-US" sz="4000" dirty="0">
              <a:solidFill>
                <a:srgbClr val="000000"/>
              </a:solidFill>
            </a:endParaRPr>
          </a:p>
        </p:txBody>
      </p:sp>
      <p:pic>
        <p:nvPicPr>
          <p:cNvPr id="224260" name="Picture 4"/>
          <p:cNvPicPr>
            <a:picLocks noChangeAspect="1" noChangeArrowheads="1"/>
          </p:cNvPicPr>
          <p:nvPr/>
        </p:nvPicPr>
        <p:blipFill>
          <a:blip r:embed="rId6" cstate="print"/>
          <a:srcRect/>
          <a:stretch>
            <a:fillRect/>
          </a:stretch>
        </p:blipFill>
        <p:spPr bwMode="auto">
          <a:xfrm>
            <a:off x="3276600" y="4572000"/>
            <a:ext cx="2684463" cy="1839913"/>
          </a:xfrm>
          <a:prstGeom prst="rect">
            <a:avLst/>
          </a:prstGeom>
          <a:noFill/>
          <a:ln w="9525">
            <a:noFill/>
            <a:miter lim="800000"/>
            <a:headEnd/>
            <a:tailEnd/>
          </a:ln>
        </p:spPr>
      </p:pic>
      <p:sp>
        <p:nvSpPr>
          <p:cNvPr id="224261" name="1158.375226.75374.3755221"/>
          <p:cNvSpPr>
            <a:spLocks noChangeArrowheads="1"/>
          </p:cNvSpPr>
          <p:nvPr>
            <p:custDataLst>
              <p:tags r:id="rId3"/>
            </p:custDataLst>
          </p:nvPr>
        </p:nvSpPr>
        <p:spPr bwMode="auto">
          <a:xfrm>
            <a:off x="642938" y="1268413"/>
            <a:ext cx="8380412" cy="4130675"/>
          </a:xfrm>
          <a:prstGeom prst="rect">
            <a:avLst/>
          </a:prstGeom>
          <a:noFill/>
          <a:ln w="9525">
            <a:noFill/>
            <a:miter lim="800000"/>
            <a:headEnd/>
            <a:tailEnd/>
          </a:ln>
        </p:spPr>
        <p:txBody>
          <a:bodyPr lIns="65647" tIns="41029" rIns="65647" bIns="41029"/>
          <a:lstStyle/>
          <a:p>
            <a:pPr marL="446088" lvl="1" defTabSz="180975">
              <a:lnSpc>
                <a:spcPct val="80000"/>
              </a:lnSpc>
              <a:spcBef>
                <a:spcPct val="20000"/>
              </a:spcBef>
            </a:pPr>
            <a:endParaRPr lang="en-GB"/>
          </a:p>
          <a:p>
            <a:pPr marL="266700" indent="-266700" defTabSz="180975">
              <a:lnSpc>
                <a:spcPct val="80000"/>
              </a:lnSpc>
              <a:spcBef>
                <a:spcPct val="20000"/>
              </a:spcBef>
              <a:buFontTx/>
              <a:buChar char="•"/>
            </a:pPr>
            <a:r>
              <a:rPr lang="en-GB" sz="2400"/>
              <a:t>VaR engine produces pnl </a:t>
            </a:r>
            <a:r>
              <a:rPr lang="en-GB" sz="2400" i="1"/>
              <a:t>vectors</a:t>
            </a:r>
            <a:r>
              <a:rPr lang="en-GB" sz="2400"/>
              <a:t> with 1043 pnl dates each (4 year history)</a:t>
            </a:r>
          </a:p>
          <a:p>
            <a:pPr marL="266700" indent="-266700" defTabSz="180975">
              <a:lnSpc>
                <a:spcPct val="80000"/>
              </a:lnSpc>
              <a:spcBef>
                <a:spcPct val="20000"/>
              </a:spcBef>
              <a:buFontTx/>
              <a:buChar char="•"/>
            </a:pPr>
            <a:endParaRPr lang="en-GB" sz="2400" b="1"/>
          </a:p>
          <a:p>
            <a:pPr marL="266700" indent="-266700" defTabSz="180975">
              <a:lnSpc>
                <a:spcPct val="80000"/>
              </a:lnSpc>
              <a:spcBef>
                <a:spcPct val="20000"/>
              </a:spcBef>
              <a:buFontTx/>
              <a:buChar char="•"/>
            </a:pPr>
            <a:r>
              <a:rPr lang="en-GB" sz="2400"/>
              <a:t>For a given day, a parent pnl vector is sum of its child pnl vectors</a:t>
            </a:r>
          </a:p>
          <a:p>
            <a:pPr marL="446088" lvl="1" defTabSz="180975">
              <a:lnSpc>
                <a:spcPct val="80000"/>
              </a:lnSpc>
              <a:spcBef>
                <a:spcPct val="20000"/>
              </a:spcBef>
            </a:pPr>
            <a:r>
              <a:rPr lang="en-GB"/>
              <a:t>	</a:t>
            </a:r>
            <a:r>
              <a:rPr lang="en-GB" i="1"/>
              <a:t>e.g. Firm pnl = IED pnl + FID pnl</a:t>
            </a:r>
          </a:p>
          <a:p>
            <a:pPr marL="266700" indent="-266700" defTabSz="180975">
              <a:lnSpc>
                <a:spcPct val="80000"/>
              </a:lnSpc>
              <a:spcBef>
                <a:spcPct val="20000"/>
              </a:spcBef>
              <a:buFontTx/>
              <a:buChar char="•"/>
            </a:pPr>
            <a:endParaRPr lang="en-GB" sz="2400" i="1"/>
          </a:p>
          <a:p>
            <a:pPr marL="266700" indent="-266700" defTabSz="180975">
              <a:lnSpc>
                <a:spcPct val="80000"/>
              </a:lnSpc>
              <a:spcBef>
                <a:spcPct val="20000"/>
              </a:spcBef>
              <a:buFontTx/>
              <a:buChar char="•"/>
            </a:pPr>
            <a:r>
              <a:rPr lang="en-GB" sz="2400"/>
              <a:t>If </a:t>
            </a:r>
            <a:r>
              <a:rPr lang="en-GB" sz="2400" i="1"/>
              <a:t>y </a:t>
            </a:r>
            <a:r>
              <a:rPr lang="en-GB" sz="2400"/>
              <a:t>is the parent (</a:t>
            </a:r>
            <a:r>
              <a:rPr lang="en-GB" sz="2400" i="1"/>
              <a:t>eg. FIRM</a:t>
            </a:r>
            <a:r>
              <a:rPr lang="en-GB" sz="2400"/>
              <a:t>) pnl vector and     are the children pnl vectors (</a:t>
            </a:r>
            <a:r>
              <a:rPr lang="en-GB" sz="2400" i="1"/>
              <a:t>eg. IED and FID</a:t>
            </a:r>
            <a:r>
              <a:rPr lang="en-GB" sz="2400"/>
              <a:t>)</a:t>
            </a:r>
          </a:p>
          <a:p>
            <a:pPr marL="266700" indent="-266700" defTabSz="180975">
              <a:lnSpc>
                <a:spcPct val="80000"/>
              </a:lnSpc>
              <a:spcBef>
                <a:spcPct val="20000"/>
              </a:spcBef>
              <a:buFontTx/>
              <a:buChar char="•"/>
            </a:pPr>
            <a:endParaRPr lang="en-GB" sz="2400"/>
          </a:p>
        </p:txBody>
      </p:sp>
      <p:pic>
        <p:nvPicPr>
          <p:cNvPr id="224262" name="Picture 6"/>
          <p:cNvPicPr>
            <a:picLocks noChangeAspect="1" noChangeArrowheads="1"/>
          </p:cNvPicPr>
          <p:nvPr/>
        </p:nvPicPr>
        <p:blipFill>
          <a:blip r:embed="rId7" cstate="print"/>
          <a:srcRect/>
          <a:stretch>
            <a:fillRect/>
          </a:stretch>
        </p:blipFill>
        <p:spPr bwMode="auto">
          <a:xfrm>
            <a:off x="5749925" y="3822700"/>
            <a:ext cx="269875" cy="304800"/>
          </a:xfrm>
          <a:prstGeom prst="rect">
            <a:avLst/>
          </a:prstGeom>
          <a:noFill/>
          <a:ln w="9525">
            <a:noFill/>
            <a:miter lim="800000"/>
            <a:headEnd/>
            <a:tailEnd/>
          </a:ln>
        </p:spPr>
      </p:pic>
    </p:spTree>
    <p:custDataLst>
      <p:tags r:id="rId1"/>
    </p:custDataLst>
  </p:cSld>
  <p:clrMapOvr>
    <a:masterClrMapping/>
  </p:clrMapOvr>
  <p:transition xmlns:p14="http://schemas.microsoft.com/office/powerpoint/2010/main" spd="slow">
    <p:wheel spokes="8"/>
    <p:sndAc>
      <p:stSnd>
        <p:snd r:embed="rId5" name="laser.wav"/>
      </p:stSnd>
    </p:sndAc>
  </p:transition>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Slide Number Placeholder 3"/>
          <p:cNvSpPr>
            <a:spLocks noGrp="1"/>
          </p:cNvSpPr>
          <p:nvPr>
            <p:ph type="sldNum" sz="quarter" idx="12"/>
          </p:nvPr>
        </p:nvSpPr>
        <p:spPr>
          <a:noFill/>
        </p:spPr>
        <p:txBody>
          <a:bodyPr/>
          <a:lstStyle/>
          <a:p>
            <a:fld id="{CB6E64FA-E4EF-4850-B09E-1336B11DECEF}" type="slidenum">
              <a:rPr lang="en-US" smtClean="0"/>
              <a:pPr/>
              <a:t>226</a:t>
            </a:fld>
            <a:endParaRPr lang="en-US" smtClean="0"/>
          </a:p>
        </p:txBody>
      </p:sp>
      <p:sp>
        <p:nvSpPr>
          <p:cNvPr id="225283"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defTabSz="820738"/>
            <a:r>
              <a:rPr lang="en-US" sz="3800">
                <a:solidFill>
                  <a:srgbClr val="000000"/>
                </a:solidFill>
              </a:rPr>
              <a:t>Variance and Covariance of Pnl Vectors</a:t>
            </a:r>
          </a:p>
        </p:txBody>
      </p:sp>
      <p:sp>
        <p:nvSpPr>
          <p:cNvPr id="225284" name="1158.375226.75374.3755221"/>
          <p:cNvSpPr>
            <a:spLocks noChangeArrowheads="1"/>
          </p:cNvSpPr>
          <p:nvPr>
            <p:custDataLst>
              <p:tags r:id="rId3"/>
            </p:custDataLst>
          </p:nvPr>
        </p:nvSpPr>
        <p:spPr bwMode="auto">
          <a:xfrm>
            <a:off x="642938" y="1268413"/>
            <a:ext cx="8380412" cy="4130675"/>
          </a:xfrm>
          <a:prstGeom prst="rect">
            <a:avLst/>
          </a:prstGeom>
          <a:noFill/>
          <a:ln w="9525">
            <a:noFill/>
            <a:miter lim="800000"/>
            <a:headEnd/>
            <a:tailEnd/>
          </a:ln>
        </p:spPr>
        <p:txBody>
          <a:bodyPr lIns="65647" tIns="41029" rIns="65647" bIns="41029"/>
          <a:lstStyle/>
          <a:p>
            <a:pPr marL="266700" indent="-266700" defTabSz="180975">
              <a:lnSpc>
                <a:spcPct val="80000"/>
              </a:lnSpc>
              <a:spcBef>
                <a:spcPct val="20000"/>
              </a:spcBef>
              <a:buFontTx/>
              <a:buChar char="•"/>
            </a:pPr>
            <a:r>
              <a:rPr lang="en-GB" sz="2000"/>
              <a:t>Lets consider </a:t>
            </a:r>
            <a:r>
              <a:rPr lang="en-GB"/>
              <a:t>variance</a:t>
            </a:r>
            <a:r>
              <a:rPr lang="en-GB" sz="2000"/>
              <a:t> as a proxy for risks associated with pnl vectors</a:t>
            </a:r>
          </a:p>
          <a:p>
            <a:pPr marL="266700" indent="-266700" defTabSz="180975">
              <a:lnSpc>
                <a:spcPct val="80000"/>
              </a:lnSpc>
              <a:spcBef>
                <a:spcPct val="20000"/>
              </a:spcBef>
              <a:buFontTx/>
              <a:buChar char="•"/>
            </a:pPr>
            <a:endParaRPr lang="en-GB" sz="2000"/>
          </a:p>
        </p:txBody>
      </p:sp>
      <p:pic>
        <p:nvPicPr>
          <p:cNvPr id="225285" name="Picture 5"/>
          <p:cNvPicPr>
            <a:picLocks noChangeAspect="1" noChangeArrowheads="1"/>
          </p:cNvPicPr>
          <p:nvPr/>
        </p:nvPicPr>
        <p:blipFill>
          <a:blip r:embed="rId6" cstate="print"/>
          <a:srcRect/>
          <a:stretch>
            <a:fillRect/>
          </a:stretch>
        </p:blipFill>
        <p:spPr bwMode="auto">
          <a:xfrm>
            <a:off x="1103313" y="1903413"/>
            <a:ext cx="6615112" cy="1068387"/>
          </a:xfrm>
          <a:prstGeom prst="rect">
            <a:avLst/>
          </a:prstGeom>
          <a:noFill/>
          <a:ln w="9525">
            <a:noFill/>
            <a:miter lim="800000"/>
            <a:headEnd/>
            <a:tailEnd/>
          </a:ln>
        </p:spPr>
      </p:pic>
      <p:pic>
        <p:nvPicPr>
          <p:cNvPr id="225286" name="Picture 6"/>
          <p:cNvPicPr>
            <a:picLocks noChangeAspect="1" noChangeArrowheads="1"/>
          </p:cNvPicPr>
          <p:nvPr/>
        </p:nvPicPr>
        <p:blipFill>
          <a:blip r:embed="rId7" cstate="print"/>
          <a:srcRect/>
          <a:stretch>
            <a:fillRect/>
          </a:stretch>
        </p:blipFill>
        <p:spPr bwMode="auto">
          <a:xfrm>
            <a:off x="1103313" y="3619500"/>
            <a:ext cx="5694362" cy="1068388"/>
          </a:xfrm>
          <a:prstGeom prst="rect">
            <a:avLst/>
          </a:prstGeom>
          <a:noFill/>
          <a:ln w="9525">
            <a:noFill/>
            <a:miter lim="800000"/>
            <a:headEnd/>
            <a:tailEnd/>
          </a:ln>
        </p:spPr>
      </p:pic>
      <p:pic>
        <p:nvPicPr>
          <p:cNvPr id="225287" name="Picture 7"/>
          <p:cNvPicPr>
            <a:picLocks noChangeAspect="1" noChangeArrowheads="1"/>
          </p:cNvPicPr>
          <p:nvPr/>
        </p:nvPicPr>
        <p:blipFill>
          <a:blip r:embed="rId8" cstate="print"/>
          <a:srcRect/>
          <a:stretch>
            <a:fillRect/>
          </a:stretch>
        </p:blipFill>
        <p:spPr bwMode="auto">
          <a:xfrm>
            <a:off x="3000375" y="4764088"/>
            <a:ext cx="2300288" cy="787400"/>
          </a:xfrm>
          <a:prstGeom prst="rect">
            <a:avLst/>
          </a:prstGeom>
          <a:noFill/>
          <a:ln w="9525">
            <a:solidFill>
              <a:schemeClr val="tx1"/>
            </a:solidFill>
            <a:miter lim="800000"/>
            <a:headEnd/>
            <a:tailEnd/>
          </a:ln>
        </p:spPr>
      </p:pic>
    </p:spTree>
    <p:custDataLst>
      <p:tags r:id="rId1"/>
    </p:custDataLst>
  </p:cSld>
  <p:clrMapOvr>
    <a:masterClrMapping/>
  </p:clrMapOvr>
  <p:transition xmlns:p14="http://schemas.microsoft.com/office/powerpoint/2010/main" spd="slow">
    <p:wheel spokes="8"/>
    <p:sndAc>
      <p:stSnd>
        <p:snd r:embed="rId5" name="laser.wav"/>
      </p:stSnd>
    </p:sndAc>
  </p:transition>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6" name="Slide Number Placeholder 3"/>
          <p:cNvSpPr>
            <a:spLocks noGrp="1"/>
          </p:cNvSpPr>
          <p:nvPr>
            <p:ph type="sldNum" sz="quarter" idx="12"/>
          </p:nvPr>
        </p:nvSpPr>
        <p:spPr>
          <a:noFill/>
        </p:spPr>
        <p:txBody>
          <a:bodyPr/>
          <a:lstStyle/>
          <a:p>
            <a:fld id="{CCD60C89-B9F2-4E63-91F9-588BC6D77A38}" type="slidenum">
              <a:rPr lang="en-US" smtClean="0"/>
              <a:pPr/>
              <a:t>227</a:t>
            </a:fld>
            <a:endParaRPr lang="en-US" smtClean="0"/>
          </a:p>
        </p:txBody>
      </p:sp>
      <p:sp>
        <p:nvSpPr>
          <p:cNvPr id="226307"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defTabSz="820738"/>
            <a:r>
              <a:rPr lang="en-US" sz="3400">
                <a:solidFill>
                  <a:srgbClr val="000000"/>
                </a:solidFill>
              </a:rPr>
              <a:t>Define Marginal as Variance/Covariance Ratio</a:t>
            </a:r>
          </a:p>
        </p:txBody>
      </p:sp>
      <p:sp>
        <p:nvSpPr>
          <p:cNvPr id="226308" name="1158.375226.75374.3755221"/>
          <p:cNvSpPr>
            <a:spLocks noChangeArrowheads="1"/>
          </p:cNvSpPr>
          <p:nvPr>
            <p:custDataLst>
              <p:tags r:id="rId3"/>
            </p:custDataLst>
          </p:nvPr>
        </p:nvSpPr>
        <p:spPr bwMode="auto">
          <a:xfrm>
            <a:off x="579438" y="2857500"/>
            <a:ext cx="8378825" cy="2222500"/>
          </a:xfrm>
          <a:prstGeom prst="rect">
            <a:avLst/>
          </a:prstGeom>
          <a:noFill/>
          <a:ln w="9525">
            <a:noFill/>
            <a:miter lim="800000"/>
            <a:headEnd/>
            <a:tailEnd/>
          </a:ln>
        </p:spPr>
        <p:txBody>
          <a:bodyPr lIns="65647" tIns="41029" rIns="65647" bIns="41029"/>
          <a:lstStyle/>
          <a:p>
            <a:pPr marL="266700" indent="-266700" defTabSz="180975">
              <a:lnSpc>
                <a:spcPct val="80000"/>
              </a:lnSpc>
              <a:spcBef>
                <a:spcPct val="20000"/>
              </a:spcBef>
              <a:buFontTx/>
              <a:buChar char="•"/>
            </a:pPr>
            <a:r>
              <a:rPr lang="en-GB" sz="2200"/>
              <a:t>Lets rewrite this expression as</a:t>
            </a:r>
          </a:p>
          <a:p>
            <a:pPr marL="266700" indent="-266700" defTabSz="180975">
              <a:lnSpc>
                <a:spcPct val="80000"/>
              </a:lnSpc>
              <a:spcBef>
                <a:spcPct val="20000"/>
              </a:spcBef>
              <a:buFontTx/>
              <a:buChar char="•"/>
            </a:pPr>
            <a:endParaRPr lang="en-GB" sz="2200"/>
          </a:p>
          <a:p>
            <a:pPr marL="266700" indent="-266700" defTabSz="180975">
              <a:lnSpc>
                <a:spcPct val="80000"/>
              </a:lnSpc>
              <a:spcBef>
                <a:spcPct val="20000"/>
              </a:spcBef>
              <a:buFontTx/>
              <a:buChar char="•"/>
            </a:pPr>
            <a:endParaRPr lang="en-GB" sz="2200"/>
          </a:p>
          <a:p>
            <a:pPr marL="266700" indent="-266700" defTabSz="180975">
              <a:lnSpc>
                <a:spcPct val="80000"/>
              </a:lnSpc>
              <a:spcBef>
                <a:spcPct val="20000"/>
              </a:spcBef>
            </a:pPr>
            <a:r>
              <a:rPr lang="en-GB" sz="2200" i="1"/>
              <a:t>												where</a:t>
            </a:r>
          </a:p>
          <a:p>
            <a:pPr marL="266700" indent="-266700" defTabSz="180975">
              <a:lnSpc>
                <a:spcPct val="80000"/>
              </a:lnSpc>
              <a:spcBef>
                <a:spcPct val="20000"/>
              </a:spcBef>
              <a:buFontTx/>
              <a:buChar char="•"/>
            </a:pPr>
            <a:endParaRPr lang="en-GB" sz="2200"/>
          </a:p>
        </p:txBody>
      </p:sp>
      <p:pic>
        <p:nvPicPr>
          <p:cNvPr id="226309" name="Picture 5"/>
          <p:cNvPicPr>
            <a:picLocks noChangeAspect="1" noChangeArrowheads="1"/>
          </p:cNvPicPr>
          <p:nvPr/>
        </p:nvPicPr>
        <p:blipFill>
          <a:blip r:embed="rId6" cstate="print"/>
          <a:srcRect/>
          <a:stretch>
            <a:fillRect/>
          </a:stretch>
        </p:blipFill>
        <p:spPr bwMode="auto">
          <a:xfrm>
            <a:off x="2935288" y="1778000"/>
            <a:ext cx="2300287" cy="787400"/>
          </a:xfrm>
          <a:prstGeom prst="rect">
            <a:avLst/>
          </a:prstGeom>
          <a:noFill/>
          <a:ln w="9525">
            <a:solidFill>
              <a:schemeClr val="tx1"/>
            </a:solidFill>
            <a:miter lim="800000"/>
            <a:headEnd/>
            <a:tailEnd/>
          </a:ln>
        </p:spPr>
      </p:pic>
      <p:pic>
        <p:nvPicPr>
          <p:cNvPr id="226310" name="Picture 6"/>
          <p:cNvPicPr>
            <a:picLocks noChangeAspect="1" noChangeArrowheads="1"/>
          </p:cNvPicPr>
          <p:nvPr/>
        </p:nvPicPr>
        <p:blipFill>
          <a:blip r:embed="rId7" cstate="print"/>
          <a:srcRect/>
          <a:stretch>
            <a:fillRect/>
          </a:stretch>
        </p:blipFill>
        <p:spPr bwMode="auto">
          <a:xfrm>
            <a:off x="3327400" y="3302000"/>
            <a:ext cx="1185863" cy="530225"/>
          </a:xfrm>
          <a:prstGeom prst="rect">
            <a:avLst/>
          </a:prstGeom>
          <a:noFill/>
          <a:ln w="9525">
            <a:noFill/>
            <a:miter lim="800000"/>
            <a:headEnd/>
            <a:tailEnd/>
          </a:ln>
        </p:spPr>
      </p:pic>
      <p:pic>
        <p:nvPicPr>
          <p:cNvPr id="226311" name="Picture 7"/>
          <p:cNvPicPr>
            <a:picLocks noChangeAspect="1" noChangeArrowheads="1"/>
          </p:cNvPicPr>
          <p:nvPr/>
        </p:nvPicPr>
        <p:blipFill>
          <a:blip r:embed="rId8" cstate="print"/>
          <a:srcRect/>
          <a:stretch>
            <a:fillRect/>
          </a:stretch>
        </p:blipFill>
        <p:spPr bwMode="auto">
          <a:xfrm>
            <a:off x="3000375" y="4381500"/>
            <a:ext cx="2071688" cy="625475"/>
          </a:xfrm>
          <a:prstGeom prst="rect">
            <a:avLst/>
          </a:prstGeom>
          <a:noFill/>
          <a:ln w="9525">
            <a:noFill/>
            <a:miter lim="800000"/>
            <a:headEnd/>
            <a:tailEnd/>
          </a:ln>
        </p:spPr>
      </p:pic>
    </p:spTree>
    <p:custDataLst>
      <p:tags r:id="rId1"/>
    </p:custDataLst>
  </p:cSld>
  <p:clrMapOvr>
    <a:masterClrMapping/>
  </p:clrMapOvr>
  <p:transition xmlns:p14="http://schemas.microsoft.com/office/powerpoint/2010/main" spd="slow">
    <p:wheel spokes="8"/>
    <p:sndAc>
      <p:stSnd>
        <p:snd r:embed="rId5" name="laser.wav"/>
      </p:stSnd>
    </p:sndAc>
  </p:transition>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Slide Number Placeholder 3"/>
          <p:cNvSpPr>
            <a:spLocks noGrp="1"/>
          </p:cNvSpPr>
          <p:nvPr>
            <p:ph type="sldNum" sz="quarter" idx="12"/>
          </p:nvPr>
        </p:nvSpPr>
        <p:spPr>
          <a:noFill/>
        </p:spPr>
        <p:txBody>
          <a:bodyPr/>
          <a:lstStyle/>
          <a:p>
            <a:fld id="{F90086C8-72B6-4673-A60C-AB357501353E}" type="slidenum">
              <a:rPr lang="en-US" smtClean="0"/>
              <a:pPr/>
              <a:t>228</a:t>
            </a:fld>
            <a:endParaRPr lang="en-US" smtClean="0"/>
          </a:p>
        </p:txBody>
      </p:sp>
      <p:sp>
        <p:nvSpPr>
          <p:cNvPr id="227331"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algn="ctr" defTabSz="820738"/>
            <a:r>
              <a:rPr lang="en-US" sz="3000">
                <a:solidFill>
                  <a:srgbClr val="000000"/>
                </a:solidFill>
              </a:rPr>
              <a:t>Marginal VaR using </a:t>
            </a:r>
            <a:r>
              <a:rPr lang="en-US" sz="3400">
                <a:solidFill>
                  <a:srgbClr val="000000"/>
                </a:solidFill>
              </a:rPr>
              <a:t>Variance/Covariance</a:t>
            </a:r>
            <a:r>
              <a:rPr lang="en-US" sz="3000">
                <a:solidFill>
                  <a:srgbClr val="000000"/>
                </a:solidFill>
              </a:rPr>
              <a:t> Ratio</a:t>
            </a:r>
          </a:p>
        </p:txBody>
      </p:sp>
      <p:sp>
        <p:nvSpPr>
          <p:cNvPr id="227332" name="1158.375226.75374.3755221"/>
          <p:cNvSpPr>
            <a:spLocks noChangeArrowheads="1"/>
          </p:cNvSpPr>
          <p:nvPr>
            <p:custDataLst>
              <p:tags r:id="rId3"/>
            </p:custDataLst>
          </p:nvPr>
        </p:nvSpPr>
        <p:spPr bwMode="auto">
          <a:xfrm>
            <a:off x="579438" y="1587500"/>
            <a:ext cx="8564562" cy="3683000"/>
          </a:xfrm>
          <a:prstGeom prst="rect">
            <a:avLst/>
          </a:prstGeom>
          <a:noFill/>
          <a:ln w="9525">
            <a:noFill/>
            <a:miter lim="800000"/>
            <a:headEnd/>
            <a:tailEnd/>
          </a:ln>
        </p:spPr>
        <p:txBody>
          <a:bodyPr lIns="65647" tIns="41029" rIns="65647" bIns="41029"/>
          <a:lstStyle/>
          <a:p>
            <a:pPr marL="266700" indent="-266700" defTabSz="157163">
              <a:lnSpc>
                <a:spcPct val="80000"/>
              </a:lnSpc>
              <a:spcBef>
                <a:spcPct val="20000"/>
              </a:spcBef>
              <a:buFontTx/>
              <a:buChar char="•"/>
            </a:pPr>
            <a:r>
              <a:rPr lang="en-GB" sz="2600"/>
              <a:t>We can use the variance/covariance ratio derived before to distribute Parent level VaR into marginals for Children</a:t>
            </a:r>
          </a:p>
          <a:p>
            <a:pPr marL="266700" indent="-266700" defTabSz="157163">
              <a:lnSpc>
                <a:spcPct val="80000"/>
              </a:lnSpc>
              <a:spcBef>
                <a:spcPct val="20000"/>
              </a:spcBef>
              <a:buFontTx/>
              <a:buChar char="•"/>
            </a:pPr>
            <a:endParaRPr lang="en-GB" sz="2600"/>
          </a:p>
          <a:p>
            <a:pPr marL="1062038" lvl="4" indent="-112713" defTabSz="157163">
              <a:lnSpc>
                <a:spcPct val="80000"/>
              </a:lnSpc>
              <a:spcBef>
                <a:spcPct val="20000"/>
              </a:spcBef>
            </a:pPr>
            <a:r>
              <a:rPr lang="en-GB" sz="1200"/>
              <a:t>		                                              Covariance (Parent , Child)</a:t>
            </a:r>
          </a:p>
          <a:p>
            <a:pPr marL="381000" lvl="1" defTabSz="157163">
              <a:lnSpc>
                <a:spcPct val="80000"/>
              </a:lnSpc>
              <a:spcBef>
                <a:spcPct val="20000"/>
              </a:spcBef>
            </a:pPr>
            <a:r>
              <a:rPr lang="en-GB" sz="1500"/>
              <a:t>i.e.    Marginal VaR for Child = -------------------------------  * Parent VaR</a:t>
            </a:r>
          </a:p>
          <a:p>
            <a:pPr marL="1062038" lvl="4" indent="-112713" defTabSz="157163">
              <a:lnSpc>
                <a:spcPct val="80000"/>
              </a:lnSpc>
              <a:spcBef>
                <a:spcPct val="20000"/>
              </a:spcBef>
            </a:pPr>
            <a:r>
              <a:rPr lang="en-GB" sz="1200"/>
              <a:t>                                                         Variance (Parent)</a:t>
            </a:r>
          </a:p>
          <a:p>
            <a:pPr marL="1062038" lvl="4" indent="-112713" defTabSz="157163">
              <a:lnSpc>
                <a:spcPct val="80000"/>
              </a:lnSpc>
              <a:spcBef>
                <a:spcPct val="20000"/>
              </a:spcBef>
            </a:pPr>
            <a:endParaRPr lang="en-GB" sz="1200"/>
          </a:p>
          <a:p>
            <a:pPr marL="1062038" lvl="4" indent="-112713" defTabSz="157163">
              <a:lnSpc>
                <a:spcPct val="80000"/>
              </a:lnSpc>
              <a:spcBef>
                <a:spcPct val="20000"/>
              </a:spcBef>
            </a:pPr>
            <a:r>
              <a:rPr lang="en-GB" sz="1200"/>
              <a:t>		                                             Covariance (Parent , FID)</a:t>
            </a:r>
          </a:p>
          <a:p>
            <a:pPr marL="381000" lvl="1" defTabSz="157163">
              <a:lnSpc>
                <a:spcPct val="80000"/>
              </a:lnSpc>
              <a:spcBef>
                <a:spcPct val="20000"/>
              </a:spcBef>
            </a:pPr>
            <a:r>
              <a:rPr lang="en-GB" sz="1500"/>
              <a:t>And  Marginal VaR for FID = -------------------------------  * Parent VaR</a:t>
            </a:r>
          </a:p>
          <a:p>
            <a:pPr marL="1062038" lvl="4" indent="-112713" defTabSz="157163">
              <a:lnSpc>
                <a:spcPct val="80000"/>
              </a:lnSpc>
              <a:spcBef>
                <a:spcPct val="20000"/>
              </a:spcBef>
            </a:pPr>
            <a:r>
              <a:rPr lang="en-GB" sz="1200"/>
              <a:t>                                                       Variance (Parent)</a:t>
            </a:r>
          </a:p>
          <a:p>
            <a:pPr marL="1062038" lvl="4" indent="-112713" defTabSz="157163">
              <a:lnSpc>
                <a:spcPct val="80000"/>
              </a:lnSpc>
              <a:spcBef>
                <a:spcPct val="20000"/>
              </a:spcBef>
            </a:pPr>
            <a:endParaRPr lang="en-GB" sz="1200"/>
          </a:p>
          <a:p>
            <a:pPr marL="1062038" lvl="4" indent="-112713" defTabSz="157163">
              <a:lnSpc>
                <a:spcPct val="80000"/>
              </a:lnSpc>
              <a:spcBef>
                <a:spcPct val="20000"/>
              </a:spcBef>
            </a:pPr>
            <a:r>
              <a:rPr lang="en-GB" sz="1200"/>
              <a:t>Hence,           Parent VaR = Child Marginal VaR + FID Marginal VaR</a:t>
            </a:r>
            <a:r>
              <a:rPr lang="en-GB" sz="1700" i="1"/>
              <a:t>												</a:t>
            </a:r>
          </a:p>
        </p:txBody>
      </p:sp>
    </p:spTree>
    <p:custDataLst>
      <p:tags r:id="rId1"/>
    </p:custDataLst>
  </p:cSld>
  <p:clrMapOvr>
    <a:masterClrMapping/>
  </p:clrMapOvr>
  <p:transition xmlns:p14="http://schemas.microsoft.com/office/powerpoint/2010/main" spd="slow">
    <p:wheel spokes="8"/>
    <p:sndAc>
      <p:stSnd>
        <p:snd r:embed="rId5" name="laser.wav"/>
      </p:stSnd>
    </p:sndAc>
  </p:transition>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Slide Number Placeholder 3"/>
          <p:cNvSpPr>
            <a:spLocks noGrp="1"/>
          </p:cNvSpPr>
          <p:nvPr>
            <p:ph type="sldNum" sz="quarter" idx="12"/>
          </p:nvPr>
        </p:nvSpPr>
        <p:spPr>
          <a:noFill/>
        </p:spPr>
        <p:txBody>
          <a:bodyPr/>
          <a:lstStyle/>
          <a:p>
            <a:fld id="{78CFEA3E-F82D-4037-A228-B8D1301509D8}" type="slidenum">
              <a:rPr lang="en-US" smtClean="0"/>
              <a:pPr/>
              <a:t>229</a:t>
            </a:fld>
            <a:endParaRPr lang="en-US" smtClean="0"/>
          </a:p>
        </p:txBody>
      </p:sp>
      <p:sp>
        <p:nvSpPr>
          <p:cNvPr id="228355"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algn="ctr" defTabSz="820738"/>
            <a:r>
              <a:rPr lang="en-US" sz="3400">
                <a:solidFill>
                  <a:srgbClr val="000000"/>
                </a:solidFill>
              </a:rPr>
              <a:t>Marginal VaR using Variance/Covariance Ratio</a:t>
            </a:r>
          </a:p>
        </p:txBody>
      </p:sp>
      <p:sp>
        <p:nvSpPr>
          <p:cNvPr id="228356" name="1158.375226.75374.3755221"/>
          <p:cNvSpPr>
            <a:spLocks noChangeArrowheads="1"/>
          </p:cNvSpPr>
          <p:nvPr>
            <p:custDataLst>
              <p:tags r:id="rId3"/>
            </p:custDataLst>
          </p:nvPr>
        </p:nvSpPr>
        <p:spPr bwMode="auto">
          <a:xfrm>
            <a:off x="447675" y="1331913"/>
            <a:ext cx="8564563" cy="3684587"/>
          </a:xfrm>
          <a:prstGeom prst="rect">
            <a:avLst/>
          </a:prstGeom>
          <a:noFill/>
          <a:ln w="9525">
            <a:noFill/>
            <a:miter lim="800000"/>
            <a:headEnd/>
            <a:tailEnd/>
          </a:ln>
        </p:spPr>
        <p:txBody>
          <a:bodyPr lIns="65647" tIns="41029" rIns="65647" bIns="41029"/>
          <a:lstStyle/>
          <a:p>
            <a:pPr marL="266700" indent="-266700" defTabSz="157163">
              <a:lnSpc>
                <a:spcPct val="80000"/>
              </a:lnSpc>
              <a:spcBef>
                <a:spcPct val="20000"/>
              </a:spcBef>
              <a:buFontTx/>
              <a:buChar char="•"/>
            </a:pPr>
            <a:r>
              <a:rPr lang="en-GB" sz="2400"/>
              <a:t>Firm VaR and its marginals</a:t>
            </a:r>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r>
              <a:rPr lang="en-GB" sz="2400"/>
              <a:t>Marginals are relative to the immediate parent in the hierarchy. </a:t>
            </a:r>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r>
              <a:rPr lang="en-GB" sz="2400"/>
              <a:t>Marginals for all children always adds up to it Parent Standalone VaR</a:t>
            </a:r>
          </a:p>
        </p:txBody>
      </p:sp>
      <p:pic>
        <p:nvPicPr>
          <p:cNvPr id="228357" name="Picture 4"/>
          <p:cNvPicPr>
            <a:picLocks noChangeAspect="1" noChangeArrowheads="1"/>
          </p:cNvPicPr>
          <p:nvPr/>
        </p:nvPicPr>
        <p:blipFill>
          <a:blip r:embed="rId6" cstate="print"/>
          <a:srcRect/>
          <a:stretch>
            <a:fillRect/>
          </a:stretch>
        </p:blipFill>
        <p:spPr bwMode="auto">
          <a:xfrm>
            <a:off x="1103313" y="1839913"/>
            <a:ext cx="3567112" cy="842962"/>
          </a:xfrm>
          <a:prstGeom prst="rect">
            <a:avLst/>
          </a:prstGeom>
          <a:noFill/>
          <a:ln w="9525">
            <a:noFill/>
            <a:miter lim="800000"/>
            <a:headEnd/>
            <a:tailEnd/>
          </a:ln>
        </p:spPr>
      </p:pic>
      <p:pic>
        <p:nvPicPr>
          <p:cNvPr id="228358" name="Picture 5"/>
          <p:cNvPicPr>
            <a:picLocks noChangeAspect="1" noChangeArrowheads="1"/>
          </p:cNvPicPr>
          <p:nvPr/>
        </p:nvPicPr>
        <p:blipFill>
          <a:blip r:embed="rId7" cstate="print"/>
          <a:srcRect/>
          <a:stretch>
            <a:fillRect/>
          </a:stretch>
        </p:blipFill>
        <p:spPr bwMode="auto">
          <a:xfrm>
            <a:off x="774700" y="3217863"/>
            <a:ext cx="5322888" cy="1671637"/>
          </a:xfrm>
          <a:prstGeom prst="rect">
            <a:avLst/>
          </a:prstGeom>
          <a:noFill/>
          <a:ln w="9525">
            <a:noFill/>
            <a:miter lim="800000"/>
            <a:headEnd/>
            <a:tailEnd/>
          </a:ln>
        </p:spPr>
      </p:pic>
      <p:sp>
        <p:nvSpPr>
          <p:cNvPr id="228359" name="Rectangle 6"/>
          <p:cNvSpPr>
            <a:spLocks noChangeArrowheads="1"/>
          </p:cNvSpPr>
          <p:nvPr/>
        </p:nvSpPr>
        <p:spPr bwMode="auto">
          <a:xfrm>
            <a:off x="709613" y="3365500"/>
            <a:ext cx="2422525" cy="1460500"/>
          </a:xfrm>
          <a:prstGeom prst="rect">
            <a:avLst/>
          </a:prstGeom>
          <a:solidFill>
            <a:schemeClr val="bg1"/>
          </a:solidFill>
          <a:ln w="9525">
            <a:noFill/>
            <a:miter lim="800000"/>
            <a:headEnd/>
            <a:tailEnd/>
          </a:ln>
        </p:spPr>
        <p:txBody>
          <a:bodyPr wrap="none" anchor="ctr"/>
          <a:lstStyle/>
          <a:p>
            <a:endParaRPr lang="en-US"/>
          </a:p>
        </p:txBody>
      </p:sp>
      <p:sp>
        <p:nvSpPr>
          <p:cNvPr id="228360" name="Rectangle 7"/>
          <p:cNvSpPr>
            <a:spLocks noChangeArrowheads="1"/>
          </p:cNvSpPr>
          <p:nvPr/>
        </p:nvSpPr>
        <p:spPr bwMode="auto">
          <a:xfrm>
            <a:off x="4703763" y="4637088"/>
            <a:ext cx="2420937" cy="252412"/>
          </a:xfrm>
          <a:prstGeom prst="rect">
            <a:avLst/>
          </a:prstGeom>
          <a:solidFill>
            <a:schemeClr val="bg1"/>
          </a:solidFill>
          <a:ln w="9525">
            <a:noFill/>
            <a:miter lim="800000"/>
            <a:headEnd/>
            <a:tailEnd/>
          </a:ln>
        </p:spPr>
        <p:txBody>
          <a:bodyPr wrap="none" anchor="ctr"/>
          <a:lstStyle/>
          <a:p>
            <a:endParaRPr lang="en-US"/>
          </a:p>
        </p:txBody>
      </p:sp>
      <p:sp>
        <p:nvSpPr>
          <p:cNvPr id="228361" name="Rectangle 8"/>
          <p:cNvSpPr>
            <a:spLocks noChangeArrowheads="1"/>
          </p:cNvSpPr>
          <p:nvPr/>
        </p:nvSpPr>
        <p:spPr bwMode="auto">
          <a:xfrm>
            <a:off x="3851275" y="4954588"/>
            <a:ext cx="2422525" cy="125412"/>
          </a:xfrm>
          <a:prstGeom prst="rect">
            <a:avLst/>
          </a:prstGeom>
          <a:solidFill>
            <a:schemeClr val="bg1"/>
          </a:solidFill>
          <a:ln w="9525">
            <a:noFill/>
            <a:miter lim="800000"/>
            <a:headEnd/>
            <a:tailEnd/>
          </a:ln>
        </p:spPr>
        <p:txBody>
          <a:bodyPr wrap="none" anchor="ctr"/>
          <a:lstStyle/>
          <a:p>
            <a:endParaRPr lang="en-US"/>
          </a:p>
        </p:txBody>
      </p:sp>
      <p:sp>
        <p:nvSpPr>
          <p:cNvPr id="228362" name="Rectangle 9"/>
          <p:cNvSpPr>
            <a:spLocks noChangeArrowheads="1"/>
          </p:cNvSpPr>
          <p:nvPr/>
        </p:nvSpPr>
        <p:spPr bwMode="auto">
          <a:xfrm>
            <a:off x="5357813" y="3429000"/>
            <a:ext cx="2420937" cy="1270000"/>
          </a:xfrm>
          <a:prstGeom prst="rect">
            <a:avLst/>
          </a:prstGeom>
          <a:solidFill>
            <a:schemeClr val="bg1"/>
          </a:solidFill>
          <a:ln w="9525">
            <a:noFill/>
            <a:miter lim="800000"/>
            <a:headEnd/>
            <a:tailEnd/>
          </a:ln>
        </p:spPr>
        <p:txBody>
          <a:bodyPr wrap="none" anchor="ctr"/>
          <a:lstStyle/>
          <a:p>
            <a:endParaRPr lang="en-US"/>
          </a:p>
        </p:txBody>
      </p:sp>
      <p:sp>
        <p:nvSpPr>
          <p:cNvPr id="228363" name="Rectangle 10"/>
          <p:cNvSpPr>
            <a:spLocks noChangeArrowheads="1"/>
          </p:cNvSpPr>
          <p:nvPr/>
        </p:nvSpPr>
        <p:spPr bwMode="auto">
          <a:xfrm>
            <a:off x="523875" y="1968500"/>
            <a:ext cx="1495425" cy="698500"/>
          </a:xfrm>
          <a:prstGeom prst="rect">
            <a:avLst/>
          </a:prstGeom>
          <a:solidFill>
            <a:schemeClr val="bg1"/>
          </a:solidFill>
          <a:ln w="9525">
            <a:noFill/>
            <a:miter lim="800000"/>
            <a:headEnd/>
            <a:tailEnd/>
          </a:ln>
        </p:spPr>
        <p:txBody>
          <a:bodyPr wrap="none" anchor="ctr"/>
          <a:lstStyle/>
          <a:p>
            <a:endParaRPr lang="en-US"/>
          </a:p>
        </p:txBody>
      </p:sp>
    </p:spTree>
    <p:custDataLst>
      <p:tags r:id="rId1"/>
    </p:custDataLst>
  </p:cSld>
  <p:clrMapOvr>
    <a:masterClrMapping/>
  </p:clrMapOvr>
  <p:transition xmlns:p14="http://schemas.microsoft.com/office/powerpoint/2010/main" spd="slow">
    <p:wheel spokes="8"/>
    <p:sndAc>
      <p:stSnd>
        <p:snd r:embed="rId5" name="laser.wav"/>
      </p:stSnd>
    </p:sndAc>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B4F25597-39B5-4A52-BCF3-A7AE189BF1B6}" type="slidenum">
              <a:rPr lang="en-US" smtClean="0"/>
              <a:pPr/>
              <a:t>23</a:t>
            </a:fld>
            <a:endParaRPr lang="en-US" smtClean="0"/>
          </a:p>
        </p:txBody>
      </p:sp>
      <p:sp>
        <p:nvSpPr>
          <p:cNvPr id="45059" name="Rectangle 2"/>
          <p:cNvSpPr>
            <a:spLocks noGrp="1" noChangeArrowheads="1"/>
          </p:cNvSpPr>
          <p:nvPr>
            <p:ph type="title"/>
          </p:nvPr>
        </p:nvSpPr>
        <p:spPr>
          <a:xfrm>
            <a:off x="1143000" y="838200"/>
            <a:ext cx="6705600" cy="990600"/>
          </a:xfrm>
        </p:spPr>
        <p:txBody>
          <a:bodyPr/>
          <a:lstStyle/>
          <a:p>
            <a:r>
              <a:rPr lang="en-US" b="1" smtClean="0"/>
              <a:t>Risk Primary Interfaces</a:t>
            </a:r>
          </a:p>
        </p:txBody>
      </p:sp>
      <p:sp>
        <p:nvSpPr>
          <p:cNvPr id="45060" name="Rectangle 3"/>
          <p:cNvSpPr>
            <a:spLocks noGrp="1" noChangeArrowheads="1"/>
          </p:cNvSpPr>
          <p:nvPr>
            <p:ph type="body" idx="1"/>
          </p:nvPr>
        </p:nvSpPr>
        <p:spPr>
          <a:xfrm>
            <a:off x="1752600" y="2057400"/>
            <a:ext cx="5257800" cy="2895600"/>
          </a:xfrm>
        </p:spPr>
        <p:txBody>
          <a:bodyPr/>
          <a:lstStyle/>
          <a:p>
            <a:pPr marL="609600" indent="-609600">
              <a:lnSpc>
                <a:spcPct val="90000"/>
              </a:lnSpc>
            </a:pPr>
            <a:r>
              <a:rPr lang="en-US" sz="2800" smtClean="0"/>
              <a:t>Line (Front Office):</a:t>
            </a:r>
          </a:p>
          <a:p>
            <a:pPr marL="1371600" lvl="2" indent="-457200">
              <a:lnSpc>
                <a:spcPct val="90000"/>
              </a:lnSpc>
              <a:buFontTx/>
              <a:buAutoNum type="alphaLcParenR"/>
            </a:pPr>
            <a:r>
              <a:rPr lang="en-US" smtClean="0"/>
              <a:t>Traders</a:t>
            </a:r>
          </a:p>
          <a:p>
            <a:pPr marL="1371600" lvl="2" indent="-457200">
              <a:lnSpc>
                <a:spcPct val="90000"/>
              </a:lnSpc>
              <a:buFontTx/>
              <a:buAutoNum type="alphaLcParenR"/>
            </a:pPr>
            <a:r>
              <a:rPr lang="en-US" smtClean="0"/>
              <a:t>Trading Managers</a:t>
            </a:r>
          </a:p>
          <a:p>
            <a:pPr marL="1371600" lvl="2" indent="-457200">
              <a:lnSpc>
                <a:spcPct val="90000"/>
              </a:lnSpc>
              <a:buFontTx/>
              <a:buAutoNum type="alphaLcParenR"/>
            </a:pPr>
            <a:r>
              <a:rPr lang="en-US" smtClean="0"/>
              <a:t>Senior Management</a:t>
            </a:r>
          </a:p>
          <a:p>
            <a:pPr marL="1371600" lvl="2" indent="-457200">
              <a:lnSpc>
                <a:spcPct val="90000"/>
              </a:lnSpc>
              <a:buFontTx/>
              <a:buAutoNum type="alphaLcParenR"/>
            </a:pPr>
            <a:r>
              <a:rPr lang="en-US" smtClean="0"/>
              <a:t>Business Managers</a:t>
            </a:r>
          </a:p>
          <a:p>
            <a:pPr marL="1371600" lvl="2" indent="-457200">
              <a:lnSpc>
                <a:spcPct val="90000"/>
              </a:lnSpc>
              <a:buFontTx/>
              <a:buAutoNum type="alphaLcParenR"/>
            </a:pPr>
            <a:r>
              <a:rPr lang="en-US" smtClean="0"/>
              <a:t>Investment Bankers</a:t>
            </a:r>
          </a:p>
          <a:p>
            <a:pPr marL="1371600" lvl="2" indent="-457200">
              <a:lnSpc>
                <a:spcPct val="90000"/>
              </a:lnSpc>
              <a:buFontTx/>
              <a:buAutoNum type="alphaLcParenR"/>
            </a:pPr>
            <a:r>
              <a:rPr lang="en-US" smtClean="0"/>
              <a:t>Portfolio Managers</a:t>
            </a:r>
          </a:p>
          <a:p>
            <a:pPr marL="1371600" lvl="2" indent="-457200">
              <a:lnSpc>
                <a:spcPct val="90000"/>
              </a:lnSpc>
              <a:buFontTx/>
              <a:buAutoNum type="alphaLcParenR"/>
            </a:pPr>
            <a:r>
              <a:rPr lang="en-US" smtClean="0"/>
              <a:t>Clients</a:t>
            </a:r>
          </a:p>
        </p:txBody>
      </p:sp>
    </p:spTree>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Number Placeholder 5"/>
          <p:cNvSpPr>
            <a:spLocks noGrp="1"/>
          </p:cNvSpPr>
          <p:nvPr>
            <p:ph type="sldNum" sz="quarter" idx="12"/>
          </p:nvPr>
        </p:nvSpPr>
        <p:spPr>
          <a:noFill/>
        </p:spPr>
        <p:txBody>
          <a:bodyPr/>
          <a:lstStyle/>
          <a:p>
            <a:fld id="{273FEBA2-5F0C-485A-9E2A-EBA2A2DCDF4E}" type="slidenum">
              <a:rPr lang="en-US" smtClean="0"/>
              <a:pPr/>
              <a:t>230</a:t>
            </a:fld>
            <a:endParaRPr lang="en-US" smtClean="0"/>
          </a:p>
        </p:txBody>
      </p:sp>
      <p:sp>
        <p:nvSpPr>
          <p:cNvPr id="230403" name="Rectangle 2"/>
          <p:cNvSpPr>
            <a:spLocks noGrp="1" noChangeArrowheads="1"/>
          </p:cNvSpPr>
          <p:nvPr>
            <p:ph type="title"/>
          </p:nvPr>
        </p:nvSpPr>
        <p:spPr>
          <a:noFill/>
        </p:spPr>
        <p:txBody>
          <a:bodyPr lIns="90488" tIns="44450" rIns="90488" bIns="44450" anchor="b"/>
          <a:lstStyle/>
          <a:p>
            <a:r>
              <a:rPr lang="en-US" b="1" smtClean="0"/>
              <a:t>Using the Shocks for Repricing</a:t>
            </a:r>
          </a:p>
        </p:txBody>
      </p:sp>
      <p:pic>
        <p:nvPicPr>
          <p:cNvPr id="230404" name="Picture 3"/>
          <p:cNvPicPr>
            <a:picLocks noChangeArrowheads="1"/>
          </p:cNvPicPr>
          <p:nvPr/>
        </p:nvPicPr>
        <p:blipFill>
          <a:blip r:embed="rId2" cstate="print"/>
          <a:srcRect/>
          <a:stretch>
            <a:fillRect/>
          </a:stretch>
        </p:blipFill>
        <p:spPr bwMode="auto">
          <a:xfrm>
            <a:off x="457200" y="2362200"/>
            <a:ext cx="8305800" cy="2971800"/>
          </a:xfrm>
          <a:prstGeom prst="rect">
            <a:avLst/>
          </a:prstGeom>
          <a:noFill/>
          <a:ln w="12700">
            <a:noFill/>
            <a:miter lim="800000"/>
            <a:headEnd/>
            <a:tailEnd/>
          </a:ln>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Number Placeholder 5"/>
          <p:cNvSpPr>
            <a:spLocks noGrp="1"/>
          </p:cNvSpPr>
          <p:nvPr>
            <p:ph type="sldNum" sz="quarter" idx="12"/>
          </p:nvPr>
        </p:nvSpPr>
        <p:spPr>
          <a:noFill/>
        </p:spPr>
        <p:txBody>
          <a:bodyPr/>
          <a:lstStyle/>
          <a:p>
            <a:fld id="{FB10EB5F-FE8C-464D-95D8-065672EC2E89}" type="slidenum">
              <a:rPr lang="en-US" smtClean="0"/>
              <a:pPr/>
              <a:t>231</a:t>
            </a:fld>
            <a:endParaRPr lang="en-US" smtClean="0"/>
          </a:p>
        </p:txBody>
      </p:sp>
      <p:sp>
        <p:nvSpPr>
          <p:cNvPr id="231427" name="Rectangle 2"/>
          <p:cNvSpPr>
            <a:spLocks noGrp="1" noChangeArrowheads="1"/>
          </p:cNvSpPr>
          <p:nvPr>
            <p:ph type="title"/>
          </p:nvPr>
        </p:nvSpPr>
        <p:spPr>
          <a:xfrm>
            <a:off x="685800" y="304800"/>
            <a:ext cx="7772400" cy="1143000"/>
          </a:xfrm>
        </p:spPr>
        <p:txBody>
          <a:bodyPr/>
          <a:lstStyle/>
          <a:p>
            <a:r>
              <a:rPr lang="en-US" smtClean="0"/>
              <a:t>Pricing Grids</a:t>
            </a:r>
          </a:p>
        </p:txBody>
      </p:sp>
      <p:pic>
        <p:nvPicPr>
          <p:cNvPr id="231428" name="Picture 3"/>
          <p:cNvPicPr>
            <a:picLocks noChangeAspect="1" noChangeArrowheads="1"/>
          </p:cNvPicPr>
          <p:nvPr/>
        </p:nvPicPr>
        <p:blipFill>
          <a:blip r:embed="rId2" cstate="print"/>
          <a:srcRect l="9224" t="19926" r="8595" b="10332"/>
          <a:stretch>
            <a:fillRect/>
          </a:stretch>
        </p:blipFill>
        <p:spPr bwMode="auto">
          <a:xfrm>
            <a:off x="838200" y="1371600"/>
            <a:ext cx="7467600" cy="4800600"/>
          </a:xfrm>
          <a:prstGeom prst="rect">
            <a:avLst/>
          </a:prstGeom>
          <a:noFill/>
          <a:ln w="9525">
            <a:noFill/>
            <a:miter lim="800000"/>
            <a:headEnd/>
            <a:tailEnd/>
          </a:ln>
        </p:spPr>
      </p:pic>
      <p:sp>
        <p:nvSpPr>
          <p:cNvPr id="231429" name="Rectangle 4"/>
          <p:cNvSpPr>
            <a:spLocks noChangeArrowheads="1"/>
          </p:cNvSpPr>
          <p:nvPr/>
        </p:nvSpPr>
        <p:spPr bwMode="auto">
          <a:xfrm>
            <a:off x="5638800" y="50292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0" name="Rectangle 5"/>
          <p:cNvSpPr>
            <a:spLocks noChangeArrowheads="1"/>
          </p:cNvSpPr>
          <p:nvPr/>
        </p:nvSpPr>
        <p:spPr bwMode="auto">
          <a:xfrm>
            <a:off x="2895600" y="5029200"/>
            <a:ext cx="838200" cy="355600"/>
          </a:xfrm>
          <a:prstGeom prst="rect">
            <a:avLst/>
          </a:prstGeom>
          <a:solidFill>
            <a:schemeClr val="bg1"/>
          </a:solidFill>
          <a:ln w="9525">
            <a:noFill/>
            <a:miter lim="800000"/>
            <a:headEnd/>
            <a:tailEnd/>
          </a:ln>
        </p:spPr>
        <p:txBody>
          <a:bodyPr wrap="none" anchor="ctr"/>
          <a:lstStyle/>
          <a:p>
            <a:endParaRPr lang="en-US"/>
          </a:p>
        </p:txBody>
      </p:sp>
      <p:sp>
        <p:nvSpPr>
          <p:cNvPr id="231431" name="Rectangle 6"/>
          <p:cNvSpPr>
            <a:spLocks noChangeArrowheads="1"/>
          </p:cNvSpPr>
          <p:nvPr/>
        </p:nvSpPr>
        <p:spPr bwMode="auto">
          <a:xfrm>
            <a:off x="4267200" y="5029200"/>
            <a:ext cx="838200" cy="355600"/>
          </a:xfrm>
          <a:prstGeom prst="rect">
            <a:avLst/>
          </a:prstGeom>
          <a:solidFill>
            <a:schemeClr val="bg1"/>
          </a:solidFill>
          <a:ln w="9525">
            <a:noFill/>
            <a:miter lim="800000"/>
            <a:headEnd/>
            <a:tailEnd/>
          </a:ln>
        </p:spPr>
        <p:txBody>
          <a:bodyPr wrap="none" anchor="ctr"/>
          <a:lstStyle/>
          <a:p>
            <a:endParaRPr lang="en-US"/>
          </a:p>
        </p:txBody>
      </p:sp>
      <p:sp>
        <p:nvSpPr>
          <p:cNvPr id="231432" name="Rectangle 7"/>
          <p:cNvSpPr>
            <a:spLocks noChangeArrowheads="1"/>
          </p:cNvSpPr>
          <p:nvPr/>
        </p:nvSpPr>
        <p:spPr bwMode="auto">
          <a:xfrm>
            <a:off x="1447800" y="5029200"/>
            <a:ext cx="838200" cy="355600"/>
          </a:xfrm>
          <a:prstGeom prst="rect">
            <a:avLst/>
          </a:prstGeom>
          <a:solidFill>
            <a:schemeClr val="bg1"/>
          </a:solidFill>
          <a:ln w="9525">
            <a:noFill/>
            <a:miter lim="800000"/>
            <a:headEnd/>
            <a:tailEnd/>
          </a:ln>
        </p:spPr>
        <p:txBody>
          <a:bodyPr wrap="none" anchor="ctr"/>
          <a:lstStyle/>
          <a:p>
            <a:endParaRPr lang="en-US"/>
          </a:p>
        </p:txBody>
      </p:sp>
      <p:sp>
        <p:nvSpPr>
          <p:cNvPr id="231433" name="Rectangle 8"/>
          <p:cNvSpPr>
            <a:spLocks noChangeArrowheads="1"/>
          </p:cNvSpPr>
          <p:nvPr/>
        </p:nvSpPr>
        <p:spPr bwMode="auto">
          <a:xfrm>
            <a:off x="7086600" y="50292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4" name="Rectangle 9"/>
          <p:cNvSpPr>
            <a:spLocks noChangeArrowheads="1"/>
          </p:cNvSpPr>
          <p:nvPr/>
        </p:nvSpPr>
        <p:spPr bwMode="auto">
          <a:xfrm>
            <a:off x="5638800" y="4241800"/>
            <a:ext cx="996950" cy="355600"/>
          </a:xfrm>
          <a:prstGeom prst="rect">
            <a:avLst/>
          </a:prstGeom>
          <a:solidFill>
            <a:schemeClr val="bg1"/>
          </a:solidFill>
          <a:ln w="9525">
            <a:noFill/>
            <a:miter lim="800000"/>
            <a:headEnd/>
            <a:tailEnd/>
          </a:ln>
        </p:spPr>
        <p:txBody>
          <a:bodyPr wrap="none" anchor="ctr"/>
          <a:lstStyle/>
          <a:p>
            <a:endParaRPr lang="en-US"/>
          </a:p>
        </p:txBody>
      </p:sp>
      <p:sp>
        <p:nvSpPr>
          <p:cNvPr id="231435" name="Rectangle 10"/>
          <p:cNvSpPr>
            <a:spLocks noChangeArrowheads="1"/>
          </p:cNvSpPr>
          <p:nvPr/>
        </p:nvSpPr>
        <p:spPr bwMode="auto">
          <a:xfrm>
            <a:off x="2895600" y="42418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6" name="Rectangle 11"/>
          <p:cNvSpPr>
            <a:spLocks noChangeArrowheads="1"/>
          </p:cNvSpPr>
          <p:nvPr/>
        </p:nvSpPr>
        <p:spPr bwMode="auto">
          <a:xfrm>
            <a:off x="4267200" y="42418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7" name="Rectangle 12"/>
          <p:cNvSpPr>
            <a:spLocks noChangeArrowheads="1"/>
          </p:cNvSpPr>
          <p:nvPr/>
        </p:nvSpPr>
        <p:spPr bwMode="auto">
          <a:xfrm>
            <a:off x="1447800" y="42418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8" name="Rectangle 13"/>
          <p:cNvSpPr>
            <a:spLocks noChangeArrowheads="1"/>
          </p:cNvSpPr>
          <p:nvPr/>
        </p:nvSpPr>
        <p:spPr bwMode="auto">
          <a:xfrm>
            <a:off x="7086600" y="4241800"/>
            <a:ext cx="996950" cy="355600"/>
          </a:xfrm>
          <a:prstGeom prst="rect">
            <a:avLst/>
          </a:prstGeom>
          <a:solidFill>
            <a:schemeClr val="bg1"/>
          </a:solidFill>
          <a:ln w="9525">
            <a:noFill/>
            <a:miter lim="800000"/>
            <a:headEnd/>
            <a:tailEnd/>
          </a:ln>
        </p:spPr>
        <p:txBody>
          <a:bodyPr wrap="none" anchor="ctr"/>
          <a:lstStyle/>
          <a:p>
            <a:endParaRPr lang="en-US"/>
          </a:p>
        </p:txBody>
      </p:sp>
      <p:sp>
        <p:nvSpPr>
          <p:cNvPr id="231439" name="Rectangle 14"/>
          <p:cNvSpPr>
            <a:spLocks noChangeArrowheads="1"/>
          </p:cNvSpPr>
          <p:nvPr/>
        </p:nvSpPr>
        <p:spPr bwMode="auto">
          <a:xfrm>
            <a:off x="5638800" y="1676400"/>
            <a:ext cx="996950" cy="355600"/>
          </a:xfrm>
          <a:prstGeom prst="rect">
            <a:avLst/>
          </a:prstGeom>
          <a:solidFill>
            <a:schemeClr val="bg1"/>
          </a:solidFill>
          <a:ln w="9525">
            <a:noFill/>
            <a:miter lim="800000"/>
            <a:headEnd/>
            <a:tailEnd/>
          </a:ln>
        </p:spPr>
        <p:txBody>
          <a:bodyPr wrap="none" anchor="ctr"/>
          <a:lstStyle/>
          <a:p>
            <a:endParaRPr lang="en-US"/>
          </a:p>
        </p:txBody>
      </p:sp>
      <p:sp>
        <p:nvSpPr>
          <p:cNvPr id="231440" name="Rectangle 15"/>
          <p:cNvSpPr>
            <a:spLocks noChangeArrowheads="1"/>
          </p:cNvSpPr>
          <p:nvPr/>
        </p:nvSpPr>
        <p:spPr bwMode="auto">
          <a:xfrm>
            <a:off x="2895600" y="16764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41" name="Rectangle 16"/>
          <p:cNvSpPr>
            <a:spLocks noChangeArrowheads="1"/>
          </p:cNvSpPr>
          <p:nvPr/>
        </p:nvSpPr>
        <p:spPr bwMode="auto">
          <a:xfrm>
            <a:off x="4267200" y="16764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42" name="Rectangle 17"/>
          <p:cNvSpPr>
            <a:spLocks noChangeArrowheads="1"/>
          </p:cNvSpPr>
          <p:nvPr/>
        </p:nvSpPr>
        <p:spPr bwMode="auto">
          <a:xfrm>
            <a:off x="1447800" y="16764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43" name="Rectangle 18"/>
          <p:cNvSpPr>
            <a:spLocks noChangeArrowheads="1"/>
          </p:cNvSpPr>
          <p:nvPr/>
        </p:nvSpPr>
        <p:spPr bwMode="auto">
          <a:xfrm>
            <a:off x="7086600" y="1676400"/>
            <a:ext cx="996950" cy="3556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Number Placeholder 5"/>
          <p:cNvSpPr>
            <a:spLocks noGrp="1"/>
          </p:cNvSpPr>
          <p:nvPr>
            <p:ph type="sldNum" sz="quarter" idx="12"/>
          </p:nvPr>
        </p:nvSpPr>
        <p:spPr>
          <a:noFill/>
        </p:spPr>
        <p:txBody>
          <a:bodyPr/>
          <a:lstStyle/>
          <a:p>
            <a:fld id="{1EDD8E43-88E8-4D8F-8E24-F4AFF5E19A1D}" type="slidenum">
              <a:rPr lang="en-US" smtClean="0"/>
              <a:pPr/>
              <a:t>232</a:t>
            </a:fld>
            <a:endParaRPr lang="en-US" smtClean="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736600"/>
            <a:ext cx="8145463" cy="538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865" y="304800"/>
            <a:ext cx="7772400" cy="1143000"/>
          </a:xfrm>
        </p:spPr>
        <p:txBody>
          <a:bodyPr/>
          <a:lstStyle/>
          <a:p>
            <a:r>
              <a:rPr lang="en-US" sz="4000" dirty="0" smtClean="0"/>
              <a:t>Competitive Comparison</a:t>
            </a:r>
            <a:endParaRPr lang="en-US" sz="4000"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233</a:t>
            </a:fld>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97428"/>
            <a:ext cx="807626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8936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ctrTitle"/>
          </p:nvPr>
        </p:nvSpPr>
        <p:spPr>
          <a:xfrm>
            <a:off x="685800" y="2286000"/>
            <a:ext cx="7772400" cy="1143000"/>
          </a:xfrm>
          <a:noFill/>
          <a:ln/>
        </p:spPr>
        <p:txBody>
          <a:bodyPr lIns="90488" tIns="44450" rIns="90488" bIns="44450"/>
          <a:lstStyle/>
          <a:p>
            <a:r>
              <a:rPr lang="en-US" altLang="en-US" b="1" dirty="0"/>
              <a:t>Credit </a:t>
            </a:r>
            <a:r>
              <a:rPr lang="en-US" altLang="en-US" b="1" dirty="0" smtClean="0"/>
              <a:t>Loss Monte </a:t>
            </a:r>
            <a:r>
              <a:rPr lang="en-US" altLang="en-US" b="1" dirty="0"/>
              <a:t>Carlo</a:t>
            </a:r>
          </a:p>
        </p:txBody>
      </p:sp>
    </p:spTree>
    <p:extLst>
      <p:ext uri="{BB962C8B-B14F-4D97-AF65-F5344CB8AC3E}">
        <p14:creationId xmlns:p14="http://schemas.microsoft.com/office/powerpoint/2010/main" val="3205881544"/>
      </p:ext>
    </p:extLst>
  </p:cSld>
  <p:clrMapOvr>
    <a:masterClrMapping/>
  </p:clrMapOvr>
  <p:transition xmlns:p14="http://schemas.microsoft.com/office/powerpoint/2010/mai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a:t>Overview</a:t>
            </a:r>
          </a:p>
        </p:txBody>
      </p:sp>
      <p:sp>
        <p:nvSpPr>
          <p:cNvPr id="110595" name="Rectangle 3"/>
          <p:cNvSpPr>
            <a:spLocks noGrp="1" noChangeArrowheads="1"/>
          </p:cNvSpPr>
          <p:nvPr>
            <p:ph type="body" idx="1"/>
          </p:nvPr>
        </p:nvSpPr>
        <p:spPr/>
        <p:txBody>
          <a:bodyPr/>
          <a:lstStyle/>
          <a:p>
            <a:r>
              <a:rPr lang="en-US" altLang="en-US"/>
              <a:t>Definition of Credit Risk</a:t>
            </a:r>
          </a:p>
          <a:p>
            <a:r>
              <a:rPr lang="en-US" altLang="en-US"/>
              <a:t>Review of the process</a:t>
            </a:r>
          </a:p>
          <a:p>
            <a:r>
              <a:rPr lang="en-US" altLang="en-US"/>
              <a:t>Issues surrounding correlation</a:t>
            </a:r>
          </a:p>
        </p:txBody>
      </p:sp>
    </p:spTree>
    <p:extLst>
      <p:ext uri="{BB962C8B-B14F-4D97-AF65-F5344CB8AC3E}">
        <p14:creationId xmlns:p14="http://schemas.microsoft.com/office/powerpoint/2010/main" val="24675461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381000"/>
            <a:ext cx="7772400" cy="1143000"/>
          </a:xfrm>
          <a:noFill/>
          <a:ln/>
        </p:spPr>
        <p:txBody>
          <a:bodyPr lIns="90488" tIns="44450" rIns="90488" bIns="44450"/>
          <a:lstStyle/>
          <a:p>
            <a:r>
              <a:rPr lang="en-US" altLang="en-US">
                <a:solidFill>
                  <a:schemeClr val="tx1"/>
                </a:solidFill>
              </a:rPr>
              <a:t>Traditional Credit Analysis</a:t>
            </a:r>
          </a:p>
        </p:txBody>
      </p:sp>
      <p:sp>
        <p:nvSpPr>
          <p:cNvPr id="111619" name="Rectangle 3"/>
          <p:cNvSpPr>
            <a:spLocks noGrp="1" noChangeArrowheads="1"/>
          </p:cNvSpPr>
          <p:nvPr>
            <p:ph type="body" idx="1"/>
          </p:nvPr>
        </p:nvSpPr>
        <p:spPr>
          <a:xfrm>
            <a:off x="457200" y="1447800"/>
            <a:ext cx="8305800" cy="4114800"/>
          </a:xfrm>
          <a:noFill/>
          <a:ln/>
        </p:spPr>
        <p:txBody>
          <a:bodyPr lIns="90488" tIns="44450" rIns="90488" bIns="44450"/>
          <a:lstStyle/>
          <a:p>
            <a:pPr>
              <a:lnSpc>
                <a:spcPct val="90000"/>
              </a:lnSpc>
            </a:pPr>
            <a:r>
              <a:rPr lang="en-US" altLang="en-US" sz="2800"/>
              <a:t>based upon ratios, cash flow, industry analysis, collateral, intangibles </a:t>
            </a:r>
          </a:p>
          <a:p>
            <a:pPr>
              <a:lnSpc>
                <a:spcPct val="90000"/>
              </a:lnSpc>
            </a:pPr>
            <a:r>
              <a:rPr lang="en-US" altLang="en-US" sz="2800"/>
              <a:t>used to get a “yes” or “no” / crude limit</a:t>
            </a:r>
          </a:p>
          <a:p>
            <a:pPr>
              <a:lnSpc>
                <a:spcPct val="90000"/>
              </a:lnSpc>
            </a:pPr>
            <a:r>
              <a:rPr lang="en-US" altLang="en-US" sz="2800"/>
              <a:t>use financial statement info to calculate various indicators of default</a:t>
            </a:r>
          </a:p>
          <a:p>
            <a:pPr>
              <a:lnSpc>
                <a:spcPct val="90000"/>
              </a:lnSpc>
            </a:pPr>
            <a:r>
              <a:rPr lang="en-US" altLang="en-US" sz="2800"/>
              <a:t>focus on ratios (cash flow, etc.)</a:t>
            </a:r>
          </a:p>
          <a:p>
            <a:pPr>
              <a:lnSpc>
                <a:spcPct val="90000"/>
              </a:lnSpc>
            </a:pPr>
            <a:r>
              <a:rPr lang="en-US" altLang="en-US" sz="2800"/>
              <a:t>evaluate impact of proposed transaction on counterparty’s financial position</a:t>
            </a:r>
          </a:p>
          <a:p>
            <a:pPr>
              <a:lnSpc>
                <a:spcPct val="90000"/>
              </a:lnSpc>
            </a:pPr>
            <a:r>
              <a:rPr lang="en-US" altLang="en-US" sz="2800"/>
              <a:t>examine industry trends and position of counterparty within industry</a:t>
            </a:r>
          </a:p>
        </p:txBody>
      </p:sp>
    </p:spTree>
    <p:extLst>
      <p:ext uri="{BB962C8B-B14F-4D97-AF65-F5344CB8AC3E}">
        <p14:creationId xmlns:p14="http://schemas.microsoft.com/office/powerpoint/2010/main" val="254963158"/>
      </p:ext>
    </p:extLst>
  </p:cSld>
  <p:clrMapOvr>
    <a:masterClrMapping/>
  </p:clrMapOvr>
  <p:transition xmlns:p14="http://schemas.microsoft.com/office/powerpoint/2010/mai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62000" y="304800"/>
            <a:ext cx="7772400" cy="1143000"/>
          </a:xfrm>
          <a:noFill/>
          <a:ln/>
        </p:spPr>
        <p:txBody>
          <a:bodyPr lIns="90488" tIns="44450" rIns="90488" bIns="44450"/>
          <a:lstStyle/>
          <a:p>
            <a:r>
              <a:rPr lang="en-US" altLang="en-US"/>
              <a:t>Traditional Credit Analysis</a:t>
            </a:r>
          </a:p>
        </p:txBody>
      </p:sp>
      <p:sp>
        <p:nvSpPr>
          <p:cNvPr id="113667" name="Rectangle 3"/>
          <p:cNvSpPr>
            <a:spLocks noGrp="1" noChangeArrowheads="1"/>
          </p:cNvSpPr>
          <p:nvPr>
            <p:ph type="body" idx="1"/>
          </p:nvPr>
        </p:nvSpPr>
        <p:spPr>
          <a:xfrm>
            <a:off x="304800" y="1600200"/>
            <a:ext cx="8534400" cy="4114800"/>
          </a:xfrm>
          <a:noFill/>
          <a:ln/>
        </p:spPr>
        <p:txBody>
          <a:bodyPr lIns="90488" tIns="44450" rIns="90488" bIns="44450"/>
          <a:lstStyle/>
          <a:p>
            <a:pPr>
              <a:lnSpc>
                <a:spcPct val="90000"/>
              </a:lnSpc>
            </a:pPr>
            <a:r>
              <a:rPr lang="en-US" altLang="en-US" sz="2800"/>
              <a:t>Strengths</a:t>
            </a:r>
          </a:p>
          <a:p>
            <a:pPr lvl="1">
              <a:lnSpc>
                <a:spcPct val="90000"/>
              </a:lnSpc>
            </a:pPr>
            <a:r>
              <a:rPr lang="en-US" altLang="en-US" sz="2400"/>
              <a:t>regulatory requirements lead to a well-structured data set (financial statements)</a:t>
            </a:r>
          </a:p>
          <a:p>
            <a:pPr lvl="1">
              <a:lnSpc>
                <a:spcPct val="90000"/>
              </a:lnSpc>
            </a:pPr>
            <a:r>
              <a:rPr lang="en-US" altLang="en-US" sz="2400"/>
              <a:t>based on straightforward accounting/industry data</a:t>
            </a:r>
          </a:p>
          <a:p>
            <a:pPr lvl="1">
              <a:lnSpc>
                <a:spcPct val="90000"/>
              </a:lnSpc>
            </a:pPr>
            <a:r>
              <a:rPr lang="en-US" altLang="en-US" sz="2400"/>
              <a:t>a large body of wisdom exists </a:t>
            </a:r>
          </a:p>
          <a:p>
            <a:pPr>
              <a:lnSpc>
                <a:spcPct val="90000"/>
              </a:lnSpc>
            </a:pPr>
            <a:r>
              <a:rPr lang="en-US" altLang="en-US" sz="2800"/>
              <a:t>Weaknesses</a:t>
            </a:r>
          </a:p>
          <a:p>
            <a:pPr lvl="1">
              <a:lnSpc>
                <a:spcPct val="90000"/>
              </a:lnSpc>
            </a:pPr>
            <a:r>
              <a:rPr lang="en-US" altLang="en-US" sz="2400"/>
              <a:t>not price-based</a:t>
            </a:r>
          </a:p>
          <a:p>
            <a:pPr lvl="1">
              <a:lnSpc>
                <a:spcPct val="90000"/>
              </a:lnSpc>
            </a:pPr>
            <a:r>
              <a:rPr lang="en-US" altLang="en-US" sz="2400"/>
              <a:t>little direct statistical input</a:t>
            </a:r>
          </a:p>
          <a:p>
            <a:pPr lvl="1">
              <a:lnSpc>
                <a:spcPct val="90000"/>
              </a:lnSpc>
            </a:pPr>
            <a:r>
              <a:rPr lang="en-US" altLang="en-US" sz="2400"/>
              <a:t>generally used for counterparty risks w.r.t. traditional products - not derivatives/structured products</a:t>
            </a:r>
          </a:p>
        </p:txBody>
      </p:sp>
    </p:spTree>
    <p:extLst>
      <p:ext uri="{BB962C8B-B14F-4D97-AF65-F5344CB8AC3E}">
        <p14:creationId xmlns:p14="http://schemas.microsoft.com/office/powerpoint/2010/main" val="38259875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noFill/>
          <a:ln/>
        </p:spPr>
        <p:txBody>
          <a:bodyPr lIns="90488" tIns="44450" rIns="90488" bIns="44450"/>
          <a:lstStyle/>
          <a:p>
            <a:r>
              <a:rPr lang="en-US" altLang="en-US"/>
              <a:t>CreditMetrics</a:t>
            </a:r>
          </a:p>
        </p:txBody>
      </p:sp>
      <p:sp>
        <p:nvSpPr>
          <p:cNvPr id="130051" name="Rectangle 3"/>
          <p:cNvSpPr>
            <a:spLocks noGrp="1" noChangeArrowheads="1"/>
          </p:cNvSpPr>
          <p:nvPr>
            <p:ph type="body" idx="1"/>
          </p:nvPr>
        </p:nvSpPr>
        <p:spPr>
          <a:noFill/>
          <a:ln/>
        </p:spPr>
        <p:txBody>
          <a:bodyPr lIns="90488" tIns="44450" rIns="90488" bIns="44450"/>
          <a:lstStyle/>
          <a:p>
            <a:r>
              <a:rPr lang="en-US" altLang="en-US"/>
              <a:t>actuarial approach for credit rating changes, default, and recovery, coupled with CPV approach for credit quality losses</a:t>
            </a:r>
          </a:p>
          <a:p>
            <a:r>
              <a:rPr lang="en-US" altLang="en-US"/>
              <a:t>portfolio approach (joint probabilities), marginal credit risk calculations</a:t>
            </a:r>
          </a:p>
          <a:p>
            <a:r>
              <a:rPr lang="en-US" altLang="en-US"/>
              <a:t>industry factor model for correlations in credit quality movements</a:t>
            </a:r>
          </a:p>
          <a:p>
            <a:endParaRPr lang="en-US" altLang="en-US"/>
          </a:p>
          <a:p>
            <a:endParaRPr lang="en-US" altLang="en-US"/>
          </a:p>
        </p:txBody>
      </p:sp>
    </p:spTree>
    <p:extLst>
      <p:ext uri="{BB962C8B-B14F-4D97-AF65-F5344CB8AC3E}">
        <p14:creationId xmlns:p14="http://schemas.microsoft.com/office/powerpoint/2010/main" val="27351308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85800" y="228600"/>
            <a:ext cx="7772400" cy="1143000"/>
          </a:xfrm>
          <a:noFill/>
          <a:ln/>
        </p:spPr>
        <p:txBody>
          <a:bodyPr lIns="90488" tIns="44450" rIns="90488" bIns="44450"/>
          <a:lstStyle/>
          <a:p>
            <a:r>
              <a:rPr lang="en-US" altLang="en-US"/>
              <a:t>CreditMetrics</a:t>
            </a:r>
          </a:p>
        </p:txBody>
      </p:sp>
      <p:sp>
        <p:nvSpPr>
          <p:cNvPr id="132099" name="Rectangle 3"/>
          <p:cNvSpPr>
            <a:spLocks noGrp="1" noChangeArrowheads="1"/>
          </p:cNvSpPr>
          <p:nvPr>
            <p:ph type="body" idx="1"/>
          </p:nvPr>
        </p:nvSpPr>
        <p:spPr>
          <a:xfrm>
            <a:off x="685800" y="1447800"/>
            <a:ext cx="7772400" cy="4114800"/>
          </a:xfrm>
          <a:noFill/>
          <a:ln/>
        </p:spPr>
        <p:txBody>
          <a:bodyPr lIns="90488" tIns="44450" rIns="90488" bIns="44450"/>
          <a:lstStyle/>
          <a:p>
            <a:pPr>
              <a:lnSpc>
                <a:spcPct val="90000"/>
              </a:lnSpc>
            </a:pPr>
            <a:r>
              <a:rPr lang="en-US" altLang="en-US" sz="2800"/>
              <a:t>Strengths</a:t>
            </a:r>
          </a:p>
          <a:p>
            <a:pPr lvl="2">
              <a:lnSpc>
                <a:spcPct val="90000"/>
              </a:lnSpc>
            </a:pPr>
            <a:r>
              <a:rPr lang="en-US" altLang="en-US" sz="2000"/>
              <a:t>comprehensive yet conceptually simple</a:t>
            </a:r>
          </a:p>
          <a:p>
            <a:pPr lvl="2">
              <a:lnSpc>
                <a:spcPct val="90000"/>
              </a:lnSpc>
            </a:pPr>
            <a:r>
              <a:rPr lang="en-US" altLang="en-US" sz="2000"/>
              <a:t>portfolio/marginal effects easily illustrated</a:t>
            </a:r>
          </a:p>
          <a:p>
            <a:pPr lvl="2">
              <a:lnSpc>
                <a:spcPct val="90000"/>
              </a:lnSpc>
            </a:pPr>
            <a:r>
              <a:rPr lang="en-US" altLang="en-US" sz="2000"/>
              <a:t>clear, free documentation</a:t>
            </a:r>
          </a:p>
          <a:p>
            <a:pPr>
              <a:lnSpc>
                <a:spcPct val="90000"/>
              </a:lnSpc>
            </a:pPr>
            <a:r>
              <a:rPr lang="en-US" altLang="en-US" sz="2800"/>
              <a:t>Weaknesses</a:t>
            </a:r>
          </a:p>
          <a:p>
            <a:pPr lvl="2">
              <a:lnSpc>
                <a:spcPct val="90000"/>
              </a:lnSpc>
            </a:pPr>
            <a:r>
              <a:rPr lang="en-US" altLang="en-US" sz="2000"/>
              <a:t>“black box” from JPM</a:t>
            </a:r>
          </a:p>
          <a:p>
            <a:pPr lvl="2">
              <a:lnSpc>
                <a:spcPct val="90000"/>
              </a:lnSpc>
            </a:pPr>
            <a:r>
              <a:rPr lang="en-US" altLang="en-US" sz="2000"/>
              <a:t>poor handling of derivatives</a:t>
            </a:r>
          </a:p>
          <a:p>
            <a:pPr lvl="2">
              <a:lnSpc>
                <a:spcPct val="90000"/>
              </a:lnSpc>
            </a:pPr>
            <a:r>
              <a:rPr lang="en-US" altLang="en-US" sz="2000"/>
              <a:t>system has some questionable logic (</a:t>
            </a:r>
            <a:r>
              <a:rPr lang="en-US" altLang="en-US" sz="2000" i="1"/>
              <a:t>e.g.</a:t>
            </a:r>
            <a:r>
              <a:rPr lang="en-US" altLang="en-US" sz="2000"/>
              <a:t> “massaged” credit transition probabilities)</a:t>
            </a:r>
          </a:p>
          <a:p>
            <a:pPr lvl="2">
              <a:lnSpc>
                <a:spcPct val="90000"/>
              </a:lnSpc>
            </a:pPr>
            <a:r>
              <a:rPr lang="en-US" altLang="en-US" sz="2000"/>
              <a:t>based on U.S. statistics</a:t>
            </a:r>
          </a:p>
          <a:p>
            <a:pPr lvl="2">
              <a:lnSpc>
                <a:spcPct val="90000"/>
              </a:lnSpc>
            </a:pPr>
            <a:r>
              <a:rPr lang="en-US" altLang="en-US" sz="2000"/>
              <a:t>credit correlation approach questionable</a:t>
            </a:r>
          </a:p>
        </p:txBody>
      </p:sp>
    </p:spTree>
    <p:extLst>
      <p:ext uri="{BB962C8B-B14F-4D97-AF65-F5344CB8AC3E}">
        <p14:creationId xmlns:p14="http://schemas.microsoft.com/office/powerpoint/2010/main" val="276320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1765E96E-588F-4897-8936-B2C0215F06C7}" type="slidenum">
              <a:rPr lang="en-US" smtClean="0"/>
              <a:pPr/>
              <a:t>24</a:t>
            </a:fld>
            <a:endParaRPr lang="en-US" smtClean="0"/>
          </a:p>
        </p:txBody>
      </p:sp>
      <p:sp>
        <p:nvSpPr>
          <p:cNvPr id="46083" name="Rectangle 2"/>
          <p:cNvSpPr>
            <a:spLocks noGrp="1" noChangeArrowheads="1"/>
          </p:cNvSpPr>
          <p:nvPr>
            <p:ph type="title"/>
          </p:nvPr>
        </p:nvSpPr>
        <p:spPr>
          <a:xfrm>
            <a:off x="1143000" y="304800"/>
            <a:ext cx="6934200" cy="914400"/>
          </a:xfrm>
        </p:spPr>
        <p:txBody>
          <a:bodyPr/>
          <a:lstStyle/>
          <a:p>
            <a:r>
              <a:rPr lang="en-US" b="1" smtClean="0"/>
              <a:t>Interaction</a:t>
            </a:r>
          </a:p>
        </p:txBody>
      </p:sp>
      <p:sp>
        <p:nvSpPr>
          <p:cNvPr id="46084" name="Rectangle 3"/>
          <p:cNvSpPr>
            <a:spLocks noGrp="1" noChangeArrowheads="1"/>
          </p:cNvSpPr>
          <p:nvPr>
            <p:ph type="body" idx="1"/>
          </p:nvPr>
        </p:nvSpPr>
        <p:spPr>
          <a:xfrm>
            <a:off x="381000" y="1219200"/>
            <a:ext cx="8077200" cy="4038600"/>
          </a:xfrm>
        </p:spPr>
        <p:txBody>
          <a:bodyPr/>
          <a:lstStyle/>
          <a:p>
            <a:pPr marL="609600" indent="-609600">
              <a:lnSpc>
                <a:spcPct val="90000"/>
              </a:lnSpc>
            </a:pPr>
            <a:r>
              <a:rPr lang="en-US" sz="2800" dirty="0" smtClean="0"/>
              <a:t>Compliance and Legal</a:t>
            </a:r>
          </a:p>
          <a:p>
            <a:pPr marL="1371600" lvl="2" indent="-457200">
              <a:lnSpc>
                <a:spcPct val="90000"/>
              </a:lnSpc>
              <a:buFontTx/>
              <a:buAutoNum type="alphaLcParenR"/>
            </a:pPr>
            <a:r>
              <a:rPr lang="en-US" dirty="0" smtClean="0"/>
              <a:t>suspicious trades</a:t>
            </a:r>
          </a:p>
          <a:p>
            <a:pPr marL="1371600" lvl="2" indent="-457200">
              <a:lnSpc>
                <a:spcPct val="90000"/>
              </a:lnSpc>
              <a:buFontTx/>
              <a:buAutoNum type="alphaLcParenR"/>
            </a:pPr>
            <a:r>
              <a:rPr lang="en-US" dirty="0" smtClean="0"/>
              <a:t>wall issues</a:t>
            </a:r>
          </a:p>
          <a:p>
            <a:pPr marL="1371600" lvl="2" indent="-457200">
              <a:lnSpc>
                <a:spcPct val="90000"/>
              </a:lnSpc>
              <a:buFontTx/>
              <a:buAutoNum type="alphaLcParenR"/>
            </a:pPr>
            <a:r>
              <a:rPr lang="en-US" dirty="0" smtClean="0"/>
              <a:t>exchange &amp; regulatory </a:t>
            </a:r>
            <a:r>
              <a:rPr lang="en-US" dirty="0" smtClean="0"/>
              <a:t>policy</a:t>
            </a:r>
          </a:p>
          <a:p>
            <a:pPr marL="1371600" lvl="2" indent="-457200">
              <a:lnSpc>
                <a:spcPct val="90000"/>
              </a:lnSpc>
              <a:buFontTx/>
              <a:buAutoNum type="alphaLcParenR"/>
            </a:pPr>
            <a:r>
              <a:rPr lang="en-US" dirty="0" smtClean="0"/>
              <a:t>Conduct</a:t>
            </a:r>
          </a:p>
          <a:p>
            <a:pPr marL="1371600" lvl="2" indent="-457200">
              <a:lnSpc>
                <a:spcPct val="90000"/>
              </a:lnSpc>
              <a:buFontTx/>
              <a:buAutoNum type="alphaLcParenR"/>
            </a:pPr>
            <a:r>
              <a:rPr lang="en-US" dirty="0" smtClean="0"/>
              <a:t>Volcker</a:t>
            </a:r>
            <a:endParaRPr lang="en-US" dirty="0" smtClean="0"/>
          </a:p>
          <a:p>
            <a:pPr marL="609600" indent="-609600">
              <a:lnSpc>
                <a:spcPct val="90000"/>
              </a:lnSpc>
            </a:pPr>
            <a:r>
              <a:rPr lang="en-US" sz="2800" dirty="0" smtClean="0"/>
              <a:t>Regulators</a:t>
            </a:r>
          </a:p>
          <a:p>
            <a:pPr marL="990600" lvl="1" indent="-533400">
              <a:lnSpc>
                <a:spcPct val="90000"/>
              </a:lnSpc>
              <a:buFontTx/>
              <a:buNone/>
            </a:pPr>
            <a:r>
              <a:rPr lang="en-US" sz="2400" dirty="0" smtClean="0"/>
              <a:t>	FRB		FINRA	CFTC</a:t>
            </a:r>
          </a:p>
          <a:p>
            <a:pPr marL="990600" lvl="1" indent="-533400">
              <a:lnSpc>
                <a:spcPct val="90000"/>
              </a:lnSpc>
              <a:buFontTx/>
              <a:buNone/>
            </a:pPr>
            <a:r>
              <a:rPr lang="en-US" sz="2400" dirty="0" smtClean="0"/>
              <a:t>	SEC		OCC		FERC</a:t>
            </a:r>
          </a:p>
          <a:p>
            <a:pPr marL="990600" lvl="1" indent="-533400">
              <a:lnSpc>
                <a:spcPct val="90000"/>
              </a:lnSpc>
              <a:buFontTx/>
              <a:buNone/>
            </a:pPr>
            <a:r>
              <a:rPr lang="en-US" sz="2400" dirty="0" smtClean="0"/>
              <a:t>	PRA 		FSA (Japan)	Basel</a:t>
            </a:r>
          </a:p>
          <a:p>
            <a:pPr marL="990600" lvl="1" indent="-533400">
              <a:lnSpc>
                <a:spcPct val="90000"/>
              </a:lnSpc>
              <a:buFontTx/>
              <a:buNone/>
            </a:pPr>
            <a:r>
              <a:rPr lang="en-US" sz="2400" dirty="0" smtClean="0"/>
              <a:t>	</a:t>
            </a:r>
            <a:r>
              <a:rPr lang="en-US" sz="2400" dirty="0" smtClean="0"/>
              <a:t>FCA</a:t>
            </a:r>
            <a:r>
              <a:rPr lang="en-US" sz="2400" dirty="0" smtClean="0"/>
              <a:t>		BAFIN 	State Regulators</a:t>
            </a:r>
          </a:p>
          <a:p>
            <a:pPr marL="990600" lvl="1" indent="-533400">
              <a:lnSpc>
                <a:spcPct val="90000"/>
              </a:lnSpc>
              <a:buFontTx/>
              <a:buNone/>
            </a:pPr>
            <a:r>
              <a:rPr lang="en-US" sz="2400" dirty="0" smtClean="0"/>
              <a:t>	FDIC		Other CB’s 	Insurance </a:t>
            </a:r>
            <a:r>
              <a:rPr lang="en-US" sz="2400" dirty="0" smtClean="0"/>
              <a:t>Regulators</a:t>
            </a:r>
          </a:p>
          <a:p>
            <a:pPr marL="990600" lvl="1" indent="-533400">
              <a:lnSpc>
                <a:spcPct val="90000"/>
              </a:lnSpc>
              <a:buFontTx/>
              <a:buNone/>
            </a:pPr>
            <a:r>
              <a:rPr lang="en-US" sz="2400" dirty="0"/>
              <a:t>	</a:t>
            </a:r>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en-US"/>
              <a:t>The Basic Idea</a:t>
            </a:r>
          </a:p>
        </p:txBody>
      </p:sp>
      <p:sp>
        <p:nvSpPr>
          <p:cNvPr id="134147" name="Rectangle 3"/>
          <p:cNvSpPr>
            <a:spLocks noGrp="1" noChangeArrowheads="1"/>
          </p:cNvSpPr>
          <p:nvPr>
            <p:ph type="body" idx="1"/>
          </p:nvPr>
        </p:nvSpPr>
        <p:spPr/>
        <p:txBody>
          <a:bodyPr/>
          <a:lstStyle/>
          <a:p>
            <a:r>
              <a:rPr lang="en-US" altLang="en-US"/>
              <a:t>Isolate the potential for loss resulting from default and migration </a:t>
            </a:r>
            <a:r>
              <a:rPr lang="en-US" altLang="en-US" i="1"/>
              <a:t>alone</a:t>
            </a:r>
            <a:endParaRPr lang="en-US" altLang="en-US"/>
          </a:p>
          <a:p>
            <a:r>
              <a:rPr lang="en-US" altLang="en-US"/>
              <a:t>Ignore credit spread movement</a:t>
            </a:r>
          </a:p>
          <a:p>
            <a:r>
              <a:rPr lang="en-US" altLang="en-US"/>
              <a:t>Ignore overall interest rate movements</a:t>
            </a:r>
          </a:p>
        </p:txBody>
      </p:sp>
    </p:spTree>
    <p:extLst>
      <p:ext uri="{BB962C8B-B14F-4D97-AF65-F5344CB8AC3E}">
        <p14:creationId xmlns:p14="http://schemas.microsoft.com/office/powerpoint/2010/main" val="2154896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a:t>Steps</a:t>
            </a:r>
          </a:p>
        </p:txBody>
      </p:sp>
      <p:sp>
        <p:nvSpPr>
          <p:cNvPr id="135171" name="Rectangle 3"/>
          <p:cNvSpPr>
            <a:spLocks noChangeArrowheads="1"/>
          </p:cNvSpPr>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itchFamily="18" charset="0"/>
                <a:cs typeface="Times New Roman" pitchFamily="18" charset="0"/>
              </a:defRPr>
            </a:lvl1pPr>
            <a:lvl2pPr marL="742950" indent="-285750">
              <a:spcBef>
                <a:spcPct val="20000"/>
              </a:spcBef>
              <a:buChar char="–"/>
              <a:defRPr sz="2800">
                <a:solidFill>
                  <a:schemeClr val="tx1"/>
                </a:solidFill>
                <a:latin typeface="Times New Roman" pitchFamily="18" charset="0"/>
                <a:cs typeface="Times New Roman" pitchFamily="18" charset="0"/>
              </a:defRPr>
            </a:lvl2pPr>
            <a:lvl3pPr marL="1143000" indent="-228600">
              <a:spcBef>
                <a:spcPct val="20000"/>
              </a:spcBef>
              <a:buChar char="•"/>
              <a:defRPr sz="2400">
                <a:solidFill>
                  <a:schemeClr val="tx1"/>
                </a:solidFill>
                <a:latin typeface="Times New Roman" pitchFamily="18" charset="0"/>
                <a:cs typeface="Times New Roman" pitchFamily="18" charset="0"/>
              </a:defRPr>
            </a:lvl3pPr>
            <a:lvl4pPr marL="1600200" indent="-228600">
              <a:spcBef>
                <a:spcPct val="20000"/>
              </a:spcBef>
              <a:buChar char="–"/>
              <a:defRPr sz="2000">
                <a:solidFill>
                  <a:schemeClr val="tx1"/>
                </a:solidFill>
                <a:latin typeface="Times New Roman" pitchFamily="18" charset="0"/>
                <a:cs typeface="Times New Roman" pitchFamily="18" charset="0"/>
              </a:defRPr>
            </a:lvl4pPr>
            <a:lvl5pPr marL="2057400" indent="-228600">
              <a:spcBef>
                <a:spcPct val="20000"/>
              </a:spcBef>
              <a:buChar char="»"/>
              <a:defRPr sz="2000">
                <a:solidFill>
                  <a:schemeClr val="tx1"/>
                </a:solidFill>
                <a:latin typeface="Times New Roman" pitchFamily="18" charset="0"/>
                <a:cs typeface="Times New Roman" pitchFamily="18" charset="0"/>
              </a:defRPr>
            </a:lvl5pPr>
            <a:lvl6pPr marL="2514600" indent="-228600" fontAlgn="base">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fontAlgn="base">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fontAlgn="base">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fontAlgn="base">
              <a:spcBef>
                <a:spcPct val="20000"/>
              </a:spcBef>
              <a:spcAft>
                <a:spcPct val="0"/>
              </a:spcAft>
              <a:buChar char="»"/>
              <a:defRPr sz="2000">
                <a:solidFill>
                  <a:schemeClr val="tx1"/>
                </a:solidFill>
                <a:latin typeface="Times New Roman" pitchFamily="18" charset="0"/>
                <a:cs typeface="Times New Roman" pitchFamily="18" charset="0"/>
              </a:defRPr>
            </a:lvl9pPr>
          </a:lstStyle>
          <a:p>
            <a:r>
              <a:rPr lang="en-US" altLang="en-US"/>
              <a:t>Gather Data</a:t>
            </a:r>
          </a:p>
          <a:p>
            <a:pPr lvl="1"/>
            <a:r>
              <a:rPr lang="en-US" altLang="en-US"/>
              <a:t>portfolio</a:t>
            </a:r>
          </a:p>
          <a:p>
            <a:pPr lvl="1"/>
            <a:r>
              <a:rPr lang="en-US" altLang="en-US"/>
              <a:t>market</a:t>
            </a:r>
          </a:p>
          <a:p>
            <a:r>
              <a:rPr lang="en-US" altLang="en-US"/>
              <a:t>Perform Preliminary Calculations</a:t>
            </a:r>
          </a:p>
          <a:p>
            <a:r>
              <a:rPr lang="en-US" altLang="en-US"/>
              <a:t>Run MC Simulation</a:t>
            </a:r>
          </a:p>
        </p:txBody>
      </p:sp>
    </p:spTree>
    <p:extLst>
      <p:ext uri="{BB962C8B-B14F-4D97-AF65-F5344CB8AC3E}">
        <p14:creationId xmlns:p14="http://schemas.microsoft.com/office/powerpoint/2010/main" val="24873281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en-US"/>
              <a:t>Gathering Data</a:t>
            </a:r>
          </a:p>
        </p:txBody>
      </p:sp>
      <p:sp>
        <p:nvSpPr>
          <p:cNvPr id="136195" name="Rectangle 3"/>
          <p:cNvSpPr>
            <a:spLocks noGrp="1" noChangeArrowheads="1"/>
          </p:cNvSpPr>
          <p:nvPr>
            <p:ph type="body" idx="1"/>
          </p:nvPr>
        </p:nvSpPr>
        <p:spPr/>
        <p:txBody>
          <a:bodyPr/>
          <a:lstStyle/>
          <a:p>
            <a:r>
              <a:rPr lang="en-US" altLang="en-US" sz="2800"/>
              <a:t>Portfolio data</a:t>
            </a:r>
          </a:p>
          <a:p>
            <a:pPr lvl="1"/>
            <a:r>
              <a:rPr lang="en-US" altLang="en-US" sz="2400"/>
              <a:t>position data (be sure to get CUSIP or ISIN)</a:t>
            </a:r>
          </a:p>
          <a:p>
            <a:pPr lvl="1"/>
            <a:r>
              <a:rPr lang="en-US" altLang="en-US" sz="2400"/>
              <a:t>ratings</a:t>
            </a:r>
          </a:p>
          <a:p>
            <a:pPr lvl="2"/>
            <a:r>
              <a:rPr lang="en-US" altLang="en-US" sz="2000"/>
              <a:t>splits</a:t>
            </a:r>
          </a:p>
          <a:p>
            <a:pPr lvl="2"/>
            <a:r>
              <a:rPr lang="en-US" altLang="en-US" sz="2000"/>
              <a:t>unrated paper</a:t>
            </a:r>
          </a:p>
          <a:p>
            <a:r>
              <a:rPr lang="en-US" altLang="en-US" sz="2800"/>
              <a:t>Market data</a:t>
            </a:r>
          </a:p>
          <a:p>
            <a:pPr lvl="1"/>
            <a:r>
              <a:rPr lang="en-US" altLang="en-US" sz="2400"/>
              <a:t>bond prices</a:t>
            </a:r>
          </a:p>
          <a:p>
            <a:pPr lvl="1"/>
            <a:r>
              <a:rPr lang="en-US" altLang="en-US" sz="2400"/>
              <a:t>yield curves</a:t>
            </a:r>
          </a:p>
          <a:p>
            <a:pPr lvl="1"/>
            <a:r>
              <a:rPr lang="en-US" altLang="en-US" sz="2400"/>
              <a:t>transition matrices, recovery rates</a:t>
            </a:r>
          </a:p>
          <a:p>
            <a:endParaRPr lang="en-US" altLang="en-US" sz="2800"/>
          </a:p>
        </p:txBody>
      </p:sp>
    </p:spTree>
    <p:extLst>
      <p:ext uri="{BB962C8B-B14F-4D97-AF65-F5344CB8AC3E}">
        <p14:creationId xmlns:p14="http://schemas.microsoft.com/office/powerpoint/2010/main" val="11512577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 y="381000"/>
            <a:ext cx="8229600" cy="1143000"/>
          </a:xfrm>
        </p:spPr>
        <p:txBody>
          <a:bodyPr/>
          <a:lstStyle/>
          <a:p>
            <a:r>
              <a:rPr lang="en-US" altLang="en-US"/>
              <a:t>Preliminary Calculations</a:t>
            </a:r>
          </a:p>
        </p:txBody>
      </p:sp>
      <p:sp>
        <p:nvSpPr>
          <p:cNvPr id="137219" name="Rectangle 3"/>
          <p:cNvSpPr>
            <a:spLocks noGrp="1" noChangeArrowheads="1"/>
          </p:cNvSpPr>
          <p:nvPr>
            <p:ph type="body" idx="1"/>
          </p:nvPr>
        </p:nvSpPr>
        <p:spPr/>
        <p:txBody>
          <a:bodyPr/>
          <a:lstStyle/>
          <a:p>
            <a:r>
              <a:rPr lang="en-US" altLang="en-US"/>
              <a:t>DV01, duration</a:t>
            </a:r>
          </a:p>
          <a:p>
            <a:r>
              <a:rPr lang="en-US" altLang="en-US"/>
              <a:t>Yield spreads</a:t>
            </a:r>
          </a:p>
          <a:p>
            <a:pPr lvl="1"/>
            <a:r>
              <a:rPr lang="en-US" altLang="en-US"/>
              <a:t>short maturities present problems</a:t>
            </a:r>
          </a:p>
          <a:p>
            <a:pPr lvl="1"/>
            <a:r>
              <a:rPr lang="en-US" altLang="en-US"/>
              <a:t>very little CCC data</a:t>
            </a:r>
          </a:p>
          <a:p>
            <a:r>
              <a:rPr lang="en-US" altLang="en-US"/>
              <a:t>Cumulative default by rating</a:t>
            </a:r>
          </a:p>
          <a:p>
            <a:r>
              <a:rPr lang="en-US" altLang="en-US"/>
              <a:t>Forwards</a:t>
            </a:r>
          </a:p>
        </p:txBody>
      </p:sp>
    </p:spTree>
    <p:extLst>
      <p:ext uri="{BB962C8B-B14F-4D97-AF65-F5344CB8AC3E}">
        <p14:creationId xmlns:p14="http://schemas.microsoft.com/office/powerpoint/2010/main" val="7390397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57200" y="381000"/>
            <a:ext cx="8229600" cy="1143000"/>
          </a:xfrm>
        </p:spPr>
        <p:txBody>
          <a:bodyPr/>
          <a:lstStyle/>
          <a:p>
            <a:r>
              <a:rPr lang="en-US" altLang="en-US"/>
              <a:t>Transition Matrices</a:t>
            </a:r>
          </a:p>
        </p:txBody>
      </p:sp>
      <p:pic>
        <p:nvPicPr>
          <p:cNvPr id="138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819400"/>
            <a:ext cx="8615363" cy="283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174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457200" y="381000"/>
            <a:ext cx="8229600" cy="1143000"/>
          </a:xfrm>
        </p:spPr>
        <p:txBody>
          <a:bodyPr/>
          <a:lstStyle/>
          <a:p>
            <a:r>
              <a:rPr lang="en-US" altLang="en-US"/>
              <a:t>Curve Data</a:t>
            </a:r>
          </a:p>
        </p:txBody>
      </p:sp>
      <p:pic>
        <p:nvPicPr>
          <p:cNvPr id="139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09800"/>
            <a:ext cx="8534400"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237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en-US"/>
              <a:t>Preliminary Calculations</a:t>
            </a:r>
          </a:p>
        </p:txBody>
      </p:sp>
      <p:sp>
        <p:nvSpPr>
          <p:cNvPr id="140291" name="Rectangle 3"/>
          <p:cNvSpPr>
            <a:spLocks noGrp="1" noChangeArrowheads="1"/>
          </p:cNvSpPr>
          <p:nvPr>
            <p:ph type="body" idx="1"/>
          </p:nvPr>
        </p:nvSpPr>
        <p:spPr/>
        <p:txBody>
          <a:bodyPr/>
          <a:lstStyle/>
          <a:p>
            <a:r>
              <a:rPr lang="en-US" altLang="en-US"/>
              <a:t>DV01, duration</a:t>
            </a:r>
          </a:p>
          <a:p>
            <a:r>
              <a:rPr lang="en-US" altLang="en-US"/>
              <a:t>Yield spreads</a:t>
            </a:r>
          </a:p>
          <a:p>
            <a:pPr lvl="1"/>
            <a:r>
              <a:rPr lang="en-US" altLang="en-US"/>
              <a:t>short maturities present problems</a:t>
            </a:r>
          </a:p>
          <a:p>
            <a:pPr lvl="1"/>
            <a:r>
              <a:rPr lang="en-US" altLang="en-US"/>
              <a:t>very little CCC data</a:t>
            </a:r>
          </a:p>
          <a:p>
            <a:r>
              <a:rPr lang="en-US" altLang="en-US"/>
              <a:t>Cumulative default by rating</a:t>
            </a:r>
          </a:p>
          <a:p>
            <a:r>
              <a:rPr lang="en-US" altLang="en-US"/>
              <a:t>Forwards</a:t>
            </a:r>
          </a:p>
        </p:txBody>
      </p:sp>
    </p:spTree>
    <p:extLst>
      <p:ext uri="{BB962C8B-B14F-4D97-AF65-F5344CB8AC3E}">
        <p14:creationId xmlns:p14="http://schemas.microsoft.com/office/powerpoint/2010/main" val="39911982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57200" y="381000"/>
            <a:ext cx="8229600" cy="1143000"/>
          </a:xfrm>
        </p:spPr>
        <p:txBody>
          <a:bodyPr/>
          <a:lstStyle/>
          <a:p>
            <a:r>
              <a:rPr lang="en-US" altLang="en-US"/>
              <a:t>Assumptions / Adjustments</a:t>
            </a:r>
          </a:p>
        </p:txBody>
      </p:sp>
      <p:sp>
        <p:nvSpPr>
          <p:cNvPr id="141315" name="Rectangle 3"/>
          <p:cNvSpPr>
            <a:spLocks noGrp="1" noChangeArrowheads="1"/>
          </p:cNvSpPr>
          <p:nvPr>
            <p:ph type="body" idx="1"/>
          </p:nvPr>
        </p:nvSpPr>
        <p:spPr/>
        <p:txBody>
          <a:bodyPr/>
          <a:lstStyle/>
          <a:p>
            <a:r>
              <a:rPr lang="en-US" altLang="en-US"/>
              <a:t>Maturity buckets</a:t>
            </a:r>
          </a:p>
          <a:p>
            <a:r>
              <a:rPr lang="en-US" altLang="en-US"/>
              <a:t>Correlation of  ratings changes</a:t>
            </a:r>
          </a:p>
          <a:p>
            <a:r>
              <a:rPr lang="en-US" altLang="en-US"/>
              <a:t>Choice of yield curves</a:t>
            </a:r>
          </a:p>
          <a:p>
            <a:r>
              <a:rPr lang="en-US" altLang="en-US"/>
              <a:t>Choice of transition matrices</a:t>
            </a:r>
          </a:p>
          <a:p>
            <a:r>
              <a:rPr lang="en-US" altLang="en-US"/>
              <a:t>S/T yields</a:t>
            </a:r>
          </a:p>
          <a:p>
            <a:endParaRPr lang="en-US" altLang="en-US"/>
          </a:p>
        </p:txBody>
      </p:sp>
    </p:spTree>
    <p:extLst>
      <p:ext uri="{BB962C8B-B14F-4D97-AF65-F5344CB8AC3E}">
        <p14:creationId xmlns:p14="http://schemas.microsoft.com/office/powerpoint/2010/main" val="37804005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7200" y="381000"/>
            <a:ext cx="8229600" cy="1143000"/>
          </a:xfrm>
        </p:spPr>
        <p:txBody>
          <a:bodyPr/>
          <a:lstStyle/>
          <a:p>
            <a:r>
              <a:rPr lang="en-US" altLang="en-US"/>
              <a:t>Monte Carlo Simulation</a:t>
            </a:r>
          </a:p>
        </p:txBody>
      </p:sp>
      <p:sp>
        <p:nvSpPr>
          <p:cNvPr id="142339" name="Rectangle 3"/>
          <p:cNvSpPr>
            <a:spLocks noGrp="1" noChangeArrowheads="1"/>
          </p:cNvSpPr>
          <p:nvPr>
            <p:ph type="body" idx="1"/>
          </p:nvPr>
        </p:nvSpPr>
        <p:spPr>
          <a:xfrm>
            <a:off x="533400" y="1646238"/>
            <a:ext cx="8229600" cy="4525962"/>
          </a:xfrm>
        </p:spPr>
        <p:txBody>
          <a:bodyPr/>
          <a:lstStyle/>
          <a:p>
            <a:r>
              <a:rPr lang="en-US" altLang="en-US" sz="2800"/>
              <a:t>What are we trying to do?</a:t>
            </a:r>
          </a:p>
          <a:p>
            <a:r>
              <a:rPr lang="en-US" altLang="en-US" sz="2800"/>
              <a:t>Random uniform variables</a:t>
            </a:r>
          </a:p>
          <a:p>
            <a:r>
              <a:rPr lang="en-US" altLang="en-US" sz="2800"/>
              <a:t>Mapping to default/migration likelihood</a:t>
            </a:r>
          </a:p>
          <a:p>
            <a:r>
              <a:rPr lang="en-US" altLang="en-US" sz="2800"/>
              <a:t>Examine changes in rating and defaults</a:t>
            </a:r>
          </a:p>
          <a:p>
            <a:r>
              <a:rPr lang="en-US" altLang="en-US" sz="2800"/>
              <a:t>Reprice portfolio</a:t>
            </a:r>
          </a:p>
          <a:p>
            <a:pPr lvl="1"/>
            <a:r>
              <a:rPr lang="en-US" altLang="en-US" sz="2400"/>
              <a:t>all assets shorter in maturity by one year</a:t>
            </a:r>
          </a:p>
          <a:p>
            <a:pPr lvl="1"/>
            <a:r>
              <a:rPr lang="en-US" altLang="en-US" sz="2400"/>
              <a:t>spreads have changed</a:t>
            </a:r>
          </a:p>
          <a:p>
            <a:r>
              <a:rPr lang="en-US" altLang="en-US" sz="2800"/>
              <a:t>What does it mean?</a:t>
            </a:r>
          </a:p>
        </p:txBody>
      </p:sp>
    </p:spTree>
    <p:extLst>
      <p:ext uri="{BB962C8B-B14F-4D97-AF65-F5344CB8AC3E}">
        <p14:creationId xmlns:p14="http://schemas.microsoft.com/office/powerpoint/2010/main" val="38085812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685800"/>
            <a:ext cx="8229600" cy="1143000"/>
          </a:xfrm>
        </p:spPr>
        <p:txBody>
          <a:bodyPr/>
          <a:lstStyle/>
          <a:p>
            <a:r>
              <a:rPr lang="en-US" altLang="en-US" sz="4000"/>
              <a:t>Correlated Vs Uncorrelated Defaults</a:t>
            </a:r>
          </a:p>
        </p:txBody>
      </p:sp>
      <p:sp>
        <p:nvSpPr>
          <p:cNvPr id="143363" name="Rectangle 3"/>
          <p:cNvSpPr>
            <a:spLocks noGrp="1" noChangeArrowheads="1"/>
          </p:cNvSpPr>
          <p:nvPr>
            <p:ph type="body" idx="1"/>
          </p:nvPr>
        </p:nvSpPr>
        <p:spPr>
          <a:xfrm>
            <a:off x="457200" y="1874838"/>
            <a:ext cx="8229600" cy="4525962"/>
          </a:xfrm>
        </p:spPr>
        <p:txBody>
          <a:bodyPr/>
          <a:lstStyle/>
          <a:p>
            <a:r>
              <a:rPr lang="en-US" altLang="en-US"/>
              <a:t>Cases for and against</a:t>
            </a:r>
          </a:p>
          <a:p>
            <a:pPr lvl="1"/>
            <a:r>
              <a:rPr lang="en-US" altLang="en-US"/>
              <a:t>empirical evidence, common sense</a:t>
            </a:r>
          </a:p>
          <a:p>
            <a:pPr lvl="1"/>
            <a:r>
              <a:rPr lang="en-US" altLang="en-US"/>
              <a:t>complexity, implementation issues</a:t>
            </a:r>
          </a:p>
          <a:p>
            <a:r>
              <a:rPr lang="en-US" altLang="en-US"/>
              <a:t>How it may be done</a:t>
            </a:r>
          </a:p>
          <a:p>
            <a:pPr lvl="1"/>
            <a:r>
              <a:rPr lang="en-US" altLang="en-US"/>
              <a:t>the link between returns and migration</a:t>
            </a:r>
          </a:p>
          <a:p>
            <a:pPr lvl="1"/>
            <a:r>
              <a:rPr lang="en-US" altLang="en-US"/>
              <a:t>mapping migration rates to random normals</a:t>
            </a:r>
          </a:p>
          <a:p>
            <a:pPr lvl="1"/>
            <a:r>
              <a:rPr lang="en-US" altLang="en-US"/>
              <a:t>which correlations to use</a:t>
            </a:r>
          </a:p>
          <a:p>
            <a:pPr lvl="1"/>
            <a:endParaRPr lang="en-US" altLang="en-US"/>
          </a:p>
        </p:txBody>
      </p:sp>
    </p:spTree>
    <p:extLst>
      <p:ext uri="{BB962C8B-B14F-4D97-AF65-F5344CB8AC3E}">
        <p14:creationId xmlns:p14="http://schemas.microsoft.com/office/powerpoint/2010/main" val="1857986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3B23B0A8-1FD6-4BB4-935A-D4523258242D}" type="slidenum">
              <a:rPr lang="en-US" smtClean="0"/>
              <a:pPr/>
              <a:t>25</a:t>
            </a:fld>
            <a:endParaRPr lang="en-US" smtClean="0"/>
          </a:p>
        </p:txBody>
      </p:sp>
      <p:sp>
        <p:nvSpPr>
          <p:cNvPr id="47107" name="Rectangle 2"/>
          <p:cNvSpPr>
            <a:spLocks noGrp="1" noChangeArrowheads="1"/>
          </p:cNvSpPr>
          <p:nvPr>
            <p:ph type="title"/>
          </p:nvPr>
        </p:nvSpPr>
        <p:spPr>
          <a:xfrm>
            <a:off x="1295400" y="685800"/>
            <a:ext cx="6705600" cy="914400"/>
          </a:xfrm>
        </p:spPr>
        <p:txBody>
          <a:bodyPr/>
          <a:lstStyle/>
          <a:p>
            <a:r>
              <a:rPr lang="en-US" b="1" smtClean="0"/>
              <a:t>Interaction</a:t>
            </a:r>
          </a:p>
        </p:txBody>
      </p:sp>
      <p:sp>
        <p:nvSpPr>
          <p:cNvPr id="47108" name="Rectangle 3"/>
          <p:cNvSpPr>
            <a:spLocks noGrp="1" noChangeArrowheads="1"/>
          </p:cNvSpPr>
          <p:nvPr>
            <p:ph type="body" idx="1"/>
          </p:nvPr>
        </p:nvSpPr>
        <p:spPr>
          <a:xfrm>
            <a:off x="1981200" y="1676400"/>
            <a:ext cx="5181600" cy="4038600"/>
          </a:xfrm>
        </p:spPr>
        <p:txBody>
          <a:bodyPr/>
          <a:lstStyle/>
          <a:p>
            <a:pPr marL="660400" indent="-660400">
              <a:lnSpc>
                <a:spcPct val="80000"/>
              </a:lnSpc>
            </a:pPr>
            <a:r>
              <a:rPr lang="en-US" sz="2400" dirty="0" smtClean="0"/>
              <a:t>IT</a:t>
            </a:r>
          </a:p>
          <a:p>
            <a:pPr marL="1035050" lvl="1" indent="-577850">
              <a:lnSpc>
                <a:spcPct val="80000"/>
              </a:lnSpc>
            </a:pPr>
            <a:r>
              <a:rPr lang="en-US" sz="2400" dirty="0" smtClean="0"/>
              <a:t>budget</a:t>
            </a:r>
          </a:p>
          <a:p>
            <a:pPr marL="1035050" lvl="1" indent="-577850">
              <a:lnSpc>
                <a:spcPct val="80000"/>
              </a:lnSpc>
            </a:pPr>
            <a:r>
              <a:rPr lang="en-US" sz="2400" dirty="0" smtClean="0"/>
              <a:t>architecture</a:t>
            </a:r>
          </a:p>
          <a:p>
            <a:pPr marL="1035050" lvl="1" indent="-577850">
              <a:lnSpc>
                <a:spcPct val="80000"/>
              </a:lnSpc>
            </a:pPr>
            <a:r>
              <a:rPr lang="en-US" sz="2400" dirty="0" smtClean="0"/>
              <a:t>new hardware and software</a:t>
            </a:r>
          </a:p>
          <a:p>
            <a:pPr marL="1035050" lvl="1" indent="-577850">
              <a:lnSpc>
                <a:spcPct val="80000"/>
              </a:lnSpc>
            </a:pPr>
            <a:r>
              <a:rPr lang="en-US" sz="2400" dirty="0" smtClean="0"/>
              <a:t>connectivity</a:t>
            </a:r>
            <a:endParaRPr lang="en-US" dirty="0" smtClean="0"/>
          </a:p>
          <a:p>
            <a:pPr marL="1035050" lvl="1" indent="-577850">
              <a:lnSpc>
                <a:spcPct val="80000"/>
              </a:lnSpc>
            </a:pPr>
            <a:r>
              <a:rPr lang="en-US" sz="2400" dirty="0" smtClean="0"/>
              <a:t>WWW</a:t>
            </a:r>
          </a:p>
          <a:p>
            <a:pPr marL="1035050" lvl="1" indent="-577850">
              <a:lnSpc>
                <a:spcPct val="80000"/>
              </a:lnSpc>
            </a:pPr>
            <a:r>
              <a:rPr lang="en-US" sz="2400" dirty="0" smtClean="0"/>
              <a:t>vendor selection &amp; contracts</a:t>
            </a:r>
          </a:p>
          <a:p>
            <a:pPr marL="1035050" lvl="1" indent="-577850">
              <a:lnSpc>
                <a:spcPct val="80000"/>
              </a:lnSpc>
            </a:pPr>
            <a:r>
              <a:rPr lang="en-GB" sz="2400" dirty="0" smtClean="0"/>
              <a:t>storage</a:t>
            </a:r>
            <a:endParaRPr lang="en-US" sz="2400" dirty="0" smtClean="0"/>
          </a:p>
        </p:txBody>
      </p:sp>
    </p:spTree>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85800" y="838200"/>
            <a:ext cx="7772400" cy="1143000"/>
          </a:xfrm>
        </p:spPr>
        <p:txBody>
          <a:bodyPr/>
          <a:lstStyle/>
          <a:p>
            <a:r>
              <a:rPr lang="en-US" altLang="en-US"/>
              <a:t>Correlated Vs Uncorrelated Defaults</a:t>
            </a:r>
          </a:p>
        </p:txBody>
      </p:sp>
      <p:sp>
        <p:nvSpPr>
          <p:cNvPr id="144387" name="Rectangle 3"/>
          <p:cNvSpPr>
            <a:spLocks noChangeArrowheads="1"/>
          </p:cNvSpPr>
          <p:nvPr/>
        </p:nvSpPr>
        <p:spPr bwMode="auto">
          <a:xfrm>
            <a:off x="4787900" y="3021013"/>
            <a:ext cx="36163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388" name="Line 4"/>
          <p:cNvSpPr>
            <a:spLocks noChangeShapeType="1"/>
          </p:cNvSpPr>
          <p:nvPr/>
        </p:nvSpPr>
        <p:spPr bwMode="auto">
          <a:xfrm>
            <a:off x="4787900" y="441801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89" name="Line 5"/>
          <p:cNvSpPr>
            <a:spLocks noChangeShapeType="1"/>
          </p:cNvSpPr>
          <p:nvPr/>
        </p:nvSpPr>
        <p:spPr bwMode="auto">
          <a:xfrm>
            <a:off x="4787900" y="423862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0" name="Line 6"/>
          <p:cNvSpPr>
            <a:spLocks noChangeShapeType="1"/>
          </p:cNvSpPr>
          <p:nvPr/>
        </p:nvSpPr>
        <p:spPr bwMode="auto">
          <a:xfrm>
            <a:off x="4787900" y="406717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1" name="Line 7"/>
          <p:cNvSpPr>
            <a:spLocks noChangeShapeType="1"/>
          </p:cNvSpPr>
          <p:nvPr/>
        </p:nvSpPr>
        <p:spPr bwMode="auto">
          <a:xfrm>
            <a:off x="4787900" y="38941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2" name="Line 8"/>
          <p:cNvSpPr>
            <a:spLocks noChangeShapeType="1"/>
          </p:cNvSpPr>
          <p:nvPr/>
        </p:nvSpPr>
        <p:spPr bwMode="auto">
          <a:xfrm>
            <a:off x="4787900" y="37163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3" name="Line 9"/>
          <p:cNvSpPr>
            <a:spLocks noChangeShapeType="1"/>
          </p:cNvSpPr>
          <p:nvPr/>
        </p:nvSpPr>
        <p:spPr bwMode="auto">
          <a:xfrm>
            <a:off x="4787900" y="354330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4" name="Line 10"/>
          <p:cNvSpPr>
            <a:spLocks noChangeShapeType="1"/>
          </p:cNvSpPr>
          <p:nvPr/>
        </p:nvSpPr>
        <p:spPr bwMode="auto">
          <a:xfrm>
            <a:off x="4787900" y="337185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5" name="Line 11"/>
          <p:cNvSpPr>
            <a:spLocks noChangeShapeType="1"/>
          </p:cNvSpPr>
          <p:nvPr/>
        </p:nvSpPr>
        <p:spPr bwMode="auto">
          <a:xfrm>
            <a:off x="4787900" y="31924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6" name="Line 12"/>
          <p:cNvSpPr>
            <a:spLocks noChangeShapeType="1"/>
          </p:cNvSpPr>
          <p:nvPr/>
        </p:nvSpPr>
        <p:spPr bwMode="auto">
          <a:xfrm>
            <a:off x="4787900" y="302101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7" name="Rectangle 13"/>
          <p:cNvSpPr>
            <a:spLocks noChangeArrowheads="1"/>
          </p:cNvSpPr>
          <p:nvPr/>
        </p:nvSpPr>
        <p:spPr bwMode="auto">
          <a:xfrm>
            <a:off x="4787900" y="3021013"/>
            <a:ext cx="3616325" cy="1568450"/>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398" name="Line 14"/>
          <p:cNvSpPr>
            <a:spLocks noChangeShapeType="1"/>
          </p:cNvSpPr>
          <p:nvPr/>
        </p:nvSpPr>
        <p:spPr bwMode="auto">
          <a:xfrm>
            <a:off x="4787900" y="3021013"/>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399" name="Line 15"/>
          <p:cNvSpPr>
            <a:spLocks noChangeShapeType="1"/>
          </p:cNvSpPr>
          <p:nvPr/>
        </p:nvSpPr>
        <p:spPr bwMode="auto">
          <a:xfrm>
            <a:off x="4762500" y="45894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0" name="Line 16"/>
          <p:cNvSpPr>
            <a:spLocks noChangeShapeType="1"/>
          </p:cNvSpPr>
          <p:nvPr/>
        </p:nvSpPr>
        <p:spPr bwMode="auto">
          <a:xfrm>
            <a:off x="4762500" y="441801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1" name="Line 17"/>
          <p:cNvSpPr>
            <a:spLocks noChangeShapeType="1"/>
          </p:cNvSpPr>
          <p:nvPr/>
        </p:nvSpPr>
        <p:spPr bwMode="auto">
          <a:xfrm>
            <a:off x="4762500" y="423862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2" name="Line 18"/>
          <p:cNvSpPr>
            <a:spLocks noChangeShapeType="1"/>
          </p:cNvSpPr>
          <p:nvPr/>
        </p:nvSpPr>
        <p:spPr bwMode="auto">
          <a:xfrm>
            <a:off x="4762500" y="406717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3" name="Line 19"/>
          <p:cNvSpPr>
            <a:spLocks noChangeShapeType="1"/>
          </p:cNvSpPr>
          <p:nvPr/>
        </p:nvSpPr>
        <p:spPr bwMode="auto">
          <a:xfrm>
            <a:off x="4762500" y="38941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4" name="Line 20"/>
          <p:cNvSpPr>
            <a:spLocks noChangeShapeType="1"/>
          </p:cNvSpPr>
          <p:nvPr/>
        </p:nvSpPr>
        <p:spPr bwMode="auto">
          <a:xfrm>
            <a:off x="4762500" y="37163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5" name="Line 21"/>
          <p:cNvSpPr>
            <a:spLocks noChangeShapeType="1"/>
          </p:cNvSpPr>
          <p:nvPr/>
        </p:nvSpPr>
        <p:spPr bwMode="auto">
          <a:xfrm>
            <a:off x="4762500" y="35433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6" name="Line 22"/>
          <p:cNvSpPr>
            <a:spLocks noChangeShapeType="1"/>
          </p:cNvSpPr>
          <p:nvPr/>
        </p:nvSpPr>
        <p:spPr bwMode="auto">
          <a:xfrm>
            <a:off x="4762500" y="337185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7" name="Line 23"/>
          <p:cNvSpPr>
            <a:spLocks noChangeShapeType="1"/>
          </p:cNvSpPr>
          <p:nvPr/>
        </p:nvSpPr>
        <p:spPr bwMode="auto">
          <a:xfrm>
            <a:off x="4762500" y="31924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8" name="Line 24"/>
          <p:cNvSpPr>
            <a:spLocks noChangeShapeType="1"/>
          </p:cNvSpPr>
          <p:nvPr/>
        </p:nvSpPr>
        <p:spPr bwMode="auto">
          <a:xfrm>
            <a:off x="4772025" y="3021013"/>
            <a:ext cx="76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09" name="Line 25"/>
          <p:cNvSpPr>
            <a:spLocks noChangeShapeType="1"/>
          </p:cNvSpPr>
          <p:nvPr/>
        </p:nvSpPr>
        <p:spPr bwMode="auto">
          <a:xfrm>
            <a:off x="4787900" y="45894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0" name="Line 26"/>
          <p:cNvSpPr>
            <a:spLocks noChangeShapeType="1"/>
          </p:cNvSpPr>
          <p:nvPr/>
        </p:nvSpPr>
        <p:spPr bwMode="auto">
          <a:xfrm flipV="1">
            <a:off x="47879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1" name="Line 27"/>
          <p:cNvSpPr>
            <a:spLocks noChangeShapeType="1"/>
          </p:cNvSpPr>
          <p:nvPr/>
        </p:nvSpPr>
        <p:spPr bwMode="auto">
          <a:xfrm flipV="1">
            <a:off x="48609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2" name="Line 28"/>
          <p:cNvSpPr>
            <a:spLocks noChangeShapeType="1"/>
          </p:cNvSpPr>
          <p:nvPr/>
        </p:nvSpPr>
        <p:spPr bwMode="auto">
          <a:xfrm flipV="1">
            <a:off x="492918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3" name="Line 29"/>
          <p:cNvSpPr>
            <a:spLocks noChangeShapeType="1"/>
          </p:cNvSpPr>
          <p:nvPr/>
        </p:nvSpPr>
        <p:spPr bwMode="auto">
          <a:xfrm flipV="1">
            <a:off x="50022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4" name="Line 30"/>
          <p:cNvSpPr>
            <a:spLocks noChangeShapeType="1"/>
          </p:cNvSpPr>
          <p:nvPr/>
        </p:nvSpPr>
        <p:spPr bwMode="auto">
          <a:xfrm flipV="1">
            <a:off x="507047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5" name="Line 31"/>
          <p:cNvSpPr>
            <a:spLocks noChangeShapeType="1"/>
          </p:cNvSpPr>
          <p:nvPr/>
        </p:nvSpPr>
        <p:spPr bwMode="auto">
          <a:xfrm flipV="1">
            <a:off x="51435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6" name="Line 32"/>
          <p:cNvSpPr>
            <a:spLocks noChangeShapeType="1"/>
          </p:cNvSpPr>
          <p:nvPr/>
        </p:nvSpPr>
        <p:spPr bwMode="auto">
          <a:xfrm flipV="1">
            <a:off x="521176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7" name="Line 33"/>
          <p:cNvSpPr>
            <a:spLocks noChangeShapeType="1"/>
          </p:cNvSpPr>
          <p:nvPr/>
        </p:nvSpPr>
        <p:spPr bwMode="auto">
          <a:xfrm flipV="1">
            <a:off x="528478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8" name="Line 34"/>
          <p:cNvSpPr>
            <a:spLocks noChangeShapeType="1"/>
          </p:cNvSpPr>
          <p:nvPr/>
        </p:nvSpPr>
        <p:spPr bwMode="auto">
          <a:xfrm flipV="1">
            <a:off x="535305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19" name="Line 35"/>
          <p:cNvSpPr>
            <a:spLocks noChangeShapeType="1"/>
          </p:cNvSpPr>
          <p:nvPr/>
        </p:nvSpPr>
        <p:spPr bwMode="auto">
          <a:xfrm flipV="1">
            <a:off x="542766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0" name="Line 36"/>
          <p:cNvSpPr>
            <a:spLocks noChangeShapeType="1"/>
          </p:cNvSpPr>
          <p:nvPr/>
        </p:nvSpPr>
        <p:spPr bwMode="auto">
          <a:xfrm flipV="1">
            <a:off x="54943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1" name="Line 37"/>
          <p:cNvSpPr>
            <a:spLocks noChangeShapeType="1"/>
          </p:cNvSpPr>
          <p:nvPr/>
        </p:nvSpPr>
        <p:spPr bwMode="auto">
          <a:xfrm flipV="1">
            <a:off x="556895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2" name="Line 38"/>
          <p:cNvSpPr>
            <a:spLocks noChangeShapeType="1"/>
          </p:cNvSpPr>
          <p:nvPr/>
        </p:nvSpPr>
        <p:spPr bwMode="auto">
          <a:xfrm flipV="1">
            <a:off x="56356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3" name="Line 39"/>
          <p:cNvSpPr>
            <a:spLocks noChangeShapeType="1"/>
          </p:cNvSpPr>
          <p:nvPr/>
        </p:nvSpPr>
        <p:spPr bwMode="auto">
          <a:xfrm flipV="1">
            <a:off x="57102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4" name="Line 40"/>
          <p:cNvSpPr>
            <a:spLocks noChangeShapeType="1"/>
          </p:cNvSpPr>
          <p:nvPr/>
        </p:nvSpPr>
        <p:spPr bwMode="auto">
          <a:xfrm flipV="1">
            <a:off x="57769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5" name="Line 41"/>
          <p:cNvSpPr>
            <a:spLocks noChangeShapeType="1"/>
          </p:cNvSpPr>
          <p:nvPr/>
        </p:nvSpPr>
        <p:spPr bwMode="auto">
          <a:xfrm flipV="1">
            <a:off x="58515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6" name="Line 42"/>
          <p:cNvSpPr>
            <a:spLocks noChangeShapeType="1"/>
          </p:cNvSpPr>
          <p:nvPr/>
        </p:nvSpPr>
        <p:spPr bwMode="auto">
          <a:xfrm flipV="1">
            <a:off x="591978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7" name="Line 43"/>
          <p:cNvSpPr>
            <a:spLocks noChangeShapeType="1"/>
          </p:cNvSpPr>
          <p:nvPr/>
        </p:nvSpPr>
        <p:spPr bwMode="auto">
          <a:xfrm flipV="1">
            <a:off x="59928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8" name="Line 44"/>
          <p:cNvSpPr>
            <a:spLocks noChangeShapeType="1"/>
          </p:cNvSpPr>
          <p:nvPr/>
        </p:nvSpPr>
        <p:spPr bwMode="auto">
          <a:xfrm flipV="1">
            <a:off x="60674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29" name="Line 45"/>
          <p:cNvSpPr>
            <a:spLocks noChangeShapeType="1"/>
          </p:cNvSpPr>
          <p:nvPr/>
        </p:nvSpPr>
        <p:spPr bwMode="auto">
          <a:xfrm flipV="1">
            <a:off x="61341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0" name="Line 46"/>
          <p:cNvSpPr>
            <a:spLocks noChangeShapeType="1"/>
          </p:cNvSpPr>
          <p:nvPr/>
        </p:nvSpPr>
        <p:spPr bwMode="auto">
          <a:xfrm flipV="1">
            <a:off x="62087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1" name="Line 47"/>
          <p:cNvSpPr>
            <a:spLocks noChangeShapeType="1"/>
          </p:cNvSpPr>
          <p:nvPr/>
        </p:nvSpPr>
        <p:spPr bwMode="auto">
          <a:xfrm flipV="1">
            <a:off x="627538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2" name="Line 48"/>
          <p:cNvSpPr>
            <a:spLocks noChangeShapeType="1"/>
          </p:cNvSpPr>
          <p:nvPr/>
        </p:nvSpPr>
        <p:spPr bwMode="auto">
          <a:xfrm flipV="1">
            <a:off x="63500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3" name="Line 49"/>
          <p:cNvSpPr>
            <a:spLocks noChangeShapeType="1"/>
          </p:cNvSpPr>
          <p:nvPr/>
        </p:nvSpPr>
        <p:spPr bwMode="auto">
          <a:xfrm flipV="1">
            <a:off x="641667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4" name="Line 50"/>
          <p:cNvSpPr>
            <a:spLocks noChangeShapeType="1"/>
          </p:cNvSpPr>
          <p:nvPr/>
        </p:nvSpPr>
        <p:spPr bwMode="auto">
          <a:xfrm flipV="1">
            <a:off x="649128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5" name="Line 51"/>
          <p:cNvSpPr>
            <a:spLocks noChangeShapeType="1"/>
          </p:cNvSpPr>
          <p:nvPr/>
        </p:nvSpPr>
        <p:spPr bwMode="auto">
          <a:xfrm flipV="1">
            <a:off x="655955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6" name="Line 52"/>
          <p:cNvSpPr>
            <a:spLocks noChangeShapeType="1"/>
          </p:cNvSpPr>
          <p:nvPr/>
        </p:nvSpPr>
        <p:spPr bwMode="auto">
          <a:xfrm flipV="1">
            <a:off x="663257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7" name="Line 53"/>
          <p:cNvSpPr>
            <a:spLocks noChangeShapeType="1"/>
          </p:cNvSpPr>
          <p:nvPr/>
        </p:nvSpPr>
        <p:spPr bwMode="auto">
          <a:xfrm flipV="1">
            <a:off x="67008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8" name="Line 54"/>
          <p:cNvSpPr>
            <a:spLocks noChangeShapeType="1"/>
          </p:cNvSpPr>
          <p:nvPr/>
        </p:nvSpPr>
        <p:spPr bwMode="auto">
          <a:xfrm flipV="1">
            <a:off x="677386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39" name="Line 55"/>
          <p:cNvSpPr>
            <a:spLocks noChangeShapeType="1"/>
          </p:cNvSpPr>
          <p:nvPr/>
        </p:nvSpPr>
        <p:spPr bwMode="auto">
          <a:xfrm flipV="1">
            <a:off x="68421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0" name="Line 56"/>
          <p:cNvSpPr>
            <a:spLocks noChangeShapeType="1"/>
          </p:cNvSpPr>
          <p:nvPr/>
        </p:nvSpPr>
        <p:spPr bwMode="auto">
          <a:xfrm flipV="1">
            <a:off x="691515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1" name="Line 57"/>
          <p:cNvSpPr>
            <a:spLocks noChangeShapeType="1"/>
          </p:cNvSpPr>
          <p:nvPr/>
        </p:nvSpPr>
        <p:spPr bwMode="auto">
          <a:xfrm flipV="1">
            <a:off x="69834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2" name="Line 58"/>
          <p:cNvSpPr>
            <a:spLocks noChangeShapeType="1"/>
          </p:cNvSpPr>
          <p:nvPr/>
        </p:nvSpPr>
        <p:spPr bwMode="auto">
          <a:xfrm flipV="1">
            <a:off x="70564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3" name="Line 59"/>
          <p:cNvSpPr>
            <a:spLocks noChangeShapeType="1"/>
          </p:cNvSpPr>
          <p:nvPr/>
        </p:nvSpPr>
        <p:spPr bwMode="auto">
          <a:xfrm flipV="1">
            <a:off x="71247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4" name="Line 60"/>
          <p:cNvSpPr>
            <a:spLocks noChangeShapeType="1"/>
          </p:cNvSpPr>
          <p:nvPr/>
        </p:nvSpPr>
        <p:spPr bwMode="auto">
          <a:xfrm flipV="1">
            <a:off x="71993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5" name="Line 61"/>
          <p:cNvSpPr>
            <a:spLocks noChangeShapeType="1"/>
          </p:cNvSpPr>
          <p:nvPr/>
        </p:nvSpPr>
        <p:spPr bwMode="auto">
          <a:xfrm flipV="1">
            <a:off x="72723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6" name="Line 62"/>
          <p:cNvSpPr>
            <a:spLocks noChangeShapeType="1"/>
          </p:cNvSpPr>
          <p:nvPr/>
        </p:nvSpPr>
        <p:spPr bwMode="auto">
          <a:xfrm flipV="1">
            <a:off x="73406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7" name="Line 63"/>
          <p:cNvSpPr>
            <a:spLocks noChangeShapeType="1"/>
          </p:cNvSpPr>
          <p:nvPr/>
        </p:nvSpPr>
        <p:spPr bwMode="auto">
          <a:xfrm flipV="1">
            <a:off x="74136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8" name="Line 64"/>
          <p:cNvSpPr>
            <a:spLocks noChangeShapeType="1"/>
          </p:cNvSpPr>
          <p:nvPr/>
        </p:nvSpPr>
        <p:spPr bwMode="auto">
          <a:xfrm flipV="1">
            <a:off x="748188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49" name="Line 65"/>
          <p:cNvSpPr>
            <a:spLocks noChangeShapeType="1"/>
          </p:cNvSpPr>
          <p:nvPr/>
        </p:nvSpPr>
        <p:spPr bwMode="auto">
          <a:xfrm flipV="1">
            <a:off x="755491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0" name="Line 66"/>
          <p:cNvSpPr>
            <a:spLocks noChangeShapeType="1"/>
          </p:cNvSpPr>
          <p:nvPr/>
        </p:nvSpPr>
        <p:spPr bwMode="auto">
          <a:xfrm flipV="1">
            <a:off x="762317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1" name="Line 67"/>
          <p:cNvSpPr>
            <a:spLocks noChangeShapeType="1"/>
          </p:cNvSpPr>
          <p:nvPr/>
        </p:nvSpPr>
        <p:spPr bwMode="auto">
          <a:xfrm flipV="1">
            <a:off x="76962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2" name="Line 68"/>
          <p:cNvSpPr>
            <a:spLocks noChangeShapeType="1"/>
          </p:cNvSpPr>
          <p:nvPr/>
        </p:nvSpPr>
        <p:spPr bwMode="auto">
          <a:xfrm flipV="1">
            <a:off x="776446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3" name="Line 69"/>
          <p:cNvSpPr>
            <a:spLocks noChangeShapeType="1"/>
          </p:cNvSpPr>
          <p:nvPr/>
        </p:nvSpPr>
        <p:spPr bwMode="auto">
          <a:xfrm flipV="1">
            <a:off x="783907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4" name="Line 70"/>
          <p:cNvSpPr>
            <a:spLocks noChangeShapeType="1"/>
          </p:cNvSpPr>
          <p:nvPr/>
        </p:nvSpPr>
        <p:spPr bwMode="auto">
          <a:xfrm flipV="1">
            <a:off x="790575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5" name="Line 71"/>
          <p:cNvSpPr>
            <a:spLocks noChangeShapeType="1"/>
          </p:cNvSpPr>
          <p:nvPr/>
        </p:nvSpPr>
        <p:spPr bwMode="auto">
          <a:xfrm flipV="1">
            <a:off x="7980363"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6" name="Line 72"/>
          <p:cNvSpPr>
            <a:spLocks noChangeShapeType="1"/>
          </p:cNvSpPr>
          <p:nvPr/>
        </p:nvSpPr>
        <p:spPr bwMode="auto">
          <a:xfrm flipV="1">
            <a:off x="80470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7" name="Line 73"/>
          <p:cNvSpPr>
            <a:spLocks noChangeShapeType="1"/>
          </p:cNvSpPr>
          <p:nvPr/>
        </p:nvSpPr>
        <p:spPr bwMode="auto">
          <a:xfrm flipV="1">
            <a:off x="812165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8" name="Line 74"/>
          <p:cNvSpPr>
            <a:spLocks noChangeShapeType="1"/>
          </p:cNvSpPr>
          <p:nvPr/>
        </p:nvSpPr>
        <p:spPr bwMode="auto">
          <a:xfrm flipV="1">
            <a:off x="81883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59" name="Line 75"/>
          <p:cNvSpPr>
            <a:spLocks noChangeShapeType="1"/>
          </p:cNvSpPr>
          <p:nvPr/>
        </p:nvSpPr>
        <p:spPr bwMode="auto">
          <a:xfrm flipV="1">
            <a:off x="8262938" y="4589463"/>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0" name="Line 76"/>
          <p:cNvSpPr>
            <a:spLocks noChangeShapeType="1"/>
          </p:cNvSpPr>
          <p:nvPr/>
        </p:nvSpPr>
        <p:spPr bwMode="auto">
          <a:xfrm flipV="1">
            <a:off x="8331200"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1" name="Line 77"/>
          <p:cNvSpPr>
            <a:spLocks noChangeShapeType="1"/>
          </p:cNvSpPr>
          <p:nvPr/>
        </p:nvSpPr>
        <p:spPr bwMode="auto">
          <a:xfrm flipV="1">
            <a:off x="8404225" y="4589463"/>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2" name="Line 78"/>
          <p:cNvSpPr>
            <a:spLocks noChangeShapeType="1"/>
          </p:cNvSpPr>
          <p:nvPr/>
        </p:nvSpPr>
        <p:spPr bwMode="auto">
          <a:xfrm>
            <a:off x="4824413" y="4589463"/>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3" name="Line 79"/>
          <p:cNvSpPr>
            <a:spLocks noChangeShapeType="1"/>
          </p:cNvSpPr>
          <p:nvPr/>
        </p:nvSpPr>
        <p:spPr bwMode="auto">
          <a:xfrm>
            <a:off x="4891088" y="4589463"/>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4" name="Line 80"/>
          <p:cNvSpPr>
            <a:spLocks noChangeShapeType="1"/>
          </p:cNvSpPr>
          <p:nvPr/>
        </p:nvSpPr>
        <p:spPr bwMode="auto">
          <a:xfrm>
            <a:off x="4965700" y="4589463"/>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5" name="Line 81"/>
          <p:cNvSpPr>
            <a:spLocks noChangeShapeType="1"/>
          </p:cNvSpPr>
          <p:nvPr/>
        </p:nvSpPr>
        <p:spPr bwMode="auto">
          <a:xfrm>
            <a:off x="5033963" y="4589463"/>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6" name="Line 82"/>
          <p:cNvSpPr>
            <a:spLocks noChangeShapeType="1"/>
          </p:cNvSpPr>
          <p:nvPr/>
        </p:nvSpPr>
        <p:spPr bwMode="auto">
          <a:xfrm>
            <a:off x="5106988" y="4589463"/>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7" name="Line 83"/>
          <p:cNvSpPr>
            <a:spLocks noChangeShapeType="1"/>
          </p:cNvSpPr>
          <p:nvPr/>
        </p:nvSpPr>
        <p:spPr bwMode="auto">
          <a:xfrm>
            <a:off x="5175250" y="4589463"/>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8" name="Line 84"/>
          <p:cNvSpPr>
            <a:spLocks noChangeShapeType="1"/>
          </p:cNvSpPr>
          <p:nvPr/>
        </p:nvSpPr>
        <p:spPr bwMode="auto">
          <a:xfrm>
            <a:off x="5248275" y="4589463"/>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69" name="Line 85"/>
          <p:cNvSpPr>
            <a:spLocks noChangeShapeType="1"/>
          </p:cNvSpPr>
          <p:nvPr/>
        </p:nvSpPr>
        <p:spPr bwMode="auto">
          <a:xfrm flipV="1">
            <a:off x="5316538" y="4583113"/>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0" name="Line 86"/>
          <p:cNvSpPr>
            <a:spLocks noChangeShapeType="1"/>
          </p:cNvSpPr>
          <p:nvPr/>
        </p:nvSpPr>
        <p:spPr bwMode="auto">
          <a:xfrm>
            <a:off x="5389563" y="4583113"/>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1" name="Line 87"/>
          <p:cNvSpPr>
            <a:spLocks noChangeShapeType="1"/>
          </p:cNvSpPr>
          <p:nvPr/>
        </p:nvSpPr>
        <p:spPr bwMode="auto">
          <a:xfrm flipV="1">
            <a:off x="5464175" y="4572000"/>
            <a:ext cx="66675"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2" name="Line 88"/>
          <p:cNvSpPr>
            <a:spLocks noChangeShapeType="1"/>
          </p:cNvSpPr>
          <p:nvPr/>
        </p:nvSpPr>
        <p:spPr bwMode="auto">
          <a:xfrm flipV="1">
            <a:off x="5530850" y="4565650"/>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3" name="Line 89"/>
          <p:cNvSpPr>
            <a:spLocks noChangeShapeType="1"/>
          </p:cNvSpPr>
          <p:nvPr/>
        </p:nvSpPr>
        <p:spPr bwMode="auto">
          <a:xfrm flipV="1">
            <a:off x="5605463" y="4540250"/>
            <a:ext cx="68262"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4" name="Line 90"/>
          <p:cNvSpPr>
            <a:spLocks noChangeShapeType="1"/>
          </p:cNvSpPr>
          <p:nvPr/>
        </p:nvSpPr>
        <p:spPr bwMode="auto">
          <a:xfrm flipV="1">
            <a:off x="5673725" y="4510088"/>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5" name="Line 91"/>
          <p:cNvSpPr>
            <a:spLocks noChangeShapeType="1"/>
          </p:cNvSpPr>
          <p:nvPr/>
        </p:nvSpPr>
        <p:spPr bwMode="auto">
          <a:xfrm flipV="1">
            <a:off x="5746750" y="4467225"/>
            <a:ext cx="68263"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6" name="Line 92"/>
          <p:cNvSpPr>
            <a:spLocks noChangeShapeType="1"/>
          </p:cNvSpPr>
          <p:nvPr/>
        </p:nvSpPr>
        <p:spPr bwMode="auto">
          <a:xfrm flipV="1">
            <a:off x="5815013" y="4398963"/>
            <a:ext cx="73025"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7" name="Line 93"/>
          <p:cNvSpPr>
            <a:spLocks noChangeShapeType="1"/>
          </p:cNvSpPr>
          <p:nvPr/>
        </p:nvSpPr>
        <p:spPr bwMode="auto">
          <a:xfrm flipV="1">
            <a:off x="5888038" y="4313238"/>
            <a:ext cx="68262"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8" name="Line 94"/>
          <p:cNvSpPr>
            <a:spLocks noChangeShapeType="1"/>
          </p:cNvSpPr>
          <p:nvPr/>
        </p:nvSpPr>
        <p:spPr bwMode="auto">
          <a:xfrm flipV="1">
            <a:off x="5956300" y="4202113"/>
            <a:ext cx="73025"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79" name="Line 95"/>
          <p:cNvSpPr>
            <a:spLocks noChangeShapeType="1"/>
          </p:cNvSpPr>
          <p:nvPr/>
        </p:nvSpPr>
        <p:spPr bwMode="auto">
          <a:xfrm flipV="1">
            <a:off x="6029325" y="4067175"/>
            <a:ext cx="68263"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0" name="Line 96"/>
          <p:cNvSpPr>
            <a:spLocks noChangeShapeType="1"/>
          </p:cNvSpPr>
          <p:nvPr/>
        </p:nvSpPr>
        <p:spPr bwMode="auto">
          <a:xfrm flipV="1">
            <a:off x="6097588" y="3913188"/>
            <a:ext cx="7302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1" name="Line 97"/>
          <p:cNvSpPr>
            <a:spLocks noChangeShapeType="1"/>
          </p:cNvSpPr>
          <p:nvPr/>
        </p:nvSpPr>
        <p:spPr bwMode="auto">
          <a:xfrm flipV="1">
            <a:off x="6170613" y="3746500"/>
            <a:ext cx="68262"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2" name="Line 98"/>
          <p:cNvSpPr>
            <a:spLocks noChangeShapeType="1"/>
          </p:cNvSpPr>
          <p:nvPr/>
        </p:nvSpPr>
        <p:spPr bwMode="auto">
          <a:xfrm flipV="1">
            <a:off x="6238875" y="3581400"/>
            <a:ext cx="74613"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3" name="Line 99"/>
          <p:cNvSpPr>
            <a:spLocks noChangeShapeType="1"/>
          </p:cNvSpPr>
          <p:nvPr/>
        </p:nvSpPr>
        <p:spPr bwMode="auto">
          <a:xfrm flipV="1">
            <a:off x="6313488" y="3427413"/>
            <a:ext cx="6667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4" name="Line 100"/>
          <p:cNvSpPr>
            <a:spLocks noChangeShapeType="1"/>
          </p:cNvSpPr>
          <p:nvPr/>
        </p:nvSpPr>
        <p:spPr bwMode="auto">
          <a:xfrm flipV="1">
            <a:off x="6380163" y="3303588"/>
            <a:ext cx="74612"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5" name="Line 101"/>
          <p:cNvSpPr>
            <a:spLocks noChangeShapeType="1"/>
          </p:cNvSpPr>
          <p:nvPr/>
        </p:nvSpPr>
        <p:spPr bwMode="auto">
          <a:xfrm flipV="1">
            <a:off x="6454775" y="3224213"/>
            <a:ext cx="66675"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6" name="Line 102"/>
          <p:cNvSpPr>
            <a:spLocks noChangeShapeType="1"/>
          </p:cNvSpPr>
          <p:nvPr/>
        </p:nvSpPr>
        <p:spPr bwMode="auto">
          <a:xfrm flipV="1">
            <a:off x="6521450" y="3198813"/>
            <a:ext cx="7461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7" name="Line 103"/>
          <p:cNvSpPr>
            <a:spLocks noChangeShapeType="1"/>
          </p:cNvSpPr>
          <p:nvPr/>
        </p:nvSpPr>
        <p:spPr bwMode="auto">
          <a:xfrm>
            <a:off x="6596063" y="3198813"/>
            <a:ext cx="73025"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8" name="Line 104"/>
          <p:cNvSpPr>
            <a:spLocks noChangeShapeType="1"/>
          </p:cNvSpPr>
          <p:nvPr/>
        </p:nvSpPr>
        <p:spPr bwMode="auto">
          <a:xfrm>
            <a:off x="6669088" y="3224213"/>
            <a:ext cx="68262"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89" name="Line 105"/>
          <p:cNvSpPr>
            <a:spLocks noChangeShapeType="1"/>
          </p:cNvSpPr>
          <p:nvPr/>
        </p:nvSpPr>
        <p:spPr bwMode="auto">
          <a:xfrm>
            <a:off x="6737350" y="3303588"/>
            <a:ext cx="73025"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0" name="Line 106"/>
          <p:cNvSpPr>
            <a:spLocks noChangeShapeType="1"/>
          </p:cNvSpPr>
          <p:nvPr/>
        </p:nvSpPr>
        <p:spPr bwMode="auto">
          <a:xfrm>
            <a:off x="6810375" y="3427413"/>
            <a:ext cx="6826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1" name="Line 107"/>
          <p:cNvSpPr>
            <a:spLocks noChangeShapeType="1"/>
          </p:cNvSpPr>
          <p:nvPr/>
        </p:nvSpPr>
        <p:spPr bwMode="auto">
          <a:xfrm>
            <a:off x="6878638" y="3581400"/>
            <a:ext cx="74612"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2" name="Line 108"/>
          <p:cNvSpPr>
            <a:spLocks noChangeShapeType="1"/>
          </p:cNvSpPr>
          <p:nvPr/>
        </p:nvSpPr>
        <p:spPr bwMode="auto">
          <a:xfrm>
            <a:off x="6953250" y="3746500"/>
            <a:ext cx="66675"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3" name="Line 109"/>
          <p:cNvSpPr>
            <a:spLocks noChangeShapeType="1"/>
          </p:cNvSpPr>
          <p:nvPr/>
        </p:nvSpPr>
        <p:spPr bwMode="auto">
          <a:xfrm>
            <a:off x="7019925" y="3913188"/>
            <a:ext cx="7461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4" name="Line 110"/>
          <p:cNvSpPr>
            <a:spLocks noChangeShapeType="1"/>
          </p:cNvSpPr>
          <p:nvPr/>
        </p:nvSpPr>
        <p:spPr bwMode="auto">
          <a:xfrm>
            <a:off x="7094538" y="4067175"/>
            <a:ext cx="66675"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5" name="Line 111"/>
          <p:cNvSpPr>
            <a:spLocks noChangeShapeType="1"/>
          </p:cNvSpPr>
          <p:nvPr/>
        </p:nvSpPr>
        <p:spPr bwMode="auto">
          <a:xfrm>
            <a:off x="7161213" y="4202113"/>
            <a:ext cx="74612"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6" name="Line 112"/>
          <p:cNvSpPr>
            <a:spLocks noChangeShapeType="1"/>
          </p:cNvSpPr>
          <p:nvPr/>
        </p:nvSpPr>
        <p:spPr bwMode="auto">
          <a:xfrm>
            <a:off x="7235825" y="4313238"/>
            <a:ext cx="66675"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7" name="Line 113"/>
          <p:cNvSpPr>
            <a:spLocks noChangeShapeType="1"/>
          </p:cNvSpPr>
          <p:nvPr/>
        </p:nvSpPr>
        <p:spPr bwMode="auto">
          <a:xfrm>
            <a:off x="7302500" y="4398963"/>
            <a:ext cx="74613"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8" name="Line 114"/>
          <p:cNvSpPr>
            <a:spLocks noChangeShapeType="1"/>
          </p:cNvSpPr>
          <p:nvPr/>
        </p:nvSpPr>
        <p:spPr bwMode="auto">
          <a:xfrm>
            <a:off x="7377113" y="4467225"/>
            <a:ext cx="68262"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499" name="Line 115"/>
          <p:cNvSpPr>
            <a:spLocks noChangeShapeType="1"/>
          </p:cNvSpPr>
          <p:nvPr/>
        </p:nvSpPr>
        <p:spPr bwMode="auto">
          <a:xfrm>
            <a:off x="7445375" y="4510088"/>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0" name="Line 116"/>
          <p:cNvSpPr>
            <a:spLocks noChangeShapeType="1"/>
          </p:cNvSpPr>
          <p:nvPr/>
        </p:nvSpPr>
        <p:spPr bwMode="auto">
          <a:xfrm>
            <a:off x="7518400" y="4540250"/>
            <a:ext cx="6826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1" name="Line 117"/>
          <p:cNvSpPr>
            <a:spLocks noChangeShapeType="1"/>
          </p:cNvSpPr>
          <p:nvPr/>
        </p:nvSpPr>
        <p:spPr bwMode="auto">
          <a:xfrm>
            <a:off x="7586663" y="4565650"/>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2" name="Line 118"/>
          <p:cNvSpPr>
            <a:spLocks noChangeShapeType="1"/>
          </p:cNvSpPr>
          <p:nvPr/>
        </p:nvSpPr>
        <p:spPr bwMode="auto">
          <a:xfrm>
            <a:off x="7659688" y="4572000"/>
            <a:ext cx="68262"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3" name="Line 119"/>
          <p:cNvSpPr>
            <a:spLocks noChangeShapeType="1"/>
          </p:cNvSpPr>
          <p:nvPr/>
        </p:nvSpPr>
        <p:spPr bwMode="auto">
          <a:xfrm>
            <a:off x="7727950" y="4583113"/>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4" name="Line 120"/>
          <p:cNvSpPr>
            <a:spLocks noChangeShapeType="1"/>
          </p:cNvSpPr>
          <p:nvPr/>
        </p:nvSpPr>
        <p:spPr bwMode="auto">
          <a:xfrm>
            <a:off x="7800975" y="4583113"/>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5" name="Line 121"/>
          <p:cNvSpPr>
            <a:spLocks noChangeShapeType="1"/>
          </p:cNvSpPr>
          <p:nvPr/>
        </p:nvSpPr>
        <p:spPr bwMode="auto">
          <a:xfrm>
            <a:off x="7875588" y="4589463"/>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6" name="Line 122"/>
          <p:cNvSpPr>
            <a:spLocks noChangeShapeType="1"/>
          </p:cNvSpPr>
          <p:nvPr/>
        </p:nvSpPr>
        <p:spPr bwMode="auto">
          <a:xfrm>
            <a:off x="7942263" y="4589463"/>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7" name="Line 123"/>
          <p:cNvSpPr>
            <a:spLocks noChangeShapeType="1"/>
          </p:cNvSpPr>
          <p:nvPr/>
        </p:nvSpPr>
        <p:spPr bwMode="auto">
          <a:xfrm>
            <a:off x="8016875" y="4589463"/>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8" name="Line 124"/>
          <p:cNvSpPr>
            <a:spLocks noChangeShapeType="1"/>
          </p:cNvSpPr>
          <p:nvPr/>
        </p:nvSpPr>
        <p:spPr bwMode="auto">
          <a:xfrm>
            <a:off x="8085138" y="4589463"/>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09" name="Line 125"/>
          <p:cNvSpPr>
            <a:spLocks noChangeShapeType="1"/>
          </p:cNvSpPr>
          <p:nvPr/>
        </p:nvSpPr>
        <p:spPr bwMode="auto">
          <a:xfrm>
            <a:off x="8158163" y="4589463"/>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10" name="Line 126"/>
          <p:cNvSpPr>
            <a:spLocks noChangeShapeType="1"/>
          </p:cNvSpPr>
          <p:nvPr/>
        </p:nvSpPr>
        <p:spPr bwMode="auto">
          <a:xfrm>
            <a:off x="8226425" y="4589463"/>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11" name="Line 127"/>
          <p:cNvSpPr>
            <a:spLocks noChangeShapeType="1"/>
          </p:cNvSpPr>
          <p:nvPr/>
        </p:nvSpPr>
        <p:spPr bwMode="auto">
          <a:xfrm>
            <a:off x="8299450" y="4589463"/>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12" name="Rectangle 128"/>
          <p:cNvSpPr>
            <a:spLocks noChangeArrowheads="1"/>
          </p:cNvSpPr>
          <p:nvPr/>
        </p:nvSpPr>
        <p:spPr bwMode="auto">
          <a:xfrm>
            <a:off x="4683125" y="4540250"/>
            <a:ext cx="42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4513" name="Rectangle 129"/>
          <p:cNvSpPr>
            <a:spLocks noChangeArrowheads="1"/>
          </p:cNvSpPr>
          <p:nvPr/>
        </p:nvSpPr>
        <p:spPr bwMode="auto">
          <a:xfrm>
            <a:off x="4572000" y="4368800"/>
            <a:ext cx="14922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4514" name="Rectangle 130"/>
          <p:cNvSpPr>
            <a:spLocks noChangeArrowheads="1"/>
          </p:cNvSpPr>
          <p:nvPr/>
        </p:nvSpPr>
        <p:spPr bwMode="auto">
          <a:xfrm>
            <a:off x="4614863" y="4189413"/>
            <a:ext cx="1063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4515" name="Rectangle 131"/>
          <p:cNvSpPr>
            <a:spLocks noChangeArrowheads="1"/>
          </p:cNvSpPr>
          <p:nvPr/>
        </p:nvSpPr>
        <p:spPr bwMode="auto">
          <a:xfrm>
            <a:off x="4572000" y="4017963"/>
            <a:ext cx="14922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4516" name="Rectangle 132"/>
          <p:cNvSpPr>
            <a:spLocks noChangeArrowheads="1"/>
          </p:cNvSpPr>
          <p:nvPr/>
        </p:nvSpPr>
        <p:spPr bwMode="auto">
          <a:xfrm>
            <a:off x="4614863" y="3844925"/>
            <a:ext cx="1063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4517" name="Rectangle 133"/>
          <p:cNvSpPr>
            <a:spLocks noChangeArrowheads="1"/>
          </p:cNvSpPr>
          <p:nvPr/>
        </p:nvSpPr>
        <p:spPr bwMode="auto">
          <a:xfrm>
            <a:off x="4572000" y="3667125"/>
            <a:ext cx="14922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4518" name="Rectangle 134"/>
          <p:cNvSpPr>
            <a:spLocks noChangeArrowheads="1"/>
          </p:cNvSpPr>
          <p:nvPr/>
        </p:nvSpPr>
        <p:spPr bwMode="auto">
          <a:xfrm>
            <a:off x="4614863" y="3494088"/>
            <a:ext cx="1063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4519" name="Rectangle 135"/>
          <p:cNvSpPr>
            <a:spLocks noChangeArrowheads="1"/>
          </p:cNvSpPr>
          <p:nvPr/>
        </p:nvSpPr>
        <p:spPr bwMode="auto">
          <a:xfrm>
            <a:off x="4572000" y="3322638"/>
            <a:ext cx="14922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4520" name="Rectangle 136"/>
          <p:cNvSpPr>
            <a:spLocks noChangeArrowheads="1"/>
          </p:cNvSpPr>
          <p:nvPr/>
        </p:nvSpPr>
        <p:spPr bwMode="auto">
          <a:xfrm>
            <a:off x="4614863" y="3143250"/>
            <a:ext cx="1063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4521" name="Rectangle 137"/>
          <p:cNvSpPr>
            <a:spLocks noChangeArrowheads="1"/>
          </p:cNvSpPr>
          <p:nvPr/>
        </p:nvSpPr>
        <p:spPr bwMode="auto">
          <a:xfrm>
            <a:off x="4572000" y="2971800"/>
            <a:ext cx="14922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4522" name="Rectangle 138"/>
          <p:cNvSpPr>
            <a:spLocks noChangeArrowheads="1"/>
          </p:cNvSpPr>
          <p:nvPr/>
        </p:nvSpPr>
        <p:spPr bwMode="auto">
          <a:xfrm rot="16200000">
            <a:off x="4783931" y="4636294"/>
            <a:ext cx="682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4523" name="Rectangle 139"/>
          <p:cNvSpPr>
            <a:spLocks noChangeArrowheads="1"/>
          </p:cNvSpPr>
          <p:nvPr/>
        </p:nvSpPr>
        <p:spPr bwMode="auto">
          <a:xfrm rot="16200000">
            <a:off x="4893469"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4524" name="Rectangle 140"/>
          <p:cNvSpPr>
            <a:spLocks noChangeArrowheads="1"/>
          </p:cNvSpPr>
          <p:nvPr/>
        </p:nvSpPr>
        <p:spPr bwMode="auto">
          <a:xfrm rot="16200000">
            <a:off x="5034756"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4525" name="Rectangle 141"/>
          <p:cNvSpPr>
            <a:spLocks noChangeArrowheads="1"/>
          </p:cNvSpPr>
          <p:nvPr/>
        </p:nvSpPr>
        <p:spPr bwMode="auto">
          <a:xfrm rot="16200000">
            <a:off x="5176044"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4526" name="Rectangle 142"/>
          <p:cNvSpPr>
            <a:spLocks noChangeArrowheads="1"/>
          </p:cNvSpPr>
          <p:nvPr/>
        </p:nvSpPr>
        <p:spPr bwMode="auto">
          <a:xfrm rot="16200000">
            <a:off x="5317331"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4527" name="Rectangle 143"/>
          <p:cNvSpPr>
            <a:spLocks noChangeArrowheads="1"/>
          </p:cNvSpPr>
          <p:nvPr/>
        </p:nvSpPr>
        <p:spPr bwMode="auto">
          <a:xfrm rot="16200000">
            <a:off x="5490369" y="4636294"/>
            <a:ext cx="682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4528" name="Rectangle 144"/>
          <p:cNvSpPr>
            <a:spLocks noChangeArrowheads="1"/>
          </p:cNvSpPr>
          <p:nvPr/>
        </p:nvSpPr>
        <p:spPr bwMode="auto">
          <a:xfrm rot="16200000">
            <a:off x="5601494"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4529" name="Rectangle 145"/>
          <p:cNvSpPr>
            <a:spLocks noChangeArrowheads="1"/>
          </p:cNvSpPr>
          <p:nvPr/>
        </p:nvSpPr>
        <p:spPr bwMode="auto">
          <a:xfrm rot="16200000">
            <a:off x="5742781"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4530" name="Rectangle 146"/>
          <p:cNvSpPr>
            <a:spLocks noChangeArrowheads="1"/>
          </p:cNvSpPr>
          <p:nvPr/>
        </p:nvSpPr>
        <p:spPr bwMode="auto">
          <a:xfrm rot="16200000">
            <a:off x="5884069"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4531" name="Rectangle 147"/>
          <p:cNvSpPr>
            <a:spLocks noChangeArrowheads="1"/>
          </p:cNvSpPr>
          <p:nvPr/>
        </p:nvSpPr>
        <p:spPr bwMode="auto">
          <a:xfrm rot="16200000">
            <a:off x="6025356"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4532" name="Rectangle 148"/>
          <p:cNvSpPr>
            <a:spLocks noChangeArrowheads="1"/>
          </p:cNvSpPr>
          <p:nvPr/>
        </p:nvSpPr>
        <p:spPr bwMode="auto">
          <a:xfrm rot="16200000">
            <a:off x="6198394" y="4636294"/>
            <a:ext cx="682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4533" name="Rectangle 149"/>
          <p:cNvSpPr>
            <a:spLocks noChangeArrowheads="1"/>
          </p:cNvSpPr>
          <p:nvPr/>
        </p:nvSpPr>
        <p:spPr bwMode="auto">
          <a:xfrm rot="16200000">
            <a:off x="6307931"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4534" name="Rectangle 150"/>
          <p:cNvSpPr>
            <a:spLocks noChangeArrowheads="1"/>
          </p:cNvSpPr>
          <p:nvPr/>
        </p:nvSpPr>
        <p:spPr bwMode="auto">
          <a:xfrm rot="16200000">
            <a:off x="6449219" y="4671219"/>
            <a:ext cx="1317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4535" name="Rectangle 151"/>
          <p:cNvSpPr>
            <a:spLocks noChangeArrowheads="1"/>
          </p:cNvSpPr>
          <p:nvPr/>
        </p:nvSpPr>
        <p:spPr bwMode="auto">
          <a:xfrm rot="16200000">
            <a:off x="6609556"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4536" name="Rectangle 152"/>
          <p:cNvSpPr>
            <a:spLocks noChangeArrowheads="1"/>
          </p:cNvSpPr>
          <p:nvPr/>
        </p:nvSpPr>
        <p:spPr bwMode="auto">
          <a:xfrm rot="16200000">
            <a:off x="6750844"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4537" name="Rectangle 153"/>
          <p:cNvSpPr>
            <a:spLocks noChangeArrowheads="1"/>
          </p:cNvSpPr>
          <p:nvPr/>
        </p:nvSpPr>
        <p:spPr bwMode="auto">
          <a:xfrm rot="16200000">
            <a:off x="6925469" y="4623594"/>
            <a:ext cx="42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4538" name="Rectangle 154"/>
          <p:cNvSpPr>
            <a:spLocks noChangeArrowheads="1"/>
          </p:cNvSpPr>
          <p:nvPr/>
        </p:nvSpPr>
        <p:spPr bwMode="auto">
          <a:xfrm rot="16200000">
            <a:off x="7035006"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4539" name="Rectangle 155"/>
          <p:cNvSpPr>
            <a:spLocks noChangeArrowheads="1"/>
          </p:cNvSpPr>
          <p:nvPr/>
        </p:nvSpPr>
        <p:spPr bwMode="auto">
          <a:xfrm rot="16200000">
            <a:off x="7176294"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4540" name="Rectangle 156"/>
          <p:cNvSpPr>
            <a:spLocks noChangeArrowheads="1"/>
          </p:cNvSpPr>
          <p:nvPr/>
        </p:nvSpPr>
        <p:spPr bwMode="auto">
          <a:xfrm rot="16200000">
            <a:off x="7317581"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4541" name="Rectangle 157"/>
          <p:cNvSpPr>
            <a:spLocks noChangeArrowheads="1"/>
          </p:cNvSpPr>
          <p:nvPr/>
        </p:nvSpPr>
        <p:spPr bwMode="auto">
          <a:xfrm rot="16200000">
            <a:off x="7458869"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4542" name="Rectangle 158"/>
          <p:cNvSpPr>
            <a:spLocks noChangeArrowheads="1"/>
          </p:cNvSpPr>
          <p:nvPr/>
        </p:nvSpPr>
        <p:spPr bwMode="auto">
          <a:xfrm rot="16200000">
            <a:off x="7631906" y="4623594"/>
            <a:ext cx="42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4543" name="Rectangle 159"/>
          <p:cNvSpPr>
            <a:spLocks noChangeArrowheads="1"/>
          </p:cNvSpPr>
          <p:nvPr/>
        </p:nvSpPr>
        <p:spPr bwMode="auto">
          <a:xfrm rot="16200000">
            <a:off x="7741444"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4544" name="Rectangle 160"/>
          <p:cNvSpPr>
            <a:spLocks noChangeArrowheads="1"/>
          </p:cNvSpPr>
          <p:nvPr/>
        </p:nvSpPr>
        <p:spPr bwMode="auto">
          <a:xfrm rot="16200000">
            <a:off x="7882731"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4545" name="Rectangle 161"/>
          <p:cNvSpPr>
            <a:spLocks noChangeArrowheads="1"/>
          </p:cNvSpPr>
          <p:nvPr/>
        </p:nvSpPr>
        <p:spPr bwMode="auto">
          <a:xfrm rot="16200000">
            <a:off x="8025606"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4546" name="Rectangle 162"/>
          <p:cNvSpPr>
            <a:spLocks noChangeArrowheads="1"/>
          </p:cNvSpPr>
          <p:nvPr/>
        </p:nvSpPr>
        <p:spPr bwMode="auto">
          <a:xfrm rot="16200000">
            <a:off x="8166894" y="4658519"/>
            <a:ext cx="1063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4547" name="Rectangle 163"/>
          <p:cNvSpPr>
            <a:spLocks noChangeArrowheads="1"/>
          </p:cNvSpPr>
          <p:nvPr/>
        </p:nvSpPr>
        <p:spPr bwMode="auto">
          <a:xfrm rot="16200000">
            <a:off x="8339931" y="4623594"/>
            <a:ext cx="42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4548" name="Line 164"/>
          <p:cNvSpPr>
            <a:spLocks noChangeShapeType="1"/>
          </p:cNvSpPr>
          <p:nvPr/>
        </p:nvSpPr>
        <p:spPr bwMode="auto">
          <a:xfrm>
            <a:off x="536575" y="460692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49" name="Line 165"/>
          <p:cNvSpPr>
            <a:spLocks noChangeShapeType="1"/>
          </p:cNvSpPr>
          <p:nvPr/>
        </p:nvSpPr>
        <p:spPr bwMode="auto">
          <a:xfrm>
            <a:off x="561975" y="460692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0" name="Line 166"/>
          <p:cNvSpPr>
            <a:spLocks noChangeShapeType="1"/>
          </p:cNvSpPr>
          <p:nvPr/>
        </p:nvSpPr>
        <p:spPr bwMode="auto">
          <a:xfrm flipV="1">
            <a:off x="5619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1" name="Line 167"/>
          <p:cNvSpPr>
            <a:spLocks noChangeShapeType="1"/>
          </p:cNvSpPr>
          <p:nvPr/>
        </p:nvSpPr>
        <p:spPr bwMode="auto">
          <a:xfrm flipV="1">
            <a:off x="6350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2" name="Line 168"/>
          <p:cNvSpPr>
            <a:spLocks noChangeShapeType="1"/>
          </p:cNvSpPr>
          <p:nvPr/>
        </p:nvSpPr>
        <p:spPr bwMode="auto">
          <a:xfrm flipV="1">
            <a:off x="70326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3" name="Line 169"/>
          <p:cNvSpPr>
            <a:spLocks noChangeShapeType="1"/>
          </p:cNvSpPr>
          <p:nvPr/>
        </p:nvSpPr>
        <p:spPr bwMode="auto">
          <a:xfrm flipV="1">
            <a:off x="7762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4" name="Line 170"/>
          <p:cNvSpPr>
            <a:spLocks noChangeShapeType="1"/>
          </p:cNvSpPr>
          <p:nvPr/>
        </p:nvSpPr>
        <p:spPr bwMode="auto">
          <a:xfrm flipV="1">
            <a:off x="84455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5" name="Line 171"/>
          <p:cNvSpPr>
            <a:spLocks noChangeShapeType="1"/>
          </p:cNvSpPr>
          <p:nvPr/>
        </p:nvSpPr>
        <p:spPr bwMode="auto">
          <a:xfrm flipV="1">
            <a:off x="9175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6" name="Line 172"/>
          <p:cNvSpPr>
            <a:spLocks noChangeShapeType="1"/>
          </p:cNvSpPr>
          <p:nvPr/>
        </p:nvSpPr>
        <p:spPr bwMode="auto">
          <a:xfrm flipV="1">
            <a:off x="98583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7" name="Line 173"/>
          <p:cNvSpPr>
            <a:spLocks noChangeShapeType="1"/>
          </p:cNvSpPr>
          <p:nvPr/>
        </p:nvSpPr>
        <p:spPr bwMode="auto">
          <a:xfrm flipV="1">
            <a:off x="105886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8" name="Line 174"/>
          <p:cNvSpPr>
            <a:spLocks noChangeShapeType="1"/>
          </p:cNvSpPr>
          <p:nvPr/>
        </p:nvSpPr>
        <p:spPr bwMode="auto">
          <a:xfrm flipV="1">
            <a:off x="112712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59" name="Line 175"/>
          <p:cNvSpPr>
            <a:spLocks noChangeShapeType="1"/>
          </p:cNvSpPr>
          <p:nvPr/>
        </p:nvSpPr>
        <p:spPr bwMode="auto">
          <a:xfrm flipV="1">
            <a:off x="120173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0" name="Line 176"/>
          <p:cNvSpPr>
            <a:spLocks noChangeShapeType="1"/>
          </p:cNvSpPr>
          <p:nvPr/>
        </p:nvSpPr>
        <p:spPr bwMode="auto">
          <a:xfrm flipV="1">
            <a:off x="12684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1" name="Line 177"/>
          <p:cNvSpPr>
            <a:spLocks noChangeShapeType="1"/>
          </p:cNvSpPr>
          <p:nvPr/>
        </p:nvSpPr>
        <p:spPr bwMode="auto">
          <a:xfrm flipV="1">
            <a:off x="134302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2" name="Line 178"/>
          <p:cNvSpPr>
            <a:spLocks noChangeShapeType="1"/>
          </p:cNvSpPr>
          <p:nvPr/>
        </p:nvSpPr>
        <p:spPr bwMode="auto">
          <a:xfrm flipV="1">
            <a:off x="14097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3" name="Line 179"/>
          <p:cNvSpPr>
            <a:spLocks noChangeShapeType="1"/>
          </p:cNvSpPr>
          <p:nvPr/>
        </p:nvSpPr>
        <p:spPr bwMode="auto">
          <a:xfrm flipV="1">
            <a:off x="14843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4" name="Line 180"/>
          <p:cNvSpPr>
            <a:spLocks noChangeShapeType="1"/>
          </p:cNvSpPr>
          <p:nvPr/>
        </p:nvSpPr>
        <p:spPr bwMode="auto">
          <a:xfrm flipV="1">
            <a:off x="15509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5" name="Line 181"/>
          <p:cNvSpPr>
            <a:spLocks noChangeShapeType="1"/>
          </p:cNvSpPr>
          <p:nvPr/>
        </p:nvSpPr>
        <p:spPr bwMode="auto">
          <a:xfrm flipV="1">
            <a:off x="16256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6" name="Line 182"/>
          <p:cNvSpPr>
            <a:spLocks noChangeShapeType="1"/>
          </p:cNvSpPr>
          <p:nvPr/>
        </p:nvSpPr>
        <p:spPr bwMode="auto">
          <a:xfrm flipV="1">
            <a:off x="169386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7" name="Line 183"/>
          <p:cNvSpPr>
            <a:spLocks noChangeShapeType="1"/>
          </p:cNvSpPr>
          <p:nvPr/>
        </p:nvSpPr>
        <p:spPr bwMode="auto">
          <a:xfrm flipV="1">
            <a:off x="17668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8" name="Line 184"/>
          <p:cNvSpPr>
            <a:spLocks noChangeShapeType="1"/>
          </p:cNvSpPr>
          <p:nvPr/>
        </p:nvSpPr>
        <p:spPr bwMode="auto">
          <a:xfrm flipV="1">
            <a:off x="18415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69" name="Line 185"/>
          <p:cNvSpPr>
            <a:spLocks noChangeShapeType="1"/>
          </p:cNvSpPr>
          <p:nvPr/>
        </p:nvSpPr>
        <p:spPr bwMode="auto">
          <a:xfrm flipV="1">
            <a:off x="19081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0" name="Line 186"/>
          <p:cNvSpPr>
            <a:spLocks noChangeShapeType="1"/>
          </p:cNvSpPr>
          <p:nvPr/>
        </p:nvSpPr>
        <p:spPr bwMode="auto">
          <a:xfrm flipV="1">
            <a:off x="19827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1" name="Line 187"/>
          <p:cNvSpPr>
            <a:spLocks noChangeShapeType="1"/>
          </p:cNvSpPr>
          <p:nvPr/>
        </p:nvSpPr>
        <p:spPr bwMode="auto">
          <a:xfrm flipV="1">
            <a:off x="204946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2" name="Line 188"/>
          <p:cNvSpPr>
            <a:spLocks noChangeShapeType="1"/>
          </p:cNvSpPr>
          <p:nvPr/>
        </p:nvSpPr>
        <p:spPr bwMode="auto">
          <a:xfrm flipV="1">
            <a:off x="21240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3" name="Line 189"/>
          <p:cNvSpPr>
            <a:spLocks noChangeShapeType="1"/>
          </p:cNvSpPr>
          <p:nvPr/>
        </p:nvSpPr>
        <p:spPr bwMode="auto">
          <a:xfrm flipV="1">
            <a:off x="219075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4" name="Line 190"/>
          <p:cNvSpPr>
            <a:spLocks noChangeShapeType="1"/>
          </p:cNvSpPr>
          <p:nvPr/>
        </p:nvSpPr>
        <p:spPr bwMode="auto">
          <a:xfrm flipV="1">
            <a:off x="226536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5" name="Line 191"/>
          <p:cNvSpPr>
            <a:spLocks noChangeShapeType="1"/>
          </p:cNvSpPr>
          <p:nvPr/>
        </p:nvSpPr>
        <p:spPr bwMode="auto">
          <a:xfrm flipV="1">
            <a:off x="233362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6" name="Line 192"/>
          <p:cNvSpPr>
            <a:spLocks noChangeShapeType="1"/>
          </p:cNvSpPr>
          <p:nvPr/>
        </p:nvSpPr>
        <p:spPr bwMode="auto">
          <a:xfrm flipV="1">
            <a:off x="240665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7" name="Line 193"/>
          <p:cNvSpPr>
            <a:spLocks noChangeShapeType="1"/>
          </p:cNvSpPr>
          <p:nvPr/>
        </p:nvSpPr>
        <p:spPr bwMode="auto">
          <a:xfrm flipV="1">
            <a:off x="24749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8" name="Line 194"/>
          <p:cNvSpPr>
            <a:spLocks noChangeShapeType="1"/>
          </p:cNvSpPr>
          <p:nvPr/>
        </p:nvSpPr>
        <p:spPr bwMode="auto">
          <a:xfrm flipV="1">
            <a:off x="254793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79" name="Line 195"/>
          <p:cNvSpPr>
            <a:spLocks noChangeShapeType="1"/>
          </p:cNvSpPr>
          <p:nvPr/>
        </p:nvSpPr>
        <p:spPr bwMode="auto">
          <a:xfrm flipV="1">
            <a:off x="26162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0" name="Line 196"/>
          <p:cNvSpPr>
            <a:spLocks noChangeShapeType="1"/>
          </p:cNvSpPr>
          <p:nvPr/>
        </p:nvSpPr>
        <p:spPr bwMode="auto">
          <a:xfrm flipV="1">
            <a:off x="268922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1" name="Line 197"/>
          <p:cNvSpPr>
            <a:spLocks noChangeShapeType="1"/>
          </p:cNvSpPr>
          <p:nvPr/>
        </p:nvSpPr>
        <p:spPr bwMode="auto">
          <a:xfrm flipV="1">
            <a:off x="27574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2" name="Line 198"/>
          <p:cNvSpPr>
            <a:spLocks noChangeShapeType="1"/>
          </p:cNvSpPr>
          <p:nvPr/>
        </p:nvSpPr>
        <p:spPr bwMode="auto">
          <a:xfrm flipV="1">
            <a:off x="28305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3" name="Line 199"/>
          <p:cNvSpPr>
            <a:spLocks noChangeShapeType="1"/>
          </p:cNvSpPr>
          <p:nvPr/>
        </p:nvSpPr>
        <p:spPr bwMode="auto">
          <a:xfrm flipV="1">
            <a:off x="28987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4" name="Line 200"/>
          <p:cNvSpPr>
            <a:spLocks noChangeShapeType="1"/>
          </p:cNvSpPr>
          <p:nvPr/>
        </p:nvSpPr>
        <p:spPr bwMode="auto">
          <a:xfrm flipV="1">
            <a:off x="29733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5" name="Line 201"/>
          <p:cNvSpPr>
            <a:spLocks noChangeShapeType="1"/>
          </p:cNvSpPr>
          <p:nvPr/>
        </p:nvSpPr>
        <p:spPr bwMode="auto">
          <a:xfrm flipV="1">
            <a:off x="30464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6" name="Line 202"/>
          <p:cNvSpPr>
            <a:spLocks noChangeShapeType="1"/>
          </p:cNvSpPr>
          <p:nvPr/>
        </p:nvSpPr>
        <p:spPr bwMode="auto">
          <a:xfrm flipV="1">
            <a:off x="31146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7" name="Line 203"/>
          <p:cNvSpPr>
            <a:spLocks noChangeShapeType="1"/>
          </p:cNvSpPr>
          <p:nvPr/>
        </p:nvSpPr>
        <p:spPr bwMode="auto">
          <a:xfrm flipV="1">
            <a:off x="31877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8" name="Line 204"/>
          <p:cNvSpPr>
            <a:spLocks noChangeShapeType="1"/>
          </p:cNvSpPr>
          <p:nvPr/>
        </p:nvSpPr>
        <p:spPr bwMode="auto">
          <a:xfrm flipV="1">
            <a:off x="325596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89" name="Line 205"/>
          <p:cNvSpPr>
            <a:spLocks noChangeShapeType="1"/>
          </p:cNvSpPr>
          <p:nvPr/>
        </p:nvSpPr>
        <p:spPr bwMode="auto">
          <a:xfrm flipV="1">
            <a:off x="332898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0" name="Line 206"/>
          <p:cNvSpPr>
            <a:spLocks noChangeShapeType="1"/>
          </p:cNvSpPr>
          <p:nvPr/>
        </p:nvSpPr>
        <p:spPr bwMode="auto">
          <a:xfrm flipV="1">
            <a:off x="339725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1" name="Line 207"/>
          <p:cNvSpPr>
            <a:spLocks noChangeShapeType="1"/>
          </p:cNvSpPr>
          <p:nvPr/>
        </p:nvSpPr>
        <p:spPr bwMode="auto">
          <a:xfrm flipV="1">
            <a:off x="34702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2" name="Line 208"/>
          <p:cNvSpPr>
            <a:spLocks noChangeShapeType="1"/>
          </p:cNvSpPr>
          <p:nvPr/>
        </p:nvSpPr>
        <p:spPr bwMode="auto">
          <a:xfrm flipV="1">
            <a:off x="353853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3" name="Line 209"/>
          <p:cNvSpPr>
            <a:spLocks noChangeShapeType="1"/>
          </p:cNvSpPr>
          <p:nvPr/>
        </p:nvSpPr>
        <p:spPr bwMode="auto">
          <a:xfrm flipV="1">
            <a:off x="361315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4" name="Line 210"/>
          <p:cNvSpPr>
            <a:spLocks noChangeShapeType="1"/>
          </p:cNvSpPr>
          <p:nvPr/>
        </p:nvSpPr>
        <p:spPr bwMode="auto">
          <a:xfrm flipV="1">
            <a:off x="367982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5" name="Line 211"/>
          <p:cNvSpPr>
            <a:spLocks noChangeShapeType="1"/>
          </p:cNvSpPr>
          <p:nvPr/>
        </p:nvSpPr>
        <p:spPr bwMode="auto">
          <a:xfrm flipV="1">
            <a:off x="3754438"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6" name="Line 212"/>
          <p:cNvSpPr>
            <a:spLocks noChangeShapeType="1"/>
          </p:cNvSpPr>
          <p:nvPr/>
        </p:nvSpPr>
        <p:spPr bwMode="auto">
          <a:xfrm flipV="1">
            <a:off x="38211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7" name="Line 213"/>
          <p:cNvSpPr>
            <a:spLocks noChangeShapeType="1"/>
          </p:cNvSpPr>
          <p:nvPr/>
        </p:nvSpPr>
        <p:spPr bwMode="auto">
          <a:xfrm flipV="1">
            <a:off x="389572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8" name="Line 214"/>
          <p:cNvSpPr>
            <a:spLocks noChangeShapeType="1"/>
          </p:cNvSpPr>
          <p:nvPr/>
        </p:nvSpPr>
        <p:spPr bwMode="auto">
          <a:xfrm flipV="1">
            <a:off x="39624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599" name="Line 215"/>
          <p:cNvSpPr>
            <a:spLocks noChangeShapeType="1"/>
          </p:cNvSpPr>
          <p:nvPr/>
        </p:nvSpPr>
        <p:spPr bwMode="auto">
          <a:xfrm flipV="1">
            <a:off x="4037013" y="4606925"/>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600" name="Line 216"/>
          <p:cNvSpPr>
            <a:spLocks noChangeShapeType="1"/>
          </p:cNvSpPr>
          <p:nvPr/>
        </p:nvSpPr>
        <p:spPr bwMode="auto">
          <a:xfrm flipV="1">
            <a:off x="4105275"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601" name="Line 217"/>
          <p:cNvSpPr>
            <a:spLocks noChangeShapeType="1"/>
          </p:cNvSpPr>
          <p:nvPr/>
        </p:nvSpPr>
        <p:spPr bwMode="auto">
          <a:xfrm flipV="1">
            <a:off x="4178300" y="4606925"/>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602" name="Rectangle 218"/>
          <p:cNvSpPr>
            <a:spLocks noChangeArrowheads="1"/>
          </p:cNvSpPr>
          <p:nvPr/>
        </p:nvSpPr>
        <p:spPr bwMode="auto">
          <a:xfrm>
            <a:off x="533400" y="4648200"/>
            <a:ext cx="428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4603" name="Text Box 219"/>
          <p:cNvSpPr txBox="1">
            <a:spLocks noChangeArrowheads="1"/>
          </p:cNvSpPr>
          <p:nvPr/>
        </p:nvSpPr>
        <p:spPr bwMode="auto">
          <a:xfrm>
            <a:off x="2209800" y="4572000"/>
            <a:ext cx="2524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800"/>
              <a:t>.</a:t>
            </a:r>
            <a:r>
              <a:rPr lang="en-US" altLang="en-US" sz="600">
                <a:latin typeface="Arial (PCL6)" pitchFamily="34" charset="0"/>
              </a:rPr>
              <a:t>5</a:t>
            </a:r>
            <a:endParaRPr lang="en-US" altLang="en-US" sz="800"/>
          </a:p>
        </p:txBody>
      </p:sp>
      <p:sp>
        <p:nvSpPr>
          <p:cNvPr id="144604" name="Text Box 220"/>
          <p:cNvSpPr txBox="1">
            <a:spLocks noChangeArrowheads="1"/>
          </p:cNvSpPr>
          <p:nvPr/>
        </p:nvSpPr>
        <p:spPr bwMode="auto">
          <a:xfrm>
            <a:off x="4038600" y="4595813"/>
            <a:ext cx="227013" cy="18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600">
                <a:latin typeface="Arial (PCL6)" pitchFamily="34" charset="0"/>
              </a:rPr>
              <a:t>1</a:t>
            </a:r>
          </a:p>
        </p:txBody>
      </p:sp>
      <p:sp>
        <p:nvSpPr>
          <p:cNvPr id="144605" name="Line 221"/>
          <p:cNvSpPr>
            <a:spLocks noChangeShapeType="1"/>
          </p:cNvSpPr>
          <p:nvPr/>
        </p:nvSpPr>
        <p:spPr bwMode="auto">
          <a:xfrm>
            <a:off x="1143000" y="3276600"/>
            <a:ext cx="0" cy="1219200"/>
          </a:xfrm>
          <a:prstGeom prst="line">
            <a:avLst/>
          </a:prstGeom>
          <a:noFill/>
          <a:ln w="12700">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606" name="Text Box 222"/>
          <p:cNvSpPr txBox="1">
            <a:spLocks noChangeArrowheads="1"/>
          </p:cNvSpPr>
          <p:nvPr/>
        </p:nvSpPr>
        <p:spPr bwMode="auto">
          <a:xfrm>
            <a:off x="4191000" y="3581400"/>
            <a:ext cx="35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t>=</a:t>
            </a:r>
          </a:p>
        </p:txBody>
      </p:sp>
      <p:sp>
        <p:nvSpPr>
          <p:cNvPr id="144607" name="Line 223"/>
          <p:cNvSpPr>
            <a:spLocks noChangeShapeType="1"/>
          </p:cNvSpPr>
          <p:nvPr/>
        </p:nvSpPr>
        <p:spPr bwMode="auto">
          <a:xfrm>
            <a:off x="5257800" y="2438400"/>
            <a:ext cx="533400" cy="1905000"/>
          </a:xfrm>
          <a:prstGeom prst="line">
            <a:avLst/>
          </a:prstGeom>
          <a:noFill/>
          <a:ln w="12700">
            <a:solidFill>
              <a:schemeClr val="tx1"/>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138191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766763" y="1985963"/>
            <a:ext cx="7823200" cy="4332287"/>
          </a:xfrm>
          <a:prstGeom prst="rect">
            <a:avLst/>
          </a:prstGeom>
          <a:solidFill>
            <a:srgbClr val="FFFFFF"/>
          </a:solidFill>
          <a:ln w="15875">
            <a:solidFill>
              <a:srgbClr val="000000"/>
            </a:solidFill>
            <a:miter lim="800000"/>
            <a:headEnd/>
            <a:tailEnd/>
          </a:ln>
        </p:spPr>
        <p:txBody>
          <a:bodyPr/>
          <a:lstStyle/>
          <a:p>
            <a:endParaRPr lang="en-US"/>
          </a:p>
        </p:txBody>
      </p:sp>
      <p:sp>
        <p:nvSpPr>
          <p:cNvPr id="145411" name="Rectangle 3"/>
          <p:cNvSpPr>
            <a:spLocks noChangeArrowheads="1"/>
          </p:cNvSpPr>
          <p:nvPr/>
        </p:nvSpPr>
        <p:spPr bwMode="auto">
          <a:xfrm>
            <a:off x="1481138" y="2374900"/>
            <a:ext cx="6443662"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412" name="Line 4"/>
          <p:cNvSpPr>
            <a:spLocks noChangeShapeType="1"/>
          </p:cNvSpPr>
          <p:nvPr/>
        </p:nvSpPr>
        <p:spPr bwMode="auto">
          <a:xfrm>
            <a:off x="1481138" y="4987925"/>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3" name="Line 5"/>
          <p:cNvSpPr>
            <a:spLocks noChangeShapeType="1"/>
          </p:cNvSpPr>
          <p:nvPr/>
        </p:nvSpPr>
        <p:spPr bwMode="auto">
          <a:xfrm>
            <a:off x="1481138" y="4695825"/>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4" name="Line 6"/>
          <p:cNvSpPr>
            <a:spLocks noChangeShapeType="1"/>
          </p:cNvSpPr>
          <p:nvPr/>
        </p:nvSpPr>
        <p:spPr bwMode="auto">
          <a:xfrm>
            <a:off x="1481138" y="4403725"/>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5" name="Line 7"/>
          <p:cNvSpPr>
            <a:spLocks noChangeShapeType="1"/>
          </p:cNvSpPr>
          <p:nvPr/>
        </p:nvSpPr>
        <p:spPr bwMode="auto">
          <a:xfrm>
            <a:off x="1481138" y="4111625"/>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6" name="Line 8"/>
          <p:cNvSpPr>
            <a:spLocks noChangeShapeType="1"/>
          </p:cNvSpPr>
          <p:nvPr/>
        </p:nvSpPr>
        <p:spPr bwMode="auto">
          <a:xfrm>
            <a:off x="1481138" y="3819525"/>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7" name="Line 9"/>
          <p:cNvSpPr>
            <a:spLocks noChangeShapeType="1"/>
          </p:cNvSpPr>
          <p:nvPr/>
        </p:nvSpPr>
        <p:spPr bwMode="auto">
          <a:xfrm>
            <a:off x="1481138" y="3543300"/>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8" name="Line 10"/>
          <p:cNvSpPr>
            <a:spLocks noChangeShapeType="1"/>
          </p:cNvSpPr>
          <p:nvPr/>
        </p:nvSpPr>
        <p:spPr bwMode="auto">
          <a:xfrm>
            <a:off x="1481138" y="3251200"/>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19" name="Line 11"/>
          <p:cNvSpPr>
            <a:spLocks noChangeShapeType="1"/>
          </p:cNvSpPr>
          <p:nvPr/>
        </p:nvSpPr>
        <p:spPr bwMode="auto">
          <a:xfrm>
            <a:off x="1481138" y="2959100"/>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20" name="Line 12"/>
          <p:cNvSpPr>
            <a:spLocks noChangeShapeType="1"/>
          </p:cNvSpPr>
          <p:nvPr/>
        </p:nvSpPr>
        <p:spPr bwMode="auto">
          <a:xfrm>
            <a:off x="1481138" y="2667000"/>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21" name="Line 13"/>
          <p:cNvSpPr>
            <a:spLocks noChangeShapeType="1"/>
          </p:cNvSpPr>
          <p:nvPr/>
        </p:nvSpPr>
        <p:spPr bwMode="auto">
          <a:xfrm>
            <a:off x="1481138" y="2374900"/>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22" name="Rectangle 14"/>
          <p:cNvSpPr>
            <a:spLocks noChangeArrowheads="1"/>
          </p:cNvSpPr>
          <p:nvPr/>
        </p:nvSpPr>
        <p:spPr bwMode="auto">
          <a:xfrm>
            <a:off x="1481138" y="2374900"/>
            <a:ext cx="6443662" cy="2905125"/>
          </a:xfrm>
          <a:prstGeom prst="rect">
            <a:avLst/>
          </a:prstGeom>
          <a:noFill/>
          <a:ln w="1587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423" name="Rectangle 15"/>
          <p:cNvSpPr>
            <a:spLocks noChangeArrowheads="1"/>
          </p:cNvSpPr>
          <p:nvPr/>
        </p:nvSpPr>
        <p:spPr bwMode="auto">
          <a:xfrm>
            <a:off x="1757363" y="2959100"/>
            <a:ext cx="373062" cy="2320925"/>
          </a:xfrm>
          <a:prstGeom prst="rect">
            <a:avLst/>
          </a:prstGeom>
          <a:solidFill>
            <a:srgbClr val="FF0000"/>
          </a:solidFill>
          <a:ln w="15875">
            <a:solidFill>
              <a:srgbClr val="000000"/>
            </a:solidFill>
            <a:miter lim="800000"/>
            <a:headEnd/>
            <a:tailEnd/>
          </a:ln>
        </p:spPr>
        <p:txBody>
          <a:bodyPr/>
          <a:lstStyle/>
          <a:p>
            <a:endParaRPr lang="en-US"/>
          </a:p>
        </p:txBody>
      </p:sp>
      <p:sp>
        <p:nvSpPr>
          <p:cNvPr id="145424" name="Rectangle 16"/>
          <p:cNvSpPr>
            <a:spLocks noChangeArrowheads="1"/>
          </p:cNvSpPr>
          <p:nvPr/>
        </p:nvSpPr>
        <p:spPr bwMode="auto">
          <a:xfrm>
            <a:off x="2681288" y="5246688"/>
            <a:ext cx="357187" cy="33337"/>
          </a:xfrm>
          <a:prstGeom prst="rect">
            <a:avLst/>
          </a:prstGeom>
          <a:solidFill>
            <a:srgbClr val="FF0000"/>
          </a:solidFill>
          <a:ln w="15875">
            <a:solidFill>
              <a:srgbClr val="000000"/>
            </a:solidFill>
            <a:miter lim="800000"/>
            <a:headEnd/>
            <a:tailEnd/>
          </a:ln>
        </p:spPr>
        <p:txBody>
          <a:bodyPr/>
          <a:lstStyle/>
          <a:p>
            <a:endParaRPr lang="en-US"/>
          </a:p>
        </p:txBody>
      </p:sp>
      <p:sp>
        <p:nvSpPr>
          <p:cNvPr id="145425" name="Rectangle 17"/>
          <p:cNvSpPr>
            <a:spLocks noChangeArrowheads="1"/>
          </p:cNvSpPr>
          <p:nvPr/>
        </p:nvSpPr>
        <p:spPr bwMode="auto">
          <a:xfrm>
            <a:off x="1757363" y="2424113"/>
            <a:ext cx="373062" cy="534987"/>
          </a:xfrm>
          <a:prstGeom prst="rect">
            <a:avLst/>
          </a:prstGeom>
          <a:solidFill>
            <a:srgbClr val="FF9900"/>
          </a:solidFill>
          <a:ln w="15875">
            <a:solidFill>
              <a:srgbClr val="000000"/>
            </a:solidFill>
            <a:miter lim="800000"/>
            <a:headEnd/>
            <a:tailEnd/>
          </a:ln>
        </p:spPr>
        <p:txBody>
          <a:bodyPr/>
          <a:lstStyle/>
          <a:p>
            <a:endParaRPr lang="en-US"/>
          </a:p>
        </p:txBody>
      </p:sp>
      <p:sp>
        <p:nvSpPr>
          <p:cNvPr id="145426" name="Rectangle 18"/>
          <p:cNvSpPr>
            <a:spLocks noChangeArrowheads="1"/>
          </p:cNvSpPr>
          <p:nvPr/>
        </p:nvSpPr>
        <p:spPr bwMode="auto">
          <a:xfrm>
            <a:off x="2681288" y="2684463"/>
            <a:ext cx="357187" cy="2562225"/>
          </a:xfrm>
          <a:prstGeom prst="rect">
            <a:avLst/>
          </a:prstGeom>
          <a:solidFill>
            <a:srgbClr val="FF9900"/>
          </a:solidFill>
          <a:ln w="15875">
            <a:solidFill>
              <a:srgbClr val="000000"/>
            </a:solidFill>
            <a:miter lim="800000"/>
            <a:headEnd/>
            <a:tailEnd/>
          </a:ln>
        </p:spPr>
        <p:txBody>
          <a:bodyPr/>
          <a:lstStyle/>
          <a:p>
            <a:endParaRPr lang="en-US"/>
          </a:p>
        </p:txBody>
      </p:sp>
      <p:sp>
        <p:nvSpPr>
          <p:cNvPr id="145427" name="Rectangle 19"/>
          <p:cNvSpPr>
            <a:spLocks noChangeArrowheads="1"/>
          </p:cNvSpPr>
          <p:nvPr/>
        </p:nvSpPr>
        <p:spPr bwMode="auto">
          <a:xfrm>
            <a:off x="3590925" y="5199063"/>
            <a:ext cx="373063" cy="80962"/>
          </a:xfrm>
          <a:prstGeom prst="rect">
            <a:avLst/>
          </a:prstGeom>
          <a:solidFill>
            <a:srgbClr val="FF9900"/>
          </a:solidFill>
          <a:ln w="15875">
            <a:solidFill>
              <a:srgbClr val="000000"/>
            </a:solidFill>
            <a:miter lim="800000"/>
            <a:headEnd/>
            <a:tailEnd/>
          </a:ln>
        </p:spPr>
        <p:txBody>
          <a:bodyPr/>
          <a:lstStyle/>
          <a:p>
            <a:endParaRPr lang="en-US"/>
          </a:p>
        </p:txBody>
      </p:sp>
      <p:sp>
        <p:nvSpPr>
          <p:cNvPr id="145428" name="Rectangle 20"/>
          <p:cNvSpPr>
            <a:spLocks noChangeArrowheads="1"/>
          </p:cNvSpPr>
          <p:nvPr/>
        </p:nvSpPr>
        <p:spPr bwMode="auto">
          <a:xfrm>
            <a:off x="5440363" y="5264150"/>
            <a:ext cx="374650" cy="15875"/>
          </a:xfrm>
          <a:prstGeom prst="rect">
            <a:avLst/>
          </a:prstGeom>
          <a:solidFill>
            <a:srgbClr val="FF9900"/>
          </a:solidFill>
          <a:ln w="15875">
            <a:solidFill>
              <a:srgbClr val="000000"/>
            </a:solidFill>
            <a:miter lim="800000"/>
            <a:headEnd/>
            <a:tailEnd/>
          </a:ln>
        </p:spPr>
        <p:txBody>
          <a:bodyPr/>
          <a:lstStyle/>
          <a:p>
            <a:endParaRPr lang="en-US"/>
          </a:p>
        </p:txBody>
      </p:sp>
      <p:sp>
        <p:nvSpPr>
          <p:cNvPr id="145429" name="Rectangle 21"/>
          <p:cNvSpPr>
            <a:spLocks noChangeArrowheads="1"/>
          </p:cNvSpPr>
          <p:nvPr/>
        </p:nvSpPr>
        <p:spPr bwMode="auto">
          <a:xfrm>
            <a:off x="2681288" y="2439988"/>
            <a:ext cx="357187" cy="244475"/>
          </a:xfrm>
          <a:prstGeom prst="rect">
            <a:avLst/>
          </a:prstGeom>
          <a:solidFill>
            <a:srgbClr val="FFFF00"/>
          </a:solidFill>
          <a:ln w="15875">
            <a:solidFill>
              <a:srgbClr val="000000"/>
            </a:solidFill>
            <a:miter lim="800000"/>
            <a:headEnd/>
            <a:tailEnd/>
          </a:ln>
        </p:spPr>
        <p:txBody>
          <a:bodyPr/>
          <a:lstStyle/>
          <a:p>
            <a:endParaRPr lang="en-US"/>
          </a:p>
        </p:txBody>
      </p:sp>
      <p:sp>
        <p:nvSpPr>
          <p:cNvPr id="145430" name="Rectangle 22"/>
          <p:cNvSpPr>
            <a:spLocks noChangeArrowheads="1"/>
          </p:cNvSpPr>
          <p:nvPr/>
        </p:nvSpPr>
        <p:spPr bwMode="auto">
          <a:xfrm>
            <a:off x="3590925" y="2747963"/>
            <a:ext cx="373063" cy="2451100"/>
          </a:xfrm>
          <a:prstGeom prst="rect">
            <a:avLst/>
          </a:prstGeom>
          <a:solidFill>
            <a:srgbClr val="FFFF00"/>
          </a:solidFill>
          <a:ln w="15875">
            <a:solidFill>
              <a:srgbClr val="000000"/>
            </a:solidFill>
            <a:miter lim="800000"/>
            <a:headEnd/>
            <a:tailEnd/>
          </a:ln>
        </p:spPr>
        <p:txBody>
          <a:bodyPr/>
          <a:lstStyle/>
          <a:p>
            <a:endParaRPr lang="en-US"/>
          </a:p>
        </p:txBody>
      </p:sp>
      <p:sp>
        <p:nvSpPr>
          <p:cNvPr id="145431" name="Rectangle 23"/>
          <p:cNvSpPr>
            <a:spLocks noChangeArrowheads="1"/>
          </p:cNvSpPr>
          <p:nvPr/>
        </p:nvSpPr>
        <p:spPr bwMode="auto">
          <a:xfrm>
            <a:off x="4516438" y="5181600"/>
            <a:ext cx="373062" cy="98425"/>
          </a:xfrm>
          <a:prstGeom prst="rect">
            <a:avLst/>
          </a:prstGeom>
          <a:solidFill>
            <a:srgbClr val="FFFF00"/>
          </a:solidFill>
          <a:ln w="15875">
            <a:solidFill>
              <a:srgbClr val="000000"/>
            </a:solidFill>
            <a:miter lim="800000"/>
            <a:headEnd/>
            <a:tailEnd/>
          </a:ln>
        </p:spPr>
        <p:txBody>
          <a:bodyPr/>
          <a:lstStyle/>
          <a:p>
            <a:endParaRPr lang="en-US"/>
          </a:p>
        </p:txBody>
      </p:sp>
      <p:sp>
        <p:nvSpPr>
          <p:cNvPr id="145432" name="Rectangle 24"/>
          <p:cNvSpPr>
            <a:spLocks noChangeArrowheads="1"/>
          </p:cNvSpPr>
          <p:nvPr/>
        </p:nvSpPr>
        <p:spPr bwMode="auto">
          <a:xfrm>
            <a:off x="5440363" y="5246688"/>
            <a:ext cx="374650" cy="17462"/>
          </a:xfrm>
          <a:prstGeom prst="rect">
            <a:avLst/>
          </a:prstGeom>
          <a:solidFill>
            <a:srgbClr val="FFFF00"/>
          </a:solidFill>
          <a:ln w="15875">
            <a:solidFill>
              <a:srgbClr val="000000"/>
            </a:solidFill>
            <a:miter lim="800000"/>
            <a:headEnd/>
            <a:tailEnd/>
          </a:ln>
        </p:spPr>
        <p:txBody>
          <a:bodyPr/>
          <a:lstStyle/>
          <a:p>
            <a:endParaRPr lang="en-US"/>
          </a:p>
        </p:txBody>
      </p:sp>
      <p:sp>
        <p:nvSpPr>
          <p:cNvPr id="145433" name="Rectangle 25"/>
          <p:cNvSpPr>
            <a:spLocks noChangeArrowheads="1"/>
          </p:cNvSpPr>
          <p:nvPr/>
        </p:nvSpPr>
        <p:spPr bwMode="auto">
          <a:xfrm>
            <a:off x="3590925" y="2473325"/>
            <a:ext cx="373063" cy="274638"/>
          </a:xfrm>
          <a:prstGeom prst="rect">
            <a:avLst/>
          </a:prstGeom>
          <a:solidFill>
            <a:srgbClr val="00FF00"/>
          </a:solidFill>
          <a:ln w="15875">
            <a:solidFill>
              <a:srgbClr val="000000"/>
            </a:solidFill>
            <a:miter lim="800000"/>
            <a:headEnd/>
            <a:tailEnd/>
          </a:ln>
        </p:spPr>
        <p:txBody>
          <a:bodyPr/>
          <a:lstStyle/>
          <a:p>
            <a:endParaRPr lang="en-US"/>
          </a:p>
        </p:txBody>
      </p:sp>
      <p:sp>
        <p:nvSpPr>
          <p:cNvPr id="145434" name="Rectangle 26"/>
          <p:cNvSpPr>
            <a:spLocks noChangeArrowheads="1"/>
          </p:cNvSpPr>
          <p:nvPr/>
        </p:nvSpPr>
        <p:spPr bwMode="auto">
          <a:xfrm>
            <a:off x="4516438" y="2732088"/>
            <a:ext cx="373062" cy="2449512"/>
          </a:xfrm>
          <a:prstGeom prst="rect">
            <a:avLst/>
          </a:prstGeom>
          <a:solidFill>
            <a:srgbClr val="00FF00"/>
          </a:solidFill>
          <a:ln w="15875">
            <a:solidFill>
              <a:srgbClr val="000000"/>
            </a:solidFill>
            <a:miter lim="800000"/>
            <a:headEnd/>
            <a:tailEnd/>
          </a:ln>
        </p:spPr>
        <p:txBody>
          <a:bodyPr/>
          <a:lstStyle/>
          <a:p>
            <a:endParaRPr lang="en-US"/>
          </a:p>
        </p:txBody>
      </p:sp>
      <p:sp>
        <p:nvSpPr>
          <p:cNvPr id="145435" name="Rectangle 27"/>
          <p:cNvSpPr>
            <a:spLocks noChangeArrowheads="1"/>
          </p:cNvSpPr>
          <p:nvPr/>
        </p:nvSpPr>
        <p:spPr bwMode="auto">
          <a:xfrm>
            <a:off x="5440363" y="5100638"/>
            <a:ext cx="374650" cy="146050"/>
          </a:xfrm>
          <a:prstGeom prst="rect">
            <a:avLst/>
          </a:prstGeom>
          <a:solidFill>
            <a:srgbClr val="00FF00"/>
          </a:solidFill>
          <a:ln w="15875">
            <a:solidFill>
              <a:srgbClr val="000000"/>
            </a:solidFill>
            <a:miter lim="800000"/>
            <a:headEnd/>
            <a:tailEnd/>
          </a:ln>
        </p:spPr>
        <p:txBody>
          <a:bodyPr/>
          <a:lstStyle/>
          <a:p>
            <a:endParaRPr lang="en-US"/>
          </a:p>
        </p:txBody>
      </p:sp>
      <p:sp>
        <p:nvSpPr>
          <p:cNvPr id="145436" name="Rectangle 28"/>
          <p:cNvSpPr>
            <a:spLocks noChangeArrowheads="1"/>
          </p:cNvSpPr>
          <p:nvPr/>
        </p:nvSpPr>
        <p:spPr bwMode="auto">
          <a:xfrm>
            <a:off x="6365875" y="5264150"/>
            <a:ext cx="357188" cy="15875"/>
          </a:xfrm>
          <a:prstGeom prst="rect">
            <a:avLst/>
          </a:prstGeom>
          <a:solidFill>
            <a:srgbClr val="00FF00"/>
          </a:solidFill>
          <a:ln w="15875">
            <a:solidFill>
              <a:srgbClr val="000000"/>
            </a:solidFill>
            <a:miter lim="800000"/>
            <a:headEnd/>
            <a:tailEnd/>
          </a:ln>
        </p:spPr>
        <p:txBody>
          <a:bodyPr/>
          <a:lstStyle/>
          <a:p>
            <a:endParaRPr lang="en-US"/>
          </a:p>
        </p:txBody>
      </p:sp>
      <p:sp>
        <p:nvSpPr>
          <p:cNvPr id="145437" name="Rectangle 29"/>
          <p:cNvSpPr>
            <a:spLocks noChangeArrowheads="1"/>
          </p:cNvSpPr>
          <p:nvPr/>
        </p:nvSpPr>
        <p:spPr bwMode="auto">
          <a:xfrm>
            <a:off x="3590925" y="2455863"/>
            <a:ext cx="373063" cy="17462"/>
          </a:xfrm>
          <a:prstGeom prst="rect">
            <a:avLst/>
          </a:prstGeom>
          <a:solidFill>
            <a:srgbClr val="0000FF"/>
          </a:solidFill>
          <a:ln w="15875">
            <a:solidFill>
              <a:srgbClr val="000000"/>
            </a:solidFill>
            <a:miter lim="800000"/>
            <a:headEnd/>
            <a:tailEnd/>
          </a:ln>
        </p:spPr>
        <p:txBody>
          <a:bodyPr/>
          <a:lstStyle/>
          <a:p>
            <a:endParaRPr lang="en-US"/>
          </a:p>
        </p:txBody>
      </p:sp>
      <p:sp>
        <p:nvSpPr>
          <p:cNvPr id="145438" name="Rectangle 30"/>
          <p:cNvSpPr>
            <a:spLocks noChangeArrowheads="1"/>
          </p:cNvSpPr>
          <p:nvPr/>
        </p:nvSpPr>
        <p:spPr bwMode="auto">
          <a:xfrm>
            <a:off x="4516438" y="2505075"/>
            <a:ext cx="373062" cy="227013"/>
          </a:xfrm>
          <a:prstGeom prst="rect">
            <a:avLst/>
          </a:prstGeom>
          <a:solidFill>
            <a:srgbClr val="0000FF"/>
          </a:solidFill>
          <a:ln w="15875">
            <a:solidFill>
              <a:srgbClr val="000000"/>
            </a:solidFill>
            <a:miter lim="800000"/>
            <a:headEnd/>
            <a:tailEnd/>
          </a:ln>
        </p:spPr>
        <p:txBody>
          <a:bodyPr/>
          <a:lstStyle/>
          <a:p>
            <a:endParaRPr lang="en-US"/>
          </a:p>
        </p:txBody>
      </p:sp>
      <p:sp>
        <p:nvSpPr>
          <p:cNvPr id="145439" name="Rectangle 31"/>
          <p:cNvSpPr>
            <a:spLocks noChangeArrowheads="1"/>
          </p:cNvSpPr>
          <p:nvPr/>
        </p:nvSpPr>
        <p:spPr bwMode="auto">
          <a:xfrm>
            <a:off x="5440363" y="2927350"/>
            <a:ext cx="374650" cy="2173288"/>
          </a:xfrm>
          <a:prstGeom prst="rect">
            <a:avLst/>
          </a:prstGeom>
          <a:solidFill>
            <a:srgbClr val="0000FF"/>
          </a:solidFill>
          <a:ln w="15875">
            <a:solidFill>
              <a:srgbClr val="000000"/>
            </a:solidFill>
            <a:miter lim="800000"/>
            <a:headEnd/>
            <a:tailEnd/>
          </a:ln>
        </p:spPr>
        <p:txBody>
          <a:bodyPr/>
          <a:lstStyle/>
          <a:p>
            <a:endParaRPr lang="en-US"/>
          </a:p>
        </p:txBody>
      </p:sp>
      <p:sp>
        <p:nvSpPr>
          <p:cNvPr id="145440" name="Rectangle 32"/>
          <p:cNvSpPr>
            <a:spLocks noChangeArrowheads="1"/>
          </p:cNvSpPr>
          <p:nvPr/>
        </p:nvSpPr>
        <p:spPr bwMode="auto">
          <a:xfrm>
            <a:off x="6365875" y="5084763"/>
            <a:ext cx="357188" cy="179387"/>
          </a:xfrm>
          <a:prstGeom prst="rect">
            <a:avLst/>
          </a:prstGeom>
          <a:solidFill>
            <a:srgbClr val="0000FF"/>
          </a:solidFill>
          <a:ln w="15875">
            <a:solidFill>
              <a:srgbClr val="000000"/>
            </a:solidFill>
            <a:miter lim="800000"/>
            <a:headEnd/>
            <a:tailEnd/>
          </a:ln>
        </p:spPr>
        <p:txBody>
          <a:bodyPr/>
          <a:lstStyle/>
          <a:p>
            <a:endParaRPr lang="en-US"/>
          </a:p>
        </p:txBody>
      </p:sp>
      <p:sp>
        <p:nvSpPr>
          <p:cNvPr id="145441" name="Rectangle 33"/>
          <p:cNvSpPr>
            <a:spLocks noChangeArrowheads="1"/>
          </p:cNvSpPr>
          <p:nvPr/>
        </p:nvSpPr>
        <p:spPr bwMode="auto">
          <a:xfrm>
            <a:off x="7275513" y="5246688"/>
            <a:ext cx="373062" cy="33337"/>
          </a:xfrm>
          <a:prstGeom prst="rect">
            <a:avLst/>
          </a:prstGeom>
          <a:solidFill>
            <a:srgbClr val="0000FF"/>
          </a:solidFill>
          <a:ln w="15875">
            <a:solidFill>
              <a:srgbClr val="000000"/>
            </a:solidFill>
            <a:miter lim="800000"/>
            <a:headEnd/>
            <a:tailEnd/>
          </a:ln>
        </p:spPr>
        <p:txBody>
          <a:bodyPr/>
          <a:lstStyle/>
          <a:p>
            <a:endParaRPr lang="en-US"/>
          </a:p>
        </p:txBody>
      </p:sp>
      <p:sp>
        <p:nvSpPr>
          <p:cNvPr id="145442" name="Rectangle 34"/>
          <p:cNvSpPr>
            <a:spLocks noChangeArrowheads="1"/>
          </p:cNvSpPr>
          <p:nvPr/>
        </p:nvSpPr>
        <p:spPr bwMode="auto">
          <a:xfrm>
            <a:off x="4516438" y="2473325"/>
            <a:ext cx="373062" cy="31750"/>
          </a:xfrm>
          <a:prstGeom prst="rect">
            <a:avLst/>
          </a:prstGeom>
          <a:solidFill>
            <a:srgbClr val="800080"/>
          </a:solidFill>
          <a:ln w="15875">
            <a:solidFill>
              <a:srgbClr val="000000"/>
            </a:solidFill>
            <a:miter lim="800000"/>
            <a:headEnd/>
            <a:tailEnd/>
          </a:ln>
        </p:spPr>
        <p:txBody>
          <a:bodyPr/>
          <a:lstStyle/>
          <a:p>
            <a:endParaRPr lang="en-US"/>
          </a:p>
        </p:txBody>
      </p:sp>
      <p:sp>
        <p:nvSpPr>
          <p:cNvPr id="145443" name="Rectangle 35"/>
          <p:cNvSpPr>
            <a:spLocks noChangeArrowheads="1"/>
          </p:cNvSpPr>
          <p:nvPr/>
        </p:nvSpPr>
        <p:spPr bwMode="auto">
          <a:xfrm>
            <a:off x="5440363" y="2700338"/>
            <a:ext cx="374650" cy="227012"/>
          </a:xfrm>
          <a:prstGeom prst="rect">
            <a:avLst/>
          </a:prstGeom>
          <a:solidFill>
            <a:srgbClr val="800080"/>
          </a:solidFill>
          <a:ln w="15875">
            <a:solidFill>
              <a:srgbClr val="000000"/>
            </a:solidFill>
            <a:miter lim="800000"/>
            <a:headEnd/>
            <a:tailEnd/>
          </a:ln>
        </p:spPr>
        <p:txBody>
          <a:bodyPr/>
          <a:lstStyle/>
          <a:p>
            <a:endParaRPr lang="en-US"/>
          </a:p>
        </p:txBody>
      </p:sp>
      <p:sp>
        <p:nvSpPr>
          <p:cNvPr id="145444" name="Rectangle 36"/>
          <p:cNvSpPr>
            <a:spLocks noChangeArrowheads="1"/>
          </p:cNvSpPr>
          <p:nvPr/>
        </p:nvSpPr>
        <p:spPr bwMode="auto">
          <a:xfrm>
            <a:off x="6365875" y="2862263"/>
            <a:ext cx="357188" cy="2222500"/>
          </a:xfrm>
          <a:prstGeom prst="rect">
            <a:avLst/>
          </a:prstGeom>
          <a:solidFill>
            <a:srgbClr val="800080"/>
          </a:solidFill>
          <a:ln w="15875">
            <a:solidFill>
              <a:srgbClr val="000000"/>
            </a:solidFill>
            <a:miter lim="800000"/>
            <a:headEnd/>
            <a:tailEnd/>
          </a:ln>
        </p:spPr>
        <p:txBody>
          <a:bodyPr/>
          <a:lstStyle/>
          <a:p>
            <a:endParaRPr lang="en-US"/>
          </a:p>
        </p:txBody>
      </p:sp>
      <p:sp>
        <p:nvSpPr>
          <p:cNvPr id="145445" name="Rectangle 37"/>
          <p:cNvSpPr>
            <a:spLocks noChangeArrowheads="1"/>
          </p:cNvSpPr>
          <p:nvPr/>
        </p:nvSpPr>
        <p:spPr bwMode="auto">
          <a:xfrm>
            <a:off x="7275513" y="5053013"/>
            <a:ext cx="373062" cy="193675"/>
          </a:xfrm>
          <a:prstGeom prst="rect">
            <a:avLst/>
          </a:prstGeom>
          <a:solidFill>
            <a:srgbClr val="800080"/>
          </a:solidFill>
          <a:ln w="15875">
            <a:solidFill>
              <a:srgbClr val="000000"/>
            </a:solidFill>
            <a:miter lim="800000"/>
            <a:headEnd/>
            <a:tailEnd/>
          </a:ln>
        </p:spPr>
        <p:txBody>
          <a:bodyPr/>
          <a:lstStyle/>
          <a:p>
            <a:endParaRPr lang="en-US"/>
          </a:p>
        </p:txBody>
      </p:sp>
      <p:sp>
        <p:nvSpPr>
          <p:cNvPr id="145446" name="Rectangle 38"/>
          <p:cNvSpPr>
            <a:spLocks noChangeArrowheads="1"/>
          </p:cNvSpPr>
          <p:nvPr/>
        </p:nvSpPr>
        <p:spPr bwMode="auto">
          <a:xfrm>
            <a:off x="5440363" y="2586038"/>
            <a:ext cx="374650" cy="114300"/>
          </a:xfrm>
          <a:prstGeom prst="rect">
            <a:avLst/>
          </a:prstGeom>
          <a:solidFill>
            <a:srgbClr val="FFFFFF"/>
          </a:solidFill>
          <a:ln w="15875">
            <a:solidFill>
              <a:srgbClr val="000000"/>
            </a:solidFill>
            <a:miter lim="800000"/>
            <a:headEnd/>
            <a:tailEnd/>
          </a:ln>
        </p:spPr>
        <p:txBody>
          <a:bodyPr/>
          <a:lstStyle/>
          <a:p>
            <a:endParaRPr lang="en-US"/>
          </a:p>
        </p:txBody>
      </p:sp>
      <p:sp>
        <p:nvSpPr>
          <p:cNvPr id="145447" name="Rectangle 39"/>
          <p:cNvSpPr>
            <a:spLocks noChangeArrowheads="1"/>
          </p:cNvSpPr>
          <p:nvPr/>
        </p:nvSpPr>
        <p:spPr bwMode="auto">
          <a:xfrm>
            <a:off x="6365875" y="2716213"/>
            <a:ext cx="357188" cy="146050"/>
          </a:xfrm>
          <a:prstGeom prst="rect">
            <a:avLst/>
          </a:prstGeom>
          <a:solidFill>
            <a:srgbClr val="FFFFFF"/>
          </a:solidFill>
          <a:ln w="15875">
            <a:solidFill>
              <a:srgbClr val="000000"/>
            </a:solidFill>
            <a:miter lim="800000"/>
            <a:headEnd/>
            <a:tailEnd/>
          </a:ln>
        </p:spPr>
        <p:txBody>
          <a:bodyPr/>
          <a:lstStyle/>
          <a:p>
            <a:endParaRPr lang="en-US"/>
          </a:p>
        </p:txBody>
      </p:sp>
      <p:sp>
        <p:nvSpPr>
          <p:cNvPr id="145448" name="Rectangle 40"/>
          <p:cNvSpPr>
            <a:spLocks noChangeArrowheads="1"/>
          </p:cNvSpPr>
          <p:nvPr/>
        </p:nvSpPr>
        <p:spPr bwMode="auto">
          <a:xfrm>
            <a:off x="7275513" y="2813050"/>
            <a:ext cx="373062" cy="2239963"/>
          </a:xfrm>
          <a:prstGeom prst="rect">
            <a:avLst/>
          </a:prstGeom>
          <a:solidFill>
            <a:srgbClr val="FFFFFF"/>
          </a:solidFill>
          <a:ln w="15875">
            <a:solidFill>
              <a:srgbClr val="000000"/>
            </a:solidFill>
            <a:miter lim="800000"/>
            <a:headEnd/>
            <a:tailEnd/>
          </a:ln>
        </p:spPr>
        <p:txBody>
          <a:bodyPr/>
          <a:lstStyle/>
          <a:p>
            <a:endParaRPr lang="en-US"/>
          </a:p>
        </p:txBody>
      </p:sp>
      <p:sp>
        <p:nvSpPr>
          <p:cNvPr id="145449" name="Rectangle 41"/>
          <p:cNvSpPr>
            <a:spLocks noChangeArrowheads="1"/>
          </p:cNvSpPr>
          <p:nvPr/>
        </p:nvSpPr>
        <p:spPr bwMode="auto">
          <a:xfrm>
            <a:off x="5440363" y="2570163"/>
            <a:ext cx="374650" cy="15875"/>
          </a:xfrm>
          <a:prstGeom prst="rect">
            <a:avLst/>
          </a:prstGeom>
          <a:solidFill>
            <a:srgbClr val="333333"/>
          </a:solidFill>
          <a:ln w="15875">
            <a:solidFill>
              <a:srgbClr val="000000"/>
            </a:solidFill>
            <a:miter lim="800000"/>
            <a:headEnd/>
            <a:tailEnd/>
          </a:ln>
        </p:spPr>
        <p:txBody>
          <a:bodyPr/>
          <a:lstStyle/>
          <a:p>
            <a:endParaRPr lang="en-US"/>
          </a:p>
        </p:txBody>
      </p:sp>
      <p:sp>
        <p:nvSpPr>
          <p:cNvPr id="145450" name="Rectangle 42"/>
          <p:cNvSpPr>
            <a:spLocks noChangeArrowheads="1"/>
          </p:cNvSpPr>
          <p:nvPr/>
        </p:nvSpPr>
        <p:spPr bwMode="auto">
          <a:xfrm>
            <a:off x="6365875" y="2601913"/>
            <a:ext cx="357188" cy="114300"/>
          </a:xfrm>
          <a:prstGeom prst="rect">
            <a:avLst/>
          </a:prstGeom>
          <a:solidFill>
            <a:srgbClr val="333333"/>
          </a:solidFill>
          <a:ln w="15875">
            <a:solidFill>
              <a:srgbClr val="000000"/>
            </a:solidFill>
            <a:miter lim="800000"/>
            <a:headEnd/>
            <a:tailEnd/>
          </a:ln>
        </p:spPr>
        <p:txBody>
          <a:bodyPr/>
          <a:lstStyle/>
          <a:p>
            <a:endParaRPr lang="en-US"/>
          </a:p>
        </p:txBody>
      </p:sp>
      <p:sp>
        <p:nvSpPr>
          <p:cNvPr id="145451" name="Rectangle 43"/>
          <p:cNvSpPr>
            <a:spLocks noChangeArrowheads="1"/>
          </p:cNvSpPr>
          <p:nvPr/>
        </p:nvSpPr>
        <p:spPr bwMode="auto">
          <a:xfrm>
            <a:off x="7275513" y="2374900"/>
            <a:ext cx="373062" cy="438150"/>
          </a:xfrm>
          <a:prstGeom prst="rect">
            <a:avLst/>
          </a:prstGeom>
          <a:solidFill>
            <a:srgbClr val="333333"/>
          </a:solidFill>
          <a:ln w="15875">
            <a:solidFill>
              <a:srgbClr val="000000"/>
            </a:solidFill>
            <a:miter lim="800000"/>
            <a:headEnd/>
            <a:tailEnd/>
          </a:ln>
        </p:spPr>
        <p:txBody>
          <a:bodyPr/>
          <a:lstStyle/>
          <a:p>
            <a:endParaRPr lang="en-US"/>
          </a:p>
        </p:txBody>
      </p:sp>
      <p:sp>
        <p:nvSpPr>
          <p:cNvPr id="145452" name="Rectangle 44"/>
          <p:cNvSpPr>
            <a:spLocks noChangeArrowheads="1"/>
          </p:cNvSpPr>
          <p:nvPr/>
        </p:nvSpPr>
        <p:spPr bwMode="auto">
          <a:xfrm>
            <a:off x="1757363" y="2374900"/>
            <a:ext cx="373062" cy="49213"/>
          </a:xfrm>
          <a:prstGeom prst="rect">
            <a:avLst/>
          </a:prstGeom>
          <a:solidFill>
            <a:srgbClr val="FF99CC"/>
          </a:solidFill>
          <a:ln w="15875">
            <a:solidFill>
              <a:srgbClr val="000000"/>
            </a:solidFill>
            <a:miter lim="800000"/>
            <a:headEnd/>
            <a:tailEnd/>
          </a:ln>
        </p:spPr>
        <p:txBody>
          <a:bodyPr/>
          <a:lstStyle/>
          <a:p>
            <a:endParaRPr lang="en-US"/>
          </a:p>
        </p:txBody>
      </p:sp>
      <p:sp>
        <p:nvSpPr>
          <p:cNvPr id="145453" name="Rectangle 45"/>
          <p:cNvSpPr>
            <a:spLocks noChangeArrowheads="1"/>
          </p:cNvSpPr>
          <p:nvPr/>
        </p:nvSpPr>
        <p:spPr bwMode="auto">
          <a:xfrm>
            <a:off x="2681288" y="2374900"/>
            <a:ext cx="357187" cy="65088"/>
          </a:xfrm>
          <a:prstGeom prst="rect">
            <a:avLst/>
          </a:prstGeom>
          <a:solidFill>
            <a:srgbClr val="FF99CC"/>
          </a:solidFill>
          <a:ln w="15875">
            <a:solidFill>
              <a:srgbClr val="000000"/>
            </a:solidFill>
            <a:miter lim="800000"/>
            <a:headEnd/>
            <a:tailEnd/>
          </a:ln>
        </p:spPr>
        <p:txBody>
          <a:bodyPr/>
          <a:lstStyle/>
          <a:p>
            <a:endParaRPr lang="en-US"/>
          </a:p>
        </p:txBody>
      </p:sp>
      <p:sp>
        <p:nvSpPr>
          <p:cNvPr id="145454" name="Rectangle 46"/>
          <p:cNvSpPr>
            <a:spLocks noChangeArrowheads="1"/>
          </p:cNvSpPr>
          <p:nvPr/>
        </p:nvSpPr>
        <p:spPr bwMode="auto">
          <a:xfrm>
            <a:off x="3590925" y="2374900"/>
            <a:ext cx="373063" cy="80963"/>
          </a:xfrm>
          <a:prstGeom prst="rect">
            <a:avLst/>
          </a:prstGeom>
          <a:solidFill>
            <a:srgbClr val="FF99CC"/>
          </a:solidFill>
          <a:ln w="15875">
            <a:solidFill>
              <a:srgbClr val="000000"/>
            </a:solidFill>
            <a:miter lim="800000"/>
            <a:headEnd/>
            <a:tailEnd/>
          </a:ln>
        </p:spPr>
        <p:txBody>
          <a:bodyPr/>
          <a:lstStyle/>
          <a:p>
            <a:endParaRPr lang="en-US"/>
          </a:p>
        </p:txBody>
      </p:sp>
      <p:sp>
        <p:nvSpPr>
          <p:cNvPr id="145455" name="Rectangle 47"/>
          <p:cNvSpPr>
            <a:spLocks noChangeArrowheads="1"/>
          </p:cNvSpPr>
          <p:nvPr/>
        </p:nvSpPr>
        <p:spPr bwMode="auto">
          <a:xfrm>
            <a:off x="4516438" y="2374900"/>
            <a:ext cx="373062" cy="98425"/>
          </a:xfrm>
          <a:prstGeom prst="rect">
            <a:avLst/>
          </a:prstGeom>
          <a:solidFill>
            <a:srgbClr val="FF99CC"/>
          </a:solidFill>
          <a:ln w="15875">
            <a:solidFill>
              <a:srgbClr val="000000"/>
            </a:solidFill>
            <a:miter lim="800000"/>
            <a:headEnd/>
            <a:tailEnd/>
          </a:ln>
        </p:spPr>
        <p:txBody>
          <a:bodyPr/>
          <a:lstStyle/>
          <a:p>
            <a:endParaRPr lang="en-US"/>
          </a:p>
        </p:txBody>
      </p:sp>
      <p:sp>
        <p:nvSpPr>
          <p:cNvPr id="145456" name="Rectangle 48"/>
          <p:cNvSpPr>
            <a:spLocks noChangeArrowheads="1"/>
          </p:cNvSpPr>
          <p:nvPr/>
        </p:nvSpPr>
        <p:spPr bwMode="auto">
          <a:xfrm>
            <a:off x="5440363" y="2374900"/>
            <a:ext cx="374650" cy="195263"/>
          </a:xfrm>
          <a:prstGeom prst="rect">
            <a:avLst/>
          </a:prstGeom>
          <a:solidFill>
            <a:srgbClr val="FF99CC"/>
          </a:solidFill>
          <a:ln w="15875">
            <a:solidFill>
              <a:srgbClr val="000000"/>
            </a:solidFill>
            <a:miter lim="800000"/>
            <a:headEnd/>
            <a:tailEnd/>
          </a:ln>
        </p:spPr>
        <p:txBody>
          <a:bodyPr/>
          <a:lstStyle/>
          <a:p>
            <a:endParaRPr lang="en-US"/>
          </a:p>
        </p:txBody>
      </p:sp>
      <p:sp>
        <p:nvSpPr>
          <p:cNvPr id="145457" name="Rectangle 49"/>
          <p:cNvSpPr>
            <a:spLocks noChangeArrowheads="1"/>
          </p:cNvSpPr>
          <p:nvPr/>
        </p:nvSpPr>
        <p:spPr bwMode="auto">
          <a:xfrm>
            <a:off x="6365875" y="2374900"/>
            <a:ext cx="357188" cy="227013"/>
          </a:xfrm>
          <a:prstGeom prst="rect">
            <a:avLst/>
          </a:prstGeom>
          <a:solidFill>
            <a:srgbClr val="FF99CC"/>
          </a:solidFill>
          <a:ln w="15875">
            <a:solidFill>
              <a:srgbClr val="000000"/>
            </a:solidFill>
            <a:miter lim="800000"/>
            <a:headEnd/>
            <a:tailEnd/>
          </a:ln>
        </p:spPr>
        <p:txBody>
          <a:bodyPr/>
          <a:lstStyle/>
          <a:p>
            <a:endParaRPr lang="en-US"/>
          </a:p>
        </p:txBody>
      </p:sp>
      <p:sp>
        <p:nvSpPr>
          <p:cNvPr id="145458" name="Line 50"/>
          <p:cNvSpPr>
            <a:spLocks noChangeShapeType="1"/>
          </p:cNvSpPr>
          <p:nvPr/>
        </p:nvSpPr>
        <p:spPr bwMode="auto">
          <a:xfrm>
            <a:off x="1481138" y="2374900"/>
            <a:ext cx="1587" cy="29051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59" name="Line 51"/>
          <p:cNvSpPr>
            <a:spLocks noChangeShapeType="1"/>
          </p:cNvSpPr>
          <p:nvPr/>
        </p:nvSpPr>
        <p:spPr bwMode="auto">
          <a:xfrm>
            <a:off x="1416050" y="52800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0" name="Line 52"/>
          <p:cNvSpPr>
            <a:spLocks noChangeShapeType="1"/>
          </p:cNvSpPr>
          <p:nvPr/>
        </p:nvSpPr>
        <p:spPr bwMode="auto">
          <a:xfrm>
            <a:off x="1416050" y="49879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1" name="Line 53"/>
          <p:cNvSpPr>
            <a:spLocks noChangeShapeType="1"/>
          </p:cNvSpPr>
          <p:nvPr/>
        </p:nvSpPr>
        <p:spPr bwMode="auto">
          <a:xfrm>
            <a:off x="1416050" y="46958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2" name="Line 54"/>
          <p:cNvSpPr>
            <a:spLocks noChangeShapeType="1"/>
          </p:cNvSpPr>
          <p:nvPr/>
        </p:nvSpPr>
        <p:spPr bwMode="auto">
          <a:xfrm>
            <a:off x="1416050" y="44037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3" name="Line 55"/>
          <p:cNvSpPr>
            <a:spLocks noChangeShapeType="1"/>
          </p:cNvSpPr>
          <p:nvPr/>
        </p:nvSpPr>
        <p:spPr bwMode="auto">
          <a:xfrm>
            <a:off x="1416050" y="41116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4" name="Line 56"/>
          <p:cNvSpPr>
            <a:spLocks noChangeShapeType="1"/>
          </p:cNvSpPr>
          <p:nvPr/>
        </p:nvSpPr>
        <p:spPr bwMode="auto">
          <a:xfrm>
            <a:off x="1416050" y="3819525"/>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5" name="Line 57"/>
          <p:cNvSpPr>
            <a:spLocks noChangeShapeType="1"/>
          </p:cNvSpPr>
          <p:nvPr/>
        </p:nvSpPr>
        <p:spPr bwMode="auto">
          <a:xfrm>
            <a:off x="1416050" y="35433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6" name="Line 58"/>
          <p:cNvSpPr>
            <a:spLocks noChangeShapeType="1"/>
          </p:cNvSpPr>
          <p:nvPr/>
        </p:nvSpPr>
        <p:spPr bwMode="auto">
          <a:xfrm>
            <a:off x="1416050" y="32512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7" name="Line 59"/>
          <p:cNvSpPr>
            <a:spLocks noChangeShapeType="1"/>
          </p:cNvSpPr>
          <p:nvPr/>
        </p:nvSpPr>
        <p:spPr bwMode="auto">
          <a:xfrm>
            <a:off x="1416050" y="29591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8" name="Line 60"/>
          <p:cNvSpPr>
            <a:spLocks noChangeShapeType="1"/>
          </p:cNvSpPr>
          <p:nvPr/>
        </p:nvSpPr>
        <p:spPr bwMode="auto">
          <a:xfrm>
            <a:off x="1416050" y="26670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69" name="Line 61"/>
          <p:cNvSpPr>
            <a:spLocks noChangeShapeType="1"/>
          </p:cNvSpPr>
          <p:nvPr/>
        </p:nvSpPr>
        <p:spPr bwMode="auto">
          <a:xfrm>
            <a:off x="1416050" y="2374900"/>
            <a:ext cx="65088"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0" name="Line 62"/>
          <p:cNvSpPr>
            <a:spLocks noChangeShapeType="1"/>
          </p:cNvSpPr>
          <p:nvPr/>
        </p:nvSpPr>
        <p:spPr bwMode="auto">
          <a:xfrm>
            <a:off x="1481138" y="5280025"/>
            <a:ext cx="64436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1" name="Line 63"/>
          <p:cNvSpPr>
            <a:spLocks noChangeShapeType="1"/>
          </p:cNvSpPr>
          <p:nvPr/>
        </p:nvSpPr>
        <p:spPr bwMode="auto">
          <a:xfrm flipV="1">
            <a:off x="1481138" y="5280025"/>
            <a:ext cx="1587"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2" name="Line 64"/>
          <p:cNvSpPr>
            <a:spLocks noChangeShapeType="1"/>
          </p:cNvSpPr>
          <p:nvPr/>
        </p:nvSpPr>
        <p:spPr bwMode="auto">
          <a:xfrm flipV="1">
            <a:off x="2406650" y="5280025"/>
            <a:ext cx="1588"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3" name="Line 65"/>
          <p:cNvSpPr>
            <a:spLocks noChangeShapeType="1"/>
          </p:cNvSpPr>
          <p:nvPr/>
        </p:nvSpPr>
        <p:spPr bwMode="auto">
          <a:xfrm flipV="1">
            <a:off x="3314700" y="5280025"/>
            <a:ext cx="1588"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4" name="Line 66"/>
          <p:cNvSpPr>
            <a:spLocks noChangeShapeType="1"/>
          </p:cNvSpPr>
          <p:nvPr/>
        </p:nvSpPr>
        <p:spPr bwMode="auto">
          <a:xfrm flipV="1">
            <a:off x="4240213" y="5280025"/>
            <a:ext cx="1587"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5" name="Line 67"/>
          <p:cNvSpPr>
            <a:spLocks noChangeShapeType="1"/>
          </p:cNvSpPr>
          <p:nvPr/>
        </p:nvSpPr>
        <p:spPr bwMode="auto">
          <a:xfrm flipV="1">
            <a:off x="5165725" y="5280025"/>
            <a:ext cx="1588"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6" name="Line 68"/>
          <p:cNvSpPr>
            <a:spLocks noChangeShapeType="1"/>
          </p:cNvSpPr>
          <p:nvPr/>
        </p:nvSpPr>
        <p:spPr bwMode="auto">
          <a:xfrm flipV="1">
            <a:off x="6089650" y="5280025"/>
            <a:ext cx="1588"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7" name="Line 69"/>
          <p:cNvSpPr>
            <a:spLocks noChangeShapeType="1"/>
          </p:cNvSpPr>
          <p:nvPr/>
        </p:nvSpPr>
        <p:spPr bwMode="auto">
          <a:xfrm flipV="1">
            <a:off x="6999288" y="5280025"/>
            <a:ext cx="1587"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8" name="Line 70"/>
          <p:cNvSpPr>
            <a:spLocks noChangeShapeType="1"/>
          </p:cNvSpPr>
          <p:nvPr/>
        </p:nvSpPr>
        <p:spPr bwMode="auto">
          <a:xfrm flipV="1">
            <a:off x="7924800" y="5280025"/>
            <a:ext cx="1588" cy="650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479" name="Rectangle 71"/>
          <p:cNvSpPr>
            <a:spLocks noChangeArrowheads="1"/>
          </p:cNvSpPr>
          <p:nvPr/>
        </p:nvSpPr>
        <p:spPr bwMode="auto">
          <a:xfrm>
            <a:off x="3640138" y="2116138"/>
            <a:ext cx="2159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b="1">
                <a:solidFill>
                  <a:srgbClr val="000000"/>
                </a:solidFill>
              </a:rPr>
              <a:t>Transition Probabilities</a:t>
            </a:r>
            <a:endParaRPr lang="en-US" altLang="en-US" sz="2400"/>
          </a:p>
        </p:txBody>
      </p:sp>
      <p:sp>
        <p:nvSpPr>
          <p:cNvPr id="145480" name="Rectangle 72"/>
          <p:cNvSpPr>
            <a:spLocks noChangeArrowheads="1"/>
          </p:cNvSpPr>
          <p:nvPr/>
        </p:nvSpPr>
        <p:spPr bwMode="auto">
          <a:xfrm>
            <a:off x="1204913" y="5149850"/>
            <a:ext cx="2111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0</a:t>
            </a:r>
            <a:endParaRPr lang="en-US" altLang="en-US" sz="2400"/>
          </a:p>
        </p:txBody>
      </p:sp>
      <p:sp>
        <p:nvSpPr>
          <p:cNvPr id="145481" name="Rectangle 73"/>
          <p:cNvSpPr>
            <a:spLocks noChangeArrowheads="1"/>
          </p:cNvSpPr>
          <p:nvPr/>
        </p:nvSpPr>
        <p:spPr bwMode="auto">
          <a:xfrm>
            <a:off x="1092200" y="4857750"/>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10</a:t>
            </a:r>
            <a:endParaRPr lang="en-US" altLang="en-US" sz="2400"/>
          </a:p>
        </p:txBody>
      </p:sp>
      <p:sp>
        <p:nvSpPr>
          <p:cNvPr id="145482" name="Rectangle 74"/>
          <p:cNvSpPr>
            <a:spLocks noChangeArrowheads="1"/>
          </p:cNvSpPr>
          <p:nvPr/>
        </p:nvSpPr>
        <p:spPr bwMode="auto">
          <a:xfrm>
            <a:off x="1092200" y="4565650"/>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20</a:t>
            </a:r>
            <a:endParaRPr lang="en-US" altLang="en-US" sz="2400"/>
          </a:p>
        </p:txBody>
      </p:sp>
      <p:sp>
        <p:nvSpPr>
          <p:cNvPr id="145483" name="Rectangle 75"/>
          <p:cNvSpPr>
            <a:spLocks noChangeArrowheads="1"/>
          </p:cNvSpPr>
          <p:nvPr/>
        </p:nvSpPr>
        <p:spPr bwMode="auto">
          <a:xfrm>
            <a:off x="1092200" y="4273550"/>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30</a:t>
            </a:r>
            <a:endParaRPr lang="en-US" altLang="en-US" sz="2400"/>
          </a:p>
        </p:txBody>
      </p:sp>
      <p:sp>
        <p:nvSpPr>
          <p:cNvPr id="145484" name="Rectangle 76"/>
          <p:cNvSpPr>
            <a:spLocks noChangeArrowheads="1"/>
          </p:cNvSpPr>
          <p:nvPr/>
        </p:nvSpPr>
        <p:spPr bwMode="auto">
          <a:xfrm>
            <a:off x="1092200" y="3981450"/>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40</a:t>
            </a:r>
            <a:endParaRPr lang="en-US" altLang="en-US" sz="2400"/>
          </a:p>
        </p:txBody>
      </p:sp>
      <p:sp>
        <p:nvSpPr>
          <p:cNvPr id="145485" name="Rectangle 77"/>
          <p:cNvSpPr>
            <a:spLocks noChangeArrowheads="1"/>
          </p:cNvSpPr>
          <p:nvPr/>
        </p:nvSpPr>
        <p:spPr bwMode="auto">
          <a:xfrm>
            <a:off x="1092200" y="3689350"/>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50</a:t>
            </a:r>
            <a:endParaRPr lang="en-US" altLang="en-US" sz="2400"/>
          </a:p>
        </p:txBody>
      </p:sp>
      <p:sp>
        <p:nvSpPr>
          <p:cNvPr id="145486" name="Rectangle 78"/>
          <p:cNvSpPr>
            <a:spLocks noChangeArrowheads="1"/>
          </p:cNvSpPr>
          <p:nvPr/>
        </p:nvSpPr>
        <p:spPr bwMode="auto">
          <a:xfrm>
            <a:off x="1092200" y="3413125"/>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60</a:t>
            </a:r>
            <a:endParaRPr lang="en-US" altLang="en-US" sz="2400"/>
          </a:p>
        </p:txBody>
      </p:sp>
      <p:sp>
        <p:nvSpPr>
          <p:cNvPr id="145487" name="Rectangle 79"/>
          <p:cNvSpPr>
            <a:spLocks noChangeArrowheads="1"/>
          </p:cNvSpPr>
          <p:nvPr/>
        </p:nvSpPr>
        <p:spPr bwMode="auto">
          <a:xfrm>
            <a:off x="1092200" y="3122613"/>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70</a:t>
            </a:r>
            <a:endParaRPr lang="en-US" altLang="en-US" sz="2400"/>
          </a:p>
        </p:txBody>
      </p:sp>
      <p:sp>
        <p:nvSpPr>
          <p:cNvPr id="145488" name="Rectangle 80"/>
          <p:cNvSpPr>
            <a:spLocks noChangeArrowheads="1"/>
          </p:cNvSpPr>
          <p:nvPr/>
        </p:nvSpPr>
        <p:spPr bwMode="auto">
          <a:xfrm>
            <a:off x="1092200" y="2830513"/>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80</a:t>
            </a:r>
            <a:endParaRPr lang="en-US" altLang="en-US" sz="2400"/>
          </a:p>
        </p:txBody>
      </p:sp>
      <p:sp>
        <p:nvSpPr>
          <p:cNvPr id="145489" name="Rectangle 81"/>
          <p:cNvSpPr>
            <a:spLocks noChangeArrowheads="1"/>
          </p:cNvSpPr>
          <p:nvPr/>
        </p:nvSpPr>
        <p:spPr bwMode="auto">
          <a:xfrm>
            <a:off x="1092200" y="2538413"/>
            <a:ext cx="323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90</a:t>
            </a:r>
            <a:endParaRPr lang="en-US" altLang="en-US" sz="2400"/>
          </a:p>
        </p:txBody>
      </p:sp>
      <p:sp>
        <p:nvSpPr>
          <p:cNvPr id="145490" name="Rectangle 82"/>
          <p:cNvSpPr>
            <a:spLocks noChangeArrowheads="1"/>
          </p:cNvSpPr>
          <p:nvPr/>
        </p:nvSpPr>
        <p:spPr bwMode="auto">
          <a:xfrm>
            <a:off x="977900" y="2246313"/>
            <a:ext cx="438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100</a:t>
            </a:r>
            <a:endParaRPr lang="en-US" altLang="en-US" sz="2400"/>
          </a:p>
        </p:txBody>
      </p:sp>
      <p:sp>
        <p:nvSpPr>
          <p:cNvPr id="145491" name="Rectangle 83"/>
          <p:cNvSpPr>
            <a:spLocks noChangeArrowheads="1"/>
          </p:cNvSpPr>
          <p:nvPr/>
        </p:nvSpPr>
        <p:spPr bwMode="auto">
          <a:xfrm>
            <a:off x="1773238" y="5457825"/>
            <a:ext cx="534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AAA</a:t>
            </a:r>
            <a:endParaRPr lang="en-US" altLang="en-US" sz="2400"/>
          </a:p>
        </p:txBody>
      </p:sp>
      <p:sp>
        <p:nvSpPr>
          <p:cNvPr id="145492" name="Rectangle 84"/>
          <p:cNvSpPr>
            <a:spLocks noChangeArrowheads="1"/>
          </p:cNvSpPr>
          <p:nvPr/>
        </p:nvSpPr>
        <p:spPr bwMode="auto">
          <a:xfrm>
            <a:off x="2746375" y="5457825"/>
            <a:ext cx="388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AA</a:t>
            </a:r>
            <a:endParaRPr lang="en-US" altLang="en-US" sz="2400"/>
          </a:p>
        </p:txBody>
      </p:sp>
      <p:sp>
        <p:nvSpPr>
          <p:cNvPr id="145493" name="Rectangle 85"/>
          <p:cNvSpPr>
            <a:spLocks noChangeArrowheads="1"/>
          </p:cNvSpPr>
          <p:nvPr/>
        </p:nvSpPr>
        <p:spPr bwMode="auto">
          <a:xfrm>
            <a:off x="3736975" y="5457825"/>
            <a:ext cx="242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A</a:t>
            </a:r>
            <a:endParaRPr lang="en-US" altLang="en-US" sz="2400"/>
          </a:p>
        </p:txBody>
      </p:sp>
      <p:sp>
        <p:nvSpPr>
          <p:cNvPr id="145494" name="Rectangle 86"/>
          <p:cNvSpPr>
            <a:spLocks noChangeArrowheads="1"/>
          </p:cNvSpPr>
          <p:nvPr/>
        </p:nvSpPr>
        <p:spPr bwMode="auto">
          <a:xfrm>
            <a:off x="4516438" y="5457825"/>
            <a:ext cx="5349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BBB</a:t>
            </a:r>
            <a:endParaRPr lang="en-US" altLang="en-US" sz="2400"/>
          </a:p>
        </p:txBody>
      </p:sp>
      <p:sp>
        <p:nvSpPr>
          <p:cNvPr id="145495" name="Rectangle 87"/>
          <p:cNvSpPr>
            <a:spLocks noChangeArrowheads="1"/>
          </p:cNvSpPr>
          <p:nvPr/>
        </p:nvSpPr>
        <p:spPr bwMode="auto">
          <a:xfrm>
            <a:off x="5489575" y="5457825"/>
            <a:ext cx="388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BB</a:t>
            </a:r>
            <a:endParaRPr lang="en-US" altLang="en-US" sz="2400"/>
          </a:p>
        </p:txBody>
      </p:sp>
      <p:sp>
        <p:nvSpPr>
          <p:cNvPr id="145496" name="Rectangle 88"/>
          <p:cNvSpPr>
            <a:spLocks noChangeArrowheads="1"/>
          </p:cNvSpPr>
          <p:nvPr/>
        </p:nvSpPr>
        <p:spPr bwMode="auto">
          <a:xfrm>
            <a:off x="6480175" y="5457825"/>
            <a:ext cx="242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B</a:t>
            </a:r>
            <a:endParaRPr lang="en-US" altLang="en-US" sz="2400"/>
          </a:p>
        </p:txBody>
      </p:sp>
      <p:sp>
        <p:nvSpPr>
          <p:cNvPr id="145497" name="Rectangle 89"/>
          <p:cNvSpPr>
            <a:spLocks noChangeArrowheads="1"/>
          </p:cNvSpPr>
          <p:nvPr/>
        </p:nvSpPr>
        <p:spPr bwMode="auto">
          <a:xfrm>
            <a:off x="7145338" y="5457825"/>
            <a:ext cx="74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CCC-C</a:t>
            </a:r>
            <a:endParaRPr lang="en-US" altLang="en-US" sz="2400"/>
          </a:p>
        </p:txBody>
      </p:sp>
      <p:sp>
        <p:nvSpPr>
          <p:cNvPr id="145498" name="Rectangle 90"/>
          <p:cNvSpPr>
            <a:spLocks noChangeArrowheads="1"/>
          </p:cNvSpPr>
          <p:nvPr/>
        </p:nvSpPr>
        <p:spPr bwMode="auto">
          <a:xfrm>
            <a:off x="3948113" y="5637213"/>
            <a:ext cx="18018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b="1">
                <a:solidFill>
                  <a:srgbClr val="000000"/>
                </a:solidFill>
              </a:rPr>
              <a:t>beginning rating</a:t>
            </a:r>
            <a:endParaRPr lang="en-US" altLang="en-US" sz="2400"/>
          </a:p>
        </p:txBody>
      </p:sp>
      <p:sp>
        <p:nvSpPr>
          <p:cNvPr id="145499" name="Rectangle 91"/>
          <p:cNvSpPr>
            <a:spLocks noChangeArrowheads="1"/>
          </p:cNvSpPr>
          <p:nvPr/>
        </p:nvSpPr>
        <p:spPr bwMode="auto">
          <a:xfrm rot="16200000">
            <a:off x="-726281" y="3944144"/>
            <a:ext cx="330993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1500" b="1">
                <a:solidFill>
                  <a:srgbClr val="000000"/>
                </a:solidFill>
              </a:rPr>
              <a:t>rating probability one year later </a:t>
            </a:r>
            <a:endParaRPr lang="en-US" altLang="en-US" sz="2400"/>
          </a:p>
        </p:txBody>
      </p:sp>
      <p:sp>
        <p:nvSpPr>
          <p:cNvPr id="145500" name="Rectangle 92"/>
          <p:cNvSpPr>
            <a:spLocks noChangeArrowheads="1"/>
          </p:cNvSpPr>
          <p:nvPr/>
        </p:nvSpPr>
        <p:spPr bwMode="auto">
          <a:xfrm>
            <a:off x="1627188" y="5911850"/>
            <a:ext cx="6248400" cy="292100"/>
          </a:xfrm>
          <a:prstGeom prst="rect">
            <a:avLst/>
          </a:prstGeom>
          <a:solidFill>
            <a:srgbClr val="FFFFFF"/>
          </a:solidFill>
          <a:ln w="0">
            <a:solidFill>
              <a:srgbClr val="000000"/>
            </a:solidFill>
            <a:miter lim="800000"/>
            <a:headEnd/>
            <a:tailEnd/>
          </a:ln>
        </p:spPr>
        <p:txBody>
          <a:bodyPr/>
          <a:lstStyle/>
          <a:p>
            <a:endParaRPr lang="en-US"/>
          </a:p>
        </p:txBody>
      </p:sp>
      <p:sp>
        <p:nvSpPr>
          <p:cNvPr id="145501" name="Rectangle 93"/>
          <p:cNvSpPr>
            <a:spLocks noChangeArrowheads="1"/>
          </p:cNvSpPr>
          <p:nvPr/>
        </p:nvSpPr>
        <p:spPr bwMode="auto">
          <a:xfrm>
            <a:off x="1773238" y="5992813"/>
            <a:ext cx="114300" cy="114300"/>
          </a:xfrm>
          <a:prstGeom prst="rect">
            <a:avLst/>
          </a:prstGeom>
          <a:solidFill>
            <a:srgbClr val="FF0000"/>
          </a:solidFill>
          <a:ln w="15875">
            <a:solidFill>
              <a:srgbClr val="000000"/>
            </a:solidFill>
            <a:miter lim="800000"/>
            <a:headEnd/>
            <a:tailEnd/>
          </a:ln>
        </p:spPr>
        <p:txBody>
          <a:bodyPr/>
          <a:lstStyle/>
          <a:p>
            <a:endParaRPr lang="en-US"/>
          </a:p>
        </p:txBody>
      </p:sp>
      <p:sp>
        <p:nvSpPr>
          <p:cNvPr id="145502" name="Rectangle 94"/>
          <p:cNvSpPr>
            <a:spLocks noChangeArrowheads="1"/>
          </p:cNvSpPr>
          <p:nvPr/>
        </p:nvSpPr>
        <p:spPr bwMode="auto">
          <a:xfrm>
            <a:off x="1935163" y="5929313"/>
            <a:ext cx="469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AAA</a:t>
            </a:r>
            <a:endParaRPr lang="en-US" altLang="en-US" sz="2400"/>
          </a:p>
        </p:txBody>
      </p:sp>
      <p:sp>
        <p:nvSpPr>
          <p:cNvPr id="145503" name="Rectangle 95"/>
          <p:cNvSpPr>
            <a:spLocks noChangeArrowheads="1"/>
          </p:cNvSpPr>
          <p:nvPr/>
        </p:nvSpPr>
        <p:spPr bwMode="auto">
          <a:xfrm>
            <a:off x="2600325" y="5992813"/>
            <a:ext cx="114300" cy="114300"/>
          </a:xfrm>
          <a:prstGeom prst="rect">
            <a:avLst/>
          </a:prstGeom>
          <a:solidFill>
            <a:srgbClr val="FF9900"/>
          </a:solidFill>
          <a:ln w="15875">
            <a:solidFill>
              <a:srgbClr val="000000"/>
            </a:solidFill>
            <a:miter lim="800000"/>
            <a:headEnd/>
            <a:tailEnd/>
          </a:ln>
        </p:spPr>
        <p:txBody>
          <a:bodyPr/>
          <a:lstStyle/>
          <a:p>
            <a:endParaRPr lang="en-US"/>
          </a:p>
        </p:txBody>
      </p:sp>
      <p:sp>
        <p:nvSpPr>
          <p:cNvPr id="145504" name="Rectangle 96"/>
          <p:cNvSpPr>
            <a:spLocks noChangeArrowheads="1"/>
          </p:cNvSpPr>
          <p:nvPr/>
        </p:nvSpPr>
        <p:spPr bwMode="auto">
          <a:xfrm>
            <a:off x="2763838" y="5929313"/>
            <a:ext cx="3413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AA</a:t>
            </a:r>
            <a:endParaRPr lang="en-US" altLang="en-US" sz="2400"/>
          </a:p>
        </p:txBody>
      </p:sp>
      <p:sp>
        <p:nvSpPr>
          <p:cNvPr id="145505" name="Rectangle 97"/>
          <p:cNvSpPr>
            <a:spLocks noChangeArrowheads="1"/>
          </p:cNvSpPr>
          <p:nvPr/>
        </p:nvSpPr>
        <p:spPr bwMode="auto">
          <a:xfrm>
            <a:off x="3298825" y="5992813"/>
            <a:ext cx="112713" cy="114300"/>
          </a:xfrm>
          <a:prstGeom prst="rect">
            <a:avLst/>
          </a:prstGeom>
          <a:solidFill>
            <a:srgbClr val="FFFF00"/>
          </a:solidFill>
          <a:ln w="15875">
            <a:solidFill>
              <a:srgbClr val="000000"/>
            </a:solidFill>
            <a:miter lim="800000"/>
            <a:headEnd/>
            <a:tailEnd/>
          </a:ln>
        </p:spPr>
        <p:txBody>
          <a:bodyPr/>
          <a:lstStyle/>
          <a:p>
            <a:endParaRPr lang="en-US"/>
          </a:p>
        </p:txBody>
      </p:sp>
      <p:sp>
        <p:nvSpPr>
          <p:cNvPr id="145506" name="Rectangle 98"/>
          <p:cNvSpPr>
            <a:spLocks noChangeArrowheads="1"/>
          </p:cNvSpPr>
          <p:nvPr/>
        </p:nvSpPr>
        <p:spPr bwMode="auto">
          <a:xfrm>
            <a:off x="3460750" y="5929313"/>
            <a:ext cx="2111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A</a:t>
            </a:r>
            <a:endParaRPr lang="en-US" altLang="en-US" sz="2400"/>
          </a:p>
        </p:txBody>
      </p:sp>
      <p:sp>
        <p:nvSpPr>
          <p:cNvPr id="145507" name="Rectangle 99"/>
          <p:cNvSpPr>
            <a:spLocks noChangeArrowheads="1"/>
          </p:cNvSpPr>
          <p:nvPr/>
        </p:nvSpPr>
        <p:spPr bwMode="auto">
          <a:xfrm>
            <a:off x="3867150" y="5992813"/>
            <a:ext cx="112713" cy="114300"/>
          </a:xfrm>
          <a:prstGeom prst="rect">
            <a:avLst/>
          </a:prstGeom>
          <a:solidFill>
            <a:srgbClr val="00FF00"/>
          </a:solidFill>
          <a:ln w="15875">
            <a:solidFill>
              <a:srgbClr val="000000"/>
            </a:solidFill>
            <a:miter lim="800000"/>
            <a:headEnd/>
            <a:tailEnd/>
          </a:ln>
        </p:spPr>
        <p:txBody>
          <a:bodyPr/>
          <a:lstStyle/>
          <a:p>
            <a:endParaRPr lang="en-US"/>
          </a:p>
        </p:txBody>
      </p:sp>
      <p:sp>
        <p:nvSpPr>
          <p:cNvPr id="145508" name="Rectangle 100"/>
          <p:cNvSpPr>
            <a:spLocks noChangeArrowheads="1"/>
          </p:cNvSpPr>
          <p:nvPr/>
        </p:nvSpPr>
        <p:spPr bwMode="auto">
          <a:xfrm>
            <a:off x="4029075" y="5929313"/>
            <a:ext cx="422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BBB</a:t>
            </a:r>
            <a:endParaRPr lang="en-US" altLang="en-US" sz="2400"/>
          </a:p>
        </p:txBody>
      </p:sp>
      <p:sp>
        <p:nvSpPr>
          <p:cNvPr id="145509" name="Rectangle 101"/>
          <p:cNvSpPr>
            <a:spLocks noChangeArrowheads="1"/>
          </p:cNvSpPr>
          <p:nvPr/>
        </p:nvSpPr>
        <p:spPr bwMode="auto">
          <a:xfrm>
            <a:off x="4645025" y="5992813"/>
            <a:ext cx="114300" cy="114300"/>
          </a:xfrm>
          <a:prstGeom prst="rect">
            <a:avLst/>
          </a:prstGeom>
          <a:solidFill>
            <a:srgbClr val="0000FF"/>
          </a:solidFill>
          <a:ln w="15875">
            <a:solidFill>
              <a:srgbClr val="000000"/>
            </a:solidFill>
            <a:miter lim="800000"/>
            <a:headEnd/>
            <a:tailEnd/>
          </a:ln>
        </p:spPr>
        <p:txBody>
          <a:bodyPr/>
          <a:lstStyle/>
          <a:p>
            <a:endParaRPr lang="en-US"/>
          </a:p>
        </p:txBody>
      </p:sp>
      <p:sp>
        <p:nvSpPr>
          <p:cNvPr id="145510" name="Rectangle 102"/>
          <p:cNvSpPr>
            <a:spLocks noChangeArrowheads="1"/>
          </p:cNvSpPr>
          <p:nvPr/>
        </p:nvSpPr>
        <p:spPr bwMode="auto">
          <a:xfrm>
            <a:off x="4808538" y="5929313"/>
            <a:ext cx="307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BB</a:t>
            </a:r>
            <a:endParaRPr lang="en-US" altLang="en-US" sz="2400"/>
          </a:p>
        </p:txBody>
      </p:sp>
      <p:sp>
        <p:nvSpPr>
          <p:cNvPr id="145511" name="Rectangle 103"/>
          <p:cNvSpPr>
            <a:spLocks noChangeArrowheads="1"/>
          </p:cNvSpPr>
          <p:nvPr/>
        </p:nvSpPr>
        <p:spPr bwMode="auto">
          <a:xfrm>
            <a:off x="5311775" y="5992813"/>
            <a:ext cx="112713" cy="114300"/>
          </a:xfrm>
          <a:prstGeom prst="rect">
            <a:avLst/>
          </a:prstGeom>
          <a:solidFill>
            <a:srgbClr val="800080"/>
          </a:solidFill>
          <a:ln w="15875">
            <a:solidFill>
              <a:srgbClr val="000000"/>
            </a:solidFill>
            <a:miter lim="800000"/>
            <a:headEnd/>
            <a:tailEnd/>
          </a:ln>
        </p:spPr>
        <p:txBody>
          <a:bodyPr/>
          <a:lstStyle/>
          <a:p>
            <a:endParaRPr lang="en-US"/>
          </a:p>
        </p:txBody>
      </p:sp>
      <p:sp>
        <p:nvSpPr>
          <p:cNvPr id="145512" name="Rectangle 104"/>
          <p:cNvSpPr>
            <a:spLocks noChangeArrowheads="1"/>
          </p:cNvSpPr>
          <p:nvPr/>
        </p:nvSpPr>
        <p:spPr bwMode="auto">
          <a:xfrm>
            <a:off x="5473700" y="5929313"/>
            <a:ext cx="1952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B</a:t>
            </a:r>
            <a:endParaRPr lang="en-US" altLang="en-US" sz="2400"/>
          </a:p>
        </p:txBody>
      </p:sp>
      <p:sp>
        <p:nvSpPr>
          <p:cNvPr id="145513" name="Rectangle 105"/>
          <p:cNvSpPr>
            <a:spLocks noChangeArrowheads="1"/>
          </p:cNvSpPr>
          <p:nvPr/>
        </p:nvSpPr>
        <p:spPr bwMode="auto">
          <a:xfrm>
            <a:off x="5862638" y="5992813"/>
            <a:ext cx="114300" cy="114300"/>
          </a:xfrm>
          <a:prstGeom prst="rect">
            <a:avLst/>
          </a:prstGeom>
          <a:solidFill>
            <a:srgbClr val="FFFFFF"/>
          </a:solidFill>
          <a:ln w="15875">
            <a:solidFill>
              <a:srgbClr val="000000"/>
            </a:solidFill>
            <a:miter lim="800000"/>
            <a:headEnd/>
            <a:tailEnd/>
          </a:ln>
        </p:spPr>
        <p:txBody>
          <a:bodyPr/>
          <a:lstStyle/>
          <a:p>
            <a:endParaRPr lang="en-US"/>
          </a:p>
        </p:txBody>
      </p:sp>
      <p:sp>
        <p:nvSpPr>
          <p:cNvPr id="145514" name="Rectangle 106"/>
          <p:cNvSpPr>
            <a:spLocks noChangeArrowheads="1"/>
          </p:cNvSpPr>
          <p:nvPr/>
        </p:nvSpPr>
        <p:spPr bwMode="auto">
          <a:xfrm>
            <a:off x="6024563" y="5929313"/>
            <a:ext cx="6000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CCC-C</a:t>
            </a:r>
            <a:endParaRPr lang="en-US" altLang="en-US" sz="2400"/>
          </a:p>
        </p:txBody>
      </p:sp>
      <p:sp>
        <p:nvSpPr>
          <p:cNvPr id="145515" name="Rectangle 107"/>
          <p:cNvSpPr>
            <a:spLocks noChangeArrowheads="1"/>
          </p:cNvSpPr>
          <p:nvPr/>
        </p:nvSpPr>
        <p:spPr bwMode="auto">
          <a:xfrm>
            <a:off x="6819900" y="5992813"/>
            <a:ext cx="114300" cy="114300"/>
          </a:xfrm>
          <a:prstGeom prst="rect">
            <a:avLst/>
          </a:prstGeom>
          <a:solidFill>
            <a:srgbClr val="333333"/>
          </a:solidFill>
          <a:ln w="15875">
            <a:solidFill>
              <a:srgbClr val="000000"/>
            </a:solidFill>
            <a:miter lim="800000"/>
            <a:headEnd/>
            <a:tailEnd/>
          </a:ln>
        </p:spPr>
        <p:txBody>
          <a:bodyPr/>
          <a:lstStyle/>
          <a:p>
            <a:endParaRPr lang="en-US"/>
          </a:p>
        </p:txBody>
      </p:sp>
      <p:sp>
        <p:nvSpPr>
          <p:cNvPr id="145516" name="Rectangle 108"/>
          <p:cNvSpPr>
            <a:spLocks noChangeArrowheads="1"/>
          </p:cNvSpPr>
          <p:nvPr/>
        </p:nvSpPr>
        <p:spPr bwMode="auto">
          <a:xfrm>
            <a:off x="6983413" y="5929313"/>
            <a:ext cx="1952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D</a:t>
            </a:r>
            <a:endParaRPr lang="en-US" altLang="en-US" sz="2400"/>
          </a:p>
        </p:txBody>
      </p:sp>
      <p:sp>
        <p:nvSpPr>
          <p:cNvPr id="145517" name="Rectangle 109"/>
          <p:cNvSpPr>
            <a:spLocks noChangeArrowheads="1"/>
          </p:cNvSpPr>
          <p:nvPr/>
        </p:nvSpPr>
        <p:spPr bwMode="auto">
          <a:xfrm>
            <a:off x="7372350" y="5992813"/>
            <a:ext cx="112713" cy="114300"/>
          </a:xfrm>
          <a:prstGeom prst="rect">
            <a:avLst/>
          </a:prstGeom>
          <a:solidFill>
            <a:srgbClr val="FF99CC"/>
          </a:solidFill>
          <a:ln w="15875">
            <a:solidFill>
              <a:srgbClr val="000000"/>
            </a:solidFill>
            <a:miter lim="800000"/>
            <a:headEnd/>
            <a:tailEnd/>
          </a:ln>
        </p:spPr>
        <p:txBody>
          <a:bodyPr/>
          <a:lstStyle/>
          <a:p>
            <a:endParaRPr lang="en-US"/>
          </a:p>
        </p:txBody>
      </p:sp>
      <p:sp>
        <p:nvSpPr>
          <p:cNvPr id="145518" name="Rectangle 110"/>
          <p:cNvSpPr>
            <a:spLocks noChangeArrowheads="1"/>
          </p:cNvSpPr>
          <p:nvPr/>
        </p:nvSpPr>
        <p:spPr bwMode="auto">
          <a:xfrm>
            <a:off x="7534275" y="5929313"/>
            <a:ext cx="357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WR</a:t>
            </a:r>
            <a:endParaRPr lang="en-US" altLang="en-US" sz="2400"/>
          </a:p>
        </p:txBody>
      </p:sp>
      <p:sp>
        <p:nvSpPr>
          <p:cNvPr id="145519" name="Rectangle 111"/>
          <p:cNvSpPr>
            <a:spLocks noChangeArrowheads="1"/>
          </p:cNvSpPr>
          <p:nvPr/>
        </p:nvSpPr>
        <p:spPr bwMode="auto">
          <a:xfrm>
            <a:off x="766763" y="1985963"/>
            <a:ext cx="7823200" cy="4332287"/>
          </a:xfrm>
          <a:prstGeom prst="rect">
            <a:avLst/>
          </a:prstGeom>
          <a:noFill/>
          <a:ln w="158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520" name="Rectangle 112"/>
          <p:cNvSpPr>
            <a:spLocks noGrp="1" noChangeArrowheads="1"/>
          </p:cNvSpPr>
          <p:nvPr>
            <p:ph type="title"/>
          </p:nvPr>
        </p:nvSpPr>
        <p:spPr/>
        <p:txBody>
          <a:bodyPr/>
          <a:lstStyle/>
          <a:p>
            <a:r>
              <a:rPr lang="en-US" altLang="en-US"/>
              <a:t>Transition Density</a:t>
            </a:r>
          </a:p>
        </p:txBody>
      </p:sp>
    </p:spTree>
    <p:extLst>
      <p:ext uri="{BB962C8B-B14F-4D97-AF65-F5344CB8AC3E}">
        <p14:creationId xmlns:p14="http://schemas.microsoft.com/office/powerpoint/2010/main" val="6712825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930275" y="2255838"/>
            <a:ext cx="36163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435" name="Line 3"/>
          <p:cNvSpPr>
            <a:spLocks noChangeShapeType="1"/>
          </p:cNvSpPr>
          <p:nvPr/>
        </p:nvSpPr>
        <p:spPr bwMode="auto">
          <a:xfrm>
            <a:off x="930275" y="36528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6" name="Line 4"/>
          <p:cNvSpPr>
            <a:spLocks noChangeShapeType="1"/>
          </p:cNvSpPr>
          <p:nvPr/>
        </p:nvSpPr>
        <p:spPr bwMode="auto">
          <a:xfrm>
            <a:off x="930275" y="347345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7" name="Line 5"/>
          <p:cNvSpPr>
            <a:spLocks noChangeShapeType="1"/>
          </p:cNvSpPr>
          <p:nvPr/>
        </p:nvSpPr>
        <p:spPr bwMode="auto">
          <a:xfrm>
            <a:off x="930275" y="330200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8" name="Line 6"/>
          <p:cNvSpPr>
            <a:spLocks noChangeShapeType="1"/>
          </p:cNvSpPr>
          <p:nvPr/>
        </p:nvSpPr>
        <p:spPr bwMode="auto">
          <a:xfrm>
            <a:off x="930275" y="31289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39" name="Line 7"/>
          <p:cNvSpPr>
            <a:spLocks noChangeShapeType="1"/>
          </p:cNvSpPr>
          <p:nvPr/>
        </p:nvSpPr>
        <p:spPr bwMode="auto">
          <a:xfrm>
            <a:off x="930275" y="29511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0" name="Line 8"/>
          <p:cNvSpPr>
            <a:spLocks noChangeShapeType="1"/>
          </p:cNvSpPr>
          <p:nvPr/>
        </p:nvSpPr>
        <p:spPr bwMode="auto">
          <a:xfrm>
            <a:off x="930275" y="277812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1" name="Line 9"/>
          <p:cNvSpPr>
            <a:spLocks noChangeShapeType="1"/>
          </p:cNvSpPr>
          <p:nvPr/>
        </p:nvSpPr>
        <p:spPr bwMode="auto">
          <a:xfrm>
            <a:off x="930275" y="260667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2" name="Line 10"/>
          <p:cNvSpPr>
            <a:spLocks noChangeShapeType="1"/>
          </p:cNvSpPr>
          <p:nvPr/>
        </p:nvSpPr>
        <p:spPr bwMode="auto">
          <a:xfrm>
            <a:off x="930275" y="24272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3" name="Line 11"/>
          <p:cNvSpPr>
            <a:spLocks noChangeShapeType="1"/>
          </p:cNvSpPr>
          <p:nvPr/>
        </p:nvSpPr>
        <p:spPr bwMode="auto">
          <a:xfrm>
            <a:off x="930275" y="22558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4" name="Rectangle 12"/>
          <p:cNvSpPr>
            <a:spLocks noChangeArrowheads="1"/>
          </p:cNvSpPr>
          <p:nvPr/>
        </p:nvSpPr>
        <p:spPr bwMode="auto">
          <a:xfrm>
            <a:off x="930275" y="2255838"/>
            <a:ext cx="3616325" cy="1568450"/>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445" name="Line 13"/>
          <p:cNvSpPr>
            <a:spLocks noChangeShapeType="1"/>
          </p:cNvSpPr>
          <p:nvPr/>
        </p:nvSpPr>
        <p:spPr bwMode="auto">
          <a:xfrm>
            <a:off x="930275" y="2255838"/>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6" name="Line 14"/>
          <p:cNvSpPr>
            <a:spLocks noChangeShapeType="1"/>
          </p:cNvSpPr>
          <p:nvPr/>
        </p:nvSpPr>
        <p:spPr bwMode="auto">
          <a:xfrm>
            <a:off x="904875" y="38242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7" name="Line 15"/>
          <p:cNvSpPr>
            <a:spLocks noChangeShapeType="1"/>
          </p:cNvSpPr>
          <p:nvPr/>
        </p:nvSpPr>
        <p:spPr bwMode="auto">
          <a:xfrm>
            <a:off x="904875" y="36528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8" name="Line 16"/>
          <p:cNvSpPr>
            <a:spLocks noChangeShapeType="1"/>
          </p:cNvSpPr>
          <p:nvPr/>
        </p:nvSpPr>
        <p:spPr bwMode="auto">
          <a:xfrm>
            <a:off x="904875" y="347345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49" name="Line 17"/>
          <p:cNvSpPr>
            <a:spLocks noChangeShapeType="1"/>
          </p:cNvSpPr>
          <p:nvPr/>
        </p:nvSpPr>
        <p:spPr bwMode="auto">
          <a:xfrm>
            <a:off x="904875" y="33020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0" name="Line 18"/>
          <p:cNvSpPr>
            <a:spLocks noChangeShapeType="1"/>
          </p:cNvSpPr>
          <p:nvPr/>
        </p:nvSpPr>
        <p:spPr bwMode="auto">
          <a:xfrm>
            <a:off x="904875" y="31289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1" name="Line 19"/>
          <p:cNvSpPr>
            <a:spLocks noChangeShapeType="1"/>
          </p:cNvSpPr>
          <p:nvPr/>
        </p:nvSpPr>
        <p:spPr bwMode="auto">
          <a:xfrm>
            <a:off x="904875" y="29511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2" name="Line 20"/>
          <p:cNvSpPr>
            <a:spLocks noChangeShapeType="1"/>
          </p:cNvSpPr>
          <p:nvPr/>
        </p:nvSpPr>
        <p:spPr bwMode="auto">
          <a:xfrm>
            <a:off x="904875" y="277812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3" name="Line 21"/>
          <p:cNvSpPr>
            <a:spLocks noChangeShapeType="1"/>
          </p:cNvSpPr>
          <p:nvPr/>
        </p:nvSpPr>
        <p:spPr bwMode="auto">
          <a:xfrm>
            <a:off x="904875" y="260667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4" name="Line 22"/>
          <p:cNvSpPr>
            <a:spLocks noChangeShapeType="1"/>
          </p:cNvSpPr>
          <p:nvPr/>
        </p:nvSpPr>
        <p:spPr bwMode="auto">
          <a:xfrm>
            <a:off x="904875" y="24272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5" name="Line 23"/>
          <p:cNvSpPr>
            <a:spLocks noChangeShapeType="1"/>
          </p:cNvSpPr>
          <p:nvPr/>
        </p:nvSpPr>
        <p:spPr bwMode="auto">
          <a:xfrm>
            <a:off x="838200" y="2255838"/>
            <a:ext cx="76200"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6" name="Line 24"/>
          <p:cNvSpPr>
            <a:spLocks noChangeShapeType="1"/>
          </p:cNvSpPr>
          <p:nvPr/>
        </p:nvSpPr>
        <p:spPr bwMode="auto">
          <a:xfrm>
            <a:off x="930275" y="38242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7" name="Line 25"/>
          <p:cNvSpPr>
            <a:spLocks noChangeShapeType="1"/>
          </p:cNvSpPr>
          <p:nvPr/>
        </p:nvSpPr>
        <p:spPr bwMode="auto">
          <a:xfrm flipV="1">
            <a:off x="9302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8" name="Line 26"/>
          <p:cNvSpPr>
            <a:spLocks noChangeShapeType="1"/>
          </p:cNvSpPr>
          <p:nvPr/>
        </p:nvSpPr>
        <p:spPr bwMode="auto">
          <a:xfrm flipV="1">
            <a:off x="10033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59" name="Line 27"/>
          <p:cNvSpPr>
            <a:spLocks noChangeShapeType="1"/>
          </p:cNvSpPr>
          <p:nvPr/>
        </p:nvSpPr>
        <p:spPr bwMode="auto">
          <a:xfrm flipV="1">
            <a:off x="10715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0" name="Line 28"/>
          <p:cNvSpPr>
            <a:spLocks noChangeShapeType="1"/>
          </p:cNvSpPr>
          <p:nvPr/>
        </p:nvSpPr>
        <p:spPr bwMode="auto">
          <a:xfrm flipV="1">
            <a:off x="11445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1" name="Line 29"/>
          <p:cNvSpPr>
            <a:spLocks noChangeShapeType="1"/>
          </p:cNvSpPr>
          <p:nvPr/>
        </p:nvSpPr>
        <p:spPr bwMode="auto">
          <a:xfrm flipV="1">
            <a:off x="12128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2" name="Line 30"/>
          <p:cNvSpPr>
            <a:spLocks noChangeShapeType="1"/>
          </p:cNvSpPr>
          <p:nvPr/>
        </p:nvSpPr>
        <p:spPr bwMode="auto">
          <a:xfrm flipV="1">
            <a:off x="12858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3" name="Line 31"/>
          <p:cNvSpPr>
            <a:spLocks noChangeShapeType="1"/>
          </p:cNvSpPr>
          <p:nvPr/>
        </p:nvSpPr>
        <p:spPr bwMode="auto">
          <a:xfrm flipV="1">
            <a:off x="13541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4" name="Line 32"/>
          <p:cNvSpPr>
            <a:spLocks noChangeShapeType="1"/>
          </p:cNvSpPr>
          <p:nvPr/>
        </p:nvSpPr>
        <p:spPr bwMode="auto">
          <a:xfrm flipV="1">
            <a:off x="14271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5" name="Line 33"/>
          <p:cNvSpPr>
            <a:spLocks noChangeShapeType="1"/>
          </p:cNvSpPr>
          <p:nvPr/>
        </p:nvSpPr>
        <p:spPr bwMode="auto">
          <a:xfrm flipV="1">
            <a:off x="14954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6" name="Line 34"/>
          <p:cNvSpPr>
            <a:spLocks noChangeShapeType="1"/>
          </p:cNvSpPr>
          <p:nvPr/>
        </p:nvSpPr>
        <p:spPr bwMode="auto">
          <a:xfrm flipV="1">
            <a:off x="15700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7" name="Line 35"/>
          <p:cNvSpPr>
            <a:spLocks noChangeShapeType="1"/>
          </p:cNvSpPr>
          <p:nvPr/>
        </p:nvSpPr>
        <p:spPr bwMode="auto">
          <a:xfrm flipV="1">
            <a:off x="16367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8" name="Line 36"/>
          <p:cNvSpPr>
            <a:spLocks noChangeShapeType="1"/>
          </p:cNvSpPr>
          <p:nvPr/>
        </p:nvSpPr>
        <p:spPr bwMode="auto">
          <a:xfrm flipV="1">
            <a:off x="17113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69" name="Line 37"/>
          <p:cNvSpPr>
            <a:spLocks noChangeShapeType="1"/>
          </p:cNvSpPr>
          <p:nvPr/>
        </p:nvSpPr>
        <p:spPr bwMode="auto">
          <a:xfrm flipV="1">
            <a:off x="17780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0" name="Line 38"/>
          <p:cNvSpPr>
            <a:spLocks noChangeShapeType="1"/>
          </p:cNvSpPr>
          <p:nvPr/>
        </p:nvSpPr>
        <p:spPr bwMode="auto">
          <a:xfrm flipV="1">
            <a:off x="18526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1" name="Line 39"/>
          <p:cNvSpPr>
            <a:spLocks noChangeShapeType="1"/>
          </p:cNvSpPr>
          <p:nvPr/>
        </p:nvSpPr>
        <p:spPr bwMode="auto">
          <a:xfrm flipV="1">
            <a:off x="19192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2" name="Line 40"/>
          <p:cNvSpPr>
            <a:spLocks noChangeShapeType="1"/>
          </p:cNvSpPr>
          <p:nvPr/>
        </p:nvSpPr>
        <p:spPr bwMode="auto">
          <a:xfrm flipV="1">
            <a:off x="19939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3" name="Line 41"/>
          <p:cNvSpPr>
            <a:spLocks noChangeShapeType="1"/>
          </p:cNvSpPr>
          <p:nvPr/>
        </p:nvSpPr>
        <p:spPr bwMode="auto">
          <a:xfrm flipV="1">
            <a:off x="20621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4" name="Line 42"/>
          <p:cNvSpPr>
            <a:spLocks noChangeShapeType="1"/>
          </p:cNvSpPr>
          <p:nvPr/>
        </p:nvSpPr>
        <p:spPr bwMode="auto">
          <a:xfrm flipV="1">
            <a:off x="21351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5" name="Line 43"/>
          <p:cNvSpPr>
            <a:spLocks noChangeShapeType="1"/>
          </p:cNvSpPr>
          <p:nvPr/>
        </p:nvSpPr>
        <p:spPr bwMode="auto">
          <a:xfrm flipV="1">
            <a:off x="22098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6" name="Line 44"/>
          <p:cNvSpPr>
            <a:spLocks noChangeShapeType="1"/>
          </p:cNvSpPr>
          <p:nvPr/>
        </p:nvSpPr>
        <p:spPr bwMode="auto">
          <a:xfrm flipV="1">
            <a:off x="22764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7" name="Line 45"/>
          <p:cNvSpPr>
            <a:spLocks noChangeShapeType="1"/>
          </p:cNvSpPr>
          <p:nvPr/>
        </p:nvSpPr>
        <p:spPr bwMode="auto">
          <a:xfrm flipV="1">
            <a:off x="23510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8" name="Line 46"/>
          <p:cNvSpPr>
            <a:spLocks noChangeShapeType="1"/>
          </p:cNvSpPr>
          <p:nvPr/>
        </p:nvSpPr>
        <p:spPr bwMode="auto">
          <a:xfrm flipV="1">
            <a:off x="24177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79" name="Line 47"/>
          <p:cNvSpPr>
            <a:spLocks noChangeShapeType="1"/>
          </p:cNvSpPr>
          <p:nvPr/>
        </p:nvSpPr>
        <p:spPr bwMode="auto">
          <a:xfrm flipV="1">
            <a:off x="24923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0" name="Line 48"/>
          <p:cNvSpPr>
            <a:spLocks noChangeShapeType="1"/>
          </p:cNvSpPr>
          <p:nvPr/>
        </p:nvSpPr>
        <p:spPr bwMode="auto">
          <a:xfrm flipV="1">
            <a:off x="25590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1" name="Line 49"/>
          <p:cNvSpPr>
            <a:spLocks noChangeShapeType="1"/>
          </p:cNvSpPr>
          <p:nvPr/>
        </p:nvSpPr>
        <p:spPr bwMode="auto">
          <a:xfrm flipV="1">
            <a:off x="26336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2" name="Line 50"/>
          <p:cNvSpPr>
            <a:spLocks noChangeShapeType="1"/>
          </p:cNvSpPr>
          <p:nvPr/>
        </p:nvSpPr>
        <p:spPr bwMode="auto">
          <a:xfrm flipV="1">
            <a:off x="27019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3" name="Line 51"/>
          <p:cNvSpPr>
            <a:spLocks noChangeShapeType="1"/>
          </p:cNvSpPr>
          <p:nvPr/>
        </p:nvSpPr>
        <p:spPr bwMode="auto">
          <a:xfrm flipV="1">
            <a:off x="27749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4" name="Line 52"/>
          <p:cNvSpPr>
            <a:spLocks noChangeShapeType="1"/>
          </p:cNvSpPr>
          <p:nvPr/>
        </p:nvSpPr>
        <p:spPr bwMode="auto">
          <a:xfrm flipV="1">
            <a:off x="28432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5" name="Line 53"/>
          <p:cNvSpPr>
            <a:spLocks noChangeShapeType="1"/>
          </p:cNvSpPr>
          <p:nvPr/>
        </p:nvSpPr>
        <p:spPr bwMode="auto">
          <a:xfrm flipV="1">
            <a:off x="29162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6" name="Line 54"/>
          <p:cNvSpPr>
            <a:spLocks noChangeShapeType="1"/>
          </p:cNvSpPr>
          <p:nvPr/>
        </p:nvSpPr>
        <p:spPr bwMode="auto">
          <a:xfrm flipV="1">
            <a:off x="29845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7" name="Line 55"/>
          <p:cNvSpPr>
            <a:spLocks noChangeShapeType="1"/>
          </p:cNvSpPr>
          <p:nvPr/>
        </p:nvSpPr>
        <p:spPr bwMode="auto">
          <a:xfrm flipV="1">
            <a:off x="30575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8" name="Line 56"/>
          <p:cNvSpPr>
            <a:spLocks noChangeShapeType="1"/>
          </p:cNvSpPr>
          <p:nvPr/>
        </p:nvSpPr>
        <p:spPr bwMode="auto">
          <a:xfrm flipV="1">
            <a:off x="31257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89" name="Line 57"/>
          <p:cNvSpPr>
            <a:spLocks noChangeShapeType="1"/>
          </p:cNvSpPr>
          <p:nvPr/>
        </p:nvSpPr>
        <p:spPr bwMode="auto">
          <a:xfrm flipV="1">
            <a:off x="31988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0" name="Line 58"/>
          <p:cNvSpPr>
            <a:spLocks noChangeShapeType="1"/>
          </p:cNvSpPr>
          <p:nvPr/>
        </p:nvSpPr>
        <p:spPr bwMode="auto">
          <a:xfrm flipV="1">
            <a:off x="32670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1" name="Line 59"/>
          <p:cNvSpPr>
            <a:spLocks noChangeShapeType="1"/>
          </p:cNvSpPr>
          <p:nvPr/>
        </p:nvSpPr>
        <p:spPr bwMode="auto">
          <a:xfrm flipV="1">
            <a:off x="33416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2" name="Line 60"/>
          <p:cNvSpPr>
            <a:spLocks noChangeShapeType="1"/>
          </p:cNvSpPr>
          <p:nvPr/>
        </p:nvSpPr>
        <p:spPr bwMode="auto">
          <a:xfrm flipV="1">
            <a:off x="34147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3" name="Line 61"/>
          <p:cNvSpPr>
            <a:spLocks noChangeShapeType="1"/>
          </p:cNvSpPr>
          <p:nvPr/>
        </p:nvSpPr>
        <p:spPr bwMode="auto">
          <a:xfrm flipV="1">
            <a:off x="34829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4" name="Line 62"/>
          <p:cNvSpPr>
            <a:spLocks noChangeShapeType="1"/>
          </p:cNvSpPr>
          <p:nvPr/>
        </p:nvSpPr>
        <p:spPr bwMode="auto">
          <a:xfrm flipV="1">
            <a:off x="35560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5" name="Line 63"/>
          <p:cNvSpPr>
            <a:spLocks noChangeShapeType="1"/>
          </p:cNvSpPr>
          <p:nvPr/>
        </p:nvSpPr>
        <p:spPr bwMode="auto">
          <a:xfrm flipV="1">
            <a:off x="36242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6" name="Line 64"/>
          <p:cNvSpPr>
            <a:spLocks noChangeShapeType="1"/>
          </p:cNvSpPr>
          <p:nvPr/>
        </p:nvSpPr>
        <p:spPr bwMode="auto">
          <a:xfrm flipV="1">
            <a:off x="36972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7" name="Line 65"/>
          <p:cNvSpPr>
            <a:spLocks noChangeShapeType="1"/>
          </p:cNvSpPr>
          <p:nvPr/>
        </p:nvSpPr>
        <p:spPr bwMode="auto">
          <a:xfrm flipV="1">
            <a:off x="37655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8" name="Line 66"/>
          <p:cNvSpPr>
            <a:spLocks noChangeShapeType="1"/>
          </p:cNvSpPr>
          <p:nvPr/>
        </p:nvSpPr>
        <p:spPr bwMode="auto">
          <a:xfrm flipV="1">
            <a:off x="38385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499" name="Line 67"/>
          <p:cNvSpPr>
            <a:spLocks noChangeShapeType="1"/>
          </p:cNvSpPr>
          <p:nvPr/>
        </p:nvSpPr>
        <p:spPr bwMode="auto">
          <a:xfrm flipV="1">
            <a:off x="39068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0" name="Line 68"/>
          <p:cNvSpPr>
            <a:spLocks noChangeShapeType="1"/>
          </p:cNvSpPr>
          <p:nvPr/>
        </p:nvSpPr>
        <p:spPr bwMode="auto">
          <a:xfrm flipV="1">
            <a:off x="39814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1" name="Line 69"/>
          <p:cNvSpPr>
            <a:spLocks noChangeShapeType="1"/>
          </p:cNvSpPr>
          <p:nvPr/>
        </p:nvSpPr>
        <p:spPr bwMode="auto">
          <a:xfrm flipV="1">
            <a:off x="40481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2" name="Line 70"/>
          <p:cNvSpPr>
            <a:spLocks noChangeShapeType="1"/>
          </p:cNvSpPr>
          <p:nvPr/>
        </p:nvSpPr>
        <p:spPr bwMode="auto">
          <a:xfrm flipV="1">
            <a:off x="41227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3" name="Line 71"/>
          <p:cNvSpPr>
            <a:spLocks noChangeShapeType="1"/>
          </p:cNvSpPr>
          <p:nvPr/>
        </p:nvSpPr>
        <p:spPr bwMode="auto">
          <a:xfrm flipV="1">
            <a:off x="41894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4" name="Line 72"/>
          <p:cNvSpPr>
            <a:spLocks noChangeShapeType="1"/>
          </p:cNvSpPr>
          <p:nvPr/>
        </p:nvSpPr>
        <p:spPr bwMode="auto">
          <a:xfrm flipV="1">
            <a:off x="42640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5" name="Line 73"/>
          <p:cNvSpPr>
            <a:spLocks noChangeShapeType="1"/>
          </p:cNvSpPr>
          <p:nvPr/>
        </p:nvSpPr>
        <p:spPr bwMode="auto">
          <a:xfrm flipV="1">
            <a:off x="43307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6" name="Line 74"/>
          <p:cNvSpPr>
            <a:spLocks noChangeShapeType="1"/>
          </p:cNvSpPr>
          <p:nvPr/>
        </p:nvSpPr>
        <p:spPr bwMode="auto">
          <a:xfrm flipV="1">
            <a:off x="44053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7" name="Line 75"/>
          <p:cNvSpPr>
            <a:spLocks noChangeShapeType="1"/>
          </p:cNvSpPr>
          <p:nvPr/>
        </p:nvSpPr>
        <p:spPr bwMode="auto">
          <a:xfrm flipV="1">
            <a:off x="44735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8" name="Line 76"/>
          <p:cNvSpPr>
            <a:spLocks noChangeShapeType="1"/>
          </p:cNvSpPr>
          <p:nvPr/>
        </p:nvSpPr>
        <p:spPr bwMode="auto">
          <a:xfrm flipV="1">
            <a:off x="45466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09" name="Line 77"/>
          <p:cNvSpPr>
            <a:spLocks noChangeShapeType="1"/>
          </p:cNvSpPr>
          <p:nvPr/>
        </p:nvSpPr>
        <p:spPr bwMode="auto">
          <a:xfrm>
            <a:off x="966788" y="38242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0" name="Line 78"/>
          <p:cNvSpPr>
            <a:spLocks noChangeShapeType="1"/>
          </p:cNvSpPr>
          <p:nvPr/>
        </p:nvSpPr>
        <p:spPr bwMode="auto">
          <a:xfrm>
            <a:off x="1033463" y="38242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1" name="Line 79"/>
          <p:cNvSpPr>
            <a:spLocks noChangeShapeType="1"/>
          </p:cNvSpPr>
          <p:nvPr/>
        </p:nvSpPr>
        <p:spPr bwMode="auto">
          <a:xfrm>
            <a:off x="1108075"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2" name="Line 80"/>
          <p:cNvSpPr>
            <a:spLocks noChangeShapeType="1"/>
          </p:cNvSpPr>
          <p:nvPr/>
        </p:nvSpPr>
        <p:spPr bwMode="auto">
          <a:xfrm>
            <a:off x="1176338"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3" name="Line 81"/>
          <p:cNvSpPr>
            <a:spLocks noChangeShapeType="1"/>
          </p:cNvSpPr>
          <p:nvPr/>
        </p:nvSpPr>
        <p:spPr bwMode="auto">
          <a:xfrm>
            <a:off x="1249363" y="38242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4" name="Line 82"/>
          <p:cNvSpPr>
            <a:spLocks noChangeShapeType="1"/>
          </p:cNvSpPr>
          <p:nvPr/>
        </p:nvSpPr>
        <p:spPr bwMode="auto">
          <a:xfrm>
            <a:off x="1317625"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5" name="Line 83"/>
          <p:cNvSpPr>
            <a:spLocks noChangeShapeType="1"/>
          </p:cNvSpPr>
          <p:nvPr/>
        </p:nvSpPr>
        <p:spPr bwMode="auto">
          <a:xfrm>
            <a:off x="1390650"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6" name="Line 84"/>
          <p:cNvSpPr>
            <a:spLocks noChangeShapeType="1"/>
          </p:cNvSpPr>
          <p:nvPr/>
        </p:nvSpPr>
        <p:spPr bwMode="auto">
          <a:xfrm flipV="1">
            <a:off x="1458913" y="3817938"/>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7" name="Line 85"/>
          <p:cNvSpPr>
            <a:spLocks noChangeShapeType="1"/>
          </p:cNvSpPr>
          <p:nvPr/>
        </p:nvSpPr>
        <p:spPr bwMode="auto">
          <a:xfrm>
            <a:off x="1531938" y="381793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8" name="Line 86"/>
          <p:cNvSpPr>
            <a:spLocks noChangeShapeType="1"/>
          </p:cNvSpPr>
          <p:nvPr/>
        </p:nvSpPr>
        <p:spPr bwMode="auto">
          <a:xfrm flipV="1">
            <a:off x="1606550" y="3806825"/>
            <a:ext cx="66675"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19" name="Line 87"/>
          <p:cNvSpPr>
            <a:spLocks noChangeShapeType="1"/>
          </p:cNvSpPr>
          <p:nvPr/>
        </p:nvSpPr>
        <p:spPr bwMode="auto">
          <a:xfrm flipV="1">
            <a:off x="1673225" y="3800475"/>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0" name="Line 88"/>
          <p:cNvSpPr>
            <a:spLocks noChangeShapeType="1"/>
          </p:cNvSpPr>
          <p:nvPr/>
        </p:nvSpPr>
        <p:spPr bwMode="auto">
          <a:xfrm flipV="1">
            <a:off x="1747838" y="3775075"/>
            <a:ext cx="68262"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1" name="Line 89"/>
          <p:cNvSpPr>
            <a:spLocks noChangeShapeType="1"/>
          </p:cNvSpPr>
          <p:nvPr/>
        </p:nvSpPr>
        <p:spPr bwMode="auto">
          <a:xfrm flipV="1">
            <a:off x="1816100" y="37449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2" name="Line 90"/>
          <p:cNvSpPr>
            <a:spLocks noChangeShapeType="1"/>
          </p:cNvSpPr>
          <p:nvPr/>
        </p:nvSpPr>
        <p:spPr bwMode="auto">
          <a:xfrm flipV="1">
            <a:off x="1889125" y="3702050"/>
            <a:ext cx="68263"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3" name="Line 91"/>
          <p:cNvSpPr>
            <a:spLocks noChangeShapeType="1"/>
          </p:cNvSpPr>
          <p:nvPr/>
        </p:nvSpPr>
        <p:spPr bwMode="auto">
          <a:xfrm flipV="1">
            <a:off x="1957388" y="3633788"/>
            <a:ext cx="73025"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4" name="Line 92"/>
          <p:cNvSpPr>
            <a:spLocks noChangeShapeType="1"/>
          </p:cNvSpPr>
          <p:nvPr/>
        </p:nvSpPr>
        <p:spPr bwMode="auto">
          <a:xfrm flipV="1">
            <a:off x="2030413" y="3548063"/>
            <a:ext cx="68262"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5" name="Line 93"/>
          <p:cNvSpPr>
            <a:spLocks noChangeShapeType="1"/>
          </p:cNvSpPr>
          <p:nvPr/>
        </p:nvSpPr>
        <p:spPr bwMode="auto">
          <a:xfrm flipV="1">
            <a:off x="2098675" y="3436938"/>
            <a:ext cx="73025"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6" name="Line 94"/>
          <p:cNvSpPr>
            <a:spLocks noChangeShapeType="1"/>
          </p:cNvSpPr>
          <p:nvPr/>
        </p:nvSpPr>
        <p:spPr bwMode="auto">
          <a:xfrm flipV="1">
            <a:off x="2171700" y="3302000"/>
            <a:ext cx="68263"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7" name="Line 95"/>
          <p:cNvSpPr>
            <a:spLocks noChangeShapeType="1"/>
          </p:cNvSpPr>
          <p:nvPr/>
        </p:nvSpPr>
        <p:spPr bwMode="auto">
          <a:xfrm flipV="1">
            <a:off x="2239963" y="3148013"/>
            <a:ext cx="7302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8" name="Line 96"/>
          <p:cNvSpPr>
            <a:spLocks noChangeShapeType="1"/>
          </p:cNvSpPr>
          <p:nvPr/>
        </p:nvSpPr>
        <p:spPr bwMode="auto">
          <a:xfrm flipV="1">
            <a:off x="2312988" y="2981325"/>
            <a:ext cx="68262"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29" name="Line 97"/>
          <p:cNvSpPr>
            <a:spLocks noChangeShapeType="1"/>
          </p:cNvSpPr>
          <p:nvPr/>
        </p:nvSpPr>
        <p:spPr bwMode="auto">
          <a:xfrm flipV="1">
            <a:off x="2381250" y="2816225"/>
            <a:ext cx="74613"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0" name="Line 98"/>
          <p:cNvSpPr>
            <a:spLocks noChangeShapeType="1"/>
          </p:cNvSpPr>
          <p:nvPr/>
        </p:nvSpPr>
        <p:spPr bwMode="auto">
          <a:xfrm flipV="1">
            <a:off x="2455863" y="2662238"/>
            <a:ext cx="6667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1" name="Line 99"/>
          <p:cNvSpPr>
            <a:spLocks noChangeShapeType="1"/>
          </p:cNvSpPr>
          <p:nvPr/>
        </p:nvSpPr>
        <p:spPr bwMode="auto">
          <a:xfrm flipV="1">
            <a:off x="2522538" y="2538413"/>
            <a:ext cx="74612"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2" name="Line 100"/>
          <p:cNvSpPr>
            <a:spLocks noChangeShapeType="1"/>
          </p:cNvSpPr>
          <p:nvPr/>
        </p:nvSpPr>
        <p:spPr bwMode="auto">
          <a:xfrm flipV="1">
            <a:off x="2597150" y="2459038"/>
            <a:ext cx="66675"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3" name="Line 101"/>
          <p:cNvSpPr>
            <a:spLocks noChangeShapeType="1"/>
          </p:cNvSpPr>
          <p:nvPr/>
        </p:nvSpPr>
        <p:spPr bwMode="auto">
          <a:xfrm flipV="1">
            <a:off x="2663825" y="2433638"/>
            <a:ext cx="7461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4" name="Line 102"/>
          <p:cNvSpPr>
            <a:spLocks noChangeShapeType="1"/>
          </p:cNvSpPr>
          <p:nvPr/>
        </p:nvSpPr>
        <p:spPr bwMode="auto">
          <a:xfrm>
            <a:off x="2738438" y="2433638"/>
            <a:ext cx="73025"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5" name="Line 103"/>
          <p:cNvSpPr>
            <a:spLocks noChangeShapeType="1"/>
          </p:cNvSpPr>
          <p:nvPr/>
        </p:nvSpPr>
        <p:spPr bwMode="auto">
          <a:xfrm>
            <a:off x="2811463" y="2459038"/>
            <a:ext cx="68262"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6" name="Line 104"/>
          <p:cNvSpPr>
            <a:spLocks noChangeShapeType="1"/>
          </p:cNvSpPr>
          <p:nvPr/>
        </p:nvSpPr>
        <p:spPr bwMode="auto">
          <a:xfrm>
            <a:off x="2879725" y="2538413"/>
            <a:ext cx="73025"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7" name="Line 105"/>
          <p:cNvSpPr>
            <a:spLocks noChangeShapeType="1"/>
          </p:cNvSpPr>
          <p:nvPr/>
        </p:nvSpPr>
        <p:spPr bwMode="auto">
          <a:xfrm>
            <a:off x="2952750" y="2662238"/>
            <a:ext cx="6826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8" name="Line 106"/>
          <p:cNvSpPr>
            <a:spLocks noChangeShapeType="1"/>
          </p:cNvSpPr>
          <p:nvPr/>
        </p:nvSpPr>
        <p:spPr bwMode="auto">
          <a:xfrm>
            <a:off x="3021013" y="2816225"/>
            <a:ext cx="74612"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39" name="Line 107"/>
          <p:cNvSpPr>
            <a:spLocks noChangeShapeType="1"/>
          </p:cNvSpPr>
          <p:nvPr/>
        </p:nvSpPr>
        <p:spPr bwMode="auto">
          <a:xfrm>
            <a:off x="3095625" y="2981325"/>
            <a:ext cx="66675"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0" name="Line 108"/>
          <p:cNvSpPr>
            <a:spLocks noChangeShapeType="1"/>
          </p:cNvSpPr>
          <p:nvPr/>
        </p:nvSpPr>
        <p:spPr bwMode="auto">
          <a:xfrm>
            <a:off x="3162300" y="3148013"/>
            <a:ext cx="7461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1" name="Line 109"/>
          <p:cNvSpPr>
            <a:spLocks noChangeShapeType="1"/>
          </p:cNvSpPr>
          <p:nvPr/>
        </p:nvSpPr>
        <p:spPr bwMode="auto">
          <a:xfrm>
            <a:off x="3236913" y="3302000"/>
            <a:ext cx="66675"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2" name="Line 110"/>
          <p:cNvSpPr>
            <a:spLocks noChangeShapeType="1"/>
          </p:cNvSpPr>
          <p:nvPr/>
        </p:nvSpPr>
        <p:spPr bwMode="auto">
          <a:xfrm>
            <a:off x="3303588" y="3436938"/>
            <a:ext cx="74612"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3" name="Line 111"/>
          <p:cNvSpPr>
            <a:spLocks noChangeShapeType="1"/>
          </p:cNvSpPr>
          <p:nvPr/>
        </p:nvSpPr>
        <p:spPr bwMode="auto">
          <a:xfrm>
            <a:off x="3378200" y="3548063"/>
            <a:ext cx="66675"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4" name="Line 112"/>
          <p:cNvSpPr>
            <a:spLocks noChangeShapeType="1"/>
          </p:cNvSpPr>
          <p:nvPr/>
        </p:nvSpPr>
        <p:spPr bwMode="auto">
          <a:xfrm>
            <a:off x="3444875" y="3633788"/>
            <a:ext cx="74613"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5" name="Line 113"/>
          <p:cNvSpPr>
            <a:spLocks noChangeShapeType="1"/>
          </p:cNvSpPr>
          <p:nvPr/>
        </p:nvSpPr>
        <p:spPr bwMode="auto">
          <a:xfrm>
            <a:off x="3519488" y="3702050"/>
            <a:ext cx="68262"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6" name="Line 114"/>
          <p:cNvSpPr>
            <a:spLocks noChangeShapeType="1"/>
          </p:cNvSpPr>
          <p:nvPr/>
        </p:nvSpPr>
        <p:spPr bwMode="auto">
          <a:xfrm>
            <a:off x="3587750" y="37449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7" name="Line 115"/>
          <p:cNvSpPr>
            <a:spLocks noChangeShapeType="1"/>
          </p:cNvSpPr>
          <p:nvPr/>
        </p:nvSpPr>
        <p:spPr bwMode="auto">
          <a:xfrm>
            <a:off x="3660775" y="3775075"/>
            <a:ext cx="6826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8" name="Line 116"/>
          <p:cNvSpPr>
            <a:spLocks noChangeShapeType="1"/>
          </p:cNvSpPr>
          <p:nvPr/>
        </p:nvSpPr>
        <p:spPr bwMode="auto">
          <a:xfrm>
            <a:off x="3729038" y="3800475"/>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49" name="Line 117"/>
          <p:cNvSpPr>
            <a:spLocks noChangeShapeType="1"/>
          </p:cNvSpPr>
          <p:nvPr/>
        </p:nvSpPr>
        <p:spPr bwMode="auto">
          <a:xfrm>
            <a:off x="3802063" y="3806825"/>
            <a:ext cx="68262"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0" name="Line 118"/>
          <p:cNvSpPr>
            <a:spLocks noChangeShapeType="1"/>
          </p:cNvSpPr>
          <p:nvPr/>
        </p:nvSpPr>
        <p:spPr bwMode="auto">
          <a:xfrm>
            <a:off x="3870325" y="381793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1" name="Line 119"/>
          <p:cNvSpPr>
            <a:spLocks noChangeShapeType="1"/>
          </p:cNvSpPr>
          <p:nvPr/>
        </p:nvSpPr>
        <p:spPr bwMode="auto">
          <a:xfrm>
            <a:off x="3943350" y="3817938"/>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2" name="Line 120"/>
          <p:cNvSpPr>
            <a:spLocks noChangeShapeType="1"/>
          </p:cNvSpPr>
          <p:nvPr/>
        </p:nvSpPr>
        <p:spPr bwMode="auto">
          <a:xfrm>
            <a:off x="4017963" y="38242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3" name="Line 121"/>
          <p:cNvSpPr>
            <a:spLocks noChangeShapeType="1"/>
          </p:cNvSpPr>
          <p:nvPr/>
        </p:nvSpPr>
        <p:spPr bwMode="auto">
          <a:xfrm>
            <a:off x="4084638" y="38242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4" name="Line 122"/>
          <p:cNvSpPr>
            <a:spLocks noChangeShapeType="1"/>
          </p:cNvSpPr>
          <p:nvPr/>
        </p:nvSpPr>
        <p:spPr bwMode="auto">
          <a:xfrm>
            <a:off x="4159250"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5" name="Line 123"/>
          <p:cNvSpPr>
            <a:spLocks noChangeShapeType="1"/>
          </p:cNvSpPr>
          <p:nvPr/>
        </p:nvSpPr>
        <p:spPr bwMode="auto">
          <a:xfrm>
            <a:off x="4227513"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6" name="Line 124"/>
          <p:cNvSpPr>
            <a:spLocks noChangeShapeType="1"/>
          </p:cNvSpPr>
          <p:nvPr/>
        </p:nvSpPr>
        <p:spPr bwMode="auto">
          <a:xfrm>
            <a:off x="4300538" y="38242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7" name="Line 125"/>
          <p:cNvSpPr>
            <a:spLocks noChangeShapeType="1"/>
          </p:cNvSpPr>
          <p:nvPr/>
        </p:nvSpPr>
        <p:spPr bwMode="auto">
          <a:xfrm>
            <a:off x="4368800"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8" name="Line 126"/>
          <p:cNvSpPr>
            <a:spLocks noChangeShapeType="1"/>
          </p:cNvSpPr>
          <p:nvPr/>
        </p:nvSpPr>
        <p:spPr bwMode="auto">
          <a:xfrm>
            <a:off x="4441825"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59" name="Rectangle 127"/>
          <p:cNvSpPr>
            <a:spLocks noChangeArrowheads="1"/>
          </p:cNvSpPr>
          <p:nvPr/>
        </p:nvSpPr>
        <p:spPr bwMode="auto">
          <a:xfrm>
            <a:off x="2614613" y="2071688"/>
            <a:ext cx="38100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AAA</a:t>
            </a:r>
            <a:endParaRPr lang="en-US" altLang="en-US" sz="2400"/>
          </a:p>
        </p:txBody>
      </p:sp>
      <p:sp>
        <p:nvSpPr>
          <p:cNvPr id="146560" name="Rectangle 128"/>
          <p:cNvSpPr>
            <a:spLocks noChangeArrowheads="1"/>
          </p:cNvSpPr>
          <p:nvPr/>
        </p:nvSpPr>
        <p:spPr bwMode="auto">
          <a:xfrm>
            <a:off x="825500" y="3775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6561" name="Rectangle 129"/>
          <p:cNvSpPr>
            <a:spLocks noChangeArrowheads="1"/>
          </p:cNvSpPr>
          <p:nvPr/>
        </p:nvSpPr>
        <p:spPr bwMode="auto">
          <a:xfrm>
            <a:off x="714375" y="36036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6562" name="Rectangle 130"/>
          <p:cNvSpPr>
            <a:spLocks noChangeArrowheads="1"/>
          </p:cNvSpPr>
          <p:nvPr/>
        </p:nvSpPr>
        <p:spPr bwMode="auto">
          <a:xfrm>
            <a:off x="757238" y="3424238"/>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6563" name="Rectangle 131"/>
          <p:cNvSpPr>
            <a:spLocks noChangeArrowheads="1"/>
          </p:cNvSpPr>
          <p:nvPr/>
        </p:nvSpPr>
        <p:spPr bwMode="auto">
          <a:xfrm>
            <a:off x="714375" y="3252788"/>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6564" name="Rectangle 132"/>
          <p:cNvSpPr>
            <a:spLocks noChangeArrowheads="1"/>
          </p:cNvSpPr>
          <p:nvPr/>
        </p:nvSpPr>
        <p:spPr bwMode="auto">
          <a:xfrm>
            <a:off x="757238" y="3079750"/>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565" name="Rectangle 133"/>
          <p:cNvSpPr>
            <a:spLocks noChangeArrowheads="1"/>
          </p:cNvSpPr>
          <p:nvPr/>
        </p:nvSpPr>
        <p:spPr bwMode="auto">
          <a:xfrm>
            <a:off x="714375" y="2901950"/>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6566" name="Rectangle 134"/>
          <p:cNvSpPr>
            <a:spLocks noChangeArrowheads="1"/>
          </p:cNvSpPr>
          <p:nvPr/>
        </p:nvSpPr>
        <p:spPr bwMode="auto">
          <a:xfrm>
            <a:off x="757238" y="2728913"/>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6567" name="Rectangle 135"/>
          <p:cNvSpPr>
            <a:spLocks noChangeArrowheads="1"/>
          </p:cNvSpPr>
          <p:nvPr/>
        </p:nvSpPr>
        <p:spPr bwMode="auto">
          <a:xfrm>
            <a:off x="714375" y="2557463"/>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6568" name="Rectangle 136"/>
          <p:cNvSpPr>
            <a:spLocks noChangeArrowheads="1"/>
          </p:cNvSpPr>
          <p:nvPr/>
        </p:nvSpPr>
        <p:spPr bwMode="auto">
          <a:xfrm>
            <a:off x="757238" y="2378075"/>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6569" name="Rectangle 137"/>
          <p:cNvSpPr>
            <a:spLocks noChangeArrowheads="1"/>
          </p:cNvSpPr>
          <p:nvPr/>
        </p:nvSpPr>
        <p:spPr bwMode="auto">
          <a:xfrm>
            <a:off x="714375" y="22066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6570" name="Rectangle 138"/>
          <p:cNvSpPr>
            <a:spLocks noChangeArrowheads="1"/>
          </p:cNvSpPr>
          <p:nvPr/>
        </p:nvSpPr>
        <p:spPr bwMode="auto">
          <a:xfrm rot="16200000">
            <a:off x="915988" y="38354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571" name="Rectangle 139"/>
          <p:cNvSpPr>
            <a:spLocks noChangeArrowheads="1"/>
          </p:cNvSpPr>
          <p:nvPr/>
        </p:nvSpPr>
        <p:spPr bwMode="auto">
          <a:xfrm rot="16200000">
            <a:off x="1020763"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572" name="Rectangle 140"/>
          <p:cNvSpPr>
            <a:spLocks noChangeArrowheads="1"/>
          </p:cNvSpPr>
          <p:nvPr/>
        </p:nvSpPr>
        <p:spPr bwMode="auto">
          <a:xfrm rot="16200000">
            <a:off x="1162051"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573" name="Rectangle 141"/>
          <p:cNvSpPr>
            <a:spLocks noChangeArrowheads="1"/>
          </p:cNvSpPr>
          <p:nvPr/>
        </p:nvSpPr>
        <p:spPr bwMode="auto">
          <a:xfrm rot="16200000">
            <a:off x="1303338"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574" name="Rectangle 142"/>
          <p:cNvSpPr>
            <a:spLocks noChangeArrowheads="1"/>
          </p:cNvSpPr>
          <p:nvPr/>
        </p:nvSpPr>
        <p:spPr bwMode="auto">
          <a:xfrm rot="16200000">
            <a:off x="1444626"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575" name="Rectangle 143"/>
          <p:cNvSpPr>
            <a:spLocks noChangeArrowheads="1"/>
          </p:cNvSpPr>
          <p:nvPr/>
        </p:nvSpPr>
        <p:spPr bwMode="auto">
          <a:xfrm rot="16200000">
            <a:off x="1622425" y="38354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576" name="Rectangle 144"/>
          <p:cNvSpPr>
            <a:spLocks noChangeArrowheads="1"/>
          </p:cNvSpPr>
          <p:nvPr/>
        </p:nvSpPr>
        <p:spPr bwMode="auto">
          <a:xfrm rot="16200000">
            <a:off x="1728788"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577" name="Rectangle 145"/>
          <p:cNvSpPr>
            <a:spLocks noChangeArrowheads="1"/>
          </p:cNvSpPr>
          <p:nvPr/>
        </p:nvSpPr>
        <p:spPr bwMode="auto">
          <a:xfrm rot="16200000">
            <a:off x="1870076"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578" name="Rectangle 146"/>
          <p:cNvSpPr>
            <a:spLocks noChangeArrowheads="1"/>
          </p:cNvSpPr>
          <p:nvPr/>
        </p:nvSpPr>
        <p:spPr bwMode="auto">
          <a:xfrm rot="16200000">
            <a:off x="2011363"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579" name="Rectangle 147"/>
          <p:cNvSpPr>
            <a:spLocks noChangeArrowheads="1"/>
          </p:cNvSpPr>
          <p:nvPr/>
        </p:nvSpPr>
        <p:spPr bwMode="auto">
          <a:xfrm rot="16200000">
            <a:off x="2152651"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580" name="Rectangle 148"/>
          <p:cNvSpPr>
            <a:spLocks noChangeArrowheads="1"/>
          </p:cNvSpPr>
          <p:nvPr/>
        </p:nvSpPr>
        <p:spPr bwMode="auto">
          <a:xfrm rot="16200000">
            <a:off x="2330450" y="38354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581" name="Rectangle 149"/>
          <p:cNvSpPr>
            <a:spLocks noChangeArrowheads="1"/>
          </p:cNvSpPr>
          <p:nvPr/>
        </p:nvSpPr>
        <p:spPr bwMode="auto">
          <a:xfrm rot="16200000">
            <a:off x="2435226"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582" name="Rectangle 150"/>
          <p:cNvSpPr>
            <a:spLocks noChangeArrowheads="1"/>
          </p:cNvSpPr>
          <p:nvPr/>
        </p:nvSpPr>
        <p:spPr bwMode="auto">
          <a:xfrm rot="16200000">
            <a:off x="2576513"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583" name="Rectangle 151"/>
          <p:cNvSpPr>
            <a:spLocks noChangeArrowheads="1"/>
          </p:cNvSpPr>
          <p:nvPr/>
        </p:nvSpPr>
        <p:spPr bwMode="auto">
          <a:xfrm rot="16200000">
            <a:off x="2739232"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584" name="Rectangle 152"/>
          <p:cNvSpPr>
            <a:spLocks noChangeArrowheads="1"/>
          </p:cNvSpPr>
          <p:nvPr/>
        </p:nvSpPr>
        <p:spPr bwMode="auto">
          <a:xfrm rot="16200000">
            <a:off x="288051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585" name="Rectangle 153"/>
          <p:cNvSpPr>
            <a:spLocks noChangeArrowheads="1"/>
          </p:cNvSpPr>
          <p:nvPr/>
        </p:nvSpPr>
        <p:spPr bwMode="auto">
          <a:xfrm rot="16200000">
            <a:off x="3060700" y="38258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586" name="Rectangle 154"/>
          <p:cNvSpPr>
            <a:spLocks noChangeArrowheads="1"/>
          </p:cNvSpPr>
          <p:nvPr/>
        </p:nvSpPr>
        <p:spPr bwMode="auto">
          <a:xfrm rot="16200000">
            <a:off x="3164682"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587" name="Rectangle 155"/>
          <p:cNvSpPr>
            <a:spLocks noChangeArrowheads="1"/>
          </p:cNvSpPr>
          <p:nvPr/>
        </p:nvSpPr>
        <p:spPr bwMode="auto">
          <a:xfrm rot="16200000">
            <a:off x="330596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588" name="Rectangle 156"/>
          <p:cNvSpPr>
            <a:spLocks noChangeArrowheads="1"/>
          </p:cNvSpPr>
          <p:nvPr/>
        </p:nvSpPr>
        <p:spPr bwMode="auto">
          <a:xfrm rot="16200000">
            <a:off x="3447257"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589" name="Rectangle 157"/>
          <p:cNvSpPr>
            <a:spLocks noChangeArrowheads="1"/>
          </p:cNvSpPr>
          <p:nvPr/>
        </p:nvSpPr>
        <p:spPr bwMode="auto">
          <a:xfrm rot="16200000">
            <a:off x="3588544"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590" name="Rectangle 158"/>
          <p:cNvSpPr>
            <a:spLocks noChangeArrowheads="1"/>
          </p:cNvSpPr>
          <p:nvPr/>
        </p:nvSpPr>
        <p:spPr bwMode="auto">
          <a:xfrm rot="16200000">
            <a:off x="3767138" y="38258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591" name="Rectangle 159"/>
          <p:cNvSpPr>
            <a:spLocks noChangeArrowheads="1"/>
          </p:cNvSpPr>
          <p:nvPr/>
        </p:nvSpPr>
        <p:spPr bwMode="auto">
          <a:xfrm rot="16200000">
            <a:off x="387111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592" name="Rectangle 160"/>
          <p:cNvSpPr>
            <a:spLocks noChangeArrowheads="1"/>
          </p:cNvSpPr>
          <p:nvPr/>
        </p:nvSpPr>
        <p:spPr bwMode="auto">
          <a:xfrm rot="16200000">
            <a:off x="4012407"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593" name="Rectangle 161"/>
          <p:cNvSpPr>
            <a:spLocks noChangeArrowheads="1"/>
          </p:cNvSpPr>
          <p:nvPr/>
        </p:nvSpPr>
        <p:spPr bwMode="auto">
          <a:xfrm rot="16200000">
            <a:off x="4155282"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594" name="Rectangle 162"/>
          <p:cNvSpPr>
            <a:spLocks noChangeArrowheads="1"/>
          </p:cNvSpPr>
          <p:nvPr/>
        </p:nvSpPr>
        <p:spPr bwMode="auto">
          <a:xfrm rot="16200000">
            <a:off x="429656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595" name="Rectangle 163"/>
          <p:cNvSpPr>
            <a:spLocks noChangeArrowheads="1"/>
          </p:cNvSpPr>
          <p:nvPr/>
        </p:nvSpPr>
        <p:spPr bwMode="auto">
          <a:xfrm rot="16200000">
            <a:off x="4475163" y="38258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596" name="Rectangle 164"/>
          <p:cNvSpPr>
            <a:spLocks noChangeArrowheads="1"/>
          </p:cNvSpPr>
          <p:nvPr/>
        </p:nvSpPr>
        <p:spPr bwMode="auto">
          <a:xfrm>
            <a:off x="930275" y="4618038"/>
            <a:ext cx="36163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597" name="Line 165"/>
          <p:cNvSpPr>
            <a:spLocks noChangeShapeType="1"/>
          </p:cNvSpPr>
          <p:nvPr/>
        </p:nvSpPr>
        <p:spPr bwMode="auto">
          <a:xfrm>
            <a:off x="930275" y="60150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98" name="Line 166"/>
          <p:cNvSpPr>
            <a:spLocks noChangeShapeType="1"/>
          </p:cNvSpPr>
          <p:nvPr/>
        </p:nvSpPr>
        <p:spPr bwMode="auto">
          <a:xfrm>
            <a:off x="930275" y="583565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599" name="Line 167"/>
          <p:cNvSpPr>
            <a:spLocks noChangeShapeType="1"/>
          </p:cNvSpPr>
          <p:nvPr/>
        </p:nvSpPr>
        <p:spPr bwMode="auto">
          <a:xfrm>
            <a:off x="930275" y="566420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0" name="Line 168"/>
          <p:cNvSpPr>
            <a:spLocks noChangeShapeType="1"/>
          </p:cNvSpPr>
          <p:nvPr/>
        </p:nvSpPr>
        <p:spPr bwMode="auto">
          <a:xfrm>
            <a:off x="930275" y="54911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1" name="Line 169"/>
          <p:cNvSpPr>
            <a:spLocks noChangeShapeType="1"/>
          </p:cNvSpPr>
          <p:nvPr/>
        </p:nvSpPr>
        <p:spPr bwMode="auto">
          <a:xfrm>
            <a:off x="930275" y="53133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2" name="Line 170"/>
          <p:cNvSpPr>
            <a:spLocks noChangeShapeType="1"/>
          </p:cNvSpPr>
          <p:nvPr/>
        </p:nvSpPr>
        <p:spPr bwMode="auto">
          <a:xfrm>
            <a:off x="930275" y="514032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3" name="Line 171"/>
          <p:cNvSpPr>
            <a:spLocks noChangeShapeType="1"/>
          </p:cNvSpPr>
          <p:nvPr/>
        </p:nvSpPr>
        <p:spPr bwMode="auto">
          <a:xfrm>
            <a:off x="930275" y="496887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4" name="Line 172"/>
          <p:cNvSpPr>
            <a:spLocks noChangeShapeType="1"/>
          </p:cNvSpPr>
          <p:nvPr/>
        </p:nvSpPr>
        <p:spPr bwMode="auto">
          <a:xfrm>
            <a:off x="930275" y="47894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5" name="Line 173"/>
          <p:cNvSpPr>
            <a:spLocks noChangeShapeType="1"/>
          </p:cNvSpPr>
          <p:nvPr/>
        </p:nvSpPr>
        <p:spPr bwMode="auto">
          <a:xfrm>
            <a:off x="930275" y="46180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6" name="Rectangle 174"/>
          <p:cNvSpPr>
            <a:spLocks noChangeArrowheads="1"/>
          </p:cNvSpPr>
          <p:nvPr/>
        </p:nvSpPr>
        <p:spPr bwMode="auto">
          <a:xfrm>
            <a:off x="930275" y="4618038"/>
            <a:ext cx="3616325" cy="1568450"/>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607" name="Line 175"/>
          <p:cNvSpPr>
            <a:spLocks noChangeShapeType="1"/>
          </p:cNvSpPr>
          <p:nvPr/>
        </p:nvSpPr>
        <p:spPr bwMode="auto">
          <a:xfrm>
            <a:off x="930275" y="4618038"/>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8" name="Line 176"/>
          <p:cNvSpPr>
            <a:spLocks noChangeShapeType="1"/>
          </p:cNvSpPr>
          <p:nvPr/>
        </p:nvSpPr>
        <p:spPr bwMode="auto">
          <a:xfrm>
            <a:off x="904875" y="61864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09" name="Line 177"/>
          <p:cNvSpPr>
            <a:spLocks noChangeShapeType="1"/>
          </p:cNvSpPr>
          <p:nvPr/>
        </p:nvSpPr>
        <p:spPr bwMode="auto">
          <a:xfrm>
            <a:off x="904875" y="60150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0" name="Line 178"/>
          <p:cNvSpPr>
            <a:spLocks noChangeShapeType="1"/>
          </p:cNvSpPr>
          <p:nvPr/>
        </p:nvSpPr>
        <p:spPr bwMode="auto">
          <a:xfrm>
            <a:off x="904875" y="583565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1" name="Line 179"/>
          <p:cNvSpPr>
            <a:spLocks noChangeShapeType="1"/>
          </p:cNvSpPr>
          <p:nvPr/>
        </p:nvSpPr>
        <p:spPr bwMode="auto">
          <a:xfrm>
            <a:off x="904875" y="56642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2" name="Line 180"/>
          <p:cNvSpPr>
            <a:spLocks noChangeShapeType="1"/>
          </p:cNvSpPr>
          <p:nvPr/>
        </p:nvSpPr>
        <p:spPr bwMode="auto">
          <a:xfrm>
            <a:off x="904875" y="54911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3" name="Line 181"/>
          <p:cNvSpPr>
            <a:spLocks noChangeShapeType="1"/>
          </p:cNvSpPr>
          <p:nvPr/>
        </p:nvSpPr>
        <p:spPr bwMode="auto">
          <a:xfrm>
            <a:off x="904875" y="53133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4" name="Line 182"/>
          <p:cNvSpPr>
            <a:spLocks noChangeShapeType="1"/>
          </p:cNvSpPr>
          <p:nvPr/>
        </p:nvSpPr>
        <p:spPr bwMode="auto">
          <a:xfrm>
            <a:off x="904875" y="514032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5" name="Line 183"/>
          <p:cNvSpPr>
            <a:spLocks noChangeShapeType="1"/>
          </p:cNvSpPr>
          <p:nvPr/>
        </p:nvSpPr>
        <p:spPr bwMode="auto">
          <a:xfrm>
            <a:off x="904875" y="496887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6" name="Line 184"/>
          <p:cNvSpPr>
            <a:spLocks noChangeShapeType="1"/>
          </p:cNvSpPr>
          <p:nvPr/>
        </p:nvSpPr>
        <p:spPr bwMode="auto">
          <a:xfrm>
            <a:off x="904875" y="47894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7" name="Line 185"/>
          <p:cNvSpPr>
            <a:spLocks noChangeShapeType="1"/>
          </p:cNvSpPr>
          <p:nvPr/>
        </p:nvSpPr>
        <p:spPr bwMode="auto">
          <a:xfrm>
            <a:off x="904875" y="46180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8" name="Line 186"/>
          <p:cNvSpPr>
            <a:spLocks noChangeShapeType="1"/>
          </p:cNvSpPr>
          <p:nvPr/>
        </p:nvSpPr>
        <p:spPr bwMode="auto">
          <a:xfrm>
            <a:off x="930275" y="61864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19" name="Line 187"/>
          <p:cNvSpPr>
            <a:spLocks noChangeShapeType="1"/>
          </p:cNvSpPr>
          <p:nvPr/>
        </p:nvSpPr>
        <p:spPr bwMode="auto">
          <a:xfrm flipV="1">
            <a:off x="9302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0" name="Line 188"/>
          <p:cNvSpPr>
            <a:spLocks noChangeShapeType="1"/>
          </p:cNvSpPr>
          <p:nvPr/>
        </p:nvSpPr>
        <p:spPr bwMode="auto">
          <a:xfrm flipV="1">
            <a:off x="10033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1" name="Line 189"/>
          <p:cNvSpPr>
            <a:spLocks noChangeShapeType="1"/>
          </p:cNvSpPr>
          <p:nvPr/>
        </p:nvSpPr>
        <p:spPr bwMode="auto">
          <a:xfrm flipV="1">
            <a:off x="10715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2" name="Line 190"/>
          <p:cNvSpPr>
            <a:spLocks noChangeShapeType="1"/>
          </p:cNvSpPr>
          <p:nvPr/>
        </p:nvSpPr>
        <p:spPr bwMode="auto">
          <a:xfrm flipV="1">
            <a:off x="11445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3" name="Line 191"/>
          <p:cNvSpPr>
            <a:spLocks noChangeShapeType="1"/>
          </p:cNvSpPr>
          <p:nvPr/>
        </p:nvSpPr>
        <p:spPr bwMode="auto">
          <a:xfrm flipV="1">
            <a:off x="12128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4" name="Line 192"/>
          <p:cNvSpPr>
            <a:spLocks noChangeShapeType="1"/>
          </p:cNvSpPr>
          <p:nvPr/>
        </p:nvSpPr>
        <p:spPr bwMode="auto">
          <a:xfrm flipV="1">
            <a:off x="12858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5" name="Line 193"/>
          <p:cNvSpPr>
            <a:spLocks noChangeShapeType="1"/>
          </p:cNvSpPr>
          <p:nvPr/>
        </p:nvSpPr>
        <p:spPr bwMode="auto">
          <a:xfrm flipV="1">
            <a:off x="13541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6" name="Line 194"/>
          <p:cNvSpPr>
            <a:spLocks noChangeShapeType="1"/>
          </p:cNvSpPr>
          <p:nvPr/>
        </p:nvSpPr>
        <p:spPr bwMode="auto">
          <a:xfrm flipV="1">
            <a:off x="14271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7" name="Line 195"/>
          <p:cNvSpPr>
            <a:spLocks noChangeShapeType="1"/>
          </p:cNvSpPr>
          <p:nvPr/>
        </p:nvSpPr>
        <p:spPr bwMode="auto">
          <a:xfrm flipV="1">
            <a:off x="14954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8" name="Line 196"/>
          <p:cNvSpPr>
            <a:spLocks noChangeShapeType="1"/>
          </p:cNvSpPr>
          <p:nvPr/>
        </p:nvSpPr>
        <p:spPr bwMode="auto">
          <a:xfrm flipV="1">
            <a:off x="15700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29" name="Line 197"/>
          <p:cNvSpPr>
            <a:spLocks noChangeShapeType="1"/>
          </p:cNvSpPr>
          <p:nvPr/>
        </p:nvSpPr>
        <p:spPr bwMode="auto">
          <a:xfrm flipV="1">
            <a:off x="16367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0" name="Line 198"/>
          <p:cNvSpPr>
            <a:spLocks noChangeShapeType="1"/>
          </p:cNvSpPr>
          <p:nvPr/>
        </p:nvSpPr>
        <p:spPr bwMode="auto">
          <a:xfrm flipV="1">
            <a:off x="17113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1" name="Line 199"/>
          <p:cNvSpPr>
            <a:spLocks noChangeShapeType="1"/>
          </p:cNvSpPr>
          <p:nvPr/>
        </p:nvSpPr>
        <p:spPr bwMode="auto">
          <a:xfrm flipV="1">
            <a:off x="17780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2" name="Line 200"/>
          <p:cNvSpPr>
            <a:spLocks noChangeShapeType="1"/>
          </p:cNvSpPr>
          <p:nvPr/>
        </p:nvSpPr>
        <p:spPr bwMode="auto">
          <a:xfrm flipV="1">
            <a:off x="18526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3" name="Line 201"/>
          <p:cNvSpPr>
            <a:spLocks noChangeShapeType="1"/>
          </p:cNvSpPr>
          <p:nvPr/>
        </p:nvSpPr>
        <p:spPr bwMode="auto">
          <a:xfrm flipV="1">
            <a:off x="19192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4" name="Line 202"/>
          <p:cNvSpPr>
            <a:spLocks noChangeShapeType="1"/>
          </p:cNvSpPr>
          <p:nvPr/>
        </p:nvSpPr>
        <p:spPr bwMode="auto">
          <a:xfrm flipV="1">
            <a:off x="19939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5" name="Line 203"/>
          <p:cNvSpPr>
            <a:spLocks noChangeShapeType="1"/>
          </p:cNvSpPr>
          <p:nvPr/>
        </p:nvSpPr>
        <p:spPr bwMode="auto">
          <a:xfrm flipV="1">
            <a:off x="20621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6" name="Line 204"/>
          <p:cNvSpPr>
            <a:spLocks noChangeShapeType="1"/>
          </p:cNvSpPr>
          <p:nvPr/>
        </p:nvSpPr>
        <p:spPr bwMode="auto">
          <a:xfrm flipV="1">
            <a:off x="21351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7" name="Line 205"/>
          <p:cNvSpPr>
            <a:spLocks noChangeShapeType="1"/>
          </p:cNvSpPr>
          <p:nvPr/>
        </p:nvSpPr>
        <p:spPr bwMode="auto">
          <a:xfrm flipV="1">
            <a:off x="22098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8" name="Line 206"/>
          <p:cNvSpPr>
            <a:spLocks noChangeShapeType="1"/>
          </p:cNvSpPr>
          <p:nvPr/>
        </p:nvSpPr>
        <p:spPr bwMode="auto">
          <a:xfrm flipV="1">
            <a:off x="22764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39" name="Line 207"/>
          <p:cNvSpPr>
            <a:spLocks noChangeShapeType="1"/>
          </p:cNvSpPr>
          <p:nvPr/>
        </p:nvSpPr>
        <p:spPr bwMode="auto">
          <a:xfrm flipV="1">
            <a:off x="23510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0" name="Line 208"/>
          <p:cNvSpPr>
            <a:spLocks noChangeShapeType="1"/>
          </p:cNvSpPr>
          <p:nvPr/>
        </p:nvSpPr>
        <p:spPr bwMode="auto">
          <a:xfrm flipV="1">
            <a:off x="24177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1" name="Line 209"/>
          <p:cNvSpPr>
            <a:spLocks noChangeShapeType="1"/>
          </p:cNvSpPr>
          <p:nvPr/>
        </p:nvSpPr>
        <p:spPr bwMode="auto">
          <a:xfrm flipV="1">
            <a:off x="24923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2" name="Line 210"/>
          <p:cNvSpPr>
            <a:spLocks noChangeShapeType="1"/>
          </p:cNvSpPr>
          <p:nvPr/>
        </p:nvSpPr>
        <p:spPr bwMode="auto">
          <a:xfrm flipV="1">
            <a:off x="25590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3" name="Line 211"/>
          <p:cNvSpPr>
            <a:spLocks noChangeShapeType="1"/>
          </p:cNvSpPr>
          <p:nvPr/>
        </p:nvSpPr>
        <p:spPr bwMode="auto">
          <a:xfrm flipV="1">
            <a:off x="26336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4" name="Line 212"/>
          <p:cNvSpPr>
            <a:spLocks noChangeShapeType="1"/>
          </p:cNvSpPr>
          <p:nvPr/>
        </p:nvSpPr>
        <p:spPr bwMode="auto">
          <a:xfrm flipV="1">
            <a:off x="27019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5" name="Line 213"/>
          <p:cNvSpPr>
            <a:spLocks noChangeShapeType="1"/>
          </p:cNvSpPr>
          <p:nvPr/>
        </p:nvSpPr>
        <p:spPr bwMode="auto">
          <a:xfrm flipV="1">
            <a:off x="27749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6" name="Line 214"/>
          <p:cNvSpPr>
            <a:spLocks noChangeShapeType="1"/>
          </p:cNvSpPr>
          <p:nvPr/>
        </p:nvSpPr>
        <p:spPr bwMode="auto">
          <a:xfrm flipV="1">
            <a:off x="28432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7" name="Line 215"/>
          <p:cNvSpPr>
            <a:spLocks noChangeShapeType="1"/>
          </p:cNvSpPr>
          <p:nvPr/>
        </p:nvSpPr>
        <p:spPr bwMode="auto">
          <a:xfrm flipV="1">
            <a:off x="29162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8" name="Line 216"/>
          <p:cNvSpPr>
            <a:spLocks noChangeShapeType="1"/>
          </p:cNvSpPr>
          <p:nvPr/>
        </p:nvSpPr>
        <p:spPr bwMode="auto">
          <a:xfrm flipV="1">
            <a:off x="29845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49" name="Line 217"/>
          <p:cNvSpPr>
            <a:spLocks noChangeShapeType="1"/>
          </p:cNvSpPr>
          <p:nvPr/>
        </p:nvSpPr>
        <p:spPr bwMode="auto">
          <a:xfrm flipV="1">
            <a:off x="30575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0" name="Line 218"/>
          <p:cNvSpPr>
            <a:spLocks noChangeShapeType="1"/>
          </p:cNvSpPr>
          <p:nvPr/>
        </p:nvSpPr>
        <p:spPr bwMode="auto">
          <a:xfrm flipV="1">
            <a:off x="31257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1" name="Line 219"/>
          <p:cNvSpPr>
            <a:spLocks noChangeShapeType="1"/>
          </p:cNvSpPr>
          <p:nvPr/>
        </p:nvSpPr>
        <p:spPr bwMode="auto">
          <a:xfrm flipV="1">
            <a:off x="31988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2" name="Line 220"/>
          <p:cNvSpPr>
            <a:spLocks noChangeShapeType="1"/>
          </p:cNvSpPr>
          <p:nvPr/>
        </p:nvSpPr>
        <p:spPr bwMode="auto">
          <a:xfrm flipV="1">
            <a:off x="32670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3" name="Line 221"/>
          <p:cNvSpPr>
            <a:spLocks noChangeShapeType="1"/>
          </p:cNvSpPr>
          <p:nvPr/>
        </p:nvSpPr>
        <p:spPr bwMode="auto">
          <a:xfrm flipV="1">
            <a:off x="33416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4" name="Line 222"/>
          <p:cNvSpPr>
            <a:spLocks noChangeShapeType="1"/>
          </p:cNvSpPr>
          <p:nvPr/>
        </p:nvSpPr>
        <p:spPr bwMode="auto">
          <a:xfrm flipV="1">
            <a:off x="34147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5" name="Line 223"/>
          <p:cNvSpPr>
            <a:spLocks noChangeShapeType="1"/>
          </p:cNvSpPr>
          <p:nvPr/>
        </p:nvSpPr>
        <p:spPr bwMode="auto">
          <a:xfrm flipV="1">
            <a:off x="34829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6" name="Line 224"/>
          <p:cNvSpPr>
            <a:spLocks noChangeShapeType="1"/>
          </p:cNvSpPr>
          <p:nvPr/>
        </p:nvSpPr>
        <p:spPr bwMode="auto">
          <a:xfrm flipV="1">
            <a:off x="35560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7" name="Line 225"/>
          <p:cNvSpPr>
            <a:spLocks noChangeShapeType="1"/>
          </p:cNvSpPr>
          <p:nvPr/>
        </p:nvSpPr>
        <p:spPr bwMode="auto">
          <a:xfrm flipV="1">
            <a:off x="36242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8" name="Line 226"/>
          <p:cNvSpPr>
            <a:spLocks noChangeShapeType="1"/>
          </p:cNvSpPr>
          <p:nvPr/>
        </p:nvSpPr>
        <p:spPr bwMode="auto">
          <a:xfrm flipV="1">
            <a:off x="36972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59" name="Line 227"/>
          <p:cNvSpPr>
            <a:spLocks noChangeShapeType="1"/>
          </p:cNvSpPr>
          <p:nvPr/>
        </p:nvSpPr>
        <p:spPr bwMode="auto">
          <a:xfrm flipV="1">
            <a:off x="37655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0" name="Line 228"/>
          <p:cNvSpPr>
            <a:spLocks noChangeShapeType="1"/>
          </p:cNvSpPr>
          <p:nvPr/>
        </p:nvSpPr>
        <p:spPr bwMode="auto">
          <a:xfrm flipV="1">
            <a:off x="38385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1" name="Line 229"/>
          <p:cNvSpPr>
            <a:spLocks noChangeShapeType="1"/>
          </p:cNvSpPr>
          <p:nvPr/>
        </p:nvSpPr>
        <p:spPr bwMode="auto">
          <a:xfrm flipV="1">
            <a:off x="39068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2" name="Line 230"/>
          <p:cNvSpPr>
            <a:spLocks noChangeShapeType="1"/>
          </p:cNvSpPr>
          <p:nvPr/>
        </p:nvSpPr>
        <p:spPr bwMode="auto">
          <a:xfrm flipV="1">
            <a:off x="39814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3" name="Line 231"/>
          <p:cNvSpPr>
            <a:spLocks noChangeShapeType="1"/>
          </p:cNvSpPr>
          <p:nvPr/>
        </p:nvSpPr>
        <p:spPr bwMode="auto">
          <a:xfrm flipV="1">
            <a:off x="40481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4" name="Line 232"/>
          <p:cNvSpPr>
            <a:spLocks noChangeShapeType="1"/>
          </p:cNvSpPr>
          <p:nvPr/>
        </p:nvSpPr>
        <p:spPr bwMode="auto">
          <a:xfrm flipV="1">
            <a:off x="41227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5" name="Line 233"/>
          <p:cNvSpPr>
            <a:spLocks noChangeShapeType="1"/>
          </p:cNvSpPr>
          <p:nvPr/>
        </p:nvSpPr>
        <p:spPr bwMode="auto">
          <a:xfrm flipV="1">
            <a:off x="41894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6" name="Line 234"/>
          <p:cNvSpPr>
            <a:spLocks noChangeShapeType="1"/>
          </p:cNvSpPr>
          <p:nvPr/>
        </p:nvSpPr>
        <p:spPr bwMode="auto">
          <a:xfrm flipV="1">
            <a:off x="42640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7" name="Line 235"/>
          <p:cNvSpPr>
            <a:spLocks noChangeShapeType="1"/>
          </p:cNvSpPr>
          <p:nvPr/>
        </p:nvSpPr>
        <p:spPr bwMode="auto">
          <a:xfrm flipV="1">
            <a:off x="43307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8" name="Line 236"/>
          <p:cNvSpPr>
            <a:spLocks noChangeShapeType="1"/>
          </p:cNvSpPr>
          <p:nvPr/>
        </p:nvSpPr>
        <p:spPr bwMode="auto">
          <a:xfrm flipV="1">
            <a:off x="44053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69" name="Line 237"/>
          <p:cNvSpPr>
            <a:spLocks noChangeShapeType="1"/>
          </p:cNvSpPr>
          <p:nvPr/>
        </p:nvSpPr>
        <p:spPr bwMode="auto">
          <a:xfrm flipV="1">
            <a:off x="44735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0" name="Line 238"/>
          <p:cNvSpPr>
            <a:spLocks noChangeShapeType="1"/>
          </p:cNvSpPr>
          <p:nvPr/>
        </p:nvSpPr>
        <p:spPr bwMode="auto">
          <a:xfrm flipV="1">
            <a:off x="45466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1" name="Line 239"/>
          <p:cNvSpPr>
            <a:spLocks noChangeShapeType="1"/>
          </p:cNvSpPr>
          <p:nvPr/>
        </p:nvSpPr>
        <p:spPr bwMode="auto">
          <a:xfrm>
            <a:off x="966788" y="61864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2" name="Line 240"/>
          <p:cNvSpPr>
            <a:spLocks noChangeShapeType="1"/>
          </p:cNvSpPr>
          <p:nvPr/>
        </p:nvSpPr>
        <p:spPr bwMode="auto">
          <a:xfrm>
            <a:off x="1033463" y="61864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3" name="Line 241"/>
          <p:cNvSpPr>
            <a:spLocks noChangeShapeType="1"/>
          </p:cNvSpPr>
          <p:nvPr/>
        </p:nvSpPr>
        <p:spPr bwMode="auto">
          <a:xfrm>
            <a:off x="1108075"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4" name="Line 242"/>
          <p:cNvSpPr>
            <a:spLocks noChangeShapeType="1"/>
          </p:cNvSpPr>
          <p:nvPr/>
        </p:nvSpPr>
        <p:spPr bwMode="auto">
          <a:xfrm>
            <a:off x="1176338"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5" name="Line 243"/>
          <p:cNvSpPr>
            <a:spLocks noChangeShapeType="1"/>
          </p:cNvSpPr>
          <p:nvPr/>
        </p:nvSpPr>
        <p:spPr bwMode="auto">
          <a:xfrm>
            <a:off x="1249363" y="61864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6" name="Line 244"/>
          <p:cNvSpPr>
            <a:spLocks noChangeShapeType="1"/>
          </p:cNvSpPr>
          <p:nvPr/>
        </p:nvSpPr>
        <p:spPr bwMode="auto">
          <a:xfrm>
            <a:off x="1317625"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7" name="Line 245"/>
          <p:cNvSpPr>
            <a:spLocks noChangeShapeType="1"/>
          </p:cNvSpPr>
          <p:nvPr/>
        </p:nvSpPr>
        <p:spPr bwMode="auto">
          <a:xfrm>
            <a:off x="1390650"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8" name="Line 246"/>
          <p:cNvSpPr>
            <a:spLocks noChangeShapeType="1"/>
          </p:cNvSpPr>
          <p:nvPr/>
        </p:nvSpPr>
        <p:spPr bwMode="auto">
          <a:xfrm flipV="1">
            <a:off x="1458913" y="6180138"/>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79" name="Line 247"/>
          <p:cNvSpPr>
            <a:spLocks noChangeShapeType="1"/>
          </p:cNvSpPr>
          <p:nvPr/>
        </p:nvSpPr>
        <p:spPr bwMode="auto">
          <a:xfrm>
            <a:off x="1531938" y="618013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0" name="Line 248"/>
          <p:cNvSpPr>
            <a:spLocks noChangeShapeType="1"/>
          </p:cNvSpPr>
          <p:nvPr/>
        </p:nvSpPr>
        <p:spPr bwMode="auto">
          <a:xfrm flipV="1">
            <a:off x="1606550" y="6169025"/>
            <a:ext cx="66675"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1" name="Line 249"/>
          <p:cNvSpPr>
            <a:spLocks noChangeShapeType="1"/>
          </p:cNvSpPr>
          <p:nvPr/>
        </p:nvSpPr>
        <p:spPr bwMode="auto">
          <a:xfrm flipV="1">
            <a:off x="1673225" y="6162675"/>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2" name="Line 250"/>
          <p:cNvSpPr>
            <a:spLocks noChangeShapeType="1"/>
          </p:cNvSpPr>
          <p:nvPr/>
        </p:nvSpPr>
        <p:spPr bwMode="auto">
          <a:xfrm flipV="1">
            <a:off x="1747838" y="6137275"/>
            <a:ext cx="68262"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3" name="Line 251"/>
          <p:cNvSpPr>
            <a:spLocks noChangeShapeType="1"/>
          </p:cNvSpPr>
          <p:nvPr/>
        </p:nvSpPr>
        <p:spPr bwMode="auto">
          <a:xfrm flipV="1">
            <a:off x="1816100" y="61071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4" name="Line 252"/>
          <p:cNvSpPr>
            <a:spLocks noChangeShapeType="1"/>
          </p:cNvSpPr>
          <p:nvPr/>
        </p:nvSpPr>
        <p:spPr bwMode="auto">
          <a:xfrm flipV="1">
            <a:off x="1889125" y="6064250"/>
            <a:ext cx="68263"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5" name="Line 253"/>
          <p:cNvSpPr>
            <a:spLocks noChangeShapeType="1"/>
          </p:cNvSpPr>
          <p:nvPr/>
        </p:nvSpPr>
        <p:spPr bwMode="auto">
          <a:xfrm flipV="1">
            <a:off x="1957388" y="5995988"/>
            <a:ext cx="73025"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6" name="Line 254"/>
          <p:cNvSpPr>
            <a:spLocks noChangeShapeType="1"/>
          </p:cNvSpPr>
          <p:nvPr/>
        </p:nvSpPr>
        <p:spPr bwMode="auto">
          <a:xfrm flipV="1">
            <a:off x="2030413" y="5910263"/>
            <a:ext cx="68262"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7" name="Line 255"/>
          <p:cNvSpPr>
            <a:spLocks noChangeShapeType="1"/>
          </p:cNvSpPr>
          <p:nvPr/>
        </p:nvSpPr>
        <p:spPr bwMode="auto">
          <a:xfrm flipV="1">
            <a:off x="2098675" y="5799138"/>
            <a:ext cx="73025"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8" name="Line 256"/>
          <p:cNvSpPr>
            <a:spLocks noChangeShapeType="1"/>
          </p:cNvSpPr>
          <p:nvPr/>
        </p:nvSpPr>
        <p:spPr bwMode="auto">
          <a:xfrm flipV="1">
            <a:off x="2171700" y="5664200"/>
            <a:ext cx="68263"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89" name="Line 257"/>
          <p:cNvSpPr>
            <a:spLocks noChangeShapeType="1"/>
          </p:cNvSpPr>
          <p:nvPr/>
        </p:nvSpPr>
        <p:spPr bwMode="auto">
          <a:xfrm flipV="1">
            <a:off x="2239963" y="5510213"/>
            <a:ext cx="7302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0" name="Line 258"/>
          <p:cNvSpPr>
            <a:spLocks noChangeShapeType="1"/>
          </p:cNvSpPr>
          <p:nvPr/>
        </p:nvSpPr>
        <p:spPr bwMode="auto">
          <a:xfrm flipV="1">
            <a:off x="2312988" y="5343525"/>
            <a:ext cx="68262"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1" name="Line 259"/>
          <p:cNvSpPr>
            <a:spLocks noChangeShapeType="1"/>
          </p:cNvSpPr>
          <p:nvPr/>
        </p:nvSpPr>
        <p:spPr bwMode="auto">
          <a:xfrm flipV="1">
            <a:off x="2381250" y="5178425"/>
            <a:ext cx="74613"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2" name="Line 260"/>
          <p:cNvSpPr>
            <a:spLocks noChangeShapeType="1"/>
          </p:cNvSpPr>
          <p:nvPr/>
        </p:nvSpPr>
        <p:spPr bwMode="auto">
          <a:xfrm flipV="1">
            <a:off x="2455863" y="5024438"/>
            <a:ext cx="6667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3" name="Line 261"/>
          <p:cNvSpPr>
            <a:spLocks noChangeShapeType="1"/>
          </p:cNvSpPr>
          <p:nvPr/>
        </p:nvSpPr>
        <p:spPr bwMode="auto">
          <a:xfrm flipV="1">
            <a:off x="2522538" y="4900613"/>
            <a:ext cx="74612"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4" name="Line 262"/>
          <p:cNvSpPr>
            <a:spLocks noChangeShapeType="1"/>
          </p:cNvSpPr>
          <p:nvPr/>
        </p:nvSpPr>
        <p:spPr bwMode="auto">
          <a:xfrm flipV="1">
            <a:off x="2597150" y="4821238"/>
            <a:ext cx="66675"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5" name="Line 263"/>
          <p:cNvSpPr>
            <a:spLocks noChangeShapeType="1"/>
          </p:cNvSpPr>
          <p:nvPr/>
        </p:nvSpPr>
        <p:spPr bwMode="auto">
          <a:xfrm flipV="1">
            <a:off x="2663825" y="4795838"/>
            <a:ext cx="7461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6" name="Line 264"/>
          <p:cNvSpPr>
            <a:spLocks noChangeShapeType="1"/>
          </p:cNvSpPr>
          <p:nvPr/>
        </p:nvSpPr>
        <p:spPr bwMode="auto">
          <a:xfrm>
            <a:off x="2738438" y="4795838"/>
            <a:ext cx="73025"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7" name="Line 265"/>
          <p:cNvSpPr>
            <a:spLocks noChangeShapeType="1"/>
          </p:cNvSpPr>
          <p:nvPr/>
        </p:nvSpPr>
        <p:spPr bwMode="auto">
          <a:xfrm>
            <a:off x="2811463" y="4821238"/>
            <a:ext cx="68262"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8" name="Line 266"/>
          <p:cNvSpPr>
            <a:spLocks noChangeShapeType="1"/>
          </p:cNvSpPr>
          <p:nvPr/>
        </p:nvSpPr>
        <p:spPr bwMode="auto">
          <a:xfrm>
            <a:off x="2879725" y="4900613"/>
            <a:ext cx="73025"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699" name="Line 267"/>
          <p:cNvSpPr>
            <a:spLocks noChangeShapeType="1"/>
          </p:cNvSpPr>
          <p:nvPr/>
        </p:nvSpPr>
        <p:spPr bwMode="auto">
          <a:xfrm>
            <a:off x="2952750" y="5024438"/>
            <a:ext cx="6826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0" name="Line 268"/>
          <p:cNvSpPr>
            <a:spLocks noChangeShapeType="1"/>
          </p:cNvSpPr>
          <p:nvPr/>
        </p:nvSpPr>
        <p:spPr bwMode="auto">
          <a:xfrm>
            <a:off x="3021013" y="5178425"/>
            <a:ext cx="74612"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1" name="Line 269"/>
          <p:cNvSpPr>
            <a:spLocks noChangeShapeType="1"/>
          </p:cNvSpPr>
          <p:nvPr/>
        </p:nvSpPr>
        <p:spPr bwMode="auto">
          <a:xfrm>
            <a:off x="3095625" y="5343525"/>
            <a:ext cx="66675"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2" name="Line 270"/>
          <p:cNvSpPr>
            <a:spLocks noChangeShapeType="1"/>
          </p:cNvSpPr>
          <p:nvPr/>
        </p:nvSpPr>
        <p:spPr bwMode="auto">
          <a:xfrm>
            <a:off x="3162300" y="5510213"/>
            <a:ext cx="7461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3" name="Line 271"/>
          <p:cNvSpPr>
            <a:spLocks noChangeShapeType="1"/>
          </p:cNvSpPr>
          <p:nvPr/>
        </p:nvSpPr>
        <p:spPr bwMode="auto">
          <a:xfrm>
            <a:off x="3236913" y="5664200"/>
            <a:ext cx="66675"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4" name="Line 272"/>
          <p:cNvSpPr>
            <a:spLocks noChangeShapeType="1"/>
          </p:cNvSpPr>
          <p:nvPr/>
        </p:nvSpPr>
        <p:spPr bwMode="auto">
          <a:xfrm>
            <a:off x="3303588" y="5799138"/>
            <a:ext cx="74612"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5" name="Line 273"/>
          <p:cNvSpPr>
            <a:spLocks noChangeShapeType="1"/>
          </p:cNvSpPr>
          <p:nvPr/>
        </p:nvSpPr>
        <p:spPr bwMode="auto">
          <a:xfrm>
            <a:off x="3378200" y="5910263"/>
            <a:ext cx="66675"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6" name="Line 274"/>
          <p:cNvSpPr>
            <a:spLocks noChangeShapeType="1"/>
          </p:cNvSpPr>
          <p:nvPr/>
        </p:nvSpPr>
        <p:spPr bwMode="auto">
          <a:xfrm>
            <a:off x="3444875" y="5995988"/>
            <a:ext cx="74613"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7" name="Line 275"/>
          <p:cNvSpPr>
            <a:spLocks noChangeShapeType="1"/>
          </p:cNvSpPr>
          <p:nvPr/>
        </p:nvSpPr>
        <p:spPr bwMode="auto">
          <a:xfrm>
            <a:off x="3519488" y="6064250"/>
            <a:ext cx="68262"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8" name="Line 276"/>
          <p:cNvSpPr>
            <a:spLocks noChangeShapeType="1"/>
          </p:cNvSpPr>
          <p:nvPr/>
        </p:nvSpPr>
        <p:spPr bwMode="auto">
          <a:xfrm>
            <a:off x="3587750" y="61071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09" name="Line 277"/>
          <p:cNvSpPr>
            <a:spLocks noChangeShapeType="1"/>
          </p:cNvSpPr>
          <p:nvPr/>
        </p:nvSpPr>
        <p:spPr bwMode="auto">
          <a:xfrm>
            <a:off x="3660775" y="6137275"/>
            <a:ext cx="6826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0" name="Line 278"/>
          <p:cNvSpPr>
            <a:spLocks noChangeShapeType="1"/>
          </p:cNvSpPr>
          <p:nvPr/>
        </p:nvSpPr>
        <p:spPr bwMode="auto">
          <a:xfrm>
            <a:off x="3729038" y="6162675"/>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1" name="Line 279"/>
          <p:cNvSpPr>
            <a:spLocks noChangeShapeType="1"/>
          </p:cNvSpPr>
          <p:nvPr/>
        </p:nvSpPr>
        <p:spPr bwMode="auto">
          <a:xfrm>
            <a:off x="3802063" y="6169025"/>
            <a:ext cx="68262"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2" name="Line 280"/>
          <p:cNvSpPr>
            <a:spLocks noChangeShapeType="1"/>
          </p:cNvSpPr>
          <p:nvPr/>
        </p:nvSpPr>
        <p:spPr bwMode="auto">
          <a:xfrm>
            <a:off x="3870325" y="618013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3" name="Line 281"/>
          <p:cNvSpPr>
            <a:spLocks noChangeShapeType="1"/>
          </p:cNvSpPr>
          <p:nvPr/>
        </p:nvSpPr>
        <p:spPr bwMode="auto">
          <a:xfrm>
            <a:off x="3943350" y="6180138"/>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4" name="Line 282"/>
          <p:cNvSpPr>
            <a:spLocks noChangeShapeType="1"/>
          </p:cNvSpPr>
          <p:nvPr/>
        </p:nvSpPr>
        <p:spPr bwMode="auto">
          <a:xfrm>
            <a:off x="4017963" y="61864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5" name="Line 283"/>
          <p:cNvSpPr>
            <a:spLocks noChangeShapeType="1"/>
          </p:cNvSpPr>
          <p:nvPr/>
        </p:nvSpPr>
        <p:spPr bwMode="auto">
          <a:xfrm>
            <a:off x="4084638" y="61864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6" name="Line 284"/>
          <p:cNvSpPr>
            <a:spLocks noChangeShapeType="1"/>
          </p:cNvSpPr>
          <p:nvPr/>
        </p:nvSpPr>
        <p:spPr bwMode="auto">
          <a:xfrm>
            <a:off x="4159250"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7" name="Line 285"/>
          <p:cNvSpPr>
            <a:spLocks noChangeShapeType="1"/>
          </p:cNvSpPr>
          <p:nvPr/>
        </p:nvSpPr>
        <p:spPr bwMode="auto">
          <a:xfrm>
            <a:off x="4227513"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8" name="Line 286"/>
          <p:cNvSpPr>
            <a:spLocks noChangeShapeType="1"/>
          </p:cNvSpPr>
          <p:nvPr/>
        </p:nvSpPr>
        <p:spPr bwMode="auto">
          <a:xfrm>
            <a:off x="4300538" y="61864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19" name="Line 287"/>
          <p:cNvSpPr>
            <a:spLocks noChangeShapeType="1"/>
          </p:cNvSpPr>
          <p:nvPr/>
        </p:nvSpPr>
        <p:spPr bwMode="auto">
          <a:xfrm>
            <a:off x="4368800"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20" name="Line 288"/>
          <p:cNvSpPr>
            <a:spLocks noChangeShapeType="1"/>
          </p:cNvSpPr>
          <p:nvPr/>
        </p:nvSpPr>
        <p:spPr bwMode="auto">
          <a:xfrm>
            <a:off x="4441825"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21" name="Rectangle 289"/>
          <p:cNvSpPr>
            <a:spLocks noChangeArrowheads="1"/>
          </p:cNvSpPr>
          <p:nvPr/>
        </p:nvSpPr>
        <p:spPr bwMode="auto">
          <a:xfrm>
            <a:off x="2614613" y="4433888"/>
            <a:ext cx="2762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BBB</a:t>
            </a:r>
            <a:endParaRPr lang="en-US" altLang="en-US" sz="2400"/>
          </a:p>
        </p:txBody>
      </p:sp>
      <p:sp>
        <p:nvSpPr>
          <p:cNvPr id="146722" name="Rectangle 290"/>
          <p:cNvSpPr>
            <a:spLocks noChangeArrowheads="1"/>
          </p:cNvSpPr>
          <p:nvPr/>
        </p:nvSpPr>
        <p:spPr bwMode="auto">
          <a:xfrm>
            <a:off x="825500" y="61372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6723" name="Rectangle 291"/>
          <p:cNvSpPr>
            <a:spLocks noChangeArrowheads="1"/>
          </p:cNvSpPr>
          <p:nvPr/>
        </p:nvSpPr>
        <p:spPr bwMode="auto">
          <a:xfrm>
            <a:off x="714375" y="59658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6724" name="Rectangle 292"/>
          <p:cNvSpPr>
            <a:spLocks noChangeArrowheads="1"/>
          </p:cNvSpPr>
          <p:nvPr/>
        </p:nvSpPr>
        <p:spPr bwMode="auto">
          <a:xfrm>
            <a:off x="757238" y="5786438"/>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6725" name="Rectangle 293"/>
          <p:cNvSpPr>
            <a:spLocks noChangeArrowheads="1"/>
          </p:cNvSpPr>
          <p:nvPr/>
        </p:nvSpPr>
        <p:spPr bwMode="auto">
          <a:xfrm>
            <a:off x="714375" y="5614988"/>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6726" name="Rectangle 294"/>
          <p:cNvSpPr>
            <a:spLocks noChangeArrowheads="1"/>
          </p:cNvSpPr>
          <p:nvPr/>
        </p:nvSpPr>
        <p:spPr bwMode="auto">
          <a:xfrm>
            <a:off x="757238" y="5441950"/>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727" name="Rectangle 295"/>
          <p:cNvSpPr>
            <a:spLocks noChangeArrowheads="1"/>
          </p:cNvSpPr>
          <p:nvPr/>
        </p:nvSpPr>
        <p:spPr bwMode="auto">
          <a:xfrm>
            <a:off x="714375" y="5264150"/>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6728" name="Rectangle 296"/>
          <p:cNvSpPr>
            <a:spLocks noChangeArrowheads="1"/>
          </p:cNvSpPr>
          <p:nvPr/>
        </p:nvSpPr>
        <p:spPr bwMode="auto">
          <a:xfrm>
            <a:off x="757238" y="5091113"/>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6729" name="Rectangle 297"/>
          <p:cNvSpPr>
            <a:spLocks noChangeArrowheads="1"/>
          </p:cNvSpPr>
          <p:nvPr/>
        </p:nvSpPr>
        <p:spPr bwMode="auto">
          <a:xfrm>
            <a:off x="714375" y="4919663"/>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6730" name="Rectangle 298"/>
          <p:cNvSpPr>
            <a:spLocks noChangeArrowheads="1"/>
          </p:cNvSpPr>
          <p:nvPr/>
        </p:nvSpPr>
        <p:spPr bwMode="auto">
          <a:xfrm>
            <a:off x="757238" y="4740275"/>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6731" name="Rectangle 299"/>
          <p:cNvSpPr>
            <a:spLocks noChangeArrowheads="1"/>
          </p:cNvSpPr>
          <p:nvPr/>
        </p:nvSpPr>
        <p:spPr bwMode="auto">
          <a:xfrm>
            <a:off x="714375" y="45688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6732" name="Rectangle 300"/>
          <p:cNvSpPr>
            <a:spLocks noChangeArrowheads="1"/>
          </p:cNvSpPr>
          <p:nvPr/>
        </p:nvSpPr>
        <p:spPr bwMode="auto">
          <a:xfrm rot="16200000">
            <a:off x="915988" y="61976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733" name="Rectangle 301"/>
          <p:cNvSpPr>
            <a:spLocks noChangeArrowheads="1"/>
          </p:cNvSpPr>
          <p:nvPr/>
        </p:nvSpPr>
        <p:spPr bwMode="auto">
          <a:xfrm rot="16200000">
            <a:off x="1020763"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734" name="Rectangle 302"/>
          <p:cNvSpPr>
            <a:spLocks noChangeArrowheads="1"/>
          </p:cNvSpPr>
          <p:nvPr/>
        </p:nvSpPr>
        <p:spPr bwMode="auto">
          <a:xfrm rot="16200000">
            <a:off x="1162051"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735" name="Rectangle 303"/>
          <p:cNvSpPr>
            <a:spLocks noChangeArrowheads="1"/>
          </p:cNvSpPr>
          <p:nvPr/>
        </p:nvSpPr>
        <p:spPr bwMode="auto">
          <a:xfrm rot="16200000">
            <a:off x="1303338"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736" name="Rectangle 304"/>
          <p:cNvSpPr>
            <a:spLocks noChangeArrowheads="1"/>
          </p:cNvSpPr>
          <p:nvPr/>
        </p:nvSpPr>
        <p:spPr bwMode="auto">
          <a:xfrm rot="16200000">
            <a:off x="1444626"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737" name="Rectangle 305"/>
          <p:cNvSpPr>
            <a:spLocks noChangeArrowheads="1"/>
          </p:cNvSpPr>
          <p:nvPr/>
        </p:nvSpPr>
        <p:spPr bwMode="auto">
          <a:xfrm rot="16200000">
            <a:off x="1622425" y="61976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738" name="Rectangle 306"/>
          <p:cNvSpPr>
            <a:spLocks noChangeArrowheads="1"/>
          </p:cNvSpPr>
          <p:nvPr/>
        </p:nvSpPr>
        <p:spPr bwMode="auto">
          <a:xfrm rot="16200000">
            <a:off x="1728788"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739" name="Rectangle 307"/>
          <p:cNvSpPr>
            <a:spLocks noChangeArrowheads="1"/>
          </p:cNvSpPr>
          <p:nvPr/>
        </p:nvSpPr>
        <p:spPr bwMode="auto">
          <a:xfrm rot="16200000">
            <a:off x="1870076"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740" name="Rectangle 308"/>
          <p:cNvSpPr>
            <a:spLocks noChangeArrowheads="1"/>
          </p:cNvSpPr>
          <p:nvPr/>
        </p:nvSpPr>
        <p:spPr bwMode="auto">
          <a:xfrm rot="16200000">
            <a:off x="2011363"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741" name="Rectangle 309"/>
          <p:cNvSpPr>
            <a:spLocks noChangeArrowheads="1"/>
          </p:cNvSpPr>
          <p:nvPr/>
        </p:nvSpPr>
        <p:spPr bwMode="auto">
          <a:xfrm rot="16200000">
            <a:off x="2152651"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742" name="Rectangle 310"/>
          <p:cNvSpPr>
            <a:spLocks noChangeArrowheads="1"/>
          </p:cNvSpPr>
          <p:nvPr/>
        </p:nvSpPr>
        <p:spPr bwMode="auto">
          <a:xfrm rot="16200000">
            <a:off x="2330450" y="61976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743" name="Rectangle 311"/>
          <p:cNvSpPr>
            <a:spLocks noChangeArrowheads="1"/>
          </p:cNvSpPr>
          <p:nvPr/>
        </p:nvSpPr>
        <p:spPr bwMode="auto">
          <a:xfrm rot="16200000">
            <a:off x="2435226"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744" name="Rectangle 312"/>
          <p:cNvSpPr>
            <a:spLocks noChangeArrowheads="1"/>
          </p:cNvSpPr>
          <p:nvPr/>
        </p:nvSpPr>
        <p:spPr bwMode="auto">
          <a:xfrm rot="16200000">
            <a:off x="2576513"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745" name="Rectangle 313"/>
          <p:cNvSpPr>
            <a:spLocks noChangeArrowheads="1"/>
          </p:cNvSpPr>
          <p:nvPr/>
        </p:nvSpPr>
        <p:spPr bwMode="auto">
          <a:xfrm rot="16200000">
            <a:off x="2739232"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746" name="Rectangle 314"/>
          <p:cNvSpPr>
            <a:spLocks noChangeArrowheads="1"/>
          </p:cNvSpPr>
          <p:nvPr/>
        </p:nvSpPr>
        <p:spPr bwMode="auto">
          <a:xfrm rot="16200000">
            <a:off x="288051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747" name="Rectangle 315"/>
          <p:cNvSpPr>
            <a:spLocks noChangeArrowheads="1"/>
          </p:cNvSpPr>
          <p:nvPr/>
        </p:nvSpPr>
        <p:spPr bwMode="auto">
          <a:xfrm rot="16200000">
            <a:off x="3060700" y="6188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748" name="Rectangle 316"/>
          <p:cNvSpPr>
            <a:spLocks noChangeArrowheads="1"/>
          </p:cNvSpPr>
          <p:nvPr/>
        </p:nvSpPr>
        <p:spPr bwMode="auto">
          <a:xfrm rot="16200000">
            <a:off x="3164682"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749" name="Rectangle 317"/>
          <p:cNvSpPr>
            <a:spLocks noChangeArrowheads="1"/>
          </p:cNvSpPr>
          <p:nvPr/>
        </p:nvSpPr>
        <p:spPr bwMode="auto">
          <a:xfrm rot="16200000">
            <a:off x="330596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750" name="Rectangle 318"/>
          <p:cNvSpPr>
            <a:spLocks noChangeArrowheads="1"/>
          </p:cNvSpPr>
          <p:nvPr/>
        </p:nvSpPr>
        <p:spPr bwMode="auto">
          <a:xfrm rot="16200000">
            <a:off x="3447257"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751" name="Rectangle 319"/>
          <p:cNvSpPr>
            <a:spLocks noChangeArrowheads="1"/>
          </p:cNvSpPr>
          <p:nvPr/>
        </p:nvSpPr>
        <p:spPr bwMode="auto">
          <a:xfrm rot="16200000">
            <a:off x="3588544"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752" name="Rectangle 320"/>
          <p:cNvSpPr>
            <a:spLocks noChangeArrowheads="1"/>
          </p:cNvSpPr>
          <p:nvPr/>
        </p:nvSpPr>
        <p:spPr bwMode="auto">
          <a:xfrm rot="16200000">
            <a:off x="3767138" y="6188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753" name="Rectangle 321"/>
          <p:cNvSpPr>
            <a:spLocks noChangeArrowheads="1"/>
          </p:cNvSpPr>
          <p:nvPr/>
        </p:nvSpPr>
        <p:spPr bwMode="auto">
          <a:xfrm rot="16200000">
            <a:off x="387111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754" name="Rectangle 322"/>
          <p:cNvSpPr>
            <a:spLocks noChangeArrowheads="1"/>
          </p:cNvSpPr>
          <p:nvPr/>
        </p:nvSpPr>
        <p:spPr bwMode="auto">
          <a:xfrm rot="16200000">
            <a:off x="4012407"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755" name="Rectangle 323"/>
          <p:cNvSpPr>
            <a:spLocks noChangeArrowheads="1"/>
          </p:cNvSpPr>
          <p:nvPr/>
        </p:nvSpPr>
        <p:spPr bwMode="auto">
          <a:xfrm rot="16200000">
            <a:off x="4155282"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756" name="Rectangle 324"/>
          <p:cNvSpPr>
            <a:spLocks noChangeArrowheads="1"/>
          </p:cNvSpPr>
          <p:nvPr/>
        </p:nvSpPr>
        <p:spPr bwMode="auto">
          <a:xfrm rot="16200000">
            <a:off x="429656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757" name="Rectangle 325"/>
          <p:cNvSpPr>
            <a:spLocks noChangeArrowheads="1"/>
          </p:cNvSpPr>
          <p:nvPr/>
        </p:nvSpPr>
        <p:spPr bwMode="auto">
          <a:xfrm rot="16200000">
            <a:off x="4475163" y="6188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758" name="Rectangle 326"/>
          <p:cNvSpPr>
            <a:spLocks noChangeArrowheads="1"/>
          </p:cNvSpPr>
          <p:nvPr/>
        </p:nvSpPr>
        <p:spPr bwMode="auto">
          <a:xfrm>
            <a:off x="5045075" y="2255838"/>
            <a:ext cx="36163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759" name="Line 327"/>
          <p:cNvSpPr>
            <a:spLocks noChangeShapeType="1"/>
          </p:cNvSpPr>
          <p:nvPr/>
        </p:nvSpPr>
        <p:spPr bwMode="auto">
          <a:xfrm>
            <a:off x="5045075" y="36528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0" name="Line 328"/>
          <p:cNvSpPr>
            <a:spLocks noChangeShapeType="1"/>
          </p:cNvSpPr>
          <p:nvPr/>
        </p:nvSpPr>
        <p:spPr bwMode="auto">
          <a:xfrm>
            <a:off x="5045075" y="347345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1" name="Line 329"/>
          <p:cNvSpPr>
            <a:spLocks noChangeShapeType="1"/>
          </p:cNvSpPr>
          <p:nvPr/>
        </p:nvSpPr>
        <p:spPr bwMode="auto">
          <a:xfrm>
            <a:off x="5045075" y="330200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2" name="Line 330"/>
          <p:cNvSpPr>
            <a:spLocks noChangeShapeType="1"/>
          </p:cNvSpPr>
          <p:nvPr/>
        </p:nvSpPr>
        <p:spPr bwMode="auto">
          <a:xfrm>
            <a:off x="5045075" y="31289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3" name="Line 331"/>
          <p:cNvSpPr>
            <a:spLocks noChangeShapeType="1"/>
          </p:cNvSpPr>
          <p:nvPr/>
        </p:nvSpPr>
        <p:spPr bwMode="auto">
          <a:xfrm>
            <a:off x="5045075" y="29511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4" name="Line 332"/>
          <p:cNvSpPr>
            <a:spLocks noChangeShapeType="1"/>
          </p:cNvSpPr>
          <p:nvPr/>
        </p:nvSpPr>
        <p:spPr bwMode="auto">
          <a:xfrm>
            <a:off x="5045075" y="277812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5" name="Line 333"/>
          <p:cNvSpPr>
            <a:spLocks noChangeShapeType="1"/>
          </p:cNvSpPr>
          <p:nvPr/>
        </p:nvSpPr>
        <p:spPr bwMode="auto">
          <a:xfrm>
            <a:off x="5045075" y="260667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6" name="Line 334"/>
          <p:cNvSpPr>
            <a:spLocks noChangeShapeType="1"/>
          </p:cNvSpPr>
          <p:nvPr/>
        </p:nvSpPr>
        <p:spPr bwMode="auto">
          <a:xfrm>
            <a:off x="5045075" y="24272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7" name="Line 335"/>
          <p:cNvSpPr>
            <a:spLocks noChangeShapeType="1"/>
          </p:cNvSpPr>
          <p:nvPr/>
        </p:nvSpPr>
        <p:spPr bwMode="auto">
          <a:xfrm>
            <a:off x="5045075" y="22558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68" name="Rectangle 336"/>
          <p:cNvSpPr>
            <a:spLocks noChangeArrowheads="1"/>
          </p:cNvSpPr>
          <p:nvPr/>
        </p:nvSpPr>
        <p:spPr bwMode="auto">
          <a:xfrm>
            <a:off x="5045075" y="2255838"/>
            <a:ext cx="3616325" cy="1568450"/>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769" name="Line 337"/>
          <p:cNvSpPr>
            <a:spLocks noChangeShapeType="1"/>
          </p:cNvSpPr>
          <p:nvPr/>
        </p:nvSpPr>
        <p:spPr bwMode="auto">
          <a:xfrm>
            <a:off x="5045075" y="2255838"/>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0" name="Line 338"/>
          <p:cNvSpPr>
            <a:spLocks noChangeShapeType="1"/>
          </p:cNvSpPr>
          <p:nvPr/>
        </p:nvSpPr>
        <p:spPr bwMode="auto">
          <a:xfrm>
            <a:off x="5019675" y="38242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1" name="Line 339"/>
          <p:cNvSpPr>
            <a:spLocks noChangeShapeType="1"/>
          </p:cNvSpPr>
          <p:nvPr/>
        </p:nvSpPr>
        <p:spPr bwMode="auto">
          <a:xfrm>
            <a:off x="5019675" y="36528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2" name="Line 340"/>
          <p:cNvSpPr>
            <a:spLocks noChangeShapeType="1"/>
          </p:cNvSpPr>
          <p:nvPr/>
        </p:nvSpPr>
        <p:spPr bwMode="auto">
          <a:xfrm>
            <a:off x="5019675" y="347345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3" name="Line 341"/>
          <p:cNvSpPr>
            <a:spLocks noChangeShapeType="1"/>
          </p:cNvSpPr>
          <p:nvPr/>
        </p:nvSpPr>
        <p:spPr bwMode="auto">
          <a:xfrm>
            <a:off x="5019675" y="33020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4" name="Line 342"/>
          <p:cNvSpPr>
            <a:spLocks noChangeShapeType="1"/>
          </p:cNvSpPr>
          <p:nvPr/>
        </p:nvSpPr>
        <p:spPr bwMode="auto">
          <a:xfrm>
            <a:off x="5019675" y="31289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5" name="Line 343"/>
          <p:cNvSpPr>
            <a:spLocks noChangeShapeType="1"/>
          </p:cNvSpPr>
          <p:nvPr/>
        </p:nvSpPr>
        <p:spPr bwMode="auto">
          <a:xfrm>
            <a:off x="5019675" y="29511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6" name="Line 344"/>
          <p:cNvSpPr>
            <a:spLocks noChangeShapeType="1"/>
          </p:cNvSpPr>
          <p:nvPr/>
        </p:nvSpPr>
        <p:spPr bwMode="auto">
          <a:xfrm>
            <a:off x="5019675" y="277812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7" name="Line 345"/>
          <p:cNvSpPr>
            <a:spLocks noChangeShapeType="1"/>
          </p:cNvSpPr>
          <p:nvPr/>
        </p:nvSpPr>
        <p:spPr bwMode="auto">
          <a:xfrm>
            <a:off x="5019675" y="260667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8" name="Line 346"/>
          <p:cNvSpPr>
            <a:spLocks noChangeShapeType="1"/>
          </p:cNvSpPr>
          <p:nvPr/>
        </p:nvSpPr>
        <p:spPr bwMode="auto">
          <a:xfrm>
            <a:off x="5019675" y="24272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79" name="Line 347"/>
          <p:cNvSpPr>
            <a:spLocks noChangeShapeType="1"/>
          </p:cNvSpPr>
          <p:nvPr/>
        </p:nvSpPr>
        <p:spPr bwMode="auto">
          <a:xfrm>
            <a:off x="5019675" y="22558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0" name="Line 348"/>
          <p:cNvSpPr>
            <a:spLocks noChangeShapeType="1"/>
          </p:cNvSpPr>
          <p:nvPr/>
        </p:nvSpPr>
        <p:spPr bwMode="auto">
          <a:xfrm>
            <a:off x="5045075" y="38242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1" name="Line 349"/>
          <p:cNvSpPr>
            <a:spLocks noChangeShapeType="1"/>
          </p:cNvSpPr>
          <p:nvPr/>
        </p:nvSpPr>
        <p:spPr bwMode="auto">
          <a:xfrm flipV="1">
            <a:off x="50450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2" name="Line 350"/>
          <p:cNvSpPr>
            <a:spLocks noChangeShapeType="1"/>
          </p:cNvSpPr>
          <p:nvPr/>
        </p:nvSpPr>
        <p:spPr bwMode="auto">
          <a:xfrm flipV="1">
            <a:off x="51181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3" name="Line 351"/>
          <p:cNvSpPr>
            <a:spLocks noChangeShapeType="1"/>
          </p:cNvSpPr>
          <p:nvPr/>
        </p:nvSpPr>
        <p:spPr bwMode="auto">
          <a:xfrm flipV="1">
            <a:off x="51863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4" name="Line 352"/>
          <p:cNvSpPr>
            <a:spLocks noChangeShapeType="1"/>
          </p:cNvSpPr>
          <p:nvPr/>
        </p:nvSpPr>
        <p:spPr bwMode="auto">
          <a:xfrm flipV="1">
            <a:off x="52593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5" name="Line 353"/>
          <p:cNvSpPr>
            <a:spLocks noChangeShapeType="1"/>
          </p:cNvSpPr>
          <p:nvPr/>
        </p:nvSpPr>
        <p:spPr bwMode="auto">
          <a:xfrm flipV="1">
            <a:off x="53276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6" name="Line 354"/>
          <p:cNvSpPr>
            <a:spLocks noChangeShapeType="1"/>
          </p:cNvSpPr>
          <p:nvPr/>
        </p:nvSpPr>
        <p:spPr bwMode="auto">
          <a:xfrm flipV="1">
            <a:off x="54006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7" name="Line 355"/>
          <p:cNvSpPr>
            <a:spLocks noChangeShapeType="1"/>
          </p:cNvSpPr>
          <p:nvPr/>
        </p:nvSpPr>
        <p:spPr bwMode="auto">
          <a:xfrm flipV="1">
            <a:off x="54689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8" name="Line 356"/>
          <p:cNvSpPr>
            <a:spLocks noChangeShapeType="1"/>
          </p:cNvSpPr>
          <p:nvPr/>
        </p:nvSpPr>
        <p:spPr bwMode="auto">
          <a:xfrm flipV="1">
            <a:off x="55419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89" name="Line 357"/>
          <p:cNvSpPr>
            <a:spLocks noChangeShapeType="1"/>
          </p:cNvSpPr>
          <p:nvPr/>
        </p:nvSpPr>
        <p:spPr bwMode="auto">
          <a:xfrm flipV="1">
            <a:off x="56102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0" name="Line 358"/>
          <p:cNvSpPr>
            <a:spLocks noChangeShapeType="1"/>
          </p:cNvSpPr>
          <p:nvPr/>
        </p:nvSpPr>
        <p:spPr bwMode="auto">
          <a:xfrm flipV="1">
            <a:off x="56848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1" name="Line 359"/>
          <p:cNvSpPr>
            <a:spLocks noChangeShapeType="1"/>
          </p:cNvSpPr>
          <p:nvPr/>
        </p:nvSpPr>
        <p:spPr bwMode="auto">
          <a:xfrm flipV="1">
            <a:off x="57515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2" name="Line 360"/>
          <p:cNvSpPr>
            <a:spLocks noChangeShapeType="1"/>
          </p:cNvSpPr>
          <p:nvPr/>
        </p:nvSpPr>
        <p:spPr bwMode="auto">
          <a:xfrm flipV="1">
            <a:off x="58261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3" name="Line 361"/>
          <p:cNvSpPr>
            <a:spLocks noChangeShapeType="1"/>
          </p:cNvSpPr>
          <p:nvPr/>
        </p:nvSpPr>
        <p:spPr bwMode="auto">
          <a:xfrm flipV="1">
            <a:off x="58928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4" name="Line 362"/>
          <p:cNvSpPr>
            <a:spLocks noChangeShapeType="1"/>
          </p:cNvSpPr>
          <p:nvPr/>
        </p:nvSpPr>
        <p:spPr bwMode="auto">
          <a:xfrm flipV="1">
            <a:off x="59674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5" name="Line 363"/>
          <p:cNvSpPr>
            <a:spLocks noChangeShapeType="1"/>
          </p:cNvSpPr>
          <p:nvPr/>
        </p:nvSpPr>
        <p:spPr bwMode="auto">
          <a:xfrm flipV="1">
            <a:off x="60340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6" name="Line 364"/>
          <p:cNvSpPr>
            <a:spLocks noChangeShapeType="1"/>
          </p:cNvSpPr>
          <p:nvPr/>
        </p:nvSpPr>
        <p:spPr bwMode="auto">
          <a:xfrm flipV="1">
            <a:off x="61087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7" name="Line 365"/>
          <p:cNvSpPr>
            <a:spLocks noChangeShapeType="1"/>
          </p:cNvSpPr>
          <p:nvPr/>
        </p:nvSpPr>
        <p:spPr bwMode="auto">
          <a:xfrm flipV="1">
            <a:off x="61769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8" name="Line 366"/>
          <p:cNvSpPr>
            <a:spLocks noChangeShapeType="1"/>
          </p:cNvSpPr>
          <p:nvPr/>
        </p:nvSpPr>
        <p:spPr bwMode="auto">
          <a:xfrm flipV="1">
            <a:off x="62499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799" name="Line 367"/>
          <p:cNvSpPr>
            <a:spLocks noChangeShapeType="1"/>
          </p:cNvSpPr>
          <p:nvPr/>
        </p:nvSpPr>
        <p:spPr bwMode="auto">
          <a:xfrm flipV="1">
            <a:off x="63246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0" name="Line 368"/>
          <p:cNvSpPr>
            <a:spLocks noChangeShapeType="1"/>
          </p:cNvSpPr>
          <p:nvPr/>
        </p:nvSpPr>
        <p:spPr bwMode="auto">
          <a:xfrm flipV="1">
            <a:off x="63912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1" name="Line 369"/>
          <p:cNvSpPr>
            <a:spLocks noChangeShapeType="1"/>
          </p:cNvSpPr>
          <p:nvPr/>
        </p:nvSpPr>
        <p:spPr bwMode="auto">
          <a:xfrm flipV="1">
            <a:off x="64658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2" name="Line 370"/>
          <p:cNvSpPr>
            <a:spLocks noChangeShapeType="1"/>
          </p:cNvSpPr>
          <p:nvPr/>
        </p:nvSpPr>
        <p:spPr bwMode="auto">
          <a:xfrm flipV="1">
            <a:off x="65325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3" name="Line 371"/>
          <p:cNvSpPr>
            <a:spLocks noChangeShapeType="1"/>
          </p:cNvSpPr>
          <p:nvPr/>
        </p:nvSpPr>
        <p:spPr bwMode="auto">
          <a:xfrm flipV="1">
            <a:off x="66071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4" name="Line 372"/>
          <p:cNvSpPr>
            <a:spLocks noChangeShapeType="1"/>
          </p:cNvSpPr>
          <p:nvPr/>
        </p:nvSpPr>
        <p:spPr bwMode="auto">
          <a:xfrm flipV="1">
            <a:off x="66738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5" name="Line 373"/>
          <p:cNvSpPr>
            <a:spLocks noChangeShapeType="1"/>
          </p:cNvSpPr>
          <p:nvPr/>
        </p:nvSpPr>
        <p:spPr bwMode="auto">
          <a:xfrm flipV="1">
            <a:off x="67484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6" name="Line 374"/>
          <p:cNvSpPr>
            <a:spLocks noChangeShapeType="1"/>
          </p:cNvSpPr>
          <p:nvPr/>
        </p:nvSpPr>
        <p:spPr bwMode="auto">
          <a:xfrm flipV="1">
            <a:off x="68167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7" name="Line 375"/>
          <p:cNvSpPr>
            <a:spLocks noChangeShapeType="1"/>
          </p:cNvSpPr>
          <p:nvPr/>
        </p:nvSpPr>
        <p:spPr bwMode="auto">
          <a:xfrm flipV="1">
            <a:off x="68897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8" name="Line 376"/>
          <p:cNvSpPr>
            <a:spLocks noChangeShapeType="1"/>
          </p:cNvSpPr>
          <p:nvPr/>
        </p:nvSpPr>
        <p:spPr bwMode="auto">
          <a:xfrm flipV="1">
            <a:off x="69580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09" name="Line 377"/>
          <p:cNvSpPr>
            <a:spLocks noChangeShapeType="1"/>
          </p:cNvSpPr>
          <p:nvPr/>
        </p:nvSpPr>
        <p:spPr bwMode="auto">
          <a:xfrm flipV="1">
            <a:off x="70310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0" name="Line 378"/>
          <p:cNvSpPr>
            <a:spLocks noChangeShapeType="1"/>
          </p:cNvSpPr>
          <p:nvPr/>
        </p:nvSpPr>
        <p:spPr bwMode="auto">
          <a:xfrm flipV="1">
            <a:off x="70993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1" name="Line 379"/>
          <p:cNvSpPr>
            <a:spLocks noChangeShapeType="1"/>
          </p:cNvSpPr>
          <p:nvPr/>
        </p:nvSpPr>
        <p:spPr bwMode="auto">
          <a:xfrm flipV="1">
            <a:off x="71723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2" name="Line 380"/>
          <p:cNvSpPr>
            <a:spLocks noChangeShapeType="1"/>
          </p:cNvSpPr>
          <p:nvPr/>
        </p:nvSpPr>
        <p:spPr bwMode="auto">
          <a:xfrm flipV="1">
            <a:off x="72405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3" name="Line 381"/>
          <p:cNvSpPr>
            <a:spLocks noChangeShapeType="1"/>
          </p:cNvSpPr>
          <p:nvPr/>
        </p:nvSpPr>
        <p:spPr bwMode="auto">
          <a:xfrm flipV="1">
            <a:off x="73136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4" name="Line 382"/>
          <p:cNvSpPr>
            <a:spLocks noChangeShapeType="1"/>
          </p:cNvSpPr>
          <p:nvPr/>
        </p:nvSpPr>
        <p:spPr bwMode="auto">
          <a:xfrm flipV="1">
            <a:off x="73818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5" name="Line 383"/>
          <p:cNvSpPr>
            <a:spLocks noChangeShapeType="1"/>
          </p:cNvSpPr>
          <p:nvPr/>
        </p:nvSpPr>
        <p:spPr bwMode="auto">
          <a:xfrm flipV="1">
            <a:off x="74564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6" name="Line 384"/>
          <p:cNvSpPr>
            <a:spLocks noChangeShapeType="1"/>
          </p:cNvSpPr>
          <p:nvPr/>
        </p:nvSpPr>
        <p:spPr bwMode="auto">
          <a:xfrm flipV="1">
            <a:off x="75295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7" name="Line 385"/>
          <p:cNvSpPr>
            <a:spLocks noChangeShapeType="1"/>
          </p:cNvSpPr>
          <p:nvPr/>
        </p:nvSpPr>
        <p:spPr bwMode="auto">
          <a:xfrm flipV="1">
            <a:off x="75977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8" name="Line 386"/>
          <p:cNvSpPr>
            <a:spLocks noChangeShapeType="1"/>
          </p:cNvSpPr>
          <p:nvPr/>
        </p:nvSpPr>
        <p:spPr bwMode="auto">
          <a:xfrm flipV="1">
            <a:off x="76708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19" name="Line 387"/>
          <p:cNvSpPr>
            <a:spLocks noChangeShapeType="1"/>
          </p:cNvSpPr>
          <p:nvPr/>
        </p:nvSpPr>
        <p:spPr bwMode="auto">
          <a:xfrm flipV="1">
            <a:off x="773906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0" name="Line 388"/>
          <p:cNvSpPr>
            <a:spLocks noChangeShapeType="1"/>
          </p:cNvSpPr>
          <p:nvPr/>
        </p:nvSpPr>
        <p:spPr bwMode="auto">
          <a:xfrm flipV="1">
            <a:off x="781208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1" name="Line 389"/>
          <p:cNvSpPr>
            <a:spLocks noChangeShapeType="1"/>
          </p:cNvSpPr>
          <p:nvPr/>
        </p:nvSpPr>
        <p:spPr bwMode="auto">
          <a:xfrm flipV="1">
            <a:off x="78803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2" name="Line 390"/>
          <p:cNvSpPr>
            <a:spLocks noChangeShapeType="1"/>
          </p:cNvSpPr>
          <p:nvPr/>
        </p:nvSpPr>
        <p:spPr bwMode="auto">
          <a:xfrm flipV="1">
            <a:off x="79533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3" name="Line 391"/>
          <p:cNvSpPr>
            <a:spLocks noChangeShapeType="1"/>
          </p:cNvSpPr>
          <p:nvPr/>
        </p:nvSpPr>
        <p:spPr bwMode="auto">
          <a:xfrm flipV="1">
            <a:off x="80216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4" name="Line 392"/>
          <p:cNvSpPr>
            <a:spLocks noChangeShapeType="1"/>
          </p:cNvSpPr>
          <p:nvPr/>
        </p:nvSpPr>
        <p:spPr bwMode="auto">
          <a:xfrm flipV="1">
            <a:off x="809625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5" name="Line 393"/>
          <p:cNvSpPr>
            <a:spLocks noChangeShapeType="1"/>
          </p:cNvSpPr>
          <p:nvPr/>
        </p:nvSpPr>
        <p:spPr bwMode="auto">
          <a:xfrm flipV="1">
            <a:off x="81629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6" name="Line 394"/>
          <p:cNvSpPr>
            <a:spLocks noChangeShapeType="1"/>
          </p:cNvSpPr>
          <p:nvPr/>
        </p:nvSpPr>
        <p:spPr bwMode="auto">
          <a:xfrm flipV="1">
            <a:off x="8237538"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7" name="Line 395"/>
          <p:cNvSpPr>
            <a:spLocks noChangeShapeType="1"/>
          </p:cNvSpPr>
          <p:nvPr/>
        </p:nvSpPr>
        <p:spPr bwMode="auto">
          <a:xfrm flipV="1">
            <a:off x="83042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8" name="Line 396"/>
          <p:cNvSpPr>
            <a:spLocks noChangeShapeType="1"/>
          </p:cNvSpPr>
          <p:nvPr/>
        </p:nvSpPr>
        <p:spPr bwMode="auto">
          <a:xfrm flipV="1">
            <a:off x="837882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29" name="Line 397"/>
          <p:cNvSpPr>
            <a:spLocks noChangeShapeType="1"/>
          </p:cNvSpPr>
          <p:nvPr/>
        </p:nvSpPr>
        <p:spPr bwMode="auto">
          <a:xfrm flipV="1">
            <a:off x="84455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0" name="Line 398"/>
          <p:cNvSpPr>
            <a:spLocks noChangeShapeType="1"/>
          </p:cNvSpPr>
          <p:nvPr/>
        </p:nvSpPr>
        <p:spPr bwMode="auto">
          <a:xfrm flipV="1">
            <a:off x="8520113" y="38242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1" name="Line 399"/>
          <p:cNvSpPr>
            <a:spLocks noChangeShapeType="1"/>
          </p:cNvSpPr>
          <p:nvPr/>
        </p:nvSpPr>
        <p:spPr bwMode="auto">
          <a:xfrm flipV="1">
            <a:off x="8588375"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2" name="Line 400"/>
          <p:cNvSpPr>
            <a:spLocks noChangeShapeType="1"/>
          </p:cNvSpPr>
          <p:nvPr/>
        </p:nvSpPr>
        <p:spPr bwMode="auto">
          <a:xfrm flipV="1">
            <a:off x="8661400" y="38242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3" name="Line 401"/>
          <p:cNvSpPr>
            <a:spLocks noChangeShapeType="1"/>
          </p:cNvSpPr>
          <p:nvPr/>
        </p:nvSpPr>
        <p:spPr bwMode="auto">
          <a:xfrm>
            <a:off x="5081588" y="38242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4" name="Line 402"/>
          <p:cNvSpPr>
            <a:spLocks noChangeShapeType="1"/>
          </p:cNvSpPr>
          <p:nvPr/>
        </p:nvSpPr>
        <p:spPr bwMode="auto">
          <a:xfrm>
            <a:off x="5148263" y="38242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5" name="Line 403"/>
          <p:cNvSpPr>
            <a:spLocks noChangeShapeType="1"/>
          </p:cNvSpPr>
          <p:nvPr/>
        </p:nvSpPr>
        <p:spPr bwMode="auto">
          <a:xfrm>
            <a:off x="5222875"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6" name="Line 404"/>
          <p:cNvSpPr>
            <a:spLocks noChangeShapeType="1"/>
          </p:cNvSpPr>
          <p:nvPr/>
        </p:nvSpPr>
        <p:spPr bwMode="auto">
          <a:xfrm>
            <a:off x="5291138"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7" name="Line 405"/>
          <p:cNvSpPr>
            <a:spLocks noChangeShapeType="1"/>
          </p:cNvSpPr>
          <p:nvPr/>
        </p:nvSpPr>
        <p:spPr bwMode="auto">
          <a:xfrm>
            <a:off x="5364163" y="38242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8" name="Line 406"/>
          <p:cNvSpPr>
            <a:spLocks noChangeShapeType="1"/>
          </p:cNvSpPr>
          <p:nvPr/>
        </p:nvSpPr>
        <p:spPr bwMode="auto">
          <a:xfrm>
            <a:off x="5432425"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39" name="Line 407"/>
          <p:cNvSpPr>
            <a:spLocks noChangeShapeType="1"/>
          </p:cNvSpPr>
          <p:nvPr/>
        </p:nvSpPr>
        <p:spPr bwMode="auto">
          <a:xfrm>
            <a:off x="5505450"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0" name="Line 408"/>
          <p:cNvSpPr>
            <a:spLocks noChangeShapeType="1"/>
          </p:cNvSpPr>
          <p:nvPr/>
        </p:nvSpPr>
        <p:spPr bwMode="auto">
          <a:xfrm flipV="1">
            <a:off x="5573713" y="3817938"/>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1" name="Line 409"/>
          <p:cNvSpPr>
            <a:spLocks noChangeShapeType="1"/>
          </p:cNvSpPr>
          <p:nvPr/>
        </p:nvSpPr>
        <p:spPr bwMode="auto">
          <a:xfrm>
            <a:off x="5646738" y="381793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2" name="Line 410"/>
          <p:cNvSpPr>
            <a:spLocks noChangeShapeType="1"/>
          </p:cNvSpPr>
          <p:nvPr/>
        </p:nvSpPr>
        <p:spPr bwMode="auto">
          <a:xfrm flipV="1">
            <a:off x="5721350" y="3806825"/>
            <a:ext cx="66675"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3" name="Line 411"/>
          <p:cNvSpPr>
            <a:spLocks noChangeShapeType="1"/>
          </p:cNvSpPr>
          <p:nvPr/>
        </p:nvSpPr>
        <p:spPr bwMode="auto">
          <a:xfrm flipV="1">
            <a:off x="5788025" y="3800475"/>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4" name="Line 412"/>
          <p:cNvSpPr>
            <a:spLocks noChangeShapeType="1"/>
          </p:cNvSpPr>
          <p:nvPr/>
        </p:nvSpPr>
        <p:spPr bwMode="auto">
          <a:xfrm flipV="1">
            <a:off x="5862638" y="3775075"/>
            <a:ext cx="68262"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5" name="Line 413"/>
          <p:cNvSpPr>
            <a:spLocks noChangeShapeType="1"/>
          </p:cNvSpPr>
          <p:nvPr/>
        </p:nvSpPr>
        <p:spPr bwMode="auto">
          <a:xfrm flipV="1">
            <a:off x="5930900" y="37449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6" name="Line 414"/>
          <p:cNvSpPr>
            <a:spLocks noChangeShapeType="1"/>
          </p:cNvSpPr>
          <p:nvPr/>
        </p:nvSpPr>
        <p:spPr bwMode="auto">
          <a:xfrm flipV="1">
            <a:off x="6003925" y="3702050"/>
            <a:ext cx="68263"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7" name="Line 415"/>
          <p:cNvSpPr>
            <a:spLocks noChangeShapeType="1"/>
          </p:cNvSpPr>
          <p:nvPr/>
        </p:nvSpPr>
        <p:spPr bwMode="auto">
          <a:xfrm flipV="1">
            <a:off x="6072188" y="3633788"/>
            <a:ext cx="73025"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8" name="Line 416"/>
          <p:cNvSpPr>
            <a:spLocks noChangeShapeType="1"/>
          </p:cNvSpPr>
          <p:nvPr/>
        </p:nvSpPr>
        <p:spPr bwMode="auto">
          <a:xfrm flipV="1">
            <a:off x="6145213" y="3548063"/>
            <a:ext cx="68262"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49" name="Line 417"/>
          <p:cNvSpPr>
            <a:spLocks noChangeShapeType="1"/>
          </p:cNvSpPr>
          <p:nvPr/>
        </p:nvSpPr>
        <p:spPr bwMode="auto">
          <a:xfrm flipV="1">
            <a:off x="6213475" y="3436938"/>
            <a:ext cx="73025"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0" name="Line 418"/>
          <p:cNvSpPr>
            <a:spLocks noChangeShapeType="1"/>
          </p:cNvSpPr>
          <p:nvPr/>
        </p:nvSpPr>
        <p:spPr bwMode="auto">
          <a:xfrm flipV="1">
            <a:off x="6286500" y="3302000"/>
            <a:ext cx="68263"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1" name="Line 419"/>
          <p:cNvSpPr>
            <a:spLocks noChangeShapeType="1"/>
          </p:cNvSpPr>
          <p:nvPr/>
        </p:nvSpPr>
        <p:spPr bwMode="auto">
          <a:xfrm flipV="1">
            <a:off x="6354763" y="3148013"/>
            <a:ext cx="7302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2" name="Line 420"/>
          <p:cNvSpPr>
            <a:spLocks noChangeShapeType="1"/>
          </p:cNvSpPr>
          <p:nvPr/>
        </p:nvSpPr>
        <p:spPr bwMode="auto">
          <a:xfrm flipV="1">
            <a:off x="6427788" y="2981325"/>
            <a:ext cx="68262"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3" name="Line 421"/>
          <p:cNvSpPr>
            <a:spLocks noChangeShapeType="1"/>
          </p:cNvSpPr>
          <p:nvPr/>
        </p:nvSpPr>
        <p:spPr bwMode="auto">
          <a:xfrm flipV="1">
            <a:off x="6496050" y="2816225"/>
            <a:ext cx="74613"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4" name="Line 422"/>
          <p:cNvSpPr>
            <a:spLocks noChangeShapeType="1"/>
          </p:cNvSpPr>
          <p:nvPr/>
        </p:nvSpPr>
        <p:spPr bwMode="auto">
          <a:xfrm flipV="1">
            <a:off x="6570663" y="2662238"/>
            <a:ext cx="6667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5" name="Line 423"/>
          <p:cNvSpPr>
            <a:spLocks noChangeShapeType="1"/>
          </p:cNvSpPr>
          <p:nvPr/>
        </p:nvSpPr>
        <p:spPr bwMode="auto">
          <a:xfrm flipV="1">
            <a:off x="6637338" y="2538413"/>
            <a:ext cx="74612"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6" name="Line 424"/>
          <p:cNvSpPr>
            <a:spLocks noChangeShapeType="1"/>
          </p:cNvSpPr>
          <p:nvPr/>
        </p:nvSpPr>
        <p:spPr bwMode="auto">
          <a:xfrm flipV="1">
            <a:off x="6711950" y="2459038"/>
            <a:ext cx="66675"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7" name="Line 425"/>
          <p:cNvSpPr>
            <a:spLocks noChangeShapeType="1"/>
          </p:cNvSpPr>
          <p:nvPr/>
        </p:nvSpPr>
        <p:spPr bwMode="auto">
          <a:xfrm flipV="1">
            <a:off x="6778625" y="2433638"/>
            <a:ext cx="7461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8" name="Line 426"/>
          <p:cNvSpPr>
            <a:spLocks noChangeShapeType="1"/>
          </p:cNvSpPr>
          <p:nvPr/>
        </p:nvSpPr>
        <p:spPr bwMode="auto">
          <a:xfrm>
            <a:off x="6853238" y="2433638"/>
            <a:ext cx="73025"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59" name="Line 427"/>
          <p:cNvSpPr>
            <a:spLocks noChangeShapeType="1"/>
          </p:cNvSpPr>
          <p:nvPr/>
        </p:nvSpPr>
        <p:spPr bwMode="auto">
          <a:xfrm>
            <a:off x="6926263" y="2459038"/>
            <a:ext cx="68262"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0" name="Line 428"/>
          <p:cNvSpPr>
            <a:spLocks noChangeShapeType="1"/>
          </p:cNvSpPr>
          <p:nvPr/>
        </p:nvSpPr>
        <p:spPr bwMode="auto">
          <a:xfrm>
            <a:off x="6994525" y="2538413"/>
            <a:ext cx="73025"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1" name="Line 429"/>
          <p:cNvSpPr>
            <a:spLocks noChangeShapeType="1"/>
          </p:cNvSpPr>
          <p:nvPr/>
        </p:nvSpPr>
        <p:spPr bwMode="auto">
          <a:xfrm>
            <a:off x="7067550" y="2662238"/>
            <a:ext cx="6826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2" name="Line 430"/>
          <p:cNvSpPr>
            <a:spLocks noChangeShapeType="1"/>
          </p:cNvSpPr>
          <p:nvPr/>
        </p:nvSpPr>
        <p:spPr bwMode="auto">
          <a:xfrm>
            <a:off x="7135813" y="2816225"/>
            <a:ext cx="74612"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3" name="Line 431"/>
          <p:cNvSpPr>
            <a:spLocks noChangeShapeType="1"/>
          </p:cNvSpPr>
          <p:nvPr/>
        </p:nvSpPr>
        <p:spPr bwMode="auto">
          <a:xfrm>
            <a:off x="7210425" y="2981325"/>
            <a:ext cx="66675"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4" name="Line 432"/>
          <p:cNvSpPr>
            <a:spLocks noChangeShapeType="1"/>
          </p:cNvSpPr>
          <p:nvPr/>
        </p:nvSpPr>
        <p:spPr bwMode="auto">
          <a:xfrm>
            <a:off x="7277100" y="3148013"/>
            <a:ext cx="7461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5" name="Line 433"/>
          <p:cNvSpPr>
            <a:spLocks noChangeShapeType="1"/>
          </p:cNvSpPr>
          <p:nvPr/>
        </p:nvSpPr>
        <p:spPr bwMode="auto">
          <a:xfrm>
            <a:off x="7351713" y="3302000"/>
            <a:ext cx="66675"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6" name="Line 434"/>
          <p:cNvSpPr>
            <a:spLocks noChangeShapeType="1"/>
          </p:cNvSpPr>
          <p:nvPr/>
        </p:nvSpPr>
        <p:spPr bwMode="auto">
          <a:xfrm>
            <a:off x="7418388" y="3436938"/>
            <a:ext cx="74612"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7" name="Line 435"/>
          <p:cNvSpPr>
            <a:spLocks noChangeShapeType="1"/>
          </p:cNvSpPr>
          <p:nvPr/>
        </p:nvSpPr>
        <p:spPr bwMode="auto">
          <a:xfrm>
            <a:off x="7493000" y="3548063"/>
            <a:ext cx="66675"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8" name="Line 436"/>
          <p:cNvSpPr>
            <a:spLocks noChangeShapeType="1"/>
          </p:cNvSpPr>
          <p:nvPr/>
        </p:nvSpPr>
        <p:spPr bwMode="auto">
          <a:xfrm>
            <a:off x="7559675" y="3633788"/>
            <a:ext cx="74613"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69" name="Line 437"/>
          <p:cNvSpPr>
            <a:spLocks noChangeShapeType="1"/>
          </p:cNvSpPr>
          <p:nvPr/>
        </p:nvSpPr>
        <p:spPr bwMode="auto">
          <a:xfrm>
            <a:off x="7634288" y="3702050"/>
            <a:ext cx="68262"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0" name="Line 438"/>
          <p:cNvSpPr>
            <a:spLocks noChangeShapeType="1"/>
          </p:cNvSpPr>
          <p:nvPr/>
        </p:nvSpPr>
        <p:spPr bwMode="auto">
          <a:xfrm>
            <a:off x="7702550" y="37449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1" name="Line 439"/>
          <p:cNvSpPr>
            <a:spLocks noChangeShapeType="1"/>
          </p:cNvSpPr>
          <p:nvPr/>
        </p:nvSpPr>
        <p:spPr bwMode="auto">
          <a:xfrm>
            <a:off x="7775575" y="3775075"/>
            <a:ext cx="6826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2" name="Line 440"/>
          <p:cNvSpPr>
            <a:spLocks noChangeShapeType="1"/>
          </p:cNvSpPr>
          <p:nvPr/>
        </p:nvSpPr>
        <p:spPr bwMode="auto">
          <a:xfrm>
            <a:off x="7843838" y="3800475"/>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3" name="Line 441"/>
          <p:cNvSpPr>
            <a:spLocks noChangeShapeType="1"/>
          </p:cNvSpPr>
          <p:nvPr/>
        </p:nvSpPr>
        <p:spPr bwMode="auto">
          <a:xfrm>
            <a:off x="7916863" y="3806825"/>
            <a:ext cx="68262"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4" name="Line 442"/>
          <p:cNvSpPr>
            <a:spLocks noChangeShapeType="1"/>
          </p:cNvSpPr>
          <p:nvPr/>
        </p:nvSpPr>
        <p:spPr bwMode="auto">
          <a:xfrm>
            <a:off x="7985125" y="381793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5" name="Line 443"/>
          <p:cNvSpPr>
            <a:spLocks noChangeShapeType="1"/>
          </p:cNvSpPr>
          <p:nvPr/>
        </p:nvSpPr>
        <p:spPr bwMode="auto">
          <a:xfrm>
            <a:off x="8058150" y="3817938"/>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6" name="Line 444"/>
          <p:cNvSpPr>
            <a:spLocks noChangeShapeType="1"/>
          </p:cNvSpPr>
          <p:nvPr/>
        </p:nvSpPr>
        <p:spPr bwMode="auto">
          <a:xfrm>
            <a:off x="8132763" y="38242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7" name="Line 445"/>
          <p:cNvSpPr>
            <a:spLocks noChangeShapeType="1"/>
          </p:cNvSpPr>
          <p:nvPr/>
        </p:nvSpPr>
        <p:spPr bwMode="auto">
          <a:xfrm>
            <a:off x="8199438" y="38242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8" name="Line 446"/>
          <p:cNvSpPr>
            <a:spLocks noChangeShapeType="1"/>
          </p:cNvSpPr>
          <p:nvPr/>
        </p:nvSpPr>
        <p:spPr bwMode="auto">
          <a:xfrm>
            <a:off x="8274050"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79" name="Line 447"/>
          <p:cNvSpPr>
            <a:spLocks noChangeShapeType="1"/>
          </p:cNvSpPr>
          <p:nvPr/>
        </p:nvSpPr>
        <p:spPr bwMode="auto">
          <a:xfrm>
            <a:off x="8342313"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80" name="Line 448"/>
          <p:cNvSpPr>
            <a:spLocks noChangeShapeType="1"/>
          </p:cNvSpPr>
          <p:nvPr/>
        </p:nvSpPr>
        <p:spPr bwMode="auto">
          <a:xfrm>
            <a:off x="8415338" y="38242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81" name="Line 449"/>
          <p:cNvSpPr>
            <a:spLocks noChangeShapeType="1"/>
          </p:cNvSpPr>
          <p:nvPr/>
        </p:nvSpPr>
        <p:spPr bwMode="auto">
          <a:xfrm>
            <a:off x="8483600" y="38242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82" name="Line 450"/>
          <p:cNvSpPr>
            <a:spLocks noChangeShapeType="1"/>
          </p:cNvSpPr>
          <p:nvPr/>
        </p:nvSpPr>
        <p:spPr bwMode="auto">
          <a:xfrm>
            <a:off x="8556625" y="38242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883" name="Rectangle 451"/>
          <p:cNvSpPr>
            <a:spLocks noChangeArrowheads="1"/>
          </p:cNvSpPr>
          <p:nvPr/>
        </p:nvSpPr>
        <p:spPr bwMode="auto">
          <a:xfrm>
            <a:off x="6750050" y="2071688"/>
            <a:ext cx="1841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AA</a:t>
            </a:r>
            <a:endParaRPr lang="en-US" altLang="en-US" sz="2400"/>
          </a:p>
        </p:txBody>
      </p:sp>
      <p:sp>
        <p:nvSpPr>
          <p:cNvPr id="146884" name="Rectangle 452"/>
          <p:cNvSpPr>
            <a:spLocks noChangeArrowheads="1"/>
          </p:cNvSpPr>
          <p:nvPr/>
        </p:nvSpPr>
        <p:spPr bwMode="auto">
          <a:xfrm>
            <a:off x="4940300" y="3775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6885" name="Rectangle 453"/>
          <p:cNvSpPr>
            <a:spLocks noChangeArrowheads="1"/>
          </p:cNvSpPr>
          <p:nvPr/>
        </p:nvSpPr>
        <p:spPr bwMode="auto">
          <a:xfrm>
            <a:off x="4829175" y="36036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6886" name="Rectangle 454"/>
          <p:cNvSpPr>
            <a:spLocks noChangeArrowheads="1"/>
          </p:cNvSpPr>
          <p:nvPr/>
        </p:nvSpPr>
        <p:spPr bwMode="auto">
          <a:xfrm>
            <a:off x="4872038" y="3424238"/>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6887" name="Rectangle 455"/>
          <p:cNvSpPr>
            <a:spLocks noChangeArrowheads="1"/>
          </p:cNvSpPr>
          <p:nvPr/>
        </p:nvSpPr>
        <p:spPr bwMode="auto">
          <a:xfrm>
            <a:off x="4829175" y="3252788"/>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6888" name="Rectangle 456"/>
          <p:cNvSpPr>
            <a:spLocks noChangeArrowheads="1"/>
          </p:cNvSpPr>
          <p:nvPr/>
        </p:nvSpPr>
        <p:spPr bwMode="auto">
          <a:xfrm>
            <a:off x="4872038" y="3079750"/>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889" name="Rectangle 457"/>
          <p:cNvSpPr>
            <a:spLocks noChangeArrowheads="1"/>
          </p:cNvSpPr>
          <p:nvPr/>
        </p:nvSpPr>
        <p:spPr bwMode="auto">
          <a:xfrm>
            <a:off x="4829175" y="2901950"/>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6890" name="Rectangle 458"/>
          <p:cNvSpPr>
            <a:spLocks noChangeArrowheads="1"/>
          </p:cNvSpPr>
          <p:nvPr/>
        </p:nvSpPr>
        <p:spPr bwMode="auto">
          <a:xfrm>
            <a:off x="4872038" y="2728913"/>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6891" name="Rectangle 459"/>
          <p:cNvSpPr>
            <a:spLocks noChangeArrowheads="1"/>
          </p:cNvSpPr>
          <p:nvPr/>
        </p:nvSpPr>
        <p:spPr bwMode="auto">
          <a:xfrm>
            <a:off x="4829175" y="2557463"/>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6892" name="Rectangle 460"/>
          <p:cNvSpPr>
            <a:spLocks noChangeArrowheads="1"/>
          </p:cNvSpPr>
          <p:nvPr/>
        </p:nvSpPr>
        <p:spPr bwMode="auto">
          <a:xfrm>
            <a:off x="4872038" y="2378075"/>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6893" name="Rectangle 461"/>
          <p:cNvSpPr>
            <a:spLocks noChangeArrowheads="1"/>
          </p:cNvSpPr>
          <p:nvPr/>
        </p:nvSpPr>
        <p:spPr bwMode="auto">
          <a:xfrm>
            <a:off x="4829175" y="22066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6894" name="Rectangle 462"/>
          <p:cNvSpPr>
            <a:spLocks noChangeArrowheads="1"/>
          </p:cNvSpPr>
          <p:nvPr/>
        </p:nvSpPr>
        <p:spPr bwMode="auto">
          <a:xfrm rot="16200000">
            <a:off x="5030788" y="38354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895" name="Rectangle 463"/>
          <p:cNvSpPr>
            <a:spLocks noChangeArrowheads="1"/>
          </p:cNvSpPr>
          <p:nvPr/>
        </p:nvSpPr>
        <p:spPr bwMode="auto">
          <a:xfrm rot="16200000">
            <a:off x="5135563"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896" name="Rectangle 464"/>
          <p:cNvSpPr>
            <a:spLocks noChangeArrowheads="1"/>
          </p:cNvSpPr>
          <p:nvPr/>
        </p:nvSpPr>
        <p:spPr bwMode="auto">
          <a:xfrm rot="16200000">
            <a:off x="5276851"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897" name="Rectangle 465"/>
          <p:cNvSpPr>
            <a:spLocks noChangeArrowheads="1"/>
          </p:cNvSpPr>
          <p:nvPr/>
        </p:nvSpPr>
        <p:spPr bwMode="auto">
          <a:xfrm rot="16200000">
            <a:off x="5418138"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898" name="Rectangle 466"/>
          <p:cNvSpPr>
            <a:spLocks noChangeArrowheads="1"/>
          </p:cNvSpPr>
          <p:nvPr/>
        </p:nvSpPr>
        <p:spPr bwMode="auto">
          <a:xfrm rot="16200000">
            <a:off x="5559426"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899" name="Rectangle 467"/>
          <p:cNvSpPr>
            <a:spLocks noChangeArrowheads="1"/>
          </p:cNvSpPr>
          <p:nvPr/>
        </p:nvSpPr>
        <p:spPr bwMode="auto">
          <a:xfrm rot="16200000">
            <a:off x="5737225" y="38354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900" name="Rectangle 468"/>
          <p:cNvSpPr>
            <a:spLocks noChangeArrowheads="1"/>
          </p:cNvSpPr>
          <p:nvPr/>
        </p:nvSpPr>
        <p:spPr bwMode="auto">
          <a:xfrm rot="16200000">
            <a:off x="5843588"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901" name="Rectangle 469"/>
          <p:cNvSpPr>
            <a:spLocks noChangeArrowheads="1"/>
          </p:cNvSpPr>
          <p:nvPr/>
        </p:nvSpPr>
        <p:spPr bwMode="auto">
          <a:xfrm rot="16200000">
            <a:off x="5984876"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902" name="Rectangle 470"/>
          <p:cNvSpPr>
            <a:spLocks noChangeArrowheads="1"/>
          </p:cNvSpPr>
          <p:nvPr/>
        </p:nvSpPr>
        <p:spPr bwMode="auto">
          <a:xfrm rot="16200000">
            <a:off x="6126163"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903" name="Rectangle 471"/>
          <p:cNvSpPr>
            <a:spLocks noChangeArrowheads="1"/>
          </p:cNvSpPr>
          <p:nvPr/>
        </p:nvSpPr>
        <p:spPr bwMode="auto">
          <a:xfrm rot="16200000">
            <a:off x="6267451"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904" name="Rectangle 472"/>
          <p:cNvSpPr>
            <a:spLocks noChangeArrowheads="1"/>
          </p:cNvSpPr>
          <p:nvPr/>
        </p:nvSpPr>
        <p:spPr bwMode="auto">
          <a:xfrm rot="16200000">
            <a:off x="6445250" y="38354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905" name="Rectangle 473"/>
          <p:cNvSpPr>
            <a:spLocks noChangeArrowheads="1"/>
          </p:cNvSpPr>
          <p:nvPr/>
        </p:nvSpPr>
        <p:spPr bwMode="auto">
          <a:xfrm rot="16200000">
            <a:off x="6550026"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906" name="Rectangle 474"/>
          <p:cNvSpPr>
            <a:spLocks noChangeArrowheads="1"/>
          </p:cNvSpPr>
          <p:nvPr/>
        </p:nvSpPr>
        <p:spPr bwMode="auto">
          <a:xfrm rot="16200000">
            <a:off x="6691313" y="38655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907" name="Rectangle 475"/>
          <p:cNvSpPr>
            <a:spLocks noChangeArrowheads="1"/>
          </p:cNvSpPr>
          <p:nvPr/>
        </p:nvSpPr>
        <p:spPr bwMode="auto">
          <a:xfrm rot="16200000">
            <a:off x="6854032"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908" name="Rectangle 476"/>
          <p:cNvSpPr>
            <a:spLocks noChangeArrowheads="1"/>
          </p:cNvSpPr>
          <p:nvPr/>
        </p:nvSpPr>
        <p:spPr bwMode="auto">
          <a:xfrm rot="16200000">
            <a:off x="699531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909" name="Rectangle 477"/>
          <p:cNvSpPr>
            <a:spLocks noChangeArrowheads="1"/>
          </p:cNvSpPr>
          <p:nvPr/>
        </p:nvSpPr>
        <p:spPr bwMode="auto">
          <a:xfrm rot="16200000">
            <a:off x="7175500" y="38258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910" name="Rectangle 478"/>
          <p:cNvSpPr>
            <a:spLocks noChangeArrowheads="1"/>
          </p:cNvSpPr>
          <p:nvPr/>
        </p:nvSpPr>
        <p:spPr bwMode="auto">
          <a:xfrm rot="16200000">
            <a:off x="7279482"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911" name="Rectangle 479"/>
          <p:cNvSpPr>
            <a:spLocks noChangeArrowheads="1"/>
          </p:cNvSpPr>
          <p:nvPr/>
        </p:nvSpPr>
        <p:spPr bwMode="auto">
          <a:xfrm rot="16200000">
            <a:off x="742076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912" name="Rectangle 480"/>
          <p:cNvSpPr>
            <a:spLocks noChangeArrowheads="1"/>
          </p:cNvSpPr>
          <p:nvPr/>
        </p:nvSpPr>
        <p:spPr bwMode="auto">
          <a:xfrm rot="16200000">
            <a:off x="7562057"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913" name="Rectangle 481"/>
          <p:cNvSpPr>
            <a:spLocks noChangeArrowheads="1"/>
          </p:cNvSpPr>
          <p:nvPr/>
        </p:nvSpPr>
        <p:spPr bwMode="auto">
          <a:xfrm rot="16200000">
            <a:off x="7703344"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914" name="Rectangle 482"/>
          <p:cNvSpPr>
            <a:spLocks noChangeArrowheads="1"/>
          </p:cNvSpPr>
          <p:nvPr/>
        </p:nvSpPr>
        <p:spPr bwMode="auto">
          <a:xfrm rot="16200000">
            <a:off x="7881938" y="38258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915" name="Rectangle 483"/>
          <p:cNvSpPr>
            <a:spLocks noChangeArrowheads="1"/>
          </p:cNvSpPr>
          <p:nvPr/>
        </p:nvSpPr>
        <p:spPr bwMode="auto">
          <a:xfrm rot="16200000">
            <a:off x="798591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916" name="Rectangle 484"/>
          <p:cNvSpPr>
            <a:spLocks noChangeArrowheads="1"/>
          </p:cNvSpPr>
          <p:nvPr/>
        </p:nvSpPr>
        <p:spPr bwMode="auto">
          <a:xfrm rot="16200000">
            <a:off x="8127207"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917" name="Rectangle 485"/>
          <p:cNvSpPr>
            <a:spLocks noChangeArrowheads="1"/>
          </p:cNvSpPr>
          <p:nvPr/>
        </p:nvSpPr>
        <p:spPr bwMode="auto">
          <a:xfrm rot="16200000">
            <a:off x="8270082"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918" name="Rectangle 486"/>
          <p:cNvSpPr>
            <a:spLocks noChangeArrowheads="1"/>
          </p:cNvSpPr>
          <p:nvPr/>
        </p:nvSpPr>
        <p:spPr bwMode="auto">
          <a:xfrm rot="16200000">
            <a:off x="8411369" y="38552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919" name="Rectangle 487"/>
          <p:cNvSpPr>
            <a:spLocks noChangeArrowheads="1"/>
          </p:cNvSpPr>
          <p:nvPr/>
        </p:nvSpPr>
        <p:spPr bwMode="auto">
          <a:xfrm rot="16200000">
            <a:off x="8589963" y="38258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920" name="Rectangle 488"/>
          <p:cNvSpPr>
            <a:spLocks noChangeArrowheads="1"/>
          </p:cNvSpPr>
          <p:nvPr/>
        </p:nvSpPr>
        <p:spPr bwMode="auto">
          <a:xfrm>
            <a:off x="5045075" y="4618038"/>
            <a:ext cx="36163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921" name="Line 489"/>
          <p:cNvSpPr>
            <a:spLocks noChangeShapeType="1"/>
          </p:cNvSpPr>
          <p:nvPr/>
        </p:nvSpPr>
        <p:spPr bwMode="auto">
          <a:xfrm>
            <a:off x="5045075" y="60150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2" name="Line 490"/>
          <p:cNvSpPr>
            <a:spLocks noChangeShapeType="1"/>
          </p:cNvSpPr>
          <p:nvPr/>
        </p:nvSpPr>
        <p:spPr bwMode="auto">
          <a:xfrm>
            <a:off x="5045075" y="583565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3" name="Line 491"/>
          <p:cNvSpPr>
            <a:spLocks noChangeShapeType="1"/>
          </p:cNvSpPr>
          <p:nvPr/>
        </p:nvSpPr>
        <p:spPr bwMode="auto">
          <a:xfrm>
            <a:off x="5045075" y="5664200"/>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4" name="Line 492"/>
          <p:cNvSpPr>
            <a:spLocks noChangeShapeType="1"/>
          </p:cNvSpPr>
          <p:nvPr/>
        </p:nvSpPr>
        <p:spPr bwMode="auto">
          <a:xfrm>
            <a:off x="5045075" y="54911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5" name="Line 493"/>
          <p:cNvSpPr>
            <a:spLocks noChangeShapeType="1"/>
          </p:cNvSpPr>
          <p:nvPr/>
        </p:nvSpPr>
        <p:spPr bwMode="auto">
          <a:xfrm>
            <a:off x="5045075" y="5313363"/>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6" name="Line 494"/>
          <p:cNvSpPr>
            <a:spLocks noChangeShapeType="1"/>
          </p:cNvSpPr>
          <p:nvPr/>
        </p:nvSpPr>
        <p:spPr bwMode="auto">
          <a:xfrm>
            <a:off x="5045075" y="514032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7" name="Line 495"/>
          <p:cNvSpPr>
            <a:spLocks noChangeShapeType="1"/>
          </p:cNvSpPr>
          <p:nvPr/>
        </p:nvSpPr>
        <p:spPr bwMode="auto">
          <a:xfrm>
            <a:off x="5045075" y="4968875"/>
            <a:ext cx="3616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8" name="Line 496"/>
          <p:cNvSpPr>
            <a:spLocks noChangeShapeType="1"/>
          </p:cNvSpPr>
          <p:nvPr/>
        </p:nvSpPr>
        <p:spPr bwMode="auto">
          <a:xfrm>
            <a:off x="5045075" y="47894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29" name="Line 497"/>
          <p:cNvSpPr>
            <a:spLocks noChangeShapeType="1"/>
          </p:cNvSpPr>
          <p:nvPr/>
        </p:nvSpPr>
        <p:spPr bwMode="auto">
          <a:xfrm>
            <a:off x="5045075" y="461803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0" name="Rectangle 498"/>
          <p:cNvSpPr>
            <a:spLocks noChangeArrowheads="1"/>
          </p:cNvSpPr>
          <p:nvPr/>
        </p:nvSpPr>
        <p:spPr bwMode="auto">
          <a:xfrm>
            <a:off x="5045075" y="4618038"/>
            <a:ext cx="3616325" cy="1568450"/>
          </a:xfrm>
          <a:prstGeom prst="rect">
            <a:avLst/>
          </a:prstGeom>
          <a:noFill/>
          <a:ln w="6350">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931" name="Line 499"/>
          <p:cNvSpPr>
            <a:spLocks noChangeShapeType="1"/>
          </p:cNvSpPr>
          <p:nvPr/>
        </p:nvSpPr>
        <p:spPr bwMode="auto">
          <a:xfrm>
            <a:off x="5045075" y="4618038"/>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2" name="Line 500"/>
          <p:cNvSpPr>
            <a:spLocks noChangeShapeType="1"/>
          </p:cNvSpPr>
          <p:nvPr/>
        </p:nvSpPr>
        <p:spPr bwMode="auto">
          <a:xfrm>
            <a:off x="5019675" y="61864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3" name="Line 501"/>
          <p:cNvSpPr>
            <a:spLocks noChangeShapeType="1"/>
          </p:cNvSpPr>
          <p:nvPr/>
        </p:nvSpPr>
        <p:spPr bwMode="auto">
          <a:xfrm>
            <a:off x="5019675" y="60150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4" name="Line 502"/>
          <p:cNvSpPr>
            <a:spLocks noChangeShapeType="1"/>
          </p:cNvSpPr>
          <p:nvPr/>
        </p:nvSpPr>
        <p:spPr bwMode="auto">
          <a:xfrm>
            <a:off x="5019675" y="583565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5" name="Line 503"/>
          <p:cNvSpPr>
            <a:spLocks noChangeShapeType="1"/>
          </p:cNvSpPr>
          <p:nvPr/>
        </p:nvSpPr>
        <p:spPr bwMode="auto">
          <a:xfrm>
            <a:off x="5019675" y="5664200"/>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6" name="Line 504"/>
          <p:cNvSpPr>
            <a:spLocks noChangeShapeType="1"/>
          </p:cNvSpPr>
          <p:nvPr/>
        </p:nvSpPr>
        <p:spPr bwMode="auto">
          <a:xfrm>
            <a:off x="5019675" y="54911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7" name="Line 505"/>
          <p:cNvSpPr>
            <a:spLocks noChangeShapeType="1"/>
          </p:cNvSpPr>
          <p:nvPr/>
        </p:nvSpPr>
        <p:spPr bwMode="auto">
          <a:xfrm>
            <a:off x="5019675" y="5313363"/>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8" name="Line 506"/>
          <p:cNvSpPr>
            <a:spLocks noChangeShapeType="1"/>
          </p:cNvSpPr>
          <p:nvPr/>
        </p:nvSpPr>
        <p:spPr bwMode="auto">
          <a:xfrm>
            <a:off x="5019675" y="514032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39" name="Line 507"/>
          <p:cNvSpPr>
            <a:spLocks noChangeShapeType="1"/>
          </p:cNvSpPr>
          <p:nvPr/>
        </p:nvSpPr>
        <p:spPr bwMode="auto">
          <a:xfrm>
            <a:off x="5019675" y="4968875"/>
            <a:ext cx="254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0" name="Line 508"/>
          <p:cNvSpPr>
            <a:spLocks noChangeShapeType="1"/>
          </p:cNvSpPr>
          <p:nvPr/>
        </p:nvSpPr>
        <p:spPr bwMode="auto">
          <a:xfrm>
            <a:off x="5019675" y="478948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1" name="Line 509"/>
          <p:cNvSpPr>
            <a:spLocks noChangeShapeType="1"/>
          </p:cNvSpPr>
          <p:nvPr/>
        </p:nvSpPr>
        <p:spPr bwMode="auto">
          <a:xfrm>
            <a:off x="5019675" y="4618038"/>
            <a:ext cx="2540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2" name="Line 510"/>
          <p:cNvSpPr>
            <a:spLocks noChangeShapeType="1"/>
          </p:cNvSpPr>
          <p:nvPr/>
        </p:nvSpPr>
        <p:spPr bwMode="auto">
          <a:xfrm>
            <a:off x="5045075" y="6186488"/>
            <a:ext cx="36163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3" name="Line 511"/>
          <p:cNvSpPr>
            <a:spLocks noChangeShapeType="1"/>
          </p:cNvSpPr>
          <p:nvPr/>
        </p:nvSpPr>
        <p:spPr bwMode="auto">
          <a:xfrm flipV="1">
            <a:off x="50450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4" name="Line 512"/>
          <p:cNvSpPr>
            <a:spLocks noChangeShapeType="1"/>
          </p:cNvSpPr>
          <p:nvPr/>
        </p:nvSpPr>
        <p:spPr bwMode="auto">
          <a:xfrm flipV="1">
            <a:off x="51181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5" name="Line 513"/>
          <p:cNvSpPr>
            <a:spLocks noChangeShapeType="1"/>
          </p:cNvSpPr>
          <p:nvPr/>
        </p:nvSpPr>
        <p:spPr bwMode="auto">
          <a:xfrm flipV="1">
            <a:off x="51863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6" name="Line 514"/>
          <p:cNvSpPr>
            <a:spLocks noChangeShapeType="1"/>
          </p:cNvSpPr>
          <p:nvPr/>
        </p:nvSpPr>
        <p:spPr bwMode="auto">
          <a:xfrm flipV="1">
            <a:off x="52593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7" name="Line 515"/>
          <p:cNvSpPr>
            <a:spLocks noChangeShapeType="1"/>
          </p:cNvSpPr>
          <p:nvPr/>
        </p:nvSpPr>
        <p:spPr bwMode="auto">
          <a:xfrm flipV="1">
            <a:off x="53276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8" name="Line 516"/>
          <p:cNvSpPr>
            <a:spLocks noChangeShapeType="1"/>
          </p:cNvSpPr>
          <p:nvPr/>
        </p:nvSpPr>
        <p:spPr bwMode="auto">
          <a:xfrm flipV="1">
            <a:off x="54006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49" name="Line 517"/>
          <p:cNvSpPr>
            <a:spLocks noChangeShapeType="1"/>
          </p:cNvSpPr>
          <p:nvPr/>
        </p:nvSpPr>
        <p:spPr bwMode="auto">
          <a:xfrm flipV="1">
            <a:off x="54689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0" name="Line 518"/>
          <p:cNvSpPr>
            <a:spLocks noChangeShapeType="1"/>
          </p:cNvSpPr>
          <p:nvPr/>
        </p:nvSpPr>
        <p:spPr bwMode="auto">
          <a:xfrm flipV="1">
            <a:off x="55419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1" name="Line 519"/>
          <p:cNvSpPr>
            <a:spLocks noChangeShapeType="1"/>
          </p:cNvSpPr>
          <p:nvPr/>
        </p:nvSpPr>
        <p:spPr bwMode="auto">
          <a:xfrm flipV="1">
            <a:off x="56102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2" name="Line 520"/>
          <p:cNvSpPr>
            <a:spLocks noChangeShapeType="1"/>
          </p:cNvSpPr>
          <p:nvPr/>
        </p:nvSpPr>
        <p:spPr bwMode="auto">
          <a:xfrm flipV="1">
            <a:off x="56848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3" name="Line 521"/>
          <p:cNvSpPr>
            <a:spLocks noChangeShapeType="1"/>
          </p:cNvSpPr>
          <p:nvPr/>
        </p:nvSpPr>
        <p:spPr bwMode="auto">
          <a:xfrm flipV="1">
            <a:off x="57515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4" name="Line 522"/>
          <p:cNvSpPr>
            <a:spLocks noChangeShapeType="1"/>
          </p:cNvSpPr>
          <p:nvPr/>
        </p:nvSpPr>
        <p:spPr bwMode="auto">
          <a:xfrm flipV="1">
            <a:off x="58261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5" name="Line 523"/>
          <p:cNvSpPr>
            <a:spLocks noChangeShapeType="1"/>
          </p:cNvSpPr>
          <p:nvPr/>
        </p:nvSpPr>
        <p:spPr bwMode="auto">
          <a:xfrm flipV="1">
            <a:off x="58928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6" name="Line 524"/>
          <p:cNvSpPr>
            <a:spLocks noChangeShapeType="1"/>
          </p:cNvSpPr>
          <p:nvPr/>
        </p:nvSpPr>
        <p:spPr bwMode="auto">
          <a:xfrm flipV="1">
            <a:off x="59674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7" name="Line 525"/>
          <p:cNvSpPr>
            <a:spLocks noChangeShapeType="1"/>
          </p:cNvSpPr>
          <p:nvPr/>
        </p:nvSpPr>
        <p:spPr bwMode="auto">
          <a:xfrm flipV="1">
            <a:off x="60340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8" name="Line 526"/>
          <p:cNvSpPr>
            <a:spLocks noChangeShapeType="1"/>
          </p:cNvSpPr>
          <p:nvPr/>
        </p:nvSpPr>
        <p:spPr bwMode="auto">
          <a:xfrm flipV="1">
            <a:off x="61087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59" name="Line 527"/>
          <p:cNvSpPr>
            <a:spLocks noChangeShapeType="1"/>
          </p:cNvSpPr>
          <p:nvPr/>
        </p:nvSpPr>
        <p:spPr bwMode="auto">
          <a:xfrm flipV="1">
            <a:off x="61769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0" name="Line 528"/>
          <p:cNvSpPr>
            <a:spLocks noChangeShapeType="1"/>
          </p:cNvSpPr>
          <p:nvPr/>
        </p:nvSpPr>
        <p:spPr bwMode="auto">
          <a:xfrm flipV="1">
            <a:off x="62499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1" name="Line 529"/>
          <p:cNvSpPr>
            <a:spLocks noChangeShapeType="1"/>
          </p:cNvSpPr>
          <p:nvPr/>
        </p:nvSpPr>
        <p:spPr bwMode="auto">
          <a:xfrm flipV="1">
            <a:off x="63246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2" name="Line 530"/>
          <p:cNvSpPr>
            <a:spLocks noChangeShapeType="1"/>
          </p:cNvSpPr>
          <p:nvPr/>
        </p:nvSpPr>
        <p:spPr bwMode="auto">
          <a:xfrm flipV="1">
            <a:off x="63912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3" name="Line 531"/>
          <p:cNvSpPr>
            <a:spLocks noChangeShapeType="1"/>
          </p:cNvSpPr>
          <p:nvPr/>
        </p:nvSpPr>
        <p:spPr bwMode="auto">
          <a:xfrm flipV="1">
            <a:off x="64658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4" name="Line 532"/>
          <p:cNvSpPr>
            <a:spLocks noChangeShapeType="1"/>
          </p:cNvSpPr>
          <p:nvPr/>
        </p:nvSpPr>
        <p:spPr bwMode="auto">
          <a:xfrm flipV="1">
            <a:off x="65325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5" name="Line 533"/>
          <p:cNvSpPr>
            <a:spLocks noChangeShapeType="1"/>
          </p:cNvSpPr>
          <p:nvPr/>
        </p:nvSpPr>
        <p:spPr bwMode="auto">
          <a:xfrm flipV="1">
            <a:off x="66071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6" name="Line 534"/>
          <p:cNvSpPr>
            <a:spLocks noChangeShapeType="1"/>
          </p:cNvSpPr>
          <p:nvPr/>
        </p:nvSpPr>
        <p:spPr bwMode="auto">
          <a:xfrm flipV="1">
            <a:off x="66738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7" name="Line 535"/>
          <p:cNvSpPr>
            <a:spLocks noChangeShapeType="1"/>
          </p:cNvSpPr>
          <p:nvPr/>
        </p:nvSpPr>
        <p:spPr bwMode="auto">
          <a:xfrm flipV="1">
            <a:off x="67484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8" name="Line 536"/>
          <p:cNvSpPr>
            <a:spLocks noChangeShapeType="1"/>
          </p:cNvSpPr>
          <p:nvPr/>
        </p:nvSpPr>
        <p:spPr bwMode="auto">
          <a:xfrm flipV="1">
            <a:off x="68167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69" name="Line 537"/>
          <p:cNvSpPr>
            <a:spLocks noChangeShapeType="1"/>
          </p:cNvSpPr>
          <p:nvPr/>
        </p:nvSpPr>
        <p:spPr bwMode="auto">
          <a:xfrm flipV="1">
            <a:off x="68897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0" name="Line 538"/>
          <p:cNvSpPr>
            <a:spLocks noChangeShapeType="1"/>
          </p:cNvSpPr>
          <p:nvPr/>
        </p:nvSpPr>
        <p:spPr bwMode="auto">
          <a:xfrm flipV="1">
            <a:off x="69580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1" name="Line 539"/>
          <p:cNvSpPr>
            <a:spLocks noChangeShapeType="1"/>
          </p:cNvSpPr>
          <p:nvPr/>
        </p:nvSpPr>
        <p:spPr bwMode="auto">
          <a:xfrm flipV="1">
            <a:off x="70310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2" name="Line 540"/>
          <p:cNvSpPr>
            <a:spLocks noChangeShapeType="1"/>
          </p:cNvSpPr>
          <p:nvPr/>
        </p:nvSpPr>
        <p:spPr bwMode="auto">
          <a:xfrm flipV="1">
            <a:off x="70993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3" name="Line 541"/>
          <p:cNvSpPr>
            <a:spLocks noChangeShapeType="1"/>
          </p:cNvSpPr>
          <p:nvPr/>
        </p:nvSpPr>
        <p:spPr bwMode="auto">
          <a:xfrm flipV="1">
            <a:off x="71723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4" name="Line 542"/>
          <p:cNvSpPr>
            <a:spLocks noChangeShapeType="1"/>
          </p:cNvSpPr>
          <p:nvPr/>
        </p:nvSpPr>
        <p:spPr bwMode="auto">
          <a:xfrm flipV="1">
            <a:off x="72405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5" name="Line 543"/>
          <p:cNvSpPr>
            <a:spLocks noChangeShapeType="1"/>
          </p:cNvSpPr>
          <p:nvPr/>
        </p:nvSpPr>
        <p:spPr bwMode="auto">
          <a:xfrm flipV="1">
            <a:off x="73136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6" name="Line 544"/>
          <p:cNvSpPr>
            <a:spLocks noChangeShapeType="1"/>
          </p:cNvSpPr>
          <p:nvPr/>
        </p:nvSpPr>
        <p:spPr bwMode="auto">
          <a:xfrm flipV="1">
            <a:off x="73818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7" name="Line 545"/>
          <p:cNvSpPr>
            <a:spLocks noChangeShapeType="1"/>
          </p:cNvSpPr>
          <p:nvPr/>
        </p:nvSpPr>
        <p:spPr bwMode="auto">
          <a:xfrm flipV="1">
            <a:off x="74564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8" name="Line 546"/>
          <p:cNvSpPr>
            <a:spLocks noChangeShapeType="1"/>
          </p:cNvSpPr>
          <p:nvPr/>
        </p:nvSpPr>
        <p:spPr bwMode="auto">
          <a:xfrm flipV="1">
            <a:off x="75295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79" name="Line 547"/>
          <p:cNvSpPr>
            <a:spLocks noChangeShapeType="1"/>
          </p:cNvSpPr>
          <p:nvPr/>
        </p:nvSpPr>
        <p:spPr bwMode="auto">
          <a:xfrm flipV="1">
            <a:off x="75977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0" name="Line 548"/>
          <p:cNvSpPr>
            <a:spLocks noChangeShapeType="1"/>
          </p:cNvSpPr>
          <p:nvPr/>
        </p:nvSpPr>
        <p:spPr bwMode="auto">
          <a:xfrm flipV="1">
            <a:off x="76708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1" name="Line 549"/>
          <p:cNvSpPr>
            <a:spLocks noChangeShapeType="1"/>
          </p:cNvSpPr>
          <p:nvPr/>
        </p:nvSpPr>
        <p:spPr bwMode="auto">
          <a:xfrm flipV="1">
            <a:off x="773906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2" name="Line 550"/>
          <p:cNvSpPr>
            <a:spLocks noChangeShapeType="1"/>
          </p:cNvSpPr>
          <p:nvPr/>
        </p:nvSpPr>
        <p:spPr bwMode="auto">
          <a:xfrm flipV="1">
            <a:off x="781208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3" name="Line 551"/>
          <p:cNvSpPr>
            <a:spLocks noChangeShapeType="1"/>
          </p:cNvSpPr>
          <p:nvPr/>
        </p:nvSpPr>
        <p:spPr bwMode="auto">
          <a:xfrm flipV="1">
            <a:off x="78803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4" name="Line 552"/>
          <p:cNvSpPr>
            <a:spLocks noChangeShapeType="1"/>
          </p:cNvSpPr>
          <p:nvPr/>
        </p:nvSpPr>
        <p:spPr bwMode="auto">
          <a:xfrm flipV="1">
            <a:off x="79533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5" name="Line 553"/>
          <p:cNvSpPr>
            <a:spLocks noChangeShapeType="1"/>
          </p:cNvSpPr>
          <p:nvPr/>
        </p:nvSpPr>
        <p:spPr bwMode="auto">
          <a:xfrm flipV="1">
            <a:off x="80216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6" name="Line 554"/>
          <p:cNvSpPr>
            <a:spLocks noChangeShapeType="1"/>
          </p:cNvSpPr>
          <p:nvPr/>
        </p:nvSpPr>
        <p:spPr bwMode="auto">
          <a:xfrm flipV="1">
            <a:off x="809625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7" name="Line 555"/>
          <p:cNvSpPr>
            <a:spLocks noChangeShapeType="1"/>
          </p:cNvSpPr>
          <p:nvPr/>
        </p:nvSpPr>
        <p:spPr bwMode="auto">
          <a:xfrm flipV="1">
            <a:off x="81629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8" name="Line 556"/>
          <p:cNvSpPr>
            <a:spLocks noChangeShapeType="1"/>
          </p:cNvSpPr>
          <p:nvPr/>
        </p:nvSpPr>
        <p:spPr bwMode="auto">
          <a:xfrm flipV="1">
            <a:off x="8237538"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89" name="Line 557"/>
          <p:cNvSpPr>
            <a:spLocks noChangeShapeType="1"/>
          </p:cNvSpPr>
          <p:nvPr/>
        </p:nvSpPr>
        <p:spPr bwMode="auto">
          <a:xfrm flipV="1">
            <a:off x="83042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0" name="Line 558"/>
          <p:cNvSpPr>
            <a:spLocks noChangeShapeType="1"/>
          </p:cNvSpPr>
          <p:nvPr/>
        </p:nvSpPr>
        <p:spPr bwMode="auto">
          <a:xfrm flipV="1">
            <a:off x="837882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1" name="Line 559"/>
          <p:cNvSpPr>
            <a:spLocks noChangeShapeType="1"/>
          </p:cNvSpPr>
          <p:nvPr/>
        </p:nvSpPr>
        <p:spPr bwMode="auto">
          <a:xfrm flipV="1">
            <a:off x="84455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2" name="Line 560"/>
          <p:cNvSpPr>
            <a:spLocks noChangeShapeType="1"/>
          </p:cNvSpPr>
          <p:nvPr/>
        </p:nvSpPr>
        <p:spPr bwMode="auto">
          <a:xfrm flipV="1">
            <a:off x="8520113" y="6186488"/>
            <a:ext cx="1587"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3" name="Line 561"/>
          <p:cNvSpPr>
            <a:spLocks noChangeShapeType="1"/>
          </p:cNvSpPr>
          <p:nvPr/>
        </p:nvSpPr>
        <p:spPr bwMode="auto">
          <a:xfrm flipV="1">
            <a:off x="8588375"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4" name="Line 562"/>
          <p:cNvSpPr>
            <a:spLocks noChangeShapeType="1"/>
          </p:cNvSpPr>
          <p:nvPr/>
        </p:nvSpPr>
        <p:spPr bwMode="auto">
          <a:xfrm flipV="1">
            <a:off x="8661400" y="6186488"/>
            <a:ext cx="1588" cy="254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5" name="Line 563"/>
          <p:cNvSpPr>
            <a:spLocks noChangeShapeType="1"/>
          </p:cNvSpPr>
          <p:nvPr/>
        </p:nvSpPr>
        <p:spPr bwMode="auto">
          <a:xfrm>
            <a:off x="5081588" y="61864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6" name="Line 564"/>
          <p:cNvSpPr>
            <a:spLocks noChangeShapeType="1"/>
          </p:cNvSpPr>
          <p:nvPr/>
        </p:nvSpPr>
        <p:spPr bwMode="auto">
          <a:xfrm>
            <a:off x="5148263" y="61864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7" name="Line 565"/>
          <p:cNvSpPr>
            <a:spLocks noChangeShapeType="1"/>
          </p:cNvSpPr>
          <p:nvPr/>
        </p:nvSpPr>
        <p:spPr bwMode="auto">
          <a:xfrm>
            <a:off x="5222875"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8" name="Line 566"/>
          <p:cNvSpPr>
            <a:spLocks noChangeShapeType="1"/>
          </p:cNvSpPr>
          <p:nvPr/>
        </p:nvSpPr>
        <p:spPr bwMode="auto">
          <a:xfrm>
            <a:off x="5291138"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999" name="Line 567"/>
          <p:cNvSpPr>
            <a:spLocks noChangeShapeType="1"/>
          </p:cNvSpPr>
          <p:nvPr/>
        </p:nvSpPr>
        <p:spPr bwMode="auto">
          <a:xfrm>
            <a:off x="5364163" y="61864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0" name="Line 568"/>
          <p:cNvSpPr>
            <a:spLocks noChangeShapeType="1"/>
          </p:cNvSpPr>
          <p:nvPr/>
        </p:nvSpPr>
        <p:spPr bwMode="auto">
          <a:xfrm>
            <a:off x="5432425"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1" name="Line 569"/>
          <p:cNvSpPr>
            <a:spLocks noChangeShapeType="1"/>
          </p:cNvSpPr>
          <p:nvPr/>
        </p:nvSpPr>
        <p:spPr bwMode="auto">
          <a:xfrm>
            <a:off x="5505450"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2" name="Line 570"/>
          <p:cNvSpPr>
            <a:spLocks noChangeShapeType="1"/>
          </p:cNvSpPr>
          <p:nvPr/>
        </p:nvSpPr>
        <p:spPr bwMode="auto">
          <a:xfrm flipV="1">
            <a:off x="5573713" y="6180138"/>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3" name="Line 571"/>
          <p:cNvSpPr>
            <a:spLocks noChangeShapeType="1"/>
          </p:cNvSpPr>
          <p:nvPr/>
        </p:nvSpPr>
        <p:spPr bwMode="auto">
          <a:xfrm>
            <a:off x="5646738" y="618013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4" name="Line 572"/>
          <p:cNvSpPr>
            <a:spLocks noChangeShapeType="1"/>
          </p:cNvSpPr>
          <p:nvPr/>
        </p:nvSpPr>
        <p:spPr bwMode="auto">
          <a:xfrm flipV="1">
            <a:off x="5721350" y="6169025"/>
            <a:ext cx="66675"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5" name="Line 573"/>
          <p:cNvSpPr>
            <a:spLocks noChangeShapeType="1"/>
          </p:cNvSpPr>
          <p:nvPr/>
        </p:nvSpPr>
        <p:spPr bwMode="auto">
          <a:xfrm flipV="1">
            <a:off x="5788025" y="6162675"/>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6" name="Line 574"/>
          <p:cNvSpPr>
            <a:spLocks noChangeShapeType="1"/>
          </p:cNvSpPr>
          <p:nvPr/>
        </p:nvSpPr>
        <p:spPr bwMode="auto">
          <a:xfrm flipV="1">
            <a:off x="5862638" y="6137275"/>
            <a:ext cx="68262"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7" name="Line 575"/>
          <p:cNvSpPr>
            <a:spLocks noChangeShapeType="1"/>
          </p:cNvSpPr>
          <p:nvPr/>
        </p:nvSpPr>
        <p:spPr bwMode="auto">
          <a:xfrm flipV="1">
            <a:off x="5930900" y="61071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8" name="Line 576"/>
          <p:cNvSpPr>
            <a:spLocks noChangeShapeType="1"/>
          </p:cNvSpPr>
          <p:nvPr/>
        </p:nvSpPr>
        <p:spPr bwMode="auto">
          <a:xfrm flipV="1">
            <a:off x="6003925" y="6064250"/>
            <a:ext cx="68263"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09" name="Line 577"/>
          <p:cNvSpPr>
            <a:spLocks noChangeShapeType="1"/>
          </p:cNvSpPr>
          <p:nvPr/>
        </p:nvSpPr>
        <p:spPr bwMode="auto">
          <a:xfrm flipV="1">
            <a:off x="6072188" y="5995988"/>
            <a:ext cx="73025"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0" name="Line 578"/>
          <p:cNvSpPr>
            <a:spLocks noChangeShapeType="1"/>
          </p:cNvSpPr>
          <p:nvPr/>
        </p:nvSpPr>
        <p:spPr bwMode="auto">
          <a:xfrm flipV="1">
            <a:off x="6145213" y="5910263"/>
            <a:ext cx="68262"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1" name="Line 579"/>
          <p:cNvSpPr>
            <a:spLocks noChangeShapeType="1"/>
          </p:cNvSpPr>
          <p:nvPr/>
        </p:nvSpPr>
        <p:spPr bwMode="auto">
          <a:xfrm flipV="1">
            <a:off x="6213475" y="5799138"/>
            <a:ext cx="73025"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2" name="Line 580"/>
          <p:cNvSpPr>
            <a:spLocks noChangeShapeType="1"/>
          </p:cNvSpPr>
          <p:nvPr/>
        </p:nvSpPr>
        <p:spPr bwMode="auto">
          <a:xfrm flipV="1">
            <a:off x="6286500" y="5664200"/>
            <a:ext cx="68263"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3" name="Line 581"/>
          <p:cNvSpPr>
            <a:spLocks noChangeShapeType="1"/>
          </p:cNvSpPr>
          <p:nvPr/>
        </p:nvSpPr>
        <p:spPr bwMode="auto">
          <a:xfrm flipV="1">
            <a:off x="6354763" y="5510213"/>
            <a:ext cx="7302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4" name="Line 582"/>
          <p:cNvSpPr>
            <a:spLocks noChangeShapeType="1"/>
          </p:cNvSpPr>
          <p:nvPr/>
        </p:nvSpPr>
        <p:spPr bwMode="auto">
          <a:xfrm flipV="1">
            <a:off x="6427788" y="5343525"/>
            <a:ext cx="68262"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5" name="Line 583"/>
          <p:cNvSpPr>
            <a:spLocks noChangeShapeType="1"/>
          </p:cNvSpPr>
          <p:nvPr/>
        </p:nvSpPr>
        <p:spPr bwMode="auto">
          <a:xfrm flipV="1">
            <a:off x="6496050" y="5178425"/>
            <a:ext cx="74613"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6" name="Line 584"/>
          <p:cNvSpPr>
            <a:spLocks noChangeShapeType="1"/>
          </p:cNvSpPr>
          <p:nvPr/>
        </p:nvSpPr>
        <p:spPr bwMode="auto">
          <a:xfrm flipV="1">
            <a:off x="6570663" y="5024438"/>
            <a:ext cx="66675"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7" name="Line 585"/>
          <p:cNvSpPr>
            <a:spLocks noChangeShapeType="1"/>
          </p:cNvSpPr>
          <p:nvPr/>
        </p:nvSpPr>
        <p:spPr bwMode="auto">
          <a:xfrm flipV="1">
            <a:off x="6637338" y="4900613"/>
            <a:ext cx="74612"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8" name="Line 586"/>
          <p:cNvSpPr>
            <a:spLocks noChangeShapeType="1"/>
          </p:cNvSpPr>
          <p:nvPr/>
        </p:nvSpPr>
        <p:spPr bwMode="auto">
          <a:xfrm flipV="1">
            <a:off x="6711950" y="4821238"/>
            <a:ext cx="66675"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19" name="Line 587"/>
          <p:cNvSpPr>
            <a:spLocks noChangeShapeType="1"/>
          </p:cNvSpPr>
          <p:nvPr/>
        </p:nvSpPr>
        <p:spPr bwMode="auto">
          <a:xfrm flipV="1">
            <a:off x="6778625" y="4795838"/>
            <a:ext cx="7461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0" name="Line 588"/>
          <p:cNvSpPr>
            <a:spLocks noChangeShapeType="1"/>
          </p:cNvSpPr>
          <p:nvPr/>
        </p:nvSpPr>
        <p:spPr bwMode="auto">
          <a:xfrm>
            <a:off x="6853238" y="4795838"/>
            <a:ext cx="73025"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1" name="Line 589"/>
          <p:cNvSpPr>
            <a:spLocks noChangeShapeType="1"/>
          </p:cNvSpPr>
          <p:nvPr/>
        </p:nvSpPr>
        <p:spPr bwMode="auto">
          <a:xfrm>
            <a:off x="6926263" y="4821238"/>
            <a:ext cx="68262" cy="7937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2" name="Line 590"/>
          <p:cNvSpPr>
            <a:spLocks noChangeShapeType="1"/>
          </p:cNvSpPr>
          <p:nvPr/>
        </p:nvSpPr>
        <p:spPr bwMode="auto">
          <a:xfrm>
            <a:off x="6994525" y="4900613"/>
            <a:ext cx="73025" cy="1238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3" name="Line 591"/>
          <p:cNvSpPr>
            <a:spLocks noChangeShapeType="1"/>
          </p:cNvSpPr>
          <p:nvPr/>
        </p:nvSpPr>
        <p:spPr bwMode="auto">
          <a:xfrm>
            <a:off x="7067550" y="5024438"/>
            <a:ext cx="6826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4" name="Line 592"/>
          <p:cNvSpPr>
            <a:spLocks noChangeShapeType="1"/>
          </p:cNvSpPr>
          <p:nvPr/>
        </p:nvSpPr>
        <p:spPr bwMode="auto">
          <a:xfrm>
            <a:off x="7135813" y="5178425"/>
            <a:ext cx="74612" cy="1651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5" name="Line 593"/>
          <p:cNvSpPr>
            <a:spLocks noChangeShapeType="1"/>
          </p:cNvSpPr>
          <p:nvPr/>
        </p:nvSpPr>
        <p:spPr bwMode="auto">
          <a:xfrm>
            <a:off x="7210425" y="5343525"/>
            <a:ext cx="66675" cy="16668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6" name="Line 594"/>
          <p:cNvSpPr>
            <a:spLocks noChangeShapeType="1"/>
          </p:cNvSpPr>
          <p:nvPr/>
        </p:nvSpPr>
        <p:spPr bwMode="auto">
          <a:xfrm>
            <a:off x="7277100" y="5510213"/>
            <a:ext cx="74613" cy="1539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7" name="Line 595"/>
          <p:cNvSpPr>
            <a:spLocks noChangeShapeType="1"/>
          </p:cNvSpPr>
          <p:nvPr/>
        </p:nvSpPr>
        <p:spPr bwMode="auto">
          <a:xfrm>
            <a:off x="7351713" y="5664200"/>
            <a:ext cx="66675" cy="134938"/>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8" name="Line 596"/>
          <p:cNvSpPr>
            <a:spLocks noChangeShapeType="1"/>
          </p:cNvSpPr>
          <p:nvPr/>
        </p:nvSpPr>
        <p:spPr bwMode="auto">
          <a:xfrm>
            <a:off x="7418388" y="5799138"/>
            <a:ext cx="74612" cy="1111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29" name="Line 597"/>
          <p:cNvSpPr>
            <a:spLocks noChangeShapeType="1"/>
          </p:cNvSpPr>
          <p:nvPr/>
        </p:nvSpPr>
        <p:spPr bwMode="auto">
          <a:xfrm>
            <a:off x="7493000" y="5910263"/>
            <a:ext cx="66675" cy="85725"/>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0" name="Line 598"/>
          <p:cNvSpPr>
            <a:spLocks noChangeShapeType="1"/>
          </p:cNvSpPr>
          <p:nvPr/>
        </p:nvSpPr>
        <p:spPr bwMode="auto">
          <a:xfrm>
            <a:off x="7559675" y="5995988"/>
            <a:ext cx="74613" cy="682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1" name="Line 599"/>
          <p:cNvSpPr>
            <a:spLocks noChangeShapeType="1"/>
          </p:cNvSpPr>
          <p:nvPr/>
        </p:nvSpPr>
        <p:spPr bwMode="auto">
          <a:xfrm>
            <a:off x="7634288" y="6064250"/>
            <a:ext cx="68262" cy="4286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2" name="Line 600"/>
          <p:cNvSpPr>
            <a:spLocks noChangeShapeType="1"/>
          </p:cNvSpPr>
          <p:nvPr/>
        </p:nvSpPr>
        <p:spPr bwMode="auto">
          <a:xfrm>
            <a:off x="7702550" y="6107113"/>
            <a:ext cx="73025" cy="30162"/>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3" name="Line 601"/>
          <p:cNvSpPr>
            <a:spLocks noChangeShapeType="1"/>
          </p:cNvSpPr>
          <p:nvPr/>
        </p:nvSpPr>
        <p:spPr bwMode="auto">
          <a:xfrm>
            <a:off x="7775575" y="6137275"/>
            <a:ext cx="68263" cy="2540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4" name="Line 602"/>
          <p:cNvSpPr>
            <a:spLocks noChangeShapeType="1"/>
          </p:cNvSpPr>
          <p:nvPr/>
        </p:nvSpPr>
        <p:spPr bwMode="auto">
          <a:xfrm>
            <a:off x="7843838" y="6162675"/>
            <a:ext cx="73025"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5" name="Line 603"/>
          <p:cNvSpPr>
            <a:spLocks noChangeShapeType="1"/>
          </p:cNvSpPr>
          <p:nvPr/>
        </p:nvSpPr>
        <p:spPr bwMode="auto">
          <a:xfrm>
            <a:off x="7916863" y="6169025"/>
            <a:ext cx="68262" cy="11113"/>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6" name="Line 604"/>
          <p:cNvSpPr>
            <a:spLocks noChangeShapeType="1"/>
          </p:cNvSpPr>
          <p:nvPr/>
        </p:nvSpPr>
        <p:spPr bwMode="auto">
          <a:xfrm>
            <a:off x="7985125" y="618013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7" name="Line 605"/>
          <p:cNvSpPr>
            <a:spLocks noChangeShapeType="1"/>
          </p:cNvSpPr>
          <p:nvPr/>
        </p:nvSpPr>
        <p:spPr bwMode="auto">
          <a:xfrm>
            <a:off x="8058150" y="6180138"/>
            <a:ext cx="74613" cy="6350"/>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8" name="Line 606"/>
          <p:cNvSpPr>
            <a:spLocks noChangeShapeType="1"/>
          </p:cNvSpPr>
          <p:nvPr/>
        </p:nvSpPr>
        <p:spPr bwMode="auto">
          <a:xfrm>
            <a:off x="8132763" y="6186488"/>
            <a:ext cx="6667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39" name="Line 607"/>
          <p:cNvSpPr>
            <a:spLocks noChangeShapeType="1"/>
          </p:cNvSpPr>
          <p:nvPr/>
        </p:nvSpPr>
        <p:spPr bwMode="auto">
          <a:xfrm>
            <a:off x="8199438" y="6186488"/>
            <a:ext cx="7461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40" name="Line 608"/>
          <p:cNvSpPr>
            <a:spLocks noChangeShapeType="1"/>
          </p:cNvSpPr>
          <p:nvPr/>
        </p:nvSpPr>
        <p:spPr bwMode="auto">
          <a:xfrm>
            <a:off x="8274050"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41" name="Line 609"/>
          <p:cNvSpPr>
            <a:spLocks noChangeShapeType="1"/>
          </p:cNvSpPr>
          <p:nvPr/>
        </p:nvSpPr>
        <p:spPr bwMode="auto">
          <a:xfrm>
            <a:off x="8342313"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42" name="Line 610"/>
          <p:cNvSpPr>
            <a:spLocks noChangeShapeType="1"/>
          </p:cNvSpPr>
          <p:nvPr/>
        </p:nvSpPr>
        <p:spPr bwMode="auto">
          <a:xfrm>
            <a:off x="8415338" y="6186488"/>
            <a:ext cx="68262"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43" name="Line 611"/>
          <p:cNvSpPr>
            <a:spLocks noChangeShapeType="1"/>
          </p:cNvSpPr>
          <p:nvPr/>
        </p:nvSpPr>
        <p:spPr bwMode="auto">
          <a:xfrm>
            <a:off x="8483600" y="6186488"/>
            <a:ext cx="73025"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44" name="Line 612"/>
          <p:cNvSpPr>
            <a:spLocks noChangeShapeType="1"/>
          </p:cNvSpPr>
          <p:nvPr/>
        </p:nvSpPr>
        <p:spPr bwMode="auto">
          <a:xfrm>
            <a:off x="8556625" y="6186488"/>
            <a:ext cx="68263" cy="1587"/>
          </a:xfrm>
          <a:prstGeom prst="line">
            <a:avLst/>
          </a:prstGeom>
          <a:noFill/>
          <a:ln w="19050">
            <a:solidFill>
              <a:srgbClr val="FF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45" name="Rectangle 613"/>
          <p:cNvSpPr>
            <a:spLocks noChangeArrowheads="1"/>
          </p:cNvSpPr>
          <p:nvPr/>
        </p:nvSpPr>
        <p:spPr bwMode="auto">
          <a:xfrm>
            <a:off x="6729413" y="4433888"/>
            <a:ext cx="2762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CCC</a:t>
            </a:r>
            <a:endParaRPr lang="en-US" altLang="en-US" sz="2400"/>
          </a:p>
        </p:txBody>
      </p:sp>
      <p:sp>
        <p:nvSpPr>
          <p:cNvPr id="147046" name="Rectangle 614"/>
          <p:cNvSpPr>
            <a:spLocks noChangeArrowheads="1"/>
          </p:cNvSpPr>
          <p:nvPr/>
        </p:nvSpPr>
        <p:spPr bwMode="auto">
          <a:xfrm>
            <a:off x="4940300" y="61372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7047" name="Rectangle 615"/>
          <p:cNvSpPr>
            <a:spLocks noChangeArrowheads="1"/>
          </p:cNvSpPr>
          <p:nvPr/>
        </p:nvSpPr>
        <p:spPr bwMode="auto">
          <a:xfrm>
            <a:off x="4829175" y="59658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7048" name="Rectangle 616"/>
          <p:cNvSpPr>
            <a:spLocks noChangeArrowheads="1"/>
          </p:cNvSpPr>
          <p:nvPr/>
        </p:nvSpPr>
        <p:spPr bwMode="auto">
          <a:xfrm>
            <a:off x="4872038" y="5786438"/>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7049" name="Rectangle 617"/>
          <p:cNvSpPr>
            <a:spLocks noChangeArrowheads="1"/>
          </p:cNvSpPr>
          <p:nvPr/>
        </p:nvSpPr>
        <p:spPr bwMode="auto">
          <a:xfrm>
            <a:off x="4829175" y="5614988"/>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7050" name="Rectangle 618"/>
          <p:cNvSpPr>
            <a:spLocks noChangeArrowheads="1"/>
          </p:cNvSpPr>
          <p:nvPr/>
        </p:nvSpPr>
        <p:spPr bwMode="auto">
          <a:xfrm>
            <a:off x="4872038" y="5441950"/>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7051" name="Rectangle 619"/>
          <p:cNvSpPr>
            <a:spLocks noChangeArrowheads="1"/>
          </p:cNvSpPr>
          <p:nvPr/>
        </p:nvSpPr>
        <p:spPr bwMode="auto">
          <a:xfrm>
            <a:off x="4829175" y="5264150"/>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7052" name="Rectangle 620"/>
          <p:cNvSpPr>
            <a:spLocks noChangeArrowheads="1"/>
          </p:cNvSpPr>
          <p:nvPr/>
        </p:nvSpPr>
        <p:spPr bwMode="auto">
          <a:xfrm>
            <a:off x="4872038" y="5091113"/>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7053" name="Rectangle 621"/>
          <p:cNvSpPr>
            <a:spLocks noChangeArrowheads="1"/>
          </p:cNvSpPr>
          <p:nvPr/>
        </p:nvSpPr>
        <p:spPr bwMode="auto">
          <a:xfrm>
            <a:off x="4829175" y="4919663"/>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7054" name="Rectangle 622"/>
          <p:cNvSpPr>
            <a:spLocks noChangeArrowheads="1"/>
          </p:cNvSpPr>
          <p:nvPr/>
        </p:nvSpPr>
        <p:spPr bwMode="auto">
          <a:xfrm>
            <a:off x="4872038" y="4740275"/>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7055" name="Rectangle 623"/>
          <p:cNvSpPr>
            <a:spLocks noChangeArrowheads="1"/>
          </p:cNvSpPr>
          <p:nvPr/>
        </p:nvSpPr>
        <p:spPr bwMode="auto">
          <a:xfrm>
            <a:off x="4829175" y="4568825"/>
            <a:ext cx="20955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7056" name="Rectangle 624"/>
          <p:cNvSpPr>
            <a:spLocks noChangeArrowheads="1"/>
          </p:cNvSpPr>
          <p:nvPr/>
        </p:nvSpPr>
        <p:spPr bwMode="auto">
          <a:xfrm rot="16200000">
            <a:off x="5030788" y="61976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7057" name="Rectangle 625"/>
          <p:cNvSpPr>
            <a:spLocks noChangeArrowheads="1"/>
          </p:cNvSpPr>
          <p:nvPr/>
        </p:nvSpPr>
        <p:spPr bwMode="auto">
          <a:xfrm rot="16200000">
            <a:off x="5135563"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7058" name="Rectangle 626"/>
          <p:cNvSpPr>
            <a:spLocks noChangeArrowheads="1"/>
          </p:cNvSpPr>
          <p:nvPr/>
        </p:nvSpPr>
        <p:spPr bwMode="auto">
          <a:xfrm rot="16200000">
            <a:off x="5276851"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7059" name="Rectangle 627"/>
          <p:cNvSpPr>
            <a:spLocks noChangeArrowheads="1"/>
          </p:cNvSpPr>
          <p:nvPr/>
        </p:nvSpPr>
        <p:spPr bwMode="auto">
          <a:xfrm rot="16200000">
            <a:off x="5418138"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7060" name="Rectangle 628"/>
          <p:cNvSpPr>
            <a:spLocks noChangeArrowheads="1"/>
          </p:cNvSpPr>
          <p:nvPr/>
        </p:nvSpPr>
        <p:spPr bwMode="auto">
          <a:xfrm rot="16200000">
            <a:off x="5559426"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7061" name="Rectangle 629"/>
          <p:cNvSpPr>
            <a:spLocks noChangeArrowheads="1"/>
          </p:cNvSpPr>
          <p:nvPr/>
        </p:nvSpPr>
        <p:spPr bwMode="auto">
          <a:xfrm rot="16200000">
            <a:off x="5737225" y="61976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7062" name="Rectangle 630"/>
          <p:cNvSpPr>
            <a:spLocks noChangeArrowheads="1"/>
          </p:cNvSpPr>
          <p:nvPr/>
        </p:nvSpPr>
        <p:spPr bwMode="auto">
          <a:xfrm rot="16200000">
            <a:off x="5843588"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7063" name="Rectangle 631"/>
          <p:cNvSpPr>
            <a:spLocks noChangeArrowheads="1"/>
          </p:cNvSpPr>
          <p:nvPr/>
        </p:nvSpPr>
        <p:spPr bwMode="auto">
          <a:xfrm rot="16200000">
            <a:off x="5984876"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7064" name="Rectangle 632"/>
          <p:cNvSpPr>
            <a:spLocks noChangeArrowheads="1"/>
          </p:cNvSpPr>
          <p:nvPr/>
        </p:nvSpPr>
        <p:spPr bwMode="auto">
          <a:xfrm rot="16200000">
            <a:off x="6126163"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7065" name="Rectangle 633"/>
          <p:cNvSpPr>
            <a:spLocks noChangeArrowheads="1"/>
          </p:cNvSpPr>
          <p:nvPr/>
        </p:nvSpPr>
        <p:spPr bwMode="auto">
          <a:xfrm rot="16200000">
            <a:off x="6267451"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7066" name="Rectangle 634"/>
          <p:cNvSpPr>
            <a:spLocks noChangeArrowheads="1"/>
          </p:cNvSpPr>
          <p:nvPr/>
        </p:nvSpPr>
        <p:spPr bwMode="auto">
          <a:xfrm rot="16200000">
            <a:off x="6445250" y="6197600"/>
            <a:ext cx="11747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7067" name="Rectangle 635"/>
          <p:cNvSpPr>
            <a:spLocks noChangeArrowheads="1"/>
          </p:cNvSpPr>
          <p:nvPr/>
        </p:nvSpPr>
        <p:spPr bwMode="auto">
          <a:xfrm rot="16200000">
            <a:off x="6550026"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7068" name="Rectangle 636"/>
          <p:cNvSpPr>
            <a:spLocks noChangeArrowheads="1"/>
          </p:cNvSpPr>
          <p:nvPr/>
        </p:nvSpPr>
        <p:spPr bwMode="auto">
          <a:xfrm rot="16200000">
            <a:off x="6691313" y="6227762"/>
            <a:ext cx="190500"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7069" name="Rectangle 637"/>
          <p:cNvSpPr>
            <a:spLocks noChangeArrowheads="1"/>
          </p:cNvSpPr>
          <p:nvPr/>
        </p:nvSpPr>
        <p:spPr bwMode="auto">
          <a:xfrm rot="16200000">
            <a:off x="6854032"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7070" name="Rectangle 638"/>
          <p:cNvSpPr>
            <a:spLocks noChangeArrowheads="1"/>
          </p:cNvSpPr>
          <p:nvPr/>
        </p:nvSpPr>
        <p:spPr bwMode="auto">
          <a:xfrm rot="16200000">
            <a:off x="699531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7071" name="Rectangle 639"/>
          <p:cNvSpPr>
            <a:spLocks noChangeArrowheads="1"/>
          </p:cNvSpPr>
          <p:nvPr/>
        </p:nvSpPr>
        <p:spPr bwMode="auto">
          <a:xfrm rot="16200000">
            <a:off x="7175500" y="6188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7072" name="Rectangle 640"/>
          <p:cNvSpPr>
            <a:spLocks noChangeArrowheads="1"/>
          </p:cNvSpPr>
          <p:nvPr/>
        </p:nvSpPr>
        <p:spPr bwMode="auto">
          <a:xfrm rot="16200000">
            <a:off x="7279482"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7073" name="Rectangle 641"/>
          <p:cNvSpPr>
            <a:spLocks noChangeArrowheads="1"/>
          </p:cNvSpPr>
          <p:nvPr/>
        </p:nvSpPr>
        <p:spPr bwMode="auto">
          <a:xfrm rot="16200000">
            <a:off x="742076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7074" name="Rectangle 642"/>
          <p:cNvSpPr>
            <a:spLocks noChangeArrowheads="1"/>
          </p:cNvSpPr>
          <p:nvPr/>
        </p:nvSpPr>
        <p:spPr bwMode="auto">
          <a:xfrm rot="16200000">
            <a:off x="7562057"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7075" name="Rectangle 643"/>
          <p:cNvSpPr>
            <a:spLocks noChangeArrowheads="1"/>
          </p:cNvSpPr>
          <p:nvPr/>
        </p:nvSpPr>
        <p:spPr bwMode="auto">
          <a:xfrm rot="16200000">
            <a:off x="7703344"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7076" name="Rectangle 644"/>
          <p:cNvSpPr>
            <a:spLocks noChangeArrowheads="1"/>
          </p:cNvSpPr>
          <p:nvPr/>
        </p:nvSpPr>
        <p:spPr bwMode="auto">
          <a:xfrm rot="16200000">
            <a:off x="7881938" y="6188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7077" name="Rectangle 645"/>
          <p:cNvSpPr>
            <a:spLocks noChangeArrowheads="1"/>
          </p:cNvSpPr>
          <p:nvPr/>
        </p:nvSpPr>
        <p:spPr bwMode="auto">
          <a:xfrm rot="16200000">
            <a:off x="798591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7078" name="Rectangle 646"/>
          <p:cNvSpPr>
            <a:spLocks noChangeArrowheads="1"/>
          </p:cNvSpPr>
          <p:nvPr/>
        </p:nvSpPr>
        <p:spPr bwMode="auto">
          <a:xfrm rot="16200000">
            <a:off x="8127207"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7079" name="Rectangle 647"/>
          <p:cNvSpPr>
            <a:spLocks noChangeArrowheads="1"/>
          </p:cNvSpPr>
          <p:nvPr/>
        </p:nvSpPr>
        <p:spPr bwMode="auto">
          <a:xfrm rot="16200000">
            <a:off x="8270082"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7080" name="Rectangle 648"/>
          <p:cNvSpPr>
            <a:spLocks noChangeArrowheads="1"/>
          </p:cNvSpPr>
          <p:nvPr/>
        </p:nvSpPr>
        <p:spPr bwMode="auto">
          <a:xfrm rot="16200000">
            <a:off x="8411369" y="6217444"/>
            <a:ext cx="160337"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7081" name="Rectangle 649"/>
          <p:cNvSpPr>
            <a:spLocks noChangeArrowheads="1"/>
          </p:cNvSpPr>
          <p:nvPr/>
        </p:nvSpPr>
        <p:spPr bwMode="auto">
          <a:xfrm rot="16200000">
            <a:off x="8589963" y="6188075"/>
            <a:ext cx="85725"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7082" name="Line 650"/>
          <p:cNvSpPr>
            <a:spLocks noChangeShapeType="1"/>
          </p:cNvSpPr>
          <p:nvPr/>
        </p:nvSpPr>
        <p:spPr bwMode="auto">
          <a:xfrm>
            <a:off x="1466850" y="226060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3" name="Line 651"/>
          <p:cNvSpPr>
            <a:spLocks noChangeShapeType="1"/>
          </p:cNvSpPr>
          <p:nvPr/>
        </p:nvSpPr>
        <p:spPr bwMode="auto">
          <a:xfrm>
            <a:off x="1492250" y="2257425"/>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4" name="Line 652"/>
          <p:cNvSpPr>
            <a:spLocks noChangeShapeType="1"/>
          </p:cNvSpPr>
          <p:nvPr/>
        </p:nvSpPr>
        <p:spPr bwMode="auto">
          <a:xfrm>
            <a:off x="1644650" y="22542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5" name="Line 653"/>
          <p:cNvSpPr>
            <a:spLocks noChangeShapeType="1"/>
          </p:cNvSpPr>
          <p:nvPr/>
        </p:nvSpPr>
        <p:spPr bwMode="auto">
          <a:xfrm>
            <a:off x="1720850" y="2257425"/>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6" name="Line 654"/>
          <p:cNvSpPr>
            <a:spLocks noChangeShapeType="1"/>
          </p:cNvSpPr>
          <p:nvPr/>
        </p:nvSpPr>
        <p:spPr bwMode="auto">
          <a:xfrm>
            <a:off x="1854200" y="22542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7" name="Line 655"/>
          <p:cNvSpPr>
            <a:spLocks noChangeShapeType="1"/>
          </p:cNvSpPr>
          <p:nvPr/>
        </p:nvSpPr>
        <p:spPr bwMode="auto">
          <a:xfrm>
            <a:off x="1917700" y="22542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8" name="Line 656"/>
          <p:cNvSpPr>
            <a:spLocks noChangeShapeType="1"/>
          </p:cNvSpPr>
          <p:nvPr/>
        </p:nvSpPr>
        <p:spPr bwMode="auto">
          <a:xfrm>
            <a:off x="2284413" y="2257425"/>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89" name="Line 657"/>
          <p:cNvSpPr>
            <a:spLocks noChangeShapeType="1"/>
          </p:cNvSpPr>
          <p:nvPr/>
        </p:nvSpPr>
        <p:spPr bwMode="auto">
          <a:xfrm>
            <a:off x="5467350" y="22542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0" name="Line 658"/>
          <p:cNvSpPr>
            <a:spLocks noChangeShapeType="1"/>
          </p:cNvSpPr>
          <p:nvPr/>
        </p:nvSpPr>
        <p:spPr bwMode="auto">
          <a:xfrm>
            <a:off x="5688013" y="22542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1" name="Line 659"/>
          <p:cNvSpPr>
            <a:spLocks noChangeShapeType="1"/>
          </p:cNvSpPr>
          <p:nvPr/>
        </p:nvSpPr>
        <p:spPr bwMode="auto">
          <a:xfrm>
            <a:off x="5789613" y="22542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2" name="Line 660"/>
          <p:cNvSpPr>
            <a:spLocks noChangeShapeType="1"/>
          </p:cNvSpPr>
          <p:nvPr/>
        </p:nvSpPr>
        <p:spPr bwMode="auto">
          <a:xfrm>
            <a:off x="6030913" y="22542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3" name="Line 661"/>
          <p:cNvSpPr>
            <a:spLocks noChangeShapeType="1"/>
          </p:cNvSpPr>
          <p:nvPr/>
        </p:nvSpPr>
        <p:spPr bwMode="auto">
          <a:xfrm>
            <a:off x="6178550" y="22542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4" name="Line 662"/>
          <p:cNvSpPr>
            <a:spLocks noChangeShapeType="1"/>
          </p:cNvSpPr>
          <p:nvPr/>
        </p:nvSpPr>
        <p:spPr bwMode="auto">
          <a:xfrm>
            <a:off x="6389688" y="22542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5" name="Line 663"/>
          <p:cNvSpPr>
            <a:spLocks noChangeShapeType="1"/>
          </p:cNvSpPr>
          <p:nvPr/>
        </p:nvSpPr>
        <p:spPr bwMode="auto">
          <a:xfrm>
            <a:off x="7672388" y="224790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6" name="Line 664"/>
          <p:cNvSpPr>
            <a:spLocks noChangeShapeType="1"/>
          </p:cNvSpPr>
          <p:nvPr/>
        </p:nvSpPr>
        <p:spPr bwMode="auto">
          <a:xfrm>
            <a:off x="1565275" y="461010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7" name="Line 665"/>
          <p:cNvSpPr>
            <a:spLocks noChangeShapeType="1"/>
          </p:cNvSpPr>
          <p:nvPr/>
        </p:nvSpPr>
        <p:spPr bwMode="auto">
          <a:xfrm>
            <a:off x="1716088" y="461010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8" name="Line 666"/>
          <p:cNvSpPr>
            <a:spLocks noChangeShapeType="1"/>
          </p:cNvSpPr>
          <p:nvPr/>
        </p:nvSpPr>
        <p:spPr bwMode="auto">
          <a:xfrm>
            <a:off x="1855788" y="461010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099" name="Line 667"/>
          <p:cNvSpPr>
            <a:spLocks noChangeShapeType="1"/>
          </p:cNvSpPr>
          <p:nvPr/>
        </p:nvSpPr>
        <p:spPr bwMode="auto">
          <a:xfrm>
            <a:off x="2170113" y="461010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0" name="Line 668"/>
          <p:cNvSpPr>
            <a:spLocks noChangeShapeType="1"/>
          </p:cNvSpPr>
          <p:nvPr/>
        </p:nvSpPr>
        <p:spPr bwMode="auto">
          <a:xfrm>
            <a:off x="3167063" y="461010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1" name="Line 669"/>
          <p:cNvSpPr>
            <a:spLocks noChangeShapeType="1"/>
          </p:cNvSpPr>
          <p:nvPr/>
        </p:nvSpPr>
        <p:spPr bwMode="auto">
          <a:xfrm>
            <a:off x="3325813" y="461010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2" name="Line 670"/>
          <p:cNvSpPr>
            <a:spLocks noChangeShapeType="1"/>
          </p:cNvSpPr>
          <p:nvPr/>
        </p:nvSpPr>
        <p:spPr bwMode="auto">
          <a:xfrm>
            <a:off x="3446463" y="46037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3" name="Line 671"/>
          <p:cNvSpPr>
            <a:spLocks noChangeShapeType="1"/>
          </p:cNvSpPr>
          <p:nvPr/>
        </p:nvSpPr>
        <p:spPr bwMode="auto">
          <a:xfrm>
            <a:off x="6494463" y="46164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4" name="Line 672"/>
          <p:cNvSpPr>
            <a:spLocks noChangeShapeType="1"/>
          </p:cNvSpPr>
          <p:nvPr/>
        </p:nvSpPr>
        <p:spPr bwMode="auto">
          <a:xfrm>
            <a:off x="6907213" y="46164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5" name="Line 673"/>
          <p:cNvSpPr>
            <a:spLocks noChangeShapeType="1"/>
          </p:cNvSpPr>
          <p:nvPr/>
        </p:nvSpPr>
        <p:spPr bwMode="auto">
          <a:xfrm>
            <a:off x="7175500" y="46164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6" name="Line 674"/>
          <p:cNvSpPr>
            <a:spLocks noChangeShapeType="1"/>
          </p:cNvSpPr>
          <p:nvPr/>
        </p:nvSpPr>
        <p:spPr bwMode="auto">
          <a:xfrm>
            <a:off x="7421563" y="46164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7" name="Line 675"/>
          <p:cNvSpPr>
            <a:spLocks noChangeShapeType="1"/>
          </p:cNvSpPr>
          <p:nvPr/>
        </p:nvSpPr>
        <p:spPr bwMode="auto">
          <a:xfrm>
            <a:off x="7531100" y="46164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8" name="Line 676"/>
          <p:cNvSpPr>
            <a:spLocks noChangeShapeType="1"/>
          </p:cNvSpPr>
          <p:nvPr/>
        </p:nvSpPr>
        <p:spPr bwMode="auto">
          <a:xfrm>
            <a:off x="7772400" y="4616450"/>
            <a:ext cx="1588"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09" name="Line 677"/>
          <p:cNvSpPr>
            <a:spLocks noChangeShapeType="1"/>
          </p:cNvSpPr>
          <p:nvPr/>
        </p:nvSpPr>
        <p:spPr bwMode="auto">
          <a:xfrm>
            <a:off x="7967663" y="4616450"/>
            <a:ext cx="1587" cy="156845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110" name="Rectangle 678"/>
          <p:cNvSpPr>
            <a:spLocks noChangeArrowheads="1"/>
          </p:cNvSpPr>
          <p:nvPr/>
        </p:nvSpPr>
        <p:spPr bwMode="auto">
          <a:xfrm>
            <a:off x="2233613" y="21336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11" name="Rectangle 679"/>
          <p:cNvSpPr>
            <a:spLocks noChangeArrowheads="1"/>
          </p:cNvSpPr>
          <p:nvPr/>
        </p:nvSpPr>
        <p:spPr bwMode="auto">
          <a:xfrm>
            <a:off x="1905000" y="2057400"/>
            <a:ext cx="101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12" name="Rectangle 680"/>
          <p:cNvSpPr>
            <a:spLocks noChangeArrowheads="1"/>
          </p:cNvSpPr>
          <p:nvPr/>
        </p:nvSpPr>
        <p:spPr bwMode="auto">
          <a:xfrm>
            <a:off x="1828800" y="2133600"/>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13" name="Rectangle 681"/>
          <p:cNvSpPr>
            <a:spLocks noChangeArrowheads="1"/>
          </p:cNvSpPr>
          <p:nvPr/>
        </p:nvSpPr>
        <p:spPr bwMode="auto">
          <a:xfrm>
            <a:off x="1676400" y="2066925"/>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14" name="Rectangle 682"/>
          <p:cNvSpPr>
            <a:spLocks noChangeArrowheads="1"/>
          </p:cNvSpPr>
          <p:nvPr/>
        </p:nvSpPr>
        <p:spPr bwMode="auto">
          <a:xfrm>
            <a:off x="1574800" y="2143125"/>
            <a:ext cx="101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a:t>
            </a:r>
            <a:endParaRPr lang="en-US" altLang="en-US" sz="600"/>
          </a:p>
        </p:txBody>
      </p:sp>
      <p:sp>
        <p:nvSpPr>
          <p:cNvPr id="147115" name="Rectangle 683"/>
          <p:cNvSpPr>
            <a:spLocks noChangeArrowheads="1"/>
          </p:cNvSpPr>
          <p:nvPr/>
        </p:nvSpPr>
        <p:spPr bwMode="auto">
          <a:xfrm>
            <a:off x="1492250" y="2066925"/>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16" name="Rectangle 684"/>
          <p:cNvSpPr>
            <a:spLocks noChangeArrowheads="1"/>
          </p:cNvSpPr>
          <p:nvPr/>
        </p:nvSpPr>
        <p:spPr bwMode="auto">
          <a:xfrm>
            <a:off x="1343025" y="2133600"/>
            <a:ext cx="1666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17" name="Rectangle 685"/>
          <p:cNvSpPr>
            <a:spLocks noChangeArrowheads="1"/>
          </p:cNvSpPr>
          <p:nvPr/>
        </p:nvSpPr>
        <p:spPr bwMode="auto">
          <a:xfrm>
            <a:off x="1304925" y="2057400"/>
            <a:ext cx="555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18" name="Rectangle 686"/>
          <p:cNvSpPr>
            <a:spLocks noChangeArrowheads="1"/>
          </p:cNvSpPr>
          <p:nvPr/>
        </p:nvSpPr>
        <p:spPr bwMode="auto">
          <a:xfrm>
            <a:off x="7543800" y="21336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19" name="Rectangle 687"/>
          <p:cNvSpPr>
            <a:spLocks noChangeArrowheads="1"/>
          </p:cNvSpPr>
          <p:nvPr/>
        </p:nvSpPr>
        <p:spPr bwMode="auto">
          <a:xfrm>
            <a:off x="6324600" y="2133600"/>
            <a:ext cx="101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20" name="Rectangle 688"/>
          <p:cNvSpPr>
            <a:spLocks noChangeArrowheads="1"/>
          </p:cNvSpPr>
          <p:nvPr/>
        </p:nvSpPr>
        <p:spPr bwMode="auto">
          <a:xfrm>
            <a:off x="6172200" y="2133600"/>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21" name="Rectangle 689"/>
          <p:cNvSpPr>
            <a:spLocks noChangeArrowheads="1"/>
          </p:cNvSpPr>
          <p:nvPr/>
        </p:nvSpPr>
        <p:spPr bwMode="auto">
          <a:xfrm>
            <a:off x="5943600" y="21336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22" name="Rectangle 690"/>
          <p:cNvSpPr>
            <a:spLocks noChangeArrowheads="1"/>
          </p:cNvSpPr>
          <p:nvPr/>
        </p:nvSpPr>
        <p:spPr bwMode="auto">
          <a:xfrm>
            <a:off x="5715000" y="2133600"/>
            <a:ext cx="228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600">
                <a:solidFill>
                  <a:srgbClr val="000000"/>
                </a:solidFill>
              </a:rPr>
              <a:t>BB</a:t>
            </a:r>
            <a:endParaRPr lang="en-US" altLang="en-US" sz="600"/>
          </a:p>
        </p:txBody>
      </p:sp>
      <p:sp>
        <p:nvSpPr>
          <p:cNvPr id="147123" name="Rectangle 691"/>
          <p:cNvSpPr>
            <a:spLocks noChangeArrowheads="1"/>
          </p:cNvSpPr>
          <p:nvPr/>
        </p:nvSpPr>
        <p:spPr bwMode="auto">
          <a:xfrm>
            <a:off x="5638800" y="2133600"/>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24" name="Rectangle 692"/>
          <p:cNvSpPr>
            <a:spLocks noChangeArrowheads="1"/>
          </p:cNvSpPr>
          <p:nvPr/>
        </p:nvSpPr>
        <p:spPr bwMode="auto">
          <a:xfrm>
            <a:off x="5410200" y="2133600"/>
            <a:ext cx="1666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25" name="Rectangle 693"/>
          <p:cNvSpPr>
            <a:spLocks noChangeArrowheads="1"/>
          </p:cNvSpPr>
          <p:nvPr/>
        </p:nvSpPr>
        <p:spPr bwMode="auto">
          <a:xfrm>
            <a:off x="5257800" y="2133600"/>
            <a:ext cx="555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26" name="Rectangle 694"/>
          <p:cNvSpPr>
            <a:spLocks noChangeArrowheads="1"/>
          </p:cNvSpPr>
          <p:nvPr/>
        </p:nvSpPr>
        <p:spPr bwMode="auto">
          <a:xfrm>
            <a:off x="3505200" y="44958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27" name="Rectangle 695"/>
          <p:cNvSpPr>
            <a:spLocks noChangeArrowheads="1"/>
          </p:cNvSpPr>
          <p:nvPr/>
        </p:nvSpPr>
        <p:spPr bwMode="auto">
          <a:xfrm>
            <a:off x="3276600" y="4495800"/>
            <a:ext cx="101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28" name="Rectangle 696"/>
          <p:cNvSpPr>
            <a:spLocks noChangeArrowheads="1"/>
          </p:cNvSpPr>
          <p:nvPr/>
        </p:nvSpPr>
        <p:spPr bwMode="auto">
          <a:xfrm>
            <a:off x="3124200" y="4495800"/>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29" name="Rectangle 697"/>
          <p:cNvSpPr>
            <a:spLocks noChangeArrowheads="1"/>
          </p:cNvSpPr>
          <p:nvPr/>
        </p:nvSpPr>
        <p:spPr bwMode="auto">
          <a:xfrm>
            <a:off x="2133600" y="44958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30" name="Rectangle 698"/>
          <p:cNvSpPr>
            <a:spLocks noChangeArrowheads="1"/>
          </p:cNvSpPr>
          <p:nvPr/>
        </p:nvSpPr>
        <p:spPr bwMode="auto">
          <a:xfrm>
            <a:off x="1828800" y="4495800"/>
            <a:ext cx="228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600">
                <a:solidFill>
                  <a:srgbClr val="000000"/>
                </a:solidFill>
              </a:rPr>
              <a:t>BB</a:t>
            </a:r>
            <a:endParaRPr lang="en-US" altLang="en-US" sz="600"/>
          </a:p>
        </p:txBody>
      </p:sp>
      <p:sp>
        <p:nvSpPr>
          <p:cNvPr id="147131" name="Rectangle 699"/>
          <p:cNvSpPr>
            <a:spLocks noChangeArrowheads="1"/>
          </p:cNvSpPr>
          <p:nvPr/>
        </p:nvSpPr>
        <p:spPr bwMode="auto">
          <a:xfrm>
            <a:off x="1676400" y="4495800"/>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32" name="Rectangle 700"/>
          <p:cNvSpPr>
            <a:spLocks noChangeArrowheads="1"/>
          </p:cNvSpPr>
          <p:nvPr/>
        </p:nvSpPr>
        <p:spPr bwMode="auto">
          <a:xfrm>
            <a:off x="1447800" y="4495800"/>
            <a:ext cx="1666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33" name="Rectangle 701"/>
          <p:cNvSpPr>
            <a:spLocks noChangeArrowheads="1"/>
          </p:cNvSpPr>
          <p:nvPr/>
        </p:nvSpPr>
        <p:spPr bwMode="auto">
          <a:xfrm>
            <a:off x="1219200" y="4495800"/>
            <a:ext cx="55563"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34" name="Rectangle 702"/>
          <p:cNvSpPr>
            <a:spLocks noChangeArrowheads="1"/>
          </p:cNvSpPr>
          <p:nvPr/>
        </p:nvSpPr>
        <p:spPr bwMode="auto">
          <a:xfrm>
            <a:off x="7924800" y="44958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35" name="Rectangle 703"/>
          <p:cNvSpPr>
            <a:spLocks noChangeArrowheads="1"/>
          </p:cNvSpPr>
          <p:nvPr/>
        </p:nvSpPr>
        <p:spPr bwMode="auto">
          <a:xfrm>
            <a:off x="7696200" y="4495800"/>
            <a:ext cx="101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36" name="Rectangle 704"/>
          <p:cNvSpPr>
            <a:spLocks noChangeArrowheads="1"/>
          </p:cNvSpPr>
          <p:nvPr/>
        </p:nvSpPr>
        <p:spPr bwMode="auto">
          <a:xfrm>
            <a:off x="7493000" y="4495800"/>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37" name="Rectangle 705"/>
          <p:cNvSpPr>
            <a:spLocks noChangeArrowheads="1"/>
          </p:cNvSpPr>
          <p:nvPr/>
        </p:nvSpPr>
        <p:spPr bwMode="auto">
          <a:xfrm>
            <a:off x="7315200" y="4495800"/>
            <a:ext cx="1524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38" name="Rectangle 706"/>
          <p:cNvSpPr>
            <a:spLocks noChangeArrowheads="1"/>
          </p:cNvSpPr>
          <p:nvPr/>
        </p:nvSpPr>
        <p:spPr bwMode="auto">
          <a:xfrm>
            <a:off x="7086600" y="4495800"/>
            <a:ext cx="2286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600">
                <a:solidFill>
                  <a:srgbClr val="000000"/>
                </a:solidFill>
              </a:rPr>
              <a:t>BB</a:t>
            </a:r>
            <a:endParaRPr lang="en-US" altLang="en-US" sz="600"/>
          </a:p>
        </p:txBody>
      </p:sp>
      <p:sp>
        <p:nvSpPr>
          <p:cNvPr id="147139" name="Rectangle 707"/>
          <p:cNvSpPr>
            <a:spLocks noChangeArrowheads="1"/>
          </p:cNvSpPr>
          <p:nvPr/>
        </p:nvSpPr>
        <p:spPr bwMode="auto">
          <a:xfrm>
            <a:off x="6959600" y="4632325"/>
            <a:ext cx="50800"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40" name="Rectangle 708"/>
          <p:cNvSpPr>
            <a:spLocks noChangeArrowheads="1"/>
          </p:cNvSpPr>
          <p:nvPr/>
        </p:nvSpPr>
        <p:spPr bwMode="auto">
          <a:xfrm>
            <a:off x="6400800" y="4495800"/>
            <a:ext cx="1666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41" name="Rectangle 709"/>
          <p:cNvSpPr>
            <a:spLocks noChangeArrowheads="1"/>
          </p:cNvSpPr>
          <p:nvPr/>
        </p:nvSpPr>
        <p:spPr bwMode="auto">
          <a:xfrm>
            <a:off x="6192838" y="4495800"/>
            <a:ext cx="555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42" name="Rectangle 710"/>
          <p:cNvSpPr>
            <a:spLocks noGrp="1" noChangeArrowheads="1"/>
          </p:cNvSpPr>
          <p:nvPr>
            <p:ph type="title"/>
          </p:nvPr>
        </p:nvSpPr>
        <p:spPr>
          <a:xfrm>
            <a:off x="304800" y="685800"/>
            <a:ext cx="8382000" cy="1143000"/>
          </a:xfrm>
          <a:noFill/>
          <a:ln/>
        </p:spPr>
        <p:txBody>
          <a:bodyPr lIns="90488" tIns="44450" rIns="90488" bIns="44450"/>
          <a:lstStyle/>
          <a:p>
            <a:r>
              <a:rPr lang="en-US" altLang="en-US"/>
              <a:t>Another Look at Transition Density</a:t>
            </a:r>
          </a:p>
        </p:txBody>
      </p:sp>
    </p:spTree>
    <p:extLst>
      <p:ext uri="{BB962C8B-B14F-4D97-AF65-F5344CB8AC3E}">
        <p14:creationId xmlns:p14="http://schemas.microsoft.com/office/powerpoint/2010/main" val="28397039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xfrm>
            <a:off x="457200" y="1874838"/>
            <a:ext cx="8229600" cy="4525962"/>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a:t>Matrix Factoring</a:t>
            </a:r>
            <a:endParaRPr lang="en-US" altLang="en-US" sz="3600"/>
          </a:p>
          <a:p>
            <a:pPr lvl="1"/>
            <a:r>
              <a:rPr lang="en-US" altLang="en-US"/>
              <a:t>Goal: to get a “square root” matrix</a:t>
            </a:r>
          </a:p>
          <a:p>
            <a:pPr lvl="1"/>
            <a:r>
              <a:rPr lang="en-US" altLang="en-US"/>
              <a:t>We want to create a “data prism”</a:t>
            </a:r>
          </a:p>
          <a:p>
            <a:pPr lvl="1"/>
            <a:r>
              <a:rPr lang="en-US" altLang="en-US"/>
              <a:t>Computationally, the most complex part of Monte Carlo simulation</a:t>
            </a:r>
          </a:p>
          <a:p>
            <a:pPr lvl="1"/>
            <a:endParaRPr lang="en-US" altLang="en-US"/>
          </a:p>
        </p:txBody>
      </p:sp>
      <p:sp>
        <p:nvSpPr>
          <p:cNvPr id="147459" name="Rectangle 3"/>
          <p:cNvSpPr>
            <a:spLocks noGrp="1" noChangeArrowheads="1"/>
          </p:cNvSpPr>
          <p:nvPr>
            <p:ph type="title"/>
          </p:nvPr>
        </p:nvSpPr>
        <p:spPr>
          <a:xfrm>
            <a:off x="609600" y="762000"/>
            <a:ext cx="77724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lstStyle/>
          <a:p>
            <a:r>
              <a:rPr lang="en-US" altLang="en-US" sz="4000"/>
              <a:t>Correlated Vs Uncorrelated Defaults</a:t>
            </a:r>
          </a:p>
        </p:txBody>
      </p:sp>
    </p:spTree>
    <p:extLst>
      <p:ext uri="{BB962C8B-B14F-4D97-AF65-F5344CB8AC3E}">
        <p14:creationId xmlns:p14="http://schemas.microsoft.com/office/powerpoint/2010/main" val="4007823823"/>
      </p:ext>
    </p:extLst>
  </p:cSld>
  <p:clrMapOvr>
    <a:masterClrMapping/>
  </p:clrMapOvr>
  <p:transition xmlns:p14="http://schemas.microsoft.com/office/powerpoint/2010/mai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en-US"/>
              <a:t>Correlation Example</a:t>
            </a:r>
          </a:p>
        </p:txBody>
      </p:sp>
      <p:pic>
        <p:nvPicPr>
          <p:cNvPr id="148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70075"/>
            <a:ext cx="7010400" cy="387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206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3600"/>
            <a:ext cx="7772400" cy="1143000"/>
          </a:xfrm>
        </p:spPr>
        <p:txBody>
          <a:bodyPr/>
          <a:lstStyle/>
          <a:p>
            <a:r>
              <a:rPr lang="en-US" dirty="0" smtClean="0"/>
              <a:t>Credit Counterparty </a:t>
            </a:r>
            <a:br>
              <a:rPr lang="en-US" dirty="0" smtClean="0"/>
            </a:br>
            <a:r>
              <a:rPr lang="en-US" dirty="0" smtClean="0"/>
              <a:t>Monte Carlo*</a:t>
            </a:r>
            <a:endParaRPr lang="en-US" dirty="0"/>
          </a:p>
        </p:txBody>
      </p:sp>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255</a:t>
            </a:fld>
            <a:endParaRPr lang="en-US"/>
          </a:p>
        </p:txBody>
      </p:sp>
      <p:sp>
        <p:nvSpPr>
          <p:cNvPr id="4" name="TextBox 3"/>
          <p:cNvSpPr txBox="1"/>
          <p:nvPr/>
        </p:nvSpPr>
        <p:spPr>
          <a:xfrm>
            <a:off x="152400" y="5802086"/>
            <a:ext cx="6625788" cy="276999"/>
          </a:xfrm>
          <a:prstGeom prst="rect">
            <a:avLst/>
          </a:prstGeom>
          <a:noFill/>
        </p:spPr>
        <p:txBody>
          <a:bodyPr wrap="none" rtlCol="0">
            <a:spAutoFit/>
          </a:bodyPr>
          <a:lstStyle/>
          <a:p>
            <a:r>
              <a:rPr lang="en-US" sz="1200" dirty="0" smtClean="0"/>
              <a:t>Based upon “Counterparty Credit Risk Exposure Measurement: An Introduction,” Dante </a:t>
            </a:r>
            <a:r>
              <a:rPr lang="en-US" sz="1200" dirty="0" err="1" smtClean="0"/>
              <a:t>Lomibao</a:t>
            </a:r>
            <a:r>
              <a:rPr lang="en-US" sz="1200" dirty="0" smtClean="0"/>
              <a:t>, 2011</a:t>
            </a:r>
            <a:endParaRPr lang="en-US" sz="1200" dirty="0"/>
          </a:p>
        </p:txBody>
      </p:sp>
    </p:spTree>
    <p:extLst>
      <p:ext uri="{BB962C8B-B14F-4D97-AF65-F5344CB8AC3E}">
        <p14:creationId xmlns:p14="http://schemas.microsoft.com/office/powerpoint/2010/main" val="1106804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256</a:t>
            </a:fld>
            <a:endParaRPr 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305800" cy="5969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7469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257</a:t>
            </a:fld>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713568" cy="6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258</a:t>
            </a:fld>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34400" cy="6028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259</a:t>
            </a:fld>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871026" cy="592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9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3BDC1598-7FDE-4EEB-B138-547BC8E41330}" type="slidenum">
              <a:rPr lang="en-US" smtClean="0"/>
              <a:pPr/>
              <a:t>26</a:t>
            </a:fld>
            <a:endParaRPr lang="en-US" smtClean="0"/>
          </a:p>
        </p:txBody>
      </p:sp>
      <p:sp>
        <p:nvSpPr>
          <p:cNvPr id="48131" name="Rectangle 2"/>
          <p:cNvSpPr>
            <a:spLocks noGrp="1" noChangeArrowheads="1"/>
          </p:cNvSpPr>
          <p:nvPr>
            <p:ph type="title"/>
          </p:nvPr>
        </p:nvSpPr>
        <p:spPr>
          <a:xfrm>
            <a:off x="1447800" y="609600"/>
            <a:ext cx="6477000" cy="990600"/>
          </a:xfrm>
        </p:spPr>
        <p:txBody>
          <a:bodyPr/>
          <a:lstStyle/>
          <a:p>
            <a:r>
              <a:rPr lang="en-US" b="1" smtClean="0"/>
              <a:t>Interaction</a:t>
            </a:r>
          </a:p>
        </p:txBody>
      </p:sp>
      <p:sp>
        <p:nvSpPr>
          <p:cNvPr id="48132" name="Rectangle 3"/>
          <p:cNvSpPr>
            <a:spLocks noGrp="1" noChangeArrowheads="1"/>
          </p:cNvSpPr>
          <p:nvPr>
            <p:ph type="body" idx="1"/>
          </p:nvPr>
        </p:nvSpPr>
        <p:spPr>
          <a:xfrm>
            <a:off x="1066800" y="1752600"/>
            <a:ext cx="6629400" cy="4038600"/>
          </a:xfrm>
        </p:spPr>
        <p:txBody>
          <a:bodyPr/>
          <a:lstStyle/>
          <a:p>
            <a:pPr marL="609600" indent="-609600"/>
            <a:r>
              <a:rPr lang="en-US" smtClean="0"/>
              <a:t>Ops (Back Office) /Middle Office</a:t>
            </a:r>
          </a:p>
          <a:p>
            <a:pPr marL="990600" lvl="1" indent="-533400"/>
            <a:r>
              <a:rPr lang="en-US" smtClean="0"/>
              <a:t>data feeds</a:t>
            </a:r>
          </a:p>
          <a:p>
            <a:pPr marL="990600" lvl="1" indent="-533400"/>
            <a:r>
              <a:rPr lang="en-US" smtClean="0"/>
              <a:t>reconciliation</a:t>
            </a:r>
          </a:p>
          <a:p>
            <a:pPr marL="990600" lvl="1" indent="-533400"/>
            <a:r>
              <a:rPr lang="en-US" smtClean="0"/>
              <a:t>clearance &amp; settlement</a:t>
            </a:r>
          </a:p>
          <a:p>
            <a:pPr marL="990600" lvl="1" indent="-533400"/>
            <a:r>
              <a:rPr lang="en-US" smtClean="0"/>
              <a:t>price verification</a:t>
            </a:r>
          </a:p>
          <a:p>
            <a:pPr marL="990600" lvl="1" indent="-533400"/>
            <a:r>
              <a:rPr lang="en-US" smtClean="0"/>
              <a:t>accounting policy</a:t>
            </a:r>
          </a:p>
          <a:p>
            <a:pPr marL="990600" lvl="1" indent="-533400"/>
            <a:r>
              <a:rPr lang="en-US" smtClean="0"/>
              <a:t>back testing data</a:t>
            </a:r>
          </a:p>
        </p:txBody>
      </p:sp>
    </p:spTree>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260</a:t>
            </a:fld>
            <a:endParaRPr 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423408" cy="57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261</a:t>
            </a:fld>
            <a:endParaRPr 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24875" cy="6266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262</a:t>
            </a:fld>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001000" cy="5798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263</a:t>
            </a:fld>
            <a:endParaRPr 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369096" cy="620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264</a:t>
            </a:fld>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593160" cy="602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4319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265</a:t>
            </a:fld>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7894273" cy="616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93453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266</a:t>
            </a:fld>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6" y="457200"/>
            <a:ext cx="8829674" cy="5640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2088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267</a:t>
            </a:fld>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8167538" cy="623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7234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268</a:t>
            </a:fld>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77819" cy="598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16780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ctrTitle"/>
          </p:nvPr>
        </p:nvSpPr>
        <p:spPr>
          <a:xfrm>
            <a:off x="685800" y="2286000"/>
            <a:ext cx="7772400" cy="1143000"/>
          </a:xfrm>
          <a:noFill/>
        </p:spPr>
        <p:txBody>
          <a:bodyPr lIns="90488" tIns="44450" rIns="90488" bIns="44450"/>
          <a:lstStyle/>
          <a:p>
            <a:r>
              <a:rPr lang="en-US" smtClean="0"/>
              <a:t>Limits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F021FF30-D95B-42FC-BC16-73202337809A}" type="slidenum">
              <a:rPr lang="en-US" smtClean="0"/>
              <a:pPr/>
              <a:t>27</a:t>
            </a:fld>
            <a:endParaRPr lang="en-US" smtClean="0"/>
          </a:p>
        </p:txBody>
      </p:sp>
      <p:sp>
        <p:nvSpPr>
          <p:cNvPr id="50179" name="Rectangle 2"/>
          <p:cNvSpPr>
            <a:spLocks noGrp="1" noChangeArrowheads="1"/>
          </p:cNvSpPr>
          <p:nvPr>
            <p:ph type="title"/>
          </p:nvPr>
        </p:nvSpPr>
        <p:spPr>
          <a:xfrm>
            <a:off x="838200" y="838200"/>
            <a:ext cx="7239000" cy="685800"/>
          </a:xfrm>
        </p:spPr>
        <p:txBody>
          <a:bodyPr/>
          <a:lstStyle/>
          <a:p>
            <a:r>
              <a:rPr lang="en-US" sz="4000" b="1" smtClean="0"/>
              <a:t>Interaction with Risk Areas</a:t>
            </a:r>
          </a:p>
        </p:txBody>
      </p:sp>
      <p:sp>
        <p:nvSpPr>
          <p:cNvPr id="50180" name="Rectangle 3"/>
          <p:cNvSpPr>
            <a:spLocks noGrp="1" noChangeArrowheads="1"/>
          </p:cNvSpPr>
          <p:nvPr>
            <p:ph type="body" idx="1"/>
          </p:nvPr>
        </p:nvSpPr>
        <p:spPr>
          <a:xfrm>
            <a:off x="1295400" y="1828800"/>
            <a:ext cx="6477000" cy="3886200"/>
          </a:xfrm>
        </p:spPr>
        <p:txBody>
          <a:bodyPr/>
          <a:lstStyle/>
          <a:p>
            <a:pPr marL="609600" indent="-609600"/>
            <a:r>
              <a:rPr lang="en-US" sz="2800" dirty="0" smtClean="0"/>
              <a:t>Counterparty Credit Risk</a:t>
            </a:r>
          </a:p>
          <a:p>
            <a:pPr marL="1371600" lvl="2" indent="-457200">
              <a:buFontTx/>
              <a:buChar char="–"/>
            </a:pPr>
            <a:r>
              <a:rPr lang="en-US" dirty="0" smtClean="0"/>
              <a:t>DCE calculation &amp; methodology</a:t>
            </a:r>
          </a:p>
          <a:p>
            <a:pPr marL="1371600" lvl="2" indent="-457200">
              <a:buFontTx/>
              <a:buChar char="–"/>
            </a:pPr>
            <a:r>
              <a:rPr lang="en-US" dirty="0" smtClean="0"/>
              <a:t>Aging policies</a:t>
            </a:r>
          </a:p>
          <a:p>
            <a:pPr marL="1371600" lvl="2" indent="-457200">
              <a:buFontTx/>
              <a:buChar char="–"/>
            </a:pPr>
            <a:r>
              <a:rPr lang="en-US" dirty="0" smtClean="0"/>
              <a:t>haircuts</a:t>
            </a:r>
          </a:p>
          <a:p>
            <a:pPr marL="1371600" lvl="2" indent="-457200">
              <a:buFontTx/>
              <a:buChar char="–"/>
            </a:pPr>
            <a:r>
              <a:rPr lang="en-US" dirty="0" smtClean="0"/>
              <a:t>credit </a:t>
            </a:r>
            <a:r>
              <a:rPr lang="en-US" dirty="0" err="1" smtClean="0"/>
              <a:t>VaR</a:t>
            </a:r>
            <a:endParaRPr lang="en-US" dirty="0" smtClean="0"/>
          </a:p>
          <a:p>
            <a:pPr marL="1371600" lvl="2" indent="-457200">
              <a:buFontTx/>
              <a:buChar char="–"/>
            </a:pPr>
            <a:r>
              <a:rPr lang="en-US" dirty="0" smtClean="0"/>
              <a:t>collateral issues</a:t>
            </a:r>
          </a:p>
          <a:p>
            <a:pPr marL="1371600" lvl="2" indent="-457200">
              <a:buFontTx/>
              <a:buChar char="–"/>
            </a:pPr>
            <a:r>
              <a:rPr lang="en-US" dirty="0" smtClean="0"/>
              <a:t>credit policies</a:t>
            </a:r>
          </a:p>
        </p:txBody>
      </p:sp>
    </p:spTree>
  </p:cSld>
  <p:clrMapOvr>
    <a:masterClrMapping/>
  </p:clrMapOvr>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Number Placeholder 5"/>
          <p:cNvSpPr>
            <a:spLocks noGrp="1"/>
          </p:cNvSpPr>
          <p:nvPr>
            <p:ph type="sldNum" sz="quarter" idx="12"/>
          </p:nvPr>
        </p:nvSpPr>
        <p:spPr>
          <a:noFill/>
        </p:spPr>
        <p:txBody>
          <a:bodyPr/>
          <a:lstStyle/>
          <a:p>
            <a:fld id="{4C3DE38C-C143-489B-91F2-BE7BBB9A8523}" type="slidenum">
              <a:rPr lang="en-US" smtClean="0"/>
              <a:pPr/>
              <a:t>270</a:t>
            </a:fld>
            <a:endParaRPr lang="en-US" smtClean="0"/>
          </a:p>
        </p:txBody>
      </p:sp>
      <p:sp>
        <p:nvSpPr>
          <p:cNvPr id="291843" name="Rectangle 2"/>
          <p:cNvSpPr>
            <a:spLocks noGrp="1" noChangeArrowheads="1"/>
          </p:cNvSpPr>
          <p:nvPr>
            <p:ph type="title"/>
          </p:nvPr>
        </p:nvSpPr>
        <p:spPr bwMode="gray">
          <a:xfrm>
            <a:off x="182563" y="101600"/>
            <a:ext cx="8458200" cy="806450"/>
          </a:xfrm>
        </p:spPr>
        <p:txBody>
          <a:bodyPr/>
          <a:lstStyle/>
          <a:p>
            <a:r>
              <a:rPr lang="en-US" smtClean="0"/>
              <a:t/>
            </a:r>
            <a:br>
              <a:rPr lang="en-US" smtClean="0"/>
            </a:br>
            <a:r>
              <a:rPr lang="en-US" smtClean="0"/>
              <a:t>Limits Philosophy</a:t>
            </a:r>
          </a:p>
        </p:txBody>
      </p:sp>
      <p:sp>
        <p:nvSpPr>
          <p:cNvPr id="291844" name="Rectangle 3"/>
          <p:cNvSpPr>
            <a:spLocks noGrp="1" noChangeArrowheads="1"/>
          </p:cNvSpPr>
          <p:nvPr>
            <p:ph type="body" idx="1"/>
          </p:nvPr>
        </p:nvSpPr>
        <p:spPr bwMode="gray">
          <a:xfrm>
            <a:off x="228600" y="1295400"/>
            <a:ext cx="8345488" cy="5183188"/>
          </a:xfrm>
        </p:spPr>
        <p:txBody>
          <a:bodyPr/>
          <a:lstStyle/>
          <a:p>
            <a:pPr>
              <a:lnSpc>
                <a:spcPct val="90000"/>
              </a:lnSpc>
            </a:pPr>
            <a:r>
              <a:rPr lang="en-US" sz="1600" smtClean="0"/>
              <a:t>Limits are a primary discussion point between Market Risk and the Business Units</a:t>
            </a:r>
          </a:p>
          <a:p>
            <a:pPr>
              <a:lnSpc>
                <a:spcPct val="90000"/>
              </a:lnSpc>
            </a:pPr>
            <a:r>
              <a:rPr lang="en-US" sz="1600" smtClean="0"/>
              <a:t>Limits Setting Process</a:t>
            </a:r>
          </a:p>
          <a:p>
            <a:pPr lvl="1">
              <a:lnSpc>
                <a:spcPct val="90000"/>
              </a:lnSpc>
            </a:pPr>
            <a:r>
              <a:rPr lang="en-US" sz="1300" smtClean="0"/>
              <a:t>Limits should be set on VaR, Stress and greeks</a:t>
            </a:r>
          </a:p>
          <a:p>
            <a:pPr lvl="1">
              <a:lnSpc>
                <a:spcPct val="90000"/>
              </a:lnSpc>
            </a:pPr>
            <a:r>
              <a:rPr lang="en-US" sz="1300" smtClean="0"/>
              <a:t>Limits are designed to be frictional in nature, i.e. excesses are to be expected from time to time</a:t>
            </a:r>
          </a:p>
          <a:p>
            <a:pPr lvl="1">
              <a:lnSpc>
                <a:spcPct val="90000"/>
              </a:lnSpc>
            </a:pPr>
            <a:r>
              <a:rPr lang="en-US" sz="1300" smtClean="0"/>
              <a:t>Limits are generally set with the highest level requiring Risk Management signoff</a:t>
            </a:r>
          </a:p>
          <a:p>
            <a:pPr lvl="1">
              <a:lnSpc>
                <a:spcPct val="90000"/>
              </a:lnSpc>
            </a:pPr>
            <a:r>
              <a:rPr lang="en-US" sz="1300" smtClean="0"/>
              <a:t>Lower-level limits may be allocated within the BU</a:t>
            </a:r>
          </a:p>
          <a:p>
            <a:pPr>
              <a:lnSpc>
                <a:spcPct val="90000"/>
              </a:lnSpc>
            </a:pPr>
            <a:r>
              <a:rPr lang="en-US" sz="1600" smtClean="0"/>
              <a:t>Limits Excesses</a:t>
            </a:r>
          </a:p>
          <a:p>
            <a:pPr lvl="1">
              <a:lnSpc>
                <a:spcPct val="90000"/>
              </a:lnSpc>
            </a:pPr>
            <a:r>
              <a:rPr lang="en-US" sz="1300" smtClean="0"/>
              <a:t>Whenever possible, excesses should be pre-cleared</a:t>
            </a:r>
          </a:p>
          <a:p>
            <a:pPr lvl="1">
              <a:lnSpc>
                <a:spcPct val="90000"/>
              </a:lnSpc>
            </a:pPr>
            <a:r>
              <a:rPr lang="en-US" sz="1300" smtClean="0"/>
              <a:t>Approved excesses should raised to the appropriate level of attention and be thoroughly documented</a:t>
            </a:r>
          </a:p>
          <a:p>
            <a:pPr lvl="1">
              <a:lnSpc>
                <a:spcPct val="90000"/>
              </a:lnSpc>
            </a:pPr>
            <a:r>
              <a:rPr lang="en-US" sz="1300" smtClean="0"/>
              <a:t>Unapproved excesses will not be tolerated</a:t>
            </a:r>
          </a:p>
          <a:p>
            <a:pPr>
              <a:lnSpc>
                <a:spcPct val="90000"/>
              </a:lnSpc>
            </a:pPr>
            <a:r>
              <a:rPr lang="en-US" sz="1600" smtClean="0"/>
              <a:t>Limit Calibration</a:t>
            </a:r>
          </a:p>
          <a:p>
            <a:pPr lvl="1">
              <a:lnSpc>
                <a:spcPct val="90000"/>
              </a:lnSpc>
            </a:pPr>
            <a:r>
              <a:rPr lang="en-US" sz="1300" smtClean="0"/>
              <a:t>Calibration should be done to ensure consistency between greek and VaR limits and to ensure that desk-level var limits are consistent with each other</a:t>
            </a:r>
          </a:p>
          <a:p>
            <a:pPr lvl="1">
              <a:lnSpc>
                <a:spcPct val="90000"/>
              </a:lnSpc>
            </a:pPr>
            <a:r>
              <a:rPr lang="en-US" sz="1300" smtClean="0"/>
              <a:t>Cross-BU limit excesses (e.g. FX where several BU’s contribute to the total) generally require position reduction by the unit not primarily engaged in that business</a:t>
            </a:r>
          </a:p>
          <a:p>
            <a:pPr>
              <a:lnSpc>
                <a:spcPct val="90000"/>
              </a:lnSpc>
            </a:pPr>
            <a:r>
              <a:rPr lang="en-US" sz="1600" smtClean="0"/>
              <a:t>Limits Governance</a:t>
            </a:r>
          </a:p>
          <a:p>
            <a:pPr lvl="1">
              <a:lnSpc>
                <a:spcPct val="90000"/>
              </a:lnSpc>
            </a:pPr>
            <a:r>
              <a:rPr lang="en-US" sz="1300" smtClean="0"/>
              <a:t>Limits must be reviewed annually by the Senior Management</a:t>
            </a:r>
          </a:p>
          <a:p>
            <a:pPr lvl="1">
              <a:lnSpc>
                <a:spcPct val="90000"/>
              </a:lnSpc>
            </a:pPr>
            <a:r>
              <a:rPr lang="en-US" sz="1300" smtClean="0"/>
              <a:t>Required excess approvals a function or excess period, limit level, excess amount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Number Placeholder 5"/>
          <p:cNvSpPr>
            <a:spLocks noGrp="1"/>
          </p:cNvSpPr>
          <p:nvPr>
            <p:ph type="sldNum" sz="quarter" idx="12"/>
          </p:nvPr>
        </p:nvSpPr>
        <p:spPr>
          <a:noFill/>
        </p:spPr>
        <p:txBody>
          <a:bodyPr/>
          <a:lstStyle/>
          <a:p>
            <a:fld id="{10E71C3D-BE6B-4DE2-BEBB-A60B3F26EA6B}" type="slidenum">
              <a:rPr lang="en-US" smtClean="0"/>
              <a:pPr/>
              <a:t>271</a:t>
            </a:fld>
            <a:endParaRPr lang="en-US" smtClean="0"/>
          </a:p>
        </p:txBody>
      </p:sp>
      <p:sp>
        <p:nvSpPr>
          <p:cNvPr id="292867" name="Rectangle 2"/>
          <p:cNvSpPr>
            <a:spLocks noGrp="1" noChangeArrowheads="1"/>
          </p:cNvSpPr>
          <p:nvPr>
            <p:ph type="title"/>
          </p:nvPr>
        </p:nvSpPr>
        <p:spPr>
          <a:noFill/>
        </p:spPr>
        <p:txBody>
          <a:bodyPr lIns="90488" tIns="44450" rIns="90488" bIns="44450" anchor="b"/>
          <a:lstStyle/>
          <a:p>
            <a:r>
              <a:rPr lang="en-US" smtClean="0"/>
              <a:t>Why Limits?</a:t>
            </a:r>
          </a:p>
        </p:txBody>
      </p:sp>
      <p:sp>
        <p:nvSpPr>
          <p:cNvPr id="292868" name="Rectangle 3"/>
          <p:cNvSpPr>
            <a:spLocks noGrp="1" noChangeArrowheads="1"/>
          </p:cNvSpPr>
          <p:nvPr>
            <p:ph type="body" idx="1"/>
          </p:nvPr>
        </p:nvSpPr>
        <p:spPr>
          <a:noFill/>
        </p:spPr>
        <p:txBody>
          <a:bodyPr lIns="90488" tIns="44450" rIns="90488" bIns="44450"/>
          <a:lstStyle/>
          <a:p>
            <a:r>
              <a:rPr lang="en-US" smtClean="0"/>
              <a:t>Ensure that risk taking is commensurate with appetite</a:t>
            </a:r>
          </a:p>
          <a:p>
            <a:r>
              <a:rPr lang="en-US" smtClean="0"/>
              <a:t>Point of contact between Risk and line</a:t>
            </a:r>
          </a:p>
          <a:p>
            <a:r>
              <a:rPr lang="en-US" smtClean="0"/>
              <a:t>Liquidity constraints</a:t>
            </a:r>
          </a:p>
          <a:p>
            <a:r>
              <a:rPr lang="en-US" smtClean="0"/>
              <a:t>Exchange rules</a:t>
            </a:r>
          </a:p>
          <a:p>
            <a:r>
              <a:rPr lang="en-US" smtClean="0"/>
              <a:t>Regulatory requirements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Number Placeholder 5"/>
          <p:cNvSpPr>
            <a:spLocks noGrp="1"/>
          </p:cNvSpPr>
          <p:nvPr>
            <p:ph type="sldNum" sz="quarter" idx="12"/>
          </p:nvPr>
        </p:nvSpPr>
        <p:spPr>
          <a:noFill/>
        </p:spPr>
        <p:txBody>
          <a:bodyPr/>
          <a:lstStyle/>
          <a:p>
            <a:fld id="{9135B36E-E1F0-43E4-BD02-0B0EC2C056CC}" type="slidenum">
              <a:rPr lang="en-US" smtClean="0"/>
              <a:pPr/>
              <a:t>272</a:t>
            </a:fld>
            <a:endParaRPr lang="en-US" smtClean="0"/>
          </a:p>
        </p:txBody>
      </p:sp>
      <p:sp>
        <p:nvSpPr>
          <p:cNvPr id="293891" name="Rectangle 2"/>
          <p:cNvSpPr>
            <a:spLocks noGrp="1" noChangeArrowheads="1"/>
          </p:cNvSpPr>
          <p:nvPr>
            <p:ph type="title"/>
          </p:nvPr>
        </p:nvSpPr>
        <p:spPr>
          <a:noFill/>
        </p:spPr>
        <p:txBody>
          <a:bodyPr lIns="90488" tIns="44450" rIns="90488" bIns="44450" anchor="b"/>
          <a:lstStyle/>
          <a:p>
            <a:r>
              <a:rPr lang="en-US" smtClean="0"/>
              <a:t>Check Risk Appetite</a:t>
            </a:r>
          </a:p>
        </p:txBody>
      </p:sp>
      <p:sp>
        <p:nvSpPr>
          <p:cNvPr id="293892" name="Rectangle 3"/>
          <p:cNvSpPr>
            <a:spLocks noGrp="1" noChangeArrowheads="1"/>
          </p:cNvSpPr>
          <p:nvPr>
            <p:ph type="body" idx="1"/>
          </p:nvPr>
        </p:nvSpPr>
        <p:spPr>
          <a:noFill/>
        </p:spPr>
        <p:txBody>
          <a:bodyPr lIns="90488" tIns="44450" rIns="90488" bIns="44450"/>
          <a:lstStyle/>
          <a:p>
            <a:r>
              <a:rPr lang="en-US" smtClean="0"/>
              <a:t>Senior management determines general levels of different types of risks</a:t>
            </a:r>
          </a:p>
          <a:p>
            <a:r>
              <a:rPr lang="en-US" smtClean="0"/>
              <a:t>Institutes institutional bias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Number Placeholder 5"/>
          <p:cNvSpPr>
            <a:spLocks noGrp="1"/>
          </p:cNvSpPr>
          <p:nvPr>
            <p:ph type="sldNum" sz="quarter" idx="12"/>
          </p:nvPr>
        </p:nvSpPr>
        <p:spPr>
          <a:noFill/>
        </p:spPr>
        <p:txBody>
          <a:bodyPr/>
          <a:lstStyle/>
          <a:p>
            <a:fld id="{9F421131-C029-4325-93FA-3E9C9C91F6C4}" type="slidenum">
              <a:rPr lang="en-US" smtClean="0"/>
              <a:pPr/>
              <a:t>273</a:t>
            </a:fld>
            <a:endParaRPr lang="en-US" smtClean="0"/>
          </a:p>
        </p:txBody>
      </p:sp>
      <p:sp>
        <p:nvSpPr>
          <p:cNvPr id="294915" name="Rectangle 2"/>
          <p:cNvSpPr>
            <a:spLocks noGrp="1" noChangeArrowheads="1"/>
          </p:cNvSpPr>
          <p:nvPr>
            <p:ph type="title"/>
          </p:nvPr>
        </p:nvSpPr>
        <p:spPr>
          <a:noFill/>
        </p:spPr>
        <p:txBody>
          <a:bodyPr lIns="90488" tIns="44450" rIns="90488" bIns="44450" anchor="b"/>
          <a:lstStyle/>
          <a:p>
            <a:r>
              <a:rPr lang="en-US" smtClean="0"/>
              <a:t>Point of Contact</a:t>
            </a:r>
          </a:p>
        </p:txBody>
      </p:sp>
      <p:sp>
        <p:nvSpPr>
          <p:cNvPr id="294916" name="Rectangle 3"/>
          <p:cNvSpPr>
            <a:spLocks noGrp="1" noChangeArrowheads="1"/>
          </p:cNvSpPr>
          <p:nvPr>
            <p:ph type="body" idx="1"/>
          </p:nvPr>
        </p:nvSpPr>
        <p:spPr>
          <a:noFill/>
        </p:spPr>
        <p:txBody>
          <a:bodyPr lIns="90488" tIns="44450" rIns="90488" bIns="44450"/>
          <a:lstStyle/>
          <a:p>
            <a:r>
              <a:rPr lang="en-US" smtClean="0"/>
              <a:t>Who does Risk work for anyway?</a:t>
            </a:r>
          </a:p>
          <a:p>
            <a:r>
              <a:rPr lang="en-US" smtClean="0"/>
              <a:t>What is driving increased position/risk?</a:t>
            </a:r>
          </a:p>
          <a:p>
            <a:pPr lvl="1"/>
            <a:r>
              <a:rPr lang="en-US" smtClean="0"/>
              <a:t>New position</a:t>
            </a:r>
          </a:p>
          <a:p>
            <a:pPr lvl="1"/>
            <a:r>
              <a:rPr lang="en-US" smtClean="0"/>
              <a:t>Current position gains value</a:t>
            </a:r>
          </a:p>
          <a:p>
            <a:pPr lvl="1"/>
            <a:r>
              <a:rPr lang="en-US" smtClean="0"/>
              <a:t>Increased market vol</a:t>
            </a:r>
          </a:p>
          <a:p>
            <a:r>
              <a:rPr lang="en-US" smtClean="0"/>
              <a:t>“Trigger” initiate discussion</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Number Placeholder 5"/>
          <p:cNvSpPr>
            <a:spLocks noGrp="1"/>
          </p:cNvSpPr>
          <p:nvPr>
            <p:ph type="sldNum" sz="quarter" idx="12"/>
          </p:nvPr>
        </p:nvSpPr>
        <p:spPr>
          <a:noFill/>
        </p:spPr>
        <p:txBody>
          <a:bodyPr/>
          <a:lstStyle/>
          <a:p>
            <a:fld id="{C8EDDB19-9E0B-4D2D-85ED-FFA6041F6CF2}" type="slidenum">
              <a:rPr lang="en-US" smtClean="0"/>
              <a:pPr/>
              <a:t>274</a:t>
            </a:fld>
            <a:endParaRPr lang="en-US" smtClean="0"/>
          </a:p>
        </p:txBody>
      </p:sp>
      <p:sp>
        <p:nvSpPr>
          <p:cNvPr id="295939" name="Rectangle 2"/>
          <p:cNvSpPr>
            <a:spLocks noGrp="1" noChangeArrowheads="1"/>
          </p:cNvSpPr>
          <p:nvPr>
            <p:ph type="title"/>
          </p:nvPr>
        </p:nvSpPr>
        <p:spPr>
          <a:noFill/>
        </p:spPr>
        <p:txBody>
          <a:bodyPr lIns="90488" tIns="44450" rIns="90488" bIns="44450" anchor="b"/>
          <a:lstStyle/>
          <a:p>
            <a:r>
              <a:rPr lang="en-US" smtClean="0"/>
              <a:t>Liquidity</a:t>
            </a:r>
          </a:p>
        </p:txBody>
      </p:sp>
      <p:sp>
        <p:nvSpPr>
          <p:cNvPr id="295940" name="Rectangle 3"/>
          <p:cNvSpPr>
            <a:spLocks noGrp="1" noChangeArrowheads="1"/>
          </p:cNvSpPr>
          <p:nvPr>
            <p:ph type="body" idx="1"/>
          </p:nvPr>
        </p:nvSpPr>
        <p:spPr>
          <a:noFill/>
        </p:spPr>
        <p:txBody>
          <a:bodyPr lIns="90488" tIns="44450" rIns="90488" bIns="44450"/>
          <a:lstStyle/>
          <a:p>
            <a:r>
              <a:rPr lang="en-US" smtClean="0"/>
              <a:t>single stock</a:t>
            </a:r>
          </a:p>
          <a:p>
            <a:r>
              <a:rPr lang="en-US" smtClean="0"/>
              <a:t>bond issue</a:t>
            </a:r>
          </a:p>
          <a:p>
            <a:r>
              <a:rPr lang="en-US" smtClean="0"/>
              <a:t>futures contract</a:t>
            </a:r>
          </a:p>
          <a:p>
            <a:r>
              <a:rPr lang="en-US" smtClean="0"/>
              <a:t>options contract</a:t>
            </a:r>
          </a:p>
          <a:p>
            <a:r>
              <a:rPr lang="en-US" smtClean="0"/>
              <a:t>illiquid market</a:t>
            </a:r>
          </a:p>
          <a:p>
            <a:pPr lvl="1"/>
            <a:r>
              <a:rPr lang="en-US" smtClean="0"/>
              <a:t>munis</a:t>
            </a:r>
          </a:p>
          <a:p>
            <a:pPr lvl="1"/>
            <a:r>
              <a:rPr lang="en-US" smtClean="0"/>
              <a:t>high yield</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Number Placeholder 5"/>
          <p:cNvSpPr>
            <a:spLocks noGrp="1"/>
          </p:cNvSpPr>
          <p:nvPr>
            <p:ph type="sldNum" sz="quarter" idx="12"/>
          </p:nvPr>
        </p:nvSpPr>
        <p:spPr>
          <a:noFill/>
        </p:spPr>
        <p:txBody>
          <a:bodyPr/>
          <a:lstStyle/>
          <a:p>
            <a:fld id="{943EC815-7F87-4E7D-89A3-89FA53CCEED6}" type="slidenum">
              <a:rPr lang="en-US" smtClean="0"/>
              <a:pPr/>
              <a:t>275</a:t>
            </a:fld>
            <a:endParaRPr lang="en-US" smtClean="0"/>
          </a:p>
        </p:txBody>
      </p:sp>
      <p:sp>
        <p:nvSpPr>
          <p:cNvPr id="296963" name="Rectangle 2"/>
          <p:cNvSpPr>
            <a:spLocks noGrp="1" noChangeArrowheads="1"/>
          </p:cNvSpPr>
          <p:nvPr>
            <p:ph type="title"/>
          </p:nvPr>
        </p:nvSpPr>
        <p:spPr>
          <a:noFill/>
        </p:spPr>
        <p:txBody>
          <a:bodyPr lIns="90488" tIns="44450" rIns="90488" bIns="44450" anchor="b"/>
          <a:lstStyle/>
          <a:p>
            <a:r>
              <a:rPr lang="en-US" smtClean="0"/>
              <a:t>Exchange Rules</a:t>
            </a:r>
          </a:p>
        </p:txBody>
      </p:sp>
      <p:sp>
        <p:nvSpPr>
          <p:cNvPr id="296964" name="Rectangle 3"/>
          <p:cNvSpPr>
            <a:spLocks noGrp="1" noChangeArrowheads="1"/>
          </p:cNvSpPr>
          <p:nvPr>
            <p:ph type="body" idx="1"/>
          </p:nvPr>
        </p:nvSpPr>
        <p:spPr>
          <a:xfrm>
            <a:off x="685800" y="1981200"/>
            <a:ext cx="7315200" cy="4114800"/>
          </a:xfrm>
          <a:noFill/>
        </p:spPr>
        <p:txBody>
          <a:bodyPr lIns="90488" tIns="44450" rIns="90488" bIns="44450"/>
          <a:lstStyle/>
          <a:p>
            <a:r>
              <a:rPr lang="en-US" smtClean="0"/>
              <a:t>Exchanges have limits which often decline as expiry approaches</a:t>
            </a:r>
          </a:p>
          <a:p>
            <a:r>
              <a:rPr lang="en-US" smtClean="0"/>
              <a:t>These are designed to prevent manipulation</a:t>
            </a:r>
          </a:p>
          <a:p>
            <a:r>
              <a:rPr lang="en-US" smtClean="0"/>
              <a:t>Also important to ensure due diligence</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Number Placeholder 5"/>
          <p:cNvSpPr>
            <a:spLocks noGrp="1"/>
          </p:cNvSpPr>
          <p:nvPr>
            <p:ph type="sldNum" sz="quarter" idx="12"/>
          </p:nvPr>
        </p:nvSpPr>
        <p:spPr>
          <a:noFill/>
        </p:spPr>
        <p:txBody>
          <a:bodyPr/>
          <a:lstStyle/>
          <a:p>
            <a:fld id="{E8717F77-F1EA-4C02-B517-E55BD11240E3}" type="slidenum">
              <a:rPr lang="en-US" smtClean="0"/>
              <a:pPr/>
              <a:t>276</a:t>
            </a:fld>
            <a:endParaRPr lang="en-US" smtClean="0"/>
          </a:p>
        </p:txBody>
      </p:sp>
      <p:sp>
        <p:nvSpPr>
          <p:cNvPr id="297987" name="Rectangle 2"/>
          <p:cNvSpPr>
            <a:spLocks noGrp="1" noChangeArrowheads="1"/>
          </p:cNvSpPr>
          <p:nvPr>
            <p:ph type="title"/>
          </p:nvPr>
        </p:nvSpPr>
        <p:spPr>
          <a:noFill/>
        </p:spPr>
        <p:txBody>
          <a:bodyPr lIns="90488" tIns="44450" rIns="90488" bIns="44450" anchor="b"/>
          <a:lstStyle/>
          <a:p>
            <a:r>
              <a:rPr lang="en-US" smtClean="0"/>
              <a:t>Regulatory Requirements</a:t>
            </a:r>
          </a:p>
        </p:txBody>
      </p:sp>
      <p:sp>
        <p:nvSpPr>
          <p:cNvPr id="297988" name="Rectangle 3"/>
          <p:cNvSpPr>
            <a:spLocks noGrp="1" noChangeArrowheads="1"/>
          </p:cNvSpPr>
          <p:nvPr>
            <p:ph type="body" idx="1"/>
          </p:nvPr>
        </p:nvSpPr>
        <p:spPr>
          <a:noFill/>
        </p:spPr>
        <p:txBody>
          <a:bodyPr lIns="90488" tIns="44450" rIns="90488" bIns="44450"/>
          <a:lstStyle/>
          <a:p>
            <a:r>
              <a:rPr lang="en-US" smtClean="0"/>
              <a:t>Fed</a:t>
            </a:r>
          </a:p>
          <a:p>
            <a:r>
              <a:rPr lang="en-US" smtClean="0"/>
              <a:t>OCC</a:t>
            </a:r>
          </a:p>
          <a:p>
            <a:r>
              <a:rPr lang="en-US" smtClean="0"/>
              <a:t>FSA</a:t>
            </a:r>
          </a:p>
          <a:p>
            <a:r>
              <a:rPr lang="en-US" smtClean="0"/>
              <a:t>CFTC</a:t>
            </a:r>
          </a:p>
          <a:p>
            <a:r>
              <a:rPr lang="en-US" smtClean="0"/>
              <a:t>FINRA</a:t>
            </a:r>
          </a:p>
          <a:p>
            <a:r>
              <a:rPr lang="en-US" smtClean="0"/>
              <a:t>SEC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Number Placeholder 4"/>
          <p:cNvSpPr>
            <a:spLocks noGrp="1"/>
          </p:cNvSpPr>
          <p:nvPr>
            <p:ph type="sldNum" sz="quarter" idx="12"/>
          </p:nvPr>
        </p:nvSpPr>
        <p:spPr>
          <a:noFill/>
        </p:spPr>
        <p:txBody>
          <a:bodyPr/>
          <a:lstStyle/>
          <a:p>
            <a:fld id="{99B9AA6F-3908-45BC-93EA-BF433445822E}" type="slidenum">
              <a:rPr lang="en-US" smtClean="0"/>
              <a:pPr/>
              <a:t>277</a:t>
            </a:fld>
            <a:endParaRPr lang="en-US" smtClean="0"/>
          </a:p>
        </p:txBody>
      </p:sp>
      <p:sp>
        <p:nvSpPr>
          <p:cNvPr id="299011" name="Rectangle 2"/>
          <p:cNvSpPr>
            <a:spLocks noGrp="1" noChangeArrowheads="1"/>
          </p:cNvSpPr>
          <p:nvPr>
            <p:ph type="title"/>
          </p:nvPr>
        </p:nvSpPr>
        <p:spPr/>
        <p:txBody>
          <a:bodyPr/>
          <a:lstStyle/>
          <a:p>
            <a:r>
              <a:rPr lang="en-US" smtClean="0"/>
              <a:t>Limits</a:t>
            </a:r>
          </a:p>
        </p:txBody>
      </p:sp>
      <p:sp>
        <p:nvSpPr>
          <p:cNvPr id="299012" name="Oval 3"/>
          <p:cNvSpPr>
            <a:spLocks noChangeArrowheads="1"/>
          </p:cNvSpPr>
          <p:nvPr/>
        </p:nvSpPr>
        <p:spPr bwMode="auto">
          <a:xfrm>
            <a:off x="4451350" y="3911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99013" name="Line 4"/>
          <p:cNvSpPr>
            <a:spLocks noChangeShapeType="1"/>
          </p:cNvSpPr>
          <p:nvPr/>
        </p:nvSpPr>
        <p:spPr bwMode="auto">
          <a:xfrm flipV="1">
            <a:off x="453072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299014" name="Text Box 5"/>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Tree>
  </p:cSld>
  <p:clrMapOvr>
    <a:masterClrMapping/>
  </p:clrMapOvr>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Number Placeholder 4"/>
          <p:cNvSpPr>
            <a:spLocks noGrp="1"/>
          </p:cNvSpPr>
          <p:nvPr>
            <p:ph type="sldNum" sz="quarter" idx="12"/>
          </p:nvPr>
        </p:nvSpPr>
        <p:spPr>
          <a:noFill/>
        </p:spPr>
        <p:txBody>
          <a:bodyPr/>
          <a:lstStyle/>
          <a:p>
            <a:fld id="{96234DCD-3EAF-437E-9390-43FEE06689AF}" type="slidenum">
              <a:rPr lang="en-US" smtClean="0"/>
              <a:pPr/>
              <a:t>278</a:t>
            </a:fld>
            <a:endParaRPr lang="en-US" smtClean="0"/>
          </a:p>
        </p:txBody>
      </p:sp>
      <p:sp>
        <p:nvSpPr>
          <p:cNvPr id="300035" name="Rectangle 2"/>
          <p:cNvSpPr>
            <a:spLocks noGrp="1" noChangeArrowheads="1"/>
          </p:cNvSpPr>
          <p:nvPr>
            <p:ph type="title"/>
          </p:nvPr>
        </p:nvSpPr>
        <p:spPr/>
        <p:txBody>
          <a:bodyPr/>
          <a:lstStyle/>
          <a:p>
            <a:r>
              <a:rPr lang="en-US" smtClean="0"/>
              <a:t>Limits</a:t>
            </a:r>
          </a:p>
        </p:txBody>
      </p:sp>
      <p:sp>
        <p:nvSpPr>
          <p:cNvPr id="300036" name="Line 3"/>
          <p:cNvSpPr>
            <a:spLocks noChangeShapeType="1"/>
          </p:cNvSpPr>
          <p:nvPr/>
        </p:nvSpPr>
        <p:spPr bwMode="auto">
          <a:xfrm>
            <a:off x="3886200" y="3352800"/>
            <a:ext cx="0" cy="1295400"/>
          </a:xfrm>
          <a:prstGeom prst="line">
            <a:avLst/>
          </a:prstGeom>
          <a:noFill/>
          <a:ln w="9525">
            <a:solidFill>
              <a:srgbClr val="FF0000"/>
            </a:solidFill>
            <a:round/>
            <a:headEnd/>
            <a:tailEnd/>
          </a:ln>
        </p:spPr>
        <p:txBody>
          <a:bodyPr wrap="none" anchor="ctr"/>
          <a:lstStyle/>
          <a:p>
            <a:endParaRPr lang="en-US"/>
          </a:p>
        </p:txBody>
      </p:sp>
      <p:sp>
        <p:nvSpPr>
          <p:cNvPr id="300037" name="Line 4"/>
          <p:cNvSpPr>
            <a:spLocks noChangeShapeType="1"/>
          </p:cNvSpPr>
          <p:nvPr/>
        </p:nvSpPr>
        <p:spPr bwMode="auto">
          <a:xfrm>
            <a:off x="5181600" y="3352800"/>
            <a:ext cx="0" cy="1295400"/>
          </a:xfrm>
          <a:prstGeom prst="line">
            <a:avLst/>
          </a:prstGeom>
          <a:noFill/>
          <a:ln w="9525">
            <a:solidFill>
              <a:srgbClr val="FF0000"/>
            </a:solidFill>
            <a:round/>
            <a:headEnd/>
            <a:tailEnd/>
          </a:ln>
        </p:spPr>
        <p:txBody>
          <a:bodyPr wrap="none" anchor="ctr"/>
          <a:lstStyle/>
          <a:p>
            <a:endParaRPr lang="en-US"/>
          </a:p>
        </p:txBody>
      </p:sp>
      <p:sp>
        <p:nvSpPr>
          <p:cNvPr id="300038" name="Oval 5"/>
          <p:cNvSpPr>
            <a:spLocks noChangeArrowheads="1"/>
          </p:cNvSpPr>
          <p:nvPr/>
        </p:nvSpPr>
        <p:spPr bwMode="auto">
          <a:xfrm>
            <a:off x="4451350" y="3911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0039" name="Line 6"/>
          <p:cNvSpPr>
            <a:spLocks noChangeShapeType="1"/>
          </p:cNvSpPr>
          <p:nvPr/>
        </p:nvSpPr>
        <p:spPr bwMode="auto">
          <a:xfrm flipV="1">
            <a:off x="453072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300040" name="Text Box 7"/>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
        <p:nvSpPr>
          <p:cNvPr id="300041" name="Line 8"/>
          <p:cNvSpPr>
            <a:spLocks noChangeShapeType="1"/>
          </p:cNvSpPr>
          <p:nvPr/>
        </p:nvSpPr>
        <p:spPr bwMode="auto">
          <a:xfrm flipH="1">
            <a:off x="3886200" y="2362200"/>
            <a:ext cx="609600" cy="914400"/>
          </a:xfrm>
          <a:prstGeom prst="line">
            <a:avLst/>
          </a:prstGeom>
          <a:noFill/>
          <a:ln w="9525">
            <a:solidFill>
              <a:srgbClr val="FF0000"/>
            </a:solidFill>
            <a:round/>
            <a:headEnd/>
            <a:tailEnd type="triangle" w="med" len="med"/>
          </a:ln>
        </p:spPr>
        <p:txBody>
          <a:bodyPr wrap="none" anchor="ctr"/>
          <a:lstStyle/>
          <a:p>
            <a:endParaRPr lang="en-US"/>
          </a:p>
        </p:txBody>
      </p:sp>
      <p:sp>
        <p:nvSpPr>
          <p:cNvPr id="300042" name="Line 9"/>
          <p:cNvSpPr>
            <a:spLocks noChangeShapeType="1"/>
          </p:cNvSpPr>
          <p:nvPr/>
        </p:nvSpPr>
        <p:spPr bwMode="auto">
          <a:xfrm>
            <a:off x="4572000" y="2347913"/>
            <a:ext cx="609600" cy="928687"/>
          </a:xfrm>
          <a:prstGeom prst="line">
            <a:avLst/>
          </a:prstGeom>
          <a:noFill/>
          <a:ln w="9525">
            <a:solidFill>
              <a:srgbClr val="FF0000"/>
            </a:solidFill>
            <a:round/>
            <a:headEnd/>
            <a:tailEnd type="triangle" w="med" len="med"/>
          </a:ln>
        </p:spPr>
        <p:txBody>
          <a:bodyPr wrap="none" anchor="ctr"/>
          <a:lstStyle/>
          <a:p>
            <a:endParaRPr lang="en-US"/>
          </a:p>
        </p:txBody>
      </p:sp>
      <p:sp>
        <p:nvSpPr>
          <p:cNvPr id="300043" name="Text Box 10"/>
          <p:cNvSpPr txBox="1">
            <a:spLocks noChangeArrowheads="1"/>
          </p:cNvSpPr>
          <p:nvPr/>
        </p:nvSpPr>
        <p:spPr bwMode="auto">
          <a:xfrm>
            <a:off x="3856038" y="1905000"/>
            <a:ext cx="1401762" cy="396875"/>
          </a:xfrm>
          <a:prstGeom prst="rect">
            <a:avLst/>
          </a:prstGeom>
          <a:noFill/>
          <a:ln w="9525">
            <a:noFill/>
            <a:miter lim="800000"/>
            <a:headEnd/>
            <a:tailEnd/>
          </a:ln>
        </p:spPr>
        <p:txBody>
          <a:bodyPr wrap="none">
            <a:spAutoFit/>
          </a:bodyPr>
          <a:lstStyle/>
          <a:p>
            <a:r>
              <a:rPr lang="en-US" sz="2000">
                <a:solidFill>
                  <a:srgbClr val="FF3300"/>
                </a:solidFill>
              </a:rPr>
              <a:t>CMV limits</a:t>
            </a:r>
          </a:p>
        </p:txBody>
      </p:sp>
    </p:spTree>
  </p:cSld>
  <p:clrMapOvr>
    <a:masterClrMapping/>
  </p:clrMapOvr>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Number Placeholder 4"/>
          <p:cNvSpPr>
            <a:spLocks noGrp="1"/>
          </p:cNvSpPr>
          <p:nvPr>
            <p:ph type="sldNum" sz="quarter" idx="12"/>
          </p:nvPr>
        </p:nvSpPr>
        <p:spPr>
          <a:noFill/>
        </p:spPr>
        <p:txBody>
          <a:bodyPr/>
          <a:lstStyle/>
          <a:p>
            <a:fld id="{1AD1F4A4-2406-44F9-8A33-D5C2DBE2EE0E}" type="slidenum">
              <a:rPr lang="en-US" smtClean="0"/>
              <a:pPr/>
              <a:t>279</a:t>
            </a:fld>
            <a:endParaRPr lang="en-US" smtClean="0"/>
          </a:p>
        </p:txBody>
      </p:sp>
      <p:sp>
        <p:nvSpPr>
          <p:cNvPr id="301059" name="Rectangle 2"/>
          <p:cNvSpPr>
            <a:spLocks noGrp="1" noChangeArrowheads="1"/>
          </p:cNvSpPr>
          <p:nvPr>
            <p:ph type="title"/>
          </p:nvPr>
        </p:nvSpPr>
        <p:spPr/>
        <p:txBody>
          <a:bodyPr/>
          <a:lstStyle/>
          <a:p>
            <a:r>
              <a:rPr lang="en-US" smtClean="0"/>
              <a:t>Limits</a:t>
            </a:r>
          </a:p>
        </p:txBody>
      </p:sp>
      <p:sp>
        <p:nvSpPr>
          <p:cNvPr id="301060" name="Line 3"/>
          <p:cNvSpPr>
            <a:spLocks noChangeShapeType="1"/>
          </p:cNvSpPr>
          <p:nvPr/>
        </p:nvSpPr>
        <p:spPr bwMode="auto">
          <a:xfrm>
            <a:off x="3886200" y="3352800"/>
            <a:ext cx="0" cy="1295400"/>
          </a:xfrm>
          <a:prstGeom prst="line">
            <a:avLst/>
          </a:prstGeom>
          <a:noFill/>
          <a:ln w="9525">
            <a:solidFill>
              <a:srgbClr val="FF0000"/>
            </a:solidFill>
            <a:round/>
            <a:headEnd/>
            <a:tailEnd/>
          </a:ln>
        </p:spPr>
        <p:txBody>
          <a:bodyPr wrap="none" anchor="ctr"/>
          <a:lstStyle/>
          <a:p>
            <a:endParaRPr lang="en-US"/>
          </a:p>
        </p:txBody>
      </p:sp>
      <p:sp>
        <p:nvSpPr>
          <p:cNvPr id="301061" name="Line 4"/>
          <p:cNvSpPr>
            <a:spLocks noChangeShapeType="1"/>
          </p:cNvSpPr>
          <p:nvPr/>
        </p:nvSpPr>
        <p:spPr bwMode="auto">
          <a:xfrm>
            <a:off x="5181600" y="3352800"/>
            <a:ext cx="0" cy="1295400"/>
          </a:xfrm>
          <a:prstGeom prst="line">
            <a:avLst/>
          </a:prstGeom>
          <a:noFill/>
          <a:ln w="9525">
            <a:solidFill>
              <a:srgbClr val="FF0000"/>
            </a:solidFill>
            <a:round/>
            <a:headEnd/>
            <a:tailEnd/>
          </a:ln>
        </p:spPr>
        <p:txBody>
          <a:bodyPr wrap="none" anchor="ctr"/>
          <a:lstStyle/>
          <a:p>
            <a:endParaRPr lang="en-US"/>
          </a:p>
        </p:txBody>
      </p:sp>
      <p:sp>
        <p:nvSpPr>
          <p:cNvPr id="301062" name="Oval 5"/>
          <p:cNvSpPr>
            <a:spLocks noChangeArrowheads="1"/>
          </p:cNvSpPr>
          <p:nvPr/>
        </p:nvSpPr>
        <p:spPr bwMode="auto">
          <a:xfrm>
            <a:off x="4451350" y="3911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1063" name="Line 6"/>
          <p:cNvSpPr>
            <a:spLocks noChangeShapeType="1"/>
          </p:cNvSpPr>
          <p:nvPr/>
        </p:nvSpPr>
        <p:spPr bwMode="auto">
          <a:xfrm rot="5400000">
            <a:off x="4533900" y="2705100"/>
            <a:ext cx="0" cy="1295400"/>
          </a:xfrm>
          <a:prstGeom prst="line">
            <a:avLst/>
          </a:prstGeom>
          <a:noFill/>
          <a:ln w="9525">
            <a:solidFill>
              <a:schemeClr val="accent1"/>
            </a:solidFill>
            <a:round/>
            <a:headEnd/>
            <a:tailEnd/>
          </a:ln>
        </p:spPr>
        <p:txBody>
          <a:bodyPr wrap="none" anchor="ctr"/>
          <a:lstStyle/>
          <a:p>
            <a:endParaRPr lang="en-US"/>
          </a:p>
        </p:txBody>
      </p:sp>
      <p:sp>
        <p:nvSpPr>
          <p:cNvPr id="301064" name="Line 7"/>
          <p:cNvSpPr>
            <a:spLocks noChangeShapeType="1"/>
          </p:cNvSpPr>
          <p:nvPr/>
        </p:nvSpPr>
        <p:spPr bwMode="auto">
          <a:xfrm rot="5400000">
            <a:off x="4533900" y="4000500"/>
            <a:ext cx="0" cy="1295400"/>
          </a:xfrm>
          <a:prstGeom prst="line">
            <a:avLst/>
          </a:prstGeom>
          <a:noFill/>
          <a:ln w="9525">
            <a:solidFill>
              <a:schemeClr val="accent1"/>
            </a:solidFill>
            <a:round/>
            <a:headEnd/>
            <a:tailEnd/>
          </a:ln>
        </p:spPr>
        <p:txBody>
          <a:bodyPr wrap="none" anchor="ctr"/>
          <a:lstStyle/>
          <a:p>
            <a:endParaRPr lang="en-US"/>
          </a:p>
        </p:txBody>
      </p:sp>
      <p:sp>
        <p:nvSpPr>
          <p:cNvPr id="301065" name="Line 8"/>
          <p:cNvSpPr>
            <a:spLocks noChangeShapeType="1"/>
          </p:cNvSpPr>
          <p:nvPr/>
        </p:nvSpPr>
        <p:spPr bwMode="auto">
          <a:xfrm flipV="1">
            <a:off x="453072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301066" name="Text Box 9"/>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
        <p:nvSpPr>
          <p:cNvPr id="301067" name="Line 10"/>
          <p:cNvSpPr>
            <a:spLocks noChangeShapeType="1"/>
          </p:cNvSpPr>
          <p:nvPr/>
        </p:nvSpPr>
        <p:spPr bwMode="auto">
          <a:xfrm flipH="1">
            <a:off x="3886200" y="2362200"/>
            <a:ext cx="609600" cy="914400"/>
          </a:xfrm>
          <a:prstGeom prst="line">
            <a:avLst/>
          </a:prstGeom>
          <a:noFill/>
          <a:ln w="9525">
            <a:solidFill>
              <a:srgbClr val="FF0000"/>
            </a:solidFill>
            <a:round/>
            <a:headEnd/>
            <a:tailEnd type="triangle" w="med" len="med"/>
          </a:ln>
        </p:spPr>
        <p:txBody>
          <a:bodyPr wrap="none" anchor="ctr"/>
          <a:lstStyle/>
          <a:p>
            <a:endParaRPr lang="en-US"/>
          </a:p>
        </p:txBody>
      </p:sp>
      <p:sp>
        <p:nvSpPr>
          <p:cNvPr id="301068" name="Line 11"/>
          <p:cNvSpPr>
            <a:spLocks noChangeShapeType="1"/>
          </p:cNvSpPr>
          <p:nvPr/>
        </p:nvSpPr>
        <p:spPr bwMode="auto">
          <a:xfrm>
            <a:off x="4572000" y="2347913"/>
            <a:ext cx="609600" cy="928687"/>
          </a:xfrm>
          <a:prstGeom prst="line">
            <a:avLst/>
          </a:prstGeom>
          <a:noFill/>
          <a:ln w="9525">
            <a:solidFill>
              <a:srgbClr val="FF0000"/>
            </a:solidFill>
            <a:round/>
            <a:headEnd/>
            <a:tailEnd type="triangle" w="med" len="med"/>
          </a:ln>
        </p:spPr>
        <p:txBody>
          <a:bodyPr wrap="none" anchor="ctr"/>
          <a:lstStyle/>
          <a:p>
            <a:endParaRPr lang="en-US"/>
          </a:p>
        </p:txBody>
      </p:sp>
      <p:sp>
        <p:nvSpPr>
          <p:cNvPr id="301069" name="Text Box 12"/>
          <p:cNvSpPr txBox="1">
            <a:spLocks noChangeArrowheads="1"/>
          </p:cNvSpPr>
          <p:nvPr/>
        </p:nvSpPr>
        <p:spPr bwMode="auto">
          <a:xfrm>
            <a:off x="3856038" y="1905000"/>
            <a:ext cx="1401762" cy="396875"/>
          </a:xfrm>
          <a:prstGeom prst="rect">
            <a:avLst/>
          </a:prstGeom>
          <a:noFill/>
          <a:ln w="9525">
            <a:noFill/>
            <a:miter lim="800000"/>
            <a:headEnd/>
            <a:tailEnd/>
          </a:ln>
        </p:spPr>
        <p:txBody>
          <a:bodyPr wrap="none">
            <a:spAutoFit/>
          </a:bodyPr>
          <a:lstStyle/>
          <a:p>
            <a:r>
              <a:rPr lang="en-US" sz="2000">
                <a:solidFill>
                  <a:srgbClr val="FF3300"/>
                </a:solidFill>
              </a:rPr>
              <a:t>CMV limits</a:t>
            </a:r>
          </a:p>
        </p:txBody>
      </p:sp>
      <p:sp>
        <p:nvSpPr>
          <p:cNvPr id="301070" name="Line 13"/>
          <p:cNvSpPr>
            <a:spLocks noChangeShapeType="1"/>
          </p:cNvSpPr>
          <p:nvPr/>
        </p:nvSpPr>
        <p:spPr bwMode="auto">
          <a:xfrm rot="5221112" flipH="1">
            <a:off x="5408613" y="3184525"/>
            <a:ext cx="609600" cy="914400"/>
          </a:xfrm>
          <a:prstGeom prst="line">
            <a:avLst/>
          </a:prstGeom>
          <a:noFill/>
          <a:ln w="9525">
            <a:solidFill>
              <a:schemeClr val="accent1"/>
            </a:solidFill>
            <a:round/>
            <a:headEnd/>
            <a:tailEnd type="triangle" w="med" len="med"/>
          </a:ln>
        </p:spPr>
        <p:txBody>
          <a:bodyPr wrap="none" anchor="ctr"/>
          <a:lstStyle/>
          <a:p>
            <a:endParaRPr lang="en-US"/>
          </a:p>
        </p:txBody>
      </p:sp>
      <p:sp>
        <p:nvSpPr>
          <p:cNvPr id="301071" name="Line 14"/>
          <p:cNvSpPr>
            <a:spLocks noChangeShapeType="1"/>
          </p:cNvSpPr>
          <p:nvPr/>
        </p:nvSpPr>
        <p:spPr bwMode="auto">
          <a:xfrm rot="5222762">
            <a:off x="5430044" y="3879056"/>
            <a:ext cx="609600" cy="928688"/>
          </a:xfrm>
          <a:prstGeom prst="line">
            <a:avLst/>
          </a:prstGeom>
          <a:noFill/>
          <a:ln w="9525">
            <a:solidFill>
              <a:schemeClr val="accent1"/>
            </a:solidFill>
            <a:round/>
            <a:headEnd/>
            <a:tailEnd type="triangle" w="med" len="med"/>
          </a:ln>
        </p:spPr>
        <p:txBody>
          <a:bodyPr wrap="none" anchor="ctr"/>
          <a:lstStyle/>
          <a:p>
            <a:endParaRPr lang="en-US"/>
          </a:p>
        </p:txBody>
      </p:sp>
      <p:sp>
        <p:nvSpPr>
          <p:cNvPr id="301072" name="Text Box 15"/>
          <p:cNvSpPr txBox="1">
            <a:spLocks noChangeArrowheads="1"/>
          </p:cNvSpPr>
          <p:nvPr/>
        </p:nvSpPr>
        <p:spPr bwMode="auto">
          <a:xfrm>
            <a:off x="6461125" y="3671888"/>
            <a:ext cx="1444625" cy="396875"/>
          </a:xfrm>
          <a:prstGeom prst="rect">
            <a:avLst/>
          </a:prstGeom>
          <a:noFill/>
          <a:ln w="9525">
            <a:noFill/>
            <a:miter lim="800000"/>
            <a:headEnd/>
            <a:tailEnd/>
          </a:ln>
        </p:spPr>
        <p:txBody>
          <a:bodyPr wrap="none">
            <a:spAutoFit/>
          </a:bodyPr>
          <a:lstStyle/>
          <a:p>
            <a:r>
              <a:rPr lang="en-US" sz="2000">
                <a:solidFill>
                  <a:schemeClr val="accent1"/>
                </a:solidFill>
              </a:rPr>
              <a:t>DV01 limits</a:t>
            </a: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DBAD2D7C-A107-4B38-8E9A-99B7E2B28104}" type="slidenum">
              <a:rPr lang="en-US" smtClean="0"/>
              <a:pPr/>
              <a:t>28</a:t>
            </a:fld>
            <a:endParaRPr lang="en-US" smtClean="0"/>
          </a:p>
        </p:txBody>
      </p:sp>
      <p:sp>
        <p:nvSpPr>
          <p:cNvPr id="51203" name="Rectangle 1026"/>
          <p:cNvSpPr>
            <a:spLocks noGrp="1" noChangeArrowheads="1"/>
          </p:cNvSpPr>
          <p:nvPr>
            <p:ph type="title"/>
          </p:nvPr>
        </p:nvSpPr>
        <p:spPr>
          <a:xfrm>
            <a:off x="1066800" y="609600"/>
            <a:ext cx="7010400" cy="1295400"/>
          </a:xfrm>
        </p:spPr>
        <p:txBody>
          <a:bodyPr/>
          <a:lstStyle/>
          <a:p>
            <a:r>
              <a:rPr lang="en-US" b="1" smtClean="0"/>
              <a:t>Interaction with Risk Areas</a:t>
            </a:r>
          </a:p>
        </p:txBody>
      </p:sp>
      <p:sp>
        <p:nvSpPr>
          <p:cNvPr id="51204" name="Rectangle 1027"/>
          <p:cNvSpPr>
            <a:spLocks noGrp="1" noChangeArrowheads="1"/>
          </p:cNvSpPr>
          <p:nvPr>
            <p:ph type="body" idx="1"/>
          </p:nvPr>
        </p:nvSpPr>
        <p:spPr>
          <a:xfrm>
            <a:off x="1371600" y="1905000"/>
            <a:ext cx="6019800" cy="3886200"/>
          </a:xfrm>
        </p:spPr>
        <p:txBody>
          <a:bodyPr/>
          <a:lstStyle/>
          <a:p>
            <a:pPr marL="609600" indent="-609600">
              <a:buFontTx/>
              <a:buChar char="–"/>
            </a:pPr>
            <a:r>
              <a:rPr lang="en-US" sz="2800" dirty="0" smtClean="0"/>
              <a:t>Operational Risk</a:t>
            </a:r>
          </a:p>
          <a:p>
            <a:pPr marL="1371600" lvl="2" indent="-457200">
              <a:buFontTx/>
              <a:buChar char="–"/>
            </a:pPr>
            <a:r>
              <a:rPr lang="en-US" dirty="0" err="1" smtClean="0"/>
              <a:t>OpVar</a:t>
            </a:r>
            <a:endParaRPr lang="en-US" dirty="0" smtClean="0"/>
          </a:p>
          <a:p>
            <a:pPr marL="1371600" lvl="2" indent="-457200">
              <a:buFontTx/>
              <a:buChar char="–"/>
            </a:pPr>
            <a:r>
              <a:rPr lang="en-US" dirty="0" smtClean="0"/>
              <a:t>RCSA</a:t>
            </a:r>
          </a:p>
          <a:p>
            <a:pPr marL="1371600" lvl="2" indent="-457200">
              <a:buFontTx/>
              <a:buChar char="–"/>
            </a:pPr>
            <a:r>
              <a:rPr lang="en-GB" dirty="0" smtClean="0"/>
              <a:t>Scenario Analysis</a:t>
            </a:r>
          </a:p>
          <a:p>
            <a:pPr marL="1371600" lvl="2" indent="-457200">
              <a:buFontTx/>
              <a:buChar char="–"/>
            </a:pPr>
            <a:r>
              <a:rPr lang="en-GB" dirty="0" smtClean="0"/>
              <a:t>KRIs</a:t>
            </a:r>
            <a:endParaRPr lang="en-US" dirty="0" smtClean="0"/>
          </a:p>
          <a:p>
            <a:pPr marL="1371600" lvl="2" indent="-457200">
              <a:buFontTx/>
              <a:buChar char="–"/>
            </a:pPr>
            <a:r>
              <a:rPr lang="en-US" dirty="0" smtClean="0"/>
              <a:t>Control issues</a:t>
            </a:r>
          </a:p>
          <a:p>
            <a:pPr marL="1371600" lvl="2" indent="-457200">
              <a:buFontTx/>
              <a:buChar char="–"/>
            </a:pPr>
            <a:r>
              <a:rPr lang="en-US" dirty="0" smtClean="0"/>
              <a:t>Policy and Procedure</a:t>
            </a:r>
          </a:p>
          <a:p>
            <a:pPr marL="1371600" lvl="2" indent="-457200">
              <a:buFontTx/>
              <a:buChar char="–"/>
            </a:pPr>
            <a:r>
              <a:rPr lang="en-US" dirty="0" smtClean="0"/>
              <a:t>Forensic issues</a:t>
            </a:r>
          </a:p>
        </p:txBody>
      </p:sp>
    </p:spTree>
  </p:cSld>
  <p:clrMapOvr>
    <a:masterClrMapping/>
  </p:clrMapOvr>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Number Placeholder 4"/>
          <p:cNvSpPr>
            <a:spLocks noGrp="1"/>
          </p:cNvSpPr>
          <p:nvPr>
            <p:ph type="sldNum" sz="quarter" idx="12"/>
          </p:nvPr>
        </p:nvSpPr>
        <p:spPr>
          <a:noFill/>
        </p:spPr>
        <p:txBody>
          <a:bodyPr/>
          <a:lstStyle/>
          <a:p>
            <a:fld id="{D29A037B-FFB1-4ED4-8E4F-6008A82E9728}" type="slidenum">
              <a:rPr lang="en-US" smtClean="0"/>
              <a:pPr/>
              <a:t>280</a:t>
            </a:fld>
            <a:endParaRPr lang="en-US" smtClean="0"/>
          </a:p>
        </p:txBody>
      </p:sp>
      <p:sp>
        <p:nvSpPr>
          <p:cNvPr id="302083" name="Rectangle 2"/>
          <p:cNvSpPr>
            <a:spLocks noGrp="1" noChangeArrowheads="1"/>
          </p:cNvSpPr>
          <p:nvPr>
            <p:ph type="title"/>
          </p:nvPr>
        </p:nvSpPr>
        <p:spPr/>
        <p:txBody>
          <a:bodyPr/>
          <a:lstStyle/>
          <a:p>
            <a:r>
              <a:rPr lang="en-US" smtClean="0"/>
              <a:t>Limits</a:t>
            </a:r>
          </a:p>
        </p:txBody>
      </p:sp>
      <p:sp>
        <p:nvSpPr>
          <p:cNvPr id="302084" name="Line 3"/>
          <p:cNvSpPr>
            <a:spLocks noChangeShapeType="1"/>
          </p:cNvSpPr>
          <p:nvPr/>
        </p:nvSpPr>
        <p:spPr bwMode="auto">
          <a:xfrm>
            <a:off x="3886200" y="3352800"/>
            <a:ext cx="0" cy="1295400"/>
          </a:xfrm>
          <a:prstGeom prst="line">
            <a:avLst/>
          </a:prstGeom>
          <a:noFill/>
          <a:ln w="9525">
            <a:solidFill>
              <a:srgbClr val="FF0000"/>
            </a:solidFill>
            <a:round/>
            <a:headEnd/>
            <a:tailEnd/>
          </a:ln>
        </p:spPr>
        <p:txBody>
          <a:bodyPr wrap="none" anchor="ctr"/>
          <a:lstStyle/>
          <a:p>
            <a:endParaRPr lang="en-US"/>
          </a:p>
        </p:txBody>
      </p:sp>
      <p:sp>
        <p:nvSpPr>
          <p:cNvPr id="302085" name="Line 4"/>
          <p:cNvSpPr>
            <a:spLocks noChangeShapeType="1"/>
          </p:cNvSpPr>
          <p:nvPr/>
        </p:nvSpPr>
        <p:spPr bwMode="auto">
          <a:xfrm>
            <a:off x="5181600" y="3352800"/>
            <a:ext cx="0" cy="1295400"/>
          </a:xfrm>
          <a:prstGeom prst="line">
            <a:avLst/>
          </a:prstGeom>
          <a:noFill/>
          <a:ln w="9525">
            <a:solidFill>
              <a:srgbClr val="FF0000"/>
            </a:solidFill>
            <a:round/>
            <a:headEnd/>
            <a:tailEnd/>
          </a:ln>
        </p:spPr>
        <p:txBody>
          <a:bodyPr wrap="none" anchor="ctr"/>
          <a:lstStyle/>
          <a:p>
            <a:endParaRPr lang="en-US"/>
          </a:p>
        </p:txBody>
      </p:sp>
      <p:sp>
        <p:nvSpPr>
          <p:cNvPr id="302086" name="Oval 5"/>
          <p:cNvSpPr>
            <a:spLocks noChangeArrowheads="1"/>
          </p:cNvSpPr>
          <p:nvPr/>
        </p:nvSpPr>
        <p:spPr bwMode="auto">
          <a:xfrm>
            <a:off x="4398963" y="4038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2087" name="Line 6"/>
          <p:cNvSpPr>
            <a:spLocks noChangeShapeType="1"/>
          </p:cNvSpPr>
          <p:nvPr/>
        </p:nvSpPr>
        <p:spPr bwMode="auto">
          <a:xfrm rot="5400000">
            <a:off x="4533900" y="2705100"/>
            <a:ext cx="0" cy="1295400"/>
          </a:xfrm>
          <a:prstGeom prst="line">
            <a:avLst/>
          </a:prstGeom>
          <a:noFill/>
          <a:ln w="9525">
            <a:solidFill>
              <a:schemeClr val="accent1"/>
            </a:solidFill>
            <a:round/>
            <a:headEnd/>
            <a:tailEnd/>
          </a:ln>
        </p:spPr>
        <p:txBody>
          <a:bodyPr wrap="none" anchor="ctr"/>
          <a:lstStyle/>
          <a:p>
            <a:endParaRPr lang="en-US"/>
          </a:p>
        </p:txBody>
      </p:sp>
      <p:sp>
        <p:nvSpPr>
          <p:cNvPr id="302088" name="Line 7"/>
          <p:cNvSpPr>
            <a:spLocks noChangeShapeType="1"/>
          </p:cNvSpPr>
          <p:nvPr/>
        </p:nvSpPr>
        <p:spPr bwMode="auto">
          <a:xfrm rot="5400000">
            <a:off x="4533900" y="4000500"/>
            <a:ext cx="0" cy="1295400"/>
          </a:xfrm>
          <a:prstGeom prst="line">
            <a:avLst/>
          </a:prstGeom>
          <a:noFill/>
          <a:ln w="9525">
            <a:solidFill>
              <a:schemeClr val="accent1"/>
            </a:solidFill>
            <a:round/>
            <a:headEnd/>
            <a:tailEnd/>
          </a:ln>
        </p:spPr>
        <p:txBody>
          <a:bodyPr wrap="none" anchor="ctr"/>
          <a:lstStyle/>
          <a:p>
            <a:endParaRPr lang="en-US"/>
          </a:p>
        </p:txBody>
      </p:sp>
      <p:sp>
        <p:nvSpPr>
          <p:cNvPr id="302089" name="Line 8"/>
          <p:cNvSpPr>
            <a:spLocks noChangeShapeType="1"/>
          </p:cNvSpPr>
          <p:nvPr/>
        </p:nvSpPr>
        <p:spPr bwMode="auto">
          <a:xfrm flipV="1">
            <a:off x="447357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302090" name="Text Box 9"/>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
        <p:nvSpPr>
          <p:cNvPr id="302091" name="Line 10"/>
          <p:cNvSpPr>
            <a:spLocks noChangeShapeType="1"/>
          </p:cNvSpPr>
          <p:nvPr/>
        </p:nvSpPr>
        <p:spPr bwMode="auto">
          <a:xfrm flipH="1">
            <a:off x="3886200" y="2362200"/>
            <a:ext cx="609600" cy="914400"/>
          </a:xfrm>
          <a:prstGeom prst="line">
            <a:avLst/>
          </a:prstGeom>
          <a:noFill/>
          <a:ln w="9525">
            <a:solidFill>
              <a:srgbClr val="FF0000"/>
            </a:solidFill>
            <a:round/>
            <a:headEnd/>
            <a:tailEnd type="triangle" w="med" len="med"/>
          </a:ln>
        </p:spPr>
        <p:txBody>
          <a:bodyPr wrap="none" anchor="ctr"/>
          <a:lstStyle/>
          <a:p>
            <a:endParaRPr lang="en-US"/>
          </a:p>
        </p:txBody>
      </p:sp>
      <p:sp>
        <p:nvSpPr>
          <p:cNvPr id="302092" name="Line 11"/>
          <p:cNvSpPr>
            <a:spLocks noChangeShapeType="1"/>
          </p:cNvSpPr>
          <p:nvPr/>
        </p:nvSpPr>
        <p:spPr bwMode="auto">
          <a:xfrm>
            <a:off x="4572000" y="2347913"/>
            <a:ext cx="609600" cy="928687"/>
          </a:xfrm>
          <a:prstGeom prst="line">
            <a:avLst/>
          </a:prstGeom>
          <a:noFill/>
          <a:ln w="9525">
            <a:solidFill>
              <a:srgbClr val="FF0000"/>
            </a:solidFill>
            <a:round/>
            <a:headEnd/>
            <a:tailEnd type="triangle" w="med" len="med"/>
          </a:ln>
        </p:spPr>
        <p:txBody>
          <a:bodyPr wrap="none" anchor="ctr"/>
          <a:lstStyle/>
          <a:p>
            <a:endParaRPr lang="en-US"/>
          </a:p>
        </p:txBody>
      </p:sp>
      <p:sp>
        <p:nvSpPr>
          <p:cNvPr id="302093" name="Text Box 12"/>
          <p:cNvSpPr txBox="1">
            <a:spLocks noChangeArrowheads="1"/>
          </p:cNvSpPr>
          <p:nvPr/>
        </p:nvSpPr>
        <p:spPr bwMode="auto">
          <a:xfrm>
            <a:off x="3856038" y="1905000"/>
            <a:ext cx="1401762" cy="396875"/>
          </a:xfrm>
          <a:prstGeom prst="rect">
            <a:avLst/>
          </a:prstGeom>
          <a:noFill/>
          <a:ln w="9525">
            <a:noFill/>
            <a:miter lim="800000"/>
            <a:headEnd/>
            <a:tailEnd/>
          </a:ln>
        </p:spPr>
        <p:txBody>
          <a:bodyPr wrap="none">
            <a:spAutoFit/>
          </a:bodyPr>
          <a:lstStyle/>
          <a:p>
            <a:r>
              <a:rPr lang="en-US" sz="2000">
                <a:solidFill>
                  <a:srgbClr val="FF3300"/>
                </a:solidFill>
              </a:rPr>
              <a:t>CMV limits</a:t>
            </a:r>
          </a:p>
        </p:txBody>
      </p:sp>
      <p:sp>
        <p:nvSpPr>
          <p:cNvPr id="302094" name="Line 13"/>
          <p:cNvSpPr>
            <a:spLocks noChangeShapeType="1"/>
          </p:cNvSpPr>
          <p:nvPr/>
        </p:nvSpPr>
        <p:spPr bwMode="auto">
          <a:xfrm rot="5221112" flipH="1">
            <a:off x="5408613" y="3184525"/>
            <a:ext cx="609600" cy="914400"/>
          </a:xfrm>
          <a:prstGeom prst="line">
            <a:avLst/>
          </a:prstGeom>
          <a:noFill/>
          <a:ln w="9525">
            <a:solidFill>
              <a:schemeClr val="accent1"/>
            </a:solidFill>
            <a:round/>
            <a:headEnd/>
            <a:tailEnd type="triangle" w="med" len="med"/>
          </a:ln>
        </p:spPr>
        <p:txBody>
          <a:bodyPr wrap="none" anchor="ctr"/>
          <a:lstStyle/>
          <a:p>
            <a:endParaRPr lang="en-US"/>
          </a:p>
        </p:txBody>
      </p:sp>
      <p:sp>
        <p:nvSpPr>
          <p:cNvPr id="302095" name="Line 14"/>
          <p:cNvSpPr>
            <a:spLocks noChangeShapeType="1"/>
          </p:cNvSpPr>
          <p:nvPr/>
        </p:nvSpPr>
        <p:spPr bwMode="auto">
          <a:xfrm rot="5222762">
            <a:off x="5430044" y="3879056"/>
            <a:ext cx="609600" cy="928688"/>
          </a:xfrm>
          <a:prstGeom prst="line">
            <a:avLst/>
          </a:prstGeom>
          <a:noFill/>
          <a:ln w="9525">
            <a:solidFill>
              <a:schemeClr val="accent1"/>
            </a:solidFill>
            <a:round/>
            <a:headEnd/>
            <a:tailEnd type="triangle" w="med" len="med"/>
          </a:ln>
        </p:spPr>
        <p:txBody>
          <a:bodyPr wrap="none" anchor="ctr"/>
          <a:lstStyle/>
          <a:p>
            <a:endParaRPr lang="en-US"/>
          </a:p>
        </p:txBody>
      </p:sp>
      <p:sp>
        <p:nvSpPr>
          <p:cNvPr id="302096" name="Text Box 15"/>
          <p:cNvSpPr txBox="1">
            <a:spLocks noChangeArrowheads="1"/>
          </p:cNvSpPr>
          <p:nvPr/>
        </p:nvSpPr>
        <p:spPr bwMode="auto">
          <a:xfrm>
            <a:off x="6461125" y="3671888"/>
            <a:ext cx="1444625" cy="396875"/>
          </a:xfrm>
          <a:prstGeom prst="rect">
            <a:avLst/>
          </a:prstGeom>
          <a:noFill/>
          <a:ln w="9525">
            <a:noFill/>
            <a:miter lim="800000"/>
            <a:headEnd/>
            <a:tailEnd/>
          </a:ln>
        </p:spPr>
        <p:txBody>
          <a:bodyPr wrap="none">
            <a:spAutoFit/>
          </a:bodyPr>
          <a:lstStyle/>
          <a:p>
            <a:r>
              <a:rPr lang="en-US" sz="2000">
                <a:solidFill>
                  <a:schemeClr val="accent1"/>
                </a:solidFill>
              </a:rPr>
              <a:t>DV01 limits</a:t>
            </a:r>
          </a:p>
        </p:txBody>
      </p:sp>
      <p:sp>
        <p:nvSpPr>
          <p:cNvPr id="302097" name="Line 16"/>
          <p:cNvSpPr>
            <a:spLocks noChangeShapeType="1"/>
          </p:cNvSpPr>
          <p:nvPr/>
        </p:nvSpPr>
        <p:spPr bwMode="auto">
          <a:xfrm flipH="1">
            <a:off x="3733800" y="3352800"/>
            <a:ext cx="152400" cy="228600"/>
          </a:xfrm>
          <a:prstGeom prst="line">
            <a:avLst/>
          </a:prstGeom>
          <a:noFill/>
          <a:ln w="9525">
            <a:solidFill>
              <a:srgbClr val="FF00FF"/>
            </a:solidFill>
            <a:round/>
            <a:headEnd/>
            <a:tailEnd/>
          </a:ln>
        </p:spPr>
        <p:txBody>
          <a:bodyPr wrap="none" anchor="ctr"/>
          <a:lstStyle/>
          <a:p>
            <a:endParaRPr lang="en-US"/>
          </a:p>
        </p:txBody>
      </p:sp>
      <p:sp>
        <p:nvSpPr>
          <p:cNvPr id="302098" name="Line 17"/>
          <p:cNvSpPr>
            <a:spLocks noChangeShapeType="1"/>
          </p:cNvSpPr>
          <p:nvPr/>
        </p:nvSpPr>
        <p:spPr bwMode="auto">
          <a:xfrm flipH="1">
            <a:off x="3733800" y="4648200"/>
            <a:ext cx="152400" cy="228600"/>
          </a:xfrm>
          <a:prstGeom prst="line">
            <a:avLst/>
          </a:prstGeom>
          <a:noFill/>
          <a:ln w="9525">
            <a:solidFill>
              <a:srgbClr val="FF00FF"/>
            </a:solidFill>
            <a:round/>
            <a:headEnd/>
            <a:tailEnd/>
          </a:ln>
        </p:spPr>
        <p:txBody>
          <a:bodyPr wrap="none" anchor="ctr"/>
          <a:lstStyle/>
          <a:p>
            <a:endParaRPr lang="en-US"/>
          </a:p>
        </p:txBody>
      </p:sp>
      <p:sp>
        <p:nvSpPr>
          <p:cNvPr id="302099" name="Line 18"/>
          <p:cNvSpPr>
            <a:spLocks noChangeShapeType="1"/>
          </p:cNvSpPr>
          <p:nvPr/>
        </p:nvSpPr>
        <p:spPr bwMode="auto">
          <a:xfrm flipH="1">
            <a:off x="5029200" y="4648200"/>
            <a:ext cx="152400" cy="228600"/>
          </a:xfrm>
          <a:prstGeom prst="line">
            <a:avLst/>
          </a:prstGeom>
          <a:noFill/>
          <a:ln w="9525">
            <a:solidFill>
              <a:srgbClr val="FF00FF"/>
            </a:solidFill>
            <a:round/>
            <a:headEnd/>
            <a:tailEnd/>
          </a:ln>
        </p:spPr>
        <p:txBody>
          <a:bodyPr wrap="none" anchor="ctr"/>
          <a:lstStyle/>
          <a:p>
            <a:endParaRPr lang="en-US"/>
          </a:p>
        </p:txBody>
      </p:sp>
      <p:sp>
        <p:nvSpPr>
          <p:cNvPr id="302100" name="Line 19"/>
          <p:cNvSpPr>
            <a:spLocks noChangeShapeType="1"/>
          </p:cNvSpPr>
          <p:nvPr/>
        </p:nvSpPr>
        <p:spPr bwMode="auto">
          <a:xfrm flipH="1">
            <a:off x="5029200" y="3352800"/>
            <a:ext cx="152400" cy="228600"/>
          </a:xfrm>
          <a:prstGeom prst="line">
            <a:avLst/>
          </a:prstGeom>
          <a:noFill/>
          <a:ln w="9525">
            <a:solidFill>
              <a:srgbClr val="FF00FF"/>
            </a:solidFill>
            <a:round/>
            <a:headEnd/>
            <a:tailEnd/>
          </a:ln>
        </p:spPr>
        <p:txBody>
          <a:bodyPr wrap="none" anchor="ctr"/>
          <a:lstStyle/>
          <a:p>
            <a:endParaRPr lang="en-US"/>
          </a:p>
        </p:txBody>
      </p:sp>
      <p:sp>
        <p:nvSpPr>
          <p:cNvPr id="302101" name="Line 20"/>
          <p:cNvSpPr>
            <a:spLocks noChangeShapeType="1"/>
          </p:cNvSpPr>
          <p:nvPr/>
        </p:nvSpPr>
        <p:spPr bwMode="auto">
          <a:xfrm>
            <a:off x="3733800" y="3581400"/>
            <a:ext cx="0" cy="1295400"/>
          </a:xfrm>
          <a:prstGeom prst="line">
            <a:avLst/>
          </a:prstGeom>
          <a:noFill/>
          <a:ln w="9525">
            <a:solidFill>
              <a:srgbClr val="FF0000"/>
            </a:solidFill>
            <a:round/>
            <a:headEnd/>
            <a:tailEnd/>
          </a:ln>
        </p:spPr>
        <p:txBody>
          <a:bodyPr wrap="none" anchor="ctr"/>
          <a:lstStyle/>
          <a:p>
            <a:endParaRPr lang="en-US"/>
          </a:p>
        </p:txBody>
      </p:sp>
      <p:sp>
        <p:nvSpPr>
          <p:cNvPr id="302102" name="Line 21"/>
          <p:cNvSpPr>
            <a:spLocks noChangeShapeType="1"/>
          </p:cNvSpPr>
          <p:nvPr/>
        </p:nvSpPr>
        <p:spPr bwMode="auto">
          <a:xfrm>
            <a:off x="5029200" y="3581400"/>
            <a:ext cx="0" cy="1295400"/>
          </a:xfrm>
          <a:prstGeom prst="line">
            <a:avLst/>
          </a:prstGeom>
          <a:noFill/>
          <a:ln w="9525">
            <a:solidFill>
              <a:srgbClr val="FF0000"/>
            </a:solidFill>
            <a:round/>
            <a:headEnd/>
            <a:tailEnd/>
          </a:ln>
        </p:spPr>
        <p:txBody>
          <a:bodyPr wrap="none" anchor="ctr"/>
          <a:lstStyle/>
          <a:p>
            <a:endParaRPr lang="en-US"/>
          </a:p>
        </p:txBody>
      </p:sp>
      <p:sp>
        <p:nvSpPr>
          <p:cNvPr id="302103" name="Line 22"/>
          <p:cNvSpPr>
            <a:spLocks noChangeShapeType="1"/>
          </p:cNvSpPr>
          <p:nvPr/>
        </p:nvSpPr>
        <p:spPr bwMode="auto">
          <a:xfrm rot="5400000">
            <a:off x="4381500" y="2933700"/>
            <a:ext cx="0" cy="1295400"/>
          </a:xfrm>
          <a:prstGeom prst="line">
            <a:avLst/>
          </a:prstGeom>
          <a:noFill/>
          <a:ln w="9525">
            <a:solidFill>
              <a:schemeClr val="accent1"/>
            </a:solidFill>
            <a:round/>
            <a:headEnd/>
            <a:tailEnd/>
          </a:ln>
        </p:spPr>
        <p:txBody>
          <a:bodyPr wrap="none" anchor="ctr"/>
          <a:lstStyle/>
          <a:p>
            <a:endParaRPr lang="en-US"/>
          </a:p>
        </p:txBody>
      </p:sp>
      <p:sp>
        <p:nvSpPr>
          <p:cNvPr id="302104" name="Line 23"/>
          <p:cNvSpPr>
            <a:spLocks noChangeShapeType="1"/>
          </p:cNvSpPr>
          <p:nvPr/>
        </p:nvSpPr>
        <p:spPr bwMode="auto">
          <a:xfrm rot="5400000">
            <a:off x="4381500" y="4229100"/>
            <a:ext cx="0" cy="1295400"/>
          </a:xfrm>
          <a:prstGeom prst="line">
            <a:avLst/>
          </a:prstGeom>
          <a:noFill/>
          <a:ln w="9525">
            <a:solidFill>
              <a:schemeClr val="accent1"/>
            </a:solidFill>
            <a:round/>
            <a:headEnd/>
            <a:tailEnd/>
          </a:ln>
        </p:spPr>
        <p:txBody>
          <a:bodyPr wrap="none" anchor="ctr"/>
          <a:lstStyle/>
          <a:p>
            <a:endParaRPr lang="en-US"/>
          </a:p>
        </p:txBody>
      </p:sp>
      <p:sp>
        <p:nvSpPr>
          <p:cNvPr id="302105" name="Line 24"/>
          <p:cNvSpPr>
            <a:spLocks noChangeShapeType="1"/>
          </p:cNvSpPr>
          <p:nvPr/>
        </p:nvSpPr>
        <p:spPr bwMode="auto">
          <a:xfrm rot="5789857" flipH="1" flipV="1">
            <a:off x="3062288" y="3832225"/>
            <a:ext cx="230187" cy="944563"/>
          </a:xfrm>
          <a:prstGeom prst="line">
            <a:avLst/>
          </a:prstGeom>
          <a:noFill/>
          <a:ln w="9525">
            <a:solidFill>
              <a:srgbClr val="FF00FF"/>
            </a:solidFill>
            <a:round/>
            <a:headEnd/>
            <a:tailEnd type="triangle" w="med" len="med"/>
          </a:ln>
        </p:spPr>
        <p:txBody>
          <a:bodyPr wrap="none" anchor="ctr"/>
          <a:lstStyle/>
          <a:p>
            <a:endParaRPr lang="en-US"/>
          </a:p>
        </p:txBody>
      </p:sp>
      <p:sp>
        <p:nvSpPr>
          <p:cNvPr id="302106" name="Line 25"/>
          <p:cNvSpPr>
            <a:spLocks noChangeShapeType="1"/>
          </p:cNvSpPr>
          <p:nvPr/>
        </p:nvSpPr>
        <p:spPr bwMode="auto">
          <a:xfrm rot="-5013768">
            <a:off x="3048000" y="3578226"/>
            <a:ext cx="523875" cy="1143000"/>
          </a:xfrm>
          <a:prstGeom prst="line">
            <a:avLst/>
          </a:prstGeom>
          <a:noFill/>
          <a:ln w="9525">
            <a:solidFill>
              <a:srgbClr val="FF00FF"/>
            </a:solidFill>
            <a:round/>
            <a:headEnd/>
            <a:tailEnd type="triangle" w="med" len="med"/>
          </a:ln>
        </p:spPr>
        <p:txBody>
          <a:bodyPr wrap="none" anchor="ctr"/>
          <a:lstStyle/>
          <a:p>
            <a:endParaRPr lang="en-US"/>
          </a:p>
        </p:txBody>
      </p:sp>
      <p:sp>
        <p:nvSpPr>
          <p:cNvPr id="302107" name="Text Box 26"/>
          <p:cNvSpPr txBox="1">
            <a:spLocks noChangeArrowheads="1"/>
          </p:cNvSpPr>
          <p:nvPr/>
        </p:nvSpPr>
        <p:spPr bwMode="auto">
          <a:xfrm>
            <a:off x="1146175" y="4175125"/>
            <a:ext cx="1289050" cy="396875"/>
          </a:xfrm>
          <a:prstGeom prst="rect">
            <a:avLst/>
          </a:prstGeom>
          <a:noFill/>
          <a:ln w="9525">
            <a:noFill/>
            <a:miter lim="800000"/>
            <a:headEnd/>
            <a:tailEnd/>
          </a:ln>
        </p:spPr>
        <p:txBody>
          <a:bodyPr wrap="none">
            <a:spAutoFit/>
          </a:bodyPr>
          <a:lstStyle/>
          <a:p>
            <a:r>
              <a:rPr lang="en-US" sz="2000">
                <a:solidFill>
                  <a:srgbClr val="FF00FF"/>
                </a:solidFill>
              </a:rPr>
              <a:t>VaR limits</a:t>
            </a:r>
          </a:p>
        </p:txBody>
      </p:sp>
    </p:spTree>
  </p:cSld>
  <p:clrMapOvr>
    <a:masterClrMapping/>
  </p:clrMapOvr>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Number Placeholder 5"/>
          <p:cNvSpPr>
            <a:spLocks noGrp="1"/>
          </p:cNvSpPr>
          <p:nvPr>
            <p:ph type="sldNum" sz="quarter" idx="12"/>
          </p:nvPr>
        </p:nvSpPr>
        <p:spPr>
          <a:noFill/>
        </p:spPr>
        <p:txBody>
          <a:bodyPr/>
          <a:lstStyle/>
          <a:p>
            <a:fld id="{5E98EF8F-A72D-40AB-98B1-B187E3393487}" type="slidenum">
              <a:rPr lang="en-US" smtClean="0"/>
              <a:pPr/>
              <a:t>281</a:t>
            </a:fld>
            <a:endParaRPr lang="en-US" smtClean="0"/>
          </a:p>
        </p:txBody>
      </p:sp>
      <p:sp>
        <p:nvSpPr>
          <p:cNvPr id="303107" name="Rectangle 2"/>
          <p:cNvSpPr>
            <a:spLocks noGrp="1" noChangeArrowheads="1"/>
          </p:cNvSpPr>
          <p:nvPr>
            <p:ph type="title"/>
          </p:nvPr>
        </p:nvSpPr>
        <p:spPr/>
        <p:txBody>
          <a:bodyPr/>
          <a:lstStyle/>
          <a:p>
            <a:r>
              <a:rPr lang="en-US" smtClean="0"/>
              <a:t>Types of Limits: Structure</a:t>
            </a:r>
          </a:p>
        </p:txBody>
      </p:sp>
      <p:sp>
        <p:nvSpPr>
          <p:cNvPr id="303108" name="Rectangle 3"/>
          <p:cNvSpPr>
            <a:spLocks noGrp="1" noChangeArrowheads="1"/>
          </p:cNvSpPr>
          <p:nvPr>
            <p:ph type="body" idx="1"/>
          </p:nvPr>
        </p:nvSpPr>
        <p:spPr/>
        <p:txBody>
          <a:bodyPr/>
          <a:lstStyle/>
          <a:p>
            <a:r>
              <a:rPr lang="en-US" smtClean="0"/>
              <a:t>Approval by Committee</a:t>
            </a:r>
          </a:p>
          <a:p>
            <a:r>
              <a:rPr lang="en-US" smtClean="0"/>
              <a:t>Proper governance</a:t>
            </a:r>
          </a:p>
          <a:p>
            <a:r>
              <a:rPr lang="en-US" smtClean="0"/>
              <a:t>Escalation Process</a:t>
            </a:r>
          </a:p>
          <a:p>
            <a:r>
              <a:rPr lang="en-US" smtClean="0"/>
              <a:t>Tiers</a:t>
            </a:r>
          </a:p>
          <a:p>
            <a:r>
              <a:rPr lang="en-US" smtClean="0"/>
              <a:t>Guidelines</a:t>
            </a:r>
          </a:p>
          <a:p>
            <a:r>
              <a:rPr lang="en-US" smtClean="0"/>
              <a:t>Sublimits</a:t>
            </a:r>
          </a:p>
        </p:txBody>
      </p:sp>
    </p:spTree>
  </p:cSld>
  <p:clrMapOvr>
    <a:masterClrMapping/>
  </p:clrMapOvr>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Number Placeholder 5"/>
          <p:cNvSpPr>
            <a:spLocks noGrp="1"/>
          </p:cNvSpPr>
          <p:nvPr>
            <p:ph type="sldNum" sz="quarter" idx="12"/>
          </p:nvPr>
        </p:nvSpPr>
        <p:spPr>
          <a:noFill/>
        </p:spPr>
        <p:txBody>
          <a:bodyPr/>
          <a:lstStyle/>
          <a:p>
            <a:fld id="{79951C57-EFA9-4414-8CA7-70966BF76E48}" type="slidenum">
              <a:rPr lang="en-US" smtClean="0"/>
              <a:pPr/>
              <a:t>282</a:t>
            </a:fld>
            <a:endParaRPr lang="en-US" smtClean="0"/>
          </a:p>
        </p:txBody>
      </p:sp>
      <p:sp>
        <p:nvSpPr>
          <p:cNvPr id="304131" name="Rectangle 2"/>
          <p:cNvSpPr>
            <a:spLocks noGrp="1" noChangeArrowheads="1"/>
          </p:cNvSpPr>
          <p:nvPr>
            <p:ph type="title"/>
          </p:nvPr>
        </p:nvSpPr>
        <p:spPr/>
        <p:txBody>
          <a:bodyPr/>
          <a:lstStyle/>
          <a:p>
            <a:r>
              <a:rPr lang="en-US" smtClean="0"/>
              <a:t>Desk Level Limits</a:t>
            </a:r>
          </a:p>
        </p:txBody>
      </p:sp>
      <p:sp>
        <p:nvSpPr>
          <p:cNvPr id="304132" name="Rectangle 3"/>
          <p:cNvSpPr>
            <a:spLocks noGrp="1" noChangeArrowheads="1"/>
          </p:cNvSpPr>
          <p:nvPr>
            <p:ph type="body" idx="1"/>
          </p:nvPr>
        </p:nvSpPr>
        <p:spPr/>
        <p:txBody>
          <a:bodyPr/>
          <a:lstStyle/>
          <a:p>
            <a:r>
              <a:rPr lang="en-US" smtClean="0"/>
              <a:t>“Owned” by the line</a:t>
            </a:r>
          </a:p>
          <a:p>
            <a:r>
              <a:rPr lang="en-US" smtClean="0"/>
              <a:t>Advised</a:t>
            </a:r>
          </a:p>
          <a:p>
            <a:r>
              <a:rPr lang="en-US" smtClean="0"/>
              <a:t>Can be disputed by Risk Management</a:t>
            </a:r>
          </a:p>
          <a:p>
            <a:r>
              <a:rPr lang="en-US" smtClean="0"/>
              <a:t>Often MV or DV01-based</a:t>
            </a:r>
          </a:p>
          <a:p>
            <a:r>
              <a:rPr lang="en-US" smtClean="0"/>
              <a:t>Intraday limits</a:t>
            </a:r>
          </a:p>
          <a:p>
            <a:r>
              <a:rPr lang="en-US" smtClean="0"/>
              <a:t>Stops</a:t>
            </a:r>
          </a:p>
        </p:txBody>
      </p:sp>
    </p:spTree>
  </p:cSld>
  <p:clrMapOvr>
    <a:masterClrMapping/>
  </p:clrMapOvr>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Number Placeholder 5"/>
          <p:cNvSpPr>
            <a:spLocks noGrp="1"/>
          </p:cNvSpPr>
          <p:nvPr>
            <p:ph type="sldNum" sz="quarter" idx="12"/>
          </p:nvPr>
        </p:nvSpPr>
        <p:spPr>
          <a:noFill/>
        </p:spPr>
        <p:txBody>
          <a:bodyPr/>
          <a:lstStyle/>
          <a:p>
            <a:fld id="{566E2A03-F863-4CB3-8AB3-9E7EDDA54DCF}" type="slidenum">
              <a:rPr lang="en-US" smtClean="0"/>
              <a:pPr/>
              <a:t>283</a:t>
            </a:fld>
            <a:endParaRPr lang="en-US" smtClean="0"/>
          </a:p>
        </p:txBody>
      </p:sp>
      <p:sp>
        <p:nvSpPr>
          <p:cNvPr id="305155" name="Rectangle 2"/>
          <p:cNvSpPr>
            <a:spLocks noGrp="1" noChangeArrowheads="1"/>
          </p:cNvSpPr>
          <p:nvPr>
            <p:ph type="title"/>
          </p:nvPr>
        </p:nvSpPr>
        <p:spPr/>
        <p:txBody>
          <a:bodyPr/>
          <a:lstStyle/>
          <a:p>
            <a:r>
              <a:rPr lang="en-US" smtClean="0"/>
              <a:t>Types of Market Risk Limits</a:t>
            </a:r>
          </a:p>
        </p:txBody>
      </p:sp>
      <p:sp>
        <p:nvSpPr>
          <p:cNvPr id="305156" name="Rectangle 3"/>
          <p:cNvSpPr>
            <a:spLocks noGrp="1" noChangeArrowheads="1"/>
          </p:cNvSpPr>
          <p:nvPr>
            <p:ph type="body" idx="1"/>
          </p:nvPr>
        </p:nvSpPr>
        <p:spPr>
          <a:xfrm>
            <a:off x="685800" y="1981200"/>
            <a:ext cx="3352800" cy="4114800"/>
          </a:xfrm>
        </p:spPr>
        <p:txBody>
          <a:bodyPr/>
          <a:lstStyle/>
          <a:p>
            <a:r>
              <a:rPr lang="en-US" smtClean="0"/>
              <a:t>CMV</a:t>
            </a:r>
          </a:p>
          <a:p>
            <a:r>
              <a:rPr lang="en-US" smtClean="0"/>
              <a:t>PV01</a:t>
            </a:r>
          </a:p>
          <a:p>
            <a:r>
              <a:rPr lang="en-US" smtClean="0"/>
              <a:t>Spread PV01</a:t>
            </a:r>
          </a:p>
          <a:p>
            <a:r>
              <a:rPr lang="en-US" smtClean="0"/>
              <a:t>Spread PV10%</a:t>
            </a:r>
          </a:p>
          <a:p>
            <a:r>
              <a:rPr lang="en-US" smtClean="0"/>
              <a:t>JTD</a:t>
            </a:r>
          </a:p>
          <a:p>
            <a:r>
              <a:rPr lang="en-US" smtClean="0"/>
              <a:t>Vega</a:t>
            </a:r>
          </a:p>
          <a:p>
            <a:r>
              <a:rPr lang="en-US" smtClean="0"/>
              <a:t>Gamma</a:t>
            </a:r>
          </a:p>
        </p:txBody>
      </p:sp>
      <p:sp>
        <p:nvSpPr>
          <p:cNvPr id="305157" name="Rectangle 4"/>
          <p:cNvSpPr>
            <a:spLocks noChangeArrowheads="1"/>
          </p:cNvSpPr>
          <p:nvPr/>
        </p:nvSpPr>
        <p:spPr bwMode="auto">
          <a:xfrm>
            <a:off x="4800600" y="1676400"/>
            <a:ext cx="3657600" cy="4114800"/>
          </a:xfrm>
          <a:prstGeom prst="rect">
            <a:avLst/>
          </a:prstGeom>
          <a:noFill/>
          <a:ln w="12700">
            <a:noFill/>
            <a:miter lim="800000"/>
            <a:headEnd/>
            <a:tailEnd/>
          </a:ln>
        </p:spPr>
        <p:txBody>
          <a:bodyPr lIns="90488" tIns="44450" rIns="90488" bIns="44450"/>
          <a:lstStyle/>
          <a:p>
            <a:pPr marL="342900" indent="-342900">
              <a:spcBef>
                <a:spcPct val="20000"/>
              </a:spcBef>
              <a:buFontTx/>
              <a:buChar char="•"/>
            </a:pPr>
            <a:r>
              <a:rPr lang="en-US" sz="3200"/>
              <a:t>FX exposure</a:t>
            </a:r>
          </a:p>
          <a:p>
            <a:pPr marL="342900" indent="-342900">
              <a:spcBef>
                <a:spcPct val="20000"/>
              </a:spcBef>
              <a:buFontTx/>
              <a:buChar char="•"/>
            </a:pPr>
            <a:r>
              <a:rPr lang="en-US" sz="3200"/>
              <a:t>Gross exposure</a:t>
            </a:r>
          </a:p>
          <a:p>
            <a:pPr marL="342900" indent="-342900">
              <a:spcBef>
                <a:spcPct val="20000"/>
              </a:spcBef>
              <a:buFontTx/>
              <a:buChar char="•"/>
            </a:pPr>
            <a:r>
              <a:rPr lang="en-US" sz="3200"/>
              <a:t>Net exposure</a:t>
            </a:r>
          </a:p>
          <a:p>
            <a:pPr marL="342900" indent="-342900">
              <a:spcBef>
                <a:spcPct val="20000"/>
              </a:spcBef>
              <a:buFontTx/>
              <a:buChar char="•"/>
            </a:pPr>
            <a:r>
              <a:rPr lang="en-US" sz="3200"/>
              <a:t>Index equivalent</a:t>
            </a:r>
          </a:p>
          <a:p>
            <a:pPr marL="342900" indent="-342900">
              <a:spcBef>
                <a:spcPct val="20000"/>
              </a:spcBef>
              <a:buFontTx/>
              <a:buChar char="•"/>
            </a:pPr>
            <a:r>
              <a:rPr lang="en-US" sz="3200"/>
              <a:t>Single name</a:t>
            </a:r>
          </a:p>
          <a:p>
            <a:pPr marL="342900" indent="-342900">
              <a:spcBef>
                <a:spcPct val="20000"/>
              </a:spcBef>
              <a:buFontTx/>
              <a:buChar char="•"/>
            </a:pPr>
            <a:r>
              <a:rPr lang="en-US" sz="3200"/>
              <a:t>Country</a:t>
            </a:r>
          </a:p>
          <a:p>
            <a:pPr marL="342900" indent="-342900">
              <a:spcBef>
                <a:spcPct val="20000"/>
              </a:spcBef>
              <a:buFontTx/>
              <a:buChar char="•"/>
            </a:pPr>
            <a:r>
              <a:rPr lang="en-US" sz="3200"/>
              <a:t>Correlation PV01</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Number Placeholder 5"/>
          <p:cNvSpPr>
            <a:spLocks noGrp="1"/>
          </p:cNvSpPr>
          <p:nvPr>
            <p:ph type="sldNum" sz="quarter" idx="12"/>
          </p:nvPr>
        </p:nvSpPr>
        <p:spPr>
          <a:noFill/>
        </p:spPr>
        <p:txBody>
          <a:bodyPr/>
          <a:lstStyle/>
          <a:p>
            <a:fld id="{03960D81-E7CA-4F16-95AA-7C60ABB6B08B}" type="slidenum">
              <a:rPr lang="en-US" smtClean="0"/>
              <a:pPr/>
              <a:t>284</a:t>
            </a:fld>
            <a:endParaRPr lang="en-US" smtClean="0"/>
          </a:p>
        </p:txBody>
      </p:sp>
      <p:sp>
        <p:nvSpPr>
          <p:cNvPr id="306179" name="Rectangle 2"/>
          <p:cNvSpPr>
            <a:spLocks noGrp="1" noChangeArrowheads="1"/>
          </p:cNvSpPr>
          <p:nvPr>
            <p:ph type="title"/>
          </p:nvPr>
        </p:nvSpPr>
        <p:spPr>
          <a:xfrm>
            <a:off x="685800" y="304800"/>
            <a:ext cx="7772400" cy="1143000"/>
          </a:xfrm>
        </p:spPr>
        <p:txBody>
          <a:bodyPr/>
          <a:lstStyle/>
          <a:p>
            <a:r>
              <a:rPr lang="en-US" smtClean="0"/>
              <a:t>Types of Credit Risk Limits</a:t>
            </a:r>
          </a:p>
        </p:txBody>
      </p:sp>
      <p:sp>
        <p:nvSpPr>
          <p:cNvPr id="306180" name="Rectangle 3"/>
          <p:cNvSpPr>
            <a:spLocks noGrp="1" noChangeArrowheads="1"/>
          </p:cNvSpPr>
          <p:nvPr>
            <p:ph type="body" idx="1"/>
          </p:nvPr>
        </p:nvSpPr>
        <p:spPr>
          <a:xfrm>
            <a:off x="685800" y="1676400"/>
            <a:ext cx="7620000" cy="4419600"/>
          </a:xfrm>
        </p:spPr>
        <p:txBody>
          <a:bodyPr/>
          <a:lstStyle/>
          <a:p>
            <a:r>
              <a:rPr lang="en-US" smtClean="0"/>
              <a:t>Level</a:t>
            </a:r>
          </a:p>
          <a:p>
            <a:pPr lvl="1"/>
            <a:r>
              <a:rPr lang="en-US" smtClean="0"/>
              <a:t>Desk</a:t>
            </a:r>
          </a:p>
          <a:p>
            <a:pPr lvl="1"/>
            <a:r>
              <a:rPr lang="en-US" smtClean="0"/>
              <a:t>Credit Risk Committee</a:t>
            </a:r>
          </a:p>
          <a:p>
            <a:pPr lvl="1"/>
            <a:r>
              <a:rPr lang="en-US" smtClean="0"/>
              <a:t>Senior Management</a:t>
            </a:r>
          </a:p>
          <a:p>
            <a:r>
              <a:rPr lang="en-US" smtClean="0"/>
              <a:t>Type</a:t>
            </a:r>
          </a:p>
          <a:p>
            <a:pPr>
              <a:buFontTx/>
              <a:buNone/>
            </a:pPr>
            <a:r>
              <a:rPr lang="en-US" sz="2800" smtClean="0"/>
              <a:t>Gross Exposure	Net Exposure	Relationship</a:t>
            </a:r>
          </a:p>
          <a:p>
            <a:pPr>
              <a:buFontTx/>
              <a:buNone/>
            </a:pPr>
            <a:r>
              <a:rPr lang="en-US" sz="2800" smtClean="0"/>
              <a:t>PE95		`	Loan			Inventory</a:t>
            </a:r>
          </a:p>
          <a:p>
            <a:pPr>
              <a:buFontTx/>
              <a:buNone/>
            </a:pPr>
            <a:r>
              <a:rPr lang="en-US" sz="2800" smtClean="0"/>
              <a:t>Country Exp		Industry Exp	Product Exp</a:t>
            </a:r>
          </a:p>
          <a:p>
            <a:pPr>
              <a:buFontTx/>
              <a:buNone/>
            </a:pPr>
            <a:r>
              <a:rPr lang="en-US" sz="2800" smtClean="0"/>
              <a:t>Settlement		Event			Product</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Number Placeholder 5"/>
          <p:cNvSpPr>
            <a:spLocks noGrp="1"/>
          </p:cNvSpPr>
          <p:nvPr>
            <p:ph type="sldNum" sz="quarter" idx="12"/>
          </p:nvPr>
        </p:nvSpPr>
        <p:spPr>
          <a:noFill/>
        </p:spPr>
        <p:txBody>
          <a:bodyPr/>
          <a:lstStyle/>
          <a:p>
            <a:fld id="{AA982D16-D738-4DFB-A2A1-34755D14060E}" type="slidenum">
              <a:rPr lang="en-US" smtClean="0"/>
              <a:pPr/>
              <a:t>285</a:t>
            </a:fld>
            <a:endParaRPr lang="en-US" smtClean="0"/>
          </a:p>
        </p:txBody>
      </p:sp>
      <p:sp>
        <p:nvSpPr>
          <p:cNvPr id="307203" name="Rectangle 2"/>
          <p:cNvSpPr>
            <a:spLocks noGrp="1" noChangeArrowheads="1"/>
          </p:cNvSpPr>
          <p:nvPr>
            <p:ph type="title"/>
          </p:nvPr>
        </p:nvSpPr>
        <p:spPr/>
        <p:txBody>
          <a:bodyPr/>
          <a:lstStyle/>
          <a:p>
            <a:endParaRPr lang="en-US" smtClean="0"/>
          </a:p>
        </p:txBody>
      </p:sp>
      <p:grpSp>
        <p:nvGrpSpPr>
          <p:cNvPr id="307204" name="Group 3"/>
          <p:cNvGrpSpPr>
            <a:grpSpLocks/>
          </p:cNvGrpSpPr>
          <p:nvPr/>
        </p:nvGrpSpPr>
        <p:grpSpPr bwMode="auto">
          <a:xfrm>
            <a:off x="762000" y="1752600"/>
            <a:ext cx="6553200" cy="4495800"/>
            <a:chOff x="480" y="1104"/>
            <a:chExt cx="2548" cy="1608"/>
          </a:xfrm>
        </p:grpSpPr>
        <p:sp>
          <p:nvSpPr>
            <p:cNvPr id="307205" name="Rectangle 4"/>
            <p:cNvSpPr>
              <a:spLocks noChangeArrowheads="1"/>
            </p:cNvSpPr>
            <p:nvPr/>
          </p:nvSpPr>
          <p:spPr bwMode="auto">
            <a:xfrm>
              <a:off x="480" y="1106"/>
              <a:ext cx="2548" cy="131"/>
            </a:xfrm>
            <a:prstGeom prst="rect">
              <a:avLst/>
            </a:prstGeom>
            <a:solidFill>
              <a:srgbClr val="CCFFCC"/>
            </a:solidFill>
            <a:ln w="9525">
              <a:noFill/>
              <a:miter lim="800000"/>
              <a:headEnd/>
              <a:tailEnd/>
            </a:ln>
          </p:spPr>
          <p:txBody>
            <a:bodyPr/>
            <a:lstStyle/>
            <a:p>
              <a:endParaRPr lang="en-US"/>
            </a:p>
          </p:txBody>
        </p:sp>
        <p:sp>
          <p:nvSpPr>
            <p:cNvPr id="307206" name="Rectangle 5"/>
            <p:cNvSpPr>
              <a:spLocks noChangeArrowheads="1"/>
            </p:cNvSpPr>
            <p:nvPr/>
          </p:nvSpPr>
          <p:spPr bwMode="auto">
            <a:xfrm>
              <a:off x="490" y="1110"/>
              <a:ext cx="139" cy="34"/>
            </a:xfrm>
            <a:prstGeom prst="rect">
              <a:avLst/>
            </a:prstGeom>
            <a:noFill/>
            <a:ln w="9525">
              <a:noFill/>
              <a:miter lim="800000"/>
              <a:headEnd/>
              <a:tailEnd/>
            </a:ln>
          </p:spPr>
          <p:txBody>
            <a:bodyPr wrap="none" lIns="0" tIns="0" rIns="0" bIns="0">
              <a:spAutoFit/>
            </a:bodyPr>
            <a:lstStyle/>
            <a:p>
              <a:pPr>
                <a:lnSpc>
                  <a:spcPct val="90000"/>
                </a:lnSpc>
              </a:pPr>
              <a:r>
                <a:rPr lang="en-US" sz="700" b="1">
                  <a:solidFill>
                    <a:srgbClr val="000000"/>
                  </a:solidFill>
                  <a:latin typeface="Arial" pitchFamily="34" charset="0"/>
                </a:rPr>
                <a:t>IR Delta </a:t>
              </a:r>
              <a:endParaRPr lang="en-US" sz="1600">
                <a:latin typeface="Arial" pitchFamily="34" charset="0"/>
              </a:endParaRPr>
            </a:p>
          </p:txBody>
        </p:sp>
        <p:sp>
          <p:nvSpPr>
            <p:cNvPr id="307207" name="Line 6"/>
            <p:cNvSpPr>
              <a:spLocks noChangeShapeType="1"/>
            </p:cNvSpPr>
            <p:nvPr/>
          </p:nvSpPr>
          <p:spPr bwMode="auto">
            <a:xfrm>
              <a:off x="480" y="1104"/>
              <a:ext cx="2548" cy="1"/>
            </a:xfrm>
            <a:prstGeom prst="line">
              <a:avLst/>
            </a:prstGeom>
            <a:noFill/>
            <a:ln w="0">
              <a:solidFill>
                <a:srgbClr val="000000"/>
              </a:solidFill>
              <a:round/>
              <a:headEnd/>
              <a:tailEnd/>
            </a:ln>
          </p:spPr>
          <p:txBody>
            <a:bodyPr/>
            <a:lstStyle/>
            <a:p>
              <a:endParaRPr lang="en-US"/>
            </a:p>
          </p:txBody>
        </p:sp>
        <p:sp>
          <p:nvSpPr>
            <p:cNvPr id="307208" name="Rectangle 7"/>
            <p:cNvSpPr>
              <a:spLocks noChangeArrowheads="1"/>
            </p:cNvSpPr>
            <p:nvPr/>
          </p:nvSpPr>
          <p:spPr bwMode="auto">
            <a:xfrm>
              <a:off x="480" y="1104"/>
              <a:ext cx="2548" cy="4"/>
            </a:xfrm>
            <a:prstGeom prst="rect">
              <a:avLst/>
            </a:prstGeom>
            <a:solidFill>
              <a:srgbClr val="000000"/>
            </a:solidFill>
            <a:ln w="9525">
              <a:noFill/>
              <a:miter lim="800000"/>
              <a:headEnd/>
              <a:tailEnd/>
            </a:ln>
          </p:spPr>
          <p:txBody>
            <a:bodyPr/>
            <a:lstStyle/>
            <a:p>
              <a:endParaRPr lang="en-US"/>
            </a:p>
          </p:txBody>
        </p:sp>
        <p:sp>
          <p:nvSpPr>
            <p:cNvPr id="307209" name="Line 8"/>
            <p:cNvSpPr>
              <a:spLocks noChangeShapeType="1"/>
            </p:cNvSpPr>
            <p:nvPr/>
          </p:nvSpPr>
          <p:spPr bwMode="auto">
            <a:xfrm>
              <a:off x="480" y="1234"/>
              <a:ext cx="2548" cy="1"/>
            </a:xfrm>
            <a:prstGeom prst="line">
              <a:avLst/>
            </a:prstGeom>
            <a:noFill/>
            <a:ln w="0">
              <a:solidFill>
                <a:srgbClr val="000000"/>
              </a:solidFill>
              <a:round/>
              <a:headEnd/>
              <a:tailEnd/>
            </a:ln>
          </p:spPr>
          <p:txBody>
            <a:bodyPr/>
            <a:lstStyle/>
            <a:p>
              <a:endParaRPr lang="en-US"/>
            </a:p>
          </p:txBody>
        </p:sp>
        <p:sp>
          <p:nvSpPr>
            <p:cNvPr id="307210" name="Rectangle 9"/>
            <p:cNvSpPr>
              <a:spLocks noChangeArrowheads="1"/>
            </p:cNvSpPr>
            <p:nvPr/>
          </p:nvSpPr>
          <p:spPr bwMode="auto">
            <a:xfrm>
              <a:off x="480" y="1234"/>
              <a:ext cx="2548" cy="4"/>
            </a:xfrm>
            <a:prstGeom prst="rect">
              <a:avLst/>
            </a:prstGeom>
            <a:solidFill>
              <a:srgbClr val="000000"/>
            </a:solidFill>
            <a:ln w="9525">
              <a:noFill/>
              <a:miter lim="800000"/>
              <a:headEnd/>
              <a:tailEnd/>
            </a:ln>
          </p:spPr>
          <p:txBody>
            <a:bodyPr/>
            <a:lstStyle/>
            <a:p>
              <a:endParaRPr lang="en-US"/>
            </a:p>
          </p:txBody>
        </p:sp>
        <p:sp>
          <p:nvSpPr>
            <p:cNvPr id="307211" name="Line 10"/>
            <p:cNvSpPr>
              <a:spLocks noChangeShapeType="1"/>
            </p:cNvSpPr>
            <p:nvPr/>
          </p:nvSpPr>
          <p:spPr bwMode="auto">
            <a:xfrm>
              <a:off x="480" y="2707"/>
              <a:ext cx="2548" cy="1"/>
            </a:xfrm>
            <a:prstGeom prst="line">
              <a:avLst/>
            </a:prstGeom>
            <a:noFill/>
            <a:ln w="0">
              <a:solidFill>
                <a:srgbClr val="000000"/>
              </a:solidFill>
              <a:round/>
              <a:headEnd/>
              <a:tailEnd/>
            </a:ln>
          </p:spPr>
          <p:txBody>
            <a:bodyPr/>
            <a:lstStyle/>
            <a:p>
              <a:endParaRPr lang="en-US"/>
            </a:p>
          </p:txBody>
        </p:sp>
        <p:sp>
          <p:nvSpPr>
            <p:cNvPr id="307212" name="Rectangle 11"/>
            <p:cNvSpPr>
              <a:spLocks noChangeArrowheads="1"/>
            </p:cNvSpPr>
            <p:nvPr/>
          </p:nvSpPr>
          <p:spPr bwMode="auto">
            <a:xfrm>
              <a:off x="480" y="2707"/>
              <a:ext cx="2548" cy="5"/>
            </a:xfrm>
            <a:prstGeom prst="rect">
              <a:avLst/>
            </a:prstGeom>
            <a:solidFill>
              <a:srgbClr val="000000"/>
            </a:solidFill>
            <a:ln w="9525">
              <a:noFill/>
              <a:miter lim="800000"/>
              <a:headEnd/>
              <a:tailEnd/>
            </a:ln>
          </p:spPr>
          <p:txBody>
            <a:bodyPr/>
            <a:lstStyle/>
            <a:p>
              <a:endParaRPr lang="en-US"/>
            </a:p>
          </p:txBody>
        </p:sp>
        <p:sp>
          <p:nvSpPr>
            <p:cNvPr id="307213" name="Rectangle 12"/>
            <p:cNvSpPr>
              <a:spLocks noChangeArrowheads="1"/>
            </p:cNvSpPr>
            <p:nvPr/>
          </p:nvSpPr>
          <p:spPr bwMode="auto">
            <a:xfrm>
              <a:off x="672" y="1322"/>
              <a:ext cx="2280" cy="1064"/>
            </a:xfrm>
            <a:prstGeom prst="rect">
              <a:avLst/>
            </a:prstGeom>
            <a:solidFill>
              <a:srgbClr val="FFFFFF"/>
            </a:solidFill>
            <a:ln w="9525">
              <a:noFill/>
              <a:miter lim="800000"/>
              <a:headEnd/>
              <a:tailEnd/>
            </a:ln>
          </p:spPr>
          <p:txBody>
            <a:bodyPr/>
            <a:lstStyle/>
            <a:p>
              <a:endParaRPr lang="en-US"/>
            </a:p>
          </p:txBody>
        </p:sp>
        <p:sp>
          <p:nvSpPr>
            <p:cNvPr id="307214" name="Line 13"/>
            <p:cNvSpPr>
              <a:spLocks noChangeShapeType="1"/>
            </p:cNvSpPr>
            <p:nvPr/>
          </p:nvSpPr>
          <p:spPr bwMode="auto">
            <a:xfrm>
              <a:off x="672" y="1322"/>
              <a:ext cx="2280" cy="1"/>
            </a:xfrm>
            <a:prstGeom prst="line">
              <a:avLst/>
            </a:prstGeom>
            <a:noFill/>
            <a:ln w="0">
              <a:solidFill>
                <a:srgbClr val="969696"/>
              </a:solidFill>
              <a:prstDash val="sysDot"/>
              <a:round/>
              <a:headEnd/>
              <a:tailEnd/>
            </a:ln>
          </p:spPr>
          <p:txBody>
            <a:bodyPr/>
            <a:lstStyle/>
            <a:p>
              <a:endParaRPr lang="en-US"/>
            </a:p>
          </p:txBody>
        </p:sp>
        <p:sp>
          <p:nvSpPr>
            <p:cNvPr id="307215" name="Line 14"/>
            <p:cNvSpPr>
              <a:spLocks noChangeShapeType="1"/>
            </p:cNvSpPr>
            <p:nvPr/>
          </p:nvSpPr>
          <p:spPr bwMode="auto">
            <a:xfrm>
              <a:off x="672" y="1500"/>
              <a:ext cx="2280" cy="1"/>
            </a:xfrm>
            <a:prstGeom prst="line">
              <a:avLst/>
            </a:prstGeom>
            <a:noFill/>
            <a:ln w="0">
              <a:solidFill>
                <a:srgbClr val="969696"/>
              </a:solidFill>
              <a:prstDash val="sysDot"/>
              <a:round/>
              <a:headEnd/>
              <a:tailEnd/>
            </a:ln>
          </p:spPr>
          <p:txBody>
            <a:bodyPr/>
            <a:lstStyle/>
            <a:p>
              <a:endParaRPr lang="en-US"/>
            </a:p>
          </p:txBody>
        </p:sp>
        <p:sp>
          <p:nvSpPr>
            <p:cNvPr id="307216" name="Line 15"/>
            <p:cNvSpPr>
              <a:spLocks noChangeShapeType="1"/>
            </p:cNvSpPr>
            <p:nvPr/>
          </p:nvSpPr>
          <p:spPr bwMode="auto">
            <a:xfrm>
              <a:off x="672" y="1677"/>
              <a:ext cx="2280" cy="1"/>
            </a:xfrm>
            <a:prstGeom prst="line">
              <a:avLst/>
            </a:prstGeom>
            <a:noFill/>
            <a:ln w="0">
              <a:solidFill>
                <a:srgbClr val="969696"/>
              </a:solidFill>
              <a:prstDash val="sysDot"/>
              <a:round/>
              <a:headEnd/>
              <a:tailEnd/>
            </a:ln>
          </p:spPr>
          <p:txBody>
            <a:bodyPr/>
            <a:lstStyle/>
            <a:p>
              <a:endParaRPr lang="en-US"/>
            </a:p>
          </p:txBody>
        </p:sp>
        <p:sp>
          <p:nvSpPr>
            <p:cNvPr id="307217" name="Line 16"/>
            <p:cNvSpPr>
              <a:spLocks noChangeShapeType="1"/>
            </p:cNvSpPr>
            <p:nvPr/>
          </p:nvSpPr>
          <p:spPr bwMode="auto">
            <a:xfrm>
              <a:off x="672" y="1854"/>
              <a:ext cx="2280" cy="1"/>
            </a:xfrm>
            <a:prstGeom prst="line">
              <a:avLst/>
            </a:prstGeom>
            <a:noFill/>
            <a:ln w="0">
              <a:solidFill>
                <a:srgbClr val="969696"/>
              </a:solidFill>
              <a:prstDash val="sysDot"/>
              <a:round/>
              <a:headEnd/>
              <a:tailEnd/>
            </a:ln>
          </p:spPr>
          <p:txBody>
            <a:bodyPr/>
            <a:lstStyle/>
            <a:p>
              <a:endParaRPr lang="en-US"/>
            </a:p>
          </p:txBody>
        </p:sp>
        <p:sp>
          <p:nvSpPr>
            <p:cNvPr id="307218" name="Line 17"/>
            <p:cNvSpPr>
              <a:spLocks noChangeShapeType="1"/>
            </p:cNvSpPr>
            <p:nvPr/>
          </p:nvSpPr>
          <p:spPr bwMode="auto">
            <a:xfrm>
              <a:off x="672" y="2032"/>
              <a:ext cx="2280" cy="1"/>
            </a:xfrm>
            <a:prstGeom prst="line">
              <a:avLst/>
            </a:prstGeom>
            <a:noFill/>
            <a:ln w="0">
              <a:solidFill>
                <a:srgbClr val="969696"/>
              </a:solidFill>
              <a:prstDash val="sysDot"/>
              <a:round/>
              <a:headEnd/>
              <a:tailEnd/>
            </a:ln>
          </p:spPr>
          <p:txBody>
            <a:bodyPr/>
            <a:lstStyle/>
            <a:p>
              <a:endParaRPr lang="en-US"/>
            </a:p>
          </p:txBody>
        </p:sp>
        <p:sp>
          <p:nvSpPr>
            <p:cNvPr id="307219" name="Line 18"/>
            <p:cNvSpPr>
              <a:spLocks noChangeShapeType="1"/>
            </p:cNvSpPr>
            <p:nvPr/>
          </p:nvSpPr>
          <p:spPr bwMode="auto">
            <a:xfrm>
              <a:off x="672" y="2209"/>
              <a:ext cx="2280" cy="1"/>
            </a:xfrm>
            <a:prstGeom prst="line">
              <a:avLst/>
            </a:prstGeom>
            <a:noFill/>
            <a:ln w="0">
              <a:solidFill>
                <a:srgbClr val="969696"/>
              </a:solidFill>
              <a:prstDash val="sysDot"/>
              <a:round/>
              <a:headEnd/>
              <a:tailEnd/>
            </a:ln>
          </p:spPr>
          <p:txBody>
            <a:bodyPr/>
            <a:lstStyle/>
            <a:p>
              <a:endParaRPr lang="en-US"/>
            </a:p>
          </p:txBody>
        </p:sp>
        <p:sp>
          <p:nvSpPr>
            <p:cNvPr id="307220" name="Rectangle 19"/>
            <p:cNvSpPr>
              <a:spLocks noChangeArrowheads="1"/>
            </p:cNvSpPr>
            <p:nvPr/>
          </p:nvSpPr>
          <p:spPr bwMode="auto">
            <a:xfrm>
              <a:off x="672" y="1322"/>
              <a:ext cx="2280" cy="1064"/>
            </a:xfrm>
            <a:prstGeom prst="rect">
              <a:avLst/>
            </a:prstGeom>
            <a:noFill/>
            <a:ln w="6350">
              <a:solidFill>
                <a:srgbClr val="808080"/>
              </a:solidFill>
              <a:miter lim="800000"/>
              <a:headEnd/>
              <a:tailEnd/>
            </a:ln>
          </p:spPr>
          <p:txBody>
            <a:bodyPr/>
            <a:lstStyle/>
            <a:p>
              <a:endParaRPr lang="en-US"/>
            </a:p>
          </p:txBody>
        </p:sp>
        <p:sp>
          <p:nvSpPr>
            <p:cNvPr id="307221" name="Line 20"/>
            <p:cNvSpPr>
              <a:spLocks noChangeShapeType="1"/>
            </p:cNvSpPr>
            <p:nvPr/>
          </p:nvSpPr>
          <p:spPr bwMode="auto">
            <a:xfrm>
              <a:off x="672" y="1322"/>
              <a:ext cx="1" cy="1064"/>
            </a:xfrm>
            <a:prstGeom prst="line">
              <a:avLst/>
            </a:prstGeom>
            <a:noFill/>
            <a:ln w="0">
              <a:solidFill>
                <a:srgbClr val="000000"/>
              </a:solidFill>
              <a:round/>
              <a:headEnd/>
              <a:tailEnd/>
            </a:ln>
          </p:spPr>
          <p:txBody>
            <a:bodyPr/>
            <a:lstStyle/>
            <a:p>
              <a:endParaRPr lang="en-US"/>
            </a:p>
          </p:txBody>
        </p:sp>
        <p:sp>
          <p:nvSpPr>
            <p:cNvPr id="307222" name="Line 21"/>
            <p:cNvSpPr>
              <a:spLocks noChangeShapeType="1"/>
            </p:cNvSpPr>
            <p:nvPr/>
          </p:nvSpPr>
          <p:spPr bwMode="auto">
            <a:xfrm>
              <a:off x="658" y="1322"/>
              <a:ext cx="14" cy="1"/>
            </a:xfrm>
            <a:prstGeom prst="line">
              <a:avLst/>
            </a:prstGeom>
            <a:noFill/>
            <a:ln w="0">
              <a:solidFill>
                <a:srgbClr val="000000"/>
              </a:solidFill>
              <a:round/>
              <a:headEnd/>
              <a:tailEnd/>
            </a:ln>
          </p:spPr>
          <p:txBody>
            <a:bodyPr/>
            <a:lstStyle/>
            <a:p>
              <a:endParaRPr lang="en-US"/>
            </a:p>
          </p:txBody>
        </p:sp>
        <p:sp>
          <p:nvSpPr>
            <p:cNvPr id="307223" name="Line 22"/>
            <p:cNvSpPr>
              <a:spLocks noChangeShapeType="1"/>
            </p:cNvSpPr>
            <p:nvPr/>
          </p:nvSpPr>
          <p:spPr bwMode="auto">
            <a:xfrm>
              <a:off x="658" y="1500"/>
              <a:ext cx="14" cy="1"/>
            </a:xfrm>
            <a:prstGeom prst="line">
              <a:avLst/>
            </a:prstGeom>
            <a:noFill/>
            <a:ln w="0">
              <a:solidFill>
                <a:srgbClr val="000000"/>
              </a:solidFill>
              <a:round/>
              <a:headEnd/>
              <a:tailEnd/>
            </a:ln>
          </p:spPr>
          <p:txBody>
            <a:bodyPr/>
            <a:lstStyle/>
            <a:p>
              <a:endParaRPr lang="en-US"/>
            </a:p>
          </p:txBody>
        </p:sp>
        <p:sp>
          <p:nvSpPr>
            <p:cNvPr id="307224" name="Line 23"/>
            <p:cNvSpPr>
              <a:spLocks noChangeShapeType="1"/>
            </p:cNvSpPr>
            <p:nvPr/>
          </p:nvSpPr>
          <p:spPr bwMode="auto">
            <a:xfrm>
              <a:off x="658" y="1677"/>
              <a:ext cx="14" cy="1"/>
            </a:xfrm>
            <a:prstGeom prst="line">
              <a:avLst/>
            </a:prstGeom>
            <a:noFill/>
            <a:ln w="0">
              <a:solidFill>
                <a:srgbClr val="000000"/>
              </a:solidFill>
              <a:round/>
              <a:headEnd/>
              <a:tailEnd/>
            </a:ln>
          </p:spPr>
          <p:txBody>
            <a:bodyPr/>
            <a:lstStyle/>
            <a:p>
              <a:endParaRPr lang="en-US"/>
            </a:p>
          </p:txBody>
        </p:sp>
        <p:sp>
          <p:nvSpPr>
            <p:cNvPr id="307225" name="Line 24"/>
            <p:cNvSpPr>
              <a:spLocks noChangeShapeType="1"/>
            </p:cNvSpPr>
            <p:nvPr/>
          </p:nvSpPr>
          <p:spPr bwMode="auto">
            <a:xfrm>
              <a:off x="658" y="1854"/>
              <a:ext cx="14" cy="1"/>
            </a:xfrm>
            <a:prstGeom prst="line">
              <a:avLst/>
            </a:prstGeom>
            <a:noFill/>
            <a:ln w="0">
              <a:solidFill>
                <a:srgbClr val="000000"/>
              </a:solidFill>
              <a:round/>
              <a:headEnd/>
              <a:tailEnd/>
            </a:ln>
          </p:spPr>
          <p:txBody>
            <a:bodyPr/>
            <a:lstStyle/>
            <a:p>
              <a:endParaRPr lang="en-US"/>
            </a:p>
          </p:txBody>
        </p:sp>
        <p:sp>
          <p:nvSpPr>
            <p:cNvPr id="307226" name="Line 25"/>
            <p:cNvSpPr>
              <a:spLocks noChangeShapeType="1"/>
            </p:cNvSpPr>
            <p:nvPr/>
          </p:nvSpPr>
          <p:spPr bwMode="auto">
            <a:xfrm>
              <a:off x="658" y="2032"/>
              <a:ext cx="14" cy="1"/>
            </a:xfrm>
            <a:prstGeom prst="line">
              <a:avLst/>
            </a:prstGeom>
            <a:noFill/>
            <a:ln w="0">
              <a:solidFill>
                <a:srgbClr val="000000"/>
              </a:solidFill>
              <a:round/>
              <a:headEnd/>
              <a:tailEnd/>
            </a:ln>
          </p:spPr>
          <p:txBody>
            <a:bodyPr/>
            <a:lstStyle/>
            <a:p>
              <a:endParaRPr lang="en-US"/>
            </a:p>
          </p:txBody>
        </p:sp>
        <p:sp>
          <p:nvSpPr>
            <p:cNvPr id="307227" name="Line 26"/>
            <p:cNvSpPr>
              <a:spLocks noChangeShapeType="1"/>
            </p:cNvSpPr>
            <p:nvPr/>
          </p:nvSpPr>
          <p:spPr bwMode="auto">
            <a:xfrm>
              <a:off x="658" y="2209"/>
              <a:ext cx="14" cy="1"/>
            </a:xfrm>
            <a:prstGeom prst="line">
              <a:avLst/>
            </a:prstGeom>
            <a:noFill/>
            <a:ln w="0">
              <a:solidFill>
                <a:srgbClr val="000000"/>
              </a:solidFill>
              <a:round/>
              <a:headEnd/>
              <a:tailEnd/>
            </a:ln>
          </p:spPr>
          <p:txBody>
            <a:bodyPr/>
            <a:lstStyle/>
            <a:p>
              <a:endParaRPr lang="en-US"/>
            </a:p>
          </p:txBody>
        </p:sp>
        <p:sp>
          <p:nvSpPr>
            <p:cNvPr id="307228" name="Freeform 27"/>
            <p:cNvSpPr>
              <a:spLocks/>
            </p:cNvSpPr>
            <p:nvPr/>
          </p:nvSpPr>
          <p:spPr bwMode="auto">
            <a:xfrm>
              <a:off x="676" y="1734"/>
              <a:ext cx="8" cy="10"/>
            </a:xfrm>
            <a:custGeom>
              <a:avLst/>
              <a:gdLst>
                <a:gd name="T0" fmla="*/ 0 w 8"/>
                <a:gd name="T1" fmla="*/ 10 h 10"/>
                <a:gd name="T2" fmla="*/ 4 w 8"/>
                <a:gd name="T3" fmla="*/ 5 h 10"/>
                <a:gd name="T4" fmla="*/ 8 w 8"/>
                <a:gd name="T5" fmla="*/ 0 h 10"/>
                <a:gd name="T6" fmla="*/ 0 60000 65536"/>
                <a:gd name="T7" fmla="*/ 0 60000 65536"/>
                <a:gd name="T8" fmla="*/ 0 60000 65536"/>
                <a:gd name="T9" fmla="*/ 0 w 8"/>
                <a:gd name="T10" fmla="*/ 0 h 10"/>
                <a:gd name="T11" fmla="*/ 8 w 8"/>
                <a:gd name="T12" fmla="*/ 10 h 10"/>
              </a:gdLst>
              <a:ahLst/>
              <a:cxnLst>
                <a:cxn ang="T6">
                  <a:pos x="T0" y="T1"/>
                </a:cxn>
                <a:cxn ang="T7">
                  <a:pos x="T2" y="T3"/>
                </a:cxn>
                <a:cxn ang="T8">
                  <a:pos x="T4" y="T5"/>
                </a:cxn>
              </a:cxnLst>
              <a:rect l="T9" t="T10" r="T11" b="T12"/>
              <a:pathLst>
                <a:path w="8" h="10">
                  <a:moveTo>
                    <a:pt x="0" y="10"/>
                  </a:moveTo>
                  <a:lnTo>
                    <a:pt x="4" y="5"/>
                  </a:lnTo>
                  <a:lnTo>
                    <a:pt x="8" y="0"/>
                  </a:lnTo>
                </a:path>
              </a:pathLst>
            </a:custGeom>
            <a:noFill/>
            <a:ln w="14288">
              <a:solidFill>
                <a:srgbClr val="000080"/>
              </a:solidFill>
              <a:prstDash val="solid"/>
              <a:round/>
              <a:headEnd/>
              <a:tailEnd/>
            </a:ln>
          </p:spPr>
          <p:txBody>
            <a:bodyPr/>
            <a:lstStyle/>
            <a:p>
              <a:endParaRPr lang="en-US"/>
            </a:p>
          </p:txBody>
        </p:sp>
        <p:sp>
          <p:nvSpPr>
            <p:cNvPr id="307229" name="Freeform 28"/>
            <p:cNvSpPr>
              <a:spLocks/>
            </p:cNvSpPr>
            <p:nvPr/>
          </p:nvSpPr>
          <p:spPr bwMode="auto">
            <a:xfrm>
              <a:off x="684" y="1721"/>
              <a:ext cx="7" cy="13"/>
            </a:xfrm>
            <a:custGeom>
              <a:avLst/>
              <a:gdLst>
                <a:gd name="T0" fmla="*/ 0 w 7"/>
                <a:gd name="T1" fmla="*/ 13 h 13"/>
                <a:gd name="T2" fmla="*/ 0 w 7"/>
                <a:gd name="T3" fmla="*/ 12 h 13"/>
                <a:gd name="T4" fmla="*/ 1 w 7"/>
                <a:gd name="T5" fmla="*/ 10 h 13"/>
                <a:gd name="T6" fmla="*/ 2 w 7"/>
                <a:gd name="T7" fmla="*/ 7 h 13"/>
                <a:gd name="T8" fmla="*/ 4 w 7"/>
                <a:gd name="T9" fmla="*/ 4 h 13"/>
                <a:gd name="T10" fmla="*/ 5 w 7"/>
                <a:gd name="T11" fmla="*/ 2 h 13"/>
                <a:gd name="T12" fmla="*/ 6 w 7"/>
                <a:gd name="T13" fmla="*/ 0 h 13"/>
                <a:gd name="T14" fmla="*/ 6 w 7"/>
                <a:gd name="T15" fmla="*/ 0 h 13"/>
                <a:gd name="T16" fmla="*/ 7 w 7"/>
                <a:gd name="T17" fmla="*/ 0 h 13"/>
                <a:gd name="T18" fmla="*/ 7 w 7"/>
                <a:gd name="T19" fmla="*/ 0 h 13"/>
                <a:gd name="T20" fmla="*/ 7 w 7"/>
                <a:gd name="T21" fmla="*/ 1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13"/>
                <a:gd name="T35" fmla="*/ 7 w 7"/>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13">
                  <a:moveTo>
                    <a:pt x="0" y="13"/>
                  </a:moveTo>
                  <a:lnTo>
                    <a:pt x="0" y="12"/>
                  </a:lnTo>
                  <a:lnTo>
                    <a:pt x="1" y="10"/>
                  </a:lnTo>
                  <a:lnTo>
                    <a:pt x="2" y="7"/>
                  </a:lnTo>
                  <a:lnTo>
                    <a:pt x="4" y="4"/>
                  </a:lnTo>
                  <a:lnTo>
                    <a:pt x="5" y="2"/>
                  </a:lnTo>
                  <a:lnTo>
                    <a:pt x="6" y="0"/>
                  </a:lnTo>
                  <a:lnTo>
                    <a:pt x="7" y="0"/>
                  </a:lnTo>
                  <a:lnTo>
                    <a:pt x="7" y="1"/>
                  </a:lnTo>
                </a:path>
              </a:pathLst>
            </a:custGeom>
            <a:noFill/>
            <a:ln w="14288">
              <a:solidFill>
                <a:srgbClr val="000080"/>
              </a:solidFill>
              <a:prstDash val="solid"/>
              <a:round/>
              <a:headEnd/>
              <a:tailEnd/>
            </a:ln>
          </p:spPr>
          <p:txBody>
            <a:bodyPr/>
            <a:lstStyle/>
            <a:p>
              <a:endParaRPr lang="en-US"/>
            </a:p>
          </p:txBody>
        </p:sp>
        <p:sp>
          <p:nvSpPr>
            <p:cNvPr id="307230" name="Freeform 29"/>
            <p:cNvSpPr>
              <a:spLocks/>
            </p:cNvSpPr>
            <p:nvPr/>
          </p:nvSpPr>
          <p:spPr bwMode="auto">
            <a:xfrm>
              <a:off x="691" y="1722"/>
              <a:ext cx="24" cy="261"/>
            </a:xfrm>
            <a:custGeom>
              <a:avLst/>
              <a:gdLst>
                <a:gd name="T0" fmla="*/ 0 w 24"/>
                <a:gd name="T1" fmla="*/ 0 h 261"/>
                <a:gd name="T2" fmla="*/ 1 w 24"/>
                <a:gd name="T3" fmla="*/ 5 h 261"/>
                <a:gd name="T4" fmla="*/ 2 w 24"/>
                <a:gd name="T5" fmla="*/ 9 h 261"/>
                <a:gd name="T6" fmla="*/ 2 w 24"/>
                <a:gd name="T7" fmla="*/ 15 h 261"/>
                <a:gd name="T8" fmla="*/ 3 w 24"/>
                <a:gd name="T9" fmla="*/ 21 h 261"/>
                <a:gd name="T10" fmla="*/ 3 w 24"/>
                <a:gd name="T11" fmla="*/ 27 h 261"/>
                <a:gd name="T12" fmla="*/ 4 w 24"/>
                <a:gd name="T13" fmla="*/ 34 h 261"/>
                <a:gd name="T14" fmla="*/ 5 w 24"/>
                <a:gd name="T15" fmla="*/ 42 h 261"/>
                <a:gd name="T16" fmla="*/ 5 w 24"/>
                <a:gd name="T17" fmla="*/ 49 h 261"/>
                <a:gd name="T18" fmla="*/ 7 w 24"/>
                <a:gd name="T19" fmla="*/ 66 h 261"/>
                <a:gd name="T20" fmla="*/ 9 w 24"/>
                <a:gd name="T21" fmla="*/ 83 h 261"/>
                <a:gd name="T22" fmla="*/ 10 w 24"/>
                <a:gd name="T23" fmla="*/ 102 h 261"/>
                <a:gd name="T24" fmla="*/ 12 w 24"/>
                <a:gd name="T25" fmla="*/ 121 h 261"/>
                <a:gd name="T26" fmla="*/ 16 w 24"/>
                <a:gd name="T27" fmla="*/ 160 h 261"/>
                <a:gd name="T28" fmla="*/ 17 w 24"/>
                <a:gd name="T29" fmla="*/ 179 h 261"/>
                <a:gd name="T30" fmla="*/ 19 w 24"/>
                <a:gd name="T31" fmla="*/ 198 h 261"/>
                <a:gd name="T32" fmla="*/ 20 w 24"/>
                <a:gd name="T33" fmla="*/ 216 h 261"/>
                <a:gd name="T34" fmla="*/ 22 w 24"/>
                <a:gd name="T35" fmla="*/ 232 h 261"/>
                <a:gd name="T36" fmla="*/ 22 w 24"/>
                <a:gd name="T37" fmla="*/ 240 h 261"/>
                <a:gd name="T38" fmla="*/ 23 w 24"/>
                <a:gd name="T39" fmla="*/ 247 h 261"/>
                <a:gd name="T40" fmla="*/ 24 w 24"/>
                <a:gd name="T41" fmla="*/ 255 h 261"/>
                <a:gd name="T42" fmla="*/ 24 w 24"/>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
                <a:gd name="T67" fmla="*/ 0 h 261"/>
                <a:gd name="T68" fmla="*/ 24 w 24"/>
                <a:gd name="T69" fmla="*/ 261 h 2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 h="261">
                  <a:moveTo>
                    <a:pt x="0" y="0"/>
                  </a:moveTo>
                  <a:lnTo>
                    <a:pt x="1" y="5"/>
                  </a:lnTo>
                  <a:lnTo>
                    <a:pt x="2" y="9"/>
                  </a:lnTo>
                  <a:lnTo>
                    <a:pt x="2" y="15"/>
                  </a:lnTo>
                  <a:lnTo>
                    <a:pt x="3" y="21"/>
                  </a:lnTo>
                  <a:lnTo>
                    <a:pt x="3" y="27"/>
                  </a:lnTo>
                  <a:lnTo>
                    <a:pt x="4" y="34"/>
                  </a:lnTo>
                  <a:lnTo>
                    <a:pt x="5" y="42"/>
                  </a:lnTo>
                  <a:lnTo>
                    <a:pt x="5" y="49"/>
                  </a:lnTo>
                  <a:lnTo>
                    <a:pt x="7" y="66"/>
                  </a:lnTo>
                  <a:lnTo>
                    <a:pt x="9" y="83"/>
                  </a:lnTo>
                  <a:lnTo>
                    <a:pt x="10" y="102"/>
                  </a:lnTo>
                  <a:lnTo>
                    <a:pt x="12" y="121"/>
                  </a:lnTo>
                  <a:lnTo>
                    <a:pt x="16" y="160"/>
                  </a:lnTo>
                  <a:lnTo>
                    <a:pt x="17" y="179"/>
                  </a:lnTo>
                  <a:lnTo>
                    <a:pt x="19" y="198"/>
                  </a:lnTo>
                  <a:lnTo>
                    <a:pt x="20" y="216"/>
                  </a:lnTo>
                  <a:lnTo>
                    <a:pt x="22" y="232"/>
                  </a:lnTo>
                  <a:lnTo>
                    <a:pt x="22" y="240"/>
                  </a:lnTo>
                  <a:lnTo>
                    <a:pt x="23" y="247"/>
                  </a:lnTo>
                  <a:lnTo>
                    <a:pt x="24" y="255"/>
                  </a:lnTo>
                  <a:lnTo>
                    <a:pt x="24" y="261"/>
                  </a:lnTo>
                </a:path>
              </a:pathLst>
            </a:custGeom>
            <a:noFill/>
            <a:ln w="14288">
              <a:solidFill>
                <a:srgbClr val="000080"/>
              </a:solidFill>
              <a:prstDash val="solid"/>
              <a:round/>
              <a:headEnd/>
              <a:tailEnd/>
            </a:ln>
          </p:spPr>
          <p:txBody>
            <a:bodyPr/>
            <a:lstStyle/>
            <a:p>
              <a:endParaRPr lang="en-US"/>
            </a:p>
          </p:txBody>
        </p:sp>
        <p:sp>
          <p:nvSpPr>
            <p:cNvPr id="307231" name="Freeform 30"/>
            <p:cNvSpPr>
              <a:spLocks/>
            </p:cNvSpPr>
            <p:nvPr/>
          </p:nvSpPr>
          <p:spPr bwMode="auto">
            <a:xfrm>
              <a:off x="715" y="1983"/>
              <a:ext cx="8" cy="141"/>
            </a:xfrm>
            <a:custGeom>
              <a:avLst/>
              <a:gdLst>
                <a:gd name="T0" fmla="*/ 0 w 8"/>
                <a:gd name="T1" fmla="*/ 0 h 141"/>
                <a:gd name="T2" fmla="*/ 2 w 8"/>
                <a:gd name="T3" fmla="*/ 25 h 141"/>
                <a:gd name="T4" fmla="*/ 3 w 8"/>
                <a:gd name="T5" fmla="*/ 50 h 141"/>
                <a:gd name="T6" fmla="*/ 4 w 8"/>
                <a:gd name="T7" fmla="*/ 61 h 141"/>
                <a:gd name="T8" fmla="*/ 4 w 8"/>
                <a:gd name="T9" fmla="*/ 72 h 141"/>
                <a:gd name="T10" fmla="*/ 4 w 8"/>
                <a:gd name="T11" fmla="*/ 83 h 141"/>
                <a:gd name="T12" fmla="*/ 5 w 8"/>
                <a:gd name="T13" fmla="*/ 93 h 141"/>
                <a:gd name="T14" fmla="*/ 5 w 8"/>
                <a:gd name="T15" fmla="*/ 102 h 141"/>
                <a:gd name="T16" fmla="*/ 6 w 8"/>
                <a:gd name="T17" fmla="*/ 111 h 141"/>
                <a:gd name="T18" fmla="*/ 6 w 8"/>
                <a:gd name="T19" fmla="*/ 119 h 141"/>
                <a:gd name="T20" fmla="*/ 6 w 8"/>
                <a:gd name="T21" fmla="*/ 126 h 141"/>
                <a:gd name="T22" fmla="*/ 7 w 8"/>
                <a:gd name="T23" fmla="*/ 131 h 141"/>
                <a:gd name="T24" fmla="*/ 7 w 8"/>
                <a:gd name="T25" fmla="*/ 135 h 141"/>
                <a:gd name="T26" fmla="*/ 7 w 8"/>
                <a:gd name="T27" fmla="*/ 139 h 141"/>
                <a:gd name="T28" fmla="*/ 8 w 8"/>
                <a:gd name="T29" fmla="*/ 141 h 1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1"/>
                <a:gd name="T47" fmla="*/ 8 w 8"/>
                <a:gd name="T48" fmla="*/ 141 h 1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1">
                  <a:moveTo>
                    <a:pt x="0" y="0"/>
                  </a:moveTo>
                  <a:lnTo>
                    <a:pt x="2" y="25"/>
                  </a:lnTo>
                  <a:lnTo>
                    <a:pt x="3" y="50"/>
                  </a:lnTo>
                  <a:lnTo>
                    <a:pt x="4" y="61"/>
                  </a:lnTo>
                  <a:lnTo>
                    <a:pt x="4" y="72"/>
                  </a:lnTo>
                  <a:lnTo>
                    <a:pt x="4" y="83"/>
                  </a:lnTo>
                  <a:lnTo>
                    <a:pt x="5" y="93"/>
                  </a:lnTo>
                  <a:lnTo>
                    <a:pt x="5" y="102"/>
                  </a:lnTo>
                  <a:lnTo>
                    <a:pt x="6" y="111"/>
                  </a:lnTo>
                  <a:lnTo>
                    <a:pt x="6" y="119"/>
                  </a:lnTo>
                  <a:lnTo>
                    <a:pt x="6" y="126"/>
                  </a:lnTo>
                  <a:lnTo>
                    <a:pt x="7" y="131"/>
                  </a:lnTo>
                  <a:lnTo>
                    <a:pt x="7" y="135"/>
                  </a:lnTo>
                  <a:lnTo>
                    <a:pt x="7" y="139"/>
                  </a:lnTo>
                  <a:lnTo>
                    <a:pt x="8" y="141"/>
                  </a:lnTo>
                </a:path>
              </a:pathLst>
            </a:custGeom>
            <a:noFill/>
            <a:ln w="14288">
              <a:solidFill>
                <a:srgbClr val="000080"/>
              </a:solidFill>
              <a:prstDash val="solid"/>
              <a:round/>
              <a:headEnd/>
              <a:tailEnd/>
            </a:ln>
          </p:spPr>
          <p:txBody>
            <a:bodyPr/>
            <a:lstStyle/>
            <a:p>
              <a:endParaRPr lang="en-US"/>
            </a:p>
          </p:txBody>
        </p:sp>
        <p:sp>
          <p:nvSpPr>
            <p:cNvPr id="307232" name="Freeform 31"/>
            <p:cNvSpPr>
              <a:spLocks/>
            </p:cNvSpPr>
            <p:nvPr/>
          </p:nvSpPr>
          <p:spPr bwMode="auto">
            <a:xfrm>
              <a:off x="723" y="2025"/>
              <a:ext cx="7" cy="99"/>
            </a:xfrm>
            <a:custGeom>
              <a:avLst/>
              <a:gdLst>
                <a:gd name="T0" fmla="*/ 0 w 7"/>
                <a:gd name="T1" fmla="*/ 99 h 99"/>
                <a:gd name="T2" fmla="*/ 0 w 7"/>
                <a:gd name="T3" fmla="*/ 99 h 99"/>
                <a:gd name="T4" fmla="*/ 0 w 7"/>
                <a:gd name="T5" fmla="*/ 99 h 99"/>
                <a:gd name="T6" fmla="*/ 0 w 7"/>
                <a:gd name="T7" fmla="*/ 98 h 99"/>
                <a:gd name="T8" fmla="*/ 1 w 7"/>
                <a:gd name="T9" fmla="*/ 98 h 99"/>
                <a:gd name="T10" fmla="*/ 1 w 7"/>
                <a:gd name="T11" fmla="*/ 96 h 99"/>
                <a:gd name="T12" fmla="*/ 1 w 7"/>
                <a:gd name="T13" fmla="*/ 95 h 99"/>
                <a:gd name="T14" fmla="*/ 1 w 7"/>
                <a:gd name="T15" fmla="*/ 90 h 99"/>
                <a:gd name="T16" fmla="*/ 2 w 7"/>
                <a:gd name="T17" fmla="*/ 84 h 99"/>
                <a:gd name="T18" fmla="*/ 3 w 7"/>
                <a:gd name="T19" fmla="*/ 77 h 99"/>
                <a:gd name="T20" fmla="*/ 3 w 7"/>
                <a:gd name="T21" fmla="*/ 69 h 99"/>
                <a:gd name="T22" fmla="*/ 4 w 7"/>
                <a:gd name="T23" fmla="*/ 61 h 99"/>
                <a:gd name="T24" fmla="*/ 5 w 7"/>
                <a:gd name="T25" fmla="*/ 43 h 99"/>
                <a:gd name="T26" fmla="*/ 5 w 7"/>
                <a:gd name="T27" fmla="*/ 35 h 99"/>
                <a:gd name="T28" fmla="*/ 6 w 7"/>
                <a:gd name="T29" fmla="*/ 26 h 99"/>
                <a:gd name="T30" fmla="*/ 6 w 7"/>
                <a:gd name="T31" fmla="*/ 18 h 99"/>
                <a:gd name="T32" fmla="*/ 6 w 7"/>
                <a:gd name="T33" fmla="*/ 11 h 99"/>
                <a:gd name="T34" fmla="*/ 7 w 7"/>
                <a:gd name="T35" fmla="*/ 5 h 99"/>
                <a:gd name="T36" fmla="*/ 7 w 7"/>
                <a:gd name="T37" fmla="*/ 0 h 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99"/>
                <a:gd name="T59" fmla="*/ 7 w 7"/>
                <a:gd name="T60" fmla="*/ 99 h 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99">
                  <a:moveTo>
                    <a:pt x="0" y="99"/>
                  </a:moveTo>
                  <a:lnTo>
                    <a:pt x="0" y="99"/>
                  </a:lnTo>
                  <a:lnTo>
                    <a:pt x="0" y="98"/>
                  </a:lnTo>
                  <a:lnTo>
                    <a:pt x="1" y="98"/>
                  </a:lnTo>
                  <a:lnTo>
                    <a:pt x="1" y="96"/>
                  </a:lnTo>
                  <a:lnTo>
                    <a:pt x="1" y="95"/>
                  </a:lnTo>
                  <a:lnTo>
                    <a:pt x="1" y="90"/>
                  </a:lnTo>
                  <a:lnTo>
                    <a:pt x="2" y="84"/>
                  </a:lnTo>
                  <a:lnTo>
                    <a:pt x="3" y="77"/>
                  </a:lnTo>
                  <a:lnTo>
                    <a:pt x="3" y="69"/>
                  </a:lnTo>
                  <a:lnTo>
                    <a:pt x="4" y="61"/>
                  </a:lnTo>
                  <a:lnTo>
                    <a:pt x="5" y="43"/>
                  </a:lnTo>
                  <a:lnTo>
                    <a:pt x="5" y="35"/>
                  </a:lnTo>
                  <a:lnTo>
                    <a:pt x="6" y="26"/>
                  </a:lnTo>
                  <a:lnTo>
                    <a:pt x="6" y="18"/>
                  </a:lnTo>
                  <a:lnTo>
                    <a:pt x="6" y="11"/>
                  </a:lnTo>
                  <a:lnTo>
                    <a:pt x="7" y="5"/>
                  </a:lnTo>
                  <a:lnTo>
                    <a:pt x="7" y="0"/>
                  </a:lnTo>
                </a:path>
              </a:pathLst>
            </a:custGeom>
            <a:noFill/>
            <a:ln w="14288">
              <a:solidFill>
                <a:srgbClr val="000080"/>
              </a:solidFill>
              <a:prstDash val="solid"/>
              <a:round/>
              <a:headEnd/>
              <a:tailEnd/>
            </a:ln>
          </p:spPr>
          <p:txBody>
            <a:bodyPr/>
            <a:lstStyle/>
            <a:p>
              <a:endParaRPr lang="en-US"/>
            </a:p>
          </p:txBody>
        </p:sp>
        <p:sp>
          <p:nvSpPr>
            <p:cNvPr id="307233" name="Freeform 32"/>
            <p:cNvSpPr>
              <a:spLocks/>
            </p:cNvSpPr>
            <p:nvPr/>
          </p:nvSpPr>
          <p:spPr bwMode="auto">
            <a:xfrm>
              <a:off x="730" y="1984"/>
              <a:ext cx="8" cy="41"/>
            </a:xfrm>
            <a:custGeom>
              <a:avLst/>
              <a:gdLst>
                <a:gd name="T0" fmla="*/ 0 w 8"/>
                <a:gd name="T1" fmla="*/ 41 h 41"/>
                <a:gd name="T2" fmla="*/ 2 w 8"/>
                <a:gd name="T3" fmla="*/ 33 h 41"/>
                <a:gd name="T4" fmla="*/ 2 w 8"/>
                <a:gd name="T5" fmla="*/ 26 h 41"/>
                <a:gd name="T6" fmla="*/ 3 w 8"/>
                <a:gd name="T7" fmla="*/ 18 h 41"/>
                <a:gd name="T8" fmla="*/ 4 w 8"/>
                <a:gd name="T9" fmla="*/ 11 h 41"/>
                <a:gd name="T10" fmla="*/ 5 w 8"/>
                <a:gd name="T11" fmla="*/ 6 h 41"/>
                <a:gd name="T12" fmla="*/ 6 w 8"/>
                <a:gd name="T13" fmla="*/ 4 h 41"/>
                <a:gd name="T14" fmla="*/ 7 w 8"/>
                <a:gd name="T15" fmla="*/ 2 h 41"/>
                <a:gd name="T16" fmla="*/ 7 w 8"/>
                <a:gd name="T17" fmla="*/ 1 h 41"/>
                <a:gd name="T18" fmla="*/ 7 w 8"/>
                <a:gd name="T19" fmla="*/ 0 h 41"/>
                <a:gd name="T20" fmla="*/ 8 w 8"/>
                <a:gd name="T21" fmla="*/ 0 h 41"/>
                <a:gd name="T22" fmla="*/ 8 w 8"/>
                <a:gd name="T23" fmla="*/ 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1"/>
                <a:gd name="T38" fmla="*/ 8 w 8"/>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1">
                  <a:moveTo>
                    <a:pt x="0" y="41"/>
                  </a:moveTo>
                  <a:lnTo>
                    <a:pt x="2" y="33"/>
                  </a:lnTo>
                  <a:lnTo>
                    <a:pt x="2" y="26"/>
                  </a:lnTo>
                  <a:lnTo>
                    <a:pt x="3" y="18"/>
                  </a:lnTo>
                  <a:lnTo>
                    <a:pt x="4" y="11"/>
                  </a:lnTo>
                  <a:lnTo>
                    <a:pt x="5" y="6"/>
                  </a:lnTo>
                  <a:lnTo>
                    <a:pt x="6" y="4"/>
                  </a:lnTo>
                  <a:lnTo>
                    <a:pt x="7" y="2"/>
                  </a:lnTo>
                  <a:lnTo>
                    <a:pt x="7" y="1"/>
                  </a:lnTo>
                  <a:lnTo>
                    <a:pt x="7" y="0"/>
                  </a:lnTo>
                  <a:lnTo>
                    <a:pt x="8" y="0"/>
                  </a:lnTo>
                  <a:lnTo>
                    <a:pt x="8" y="1"/>
                  </a:lnTo>
                </a:path>
              </a:pathLst>
            </a:custGeom>
            <a:noFill/>
            <a:ln w="14288">
              <a:solidFill>
                <a:srgbClr val="000080"/>
              </a:solidFill>
              <a:prstDash val="solid"/>
              <a:round/>
              <a:headEnd/>
              <a:tailEnd/>
            </a:ln>
          </p:spPr>
          <p:txBody>
            <a:bodyPr/>
            <a:lstStyle/>
            <a:p>
              <a:endParaRPr lang="en-US"/>
            </a:p>
          </p:txBody>
        </p:sp>
        <p:sp>
          <p:nvSpPr>
            <p:cNvPr id="307234" name="Freeform 33"/>
            <p:cNvSpPr>
              <a:spLocks/>
            </p:cNvSpPr>
            <p:nvPr/>
          </p:nvSpPr>
          <p:spPr bwMode="auto">
            <a:xfrm>
              <a:off x="738" y="1985"/>
              <a:ext cx="8" cy="77"/>
            </a:xfrm>
            <a:custGeom>
              <a:avLst/>
              <a:gdLst>
                <a:gd name="T0" fmla="*/ 0 w 8"/>
                <a:gd name="T1" fmla="*/ 0 h 77"/>
                <a:gd name="T2" fmla="*/ 1 w 8"/>
                <a:gd name="T3" fmla="*/ 1 h 77"/>
                <a:gd name="T4" fmla="*/ 1 w 8"/>
                <a:gd name="T5" fmla="*/ 4 h 77"/>
                <a:gd name="T6" fmla="*/ 1 w 8"/>
                <a:gd name="T7" fmla="*/ 8 h 77"/>
                <a:gd name="T8" fmla="*/ 2 w 8"/>
                <a:gd name="T9" fmla="*/ 12 h 77"/>
                <a:gd name="T10" fmla="*/ 2 w 8"/>
                <a:gd name="T11" fmla="*/ 18 h 77"/>
                <a:gd name="T12" fmla="*/ 2 w 8"/>
                <a:gd name="T13" fmla="*/ 23 h 77"/>
                <a:gd name="T14" fmla="*/ 3 w 8"/>
                <a:gd name="T15" fmla="*/ 36 h 77"/>
                <a:gd name="T16" fmla="*/ 4 w 8"/>
                <a:gd name="T17" fmla="*/ 49 h 77"/>
                <a:gd name="T18" fmla="*/ 4 w 8"/>
                <a:gd name="T19" fmla="*/ 55 h 77"/>
                <a:gd name="T20" fmla="*/ 5 w 8"/>
                <a:gd name="T21" fmla="*/ 61 h 77"/>
                <a:gd name="T22" fmla="*/ 6 w 8"/>
                <a:gd name="T23" fmla="*/ 66 h 77"/>
                <a:gd name="T24" fmla="*/ 6 w 8"/>
                <a:gd name="T25" fmla="*/ 71 h 77"/>
                <a:gd name="T26" fmla="*/ 7 w 8"/>
                <a:gd name="T27" fmla="*/ 75 h 77"/>
                <a:gd name="T28" fmla="*/ 8 w 8"/>
                <a:gd name="T29" fmla="*/ 77 h 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77"/>
                <a:gd name="T47" fmla="*/ 8 w 8"/>
                <a:gd name="T48" fmla="*/ 77 h 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77">
                  <a:moveTo>
                    <a:pt x="0" y="0"/>
                  </a:moveTo>
                  <a:lnTo>
                    <a:pt x="1" y="1"/>
                  </a:lnTo>
                  <a:lnTo>
                    <a:pt x="1" y="4"/>
                  </a:lnTo>
                  <a:lnTo>
                    <a:pt x="1" y="8"/>
                  </a:lnTo>
                  <a:lnTo>
                    <a:pt x="2" y="12"/>
                  </a:lnTo>
                  <a:lnTo>
                    <a:pt x="2" y="18"/>
                  </a:lnTo>
                  <a:lnTo>
                    <a:pt x="2" y="23"/>
                  </a:lnTo>
                  <a:lnTo>
                    <a:pt x="3" y="36"/>
                  </a:lnTo>
                  <a:lnTo>
                    <a:pt x="4" y="49"/>
                  </a:lnTo>
                  <a:lnTo>
                    <a:pt x="4" y="55"/>
                  </a:lnTo>
                  <a:lnTo>
                    <a:pt x="5" y="61"/>
                  </a:lnTo>
                  <a:lnTo>
                    <a:pt x="6" y="66"/>
                  </a:lnTo>
                  <a:lnTo>
                    <a:pt x="6" y="71"/>
                  </a:lnTo>
                  <a:lnTo>
                    <a:pt x="7" y="75"/>
                  </a:lnTo>
                  <a:lnTo>
                    <a:pt x="8" y="77"/>
                  </a:lnTo>
                </a:path>
              </a:pathLst>
            </a:custGeom>
            <a:noFill/>
            <a:ln w="14288">
              <a:solidFill>
                <a:srgbClr val="000080"/>
              </a:solidFill>
              <a:prstDash val="solid"/>
              <a:round/>
              <a:headEnd/>
              <a:tailEnd/>
            </a:ln>
          </p:spPr>
          <p:txBody>
            <a:bodyPr/>
            <a:lstStyle/>
            <a:p>
              <a:endParaRPr lang="en-US"/>
            </a:p>
          </p:txBody>
        </p:sp>
        <p:sp>
          <p:nvSpPr>
            <p:cNvPr id="307235" name="Freeform 34"/>
            <p:cNvSpPr>
              <a:spLocks/>
            </p:cNvSpPr>
            <p:nvPr/>
          </p:nvSpPr>
          <p:spPr bwMode="auto">
            <a:xfrm>
              <a:off x="746" y="2061"/>
              <a:ext cx="24" cy="5"/>
            </a:xfrm>
            <a:custGeom>
              <a:avLst/>
              <a:gdLst>
                <a:gd name="T0" fmla="*/ 0 w 24"/>
                <a:gd name="T1" fmla="*/ 1 h 5"/>
                <a:gd name="T2" fmla="*/ 1 w 24"/>
                <a:gd name="T3" fmla="*/ 3 h 5"/>
                <a:gd name="T4" fmla="*/ 2 w 24"/>
                <a:gd name="T5" fmla="*/ 4 h 5"/>
                <a:gd name="T6" fmla="*/ 3 w 24"/>
                <a:gd name="T7" fmla="*/ 5 h 5"/>
                <a:gd name="T8" fmla="*/ 5 w 24"/>
                <a:gd name="T9" fmla="*/ 5 h 5"/>
                <a:gd name="T10" fmla="*/ 8 w 24"/>
                <a:gd name="T11" fmla="*/ 4 h 5"/>
                <a:gd name="T12" fmla="*/ 11 w 24"/>
                <a:gd name="T13" fmla="*/ 3 h 5"/>
                <a:gd name="T14" fmla="*/ 15 w 24"/>
                <a:gd name="T15" fmla="*/ 1 h 5"/>
                <a:gd name="T16" fmla="*/ 19 w 24"/>
                <a:gd name="T17" fmla="*/ 0 h 5"/>
                <a:gd name="T18" fmla="*/ 20 w 24"/>
                <a:gd name="T19" fmla="*/ 0 h 5"/>
                <a:gd name="T20" fmla="*/ 21 w 24"/>
                <a:gd name="T21" fmla="*/ 0 h 5"/>
                <a:gd name="T22" fmla="*/ 22 w 24"/>
                <a:gd name="T23" fmla="*/ 1 h 5"/>
                <a:gd name="T24" fmla="*/ 24 w 24"/>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
                <a:gd name="T41" fmla="*/ 24 w 24"/>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
                  <a:moveTo>
                    <a:pt x="0" y="1"/>
                  </a:moveTo>
                  <a:lnTo>
                    <a:pt x="1" y="3"/>
                  </a:lnTo>
                  <a:lnTo>
                    <a:pt x="2" y="4"/>
                  </a:lnTo>
                  <a:lnTo>
                    <a:pt x="3" y="5"/>
                  </a:lnTo>
                  <a:lnTo>
                    <a:pt x="5" y="5"/>
                  </a:lnTo>
                  <a:lnTo>
                    <a:pt x="8" y="4"/>
                  </a:lnTo>
                  <a:lnTo>
                    <a:pt x="11" y="3"/>
                  </a:lnTo>
                  <a:lnTo>
                    <a:pt x="15" y="1"/>
                  </a:lnTo>
                  <a:lnTo>
                    <a:pt x="19" y="0"/>
                  </a:lnTo>
                  <a:lnTo>
                    <a:pt x="20" y="0"/>
                  </a:lnTo>
                  <a:lnTo>
                    <a:pt x="21" y="0"/>
                  </a:lnTo>
                  <a:lnTo>
                    <a:pt x="22" y="1"/>
                  </a:lnTo>
                  <a:lnTo>
                    <a:pt x="24" y="2"/>
                  </a:lnTo>
                </a:path>
              </a:pathLst>
            </a:custGeom>
            <a:noFill/>
            <a:ln w="14288">
              <a:solidFill>
                <a:srgbClr val="000080"/>
              </a:solidFill>
              <a:prstDash val="solid"/>
              <a:round/>
              <a:headEnd/>
              <a:tailEnd/>
            </a:ln>
          </p:spPr>
          <p:txBody>
            <a:bodyPr/>
            <a:lstStyle/>
            <a:p>
              <a:endParaRPr lang="en-US"/>
            </a:p>
          </p:txBody>
        </p:sp>
        <p:sp>
          <p:nvSpPr>
            <p:cNvPr id="307236" name="Freeform 35"/>
            <p:cNvSpPr>
              <a:spLocks/>
            </p:cNvSpPr>
            <p:nvPr/>
          </p:nvSpPr>
          <p:spPr bwMode="auto">
            <a:xfrm>
              <a:off x="770" y="2063"/>
              <a:ext cx="7" cy="54"/>
            </a:xfrm>
            <a:custGeom>
              <a:avLst/>
              <a:gdLst>
                <a:gd name="T0" fmla="*/ 0 w 7"/>
                <a:gd name="T1" fmla="*/ 0 h 54"/>
                <a:gd name="T2" fmla="*/ 1 w 7"/>
                <a:gd name="T3" fmla="*/ 2 h 54"/>
                <a:gd name="T4" fmla="*/ 1 w 7"/>
                <a:gd name="T5" fmla="*/ 5 h 54"/>
                <a:gd name="T6" fmla="*/ 2 w 7"/>
                <a:gd name="T7" fmla="*/ 9 h 54"/>
                <a:gd name="T8" fmla="*/ 3 w 7"/>
                <a:gd name="T9" fmla="*/ 13 h 54"/>
                <a:gd name="T10" fmla="*/ 3 w 7"/>
                <a:gd name="T11" fmla="*/ 22 h 54"/>
                <a:gd name="T12" fmla="*/ 4 w 7"/>
                <a:gd name="T13" fmla="*/ 32 h 54"/>
                <a:gd name="T14" fmla="*/ 5 w 7"/>
                <a:gd name="T15" fmla="*/ 41 h 54"/>
                <a:gd name="T16" fmla="*/ 6 w 7"/>
                <a:gd name="T17" fmla="*/ 45 h 54"/>
                <a:gd name="T18" fmla="*/ 6 w 7"/>
                <a:gd name="T19" fmla="*/ 48 h 54"/>
                <a:gd name="T20" fmla="*/ 6 w 7"/>
                <a:gd name="T21" fmla="*/ 51 h 54"/>
                <a:gd name="T22" fmla="*/ 6 w 7"/>
                <a:gd name="T23" fmla="*/ 53 h 54"/>
                <a:gd name="T24" fmla="*/ 7 w 7"/>
                <a:gd name="T25" fmla="*/ 54 h 54"/>
                <a:gd name="T26" fmla="*/ 7 w 7"/>
                <a:gd name="T27" fmla="*/ 54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54"/>
                <a:gd name="T44" fmla="*/ 7 w 7"/>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54">
                  <a:moveTo>
                    <a:pt x="0" y="0"/>
                  </a:moveTo>
                  <a:lnTo>
                    <a:pt x="1" y="2"/>
                  </a:lnTo>
                  <a:lnTo>
                    <a:pt x="1" y="5"/>
                  </a:lnTo>
                  <a:lnTo>
                    <a:pt x="2" y="9"/>
                  </a:lnTo>
                  <a:lnTo>
                    <a:pt x="3" y="13"/>
                  </a:lnTo>
                  <a:lnTo>
                    <a:pt x="3" y="22"/>
                  </a:lnTo>
                  <a:lnTo>
                    <a:pt x="4" y="32"/>
                  </a:lnTo>
                  <a:lnTo>
                    <a:pt x="5" y="41"/>
                  </a:lnTo>
                  <a:lnTo>
                    <a:pt x="6" y="45"/>
                  </a:lnTo>
                  <a:lnTo>
                    <a:pt x="6" y="48"/>
                  </a:lnTo>
                  <a:lnTo>
                    <a:pt x="6" y="51"/>
                  </a:lnTo>
                  <a:lnTo>
                    <a:pt x="6" y="53"/>
                  </a:lnTo>
                  <a:lnTo>
                    <a:pt x="7" y="54"/>
                  </a:lnTo>
                </a:path>
              </a:pathLst>
            </a:custGeom>
            <a:noFill/>
            <a:ln w="14288">
              <a:solidFill>
                <a:srgbClr val="000080"/>
              </a:solidFill>
              <a:prstDash val="solid"/>
              <a:round/>
              <a:headEnd/>
              <a:tailEnd/>
            </a:ln>
          </p:spPr>
          <p:txBody>
            <a:bodyPr/>
            <a:lstStyle/>
            <a:p>
              <a:endParaRPr lang="en-US"/>
            </a:p>
          </p:txBody>
        </p:sp>
        <p:sp>
          <p:nvSpPr>
            <p:cNvPr id="307237" name="Freeform 36"/>
            <p:cNvSpPr>
              <a:spLocks/>
            </p:cNvSpPr>
            <p:nvPr/>
          </p:nvSpPr>
          <p:spPr bwMode="auto">
            <a:xfrm>
              <a:off x="777" y="2040"/>
              <a:ext cx="8" cy="77"/>
            </a:xfrm>
            <a:custGeom>
              <a:avLst/>
              <a:gdLst>
                <a:gd name="T0" fmla="*/ 0 w 8"/>
                <a:gd name="T1" fmla="*/ 77 h 77"/>
                <a:gd name="T2" fmla="*/ 0 w 8"/>
                <a:gd name="T3" fmla="*/ 77 h 77"/>
                <a:gd name="T4" fmla="*/ 1 w 8"/>
                <a:gd name="T5" fmla="*/ 76 h 77"/>
                <a:gd name="T6" fmla="*/ 1 w 8"/>
                <a:gd name="T7" fmla="*/ 74 h 77"/>
                <a:gd name="T8" fmla="*/ 1 w 8"/>
                <a:gd name="T9" fmla="*/ 72 h 77"/>
                <a:gd name="T10" fmla="*/ 2 w 8"/>
                <a:gd name="T11" fmla="*/ 67 h 77"/>
                <a:gd name="T12" fmla="*/ 2 w 8"/>
                <a:gd name="T13" fmla="*/ 61 h 77"/>
                <a:gd name="T14" fmla="*/ 2 w 8"/>
                <a:gd name="T15" fmla="*/ 54 h 77"/>
                <a:gd name="T16" fmla="*/ 3 w 8"/>
                <a:gd name="T17" fmla="*/ 47 h 77"/>
                <a:gd name="T18" fmla="*/ 4 w 8"/>
                <a:gd name="T19" fmla="*/ 31 h 77"/>
                <a:gd name="T20" fmla="*/ 5 w 8"/>
                <a:gd name="T21" fmla="*/ 23 h 77"/>
                <a:gd name="T22" fmla="*/ 5 w 8"/>
                <a:gd name="T23" fmla="*/ 16 h 77"/>
                <a:gd name="T24" fmla="*/ 6 w 8"/>
                <a:gd name="T25" fmla="*/ 10 h 77"/>
                <a:gd name="T26" fmla="*/ 6 w 8"/>
                <a:gd name="T27" fmla="*/ 5 h 77"/>
                <a:gd name="T28" fmla="*/ 6 w 8"/>
                <a:gd name="T29" fmla="*/ 3 h 77"/>
                <a:gd name="T30" fmla="*/ 6 w 8"/>
                <a:gd name="T31" fmla="*/ 2 h 77"/>
                <a:gd name="T32" fmla="*/ 7 w 8"/>
                <a:gd name="T33" fmla="*/ 1 h 77"/>
                <a:gd name="T34" fmla="*/ 7 w 8"/>
                <a:gd name="T35" fmla="*/ 0 h 77"/>
                <a:gd name="T36" fmla="*/ 7 w 8"/>
                <a:gd name="T37" fmla="*/ 1 h 77"/>
                <a:gd name="T38" fmla="*/ 7 w 8"/>
                <a:gd name="T39" fmla="*/ 1 h 77"/>
                <a:gd name="T40" fmla="*/ 8 w 8"/>
                <a:gd name="T41" fmla="*/ 3 h 77"/>
                <a:gd name="T42" fmla="*/ 8 w 8"/>
                <a:gd name="T43" fmla="*/ 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77"/>
                <a:gd name="T68" fmla="*/ 8 w 8"/>
                <a:gd name="T69" fmla="*/ 77 h 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77">
                  <a:moveTo>
                    <a:pt x="0" y="77"/>
                  </a:moveTo>
                  <a:lnTo>
                    <a:pt x="0" y="77"/>
                  </a:lnTo>
                  <a:lnTo>
                    <a:pt x="1" y="76"/>
                  </a:lnTo>
                  <a:lnTo>
                    <a:pt x="1" y="74"/>
                  </a:lnTo>
                  <a:lnTo>
                    <a:pt x="1" y="72"/>
                  </a:lnTo>
                  <a:lnTo>
                    <a:pt x="2" y="67"/>
                  </a:lnTo>
                  <a:lnTo>
                    <a:pt x="2" y="61"/>
                  </a:lnTo>
                  <a:lnTo>
                    <a:pt x="2" y="54"/>
                  </a:lnTo>
                  <a:lnTo>
                    <a:pt x="3" y="47"/>
                  </a:lnTo>
                  <a:lnTo>
                    <a:pt x="4" y="31"/>
                  </a:lnTo>
                  <a:lnTo>
                    <a:pt x="5" y="23"/>
                  </a:lnTo>
                  <a:lnTo>
                    <a:pt x="5" y="16"/>
                  </a:lnTo>
                  <a:lnTo>
                    <a:pt x="6" y="10"/>
                  </a:lnTo>
                  <a:lnTo>
                    <a:pt x="6" y="5"/>
                  </a:lnTo>
                  <a:lnTo>
                    <a:pt x="6" y="3"/>
                  </a:lnTo>
                  <a:lnTo>
                    <a:pt x="6" y="2"/>
                  </a:lnTo>
                  <a:lnTo>
                    <a:pt x="7" y="1"/>
                  </a:lnTo>
                  <a:lnTo>
                    <a:pt x="7" y="0"/>
                  </a:lnTo>
                  <a:lnTo>
                    <a:pt x="7" y="1"/>
                  </a:lnTo>
                  <a:lnTo>
                    <a:pt x="8" y="3"/>
                  </a:lnTo>
                  <a:lnTo>
                    <a:pt x="8" y="5"/>
                  </a:lnTo>
                </a:path>
              </a:pathLst>
            </a:custGeom>
            <a:noFill/>
            <a:ln w="14288">
              <a:solidFill>
                <a:srgbClr val="000080"/>
              </a:solidFill>
              <a:prstDash val="solid"/>
              <a:round/>
              <a:headEnd/>
              <a:tailEnd/>
            </a:ln>
          </p:spPr>
          <p:txBody>
            <a:bodyPr/>
            <a:lstStyle/>
            <a:p>
              <a:endParaRPr lang="en-US"/>
            </a:p>
          </p:txBody>
        </p:sp>
        <p:sp>
          <p:nvSpPr>
            <p:cNvPr id="307238" name="Freeform 37"/>
            <p:cNvSpPr>
              <a:spLocks/>
            </p:cNvSpPr>
            <p:nvPr/>
          </p:nvSpPr>
          <p:spPr bwMode="auto">
            <a:xfrm>
              <a:off x="785" y="2045"/>
              <a:ext cx="8" cy="223"/>
            </a:xfrm>
            <a:custGeom>
              <a:avLst/>
              <a:gdLst>
                <a:gd name="T0" fmla="*/ 0 w 8"/>
                <a:gd name="T1" fmla="*/ 0 h 223"/>
                <a:gd name="T2" fmla="*/ 0 w 8"/>
                <a:gd name="T3" fmla="*/ 2 h 223"/>
                <a:gd name="T4" fmla="*/ 1 w 8"/>
                <a:gd name="T5" fmla="*/ 6 h 223"/>
                <a:gd name="T6" fmla="*/ 1 w 8"/>
                <a:gd name="T7" fmla="*/ 11 h 223"/>
                <a:gd name="T8" fmla="*/ 1 w 8"/>
                <a:gd name="T9" fmla="*/ 16 h 223"/>
                <a:gd name="T10" fmla="*/ 1 w 8"/>
                <a:gd name="T11" fmla="*/ 22 h 223"/>
                <a:gd name="T12" fmla="*/ 2 w 8"/>
                <a:gd name="T13" fmla="*/ 29 h 223"/>
                <a:gd name="T14" fmla="*/ 2 w 8"/>
                <a:gd name="T15" fmla="*/ 36 h 223"/>
                <a:gd name="T16" fmla="*/ 2 w 8"/>
                <a:gd name="T17" fmla="*/ 44 h 223"/>
                <a:gd name="T18" fmla="*/ 2 w 8"/>
                <a:gd name="T19" fmla="*/ 52 h 223"/>
                <a:gd name="T20" fmla="*/ 2 w 8"/>
                <a:gd name="T21" fmla="*/ 60 h 223"/>
                <a:gd name="T22" fmla="*/ 3 w 8"/>
                <a:gd name="T23" fmla="*/ 78 h 223"/>
                <a:gd name="T24" fmla="*/ 3 w 8"/>
                <a:gd name="T25" fmla="*/ 97 h 223"/>
                <a:gd name="T26" fmla="*/ 4 w 8"/>
                <a:gd name="T27" fmla="*/ 116 h 223"/>
                <a:gd name="T28" fmla="*/ 4 w 8"/>
                <a:gd name="T29" fmla="*/ 136 h 223"/>
                <a:gd name="T30" fmla="*/ 5 w 8"/>
                <a:gd name="T31" fmla="*/ 154 h 223"/>
                <a:gd name="T32" fmla="*/ 5 w 8"/>
                <a:gd name="T33" fmla="*/ 171 h 223"/>
                <a:gd name="T34" fmla="*/ 5 w 8"/>
                <a:gd name="T35" fmla="*/ 180 h 223"/>
                <a:gd name="T36" fmla="*/ 6 w 8"/>
                <a:gd name="T37" fmla="*/ 187 h 223"/>
                <a:gd name="T38" fmla="*/ 6 w 8"/>
                <a:gd name="T39" fmla="*/ 194 h 223"/>
                <a:gd name="T40" fmla="*/ 6 w 8"/>
                <a:gd name="T41" fmla="*/ 201 h 223"/>
                <a:gd name="T42" fmla="*/ 7 w 8"/>
                <a:gd name="T43" fmla="*/ 206 h 223"/>
                <a:gd name="T44" fmla="*/ 7 w 8"/>
                <a:gd name="T45" fmla="*/ 212 h 223"/>
                <a:gd name="T46" fmla="*/ 7 w 8"/>
                <a:gd name="T47" fmla="*/ 215 h 223"/>
                <a:gd name="T48" fmla="*/ 7 w 8"/>
                <a:gd name="T49" fmla="*/ 219 h 223"/>
                <a:gd name="T50" fmla="*/ 8 w 8"/>
                <a:gd name="T51" fmla="*/ 221 h 223"/>
                <a:gd name="T52" fmla="*/ 8 w 8"/>
                <a:gd name="T53" fmla="*/ 223 h 2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
                <a:gd name="T82" fmla="*/ 0 h 223"/>
                <a:gd name="T83" fmla="*/ 8 w 8"/>
                <a:gd name="T84" fmla="*/ 223 h 2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 h="223">
                  <a:moveTo>
                    <a:pt x="0" y="0"/>
                  </a:moveTo>
                  <a:lnTo>
                    <a:pt x="0" y="2"/>
                  </a:lnTo>
                  <a:lnTo>
                    <a:pt x="1" y="6"/>
                  </a:lnTo>
                  <a:lnTo>
                    <a:pt x="1" y="11"/>
                  </a:lnTo>
                  <a:lnTo>
                    <a:pt x="1" y="16"/>
                  </a:lnTo>
                  <a:lnTo>
                    <a:pt x="1" y="22"/>
                  </a:lnTo>
                  <a:lnTo>
                    <a:pt x="2" y="29"/>
                  </a:lnTo>
                  <a:lnTo>
                    <a:pt x="2" y="36"/>
                  </a:lnTo>
                  <a:lnTo>
                    <a:pt x="2" y="44"/>
                  </a:lnTo>
                  <a:lnTo>
                    <a:pt x="2" y="52"/>
                  </a:lnTo>
                  <a:lnTo>
                    <a:pt x="2" y="60"/>
                  </a:lnTo>
                  <a:lnTo>
                    <a:pt x="3" y="78"/>
                  </a:lnTo>
                  <a:lnTo>
                    <a:pt x="3" y="97"/>
                  </a:lnTo>
                  <a:lnTo>
                    <a:pt x="4" y="116"/>
                  </a:lnTo>
                  <a:lnTo>
                    <a:pt x="4" y="136"/>
                  </a:lnTo>
                  <a:lnTo>
                    <a:pt x="5" y="154"/>
                  </a:lnTo>
                  <a:lnTo>
                    <a:pt x="5" y="171"/>
                  </a:lnTo>
                  <a:lnTo>
                    <a:pt x="5" y="180"/>
                  </a:lnTo>
                  <a:lnTo>
                    <a:pt x="6" y="187"/>
                  </a:lnTo>
                  <a:lnTo>
                    <a:pt x="6" y="194"/>
                  </a:lnTo>
                  <a:lnTo>
                    <a:pt x="6" y="201"/>
                  </a:lnTo>
                  <a:lnTo>
                    <a:pt x="7" y="206"/>
                  </a:lnTo>
                  <a:lnTo>
                    <a:pt x="7" y="212"/>
                  </a:lnTo>
                  <a:lnTo>
                    <a:pt x="7" y="215"/>
                  </a:lnTo>
                  <a:lnTo>
                    <a:pt x="7" y="219"/>
                  </a:lnTo>
                  <a:lnTo>
                    <a:pt x="8" y="221"/>
                  </a:lnTo>
                  <a:lnTo>
                    <a:pt x="8" y="223"/>
                  </a:lnTo>
                </a:path>
              </a:pathLst>
            </a:custGeom>
            <a:noFill/>
            <a:ln w="14288">
              <a:solidFill>
                <a:srgbClr val="000080"/>
              </a:solidFill>
              <a:prstDash val="solid"/>
              <a:round/>
              <a:headEnd/>
              <a:tailEnd/>
            </a:ln>
          </p:spPr>
          <p:txBody>
            <a:bodyPr/>
            <a:lstStyle/>
            <a:p>
              <a:endParaRPr lang="en-US"/>
            </a:p>
          </p:txBody>
        </p:sp>
        <p:sp>
          <p:nvSpPr>
            <p:cNvPr id="307239" name="Freeform 38"/>
            <p:cNvSpPr>
              <a:spLocks/>
            </p:cNvSpPr>
            <p:nvPr/>
          </p:nvSpPr>
          <p:spPr bwMode="auto">
            <a:xfrm>
              <a:off x="793" y="2113"/>
              <a:ext cx="7" cy="156"/>
            </a:xfrm>
            <a:custGeom>
              <a:avLst/>
              <a:gdLst>
                <a:gd name="T0" fmla="*/ 0 w 7"/>
                <a:gd name="T1" fmla="*/ 155 h 156"/>
                <a:gd name="T2" fmla="*/ 0 w 7"/>
                <a:gd name="T3" fmla="*/ 156 h 156"/>
                <a:gd name="T4" fmla="*/ 0 w 7"/>
                <a:gd name="T5" fmla="*/ 156 h 156"/>
                <a:gd name="T6" fmla="*/ 0 w 7"/>
                <a:gd name="T7" fmla="*/ 155 h 156"/>
                <a:gd name="T8" fmla="*/ 1 w 7"/>
                <a:gd name="T9" fmla="*/ 152 h 156"/>
                <a:gd name="T10" fmla="*/ 1 w 7"/>
                <a:gd name="T11" fmla="*/ 150 h 156"/>
                <a:gd name="T12" fmla="*/ 1 w 7"/>
                <a:gd name="T13" fmla="*/ 147 h 156"/>
                <a:gd name="T14" fmla="*/ 1 w 7"/>
                <a:gd name="T15" fmla="*/ 143 h 156"/>
                <a:gd name="T16" fmla="*/ 1 w 7"/>
                <a:gd name="T17" fmla="*/ 139 h 156"/>
                <a:gd name="T18" fmla="*/ 1 w 7"/>
                <a:gd name="T19" fmla="*/ 134 h 156"/>
                <a:gd name="T20" fmla="*/ 1 w 7"/>
                <a:gd name="T21" fmla="*/ 129 h 156"/>
                <a:gd name="T22" fmla="*/ 2 w 7"/>
                <a:gd name="T23" fmla="*/ 117 h 156"/>
                <a:gd name="T24" fmla="*/ 2 w 7"/>
                <a:gd name="T25" fmla="*/ 104 h 156"/>
                <a:gd name="T26" fmla="*/ 2 w 7"/>
                <a:gd name="T27" fmla="*/ 90 h 156"/>
                <a:gd name="T28" fmla="*/ 3 w 7"/>
                <a:gd name="T29" fmla="*/ 76 h 156"/>
                <a:gd name="T30" fmla="*/ 4 w 7"/>
                <a:gd name="T31" fmla="*/ 62 h 156"/>
                <a:gd name="T32" fmla="*/ 4 w 7"/>
                <a:gd name="T33" fmla="*/ 48 h 156"/>
                <a:gd name="T34" fmla="*/ 4 w 7"/>
                <a:gd name="T35" fmla="*/ 35 h 156"/>
                <a:gd name="T36" fmla="*/ 5 w 7"/>
                <a:gd name="T37" fmla="*/ 24 h 156"/>
                <a:gd name="T38" fmla="*/ 5 w 7"/>
                <a:gd name="T39" fmla="*/ 18 h 156"/>
                <a:gd name="T40" fmla="*/ 6 w 7"/>
                <a:gd name="T41" fmla="*/ 13 h 156"/>
                <a:gd name="T42" fmla="*/ 6 w 7"/>
                <a:gd name="T43" fmla="*/ 9 h 156"/>
                <a:gd name="T44" fmla="*/ 6 w 7"/>
                <a:gd name="T45" fmla="*/ 5 h 156"/>
                <a:gd name="T46" fmla="*/ 7 w 7"/>
                <a:gd name="T47" fmla="*/ 2 h 156"/>
                <a:gd name="T48" fmla="*/ 7 w 7"/>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
                <a:gd name="T76" fmla="*/ 0 h 156"/>
                <a:gd name="T77" fmla="*/ 7 w 7"/>
                <a:gd name="T78" fmla="*/ 156 h 1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 h="156">
                  <a:moveTo>
                    <a:pt x="0" y="155"/>
                  </a:moveTo>
                  <a:lnTo>
                    <a:pt x="0" y="156"/>
                  </a:lnTo>
                  <a:lnTo>
                    <a:pt x="0" y="155"/>
                  </a:lnTo>
                  <a:lnTo>
                    <a:pt x="1" y="152"/>
                  </a:lnTo>
                  <a:lnTo>
                    <a:pt x="1" y="150"/>
                  </a:lnTo>
                  <a:lnTo>
                    <a:pt x="1" y="147"/>
                  </a:lnTo>
                  <a:lnTo>
                    <a:pt x="1" y="143"/>
                  </a:lnTo>
                  <a:lnTo>
                    <a:pt x="1" y="139"/>
                  </a:lnTo>
                  <a:lnTo>
                    <a:pt x="1" y="134"/>
                  </a:lnTo>
                  <a:lnTo>
                    <a:pt x="1" y="129"/>
                  </a:lnTo>
                  <a:lnTo>
                    <a:pt x="2" y="117"/>
                  </a:lnTo>
                  <a:lnTo>
                    <a:pt x="2" y="104"/>
                  </a:lnTo>
                  <a:lnTo>
                    <a:pt x="2" y="90"/>
                  </a:lnTo>
                  <a:lnTo>
                    <a:pt x="3" y="76"/>
                  </a:lnTo>
                  <a:lnTo>
                    <a:pt x="4" y="62"/>
                  </a:lnTo>
                  <a:lnTo>
                    <a:pt x="4" y="48"/>
                  </a:lnTo>
                  <a:lnTo>
                    <a:pt x="4" y="35"/>
                  </a:lnTo>
                  <a:lnTo>
                    <a:pt x="5" y="24"/>
                  </a:lnTo>
                  <a:lnTo>
                    <a:pt x="5" y="18"/>
                  </a:lnTo>
                  <a:lnTo>
                    <a:pt x="6" y="13"/>
                  </a:lnTo>
                  <a:lnTo>
                    <a:pt x="6" y="9"/>
                  </a:lnTo>
                  <a:lnTo>
                    <a:pt x="6" y="5"/>
                  </a:lnTo>
                  <a:lnTo>
                    <a:pt x="7" y="2"/>
                  </a:lnTo>
                  <a:lnTo>
                    <a:pt x="7" y="0"/>
                  </a:lnTo>
                </a:path>
              </a:pathLst>
            </a:custGeom>
            <a:noFill/>
            <a:ln w="14288">
              <a:solidFill>
                <a:srgbClr val="000080"/>
              </a:solidFill>
              <a:prstDash val="solid"/>
              <a:round/>
              <a:headEnd/>
              <a:tailEnd/>
            </a:ln>
          </p:spPr>
          <p:txBody>
            <a:bodyPr/>
            <a:lstStyle/>
            <a:p>
              <a:endParaRPr lang="en-US"/>
            </a:p>
          </p:txBody>
        </p:sp>
        <p:sp>
          <p:nvSpPr>
            <p:cNvPr id="307240" name="Freeform 39"/>
            <p:cNvSpPr>
              <a:spLocks/>
            </p:cNvSpPr>
            <p:nvPr/>
          </p:nvSpPr>
          <p:spPr bwMode="auto">
            <a:xfrm>
              <a:off x="800" y="2110"/>
              <a:ext cx="24" cy="28"/>
            </a:xfrm>
            <a:custGeom>
              <a:avLst/>
              <a:gdLst>
                <a:gd name="T0" fmla="*/ 0 w 24"/>
                <a:gd name="T1" fmla="*/ 3 h 28"/>
                <a:gd name="T2" fmla="*/ 1 w 24"/>
                <a:gd name="T3" fmla="*/ 1 h 28"/>
                <a:gd name="T4" fmla="*/ 3 w 24"/>
                <a:gd name="T5" fmla="*/ 0 h 28"/>
                <a:gd name="T6" fmla="*/ 4 w 24"/>
                <a:gd name="T7" fmla="*/ 0 h 28"/>
                <a:gd name="T8" fmla="*/ 5 w 24"/>
                <a:gd name="T9" fmla="*/ 2 h 28"/>
                <a:gd name="T10" fmla="*/ 7 w 24"/>
                <a:gd name="T11" fmla="*/ 4 h 28"/>
                <a:gd name="T12" fmla="*/ 9 w 24"/>
                <a:gd name="T13" fmla="*/ 7 h 28"/>
                <a:gd name="T14" fmla="*/ 10 w 24"/>
                <a:gd name="T15" fmla="*/ 10 h 28"/>
                <a:gd name="T16" fmla="*/ 12 w 24"/>
                <a:gd name="T17" fmla="*/ 13 h 28"/>
                <a:gd name="T18" fmla="*/ 16 w 24"/>
                <a:gd name="T19" fmla="*/ 21 h 28"/>
                <a:gd name="T20" fmla="*/ 17 w 24"/>
                <a:gd name="T21" fmla="*/ 23 h 28"/>
                <a:gd name="T22" fmla="*/ 19 w 24"/>
                <a:gd name="T23" fmla="*/ 26 h 28"/>
                <a:gd name="T24" fmla="*/ 21 w 24"/>
                <a:gd name="T25" fmla="*/ 28 h 28"/>
                <a:gd name="T26" fmla="*/ 22 w 24"/>
                <a:gd name="T27" fmla="*/ 28 h 28"/>
                <a:gd name="T28" fmla="*/ 23 w 24"/>
                <a:gd name="T29" fmla="*/ 28 h 28"/>
                <a:gd name="T30" fmla="*/ 24 w 24"/>
                <a:gd name="T31" fmla="*/ 26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28"/>
                <a:gd name="T50" fmla="*/ 24 w 24"/>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28">
                  <a:moveTo>
                    <a:pt x="0" y="3"/>
                  </a:moveTo>
                  <a:lnTo>
                    <a:pt x="1" y="1"/>
                  </a:lnTo>
                  <a:lnTo>
                    <a:pt x="3" y="0"/>
                  </a:lnTo>
                  <a:lnTo>
                    <a:pt x="4" y="0"/>
                  </a:lnTo>
                  <a:lnTo>
                    <a:pt x="5" y="2"/>
                  </a:lnTo>
                  <a:lnTo>
                    <a:pt x="7" y="4"/>
                  </a:lnTo>
                  <a:lnTo>
                    <a:pt x="9" y="7"/>
                  </a:lnTo>
                  <a:lnTo>
                    <a:pt x="10" y="10"/>
                  </a:lnTo>
                  <a:lnTo>
                    <a:pt x="12" y="13"/>
                  </a:lnTo>
                  <a:lnTo>
                    <a:pt x="16" y="21"/>
                  </a:lnTo>
                  <a:lnTo>
                    <a:pt x="17" y="23"/>
                  </a:lnTo>
                  <a:lnTo>
                    <a:pt x="19" y="26"/>
                  </a:lnTo>
                  <a:lnTo>
                    <a:pt x="21" y="28"/>
                  </a:lnTo>
                  <a:lnTo>
                    <a:pt x="22" y="28"/>
                  </a:lnTo>
                  <a:lnTo>
                    <a:pt x="23" y="28"/>
                  </a:lnTo>
                  <a:lnTo>
                    <a:pt x="24" y="26"/>
                  </a:lnTo>
                </a:path>
              </a:pathLst>
            </a:custGeom>
            <a:noFill/>
            <a:ln w="14288">
              <a:solidFill>
                <a:srgbClr val="000080"/>
              </a:solidFill>
              <a:prstDash val="solid"/>
              <a:round/>
              <a:headEnd/>
              <a:tailEnd/>
            </a:ln>
          </p:spPr>
          <p:txBody>
            <a:bodyPr/>
            <a:lstStyle/>
            <a:p>
              <a:endParaRPr lang="en-US"/>
            </a:p>
          </p:txBody>
        </p:sp>
        <p:sp>
          <p:nvSpPr>
            <p:cNvPr id="307241" name="Freeform 40"/>
            <p:cNvSpPr>
              <a:spLocks/>
            </p:cNvSpPr>
            <p:nvPr/>
          </p:nvSpPr>
          <p:spPr bwMode="auto">
            <a:xfrm>
              <a:off x="824" y="2001"/>
              <a:ext cx="8" cy="135"/>
            </a:xfrm>
            <a:custGeom>
              <a:avLst/>
              <a:gdLst>
                <a:gd name="T0" fmla="*/ 0 w 8"/>
                <a:gd name="T1" fmla="*/ 135 h 135"/>
                <a:gd name="T2" fmla="*/ 1 w 8"/>
                <a:gd name="T3" fmla="*/ 133 h 135"/>
                <a:gd name="T4" fmla="*/ 1 w 8"/>
                <a:gd name="T5" fmla="*/ 131 h 135"/>
                <a:gd name="T6" fmla="*/ 2 w 8"/>
                <a:gd name="T7" fmla="*/ 125 h 135"/>
                <a:gd name="T8" fmla="*/ 2 w 8"/>
                <a:gd name="T9" fmla="*/ 117 h 135"/>
                <a:gd name="T10" fmla="*/ 3 w 8"/>
                <a:gd name="T11" fmla="*/ 109 h 135"/>
                <a:gd name="T12" fmla="*/ 4 w 8"/>
                <a:gd name="T13" fmla="*/ 99 h 135"/>
                <a:gd name="T14" fmla="*/ 4 w 8"/>
                <a:gd name="T15" fmla="*/ 89 h 135"/>
                <a:gd name="T16" fmla="*/ 4 w 8"/>
                <a:gd name="T17" fmla="*/ 78 h 135"/>
                <a:gd name="T18" fmla="*/ 5 w 8"/>
                <a:gd name="T19" fmla="*/ 67 h 135"/>
                <a:gd name="T20" fmla="*/ 5 w 8"/>
                <a:gd name="T21" fmla="*/ 56 h 135"/>
                <a:gd name="T22" fmla="*/ 6 w 8"/>
                <a:gd name="T23" fmla="*/ 46 h 135"/>
                <a:gd name="T24" fmla="*/ 6 w 8"/>
                <a:gd name="T25" fmla="*/ 35 h 135"/>
                <a:gd name="T26" fmla="*/ 6 w 8"/>
                <a:gd name="T27" fmla="*/ 26 h 135"/>
                <a:gd name="T28" fmla="*/ 7 w 8"/>
                <a:gd name="T29" fmla="*/ 18 h 135"/>
                <a:gd name="T30" fmla="*/ 7 w 8"/>
                <a:gd name="T31" fmla="*/ 10 h 135"/>
                <a:gd name="T32" fmla="*/ 7 w 8"/>
                <a:gd name="T33" fmla="*/ 4 h 135"/>
                <a:gd name="T34" fmla="*/ 8 w 8"/>
                <a:gd name="T35" fmla="*/ 2 h 135"/>
                <a:gd name="T36" fmla="*/ 8 w 8"/>
                <a:gd name="T37" fmla="*/ 0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5"/>
                <a:gd name="T59" fmla="*/ 8 w 8"/>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5">
                  <a:moveTo>
                    <a:pt x="0" y="135"/>
                  </a:moveTo>
                  <a:lnTo>
                    <a:pt x="1" y="133"/>
                  </a:lnTo>
                  <a:lnTo>
                    <a:pt x="1" y="131"/>
                  </a:lnTo>
                  <a:lnTo>
                    <a:pt x="2" y="125"/>
                  </a:lnTo>
                  <a:lnTo>
                    <a:pt x="2" y="117"/>
                  </a:lnTo>
                  <a:lnTo>
                    <a:pt x="3" y="109"/>
                  </a:lnTo>
                  <a:lnTo>
                    <a:pt x="4" y="99"/>
                  </a:lnTo>
                  <a:lnTo>
                    <a:pt x="4" y="89"/>
                  </a:lnTo>
                  <a:lnTo>
                    <a:pt x="4" y="78"/>
                  </a:lnTo>
                  <a:lnTo>
                    <a:pt x="5" y="67"/>
                  </a:lnTo>
                  <a:lnTo>
                    <a:pt x="5" y="56"/>
                  </a:lnTo>
                  <a:lnTo>
                    <a:pt x="6" y="46"/>
                  </a:lnTo>
                  <a:lnTo>
                    <a:pt x="6" y="35"/>
                  </a:lnTo>
                  <a:lnTo>
                    <a:pt x="6" y="26"/>
                  </a:lnTo>
                  <a:lnTo>
                    <a:pt x="7" y="18"/>
                  </a:lnTo>
                  <a:lnTo>
                    <a:pt x="7" y="10"/>
                  </a:lnTo>
                  <a:lnTo>
                    <a:pt x="7" y="4"/>
                  </a:lnTo>
                  <a:lnTo>
                    <a:pt x="8" y="2"/>
                  </a:lnTo>
                  <a:lnTo>
                    <a:pt x="8" y="0"/>
                  </a:lnTo>
                </a:path>
              </a:pathLst>
            </a:custGeom>
            <a:noFill/>
            <a:ln w="14288">
              <a:solidFill>
                <a:srgbClr val="000080"/>
              </a:solidFill>
              <a:prstDash val="solid"/>
              <a:round/>
              <a:headEnd/>
              <a:tailEnd/>
            </a:ln>
          </p:spPr>
          <p:txBody>
            <a:bodyPr/>
            <a:lstStyle/>
            <a:p>
              <a:endParaRPr lang="en-US"/>
            </a:p>
          </p:txBody>
        </p:sp>
        <p:sp>
          <p:nvSpPr>
            <p:cNvPr id="307242" name="Freeform 41"/>
            <p:cNvSpPr>
              <a:spLocks/>
            </p:cNvSpPr>
            <p:nvPr/>
          </p:nvSpPr>
          <p:spPr bwMode="auto">
            <a:xfrm>
              <a:off x="832" y="2000"/>
              <a:ext cx="7" cy="24"/>
            </a:xfrm>
            <a:custGeom>
              <a:avLst/>
              <a:gdLst>
                <a:gd name="T0" fmla="*/ 0 w 7"/>
                <a:gd name="T1" fmla="*/ 1 h 24"/>
                <a:gd name="T2" fmla="*/ 0 w 7"/>
                <a:gd name="T3" fmla="*/ 0 h 24"/>
                <a:gd name="T4" fmla="*/ 0 w 7"/>
                <a:gd name="T5" fmla="*/ 0 h 24"/>
                <a:gd name="T6" fmla="*/ 1 w 7"/>
                <a:gd name="T7" fmla="*/ 1 h 24"/>
                <a:gd name="T8" fmla="*/ 1 w 7"/>
                <a:gd name="T9" fmla="*/ 2 h 24"/>
                <a:gd name="T10" fmla="*/ 2 w 7"/>
                <a:gd name="T11" fmla="*/ 5 h 24"/>
                <a:gd name="T12" fmla="*/ 2 w 7"/>
                <a:gd name="T13" fmla="*/ 7 h 24"/>
                <a:gd name="T14" fmla="*/ 4 w 7"/>
                <a:gd name="T15" fmla="*/ 13 h 24"/>
                <a:gd name="T16" fmla="*/ 5 w 7"/>
                <a:gd name="T17" fmla="*/ 18 h 24"/>
                <a:gd name="T18" fmla="*/ 5 w 7"/>
                <a:gd name="T19" fmla="*/ 21 h 24"/>
                <a:gd name="T20" fmla="*/ 6 w 7"/>
                <a:gd name="T21" fmla="*/ 23 h 24"/>
                <a:gd name="T22" fmla="*/ 6 w 7"/>
                <a:gd name="T23" fmla="*/ 24 h 24"/>
                <a:gd name="T24" fmla="*/ 7 w 7"/>
                <a:gd name="T25" fmla="*/ 24 h 24"/>
                <a:gd name="T26" fmla="*/ 7 w 7"/>
                <a:gd name="T27" fmla="*/ 24 h 24"/>
                <a:gd name="T28" fmla="*/ 7 w 7"/>
                <a:gd name="T29" fmla="*/ 2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24"/>
                <a:gd name="T47" fmla="*/ 7 w 7"/>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24">
                  <a:moveTo>
                    <a:pt x="0" y="1"/>
                  </a:moveTo>
                  <a:lnTo>
                    <a:pt x="0" y="0"/>
                  </a:lnTo>
                  <a:lnTo>
                    <a:pt x="1" y="1"/>
                  </a:lnTo>
                  <a:lnTo>
                    <a:pt x="1" y="2"/>
                  </a:lnTo>
                  <a:lnTo>
                    <a:pt x="2" y="5"/>
                  </a:lnTo>
                  <a:lnTo>
                    <a:pt x="2" y="7"/>
                  </a:lnTo>
                  <a:lnTo>
                    <a:pt x="4" y="13"/>
                  </a:lnTo>
                  <a:lnTo>
                    <a:pt x="5" y="18"/>
                  </a:lnTo>
                  <a:lnTo>
                    <a:pt x="5" y="21"/>
                  </a:lnTo>
                  <a:lnTo>
                    <a:pt x="6" y="23"/>
                  </a:lnTo>
                  <a:lnTo>
                    <a:pt x="6" y="24"/>
                  </a:lnTo>
                  <a:lnTo>
                    <a:pt x="7" y="24"/>
                  </a:lnTo>
                  <a:lnTo>
                    <a:pt x="7" y="22"/>
                  </a:lnTo>
                </a:path>
              </a:pathLst>
            </a:custGeom>
            <a:noFill/>
            <a:ln w="14288">
              <a:solidFill>
                <a:srgbClr val="000080"/>
              </a:solidFill>
              <a:prstDash val="solid"/>
              <a:round/>
              <a:headEnd/>
              <a:tailEnd/>
            </a:ln>
          </p:spPr>
          <p:txBody>
            <a:bodyPr/>
            <a:lstStyle/>
            <a:p>
              <a:endParaRPr lang="en-US"/>
            </a:p>
          </p:txBody>
        </p:sp>
        <p:sp>
          <p:nvSpPr>
            <p:cNvPr id="307243" name="Freeform 42"/>
            <p:cNvSpPr>
              <a:spLocks/>
            </p:cNvSpPr>
            <p:nvPr/>
          </p:nvSpPr>
          <p:spPr bwMode="auto">
            <a:xfrm>
              <a:off x="839" y="1840"/>
              <a:ext cx="8" cy="182"/>
            </a:xfrm>
            <a:custGeom>
              <a:avLst/>
              <a:gdLst>
                <a:gd name="T0" fmla="*/ 0 w 8"/>
                <a:gd name="T1" fmla="*/ 182 h 182"/>
                <a:gd name="T2" fmla="*/ 0 w 8"/>
                <a:gd name="T3" fmla="*/ 179 h 182"/>
                <a:gd name="T4" fmla="*/ 1 w 8"/>
                <a:gd name="T5" fmla="*/ 176 h 182"/>
                <a:gd name="T6" fmla="*/ 1 w 8"/>
                <a:gd name="T7" fmla="*/ 172 h 182"/>
                <a:gd name="T8" fmla="*/ 2 w 8"/>
                <a:gd name="T9" fmla="*/ 167 h 182"/>
                <a:gd name="T10" fmla="*/ 2 w 8"/>
                <a:gd name="T11" fmla="*/ 162 h 182"/>
                <a:gd name="T12" fmla="*/ 2 w 8"/>
                <a:gd name="T13" fmla="*/ 156 h 182"/>
                <a:gd name="T14" fmla="*/ 2 w 8"/>
                <a:gd name="T15" fmla="*/ 144 h 182"/>
                <a:gd name="T16" fmla="*/ 3 w 8"/>
                <a:gd name="T17" fmla="*/ 131 h 182"/>
                <a:gd name="T18" fmla="*/ 3 w 8"/>
                <a:gd name="T19" fmla="*/ 116 h 182"/>
                <a:gd name="T20" fmla="*/ 4 w 8"/>
                <a:gd name="T21" fmla="*/ 101 h 182"/>
                <a:gd name="T22" fmla="*/ 4 w 8"/>
                <a:gd name="T23" fmla="*/ 86 h 182"/>
                <a:gd name="T24" fmla="*/ 5 w 8"/>
                <a:gd name="T25" fmla="*/ 71 h 182"/>
                <a:gd name="T26" fmla="*/ 5 w 8"/>
                <a:gd name="T27" fmla="*/ 57 h 182"/>
                <a:gd name="T28" fmla="*/ 6 w 8"/>
                <a:gd name="T29" fmla="*/ 43 h 182"/>
                <a:gd name="T30" fmla="*/ 6 w 8"/>
                <a:gd name="T31" fmla="*/ 30 h 182"/>
                <a:gd name="T32" fmla="*/ 6 w 8"/>
                <a:gd name="T33" fmla="*/ 25 h 182"/>
                <a:gd name="T34" fmla="*/ 6 w 8"/>
                <a:gd name="T35" fmla="*/ 19 h 182"/>
                <a:gd name="T36" fmla="*/ 7 w 8"/>
                <a:gd name="T37" fmla="*/ 14 h 182"/>
                <a:gd name="T38" fmla="*/ 7 w 8"/>
                <a:gd name="T39" fmla="*/ 11 h 182"/>
                <a:gd name="T40" fmla="*/ 8 w 8"/>
                <a:gd name="T41" fmla="*/ 7 h 182"/>
                <a:gd name="T42" fmla="*/ 8 w 8"/>
                <a:gd name="T43" fmla="*/ 3 h 182"/>
                <a:gd name="T44" fmla="*/ 8 w 8"/>
                <a:gd name="T45" fmla="*/ 1 h 182"/>
                <a:gd name="T46" fmla="*/ 8 w 8"/>
                <a:gd name="T47" fmla="*/ 0 h 1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82"/>
                <a:gd name="T74" fmla="*/ 8 w 8"/>
                <a:gd name="T75" fmla="*/ 182 h 1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82">
                  <a:moveTo>
                    <a:pt x="0" y="182"/>
                  </a:moveTo>
                  <a:lnTo>
                    <a:pt x="0" y="179"/>
                  </a:lnTo>
                  <a:lnTo>
                    <a:pt x="1" y="176"/>
                  </a:lnTo>
                  <a:lnTo>
                    <a:pt x="1" y="172"/>
                  </a:lnTo>
                  <a:lnTo>
                    <a:pt x="2" y="167"/>
                  </a:lnTo>
                  <a:lnTo>
                    <a:pt x="2" y="162"/>
                  </a:lnTo>
                  <a:lnTo>
                    <a:pt x="2" y="156"/>
                  </a:lnTo>
                  <a:lnTo>
                    <a:pt x="2" y="144"/>
                  </a:lnTo>
                  <a:lnTo>
                    <a:pt x="3" y="131"/>
                  </a:lnTo>
                  <a:lnTo>
                    <a:pt x="3" y="116"/>
                  </a:lnTo>
                  <a:lnTo>
                    <a:pt x="4" y="101"/>
                  </a:lnTo>
                  <a:lnTo>
                    <a:pt x="4" y="86"/>
                  </a:lnTo>
                  <a:lnTo>
                    <a:pt x="5" y="71"/>
                  </a:lnTo>
                  <a:lnTo>
                    <a:pt x="5" y="57"/>
                  </a:lnTo>
                  <a:lnTo>
                    <a:pt x="6" y="43"/>
                  </a:lnTo>
                  <a:lnTo>
                    <a:pt x="6" y="30"/>
                  </a:lnTo>
                  <a:lnTo>
                    <a:pt x="6" y="25"/>
                  </a:lnTo>
                  <a:lnTo>
                    <a:pt x="6" y="19"/>
                  </a:lnTo>
                  <a:lnTo>
                    <a:pt x="7" y="14"/>
                  </a:lnTo>
                  <a:lnTo>
                    <a:pt x="7" y="11"/>
                  </a:lnTo>
                  <a:lnTo>
                    <a:pt x="8" y="7"/>
                  </a:lnTo>
                  <a:lnTo>
                    <a:pt x="8"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244" name="Freeform 43"/>
            <p:cNvSpPr>
              <a:spLocks/>
            </p:cNvSpPr>
            <p:nvPr/>
          </p:nvSpPr>
          <p:spPr bwMode="auto">
            <a:xfrm>
              <a:off x="847" y="1838"/>
              <a:ext cx="8" cy="98"/>
            </a:xfrm>
            <a:custGeom>
              <a:avLst/>
              <a:gdLst>
                <a:gd name="T0" fmla="*/ 0 w 8"/>
                <a:gd name="T1" fmla="*/ 2 h 98"/>
                <a:gd name="T2" fmla="*/ 0 w 8"/>
                <a:gd name="T3" fmla="*/ 0 h 98"/>
                <a:gd name="T4" fmla="*/ 1 w 8"/>
                <a:gd name="T5" fmla="*/ 0 h 98"/>
                <a:gd name="T6" fmla="*/ 1 w 8"/>
                <a:gd name="T7" fmla="*/ 0 h 98"/>
                <a:gd name="T8" fmla="*/ 1 w 8"/>
                <a:gd name="T9" fmla="*/ 2 h 98"/>
                <a:gd name="T10" fmla="*/ 1 w 8"/>
                <a:gd name="T11" fmla="*/ 3 h 98"/>
                <a:gd name="T12" fmla="*/ 1 w 8"/>
                <a:gd name="T13" fmla="*/ 4 h 98"/>
                <a:gd name="T14" fmla="*/ 2 w 8"/>
                <a:gd name="T15" fmla="*/ 7 h 98"/>
                <a:gd name="T16" fmla="*/ 2 w 8"/>
                <a:gd name="T17" fmla="*/ 10 h 98"/>
                <a:gd name="T18" fmla="*/ 2 w 8"/>
                <a:gd name="T19" fmla="*/ 16 h 98"/>
                <a:gd name="T20" fmla="*/ 2 w 8"/>
                <a:gd name="T21" fmla="*/ 24 h 98"/>
                <a:gd name="T22" fmla="*/ 3 w 8"/>
                <a:gd name="T23" fmla="*/ 33 h 98"/>
                <a:gd name="T24" fmla="*/ 3 w 8"/>
                <a:gd name="T25" fmla="*/ 42 h 98"/>
                <a:gd name="T26" fmla="*/ 4 w 8"/>
                <a:gd name="T27" fmla="*/ 61 h 98"/>
                <a:gd name="T28" fmla="*/ 4 w 8"/>
                <a:gd name="T29" fmla="*/ 70 h 98"/>
                <a:gd name="T30" fmla="*/ 5 w 8"/>
                <a:gd name="T31" fmla="*/ 78 h 98"/>
                <a:gd name="T32" fmla="*/ 6 w 8"/>
                <a:gd name="T33" fmla="*/ 85 h 98"/>
                <a:gd name="T34" fmla="*/ 6 w 8"/>
                <a:gd name="T35" fmla="*/ 88 h 98"/>
                <a:gd name="T36" fmla="*/ 6 w 8"/>
                <a:gd name="T37" fmla="*/ 91 h 98"/>
                <a:gd name="T38" fmla="*/ 7 w 8"/>
                <a:gd name="T39" fmla="*/ 93 h 98"/>
                <a:gd name="T40" fmla="*/ 7 w 8"/>
                <a:gd name="T41" fmla="*/ 96 h 98"/>
                <a:gd name="T42" fmla="*/ 7 w 8"/>
                <a:gd name="T43" fmla="*/ 97 h 98"/>
                <a:gd name="T44" fmla="*/ 8 w 8"/>
                <a:gd name="T45" fmla="*/ 98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98"/>
                <a:gd name="T71" fmla="*/ 8 w 8"/>
                <a:gd name="T72" fmla="*/ 98 h 9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98">
                  <a:moveTo>
                    <a:pt x="0" y="2"/>
                  </a:moveTo>
                  <a:lnTo>
                    <a:pt x="0" y="0"/>
                  </a:lnTo>
                  <a:lnTo>
                    <a:pt x="1" y="0"/>
                  </a:lnTo>
                  <a:lnTo>
                    <a:pt x="1" y="2"/>
                  </a:lnTo>
                  <a:lnTo>
                    <a:pt x="1" y="3"/>
                  </a:lnTo>
                  <a:lnTo>
                    <a:pt x="1" y="4"/>
                  </a:lnTo>
                  <a:lnTo>
                    <a:pt x="2" y="7"/>
                  </a:lnTo>
                  <a:lnTo>
                    <a:pt x="2" y="10"/>
                  </a:lnTo>
                  <a:lnTo>
                    <a:pt x="2" y="16"/>
                  </a:lnTo>
                  <a:lnTo>
                    <a:pt x="2" y="24"/>
                  </a:lnTo>
                  <a:lnTo>
                    <a:pt x="3" y="33"/>
                  </a:lnTo>
                  <a:lnTo>
                    <a:pt x="3" y="42"/>
                  </a:lnTo>
                  <a:lnTo>
                    <a:pt x="4" y="61"/>
                  </a:lnTo>
                  <a:lnTo>
                    <a:pt x="4" y="70"/>
                  </a:lnTo>
                  <a:lnTo>
                    <a:pt x="5" y="78"/>
                  </a:lnTo>
                  <a:lnTo>
                    <a:pt x="6" y="85"/>
                  </a:lnTo>
                  <a:lnTo>
                    <a:pt x="6" y="88"/>
                  </a:lnTo>
                  <a:lnTo>
                    <a:pt x="6" y="91"/>
                  </a:lnTo>
                  <a:lnTo>
                    <a:pt x="7" y="93"/>
                  </a:lnTo>
                  <a:lnTo>
                    <a:pt x="7" y="96"/>
                  </a:lnTo>
                  <a:lnTo>
                    <a:pt x="7" y="97"/>
                  </a:lnTo>
                  <a:lnTo>
                    <a:pt x="8" y="98"/>
                  </a:lnTo>
                </a:path>
              </a:pathLst>
            </a:custGeom>
            <a:noFill/>
            <a:ln w="14288">
              <a:solidFill>
                <a:srgbClr val="000080"/>
              </a:solidFill>
              <a:prstDash val="solid"/>
              <a:round/>
              <a:headEnd/>
              <a:tailEnd/>
            </a:ln>
          </p:spPr>
          <p:txBody>
            <a:bodyPr/>
            <a:lstStyle/>
            <a:p>
              <a:endParaRPr lang="en-US"/>
            </a:p>
          </p:txBody>
        </p:sp>
        <p:sp>
          <p:nvSpPr>
            <p:cNvPr id="307245" name="Freeform 44"/>
            <p:cNvSpPr>
              <a:spLocks/>
            </p:cNvSpPr>
            <p:nvPr/>
          </p:nvSpPr>
          <p:spPr bwMode="auto">
            <a:xfrm>
              <a:off x="855" y="1878"/>
              <a:ext cx="23" cy="58"/>
            </a:xfrm>
            <a:custGeom>
              <a:avLst/>
              <a:gdLst>
                <a:gd name="T0" fmla="*/ 0 w 23"/>
                <a:gd name="T1" fmla="*/ 58 h 58"/>
                <a:gd name="T2" fmla="*/ 1 w 23"/>
                <a:gd name="T3" fmla="*/ 58 h 58"/>
                <a:gd name="T4" fmla="*/ 2 w 23"/>
                <a:gd name="T5" fmla="*/ 58 h 58"/>
                <a:gd name="T6" fmla="*/ 4 w 23"/>
                <a:gd name="T7" fmla="*/ 57 h 58"/>
                <a:gd name="T8" fmla="*/ 5 w 23"/>
                <a:gd name="T9" fmla="*/ 54 h 58"/>
                <a:gd name="T10" fmla="*/ 6 w 23"/>
                <a:gd name="T11" fmla="*/ 52 h 58"/>
                <a:gd name="T12" fmla="*/ 8 w 23"/>
                <a:gd name="T13" fmla="*/ 48 h 58"/>
                <a:gd name="T14" fmla="*/ 10 w 23"/>
                <a:gd name="T15" fmla="*/ 44 h 58"/>
                <a:gd name="T16" fmla="*/ 11 w 23"/>
                <a:gd name="T17" fmla="*/ 39 h 58"/>
                <a:gd name="T18" fmla="*/ 15 w 23"/>
                <a:gd name="T19" fmla="*/ 29 h 58"/>
                <a:gd name="T20" fmla="*/ 19 w 23"/>
                <a:gd name="T21" fmla="*/ 19 h 58"/>
                <a:gd name="T22" fmla="*/ 21 w 23"/>
                <a:gd name="T23" fmla="*/ 9 h 58"/>
                <a:gd name="T24" fmla="*/ 22 w 23"/>
                <a:gd name="T25" fmla="*/ 4 h 58"/>
                <a:gd name="T26" fmla="*/ 23 w 23"/>
                <a:gd name="T27" fmla="*/ 0 h 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58"/>
                <a:gd name="T44" fmla="*/ 23 w 23"/>
                <a:gd name="T45" fmla="*/ 58 h 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58">
                  <a:moveTo>
                    <a:pt x="0" y="58"/>
                  </a:moveTo>
                  <a:lnTo>
                    <a:pt x="1" y="58"/>
                  </a:lnTo>
                  <a:lnTo>
                    <a:pt x="2" y="58"/>
                  </a:lnTo>
                  <a:lnTo>
                    <a:pt x="4" y="57"/>
                  </a:lnTo>
                  <a:lnTo>
                    <a:pt x="5" y="54"/>
                  </a:lnTo>
                  <a:lnTo>
                    <a:pt x="6" y="52"/>
                  </a:lnTo>
                  <a:lnTo>
                    <a:pt x="8" y="48"/>
                  </a:lnTo>
                  <a:lnTo>
                    <a:pt x="10" y="44"/>
                  </a:lnTo>
                  <a:lnTo>
                    <a:pt x="11" y="39"/>
                  </a:lnTo>
                  <a:lnTo>
                    <a:pt x="15" y="29"/>
                  </a:lnTo>
                  <a:lnTo>
                    <a:pt x="19" y="19"/>
                  </a:lnTo>
                  <a:lnTo>
                    <a:pt x="21" y="9"/>
                  </a:lnTo>
                  <a:lnTo>
                    <a:pt x="22" y="4"/>
                  </a:lnTo>
                  <a:lnTo>
                    <a:pt x="23" y="0"/>
                  </a:lnTo>
                </a:path>
              </a:pathLst>
            </a:custGeom>
            <a:noFill/>
            <a:ln w="14288">
              <a:solidFill>
                <a:srgbClr val="000080"/>
              </a:solidFill>
              <a:prstDash val="solid"/>
              <a:round/>
              <a:headEnd/>
              <a:tailEnd/>
            </a:ln>
          </p:spPr>
          <p:txBody>
            <a:bodyPr/>
            <a:lstStyle/>
            <a:p>
              <a:endParaRPr lang="en-US"/>
            </a:p>
          </p:txBody>
        </p:sp>
        <p:sp>
          <p:nvSpPr>
            <p:cNvPr id="307246" name="Freeform 45"/>
            <p:cNvSpPr>
              <a:spLocks/>
            </p:cNvSpPr>
            <p:nvPr/>
          </p:nvSpPr>
          <p:spPr bwMode="auto">
            <a:xfrm>
              <a:off x="878" y="1808"/>
              <a:ext cx="8" cy="70"/>
            </a:xfrm>
            <a:custGeom>
              <a:avLst/>
              <a:gdLst>
                <a:gd name="T0" fmla="*/ 0 w 8"/>
                <a:gd name="T1" fmla="*/ 70 h 70"/>
                <a:gd name="T2" fmla="*/ 2 w 8"/>
                <a:gd name="T3" fmla="*/ 66 h 70"/>
                <a:gd name="T4" fmla="*/ 2 w 8"/>
                <a:gd name="T5" fmla="*/ 61 h 70"/>
                <a:gd name="T6" fmla="*/ 3 w 8"/>
                <a:gd name="T7" fmla="*/ 56 h 70"/>
                <a:gd name="T8" fmla="*/ 4 w 8"/>
                <a:gd name="T9" fmla="*/ 50 h 70"/>
                <a:gd name="T10" fmla="*/ 4 w 8"/>
                <a:gd name="T11" fmla="*/ 39 h 70"/>
                <a:gd name="T12" fmla="*/ 5 w 8"/>
                <a:gd name="T13" fmla="*/ 27 h 70"/>
                <a:gd name="T14" fmla="*/ 5 w 8"/>
                <a:gd name="T15" fmla="*/ 22 h 70"/>
                <a:gd name="T16" fmla="*/ 6 w 8"/>
                <a:gd name="T17" fmla="*/ 17 h 70"/>
                <a:gd name="T18" fmla="*/ 7 w 8"/>
                <a:gd name="T19" fmla="*/ 12 h 70"/>
                <a:gd name="T20" fmla="*/ 7 w 8"/>
                <a:gd name="T21" fmla="*/ 8 h 70"/>
                <a:gd name="T22" fmla="*/ 7 w 8"/>
                <a:gd name="T23" fmla="*/ 5 h 70"/>
                <a:gd name="T24" fmla="*/ 7 w 8"/>
                <a:gd name="T25" fmla="*/ 2 h 70"/>
                <a:gd name="T26" fmla="*/ 8 w 8"/>
                <a:gd name="T27" fmla="*/ 0 h 70"/>
                <a:gd name="T28" fmla="*/ 8 w 8"/>
                <a:gd name="T29" fmla="*/ 0 h 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70"/>
                <a:gd name="T47" fmla="*/ 8 w 8"/>
                <a:gd name="T48" fmla="*/ 70 h 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70">
                  <a:moveTo>
                    <a:pt x="0" y="70"/>
                  </a:moveTo>
                  <a:lnTo>
                    <a:pt x="2" y="66"/>
                  </a:lnTo>
                  <a:lnTo>
                    <a:pt x="2" y="61"/>
                  </a:lnTo>
                  <a:lnTo>
                    <a:pt x="3" y="56"/>
                  </a:lnTo>
                  <a:lnTo>
                    <a:pt x="4" y="50"/>
                  </a:lnTo>
                  <a:lnTo>
                    <a:pt x="4" y="39"/>
                  </a:lnTo>
                  <a:lnTo>
                    <a:pt x="5" y="27"/>
                  </a:lnTo>
                  <a:lnTo>
                    <a:pt x="5" y="22"/>
                  </a:lnTo>
                  <a:lnTo>
                    <a:pt x="6" y="17"/>
                  </a:lnTo>
                  <a:lnTo>
                    <a:pt x="7" y="12"/>
                  </a:lnTo>
                  <a:lnTo>
                    <a:pt x="7" y="8"/>
                  </a:lnTo>
                  <a:lnTo>
                    <a:pt x="7"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247" name="Freeform 46"/>
            <p:cNvSpPr>
              <a:spLocks/>
            </p:cNvSpPr>
            <p:nvPr/>
          </p:nvSpPr>
          <p:spPr bwMode="auto">
            <a:xfrm>
              <a:off x="886" y="1808"/>
              <a:ext cx="8" cy="68"/>
            </a:xfrm>
            <a:custGeom>
              <a:avLst/>
              <a:gdLst>
                <a:gd name="T0" fmla="*/ 0 w 8"/>
                <a:gd name="T1" fmla="*/ 0 h 68"/>
                <a:gd name="T2" fmla="*/ 1 w 8"/>
                <a:gd name="T3" fmla="*/ 0 h 68"/>
                <a:gd name="T4" fmla="*/ 1 w 8"/>
                <a:gd name="T5" fmla="*/ 1 h 68"/>
                <a:gd name="T6" fmla="*/ 2 w 8"/>
                <a:gd name="T7" fmla="*/ 3 h 68"/>
                <a:gd name="T8" fmla="*/ 2 w 8"/>
                <a:gd name="T9" fmla="*/ 6 h 68"/>
                <a:gd name="T10" fmla="*/ 2 w 8"/>
                <a:gd name="T11" fmla="*/ 10 h 68"/>
                <a:gd name="T12" fmla="*/ 3 w 8"/>
                <a:gd name="T13" fmla="*/ 13 h 68"/>
                <a:gd name="T14" fmla="*/ 3 w 8"/>
                <a:gd name="T15" fmla="*/ 18 h 68"/>
                <a:gd name="T16" fmla="*/ 4 w 8"/>
                <a:gd name="T17" fmla="*/ 22 h 68"/>
                <a:gd name="T18" fmla="*/ 5 w 8"/>
                <a:gd name="T19" fmla="*/ 33 h 68"/>
                <a:gd name="T20" fmla="*/ 6 w 8"/>
                <a:gd name="T21" fmla="*/ 45 h 68"/>
                <a:gd name="T22" fmla="*/ 7 w 8"/>
                <a:gd name="T23" fmla="*/ 56 h 68"/>
                <a:gd name="T24" fmla="*/ 8 w 8"/>
                <a:gd name="T25" fmla="*/ 68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68"/>
                <a:gd name="T41" fmla="*/ 8 w 8"/>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68">
                  <a:moveTo>
                    <a:pt x="0" y="0"/>
                  </a:moveTo>
                  <a:lnTo>
                    <a:pt x="1" y="0"/>
                  </a:lnTo>
                  <a:lnTo>
                    <a:pt x="1" y="1"/>
                  </a:lnTo>
                  <a:lnTo>
                    <a:pt x="2" y="3"/>
                  </a:lnTo>
                  <a:lnTo>
                    <a:pt x="2" y="6"/>
                  </a:lnTo>
                  <a:lnTo>
                    <a:pt x="2" y="10"/>
                  </a:lnTo>
                  <a:lnTo>
                    <a:pt x="3" y="13"/>
                  </a:lnTo>
                  <a:lnTo>
                    <a:pt x="3" y="18"/>
                  </a:lnTo>
                  <a:lnTo>
                    <a:pt x="4" y="22"/>
                  </a:lnTo>
                  <a:lnTo>
                    <a:pt x="5" y="33"/>
                  </a:lnTo>
                  <a:lnTo>
                    <a:pt x="6" y="45"/>
                  </a:lnTo>
                  <a:lnTo>
                    <a:pt x="7" y="56"/>
                  </a:lnTo>
                  <a:lnTo>
                    <a:pt x="8" y="68"/>
                  </a:lnTo>
                </a:path>
              </a:pathLst>
            </a:custGeom>
            <a:noFill/>
            <a:ln w="14288">
              <a:solidFill>
                <a:srgbClr val="000080"/>
              </a:solidFill>
              <a:prstDash val="solid"/>
              <a:round/>
              <a:headEnd/>
              <a:tailEnd/>
            </a:ln>
          </p:spPr>
          <p:txBody>
            <a:bodyPr/>
            <a:lstStyle/>
            <a:p>
              <a:endParaRPr lang="en-US"/>
            </a:p>
          </p:txBody>
        </p:sp>
        <p:sp>
          <p:nvSpPr>
            <p:cNvPr id="307248" name="Freeform 47"/>
            <p:cNvSpPr>
              <a:spLocks/>
            </p:cNvSpPr>
            <p:nvPr/>
          </p:nvSpPr>
          <p:spPr bwMode="auto">
            <a:xfrm>
              <a:off x="894" y="1876"/>
              <a:ext cx="8" cy="110"/>
            </a:xfrm>
            <a:custGeom>
              <a:avLst/>
              <a:gdLst>
                <a:gd name="T0" fmla="*/ 0 w 8"/>
                <a:gd name="T1" fmla="*/ 0 h 110"/>
                <a:gd name="T2" fmla="*/ 0 w 8"/>
                <a:gd name="T3" fmla="*/ 6 h 110"/>
                <a:gd name="T4" fmla="*/ 1 w 8"/>
                <a:gd name="T5" fmla="*/ 12 h 110"/>
                <a:gd name="T6" fmla="*/ 2 w 8"/>
                <a:gd name="T7" fmla="*/ 19 h 110"/>
                <a:gd name="T8" fmla="*/ 2 w 8"/>
                <a:gd name="T9" fmla="*/ 26 h 110"/>
                <a:gd name="T10" fmla="*/ 3 w 8"/>
                <a:gd name="T11" fmla="*/ 41 h 110"/>
                <a:gd name="T12" fmla="*/ 4 w 8"/>
                <a:gd name="T13" fmla="*/ 56 h 110"/>
                <a:gd name="T14" fmla="*/ 5 w 8"/>
                <a:gd name="T15" fmla="*/ 72 h 110"/>
                <a:gd name="T16" fmla="*/ 6 w 8"/>
                <a:gd name="T17" fmla="*/ 87 h 110"/>
                <a:gd name="T18" fmla="*/ 6 w 8"/>
                <a:gd name="T19" fmla="*/ 93 h 110"/>
                <a:gd name="T20" fmla="*/ 6 w 8"/>
                <a:gd name="T21" fmla="*/ 99 h 110"/>
                <a:gd name="T22" fmla="*/ 7 w 8"/>
                <a:gd name="T23" fmla="*/ 105 h 110"/>
                <a:gd name="T24" fmla="*/ 8 w 8"/>
                <a:gd name="T25" fmla="*/ 11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10"/>
                <a:gd name="T41" fmla="*/ 8 w 8"/>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10">
                  <a:moveTo>
                    <a:pt x="0" y="0"/>
                  </a:moveTo>
                  <a:lnTo>
                    <a:pt x="0" y="6"/>
                  </a:lnTo>
                  <a:lnTo>
                    <a:pt x="1" y="12"/>
                  </a:lnTo>
                  <a:lnTo>
                    <a:pt x="2" y="19"/>
                  </a:lnTo>
                  <a:lnTo>
                    <a:pt x="2" y="26"/>
                  </a:lnTo>
                  <a:lnTo>
                    <a:pt x="3" y="41"/>
                  </a:lnTo>
                  <a:lnTo>
                    <a:pt x="4" y="56"/>
                  </a:lnTo>
                  <a:lnTo>
                    <a:pt x="5" y="72"/>
                  </a:lnTo>
                  <a:lnTo>
                    <a:pt x="6" y="87"/>
                  </a:lnTo>
                  <a:lnTo>
                    <a:pt x="6" y="93"/>
                  </a:lnTo>
                  <a:lnTo>
                    <a:pt x="6" y="99"/>
                  </a:lnTo>
                  <a:lnTo>
                    <a:pt x="7" y="105"/>
                  </a:lnTo>
                  <a:lnTo>
                    <a:pt x="8" y="110"/>
                  </a:lnTo>
                </a:path>
              </a:pathLst>
            </a:custGeom>
            <a:noFill/>
            <a:ln w="14288">
              <a:solidFill>
                <a:srgbClr val="000080"/>
              </a:solidFill>
              <a:prstDash val="solid"/>
              <a:round/>
              <a:headEnd/>
              <a:tailEnd/>
            </a:ln>
          </p:spPr>
          <p:txBody>
            <a:bodyPr/>
            <a:lstStyle/>
            <a:p>
              <a:endParaRPr lang="en-US"/>
            </a:p>
          </p:txBody>
        </p:sp>
        <p:sp>
          <p:nvSpPr>
            <p:cNvPr id="307249" name="Freeform 48"/>
            <p:cNvSpPr>
              <a:spLocks/>
            </p:cNvSpPr>
            <p:nvPr/>
          </p:nvSpPr>
          <p:spPr bwMode="auto">
            <a:xfrm>
              <a:off x="902" y="1986"/>
              <a:ext cx="7" cy="44"/>
            </a:xfrm>
            <a:custGeom>
              <a:avLst/>
              <a:gdLst>
                <a:gd name="T0" fmla="*/ 0 w 7"/>
                <a:gd name="T1" fmla="*/ 0 h 44"/>
                <a:gd name="T2" fmla="*/ 0 w 7"/>
                <a:gd name="T3" fmla="*/ 8 h 44"/>
                <a:gd name="T4" fmla="*/ 1 w 7"/>
                <a:gd name="T5" fmla="*/ 15 h 44"/>
                <a:gd name="T6" fmla="*/ 2 w 7"/>
                <a:gd name="T7" fmla="*/ 22 h 44"/>
                <a:gd name="T8" fmla="*/ 2 w 7"/>
                <a:gd name="T9" fmla="*/ 27 h 44"/>
                <a:gd name="T10" fmla="*/ 3 w 7"/>
                <a:gd name="T11" fmla="*/ 32 h 44"/>
                <a:gd name="T12" fmla="*/ 5 w 7"/>
                <a:gd name="T13" fmla="*/ 37 h 44"/>
                <a:gd name="T14" fmla="*/ 6 w 7"/>
                <a:gd name="T15" fmla="*/ 41 h 44"/>
                <a:gd name="T16" fmla="*/ 7 w 7"/>
                <a:gd name="T17" fmla="*/ 44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44"/>
                <a:gd name="T29" fmla="*/ 7 w 7"/>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44">
                  <a:moveTo>
                    <a:pt x="0" y="0"/>
                  </a:moveTo>
                  <a:lnTo>
                    <a:pt x="0" y="8"/>
                  </a:lnTo>
                  <a:lnTo>
                    <a:pt x="1" y="15"/>
                  </a:lnTo>
                  <a:lnTo>
                    <a:pt x="2" y="22"/>
                  </a:lnTo>
                  <a:lnTo>
                    <a:pt x="2" y="27"/>
                  </a:lnTo>
                  <a:lnTo>
                    <a:pt x="3" y="32"/>
                  </a:lnTo>
                  <a:lnTo>
                    <a:pt x="5" y="37"/>
                  </a:lnTo>
                  <a:lnTo>
                    <a:pt x="6" y="41"/>
                  </a:lnTo>
                  <a:lnTo>
                    <a:pt x="7" y="44"/>
                  </a:lnTo>
                </a:path>
              </a:pathLst>
            </a:custGeom>
            <a:noFill/>
            <a:ln w="14288">
              <a:solidFill>
                <a:srgbClr val="000080"/>
              </a:solidFill>
              <a:prstDash val="solid"/>
              <a:round/>
              <a:headEnd/>
              <a:tailEnd/>
            </a:ln>
          </p:spPr>
          <p:txBody>
            <a:bodyPr/>
            <a:lstStyle/>
            <a:p>
              <a:endParaRPr lang="en-US"/>
            </a:p>
          </p:txBody>
        </p:sp>
        <p:sp>
          <p:nvSpPr>
            <p:cNvPr id="307250" name="Freeform 49"/>
            <p:cNvSpPr>
              <a:spLocks/>
            </p:cNvSpPr>
            <p:nvPr/>
          </p:nvSpPr>
          <p:spPr bwMode="auto">
            <a:xfrm>
              <a:off x="909" y="2030"/>
              <a:ext cx="24" cy="11"/>
            </a:xfrm>
            <a:custGeom>
              <a:avLst/>
              <a:gdLst>
                <a:gd name="T0" fmla="*/ 0 w 24"/>
                <a:gd name="T1" fmla="*/ 0 h 11"/>
                <a:gd name="T2" fmla="*/ 2 w 24"/>
                <a:gd name="T3" fmla="*/ 3 h 11"/>
                <a:gd name="T4" fmla="*/ 5 w 24"/>
                <a:gd name="T5" fmla="*/ 5 h 11"/>
                <a:gd name="T6" fmla="*/ 9 w 24"/>
                <a:gd name="T7" fmla="*/ 7 h 11"/>
                <a:gd name="T8" fmla="*/ 12 w 24"/>
                <a:gd name="T9" fmla="*/ 8 h 11"/>
                <a:gd name="T10" fmla="*/ 19 w 24"/>
                <a:gd name="T11" fmla="*/ 10 h 11"/>
                <a:gd name="T12" fmla="*/ 22 w 24"/>
                <a:gd name="T13" fmla="*/ 10 h 11"/>
                <a:gd name="T14" fmla="*/ 24 w 24"/>
                <a:gd name="T15" fmla="*/ 11 h 1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1"/>
                <a:gd name="T26" fmla="*/ 24 w 24"/>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1">
                  <a:moveTo>
                    <a:pt x="0" y="0"/>
                  </a:moveTo>
                  <a:lnTo>
                    <a:pt x="2" y="3"/>
                  </a:lnTo>
                  <a:lnTo>
                    <a:pt x="5" y="5"/>
                  </a:lnTo>
                  <a:lnTo>
                    <a:pt x="9" y="7"/>
                  </a:lnTo>
                  <a:lnTo>
                    <a:pt x="12" y="8"/>
                  </a:lnTo>
                  <a:lnTo>
                    <a:pt x="19" y="10"/>
                  </a:lnTo>
                  <a:lnTo>
                    <a:pt x="22" y="10"/>
                  </a:lnTo>
                  <a:lnTo>
                    <a:pt x="24" y="11"/>
                  </a:lnTo>
                </a:path>
              </a:pathLst>
            </a:custGeom>
            <a:noFill/>
            <a:ln w="14288">
              <a:solidFill>
                <a:srgbClr val="000080"/>
              </a:solidFill>
              <a:prstDash val="solid"/>
              <a:round/>
              <a:headEnd/>
              <a:tailEnd/>
            </a:ln>
          </p:spPr>
          <p:txBody>
            <a:bodyPr/>
            <a:lstStyle/>
            <a:p>
              <a:endParaRPr lang="en-US"/>
            </a:p>
          </p:txBody>
        </p:sp>
        <p:sp>
          <p:nvSpPr>
            <p:cNvPr id="307251" name="Freeform 50"/>
            <p:cNvSpPr>
              <a:spLocks/>
            </p:cNvSpPr>
            <p:nvPr/>
          </p:nvSpPr>
          <p:spPr bwMode="auto">
            <a:xfrm>
              <a:off x="933" y="2041"/>
              <a:ext cx="8" cy="3"/>
            </a:xfrm>
            <a:custGeom>
              <a:avLst/>
              <a:gdLst>
                <a:gd name="T0" fmla="*/ 0 w 8"/>
                <a:gd name="T1" fmla="*/ 0 h 3"/>
                <a:gd name="T2" fmla="*/ 2 w 8"/>
                <a:gd name="T3" fmla="*/ 1 h 3"/>
                <a:gd name="T4" fmla="*/ 4 w 8"/>
                <a:gd name="T5" fmla="*/ 2 h 3"/>
                <a:gd name="T6" fmla="*/ 5 w 8"/>
                <a:gd name="T7" fmla="*/ 3 h 3"/>
                <a:gd name="T8" fmla="*/ 6 w 8"/>
                <a:gd name="T9" fmla="*/ 3 h 3"/>
                <a:gd name="T10" fmla="*/ 7 w 8"/>
                <a:gd name="T11" fmla="*/ 2 h 3"/>
                <a:gd name="T12" fmla="*/ 8 w 8"/>
                <a:gd name="T13" fmla="*/ 1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0" y="0"/>
                  </a:moveTo>
                  <a:lnTo>
                    <a:pt x="2" y="1"/>
                  </a:lnTo>
                  <a:lnTo>
                    <a:pt x="4" y="2"/>
                  </a:lnTo>
                  <a:lnTo>
                    <a:pt x="5" y="3"/>
                  </a:lnTo>
                  <a:lnTo>
                    <a:pt x="6" y="3"/>
                  </a:lnTo>
                  <a:lnTo>
                    <a:pt x="7" y="2"/>
                  </a:lnTo>
                  <a:lnTo>
                    <a:pt x="8" y="1"/>
                  </a:lnTo>
                </a:path>
              </a:pathLst>
            </a:custGeom>
            <a:noFill/>
            <a:ln w="14288">
              <a:solidFill>
                <a:srgbClr val="000080"/>
              </a:solidFill>
              <a:prstDash val="solid"/>
              <a:round/>
              <a:headEnd/>
              <a:tailEnd/>
            </a:ln>
          </p:spPr>
          <p:txBody>
            <a:bodyPr/>
            <a:lstStyle/>
            <a:p>
              <a:endParaRPr lang="en-US"/>
            </a:p>
          </p:txBody>
        </p:sp>
        <p:sp>
          <p:nvSpPr>
            <p:cNvPr id="307252" name="Freeform 51"/>
            <p:cNvSpPr>
              <a:spLocks/>
            </p:cNvSpPr>
            <p:nvPr/>
          </p:nvSpPr>
          <p:spPr bwMode="auto">
            <a:xfrm>
              <a:off x="941" y="2007"/>
              <a:ext cx="7" cy="35"/>
            </a:xfrm>
            <a:custGeom>
              <a:avLst/>
              <a:gdLst>
                <a:gd name="T0" fmla="*/ 0 w 7"/>
                <a:gd name="T1" fmla="*/ 35 h 35"/>
                <a:gd name="T2" fmla="*/ 1 w 7"/>
                <a:gd name="T3" fmla="*/ 32 h 35"/>
                <a:gd name="T4" fmla="*/ 1 w 7"/>
                <a:gd name="T5" fmla="*/ 29 h 35"/>
                <a:gd name="T6" fmla="*/ 2 w 7"/>
                <a:gd name="T7" fmla="*/ 25 h 35"/>
                <a:gd name="T8" fmla="*/ 3 w 7"/>
                <a:gd name="T9" fmla="*/ 20 h 35"/>
                <a:gd name="T10" fmla="*/ 6 w 7"/>
                <a:gd name="T11" fmla="*/ 10 h 35"/>
                <a:gd name="T12" fmla="*/ 6 w 7"/>
                <a:gd name="T13" fmla="*/ 5 h 35"/>
                <a:gd name="T14" fmla="*/ 7 w 7"/>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5"/>
                <a:gd name="T26" fmla="*/ 7 w 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5">
                  <a:moveTo>
                    <a:pt x="0" y="35"/>
                  </a:moveTo>
                  <a:lnTo>
                    <a:pt x="1" y="32"/>
                  </a:lnTo>
                  <a:lnTo>
                    <a:pt x="1" y="29"/>
                  </a:lnTo>
                  <a:lnTo>
                    <a:pt x="2" y="25"/>
                  </a:lnTo>
                  <a:lnTo>
                    <a:pt x="3" y="20"/>
                  </a:lnTo>
                  <a:lnTo>
                    <a:pt x="6" y="10"/>
                  </a:lnTo>
                  <a:lnTo>
                    <a:pt x="6" y="5"/>
                  </a:lnTo>
                  <a:lnTo>
                    <a:pt x="7" y="0"/>
                  </a:lnTo>
                </a:path>
              </a:pathLst>
            </a:custGeom>
            <a:noFill/>
            <a:ln w="14288">
              <a:solidFill>
                <a:srgbClr val="000080"/>
              </a:solidFill>
              <a:prstDash val="solid"/>
              <a:round/>
              <a:headEnd/>
              <a:tailEnd/>
            </a:ln>
          </p:spPr>
          <p:txBody>
            <a:bodyPr/>
            <a:lstStyle/>
            <a:p>
              <a:endParaRPr lang="en-US"/>
            </a:p>
          </p:txBody>
        </p:sp>
        <p:sp>
          <p:nvSpPr>
            <p:cNvPr id="307253" name="Freeform 52"/>
            <p:cNvSpPr>
              <a:spLocks/>
            </p:cNvSpPr>
            <p:nvPr/>
          </p:nvSpPr>
          <p:spPr bwMode="auto">
            <a:xfrm>
              <a:off x="948" y="1975"/>
              <a:ext cx="8" cy="32"/>
            </a:xfrm>
            <a:custGeom>
              <a:avLst/>
              <a:gdLst>
                <a:gd name="T0" fmla="*/ 0 w 8"/>
                <a:gd name="T1" fmla="*/ 32 h 32"/>
                <a:gd name="T2" fmla="*/ 1 w 8"/>
                <a:gd name="T3" fmla="*/ 27 h 32"/>
                <a:gd name="T4" fmla="*/ 2 w 8"/>
                <a:gd name="T5" fmla="*/ 22 h 32"/>
                <a:gd name="T6" fmla="*/ 3 w 8"/>
                <a:gd name="T7" fmla="*/ 16 h 32"/>
                <a:gd name="T8" fmla="*/ 4 w 8"/>
                <a:gd name="T9" fmla="*/ 11 h 32"/>
                <a:gd name="T10" fmla="*/ 5 w 8"/>
                <a:gd name="T11" fmla="*/ 6 h 32"/>
                <a:gd name="T12" fmla="*/ 6 w 8"/>
                <a:gd name="T13" fmla="*/ 2 h 32"/>
                <a:gd name="T14" fmla="*/ 6 w 8"/>
                <a:gd name="T15" fmla="*/ 1 h 32"/>
                <a:gd name="T16" fmla="*/ 7 w 8"/>
                <a:gd name="T17" fmla="*/ 0 h 32"/>
                <a:gd name="T18" fmla="*/ 7 w 8"/>
                <a:gd name="T19" fmla="*/ 0 h 32"/>
                <a:gd name="T20" fmla="*/ 8 w 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32"/>
                <a:gd name="T35" fmla="*/ 8 w 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32">
                  <a:moveTo>
                    <a:pt x="0" y="32"/>
                  </a:moveTo>
                  <a:lnTo>
                    <a:pt x="1" y="27"/>
                  </a:lnTo>
                  <a:lnTo>
                    <a:pt x="2" y="22"/>
                  </a:lnTo>
                  <a:lnTo>
                    <a:pt x="3" y="16"/>
                  </a:lnTo>
                  <a:lnTo>
                    <a:pt x="4" y="11"/>
                  </a:lnTo>
                  <a:lnTo>
                    <a:pt x="5" y="6"/>
                  </a:lnTo>
                  <a:lnTo>
                    <a:pt x="6" y="2"/>
                  </a:lnTo>
                  <a:lnTo>
                    <a:pt x="6"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254" name="Freeform 53"/>
            <p:cNvSpPr>
              <a:spLocks/>
            </p:cNvSpPr>
            <p:nvPr/>
          </p:nvSpPr>
          <p:spPr bwMode="auto">
            <a:xfrm>
              <a:off x="956" y="1975"/>
              <a:ext cx="8" cy="49"/>
            </a:xfrm>
            <a:custGeom>
              <a:avLst/>
              <a:gdLst>
                <a:gd name="T0" fmla="*/ 0 w 8"/>
                <a:gd name="T1" fmla="*/ 0 h 49"/>
                <a:gd name="T2" fmla="*/ 1 w 8"/>
                <a:gd name="T3" fmla="*/ 1 h 49"/>
                <a:gd name="T4" fmla="*/ 1 w 8"/>
                <a:gd name="T5" fmla="*/ 3 h 49"/>
                <a:gd name="T6" fmla="*/ 1 w 8"/>
                <a:gd name="T7" fmla="*/ 6 h 49"/>
                <a:gd name="T8" fmla="*/ 2 w 8"/>
                <a:gd name="T9" fmla="*/ 9 h 49"/>
                <a:gd name="T10" fmla="*/ 2 w 8"/>
                <a:gd name="T11" fmla="*/ 13 h 49"/>
                <a:gd name="T12" fmla="*/ 2 w 8"/>
                <a:gd name="T13" fmla="*/ 17 h 49"/>
                <a:gd name="T14" fmla="*/ 3 w 8"/>
                <a:gd name="T15" fmla="*/ 27 h 49"/>
                <a:gd name="T16" fmla="*/ 4 w 8"/>
                <a:gd name="T17" fmla="*/ 36 h 49"/>
                <a:gd name="T18" fmla="*/ 4 w 8"/>
                <a:gd name="T19" fmla="*/ 39 h 49"/>
                <a:gd name="T20" fmla="*/ 5 w 8"/>
                <a:gd name="T21" fmla="*/ 43 h 49"/>
                <a:gd name="T22" fmla="*/ 6 w 8"/>
                <a:gd name="T23" fmla="*/ 46 h 49"/>
                <a:gd name="T24" fmla="*/ 7 w 8"/>
                <a:gd name="T25" fmla="*/ 48 h 49"/>
                <a:gd name="T26" fmla="*/ 7 w 8"/>
                <a:gd name="T27" fmla="*/ 49 h 49"/>
                <a:gd name="T28" fmla="*/ 8 w 8"/>
                <a:gd name="T29" fmla="*/ 4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49"/>
                <a:gd name="T47" fmla="*/ 8 w 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49">
                  <a:moveTo>
                    <a:pt x="0" y="0"/>
                  </a:moveTo>
                  <a:lnTo>
                    <a:pt x="1" y="1"/>
                  </a:lnTo>
                  <a:lnTo>
                    <a:pt x="1" y="3"/>
                  </a:lnTo>
                  <a:lnTo>
                    <a:pt x="1" y="6"/>
                  </a:lnTo>
                  <a:lnTo>
                    <a:pt x="2" y="9"/>
                  </a:lnTo>
                  <a:lnTo>
                    <a:pt x="2" y="13"/>
                  </a:lnTo>
                  <a:lnTo>
                    <a:pt x="2" y="17"/>
                  </a:lnTo>
                  <a:lnTo>
                    <a:pt x="3" y="27"/>
                  </a:lnTo>
                  <a:lnTo>
                    <a:pt x="4" y="36"/>
                  </a:lnTo>
                  <a:lnTo>
                    <a:pt x="4" y="39"/>
                  </a:lnTo>
                  <a:lnTo>
                    <a:pt x="5" y="43"/>
                  </a:lnTo>
                  <a:lnTo>
                    <a:pt x="6" y="46"/>
                  </a:lnTo>
                  <a:lnTo>
                    <a:pt x="7" y="48"/>
                  </a:lnTo>
                  <a:lnTo>
                    <a:pt x="7" y="49"/>
                  </a:lnTo>
                  <a:lnTo>
                    <a:pt x="8" y="49"/>
                  </a:lnTo>
                </a:path>
              </a:pathLst>
            </a:custGeom>
            <a:noFill/>
            <a:ln w="14288">
              <a:solidFill>
                <a:srgbClr val="000080"/>
              </a:solidFill>
              <a:prstDash val="solid"/>
              <a:round/>
              <a:headEnd/>
              <a:tailEnd/>
            </a:ln>
          </p:spPr>
          <p:txBody>
            <a:bodyPr/>
            <a:lstStyle/>
            <a:p>
              <a:endParaRPr lang="en-US"/>
            </a:p>
          </p:txBody>
        </p:sp>
        <p:sp>
          <p:nvSpPr>
            <p:cNvPr id="307255" name="Freeform 54"/>
            <p:cNvSpPr>
              <a:spLocks/>
            </p:cNvSpPr>
            <p:nvPr/>
          </p:nvSpPr>
          <p:spPr bwMode="auto">
            <a:xfrm>
              <a:off x="964" y="1952"/>
              <a:ext cx="23" cy="72"/>
            </a:xfrm>
            <a:custGeom>
              <a:avLst/>
              <a:gdLst>
                <a:gd name="T0" fmla="*/ 0 w 23"/>
                <a:gd name="T1" fmla="*/ 72 h 72"/>
                <a:gd name="T2" fmla="*/ 1 w 23"/>
                <a:gd name="T3" fmla="*/ 70 h 72"/>
                <a:gd name="T4" fmla="*/ 2 w 23"/>
                <a:gd name="T5" fmla="*/ 67 h 72"/>
                <a:gd name="T6" fmla="*/ 4 w 23"/>
                <a:gd name="T7" fmla="*/ 64 h 72"/>
                <a:gd name="T8" fmla="*/ 5 w 23"/>
                <a:gd name="T9" fmla="*/ 59 h 72"/>
                <a:gd name="T10" fmla="*/ 7 w 23"/>
                <a:gd name="T11" fmla="*/ 53 h 72"/>
                <a:gd name="T12" fmla="*/ 9 w 23"/>
                <a:gd name="T13" fmla="*/ 47 h 72"/>
                <a:gd name="T14" fmla="*/ 12 w 23"/>
                <a:gd name="T15" fmla="*/ 34 h 72"/>
                <a:gd name="T16" fmla="*/ 13 w 23"/>
                <a:gd name="T17" fmla="*/ 27 h 72"/>
                <a:gd name="T18" fmla="*/ 15 w 23"/>
                <a:gd name="T19" fmla="*/ 21 h 72"/>
                <a:gd name="T20" fmla="*/ 17 w 23"/>
                <a:gd name="T21" fmla="*/ 15 h 72"/>
                <a:gd name="T22" fmla="*/ 18 w 23"/>
                <a:gd name="T23" fmla="*/ 10 h 72"/>
                <a:gd name="T24" fmla="*/ 20 w 23"/>
                <a:gd name="T25" fmla="*/ 5 h 72"/>
                <a:gd name="T26" fmla="*/ 21 w 23"/>
                <a:gd name="T27" fmla="*/ 2 h 72"/>
                <a:gd name="T28" fmla="*/ 22 w 23"/>
                <a:gd name="T29" fmla="*/ 0 h 72"/>
                <a:gd name="T30" fmla="*/ 23 w 23"/>
                <a:gd name="T31" fmla="*/ 0 h 72"/>
                <a:gd name="T32" fmla="*/ 23 w 23"/>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72"/>
                <a:gd name="T53" fmla="*/ 23 w 23"/>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72">
                  <a:moveTo>
                    <a:pt x="0" y="72"/>
                  </a:moveTo>
                  <a:lnTo>
                    <a:pt x="1" y="70"/>
                  </a:lnTo>
                  <a:lnTo>
                    <a:pt x="2" y="67"/>
                  </a:lnTo>
                  <a:lnTo>
                    <a:pt x="4" y="64"/>
                  </a:lnTo>
                  <a:lnTo>
                    <a:pt x="5" y="59"/>
                  </a:lnTo>
                  <a:lnTo>
                    <a:pt x="7" y="53"/>
                  </a:lnTo>
                  <a:lnTo>
                    <a:pt x="9" y="47"/>
                  </a:lnTo>
                  <a:lnTo>
                    <a:pt x="12" y="34"/>
                  </a:lnTo>
                  <a:lnTo>
                    <a:pt x="13" y="27"/>
                  </a:lnTo>
                  <a:lnTo>
                    <a:pt x="15" y="21"/>
                  </a:lnTo>
                  <a:lnTo>
                    <a:pt x="17" y="15"/>
                  </a:lnTo>
                  <a:lnTo>
                    <a:pt x="18" y="10"/>
                  </a:lnTo>
                  <a:lnTo>
                    <a:pt x="20" y="5"/>
                  </a:lnTo>
                  <a:lnTo>
                    <a:pt x="21" y="2"/>
                  </a:lnTo>
                  <a:lnTo>
                    <a:pt x="22" y="0"/>
                  </a:lnTo>
                  <a:lnTo>
                    <a:pt x="23" y="0"/>
                  </a:lnTo>
                </a:path>
              </a:pathLst>
            </a:custGeom>
            <a:noFill/>
            <a:ln w="14288">
              <a:solidFill>
                <a:srgbClr val="000080"/>
              </a:solidFill>
              <a:prstDash val="solid"/>
              <a:round/>
              <a:headEnd/>
              <a:tailEnd/>
            </a:ln>
          </p:spPr>
          <p:txBody>
            <a:bodyPr/>
            <a:lstStyle/>
            <a:p>
              <a:endParaRPr lang="en-US"/>
            </a:p>
          </p:txBody>
        </p:sp>
        <p:sp>
          <p:nvSpPr>
            <p:cNvPr id="307256" name="Freeform 55"/>
            <p:cNvSpPr>
              <a:spLocks/>
            </p:cNvSpPr>
            <p:nvPr/>
          </p:nvSpPr>
          <p:spPr bwMode="auto">
            <a:xfrm>
              <a:off x="987" y="1952"/>
              <a:ext cx="8" cy="81"/>
            </a:xfrm>
            <a:custGeom>
              <a:avLst/>
              <a:gdLst>
                <a:gd name="T0" fmla="*/ 0 w 8"/>
                <a:gd name="T1" fmla="*/ 0 h 81"/>
                <a:gd name="T2" fmla="*/ 1 w 8"/>
                <a:gd name="T3" fmla="*/ 0 h 81"/>
                <a:gd name="T4" fmla="*/ 1 w 8"/>
                <a:gd name="T5" fmla="*/ 1 h 81"/>
                <a:gd name="T6" fmla="*/ 1 w 8"/>
                <a:gd name="T7" fmla="*/ 2 h 81"/>
                <a:gd name="T8" fmla="*/ 2 w 8"/>
                <a:gd name="T9" fmla="*/ 4 h 81"/>
                <a:gd name="T10" fmla="*/ 3 w 8"/>
                <a:gd name="T11" fmla="*/ 8 h 81"/>
                <a:gd name="T12" fmla="*/ 3 w 8"/>
                <a:gd name="T13" fmla="*/ 14 h 81"/>
                <a:gd name="T14" fmla="*/ 4 w 8"/>
                <a:gd name="T15" fmla="*/ 20 h 81"/>
                <a:gd name="T16" fmla="*/ 4 w 8"/>
                <a:gd name="T17" fmla="*/ 27 h 81"/>
                <a:gd name="T18" fmla="*/ 5 w 8"/>
                <a:gd name="T19" fmla="*/ 35 h 81"/>
                <a:gd name="T20" fmla="*/ 5 w 8"/>
                <a:gd name="T21" fmla="*/ 43 h 81"/>
                <a:gd name="T22" fmla="*/ 5 w 8"/>
                <a:gd name="T23" fmla="*/ 50 h 81"/>
                <a:gd name="T24" fmla="*/ 6 w 8"/>
                <a:gd name="T25" fmla="*/ 58 h 81"/>
                <a:gd name="T26" fmla="*/ 6 w 8"/>
                <a:gd name="T27" fmla="*/ 65 h 81"/>
                <a:gd name="T28" fmla="*/ 6 w 8"/>
                <a:gd name="T29" fmla="*/ 71 h 81"/>
                <a:gd name="T30" fmla="*/ 7 w 8"/>
                <a:gd name="T31" fmla="*/ 76 h 81"/>
                <a:gd name="T32" fmla="*/ 7 w 8"/>
                <a:gd name="T33" fmla="*/ 79 h 81"/>
                <a:gd name="T34" fmla="*/ 8 w 8"/>
                <a:gd name="T35" fmla="*/ 80 h 81"/>
                <a:gd name="T36" fmla="*/ 8 w 8"/>
                <a:gd name="T37" fmla="*/ 81 h 81"/>
                <a:gd name="T38" fmla="*/ 8 w 8"/>
                <a:gd name="T39" fmla="*/ 81 h 81"/>
                <a:gd name="T40" fmla="*/ 8 w 8"/>
                <a:gd name="T41" fmla="*/ 81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81"/>
                <a:gd name="T65" fmla="*/ 8 w 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81">
                  <a:moveTo>
                    <a:pt x="0" y="0"/>
                  </a:moveTo>
                  <a:lnTo>
                    <a:pt x="1" y="0"/>
                  </a:lnTo>
                  <a:lnTo>
                    <a:pt x="1" y="1"/>
                  </a:lnTo>
                  <a:lnTo>
                    <a:pt x="1" y="2"/>
                  </a:lnTo>
                  <a:lnTo>
                    <a:pt x="2" y="4"/>
                  </a:lnTo>
                  <a:lnTo>
                    <a:pt x="3" y="8"/>
                  </a:lnTo>
                  <a:lnTo>
                    <a:pt x="3" y="14"/>
                  </a:lnTo>
                  <a:lnTo>
                    <a:pt x="4" y="20"/>
                  </a:lnTo>
                  <a:lnTo>
                    <a:pt x="4" y="27"/>
                  </a:lnTo>
                  <a:lnTo>
                    <a:pt x="5" y="35"/>
                  </a:lnTo>
                  <a:lnTo>
                    <a:pt x="5" y="43"/>
                  </a:lnTo>
                  <a:lnTo>
                    <a:pt x="5" y="50"/>
                  </a:lnTo>
                  <a:lnTo>
                    <a:pt x="6" y="58"/>
                  </a:lnTo>
                  <a:lnTo>
                    <a:pt x="6" y="65"/>
                  </a:lnTo>
                  <a:lnTo>
                    <a:pt x="6" y="71"/>
                  </a:lnTo>
                  <a:lnTo>
                    <a:pt x="7" y="76"/>
                  </a:lnTo>
                  <a:lnTo>
                    <a:pt x="7" y="79"/>
                  </a:lnTo>
                  <a:lnTo>
                    <a:pt x="8" y="80"/>
                  </a:lnTo>
                  <a:lnTo>
                    <a:pt x="8" y="81"/>
                  </a:lnTo>
                </a:path>
              </a:pathLst>
            </a:custGeom>
            <a:noFill/>
            <a:ln w="14288">
              <a:solidFill>
                <a:srgbClr val="000080"/>
              </a:solidFill>
              <a:prstDash val="solid"/>
              <a:round/>
              <a:headEnd/>
              <a:tailEnd/>
            </a:ln>
          </p:spPr>
          <p:txBody>
            <a:bodyPr/>
            <a:lstStyle/>
            <a:p>
              <a:endParaRPr lang="en-US"/>
            </a:p>
          </p:txBody>
        </p:sp>
        <p:sp>
          <p:nvSpPr>
            <p:cNvPr id="307257" name="Freeform 56"/>
            <p:cNvSpPr>
              <a:spLocks/>
            </p:cNvSpPr>
            <p:nvPr/>
          </p:nvSpPr>
          <p:spPr bwMode="auto">
            <a:xfrm>
              <a:off x="995" y="1925"/>
              <a:ext cx="8" cy="108"/>
            </a:xfrm>
            <a:custGeom>
              <a:avLst/>
              <a:gdLst>
                <a:gd name="T0" fmla="*/ 0 w 8"/>
                <a:gd name="T1" fmla="*/ 108 h 108"/>
                <a:gd name="T2" fmla="*/ 0 w 8"/>
                <a:gd name="T3" fmla="*/ 108 h 108"/>
                <a:gd name="T4" fmla="*/ 1 w 8"/>
                <a:gd name="T5" fmla="*/ 107 h 108"/>
                <a:gd name="T6" fmla="*/ 1 w 8"/>
                <a:gd name="T7" fmla="*/ 105 h 108"/>
                <a:gd name="T8" fmla="*/ 1 w 8"/>
                <a:gd name="T9" fmla="*/ 103 h 108"/>
                <a:gd name="T10" fmla="*/ 2 w 8"/>
                <a:gd name="T11" fmla="*/ 98 h 108"/>
                <a:gd name="T12" fmla="*/ 2 w 8"/>
                <a:gd name="T13" fmla="*/ 91 h 108"/>
                <a:gd name="T14" fmla="*/ 2 w 8"/>
                <a:gd name="T15" fmla="*/ 84 h 108"/>
                <a:gd name="T16" fmla="*/ 3 w 8"/>
                <a:gd name="T17" fmla="*/ 76 h 108"/>
                <a:gd name="T18" fmla="*/ 3 w 8"/>
                <a:gd name="T19" fmla="*/ 67 h 108"/>
                <a:gd name="T20" fmla="*/ 4 w 8"/>
                <a:gd name="T21" fmla="*/ 58 h 108"/>
                <a:gd name="T22" fmla="*/ 5 w 8"/>
                <a:gd name="T23" fmla="*/ 39 h 108"/>
                <a:gd name="T24" fmla="*/ 6 w 8"/>
                <a:gd name="T25" fmla="*/ 30 h 108"/>
                <a:gd name="T26" fmla="*/ 6 w 8"/>
                <a:gd name="T27" fmla="*/ 22 h 108"/>
                <a:gd name="T28" fmla="*/ 6 w 8"/>
                <a:gd name="T29" fmla="*/ 15 h 108"/>
                <a:gd name="T30" fmla="*/ 7 w 8"/>
                <a:gd name="T31" fmla="*/ 8 h 108"/>
                <a:gd name="T32" fmla="*/ 7 w 8"/>
                <a:gd name="T33" fmla="*/ 3 h 108"/>
                <a:gd name="T34" fmla="*/ 8 w 8"/>
                <a:gd name="T35" fmla="*/ 1 h 108"/>
                <a:gd name="T36" fmla="*/ 8 w 8"/>
                <a:gd name="T37" fmla="*/ 0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8"/>
                <a:gd name="T59" fmla="*/ 8 w 8"/>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8">
                  <a:moveTo>
                    <a:pt x="0" y="108"/>
                  </a:moveTo>
                  <a:lnTo>
                    <a:pt x="0" y="108"/>
                  </a:lnTo>
                  <a:lnTo>
                    <a:pt x="1" y="107"/>
                  </a:lnTo>
                  <a:lnTo>
                    <a:pt x="1" y="105"/>
                  </a:lnTo>
                  <a:lnTo>
                    <a:pt x="1" y="103"/>
                  </a:lnTo>
                  <a:lnTo>
                    <a:pt x="2" y="98"/>
                  </a:lnTo>
                  <a:lnTo>
                    <a:pt x="2" y="91"/>
                  </a:lnTo>
                  <a:lnTo>
                    <a:pt x="2" y="84"/>
                  </a:lnTo>
                  <a:lnTo>
                    <a:pt x="3" y="76"/>
                  </a:lnTo>
                  <a:lnTo>
                    <a:pt x="3" y="67"/>
                  </a:lnTo>
                  <a:lnTo>
                    <a:pt x="4" y="58"/>
                  </a:lnTo>
                  <a:lnTo>
                    <a:pt x="5" y="39"/>
                  </a:lnTo>
                  <a:lnTo>
                    <a:pt x="6" y="30"/>
                  </a:lnTo>
                  <a:lnTo>
                    <a:pt x="6" y="22"/>
                  </a:lnTo>
                  <a:lnTo>
                    <a:pt x="6" y="15"/>
                  </a:lnTo>
                  <a:lnTo>
                    <a:pt x="7" y="8"/>
                  </a:lnTo>
                  <a:lnTo>
                    <a:pt x="7"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258" name="Freeform 57"/>
            <p:cNvSpPr>
              <a:spLocks/>
            </p:cNvSpPr>
            <p:nvPr/>
          </p:nvSpPr>
          <p:spPr bwMode="auto">
            <a:xfrm>
              <a:off x="1003" y="1921"/>
              <a:ext cx="7" cy="30"/>
            </a:xfrm>
            <a:custGeom>
              <a:avLst/>
              <a:gdLst>
                <a:gd name="T0" fmla="*/ 0 w 7"/>
                <a:gd name="T1" fmla="*/ 4 h 30"/>
                <a:gd name="T2" fmla="*/ 0 w 7"/>
                <a:gd name="T3" fmla="*/ 2 h 30"/>
                <a:gd name="T4" fmla="*/ 1 w 7"/>
                <a:gd name="T5" fmla="*/ 0 h 30"/>
                <a:gd name="T6" fmla="*/ 1 w 7"/>
                <a:gd name="T7" fmla="*/ 0 h 30"/>
                <a:gd name="T8" fmla="*/ 1 w 7"/>
                <a:gd name="T9" fmla="*/ 1 h 30"/>
                <a:gd name="T10" fmla="*/ 2 w 7"/>
                <a:gd name="T11" fmla="*/ 2 h 30"/>
                <a:gd name="T12" fmla="*/ 3 w 7"/>
                <a:gd name="T13" fmla="*/ 4 h 30"/>
                <a:gd name="T14" fmla="*/ 3 w 7"/>
                <a:gd name="T15" fmla="*/ 6 h 30"/>
                <a:gd name="T16" fmla="*/ 4 w 7"/>
                <a:gd name="T17" fmla="*/ 8 h 30"/>
                <a:gd name="T18" fmla="*/ 5 w 7"/>
                <a:gd name="T19" fmla="*/ 14 h 30"/>
                <a:gd name="T20" fmla="*/ 5 w 7"/>
                <a:gd name="T21" fmla="*/ 20 h 30"/>
                <a:gd name="T22" fmla="*/ 6 w 7"/>
                <a:gd name="T23" fmla="*/ 26 h 30"/>
                <a:gd name="T24" fmla="*/ 7 w 7"/>
                <a:gd name="T25" fmla="*/ 28 h 30"/>
                <a:gd name="T26" fmla="*/ 7 w 7"/>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30"/>
                <a:gd name="T44" fmla="*/ 7 w 7"/>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30">
                  <a:moveTo>
                    <a:pt x="0" y="4"/>
                  </a:moveTo>
                  <a:lnTo>
                    <a:pt x="0" y="2"/>
                  </a:lnTo>
                  <a:lnTo>
                    <a:pt x="1" y="0"/>
                  </a:lnTo>
                  <a:lnTo>
                    <a:pt x="1" y="1"/>
                  </a:lnTo>
                  <a:lnTo>
                    <a:pt x="2" y="2"/>
                  </a:lnTo>
                  <a:lnTo>
                    <a:pt x="3" y="4"/>
                  </a:lnTo>
                  <a:lnTo>
                    <a:pt x="3" y="6"/>
                  </a:lnTo>
                  <a:lnTo>
                    <a:pt x="4" y="8"/>
                  </a:lnTo>
                  <a:lnTo>
                    <a:pt x="5" y="14"/>
                  </a:lnTo>
                  <a:lnTo>
                    <a:pt x="5" y="20"/>
                  </a:lnTo>
                  <a:lnTo>
                    <a:pt x="6" y="26"/>
                  </a:lnTo>
                  <a:lnTo>
                    <a:pt x="7" y="28"/>
                  </a:lnTo>
                  <a:lnTo>
                    <a:pt x="7" y="30"/>
                  </a:lnTo>
                </a:path>
              </a:pathLst>
            </a:custGeom>
            <a:noFill/>
            <a:ln w="14288">
              <a:solidFill>
                <a:srgbClr val="000080"/>
              </a:solidFill>
              <a:prstDash val="solid"/>
              <a:round/>
              <a:headEnd/>
              <a:tailEnd/>
            </a:ln>
          </p:spPr>
          <p:txBody>
            <a:bodyPr/>
            <a:lstStyle/>
            <a:p>
              <a:endParaRPr lang="en-US"/>
            </a:p>
          </p:txBody>
        </p:sp>
        <p:sp>
          <p:nvSpPr>
            <p:cNvPr id="307259" name="Freeform 58"/>
            <p:cNvSpPr>
              <a:spLocks/>
            </p:cNvSpPr>
            <p:nvPr/>
          </p:nvSpPr>
          <p:spPr bwMode="auto">
            <a:xfrm>
              <a:off x="1010" y="1951"/>
              <a:ext cx="9" cy="30"/>
            </a:xfrm>
            <a:custGeom>
              <a:avLst/>
              <a:gdLst>
                <a:gd name="T0" fmla="*/ 0 w 9"/>
                <a:gd name="T1" fmla="*/ 0 h 30"/>
                <a:gd name="T2" fmla="*/ 2 w 9"/>
                <a:gd name="T3" fmla="*/ 7 h 30"/>
                <a:gd name="T4" fmla="*/ 4 w 9"/>
                <a:gd name="T5" fmla="*/ 15 h 30"/>
                <a:gd name="T6" fmla="*/ 5 w 9"/>
                <a:gd name="T7" fmla="*/ 22 h 30"/>
                <a:gd name="T8" fmla="*/ 7 w 9"/>
                <a:gd name="T9" fmla="*/ 26 h 30"/>
                <a:gd name="T10" fmla="*/ 9 w 9"/>
                <a:gd name="T11" fmla="*/ 30 h 30"/>
                <a:gd name="T12" fmla="*/ 0 60000 65536"/>
                <a:gd name="T13" fmla="*/ 0 60000 65536"/>
                <a:gd name="T14" fmla="*/ 0 60000 65536"/>
                <a:gd name="T15" fmla="*/ 0 60000 65536"/>
                <a:gd name="T16" fmla="*/ 0 60000 65536"/>
                <a:gd name="T17" fmla="*/ 0 60000 65536"/>
                <a:gd name="T18" fmla="*/ 0 w 9"/>
                <a:gd name="T19" fmla="*/ 0 h 30"/>
                <a:gd name="T20" fmla="*/ 9 w 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9" h="30">
                  <a:moveTo>
                    <a:pt x="0" y="0"/>
                  </a:moveTo>
                  <a:lnTo>
                    <a:pt x="2" y="7"/>
                  </a:lnTo>
                  <a:lnTo>
                    <a:pt x="4" y="15"/>
                  </a:lnTo>
                  <a:lnTo>
                    <a:pt x="5" y="22"/>
                  </a:lnTo>
                  <a:lnTo>
                    <a:pt x="7" y="26"/>
                  </a:lnTo>
                  <a:lnTo>
                    <a:pt x="9" y="30"/>
                  </a:lnTo>
                </a:path>
              </a:pathLst>
            </a:custGeom>
            <a:noFill/>
            <a:ln w="14288">
              <a:solidFill>
                <a:srgbClr val="000080"/>
              </a:solidFill>
              <a:prstDash val="solid"/>
              <a:round/>
              <a:headEnd/>
              <a:tailEnd/>
            </a:ln>
          </p:spPr>
          <p:txBody>
            <a:bodyPr/>
            <a:lstStyle/>
            <a:p>
              <a:endParaRPr lang="en-US"/>
            </a:p>
          </p:txBody>
        </p:sp>
        <p:sp>
          <p:nvSpPr>
            <p:cNvPr id="307260" name="Freeform 59"/>
            <p:cNvSpPr>
              <a:spLocks/>
            </p:cNvSpPr>
            <p:nvPr/>
          </p:nvSpPr>
          <p:spPr bwMode="auto">
            <a:xfrm>
              <a:off x="1019" y="1981"/>
              <a:ext cx="23" cy="32"/>
            </a:xfrm>
            <a:custGeom>
              <a:avLst/>
              <a:gdLst>
                <a:gd name="T0" fmla="*/ 0 w 23"/>
                <a:gd name="T1" fmla="*/ 0 h 32"/>
                <a:gd name="T2" fmla="*/ 1 w 23"/>
                <a:gd name="T3" fmla="*/ 2 h 32"/>
                <a:gd name="T4" fmla="*/ 2 w 23"/>
                <a:gd name="T5" fmla="*/ 4 h 32"/>
                <a:gd name="T6" fmla="*/ 5 w 23"/>
                <a:gd name="T7" fmla="*/ 10 h 32"/>
                <a:gd name="T8" fmla="*/ 8 w 23"/>
                <a:gd name="T9" fmla="*/ 16 h 32"/>
                <a:gd name="T10" fmla="*/ 11 w 23"/>
                <a:gd name="T11" fmla="*/ 22 h 32"/>
                <a:gd name="T12" fmla="*/ 15 w 23"/>
                <a:gd name="T13" fmla="*/ 27 h 32"/>
                <a:gd name="T14" fmla="*/ 16 w 23"/>
                <a:gd name="T15" fmla="*/ 29 h 32"/>
                <a:gd name="T16" fmla="*/ 18 w 23"/>
                <a:gd name="T17" fmla="*/ 30 h 32"/>
                <a:gd name="T18" fmla="*/ 19 w 23"/>
                <a:gd name="T19" fmla="*/ 31 h 32"/>
                <a:gd name="T20" fmla="*/ 21 w 23"/>
                <a:gd name="T21" fmla="*/ 32 h 32"/>
                <a:gd name="T22" fmla="*/ 22 w 23"/>
                <a:gd name="T23" fmla="*/ 31 h 32"/>
                <a:gd name="T24" fmla="*/ 23 w 23"/>
                <a:gd name="T25" fmla="*/ 3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32"/>
                <a:gd name="T41" fmla="*/ 23 w 23"/>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32">
                  <a:moveTo>
                    <a:pt x="0" y="0"/>
                  </a:moveTo>
                  <a:lnTo>
                    <a:pt x="1" y="2"/>
                  </a:lnTo>
                  <a:lnTo>
                    <a:pt x="2" y="4"/>
                  </a:lnTo>
                  <a:lnTo>
                    <a:pt x="5" y="10"/>
                  </a:lnTo>
                  <a:lnTo>
                    <a:pt x="8" y="16"/>
                  </a:lnTo>
                  <a:lnTo>
                    <a:pt x="11" y="22"/>
                  </a:lnTo>
                  <a:lnTo>
                    <a:pt x="15" y="27"/>
                  </a:lnTo>
                  <a:lnTo>
                    <a:pt x="16" y="29"/>
                  </a:lnTo>
                  <a:lnTo>
                    <a:pt x="18" y="30"/>
                  </a:lnTo>
                  <a:lnTo>
                    <a:pt x="19" y="31"/>
                  </a:lnTo>
                  <a:lnTo>
                    <a:pt x="21" y="32"/>
                  </a:lnTo>
                  <a:lnTo>
                    <a:pt x="22" y="31"/>
                  </a:lnTo>
                  <a:lnTo>
                    <a:pt x="23" y="30"/>
                  </a:lnTo>
                </a:path>
              </a:pathLst>
            </a:custGeom>
            <a:noFill/>
            <a:ln w="14288">
              <a:solidFill>
                <a:srgbClr val="000080"/>
              </a:solidFill>
              <a:prstDash val="solid"/>
              <a:round/>
              <a:headEnd/>
              <a:tailEnd/>
            </a:ln>
          </p:spPr>
          <p:txBody>
            <a:bodyPr/>
            <a:lstStyle/>
            <a:p>
              <a:endParaRPr lang="en-US"/>
            </a:p>
          </p:txBody>
        </p:sp>
        <p:sp>
          <p:nvSpPr>
            <p:cNvPr id="307261" name="Freeform 60"/>
            <p:cNvSpPr>
              <a:spLocks/>
            </p:cNvSpPr>
            <p:nvPr/>
          </p:nvSpPr>
          <p:spPr bwMode="auto">
            <a:xfrm>
              <a:off x="1042" y="1931"/>
              <a:ext cx="8" cy="80"/>
            </a:xfrm>
            <a:custGeom>
              <a:avLst/>
              <a:gdLst>
                <a:gd name="T0" fmla="*/ 0 w 8"/>
                <a:gd name="T1" fmla="*/ 80 h 80"/>
                <a:gd name="T2" fmla="*/ 1 w 8"/>
                <a:gd name="T3" fmla="*/ 78 h 80"/>
                <a:gd name="T4" fmla="*/ 1 w 8"/>
                <a:gd name="T5" fmla="*/ 75 h 80"/>
                <a:gd name="T6" fmla="*/ 2 w 8"/>
                <a:gd name="T7" fmla="*/ 71 h 80"/>
                <a:gd name="T8" fmla="*/ 3 w 8"/>
                <a:gd name="T9" fmla="*/ 66 h 80"/>
                <a:gd name="T10" fmla="*/ 3 w 8"/>
                <a:gd name="T11" fmla="*/ 60 h 80"/>
                <a:gd name="T12" fmla="*/ 4 w 8"/>
                <a:gd name="T13" fmla="*/ 54 h 80"/>
                <a:gd name="T14" fmla="*/ 5 w 8"/>
                <a:gd name="T15" fmla="*/ 42 h 80"/>
                <a:gd name="T16" fmla="*/ 5 w 8"/>
                <a:gd name="T17" fmla="*/ 28 h 80"/>
                <a:gd name="T18" fmla="*/ 6 w 8"/>
                <a:gd name="T19" fmla="*/ 22 h 80"/>
                <a:gd name="T20" fmla="*/ 6 w 8"/>
                <a:gd name="T21" fmla="*/ 16 h 80"/>
                <a:gd name="T22" fmla="*/ 6 w 8"/>
                <a:gd name="T23" fmla="*/ 11 h 80"/>
                <a:gd name="T24" fmla="*/ 6 w 8"/>
                <a:gd name="T25" fmla="*/ 6 h 80"/>
                <a:gd name="T26" fmla="*/ 7 w 8"/>
                <a:gd name="T27" fmla="*/ 3 h 80"/>
                <a:gd name="T28" fmla="*/ 8 w 8"/>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80"/>
                <a:gd name="T47" fmla="*/ 8 w 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80">
                  <a:moveTo>
                    <a:pt x="0" y="80"/>
                  </a:moveTo>
                  <a:lnTo>
                    <a:pt x="1" y="78"/>
                  </a:lnTo>
                  <a:lnTo>
                    <a:pt x="1" y="75"/>
                  </a:lnTo>
                  <a:lnTo>
                    <a:pt x="2" y="71"/>
                  </a:lnTo>
                  <a:lnTo>
                    <a:pt x="3" y="66"/>
                  </a:lnTo>
                  <a:lnTo>
                    <a:pt x="3" y="60"/>
                  </a:lnTo>
                  <a:lnTo>
                    <a:pt x="4" y="54"/>
                  </a:lnTo>
                  <a:lnTo>
                    <a:pt x="5" y="42"/>
                  </a:lnTo>
                  <a:lnTo>
                    <a:pt x="5" y="28"/>
                  </a:lnTo>
                  <a:lnTo>
                    <a:pt x="6" y="22"/>
                  </a:lnTo>
                  <a:lnTo>
                    <a:pt x="6" y="16"/>
                  </a:lnTo>
                  <a:lnTo>
                    <a:pt x="6" y="11"/>
                  </a:lnTo>
                  <a:lnTo>
                    <a:pt x="6" y="6"/>
                  </a:lnTo>
                  <a:lnTo>
                    <a:pt x="7" y="3"/>
                  </a:lnTo>
                  <a:lnTo>
                    <a:pt x="8" y="0"/>
                  </a:lnTo>
                </a:path>
              </a:pathLst>
            </a:custGeom>
            <a:noFill/>
            <a:ln w="14288">
              <a:solidFill>
                <a:srgbClr val="000080"/>
              </a:solidFill>
              <a:prstDash val="solid"/>
              <a:round/>
              <a:headEnd/>
              <a:tailEnd/>
            </a:ln>
          </p:spPr>
          <p:txBody>
            <a:bodyPr/>
            <a:lstStyle/>
            <a:p>
              <a:endParaRPr lang="en-US"/>
            </a:p>
          </p:txBody>
        </p:sp>
        <p:sp>
          <p:nvSpPr>
            <p:cNvPr id="307262" name="Freeform 61"/>
            <p:cNvSpPr>
              <a:spLocks/>
            </p:cNvSpPr>
            <p:nvPr/>
          </p:nvSpPr>
          <p:spPr bwMode="auto">
            <a:xfrm>
              <a:off x="1050" y="1930"/>
              <a:ext cx="7" cy="9"/>
            </a:xfrm>
            <a:custGeom>
              <a:avLst/>
              <a:gdLst>
                <a:gd name="T0" fmla="*/ 0 w 7"/>
                <a:gd name="T1" fmla="*/ 1 h 9"/>
                <a:gd name="T2" fmla="*/ 0 w 7"/>
                <a:gd name="T3" fmla="*/ 0 h 9"/>
                <a:gd name="T4" fmla="*/ 0 w 7"/>
                <a:gd name="T5" fmla="*/ 0 h 9"/>
                <a:gd name="T6" fmla="*/ 1 w 7"/>
                <a:gd name="T7" fmla="*/ 0 h 9"/>
                <a:gd name="T8" fmla="*/ 2 w 7"/>
                <a:gd name="T9" fmla="*/ 1 h 9"/>
                <a:gd name="T10" fmla="*/ 3 w 7"/>
                <a:gd name="T11" fmla="*/ 4 h 9"/>
                <a:gd name="T12" fmla="*/ 4 w 7"/>
                <a:gd name="T13" fmla="*/ 6 h 9"/>
                <a:gd name="T14" fmla="*/ 6 w 7"/>
                <a:gd name="T15" fmla="*/ 7 h 9"/>
                <a:gd name="T16" fmla="*/ 7 w 7"/>
                <a:gd name="T17" fmla="*/ 9 h 9"/>
                <a:gd name="T18" fmla="*/ 7 w 7"/>
                <a:gd name="T19" fmla="*/ 9 h 9"/>
                <a:gd name="T20" fmla="*/ 7 w 7"/>
                <a:gd name="T21" fmla="*/ 9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9"/>
                <a:gd name="T35" fmla="*/ 7 w 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9">
                  <a:moveTo>
                    <a:pt x="0" y="1"/>
                  </a:moveTo>
                  <a:lnTo>
                    <a:pt x="0" y="0"/>
                  </a:lnTo>
                  <a:lnTo>
                    <a:pt x="1" y="0"/>
                  </a:lnTo>
                  <a:lnTo>
                    <a:pt x="2" y="1"/>
                  </a:lnTo>
                  <a:lnTo>
                    <a:pt x="3" y="4"/>
                  </a:lnTo>
                  <a:lnTo>
                    <a:pt x="4" y="6"/>
                  </a:lnTo>
                  <a:lnTo>
                    <a:pt x="6" y="7"/>
                  </a:lnTo>
                  <a:lnTo>
                    <a:pt x="7" y="9"/>
                  </a:lnTo>
                </a:path>
              </a:pathLst>
            </a:custGeom>
            <a:noFill/>
            <a:ln w="14288">
              <a:solidFill>
                <a:srgbClr val="000080"/>
              </a:solidFill>
              <a:prstDash val="solid"/>
              <a:round/>
              <a:headEnd/>
              <a:tailEnd/>
            </a:ln>
          </p:spPr>
          <p:txBody>
            <a:bodyPr/>
            <a:lstStyle/>
            <a:p>
              <a:endParaRPr lang="en-US"/>
            </a:p>
          </p:txBody>
        </p:sp>
        <p:sp>
          <p:nvSpPr>
            <p:cNvPr id="307263" name="Freeform 62"/>
            <p:cNvSpPr>
              <a:spLocks/>
            </p:cNvSpPr>
            <p:nvPr/>
          </p:nvSpPr>
          <p:spPr bwMode="auto">
            <a:xfrm>
              <a:off x="1057" y="1896"/>
              <a:ext cx="8" cy="43"/>
            </a:xfrm>
            <a:custGeom>
              <a:avLst/>
              <a:gdLst>
                <a:gd name="T0" fmla="*/ 0 w 8"/>
                <a:gd name="T1" fmla="*/ 43 h 43"/>
                <a:gd name="T2" fmla="*/ 1 w 8"/>
                <a:gd name="T3" fmla="*/ 41 h 43"/>
                <a:gd name="T4" fmla="*/ 1 w 8"/>
                <a:gd name="T5" fmla="*/ 39 h 43"/>
                <a:gd name="T6" fmla="*/ 2 w 8"/>
                <a:gd name="T7" fmla="*/ 37 h 43"/>
                <a:gd name="T8" fmla="*/ 2 w 8"/>
                <a:gd name="T9" fmla="*/ 34 h 43"/>
                <a:gd name="T10" fmla="*/ 3 w 8"/>
                <a:gd name="T11" fmla="*/ 28 h 43"/>
                <a:gd name="T12" fmla="*/ 4 w 8"/>
                <a:gd name="T13" fmla="*/ 21 h 43"/>
                <a:gd name="T14" fmla="*/ 5 w 8"/>
                <a:gd name="T15" fmla="*/ 14 h 43"/>
                <a:gd name="T16" fmla="*/ 6 w 8"/>
                <a:gd name="T17" fmla="*/ 8 h 43"/>
                <a:gd name="T18" fmla="*/ 6 w 8"/>
                <a:gd name="T19" fmla="*/ 5 h 43"/>
                <a:gd name="T20" fmla="*/ 7 w 8"/>
                <a:gd name="T21" fmla="*/ 3 h 43"/>
                <a:gd name="T22" fmla="*/ 7 w 8"/>
                <a:gd name="T23" fmla="*/ 1 h 43"/>
                <a:gd name="T24" fmla="*/ 8 w 8"/>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3"/>
                <a:gd name="T41" fmla="*/ 8 w 8"/>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3">
                  <a:moveTo>
                    <a:pt x="0" y="43"/>
                  </a:moveTo>
                  <a:lnTo>
                    <a:pt x="1" y="41"/>
                  </a:lnTo>
                  <a:lnTo>
                    <a:pt x="1" y="39"/>
                  </a:lnTo>
                  <a:lnTo>
                    <a:pt x="2" y="37"/>
                  </a:lnTo>
                  <a:lnTo>
                    <a:pt x="2" y="34"/>
                  </a:lnTo>
                  <a:lnTo>
                    <a:pt x="3" y="28"/>
                  </a:lnTo>
                  <a:lnTo>
                    <a:pt x="4" y="21"/>
                  </a:lnTo>
                  <a:lnTo>
                    <a:pt x="5" y="14"/>
                  </a:lnTo>
                  <a:lnTo>
                    <a:pt x="6" y="8"/>
                  </a:lnTo>
                  <a:lnTo>
                    <a:pt x="6" y="5"/>
                  </a:lnTo>
                  <a:lnTo>
                    <a:pt x="7"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264" name="Freeform 63"/>
            <p:cNvSpPr>
              <a:spLocks/>
            </p:cNvSpPr>
            <p:nvPr/>
          </p:nvSpPr>
          <p:spPr bwMode="auto">
            <a:xfrm>
              <a:off x="1065" y="1896"/>
              <a:ext cx="8" cy="19"/>
            </a:xfrm>
            <a:custGeom>
              <a:avLst/>
              <a:gdLst>
                <a:gd name="T0" fmla="*/ 0 w 8"/>
                <a:gd name="T1" fmla="*/ 0 h 19"/>
                <a:gd name="T2" fmla="*/ 0 w 8"/>
                <a:gd name="T3" fmla="*/ 0 h 19"/>
                <a:gd name="T4" fmla="*/ 1 w 8"/>
                <a:gd name="T5" fmla="*/ 0 h 19"/>
                <a:gd name="T6" fmla="*/ 1 w 8"/>
                <a:gd name="T7" fmla="*/ 0 h 19"/>
                <a:gd name="T8" fmla="*/ 2 w 8"/>
                <a:gd name="T9" fmla="*/ 1 h 19"/>
                <a:gd name="T10" fmla="*/ 2 w 8"/>
                <a:gd name="T11" fmla="*/ 5 h 19"/>
                <a:gd name="T12" fmla="*/ 3 w 8"/>
                <a:gd name="T13" fmla="*/ 8 h 19"/>
                <a:gd name="T14" fmla="*/ 4 w 8"/>
                <a:gd name="T15" fmla="*/ 12 h 19"/>
                <a:gd name="T16" fmla="*/ 5 w 8"/>
                <a:gd name="T17" fmla="*/ 16 h 19"/>
                <a:gd name="T18" fmla="*/ 7 w 8"/>
                <a:gd name="T19" fmla="*/ 18 h 19"/>
                <a:gd name="T20" fmla="*/ 7 w 8"/>
                <a:gd name="T21" fmla="*/ 19 h 19"/>
                <a:gd name="T22" fmla="*/ 8 w 8"/>
                <a:gd name="T23" fmla="*/ 19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9"/>
                <a:gd name="T38" fmla="*/ 8 w 8"/>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9">
                  <a:moveTo>
                    <a:pt x="0" y="0"/>
                  </a:moveTo>
                  <a:lnTo>
                    <a:pt x="0" y="0"/>
                  </a:lnTo>
                  <a:lnTo>
                    <a:pt x="1" y="0"/>
                  </a:lnTo>
                  <a:lnTo>
                    <a:pt x="2" y="1"/>
                  </a:lnTo>
                  <a:lnTo>
                    <a:pt x="2" y="5"/>
                  </a:lnTo>
                  <a:lnTo>
                    <a:pt x="3" y="8"/>
                  </a:lnTo>
                  <a:lnTo>
                    <a:pt x="4" y="12"/>
                  </a:lnTo>
                  <a:lnTo>
                    <a:pt x="5" y="16"/>
                  </a:lnTo>
                  <a:lnTo>
                    <a:pt x="7" y="18"/>
                  </a:lnTo>
                  <a:lnTo>
                    <a:pt x="7" y="19"/>
                  </a:lnTo>
                  <a:lnTo>
                    <a:pt x="8" y="19"/>
                  </a:lnTo>
                </a:path>
              </a:pathLst>
            </a:custGeom>
            <a:noFill/>
            <a:ln w="14288">
              <a:solidFill>
                <a:srgbClr val="000080"/>
              </a:solidFill>
              <a:prstDash val="solid"/>
              <a:round/>
              <a:headEnd/>
              <a:tailEnd/>
            </a:ln>
          </p:spPr>
          <p:txBody>
            <a:bodyPr/>
            <a:lstStyle/>
            <a:p>
              <a:endParaRPr lang="en-US"/>
            </a:p>
          </p:txBody>
        </p:sp>
        <p:sp>
          <p:nvSpPr>
            <p:cNvPr id="307265" name="Freeform 64"/>
            <p:cNvSpPr>
              <a:spLocks/>
            </p:cNvSpPr>
            <p:nvPr/>
          </p:nvSpPr>
          <p:spPr bwMode="auto">
            <a:xfrm>
              <a:off x="1073" y="1902"/>
              <a:ext cx="23" cy="13"/>
            </a:xfrm>
            <a:custGeom>
              <a:avLst/>
              <a:gdLst>
                <a:gd name="T0" fmla="*/ 0 w 23"/>
                <a:gd name="T1" fmla="*/ 13 h 13"/>
                <a:gd name="T2" fmla="*/ 2 w 23"/>
                <a:gd name="T3" fmla="*/ 13 h 13"/>
                <a:gd name="T4" fmla="*/ 5 w 23"/>
                <a:gd name="T5" fmla="*/ 12 h 13"/>
                <a:gd name="T6" fmla="*/ 8 w 23"/>
                <a:gd name="T7" fmla="*/ 10 h 13"/>
                <a:gd name="T8" fmla="*/ 12 w 23"/>
                <a:gd name="T9" fmla="*/ 8 h 13"/>
                <a:gd name="T10" fmla="*/ 15 w 23"/>
                <a:gd name="T11" fmla="*/ 6 h 13"/>
                <a:gd name="T12" fmla="*/ 18 w 23"/>
                <a:gd name="T13" fmla="*/ 3 h 13"/>
                <a:gd name="T14" fmla="*/ 21 w 23"/>
                <a:gd name="T15" fmla="*/ 1 h 13"/>
                <a:gd name="T16" fmla="*/ 23 w 23"/>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3"/>
                <a:gd name="T29" fmla="*/ 23 w 2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3">
                  <a:moveTo>
                    <a:pt x="0" y="13"/>
                  </a:moveTo>
                  <a:lnTo>
                    <a:pt x="2" y="13"/>
                  </a:lnTo>
                  <a:lnTo>
                    <a:pt x="5" y="12"/>
                  </a:lnTo>
                  <a:lnTo>
                    <a:pt x="8" y="10"/>
                  </a:lnTo>
                  <a:lnTo>
                    <a:pt x="12" y="8"/>
                  </a:lnTo>
                  <a:lnTo>
                    <a:pt x="15" y="6"/>
                  </a:lnTo>
                  <a:lnTo>
                    <a:pt x="18" y="3"/>
                  </a:lnTo>
                  <a:lnTo>
                    <a:pt x="21" y="1"/>
                  </a:lnTo>
                  <a:lnTo>
                    <a:pt x="23" y="0"/>
                  </a:lnTo>
                </a:path>
              </a:pathLst>
            </a:custGeom>
            <a:noFill/>
            <a:ln w="14288">
              <a:solidFill>
                <a:srgbClr val="000080"/>
              </a:solidFill>
              <a:prstDash val="solid"/>
              <a:round/>
              <a:headEnd/>
              <a:tailEnd/>
            </a:ln>
          </p:spPr>
          <p:txBody>
            <a:bodyPr/>
            <a:lstStyle/>
            <a:p>
              <a:endParaRPr lang="en-US"/>
            </a:p>
          </p:txBody>
        </p:sp>
        <p:sp>
          <p:nvSpPr>
            <p:cNvPr id="307266" name="Freeform 65"/>
            <p:cNvSpPr>
              <a:spLocks/>
            </p:cNvSpPr>
            <p:nvPr/>
          </p:nvSpPr>
          <p:spPr bwMode="auto">
            <a:xfrm>
              <a:off x="1096" y="1902"/>
              <a:ext cx="8" cy="3"/>
            </a:xfrm>
            <a:custGeom>
              <a:avLst/>
              <a:gdLst>
                <a:gd name="T0" fmla="*/ 0 w 8"/>
                <a:gd name="T1" fmla="*/ 0 h 3"/>
                <a:gd name="T2" fmla="*/ 1 w 8"/>
                <a:gd name="T3" fmla="*/ 0 h 3"/>
                <a:gd name="T4" fmla="*/ 3 w 8"/>
                <a:gd name="T5" fmla="*/ 0 h 3"/>
                <a:gd name="T6" fmla="*/ 5 w 8"/>
                <a:gd name="T7" fmla="*/ 2 h 3"/>
                <a:gd name="T8" fmla="*/ 6 w 8"/>
                <a:gd name="T9" fmla="*/ 2 h 3"/>
                <a:gd name="T10" fmla="*/ 6 w 8"/>
                <a:gd name="T11" fmla="*/ 3 h 3"/>
                <a:gd name="T12" fmla="*/ 7 w 8"/>
                <a:gd name="T13" fmla="*/ 3 h 3"/>
                <a:gd name="T14" fmla="*/ 8 w 8"/>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
                <a:gd name="T26" fmla="*/ 8 w 8"/>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
                  <a:moveTo>
                    <a:pt x="0" y="0"/>
                  </a:moveTo>
                  <a:lnTo>
                    <a:pt x="1" y="0"/>
                  </a:lnTo>
                  <a:lnTo>
                    <a:pt x="3" y="0"/>
                  </a:lnTo>
                  <a:lnTo>
                    <a:pt x="5" y="2"/>
                  </a:lnTo>
                  <a:lnTo>
                    <a:pt x="6" y="2"/>
                  </a:lnTo>
                  <a:lnTo>
                    <a:pt x="6" y="3"/>
                  </a:lnTo>
                  <a:lnTo>
                    <a:pt x="7" y="3"/>
                  </a:lnTo>
                  <a:lnTo>
                    <a:pt x="8" y="2"/>
                  </a:lnTo>
                </a:path>
              </a:pathLst>
            </a:custGeom>
            <a:noFill/>
            <a:ln w="14288">
              <a:solidFill>
                <a:srgbClr val="000080"/>
              </a:solidFill>
              <a:prstDash val="solid"/>
              <a:round/>
              <a:headEnd/>
              <a:tailEnd/>
            </a:ln>
          </p:spPr>
          <p:txBody>
            <a:bodyPr/>
            <a:lstStyle/>
            <a:p>
              <a:endParaRPr lang="en-US"/>
            </a:p>
          </p:txBody>
        </p:sp>
        <p:sp>
          <p:nvSpPr>
            <p:cNvPr id="307267" name="Freeform 66"/>
            <p:cNvSpPr>
              <a:spLocks/>
            </p:cNvSpPr>
            <p:nvPr/>
          </p:nvSpPr>
          <p:spPr bwMode="auto">
            <a:xfrm>
              <a:off x="1104" y="1866"/>
              <a:ext cx="8" cy="38"/>
            </a:xfrm>
            <a:custGeom>
              <a:avLst/>
              <a:gdLst>
                <a:gd name="T0" fmla="*/ 0 w 8"/>
                <a:gd name="T1" fmla="*/ 38 h 38"/>
                <a:gd name="T2" fmla="*/ 1 w 8"/>
                <a:gd name="T3" fmla="*/ 36 h 38"/>
                <a:gd name="T4" fmla="*/ 1 w 8"/>
                <a:gd name="T5" fmla="*/ 34 h 38"/>
                <a:gd name="T6" fmla="*/ 2 w 8"/>
                <a:gd name="T7" fmla="*/ 32 h 38"/>
                <a:gd name="T8" fmla="*/ 2 w 8"/>
                <a:gd name="T9" fmla="*/ 29 h 38"/>
                <a:gd name="T10" fmla="*/ 3 w 8"/>
                <a:gd name="T11" fmla="*/ 21 h 38"/>
                <a:gd name="T12" fmla="*/ 4 w 8"/>
                <a:gd name="T13" fmla="*/ 14 h 38"/>
                <a:gd name="T14" fmla="*/ 4 w 8"/>
                <a:gd name="T15" fmla="*/ 11 h 38"/>
                <a:gd name="T16" fmla="*/ 5 w 8"/>
                <a:gd name="T17" fmla="*/ 8 h 38"/>
                <a:gd name="T18" fmla="*/ 6 w 8"/>
                <a:gd name="T19" fmla="*/ 5 h 38"/>
                <a:gd name="T20" fmla="*/ 6 w 8"/>
                <a:gd name="T21" fmla="*/ 3 h 38"/>
                <a:gd name="T22" fmla="*/ 6 w 8"/>
                <a:gd name="T23" fmla="*/ 1 h 38"/>
                <a:gd name="T24" fmla="*/ 7 w 8"/>
                <a:gd name="T25" fmla="*/ 0 h 38"/>
                <a:gd name="T26" fmla="*/ 7 w 8"/>
                <a:gd name="T27" fmla="*/ 0 h 38"/>
                <a:gd name="T28" fmla="*/ 8 w 8"/>
                <a:gd name="T29" fmla="*/ 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38"/>
                <a:gd name="T47" fmla="*/ 8 w 8"/>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38">
                  <a:moveTo>
                    <a:pt x="0" y="38"/>
                  </a:moveTo>
                  <a:lnTo>
                    <a:pt x="1" y="36"/>
                  </a:lnTo>
                  <a:lnTo>
                    <a:pt x="1" y="34"/>
                  </a:lnTo>
                  <a:lnTo>
                    <a:pt x="2" y="32"/>
                  </a:lnTo>
                  <a:lnTo>
                    <a:pt x="2" y="29"/>
                  </a:lnTo>
                  <a:lnTo>
                    <a:pt x="3" y="21"/>
                  </a:lnTo>
                  <a:lnTo>
                    <a:pt x="4" y="14"/>
                  </a:lnTo>
                  <a:lnTo>
                    <a:pt x="4" y="11"/>
                  </a:lnTo>
                  <a:lnTo>
                    <a:pt x="5" y="8"/>
                  </a:lnTo>
                  <a:lnTo>
                    <a:pt x="6" y="5"/>
                  </a:lnTo>
                  <a:lnTo>
                    <a:pt x="6" y="3"/>
                  </a:lnTo>
                  <a:lnTo>
                    <a:pt x="6" y="1"/>
                  </a:lnTo>
                  <a:lnTo>
                    <a:pt x="7" y="0"/>
                  </a:lnTo>
                  <a:lnTo>
                    <a:pt x="8" y="2"/>
                  </a:lnTo>
                </a:path>
              </a:pathLst>
            </a:custGeom>
            <a:noFill/>
            <a:ln w="14288">
              <a:solidFill>
                <a:srgbClr val="000080"/>
              </a:solidFill>
              <a:prstDash val="solid"/>
              <a:round/>
              <a:headEnd/>
              <a:tailEnd/>
            </a:ln>
          </p:spPr>
          <p:txBody>
            <a:bodyPr/>
            <a:lstStyle/>
            <a:p>
              <a:endParaRPr lang="en-US"/>
            </a:p>
          </p:txBody>
        </p:sp>
        <p:sp>
          <p:nvSpPr>
            <p:cNvPr id="307268" name="Freeform 67"/>
            <p:cNvSpPr>
              <a:spLocks/>
            </p:cNvSpPr>
            <p:nvPr/>
          </p:nvSpPr>
          <p:spPr bwMode="auto">
            <a:xfrm>
              <a:off x="1112" y="1868"/>
              <a:ext cx="7" cy="90"/>
            </a:xfrm>
            <a:custGeom>
              <a:avLst/>
              <a:gdLst>
                <a:gd name="T0" fmla="*/ 0 w 7"/>
                <a:gd name="T1" fmla="*/ 0 h 90"/>
                <a:gd name="T2" fmla="*/ 0 w 7"/>
                <a:gd name="T3" fmla="*/ 2 h 90"/>
                <a:gd name="T4" fmla="*/ 1 w 7"/>
                <a:gd name="T5" fmla="*/ 6 h 90"/>
                <a:gd name="T6" fmla="*/ 1 w 7"/>
                <a:gd name="T7" fmla="*/ 10 h 90"/>
                <a:gd name="T8" fmla="*/ 1 w 7"/>
                <a:gd name="T9" fmla="*/ 16 h 90"/>
                <a:gd name="T10" fmla="*/ 2 w 7"/>
                <a:gd name="T11" fmla="*/ 22 h 90"/>
                <a:gd name="T12" fmla="*/ 2 w 7"/>
                <a:gd name="T13" fmla="*/ 29 h 90"/>
                <a:gd name="T14" fmla="*/ 4 w 7"/>
                <a:gd name="T15" fmla="*/ 43 h 90"/>
                <a:gd name="T16" fmla="*/ 5 w 7"/>
                <a:gd name="T17" fmla="*/ 58 h 90"/>
                <a:gd name="T18" fmla="*/ 5 w 7"/>
                <a:gd name="T19" fmla="*/ 65 h 90"/>
                <a:gd name="T20" fmla="*/ 5 w 7"/>
                <a:gd name="T21" fmla="*/ 72 h 90"/>
                <a:gd name="T22" fmla="*/ 6 w 7"/>
                <a:gd name="T23" fmla="*/ 78 h 90"/>
                <a:gd name="T24" fmla="*/ 6 w 7"/>
                <a:gd name="T25" fmla="*/ 83 h 90"/>
                <a:gd name="T26" fmla="*/ 7 w 7"/>
                <a:gd name="T27" fmla="*/ 86 h 90"/>
                <a:gd name="T28" fmla="*/ 7 w 7"/>
                <a:gd name="T29" fmla="*/ 90 h 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90"/>
                <a:gd name="T47" fmla="*/ 7 w 7"/>
                <a:gd name="T48" fmla="*/ 90 h 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90">
                  <a:moveTo>
                    <a:pt x="0" y="0"/>
                  </a:moveTo>
                  <a:lnTo>
                    <a:pt x="0" y="2"/>
                  </a:lnTo>
                  <a:lnTo>
                    <a:pt x="1" y="6"/>
                  </a:lnTo>
                  <a:lnTo>
                    <a:pt x="1" y="10"/>
                  </a:lnTo>
                  <a:lnTo>
                    <a:pt x="1" y="16"/>
                  </a:lnTo>
                  <a:lnTo>
                    <a:pt x="2" y="22"/>
                  </a:lnTo>
                  <a:lnTo>
                    <a:pt x="2" y="29"/>
                  </a:lnTo>
                  <a:lnTo>
                    <a:pt x="4" y="43"/>
                  </a:lnTo>
                  <a:lnTo>
                    <a:pt x="5" y="58"/>
                  </a:lnTo>
                  <a:lnTo>
                    <a:pt x="5" y="65"/>
                  </a:lnTo>
                  <a:lnTo>
                    <a:pt x="5" y="72"/>
                  </a:lnTo>
                  <a:lnTo>
                    <a:pt x="6" y="78"/>
                  </a:lnTo>
                  <a:lnTo>
                    <a:pt x="6" y="83"/>
                  </a:lnTo>
                  <a:lnTo>
                    <a:pt x="7" y="86"/>
                  </a:lnTo>
                  <a:lnTo>
                    <a:pt x="7" y="90"/>
                  </a:lnTo>
                </a:path>
              </a:pathLst>
            </a:custGeom>
            <a:noFill/>
            <a:ln w="14288">
              <a:solidFill>
                <a:srgbClr val="000080"/>
              </a:solidFill>
              <a:prstDash val="solid"/>
              <a:round/>
              <a:headEnd/>
              <a:tailEnd/>
            </a:ln>
          </p:spPr>
          <p:txBody>
            <a:bodyPr/>
            <a:lstStyle/>
            <a:p>
              <a:endParaRPr lang="en-US"/>
            </a:p>
          </p:txBody>
        </p:sp>
        <p:sp>
          <p:nvSpPr>
            <p:cNvPr id="307269" name="Freeform 68"/>
            <p:cNvSpPr>
              <a:spLocks/>
            </p:cNvSpPr>
            <p:nvPr/>
          </p:nvSpPr>
          <p:spPr bwMode="auto">
            <a:xfrm>
              <a:off x="1119" y="1945"/>
              <a:ext cx="9" cy="14"/>
            </a:xfrm>
            <a:custGeom>
              <a:avLst/>
              <a:gdLst>
                <a:gd name="T0" fmla="*/ 0 w 9"/>
                <a:gd name="T1" fmla="*/ 13 h 14"/>
                <a:gd name="T2" fmla="*/ 1 w 9"/>
                <a:gd name="T3" fmla="*/ 14 h 14"/>
                <a:gd name="T4" fmla="*/ 1 w 9"/>
                <a:gd name="T5" fmla="*/ 14 h 14"/>
                <a:gd name="T6" fmla="*/ 2 w 9"/>
                <a:gd name="T7" fmla="*/ 14 h 14"/>
                <a:gd name="T8" fmla="*/ 2 w 9"/>
                <a:gd name="T9" fmla="*/ 14 h 14"/>
                <a:gd name="T10" fmla="*/ 3 w 9"/>
                <a:gd name="T11" fmla="*/ 11 h 14"/>
                <a:gd name="T12" fmla="*/ 4 w 9"/>
                <a:gd name="T13" fmla="*/ 8 h 14"/>
                <a:gd name="T14" fmla="*/ 5 w 9"/>
                <a:gd name="T15" fmla="*/ 5 h 14"/>
                <a:gd name="T16" fmla="*/ 6 w 9"/>
                <a:gd name="T17" fmla="*/ 2 h 14"/>
                <a:gd name="T18" fmla="*/ 7 w 9"/>
                <a:gd name="T19" fmla="*/ 1 h 14"/>
                <a:gd name="T20" fmla="*/ 8 w 9"/>
                <a:gd name="T21" fmla="*/ 0 h 14"/>
                <a:gd name="T22" fmla="*/ 8 w 9"/>
                <a:gd name="T23" fmla="*/ 0 h 14"/>
                <a:gd name="T24" fmla="*/ 9 w 9"/>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4"/>
                <a:gd name="T41" fmla="*/ 9 w 9"/>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4">
                  <a:moveTo>
                    <a:pt x="0" y="13"/>
                  </a:moveTo>
                  <a:lnTo>
                    <a:pt x="1" y="14"/>
                  </a:lnTo>
                  <a:lnTo>
                    <a:pt x="2" y="14"/>
                  </a:lnTo>
                  <a:lnTo>
                    <a:pt x="3" y="11"/>
                  </a:lnTo>
                  <a:lnTo>
                    <a:pt x="4" y="8"/>
                  </a:lnTo>
                  <a:lnTo>
                    <a:pt x="5" y="5"/>
                  </a:lnTo>
                  <a:lnTo>
                    <a:pt x="6" y="2"/>
                  </a:lnTo>
                  <a:lnTo>
                    <a:pt x="7" y="1"/>
                  </a:lnTo>
                  <a:lnTo>
                    <a:pt x="8" y="0"/>
                  </a:lnTo>
                  <a:lnTo>
                    <a:pt x="9" y="0"/>
                  </a:lnTo>
                </a:path>
              </a:pathLst>
            </a:custGeom>
            <a:noFill/>
            <a:ln w="14288">
              <a:solidFill>
                <a:srgbClr val="000080"/>
              </a:solidFill>
              <a:prstDash val="solid"/>
              <a:round/>
              <a:headEnd/>
              <a:tailEnd/>
            </a:ln>
          </p:spPr>
          <p:txBody>
            <a:bodyPr/>
            <a:lstStyle/>
            <a:p>
              <a:endParaRPr lang="en-US"/>
            </a:p>
          </p:txBody>
        </p:sp>
        <p:sp>
          <p:nvSpPr>
            <p:cNvPr id="307270" name="Freeform 69"/>
            <p:cNvSpPr>
              <a:spLocks/>
            </p:cNvSpPr>
            <p:nvPr/>
          </p:nvSpPr>
          <p:spPr bwMode="auto">
            <a:xfrm>
              <a:off x="1128" y="1945"/>
              <a:ext cx="23" cy="34"/>
            </a:xfrm>
            <a:custGeom>
              <a:avLst/>
              <a:gdLst>
                <a:gd name="T0" fmla="*/ 0 w 23"/>
                <a:gd name="T1" fmla="*/ 0 h 34"/>
                <a:gd name="T2" fmla="*/ 1 w 23"/>
                <a:gd name="T3" fmla="*/ 1 h 34"/>
                <a:gd name="T4" fmla="*/ 4 w 23"/>
                <a:gd name="T5" fmla="*/ 3 h 34"/>
                <a:gd name="T6" fmla="*/ 7 w 23"/>
                <a:gd name="T7" fmla="*/ 6 h 34"/>
                <a:gd name="T8" fmla="*/ 11 w 23"/>
                <a:gd name="T9" fmla="*/ 10 h 34"/>
                <a:gd name="T10" fmla="*/ 15 w 23"/>
                <a:gd name="T11" fmla="*/ 14 h 34"/>
                <a:gd name="T12" fmla="*/ 18 w 23"/>
                <a:gd name="T13" fmla="*/ 20 h 34"/>
                <a:gd name="T14" fmla="*/ 21 w 23"/>
                <a:gd name="T15" fmla="*/ 27 h 34"/>
                <a:gd name="T16" fmla="*/ 23 w 23"/>
                <a:gd name="T17" fmla="*/ 34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34"/>
                <a:gd name="T29" fmla="*/ 23 w 23"/>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34">
                  <a:moveTo>
                    <a:pt x="0" y="0"/>
                  </a:moveTo>
                  <a:lnTo>
                    <a:pt x="1" y="1"/>
                  </a:lnTo>
                  <a:lnTo>
                    <a:pt x="4" y="3"/>
                  </a:lnTo>
                  <a:lnTo>
                    <a:pt x="7" y="6"/>
                  </a:lnTo>
                  <a:lnTo>
                    <a:pt x="11" y="10"/>
                  </a:lnTo>
                  <a:lnTo>
                    <a:pt x="15" y="14"/>
                  </a:lnTo>
                  <a:lnTo>
                    <a:pt x="18" y="20"/>
                  </a:lnTo>
                  <a:lnTo>
                    <a:pt x="21" y="27"/>
                  </a:lnTo>
                  <a:lnTo>
                    <a:pt x="23" y="34"/>
                  </a:lnTo>
                </a:path>
              </a:pathLst>
            </a:custGeom>
            <a:noFill/>
            <a:ln w="14288">
              <a:solidFill>
                <a:srgbClr val="000080"/>
              </a:solidFill>
              <a:prstDash val="solid"/>
              <a:round/>
              <a:headEnd/>
              <a:tailEnd/>
            </a:ln>
          </p:spPr>
          <p:txBody>
            <a:bodyPr/>
            <a:lstStyle/>
            <a:p>
              <a:endParaRPr lang="en-US"/>
            </a:p>
          </p:txBody>
        </p:sp>
        <p:sp>
          <p:nvSpPr>
            <p:cNvPr id="307271" name="Freeform 70"/>
            <p:cNvSpPr>
              <a:spLocks/>
            </p:cNvSpPr>
            <p:nvPr/>
          </p:nvSpPr>
          <p:spPr bwMode="auto">
            <a:xfrm>
              <a:off x="1151" y="1979"/>
              <a:ext cx="7" cy="144"/>
            </a:xfrm>
            <a:custGeom>
              <a:avLst/>
              <a:gdLst>
                <a:gd name="T0" fmla="*/ 0 w 7"/>
                <a:gd name="T1" fmla="*/ 0 h 144"/>
                <a:gd name="T2" fmla="*/ 0 w 7"/>
                <a:gd name="T3" fmla="*/ 3 h 144"/>
                <a:gd name="T4" fmla="*/ 1 w 7"/>
                <a:gd name="T5" fmla="*/ 6 h 144"/>
                <a:gd name="T6" fmla="*/ 1 w 7"/>
                <a:gd name="T7" fmla="*/ 10 h 144"/>
                <a:gd name="T8" fmla="*/ 1 w 7"/>
                <a:gd name="T9" fmla="*/ 15 h 144"/>
                <a:gd name="T10" fmla="*/ 2 w 7"/>
                <a:gd name="T11" fmla="*/ 24 h 144"/>
                <a:gd name="T12" fmla="*/ 3 w 7"/>
                <a:gd name="T13" fmla="*/ 35 h 144"/>
                <a:gd name="T14" fmla="*/ 3 w 7"/>
                <a:gd name="T15" fmla="*/ 48 h 144"/>
                <a:gd name="T16" fmla="*/ 4 w 7"/>
                <a:gd name="T17" fmla="*/ 60 h 144"/>
                <a:gd name="T18" fmla="*/ 4 w 7"/>
                <a:gd name="T19" fmla="*/ 73 h 144"/>
                <a:gd name="T20" fmla="*/ 5 w 7"/>
                <a:gd name="T21" fmla="*/ 86 h 144"/>
                <a:gd name="T22" fmla="*/ 5 w 7"/>
                <a:gd name="T23" fmla="*/ 98 h 144"/>
                <a:gd name="T24" fmla="*/ 5 w 7"/>
                <a:gd name="T25" fmla="*/ 109 h 144"/>
                <a:gd name="T26" fmla="*/ 6 w 7"/>
                <a:gd name="T27" fmla="*/ 119 h 144"/>
                <a:gd name="T28" fmla="*/ 6 w 7"/>
                <a:gd name="T29" fmla="*/ 124 h 144"/>
                <a:gd name="T30" fmla="*/ 6 w 7"/>
                <a:gd name="T31" fmla="*/ 128 h 144"/>
                <a:gd name="T32" fmla="*/ 6 w 7"/>
                <a:gd name="T33" fmla="*/ 132 h 144"/>
                <a:gd name="T34" fmla="*/ 6 w 7"/>
                <a:gd name="T35" fmla="*/ 136 h 144"/>
                <a:gd name="T36" fmla="*/ 6 w 7"/>
                <a:gd name="T37" fmla="*/ 138 h 144"/>
                <a:gd name="T38" fmla="*/ 6 w 7"/>
                <a:gd name="T39" fmla="*/ 141 h 144"/>
                <a:gd name="T40" fmla="*/ 7 w 7"/>
                <a:gd name="T41" fmla="*/ 142 h 144"/>
                <a:gd name="T42" fmla="*/ 7 w 7"/>
                <a:gd name="T43" fmla="*/ 144 h 144"/>
                <a:gd name="T44" fmla="*/ 7 w 7"/>
                <a:gd name="T45" fmla="*/ 144 h 144"/>
                <a:gd name="T46" fmla="*/ 7 w 7"/>
                <a:gd name="T47" fmla="*/ 144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144"/>
                <a:gd name="T74" fmla="*/ 7 w 7"/>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144">
                  <a:moveTo>
                    <a:pt x="0" y="0"/>
                  </a:moveTo>
                  <a:lnTo>
                    <a:pt x="0" y="3"/>
                  </a:lnTo>
                  <a:lnTo>
                    <a:pt x="1" y="6"/>
                  </a:lnTo>
                  <a:lnTo>
                    <a:pt x="1" y="10"/>
                  </a:lnTo>
                  <a:lnTo>
                    <a:pt x="1" y="15"/>
                  </a:lnTo>
                  <a:lnTo>
                    <a:pt x="2" y="24"/>
                  </a:lnTo>
                  <a:lnTo>
                    <a:pt x="3" y="35"/>
                  </a:lnTo>
                  <a:lnTo>
                    <a:pt x="3" y="48"/>
                  </a:lnTo>
                  <a:lnTo>
                    <a:pt x="4" y="60"/>
                  </a:lnTo>
                  <a:lnTo>
                    <a:pt x="4" y="73"/>
                  </a:lnTo>
                  <a:lnTo>
                    <a:pt x="5" y="86"/>
                  </a:lnTo>
                  <a:lnTo>
                    <a:pt x="5" y="98"/>
                  </a:lnTo>
                  <a:lnTo>
                    <a:pt x="5" y="109"/>
                  </a:lnTo>
                  <a:lnTo>
                    <a:pt x="6" y="119"/>
                  </a:lnTo>
                  <a:lnTo>
                    <a:pt x="6" y="124"/>
                  </a:lnTo>
                  <a:lnTo>
                    <a:pt x="6" y="128"/>
                  </a:lnTo>
                  <a:lnTo>
                    <a:pt x="6" y="132"/>
                  </a:lnTo>
                  <a:lnTo>
                    <a:pt x="6" y="136"/>
                  </a:lnTo>
                  <a:lnTo>
                    <a:pt x="6" y="138"/>
                  </a:lnTo>
                  <a:lnTo>
                    <a:pt x="6" y="141"/>
                  </a:lnTo>
                  <a:lnTo>
                    <a:pt x="7" y="142"/>
                  </a:lnTo>
                  <a:lnTo>
                    <a:pt x="7" y="144"/>
                  </a:lnTo>
                </a:path>
              </a:pathLst>
            </a:custGeom>
            <a:noFill/>
            <a:ln w="14288">
              <a:solidFill>
                <a:srgbClr val="000080"/>
              </a:solidFill>
              <a:prstDash val="solid"/>
              <a:round/>
              <a:headEnd/>
              <a:tailEnd/>
            </a:ln>
          </p:spPr>
          <p:txBody>
            <a:bodyPr/>
            <a:lstStyle/>
            <a:p>
              <a:endParaRPr lang="en-US"/>
            </a:p>
          </p:txBody>
        </p:sp>
        <p:sp>
          <p:nvSpPr>
            <p:cNvPr id="307272" name="Freeform 71"/>
            <p:cNvSpPr>
              <a:spLocks/>
            </p:cNvSpPr>
            <p:nvPr/>
          </p:nvSpPr>
          <p:spPr bwMode="auto">
            <a:xfrm>
              <a:off x="1158" y="1940"/>
              <a:ext cx="8" cy="183"/>
            </a:xfrm>
            <a:custGeom>
              <a:avLst/>
              <a:gdLst>
                <a:gd name="T0" fmla="*/ 0 w 8"/>
                <a:gd name="T1" fmla="*/ 183 h 183"/>
                <a:gd name="T2" fmla="*/ 0 w 8"/>
                <a:gd name="T3" fmla="*/ 182 h 183"/>
                <a:gd name="T4" fmla="*/ 1 w 8"/>
                <a:gd name="T5" fmla="*/ 180 h 183"/>
                <a:gd name="T6" fmla="*/ 1 w 8"/>
                <a:gd name="T7" fmla="*/ 178 h 183"/>
                <a:gd name="T8" fmla="*/ 2 w 8"/>
                <a:gd name="T9" fmla="*/ 175 h 183"/>
                <a:gd name="T10" fmla="*/ 2 w 8"/>
                <a:gd name="T11" fmla="*/ 172 h 183"/>
                <a:gd name="T12" fmla="*/ 2 w 8"/>
                <a:gd name="T13" fmla="*/ 168 h 183"/>
                <a:gd name="T14" fmla="*/ 2 w 8"/>
                <a:gd name="T15" fmla="*/ 164 h 183"/>
                <a:gd name="T16" fmla="*/ 2 w 8"/>
                <a:gd name="T17" fmla="*/ 159 h 183"/>
                <a:gd name="T18" fmla="*/ 3 w 8"/>
                <a:gd name="T19" fmla="*/ 153 h 183"/>
                <a:gd name="T20" fmla="*/ 3 w 8"/>
                <a:gd name="T21" fmla="*/ 148 h 183"/>
                <a:gd name="T22" fmla="*/ 3 w 8"/>
                <a:gd name="T23" fmla="*/ 135 h 183"/>
                <a:gd name="T24" fmla="*/ 4 w 8"/>
                <a:gd name="T25" fmla="*/ 122 h 183"/>
                <a:gd name="T26" fmla="*/ 4 w 8"/>
                <a:gd name="T27" fmla="*/ 107 h 183"/>
                <a:gd name="T28" fmla="*/ 5 w 8"/>
                <a:gd name="T29" fmla="*/ 93 h 183"/>
                <a:gd name="T30" fmla="*/ 5 w 8"/>
                <a:gd name="T31" fmla="*/ 78 h 183"/>
                <a:gd name="T32" fmla="*/ 6 w 8"/>
                <a:gd name="T33" fmla="*/ 63 h 183"/>
                <a:gd name="T34" fmla="*/ 7 w 8"/>
                <a:gd name="T35" fmla="*/ 49 h 183"/>
                <a:gd name="T36" fmla="*/ 7 w 8"/>
                <a:gd name="T37" fmla="*/ 35 h 183"/>
                <a:gd name="T38" fmla="*/ 7 w 8"/>
                <a:gd name="T39" fmla="*/ 22 h 183"/>
                <a:gd name="T40" fmla="*/ 8 w 8"/>
                <a:gd name="T41" fmla="*/ 10 h 183"/>
                <a:gd name="T42" fmla="*/ 8 w 8"/>
                <a:gd name="T43" fmla="*/ 5 h 183"/>
                <a:gd name="T44" fmla="*/ 8 w 8"/>
                <a:gd name="T45" fmla="*/ 0 h 1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83"/>
                <a:gd name="T71" fmla="*/ 8 w 8"/>
                <a:gd name="T72" fmla="*/ 183 h 1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83">
                  <a:moveTo>
                    <a:pt x="0" y="183"/>
                  </a:moveTo>
                  <a:lnTo>
                    <a:pt x="0" y="182"/>
                  </a:lnTo>
                  <a:lnTo>
                    <a:pt x="1" y="180"/>
                  </a:lnTo>
                  <a:lnTo>
                    <a:pt x="1" y="178"/>
                  </a:lnTo>
                  <a:lnTo>
                    <a:pt x="2" y="175"/>
                  </a:lnTo>
                  <a:lnTo>
                    <a:pt x="2" y="172"/>
                  </a:lnTo>
                  <a:lnTo>
                    <a:pt x="2" y="168"/>
                  </a:lnTo>
                  <a:lnTo>
                    <a:pt x="2" y="164"/>
                  </a:lnTo>
                  <a:lnTo>
                    <a:pt x="2" y="159"/>
                  </a:lnTo>
                  <a:lnTo>
                    <a:pt x="3" y="153"/>
                  </a:lnTo>
                  <a:lnTo>
                    <a:pt x="3" y="148"/>
                  </a:lnTo>
                  <a:lnTo>
                    <a:pt x="3" y="135"/>
                  </a:lnTo>
                  <a:lnTo>
                    <a:pt x="4" y="122"/>
                  </a:lnTo>
                  <a:lnTo>
                    <a:pt x="4" y="107"/>
                  </a:lnTo>
                  <a:lnTo>
                    <a:pt x="5" y="93"/>
                  </a:lnTo>
                  <a:lnTo>
                    <a:pt x="5" y="78"/>
                  </a:lnTo>
                  <a:lnTo>
                    <a:pt x="6" y="63"/>
                  </a:lnTo>
                  <a:lnTo>
                    <a:pt x="7" y="49"/>
                  </a:lnTo>
                  <a:lnTo>
                    <a:pt x="7" y="35"/>
                  </a:lnTo>
                  <a:lnTo>
                    <a:pt x="7" y="22"/>
                  </a:lnTo>
                  <a:lnTo>
                    <a:pt x="8" y="10"/>
                  </a:lnTo>
                  <a:lnTo>
                    <a:pt x="8" y="5"/>
                  </a:lnTo>
                  <a:lnTo>
                    <a:pt x="8" y="0"/>
                  </a:lnTo>
                </a:path>
              </a:pathLst>
            </a:custGeom>
            <a:noFill/>
            <a:ln w="14288">
              <a:solidFill>
                <a:srgbClr val="000080"/>
              </a:solidFill>
              <a:prstDash val="solid"/>
              <a:round/>
              <a:headEnd/>
              <a:tailEnd/>
            </a:ln>
          </p:spPr>
          <p:txBody>
            <a:bodyPr/>
            <a:lstStyle/>
            <a:p>
              <a:endParaRPr lang="en-US"/>
            </a:p>
          </p:txBody>
        </p:sp>
        <p:sp>
          <p:nvSpPr>
            <p:cNvPr id="307273" name="Freeform 72"/>
            <p:cNvSpPr>
              <a:spLocks/>
            </p:cNvSpPr>
            <p:nvPr/>
          </p:nvSpPr>
          <p:spPr bwMode="auto">
            <a:xfrm>
              <a:off x="1166" y="1827"/>
              <a:ext cx="8" cy="113"/>
            </a:xfrm>
            <a:custGeom>
              <a:avLst/>
              <a:gdLst>
                <a:gd name="T0" fmla="*/ 0 w 8"/>
                <a:gd name="T1" fmla="*/ 113 h 113"/>
                <a:gd name="T2" fmla="*/ 1 w 8"/>
                <a:gd name="T3" fmla="*/ 95 h 113"/>
                <a:gd name="T4" fmla="*/ 2 w 8"/>
                <a:gd name="T5" fmla="*/ 77 h 113"/>
                <a:gd name="T6" fmla="*/ 3 w 8"/>
                <a:gd name="T7" fmla="*/ 60 h 113"/>
                <a:gd name="T8" fmla="*/ 4 w 8"/>
                <a:gd name="T9" fmla="*/ 44 h 113"/>
                <a:gd name="T10" fmla="*/ 5 w 8"/>
                <a:gd name="T11" fmla="*/ 37 h 113"/>
                <a:gd name="T12" fmla="*/ 5 w 8"/>
                <a:gd name="T13" fmla="*/ 30 h 113"/>
                <a:gd name="T14" fmla="*/ 6 w 8"/>
                <a:gd name="T15" fmla="*/ 24 h 113"/>
                <a:gd name="T16" fmla="*/ 6 w 8"/>
                <a:gd name="T17" fmla="*/ 18 h 113"/>
                <a:gd name="T18" fmla="*/ 6 w 8"/>
                <a:gd name="T19" fmla="*/ 13 h 113"/>
                <a:gd name="T20" fmla="*/ 7 w 8"/>
                <a:gd name="T21" fmla="*/ 8 h 113"/>
                <a:gd name="T22" fmla="*/ 7 w 8"/>
                <a:gd name="T23" fmla="*/ 4 h 113"/>
                <a:gd name="T24" fmla="*/ 8 w 8"/>
                <a:gd name="T25" fmla="*/ 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13"/>
                <a:gd name="T41" fmla="*/ 8 w 8"/>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13">
                  <a:moveTo>
                    <a:pt x="0" y="113"/>
                  </a:moveTo>
                  <a:lnTo>
                    <a:pt x="1" y="95"/>
                  </a:lnTo>
                  <a:lnTo>
                    <a:pt x="2" y="77"/>
                  </a:lnTo>
                  <a:lnTo>
                    <a:pt x="3" y="60"/>
                  </a:lnTo>
                  <a:lnTo>
                    <a:pt x="4" y="44"/>
                  </a:lnTo>
                  <a:lnTo>
                    <a:pt x="5" y="37"/>
                  </a:lnTo>
                  <a:lnTo>
                    <a:pt x="5" y="30"/>
                  </a:lnTo>
                  <a:lnTo>
                    <a:pt x="6" y="24"/>
                  </a:lnTo>
                  <a:lnTo>
                    <a:pt x="6" y="18"/>
                  </a:lnTo>
                  <a:lnTo>
                    <a:pt x="6" y="13"/>
                  </a:lnTo>
                  <a:lnTo>
                    <a:pt x="7" y="8"/>
                  </a:lnTo>
                  <a:lnTo>
                    <a:pt x="7" y="4"/>
                  </a:lnTo>
                  <a:lnTo>
                    <a:pt x="8" y="0"/>
                  </a:lnTo>
                </a:path>
              </a:pathLst>
            </a:custGeom>
            <a:noFill/>
            <a:ln w="14288">
              <a:solidFill>
                <a:srgbClr val="000080"/>
              </a:solidFill>
              <a:prstDash val="solid"/>
              <a:round/>
              <a:headEnd/>
              <a:tailEnd/>
            </a:ln>
          </p:spPr>
          <p:txBody>
            <a:bodyPr/>
            <a:lstStyle/>
            <a:p>
              <a:endParaRPr lang="en-US"/>
            </a:p>
          </p:txBody>
        </p:sp>
        <p:sp>
          <p:nvSpPr>
            <p:cNvPr id="307274" name="Freeform 73"/>
            <p:cNvSpPr>
              <a:spLocks/>
            </p:cNvSpPr>
            <p:nvPr/>
          </p:nvSpPr>
          <p:spPr bwMode="auto">
            <a:xfrm>
              <a:off x="1174" y="1825"/>
              <a:ext cx="8" cy="19"/>
            </a:xfrm>
            <a:custGeom>
              <a:avLst/>
              <a:gdLst>
                <a:gd name="T0" fmla="*/ 0 w 8"/>
                <a:gd name="T1" fmla="*/ 2 h 19"/>
                <a:gd name="T2" fmla="*/ 0 w 8"/>
                <a:gd name="T3" fmla="*/ 1 h 19"/>
                <a:gd name="T4" fmla="*/ 0 w 8"/>
                <a:gd name="T5" fmla="*/ 0 h 19"/>
                <a:gd name="T6" fmla="*/ 1 w 8"/>
                <a:gd name="T7" fmla="*/ 1 h 19"/>
                <a:gd name="T8" fmla="*/ 2 w 8"/>
                <a:gd name="T9" fmla="*/ 1 h 19"/>
                <a:gd name="T10" fmla="*/ 2 w 8"/>
                <a:gd name="T11" fmla="*/ 2 h 19"/>
                <a:gd name="T12" fmla="*/ 3 w 8"/>
                <a:gd name="T13" fmla="*/ 4 h 19"/>
                <a:gd name="T14" fmla="*/ 3 w 8"/>
                <a:gd name="T15" fmla="*/ 7 h 19"/>
                <a:gd name="T16" fmla="*/ 5 w 8"/>
                <a:gd name="T17" fmla="*/ 11 h 19"/>
                <a:gd name="T18" fmla="*/ 6 w 8"/>
                <a:gd name="T19" fmla="*/ 15 h 19"/>
                <a:gd name="T20" fmla="*/ 7 w 8"/>
                <a:gd name="T21" fmla="*/ 18 h 19"/>
                <a:gd name="T22" fmla="*/ 8 w 8"/>
                <a:gd name="T23" fmla="*/ 18 h 19"/>
                <a:gd name="T24" fmla="*/ 8 w 8"/>
                <a:gd name="T25" fmla="*/ 1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9"/>
                <a:gd name="T41" fmla="*/ 8 w 8"/>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9">
                  <a:moveTo>
                    <a:pt x="0" y="2"/>
                  </a:moveTo>
                  <a:lnTo>
                    <a:pt x="0" y="1"/>
                  </a:lnTo>
                  <a:lnTo>
                    <a:pt x="0" y="0"/>
                  </a:lnTo>
                  <a:lnTo>
                    <a:pt x="1" y="1"/>
                  </a:lnTo>
                  <a:lnTo>
                    <a:pt x="2" y="1"/>
                  </a:lnTo>
                  <a:lnTo>
                    <a:pt x="2" y="2"/>
                  </a:lnTo>
                  <a:lnTo>
                    <a:pt x="3" y="4"/>
                  </a:lnTo>
                  <a:lnTo>
                    <a:pt x="3" y="7"/>
                  </a:lnTo>
                  <a:lnTo>
                    <a:pt x="5" y="11"/>
                  </a:lnTo>
                  <a:lnTo>
                    <a:pt x="6" y="15"/>
                  </a:lnTo>
                  <a:lnTo>
                    <a:pt x="7" y="18"/>
                  </a:lnTo>
                  <a:lnTo>
                    <a:pt x="8" y="18"/>
                  </a:lnTo>
                  <a:lnTo>
                    <a:pt x="8" y="19"/>
                  </a:lnTo>
                </a:path>
              </a:pathLst>
            </a:custGeom>
            <a:noFill/>
            <a:ln w="14288">
              <a:solidFill>
                <a:srgbClr val="000080"/>
              </a:solidFill>
              <a:prstDash val="solid"/>
              <a:round/>
              <a:headEnd/>
              <a:tailEnd/>
            </a:ln>
          </p:spPr>
          <p:txBody>
            <a:bodyPr/>
            <a:lstStyle/>
            <a:p>
              <a:endParaRPr lang="en-US"/>
            </a:p>
          </p:txBody>
        </p:sp>
        <p:sp>
          <p:nvSpPr>
            <p:cNvPr id="307275" name="Freeform 74"/>
            <p:cNvSpPr>
              <a:spLocks/>
            </p:cNvSpPr>
            <p:nvPr/>
          </p:nvSpPr>
          <p:spPr bwMode="auto">
            <a:xfrm>
              <a:off x="1182" y="1836"/>
              <a:ext cx="23" cy="9"/>
            </a:xfrm>
            <a:custGeom>
              <a:avLst/>
              <a:gdLst>
                <a:gd name="T0" fmla="*/ 0 w 23"/>
                <a:gd name="T1" fmla="*/ 8 h 9"/>
                <a:gd name="T2" fmla="*/ 2 w 23"/>
                <a:gd name="T3" fmla="*/ 8 h 9"/>
                <a:gd name="T4" fmla="*/ 5 w 23"/>
                <a:gd name="T5" fmla="*/ 8 h 9"/>
                <a:gd name="T6" fmla="*/ 8 w 23"/>
                <a:gd name="T7" fmla="*/ 9 h 9"/>
                <a:gd name="T8" fmla="*/ 12 w 23"/>
                <a:gd name="T9" fmla="*/ 8 h 9"/>
                <a:gd name="T10" fmla="*/ 16 w 23"/>
                <a:gd name="T11" fmla="*/ 8 h 9"/>
                <a:gd name="T12" fmla="*/ 19 w 23"/>
                <a:gd name="T13" fmla="*/ 6 h 9"/>
                <a:gd name="T14" fmla="*/ 22 w 23"/>
                <a:gd name="T15" fmla="*/ 4 h 9"/>
                <a:gd name="T16" fmla="*/ 23 w 23"/>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9"/>
                <a:gd name="T29" fmla="*/ 23 w 2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9">
                  <a:moveTo>
                    <a:pt x="0" y="8"/>
                  </a:moveTo>
                  <a:lnTo>
                    <a:pt x="2" y="8"/>
                  </a:lnTo>
                  <a:lnTo>
                    <a:pt x="5" y="8"/>
                  </a:lnTo>
                  <a:lnTo>
                    <a:pt x="8" y="9"/>
                  </a:lnTo>
                  <a:lnTo>
                    <a:pt x="12" y="8"/>
                  </a:lnTo>
                  <a:lnTo>
                    <a:pt x="16" y="8"/>
                  </a:lnTo>
                  <a:lnTo>
                    <a:pt x="19" y="6"/>
                  </a:lnTo>
                  <a:lnTo>
                    <a:pt x="22" y="4"/>
                  </a:lnTo>
                  <a:lnTo>
                    <a:pt x="23" y="0"/>
                  </a:lnTo>
                </a:path>
              </a:pathLst>
            </a:custGeom>
            <a:noFill/>
            <a:ln w="14288">
              <a:solidFill>
                <a:srgbClr val="000080"/>
              </a:solidFill>
              <a:prstDash val="solid"/>
              <a:round/>
              <a:headEnd/>
              <a:tailEnd/>
            </a:ln>
          </p:spPr>
          <p:txBody>
            <a:bodyPr/>
            <a:lstStyle/>
            <a:p>
              <a:endParaRPr lang="en-US"/>
            </a:p>
          </p:txBody>
        </p:sp>
        <p:sp>
          <p:nvSpPr>
            <p:cNvPr id="307276" name="Freeform 75"/>
            <p:cNvSpPr>
              <a:spLocks/>
            </p:cNvSpPr>
            <p:nvPr/>
          </p:nvSpPr>
          <p:spPr bwMode="auto">
            <a:xfrm>
              <a:off x="1205" y="1725"/>
              <a:ext cx="8" cy="111"/>
            </a:xfrm>
            <a:custGeom>
              <a:avLst/>
              <a:gdLst>
                <a:gd name="T0" fmla="*/ 0 w 8"/>
                <a:gd name="T1" fmla="*/ 111 h 111"/>
                <a:gd name="T2" fmla="*/ 1 w 8"/>
                <a:gd name="T3" fmla="*/ 108 h 111"/>
                <a:gd name="T4" fmla="*/ 1 w 8"/>
                <a:gd name="T5" fmla="*/ 106 h 111"/>
                <a:gd name="T6" fmla="*/ 2 w 8"/>
                <a:gd name="T7" fmla="*/ 100 h 111"/>
                <a:gd name="T8" fmla="*/ 2 w 8"/>
                <a:gd name="T9" fmla="*/ 92 h 111"/>
                <a:gd name="T10" fmla="*/ 3 w 8"/>
                <a:gd name="T11" fmla="*/ 84 h 111"/>
                <a:gd name="T12" fmla="*/ 4 w 8"/>
                <a:gd name="T13" fmla="*/ 74 h 111"/>
                <a:gd name="T14" fmla="*/ 4 w 8"/>
                <a:gd name="T15" fmla="*/ 64 h 111"/>
                <a:gd name="T16" fmla="*/ 5 w 8"/>
                <a:gd name="T17" fmla="*/ 44 h 111"/>
                <a:gd name="T18" fmla="*/ 5 w 8"/>
                <a:gd name="T19" fmla="*/ 34 h 111"/>
                <a:gd name="T20" fmla="*/ 6 w 8"/>
                <a:gd name="T21" fmla="*/ 25 h 111"/>
                <a:gd name="T22" fmla="*/ 6 w 8"/>
                <a:gd name="T23" fmla="*/ 17 h 111"/>
                <a:gd name="T24" fmla="*/ 6 w 8"/>
                <a:gd name="T25" fmla="*/ 11 h 111"/>
                <a:gd name="T26" fmla="*/ 6 w 8"/>
                <a:gd name="T27" fmla="*/ 7 h 111"/>
                <a:gd name="T28" fmla="*/ 7 w 8"/>
                <a:gd name="T29" fmla="*/ 5 h 111"/>
                <a:gd name="T30" fmla="*/ 7 w 8"/>
                <a:gd name="T31" fmla="*/ 3 h 111"/>
                <a:gd name="T32" fmla="*/ 7 w 8"/>
                <a:gd name="T33" fmla="*/ 2 h 111"/>
                <a:gd name="T34" fmla="*/ 7 w 8"/>
                <a:gd name="T35" fmla="*/ 1 h 111"/>
                <a:gd name="T36" fmla="*/ 7 w 8"/>
                <a:gd name="T37" fmla="*/ 0 h 111"/>
                <a:gd name="T38" fmla="*/ 8 w 8"/>
                <a:gd name="T39" fmla="*/ 0 h 111"/>
                <a:gd name="T40" fmla="*/ 8 w 8"/>
                <a:gd name="T41" fmla="*/ 1 h 1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11"/>
                <a:gd name="T65" fmla="*/ 8 w 8"/>
                <a:gd name="T66" fmla="*/ 111 h 1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11">
                  <a:moveTo>
                    <a:pt x="0" y="111"/>
                  </a:moveTo>
                  <a:lnTo>
                    <a:pt x="1" y="108"/>
                  </a:lnTo>
                  <a:lnTo>
                    <a:pt x="1" y="106"/>
                  </a:lnTo>
                  <a:lnTo>
                    <a:pt x="2" y="100"/>
                  </a:lnTo>
                  <a:lnTo>
                    <a:pt x="2" y="92"/>
                  </a:lnTo>
                  <a:lnTo>
                    <a:pt x="3" y="84"/>
                  </a:lnTo>
                  <a:lnTo>
                    <a:pt x="4" y="74"/>
                  </a:lnTo>
                  <a:lnTo>
                    <a:pt x="4" y="64"/>
                  </a:lnTo>
                  <a:lnTo>
                    <a:pt x="5" y="44"/>
                  </a:lnTo>
                  <a:lnTo>
                    <a:pt x="5" y="34"/>
                  </a:lnTo>
                  <a:lnTo>
                    <a:pt x="6" y="25"/>
                  </a:lnTo>
                  <a:lnTo>
                    <a:pt x="6" y="17"/>
                  </a:lnTo>
                  <a:lnTo>
                    <a:pt x="6" y="11"/>
                  </a:lnTo>
                  <a:lnTo>
                    <a:pt x="6" y="7"/>
                  </a:lnTo>
                  <a:lnTo>
                    <a:pt x="7" y="5"/>
                  </a:lnTo>
                  <a:lnTo>
                    <a:pt x="7" y="3"/>
                  </a:lnTo>
                  <a:lnTo>
                    <a:pt x="7" y="2"/>
                  </a:lnTo>
                  <a:lnTo>
                    <a:pt x="7" y="1"/>
                  </a:lnTo>
                  <a:lnTo>
                    <a:pt x="7" y="0"/>
                  </a:lnTo>
                  <a:lnTo>
                    <a:pt x="8" y="0"/>
                  </a:lnTo>
                  <a:lnTo>
                    <a:pt x="8" y="1"/>
                  </a:lnTo>
                </a:path>
              </a:pathLst>
            </a:custGeom>
            <a:noFill/>
            <a:ln w="14288">
              <a:solidFill>
                <a:srgbClr val="000080"/>
              </a:solidFill>
              <a:prstDash val="solid"/>
              <a:round/>
              <a:headEnd/>
              <a:tailEnd/>
            </a:ln>
          </p:spPr>
          <p:txBody>
            <a:bodyPr/>
            <a:lstStyle/>
            <a:p>
              <a:endParaRPr lang="en-US"/>
            </a:p>
          </p:txBody>
        </p:sp>
        <p:sp>
          <p:nvSpPr>
            <p:cNvPr id="307277" name="Freeform 76"/>
            <p:cNvSpPr>
              <a:spLocks/>
            </p:cNvSpPr>
            <p:nvPr/>
          </p:nvSpPr>
          <p:spPr bwMode="auto">
            <a:xfrm>
              <a:off x="1213" y="1726"/>
              <a:ext cx="8" cy="184"/>
            </a:xfrm>
            <a:custGeom>
              <a:avLst/>
              <a:gdLst>
                <a:gd name="T0" fmla="*/ 0 w 8"/>
                <a:gd name="T1" fmla="*/ 0 h 184"/>
                <a:gd name="T2" fmla="*/ 0 w 8"/>
                <a:gd name="T3" fmla="*/ 2 h 184"/>
                <a:gd name="T4" fmla="*/ 0 w 8"/>
                <a:gd name="T5" fmla="*/ 4 h 184"/>
                <a:gd name="T6" fmla="*/ 0 w 8"/>
                <a:gd name="T7" fmla="*/ 7 h 184"/>
                <a:gd name="T8" fmla="*/ 1 w 8"/>
                <a:gd name="T9" fmla="*/ 11 h 184"/>
                <a:gd name="T10" fmla="*/ 1 w 8"/>
                <a:gd name="T11" fmla="*/ 15 h 184"/>
                <a:gd name="T12" fmla="*/ 2 w 8"/>
                <a:gd name="T13" fmla="*/ 19 h 184"/>
                <a:gd name="T14" fmla="*/ 2 w 8"/>
                <a:gd name="T15" fmla="*/ 25 h 184"/>
                <a:gd name="T16" fmla="*/ 2 w 8"/>
                <a:gd name="T17" fmla="*/ 30 h 184"/>
                <a:gd name="T18" fmla="*/ 2 w 8"/>
                <a:gd name="T19" fmla="*/ 43 h 184"/>
                <a:gd name="T20" fmla="*/ 3 w 8"/>
                <a:gd name="T21" fmla="*/ 57 h 184"/>
                <a:gd name="T22" fmla="*/ 3 w 8"/>
                <a:gd name="T23" fmla="*/ 72 h 184"/>
                <a:gd name="T24" fmla="*/ 4 w 8"/>
                <a:gd name="T25" fmla="*/ 87 h 184"/>
                <a:gd name="T26" fmla="*/ 4 w 8"/>
                <a:gd name="T27" fmla="*/ 103 h 184"/>
                <a:gd name="T28" fmla="*/ 5 w 8"/>
                <a:gd name="T29" fmla="*/ 118 h 184"/>
                <a:gd name="T30" fmla="*/ 5 w 8"/>
                <a:gd name="T31" fmla="*/ 133 h 184"/>
                <a:gd name="T32" fmla="*/ 6 w 8"/>
                <a:gd name="T33" fmla="*/ 147 h 184"/>
                <a:gd name="T34" fmla="*/ 6 w 8"/>
                <a:gd name="T35" fmla="*/ 153 h 184"/>
                <a:gd name="T36" fmla="*/ 6 w 8"/>
                <a:gd name="T37" fmla="*/ 159 h 184"/>
                <a:gd name="T38" fmla="*/ 7 w 8"/>
                <a:gd name="T39" fmla="*/ 164 h 184"/>
                <a:gd name="T40" fmla="*/ 7 w 8"/>
                <a:gd name="T41" fmla="*/ 170 h 184"/>
                <a:gd name="T42" fmla="*/ 7 w 8"/>
                <a:gd name="T43" fmla="*/ 174 h 184"/>
                <a:gd name="T44" fmla="*/ 7 w 8"/>
                <a:gd name="T45" fmla="*/ 178 h 184"/>
                <a:gd name="T46" fmla="*/ 8 w 8"/>
                <a:gd name="T47" fmla="*/ 182 h 184"/>
                <a:gd name="T48" fmla="*/ 8 w 8"/>
                <a:gd name="T49" fmla="*/ 184 h 1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184"/>
                <a:gd name="T77" fmla="*/ 8 w 8"/>
                <a:gd name="T78" fmla="*/ 184 h 18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184">
                  <a:moveTo>
                    <a:pt x="0" y="0"/>
                  </a:moveTo>
                  <a:lnTo>
                    <a:pt x="0" y="2"/>
                  </a:lnTo>
                  <a:lnTo>
                    <a:pt x="0" y="4"/>
                  </a:lnTo>
                  <a:lnTo>
                    <a:pt x="0" y="7"/>
                  </a:lnTo>
                  <a:lnTo>
                    <a:pt x="1" y="11"/>
                  </a:lnTo>
                  <a:lnTo>
                    <a:pt x="1" y="15"/>
                  </a:lnTo>
                  <a:lnTo>
                    <a:pt x="2" y="19"/>
                  </a:lnTo>
                  <a:lnTo>
                    <a:pt x="2" y="25"/>
                  </a:lnTo>
                  <a:lnTo>
                    <a:pt x="2" y="30"/>
                  </a:lnTo>
                  <a:lnTo>
                    <a:pt x="2" y="43"/>
                  </a:lnTo>
                  <a:lnTo>
                    <a:pt x="3" y="57"/>
                  </a:lnTo>
                  <a:lnTo>
                    <a:pt x="3" y="72"/>
                  </a:lnTo>
                  <a:lnTo>
                    <a:pt x="4" y="87"/>
                  </a:lnTo>
                  <a:lnTo>
                    <a:pt x="4" y="103"/>
                  </a:lnTo>
                  <a:lnTo>
                    <a:pt x="5" y="118"/>
                  </a:lnTo>
                  <a:lnTo>
                    <a:pt x="5" y="133"/>
                  </a:lnTo>
                  <a:lnTo>
                    <a:pt x="6" y="147"/>
                  </a:lnTo>
                  <a:lnTo>
                    <a:pt x="6" y="153"/>
                  </a:lnTo>
                  <a:lnTo>
                    <a:pt x="6" y="159"/>
                  </a:lnTo>
                  <a:lnTo>
                    <a:pt x="7" y="164"/>
                  </a:lnTo>
                  <a:lnTo>
                    <a:pt x="7" y="170"/>
                  </a:lnTo>
                  <a:lnTo>
                    <a:pt x="7" y="174"/>
                  </a:lnTo>
                  <a:lnTo>
                    <a:pt x="7" y="178"/>
                  </a:lnTo>
                  <a:lnTo>
                    <a:pt x="8" y="182"/>
                  </a:lnTo>
                  <a:lnTo>
                    <a:pt x="8" y="184"/>
                  </a:lnTo>
                </a:path>
              </a:pathLst>
            </a:custGeom>
            <a:noFill/>
            <a:ln w="14288">
              <a:solidFill>
                <a:srgbClr val="000080"/>
              </a:solidFill>
              <a:prstDash val="solid"/>
              <a:round/>
              <a:headEnd/>
              <a:tailEnd/>
            </a:ln>
          </p:spPr>
          <p:txBody>
            <a:bodyPr/>
            <a:lstStyle/>
            <a:p>
              <a:endParaRPr lang="en-US"/>
            </a:p>
          </p:txBody>
        </p:sp>
        <p:sp>
          <p:nvSpPr>
            <p:cNvPr id="307278" name="Freeform 77"/>
            <p:cNvSpPr>
              <a:spLocks/>
            </p:cNvSpPr>
            <p:nvPr/>
          </p:nvSpPr>
          <p:spPr bwMode="auto">
            <a:xfrm>
              <a:off x="1221" y="1885"/>
              <a:ext cx="7" cy="29"/>
            </a:xfrm>
            <a:custGeom>
              <a:avLst/>
              <a:gdLst>
                <a:gd name="T0" fmla="*/ 0 w 7"/>
                <a:gd name="T1" fmla="*/ 25 h 29"/>
                <a:gd name="T2" fmla="*/ 0 w 7"/>
                <a:gd name="T3" fmla="*/ 27 h 29"/>
                <a:gd name="T4" fmla="*/ 0 w 7"/>
                <a:gd name="T5" fmla="*/ 28 h 29"/>
                <a:gd name="T6" fmla="*/ 1 w 7"/>
                <a:gd name="T7" fmla="*/ 29 h 29"/>
                <a:gd name="T8" fmla="*/ 1 w 7"/>
                <a:gd name="T9" fmla="*/ 28 h 29"/>
                <a:gd name="T10" fmla="*/ 2 w 7"/>
                <a:gd name="T11" fmla="*/ 27 h 29"/>
                <a:gd name="T12" fmla="*/ 2 w 7"/>
                <a:gd name="T13" fmla="*/ 26 h 29"/>
                <a:gd name="T14" fmla="*/ 3 w 7"/>
                <a:gd name="T15" fmla="*/ 24 h 29"/>
                <a:gd name="T16" fmla="*/ 3 w 7"/>
                <a:gd name="T17" fmla="*/ 22 h 29"/>
                <a:gd name="T18" fmla="*/ 5 w 7"/>
                <a:gd name="T19" fmla="*/ 17 h 29"/>
                <a:gd name="T20" fmla="*/ 6 w 7"/>
                <a:gd name="T21" fmla="*/ 11 h 29"/>
                <a:gd name="T22" fmla="*/ 7 w 7"/>
                <a:gd name="T23" fmla="*/ 6 h 29"/>
                <a:gd name="T24" fmla="*/ 7 w 7"/>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29"/>
                <a:gd name="T41" fmla="*/ 7 w 7"/>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29">
                  <a:moveTo>
                    <a:pt x="0" y="25"/>
                  </a:moveTo>
                  <a:lnTo>
                    <a:pt x="0" y="27"/>
                  </a:lnTo>
                  <a:lnTo>
                    <a:pt x="0" y="28"/>
                  </a:lnTo>
                  <a:lnTo>
                    <a:pt x="1" y="29"/>
                  </a:lnTo>
                  <a:lnTo>
                    <a:pt x="1" y="28"/>
                  </a:lnTo>
                  <a:lnTo>
                    <a:pt x="2" y="27"/>
                  </a:lnTo>
                  <a:lnTo>
                    <a:pt x="2" y="26"/>
                  </a:lnTo>
                  <a:lnTo>
                    <a:pt x="3" y="24"/>
                  </a:lnTo>
                  <a:lnTo>
                    <a:pt x="3" y="22"/>
                  </a:lnTo>
                  <a:lnTo>
                    <a:pt x="5" y="17"/>
                  </a:lnTo>
                  <a:lnTo>
                    <a:pt x="6" y="11"/>
                  </a:lnTo>
                  <a:lnTo>
                    <a:pt x="7" y="6"/>
                  </a:lnTo>
                  <a:lnTo>
                    <a:pt x="7" y="0"/>
                  </a:lnTo>
                </a:path>
              </a:pathLst>
            </a:custGeom>
            <a:noFill/>
            <a:ln w="14288">
              <a:solidFill>
                <a:srgbClr val="000080"/>
              </a:solidFill>
              <a:prstDash val="solid"/>
              <a:round/>
              <a:headEnd/>
              <a:tailEnd/>
            </a:ln>
          </p:spPr>
          <p:txBody>
            <a:bodyPr/>
            <a:lstStyle/>
            <a:p>
              <a:endParaRPr lang="en-US"/>
            </a:p>
          </p:txBody>
        </p:sp>
        <p:sp>
          <p:nvSpPr>
            <p:cNvPr id="307279" name="Freeform 78"/>
            <p:cNvSpPr>
              <a:spLocks/>
            </p:cNvSpPr>
            <p:nvPr/>
          </p:nvSpPr>
          <p:spPr bwMode="auto">
            <a:xfrm>
              <a:off x="1228" y="1728"/>
              <a:ext cx="9" cy="157"/>
            </a:xfrm>
            <a:custGeom>
              <a:avLst/>
              <a:gdLst>
                <a:gd name="T0" fmla="*/ 0 w 9"/>
                <a:gd name="T1" fmla="*/ 157 h 157"/>
                <a:gd name="T2" fmla="*/ 0 w 9"/>
                <a:gd name="T3" fmla="*/ 154 h 157"/>
                <a:gd name="T4" fmla="*/ 1 w 9"/>
                <a:gd name="T5" fmla="*/ 151 h 157"/>
                <a:gd name="T6" fmla="*/ 1 w 9"/>
                <a:gd name="T7" fmla="*/ 142 h 157"/>
                <a:gd name="T8" fmla="*/ 1 w 9"/>
                <a:gd name="T9" fmla="*/ 133 h 157"/>
                <a:gd name="T10" fmla="*/ 2 w 9"/>
                <a:gd name="T11" fmla="*/ 122 h 157"/>
                <a:gd name="T12" fmla="*/ 3 w 9"/>
                <a:gd name="T13" fmla="*/ 110 h 157"/>
                <a:gd name="T14" fmla="*/ 3 w 9"/>
                <a:gd name="T15" fmla="*/ 98 h 157"/>
                <a:gd name="T16" fmla="*/ 4 w 9"/>
                <a:gd name="T17" fmla="*/ 73 h 157"/>
                <a:gd name="T18" fmla="*/ 4 w 9"/>
                <a:gd name="T19" fmla="*/ 61 h 157"/>
                <a:gd name="T20" fmla="*/ 4 w 9"/>
                <a:gd name="T21" fmla="*/ 49 h 157"/>
                <a:gd name="T22" fmla="*/ 5 w 9"/>
                <a:gd name="T23" fmla="*/ 37 h 157"/>
                <a:gd name="T24" fmla="*/ 5 w 9"/>
                <a:gd name="T25" fmla="*/ 27 h 157"/>
                <a:gd name="T26" fmla="*/ 6 w 9"/>
                <a:gd name="T27" fmla="*/ 18 h 157"/>
                <a:gd name="T28" fmla="*/ 6 w 9"/>
                <a:gd name="T29" fmla="*/ 14 h 157"/>
                <a:gd name="T30" fmla="*/ 7 w 9"/>
                <a:gd name="T31" fmla="*/ 10 h 157"/>
                <a:gd name="T32" fmla="*/ 7 w 9"/>
                <a:gd name="T33" fmla="*/ 7 h 157"/>
                <a:gd name="T34" fmla="*/ 7 w 9"/>
                <a:gd name="T35" fmla="*/ 4 h 157"/>
                <a:gd name="T36" fmla="*/ 8 w 9"/>
                <a:gd name="T37" fmla="*/ 2 h 157"/>
                <a:gd name="T38" fmla="*/ 9 w 9"/>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
                <a:gd name="T61" fmla="*/ 0 h 157"/>
                <a:gd name="T62" fmla="*/ 9 w 9"/>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 h="157">
                  <a:moveTo>
                    <a:pt x="0" y="157"/>
                  </a:moveTo>
                  <a:lnTo>
                    <a:pt x="0" y="154"/>
                  </a:lnTo>
                  <a:lnTo>
                    <a:pt x="1" y="151"/>
                  </a:lnTo>
                  <a:lnTo>
                    <a:pt x="1" y="142"/>
                  </a:lnTo>
                  <a:lnTo>
                    <a:pt x="1" y="133"/>
                  </a:lnTo>
                  <a:lnTo>
                    <a:pt x="2" y="122"/>
                  </a:lnTo>
                  <a:lnTo>
                    <a:pt x="3" y="110"/>
                  </a:lnTo>
                  <a:lnTo>
                    <a:pt x="3" y="98"/>
                  </a:lnTo>
                  <a:lnTo>
                    <a:pt x="4" y="73"/>
                  </a:lnTo>
                  <a:lnTo>
                    <a:pt x="4" y="61"/>
                  </a:lnTo>
                  <a:lnTo>
                    <a:pt x="4" y="49"/>
                  </a:lnTo>
                  <a:lnTo>
                    <a:pt x="5" y="37"/>
                  </a:lnTo>
                  <a:lnTo>
                    <a:pt x="5" y="27"/>
                  </a:lnTo>
                  <a:lnTo>
                    <a:pt x="6" y="18"/>
                  </a:lnTo>
                  <a:lnTo>
                    <a:pt x="6" y="14"/>
                  </a:lnTo>
                  <a:lnTo>
                    <a:pt x="7" y="10"/>
                  </a:lnTo>
                  <a:lnTo>
                    <a:pt x="7" y="7"/>
                  </a:lnTo>
                  <a:lnTo>
                    <a:pt x="7" y="4"/>
                  </a:lnTo>
                  <a:lnTo>
                    <a:pt x="8" y="2"/>
                  </a:lnTo>
                  <a:lnTo>
                    <a:pt x="9" y="0"/>
                  </a:lnTo>
                </a:path>
              </a:pathLst>
            </a:custGeom>
            <a:noFill/>
            <a:ln w="14288">
              <a:solidFill>
                <a:srgbClr val="000080"/>
              </a:solidFill>
              <a:prstDash val="solid"/>
              <a:round/>
              <a:headEnd/>
              <a:tailEnd/>
            </a:ln>
          </p:spPr>
          <p:txBody>
            <a:bodyPr/>
            <a:lstStyle/>
            <a:p>
              <a:endParaRPr lang="en-US"/>
            </a:p>
          </p:txBody>
        </p:sp>
        <p:sp>
          <p:nvSpPr>
            <p:cNvPr id="307280" name="Freeform 79"/>
            <p:cNvSpPr>
              <a:spLocks/>
            </p:cNvSpPr>
            <p:nvPr/>
          </p:nvSpPr>
          <p:spPr bwMode="auto">
            <a:xfrm>
              <a:off x="1237" y="1726"/>
              <a:ext cx="23" cy="67"/>
            </a:xfrm>
            <a:custGeom>
              <a:avLst/>
              <a:gdLst>
                <a:gd name="T0" fmla="*/ 0 w 23"/>
                <a:gd name="T1" fmla="*/ 2 h 67"/>
                <a:gd name="T2" fmla="*/ 0 w 23"/>
                <a:gd name="T3" fmla="*/ 1 h 67"/>
                <a:gd name="T4" fmla="*/ 1 w 23"/>
                <a:gd name="T5" fmla="*/ 0 h 67"/>
                <a:gd name="T6" fmla="*/ 1 w 23"/>
                <a:gd name="T7" fmla="*/ 0 h 67"/>
                <a:gd name="T8" fmla="*/ 2 w 23"/>
                <a:gd name="T9" fmla="*/ 0 h 67"/>
                <a:gd name="T10" fmla="*/ 3 w 23"/>
                <a:gd name="T11" fmla="*/ 1 h 67"/>
                <a:gd name="T12" fmla="*/ 5 w 23"/>
                <a:gd name="T13" fmla="*/ 4 h 67"/>
                <a:gd name="T14" fmla="*/ 6 w 23"/>
                <a:gd name="T15" fmla="*/ 7 h 67"/>
                <a:gd name="T16" fmla="*/ 8 w 23"/>
                <a:gd name="T17" fmla="*/ 12 h 67"/>
                <a:gd name="T18" fmla="*/ 9 w 23"/>
                <a:gd name="T19" fmla="*/ 18 h 67"/>
                <a:gd name="T20" fmla="*/ 11 w 23"/>
                <a:gd name="T21" fmla="*/ 23 h 67"/>
                <a:gd name="T22" fmla="*/ 14 w 23"/>
                <a:gd name="T23" fmla="*/ 36 h 67"/>
                <a:gd name="T24" fmla="*/ 16 w 23"/>
                <a:gd name="T25" fmla="*/ 43 h 67"/>
                <a:gd name="T26" fmla="*/ 18 w 23"/>
                <a:gd name="T27" fmla="*/ 49 h 67"/>
                <a:gd name="T28" fmla="*/ 19 w 23"/>
                <a:gd name="T29" fmla="*/ 54 h 67"/>
                <a:gd name="T30" fmla="*/ 20 w 23"/>
                <a:gd name="T31" fmla="*/ 59 h 67"/>
                <a:gd name="T32" fmla="*/ 22 w 23"/>
                <a:gd name="T33" fmla="*/ 63 h 67"/>
                <a:gd name="T34" fmla="*/ 23 w 23"/>
                <a:gd name="T35" fmla="*/ 67 h 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67"/>
                <a:gd name="T56" fmla="*/ 23 w 23"/>
                <a:gd name="T57" fmla="*/ 67 h 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67">
                  <a:moveTo>
                    <a:pt x="0" y="2"/>
                  </a:moveTo>
                  <a:lnTo>
                    <a:pt x="0" y="1"/>
                  </a:lnTo>
                  <a:lnTo>
                    <a:pt x="1" y="0"/>
                  </a:lnTo>
                  <a:lnTo>
                    <a:pt x="2" y="0"/>
                  </a:lnTo>
                  <a:lnTo>
                    <a:pt x="3" y="1"/>
                  </a:lnTo>
                  <a:lnTo>
                    <a:pt x="5" y="4"/>
                  </a:lnTo>
                  <a:lnTo>
                    <a:pt x="6" y="7"/>
                  </a:lnTo>
                  <a:lnTo>
                    <a:pt x="8" y="12"/>
                  </a:lnTo>
                  <a:lnTo>
                    <a:pt x="9" y="18"/>
                  </a:lnTo>
                  <a:lnTo>
                    <a:pt x="11" y="23"/>
                  </a:lnTo>
                  <a:lnTo>
                    <a:pt x="14" y="36"/>
                  </a:lnTo>
                  <a:lnTo>
                    <a:pt x="16" y="43"/>
                  </a:lnTo>
                  <a:lnTo>
                    <a:pt x="18" y="49"/>
                  </a:lnTo>
                  <a:lnTo>
                    <a:pt x="19" y="54"/>
                  </a:lnTo>
                  <a:lnTo>
                    <a:pt x="20" y="59"/>
                  </a:lnTo>
                  <a:lnTo>
                    <a:pt x="22" y="63"/>
                  </a:lnTo>
                  <a:lnTo>
                    <a:pt x="23" y="67"/>
                  </a:lnTo>
                </a:path>
              </a:pathLst>
            </a:custGeom>
            <a:noFill/>
            <a:ln w="14288">
              <a:solidFill>
                <a:srgbClr val="000080"/>
              </a:solidFill>
              <a:prstDash val="solid"/>
              <a:round/>
              <a:headEnd/>
              <a:tailEnd/>
            </a:ln>
          </p:spPr>
          <p:txBody>
            <a:bodyPr/>
            <a:lstStyle/>
            <a:p>
              <a:endParaRPr lang="en-US"/>
            </a:p>
          </p:txBody>
        </p:sp>
        <p:sp>
          <p:nvSpPr>
            <p:cNvPr id="307281" name="Freeform 80"/>
            <p:cNvSpPr>
              <a:spLocks/>
            </p:cNvSpPr>
            <p:nvPr/>
          </p:nvSpPr>
          <p:spPr bwMode="auto">
            <a:xfrm>
              <a:off x="1260" y="1793"/>
              <a:ext cx="7" cy="21"/>
            </a:xfrm>
            <a:custGeom>
              <a:avLst/>
              <a:gdLst>
                <a:gd name="T0" fmla="*/ 0 w 7"/>
                <a:gd name="T1" fmla="*/ 0 h 21"/>
                <a:gd name="T2" fmla="*/ 1 w 7"/>
                <a:gd name="T3" fmla="*/ 3 h 21"/>
                <a:gd name="T4" fmla="*/ 4 w 7"/>
                <a:gd name="T5" fmla="*/ 8 h 21"/>
                <a:gd name="T6" fmla="*/ 5 w 7"/>
                <a:gd name="T7" fmla="*/ 11 h 21"/>
                <a:gd name="T8" fmla="*/ 6 w 7"/>
                <a:gd name="T9" fmla="*/ 14 h 21"/>
                <a:gd name="T10" fmla="*/ 7 w 7"/>
                <a:gd name="T11" fmla="*/ 17 h 21"/>
                <a:gd name="T12" fmla="*/ 7 w 7"/>
                <a:gd name="T13" fmla="*/ 21 h 21"/>
                <a:gd name="T14" fmla="*/ 0 60000 65536"/>
                <a:gd name="T15" fmla="*/ 0 60000 65536"/>
                <a:gd name="T16" fmla="*/ 0 60000 65536"/>
                <a:gd name="T17" fmla="*/ 0 60000 65536"/>
                <a:gd name="T18" fmla="*/ 0 60000 65536"/>
                <a:gd name="T19" fmla="*/ 0 60000 65536"/>
                <a:gd name="T20" fmla="*/ 0 60000 65536"/>
                <a:gd name="T21" fmla="*/ 0 w 7"/>
                <a:gd name="T22" fmla="*/ 0 h 21"/>
                <a:gd name="T23" fmla="*/ 7 w 7"/>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21">
                  <a:moveTo>
                    <a:pt x="0" y="0"/>
                  </a:moveTo>
                  <a:lnTo>
                    <a:pt x="1" y="3"/>
                  </a:lnTo>
                  <a:lnTo>
                    <a:pt x="4" y="8"/>
                  </a:lnTo>
                  <a:lnTo>
                    <a:pt x="5" y="11"/>
                  </a:lnTo>
                  <a:lnTo>
                    <a:pt x="6" y="14"/>
                  </a:lnTo>
                  <a:lnTo>
                    <a:pt x="7" y="17"/>
                  </a:lnTo>
                  <a:lnTo>
                    <a:pt x="7" y="21"/>
                  </a:lnTo>
                </a:path>
              </a:pathLst>
            </a:custGeom>
            <a:noFill/>
            <a:ln w="14288">
              <a:solidFill>
                <a:srgbClr val="000080"/>
              </a:solidFill>
              <a:prstDash val="solid"/>
              <a:round/>
              <a:headEnd/>
              <a:tailEnd/>
            </a:ln>
          </p:spPr>
          <p:txBody>
            <a:bodyPr/>
            <a:lstStyle/>
            <a:p>
              <a:endParaRPr lang="en-US"/>
            </a:p>
          </p:txBody>
        </p:sp>
        <p:sp>
          <p:nvSpPr>
            <p:cNvPr id="307282" name="Freeform 81"/>
            <p:cNvSpPr>
              <a:spLocks/>
            </p:cNvSpPr>
            <p:nvPr/>
          </p:nvSpPr>
          <p:spPr bwMode="auto">
            <a:xfrm>
              <a:off x="1267" y="1814"/>
              <a:ext cx="8" cy="211"/>
            </a:xfrm>
            <a:custGeom>
              <a:avLst/>
              <a:gdLst>
                <a:gd name="T0" fmla="*/ 0 w 8"/>
                <a:gd name="T1" fmla="*/ 0 h 211"/>
                <a:gd name="T2" fmla="*/ 0 w 8"/>
                <a:gd name="T3" fmla="*/ 4 h 211"/>
                <a:gd name="T4" fmla="*/ 1 w 8"/>
                <a:gd name="T5" fmla="*/ 8 h 211"/>
                <a:gd name="T6" fmla="*/ 1 w 8"/>
                <a:gd name="T7" fmla="*/ 14 h 211"/>
                <a:gd name="T8" fmla="*/ 1 w 8"/>
                <a:gd name="T9" fmla="*/ 19 h 211"/>
                <a:gd name="T10" fmla="*/ 1 w 8"/>
                <a:gd name="T11" fmla="*/ 26 h 211"/>
                <a:gd name="T12" fmla="*/ 2 w 8"/>
                <a:gd name="T13" fmla="*/ 32 h 211"/>
                <a:gd name="T14" fmla="*/ 2 w 8"/>
                <a:gd name="T15" fmla="*/ 46 h 211"/>
                <a:gd name="T16" fmla="*/ 3 w 8"/>
                <a:gd name="T17" fmla="*/ 62 h 211"/>
                <a:gd name="T18" fmla="*/ 3 w 8"/>
                <a:gd name="T19" fmla="*/ 78 h 211"/>
                <a:gd name="T20" fmla="*/ 4 w 8"/>
                <a:gd name="T21" fmla="*/ 95 h 211"/>
                <a:gd name="T22" fmla="*/ 4 w 8"/>
                <a:gd name="T23" fmla="*/ 112 h 211"/>
                <a:gd name="T24" fmla="*/ 5 w 8"/>
                <a:gd name="T25" fmla="*/ 129 h 211"/>
                <a:gd name="T26" fmla="*/ 5 w 8"/>
                <a:gd name="T27" fmla="*/ 145 h 211"/>
                <a:gd name="T28" fmla="*/ 6 w 8"/>
                <a:gd name="T29" fmla="*/ 160 h 211"/>
                <a:gd name="T30" fmla="*/ 6 w 8"/>
                <a:gd name="T31" fmla="*/ 175 h 211"/>
                <a:gd name="T32" fmla="*/ 6 w 8"/>
                <a:gd name="T33" fmla="*/ 181 h 211"/>
                <a:gd name="T34" fmla="*/ 6 w 8"/>
                <a:gd name="T35" fmla="*/ 187 h 211"/>
                <a:gd name="T36" fmla="*/ 7 w 8"/>
                <a:gd name="T37" fmla="*/ 192 h 211"/>
                <a:gd name="T38" fmla="*/ 7 w 8"/>
                <a:gd name="T39" fmla="*/ 197 h 211"/>
                <a:gd name="T40" fmla="*/ 8 w 8"/>
                <a:gd name="T41" fmla="*/ 202 h 211"/>
                <a:gd name="T42" fmla="*/ 8 w 8"/>
                <a:gd name="T43" fmla="*/ 205 h 211"/>
                <a:gd name="T44" fmla="*/ 8 w 8"/>
                <a:gd name="T45" fmla="*/ 209 h 211"/>
                <a:gd name="T46" fmla="*/ 8 w 8"/>
                <a:gd name="T47" fmla="*/ 211 h 2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211"/>
                <a:gd name="T74" fmla="*/ 8 w 8"/>
                <a:gd name="T75" fmla="*/ 211 h 2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211">
                  <a:moveTo>
                    <a:pt x="0" y="0"/>
                  </a:moveTo>
                  <a:lnTo>
                    <a:pt x="0" y="4"/>
                  </a:lnTo>
                  <a:lnTo>
                    <a:pt x="1" y="8"/>
                  </a:lnTo>
                  <a:lnTo>
                    <a:pt x="1" y="14"/>
                  </a:lnTo>
                  <a:lnTo>
                    <a:pt x="1" y="19"/>
                  </a:lnTo>
                  <a:lnTo>
                    <a:pt x="1" y="26"/>
                  </a:lnTo>
                  <a:lnTo>
                    <a:pt x="2" y="32"/>
                  </a:lnTo>
                  <a:lnTo>
                    <a:pt x="2" y="46"/>
                  </a:lnTo>
                  <a:lnTo>
                    <a:pt x="3" y="62"/>
                  </a:lnTo>
                  <a:lnTo>
                    <a:pt x="3" y="78"/>
                  </a:lnTo>
                  <a:lnTo>
                    <a:pt x="4" y="95"/>
                  </a:lnTo>
                  <a:lnTo>
                    <a:pt x="4" y="112"/>
                  </a:lnTo>
                  <a:lnTo>
                    <a:pt x="5" y="129"/>
                  </a:lnTo>
                  <a:lnTo>
                    <a:pt x="5" y="145"/>
                  </a:lnTo>
                  <a:lnTo>
                    <a:pt x="6" y="160"/>
                  </a:lnTo>
                  <a:lnTo>
                    <a:pt x="6" y="175"/>
                  </a:lnTo>
                  <a:lnTo>
                    <a:pt x="6" y="181"/>
                  </a:lnTo>
                  <a:lnTo>
                    <a:pt x="6" y="187"/>
                  </a:lnTo>
                  <a:lnTo>
                    <a:pt x="7" y="192"/>
                  </a:lnTo>
                  <a:lnTo>
                    <a:pt x="7" y="197"/>
                  </a:lnTo>
                  <a:lnTo>
                    <a:pt x="8" y="202"/>
                  </a:lnTo>
                  <a:lnTo>
                    <a:pt x="8" y="205"/>
                  </a:lnTo>
                  <a:lnTo>
                    <a:pt x="8" y="209"/>
                  </a:lnTo>
                  <a:lnTo>
                    <a:pt x="8" y="211"/>
                  </a:lnTo>
                </a:path>
              </a:pathLst>
            </a:custGeom>
            <a:noFill/>
            <a:ln w="14288">
              <a:solidFill>
                <a:srgbClr val="000080"/>
              </a:solidFill>
              <a:prstDash val="solid"/>
              <a:round/>
              <a:headEnd/>
              <a:tailEnd/>
            </a:ln>
          </p:spPr>
          <p:txBody>
            <a:bodyPr/>
            <a:lstStyle/>
            <a:p>
              <a:endParaRPr lang="en-US"/>
            </a:p>
          </p:txBody>
        </p:sp>
        <p:sp>
          <p:nvSpPr>
            <p:cNvPr id="307283" name="Freeform 82"/>
            <p:cNvSpPr>
              <a:spLocks/>
            </p:cNvSpPr>
            <p:nvPr/>
          </p:nvSpPr>
          <p:spPr bwMode="auto">
            <a:xfrm>
              <a:off x="1275" y="1943"/>
              <a:ext cx="8" cy="85"/>
            </a:xfrm>
            <a:custGeom>
              <a:avLst/>
              <a:gdLst>
                <a:gd name="T0" fmla="*/ 0 w 8"/>
                <a:gd name="T1" fmla="*/ 82 h 85"/>
                <a:gd name="T2" fmla="*/ 0 w 8"/>
                <a:gd name="T3" fmla="*/ 84 h 85"/>
                <a:gd name="T4" fmla="*/ 1 w 8"/>
                <a:gd name="T5" fmla="*/ 85 h 85"/>
                <a:gd name="T6" fmla="*/ 1 w 8"/>
                <a:gd name="T7" fmla="*/ 85 h 85"/>
                <a:gd name="T8" fmla="*/ 1 w 8"/>
                <a:gd name="T9" fmla="*/ 85 h 85"/>
                <a:gd name="T10" fmla="*/ 1 w 8"/>
                <a:gd name="T11" fmla="*/ 85 h 85"/>
                <a:gd name="T12" fmla="*/ 2 w 8"/>
                <a:gd name="T13" fmla="*/ 84 h 85"/>
                <a:gd name="T14" fmla="*/ 2 w 8"/>
                <a:gd name="T15" fmla="*/ 82 h 85"/>
                <a:gd name="T16" fmla="*/ 2 w 8"/>
                <a:gd name="T17" fmla="*/ 81 h 85"/>
                <a:gd name="T18" fmla="*/ 3 w 8"/>
                <a:gd name="T19" fmla="*/ 76 h 85"/>
                <a:gd name="T20" fmla="*/ 3 w 8"/>
                <a:gd name="T21" fmla="*/ 70 h 85"/>
                <a:gd name="T22" fmla="*/ 4 w 8"/>
                <a:gd name="T23" fmla="*/ 63 h 85"/>
                <a:gd name="T24" fmla="*/ 4 w 8"/>
                <a:gd name="T25" fmla="*/ 56 h 85"/>
                <a:gd name="T26" fmla="*/ 4 w 8"/>
                <a:gd name="T27" fmla="*/ 48 h 85"/>
                <a:gd name="T28" fmla="*/ 5 w 8"/>
                <a:gd name="T29" fmla="*/ 40 h 85"/>
                <a:gd name="T30" fmla="*/ 6 w 8"/>
                <a:gd name="T31" fmla="*/ 32 h 85"/>
                <a:gd name="T32" fmla="*/ 6 w 8"/>
                <a:gd name="T33" fmla="*/ 24 h 85"/>
                <a:gd name="T34" fmla="*/ 7 w 8"/>
                <a:gd name="T35" fmla="*/ 16 h 85"/>
                <a:gd name="T36" fmla="*/ 7 w 8"/>
                <a:gd name="T37" fmla="*/ 10 h 85"/>
                <a:gd name="T38" fmla="*/ 8 w 8"/>
                <a:gd name="T39" fmla="*/ 4 h 85"/>
                <a:gd name="T40" fmla="*/ 8 w 8"/>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85"/>
                <a:gd name="T65" fmla="*/ 8 w 8"/>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85">
                  <a:moveTo>
                    <a:pt x="0" y="82"/>
                  </a:moveTo>
                  <a:lnTo>
                    <a:pt x="0" y="84"/>
                  </a:lnTo>
                  <a:lnTo>
                    <a:pt x="1" y="85"/>
                  </a:lnTo>
                  <a:lnTo>
                    <a:pt x="2" y="84"/>
                  </a:lnTo>
                  <a:lnTo>
                    <a:pt x="2" y="82"/>
                  </a:lnTo>
                  <a:lnTo>
                    <a:pt x="2" y="81"/>
                  </a:lnTo>
                  <a:lnTo>
                    <a:pt x="3" y="76"/>
                  </a:lnTo>
                  <a:lnTo>
                    <a:pt x="3" y="70"/>
                  </a:lnTo>
                  <a:lnTo>
                    <a:pt x="4" y="63"/>
                  </a:lnTo>
                  <a:lnTo>
                    <a:pt x="4" y="56"/>
                  </a:lnTo>
                  <a:lnTo>
                    <a:pt x="4" y="48"/>
                  </a:lnTo>
                  <a:lnTo>
                    <a:pt x="5" y="40"/>
                  </a:lnTo>
                  <a:lnTo>
                    <a:pt x="6" y="32"/>
                  </a:lnTo>
                  <a:lnTo>
                    <a:pt x="6" y="24"/>
                  </a:lnTo>
                  <a:lnTo>
                    <a:pt x="7" y="16"/>
                  </a:lnTo>
                  <a:lnTo>
                    <a:pt x="7" y="10"/>
                  </a:lnTo>
                  <a:lnTo>
                    <a:pt x="8" y="4"/>
                  </a:lnTo>
                  <a:lnTo>
                    <a:pt x="8" y="0"/>
                  </a:lnTo>
                </a:path>
              </a:pathLst>
            </a:custGeom>
            <a:noFill/>
            <a:ln w="14288">
              <a:solidFill>
                <a:srgbClr val="000080"/>
              </a:solidFill>
              <a:prstDash val="solid"/>
              <a:round/>
              <a:headEnd/>
              <a:tailEnd/>
            </a:ln>
          </p:spPr>
          <p:txBody>
            <a:bodyPr/>
            <a:lstStyle/>
            <a:p>
              <a:endParaRPr lang="en-US"/>
            </a:p>
          </p:txBody>
        </p:sp>
        <p:sp>
          <p:nvSpPr>
            <p:cNvPr id="307284" name="Freeform 83"/>
            <p:cNvSpPr>
              <a:spLocks/>
            </p:cNvSpPr>
            <p:nvPr/>
          </p:nvSpPr>
          <p:spPr bwMode="auto">
            <a:xfrm>
              <a:off x="1283" y="1918"/>
              <a:ext cx="8" cy="25"/>
            </a:xfrm>
            <a:custGeom>
              <a:avLst/>
              <a:gdLst>
                <a:gd name="T0" fmla="*/ 0 w 8"/>
                <a:gd name="T1" fmla="*/ 25 h 25"/>
                <a:gd name="T2" fmla="*/ 2 w 8"/>
                <a:gd name="T3" fmla="*/ 16 h 25"/>
                <a:gd name="T4" fmla="*/ 3 w 8"/>
                <a:gd name="T5" fmla="*/ 11 h 25"/>
                <a:gd name="T6" fmla="*/ 4 w 8"/>
                <a:gd name="T7" fmla="*/ 7 h 25"/>
                <a:gd name="T8" fmla="*/ 4 w 8"/>
                <a:gd name="T9" fmla="*/ 3 h 25"/>
                <a:gd name="T10" fmla="*/ 5 w 8"/>
                <a:gd name="T11" fmla="*/ 1 h 25"/>
                <a:gd name="T12" fmla="*/ 7 w 8"/>
                <a:gd name="T13" fmla="*/ 0 h 25"/>
                <a:gd name="T14" fmla="*/ 7 w 8"/>
                <a:gd name="T15" fmla="*/ 0 h 25"/>
                <a:gd name="T16" fmla="*/ 8 w 8"/>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5"/>
                <a:gd name="T29" fmla="*/ 8 w 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5">
                  <a:moveTo>
                    <a:pt x="0" y="25"/>
                  </a:moveTo>
                  <a:lnTo>
                    <a:pt x="2" y="16"/>
                  </a:lnTo>
                  <a:lnTo>
                    <a:pt x="3" y="11"/>
                  </a:lnTo>
                  <a:lnTo>
                    <a:pt x="4" y="7"/>
                  </a:lnTo>
                  <a:lnTo>
                    <a:pt x="4" y="3"/>
                  </a:lnTo>
                  <a:lnTo>
                    <a:pt x="5"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285" name="Freeform 84"/>
            <p:cNvSpPr>
              <a:spLocks/>
            </p:cNvSpPr>
            <p:nvPr/>
          </p:nvSpPr>
          <p:spPr bwMode="auto">
            <a:xfrm>
              <a:off x="1291" y="1918"/>
              <a:ext cx="23" cy="51"/>
            </a:xfrm>
            <a:custGeom>
              <a:avLst/>
              <a:gdLst>
                <a:gd name="T0" fmla="*/ 0 w 23"/>
                <a:gd name="T1" fmla="*/ 0 h 51"/>
                <a:gd name="T2" fmla="*/ 1 w 23"/>
                <a:gd name="T3" fmla="*/ 1 h 51"/>
                <a:gd name="T4" fmla="*/ 2 w 23"/>
                <a:gd name="T5" fmla="*/ 3 h 51"/>
                <a:gd name="T6" fmla="*/ 4 w 23"/>
                <a:gd name="T7" fmla="*/ 7 h 51"/>
                <a:gd name="T8" fmla="*/ 5 w 23"/>
                <a:gd name="T9" fmla="*/ 10 h 51"/>
                <a:gd name="T10" fmla="*/ 7 w 23"/>
                <a:gd name="T11" fmla="*/ 14 h 51"/>
                <a:gd name="T12" fmla="*/ 8 w 23"/>
                <a:gd name="T13" fmla="*/ 19 h 51"/>
                <a:gd name="T14" fmla="*/ 12 w 23"/>
                <a:gd name="T15" fmla="*/ 28 h 51"/>
                <a:gd name="T16" fmla="*/ 15 w 23"/>
                <a:gd name="T17" fmla="*/ 37 h 51"/>
                <a:gd name="T18" fmla="*/ 17 w 23"/>
                <a:gd name="T19" fmla="*/ 41 h 51"/>
                <a:gd name="T20" fmla="*/ 18 w 23"/>
                <a:gd name="T21" fmla="*/ 44 h 51"/>
                <a:gd name="T22" fmla="*/ 19 w 23"/>
                <a:gd name="T23" fmla="*/ 48 h 51"/>
                <a:gd name="T24" fmla="*/ 21 w 23"/>
                <a:gd name="T25" fmla="*/ 50 h 51"/>
                <a:gd name="T26" fmla="*/ 22 w 23"/>
                <a:gd name="T27" fmla="*/ 51 h 51"/>
                <a:gd name="T28" fmla="*/ 23 w 23"/>
                <a:gd name="T29" fmla="*/ 51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51"/>
                <a:gd name="T47" fmla="*/ 23 w 23"/>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51">
                  <a:moveTo>
                    <a:pt x="0" y="0"/>
                  </a:moveTo>
                  <a:lnTo>
                    <a:pt x="1" y="1"/>
                  </a:lnTo>
                  <a:lnTo>
                    <a:pt x="2" y="3"/>
                  </a:lnTo>
                  <a:lnTo>
                    <a:pt x="4" y="7"/>
                  </a:lnTo>
                  <a:lnTo>
                    <a:pt x="5" y="10"/>
                  </a:lnTo>
                  <a:lnTo>
                    <a:pt x="7" y="14"/>
                  </a:lnTo>
                  <a:lnTo>
                    <a:pt x="8" y="19"/>
                  </a:lnTo>
                  <a:lnTo>
                    <a:pt x="12" y="28"/>
                  </a:lnTo>
                  <a:lnTo>
                    <a:pt x="15" y="37"/>
                  </a:lnTo>
                  <a:lnTo>
                    <a:pt x="17" y="41"/>
                  </a:lnTo>
                  <a:lnTo>
                    <a:pt x="18" y="44"/>
                  </a:lnTo>
                  <a:lnTo>
                    <a:pt x="19" y="48"/>
                  </a:lnTo>
                  <a:lnTo>
                    <a:pt x="21" y="50"/>
                  </a:lnTo>
                  <a:lnTo>
                    <a:pt x="22" y="51"/>
                  </a:lnTo>
                  <a:lnTo>
                    <a:pt x="23" y="51"/>
                  </a:lnTo>
                </a:path>
              </a:pathLst>
            </a:custGeom>
            <a:noFill/>
            <a:ln w="14288">
              <a:solidFill>
                <a:srgbClr val="000080"/>
              </a:solidFill>
              <a:prstDash val="solid"/>
              <a:round/>
              <a:headEnd/>
              <a:tailEnd/>
            </a:ln>
          </p:spPr>
          <p:txBody>
            <a:bodyPr/>
            <a:lstStyle/>
            <a:p>
              <a:endParaRPr lang="en-US"/>
            </a:p>
          </p:txBody>
        </p:sp>
        <p:sp>
          <p:nvSpPr>
            <p:cNvPr id="307286" name="Freeform 85"/>
            <p:cNvSpPr>
              <a:spLocks/>
            </p:cNvSpPr>
            <p:nvPr/>
          </p:nvSpPr>
          <p:spPr bwMode="auto">
            <a:xfrm>
              <a:off x="1314" y="1905"/>
              <a:ext cx="8" cy="64"/>
            </a:xfrm>
            <a:custGeom>
              <a:avLst/>
              <a:gdLst>
                <a:gd name="T0" fmla="*/ 0 w 8"/>
                <a:gd name="T1" fmla="*/ 64 h 64"/>
                <a:gd name="T2" fmla="*/ 1 w 8"/>
                <a:gd name="T3" fmla="*/ 63 h 64"/>
                <a:gd name="T4" fmla="*/ 2 w 8"/>
                <a:gd name="T5" fmla="*/ 61 h 64"/>
                <a:gd name="T6" fmla="*/ 2 w 8"/>
                <a:gd name="T7" fmla="*/ 57 h 64"/>
                <a:gd name="T8" fmla="*/ 3 w 8"/>
                <a:gd name="T9" fmla="*/ 53 h 64"/>
                <a:gd name="T10" fmla="*/ 3 w 8"/>
                <a:gd name="T11" fmla="*/ 49 h 64"/>
                <a:gd name="T12" fmla="*/ 4 w 8"/>
                <a:gd name="T13" fmla="*/ 43 h 64"/>
                <a:gd name="T14" fmla="*/ 5 w 8"/>
                <a:gd name="T15" fmla="*/ 32 h 64"/>
                <a:gd name="T16" fmla="*/ 6 w 8"/>
                <a:gd name="T17" fmla="*/ 21 h 64"/>
                <a:gd name="T18" fmla="*/ 6 w 8"/>
                <a:gd name="T19" fmla="*/ 16 h 64"/>
                <a:gd name="T20" fmla="*/ 6 w 8"/>
                <a:gd name="T21" fmla="*/ 12 h 64"/>
                <a:gd name="T22" fmla="*/ 7 w 8"/>
                <a:gd name="T23" fmla="*/ 7 h 64"/>
                <a:gd name="T24" fmla="*/ 7 w 8"/>
                <a:gd name="T25" fmla="*/ 4 h 64"/>
                <a:gd name="T26" fmla="*/ 7 w 8"/>
                <a:gd name="T27" fmla="*/ 1 h 64"/>
                <a:gd name="T28" fmla="*/ 8 w 8"/>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64"/>
                <a:gd name="T47" fmla="*/ 8 w 8"/>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64">
                  <a:moveTo>
                    <a:pt x="0" y="64"/>
                  </a:moveTo>
                  <a:lnTo>
                    <a:pt x="1" y="63"/>
                  </a:lnTo>
                  <a:lnTo>
                    <a:pt x="2" y="61"/>
                  </a:lnTo>
                  <a:lnTo>
                    <a:pt x="2" y="57"/>
                  </a:lnTo>
                  <a:lnTo>
                    <a:pt x="3" y="53"/>
                  </a:lnTo>
                  <a:lnTo>
                    <a:pt x="3" y="49"/>
                  </a:lnTo>
                  <a:lnTo>
                    <a:pt x="4" y="43"/>
                  </a:lnTo>
                  <a:lnTo>
                    <a:pt x="5" y="32"/>
                  </a:lnTo>
                  <a:lnTo>
                    <a:pt x="6" y="21"/>
                  </a:lnTo>
                  <a:lnTo>
                    <a:pt x="6" y="16"/>
                  </a:lnTo>
                  <a:lnTo>
                    <a:pt x="6" y="12"/>
                  </a:lnTo>
                  <a:lnTo>
                    <a:pt x="7" y="7"/>
                  </a:lnTo>
                  <a:lnTo>
                    <a:pt x="7" y="4"/>
                  </a:lnTo>
                  <a:lnTo>
                    <a:pt x="7" y="1"/>
                  </a:lnTo>
                  <a:lnTo>
                    <a:pt x="8" y="0"/>
                  </a:lnTo>
                </a:path>
              </a:pathLst>
            </a:custGeom>
            <a:noFill/>
            <a:ln w="14288">
              <a:solidFill>
                <a:srgbClr val="000080"/>
              </a:solidFill>
              <a:prstDash val="solid"/>
              <a:round/>
              <a:headEnd/>
              <a:tailEnd/>
            </a:ln>
          </p:spPr>
          <p:txBody>
            <a:bodyPr/>
            <a:lstStyle/>
            <a:p>
              <a:endParaRPr lang="en-US"/>
            </a:p>
          </p:txBody>
        </p:sp>
        <p:sp>
          <p:nvSpPr>
            <p:cNvPr id="307287" name="Freeform 86"/>
            <p:cNvSpPr>
              <a:spLocks/>
            </p:cNvSpPr>
            <p:nvPr/>
          </p:nvSpPr>
          <p:spPr bwMode="auto">
            <a:xfrm>
              <a:off x="1322" y="1904"/>
              <a:ext cx="8" cy="41"/>
            </a:xfrm>
            <a:custGeom>
              <a:avLst/>
              <a:gdLst>
                <a:gd name="T0" fmla="*/ 0 w 8"/>
                <a:gd name="T1" fmla="*/ 1 h 41"/>
                <a:gd name="T2" fmla="*/ 0 w 8"/>
                <a:gd name="T3" fmla="*/ 0 h 41"/>
                <a:gd name="T4" fmla="*/ 1 w 8"/>
                <a:gd name="T5" fmla="*/ 1 h 41"/>
                <a:gd name="T6" fmla="*/ 1 w 8"/>
                <a:gd name="T7" fmla="*/ 2 h 41"/>
                <a:gd name="T8" fmla="*/ 1 w 8"/>
                <a:gd name="T9" fmla="*/ 4 h 41"/>
                <a:gd name="T10" fmla="*/ 2 w 8"/>
                <a:gd name="T11" fmla="*/ 6 h 41"/>
                <a:gd name="T12" fmla="*/ 3 w 8"/>
                <a:gd name="T13" fmla="*/ 9 h 41"/>
                <a:gd name="T14" fmla="*/ 4 w 8"/>
                <a:gd name="T15" fmla="*/ 16 h 41"/>
                <a:gd name="T16" fmla="*/ 5 w 8"/>
                <a:gd name="T17" fmla="*/ 23 h 41"/>
                <a:gd name="T18" fmla="*/ 5 w 8"/>
                <a:gd name="T19" fmla="*/ 30 h 41"/>
                <a:gd name="T20" fmla="*/ 6 w 8"/>
                <a:gd name="T21" fmla="*/ 36 h 41"/>
                <a:gd name="T22" fmla="*/ 7 w 8"/>
                <a:gd name="T23" fmla="*/ 38 h 41"/>
                <a:gd name="T24" fmla="*/ 8 w 8"/>
                <a:gd name="T25" fmla="*/ 4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1"/>
                <a:gd name="T41" fmla="*/ 8 w 8"/>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1">
                  <a:moveTo>
                    <a:pt x="0" y="1"/>
                  </a:moveTo>
                  <a:lnTo>
                    <a:pt x="0" y="0"/>
                  </a:lnTo>
                  <a:lnTo>
                    <a:pt x="1" y="1"/>
                  </a:lnTo>
                  <a:lnTo>
                    <a:pt x="1" y="2"/>
                  </a:lnTo>
                  <a:lnTo>
                    <a:pt x="1" y="4"/>
                  </a:lnTo>
                  <a:lnTo>
                    <a:pt x="2" y="6"/>
                  </a:lnTo>
                  <a:lnTo>
                    <a:pt x="3" y="9"/>
                  </a:lnTo>
                  <a:lnTo>
                    <a:pt x="4" y="16"/>
                  </a:lnTo>
                  <a:lnTo>
                    <a:pt x="5" y="23"/>
                  </a:lnTo>
                  <a:lnTo>
                    <a:pt x="5" y="30"/>
                  </a:lnTo>
                  <a:lnTo>
                    <a:pt x="6" y="36"/>
                  </a:lnTo>
                  <a:lnTo>
                    <a:pt x="7" y="38"/>
                  </a:lnTo>
                  <a:lnTo>
                    <a:pt x="8" y="41"/>
                  </a:lnTo>
                </a:path>
              </a:pathLst>
            </a:custGeom>
            <a:noFill/>
            <a:ln w="14288">
              <a:solidFill>
                <a:srgbClr val="000080"/>
              </a:solidFill>
              <a:prstDash val="solid"/>
              <a:round/>
              <a:headEnd/>
              <a:tailEnd/>
            </a:ln>
          </p:spPr>
          <p:txBody>
            <a:bodyPr/>
            <a:lstStyle/>
            <a:p>
              <a:endParaRPr lang="en-US"/>
            </a:p>
          </p:txBody>
        </p:sp>
        <p:sp>
          <p:nvSpPr>
            <p:cNvPr id="307288" name="Freeform 87"/>
            <p:cNvSpPr>
              <a:spLocks/>
            </p:cNvSpPr>
            <p:nvPr/>
          </p:nvSpPr>
          <p:spPr bwMode="auto">
            <a:xfrm>
              <a:off x="1330" y="1945"/>
              <a:ext cx="8" cy="16"/>
            </a:xfrm>
            <a:custGeom>
              <a:avLst/>
              <a:gdLst>
                <a:gd name="T0" fmla="*/ 0 w 8"/>
                <a:gd name="T1" fmla="*/ 0 h 16"/>
                <a:gd name="T2" fmla="*/ 2 w 8"/>
                <a:gd name="T3" fmla="*/ 6 h 16"/>
                <a:gd name="T4" fmla="*/ 3 w 8"/>
                <a:gd name="T5" fmla="*/ 11 h 16"/>
                <a:gd name="T6" fmla="*/ 4 w 8"/>
                <a:gd name="T7" fmla="*/ 13 h 16"/>
                <a:gd name="T8" fmla="*/ 6 w 8"/>
                <a:gd name="T9" fmla="*/ 14 h 16"/>
                <a:gd name="T10" fmla="*/ 7 w 8"/>
                <a:gd name="T11" fmla="*/ 15 h 16"/>
                <a:gd name="T12" fmla="*/ 8 w 8"/>
                <a:gd name="T13" fmla="*/ 16 h 16"/>
                <a:gd name="T14" fmla="*/ 0 60000 65536"/>
                <a:gd name="T15" fmla="*/ 0 60000 65536"/>
                <a:gd name="T16" fmla="*/ 0 60000 65536"/>
                <a:gd name="T17" fmla="*/ 0 60000 65536"/>
                <a:gd name="T18" fmla="*/ 0 60000 65536"/>
                <a:gd name="T19" fmla="*/ 0 60000 65536"/>
                <a:gd name="T20" fmla="*/ 0 60000 65536"/>
                <a:gd name="T21" fmla="*/ 0 w 8"/>
                <a:gd name="T22" fmla="*/ 0 h 16"/>
                <a:gd name="T23" fmla="*/ 8 w 8"/>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6">
                  <a:moveTo>
                    <a:pt x="0" y="0"/>
                  </a:moveTo>
                  <a:lnTo>
                    <a:pt x="2" y="6"/>
                  </a:lnTo>
                  <a:lnTo>
                    <a:pt x="3" y="11"/>
                  </a:lnTo>
                  <a:lnTo>
                    <a:pt x="4" y="13"/>
                  </a:lnTo>
                  <a:lnTo>
                    <a:pt x="6" y="14"/>
                  </a:lnTo>
                  <a:lnTo>
                    <a:pt x="7" y="15"/>
                  </a:lnTo>
                  <a:lnTo>
                    <a:pt x="8" y="16"/>
                  </a:lnTo>
                </a:path>
              </a:pathLst>
            </a:custGeom>
            <a:noFill/>
            <a:ln w="14288">
              <a:solidFill>
                <a:srgbClr val="000080"/>
              </a:solidFill>
              <a:prstDash val="solid"/>
              <a:round/>
              <a:headEnd/>
              <a:tailEnd/>
            </a:ln>
          </p:spPr>
          <p:txBody>
            <a:bodyPr/>
            <a:lstStyle/>
            <a:p>
              <a:endParaRPr lang="en-US"/>
            </a:p>
          </p:txBody>
        </p:sp>
        <p:sp>
          <p:nvSpPr>
            <p:cNvPr id="307289" name="Freeform 88"/>
            <p:cNvSpPr>
              <a:spLocks/>
            </p:cNvSpPr>
            <p:nvPr/>
          </p:nvSpPr>
          <p:spPr bwMode="auto">
            <a:xfrm>
              <a:off x="1338" y="1944"/>
              <a:ext cx="7" cy="17"/>
            </a:xfrm>
            <a:custGeom>
              <a:avLst/>
              <a:gdLst>
                <a:gd name="T0" fmla="*/ 0 w 7"/>
                <a:gd name="T1" fmla="*/ 17 h 17"/>
                <a:gd name="T2" fmla="*/ 0 w 7"/>
                <a:gd name="T3" fmla="*/ 17 h 17"/>
                <a:gd name="T4" fmla="*/ 0 w 7"/>
                <a:gd name="T5" fmla="*/ 15 h 17"/>
                <a:gd name="T6" fmla="*/ 1 w 7"/>
                <a:gd name="T7" fmla="*/ 13 h 17"/>
                <a:gd name="T8" fmla="*/ 2 w 7"/>
                <a:gd name="T9" fmla="*/ 10 h 17"/>
                <a:gd name="T10" fmla="*/ 3 w 7"/>
                <a:gd name="T11" fmla="*/ 7 h 17"/>
                <a:gd name="T12" fmla="*/ 4 w 7"/>
                <a:gd name="T13" fmla="*/ 3 h 17"/>
                <a:gd name="T14" fmla="*/ 5 w 7"/>
                <a:gd name="T15" fmla="*/ 1 h 17"/>
                <a:gd name="T16" fmla="*/ 5 w 7"/>
                <a:gd name="T17" fmla="*/ 1 h 17"/>
                <a:gd name="T18" fmla="*/ 6 w 7"/>
                <a:gd name="T19" fmla="*/ 0 h 17"/>
                <a:gd name="T20" fmla="*/ 7 w 7"/>
                <a:gd name="T21" fmla="*/ 1 h 17"/>
                <a:gd name="T22" fmla="*/ 7 w 7"/>
                <a:gd name="T23" fmla="*/ 2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7"/>
                <a:gd name="T38" fmla="*/ 7 w 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7">
                  <a:moveTo>
                    <a:pt x="0" y="17"/>
                  </a:moveTo>
                  <a:lnTo>
                    <a:pt x="0" y="17"/>
                  </a:lnTo>
                  <a:lnTo>
                    <a:pt x="0" y="15"/>
                  </a:lnTo>
                  <a:lnTo>
                    <a:pt x="1" y="13"/>
                  </a:lnTo>
                  <a:lnTo>
                    <a:pt x="2" y="10"/>
                  </a:lnTo>
                  <a:lnTo>
                    <a:pt x="3" y="7"/>
                  </a:lnTo>
                  <a:lnTo>
                    <a:pt x="4" y="3"/>
                  </a:lnTo>
                  <a:lnTo>
                    <a:pt x="5" y="1"/>
                  </a:lnTo>
                  <a:lnTo>
                    <a:pt x="6" y="0"/>
                  </a:lnTo>
                  <a:lnTo>
                    <a:pt x="7" y="1"/>
                  </a:lnTo>
                  <a:lnTo>
                    <a:pt x="7" y="2"/>
                  </a:lnTo>
                </a:path>
              </a:pathLst>
            </a:custGeom>
            <a:noFill/>
            <a:ln w="14288">
              <a:solidFill>
                <a:srgbClr val="000080"/>
              </a:solidFill>
              <a:prstDash val="solid"/>
              <a:round/>
              <a:headEnd/>
              <a:tailEnd/>
            </a:ln>
          </p:spPr>
          <p:txBody>
            <a:bodyPr/>
            <a:lstStyle/>
            <a:p>
              <a:endParaRPr lang="en-US"/>
            </a:p>
          </p:txBody>
        </p:sp>
        <p:sp>
          <p:nvSpPr>
            <p:cNvPr id="307290" name="Freeform 89"/>
            <p:cNvSpPr>
              <a:spLocks/>
            </p:cNvSpPr>
            <p:nvPr/>
          </p:nvSpPr>
          <p:spPr bwMode="auto">
            <a:xfrm>
              <a:off x="1345" y="1946"/>
              <a:ext cx="24" cy="65"/>
            </a:xfrm>
            <a:custGeom>
              <a:avLst/>
              <a:gdLst>
                <a:gd name="T0" fmla="*/ 0 w 24"/>
                <a:gd name="T1" fmla="*/ 0 h 65"/>
                <a:gd name="T2" fmla="*/ 2 w 24"/>
                <a:gd name="T3" fmla="*/ 2 h 65"/>
                <a:gd name="T4" fmla="*/ 3 w 24"/>
                <a:gd name="T5" fmla="*/ 5 h 65"/>
                <a:gd name="T6" fmla="*/ 4 w 24"/>
                <a:gd name="T7" fmla="*/ 8 h 65"/>
                <a:gd name="T8" fmla="*/ 5 w 24"/>
                <a:gd name="T9" fmla="*/ 13 h 65"/>
                <a:gd name="T10" fmla="*/ 7 w 24"/>
                <a:gd name="T11" fmla="*/ 18 h 65"/>
                <a:gd name="T12" fmla="*/ 9 w 24"/>
                <a:gd name="T13" fmla="*/ 23 h 65"/>
                <a:gd name="T14" fmla="*/ 12 w 24"/>
                <a:gd name="T15" fmla="*/ 35 h 65"/>
                <a:gd name="T16" fmla="*/ 15 w 24"/>
                <a:gd name="T17" fmla="*/ 46 h 65"/>
                <a:gd name="T18" fmla="*/ 17 w 24"/>
                <a:gd name="T19" fmla="*/ 51 h 65"/>
                <a:gd name="T20" fmla="*/ 19 w 24"/>
                <a:gd name="T21" fmla="*/ 55 h 65"/>
                <a:gd name="T22" fmla="*/ 20 w 24"/>
                <a:gd name="T23" fmla="*/ 59 h 65"/>
                <a:gd name="T24" fmla="*/ 21 w 24"/>
                <a:gd name="T25" fmla="*/ 62 h 65"/>
                <a:gd name="T26" fmla="*/ 22 w 24"/>
                <a:gd name="T27" fmla="*/ 64 h 65"/>
                <a:gd name="T28" fmla="*/ 24 w 24"/>
                <a:gd name="T29" fmla="*/ 65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65"/>
                <a:gd name="T47" fmla="*/ 24 w 24"/>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65">
                  <a:moveTo>
                    <a:pt x="0" y="0"/>
                  </a:moveTo>
                  <a:lnTo>
                    <a:pt x="2" y="2"/>
                  </a:lnTo>
                  <a:lnTo>
                    <a:pt x="3" y="5"/>
                  </a:lnTo>
                  <a:lnTo>
                    <a:pt x="4" y="8"/>
                  </a:lnTo>
                  <a:lnTo>
                    <a:pt x="5" y="13"/>
                  </a:lnTo>
                  <a:lnTo>
                    <a:pt x="7" y="18"/>
                  </a:lnTo>
                  <a:lnTo>
                    <a:pt x="9" y="23"/>
                  </a:lnTo>
                  <a:lnTo>
                    <a:pt x="12" y="35"/>
                  </a:lnTo>
                  <a:lnTo>
                    <a:pt x="15" y="46"/>
                  </a:lnTo>
                  <a:lnTo>
                    <a:pt x="17" y="51"/>
                  </a:lnTo>
                  <a:lnTo>
                    <a:pt x="19" y="55"/>
                  </a:lnTo>
                  <a:lnTo>
                    <a:pt x="20" y="59"/>
                  </a:lnTo>
                  <a:lnTo>
                    <a:pt x="21" y="62"/>
                  </a:lnTo>
                  <a:lnTo>
                    <a:pt x="22" y="64"/>
                  </a:lnTo>
                  <a:lnTo>
                    <a:pt x="24" y="65"/>
                  </a:lnTo>
                </a:path>
              </a:pathLst>
            </a:custGeom>
            <a:noFill/>
            <a:ln w="14288">
              <a:solidFill>
                <a:srgbClr val="000080"/>
              </a:solidFill>
              <a:prstDash val="solid"/>
              <a:round/>
              <a:headEnd/>
              <a:tailEnd/>
            </a:ln>
          </p:spPr>
          <p:txBody>
            <a:bodyPr/>
            <a:lstStyle/>
            <a:p>
              <a:endParaRPr lang="en-US"/>
            </a:p>
          </p:txBody>
        </p:sp>
        <p:sp>
          <p:nvSpPr>
            <p:cNvPr id="307291" name="Freeform 90"/>
            <p:cNvSpPr>
              <a:spLocks/>
            </p:cNvSpPr>
            <p:nvPr/>
          </p:nvSpPr>
          <p:spPr bwMode="auto">
            <a:xfrm>
              <a:off x="1369" y="1952"/>
              <a:ext cx="7" cy="59"/>
            </a:xfrm>
            <a:custGeom>
              <a:avLst/>
              <a:gdLst>
                <a:gd name="T0" fmla="*/ 0 w 7"/>
                <a:gd name="T1" fmla="*/ 59 h 59"/>
                <a:gd name="T2" fmla="*/ 0 w 7"/>
                <a:gd name="T3" fmla="*/ 59 h 59"/>
                <a:gd name="T4" fmla="*/ 1 w 7"/>
                <a:gd name="T5" fmla="*/ 58 h 59"/>
                <a:gd name="T6" fmla="*/ 1 w 7"/>
                <a:gd name="T7" fmla="*/ 56 h 59"/>
                <a:gd name="T8" fmla="*/ 2 w 7"/>
                <a:gd name="T9" fmla="*/ 54 h 59"/>
                <a:gd name="T10" fmla="*/ 2 w 7"/>
                <a:gd name="T11" fmla="*/ 51 h 59"/>
                <a:gd name="T12" fmla="*/ 3 w 7"/>
                <a:gd name="T13" fmla="*/ 48 h 59"/>
                <a:gd name="T14" fmla="*/ 3 w 7"/>
                <a:gd name="T15" fmla="*/ 45 h 59"/>
                <a:gd name="T16" fmla="*/ 4 w 7"/>
                <a:gd name="T17" fmla="*/ 40 h 59"/>
                <a:gd name="T18" fmla="*/ 5 w 7"/>
                <a:gd name="T19" fmla="*/ 32 h 59"/>
                <a:gd name="T20" fmla="*/ 6 w 7"/>
                <a:gd name="T21" fmla="*/ 22 h 59"/>
                <a:gd name="T22" fmla="*/ 7 w 7"/>
                <a:gd name="T23" fmla="*/ 11 h 59"/>
                <a:gd name="T24" fmla="*/ 7 w 7"/>
                <a:gd name="T25" fmla="*/ 0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9"/>
                <a:gd name="T41" fmla="*/ 7 w 7"/>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9">
                  <a:moveTo>
                    <a:pt x="0" y="59"/>
                  </a:moveTo>
                  <a:lnTo>
                    <a:pt x="0" y="59"/>
                  </a:lnTo>
                  <a:lnTo>
                    <a:pt x="1" y="58"/>
                  </a:lnTo>
                  <a:lnTo>
                    <a:pt x="1" y="56"/>
                  </a:lnTo>
                  <a:lnTo>
                    <a:pt x="2" y="54"/>
                  </a:lnTo>
                  <a:lnTo>
                    <a:pt x="2" y="51"/>
                  </a:lnTo>
                  <a:lnTo>
                    <a:pt x="3" y="48"/>
                  </a:lnTo>
                  <a:lnTo>
                    <a:pt x="3" y="45"/>
                  </a:lnTo>
                  <a:lnTo>
                    <a:pt x="4" y="40"/>
                  </a:lnTo>
                  <a:lnTo>
                    <a:pt x="5" y="32"/>
                  </a:lnTo>
                  <a:lnTo>
                    <a:pt x="6" y="22"/>
                  </a:lnTo>
                  <a:lnTo>
                    <a:pt x="7" y="11"/>
                  </a:lnTo>
                  <a:lnTo>
                    <a:pt x="7" y="0"/>
                  </a:lnTo>
                </a:path>
              </a:pathLst>
            </a:custGeom>
            <a:noFill/>
            <a:ln w="14288">
              <a:solidFill>
                <a:srgbClr val="000080"/>
              </a:solidFill>
              <a:prstDash val="solid"/>
              <a:round/>
              <a:headEnd/>
              <a:tailEnd/>
            </a:ln>
          </p:spPr>
          <p:txBody>
            <a:bodyPr/>
            <a:lstStyle/>
            <a:p>
              <a:endParaRPr lang="en-US"/>
            </a:p>
          </p:txBody>
        </p:sp>
        <p:sp>
          <p:nvSpPr>
            <p:cNvPr id="307292" name="Freeform 91"/>
            <p:cNvSpPr>
              <a:spLocks/>
            </p:cNvSpPr>
            <p:nvPr/>
          </p:nvSpPr>
          <p:spPr bwMode="auto">
            <a:xfrm>
              <a:off x="1376" y="1721"/>
              <a:ext cx="8" cy="231"/>
            </a:xfrm>
            <a:custGeom>
              <a:avLst/>
              <a:gdLst>
                <a:gd name="T0" fmla="*/ 0 w 8"/>
                <a:gd name="T1" fmla="*/ 231 h 231"/>
                <a:gd name="T2" fmla="*/ 0 w 8"/>
                <a:gd name="T3" fmla="*/ 226 h 231"/>
                <a:gd name="T4" fmla="*/ 1 w 8"/>
                <a:gd name="T5" fmla="*/ 221 h 231"/>
                <a:gd name="T6" fmla="*/ 1 w 8"/>
                <a:gd name="T7" fmla="*/ 215 h 231"/>
                <a:gd name="T8" fmla="*/ 1 w 8"/>
                <a:gd name="T9" fmla="*/ 208 h 231"/>
                <a:gd name="T10" fmla="*/ 1 w 8"/>
                <a:gd name="T11" fmla="*/ 201 h 231"/>
                <a:gd name="T12" fmla="*/ 2 w 8"/>
                <a:gd name="T13" fmla="*/ 193 h 231"/>
                <a:gd name="T14" fmla="*/ 2 w 8"/>
                <a:gd name="T15" fmla="*/ 177 h 231"/>
                <a:gd name="T16" fmla="*/ 2 w 8"/>
                <a:gd name="T17" fmla="*/ 160 h 231"/>
                <a:gd name="T18" fmla="*/ 3 w 8"/>
                <a:gd name="T19" fmla="*/ 142 h 231"/>
                <a:gd name="T20" fmla="*/ 4 w 8"/>
                <a:gd name="T21" fmla="*/ 123 h 231"/>
                <a:gd name="T22" fmla="*/ 4 w 8"/>
                <a:gd name="T23" fmla="*/ 104 h 231"/>
                <a:gd name="T24" fmla="*/ 5 w 8"/>
                <a:gd name="T25" fmla="*/ 86 h 231"/>
                <a:gd name="T26" fmla="*/ 5 w 8"/>
                <a:gd name="T27" fmla="*/ 68 h 231"/>
                <a:gd name="T28" fmla="*/ 6 w 8"/>
                <a:gd name="T29" fmla="*/ 52 h 231"/>
                <a:gd name="T30" fmla="*/ 6 w 8"/>
                <a:gd name="T31" fmla="*/ 44 h 231"/>
                <a:gd name="T32" fmla="*/ 6 w 8"/>
                <a:gd name="T33" fmla="*/ 37 h 231"/>
                <a:gd name="T34" fmla="*/ 6 w 8"/>
                <a:gd name="T35" fmla="*/ 30 h 231"/>
                <a:gd name="T36" fmla="*/ 6 w 8"/>
                <a:gd name="T37" fmla="*/ 24 h 231"/>
                <a:gd name="T38" fmla="*/ 7 w 8"/>
                <a:gd name="T39" fmla="*/ 18 h 231"/>
                <a:gd name="T40" fmla="*/ 7 w 8"/>
                <a:gd name="T41" fmla="*/ 13 h 231"/>
                <a:gd name="T42" fmla="*/ 7 w 8"/>
                <a:gd name="T43" fmla="*/ 9 h 231"/>
                <a:gd name="T44" fmla="*/ 7 w 8"/>
                <a:gd name="T45" fmla="*/ 5 h 231"/>
                <a:gd name="T46" fmla="*/ 7 w 8"/>
                <a:gd name="T47" fmla="*/ 2 h 231"/>
                <a:gd name="T48" fmla="*/ 8 w 8"/>
                <a:gd name="T49" fmla="*/ 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231"/>
                <a:gd name="T77" fmla="*/ 8 w 8"/>
                <a:gd name="T78" fmla="*/ 231 h 2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231">
                  <a:moveTo>
                    <a:pt x="0" y="231"/>
                  </a:moveTo>
                  <a:lnTo>
                    <a:pt x="0" y="226"/>
                  </a:lnTo>
                  <a:lnTo>
                    <a:pt x="1" y="221"/>
                  </a:lnTo>
                  <a:lnTo>
                    <a:pt x="1" y="215"/>
                  </a:lnTo>
                  <a:lnTo>
                    <a:pt x="1" y="208"/>
                  </a:lnTo>
                  <a:lnTo>
                    <a:pt x="1" y="201"/>
                  </a:lnTo>
                  <a:lnTo>
                    <a:pt x="2" y="193"/>
                  </a:lnTo>
                  <a:lnTo>
                    <a:pt x="2" y="177"/>
                  </a:lnTo>
                  <a:lnTo>
                    <a:pt x="2" y="160"/>
                  </a:lnTo>
                  <a:lnTo>
                    <a:pt x="3" y="142"/>
                  </a:lnTo>
                  <a:lnTo>
                    <a:pt x="4" y="123"/>
                  </a:lnTo>
                  <a:lnTo>
                    <a:pt x="4" y="104"/>
                  </a:lnTo>
                  <a:lnTo>
                    <a:pt x="5" y="86"/>
                  </a:lnTo>
                  <a:lnTo>
                    <a:pt x="5" y="68"/>
                  </a:lnTo>
                  <a:lnTo>
                    <a:pt x="6" y="52"/>
                  </a:lnTo>
                  <a:lnTo>
                    <a:pt x="6" y="44"/>
                  </a:lnTo>
                  <a:lnTo>
                    <a:pt x="6" y="37"/>
                  </a:lnTo>
                  <a:lnTo>
                    <a:pt x="6" y="30"/>
                  </a:lnTo>
                  <a:lnTo>
                    <a:pt x="6" y="24"/>
                  </a:lnTo>
                  <a:lnTo>
                    <a:pt x="7" y="18"/>
                  </a:lnTo>
                  <a:lnTo>
                    <a:pt x="7" y="13"/>
                  </a:lnTo>
                  <a:lnTo>
                    <a:pt x="7" y="9"/>
                  </a:lnTo>
                  <a:lnTo>
                    <a:pt x="7"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293" name="Freeform 92"/>
            <p:cNvSpPr>
              <a:spLocks/>
            </p:cNvSpPr>
            <p:nvPr/>
          </p:nvSpPr>
          <p:spPr bwMode="auto">
            <a:xfrm>
              <a:off x="1384" y="1720"/>
              <a:ext cx="8" cy="127"/>
            </a:xfrm>
            <a:custGeom>
              <a:avLst/>
              <a:gdLst>
                <a:gd name="T0" fmla="*/ 0 w 8"/>
                <a:gd name="T1" fmla="*/ 1 h 127"/>
                <a:gd name="T2" fmla="*/ 0 w 8"/>
                <a:gd name="T3" fmla="*/ 0 h 127"/>
                <a:gd name="T4" fmla="*/ 1 w 8"/>
                <a:gd name="T5" fmla="*/ 0 h 127"/>
                <a:gd name="T6" fmla="*/ 1 w 8"/>
                <a:gd name="T7" fmla="*/ 0 h 127"/>
                <a:gd name="T8" fmla="*/ 1 w 8"/>
                <a:gd name="T9" fmla="*/ 1 h 127"/>
                <a:gd name="T10" fmla="*/ 1 w 8"/>
                <a:gd name="T11" fmla="*/ 3 h 127"/>
                <a:gd name="T12" fmla="*/ 2 w 8"/>
                <a:gd name="T13" fmla="*/ 5 h 127"/>
                <a:gd name="T14" fmla="*/ 2 w 8"/>
                <a:gd name="T15" fmla="*/ 8 h 127"/>
                <a:gd name="T16" fmla="*/ 2 w 8"/>
                <a:gd name="T17" fmla="*/ 11 h 127"/>
                <a:gd name="T18" fmla="*/ 2 w 8"/>
                <a:gd name="T19" fmla="*/ 15 h 127"/>
                <a:gd name="T20" fmla="*/ 3 w 8"/>
                <a:gd name="T21" fmla="*/ 19 h 127"/>
                <a:gd name="T22" fmla="*/ 3 w 8"/>
                <a:gd name="T23" fmla="*/ 29 h 127"/>
                <a:gd name="T24" fmla="*/ 4 w 8"/>
                <a:gd name="T25" fmla="*/ 40 h 127"/>
                <a:gd name="T26" fmla="*/ 4 w 8"/>
                <a:gd name="T27" fmla="*/ 51 h 127"/>
                <a:gd name="T28" fmla="*/ 5 w 8"/>
                <a:gd name="T29" fmla="*/ 76 h 127"/>
                <a:gd name="T30" fmla="*/ 6 w 8"/>
                <a:gd name="T31" fmla="*/ 87 h 127"/>
                <a:gd name="T32" fmla="*/ 6 w 8"/>
                <a:gd name="T33" fmla="*/ 98 h 127"/>
                <a:gd name="T34" fmla="*/ 7 w 8"/>
                <a:gd name="T35" fmla="*/ 108 h 127"/>
                <a:gd name="T36" fmla="*/ 7 w 8"/>
                <a:gd name="T37" fmla="*/ 112 h 127"/>
                <a:gd name="T38" fmla="*/ 7 w 8"/>
                <a:gd name="T39" fmla="*/ 116 h 127"/>
                <a:gd name="T40" fmla="*/ 8 w 8"/>
                <a:gd name="T41" fmla="*/ 120 h 127"/>
                <a:gd name="T42" fmla="*/ 8 w 8"/>
                <a:gd name="T43" fmla="*/ 122 h 127"/>
                <a:gd name="T44" fmla="*/ 8 w 8"/>
                <a:gd name="T45" fmla="*/ 125 h 127"/>
                <a:gd name="T46" fmla="*/ 8 w 8"/>
                <a:gd name="T47" fmla="*/ 127 h 12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27"/>
                <a:gd name="T74" fmla="*/ 8 w 8"/>
                <a:gd name="T75" fmla="*/ 127 h 12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27">
                  <a:moveTo>
                    <a:pt x="0" y="1"/>
                  </a:moveTo>
                  <a:lnTo>
                    <a:pt x="0" y="0"/>
                  </a:lnTo>
                  <a:lnTo>
                    <a:pt x="1" y="0"/>
                  </a:lnTo>
                  <a:lnTo>
                    <a:pt x="1" y="1"/>
                  </a:lnTo>
                  <a:lnTo>
                    <a:pt x="1" y="3"/>
                  </a:lnTo>
                  <a:lnTo>
                    <a:pt x="2" y="5"/>
                  </a:lnTo>
                  <a:lnTo>
                    <a:pt x="2" y="8"/>
                  </a:lnTo>
                  <a:lnTo>
                    <a:pt x="2" y="11"/>
                  </a:lnTo>
                  <a:lnTo>
                    <a:pt x="2" y="15"/>
                  </a:lnTo>
                  <a:lnTo>
                    <a:pt x="3" y="19"/>
                  </a:lnTo>
                  <a:lnTo>
                    <a:pt x="3" y="29"/>
                  </a:lnTo>
                  <a:lnTo>
                    <a:pt x="4" y="40"/>
                  </a:lnTo>
                  <a:lnTo>
                    <a:pt x="4" y="51"/>
                  </a:lnTo>
                  <a:lnTo>
                    <a:pt x="5" y="76"/>
                  </a:lnTo>
                  <a:lnTo>
                    <a:pt x="6" y="87"/>
                  </a:lnTo>
                  <a:lnTo>
                    <a:pt x="6" y="98"/>
                  </a:lnTo>
                  <a:lnTo>
                    <a:pt x="7" y="108"/>
                  </a:lnTo>
                  <a:lnTo>
                    <a:pt x="7" y="112"/>
                  </a:lnTo>
                  <a:lnTo>
                    <a:pt x="7" y="116"/>
                  </a:lnTo>
                  <a:lnTo>
                    <a:pt x="8" y="120"/>
                  </a:lnTo>
                  <a:lnTo>
                    <a:pt x="8" y="122"/>
                  </a:lnTo>
                  <a:lnTo>
                    <a:pt x="8" y="125"/>
                  </a:lnTo>
                  <a:lnTo>
                    <a:pt x="8" y="127"/>
                  </a:lnTo>
                </a:path>
              </a:pathLst>
            </a:custGeom>
            <a:noFill/>
            <a:ln w="14288">
              <a:solidFill>
                <a:srgbClr val="000080"/>
              </a:solidFill>
              <a:prstDash val="solid"/>
              <a:round/>
              <a:headEnd/>
              <a:tailEnd/>
            </a:ln>
          </p:spPr>
          <p:txBody>
            <a:bodyPr/>
            <a:lstStyle/>
            <a:p>
              <a:endParaRPr lang="en-US"/>
            </a:p>
          </p:txBody>
        </p:sp>
        <p:sp>
          <p:nvSpPr>
            <p:cNvPr id="307294" name="Freeform 93"/>
            <p:cNvSpPr>
              <a:spLocks/>
            </p:cNvSpPr>
            <p:nvPr/>
          </p:nvSpPr>
          <p:spPr bwMode="auto">
            <a:xfrm>
              <a:off x="1392" y="1816"/>
              <a:ext cx="8" cy="35"/>
            </a:xfrm>
            <a:custGeom>
              <a:avLst/>
              <a:gdLst>
                <a:gd name="T0" fmla="*/ 0 w 8"/>
                <a:gd name="T1" fmla="*/ 31 h 35"/>
                <a:gd name="T2" fmla="*/ 1 w 8"/>
                <a:gd name="T3" fmla="*/ 33 h 35"/>
                <a:gd name="T4" fmla="*/ 1 w 8"/>
                <a:gd name="T5" fmla="*/ 34 h 35"/>
                <a:gd name="T6" fmla="*/ 1 w 8"/>
                <a:gd name="T7" fmla="*/ 35 h 35"/>
                <a:gd name="T8" fmla="*/ 2 w 8"/>
                <a:gd name="T9" fmla="*/ 34 h 35"/>
                <a:gd name="T10" fmla="*/ 2 w 8"/>
                <a:gd name="T11" fmla="*/ 32 h 35"/>
                <a:gd name="T12" fmla="*/ 2 w 8"/>
                <a:gd name="T13" fmla="*/ 30 h 35"/>
                <a:gd name="T14" fmla="*/ 3 w 8"/>
                <a:gd name="T15" fmla="*/ 28 h 35"/>
                <a:gd name="T16" fmla="*/ 3 w 8"/>
                <a:gd name="T17" fmla="*/ 25 h 35"/>
                <a:gd name="T18" fmla="*/ 4 w 8"/>
                <a:gd name="T19" fmla="*/ 18 h 35"/>
                <a:gd name="T20" fmla="*/ 5 w 8"/>
                <a:gd name="T21" fmla="*/ 11 h 35"/>
                <a:gd name="T22" fmla="*/ 6 w 8"/>
                <a:gd name="T23" fmla="*/ 5 h 35"/>
                <a:gd name="T24" fmla="*/ 7 w 8"/>
                <a:gd name="T25" fmla="*/ 3 h 35"/>
                <a:gd name="T26" fmla="*/ 8 w 8"/>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35"/>
                <a:gd name="T44" fmla="*/ 8 w 8"/>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35">
                  <a:moveTo>
                    <a:pt x="0" y="31"/>
                  </a:moveTo>
                  <a:lnTo>
                    <a:pt x="1" y="33"/>
                  </a:lnTo>
                  <a:lnTo>
                    <a:pt x="1" y="34"/>
                  </a:lnTo>
                  <a:lnTo>
                    <a:pt x="1" y="35"/>
                  </a:lnTo>
                  <a:lnTo>
                    <a:pt x="2" y="34"/>
                  </a:lnTo>
                  <a:lnTo>
                    <a:pt x="2" y="32"/>
                  </a:lnTo>
                  <a:lnTo>
                    <a:pt x="2" y="30"/>
                  </a:lnTo>
                  <a:lnTo>
                    <a:pt x="3" y="28"/>
                  </a:lnTo>
                  <a:lnTo>
                    <a:pt x="3" y="25"/>
                  </a:lnTo>
                  <a:lnTo>
                    <a:pt x="4" y="18"/>
                  </a:lnTo>
                  <a:lnTo>
                    <a:pt x="5" y="11"/>
                  </a:lnTo>
                  <a:lnTo>
                    <a:pt x="6" y="5"/>
                  </a:lnTo>
                  <a:lnTo>
                    <a:pt x="7" y="3"/>
                  </a:lnTo>
                  <a:lnTo>
                    <a:pt x="8" y="0"/>
                  </a:lnTo>
                </a:path>
              </a:pathLst>
            </a:custGeom>
            <a:noFill/>
            <a:ln w="14288">
              <a:solidFill>
                <a:srgbClr val="000080"/>
              </a:solidFill>
              <a:prstDash val="solid"/>
              <a:round/>
              <a:headEnd/>
              <a:tailEnd/>
            </a:ln>
          </p:spPr>
          <p:txBody>
            <a:bodyPr/>
            <a:lstStyle/>
            <a:p>
              <a:endParaRPr lang="en-US"/>
            </a:p>
          </p:txBody>
        </p:sp>
        <p:sp>
          <p:nvSpPr>
            <p:cNvPr id="307295" name="Freeform 94"/>
            <p:cNvSpPr>
              <a:spLocks/>
            </p:cNvSpPr>
            <p:nvPr/>
          </p:nvSpPr>
          <p:spPr bwMode="auto">
            <a:xfrm>
              <a:off x="1400" y="1791"/>
              <a:ext cx="23" cy="25"/>
            </a:xfrm>
            <a:custGeom>
              <a:avLst/>
              <a:gdLst>
                <a:gd name="T0" fmla="*/ 0 w 23"/>
                <a:gd name="T1" fmla="*/ 25 h 25"/>
                <a:gd name="T2" fmla="*/ 2 w 23"/>
                <a:gd name="T3" fmla="*/ 22 h 25"/>
                <a:gd name="T4" fmla="*/ 5 w 23"/>
                <a:gd name="T5" fmla="*/ 18 h 25"/>
                <a:gd name="T6" fmla="*/ 12 w 23"/>
                <a:gd name="T7" fmla="*/ 11 h 25"/>
                <a:gd name="T8" fmla="*/ 18 w 23"/>
                <a:gd name="T9" fmla="*/ 5 h 25"/>
                <a:gd name="T10" fmla="*/ 21 w 23"/>
                <a:gd name="T11" fmla="*/ 2 h 25"/>
                <a:gd name="T12" fmla="*/ 23 w 23"/>
                <a:gd name="T13" fmla="*/ 0 h 25"/>
                <a:gd name="T14" fmla="*/ 0 60000 65536"/>
                <a:gd name="T15" fmla="*/ 0 60000 65536"/>
                <a:gd name="T16" fmla="*/ 0 60000 65536"/>
                <a:gd name="T17" fmla="*/ 0 60000 65536"/>
                <a:gd name="T18" fmla="*/ 0 60000 65536"/>
                <a:gd name="T19" fmla="*/ 0 60000 65536"/>
                <a:gd name="T20" fmla="*/ 0 60000 65536"/>
                <a:gd name="T21" fmla="*/ 0 w 23"/>
                <a:gd name="T22" fmla="*/ 0 h 25"/>
                <a:gd name="T23" fmla="*/ 23 w 2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25">
                  <a:moveTo>
                    <a:pt x="0" y="25"/>
                  </a:moveTo>
                  <a:lnTo>
                    <a:pt x="2" y="22"/>
                  </a:lnTo>
                  <a:lnTo>
                    <a:pt x="5" y="18"/>
                  </a:lnTo>
                  <a:lnTo>
                    <a:pt x="12" y="11"/>
                  </a:lnTo>
                  <a:lnTo>
                    <a:pt x="18" y="5"/>
                  </a:lnTo>
                  <a:lnTo>
                    <a:pt x="21" y="2"/>
                  </a:lnTo>
                  <a:lnTo>
                    <a:pt x="23" y="0"/>
                  </a:lnTo>
                </a:path>
              </a:pathLst>
            </a:custGeom>
            <a:noFill/>
            <a:ln w="14288">
              <a:solidFill>
                <a:srgbClr val="000080"/>
              </a:solidFill>
              <a:prstDash val="solid"/>
              <a:round/>
              <a:headEnd/>
              <a:tailEnd/>
            </a:ln>
          </p:spPr>
          <p:txBody>
            <a:bodyPr/>
            <a:lstStyle/>
            <a:p>
              <a:endParaRPr lang="en-US"/>
            </a:p>
          </p:txBody>
        </p:sp>
        <p:sp>
          <p:nvSpPr>
            <p:cNvPr id="307296" name="Freeform 95"/>
            <p:cNvSpPr>
              <a:spLocks/>
            </p:cNvSpPr>
            <p:nvPr/>
          </p:nvSpPr>
          <p:spPr bwMode="auto">
            <a:xfrm>
              <a:off x="1423" y="1777"/>
              <a:ext cx="8" cy="14"/>
            </a:xfrm>
            <a:custGeom>
              <a:avLst/>
              <a:gdLst>
                <a:gd name="T0" fmla="*/ 0 w 8"/>
                <a:gd name="T1" fmla="*/ 14 h 14"/>
                <a:gd name="T2" fmla="*/ 1 w 8"/>
                <a:gd name="T3" fmla="*/ 12 h 14"/>
                <a:gd name="T4" fmla="*/ 2 w 8"/>
                <a:gd name="T5" fmla="*/ 9 h 14"/>
                <a:gd name="T6" fmla="*/ 3 w 8"/>
                <a:gd name="T7" fmla="*/ 6 h 14"/>
                <a:gd name="T8" fmla="*/ 4 w 8"/>
                <a:gd name="T9" fmla="*/ 4 h 14"/>
                <a:gd name="T10" fmla="*/ 6 w 8"/>
                <a:gd name="T11" fmla="*/ 1 h 14"/>
                <a:gd name="T12" fmla="*/ 6 w 8"/>
                <a:gd name="T13" fmla="*/ 0 h 14"/>
                <a:gd name="T14" fmla="*/ 7 w 8"/>
                <a:gd name="T15" fmla="*/ 0 h 14"/>
                <a:gd name="T16" fmla="*/ 7 w 8"/>
                <a:gd name="T17" fmla="*/ 0 h 14"/>
                <a:gd name="T18" fmla="*/ 7 w 8"/>
                <a:gd name="T19" fmla="*/ 0 h 14"/>
                <a:gd name="T20" fmla="*/ 8 w 8"/>
                <a:gd name="T21" fmla="*/ 1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0" y="14"/>
                  </a:moveTo>
                  <a:lnTo>
                    <a:pt x="1" y="12"/>
                  </a:lnTo>
                  <a:lnTo>
                    <a:pt x="2" y="9"/>
                  </a:lnTo>
                  <a:lnTo>
                    <a:pt x="3" y="6"/>
                  </a:lnTo>
                  <a:lnTo>
                    <a:pt x="4" y="4"/>
                  </a:lnTo>
                  <a:lnTo>
                    <a:pt x="6" y="1"/>
                  </a:lnTo>
                  <a:lnTo>
                    <a:pt x="6" y="0"/>
                  </a:lnTo>
                  <a:lnTo>
                    <a:pt x="7" y="0"/>
                  </a:lnTo>
                  <a:lnTo>
                    <a:pt x="8" y="1"/>
                  </a:lnTo>
                </a:path>
              </a:pathLst>
            </a:custGeom>
            <a:noFill/>
            <a:ln w="14288">
              <a:solidFill>
                <a:srgbClr val="000080"/>
              </a:solidFill>
              <a:prstDash val="solid"/>
              <a:round/>
              <a:headEnd/>
              <a:tailEnd/>
            </a:ln>
          </p:spPr>
          <p:txBody>
            <a:bodyPr/>
            <a:lstStyle/>
            <a:p>
              <a:endParaRPr lang="en-US"/>
            </a:p>
          </p:txBody>
        </p:sp>
        <p:sp>
          <p:nvSpPr>
            <p:cNvPr id="307297" name="Freeform 96"/>
            <p:cNvSpPr>
              <a:spLocks/>
            </p:cNvSpPr>
            <p:nvPr/>
          </p:nvSpPr>
          <p:spPr bwMode="auto">
            <a:xfrm>
              <a:off x="1431" y="1778"/>
              <a:ext cx="7" cy="91"/>
            </a:xfrm>
            <a:custGeom>
              <a:avLst/>
              <a:gdLst>
                <a:gd name="T0" fmla="*/ 0 w 7"/>
                <a:gd name="T1" fmla="*/ 0 h 91"/>
                <a:gd name="T2" fmla="*/ 0 w 7"/>
                <a:gd name="T3" fmla="*/ 4 h 91"/>
                <a:gd name="T4" fmla="*/ 1 w 7"/>
                <a:gd name="T5" fmla="*/ 8 h 91"/>
                <a:gd name="T6" fmla="*/ 1 w 7"/>
                <a:gd name="T7" fmla="*/ 13 h 91"/>
                <a:gd name="T8" fmla="*/ 1 w 7"/>
                <a:gd name="T9" fmla="*/ 19 h 91"/>
                <a:gd name="T10" fmla="*/ 2 w 7"/>
                <a:gd name="T11" fmla="*/ 26 h 91"/>
                <a:gd name="T12" fmla="*/ 3 w 7"/>
                <a:gd name="T13" fmla="*/ 33 h 91"/>
                <a:gd name="T14" fmla="*/ 4 w 7"/>
                <a:gd name="T15" fmla="*/ 48 h 91"/>
                <a:gd name="T16" fmla="*/ 5 w 7"/>
                <a:gd name="T17" fmla="*/ 62 h 91"/>
                <a:gd name="T18" fmla="*/ 5 w 7"/>
                <a:gd name="T19" fmla="*/ 69 h 91"/>
                <a:gd name="T20" fmla="*/ 5 w 7"/>
                <a:gd name="T21" fmla="*/ 75 h 91"/>
                <a:gd name="T22" fmla="*/ 6 w 7"/>
                <a:gd name="T23" fmla="*/ 81 h 91"/>
                <a:gd name="T24" fmla="*/ 6 w 7"/>
                <a:gd name="T25" fmla="*/ 85 h 91"/>
                <a:gd name="T26" fmla="*/ 7 w 7"/>
                <a:gd name="T27" fmla="*/ 89 h 91"/>
                <a:gd name="T28" fmla="*/ 7 w 7"/>
                <a:gd name="T29" fmla="*/ 91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91"/>
                <a:gd name="T47" fmla="*/ 7 w 7"/>
                <a:gd name="T48" fmla="*/ 91 h 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91">
                  <a:moveTo>
                    <a:pt x="0" y="0"/>
                  </a:moveTo>
                  <a:lnTo>
                    <a:pt x="0" y="4"/>
                  </a:lnTo>
                  <a:lnTo>
                    <a:pt x="1" y="8"/>
                  </a:lnTo>
                  <a:lnTo>
                    <a:pt x="1" y="13"/>
                  </a:lnTo>
                  <a:lnTo>
                    <a:pt x="1" y="19"/>
                  </a:lnTo>
                  <a:lnTo>
                    <a:pt x="2" y="26"/>
                  </a:lnTo>
                  <a:lnTo>
                    <a:pt x="3" y="33"/>
                  </a:lnTo>
                  <a:lnTo>
                    <a:pt x="4" y="48"/>
                  </a:lnTo>
                  <a:lnTo>
                    <a:pt x="5" y="62"/>
                  </a:lnTo>
                  <a:lnTo>
                    <a:pt x="5" y="69"/>
                  </a:lnTo>
                  <a:lnTo>
                    <a:pt x="5" y="75"/>
                  </a:lnTo>
                  <a:lnTo>
                    <a:pt x="6" y="81"/>
                  </a:lnTo>
                  <a:lnTo>
                    <a:pt x="6" y="85"/>
                  </a:lnTo>
                  <a:lnTo>
                    <a:pt x="7" y="89"/>
                  </a:lnTo>
                  <a:lnTo>
                    <a:pt x="7" y="91"/>
                  </a:lnTo>
                </a:path>
              </a:pathLst>
            </a:custGeom>
            <a:noFill/>
            <a:ln w="14288">
              <a:solidFill>
                <a:srgbClr val="000080"/>
              </a:solidFill>
              <a:prstDash val="solid"/>
              <a:round/>
              <a:headEnd/>
              <a:tailEnd/>
            </a:ln>
          </p:spPr>
          <p:txBody>
            <a:bodyPr/>
            <a:lstStyle/>
            <a:p>
              <a:endParaRPr lang="en-US"/>
            </a:p>
          </p:txBody>
        </p:sp>
        <p:sp>
          <p:nvSpPr>
            <p:cNvPr id="307298" name="Freeform 97"/>
            <p:cNvSpPr>
              <a:spLocks/>
            </p:cNvSpPr>
            <p:nvPr/>
          </p:nvSpPr>
          <p:spPr bwMode="auto">
            <a:xfrm>
              <a:off x="1438" y="1829"/>
              <a:ext cx="9" cy="41"/>
            </a:xfrm>
            <a:custGeom>
              <a:avLst/>
              <a:gdLst>
                <a:gd name="T0" fmla="*/ 0 w 9"/>
                <a:gd name="T1" fmla="*/ 40 h 41"/>
                <a:gd name="T2" fmla="*/ 1 w 9"/>
                <a:gd name="T3" fmla="*/ 41 h 41"/>
                <a:gd name="T4" fmla="*/ 2 w 9"/>
                <a:gd name="T5" fmla="*/ 41 h 41"/>
                <a:gd name="T6" fmla="*/ 2 w 9"/>
                <a:gd name="T7" fmla="*/ 40 h 41"/>
                <a:gd name="T8" fmla="*/ 3 w 9"/>
                <a:gd name="T9" fmla="*/ 37 h 41"/>
                <a:gd name="T10" fmla="*/ 3 w 9"/>
                <a:gd name="T11" fmla="*/ 35 h 41"/>
                <a:gd name="T12" fmla="*/ 4 w 9"/>
                <a:gd name="T13" fmla="*/ 31 h 41"/>
                <a:gd name="T14" fmla="*/ 4 w 9"/>
                <a:gd name="T15" fmla="*/ 24 h 41"/>
                <a:gd name="T16" fmla="*/ 5 w 9"/>
                <a:gd name="T17" fmla="*/ 15 h 41"/>
                <a:gd name="T18" fmla="*/ 6 w 9"/>
                <a:gd name="T19" fmla="*/ 12 h 41"/>
                <a:gd name="T20" fmla="*/ 7 w 9"/>
                <a:gd name="T21" fmla="*/ 8 h 41"/>
                <a:gd name="T22" fmla="*/ 7 w 9"/>
                <a:gd name="T23" fmla="*/ 5 h 41"/>
                <a:gd name="T24" fmla="*/ 8 w 9"/>
                <a:gd name="T25" fmla="*/ 2 h 41"/>
                <a:gd name="T26" fmla="*/ 8 w 9"/>
                <a:gd name="T27" fmla="*/ 1 h 41"/>
                <a:gd name="T28" fmla="*/ 9 w 9"/>
                <a:gd name="T29" fmla="*/ 0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41"/>
                <a:gd name="T47" fmla="*/ 9 w 9"/>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41">
                  <a:moveTo>
                    <a:pt x="0" y="40"/>
                  </a:moveTo>
                  <a:lnTo>
                    <a:pt x="1" y="41"/>
                  </a:lnTo>
                  <a:lnTo>
                    <a:pt x="2" y="41"/>
                  </a:lnTo>
                  <a:lnTo>
                    <a:pt x="2" y="40"/>
                  </a:lnTo>
                  <a:lnTo>
                    <a:pt x="3" y="37"/>
                  </a:lnTo>
                  <a:lnTo>
                    <a:pt x="3" y="35"/>
                  </a:lnTo>
                  <a:lnTo>
                    <a:pt x="4" y="31"/>
                  </a:lnTo>
                  <a:lnTo>
                    <a:pt x="4" y="24"/>
                  </a:lnTo>
                  <a:lnTo>
                    <a:pt x="5" y="15"/>
                  </a:lnTo>
                  <a:lnTo>
                    <a:pt x="6" y="12"/>
                  </a:lnTo>
                  <a:lnTo>
                    <a:pt x="7" y="8"/>
                  </a:lnTo>
                  <a:lnTo>
                    <a:pt x="7" y="5"/>
                  </a:lnTo>
                  <a:lnTo>
                    <a:pt x="8" y="2"/>
                  </a:lnTo>
                  <a:lnTo>
                    <a:pt x="8" y="1"/>
                  </a:lnTo>
                  <a:lnTo>
                    <a:pt x="9" y="0"/>
                  </a:lnTo>
                </a:path>
              </a:pathLst>
            </a:custGeom>
            <a:noFill/>
            <a:ln w="14288">
              <a:solidFill>
                <a:srgbClr val="000080"/>
              </a:solidFill>
              <a:prstDash val="solid"/>
              <a:round/>
              <a:headEnd/>
              <a:tailEnd/>
            </a:ln>
          </p:spPr>
          <p:txBody>
            <a:bodyPr/>
            <a:lstStyle/>
            <a:p>
              <a:endParaRPr lang="en-US"/>
            </a:p>
          </p:txBody>
        </p:sp>
        <p:sp>
          <p:nvSpPr>
            <p:cNvPr id="307299" name="Freeform 98"/>
            <p:cNvSpPr>
              <a:spLocks/>
            </p:cNvSpPr>
            <p:nvPr/>
          </p:nvSpPr>
          <p:spPr bwMode="auto">
            <a:xfrm>
              <a:off x="1447" y="1829"/>
              <a:ext cx="7" cy="37"/>
            </a:xfrm>
            <a:custGeom>
              <a:avLst/>
              <a:gdLst>
                <a:gd name="T0" fmla="*/ 0 w 7"/>
                <a:gd name="T1" fmla="*/ 0 h 37"/>
                <a:gd name="T2" fmla="*/ 0 w 7"/>
                <a:gd name="T3" fmla="*/ 1 h 37"/>
                <a:gd name="T4" fmla="*/ 0 w 7"/>
                <a:gd name="T5" fmla="*/ 2 h 37"/>
                <a:gd name="T6" fmla="*/ 1 w 7"/>
                <a:gd name="T7" fmla="*/ 4 h 37"/>
                <a:gd name="T8" fmla="*/ 1 w 7"/>
                <a:gd name="T9" fmla="*/ 7 h 37"/>
                <a:gd name="T10" fmla="*/ 1 w 7"/>
                <a:gd name="T11" fmla="*/ 11 h 37"/>
                <a:gd name="T12" fmla="*/ 2 w 7"/>
                <a:gd name="T13" fmla="*/ 15 h 37"/>
                <a:gd name="T14" fmla="*/ 2 w 7"/>
                <a:gd name="T15" fmla="*/ 23 h 37"/>
                <a:gd name="T16" fmla="*/ 3 w 7"/>
                <a:gd name="T17" fmla="*/ 27 h 37"/>
                <a:gd name="T18" fmla="*/ 4 w 7"/>
                <a:gd name="T19" fmla="*/ 30 h 37"/>
                <a:gd name="T20" fmla="*/ 4 w 7"/>
                <a:gd name="T21" fmla="*/ 34 h 37"/>
                <a:gd name="T22" fmla="*/ 5 w 7"/>
                <a:gd name="T23" fmla="*/ 36 h 37"/>
                <a:gd name="T24" fmla="*/ 5 w 7"/>
                <a:gd name="T25" fmla="*/ 37 h 37"/>
                <a:gd name="T26" fmla="*/ 6 w 7"/>
                <a:gd name="T27" fmla="*/ 37 h 37"/>
                <a:gd name="T28" fmla="*/ 7 w 7"/>
                <a:gd name="T29" fmla="*/ 36 h 37"/>
                <a:gd name="T30" fmla="*/ 7 w 7"/>
                <a:gd name="T31" fmla="*/ 34 h 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37"/>
                <a:gd name="T50" fmla="*/ 7 w 7"/>
                <a:gd name="T51" fmla="*/ 37 h 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37">
                  <a:moveTo>
                    <a:pt x="0" y="0"/>
                  </a:moveTo>
                  <a:lnTo>
                    <a:pt x="0" y="1"/>
                  </a:lnTo>
                  <a:lnTo>
                    <a:pt x="0" y="2"/>
                  </a:lnTo>
                  <a:lnTo>
                    <a:pt x="1" y="4"/>
                  </a:lnTo>
                  <a:lnTo>
                    <a:pt x="1" y="7"/>
                  </a:lnTo>
                  <a:lnTo>
                    <a:pt x="1" y="11"/>
                  </a:lnTo>
                  <a:lnTo>
                    <a:pt x="2" y="15"/>
                  </a:lnTo>
                  <a:lnTo>
                    <a:pt x="2" y="23"/>
                  </a:lnTo>
                  <a:lnTo>
                    <a:pt x="3" y="27"/>
                  </a:lnTo>
                  <a:lnTo>
                    <a:pt x="4" y="30"/>
                  </a:lnTo>
                  <a:lnTo>
                    <a:pt x="4" y="34"/>
                  </a:lnTo>
                  <a:lnTo>
                    <a:pt x="5" y="36"/>
                  </a:lnTo>
                  <a:lnTo>
                    <a:pt x="5" y="37"/>
                  </a:lnTo>
                  <a:lnTo>
                    <a:pt x="6" y="37"/>
                  </a:lnTo>
                  <a:lnTo>
                    <a:pt x="7" y="36"/>
                  </a:lnTo>
                  <a:lnTo>
                    <a:pt x="7" y="34"/>
                  </a:lnTo>
                </a:path>
              </a:pathLst>
            </a:custGeom>
            <a:noFill/>
            <a:ln w="14288">
              <a:solidFill>
                <a:srgbClr val="000080"/>
              </a:solidFill>
              <a:prstDash val="solid"/>
              <a:round/>
              <a:headEnd/>
              <a:tailEnd/>
            </a:ln>
          </p:spPr>
          <p:txBody>
            <a:bodyPr/>
            <a:lstStyle/>
            <a:p>
              <a:endParaRPr lang="en-US"/>
            </a:p>
          </p:txBody>
        </p:sp>
        <p:sp>
          <p:nvSpPr>
            <p:cNvPr id="307300" name="Freeform 99"/>
            <p:cNvSpPr>
              <a:spLocks/>
            </p:cNvSpPr>
            <p:nvPr/>
          </p:nvSpPr>
          <p:spPr bwMode="auto">
            <a:xfrm>
              <a:off x="1454" y="1716"/>
              <a:ext cx="24" cy="147"/>
            </a:xfrm>
            <a:custGeom>
              <a:avLst/>
              <a:gdLst>
                <a:gd name="T0" fmla="*/ 0 w 24"/>
                <a:gd name="T1" fmla="*/ 147 h 147"/>
                <a:gd name="T2" fmla="*/ 1 w 24"/>
                <a:gd name="T3" fmla="*/ 145 h 147"/>
                <a:gd name="T4" fmla="*/ 2 w 24"/>
                <a:gd name="T5" fmla="*/ 143 h 147"/>
                <a:gd name="T6" fmla="*/ 2 w 24"/>
                <a:gd name="T7" fmla="*/ 139 h 147"/>
                <a:gd name="T8" fmla="*/ 3 w 24"/>
                <a:gd name="T9" fmla="*/ 136 h 147"/>
                <a:gd name="T10" fmla="*/ 3 w 24"/>
                <a:gd name="T11" fmla="*/ 132 h 147"/>
                <a:gd name="T12" fmla="*/ 4 w 24"/>
                <a:gd name="T13" fmla="*/ 127 h 147"/>
                <a:gd name="T14" fmla="*/ 5 w 24"/>
                <a:gd name="T15" fmla="*/ 117 h 147"/>
                <a:gd name="T16" fmla="*/ 7 w 24"/>
                <a:gd name="T17" fmla="*/ 106 h 147"/>
                <a:gd name="T18" fmla="*/ 9 w 24"/>
                <a:gd name="T19" fmla="*/ 95 h 147"/>
                <a:gd name="T20" fmla="*/ 10 w 24"/>
                <a:gd name="T21" fmla="*/ 82 h 147"/>
                <a:gd name="T22" fmla="*/ 12 w 24"/>
                <a:gd name="T23" fmla="*/ 70 h 147"/>
                <a:gd name="T24" fmla="*/ 14 w 24"/>
                <a:gd name="T25" fmla="*/ 58 h 147"/>
                <a:gd name="T26" fmla="*/ 15 w 24"/>
                <a:gd name="T27" fmla="*/ 45 h 147"/>
                <a:gd name="T28" fmla="*/ 17 w 24"/>
                <a:gd name="T29" fmla="*/ 34 h 147"/>
                <a:gd name="T30" fmla="*/ 19 w 24"/>
                <a:gd name="T31" fmla="*/ 24 h 147"/>
                <a:gd name="T32" fmla="*/ 19 w 24"/>
                <a:gd name="T33" fmla="*/ 20 h 147"/>
                <a:gd name="T34" fmla="*/ 20 w 24"/>
                <a:gd name="T35" fmla="*/ 15 h 147"/>
                <a:gd name="T36" fmla="*/ 21 w 24"/>
                <a:gd name="T37" fmla="*/ 11 h 147"/>
                <a:gd name="T38" fmla="*/ 21 w 24"/>
                <a:gd name="T39" fmla="*/ 8 h 147"/>
                <a:gd name="T40" fmla="*/ 22 w 24"/>
                <a:gd name="T41" fmla="*/ 5 h 147"/>
                <a:gd name="T42" fmla="*/ 22 w 24"/>
                <a:gd name="T43" fmla="*/ 2 h 147"/>
                <a:gd name="T44" fmla="*/ 23 w 24"/>
                <a:gd name="T45" fmla="*/ 1 h 147"/>
                <a:gd name="T46" fmla="*/ 24 w 24"/>
                <a:gd name="T47" fmla="*/ 0 h 1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147"/>
                <a:gd name="T74" fmla="*/ 24 w 24"/>
                <a:gd name="T75" fmla="*/ 147 h 1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147">
                  <a:moveTo>
                    <a:pt x="0" y="147"/>
                  </a:moveTo>
                  <a:lnTo>
                    <a:pt x="1" y="145"/>
                  </a:lnTo>
                  <a:lnTo>
                    <a:pt x="2" y="143"/>
                  </a:lnTo>
                  <a:lnTo>
                    <a:pt x="2" y="139"/>
                  </a:lnTo>
                  <a:lnTo>
                    <a:pt x="3" y="136"/>
                  </a:lnTo>
                  <a:lnTo>
                    <a:pt x="3" y="132"/>
                  </a:lnTo>
                  <a:lnTo>
                    <a:pt x="4" y="127"/>
                  </a:lnTo>
                  <a:lnTo>
                    <a:pt x="5" y="117"/>
                  </a:lnTo>
                  <a:lnTo>
                    <a:pt x="7" y="106"/>
                  </a:lnTo>
                  <a:lnTo>
                    <a:pt x="9" y="95"/>
                  </a:lnTo>
                  <a:lnTo>
                    <a:pt x="10" y="82"/>
                  </a:lnTo>
                  <a:lnTo>
                    <a:pt x="12" y="70"/>
                  </a:lnTo>
                  <a:lnTo>
                    <a:pt x="14" y="58"/>
                  </a:lnTo>
                  <a:lnTo>
                    <a:pt x="15" y="45"/>
                  </a:lnTo>
                  <a:lnTo>
                    <a:pt x="17" y="34"/>
                  </a:lnTo>
                  <a:lnTo>
                    <a:pt x="19" y="24"/>
                  </a:lnTo>
                  <a:lnTo>
                    <a:pt x="19" y="20"/>
                  </a:lnTo>
                  <a:lnTo>
                    <a:pt x="20" y="15"/>
                  </a:lnTo>
                  <a:lnTo>
                    <a:pt x="21" y="11"/>
                  </a:lnTo>
                  <a:lnTo>
                    <a:pt x="21" y="8"/>
                  </a:lnTo>
                  <a:lnTo>
                    <a:pt x="22" y="5"/>
                  </a:lnTo>
                  <a:lnTo>
                    <a:pt x="22" y="2"/>
                  </a:lnTo>
                  <a:lnTo>
                    <a:pt x="23" y="1"/>
                  </a:lnTo>
                  <a:lnTo>
                    <a:pt x="24" y="0"/>
                  </a:lnTo>
                </a:path>
              </a:pathLst>
            </a:custGeom>
            <a:noFill/>
            <a:ln w="14288">
              <a:solidFill>
                <a:srgbClr val="000080"/>
              </a:solidFill>
              <a:prstDash val="solid"/>
              <a:round/>
              <a:headEnd/>
              <a:tailEnd/>
            </a:ln>
          </p:spPr>
          <p:txBody>
            <a:bodyPr/>
            <a:lstStyle/>
            <a:p>
              <a:endParaRPr lang="en-US"/>
            </a:p>
          </p:txBody>
        </p:sp>
        <p:sp>
          <p:nvSpPr>
            <p:cNvPr id="307301" name="Freeform 100"/>
            <p:cNvSpPr>
              <a:spLocks/>
            </p:cNvSpPr>
            <p:nvPr/>
          </p:nvSpPr>
          <p:spPr bwMode="auto">
            <a:xfrm>
              <a:off x="1478" y="1715"/>
              <a:ext cx="7" cy="93"/>
            </a:xfrm>
            <a:custGeom>
              <a:avLst/>
              <a:gdLst>
                <a:gd name="T0" fmla="*/ 0 w 7"/>
                <a:gd name="T1" fmla="*/ 1 h 93"/>
                <a:gd name="T2" fmla="*/ 0 w 7"/>
                <a:gd name="T3" fmla="*/ 0 h 93"/>
                <a:gd name="T4" fmla="*/ 1 w 7"/>
                <a:gd name="T5" fmla="*/ 0 h 93"/>
                <a:gd name="T6" fmla="*/ 1 w 7"/>
                <a:gd name="T7" fmla="*/ 1 h 93"/>
                <a:gd name="T8" fmla="*/ 1 w 7"/>
                <a:gd name="T9" fmla="*/ 2 h 93"/>
                <a:gd name="T10" fmla="*/ 2 w 7"/>
                <a:gd name="T11" fmla="*/ 5 h 93"/>
                <a:gd name="T12" fmla="*/ 2 w 7"/>
                <a:gd name="T13" fmla="*/ 7 h 93"/>
                <a:gd name="T14" fmla="*/ 2 w 7"/>
                <a:gd name="T15" fmla="*/ 10 h 93"/>
                <a:gd name="T16" fmla="*/ 2 w 7"/>
                <a:gd name="T17" fmla="*/ 13 h 93"/>
                <a:gd name="T18" fmla="*/ 3 w 7"/>
                <a:gd name="T19" fmla="*/ 20 h 93"/>
                <a:gd name="T20" fmla="*/ 3 w 7"/>
                <a:gd name="T21" fmla="*/ 28 h 93"/>
                <a:gd name="T22" fmla="*/ 4 w 7"/>
                <a:gd name="T23" fmla="*/ 38 h 93"/>
                <a:gd name="T24" fmla="*/ 4 w 7"/>
                <a:gd name="T25" fmla="*/ 47 h 93"/>
                <a:gd name="T26" fmla="*/ 4 w 7"/>
                <a:gd name="T27" fmla="*/ 57 h 93"/>
                <a:gd name="T28" fmla="*/ 5 w 7"/>
                <a:gd name="T29" fmla="*/ 66 h 93"/>
                <a:gd name="T30" fmla="*/ 6 w 7"/>
                <a:gd name="T31" fmla="*/ 74 h 93"/>
                <a:gd name="T32" fmla="*/ 6 w 7"/>
                <a:gd name="T33" fmla="*/ 82 h 93"/>
                <a:gd name="T34" fmla="*/ 6 w 7"/>
                <a:gd name="T35" fmla="*/ 84 h 93"/>
                <a:gd name="T36" fmla="*/ 6 w 7"/>
                <a:gd name="T37" fmla="*/ 87 h 93"/>
                <a:gd name="T38" fmla="*/ 6 w 7"/>
                <a:gd name="T39" fmla="*/ 89 h 93"/>
                <a:gd name="T40" fmla="*/ 6 w 7"/>
                <a:gd name="T41" fmla="*/ 92 h 93"/>
                <a:gd name="T42" fmla="*/ 7 w 7"/>
                <a:gd name="T43" fmla="*/ 93 h 93"/>
                <a:gd name="T44" fmla="*/ 7 w 7"/>
                <a:gd name="T45" fmla="*/ 93 h 93"/>
                <a:gd name="T46" fmla="*/ 7 w 7"/>
                <a:gd name="T47" fmla="*/ 93 h 93"/>
                <a:gd name="T48" fmla="*/ 7 w 7"/>
                <a:gd name="T49" fmla="*/ 93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
                <a:gd name="T76" fmla="*/ 0 h 93"/>
                <a:gd name="T77" fmla="*/ 7 w 7"/>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 h="93">
                  <a:moveTo>
                    <a:pt x="0" y="1"/>
                  </a:moveTo>
                  <a:lnTo>
                    <a:pt x="0" y="0"/>
                  </a:lnTo>
                  <a:lnTo>
                    <a:pt x="1" y="0"/>
                  </a:lnTo>
                  <a:lnTo>
                    <a:pt x="1" y="1"/>
                  </a:lnTo>
                  <a:lnTo>
                    <a:pt x="1" y="2"/>
                  </a:lnTo>
                  <a:lnTo>
                    <a:pt x="2" y="5"/>
                  </a:lnTo>
                  <a:lnTo>
                    <a:pt x="2" y="7"/>
                  </a:lnTo>
                  <a:lnTo>
                    <a:pt x="2" y="10"/>
                  </a:lnTo>
                  <a:lnTo>
                    <a:pt x="2" y="13"/>
                  </a:lnTo>
                  <a:lnTo>
                    <a:pt x="3" y="20"/>
                  </a:lnTo>
                  <a:lnTo>
                    <a:pt x="3" y="28"/>
                  </a:lnTo>
                  <a:lnTo>
                    <a:pt x="4" y="38"/>
                  </a:lnTo>
                  <a:lnTo>
                    <a:pt x="4" y="47"/>
                  </a:lnTo>
                  <a:lnTo>
                    <a:pt x="4" y="57"/>
                  </a:lnTo>
                  <a:lnTo>
                    <a:pt x="5" y="66"/>
                  </a:lnTo>
                  <a:lnTo>
                    <a:pt x="6" y="74"/>
                  </a:lnTo>
                  <a:lnTo>
                    <a:pt x="6" y="82"/>
                  </a:lnTo>
                  <a:lnTo>
                    <a:pt x="6" y="84"/>
                  </a:lnTo>
                  <a:lnTo>
                    <a:pt x="6" y="87"/>
                  </a:lnTo>
                  <a:lnTo>
                    <a:pt x="6" y="89"/>
                  </a:lnTo>
                  <a:lnTo>
                    <a:pt x="6" y="92"/>
                  </a:lnTo>
                  <a:lnTo>
                    <a:pt x="7" y="93"/>
                  </a:lnTo>
                </a:path>
              </a:pathLst>
            </a:custGeom>
            <a:noFill/>
            <a:ln w="14288">
              <a:solidFill>
                <a:srgbClr val="000080"/>
              </a:solidFill>
              <a:prstDash val="solid"/>
              <a:round/>
              <a:headEnd/>
              <a:tailEnd/>
            </a:ln>
          </p:spPr>
          <p:txBody>
            <a:bodyPr/>
            <a:lstStyle/>
            <a:p>
              <a:endParaRPr lang="en-US"/>
            </a:p>
          </p:txBody>
        </p:sp>
        <p:sp>
          <p:nvSpPr>
            <p:cNvPr id="307302" name="Freeform 101"/>
            <p:cNvSpPr>
              <a:spLocks/>
            </p:cNvSpPr>
            <p:nvPr/>
          </p:nvSpPr>
          <p:spPr bwMode="auto">
            <a:xfrm>
              <a:off x="1485" y="1653"/>
              <a:ext cx="8" cy="155"/>
            </a:xfrm>
            <a:custGeom>
              <a:avLst/>
              <a:gdLst>
                <a:gd name="T0" fmla="*/ 0 w 8"/>
                <a:gd name="T1" fmla="*/ 155 h 155"/>
                <a:gd name="T2" fmla="*/ 0 w 8"/>
                <a:gd name="T3" fmla="*/ 154 h 155"/>
                <a:gd name="T4" fmla="*/ 1 w 8"/>
                <a:gd name="T5" fmla="*/ 151 h 155"/>
                <a:gd name="T6" fmla="*/ 1 w 8"/>
                <a:gd name="T7" fmla="*/ 149 h 155"/>
                <a:gd name="T8" fmla="*/ 1 w 8"/>
                <a:gd name="T9" fmla="*/ 145 h 155"/>
                <a:gd name="T10" fmla="*/ 1 w 8"/>
                <a:gd name="T11" fmla="*/ 141 h 155"/>
                <a:gd name="T12" fmla="*/ 2 w 8"/>
                <a:gd name="T13" fmla="*/ 137 h 155"/>
                <a:gd name="T14" fmla="*/ 2 w 8"/>
                <a:gd name="T15" fmla="*/ 132 h 155"/>
                <a:gd name="T16" fmla="*/ 2 w 8"/>
                <a:gd name="T17" fmla="*/ 127 h 155"/>
                <a:gd name="T18" fmla="*/ 2 w 8"/>
                <a:gd name="T19" fmla="*/ 115 h 155"/>
                <a:gd name="T20" fmla="*/ 3 w 8"/>
                <a:gd name="T21" fmla="*/ 102 h 155"/>
                <a:gd name="T22" fmla="*/ 4 w 8"/>
                <a:gd name="T23" fmla="*/ 89 h 155"/>
                <a:gd name="T24" fmla="*/ 4 w 8"/>
                <a:gd name="T25" fmla="*/ 75 h 155"/>
                <a:gd name="T26" fmla="*/ 5 w 8"/>
                <a:gd name="T27" fmla="*/ 62 h 155"/>
                <a:gd name="T28" fmla="*/ 5 w 8"/>
                <a:gd name="T29" fmla="*/ 48 h 155"/>
                <a:gd name="T30" fmla="*/ 6 w 8"/>
                <a:gd name="T31" fmla="*/ 36 h 155"/>
                <a:gd name="T32" fmla="*/ 6 w 8"/>
                <a:gd name="T33" fmla="*/ 25 h 155"/>
                <a:gd name="T34" fmla="*/ 6 w 8"/>
                <a:gd name="T35" fmla="*/ 20 h 155"/>
                <a:gd name="T36" fmla="*/ 6 w 8"/>
                <a:gd name="T37" fmla="*/ 15 h 155"/>
                <a:gd name="T38" fmla="*/ 7 w 8"/>
                <a:gd name="T39" fmla="*/ 11 h 155"/>
                <a:gd name="T40" fmla="*/ 7 w 8"/>
                <a:gd name="T41" fmla="*/ 8 h 155"/>
                <a:gd name="T42" fmla="*/ 7 w 8"/>
                <a:gd name="T43" fmla="*/ 5 h 155"/>
                <a:gd name="T44" fmla="*/ 7 w 8"/>
                <a:gd name="T45" fmla="*/ 2 h 155"/>
                <a:gd name="T46" fmla="*/ 7 w 8"/>
                <a:gd name="T47" fmla="*/ 1 h 155"/>
                <a:gd name="T48" fmla="*/ 8 w 8"/>
                <a:gd name="T49" fmla="*/ 0 h 1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155"/>
                <a:gd name="T77" fmla="*/ 8 w 8"/>
                <a:gd name="T78" fmla="*/ 155 h 1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155">
                  <a:moveTo>
                    <a:pt x="0" y="155"/>
                  </a:moveTo>
                  <a:lnTo>
                    <a:pt x="0" y="154"/>
                  </a:lnTo>
                  <a:lnTo>
                    <a:pt x="1" y="151"/>
                  </a:lnTo>
                  <a:lnTo>
                    <a:pt x="1" y="149"/>
                  </a:lnTo>
                  <a:lnTo>
                    <a:pt x="1" y="145"/>
                  </a:lnTo>
                  <a:lnTo>
                    <a:pt x="1" y="141"/>
                  </a:lnTo>
                  <a:lnTo>
                    <a:pt x="2" y="137"/>
                  </a:lnTo>
                  <a:lnTo>
                    <a:pt x="2" y="132"/>
                  </a:lnTo>
                  <a:lnTo>
                    <a:pt x="2" y="127"/>
                  </a:lnTo>
                  <a:lnTo>
                    <a:pt x="2" y="115"/>
                  </a:lnTo>
                  <a:lnTo>
                    <a:pt x="3" y="102"/>
                  </a:lnTo>
                  <a:lnTo>
                    <a:pt x="4" y="89"/>
                  </a:lnTo>
                  <a:lnTo>
                    <a:pt x="4" y="75"/>
                  </a:lnTo>
                  <a:lnTo>
                    <a:pt x="5" y="62"/>
                  </a:lnTo>
                  <a:lnTo>
                    <a:pt x="5" y="48"/>
                  </a:lnTo>
                  <a:lnTo>
                    <a:pt x="6" y="36"/>
                  </a:lnTo>
                  <a:lnTo>
                    <a:pt x="6" y="25"/>
                  </a:lnTo>
                  <a:lnTo>
                    <a:pt x="6" y="20"/>
                  </a:lnTo>
                  <a:lnTo>
                    <a:pt x="6" y="15"/>
                  </a:lnTo>
                  <a:lnTo>
                    <a:pt x="7" y="11"/>
                  </a:lnTo>
                  <a:lnTo>
                    <a:pt x="7" y="8"/>
                  </a:lnTo>
                  <a:lnTo>
                    <a:pt x="7" y="5"/>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03" name="Freeform 102"/>
            <p:cNvSpPr>
              <a:spLocks/>
            </p:cNvSpPr>
            <p:nvPr/>
          </p:nvSpPr>
          <p:spPr bwMode="auto">
            <a:xfrm>
              <a:off x="1493" y="1653"/>
              <a:ext cx="8" cy="123"/>
            </a:xfrm>
            <a:custGeom>
              <a:avLst/>
              <a:gdLst>
                <a:gd name="T0" fmla="*/ 0 w 8"/>
                <a:gd name="T1" fmla="*/ 0 h 123"/>
                <a:gd name="T2" fmla="*/ 0 w 8"/>
                <a:gd name="T3" fmla="*/ 0 h 123"/>
                <a:gd name="T4" fmla="*/ 0 w 8"/>
                <a:gd name="T5" fmla="*/ 1 h 123"/>
                <a:gd name="T6" fmla="*/ 0 w 8"/>
                <a:gd name="T7" fmla="*/ 2 h 123"/>
                <a:gd name="T8" fmla="*/ 1 w 8"/>
                <a:gd name="T9" fmla="*/ 3 h 123"/>
                <a:gd name="T10" fmla="*/ 1 w 8"/>
                <a:gd name="T11" fmla="*/ 6 h 123"/>
                <a:gd name="T12" fmla="*/ 2 w 8"/>
                <a:gd name="T13" fmla="*/ 8 h 123"/>
                <a:gd name="T14" fmla="*/ 2 w 8"/>
                <a:gd name="T15" fmla="*/ 12 h 123"/>
                <a:gd name="T16" fmla="*/ 2 w 8"/>
                <a:gd name="T17" fmla="*/ 15 h 123"/>
                <a:gd name="T18" fmla="*/ 3 w 8"/>
                <a:gd name="T19" fmla="*/ 24 h 123"/>
                <a:gd name="T20" fmla="*/ 3 w 8"/>
                <a:gd name="T21" fmla="*/ 33 h 123"/>
                <a:gd name="T22" fmla="*/ 4 w 8"/>
                <a:gd name="T23" fmla="*/ 43 h 123"/>
                <a:gd name="T24" fmla="*/ 4 w 8"/>
                <a:gd name="T25" fmla="*/ 54 h 123"/>
                <a:gd name="T26" fmla="*/ 4 w 8"/>
                <a:gd name="T27" fmla="*/ 65 h 123"/>
                <a:gd name="T28" fmla="*/ 5 w 8"/>
                <a:gd name="T29" fmla="*/ 76 h 123"/>
                <a:gd name="T30" fmla="*/ 5 w 8"/>
                <a:gd name="T31" fmla="*/ 87 h 123"/>
                <a:gd name="T32" fmla="*/ 6 w 8"/>
                <a:gd name="T33" fmla="*/ 97 h 123"/>
                <a:gd name="T34" fmla="*/ 7 w 8"/>
                <a:gd name="T35" fmla="*/ 106 h 123"/>
                <a:gd name="T36" fmla="*/ 7 w 8"/>
                <a:gd name="T37" fmla="*/ 110 h 123"/>
                <a:gd name="T38" fmla="*/ 7 w 8"/>
                <a:gd name="T39" fmla="*/ 113 h 123"/>
                <a:gd name="T40" fmla="*/ 8 w 8"/>
                <a:gd name="T41" fmla="*/ 117 h 123"/>
                <a:gd name="T42" fmla="*/ 8 w 8"/>
                <a:gd name="T43" fmla="*/ 119 h 123"/>
                <a:gd name="T44" fmla="*/ 8 w 8"/>
                <a:gd name="T45" fmla="*/ 121 h 123"/>
                <a:gd name="T46" fmla="*/ 8 w 8"/>
                <a:gd name="T47" fmla="*/ 123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23"/>
                <a:gd name="T74" fmla="*/ 8 w 8"/>
                <a:gd name="T75" fmla="*/ 123 h 12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23">
                  <a:moveTo>
                    <a:pt x="0" y="0"/>
                  </a:moveTo>
                  <a:lnTo>
                    <a:pt x="0" y="0"/>
                  </a:lnTo>
                  <a:lnTo>
                    <a:pt x="0" y="1"/>
                  </a:lnTo>
                  <a:lnTo>
                    <a:pt x="0" y="2"/>
                  </a:lnTo>
                  <a:lnTo>
                    <a:pt x="1" y="3"/>
                  </a:lnTo>
                  <a:lnTo>
                    <a:pt x="1" y="6"/>
                  </a:lnTo>
                  <a:lnTo>
                    <a:pt x="2" y="8"/>
                  </a:lnTo>
                  <a:lnTo>
                    <a:pt x="2" y="12"/>
                  </a:lnTo>
                  <a:lnTo>
                    <a:pt x="2" y="15"/>
                  </a:lnTo>
                  <a:lnTo>
                    <a:pt x="3" y="24"/>
                  </a:lnTo>
                  <a:lnTo>
                    <a:pt x="3" y="33"/>
                  </a:lnTo>
                  <a:lnTo>
                    <a:pt x="4" y="43"/>
                  </a:lnTo>
                  <a:lnTo>
                    <a:pt x="4" y="54"/>
                  </a:lnTo>
                  <a:lnTo>
                    <a:pt x="4" y="65"/>
                  </a:lnTo>
                  <a:lnTo>
                    <a:pt x="5" y="76"/>
                  </a:lnTo>
                  <a:lnTo>
                    <a:pt x="5" y="87"/>
                  </a:lnTo>
                  <a:lnTo>
                    <a:pt x="6" y="97"/>
                  </a:lnTo>
                  <a:lnTo>
                    <a:pt x="7" y="106"/>
                  </a:lnTo>
                  <a:lnTo>
                    <a:pt x="7" y="110"/>
                  </a:lnTo>
                  <a:lnTo>
                    <a:pt x="7" y="113"/>
                  </a:lnTo>
                  <a:lnTo>
                    <a:pt x="8" y="117"/>
                  </a:lnTo>
                  <a:lnTo>
                    <a:pt x="8" y="119"/>
                  </a:lnTo>
                  <a:lnTo>
                    <a:pt x="8" y="121"/>
                  </a:lnTo>
                  <a:lnTo>
                    <a:pt x="8" y="123"/>
                  </a:lnTo>
                </a:path>
              </a:pathLst>
            </a:custGeom>
            <a:noFill/>
            <a:ln w="14288">
              <a:solidFill>
                <a:srgbClr val="000080"/>
              </a:solidFill>
              <a:prstDash val="solid"/>
              <a:round/>
              <a:headEnd/>
              <a:tailEnd/>
            </a:ln>
          </p:spPr>
          <p:txBody>
            <a:bodyPr/>
            <a:lstStyle/>
            <a:p>
              <a:endParaRPr lang="en-US"/>
            </a:p>
          </p:txBody>
        </p:sp>
        <p:sp>
          <p:nvSpPr>
            <p:cNvPr id="307304" name="Freeform 103"/>
            <p:cNvSpPr>
              <a:spLocks/>
            </p:cNvSpPr>
            <p:nvPr/>
          </p:nvSpPr>
          <p:spPr bwMode="auto">
            <a:xfrm>
              <a:off x="1501" y="1733"/>
              <a:ext cx="8" cy="44"/>
            </a:xfrm>
            <a:custGeom>
              <a:avLst/>
              <a:gdLst>
                <a:gd name="T0" fmla="*/ 0 w 8"/>
                <a:gd name="T1" fmla="*/ 43 h 44"/>
                <a:gd name="T2" fmla="*/ 0 w 8"/>
                <a:gd name="T3" fmla="*/ 44 h 44"/>
                <a:gd name="T4" fmla="*/ 1 w 8"/>
                <a:gd name="T5" fmla="*/ 44 h 44"/>
                <a:gd name="T6" fmla="*/ 1 w 8"/>
                <a:gd name="T7" fmla="*/ 44 h 44"/>
                <a:gd name="T8" fmla="*/ 1 w 8"/>
                <a:gd name="T9" fmla="*/ 43 h 44"/>
                <a:gd name="T10" fmla="*/ 2 w 8"/>
                <a:gd name="T11" fmla="*/ 41 h 44"/>
                <a:gd name="T12" fmla="*/ 2 w 8"/>
                <a:gd name="T13" fmla="*/ 38 h 44"/>
                <a:gd name="T14" fmla="*/ 2 w 8"/>
                <a:gd name="T15" fmla="*/ 34 h 44"/>
                <a:gd name="T16" fmla="*/ 3 w 8"/>
                <a:gd name="T17" fmla="*/ 30 h 44"/>
                <a:gd name="T18" fmla="*/ 3 w 8"/>
                <a:gd name="T19" fmla="*/ 25 h 44"/>
                <a:gd name="T20" fmla="*/ 4 w 8"/>
                <a:gd name="T21" fmla="*/ 16 h 44"/>
                <a:gd name="T22" fmla="*/ 5 w 8"/>
                <a:gd name="T23" fmla="*/ 11 h 44"/>
                <a:gd name="T24" fmla="*/ 5 w 8"/>
                <a:gd name="T25" fmla="*/ 7 h 44"/>
                <a:gd name="T26" fmla="*/ 6 w 8"/>
                <a:gd name="T27" fmla="*/ 4 h 44"/>
                <a:gd name="T28" fmla="*/ 6 w 8"/>
                <a:gd name="T29" fmla="*/ 1 h 44"/>
                <a:gd name="T30" fmla="*/ 7 w 8"/>
                <a:gd name="T31" fmla="*/ 0 h 44"/>
                <a:gd name="T32" fmla="*/ 8 w 8"/>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44"/>
                <a:gd name="T53" fmla="*/ 8 w 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44">
                  <a:moveTo>
                    <a:pt x="0" y="43"/>
                  </a:moveTo>
                  <a:lnTo>
                    <a:pt x="0" y="44"/>
                  </a:lnTo>
                  <a:lnTo>
                    <a:pt x="1" y="44"/>
                  </a:lnTo>
                  <a:lnTo>
                    <a:pt x="1" y="43"/>
                  </a:lnTo>
                  <a:lnTo>
                    <a:pt x="2" y="41"/>
                  </a:lnTo>
                  <a:lnTo>
                    <a:pt x="2" y="38"/>
                  </a:lnTo>
                  <a:lnTo>
                    <a:pt x="2" y="34"/>
                  </a:lnTo>
                  <a:lnTo>
                    <a:pt x="3" y="30"/>
                  </a:lnTo>
                  <a:lnTo>
                    <a:pt x="3" y="25"/>
                  </a:lnTo>
                  <a:lnTo>
                    <a:pt x="4" y="16"/>
                  </a:lnTo>
                  <a:lnTo>
                    <a:pt x="5" y="11"/>
                  </a:lnTo>
                  <a:lnTo>
                    <a:pt x="5" y="7"/>
                  </a:lnTo>
                  <a:lnTo>
                    <a:pt x="6" y="4"/>
                  </a:lnTo>
                  <a:lnTo>
                    <a:pt x="6"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05" name="Freeform 104"/>
            <p:cNvSpPr>
              <a:spLocks/>
            </p:cNvSpPr>
            <p:nvPr/>
          </p:nvSpPr>
          <p:spPr bwMode="auto">
            <a:xfrm>
              <a:off x="1509" y="1733"/>
              <a:ext cx="23" cy="59"/>
            </a:xfrm>
            <a:custGeom>
              <a:avLst/>
              <a:gdLst>
                <a:gd name="T0" fmla="*/ 0 w 23"/>
                <a:gd name="T1" fmla="*/ 0 h 59"/>
                <a:gd name="T2" fmla="*/ 1 w 23"/>
                <a:gd name="T3" fmla="*/ 1 h 59"/>
                <a:gd name="T4" fmla="*/ 2 w 23"/>
                <a:gd name="T5" fmla="*/ 3 h 59"/>
                <a:gd name="T6" fmla="*/ 4 w 23"/>
                <a:gd name="T7" fmla="*/ 5 h 59"/>
                <a:gd name="T8" fmla="*/ 5 w 23"/>
                <a:gd name="T9" fmla="*/ 7 h 59"/>
                <a:gd name="T10" fmla="*/ 6 w 23"/>
                <a:gd name="T11" fmla="*/ 11 h 59"/>
                <a:gd name="T12" fmla="*/ 8 w 23"/>
                <a:gd name="T13" fmla="*/ 15 h 59"/>
                <a:gd name="T14" fmla="*/ 11 w 23"/>
                <a:gd name="T15" fmla="*/ 23 h 59"/>
                <a:gd name="T16" fmla="*/ 15 w 23"/>
                <a:gd name="T17" fmla="*/ 32 h 59"/>
                <a:gd name="T18" fmla="*/ 18 w 23"/>
                <a:gd name="T19" fmla="*/ 42 h 59"/>
                <a:gd name="T20" fmla="*/ 21 w 23"/>
                <a:gd name="T21" fmla="*/ 50 h 59"/>
                <a:gd name="T22" fmla="*/ 23 w 23"/>
                <a:gd name="T23" fmla="*/ 59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59"/>
                <a:gd name="T38" fmla="*/ 23 w 2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59">
                  <a:moveTo>
                    <a:pt x="0" y="0"/>
                  </a:moveTo>
                  <a:lnTo>
                    <a:pt x="1" y="1"/>
                  </a:lnTo>
                  <a:lnTo>
                    <a:pt x="2" y="3"/>
                  </a:lnTo>
                  <a:lnTo>
                    <a:pt x="4" y="5"/>
                  </a:lnTo>
                  <a:lnTo>
                    <a:pt x="5" y="7"/>
                  </a:lnTo>
                  <a:lnTo>
                    <a:pt x="6" y="11"/>
                  </a:lnTo>
                  <a:lnTo>
                    <a:pt x="8" y="15"/>
                  </a:lnTo>
                  <a:lnTo>
                    <a:pt x="11" y="23"/>
                  </a:lnTo>
                  <a:lnTo>
                    <a:pt x="15" y="32"/>
                  </a:lnTo>
                  <a:lnTo>
                    <a:pt x="18" y="42"/>
                  </a:lnTo>
                  <a:lnTo>
                    <a:pt x="21" y="50"/>
                  </a:lnTo>
                  <a:lnTo>
                    <a:pt x="23" y="59"/>
                  </a:lnTo>
                </a:path>
              </a:pathLst>
            </a:custGeom>
            <a:noFill/>
            <a:ln w="14288">
              <a:solidFill>
                <a:srgbClr val="000080"/>
              </a:solidFill>
              <a:prstDash val="solid"/>
              <a:round/>
              <a:headEnd/>
              <a:tailEnd/>
            </a:ln>
          </p:spPr>
          <p:txBody>
            <a:bodyPr/>
            <a:lstStyle/>
            <a:p>
              <a:endParaRPr lang="en-US"/>
            </a:p>
          </p:txBody>
        </p:sp>
        <p:sp>
          <p:nvSpPr>
            <p:cNvPr id="307306" name="Freeform 105"/>
            <p:cNvSpPr>
              <a:spLocks/>
            </p:cNvSpPr>
            <p:nvPr/>
          </p:nvSpPr>
          <p:spPr bwMode="auto">
            <a:xfrm>
              <a:off x="1532" y="1792"/>
              <a:ext cx="8" cy="57"/>
            </a:xfrm>
            <a:custGeom>
              <a:avLst/>
              <a:gdLst>
                <a:gd name="T0" fmla="*/ 0 w 8"/>
                <a:gd name="T1" fmla="*/ 0 h 57"/>
                <a:gd name="T2" fmla="*/ 2 w 8"/>
                <a:gd name="T3" fmla="*/ 8 h 57"/>
                <a:gd name="T4" fmla="*/ 3 w 8"/>
                <a:gd name="T5" fmla="*/ 17 h 57"/>
                <a:gd name="T6" fmla="*/ 4 w 8"/>
                <a:gd name="T7" fmla="*/ 26 h 57"/>
                <a:gd name="T8" fmla="*/ 5 w 8"/>
                <a:gd name="T9" fmla="*/ 35 h 57"/>
                <a:gd name="T10" fmla="*/ 5 w 8"/>
                <a:gd name="T11" fmla="*/ 43 h 57"/>
                <a:gd name="T12" fmla="*/ 5 w 8"/>
                <a:gd name="T13" fmla="*/ 47 h 57"/>
                <a:gd name="T14" fmla="*/ 6 w 8"/>
                <a:gd name="T15" fmla="*/ 50 h 57"/>
                <a:gd name="T16" fmla="*/ 7 w 8"/>
                <a:gd name="T17" fmla="*/ 53 h 57"/>
                <a:gd name="T18" fmla="*/ 7 w 8"/>
                <a:gd name="T19" fmla="*/ 55 h 57"/>
                <a:gd name="T20" fmla="*/ 7 w 8"/>
                <a:gd name="T21" fmla="*/ 57 h 57"/>
                <a:gd name="T22" fmla="*/ 8 w 8"/>
                <a:gd name="T23" fmla="*/ 57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57"/>
                <a:gd name="T38" fmla="*/ 8 w 8"/>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57">
                  <a:moveTo>
                    <a:pt x="0" y="0"/>
                  </a:moveTo>
                  <a:lnTo>
                    <a:pt x="2" y="8"/>
                  </a:lnTo>
                  <a:lnTo>
                    <a:pt x="3" y="17"/>
                  </a:lnTo>
                  <a:lnTo>
                    <a:pt x="4" y="26"/>
                  </a:lnTo>
                  <a:lnTo>
                    <a:pt x="5" y="35"/>
                  </a:lnTo>
                  <a:lnTo>
                    <a:pt x="5" y="43"/>
                  </a:lnTo>
                  <a:lnTo>
                    <a:pt x="5" y="47"/>
                  </a:lnTo>
                  <a:lnTo>
                    <a:pt x="6" y="50"/>
                  </a:lnTo>
                  <a:lnTo>
                    <a:pt x="7" y="53"/>
                  </a:lnTo>
                  <a:lnTo>
                    <a:pt x="7" y="55"/>
                  </a:lnTo>
                  <a:lnTo>
                    <a:pt x="7" y="57"/>
                  </a:lnTo>
                  <a:lnTo>
                    <a:pt x="8" y="57"/>
                  </a:lnTo>
                </a:path>
              </a:pathLst>
            </a:custGeom>
            <a:noFill/>
            <a:ln w="14288">
              <a:solidFill>
                <a:srgbClr val="000080"/>
              </a:solidFill>
              <a:prstDash val="solid"/>
              <a:round/>
              <a:headEnd/>
              <a:tailEnd/>
            </a:ln>
          </p:spPr>
          <p:txBody>
            <a:bodyPr/>
            <a:lstStyle/>
            <a:p>
              <a:endParaRPr lang="en-US"/>
            </a:p>
          </p:txBody>
        </p:sp>
        <p:sp>
          <p:nvSpPr>
            <p:cNvPr id="307307" name="Freeform 106"/>
            <p:cNvSpPr>
              <a:spLocks/>
            </p:cNvSpPr>
            <p:nvPr/>
          </p:nvSpPr>
          <p:spPr bwMode="auto">
            <a:xfrm>
              <a:off x="1540" y="1804"/>
              <a:ext cx="8" cy="45"/>
            </a:xfrm>
            <a:custGeom>
              <a:avLst/>
              <a:gdLst>
                <a:gd name="T0" fmla="*/ 0 w 8"/>
                <a:gd name="T1" fmla="*/ 45 h 45"/>
                <a:gd name="T2" fmla="*/ 0 w 8"/>
                <a:gd name="T3" fmla="*/ 45 h 45"/>
                <a:gd name="T4" fmla="*/ 1 w 8"/>
                <a:gd name="T5" fmla="*/ 44 h 45"/>
                <a:gd name="T6" fmla="*/ 1 w 8"/>
                <a:gd name="T7" fmla="*/ 43 h 45"/>
                <a:gd name="T8" fmla="*/ 2 w 8"/>
                <a:gd name="T9" fmla="*/ 41 h 45"/>
                <a:gd name="T10" fmla="*/ 2 w 8"/>
                <a:gd name="T11" fmla="*/ 38 h 45"/>
                <a:gd name="T12" fmla="*/ 3 w 8"/>
                <a:gd name="T13" fmla="*/ 35 h 45"/>
                <a:gd name="T14" fmla="*/ 4 w 8"/>
                <a:gd name="T15" fmla="*/ 28 h 45"/>
                <a:gd name="T16" fmla="*/ 5 w 8"/>
                <a:gd name="T17" fmla="*/ 20 h 45"/>
                <a:gd name="T18" fmla="*/ 6 w 8"/>
                <a:gd name="T19" fmla="*/ 12 h 45"/>
                <a:gd name="T20" fmla="*/ 7 w 8"/>
                <a:gd name="T21" fmla="*/ 5 h 45"/>
                <a:gd name="T22" fmla="*/ 7 w 8"/>
                <a:gd name="T23" fmla="*/ 3 h 45"/>
                <a:gd name="T24" fmla="*/ 8 w 8"/>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5"/>
                <a:gd name="T41" fmla="*/ 8 w 8"/>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5">
                  <a:moveTo>
                    <a:pt x="0" y="45"/>
                  </a:moveTo>
                  <a:lnTo>
                    <a:pt x="0" y="45"/>
                  </a:lnTo>
                  <a:lnTo>
                    <a:pt x="1" y="44"/>
                  </a:lnTo>
                  <a:lnTo>
                    <a:pt x="1" y="43"/>
                  </a:lnTo>
                  <a:lnTo>
                    <a:pt x="2" y="41"/>
                  </a:lnTo>
                  <a:lnTo>
                    <a:pt x="2" y="38"/>
                  </a:lnTo>
                  <a:lnTo>
                    <a:pt x="3" y="35"/>
                  </a:lnTo>
                  <a:lnTo>
                    <a:pt x="4" y="28"/>
                  </a:lnTo>
                  <a:lnTo>
                    <a:pt x="5" y="20"/>
                  </a:lnTo>
                  <a:lnTo>
                    <a:pt x="6" y="12"/>
                  </a:lnTo>
                  <a:lnTo>
                    <a:pt x="7" y="5"/>
                  </a:lnTo>
                  <a:lnTo>
                    <a:pt x="7" y="3"/>
                  </a:lnTo>
                  <a:lnTo>
                    <a:pt x="8" y="0"/>
                  </a:lnTo>
                </a:path>
              </a:pathLst>
            </a:custGeom>
            <a:noFill/>
            <a:ln w="14288">
              <a:solidFill>
                <a:srgbClr val="000080"/>
              </a:solidFill>
              <a:prstDash val="solid"/>
              <a:round/>
              <a:headEnd/>
              <a:tailEnd/>
            </a:ln>
          </p:spPr>
          <p:txBody>
            <a:bodyPr/>
            <a:lstStyle/>
            <a:p>
              <a:endParaRPr lang="en-US"/>
            </a:p>
          </p:txBody>
        </p:sp>
        <p:sp>
          <p:nvSpPr>
            <p:cNvPr id="307308" name="Freeform 107"/>
            <p:cNvSpPr>
              <a:spLocks/>
            </p:cNvSpPr>
            <p:nvPr/>
          </p:nvSpPr>
          <p:spPr bwMode="auto">
            <a:xfrm>
              <a:off x="1548" y="1773"/>
              <a:ext cx="8" cy="31"/>
            </a:xfrm>
            <a:custGeom>
              <a:avLst/>
              <a:gdLst>
                <a:gd name="T0" fmla="*/ 0 w 8"/>
                <a:gd name="T1" fmla="*/ 31 h 31"/>
                <a:gd name="T2" fmla="*/ 2 w 8"/>
                <a:gd name="T3" fmla="*/ 21 h 31"/>
                <a:gd name="T4" fmla="*/ 3 w 8"/>
                <a:gd name="T5" fmla="*/ 16 h 31"/>
                <a:gd name="T6" fmla="*/ 4 w 8"/>
                <a:gd name="T7" fmla="*/ 11 h 31"/>
                <a:gd name="T8" fmla="*/ 5 w 8"/>
                <a:gd name="T9" fmla="*/ 7 h 31"/>
                <a:gd name="T10" fmla="*/ 6 w 8"/>
                <a:gd name="T11" fmla="*/ 3 h 31"/>
                <a:gd name="T12" fmla="*/ 7 w 8"/>
                <a:gd name="T13" fmla="*/ 1 h 31"/>
                <a:gd name="T14" fmla="*/ 8 w 8"/>
                <a:gd name="T15" fmla="*/ 0 h 3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1"/>
                <a:gd name="T26" fmla="*/ 8 w 8"/>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1">
                  <a:moveTo>
                    <a:pt x="0" y="31"/>
                  </a:moveTo>
                  <a:lnTo>
                    <a:pt x="2" y="21"/>
                  </a:lnTo>
                  <a:lnTo>
                    <a:pt x="3" y="16"/>
                  </a:lnTo>
                  <a:lnTo>
                    <a:pt x="4" y="11"/>
                  </a:lnTo>
                  <a:lnTo>
                    <a:pt x="5" y="7"/>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09" name="Freeform 108"/>
            <p:cNvSpPr>
              <a:spLocks/>
            </p:cNvSpPr>
            <p:nvPr/>
          </p:nvSpPr>
          <p:spPr bwMode="auto">
            <a:xfrm>
              <a:off x="1556" y="1773"/>
              <a:ext cx="7" cy="24"/>
            </a:xfrm>
            <a:custGeom>
              <a:avLst/>
              <a:gdLst>
                <a:gd name="T0" fmla="*/ 0 w 7"/>
                <a:gd name="T1" fmla="*/ 0 h 24"/>
                <a:gd name="T2" fmla="*/ 0 w 7"/>
                <a:gd name="T3" fmla="*/ 0 h 24"/>
                <a:gd name="T4" fmla="*/ 1 w 7"/>
                <a:gd name="T5" fmla="*/ 1 h 24"/>
                <a:gd name="T6" fmla="*/ 1 w 7"/>
                <a:gd name="T7" fmla="*/ 3 h 24"/>
                <a:gd name="T8" fmla="*/ 2 w 7"/>
                <a:gd name="T9" fmla="*/ 6 h 24"/>
                <a:gd name="T10" fmla="*/ 2 w 7"/>
                <a:gd name="T11" fmla="*/ 10 h 24"/>
                <a:gd name="T12" fmla="*/ 3 w 7"/>
                <a:gd name="T13" fmla="*/ 14 h 24"/>
                <a:gd name="T14" fmla="*/ 5 w 7"/>
                <a:gd name="T15" fmla="*/ 19 h 24"/>
                <a:gd name="T16" fmla="*/ 6 w 7"/>
                <a:gd name="T17" fmla="*/ 22 h 24"/>
                <a:gd name="T18" fmla="*/ 7 w 7"/>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4"/>
                <a:gd name="T32" fmla="*/ 7 w 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4">
                  <a:moveTo>
                    <a:pt x="0" y="0"/>
                  </a:moveTo>
                  <a:lnTo>
                    <a:pt x="0" y="0"/>
                  </a:lnTo>
                  <a:lnTo>
                    <a:pt x="1" y="1"/>
                  </a:lnTo>
                  <a:lnTo>
                    <a:pt x="1" y="3"/>
                  </a:lnTo>
                  <a:lnTo>
                    <a:pt x="2" y="6"/>
                  </a:lnTo>
                  <a:lnTo>
                    <a:pt x="2" y="10"/>
                  </a:lnTo>
                  <a:lnTo>
                    <a:pt x="3" y="14"/>
                  </a:lnTo>
                  <a:lnTo>
                    <a:pt x="5" y="19"/>
                  </a:lnTo>
                  <a:lnTo>
                    <a:pt x="6" y="22"/>
                  </a:lnTo>
                  <a:lnTo>
                    <a:pt x="7" y="24"/>
                  </a:lnTo>
                </a:path>
              </a:pathLst>
            </a:custGeom>
            <a:noFill/>
            <a:ln w="14288">
              <a:solidFill>
                <a:srgbClr val="000080"/>
              </a:solidFill>
              <a:prstDash val="solid"/>
              <a:round/>
              <a:headEnd/>
              <a:tailEnd/>
            </a:ln>
          </p:spPr>
          <p:txBody>
            <a:bodyPr/>
            <a:lstStyle/>
            <a:p>
              <a:endParaRPr lang="en-US"/>
            </a:p>
          </p:txBody>
        </p:sp>
        <p:sp>
          <p:nvSpPr>
            <p:cNvPr id="307310" name="Freeform 109"/>
            <p:cNvSpPr>
              <a:spLocks/>
            </p:cNvSpPr>
            <p:nvPr/>
          </p:nvSpPr>
          <p:spPr bwMode="auto">
            <a:xfrm>
              <a:off x="1563" y="1795"/>
              <a:ext cx="23" cy="3"/>
            </a:xfrm>
            <a:custGeom>
              <a:avLst/>
              <a:gdLst>
                <a:gd name="T0" fmla="*/ 0 w 23"/>
                <a:gd name="T1" fmla="*/ 2 h 3"/>
                <a:gd name="T2" fmla="*/ 3 w 23"/>
                <a:gd name="T3" fmla="*/ 3 h 3"/>
                <a:gd name="T4" fmla="*/ 5 w 23"/>
                <a:gd name="T5" fmla="*/ 3 h 3"/>
                <a:gd name="T6" fmla="*/ 9 w 23"/>
                <a:gd name="T7" fmla="*/ 2 h 3"/>
                <a:gd name="T8" fmla="*/ 12 w 23"/>
                <a:gd name="T9" fmla="*/ 1 h 3"/>
                <a:gd name="T10" fmla="*/ 15 w 23"/>
                <a:gd name="T11" fmla="*/ 0 h 3"/>
                <a:gd name="T12" fmla="*/ 18 w 23"/>
                <a:gd name="T13" fmla="*/ 0 h 3"/>
                <a:gd name="T14" fmla="*/ 21 w 23"/>
                <a:gd name="T15" fmla="*/ 1 h 3"/>
                <a:gd name="T16" fmla="*/ 22 w 23"/>
                <a:gd name="T17" fmla="*/ 2 h 3"/>
                <a:gd name="T18" fmla="*/ 23 w 2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3"/>
                <a:gd name="T32" fmla="*/ 23 w 2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3">
                  <a:moveTo>
                    <a:pt x="0" y="2"/>
                  </a:moveTo>
                  <a:lnTo>
                    <a:pt x="3" y="3"/>
                  </a:lnTo>
                  <a:lnTo>
                    <a:pt x="5" y="3"/>
                  </a:lnTo>
                  <a:lnTo>
                    <a:pt x="9" y="2"/>
                  </a:lnTo>
                  <a:lnTo>
                    <a:pt x="12" y="1"/>
                  </a:lnTo>
                  <a:lnTo>
                    <a:pt x="15" y="0"/>
                  </a:lnTo>
                  <a:lnTo>
                    <a:pt x="18" y="0"/>
                  </a:lnTo>
                  <a:lnTo>
                    <a:pt x="21" y="1"/>
                  </a:lnTo>
                  <a:lnTo>
                    <a:pt x="22" y="2"/>
                  </a:lnTo>
                  <a:lnTo>
                    <a:pt x="23" y="3"/>
                  </a:lnTo>
                </a:path>
              </a:pathLst>
            </a:custGeom>
            <a:noFill/>
            <a:ln w="14288">
              <a:solidFill>
                <a:srgbClr val="000080"/>
              </a:solidFill>
              <a:prstDash val="solid"/>
              <a:round/>
              <a:headEnd/>
              <a:tailEnd/>
            </a:ln>
          </p:spPr>
          <p:txBody>
            <a:bodyPr/>
            <a:lstStyle/>
            <a:p>
              <a:endParaRPr lang="en-US"/>
            </a:p>
          </p:txBody>
        </p:sp>
        <p:sp>
          <p:nvSpPr>
            <p:cNvPr id="307311" name="Freeform 110"/>
            <p:cNvSpPr>
              <a:spLocks/>
            </p:cNvSpPr>
            <p:nvPr/>
          </p:nvSpPr>
          <p:spPr bwMode="auto">
            <a:xfrm>
              <a:off x="1586" y="1798"/>
              <a:ext cx="8" cy="46"/>
            </a:xfrm>
            <a:custGeom>
              <a:avLst/>
              <a:gdLst>
                <a:gd name="T0" fmla="*/ 0 w 8"/>
                <a:gd name="T1" fmla="*/ 0 h 46"/>
                <a:gd name="T2" fmla="*/ 2 w 8"/>
                <a:gd name="T3" fmla="*/ 3 h 46"/>
                <a:gd name="T4" fmla="*/ 3 w 8"/>
                <a:gd name="T5" fmla="*/ 8 h 46"/>
                <a:gd name="T6" fmla="*/ 4 w 8"/>
                <a:gd name="T7" fmla="*/ 13 h 46"/>
                <a:gd name="T8" fmla="*/ 5 w 8"/>
                <a:gd name="T9" fmla="*/ 20 h 46"/>
                <a:gd name="T10" fmla="*/ 6 w 8"/>
                <a:gd name="T11" fmla="*/ 26 h 46"/>
                <a:gd name="T12" fmla="*/ 6 w 8"/>
                <a:gd name="T13" fmla="*/ 33 h 46"/>
                <a:gd name="T14" fmla="*/ 7 w 8"/>
                <a:gd name="T15" fmla="*/ 40 h 46"/>
                <a:gd name="T16" fmla="*/ 8 w 8"/>
                <a:gd name="T17" fmla="*/ 46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6"/>
                <a:gd name="T29" fmla="*/ 8 w 8"/>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6">
                  <a:moveTo>
                    <a:pt x="0" y="0"/>
                  </a:moveTo>
                  <a:lnTo>
                    <a:pt x="2" y="3"/>
                  </a:lnTo>
                  <a:lnTo>
                    <a:pt x="3" y="8"/>
                  </a:lnTo>
                  <a:lnTo>
                    <a:pt x="4" y="13"/>
                  </a:lnTo>
                  <a:lnTo>
                    <a:pt x="5" y="20"/>
                  </a:lnTo>
                  <a:lnTo>
                    <a:pt x="6" y="26"/>
                  </a:lnTo>
                  <a:lnTo>
                    <a:pt x="6" y="33"/>
                  </a:lnTo>
                  <a:lnTo>
                    <a:pt x="7" y="40"/>
                  </a:lnTo>
                  <a:lnTo>
                    <a:pt x="8" y="46"/>
                  </a:lnTo>
                </a:path>
              </a:pathLst>
            </a:custGeom>
            <a:noFill/>
            <a:ln w="14288">
              <a:solidFill>
                <a:srgbClr val="000080"/>
              </a:solidFill>
              <a:prstDash val="solid"/>
              <a:round/>
              <a:headEnd/>
              <a:tailEnd/>
            </a:ln>
          </p:spPr>
          <p:txBody>
            <a:bodyPr/>
            <a:lstStyle/>
            <a:p>
              <a:endParaRPr lang="en-US"/>
            </a:p>
          </p:txBody>
        </p:sp>
        <p:sp>
          <p:nvSpPr>
            <p:cNvPr id="307312" name="Freeform 111"/>
            <p:cNvSpPr>
              <a:spLocks/>
            </p:cNvSpPr>
            <p:nvPr/>
          </p:nvSpPr>
          <p:spPr bwMode="auto">
            <a:xfrm>
              <a:off x="1594" y="1844"/>
              <a:ext cx="8" cy="57"/>
            </a:xfrm>
            <a:custGeom>
              <a:avLst/>
              <a:gdLst>
                <a:gd name="T0" fmla="*/ 0 w 8"/>
                <a:gd name="T1" fmla="*/ 0 h 57"/>
                <a:gd name="T2" fmla="*/ 1 w 8"/>
                <a:gd name="T3" fmla="*/ 8 h 57"/>
                <a:gd name="T4" fmla="*/ 2 w 8"/>
                <a:gd name="T5" fmla="*/ 15 h 57"/>
                <a:gd name="T6" fmla="*/ 3 w 8"/>
                <a:gd name="T7" fmla="*/ 24 h 57"/>
                <a:gd name="T8" fmla="*/ 4 w 8"/>
                <a:gd name="T9" fmla="*/ 32 h 57"/>
                <a:gd name="T10" fmla="*/ 5 w 8"/>
                <a:gd name="T11" fmla="*/ 40 h 57"/>
                <a:gd name="T12" fmla="*/ 6 w 8"/>
                <a:gd name="T13" fmla="*/ 47 h 57"/>
                <a:gd name="T14" fmla="*/ 7 w 8"/>
                <a:gd name="T15" fmla="*/ 53 h 57"/>
                <a:gd name="T16" fmla="*/ 8 w 8"/>
                <a:gd name="T17" fmla="*/ 55 h 57"/>
                <a:gd name="T18" fmla="*/ 8 w 8"/>
                <a:gd name="T19" fmla="*/ 5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57"/>
                <a:gd name="T32" fmla="*/ 8 w 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57">
                  <a:moveTo>
                    <a:pt x="0" y="0"/>
                  </a:moveTo>
                  <a:lnTo>
                    <a:pt x="1" y="8"/>
                  </a:lnTo>
                  <a:lnTo>
                    <a:pt x="2" y="15"/>
                  </a:lnTo>
                  <a:lnTo>
                    <a:pt x="3" y="24"/>
                  </a:lnTo>
                  <a:lnTo>
                    <a:pt x="4" y="32"/>
                  </a:lnTo>
                  <a:lnTo>
                    <a:pt x="5" y="40"/>
                  </a:lnTo>
                  <a:lnTo>
                    <a:pt x="6" y="47"/>
                  </a:lnTo>
                  <a:lnTo>
                    <a:pt x="7" y="53"/>
                  </a:lnTo>
                  <a:lnTo>
                    <a:pt x="8" y="55"/>
                  </a:lnTo>
                  <a:lnTo>
                    <a:pt x="8" y="57"/>
                  </a:lnTo>
                </a:path>
              </a:pathLst>
            </a:custGeom>
            <a:noFill/>
            <a:ln w="14288">
              <a:solidFill>
                <a:srgbClr val="000080"/>
              </a:solidFill>
              <a:prstDash val="solid"/>
              <a:round/>
              <a:headEnd/>
              <a:tailEnd/>
            </a:ln>
          </p:spPr>
          <p:txBody>
            <a:bodyPr/>
            <a:lstStyle/>
            <a:p>
              <a:endParaRPr lang="en-US"/>
            </a:p>
          </p:txBody>
        </p:sp>
        <p:sp>
          <p:nvSpPr>
            <p:cNvPr id="307313" name="Freeform 112"/>
            <p:cNvSpPr>
              <a:spLocks/>
            </p:cNvSpPr>
            <p:nvPr/>
          </p:nvSpPr>
          <p:spPr bwMode="auto">
            <a:xfrm>
              <a:off x="1602" y="1896"/>
              <a:ext cx="8" cy="6"/>
            </a:xfrm>
            <a:custGeom>
              <a:avLst/>
              <a:gdLst>
                <a:gd name="T0" fmla="*/ 0 w 8"/>
                <a:gd name="T1" fmla="*/ 5 h 6"/>
                <a:gd name="T2" fmla="*/ 1 w 8"/>
                <a:gd name="T3" fmla="*/ 6 h 6"/>
                <a:gd name="T4" fmla="*/ 2 w 8"/>
                <a:gd name="T5" fmla="*/ 5 h 6"/>
                <a:gd name="T6" fmla="*/ 3 w 8"/>
                <a:gd name="T7" fmla="*/ 4 h 6"/>
                <a:gd name="T8" fmla="*/ 4 w 8"/>
                <a:gd name="T9" fmla="*/ 3 h 6"/>
                <a:gd name="T10" fmla="*/ 5 w 8"/>
                <a:gd name="T11" fmla="*/ 1 h 6"/>
                <a:gd name="T12" fmla="*/ 6 w 8"/>
                <a:gd name="T13" fmla="*/ 1 h 6"/>
                <a:gd name="T14" fmla="*/ 8 w 8"/>
                <a:gd name="T15" fmla="*/ 0 h 6"/>
                <a:gd name="T16" fmla="*/ 8 w 8"/>
                <a:gd name="T17" fmla="*/ 1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0" y="5"/>
                  </a:moveTo>
                  <a:lnTo>
                    <a:pt x="1" y="6"/>
                  </a:lnTo>
                  <a:lnTo>
                    <a:pt x="2" y="5"/>
                  </a:lnTo>
                  <a:lnTo>
                    <a:pt x="3" y="4"/>
                  </a:lnTo>
                  <a:lnTo>
                    <a:pt x="4" y="3"/>
                  </a:lnTo>
                  <a:lnTo>
                    <a:pt x="5" y="1"/>
                  </a:lnTo>
                  <a:lnTo>
                    <a:pt x="6" y="1"/>
                  </a:lnTo>
                  <a:lnTo>
                    <a:pt x="8" y="0"/>
                  </a:lnTo>
                  <a:lnTo>
                    <a:pt x="8" y="1"/>
                  </a:lnTo>
                </a:path>
              </a:pathLst>
            </a:custGeom>
            <a:noFill/>
            <a:ln w="14288">
              <a:solidFill>
                <a:srgbClr val="000080"/>
              </a:solidFill>
              <a:prstDash val="solid"/>
              <a:round/>
              <a:headEnd/>
              <a:tailEnd/>
            </a:ln>
          </p:spPr>
          <p:txBody>
            <a:bodyPr/>
            <a:lstStyle/>
            <a:p>
              <a:endParaRPr lang="en-US"/>
            </a:p>
          </p:txBody>
        </p:sp>
        <p:sp>
          <p:nvSpPr>
            <p:cNvPr id="307314" name="Freeform 113"/>
            <p:cNvSpPr>
              <a:spLocks/>
            </p:cNvSpPr>
            <p:nvPr/>
          </p:nvSpPr>
          <p:spPr bwMode="auto">
            <a:xfrm>
              <a:off x="1610" y="1897"/>
              <a:ext cx="8" cy="74"/>
            </a:xfrm>
            <a:custGeom>
              <a:avLst/>
              <a:gdLst>
                <a:gd name="T0" fmla="*/ 0 w 8"/>
                <a:gd name="T1" fmla="*/ 0 h 74"/>
                <a:gd name="T2" fmla="*/ 1 w 8"/>
                <a:gd name="T3" fmla="*/ 3 h 74"/>
                <a:gd name="T4" fmla="*/ 1 w 8"/>
                <a:gd name="T5" fmla="*/ 7 h 74"/>
                <a:gd name="T6" fmla="*/ 1 w 8"/>
                <a:gd name="T7" fmla="*/ 11 h 74"/>
                <a:gd name="T8" fmla="*/ 2 w 8"/>
                <a:gd name="T9" fmla="*/ 16 h 74"/>
                <a:gd name="T10" fmla="*/ 2 w 8"/>
                <a:gd name="T11" fmla="*/ 22 h 74"/>
                <a:gd name="T12" fmla="*/ 2 w 8"/>
                <a:gd name="T13" fmla="*/ 28 h 74"/>
                <a:gd name="T14" fmla="*/ 3 w 8"/>
                <a:gd name="T15" fmla="*/ 40 h 74"/>
                <a:gd name="T16" fmla="*/ 3 w 8"/>
                <a:gd name="T17" fmla="*/ 47 h 74"/>
                <a:gd name="T18" fmla="*/ 4 w 8"/>
                <a:gd name="T19" fmla="*/ 53 h 74"/>
                <a:gd name="T20" fmla="*/ 4 w 8"/>
                <a:gd name="T21" fmla="*/ 58 h 74"/>
                <a:gd name="T22" fmla="*/ 5 w 8"/>
                <a:gd name="T23" fmla="*/ 63 h 74"/>
                <a:gd name="T24" fmla="*/ 6 w 8"/>
                <a:gd name="T25" fmla="*/ 67 h 74"/>
                <a:gd name="T26" fmla="*/ 6 w 8"/>
                <a:gd name="T27" fmla="*/ 71 h 74"/>
                <a:gd name="T28" fmla="*/ 7 w 8"/>
                <a:gd name="T29" fmla="*/ 73 h 74"/>
                <a:gd name="T30" fmla="*/ 8 w 8"/>
                <a:gd name="T31" fmla="*/ 74 h 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74"/>
                <a:gd name="T50" fmla="*/ 8 w 8"/>
                <a:gd name="T51" fmla="*/ 74 h 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74">
                  <a:moveTo>
                    <a:pt x="0" y="0"/>
                  </a:moveTo>
                  <a:lnTo>
                    <a:pt x="1" y="3"/>
                  </a:lnTo>
                  <a:lnTo>
                    <a:pt x="1" y="7"/>
                  </a:lnTo>
                  <a:lnTo>
                    <a:pt x="1" y="11"/>
                  </a:lnTo>
                  <a:lnTo>
                    <a:pt x="2" y="16"/>
                  </a:lnTo>
                  <a:lnTo>
                    <a:pt x="2" y="22"/>
                  </a:lnTo>
                  <a:lnTo>
                    <a:pt x="2" y="28"/>
                  </a:lnTo>
                  <a:lnTo>
                    <a:pt x="3" y="40"/>
                  </a:lnTo>
                  <a:lnTo>
                    <a:pt x="3" y="47"/>
                  </a:lnTo>
                  <a:lnTo>
                    <a:pt x="4" y="53"/>
                  </a:lnTo>
                  <a:lnTo>
                    <a:pt x="4" y="58"/>
                  </a:lnTo>
                  <a:lnTo>
                    <a:pt x="5" y="63"/>
                  </a:lnTo>
                  <a:lnTo>
                    <a:pt x="6" y="67"/>
                  </a:lnTo>
                  <a:lnTo>
                    <a:pt x="6" y="71"/>
                  </a:lnTo>
                  <a:lnTo>
                    <a:pt x="7" y="73"/>
                  </a:lnTo>
                  <a:lnTo>
                    <a:pt x="8" y="74"/>
                  </a:lnTo>
                </a:path>
              </a:pathLst>
            </a:custGeom>
            <a:noFill/>
            <a:ln w="14288">
              <a:solidFill>
                <a:srgbClr val="000080"/>
              </a:solidFill>
              <a:prstDash val="solid"/>
              <a:round/>
              <a:headEnd/>
              <a:tailEnd/>
            </a:ln>
          </p:spPr>
          <p:txBody>
            <a:bodyPr/>
            <a:lstStyle/>
            <a:p>
              <a:endParaRPr lang="en-US"/>
            </a:p>
          </p:txBody>
        </p:sp>
        <p:sp>
          <p:nvSpPr>
            <p:cNvPr id="307315" name="Freeform 114"/>
            <p:cNvSpPr>
              <a:spLocks/>
            </p:cNvSpPr>
            <p:nvPr/>
          </p:nvSpPr>
          <p:spPr bwMode="auto">
            <a:xfrm>
              <a:off x="1618" y="1911"/>
              <a:ext cx="23" cy="60"/>
            </a:xfrm>
            <a:custGeom>
              <a:avLst/>
              <a:gdLst>
                <a:gd name="T0" fmla="*/ 0 w 23"/>
                <a:gd name="T1" fmla="*/ 60 h 60"/>
                <a:gd name="T2" fmla="*/ 1 w 23"/>
                <a:gd name="T3" fmla="*/ 60 h 60"/>
                <a:gd name="T4" fmla="*/ 2 w 23"/>
                <a:gd name="T5" fmla="*/ 59 h 60"/>
                <a:gd name="T6" fmla="*/ 4 w 23"/>
                <a:gd name="T7" fmla="*/ 57 h 60"/>
                <a:gd name="T8" fmla="*/ 5 w 23"/>
                <a:gd name="T9" fmla="*/ 55 h 60"/>
                <a:gd name="T10" fmla="*/ 6 w 23"/>
                <a:gd name="T11" fmla="*/ 51 h 60"/>
                <a:gd name="T12" fmla="*/ 8 w 23"/>
                <a:gd name="T13" fmla="*/ 47 h 60"/>
                <a:gd name="T14" fmla="*/ 10 w 23"/>
                <a:gd name="T15" fmla="*/ 43 h 60"/>
                <a:gd name="T16" fmla="*/ 11 w 23"/>
                <a:gd name="T17" fmla="*/ 39 h 60"/>
                <a:gd name="T18" fmla="*/ 15 w 23"/>
                <a:gd name="T19" fmla="*/ 29 h 60"/>
                <a:gd name="T20" fmla="*/ 18 w 23"/>
                <a:gd name="T21" fmla="*/ 18 h 60"/>
                <a:gd name="T22" fmla="*/ 21 w 23"/>
                <a:gd name="T23" fmla="*/ 8 h 60"/>
                <a:gd name="T24" fmla="*/ 22 w 23"/>
                <a:gd name="T25" fmla="*/ 4 h 60"/>
                <a:gd name="T26" fmla="*/ 23 w 23"/>
                <a:gd name="T27" fmla="*/ 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60"/>
                <a:gd name="T44" fmla="*/ 23 w 23"/>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60">
                  <a:moveTo>
                    <a:pt x="0" y="60"/>
                  </a:moveTo>
                  <a:lnTo>
                    <a:pt x="1" y="60"/>
                  </a:lnTo>
                  <a:lnTo>
                    <a:pt x="2" y="59"/>
                  </a:lnTo>
                  <a:lnTo>
                    <a:pt x="4" y="57"/>
                  </a:lnTo>
                  <a:lnTo>
                    <a:pt x="5" y="55"/>
                  </a:lnTo>
                  <a:lnTo>
                    <a:pt x="6" y="51"/>
                  </a:lnTo>
                  <a:lnTo>
                    <a:pt x="8" y="47"/>
                  </a:lnTo>
                  <a:lnTo>
                    <a:pt x="10" y="43"/>
                  </a:lnTo>
                  <a:lnTo>
                    <a:pt x="11" y="39"/>
                  </a:lnTo>
                  <a:lnTo>
                    <a:pt x="15" y="29"/>
                  </a:lnTo>
                  <a:lnTo>
                    <a:pt x="18" y="18"/>
                  </a:lnTo>
                  <a:lnTo>
                    <a:pt x="21" y="8"/>
                  </a:lnTo>
                  <a:lnTo>
                    <a:pt x="22" y="4"/>
                  </a:lnTo>
                  <a:lnTo>
                    <a:pt x="23" y="0"/>
                  </a:lnTo>
                </a:path>
              </a:pathLst>
            </a:custGeom>
            <a:noFill/>
            <a:ln w="14288">
              <a:solidFill>
                <a:srgbClr val="000080"/>
              </a:solidFill>
              <a:prstDash val="solid"/>
              <a:round/>
              <a:headEnd/>
              <a:tailEnd/>
            </a:ln>
          </p:spPr>
          <p:txBody>
            <a:bodyPr/>
            <a:lstStyle/>
            <a:p>
              <a:endParaRPr lang="en-US"/>
            </a:p>
          </p:txBody>
        </p:sp>
        <p:sp>
          <p:nvSpPr>
            <p:cNvPr id="307316" name="Freeform 115"/>
            <p:cNvSpPr>
              <a:spLocks/>
            </p:cNvSpPr>
            <p:nvPr/>
          </p:nvSpPr>
          <p:spPr bwMode="auto">
            <a:xfrm>
              <a:off x="1641" y="1848"/>
              <a:ext cx="8" cy="63"/>
            </a:xfrm>
            <a:custGeom>
              <a:avLst/>
              <a:gdLst>
                <a:gd name="T0" fmla="*/ 0 w 8"/>
                <a:gd name="T1" fmla="*/ 63 h 63"/>
                <a:gd name="T2" fmla="*/ 1 w 8"/>
                <a:gd name="T3" fmla="*/ 59 h 63"/>
                <a:gd name="T4" fmla="*/ 2 w 8"/>
                <a:gd name="T5" fmla="*/ 54 h 63"/>
                <a:gd name="T6" fmla="*/ 2 w 8"/>
                <a:gd name="T7" fmla="*/ 49 h 63"/>
                <a:gd name="T8" fmla="*/ 3 w 8"/>
                <a:gd name="T9" fmla="*/ 43 h 63"/>
                <a:gd name="T10" fmla="*/ 4 w 8"/>
                <a:gd name="T11" fmla="*/ 32 h 63"/>
                <a:gd name="T12" fmla="*/ 5 w 8"/>
                <a:gd name="T13" fmla="*/ 21 h 63"/>
                <a:gd name="T14" fmla="*/ 5 w 8"/>
                <a:gd name="T15" fmla="*/ 16 h 63"/>
                <a:gd name="T16" fmla="*/ 5 w 8"/>
                <a:gd name="T17" fmla="*/ 11 h 63"/>
                <a:gd name="T18" fmla="*/ 5 w 8"/>
                <a:gd name="T19" fmla="*/ 7 h 63"/>
                <a:gd name="T20" fmla="*/ 6 w 8"/>
                <a:gd name="T21" fmla="*/ 4 h 63"/>
                <a:gd name="T22" fmla="*/ 6 w 8"/>
                <a:gd name="T23" fmla="*/ 1 h 63"/>
                <a:gd name="T24" fmla="*/ 6 w 8"/>
                <a:gd name="T25" fmla="*/ 0 h 63"/>
                <a:gd name="T26" fmla="*/ 7 w 8"/>
                <a:gd name="T27" fmla="*/ 0 h 63"/>
                <a:gd name="T28" fmla="*/ 8 w 8"/>
                <a:gd name="T29" fmla="*/ 2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63"/>
                <a:gd name="T47" fmla="*/ 8 w 8"/>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63">
                  <a:moveTo>
                    <a:pt x="0" y="63"/>
                  </a:moveTo>
                  <a:lnTo>
                    <a:pt x="1" y="59"/>
                  </a:lnTo>
                  <a:lnTo>
                    <a:pt x="2" y="54"/>
                  </a:lnTo>
                  <a:lnTo>
                    <a:pt x="2" y="49"/>
                  </a:lnTo>
                  <a:lnTo>
                    <a:pt x="3" y="43"/>
                  </a:lnTo>
                  <a:lnTo>
                    <a:pt x="4" y="32"/>
                  </a:lnTo>
                  <a:lnTo>
                    <a:pt x="5" y="21"/>
                  </a:lnTo>
                  <a:lnTo>
                    <a:pt x="5" y="16"/>
                  </a:lnTo>
                  <a:lnTo>
                    <a:pt x="5" y="11"/>
                  </a:lnTo>
                  <a:lnTo>
                    <a:pt x="5" y="7"/>
                  </a:lnTo>
                  <a:lnTo>
                    <a:pt x="6" y="4"/>
                  </a:lnTo>
                  <a:lnTo>
                    <a:pt x="6" y="1"/>
                  </a:lnTo>
                  <a:lnTo>
                    <a:pt x="6" y="0"/>
                  </a:lnTo>
                  <a:lnTo>
                    <a:pt x="7" y="0"/>
                  </a:lnTo>
                  <a:lnTo>
                    <a:pt x="8" y="2"/>
                  </a:lnTo>
                </a:path>
              </a:pathLst>
            </a:custGeom>
            <a:noFill/>
            <a:ln w="14288">
              <a:solidFill>
                <a:srgbClr val="000080"/>
              </a:solidFill>
              <a:prstDash val="solid"/>
              <a:round/>
              <a:headEnd/>
              <a:tailEnd/>
            </a:ln>
          </p:spPr>
          <p:txBody>
            <a:bodyPr/>
            <a:lstStyle/>
            <a:p>
              <a:endParaRPr lang="en-US"/>
            </a:p>
          </p:txBody>
        </p:sp>
        <p:sp>
          <p:nvSpPr>
            <p:cNvPr id="307317" name="Freeform 116"/>
            <p:cNvSpPr>
              <a:spLocks/>
            </p:cNvSpPr>
            <p:nvPr/>
          </p:nvSpPr>
          <p:spPr bwMode="auto">
            <a:xfrm>
              <a:off x="1649" y="1850"/>
              <a:ext cx="8" cy="131"/>
            </a:xfrm>
            <a:custGeom>
              <a:avLst/>
              <a:gdLst>
                <a:gd name="T0" fmla="*/ 0 w 8"/>
                <a:gd name="T1" fmla="*/ 0 h 131"/>
                <a:gd name="T2" fmla="*/ 0 w 8"/>
                <a:gd name="T3" fmla="*/ 1 h 131"/>
                <a:gd name="T4" fmla="*/ 0 w 8"/>
                <a:gd name="T5" fmla="*/ 3 h 131"/>
                <a:gd name="T6" fmla="*/ 0 w 8"/>
                <a:gd name="T7" fmla="*/ 5 h 131"/>
                <a:gd name="T8" fmla="*/ 1 w 8"/>
                <a:gd name="T9" fmla="*/ 8 h 131"/>
                <a:gd name="T10" fmla="*/ 1 w 8"/>
                <a:gd name="T11" fmla="*/ 15 h 131"/>
                <a:gd name="T12" fmla="*/ 2 w 8"/>
                <a:gd name="T13" fmla="*/ 23 h 131"/>
                <a:gd name="T14" fmla="*/ 2 w 8"/>
                <a:gd name="T15" fmla="*/ 31 h 131"/>
                <a:gd name="T16" fmla="*/ 3 w 8"/>
                <a:gd name="T17" fmla="*/ 41 h 131"/>
                <a:gd name="T18" fmla="*/ 3 w 8"/>
                <a:gd name="T19" fmla="*/ 52 h 131"/>
                <a:gd name="T20" fmla="*/ 3 w 8"/>
                <a:gd name="T21" fmla="*/ 63 h 131"/>
                <a:gd name="T22" fmla="*/ 5 w 8"/>
                <a:gd name="T23" fmla="*/ 84 h 131"/>
                <a:gd name="T24" fmla="*/ 5 w 8"/>
                <a:gd name="T25" fmla="*/ 94 h 131"/>
                <a:gd name="T26" fmla="*/ 6 w 8"/>
                <a:gd name="T27" fmla="*/ 104 h 131"/>
                <a:gd name="T28" fmla="*/ 6 w 8"/>
                <a:gd name="T29" fmla="*/ 113 h 131"/>
                <a:gd name="T30" fmla="*/ 7 w 8"/>
                <a:gd name="T31" fmla="*/ 120 h 131"/>
                <a:gd name="T32" fmla="*/ 7 w 8"/>
                <a:gd name="T33" fmla="*/ 127 h 131"/>
                <a:gd name="T34" fmla="*/ 8 w 8"/>
                <a:gd name="T35" fmla="*/ 129 h 131"/>
                <a:gd name="T36" fmla="*/ 8 w 8"/>
                <a:gd name="T37" fmla="*/ 131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1"/>
                <a:gd name="T59" fmla="*/ 8 w 8"/>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1">
                  <a:moveTo>
                    <a:pt x="0" y="0"/>
                  </a:moveTo>
                  <a:lnTo>
                    <a:pt x="0" y="1"/>
                  </a:lnTo>
                  <a:lnTo>
                    <a:pt x="0" y="3"/>
                  </a:lnTo>
                  <a:lnTo>
                    <a:pt x="0" y="5"/>
                  </a:lnTo>
                  <a:lnTo>
                    <a:pt x="1" y="8"/>
                  </a:lnTo>
                  <a:lnTo>
                    <a:pt x="1" y="15"/>
                  </a:lnTo>
                  <a:lnTo>
                    <a:pt x="2" y="23"/>
                  </a:lnTo>
                  <a:lnTo>
                    <a:pt x="2" y="31"/>
                  </a:lnTo>
                  <a:lnTo>
                    <a:pt x="3" y="41"/>
                  </a:lnTo>
                  <a:lnTo>
                    <a:pt x="3" y="52"/>
                  </a:lnTo>
                  <a:lnTo>
                    <a:pt x="3" y="63"/>
                  </a:lnTo>
                  <a:lnTo>
                    <a:pt x="5" y="84"/>
                  </a:lnTo>
                  <a:lnTo>
                    <a:pt x="5" y="94"/>
                  </a:lnTo>
                  <a:lnTo>
                    <a:pt x="6" y="104"/>
                  </a:lnTo>
                  <a:lnTo>
                    <a:pt x="6" y="113"/>
                  </a:lnTo>
                  <a:lnTo>
                    <a:pt x="7" y="120"/>
                  </a:lnTo>
                  <a:lnTo>
                    <a:pt x="7" y="127"/>
                  </a:lnTo>
                  <a:lnTo>
                    <a:pt x="8" y="129"/>
                  </a:lnTo>
                  <a:lnTo>
                    <a:pt x="8" y="131"/>
                  </a:lnTo>
                </a:path>
              </a:pathLst>
            </a:custGeom>
            <a:noFill/>
            <a:ln w="14288">
              <a:solidFill>
                <a:srgbClr val="000080"/>
              </a:solidFill>
              <a:prstDash val="solid"/>
              <a:round/>
              <a:headEnd/>
              <a:tailEnd/>
            </a:ln>
          </p:spPr>
          <p:txBody>
            <a:bodyPr/>
            <a:lstStyle/>
            <a:p>
              <a:endParaRPr lang="en-US"/>
            </a:p>
          </p:txBody>
        </p:sp>
        <p:sp>
          <p:nvSpPr>
            <p:cNvPr id="307318" name="Freeform 117"/>
            <p:cNvSpPr>
              <a:spLocks/>
            </p:cNvSpPr>
            <p:nvPr/>
          </p:nvSpPr>
          <p:spPr bwMode="auto">
            <a:xfrm>
              <a:off x="1657" y="1968"/>
              <a:ext cx="8" cy="15"/>
            </a:xfrm>
            <a:custGeom>
              <a:avLst/>
              <a:gdLst>
                <a:gd name="T0" fmla="*/ 0 w 8"/>
                <a:gd name="T1" fmla="*/ 13 h 15"/>
                <a:gd name="T2" fmla="*/ 0 w 8"/>
                <a:gd name="T3" fmla="*/ 14 h 15"/>
                <a:gd name="T4" fmla="*/ 0 w 8"/>
                <a:gd name="T5" fmla="*/ 15 h 15"/>
                <a:gd name="T6" fmla="*/ 1 w 8"/>
                <a:gd name="T7" fmla="*/ 15 h 15"/>
                <a:gd name="T8" fmla="*/ 1 w 8"/>
                <a:gd name="T9" fmla="*/ 15 h 15"/>
                <a:gd name="T10" fmla="*/ 3 w 8"/>
                <a:gd name="T11" fmla="*/ 13 h 15"/>
                <a:gd name="T12" fmla="*/ 4 w 8"/>
                <a:gd name="T13" fmla="*/ 11 h 15"/>
                <a:gd name="T14" fmla="*/ 5 w 8"/>
                <a:gd name="T15" fmla="*/ 7 h 15"/>
                <a:gd name="T16" fmla="*/ 6 w 8"/>
                <a:gd name="T17" fmla="*/ 5 h 15"/>
                <a:gd name="T18" fmla="*/ 7 w 8"/>
                <a:gd name="T19" fmla="*/ 2 h 15"/>
                <a:gd name="T20" fmla="*/ 8 w 8"/>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5"/>
                <a:gd name="T35" fmla="*/ 8 w 8"/>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5">
                  <a:moveTo>
                    <a:pt x="0" y="13"/>
                  </a:moveTo>
                  <a:lnTo>
                    <a:pt x="0" y="14"/>
                  </a:lnTo>
                  <a:lnTo>
                    <a:pt x="0" y="15"/>
                  </a:lnTo>
                  <a:lnTo>
                    <a:pt x="1" y="15"/>
                  </a:lnTo>
                  <a:lnTo>
                    <a:pt x="3" y="13"/>
                  </a:lnTo>
                  <a:lnTo>
                    <a:pt x="4" y="11"/>
                  </a:lnTo>
                  <a:lnTo>
                    <a:pt x="5" y="7"/>
                  </a:lnTo>
                  <a:lnTo>
                    <a:pt x="6"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319" name="Freeform 118"/>
            <p:cNvSpPr>
              <a:spLocks/>
            </p:cNvSpPr>
            <p:nvPr/>
          </p:nvSpPr>
          <p:spPr bwMode="auto">
            <a:xfrm>
              <a:off x="1665" y="1921"/>
              <a:ext cx="7" cy="47"/>
            </a:xfrm>
            <a:custGeom>
              <a:avLst/>
              <a:gdLst>
                <a:gd name="T0" fmla="*/ 0 w 7"/>
                <a:gd name="T1" fmla="*/ 47 h 47"/>
                <a:gd name="T2" fmla="*/ 0 w 7"/>
                <a:gd name="T3" fmla="*/ 45 h 47"/>
                <a:gd name="T4" fmla="*/ 1 w 7"/>
                <a:gd name="T5" fmla="*/ 42 h 47"/>
                <a:gd name="T6" fmla="*/ 1 w 7"/>
                <a:gd name="T7" fmla="*/ 36 h 47"/>
                <a:gd name="T8" fmla="*/ 2 w 7"/>
                <a:gd name="T9" fmla="*/ 29 h 47"/>
                <a:gd name="T10" fmla="*/ 2 w 7"/>
                <a:gd name="T11" fmla="*/ 21 h 47"/>
                <a:gd name="T12" fmla="*/ 3 w 7"/>
                <a:gd name="T13" fmla="*/ 14 h 47"/>
                <a:gd name="T14" fmla="*/ 4 w 7"/>
                <a:gd name="T15" fmla="*/ 8 h 47"/>
                <a:gd name="T16" fmla="*/ 5 w 7"/>
                <a:gd name="T17" fmla="*/ 5 h 47"/>
                <a:gd name="T18" fmla="*/ 6 w 7"/>
                <a:gd name="T19" fmla="*/ 3 h 47"/>
                <a:gd name="T20" fmla="*/ 6 w 7"/>
                <a:gd name="T21" fmla="*/ 1 h 47"/>
                <a:gd name="T22" fmla="*/ 7 w 7"/>
                <a:gd name="T23" fmla="*/ 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47"/>
                <a:gd name="T38" fmla="*/ 7 w 7"/>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47">
                  <a:moveTo>
                    <a:pt x="0" y="47"/>
                  </a:moveTo>
                  <a:lnTo>
                    <a:pt x="0" y="45"/>
                  </a:lnTo>
                  <a:lnTo>
                    <a:pt x="1" y="42"/>
                  </a:lnTo>
                  <a:lnTo>
                    <a:pt x="1" y="36"/>
                  </a:lnTo>
                  <a:lnTo>
                    <a:pt x="2" y="29"/>
                  </a:lnTo>
                  <a:lnTo>
                    <a:pt x="2" y="21"/>
                  </a:lnTo>
                  <a:lnTo>
                    <a:pt x="3" y="14"/>
                  </a:lnTo>
                  <a:lnTo>
                    <a:pt x="4" y="8"/>
                  </a:lnTo>
                  <a:lnTo>
                    <a:pt x="5" y="5"/>
                  </a:lnTo>
                  <a:lnTo>
                    <a:pt x="6" y="3"/>
                  </a:lnTo>
                  <a:lnTo>
                    <a:pt x="6" y="1"/>
                  </a:lnTo>
                  <a:lnTo>
                    <a:pt x="7" y="0"/>
                  </a:lnTo>
                </a:path>
              </a:pathLst>
            </a:custGeom>
            <a:noFill/>
            <a:ln w="14288">
              <a:solidFill>
                <a:srgbClr val="000080"/>
              </a:solidFill>
              <a:prstDash val="solid"/>
              <a:round/>
              <a:headEnd/>
              <a:tailEnd/>
            </a:ln>
          </p:spPr>
          <p:txBody>
            <a:bodyPr/>
            <a:lstStyle/>
            <a:p>
              <a:endParaRPr lang="en-US"/>
            </a:p>
          </p:txBody>
        </p:sp>
        <p:sp>
          <p:nvSpPr>
            <p:cNvPr id="307320" name="Freeform 119"/>
            <p:cNvSpPr>
              <a:spLocks/>
            </p:cNvSpPr>
            <p:nvPr/>
          </p:nvSpPr>
          <p:spPr bwMode="auto">
            <a:xfrm>
              <a:off x="1672" y="1920"/>
              <a:ext cx="23" cy="22"/>
            </a:xfrm>
            <a:custGeom>
              <a:avLst/>
              <a:gdLst>
                <a:gd name="T0" fmla="*/ 0 w 23"/>
                <a:gd name="T1" fmla="*/ 1 h 22"/>
                <a:gd name="T2" fmla="*/ 1 w 23"/>
                <a:gd name="T3" fmla="*/ 0 h 22"/>
                <a:gd name="T4" fmla="*/ 2 w 23"/>
                <a:gd name="T5" fmla="*/ 1 h 22"/>
                <a:gd name="T6" fmla="*/ 4 w 23"/>
                <a:gd name="T7" fmla="*/ 2 h 22"/>
                <a:gd name="T8" fmla="*/ 5 w 23"/>
                <a:gd name="T9" fmla="*/ 4 h 22"/>
                <a:gd name="T10" fmla="*/ 7 w 23"/>
                <a:gd name="T11" fmla="*/ 6 h 22"/>
                <a:gd name="T12" fmla="*/ 8 w 23"/>
                <a:gd name="T13" fmla="*/ 8 h 22"/>
                <a:gd name="T14" fmla="*/ 12 w 23"/>
                <a:gd name="T15" fmla="*/ 13 h 22"/>
                <a:gd name="T16" fmla="*/ 15 w 23"/>
                <a:gd name="T17" fmla="*/ 18 h 22"/>
                <a:gd name="T18" fmla="*/ 17 w 23"/>
                <a:gd name="T19" fmla="*/ 20 h 22"/>
                <a:gd name="T20" fmla="*/ 18 w 23"/>
                <a:gd name="T21" fmla="*/ 21 h 22"/>
                <a:gd name="T22" fmla="*/ 20 w 23"/>
                <a:gd name="T23" fmla="*/ 22 h 22"/>
                <a:gd name="T24" fmla="*/ 21 w 23"/>
                <a:gd name="T25" fmla="*/ 22 h 22"/>
                <a:gd name="T26" fmla="*/ 22 w 23"/>
                <a:gd name="T27" fmla="*/ 21 h 22"/>
                <a:gd name="T28" fmla="*/ 23 w 23"/>
                <a:gd name="T29" fmla="*/ 19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22"/>
                <a:gd name="T47" fmla="*/ 23 w 23"/>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22">
                  <a:moveTo>
                    <a:pt x="0" y="1"/>
                  </a:moveTo>
                  <a:lnTo>
                    <a:pt x="1" y="0"/>
                  </a:lnTo>
                  <a:lnTo>
                    <a:pt x="2" y="1"/>
                  </a:lnTo>
                  <a:lnTo>
                    <a:pt x="4" y="2"/>
                  </a:lnTo>
                  <a:lnTo>
                    <a:pt x="5" y="4"/>
                  </a:lnTo>
                  <a:lnTo>
                    <a:pt x="7" y="6"/>
                  </a:lnTo>
                  <a:lnTo>
                    <a:pt x="8" y="8"/>
                  </a:lnTo>
                  <a:lnTo>
                    <a:pt x="12" y="13"/>
                  </a:lnTo>
                  <a:lnTo>
                    <a:pt x="15" y="18"/>
                  </a:lnTo>
                  <a:lnTo>
                    <a:pt x="17" y="20"/>
                  </a:lnTo>
                  <a:lnTo>
                    <a:pt x="18" y="21"/>
                  </a:lnTo>
                  <a:lnTo>
                    <a:pt x="20" y="22"/>
                  </a:lnTo>
                  <a:lnTo>
                    <a:pt x="21" y="22"/>
                  </a:lnTo>
                  <a:lnTo>
                    <a:pt x="22" y="21"/>
                  </a:lnTo>
                  <a:lnTo>
                    <a:pt x="23" y="19"/>
                  </a:lnTo>
                </a:path>
              </a:pathLst>
            </a:custGeom>
            <a:noFill/>
            <a:ln w="14288">
              <a:solidFill>
                <a:srgbClr val="000080"/>
              </a:solidFill>
              <a:prstDash val="solid"/>
              <a:round/>
              <a:headEnd/>
              <a:tailEnd/>
            </a:ln>
          </p:spPr>
          <p:txBody>
            <a:bodyPr/>
            <a:lstStyle/>
            <a:p>
              <a:endParaRPr lang="en-US"/>
            </a:p>
          </p:txBody>
        </p:sp>
        <p:sp>
          <p:nvSpPr>
            <p:cNvPr id="307321" name="Freeform 120"/>
            <p:cNvSpPr>
              <a:spLocks/>
            </p:cNvSpPr>
            <p:nvPr/>
          </p:nvSpPr>
          <p:spPr bwMode="auto">
            <a:xfrm>
              <a:off x="1695" y="1843"/>
              <a:ext cx="8" cy="96"/>
            </a:xfrm>
            <a:custGeom>
              <a:avLst/>
              <a:gdLst>
                <a:gd name="T0" fmla="*/ 0 w 8"/>
                <a:gd name="T1" fmla="*/ 96 h 96"/>
                <a:gd name="T2" fmla="*/ 1 w 8"/>
                <a:gd name="T3" fmla="*/ 93 h 96"/>
                <a:gd name="T4" fmla="*/ 2 w 8"/>
                <a:gd name="T5" fmla="*/ 88 h 96"/>
                <a:gd name="T6" fmla="*/ 3 w 8"/>
                <a:gd name="T7" fmla="*/ 83 h 96"/>
                <a:gd name="T8" fmla="*/ 3 w 8"/>
                <a:gd name="T9" fmla="*/ 76 h 96"/>
                <a:gd name="T10" fmla="*/ 4 w 8"/>
                <a:gd name="T11" fmla="*/ 69 h 96"/>
                <a:gd name="T12" fmla="*/ 4 w 8"/>
                <a:gd name="T13" fmla="*/ 62 h 96"/>
                <a:gd name="T14" fmla="*/ 5 w 8"/>
                <a:gd name="T15" fmla="*/ 45 h 96"/>
                <a:gd name="T16" fmla="*/ 5 w 8"/>
                <a:gd name="T17" fmla="*/ 38 h 96"/>
                <a:gd name="T18" fmla="*/ 6 w 8"/>
                <a:gd name="T19" fmla="*/ 30 h 96"/>
                <a:gd name="T20" fmla="*/ 6 w 8"/>
                <a:gd name="T21" fmla="*/ 22 h 96"/>
                <a:gd name="T22" fmla="*/ 6 w 8"/>
                <a:gd name="T23" fmla="*/ 16 h 96"/>
                <a:gd name="T24" fmla="*/ 7 w 8"/>
                <a:gd name="T25" fmla="*/ 10 h 96"/>
                <a:gd name="T26" fmla="*/ 7 w 8"/>
                <a:gd name="T27" fmla="*/ 6 h 96"/>
                <a:gd name="T28" fmla="*/ 8 w 8"/>
                <a:gd name="T29" fmla="*/ 3 h 96"/>
                <a:gd name="T30" fmla="*/ 8 w 8"/>
                <a:gd name="T31" fmla="*/ 1 h 96"/>
                <a:gd name="T32" fmla="*/ 8 w 8"/>
                <a:gd name="T33" fmla="*/ 0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96"/>
                <a:gd name="T53" fmla="*/ 8 w 8"/>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96">
                  <a:moveTo>
                    <a:pt x="0" y="96"/>
                  </a:moveTo>
                  <a:lnTo>
                    <a:pt x="1" y="93"/>
                  </a:lnTo>
                  <a:lnTo>
                    <a:pt x="2" y="88"/>
                  </a:lnTo>
                  <a:lnTo>
                    <a:pt x="3" y="83"/>
                  </a:lnTo>
                  <a:lnTo>
                    <a:pt x="3" y="76"/>
                  </a:lnTo>
                  <a:lnTo>
                    <a:pt x="4" y="69"/>
                  </a:lnTo>
                  <a:lnTo>
                    <a:pt x="4" y="62"/>
                  </a:lnTo>
                  <a:lnTo>
                    <a:pt x="5" y="45"/>
                  </a:lnTo>
                  <a:lnTo>
                    <a:pt x="5" y="38"/>
                  </a:lnTo>
                  <a:lnTo>
                    <a:pt x="6" y="30"/>
                  </a:lnTo>
                  <a:lnTo>
                    <a:pt x="6" y="22"/>
                  </a:lnTo>
                  <a:lnTo>
                    <a:pt x="6" y="16"/>
                  </a:lnTo>
                  <a:lnTo>
                    <a:pt x="7" y="10"/>
                  </a:lnTo>
                  <a:lnTo>
                    <a:pt x="7" y="6"/>
                  </a:lnTo>
                  <a:lnTo>
                    <a:pt x="8"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322" name="Freeform 121"/>
            <p:cNvSpPr>
              <a:spLocks/>
            </p:cNvSpPr>
            <p:nvPr/>
          </p:nvSpPr>
          <p:spPr bwMode="auto">
            <a:xfrm>
              <a:off x="1703" y="1843"/>
              <a:ext cx="8" cy="60"/>
            </a:xfrm>
            <a:custGeom>
              <a:avLst/>
              <a:gdLst>
                <a:gd name="T0" fmla="*/ 0 w 8"/>
                <a:gd name="T1" fmla="*/ 0 h 60"/>
                <a:gd name="T2" fmla="*/ 1 w 8"/>
                <a:gd name="T3" fmla="*/ 0 h 60"/>
                <a:gd name="T4" fmla="*/ 1 w 8"/>
                <a:gd name="T5" fmla="*/ 0 h 60"/>
                <a:gd name="T6" fmla="*/ 2 w 8"/>
                <a:gd name="T7" fmla="*/ 3 h 60"/>
                <a:gd name="T8" fmla="*/ 2 w 8"/>
                <a:gd name="T9" fmla="*/ 5 h 60"/>
                <a:gd name="T10" fmla="*/ 3 w 8"/>
                <a:gd name="T11" fmla="*/ 9 h 60"/>
                <a:gd name="T12" fmla="*/ 3 w 8"/>
                <a:gd name="T13" fmla="*/ 13 h 60"/>
                <a:gd name="T14" fmla="*/ 4 w 8"/>
                <a:gd name="T15" fmla="*/ 17 h 60"/>
                <a:gd name="T16" fmla="*/ 4 w 8"/>
                <a:gd name="T17" fmla="*/ 22 h 60"/>
                <a:gd name="T18" fmla="*/ 5 w 8"/>
                <a:gd name="T19" fmla="*/ 33 h 60"/>
                <a:gd name="T20" fmla="*/ 6 w 8"/>
                <a:gd name="T21" fmla="*/ 44 h 60"/>
                <a:gd name="T22" fmla="*/ 7 w 8"/>
                <a:gd name="T23" fmla="*/ 49 h 60"/>
                <a:gd name="T24" fmla="*/ 7 w 8"/>
                <a:gd name="T25" fmla="*/ 53 h 60"/>
                <a:gd name="T26" fmla="*/ 8 w 8"/>
                <a:gd name="T27" fmla="*/ 56 h 60"/>
                <a:gd name="T28" fmla="*/ 8 w 8"/>
                <a:gd name="T29" fmla="*/ 60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60"/>
                <a:gd name="T47" fmla="*/ 8 w 8"/>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60">
                  <a:moveTo>
                    <a:pt x="0" y="0"/>
                  </a:moveTo>
                  <a:lnTo>
                    <a:pt x="1" y="0"/>
                  </a:lnTo>
                  <a:lnTo>
                    <a:pt x="2" y="3"/>
                  </a:lnTo>
                  <a:lnTo>
                    <a:pt x="2" y="5"/>
                  </a:lnTo>
                  <a:lnTo>
                    <a:pt x="3" y="9"/>
                  </a:lnTo>
                  <a:lnTo>
                    <a:pt x="3" y="13"/>
                  </a:lnTo>
                  <a:lnTo>
                    <a:pt x="4" y="17"/>
                  </a:lnTo>
                  <a:lnTo>
                    <a:pt x="4" y="22"/>
                  </a:lnTo>
                  <a:lnTo>
                    <a:pt x="5" y="33"/>
                  </a:lnTo>
                  <a:lnTo>
                    <a:pt x="6" y="44"/>
                  </a:lnTo>
                  <a:lnTo>
                    <a:pt x="7" y="49"/>
                  </a:lnTo>
                  <a:lnTo>
                    <a:pt x="7" y="53"/>
                  </a:lnTo>
                  <a:lnTo>
                    <a:pt x="8" y="56"/>
                  </a:lnTo>
                  <a:lnTo>
                    <a:pt x="8" y="60"/>
                  </a:lnTo>
                </a:path>
              </a:pathLst>
            </a:custGeom>
            <a:noFill/>
            <a:ln w="14288">
              <a:solidFill>
                <a:srgbClr val="000080"/>
              </a:solidFill>
              <a:prstDash val="solid"/>
              <a:round/>
              <a:headEnd/>
              <a:tailEnd/>
            </a:ln>
          </p:spPr>
          <p:txBody>
            <a:bodyPr/>
            <a:lstStyle/>
            <a:p>
              <a:endParaRPr lang="en-US"/>
            </a:p>
          </p:txBody>
        </p:sp>
        <p:sp>
          <p:nvSpPr>
            <p:cNvPr id="307323" name="Freeform 122"/>
            <p:cNvSpPr>
              <a:spLocks/>
            </p:cNvSpPr>
            <p:nvPr/>
          </p:nvSpPr>
          <p:spPr bwMode="auto">
            <a:xfrm>
              <a:off x="1711" y="1903"/>
              <a:ext cx="8" cy="28"/>
            </a:xfrm>
            <a:custGeom>
              <a:avLst/>
              <a:gdLst>
                <a:gd name="T0" fmla="*/ 0 w 8"/>
                <a:gd name="T1" fmla="*/ 0 h 28"/>
                <a:gd name="T2" fmla="*/ 1 w 8"/>
                <a:gd name="T3" fmla="*/ 2 h 28"/>
                <a:gd name="T4" fmla="*/ 1 w 8"/>
                <a:gd name="T5" fmla="*/ 4 h 28"/>
                <a:gd name="T6" fmla="*/ 2 w 8"/>
                <a:gd name="T7" fmla="*/ 10 h 28"/>
                <a:gd name="T8" fmla="*/ 3 w 8"/>
                <a:gd name="T9" fmla="*/ 15 h 28"/>
                <a:gd name="T10" fmla="*/ 4 w 8"/>
                <a:gd name="T11" fmla="*/ 21 h 28"/>
                <a:gd name="T12" fmla="*/ 5 w 8"/>
                <a:gd name="T13" fmla="*/ 23 h 28"/>
                <a:gd name="T14" fmla="*/ 5 w 8"/>
                <a:gd name="T15" fmla="*/ 25 h 28"/>
                <a:gd name="T16" fmla="*/ 6 w 8"/>
                <a:gd name="T17" fmla="*/ 27 h 28"/>
                <a:gd name="T18" fmla="*/ 6 w 8"/>
                <a:gd name="T19" fmla="*/ 28 h 28"/>
                <a:gd name="T20" fmla="*/ 7 w 8"/>
                <a:gd name="T21" fmla="*/ 28 h 28"/>
                <a:gd name="T22" fmla="*/ 7 w 8"/>
                <a:gd name="T23" fmla="*/ 28 h 28"/>
                <a:gd name="T24" fmla="*/ 7 w 8"/>
                <a:gd name="T25" fmla="*/ 27 h 28"/>
                <a:gd name="T26" fmla="*/ 8 w 8"/>
                <a:gd name="T27" fmla="*/ 25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28"/>
                <a:gd name="T44" fmla="*/ 8 w 8"/>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28">
                  <a:moveTo>
                    <a:pt x="0" y="0"/>
                  </a:moveTo>
                  <a:lnTo>
                    <a:pt x="1" y="2"/>
                  </a:lnTo>
                  <a:lnTo>
                    <a:pt x="1" y="4"/>
                  </a:lnTo>
                  <a:lnTo>
                    <a:pt x="2" y="10"/>
                  </a:lnTo>
                  <a:lnTo>
                    <a:pt x="3" y="15"/>
                  </a:lnTo>
                  <a:lnTo>
                    <a:pt x="4" y="21"/>
                  </a:lnTo>
                  <a:lnTo>
                    <a:pt x="5" y="23"/>
                  </a:lnTo>
                  <a:lnTo>
                    <a:pt x="5" y="25"/>
                  </a:lnTo>
                  <a:lnTo>
                    <a:pt x="6" y="27"/>
                  </a:lnTo>
                  <a:lnTo>
                    <a:pt x="6" y="28"/>
                  </a:lnTo>
                  <a:lnTo>
                    <a:pt x="7" y="28"/>
                  </a:lnTo>
                  <a:lnTo>
                    <a:pt x="7" y="27"/>
                  </a:lnTo>
                  <a:lnTo>
                    <a:pt x="8" y="25"/>
                  </a:lnTo>
                </a:path>
              </a:pathLst>
            </a:custGeom>
            <a:noFill/>
            <a:ln w="14288">
              <a:solidFill>
                <a:srgbClr val="000080"/>
              </a:solidFill>
              <a:prstDash val="solid"/>
              <a:round/>
              <a:headEnd/>
              <a:tailEnd/>
            </a:ln>
          </p:spPr>
          <p:txBody>
            <a:bodyPr/>
            <a:lstStyle/>
            <a:p>
              <a:endParaRPr lang="en-US"/>
            </a:p>
          </p:txBody>
        </p:sp>
        <p:sp>
          <p:nvSpPr>
            <p:cNvPr id="307324" name="Freeform 123"/>
            <p:cNvSpPr>
              <a:spLocks/>
            </p:cNvSpPr>
            <p:nvPr/>
          </p:nvSpPr>
          <p:spPr bwMode="auto">
            <a:xfrm>
              <a:off x="1719" y="1787"/>
              <a:ext cx="8" cy="141"/>
            </a:xfrm>
            <a:custGeom>
              <a:avLst/>
              <a:gdLst>
                <a:gd name="T0" fmla="*/ 0 w 8"/>
                <a:gd name="T1" fmla="*/ 141 h 141"/>
                <a:gd name="T2" fmla="*/ 0 w 8"/>
                <a:gd name="T3" fmla="*/ 139 h 141"/>
                <a:gd name="T4" fmla="*/ 1 w 8"/>
                <a:gd name="T5" fmla="*/ 136 h 141"/>
                <a:gd name="T6" fmla="*/ 1 w 8"/>
                <a:gd name="T7" fmla="*/ 133 h 141"/>
                <a:gd name="T8" fmla="*/ 1 w 8"/>
                <a:gd name="T9" fmla="*/ 130 h 141"/>
                <a:gd name="T10" fmla="*/ 1 w 8"/>
                <a:gd name="T11" fmla="*/ 121 h 141"/>
                <a:gd name="T12" fmla="*/ 2 w 8"/>
                <a:gd name="T13" fmla="*/ 112 h 141"/>
                <a:gd name="T14" fmla="*/ 2 w 8"/>
                <a:gd name="T15" fmla="*/ 101 h 141"/>
                <a:gd name="T16" fmla="*/ 2 w 8"/>
                <a:gd name="T17" fmla="*/ 90 h 141"/>
                <a:gd name="T18" fmla="*/ 3 w 8"/>
                <a:gd name="T19" fmla="*/ 78 h 141"/>
                <a:gd name="T20" fmla="*/ 3 w 8"/>
                <a:gd name="T21" fmla="*/ 66 h 141"/>
                <a:gd name="T22" fmla="*/ 3 w 8"/>
                <a:gd name="T23" fmla="*/ 54 h 141"/>
                <a:gd name="T24" fmla="*/ 4 w 8"/>
                <a:gd name="T25" fmla="*/ 43 h 141"/>
                <a:gd name="T26" fmla="*/ 4 w 8"/>
                <a:gd name="T27" fmla="*/ 32 h 141"/>
                <a:gd name="T28" fmla="*/ 5 w 8"/>
                <a:gd name="T29" fmla="*/ 22 h 141"/>
                <a:gd name="T30" fmla="*/ 6 w 8"/>
                <a:gd name="T31" fmla="*/ 13 h 141"/>
                <a:gd name="T32" fmla="*/ 6 w 8"/>
                <a:gd name="T33" fmla="*/ 10 h 141"/>
                <a:gd name="T34" fmla="*/ 6 w 8"/>
                <a:gd name="T35" fmla="*/ 7 h 141"/>
                <a:gd name="T36" fmla="*/ 7 w 8"/>
                <a:gd name="T37" fmla="*/ 4 h 141"/>
                <a:gd name="T38" fmla="*/ 7 w 8"/>
                <a:gd name="T39" fmla="*/ 2 h 141"/>
                <a:gd name="T40" fmla="*/ 7 w 8"/>
                <a:gd name="T41" fmla="*/ 1 h 141"/>
                <a:gd name="T42" fmla="*/ 8 w 8"/>
                <a:gd name="T43" fmla="*/ 0 h 1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41"/>
                <a:gd name="T68" fmla="*/ 8 w 8"/>
                <a:gd name="T69" fmla="*/ 141 h 1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41">
                  <a:moveTo>
                    <a:pt x="0" y="141"/>
                  </a:moveTo>
                  <a:lnTo>
                    <a:pt x="0" y="139"/>
                  </a:lnTo>
                  <a:lnTo>
                    <a:pt x="1" y="136"/>
                  </a:lnTo>
                  <a:lnTo>
                    <a:pt x="1" y="133"/>
                  </a:lnTo>
                  <a:lnTo>
                    <a:pt x="1" y="130"/>
                  </a:lnTo>
                  <a:lnTo>
                    <a:pt x="1" y="121"/>
                  </a:lnTo>
                  <a:lnTo>
                    <a:pt x="2" y="112"/>
                  </a:lnTo>
                  <a:lnTo>
                    <a:pt x="2" y="101"/>
                  </a:lnTo>
                  <a:lnTo>
                    <a:pt x="2" y="90"/>
                  </a:lnTo>
                  <a:lnTo>
                    <a:pt x="3" y="78"/>
                  </a:lnTo>
                  <a:lnTo>
                    <a:pt x="3" y="66"/>
                  </a:lnTo>
                  <a:lnTo>
                    <a:pt x="3" y="54"/>
                  </a:lnTo>
                  <a:lnTo>
                    <a:pt x="4" y="43"/>
                  </a:lnTo>
                  <a:lnTo>
                    <a:pt x="4" y="32"/>
                  </a:lnTo>
                  <a:lnTo>
                    <a:pt x="5" y="22"/>
                  </a:lnTo>
                  <a:lnTo>
                    <a:pt x="6" y="13"/>
                  </a:lnTo>
                  <a:lnTo>
                    <a:pt x="6" y="10"/>
                  </a:lnTo>
                  <a:lnTo>
                    <a:pt x="6" y="7"/>
                  </a:lnTo>
                  <a:lnTo>
                    <a:pt x="7" y="4"/>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25" name="Freeform 124"/>
            <p:cNvSpPr>
              <a:spLocks/>
            </p:cNvSpPr>
            <p:nvPr/>
          </p:nvSpPr>
          <p:spPr bwMode="auto">
            <a:xfrm>
              <a:off x="1727" y="1786"/>
              <a:ext cx="23" cy="101"/>
            </a:xfrm>
            <a:custGeom>
              <a:avLst/>
              <a:gdLst>
                <a:gd name="T0" fmla="*/ 0 w 23"/>
                <a:gd name="T1" fmla="*/ 1 h 101"/>
                <a:gd name="T2" fmla="*/ 0 w 23"/>
                <a:gd name="T3" fmla="*/ 0 h 101"/>
                <a:gd name="T4" fmla="*/ 1 w 23"/>
                <a:gd name="T5" fmla="*/ 0 h 101"/>
                <a:gd name="T6" fmla="*/ 1 w 23"/>
                <a:gd name="T7" fmla="*/ 1 h 101"/>
                <a:gd name="T8" fmla="*/ 2 w 23"/>
                <a:gd name="T9" fmla="*/ 2 h 101"/>
                <a:gd name="T10" fmla="*/ 4 w 23"/>
                <a:gd name="T11" fmla="*/ 5 h 101"/>
                <a:gd name="T12" fmla="*/ 5 w 23"/>
                <a:gd name="T13" fmla="*/ 9 h 101"/>
                <a:gd name="T14" fmla="*/ 6 w 23"/>
                <a:gd name="T15" fmla="*/ 14 h 101"/>
                <a:gd name="T16" fmla="*/ 8 w 23"/>
                <a:gd name="T17" fmla="*/ 21 h 101"/>
                <a:gd name="T18" fmla="*/ 10 w 23"/>
                <a:gd name="T19" fmla="*/ 28 h 101"/>
                <a:gd name="T20" fmla="*/ 11 w 23"/>
                <a:gd name="T21" fmla="*/ 36 h 101"/>
                <a:gd name="T22" fmla="*/ 13 w 23"/>
                <a:gd name="T23" fmla="*/ 45 h 101"/>
                <a:gd name="T24" fmla="*/ 15 w 23"/>
                <a:gd name="T25" fmla="*/ 53 h 101"/>
                <a:gd name="T26" fmla="*/ 18 w 23"/>
                <a:gd name="T27" fmla="*/ 71 h 101"/>
                <a:gd name="T28" fmla="*/ 19 w 23"/>
                <a:gd name="T29" fmla="*/ 79 h 101"/>
                <a:gd name="T30" fmla="*/ 21 w 23"/>
                <a:gd name="T31" fmla="*/ 87 h 101"/>
                <a:gd name="T32" fmla="*/ 22 w 23"/>
                <a:gd name="T33" fmla="*/ 94 h 101"/>
                <a:gd name="T34" fmla="*/ 23 w 23"/>
                <a:gd name="T35" fmla="*/ 101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01"/>
                <a:gd name="T56" fmla="*/ 23 w 23"/>
                <a:gd name="T57" fmla="*/ 101 h 1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01">
                  <a:moveTo>
                    <a:pt x="0" y="1"/>
                  </a:moveTo>
                  <a:lnTo>
                    <a:pt x="0" y="0"/>
                  </a:lnTo>
                  <a:lnTo>
                    <a:pt x="1" y="0"/>
                  </a:lnTo>
                  <a:lnTo>
                    <a:pt x="1" y="1"/>
                  </a:lnTo>
                  <a:lnTo>
                    <a:pt x="2" y="2"/>
                  </a:lnTo>
                  <a:lnTo>
                    <a:pt x="4" y="5"/>
                  </a:lnTo>
                  <a:lnTo>
                    <a:pt x="5" y="9"/>
                  </a:lnTo>
                  <a:lnTo>
                    <a:pt x="6" y="14"/>
                  </a:lnTo>
                  <a:lnTo>
                    <a:pt x="8" y="21"/>
                  </a:lnTo>
                  <a:lnTo>
                    <a:pt x="10" y="28"/>
                  </a:lnTo>
                  <a:lnTo>
                    <a:pt x="11" y="36"/>
                  </a:lnTo>
                  <a:lnTo>
                    <a:pt x="13" y="45"/>
                  </a:lnTo>
                  <a:lnTo>
                    <a:pt x="15" y="53"/>
                  </a:lnTo>
                  <a:lnTo>
                    <a:pt x="18" y="71"/>
                  </a:lnTo>
                  <a:lnTo>
                    <a:pt x="19" y="79"/>
                  </a:lnTo>
                  <a:lnTo>
                    <a:pt x="21" y="87"/>
                  </a:lnTo>
                  <a:lnTo>
                    <a:pt x="22" y="94"/>
                  </a:lnTo>
                  <a:lnTo>
                    <a:pt x="23" y="101"/>
                  </a:lnTo>
                </a:path>
              </a:pathLst>
            </a:custGeom>
            <a:noFill/>
            <a:ln w="14288">
              <a:solidFill>
                <a:srgbClr val="000080"/>
              </a:solidFill>
              <a:prstDash val="solid"/>
              <a:round/>
              <a:headEnd/>
              <a:tailEnd/>
            </a:ln>
          </p:spPr>
          <p:txBody>
            <a:bodyPr/>
            <a:lstStyle/>
            <a:p>
              <a:endParaRPr lang="en-US"/>
            </a:p>
          </p:txBody>
        </p:sp>
        <p:sp>
          <p:nvSpPr>
            <p:cNvPr id="307326" name="Freeform 125"/>
            <p:cNvSpPr>
              <a:spLocks/>
            </p:cNvSpPr>
            <p:nvPr/>
          </p:nvSpPr>
          <p:spPr bwMode="auto">
            <a:xfrm>
              <a:off x="1750" y="1887"/>
              <a:ext cx="8" cy="93"/>
            </a:xfrm>
            <a:custGeom>
              <a:avLst/>
              <a:gdLst>
                <a:gd name="T0" fmla="*/ 0 w 8"/>
                <a:gd name="T1" fmla="*/ 0 h 93"/>
                <a:gd name="T2" fmla="*/ 1 w 8"/>
                <a:gd name="T3" fmla="*/ 11 h 93"/>
                <a:gd name="T4" fmla="*/ 3 w 8"/>
                <a:gd name="T5" fmla="*/ 22 h 93"/>
                <a:gd name="T6" fmla="*/ 5 w 8"/>
                <a:gd name="T7" fmla="*/ 44 h 93"/>
                <a:gd name="T8" fmla="*/ 5 w 8"/>
                <a:gd name="T9" fmla="*/ 55 h 93"/>
                <a:gd name="T10" fmla="*/ 6 w 8"/>
                <a:gd name="T11" fmla="*/ 67 h 93"/>
                <a:gd name="T12" fmla="*/ 6 w 8"/>
                <a:gd name="T13" fmla="*/ 80 h 93"/>
                <a:gd name="T14" fmla="*/ 8 w 8"/>
                <a:gd name="T15" fmla="*/ 93 h 93"/>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93"/>
                <a:gd name="T26" fmla="*/ 8 w 8"/>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93">
                  <a:moveTo>
                    <a:pt x="0" y="0"/>
                  </a:moveTo>
                  <a:lnTo>
                    <a:pt x="1" y="11"/>
                  </a:lnTo>
                  <a:lnTo>
                    <a:pt x="3" y="22"/>
                  </a:lnTo>
                  <a:lnTo>
                    <a:pt x="5" y="44"/>
                  </a:lnTo>
                  <a:lnTo>
                    <a:pt x="5" y="55"/>
                  </a:lnTo>
                  <a:lnTo>
                    <a:pt x="6" y="67"/>
                  </a:lnTo>
                  <a:lnTo>
                    <a:pt x="6" y="80"/>
                  </a:lnTo>
                  <a:lnTo>
                    <a:pt x="8" y="93"/>
                  </a:lnTo>
                </a:path>
              </a:pathLst>
            </a:custGeom>
            <a:noFill/>
            <a:ln w="14288">
              <a:solidFill>
                <a:srgbClr val="000080"/>
              </a:solidFill>
              <a:prstDash val="solid"/>
              <a:round/>
              <a:headEnd/>
              <a:tailEnd/>
            </a:ln>
          </p:spPr>
          <p:txBody>
            <a:bodyPr/>
            <a:lstStyle/>
            <a:p>
              <a:endParaRPr lang="en-US"/>
            </a:p>
          </p:txBody>
        </p:sp>
        <p:sp>
          <p:nvSpPr>
            <p:cNvPr id="307327" name="Freeform 126"/>
            <p:cNvSpPr>
              <a:spLocks/>
            </p:cNvSpPr>
            <p:nvPr/>
          </p:nvSpPr>
          <p:spPr bwMode="auto">
            <a:xfrm>
              <a:off x="1758" y="1980"/>
              <a:ext cx="8" cy="141"/>
            </a:xfrm>
            <a:custGeom>
              <a:avLst/>
              <a:gdLst>
                <a:gd name="T0" fmla="*/ 0 w 8"/>
                <a:gd name="T1" fmla="*/ 0 h 141"/>
                <a:gd name="T2" fmla="*/ 0 w 8"/>
                <a:gd name="T3" fmla="*/ 8 h 141"/>
                <a:gd name="T4" fmla="*/ 1 w 8"/>
                <a:gd name="T5" fmla="*/ 17 h 141"/>
                <a:gd name="T6" fmla="*/ 1 w 8"/>
                <a:gd name="T7" fmla="*/ 27 h 141"/>
                <a:gd name="T8" fmla="*/ 2 w 8"/>
                <a:gd name="T9" fmla="*/ 37 h 141"/>
                <a:gd name="T10" fmla="*/ 2 w 8"/>
                <a:gd name="T11" fmla="*/ 48 h 141"/>
                <a:gd name="T12" fmla="*/ 3 w 8"/>
                <a:gd name="T13" fmla="*/ 60 h 141"/>
                <a:gd name="T14" fmla="*/ 3 w 8"/>
                <a:gd name="T15" fmla="*/ 82 h 141"/>
                <a:gd name="T16" fmla="*/ 4 w 8"/>
                <a:gd name="T17" fmla="*/ 92 h 141"/>
                <a:gd name="T18" fmla="*/ 4 w 8"/>
                <a:gd name="T19" fmla="*/ 103 h 141"/>
                <a:gd name="T20" fmla="*/ 5 w 8"/>
                <a:gd name="T21" fmla="*/ 112 h 141"/>
                <a:gd name="T22" fmla="*/ 6 w 8"/>
                <a:gd name="T23" fmla="*/ 120 h 141"/>
                <a:gd name="T24" fmla="*/ 6 w 8"/>
                <a:gd name="T25" fmla="*/ 128 h 141"/>
                <a:gd name="T26" fmla="*/ 7 w 8"/>
                <a:gd name="T27" fmla="*/ 133 h 141"/>
                <a:gd name="T28" fmla="*/ 7 w 8"/>
                <a:gd name="T29" fmla="*/ 136 h 141"/>
                <a:gd name="T30" fmla="*/ 7 w 8"/>
                <a:gd name="T31" fmla="*/ 138 h 141"/>
                <a:gd name="T32" fmla="*/ 8 w 8"/>
                <a:gd name="T33" fmla="*/ 140 h 141"/>
                <a:gd name="T34" fmla="*/ 8 w 8"/>
                <a:gd name="T35" fmla="*/ 141 h 1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41"/>
                <a:gd name="T56" fmla="*/ 8 w 8"/>
                <a:gd name="T57" fmla="*/ 141 h 1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41">
                  <a:moveTo>
                    <a:pt x="0" y="0"/>
                  </a:moveTo>
                  <a:lnTo>
                    <a:pt x="0" y="8"/>
                  </a:lnTo>
                  <a:lnTo>
                    <a:pt x="1" y="17"/>
                  </a:lnTo>
                  <a:lnTo>
                    <a:pt x="1" y="27"/>
                  </a:lnTo>
                  <a:lnTo>
                    <a:pt x="2" y="37"/>
                  </a:lnTo>
                  <a:lnTo>
                    <a:pt x="2" y="48"/>
                  </a:lnTo>
                  <a:lnTo>
                    <a:pt x="3" y="60"/>
                  </a:lnTo>
                  <a:lnTo>
                    <a:pt x="3" y="82"/>
                  </a:lnTo>
                  <a:lnTo>
                    <a:pt x="4" y="92"/>
                  </a:lnTo>
                  <a:lnTo>
                    <a:pt x="4" y="103"/>
                  </a:lnTo>
                  <a:lnTo>
                    <a:pt x="5" y="112"/>
                  </a:lnTo>
                  <a:lnTo>
                    <a:pt x="6" y="120"/>
                  </a:lnTo>
                  <a:lnTo>
                    <a:pt x="6" y="128"/>
                  </a:lnTo>
                  <a:lnTo>
                    <a:pt x="7" y="133"/>
                  </a:lnTo>
                  <a:lnTo>
                    <a:pt x="7" y="136"/>
                  </a:lnTo>
                  <a:lnTo>
                    <a:pt x="7" y="138"/>
                  </a:lnTo>
                  <a:lnTo>
                    <a:pt x="8" y="140"/>
                  </a:lnTo>
                  <a:lnTo>
                    <a:pt x="8" y="141"/>
                  </a:lnTo>
                </a:path>
              </a:pathLst>
            </a:custGeom>
            <a:noFill/>
            <a:ln w="14288">
              <a:solidFill>
                <a:srgbClr val="000080"/>
              </a:solidFill>
              <a:prstDash val="solid"/>
              <a:round/>
              <a:headEnd/>
              <a:tailEnd/>
            </a:ln>
          </p:spPr>
          <p:txBody>
            <a:bodyPr/>
            <a:lstStyle/>
            <a:p>
              <a:endParaRPr lang="en-US"/>
            </a:p>
          </p:txBody>
        </p:sp>
        <p:sp>
          <p:nvSpPr>
            <p:cNvPr id="307328" name="Freeform 127"/>
            <p:cNvSpPr>
              <a:spLocks/>
            </p:cNvSpPr>
            <p:nvPr/>
          </p:nvSpPr>
          <p:spPr bwMode="auto">
            <a:xfrm>
              <a:off x="1766" y="2034"/>
              <a:ext cx="7" cy="87"/>
            </a:xfrm>
            <a:custGeom>
              <a:avLst/>
              <a:gdLst>
                <a:gd name="T0" fmla="*/ 0 w 7"/>
                <a:gd name="T1" fmla="*/ 87 h 87"/>
                <a:gd name="T2" fmla="*/ 0 w 7"/>
                <a:gd name="T3" fmla="*/ 87 h 87"/>
                <a:gd name="T4" fmla="*/ 0 w 7"/>
                <a:gd name="T5" fmla="*/ 87 h 87"/>
                <a:gd name="T6" fmla="*/ 0 w 7"/>
                <a:gd name="T7" fmla="*/ 87 h 87"/>
                <a:gd name="T8" fmla="*/ 1 w 7"/>
                <a:gd name="T9" fmla="*/ 86 h 87"/>
                <a:gd name="T10" fmla="*/ 1 w 7"/>
                <a:gd name="T11" fmla="*/ 84 h 87"/>
                <a:gd name="T12" fmla="*/ 1 w 7"/>
                <a:gd name="T13" fmla="*/ 82 h 87"/>
                <a:gd name="T14" fmla="*/ 2 w 7"/>
                <a:gd name="T15" fmla="*/ 77 h 87"/>
                <a:gd name="T16" fmla="*/ 2 w 7"/>
                <a:gd name="T17" fmla="*/ 71 h 87"/>
                <a:gd name="T18" fmla="*/ 3 w 7"/>
                <a:gd name="T19" fmla="*/ 64 h 87"/>
                <a:gd name="T20" fmla="*/ 3 w 7"/>
                <a:gd name="T21" fmla="*/ 56 h 87"/>
                <a:gd name="T22" fmla="*/ 4 w 7"/>
                <a:gd name="T23" fmla="*/ 48 h 87"/>
                <a:gd name="T24" fmla="*/ 4 w 7"/>
                <a:gd name="T25" fmla="*/ 39 h 87"/>
                <a:gd name="T26" fmla="*/ 5 w 7"/>
                <a:gd name="T27" fmla="*/ 31 h 87"/>
                <a:gd name="T28" fmla="*/ 5 w 7"/>
                <a:gd name="T29" fmla="*/ 23 h 87"/>
                <a:gd name="T30" fmla="*/ 6 w 7"/>
                <a:gd name="T31" fmla="*/ 16 h 87"/>
                <a:gd name="T32" fmla="*/ 6 w 7"/>
                <a:gd name="T33" fmla="*/ 10 h 87"/>
                <a:gd name="T34" fmla="*/ 6 w 7"/>
                <a:gd name="T35" fmla="*/ 5 h 87"/>
                <a:gd name="T36" fmla="*/ 7 w 7"/>
                <a:gd name="T37" fmla="*/ 3 h 87"/>
                <a:gd name="T38" fmla="*/ 7 w 7"/>
                <a:gd name="T39" fmla="*/ 1 h 87"/>
                <a:gd name="T40" fmla="*/ 7 w 7"/>
                <a:gd name="T41" fmla="*/ 0 h 87"/>
                <a:gd name="T42" fmla="*/ 7 w 7"/>
                <a:gd name="T43" fmla="*/ 0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
                <a:gd name="T67" fmla="*/ 0 h 87"/>
                <a:gd name="T68" fmla="*/ 7 w 7"/>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 h="87">
                  <a:moveTo>
                    <a:pt x="0" y="87"/>
                  </a:moveTo>
                  <a:lnTo>
                    <a:pt x="0" y="87"/>
                  </a:lnTo>
                  <a:lnTo>
                    <a:pt x="1" y="86"/>
                  </a:lnTo>
                  <a:lnTo>
                    <a:pt x="1" y="84"/>
                  </a:lnTo>
                  <a:lnTo>
                    <a:pt x="1" y="82"/>
                  </a:lnTo>
                  <a:lnTo>
                    <a:pt x="2" y="77"/>
                  </a:lnTo>
                  <a:lnTo>
                    <a:pt x="2" y="71"/>
                  </a:lnTo>
                  <a:lnTo>
                    <a:pt x="3" y="64"/>
                  </a:lnTo>
                  <a:lnTo>
                    <a:pt x="3" y="56"/>
                  </a:lnTo>
                  <a:lnTo>
                    <a:pt x="4" y="48"/>
                  </a:lnTo>
                  <a:lnTo>
                    <a:pt x="4" y="39"/>
                  </a:lnTo>
                  <a:lnTo>
                    <a:pt x="5" y="31"/>
                  </a:lnTo>
                  <a:lnTo>
                    <a:pt x="5" y="23"/>
                  </a:lnTo>
                  <a:lnTo>
                    <a:pt x="6" y="16"/>
                  </a:lnTo>
                  <a:lnTo>
                    <a:pt x="6" y="10"/>
                  </a:lnTo>
                  <a:lnTo>
                    <a:pt x="6" y="5"/>
                  </a:lnTo>
                  <a:lnTo>
                    <a:pt x="7" y="3"/>
                  </a:lnTo>
                  <a:lnTo>
                    <a:pt x="7" y="1"/>
                  </a:lnTo>
                  <a:lnTo>
                    <a:pt x="7" y="0"/>
                  </a:lnTo>
                </a:path>
              </a:pathLst>
            </a:custGeom>
            <a:noFill/>
            <a:ln w="14288">
              <a:solidFill>
                <a:srgbClr val="000080"/>
              </a:solidFill>
              <a:prstDash val="solid"/>
              <a:round/>
              <a:headEnd/>
              <a:tailEnd/>
            </a:ln>
          </p:spPr>
          <p:txBody>
            <a:bodyPr/>
            <a:lstStyle/>
            <a:p>
              <a:endParaRPr lang="en-US"/>
            </a:p>
          </p:txBody>
        </p:sp>
        <p:sp>
          <p:nvSpPr>
            <p:cNvPr id="307329" name="Freeform 128"/>
            <p:cNvSpPr>
              <a:spLocks/>
            </p:cNvSpPr>
            <p:nvPr/>
          </p:nvSpPr>
          <p:spPr bwMode="auto">
            <a:xfrm>
              <a:off x="1773" y="2034"/>
              <a:ext cx="8" cy="66"/>
            </a:xfrm>
            <a:custGeom>
              <a:avLst/>
              <a:gdLst>
                <a:gd name="T0" fmla="*/ 0 w 8"/>
                <a:gd name="T1" fmla="*/ 0 h 66"/>
                <a:gd name="T2" fmla="*/ 1 w 8"/>
                <a:gd name="T3" fmla="*/ 0 h 66"/>
                <a:gd name="T4" fmla="*/ 2 w 8"/>
                <a:gd name="T5" fmla="*/ 1 h 66"/>
                <a:gd name="T6" fmla="*/ 2 w 8"/>
                <a:gd name="T7" fmla="*/ 4 h 66"/>
                <a:gd name="T8" fmla="*/ 2 w 8"/>
                <a:gd name="T9" fmla="*/ 7 h 66"/>
                <a:gd name="T10" fmla="*/ 2 w 8"/>
                <a:gd name="T11" fmla="*/ 12 h 66"/>
                <a:gd name="T12" fmla="*/ 3 w 8"/>
                <a:gd name="T13" fmla="*/ 17 h 66"/>
                <a:gd name="T14" fmla="*/ 3 w 8"/>
                <a:gd name="T15" fmla="*/ 23 h 66"/>
                <a:gd name="T16" fmla="*/ 3 w 8"/>
                <a:gd name="T17" fmla="*/ 29 h 66"/>
                <a:gd name="T18" fmla="*/ 4 w 8"/>
                <a:gd name="T19" fmla="*/ 40 h 66"/>
                <a:gd name="T20" fmla="*/ 5 w 8"/>
                <a:gd name="T21" fmla="*/ 46 h 66"/>
                <a:gd name="T22" fmla="*/ 5 w 8"/>
                <a:gd name="T23" fmla="*/ 52 h 66"/>
                <a:gd name="T24" fmla="*/ 6 w 8"/>
                <a:gd name="T25" fmla="*/ 57 h 66"/>
                <a:gd name="T26" fmla="*/ 7 w 8"/>
                <a:gd name="T27" fmla="*/ 61 h 66"/>
                <a:gd name="T28" fmla="*/ 7 w 8"/>
                <a:gd name="T29" fmla="*/ 64 h 66"/>
                <a:gd name="T30" fmla="*/ 8 w 8"/>
                <a:gd name="T31" fmla="*/ 66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66"/>
                <a:gd name="T50" fmla="*/ 8 w 8"/>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66">
                  <a:moveTo>
                    <a:pt x="0" y="0"/>
                  </a:moveTo>
                  <a:lnTo>
                    <a:pt x="1" y="0"/>
                  </a:lnTo>
                  <a:lnTo>
                    <a:pt x="2" y="1"/>
                  </a:lnTo>
                  <a:lnTo>
                    <a:pt x="2" y="4"/>
                  </a:lnTo>
                  <a:lnTo>
                    <a:pt x="2" y="7"/>
                  </a:lnTo>
                  <a:lnTo>
                    <a:pt x="2" y="12"/>
                  </a:lnTo>
                  <a:lnTo>
                    <a:pt x="3" y="17"/>
                  </a:lnTo>
                  <a:lnTo>
                    <a:pt x="3" y="23"/>
                  </a:lnTo>
                  <a:lnTo>
                    <a:pt x="3" y="29"/>
                  </a:lnTo>
                  <a:lnTo>
                    <a:pt x="4" y="40"/>
                  </a:lnTo>
                  <a:lnTo>
                    <a:pt x="5" y="46"/>
                  </a:lnTo>
                  <a:lnTo>
                    <a:pt x="5" y="52"/>
                  </a:lnTo>
                  <a:lnTo>
                    <a:pt x="6" y="57"/>
                  </a:lnTo>
                  <a:lnTo>
                    <a:pt x="7" y="61"/>
                  </a:lnTo>
                  <a:lnTo>
                    <a:pt x="7" y="64"/>
                  </a:lnTo>
                  <a:lnTo>
                    <a:pt x="8" y="66"/>
                  </a:lnTo>
                </a:path>
              </a:pathLst>
            </a:custGeom>
            <a:noFill/>
            <a:ln w="14288">
              <a:solidFill>
                <a:srgbClr val="000080"/>
              </a:solidFill>
              <a:prstDash val="solid"/>
              <a:round/>
              <a:headEnd/>
              <a:tailEnd/>
            </a:ln>
          </p:spPr>
          <p:txBody>
            <a:bodyPr/>
            <a:lstStyle/>
            <a:p>
              <a:endParaRPr lang="en-US"/>
            </a:p>
          </p:txBody>
        </p:sp>
        <p:sp>
          <p:nvSpPr>
            <p:cNvPr id="307330" name="Freeform 129"/>
            <p:cNvSpPr>
              <a:spLocks/>
            </p:cNvSpPr>
            <p:nvPr/>
          </p:nvSpPr>
          <p:spPr bwMode="auto">
            <a:xfrm>
              <a:off x="1781" y="2084"/>
              <a:ext cx="23" cy="18"/>
            </a:xfrm>
            <a:custGeom>
              <a:avLst/>
              <a:gdLst>
                <a:gd name="T0" fmla="*/ 0 w 23"/>
                <a:gd name="T1" fmla="*/ 16 h 18"/>
                <a:gd name="T2" fmla="*/ 1 w 23"/>
                <a:gd name="T3" fmla="*/ 17 h 18"/>
                <a:gd name="T4" fmla="*/ 2 w 23"/>
                <a:gd name="T5" fmla="*/ 18 h 18"/>
                <a:gd name="T6" fmla="*/ 4 w 23"/>
                <a:gd name="T7" fmla="*/ 18 h 18"/>
                <a:gd name="T8" fmla="*/ 5 w 23"/>
                <a:gd name="T9" fmla="*/ 18 h 18"/>
                <a:gd name="T10" fmla="*/ 8 w 23"/>
                <a:gd name="T11" fmla="*/ 16 h 18"/>
                <a:gd name="T12" fmla="*/ 12 w 23"/>
                <a:gd name="T13" fmla="*/ 13 h 18"/>
                <a:gd name="T14" fmla="*/ 15 w 23"/>
                <a:gd name="T15" fmla="*/ 10 h 18"/>
                <a:gd name="T16" fmla="*/ 18 w 23"/>
                <a:gd name="T17" fmla="*/ 6 h 18"/>
                <a:gd name="T18" fmla="*/ 21 w 23"/>
                <a:gd name="T19" fmla="*/ 3 h 18"/>
                <a:gd name="T20" fmla="*/ 23 w 23"/>
                <a:gd name="T21" fmla="*/ 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18"/>
                <a:gd name="T35" fmla="*/ 23 w 23"/>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18">
                  <a:moveTo>
                    <a:pt x="0" y="16"/>
                  </a:moveTo>
                  <a:lnTo>
                    <a:pt x="1" y="17"/>
                  </a:lnTo>
                  <a:lnTo>
                    <a:pt x="2" y="18"/>
                  </a:lnTo>
                  <a:lnTo>
                    <a:pt x="4" y="18"/>
                  </a:lnTo>
                  <a:lnTo>
                    <a:pt x="5" y="18"/>
                  </a:lnTo>
                  <a:lnTo>
                    <a:pt x="8" y="16"/>
                  </a:lnTo>
                  <a:lnTo>
                    <a:pt x="12" y="13"/>
                  </a:lnTo>
                  <a:lnTo>
                    <a:pt x="15" y="10"/>
                  </a:lnTo>
                  <a:lnTo>
                    <a:pt x="18" y="6"/>
                  </a:lnTo>
                  <a:lnTo>
                    <a:pt x="21" y="3"/>
                  </a:lnTo>
                  <a:lnTo>
                    <a:pt x="23" y="0"/>
                  </a:lnTo>
                </a:path>
              </a:pathLst>
            </a:custGeom>
            <a:noFill/>
            <a:ln w="14288">
              <a:solidFill>
                <a:srgbClr val="000080"/>
              </a:solidFill>
              <a:prstDash val="solid"/>
              <a:round/>
              <a:headEnd/>
              <a:tailEnd/>
            </a:ln>
          </p:spPr>
          <p:txBody>
            <a:bodyPr/>
            <a:lstStyle/>
            <a:p>
              <a:endParaRPr lang="en-US"/>
            </a:p>
          </p:txBody>
        </p:sp>
        <p:sp>
          <p:nvSpPr>
            <p:cNvPr id="307331" name="Freeform 130"/>
            <p:cNvSpPr>
              <a:spLocks/>
            </p:cNvSpPr>
            <p:nvPr/>
          </p:nvSpPr>
          <p:spPr bwMode="auto">
            <a:xfrm>
              <a:off x="1804" y="2068"/>
              <a:ext cx="9" cy="16"/>
            </a:xfrm>
            <a:custGeom>
              <a:avLst/>
              <a:gdLst>
                <a:gd name="T0" fmla="*/ 0 w 9"/>
                <a:gd name="T1" fmla="*/ 16 h 16"/>
                <a:gd name="T2" fmla="*/ 1 w 9"/>
                <a:gd name="T3" fmla="*/ 15 h 16"/>
                <a:gd name="T4" fmla="*/ 1 w 9"/>
                <a:gd name="T5" fmla="*/ 14 h 16"/>
                <a:gd name="T6" fmla="*/ 2 w 9"/>
                <a:gd name="T7" fmla="*/ 12 h 16"/>
                <a:gd name="T8" fmla="*/ 4 w 9"/>
                <a:gd name="T9" fmla="*/ 9 h 16"/>
                <a:gd name="T10" fmla="*/ 5 w 9"/>
                <a:gd name="T11" fmla="*/ 5 h 16"/>
                <a:gd name="T12" fmla="*/ 6 w 9"/>
                <a:gd name="T13" fmla="*/ 2 h 16"/>
                <a:gd name="T14" fmla="*/ 7 w 9"/>
                <a:gd name="T15" fmla="*/ 0 h 16"/>
                <a:gd name="T16" fmla="*/ 7 w 9"/>
                <a:gd name="T17" fmla="*/ 0 h 16"/>
                <a:gd name="T18" fmla="*/ 8 w 9"/>
                <a:gd name="T19" fmla="*/ 0 h 16"/>
                <a:gd name="T20" fmla="*/ 9 w 9"/>
                <a:gd name="T21" fmla="*/ 0 h 16"/>
                <a:gd name="T22" fmla="*/ 9 w 9"/>
                <a:gd name="T23" fmla="*/ 1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6"/>
                <a:gd name="T38" fmla="*/ 9 w 9"/>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6">
                  <a:moveTo>
                    <a:pt x="0" y="16"/>
                  </a:moveTo>
                  <a:lnTo>
                    <a:pt x="1" y="15"/>
                  </a:lnTo>
                  <a:lnTo>
                    <a:pt x="1" y="14"/>
                  </a:lnTo>
                  <a:lnTo>
                    <a:pt x="2" y="12"/>
                  </a:lnTo>
                  <a:lnTo>
                    <a:pt x="4" y="9"/>
                  </a:lnTo>
                  <a:lnTo>
                    <a:pt x="5" y="5"/>
                  </a:lnTo>
                  <a:lnTo>
                    <a:pt x="6" y="2"/>
                  </a:lnTo>
                  <a:lnTo>
                    <a:pt x="7" y="0"/>
                  </a:lnTo>
                  <a:lnTo>
                    <a:pt x="8" y="0"/>
                  </a:lnTo>
                  <a:lnTo>
                    <a:pt x="9" y="0"/>
                  </a:lnTo>
                  <a:lnTo>
                    <a:pt x="9" y="1"/>
                  </a:lnTo>
                </a:path>
              </a:pathLst>
            </a:custGeom>
            <a:noFill/>
            <a:ln w="14288">
              <a:solidFill>
                <a:srgbClr val="000080"/>
              </a:solidFill>
              <a:prstDash val="solid"/>
              <a:round/>
              <a:headEnd/>
              <a:tailEnd/>
            </a:ln>
          </p:spPr>
          <p:txBody>
            <a:bodyPr/>
            <a:lstStyle/>
            <a:p>
              <a:endParaRPr lang="en-US"/>
            </a:p>
          </p:txBody>
        </p:sp>
        <p:sp>
          <p:nvSpPr>
            <p:cNvPr id="307332" name="Freeform 131"/>
            <p:cNvSpPr>
              <a:spLocks/>
            </p:cNvSpPr>
            <p:nvPr/>
          </p:nvSpPr>
          <p:spPr bwMode="auto">
            <a:xfrm>
              <a:off x="1813" y="2069"/>
              <a:ext cx="7" cy="179"/>
            </a:xfrm>
            <a:custGeom>
              <a:avLst/>
              <a:gdLst>
                <a:gd name="T0" fmla="*/ 0 w 7"/>
                <a:gd name="T1" fmla="*/ 0 h 179"/>
                <a:gd name="T2" fmla="*/ 0 w 7"/>
                <a:gd name="T3" fmla="*/ 3 h 179"/>
                <a:gd name="T4" fmla="*/ 0 w 7"/>
                <a:gd name="T5" fmla="*/ 7 h 179"/>
                <a:gd name="T6" fmla="*/ 0 w 7"/>
                <a:gd name="T7" fmla="*/ 10 h 179"/>
                <a:gd name="T8" fmla="*/ 1 w 7"/>
                <a:gd name="T9" fmla="*/ 15 h 179"/>
                <a:gd name="T10" fmla="*/ 1 w 7"/>
                <a:gd name="T11" fmla="*/ 24 h 179"/>
                <a:gd name="T12" fmla="*/ 2 w 7"/>
                <a:gd name="T13" fmla="*/ 35 h 179"/>
                <a:gd name="T14" fmla="*/ 2 w 7"/>
                <a:gd name="T15" fmla="*/ 47 h 179"/>
                <a:gd name="T16" fmla="*/ 2 w 7"/>
                <a:gd name="T17" fmla="*/ 60 h 179"/>
                <a:gd name="T18" fmla="*/ 3 w 7"/>
                <a:gd name="T19" fmla="*/ 74 h 179"/>
                <a:gd name="T20" fmla="*/ 3 w 7"/>
                <a:gd name="T21" fmla="*/ 88 h 179"/>
                <a:gd name="T22" fmla="*/ 4 w 7"/>
                <a:gd name="T23" fmla="*/ 102 h 179"/>
                <a:gd name="T24" fmla="*/ 4 w 7"/>
                <a:gd name="T25" fmla="*/ 115 h 179"/>
                <a:gd name="T26" fmla="*/ 5 w 7"/>
                <a:gd name="T27" fmla="*/ 129 h 179"/>
                <a:gd name="T28" fmla="*/ 6 w 7"/>
                <a:gd name="T29" fmla="*/ 141 h 179"/>
                <a:gd name="T30" fmla="*/ 6 w 7"/>
                <a:gd name="T31" fmla="*/ 153 h 179"/>
                <a:gd name="T32" fmla="*/ 6 w 7"/>
                <a:gd name="T33" fmla="*/ 163 h 179"/>
                <a:gd name="T34" fmla="*/ 7 w 7"/>
                <a:gd name="T35" fmla="*/ 168 h 179"/>
                <a:gd name="T36" fmla="*/ 7 w 7"/>
                <a:gd name="T37" fmla="*/ 172 h 179"/>
                <a:gd name="T38" fmla="*/ 7 w 7"/>
                <a:gd name="T39" fmla="*/ 176 h 179"/>
                <a:gd name="T40" fmla="*/ 7 w 7"/>
                <a:gd name="T41" fmla="*/ 179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
                <a:gd name="T64" fmla="*/ 0 h 179"/>
                <a:gd name="T65" fmla="*/ 7 w 7"/>
                <a:gd name="T66" fmla="*/ 179 h 1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 h="179">
                  <a:moveTo>
                    <a:pt x="0" y="0"/>
                  </a:moveTo>
                  <a:lnTo>
                    <a:pt x="0" y="3"/>
                  </a:lnTo>
                  <a:lnTo>
                    <a:pt x="0" y="7"/>
                  </a:lnTo>
                  <a:lnTo>
                    <a:pt x="0" y="10"/>
                  </a:lnTo>
                  <a:lnTo>
                    <a:pt x="1" y="15"/>
                  </a:lnTo>
                  <a:lnTo>
                    <a:pt x="1" y="24"/>
                  </a:lnTo>
                  <a:lnTo>
                    <a:pt x="2" y="35"/>
                  </a:lnTo>
                  <a:lnTo>
                    <a:pt x="2" y="47"/>
                  </a:lnTo>
                  <a:lnTo>
                    <a:pt x="2" y="60"/>
                  </a:lnTo>
                  <a:lnTo>
                    <a:pt x="3" y="74"/>
                  </a:lnTo>
                  <a:lnTo>
                    <a:pt x="3" y="88"/>
                  </a:lnTo>
                  <a:lnTo>
                    <a:pt x="4" y="102"/>
                  </a:lnTo>
                  <a:lnTo>
                    <a:pt x="4" y="115"/>
                  </a:lnTo>
                  <a:lnTo>
                    <a:pt x="5" y="129"/>
                  </a:lnTo>
                  <a:lnTo>
                    <a:pt x="6" y="141"/>
                  </a:lnTo>
                  <a:lnTo>
                    <a:pt x="6" y="153"/>
                  </a:lnTo>
                  <a:lnTo>
                    <a:pt x="6" y="163"/>
                  </a:lnTo>
                  <a:lnTo>
                    <a:pt x="7" y="168"/>
                  </a:lnTo>
                  <a:lnTo>
                    <a:pt x="7" y="172"/>
                  </a:lnTo>
                  <a:lnTo>
                    <a:pt x="7" y="176"/>
                  </a:lnTo>
                  <a:lnTo>
                    <a:pt x="7" y="179"/>
                  </a:lnTo>
                </a:path>
              </a:pathLst>
            </a:custGeom>
            <a:noFill/>
            <a:ln w="14288">
              <a:solidFill>
                <a:srgbClr val="000080"/>
              </a:solidFill>
              <a:prstDash val="solid"/>
              <a:round/>
              <a:headEnd/>
              <a:tailEnd/>
            </a:ln>
          </p:spPr>
          <p:txBody>
            <a:bodyPr/>
            <a:lstStyle/>
            <a:p>
              <a:endParaRPr lang="en-US"/>
            </a:p>
          </p:txBody>
        </p:sp>
        <p:sp>
          <p:nvSpPr>
            <p:cNvPr id="307333" name="Freeform 132"/>
            <p:cNvSpPr>
              <a:spLocks/>
            </p:cNvSpPr>
            <p:nvPr/>
          </p:nvSpPr>
          <p:spPr bwMode="auto">
            <a:xfrm>
              <a:off x="1820" y="2248"/>
              <a:ext cx="8" cy="21"/>
            </a:xfrm>
            <a:custGeom>
              <a:avLst/>
              <a:gdLst>
                <a:gd name="T0" fmla="*/ 0 w 8"/>
                <a:gd name="T1" fmla="*/ 0 h 21"/>
                <a:gd name="T2" fmla="*/ 1 w 8"/>
                <a:gd name="T3" fmla="*/ 4 h 21"/>
                <a:gd name="T4" fmla="*/ 2 w 8"/>
                <a:gd name="T5" fmla="*/ 9 h 21"/>
                <a:gd name="T6" fmla="*/ 3 w 8"/>
                <a:gd name="T7" fmla="*/ 13 h 21"/>
                <a:gd name="T8" fmla="*/ 4 w 8"/>
                <a:gd name="T9" fmla="*/ 17 h 21"/>
                <a:gd name="T10" fmla="*/ 5 w 8"/>
                <a:gd name="T11" fmla="*/ 20 h 21"/>
                <a:gd name="T12" fmla="*/ 6 w 8"/>
                <a:gd name="T13" fmla="*/ 21 h 21"/>
                <a:gd name="T14" fmla="*/ 7 w 8"/>
                <a:gd name="T15" fmla="*/ 21 h 21"/>
                <a:gd name="T16" fmla="*/ 7 w 8"/>
                <a:gd name="T17" fmla="*/ 21 h 21"/>
                <a:gd name="T18" fmla="*/ 8 w 8"/>
                <a:gd name="T19" fmla="*/ 21 h 21"/>
                <a:gd name="T20" fmla="*/ 8 w 8"/>
                <a:gd name="T21" fmla="*/ 2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21"/>
                <a:gd name="T35" fmla="*/ 8 w 8"/>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21">
                  <a:moveTo>
                    <a:pt x="0" y="0"/>
                  </a:moveTo>
                  <a:lnTo>
                    <a:pt x="1" y="4"/>
                  </a:lnTo>
                  <a:lnTo>
                    <a:pt x="2" y="9"/>
                  </a:lnTo>
                  <a:lnTo>
                    <a:pt x="3" y="13"/>
                  </a:lnTo>
                  <a:lnTo>
                    <a:pt x="4" y="17"/>
                  </a:lnTo>
                  <a:lnTo>
                    <a:pt x="5" y="20"/>
                  </a:lnTo>
                  <a:lnTo>
                    <a:pt x="6" y="21"/>
                  </a:lnTo>
                  <a:lnTo>
                    <a:pt x="7" y="21"/>
                  </a:lnTo>
                  <a:lnTo>
                    <a:pt x="8" y="21"/>
                  </a:lnTo>
                  <a:lnTo>
                    <a:pt x="8" y="20"/>
                  </a:lnTo>
                </a:path>
              </a:pathLst>
            </a:custGeom>
            <a:noFill/>
            <a:ln w="14288">
              <a:solidFill>
                <a:srgbClr val="000080"/>
              </a:solidFill>
              <a:prstDash val="solid"/>
              <a:round/>
              <a:headEnd/>
              <a:tailEnd/>
            </a:ln>
          </p:spPr>
          <p:txBody>
            <a:bodyPr/>
            <a:lstStyle/>
            <a:p>
              <a:endParaRPr lang="en-US"/>
            </a:p>
          </p:txBody>
        </p:sp>
        <p:sp>
          <p:nvSpPr>
            <p:cNvPr id="307334" name="Freeform 133"/>
            <p:cNvSpPr>
              <a:spLocks/>
            </p:cNvSpPr>
            <p:nvPr/>
          </p:nvSpPr>
          <p:spPr bwMode="auto">
            <a:xfrm>
              <a:off x="1828" y="2106"/>
              <a:ext cx="8" cy="162"/>
            </a:xfrm>
            <a:custGeom>
              <a:avLst/>
              <a:gdLst>
                <a:gd name="T0" fmla="*/ 0 w 8"/>
                <a:gd name="T1" fmla="*/ 162 h 162"/>
                <a:gd name="T2" fmla="*/ 0 w 8"/>
                <a:gd name="T3" fmla="*/ 159 h 162"/>
                <a:gd name="T4" fmla="*/ 0 w 8"/>
                <a:gd name="T5" fmla="*/ 156 h 162"/>
                <a:gd name="T6" fmla="*/ 0 w 8"/>
                <a:gd name="T7" fmla="*/ 152 h 162"/>
                <a:gd name="T8" fmla="*/ 1 w 8"/>
                <a:gd name="T9" fmla="*/ 148 h 162"/>
                <a:gd name="T10" fmla="*/ 1 w 8"/>
                <a:gd name="T11" fmla="*/ 143 h 162"/>
                <a:gd name="T12" fmla="*/ 1 w 8"/>
                <a:gd name="T13" fmla="*/ 138 h 162"/>
                <a:gd name="T14" fmla="*/ 2 w 8"/>
                <a:gd name="T15" fmla="*/ 127 h 162"/>
                <a:gd name="T16" fmla="*/ 2 w 8"/>
                <a:gd name="T17" fmla="*/ 115 h 162"/>
                <a:gd name="T18" fmla="*/ 2 w 8"/>
                <a:gd name="T19" fmla="*/ 102 h 162"/>
                <a:gd name="T20" fmla="*/ 3 w 8"/>
                <a:gd name="T21" fmla="*/ 88 h 162"/>
                <a:gd name="T22" fmla="*/ 3 w 8"/>
                <a:gd name="T23" fmla="*/ 74 h 162"/>
                <a:gd name="T24" fmla="*/ 3 w 8"/>
                <a:gd name="T25" fmla="*/ 60 h 162"/>
                <a:gd name="T26" fmla="*/ 4 w 8"/>
                <a:gd name="T27" fmla="*/ 47 h 162"/>
                <a:gd name="T28" fmla="*/ 4 w 8"/>
                <a:gd name="T29" fmla="*/ 35 h 162"/>
                <a:gd name="T30" fmla="*/ 5 w 8"/>
                <a:gd name="T31" fmla="*/ 24 h 162"/>
                <a:gd name="T32" fmla="*/ 5 w 8"/>
                <a:gd name="T33" fmla="*/ 20 h 162"/>
                <a:gd name="T34" fmla="*/ 5 w 8"/>
                <a:gd name="T35" fmla="*/ 15 h 162"/>
                <a:gd name="T36" fmla="*/ 5 w 8"/>
                <a:gd name="T37" fmla="*/ 11 h 162"/>
                <a:gd name="T38" fmla="*/ 6 w 8"/>
                <a:gd name="T39" fmla="*/ 7 h 162"/>
                <a:gd name="T40" fmla="*/ 7 w 8"/>
                <a:gd name="T41" fmla="*/ 5 h 162"/>
                <a:gd name="T42" fmla="*/ 7 w 8"/>
                <a:gd name="T43" fmla="*/ 3 h 162"/>
                <a:gd name="T44" fmla="*/ 7 w 8"/>
                <a:gd name="T45" fmla="*/ 1 h 162"/>
                <a:gd name="T46" fmla="*/ 8 w 8"/>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62"/>
                <a:gd name="T74" fmla="*/ 8 w 8"/>
                <a:gd name="T75" fmla="*/ 162 h 1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62">
                  <a:moveTo>
                    <a:pt x="0" y="162"/>
                  </a:moveTo>
                  <a:lnTo>
                    <a:pt x="0" y="159"/>
                  </a:lnTo>
                  <a:lnTo>
                    <a:pt x="0" y="156"/>
                  </a:lnTo>
                  <a:lnTo>
                    <a:pt x="0" y="152"/>
                  </a:lnTo>
                  <a:lnTo>
                    <a:pt x="1" y="148"/>
                  </a:lnTo>
                  <a:lnTo>
                    <a:pt x="1" y="143"/>
                  </a:lnTo>
                  <a:lnTo>
                    <a:pt x="1" y="138"/>
                  </a:lnTo>
                  <a:lnTo>
                    <a:pt x="2" y="127"/>
                  </a:lnTo>
                  <a:lnTo>
                    <a:pt x="2" y="115"/>
                  </a:lnTo>
                  <a:lnTo>
                    <a:pt x="2" y="102"/>
                  </a:lnTo>
                  <a:lnTo>
                    <a:pt x="3" y="88"/>
                  </a:lnTo>
                  <a:lnTo>
                    <a:pt x="3" y="74"/>
                  </a:lnTo>
                  <a:lnTo>
                    <a:pt x="3" y="60"/>
                  </a:lnTo>
                  <a:lnTo>
                    <a:pt x="4" y="47"/>
                  </a:lnTo>
                  <a:lnTo>
                    <a:pt x="4" y="35"/>
                  </a:lnTo>
                  <a:lnTo>
                    <a:pt x="5" y="24"/>
                  </a:lnTo>
                  <a:lnTo>
                    <a:pt x="5" y="20"/>
                  </a:lnTo>
                  <a:lnTo>
                    <a:pt x="5" y="15"/>
                  </a:lnTo>
                  <a:lnTo>
                    <a:pt x="5" y="11"/>
                  </a:lnTo>
                  <a:lnTo>
                    <a:pt x="6" y="7"/>
                  </a:lnTo>
                  <a:lnTo>
                    <a:pt x="7" y="5"/>
                  </a:lnTo>
                  <a:lnTo>
                    <a:pt x="7"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35" name="Freeform 134"/>
            <p:cNvSpPr>
              <a:spLocks/>
            </p:cNvSpPr>
            <p:nvPr/>
          </p:nvSpPr>
          <p:spPr bwMode="auto">
            <a:xfrm>
              <a:off x="1836" y="2106"/>
              <a:ext cx="23" cy="126"/>
            </a:xfrm>
            <a:custGeom>
              <a:avLst/>
              <a:gdLst>
                <a:gd name="T0" fmla="*/ 0 w 23"/>
                <a:gd name="T1" fmla="*/ 0 h 126"/>
                <a:gd name="T2" fmla="*/ 0 w 23"/>
                <a:gd name="T3" fmla="*/ 0 h 126"/>
                <a:gd name="T4" fmla="*/ 1 w 23"/>
                <a:gd name="T5" fmla="*/ 0 h 126"/>
                <a:gd name="T6" fmla="*/ 1 w 23"/>
                <a:gd name="T7" fmla="*/ 1 h 126"/>
                <a:gd name="T8" fmla="*/ 2 w 23"/>
                <a:gd name="T9" fmla="*/ 3 h 126"/>
                <a:gd name="T10" fmla="*/ 2 w 23"/>
                <a:gd name="T11" fmla="*/ 5 h 126"/>
                <a:gd name="T12" fmla="*/ 3 w 23"/>
                <a:gd name="T13" fmla="*/ 8 h 126"/>
                <a:gd name="T14" fmla="*/ 4 w 23"/>
                <a:gd name="T15" fmla="*/ 11 h 126"/>
                <a:gd name="T16" fmla="*/ 5 w 23"/>
                <a:gd name="T17" fmla="*/ 15 h 126"/>
                <a:gd name="T18" fmla="*/ 6 w 23"/>
                <a:gd name="T19" fmla="*/ 23 h 126"/>
                <a:gd name="T20" fmla="*/ 8 w 23"/>
                <a:gd name="T21" fmla="*/ 33 h 126"/>
                <a:gd name="T22" fmla="*/ 10 w 23"/>
                <a:gd name="T23" fmla="*/ 44 h 126"/>
                <a:gd name="T24" fmla="*/ 11 w 23"/>
                <a:gd name="T25" fmla="*/ 55 h 126"/>
                <a:gd name="T26" fmla="*/ 13 w 23"/>
                <a:gd name="T27" fmla="*/ 66 h 126"/>
                <a:gd name="T28" fmla="*/ 14 w 23"/>
                <a:gd name="T29" fmla="*/ 78 h 126"/>
                <a:gd name="T30" fmla="*/ 16 w 23"/>
                <a:gd name="T31" fmla="*/ 89 h 126"/>
                <a:gd name="T32" fmla="*/ 18 w 23"/>
                <a:gd name="T33" fmla="*/ 99 h 126"/>
                <a:gd name="T34" fmla="*/ 19 w 23"/>
                <a:gd name="T35" fmla="*/ 108 h 126"/>
                <a:gd name="T36" fmla="*/ 20 w 23"/>
                <a:gd name="T37" fmla="*/ 112 h 126"/>
                <a:gd name="T38" fmla="*/ 21 w 23"/>
                <a:gd name="T39" fmla="*/ 116 h 126"/>
                <a:gd name="T40" fmla="*/ 21 w 23"/>
                <a:gd name="T41" fmla="*/ 119 h 126"/>
                <a:gd name="T42" fmla="*/ 22 w 23"/>
                <a:gd name="T43" fmla="*/ 122 h 126"/>
                <a:gd name="T44" fmla="*/ 22 w 23"/>
                <a:gd name="T45" fmla="*/ 124 h 126"/>
                <a:gd name="T46" fmla="*/ 23 w 23"/>
                <a:gd name="T47" fmla="*/ 126 h 1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126"/>
                <a:gd name="T74" fmla="*/ 23 w 23"/>
                <a:gd name="T75" fmla="*/ 126 h 1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126">
                  <a:moveTo>
                    <a:pt x="0" y="0"/>
                  </a:moveTo>
                  <a:lnTo>
                    <a:pt x="0" y="0"/>
                  </a:lnTo>
                  <a:lnTo>
                    <a:pt x="1" y="0"/>
                  </a:lnTo>
                  <a:lnTo>
                    <a:pt x="1" y="1"/>
                  </a:lnTo>
                  <a:lnTo>
                    <a:pt x="2" y="3"/>
                  </a:lnTo>
                  <a:lnTo>
                    <a:pt x="2" y="5"/>
                  </a:lnTo>
                  <a:lnTo>
                    <a:pt x="3" y="8"/>
                  </a:lnTo>
                  <a:lnTo>
                    <a:pt x="4" y="11"/>
                  </a:lnTo>
                  <a:lnTo>
                    <a:pt x="5" y="15"/>
                  </a:lnTo>
                  <a:lnTo>
                    <a:pt x="6" y="23"/>
                  </a:lnTo>
                  <a:lnTo>
                    <a:pt x="8" y="33"/>
                  </a:lnTo>
                  <a:lnTo>
                    <a:pt x="10" y="44"/>
                  </a:lnTo>
                  <a:lnTo>
                    <a:pt x="11" y="55"/>
                  </a:lnTo>
                  <a:lnTo>
                    <a:pt x="13" y="66"/>
                  </a:lnTo>
                  <a:lnTo>
                    <a:pt x="14" y="78"/>
                  </a:lnTo>
                  <a:lnTo>
                    <a:pt x="16" y="89"/>
                  </a:lnTo>
                  <a:lnTo>
                    <a:pt x="18" y="99"/>
                  </a:lnTo>
                  <a:lnTo>
                    <a:pt x="19" y="108"/>
                  </a:lnTo>
                  <a:lnTo>
                    <a:pt x="20" y="112"/>
                  </a:lnTo>
                  <a:lnTo>
                    <a:pt x="21" y="116"/>
                  </a:lnTo>
                  <a:lnTo>
                    <a:pt x="21" y="119"/>
                  </a:lnTo>
                  <a:lnTo>
                    <a:pt x="22" y="122"/>
                  </a:lnTo>
                  <a:lnTo>
                    <a:pt x="22" y="124"/>
                  </a:lnTo>
                  <a:lnTo>
                    <a:pt x="23" y="126"/>
                  </a:lnTo>
                </a:path>
              </a:pathLst>
            </a:custGeom>
            <a:noFill/>
            <a:ln w="14288">
              <a:solidFill>
                <a:srgbClr val="000080"/>
              </a:solidFill>
              <a:prstDash val="solid"/>
              <a:round/>
              <a:headEnd/>
              <a:tailEnd/>
            </a:ln>
          </p:spPr>
          <p:txBody>
            <a:bodyPr/>
            <a:lstStyle/>
            <a:p>
              <a:endParaRPr lang="en-US"/>
            </a:p>
          </p:txBody>
        </p:sp>
        <p:sp>
          <p:nvSpPr>
            <p:cNvPr id="307336" name="Freeform 135"/>
            <p:cNvSpPr>
              <a:spLocks/>
            </p:cNvSpPr>
            <p:nvPr/>
          </p:nvSpPr>
          <p:spPr bwMode="auto">
            <a:xfrm>
              <a:off x="1859" y="2195"/>
              <a:ext cx="8" cy="39"/>
            </a:xfrm>
            <a:custGeom>
              <a:avLst/>
              <a:gdLst>
                <a:gd name="T0" fmla="*/ 0 w 8"/>
                <a:gd name="T1" fmla="*/ 37 h 39"/>
                <a:gd name="T2" fmla="*/ 0 w 8"/>
                <a:gd name="T3" fmla="*/ 38 h 39"/>
                <a:gd name="T4" fmla="*/ 1 w 8"/>
                <a:gd name="T5" fmla="*/ 39 h 39"/>
                <a:gd name="T6" fmla="*/ 2 w 8"/>
                <a:gd name="T7" fmla="*/ 39 h 39"/>
                <a:gd name="T8" fmla="*/ 2 w 8"/>
                <a:gd name="T9" fmla="*/ 38 h 39"/>
                <a:gd name="T10" fmla="*/ 3 w 8"/>
                <a:gd name="T11" fmla="*/ 37 h 39"/>
                <a:gd name="T12" fmla="*/ 4 w 8"/>
                <a:gd name="T13" fmla="*/ 35 h 39"/>
                <a:gd name="T14" fmla="*/ 4 w 8"/>
                <a:gd name="T15" fmla="*/ 32 h 39"/>
                <a:gd name="T16" fmla="*/ 5 w 8"/>
                <a:gd name="T17" fmla="*/ 30 h 39"/>
                <a:gd name="T18" fmla="*/ 6 w 8"/>
                <a:gd name="T19" fmla="*/ 23 h 39"/>
                <a:gd name="T20" fmla="*/ 6 w 8"/>
                <a:gd name="T21" fmla="*/ 15 h 39"/>
                <a:gd name="T22" fmla="*/ 7 w 8"/>
                <a:gd name="T23" fmla="*/ 8 h 39"/>
                <a:gd name="T24" fmla="*/ 8 w 8"/>
                <a:gd name="T25" fmla="*/ 0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39"/>
                <a:gd name="T41" fmla="*/ 8 w 8"/>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39">
                  <a:moveTo>
                    <a:pt x="0" y="37"/>
                  </a:moveTo>
                  <a:lnTo>
                    <a:pt x="0" y="38"/>
                  </a:lnTo>
                  <a:lnTo>
                    <a:pt x="1" y="39"/>
                  </a:lnTo>
                  <a:lnTo>
                    <a:pt x="2" y="39"/>
                  </a:lnTo>
                  <a:lnTo>
                    <a:pt x="2" y="38"/>
                  </a:lnTo>
                  <a:lnTo>
                    <a:pt x="3" y="37"/>
                  </a:lnTo>
                  <a:lnTo>
                    <a:pt x="4" y="35"/>
                  </a:lnTo>
                  <a:lnTo>
                    <a:pt x="4" y="32"/>
                  </a:lnTo>
                  <a:lnTo>
                    <a:pt x="5" y="30"/>
                  </a:lnTo>
                  <a:lnTo>
                    <a:pt x="6" y="23"/>
                  </a:lnTo>
                  <a:lnTo>
                    <a:pt x="6" y="15"/>
                  </a:lnTo>
                  <a:lnTo>
                    <a:pt x="7" y="8"/>
                  </a:lnTo>
                  <a:lnTo>
                    <a:pt x="8" y="0"/>
                  </a:lnTo>
                </a:path>
              </a:pathLst>
            </a:custGeom>
            <a:noFill/>
            <a:ln w="14288">
              <a:solidFill>
                <a:srgbClr val="000080"/>
              </a:solidFill>
              <a:prstDash val="solid"/>
              <a:round/>
              <a:headEnd/>
              <a:tailEnd/>
            </a:ln>
          </p:spPr>
          <p:txBody>
            <a:bodyPr/>
            <a:lstStyle/>
            <a:p>
              <a:endParaRPr lang="en-US"/>
            </a:p>
          </p:txBody>
        </p:sp>
        <p:sp>
          <p:nvSpPr>
            <p:cNvPr id="307337" name="Freeform 136"/>
            <p:cNvSpPr>
              <a:spLocks/>
            </p:cNvSpPr>
            <p:nvPr/>
          </p:nvSpPr>
          <p:spPr bwMode="auto">
            <a:xfrm>
              <a:off x="1867" y="2076"/>
              <a:ext cx="8" cy="119"/>
            </a:xfrm>
            <a:custGeom>
              <a:avLst/>
              <a:gdLst>
                <a:gd name="T0" fmla="*/ 0 w 8"/>
                <a:gd name="T1" fmla="*/ 119 h 119"/>
                <a:gd name="T2" fmla="*/ 1 w 8"/>
                <a:gd name="T3" fmla="*/ 114 h 119"/>
                <a:gd name="T4" fmla="*/ 1 w 8"/>
                <a:gd name="T5" fmla="*/ 108 h 119"/>
                <a:gd name="T6" fmla="*/ 2 w 8"/>
                <a:gd name="T7" fmla="*/ 101 h 119"/>
                <a:gd name="T8" fmla="*/ 2 w 8"/>
                <a:gd name="T9" fmla="*/ 94 h 119"/>
                <a:gd name="T10" fmla="*/ 2 w 8"/>
                <a:gd name="T11" fmla="*/ 86 h 119"/>
                <a:gd name="T12" fmla="*/ 3 w 8"/>
                <a:gd name="T13" fmla="*/ 77 h 119"/>
                <a:gd name="T14" fmla="*/ 4 w 8"/>
                <a:gd name="T15" fmla="*/ 60 h 119"/>
                <a:gd name="T16" fmla="*/ 5 w 8"/>
                <a:gd name="T17" fmla="*/ 43 h 119"/>
                <a:gd name="T18" fmla="*/ 5 w 8"/>
                <a:gd name="T19" fmla="*/ 34 h 119"/>
                <a:gd name="T20" fmla="*/ 6 w 8"/>
                <a:gd name="T21" fmla="*/ 26 h 119"/>
                <a:gd name="T22" fmla="*/ 6 w 8"/>
                <a:gd name="T23" fmla="*/ 19 h 119"/>
                <a:gd name="T24" fmla="*/ 7 w 8"/>
                <a:gd name="T25" fmla="*/ 12 h 119"/>
                <a:gd name="T26" fmla="*/ 7 w 8"/>
                <a:gd name="T27" fmla="*/ 5 h 119"/>
                <a:gd name="T28" fmla="*/ 8 w 8"/>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19"/>
                <a:gd name="T47" fmla="*/ 8 w 8"/>
                <a:gd name="T48" fmla="*/ 119 h 1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19">
                  <a:moveTo>
                    <a:pt x="0" y="119"/>
                  </a:moveTo>
                  <a:lnTo>
                    <a:pt x="1" y="114"/>
                  </a:lnTo>
                  <a:lnTo>
                    <a:pt x="1" y="108"/>
                  </a:lnTo>
                  <a:lnTo>
                    <a:pt x="2" y="101"/>
                  </a:lnTo>
                  <a:lnTo>
                    <a:pt x="2" y="94"/>
                  </a:lnTo>
                  <a:lnTo>
                    <a:pt x="2" y="86"/>
                  </a:lnTo>
                  <a:lnTo>
                    <a:pt x="3" y="77"/>
                  </a:lnTo>
                  <a:lnTo>
                    <a:pt x="4" y="60"/>
                  </a:lnTo>
                  <a:lnTo>
                    <a:pt x="5" y="43"/>
                  </a:lnTo>
                  <a:lnTo>
                    <a:pt x="5" y="34"/>
                  </a:lnTo>
                  <a:lnTo>
                    <a:pt x="6" y="26"/>
                  </a:lnTo>
                  <a:lnTo>
                    <a:pt x="6" y="19"/>
                  </a:lnTo>
                  <a:lnTo>
                    <a:pt x="7" y="12"/>
                  </a:lnTo>
                  <a:lnTo>
                    <a:pt x="7" y="5"/>
                  </a:lnTo>
                  <a:lnTo>
                    <a:pt x="8" y="0"/>
                  </a:lnTo>
                </a:path>
              </a:pathLst>
            </a:custGeom>
            <a:noFill/>
            <a:ln w="14288">
              <a:solidFill>
                <a:srgbClr val="000080"/>
              </a:solidFill>
              <a:prstDash val="solid"/>
              <a:round/>
              <a:headEnd/>
              <a:tailEnd/>
            </a:ln>
          </p:spPr>
          <p:txBody>
            <a:bodyPr/>
            <a:lstStyle/>
            <a:p>
              <a:endParaRPr lang="en-US"/>
            </a:p>
          </p:txBody>
        </p:sp>
        <p:sp>
          <p:nvSpPr>
            <p:cNvPr id="307338" name="Freeform 137"/>
            <p:cNvSpPr>
              <a:spLocks/>
            </p:cNvSpPr>
            <p:nvPr/>
          </p:nvSpPr>
          <p:spPr bwMode="auto">
            <a:xfrm>
              <a:off x="1875" y="2030"/>
              <a:ext cx="7" cy="46"/>
            </a:xfrm>
            <a:custGeom>
              <a:avLst/>
              <a:gdLst>
                <a:gd name="T0" fmla="*/ 0 w 7"/>
                <a:gd name="T1" fmla="*/ 46 h 46"/>
                <a:gd name="T2" fmla="*/ 0 w 7"/>
                <a:gd name="T3" fmla="*/ 42 h 46"/>
                <a:gd name="T4" fmla="*/ 0 w 7"/>
                <a:gd name="T5" fmla="*/ 38 h 46"/>
                <a:gd name="T6" fmla="*/ 1 w 7"/>
                <a:gd name="T7" fmla="*/ 33 h 46"/>
                <a:gd name="T8" fmla="*/ 2 w 7"/>
                <a:gd name="T9" fmla="*/ 28 h 46"/>
                <a:gd name="T10" fmla="*/ 4 w 7"/>
                <a:gd name="T11" fmla="*/ 24 h 46"/>
                <a:gd name="T12" fmla="*/ 5 w 7"/>
                <a:gd name="T13" fmla="*/ 19 h 46"/>
                <a:gd name="T14" fmla="*/ 6 w 7"/>
                <a:gd name="T15" fmla="*/ 14 h 46"/>
                <a:gd name="T16" fmla="*/ 7 w 7"/>
                <a:gd name="T17" fmla="*/ 8 h 46"/>
                <a:gd name="T18" fmla="*/ 7 w 7"/>
                <a:gd name="T19" fmla="*/ 4 h 46"/>
                <a:gd name="T20" fmla="*/ 7 w 7"/>
                <a:gd name="T21" fmla="*/ 0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46"/>
                <a:gd name="T35" fmla="*/ 7 w 7"/>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46">
                  <a:moveTo>
                    <a:pt x="0" y="46"/>
                  </a:moveTo>
                  <a:lnTo>
                    <a:pt x="0" y="42"/>
                  </a:lnTo>
                  <a:lnTo>
                    <a:pt x="0" y="38"/>
                  </a:lnTo>
                  <a:lnTo>
                    <a:pt x="1" y="33"/>
                  </a:lnTo>
                  <a:lnTo>
                    <a:pt x="2" y="28"/>
                  </a:lnTo>
                  <a:lnTo>
                    <a:pt x="4" y="24"/>
                  </a:lnTo>
                  <a:lnTo>
                    <a:pt x="5" y="19"/>
                  </a:lnTo>
                  <a:lnTo>
                    <a:pt x="6" y="14"/>
                  </a:lnTo>
                  <a:lnTo>
                    <a:pt x="7" y="8"/>
                  </a:lnTo>
                  <a:lnTo>
                    <a:pt x="7" y="4"/>
                  </a:lnTo>
                  <a:lnTo>
                    <a:pt x="7" y="0"/>
                  </a:lnTo>
                </a:path>
              </a:pathLst>
            </a:custGeom>
            <a:noFill/>
            <a:ln w="14288">
              <a:solidFill>
                <a:srgbClr val="000080"/>
              </a:solidFill>
              <a:prstDash val="solid"/>
              <a:round/>
              <a:headEnd/>
              <a:tailEnd/>
            </a:ln>
          </p:spPr>
          <p:txBody>
            <a:bodyPr/>
            <a:lstStyle/>
            <a:p>
              <a:endParaRPr lang="en-US"/>
            </a:p>
          </p:txBody>
        </p:sp>
        <p:sp>
          <p:nvSpPr>
            <p:cNvPr id="307339" name="Freeform 138"/>
            <p:cNvSpPr>
              <a:spLocks/>
            </p:cNvSpPr>
            <p:nvPr/>
          </p:nvSpPr>
          <p:spPr bwMode="auto">
            <a:xfrm>
              <a:off x="1882" y="1892"/>
              <a:ext cx="8" cy="138"/>
            </a:xfrm>
            <a:custGeom>
              <a:avLst/>
              <a:gdLst>
                <a:gd name="T0" fmla="*/ 0 w 8"/>
                <a:gd name="T1" fmla="*/ 138 h 138"/>
                <a:gd name="T2" fmla="*/ 1 w 8"/>
                <a:gd name="T3" fmla="*/ 132 h 138"/>
                <a:gd name="T4" fmla="*/ 1 w 8"/>
                <a:gd name="T5" fmla="*/ 125 h 138"/>
                <a:gd name="T6" fmla="*/ 1 w 8"/>
                <a:gd name="T7" fmla="*/ 116 h 138"/>
                <a:gd name="T8" fmla="*/ 2 w 8"/>
                <a:gd name="T9" fmla="*/ 108 h 138"/>
                <a:gd name="T10" fmla="*/ 2 w 8"/>
                <a:gd name="T11" fmla="*/ 99 h 138"/>
                <a:gd name="T12" fmla="*/ 3 w 8"/>
                <a:gd name="T13" fmla="*/ 89 h 138"/>
                <a:gd name="T14" fmla="*/ 3 w 8"/>
                <a:gd name="T15" fmla="*/ 69 h 138"/>
                <a:gd name="T16" fmla="*/ 4 w 8"/>
                <a:gd name="T17" fmla="*/ 49 h 138"/>
                <a:gd name="T18" fmla="*/ 5 w 8"/>
                <a:gd name="T19" fmla="*/ 39 h 138"/>
                <a:gd name="T20" fmla="*/ 5 w 8"/>
                <a:gd name="T21" fmla="*/ 30 h 138"/>
                <a:gd name="T22" fmla="*/ 6 w 8"/>
                <a:gd name="T23" fmla="*/ 21 h 138"/>
                <a:gd name="T24" fmla="*/ 6 w 8"/>
                <a:gd name="T25" fmla="*/ 14 h 138"/>
                <a:gd name="T26" fmla="*/ 7 w 8"/>
                <a:gd name="T27" fmla="*/ 6 h 138"/>
                <a:gd name="T28" fmla="*/ 8 w 8"/>
                <a:gd name="T29" fmla="*/ 0 h 1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38"/>
                <a:gd name="T47" fmla="*/ 8 w 8"/>
                <a:gd name="T48" fmla="*/ 138 h 1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38">
                  <a:moveTo>
                    <a:pt x="0" y="138"/>
                  </a:moveTo>
                  <a:lnTo>
                    <a:pt x="1" y="132"/>
                  </a:lnTo>
                  <a:lnTo>
                    <a:pt x="1" y="125"/>
                  </a:lnTo>
                  <a:lnTo>
                    <a:pt x="1" y="116"/>
                  </a:lnTo>
                  <a:lnTo>
                    <a:pt x="2" y="108"/>
                  </a:lnTo>
                  <a:lnTo>
                    <a:pt x="2" y="99"/>
                  </a:lnTo>
                  <a:lnTo>
                    <a:pt x="3" y="89"/>
                  </a:lnTo>
                  <a:lnTo>
                    <a:pt x="3" y="69"/>
                  </a:lnTo>
                  <a:lnTo>
                    <a:pt x="4" y="49"/>
                  </a:lnTo>
                  <a:lnTo>
                    <a:pt x="5" y="39"/>
                  </a:lnTo>
                  <a:lnTo>
                    <a:pt x="5" y="30"/>
                  </a:lnTo>
                  <a:lnTo>
                    <a:pt x="6" y="21"/>
                  </a:lnTo>
                  <a:lnTo>
                    <a:pt x="6" y="14"/>
                  </a:lnTo>
                  <a:lnTo>
                    <a:pt x="7" y="6"/>
                  </a:lnTo>
                  <a:lnTo>
                    <a:pt x="8" y="0"/>
                  </a:lnTo>
                </a:path>
              </a:pathLst>
            </a:custGeom>
            <a:noFill/>
            <a:ln w="14288">
              <a:solidFill>
                <a:srgbClr val="000080"/>
              </a:solidFill>
              <a:prstDash val="solid"/>
              <a:round/>
              <a:headEnd/>
              <a:tailEnd/>
            </a:ln>
          </p:spPr>
          <p:txBody>
            <a:bodyPr/>
            <a:lstStyle/>
            <a:p>
              <a:endParaRPr lang="en-US"/>
            </a:p>
          </p:txBody>
        </p:sp>
        <p:sp>
          <p:nvSpPr>
            <p:cNvPr id="307340" name="Freeform 139"/>
            <p:cNvSpPr>
              <a:spLocks/>
            </p:cNvSpPr>
            <p:nvPr/>
          </p:nvSpPr>
          <p:spPr bwMode="auto">
            <a:xfrm>
              <a:off x="1890" y="1843"/>
              <a:ext cx="23" cy="49"/>
            </a:xfrm>
            <a:custGeom>
              <a:avLst/>
              <a:gdLst>
                <a:gd name="T0" fmla="*/ 0 w 23"/>
                <a:gd name="T1" fmla="*/ 49 h 49"/>
                <a:gd name="T2" fmla="*/ 2 w 23"/>
                <a:gd name="T3" fmla="*/ 39 h 49"/>
                <a:gd name="T4" fmla="*/ 5 w 23"/>
                <a:gd name="T5" fmla="*/ 32 h 49"/>
                <a:gd name="T6" fmla="*/ 8 w 23"/>
                <a:gd name="T7" fmla="*/ 25 h 49"/>
                <a:gd name="T8" fmla="*/ 12 w 23"/>
                <a:gd name="T9" fmla="*/ 19 h 49"/>
                <a:gd name="T10" fmla="*/ 15 w 23"/>
                <a:gd name="T11" fmla="*/ 14 h 49"/>
                <a:gd name="T12" fmla="*/ 18 w 23"/>
                <a:gd name="T13" fmla="*/ 9 h 49"/>
                <a:gd name="T14" fmla="*/ 21 w 23"/>
                <a:gd name="T15" fmla="*/ 5 h 49"/>
                <a:gd name="T16" fmla="*/ 23 w 23"/>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49"/>
                <a:gd name="T29" fmla="*/ 23 w 23"/>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49">
                  <a:moveTo>
                    <a:pt x="0" y="49"/>
                  </a:moveTo>
                  <a:lnTo>
                    <a:pt x="2" y="39"/>
                  </a:lnTo>
                  <a:lnTo>
                    <a:pt x="5" y="32"/>
                  </a:lnTo>
                  <a:lnTo>
                    <a:pt x="8" y="25"/>
                  </a:lnTo>
                  <a:lnTo>
                    <a:pt x="12" y="19"/>
                  </a:lnTo>
                  <a:lnTo>
                    <a:pt x="15" y="14"/>
                  </a:lnTo>
                  <a:lnTo>
                    <a:pt x="18" y="9"/>
                  </a:lnTo>
                  <a:lnTo>
                    <a:pt x="21" y="5"/>
                  </a:lnTo>
                  <a:lnTo>
                    <a:pt x="23" y="0"/>
                  </a:lnTo>
                </a:path>
              </a:pathLst>
            </a:custGeom>
            <a:noFill/>
            <a:ln w="14288">
              <a:solidFill>
                <a:srgbClr val="000080"/>
              </a:solidFill>
              <a:prstDash val="solid"/>
              <a:round/>
              <a:headEnd/>
              <a:tailEnd/>
            </a:ln>
          </p:spPr>
          <p:txBody>
            <a:bodyPr/>
            <a:lstStyle/>
            <a:p>
              <a:endParaRPr lang="en-US"/>
            </a:p>
          </p:txBody>
        </p:sp>
        <p:sp>
          <p:nvSpPr>
            <p:cNvPr id="307341" name="Freeform 140"/>
            <p:cNvSpPr>
              <a:spLocks/>
            </p:cNvSpPr>
            <p:nvPr/>
          </p:nvSpPr>
          <p:spPr bwMode="auto">
            <a:xfrm>
              <a:off x="1913" y="1800"/>
              <a:ext cx="8" cy="43"/>
            </a:xfrm>
            <a:custGeom>
              <a:avLst/>
              <a:gdLst>
                <a:gd name="T0" fmla="*/ 0 w 8"/>
                <a:gd name="T1" fmla="*/ 43 h 43"/>
                <a:gd name="T2" fmla="*/ 2 w 8"/>
                <a:gd name="T3" fmla="*/ 37 h 43"/>
                <a:gd name="T4" fmla="*/ 3 w 8"/>
                <a:gd name="T5" fmla="*/ 30 h 43"/>
                <a:gd name="T6" fmla="*/ 5 w 8"/>
                <a:gd name="T7" fmla="*/ 22 h 43"/>
                <a:gd name="T8" fmla="*/ 5 w 8"/>
                <a:gd name="T9" fmla="*/ 15 h 43"/>
                <a:gd name="T10" fmla="*/ 6 w 8"/>
                <a:gd name="T11" fmla="*/ 9 h 43"/>
                <a:gd name="T12" fmla="*/ 6 w 8"/>
                <a:gd name="T13" fmla="*/ 7 h 43"/>
                <a:gd name="T14" fmla="*/ 7 w 8"/>
                <a:gd name="T15" fmla="*/ 4 h 43"/>
                <a:gd name="T16" fmla="*/ 7 w 8"/>
                <a:gd name="T17" fmla="*/ 2 h 43"/>
                <a:gd name="T18" fmla="*/ 7 w 8"/>
                <a:gd name="T19" fmla="*/ 1 h 43"/>
                <a:gd name="T20" fmla="*/ 8 w 8"/>
                <a:gd name="T21" fmla="*/ 0 h 43"/>
                <a:gd name="T22" fmla="*/ 8 w 8"/>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3"/>
                <a:gd name="T38" fmla="*/ 8 w 8"/>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3">
                  <a:moveTo>
                    <a:pt x="0" y="43"/>
                  </a:moveTo>
                  <a:lnTo>
                    <a:pt x="2" y="37"/>
                  </a:lnTo>
                  <a:lnTo>
                    <a:pt x="3" y="30"/>
                  </a:lnTo>
                  <a:lnTo>
                    <a:pt x="5" y="22"/>
                  </a:lnTo>
                  <a:lnTo>
                    <a:pt x="5" y="15"/>
                  </a:lnTo>
                  <a:lnTo>
                    <a:pt x="6" y="9"/>
                  </a:lnTo>
                  <a:lnTo>
                    <a:pt x="6" y="7"/>
                  </a:lnTo>
                  <a:lnTo>
                    <a:pt x="7" y="4"/>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42" name="Freeform 141"/>
            <p:cNvSpPr>
              <a:spLocks/>
            </p:cNvSpPr>
            <p:nvPr/>
          </p:nvSpPr>
          <p:spPr bwMode="auto">
            <a:xfrm>
              <a:off x="1921" y="1800"/>
              <a:ext cx="8" cy="59"/>
            </a:xfrm>
            <a:custGeom>
              <a:avLst/>
              <a:gdLst>
                <a:gd name="T0" fmla="*/ 0 w 8"/>
                <a:gd name="T1" fmla="*/ 0 h 59"/>
                <a:gd name="T2" fmla="*/ 0 w 8"/>
                <a:gd name="T3" fmla="*/ 1 h 59"/>
                <a:gd name="T4" fmla="*/ 1 w 8"/>
                <a:gd name="T5" fmla="*/ 2 h 59"/>
                <a:gd name="T6" fmla="*/ 2 w 8"/>
                <a:gd name="T7" fmla="*/ 4 h 59"/>
                <a:gd name="T8" fmla="*/ 2 w 8"/>
                <a:gd name="T9" fmla="*/ 8 h 59"/>
                <a:gd name="T10" fmla="*/ 3 w 8"/>
                <a:gd name="T11" fmla="*/ 13 h 59"/>
                <a:gd name="T12" fmla="*/ 3 w 8"/>
                <a:gd name="T13" fmla="*/ 18 h 59"/>
                <a:gd name="T14" fmla="*/ 3 w 8"/>
                <a:gd name="T15" fmla="*/ 24 h 59"/>
                <a:gd name="T16" fmla="*/ 4 w 8"/>
                <a:gd name="T17" fmla="*/ 36 h 59"/>
                <a:gd name="T18" fmla="*/ 5 w 8"/>
                <a:gd name="T19" fmla="*/ 42 h 59"/>
                <a:gd name="T20" fmla="*/ 5 w 8"/>
                <a:gd name="T21" fmla="*/ 48 h 59"/>
                <a:gd name="T22" fmla="*/ 6 w 8"/>
                <a:gd name="T23" fmla="*/ 52 h 59"/>
                <a:gd name="T24" fmla="*/ 6 w 8"/>
                <a:gd name="T25" fmla="*/ 56 h 59"/>
                <a:gd name="T26" fmla="*/ 6 w 8"/>
                <a:gd name="T27" fmla="*/ 58 h 59"/>
                <a:gd name="T28" fmla="*/ 7 w 8"/>
                <a:gd name="T29" fmla="*/ 59 h 59"/>
                <a:gd name="T30" fmla="*/ 7 w 8"/>
                <a:gd name="T31" fmla="*/ 59 h 59"/>
                <a:gd name="T32" fmla="*/ 8 w 8"/>
                <a:gd name="T33" fmla="*/ 59 h 59"/>
                <a:gd name="T34" fmla="*/ 8 w 8"/>
                <a:gd name="T35" fmla="*/ 59 h 59"/>
                <a:gd name="T36" fmla="*/ 8 w 8"/>
                <a:gd name="T37" fmla="*/ 58 h 59"/>
                <a:gd name="T38" fmla="*/ 8 w 8"/>
                <a:gd name="T39" fmla="*/ 56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59"/>
                <a:gd name="T62" fmla="*/ 8 w 8"/>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59">
                  <a:moveTo>
                    <a:pt x="0" y="0"/>
                  </a:moveTo>
                  <a:lnTo>
                    <a:pt x="0" y="1"/>
                  </a:lnTo>
                  <a:lnTo>
                    <a:pt x="1" y="2"/>
                  </a:lnTo>
                  <a:lnTo>
                    <a:pt x="2" y="4"/>
                  </a:lnTo>
                  <a:lnTo>
                    <a:pt x="2" y="8"/>
                  </a:lnTo>
                  <a:lnTo>
                    <a:pt x="3" y="13"/>
                  </a:lnTo>
                  <a:lnTo>
                    <a:pt x="3" y="18"/>
                  </a:lnTo>
                  <a:lnTo>
                    <a:pt x="3" y="24"/>
                  </a:lnTo>
                  <a:lnTo>
                    <a:pt x="4" y="36"/>
                  </a:lnTo>
                  <a:lnTo>
                    <a:pt x="5" y="42"/>
                  </a:lnTo>
                  <a:lnTo>
                    <a:pt x="5" y="48"/>
                  </a:lnTo>
                  <a:lnTo>
                    <a:pt x="6" y="52"/>
                  </a:lnTo>
                  <a:lnTo>
                    <a:pt x="6" y="56"/>
                  </a:lnTo>
                  <a:lnTo>
                    <a:pt x="6" y="58"/>
                  </a:lnTo>
                  <a:lnTo>
                    <a:pt x="7" y="59"/>
                  </a:lnTo>
                  <a:lnTo>
                    <a:pt x="8" y="59"/>
                  </a:lnTo>
                  <a:lnTo>
                    <a:pt x="8" y="58"/>
                  </a:lnTo>
                  <a:lnTo>
                    <a:pt x="8" y="56"/>
                  </a:lnTo>
                </a:path>
              </a:pathLst>
            </a:custGeom>
            <a:noFill/>
            <a:ln w="14288">
              <a:solidFill>
                <a:srgbClr val="000080"/>
              </a:solidFill>
              <a:prstDash val="solid"/>
              <a:round/>
              <a:headEnd/>
              <a:tailEnd/>
            </a:ln>
          </p:spPr>
          <p:txBody>
            <a:bodyPr/>
            <a:lstStyle/>
            <a:p>
              <a:endParaRPr lang="en-US"/>
            </a:p>
          </p:txBody>
        </p:sp>
        <p:sp>
          <p:nvSpPr>
            <p:cNvPr id="307343" name="Freeform 142"/>
            <p:cNvSpPr>
              <a:spLocks/>
            </p:cNvSpPr>
            <p:nvPr/>
          </p:nvSpPr>
          <p:spPr bwMode="auto">
            <a:xfrm>
              <a:off x="1929" y="1684"/>
              <a:ext cx="8" cy="172"/>
            </a:xfrm>
            <a:custGeom>
              <a:avLst/>
              <a:gdLst>
                <a:gd name="T0" fmla="*/ 0 w 8"/>
                <a:gd name="T1" fmla="*/ 172 h 172"/>
                <a:gd name="T2" fmla="*/ 0 w 8"/>
                <a:gd name="T3" fmla="*/ 170 h 172"/>
                <a:gd name="T4" fmla="*/ 1 w 8"/>
                <a:gd name="T5" fmla="*/ 168 h 172"/>
                <a:gd name="T6" fmla="*/ 1 w 8"/>
                <a:gd name="T7" fmla="*/ 164 h 172"/>
                <a:gd name="T8" fmla="*/ 1 w 8"/>
                <a:gd name="T9" fmla="*/ 161 h 172"/>
                <a:gd name="T10" fmla="*/ 1 w 8"/>
                <a:gd name="T11" fmla="*/ 157 h 172"/>
                <a:gd name="T12" fmla="*/ 2 w 8"/>
                <a:gd name="T13" fmla="*/ 152 h 172"/>
                <a:gd name="T14" fmla="*/ 2 w 8"/>
                <a:gd name="T15" fmla="*/ 143 h 172"/>
                <a:gd name="T16" fmla="*/ 2 w 8"/>
                <a:gd name="T17" fmla="*/ 132 h 172"/>
                <a:gd name="T18" fmla="*/ 3 w 8"/>
                <a:gd name="T19" fmla="*/ 120 h 172"/>
                <a:gd name="T20" fmla="*/ 3 w 8"/>
                <a:gd name="T21" fmla="*/ 107 h 172"/>
                <a:gd name="T22" fmla="*/ 4 w 8"/>
                <a:gd name="T23" fmla="*/ 94 h 172"/>
                <a:gd name="T24" fmla="*/ 5 w 8"/>
                <a:gd name="T25" fmla="*/ 67 h 172"/>
                <a:gd name="T26" fmla="*/ 6 w 8"/>
                <a:gd name="T27" fmla="*/ 54 h 172"/>
                <a:gd name="T28" fmla="*/ 6 w 8"/>
                <a:gd name="T29" fmla="*/ 42 h 172"/>
                <a:gd name="T30" fmla="*/ 6 w 8"/>
                <a:gd name="T31" fmla="*/ 30 h 172"/>
                <a:gd name="T32" fmla="*/ 7 w 8"/>
                <a:gd name="T33" fmla="*/ 19 h 172"/>
                <a:gd name="T34" fmla="*/ 7 w 8"/>
                <a:gd name="T35" fmla="*/ 9 h 172"/>
                <a:gd name="T36" fmla="*/ 8 w 8"/>
                <a:gd name="T37" fmla="*/ 4 h 172"/>
                <a:gd name="T38" fmla="*/ 8 w 8"/>
                <a:gd name="T39" fmla="*/ 0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172"/>
                <a:gd name="T62" fmla="*/ 8 w 8"/>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172">
                  <a:moveTo>
                    <a:pt x="0" y="172"/>
                  </a:moveTo>
                  <a:lnTo>
                    <a:pt x="0" y="170"/>
                  </a:lnTo>
                  <a:lnTo>
                    <a:pt x="1" y="168"/>
                  </a:lnTo>
                  <a:lnTo>
                    <a:pt x="1" y="164"/>
                  </a:lnTo>
                  <a:lnTo>
                    <a:pt x="1" y="161"/>
                  </a:lnTo>
                  <a:lnTo>
                    <a:pt x="1" y="157"/>
                  </a:lnTo>
                  <a:lnTo>
                    <a:pt x="2" y="152"/>
                  </a:lnTo>
                  <a:lnTo>
                    <a:pt x="2" y="143"/>
                  </a:lnTo>
                  <a:lnTo>
                    <a:pt x="2" y="132"/>
                  </a:lnTo>
                  <a:lnTo>
                    <a:pt x="3" y="120"/>
                  </a:lnTo>
                  <a:lnTo>
                    <a:pt x="3" y="107"/>
                  </a:lnTo>
                  <a:lnTo>
                    <a:pt x="4" y="94"/>
                  </a:lnTo>
                  <a:lnTo>
                    <a:pt x="5" y="67"/>
                  </a:lnTo>
                  <a:lnTo>
                    <a:pt x="6" y="54"/>
                  </a:lnTo>
                  <a:lnTo>
                    <a:pt x="6" y="42"/>
                  </a:lnTo>
                  <a:lnTo>
                    <a:pt x="6" y="30"/>
                  </a:lnTo>
                  <a:lnTo>
                    <a:pt x="7" y="19"/>
                  </a:lnTo>
                  <a:lnTo>
                    <a:pt x="7" y="9"/>
                  </a:lnTo>
                  <a:lnTo>
                    <a:pt x="8" y="4"/>
                  </a:lnTo>
                  <a:lnTo>
                    <a:pt x="8" y="0"/>
                  </a:lnTo>
                </a:path>
              </a:pathLst>
            </a:custGeom>
            <a:noFill/>
            <a:ln w="14288">
              <a:solidFill>
                <a:srgbClr val="000080"/>
              </a:solidFill>
              <a:prstDash val="solid"/>
              <a:round/>
              <a:headEnd/>
              <a:tailEnd/>
            </a:ln>
          </p:spPr>
          <p:txBody>
            <a:bodyPr/>
            <a:lstStyle/>
            <a:p>
              <a:endParaRPr lang="en-US"/>
            </a:p>
          </p:txBody>
        </p:sp>
        <p:sp>
          <p:nvSpPr>
            <p:cNvPr id="307344" name="Freeform 143"/>
            <p:cNvSpPr>
              <a:spLocks/>
            </p:cNvSpPr>
            <p:nvPr/>
          </p:nvSpPr>
          <p:spPr bwMode="auto">
            <a:xfrm>
              <a:off x="1937" y="1613"/>
              <a:ext cx="8" cy="71"/>
            </a:xfrm>
            <a:custGeom>
              <a:avLst/>
              <a:gdLst>
                <a:gd name="T0" fmla="*/ 0 w 8"/>
                <a:gd name="T1" fmla="*/ 71 h 71"/>
                <a:gd name="T2" fmla="*/ 0 w 8"/>
                <a:gd name="T3" fmla="*/ 59 h 71"/>
                <a:gd name="T4" fmla="*/ 1 w 8"/>
                <a:gd name="T5" fmla="*/ 47 h 71"/>
                <a:gd name="T6" fmla="*/ 2 w 8"/>
                <a:gd name="T7" fmla="*/ 36 h 71"/>
                <a:gd name="T8" fmla="*/ 3 w 8"/>
                <a:gd name="T9" fmla="*/ 27 h 71"/>
                <a:gd name="T10" fmla="*/ 4 w 8"/>
                <a:gd name="T11" fmla="*/ 19 h 71"/>
                <a:gd name="T12" fmla="*/ 5 w 8"/>
                <a:gd name="T13" fmla="*/ 11 h 71"/>
                <a:gd name="T14" fmla="*/ 6 w 8"/>
                <a:gd name="T15" fmla="*/ 5 h 71"/>
                <a:gd name="T16" fmla="*/ 8 w 8"/>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1"/>
                <a:gd name="T29" fmla="*/ 8 w 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1">
                  <a:moveTo>
                    <a:pt x="0" y="71"/>
                  </a:moveTo>
                  <a:lnTo>
                    <a:pt x="0" y="59"/>
                  </a:lnTo>
                  <a:lnTo>
                    <a:pt x="1" y="47"/>
                  </a:lnTo>
                  <a:lnTo>
                    <a:pt x="2" y="36"/>
                  </a:lnTo>
                  <a:lnTo>
                    <a:pt x="3" y="27"/>
                  </a:lnTo>
                  <a:lnTo>
                    <a:pt x="4" y="19"/>
                  </a:lnTo>
                  <a:lnTo>
                    <a:pt x="5" y="11"/>
                  </a:lnTo>
                  <a:lnTo>
                    <a:pt x="6" y="5"/>
                  </a:lnTo>
                  <a:lnTo>
                    <a:pt x="8" y="0"/>
                  </a:lnTo>
                </a:path>
              </a:pathLst>
            </a:custGeom>
            <a:noFill/>
            <a:ln w="14288">
              <a:solidFill>
                <a:srgbClr val="000080"/>
              </a:solidFill>
              <a:prstDash val="solid"/>
              <a:round/>
              <a:headEnd/>
              <a:tailEnd/>
            </a:ln>
          </p:spPr>
          <p:txBody>
            <a:bodyPr/>
            <a:lstStyle/>
            <a:p>
              <a:endParaRPr lang="en-US"/>
            </a:p>
          </p:txBody>
        </p:sp>
        <p:sp>
          <p:nvSpPr>
            <p:cNvPr id="307345" name="Freeform 144"/>
            <p:cNvSpPr>
              <a:spLocks/>
            </p:cNvSpPr>
            <p:nvPr/>
          </p:nvSpPr>
          <p:spPr bwMode="auto">
            <a:xfrm>
              <a:off x="1945" y="1603"/>
              <a:ext cx="23" cy="10"/>
            </a:xfrm>
            <a:custGeom>
              <a:avLst/>
              <a:gdLst>
                <a:gd name="T0" fmla="*/ 0 w 23"/>
                <a:gd name="T1" fmla="*/ 10 h 10"/>
                <a:gd name="T2" fmla="*/ 1 w 23"/>
                <a:gd name="T3" fmla="*/ 9 h 10"/>
                <a:gd name="T4" fmla="*/ 4 w 23"/>
                <a:gd name="T5" fmla="*/ 8 h 10"/>
                <a:gd name="T6" fmla="*/ 7 w 23"/>
                <a:gd name="T7" fmla="*/ 8 h 10"/>
                <a:gd name="T8" fmla="*/ 11 w 23"/>
                <a:gd name="T9" fmla="*/ 8 h 10"/>
                <a:gd name="T10" fmla="*/ 15 w 23"/>
                <a:gd name="T11" fmla="*/ 7 h 10"/>
                <a:gd name="T12" fmla="*/ 18 w 23"/>
                <a:gd name="T13" fmla="*/ 6 h 10"/>
                <a:gd name="T14" fmla="*/ 21 w 23"/>
                <a:gd name="T15" fmla="*/ 4 h 10"/>
                <a:gd name="T16" fmla="*/ 22 w 23"/>
                <a:gd name="T17" fmla="*/ 2 h 10"/>
                <a:gd name="T18" fmla="*/ 23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0"/>
                <a:gd name="T32" fmla="*/ 23 w 23"/>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0">
                  <a:moveTo>
                    <a:pt x="0" y="10"/>
                  </a:moveTo>
                  <a:lnTo>
                    <a:pt x="1" y="9"/>
                  </a:lnTo>
                  <a:lnTo>
                    <a:pt x="4" y="8"/>
                  </a:lnTo>
                  <a:lnTo>
                    <a:pt x="7" y="8"/>
                  </a:lnTo>
                  <a:lnTo>
                    <a:pt x="11" y="8"/>
                  </a:lnTo>
                  <a:lnTo>
                    <a:pt x="15" y="7"/>
                  </a:lnTo>
                  <a:lnTo>
                    <a:pt x="18" y="6"/>
                  </a:lnTo>
                  <a:lnTo>
                    <a:pt x="21" y="4"/>
                  </a:lnTo>
                  <a:lnTo>
                    <a:pt x="22" y="2"/>
                  </a:lnTo>
                  <a:lnTo>
                    <a:pt x="23" y="0"/>
                  </a:lnTo>
                </a:path>
              </a:pathLst>
            </a:custGeom>
            <a:noFill/>
            <a:ln w="14288">
              <a:solidFill>
                <a:srgbClr val="000080"/>
              </a:solidFill>
              <a:prstDash val="solid"/>
              <a:round/>
              <a:headEnd/>
              <a:tailEnd/>
            </a:ln>
          </p:spPr>
          <p:txBody>
            <a:bodyPr/>
            <a:lstStyle/>
            <a:p>
              <a:endParaRPr lang="en-US"/>
            </a:p>
          </p:txBody>
        </p:sp>
        <p:sp>
          <p:nvSpPr>
            <p:cNvPr id="307346" name="Freeform 145"/>
            <p:cNvSpPr>
              <a:spLocks/>
            </p:cNvSpPr>
            <p:nvPr/>
          </p:nvSpPr>
          <p:spPr bwMode="auto">
            <a:xfrm>
              <a:off x="1968" y="1447"/>
              <a:ext cx="8" cy="156"/>
            </a:xfrm>
            <a:custGeom>
              <a:avLst/>
              <a:gdLst>
                <a:gd name="T0" fmla="*/ 0 w 8"/>
                <a:gd name="T1" fmla="*/ 156 h 156"/>
                <a:gd name="T2" fmla="*/ 0 w 8"/>
                <a:gd name="T3" fmla="*/ 153 h 156"/>
                <a:gd name="T4" fmla="*/ 1 w 8"/>
                <a:gd name="T5" fmla="*/ 149 h 156"/>
                <a:gd name="T6" fmla="*/ 1 w 8"/>
                <a:gd name="T7" fmla="*/ 146 h 156"/>
                <a:gd name="T8" fmla="*/ 1 w 8"/>
                <a:gd name="T9" fmla="*/ 141 h 156"/>
                <a:gd name="T10" fmla="*/ 2 w 8"/>
                <a:gd name="T11" fmla="*/ 136 h 156"/>
                <a:gd name="T12" fmla="*/ 2 w 8"/>
                <a:gd name="T13" fmla="*/ 131 h 156"/>
                <a:gd name="T14" fmla="*/ 3 w 8"/>
                <a:gd name="T15" fmla="*/ 119 h 156"/>
                <a:gd name="T16" fmla="*/ 3 w 8"/>
                <a:gd name="T17" fmla="*/ 106 h 156"/>
                <a:gd name="T18" fmla="*/ 4 w 8"/>
                <a:gd name="T19" fmla="*/ 93 h 156"/>
                <a:gd name="T20" fmla="*/ 5 w 8"/>
                <a:gd name="T21" fmla="*/ 65 h 156"/>
                <a:gd name="T22" fmla="*/ 5 w 8"/>
                <a:gd name="T23" fmla="*/ 52 h 156"/>
                <a:gd name="T24" fmla="*/ 6 w 8"/>
                <a:gd name="T25" fmla="*/ 39 h 156"/>
                <a:gd name="T26" fmla="*/ 6 w 8"/>
                <a:gd name="T27" fmla="*/ 28 h 156"/>
                <a:gd name="T28" fmla="*/ 6 w 8"/>
                <a:gd name="T29" fmla="*/ 23 h 156"/>
                <a:gd name="T30" fmla="*/ 6 w 8"/>
                <a:gd name="T31" fmla="*/ 18 h 156"/>
                <a:gd name="T32" fmla="*/ 6 w 8"/>
                <a:gd name="T33" fmla="*/ 13 h 156"/>
                <a:gd name="T34" fmla="*/ 7 w 8"/>
                <a:gd name="T35" fmla="*/ 10 h 156"/>
                <a:gd name="T36" fmla="*/ 7 w 8"/>
                <a:gd name="T37" fmla="*/ 6 h 156"/>
                <a:gd name="T38" fmla="*/ 7 w 8"/>
                <a:gd name="T39" fmla="*/ 4 h 156"/>
                <a:gd name="T40" fmla="*/ 7 w 8"/>
                <a:gd name="T41" fmla="*/ 2 h 156"/>
                <a:gd name="T42" fmla="*/ 7 w 8"/>
                <a:gd name="T43" fmla="*/ 1 h 156"/>
                <a:gd name="T44" fmla="*/ 8 w 8"/>
                <a:gd name="T45" fmla="*/ 0 h 156"/>
                <a:gd name="T46" fmla="*/ 8 w 8"/>
                <a:gd name="T47" fmla="*/ 0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56"/>
                <a:gd name="T74" fmla="*/ 8 w 8"/>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56">
                  <a:moveTo>
                    <a:pt x="0" y="156"/>
                  </a:moveTo>
                  <a:lnTo>
                    <a:pt x="0" y="153"/>
                  </a:lnTo>
                  <a:lnTo>
                    <a:pt x="1" y="149"/>
                  </a:lnTo>
                  <a:lnTo>
                    <a:pt x="1" y="146"/>
                  </a:lnTo>
                  <a:lnTo>
                    <a:pt x="1" y="141"/>
                  </a:lnTo>
                  <a:lnTo>
                    <a:pt x="2" y="136"/>
                  </a:lnTo>
                  <a:lnTo>
                    <a:pt x="2" y="131"/>
                  </a:lnTo>
                  <a:lnTo>
                    <a:pt x="3" y="119"/>
                  </a:lnTo>
                  <a:lnTo>
                    <a:pt x="3" y="106"/>
                  </a:lnTo>
                  <a:lnTo>
                    <a:pt x="4" y="93"/>
                  </a:lnTo>
                  <a:lnTo>
                    <a:pt x="5" y="65"/>
                  </a:lnTo>
                  <a:lnTo>
                    <a:pt x="5" y="52"/>
                  </a:lnTo>
                  <a:lnTo>
                    <a:pt x="6" y="39"/>
                  </a:lnTo>
                  <a:lnTo>
                    <a:pt x="6" y="28"/>
                  </a:lnTo>
                  <a:lnTo>
                    <a:pt x="6" y="23"/>
                  </a:lnTo>
                  <a:lnTo>
                    <a:pt x="6" y="18"/>
                  </a:lnTo>
                  <a:lnTo>
                    <a:pt x="6" y="13"/>
                  </a:lnTo>
                  <a:lnTo>
                    <a:pt x="7" y="10"/>
                  </a:lnTo>
                  <a:lnTo>
                    <a:pt x="7" y="6"/>
                  </a:lnTo>
                  <a:lnTo>
                    <a:pt x="7" y="4"/>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47" name="Freeform 146"/>
            <p:cNvSpPr>
              <a:spLocks/>
            </p:cNvSpPr>
            <p:nvPr/>
          </p:nvSpPr>
          <p:spPr bwMode="auto">
            <a:xfrm>
              <a:off x="1976" y="1447"/>
              <a:ext cx="8" cy="197"/>
            </a:xfrm>
            <a:custGeom>
              <a:avLst/>
              <a:gdLst>
                <a:gd name="T0" fmla="*/ 0 w 8"/>
                <a:gd name="T1" fmla="*/ 0 h 197"/>
                <a:gd name="T2" fmla="*/ 0 w 8"/>
                <a:gd name="T3" fmla="*/ 1 h 197"/>
                <a:gd name="T4" fmla="*/ 0 w 8"/>
                <a:gd name="T5" fmla="*/ 3 h 197"/>
                <a:gd name="T6" fmla="*/ 0 w 8"/>
                <a:gd name="T7" fmla="*/ 6 h 197"/>
                <a:gd name="T8" fmla="*/ 1 w 8"/>
                <a:gd name="T9" fmla="*/ 10 h 197"/>
                <a:gd name="T10" fmla="*/ 1 w 8"/>
                <a:gd name="T11" fmla="*/ 13 h 197"/>
                <a:gd name="T12" fmla="*/ 2 w 8"/>
                <a:gd name="T13" fmla="*/ 18 h 197"/>
                <a:gd name="T14" fmla="*/ 2 w 8"/>
                <a:gd name="T15" fmla="*/ 23 h 197"/>
                <a:gd name="T16" fmla="*/ 2 w 8"/>
                <a:gd name="T17" fmla="*/ 29 h 197"/>
                <a:gd name="T18" fmla="*/ 2 w 8"/>
                <a:gd name="T19" fmla="*/ 36 h 197"/>
                <a:gd name="T20" fmla="*/ 2 w 8"/>
                <a:gd name="T21" fmla="*/ 43 h 197"/>
                <a:gd name="T22" fmla="*/ 3 w 8"/>
                <a:gd name="T23" fmla="*/ 57 h 197"/>
                <a:gd name="T24" fmla="*/ 3 w 8"/>
                <a:gd name="T25" fmla="*/ 73 h 197"/>
                <a:gd name="T26" fmla="*/ 4 w 8"/>
                <a:gd name="T27" fmla="*/ 89 h 197"/>
                <a:gd name="T28" fmla="*/ 4 w 8"/>
                <a:gd name="T29" fmla="*/ 106 h 197"/>
                <a:gd name="T30" fmla="*/ 5 w 8"/>
                <a:gd name="T31" fmla="*/ 123 h 197"/>
                <a:gd name="T32" fmla="*/ 5 w 8"/>
                <a:gd name="T33" fmla="*/ 139 h 197"/>
                <a:gd name="T34" fmla="*/ 6 w 8"/>
                <a:gd name="T35" fmla="*/ 154 h 197"/>
                <a:gd name="T36" fmla="*/ 6 w 8"/>
                <a:gd name="T37" fmla="*/ 161 h 197"/>
                <a:gd name="T38" fmla="*/ 6 w 8"/>
                <a:gd name="T39" fmla="*/ 168 h 197"/>
                <a:gd name="T40" fmla="*/ 6 w 8"/>
                <a:gd name="T41" fmla="*/ 174 h 197"/>
                <a:gd name="T42" fmla="*/ 6 w 8"/>
                <a:gd name="T43" fmla="*/ 180 h 197"/>
                <a:gd name="T44" fmla="*/ 7 w 8"/>
                <a:gd name="T45" fmla="*/ 185 h 197"/>
                <a:gd name="T46" fmla="*/ 7 w 8"/>
                <a:gd name="T47" fmla="*/ 190 h 197"/>
                <a:gd name="T48" fmla="*/ 8 w 8"/>
                <a:gd name="T49" fmla="*/ 194 h 197"/>
                <a:gd name="T50" fmla="*/ 8 w 8"/>
                <a:gd name="T51" fmla="*/ 197 h 1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
                <a:gd name="T79" fmla="*/ 0 h 197"/>
                <a:gd name="T80" fmla="*/ 8 w 8"/>
                <a:gd name="T81" fmla="*/ 197 h 1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 h="197">
                  <a:moveTo>
                    <a:pt x="0" y="0"/>
                  </a:moveTo>
                  <a:lnTo>
                    <a:pt x="0" y="1"/>
                  </a:lnTo>
                  <a:lnTo>
                    <a:pt x="0" y="3"/>
                  </a:lnTo>
                  <a:lnTo>
                    <a:pt x="0" y="6"/>
                  </a:lnTo>
                  <a:lnTo>
                    <a:pt x="1" y="10"/>
                  </a:lnTo>
                  <a:lnTo>
                    <a:pt x="1" y="13"/>
                  </a:lnTo>
                  <a:lnTo>
                    <a:pt x="2" y="18"/>
                  </a:lnTo>
                  <a:lnTo>
                    <a:pt x="2" y="23"/>
                  </a:lnTo>
                  <a:lnTo>
                    <a:pt x="2" y="29"/>
                  </a:lnTo>
                  <a:lnTo>
                    <a:pt x="2" y="36"/>
                  </a:lnTo>
                  <a:lnTo>
                    <a:pt x="2" y="43"/>
                  </a:lnTo>
                  <a:lnTo>
                    <a:pt x="3" y="57"/>
                  </a:lnTo>
                  <a:lnTo>
                    <a:pt x="3" y="73"/>
                  </a:lnTo>
                  <a:lnTo>
                    <a:pt x="4" y="89"/>
                  </a:lnTo>
                  <a:lnTo>
                    <a:pt x="4" y="106"/>
                  </a:lnTo>
                  <a:lnTo>
                    <a:pt x="5" y="123"/>
                  </a:lnTo>
                  <a:lnTo>
                    <a:pt x="5" y="139"/>
                  </a:lnTo>
                  <a:lnTo>
                    <a:pt x="6" y="154"/>
                  </a:lnTo>
                  <a:lnTo>
                    <a:pt x="6" y="161"/>
                  </a:lnTo>
                  <a:lnTo>
                    <a:pt x="6" y="168"/>
                  </a:lnTo>
                  <a:lnTo>
                    <a:pt x="6" y="174"/>
                  </a:lnTo>
                  <a:lnTo>
                    <a:pt x="6" y="180"/>
                  </a:lnTo>
                  <a:lnTo>
                    <a:pt x="7" y="185"/>
                  </a:lnTo>
                  <a:lnTo>
                    <a:pt x="7" y="190"/>
                  </a:lnTo>
                  <a:lnTo>
                    <a:pt x="8" y="194"/>
                  </a:lnTo>
                  <a:lnTo>
                    <a:pt x="8" y="197"/>
                  </a:lnTo>
                </a:path>
              </a:pathLst>
            </a:custGeom>
            <a:noFill/>
            <a:ln w="14288">
              <a:solidFill>
                <a:srgbClr val="000080"/>
              </a:solidFill>
              <a:prstDash val="solid"/>
              <a:round/>
              <a:headEnd/>
              <a:tailEnd/>
            </a:ln>
          </p:spPr>
          <p:txBody>
            <a:bodyPr/>
            <a:lstStyle/>
            <a:p>
              <a:endParaRPr lang="en-US"/>
            </a:p>
          </p:txBody>
        </p:sp>
        <p:sp>
          <p:nvSpPr>
            <p:cNvPr id="307348" name="Freeform 147"/>
            <p:cNvSpPr>
              <a:spLocks/>
            </p:cNvSpPr>
            <p:nvPr/>
          </p:nvSpPr>
          <p:spPr bwMode="auto">
            <a:xfrm>
              <a:off x="1984" y="1638"/>
              <a:ext cx="7" cy="7"/>
            </a:xfrm>
            <a:custGeom>
              <a:avLst/>
              <a:gdLst>
                <a:gd name="T0" fmla="*/ 0 w 7"/>
                <a:gd name="T1" fmla="*/ 6 h 7"/>
                <a:gd name="T2" fmla="*/ 0 w 7"/>
                <a:gd name="T3" fmla="*/ 7 h 7"/>
                <a:gd name="T4" fmla="*/ 0 w 7"/>
                <a:gd name="T5" fmla="*/ 7 h 7"/>
                <a:gd name="T6" fmla="*/ 1 w 7"/>
                <a:gd name="T7" fmla="*/ 7 h 7"/>
                <a:gd name="T8" fmla="*/ 2 w 7"/>
                <a:gd name="T9" fmla="*/ 6 h 7"/>
                <a:gd name="T10" fmla="*/ 3 w 7"/>
                <a:gd name="T11" fmla="*/ 5 h 7"/>
                <a:gd name="T12" fmla="*/ 5 w 7"/>
                <a:gd name="T13" fmla="*/ 2 h 7"/>
                <a:gd name="T14" fmla="*/ 6 w 7"/>
                <a:gd name="T15" fmla="*/ 1 h 7"/>
                <a:gd name="T16" fmla="*/ 7 w 7"/>
                <a:gd name="T17" fmla="*/ 0 h 7"/>
                <a:gd name="T18" fmla="*/ 7 w 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0" y="6"/>
                  </a:moveTo>
                  <a:lnTo>
                    <a:pt x="0" y="7"/>
                  </a:lnTo>
                  <a:lnTo>
                    <a:pt x="1" y="7"/>
                  </a:lnTo>
                  <a:lnTo>
                    <a:pt x="2" y="6"/>
                  </a:lnTo>
                  <a:lnTo>
                    <a:pt x="3" y="5"/>
                  </a:lnTo>
                  <a:lnTo>
                    <a:pt x="5" y="2"/>
                  </a:lnTo>
                  <a:lnTo>
                    <a:pt x="6" y="1"/>
                  </a:lnTo>
                  <a:lnTo>
                    <a:pt x="7" y="0"/>
                  </a:lnTo>
                </a:path>
              </a:pathLst>
            </a:custGeom>
            <a:noFill/>
            <a:ln w="14288">
              <a:solidFill>
                <a:srgbClr val="000080"/>
              </a:solidFill>
              <a:prstDash val="solid"/>
              <a:round/>
              <a:headEnd/>
              <a:tailEnd/>
            </a:ln>
          </p:spPr>
          <p:txBody>
            <a:bodyPr/>
            <a:lstStyle/>
            <a:p>
              <a:endParaRPr lang="en-US"/>
            </a:p>
          </p:txBody>
        </p:sp>
        <p:sp>
          <p:nvSpPr>
            <p:cNvPr id="307349" name="Freeform 148"/>
            <p:cNvSpPr>
              <a:spLocks/>
            </p:cNvSpPr>
            <p:nvPr/>
          </p:nvSpPr>
          <p:spPr bwMode="auto">
            <a:xfrm>
              <a:off x="1991" y="1638"/>
              <a:ext cx="8" cy="51"/>
            </a:xfrm>
            <a:custGeom>
              <a:avLst/>
              <a:gdLst>
                <a:gd name="T0" fmla="*/ 0 w 8"/>
                <a:gd name="T1" fmla="*/ 0 h 51"/>
                <a:gd name="T2" fmla="*/ 1 w 8"/>
                <a:gd name="T3" fmla="*/ 1 h 51"/>
                <a:gd name="T4" fmla="*/ 1 w 8"/>
                <a:gd name="T5" fmla="*/ 4 h 51"/>
                <a:gd name="T6" fmla="*/ 1 w 8"/>
                <a:gd name="T7" fmla="*/ 7 h 51"/>
                <a:gd name="T8" fmla="*/ 2 w 8"/>
                <a:gd name="T9" fmla="*/ 11 h 51"/>
                <a:gd name="T10" fmla="*/ 3 w 8"/>
                <a:gd name="T11" fmla="*/ 19 h 51"/>
                <a:gd name="T12" fmla="*/ 3 w 8"/>
                <a:gd name="T13" fmla="*/ 29 h 51"/>
                <a:gd name="T14" fmla="*/ 4 w 8"/>
                <a:gd name="T15" fmla="*/ 38 h 51"/>
                <a:gd name="T16" fmla="*/ 5 w 8"/>
                <a:gd name="T17" fmla="*/ 41 h 51"/>
                <a:gd name="T18" fmla="*/ 5 w 8"/>
                <a:gd name="T19" fmla="*/ 45 h 51"/>
                <a:gd name="T20" fmla="*/ 6 w 8"/>
                <a:gd name="T21" fmla="*/ 47 h 51"/>
                <a:gd name="T22" fmla="*/ 6 w 8"/>
                <a:gd name="T23" fmla="*/ 50 h 51"/>
                <a:gd name="T24" fmla="*/ 7 w 8"/>
                <a:gd name="T25" fmla="*/ 51 h 51"/>
                <a:gd name="T26" fmla="*/ 8 w 8"/>
                <a:gd name="T27" fmla="*/ 51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1"/>
                <a:gd name="T44" fmla="*/ 8 w 8"/>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1">
                  <a:moveTo>
                    <a:pt x="0" y="0"/>
                  </a:moveTo>
                  <a:lnTo>
                    <a:pt x="1" y="1"/>
                  </a:lnTo>
                  <a:lnTo>
                    <a:pt x="1" y="4"/>
                  </a:lnTo>
                  <a:lnTo>
                    <a:pt x="1" y="7"/>
                  </a:lnTo>
                  <a:lnTo>
                    <a:pt x="2" y="11"/>
                  </a:lnTo>
                  <a:lnTo>
                    <a:pt x="3" y="19"/>
                  </a:lnTo>
                  <a:lnTo>
                    <a:pt x="3" y="29"/>
                  </a:lnTo>
                  <a:lnTo>
                    <a:pt x="4" y="38"/>
                  </a:lnTo>
                  <a:lnTo>
                    <a:pt x="5" y="41"/>
                  </a:lnTo>
                  <a:lnTo>
                    <a:pt x="5" y="45"/>
                  </a:lnTo>
                  <a:lnTo>
                    <a:pt x="6" y="47"/>
                  </a:lnTo>
                  <a:lnTo>
                    <a:pt x="6" y="50"/>
                  </a:lnTo>
                  <a:lnTo>
                    <a:pt x="7" y="51"/>
                  </a:lnTo>
                  <a:lnTo>
                    <a:pt x="8" y="51"/>
                  </a:lnTo>
                </a:path>
              </a:pathLst>
            </a:custGeom>
            <a:noFill/>
            <a:ln w="14288">
              <a:solidFill>
                <a:srgbClr val="000080"/>
              </a:solidFill>
              <a:prstDash val="solid"/>
              <a:round/>
              <a:headEnd/>
              <a:tailEnd/>
            </a:ln>
          </p:spPr>
          <p:txBody>
            <a:bodyPr/>
            <a:lstStyle/>
            <a:p>
              <a:endParaRPr lang="en-US"/>
            </a:p>
          </p:txBody>
        </p:sp>
        <p:sp>
          <p:nvSpPr>
            <p:cNvPr id="307350" name="Freeform 149"/>
            <p:cNvSpPr>
              <a:spLocks/>
            </p:cNvSpPr>
            <p:nvPr/>
          </p:nvSpPr>
          <p:spPr bwMode="auto">
            <a:xfrm>
              <a:off x="1999" y="1622"/>
              <a:ext cx="23" cy="67"/>
            </a:xfrm>
            <a:custGeom>
              <a:avLst/>
              <a:gdLst>
                <a:gd name="T0" fmla="*/ 0 w 23"/>
                <a:gd name="T1" fmla="*/ 67 h 67"/>
                <a:gd name="T2" fmla="*/ 1 w 23"/>
                <a:gd name="T3" fmla="*/ 66 h 67"/>
                <a:gd name="T4" fmla="*/ 1 w 23"/>
                <a:gd name="T5" fmla="*/ 66 h 67"/>
                <a:gd name="T6" fmla="*/ 2 w 23"/>
                <a:gd name="T7" fmla="*/ 64 h 67"/>
                <a:gd name="T8" fmla="*/ 2 w 23"/>
                <a:gd name="T9" fmla="*/ 62 h 67"/>
                <a:gd name="T10" fmla="*/ 4 w 23"/>
                <a:gd name="T11" fmla="*/ 58 h 67"/>
                <a:gd name="T12" fmla="*/ 5 w 23"/>
                <a:gd name="T13" fmla="*/ 52 h 67"/>
                <a:gd name="T14" fmla="*/ 7 w 23"/>
                <a:gd name="T15" fmla="*/ 46 h 67"/>
                <a:gd name="T16" fmla="*/ 8 w 23"/>
                <a:gd name="T17" fmla="*/ 39 h 67"/>
                <a:gd name="T18" fmla="*/ 12 w 23"/>
                <a:gd name="T19" fmla="*/ 26 h 67"/>
                <a:gd name="T20" fmla="*/ 13 w 23"/>
                <a:gd name="T21" fmla="*/ 18 h 67"/>
                <a:gd name="T22" fmla="*/ 15 w 23"/>
                <a:gd name="T23" fmla="*/ 12 h 67"/>
                <a:gd name="T24" fmla="*/ 17 w 23"/>
                <a:gd name="T25" fmla="*/ 7 h 67"/>
                <a:gd name="T26" fmla="*/ 18 w 23"/>
                <a:gd name="T27" fmla="*/ 3 h 67"/>
                <a:gd name="T28" fmla="*/ 19 w 23"/>
                <a:gd name="T29" fmla="*/ 1 h 67"/>
                <a:gd name="T30" fmla="*/ 19 w 23"/>
                <a:gd name="T31" fmla="*/ 0 h 67"/>
                <a:gd name="T32" fmla="*/ 20 w 23"/>
                <a:gd name="T33" fmla="*/ 0 h 67"/>
                <a:gd name="T34" fmla="*/ 21 w 23"/>
                <a:gd name="T35" fmla="*/ 0 h 67"/>
                <a:gd name="T36" fmla="*/ 21 w 23"/>
                <a:gd name="T37" fmla="*/ 0 h 67"/>
                <a:gd name="T38" fmla="*/ 22 w 23"/>
                <a:gd name="T39" fmla="*/ 1 h 67"/>
                <a:gd name="T40" fmla="*/ 23 w 23"/>
                <a:gd name="T41" fmla="*/ 2 h 67"/>
                <a:gd name="T42" fmla="*/ 23 w 23"/>
                <a:gd name="T43" fmla="*/ 4 h 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67"/>
                <a:gd name="T68" fmla="*/ 23 w 23"/>
                <a:gd name="T69" fmla="*/ 67 h 6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67">
                  <a:moveTo>
                    <a:pt x="0" y="67"/>
                  </a:moveTo>
                  <a:lnTo>
                    <a:pt x="1" y="66"/>
                  </a:lnTo>
                  <a:lnTo>
                    <a:pt x="2" y="64"/>
                  </a:lnTo>
                  <a:lnTo>
                    <a:pt x="2" y="62"/>
                  </a:lnTo>
                  <a:lnTo>
                    <a:pt x="4" y="58"/>
                  </a:lnTo>
                  <a:lnTo>
                    <a:pt x="5" y="52"/>
                  </a:lnTo>
                  <a:lnTo>
                    <a:pt x="7" y="46"/>
                  </a:lnTo>
                  <a:lnTo>
                    <a:pt x="8" y="39"/>
                  </a:lnTo>
                  <a:lnTo>
                    <a:pt x="12" y="26"/>
                  </a:lnTo>
                  <a:lnTo>
                    <a:pt x="13" y="18"/>
                  </a:lnTo>
                  <a:lnTo>
                    <a:pt x="15" y="12"/>
                  </a:lnTo>
                  <a:lnTo>
                    <a:pt x="17" y="7"/>
                  </a:lnTo>
                  <a:lnTo>
                    <a:pt x="18" y="3"/>
                  </a:lnTo>
                  <a:lnTo>
                    <a:pt x="19" y="1"/>
                  </a:lnTo>
                  <a:lnTo>
                    <a:pt x="19" y="0"/>
                  </a:lnTo>
                  <a:lnTo>
                    <a:pt x="20" y="0"/>
                  </a:lnTo>
                  <a:lnTo>
                    <a:pt x="21" y="0"/>
                  </a:lnTo>
                  <a:lnTo>
                    <a:pt x="22" y="1"/>
                  </a:lnTo>
                  <a:lnTo>
                    <a:pt x="23" y="2"/>
                  </a:lnTo>
                  <a:lnTo>
                    <a:pt x="23" y="4"/>
                  </a:lnTo>
                </a:path>
              </a:pathLst>
            </a:custGeom>
            <a:noFill/>
            <a:ln w="14288">
              <a:solidFill>
                <a:srgbClr val="000080"/>
              </a:solidFill>
              <a:prstDash val="solid"/>
              <a:round/>
              <a:headEnd/>
              <a:tailEnd/>
            </a:ln>
          </p:spPr>
          <p:txBody>
            <a:bodyPr/>
            <a:lstStyle/>
            <a:p>
              <a:endParaRPr lang="en-US"/>
            </a:p>
          </p:txBody>
        </p:sp>
        <p:sp>
          <p:nvSpPr>
            <p:cNvPr id="307351" name="Freeform 150"/>
            <p:cNvSpPr>
              <a:spLocks/>
            </p:cNvSpPr>
            <p:nvPr/>
          </p:nvSpPr>
          <p:spPr bwMode="auto">
            <a:xfrm>
              <a:off x="2022" y="1626"/>
              <a:ext cx="8" cy="212"/>
            </a:xfrm>
            <a:custGeom>
              <a:avLst/>
              <a:gdLst>
                <a:gd name="T0" fmla="*/ 0 w 8"/>
                <a:gd name="T1" fmla="*/ 0 h 212"/>
                <a:gd name="T2" fmla="*/ 1 w 8"/>
                <a:gd name="T3" fmla="*/ 3 h 212"/>
                <a:gd name="T4" fmla="*/ 1 w 8"/>
                <a:gd name="T5" fmla="*/ 6 h 212"/>
                <a:gd name="T6" fmla="*/ 1 w 8"/>
                <a:gd name="T7" fmla="*/ 10 h 212"/>
                <a:gd name="T8" fmla="*/ 2 w 8"/>
                <a:gd name="T9" fmla="*/ 14 h 212"/>
                <a:gd name="T10" fmla="*/ 2 w 8"/>
                <a:gd name="T11" fmla="*/ 19 h 212"/>
                <a:gd name="T12" fmla="*/ 2 w 8"/>
                <a:gd name="T13" fmla="*/ 25 h 212"/>
                <a:gd name="T14" fmla="*/ 3 w 8"/>
                <a:gd name="T15" fmla="*/ 31 h 212"/>
                <a:gd name="T16" fmla="*/ 3 w 8"/>
                <a:gd name="T17" fmla="*/ 37 h 212"/>
                <a:gd name="T18" fmla="*/ 4 w 8"/>
                <a:gd name="T19" fmla="*/ 51 h 212"/>
                <a:gd name="T20" fmla="*/ 5 w 8"/>
                <a:gd name="T21" fmla="*/ 67 h 212"/>
                <a:gd name="T22" fmla="*/ 5 w 8"/>
                <a:gd name="T23" fmla="*/ 83 h 212"/>
                <a:gd name="T24" fmla="*/ 5 w 8"/>
                <a:gd name="T25" fmla="*/ 99 h 212"/>
                <a:gd name="T26" fmla="*/ 6 w 8"/>
                <a:gd name="T27" fmla="*/ 116 h 212"/>
                <a:gd name="T28" fmla="*/ 6 w 8"/>
                <a:gd name="T29" fmla="*/ 133 h 212"/>
                <a:gd name="T30" fmla="*/ 6 w 8"/>
                <a:gd name="T31" fmla="*/ 149 h 212"/>
                <a:gd name="T32" fmla="*/ 7 w 8"/>
                <a:gd name="T33" fmla="*/ 164 h 212"/>
                <a:gd name="T34" fmla="*/ 7 w 8"/>
                <a:gd name="T35" fmla="*/ 178 h 212"/>
                <a:gd name="T36" fmla="*/ 7 w 8"/>
                <a:gd name="T37" fmla="*/ 185 h 212"/>
                <a:gd name="T38" fmla="*/ 7 w 8"/>
                <a:gd name="T39" fmla="*/ 192 h 212"/>
                <a:gd name="T40" fmla="*/ 8 w 8"/>
                <a:gd name="T41" fmla="*/ 198 h 212"/>
                <a:gd name="T42" fmla="*/ 8 w 8"/>
                <a:gd name="T43" fmla="*/ 203 h 212"/>
                <a:gd name="T44" fmla="*/ 8 w 8"/>
                <a:gd name="T45" fmla="*/ 208 h 212"/>
                <a:gd name="T46" fmla="*/ 8 w 8"/>
                <a:gd name="T47" fmla="*/ 212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212"/>
                <a:gd name="T74" fmla="*/ 8 w 8"/>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212">
                  <a:moveTo>
                    <a:pt x="0" y="0"/>
                  </a:moveTo>
                  <a:lnTo>
                    <a:pt x="1" y="3"/>
                  </a:lnTo>
                  <a:lnTo>
                    <a:pt x="1" y="6"/>
                  </a:lnTo>
                  <a:lnTo>
                    <a:pt x="1" y="10"/>
                  </a:lnTo>
                  <a:lnTo>
                    <a:pt x="2" y="14"/>
                  </a:lnTo>
                  <a:lnTo>
                    <a:pt x="2" y="19"/>
                  </a:lnTo>
                  <a:lnTo>
                    <a:pt x="2" y="25"/>
                  </a:lnTo>
                  <a:lnTo>
                    <a:pt x="3" y="31"/>
                  </a:lnTo>
                  <a:lnTo>
                    <a:pt x="3" y="37"/>
                  </a:lnTo>
                  <a:lnTo>
                    <a:pt x="4" y="51"/>
                  </a:lnTo>
                  <a:lnTo>
                    <a:pt x="5" y="67"/>
                  </a:lnTo>
                  <a:lnTo>
                    <a:pt x="5" y="83"/>
                  </a:lnTo>
                  <a:lnTo>
                    <a:pt x="5" y="99"/>
                  </a:lnTo>
                  <a:lnTo>
                    <a:pt x="6" y="116"/>
                  </a:lnTo>
                  <a:lnTo>
                    <a:pt x="6" y="133"/>
                  </a:lnTo>
                  <a:lnTo>
                    <a:pt x="6" y="149"/>
                  </a:lnTo>
                  <a:lnTo>
                    <a:pt x="7" y="164"/>
                  </a:lnTo>
                  <a:lnTo>
                    <a:pt x="7" y="178"/>
                  </a:lnTo>
                  <a:lnTo>
                    <a:pt x="7" y="185"/>
                  </a:lnTo>
                  <a:lnTo>
                    <a:pt x="7" y="192"/>
                  </a:lnTo>
                  <a:lnTo>
                    <a:pt x="8" y="198"/>
                  </a:lnTo>
                  <a:lnTo>
                    <a:pt x="8" y="203"/>
                  </a:lnTo>
                  <a:lnTo>
                    <a:pt x="8" y="208"/>
                  </a:lnTo>
                  <a:lnTo>
                    <a:pt x="8" y="212"/>
                  </a:lnTo>
                </a:path>
              </a:pathLst>
            </a:custGeom>
            <a:noFill/>
            <a:ln w="14288">
              <a:solidFill>
                <a:srgbClr val="000080"/>
              </a:solidFill>
              <a:prstDash val="solid"/>
              <a:round/>
              <a:headEnd/>
              <a:tailEnd/>
            </a:ln>
          </p:spPr>
          <p:txBody>
            <a:bodyPr/>
            <a:lstStyle/>
            <a:p>
              <a:endParaRPr lang="en-US"/>
            </a:p>
          </p:txBody>
        </p:sp>
        <p:sp>
          <p:nvSpPr>
            <p:cNvPr id="307352" name="Freeform 151"/>
            <p:cNvSpPr>
              <a:spLocks/>
            </p:cNvSpPr>
            <p:nvPr/>
          </p:nvSpPr>
          <p:spPr bwMode="auto">
            <a:xfrm>
              <a:off x="2030" y="1838"/>
              <a:ext cx="8" cy="53"/>
            </a:xfrm>
            <a:custGeom>
              <a:avLst/>
              <a:gdLst>
                <a:gd name="T0" fmla="*/ 0 w 8"/>
                <a:gd name="T1" fmla="*/ 0 h 53"/>
                <a:gd name="T2" fmla="*/ 1 w 8"/>
                <a:gd name="T3" fmla="*/ 10 h 53"/>
                <a:gd name="T4" fmla="*/ 2 w 8"/>
                <a:gd name="T5" fmla="*/ 20 h 53"/>
                <a:gd name="T6" fmla="*/ 3 w 8"/>
                <a:gd name="T7" fmla="*/ 28 h 53"/>
                <a:gd name="T8" fmla="*/ 4 w 8"/>
                <a:gd name="T9" fmla="*/ 36 h 53"/>
                <a:gd name="T10" fmla="*/ 5 w 8"/>
                <a:gd name="T11" fmla="*/ 42 h 53"/>
                <a:gd name="T12" fmla="*/ 6 w 8"/>
                <a:gd name="T13" fmla="*/ 48 h 53"/>
                <a:gd name="T14" fmla="*/ 7 w 8"/>
                <a:gd name="T15" fmla="*/ 49 h 53"/>
                <a:gd name="T16" fmla="*/ 8 w 8"/>
                <a:gd name="T17" fmla="*/ 51 h 53"/>
                <a:gd name="T18" fmla="*/ 8 w 8"/>
                <a:gd name="T19" fmla="*/ 52 h 53"/>
                <a:gd name="T20" fmla="*/ 8 w 8"/>
                <a:gd name="T21" fmla="*/ 53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53"/>
                <a:gd name="T35" fmla="*/ 8 w 8"/>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53">
                  <a:moveTo>
                    <a:pt x="0" y="0"/>
                  </a:moveTo>
                  <a:lnTo>
                    <a:pt x="1" y="10"/>
                  </a:lnTo>
                  <a:lnTo>
                    <a:pt x="2" y="20"/>
                  </a:lnTo>
                  <a:lnTo>
                    <a:pt x="3" y="28"/>
                  </a:lnTo>
                  <a:lnTo>
                    <a:pt x="4" y="36"/>
                  </a:lnTo>
                  <a:lnTo>
                    <a:pt x="5" y="42"/>
                  </a:lnTo>
                  <a:lnTo>
                    <a:pt x="6" y="48"/>
                  </a:lnTo>
                  <a:lnTo>
                    <a:pt x="7" y="49"/>
                  </a:lnTo>
                  <a:lnTo>
                    <a:pt x="8" y="51"/>
                  </a:lnTo>
                  <a:lnTo>
                    <a:pt x="8" y="52"/>
                  </a:lnTo>
                  <a:lnTo>
                    <a:pt x="8" y="53"/>
                  </a:lnTo>
                </a:path>
              </a:pathLst>
            </a:custGeom>
            <a:noFill/>
            <a:ln w="14288">
              <a:solidFill>
                <a:srgbClr val="000080"/>
              </a:solidFill>
              <a:prstDash val="solid"/>
              <a:round/>
              <a:headEnd/>
              <a:tailEnd/>
            </a:ln>
          </p:spPr>
          <p:txBody>
            <a:bodyPr/>
            <a:lstStyle/>
            <a:p>
              <a:endParaRPr lang="en-US"/>
            </a:p>
          </p:txBody>
        </p:sp>
        <p:sp>
          <p:nvSpPr>
            <p:cNvPr id="307353" name="Freeform 152"/>
            <p:cNvSpPr>
              <a:spLocks/>
            </p:cNvSpPr>
            <p:nvPr/>
          </p:nvSpPr>
          <p:spPr bwMode="auto">
            <a:xfrm>
              <a:off x="2038" y="1854"/>
              <a:ext cx="8" cy="37"/>
            </a:xfrm>
            <a:custGeom>
              <a:avLst/>
              <a:gdLst>
                <a:gd name="T0" fmla="*/ 0 w 8"/>
                <a:gd name="T1" fmla="*/ 37 h 37"/>
                <a:gd name="T2" fmla="*/ 1 w 8"/>
                <a:gd name="T3" fmla="*/ 37 h 37"/>
                <a:gd name="T4" fmla="*/ 1 w 8"/>
                <a:gd name="T5" fmla="*/ 36 h 37"/>
                <a:gd name="T6" fmla="*/ 2 w 8"/>
                <a:gd name="T7" fmla="*/ 33 h 37"/>
                <a:gd name="T8" fmla="*/ 2 w 8"/>
                <a:gd name="T9" fmla="*/ 31 h 37"/>
                <a:gd name="T10" fmla="*/ 2 w 8"/>
                <a:gd name="T11" fmla="*/ 27 h 37"/>
                <a:gd name="T12" fmla="*/ 3 w 8"/>
                <a:gd name="T13" fmla="*/ 23 h 37"/>
                <a:gd name="T14" fmla="*/ 4 w 8"/>
                <a:gd name="T15" fmla="*/ 15 h 37"/>
                <a:gd name="T16" fmla="*/ 4 w 8"/>
                <a:gd name="T17" fmla="*/ 11 h 37"/>
                <a:gd name="T18" fmla="*/ 5 w 8"/>
                <a:gd name="T19" fmla="*/ 8 h 37"/>
                <a:gd name="T20" fmla="*/ 6 w 8"/>
                <a:gd name="T21" fmla="*/ 5 h 37"/>
                <a:gd name="T22" fmla="*/ 6 w 8"/>
                <a:gd name="T23" fmla="*/ 2 h 37"/>
                <a:gd name="T24" fmla="*/ 6 w 8"/>
                <a:gd name="T25" fmla="*/ 0 h 37"/>
                <a:gd name="T26" fmla="*/ 7 w 8"/>
                <a:gd name="T27" fmla="*/ 0 h 37"/>
                <a:gd name="T28" fmla="*/ 7 w 8"/>
                <a:gd name="T29" fmla="*/ 0 h 37"/>
                <a:gd name="T30" fmla="*/ 8 w 8"/>
                <a:gd name="T31" fmla="*/ 3 h 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37"/>
                <a:gd name="T50" fmla="*/ 8 w 8"/>
                <a:gd name="T51" fmla="*/ 37 h 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37">
                  <a:moveTo>
                    <a:pt x="0" y="37"/>
                  </a:moveTo>
                  <a:lnTo>
                    <a:pt x="1" y="37"/>
                  </a:lnTo>
                  <a:lnTo>
                    <a:pt x="1" y="36"/>
                  </a:lnTo>
                  <a:lnTo>
                    <a:pt x="2" y="33"/>
                  </a:lnTo>
                  <a:lnTo>
                    <a:pt x="2" y="31"/>
                  </a:lnTo>
                  <a:lnTo>
                    <a:pt x="2" y="27"/>
                  </a:lnTo>
                  <a:lnTo>
                    <a:pt x="3" y="23"/>
                  </a:lnTo>
                  <a:lnTo>
                    <a:pt x="4" y="15"/>
                  </a:lnTo>
                  <a:lnTo>
                    <a:pt x="4" y="11"/>
                  </a:lnTo>
                  <a:lnTo>
                    <a:pt x="5" y="8"/>
                  </a:lnTo>
                  <a:lnTo>
                    <a:pt x="6" y="5"/>
                  </a:lnTo>
                  <a:lnTo>
                    <a:pt x="6" y="2"/>
                  </a:lnTo>
                  <a:lnTo>
                    <a:pt x="6" y="0"/>
                  </a:lnTo>
                  <a:lnTo>
                    <a:pt x="7" y="0"/>
                  </a:lnTo>
                  <a:lnTo>
                    <a:pt x="8" y="3"/>
                  </a:lnTo>
                </a:path>
              </a:pathLst>
            </a:custGeom>
            <a:noFill/>
            <a:ln w="14288">
              <a:solidFill>
                <a:srgbClr val="000080"/>
              </a:solidFill>
              <a:prstDash val="solid"/>
              <a:round/>
              <a:headEnd/>
              <a:tailEnd/>
            </a:ln>
          </p:spPr>
          <p:txBody>
            <a:bodyPr/>
            <a:lstStyle/>
            <a:p>
              <a:endParaRPr lang="en-US"/>
            </a:p>
          </p:txBody>
        </p:sp>
        <p:sp>
          <p:nvSpPr>
            <p:cNvPr id="307354" name="Freeform 153"/>
            <p:cNvSpPr>
              <a:spLocks/>
            </p:cNvSpPr>
            <p:nvPr/>
          </p:nvSpPr>
          <p:spPr bwMode="auto">
            <a:xfrm>
              <a:off x="2046" y="1857"/>
              <a:ext cx="7" cy="123"/>
            </a:xfrm>
            <a:custGeom>
              <a:avLst/>
              <a:gdLst>
                <a:gd name="T0" fmla="*/ 0 w 7"/>
                <a:gd name="T1" fmla="*/ 0 h 123"/>
                <a:gd name="T2" fmla="*/ 0 w 7"/>
                <a:gd name="T3" fmla="*/ 1 h 123"/>
                <a:gd name="T4" fmla="*/ 0 w 7"/>
                <a:gd name="T5" fmla="*/ 3 h 123"/>
                <a:gd name="T6" fmla="*/ 1 w 7"/>
                <a:gd name="T7" fmla="*/ 8 h 123"/>
                <a:gd name="T8" fmla="*/ 1 w 7"/>
                <a:gd name="T9" fmla="*/ 15 h 123"/>
                <a:gd name="T10" fmla="*/ 1 w 7"/>
                <a:gd name="T11" fmla="*/ 23 h 123"/>
                <a:gd name="T12" fmla="*/ 1 w 7"/>
                <a:gd name="T13" fmla="*/ 31 h 123"/>
                <a:gd name="T14" fmla="*/ 2 w 7"/>
                <a:gd name="T15" fmla="*/ 41 h 123"/>
                <a:gd name="T16" fmla="*/ 3 w 7"/>
                <a:gd name="T17" fmla="*/ 51 h 123"/>
                <a:gd name="T18" fmla="*/ 3 w 7"/>
                <a:gd name="T19" fmla="*/ 61 h 123"/>
                <a:gd name="T20" fmla="*/ 3 w 7"/>
                <a:gd name="T21" fmla="*/ 71 h 123"/>
                <a:gd name="T22" fmla="*/ 4 w 7"/>
                <a:gd name="T23" fmla="*/ 81 h 123"/>
                <a:gd name="T24" fmla="*/ 4 w 7"/>
                <a:gd name="T25" fmla="*/ 90 h 123"/>
                <a:gd name="T26" fmla="*/ 5 w 7"/>
                <a:gd name="T27" fmla="*/ 99 h 123"/>
                <a:gd name="T28" fmla="*/ 5 w 7"/>
                <a:gd name="T29" fmla="*/ 107 h 123"/>
                <a:gd name="T30" fmla="*/ 6 w 7"/>
                <a:gd name="T31" fmla="*/ 114 h 123"/>
                <a:gd name="T32" fmla="*/ 6 w 7"/>
                <a:gd name="T33" fmla="*/ 119 h 123"/>
                <a:gd name="T34" fmla="*/ 7 w 7"/>
                <a:gd name="T35" fmla="*/ 121 h 123"/>
                <a:gd name="T36" fmla="*/ 7 w 7"/>
                <a:gd name="T37" fmla="*/ 123 h 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23"/>
                <a:gd name="T59" fmla="*/ 7 w 7"/>
                <a:gd name="T60" fmla="*/ 123 h 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23">
                  <a:moveTo>
                    <a:pt x="0" y="0"/>
                  </a:moveTo>
                  <a:lnTo>
                    <a:pt x="0" y="1"/>
                  </a:lnTo>
                  <a:lnTo>
                    <a:pt x="0" y="3"/>
                  </a:lnTo>
                  <a:lnTo>
                    <a:pt x="1" y="8"/>
                  </a:lnTo>
                  <a:lnTo>
                    <a:pt x="1" y="15"/>
                  </a:lnTo>
                  <a:lnTo>
                    <a:pt x="1" y="23"/>
                  </a:lnTo>
                  <a:lnTo>
                    <a:pt x="1" y="31"/>
                  </a:lnTo>
                  <a:lnTo>
                    <a:pt x="2" y="41"/>
                  </a:lnTo>
                  <a:lnTo>
                    <a:pt x="3" y="51"/>
                  </a:lnTo>
                  <a:lnTo>
                    <a:pt x="3" y="61"/>
                  </a:lnTo>
                  <a:lnTo>
                    <a:pt x="3" y="71"/>
                  </a:lnTo>
                  <a:lnTo>
                    <a:pt x="4" y="81"/>
                  </a:lnTo>
                  <a:lnTo>
                    <a:pt x="4" y="90"/>
                  </a:lnTo>
                  <a:lnTo>
                    <a:pt x="5" y="99"/>
                  </a:lnTo>
                  <a:lnTo>
                    <a:pt x="5" y="107"/>
                  </a:lnTo>
                  <a:lnTo>
                    <a:pt x="6" y="114"/>
                  </a:lnTo>
                  <a:lnTo>
                    <a:pt x="6" y="119"/>
                  </a:lnTo>
                  <a:lnTo>
                    <a:pt x="7" y="121"/>
                  </a:lnTo>
                  <a:lnTo>
                    <a:pt x="7" y="123"/>
                  </a:lnTo>
                </a:path>
              </a:pathLst>
            </a:custGeom>
            <a:noFill/>
            <a:ln w="14288">
              <a:solidFill>
                <a:srgbClr val="000080"/>
              </a:solidFill>
              <a:prstDash val="solid"/>
              <a:round/>
              <a:headEnd/>
              <a:tailEnd/>
            </a:ln>
          </p:spPr>
          <p:txBody>
            <a:bodyPr/>
            <a:lstStyle/>
            <a:p>
              <a:endParaRPr lang="en-US"/>
            </a:p>
          </p:txBody>
        </p:sp>
        <p:sp>
          <p:nvSpPr>
            <p:cNvPr id="307355" name="Freeform 154"/>
            <p:cNvSpPr>
              <a:spLocks/>
            </p:cNvSpPr>
            <p:nvPr/>
          </p:nvSpPr>
          <p:spPr bwMode="auto">
            <a:xfrm>
              <a:off x="2053" y="1947"/>
              <a:ext cx="24" cy="36"/>
            </a:xfrm>
            <a:custGeom>
              <a:avLst/>
              <a:gdLst>
                <a:gd name="T0" fmla="*/ 0 w 24"/>
                <a:gd name="T1" fmla="*/ 33 h 36"/>
                <a:gd name="T2" fmla="*/ 2 w 24"/>
                <a:gd name="T3" fmla="*/ 35 h 36"/>
                <a:gd name="T4" fmla="*/ 3 w 24"/>
                <a:gd name="T5" fmla="*/ 36 h 36"/>
                <a:gd name="T6" fmla="*/ 4 w 24"/>
                <a:gd name="T7" fmla="*/ 36 h 36"/>
                <a:gd name="T8" fmla="*/ 5 w 24"/>
                <a:gd name="T9" fmla="*/ 35 h 36"/>
                <a:gd name="T10" fmla="*/ 7 w 24"/>
                <a:gd name="T11" fmla="*/ 33 h 36"/>
                <a:gd name="T12" fmla="*/ 9 w 24"/>
                <a:gd name="T13" fmla="*/ 31 h 36"/>
                <a:gd name="T14" fmla="*/ 10 w 24"/>
                <a:gd name="T15" fmla="*/ 28 h 36"/>
                <a:gd name="T16" fmla="*/ 12 w 24"/>
                <a:gd name="T17" fmla="*/ 25 h 36"/>
                <a:gd name="T18" fmla="*/ 15 w 24"/>
                <a:gd name="T19" fmla="*/ 17 h 36"/>
                <a:gd name="T20" fmla="*/ 19 w 24"/>
                <a:gd name="T21" fmla="*/ 10 h 36"/>
                <a:gd name="T22" fmla="*/ 20 w 24"/>
                <a:gd name="T23" fmla="*/ 7 h 36"/>
                <a:gd name="T24" fmla="*/ 21 w 24"/>
                <a:gd name="T25" fmla="*/ 4 h 36"/>
                <a:gd name="T26" fmla="*/ 22 w 24"/>
                <a:gd name="T27" fmla="*/ 1 h 36"/>
                <a:gd name="T28" fmla="*/ 24 w 24"/>
                <a:gd name="T29" fmla="*/ 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36"/>
                <a:gd name="T47" fmla="*/ 24 w 2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36">
                  <a:moveTo>
                    <a:pt x="0" y="33"/>
                  </a:moveTo>
                  <a:lnTo>
                    <a:pt x="2" y="35"/>
                  </a:lnTo>
                  <a:lnTo>
                    <a:pt x="3" y="36"/>
                  </a:lnTo>
                  <a:lnTo>
                    <a:pt x="4" y="36"/>
                  </a:lnTo>
                  <a:lnTo>
                    <a:pt x="5" y="35"/>
                  </a:lnTo>
                  <a:lnTo>
                    <a:pt x="7" y="33"/>
                  </a:lnTo>
                  <a:lnTo>
                    <a:pt x="9" y="31"/>
                  </a:lnTo>
                  <a:lnTo>
                    <a:pt x="10" y="28"/>
                  </a:lnTo>
                  <a:lnTo>
                    <a:pt x="12" y="25"/>
                  </a:lnTo>
                  <a:lnTo>
                    <a:pt x="15" y="17"/>
                  </a:lnTo>
                  <a:lnTo>
                    <a:pt x="19" y="10"/>
                  </a:lnTo>
                  <a:lnTo>
                    <a:pt x="20" y="7"/>
                  </a:lnTo>
                  <a:lnTo>
                    <a:pt x="21" y="4"/>
                  </a:lnTo>
                  <a:lnTo>
                    <a:pt x="22" y="1"/>
                  </a:lnTo>
                  <a:lnTo>
                    <a:pt x="24" y="0"/>
                  </a:lnTo>
                </a:path>
              </a:pathLst>
            </a:custGeom>
            <a:noFill/>
            <a:ln w="14288">
              <a:solidFill>
                <a:srgbClr val="000080"/>
              </a:solidFill>
              <a:prstDash val="solid"/>
              <a:round/>
              <a:headEnd/>
              <a:tailEnd/>
            </a:ln>
          </p:spPr>
          <p:txBody>
            <a:bodyPr/>
            <a:lstStyle/>
            <a:p>
              <a:endParaRPr lang="en-US"/>
            </a:p>
          </p:txBody>
        </p:sp>
        <p:sp>
          <p:nvSpPr>
            <p:cNvPr id="307356" name="Freeform 155"/>
            <p:cNvSpPr>
              <a:spLocks/>
            </p:cNvSpPr>
            <p:nvPr/>
          </p:nvSpPr>
          <p:spPr bwMode="auto">
            <a:xfrm>
              <a:off x="2077" y="1932"/>
              <a:ext cx="8" cy="15"/>
            </a:xfrm>
            <a:custGeom>
              <a:avLst/>
              <a:gdLst>
                <a:gd name="T0" fmla="*/ 0 w 8"/>
                <a:gd name="T1" fmla="*/ 15 h 15"/>
                <a:gd name="T2" fmla="*/ 2 w 8"/>
                <a:gd name="T3" fmla="*/ 10 h 15"/>
                <a:gd name="T4" fmla="*/ 5 w 8"/>
                <a:gd name="T5" fmla="*/ 6 h 15"/>
                <a:gd name="T6" fmla="*/ 6 w 8"/>
                <a:gd name="T7" fmla="*/ 3 h 15"/>
                <a:gd name="T8" fmla="*/ 8 w 8"/>
                <a:gd name="T9" fmla="*/ 0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15"/>
                  </a:moveTo>
                  <a:lnTo>
                    <a:pt x="2" y="10"/>
                  </a:lnTo>
                  <a:lnTo>
                    <a:pt x="5" y="6"/>
                  </a:lnTo>
                  <a:lnTo>
                    <a:pt x="6" y="3"/>
                  </a:lnTo>
                  <a:lnTo>
                    <a:pt x="8" y="0"/>
                  </a:lnTo>
                </a:path>
              </a:pathLst>
            </a:custGeom>
            <a:noFill/>
            <a:ln w="14288">
              <a:solidFill>
                <a:srgbClr val="000080"/>
              </a:solidFill>
              <a:prstDash val="solid"/>
              <a:round/>
              <a:headEnd/>
              <a:tailEnd/>
            </a:ln>
          </p:spPr>
          <p:txBody>
            <a:bodyPr/>
            <a:lstStyle/>
            <a:p>
              <a:endParaRPr lang="en-US"/>
            </a:p>
          </p:txBody>
        </p:sp>
        <p:sp>
          <p:nvSpPr>
            <p:cNvPr id="307357" name="Freeform 156"/>
            <p:cNvSpPr>
              <a:spLocks/>
            </p:cNvSpPr>
            <p:nvPr/>
          </p:nvSpPr>
          <p:spPr bwMode="auto">
            <a:xfrm>
              <a:off x="2085" y="1931"/>
              <a:ext cx="8" cy="2"/>
            </a:xfrm>
            <a:custGeom>
              <a:avLst/>
              <a:gdLst>
                <a:gd name="T0" fmla="*/ 0 w 8"/>
                <a:gd name="T1" fmla="*/ 1 h 2"/>
                <a:gd name="T2" fmla="*/ 1 w 8"/>
                <a:gd name="T3" fmla="*/ 0 h 2"/>
                <a:gd name="T4" fmla="*/ 4 w 8"/>
                <a:gd name="T5" fmla="*/ 0 h 2"/>
                <a:gd name="T6" fmla="*/ 6 w 8"/>
                <a:gd name="T7" fmla="*/ 0 h 2"/>
                <a:gd name="T8" fmla="*/ 7 w 8"/>
                <a:gd name="T9" fmla="*/ 1 h 2"/>
                <a:gd name="T10" fmla="*/ 8 w 8"/>
                <a:gd name="T11" fmla="*/ 2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0" y="1"/>
                  </a:moveTo>
                  <a:lnTo>
                    <a:pt x="1" y="0"/>
                  </a:lnTo>
                  <a:lnTo>
                    <a:pt x="4" y="0"/>
                  </a:lnTo>
                  <a:lnTo>
                    <a:pt x="6" y="0"/>
                  </a:lnTo>
                  <a:lnTo>
                    <a:pt x="7" y="1"/>
                  </a:lnTo>
                  <a:lnTo>
                    <a:pt x="8" y="2"/>
                  </a:lnTo>
                </a:path>
              </a:pathLst>
            </a:custGeom>
            <a:noFill/>
            <a:ln w="14288">
              <a:solidFill>
                <a:srgbClr val="000080"/>
              </a:solidFill>
              <a:prstDash val="solid"/>
              <a:round/>
              <a:headEnd/>
              <a:tailEnd/>
            </a:ln>
          </p:spPr>
          <p:txBody>
            <a:bodyPr/>
            <a:lstStyle/>
            <a:p>
              <a:endParaRPr lang="en-US"/>
            </a:p>
          </p:txBody>
        </p:sp>
        <p:sp>
          <p:nvSpPr>
            <p:cNvPr id="307358" name="Freeform 157"/>
            <p:cNvSpPr>
              <a:spLocks/>
            </p:cNvSpPr>
            <p:nvPr/>
          </p:nvSpPr>
          <p:spPr bwMode="auto">
            <a:xfrm>
              <a:off x="2093" y="1933"/>
              <a:ext cx="7" cy="31"/>
            </a:xfrm>
            <a:custGeom>
              <a:avLst/>
              <a:gdLst>
                <a:gd name="T0" fmla="*/ 0 w 7"/>
                <a:gd name="T1" fmla="*/ 0 h 31"/>
                <a:gd name="T2" fmla="*/ 1 w 7"/>
                <a:gd name="T3" fmla="*/ 2 h 31"/>
                <a:gd name="T4" fmla="*/ 1 w 7"/>
                <a:gd name="T5" fmla="*/ 5 h 31"/>
                <a:gd name="T6" fmla="*/ 2 w 7"/>
                <a:gd name="T7" fmla="*/ 8 h 31"/>
                <a:gd name="T8" fmla="*/ 3 w 7"/>
                <a:gd name="T9" fmla="*/ 12 h 31"/>
                <a:gd name="T10" fmla="*/ 4 w 7"/>
                <a:gd name="T11" fmla="*/ 16 h 31"/>
                <a:gd name="T12" fmla="*/ 6 w 7"/>
                <a:gd name="T13" fmla="*/ 20 h 31"/>
                <a:gd name="T14" fmla="*/ 6 w 7"/>
                <a:gd name="T15" fmla="*/ 26 h 31"/>
                <a:gd name="T16" fmla="*/ 7 w 7"/>
                <a:gd name="T17" fmla="*/ 31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1"/>
                <a:gd name="T29" fmla="*/ 7 w 7"/>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1">
                  <a:moveTo>
                    <a:pt x="0" y="0"/>
                  </a:moveTo>
                  <a:lnTo>
                    <a:pt x="1" y="2"/>
                  </a:lnTo>
                  <a:lnTo>
                    <a:pt x="1" y="5"/>
                  </a:lnTo>
                  <a:lnTo>
                    <a:pt x="2" y="8"/>
                  </a:lnTo>
                  <a:lnTo>
                    <a:pt x="3" y="12"/>
                  </a:lnTo>
                  <a:lnTo>
                    <a:pt x="4" y="16"/>
                  </a:lnTo>
                  <a:lnTo>
                    <a:pt x="6" y="20"/>
                  </a:lnTo>
                  <a:lnTo>
                    <a:pt x="6" y="26"/>
                  </a:lnTo>
                  <a:lnTo>
                    <a:pt x="7" y="31"/>
                  </a:lnTo>
                </a:path>
              </a:pathLst>
            </a:custGeom>
            <a:noFill/>
            <a:ln w="14288">
              <a:solidFill>
                <a:srgbClr val="000080"/>
              </a:solidFill>
              <a:prstDash val="solid"/>
              <a:round/>
              <a:headEnd/>
              <a:tailEnd/>
            </a:ln>
          </p:spPr>
          <p:txBody>
            <a:bodyPr/>
            <a:lstStyle/>
            <a:p>
              <a:endParaRPr lang="en-US"/>
            </a:p>
          </p:txBody>
        </p:sp>
        <p:sp>
          <p:nvSpPr>
            <p:cNvPr id="307359" name="Freeform 158"/>
            <p:cNvSpPr>
              <a:spLocks/>
            </p:cNvSpPr>
            <p:nvPr/>
          </p:nvSpPr>
          <p:spPr bwMode="auto">
            <a:xfrm>
              <a:off x="2100" y="1964"/>
              <a:ext cx="8" cy="64"/>
            </a:xfrm>
            <a:custGeom>
              <a:avLst/>
              <a:gdLst>
                <a:gd name="T0" fmla="*/ 0 w 8"/>
                <a:gd name="T1" fmla="*/ 0 h 64"/>
                <a:gd name="T2" fmla="*/ 1 w 8"/>
                <a:gd name="T3" fmla="*/ 4 h 64"/>
                <a:gd name="T4" fmla="*/ 1 w 8"/>
                <a:gd name="T5" fmla="*/ 8 h 64"/>
                <a:gd name="T6" fmla="*/ 2 w 8"/>
                <a:gd name="T7" fmla="*/ 16 h 64"/>
                <a:gd name="T8" fmla="*/ 2 w 8"/>
                <a:gd name="T9" fmla="*/ 25 h 64"/>
                <a:gd name="T10" fmla="*/ 3 w 8"/>
                <a:gd name="T11" fmla="*/ 35 h 64"/>
                <a:gd name="T12" fmla="*/ 4 w 8"/>
                <a:gd name="T13" fmla="*/ 44 h 64"/>
                <a:gd name="T14" fmla="*/ 5 w 8"/>
                <a:gd name="T15" fmla="*/ 53 h 64"/>
                <a:gd name="T16" fmla="*/ 6 w 8"/>
                <a:gd name="T17" fmla="*/ 57 h 64"/>
                <a:gd name="T18" fmla="*/ 6 w 8"/>
                <a:gd name="T19" fmla="*/ 59 h 64"/>
                <a:gd name="T20" fmla="*/ 7 w 8"/>
                <a:gd name="T21" fmla="*/ 62 h 64"/>
                <a:gd name="T22" fmla="*/ 8 w 8"/>
                <a:gd name="T23" fmla="*/ 64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64"/>
                <a:gd name="T38" fmla="*/ 8 w 8"/>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64">
                  <a:moveTo>
                    <a:pt x="0" y="0"/>
                  </a:moveTo>
                  <a:lnTo>
                    <a:pt x="1" y="4"/>
                  </a:lnTo>
                  <a:lnTo>
                    <a:pt x="1" y="8"/>
                  </a:lnTo>
                  <a:lnTo>
                    <a:pt x="2" y="16"/>
                  </a:lnTo>
                  <a:lnTo>
                    <a:pt x="2" y="25"/>
                  </a:lnTo>
                  <a:lnTo>
                    <a:pt x="3" y="35"/>
                  </a:lnTo>
                  <a:lnTo>
                    <a:pt x="4" y="44"/>
                  </a:lnTo>
                  <a:lnTo>
                    <a:pt x="5" y="53"/>
                  </a:lnTo>
                  <a:lnTo>
                    <a:pt x="6" y="57"/>
                  </a:lnTo>
                  <a:lnTo>
                    <a:pt x="6" y="59"/>
                  </a:lnTo>
                  <a:lnTo>
                    <a:pt x="7" y="62"/>
                  </a:lnTo>
                  <a:lnTo>
                    <a:pt x="8" y="64"/>
                  </a:lnTo>
                </a:path>
              </a:pathLst>
            </a:custGeom>
            <a:noFill/>
            <a:ln w="14288">
              <a:solidFill>
                <a:srgbClr val="000080"/>
              </a:solidFill>
              <a:prstDash val="solid"/>
              <a:round/>
              <a:headEnd/>
              <a:tailEnd/>
            </a:ln>
          </p:spPr>
          <p:txBody>
            <a:bodyPr/>
            <a:lstStyle/>
            <a:p>
              <a:endParaRPr lang="en-US"/>
            </a:p>
          </p:txBody>
        </p:sp>
        <p:sp>
          <p:nvSpPr>
            <p:cNvPr id="307360" name="Freeform 159"/>
            <p:cNvSpPr>
              <a:spLocks/>
            </p:cNvSpPr>
            <p:nvPr/>
          </p:nvSpPr>
          <p:spPr bwMode="auto">
            <a:xfrm>
              <a:off x="2108" y="2020"/>
              <a:ext cx="24" cy="12"/>
            </a:xfrm>
            <a:custGeom>
              <a:avLst/>
              <a:gdLst>
                <a:gd name="T0" fmla="*/ 0 w 24"/>
                <a:gd name="T1" fmla="*/ 8 h 12"/>
                <a:gd name="T2" fmla="*/ 1 w 24"/>
                <a:gd name="T3" fmla="*/ 10 h 12"/>
                <a:gd name="T4" fmla="*/ 2 w 24"/>
                <a:gd name="T5" fmla="*/ 10 h 12"/>
                <a:gd name="T6" fmla="*/ 4 w 24"/>
                <a:gd name="T7" fmla="*/ 11 h 12"/>
                <a:gd name="T8" fmla="*/ 5 w 24"/>
                <a:gd name="T9" fmla="*/ 12 h 12"/>
                <a:gd name="T10" fmla="*/ 8 w 24"/>
                <a:gd name="T11" fmla="*/ 10 h 12"/>
                <a:gd name="T12" fmla="*/ 11 w 24"/>
                <a:gd name="T13" fmla="*/ 9 h 12"/>
                <a:gd name="T14" fmla="*/ 15 w 24"/>
                <a:gd name="T15" fmla="*/ 7 h 12"/>
                <a:gd name="T16" fmla="*/ 19 w 24"/>
                <a:gd name="T17" fmla="*/ 4 h 12"/>
                <a:gd name="T18" fmla="*/ 21 w 24"/>
                <a:gd name="T19" fmla="*/ 2 h 12"/>
                <a:gd name="T20" fmla="*/ 24 w 2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2"/>
                <a:gd name="T35" fmla="*/ 24 w 2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2">
                  <a:moveTo>
                    <a:pt x="0" y="8"/>
                  </a:moveTo>
                  <a:lnTo>
                    <a:pt x="1" y="10"/>
                  </a:lnTo>
                  <a:lnTo>
                    <a:pt x="2" y="10"/>
                  </a:lnTo>
                  <a:lnTo>
                    <a:pt x="4" y="11"/>
                  </a:lnTo>
                  <a:lnTo>
                    <a:pt x="5" y="12"/>
                  </a:lnTo>
                  <a:lnTo>
                    <a:pt x="8" y="10"/>
                  </a:lnTo>
                  <a:lnTo>
                    <a:pt x="11" y="9"/>
                  </a:lnTo>
                  <a:lnTo>
                    <a:pt x="15" y="7"/>
                  </a:lnTo>
                  <a:lnTo>
                    <a:pt x="19" y="4"/>
                  </a:lnTo>
                  <a:lnTo>
                    <a:pt x="21" y="2"/>
                  </a:lnTo>
                  <a:lnTo>
                    <a:pt x="24" y="0"/>
                  </a:lnTo>
                </a:path>
              </a:pathLst>
            </a:custGeom>
            <a:noFill/>
            <a:ln w="14288">
              <a:solidFill>
                <a:srgbClr val="000080"/>
              </a:solidFill>
              <a:prstDash val="solid"/>
              <a:round/>
              <a:headEnd/>
              <a:tailEnd/>
            </a:ln>
          </p:spPr>
          <p:txBody>
            <a:bodyPr/>
            <a:lstStyle/>
            <a:p>
              <a:endParaRPr lang="en-US"/>
            </a:p>
          </p:txBody>
        </p:sp>
        <p:sp>
          <p:nvSpPr>
            <p:cNvPr id="307361" name="Freeform 160"/>
            <p:cNvSpPr>
              <a:spLocks/>
            </p:cNvSpPr>
            <p:nvPr/>
          </p:nvSpPr>
          <p:spPr bwMode="auto">
            <a:xfrm>
              <a:off x="2132" y="2009"/>
              <a:ext cx="7" cy="11"/>
            </a:xfrm>
            <a:custGeom>
              <a:avLst/>
              <a:gdLst>
                <a:gd name="T0" fmla="*/ 0 w 7"/>
                <a:gd name="T1" fmla="*/ 11 h 11"/>
                <a:gd name="T2" fmla="*/ 1 w 7"/>
                <a:gd name="T3" fmla="*/ 9 h 11"/>
                <a:gd name="T4" fmla="*/ 3 w 7"/>
                <a:gd name="T5" fmla="*/ 8 h 11"/>
                <a:gd name="T6" fmla="*/ 5 w 7"/>
                <a:gd name="T7" fmla="*/ 4 h 11"/>
                <a:gd name="T8" fmla="*/ 5 w 7"/>
                <a:gd name="T9" fmla="*/ 2 h 11"/>
                <a:gd name="T10" fmla="*/ 6 w 7"/>
                <a:gd name="T11" fmla="*/ 1 h 11"/>
                <a:gd name="T12" fmla="*/ 6 w 7"/>
                <a:gd name="T13" fmla="*/ 0 h 11"/>
                <a:gd name="T14" fmla="*/ 7 w 7"/>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1"/>
                <a:gd name="T26" fmla="*/ 7 w 7"/>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1">
                  <a:moveTo>
                    <a:pt x="0" y="11"/>
                  </a:moveTo>
                  <a:lnTo>
                    <a:pt x="1" y="9"/>
                  </a:lnTo>
                  <a:lnTo>
                    <a:pt x="3" y="8"/>
                  </a:lnTo>
                  <a:lnTo>
                    <a:pt x="5" y="4"/>
                  </a:lnTo>
                  <a:lnTo>
                    <a:pt x="5" y="2"/>
                  </a:lnTo>
                  <a:lnTo>
                    <a:pt x="6" y="1"/>
                  </a:lnTo>
                  <a:lnTo>
                    <a:pt x="6" y="0"/>
                  </a:lnTo>
                  <a:lnTo>
                    <a:pt x="7" y="0"/>
                  </a:lnTo>
                </a:path>
              </a:pathLst>
            </a:custGeom>
            <a:noFill/>
            <a:ln w="14288">
              <a:solidFill>
                <a:srgbClr val="000080"/>
              </a:solidFill>
              <a:prstDash val="solid"/>
              <a:round/>
              <a:headEnd/>
              <a:tailEnd/>
            </a:ln>
          </p:spPr>
          <p:txBody>
            <a:bodyPr/>
            <a:lstStyle/>
            <a:p>
              <a:endParaRPr lang="en-US"/>
            </a:p>
          </p:txBody>
        </p:sp>
        <p:sp>
          <p:nvSpPr>
            <p:cNvPr id="307362" name="Freeform 161"/>
            <p:cNvSpPr>
              <a:spLocks/>
            </p:cNvSpPr>
            <p:nvPr/>
          </p:nvSpPr>
          <p:spPr bwMode="auto">
            <a:xfrm>
              <a:off x="2139" y="2009"/>
              <a:ext cx="8" cy="16"/>
            </a:xfrm>
            <a:custGeom>
              <a:avLst/>
              <a:gdLst>
                <a:gd name="T0" fmla="*/ 0 w 8"/>
                <a:gd name="T1" fmla="*/ 0 h 16"/>
                <a:gd name="T2" fmla="*/ 1 w 8"/>
                <a:gd name="T3" fmla="*/ 1 h 16"/>
                <a:gd name="T4" fmla="*/ 1 w 8"/>
                <a:gd name="T5" fmla="*/ 1 h 16"/>
                <a:gd name="T6" fmla="*/ 2 w 8"/>
                <a:gd name="T7" fmla="*/ 3 h 16"/>
                <a:gd name="T8" fmla="*/ 3 w 8"/>
                <a:gd name="T9" fmla="*/ 7 h 16"/>
                <a:gd name="T10" fmla="*/ 4 w 8"/>
                <a:gd name="T11" fmla="*/ 10 h 16"/>
                <a:gd name="T12" fmla="*/ 5 w 8"/>
                <a:gd name="T13" fmla="*/ 13 h 16"/>
                <a:gd name="T14" fmla="*/ 6 w 8"/>
                <a:gd name="T15" fmla="*/ 15 h 16"/>
                <a:gd name="T16" fmla="*/ 7 w 8"/>
                <a:gd name="T17" fmla="*/ 16 h 16"/>
                <a:gd name="T18" fmla="*/ 7 w 8"/>
                <a:gd name="T19" fmla="*/ 16 h 16"/>
                <a:gd name="T20" fmla="*/ 7 w 8"/>
                <a:gd name="T21" fmla="*/ 15 h 16"/>
                <a:gd name="T22" fmla="*/ 8 w 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0" y="0"/>
                  </a:moveTo>
                  <a:lnTo>
                    <a:pt x="1" y="1"/>
                  </a:lnTo>
                  <a:lnTo>
                    <a:pt x="2" y="3"/>
                  </a:lnTo>
                  <a:lnTo>
                    <a:pt x="3" y="7"/>
                  </a:lnTo>
                  <a:lnTo>
                    <a:pt x="4" y="10"/>
                  </a:lnTo>
                  <a:lnTo>
                    <a:pt x="5" y="13"/>
                  </a:lnTo>
                  <a:lnTo>
                    <a:pt x="6" y="15"/>
                  </a:lnTo>
                  <a:lnTo>
                    <a:pt x="7" y="16"/>
                  </a:lnTo>
                  <a:lnTo>
                    <a:pt x="7" y="15"/>
                  </a:lnTo>
                  <a:lnTo>
                    <a:pt x="8" y="14"/>
                  </a:lnTo>
                </a:path>
              </a:pathLst>
            </a:custGeom>
            <a:noFill/>
            <a:ln w="14288">
              <a:solidFill>
                <a:srgbClr val="000080"/>
              </a:solidFill>
              <a:prstDash val="solid"/>
              <a:round/>
              <a:headEnd/>
              <a:tailEnd/>
            </a:ln>
          </p:spPr>
          <p:txBody>
            <a:bodyPr/>
            <a:lstStyle/>
            <a:p>
              <a:endParaRPr lang="en-US"/>
            </a:p>
          </p:txBody>
        </p:sp>
        <p:sp>
          <p:nvSpPr>
            <p:cNvPr id="307363" name="Freeform 162"/>
            <p:cNvSpPr>
              <a:spLocks/>
            </p:cNvSpPr>
            <p:nvPr/>
          </p:nvSpPr>
          <p:spPr bwMode="auto">
            <a:xfrm>
              <a:off x="2147" y="1953"/>
              <a:ext cx="8" cy="70"/>
            </a:xfrm>
            <a:custGeom>
              <a:avLst/>
              <a:gdLst>
                <a:gd name="T0" fmla="*/ 0 w 8"/>
                <a:gd name="T1" fmla="*/ 70 h 70"/>
                <a:gd name="T2" fmla="*/ 1 w 8"/>
                <a:gd name="T3" fmla="*/ 68 h 70"/>
                <a:gd name="T4" fmla="*/ 1 w 8"/>
                <a:gd name="T5" fmla="*/ 65 h 70"/>
                <a:gd name="T6" fmla="*/ 2 w 8"/>
                <a:gd name="T7" fmla="*/ 60 h 70"/>
                <a:gd name="T8" fmla="*/ 2 w 8"/>
                <a:gd name="T9" fmla="*/ 55 h 70"/>
                <a:gd name="T10" fmla="*/ 2 w 8"/>
                <a:gd name="T11" fmla="*/ 50 h 70"/>
                <a:gd name="T12" fmla="*/ 3 w 8"/>
                <a:gd name="T13" fmla="*/ 44 h 70"/>
                <a:gd name="T14" fmla="*/ 4 w 8"/>
                <a:gd name="T15" fmla="*/ 31 h 70"/>
                <a:gd name="T16" fmla="*/ 4 w 8"/>
                <a:gd name="T17" fmla="*/ 25 h 70"/>
                <a:gd name="T18" fmla="*/ 5 w 8"/>
                <a:gd name="T19" fmla="*/ 20 h 70"/>
                <a:gd name="T20" fmla="*/ 5 w 8"/>
                <a:gd name="T21" fmla="*/ 14 h 70"/>
                <a:gd name="T22" fmla="*/ 6 w 8"/>
                <a:gd name="T23" fmla="*/ 9 h 70"/>
                <a:gd name="T24" fmla="*/ 6 w 8"/>
                <a:gd name="T25" fmla="*/ 5 h 70"/>
                <a:gd name="T26" fmla="*/ 7 w 8"/>
                <a:gd name="T27" fmla="*/ 2 h 70"/>
                <a:gd name="T28" fmla="*/ 7 w 8"/>
                <a:gd name="T29" fmla="*/ 0 h 70"/>
                <a:gd name="T30" fmla="*/ 8 w 8"/>
                <a:gd name="T31" fmla="*/ 0 h 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70"/>
                <a:gd name="T50" fmla="*/ 8 w 8"/>
                <a:gd name="T51" fmla="*/ 70 h 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70">
                  <a:moveTo>
                    <a:pt x="0" y="70"/>
                  </a:moveTo>
                  <a:lnTo>
                    <a:pt x="1" y="68"/>
                  </a:lnTo>
                  <a:lnTo>
                    <a:pt x="1" y="65"/>
                  </a:lnTo>
                  <a:lnTo>
                    <a:pt x="2" y="60"/>
                  </a:lnTo>
                  <a:lnTo>
                    <a:pt x="2" y="55"/>
                  </a:lnTo>
                  <a:lnTo>
                    <a:pt x="2" y="50"/>
                  </a:lnTo>
                  <a:lnTo>
                    <a:pt x="3" y="44"/>
                  </a:lnTo>
                  <a:lnTo>
                    <a:pt x="4" y="31"/>
                  </a:lnTo>
                  <a:lnTo>
                    <a:pt x="4" y="25"/>
                  </a:lnTo>
                  <a:lnTo>
                    <a:pt x="5" y="20"/>
                  </a:lnTo>
                  <a:lnTo>
                    <a:pt x="5" y="14"/>
                  </a:lnTo>
                  <a:lnTo>
                    <a:pt x="6" y="9"/>
                  </a:lnTo>
                  <a:lnTo>
                    <a:pt x="6" y="5"/>
                  </a:lnTo>
                  <a:lnTo>
                    <a:pt x="7" y="2"/>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64" name="Freeform 163"/>
            <p:cNvSpPr>
              <a:spLocks/>
            </p:cNvSpPr>
            <p:nvPr/>
          </p:nvSpPr>
          <p:spPr bwMode="auto">
            <a:xfrm>
              <a:off x="2155" y="1953"/>
              <a:ext cx="7" cy="74"/>
            </a:xfrm>
            <a:custGeom>
              <a:avLst/>
              <a:gdLst>
                <a:gd name="T0" fmla="*/ 0 w 7"/>
                <a:gd name="T1" fmla="*/ 0 h 74"/>
                <a:gd name="T2" fmla="*/ 0 w 7"/>
                <a:gd name="T3" fmla="*/ 0 h 74"/>
                <a:gd name="T4" fmla="*/ 1 w 7"/>
                <a:gd name="T5" fmla="*/ 2 h 74"/>
                <a:gd name="T6" fmla="*/ 1 w 7"/>
                <a:gd name="T7" fmla="*/ 4 h 74"/>
                <a:gd name="T8" fmla="*/ 1 w 7"/>
                <a:gd name="T9" fmla="*/ 7 h 74"/>
                <a:gd name="T10" fmla="*/ 1 w 7"/>
                <a:gd name="T11" fmla="*/ 11 h 74"/>
                <a:gd name="T12" fmla="*/ 2 w 7"/>
                <a:gd name="T13" fmla="*/ 15 h 74"/>
                <a:gd name="T14" fmla="*/ 2 w 7"/>
                <a:gd name="T15" fmla="*/ 20 h 74"/>
                <a:gd name="T16" fmla="*/ 2 w 7"/>
                <a:gd name="T17" fmla="*/ 25 h 74"/>
                <a:gd name="T18" fmla="*/ 4 w 7"/>
                <a:gd name="T19" fmla="*/ 36 h 74"/>
                <a:gd name="T20" fmla="*/ 4 w 7"/>
                <a:gd name="T21" fmla="*/ 49 h 74"/>
                <a:gd name="T22" fmla="*/ 6 w 7"/>
                <a:gd name="T23" fmla="*/ 61 h 74"/>
                <a:gd name="T24" fmla="*/ 7 w 7"/>
                <a:gd name="T25" fmla="*/ 74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4"/>
                <a:gd name="T41" fmla="*/ 7 w 7"/>
                <a:gd name="T42" fmla="*/ 74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4">
                  <a:moveTo>
                    <a:pt x="0" y="0"/>
                  </a:moveTo>
                  <a:lnTo>
                    <a:pt x="0" y="0"/>
                  </a:lnTo>
                  <a:lnTo>
                    <a:pt x="1" y="2"/>
                  </a:lnTo>
                  <a:lnTo>
                    <a:pt x="1" y="4"/>
                  </a:lnTo>
                  <a:lnTo>
                    <a:pt x="1" y="7"/>
                  </a:lnTo>
                  <a:lnTo>
                    <a:pt x="1" y="11"/>
                  </a:lnTo>
                  <a:lnTo>
                    <a:pt x="2" y="15"/>
                  </a:lnTo>
                  <a:lnTo>
                    <a:pt x="2" y="20"/>
                  </a:lnTo>
                  <a:lnTo>
                    <a:pt x="2" y="25"/>
                  </a:lnTo>
                  <a:lnTo>
                    <a:pt x="4" y="36"/>
                  </a:lnTo>
                  <a:lnTo>
                    <a:pt x="4" y="49"/>
                  </a:lnTo>
                  <a:lnTo>
                    <a:pt x="6" y="61"/>
                  </a:lnTo>
                  <a:lnTo>
                    <a:pt x="7" y="74"/>
                  </a:lnTo>
                </a:path>
              </a:pathLst>
            </a:custGeom>
            <a:noFill/>
            <a:ln w="14288">
              <a:solidFill>
                <a:srgbClr val="000080"/>
              </a:solidFill>
              <a:prstDash val="solid"/>
              <a:round/>
              <a:headEnd/>
              <a:tailEnd/>
            </a:ln>
          </p:spPr>
          <p:txBody>
            <a:bodyPr/>
            <a:lstStyle/>
            <a:p>
              <a:endParaRPr lang="en-US"/>
            </a:p>
          </p:txBody>
        </p:sp>
        <p:sp>
          <p:nvSpPr>
            <p:cNvPr id="307365" name="Freeform 164"/>
            <p:cNvSpPr>
              <a:spLocks/>
            </p:cNvSpPr>
            <p:nvPr/>
          </p:nvSpPr>
          <p:spPr bwMode="auto">
            <a:xfrm>
              <a:off x="2162" y="2027"/>
              <a:ext cx="24" cy="123"/>
            </a:xfrm>
            <a:custGeom>
              <a:avLst/>
              <a:gdLst>
                <a:gd name="T0" fmla="*/ 0 w 24"/>
                <a:gd name="T1" fmla="*/ 0 h 123"/>
                <a:gd name="T2" fmla="*/ 1 w 24"/>
                <a:gd name="T3" fmla="*/ 7 h 123"/>
                <a:gd name="T4" fmla="*/ 3 w 24"/>
                <a:gd name="T5" fmla="*/ 14 h 123"/>
                <a:gd name="T6" fmla="*/ 4 w 24"/>
                <a:gd name="T7" fmla="*/ 23 h 123"/>
                <a:gd name="T8" fmla="*/ 5 w 24"/>
                <a:gd name="T9" fmla="*/ 31 h 123"/>
                <a:gd name="T10" fmla="*/ 9 w 24"/>
                <a:gd name="T11" fmla="*/ 50 h 123"/>
                <a:gd name="T12" fmla="*/ 12 w 24"/>
                <a:gd name="T13" fmla="*/ 69 h 123"/>
                <a:gd name="T14" fmla="*/ 14 w 24"/>
                <a:gd name="T15" fmla="*/ 78 h 123"/>
                <a:gd name="T16" fmla="*/ 16 w 24"/>
                <a:gd name="T17" fmla="*/ 87 h 123"/>
                <a:gd name="T18" fmla="*/ 17 w 24"/>
                <a:gd name="T19" fmla="*/ 95 h 123"/>
                <a:gd name="T20" fmla="*/ 19 w 24"/>
                <a:gd name="T21" fmla="*/ 102 h 123"/>
                <a:gd name="T22" fmla="*/ 20 w 24"/>
                <a:gd name="T23" fmla="*/ 110 h 123"/>
                <a:gd name="T24" fmla="*/ 22 w 24"/>
                <a:gd name="T25" fmla="*/ 115 h 123"/>
                <a:gd name="T26" fmla="*/ 23 w 24"/>
                <a:gd name="T27" fmla="*/ 119 h 123"/>
                <a:gd name="T28" fmla="*/ 24 w 24"/>
                <a:gd name="T29" fmla="*/ 123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123"/>
                <a:gd name="T47" fmla="*/ 24 w 24"/>
                <a:gd name="T48" fmla="*/ 123 h 1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123">
                  <a:moveTo>
                    <a:pt x="0" y="0"/>
                  </a:moveTo>
                  <a:lnTo>
                    <a:pt x="1" y="7"/>
                  </a:lnTo>
                  <a:lnTo>
                    <a:pt x="3" y="14"/>
                  </a:lnTo>
                  <a:lnTo>
                    <a:pt x="4" y="23"/>
                  </a:lnTo>
                  <a:lnTo>
                    <a:pt x="5" y="31"/>
                  </a:lnTo>
                  <a:lnTo>
                    <a:pt x="9" y="50"/>
                  </a:lnTo>
                  <a:lnTo>
                    <a:pt x="12" y="69"/>
                  </a:lnTo>
                  <a:lnTo>
                    <a:pt x="14" y="78"/>
                  </a:lnTo>
                  <a:lnTo>
                    <a:pt x="16" y="87"/>
                  </a:lnTo>
                  <a:lnTo>
                    <a:pt x="17" y="95"/>
                  </a:lnTo>
                  <a:lnTo>
                    <a:pt x="19" y="102"/>
                  </a:lnTo>
                  <a:lnTo>
                    <a:pt x="20" y="110"/>
                  </a:lnTo>
                  <a:lnTo>
                    <a:pt x="22" y="115"/>
                  </a:lnTo>
                  <a:lnTo>
                    <a:pt x="23" y="119"/>
                  </a:lnTo>
                  <a:lnTo>
                    <a:pt x="24" y="123"/>
                  </a:lnTo>
                </a:path>
              </a:pathLst>
            </a:custGeom>
            <a:noFill/>
            <a:ln w="14288">
              <a:solidFill>
                <a:srgbClr val="000080"/>
              </a:solidFill>
              <a:prstDash val="solid"/>
              <a:round/>
              <a:headEnd/>
              <a:tailEnd/>
            </a:ln>
          </p:spPr>
          <p:txBody>
            <a:bodyPr/>
            <a:lstStyle/>
            <a:p>
              <a:endParaRPr lang="en-US"/>
            </a:p>
          </p:txBody>
        </p:sp>
        <p:sp>
          <p:nvSpPr>
            <p:cNvPr id="307366" name="Freeform 165"/>
            <p:cNvSpPr>
              <a:spLocks/>
            </p:cNvSpPr>
            <p:nvPr/>
          </p:nvSpPr>
          <p:spPr bwMode="auto">
            <a:xfrm>
              <a:off x="2186" y="2107"/>
              <a:ext cx="8" cy="46"/>
            </a:xfrm>
            <a:custGeom>
              <a:avLst/>
              <a:gdLst>
                <a:gd name="T0" fmla="*/ 0 w 8"/>
                <a:gd name="T1" fmla="*/ 43 h 46"/>
                <a:gd name="T2" fmla="*/ 1 w 8"/>
                <a:gd name="T3" fmla="*/ 44 h 46"/>
                <a:gd name="T4" fmla="*/ 2 w 8"/>
                <a:gd name="T5" fmla="*/ 46 h 46"/>
                <a:gd name="T6" fmla="*/ 2 w 8"/>
                <a:gd name="T7" fmla="*/ 45 h 46"/>
                <a:gd name="T8" fmla="*/ 3 w 8"/>
                <a:gd name="T9" fmla="*/ 44 h 46"/>
                <a:gd name="T10" fmla="*/ 4 w 8"/>
                <a:gd name="T11" fmla="*/ 42 h 46"/>
                <a:gd name="T12" fmla="*/ 4 w 8"/>
                <a:gd name="T13" fmla="*/ 39 h 46"/>
                <a:gd name="T14" fmla="*/ 4 w 8"/>
                <a:gd name="T15" fmla="*/ 36 h 46"/>
                <a:gd name="T16" fmla="*/ 5 w 8"/>
                <a:gd name="T17" fmla="*/ 32 h 46"/>
                <a:gd name="T18" fmla="*/ 6 w 8"/>
                <a:gd name="T19" fmla="*/ 23 h 46"/>
                <a:gd name="T20" fmla="*/ 6 w 8"/>
                <a:gd name="T21" fmla="*/ 14 h 46"/>
                <a:gd name="T22" fmla="*/ 7 w 8"/>
                <a:gd name="T23" fmla="*/ 6 h 46"/>
                <a:gd name="T24" fmla="*/ 7 w 8"/>
                <a:gd name="T25" fmla="*/ 3 h 46"/>
                <a:gd name="T26" fmla="*/ 8 w 8"/>
                <a:gd name="T27" fmla="*/ 0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46"/>
                <a:gd name="T44" fmla="*/ 8 w 8"/>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46">
                  <a:moveTo>
                    <a:pt x="0" y="43"/>
                  </a:moveTo>
                  <a:lnTo>
                    <a:pt x="1" y="44"/>
                  </a:lnTo>
                  <a:lnTo>
                    <a:pt x="2" y="46"/>
                  </a:lnTo>
                  <a:lnTo>
                    <a:pt x="2" y="45"/>
                  </a:lnTo>
                  <a:lnTo>
                    <a:pt x="3" y="44"/>
                  </a:lnTo>
                  <a:lnTo>
                    <a:pt x="4" y="42"/>
                  </a:lnTo>
                  <a:lnTo>
                    <a:pt x="4" y="39"/>
                  </a:lnTo>
                  <a:lnTo>
                    <a:pt x="4" y="36"/>
                  </a:lnTo>
                  <a:lnTo>
                    <a:pt x="5" y="32"/>
                  </a:lnTo>
                  <a:lnTo>
                    <a:pt x="6" y="23"/>
                  </a:lnTo>
                  <a:lnTo>
                    <a:pt x="6" y="14"/>
                  </a:lnTo>
                  <a:lnTo>
                    <a:pt x="7" y="6"/>
                  </a:lnTo>
                  <a:lnTo>
                    <a:pt x="7" y="3"/>
                  </a:lnTo>
                  <a:lnTo>
                    <a:pt x="8" y="0"/>
                  </a:lnTo>
                </a:path>
              </a:pathLst>
            </a:custGeom>
            <a:noFill/>
            <a:ln w="14288">
              <a:solidFill>
                <a:srgbClr val="000080"/>
              </a:solidFill>
              <a:prstDash val="solid"/>
              <a:round/>
              <a:headEnd/>
              <a:tailEnd/>
            </a:ln>
          </p:spPr>
          <p:txBody>
            <a:bodyPr/>
            <a:lstStyle/>
            <a:p>
              <a:endParaRPr lang="en-US"/>
            </a:p>
          </p:txBody>
        </p:sp>
        <p:sp>
          <p:nvSpPr>
            <p:cNvPr id="307367" name="Freeform 166"/>
            <p:cNvSpPr>
              <a:spLocks/>
            </p:cNvSpPr>
            <p:nvPr/>
          </p:nvSpPr>
          <p:spPr bwMode="auto">
            <a:xfrm>
              <a:off x="2194" y="2065"/>
              <a:ext cx="7" cy="42"/>
            </a:xfrm>
            <a:custGeom>
              <a:avLst/>
              <a:gdLst>
                <a:gd name="T0" fmla="*/ 0 w 7"/>
                <a:gd name="T1" fmla="*/ 42 h 42"/>
                <a:gd name="T2" fmla="*/ 1 w 7"/>
                <a:gd name="T3" fmla="*/ 33 h 42"/>
                <a:gd name="T4" fmla="*/ 2 w 7"/>
                <a:gd name="T5" fmla="*/ 29 h 42"/>
                <a:gd name="T6" fmla="*/ 4 w 7"/>
                <a:gd name="T7" fmla="*/ 24 h 42"/>
                <a:gd name="T8" fmla="*/ 5 w 7"/>
                <a:gd name="T9" fmla="*/ 19 h 42"/>
                <a:gd name="T10" fmla="*/ 6 w 7"/>
                <a:gd name="T11" fmla="*/ 14 h 42"/>
                <a:gd name="T12" fmla="*/ 6 w 7"/>
                <a:gd name="T13" fmla="*/ 7 h 42"/>
                <a:gd name="T14" fmla="*/ 7 w 7"/>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42"/>
                <a:gd name="T26" fmla="*/ 7 w 7"/>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42">
                  <a:moveTo>
                    <a:pt x="0" y="42"/>
                  </a:moveTo>
                  <a:lnTo>
                    <a:pt x="1" y="33"/>
                  </a:lnTo>
                  <a:lnTo>
                    <a:pt x="2" y="29"/>
                  </a:lnTo>
                  <a:lnTo>
                    <a:pt x="4" y="24"/>
                  </a:lnTo>
                  <a:lnTo>
                    <a:pt x="5" y="19"/>
                  </a:lnTo>
                  <a:lnTo>
                    <a:pt x="6" y="14"/>
                  </a:lnTo>
                  <a:lnTo>
                    <a:pt x="6" y="7"/>
                  </a:lnTo>
                  <a:lnTo>
                    <a:pt x="7" y="0"/>
                  </a:lnTo>
                </a:path>
              </a:pathLst>
            </a:custGeom>
            <a:noFill/>
            <a:ln w="14288">
              <a:solidFill>
                <a:srgbClr val="000080"/>
              </a:solidFill>
              <a:prstDash val="solid"/>
              <a:round/>
              <a:headEnd/>
              <a:tailEnd/>
            </a:ln>
          </p:spPr>
          <p:txBody>
            <a:bodyPr/>
            <a:lstStyle/>
            <a:p>
              <a:endParaRPr lang="en-US"/>
            </a:p>
          </p:txBody>
        </p:sp>
        <p:sp>
          <p:nvSpPr>
            <p:cNvPr id="307368" name="Freeform 167"/>
            <p:cNvSpPr>
              <a:spLocks/>
            </p:cNvSpPr>
            <p:nvPr/>
          </p:nvSpPr>
          <p:spPr bwMode="auto">
            <a:xfrm>
              <a:off x="2201" y="1960"/>
              <a:ext cx="8" cy="105"/>
            </a:xfrm>
            <a:custGeom>
              <a:avLst/>
              <a:gdLst>
                <a:gd name="T0" fmla="*/ 0 w 8"/>
                <a:gd name="T1" fmla="*/ 105 h 105"/>
                <a:gd name="T2" fmla="*/ 2 w 8"/>
                <a:gd name="T3" fmla="*/ 95 h 105"/>
                <a:gd name="T4" fmla="*/ 2 w 8"/>
                <a:gd name="T5" fmla="*/ 84 h 105"/>
                <a:gd name="T6" fmla="*/ 3 w 8"/>
                <a:gd name="T7" fmla="*/ 72 h 105"/>
                <a:gd name="T8" fmla="*/ 4 w 8"/>
                <a:gd name="T9" fmla="*/ 58 h 105"/>
                <a:gd name="T10" fmla="*/ 5 w 8"/>
                <a:gd name="T11" fmla="*/ 45 h 105"/>
                <a:gd name="T12" fmla="*/ 6 w 8"/>
                <a:gd name="T13" fmla="*/ 30 h 105"/>
                <a:gd name="T14" fmla="*/ 8 w 8"/>
                <a:gd name="T15" fmla="*/ 0 h 10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05"/>
                <a:gd name="T26" fmla="*/ 8 w 8"/>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05">
                  <a:moveTo>
                    <a:pt x="0" y="105"/>
                  </a:moveTo>
                  <a:lnTo>
                    <a:pt x="2" y="95"/>
                  </a:lnTo>
                  <a:lnTo>
                    <a:pt x="2" y="84"/>
                  </a:lnTo>
                  <a:lnTo>
                    <a:pt x="3" y="72"/>
                  </a:lnTo>
                  <a:lnTo>
                    <a:pt x="4" y="58"/>
                  </a:lnTo>
                  <a:lnTo>
                    <a:pt x="5" y="45"/>
                  </a:lnTo>
                  <a:lnTo>
                    <a:pt x="6" y="30"/>
                  </a:lnTo>
                  <a:lnTo>
                    <a:pt x="8" y="0"/>
                  </a:lnTo>
                </a:path>
              </a:pathLst>
            </a:custGeom>
            <a:noFill/>
            <a:ln w="14288">
              <a:solidFill>
                <a:srgbClr val="000080"/>
              </a:solidFill>
              <a:prstDash val="solid"/>
              <a:round/>
              <a:headEnd/>
              <a:tailEnd/>
            </a:ln>
          </p:spPr>
          <p:txBody>
            <a:bodyPr/>
            <a:lstStyle/>
            <a:p>
              <a:endParaRPr lang="en-US"/>
            </a:p>
          </p:txBody>
        </p:sp>
        <p:sp>
          <p:nvSpPr>
            <p:cNvPr id="307369" name="Freeform 168"/>
            <p:cNvSpPr>
              <a:spLocks/>
            </p:cNvSpPr>
            <p:nvPr/>
          </p:nvSpPr>
          <p:spPr bwMode="auto">
            <a:xfrm>
              <a:off x="2209" y="1825"/>
              <a:ext cx="8" cy="135"/>
            </a:xfrm>
            <a:custGeom>
              <a:avLst/>
              <a:gdLst>
                <a:gd name="T0" fmla="*/ 0 w 8"/>
                <a:gd name="T1" fmla="*/ 135 h 135"/>
                <a:gd name="T2" fmla="*/ 1 w 8"/>
                <a:gd name="T3" fmla="*/ 127 h 135"/>
                <a:gd name="T4" fmla="*/ 1 w 8"/>
                <a:gd name="T5" fmla="*/ 117 h 135"/>
                <a:gd name="T6" fmla="*/ 1 w 8"/>
                <a:gd name="T7" fmla="*/ 107 h 135"/>
                <a:gd name="T8" fmla="*/ 2 w 8"/>
                <a:gd name="T9" fmla="*/ 96 h 135"/>
                <a:gd name="T10" fmla="*/ 2 w 8"/>
                <a:gd name="T11" fmla="*/ 85 h 135"/>
                <a:gd name="T12" fmla="*/ 2 w 8"/>
                <a:gd name="T13" fmla="*/ 74 h 135"/>
                <a:gd name="T14" fmla="*/ 3 w 8"/>
                <a:gd name="T15" fmla="*/ 63 h 135"/>
                <a:gd name="T16" fmla="*/ 3 w 8"/>
                <a:gd name="T17" fmla="*/ 52 h 135"/>
                <a:gd name="T18" fmla="*/ 3 w 8"/>
                <a:gd name="T19" fmla="*/ 41 h 135"/>
                <a:gd name="T20" fmla="*/ 4 w 8"/>
                <a:gd name="T21" fmla="*/ 32 h 135"/>
                <a:gd name="T22" fmla="*/ 4 w 8"/>
                <a:gd name="T23" fmla="*/ 22 h 135"/>
                <a:gd name="T24" fmla="*/ 5 w 8"/>
                <a:gd name="T25" fmla="*/ 15 h 135"/>
                <a:gd name="T26" fmla="*/ 6 w 8"/>
                <a:gd name="T27" fmla="*/ 8 h 135"/>
                <a:gd name="T28" fmla="*/ 6 w 8"/>
                <a:gd name="T29" fmla="*/ 6 h 135"/>
                <a:gd name="T30" fmla="*/ 6 w 8"/>
                <a:gd name="T31" fmla="*/ 4 h 135"/>
                <a:gd name="T32" fmla="*/ 7 w 8"/>
                <a:gd name="T33" fmla="*/ 2 h 135"/>
                <a:gd name="T34" fmla="*/ 7 w 8"/>
                <a:gd name="T35" fmla="*/ 1 h 135"/>
                <a:gd name="T36" fmla="*/ 7 w 8"/>
                <a:gd name="T37" fmla="*/ 0 h 135"/>
                <a:gd name="T38" fmla="*/ 8 w 8"/>
                <a:gd name="T39" fmla="*/ 0 h 1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135"/>
                <a:gd name="T62" fmla="*/ 8 w 8"/>
                <a:gd name="T63" fmla="*/ 135 h 1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135">
                  <a:moveTo>
                    <a:pt x="0" y="135"/>
                  </a:moveTo>
                  <a:lnTo>
                    <a:pt x="1" y="127"/>
                  </a:lnTo>
                  <a:lnTo>
                    <a:pt x="1" y="117"/>
                  </a:lnTo>
                  <a:lnTo>
                    <a:pt x="1" y="107"/>
                  </a:lnTo>
                  <a:lnTo>
                    <a:pt x="2" y="96"/>
                  </a:lnTo>
                  <a:lnTo>
                    <a:pt x="2" y="85"/>
                  </a:lnTo>
                  <a:lnTo>
                    <a:pt x="2" y="74"/>
                  </a:lnTo>
                  <a:lnTo>
                    <a:pt x="3" y="63"/>
                  </a:lnTo>
                  <a:lnTo>
                    <a:pt x="3" y="52"/>
                  </a:lnTo>
                  <a:lnTo>
                    <a:pt x="3" y="41"/>
                  </a:lnTo>
                  <a:lnTo>
                    <a:pt x="4" y="32"/>
                  </a:lnTo>
                  <a:lnTo>
                    <a:pt x="4" y="22"/>
                  </a:lnTo>
                  <a:lnTo>
                    <a:pt x="5" y="15"/>
                  </a:lnTo>
                  <a:lnTo>
                    <a:pt x="6" y="8"/>
                  </a:lnTo>
                  <a:lnTo>
                    <a:pt x="6" y="6"/>
                  </a:lnTo>
                  <a:lnTo>
                    <a:pt x="6" y="4"/>
                  </a:lnTo>
                  <a:lnTo>
                    <a:pt x="7" y="2"/>
                  </a:lnTo>
                  <a:lnTo>
                    <a:pt x="7"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70" name="Freeform 169"/>
            <p:cNvSpPr>
              <a:spLocks/>
            </p:cNvSpPr>
            <p:nvPr/>
          </p:nvSpPr>
          <p:spPr bwMode="auto">
            <a:xfrm>
              <a:off x="2217" y="1825"/>
              <a:ext cx="23" cy="143"/>
            </a:xfrm>
            <a:custGeom>
              <a:avLst/>
              <a:gdLst>
                <a:gd name="T0" fmla="*/ 0 w 23"/>
                <a:gd name="T1" fmla="*/ 0 h 143"/>
                <a:gd name="T2" fmla="*/ 0 w 23"/>
                <a:gd name="T3" fmla="*/ 0 h 143"/>
                <a:gd name="T4" fmla="*/ 1 w 23"/>
                <a:gd name="T5" fmla="*/ 1 h 143"/>
                <a:gd name="T6" fmla="*/ 1 w 23"/>
                <a:gd name="T7" fmla="*/ 3 h 143"/>
                <a:gd name="T8" fmla="*/ 2 w 23"/>
                <a:gd name="T9" fmla="*/ 5 h 143"/>
                <a:gd name="T10" fmla="*/ 3 w 23"/>
                <a:gd name="T11" fmla="*/ 8 h 143"/>
                <a:gd name="T12" fmla="*/ 4 w 23"/>
                <a:gd name="T13" fmla="*/ 12 h 143"/>
                <a:gd name="T14" fmla="*/ 4 w 23"/>
                <a:gd name="T15" fmla="*/ 15 h 143"/>
                <a:gd name="T16" fmla="*/ 5 w 23"/>
                <a:gd name="T17" fmla="*/ 19 h 143"/>
                <a:gd name="T18" fmla="*/ 6 w 23"/>
                <a:gd name="T19" fmla="*/ 29 h 143"/>
                <a:gd name="T20" fmla="*/ 8 w 23"/>
                <a:gd name="T21" fmla="*/ 40 h 143"/>
                <a:gd name="T22" fmla="*/ 10 w 23"/>
                <a:gd name="T23" fmla="*/ 51 h 143"/>
                <a:gd name="T24" fmla="*/ 11 w 23"/>
                <a:gd name="T25" fmla="*/ 63 h 143"/>
                <a:gd name="T26" fmla="*/ 15 w 23"/>
                <a:gd name="T27" fmla="*/ 88 h 143"/>
                <a:gd name="T28" fmla="*/ 17 w 23"/>
                <a:gd name="T29" fmla="*/ 100 h 143"/>
                <a:gd name="T30" fmla="*/ 19 w 23"/>
                <a:gd name="T31" fmla="*/ 111 h 143"/>
                <a:gd name="T32" fmla="*/ 20 w 23"/>
                <a:gd name="T33" fmla="*/ 122 h 143"/>
                <a:gd name="T34" fmla="*/ 21 w 23"/>
                <a:gd name="T35" fmla="*/ 131 h 143"/>
                <a:gd name="T36" fmla="*/ 22 w 23"/>
                <a:gd name="T37" fmla="*/ 134 h 143"/>
                <a:gd name="T38" fmla="*/ 22 w 23"/>
                <a:gd name="T39" fmla="*/ 138 h 143"/>
                <a:gd name="T40" fmla="*/ 23 w 23"/>
                <a:gd name="T41" fmla="*/ 141 h 143"/>
                <a:gd name="T42" fmla="*/ 23 w 23"/>
                <a:gd name="T43" fmla="*/ 143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143"/>
                <a:gd name="T68" fmla="*/ 23 w 2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143">
                  <a:moveTo>
                    <a:pt x="0" y="0"/>
                  </a:moveTo>
                  <a:lnTo>
                    <a:pt x="0" y="0"/>
                  </a:lnTo>
                  <a:lnTo>
                    <a:pt x="1" y="1"/>
                  </a:lnTo>
                  <a:lnTo>
                    <a:pt x="1" y="3"/>
                  </a:lnTo>
                  <a:lnTo>
                    <a:pt x="2" y="5"/>
                  </a:lnTo>
                  <a:lnTo>
                    <a:pt x="3" y="8"/>
                  </a:lnTo>
                  <a:lnTo>
                    <a:pt x="4" y="12"/>
                  </a:lnTo>
                  <a:lnTo>
                    <a:pt x="4" y="15"/>
                  </a:lnTo>
                  <a:lnTo>
                    <a:pt x="5" y="19"/>
                  </a:lnTo>
                  <a:lnTo>
                    <a:pt x="6" y="29"/>
                  </a:lnTo>
                  <a:lnTo>
                    <a:pt x="8" y="40"/>
                  </a:lnTo>
                  <a:lnTo>
                    <a:pt x="10" y="51"/>
                  </a:lnTo>
                  <a:lnTo>
                    <a:pt x="11" y="63"/>
                  </a:lnTo>
                  <a:lnTo>
                    <a:pt x="15" y="88"/>
                  </a:lnTo>
                  <a:lnTo>
                    <a:pt x="17" y="100"/>
                  </a:lnTo>
                  <a:lnTo>
                    <a:pt x="19" y="111"/>
                  </a:lnTo>
                  <a:lnTo>
                    <a:pt x="20" y="122"/>
                  </a:lnTo>
                  <a:lnTo>
                    <a:pt x="21" y="131"/>
                  </a:lnTo>
                  <a:lnTo>
                    <a:pt x="22" y="134"/>
                  </a:lnTo>
                  <a:lnTo>
                    <a:pt x="22" y="138"/>
                  </a:lnTo>
                  <a:lnTo>
                    <a:pt x="23" y="141"/>
                  </a:lnTo>
                  <a:lnTo>
                    <a:pt x="23" y="143"/>
                  </a:lnTo>
                </a:path>
              </a:pathLst>
            </a:custGeom>
            <a:noFill/>
            <a:ln w="14288">
              <a:solidFill>
                <a:srgbClr val="000080"/>
              </a:solidFill>
              <a:prstDash val="solid"/>
              <a:round/>
              <a:headEnd/>
              <a:tailEnd/>
            </a:ln>
          </p:spPr>
          <p:txBody>
            <a:bodyPr/>
            <a:lstStyle/>
            <a:p>
              <a:endParaRPr lang="en-US"/>
            </a:p>
          </p:txBody>
        </p:sp>
        <p:sp>
          <p:nvSpPr>
            <p:cNvPr id="307371" name="Freeform 170"/>
            <p:cNvSpPr>
              <a:spLocks/>
            </p:cNvSpPr>
            <p:nvPr/>
          </p:nvSpPr>
          <p:spPr bwMode="auto">
            <a:xfrm>
              <a:off x="2240" y="1960"/>
              <a:ext cx="8" cy="9"/>
            </a:xfrm>
            <a:custGeom>
              <a:avLst/>
              <a:gdLst>
                <a:gd name="T0" fmla="*/ 0 w 8"/>
                <a:gd name="T1" fmla="*/ 8 h 9"/>
                <a:gd name="T2" fmla="*/ 1 w 8"/>
                <a:gd name="T3" fmla="*/ 9 h 9"/>
                <a:gd name="T4" fmla="*/ 1 w 8"/>
                <a:gd name="T5" fmla="*/ 9 h 9"/>
                <a:gd name="T6" fmla="*/ 2 w 8"/>
                <a:gd name="T7" fmla="*/ 9 h 9"/>
                <a:gd name="T8" fmla="*/ 3 w 8"/>
                <a:gd name="T9" fmla="*/ 8 h 9"/>
                <a:gd name="T10" fmla="*/ 4 w 8"/>
                <a:gd name="T11" fmla="*/ 7 h 9"/>
                <a:gd name="T12" fmla="*/ 7 w 8"/>
                <a:gd name="T13" fmla="*/ 3 h 9"/>
                <a:gd name="T14" fmla="*/ 8 w 8"/>
                <a:gd name="T15" fmla="*/ 1 h 9"/>
                <a:gd name="T16" fmla="*/ 8 w 8"/>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9"/>
                <a:gd name="T29" fmla="*/ 8 w 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9">
                  <a:moveTo>
                    <a:pt x="0" y="8"/>
                  </a:moveTo>
                  <a:lnTo>
                    <a:pt x="1" y="9"/>
                  </a:lnTo>
                  <a:lnTo>
                    <a:pt x="2" y="9"/>
                  </a:lnTo>
                  <a:lnTo>
                    <a:pt x="3" y="8"/>
                  </a:lnTo>
                  <a:lnTo>
                    <a:pt x="4" y="7"/>
                  </a:lnTo>
                  <a:lnTo>
                    <a:pt x="7"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372" name="Freeform 171"/>
            <p:cNvSpPr>
              <a:spLocks/>
            </p:cNvSpPr>
            <p:nvPr/>
          </p:nvSpPr>
          <p:spPr bwMode="auto">
            <a:xfrm>
              <a:off x="2248" y="1935"/>
              <a:ext cx="8" cy="25"/>
            </a:xfrm>
            <a:custGeom>
              <a:avLst/>
              <a:gdLst>
                <a:gd name="T0" fmla="*/ 0 w 8"/>
                <a:gd name="T1" fmla="*/ 25 h 25"/>
                <a:gd name="T2" fmla="*/ 1 w 8"/>
                <a:gd name="T3" fmla="*/ 22 h 25"/>
                <a:gd name="T4" fmla="*/ 2 w 8"/>
                <a:gd name="T5" fmla="*/ 18 h 25"/>
                <a:gd name="T6" fmla="*/ 3 w 8"/>
                <a:gd name="T7" fmla="*/ 14 h 25"/>
                <a:gd name="T8" fmla="*/ 4 w 8"/>
                <a:gd name="T9" fmla="*/ 10 h 25"/>
                <a:gd name="T10" fmla="*/ 5 w 8"/>
                <a:gd name="T11" fmla="*/ 5 h 25"/>
                <a:gd name="T12" fmla="*/ 6 w 8"/>
                <a:gd name="T13" fmla="*/ 2 h 25"/>
                <a:gd name="T14" fmla="*/ 6 w 8"/>
                <a:gd name="T15" fmla="*/ 1 h 25"/>
                <a:gd name="T16" fmla="*/ 7 w 8"/>
                <a:gd name="T17" fmla="*/ 0 h 25"/>
                <a:gd name="T18" fmla="*/ 7 w 8"/>
                <a:gd name="T19" fmla="*/ 0 h 25"/>
                <a:gd name="T20" fmla="*/ 8 w 8"/>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25"/>
                <a:gd name="T35" fmla="*/ 8 w 8"/>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25">
                  <a:moveTo>
                    <a:pt x="0" y="25"/>
                  </a:moveTo>
                  <a:lnTo>
                    <a:pt x="1" y="22"/>
                  </a:lnTo>
                  <a:lnTo>
                    <a:pt x="2" y="18"/>
                  </a:lnTo>
                  <a:lnTo>
                    <a:pt x="3" y="14"/>
                  </a:lnTo>
                  <a:lnTo>
                    <a:pt x="4" y="10"/>
                  </a:lnTo>
                  <a:lnTo>
                    <a:pt x="5" y="5"/>
                  </a:lnTo>
                  <a:lnTo>
                    <a:pt x="6" y="2"/>
                  </a:lnTo>
                  <a:lnTo>
                    <a:pt x="6"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73" name="Freeform 172"/>
            <p:cNvSpPr>
              <a:spLocks/>
            </p:cNvSpPr>
            <p:nvPr/>
          </p:nvSpPr>
          <p:spPr bwMode="auto">
            <a:xfrm>
              <a:off x="2256" y="1935"/>
              <a:ext cx="8" cy="39"/>
            </a:xfrm>
            <a:custGeom>
              <a:avLst/>
              <a:gdLst>
                <a:gd name="T0" fmla="*/ 0 w 8"/>
                <a:gd name="T1" fmla="*/ 0 h 39"/>
                <a:gd name="T2" fmla="*/ 0 w 8"/>
                <a:gd name="T3" fmla="*/ 0 h 39"/>
                <a:gd name="T4" fmla="*/ 1 w 8"/>
                <a:gd name="T5" fmla="*/ 2 h 39"/>
                <a:gd name="T6" fmla="*/ 2 w 8"/>
                <a:gd name="T7" fmla="*/ 4 h 39"/>
                <a:gd name="T8" fmla="*/ 2 w 8"/>
                <a:gd name="T9" fmla="*/ 6 h 39"/>
                <a:gd name="T10" fmla="*/ 3 w 8"/>
                <a:gd name="T11" fmla="*/ 12 h 39"/>
                <a:gd name="T12" fmla="*/ 4 w 8"/>
                <a:gd name="T13" fmla="*/ 19 h 39"/>
                <a:gd name="T14" fmla="*/ 5 w 8"/>
                <a:gd name="T15" fmla="*/ 26 h 39"/>
                <a:gd name="T16" fmla="*/ 6 w 8"/>
                <a:gd name="T17" fmla="*/ 32 h 39"/>
                <a:gd name="T18" fmla="*/ 6 w 8"/>
                <a:gd name="T19" fmla="*/ 34 h 39"/>
                <a:gd name="T20" fmla="*/ 6 w 8"/>
                <a:gd name="T21" fmla="*/ 37 h 39"/>
                <a:gd name="T22" fmla="*/ 7 w 8"/>
                <a:gd name="T23" fmla="*/ 38 h 39"/>
                <a:gd name="T24" fmla="*/ 8 w 8"/>
                <a:gd name="T25" fmla="*/ 39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39"/>
                <a:gd name="T41" fmla="*/ 8 w 8"/>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39">
                  <a:moveTo>
                    <a:pt x="0" y="0"/>
                  </a:moveTo>
                  <a:lnTo>
                    <a:pt x="0" y="0"/>
                  </a:lnTo>
                  <a:lnTo>
                    <a:pt x="1" y="2"/>
                  </a:lnTo>
                  <a:lnTo>
                    <a:pt x="2" y="4"/>
                  </a:lnTo>
                  <a:lnTo>
                    <a:pt x="2" y="6"/>
                  </a:lnTo>
                  <a:lnTo>
                    <a:pt x="3" y="12"/>
                  </a:lnTo>
                  <a:lnTo>
                    <a:pt x="4" y="19"/>
                  </a:lnTo>
                  <a:lnTo>
                    <a:pt x="5" y="26"/>
                  </a:lnTo>
                  <a:lnTo>
                    <a:pt x="6" y="32"/>
                  </a:lnTo>
                  <a:lnTo>
                    <a:pt x="6" y="34"/>
                  </a:lnTo>
                  <a:lnTo>
                    <a:pt x="6" y="37"/>
                  </a:lnTo>
                  <a:lnTo>
                    <a:pt x="7" y="38"/>
                  </a:lnTo>
                  <a:lnTo>
                    <a:pt x="8" y="39"/>
                  </a:lnTo>
                </a:path>
              </a:pathLst>
            </a:custGeom>
            <a:noFill/>
            <a:ln w="14288">
              <a:solidFill>
                <a:srgbClr val="000080"/>
              </a:solidFill>
              <a:prstDash val="solid"/>
              <a:round/>
              <a:headEnd/>
              <a:tailEnd/>
            </a:ln>
          </p:spPr>
          <p:txBody>
            <a:bodyPr/>
            <a:lstStyle/>
            <a:p>
              <a:endParaRPr lang="en-US"/>
            </a:p>
          </p:txBody>
        </p:sp>
        <p:sp>
          <p:nvSpPr>
            <p:cNvPr id="307374" name="Freeform 173"/>
            <p:cNvSpPr>
              <a:spLocks/>
            </p:cNvSpPr>
            <p:nvPr/>
          </p:nvSpPr>
          <p:spPr bwMode="auto">
            <a:xfrm>
              <a:off x="2264" y="1959"/>
              <a:ext cx="7" cy="15"/>
            </a:xfrm>
            <a:custGeom>
              <a:avLst/>
              <a:gdLst>
                <a:gd name="T0" fmla="*/ 0 w 7"/>
                <a:gd name="T1" fmla="*/ 15 h 15"/>
                <a:gd name="T2" fmla="*/ 0 w 7"/>
                <a:gd name="T3" fmla="*/ 15 h 15"/>
                <a:gd name="T4" fmla="*/ 0 w 7"/>
                <a:gd name="T5" fmla="*/ 15 h 15"/>
                <a:gd name="T6" fmla="*/ 1 w 7"/>
                <a:gd name="T7" fmla="*/ 13 h 15"/>
                <a:gd name="T8" fmla="*/ 2 w 7"/>
                <a:gd name="T9" fmla="*/ 10 h 15"/>
                <a:gd name="T10" fmla="*/ 3 w 7"/>
                <a:gd name="T11" fmla="*/ 7 h 15"/>
                <a:gd name="T12" fmla="*/ 4 w 7"/>
                <a:gd name="T13" fmla="*/ 4 h 15"/>
                <a:gd name="T14" fmla="*/ 5 w 7"/>
                <a:gd name="T15" fmla="*/ 2 h 15"/>
                <a:gd name="T16" fmla="*/ 6 w 7"/>
                <a:gd name="T17" fmla="*/ 1 h 15"/>
                <a:gd name="T18" fmla="*/ 6 w 7"/>
                <a:gd name="T19" fmla="*/ 0 h 15"/>
                <a:gd name="T20" fmla="*/ 7 w 7"/>
                <a:gd name="T21" fmla="*/ 1 h 15"/>
                <a:gd name="T22" fmla="*/ 7 w 7"/>
                <a:gd name="T23" fmla="*/ 2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5"/>
                <a:gd name="T38" fmla="*/ 7 w 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5">
                  <a:moveTo>
                    <a:pt x="0" y="15"/>
                  </a:moveTo>
                  <a:lnTo>
                    <a:pt x="0" y="15"/>
                  </a:lnTo>
                  <a:lnTo>
                    <a:pt x="1" y="13"/>
                  </a:lnTo>
                  <a:lnTo>
                    <a:pt x="2" y="10"/>
                  </a:lnTo>
                  <a:lnTo>
                    <a:pt x="3" y="7"/>
                  </a:lnTo>
                  <a:lnTo>
                    <a:pt x="4" y="4"/>
                  </a:lnTo>
                  <a:lnTo>
                    <a:pt x="5" y="2"/>
                  </a:lnTo>
                  <a:lnTo>
                    <a:pt x="6" y="1"/>
                  </a:lnTo>
                  <a:lnTo>
                    <a:pt x="6" y="0"/>
                  </a:lnTo>
                  <a:lnTo>
                    <a:pt x="7" y="1"/>
                  </a:lnTo>
                  <a:lnTo>
                    <a:pt x="7" y="2"/>
                  </a:lnTo>
                </a:path>
              </a:pathLst>
            </a:custGeom>
            <a:noFill/>
            <a:ln w="14288">
              <a:solidFill>
                <a:srgbClr val="000080"/>
              </a:solidFill>
              <a:prstDash val="solid"/>
              <a:round/>
              <a:headEnd/>
              <a:tailEnd/>
            </a:ln>
          </p:spPr>
          <p:txBody>
            <a:bodyPr/>
            <a:lstStyle/>
            <a:p>
              <a:endParaRPr lang="en-US"/>
            </a:p>
          </p:txBody>
        </p:sp>
        <p:sp>
          <p:nvSpPr>
            <p:cNvPr id="307375" name="Freeform 174"/>
            <p:cNvSpPr>
              <a:spLocks/>
            </p:cNvSpPr>
            <p:nvPr/>
          </p:nvSpPr>
          <p:spPr bwMode="auto">
            <a:xfrm>
              <a:off x="2271" y="1961"/>
              <a:ext cx="24" cy="123"/>
            </a:xfrm>
            <a:custGeom>
              <a:avLst/>
              <a:gdLst>
                <a:gd name="T0" fmla="*/ 0 w 24"/>
                <a:gd name="T1" fmla="*/ 0 h 123"/>
                <a:gd name="T2" fmla="*/ 1 w 24"/>
                <a:gd name="T3" fmla="*/ 2 h 123"/>
                <a:gd name="T4" fmla="*/ 1 w 24"/>
                <a:gd name="T5" fmla="*/ 5 h 123"/>
                <a:gd name="T6" fmla="*/ 2 w 24"/>
                <a:gd name="T7" fmla="*/ 10 h 123"/>
                <a:gd name="T8" fmla="*/ 4 w 24"/>
                <a:gd name="T9" fmla="*/ 17 h 123"/>
                <a:gd name="T10" fmla="*/ 5 w 24"/>
                <a:gd name="T11" fmla="*/ 25 h 123"/>
                <a:gd name="T12" fmla="*/ 7 w 24"/>
                <a:gd name="T13" fmla="*/ 34 h 123"/>
                <a:gd name="T14" fmla="*/ 9 w 24"/>
                <a:gd name="T15" fmla="*/ 43 h 123"/>
                <a:gd name="T16" fmla="*/ 12 w 24"/>
                <a:gd name="T17" fmla="*/ 62 h 123"/>
                <a:gd name="T18" fmla="*/ 14 w 24"/>
                <a:gd name="T19" fmla="*/ 72 h 123"/>
                <a:gd name="T20" fmla="*/ 16 w 24"/>
                <a:gd name="T21" fmla="*/ 82 h 123"/>
                <a:gd name="T22" fmla="*/ 17 w 24"/>
                <a:gd name="T23" fmla="*/ 91 h 123"/>
                <a:gd name="T24" fmla="*/ 19 w 24"/>
                <a:gd name="T25" fmla="*/ 100 h 123"/>
                <a:gd name="T26" fmla="*/ 20 w 24"/>
                <a:gd name="T27" fmla="*/ 107 h 123"/>
                <a:gd name="T28" fmla="*/ 22 w 24"/>
                <a:gd name="T29" fmla="*/ 114 h 123"/>
                <a:gd name="T30" fmla="*/ 23 w 24"/>
                <a:gd name="T31" fmla="*/ 119 h 123"/>
                <a:gd name="T32" fmla="*/ 23 w 24"/>
                <a:gd name="T33" fmla="*/ 121 h 123"/>
                <a:gd name="T34" fmla="*/ 24 w 24"/>
                <a:gd name="T35" fmla="*/ 123 h 1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23"/>
                <a:gd name="T56" fmla="*/ 24 w 24"/>
                <a:gd name="T57" fmla="*/ 123 h 1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23">
                  <a:moveTo>
                    <a:pt x="0" y="0"/>
                  </a:moveTo>
                  <a:lnTo>
                    <a:pt x="1" y="2"/>
                  </a:lnTo>
                  <a:lnTo>
                    <a:pt x="1" y="5"/>
                  </a:lnTo>
                  <a:lnTo>
                    <a:pt x="2" y="10"/>
                  </a:lnTo>
                  <a:lnTo>
                    <a:pt x="4" y="17"/>
                  </a:lnTo>
                  <a:lnTo>
                    <a:pt x="5" y="25"/>
                  </a:lnTo>
                  <a:lnTo>
                    <a:pt x="7" y="34"/>
                  </a:lnTo>
                  <a:lnTo>
                    <a:pt x="9" y="43"/>
                  </a:lnTo>
                  <a:lnTo>
                    <a:pt x="12" y="62"/>
                  </a:lnTo>
                  <a:lnTo>
                    <a:pt x="14" y="72"/>
                  </a:lnTo>
                  <a:lnTo>
                    <a:pt x="16" y="82"/>
                  </a:lnTo>
                  <a:lnTo>
                    <a:pt x="17" y="91"/>
                  </a:lnTo>
                  <a:lnTo>
                    <a:pt x="19" y="100"/>
                  </a:lnTo>
                  <a:lnTo>
                    <a:pt x="20" y="107"/>
                  </a:lnTo>
                  <a:lnTo>
                    <a:pt x="22" y="114"/>
                  </a:lnTo>
                  <a:lnTo>
                    <a:pt x="23" y="119"/>
                  </a:lnTo>
                  <a:lnTo>
                    <a:pt x="23" y="121"/>
                  </a:lnTo>
                  <a:lnTo>
                    <a:pt x="24" y="123"/>
                  </a:lnTo>
                </a:path>
              </a:pathLst>
            </a:custGeom>
            <a:noFill/>
            <a:ln w="14288">
              <a:solidFill>
                <a:srgbClr val="000080"/>
              </a:solidFill>
              <a:prstDash val="solid"/>
              <a:round/>
              <a:headEnd/>
              <a:tailEnd/>
            </a:ln>
          </p:spPr>
          <p:txBody>
            <a:bodyPr/>
            <a:lstStyle/>
            <a:p>
              <a:endParaRPr lang="en-US"/>
            </a:p>
          </p:txBody>
        </p:sp>
        <p:sp>
          <p:nvSpPr>
            <p:cNvPr id="307376" name="Freeform 175"/>
            <p:cNvSpPr>
              <a:spLocks/>
            </p:cNvSpPr>
            <p:nvPr/>
          </p:nvSpPr>
          <p:spPr bwMode="auto">
            <a:xfrm>
              <a:off x="2295" y="2055"/>
              <a:ext cx="8" cy="32"/>
            </a:xfrm>
            <a:custGeom>
              <a:avLst/>
              <a:gdLst>
                <a:gd name="T0" fmla="*/ 0 w 8"/>
                <a:gd name="T1" fmla="*/ 29 h 32"/>
                <a:gd name="T2" fmla="*/ 1 w 8"/>
                <a:gd name="T3" fmla="*/ 31 h 32"/>
                <a:gd name="T4" fmla="*/ 2 w 8"/>
                <a:gd name="T5" fmla="*/ 32 h 32"/>
                <a:gd name="T6" fmla="*/ 2 w 8"/>
                <a:gd name="T7" fmla="*/ 32 h 32"/>
                <a:gd name="T8" fmla="*/ 3 w 8"/>
                <a:gd name="T9" fmla="*/ 30 h 32"/>
                <a:gd name="T10" fmla="*/ 3 w 8"/>
                <a:gd name="T11" fmla="*/ 29 h 32"/>
                <a:gd name="T12" fmla="*/ 4 w 8"/>
                <a:gd name="T13" fmla="*/ 27 h 32"/>
                <a:gd name="T14" fmla="*/ 4 w 8"/>
                <a:gd name="T15" fmla="*/ 24 h 32"/>
                <a:gd name="T16" fmla="*/ 5 w 8"/>
                <a:gd name="T17" fmla="*/ 21 h 32"/>
                <a:gd name="T18" fmla="*/ 5 w 8"/>
                <a:gd name="T19" fmla="*/ 14 h 32"/>
                <a:gd name="T20" fmla="*/ 6 w 8"/>
                <a:gd name="T21" fmla="*/ 8 h 32"/>
                <a:gd name="T22" fmla="*/ 7 w 8"/>
                <a:gd name="T23" fmla="*/ 5 h 32"/>
                <a:gd name="T24" fmla="*/ 7 w 8"/>
                <a:gd name="T25" fmla="*/ 3 h 32"/>
                <a:gd name="T26" fmla="*/ 7 w 8"/>
                <a:gd name="T27" fmla="*/ 1 h 32"/>
                <a:gd name="T28" fmla="*/ 8 w 8"/>
                <a:gd name="T29" fmla="*/ 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32"/>
                <a:gd name="T47" fmla="*/ 8 w 8"/>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32">
                  <a:moveTo>
                    <a:pt x="0" y="29"/>
                  </a:moveTo>
                  <a:lnTo>
                    <a:pt x="1" y="31"/>
                  </a:lnTo>
                  <a:lnTo>
                    <a:pt x="2" y="32"/>
                  </a:lnTo>
                  <a:lnTo>
                    <a:pt x="3" y="30"/>
                  </a:lnTo>
                  <a:lnTo>
                    <a:pt x="3" y="29"/>
                  </a:lnTo>
                  <a:lnTo>
                    <a:pt x="4" y="27"/>
                  </a:lnTo>
                  <a:lnTo>
                    <a:pt x="4" y="24"/>
                  </a:lnTo>
                  <a:lnTo>
                    <a:pt x="5" y="21"/>
                  </a:lnTo>
                  <a:lnTo>
                    <a:pt x="5" y="14"/>
                  </a:lnTo>
                  <a:lnTo>
                    <a:pt x="6" y="8"/>
                  </a:lnTo>
                  <a:lnTo>
                    <a:pt x="7" y="5"/>
                  </a:lnTo>
                  <a:lnTo>
                    <a:pt x="7"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77" name="Freeform 176"/>
            <p:cNvSpPr>
              <a:spLocks/>
            </p:cNvSpPr>
            <p:nvPr/>
          </p:nvSpPr>
          <p:spPr bwMode="auto">
            <a:xfrm>
              <a:off x="2303" y="2055"/>
              <a:ext cx="7" cy="12"/>
            </a:xfrm>
            <a:custGeom>
              <a:avLst/>
              <a:gdLst>
                <a:gd name="T0" fmla="*/ 0 w 7"/>
                <a:gd name="T1" fmla="*/ 0 h 12"/>
                <a:gd name="T2" fmla="*/ 0 w 7"/>
                <a:gd name="T3" fmla="*/ 0 h 12"/>
                <a:gd name="T4" fmla="*/ 1 w 7"/>
                <a:gd name="T5" fmla="*/ 0 h 12"/>
                <a:gd name="T6" fmla="*/ 2 w 7"/>
                <a:gd name="T7" fmla="*/ 1 h 12"/>
                <a:gd name="T8" fmla="*/ 4 w 7"/>
                <a:gd name="T9" fmla="*/ 3 h 12"/>
                <a:gd name="T10" fmla="*/ 6 w 7"/>
                <a:gd name="T11" fmla="*/ 7 h 12"/>
                <a:gd name="T12" fmla="*/ 7 w 7"/>
                <a:gd name="T13" fmla="*/ 12 h 12"/>
                <a:gd name="T14" fmla="*/ 0 60000 65536"/>
                <a:gd name="T15" fmla="*/ 0 60000 65536"/>
                <a:gd name="T16" fmla="*/ 0 60000 65536"/>
                <a:gd name="T17" fmla="*/ 0 60000 65536"/>
                <a:gd name="T18" fmla="*/ 0 60000 65536"/>
                <a:gd name="T19" fmla="*/ 0 60000 65536"/>
                <a:gd name="T20" fmla="*/ 0 60000 65536"/>
                <a:gd name="T21" fmla="*/ 0 w 7"/>
                <a:gd name="T22" fmla="*/ 0 h 12"/>
                <a:gd name="T23" fmla="*/ 7 w 7"/>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2">
                  <a:moveTo>
                    <a:pt x="0" y="0"/>
                  </a:moveTo>
                  <a:lnTo>
                    <a:pt x="0" y="0"/>
                  </a:lnTo>
                  <a:lnTo>
                    <a:pt x="1" y="0"/>
                  </a:lnTo>
                  <a:lnTo>
                    <a:pt x="2" y="1"/>
                  </a:lnTo>
                  <a:lnTo>
                    <a:pt x="4" y="3"/>
                  </a:lnTo>
                  <a:lnTo>
                    <a:pt x="6" y="7"/>
                  </a:lnTo>
                  <a:lnTo>
                    <a:pt x="7" y="12"/>
                  </a:lnTo>
                </a:path>
              </a:pathLst>
            </a:custGeom>
            <a:noFill/>
            <a:ln w="14288">
              <a:solidFill>
                <a:srgbClr val="000080"/>
              </a:solidFill>
              <a:prstDash val="solid"/>
              <a:round/>
              <a:headEnd/>
              <a:tailEnd/>
            </a:ln>
          </p:spPr>
          <p:txBody>
            <a:bodyPr/>
            <a:lstStyle/>
            <a:p>
              <a:endParaRPr lang="en-US"/>
            </a:p>
          </p:txBody>
        </p:sp>
        <p:sp>
          <p:nvSpPr>
            <p:cNvPr id="307378" name="Freeform 177"/>
            <p:cNvSpPr>
              <a:spLocks/>
            </p:cNvSpPr>
            <p:nvPr/>
          </p:nvSpPr>
          <p:spPr bwMode="auto">
            <a:xfrm>
              <a:off x="2310" y="2067"/>
              <a:ext cx="8" cy="60"/>
            </a:xfrm>
            <a:custGeom>
              <a:avLst/>
              <a:gdLst>
                <a:gd name="T0" fmla="*/ 0 w 8"/>
                <a:gd name="T1" fmla="*/ 0 h 60"/>
                <a:gd name="T2" fmla="*/ 1 w 8"/>
                <a:gd name="T3" fmla="*/ 2 h 60"/>
                <a:gd name="T4" fmla="*/ 1 w 8"/>
                <a:gd name="T5" fmla="*/ 6 h 60"/>
                <a:gd name="T6" fmla="*/ 2 w 8"/>
                <a:gd name="T7" fmla="*/ 12 h 60"/>
                <a:gd name="T8" fmla="*/ 3 w 8"/>
                <a:gd name="T9" fmla="*/ 20 h 60"/>
                <a:gd name="T10" fmla="*/ 4 w 8"/>
                <a:gd name="T11" fmla="*/ 28 h 60"/>
                <a:gd name="T12" fmla="*/ 5 w 8"/>
                <a:gd name="T13" fmla="*/ 37 h 60"/>
                <a:gd name="T14" fmla="*/ 6 w 8"/>
                <a:gd name="T15" fmla="*/ 45 h 60"/>
                <a:gd name="T16" fmla="*/ 7 w 8"/>
                <a:gd name="T17" fmla="*/ 53 h 60"/>
                <a:gd name="T18" fmla="*/ 8 w 8"/>
                <a:gd name="T19" fmla="*/ 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0"/>
                <a:gd name="T32" fmla="*/ 8 w 8"/>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0">
                  <a:moveTo>
                    <a:pt x="0" y="0"/>
                  </a:moveTo>
                  <a:lnTo>
                    <a:pt x="1" y="2"/>
                  </a:lnTo>
                  <a:lnTo>
                    <a:pt x="1" y="6"/>
                  </a:lnTo>
                  <a:lnTo>
                    <a:pt x="2" y="12"/>
                  </a:lnTo>
                  <a:lnTo>
                    <a:pt x="3" y="20"/>
                  </a:lnTo>
                  <a:lnTo>
                    <a:pt x="4" y="28"/>
                  </a:lnTo>
                  <a:lnTo>
                    <a:pt x="5" y="37"/>
                  </a:lnTo>
                  <a:lnTo>
                    <a:pt x="6" y="45"/>
                  </a:lnTo>
                  <a:lnTo>
                    <a:pt x="7" y="53"/>
                  </a:lnTo>
                  <a:lnTo>
                    <a:pt x="8" y="60"/>
                  </a:lnTo>
                </a:path>
              </a:pathLst>
            </a:custGeom>
            <a:noFill/>
            <a:ln w="14288">
              <a:solidFill>
                <a:srgbClr val="000080"/>
              </a:solidFill>
              <a:prstDash val="solid"/>
              <a:round/>
              <a:headEnd/>
              <a:tailEnd/>
            </a:ln>
          </p:spPr>
          <p:txBody>
            <a:bodyPr/>
            <a:lstStyle/>
            <a:p>
              <a:endParaRPr lang="en-US"/>
            </a:p>
          </p:txBody>
        </p:sp>
        <p:sp>
          <p:nvSpPr>
            <p:cNvPr id="307379" name="Freeform 178"/>
            <p:cNvSpPr>
              <a:spLocks/>
            </p:cNvSpPr>
            <p:nvPr/>
          </p:nvSpPr>
          <p:spPr bwMode="auto">
            <a:xfrm>
              <a:off x="2318" y="2127"/>
              <a:ext cx="8" cy="40"/>
            </a:xfrm>
            <a:custGeom>
              <a:avLst/>
              <a:gdLst>
                <a:gd name="T0" fmla="*/ 0 w 8"/>
                <a:gd name="T1" fmla="*/ 0 h 40"/>
                <a:gd name="T2" fmla="*/ 1 w 8"/>
                <a:gd name="T3" fmla="*/ 6 h 40"/>
                <a:gd name="T4" fmla="*/ 2 w 8"/>
                <a:gd name="T5" fmla="*/ 11 h 40"/>
                <a:gd name="T6" fmla="*/ 3 w 8"/>
                <a:gd name="T7" fmla="*/ 21 h 40"/>
                <a:gd name="T8" fmla="*/ 4 w 8"/>
                <a:gd name="T9" fmla="*/ 31 h 40"/>
                <a:gd name="T10" fmla="*/ 6 w 8"/>
                <a:gd name="T11" fmla="*/ 35 h 40"/>
                <a:gd name="T12" fmla="*/ 8 w 8"/>
                <a:gd name="T13" fmla="*/ 40 h 40"/>
                <a:gd name="T14" fmla="*/ 0 60000 65536"/>
                <a:gd name="T15" fmla="*/ 0 60000 65536"/>
                <a:gd name="T16" fmla="*/ 0 60000 65536"/>
                <a:gd name="T17" fmla="*/ 0 60000 65536"/>
                <a:gd name="T18" fmla="*/ 0 60000 65536"/>
                <a:gd name="T19" fmla="*/ 0 60000 65536"/>
                <a:gd name="T20" fmla="*/ 0 60000 65536"/>
                <a:gd name="T21" fmla="*/ 0 w 8"/>
                <a:gd name="T22" fmla="*/ 0 h 40"/>
                <a:gd name="T23" fmla="*/ 8 w 8"/>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0">
                  <a:moveTo>
                    <a:pt x="0" y="0"/>
                  </a:moveTo>
                  <a:lnTo>
                    <a:pt x="1" y="6"/>
                  </a:lnTo>
                  <a:lnTo>
                    <a:pt x="2" y="11"/>
                  </a:lnTo>
                  <a:lnTo>
                    <a:pt x="3" y="21"/>
                  </a:lnTo>
                  <a:lnTo>
                    <a:pt x="4" y="31"/>
                  </a:lnTo>
                  <a:lnTo>
                    <a:pt x="6" y="35"/>
                  </a:lnTo>
                  <a:lnTo>
                    <a:pt x="8" y="40"/>
                  </a:lnTo>
                </a:path>
              </a:pathLst>
            </a:custGeom>
            <a:noFill/>
            <a:ln w="14288">
              <a:solidFill>
                <a:srgbClr val="000080"/>
              </a:solidFill>
              <a:prstDash val="solid"/>
              <a:round/>
              <a:headEnd/>
              <a:tailEnd/>
            </a:ln>
          </p:spPr>
          <p:txBody>
            <a:bodyPr/>
            <a:lstStyle/>
            <a:p>
              <a:endParaRPr lang="en-US"/>
            </a:p>
          </p:txBody>
        </p:sp>
        <p:sp>
          <p:nvSpPr>
            <p:cNvPr id="307380" name="Freeform 179"/>
            <p:cNvSpPr>
              <a:spLocks/>
            </p:cNvSpPr>
            <p:nvPr/>
          </p:nvSpPr>
          <p:spPr bwMode="auto">
            <a:xfrm>
              <a:off x="2326" y="2167"/>
              <a:ext cx="23" cy="40"/>
            </a:xfrm>
            <a:custGeom>
              <a:avLst/>
              <a:gdLst>
                <a:gd name="T0" fmla="*/ 0 w 23"/>
                <a:gd name="T1" fmla="*/ 0 h 40"/>
                <a:gd name="T2" fmla="*/ 1 w 23"/>
                <a:gd name="T3" fmla="*/ 3 h 40"/>
                <a:gd name="T4" fmla="*/ 2 w 23"/>
                <a:gd name="T5" fmla="*/ 6 h 40"/>
                <a:gd name="T6" fmla="*/ 5 w 23"/>
                <a:gd name="T7" fmla="*/ 13 h 40"/>
                <a:gd name="T8" fmla="*/ 8 w 23"/>
                <a:gd name="T9" fmla="*/ 20 h 40"/>
                <a:gd name="T10" fmla="*/ 11 w 23"/>
                <a:gd name="T11" fmla="*/ 27 h 40"/>
                <a:gd name="T12" fmla="*/ 15 w 23"/>
                <a:gd name="T13" fmla="*/ 33 h 40"/>
                <a:gd name="T14" fmla="*/ 17 w 23"/>
                <a:gd name="T15" fmla="*/ 36 h 40"/>
                <a:gd name="T16" fmla="*/ 18 w 23"/>
                <a:gd name="T17" fmla="*/ 38 h 40"/>
                <a:gd name="T18" fmla="*/ 20 w 23"/>
                <a:gd name="T19" fmla="*/ 39 h 40"/>
                <a:gd name="T20" fmla="*/ 21 w 23"/>
                <a:gd name="T21" fmla="*/ 40 h 40"/>
                <a:gd name="T22" fmla="*/ 22 w 23"/>
                <a:gd name="T23" fmla="*/ 40 h 40"/>
                <a:gd name="T24" fmla="*/ 23 w 23"/>
                <a:gd name="T25" fmla="*/ 39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40"/>
                <a:gd name="T41" fmla="*/ 23 w 23"/>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40">
                  <a:moveTo>
                    <a:pt x="0" y="0"/>
                  </a:moveTo>
                  <a:lnTo>
                    <a:pt x="1" y="3"/>
                  </a:lnTo>
                  <a:lnTo>
                    <a:pt x="2" y="6"/>
                  </a:lnTo>
                  <a:lnTo>
                    <a:pt x="5" y="13"/>
                  </a:lnTo>
                  <a:lnTo>
                    <a:pt x="8" y="20"/>
                  </a:lnTo>
                  <a:lnTo>
                    <a:pt x="11" y="27"/>
                  </a:lnTo>
                  <a:lnTo>
                    <a:pt x="15" y="33"/>
                  </a:lnTo>
                  <a:lnTo>
                    <a:pt x="17" y="36"/>
                  </a:lnTo>
                  <a:lnTo>
                    <a:pt x="18" y="38"/>
                  </a:lnTo>
                  <a:lnTo>
                    <a:pt x="20" y="39"/>
                  </a:lnTo>
                  <a:lnTo>
                    <a:pt x="21" y="40"/>
                  </a:lnTo>
                  <a:lnTo>
                    <a:pt x="22" y="40"/>
                  </a:lnTo>
                  <a:lnTo>
                    <a:pt x="23" y="39"/>
                  </a:lnTo>
                </a:path>
              </a:pathLst>
            </a:custGeom>
            <a:noFill/>
            <a:ln w="14288">
              <a:solidFill>
                <a:srgbClr val="000080"/>
              </a:solidFill>
              <a:prstDash val="solid"/>
              <a:round/>
              <a:headEnd/>
              <a:tailEnd/>
            </a:ln>
          </p:spPr>
          <p:txBody>
            <a:bodyPr/>
            <a:lstStyle/>
            <a:p>
              <a:endParaRPr lang="en-US"/>
            </a:p>
          </p:txBody>
        </p:sp>
        <p:sp>
          <p:nvSpPr>
            <p:cNvPr id="307381" name="Freeform 180"/>
            <p:cNvSpPr>
              <a:spLocks/>
            </p:cNvSpPr>
            <p:nvPr/>
          </p:nvSpPr>
          <p:spPr bwMode="auto">
            <a:xfrm>
              <a:off x="2349" y="2126"/>
              <a:ext cx="8" cy="80"/>
            </a:xfrm>
            <a:custGeom>
              <a:avLst/>
              <a:gdLst>
                <a:gd name="T0" fmla="*/ 0 w 8"/>
                <a:gd name="T1" fmla="*/ 80 h 80"/>
                <a:gd name="T2" fmla="*/ 2 w 8"/>
                <a:gd name="T3" fmla="*/ 78 h 80"/>
                <a:gd name="T4" fmla="*/ 2 w 8"/>
                <a:gd name="T5" fmla="*/ 76 h 80"/>
                <a:gd name="T6" fmla="*/ 3 w 8"/>
                <a:gd name="T7" fmla="*/ 73 h 80"/>
                <a:gd name="T8" fmla="*/ 4 w 8"/>
                <a:gd name="T9" fmla="*/ 69 h 80"/>
                <a:gd name="T10" fmla="*/ 4 w 8"/>
                <a:gd name="T11" fmla="*/ 65 h 80"/>
                <a:gd name="T12" fmla="*/ 4 w 8"/>
                <a:gd name="T13" fmla="*/ 60 h 80"/>
                <a:gd name="T14" fmla="*/ 5 w 8"/>
                <a:gd name="T15" fmla="*/ 54 h 80"/>
                <a:gd name="T16" fmla="*/ 5 w 8"/>
                <a:gd name="T17" fmla="*/ 49 h 80"/>
                <a:gd name="T18" fmla="*/ 6 w 8"/>
                <a:gd name="T19" fmla="*/ 36 h 80"/>
                <a:gd name="T20" fmla="*/ 6 w 8"/>
                <a:gd name="T21" fmla="*/ 24 h 80"/>
                <a:gd name="T22" fmla="*/ 7 w 8"/>
                <a:gd name="T23" fmla="*/ 12 h 80"/>
                <a:gd name="T24" fmla="*/ 8 w 8"/>
                <a:gd name="T25" fmla="*/ 0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80"/>
                <a:gd name="T41" fmla="*/ 8 w 8"/>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80">
                  <a:moveTo>
                    <a:pt x="0" y="80"/>
                  </a:moveTo>
                  <a:lnTo>
                    <a:pt x="2" y="78"/>
                  </a:lnTo>
                  <a:lnTo>
                    <a:pt x="2" y="76"/>
                  </a:lnTo>
                  <a:lnTo>
                    <a:pt x="3" y="73"/>
                  </a:lnTo>
                  <a:lnTo>
                    <a:pt x="4" y="69"/>
                  </a:lnTo>
                  <a:lnTo>
                    <a:pt x="4" y="65"/>
                  </a:lnTo>
                  <a:lnTo>
                    <a:pt x="4" y="60"/>
                  </a:lnTo>
                  <a:lnTo>
                    <a:pt x="5" y="54"/>
                  </a:lnTo>
                  <a:lnTo>
                    <a:pt x="5" y="49"/>
                  </a:lnTo>
                  <a:lnTo>
                    <a:pt x="6" y="36"/>
                  </a:lnTo>
                  <a:lnTo>
                    <a:pt x="6" y="24"/>
                  </a:lnTo>
                  <a:lnTo>
                    <a:pt x="7" y="12"/>
                  </a:lnTo>
                  <a:lnTo>
                    <a:pt x="8" y="0"/>
                  </a:lnTo>
                </a:path>
              </a:pathLst>
            </a:custGeom>
            <a:noFill/>
            <a:ln w="14288">
              <a:solidFill>
                <a:srgbClr val="000080"/>
              </a:solidFill>
              <a:prstDash val="solid"/>
              <a:round/>
              <a:headEnd/>
              <a:tailEnd/>
            </a:ln>
          </p:spPr>
          <p:txBody>
            <a:bodyPr/>
            <a:lstStyle/>
            <a:p>
              <a:endParaRPr lang="en-US"/>
            </a:p>
          </p:txBody>
        </p:sp>
        <p:sp>
          <p:nvSpPr>
            <p:cNvPr id="307382" name="Freeform 181"/>
            <p:cNvSpPr>
              <a:spLocks/>
            </p:cNvSpPr>
            <p:nvPr/>
          </p:nvSpPr>
          <p:spPr bwMode="auto">
            <a:xfrm>
              <a:off x="2357" y="2027"/>
              <a:ext cx="8" cy="99"/>
            </a:xfrm>
            <a:custGeom>
              <a:avLst/>
              <a:gdLst>
                <a:gd name="T0" fmla="*/ 0 w 8"/>
                <a:gd name="T1" fmla="*/ 99 h 99"/>
                <a:gd name="T2" fmla="*/ 1 w 8"/>
                <a:gd name="T3" fmla="*/ 93 h 99"/>
                <a:gd name="T4" fmla="*/ 1 w 8"/>
                <a:gd name="T5" fmla="*/ 86 h 99"/>
                <a:gd name="T6" fmla="*/ 2 w 8"/>
                <a:gd name="T7" fmla="*/ 79 h 99"/>
                <a:gd name="T8" fmla="*/ 2 w 8"/>
                <a:gd name="T9" fmla="*/ 71 h 99"/>
                <a:gd name="T10" fmla="*/ 3 w 8"/>
                <a:gd name="T11" fmla="*/ 53 h 99"/>
                <a:gd name="T12" fmla="*/ 4 w 8"/>
                <a:gd name="T13" fmla="*/ 37 h 99"/>
                <a:gd name="T14" fmla="*/ 5 w 8"/>
                <a:gd name="T15" fmla="*/ 29 h 99"/>
                <a:gd name="T16" fmla="*/ 5 w 8"/>
                <a:gd name="T17" fmla="*/ 22 h 99"/>
                <a:gd name="T18" fmla="*/ 6 w 8"/>
                <a:gd name="T19" fmla="*/ 15 h 99"/>
                <a:gd name="T20" fmla="*/ 6 w 8"/>
                <a:gd name="T21" fmla="*/ 9 h 99"/>
                <a:gd name="T22" fmla="*/ 6 w 8"/>
                <a:gd name="T23" fmla="*/ 5 h 99"/>
                <a:gd name="T24" fmla="*/ 7 w 8"/>
                <a:gd name="T25" fmla="*/ 2 h 99"/>
                <a:gd name="T26" fmla="*/ 7 w 8"/>
                <a:gd name="T27" fmla="*/ 0 h 99"/>
                <a:gd name="T28" fmla="*/ 8 w 8"/>
                <a:gd name="T29" fmla="*/ 0 h 99"/>
                <a:gd name="T30" fmla="*/ 8 w 8"/>
                <a:gd name="T31" fmla="*/ 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99"/>
                <a:gd name="T50" fmla="*/ 8 w 8"/>
                <a:gd name="T51" fmla="*/ 99 h 9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99">
                  <a:moveTo>
                    <a:pt x="0" y="99"/>
                  </a:moveTo>
                  <a:lnTo>
                    <a:pt x="1" y="93"/>
                  </a:lnTo>
                  <a:lnTo>
                    <a:pt x="1" y="86"/>
                  </a:lnTo>
                  <a:lnTo>
                    <a:pt x="2" y="79"/>
                  </a:lnTo>
                  <a:lnTo>
                    <a:pt x="2" y="71"/>
                  </a:lnTo>
                  <a:lnTo>
                    <a:pt x="3" y="53"/>
                  </a:lnTo>
                  <a:lnTo>
                    <a:pt x="4" y="37"/>
                  </a:lnTo>
                  <a:lnTo>
                    <a:pt x="5" y="29"/>
                  </a:lnTo>
                  <a:lnTo>
                    <a:pt x="5" y="22"/>
                  </a:lnTo>
                  <a:lnTo>
                    <a:pt x="6" y="15"/>
                  </a:lnTo>
                  <a:lnTo>
                    <a:pt x="6" y="9"/>
                  </a:lnTo>
                  <a:lnTo>
                    <a:pt x="6" y="5"/>
                  </a:lnTo>
                  <a:lnTo>
                    <a:pt x="7" y="2"/>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83" name="Freeform 182"/>
            <p:cNvSpPr>
              <a:spLocks/>
            </p:cNvSpPr>
            <p:nvPr/>
          </p:nvSpPr>
          <p:spPr bwMode="auto">
            <a:xfrm>
              <a:off x="2365" y="2027"/>
              <a:ext cx="8" cy="120"/>
            </a:xfrm>
            <a:custGeom>
              <a:avLst/>
              <a:gdLst>
                <a:gd name="T0" fmla="*/ 0 w 8"/>
                <a:gd name="T1" fmla="*/ 0 h 120"/>
                <a:gd name="T2" fmla="*/ 0 w 8"/>
                <a:gd name="T3" fmla="*/ 0 h 120"/>
                <a:gd name="T4" fmla="*/ 0 w 8"/>
                <a:gd name="T5" fmla="*/ 1 h 120"/>
                <a:gd name="T6" fmla="*/ 0 w 8"/>
                <a:gd name="T7" fmla="*/ 3 h 120"/>
                <a:gd name="T8" fmla="*/ 1 w 8"/>
                <a:gd name="T9" fmla="*/ 5 h 120"/>
                <a:gd name="T10" fmla="*/ 1 w 8"/>
                <a:gd name="T11" fmla="*/ 8 h 120"/>
                <a:gd name="T12" fmla="*/ 1 w 8"/>
                <a:gd name="T13" fmla="*/ 11 h 120"/>
                <a:gd name="T14" fmla="*/ 1 w 8"/>
                <a:gd name="T15" fmla="*/ 18 h 120"/>
                <a:gd name="T16" fmla="*/ 2 w 8"/>
                <a:gd name="T17" fmla="*/ 27 h 120"/>
                <a:gd name="T18" fmla="*/ 3 w 8"/>
                <a:gd name="T19" fmla="*/ 36 h 120"/>
                <a:gd name="T20" fmla="*/ 3 w 8"/>
                <a:gd name="T21" fmla="*/ 47 h 120"/>
                <a:gd name="T22" fmla="*/ 4 w 8"/>
                <a:gd name="T23" fmla="*/ 57 h 120"/>
                <a:gd name="T24" fmla="*/ 4 w 8"/>
                <a:gd name="T25" fmla="*/ 68 h 120"/>
                <a:gd name="T26" fmla="*/ 5 w 8"/>
                <a:gd name="T27" fmla="*/ 78 h 120"/>
                <a:gd name="T28" fmla="*/ 5 w 8"/>
                <a:gd name="T29" fmla="*/ 88 h 120"/>
                <a:gd name="T30" fmla="*/ 6 w 8"/>
                <a:gd name="T31" fmla="*/ 97 h 120"/>
                <a:gd name="T32" fmla="*/ 6 w 8"/>
                <a:gd name="T33" fmla="*/ 106 h 120"/>
                <a:gd name="T34" fmla="*/ 6 w 8"/>
                <a:gd name="T35" fmla="*/ 109 h 120"/>
                <a:gd name="T36" fmla="*/ 6 w 8"/>
                <a:gd name="T37" fmla="*/ 112 h 120"/>
                <a:gd name="T38" fmla="*/ 7 w 8"/>
                <a:gd name="T39" fmla="*/ 115 h 120"/>
                <a:gd name="T40" fmla="*/ 7 w 8"/>
                <a:gd name="T41" fmla="*/ 117 h 120"/>
                <a:gd name="T42" fmla="*/ 8 w 8"/>
                <a:gd name="T43" fmla="*/ 119 h 120"/>
                <a:gd name="T44" fmla="*/ 8 w 8"/>
                <a:gd name="T45" fmla="*/ 120 h 1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20"/>
                <a:gd name="T71" fmla="*/ 8 w 8"/>
                <a:gd name="T72" fmla="*/ 120 h 1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20">
                  <a:moveTo>
                    <a:pt x="0" y="0"/>
                  </a:moveTo>
                  <a:lnTo>
                    <a:pt x="0" y="0"/>
                  </a:lnTo>
                  <a:lnTo>
                    <a:pt x="0" y="1"/>
                  </a:lnTo>
                  <a:lnTo>
                    <a:pt x="0" y="3"/>
                  </a:lnTo>
                  <a:lnTo>
                    <a:pt x="1" y="5"/>
                  </a:lnTo>
                  <a:lnTo>
                    <a:pt x="1" y="8"/>
                  </a:lnTo>
                  <a:lnTo>
                    <a:pt x="1" y="11"/>
                  </a:lnTo>
                  <a:lnTo>
                    <a:pt x="1" y="18"/>
                  </a:lnTo>
                  <a:lnTo>
                    <a:pt x="2" y="27"/>
                  </a:lnTo>
                  <a:lnTo>
                    <a:pt x="3" y="36"/>
                  </a:lnTo>
                  <a:lnTo>
                    <a:pt x="3" y="47"/>
                  </a:lnTo>
                  <a:lnTo>
                    <a:pt x="4" y="57"/>
                  </a:lnTo>
                  <a:lnTo>
                    <a:pt x="4" y="68"/>
                  </a:lnTo>
                  <a:lnTo>
                    <a:pt x="5" y="78"/>
                  </a:lnTo>
                  <a:lnTo>
                    <a:pt x="5" y="88"/>
                  </a:lnTo>
                  <a:lnTo>
                    <a:pt x="6" y="97"/>
                  </a:lnTo>
                  <a:lnTo>
                    <a:pt x="6" y="106"/>
                  </a:lnTo>
                  <a:lnTo>
                    <a:pt x="6" y="109"/>
                  </a:lnTo>
                  <a:lnTo>
                    <a:pt x="6" y="112"/>
                  </a:lnTo>
                  <a:lnTo>
                    <a:pt x="7" y="115"/>
                  </a:lnTo>
                  <a:lnTo>
                    <a:pt x="7" y="117"/>
                  </a:lnTo>
                  <a:lnTo>
                    <a:pt x="8" y="119"/>
                  </a:lnTo>
                  <a:lnTo>
                    <a:pt x="8" y="120"/>
                  </a:lnTo>
                </a:path>
              </a:pathLst>
            </a:custGeom>
            <a:noFill/>
            <a:ln w="14288">
              <a:solidFill>
                <a:srgbClr val="000080"/>
              </a:solidFill>
              <a:prstDash val="solid"/>
              <a:round/>
              <a:headEnd/>
              <a:tailEnd/>
            </a:ln>
          </p:spPr>
          <p:txBody>
            <a:bodyPr/>
            <a:lstStyle/>
            <a:p>
              <a:endParaRPr lang="en-US"/>
            </a:p>
          </p:txBody>
        </p:sp>
        <p:sp>
          <p:nvSpPr>
            <p:cNvPr id="307384" name="Freeform 183"/>
            <p:cNvSpPr>
              <a:spLocks/>
            </p:cNvSpPr>
            <p:nvPr/>
          </p:nvSpPr>
          <p:spPr bwMode="auto">
            <a:xfrm>
              <a:off x="2373" y="2087"/>
              <a:ext cx="7" cy="61"/>
            </a:xfrm>
            <a:custGeom>
              <a:avLst/>
              <a:gdLst>
                <a:gd name="T0" fmla="*/ 0 w 7"/>
                <a:gd name="T1" fmla="*/ 60 h 61"/>
                <a:gd name="T2" fmla="*/ 0 w 7"/>
                <a:gd name="T3" fmla="*/ 61 h 61"/>
                <a:gd name="T4" fmla="*/ 1 w 7"/>
                <a:gd name="T5" fmla="*/ 61 h 61"/>
                <a:gd name="T6" fmla="*/ 1 w 7"/>
                <a:gd name="T7" fmla="*/ 59 h 61"/>
                <a:gd name="T8" fmla="*/ 1 w 7"/>
                <a:gd name="T9" fmla="*/ 57 h 61"/>
                <a:gd name="T10" fmla="*/ 1 w 7"/>
                <a:gd name="T11" fmla="*/ 53 h 61"/>
                <a:gd name="T12" fmla="*/ 2 w 7"/>
                <a:gd name="T13" fmla="*/ 48 h 61"/>
                <a:gd name="T14" fmla="*/ 2 w 7"/>
                <a:gd name="T15" fmla="*/ 44 h 61"/>
                <a:gd name="T16" fmla="*/ 2 w 7"/>
                <a:gd name="T17" fmla="*/ 38 h 61"/>
                <a:gd name="T18" fmla="*/ 3 w 7"/>
                <a:gd name="T19" fmla="*/ 27 h 61"/>
                <a:gd name="T20" fmla="*/ 3 w 7"/>
                <a:gd name="T21" fmla="*/ 21 h 61"/>
                <a:gd name="T22" fmla="*/ 4 w 7"/>
                <a:gd name="T23" fmla="*/ 16 h 61"/>
                <a:gd name="T24" fmla="*/ 5 w 7"/>
                <a:gd name="T25" fmla="*/ 11 h 61"/>
                <a:gd name="T26" fmla="*/ 6 w 7"/>
                <a:gd name="T27" fmla="*/ 7 h 61"/>
                <a:gd name="T28" fmla="*/ 6 w 7"/>
                <a:gd name="T29" fmla="*/ 3 h 61"/>
                <a:gd name="T30" fmla="*/ 7 w 7"/>
                <a:gd name="T31" fmla="*/ 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61"/>
                <a:gd name="T50" fmla="*/ 7 w 7"/>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61">
                  <a:moveTo>
                    <a:pt x="0" y="60"/>
                  </a:moveTo>
                  <a:lnTo>
                    <a:pt x="0" y="61"/>
                  </a:lnTo>
                  <a:lnTo>
                    <a:pt x="1" y="61"/>
                  </a:lnTo>
                  <a:lnTo>
                    <a:pt x="1" y="59"/>
                  </a:lnTo>
                  <a:lnTo>
                    <a:pt x="1" y="57"/>
                  </a:lnTo>
                  <a:lnTo>
                    <a:pt x="1" y="53"/>
                  </a:lnTo>
                  <a:lnTo>
                    <a:pt x="2" y="48"/>
                  </a:lnTo>
                  <a:lnTo>
                    <a:pt x="2" y="44"/>
                  </a:lnTo>
                  <a:lnTo>
                    <a:pt x="2" y="38"/>
                  </a:lnTo>
                  <a:lnTo>
                    <a:pt x="3" y="27"/>
                  </a:lnTo>
                  <a:lnTo>
                    <a:pt x="3" y="21"/>
                  </a:lnTo>
                  <a:lnTo>
                    <a:pt x="4" y="16"/>
                  </a:lnTo>
                  <a:lnTo>
                    <a:pt x="5" y="11"/>
                  </a:lnTo>
                  <a:lnTo>
                    <a:pt x="6" y="7"/>
                  </a:lnTo>
                  <a:lnTo>
                    <a:pt x="6" y="3"/>
                  </a:lnTo>
                  <a:lnTo>
                    <a:pt x="7" y="0"/>
                  </a:lnTo>
                </a:path>
              </a:pathLst>
            </a:custGeom>
            <a:noFill/>
            <a:ln w="14288">
              <a:solidFill>
                <a:srgbClr val="000080"/>
              </a:solidFill>
              <a:prstDash val="solid"/>
              <a:round/>
              <a:headEnd/>
              <a:tailEnd/>
            </a:ln>
          </p:spPr>
          <p:txBody>
            <a:bodyPr/>
            <a:lstStyle/>
            <a:p>
              <a:endParaRPr lang="en-US"/>
            </a:p>
          </p:txBody>
        </p:sp>
        <p:sp>
          <p:nvSpPr>
            <p:cNvPr id="307385" name="Freeform 184"/>
            <p:cNvSpPr>
              <a:spLocks/>
            </p:cNvSpPr>
            <p:nvPr/>
          </p:nvSpPr>
          <p:spPr bwMode="auto">
            <a:xfrm>
              <a:off x="2380" y="2076"/>
              <a:ext cx="24" cy="11"/>
            </a:xfrm>
            <a:custGeom>
              <a:avLst/>
              <a:gdLst>
                <a:gd name="T0" fmla="*/ 0 w 24"/>
                <a:gd name="T1" fmla="*/ 11 h 11"/>
                <a:gd name="T2" fmla="*/ 2 w 24"/>
                <a:gd name="T3" fmla="*/ 7 h 11"/>
                <a:gd name="T4" fmla="*/ 5 w 24"/>
                <a:gd name="T5" fmla="*/ 4 h 11"/>
                <a:gd name="T6" fmla="*/ 8 w 24"/>
                <a:gd name="T7" fmla="*/ 2 h 11"/>
                <a:gd name="T8" fmla="*/ 12 w 24"/>
                <a:gd name="T9" fmla="*/ 1 h 11"/>
                <a:gd name="T10" fmla="*/ 16 w 24"/>
                <a:gd name="T11" fmla="*/ 1 h 11"/>
                <a:gd name="T12" fmla="*/ 19 w 24"/>
                <a:gd name="T13" fmla="*/ 0 h 11"/>
                <a:gd name="T14" fmla="*/ 22 w 24"/>
                <a:gd name="T15" fmla="*/ 0 h 11"/>
                <a:gd name="T16" fmla="*/ 24 w 24"/>
                <a:gd name="T17" fmla="*/ 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1"/>
                <a:gd name="T29" fmla="*/ 24 w 24"/>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1">
                  <a:moveTo>
                    <a:pt x="0" y="11"/>
                  </a:moveTo>
                  <a:lnTo>
                    <a:pt x="2" y="7"/>
                  </a:lnTo>
                  <a:lnTo>
                    <a:pt x="5" y="4"/>
                  </a:lnTo>
                  <a:lnTo>
                    <a:pt x="8" y="2"/>
                  </a:lnTo>
                  <a:lnTo>
                    <a:pt x="12" y="1"/>
                  </a:lnTo>
                  <a:lnTo>
                    <a:pt x="16" y="1"/>
                  </a:lnTo>
                  <a:lnTo>
                    <a:pt x="19" y="0"/>
                  </a:lnTo>
                  <a:lnTo>
                    <a:pt x="22" y="0"/>
                  </a:lnTo>
                  <a:lnTo>
                    <a:pt x="24" y="1"/>
                  </a:lnTo>
                </a:path>
              </a:pathLst>
            </a:custGeom>
            <a:noFill/>
            <a:ln w="14288">
              <a:solidFill>
                <a:srgbClr val="000080"/>
              </a:solidFill>
              <a:prstDash val="solid"/>
              <a:round/>
              <a:headEnd/>
              <a:tailEnd/>
            </a:ln>
          </p:spPr>
          <p:txBody>
            <a:bodyPr/>
            <a:lstStyle/>
            <a:p>
              <a:endParaRPr lang="en-US"/>
            </a:p>
          </p:txBody>
        </p:sp>
        <p:sp>
          <p:nvSpPr>
            <p:cNvPr id="307386" name="Freeform 185"/>
            <p:cNvSpPr>
              <a:spLocks/>
            </p:cNvSpPr>
            <p:nvPr/>
          </p:nvSpPr>
          <p:spPr bwMode="auto">
            <a:xfrm>
              <a:off x="2404" y="2077"/>
              <a:ext cx="8" cy="17"/>
            </a:xfrm>
            <a:custGeom>
              <a:avLst/>
              <a:gdLst>
                <a:gd name="T0" fmla="*/ 0 w 8"/>
                <a:gd name="T1" fmla="*/ 0 h 17"/>
                <a:gd name="T2" fmla="*/ 2 w 8"/>
                <a:gd name="T3" fmla="*/ 1 h 17"/>
                <a:gd name="T4" fmla="*/ 3 w 8"/>
                <a:gd name="T5" fmla="*/ 2 h 17"/>
                <a:gd name="T6" fmla="*/ 4 w 8"/>
                <a:gd name="T7" fmla="*/ 5 h 17"/>
                <a:gd name="T8" fmla="*/ 5 w 8"/>
                <a:gd name="T9" fmla="*/ 7 h 17"/>
                <a:gd name="T10" fmla="*/ 5 w 8"/>
                <a:gd name="T11" fmla="*/ 11 h 17"/>
                <a:gd name="T12" fmla="*/ 6 w 8"/>
                <a:gd name="T13" fmla="*/ 13 h 17"/>
                <a:gd name="T14" fmla="*/ 6 w 8"/>
                <a:gd name="T15" fmla="*/ 15 h 17"/>
                <a:gd name="T16" fmla="*/ 8 w 8"/>
                <a:gd name="T17" fmla="*/ 1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7"/>
                <a:gd name="T29" fmla="*/ 8 w 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7">
                  <a:moveTo>
                    <a:pt x="0" y="0"/>
                  </a:moveTo>
                  <a:lnTo>
                    <a:pt x="2" y="1"/>
                  </a:lnTo>
                  <a:lnTo>
                    <a:pt x="3" y="2"/>
                  </a:lnTo>
                  <a:lnTo>
                    <a:pt x="4" y="5"/>
                  </a:lnTo>
                  <a:lnTo>
                    <a:pt x="5" y="7"/>
                  </a:lnTo>
                  <a:lnTo>
                    <a:pt x="5" y="11"/>
                  </a:lnTo>
                  <a:lnTo>
                    <a:pt x="6" y="13"/>
                  </a:lnTo>
                  <a:lnTo>
                    <a:pt x="6" y="15"/>
                  </a:lnTo>
                  <a:lnTo>
                    <a:pt x="8" y="17"/>
                  </a:lnTo>
                </a:path>
              </a:pathLst>
            </a:custGeom>
            <a:noFill/>
            <a:ln w="14288">
              <a:solidFill>
                <a:srgbClr val="000080"/>
              </a:solidFill>
              <a:prstDash val="solid"/>
              <a:round/>
              <a:headEnd/>
              <a:tailEnd/>
            </a:ln>
          </p:spPr>
          <p:txBody>
            <a:bodyPr/>
            <a:lstStyle/>
            <a:p>
              <a:endParaRPr lang="en-US"/>
            </a:p>
          </p:txBody>
        </p:sp>
        <p:sp>
          <p:nvSpPr>
            <p:cNvPr id="307387" name="Freeform 186"/>
            <p:cNvSpPr>
              <a:spLocks/>
            </p:cNvSpPr>
            <p:nvPr/>
          </p:nvSpPr>
          <p:spPr bwMode="auto">
            <a:xfrm>
              <a:off x="2412" y="2093"/>
              <a:ext cx="7" cy="2"/>
            </a:xfrm>
            <a:custGeom>
              <a:avLst/>
              <a:gdLst>
                <a:gd name="T0" fmla="*/ 0 w 7"/>
                <a:gd name="T1" fmla="*/ 1 h 2"/>
                <a:gd name="T2" fmla="*/ 1 w 7"/>
                <a:gd name="T3" fmla="*/ 2 h 2"/>
                <a:gd name="T4" fmla="*/ 3 w 7"/>
                <a:gd name="T5" fmla="*/ 2 h 2"/>
                <a:gd name="T6" fmla="*/ 6 w 7"/>
                <a:gd name="T7" fmla="*/ 1 h 2"/>
                <a:gd name="T8" fmla="*/ 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1"/>
                  </a:moveTo>
                  <a:lnTo>
                    <a:pt x="1" y="2"/>
                  </a:lnTo>
                  <a:lnTo>
                    <a:pt x="3" y="2"/>
                  </a:lnTo>
                  <a:lnTo>
                    <a:pt x="6" y="1"/>
                  </a:lnTo>
                  <a:lnTo>
                    <a:pt x="7" y="0"/>
                  </a:lnTo>
                </a:path>
              </a:pathLst>
            </a:custGeom>
            <a:noFill/>
            <a:ln w="14288">
              <a:solidFill>
                <a:srgbClr val="000080"/>
              </a:solidFill>
              <a:prstDash val="solid"/>
              <a:round/>
              <a:headEnd/>
              <a:tailEnd/>
            </a:ln>
          </p:spPr>
          <p:txBody>
            <a:bodyPr/>
            <a:lstStyle/>
            <a:p>
              <a:endParaRPr lang="en-US"/>
            </a:p>
          </p:txBody>
        </p:sp>
        <p:sp>
          <p:nvSpPr>
            <p:cNvPr id="307388" name="Freeform 187"/>
            <p:cNvSpPr>
              <a:spLocks/>
            </p:cNvSpPr>
            <p:nvPr/>
          </p:nvSpPr>
          <p:spPr bwMode="auto">
            <a:xfrm>
              <a:off x="2419" y="2079"/>
              <a:ext cx="8" cy="14"/>
            </a:xfrm>
            <a:custGeom>
              <a:avLst/>
              <a:gdLst>
                <a:gd name="T0" fmla="*/ 0 w 8"/>
                <a:gd name="T1" fmla="*/ 14 h 14"/>
                <a:gd name="T2" fmla="*/ 1 w 8"/>
                <a:gd name="T3" fmla="*/ 12 h 14"/>
                <a:gd name="T4" fmla="*/ 2 w 8"/>
                <a:gd name="T5" fmla="*/ 11 h 14"/>
                <a:gd name="T6" fmla="*/ 4 w 8"/>
                <a:gd name="T7" fmla="*/ 7 h 14"/>
                <a:gd name="T8" fmla="*/ 6 w 8"/>
                <a:gd name="T9" fmla="*/ 3 h 14"/>
                <a:gd name="T10" fmla="*/ 7 w 8"/>
                <a:gd name="T11" fmla="*/ 1 h 14"/>
                <a:gd name="T12" fmla="*/ 8 w 8"/>
                <a:gd name="T13" fmla="*/ 0 h 14"/>
                <a:gd name="T14" fmla="*/ 0 60000 65536"/>
                <a:gd name="T15" fmla="*/ 0 60000 65536"/>
                <a:gd name="T16" fmla="*/ 0 60000 65536"/>
                <a:gd name="T17" fmla="*/ 0 60000 65536"/>
                <a:gd name="T18" fmla="*/ 0 60000 65536"/>
                <a:gd name="T19" fmla="*/ 0 60000 65536"/>
                <a:gd name="T20" fmla="*/ 0 60000 65536"/>
                <a:gd name="T21" fmla="*/ 0 w 8"/>
                <a:gd name="T22" fmla="*/ 0 h 14"/>
                <a:gd name="T23" fmla="*/ 8 w 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4">
                  <a:moveTo>
                    <a:pt x="0" y="14"/>
                  </a:moveTo>
                  <a:lnTo>
                    <a:pt x="1" y="12"/>
                  </a:lnTo>
                  <a:lnTo>
                    <a:pt x="2" y="11"/>
                  </a:lnTo>
                  <a:lnTo>
                    <a:pt x="4" y="7"/>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89" name="Freeform 188"/>
            <p:cNvSpPr>
              <a:spLocks/>
            </p:cNvSpPr>
            <p:nvPr/>
          </p:nvSpPr>
          <p:spPr bwMode="auto">
            <a:xfrm>
              <a:off x="2427" y="2076"/>
              <a:ext cx="8" cy="3"/>
            </a:xfrm>
            <a:custGeom>
              <a:avLst/>
              <a:gdLst>
                <a:gd name="T0" fmla="*/ 0 w 8"/>
                <a:gd name="T1" fmla="*/ 3 h 3"/>
                <a:gd name="T2" fmla="*/ 2 w 8"/>
                <a:gd name="T3" fmla="*/ 2 h 3"/>
                <a:gd name="T4" fmla="*/ 3 w 8"/>
                <a:gd name="T5" fmla="*/ 1 h 3"/>
                <a:gd name="T6" fmla="*/ 5 w 8"/>
                <a:gd name="T7" fmla="*/ 0 h 3"/>
                <a:gd name="T8" fmla="*/ 8 w 8"/>
                <a:gd name="T9" fmla="*/ 0 h 3"/>
                <a:gd name="T10" fmla="*/ 0 60000 65536"/>
                <a:gd name="T11" fmla="*/ 0 60000 65536"/>
                <a:gd name="T12" fmla="*/ 0 60000 65536"/>
                <a:gd name="T13" fmla="*/ 0 60000 65536"/>
                <a:gd name="T14" fmla="*/ 0 60000 65536"/>
                <a:gd name="T15" fmla="*/ 0 w 8"/>
                <a:gd name="T16" fmla="*/ 0 h 3"/>
                <a:gd name="T17" fmla="*/ 8 w 8"/>
                <a:gd name="T18" fmla="*/ 3 h 3"/>
              </a:gdLst>
              <a:ahLst/>
              <a:cxnLst>
                <a:cxn ang="T10">
                  <a:pos x="T0" y="T1"/>
                </a:cxn>
                <a:cxn ang="T11">
                  <a:pos x="T2" y="T3"/>
                </a:cxn>
                <a:cxn ang="T12">
                  <a:pos x="T4" y="T5"/>
                </a:cxn>
                <a:cxn ang="T13">
                  <a:pos x="T6" y="T7"/>
                </a:cxn>
                <a:cxn ang="T14">
                  <a:pos x="T8" y="T9"/>
                </a:cxn>
              </a:cxnLst>
              <a:rect l="T15" t="T16" r="T17" b="T18"/>
              <a:pathLst>
                <a:path w="8" h="3">
                  <a:moveTo>
                    <a:pt x="0" y="3"/>
                  </a:moveTo>
                  <a:lnTo>
                    <a:pt x="2" y="2"/>
                  </a:lnTo>
                  <a:lnTo>
                    <a:pt x="3" y="1"/>
                  </a:lnTo>
                  <a:lnTo>
                    <a:pt x="5" y="0"/>
                  </a:lnTo>
                  <a:lnTo>
                    <a:pt x="8" y="0"/>
                  </a:lnTo>
                </a:path>
              </a:pathLst>
            </a:custGeom>
            <a:noFill/>
            <a:ln w="14288">
              <a:solidFill>
                <a:srgbClr val="000080"/>
              </a:solidFill>
              <a:prstDash val="solid"/>
              <a:round/>
              <a:headEnd/>
              <a:tailEnd/>
            </a:ln>
          </p:spPr>
          <p:txBody>
            <a:bodyPr/>
            <a:lstStyle/>
            <a:p>
              <a:endParaRPr lang="en-US"/>
            </a:p>
          </p:txBody>
        </p:sp>
        <p:sp>
          <p:nvSpPr>
            <p:cNvPr id="307390" name="Freeform 189"/>
            <p:cNvSpPr>
              <a:spLocks/>
            </p:cNvSpPr>
            <p:nvPr/>
          </p:nvSpPr>
          <p:spPr bwMode="auto">
            <a:xfrm>
              <a:off x="2435" y="2076"/>
              <a:ext cx="23" cy="7"/>
            </a:xfrm>
            <a:custGeom>
              <a:avLst/>
              <a:gdLst>
                <a:gd name="T0" fmla="*/ 0 w 23"/>
                <a:gd name="T1" fmla="*/ 0 h 7"/>
                <a:gd name="T2" fmla="*/ 2 w 23"/>
                <a:gd name="T3" fmla="*/ 1 h 7"/>
                <a:gd name="T4" fmla="*/ 5 w 23"/>
                <a:gd name="T5" fmla="*/ 2 h 7"/>
                <a:gd name="T6" fmla="*/ 11 w 23"/>
                <a:gd name="T7" fmla="*/ 5 h 7"/>
                <a:gd name="T8" fmla="*/ 15 w 23"/>
                <a:gd name="T9" fmla="*/ 7 h 7"/>
                <a:gd name="T10" fmla="*/ 18 w 23"/>
                <a:gd name="T11" fmla="*/ 7 h 7"/>
                <a:gd name="T12" fmla="*/ 21 w 23"/>
                <a:gd name="T13" fmla="*/ 6 h 7"/>
                <a:gd name="T14" fmla="*/ 22 w 23"/>
                <a:gd name="T15" fmla="*/ 5 h 7"/>
                <a:gd name="T16" fmla="*/ 23 w 23"/>
                <a:gd name="T17" fmla="*/ 4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7"/>
                <a:gd name="T29" fmla="*/ 23 w 23"/>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7">
                  <a:moveTo>
                    <a:pt x="0" y="0"/>
                  </a:moveTo>
                  <a:lnTo>
                    <a:pt x="2" y="1"/>
                  </a:lnTo>
                  <a:lnTo>
                    <a:pt x="5" y="2"/>
                  </a:lnTo>
                  <a:lnTo>
                    <a:pt x="11" y="5"/>
                  </a:lnTo>
                  <a:lnTo>
                    <a:pt x="15" y="7"/>
                  </a:lnTo>
                  <a:lnTo>
                    <a:pt x="18" y="7"/>
                  </a:lnTo>
                  <a:lnTo>
                    <a:pt x="21" y="6"/>
                  </a:lnTo>
                  <a:lnTo>
                    <a:pt x="22" y="5"/>
                  </a:lnTo>
                  <a:lnTo>
                    <a:pt x="23" y="4"/>
                  </a:lnTo>
                </a:path>
              </a:pathLst>
            </a:custGeom>
            <a:noFill/>
            <a:ln w="14288">
              <a:solidFill>
                <a:srgbClr val="000080"/>
              </a:solidFill>
              <a:prstDash val="solid"/>
              <a:round/>
              <a:headEnd/>
              <a:tailEnd/>
            </a:ln>
          </p:spPr>
          <p:txBody>
            <a:bodyPr/>
            <a:lstStyle/>
            <a:p>
              <a:endParaRPr lang="en-US"/>
            </a:p>
          </p:txBody>
        </p:sp>
        <p:sp>
          <p:nvSpPr>
            <p:cNvPr id="307391" name="Freeform 190"/>
            <p:cNvSpPr>
              <a:spLocks/>
            </p:cNvSpPr>
            <p:nvPr/>
          </p:nvSpPr>
          <p:spPr bwMode="auto">
            <a:xfrm>
              <a:off x="2458" y="2025"/>
              <a:ext cx="8" cy="55"/>
            </a:xfrm>
            <a:custGeom>
              <a:avLst/>
              <a:gdLst>
                <a:gd name="T0" fmla="*/ 0 w 8"/>
                <a:gd name="T1" fmla="*/ 55 h 55"/>
                <a:gd name="T2" fmla="*/ 1 w 8"/>
                <a:gd name="T3" fmla="*/ 53 h 55"/>
                <a:gd name="T4" fmla="*/ 2 w 8"/>
                <a:gd name="T5" fmla="*/ 51 h 55"/>
                <a:gd name="T6" fmla="*/ 3 w 8"/>
                <a:gd name="T7" fmla="*/ 47 h 55"/>
                <a:gd name="T8" fmla="*/ 4 w 8"/>
                <a:gd name="T9" fmla="*/ 43 h 55"/>
                <a:gd name="T10" fmla="*/ 4 w 8"/>
                <a:gd name="T11" fmla="*/ 35 h 55"/>
                <a:gd name="T12" fmla="*/ 5 w 8"/>
                <a:gd name="T13" fmla="*/ 26 h 55"/>
                <a:gd name="T14" fmla="*/ 6 w 8"/>
                <a:gd name="T15" fmla="*/ 17 h 55"/>
                <a:gd name="T16" fmla="*/ 6 w 8"/>
                <a:gd name="T17" fmla="*/ 13 h 55"/>
                <a:gd name="T18" fmla="*/ 6 w 8"/>
                <a:gd name="T19" fmla="*/ 9 h 55"/>
                <a:gd name="T20" fmla="*/ 7 w 8"/>
                <a:gd name="T21" fmla="*/ 6 h 55"/>
                <a:gd name="T22" fmla="*/ 7 w 8"/>
                <a:gd name="T23" fmla="*/ 3 h 55"/>
                <a:gd name="T24" fmla="*/ 7 w 8"/>
                <a:gd name="T25" fmla="*/ 2 h 55"/>
                <a:gd name="T26" fmla="*/ 8 w 8"/>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5"/>
                <a:gd name="T44" fmla="*/ 8 w 8"/>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5">
                  <a:moveTo>
                    <a:pt x="0" y="55"/>
                  </a:moveTo>
                  <a:lnTo>
                    <a:pt x="1" y="53"/>
                  </a:lnTo>
                  <a:lnTo>
                    <a:pt x="2" y="51"/>
                  </a:lnTo>
                  <a:lnTo>
                    <a:pt x="3" y="47"/>
                  </a:lnTo>
                  <a:lnTo>
                    <a:pt x="4" y="43"/>
                  </a:lnTo>
                  <a:lnTo>
                    <a:pt x="4" y="35"/>
                  </a:lnTo>
                  <a:lnTo>
                    <a:pt x="5" y="26"/>
                  </a:lnTo>
                  <a:lnTo>
                    <a:pt x="6" y="17"/>
                  </a:lnTo>
                  <a:lnTo>
                    <a:pt x="6" y="13"/>
                  </a:lnTo>
                  <a:lnTo>
                    <a:pt x="6" y="9"/>
                  </a:lnTo>
                  <a:lnTo>
                    <a:pt x="7" y="6"/>
                  </a:lnTo>
                  <a:lnTo>
                    <a:pt x="7" y="3"/>
                  </a:lnTo>
                  <a:lnTo>
                    <a:pt x="7" y="2"/>
                  </a:lnTo>
                  <a:lnTo>
                    <a:pt x="8" y="0"/>
                  </a:lnTo>
                </a:path>
              </a:pathLst>
            </a:custGeom>
            <a:noFill/>
            <a:ln w="14288">
              <a:solidFill>
                <a:srgbClr val="000080"/>
              </a:solidFill>
              <a:prstDash val="solid"/>
              <a:round/>
              <a:headEnd/>
              <a:tailEnd/>
            </a:ln>
          </p:spPr>
          <p:txBody>
            <a:bodyPr/>
            <a:lstStyle/>
            <a:p>
              <a:endParaRPr lang="en-US"/>
            </a:p>
          </p:txBody>
        </p:sp>
        <p:sp>
          <p:nvSpPr>
            <p:cNvPr id="307392" name="Freeform 191"/>
            <p:cNvSpPr>
              <a:spLocks/>
            </p:cNvSpPr>
            <p:nvPr/>
          </p:nvSpPr>
          <p:spPr bwMode="auto">
            <a:xfrm>
              <a:off x="2466" y="2025"/>
              <a:ext cx="8" cy="37"/>
            </a:xfrm>
            <a:custGeom>
              <a:avLst/>
              <a:gdLst>
                <a:gd name="T0" fmla="*/ 0 w 8"/>
                <a:gd name="T1" fmla="*/ 0 h 37"/>
                <a:gd name="T2" fmla="*/ 1 w 8"/>
                <a:gd name="T3" fmla="*/ 0 h 37"/>
                <a:gd name="T4" fmla="*/ 1 w 8"/>
                <a:gd name="T5" fmla="*/ 1 h 37"/>
                <a:gd name="T6" fmla="*/ 2 w 8"/>
                <a:gd name="T7" fmla="*/ 2 h 37"/>
                <a:gd name="T8" fmla="*/ 2 w 8"/>
                <a:gd name="T9" fmla="*/ 4 h 37"/>
                <a:gd name="T10" fmla="*/ 2 w 8"/>
                <a:gd name="T11" fmla="*/ 6 h 37"/>
                <a:gd name="T12" fmla="*/ 3 w 8"/>
                <a:gd name="T13" fmla="*/ 9 h 37"/>
                <a:gd name="T14" fmla="*/ 4 w 8"/>
                <a:gd name="T15" fmla="*/ 15 h 37"/>
                <a:gd name="T16" fmla="*/ 5 w 8"/>
                <a:gd name="T17" fmla="*/ 21 h 37"/>
                <a:gd name="T18" fmla="*/ 6 w 8"/>
                <a:gd name="T19" fmla="*/ 28 h 37"/>
                <a:gd name="T20" fmla="*/ 6 w 8"/>
                <a:gd name="T21" fmla="*/ 31 h 37"/>
                <a:gd name="T22" fmla="*/ 7 w 8"/>
                <a:gd name="T23" fmla="*/ 33 h 37"/>
                <a:gd name="T24" fmla="*/ 7 w 8"/>
                <a:gd name="T25" fmla="*/ 35 h 37"/>
                <a:gd name="T26" fmla="*/ 8 w 8"/>
                <a:gd name="T27" fmla="*/ 3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37"/>
                <a:gd name="T44" fmla="*/ 8 w 8"/>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37">
                  <a:moveTo>
                    <a:pt x="0" y="0"/>
                  </a:moveTo>
                  <a:lnTo>
                    <a:pt x="1" y="0"/>
                  </a:lnTo>
                  <a:lnTo>
                    <a:pt x="1" y="1"/>
                  </a:lnTo>
                  <a:lnTo>
                    <a:pt x="2" y="2"/>
                  </a:lnTo>
                  <a:lnTo>
                    <a:pt x="2" y="4"/>
                  </a:lnTo>
                  <a:lnTo>
                    <a:pt x="2" y="6"/>
                  </a:lnTo>
                  <a:lnTo>
                    <a:pt x="3" y="9"/>
                  </a:lnTo>
                  <a:lnTo>
                    <a:pt x="4" y="15"/>
                  </a:lnTo>
                  <a:lnTo>
                    <a:pt x="5" y="21"/>
                  </a:lnTo>
                  <a:lnTo>
                    <a:pt x="6" y="28"/>
                  </a:lnTo>
                  <a:lnTo>
                    <a:pt x="6" y="31"/>
                  </a:lnTo>
                  <a:lnTo>
                    <a:pt x="7" y="33"/>
                  </a:lnTo>
                  <a:lnTo>
                    <a:pt x="7" y="35"/>
                  </a:lnTo>
                  <a:lnTo>
                    <a:pt x="8" y="37"/>
                  </a:lnTo>
                </a:path>
              </a:pathLst>
            </a:custGeom>
            <a:noFill/>
            <a:ln w="14288">
              <a:solidFill>
                <a:srgbClr val="000080"/>
              </a:solidFill>
              <a:prstDash val="solid"/>
              <a:round/>
              <a:headEnd/>
              <a:tailEnd/>
            </a:ln>
          </p:spPr>
          <p:txBody>
            <a:bodyPr/>
            <a:lstStyle/>
            <a:p>
              <a:endParaRPr lang="en-US"/>
            </a:p>
          </p:txBody>
        </p:sp>
        <p:sp>
          <p:nvSpPr>
            <p:cNvPr id="307393" name="Freeform 192"/>
            <p:cNvSpPr>
              <a:spLocks/>
            </p:cNvSpPr>
            <p:nvPr/>
          </p:nvSpPr>
          <p:spPr bwMode="auto">
            <a:xfrm>
              <a:off x="2474" y="2062"/>
              <a:ext cx="7" cy="4"/>
            </a:xfrm>
            <a:custGeom>
              <a:avLst/>
              <a:gdLst>
                <a:gd name="T0" fmla="*/ 0 w 7"/>
                <a:gd name="T1" fmla="*/ 0 h 4"/>
                <a:gd name="T2" fmla="*/ 1 w 7"/>
                <a:gd name="T3" fmla="*/ 2 h 4"/>
                <a:gd name="T4" fmla="*/ 4 w 7"/>
                <a:gd name="T5" fmla="*/ 4 h 4"/>
                <a:gd name="T6" fmla="*/ 5 w 7"/>
                <a:gd name="T7" fmla="*/ 4 h 4"/>
                <a:gd name="T8" fmla="*/ 6 w 7"/>
                <a:gd name="T9" fmla="*/ 4 h 4"/>
                <a:gd name="T10" fmla="*/ 7 w 7"/>
                <a:gd name="T11" fmla="*/ 4 h 4"/>
                <a:gd name="T12" fmla="*/ 7 w 7"/>
                <a:gd name="T13" fmla="*/ 3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0"/>
                  </a:moveTo>
                  <a:lnTo>
                    <a:pt x="1" y="2"/>
                  </a:lnTo>
                  <a:lnTo>
                    <a:pt x="4" y="4"/>
                  </a:lnTo>
                  <a:lnTo>
                    <a:pt x="5" y="4"/>
                  </a:lnTo>
                  <a:lnTo>
                    <a:pt x="6" y="4"/>
                  </a:lnTo>
                  <a:lnTo>
                    <a:pt x="7" y="4"/>
                  </a:lnTo>
                  <a:lnTo>
                    <a:pt x="7" y="3"/>
                  </a:lnTo>
                </a:path>
              </a:pathLst>
            </a:custGeom>
            <a:noFill/>
            <a:ln w="14288">
              <a:solidFill>
                <a:srgbClr val="000080"/>
              </a:solidFill>
              <a:prstDash val="solid"/>
              <a:round/>
              <a:headEnd/>
              <a:tailEnd/>
            </a:ln>
          </p:spPr>
          <p:txBody>
            <a:bodyPr/>
            <a:lstStyle/>
            <a:p>
              <a:endParaRPr lang="en-US"/>
            </a:p>
          </p:txBody>
        </p:sp>
        <p:sp>
          <p:nvSpPr>
            <p:cNvPr id="307394" name="Freeform 193"/>
            <p:cNvSpPr>
              <a:spLocks/>
            </p:cNvSpPr>
            <p:nvPr/>
          </p:nvSpPr>
          <p:spPr bwMode="auto">
            <a:xfrm>
              <a:off x="2481" y="2010"/>
              <a:ext cx="8" cy="55"/>
            </a:xfrm>
            <a:custGeom>
              <a:avLst/>
              <a:gdLst>
                <a:gd name="T0" fmla="*/ 0 w 8"/>
                <a:gd name="T1" fmla="*/ 55 h 55"/>
                <a:gd name="T2" fmla="*/ 1 w 8"/>
                <a:gd name="T3" fmla="*/ 52 h 55"/>
                <a:gd name="T4" fmla="*/ 2 w 8"/>
                <a:gd name="T5" fmla="*/ 50 h 55"/>
                <a:gd name="T6" fmla="*/ 2 w 8"/>
                <a:gd name="T7" fmla="*/ 47 h 55"/>
                <a:gd name="T8" fmla="*/ 2 w 8"/>
                <a:gd name="T9" fmla="*/ 43 h 55"/>
                <a:gd name="T10" fmla="*/ 3 w 8"/>
                <a:gd name="T11" fmla="*/ 34 h 55"/>
                <a:gd name="T12" fmla="*/ 3 w 8"/>
                <a:gd name="T13" fmla="*/ 25 h 55"/>
                <a:gd name="T14" fmla="*/ 4 w 8"/>
                <a:gd name="T15" fmla="*/ 17 h 55"/>
                <a:gd name="T16" fmla="*/ 4 w 8"/>
                <a:gd name="T17" fmla="*/ 13 h 55"/>
                <a:gd name="T18" fmla="*/ 5 w 8"/>
                <a:gd name="T19" fmla="*/ 9 h 55"/>
                <a:gd name="T20" fmla="*/ 6 w 8"/>
                <a:gd name="T21" fmla="*/ 6 h 55"/>
                <a:gd name="T22" fmla="*/ 6 w 8"/>
                <a:gd name="T23" fmla="*/ 3 h 55"/>
                <a:gd name="T24" fmla="*/ 7 w 8"/>
                <a:gd name="T25" fmla="*/ 1 h 55"/>
                <a:gd name="T26" fmla="*/ 8 w 8"/>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5"/>
                <a:gd name="T44" fmla="*/ 8 w 8"/>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5">
                  <a:moveTo>
                    <a:pt x="0" y="55"/>
                  </a:moveTo>
                  <a:lnTo>
                    <a:pt x="1" y="52"/>
                  </a:lnTo>
                  <a:lnTo>
                    <a:pt x="2" y="50"/>
                  </a:lnTo>
                  <a:lnTo>
                    <a:pt x="2" y="47"/>
                  </a:lnTo>
                  <a:lnTo>
                    <a:pt x="2" y="43"/>
                  </a:lnTo>
                  <a:lnTo>
                    <a:pt x="3" y="34"/>
                  </a:lnTo>
                  <a:lnTo>
                    <a:pt x="3" y="25"/>
                  </a:lnTo>
                  <a:lnTo>
                    <a:pt x="4" y="17"/>
                  </a:lnTo>
                  <a:lnTo>
                    <a:pt x="4" y="13"/>
                  </a:lnTo>
                  <a:lnTo>
                    <a:pt x="5" y="9"/>
                  </a:lnTo>
                  <a:lnTo>
                    <a:pt x="6" y="6"/>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95" name="Freeform 194"/>
            <p:cNvSpPr>
              <a:spLocks/>
            </p:cNvSpPr>
            <p:nvPr/>
          </p:nvSpPr>
          <p:spPr bwMode="auto">
            <a:xfrm>
              <a:off x="2489" y="2010"/>
              <a:ext cx="24" cy="34"/>
            </a:xfrm>
            <a:custGeom>
              <a:avLst/>
              <a:gdLst>
                <a:gd name="T0" fmla="*/ 0 w 24"/>
                <a:gd name="T1" fmla="*/ 0 h 34"/>
                <a:gd name="T2" fmla="*/ 1 w 24"/>
                <a:gd name="T3" fmla="*/ 0 h 34"/>
                <a:gd name="T4" fmla="*/ 2 w 24"/>
                <a:gd name="T5" fmla="*/ 1 h 34"/>
                <a:gd name="T6" fmla="*/ 4 w 24"/>
                <a:gd name="T7" fmla="*/ 2 h 34"/>
                <a:gd name="T8" fmla="*/ 5 w 24"/>
                <a:gd name="T9" fmla="*/ 4 h 34"/>
                <a:gd name="T10" fmla="*/ 7 w 24"/>
                <a:gd name="T11" fmla="*/ 7 h 34"/>
                <a:gd name="T12" fmla="*/ 8 w 24"/>
                <a:gd name="T13" fmla="*/ 11 h 34"/>
                <a:gd name="T14" fmla="*/ 12 w 24"/>
                <a:gd name="T15" fmla="*/ 18 h 34"/>
                <a:gd name="T16" fmla="*/ 16 w 24"/>
                <a:gd name="T17" fmla="*/ 24 h 34"/>
                <a:gd name="T18" fmla="*/ 17 w 24"/>
                <a:gd name="T19" fmla="*/ 28 h 34"/>
                <a:gd name="T20" fmla="*/ 19 w 24"/>
                <a:gd name="T21" fmla="*/ 30 h 34"/>
                <a:gd name="T22" fmla="*/ 20 w 24"/>
                <a:gd name="T23" fmla="*/ 32 h 34"/>
                <a:gd name="T24" fmla="*/ 22 w 24"/>
                <a:gd name="T25" fmla="*/ 34 h 34"/>
                <a:gd name="T26" fmla="*/ 23 w 24"/>
                <a:gd name="T27" fmla="*/ 34 h 34"/>
                <a:gd name="T28" fmla="*/ 24 w 24"/>
                <a:gd name="T29" fmla="*/ 34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34"/>
                <a:gd name="T47" fmla="*/ 24 w 24"/>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34">
                  <a:moveTo>
                    <a:pt x="0" y="0"/>
                  </a:moveTo>
                  <a:lnTo>
                    <a:pt x="1" y="0"/>
                  </a:lnTo>
                  <a:lnTo>
                    <a:pt x="2" y="1"/>
                  </a:lnTo>
                  <a:lnTo>
                    <a:pt x="4" y="2"/>
                  </a:lnTo>
                  <a:lnTo>
                    <a:pt x="5" y="4"/>
                  </a:lnTo>
                  <a:lnTo>
                    <a:pt x="7" y="7"/>
                  </a:lnTo>
                  <a:lnTo>
                    <a:pt x="8" y="11"/>
                  </a:lnTo>
                  <a:lnTo>
                    <a:pt x="12" y="18"/>
                  </a:lnTo>
                  <a:lnTo>
                    <a:pt x="16" y="24"/>
                  </a:lnTo>
                  <a:lnTo>
                    <a:pt x="17" y="28"/>
                  </a:lnTo>
                  <a:lnTo>
                    <a:pt x="19" y="30"/>
                  </a:lnTo>
                  <a:lnTo>
                    <a:pt x="20" y="32"/>
                  </a:lnTo>
                  <a:lnTo>
                    <a:pt x="22" y="34"/>
                  </a:lnTo>
                  <a:lnTo>
                    <a:pt x="23" y="34"/>
                  </a:lnTo>
                  <a:lnTo>
                    <a:pt x="24" y="34"/>
                  </a:lnTo>
                </a:path>
              </a:pathLst>
            </a:custGeom>
            <a:noFill/>
            <a:ln w="14288">
              <a:solidFill>
                <a:srgbClr val="000080"/>
              </a:solidFill>
              <a:prstDash val="solid"/>
              <a:round/>
              <a:headEnd/>
              <a:tailEnd/>
            </a:ln>
          </p:spPr>
          <p:txBody>
            <a:bodyPr/>
            <a:lstStyle/>
            <a:p>
              <a:endParaRPr lang="en-US"/>
            </a:p>
          </p:txBody>
        </p:sp>
        <p:sp>
          <p:nvSpPr>
            <p:cNvPr id="307396" name="Freeform 195"/>
            <p:cNvSpPr>
              <a:spLocks/>
            </p:cNvSpPr>
            <p:nvPr/>
          </p:nvSpPr>
          <p:spPr bwMode="auto">
            <a:xfrm>
              <a:off x="2513" y="1979"/>
              <a:ext cx="7" cy="65"/>
            </a:xfrm>
            <a:custGeom>
              <a:avLst/>
              <a:gdLst>
                <a:gd name="T0" fmla="*/ 0 w 7"/>
                <a:gd name="T1" fmla="*/ 65 h 65"/>
                <a:gd name="T2" fmla="*/ 1 w 7"/>
                <a:gd name="T3" fmla="*/ 63 h 65"/>
                <a:gd name="T4" fmla="*/ 1 w 7"/>
                <a:gd name="T5" fmla="*/ 60 h 65"/>
                <a:gd name="T6" fmla="*/ 2 w 7"/>
                <a:gd name="T7" fmla="*/ 57 h 65"/>
                <a:gd name="T8" fmla="*/ 3 w 7"/>
                <a:gd name="T9" fmla="*/ 53 h 65"/>
                <a:gd name="T10" fmla="*/ 4 w 7"/>
                <a:gd name="T11" fmla="*/ 48 h 65"/>
                <a:gd name="T12" fmla="*/ 4 w 7"/>
                <a:gd name="T13" fmla="*/ 42 h 65"/>
                <a:gd name="T14" fmla="*/ 5 w 7"/>
                <a:gd name="T15" fmla="*/ 31 h 65"/>
                <a:gd name="T16" fmla="*/ 5 w 7"/>
                <a:gd name="T17" fmla="*/ 20 h 65"/>
                <a:gd name="T18" fmla="*/ 6 w 7"/>
                <a:gd name="T19" fmla="*/ 15 h 65"/>
                <a:gd name="T20" fmla="*/ 6 w 7"/>
                <a:gd name="T21" fmla="*/ 10 h 65"/>
                <a:gd name="T22" fmla="*/ 6 w 7"/>
                <a:gd name="T23" fmla="*/ 6 h 65"/>
                <a:gd name="T24" fmla="*/ 6 w 7"/>
                <a:gd name="T25" fmla="*/ 3 h 65"/>
                <a:gd name="T26" fmla="*/ 7 w 7"/>
                <a:gd name="T27" fmla="*/ 1 h 65"/>
                <a:gd name="T28" fmla="*/ 7 w 7"/>
                <a:gd name="T29" fmla="*/ 0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65"/>
                <a:gd name="T47" fmla="*/ 7 w 7"/>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65">
                  <a:moveTo>
                    <a:pt x="0" y="65"/>
                  </a:moveTo>
                  <a:lnTo>
                    <a:pt x="1" y="63"/>
                  </a:lnTo>
                  <a:lnTo>
                    <a:pt x="1" y="60"/>
                  </a:lnTo>
                  <a:lnTo>
                    <a:pt x="2" y="57"/>
                  </a:lnTo>
                  <a:lnTo>
                    <a:pt x="3" y="53"/>
                  </a:lnTo>
                  <a:lnTo>
                    <a:pt x="4" y="48"/>
                  </a:lnTo>
                  <a:lnTo>
                    <a:pt x="4" y="42"/>
                  </a:lnTo>
                  <a:lnTo>
                    <a:pt x="5" y="31"/>
                  </a:lnTo>
                  <a:lnTo>
                    <a:pt x="5" y="20"/>
                  </a:lnTo>
                  <a:lnTo>
                    <a:pt x="6" y="15"/>
                  </a:lnTo>
                  <a:lnTo>
                    <a:pt x="6" y="10"/>
                  </a:lnTo>
                  <a:lnTo>
                    <a:pt x="6" y="6"/>
                  </a:lnTo>
                  <a:lnTo>
                    <a:pt x="6" y="3"/>
                  </a:lnTo>
                  <a:lnTo>
                    <a:pt x="7" y="1"/>
                  </a:lnTo>
                  <a:lnTo>
                    <a:pt x="7" y="0"/>
                  </a:lnTo>
                </a:path>
              </a:pathLst>
            </a:custGeom>
            <a:noFill/>
            <a:ln w="14288">
              <a:solidFill>
                <a:srgbClr val="000080"/>
              </a:solidFill>
              <a:prstDash val="solid"/>
              <a:round/>
              <a:headEnd/>
              <a:tailEnd/>
            </a:ln>
          </p:spPr>
          <p:txBody>
            <a:bodyPr/>
            <a:lstStyle/>
            <a:p>
              <a:endParaRPr lang="en-US"/>
            </a:p>
          </p:txBody>
        </p:sp>
        <p:sp>
          <p:nvSpPr>
            <p:cNvPr id="307397" name="Freeform 196"/>
            <p:cNvSpPr>
              <a:spLocks/>
            </p:cNvSpPr>
            <p:nvPr/>
          </p:nvSpPr>
          <p:spPr bwMode="auto">
            <a:xfrm>
              <a:off x="2520" y="1979"/>
              <a:ext cx="8" cy="59"/>
            </a:xfrm>
            <a:custGeom>
              <a:avLst/>
              <a:gdLst>
                <a:gd name="T0" fmla="*/ 0 w 8"/>
                <a:gd name="T1" fmla="*/ 0 h 59"/>
                <a:gd name="T2" fmla="*/ 1 w 8"/>
                <a:gd name="T3" fmla="*/ 1 h 59"/>
                <a:gd name="T4" fmla="*/ 2 w 8"/>
                <a:gd name="T5" fmla="*/ 2 h 59"/>
                <a:gd name="T6" fmla="*/ 2 w 8"/>
                <a:gd name="T7" fmla="*/ 4 h 59"/>
                <a:gd name="T8" fmla="*/ 2 w 8"/>
                <a:gd name="T9" fmla="*/ 7 h 59"/>
                <a:gd name="T10" fmla="*/ 3 w 8"/>
                <a:gd name="T11" fmla="*/ 11 h 59"/>
                <a:gd name="T12" fmla="*/ 3 w 8"/>
                <a:gd name="T13" fmla="*/ 15 h 59"/>
                <a:gd name="T14" fmla="*/ 4 w 8"/>
                <a:gd name="T15" fmla="*/ 24 h 59"/>
                <a:gd name="T16" fmla="*/ 5 w 8"/>
                <a:gd name="T17" fmla="*/ 34 h 59"/>
                <a:gd name="T18" fmla="*/ 7 w 8"/>
                <a:gd name="T19" fmla="*/ 44 h 59"/>
                <a:gd name="T20" fmla="*/ 7 w 8"/>
                <a:gd name="T21" fmla="*/ 48 h 59"/>
                <a:gd name="T22" fmla="*/ 7 w 8"/>
                <a:gd name="T23" fmla="*/ 53 h 59"/>
                <a:gd name="T24" fmla="*/ 8 w 8"/>
                <a:gd name="T25" fmla="*/ 56 h 59"/>
                <a:gd name="T26" fmla="*/ 8 w 8"/>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9"/>
                <a:gd name="T44" fmla="*/ 8 w 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9">
                  <a:moveTo>
                    <a:pt x="0" y="0"/>
                  </a:moveTo>
                  <a:lnTo>
                    <a:pt x="1" y="1"/>
                  </a:lnTo>
                  <a:lnTo>
                    <a:pt x="2" y="2"/>
                  </a:lnTo>
                  <a:lnTo>
                    <a:pt x="2" y="4"/>
                  </a:lnTo>
                  <a:lnTo>
                    <a:pt x="2" y="7"/>
                  </a:lnTo>
                  <a:lnTo>
                    <a:pt x="3" y="11"/>
                  </a:lnTo>
                  <a:lnTo>
                    <a:pt x="3" y="15"/>
                  </a:lnTo>
                  <a:lnTo>
                    <a:pt x="4" y="24"/>
                  </a:lnTo>
                  <a:lnTo>
                    <a:pt x="5" y="34"/>
                  </a:lnTo>
                  <a:lnTo>
                    <a:pt x="7" y="44"/>
                  </a:lnTo>
                  <a:lnTo>
                    <a:pt x="7" y="48"/>
                  </a:lnTo>
                  <a:lnTo>
                    <a:pt x="7" y="53"/>
                  </a:lnTo>
                  <a:lnTo>
                    <a:pt x="8" y="56"/>
                  </a:lnTo>
                  <a:lnTo>
                    <a:pt x="8" y="59"/>
                  </a:lnTo>
                </a:path>
              </a:pathLst>
            </a:custGeom>
            <a:noFill/>
            <a:ln w="14288">
              <a:solidFill>
                <a:srgbClr val="000080"/>
              </a:solidFill>
              <a:prstDash val="solid"/>
              <a:round/>
              <a:headEnd/>
              <a:tailEnd/>
            </a:ln>
          </p:spPr>
          <p:txBody>
            <a:bodyPr/>
            <a:lstStyle/>
            <a:p>
              <a:endParaRPr lang="en-US"/>
            </a:p>
          </p:txBody>
        </p:sp>
        <p:sp>
          <p:nvSpPr>
            <p:cNvPr id="307398" name="Freeform 197"/>
            <p:cNvSpPr>
              <a:spLocks/>
            </p:cNvSpPr>
            <p:nvPr/>
          </p:nvSpPr>
          <p:spPr bwMode="auto">
            <a:xfrm>
              <a:off x="2528" y="2038"/>
              <a:ext cx="8" cy="30"/>
            </a:xfrm>
            <a:custGeom>
              <a:avLst/>
              <a:gdLst>
                <a:gd name="T0" fmla="*/ 0 w 8"/>
                <a:gd name="T1" fmla="*/ 0 h 30"/>
                <a:gd name="T2" fmla="*/ 2 w 8"/>
                <a:gd name="T3" fmla="*/ 7 h 30"/>
                <a:gd name="T4" fmla="*/ 4 w 8"/>
                <a:gd name="T5" fmla="*/ 13 h 30"/>
                <a:gd name="T6" fmla="*/ 5 w 8"/>
                <a:gd name="T7" fmla="*/ 17 h 30"/>
                <a:gd name="T8" fmla="*/ 6 w 8"/>
                <a:gd name="T9" fmla="*/ 20 h 30"/>
                <a:gd name="T10" fmla="*/ 7 w 8"/>
                <a:gd name="T11" fmla="*/ 25 h 30"/>
                <a:gd name="T12" fmla="*/ 8 w 8"/>
                <a:gd name="T13" fmla="*/ 30 h 30"/>
                <a:gd name="T14" fmla="*/ 0 60000 65536"/>
                <a:gd name="T15" fmla="*/ 0 60000 65536"/>
                <a:gd name="T16" fmla="*/ 0 60000 65536"/>
                <a:gd name="T17" fmla="*/ 0 60000 65536"/>
                <a:gd name="T18" fmla="*/ 0 60000 65536"/>
                <a:gd name="T19" fmla="*/ 0 60000 65536"/>
                <a:gd name="T20" fmla="*/ 0 60000 65536"/>
                <a:gd name="T21" fmla="*/ 0 w 8"/>
                <a:gd name="T22" fmla="*/ 0 h 30"/>
                <a:gd name="T23" fmla="*/ 8 w 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0">
                  <a:moveTo>
                    <a:pt x="0" y="0"/>
                  </a:moveTo>
                  <a:lnTo>
                    <a:pt x="2" y="7"/>
                  </a:lnTo>
                  <a:lnTo>
                    <a:pt x="4" y="13"/>
                  </a:lnTo>
                  <a:lnTo>
                    <a:pt x="5" y="17"/>
                  </a:lnTo>
                  <a:lnTo>
                    <a:pt x="6" y="20"/>
                  </a:lnTo>
                  <a:lnTo>
                    <a:pt x="7" y="25"/>
                  </a:lnTo>
                  <a:lnTo>
                    <a:pt x="8" y="30"/>
                  </a:lnTo>
                </a:path>
              </a:pathLst>
            </a:custGeom>
            <a:noFill/>
            <a:ln w="14288">
              <a:solidFill>
                <a:srgbClr val="000080"/>
              </a:solidFill>
              <a:prstDash val="solid"/>
              <a:round/>
              <a:headEnd/>
              <a:tailEnd/>
            </a:ln>
          </p:spPr>
          <p:txBody>
            <a:bodyPr/>
            <a:lstStyle/>
            <a:p>
              <a:endParaRPr lang="en-US"/>
            </a:p>
          </p:txBody>
        </p:sp>
        <p:sp>
          <p:nvSpPr>
            <p:cNvPr id="307399" name="Freeform 198"/>
            <p:cNvSpPr>
              <a:spLocks/>
            </p:cNvSpPr>
            <p:nvPr/>
          </p:nvSpPr>
          <p:spPr bwMode="auto">
            <a:xfrm>
              <a:off x="2536" y="2068"/>
              <a:ext cx="8" cy="120"/>
            </a:xfrm>
            <a:custGeom>
              <a:avLst/>
              <a:gdLst>
                <a:gd name="T0" fmla="*/ 0 w 8"/>
                <a:gd name="T1" fmla="*/ 0 h 120"/>
                <a:gd name="T2" fmla="*/ 0 w 8"/>
                <a:gd name="T3" fmla="*/ 5 h 120"/>
                <a:gd name="T4" fmla="*/ 1 w 8"/>
                <a:gd name="T5" fmla="*/ 11 h 120"/>
                <a:gd name="T6" fmla="*/ 1 w 8"/>
                <a:gd name="T7" fmla="*/ 18 h 120"/>
                <a:gd name="T8" fmla="*/ 2 w 8"/>
                <a:gd name="T9" fmla="*/ 26 h 120"/>
                <a:gd name="T10" fmla="*/ 2 w 8"/>
                <a:gd name="T11" fmla="*/ 33 h 120"/>
                <a:gd name="T12" fmla="*/ 2 w 8"/>
                <a:gd name="T13" fmla="*/ 42 h 120"/>
                <a:gd name="T14" fmla="*/ 3 w 8"/>
                <a:gd name="T15" fmla="*/ 59 h 120"/>
                <a:gd name="T16" fmla="*/ 4 w 8"/>
                <a:gd name="T17" fmla="*/ 76 h 120"/>
                <a:gd name="T18" fmla="*/ 4 w 8"/>
                <a:gd name="T19" fmla="*/ 92 h 120"/>
                <a:gd name="T20" fmla="*/ 5 w 8"/>
                <a:gd name="T21" fmla="*/ 100 h 120"/>
                <a:gd name="T22" fmla="*/ 6 w 8"/>
                <a:gd name="T23" fmla="*/ 107 h 120"/>
                <a:gd name="T24" fmla="*/ 6 w 8"/>
                <a:gd name="T25" fmla="*/ 114 h 120"/>
                <a:gd name="T26" fmla="*/ 8 w 8"/>
                <a:gd name="T27" fmla="*/ 120 h 1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20"/>
                <a:gd name="T44" fmla="*/ 8 w 8"/>
                <a:gd name="T45" fmla="*/ 120 h 1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20">
                  <a:moveTo>
                    <a:pt x="0" y="0"/>
                  </a:moveTo>
                  <a:lnTo>
                    <a:pt x="0" y="5"/>
                  </a:lnTo>
                  <a:lnTo>
                    <a:pt x="1" y="11"/>
                  </a:lnTo>
                  <a:lnTo>
                    <a:pt x="1" y="18"/>
                  </a:lnTo>
                  <a:lnTo>
                    <a:pt x="2" y="26"/>
                  </a:lnTo>
                  <a:lnTo>
                    <a:pt x="2" y="33"/>
                  </a:lnTo>
                  <a:lnTo>
                    <a:pt x="2" y="42"/>
                  </a:lnTo>
                  <a:lnTo>
                    <a:pt x="3" y="59"/>
                  </a:lnTo>
                  <a:lnTo>
                    <a:pt x="4" y="76"/>
                  </a:lnTo>
                  <a:lnTo>
                    <a:pt x="4" y="92"/>
                  </a:lnTo>
                  <a:lnTo>
                    <a:pt x="5" y="100"/>
                  </a:lnTo>
                  <a:lnTo>
                    <a:pt x="6" y="107"/>
                  </a:lnTo>
                  <a:lnTo>
                    <a:pt x="6" y="114"/>
                  </a:lnTo>
                  <a:lnTo>
                    <a:pt x="8" y="120"/>
                  </a:lnTo>
                </a:path>
              </a:pathLst>
            </a:custGeom>
            <a:noFill/>
            <a:ln w="14288">
              <a:solidFill>
                <a:srgbClr val="000080"/>
              </a:solidFill>
              <a:prstDash val="solid"/>
              <a:round/>
              <a:headEnd/>
              <a:tailEnd/>
            </a:ln>
          </p:spPr>
          <p:txBody>
            <a:bodyPr/>
            <a:lstStyle/>
            <a:p>
              <a:endParaRPr lang="en-US"/>
            </a:p>
          </p:txBody>
        </p:sp>
        <p:sp>
          <p:nvSpPr>
            <p:cNvPr id="307400" name="Freeform 199"/>
            <p:cNvSpPr>
              <a:spLocks/>
            </p:cNvSpPr>
            <p:nvPr/>
          </p:nvSpPr>
          <p:spPr bwMode="auto">
            <a:xfrm>
              <a:off x="2544" y="2188"/>
              <a:ext cx="23" cy="55"/>
            </a:xfrm>
            <a:custGeom>
              <a:avLst/>
              <a:gdLst>
                <a:gd name="T0" fmla="*/ 0 w 23"/>
                <a:gd name="T1" fmla="*/ 0 h 55"/>
                <a:gd name="T2" fmla="*/ 2 w 23"/>
                <a:gd name="T3" fmla="*/ 10 h 55"/>
                <a:gd name="T4" fmla="*/ 5 w 23"/>
                <a:gd name="T5" fmla="*/ 20 h 55"/>
                <a:gd name="T6" fmla="*/ 8 w 23"/>
                <a:gd name="T7" fmla="*/ 28 h 55"/>
                <a:gd name="T8" fmla="*/ 11 w 23"/>
                <a:gd name="T9" fmla="*/ 36 h 55"/>
                <a:gd name="T10" fmla="*/ 15 w 23"/>
                <a:gd name="T11" fmla="*/ 43 h 55"/>
                <a:gd name="T12" fmla="*/ 18 w 23"/>
                <a:gd name="T13" fmla="*/ 48 h 55"/>
                <a:gd name="T14" fmla="*/ 21 w 23"/>
                <a:gd name="T15" fmla="*/ 52 h 55"/>
                <a:gd name="T16" fmla="*/ 23 w 23"/>
                <a:gd name="T17" fmla="*/ 55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5"/>
                <a:gd name="T29" fmla="*/ 23 w 23"/>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5">
                  <a:moveTo>
                    <a:pt x="0" y="0"/>
                  </a:moveTo>
                  <a:lnTo>
                    <a:pt x="2" y="10"/>
                  </a:lnTo>
                  <a:lnTo>
                    <a:pt x="5" y="20"/>
                  </a:lnTo>
                  <a:lnTo>
                    <a:pt x="8" y="28"/>
                  </a:lnTo>
                  <a:lnTo>
                    <a:pt x="11" y="36"/>
                  </a:lnTo>
                  <a:lnTo>
                    <a:pt x="15" y="43"/>
                  </a:lnTo>
                  <a:lnTo>
                    <a:pt x="18" y="48"/>
                  </a:lnTo>
                  <a:lnTo>
                    <a:pt x="21" y="52"/>
                  </a:lnTo>
                  <a:lnTo>
                    <a:pt x="23" y="55"/>
                  </a:lnTo>
                </a:path>
              </a:pathLst>
            </a:custGeom>
            <a:noFill/>
            <a:ln w="14288">
              <a:solidFill>
                <a:srgbClr val="000080"/>
              </a:solidFill>
              <a:prstDash val="solid"/>
              <a:round/>
              <a:headEnd/>
              <a:tailEnd/>
            </a:ln>
          </p:spPr>
          <p:txBody>
            <a:bodyPr/>
            <a:lstStyle/>
            <a:p>
              <a:endParaRPr lang="en-US"/>
            </a:p>
          </p:txBody>
        </p:sp>
        <p:sp>
          <p:nvSpPr>
            <p:cNvPr id="307401" name="Freeform 200"/>
            <p:cNvSpPr>
              <a:spLocks/>
            </p:cNvSpPr>
            <p:nvPr/>
          </p:nvSpPr>
          <p:spPr bwMode="auto">
            <a:xfrm>
              <a:off x="2567" y="2218"/>
              <a:ext cx="8" cy="25"/>
            </a:xfrm>
            <a:custGeom>
              <a:avLst/>
              <a:gdLst>
                <a:gd name="T0" fmla="*/ 0 w 8"/>
                <a:gd name="T1" fmla="*/ 25 h 25"/>
                <a:gd name="T2" fmla="*/ 1 w 8"/>
                <a:gd name="T3" fmla="*/ 25 h 25"/>
                <a:gd name="T4" fmla="*/ 2 w 8"/>
                <a:gd name="T5" fmla="*/ 25 h 25"/>
                <a:gd name="T6" fmla="*/ 2 w 8"/>
                <a:gd name="T7" fmla="*/ 25 h 25"/>
                <a:gd name="T8" fmla="*/ 4 w 8"/>
                <a:gd name="T9" fmla="*/ 24 h 25"/>
                <a:gd name="T10" fmla="*/ 4 w 8"/>
                <a:gd name="T11" fmla="*/ 22 h 25"/>
                <a:gd name="T12" fmla="*/ 4 w 8"/>
                <a:gd name="T13" fmla="*/ 20 h 25"/>
                <a:gd name="T14" fmla="*/ 5 w 8"/>
                <a:gd name="T15" fmla="*/ 15 h 25"/>
                <a:gd name="T16" fmla="*/ 6 w 8"/>
                <a:gd name="T17" fmla="*/ 10 h 25"/>
                <a:gd name="T18" fmla="*/ 6 w 8"/>
                <a:gd name="T19" fmla="*/ 6 h 25"/>
                <a:gd name="T20" fmla="*/ 7 w 8"/>
                <a:gd name="T21" fmla="*/ 2 h 25"/>
                <a:gd name="T22" fmla="*/ 7 w 8"/>
                <a:gd name="T23" fmla="*/ 1 h 25"/>
                <a:gd name="T24" fmla="*/ 8 w 8"/>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25"/>
                <a:gd name="T41" fmla="*/ 8 w 8"/>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25">
                  <a:moveTo>
                    <a:pt x="0" y="25"/>
                  </a:moveTo>
                  <a:lnTo>
                    <a:pt x="1" y="25"/>
                  </a:lnTo>
                  <a:lnTo>
                    <a:pt x="2" y="25"/>
                  </a:lnTo>
                  <a:lnTo>
                    <a:pt x="4" y="24"/>
                  </a:lnTo>
                  <a:lnTo>
                    <a:pt x="4" y="22"/>
                  </a:lnTo>
                  <a:lnTo>
                    <a:pt x="4" y="20"/>
                  </a:lnTo>
                  <a:lnTo>
                    <a:pt x="5" y="15"/>
                  </a:lnTo>
                  <a:lnTo>
                    <a:pt x="6" y="10"/>
                  </a:lnTo>
                  <a:lnTo>
                    <a:pt x="6" y="6"/>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402" name="Freeform 201"/>
            <p:cNvSpPr>
              <a:spLocks/>
            </p:cNvSpPr>
            <p:nvPr/>
          </p:nvSpPr>
          <p:spPr bwMode="auto">
            <a:xfrm>
              <a:off x="2575" y="2217"/>
              <a:ext cx="8" cy="8"/>
            </a:xfrm>
            <a:custGeom>
              <a:avLst/>
              <a:gdLst>
                <a:gd name="T0" fmla="*/ 0 w 8"/>
                <a:gd name="T1" fmla="*/ 1 h 8"/>
                <a:gd name="T2" fmla="*/ 1 w 8"/>
                <a:gd name="T3" fmla="*/ 0 h 8"/>
                <a:gd name="T4" fmla="*/ 2 w 8"/>
                <a:gd name="T5" fmla="*/ 0 h 8"/>
                <a:gd name="T6" fmla="*/ 3 w 8"/>
                <a:gd name="T7" fmla="*/ 0 h 8"/>
                <a:gd name="T8" fmla="*/ 4 w 8"/>
                <a:gd name="T9" fmla="*/ 2 h 8"/>
                <a:gd name="T10" fmla="*/ 6 w 8"/>
                <a:gd name="T11" fmla="*/ 4 h 8"/>
                <a:gd name="T12" fmla="*/ 8 w 8"/>
                <a:gd name="T13" fmla="*/ 8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1"/>
                  </a:moveTo>
                  <a:lnTo>
                    <a:pt x="1" y="0"/>
                  </a:lnTo>
                  <a:lnTo>
                    <a:pt x="2" y="0"/>
                  </a:lnTo>
                  <a:lnTo>
                    <a:pt x="3" y="0"/>
                  </a:lnTo>
                  <a:lnTo>
                    <a:pt x="4" y="2"/>
                  </a:lnTo>
                  <a:lnTo>
                    <a:pt x="6" y="4"/>
                  </a:lnTo>
                  <a:lnTo>
                    <a:pt x="8" y="8"/>
                  </a:lnTo>
                </a:path>
              </a:pathLst>
            </a:custGeom>
            <a:noFill/>
            <a:ln w="14288">
              <a:solidFill>
                <a:srgbClr val="000080"/>
              </a:solidFill>
              <a:prstDash val="solid"/>
              <a:round/>
              <a:headEnd/>
              <a:tailEnd/>
            </a:ln>
          </p:spPr>
          <p:txBody>
            <a:bodyPr/>
            <a:lstStyle/>
            <a:p>
              <a:endParaRPr lang="en-US"/>
            </a:p>
          </p:txBody>
        </p:sp>
        <p:sp>
          <p:nvSpPr>
            <p:cNvPr id="307403" name="Freeform 202"/>
            <p:cNvSpPr>
              <a:spLocks/>
            </p:cNvSpPr>
            <p:nvPr/>
          </p:nvSpPr>
          <p:spPr bwMode="auto">
            <a:xfrm>
              <a:off x="2583" y="2225"/>
              <a:ext cx="7" cy="18"/>
            </a:xfrm>
            <a:custGeom>
              <a:avLst/>
              <a:gdLst>
                <a:gd name="T0" fmla="*/ 0 w 7"/>
                <a:gd name="T1" fmla="*/ 0 h 18"/>
                <a:gd name="T2" fmla="*/ 1 w 7"/>
                <a:gd name="T3" fmla="*/ 3 h 18"/>
                <a:gd name="T4" fmla="*/ 4 w 7"/>
                <a:gd name="T5" fmla="*/ 7 h 18"/>
                <a:gd name="T6" fmla="*/ 6 w 7"/>
                <a:gd name="T7" fmla="*/ 11 h 18"/>
                <a:gd name="T8" fmla="*/ 6 w 7"/>
                <a:gd name="T9" fmla="*/ 14 h 18"/>
                <a:gd name="T10" fmla="*/ 7 w 7"/>
                <a:gd name="T11" fmla="*/ 18 h 18"/>
                <a:gd name="T12" fmla="*/ 0 60000 65536"/>
                <a:gd name="T13" fmla="*/ 0 60000 65536"/>
                <a:gd name="T14" fmla="*/ 0 60000 65536"/>
                <a:gd name="T15" fmla="*/ 0 60000 65536"/>
                <a:gd name="T16" fmla="*/ 0 60000 65536"/>
                <a:gd name="T17" fmla="*/ 0 60000 65536"/>
                <a:gd name="T18" fmla="*/ 0 w 7"/>
                <a:gd name="T19" fmla="*/ 0 h 18"/>
                <a:gd name="T20" fmla="*/ 7 w 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7" h="18">
                  <a:moveTo>
                    <a:pt x="0" y="0"/>
                  </a:moveTo>
                  <a:lnTo>
                    <a:pt x="1" y="3"/>
                  </a:lnTo>
                  <a:lnTo>
                    <a:pt x="4" y="7"/>
                  </a:lnTo>
                  <a:lnTo>
                    <a:pt x="6" y="11"/>
                  </a:lnTo>
                  <a:lnTo>
                    <a:pt x="6" y="14"/>
                  </a:lnTo>
                  <a:lnTo>
                    <a:pt x="7" y="18"/>
                  </a:lnTo>
                </a:path>
              </a:pathLst>
            </a:custGeom>
            <a:noFill/>
            <a:ln w="14288">
              <a:solidFill>
                <a:srgbClr val="000080"/>
              </a:solidFill>
              <a:prstDash val="solid"/>
              <a:round/>
              <a:headEnd/>
              <a:tailEnd/>
            </a:ln>
          </p:spPr>
          <p:txBody>
            <a:bodyPr/>
            <a:lstStyle/>
            <a:p>
              <a:endParaRPr lang="en-US"/>
            </a:p>
          </p:txBody>
        </p:sp>
        <p:sp>
          <p:nvSpPr>
            <p:cNvPr id="307404" name="Freeform 203"/>
            <p:cNvSpPr>
              <a:spLocks/>
            </p:cNvSpPr>
            <p:nvPr/>
          </p:nvSpPr>
          <p:spPr bwMode="auto">
            <a:xfrm>
              <a:off x="2590" y="2243"/>
              <a:ext cx="8" cy="45"/>
            </a:xfrm>
            <a:custGeom>
              <a:avLst/>
              <a:gdLst>
                <a:gd name="T0" fmla="*/ 0 w 8"/>
                <a:gd name="T1" fmla="*/ 0 h 45"/>
                <a:gd name="T2" fmla="*/ 1 w 8"/>
                <a:gd name="T3" fmla="*/ 5 h 45"/>
                <a:gd name="T4" fmla="*/ 2 w 8"/>
                <a:gd name="T5" fmla="*/ 10 h 45"/>
                <a:gd name="T6" fmla="*/ 3 w 8"/>
                <a:gd name="T7" fmla="*/ 17 h 45"/>
                <a:gd name="T8" fmla="*/ 3 w 8"/>
                <a:gd name="T9" fmla="*/ 24 h 45"/>
                <a:gd name="T10" fmla="*/ 4 w 8"/>
                <a:gd name="T11" fmla="*/ 31 h 45"/>
                <a:gd name="T12" fmla="*/ 5 w 8"/>
                <a:gd name="T13" fmla="*/ 37 h 45"/>
                <a:gd name="T14" fmla="*/ 6 w 8"/>
                <a:gd name="T15" fmla="*/ 42 h 45"/>
                <a:gd name="T16" fmla="*/ 7 w 8"/>
                <a:gd name="T17" fmla="*/ 44 h 45"/>
                <a:gd name="T18" fmla="*/ 8 w 8"/>
                <a:gd name="T19" fmla="*/ 4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5"/>
                <a:gd name="T32" fmla="*/ 8 w 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5">
                  <a:moveTo>
                    <a:pt x="0" y="0"/>
                  </a:moveTo>
                  <a:lnTo>
                    <a:pt x="1" y="5"/>
                  </a:lnTo>
                  <a:lnTo>
                    <a:pt x="2" y="10"/>
                  </a:lnTo>
                  <a:lnTo>
                    <a:pt x="3" y="17"/>
                  </a:lnTo>
                  <a:lnTo>
                    <a:pt x="3" y="24"/>
                  </a:lnTo>
                  <a:lnTo>
                    <a:pt x="4" y="31"/>
                  </a:lnTo>
                  <a:lnTo>
                    <a:pt x="5" y="37"/>
                  </a:lnTo>
                  <a:lnTo>
                    <a:pt x="6" y="42"/>
                  </a:lnTo>
                  <a:lnTo>
                    <a:pt x="7" y="44"/>
                  </a:lnTo>
                  <a:lnTo>
                    <a:pt x="8" y="45"/>
                  </a:lnTo>
                </a:path>
              </a:pathLst>
            </a:custGeom>
            <a:noFill/>
            <a:ln w="14288">
              <a:solidFill>
                <a:srgbClr val="000080"/>
              </a:solidFill>
              <a:prstDash val="solid"/>
              <a:round/>
              <a:headEnd/>
              <a:tailEnd/>
            </a:ln>
          </p:spPr>
          <p:txBody>
            <a:bodyPr/>
            <a:lstStyle/>
            <a:p>
              <a:endParaRPr lang="en-US"/>
            </a:p>
          </p:txBody>
        </p:sp>
        <p:sp>
          <p:nvSpPr>
            <p:cNvPr id="307405" name="Freeform 204"/>
            <p:cNvSpPr>
              <a:spLocks/>
            </p:cNvSpPr>
            <p:nvPr/>
          </p:nvSpPr>
          <p:spPr bwMode="auto">
            <a:xfrm>
              <a:off x="2598" y="2285"/>
              <a:ext cx="24" cy="6"/>
            </a:xfrm>
            <a:custGeom>
              <a:avLst/>
              <a:gdLst>
                <a:gd name="T0" fmla="*/ 0 w 24"/>
                <a:gd name="T1" fmla="*/ 3 h 6"/>
                <a:gd name="T2" fmla="*/ 2 w 24"/>
                <a:gd name="T3" fmla="*/ 6 h 6"/>
                <a:gd name="T4" fmla="*/ 5 w 24"/>
                <a:gd name="T5" fmla="*/ 6 h 6"/>
                <a:gd name="T6" fmla="*/ 8 w 24"/>
                <a:gd name="T7" fmla="*/ 6 h 6"/>
                <a:gd name="T8" fmla="*/ 12 w 24"/>
                <a:gd name="T9" fmla="*/ 6 h 6"/>
                <a:gd name="T10" fmla="*/ 15 w 24"/>
                <a:gd name="T11" fmla="*/ 5 h 6"/>
                <a:gd name="T12" fmla="*/ 19 w 24"/>
                <a:gd name="T13" fmla="*/ 3 h 6"/>
                <a:gd name="T14" fmla="*/ 22 w 24"/>
                <a:gd name="T15" fmla="*/ 1 h 6"/>
                <a:gd name="T16" fmla="*/ 24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
                <a:gd name="T29" fmla="*/ 24 w 2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
                  <a:moveTo>
                    <a:pt x="0" y="3"/>
                  </a:moveTo>
                  <a:lnTo>
                    <a:pt x="2" y="6"/>
                  </a:lnTo>
                  <a:lnTo>
                    <a:pt x="5" y="6"/>
                  </a:lnTo>
                  <a:lnTo>
                    <a:pt x="8" y="6"/>
                  </a:lnTo>
                  <a:lnTo>
                    <a:pt x="12" y="6"/>
                  </a:lnTo>
                  <a:lnTo>
                    <a:pt x="15" y="5"/>
                  </a:lnTo>
                  <a:lnTo>
                    <a:pt x="19" y="3"/>
                  </a:lnTo>
                  <a:lnTo>
                    <a:pt x="22" y="1"/>
                  </a:lnTo>
                  <a:lnTo>
                    <a:pt x="24" y="0"/>
                  </a:lnTo>
                </a:path>
              </a:pathLst>
            </a:custGeom>
            <a:noFill/>
            <a:ln w="14288">
              <a:solidFill>
                <a:srgbClr val="000080"/>
              </a:solidFill>
              <a:prstDash val="solid"/>
              <a:round/>
              <a:headEnd/>
              <a:tailEnd/>
            </a:ln>
          </p:spPr>
          <p:txBody>
            <a:bodyPr/>
            <a:lstStyle/>
            <a:p>
              <a:endParaRPr lang="en-US"/>
            </a:p>
          </p:txBody>
        </p:sp>
        <p:sp>
          <p:nvSpPr>
            <p:cNvPr id="307406" name="Freeform 205"/>
            <p:cNvSpPr>
              <a:spLocks/>
            </p:cNvSpPr>
            <p:nvPr/>
          </p:nvSpPr>
          <p:spPr bwMode="auto">
            <a:xfrm>
              <a:off x="2622" y="2266"/>
              <a:ext cx="7" cy="19"/>
            </a:xfrm>
            <a:custGeom>
              <a:avLst/>
              <a:gdLst>
                <a:gd name="T0" fmla="*/ 0 w 7"/>
                <a:gd name="T1" fmla="*/ 19 h 19"/>
                <a:gd name="T2" fmla="*/ 1 w 7"/>
                <a:gd name="T3" fmla="*/ 17 h 19"/>
                <a:gd name="T4" fmla="*/ 2 w 7"/>
                <a:gd name="T5" fmla="*/ 16 h 19"/>
                <a:gd name="T6" fmla="*/ 4 w 7"/>
                <a:gd name="T7" fmla="*/ 12 h 19"/>
                <a:gd name="T8" fmla="*/ 6 w 7"/>
                <a:gd name="T9" fmla="*/ 6 h 19"/>
                <a:gd name="T10" fmla="*/ 7 w 7"/>
                <a:gd name="T11" fmla="*/ 0 h 19"/>
                <a:gd name="T12" fmla="*/ 0 60000 65536"/>
                <a:gd name="T13" fmla="*/ 0 60000 65536"/>
                <a:gd name="T14" fmla="*/ 0 60000 65536"/>
                <a:gd name="T15" fmla="*/ 0 60000 65536"/>
                <a:gd name="T16" fmla="*/ 0 60000 65536"/>
                <a:gd name="T17" fmla="*/ 0 60000 65536"/>
                <a:gd name="T18" fmla="*/ 0 w 7"/>
                <a:gd name="T19" fmla="*/ 0 h 19"/>
                <a:gd name="T20" fmla="*/ 7 w 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7" h="19">
                  <a:moveTo>
                    <a:pt x="0" y="19"/>
                  </a:moveTo>
                  <a:lnTo>
                    <a:pt x="1" y="17"/>
                  </a:lnTo>
                  <a:lnTo>
                    <a:pt x="2" y="16"/>
                  </a:lnTo>
                  <a:lnTo>
                    <a:pt x="4" y="12"/>
                  </a:lnTo>
                  <a:lnTo>
                    <a:pt x="6" y="6"/>
                  </a:lnTo>
                  <a:lnTo>
                    <a:pt x="7" y="0"/>
                  </a:lnTo>
                </a:path>
              </a:pathLst>
            </a:custGeom>
            <a:noFill/>
            <a:ln w="14288">
              <a:solidFill>
                <a:srgbClr val="000080"/>
              </a:solidFill>
              <a:prstDash val="solid"/>
              <a:round/>
              <a:headEnd/>
              <a:tailEnd/>
            </a:ln>
          </p:spPr>
          <p:txBody>
            <a:bodyPr/>
            <a:lstStyle/>
            <a:p>
              <a:endParaRPr lang="en-US"/>
            </a:p>
          </p:txBody>
        </p:sp>
        <p:sp>
          <p:nvSpPr>
            <p:cNvPr id="307407" name="Freeform 206"/>
            <p:cNvSpPr>
              <a:spLocks/>
            </p:cNvSpPr>
            <p:nvPr/>
          </p:nvSpPr>
          <p:spPr bwMode="auto">
            <a:xfrm>
              <a:off x="2629" y="2180"/>
              <a:ext cx="8" cy="86"/>
            </a:xfrm>
            <a:custGeom>
              <a:avLst/>
              <a:gdLst>
                <a:gd name="T0" fmla="*/ 0 w 8"/>
                <a:gd name="T1" fmla="*/ 86 h 86"/>
                <a:gd name="T2" fmla="*/ 1 w 8"/>
                <a:gd name="T3" fmla="*/ 83 h 86"/>
                <a:gd name="T4" fmla="*/ 2 w 8"/>
                <a:gd name="T5" fmla="*/ 79 h 86"/>
                <a:gd name="T6" fmla="*/ 2 w 8"/>
                <a:gd name="T7" fmla="*/ 69 h 86"/>
                <a:gd name="T8" fmla="*/ 3 w 8"/>
                <a:gd name="T9" fmla="*/ 59 h 86"/>
                <a:gd name="T10" fmla="*/ 4 w 8"/>
                <a:gd name="T11" fmla="*/ 48 h 86"/>
                <a:gd name="T12" fmla="*/ 5 w 8"/>
                <a:gd name="T13" fmla="*/ 36 h 86"/>
                <a:gd name="T14" fmla="*/ 6 w 8"/>
                <a:gd name="T15" fmla="*/ 24 h 86"/>
                <a:gd name="T16" fmla="*/ 7 w 8"/>
                <a:gd name="T17" fmla="*/ 12 h 86"/>
                <a:gd name="T18" fmla="*/ 8 w 8"/>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6"/>
                <a:gd name="T32" fmla="*/ 8 w 8"/>
                <a:gd name="T33" fmla="*/ 86 h 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6">
                  <a:moveTo>
                    <a:pt x="0" y="86"/>
                  </a:moveTo>
                  <a:lnTo>
                    <a:pt x="1" y="83"/>
                  </a:lnTo>
                  <a:lnTo>
                    <a:pt x="2" y="79"/>
                  </a:lnTo>
                  <a:lnTo>
                    <a:pt x="2" y="69"/>
                  </a:lnTo>
                  <a:lnTo>
                    <a:pt x="3" y="59"/>
                  </a:lnTo>
                  <a:lnTo>
                    <a:pt x="4" y="48"/>
                  </a:lnTo>
                  <a:lnTo>
                    <a:pt x="5" y="36"/>
                  </a:lnTo>
                  <a:lnTo>
                    <a:pt x="6" y="24"/>
                  </a:lnTo>
                  <a:lnTo>
                    <a:pt x="7" y="12"/>
                  </a:lnTo>
                  <a:lnTo>
                    <a:pt x="8" y="0"/>
                  </a:lnTo>
                </a:path>
              </a:pathLst>
            </a:custGeom>
            <a:noFill/>
            <a:ln w="14288">
              <a:solidFill>
                <a:srgbClr val="000080"/>
              </a:solidFill>
              <a:prstDash val="solid"/>
              <a:round/>
              <a:headEnd/>
              <a:tailEnd/>
            </a:ln>
          </p:spPr>
          <p:txBody>
            <a:bodyPr/>
            <a:lstStyle/>
            <a:p>
              <a:endParaRPr lang="en-US"/>
            </a:p>
          </p:txBody>
        </p:sp>
        <p:sp>
          <p:nvSpPr>
            <p:cNvPr id="307408" name="Freeform 207"/>
            <p:cNvSpPr>
              <a:spLocks/>
            </p:cNvSpPr>
            <p:nvPr/>
          </p:nvSpPr>
          <p:spPr bwMode="auto">
            <a:xfrm>
              <a:off x="2637" y="2077"/>
              <a:ext cx="8" cy="103"/>
            </a:xfrm>
            <a:custGeom>
              <a:avLst/>
              <a:gdLst>
                <a:gd name="T0" fmla="*/ 0 w 8"/>
                <a:gd name="T1" fmla="*/ 103 h 103"/>
                <a:gd name="T2" fmla="*/ 1 w 8"/>
                <a:gd name="T3" fmla="*/ 91 h 103"/>
                <a:gd name="T4" fmla="*/ 2 w 8"/>
                <a:gd name="T5" fmla="*/ 78 h 103"/>
                <a:gd name="T6" fmla="*/ 4 w 8"/>
                <a:gd name="T7" fmla="*/ 51 h 103"/>
                <a:gd name="T8" fmla="*/ 6 w 8"/>
                <a:gd name="T9" fmla="*/ 25 h 103"/>
                <a:gd name="T10" fmla="*/ 7 w 8"/>
                <a:gd name="T11" fmla="*/ 12 h 103"/>
                <a:gd name="T12" fmla="*/ 8 w 8"/>
                <a:gd name="T13" fmla="*/ 0 h 103"/>
                <a:gd name="T14" fmla="*/ 0 60000 65536"/>
                <a:gd name="T15" fmla="*/ 0 60000 65536"/>
                <a:gd name="T16" fmla="*/ 0 60000 65536"/>
                <a:gd name="T17" fmla="*/ 0 60000 65536"/>
                <a:gd name="T18" fmla="*/ 0 60000 65536"/>
                <a:gd name="T19" fmla="*/ 0 60000 65536"/>
                <a:gd name="T20" fmla="*/ 0 60000 65536"/>
                <a:gd name="T21" fmla="*/ 0 w 8"/>
                <a:gd name="T22" fmla="*/ 0 h 103"/>
                <a:gd name="T23" fmla="*/ 8 w 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03">
                  <a:moveTo>
                    <a:pt x="0" y="103"/>
                  </a:moveTo>
                  <a:lnTo>
                    <a:pt x="1" y="91"/>
                  </a:lnTo>
                  <a:lnTo>
                    <a:pt x="2" y="78"/>
                  </a:lnTo>
                  <a:lnTo>
                    <a:pt x="4" y="51"/>
                  </a:lnTo>
                  <a:lnTo>
                    <a:pt x="6" y="25"/>
                  </a:lnTo>
                  <a:lnTo>
                    <a:pt x="7" y="12"/>
                  </a:lnTo>
                  <a:lnTo>
                    <a:pt x="8" y="0"/>
                  </a:lnTo>
                </a:path>
              </a:pathLst>
            </a:custGeom>
            <a:noFill/>
            <a:ln w="14288">
              <a:solidFill>
                <a:srgbClr val="000080"/>
              </a:solidFill>
              <a:prstDash val="solid"/>
              <a:round/>
              <a:headEnd/>
              <a:tailEnd/>
            </a:ln>
          </p:spPr>
          <p:txBody>
            <a:bodyPr/>
            <a:lstStyle/>
            <a:p>
              <a:endParaRPr lang="en-US"/>
            </a:p>
          </p:txBody>
        </p:sp>
        <p:sp>
          <p:nvSpPr>
            <p:cNvPr id="307409" name="Freeform 208"/>
            <p:cNvSpPr>
              <a:spLocks/>
            </p:cNvSpPr>
            <p:nvPr/>
          </p:nvSpPr>
          <p:spPr bwMode="auto">
            <a:xfrm>
              <a:off x="2645" y="1986"/>
              <a:ext cx="8" cy="91"/>
            </a:xfrm>
            <a:custGeom>
              <a:avLst/>
              <a:gdLst>
                <a:gd name="T0" fmla="*/ 0 w 8"/>
                <a:gd name="T1" fmla="*/ 91 h 91"/>
                <a:gd name="T2" fmla="*/ 0 w 8"/>
                <a:gd name="T3" fmla="*/ 84 h 91"/>
                <a:gd name="T4" fmla="*/ 1 w 8"/>
                <a:gd name="T5" fmla="*/ 77 h 91"/>
                <a:gd name="T6" fmla="*/ 1 w 8"/>
                <a:gd name="T7" fmla="*/ 70 h 91"/>
                <a:gd name="T8" fmla="*/ 1 w 8"/>
                <a:gd name="T9" fmla="*/ 61 h 91"/>
                <a:gd name="T10" fmla="*/ 2 w 8"/>
                <a:gd name="T11" fmla="*/ 45 h 91"/>
                <a:gd name="T12" fmla="*/ 3 w 8"/>
                <a:gd name="T13" fmla="*/ 37 h 91"/>
                <a:gd name="T14" fmla="*/ 3 w 8"/>
                <a:gd name="T15" fmla="*/ 30 h 91"/>
                <a:gd name="T16" fmla="*/ 3 w 8"/>
                <a:gd name="T17" fmla="*/ 22 h 91"/>
                <a:gd name="T18" fmla="*/ 4 w 8"/>
                <a:gd name="T19" fmla="*/ 16 h 91"/>
                <a:gd name="T20" fmla="*/ 4 w 8"/>
                <a:gd name="T21" fmla="*/ 10 h 91"/>
                <a:gd name="T22" fmla="*/ 4 w 8"/>
                <a:gd name="T23" fmla="*/ 6 h 91"/>
                <a:gd name="T24" fmla="*/ 5 w 8"/>
                <a:gd name="T25" fmla="*/ 3 h 91"/>
                <a:gd name="T26" fmla="*/ 6 w 8"/>
                <a:gd name="T27" fmla="*/ 0 h 91"/>
                <a:gd name="T28" fmla="*/ 6 w 8"/>
                <a:gd name="T29" fmla="*/ 0 h 91"/>
                <a:gd name="T30" fmla="*/ 6 w 8"/>
                <a:gd name="T31" fmla="*/ 0 h 91"/>
                <a:gd name="T32" fmla="*/ 7 w 8"/>
                <a:gd name="T33" fmla="*/ 0 h 91"/>
                <a:gd name="T34" fmla="*/ 8 w 8"/>
                <a:gd name="T35" fmla="*/ 2 h 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91"/>
                <a:gd name="T56" fmla="*/ 8 w 8"/>
                <a:gd name="T57" fmla="*/ 91 h 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91">
                  <a:moveTo>
                    <a:pt x="0" y="91"/>
                  </a:moveTo>
                  <a:lnTo>
                    <a:pt x="0" y="84"/>
                  </a:lnTo>
                  <a:lnTo>
                    <a:pt x="1" y="77"/>
                  </a:lnTo>
                  <a:lnTo>
                    <a:pt x="1" y="70"/>
                  </a:lnTo>
                  <a:lnTo>
                    <a:pt x="1" y="61"/>
                  </a:lnTo>
                  <a:lnTo>
                    <a:pt x="2" y="45"/>
                  </a:lnTo>
                  <a:lnTo>
                    <a:pt x="3" y="37"/>
                  </a:lnTo>
                  <a:lnTo>
                    <a:pt x="3" y="30"/>
                  </a:lnTo>
                  <a:lnTo>
                    <a:pt x="3" y="22"/>
                  </a:lnTo>
                  <a:lnTo>
                    <a:pt x="4" y="16"/>
                  </a:lnTo>
                  <a:lnTo>
                    <a:pt x="4" y="10"/>
                  </a:lnTo>
                  <a:lnTo>
                    <a:pt x="4" y="6"/>
                  </a:lnTo>
                  <a:lnTo>
                    <a:pt x="5" y="3"/>
                  </a:lnTo>
                  <a:lnTo>
                    <a:pt x="6" y="0"/>
                  </a:lnTo>
                  <a:lnTo>
                    <a:pt x="7" y="0"/>
                  </a:lnTo>
                  <a:lnTo>
                    <a:pt x="8" y="2"/>
                  </a:lnTo>
                </a:path>
              </a:pathLst>
            </a:custGeom>
            <a:noFill/>
            <a:ln w="14288">
              <a:solidFill>
                <a:srgbClr val="000080"/>
              </a:solidFill>
              <a:prstDash val="solid"/>
              <a:round/>
              <a:headEnd/>
              <a:tailEnd/>
            </a:ln>
          </p:spPr>
          <p:txBody>
            <a:bodyPr/>
            <a:lstStyle/>
            <a:p>
              <a:endParaRPr lang="en-US"/>
            </a:p>
          </p:txBody>
        </p:sp>
        <p:sp>
          <p:nvSpPr>
            <p:cNvPr id="307410" name="Freeform 209"/>
            <p:cNvSpPr>
              <a:spLocks/>
            </p:cNvSpPr>
            <p:nvPr/>
          </p:nvSpPr>
          <p:spPr bwMode="auto">
            <a:xfrm>
              <a:off x="2653" y="1988"/>
              <a:ext cx="23" cy="167"/>
            </a:xfrm>
            <a:custGeom>
              <a:avLst/>
              <a:gdLst>
                <a:gd name="T0" fmla="*/ 0 w 23"/>
                <a:gd name="T1" fmla="*/ 0 h 167"/>
                <a:gd name="T2" fmla="*/ 0 w 23"/>
                <a:gd name="T3" fmla="*/ 1 h 167"/>
                <a:gd name="T4" fmla="*/ 1 w 23"/>
                <a:gd name="T5" fmla="*/ 4 h 167"/>
                <a:gd name="T6" fmla="*/ 1 w 23"/>
                <a:gd name="T7" fmla="*/ 7 h 167"/>
                <a:gd name="T8" fmla="*/ 2 w 23"/>
                <a:gd name="T9" fmla="*/ 12 h 167"/>
                <a:gd name="T10" fmla="*/ 2 w 23"/>
                <a:gd name="T11" fmla="*/ 17 h 167"/>
                <a:gd name="T12" fmla="*/ 3 w 23"/>
                <a:gd name="T13" fmla="*/ 23 h 167"/>
                <a:gd name="T14" fmla="*/ 4 w 23"/>
                <a:gd name="T15" fmla="*/ 30 h 167"/>
                <a:gd name="T16" fmla="*/ 4 w 23"/>
                <a:gd name="T17" fmla="*/ 36 h 167"/>
                <a:gd name="T18" fmla="*/ 6 w 23"/>
                <a:gd name="T19" fmla="*/ 44 h 167"/>
                <a:gd name="T20" fmla="*/ 6 w 23"/>
                <a:gd name="T21" fmla="*/ 52 h 167"/>
                <a:gd name="T22" fmla="*/ 8 w 23"/>
                <a:gd name="T23" fmla="*/ 69 h 167"/>
                <a:gd name="T24" fmla="*/ 9 w 23"/>
                <a:gd name="T25" fmla="*/ 86 h 167"/>
                <a:gd name="T26" fmla="*/ 11 w 23"/>
                <a:gd name="T27" fmla="*/ 103 h 167"/>
                <a:gd name="T28" fmla="*/ 13 w 23"/>
                <a:gd name="T29" fmla="*/ 119 h 167"/>
                <a:gd name="T30" fmla="*/ 14 w 23"/>
                <a:gd name="T31" fmla="*/ 127 h 167"/>
                <a:gd name="T32" fmla="*/ 15 w 23"/>
                <a:gd name="T33" fmla="*/ 134 h 167"/>
                <a:gd name="T34" fmla="*/ 15 w 23"/>
                <a:gd name="T35" fmla="*/ 141 h 167"/>
                <a:gd name="T36" fmla="*/ 17 w 23"/>
                <a:gd name="T37" fmla="*/ 147 h 167"/>
                <a:gd name="T38" fmla="*/ 17 w 23"/>
                <a:gd name="T39" fmla="*/ 152 h 167"/>
                <a:gd name="T40" fmla="*/ 18 w 23"/>
                <a:gd name="T41" fmla="*/ 157 h 167"/>
                <a:gd name="T42" fmla="*/ 19 w 23"/>
                <a:gd name="T43" fmla="*/ 161 h 167"/>
                <a:gd name="T44" fmla="*/ 19 w 23"/>
                <a:gd name="T45" fmla="*/ 165 h 167"/>
                <a:gd name="T46" fmla="*/ 20 w 23"/>
                <a:gd name="T47" fmla="*/ 166 h 167"/>
                <a:gd name="T48" fmla="*/ 21 w 23"/>
                <a:gd name="T49" fmla="*/ 167 h 167"/>
                <a:gd name="T50" fmla="*/ 22 w 23"/>
                <a:gd name="T51" fmla="*/ 167 h 167"/>
                <a:gd name="T52" fmla="*/ 22 w 23"/>
                <a:gd name="T53" fmla="*/ 166 h 167"/>
                <a:gd name="T54" fmla="*/ 23 w 23"/>
                <a:gd name="T55" fmla="*/ 163 h 167"/>
                <a:gd name="T56" fmla="*/ 23 w 23"/>
                <a:gd name="T57" fmla="*/ 159 h 1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
                <a:gd name="T88" fmla="*/ 0 h 167"/>
                <a:gd name="T89" fmla="*/ 23 w 23"/>
                <a:gd name="T90" fmla="*/ 167 h 1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 h="167">
                  <a:moveTo>
                    <a:pt x="0" y="0"/>
                  </a:moveTo>
                  <a:lnTo>
                    <a:pt x="0" y="1"/>
                  </a:lnTo>
                  <a:lnTo>
                    <a:pt x="1" y="4"/>
                  </a:lnTo>
                  <a:lnTo>
                    <a:pt x="1" y="7"/>
                  </a:lnTo>
                  <a:lnTo>
                    <a:pt x="2" y="12"/>
                  </a:lnTo>
                  <a:lnTo>
                    <a:pt x="2" y="17"/>
                  </a:lnTo>
                  <a:lnTo>
                    <a:pt x="3" y="23"/>
                  </a:lnTo>
                  <a:lnTo>
                    <a:pt x="4" y="30"/>
                  </a:lnTo>
                  <a:lnTo>
                    <a:pt x="4" y="36"/>
                  </a:lnTo>
                  <a:lnTo>
                    <a:pt x="6" y="44"/>
                  </a:lnTo>
                  <a:lnTo>
                    <a:pt x="6" y="52"/>
                  </a:lnTo>
                  <a:lnTo>
                    <a:pt x="8" y="69"/>
                  </a:lnTo>
                  <a:lnTo>
                    <a:pt x="9" y="86"/>
                  </a:lnTo>
                  <a:lnTo>
                    <a:pt x="11" y="103"/>
                  </a:lnTo>
                  <a:lnTo>
                    <a:pt x="13" y="119"/>
                  </a:lnTo>
                  <a:lnTo>
                    <a:pt x="14" y="127"/>
                  </a:lnTo>
                  <a:lnTo>
                    <a:pt x="15" y="134"/>
                  </a:lnTo>
                  <a:lnTo>
                    <a:pt x="15" y="141"/>
                  </a:lnTo>
                  <a:lnTo>
                    <a:pt x="17" y="147"/>
                  </a:lnTo>
                  <a:lnTo>
                    <a:pt x="17" y="152"/>
                  </a:lnTo>
                  <a:lnTo>
                    <a:pt x="18" y="157"/>
                  </a:lnTo>
                  <a:lnTo>
                    <a:pt x="19" y="161"/>
                  </a:lnTo>
                  <a:lnTo>
                    <a:pt x="19" y="165"/>
                  </a:lnTo>
                  <a:lnTo>
                    <a:pt x="20" y="166"/>
                  </a:lnTo>
                  <a:lnTo>
                    <a:pt x="21" y="167"/>
                  </a:lnTo>
                  <a:lnTo>
                    <a:pt x="22" y="167"/>
                  </a:lnTo>
                  <a:lnTo>
                    <a:pt x="22" y="166"/>
                  </a:lnTo>
                  <a:lnTo>
                    <a:pt x="23" y="163"/>
                  </a:lnTo>
                  <a:lnTo>
                    <a:pt x="23" y="159"/>
                  </a:lnTo>
                </a:path>
              </a:pathLst>
            </a:custGeom>
            <a:noFill/>
            <a:ln w="14288">
              <a:solidFill>
                <a:srgbClr val="000080"/>
              </a:solidFill>
              <a:prstDash val="solid"/>
              <a:round/>
              <a:headEnd/>
              <a:tailEnd/>
            </a:ln>
          </p:spPr>
          <p:txBody>
            <a:bodyPr/>
            <a:lstStyle/>
            <a:p>
              <a:endParaRPr lang="en-US"/>
            </a:p>
          </p:txBody>
        </p:sp>
        <p:sp>
          <p:nvSpPr>
            <p:cNvPr id="307411" name="Freeform 210"/>
            <p:cNvSpPr>
              <a:spLocks/>
            </p:cNvSpPr>
            <p:nvPr/>
          </p:nvSpPr>
          <p:spPr bwMode="auto">
            <a:xfrm>
              <a:off x="2676" y="1679"/>
              <a:ext cx="8" cy="468"/>
            </a:xfrm>
            <a:custGeom>
              <a:avLst/>
              <a:gdLst>
                <a:gd name="T0" fmla="*/ 0 w 8"/>
                <a:gd name="T1" fmla="*/ 468 h 468"/>
                <a:gd name="T2" fmla="*/ 0 w 8"/>
                <a:gd name="T3" fmla="*/ 465 h 468"/>
                <a:gd name="T4" fmla="*/ 1 w 8"/>
                <a:gd name="T5" fmla="*/ 463 h 468"/>
                <a:gd name="T6" fmla="*/ 1 w 8"/>
                <a:gd name="T7" fmla="*/ 459 h 468"/>
                <a:gd name="T8" fmla="*/ 1 w 8"/>
                <a:gd name="T9" fmla="*/ 455 h 468"/>
                <a:gd name="T10" fmla="*/ 1 w 8"/>
                <a:gd name="T11" fmla="*/ 446 h 468"/>
                <a:gd name="T12" fmla="*/ 2 w 8"/>
                <a:gd name="T13" fmla="*/ 436 h 468"/>
                <a:gd name="T14" fmla="*/ 2 w 8"/>
                <a:gd name="T15" fmla="*/ 423 h 468"/>
                <a:gd name="T16" fmla="*/ 2 w 8"/>
                <a:gd name="T17" fmla="*/ 410 h 468"/>
                <a:gd name="T18" fmla="*/ 3 w 8"/>
                <a:gd name="T19" fmla="*/ 396 h 468"/>
                <a:gd name="T20" fmla="*/ 3 w 8"/>
                <a:gd name="T21" fmla="*/ 381 h 468"/>
                <a:gd name="T22" fmla="*/ 3 w 8"/>
                <a:gd name="T23" fmla="*/ 365 h 468"/>
                <a:gd name="T24" fmla="*/ 4 w 8"/>
                <a:gd name="T25" fmla="*/ 348 h 468"/>
                <a:gd name="T26" fmla="*/ 4 w 8"/>
                <a:gd name="T27" fmla="*/ 330 h 468"/>
                <a:gd name="T28" fmla="*/ 4 w 8"/>
                <a:gd name="T29" fmla="*/ 312 h 468"/>
                <a:gd name="T30" fmla="*/ 5 w 8"/>
                <a:gd name="T31" fmla="*/ 293 h 468"/>
                <a:gd name="T32" fmla="*/ 5 w 8"/>
                <a:gd name="T33" fmla="*/ 274 h 468"/>
                <a:gd name="T34" fmla="*/ 5 w 8"/>
                <a:gd name="T35" fmla="*/ 235 h 468"/>
                <a:gd name="T36" fmla="*/ 5 w 8"/>
                <a:gd name="T37" fmla="*/ 196 h 468"/>
                <a:gd name="T38" fmla="*/ 6 w 8"/>
                <a:gd name="T39" fmla="*/ 177 h 468"/>
                <a:gd name="T40" fmla="*/ 6 w 8"/>
                <a:gd name="T41" fmla="*/ 158 h 468"/>
                <a:gd name="T42" fmla="*/ 6 w 8"/>
                <a:gd name="T43" fmla="*/ 140 h 468"/>
                <a:gd name="T44" fmla="*/ 6 w 8"/>
                <a:gd name="T45" fmla="*/ 122 h 468"/>
                <a:gd name="T46" fmla="*/ 6 w 8"/>
                <a:gd name="T47" fmla="*/ 105 h 468"/>
                <a:gd name="T48" fmla="*/ 6 w 8"/>
                <a:gd name="T49" fmla="*/ 88 h 468"/>
                <a:gd name="T50" fmla="*/ 6 w 8"/>
                <a:gd name="T51" fmla="*/ 73 h 468"/>
                <a:gd name="T52" fmla="*/ 7 w 8"/>
                <a:gd name="T53" fmla="*/ 59 h 468"/>
                <a:gd name="T54" fmla="*/ 7 w 8"/>
                <a:gd name="T55" fmla="*/ 46 h 468"/>
                <a:gd name="T56" fmla="*/ 7 w 8"/>
                <a:gd name="T57" fmla="*/ 33 h 468"/>
                <a:gd name="T58" fmla="*/ 7 w 8"/>
                <a:gd name="T59" fmla="*/ 22 h 468"/>
                <a:gd name="T60" fmla="*/ 7 w 8"/>
                <a:gd name="T61" fmla="*/ 14 h 468"/>
                <a:gd name="T62" fmla="*/ 7 w 8"/>
                <a:gd name="T63" fmla="*/ 9 h 468"/>
                <a:gd name="T64" fmla="*/ 7 w 8"/>
                <a:gd name="T65" fmla="*/ 6 h 468"/>
                <a:gd name="T66" fmla="*/ 7 w 8"/>
                <a:gd name="T67" fmla="*/ 3 h 468"/>
                <a:gd name="T68" fmla="*/ 8 w 8"/>
                <a:gd name="T69" fmla="*/ 0 h 4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
                <a:gd name="T106" fmla="*/ 0 h 468"/>
                <a:gd name="T107" fmla="*/ 8 w 8"/>
                <a:gd name="T108" fmla="*/ 468 h 4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 h="468">
                  <a:moveTo>
                    <a:pt x="0" y="468"/>
                  </a:moveTo>
                  <a:lnTo>
                    <a:pt x="0" y="465"/>
                  </a:lnTo>
                  <a:lnTo>
                    <a:pt x="1" y="463"/>
                  </a:lnTo>
                  <a:lnTo>
                    <a:pt x="1" y="459"/>
                  </a:lnTo>
                  <a:lnTo>
                    <a:pt x="1" y="455"/>
                  </a:lnTo>
                  <a:lnTo>
                    <a:pt x="1" y="446"/>
                  </a:lnTo>
                  <a:lnTo>
                    <a:pt x="2" y="436"/>
                  </a:lnTo>
                  <a:lnTo>
                    <a:pt x="2" y="423"/>
                  </a:lnTo>
                  <a:lnTo>
                    <a:pt x="2" y="410"/>
                  </a:lnTo>
                  <a:lnTo>
                    <a:pt x="3" y="396"/>
                  </a:lnTo>
                  <a:lnTo>
                    <a:pt x="3" y="381"/>
                  </a:lnTo>
                  <a:lnTo>
                    <a:pt x="3" y="365"/>
                  </a:lnTo>
                  <a:lnTo>
                    <a:pt x="4" y="348"/>
                  </a:lnTo>
                  <a:lnTo>
                    <a:pt x="4" y="330"/>
                  </a:lnTo>
                  <a:lnTo>
                    <a:pt x="4" y="312"/>
                  </a:lnTo>
                  <a:lnTo>
                    <a:pt x="5" y="293"/>
                  </a:lnTo>
                  <a:lnTo>
                    <a:pt x="5" y="274"/>
                  </a:lnTo>
                  <a:lnTo>
                    <a:pt x="5" y="235"/>
                  </a:lnTo>
                  <a:lnTo>
                    <a:pt x="5" y="196"/>
                  </a:lnTo>
                  <a:lnTo>
                    <a:pt x="6" y="177"/>
                  </a:lnTo>
                  <a:lnTo>
                    <a:pt x="6" y="158"/>
                  </a:lnTo>
                  <a:lnTo>
                    <a:pt x="6" y="140"/>
                  </a:lnTo>
                  <a:lnTo>
                    <a:pt x="6" y="122"/>
                  </a:lnTo>
                  <a:lnTo>
                    <a:pt x="6" y="105"/>
                  </a:lnTo>
                  <a:lnTo>
                    <a:pt x="6" y="88"/>
                  </a:lnTo>
                  <a:lnTo>
                    <a:pt x="6" y="73"/>
                  </a:lnTo>
                  <a:lnTo>
                    <a:pt x="7" y="59"/>
                  </a:lnTo>
                  <a:lnTo>
                    <a:pt x="7" y="46"/>
                  </a:lnTo>
                  <a:lnTo>
                    <a:pt x="7" y="33"/>
                  </a:lnTo>
                  <a:lnTo>
                    <a:pt x="7" y="22"/>
                  </a:lnTo>
                  <a:lnTo>
                    <a:pt x="7" y="14"/>
                  </a:lnTo>
                  <a:lnTo>
                    <a:pt x="7" y="9"/>
                  </a:lnTo>
                  <a:lnTo>
                    <a:pt x="7" y="6"/>
                  </a:lnTo>
                  <a:lnTo>
                    <a:pt x="7" y="3"/>
                  </a:lnTo>
                  <a:lnTo>
                    <a:pt x="8" y="0"/>
                  </a:lnTo>
                </a:path>
              </a:pathLst>
            </a:custGeom>
            <a:noFill/>
            <a:ln w="14288">
              <a:solidFill>
                <a:srgbClr val="000080"/>
              </a:solidFill>
              <a:prstDash val="solid"/>
              <a:round/>
              <a:headEnd/>
              <a:tailEnd/>
            </a:ln>
          </p:spPr>
          <p:txBody>
            <a:bodyPr/>
            <a:lstStyle/>
            <a:p>
              <a:endParaRPr lang="en-US"/>
            </a:p>
          </p:txBody>
        </p:sp>
        <p:sp>
          <p:nvSpPr>
            <p:cNvPr id="307412" name="Freeform 211"/>
            <p:cNvSpPr>
              <a:spLocks/>
            </p:cNvSpPr>
            <p:nvPr/>
          </p:nvSpPr>
          <p:spPr bwMode="auto">
            <a:xfrm>
              <a:off x="2684" y="1670"/>
              <a:ext cx="8" cy="152"/>
            </a:xfrm>
            <a:custGeom>
              <a:avLst/>
              <a:gdLst>
                <a:gd name="T0" fmla="*/ 0 w 8"/>
                <a:gd name="T1" fmla="*/ 9 h 152"/>
                <a:gd name="T2" fmla="*/ 0 w 8"/>
                <a:gd name="T3" fmla="*/ 4 h 152"/>
                <a:gd name="T4" fmla="*/ 0 w 8"/>
                <a:gd name="T5" fmla="*/ 2 h 152"/>
                <a:gd name="T6" fmla="*/ 0 w 8"/>
                <a:gd name="T7" fmla="*/ 0 h 152"/>
                <a:gd name="T8" fmla="*/ 1 w 8"/>
                <a:gd name="T9" fmla="*/ 0 h 152"/>
                <a:gd name="T10" fmla="*/ 1 w 8"/>
                <a:gd name="T11" fmla="*/ 1 h 152"/>
                <a:gd name="T12" fmla="*/ 2 w 8"/>
                <a:gd name="T13" fmla="*/ 3 h 152"/>
                <a:gd name="T14" fmla="*/ 2 w 8"/>
                <a:gd name="T15" fmla="*/ 7 h 152"/>
                <a:gd name="T16" fmla="*/ 2 w 8"/>
                <a:gd name="T17" fmla="*/ 11 h 152"/>
                <a:gd name="T18" fmla="*/ 2 w 8"/>
                <a:gd name="T19" fmla="*/ 16 h 152"/>
                <a:gd name="T20" fmla="*/ 2 w 8"/>
                <a:gd name="T21" fmla="*/ 22 h 152"/>
                <a:gd name="T22" fmla="*/ 3 w 8"/>
                <a:gd name="T23" fmla="*/ 28 h 152"/>
                <a:gd name="T24" fmla="*/ 3 w 8"/>
                <a:gd name="T25" fmla="*/ 35 h 152"/>
                <a:gd name="T26" fmla="*/ 3 w 8"/>
                <a:gd name="T27" fmla="*/ 43 h 152"/>
                <a:gd name="T28" fmla="*/ 3 w 8"/>
                <a:gd name="T29" fmla="*/ 51 h 152"/>
                <a:gd name="T30" fmla="*/ 4 w 8"/>
                <a:gd name="T31" fmla="*/ 67 h 152"/>
                <a:gd name="T32" fmla="*/ 4 w 8"/>
                <a:gd name="T33" fmla="*/ 84 h 152"/>
                <a:gd name="T34" fmla="*/ 5 w 8"/>
                <a:gd name="T35" fmla="*/ 101 h 152"/>
                <a:gd name="T36" fmla="*/ 5 w 8"/>
                <a:gd name="T37" fmla="*/ 108 h 152"/>
                <a:gd name="T38" fmla="*/ 5 w 8"/>
                <a:gd name="T39" fmla="*/ 116 h 152"/>
                <a:gd name="T40" fmla="*/ 5 w 8"/>
                <a:gd name="T41" fmla="*/ 123 h 152"/>
                <a:gd name="T42" fmla="*/ 6 w 8"/>
                <a:gd name="T43" fmla="*/ 130 h 152"/>
                <a:gd name="T44" fmla="*/ 6 w 8"/>
                <a:gd name="T45" fmla="*/ 135 h 152"/>
                <a:gd name="T46" fmla="*/ 6 w 8"/>
                <a:gd name="T47" fmla="*/ 141 h 152"/>
                <a:gd name="T48" fmla="*/ 6 w 8"/>
                <a:gd name="T49" fmla="*/ 145 h 152"/>
                <a:gd name="T50" fmla="*/ 6 w 8"/>
                <a:gd name="T51" fmla="*/ 149 h 152"/>
                <a:gd name="T52" fmla="*/ 7 w 8"/>
                <a:gd name="T53" fmla="*/ 151 h 152"/>
                <a:gd name="T54" fmla="*/ 7 w 8"/>
                <a:gd name="T55" fmla="*/ 152 h 152"/>
                <a:gd name="T56" fmla="*/ 8 w 8"/>
                <a:gd name="T57" fmla="*/ 152 h 152"/>
                <a:gd name="T58" fmla="*/ 8 w 8"/>
                <a:gd name="T59" fmla="*/ 151 h 1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152"/>
                <a:gd name="T92" fmla="*/ 8 w 8"/>
                <a:gd name="T93" fmla="*/ 152 h 1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152">
                  <a:moveTo>
                    <a:pt x="0" y="9"/>
                  </a:moveTo>
                  <a:lnTo>
                    <a:pt x="0" y="4"/>
                  </a:lnTo>
                  <a:lnTo>
                    <a:pt x="0" y="2"/>
                  </a:lnTo>
                  <a:lnTo>
                    <a:pt x="0" y="0"/>
                  </a:lnTo>
                  <a:lnTo>
                    <a:pt x="1" y="0"/>
                  </a:lnTo>
                  <a:lnTo>
                    <a:pt x="1" y="1"/>
                  </a:lnTo>
                  <a:lnTo>
                    <a:pt x="2" y="3"/>
                  </a:lnTo>
                  <a:lnTo>
                    <a:pt x="2" y="7"/>
                  </a:lnTo>
                  <a:lnTo>
                    <a:pt x="2" y="11"/>
                  </a:lnTo>
                  <a:lnTo>
                    <a:pt x="2" y="16"/>
                  </a:lnTo>
                  <a:lnTo>
                    <a:pt x="2" y="22"/>
                  </a:lnTo>
                  <a:lnTo>
                    <a:pt x="3" y="28"/>
                  </a:lnTo>
                  <a:lnTo>
                    <a:pt x="3" y="35"/>
                  </a:lnTo>
                  <a:lnTo>
                    <a:pt x="3" y="43"/>
                  </a:lnTo>
                  <a:lnTo>
                    <a:pt x="3" y="51"/>
                  </a:lnTo>
                  <a:lnTo>
                    <a:pt x="4" y="67"/>
                  </a:lnTo>
                  <a:lnTo>
                    <a:pt x="4" y="84"/>
                  </a:lnTo>
                  <a:lnTo>
                    <a:pt x="5" y="101"/>
                  </a:lnTo>
                  <a:lnTo>
                    <a:pt x="5" y="108"/>
                  </a:lnTo>
                  <a:lnTo>
                    <a:pt x="5" y="116"/>
                  </a:lnTo>
                  <a:lnTo>
                    <a:pt x="5" y="123"/>
                  </a:lnTo>
                  <a:lnTo>
                    <a:pt x="6" y="130"/>
                  </a:lnTo>
                  <a:lnTo>
                    <a:pt x="6" y="135"/>
                  </a:lnTo>
                  <a:lnTo>
                    <a:pt x="6" y="141"/>
                  </a:lnTo>
                  <a:lnTo>
                    <a:pt x="6" y="145"/>
                  </a:lnTo>
                  <a:lnTo>
                    <a:pt x="6" y="149"/>
                  </a:lnTo>
                  <a:lnTo>
                    <a:pt x="7" y="151"/>
                  </a:lnTo>
                  <a:lnTo>
                    <a:pt x="7" y="152"/>
                  </a:lnTo>
                  <a:lnTo>
                    <a:pt x="8" y="152"/>
                  </a:lnTo>
                  <a:lnTo>
                    <a:pt x="8" y="151"/>
                  </a:lnTo>
                </a:path>
              </a:pathLst>
            </a:custGeom>
            <a:noFill/>
            <a:ln w="14288">
              <a:solidFill>
                <a:srgbClr val="000080"/>
              </a:solidFill>
              <a:prstDash val="solid"/>
              <a:round/>
              <a:headEnd/>
              <a:tailEnd/>
            </a:ln>
          </p:spPr>
          <p:txBody>
            <a:bodyPr/>
            <a:lstStyle/>
            <a:p>
              <a:endParaRPr lang="en-US"/>
            </a:p>
          </p:txBody>
        </p:sp>
        <p:sp>
          <p:nvSpPr>
            <p:cNvPr id="307413" name="Freeform 212"/>
            <p:cNvSpPr>
              <a:spLocks/>
            </p:cNvSpPr>
            <p:nvPr/>
          </p:nvSpPr>
          <p:spPr bwMode="auto">
            <a:xfrm>
              <a:off x="2692" y="1561"/>
              <a:ext cx="7" cy="260"/>
            </a:xfrm>
            <a:custGeom>
              <a:avLst/>
              <a:gdLst>
                <a:gd name="T0" fmla="*/ 0 w 7"/>
                <a:gd name="T1" fmla="*/ 260 h 260"/>
                <a:gd name="T2" fmla="*/ 0 w 7"/>
                <a:gd name="T3" fmla="*/ 258 h 260"/>
                <a:gd name="T4" fmla="*/ 0 w 7"/>
                <a:gd name="T5" fmla="*/ 254 h 260"/>
                <a:gd name="T6" fmla="*/ 0 w 7"/>
                <a:gd name="T7" fmla="*/ 250 h 260"/>
                <a:gd name="T8" fmla="*/ 1 w 7"/>
                <a:gd name="T9" fmla="*/ 245 h 260"/>
                <a:gd name="T10" fmla="*/ 1 w 7"/>
                <a:gd name="T11" fmla="*/ 239 h 260"/>
                <a:gd name="T12" fmla="*/ 1 w 7"/>
                <a:gd name="T13" fmla="*/ 232 h 260"/>
                <a:gd name="T14" fmla="*/ 1 w 7"/>
                <a:gd name="T15" fmla="*/ 224 h 260"/>
                <a:gd name="T16" fmla="*/ 1 w 7"/>
                <a:gd name="T17" fmla="*/ 216 h 260"/>
                <a:gd name="T18" fmla="*/ 2 w 7"/>
                <a:gd name="T19" fmla="*/ 208 h 260"/>
                <a:gd name="T20" fmla="*/ 2 w 7"/>
                <a:gd name="T21" fmla="*/ 198 h 260"/>
                <a:gd name="T22" fmla="*/ 2 w 7"/>
                <a:gd name="T23" fmla="*/ 188 h 260"/>
                <a:gd name="T24" fmla="*/ 2 w 7"/>
                <a:gd name="T25" fmla="*/ 178 h 260"/>
                <a:gd name="T26" fmla="*/ 3 w 7"/>
                <a:gd name="T27" fmla="*/ 157 h 260"/>
                <a:gd name="T28" fmla="*/ 3 w 7"/>
                <a:gd name="T29" fmla="*/ 135 h 260"/>
                <a:gd name="T30" fmla="*/ 4 w 7"/>
                <a:gd name="T31" fmla="*/ 113 h 260"/>
                <a:gd name="T32" fmla="*/ 5 w 7"/>
                <a:gd name="T33" fmla="*/ 92 h 260"/>
                <a:gd name="T34" fmla="*/ 5 w 7"/>
                <a:gd name="T35" fmla="*/ 71 h 260"/>
                <a:gd name="T36" fmla="*/ 5 w 7"/>
                <a:gd name="T37" fmla="*/ 61 h 260"/>
                <a:gd name="T38" fmla="*/ 6 w 7"/>
                <a:gd name="T39" fmla="*/ 52 h 260"/>
                <a:gd name="T40" fmla="*/ 6 w 7"/>
                <a:gd name="T41" fmla="*/ 43 h 260"/>
                <a:gd name="T42" fmla="*/ 6 w 7"/>
                <a:gd name="T43" fmla="*/ 35 h 260"/>
                <a:gd name="T44" fmla="*/ 6 w 7"/>
                <a:gd name="T45" fmla="*/ 27 h 260"/>
                <a:gd name="T46" fmla="*/ 6 w 7"/>
                <a:gd name="T47" fmla="*/ 20 h 260"/>
                <a:gd name="T48" fmla="*/ 7 w 7"/>
                <a:gd name="T49" fmla="*/ 14 h 260"/>
                <a:gd name="T50" fmla="*/ 7 w 7"/>
                <a:gd name="T51" fmla="*/ 8 h 260"/>
                <a:gd name="T52" fmla="*/ 7 w 7"/>
                <a:gd name="T53" fmla="*/ 3 h 260"/>
                <a:gd name="T54" fmla="*/ 7 w 7"/>
                <a:gd name="T55" fmla="*/ 0 h 2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
                <a:gd name="T85" fmla="*/ 0 h 260"/>
                <a:gd name="T86" fmla="*/ 7 w 7"/>
                <a:gd name="T87" fmla="*/ 260 h 2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 h="260">
                  <a:moveTo>
                    <a:pt x="0" y="260"/>
                  </a:moveTo>
                  <a:lnTo>
                    <a:pt x="0" y="258"/>
                  </a:lnTo>
                  <a:lnTo>
                    <a:pt x="0" y="254"/>
                  </a:lnTo>
                  <a:lnTo>
                    <a:pt x="0" y="250"/>
                  </a:lnTo>
                  <a:lnTo>
                    <a:pt x="1" y="245"/>
                  </a:lnTo>
                  <a:lnTo>
                    <a:pt x="1" y="239"/>
                  </a:lnTo>
                  <a:lnTo>
                    <a:pt x="1" y="232"/>
                  </a:lnTo>
                  <a:lnTo>
                    <a:pt x="1" y="224"/>
                  </a:lnTo>
                  <a:lnTo>
                    <a:pt x="1" y="216"/>
                  </a:lnTo>
                  <a:lnTo>
                    <a:pt x="2" y="208"/>
                  </a:lnTo>
                  <a:lnTo>
                    <a:pt x="2" y="198"/>
                  </a:lnTo>
                  <a:lnTo>
                    <a:pt x="2" y="188"/>
                  </a:lnTo>
                  <a:lnTo>
                    <a:pt x="2" y="178"/>
                  </a:lnTo>
                  <a:lnTo>
                    <a:pt x="3" y="157"/>
                  </a:lnTo>
                  <a:lnTo>
                    <a:pt x="3" y="135"/>
                  </a:lnTo>
                  <a:lnTo>
                    <a:pt x="4" y="113"/>
                  </a:lnTo>
                  <a:lnTo>
                    <a:pt x="5" y="92"/>
                  </a:lnTo>
                  <a:lnTo>
                    <a:pt x="5" y="71"/>
                  </a:lnTo>
                  <a:lnTo>
                    <a:pt x="5" y="61"/>
                  </a:lnTo>
                  <a:lnTo>
                    <a:pt x="6" y="52"/>
                  </a:lnTo>
                  <a:lnTo>
                    <a:pt x="6" y="43"/>
                  </a:lnTo>
                  <a:lnTo>
                    <a:pt x="6" y="35"/>
                  </a:lnTo>
                  <a:lnTo>
                    <a:pt x="6" y="27"/>
                  </a:lnTo>
                  <a:lnTo>
                    <a:pt x="6" y="20"/>
                  </a:lnTo>
                  <a:lnTo>
                    <a:pt x="7" y="14"/>
                  </a:lnTo>
                  <a:lnTo>
                    <a:pt x="7" y="8"/>
                  </a:lnTo>
                  <a:lnTo>
                    <a:pt x="7" y="3"/>
                  </a:lnTo>
                  <a:lnTo>
                    <a:pt x="7" y="0"/>
                  </a:lnTo>
                </a:path>
              </a:pathLst>
            </a:custGeom>
            <a:noFill/>
            <a:ln w="14288">
              <a:solidFill>
                <a:srgbClr val="000080"/>
              </a:solidFill>
              <a:prstDash val="solid"/>
              <a:round/>
              <a:headEnd/>
              <a:tailEnd/>
            </a:ln>
          </p:spPr>
          <p:txBody>
            <a:bodyPr/>
            <a:lstStyle/>
            <a:p>
              <a:endParaRPr lang="en-US"/>
            </a:p>
          </p:txBody>
        </p:sp>
        <p:sp>
          <p:nvSpPr>
            <p:cNvPr id="307414" name="Freeform 213"/>
            <p:cNvSpPr>
              <a:spLocks/>
            </p:cNvSpPr>
            <p:nvPr/>
          </p:nvSpPr>
          <p:spPr bwMode="auto">
            <a:xfrm>
              <a:off x="2699" y="1553"/>
              <a:ext cx="8" cy="70"/>
            </a:xfrm>
            <a:custGeom>
              <a:avLst/>
              <a:gdLst>
                <a:gd name="T0" fmla="*/ 0 w 8"/>
                <a:gd name="T1" fmla="*/ 8 h 70"/>
                <a:gd name="T2" fmla="*/ 0 w 8"/>
                <a:gd name="T3" fmla="*/ 5 h 70"/>
                <a:gd name="T4" fmla="*/ 1 w 8"/>
                <a:gd name="T5" fmla="*/ 4 h 70"/>
                <a:gd name="T6" fmla="*/ 1 w 8"/>
                <a:gd name="T7" fmla="*/ 2 h 70"/>
                <a:gd name="T8" fmla="*/ 1 w 8"/>
                <a:gd name="T9" fmla="*/ 1 h 70"/>
                <a:gd name="T10" fmla="*/ 1 w 8"/>
                <a:gd name="T11" fmla="*/ 0 h 70"/>
                <a:gd name="T12" fmla="*/ 1 w 8"/>
                <a:gd name="T13" fmla="*/ 1 h 70"/>
                <a:gd name="T14" fmla="*/ 1 w 8"/>
                <a:gd name="T15" fmla="*/ 1 h 70"/>
                <a:gd name="T16" fmla="*/ 2 w 8"/>
                <a:gd name="T17" fmla="*/ 2 h 70"/>
                <a:gd name="T18" fmla="*/ 2 w 8"/>
                <a:gd name="T19" fmla="*/ 5 h 70"/>
                <a:gd name="T20" fmla="*/ 2 w 8"/>
                <a:gd name="T21" fmla="*/ 9 h 70"/>
                <a:gd name="T22" fmla="*/ 3 w 8"/>
                <a:gd name="T23" fmla="*/ 15 h 70"/>
                <a:gd name="T24" fmla="*/ 3 w 8"/>
                <a:gd name="T25" fmla="*/ 21 h 70"/>
                <a:gd name="T26" fmla="*/ 4 w 8"/>
                <a:gd name="T27" fmla="*/ 27 h 70"/>
                <a:gd name="T28" fmla="*/ 4 w 8"/>
                <a:gd name="T29" fmla="*/ 35 h 70"/>
                <a:gd name="T30" fmla="*/ 5 w 8"/>
                <a:gd name="T31" fmla="*/ 49 h 70"/>
                <a:gd name="T32" fmla="*/ 6 w 8"/>
                <a:gd name="T33" fmla="*/ 55 h 70"/>
                <a:gd name="T34" fmla="*/ 6 w 8"/>
                <a:gd name="T35" fmla="*/ 61 h 70"/>
                <a:gd name="T36" fmla="*/ 7 w 8"/>
                <a:gd name="T37" fmla="*/ 66 h 70"/>
                <a:gd name="T38" fmla="*/ 8 w 8"/>
                <a:gd name="T39" fmla="*/ 70 h 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70"/>
                <a:gd name="T62" fmla="*/ 8 w 8"/>
                <a:gd name="T63" fmla="*/ 70 h 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70">
                  <a:moveTo>
                    <a:pt x="0" y="8"/>
                  </a:moveTo>
                  <a:lnTo>
                    <a:pt x="0" y="5"/>
                  </a:lnTo>
                  <a:lnTo>
                    <a:pt x="1" y="4"/>
                  </a:lnTo>
                  <a:lnTo>
                    <a:pt x="1" y="2"/>
                  </a:lnTo>
                  <a:lnTo>
                    <a:pt x="1" y="1"/>
                  </a:lnTo>
                  <a:lnTo>
                    <a:pt x="1" y="0"/>
                  </a:lnTo>
                  <a:lnTo>
                    <a:pt x="1" y="1"/>
                  </a:lnTo>
                  <a:lnTo>
                    <a:pt x="2" y="2"/>
                  </a:lnTo>
                  <a:lnTo>
                    <a:pt x="2" y="5"/>
                  </a:lnTo>
                  <a:lnTo>
                    <a:pt x="2" y="9"/>
                  </a:lnTo>
                  <a:lnTo>
                    <a:pt x="3" y="15"/>
                  </a:lnTo>
                  <a:lnTo>
                    <a:pt x="3" y="21"/>
                  </a:lnTo>
                  <a:lnTo>
                    <a:pt x="4" y="27"/>
                  </a:lnTo>
                  <a:lnTo>
                    <a:pt x="4" y="35"/>
                  </a:lnTo>
                  <a:lnTo>
                    <a:pt x="5" y="49"/>
                  </a:lnTo>
                  <a:lnTo>
                    <a:pt x="6" y="55"/>
                  </a:lnTo>
                  <a:lnTo>
                    <a:pt x="6" y="61"/>
                  </a:lnTo>
                  <a:lnTo>
                    <a:pt x="7" y="66"/>
                  </a:lnTo>
                  <a:lnTo>
                    <a:pt x="8" y="70"/>
                  </a:lnTo>
                </a:path>
              </a:pathLst>
            </a:custGeom>
            <a:noFill/>
            <a:ln w="14288">
              <a:solidFill>
                <a:srgbClr val="000080"/>
              </a:solidFill>
              <a:prstDash val="solid"/>
              <a:round/>
              <a:headEnd/>
              <a:tailEnd/>
            </a:ln>
          </p:spPr>
          <p:txBody>
            <a:bodyPr/>
            <a:lstStyle/>
            <a:p>
              <a:endParaRPr lang="en-US"/>
            </a:p>
          </p:txBody>
        </p:sp>
        <p:sp>
          <p:nvSpPr>
            <p:cNvPr id="307415" name="Freeform 214"/>
            <p:cNvSpPr>
              <a:spLocks/>
            </p:cNvSpPr>
            <p:nvPr/>
          </p:nvSpPr>
          <p:spPr bwMode="auto">
            <a:xfrm>
              <a:off x="2707" y="1623"/>
              <a:ext cx="24" cy="52"/>
            </a:xfrm>
            <a:custGeom>
              <a:avLst/>
              <a:gdLst>
                <a:gd name="T0" fmla="*/ 0 w 24"/>
                <a:gd name="T1" fmla="*/ 0 h 52"/>
                <a:gd name="T2" fmla="*/ 2 w 24"/>
                <a:gd name="T3" fmla="*/ 5 h 52"/>
                <a:gd name="T4" fmla="*/ 5 w 24"/>
                <a:gd name="T5" fmla="*/ 10 h 52"/>
                <a:gd name="T6" fmla="*/ 8 w 24"/>
                <a:gd name="T7" fmla="*/ 15 h 52"/>
                <a:gd name="T8" fmla="*/ 12 w 24"/>
                <a:gd name="T9" fmla="*/ 21 h 52"/>
                <a:gd name="T10" fmla="*/ 15 w 24"/>
                <a:gd name="T11" fmla="*/ 27 h 52"/>
                <a:gd name="T12" fmla="*/ 19 w 24"/>
                <a:gd name="T13" fmla="*/ 34 h 52"/>
                <a:gd name="T14" fmla="*/ 22 w 24"/>
                <a:gd name="T15" fmla="*/ 42 h 52"/>
                <a:gd name="T16" fmla="*/ 24 w 24"/>
                <a:gd name="T17" fmla="*/ 52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52"/>
                <a:gd name="T29" fmla="*/ 24 w 24"/>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52">
                  <a:moveTo>
                    <a:pt x="0" y="0"/>
                  </a:moveTo>
                  <a:lnTo>
                    <a:pt x="2" y="5"/>
                  </a:lnTo>
                  <a:lnTo>
                    <a:pt x="5" y="10"/>
                  </a:lnTo>
                  <a:lnTo>
                    <a:pt x="8" y="15"/>
                  </a:lnTo>
                  <a:lnTo>
                    <a:pt x="12" y="21"/>
                  </a:lnTo>
                  <a:lnTo>
                    <a:pt x="15" y="27"/>
                  </a:lnTo>
                  <a:lnTo>
                    <a:pt x="19" y="34"/>
                  </a:lnTo>
                  <a:lnTo>
                    <a:pt x="22" y="42"/>
                  </a:lnTo>
                  <a:lnTo>
                    <a:pt x="24" y="52"/>
                  </a:lnTo>
                </a:path>
              </a:pathLst>
            </a:custGeom>
            <a:noFill/>
            <a:ln w="14288">
              <a:solidFill>
                <a:srgbClr val="000080"/>
              </a:solidFill>
              <a:prstDash val="solid"/>
              <a:round/>
              <a:headEnd/>
              <a:tailEnd/>
            </a:ln>
          </p:spPr>
          <p:txBody>
            <a:bodyPr/>
            <a:lstStyle/>
            <a:p>
              <a:endParaRPr lang="en-US"/>
            </a:p>
          </p:txBody>
        </p:sp>
        <p:sp>
          <p:nvSpPr>
            <p:cNvPr id="307416" name="Freeform 215"/>
            <p:cNvSpPr>
              <a:spLocks/>
            </p:cNvSpPr>
            <p:nvPr/>
          </p:nvSpPr>
          <p:spPr bwMode="auto">
            <a:xfrm>
              <a:off x="2731" y="1675"/>
              <a:ext cx="7" cy="198"/>
            </a:xfrm>
            <a:custGeom>
              <a:avLst/>
              <a:gdLst>
                <a:gd name="T0" fmla="*/ 0 w 7"/>
                <a:gd name="T1" fmla="*/ 0 h 198"/>
                <a:gd name="T2" fmla="*/ 0 w 7"/>
                <a:gd name="T3" fmla="*/ 4 h 198"/>
                <a:gd name="T4" fmla="*/ 1 w 7"/>
                <a:gd name="T5" fmla="*/ 9 h 198"/>
                <a:gd name="T6" fmla="*/ 1 w 7"/>
                <a:gd name="T7" fmla="*/ 14 h 198"/>
                <a:gd name="T8" fmla="*/ 1 w 7"/>
                <a:gd name="T9" fmla="*/ 20 h 198"/>
                <a:gd name="T10" fmla="*/ 2 w 7"/>
                <a:gd name="T11" fmla="*/ 26 h 198"/>
                <a:gd name="T12" fmla="*/ 2 w 7"/>
                <a:gd name="T13" fmla="*/ 32 h 198"/>
                <a:gd name="T14" fmla="*/ 3 w 7"/>
                <a:gd name="T15" fmla="*/ 46 h 198"/>
                <a:gd name="T16" fmla="*/ 3 w 7"/>
                <a:gd name="T17" fmla="*/ 61 h 198"/>
                <a:gd name="T18" fmla="*/ 3 w 7"/>
                <a:gd name="T19" fmla="*/ 77 h 198"/>
                <a:gd name="T20" fmla="*/ 5 w 7"/>
                <a:gd name="T21" fmla="*/ 109 h 198"/>
                <a:gd name="T22" fmla="*/ 5 w 7"/>
                <a:gd name="T23" fmla="*/ 125 h 198"/>
                <a:gd name="T24" fmla="*/ 5 w 7"/>
                <a:gd name="T25" fmla="*/ 140 h 198"/>
                <a:gd name="T26" fmla="*/ 6 w 7"/>
                <a:gd name="T27" fmla="*/ 154 h 198"/>
                <a:gd name="T28" fmla="*/ 6 w 7"/>
                <a:gd name="T29" fmla="*/ 160 h 198"/>
                <a:gd name="T30" fmla="*/ 6 w 7"/>
                <a:gd name="T31" fmla="*/ 167 h 198"/>
                <a:gd name="T32" fmla="*/ 6 w 7"/>
                <a:gd name="T33" fmla="*/ 172 h 198"/>
                <a:gd name="T34" fmla="*/ 6 w 7"/>
                <a:gd name="T35" fmla="*/ 178 h 198"/>
                <a:gd name="T36" fmla="*/ 6 w 7"/>
                <a:gd name="T37" fmla="*/ 182 h 198"/>
                <a:gd name="T38" fmla="*/ 6 w 7"/>
                <a:gd name="T39" fmla="*/ 187 h 198"/>
                <a:gd name="T40" fmla="*/ 7 w 7"/>
                <a:gd name="T41" fmla="*/ 190 h 198"/>
                <a:gd name="T42" fmla="*/ 7 w 7"/>
                <a:gd name="T43" fmla="*/ 194 h 198"/>
                <a:gd name="T44" fmla="*/ 7 w 7"/>
                <a:gd name="T45" fmla="*/ 196 h 198"/>
                <a:gd name="T46" fmla="*/ 7 w 7"/>
                <a:gd name="T47" fmla="*/ 198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198"/>
                <a:gd name="T74" fmla="*/ 7 w 7"/>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198">
                  <a:moveTo>
                    <a:pt x="0" y="0"/>
                  </a:moveTo>
                  <a:lnTo>
                    <a:pt x="0" y="4"/>
                  </a:lnTo>
                  <a:lnTo>
                    <a:pt x="1" y="9"/>
                  </a:lnTo>
                  <a:lnTo>
                    <a:pt x="1" y="14"/>
                  </a:lnTo>
                  <a:lnTo>
                    <a:pt x="1" y="20"/>
                  </a:lnTo>
                  <a:lnTo>
                    <a:pt x="2" y="26"/>
                  </a:lnTo>
                  <a:lnTo>
                    <a:pt x="2" y="32"/>
                  </a:lnTo>
                  <a:lnTo>
                    <a:pt x="3" y="46"/>
                  </a:lnTo>
                  <a:lnTo>
                    <a:pt x="3" y="61"/>
                  </a:lnTo>
                  <a:lnTo>
                    <a:pt x="3" y="77"/>
                  </a:lnTo>
                  <a:lnTo>
                    <a:pt x="5" y="109"/>
                  </a:lnTo>
                  <a:lnTo>
                    <a:pt x="5" y="125"/>
                  </a:lnTo>
                  <a:lnTo>
                    <a:pt x="5" y="140"/>
                  </a:lnTo>
                  <a:lnTo>
                    <a:pt x="6" y="154"/>
                  </a:lnTo>
                  <a:lnTo>
                    <a:pt x="6" y="160"/>
                  </a:lnTo>
                  <a:lnTo>
                    <a:pt x="6" y="167"/>
                  </a:lnTo>
                  <a:lnTo>
                    <a:pt x="6" y="172"/>
                  </a:lnTo>
                  <a:lnTo>
                    <a:pt x="6" y="178"/>
                  </a:lnTo>
                  <a:lnTo>
                    <a:pt x="6" y="182"/>
                  </a:lnTo>
                  <a:lnTo>
                    <a:pt x="6" y="187"/>
                  </a:lnTo>
                  <a:lnTo>
                    <a:pt x="7" y="190"/>
                  </a:lnTo>
                  <a:lnTo>
                    <a:pt x="7" y="194"/>
                  </a:lnTo>
                  <a:lnTo>
                    <a:pt x="7" y="196"/>
                  </a:lnTo>
                  <a:lnTo>
                    <a:pt x="7" y="198"/>
                  </a:lnTo>
                </a:path>
              </a:pathLst>
            </a:custGeom>
            <a:noFill/>
            <a:ln w="14288">
              <a:solidFill>
                <a:srgbClr val="000080"/>
              </a:solidFill>
              <a:prstDash val="solid"/>
              <a:round/>
              <a:headEnd/>
              <a:tailEnd/>
            </a:ln>
          </p:spPr>
          <p:txBody>
            <a:bodyPr/>
            <a:lstStyle/>
            <a:p>
              <a:endParaRPr lang="en-US"/>
            </a:p>
          </p:txBody>
        </p:sp>
        <p:sp>
          <p:nvSpPr>
            <p:cNvPr id="307417" name="Freeform 216"/>
            <p:cNvSpPr>
              <a:spLocks/>
            </p:cNvSpPr>
            <p:nvPr/>
          </p:nvSpPr>
          <p:spPr bwMode="auto">
            <a:xfrm>
              <a:off x="2738" y="1761"/>
              <a:ext cx="8" cy="113"/>
            </a:xfrm>
            <a:custGeom>
              <a:avLst/>
              <a:gdLst>
                <a:gd name="T0" fmla="*/ 0 w 8"/>
                <a:gd name="T1" fmla="*/ 112 h 113"/>
                <a:gd name="T2" fmla="*/ 0 w 8"/>
                <a:gd name="T3" fmla="*/ 113 h 113"/>
                <a:gd name="T4" fmla="*/ 1 w 8"/>
                <a:gd name="T5" fmla="*/ 113 h 113"/>
                <a:gd name="T6" fmla="*/ 1 w 8"/>
                <a:gd name="T7" fmla="*/ 113 h 113"/>
                <a:gd name="T8" fmla="*/ 1 w 8"/>
                <a:gd name="T9" fmla="*/ 112 h 113"/>
                <a:gd name="T10" fmla="*/ 1 w 8"/>
                <a:gd name="T11" fmla="*/ 110 h 113"/>
                <a:gd name="T12" fmla="*/ 2 w 8"/>
                <a:gd name="T13" fmla="*/ 109 h 113"/>
                <a:gd name="T14" fmla="*/ 2 w 8"/>
                <a:gd name="T15" fmla="*/ 107 h 113"/>
                <a:gd name="T16" fmla="*/ 2 w 8"/>
                <a:gd name="T17" fmla="*/ 104 h 113"/>
                <a:gd name="T18" fmla="*/ 3 w 8"/>
                <a:gd name="T19" fmla="*/ 97 h 113"/>
                <a:gd name="T20" fmla="*/ 3 w 8"/>
                <a:gd name="T21" fmla="*/ 90 h 113"/>
                <a:gd name="T22" fmla="*/ 4 w 8"/>
                <a:gd name="T23" fmla="*/ 81 h 113"/>
                <a:gd name="T24" fmla="*/ 4 w 8"/>
                <a:gd name="T25" fmla="*/ 71 h 113"/>
                <a:gd name="T26" fmla="*/ 5 w 8"/>
                <a:gd name="T27" fmla="*/ 61 h 113"/>
                <a:gd name="T28" fmla="*/ 5 w 8"/>
                <a:gd name="T29" fmla="*/ 51 h 113"/>
                <a:gd name="T30" fmla="*/ 6 w 8"/>
                <a:gd name="T31" fmla="*/ 41 h 113"/>
                <a:gd name="T32" fmla="*/ 6 w 8"/>
                <a:gd name="T33" fmla="*/ 31 h 113"/>
                <a:gd name="T34" fmla="*/ 6 w 8"/>
                <a:gd name="T35" fmla="*/ 21 h 113"/>
                <a:gd name="T36" fmla="*/ 7 w 8"/>
                <a:gd name="T37" fmla="*/ 13 h 113"/>
                <a:gd name="T38" fmla="*/ 7 w 8"/>
                <a:gd name="T39" fmla="*/ 6 h 113"/>
                <a:gd name="T40" fmla="*/ 8 w 8"/>
                <a:gd name="T41" fmla="*/ 3 h 113"/>
                <a:gd name="T42" fmla="*/ 8 w 8"/>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13"/>
                <a:gd name="T68" fmla="*/ 8 w 8"/>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13">
                  <a:moveTo>
                    <a:pt x="0" y="112"/>
                  </a:moveTo>
                  <a:lnTo>
                    <a:pt x="0" y="113"/>
                  </a:lnTo>
                  <a:lnTo>
                    <a:pt x="1" y="113"/>
                  </a:lnTo>
                  <a:lnTo>
                    <a:pt x="1" y="112"/>
                  </a:lnTo>
                  <a:lnTo>
                    <a:pt x="1" y="110"/>
                  </a:lnTo>
                  <a:lnTo>
                    <a:pt x="2" y="109"/>
                  </a:lnTo>
                  <a:lnTo>
                    <a:pt x="2" y="107"/>
                  </a:lnTo>
                  <a:lnTo>
                    <a:pt x="2" y="104"/>
                  </a:lnTo>
                  <a:lnTo>
                    <a:pt x="3" y="97"/>
                  </a:lnTo>
                  <a:lnTo>
                    <a:pt x="3" y="90"/>
                  </a:lnTo>
                  <a:lnTo>
                    <a:pt x="4" y="81"/>
                  </a:lnTo>
                  <a:lnTo>
                    <a:pt x="4" y="71"/>
                  </a:lnTo>
                  <a:lnTo>
                    <a:pt x="5" y="61"/>
                  </a:lnTo>
                  <a:lnTo>
                    <a:pt x="5" y="51"/>
                  </a:lnTo>
                  <a:lnTo>
                    <a:pt x="6" y="41"/>
                  </a:lnTo>
                  <a:lnTo>
                    <a:pt x="6" y="31"/>
                  </a:lnTo>
                  <a:lnTo>
                    <a:pt x="6" y="21"/>
                  </a:lnTo>
                  <a:lnTo>
                    <a:pt x="7" y="13"/>
                  </a:lnTo>
                  <a:lnTo>
                    <a:pt x="7" y="6"/>
                  </a:lnTo>
                  <a:lnTo>
                    <a:pt x="8" y="3"/>
                  </a:lnTo>
                  <a:lnTo>
                    <a:pt x="8" y="0"/>
                  </a:lnTo>
                </a:path>
              </a:pathLst>
            </a:custGeom>
            <a:noFill/>
            <a:ln w="14288">
              <a:solidFill>
                <a:srgbClr val="000080"/>
              </a:solidFill>
              <a:prstDash val="solid"/>
              <a:round/>
              <a:headEnd/>
              <a:tailEnd/>
            </a:ln>
          </p:spPr>
          <p:txBody>
            <a:bodyPr/>
            <a:lstStyle/>
            <a:p>
              <a:endParaRPr lang="en-US"/>
            </a:p>
          </p:txBody>
        </p:sp>
        <p:sp>
          <p:nvSpPr>
            <p:cNvPr id="307418" name="Freeform 217"/>
            <p:cNvSpPr>
              <a:spLocks/>
            </p:cNvSpPr>
            <p:nvPr/>
          </p:nvSpPr>
          <p:spPr bwMode="auto">
            <a:xfrm>
              <a:off x="2746" y="1708"/>
              <a:ext cx="8" cy="53"/>
            </a:xfrm>
            <a:custGeom>
              <a:avLst/>
              <a:gdLst>
                <a:gd name="T0" fmla="*/ 0 w 8"/>
                <a:gd name="T1" fmla="*/ 53 h 53"/>
                <a:gd name="T2" fmla="*/ 1 w 8"/>
                <a:gd name="T3" fmla="*/ 43 h 53"/>
                <a:gd name="T4" fmla="*/ 2 w 8"/>
                <a:gd name="T5" fmla="*/ 34 h 53"/>
                <a:gd name="T6" fmla="*/ 3 w 8"/>
                <a:gd name="T7" fmla="*/ 24 h 53"/>
                <a:gd name="T8" fmla="*/ 4 w 8"/>
                <a:gd name="T9" fmla="*/ 17 h 53"/>
                <a:gd name="T10" fmla="*/ 5 w 8"/>
                <a:gd name="T11" fmla="*/ 10 h 53"/>
                <a:gd name="T12" fmla="*/ 6 w 8"/>
                <a:gd name="T13" fmla="*/ 7 h 53"/>
                <a:gd name="T14" fmla="*/ 6 w 8"/>
                <a:gd name="T15" fmla="*/ 4 h 53"/>
                <a:gd name="T16" fmla="*/ 6 w 8"/>
                <a:gd name="T17" fmla="*/ 3 h 53"/>
                <a:gd name="T18" fmla="*/ 7 w 8"/>
                <a:gd name="T19" fmla="*/ 1 h 53"/>
                <a:gd name="T20" fmla="*/ 7 w 8"/>
                <a:gd name="T21" fmla="*/ 1 h 53"/>
                <a:gd name="T22" fmla="*/ 8 w 8"/>
                <a:gd name="T23" fmla="*/ 0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53"/>
                <a:gd name="T38" fmla="*/ 8 w 8"/>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53">
                  <a:moveTo>
                    <a:pt x="0" y="53"/>
                  </a:moveTo>
                  <a:lnTo>
                    <a:pt x="1" y="43"/>
                  </a:lnTo>
                  <a:lnTo>
                    <a:pt x="2" y="34"/>
                  </a:lnTo>
                  <a:lnTo>
                    <a:pt x="3" y="24"/>
                  </a:lnTo>
                  <a:lnTo>
                    <a:pt x="4" y="17"/>
                  </a:lnTo>
                  <a:lnTo>
                    <a:pt x="5" y="10"/>
                  </a:lnTo>
                  <a:lnTo>
                    <a:pt x="6" y="7"/>
                  </a:lnTo>
                  <a:lnTo>
                    <a:pt x="6" y="4"/>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419" name="Freeform 218"/>
            <p:cNvSpPr>
              <a:spLocks/>
            </p:cNvSpPr>
            <p:nvPr/>
          </p:nvSpPr>
          <p:spPr bwMode="auto">
            <a:xfrm>
              <a:off x="2754" y="1708"/>
              <a:ext cx="7" cy="52"/>
            </a:xfrm>
            <a:custGeom>
              <a:avLst/>
              <a:gdLst>
                <a:gd name="T0" fmla="*/ 0 w 7"/>
                <a:gd name="T1" fmla="*/ 0 h 52"/>
                <a:gd name="T2" fmla="*/ 0 w 7"/>
                <a:gd name="T3" fmla="*/ 1 h 52"/>
                <a:gd name="T4" fmla="*/ 0 w 7"/>
                <a:gd name="T5" fmla="*/ 1 h 52"/>
                <a:gd name="T6" fmla="*/ 1 w 7"/>
                <a:gd name="T7" fmla="*/ 3 h 52"/>
                <a:gd name="T8" fmla="*/ 1 w 7"/>
                <a:gd name="T9" fmla="*/ 4 h 52"/>
                <a:gd name="T10" fmla="*/ 1 w 7"/>
                <a:gd name="T11" fmla="*/ 7 h 52"/>
                <a:gd name="T12" fmla="*/ 2 w 7"/>
                <a:gd name="T13" fmla="*/ 10 h 52"/>
                <a:gd name="T14" fmla="*/ 2 w 7"/>
                <a:gd name="T15" fmla="*/ 17 h 52"/>
                <a:gd name="T16" fmla="*/ 4 w 7"/>
                <a:gd name="T17" fmla="*/ 24 h 52"/>
                <a:gd name="T18" fmla="*/ 5 w 7"/>
                <a:gd name="T19" fmla="*/ 33 h 52"/>
                <a:gd name="T20" fmla="*/ 6 w 7"/>
                <a:gd name="T21" fmla="*/ 42 h 52"/>
                <a:gd name="T22" fmla="*/ 7 w 7"/>
                <a:gd name="T23" fmla="*/ 52 h 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2"/>
                <a:gd name="T38" fmla="*/ 7 w 7"/>
                <a:gd name="T39" fmla="*/ 52 h 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2">
                  <a:moveTo>
                    <a:pt x="0" y="0"/>
                  </a:moveTo>
                  <a:lnTo>
                    <a:pt x="0" y="1"/>
                  </a:lnTo>
                  <a:lnTo>
                    <a:pt x="1" y="3"/>
                  </a:lnTo>
                  <a:lnTo>
                    <a:pt x="1" y="4"/>
                  </a:lnTo>
                  <a:lnTo>
                    <a:pt x="1" y="7"/>
                  </a:lnTo>
                  <a:lnTo>
                    <a:pt x="2" y="10"/>
                  </a:lnTo>
                  <a:lnTo>
                    <a:pt x="2" y="17"/>
                  </a:lnTo>
                  <a:lnTo>
                    <a:pt x="4" y="24"/>
                  </a:lnTo>
                  <a:lnTo>
                    <a:pt x="5" y="33"/>
                  </a:lnTo>
                  <a:lnTo>
                    <a:pt x="6" y="42"/>
                  </a:lnTo>
                  <a:lnTo>
                    <a:pt x="7" y="52"/>
                  </a:lnTo>
                </a:path>
              </a:pathLst>
            </a:custGeom>
            <a:noFill/>
            <a:ln w="14288">
              <a:solidFill>
                <a:srgbClr val="000080"/>
              </a:solidFill>
              <a:prstDash val="solid"/>
              <a:round/>
              <a:headEnd/>
              <a:tailEnd/>
            </a:ln>
          </p:spPr>
          <p:txBody>
            <a:bodyPr/>
            <a:lstStyle/>
            <a:p>
              <a:endParaRPr lang="en-US"/>
            </a:p>
          </p:txBody>
        </p:sp>
        <p:sp>
          <p:nvSpPr>
            <p:cNvPr id="307420" name="Freeform 219"/>
            <p:cNvSpPr>
              <a:spLocks/>
            </p:cNvSpPr>
            <p:nvPr/>
          </p:nvSpPr>
          <p:spPr bwMode="auto">
            <a:xfrm>
              <a:off x="2761" y="1760"/>
              <a:ext cx="24" cy="119"/>
            </a:xfrm>
            <a:custGeom>
              <a:avLst/>
              <a:gdLst>
                <a:gd name="T0" fmla="*/ 0 w 24"/>
                <a:gd name="T1" fmla="*/ 0 h 119"/>
                <a:gd name="T2" fmla="*/ 2 w 24"/>
                <a:gd name="T3" fmla="*/ 6 h 119"/>
                <a:gd name="T4" fmla="*/ 3 w 24"/>
                <a:gd name="T5" fmla="*/ 14 h 119"/>
                <a:gd name="T6" fmla="*/ 4 w 24"/>
                <a:gd name="T7" fmla="*/ 22 h 119"/>
                <a:gd name="T8" fmla="*/ 5 w 24"/>
                <a:gd name="T9" fmla="*/ 31 h 119"/>
                <a:gd name="T10" fmla="*/ 7 w 24"/>
                <a:gd name="T11" fmla="*/ 41 h 119"/>
                <a:gd name="T12" fmla="*/ 9 w 24"/>
                <a:gd name="T13" fmla="*/ 51 h 119"/>
                <a:gd name="T14" fmla="*/ 12 w 24"/>
                <a:gd name="T15" fmla="*/ 71 h 119"/>
                <a:gd name="T16" fmla="*/ 14 w 24"/>
                <a:gd name="T17" fmla="*/ 81 h 119"/>
                <a:gd name="T18" fmla="*/ 16 w 24"/>
                <a:gd name="T19" fmla="*/ 90 h 119"/>
                <a:gd name="T20" fmla="*/ 17 w 24"/>
                <a:gd name="T21" fmla="*/ 98 h 119"/>
                <a:gd name="T22" fmla="*/ 19 w 24"/>
                <a:gd name="T23" fmla="*/ 105 h 119"/>
                <a:gd name="T24" fmla="*/ 20 w 24"/>
                <a:gd name="T25" fmla="*/ 111 h 119"/>
                <a:gd name="T26" fmla="*/ 21 w 24"/>
                <a:gd name="T27" fmla="*/ 114 h 119"/>
                <a:gd name="T28" fmla="*/ 22 w 24"/>
                <a:gd name="T29" fmla="*/ 116 h 119"/>
                <a:gd name="T30" fmla="*/ 22 w 24"/>
                <a:gd name="T31" fmla="*/ 117 h 119"/>
                <a:gd name="T32" fmla="*/ 23 w 24"/>
                <a:gd name="T33" fmla="*/ 118 h 119"/>
                <a:gd name="T34" fmla="*/ 24 w 24"/>
                <a:gd name="T35" fmla="*/ 119 h 119"/>
                <a:gd name="T36" fmla="*/ 24 w 24"/>
                <a:gd name="T37" fmla="*/ 119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119"/>
                <a:gd name="T59" fmla="*/ 24 w 24"/>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119">
                  <a:moveTo>
                    <a:pt x="0" y="0"/>
                  </a:moveTo>
                  <a:lnTo>
                    <a:pt x="2" y="6"/>
                  </a:lnTo>
                  <a:lnTo>
                    <a:pt x="3" y="14"/>
                  </a:lnTo>
                  <a:lnTo>
                    <a:pt x="4" y="22"/>
                  </a:lnTo>
                  <a:lnTo>
                    <a:pt x="5" y="31"/>
                  </a:lnTo>
                  <a:lnTo>
                    <a:pt x="7" y="41"/>
                  </a:lnTo>
                  <a:lnTo>
                    <a:pt x="9" y="51"/>
                  </a:lnTo>
                  <a:lnTo>
                    <a:pt x="12" y="71"/>
                  </a:lnTo>
                  <a:lnTo>
                    <a:pt x="14" y="81"/>
                  </a:lnTo>
                  <a:lnTo>
                    <a:pt x="16" y="90"/>
                  </a:lnTo>
                  <a:lnTo>
                    <a:pt x="17" y="98"/>
                  </a:lnTo>
                  <a:lnTo>
                    <a:pt x="19" y="105"/>
                  </a:lnTo>
                  <a:lnTo>
                    <a:pt x="20" y="111"/>
                  </a:lnTo>
                  <a:lnTo>
                    <a:pt x="21" y="114"/>
                  </a:lnTo>
                  <a:lnTo>
                    <a:pt x="22" y="116"/>
                  </a:lnTo>
                  <a:lnTo>
                    <a:pt x="22" y="117"/>
                  </a:lnTo>
                  <a:lnTo>
                    <a:pt x="23" y="118"/>
                  </a:lnTo>
                  <a:lnTo>
                    <a:pt x="24" y="119"/>
                  </a:lnTo>
                </a:path>
              </a:pathLst>
            </a:custGeom>
            <a:noFill/>
            <a:ln w="14288">
              <a:solidFill>
                <a:srgbClr val="000080"/>
              </a:solidFill>
              <a:prstDash val="solid"/>
              <a:round/>
              <a:headEnd/>
              <a:tailEnd/>
            </a:ln>
          </p:spPr>
          <p:txBody>
            <a:bodyPr/>
            <a:lstStyle/>
            <a:p>
              <a:endParaRPr lang="en-US"/>
            </a:p>
          </p:txBody>
        </p:sp>
        <p:sp>
          <p:nvSpPr>
            <p:cNvPr id="307421" name="Freeform 220"/>
            <p:cNvSpPr>
              <a:spLocks/>
            </p:cNvSpPr>
            <p:nvPr/>
          </p:nvSpPr>
          <p:spPr bwMode="auto">
            <a:xfrm>
              <a:off x="2785" y="1740"/>
              <a:ext cx="8" cy="139"/>
            </a:xfrm>
            <a:custGeom>
              <a:avLst/>
              <a:gdLst>
                <a:gd name="T0" fmla="*/ 0 w 8"/>
                <a:gd name="T1" fmla="*/ 139 h 139"/>
                <a:gd name="T2" fmla="*/ 1 w 8"/>
                <a:gd name="T3" fmla="*/ 138 h 139"/>
                <a:gd name="T4" fmla="*/ 1 w 8"/>
                <a:gd name="T5" fmla="*/ 136 h 139"/>
                <a:gd name="T6" fmla="*/ 1 w 8"/>
                <a:gd name="T7" fmla="*/ 135 h 139"/>
                <a:gd name="T8" fmla="*/ 2 w 8"/>
                <a:gd name="T9" fmla="*/ 133 h 139"/>
                <a:gd name="T10" fmla="*/ 2 w 8"/>
                <a:gd name="T11" fmla="*/ 129 h 139"/>
                <a:gd name="T12" fmla="*/ 2 w 8"/>
                <a:gd name="T13" fmla="*/ 126 h 139"/>
                <a:gd name="T14" fmla="*/ 3 w 8"/>
                <a:gd name="T15" fmla="*/ 122 h 139"/>
                <a:gd name="T16" fmla="*/ 3 w 8"/>
                <a:gd name="T17" fmla="*/ 118 h 139"/>
                <a:gd name="T18" fmla="*/ 4 w 8"/>
                <a:gd name="T19" fmla="*/ 108 h 139"/>
                <a:gd name="T20" fmla="*/ 4 w 8"/>
                <a:gd name="T21" fmla="*/ 97 h 139"/>
                <a:gd name="T22" fmla="*/ 4 w 8"/>
                <a:gd name="T23" fmla="*/ 86 h 139"/>
                <a:gd name="T24" fmla="*/ 5 w 8"/>
                <a:gd name="T25" fmla="*/ 74 h 139"/>
                <a:gd name="T26" fmla="*/ 5 w 8"/>
                <a:gd name="T27" fmla="*/ 62 h 139"/>
                <a:gd name="T28" fmla="*/ 6 w 8"/>
                <a:gd name="T29" fmla="*/ 50 h 139"/>
                <a:gd name="T30" fmla="*/ 6 w 8"/>
                <a:gd name="T31" fmla="*/ 38 h 139"/>
                <a:gd name="T32" fmla="*/ 6 w 8"/>
                <a:gd name="T33" fmla="*/ 28 h 139"/>
                <a:gd name="T34" fmla="*/ 7 w 8"/>
                <a:gd name="T35" fmla="*/ 19 h 139"/>
                <a:gd name="T36" fmla="*/ 7 w 8"/>
                <a:gd name="T37" fmla="*/ 14 h 139"/>
                <a:gd name="T38" fmla="*/ 7 w 8"/>
                <a:gd name="T39" fmla="*/ 10 h 139"/>
                <a:gd name="T40" fmla="*/ 7 w 8"/>
                <a:gd name="T41" fmla="*/ 7 h 139"/>
                <a:gd name="T42" fmla="*/ 7 w 8"/>
                <a:gd name="T43" fmla="*/ 4 h 139"/>
                <a:gd name="T44" fmla="*/ 8 w 8"/>
                <a:gd name="T45" fmla="*/ 2 h 139"/>
                <a:gd name="T46" fmla="*/ 8 w 8"/>
                <a:gd name="T47" fmla="*/ 0 h 1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39"/>
                <a:gd name="T74" fmla="*/ 8 w 8"/>
                <a:gd name="T75" fmla="*/ 139 h 1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39">
                  <a:moveTo>
                    <a:pt x="0" y="139"/>
                  </a:moveTo>
                  <a:lnTo>
                    <a:pt x="1" y="138"/>
                  </a:lnTo>
                  <a:lnTo>
                    <a:pt x="1" y="136"/>
                  </a:lnTo>
                  <a:lnTo>
                    <a:pt x="1" y="135"/>
                  </a:lnTo>
                  <a:lnTo>
                    <a:pt x="2" y="133"/>
                  </a:lnTo>
                  <a:lnTo>
                    <a:pt x="2" y="129"/>
                  </a:lnTo>
                  <a:lnTo>
                    <a:pt x="2" y="126"/>
                  </a:lnTo>
                  <a:lnTo>
                    <a:pt x="3" y="122"/>
                  </a:lnTo>
                  <a:lnTo>
                    <a:pt x="3" y="118"/>
                  </a:lnTo>
                  <a:lnTo>
                    <a:pt x="4" y="108"/>
                  </a:lnTo>
                  <a:lnTo>
                    <a:pt x="4" y="97"/>
                  </a:lnTo>
                  <a:lnTo>
                    <a:pt x="4" y="86"/>
                  </a:lnTo>
                  <a:lnTo>
                    <a:pt x="5" y="74"/>
                  </a:lnTo>
                  <a:lnTo>
                    <a:pt x="5" y="62"/>
                  </a:lnTo>
                  <a:lnTo>
                    <a:pt x="6" y="50"/>
                  </a:lnTo>
                  <a:lnTo>
                    <a:pt x="6" y="38"/>
                  </a:lnTo>
                  <a:lnTo>
                    <a:pt x="6" y="28"/>
                  </a:lnTo>
                  <a:lnTo>
                    <a:pt x="7" y="19"/>
                  </a:lnTo>
                  <a:lnTo>
                    <a:pt x="7" y="14"/>
                  </a:lnTo>
                  <a:lnTo>
                    <a:pt x="7" y="10"/>
                  </a:lnTo>
                  <a:lnTo>
                    <a:pt x="7" y="7"/>
                  </a:lnTo>
                  <a:lnTo>
                    <a:pt x="7" y="4"/>
                  </a:lnTo>
                  <a:lnTo>
                    <a:pt x="8" y="2"/>
                  </a:lnTo>
                  <a:lnTo>
                    <a:pt x="8" y="0"/>
                  </a:lnTo>
                </a:path>
              </a:pathLst>
            </a:custGeom>
            <a:noFill/>
            <a:ln w="14288">
              <a:solidFill>
                <a:srgbClr val="000080"/>
              </a:solidFill>
              <a:prstDash val="solid"/>
              <a:round/>
              <a:headEnd/>
              <a:tailEnd/>
            </a:ln>
          </p:spPr>
          <p:txBody>
            <a:bodyPr/>
            <a:lstStyle/>
            <a:p>
              <a:endParaRPr lang="en-US"/>
            </a:p>
          </p:txBody>
        </p:sp>
        <p:sp>
          <p:nvSpPr>
            <p:cNvPr id="307422" name="Freeform 221"/>
            <p:cNvSpPr>
              <a:spLocks/>
            </p:cNvSpPr>
            <p:nvPr/>
          </p:nvSpPr>
          <p:spPr bwMode="auto">
            <a:xfrm>
              <a:off x="2793" y="1737"/>
              <a:ext cx="7" cy="44"/>
            </a:xfrm>
            <a:custGeom>
              <a:avLst/>
              <a:gdLst>
                <a:gd name="T0" fmla="*/ 0 w 7"/>
                <a:gd name="T1" fmla="*/ 3 h 44"/>
                <a:gd name="T2" fmla="*/ 0 w 7"/>
                <a:gd name="T3" fmla="*/ 1 h 44"/>
                <a:gd name="T4" fmla="*/ 1 w 7"/>
                <a:gd name="T5" fmla="*/ 0 h 44"/>
                <a:gd name="T6" fmla="*/ 1 w 7"/>
                <a:gd name="T7" fmla="*/ 0 h 44"/>
                <a:gd name="T8" fmla="*/ 1 w 7"/>
                <a:gd name="T9" fmla="*/ 2 h 44"/>
                <a:gd name="T10" fmla="*/ 2 w 7"/>
                <a:gd name="T11" fmla="*/ 5 h 44"/>
                <a:gd name="T12" fmla="*/ 3 w 7"/>
                <a:gd name="T13" fmla="*/ 8 h 44"/>
                <a:gd name="T14" fmla="*/ 3 w 7"/>
                <a:gd name="T15" fmla="*/ 12 h 44"/>
                <a:gd name="T16" fmla="*/ 4 w 7"/>
                <a:gd name="T17" fmla="*/ 16 h 44"/>
                <a:gd name="T18" fmla="*/ 5 w 7"/>
                <a:gd name="T19" fmla="*/ 25 h 44"/>
                <a:gd name="T20" fmla="*/ 5 w 7"/>
                <a:gd name="T21" fmla="*/ 30 h 44"/>
                <a:gd name="T22" fmla="*/ 6 w 7"/>
                <a:gd name="T23" fmla="*/ 34 h 44"/>
                <a:gd name="T24" fmla="*/ 6 w 7"/>
                <a:gd name="T25" fmla="*/ 38 h 44"/>
                <a:gd name="T26" fmla="*/ 6 w 7"/>
                <a:gd name="T27" fmla="*/ 41 h 44"/>
                <a:gd name="T28" fmla="*/ 7 w 7"/>
                <a:gd name="T29" fmla="*/ 43 h 44"/>
                <a:gd name="T30" fmla="*/ 7 w 7"/>
                <a:gd name="T31" fmla="*/ 44 h 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44"/>
                <a:gd name="T50" fmla="*/ 7 w 7"/>
                <a:gd name="T51" fmla="*/ 44 h 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44">
                  <a:moveTo>
                    <a:pt x="0" y="3"/>
                  </a:moveTo>
                  <a:lnTo>
                    <a:pt x="0" y="1"/>
                  </a:lnTo>
                  <a:lnTo>
                    <a:pt x="1" y="0"/>
                  </a:lnTo>
                  <a:lnTo>
                    <a:pt x="1" y="2"/>
                  </a:lnTo>
                  <a:lnTo>
                    <a:pt x="2" y="5"/>
                  </a:lnTo>
                  <a:lnTo>
                    <a:pt x="3" y="8"/>
                  </a:lnTo>
                  <a:lnTo>
                    <a:pt x="3" y="12"/>
                  </a:lnTo>
                  <a:lnTo>
                    <a:pt x="4" y="16"/>
                  </a:lnTo>
                  <a:lnTo>
                    <a:pt x="5" y="25"/>
                  </a:lnTo>
                  <a:lnTo>
                    <a:pt x="5" y="30"/>
                  </a:lnTo>
                  <a:lnTo>
                    <a:pt x="6" y="34"/>
                  </a:lnTo>
                  <a:lnTo>
                    <a:pt x="6" y="38"/>
                  </a:lnTo>
                  <a:lnTo>
                    <a:pt x="6" y="41"/>
                  </a:lnTo>
                  <a:lnTo>
                    <a:pt x="7" y="43"/>
                  </a:lnTo>
                  <a:lnTo>
                    <a:pt x="7" y="44"/>
                  </a:lnTo>
                </a:path>
              </a:pathLst>
            </a:custGeom>
            <a:noFill/>
            <a:ln w="14288">
              <a:solidFill>
                <a:srgbClr val="000080"/>
              </a:solidFill>
              <a:prstDash val="solid"/>
              <a:round/>
              <a:headEnd/>
              <a:tailEnd/>
            </a:ln>
          </p:spPr>
          <p:txBody>
            <a:bodyPr/>
            <a:lstStyle/>
            <a:p>
              <a:endParaRPr lang="en-US"/>
            </a:p>
          </p:txBody>
        </p:sp>
        <p:sp>
          <p:nvSpPr>
            <p:cNvPr id="307423" name="Freeform 222"/>
            <p:cNvSpPr>
              <a:spLocks/>
            </p:cNvSpPr>
            <p:nvPr/>
          </p:nvSpPr>
          <p:spPr bwMode="auto">
            <a:xfrm>
              <a:off x="2800" y="1764"/>
              <a:ext cx="8" cy="17"/>
            </a:xfrm>
            <a:custGeom>
              <a:avLst/>
              <a:gdLst>
                <a:gd name="T0" fmla="*/ 0 w 8"/>
                <a:gd name="T1" fmla="*/ 17 h 17"/>
                <a:gd name="T2" fmla="*/ 1 w 8"/>
                <a:gd name="T3" fmla="*/ 17 h 17"/>
                <a:gd name="T4" fmla="*/ 2 w 8"/>
                <a:gd name="T5" fmla="*/ 16 h 17"/>
                <a:gd name="T6" fmla="*/ 3 w 8"/>
                <a:gd name="T7" fmla="*/ 14 h 17"/>
                <a:gd name="T8" fmla="*/ 4 w 8"/>
                <a:gd name="T9" fmla="*/ 12 h 17"/>
                <a:gd name="T10" fmla="*/ 5 w 8"/>
                <a:gd name="T11" fmla="*/ 10 h 17"/>
                <a:gd name="T12" fmla="*/ 7 w 8"/>
                <a:gd name="T13" fmla="*/ 7 h 17"/>
                <a:gd name="T14" fmla="*/ 8 w 8"/>
                <a:gd name="T15" fmla="*/ 3 h 17"/>
                <a:gd name="T16" fmla="*/ 8 w 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7"/>
                <a:gd name="T29" fmla="*/ 8 w 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7">
                  <a:moveTo>
                    <a:pt x="0" y="17"/>
                  </a:moveTo>
                  <a:lnTo>
                    <a:pt x="1" y="17"/>
                  </a:lnTo>
                  <a:lnTo>
                    <a:pt x="2" y="16"/>
                  </a:lnTo>
                  <a:lnTo>
                    <a:pt x="3" y="14"/>
                  </a:lnTo>
                  <a:lnTo>
                    <a:pt x="4" y="12"/>
                  </a:lnTo>
                  <a:lnTo>
                    <a:pt x="5" y="10"/>
                  </a:lnTo>
                  <a:lnTo>
                    <a:pt x="7" y="7"/>
                  </a:lnTo>
                  <a:lnTo>
                    <a:pt x="8" y="3"/>
                  </a:lnTo>
                  <a:lnTo>
                    <a:pt x="8" y="0"/>
                  </a:lnTo>
                </a:path>
              </a:pathLst>
            </a:custGeom>
            <a:noFill/>
            <a:ln w="14288">
              <a:solidFill>
                <a:srgbClr val="000080"/>
              </a:solidFill>
              <a:prstDash val="solid"/>
              <a:round/>
              <a:headEnd/>
              <a:tailEnd/>
            </a:ln>
          </p:spPr>
          <p:txBody>
            <a:bodyPr/>
            <a:lstStyle/>
            <a:p>
              <a:endParaRPr lang="en-US"/>
            </a:p>
          </p:txBody>
        </p:sp>
        <p:sp>
          <p:nvSpPr>
            <p:cNvPr id="307424" name="Freeform 223"/>
            <p:cNvSpPr>
              <a:spLocks/>
            </p:cNvSpPr>
            <p:nvPr/>
          </p:nvSpPr>
          <p:spPr bwMode="auto">
            <a:xfrm>
              <a:off x="2808" y="1593"/>
              <a:ext cx="8" cy="171"/>
            </a:xfrm>
            <a:custGeom>
              <a:avLst/>
              <a:gdLst>
                <a:gd name="T0" fmla="*/ 0 w 8"/>
                <a:gd name="T1" fmla="*/ 171 h 171"/>
                <a:gd name="T2" fmla="*/ 0 w 8"/>
                <a:gd name="T3" fmla="*/ 167 h 171"/>
                <a:gd name="T4" fmla="*/ 1 w 8"/>
                <a:gd name="T5" fmla="*/ 164 h 171"/>
                <a:gd name="T6" fmla="*/ 1 w 8"/>
                <a:gd name="T7" fmla="*/ 160 h 171"/>
                <a:gd name="T8" fmla="*/ 1 w 8"/>
                <a:gd name="T9" fmla="*/ 155 h 171"/>
                <a:gd name="T10" fmla="*/ 1 w 8"/>
                <a:gd name="T11" fmla="*/ 145 h 171"/>
                <a:gd name="T12" fmla="*/ 2 w 8"/>
                <a:gd name="T13" fmla="*/ 134 h 171"/>
                <a:gd name="T14" fmla="*/ 2 w 8"/>
                <a:gd name="T15" fmla="*/ 121 h 171"/>
                <a:gd name="T16" fmla="*/ 2 w 8"/>
                <a:gd name="T17" fmla="*/ 108 h 171"/>
                <a:gd name="T18" fmla="*/ 3 w 8"/>
                <a:gd name="T19" fmla="*/ 95 h 171"/>
                <a:gd name="T20" fmla="*/ 3 w 8"/>
                <a:gd name="T21" fmla="*/ 81 h 171"/>
                <a:gd name="T22" fmla="*/ 3 w 8"/>
                <a:gd name="T23" fmla="*/ 68 h 171"/>
                <a:gd name="T24" fmla="*/ 4 w 8"/>
                <a:gd name="T25" fmla="*/ 55 h 171"/>
                <a:gd name="T26" fmla="*/ 4 w 8"/>
                <a:gd name="T27" fmla="*/ 42 h 171"/>
                <a:gd name="T28" fmla="*/ 5 w 8"/>
                <a:gd name="T29" fmla="*/ 31 h 171"/>
                <a:gd name="T30" fmla="*/ 6 w 8"/>
                <a:gd name="T31" fmla="*/ 20 h 171"/>
                <a:gd name="T32" fmla="*/ 6 w 8"/>
                <a:gd name="T33" fmla="*/ 16 h 171"/>
                <a:gd name="T34" fmla="*/ 6 w 8"/>
                <a:gd name="T35" fmla="*/ 12 h 171"/>
                <a:gd name="T36" fmla="*/ 7 w 8"/>
                <a:gd name="T37" fmla="*/ 8 h 171"/>
                <a:gd name="T38" fmla="*/ 7 w 8"/>
                <a:gd name="T39" fmla="*/ 5 h 171"/>
                <a:gd name="T40" fmla="*/ 7 w 8"/>
                <a:gd name="T41" fmla="*/ 2 h 171"/>
                <a:gd name="T42" fmla="*/ 8 w 8"/>
                <a:gd name="T43" fmla="*/ 0 h 1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71"/>
                <a:gd name="T68" fmla="*/ 8 w 8"/>
                <a:gd name="T69" fmla="*/ 171 h 1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71">
                  <a:moveTo>
                    <a:pt x="0" y="171"/>
                  </a:moveTo>
                  <a:lnTo>
                    <a:pt x="0" y="167"/>
                  </a:lnTo>
                  <a:lnTo>
                    <a:pt x="1" y="164"/>
                  </a:lnTo>
                  <a:lnTo>
                    <a:pt x="1" y="160"/>
                  </a:lnTo>
                  <a:lnTo>
                    <a:pt x="1" y="155"/>
                  </a:lnTo>
                  <a:lnTo>
                    <a:pt x="1" y="145"/>
                  </a:lnTo>
                  <a:lnTo>
                    <a:pt x="2" y="134"/>
                  </a:lnTo>
                  <a:lnTo>
                    <a:pt x="2" y="121"/>
                  </a:lnTo>
                  <a:lnTo>
                    <a:pt x="2" y="108"/>
                  </a:lnTo>
                  <a:lnTo>
                    <a:pt x="3" y="95"/>
                  </a:lnTo>
                  <a:lnTo>
                    <a:pt x="3" y="81"/>
                  </a:lnTo>
                  <a:lnTo>
                    <a:pt x="3" y="68"/>
                  </a:lnTo>
                  <a:lnTo>
                    <a:pt x="4" y="55"/>
                  </a:lnTo>
                  <a:lnTo>
                    <a:pt x="4" y="42"/>
                  </a:lnTo>
                  <a:lnTo>
                    <a:pt x="5" y="31"/>
                  </a:lnTo>
                  <a:lnTo>
                    <a:pt x="6" y="20"/>
                  </a:lnTo>
                  <a:lnTo>
                    <a:pt x="6" y="16"/>
                  </a:lnTo>
                  <a:lnTo>
                    <a:pt x="6" y="12"/>
                  </a:lnTo>
                  <a:lnTo>
                    <a:pt x="7" y="8"/>
                  </a:lnTo>
                  <a:lnTo>
                    <a:pt x="7"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425" name="Freeform 224"/>
            <p:cNvSpPr>
              <a:spLocks/>
            </p:cNvSpPr>
            <p:nvPr/>
          </p:nvSpPr>
          <p:spPr bwMode="auto">
            <a:xfrm>
              <a:off x="2816" y="1590"/>
              <a:ext cx="24" cy="55"/>
            </a:xfrm>
            <a:custGeom>
              <a:avLst/>
              <a:gdLst>
                <a:gd name="T0" fmla="*/ 0 w 24"/>
                <a:gd name="T1" fmla="*/ 3 h 55"/>
                <a:gd name="T2" fmla="*/ 1 w 24"/>
                <a:gd name="T3" fmla="*/ 1 h 55"/>
                <a:gd name="T4" fmla="*/ 2 w 24"/>
                <a:gd name="T5" fmla="*/ 0 h 55"/>
                <a:gd name="T6" fmla="*/ 3 w 24"/>
                <a:gd name="T7" fmla="*/ 0 h 55"/>
                <a:gd name="T8" fmla="*/ 5 w 24"/>
                <a:gd name="T9" fmla="*/ 1 h 55"/>
                <a:gd name="T10" fmla="*/ 6 w 24"/>
                <a:gd name="T11" fmla="*/ 3 h 55"/>
                <a:gd name="T12" fmla="*/ 8 w 24"/>
                <a:gd name="T13" fmla="*/ 5 h 55"/>
                <a:gd name="T14" fmla="*/ 10 w 24"/>
                <a:gd name="T15" fmla="*/ 9 h 55"/>
                <a:gd name="T16" fmla="*/ 11 w 24"/>
                <a:gd name="T17" fmla="*/ 13 h 55"/>
                <a:gd name="T18" fmla="*/ 14 w 24"/>
                <a:gd name="T19" fmla="*/ 17 h 55"/>
                <a:gd name="T20" fmla="*/ 15 w 24"/>
                <a:gd name="T21" fmla="*/ 22 h 55"/>
                <a:gd name="T22" fmla="*/ 19 w 24"/>
                <a:gd name="T23" fmla="*/ 33 h 55"/>
                <a:gd name="T24" fmla="*/ 21 w 24"/>
                <a:gd name="T25" fmla="*/ 44 h 55"/>
                <a:gd name="T26" fmla="*/ 24 w 24"/>
                <a:gd name="T27" fmla="*/ 55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55"/>
                <a:gd name="T44" fmla="*/ 24 w 2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55">
                  <a:moveTo>
                    <a:pt x="0" y="3"/>
                  </a:moveTo>
                  <a:lnTo>
                    <a:pt x="1" y="1"/>
                  </a:lnTo>
                  <a:lnTo>
                    <a:pt x="2" y="0"/>
                  </a:lnTo>
                  <a:lnTo>
                    <a:pt x="3" y="0"/>
                  </a:lnTo>
                  <a:lnTo>
                    <a:pt x="5" y="1"/>
                  </a:lnTo>
                  <a:lnTo>
                    <a:pt x="6" y="3"/>
                  </a:lnTo>
                  <a:lnTo>
                    <a:pt x="8" y="5"/>
                  </a:lnTo>
                  <a:lnTo>
                    <a:pt x="10" y="9"/>
                  </a:lnTo>
                  <a:lnTo>
                    <a:pt x="11" y="13"/>
                  </a:lnTo>
                  <a:lnTo>
                    <a:pt x="14" y="17"/>
                  </a:lnTo>
                  <a:lnTo>
                    <a:pt x="15" y="22"/>
                  </a:lnTo>
                  <a:lnTo>
                    <a:pt x="19" y="33"/>
                  </a:lnTo>
                  <a:lnTo>
                    <a:pt x="21" y="44"/>
                  </a:lnTo>
                  <a:lnTo>
                    <a:pt x="24" y="55"/>
                  </a:lnTo>
                </a:path>
              </a:pathLst>
            </a:custGeom>
            <a:noFill/>
            <a:ln w="14288">
              <a:solidFill>
                <a:srgbClr val="000080"/>
              </a:solidFill>
              <a:prstDash val="solid"/>
              <a:round/>
              <a:headEnd/>
              <a:tailEnd/>
            </a:ln>
          </p:spPr>
          <p:txBody>
            <a:bodyPr/>
            <a:lstStyle/>
            <a:p>
              <a:endParaRPr lang="en-US"/>
            </a:p>
          </p:txBody>
        </p:sp>
        <p:sp>
          <p:nvSpPr>
            <p:cNvPr id="307426" name="Freeform 225"/>
            <p:cNvSpPr>
              <a:spLocks/>
            </p:cNvSpPr>
            <p:nvPr/>
          </p:nvSpPr>
          <p:spPr bwMode="auto">
            <a:xfrm>
              <a:off x="2840" y="1645"/>
              <a:ext cx="7" cy="174"/>
            </a:xfrm>
            <a:custGeom>
              <a:avLst/>
              <a:gdLst>
                <a:gd name="T0" fmla="*/ 0 w 7"/>
                <a:gd name="T1" fmla="*/ 0 h 174"/>
                <a:gd name="T2" fmla="*/ 0 w 7"/>
                <a:gd name="T3" fmla="*/ 4 h 174"/>
                <a:gd name="T4" fmla="*/ 1 w 7"/>
                <a:gd name="T5" fmla="*/ 9 h 174"/>
                <a:gd name="T6" fmla="*/ 1 w 7"/>
                <a:gd name="T7" fmla="*/ 14 h 174"/>
                <a:gd name="T8" fmla="*/ 1 w 7"/>
                <a:gd name="T9" fmla="*/ 19 h 174"/>
                <a:gd name="T10" fmla="*/ 2 w 7"/>
                <a:gd name="T11" fmla="*/ 25 h 174"/>
                <a:gd name="T12" fmla="*/ 2 w 7"/>
                <a:gd name="T13" fmla="*/ 32 h 174"/>
                <a:gd name="T14" fmla="*/ 3 w 7"/>
                <a:gd name="T15" fmla="*/ 46 h 174"/>
                <a:gd name="T16" fmla="*/ 3 w 7"/>
                <a:gd name="T17" fmla="*/ 61 h 174"/>
                <a:gd name="T18" fmla="*/ 3 w 7"/>
                <a:gd name="T19" fmla="*/ 77 h 174"/>
                <a:gd name="T20" fmla="*/ 4 w 7"/>
                <a:gd name="T21" fmla="*/ 92 h 174"/>
                <a:gd name="T22" fmla="*/ 4 w 7"/>
                <a:gd name="T23" fmla="*/ 108 h 174"/>
                <a:gd name="T24" fmla="*/ 4 w 7"/>
                <a:gd name="T25" fmla="*/ 123 h 174"/>
                <a:gd name="T26" fmla="*/ 5 w 7"/>
                <a:gd name="T27" fmla="*/ 137 h 174"/>
                <a:gd name="T28" fmla="*/ 5 w 7"/>
                <a:gd name="T29" fmla="*/ 143 h 174"/>
                <a:gd name="T30" fmla="*/ 6 w 7"/>
                <a:gd name="T31" fmla="*/ 149 h 174"/>
                <a:gd name="T32" fmla="*/ 6 w 7"/>
                <a:gd name="T33" fmla="*/ 154 h 174"/>
                <a:gd name="T34" fmla="*/ 6 w 7"/>
                <a:gd name="T35" fmla="*/ 159 h 174"/>
                <a:gd name="T36" fmla="*/ 6 w 7"/>
                <a:gd name="T37" fmla="*/ 163 h 174"/>
                <a:gd name="T38" fmla="*/ 6 w 7"/>
                <a:gd name="T39" fmla="*/ 167 h 174"/>
                <a:gd name="T40" fmla="*/ 6 w 7"/>
                <a:gd name="T41" fmla="*/ 170 h 174"/>
                <a:gd name="T42" fmla="*/ 6 w 7"/>
                <a:gd name="T43" fmla="*/ 172 h 174"/>
                <a:gd name="T44" fmla="*/ 7 w 7"/>
                <a:gd name="T45" fmla="*/ 173 h 174"/>
                <a:gd name="T46" fmla="*/ 7 w 7"/>
                <a:gd name="T47" fmla="*/ 174 h 174"/>
                <a:gd name="T48" fmla="*/ 7 w 7"/>
                <a:gd name="T49" fmla="*/ 173 h 174"/>
                <a:gd name="T50" fmla="*/ 7 w 7"/>
                <a:gd name="T51" fmla="*/ 171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174"/>
                <a:gd name="T80" fmla="*/ 7 w 7"/>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174">
                  <a:moveTo>
                    <a:pt x="0" y="0"/>
                  </a:moveTo>
                  <a:lnTo>
                    <a:pt x="0" y="4"/>
                  </a:lnTo>
                  <a:lnTo>
                    <a:pt x="1" y="9"/>
                  </a:lnTo>
                  <a:lnTo>
                    <a:pt x="1" y="14"/>
                  </a:lnTo>
                  <a:lnTo>
                    <a:pt x="1" y="19"/>
                  </a:lnTo>
                  <a:lnTo>
                    <a:pt x="2" y="25"/>
                  </a:lnTo>
                  <a:lnTo>
                    <a:pt x="2" y="32"/>
                  </a:lnTo>
                  <a:lnTo>
                    <a:pt x="3" y="46"/>
                  </a:lnTo>
                  <a:lnTo>
                    <a:pt x="3" y="61"/>
                  </a:lnTo>
                  <a:lnTo>
                    <a:pt x="3" y="77"/>
                  </a:lnTo>
                  <a:lnTo>
                    <a:pt x="4" y="92"/>
                  </a:lnTo>
                  <a:lnTo>
                    <a:pt x="4" y="108"/>
                  </a:lnTo>
                  <a:lnTo>
                    <a:pt x="4" y="123"/>
                  </a:lnTo>
                  <a:lnTo>
                    <a:pt x="5" y="137"/>
                  </a:lnTo>
                  <a:lnTo>
                    <a:pt x="5" y="143"/>
                  </a:lnTo>
                  <a:lnTo>
                    <a:pt x="6" y="149"/>
                  </a:lnTo>
                  <a:lnTo>
                    <a:pt x="6" y="154"/>
                  </a:lnTo>
                  <a:lnTo>
                    <a:pt x="6" y="159"/>
                  </a:lnTo>
                  <a:lnTo>
                    <a:pt x="6" y="163"/>
                  </a:lnTo>
                  <a:lnTo>
                    <a:pt x="6" y="167"/>
                  </a:lnTo>
                  <a:lnTo>
                    <a:pt x="6" y="170"/>
                  </a:lnTo>
                  <a:lnTo>
                    <a:pt x="6" y="172"/>
                  </a:lnTo>
                  <a:lnTo>
                    <a:pt x="7" y="173"/>
                  </a:lnTo>
                  <a:lnTo>
                    <a:pt x="7" y="174"/>
                  </a:lnTo>
                  <a:lnTo>
                    <a:pt x="7" y="173"/>
                  </a:lnTo>
                  <a:lnTo>
                    <a:pt x="7" y="171"/>
                  </a:lnTo>
                </a:path>
              </a:pathLst>
            </a:custGeom>
            <a:noFill/>
            <a:ln w="14288">
              <a:solidFill>
                <a:srgbClr val="000080"/>
              </a:solidFill>
              <a:prstDash val="solid"/>
              <a:round/>
              <a:headEnd/>
              <a:tailEnd/>
            </a:ln>
          </p:spPr>
          <p:txBody>
            <a:bodyPr/>
            <a:lstStyle/>
            <a:p>
              <a:endParaRPr lang="en-US"/>
            </a:p>
          </p:txBody>
        </p:sp>
        <p:sp>
          <p:nvSpPr>
            <p:cNvPr id="307427" name="Freeform 226"/>
            <p:cNvSpPr>
              <a:spLocks/>
            </p:cNvSpPr>
            <p:nvPr/>
          </p:nvSpPr>
          <p:spPr bwMode="auto">
            <a:xfrm>
              <a:off x="2847" y="1513"/>
              <a:ext cx="8" cy="303"/>
            </a:xfrm>
            <a:custGeom>
              <a:avLst/>
              <a:gdLst>
                <a:gd name="T0" fmla="*/ 0 w 8"/>
                <a:gd name="T1" fmla="*/ 303 h 303"/>
                <a:gd name="T2" fmla="*/ 0 w 8"/>
                <a:gd name="T3" fmla="*/ 301 h 303"/>
                <a:gd name="T4" fmla="*/ 1 w 8"/>
                <a:gd name="T5" fmla="*/ 297 h 303"/>
                <a:gd name="T6" fmla="*/ 1 w 8"/>
                <a:gd name="T7" fmla="*/ 292 h 303"/>
                <a:gd name="T8" fmla="*/ 1 w 8"/>
                <a:gd name="T9" fmla="*/ 285 h 303"/>
                <a:gd name="T10" fmla="*/ 1 w 8"/>
                <a:gd name="T11" fmla="*/ 278 h 303"/>
                <a:gd name="T12" fmla="*/ 2 w 8"/>
                <a:gd name="T13" fmla="*/ 270 h 303"/>
                <a:gd name="T14" fmla="*/ 2 w 8"/>
                <a:gd name="T15" fmla="*/ 262 h 303"/>
                <a:gd name="T16" fmla="*/ 2 w 8"/>
                <a:gd name="T17" fmla="*/ 252 h 303"/>
                <a:gd name="T18" fmla="*/ 2 w 8"/>
                <a:gd name="T19" fmla="*/ 241 h 303"/>
                <a:gd name="T20" fmla="*/ 2 w 8"/>
                <a:gd name="T21" fmla="*/ 230 h 303"/>
                <a:gd name="T22" fmla="*/ 3 w 8"/>
                <a:gd name="T23" fmla="*/ 219 h 303"/>
                <a:gd name="T24" fmla="*/ 3 w 8"/>
                <a:gd name="T25" fmla="*/ 207 h 303"/>
                <a:gd name="T26" fmla="*/ 4 w 8"/>
                <a:gd name="T27" fmla="*/ 182 h 303"/>
                <a:gd name="T28" fmla="*/ 4 w 8"/>
                <a:gd name="T29" fmla="*/ 157 h 303"/>
                <a:gd name="T30" fmla="*/ 5 w 8"/>
                <a:gd name="T31" fmla="*/ 131 h 303"/>
                <a:gd name="T32" fmla="*/ 5 w 8"/>
                <a:gd name="T33" fmla="*/ 106 h 303"/>
                <a:gd name="T34" fmla="*/ 5 w 8"/>
                <a:gd name="T35" fmla="*/ 94 h 303"/>
                <a:gd name="T36" fmla="*/ 6 w 8"/>
                <a:gd name="T37" fmla="*/ 82 h 303"/>
                <a:gd name="T38" fmla="*/ 6 w 8"/>
                <a:gd name="T39" fmla="*/ 70 h 303"/>
                <a:gd name="T40" fmla="*/ 6 w 8"/>
                <a:gd name="T41" fmla="*/ 60 h 303"/>
                <a:gd name="T42" fmla="*/ 6 w 8"/>
                <a:gd name="T43" fmla="*/ 49 h 303"/>
                <a:gd name="T44" fmla="*/ 6 w 8"/>
                <a:gd name="T45" fmla="*/ 39 h 303"/>
                <a:gd name="T46" fmla="*/ 7 w 8"/>
                <a:gd name="T47" fmla="*/ 31 h 303"/>
                <a:gd name="T48" fmla="*/ 7 w 8"/>
                <a:gd name="T49" fmla="*/ 22 h 303"/>
                <a:gd name="T50" fmla="*/ 7 w 8"/>
                <a:gd name="T51" fmla="*/ 15 h 303"/>
                <a:gd name="T52" fmla="*/ 7 w 8"/>
                <a:gd name="T53" fmla="*/ 9 h 303"/>
                <a:gd name="T54" fmla="*/ 8 w 8"/>
                <a:gd name="T55" fmla="*/ 4 h 303"/>
                <a:gd name="T56" fmla="*/ 8 w 8"/>
                <a:gd name="T57" fmla="*/ 0 h 3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
                <a:gd name="T88" fmla="*/ 0 h 303"/>
                <a:gd name="T89" fmla="*/ 8 w 8"/>
                <a:gd name="T90" fmla="*/ 303 h 3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 h="303">
                  <a:moveTo>
                    <a:pt x="0" y="303"/>
                  </a:moveTo>
                  <a:lnTo>
                    <a:pt x="0" y="301"/>
                  </a:lnTo>
                  <a:lnTo>
                    <a:pt x="1" y="297"/>
                  </a:lnTo>
                  <a:lnTo>
                    <a:pt x="1" y="292"/>
                  </a:lnTo>
                  <a:lnTo>
                    <a:pt x="1" y="285"/>
                  </a:lnTo>
                  <a:lnTo>
                    <a:pt x="1" y="278"/>
                  </a:lnTo>
                  <a:lnTo>
                    <a:pt x="2" y="270"/>
                  </a:lnTo>
                  <a:lnTo>
                    <a:pt x="2" y="262"/>
                  </a:lnTo>
                  <a:lnTo>
                    <a:pt x="2" y="252"/>
                  </a:lnTo>
                  <a:lnTo>
                    <a:pt x="2" y="241"/>
                  </a:lnTo>
                  <a:lnTo>
                    <a:pt x="2" y="230"/>
                  </a:lnTo>
                  <a:lnTo>
                    <a:pt x="3" y="219"/>
                  </a:lnTo>
                  <a:lnTo>
                    <a:pt x="3" y="207"/>
                  </a:lnTo>
                  <a:lnTo>
                    <a:pt x="4" y="182"/>
                  </a:lnTo>
                  <a:lnTo>
                    <a:pt x="4" y="157"/>
                  </a:lnTo>
                  <a:lnTo>
                    <a:pt x="5" y="131"/>
                  </a:lnTo>
                  <a:lnTo>
                    <a:pt x="5" y="106"/>
                  </a:lnTo>
                  <a:lnTo>
                    <a:pt x="5" y="94"/>
                  </a:lnTo>
                  <a:lnTo>
                    <a:pt x="6" y="82"/>
                  </a:lnTo>
                  <a:lnTo>
                    <a:pt x="6" y="70"/>
                  </a:lnTo>
                  <a:lnTo>
                    <a:pt x="6" y="60"/>
                  </a:lnTo>
                  <a:lnTo>
                    <a:pt x="6" y="49"/>
                  </a:lnTo>
                  <a:lnTo>
                    <a:pt x="6" y="39"/>
                  </a:lnTo>
                  <a:lnTo>
                    <a:pt x="7" y="31"/>
                  </a:lnTo>
                  <a:lnTo>
                    <a:pt x="7" y="22"/>
                  </a:lnTo>
                  <a:lnTo>
                    <a:pt x="7" y="15"/>
                  </a:lnTo>
                  <a:lnTo>
                    <a:pt x="7" y="9"/>
                  </a:lnTo>
                  <a:lnTo>
                    <a:pt x="8" y="4"/>
                  </a:lnTo>
                  <a:lnTo>
                    <a:pt x="8" y="0"/>
                  </a:lnTo>
                </a:path>
              </a:pathLst>
            </a:custGeom>
            <a:noFill/>
            <a:ln w="14288">
              <a:solidFill>
                <a:srgbClr val="000080"/>
              </a:solidFill>
              <a:prstDash val="solid"/>
              <a:round/>
              <a:headEnd/>
              <a:tailEnd/>
            </a:ln>
          </p:spPr>
          <p:txBody>
            <a:bodyPr/>
            <a:lstStyle/>
            <a:p>
              <a:endParaRPr lang="en-US"/>
            </a:p>
          </p:txBody>
        </p:sp>
        <p:sp>
          <p:nvSpPr>
            <p:cNvPr id="307428" name="Freeform 227"/>
            <p:cNvSpPr>
              <a:spLocks/>
            </p:cNvSpPr>
            <p:nvPr/>
          </p:nvSpPr>
          <p:spPr bwMode="auto">
            <a:xfrm>
              <a:off x="2855" y="1506"/>
              <a:ext cx="8" cy="99"/>
            </a:xfrm>
            <a:custGeom>
              <a:avLst/>
              <a:gdLst>
                <a:gd name="T0" fmla="*/ 0 w 8"/>
                <a:gd name="T1" fmla="*/ 7 h 99"/>
                <a:gd name="T2" fmla="*/ 0 w 8"/>
                <a:gd name="T3" fmla="*/ 5 h 99"/>
                <a:gd name="T4" fmla="*/ 0 w 8"/>
                <a:gd name="T5" fmla="*/ 2 h 99"/>
                <a:gd name="T6" fmla="*/ 0 w 8"/>
                <a:gd name="T7" fmla="*/ 1 h 99"/>
                <a:gd name="T8" fmla="*/ 1 w 8"/>
                <a:gd name="T9" fmla="*/ 0 h 99"/>
                <a:gd name="T10" fmla="*/ 1 w 8"/>
                <a:gd name="T11" fmla="*/ 0 h 99"/>
                <a:gd name="T12" fmla="*/ 2 w 8"/>
                <a:gd name="T13" fmla="*/ 0 h 99"/>
                <a:gd name="T14" fmla="*/ 2 w 8"/>
                <a:gd name="T15" fmla="*/ 1 h 99"/>
                <a:gd name="T16" fmla="*/ 2 w 8"/>
                <a:gd name="T17" fmla="*/ 2 h 99"/>
                <a:gd name="T18" fmla="*/ 2 w 8"/>
                <a:gd name="T19" fmla="*/ 4 h 99"/>
                <a:gd name="T20" fmla="*/ 2 w 8"/>
                <a:gd name="T21" fmla="*/ 6 h 99"/>
                <a:gd name="T22" fmla="*/ 3 w 8"/>
                <a:gd name="T23" fmla="*/ 12 h 99"/>
                <a:gd name="T24" fmla="*/ 3 w 8"/>
                <a:gd name="T25" fmla="*/ 19 h 99"/>
                <a:gd name="T26" fmla="*/ 4 w 8"/>
                <a:gd name="T27" fmla="*/ 28 h 99"/>
                <a:gd name="T28" fmla="*/ 4 w 8"/>
                <a:gd name="T29" fmla="*/ 36 h 99"/>
                <a:gd name="T30" fmla="*/ 5 w 8"/>
                <a:gd name="T31" fmla="*/ 46 h 99"/>
                <a:gd name="T32" fmla="*/ 6 w 8"/>
                <a:gd name="T33" fmla="*/ 66 h 99"/>
                <a:gd name="T34" fmla="*/ 6 w 8"/>
                <a:gd name="T35" fmla="*/ 75 h 99"/>
                <a:gd name="T36" fmla="*/ 7 w 8"/>
                <a:gd name="T37" fmla="*/ 84 h 99"/>
                <a:gd name="T38" fmla="*/ 7 w 8"/>
                <a:gd name="T39" fmla="*/ 92 h 99"/>
                <a:gd name="T40" fmla="*/ 8 w 8"/>
                <a:gd name="T41" fmla="*/ 99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99"/>
                <a:gd name="T65" fmla="*/ 8 w 8"/>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99">
                  <a:moveTo>
                    <a:pt x="0" y="7"/>
                  </a:moveTo>
                  <a:lnTo>
                    <a:pt x="0" y="5"/>
                  </a:lnTo>
                  <a:lnTo>
                    <a:pt x="0" y="2"/>
                  </a:lnTo>
                  <a:lnTo>
                    <a:pt x="0" y="1"/>
                  </a:lnTo>
                  <a:lnTo>
                    <a:pt x="1" y="0"/>
                  </a:lnTo>
                  <a:lnTo>
                    <a:pt x="2" y="0"/>
                  </a:lnTo>
                  <a:lnTo>
                    <a:pt x="2" y="1"/>
                  </a:lnTo>
                  <a:lnTo>
                    <a:pt x="2" y="2"/>
                  </a:lnTo>
                  <a:lnTo>
                    <a:pt x="2" y="4"/>
                  </a:lnTo>
                  <a:lnTo>
                    <a:pt x="2" y="6"/>
                  </a:lnTo>
                  <a:lnTo>
                    <a:pt x="3" y="12"/>
                  </a:lnTo>
                  <a:lnTo>
                    <a:pt x="3" y="19"/>
                  </a:lnTo>
                  <a:lnTo>
                    <a:pt x="4" y="28"/>
                  </a:lnTo>
                  <a:lnTo>
                    <a:pt x="4" y="36"/>
                  </a:lnTo>
                  <a:lnTo>
                    <a:pt x="5" y="46"/>
                  </a:lnTo>
                  <a:lnTo>
                    <a:pt x="6" y="66"/>
                  </a:lnTo>
                  <a:lnTo>
                    <a:pt x="6" y="75"/>
                  </a:lnTo>
                  <a:lnTo>
                    <a:pt x="7" y="84"/>
                  </a:lnTo>
                  <a:lnTo>
                    <a:pt x="7" y="92"/>
                  </a:lnTo>
                  <a:lnTo>
                    <a:pt x="8" y="99"/>
                  </a:lnTo>
                </a:path>
              </a:pathLst>
            </a:custGeom>
            <a:noFill/>
            <a:ln w="14288">
              <a:solidFill>
                <a:srgbClr val="000080"/>
              </a:solidFill>
              <a:prstDash val="solid"/>
              <a:round/>
              <a:headEnd/>
              <a:tailEnd/>
            </a:ln>
          </p:spPr>
          <p:txBody>
            <a:bodyPr/>
            <a:lstStyle/>
            <a:p>
              <a:endParaRPr lang="en-US"/>
            </a:p>
          </p:txBody>
        </p:sp>
        <p:sp>
          <p:nvSpPr>
            <p:cNvPr id="307429" name="Freeform 228"/>
            <p:cNvSpPr>
              <a:spLocks/>
            </p:cNvSpPr>
            <p:nvPr/>
          </p:nvSpPr>
          <p:spPr bwMode="auto">
            <a:xfrm>
              <a:off x="2863" y="1605"/>
              <a:ext cx="7" cy="105"/>
            </a:xfrm>
            <a:custGeom>
              <a:avLst/>
              <a:gdLst>
                <a:gd name="T0" fmla="*/ 0 w 7"/>
                <a:gd name="T1" fmla="*/ 0 h 105"/>
                <a:gd name="T2" fmla="*/ 0 w 7"/>
                <a:gd name="T3" fmla="*/ 6 h 105"/>
                <a:gd name="T4" fmla="*/ 1 w 7"/>
                <a:gd name="T5" fmla="*/ 13 h 105"/>
                <a:gd name="T6" fmla="*/ 1 w 7"/>
                <a:gd name="T7" fmla="*/ 21 h 105"/>
                <a:gd name="T8" fmla="*/ 1 w 7"/>
                <a:gd name="T9" fmla="*/ 29 h 105"/>
                <a:gd name="T10" fmla="*/ 2 w 7"/>
                <a:gd name="T11" fmla="*/ 46 h 105"/>
                <a:gd name="T12" fmla="*/ 2 w 7"/>
                <a:gd name="T13" fmla="*/ 63 h 105"/>
                <a:gd name="T14" fmla="*/ 3 w 7"/>
                <a:gd name="T15" fmla="*/ 72 h 105"/>
                <a:gd name="T16" fmla="*/ 3 w 7"/>
                <a:gd name="T17" fmla="*/ 79 h 105"/>
                <a:gd name="T18" fmla="*/ 3 w 7"/>
                <a:gd name="T19" fmla="*/ 86 h 105"/>
                <a:gd name="T20" fmla="*/ 4 w 7"/>
                <a:gd name="T21" fmla="*/ 92 h 105"/>
                <a:gd name="T22" fmla="*/ 5 w 7"/>
                <a:gd name="T23" fmla="*/ 97 h 105"/>
                <a:gd name="T24" fmla="*/ 6 w 7"/>
                <a:gd name="T25" fmla="*/ 101 h 105"/>
                <a:gd name="T26" fmla="*/ 6 w 7"/>
                <a:gd name="T27" fmla="*/ 104 h 105"/>
                <a:gd name="T28" fmla="*/ 7 w 7"/>
                <a:gd name="T29" fmla="*/ 105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105"/>
                <a:gd name="T47" fmla="*/ 7 w 7"/>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105">
                  <a:moveTo>
                    <a:pt x="0" y="0"/>
                  </a:moveTo>
                  <a:lnTo>
                    <a:pt x="0" y="6"/>
                  </a:lnTo>
                  <a:lnTo>
                    <a:pt x="1" y="13"/>
                  </a:lnTo>
                  <a:lnTo>
                    <a:pt x="1" y="21"/>
                  </a:lnTo>
                  <a:lnTo>
                    <a:pt x="1" y="29"/>
                  </a:lnTo>
                  <a:lnTo>
                    <a:pt x="2" y="46"/>
                  </a:lnTo>
                  <a:lnTo>
                    <a:pt x="2" y="63"/>
                  </a:lnTo>
                  <a:lnTo>
                    <a:pt x="3" y="72"/>
                  </a:lnTo>
                  <a:lnTo>
                    <a:pt x="3" y="79"/>
                  </a:lnTo>
                  <a:lnTo>
                    <a:pt x="3" y="86"/>
                  </a:lnTo>
                  <a:lnTo>
                    <a:pt x="4" y="92"/>
                  </a:lnTo>
                  <a:lnTo>
                    <a:pt x="5" y="97"/>
                  </a:lnTo>
                  <a:lnTo>
                    <a:pt x="6" y="101"/>
                  </a:lnTo>
                  <a:lnTo>
                    <a:pt x="6" y="104"/>
                  </a:lnTo>
                  <a:lnTo>
                    <a:pt x="7" y="105"/>
                  </a:lnTo>
                </a:path>
              </a:pathLst>
            </a:custGeom>
            <a:noFill/>
            <a:ln w="14288">
              <a:solidFill>
                <a:srgbClr val="000080"/>
              </a:solidFill>
              <a:prstDash val="solid"/>
              <a:round/>
              <a:headEnd/>
              <a:tailEnd/>
            </a:ln>
          </p:spPr>
          <p:txBody>
            <a:bodyPr/>
            <a:lstStyle/>
            <a:p>
              <a:endParaRPr lang="en-US"/>
            </a:p>
          </p:txBody>
        </p:sp>
        <p:sp>
          <p:nvSpPr>
            <p:cNvPr id="307430" name="Freeform 229"/>
            <p:cNvSpPr>
              <a:spLocks/>
            </p:cNvSpPr>
            <p:nvPr/>
          </p:nvSpPr>
          <p:spPr bwMode="auto">
            <a:xfrm>
              <a:off x="2870" y="1618"/>
              <a:ext cx="24" cy="92"/>
            </a:xfrm>
            <a:custGeom>
              <a:avLst/>
              <a:gdLst>
                <a:gd name="T0" fmla="*/ 0 w 24"/>
                <a:gd name="T1" fmla="*/ 92 h 92"/>
                <a:gd name="T2" fmla="*/ 1 w 24"/>
                <a:gd name="T3" fmla="*/ 92 h 92"/>
                <a:gd name="T4" fmla="*/ 1 w 24"/>
                <a:gd name="T5" fmla="*/ 91 h 92"/>
                <a:gd name="T6" fmla="*/ 2 w 24"/>
                <a:gd name="T7" fmla="*/ 90 h 92"/>
                <a:gd name="T8" fmla="*/ 3 w 24"/>
                <a:gd name="T9" fmla="*/ 88 h 92"/>
                <a:gd name="T10" fmla="*/ 3 w 24"/>
                <a:gd name="T11" fmla="*/ 86 h 92"/>
                <a:gd name="T12" fmla="*/ 4 w 24"/>
                <a:gd name="T13" fmla="*/ 83 h 92"/>
                <a:gd name="T14" fmla="*/ 5 w 24"/>
                <a:gd name="T15" fmla="*/ 77 h 92"/>
                <a:gd name="T16" fmla="*/ 7 w 24"/>
                <a:gd name="T17" fmla="*/ 70 h 92"/>
                <a:gd name="T18" fmla="*/ 9 w 24"/>
                <a:gd name="T19" fmla="*/ 61 h 92"/>
                <a:gd name="T20" fmla="*/ 10 w 24"/>
                <a:gd name="T21" fmla="*/ 53 h 92"/>
                <a:gd name="T22" fmla="*/ 12 w 24"/>
                <a:gd name="T23" fmla="*/ 44 h 92"/>
                <a:gd name="T24" fmla="*/ 14 w 24"/>
                <a:gd name="T25" fmla="*/ 35 h 92"/>
                <a:gd name="T26" fmla="*/ 16 w 24"/>
                <a:gd name="T27" fmla="*/ 26 h 92"/>
                <a:gd name="T28" fmla="*/ 17 w 24"/>
                <a:gd name="T29" fmla="*/ 19 h 92"/>
                <a:gd name="T30" fmla="*/ 19 w 24"/>
                <a:gd name="T31" fmla="*/ 11 h 92"/>
                <a:gd name="T32" fmla="*/ 20 w 24"/>
                <a:gd name="T33" fmla="*/ 9 h 92"/>
                <a:gd name="T34" fmla="*/ 20 w 24"/>
                <a:gd name="T35" fmla="*/ 6 h 92"/>
                <a:gd name="T36" fmla="*/ 21 w 24"/>
                <a:gd name="T37" fmla="*/ 4 h 92"/>
                <a:gd name="T38" fmla="*/ 22 w 24"/>
                <a:gd name="T39" fmla="*/ 3 h 92"/>
                <a:gd name="T40" fmla="*/ 22 w 24"/>
                <a:gd name="T41" fmla="*/ 1 h 92"/>
                <a:gd name="T42" fmla="*/ 23 w 24"/>
                <a:gd name="T43" fmla="*/ 0 h 92"/>
                <a:gd name="T44" fmla="*/ 23 w 24"/>
                <a:gd name="T45" fmla="*/ 0 h 92"/>
                <a:gd name="T46" fmla="*/ 24 w 24"/>
                <a:gd name="T47" fmla="*/ 1 h 9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92"/>
                <a:gd name="T74" fmla="*/ 24 w 24"/>
                <a:gd name="T75" fmla="*/ 92 h 9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92">
                  <a:moveTo>
                    <a:pt x="0" y="92"/>
                  </a:moveTo>
                  <a:lnTo>
                    <a:pt x="1" y="92"/>
                  </a:lnTo>
                  <a:lnTo>
                    <a:pt x="1" y="91"/>
                  </a:lnTo>
                  <a:lnTo>
                    <a:pt x="2" y="90"/>
                  </a:lnTo>
                  <a:lnTo>
                    <a:pt x="3" y="88"/>
                  </a:lnTo>
                  <a:lnTo>
                    <a:pt x="3" y="86"/>
                  </a:lnTo>
                  <a:lnTo>
                    <a:pt x="4" y="83"/>
                  </a:lnTo>
                  <a:lnTo>
                    <a:pt x="5" y="77"/>
                  </a:lnTo>
                  <a:lnTo>
                    <a:pt x="7" y="70"/>
                  </a:lnTo>
                  <a:lnTo>
                    <a:pt x="9" y="61"/>
                  </a:lnTo>
                  <a:lnTo>
                    <a:pt x="10" y="53"/>
                  </a:lnTo>
                  <a:lnTo>
                    <a:pt x="12" y="44"/>
                  </a:lnTo>
                  <a:lnTo>
                    <a:pt x="14" y="35"/>
                  </a:lnTo>
                  <a:lnTo>
                    <a:pt x="16" y="26"/>
                  </a:lnTo>
                  <a:lnTo>
                    <a:pt x="17" y="19"/>
                  </a:lnTo>
                  <a:lnTo>
                    <a:pt x="19" y="11"/>
                  </a:lnTo>
                  <a:lnTo>
                    <a:pt x="20" y="9"/>
                  </a:lnTo>
                  <a:lnTo>
                    <a:pt x="20" y="6"/>
                  </a:lnTo>
                  <a:lnTo>
                    <a:pt x="21" y="4"/>
                  </a:lnTo>
                  <a:lnTo>
                    <a:pt x="22" y="3"/>
                  </a:lnTo>
                  <a:lnTo>
                    <a:pt x="22" y="1"/>
                  </a:lnTo>
                  <a:lnTo>
                    <a:pt x="23" y="0"/>
                  </a:lnTo>
                  <a:lnTo>
                    <a:pt x="24" y="1"/>
                  </a:lnTo>
                </a:path>
              </a:pathLst>
            </a:custGeom>
            <a:noFill/>
            <a:ln w="14288">
              <a:solidFill>
                <a:srgbClr val="000080"/>
              </a:solidFill>
              <a:prstDash val="solid"/>
              <a:round/>
              <a:headEnd/>
              <a:tailEnd/>
            </a:ln>
          </p:spPr>
          <p:txBody>
            <a:bodyPr/>
            <a:lstStyle/>
            <a:p>
              <a:endParaRPr lang="en-US"/>
            </a:p>
          </p:txBody>
        </p:sp>
        <p:sp>
          <p:nvSpPr>
            <p:cNvPr id="307431" name="Freeform 230"/>
            <p:cNvSpPr>
              <a:spLocks/>
            </p:cNvSpPr>
            <p:nvPr/>
          </p:nvSpPr>
          <p:spPr bwMode="auto">
            <a:xfrm>
              <a:off x="2894" y="1619"/>
              <a:ext cx="8" cy="145"/>
            </a:xfrm>
            <a:custGeom>
              <a:avLst/>
              <a:gdLst>
                <a:gd name="T0" fmla="*/ 0 w 8"/>
                <a:gd name="T1" fmla="*/ 0 h 145"/>
                <a:gd name="T2" fmla="*/ 1 w 8"/>
                <a:gd name="T3" fmla="*/ 1 h 145"/>
                <a:gd name="T4" fmla="*/ 1 w 8"/>
                <a:gd name="T5" fmla="*/ 3 h 145"/>
                <a:gd name="T6" fmla="*/ 1 w 8"/>
                <a:gd name="T7" fmla="*/ 5 h 145"/>
                <a:gd name="T8" fmla="*/ 2 w 8"/>
                <a:gd name="T9" fmla="*/ 7 h 145"/>
                <a:gd name="T10" fmla="*/ 2 w 8"/>
                <a:gd name="T11" fmla="*/ 13 h 145"/>
                <a:gd name="T12" fmla="*/ 3 w 8"/>
                <a:gd name="T13" fmla="*/ 21 h 145"/>
                <a:gd name="T14" fmla="*/ 4 w 8"/>
                <a:gd name="T15" fmla="*/ 29 h 145"/>
                <a:gd name="T16" fmla="*/ 4 w 8"/>
                <a:gd name="T17" fmla="*/ 39 h 145"/>
                <a:gd name="T18" fmla="*/ 4 w 8"/>
                <a:gd name="T19" fmla="*/ 49 h 145"/>
                <a:gd name="T20" fmla="*/ 5 w 8"/>
                <a:gd name="T21" fmla="*/ 60 h 145"/>
                <a:gd name="T22" fmla="*/ 6 w 8"/>
                <a:gd name="T23" fmla="*/ 84 h 145"/>
                <a:gd name="T24" fmla="*/ 6 w 8"/>
                <a:gd name="T25" fmla="*/ 95 h 145"/>
                <a:gd name="T26" fmla="*/ 6 w 8"/>
                <a:gd name="T27" fmla="*/ 106 h 145"/>
                <a:gd name="T28" fmla="*/ 7 w 8"/>
                <a:gd name="T29" fmla="*/ 117 h 145"/>
                <a:gd name="T30" fmla="*/ 7 w 8"/>
                <a:gd name="T31" fmla="*/ 128 h 145"/>
                <a:gd name="T32" fmla="*/ 7 w 8"/>
                <a:gd name="T33" fmla="*/ 137 h 145"/>
                <a:gd name="T34" fmla="*/ 8 w 8"/>
                <a:gd name="T35" fmla="*/ 145 h 14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45"/>
                <a:gd name="T56" fmla="*/ 8 w 8"/>
                <a:gd name="T57" fmla="*/ 145 h 14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45">
                  <a:moveTo>
                    <a:pt x="0" y="0"/>
                  </a:moveTo>
                  <a:lnTo>
                    <a:pt x="1" y="1"/>
                  </a:lnTo>
                  <a:lnTo>
                    <a:pt x="1" y="3"/>
                  </a:lnTo>
                  <a:lnTo>
                    <a:pt x="1" y="5"/>
                  </a:lnTo>
                  <a:lnTo>
                    <a:pt x="2" y="7"/>
                  </a:lnTo>
                  <a:lnTo>
                    <a:pt x="2" y="13"/>
                  </a:lnTo>
                  <a:lnTo>
                    <a:pt x="3" y="21"/>
                  </a:lnTo>
                  <a:lnTo>
                    <a:pt x="4" y="29"/>
                  </a:lnTo>
                  <a:lnTo>
                    <a:pt x="4" y="39"/>
                  </a:lnTo>
                  <a:lnTo>
                    <a:pt x="4" y="49"/>
                  </a:lnTo>
                  <a:lnTo>
                    <a:pt x="5" y="60"/>
                  </a:lnTo>
                  <a:lnTo>
                    <a:pt x="6" y="84"/>
                  </a:lnTo>
                  <a:lnTo>
                    <a:pt x="6" y="95"/>
                  </a:lnTo>
                  <a:lnTo>
                    <a:pt x="6" y="106"/>
                  </a:lnTo>
                  <a:lnTo>
                    <a:pt x="7" y="117"/>
                  </a:lnTo>
                  <a:lnTo>
                    <a:pt x="7" y="128"/>
                  </a:lnTo>
                  <a:lnTo>
                    <a:pt x="7" y="137"/>
                  </a:lnTo>
                  <a:lnTo>
                    <a:pt x="8" y="145"/>
                  </a:lnTo>
                </a:path>
              </a:pathLst>
            </a:custGeom>
            <a:noFill/>
            <a:ln w="14288">
              <a:solidFill>
                <a:srgbClr val="000080"/>
              </a:solidFill>
              <a:prstDash val="solid"/>
              <a:round/>
              <a:headEnd/>
              <a:tailEnd/>
            </a:ln>
          </p:spPr>
          <p:txBody>
            <a:bodyPr/>
            <a:lstStyle/>
            <a:p>
              <a:endParaRPr lang="en-US"/>
            </a:p>
          </p:txBody>
        </p:sp>
        <p:sp>
          <p:nvSpPr>
            <p:cNvPr id="307432" name="Freeform 231"/>
            <p:cNvSpPr>
              <a:spLocks/>
            </p:cNvSpPr>
            <p:nvPr/>
          </p:nvSpPr>
          <p:spPr bwMode="auto">
            <a:xfrm>
              <a:off x="2902" y="1764"/>
              <a:ext cx="7" cy="104"/>
            </a:xfrm>
            <a:custGeom>
              <a:avLst/>
              <a:gdLst>
                <a:gd name="T0" fmla="*/ 0 w 7"/>
                <a:gd name="T1" fmla="*/ 0 h 104"/>
                <a:gd name="T2" fmla="*/ 1 w 7"/>
                <a:gd name="T3" fmla="*/ 16 h 104"/>
                <a:gd name="T4" fmla="*/ 1 w 7"/>
                <a:gd name="T5" fmla="*/ 30 h 104"/>
                <a:gd name="T6" fmla="*/ 2 w 7"/>
                <a:gd name="T7" fmla="*/ 45 h 104"/>
                <a:gd name="T8" fmla="*/ 4 w 7"/>
                <a:gd name="T9" fmla="*/ 59 h 104"/>
                <a:gd name="T10" fmla="*/ 5 w 7"/>
                <a:gd name="T11" fmla="*/ 72 h 104"/>
                <a:gd name="T12" fmla="*/ 6 w 7"/>
                <a:gd name="T13" fmla="*/ 84 h 104"/>
                <a:gd name="T14" fmla="*/ 6 w 7"/>
                <a:gd name="T15" fmla="*/ 94 h 104"/>
                <a:gd name="T16" fmla="*/ 7 w 7"/>
                <a:gd name="T17" fmla="*/ 104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04"/>
                <a:gd name="T29" fmla="*/ 7 w 7"/>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04">
                  <a:moveTo>
                    <a:pt x="0" y="0"/>
                  </a:moveTo>
                  <a:lnTo>
                    <a:pt x="1" y="16"/>
                  </a:lnTo>
                  <a:lnTo>
                    <a:pt x="1" y="30"/>
                  </a:lnTo>
                  <a:lnTo>
                    <a:pt x="2" y="45"/>
                  </a:lnTo>
                  <a:lnTo>
                    <a:pt x="4" y="59"/>
                  </a:lnTo>
                  <a:lnTo>
                    <a:pt x="5" y="72"/>
                  </a:lnTo>
                  <a:lnTo>
                    <a:pt x="6" y="84"/>
                  </a:lnTo>
                  <a:lnTo>
                    <a:pt x="6" y="94"/>
                  </a:lnTo>
                  <a:lnTo>
                    <a:pt x="7" y="104"/>
                  </a:lnTo>
                </a:path>
              </a:pathLst>
            </a:custGeom>
            <a:noFill/>
            <a:ln w="14288">
              <a:solidFill>
                <a:srgbClr val="000080"/>
              </a:solidFill>
              <a:prstDash val="solid"/>
              <a:round/>
              <a:headEnd/>
              <a:tailEnd/>
            </a:ln>
          </p:spPr>
          <p:txBody>
            <a:bodyPr/>
            <a:lstStyle/>
            <a:p>
              <a:endParaRPr lang="en-US"/>
            </a:p>
          </p:txBody>
        </p:sp>
        <p:sp>
          <p:nvSpPr>
            <p:cNvPr id="307433" name="Freeform 232"/>
            <p:cNvSpPr>
              <a:spLocks/>
            </p:cNvSpPr>
            <p:nvPr/>
          </p:nvSpPr>
          <p:spPr bwMode="auto">
            <a:xfrm>
              <a:off x="2909" y="1868"/>
              <a:ext cx="8" cy="30"/>
            </a:xfrm>
            <a:custGeom>
              <a:avLst/>
              <a:gdLst>
                <a:gd name="T0" fmla="*/ 0 w 8"/>
                <a:gd name="T1" fmla="*/ 0 h 30"/>
                <a:gd name="T2" fmla="*/ 1 w 8"/>
                <a:gd name="T3" fmla="*/ 5 h 30"/>
                <a:gd name="T4" fmla="*/ 2 w 8"/>
                <a:gd name="T5" fmla="*/ 10 h 30"/>
                <a:gd name="T6" fmla="*/ 3 w 8"/>
                <a:gd name="T7" fmla="*/ 14 h 30"/>
                <a:gd name="T8" fmla="*/ 4 w 8"/>
                <a:gd name="T9" fmla="*/ 18 h 30"/>
                <a:gd name="T10" fmla="*/ 5 w 8"/>
                <a:gd name="T11" fmla="*/ 22 h 30"/>
                <a:gd name="T12" fmla="*/ 6 w 8"/>
                <a:gd name="T13" fmla="*/ 25 h 30"/>
                <a:gd name="T14" fmla="*/ 8 w 8"/>
                <a:gd name="T15" fmla="*/ 30 h 30"/>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0"/>
                <a:gd name="T26" fmla="*/ 8 w 8"/>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0">
                  <a:moveTo>
                    <a:pt x="0" y="0"/>
                  </a:moveTo>
                  <a:lnTo>
                    <a:pt x="1" y="5"/>
                  </a:lnTo>
                  <a:lnTo>
                    <a:pt x="2" y="10"/>
                  </a:lnTo>
                  <a:lnTo>
                    <a:pt x="3" y="14"/>
                  </a:lnTo>
                  <a:lnTo>
                    <a:pt x="4" y="18"/>
                  </a:lnTo>
                  <a:lnTo>
                    <a:pt x="5" y="22"/>
                  </a:lnTo>
                  <a:lnTo>
                    <a:pt x="6" y="25"/>
                  </a:lnTo>
                  <a:lnTo>
                    <a:pt x="8" y="30"/>
                  </a:lnTo>
                </a:path>
              </a:pathLst>
            </a:custGeom>
            <a:noFill/>
            <a:ln w="14288">
              <a:solidFill>
                <a:srgbClr val="000080"/>
              </a:solidFill>
              <a:prstDash val="solid"/>
              <a:round/>
              <a:headEnd/>
              <a:tailEnd/>
            </a:ln>
          </p:spPr>
          <p:txBody>
            <a:bodyPr/>
            <a:lstStyle/>
            <a:p>
              <a:endParaRPr lang="en-US"/>
            </a:p>
          </p:txBody>
        </p:sp>
        <p:sp>
          <p:nvSpPr>
            <p:cNvPr id="307434" name="Freeform 233"/>
            <p:cNvSpPr>
              <a:spLocks/>
            </p:cNvSpPr>
            <p:nvPr/>
          </p:nvSpPr>
          <p:spPr bwMode="auto">
            <a:xfrm>
              <a:off x="2917" y="1898"/>
              <a:ext cx="8" cy="28"/>
            </a:xfrm>
            <a:custGeom>
              <a:avLst/>
              <a:gdLst>
                <a:gd name="T0" fmla="*/ 0 w 8"/>
                <a:gd name="T1" fmla="*/ 0 h 28"/>
                <a:gd name="T2" fmla="*/ 1 w 8"/>
                <a:gd name="T3" fmla="*/ 5 h 28"/>
                <a:gd name="T4" fmla="*/ 2 w 8"/>
                <a:gd name="T5" fmla="*/ 9 h 28"/>
                <a:gd name="T6" fmla="*/ 2 w 8"/>
                <a:gd name="T7" fmla="*/ 15 h 28"/>
                <a:gd name="T8" fmla="*/ 3 w 8"/>
                <a:gd name="T9" fmla="*/ 20 h 28"/>
                <a:gd name="T10" fmla="*/ 4 w 8"/>
                <a:gd name="T11" fmla="*/ 23 h 28"/>
                <a:gd name="T12" fmla="*/ 4 w 8"/>
                <a:gd name="T13" fmla="*/ 26 h 28"/>
                <a:gd name="T14" fmla="*/ 5 w 8"/>
                <a:gd name="T15" fmla="*/ 27 h 28"/>
                <a:gd name="T16" fmla="*/ 6 w 8"/>
                <a:gd name="T17" fmla="*/ 28 h 28"/>
                <a:gd name="T18" fmla="*/ 6 w 8"/>
                <a:gd name="T19" fmla="*/ 28 h 28"/>
                <a:gd name="T20" fmla="*/ 7 w 8"/>
                <a:gd name="T21" fmla="*/ 28 h 28"/>
                <a:gd name="T22" fmla="*/ 8 w 8"/>
                <a:gd name="T23" fmla="*/ 27 h 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8"/>
                <a:gd name="T38" fmla="*/ 8 w 8"/>
                <a:gd name="T39" fmla="*/ 28 h 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8">
                  <a:moveTo>
                    <a:pt x="0" y="0"/>
                  </a:moveTo>
                  <a:lnTo>
                    <a:pt x="1" y="5"/>
                  </a:lnTo>
                  <a:lnTo>
                    <a:pt x="2" y="9"/>
                  </a:lnTo>
                  <a:lnTo>
                    <a:pt x="2" y="15"/>
                  </a:lnTo>
                  <a:lnTo>
                    <a:pt x="3" y="20"/>
                  </a:lnTo>
                  <a:lnTo>
                    <a:pt x="4" y="23"/>
                  </a:lnTo>
                  <a:lnTo>
                    <a:pt x="4" y="26"/>
                  </a:lnTo>
                  <a:lnTo>
                    <a:pt x="5" y="27"/>
                  </a:lnTo>
                  <a:lnTo>
                    <a:pt x="6" y="28"/>
                  </a:lnTo>
                  <a:lnTo>
                    <a:pt x="7" y="28"/>
                  </a:lnTo>
                  <a:lnTo>
                    <a:pt x="8" y="27"/>
                  </a:lnTo>
                </a:path>
              </a:pathLst>
            </a:custGeom>
            <a:noFill/>
            <a:ln w="14288">
              <a:solidFill>
                <a:srgbClr val="000080"/>
              </a:solidFill>
              <a:prstDash val="solid"/>
              <a:round/>
              <a:headEnd/>
              <a:tailEnd/>
            </a:ln>
          </p:spPr>
          <p:txBody>
            <a:bodyPr/>
            <a:lstStyle/>
            <a:p>
              <a:endParaRPr lang="en-US"/>
            </a:p>
          </p:txBody>
        </p:sp>
        <p:sp>
          <p:nvSpPr>
            <p:cNvPr id="307435" name="Freeform 234"/>
            <p:cNvSpPr>
              <a:spLocks/>
            </p:cNvSpPr>
            <p:nvPr/>
          </p:nvSpPr>
          <p:spPr bwMode="auto">
            <a:xfrm>
              <a:off x="2925" y="1866"/>
              <a:ext cx="23" cy="59"/>
            </a:xfrm>
            <a:custGeom>
              <a:avLst/>
              <a:gdLst>
                <a:gd name="T0" fmla="*/ 0 w 23"/>
                <a:gd name="T1" fmla="*/ 59 h 59"/>
                <a:gd name="T2" fmla="*/ 1 w 23"/>
                <a:gd name="T3" fmla="*/ 58 h 59"/>
                <a:gd name="T4" fmla="*/ 2 w 23"/>
                <a:gd name="T5" fmla="*/ 56 h 59"/>
                <a:gd name="T6" fmla="*/ 3 w 23"/>
                <a:gd name="T7" fmla="*/ 53 h 59"/>
                <a:gd name="T8" fmla="*/ 5 w 23"/>
                <a:gd name="T9" fmla="*/ 51 h 59"/>
                <a:gd name="T10" fmla="*/ 6 w 23"/>
                <a:gd name="T11" fmla="*/ 47 h 59"/>
                <a:gd name="T12" fmla="*/ 8 w 23"/>
                <a:gd name="T13" fmla="*/ 43 h 59"/>
                <a:gd name="T14" fmla="*/ 11 w 23"/>
                <a:gd name="T15" fmla="*/ 35 h 59"/>
                <a:gd name="T16" fmla="*/ 14 w 23"/>
                <a:gd name="T17" fmla="*/ 26 h 59"/>
                <a:gd name="T18" fmla="*/ 17 w 23"/>
                <a:gd name="T19" fmla="*/ 17 h 59"/>
                <a:gd name="T20" fmla="*/ 20 w 23"/>
                <a:gd name="T21" fmla="*/ 8 h 59"/>
                <a:gd name="T22" fmla="*/ 23 w 23"/>
                <a:gd name="T23" fmla="*/ 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59"/>
                <a:gd name="T38" fmla="*/ 23 w 2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59">
                  <a:moveTo>
                    <a:pt x="0" y="59"/>
                  </a:moveTo>
                  <a:lnTo>
                    <a:pt x="1" y="58"/>
                  </a:lnTo>
                  <a:lnTo>
                    <a:pt x="2" y="56"/>
                  </a:lnTo>
                  <a:lnTo>
                    <a:pt x="3" y="53"/>
                  </a:lnTo>
                  <a:lnTo>
                    <a:pt x="5" y="51"/>
                  </a:lnTo>
                  <a:lnTo>
                    <a:pt x="6" y="47"/>
                  </a:lnTo>
                  <a:lnTo>
                    <a:pt x="8" y="43"/>
                  </a:lnTo>
                  <a:lnTo>
                    <a:pt x="11" y="35"/>
                  </a:lnTo>
                  <a:lnTo>
                    <a:pt x="14" y="26"/>
                  </a:lnTo>
                  <a:lnTo>
                    <a:pt x="17" y="17"/>
                  </a:lnTo>
                  <a:lnTo>
                    <a:pt x="20" y="8"/>
                  </a:lnTo>
                  <a:lnTo>
                    <a:pt x="23" y="0"/>
                  </a:lnTo>
                </a:path>
              </a:pathLst>
            </a:custGeom>
            <a:noFill/>
            <a:ln w="14288">
              <a:solidFill>
                <a:srgbClr val="000080"/>
              </a:solidFill>
              <a:prstDash val="solid"/>
              <a:round/>
              <a:headEnd/>
              <a:tailEnd/>
            </a:ln>
          </p:spPr>
          <p:txBody>
            <a:bodyPr/>
            <a:lstStyle/>
            <a:p>
              <a:endParaRPr lang="en-US"/>
            </a:p>
          </p:txBody>
        </p:sp>
        <p:sp>
          <p:nvSpPr>
            <p:cNvPr id="307436" name="Freeform 235"/>
            <p:cNvSpPr>
              <a:spLocks/>
            </p:cNvSpPr>
            <p:nvPr/>
          </p:nvSpPr>
          <p:spPr bwMode="auto">
            <a:xfrm>
              <a:off x="676" y="1500"/>
              <a:ext cx="2272" cy="1"/>
            </a:xfrm>
            <a:custGeom>
              <a:avLst/>
              <a:gdLst>
                <a:gd name="T0" fmla="*/ 2 w 4131"/>
                <a:gd name="T1" fmla="*/ 0 h 1"/>
                <a:gd name="T2" fmla="*/ 4 w 4131"/>
                <a:gd name="T3" fmla="*/ 0 h 1"/>
                <a:gd name="T4" fmla="*/ 5 w 4131"/>
                <a:gd name="T5" fmla="*/ 0 h 1"/>
                <a:gd name="T6" fmla="*/ 8 w 4131"/>
                <a:gd name="T7" fmla="*/ 0 h 1"/>
                <a:gd name="T8" fmla="*/ 10 w 4131"/>
                <a:gd name="T9" fmla="*/ 0 h 1"/>
                <a:gd name="T10" fmla="*/ 13 w 4131"/>
                <a:gd name="T11" fmla="*/ 0 h 1"/>
                <a:gd name="T12" fmla="*/ 14 w 4131"/>
                <a:gd name="T13" fmla="*/ 0 h 1"/>
                <a:gd name="T14" fmla="*/ 17 w 4131"/>
                <a:gd name="T15" fmla="*/ 0 h 1"/>
                <a:gd name="T16" fmla="*/ 19 w 4131"/>
                <a:gd name="T17" fmla="*/ 0 h 1"/>
                <a:gd name="T18" fmla="*/ 21 w 4131"/>
                <a:gd name="T19" fmla="*/ 0 h 1"/>
                <a:gd name="T20" fmla="*/ 24 w 4131"/>
                <a:gd name="T21" fmla="*/ 0 h 1"/>
                <a:gd name="T22" fmla="*/ 25 w 4131"/>
                <a:gd name="T23" fmla="*/ 0 h 1"/>
                <a:gd name="T24" fmla="*/ 28 w 4131"/>
                <a:gd name="T25" fmla="*/ 0 h 1"/>
                <a:gd name="T26" fmla="*/ 30 w 4131"/>
                <a:gd name="T27" fmla="*/ 0 h 1"/>
                <a:gd name="T28" fmla="*/ 32 w 4131"/>
                <a:gd name="T29" fmla="*/ 0 h 1"/>
                <a:gd name="T30" fmla="*/ 35 w 4131"/>
                <a:gd name="T31" fmla="*/ 0 h 1"/>
                <a:gd name="T32" fmla="*/ 36 w 4131"/>
                <a:gd name="T33" fmla="*/ 0 h 1"/>
                <a:gd name="T34" fmla="*/ 38 w 4131"/>
                <a:gd name="T35" fmla="*/ 0 h 1"/>
                <a:gd name="T36" fmla="*/ 41 w 4131"/>
                <a:gd name="T37" fmla="*/ 0 h 1"/>
                <a:gd name="T38" fmla="*/ 43 w 4131"/>
                <a:gd name="T39" fmla="*/ 0 h 1"/>
                <a:gd name="T40" fmla="*/ 46 w 4131"/>
                <a:gd name="T41" fmla="*/ 0 h 1"/>
                <a:gd name="T42" fmla="*/ 47 w 4131"/>
                <a:gd name="T43" fmla="*/ 0 h 1"/>
                <a:gd name="T44" fmla="*/ 49 w 4131"/>
                <a:gd name="T45" fmla="*/ 0 h 1"/>
                <a:gd name="T46" fmla="*/ 52 w 4131"/>
                <a:gd name="T47" fmla="*/ 0 h 1"/>
                <a:gd name="T48" fmla="*/ 54 w 4131"/>
                <a:gd name="T49" fmla="*/ 0 h 1"/>
                <a:gd name="T50" fmla="*/ 57 w 4131"/>
                <a:gd name="T51" fmla="*/ 0 h 1"/>
                <a:gd name="T52" fmla="*/ 58 w 4131"/>
                <a:gd name="T53" fmla="*/ 0 h 1"/>
                <a:gd name="T54" fmla="*/ 61 w 4131"/>
                <a:gd name="T55" fmla="*/ 0 h 1"/>
                <a:gd name="T56" fmla="*/ 63 w 4131"/>
                <a:gd name="T57" fmla="*/ 0 h 1"/>
                <a:gd name="T58" fmla="*/ 65 w 4131"/>
                <a:gd name="T59" fmla="*/ 0 h 1"/>
                <a:gd name="T60" fmla="*/ 68 w 4131"/>
                <a:gd name="T61" fmla="*/ 0 h 1"/>
                <a:gd name="T62" fmla="*/ 69 w 4131"/>
                <a:gd name="T63" fmla="*/ 0 h 1"/>
                <a:gd name="T64" fmla="*/ 71 w 4131"/>
                <a:gd name="T65" fmla="*/ 0 h 1"/>
                <a:gd name="T66" fmla="*/ 74 w 4131"/>
                <a:gd name="T67" fmla="*/ 0 h 1"/>
                <a:gd name="T68" fmla="*/ 76 w 4131"/>
                <a:gd name="T69" fmla="*/ 0 h 1"/>
                <a:gd name="T70" fmla="*/ 79 w 4131"/>
                <a:gd name="T71" fmla="*/ 0 h 1"/>
                <a:gd name="T72" fmla="*/ 80 w 4131"/>
                <a:gd name="T73" fmla="*/ 0 h 1"/>
                <a:gd name="T74" fmla="*/ 82 w 4131"/>
                <a:gd name="T75" fmla="*/ 0 h 1"/>
                <a:gd name="T76" fmla="*/ 85 w 4131"/>
                <a:gd name="T77" fmla="*/ 0 h 1"/>
                <a:gd name="T78" fmla="*/ 87 w 4131"/>
                <a:gd name="T79" fmla="*/ 0 h 1"/>
                <a:gd name="T80" fmla="*/ 90 w 4131"/>
                <a:gd name="T81" fmla="*/ 0 h 1"/>
                <a:gd name="T82" fmla="*/ 91 w 4131"/>
                <a:gd name="T83" fmla="*/ 0 h 1"/>
                <a:gd name="T84" fmla="*/ 93 w 4131"/>
                <a:gd name="T85" fmla="*/ 0 h 1"/>
                <a:gd name="T86" fmla="*/ 96 w 4131"/>
                <a:gd name="T87" fmla="*/ 0 h 1"/>
                <a:gd name="T88" fmla="*/ 98 w 4131"/>
                <a:gd name="T89" fmla="*/ 0 h 1"/>
                <a:gd name="T90" fmla="*/ 101 w 4131"/>
                <a:gd name="T91" fmla="*/ 0 h 1"/>
                <a:gd name="T92" fmla="*/ 102 w 4131"/>
                <a:gd name="T93" fmla="*/ 0 h 1"/>
                <a:gd name="T94" fmla="*/ 104 w 4131"/>
                <a:gd name="T95" fmla="*/ 0 h 1"/>
                <a:gd name="T96" fmla="*/ 107 w 4131"/>
                <a:gd name="T97" fmla="*/ 0 h 1"/>
                <a:gd name="T98" fmla="*/ 109 w 4131"/>
                <a:gd name="T99" fmla="*/ 0 h 1"/>
                <a:gd name="T100" fmla="*/ 112 w 4131"/>
                <a:gd name="T101" fmla="*/ 0 h 1"/>
                <a:gd name="T102" fmla="*/ 113 w 4131"/>
                <a:gd name="T103" fmla="*/ 0 h 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31"/>
                <a:gd name="T157" fmla="*/ 0 h 1"/>
                <a:gd name="T158" fmla="*/ 4131 w 4131"/>
                <a:gd name="T159" fmla="*/ 1 h 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31" h="1">
                  <a:moveTo>
                    <a:pt x="0" y="0"/>
                  </a:moveTo>
                  <a:lnTo>
                    <a:pt x="14" y="0"/>
                  </a:lnTo>
                  <a:lnTo>
                    <a:pt x="28" y="0"/>
                  </a:lnTo>
                  <a:lnTo>
                    <a:pt x="71" y="0"/>
                  </a:lnTo>
                  <a:lnTo>
                    <a:pt x="85" y="0"/>
                  </a:lnTo>
                  <a:lnTo>
                    <a:pt x="99" y="0"/>
                  </a:lnTo>
                  <a:lnTo>
                    <a:pt x="113" y="0"/>
                  </a:lnTo>
                  <a:lnTo>
                    <a:pt x="127" y="0"/>
                  </a:lnTo>
                  <a:lnTo>
                    <a:pt x="170" y="0"/>
                  </a:lnTo>
                  <a:lnTo>
                    <a:pt x="184" y="0"/>
                  </a:lnTo>
                  <a:lnTo>
                    <a:pt x="198" y="0"/>
                  </a:lnTo>
                  <a:lnTo>
                    <a:pt x="212" y="0"/>
                  </a:lnTo>
                  <a:lnTo>
                    <a:pt x="226" y="0"/>
                  </a:lnTo>
                  <a:lnTo>
                    <a:pt x="269" y="0"/>
                  </a:lnTo>
                  <a:lnTo>
                    <a:pt x="283" y="0"/>
                  </a:lnTo>
                  <a:lnTo>
                    <a:pt x="297" y="0"/>
                  </a:lnTo>
                  <a:lnTo>
                    <a:pt x="311" y="0"/>
                  </a:lnTo>
                  <a:lnTo>
                    <a:pt x="325" y="0"/>
                  </a:lnTo>
                  <a:lnTo>
                    <a:pt x="368" y="0"/>
                  </a:lnTo>
                  <a:lnTo>
                    <a:pt x="382" y="0"/>
                  </a:lnTo>
                  <a:lnTo>
                    <a:pt x="396" y="0"/>
                  </a:lnTo>
                  <a:lnTo>
                    <a:pt x="410" y="0"/>
                  </a:lnTo>
                  <a:lnTo>
                    <a:pt x="424" y="0"/>
                  </a:lnTo>
                  <a:lnTo>
                    <a:pt x="467" y="0"/>
                  </a:lnTo>
                  <a:lnTo>
                    <a:pt x="481" y="0"/>
                  </a:lnTo>
                  <a:lnTo>
                    <a:pt x="495" y="0"/>
                  </a:lnTo>
                  <a:lnTo>
                    <a:pt x="509" y="0"/>
                  </a:lnTo>
                  <a:lnTo>
                    <a:pt x="524" y="0"/>
                  </a:lnTo>
                  <a:lnTo>
                    <a:pt x="566" y="0"/>
                  </a:lnTo>
                  <a:lnTo>
                    <a:pt x="580" y="0"/>
                  </a:lnTo>
                  <a:lnTo>
                    <a:pt x="594" y="0"/>
                  </a:lnTo>
                  <a:lnTo>
                    <a:pt x="608" y="0"/>
                  </a:lnTo>
                  <a:lnTo>
                    <a:pt x="623" y="0"/>
                  </a:lnTo>
                  <a:lnTo>
                    <a:pt x="665" y="0"/>
                  </a:lnTo>
                  <a:lnTo>
                    <a:pt x="679" y="0"/>
                  </a:lnTo>
                  <a:lnTo>
                    <a:pt x="693" y="0"/>
                  </a:lnTo>
                  <a:lnTo>
                    <a:pt x="707" y="0"/>
                  </a:lnTo>
                  <a:lnTo>
                    <a:pt x="722" y="0"/>
                  </a:lnTo>
                  <a:lnTo>
                    <a:pt x="764" y="0"/>
                  </a:lnTo>
                  <a:lnTo>
                    <a:pt x="778" y="0"/>
                  </a:lnTo>
                  <a:lnTo>
                    <a:pt x="792" y="0"/>
                  </a:lnTo>
                  <a:lnTo>
                    <a:pt x="806" y="0"/>
                  </a:lnTo>
                  <a:lnTo>
                    <a:pt x="821" y="0"/>
                  </a:lnTo>
                  <a:lnTo>
                    <a:pt x="863" y="0"/>
                  </a:lnTo>
                  <a:lnTo>
                    <a:pt x="877" y="0"/>
                  </a:lnTo>
                  <a:lnTo>
                    <a:pt x="891" y="0"/>
                  </a:lnTo>
                  <a:lnTo>
                    <a:pt x="905" y="0"/>
                  </a:lnTo>
                  <a:lnTo>
                    <a:pt x="920" y="0"/>
                  </a:lnTo>
                  <a:lnTo>
                    <a:pt x="962" y="0"/>
                  </a:lnTo>
                  <a:lnTo>
                    <a:pt x="976" y="0"/>
                  </a:lnTo>
                  <a:lnTo>
                    <a:pt x="990" y="0"/>
                  </a:lnTo>
                  <a:lnTo>
                    <a:pt x="1004" y="0"/>
                  </a:lnTo>
                  <a:lnTo>
                    <a:pt x="1019" y="0"/>
                  </a:lnTo>
                  <a:lnTo>
                    <a:pt x="1061" y="0"/>
                  </a:lnTo>
                  <a:lnTo>
                    <a:pt x="1075" y="0"/>
                  </a:lnTo>
                  <a:lnTo>
                    <a:pt x="1089" y="0"/>
                  </a:lnTo>
                  <a:lnTo>
                    <a:pt x="1104" y="0"/>
                  </a:lnTo>
                  <a:lnTo>
                    <a:pt x="1118" y="0"/>
                  </a:lnTo>
                  <a:lnTo>
                    <a:pt x="1160" y="0"/>
                  </a:lnTo>
                  <a:lnTo>
                    <a:pt x="1174" y="0"/>
                  </a:lnTo>
                  <a:lnTo>
                    <a:pt x="1188" y="0"/>
                  </a:lnTo>
                  <a:lnTo>
                    <a:pt x="1203" y="0"/>
                  </a:lnTo>
                  <a:lnTo>
                    <a:pt x="1217" y="0"/>
                  </a:lnTo>
                  <a:lnTo>
                    <a:pt x="1259" y="0"/>
                  </a:lnTo>
                  <a:lnTo>
                    <a:pt x="1273" y="0"/>
                  </a:lnTo>
                  <a:lnTo>
                    <a:pt x="1287" y="0"/>
                  </a:lnTo>
                  <a:lnTo>
                    <a:pt x="1302" y="0"/>
                  </a:lnTo>
                  <a:lnTo>
                    <a:pt x="1316" y="0"/>
                  </a:lnTo>
                  <a:lnTo>
                    <a:pt x="1358" y="0"/>
                  </a:lnTo>
                  <a:lnTo>
                    <a:pt x="1372" y="0"/>
                  </a:lnTo>
                  <a:lnTo>
                    <a:pt x="1386" y="0"/>
                  </a:lnTo>
                  <a:lnTo>
                    <a:pt x="1401" y="0"/>
                  </a:lnTo>
                  <a:lnTo>
                    <a:pt x="1415" y="0"/>
                  </a:lnTo>
                  <a:lnTo>
                    <a:pt x="1457" y="0"/>
                  </a:lnTo>
                  <a:lnTo>
                    <a:pt x="1471" y="0"/>
                  </a:lnTo>
                  <a:lnTo>
                    <a:pt x="1485" y="0"/>
                  </a:lnTo>
                  <a:lnTo>
                    <a:pt x="1500" y="0"/>
                  </a:lnTo>
                  <a:lnTo>
                    <a:pt x="1514" y="0"/>
                  </a:lnTo>
                  <a:lnTo>
                    <a:pt x="1556" y="0"/>
                  </a:lnTo>
                  <a:lnTo>
                    <a:pt x="1570" y="0"/>
                  </a:lnTo>
                  <a:lnTo>
                    <a:pt x="1585" y="0"/>
                  </a:lnTo>
                  <a:lnTo>
                    <a:pt x="1599" y="0"/>
                  </a:lnTo>
                  <a:lnTo>
                    <a:pt x="1613" y="0"/>
                  </a:lnTo>
                  <a:lnTo>
                    <a:pt x="1655" y="0"/>
                  </a:lnTo>
                  <a:lnTo>
                    <a:pt x="1669" y="0"/>
                  </a:lnTo>
                  <a:lnTo>
                    <a:pt x="1684" y="0"/>
                  </a:lnTo>
                  <a:lnTo>
                    <a:pt x="1698" y="0"/>
                  </a:lnTo>
                  <a:lnTo>
                    <a:pt x="1712" y="0"/>
                  </a:lnTo>
                  <a:lnTo>
                    <a:pt x="1754" y="0"/>
                  </a:lnTo>
                  <a:lnTo>
                    <a:pt x="1768" y="0"/>
                  </a:lnTo>
                  <a:lnTo>
                    <a:pt x="1783" y="0"/>
                  </a:lnTo>
                  <a:lnTo>
                    <a:pt x="1797" y="0"/>
                  </a:lnTo>
                  <a:lnTo>
                    <a:pt x="1811" y="0"/>
                  </a:lnTo>
                  <a:lnTo>
                    <a:pt x="1853" y="0"/>
                  </a:lnTo>
                  <a:lnTo>
                    <a:pt x="1867" y="0"/>
                  </a:lnTo>
                  <a:lnTo>
                    <a:pt x="1882" y="0"/>
                  </a:lnTo>
                  <a:lnTo>
                    <a:pt x="1896" y="0"/>
                  </a:lnTo>
                  <a:lnTo>
                    <a:pt x="1910" y="0"/>
                  </a:lnTo>
                  <a:lnTo>
                    <a:pt x="1952" y="0"/>
                  </a:lnTo>
                  <a:lnTo>
                    <a:pt x="1966" y="0"/>
                  </a:lnTo>
                  <a:lnTo>
                    <a:pt x="1981" y="0"/>
                  </a:lnTo>
                  <a:lnTo>
                    <a:pt x="1995" y="0"/>
                  </a:lnTo>
                  <a:lnTo>
                    <a:pt x="2009" y="0"/>
                  </a:lnTo>
                  <a:lnTo>
                    <a:pt x="2051" y="0"/>
                  </a:lnTo>
                  <a:lnTo>
                    <a:pt x="2066" y="0"/>
                  </a:lnTo>
                  <a:lnTo>
                    <a:pt x="2080" y="0"/>
                  </a:lnTo>
                  <a:lnTo>
                    <a:pt x="2094" y="0"/>
                  </a:lnTo>
                  <a:lnTo>
                    <a:pt x="2108" y="0"/>
                  </a:lnTo>
                  <a:lnTo>
                    <a:pt x="2150" y="0"/>
                  </a:lnTo>
                  <a:lnTo>
                    <a:pt x="2165" y="0"/>
                  </a:lnTo>
                  <a:lnTo>
                    <a:pt x="2179" y="0"/>
                  </a:lnTo>
                  <a:lnTo>
                    <a:pt x="2193" y="0"/>
                  </a:lnTo>
                  <a:lnTo>
                    <a:pt x="2207" y="0"/>
                  </a:lnTo>
                  <a:lnTo>
                    <a:pt x="2249" y="0"/>
                  </a:lnTo>
                  <a:lnTo>
                    <a:pt x="2264" y="0"/>
                  </a:lnTo>
                  <a:lnTo>
                    <a:pt x="2278" y="0"/>
                  </a:lnTo>
                  <a:lnTo>
                    <a:pt x="2292" y="0"/>
                  </a:lnTo>
                  <a:lnTo>
                    <a:pt x="2306" y="0"/>
                  </a:lnTo>
                  <a:lnTo>
                    <a:pt x="2348" y="0"/>
                  </a:lnTo>
                  <a:lnTo>
                    <a:pt x="2363" y="0"/>
                  </a:lnTo>
                  <a:lnTo>
                    <a:pt x="2377" y="0"/>
                  </a:lnTo>
                  <a:lnTo>
                    <a:pt x="2391" y="0"/>
                  </a:lnTo>
                  <a:lnTo>
                    <a:pt x="2405" y="0"/>
                  </a:lnTo>
                  <a:lnTo>
                    <a:pt x="2447" y="0"/>
                  </a:lnTo>
                  <a:lnTo>
                    <a:pt x="2462" y="0"/>
                  </a:lnTo>
                  <a:lnTo>
                    <a:pt x="2476" y="0"/>
                  </a:lnTo>
                  <a:lnTo>
                    <a:pt x="2490" y="0"/>
                  </a:lnTo>
                  <a:lnTo>
                    <a:pt x="2504" y="0"/>
                  </a:lnTo>
                  <a:lnTo>
                    <a:pt x="2546" y="0"/>
                  </a:lnTo>
                  <a:lnTo>
                    <a:pt x="2561" y="0"/>
                  </a:lnTo>
                  <a:lnTo>
                    <a:pt x="2575" y="0"/>
                  </a:lnTo>
                  <a:lnTo>
                    <a:pt x="2589" y="0"/>
                  </a:lnTo>
                  <a:lnTo>
                    <a:pt x="2603" y="0"/>
                  </a:lnTo>
                  <a:lnTo>
                    <a:pt x="2646" y="0"/>
                  </a:lnTo>
                  <a:lnTo>
                    <a:pt x="2660" y="0"/>
                  </a:lnTo>
                  <a:lnTo>
                    <a:pt x="2674" y="0"/>
                  </a:lnTo>
                  <a:lnTo>
                    <a:pt x="2688" y="0"/>
                  </a:lnTo>
                  <a:lnTo>
                    <a:pt x="2702" y="0"/>
                  </a:lnTo>
                  <a:lnTo>
                    <a:pt x="2745" y="0"/>
                  </a:lnTo>
                  <a:lnTo>
                    <a:pt x="2759" y="0"/>
                  </a:lnTo>
                  <a:lnTo>
                    <a:pt x="2773" y="0"/>
                  </a:lnTo>
                  <a:lnTo>
                    <a:pt x="2787" y="0"/>
                  </a:lnTo>
                  <a:lnTo>
                    <a:pt x="2801" y="0"/>
                  </a:lnTo>
                  <a:lnTo>
                    <a:pt x="2844" y="0"/>
                  </a:lnTo>
                  <a:lnTo>
                    <a:pt x="2858" y="0"/>
                  </a:lnTo>
                  <a:lnTo>
                    <a:pt x="2872" y="0"/>
                  </a:lnTo>
                  <a:lnTo>
                    <a:pt x="2886" y="0"/>
                  </a:lnTo>
                  <a:lnTo>
                    <a:pt x="2900" y="0"/>
                  </a:lnTo>
                  <a:lnTo>
                    <a:pt x="2943" y="0"/>
                  </a:lnTo>
                  <a:lnTo>
                    <a:pt x="2957" y="0"/>
                  </a:lnTo>
                  <a:lnTo>
                    <a:pt x="2971" y="0"/>
                  </a:lnTo>
                  <a:lnTo>
                    <a:pt x="2985" y="0"/>
                  </a:lnTo>
                  <a:lnTo>
                    <a:pt x="2999" y="0"/>
                  </a:lnTo>
                  <a:lnTo>
                    <a:pt x="3042" y="0"/>
                  </a:lnTo>
                  <a:lnTo>
                    <a:pt x="3056" y="0"/>
                  </a:lnTo>
                  <a:lnTo>
                    <a:pt x="3070" y="0"/>
                  </a:lnTo>
                  <a:lnTo>
                    <a:pt x="3084" y="0"/>
                  </a:lnTo>
                  <a:lnTo>
                    <a:pt x="3098" y="0"/>
                  </a:lnTo>
                  <a:lnTo>
                    <a:pt x="3141" y="0"/>
                  </a:lnTo>
                  <a:lnTo>
                    <a:pt x="3155" y="0"/>
                  </a:lnTo>
                  <a:lnTo>
                    <a:pt x="3169" y="0"/>
                  </a:lnTo>
                  <a:lnTo>
                    <a:pt x="3183" y="0"/>
                  </a:lnTo>
                  <a:lnTo>
                    <a:pt x="3197" y="0"/>
                  </a:lnTo>
                  <a:lnTo>
                    <a:pt x="3240" y="0"/>
                  </a:lnTo>
                  <a:lnTo>
                    <a:pt x="3254" y="0"/>
                  </a:lnTo>
                  <a:lnTo>
                    <a:pt x="3268" y="0"/>
                  </a:lnTo>
                  <a:lnTo>
                    <a:pt x="3282" y="0"/>
                  </a:lnTo>
                  <a:lnTo>
                    <a:pt x="3296" y="0"/>
                  </a:lnTo>
                  <a:lnTo>
                    <a:pt x="3339" y="0"/>
                  </a:lnTo>
                  <a:lnTo>
                    <a:pt x="3353" y="0"/>
                  </a:lnTo>
                  <a:lnTo>
                    <a:pt x="3367" y="0"/>
                  </a:lnTo>
                  <a:lnTo>
                    <a:pt x="3381" y="0"/>
                  </a:lnTo>
                  <a:lnTo>
                    <a:pt x="3395" y="0"/>
                  </a:lnTo>
                  <a:lnTo>
                    <a:pt x="3438" y="0"/>
                  </a:lnTo>
                  <a:lnTo>
                    <a:pt x="3452" y="0"/>
                  </a:lnTo>
                  <a:lnTo>
                    <a:pt x="3466" y="0"/>
                  </a:lnTo>
                  <a:lnTo>
                    <a:pt x="3480" y="0"/>
                  </a:lnTo>
                  <a:lnTo>
                    <a:pt x="3494" y="0"/>
                  </a:lnTo>
                  <a:lnTo>
                    <a:pt x="3537" y="0"/>
                  </a:lnTo>
                  <a:lnTo>
                    <a:pt x="3551" y="0"/>
                  </a:lnTo>
                  <a:lnTo>
                    <a:pt x="3565" y="0"/>
                  </a:lnTo>
                  <a:lnTo>
                    <a:pt x="3579" y="0"/>
                  </a:lnTo>
                  <a:lnTo>
                    <a:pt x="3593" y="0"/>
                  </a:lnTo>
                  <a:lnTo>
                    <a:pt x="3636" y="0"/>
                  </a:lnTo>
                  <a:lnTo>
                    <a:pt x="3650" y="0"/>
                  </a:lnTo>
                  <a:lnTo>
                    <a:pt x="3664" y="0"/>
                  </a:lnTo>
                  <a:lnTo>
                    <a:pt x="3678" y="0"/>
                  </a:lnTo>
                  <a:lnTo>
                    <a:pt x="3692" y="0"/>
                  </a:lnTo>
                  <a:lnTo>
                    <a:pt x="3735" y="0"/>
                  </a:lnTo>
                  <a:lnTo>
                    <a:pt x="3749" y="0"/>
                  </a:lnTo>
                  <a:lnTo>
                    <a:pt x="3763" y="0"/>
                  </a:lnTo>
                  <a:lnTo>
                    <a:pt x="3777" y="0"/>
                  </a:lnTo>
                  <a:lnTo>
                    <a:pt x="3791" y="0"/>
                  </a:lnTo>
                  <a:lnTo>
                    <a:pt x="3834" y="0"/>
                  </a:lnTo>
                  <a:lnTo>
                    <a:pt x="3848" y="0"/>
                  </a:lnTo>
                  <a:lnTo>
                    <a:pt x="3862" y="0"/>
                  </a:lnTo>
                  <a:lnTo>
                    <a:pt x="3876" y="0"/>
                  </a:lnTo>
                  <a:lnTo>
                    <a:pt x="3890" y="0"/>
                  </a:lnTo>
                  <a:lnTo>
                    <a:pt x="3933" y="0"/>
                  </a:lnTo>
                  <a:lnTo>
                    <a:pt x="3947" y="0"/>
                  </a:lnTo>
                  <a:lnTo>
                    <a:pt x="3961" y="0"/>
                  </a:lnTo>
                  <a:lnTo>
                    <a:pt x="3975" y="0"/>
                  </a:lnTo>
                  <a:lnTo>
                    <a:pt x="3989" y="0"/>
                  </a:lnTo>
                  <a:lnTo>
                    <a:pt x="4032" y="0"/>
                  </a:lnTo>
                  <a:lnTo>
                    <a:pt x="4046" y="0"/>
                  </a:lnTo>
                  <a:lnTo>
                    <a:pt x="4060" y="0"/>
                  </a:lnTo>
                  <a:lnTo>
                    <a:pt x="4074" y="0"/>
                  </a:lnTo>
                  <a:lnTo>
                    <a:pt x="4088" y="0"/>
                  </a:lnTo>
                  <a:lnTo>
                    <a:pt x="4131" y="0"/>
                  </a:lnTo>
                </a:path>
              </a:pathLst>
            </a:custGeom>
            <a:noFill/>
            <a:ln w="14288">
              <a:solidFill>
                <a:srgbClr val="FF00FF"/>
              </a:solidFill>
              <a:prstDash val="solid"/>
              <a:round/>
              <a:headEnd/>
              <a:tailEnd/>
            </a:ln>
          </p:spPr>
          <p:txBody>
            <a:bodyPr/>
            <a:lstStyle/>
            <a:p>
              <a:endParaRPr lang="en-US"/>
            </a:p>
          </p:txBody>
        </p:sp>
        <p:sp>
          <p:nvSpPr>
            <p:cNvPr id="307437" name="Rectangle 236"/>
            <p:cNvSpPr>
              <a:spLocks noChangeArrowheads="1"/>
            </p:cNvSpPr>
            <p:nvPr/>
          </p:nvSpPr>
          <p:spPr bwMode="auto">
            <a:xfrm rot="-5400000">
              <a:off x="481" y="1877"/>
              <a:ext cx="79" cy="32"/>
            </a:xfrm>
            <a:prstGeom prst="rect">
              <a:avLst/>
            </a:prstGeom>
            <a:noFill/>
            <a:ln w="9525">
              <a:noFill/>
              <a:miter lim="800000"/>
              <a:headEnd/>
              <a:tailEnd/>
            </a:ln>
          </p:spPr>
          <p:txBody>
            <a:bodyPr wrap="none" lIns="0" tIns="0" rIns="0" bIns="0">
              <a:spAutoFit/>
            </a:bodyPr>
            <a:lstStyle/>
            <a:p>
              <a:pPr>
                <a:lnSpc>
                  <a:spcPct val="90000"/>
                </a:lnSpc>
              </a:pPr>
              <a:r>
                <a:rPr lang="en-US" sz="600" b="1">
                  <a:solidFill>
                    <a:srgbClr val="000000"/>
                  </a:solidFill>
                  <a:latin typeface="Arial" pitchFamily="34" charset="0"/>
                </a:rPr>
                <a:t>($MM)</a:t>
              </a:r>
              <a:endParaRPr lang="en-US" sz="1600">
                <a:latin typeface="Arial" pitchFamily="34" charset="0"/>
              </a:endParaRPr>
            </a:p>
          </p:txBody>
        </p:sp>
        <p:sp>
          <p:nvSpPr>
            <p:cNvPr id="307438" name="Line 237"/>
            <p:cNvSpPr>
              <a:spLocks noChangeShapeType="1"/>
            </p:cNvSpPr>
            <p:nvPr/>
          </p:nvSpPr>
          <p:spPr bwMode="auto">
            <a:xfrm>
              <a:off x="2289" y="1280"/>
              <a:ext cx="82" cy="1"/>
            </a:xfrm>
            <a:prstGeom prst="line">
              <a:avLst/>
            </a:prstGeom>
            <a:noFill/>
            <a:ln w="14288">
              <a:solidFill>
                <a:srgbClr val="000080"/>
              </a:solidFill>
              <a:round/>
              <a:headEnd/>
              <a:tailEnd/>
            </a:ln>
          </p:spPr>
          <p:txBody>
            <a:bodyPr/>
            <a:lstStyle/>
            <a:p>
              <a:endParaRPr lang="en-US"/>
            </a:p>
          </p:txBody>
        </p:sp>
        <p:sp>
          <p:nvSpPr>
            <p:cNvPr id="307439" name="Rectangle 238"/>
            <p:cNvSpPr>
              <a:spLocks noChangeArrowheads="1"/>
            </p:cNvSpPr>
            <p:nvPr/>
          </p:nvSpPr>
          <p:spPr bwMode="auto">
            <a:xfrm>
              <a:off x="2382" y="1257"/>
              <a:ext cx="66" cy="29"/>
            </a:xfrm>
            <a:prstGeom prst="rect">
              <a:avLst/>
            </a:prstGeom>
            <a:noFill/>
            <a:ln w="9525">
              <a:noFill/>
              <a:miter lim="800000"/>
              <a:headEnd/>
              <a:tailEnd/>
            </a:ln>
          </p:spPr>
          <p:txBody>
            <a:bodyPr wrap="none" lIns="0" tIns="0" rIns="0" bIns="0">
              <a:spAutoFit/>
            </a:bodyPr>
            <a:lstStyle/>
            <a:p>
              <a:pPr>
                <a:lnSpc>
                  <a:spcPct val="90000"/>
                </a:lnSpc>
              </a:pPr>
              <a:r>
                <a:rPr lang="en-US" sz="600">
                  <a:solidFill>
                    <a:srgbClr val="000000"/>
                  </a:solidFill>
                  <a:latin typeface="Arial" pitchFamily="34" charset="0"/>
                </a:rPr>
                <a:t>Total</a:t>
              </a:r>
              <a:endParaRPr lang="en-US" sz="1600">
                <a:latin typeface="Arial" pitchFamily="34" charset="0"/>
              </a:endParaRPr>
            </a:p>
          </p:txBody>
        </p:sp>
        <p:sp>
          <p:nvSpPr>
            <p:cNvPr id="307440" name="Line 239"/>
            <p:cNvSpPr>
              <a:spLocks noChangeShapeType="1"/>
            </p:cNvSpPr>
            <p:nvPr/>
          </p:nvSpPr>
          <p:spPr bwMode="auto">
            <a:xfrm>
              <a:off x="2647" y="1280"/>
              <a:ext cx="83" cy="1"/>
            </a:xfrm>
            <a:prstGeom prst="line">
              <a:avLst/>
            </a:prstGeom>
            <a:noFill/>
            <a:ln w="14288">
              <a:solidFill>
                <a:srgbClr val="FF00FF"/>
              </a:solidFill>
              <a:round/>
              <a:headEnd/>
              <a:tailEnd/>
            </a:ln>
          </p:spPr>
          <p:txBody>
            <a:bodyPr/>
            <a:lstStyle/>
            <a:p>
              <a:endParaRPr lang="en-US"/>
            </a:p>
          </p:txBody>
        </p:sp>
        <p:sp>
          <p:nvSpPr>
            <p:cNvPr id="307441" name="Rectangle 240"/>
            <p:cNvSpPr>
              <a:spLocks noChangeArrowheads="1"/>
            </p:cNvSpPr>
            <p:nvPr/>
          </p:nvSpPr>
          <p:spPr bwMode="auto">
            <a:xfrm>
              <a:off x="2740" y="1257"/>
              <a:ext cx="63" cy="29"/>
            </a:xfrm>
            <a:prstGeom prst="rect">
              <a:avLst/>
            </a:prstGeom>
            <a:noFill/>
            <a:ln w="9525">
              <a:noFill/>
              <a:miter lim="800000"/>
              <a:headEnd/>
              <a:tailEnd/>
            </a:ln>
          </p:spPr>
          <p:txBody>
            <a:bodyPr wrap="none" lIns="0" tIns="0" rIns="0" bIns="0">
              <a:spAutoFit/>
            </a:bodyPr>
            <a:lstStyle/>
            <a:p>
              <a:pPr>
                <a:lnSpc>
                  <a:spcPct val="90000"/>
                </a:lnSpc>
              </a:pPr>
              <a:r>
                <a:rPr lang="en-US" sz="600">
                  <a:solidFill>
                    <a:srgbClr val="000000"/>
                  </a:solidFill>
                  <a:latin typeface="Arial" pitchFamily="34" charset="0"/>
                </a:rPr>
                <a:t>Limit</a:t>
              </a:r>
              <a:endParaRPr lang="en-US" sz="1600">
                <a:latin typeface="Arial" pitchFamily="34" charset="0"/>
              </a:endParaRPr>
            </a:p>
          </p:txBody>
        </p:sp>
      </p:gr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Number Placeholder 4"/>
          <p:cNvSpPr>
            <a:spLocks noGrp="1"/>
          </p:cNvSpPr>
          <p:nvPr>
            <p:ph type="sldNum" sz="quarter" idx="12"/>
          </p:nvPr>
        </p:nvSpPr>
        <p:spPr>
          <a:noFill/>
        </p:spPr>
        <p:txBody>
          <a:bodyPr/>
          <a:lstStyle/>
          <a:p>
            <a:fld id="{7910472F-5CF1-4B16-BD09-CFCB5BC1F8D2}" type="slidenum">
              <a:rPr lang="en-US" smtClean="0"/>
              <a:pPr/>
              <a:t>286</a:t>
            </a:fld>
            <a:endParaRPr lang="en-US" smtClean="0"/>
          </a:p>
        </p:txBody>
      </p:sp>
      <p:sp>
        <p:nvSpPr>
          <p:cNvPr id="308227" name="Rectangle 2"/>
          <p:cNvSpPr>
            <a:spLocks noGrp="1" noChangeArrowheads="1"/>
          </p:cNvSpPr>
          <p:nvPr>
            <p:ph type="title"/>
          </p:nvPr>
        </p:nvSpPr>
        <p:spPr/>
        <p:txBody>
          <a:bodyPr/>
          <a:lstStyle/>
          <a:p>
            <a:r>
              <a:rPr lang="en-US" smtClean="0"/>
              <a:t>Limits Usage Examples</a:t>
            </a:r>
          </a:p>
        </p:txBody>
      </p:sp>
      <p:grpSp>
        <p:nvGrpSpPr>
          <p:cNvPr id="308228" name="Group 3"/>
          <p:cNvGrpSpPr>
            <a:grpSpLocks/>
          </p:cNvGrpSpPr>
          <p:nvPr/>
        </p:nvGrpSpPr>
        <p:grpSpPr bwMode="auto">
          <a:xfrm>
            <a:off x="1638300" y="1762125"/>
            <a:ext cx="5857875" cy="3724275"/>
            <a:chOff x="1032" y="987"/>
            <a:chExt cx="3690" cy="2346"/>
          </a:xfrm>
        </p:grpSpPr>
        <p:sp>
          <p:nvSpPr>
            <p:cNvPr id="308464" name="Rectangle 4"/>
            <p:cNvSpPr>
              <a:spLocks noChangeArrowheads="1"/>
            </p:cNvSpPr>
            <p:nvPr/>
          </p:nvSpPr>
          <p:spPr bwMode="auto">
            <a:xfrm>
              <a:off x="1032" y="987"/>
              <a:ext cx="3690" cy="2346"/>
            </a:xfrm>
            <a:prstGeom prst="rect">
              <a:avLst/>
            </a:prstGeom>
            <a:solidFill>
              <a:srgbClr val="FFFFFF"/>
            </a:solidFill>
            <a:ln w="9525">
              <a:solidFill>
                <a:srgbClr val="000000"/>
              </a:solidFill>
              <a:miter lim="800000"/>
              <a:headEnd/>
              <a:tailEnd/>
            </a:ln>
          </p:spPr>
          <p:txBody>
            <a:bodyPr/>
            <a:lstStyle/>
            <a:p>
              <a:endParaRPr lang="en-US"/>
            </a:p>
          </p:txBody>
        </p:sp>
        <p:sp>
          <p:nvSpPr>
            <p:cNvPr id="308465" name="Rectangle 5"/>
            <p:cNvSpPr>
              <a:spLocks noChangeArrowheads="1"/>
            </p:cNvSpPr>
            <p:nvPr/>
          </p:nvSpPr>
          <p:spPr bwMode="auto">
            <a:xfrm>
              <a:off x="1380" y="1449"/>
              <a:ext cx="3192" cy="1482"/>
            </a:xfrm>
            <a:prstGeom prst="rect">
              <a:avLst/>
            </a:prstGeom>
            <a:solidFill>
              <a:srgbClr val="C0C0C0"/>
            </a:solidFill>
            <a:ln w="9525">
              <a:noFill/>
              <a:miter lim="800000"/>
              <a:headEnd/>
              <a:tailEnd/>
            </a:ln>
          </p:spPr>
          <p:txBody>
            <a:bodyPr/>
            <a:lstStyle/>
            <a:p>
              <a:endParaRPr lang="en-US"/>
            </a:p>
          </p:txBody>
        </p:sp>
        <p:sp>
          <p:nvSpPr>
            <p:cNvPr id="308466" name="Line 6"/>
            <p:cNvSpPr>
              <a:spLocks noChangeShapeType="1"/>
            </p:cNvSpPr>
            <p:nvPr/>
          </p:nvSpPr>
          <p:spPr bwMode="auto">
            <a:xfrm>
              <a:off x="1380" y="2745"/>
              <a:ext cx="3192" cy="1"/>
            </a:xfrm>
            <a:prstGeom prst="line">
              <a:avLst/>
            </a:prstGeom>
            <a:noFill/>
            <a:ln w="0">
              <a:solidFill>
                <a:srgbClr val="000000"/>
              </a:solidFill>
              <a:round/>
              <a:headEnd/>
              <a:tailEnd/>
            </a:ln>
          </p:spPr>
          <p:txBody>
            <a:bodyPr/>
            <a:lstStyle/>
            <a:p>
              <a:endParaRPr lang="en-US"/>
            </a:p>
          </p:txBody>
        </p:sp>
        <p:sp>
          <p:nvSpPr>
            <p:cNvPr id="308467" name="Line 7"/>
            <p:cNvSpPr>
              <a:spLocks noChangeShapeType="1"/>
            </p:cNvSpPr>
            <p:nvPr/>
          </p:nvSpPr>
          <p:spPr bwMode="auto">
            <a:xfrm>
              <a:off x="1380" y="2559"/>
              <a:ext cx="3192" cy="1"/>
            </a:xfrm>
            <a:prstGeom prst="line">
              <a:avLst/>
            </a:prstGeom>
            <a:noFill/>
            <a:ln w="0">
              <a:solidFill>
                <a:srgbClr val="000000"/>
              </a:solidFill>
              <a:round/>
              <a:headEnd/>
              <a:tailEnd/>
            </a:ln>
          </p:spPr>
          <p:txBody>
            <a:bodyPr/>
            <a:lstStyle/>
            <a:p>
              <a:endParaRPr lang="en-US"/>
            </a:p>
          </p:txBody>
        </p:sp>
        <p:sp>
          <p:nvSpPr>
            <p:cNvPr id="308468" name="Line 8"/>
            <p:cNvSpPr>
              <a:spLocks noChangeShapeType="1"/>
            </p:cNvSpPr>
            <p:nvPr/>
          </p:nvSpPr>
          <p:spPr bwMode="auto">
            <a:xfrm>
              <a:off x="1380" y="2373"/>
              <a:ext cx="3192" cy="1"/>
            </a:xfrm>
            <a:prstGeom prst="line">
              <a:avLst/>
            </a:prstGeom>
            <a:noFill/>
            <a:ln w="0">
              <a:solidFill>
                <a:srgbClr val="000000"/>
              </a:solidFill>
              <a:round/>
              <a:headEnd/>
              <a:tailEnd/>
            </a:ln>
          </p:spPr>
          <p:txBody>
            <a:bodyPr/>
            <a:lstStyle/>
            <a:p>
              <a:endParaRPr lang="en-US"/>
            </a:p>
          </p:txBody>
        </p:sp>
        <p:sp>
          <p:nvSpPr>
            <p:cNvPr id="308469" name="Line 9"/>
            <p:cNvSpPr>
              <a:spLocks noChangeShapeType="1"/>
            </p:cNvSpPr>
            <p:nvPr/>
          </p:nvSpPr>
          <p:spPr bwMode="auto">
            <a:xfrm>
              <a:off x="1380" y="2193"/>
              <a:ext cx="3192" cy="1"/>
            </a:xfrm>
            <a:prstGeom prst="line">
              <a:avLst/>
            </a:prstGeom>
            <a:noFill/>
            <a:ln w="0">
              <a:solidFill>
                <a:srgbClr val="000000"/>
              </a:solidFill>
              <a:round/>
              <a:headEnd/>
              <a:tailEnd/>
            </a:ln>
          </p:spPr>
          <p:txBody>
            <a:bodyPr/>
            <a:lstStyle/>
            <a:p>
              <a:endParaRPr lang="en-US"/>
            </a:p>
          </p:txBody>
        </p:sp>
        <p:sp>
          <p:nvSpPr>
            <p:cNvPr id="308470" name="Line 10"/>
            <p:cNvSpPr>
              <a:spLocks noChangeShapeType="1"/>
            </p:cNvSpPr>
            <p:nvPr/>
          </p:nvSpPr>
          <p:spPr bwMode="auto">
            <a:xfrm>
              <a:off x="1380" y="2007"/>
              <a:ext cx="3192" cy="1"/>
            </a:xfrm>
            <a:prstGeom prst="line">
              <a:avLst/>
            </a:prstGeom>
            <a:noFill/>
            <a:ln w="0">
              <a:solidFill>
                <a:srgbClr val="000000"/>
              </a:solidFill>
              <a:round/>
              <a:headEnd/>
              <a:tailEnd/>
            </a:ln>
          </p:spPr>
          <p:txBody>
            <a:bodyPr/>
            <a:lstStyle/>
            <a:p>
              <a:endParaRPr lang="en-US"/>
            </a:p>
          </p:txBody>
        </p:sp>
        <p:sp>
          <p:nvSpPr>
            <p:cNvPr id="308471" name="Line 11"/>
            <p:cNvSpPr>
              <a:spLocks noChangeShapeType="1"/>
            </p:cNvSpPr>
            <p:nvPr/>
          </p:nvSpPr>
          <p:spPr bwMode="auto">
            <a:xfrm>
              <a:off x="1380" y="1821"/>
              <a:ext cx="3192" cy="1"/>
            </a:xfrm>
            <a:prstGeom prst="line">
              <a:avLst/>
            </a:prstGeom>
            <a:noFill/>
            <a:ln w="0">
              <a:solidFill>
                <a:srgbClr val="000000"/>
              </a:solidFill>
              <a:round/>
              <a:headEnd/>
              <a:tailEnd/>
            </a:ln>
          </p:spPr>
          <p:txBody>
            <a:bodyPr/>
            <a:lstStyle/>
            <a:p>
              <a:endParaRPr lang="en-US"/>
            </a:p>
          </p:txBody>
        </p:sp>
        <p:sp>
          <p:nvSpPr>
            <p:cNvPr id="308472" name="Line 12"/>
            <p:cNvSpPr>
              <a:spLocks noChangeShapeType="1"/>
            </p:cNvSpPr>
            <p:nvPr/>
          </p:nvSpPr>
          <p:spPr bwMode="auto">
            <a:xfrm>
              <a:off x="1380" y="1635"/>
              <a:ext cx="3192" cy="1"/>
            </a:xfrm>
            <a:prstGeom prst="line">
              <a:avLst/>
            </a:prstGeom>
            <a:noFill/>
            <a:ln w="0">
              <a:solidFill>
                <a:srgbClr val="000000"/>
              </a:solidFill>
              <a:round/>
              <a:headEnd/>
              <a:tailEnd/>
            </a:ln>
          </p:spPr>
          <p:txBody>
            <a:bodyPr/>
            <a:lstStyle/>
            <a:p>
              <a:endParaRPr lang="en-US"/>
            </a:p>
          </p:txBody>
        </p:sp>
        <p:sp>
          <p:nvSpPr>
            <p:cNvPr id="308473" name="Line 13"/>
            <p:cNvSpPr>
              <a:spLocks noChangeShapeType="1"/>
            </p:cNvSpPr>
            <p:nvPr/>
          </p:nvSpPr>
          <p:spPr bwMode="auto">
            <a:xfrm>
              <a:off x="1380" y="1449"/>
              <a:ext cx="3192" cy="1"/>
            </a:xfrm>
            <a:prstGeom prst="line">
              <a:avLst/>
            </a:prstGeom>
            <a:noFill/>
            <a:ln w="0">
              <a:solidFill>
                <a:srgbClr val="000000"/>
              </a:solidFill>
              <a:round/>
              <a:headEnd/>
              <a:tailEnd/>
            </a:ln>
          </p:spPr>
          <p:txBody>
            <a:bodyPr/>
            <a:lstStyle/>
            <a:p>
              <a:endParaRPr lang="en-US"/>
            </a:p>
          </p:txBody>
        </p:sp>
        <p:sp>
          <p:nvSpPr>
            <p:cNvPr id="308474" name="Rectangle 14"/>
            <p:cNvSpPr>
              <a:spLocks noChangeArrowheads="1"/>
            </p:cNvSpPr>
            <p:nvPr/>
          </p:nvSpPr>
          <p:spPr bwMode="auto">
            <a:xfrm>
              <a:off x="1380" y="1449"/>
              <a:ext cx="3192" cy="1482"/>
            </a:xfrm>
            <a:prstGeom prst="rect">
              <a:avLst/>
            </a:prstGeom>
            <a:noFill/>
            <a:ln w="9525">
              <a:solidFill>
                <a:srgbClr val="808080"/>
              </a:solidFill>
              <a:miter lim="800000"/>
              <a:headEnd/>
              <a:tailEnd/>
            </a:ln>
          </p:spPr>
          <p:txBody>
            <a:bodyPr/>
            <a:lstStyle/>
            <a:p>
              <a:endParaRPr lang="en-US"/>
            </a:p>
          </p:txBody>
        </p:sp>
        <p:sp>
          <p:nvSpPr>
            <p:cNvPr id="308475" name="Line 15"/>
            <p:cNvSpPr>
              <a:spLocks noChangeShapeType="1"/>
            </p:cNvSpPr>
            <p:nvPr/>
          </p:nvSpPr>
          <p:spPr bwMode="auto">
            <a:xfrm>
              <a:off x="1380" y="1449"/>
              <a:ext cx="1" cy="1482"/>
            </a:xfrm>
            <a:prstGeom prst="line">
              <a:avLst/>
            </a:prstGeom>
            <a:noFill/>
            <a:ln w="0">
              <a:solidFill>
                <a:srgbClr val="000000"/>
              </a:solidFill>
              <a:round/>
              <a:headEnd/>
              <a:tailEnd/>
            </a:ln>
          </p:spPr>
          <p:txBody>
            <a:bodyPr/>
            <a:lstStyle/>
            <a:p>
              <a:endParaRPr lang="en-US"/>
            </a:p>
          </p:txBody>
        </p:sp>
        <p:sp>
          <p:nvSpPr>
            <p:cNvPr id="308476" name="Line 16"/>
            <p:cNvSpPr>
              <a:spLocks noChangeShapeType="1"/>
            </p:cNvSpPr>
            <p:nvPr/>
          </p:nvSpPr>
          <p:spPr bwMode="auto">
            <a:xfrm>
              <a:off x="1356" y="2931"/>
              <a:ext cx="24" cy="1"/>
            </a:xfrm>
            <a:prstGeom prst="line">
              <a:avLst/>
            </a:prstGeom>
            <a:noFill/>
            <a:ln w="0">
              <a:solidFill>
                <a:srgbClr val="000000"/>
              </a:solidFill>
              <a:round/>
              <a:headEnd/>
              <a:tailEnd/>
            </a:ln>
          </p:spPr>
          <p:txBody>
            <a:bodyPr/>
            <a:lstStyle/>
            <a:p>
              <a:endParaRPr lang="en-US"/>
            </a:p>
          </p:txBody>
        </p:sp>
        <p:sp>
          <p:nvSpPr>
            <p:cNvPr id="308477" name="Line 17"/>
            <p:cNvSpPr>
              <a:spLocks noChangeShapeType="1"/>
            </p:cNvSpPr>
            <p:nvPr/>
          </p:nvSpPr>
          <p:spPr bwMode="auto">
            <a:xfrm>
              <a:off x="1356" y="2745"/>
              <a:ext cx="24" cy="1"/>
            </a:xfrm>
            <a:prstGeom prst="line">
              <a:avLst/>
            </a:prstGeom>
            <a:noFill/>
            <a:ln w="0">
              <a:solidFill>
                <a:srgbClr val="000000"/>
              </a:solidFill>
              <a:round/>
              <a:headEnd/>
              <a:tailEnd/>
            </a:ln>
          </p:spPr>
          <p:txBody>
            <a:bodyPr/>
            <a:lstStyle/>
            <a:p>
              <a:endParaRPr lang="en-US"/>
            </a:p>
          </p:txBody>
        </p:sp>
        <p:sp>
          <p:nvSpPr>
            <p:cNvPr id="308478" name="Line 18"/>
            <p:cNvSpPr>
              <a:spLocks noChangeShapeType="1"/>
            </p:cNvSpPr>
            <p:nvPr/>
          </p:nvSpPr>
          <p:spPr bwMode="auto">
            <a:xfrm>
              <a:off x="1356" y="2559"/>
              <a:ext cx="24" cy="1"/>
            </a:xfrm>
            <a:prstGeom prst="line">
              <a:avLst/>
            </a:prstGeom>
            <a:noFill/>
            <a:ln w="0">
              <a:solidFill>
                <a:srgbClr val="000000"/>
              </a:solidFill>
              <a:round/>
              <a:headEnd/>
              <a:tailEnd/>
            </a:ln>
          </p:spPr>
          <p:txBody>
            <a:bodyPr/>
            <a:lstStyle/>
            <a:p>
              <a:endParaRPr lang="en-US"/>
            </a:p>
          </p:txBody>
        </p:sp>
        <p:sp>
          <p:nvSpPr>
            <p:cNvPr id="308479" name="Line 19"/>
            <p:cNvSpPr>
              <a:spLocks noChangeShapeType="1"/>
            </p:cNvSpPr>
            <p:nvPr/>
          </p:nvSpPr>
          <p:spPr bwMode="auto">
            <a:xfrm>
              <a:off x="1356" y="2373"/>
              <a:ext cx="24" cy="1"/>
            </a:xfrm>
            <a:prstGeom prst="line">
              <a:avLst/>
            </a:prstGeom>
            <a:noFill/>
            <a:ln w="0">
              <a:solidFill>
                <a:srgbClr val="000000"/>
              </a:solidFill>
              <a:round/>
              <a:headEnd/>
              <a:tailEnd/>
            </a:ln>
          </p:spPr>
          <p:txBody>
            <a:bodyPr/>
            <a:lstStyle/>
            <a:p>
              <a:endParaRPr lang="en-US"/>
            </a:p>
          </p:txBody>
        </p:sp>
        <p:sp>
          <p:nvSpPr>
            <p:cNvPr id="308480" name="Line 20"/>
            <p:cNvSpPr>
              <a:spLocks noChangeShapeType="1"/>
            </p:cNvSpPr>
            <p:nvPr/>
          </p:nvSpPr>
          <p:spPr bwMode="auto">
            <a:xfrm>
              <a:off x="1356" y="2193"/>
              <a:ext cx="24" cy="1"/>
            </a:xfrm>
            <a:prstGeom prst="line">
              <a:avLst/>
            </a:prstGeom>
            <a:noFill/>
            <a:ln w="0">
              <a:solidFill>
                <a:srgbClr val="000000"/>
              </a:solidFill>
              <a:round/>
              <a:headEnd/>
              <a:tailEnd/>
            </a:ln>
          </p:spPr>
          <p:txBody>
            <a:bodyPr/>
            <a:lstStyle/>
            <a:p>
              <a:endParaRPr lang="en-US"/>
            </a:p>
          </p:txBody>
        </p:sp>
        <p:sp>
          <p:nvSpPr>
            <p:cNvPr id="308481" name="Line 21"/>
            <p:cNvSpPr>
              <a:spLocks noChangeShapeType="1"/>
            </p:cNvSpPr>
            <p:nvPr/>
          </p:nvSpPr>
          <p:spPr bwMode="auto">
            <a:xfrm>
              <a:off x="1356" y="2007"/>
              <a:ext cx="24" cy="1"/>
            </a:xfrm>
            <a:prstGeom prst="line">
              <a:avLst/>
            </a:prstGeom>
            <a:noFill/>
            <a:ln w="0">
              <a:solidFill>
                <a:srgbClr val="000000"/>
              </a:solidFill>
              <a:round/>
              <a:headEnd/>
              <a:tailEnd/>
            </a:ln>
          </p:spPr>
          <p:txBody>
            <a:bodyPr/>
            <a:lstStyle/>
            <a:p>
              <a:endParaRPr lang="en-US"/>
            </a:p>
          </p:txBody>
        </p:sp>
        <p:sp>
          <p:nvSpPr>
            <p:cNvPr id="308482" name="Line 22"/>
            <p:cNvSpPr>
              <a:spLocks noChangeShapeType="1"/>
            </p:cNvSpPr>
            <p:nvPr/>
          </p:nvSpPr>
          <p:spPr bwMode="auto">
            <a:xfrm>
              <a:off x="1356" y="1821"/>
              <a:ext cx="24" cy="1"/>
            </a:xfrm>
            <a:prstGeom prst="line">
              <a:avLst/>
            </a:prstGeom>
            <a:noFill/>
            <a:ln w="0">
              <a:solidFill>
                <a:srgbClr val="000000"/>
              </a:solidFill>
              <a:round/>
              <a:headEnd/>
              <a:tailEnd/>
            </a:ln>
          </p:spPr>
          <p:txBody>
            <a:bodyPr/>
            <a:lstStyle/>
            <a:p>
              <a:endParaRPr lang="en-US"/>
            </a:p>
          </p:txBody>
        </p:sp>
        <p:sp>
          <p:nvSpPr>
            <p:cNvPr id="308483" name="Line 23"/>
            <p:cNvSpPr>
              <a:spLocks noChangeShapeType="1"/>
            </p:cNvSpPr>
            <p:nvPr/>
          </p:nvSpPr>
          <p:spPr bwMode="auto">
            <a:xfrm>
              <a:off x="1356" y="1635"/>
              <a:ext cx="24" cy="1"/>
            </a:xfrm>
            <a:prstGeom prst="line">
              <a:avLst/>
            </a:prstGeom>
            <a:noFill/>
            <a:ln w="0">
              <a:solidFill>
                <a:srgbClr val="000000"/>
              </a:solidFill>
              <a:round/>
              <a:headEnd/>
              <a:tailEnd/>
            </a:ln>
          </p:spPr>
          <p:txBody>
            <a:bodyPr/>
            <a:lstStyle/>
            <a:p>
              <a:endParaRPr lang="en-US"/>
            </a:p>
          </p:txBody>
        </p:sp>
        <p:sp>
          <p:nvSpPr>
            <p:cNvPr id="308484" name="Line 24"/>
            <p:cNvSpPr>
              <a:spLocks noChangeShapeType="1"/>
            </p:cNvSpPr>
            <p:nvPr/>
          </p:nvSpPr>
          <p:spPr bwMode="auto">
            <a:xfrm>
              <a:off x="1356" y="1449"/>
              <a:ext cx="24" cy="1"/>
            </a:xfrm>
            <a:prstGeom prst="line">
              <a:avLst/>
            </a:prstGeom>
            <a:noFill/>
            <a:ln w="0">
              <a:solidFill>
                <a:srgbClr val="000000"/>
              </a:solidFill>
              <a:round/>
              <a:headEnd/>
              <a:tailEnd/>
            </a:ln>
          </p:spPr>
          <p:txBody>
            <a:bodyPr/>
            <a:lstStyle/>
            <a:p>
              <a:endParaRPr lang="en-US"/>
            </a:p>
          </p:txBody>
        </p:sp>
        <p:sp>
          <p:nvSpPr>
            <p:cNvPr id="308485" name="Line 25"/>
            <p:cNvSpPr>
              <a:spLocks noChangeShapeType="1"/>
            </p:cNvSpPr>
            <p:nvPr/>
          </p:nvSpPr>
          <p:spPr bwMode="auto">
            <a:xfrm>
              <a:off x="1380" y="2931"/>
              <a:ext cx="3192" cy="1"/>
            </a:xfrm>
            <a:prstGeom prst="line">
              <a:avLst/>
            </a:prstGeom>
            <a:noFill/>
            <a:ln w="0">
              <a:solidFill>
                <a:srgbClr val="000000"/>
              </a:solidFill>
              <a:round/>
              <a:headEnd/>
              <a:tailEnd/>
            </a:ln>
          </p:spPr>
          <p:txBody>
            <a:bodyPr/>
            <a:lstStyle/>
            <a:p>
              <a:endParaRPr lang="en-US"/>
            </a:p>
          </p:txBody>
        </p:sp>
        <p:sp>
          <p:nvSpPr>
            <p:cNvPr id="308486" name="Line 26"/>
            <p:cNvSpPr>
              <a:spLocks noChangeShapeType="1"/>
            </p:cNvSpPr>
            <p:nvPr/>
          </p:nvSpPr>
          <p:spPr bwMode="auto">
            <a:xfrm flipV="1">
              <a:off x="1380" y="2931"/>
              <a:ext cx="1" cy="18"/>
            </a:xfrm>
            <a:prstGeom prst="line">
              <a:avLst/>
            </a:prstGeom>
            <a:noFill/>
            <a:ln w="0">
              <a:solidFill>
                <a:srgbClr val="000000"/>
              </a:solidFill>
              <a:round/>
              <a:headEnd/>
              <a:tailEnd/>
            </a:ln>
          </p:spPr>
          <p:txBody>
            <a:bodyPr/>
            <a:lstStyle/>
            <a:p>
              <a:endParaRPr lang="en-US"/>
            </a:p>
          </p:txBody>
        </p:sp>
        <p:sp>
          <p:nvSpPr>
            <p:cNvPr id="308487" name="Line 27"/>
            <p:cNvSpPr>
              <a:spLocks noChangeShapeType="1"/>
            </p:cNvSpPr>
            <p:nvPr/>
          </p:nvSpPr>
          <p:spPr bwMode="auto">
            <a:xfrm flipV="1">
              <a:off x="1554" y="2931"/>
              <a:ext cx="1" cy="18"/>
            </a:xfrm>
            <a:prstGeom prst="line">
              <a:avLst/>
            </a:prstGeom>
            <a:noFill/>
            <a:ln w="0">
              <a:solidFill>
                <a:srgbClr val="000000"/>
              </a:solidFill>
              <a:round/>
              <a:headEnd/>
              <a:tailEnd/>
            </a:ln>
          </p:spPr>
          <p:txBody>
            <a:bodyPr/>
            <a:lstStyle/>
            <a:p>
              <a:endParaRPr lang="en-US"/>
            </a:p>
          </p:txBody>
        </p:sp>
        <p:sp>
          <p:nvSpPr>
            <p:cNvPr id="308488" name="Line 28"/>
            <p:cNvSpPr>
              <a:spLocks noChangeShapeType="1"/>
            </p:cNvSpPr>
            <p:nvPr/>
          </p:nvSpPr>
          <p:spPr bwMode="auto">
            <a:xfrm flipV="1">
              <a:off x="1728" y="2931"/>
              <a:ext cx="1" cy="18"/>
            </a:xfrm>
            <a:prstGeom prst="line">
              <a:avLst/>
            </a:prstGeom>
            <a:noFill/>
            <a:ln w="0">
              <a:solidFill>
                <a:srgbClr val="000000"/>
              </a:solidFill>
              <a:round/>
              <a:headEnd/>
              <a:tailEnd/>
            </a:ln>
          </p:spPr>
          <p:txBody>
            <a:bodyPr/>
            <a:lstStyle/>
            <a:p>
              <a:endParaRPr lang="en-US"/>
            </a:p>
          </p:txBody>
        </p:sp>
        <p:sp>
          <p:nvSpPr>
            <p:cNvPr id="308489" name="Line 29"/>
            <p:cNvSpPr>
              <a:spLocks noChangeShapeType="1"/>
            </p:cNvSpPr>
            <p:nvPr/>
          </p:nvSpPr>
          <p:spPr bwMode="auto">
            <a:xfrm flipV="1">
              <a:off x="1902" y="2931"/>
              <a:ext cx="1" cy="18"/>
            </a:xfrm>
            <a:prstGeom prst="line">
              <a:avLst/>
            </a:prstGeom>
            <a:noFill/>
            <a:ln w="0">
              <a:solidFill>
                <a:srgbClr val="000000"/>
              </a:solidFill>
              <a:round/>
              <a:headEnd/>
              <a:tailEnd/>
            </a:ln>
          </p:spPr>
          <p:txBody>
            <a:bodyPr/>
            <a:lstStyle/>
            <a:p>
              <a:endParaRPr lang="en-US"/>
            </a:p>
          </p:txBody>
        </p:sp>
        <p:sp>
          <p:nvSpPr>
            <p:cNvPr id="308490" name="Line 30"/>
            <p:cNvSpPr>
              <a:spLocks noChangeShapeType="1"/>
            </p:cNvSpPr>
            <p:nvPr/>
          </p:nvSpPr>
          <p:spPr bwMode="auto">
            <a:xfrm flipV="1">
              <a:off x="2070" y="2931"/>
              <a:ext cx="1" cy="18"/>
            </a:xfrm>
            <a:prstGeom prst="line">
              <a:avLst/>
            </a:prstGeom>
            <a:noFill/>
            <a:ln w="0">
              <a:solidFill>
                <a:srgbClr val="000000"/>
              </a:solidFill>
              <a:round/>
              <a:headEnd/>
              <a:tailEnd/>
            </a:ln>
          </p:spPr>
          <p:txBody>
            <a:bodyPr/>
            <a:lstStyle/>
            <a:p>
              <a:endParaRPr lang="en-US"/>
            </a:p>
          </p:txBody>
        </p:sp>
        <p:sp>
          <p:nvSpPr>
            <p:cNvPr id="308491" name="Line 31"/>
            <p:cNvSpPr>
              <a:spLocks noChangeShapeType="1"/>
            </p:cNvSpPr>
            <p:nvPr/>
          </p:nvSpPr>
          <p:spPr bwMode="auto">
            <a:xfrm flipV="1">
              <a:off x="2244" y="2931"/>
              <a:ext cx="1" cy="18"/>
            </a:xfrm>
            <a:prstGeom prst="line">
              <a:avLst/>
            </a:prstGeom>
            <a:noFill/>
            <a:ln w="0">
              <a:solidFill>
                <a:srgbClr val="000000"/>
              </a:solidFill>
              <a:round/>
              <a:headEnd/>
              <a:tailEnd/>
            </a:ln>
          </p:spPr>
          <p:txBody>
            <a:bodyPr/>
            <a:lstStyle/>
            <a:p>
              <a:endParaRPr lang="en-US"/>
            </a:p>
          </p:txBody>
        </p:sp>
        <p:sp>
          <p:nvSpPr>
            <p:cNvPr id="308492" name="Line 32"/>
            <p:cNvSpPr>
              <a:spLocks noChangeShapeType="1"/>
            </p:cNvSpPr>
            <p:nvPr/>
          </p:nvSpPr>
          <p:spPr bwMode="auto">
            <a:xfrm flipV="1">
              <a:off x="2418" y="2931"/>
              <a:ext cx="1" cy="18"/>
            </a:xfrm>
            <a:prstGeom prst="line">
              <a:avLst/>
            </a:prstGeom>
            <a:noFill/>
            <a:ln w="0">
              <a:solidFill>
                <a:srgbClr val="000000"/>
              </a:solidFill>
              <a:round/>
              <a:headEnd/>
              <a:tailEnd/>
            </a:ln>
          </p:spPr>
          <p:txBody>
            <a:bodyPr/>
            <a:lstStyle/>
            <a:p>
              <a:endParaRPr lang="en-US"/>
            </a:p>
          </p:txBody>
        </p:sp>
        <p:sp>
          <p:nvSpPr>
            <p:cNvPr id="308493" name="Line 33"/>
            <p:cNvSpPr>
              <a:spLocks noChangeShapeType="1"/>
            </p:cNvSpPr>
            <p:nvPr/>
          </p:nvSpPr>
          <p:spPr bwMode="auto">
            <a:xfrm flipV="1">
              <a:off x="2592" y="2931"/>
              <a:ext cx="1" cy="18"/>
            </a:xfrm>
            <a:prstGeom prst="line">
              <a:avLst/>
            </a:prstGeom>
            <a:noFill/>
            <a:ln w="0">
              <a:solidFill>
                <a:srgbClr val="000000"/>
              </a:solidFill>
              <a:round/>
              <a:headEnd/>
              <a:tailEnd/>
            </a:ln>
          </p:spPr>
          <p:txBody>
            <a:bodyPr/>
            <a:lstStyle/>
            <a:p>
              <a:endParaRPr lang="en-US"/>
            </a:p>
          </p:txBody>
        </p:sp>
        <p:sp>
          <p:nvSpPr>
            <p:cNvPr id="308494" name="Line 34"/>
            <p:cNvSpPr>
              <a:spLocks noChangeShapeType="1"/>
            </p:cNvSpPr>
            <p:nvPr/>
          </p:nvSpPr>
          <p:spPr bwMode="auto">
            <a:xfrm flipV="1">
              <a:off x="2766" y="2931"/>
              <a:ext cx="1" cy="18"/>
            </a:xfrm>
            <a:prstGeom prst="line">
              <a:avLst/>
            </a:prstGeom>
            <a:noFill/>
            <a:ln w="0">
              <a:solidFill>
                <a:srgbClr val="000000"/>
              </a:solidFill>
              <a:round/>
              <a:headEnd/>
              <a:tailEnd/>
            </a:ln>
          </p:spPr>
          <p:txBody>
            <a:bodyPr/>
            <a:lstStyle/>
            <a:p>
              <a:endParaRPr lang="en-US"/>
            </a:p>
          </p:txBody>
        </p:sp>
        <p:sp>
          <p:nvSpPr>
            <p:cNvPr id="308495" name="Line 35"/>
            <p:cNvSpPr>
              <a:spLocks noChangeShapeType="1"/>
            </p:cNvSpPr>
            <p:nvPr/>
          </p:nvSpPr>
          <p:spPr bwMode="auto">
            <a:xfrm flipV="1">
              <a:off x="2940" y="2931"/>
              <a:ext cx="1" cy="18"/>
            </a:xfrm>
            <a:prstGeom prst="line">
              <a:avLst/>
            </a:prstGeom>
            <a:noFill/>
            <a:ln w="0">
              <a:solidFill>
                <a:srgbClr val="000000"/>
              </a:solidFill>
              <a:round/>
              <a:headEnd/>
              <a:tailEnd/>
            </a:ln>
          </p:spPr>
          <p:txBody>
            <a:bodyPr/>
            <a:lstStyle/>
            <a:p>
              <a:endParaRPr lang="en-US"/>
            </a:p>
          </p:txBody>
        </p:sp>
        <p:sp>
          <p:nvSpPr>
            <p:cNvPr id="308496" name="Line 36"/>
            <p:cNvSpPr>
              <a:spLocks noChangeShapeType="1"/>
            </p:cNvSpPr>
            <p:nvPr/>
          </p:nvSpPr>
          <p:spPr bwMode="auto">
            <a:xfrm flipV="1">
              <a:off x="3114" y="2931"/>
              <a:ext cx="1" cy="18"/>
            </a:xfrm>
            <a:prstGeom prst="line">
              <a:avLst/>
            </a:prstGeom>
            <a:noFill/>
            <a:ln w="0">
              <a:solidFill>
                <a:srgbClr val="000000"/>
              </a:solidFill>
              <a:round/>
              <a:headEnd/>
              <a:tailEnd/>
            </a:ln>
          </p:spPr>
          <p:txBody>
            <a:bodyPr/>
            <a:lstStyle/>
            <a:p>
              <a:endParaRPr lang="en-US"/>
            </a:p>
          </p:txBody>
        </p:sp>
        <p:sp>
          <p:nvSpPr>
            <p:cNvPr id="308497" name="Line 37"/>
            <p:cNvSpPr>
              <a:spLocks noChangeShapeType="1"/>
            </p:cNvSpPr>
            <p:nvPr/>
          </p:nvSpPr>
          <p:spPr bwMode="auto">
            <a:xfrm flipV="1">
              <a:off x="3288" y="2931"/>
              <a:ext cx="1" cy="18"/>
            </a:xfrm>
            <a:prstGeom prst="line">
              <a:avLst/>
            </a:prstGeom>
            <a:noFill/>
            <a:ln w="0">
              <a:solidFill>
                <a:srgbClr val="000000"/>
              </a:solidFill>
              <a:round/>
              <a:headEnd/>
              <a:tailEnd/>
            </a:ln>
          </p:spPr>
          <p:txBody>
            <a:bodyPr/>
            <a:lstStyle/>
            <a:p>
              <a:endParaRPr lang="en-US"/>
            </a:p>
          </p:txBody>
        </p:sp>
        <p:sp>
          <p:nvSpPr>
            <p:cNvPr id="308498" name="Line 38"/>
            <p:cNvSpPr>
              <a:spLocks noChangeShapeType="1"/>
            </p:cNvSpPr>
            <p:nvPr/>
          </p:nvSpPr>
          <p:spPr bwMode="auto">
            <a:xfrm flipV="1">
              <a:off x="3456" y="2931"/>
              <a:ext cx="1" cy="18"/>
            </a:xfrm>
            <a:prstGeom prst="line">
              <a:avLst/>
            </a:prstGeom>
            <a:noFill/>
            <a:ln w="0">
              <a:solidFill>
                <a:srgbClr val="000000"/>
              </a:solidFill>
              <a:round/>
              <a:headEnd/>
              <a:tailEnd/>
            </a:ln>
          </p:spPr>
          <p:txBody>
            <a:bodyPr/>
            <a:lstStyle/>
            <a:p>
              <a:endParaRPr lang="en-US"/>
            </a:p>
          </p:txBody>
        </p:sp>
        <p:sp>
          <p:nvSpPr>
            <p:cNvPr id="308499" name="Line 39"/>
            <p:cNvSpPr>
              <a:spLocks noChangeShapeType="1"/>
            </p:cNvSpPr>
            <p:nvPr/>
          </p:nvSpPr>
          <p:spPr bwMode="auto">
            <a:xfrm flipV="1">
              <a:off x="3630" y="2931"/>
              <a:ext cx="1" cy="18"/>
            </a:xfrm>
            <a:prstGeom prst="line">
              <a:avLst/>
            </a:prstGeom>
            <a:noFill/>
            <a:ln w="0">
              <a:solidFill>
                <a:srgbClr val="000000"/>
              </a:solidFill>
              <a:round/>
              <a:headEnd/>
              <a:tailEnd/>
            </a:ln>
          </p:spPr>
          <p:txBody>
            <a:bodyPr/>
            <a:lstStyle/>
            <a:p>
              <a:endParaRPr lang="en-US"/>
            </a:p>
          </p:txBody>
        </p:sp>
        <p:sp>
          <p:nvSpPr>
            <p:cNvPr id="308500" name="Line 40"/>
            <p:cNvSpPr>
              <a:spLocks noChangeShapeType="1"/>
            </p:cNvSpPr>
            <p:nvPr/>
          </p:nvSpPr>
          <p:spPr bwMode="auto">
            <a:xfrm flipV="1">
              <a:off x="3804" y="2931"/>
              <a:ext cx="1" cy="18"/>
            </a:xfrm>
            <a:prstGeom prst="line">
              <a:avLst/>
            </a:prstGeom>
            <a:noFill/>
            <a:ln w="0">
              <a:solidFill>
                <a:srgbClr val="000000"/>
              </a:solidFill>
              <a:round/>
              <a:headEnd/>
              <a:tailEnd/>
            </a:ln>
          </p:spPr>
          <p:txBody>
            <a:bodyPr/>
            <a:lstStyle/>
            <a:p>
              <a:endParaRPr lang="en-US"/>
            </a:p>
          </p:txBody>
        </p:sp>
        <p:sp>
          <p:nvSpPr>
            <p:cNvPr id="308501" name="Line 41"/>
            <p:cNvSpPr>
              <a:spLocks noChangeShapeType="1"/>
            </p:cNvSpPr>
            <p:nvPr/>
          </p:nvSpPr>
          <p:spPr bwMode="auto">
            <a:xfrm flipV="1">
              <a:off x="3978" y="2931"/>
              <a:ext cx="1" cy="18"/>
            </a:xfrm>
            <a:prstGeom prst="line">
              <a:avLst/>
            </a:prstGeom>
            <a:noFill/>
            <a:ln w="0">
              <a:solidFill>
                <a:srgbClr val="000000"/>
              </a:solidFill>
              <a:round/>
              <a:headEnd/>
              <a:tailEnd/>
            </a:ln>
          </p:spPr>
          <p:txBody>
            <a:bodyPr/>
            <a:lstStyle/>
            <a:p>
              <a:endParaRPr lang="en-US"/>
            </a:p>
          </p:txBody>
        </p:sp>
        <p:sp>
          <p:nvSpPr>
            <p:cNvPr id="308502" name="Line 42"/>
            <p:cNvSpPr>
              <a:spLocks noChangeShapeType="1"/>
            </p:cNvSpPr>
            <p:nvPr/>
          </p:nvSpPr>
          <p:spPr bwMode="auto">
            <a:xfrm flipV="1">
              <a:off x="4152" y="2931"/>
              <a:ext cx="1" cy="18"/>
            </a:xfrm>
            <a:prstGeom prst="line">
              <a:avLst/>
            </a:prstGeom>
            <a:noFill/>
            <a:ln w="0">
              <a:solidFill>
                <a:srgbClr val="000000"/>
              </a:solidFill>
              <a:round/>
              <a:headEnd/>
              <a:tailEnd/>
            </a:ln>
          </p:spPr>
          <p:txBody>
            <a:bodyPr/>
            <a:lstStyle/>
            <a:p>
              <a:endParaRPr lang="en-US"/>
            </a:p>
          </p:txBody>
        </p:sp>
        <p:sp>
          <p:nvSpPr>
            <p:cNvPr id="308503" name="Line 43"/>
            <p:cNvSpPr>
              <a:spLocks noChangeShapeType="1"/>
            </p:cNvSpPr>
            <p:nvPr/>
          </p:nvSpPr>
          <p:spPr bwMode="auto">
            <a:xfrm flipV="1">
              <a:off x="4326" y="2931"/>
              <a:ext cx="1" cy="18"/>
            </a:xfrm>
            <a:prstGeom prst="line">
              <a:avLst/>
            </a:prstGeom>
            <a:noFill/>
            <a:ln w="0">
              <a:solidFill>
                <a:srgbClr val="000000"/>
              </a:solidFill>
              <a:round/>
              <a:headEnd/>
              <a:tailEnd/>
            </a:ln>
          </p:spPr>
          <p:txBody>
            <a:bodyPr/>
            <a:lstStyle/>
            <a:p>
              <a:endParaRPr lang="en-US"/>
            </a:p>
          </p:txBody>
        </p:sp>
        <p:sp>
          <p:nvSpPr>
            <p:cNvPr id="308504" name="Line 44"/>
            <p:cNvSpPr>
              <a:spLocks noChangeShapeType="1"/>
            </p:cNvSpPr>
            <p:nvPr/>
          </p:nvSpPr>
          <p:spPr bwMode="auto">
            <a:xfrm flipV="1">
              <a:off x="4500" y="2931"/>
              <a:ext cx="1" cy="18"/>
            </a:xfrm>
            <a:prstGeom prst="line">
              <a:avLst/>
            </a:prstGeom>
            <a:noFill/>
            <a:ln w="0">
              <a:solidFill>
                <a:srgbClr val="000000"/>
              </a:solidFill>
              <a:round/>
              <a:headEnd/>
              <a:tailEnd/>
            </a:ln>
          </p:spPr>
          <p:txBody>
            <a:bodyPr/>
            <a:lstStyle/>
            <a:p>
              <a:endParaRPr lang="en-US"/>
            </a:p>
          </p:txBody>
        </p:sp>
        <p:sp>
          <p:nvSpPr>
            <p:cNvPr id="308505" name="Line 45"/>
            <p:cNvSpPr>
              <a:spLocks noChangeShapeType="1"/>
            </p:cNvSpPr>
            <p:nvPr/>
          </p:nvSpPr>
          <p:spPr bwMode="auto">
            <a:xfrm flipV="1">
              <a:off x="1386" y="2235"/>
              <a:ext cx="12" cy="126"/>
            </a:xfrm>
            <a:prstGeom prst="line">
              <a:avLst/>
            </a:prstGeom>
            <a:noFill/>
            <a:ln w="9525">
              <a:solidFill>
                <a:srgbClr val="000080"/>
              </a:solidFill>
              <a:round/>
              <a:headEnd/>
              <a:tailEnd/>
            </a:ln>
          </p:spPr>
          <p:txBody>
            <a:bodyPr/>
            <a:lstStyle/>
            <a:p>
              <a:endParaRPr lang="en-US"/>
            </a:p>
          </p:txBody>
        </p:sp>
        <p:sp>
          <p:nvSpPr>
            <p:cNvPr id="308506" name="Line 46"/>
            <p:cNvSpPr>
              <a:spLocks noChangeShapeType="1"/>
            </p:cNvSpPr>
            <p:nvPr/>
          </p:nvSpPr>
          <p:spPr bwMode="auto">
            <a:xfrm>
              <a:off x="1398" y="2235"/>
              <a:ext cx="36" cy="54"/>
            </a:xfrm>
            <a:prstGeom prst="line">
              <a:avLst/>
            </a:prstGeom>
            <a:noFill/>
            <a:ln w="9525">
              <a:solidFill>
                <a:srgbClr val="000080"/>
              </a:solidFill>
              <a:round/>
              <a:headEnd/>
              <a:tailEnd/>
            </a:ln>
          </p:spPr>
          <p:txBody>
            <a:bodyPr/>
            <a:lstStyle/>
            <a:p>
              <a:endParaRPr lang="en-US"/>
            </a:p>
          </p:txBody>
        </p:sp>
        <p:sp>
          <p:nvSpPr>
            <p:cNvPr id="308507" name="Line 47"/>
            <p:cNvSpPr>
              <a:spLocks noChangeShapeType="1"/>
            </p:cNvSpPr>
            <p:nvPr/>
          </p:nvSpPr>
          <p:spPr bwMode="auto">
            <a:xfrm>
              <a:off x="1434" y="2289"/>
              <a:ext cx="12" cy="18"/>
            </a:xfrm>
            <a:prstGeom prst="line">
              <a:avLst/>
            </a:prstGeom>
            <a:noFill/>
            <a:ln w="9525">
              <a:solidFill>
                <a:srgbClr val="000080"/>
              </a:solidFill>
              <a:round/>
              <a:headEnd/>
              <a:tailEnd/>
            </a:ln>
          </p:spPr>
          <p:txBody>
            <a:bodyPr/>
            <a:lstStyle/>
            <a:p>
              <a:endParaRPr lang="en-US"/>
            </a:p>
          </p:txBody>
        </p:sp>
        <p:sp>
          <p:nvSpPr>
            <p:cNvPr id="308508" name="Line 48"/>
            <p:cNvSpPr>
              <a:spLocks noChangeShapeType="1"/>
            </p:cNvSpPr>
            <p:nvPr/>
          </p:nvSpPr>
          <p:spPr bwMode="auto">
            <a:xfrm flipV="1">
              <a:off x="1446" y="2265"/>
              <a:ext cx="24" cy="42"/>
            </a:xfrm>
            <a:prstGeom prst="line">
              <a:avLst/>
            </a:prstGeom>
            <a:noFill/>
            <a:ln w="9525">
              <a:solidFill>
                <a:srgbClr val="000080"/>
              </a:solidFill>
              <a:round/>
              <a:headEnd/>
              <a:tailEnd/>
            </a:ln>
          </p:spPr>
          <p:txBody>
            <a:bodyPr/>
            <a:lstStyle/>
            <a:p>
              <a:endParaRPr lang="en-US"/>
            </a:p>
          </p:txBody>
        </p:sp>
        <p:sp>
          <p:nvSpPr>
            <p:cNvPr id="308509" name="Line 49"/>
            <p:cNvSpPr>
              <a:spLocks noChangeShapeType="1"/>
            </p:cNvSpPr>
            <p:nvPr/>
          </p:nvSpPr>
          <p:spPr bwMode="auto">
            <a:xfrm flipV="1">
              <a:off x="1470" y="2253"/>
              <a:ext cx="18" cy="12"/>
            </a:xfrm>
            <a:prstGeom prst="line">
              <a:avLst/>
            </a:prstGeom>
            <a:noFill/>
            <a:ln w="9525">
              <a:solidFill>
                <a:srgbClr val="000080"/>
              </a:solidFill>
              <a:round/>
              <a:headEnd/>
              <a:tailEnd/>
            </a:ln>
          </p:spPr>
          <p:txBody>
            <a:bodyPr/>
            <a:lstStyle/>
            <a:p>
              <a:endParaRPr lang="en-US"/>
            </a:p>
          </p:txBody>
        </p:sp>
        <p:sp>
          <p:nvSpPr>
            <p:cNvPr id="308510" name="Line 50"/>
            <p:cNvSpPr>
              <a:spLocks noChangeShapeType="1"/>
            </p:cNvSpPr>
            <p:nvPr/>
          </p:nvSpPr>
          <p:spPr bwMode="auto">
            <a:xfrm flipV="1">
              <a:off x="1488" y="2247"/>
              <a:ext cx="36" cy="6"/>
            </a:xfrm>
            <a:prstGeom prst="line">
              <a:avLst/>
            </a:prstGeom>
            <a:noFill/>
            <a:ln w="9525">
              <a:solidFill>
                <a:srgbClr val="000080"/>
              </a:solidFill>
              <a:round/>
              <a:headEnd/>
              <a:tailEnd/>
            </a:ln>
          </p:spPr>
          <p:txBody>
            <a:bodyPr/>
            <a:lstStyle/>
            <a:p>
              <a:endParaRPr lang="en-US"/>
            </a:p>
          </p:txBody>
        </p:sp>
        <p:sp>
          <p:nvSpPr>
            <p:cNvPr id="308511" name="Line 51"/>
            <p:cNvSpPr>
              <a:spLocks noChangeShapeType="1"/>
            </p:cNvSpPr>
            <p:nvPr/>
          </p:nvSpPr>
          <p:spPr bwMode="auto">
            <a:xfrm flipV="1">
              <a:off x="1524" y="2223"/>
              <a:ext cx="12" cy="24"/>
            </a:xfrm>
            <a:prstGeom prst="line">
              <a:avLst/>
            </a:prstGeom>
            <a:noFill/>
            <a:ln w="9525">
              <a:solidFill>
                <a:srgbClr val="000080"/>
              </a:solidFill>
              <a:round/>
              <a:headEnd/>
              <a:tailEnd/>
            </a:ln>
          </p:spPr>
          <p:txBody>
            <a:bodyPr/>
            <a:lstStyle/>
            <a:p>
              <a:endParaRPr lang="en-US"/>
            </a:p>
          </p:txBody>
        </p:sp>
        <p:sp>
          <p:nvSpPr>
            <p:cNvPr id="308512" name="Line 52"/>
            <p:cNvSpPr>
              <a:spLocks noChangeShapeType="1"/>
            </p:cNvSpPr>
            <p:nvPr/>
          </p:nvSpPr>
          <p:spPr bwMode="auto">
            <a:xfrm flipV="1">
              <a:off x="1536" y="2169"/>
              <a:ext cx="12" cy="54"/>
            </a:xfrm>
            <a:prstGeom prst="line">
              <a:avLst/>
            </a:prstGeom>
            <a:noFill/>
            <a:ln w="9525">
              <a:solidFill>
                <a:srgbClr val="000080"/>
              </a:solidFill>
              <a:round/>
              <a:headEnd/>
              <a:tailEnd/>
            </a:ln>
          </p:spPr>
          <p:txBody>
            <a:bodyPr/>
            <a:lstStyle/>
            <a:p>
              <a:endParaRPr lang="en-US"/>
            </a:p>
          </p:txBody>
        </p:sp>
        <p:sp>
          <p:nvSpPr>
            <p:cNvPr id="308513" name="Line 53"/>
            <p:cNvSpPr>
              <a:spLocks noChangeShapeType="1"/>
            </p:cNvSpPr>
            <p:nvPr/>
          </p:nvSpPr>
          <p:spPr bwMode="auto">
            <a:xfrm flipV="1">
              <a:off x="1548" y="2157"/>
              <a:ext cx="12" cy="12"/>
            </a:xfrm>
            <a:prstGeom prst="line">
              <a:avLst/>
            </a:prstGeom>
            <a:noFill/>
            <a:ln w="9525">
              <a:solidFill>
                <a:srgbClr val="000080"/>
              </a:solidFill>
              <a:round/>
              <a:headEnd/>
              <a:tailEnd/>
            </a:ln>
          </p:spPr>
          <p:txBody>
            <a:bodyPr/>
            <a:lstStyle/>
            <a:p>
              <a:endParaRPr lang="en-US"/>
            </a:p>
          </p:txBody>
        </p:sp>
        <p:sp>
          <p:nvSpPr>
            <p:cNvPr id="308514" name="Line 54"/>
            <p:cNvSpPr>
              <a:spLocks noChangeShapeType="1"/>
            </p:cNvSpPr>
            <p:nvPr/>
          </p:nvSpPr>
          <p:spPr bwMode="auto">
            <a:xfrm>
              <a:off x="1560" y="2157"/>
              <a:ext cx="12" cy="12"/>
            </a:xfrm>
            <a:prstGeom prst="line">
              <a:avLst/>
            </a:prstGeom>
            <a:noFill/>
            <a:ln w="9525">
              <a:solidFill>
                <a:srgbClr val="000080"/>
              </a:solidFill>
              <a:round/>
              <a:headEnd/>
              <a:tailEnd/>
            </a:ln>
          </p:spPr>
          <p:txBody>
            <a:bodyPr/>
            <a:lstStyle/>
            <a:p>
              <a:endParaRPr lang="en-US"/>
            </a:p>
          </p:txBody>
        </p:sp>
        <p:sp>
          <p:nvSpPr>
            <p:cNvPr id="308515" name="Line 55"/>
            <p:cNvSpPr>
              <a:spLocks noChangeShapeType="1"/>
            </p:cNvSpPr>
            <p:nvPr/>
          </p:nvSpPr>
          <p:spPr bwMode="auto">
            <a:xfrm>
              <a:off x="1572" y="2169"/>
              <a:ext cx="48" cy="24"/>
            </a:xfrm>
            <a:prstGeom prst="line">
              <a:avLst/>
            </a:prstGeom>
            <a:noFill/>
            <a:ln w="9525">
              <a:solidFill>
                <a:srgbClr val="000080"/>
              </a:solidFill>
              <a:round/>
              <a:headEnd/>
              <a:tailEnd/>
            </a:ln>
          </p:spPr>
          <p:txBody>
            <a:bodyPr/>
            <a:lstStyle/>
            <a:p>
              <a:endParaRPr lang="en-US"/>
            </a:p>
          </p:txBody>
        </p:sp>
        <p:sp>
          <p:nvSpPr>
            <p:cNvPr id="308516" name="Line 56"/>
            <p:cNvSpPr>
              <a:spLocks noChangeShapeType="1"/>
            </p:cNvSpPr>
            <p:nvPr/>
          </p:nvSpPr>
          <p:spPr bwMode="auto">
            <a:xfrm>
              <a:off x="1620" y="2193"/>
              <a:ext cx="12" cy="24"/>
            </a:xfrm>
            <a:prstGeom prst="line">
              <a:avLst/>
            </a:prstGeom>
            <a:noFill/>
            <a:ln w="9525">
              <a:solidFill>
                <a:srgbClr val="000080"/>
              </a:solidFill>
              <a:round/>
              <a:headEnd/>
              <a:tailEnd/>
            </a:ln>
          </p:spPr>
          <p:txBody>
            <a:bodyPr/>
            <a:lstStyle/>
            <a:p>
              <a:endParaRPr lang="en-US"/>
            </a:p>
          </p:txBody>
        </p:sp>
        <p:sp>
          <p:nvSpPr>
            <p:cNvPr id="308517" name="Line 57"/>
            <p:cNvSpPr>
              <a:spLocks noChangeShapeType="1"/>
            </p:cNvSpPr>
            <p:nvPr/>
          </p:nvSpPr>
          <p:spPr bwMode="auto">
            <a:xfrm flipV="1">
              <a:off x="1632" y="2205"/>
              <a:ext cx="12" cy="12"/>
            </a:xfrm>
            <a:prstGeom prst="line">
              <a:avLst/>
            </a:prstGeom>
            <a:noFill/>
            <a:ln w="9525">
              <a:solidFill>
                <a:srgbClr val="000080"/>
              </a:solidFill>
              <a:round/>
              <a:headEnd/>
              <a:tailEnd/>
            </a:ln>
          </p:spPr>
          <p:txBody>
            <a:bodyPr/>
            <a:lstStyle/>
            <a:p>
              <a:endParaRPr lang="en-US"/>
            </a:p>
          </p:txBody>
        </p:sp>
        <p:sp>
          <p:nvSpPr>
            <p:cNvPr id="308518" name="Line 58"/>
            <p:cNvSpPr>
              <a:spLocks noChangeShapeType="1"/>
            </p:cNvSpPr>
            <p:nvPr/>
          </p:nvSpPr>
          <p:spPr bwMode="auto">
            <a:xfrm>
              <a:off x="1644" y="2205"/>
              <a:ext cx="12" cy="30"/>
            </a:xfrm>
            <a:prstGeom prst="line">
              <a:avLst/>
            </a:prstGeom>
            <a:noFill/>
            <a:ln w="9525">
              <a:solidFill>
                <a:srgbClr val="000080"/>
              </a:solidFill>
              <a:round/>
              <a:headEnd/>
              <a:tailEnd/>
            </a:ln>
          </p:spPr>
          <p:txBody>
            <a:bodyPr/>
            <a:lstStyle/>
            <a:p>
              <a:endParaRPr lang="en-US"/>
            </a:p>
          </p:txBody>
        </p:sp>
        <p:sp>
          <p:nvSpPr>
            <p:cNvPr id="308519" name="Line 59"/>
            <p:cNvSpPr>
              <a:spLocks noChangeShapeType="1"/>
            </p:cNvSpPr>
            <p:nvPr/>
          </p:nvSpPr>
          <p:spPr bwMode="auto">
            <a:xfrm>
              <a:off x="1656" y="2235"/>
              <a:ext cx="42" cy="36"/>
            </a:xfrm>
            <a:prstGeom prst="line">
              <a:avLst/>
            </a:prstGeom>
            <a:noFill/>
            <a:ln w="9525">
              <a:solidFill>
                <a:srgbClr val="000080"/>
              </a:solidFill>
              <a:round/>
              <a:headEnd/>
              <a:tailEnd/>
            </a:ln>
          </p:spPr>
          <p:txBody>
            <a:bodyPr/>
            <a:lstStyle/>
            <a:p>
              <a:endParaRPr lang="en-US"/>
            </a:p>
          </p:txBody>
        </p:sp>
        <p:sp>
          <p:nvSpPr>
            <p:cNvPr id="308520" name="Line 60"/>
            <p:cNvSpPr>
              <a:spLocks noChangeShapeType="1"/>
            </p:cNvSpPr>
            <p:nvPr/>
          </p:nvSpPr>
          <p:spPr bwMode="auto">
            <a:xfrm flipV="1">
              <a:off x="1698" y="2217"/>
              <a:ext cx="12" cy="54"/>
            </a:xfrm>
            <a:prstGeom prst="line">
              <a:avLst/>
            </a:prstGeom>
            <a:noFill/>
            <a:ln w="9525">
              <a:solidFill>
                <a:srgbClr val="000080"/>
              </a:solidFill>
              <a:round/>
              <a:headEnd/>
              <a:tailEnd/>
            </a:ln>
          </p:spPr>
          <p:txBody>
            <a:bodyPr/>
            <a:lstStyle/>
            <a:p>
              <a:endParaRPr lang="en-US"/>
            </a:p>
          </p:txBody>
        </p:sp>
        <p:sp>
          <p:nvSpPr>
            <p:cNvPr id="308521" name="Line 61"/>
            <p:cNvSpPr>
              <a:spLocks noChangeShapeType="1"/>
            </p:cNvSpPr>
            <p:nvPr/>
          </p:nvSpPr>
          <p:spPr bwMode="auto">
            <a:xfrm flipV="1">
              <a:off x="1710" y="2007"/>
              <a:ext cx="12" cy="210"/>
            </a:xfrm>
            <a:prstGeom prst="line">
              <a:avLst/>
            </a:prstGeom>
            <a:noFill/>
            <a:ln w="9525">
              <a:solidFill>
                <a:srgbClr val="000080"/>
              </a:solidFill>
              <a:round/>
              <a:headEnd/>
              <a:tailEnd/>
            </a:ln>
          </p:spPr>
          <p:txBody>
            <a:bodyPr/>
            <a:lstStyle/>
            <a:p>
              <a:endParaRPr lang="en-US"/>
            </a:p>
          </p:txBody>
        </p:sp>
        <p:sp>
          <p:nvSpPr>
            <p:cNvPr id="308522" name="Line 62"/>
            <p:cNvSpPr>
              <a:spLocks noChangeShapeType="1"/>
            </p:cNvSpPr>
            <p:nvPr/>
          </p:nvSpPr>
          <p:spPr bwMode="auto">
            <a:xfrm>
              <a:off x="1722" y="2007"/>
              <a:ext cx="12" cy="48"/>
            </a:xfrm>
            <a:prstGeom prst="line">
              <a:avLst/>
            </a:prstGeom>
            <a:noFill/>
            <a:ln w="9525">
              <a:solidFill>
                <a:srgbClr val="000080"/>
              </a:solidFill>
              <a:round/>
              <a:headEnd/>
              <a:tailEnd/>
            </a:ln>
          </p:spPr>
          <p:txBody>
            <a:bodyPr/>
            <a:lstStyle/>
            <a:p>
              <a:endParaRPr lang="en-US"/>
            </a:p>
          </p:txBody>
        </p:sp>
        <p:sp>
          <p:nvSpPr>
            <p:cNvPr id="308523" name="Line 63"/>
            <p:cNvSpPr>
              <a:spLocks noChangeShapeType="1"/>
            </p:cNvSpPr>
            <p:nvPr/>
          </p:nvSpPr>
          <p:spPr bwMode="auto">
            <a:xfrm>
              <a:off x="1734" y="2055"/>
              <a:ext cx="48" cy="156"/>
            </a:xfrm>
            <a:prstGeom prst="line">
              <a:avLst/>
            </a:prstGeom>
            <a:noFill/>
            <a:ln w="9525">
              <a:solidFill>
                <a:srgbClr val="000080"/>
              </a:solidFill>
              <a:round/>
              <a:headEnd/>
              <a:tailEnd/>
            </a:ln>
          </p:spPr>
          <p:txBody>
            <a:bodyPr/>
            <a:lstStyle/>
            <a:p>
              <a:endParaRPr lang="en-US"/>
            </a:p>
          </p:txBody>
        </p:sp>
        <p:sp>
          <p:nvSpPr>
            <p:cNvPr id="308524" name="Line 64"/>
            <p:cNvSpPr>
              <a:spLocks noChangeShapeType="1"/>
            </p:cNvSpPr>
            <p:nvPr/>
          </p:nvSpPr>
          <p:spPr bwMode="auto">
            <a:xfrm flipV="1">
              <a:off x="1782" y="2133"/>
              <a:ext cx="12" cy="78"/>
            </a:xfrm>
            <a:prstGeom prst="line">
              <a:avLst/>
            </a:prstGeom>
            <a:noFill/>
            <a:ln w="9525">
              <a:solidFill>
                <a:srgbClr val="000080"/>
              </a:solidFill>
              <a:round/>
              <a:headEnd/>
              <a:tailEnd/>
            </a:ln>
          </p:spPr>
          <p:txBody>
            <a:bodyPr/>
            <a:lstStyle/>
            <a:p>
              <a:endParaRPr lang="en-US"/>
            </a:p>
          </p:txBody>
        </p:sp>
        <p:sp>
          <p:nvSpPr>
            <p:cNvPr id="308525" name="Line 65"/>
            <p:cNvSpPr>
              <a:spLocks noChangeShapeType="1"/>
            </p:cNvSpPr>
            <p:nvPr/>
          </p:nvSpPr>
          <p:spPr bwMode="auto">
            <a:xfrm flipV="1">
              <a:off x="1794" y="2073"/>
              <a:ext cx="12" cy="60"/>
            </a:xfrm>
            <a:prstGeom prst="line">
              <a:avLst/>
            </a:prstGeom>
            <a:noFill/>
            <a:ln w="9525">
              <a:solidFill>
                <a:srgbClr val="000080"/>
              </a:solidFill>
              <a:round/>
              <a:headEnd/>
              <a:tailEnd/>
            </a:ln>
          </p:spPr>
          <p:txBody>
            <a:bodyPr/>
            <a:lstStyle/>
            <a:p>
              <a:endParaRPr lang="en-US"/>
            </a:p>
          </p:txBody>
        </p:sp>
        <p:sp>
          <p:nvSpPr>
            <p:cNvPr id="308526" name="Line 66"/>
            <p:cNvSpPr>
              <a:spLocks noChangeShapeType="1"/>
            </p:cNvSpPr>
            <p:nvPr/>
          </p:nvSpPr>
          <p:spPr bwMode="auto">
            <a:xfrm flipV="1">
              <a:off x="1806" y="2061"/>
              <a:ext cx="12" cy="12"/>
            </a:xfrm>
            <a:prstGeom prst="line">
              <a:avLst/>
            </a:prstGeom>
            <a:noFill/>
            <a:ln w="9525">
              <a:solidFill>
                <a:srgbClr val="000080"/>
              </a:solidFill>
              <a:round/>
              <a:headEnd/>
              <a:tailEnd/>
            </a:ln>
          </p:spPr>
          <p:txBody>
            <a:bodyPr/>
            <a:lstStyle/>
            <a:p>
              <a:endParaRPr lang="en-US"/>
            </a:p>
          </p:txBody>
        </p:sp>
        <p:sp>
          <p:nvSpPr>
            <p:cNvPr id="308527" name="Line 67"/>
            <p:cNvSpPr>
              <a:spLocks noChangeShapeType="1"/>
            </p:cNvSpPr>
            <p:nvPr/>
          </p:nvSpPr>
          <p:spPr bwMode="auto">
            <a:xfrm>
              <a:off x="1818" y="2061"/>
              <a:ext cx="12" cy="24"/>
            </a:xfrm>
            <a:prstGeom prst="line">
              <a:avLst/>
            </a:prstGeom>
            <a:noFill/>
            <a:ln w="9525">
              <a:solidFill>
                <a:srgbClr val="000080"/>
              </a:solidFill>
              <a:round/>
              <a:headEnd/>
              <a:tailEnd/>
            </a:ln>
          </p:spPr>
          <p:txBody>
            <a:bodyPr/>
            <a:lstStyle/>
            <a:p>
              <a:endParaRPr lang="en-US"/>
            </a:p>
          </p:txBody>
        </p:sp>
        <p:sp>
          <p:nvSpPr>
            <p:cNvPr id="308528" name="Line 68"/>
            <p:cNvSpPr>
              <a:spLocks noChangeShapeType="1"/>
            </p:cNvSpPr>
            <p:nvPr/>
          </p:nvSpPr>
          <p:spPr bwMode="auto">
            <a:xfrm>
              <a:off x="1830" y="2085"/>
              <a:ext cx="36" cy="12"/>
            </a:xfrm>
            <a:prstGeom prst="line">
              <a:avLst/>
            </a:prstGeom>
            <a:noFill/>
            <a:ln w="9525">
              <a:solidFill>
                <a:srgbClr val="000080"/>
              </a:solidFill>
              <a:round/>
              <a:headEnd/>
              <a:tailEnd/>
            </a:ln>
          </p:spPr>
          <p:txBody>
            <a:bodyPr/>
            <a:lstStyle/>
            <a:p>
              <a:endParaRPr lang="en-US"/>
            </a:p>
          </p:txBody>
        </p:sp>
        <p:sp>
          <p:nvSpPr>
            <p:cNvPr id="308529" name="Line 69"/>
            <p:cNvSpPr>
              <a:spLocks noChangeShapeType="1"/>
            </p:cNvSpPr>
            <p:nvPr/>
          </p:nvSpPr>
          <p:spPr bwMode="auto">
            <a:xfrm>
              <a:off x="1866" y="2097"/>
              <a:ext cx="18" cy="6"/>
            </a:xfrm>
            <a:prstGeom prst="line">
              <a:avLst/>
            </a:prstGeom>
            <a:noFill/>
            <a:ln w="9525">
              <a:solidFill>
                <a:srgbClr val="000080"/>
              </a:solidFill>
              <a:round/>
              <a:headEnd/>
              <a:tailEnd/>
            </a:ln>
          </p:spPr>
          <p:txBody>
            <a:bodyPr/>
            <a:lstStyle/>
            <a:p>
              <a:endParaRPr lang="en-US"/>
            </a:p>
          </p:txBody>
        </p:sp>
        <p:sp>
          <p:nvSpPr>
            <p:cNvPr id="308530" name="Line 70"/>
            <p:cNvSpPr>
              <a:spLocks noChangeShapeType="1"/>
            </p:cNvSpPr>
            <p:nvPr/>
          </p:nvSpPr>
          <p:spPr bwMode="auto">
            <a:xfrm>
              <a:off x="1884" y="2103"/>
              <a:ext cx="12" cy="24"/>
            </a:xfrm>
            <a:prstGeom prst="line">
              <a:avLst/>
            </a:prstGeom>
            <a:noFill/>
            <a:ln w="9525">
              <a:solidFill>
                <a:srgbClr val="000080"/>
              </a:solidFill>
              <a:round/>
              <a:headEnd/>
              <a:tailEnd/>
            </a:ln>
          </p:spPr>
          <p:txBody>
            <a:bodyPr/>
            <a:lstStyle/>
            <a:p>
              <a:endParaRPr lang="en-US"/>
            </a:p>
          </p:txBody>
        </p:sp>
        <p:sp>
          <p:nvSpPr>
            <p:cNvPr id="308531" name="Line 71"/>
            <p:cNvSpPr>
              <a:spLocks noChangeShapeType="1"/>
            </p:cNvSpPr>
            <p:nvPr/>
          </p:nvSpPr>
          <p:spPr bwMode="auto">
            <a:xfrm flipV="1">
              <a:off x="1896" y="2103"/>
              <a:ext cx="12" cy="24"/>
            </a:xfrm>
            <a:prstGeom prst="line">
              <a:avLst/>
            </a:prstGeom>
            <a:noFill/>
            <a:ln w="9525">
              <a:solidFill>
                <a:srgbClr val="000080"/>
              </a:solidFill>
              <a:round/>
              <a:headEnd/>
              <a:tailEnd/>
            </a:ln>
          </p:spPr>
          <p:txBody>
            <a:bodyPr/>
            <a:lstStyle/>
            <a:p>
              <a:endParaRPr lang="en-US"/>
            </a:p>
          </p:txBody>
        </p:sp>
        <p:sp>
          <p:nvSpPr>
            <p:cNvPr id="308532" name="Line 72"/>
            <p:cNvSpPr>
              <a:spLocks noChangeShapeType="1"/>
            </p:cNvSpPr>
            <p:nvPr/>
          </p:nvSpPr>
          <p:spPr bwMode="auto">
            <a:xfrm flipV="1">
              <a:off x="1908" y="2097"/>
              <a:ext cx="12" cy="6"/>
            </a:xfrm>
            <a:prstGeom prst="line">
              <a:avLst/>
            </a:prstGeom>
            <a:noFill/>
            <a:ln w="9525">
              <a:solidFill>
                <a:srgbClr val="000080"/>
              </a:solidFill>
              <a:round/>
              <a:headEnd/>
              <a:tailEnd/>
            </a:ln>
          </p:spPr>
          <p:txBody>
            <a:bodyPr/>
            <a:lstStyle/>
            <a:p>
              <a:endParaRPr lang="en-US"/>
            </a:p>
          </p:txBody>
        </p:sp>
        <p:sp>
          <p:nvSpPr>
            <p:cNvPr id="308533" name="Line 73"/>
            <p:cNvSpPr>
              <a:spLocks noChangeShapeType="1"/>
            </p:cNvSpPr>
            <p:nvPr/>
          </p:nvSpPr>
          <p:spPr bwMode="auto">
            <a:xfrm>
              <a:off x="1920" y="2097"/>
              <a:ext cx="48" cy="18"/>
            </a:xfrm>
            <a:prstGeom prst="line">
              <a:avLst/>
            </a:prstGeom>
            <a:noFill/>
            <a:ln w="9525">
              <a:solidFill>
                <a:srgbClr val="000080"/>
              </a:solidFill>
              <a:round/>
              <a:headEnd/>
              <a:tailEnd/>
            </a:ln>
          </p:spPr>
          <p:txBody>
            <a:bodyPr/>
            <a:lstStyle/>
            <a:p>
              <a:endParaRPr lang="en-US"/>
            </a:p>
          </p:txBody>
        </p:sp>
        <p:sp>
          <p:nvSpPr>
            <p:cNvPr id="308534" name="Line 74"/>
            <p:cNvSpPr>
              <a:spLocks noChangeShapeType="1"/>
            </p:cNvSpPr>
            <p:nvPr/>
          </p:nvSpPr>
          <p:spPr bwMode="auto">
            <a:xfrm flipV="1">
              <a:off x="1968" y="2097"/>
              <a:ext cx="12" cy="18"/>
            </a:xfrm>
            <a:prstGeom prst="line">
              <a:avLst/>
            </a:prstGeom>
            <a:noFill/>
            <a:ln w="9525">
              <a:solidFill>
                <a:srgbClr val="000080"/>
              </a:solidFill>
              <a:round/>
              <a:headEnd/>
              <a:tailEnd/>
            </a:ln>
          </p:spPr>
          <p:txBody>
            <a:bodyPr/>
            <a:lstStyle/>
            <a:p>
              <a:endParaRPr lang="en-US"/>
            </a:p>
          </p:txBody>
        </p:sp>
        <p:sp>
          <p:nvSpPr>
            <p:cNvPr id="308535" name="Line 75"/>
            <p:cNvSpPr>
              <a:spLocks noChangeShapeType="1"/>
            </p:cNvSpPr>
            <p:nvPr/>
          </p:nvSpPr>
          <p:spPr bwMode="auto">
            <a:xfrm>
              <a:off x="1980" y="2097"/>
              <a:ext cx="12" cy="18"/>
            </a:xfrm>
            <a:prstGeom prst="line">
              <a:avLst/>
            </a:prstGeom>
            <a:noFill/>
            <a:ln w="9525">
              <a:solidFill>
                <a:srgbClr val="000080"/>
              </a:solidFill>
              <a:round/>
              <a:headEnd/>
              <a:tailEnd/>
            </a:ln>
          </p:spPr>
          <p:txBody>
            <a:bodyPr/>
            <a:lstStyle/>
            <a:p>
              <a:endParaRPr lang="en-US"/>
            </a:p>
          </p:txBody>
        </p:sp>
        <p:sp>
          <p:nvSpPr>
            <p:cNvPr id="308536" name="Line 76"/>
            <p:cNvSpPr>
              <a:spLocks noChangeShapeType="1"/>
            </p:cNvSpPr>
            <p:nvPr/>
          </p:nvSpPr>
          <p:spPr bwMode="auto">
            <a:xfrm>
              <a:off x="1992" y="2115"/>
              <a:ext cx="12" cy="6"/>
            </a:xfrm>
            <a:prstGeom prst="line">
              <a:avLst/>
            </a:prstGeom>
            <a:noFill/>
            <a:ln w="9525">
              <a:solidFill>
                <a:srgbClr val="000080"/>
              </a:solidFill>
              <a:round/>
              <a:headEnd/>
              <a:tailEnd/>
            </a:ln>
          </p:spPr>
          <p:txBody>
            <a:bodyPr/>
            <a:lstStyle/>
            <a:p>
              <a:endParaRPr lang="en-US"/>
            </a:p>
          </p:txBody>
        </p:sp>
        <p:sp>
          <p:nvSpPr>
            <p:cNvPr id="308537" name="Line 77"/>
            <p:cNvSpPr>
              <a:spLocks noChangeShapeType="1"/>
            </p:cNvSpPr>
            <p:nvPr/>
          </p:nvSpPr>
          <p:spPr bwMode="auto">
            <a:xfrm>
              <a:off x="2004" y="2121"/>
              <a:ext cx="36" cy="6"/>
            </a:xfrm>
            <a:prstGeom prst="line">
              <a:avLst/>
            </a:prstGeom>
            <a:noFill/>
            <a:ln w="9525">
              <a:solidFill>
                <a:srgbClr val="000080"/>
              </a:solidFill>
              <a:round/>
              <a:headEnd/>
              <a:tailEnd/>
            </a:ln>
          </p:spPr>
          <p:txBody>
            <a:bodyPr/>
            <a:lstStyle/>
            <a:p>
              <a:endParaRPr lang="en-US"/>
            </a:p>
          </p:txBody>
        </p:sp>
        <p:sp>
          <p:nvSpPr>
            <p:cNvPr id="308538" name="Line 78"/>
            <p:cNvSpPr>
              <a:spLocks noChangeShapeType="1"/>
            </p:cNvSpPr>
            <p:nvPr/>
          </p:nvSpPr>
          <p:spPr bwMode="auto">
            <a:xfrm flipV="1">
              <a:off x="2040" y="2019"/>
              <a:ext cx="24" cy="108"/>
            </a:xfrm>
            <a:prstGeom prst="line">
              <a:avLst/>
            </a:prstGeom>
            <a:noFill/>
            <a:ln w="9525">
              <a:solidFill>
                <a:srgbClr val="000080"/>
              </a:solidFill>
              <a:round/>
              <a:headEnd/>
              <a:tailEnd/>
            </a:ln>
          </p:spPr>
          <p:txBody>
            <a:bodyPr/>
            <a:lstStyle/>
            <a:p>
              <a:endParaRPr lang="en-US"/>
            </a:p>
          </p:txBody>
        </p:sp>
        <p:sp>
          <p:nvSpPr>
            <p:cNvPr id="308539" name="Line 79"/>
            <p:cNvSpPr>
              <a:spLocks noChangeShapeType="1"/>
            </p:cNvSpPr>
            <p:nvPr/>
          </p:nvSpPr>
          <p:spPr bwMode="auto">
            <a:xfrm>
              <a:off x="2064" y="2019"/>
              <a:ext cx="18" cy="96"/>
            </a:xfrm>
            <a:prstGeom prst="line">
              <a:avLst/>
            </a:prstGeom>
            <a:noFill/>
            <a:ln w="9525">
              <a:solidFill>
                <a:srgbClr val="000080"/>
              </a:solidFill>
              <a:round/>
              <a:headEnd/>
              <a:tailEnd/>
            </a:ln>
          </p:spPr>
          <p:txBody>
            <a:bodyPr/>
            <a:lstStyle/>
            <a:p>
              <a:endParaRPr lang="en-US"/>
            </a:p>
          </p:txBody>
        </p:sp>
        <p:sp>
          <p:nvSpPr>
            <p:cNvPr id="308540" name="Line 80"/>
            <p:cNvSpPr>
              <a:spLocks noChangeShapeType="1"/>
            </p:cNvSpPr>
            <p:nvPr/>
          </p:nvSpPr>
          <p:spPr bwMode="auto">
            <a:xfrm flipV="1">
              <a:off x="2082" y="2073"/>
              <a:ext cx="12" cy="42"/>
            </a:xfrm>
            <a:prstGeom prst="line">
              <a:avLst/>
            </a:prstGeom>
            <a:noFill/>
            <a:ln w="9525">
              <a:solidFill>
                <a:srgbClr val="000080"/>
              </a:solidFill>
              <a:round/>
              <a:headEnd/>
              <a:tailEnd/>
            </a:ln>
          </p:spPr>
          <p:txBody>
            <a:bodyPr/>
            <a:lstStyle/>
            <a:p>
              <a:endParaRPr lang="en-US"/>
            </a:p>
          </p:txBody>
        </p:sp>
        <p:sp>
          <p:nvSpPr>
            <p:cNvPr id="308541" name="Line 81"/>
            <p:cNvSpPr>
              <a:spLocks noChangeShapeType="1"/>
            </p:cNvSpPr>
            <p:nvPr/>
          </p:nvSpPr>
          <p:spPr bwMode="auto">
            <a:xfrm>
              <a:off x="2094" y="2073"/>
              <a:ext cx="36" cy="288"/>
            </a:xfrm>
            <a:prstGeom prst="line">
              <a:avLst/>
            </a:prstGeom>
            <a:noFill/>
            <a:ln w="9525">
              <a:solidFill>
                <a:srgbClr val="000080"/>
              </a:solidFill>
              <a:round/>
              <a:headEnd/>
              <a:tailEnd/>
            </a:ln>
          </p:spPr>
          <p:txBody>
            <a:bodyPr/>
            <a:lstStyle/>
            <a:p>
              <a:endParaRPr lang="en-US"/>
            </a:p>
          </p:txBody>
        </p:sp>
        <p:sp>
          <p:nvSpPr>
            <p:cNvPr id="308542" name="Line 82"/>
            <p:cNvSpPr>
              <a:spLocks noChangeShapeType="1"/>
            </p:cNvSpPr>
            <p:nvPr/>
          </p:nvSpPr>
          <p:spPr bwMode="auto">
            <a:xfrm>
              <a:off x="2130" y="2361"/>
              <a:ext cx="12" cy="6"/>
            </a:xfrm>
            <a:prstGeom prst="line">
              <a:avLst/>
            </a:prstGeom>
            <a:noFill/>
            <a:ln w="9525">
              <a:solidFill>
                <a:srgbClr val="000080"/>
              </a:solidFill>
              <a:round/>
              <a:headEnd/>
              <a:tailEnd/>
            </a:ln>
          </p:spPr>
          <p:txBody>
            <a:bodyPr/>
            <a:lstStyle/>
            <a:p>
              <a:endParaRPr lang="en-US"/>
            </a:p>
          </p:txBody>
        </p:sp>
        <p:sp>
          <p:nvSpPr>
            <p:cNvPr id="308543" name="Line 83"/>
            <p:cNvSpPr>
              <a:spLocks noChangeShapeType="1"/>
            </p:cNvSpPr>
            <p:nvPr/>
          </p:nvSpPr>
          <p:spPr bwMode="auto">
            <a:xfrm flipV="1">
              <a:off x="2142" y="2349"/>
              <a:ext cx="12" cy="18"/>
            </a:xfrm>
            <a:prstGeom prst="line">
              <a:avLst/>
            </a:prstGeom>
            <a:noFill/>
            <a:ln w="9525">
              <a:solidFill>
                <a:srgbClr val="000080"/>
              </a:solidFill>
              <a:round/>
              <a:headEnd/>
              <a:tailEnd/>
            </a:ln>
          </p:spPr>
          <p:txBody>
            <a:bodyPr/>
            <a:lstStyle/>
            <a:p>
              <a:endParaRPr lang="en-US"/>
            </a:p>
          </p:txBody>
        </p:sp>
        <p:sp>
          <p:nvSpPr>
            <p:cNvPr id="308544" name="Line 84"/>
            <p:cNvSpPr>
              <a:spLocks noChangeShapeType="1"/>
            </p:cNvSpPr>
            <p:nvPr/>
          </p:nvSpPr>
          <p:spPr bwMode="auto">
            <a:xfrm>
              <a:off x="2154" y="2349"/>
              <a:ext cx="12" cy="66"/>
            </a:xfrm>
            <a:prstGeom prst="line">
              <a:avLst/>
            </a:prstGeom>
            <a:noFill/>
            <a:ln w="9525">
              <a:solidFill>
                <a:srgbClr val="000080"/>
              </a:solidFill>
              <a:round/>
              <a:headEnd/>
              <a:tailEnd/>
            </a:ln>
          </p:spPr>
          <p:txBody>
            <a:bodyPr/>
            <a:lstStyle/>
            <a:p>
              <a:endParaRPr lang="en-US"/>
            </a:p>
          </p:txBody>
        </p:sp>
        <p:sp>
          <p:nvSpPr>
            <p:cNvPr id="308545" name="Line 85"/>
            <p:cNvSpPr>
              <a:spLocks noChangeShapeType="1"/>
            </p:cNvSpPr>
            <p:nvPr/>
          </p:nvSpPr>
          <p:spPr bwMode="auto">
            <a:xfrm>
              <a:off x="2166" y="2415"/>
              <a:ext cx="12" cy="18"/>
            </a:xfrm>
            <a:prstGeom prst="line">
              <a:avLst/>
            </a:prstGeom>
            <a:noFill/>
            <a:ln w="9525">
              <a:solidFill>
                <a:srgbClr val="000080"/>
              </a:solidFill>
              <a:round/>
              <a:headEnd/>
              <a:tailEnd/>
            </a:ln>
          </p:spPr>
          <p:txBody>
            <a:bodyPr/>
            <a:lstStyle/>
            <a:p>
              <a:endParaRPr lang="en-US"/>
            </a:p>
          </p:txBody>
        </p:sp>
        <p:sp>
          <p:nvSpPr>
            <p:cNvPr id="308546" name="Line 86"/>
            <p:cNvSpPr>
              <a:spLocks noChangeShapeType="1"/>
            </p:cNvSpPr>
            <p:nvPr/>
          </p:nvSpPr>
          <p:spPr bwMode="auto">
            <a:xfrm flipV="1">
              <a:off x="2178" y="2397"/>
              <a:ext cx="36" cy="36"/>
            </a:xfrm>
            <a:prstGeom prst="line">
              <a:avLst/>
            </a:prstGeom>
            <a:noFill/>
            <a:ln w="9525">
              <a:solidFill>
                <a:srgbClr val="000080"/>
              </a:solidFill>
              <a:round/>
              <a:headEnd/>
              <a:tailEnd/>
            </a:ln>
          </p:spPr>
          <p:txBody>
            <a:bodyPr/>
            <a:lstStyle/>
            <a:p>
              <a:endParaRPr lang="en-US"/>
            </a:p>
          </p:txBody>
        </p:sp>
        <p:sp>
          <p:nvSpPr>
            <p:cNvPr id="308547" name="Line 87"/>
            <p:cNvSpPr>
              <a:spLocks noChangeShapeType="1"/>
            </p:cNvSpPr>
            <p:nvPr/>
          </p:nvSpPr>
          <p:spPr bwMode="auto">
            <a:xfrm>
              <a:off x="2214" y="2397"/>
              <a:ext cx="12" cy="30"/>
            </a:xfrm>
            <a:prstGeom prst="line">
              <a:avLst/>
            </a:prstGeom>
            <a:noFill/>
            <a:ln w="9525">
              <a:solidFill>
                <a:srgbClr val="000080"/>
              </a:solidFill>
              <a:round/>
              <a:headEnd/>
              <a:tailEnd/>
            </a:ln>
          </p:spPr>
          <p:txBody>
            <a:bodyPr/>
            <a:lstStyle/>
            <a:p>
              <a:endParaRPr lang="en-US"/>
            </a:p>
          </p:txBody>
        </p:sp>
        <p:sp>
          <p:nvSpPr>
            <p:cNvPr id="308548" name="Line 88"/>
            <p:cNvSpPr>
              <a:spLocks noChangeShapeType="1"/>
            </p:cNvSpPr>
            <p:nvPr/>
          </p:nvSpPr>
          <p:spPr bwMode="auto">
            <a:xfrm>
              <a:off x="2226" y="2427"/>
              <a:ext cx="12" cy="6"/>
            </a:xfrm>
            <a:prstGeom prst="line">
              <a:avLst/>
            </a:prstGeom>
            <a:noFill/>
            <a:ln w="9525">
              <a:solidFill>
                <a:srgbClr val="000080"/>
              </a:solidFill>
              <a:round/>
              <a:headEnd/>
              <a:tailEnd/>
            </a:ln>
          </p:spPr>
          <p:txBody>
            <a:bodyPr/>
            <a:lstStyle/>
            <a:p>
              <a:endParaRPr lang="en-US"/>
            </a:p>
          </p:txBody>
        </p:sp>
        <p:sp>
          <p:nvSpPr>
            <p:cNvPr id="308549" name="Line 89"/>
            <p:cNvSpPr>
              <a:spLocks noChangeShapeType="1"/>
            </p:cNvSpPr>
            <p:nvPr/>
          </p:nvSpPr>
          <p:spPr bwMode="auto">
            <a:xfrm flipV="1">
              <a:off x="2238" y="2373"/>
              <a:ext cx="12" cy="60"/>
            </a:xfrm>
            <a:prstGeom prst="line">
              <a:avLst/>
            </a:prstGeom>
            <a:noFill/>
            <a:ln w="9525">
              <a:solidFill>
                <a:srgbClr val="000080"/>
              </a:solidFill>
              <a:round/>
              <a:headEnd/>
              <a:tailEnd/>
            </a:ln>
          </p:spPr>
          <p:txBody>
            <a:bodyPr/>
            <a:lstStyle/>
            <a:p>
              <a:endParaRPr lang="en-US"/>
            </a:p>
          </p:txBody>
        </p:sp>
        <p:sp>
          <p:nvSpPr>
            <p:cNvPr id="308550" name="Line 90"/>
            <p:cNvSpPr>
              <a:spLocks noChangeShapeType="1"/>
            </p:cNvSpPr>
            <p:nvPr/>
          </p:nvSpPr>
          <p:spPr bwMode="auto">
            <a:xfrm flipV="1">
              <a:off x="2250" y="2349"/>
              <a:ext cx="12" cy="24"/>
            </a:xfrm>
            <a:prstGeom prst="line">
              <a:avLst/>
            </a:prstGeom>
            <a:noFill/>
            <a:ln w="9525">
              <a:solidFill>
                <a:srgbClr val="000080"/>
              </a:solidFill>
              <a:round/>
              <a:headEnd/>
              <a:tailEnd/>
            </a:ln>
          </p:spPr>
          <p:txBody>
            <a:bodyPr/>
            <a:lstStyle/>
            <a:p>
              <a:endParaRPr lang="en-US"/>
            </a:p>
          </p:txBody>
        </p:sp>
        <p:sp>
          <p:nvSpPr>
            <p:cNvPr id="308551" name="Line 91"/>
            <p:cNvSpPr>
              <a:spLocks noChangeShapeType="1"/>
            </p:cNvSpPr>
            <p:nvPr/>
          </p:nvSpPr>
          <p:spPr bwMode="auto">
            <a:xfrm>
              <a:off x="2262" y="2349"/>
              <a:ext cx="42" cy="12"/>
            </a:xfrm>
            <a:prstGeom prst="line">
              <a:avLst/>
            </a:prstGeom>
            <a:noFill/>
            <a:ln w="9525">
              <a:solidFill>
                <a:srgbClr val="000080"/>
              </a:solidFill>
              <a:round/>
              <a:headEnd/>
              <a:tailEnd/>
            </a:ln>
          </p:spPr>
          <p:txBody>
            <a:bodyPr/>
            <a:lstStyle/>
            <a:p>
              <a:endParaRPr lang="en-US"/>
            </a:p>
          </p:txBody>
        </p:sp>
        <p:sp>
          <p:nvSpPr>
            <p:cNvPr id="308552" name="Line 92"/>
            <p:cNvSpPr>
              <a:spLocks noChangeShapeType="1"/>
            </p:cNvSpPr>
            <p:nvPr/>
          </p:nvSpPr>
          <p:spPr bwMode="auto">
            <a:xfrm>
              <a:off x="2304" y="2361"/>
              <a:ext cx="12" cy="24"/>
            </a:xfrm>
            <a:prstGeom prst="line">
              <a:avLst/>
            </a:prstGeom>
            <a:noFill/>
            <a:ln w="9525">
              <a:solidFill>
                <a:srgbClr val="000080"/>
              </a:solidFill>
              <a:round/>
              <a:headEnd/>
              <a:tailEnd/>
            </a:ln>
          </p:spPr>
          <p:txBody>
            <a:bodyPr/>
            <a:lstStyle/>
            <a:p>
              <a:endParaRPr lang="en-US"/>
            </a:p>
          </p:txBody>
        </p:sp>
        <p:sp>
          <p:nvSpPr>
            <p:cNvPr id="308553" name="Line 93"/>
            <p:cNvSpPr>
              <a:spLocks noChangeShapeType="1"/>
            </p:cNvSpPr>
            <p:nvPr/>
          </p:nvSpPr>
          <p:spPr bwMode="auto">
            <a:xfrm flipV="1">
              <a:off x="2316" y="2367"/>
              <a:ext cx="12" cy="18"/>
            </a:xfrm>
            <a:prstGeom prst="line">
              <a:avLst/>
            </a:prstGeom>
            <a:noFill/>
            <a:ln w="9525">
              <a:solidFill>
                <a:srgbClr val="000080"/>
              </a:solidFill>
              <a:round/>
              <a:headEnd/>
              <a:tailEnd/>
            </a:ln>
          </p:spPr>
          <p:txBody>
            <a:bodyPr/>
            <a:lstStyle/>
            <a:p>
              <a:endParaRPr lang="en-US"/>
            </a:p>
          </p:txBody>
        </p:sp>
        <p:sp>
          <p:nvSpPr>
            <p:cNvPr id="308554" name="Line 94"/>
            <p:cNvSpPr>
              <a:spLocks noChangeShapeType="1"/>
            </p:cNvSpPr>
            <p:nvPr/>
          </p:nvSpPr>
          <p:spPr bwMode="auto">
            <a:xfrm flipV="1">
              <a:off x="2328" y="2361"/>
              <a:ext cx="12" cy="6"/>
            </a:xfrm>
            <a:prstGeom prst="line">
              <a:avLst/>
            </a:prstGeom>
            <a:noFill/>
            <a:ln w="9525">
              <a:solidFill>
                <a:srgbClr val="000080"/>
              </a:solidFill>
              <a:round/>
              <a:headEnd/>
              <a:tailEnd/>
            </a:ln>
          </p:spPr>
          <p:txBody>
            <a:bodyPr/>
            <a:lstStyle/>
            <a:p>
              <a:endParaRPr lang="en-US"/>
            </a:p>
          </p:txBody>
        </p:sp>
        <p:sp>
          <p:nvSpPr>
            <p:cNvPr id="308555" name="Line 95"/>
            <p:cNvSpPr>
              <a:spLocks noChangeShapeType="1"/>
            </p:cNvSpPr>
            <p:nvPr/>
          </p:nvSpPr>
          <p:spPr bwMode="auto">
            <a:xfrm flipV="1">
              <a:off x="2340" y="2337"/>
              <a:ext cx="12" cy="24"/>
            </a:xfrm>
            <a:prstGeom prst="line">
              <a:avLst/>
            </a:prstGeom>
            <a:noFill/>
            <a:ln w="9525">
              <a:solidFill>
                <a:srgbClr val="000080"/>
              </a:solidFill>
              <a:round/>
              <a:headEnd/>
              <a:tailEnd/>
            </a:ln>
          </p:spPr>
          <p:txBody>
            <a:bodyPr/>
            <a:lstStyle/>
            <a:p>
              <a:endParaRPr lang="en-US"/>
            </a:p>
          </p:txBody>
        </p:sp>
        <p:sp>
          <p:nvSpPr>
            <p:cNvPr id="308556" name="Line 96"/>
            <p:cNvSpPr>
              <a:spLocks noChangeShapeType="1"/>
            </p:cNvSpPr>
            <p:nvPr/>
          </p:nvSpPr>
          <p:spPr bwMode="auto">
            <a:xfrm>
              <a:off x="2352" y="2337"/>
              <a:ext cx="36" cy="36"/>
            </a:xfrm>
            <a:prstGeom prst="line">
              <a:avLst/>
            </a:prstGeom>
            <a:noFill/>
            <a:ln w="9525">
              <a:solidFill>
                <a:srgbClr val="000080"/>
              </a:solidFill>
              <a:round/>
              <a:headEnd/>
              <a:tailEnd/>
            </a:ln>
          </p:spPr>
          <p:txBody>
            <a:bodyPr/>
            <a:lstStyle/>
            <a:p>
              <a:endParaRPr lang="en-US"/>
            </a:p>
          </p:txBody>
        </p:sp>
        <p:sp>
          <p:nvSpPr>
            <p:cNvPr id="308557" name="Line 97"/>
            <p:cNvSpPr>
              <a:spLocks noChangeShapeType="1"/>
            </p:cNvSpPr>
            <p:nvPr/>
          </p:nvSpPr>
          <p:spPr bwMode="auto">
            <a:xfrm>
              <a:off x="2388" y="2373"/>
              <a:ext cx="24" cy="48"/>
            </a:xfrm>
            <a:prstGeom prst="line">
              <a:avLst/>
            </a:prstGeom>
            <a:noFill/>
            <a:ln w="9525">
              <a:solidFill>
                <a:srgbClr val="000080"/>
              </a:solidFill>
              <a:round/>
              <a:headEnd/>
              <a:tailEnd/>
            </a:ln>
          </p:spPr>
          <p:txBody>
            <a:bodyPr/>
            <a:lstStyle/>
            <a:p>
              <a:endParaRPr lang="en-US"/>
            </a:p>
          </p:txBody>
        </p:sp>
        <p:sp>
          <p:nvSpPr>
            <p:cNvPr id="308558" name="Line 98"/>
            <p:cNvSpPr>
              <a:spLocks noChangeShapeType="1"/>
            </p:cNvSpPr>
            <p:nvPr/>
          </p:nvSpPr>
          <p:spPr bwMode="auto">
            <a:xfrm>
              <a:off x="2412" y="2421"/>
              <a:ext cx="12" cy="18"/>
            </a:xfrm>
            <a:prstGeom prst="line">
              <a:avLst/>
            </a:prstGeom>
            <a:noFill/>
            <a:ln w="9525">
              <a:solidFill>
                <a:srgbClr val="000080"/>
              </a:solidFill>
              <a:round/>
              <a:headEnd/>
              <a:tailEnd/>
            </a:ln>
          </p:spPr>
          <p:txBody>
            <a:bodyPr/>
            <a:lstStyle/>
            <a:p>
              <a:endParaRPr lang="en-US"/>
            </a:p>
          </p:txBody>
        </p:sp>
        <p:sp>
          <p:nvSpPr>
            <p:cNvPr id="308559" name="Line 99"/>
            <p:cNvSpPr>
              <a:spLocks noChangeShapeType="1"/>
            </p:cNvSpPr>
            <p:nvPr/>
          </p:nvSpPr>
          <p:spPr bwMode="auto">
            <a:xfrm>
              <a:off x="2424" y="2439"/>
              <a:ext cx="48" cy="24"/>
            </a:xfrm>
            <a:prstGeom prst="line">
              <a:avLst/>
            </a:prstGeom>
            <a:noFill/>
            <a:ln w="9525">
              <a:solidFill>
                <a:srgbClr val="000080"/>
              </a:solidFill>
              <a:round/>
              <a:headEnd/>
              <a:tailEnd/>
            </a:ln>
          </p:spPr>
          <p:txBody>
            <a:bodyPr/>
            <a:lstStyle/>
            <a:p>
              <a:endParaRPr lang="en-US"/>
            </a:p>
          </p:txBody>
        </p:sp>
        <p:sp>
          <p:nvSpPr>
            <p:cNvPr id="308560" name="Line 100"/>
            <p:cNvSpPr>
              <a:spLocks noChangeShapeType="1"/>
            </p:cNvSpPr>
            <p:nvPr/>
          </p:nvSpPr>
          <p:spPr bwMode="auto">
            <a:xfrm flipV="1">
              <a:off x="2472" y="2439"/>
              <a:ext cx="18" cy="24"/>
            </a:xfrm>
            <a:prstGeom prst="line">
              <a:avLst/>
            </a:prstGeom>
            <a:noFill/>
            <a:ln w="9525">
              <a:solidFill>
                <a:srgbClr val="000080"/>
              </a:solidFill>
              <a:round/>
              <a:headEnd/>
              <a:tailEnd/>
            </a:ln>
          </p:spPr>
          <p:txBody>
            <a:bodyPr/>
            <a:lstStyle/>
            <a:p>
              <a:endParaRPr lang="en-US"/>
            </a:p>
          </p:txBody>
        </p:sp>
        <p:sp>
          <p:nvSpPr>
            <p:cNvPr id="308561" name="Line 101"/>
            <p:cNvSpPr>
              <a:spLocks noChangeShapeType="1"/>
            </p:cNvSpPr>
            <p:nvPr/>
          </p:nvSpPr>
          <p:spPr bwMode="auto">
            <a:xfrm flipV="1">
              <a:off x="2490" y="2409"/>
              <a:ext cx="12" cy="30"/>
            </a:xfrm>
            <a:prstGeom prst="line">
              <a:avLst/>
            </a:prstGeom>
            <a:noFill/>
            <a:ln w="9525">
              <a:solidFill>
                <a:srgbClr val="000080"/>
              </a:solidFill>
              <a:round/>
              <a:headEnd/>
              <a:tailEnd/>
            </a:ln>
          </p:spPr>
          <p:txBody>
            <a:bodyPr/>
            <a:lstStyle/>
            <a:p>
              <a:endParaRPr lang="en-US"/>
            </a:p>
          </p:txBody>
        </p:sp>
        <p:sp>
          <p:nvSpPr>
            <p:cNvPr id="308562" name="Line 102"/>
            <p:cNvSpPr>
              <a:spLocks noChangeShapeType="1"/>
            </p:cNvSpPr>
            <p:nvPr/>
          </p:nvSpPr>
          <p:spPr bwMode="auto">
            <a:xfrm flipV="1">
              <a:off x="2502" y="2283"/>
              <a:ext cx="12" cy="126"/>
            </a:xfrm>
            <a:prstGeom prst="line">
              <a:avLst/>
            </a:prstGeom>
            <a:noFill/>
            <a:ln w="9525">
              <a:solidFill>
                <a:srgbClr val="000080"/>
              </a:solidFill>
              <a:round/>
              <a:headEnd/>
              <a:tailEnd/>
            </a:ln>
          </p:spPr>
          <p:txBody>
            <a:bodyPr/>
            <a:lstStyle/>
            <a:p>
              <a:endParaRPr lang="en-US"/>
            </a:p>
          </p:txBody>
        </p:sp>
        <p:sp>
          <p:nvSpPr>
            <p:cNvPr id="308563" name="Line 103"/>
            <p:cNvSpPr>
              <a:spLocks noChangeShapeType="1"/>
            </p:cNvSpPr>
            <p:nvPr/>
          </p:nvSpPr>
          <p:spPr bwMode="auto">
            <a:xfrm>
              <a:off x="2514" y="2283"/>
              <a:ext cx="12" cy="90"/>
            </a:xfrm>
            <a:prstGeom prst="line">
              <a:avLst/>
            </a:prstGeom>
            <a:noFill/>
            <a:ln w="9525">
              <a:solidFill>
                <a:srgbClr val="000080"/>
              </a:solidFill>
              <a:round/>
              <a:headEnd/>
              <a:tailEnd/>
            </a:ln>
          </p:spPr>
          <p:txBody>
            <a:bodyPr/>
            <a:lstStyle/>
            <a:p>
              <a:endParaRPr lang="en-US"/>
            </a:p>
          </p:txBody>
        </p:sp>
        <p:sp>
          <p:nvSpPr>
            <p:cNvPr id="308564" name="Line 104"/>
            <p:cNvSpPr>
              <a:spLocks noChangeShapeType="1"/>
            </p:cNvSpPr>
            <p:nvPr/>
          </p:nvSpPr>
          <p:spPr bwMode="auto">
            <a:xfrm flipV="1">
              <a:off x="2526" y="2355"/>
              <a:ext cx="36" cy="18"/>
            </a:xfrm>
            <a:prstGeom prst="line">
              <a:avLst/>
            </a:prstGeom>
            <a:noFill/>
            <a:ln w="9525">
              <a:solidFill>
                <a:srgbClr val="000080"/>
              </a:solidFill>
              <a:round/>
              <a:headEnd/>
              <a:tailEnd/>
            </a:ln>
          </p:spPr>
          <p:txBody>
            <a:bodyPr/>
            <a:lstStyle/>
            <a:p>
              <a:endParaRPr lang="en-US"/>
            </a:p>
          </p:txBody>
        </p:sp>
        <p:sp>
          <p:nvSpPr>
            <p:cNvPr id="308565" name="Line 105"/>
            <p:cNvSpPr>
              <a:spLocks noChangeShapeType="1"/>
            </p:cNvSpPr>
            <p:nvPr/>
          </p:nvSpPr>
          <p:spPr bwMode="auto">
            <a:xfrm flipV="1">
              <a:off x="2562" y="2283"/>
              <a:ext cx="12" cy="72"/>
            </a:xfrm>
            <a:prstGeom prst="line">
              <a:avLst/>
            </a:prstGeom>
            <a:noFill/>
            <a:ln w="9525">
              <a:solidFill>
                <a:srgbClr val="000080"/>
              </a:solidFill>
              <a:round/>
              <a:headEnd/>
              <a:tailEnd/>
            </a:ln>
          </p:spPr>
          <p:txBody>
            <a:bodyPr/>
            <a:lstStyle/>
            <a:p>
              <a:endParaRPr lang="en-US"/>
            </a:p>
          </p:txBody>
        </p:sp>
        <p:sp>
          <p:nvSpPr>
            <p:cNvPr id="308566" name="Line 106"/>
            <p:cNvSpPr>
              <a:spLocks noChangeShapeType="1"/>
            </p:cNvSpPr>
            <p:nvPr/>
          </p:nvSpPr>
          <p:spPr bwMode="auto">
            <a:xfrm flipV="1">
              <a:off x="2574" y="2151"/>
              <a:ext cx="12" cy="132"/>
            </a:xfrm>
            <a:prstGeom prst="line">
              <a:avLst/>
            </a:prstGeom>
            <a:noFill/>
            <a:ln w="9525">
              <a:solidFill>
                <a:srgbClr val="000080"/>
              </a:solidFill>
              <a:round/>
              <a:headEnd/>
              <a:tailEnd/>
            </a:ln>
          </p:spPr>
          <p:txBody>
            <a:bodyPr/>
            <a:lstStyle/>
            <a:p>
              <a:endParaRPr lang="en-US"/>
            </a:p>
          </p:txBody>
        </p:sp>
        <p:sp>
          <p:nvSpPr>
            <p:cNvPr id="308567" name="Line 107"/>
            <p:cNvSpPr>
              <a:spLocks noChangeShapeType="1"/>
            </p:cNvSpPr>
            <p:nvPr/>
          </p:nvSpPr>
          <p:spPr bwMode="auto">
            <a:xfrm>
              <a:off x="2586" y="2151"/>
              <a:ext cx="12" cy="12"/>
            </a:xfrm>
            <a:prstGeom prst="line">
              <a:avLst/>
            </a:prstGeom>
            <a:noFill/>
            <a:ln w="9525">
              <a:solidFill>
                <a:srgbClr val="000080"/>
              </a:solidFill>
              <a:round/>
              <a:headEnd/>
              <a:tailEnd/>
            </a:ln>
          </p:spPr>
          <p:txBody>
            <a:bodyPr/>
            <a:lstStyle/>
            <a:p>
              <a:endParaRPr lang="en-US"/>
            </a:p>
          </p:txBody>
        </p:sp>
        <p:sp>
          <p:nvSpPr>
            <p:cNvPr id="308568" name="Line 108"/>
            <p:cNvSpPr>
              <a:spLocks noChangeShapeType="1"/>
            </p:cNvSpPr>
            <p:nvPr/>
          </p:nvSpPr>
          <p:spPr bwMode="auto">
            <a:xfrm>
              <a:off x="2598" y="2163"/>
              <a:ext cx="12" cy="90"/>
            </a:xfrm>
            <a:prstGeom prst="line">
              <a:avLst/>
            </a:prstGeom>
            <a:noFill/>
            <a:ln w="9525">
              <a:solidFill>
                <a:srgbClr val="000080"/>
              </a:solidFill>
              <a:round/>
              <a:headEnd/>
              <a:tailEnd/>
            </a:ln>
          </p:spPr>
          <p:txBody>
            <a:bodyPr/>
            <a:lstStyle/>
            <a:p>
              <a:endParaRPr lang="en-US"/>
            </a:p>
          </p:txBody>
        </p:sp>
        <p:sp>
          <p:nvSpPr>
            <p:cNvPr id="308569" name="Line 109"/>
            <p:cNvSpPr>
              <a:spLocks noChangeShapeType="1"/>
            </p:cNvSpPr>
            <p:nvPr/>
          </p:nvSpPr>
          <p:spPr bwMode="auto">
            <a:xfrm>
              <a:off x="2610" y="2253"/>
              <a:ext cx="36" cy="24"/>
            </a:xfrm>
            <a:prstGeom prst="line">
              <a:avLst/>
            </a:prstGeom>
            <a:noFill/>
            <a:ln w="9525">
              <a:solidFill>
                <a:srgbClr val="000080"/>
              </a:solidFill>
              <a:round/>
              <a:headEnd/>
              <a:tailEnd/>
            </a:ln>
          </p:spPr>
          <p:txBody>
            <a:bodyPr/>
            <a:lstStyle/>
            <a:p>
              <a:endParaRPr lang="en-US"/>
            </a:p>
          </p:txBody>
        </p:sp>
        <p:sp>
          <p:nvSpPr>
            <p:cNvPr id="308570" name="Line 110"/>
            <p:cNvSpPr>
              <a:spLocks noChangeShapeType="1"/>
            </p:cNvSpPr>
            <p:nvPr/>
          </p:nvSpPr>
          <p:spPr bwMode="auto">
            <a:xfrm>
              <a:off x="2646" y="2277"/>
              <a:ext cx="12" cy="18"/>
            </a:xfrm>
            <a:prstGeom prst="line">
              <a:avLst/>
            </a:prstGeom>
            <a:noFill/>
            <a:ln w="9525">
              <a:solidFill>
                <a:srgbClr val="000080"/>
              </a:solidFill>
              <a:round/>
              <a:headEnd/>
              <a:tailEnd/>
            </a:ln>
          </p:spPr>
          <p:txBody>
            <a:bodyPr/>
            <a:lstStyle/>
            <a:p>
              <a:endParaRPr lang="en-US"/>
            </a:p>
          </p:txBody>
        </p:sp>
        <p:sp>
          <p:nvSpPr>
            <p:cNvPr id="308571" name="Line 111"/>
            <p:cNvSpPr>
              <a:spLocks noChangeShapeType="1"/>
            </p:cNvSpPr>
            <p:nvPr/>
          </p:nvSpPr>
          <p:spPr bwMode="auto">
            <a:xfrm>
              <a:off x="2658" y="2295"/>
              <a:ext cx="12" cy="12"/>
            </a:xfrm>
            <a:prstGeom prst="line">
              <a:avLst/>
            </a:prstGeom>
            <a:noFill/>
            <a:ln w="9525">
              <a:solidFill>
                <a:srgbClr val="000080"/>
              </a:solidFill>
              <a:round/>
              <a:headEnd/>
              <a:tailEnd/>
            </a:ln>
          </p:spPr>
          <p:txBody>
            <a:bodyPr/>
            <a:lstStyle/>
            <a:p>
              <a:endParaRPr lang="en-US"/>
            </a:p>
          </p:txBody>
        </p:sp>
        <p:sp>
          <p:nvSpPr>
            <p:cNvPr id="308572" name="Line 112"/>
            <p:cNvSpPr>
              <a:spLocks noChangeShapeType="1"/>
            </p:cNvSpPr>
            <p:nvPr/>
          </p:nvSpPr>
          <p:spPr bwMode="auto">
            <a:xfrm flipV="1">
              <a:off x="2670" y="2247"/>
              <a:ext cx="18" cy="60"/>
            </a:xfrm>
            <a:prstGeom prst="line">
              <a:avLst/>
            </a:prstGeom>
            <a:noFill/>
            <a:ln w="9525">
              <a:solidFill>
                <a:srgbClr val="000080"/>
              </a:solidFill>
              <a:round/>
              <a:headEnd/>
              <a:tailEnd/>
            </a:ln>
          </p:spPr>
          <p:txBody>
            <a:bodyPr/>
            <a:lstStyle/>
            <a:p>
              <a:endParaRPr lang="en-US"/>
            </a:p>
          </p:txBody>
        </p:sp>
        <p:sp>
          <p:nvSpPr>
            <p:cNvPr id="308573" name="Line 113"/>
            <p:cNvSpPr>
              <a:spLocks noChangeShapeType="1"/>
            </p:cNvSpPr>
            <p:nvPr/>
          </p:nvSpPr>
          <p:spPr bwMode="auto">
            <a:xfrm>
              <a:off x="2688" y="2247"/>
              <a:ext cx="12" cy="24"/>
            </a:xfrm>
            <a:prstGeom prst="line">
              <a:avLst/>
            </a:prstGeom>
            <a:noFill/>
            <a:ln w="9525">
              <a:solidFill>
                <a:srgbClr val="000080"/>
              </a:solidFill>
              <a:round/>
              <a:headEnd/>
              <a:tailEnd/>
            </a:ln>
          </p:spPr>
          <p:txBody>
            <a:bodyPr/>
            <a:lstStyle/>
            <a:p>
              <a:endParaRPr lang="en-US"/>
            </a:p>
          </p:txBody>
        </p:sp>
        <p:sp>
          <p:nvSpPr>
            <p:cNvPr id="308574" name="Line 114"/>
            <p:cNvSpPr>
              <a:spLocks noChangeShapeType="1"/>
            </p:cNvSpPr>
            <p:nvPr/>
          </p:nvSpPr>
          <p:spPr bwMode="auto">
            <a:xfrm flipV="1">
              <a:off x="2700" y="2265"/>
              <a:ext cx="36" cy="6"/>
            </a:xfrm>
            <a:prstGeom prst="line">
              <a:avLst/>
            </a:prstGeom>
            <a:noFill/>
            <a:ln w="9525">
              <a:solidFill>
                <a:srgbClr val="000080"/>
              </a:solidFill>
              <a:round/>
              <a:headEnd/>
              <a:tailEnd/>
            </a:ln>
          </p:spPr>
          <p:txBody>
            <a:bodyPr/>
            <a:lstStyle/>
            <a:p>
              <a:endParaRPr lang="en-US"/>
            </a:p>
          </p:txBody>
        </p:sp>
        <p:sp>
          <p:nvSpPr>
            <p:cNvPr id="308575" name="Line 115"/>
            <p:cNvSpPr>
              <a:spLocks noChangeShapeType="1"/>
            </p:cNvSpPr>
            <p:nvPr/>
          </p:nvSpPr>
          <p:spPr bwMode="auto">
            <a:xfrm>
              <a:off x="2736" y="2265"/>
              <a:ext cx="12" cy="1"/>
            </a:xfrm>
            <a:prstGeom prst="line">
              <a:avLst/>
            </a:prstGeom>
            <a:noFill/>
            <a:ln w="9525">
              <a:solidFill>
                <a:srgbClr val="000080"/>
              </a:solidFill>
              <a:round/>
              <a:headEnd/>
              <a:tailEnd/>
            </a:ln>
          </p:spPr>
          <p:txBody>
            <a:bodyPr/>
            <a:lstStyle/>
            <a:p>
              <a:endParaRPr lang="en-US"/>
            </a:p>
          </p:txBody>
        </p:sp>
        <p:sp>
          <p:nvSpPr>
            <p:cNvPr id="308576" name="Line 116"/>
            <p:cNvSpPr>
              <a:spLocks noChangeShapeType="1"/>
            </p:cNvSpPr>
            <p:nvPr/>
          </p:nvSpPr>
          <p:spPr bwMode="auto">
            <a:xfrm>
              <a:off x="2748" y="2265"/>
              <a:ext cx="12" cy="12"/>
            </a:xfrm>
            <a:prstGeom prst="line">
              <a:avLst/>
            </a:prstGeom>
            <a:noFill/>
            <a:ln w="9525">
              <a:solidFill>
                <a:srgbClr val="000080"/>
              </a:solidFill>
              <a:round/>
              <a:headEnd/>
              <a:tailEnd/>
            </a:ln>
          </p:spPr>
          <p:txBody>
            <a:bodyPr/>
            <a:lstStyle/>
            <a:p>
              <a:endParaRPr lang="en-US"/>
            </a:p>
          </p:txBody>
        </p:sp>
        <p:sp>
          <p:nvSpPr>
            <p:cNvPr id="308577" name="Line 117"/>
            <p:cNvSpPr>
              <a:spLocks noChangeShapeType="1"/>
            </p:cNvSpPr>
            <p:nvPr/>
          </p:nvSpPr>
          <p:spPr bwMode="auto">
            <a:xfrm flipV="1">
              <a:off x="2760" y="2265"/>
              <a:ext cx="12" cy="12"/>
            </a:xfrm>
            <a:prstGeom prst="line">
              <a:avLst/>
            </a:prstGeom>
            <a:noFill/>
            <a:ln w="9525">
              <a:solidFill>
                <a:srgbClr val="000080"/>
              </a:solidFill>
              <a:round/>
              <a:headEnd/>
              <a:tailEnd/>
            </a:ln>
          </p:spPr>
          <p:txBody>
            <a:bodyPr/>
            <a:lstStyle/>
            <a:p>
              <a:endParaRPr lang="en-US"/>
            </a:p>
          </p:txBody>
        </p:sp>
        <p:sp>
          <p:nvSpPr>
            <p:cNvPr id="308578" name="Line 118"/>
            <p:cNvSpPr>
              <a:spLocks noChangeShapeType="1"/>
            </p:cNvSpPr>
            <p:nvPr/>
          </p:nvSpPr>
          <p:spPr bwMode="auto">
            <a:xfrm>
              <a:off x="2772" y="2265"/>
              <a:ext cx="12" cy="12"/>
            </a:xfrm>
            <a:prstGeom prst="line">
              <a:avLst/>
            </a:prstGeom>
            <a:noFill/>
            <a:ln w="9525">
              <a:solidFill>
                <a:srgbClr val="000080"/>
              </a:solidFill>
              <a:round/>
              <a:headEnd/>
              <a:tailEnd/>
            </a:ln>
          </p:spPr>
          <p:txBody>
            <a:bodyPr/>
            <a:lstStyle/>
            <a:p>
              <a:endParaRPr lang="en-US"/>
            </a:p>
          </p:txBody>
        </p:sp>
        <p:sp>
          <p:nvSpPr>
            <p:cNvPr id="308579" name="Line 119"/>
            <p:cNvSpPr>
              <a:spLocks noChangeShapeType="1"/>
            </p:cNvSpPr>
            <p:nvPr/>
          </p:nvSpPr>
          <p:spPr bwMode="auto">
            <a:xfrm flipV="1">
              <a:off x="2784" y="2271"/>
              <a:ext cx="36" cy="6"/>
            </a:xfrm>
            <a:prstGeom prst="line">
              <a:avLst/>
            </a:prstGeom>
            <a:noFill/>
            <a:ln w="9525">
              <a:solidFill>
                <a:srgbClr val="000080"/>
              </a:solidFill>
              <a:round/>
              <a:headEnd/>
              <a:tailEnd/>
            </a:ln>
          </p:spPr>
          <p:txBody>
            <a:bodyPr/>
            <a:lstStyle/>
            <a:p>
              <a:endParaRPr lang="en-US"/>
            </a:p>
          </p:txBody>
        </p:sp>
        <p:sp>
          <p:nvSpPr>
            <p:cNvPr id="308580" name="Line 120"/>
            <p:cNvSpPr>
              <a:spLocks noChangeShapeType="1"/>
            </p:cNvSpPr>
            <p:nvPr/>
          </p:nvSpPr>
          <p:spPr bwMode="auto">
            <a:xfrm>
              <a:off x="2820" y="2271"/>
              <a:ext cx="12" cy="12"/>
            </a:xfrm>
            <a:prstGeom prst="line">
              <a:avLst/>
            </a:prstGeom>
            <a:noFill/>
            <a:ln w="9525">
              <a:solidFill>
                <a:srgbClr val="000080"/>
              </a:solidFill>
              <a:round/>
              <a:headEnd/>
              <a:tailEnd/>
            </a:ln>
          </p:spPr>
          <p:txBody>
            <a:bodyPr/>
            <a:lstStyle/>
            <a:p>
              <a:endParaRPr lang="en-US"/>
            </a:p>
          </p:txBody>
        </p:sp>
        <p:sp>
          <p:nvSpPr>
            <p:cNvPr id="308581" name="Line 121"/>
            <p:cNvSpPr>
              <a:spLocks noChangeShapeType="1"/>
            </p:cNvSpPr>
            <p:nvPr/>
          </p:nvSpPr>
          <p:spPr bwMode="auto">
            <a:xfrm>
              <a:off x="2832" y="2283"/>
              <a:ext cx="12" cy="42"/>
            </a:xfrm>
            <a:prstGeom prst="line">
              <a:avLst/>
            </a:prstGeom>
            <a:noFill/>
            <a:ln w="9525">
              <a:solidFill>
                <a:srgbClr val="000080"/>
              </a:solidFill>
              <a:round/>
              <a:headEnd/>
              <a:tailEnd/>
            </a:ln>
          </p:spPr>
          <p:txBody>
            <a:bodyPr/>
            <a:lstStyle/>
            <a:p>
              <a:endParaRPr lang="en-US"/>
            </a:p>
          </p:txBody>
        </p:sp>
        <p:sp>
          <p:nvSpPr>
            <p:cNvPr id="308582" name="Line 122"/>
            <p:cNvSpPr>
              <a:spLocks noChangeShapeType="1"/>
            </p:cNvSpPr>
            <p:nvPr/>
          </p:nvSpPr>
          <p:spPr bwMode="auto">
            <a:xfrm flipV="1">
              <a:off x="2844" y="2295"/>
              <a:ext cx="12" cy="30"/>
            </a:xfrm>
            <a:prstGeom prst="line">
              <a:avLst/>
            </a:prstGeom>
            <a:noFill/>
            <a:ln w="9525">
              <a:solidFill>
                <a:srgbClr val="000080"/>
              </a:solidFill>
              <a:round/>
              <a:headEnd/>
              <a:tailEnd/>
            </a:ln>
          </p:spPr>
          <p:txBody>
            <a:bodyPr/>
            <a:lstStyle/>
            <a:p>
              <a:endParaRPr lang="en-US"/>
            </a:p>
          </p:txBody>
        </p:sp>
        <p:sp>
          <p:nvSpPr>
            <p:cNvPr id="308583" name="Line 123"/>
            <p:cNvSpPr>
              <a:spLocks noChangeShapeType="1"/>
            </p:cNvSpPr>
            <p:nvPr/>
          </p:nvSpPr>
          <p:spPr bwMode="auto">
            <a:xfrm>
              <a:off x="2856" y="2295"/>
              <a:ext cx="12" cy="6"/>
            </a:xfrm>
            <a:prstGeom prst="line">
              <a:avLst/>
            </a:prstGeom>
            <a:noFill/>
            <a:ln w="9525">
              <a:solidFill>
                <a:srgbClr val="000080"/>
              </a:solidFill>
              <a:round/>
              <a:headEnd/>
              <a:tailEnd/>
            </a:ln>
          </p:spPr>
          <p:txBody>
            <a:bodyPr/>
            <a:lstStyle/>
            <a:p>
              <a:endParaRPr lang="en-US"/>
            </a:p>
          </p:txBody>
        </p:sp>
        <p:sp>
          <p:nvSpPr>
            <p:cNvPr id="308584" name="Line 124"/>
            <p:cNvSpPr>
              <a:spLocks noChangeShapeType="1"/>
            </p:cNvSpPr>
            <p:nvPr/>
          </p:nvSpPr>
          <p:spPr bwMode="auto">
            <a:xfrm>
              <a:off x="2868" y="2301"/>
              <a:ext cx="42" cy="12"/>
            </a:xfrm>
            <a:prstGeom prst="line">
              <a:avLst/>
            </a:prstGeom>
            <a:noFill/>
            <a:ln w="9525">
              <a:solidFill>
                <a:srgbClr val="000080"/>
              </a:solidFill>
              <a:round/>
              <a:headEnd/>
              <a:tailEnd/>
            </a:ln>
          </p:spPr>
          <p:txBody>
            <a:bodyPr/>
            <a:lstStyle/>
            <a:p>
              <a:endParaRPr lang="en-US"/>
            </a:p>
          </p:txBody>
        </p:sp>
        <p:sp>
          <p:nvSpPr>
            <p:cNvPr id="308585" name="Line 125"/>
            <p:cNvSpPr>
              <a:spLocks noChangeShapeType="1"/>
            </p:cNvSpPr>
            <p:nvPr/>
          </p:nvSpPr>
          <p:spPr bwMode="auto">
            <a:xfrm>
              <a:off x="2910" y="2313"/>
              <a:ext cx="12" cy="12"/>
            </a:xfrm>
            <a:prstGeom prst="line">
              <a:avLst/>
            </a:prstGeom>
            <a:noFill/>
            <a:ln w="9525">
              <a:solidFill>
                <a:srgbClr val="000080"/>
              </a:solidFill>
              <a:round/>
              <a:headEnd/>
              <a:tailEnd/>
            </a:ln>
          </p:spPr>
          <p:txBody>
            <a:bodyPr/>
            <a:lstStyle/>
            <a:p>
              <a:endParaRPr lang="en-US"/>
            </a:p>
          </p:txBody>
        </p:sp>
        <p:sp>
          <p:nvSpPr>
            <p:cNvPr id="308586" name="Line 126"/>
            <p:cNvSpPr>
              <a:spLocks noChangeShapeType="1"/>
            </p:cNvSpPr>
            <p:nvPr/>
          </p:nvSpPr>
          <p:spPr bwMode="auto">
            <a:xfrm>
              <a:off x="2922" y="2325"/>
              <a:ext cx="12" cy="1"/>
            </a:xfrm>
            <a:prstGeom prst="line">
              <a:avLst/>
            </a:prstGeom>
            <a:noFill/>
            <a:ln w="9525">
              <a:solidFill>
                <a:srgbClr val="000080"/>
              </a:solidFill>
              <a:round/>
              <a:headEnd/>
              <a:tailEnd/>
            </a:ln>
          </p:spPr>
          <p:txBody>
            <a:bodyPr/>
            <a:lstStyle/>
            <a:p>
              <a:endParaRPr lang="en-US"/>
            </a:p>
          </p:txBody>
        </p:sp>
        <p:sp>
          <p:nvSpPr>
            <p:cNvPr id="308587" name="Line 127"/>
            <p:cNvSpPr>
              <a:spLocks noChangeShapeType="1"/>
            </p:cNvSpPr>
            <p:nvPr/>
          </p:nvSpPr>
          <p:spPr bwMode="auto">
            <a:xfrm flipV="1">
              <a:off x="2934" y="2271"/>
              <a:ext cx="12" cy="54"/>
            </a:xfrm>
            <a:prstGeom prst="line">
              <a:avLst/>
            </a:prstGeom>
            <a:noFill/>
            <a:ln w="9525">
              <a:solidFill>
                <a:srgbClr val="000080"/>
              </a:solidFill>
              <a:round/>
              <a:headEnd/>
              <a:tailEnd/>
            </a:ln>
          </p:spPr>
          <p:txBody>
            <a:bodyPr/>
            <a:lstStyle/>
            <a:p>
              <a:endParaRPr lang="en-US"/>
            </a:p>
          </p:txBody>
        </p:sp>
        <p:sp>
          <p:nvSpPr>
            <p:cNvPr id="308588" name="Line 128"/>
            <p:cNvSpPr>
              <a:spLocks noChangeShapeType="1"/>
            </p:cNvSpPr>
            <p:nvPr/>
          </p:nvSpPr>
          <p:spPr bwMode="auto">
            <a:xfrm flipV="1">
              <a:off x="2946" y="2223"/>
              <a:ext cx="12" cy="48"/>
            </a:xfrm>
            <a:prstGeom prst="line">
              <a:avLst/>
            </a:prstGeom>
            <a:noFill/>
            <a:ln w="9525">
              <a:solidFill>
                <a:srgbClr val="000080"/>
              </a:solidFill>
              <a:round/>
              <a:headEnd/>
              <a:tailEnd/>
            </a:ln>
          </p:spPr>
          <p:txBody>
            <a:bodyPr/>
            <a:lstStyle/>
            <a:p>
              <a:endParaRPr lang="en-US"/>
            </a:p>
          </p:txBody>
        </p:sp>
        <p:sp>
          <p:nvSpPr>
            <p:cNvPr id="308589" name="Line 129"/>
            <p:cNvSpPr>
              <a:spLocks noChangeShapeType="1"/>
            </p:cNvSpPr>
            <p:nvPr/>
          </p:nvSpPr>
          <p:spPr bwMode="auto">
            <a:xfrm flipV="1">
              <a:off x="2958" y="2211"/>
              <a:ext cx="36" cy="12"/>
            </a:xfrm>
            <a:prstGeom prst="line">
              <a:avLst/>
            </a:prstGeom>
            <a:noFill/>
            <a:ln w="9525">
              <a:solidFill>
                <a:srgbClr val="000080"/>
              </a:solidFill>
              <a:round/>
              <a:headEnd/>
              <a:tailEnd/>
            </a:ln>
          </p:spPr>
          <p:txBody>
            <a:bodyPr/>
            <a:lstStyle/>
            <a:p>
              <a:endParaRPr lang="en-US"/>
            </a:p>
          </p:txBody>
        </p:sp>
        <p:sp>
          <p:nvSpPr>
            <p:cNvPr id="308590" name="Line 130"/>
            <p:cNvSpPr>
              <a:spLocks noChangeShapeType="1"/>
            </p:cNvSpPr>
            <p:nvPr/>
          </p:nvSpPr>
          <p:spPr bwMode="auto">
            <a:xfrm flipV="1">
              <a:off x="2994" y="2079"/>
              <a:ext cx="12" cy="132"/>
            </a:xfrm>
            <a:prstGeom prst="line">
              <a:avLst/>
            </a:prstGeom>
            <a:noFill/>
            <a:ln w="9525">
              <a:solidFill>
                <a:srgbClr val="000080"/>
              </a:solidFill>
              <a:round/>
              <a:headEnd/>
              <a:tailEnd/>
            </a:ln>
          </p:spPr>
          <p:txBody>
            <a:bodyPr/>
            <a:lstStyle/>
            <a:p>
              <a:endParaRPr lang="en-US"/>
            </a:p>
          </p:txBody>
        </p:sp>
        <p:sp>
          <p:nvSpPr>
            <p:cNvPr id="308591" name="Line 131"/>
            <p:cNvSpPr>
              <a:spLocks noChangeShapeType="1"/>
            </p:cNvSpPr>
            <p:nvPr/>
          </p:nvSpPr>
          <p:spPr bwMode="auto">
            <a:xfrm flipV="1">
              <a:off x="3006" y="2043"/>
              <a:ext cx="12" cy="36"/>
            </a:xfrm>
            <a:prstGeom prst="line">
              <a:avLst/>
            </a:prstGeom>
            <a:noFill/>
            <a:ln w="9525">
              <a:solidFill>
                <a:srgbClr val="000080"/>
              </a:solidFill>
              <a:round/>
              <a:headEnd/>
              <a:tailEnd/>
            </a:ln>
          </p:spPr>
          <p:txBody>
            <a:bodyPr/>
            <a:lstStyle/>
            <a:p>
              <a:endParaRPr lang="en-US"/>
            </a:p>
          </p:txBody>
        </p:sp>
        <p:sp>
          <p:nvSpPr>
            <p:cNvPr id="308592" name="Line 132"/>
            <p:cNvSpPr>
              <a:spLocks noChangeShapeType="1"/>
            </p:cNvSpPr>
            <p:nvPr/>
          </p:nvSpPr>
          <p:spPr bwMode="auto">
            <a:xfrm flipV="1">
              <a:off x="3018" y="1953"/>
              <a:ext cx="12" cy="90"/>
            </a:xfrm>
            <a:prstGeom prst="line">
              <a:avLst/>
            </a:prstGeom>
            <a:noFill/>
            <a:ln w="9525">
              <a:solidFill>
                <a:srgbClr val="000080"/>
              </a:solidFill>
              <a:round/>
              <a:headEnd/>
              <a:tailEnd/>
            </a:ln>
          </p:spPr>
          <p:txBody>
            <a:bodyPr/>
            <a:lstStyle/>
            <a:p>
              <a:endParaRPr lang="en-US"/>
            </a:p>
          </p:txBody>
        </p:sp>
        <p:sp>
          <p:nvSpPr>
            <p:cNvPr id="308593" name="Line 133"/>
            <p:cNvSpPr>
              <a:spLocks noChangeShapeType="1"/>
            </p:cNvSpPr>
            <p:nvPr/>
          </p:nvSpPr>
          <p:spPr bwMode="auto">
            <a:xfrm>
              <a:off x="3030" y="1953"/>
              <a:ext cx="12" cy="48"/>
            </a:xfrm>
            <a:prstGeom prst="line">
              <a:avLst/>
            </a:prstGeom>
            <a:noFill/>
            <a:ln w="9525">
              <a:solidFill>
                <a:srgbClr val="000080"/>
              </a:solidFill>
              <a:round/>
              <a:headEnd/>
              <a:tailEnd/>
            </a:ln>
          </p:spPr>
          <p:txBody>
            <a:bodyPr/>
            <a:lstStyle/>
            <a:p>
              <a:endParaRPr lang="en-US"/>
            </a:p>
          </p:txBody>
        </p:sp>
        <p:sp>
          <p:nvSpPr>
            <p:cNvPr id="308594" name="Line 134"/>
            <p:cNvSpPr>
              <a:spLocks noChangeShapeType="1"/>
            </p:cNvSpPr>
            <p:nvPr/>
          </p:nvSpPr>
          <p:spPr bwMode="auto">
            <a:xfrm>
              <a:off x="3042" y="2001"/>
              <a:ext cx="42" cy="24"/>
            </a:xfrm>
            <a:prstGeom prst="line">
              <a:avLst/>
            </a:prstGeom>
            <a:noFill/>
            <a:ln w="9525">
              <a:solidFill>
                <a:srgbClr val="000080"/>
              </a:solidFill>
              <a:round/>
              <a:headEnd/>
              <a:tailEnd/>
            </a:ln>
          </p:spPr>
          <p:txBody>
            <a:bodyPr/>
            <a:lstStyle/>
            <a:p>
              <a:endParaRPr lang="en-US"/>
            </a:p>
          </p:txBody>
        </p:sp>
        <p:sp>
          <p:nvSpPr>
            <p:cNvPr id="308595" name="Line 135"/>
            <p:cNvSpPr>
              <a:spLocks noChangeShapeType="1"/>
            </p:cNvSpPr>
            <p:nvPr/>
          </p:nvSpPr>
          <p:spPr bwMode="auto">
            <a:xfrm flipV="1">
              <a:off x="3084" y="2001"/>
              <a:ext cx="12" cy="24"/>
            </a:xfrm>
            <a:prstGeom prst="line">
              <a:avLst/>
            </a:prstGeom>
            <a:noFill/>
            <a:ln w="9525">
              <a:solidFill>
                <a:srgbClr val="000080"/>
              </a:solidFill>
              <a:round/>
              <a:headEnd/>
              <a:tailEnd/>
            </a:ln>
          </p:spPr>
          <p:txBody>
            <a:bodyPr/>
            <a:lstStyle/>
            <a:p>
              <a:endParaRPr lang="en-US"/>
            </a:p>
          </p:txBody>
        </p:sp>
        <p:sp>
          <p:nvSpPr>
            <p:cNvPr id="308596" name="Line 136"/>
            <p:cNvSpPr>
              <a:spLocks noChangeShapeType="1"/>
            </p:cNvSpPr>
            <p:nvPr/>
          </p:nvSpPr>
          <p:spPr bwMode="auto">
            <a:xfrm>
              <a:off x="3096" y="2001"/>
              <a:ext cx="12" cy="54"/>
            </a:xfrm>
            <a:prstGeom prst="line">
              <a:avLst/>
            </a:prstGeom>
            <a:noFill/>
            <a:ln w="9525">
              <a:solidFill>
                <a:srgbClr val="000080"/>
              </a:solidFill>
              <a:round/>
              <a:headEnd/>
              <a:tailEnd/>
            </a:ln>
          </p:spPr>
          <p:txBody>
            <a:bodyPr/>
            <a:lstStyle/>
            <a:p>
              <a:endParaRPr lang="en-US"/>
            </a:p>
          </p:txBody>
        </p:sp>
        <p:sp>
          <p:nvSpPr>
            <p:cNvPr id="308597" name="Line 137"/>
            <p:cNvSpPr>
              <a:spLocks noChangeShapeType="1"/>
            </p:cNvSpPr>
            <p:nvPr/>
          </p:nvSpPr>
          <p:spPr bwMode="auto">
            <a:xfrm flipV="1">
              <a:off x="3108" y="1959"/>
              <a:ext cx="12" cy="96"/>
            </a:xfrm>
            <a:prstGeom prst="line">
              <a:avLst/>
            </a:prstGeom>
            <a:noFill/>
            <a:ln w="9525">
              <a:solidFill>
                <a:srgbClr val="000080"/>
              </a:solidFill>
              <a:round/>
              <a:headEnd/>
              <a:tailEnd/>
            </a:ln>
          </p:spPr>
          <p:txBody>
            <a:bodyPr/>
            <a:lstStyle/>
            <a:p>
              <a:endParaRPr lang="en-US"/>
            </a:p>
          </p:txBody>
        </p:sp>
        <p:sp>
          <p:nvSpPr>
            <p:cNvPr id="308598" name="Line 138"/>
            <p:cNvSpPr>
              <a:spLocks noChangeShapeType="1"/>
            </p:cNvSpPr>
            <p:nvPr/>
          </p:nvSpPr>
          <p:spPr bwMode="auto">
            <a:xfrm>
              <a:off x="3120" y="1959"/>
              <a:ext cx="12" cy="6"/>
            </a:xfrm>
            <a:prstGeom prst="line">
              <a:avLst/>
            </a:prstGeom>
            <a:noFill/>
            <a:ln w="9525">
              <a:solidFill>
                <a:srgbClr val="000080"/>
              </a:solidFill>
              <a:round/>
              <a:headEnd/>
              <a:tailEnd/>
            </a:ln>
          </p:spPr>
          <p:txBody>
            <a:bodyPr/>
            <a:lstStyle/>
            <a:p>
              <a:endParaRPr lang="en-US"/>
            </a:p>
          </p:txBody>
        </p:sp>
        <p:sp>
          <p:nvSpPr>
            <p:cNvPr id="308599" name="Line 139"/>
            <p:cNvSpPr>
              <a:spLocks noChangeShapeType="1"/>
            </p:cNvSpPr>
            <p:nvPr/>
          </p:nvSpPr>
          <p:spPr bwMode="auto">
            <a:xfrm flipV="1">
              <a:off x="3132" y="1935"/>
              <a:ext cx="48" cy="30"/>
            </a:xfrm>
            <a:prstGeom prst="line">
              <a:avLst/>
            </a:prstGeom>
            <a:noFill/>
            <a:ln w="9525">
              <a:solidFill>
                <a:srgbClr val="000080"/>
              </a:solidFill>
              <a:round/>
              <a:headEnd/>
              <a:tailEnd/>
            </a:ln>
          </p:spPr>
          <p:txBody>
            <a:bodyPr/>
            <a:lstStyle/>
            <a:p>
              <a:endParaRPr lang="en-US"/>
            </a:p>
          </p:txBody>
        </p:sp>
        <p:sp>
          <p:nvSpPr>
            <p:cNvPr id="308600" name="Line 140"/>
            <p:cNvSpPr>
              <a:spLocks noChangeShapeType="1"/>
            </p:cNvSpPr>
            <p:nvPr/>
          </p:nvSpPr>
          <p:spPr bwMode="auto">
            <a:xfrm>
              <a:off x="3180" y="1935"/>
              <a:ext cx="12" cy="108"/>
            </a:xfrm>
            <a:prstGeom prst="line">
              <a:avLst/>
            </a:prstGeom>
            <a:noFill/>
            <a:ln w="9525">
              <a:solidFill>
                <a:srgbClr val="000080"/>
              </a:solidFill>
              <a:round/>
              <a:headEnd/>
              <a:tailEnd/>
            </a:ln>
          </p:spPr>
          <p:txBody>
            <a:bodyPr/>
            <a:lstStyle/>
            <a:p>
              <a:endParaRPr lang="en-US"/>
            </a:p>
          </p:txBody>
        </p:sp>
        <p:sp>
          <p:nvSpPr>
            <p:cNvPr id="308601" name="Line 141"/>
            <p:cNvSpPr>
              <a:spLocks noChangeShapeType="1"/>
            </p:cNvSpPr>
            <p:nvPr/>
          </p:nvSpPr>
          <p:spPr bwMode="auto">
            <a:xfrm>
              <a:off x="3192" y="2043"/>
              <a:ext cx="12" cy="120"/>
            </a:xfrm>
            <a:prstGeom prst="line">
              <a:avLst/>
            </a:prstGeom>
            <a:noFill/>
            <a:ln w="9525">
              <a:solidFill>
                <a:srgbClr val="000080"/>
              </a:solidFill>
              <a:round/>
              <a:headEnd/>
              <a:tailEnd/>
            </a:ln>
          </p:spPr>
          <p:txBody>
            <a:bodyPr/>
            <a:lstStyle/>
            <a:p>
              <a:endParaRPr lang="en-US"/>
            </a:p>
          </p:txBody>
        </p:sp>
        <p:sp>
          <p:nvSpPr>
            <p:cNvPr id="308602" name="Line 142"/>
            <p:cNvSpPr>
              <a:spLocks noChangeShapeType="1"/>
            </p:cNvSpPr>
            <p:nvPr/>
          </p:nvSpPr>
          <p:spPr bwMode="auto">
            <a:xfrm>
              <a:off x="3204" y="2163"/>
              <a:ext cx="12" cy="1"/>
            </a:xfrm>
            <a:prstGeom prst="line">
              <a:avLst/>
            </a:prstGeom>
            <a:noFill/>
            <a:ln w="9525">
              <a:solidFill>
                <a:srgbClr val="000080"/>
              </a:solidFill>
              <a:round/>
              <a:headEnd/>
              <a:tailEnd/>
            </a:ln>
          </p:spPr>
          <p:txBody>
            <a:bodyPr/>
            <a:lstStyle/>
            <a:p>
              <a:endParaRPr lang="en-US"/>
            </a:p>
          </p:txBody>
        </p:sp>
        <p:sp>
          <p:nvSpPr>
            <p:cNvPr id="308603" name="Line 143"/>
            <p:cNvSpPr>
              <a:spLocks noChangeShapeType="1"/>
            </p:cNvSpPr>
            <p:nvPr/>
          </p:nvSpPr>
          <p:spPr bwMode="auto">
            <a:xfrm flipV="1">
              <a:off x="3216" y="1989"/>
              <a:ext cx="36" cy="174"/>
            </a:xfrm>
            <a:prstGeom prst="line">
              <a:avLst/>
            </a:prstGeom>
            <a:noFill/>
            <a:ln w="9525">
              <a:solidFill>
                <a:srgbClr val="000080"/>
              </a:solidFill>
              <a:round/>
              <a:headEnd/>
              <a:tailEnd/>
            </a:ln>
          </p:spPr>
          <p:txBody>
            <a:bodyPr/>
            <a:lstStyle/>
            <a:p>
              <a:endParaRPr lang="en-US"/>
            </a:p>
          </p:txBody>
        </p:sp>
        <p:sp>
          <p:nvSpPr>
            <p:cNvPr id="308604" name="Line 144"/>
            <p:cNvSpPr>
              <a:spLocks noChangeShapeType="1"/>
            </p:cNvSpPr>
            <p:nvPr/>
          </p:nvSpPr>
          <p:spPr bwMode="auto">
            <a:xfrm flipV="1">
              <a:off x="3252" y="1965"/>
              <a:ext cx="12" cy="24"/>
            </a:xfrm>
            <a:prstGeom prst="line">
              <a:avLst/>
            </a:prstGeom>
            <a:noFill/>
            <a:ln w="9525">
              <a:solidFill>
                <a:srgbClr val="000080"/>
              </a:solidFill>
              <a:round/>
              <a:headEnd/>
              <a:tailEnd/>
            </a:ln>
          </p:spPr>
          <p:txBody>
            <a:bodyPr/>
            <a:lstStyle/>
            <a:p>
              <a:endParaRPr lang="en-US"/>
            </a:p>
          </p:txBody>
        </p:sp>
        <p:sp>
          <p:nvSpPr>
            <p:cNvPr id="308605" name="Line 145"/>
            <p:cNvSpPr>
              <a:spLocks noChangeShapeType="1"/>
            </p:cNvSpPr>
            <p:nvPr/>
          </p:nvSpPr>
          <p:spPr bwMode="auto">
            <a:xfrm flipV="1">
              <a:off x="3264" y="1899"/>
              <a:ext cx="18" cy="66"/>
            </a:xfrm>
            <a:prstGeom prst="line">
              <a:avLst/>
            </a:prstGeom>
            <a:noFill/>
            <a:ln w="9525">
              <a:solidFill>
                <a:srgbClr val="000080"/>
              </a:solidFill>
              <a:round/>
              <a:headEnd/>
              <a:tailEnd/>
            </a:ln>
          </p:spPr>
          <p:txBody>
            <a:bodyPr/>
            <a:lstStyle/>
            <a:p>
              <a:endParaRPr lang="en-US"/>
            </a:p>
          </p:txBody>
        </p:sp>
        <p:sp>
          <p:nvSpPr>
            <p:cNvPr id="308606" name="Line 146"/>
            <p:cNvSpPr>
              <a:spLocks noChangeShapeType="1"/>
            </p:cNvSpPr>
            <p:nvPr/>
          </p:nvSpPr>
          <p:spPr bwMode="auto">
            <a:xfrm>
              <a:off x="3282" y="1899"/>
              <a:ext cx="12" cy="18"/>
            </a:xfrm>
            <a:prstGeom prst="line">
              <a:avLst/>
            </a:prstGeom>
            <a:noFill/>
            <a:ln w="9525">
              <a:solidFill>
                <a:srgbClr val="000080"/>
              </a:solidFill>
              <a:round/>
              <a:headEnd/>
              <a:tailEnd/>
            </a:ln>
          </p:spPr>
          <p:txBody>
            <a:bodyPr/>
            <a:lstStyle/>
            <a:p>
              <a:endParaRPr lang="en-US"/>
            </a:p>
          </p:txBody>
        </p:sp>
        <p:sp>
          <p:nvSpPr>
            <p:cNvPr id="308607" name="Line 147"/>
            <p:cNvSpPr>
              <a:spLocks noChangeShapeType="1"/>
            </p:cNvSpPr>
            <p:nvPr/>
          </p:nvSpPr>
          <p:spPr bwMode="auto">
            <a:xfrm flipV="1">
              <a:off x="3294" y="1911"/>
              <a:ext cx="12" cy="6"/>
            </a:xfrm>
            <a:prstGeom prst="line">
              <a:avLst/>
            </a:prstGeom>
            <a:noFill/>
            <a:ln w="9525">
              <a:solidFill>
                <a:srgbClr val="000080"/>
              </a:solidFill>
              <a:round/>
              <a:headEnd/>
              <a:tailEnd/>
            </a:ln>
          </p:spPr>
          <p:txBody>
            <a:bodyPr/>
            <a:lstStyle/>
            <a:p>
              <a:endParaRPr lang="en-US"/>
            </a:p>
          </p:txBody>
        </p:sp>
        <p:sp>
          <p:nvSpPr>
            <p:cNvPr id="308608" name="Line 148"/>
            <p:cNvSpPr>
              <a:spLocks noChangeShapeType="1"/>
            </p:cNvSpPr>
            <p:nvPr/>
          </p:nvSpPr>
          <p:spPr bwMode="auto">
            <a:xfrm flipV="1">
              <a:off x="3306" y="1905"/>
              <a:ext cx="36" cy="6"/>
            </a:xfrm>
            <a:prstGeom prst="line">
              <a:avLst/>
            </a:prstGeom>
            <a:noFill/>
            <a:ln w="9525">
              <a:solidFill>
                <a:srgbClr val="000080"/>
              </a:solidFill>
              <a:round/>
              <a:headEnd/>
              <a:tailEnd/>
            </a:ln>
          </p:spPr>
          <p:txBody>
            <a:bodyPr/>
            <a:lstStyle/>
            <a:p>
              <a:endParaRPr lang="en-US"/>
            </a:p>
          </p:txBody>
        </p:sp>
        <p:sp>
          <p:nvSpPr>
            <p:cNvPr id="308609" name="Line 149"/>
            <p:cNvSpPr>
              <a:spLocks noChangeShapeType="1"/>
            </p:cNvSpPr>
            <p:nvPr/>
          </p:nvSpPr>
          <p:spPr bwMode="auto">
            <a:xfrm flipV="1">
              <a:off x="3342" y="1881"/>
              <a:ext cx="12" cy="24"/>
            </a:xfrm>
            <a:prstGeom prst="line">
              <a:avLst/>
            </a:prstGeom>
            <a:noFill/>
            <a:ln w="9525">
              <a:solidFill>
                <a:srgbClr val="000080"/>
              </a:solidFill>
              <a:round/>
              <a:headEnd/>
              <a:tailEnd/>
            </a:ln>
          </p:spPr>
          <p:txBody>
            <a:bodyPr/>
            <a:lstStyle/>
            <a:p>
              <a:endParaRPr lang="en-US"/>
            </a:p>
          </p:txBody>
        </p:sp>
        <p:sp>
          <p:nvSpPr>
            <p:cNvPr id="308610" name="Line 150"/>
            <p:cNvSpPr>
              <a:spLocks noChangeShapeType="1"/>
            </p:cNvSpPr>
            <p:nvPr/>
          </p:nvSpPr>
          <p:spPr bwMode="auto">
            <a:xfrm>
              <a:off x="3354" y="1881"/>
              <a:ext cx="12" cy="216"/>
            </a:xfrm>
            <a:prstGeom prst="line">
              <a:avLst/>
            </a:prstGeom>
            <a:noFill/>
            <a:ln w="9525">
              <a:solidFill>
                <a:srgbClr val="000080"/>
              </a:solidFill>
              <a:round/>
              <a:headEnd/>
              <a:tailEnd/>
            </a:ln>
          </p:spPr>
          <p:txBody>
            <a:bodyPr/>
            <a:lstStyle/>
            <a:p>
              <a:endParaRPr lang="en-US"/>
            </a:p>
          </p:txBody>
        </p:sp>
        <p:sp>
          <p:nvSpPr>
            <p:cNvPr id="308611" name="Line 151"/>
            <p:cNvSpPr>
              <a:spLocks noChangeShapeType="1"/>
            </p:cNvSpPr>
            <p:nvPr/>
          </p:nvSpPr>
          <p:spPr bwMode="auto">
            <a:xfrm>
              <a:off x="3366" y="2097"/>
              <a:ext cx="12" cy="120"/>
            </a:xfrm>
            <a:prstGeom prst="line">
              <a:avLst/>
            </a:prstGeom>
            <a:noFill/>
            <a:ln w="9525">
              <a:solidFill>
                <a:srgbClr val="000080"/>
              </a:solidFill>
              <a:round/>
              <a:headEnd/>
              <a:tailEnd/>
            </a:ln>
          </p:spPr>
          <p:txBody>
            <a:bodyPr/>
            <a:lstStyle/>
            <a:p>
              <a:endParaRPr lang="en-US"/>
            </a:p>
          </p:txBody>
        </p:sp>
        <p:sp>
          <p:nvSpPr>
            <p:cNvPr id="308612" name="Line 152"/>
            <p:cNvSpPr>
              <a:spLocks noChangeShapeType="1"/>
            </p:cNvSpPr>
            <p:nvPr/>
          </p:nvSpPr>
          <p:spPr bwMode="auto">
            <a:xfrm flipV="1">
              <a:off x="3378" y="2133"/>
              <a:ext cx="12" cy="84"/>
            </a:xfrm>
            <a:prstGeom prst="line">
              <a:avLst/>
            </a:prstGeom>
            <a:noFill/>
            <a:ln w="9525">
              <a:solidFill>
                <a:srgbClr val="000080"/>
              </a:solidFill>
              <a:round/>
              <a:headEnd/>
              <a:tailEnd/>
            </a:ln>
          </p:spPr>
          <p:txBody>
            <a:bodyPr/>
            <a:lstStyle/>
            <a:p>
              <a:endParaRPr lang="en-US"/>
            </a:p>
          </p:txBody>
        </p:sp>
        <p:sp>
          <p:nvSpPr>
            <p:cNvPr id="308613" name="Line 153"/>
            <p:cNvSpPr>
              <a:spLocks noChangeShapeType="1"/>
            </p:cNvSpPr>
            <p:nvPr/>
          </p:nvSpPr>
          <p:spPr bwMode="auto">
            <a:xfrm>
              <a:off x="3390" y="2133"/>
              <a:ext cx="36" cy="30"/>
            </a:xfrm>
            <a:prstGeom prst="line">
              <a:avLst/>
            </a:prstGeom>
            <a:noFill/>
            <a:ln w="9525">
              <a:solidFill>
                <a:srgbClr val="000080"/>
              </a:solidFill>
              <a:round/>
              <a:headEnd/>
              <a:tailEnd/>
            </a:ln>
          </p:spPr>
          <p:txBody>
            <a:bodyPr/>
            <a:lstStyle/>
            <a:p>
              <a:endParaRPr lang="en-US"/>
            </a:p>
          </p:txBody>
        </p:sp>
        <p:sp>
          <p:nvSpPr>
            <p:cNvPr id="308614" name="Line 154"/>
            <p:cNvSpPr>
              <a:spLocks noChangeShapeType="1"/>
            </p:cNvSpPr>
            <p:nvPr/>
          </p:nvSpPr>
          <p:spPr bwMode="auto">
            <a:xfrm flipV="1">
              <a:off x="3426" y="1977"/>
              <a:ext cx="12" cy="186"/>
            </a:xfrm>
            <a:prstGeom prst="line">
              <a:avLst/>
            </a:prstGeom>
            <a:noFill/>
            <a:ln w="9525">
              <a:solidFill>
                <a:srgbClr val="000080"/>
              </a:solidFill>
              <a:round/>
              <a:headEnd/>
              <a:tailEnd/>
            </a:ln>
          </p:spPr>
          <p:txBody>
            <a:bodyPr/>
            <a:lstStyle/>
            <a:p>
              <a:endParaRPr lang="en-US"/>
            </a:p>
          </p:txBody>
        </p:sp>
        <p:sp>
          <p:nvSpPr>
            <p:cNvPr id="308615" name="Line 155"/>
            <p:cNvSpPr>
              <a:spLocks noChangeShapeType="1"/>
            </p:cNvSpPr>
            <p:nvPr/>
          </p:nvSpPr>
          <p:spPr bwMode="auto">
            <a:xfrm flipV="1">
              <a:off x="3438" y="1917"/>
              <a:ext cx="12" cy="60"/>
            </a:xfrm>
            <a:prstGeom prst="line">
              <a:avLst/>
            </a:prstGeom>
            <a:noFill/>
            <a:ln w="9525">
              <a:solidFill>
                <a:srgbClr val="000080"/>
              </a:solidFill>
              <a:round/>
              <a:headEnd/>
              <a:tailEnd/>
            </a:ln>
          </p:spPr>
          <p:txBody>
            <a:bodyPr/>
            <a:lstStyle/>
            <a:p>
              <a:endParaRPr lang="en-US"/>
            </a:p>
          </p:txBody>
        </p:sp>
        <p:sp>
          <p:nvSpPr>
            <p:cNvPr id="308616" name="Line 156"/>
            <p:cNvSpPr>
              <a:spLocks noChangeShapeType="1"/>
            </p:cNvSpPr>
            <p:nvPr/>
          </p:nvSpPr>
          <p:spPr bwMode="auto">
            <a:xfrm flipV="1">
              <a:off x="3450" y="1863"/>
              <a:ext cx="12" cy="54"/>
            </a:xfrm>
            <a:prstGeom prst="line">
              <a:avLst/>
            </a:prstGeom>
            <a:noFill/>
            <a:ln w="9525">
              <a:solidFill>
                <a:srgbClr val="000080"/>
              </a:solidFill>
              <a:round/>
              <a:headEnd/>
              <a:tailEnd/>
            </a:ln>
          </p:spPr>
          <p:txBody>
            <a:bodyPr/>
            <a:lstStyle/>
            <a:p>
              <a:endParaRPr lang="en-US"/>
            </a:p>
          </p:txBody>
        </p:sp>
        <p:sp>
          <p:nvSpPr>
            <p:cNvPr id="308617" name="Line 157"/>
            <p:cNvSpPr>
              <a:spLocks noChangeShapeType="1"/>
            </p:cNvSpPr>
            <p:nvPr/>
          </p:nvSpPr>
          <p:spPr bwMode="auto">
            <a:xfrm flipV="1">
              <a:off x="3462" y="1857"/>
              <a:ext cx="18" cy="6"/>
            </a:xfrm>
            <a:prstGeom prst="line">
              <a:avLst/>
            </a:prstGeom>
            <a:noFill/>
            <a:ln w="9525">
              <a:solidFill>
                <a:srgbClr val="000080"/>
              </a:solidFill>
              <a:round/>
              <a:headEnd/>
              <a:tailEnd/>
            </a:ln>
          </p:spPr>
          <p:txBody>
            <a:bodyPr/>
            <a:lstStyle/>
            <a:p>
              <a:endParaRPr lang="en-US"/>
            </a:p>
          </p:txBody>
        </p:sp>
        <p:sp>
          <p:nvSpPr>
            <p:cNvPr id="308618" name="Line 158"/>
            <p:cNvSpPr>
              <a:spLocks noChangeShapeType="1"/>
            </p:cNvSpPr>
            <p:nvPr/>
          </p:nvSpPr>
          <p:spPr bwMode="auto">
            <a:xfrm flipV="1">
              <a:off x="3480" y="1851"/>
              <a:ext cx="36" cy="6"/>
            </a:xfrm>
            <a:prstGeom prst="line">
              <a:avLst/>
            </a:prstGeom>
            <a:noFill/>
            <a:ln w="9525">
              <a:solidFill>
                <a:srgbClr val="000080"/>
              </a:solidFill>
              <a:round/>
              <a:headEnd/>
              <a:tailEnd/>
            </a:ln>
          </p:spPr>
          <p:txBody>
            <a:bodyPr/>
            <a:lstStyle/>
            <a:p>
              <a:endParaRPr lang="en-US"/>
            </a:p>
          </p:txBody>
        </p:sp>
        <p:sp>
          <p:nvSpPr>
            <p:cNvPr id="308619" name="Line 159"/>
            <p:cNvSpPr>
              <a:spLocks noChangeShapeType="1"/>
            </p:cNvSpPr>
            <p:nvPr/>
          </p:nvSpPr>
          <p:spPr bwMode="auto">
            <a:xfrm>
              <a:off x="3516" y="1851"/>
              <a:ext cx="12" cy="18"/>
            </a:xfrm>
            <a:prstGeom prst="line">
              <a:avLst/>
            </a:prstGeom>
            <a:noFill/>
            <a:ln w="9525">
              <a:solidFill>
                <a:srgbClr val="000080"/>
              </a:solidFill>
              <a:round/>
              <a:headEnd/>
              <a:tailEnd/>
            </a:ln>
          </p:spPr>
          <p:txBody>
            <a:bodyPr/>
            <a:lstStyle/>
            <a:p>
              <a:endParaRPr lang="en-US"/>
            </a:p>
          </p:txBody>
        </p:sp>
        <p:sp>
          <p:nvSpPr>
            <p:cNvPr id="308620" name="Line 160"/>
            <p:cNvSpPr>
              <a:spLocks noChangeShapeType="1"/>
            </p:cNvSpPr>
            <p:nvPr/>
          </p:nvSpPr>
          <p:spPr bwMode="auto">
            <a:xfrm>
              <a:off x="3528" y="1869"/>
              <a:ext cx="12" cy="1"/>
            </a:xfrm>
            <a:prstGeom prst="line">
              <a:avLst/>
            </a:prstGeom>
            <a:noFill/>
            <a:ln w="9525">
              <a:solidFill>
                <a:srgbClr val="000080"/>
              </a:solidFill>
              <a:round/>
              <a:headEnd/>
              <a:tailEnd/>
            </a:ln>
          </p:spPr>
          <p:txBody>
            <a:bodyPr/>
            <a:lstStyle/>
            <a:p>
              <a:endParaRPr lang="en-US"/>
            </a:p>
          </p:txBody>
        </p:sp>
        <p:sp>
          <p:nvSpPr>
            <p:cNvPr id="308621" name="Line 161"/>
            <p:cNvSpPr>
              <a:spLocks noChangeShapeType="1"/>
            </p:cNvSpPr>
            <p:nvPr/>
          </p:nvSpPr>
          <p:spPr bwMode="auto">
            <a:xfrm>
              <a:off x="3540" y="1869"/>
              <a:ext cx="12" cy="18"/>
            </a:xfrm>
            <a:prstGeom prst="line">
              <a:avLst/>
            </a:prstGeom>
            <a:noFill/>
            <a:ln w="9525">
              <a:solidFill>
                <a:srgbClr val="000080"/>
              </a:solidFill>
              <a:round/>
              <a:headEnd/>
              <a:tailEnd/>
            </a:ln>
          </p:spPr>
          <p:txBody>
            <a:bodyPr/>
            <a:lstStyle/>
            <a:p>
              <a:endParaRPr lang="en-US"/>
            </a:p>
          </p:txBody>
        </p:sp>
        <p:sp>
          <p:nvSpPr>
            <p:cNvPr id="308622" name="Line 162"/>
            <p:cNvSpPr>
              <a:spLocks noChangeShapeType="1"/>
            </p:cNvSpPr>
            <p:nvPr/>
          </p:nvSpPr>
          <p:spPr bwMode="auto">
            <a:xfrm flipV="1">
              <a:off x="3552" y="1803"/>
              <a:ext cx="12" cy="84"/>
            </a:xfrm>
            <a:prstGeom prst="line">
              <a:avLst/>
            </a:prstGeom>
            <a:noFill/>
            <a:ln w="9525">
              <a:solidFill>
                <a:srgbClr val="000080"/>
              </a:solidFill>
              <a:round/>
              <a:headEnd/>
              <a:tailEnd/>
            </a:ln>
          </p:spPr>
          <p:txBody>
            <a:bodyPr/>
            <a:lstStyle/>
            <a:p>
              <a:endParaRPr lang="en-US"/>
            </a:p>
          </p:txBody>
        </p:sp>
        <p:sp>
          <p:nvSpPr>
            <p:cNvPr id="308623" name="Line 163"/>
            <p:cNvSpPr>
              <a:spLocks noChangeShapeType="1"/>
            </p:cNvSpPr>
            <p:nvPr/>
          </p:nvSpPr>
          <p:spPr bwMode="auto">
            <a:xfrm>
              <a:off x="3564" y="1803"/>
              <a:ext cx="36" cy="324"/>
            </a:xfrm>
            <a:prstGeom prst="line">
              <a:avLst/>
            </a:prstGeom>
            <a:noFill/>
            <a:ln w="9525">
              <a:solidFill>
                <a:srgbClr val="000080"/>
              </a:solidFill>
              <a:round/>
              <a:headEnd/>
              <a:tailEnd/>
            </a:ln>
          </p:spPr>
          <p:txBody>
            <a:bodyPr/>
            <a:lstStyle/>
            <a:p>
              <a:endParaRPr lang="en-US"/>
            </a:p>
          </p:txBody>
        </p:sp>
        <p:sp>
          <p:nvSpPr>
            <p:cNvPr id="308624" name="Line 164"/>
            <p:cNvSpPr>
              <a:spLocks noChangeShapeType="1"/>
            </p:cNvSpPr>
            <p:nvPr/>
          </p:nvSpPr>
          <p:spPr bwMode="auto">
            <a:xfrm flipV="1">
              <a:off x="3600" y="2055"/>
              <a:ext cx="12" cy="72"/>
            </a:xfrm>
            <a:prstGeom prst="line">
              <a:avLst/>
            </a:prstGeom>
            <a:noFill/>
            <a:ln w="9525">
              <a:solidFill>
                <a:srgbClr val="000080"/>
              </a:solidFill>
              <a:round/>
              <a:headEnd/>
              <a:tailEnd/>
            </a:ln>
          </p:spPr>
          <p:txBody>
            <a:bodyPr/>
            <a:lstStyle/>
            <a:p>
              <a:endParaRPr lang="en-US"/>
            </a:p>
          </p:txBody>
        </p:sp>
        <p:sp>
          <p:nvSpPr>
            <p:cNvPr id="308625" name="Line 165"/>
            <p:cNvSpPr>
              <a:spLocks noChangeShapeType="1"/>
            </p:cNvSpPr>
            <p:nvPr/>
          </p:nvSpPr>
          <p:spPr bwMode="auto">
            <a:xfrm>
              <a:off x="3612" y="2055"/>
              <a:ext cx="12" cy="60"/>
            </a:xfrm>
            <a:prstGeom prst="line">
              <a:avLst/>
            </a:prstGeom>
            <a:noFill/>
            <a:ln w="9525">
              <a:solidFill>
                <a:srgbClr val="000080"/>
              </a:solidFill>
              <a:round/>
              <a:headEnd/>
              <a:tailEnd/>
            </a:ln>
          </p:spPr>
          <p:txBody>
            <a:bodyPr/>
            <a:lstStyle/>
            <a:p>
              <a:endParaRPr lang="en-US"/>
            </a:p>
          </p:txBody>
        </p:sp>
        <p:sp>
          <p:nvSpPr>
            <p:cNvPr id="308626" name="Line 166"/>
            <p:cNvSpPr>
              <a:spLocks noChangeShapeType="1"/>
            </p:cNvSpPr>
            <p:nvPr/>
          </p:nvSpPr>
          <p:spPr bwMode="auto">
            <a:xfrm flipV="1">
              <a:off x="3624" y="2109"/>
              <a:ext cx="12" cy="6"/>
            </a:xfrm>
            <a:prstGeom prst="line">
              <a:avLst/>
            </a:prstGeom>
            <a:noFill/>
            <a:ln w="9525">
              <a:solidFill>
                <a:srgbClr val="000080"/>
              </a:solidFill>
              <a:round/>
              <a:headEnd/>
              <a:tailEnd/>
            </a:ln>
          </p:spPr>
          <p:txBody>
            <a:bodyPr/>
            <a:lstStyle/>
            <a:p>
              <a:endParaRPr lang="en-US"/>
            </a:p>
          </p:txBody>
        </p:sp>
        <p:sp>
          <p:nvSpPr>
            <p:cNvPr id="308627" name="Line 167"/>
            <p:cNvSpPr>
              <a:spLocks noChangeShapeType="1"/>
            </p:cNvSpPr>
            <p:nvPr/>
          </p:nvSpPr>
          <p:spPr bwMode="auto">
            <a:xfrm>
              <a:off x="3636" y="2109"/>
              <a:ext cx="54" cy="18"/>
            </a:xfrm>
            <a:prstGeom prst="line">
              <a:avLst/>
            </a:prstGeom>
            <a:noFill/>
            <a:ln w="9525">
              <a:solidFill>
                <a:srgbClr val="000080"/>
              </a:solidFill>
              <a:round/>
              <a:headEnd/>
              <a:tailEnd/>
            </a:ln>
          </p:spPr>
          <p:txBody>
            <a:bodyPr/>
            <a:lstStyle/>
            <a:p>
              <a:endParaRPr lang="en-US"/>
            </a:p>
          </p:txBody>
        </p:sp>
        <p:sp>
          <p:nvSpPr>
            <p:cNvPr id="308628" name="Line 168"/>
            <p:cNvSpPr>
              <a:spLocks noChangeShapeType="1"/>
            </p:cNvSpPr>
            <p:nvPr/>
          </p:nvSpPr>
          <p:spPr bwMode="auto">
            <a:xfrm flipV="1">
              <a:off x="3690" y="1857"/>
              <a:ext cx="12" cy="270"/>
            </a:xfrm>
            <a:prstGeom prst="line">
              <a:avLst/>
            </a:prstGeom>
            <a:noFill/>
            <a:ln w="9525">
              <a:solidFill>
                <a:srgbClr val="000080"/>
              </a:solidFill>
              <a:round/>
              <a:headEnd/>
              <a:tailEnd/>
            </a:ln>
          </p:spPr>
          <p:txBody>
            <a:bodyPr/>
            <a:lstStyle/>
            <a:p>
              <a:endParaRPr lang="en-US"/>
            </a:p>
          </p:txBody>
        </p:sp>
        <p:sp>
          <p:nvSpPr>
            <p:cNvPr id="308629" name="Line 169"/>
            <p:cNvSpPr>
              <a:spLocks noChangeShapeType="1"/>
            </p:cNvSpPr>
            <p:nvPr/>
          </p:nvSpPr>
          <p:spPr bwMode="auto">
            <a:xfrm flipV="1">
              <a:off x="3702" y="1749"/>
              <a:ext cx="12" cy="108"/>
            </a:xfrm>
            <a:prstGeom prst="line">
              <a:avLst/>
            </a:prstGeom>
            <a:noFill/>
            <a:ln w="9525">
              <a:solidFill>
                <a:srgbClr val="000080"/>
              </a:solidFill>
              <a:round/>
              <a:headEnd/>
              <a:tailEnd/>
            </a:ln>
          </p:spPr>
          <p:txBody>
            <a:bodyPr/>
            <a:lstStyle/>
            <a:p>
              <a:endParaRPr lang="en-US"/>
            </a:p>
          </p:txBody>
        </p:sp>
        <p:sp>
          <p:nvSpPr>
            <p:cNvPr id="308630" name="Line 170"/>
            <p:cNvSpPr>
              <a:spLocks noChangeShapeType="1"/>
            </p:cNvSpPr>
            <p:nvPr/>
          </p:nvSpPr>
          <p:spPr bwMode="auto">
            <a:xfrm>
              <a:off x="3714" y="1749"/>
              <a:ext cx="12" cy="36"/>
            </a:xfrm>
            <a:prstGeom prst="line">
              <a:avLst/>
            </a:prstGeom>
            <a:noFill/>
            <a:ln w="9525">
              <a:solidFill>
                <a:srgbClr val="000080"/>
              </a:solidFill>
              <a:round/>
              <a:headEnd/>
              <a:tailEnd/>
            </a:ln>
          </p:spPr>
          <p:txBody>
            <a:bodyPr/>
            <a:lstStyle/>
            <a:p>
              <a:endParaRPr lang="en-US"/>
            </a:p>
          </p:txBody>
        </p:sp>
        <p:sp>
          <p:nvSpPr>
            <p:cNvPr id="308631" name="Line 171"/>
            <p:cNvSpPr>
              <a:spLocks noChangeShapeType="1"/>
            </p:cNvSpPr>
            <p:nvPr/>
          </p:nvSpPr>
          <p:spPr bwMode="auto">
            <a:xfrm>
              <a:off x="3726" y="1785"/>
              <a:ext cx="12" cy="84"/>
            </a:xfrm>
            <a:prstGeom prst="line">
              <a:avLst/>
            </a:prstGeom>
            <a:noFill/>
            <a:ln w="9525">
              <a:solidFill>
                <a:srgbClr val="000080"/>
              </a:solidFill>
              <a:round/>
              <a:headEnd/>
              <a:tailEnd/>
            </a:ln>
          </p:spPr>
          <p:txBody>
            <a:bodyPr/>
            <a:lstStyle/>
            <a:p>
              <a:endParaRPr lang="en-US"/>
            </a:p>
          </p:txBody>
        </p:sp>
        <p:sp>
          <p:nvSpPr>
            <p:cNvPr id="308632" name="Line 172"/>
            <p:cNvSpPr>
              <a:spLocks noChangeShapeType="1"/>
            </p:cNvSpPr>
            <p:nvPr/>
          </p:nvSpPr>
          <p:spPr bwMode="auto">
            <a:xfrm>
              <a:off x="3738" y="1869"/>
              <a:ext cx="36" cy="102"/>
            </a:xfrm>
            <a:prstGeom prst="line">
              <a:avLst/>
            </a:prstGeom>
            <a:noFill/>
            <a:ln w="9525">
              <a:solidFill>
                <a:srgbClr val="000080"/>
              </a:solidFill>
              <a:round/>
              <a:headEnd/>
              <a:tailEnd/>
            </a:ln>
          </p:spPr>
          <p:txBody>
            <a:bodyPr/>
            <a:lstStyle/>
            <a:p>
              <a:endParaRPr lang="en-US"/>
            </a:p>
          </p:txBody>
        </p:sp>
        <p:sp>
          <p:nvSpPr>
            <p:cNvPr id="308633" name="Line 173"/>
            <p:cNvSpPr>
              <a:spLocks noChangeShapeType="1"/>
            </p:cNvSpPr>
            <p:nvPr/>
          </p:nvSpPr>
          <p:spPr bwMode="auto">
            <a:xfrm>
              <a:off x="3774" y="1971"/>
              <a:ext cx="12" cy="6"/>
            </a:xfrm>
            <a:prstGeom prst="line">
              <a:avLst/>
            </a:prstGeom>
            <a:noFill/>
            <a:ln w="9525">
              <a:solidFill>
                <a:srgbClr val="000080"/>
              </a:solidFill>
              <a:round/>
              <a:headEnd/>
              <a:tailEnd/>
            </a:ln>
          </p:spPr>
          <p:txBody>
            <a:bodyPr/>
            <a:lstStyle/>
            <a:p>
              <a:endParaRPr lang="en-US"/>
            </a:p>
          </p:txBody>
        </p:sp>
        <p:sp>
          <p:nvSpPr>
            <p:cNvPr id="308634" name="Line 174"/>
            <p:cNvSpPr>
              <a:spLocks noChangeShapeType="1"/>
            </p:cNvSpPr>
            <p:nvPr/>
          </p:nvSpPr>
          <p:spPr bwMode="auto">
            <a:xfrm flipV="1">
              <a:off x="3786" y="1857"/>
              <a:ext cx="12" cy="120"/>
            </a:xfrm>
            <a:prstGeom prst="line">
              <a:avLst/>
            </a:prstGeom>
            <a:noFill/>
            <a:ln w="9525">
              <a:solidFill>
                <a:srgbClr val="000080"/>
              </a:solidFill>
              <a:round/>
              <a:headEnd/>
              <a:tailEnd/>
            </a:ln>
          </p:spPr>
          <p:txBody>
            <a:bodyPr/>
            <a:lstStyle/>
            <a:p>
              <a:endParaRPr lang="en-US"/>
            </a:p>
          </p:txBody>
        </p:sp>
        <p:sp>
          <p:nvSpPr>
            <p:cNvPr id="308635" name="Line 175"/>
            <p:cNvSpPr>
              <a:spLocks noChangeShapeType="1"/>
            </p:cNvSpPr>
            <p:nvPr/>
          </p:nvSpPr>
          <p:spPr bwMode="auto">
            <a:xfrm>
              <a:off x="3798" y="1857"/>
              <a:ext cx="12" cy="156"/>
            </a:xfrm>
            <a:prstGeom prst="line">
              <a:avLst/>
            </a:prstGeom>
            <a:noFill/>
            <a:ln w="9525">
              <a:solidFill>
                <a:srgbClr val="000080"/>
              </a:solidFill>
              <a:round/>
              <a:headEnd/>
              <a:tailEnd/>
            </a:ln>
          </p:spPr>
          <p:txBody>
            <a:bodyPr/>
            <a:lstStyle/>
            <a:p>
              <a:endParaRPr lang="en-US"/>
            </a:p>
          </p:txBody>
        </p:sp>
        <p:sp>
          <p:nvSpPr>
            <p:cNvPr id="308636" name="Line 176"/>
            <p:cNvSpPr>
              <a:spLocks noChangeShapeType="1"/>
            </p:cNvSpPr>
            <p:nvPr/>
          </p:nvSpPr>
          <p:spPr bwMode="auto">
            <a:xfrm>
              <a:off x="3810" y="2013"/>
              <a:ext cx="12" cy="162"/>
            </a:xfrm>
            <a:prstGeom prst="line">
              <a:avLst/>
            </a:prstGeom>
            <a:noFill/>
            <a:ln w="9525">
              <a:solidFill>
                <a:srgbClr val="000080"/>
              </a:solidFill>
              <a:round/>
              <a:headEnd/>
              <a:tailEnd/>
            </a:ln>
          </p:spPr>
          <p:txBody>
            <a:bodyPr/>
            <a:lstStyle/>
            <a:p>
              <a:endParaRPr lang="en-US"/>
            </a:p>
          </p:txBody>
        </p:sp>
        <p:sp>
          <p:nvSpPr>
            <p:cNvPr id="308637" name="Line 177"/>
            <p:cNvSpPr>
              <a:spLocks noChangeShapeType="1"/>
            </p:cNvSpPr>
            <p:nvPr/>
          </p:nvSpPr>
          <p:spPr bwMode="auto">
            <a:xfrm>
              <a:off x="3822" y="2175"/>
              <a:ext cx="36" cy="42"/>
            </a:xfrm>
            <a:prstGeom prst="line">
              <a:avLst/>
            </a:prstGeom>
            <a:noFill/>
            <a:ln w="9525">
              <a:solidFill>
                <a:srgbClr val="000080"/>
              </a:solidFill>
              <a:round/>
              <a:headEnd/>
              <a:tailEnd/>
            </a:ln>
          </p:spPr>
          <p:txBody>
            <a:bodyPr/>
            <a:lstStyle/>
            <a:p>
              <a:endParaRPr lang="en-US"/>
            </a:p>
          </p:txBody>
        </p:sp>
        <p:sp>
          <p:nvSpPr>
            <p:cNvPr id="308638" name="Line 178"/>
            <p:cNvSpPr>
              <a:spLocks noChangeShapeType="1"/>
            </p:cNvSpPr>
            <p:nvPr/>
          </p:nvSpPr>
          <p:spPr bwMode="auto">
            <a:xfrm flipV="1">
              <a:off x="3858" y="2061"/>
              <a:ext cx="12" cy="156"/>
            </a:xfrm>
            <a:prstGeom prst="line">
              <a:avLst/>
            </a:prstGeom>
            <a:noFill/>
            <a:ln w="9525">
              <a:solidFill>
                <a:srgbClr val="000080"/>
              </a:solidFill>
              <a:round/>
              <a:headEnd/>
              <a:tailEnd/>
            </a:ln>
          </p:spPr>
          <p:txBody>
            <a:bodyPr/>
            <a:lstStyle/>
            <a:p>
              <a:endParaRPr lang="en-US"/>
            </a:p>
          </p:txBody>
        </p:sp>
        <p:sp>
          <p:nvSpPr>
            <p:cNvPr id="308639" name="Line 179"/>
            <p:cNvSpPr>
              <a:spLocks noChangeShapeType="1"/>
            </p:cNvSpPr>
            <p:nvPr/>
          </p:nvSpPr>
          <p:spPr bwMode="auto">
            <a:xfrm flipV="1">
              <a:off x="3870" y="2025"/>
              <a:ext cx="18" cy="36"/>
            </a:xfrm>
            <a:prstGeom prst="line">
              <a:avLst/>
            </a:prstGeom>
            <a:noFill/>
            <a:ln w="9525">
              <a:solidFill>
                <a:srgbClr val="000080"/>
              </a:solidFill>
              <a:round/>
              <a:headEnd/>
              <a:tailEnd/>
            </a:ln>
          </p:spPr>
          <p:txBody>
            <a:bodyPr/>
            <a:lstStyle/>
            <a:p>
              <a:endParaRPr lang="en-US"/>
            </a:p>
          </p:txBody>
        </p:sp>
        <p:sp>
          <p:nvSpPr>
            <p:cNvPr id="308640" name="Line 180"/>
            <p:cNvSpPr>
              <a:spLocks noChangeShapeType="1"/>
            </p:cNvSpPr>
            <p:nvPr/>
          </p:nvSpPr>
          <p:spPr bwMode="auto">
            <a:xfrm flipV="1">
              <a:off x="3888" y="1983"/>
              <a:ext cx="12" cy="42"/>
            </a:xfrm>
            <a:prstGeom prst="line">
              <a:avLst/>
            </a:prstGeom>
            <a:noFill/>
            <a:ln w="9525">
              <a:solidFill>
                <a:srgbClr val="000080"/>
              </a:solidFill>
              <a:round/>
              <a:headEnd/>
              <a:tailEnd/>
            </a:ln>
          </p:spPr>
          <p:txBody>
            <a:bodyPr/>
            <a:lstStyle/>
            <a:p>
              <a:endParaRPr lang="en-US"/>
            </a:p>
          </p:txBody>
        </p:sp>
        <p:sp>
          <p:nvSpPr>
            <p:cNvPr id="308641" name="Line 181"/>
            <p:cNvSpPr>
              <a:spLocks noChangeShapeType="1"/>
            </p:cNvSpPr>
            <p:nvPr/>
          </p:nvSpPr>
          <p:spPr bwMode="auto">
            <a:xfrm>
              <a:off x="3900" y="1983"/>
              <a:ext cx="12" cy="6"/>
            </a:xfrm>
            <a:prstGeom prst="line">
              <a:avLst/>
            </a:prstGeom>
            <a:noFill/>
            <a:ln w="9525">
              <a:solidFill>
                <a:srgbClr val="000080"/>
              </a:solidFill>
              <a:round/>
              <a:headEnd/>
              <a:tailEnd/>
            </a:ln>
          </p:spPr>
          <p:txBody>
            <a:bodyPr/>
            <a:lstStyle/>
            <a:p>
              <a:endParaRPr lang="en-US"/>
            </a:p>
          </p:txBody>
        </p:sp>
        <p:sp>
          <p:nvSpPr>
            <p:cNvPr id="308642" name="Line 182"/>
            <p:cNvSpPr>
              <a:spLocks noChangeShapeType="1"/>
            </p:cNvSpPr>
            <p:nvPr/>
          </p:nvSpPr>
          <p:spPr bwMode="auto">
            <a:xfrm flipV="1">
              <a:off x="3912" y="1809"/>
              <a:ext cx="36" cy="180"/>
            </a:xfrm>
            <a:prstGeom prst="line">
              <a:avLst/>
            </a:prstGeom>
            <a:noFill/>
            <a:ln w="9525">
              <a:solidFill>
                <a:srgbClr val="000080"/>
              </a:solidFill>
              <a:round/>
              <a:headEnd/>
              <a:tailEnd/>
            </a:ln>
          </p:spPr>
          <p:txBody>
            <a:bodyPr/>
            <a:lstStyle/>
            <a:p>
              <a:endParaRPr lang="en-US"/>
            </a:p>
          </p:txBody>
        </p:sp>
        <p:sp>
          <p:nvSpPr>
            <p:cNvPr id="308643" name="Line 183"/>
            <p:cNvSpPr>
              <a:spLocks noChangeShapeType="1"/>
            </p:cNvSpPr>
            <p:nvPr/>
          </p:nvSpPr>
          <p:spPr bwMode="auto">
            <a:xfrm>
              <a:off x="3948" y="1809"/>
              <a:ext cx="12" cy="138"/>
            </a:xfrm>
            <a:prstGeom prst="line">
              <a:avLst/>
            </a:prstGeom>
            <a:noFill/>
            <a:ln w="9525">
              <a:solidFill>
                <a:srgbClr val="000080"/>
              </a:solidFill>
              <a:round/>
              <a:headEnd/>
              <a:tailEnd/>
            </a:ln>
          </p:spPr>
          <p:txBody>
            <a:bodyPr/>
            <a:lstStyle/>
            <a:p>
              <a:endParaRPr lang="en-US"/>
            </a:p>
          </p:txBody>
        </p:sp>
        <p:sp>
          <p:nvSpPr>
            <p:cNvPr id="308644" name="Line 184"/>
            <p:cNvSpPr>
              <a:spLocks noChangeShapeType="1"/>
            </p:cNvSpPr>
            <p:nvPr/>
          </p:nvSpPr>
          <p:spPr bwMode="auto">
            <a:xfrm flipV="1">
              <a:off x="3960" y="1941"/>
              <a:ext cx="12" cy="6"/>
            </a:xfrm>
            <a:prstGeom prst="line">
              <a:avLst/>
            </a:prstGeom>
            <a:noFill/>
            <a:ln w="9525">
              <a:solidFill>
                <a:srgbClr val="000080"/>
              </a:solidFill>
              <a:round/>
              <a:headEnd/>
              <a:tailEnd/>
            </a:ln>
          </p:spPr>
          <p:txBody>
            <a:bodyPr/>
            <a:lstStyle/>
            <a:p>
              <a:endParaRPr lang="en-US"/>
            </a:p>
          </p:txBody>
        </p:sp>
        <p:sp>
          <p:nvSpPr>
            <p:cNvPr id="308645" name="Line 185"/>
            <p:cNvSpPr>
              <a:spLocks noChangeShapeType="1"/>
            </p:cNvSpPr>
            <p:nvPr/>
          </p:nvSpPr>
          <p:spPr bwMode="auto">
            <a:xfrm>
              <a:off x="3972" y="1941"/>
              <a:ext cx="12" cy="66"/>
            </a:xfrm>
            <a:prstGeom prst="line">
              <a:avLst/>
            </a:prstGeom>
            <a:noFill/>
            <a:ln w="9525">
              <a:solidFill>
                <a:srgbClr val="000080"/>
              </a:solidFill>
              <a:round/>
              <a:headEnd/>
              <a:tailEnd/>
            </a:ln>
          </p:spPr>
          <p:txBody>
            <a:bodyPr/>
            <a:lstStyle/>
            <a:p>
              <a:endParaRPr lang="en-US"/>
            </a:p>
          </p:txBody>
        </p:sp>
        <p:sp>
          <p:nvSpPr>
            <p:cNvPr id="308646" name="Line 186"/>
            <p:cNvSpPr>
              <a:spLocks noChangeShapeType="1"/>
            </p:cNvSpPr>
            <p:nvPr/>
          </p:nvSpPr>
          <p:spPr bwMode="auto">
            <a:xfrm>
              <a:off x="3984" y="2007"/>
              <a:ext cx="12" cy="30"/>
            </a:xfrm>
            <a:prstGeom prst="line">
              <a:avLst/>
            </a:prstGeom>
            <a:noFill/>
            <a:ln w="9525">
              <a:solidFill>
                <a:srgbClr val="000080"/>
              </a:solidFill>
              <a:round/>
              <a:headEnd/>
              <a:tailEnd/>
            </a:ln>
          </p:spPr>
          <p:txBody>
            <a:bodyPr/>
            <a:lstStyle/>
            <a:p>
              <a:endParaRPr lang="en-US"/>
            </a:p>
          </p:txBody>
        </p:sp>
        <p:sp>
          <p:nvSpPr>
            <p:cNvPr id="308647" name="Line 187"/>
            <p:cNvSpPr>
              <a:spLocks noChangeShapeType="1"/>
            </p:cNvSpPr>
            <p:nvPr/>
          </p:nvSpPr>
          <p:spPr bwMode="auto">
            <a:xfrm flipV="1">
              <a:off x="3996" y="1953"/>
              <a:ext cx="36" cy="84"/>
            </a:xfrm>
            <a:prstGeom prst="line">
              <a:avLst/>
            </a:prstGeom>
            <a:noFill/>
            <a:ln w="9525">
              <a:solidFill>
                <a:srgbClr val="000080"/>
              </a:solidFill>
              <a:round/>
              <a:headEnd/>
              <a:tailEnd/>
            </a:ln>
          </p:spPr>
          <p:txBody>
            <a:bodyPr/>
            <a:lstStyle/>
            <a:p>
              <a:endParaRPr lang="en-US"/>
            </a:p>
          </p:txBody>
        </p:sp>
        <p:sp>
          <p:nvSpPr>
            <p:cNvPr id="308648" name="Line 188"/>
            <p:cNvSpPr>
              <a:spLocks noChangeShapeType="1"/>
            </p:cNvSpPr>
            <p:nvPr/>
          </p:nvSpPr>
          <p:spPr bwMode="auto">
            <a:xfrm>
              <a:off x="4032" y="1953"/>
              <a:ext cx="12" cy="18"/>
            </a:xfrm>
            <a:prstGeom prst="line">
              <a:avLst/>
            </a:prstGeom>
            <a:noFill/>
            <a:ln w="9525">
              <a:solidFill>
                <a:srgbClr val="000080"/>
              </a:solidFill>
              <a:round/>
              <a:headEnd/>
              <a:tailEnd/>
            </a:ln>
          </p:spPr>
          <p:txBody>
            <a:bodyPr/>
            <a:lstStyle/>
            <a:p>
              <a:endParaRPr lang="en-US"/>
            </a:p>
          </p:txBody>
        </p:sp>
        <p:sp>
          <p:nvSpPr>
            <p:cNvPr id="308649" name="Line 189"/>
            <p:cNvSpPr>
              <a:spLocks noChangeShapeType="1"/>
            </p:cNvSpPr>
            <p:nvPr/>
          </p:nvSpPr>
          <p:spPr bwMode="auto">
            <a:xfrm>
              <a:off x="4044" y="1971"/>
              <a:ext cx="12" cy="6"/>
            </a:xfrm>
            <a:prstGeom prst="line">
              <a:avLst/>
            </a:prstGeom>
            <a:noFill/>
            <a:ln w="9525">
              <a:solidFill>
                <a:srgbClr val="000080"/>
              </a:solidFill>
              <a:round/>
              <a:headEnd/>
              <a:tailEnd/>
            </a:ln>
          </p:spPr>
          <p:txBody>
            <a:bodyPr/>
            <a:lstStyle/>
            <a:p>
              <a:endParaRPr lang="en-US"/>
            </a:p>
          </p:txBody>
        </p:sp>
        <p:sp>
          <p:nvSpPr>
            <p:cNvPr id="308650" name="Line 190"/>
            <p:cNvSpPr>
              <a:spLocks noChangeShapeType="1"/>
            </p:cNvSpPr>
            <p:nvPr/>
          </p:nvSpPr>
          <p:spPr bwMode="auto">
            <a:xfrm>
              <a:off x="4056" y="1977"/>
              <a:ext cx="12" cy="1"/>
            </a:xfrm>
            <a:prstGeom prst="line">
              <a:avLst/>
            </a:prstGeom>
            <a:noFill/>
            <a:ln w="9525">
              <a:solidFill>
                <a:srgbClr val="000080"/>
              </a:solidFill>
              <a:round/>
              <a:headEnd/>
              <a:tailEnd/>
            </a:ln>
          </p:spPr>
          <p:txBody>
            <a:bodyPr/>
            <a:lstStyle/>
            <a:p>
              <a:endParaRPr lang="en-US"/>
            </a:p>
          </p:txBody>
        </p:sp>
        <p:sp>
          <p:nvSpPr>
            <p:cNvPr id="308651" name="Line 191"/>
            <p:cNvSpPr>
              <a:spLocks noChangeShapeType="1"/>
            </p:cNvSpPr>
            <p:nvPr/>
          </p:nvSpPr>
          <p:spPr bwMode="auto">
            <a:xfrm>
              <a:off x="4068" y="1977"/>
              <a:ext cx="18" cy="126"/>
            </a:xfrm>
            <a:prstGeom prst="line">
              <a:avLst/>
            </a:prstGeom>
            <a:noFill/>
            <a:ln w="9525">
              <a:solidFill>
                <a:srgbClr val="000080"/>
              </a:solidFill>
              <a:round/>
              <a:headEnd/>
              <a:tailEnd/>
            </a:ln>
          </p:spPr>
          <p:txBody>
            <a:bodyPr/>
            <a:lstStyle/>
            <a:p>
              <a:endParaRPr lang="en-US"/>
            </a:p>
          </p:txBody>
        </p:sp>
        <p:sp>
          <p:nvSpPr>
            <p:cNvPr id="308652" name="Line 192"/>
            <p:cNvSpPr>
              <a:spLocks noChangeShapeType="1"/>
            </p:cNvSpPr>
            <p:nvPr/>
          </p:nvSpPr>
          <p:spPr bwMode="auto">
            <a:xfrm flipV="1">
              <a:off x="4086" y="2097"/>
              <a:ext cx="36" cy="6"/>
            </a:xfrm>
            <a:prstGeom prst="line">
              <a:avLst/>
            </a:prstGeom>
            <a:noFill/>
            <a:ln w="9525">
              <a:solidFill>
                <a:srgbClr val="000080"/>
              </a:solidFill>
              <a:round/>
              <a:headEnd/>
              <a:tailEnd/>
            </a:ln>
          </p:spPr>
          <p:txBody>
            <a:bodyPr/>
            <a:lstStyle/>
            <a:p>
              <a:endParaRPr lang="en-US"/>
            </a:p>
          </p:txBody>
        </p:sp>
        <p:sp>
          <p:nvSpPr>
            <p:cNvPr id="308653" name="Line 193"/>
            <p:cNvSpPr>
              <a:spLocks noChangeShapeType="1"/>
            </p:cNvSpPr>
            <p:nvPr/>
          </p:nvSpPr>
          <p:spPr bwMode="auto">
            <a:xfrm>
              <a:off x="4122" y="2097"/>
              <a:ext cx="12" cy="132"/>
            </a:xfrm>
            <a:prstGeom prst="line">
              <a:avLst/>
            </a:prstGeom>
            <a:noFill/>
            <a:ln w="9525">
              <a:solidFill>
                <a:srgbClr val="000080"/>
              </a:solidFill>
              <a:round/>
              <a:headEnd/>
              <a:tailEnd/>
            </a:ln>
          </p:spPr>
          <p:txBody>
            <a:bodyPr/>
            <a:lstStyle/>
            <a:p>
              <a:endParaRPr lang="en-US"/>
            </a:p>
          </p:txBody>
        </p:sp>
        <p:sp>
          <p:nvSpPr>
            <p:cNvPr id="308654" name="Line 194"/>
            <p:cNvSpPr>
              <a:spLocks noChangeShapeType="1"/>
            </p:cNvSpPr>
            <p:nvPr/>
          </p:nvSpPr>
          <p:spPr bwMode="auto">
            <a:xfrm flipV="1">
              <a:off x="4134" y="2223"/>
              <a:ext cx="12" cy="6"/>
            </a:xfrm>
            <a:prstGeom prst="line">
              <a:avLst/>
            </a:prstGeom>
            <a:noFill/>
            <a:ln w="9525">
              <a:solidFill>
                <a:srgbClr val="000080"/>
              </a:solidFill>
              <a:round/>
              <a:headEnd/>
              <a:tailEnd/>
            </a:ln>
          </p:spPr>
          <p:txBody>
            <a:bodyPr/>
            <a:lstStyle/>
            <a:p>
              <a:endParaRPr lang="en-US"/>
            </a:p>
          </p:txBody>
        </p:sp>
        <p:sp>
          <p:nvSpPr>
            <p:cNvPr id="308655" name="Line 195"/>
            <p:cNvSpPr>
              <a:spLocks noChangeShapeType="1"/>
            </p:cNvSpPr>
            <p:nvPr/>
          </p:nvSpPr>
          <p:spPr bwMode="auto">
            <a:xfrm flipV="1">
              <a:off x="4146" y="2217"/>
              <a:ext cx="12" cy="6"/>
            </a:xfrm>
            <a:prstGeom prst="line">
              <a:avLst/>
            </a:prstGeom>
            <a:noFill/>
            <a:ln w="9525">
              <a:solidFill>
                <a:srgbClr val="000080"/>
              </a:solidFill>
              <a:round/>
              <a:headEnd/>
              <a:tailEnd/>
            </a:ln>
          </p:spPr>
          <p:txBody>
            <a:bodyPr/>
            <a:lstStyle/>
            <a:p>
              <a:endParaRPr lang="en-US"/>
            </a:p>
          </p:txBody>
        </p:sp>
        <p:sp>
          <p:nvSpPr>
            <p:cNvPr id="308656" name="Line 196"/>
            <p:cNvSpPr>
              <a:spLocks noChangeShapeType="1"/>
            </p:cNvSpPr>
            <p:nvPr/>
          </p:nvSpPr>
          <p:spPr bwMode="auto">
            <a:xfrm>
              <a:off x="4158" y="2217"/>
              <a:ext cx="12" cy="54"/>
            </a:xfrm>
            <a:prstGeom prst="line">
              <a:avLst/>
            </a:prstGeom>
            <a:noFill/>
            <a:ln w="9525">
              <a:solidFill>
                <a:srgbClr val="000080"/>
              </a:solidFill>
              <a:round/>
              <a:headEnd/>
              <a:tailEnd/>
            </a:ln>
          </p:spPr>
          <p:txBody>
            <a:bodyPr/>
            <a:lstStyle/>
            <a:p>
              <a:endParaRPr lang="en-US"/>
            </a:p>
          </p:txBody>
        </p:sp>
        <p:sp>
          <p:nvSpPr>
            <p:cNvPr id="308657" name="Line 197"/>
            <p:cNvSpPr>
              <a:spLocks noChangeShapeType="1"/>
            </p:cNvSpPr>
            <p:nvPr/>
          </p:nvSpPr>
          <p:spPr bwMode="auto">
            <a:xfrm flipV="1">
              <a:off x="4170" y="2253"/>
              <a:ext cx="36" cy="18"/>
            </a:xfrm>
            <a:prstGeom prst="line">
              <a:avLst/>
            </a:prstGeom>
            <a:noFill/>
            <a:ln w="9525">
              <a:solidFill>
                <a:srgbClr val="000080"/>
              </a:solidFill>
              <a:round/>
              <a:headEnd/>
              <a:tailEnd/>
            </a:ln>
          </p:spPr>
          <p:txBody>
            <a:bodyPr/>
            <a:lstStyle/>
            <a:p>
              <a:endParaRPr lang="en-US"/>
            </a:p>
          </p:txBody>
        </p:sp>
        <p:sp>
          <p:nvSpPr>
            <p:cNvPr id="308658" name="Line 198"/>
            <p:cNvSpPr>
              <a:spLocks noChangeShapeType="1"/>
            </p:cNvSpPr>
            <p:nvPr/>
          </p:nvSpPr>
          <p:spPr bwMode="auto">
            <a:xfrm>
              <a:off x="4206" y="2253"/>
              <a:ext cx="12" cy="66"/>
            </a:xfrm>
            <a:prstGeom prst="line">
              <a:avLst/>
            </a:prstGeom>
            <a:noFill/>
            <a:ln w="9525">
              <a:solidFill>
                <a:srgbClr val="000080"/>
              </a:solidFill>
              <a:round/>
              <a:headEnd/>
              <a:tailEnd/>
            </a:ln>
          </p:spPr>
          <p:txBody>
            <a:bodyPr/>
            <a:lstStyle/>
            <a:p>
              <a:endParaRPr lang="en-US"/>
            </a:p>
          </p:txBody>
        </p:sp>
        <p:sp>
          <p:nvSpPr>
            <p:cNvPr id="308659" name="Line 199"/>
            <p:cNvSpPr>
              <a:spLocks noChangeShapeType="1"/>
            </p:cNvSpPr>
            <p:nvPr/>
          </p:nvSpPr>
          <p:spPr bwMode="auto">
            <a:xfrm flipV="1">
              <a:off x="4218" y="2061"/>
              <a:ext cx="12" cy="258"/>
            </a:xfrm>
            <a:prstGeom prst="line">
              <a:avLst/>
            </a:prstGeom>
            <a:noFill/>
            <a:ln w="9525">
              <a:solidFill>
                <a:srgbClr val="000080"/>
              </a:solidFill>
              <a:round/>
              <a:headEnd/>
              <a:tailEnd/>
            </a:ln>
          </p:spPr>
          <p:txBody>
            <a:bodyPr/>
            <a:lstStyle/>
            <a:p>
              <a:endParaRPr lang="en-US"/>
            </a:p>
          </p:txBody>
        </p:sp>
        <p:sp>
          <p:nvSpPr>
            <p:cNvPr id="308660" name="Line 200"/>
            <p:cNvSpPr>
              <a:spLocks noChangeShapeType="1"/>
            </p:cNvSpPr>
            <p:nvPr/>
          </p:nvSpPr>
          <p:spPr bwMode="auto">
            <a:xfrm>
              <a:off x="4230" y="2061"/>
              <a:ext cx="12" cy="144"/>
            </a:xfrm>
            <a:prstGeom prst="line">
              <a:avLst/>
            </a:prstGeom>
            <a:noFill/>
            <a:ln w="9525">
              <a:solidFill>
                <a:srgbClr val="000080"/>
              </a:solidFill>
              <a:round/>
              <a:headEnd/>
              <a:tailEnd/>
            </a:ln>
          </p:spPr>
          <p:txBody>
            <a:bodyPr/>
            <a:lstStyle/>
            <a:p>
              <a:endParaRPr lang="en-US"/>
            </a:p>
          </p:txBody>
        </p:sp>
        <p:sp>
          <p:nvSpPr>
            <p:cNvPr id="308661" name="Line 201"/>
            <p:cNvSpPr>
              <a:spLocks noChangeShapeType="1"/>
            </p:cNvSpPr>
            <p:nvPr/>
          </p:nvSpPr>
          <p:spPr bwMode="auto">
            <a:xfrm flipV="1">
              <a:off x="4242" y="2115"/>
              <a:ext cx="12" cy="90"/>
            </a:xfrm>
            <a:prstGeom prst="line">
              <a:avLst/>
            </a:prstGeom>
            <a:noFill/>
            <a:ln w="9525">
              <a:solidFill>
                <a:srgbClr val="000080"/>
              </a:solidFill>
              <a:round/>
              <a:headEnd/>
              <a:tailEnd/>
            </a:ln>
          </p:spPr>
          <p:txBody>
            <a:bodyPr/>
            <a:lstStyle/>
            <a:p>
              <a:endParaRPr lang="en-US"/>
            </a:p>
          </p:txBody>
        </p:sp>
        <p:sp>
          <p:nvSpPr>
            <p:cNvPr id="308662" name="Line 202"/>
            <p:cNvSpPr>
              <a:spLocks noChangeShapeType="1"/>
            </p:cNvSpPr>
            <p:nvPr/>
          </p:nvSpPr>
          <p:spPr bwMode="auto">
            <a:xfrm flipV="1">
              <a:off x="4254" y="2085"/>
              <a:ext cx="42" cy="30"/>
            </a:xfrm>
            <a:prstGeom prst="line">
              <a:avLst/>
            </a:prstGeom>
            <a:noFill/>
            <a:ln w="9525">
              <a:solidFill>
                <a:srgbClr val="000080"/>
              </a:solidFill>
              <a:round/>
              <a:headEnd/>
              <a:tailEnd/>
            </a:ln>
          </p:spPr>
          <p:txBody>
            <a:bodyPr/>
            <a:lstStyle/>
            <a:p>
              <a:endParaRPr lang="en-US"/>
            </a:p>
          </p:txBody>
        </p:sp>
        <p:sp>
          <p:nvSpPr>
            <p:cNvPr id="308663" name="Line 203"/>
            <p:cNvSpPr>
              <a:spLocks noChangeShapeType="1"/>
            </p:cNvSpPr>
            <p:nvPr/>
          </p:nvSpPr>
          <p:spPr bwMode="auto">
            <a:xfrm>
              <a:off x="4296" y="2085"/>
              <a:ext cx="12" cy="120"/>
            </a:xfrm>
            <a:prstGeom prst="line">
              <a:avLst/>
            </a:prstGeom>
            <a:noFill/>
            <a:ln w="9525">
              <a:solidFill>
                <a:srgbClr val="000080"/>
              </a:solidFill>
              <a:round/>
              <a:headEnd/>
              <a:tailEnd/>
            </a:ln>
          </p:spPr>
          <p:txBody>
            <a:bodyPr/>
            <a:lstStyle/>
            <a:p>
              <a:endParaRPr lang="en-US"/>
            </a:p>
          </p:txBody>
        </p:sp>
      </p:grpSp>
      <p:grpSp>
        <p:nvGrpSpPr>
          <p:cNvPr id="308229" name="Group 204"/>
          <p:cNvGrpSpPr>
            <a:grpSpLocks/>
          </p:cNvGrpSpPr>
          <p:nvPr/>
        </p:nvGrpSpPr>
        <p:grpSpPr bwMode="auto">
          <a:xfrm>
            <a:off x="1962150" y="1895475"/>
            <a:ext cx="5286375" cy="3028950"/>
            <a:chOff x="1236" y="1071"/>
            <a:chExt cx="3330" cy="1908"/>
          </a:xfrm>
        </p:grpSpPr>
        <p:sp>
          <p:nvSpPr>
            <p:cNvPr id="308264" name="Line 205"/>
            <p:cNvSpPr>
              <a:spLocks noChangeShapeType="1"/>
            </p:cNvSpPr>
            <p:nvPr/>
          </p:nvSpPr>
          <p:spPr bwMode="auto">
            <a:xfrm>
              <a:off x="4308" y="2205"/>
              <a:ext cx="12" cy="36"/>
            </a:xfrm>
            <a:prstGeom prst="line">
              <a:avLst/>
            </a:prstGeom>
            <a:noFill/>
            <a:ln w="9525">
              <a:solidFill>
                <a:srgbClr val="000080"/>
              </a:solidFill>
              <a:round/>
              <a:headEnd/>
              <a:tailEnd/>
            </a:ln>
          </p:spPr>
          <p:txBody>
            <a:bodyPr/>
            <a:lstStyle/>
            <a:p>
              <a:endParaRPr lang="en-US"/>
            </a:p>
          </p:txBody>
        </p:sp>
        <p:sp>
          <p:nvSpPr>
            <p:cNvPr id="308265" name="Line 206"/>
            <p:cNvSpPr>
              <a:spLocks noChangeShapeType="1"/>
            </p:cNvSpPr>
            <p:nvPr/>
          </p:nvSpPr>
          <p:spPr bwMode="auto">
            <a:xfrm flipV="1">
              <a:off x="4320" y="2187"/>
              <a:ext cx="12" cy="54"/>
            </a:xfrm>
            <a:prstGeom prst="line">
              <a:avLst/>
            </a:prstGeom>
            <a:noFill/>
            <a:ln w="9525">
              <a:solidFill>
                <a:srgbClr val="000080"/>
              </a:solidFill>
              <a:round/>
              <a:headEnd/>
              <a:tailEnd/>
            </a:ln>
          </p:spPr>
          <p:txBody>
            <a:bodyPr/>
            <a:lstStyle/>
            <a:p>
              <a:endParaRPr lang="en-US"/>
            </a:p>
          </p:txBody>
        </p:sp>
        <p:sp>
          <p:nvSpPr>
            <p:cNvPr id="308266" name="Line 207"/>
            <p:cNvSpPr>
              <a:spLocks noChangeShapeType="1"/>
            </p:cNvSpPr>
            <p:nvPr/>
          </p:nvSpPr>
          <p:spPr bwMode="auto">
            <a:xfrm>
              <a:off x="4332" y="2187"/>
              <a:ext cx="12" cy="1"/>
            </a:xfrm>
            <a:prstGeom prst="line">
              <a:avLst/>
            </a:prstGeom>
            <a:noFill/>
            <a:ln w="9525">
              <a:solidFill>
                <a:srgbClr val="000080"/>
              </a:solidFill>
              <a:round/>
              <a:headEnd/>
              <a:tailEnd/>
            </a:ln>
          </p:spPr>
          <p:txBody>
            <a:bodyPr/>
            <a:lstStyle/>
            <a:p>
              <a:endParaRPr lang="en-US"/>
            </a:p>
          </p:txBody>
        </p:sp>
        <p:sp>
          <p:nvSpPr>
            <p:cNvPr id="308267" name="Line 208"/>
            <p:cNvSpPr>
              <a:spLocks noChangeShapeType="1"/>
            </p:cNvSpPr>
            <p:nvPr/>
          </p:nvSpPr>
          <p:spPr bwMode="auto">
            <a:xfrm flipV="1">
              <a:off x="4344" y="2061"/>
              <a:ext cx="48" cy="126"/>
            </a:xfrm>
            <a:prstGeom prst="line">
              <a:avLst/>
            </a:prstGeom>
            <a:noFill/>
            <a:ln w="9525">
              <a:solidFill>
                <a:srgbClr val="000080"/>
              </a:solidFill>
              <a:round/>
              <a:headEnd/>
              <a:tailEnd/>
            </a:ln>
          </p:spPr>
          <p:txBody>
            <a:bodyPr/>
            <a:lstStyle/>
            <a:p>
              <a:endParaRPr lang="en-US"/>
            </a:p>
          </p:txBody>
        </p:sp>
        <p:sp>
          <p:nvSpPr>
            <p:cNvPr id="308268" name="Line 209"/>
            <p:cNvSpPr>
              <a:spLocks noChangeShapeType="1"/>
            </p:cNvSpPr>
            <p:nvPr/>
          </p:nvSpPr>
          <p:spPr bwMode="auto">
            <a:xfrm flipV="1">
              <a:off x="4392" y="2043"/>
              <a:ext cx="12" cy="18"/>
            </a:xfrm>
            <a:prstGeom prst="line">
              <a:avLst/>
            </a:prstGeom>
            <a:noFill/>
            <a:ln w="9525">
              <a:solidFill>
                <a:srgbClr val="000080"/>
              </a:solidFill>
              <a:round/>
              <a:headEnd/>
              <a:tailEnd/>
            </a:ln>
          </p:spPr>
          <p:txBody>
            <a:bodyPr/>
            <a:lstStyle/>
            <a:p>
              <a:endParaRPr lang="en-US"/>
            </a:p>
          </p:txBody>
        </p:sp>
        <p:sp>
          <p:nvSpPr>
            <p:cNvPr id="308269" name="Line 210"/>
            <p:cNvSpPr>
              <a:spLocks noChangeShapeType="1"/>
            </p:cNvSpPr>
            <p:nvPr/>
          </p:nvSpPr>
          <p:spPr bwMode="auto">
            <a:xfrm flipV="1">
              <a:off x="4404" y="2019"/>
              <a:ext cx="12" cy="24"/>
            </a:xfrm>
            <a:prstGeom prst="line">
              <a:avLst/>
            </a:prstGeom>
            <a:noFill/>
            <a:ln w="9525">
              <a:solidFill>
                <a:srgbClr val="000080"/>
              </a:solidFill>
              <a:round/>
              <a:headEnd/>
              <a:tailEnd/>
            </a:ln>
          </p:spPr>
          <p:txBody>
            <a:bodyPr/>
            <a:lstStyle/>
            <a:p>
              <a:endParaRPr lang="en-US"/>
            </a:p>
          </p:txBody>
        </p:sp>
        <p:sp>
          <p:nvSpPr>
            <p:cNvPr id="308270" name="Line 211"/>
            <p:cNvSpPr>
              <a:spLocks noChangeShapeType="1"/>
            </p:cNvSpPr>
            <p:nvPr/>
          </p:nvSpPr>
          <p:spPr bwMode="auto">
            <a:xfrm flipV="1">
              <a:off x="4416" y="1881"/>
              <a:ext cx="12" cy="138"/>
            </a:xfrm>
            <a:prstGeom prst="line">
              <a:avLst/>
            </a:prstGeom>
            <a:noFill/>
            <a:ln w="9525">
              <a:solidFill>
                <a:srgbClr val="000080"/>
              </a:solidFill>
              <a:round/>
              <a:headEnd/>
              <a:tailEnd/>
            </a:ln>
          </p:spPr>
          <p:txBody>
            <a:bodyPr/>
            <a:lstStyle/>
            <a:p>
              <a:endParaRPr lang="en-US"/>
            </a:p>
          </p:txBody>
        </p:sp>
        <p:sp>
          <p:nvSpPr>
            <p:cNvPr id="308271" name="Line 212"/>
            <p:cNvSpPr>
              <a:spLocks noChangeShapeType="1"/>
            </p:cNvSpPr>
            <p:nvPr/>
          </p:nvSpPr>
          <p:spPr bwMode="auto">
            <a:xfrm flipV="1">
              <a:off x="4428" y="1857"/>
              <a:ext cx="36" cy="24"/>
            </a:xfrm>
            <a:prstGeom prst="line">
              <a:avLst/>
            </a:prstGeom>
            <a:noFill/>
            <a:ln w="9525">
              <a:solidFill>
                <a:srgbClr val="000080"/>
              </a:solidFill>
              <a:round/>
              <a:headEnd/>
              <a:tailEnd/>
            </a:ln>
          </p:spPr>
          <p:txBody>
            <a:bodyPr/>
            <a:lstStyle/>
            <a:p>
              <a:endParaRPr lang="en-US"/>
            </a:p>
          </p:txBody>
        </p:sp>
        <p:sp>
          <p:nvSpPr>
            <p:cNvPr id="308272" name="Line 213"/>
            <p:cNvSpPr>
              <a:spLocks noChangeShapeType="1"/>
            </p:cNvSpPr>
            <p:nvPr/>
          </p:nvSpPr>
          <p:spPr bwMode="auto">
            <a:xfrm>
              <a:off x="4464" y="1857"/>
              <a:ext cx="18" cy="90"/>
            </a:xfrm>
            <a:prstGeom prst="line">
              <a:avLst/>
            </a:prstGeom>
            <a:noFill/>
            <a:ln w="9525">
              <a:solidFill>
                <a:srgbClr val="000080"/>
              </a:solidFill>
              <a:round/>
              <a:headEnd/>
              <a:tailEnd/>
            </a:ln>
          </p:spPr>
          <p:txBody>
            <a:bodyPr/>
            <a:lstStyle/>
            <a:p>
              <a:endParaRPr lang="en-US"/>
            </a:p>
          </p:txBody>
        </p:sp>
        <p:sp>
          <p:nvSpPr>
            <p:cNvPr id="308273" name="Line 214"/>
            <p:cNvSpPr>
              <a:spLocks noChangeShapeType="1"/>
            </p:cNvSpPr>
            <p:nvPr/>
          </p:nvSpPr>
          <p:spPr bwMode="auto">
            <a:xfrm>
              <a:off x="4482" y="1947"/>
              <a:ext cx="12" cy="60"/>
            </a:xfrm>
            <a:prstGeom prst="line">
              <a:avLst/>
            </a:prstGeom>
            <a:noFill/>
            <a:ln w="9525">
              <a:solidFill>
                <a:srgbClr val="000080"/>
              </a:solidFill>
              <a:round/>
              <a:headEnd/>
              <a:tailEnd/>
            </a:ln>
          </p:spPr>
          <p:txBody>
            <a:bodyPr/>
            <a:lstStyle/>
            <a:p>
              <a:endParaRPr lang="en-US"/>
            </a:p>
          </p:txBody>
        </p:sp>
        <p:sp>
          <p:nvSpPr>
            <p:cNvPr id="308274" name="Line 215"/>
            <p:cNvSpPr>
              <a:spLocks noChangeShapeType="1"/>
            </p:cNvSpPr>
            <p:nvPr/>
          </p:nvSpPr>
          <p:spPr bwMode="auto">
            <a:xfrm flipV="1">
              <a:off x="4494" y="1983"/>
              <a:ext cx="12" cy="24"/>
            </a:xfrm>
            <a:prstGeom prst="line">
              <a:avLst/>
            </a:prstGeom>
            <a:noFill/>
            <a:ln w="9525">
              <a:solidFill>
                <a:srgbClr val="000080"/>
              </a:solidFill>
              <a:round/>
              <a:headEnd/>
              <a:tailEnd/>
            </a:ln>
          </p:spPr>
          <p:txBody>
            <a:bodyPr/>
            <a:lstStyle/>
            <a:p>
              <a:endParaRPr lang="en-US"/>
            </a:p>
          </p:txBody>
        </p:sp>
        <p:sp>
          <p:nvSpPr>
            <p:cNvPr id="308275" name="Line 216"/>
            <p:cNvSpPr>
              <a:spLocks noChangeShapeType="1"/>
            </p:cNvSpPr>
            <p:nvPr/>
          </p:nvSpPr>
          <p:spPr bwMode="auto">
            <a:xfrm flipV="1">
              <a:off x="4506" y="1893"/>
              <a:ext cx="12" cy="90"/>
            </a:xfrm>
            <a:prstGeom prst="line">
              <a:avLst/>
            </a:prstGeom>
            <a:noFill/>
            <a:ln w="9525">
              <a:solidFill>
                <a:srgbClr val="000080"/>
              </a:solidFill>
              <a:round/>
              <a:headEnd/>
              <a:tailEnd/>
            </a:ln>
          </p:spPr>
          <p:txBody>
            <a:bodyPr/>
            <a:lstStyle/>
            <a:p>
              <a:endParaRPr lang="en-US"/>
            </a:p>
          </p:txBody>
        </p:sp>
        <p:sp>
          <p:nvSpPr>
            <p:cNvPr id="308276" name="Line 217"/>
            <p:cNvSpPr>
              <a:spLocks noChangeShapeType="1"/>
            </p:cNvSpPr>
            <p:nvPr/>
          </p:nvSpPr>
          <p:spPr bwMode="auto">
            <a:xfrm>
              <a:off x="4518" y="1893"/>
              <a:ext cx="36" cy="246"/>
            </a:xfrm>
            <a:prstGeom prst="line">
              <a:avLst/>
            </a:prstGeom>
            <a:noFill/>
            <a:ln w="9525">
              <a:solidFill>
                <a:srgbClr val="000080"/>
              </a:solidFill>
              <a:round/>
              <a:headEnd/>
              <a:tailEnd/>
            </a:ln>
          </p:spPr>
          <p:txBody>
            <a:bodyPr/>
            <a:lstStyle/>
            <a:p>
              <a:endParaRPr lang="en-US"/>
            </a:p>
          </p:txBody>
        </p:sp>
        <p:sp>
          <p:nvSpPr>
            <p:cNvPr id="308277" name="Line 218"/>
            <p:cNvSpPr>
              <a:spLocks noChangeShapeType="1"/>
            </p:cNvSpPr>
            <p:nvPr/>
          </p:nvSpPr>
          <p:spPr bwMode="auto">
            <a:xfrm>
              <a:off x="4554" y="2139"/>
              <a:ext cx="12" cy="96"/>
            </a:xfrm>
            <a:prstGeom prst="line">
              <a:avLst/>
            </a:prstGeom>
            <a:noFill/>
            <a:ln w="9525">
              <a:solidFill>
                <a:srgbClr val="000080"/>
              </a:solidFill>
              <a:round/>
              <a:headEnd/>
              <a:tailEnd/>
            </a:ln>
          </p:spPr>
          <p:txBody>
            <a:bodyPr/>
            <a:lstStyle/>
            <a:p>
              <a:endParaRPr lang="en-US"/>
            </a:p>
          </p:txBody>
        </p:sp>
        <p:sp>
          <p:nvSpPr>
            <p:cNvPr id="308278" name="Line 219"/>
            <p:cNvSpPr>
              <a:spLocks noChangeShapeType="1"/>
            </p:cNvSpPr>
            <p:nvPr/>
          </p:nvSpPr>
          <p:spPr bwMode="auto">
            <a:xfrm>
              <a:off x="1386" y="1635"/>
              <a:ext cx="12" cy="1"/>
            </a:xfrm>
            <a:prstGeom prst="line">
              <a:avLst/>
            </a:prstGeom>
            <a:noFill/>
            <a:ln w="28575">
              <a:solidFill>
                <a:srgbClr val="000000"/>
              </a:solidFill>
              <a:round/>
              <a:headEnd/>
              <a:tailEnd/>
            </a:ln>
          </p:spPr>
          <p:txBody>
            <a:bodyPr/>
            <a:lstStyle/>
            <a:p>
              <a:endParaRPr lang="en-US"/>
            </a:p>
          </p:txBody>
        </p:sp>
        <p:sp>
          <p:nvSpPr>
            <p:cNvPr id="308279" name="Line 220"/>
            <p:cNvSpPr>
              <a:spLocks noChangeShapeType="1"/>
            </p:cNvSpPr>
            <p:nvPr/>
          </p:nvSpPr>
          <p:spPr bwMode="auto">
            <a:xfrm>
              <a:off x="1398" y="1635"/>
              <a:ext cx="36" cy="1"/>
            </a:xfrm>
            <a:prstGeom prst="line">
              <a:avLst/>
            </a:prstGeom>
            <a:noFill/>
            <a:ln w="28575">
              <a:solidFill>
                <a:srgbClr val="000000"/>
              </a:solidFill>
              <a:round/>
              <a:headEnd/>
              <a:tailEnd/>
            </a:ln>
          </p:spPr>
          <p:txBody>
            <a:bodyPr/>
            <a:lstStyle/>
            <a:p>
              <a:endParaRPr lang="en-US"/>
            </a:p>
          </p:txBody>
        </p:sp>
        <p:sp>
          <p:nvSpPr>
            <p:cNvPr id="308280" name="Line 221"/>
            <p:cNvSpPr>
              <a:spLocks noChangeShapeType="1"/>
            </p:cNvSpPr>
            <p:nvPr/>
          </p:nvSpPr>
          <p:spPr bwMode="auto">
            <a:xfrm>
              <a:off x="1434" y="1635"/>
              <a:ext cx="12" cy="1"/>
            </a:xfrm>
            <a:prstGeom prst="line">
              <a:avLst/>
            </a:prstGeom>
            <a:noFill/>
            <a:ln w="28575">
              <a:solidFill>
                <a:srgbClr val="000000"/>
              </a:solidFill>
              <a:round/>
              <a:headEnd/>
              <a:tailEnd/>
            </a:ln>
          </p:spPr>
          <p:txBody>
            <a:bodyPr/>
            <a:lstStyle/>
            <a:p>
              <a:endParaRPr lang="en-US"/>
            </a:p>
          </p:txBody>
        </p:sp>
        <p:sp>
          <p:nvSpPr>
            <p:cNvPr id="308281" name="Line 222"/>
            <p:cNvSpPr>
              <a:spLocks noChangeShapeType="1"/>
            </p:cNvSpPr>
            <p:nvPr/>
          </p:nvSpPr>
          <p:spPr bwMode="auto">
            <a:xfrm>
              <a:off x="1446" y="1635"/>
              <a:ext cx="12" cy="1"/>
            </a:xfrm>
            <a:prstGeom prst="line">
              <a:avLst/>
            </a:prstGeom>
            <a:noFill/>
            <a:ln w="28575">
              <a:solidFill>
                <a:srgbClr val="000000"/>
              </a:solidFill>
              <a:round/>
              <a:headEnd/>
              <a:tailEnd/>
            </a:ln>
          </p:spPr>
          <p:txBody>
            <a:bodyPr/>
            <a:lstStyle/>
            <a:p>
              <a:endParaRPr lang="en-US"/>
            </a:p>
          </p:txBody>
        </p:sp>
        <p:sp>
          <p:nvSpPr>
            <p:cNvPr id="308282" name="Line 223"/>
            <p:cNvSpPr>
              <a:spLocks noChangeShapeType="1"/>
            </p:cNvSpPr>
            <p:nvPr/>
          </p:nvSpPr>
          <p:spPr bwMode="auto">
            <a:xfrm>
              <a:off x="1458" y="1635"/>
              <a:ext cx="12" cy="1"/>
            </a:xfrm>
            <a:prstGeom prst="line">
              <a:avLst/>
            </a:prstGeom>
            <a:noFill/>
            <a:ln w="28575">
              <a:solidFill>
                <a:srgbClr val="000000"/>
              </a:solidFill>
              <a:round/>
              <a:headEnd/>
              <a:tailEnd/>
            </a:ln>
          </p:spPr>
          <p:txBody>
            <a:bodyPr/>
            <a:lstStyle/>
            <a:p>
              <a:endParaRPr lang="en-US"/>
            </a:p>
          </p:txBody>
        </p:sp>
        <p:sp>
          <p:nvSpPr>
            <p:cNvPr id="308283" name="Line 224"/>
            <p:cNvSpPr>
              <a:spLocks noChangeShapeType="1"/>
            </p:cNvSpPr>
            <p:nvPr/>
          </p:nvSpPr>
          <p:spPr bwMode="auto">
            <a:xfrm>
              <a:off x="1470" y="1635"/>
              <a:ext cx="18" cy="1"/>
            </a:xfrm>
            <a:prstGeom prst="line">
              <a:avLst/>
            </a:prstGeom>
            <a:noFill/>
            <a:ln w="28575">
              <a:solidFill>
                <a:srgbClr val="000000"/>
              </a:solidFill>
              <a:round/>
              <a:headEnd/>
              <a:tailEnd/>
            </a:ln>
          </p:spPr>
          <p:txBody>
            <a:bodyPr/>
            <a:lstStyle/>
            <a:p>
              <a:endParaRPr lang="en-US"/>
            </a:p>
          </p:txBody>
        </p:sp>
        <p:sp>
          <p:nvSpPr>
            <p:cNvPr id="308284" name="Line 225"/>
            <p:cNvSpPr>
              <a:spLocks noChangeShapeType="1"/>
            </p:cNvSpPr>
            <p:nvPr/>
          </p:nvSpPr>
          <p:spPr bwMode="auto">
            <a:xfrm>
              <a:off x="1488" y="1635"/>
              <a:ext cx="36" cy="1"/>
            </a:xfrm>
            <a:prstGeom prst="line">
              <a:avLst/>
            </a:prstGeom>
            <a:noFill/>
            <a:ln w="28575">
              <a:solidFill>
                <a:srgbClr val="000000"/>
              </a:solidFill>
              <a:round/>
              <a:headEnd/>
              <a:tailEnd/>
            </a:ln>
          </p:spPr>
          <p:txBody>
            <a:bodyPr/>
            <a:lstStyle/>
            <a:p>
              <a:endParaRPr lang="en-US"/>
            </a:p>
          </p:txBody>
        </p:sp>
        <p:sp>
          <p:nvSpPr>
            <p:cNvPr id="308285" name="Line 226"/>
            <p:cNvSpPr>
              <a:spLocks noChangeShapeType="1"/>
            </p:cNvSpPr>
            <p:nvPr/>
          </p:nvSpPr>
          <p:spPr bwMode="auto">
            <a:xfrm>
              <a:off x="1524" y="1635"/>
              <a:ext cx="12" cy="1"/>
            </a:xfrm>
            <a:prstGeom prst="line">
              <a:avLst/>
            </a:prstGeom>
            <a:noFill/>
            <a:ln w="28575">
              <a:solidFill>
                <a:srgbClr val="000000"/>
              </a:solidFill>
              <a:round/>
              <a:headEnd/>
              <a:tailEnd/>
            </a:ln>
          </p:spPr>
          <p:txBody>
            <a:bodyPr/>
            <a:lstStyle/>
            <a:p>
              <a:endParaRPr lang="en-US"/>
            </a:p>
          </p:txBody>
        </p:sp>
        <p:sp>
          <p:nvSpPr>
            <p:cNvPr id="308286" name="Line 227"/>
            <p:cNvSpPr>
              <a:spLocks noChangeShapeType="1"/>
            </p:cNvSpPr>
            <p:nvPr/>
          </p:nvSpPr>
          <p:spPr bwMode="auto">
            <a:xfrm>
              <a:off x="1536" y="1635"/>
              <a:ext cx="12" cy="1"/>
            </a:xfrm>
            <a:prstGeom prst="line">
              <a:avLst/>
            </a:prstGeom>
            <a:noFill/>
            <a:ln w="28575">
              <a:solidFill>
                <a:srgbClr val="000000"/>
              </a:solidFill>
              <a:round/>
              <a:headEnd/>
              <a:tailEnd/>
            </a:ln>
          </p:spPr>
          <p:txBody>
            <a:bodyPr/>
            <a:lstStyle/>
            <a:p>
              <a:endParaRPr lang="en-US"/>
            </a:p>
          </p:txBody>
        </p:sp>
        <p:sp>
          <p:nvSpPr>
            <p:cNvPr id="308287" name="Line 228"/>
            <p:cNvSpPr>
              <a:spLocks noChangeShapeType="1"/>
            </p:cNvSpPr>
            <p:nvPr/>
          </p:nvSpPr>
          <p:spPr bwMode="auto">
            <a:xfrm>
              <a:off x="1548" y="1635"/>
              <a:ext cx="12" cy="1"/>
            </a:xfrm>
            <a:prstGeom prst="line">
              <a:avLst/>
            </a:prstGeom>
            <a:noFill/>
            <a:ln w="28575">
              <a:solidFill>
                <a:srgbClr val="000000"/>
              </a:solidFill>
              <a:round/>
              <a:headEnd/>
              <a:tailEnd/>
            </a:ln>
          </p:spPr>
          <p:txBody>
            <a:bodyPr/>
            <a:lstStyle/>
            <a:p>
              <a:endParaRPr lang="en-US"/>
            </a:p>
          </p:txBody>
        </p:sp>
        <p:sp>
          <p:nvSpPr>
            <p:cNvPr id="308288" name="Line 229"/>
            <p:cNvSpPr>
              <a:spLocks noChangeShapeType="1"/>
            </p:cNvSpPr>
            <p:nvPr/>
          </p:nvSpPr>
          <p:spPr bwMode="auto">
            <a:xfrm>
              <a:off x="1560" y="1635"/>
              <a:ext cx="12" cy="1"/>
            </a:xfrm>
            <a:prstGeom prst="line">
              <a:avLst/>
            </a:prstGeom>
            <a:noFill/>
            <a:ln w="28575">
              <a:solidFill>
                <a:srgbClr val="000000"/>
              </a:solidFill>
              <a:round/>
              <a:headEnd/>
              <a:tailEnd/>
            </a:ln>
          </p:spPr>
          <p:txBody>
            <a:bodyPr/>
            <a:lstStyle/>
            <a:p>
              <a:endParaRPr lang="en-US"/>
            </a:p>
          </p:txBody>
        </p:sp>
        <p:sp>
          <p:nvSpPr>
            <p:cNvPr id="308289" name="Line 230"/>
            <p:cNvSpPr>
              <a:spLocks noChangeShapeType="1"/>
            </p:cNvSpPr>
            <p:nvPr/>
          </p:nvSpPr>
          <p:spPr bwMode="auto">
            <a:xfrm>
              <a:off x="1572" y="1635"/>
              <a:ext cx="36" cy="1"/>
            </a:xfrm>
            <a:prstGeom prst="line">
              <a:avLst/>
            </a:prstGeom>
            <a:noFill/>
            <a:ln w="28575">
              <a:solidFill>
                <a:srgbClr val="000000"/>
              </a:solidFill>
              <a:round/>
              <a:headEnd/>
              <a:tailEnd/>
            </a:ln>
          </p:spPr>
          <p:txBody>
            <a:bodyPr/>
            <a:lstStyle/>
            <a:p>
              <a:endParaRPr lang="en-US"/>
            </a:p>
          </p:txBody>
        </p:sp>
        <p:sp>
          <p:nvSpPr>
            <p:cNvPr id="308290" name="Line 231"/>
            <p:cNvSpPr>
              <a:spLocks noChangeShapeType="1"/>
            </p:cNvSpPr>
            <p:nvPr/>
          </p:nvSpPr>
          <p:spPr bwMode="auto">
            <a:xfrm>
              <a:off x="1608" y="1635"/>
              <a:ext cx="12" cy="1"/>
            </a:xfrm>
            <a:prstGeom prst="line">
              <a:avLst/>
            </a:prstGeom>
            <a:noFill/>
            <a:ln w="28575">
              <a:solidFill>
                <a:srgbClr val="000000"/>
              </a:solidFill>
              <a:round/>
              <a:headEnd/>
              <a:tailEnd/>
            </a:ln>
          </p:spPr>
          <p:txBody>
            <a:bodyPr/>
            <a:lstStyle/>
            <a:p>
              <a:endParaRPr lang="en-US"/>
            </a:p>
          </p:txBody>
        </p:sp>
        <p:sp>
          <p:nvSpPr>
            <p:cNvPr id="308291" name="Line 232"/>
            <p:cNvSpPr>
              <a:spLocks noChangeShapeType="1"/>
            </p:cNvSpPr>
            <p:nvPr/>
          </p:nvSpPr>
          <p:spPr bwMode="auto">
            <a:xfrm>
              <a:off x="1620" y="1635"/>
              <a:ext cx="12" cy="1"/>
            </a:xfrm>
            <a:prstGeom prst="line">
              <a:avLst/>
            </a:prstGeom>
            <a:noFill/>
            <a:ln w="28575">
              <a:solidFill>
                <a:srgbClr val="000000"/>
              </a:solidFill>
              <a:round/>
              <a:headEnd/>
              <a:tailEnd/>
            </a:ln>
          </p:spPr>
          <p:txBody>
            <a:bodyPr/>
            <a:lstStyle/>
            <a:p>
              <a:endParaRPr lang="en-US"/>
            </a:p>
          </p:txBody>
        </p:sp>
        <p:sp>
          <p:nvSpPr>
            <p:cNvPr id="308292" name="Line 233"/>
            <p:cNvSpPr>
              <a:spLocks noChangeShapeType="1"/>
            </p:cNvSpPr>
            <p:nvPr/>
          </p:nvSpPr>
          <p:spPr bwMode="auto">
            <a:xfrm>
              <a:off x="1632" y="1635"/>
              <a:ext cx="12" cy="1"/>
            </a:xfrm>
            <a:prstGeom prst="line">
              <a:avLst/>
            </a:prstGeom>
            <a:noFill/>
            <a:ln w="28575">
              <a:solidFill>
                <a:srgbClr val="000000"/>
              </a:solidFill>
              <a:round/>
              <a:headEnd/>
              <a:tailEnd/>
            </a:ln>
          </p:spPr>
          <p:txBody>
            <a:bodyPr/>
            <a:lstStyle/>
            <a:p>
              <a:endParaRPr lang="en-US"/>
            </a:p>
          </p:txBody>
        </p:sp>
        <p:sp>
          <p:nvSpPr>
            <p:cNvPr id="308293" name="Line 234"/>
            <p:cNvSpPr>
              <a:spLocks noChangeShapeType="1"/>
            </p:cNvSpPr>
            <p:nvPr/>
          </p:nvSpPr>
          <p:spPr bwMode="auto">
            <a:xfrm>
              <a:off x="1644" y="1635"/>
              <a:ext cx="12" cy="1"/>
            </a:xfrm>
            <a:prstGeom prst="line">
              <a:avLst/>
            </a:prstGeom>
            <a:noFill/>
            <a:ln w="28575">
              <a:solidFill>
                <a:srgbClr val="000000"/>
              </a:solidFill>
              <a:round/>
              <a:headEnd/>
              <a:tailEnd/>
            </a:ln>
          </p:spPr>
          <p:txBody>
            <a:bodyPr/>
            <a:lstStyle/>
            <a:p>
              <a:endParaRPr lang="en-US"/>
            </a:p>
          </p:txBody>
        </p:sp>
        <p:sp>
          <p:nvSpPr>
            <p:cNvPr id="308294" name="Line 235"/>
            <p:cNvSpPr>
              <a:spLocks noChangeShapeType="1"/>
            </p:cNvSpPr>
            <p:nvPr/>
          </p:nvSpPr>
          <p:spPr bwMode="auto">
            <a:xfrm>
              <a:off x="1656" y="1635"/>
              <a:ext cx="42" cy="1"/>
            </a:xfrm>
            <a:prstGeom prst="line">
              <a:avLst/>
            </a:prstGeom>
            <a:noFill/>
            <a:ln w="28575">
              <a:solidFill>
                <a:srgbClr val="000000"/>
              </a:solidFill>
              <a:round/>
              <a:headEnd/>
              <a:tailEnd/>
            </a:ln>
          </p:spPr>
          <p:txBody>
            <a:bodyPr/>
            <a:lstStyle/>
            <a:p>
              <a:endParaRPr lang="en-US"/>
            </a:p>
          </p:txBody>
        </p:sp>
        <p:sp>
          <p:nvSpPr>
            <p:cNvPr id="308295" name="Line 236"/>
            <p:cNvSpPr>
              <a:spLocks noChangeShapeType="1"/>
            </p:cNvSpPr>
            <p:nvPr/>
          </p:nvSpPr>
          <p:spPr bwMode="auto">
            <a:xfrm>
              <a:off x="1698" y="1635"/>
              <a:ext cx="12" cy="1"/>
            </a:xfrm>
            <a:prstGeom prst="line">
              <a:avLst/>
            </a:prstGeom>
            <a:noFill/>
            <a:ln w="28575">
              <a:solidFill>
                <a:srgbClr val="000000"/>
              </a:solidFill>
              <a:round/>
              <a:headEnd/>
              <a:tailEnd/>
            </a:ln>
          </p:spPr>
          <p:txBody>
            <a:bodyPr/>
            <a:lstStyle/>
            <a:p>
              <a:endParaRPr lang="en-US"/>
            </a:p>
          </p:txBody>
        </p:sp>
        <p:sp>
          <p:nvSpPr>
            <p:cNvPr id="308296" name="Line 237"/>
            <p:cNvSpPr>
              <a:spLocks noChangeShapeType="1"/>
            </p:cNvSpPr>
            <p:nvPr/>
          </p:nvSpPr>
          <p:spPr bwMode="auto">
            <a:xfrm>
              <a:off x="1710" y="1635"/>
              <a:ext cx="12" cy="1"/>
            </a:xfrm>
            <a:prstGeom prst="line">
              <a:avLst/>
            </a:prstGeom>
            <a:noFill/>
            <a:ln w="28575">
              <a:solidFill>
                <a:srgbClr val="000000"/>
              </a:solidFill>
              <a:round/>
              <a:headEnd/>
              <a:tailEnd/>
            </a:ln>
          </p:spPr>
          <p:txBody>
            <a:bodyPr/>
            <a:lstStyle/>
            <a:p>
              <a:endParaRPr lang="en-US"/>
            </a:p>
          </p:txBody>
        </p:sp>
        <p:sp>
          <p:nvSpPr>
            <p:cNvPr id="308297" name="Line 238"/>
            <p:cNvSpPr>
              <a:spLocks noChangeShapeType="1"/>
            </p:cNvSpPr>
            <p:nvPr/>
          </p:nvSpPr>
          <p:spPr bwMode="auto">
            <a:xfrm>
              <a:off x="1722" y="1635"/>
              <a:ext cx="12" cy="1"/>
            </a:xfrm>
            <a:prstGeom prst="line">
              <a:avLst/>
            </a:prstGeom>
            <a:noFill/>
            <a:ln w="28575">
              <a:solidFill>
                <a:srgbClr val="000000"/>
              </a:solidFill>
              <a:round/>
              <a:headEnd/>
              <a:tailEnd/>
            </a:ln>
          </p:spPr>
          <p:txBody>
            <a:bodyPr/>
            <a:lstStyle/>
            <a:p>
              <a:endParaRPr lang="en-US"/>
            </a:p>
          </p:txBody>
        </p:sp>
        <p:sp>
          <p:nvSpPr>
            <p:cNvPr id="308298" name="Line 239"/>
            <p:cNvSpPr>
              <a:spLocks noChangeShapeType="1"/>
            </p:cNvSpPr>
            <p:nvPr/>
          </p:nvSpPr>
          <p:spPr bwMode="auto">
            <a:xfrm>
              <a:off x="1734" y="1635"/>
              <a:ext cx="12" cy="1"/>
            </a:xfrm>
            <a:prstGeom prst="line">
              <a:avLst/>
            </a:prstGeom>
            <a:noFill/>
            <a:ln w="28575">
              <a:solidFill>
                <a:srgbClr val="000000"/>
              </a:solidFill>
              <a:round/>
              <a:headEnd/>
              <a:tailEnd/>
            </a:ln>
          </p:spPr>
          <p:txBody>
            <a:bodyPr/>
            <a:lstStyle/>
            <a:p>
              <a:endParaRPr lang="en-US"/>
            </a:p>
          </p:txBody>
        </p:sp>
        <p:sp>
          <p:nvSpPr>
            <p:cNvPr id="308299" name="Line 240"/>
            <p:cNvSpPr>
              <a:spLocks noChangeShapeType="1"/>
            </p:cNvSpPr>
            <p:nvPr/>
          </p:nvSpPr>
          <p:spPr bwMode="auto">
            <a:xfrm>
              <a:off x="1746" y="1635"/>
              <a:ext cx="36" cy="1"/>
            </a:xfrm>
            <a:prstGeom prst="line">
              <a:avLst/>
            </a:prstGeom>
            <a:noFill/>
            <a:ln w="28575">
              <a:solidFill>
                <a:srgbClr val="000000"/>
              </a:solidFill>
              <a:round/>
              <a:headEnd/>
              <a:tailEnd/>
            </a:ln>
          </p:spPr>
          <p:txBody>
            <a:bodyPr/>
            <a:lstStyle/>
            <a:p>
              <a:endParaRPr lang="en-US"/>
            </a:p>
          </p:txBody>
        </p:sp>
        <p:sp>
          <p:nvSpPr>
            <p:cNvPr id="308300" name="Line 241"/>
            <p:cNvSpPr>
              <a:spLocks noChangeShapeType="1"/>
            </p:cNvSpPr>
            <p:nvPr/>
          </p:nvSpPr>
          <p:spPr bwMode="auto">
            <a:xfrm>
              <a:off x="1782" y="1635"/>
              <a:ext cx="12" cy="1"/>
            </a:xfrm>
            <a:prstGeom prst="line">
              <a:avLst/>
            </a:prstGeom>
            <a:noFill/>
            <a:ln w="28575">
              <a:solidFill>
                <a:srgbClr val="000000"/>
              </a:solidFill>
              <a:round/>
              <a:headEnd/>
              <a:tailEnd/>
            </a:ln>
          </p:spPr>
          <p:txBody>
            <a:bodyPr/>
            <a:lstStyle/>
            <a:p>
              <a:endParaRPr lang="en-US"/>
            </a:p>
          </p:txBody>
        </p:sp>
        <p:sp>
          <p:nvSpPr>
            <p:cNvPr id="308301" name="Line 242"/>
            <p:cNvSpPr>
              <a:spLocks noChangeShapeType="1"/>
            </p:cNvSpPr>
            <p:nvPr/>
          </p:nvSpPr>
          <p:spPr bwMode="auto">
            <a:xfrm>
              <a:off x="1794" y="1635"/>
              <a:ext cx="12" cy="1"/>
            </a:xfrm>
            <a:prstGeom prst="line">
              <a:avLst/>
            </a:prstGeom>
            <a:noFill/>
            <a:ln w="28575">
              <a:solidFill>
                <a:srgbClr val="000000"/>
              </a:solidFill>
              <a:round/>
              <a:headEnd/>
              <a:tailEnd/>
            </a:ln>
          </p:spPr>
          <p:txBody>
            <a:bodyPr/>
            <a:lstStyle/>
            <a:p>
              <a:endParaRPr lang="en-US"/>
            </a:p>
          </p:txBody>
        </p:sp>
        <p:sp>
          <p:nvSpPr>
            <p:cNvPr id="308302" name="Line 243"/>
            <p:cNvSpPr>
              <a:spLocks noChangeShapeType="1"/>
            </p:cNvSpPr>
            <p:nvPr/>
          </p:nvSpPr>
          <p:spPr bwMode="auto">
            <a:xfrm>
              <a:off x="1806" y="1635"/>
              <a:ext cx="12" cy="1"/>
            </a:xfrm>
            <a:prstGeom prst="line">
              <a:avLst/>
            </a:prstGeom>
            <a:noFill/>
            <a:ln w="28575">
              <a:solidFill>
                <a:srgbClr val="000000"/>
              </a:solidFill>
              <a:round/>
              <a:headEnd/>
              <a:tailEnd/>
            </a:ln>
          </p:spPr>
          <p:txBody>
            <a:bodyPr/>
            <a:lstStyle/>
            <a:p>
              <a:endParaRPr lang="en-US"/>
            </a:p>
          </p:txBody>
        </p:sp>
        <p:sp>
          <p:nvSpPr>
            <p:cNvPr id="308303" name="Line 244"/>
            <p:cNvSpPr>
              <a:spLocks noChangeShapeType="1"/>
            </p:cNvSpPr>
            <p:nvPr/>
          </p:nvSpPr>
          <p:spPr bwMode="auto">
            <a:xfrm>
              <a:off x="1818" y="1635"/>
              <a:ext cx="12" cy="1"/>
            </a:xfrm>
            <a:prstGeom prst="line">
              <a:avLst/>
            </a:prstGeom>
            <a:noFill/>
            <a:ln w="28575">
              <a:solidFill>
                <a:srgbClr val="000000"/>
              </a:solidFill>
              <a:round/>
              <a:headEnd/>
              <a:tailEnd/>
            </a:ln>
          </p:spPr>
          <p:txBody>
            <a:bodyPr/>
            <a:lstStyle/>
            <a:p>
              <a:endParaRPr lang="en-US"/>
            </a:p>
          </p:txBody>
        </p:sp>
        <p:sp>
          <p:nvSpPr>
            <p:cNvPr id="308304" name="Line 245"/>
            <p:cNvSpPr>
              <a:spLocks noChangeShapeType="1"/>
            </p:cNvSpPr>
            <p:nvPr/>
          </p:nvSpPr>
          <p:spPr bwMode="auto">
            <a:xfrm>
              <a:off x="1830" y="1635"/>
              <a:ext cx="36" cy="1"/>
            </a:xfrm>
            <a:prstGeom prst="line">
              <a:avLst/>
            </a:prstGeom>
            <a:noFill/>
            <a:ln w="28575">
              <a:solidFill>
                <a:srgbClr val="000000"/>
              </a:solidFill>
              <a:round/>
              <a:headEnd/>
              <a:tailEnd/>
            </a:ln>
          </p:spPr>
          <p:txBody>
            <a:bodyPr/>
            <a:lstStyle/>
            <a:p>
              <a:endParaRPr lang="en-US"/>
            </a:p>
          </p:txBody>
        </p:sp>
        <p:sp>
          <p:nvSpPr>
            <p:cNvPr id="308305" name="Line 246"/>
            <p:cNvSpPr>
              <a:spLocks noChangeShapeType="1"/>
            </p:cNvSpPr>
            <p:nvPr/>
          </p:nvSpPr>
          <p:spPr bwMode="auto">
            <a:xfrm>
              <a:off x="1866" y="1635"/>
              <a:ext cx="18" cy="1"/>
            </a:xfrm>
            <a:prstGeom prst="line">
              <a:avLst/>
            </a:prstGeom>
            <a:noFill/>
            <a:ln w="28575">
              <a:solidFill>
                <a:srgbClr val="000000"/>
              </a:solidFill>
              <a:round/>
              <a:headEnd/>
              <a:tailEnd/>
            </a:ln>
          </p:spPr>
          <p:txBody>
            <a:bodyPr/>
            <a:lstStyle/>
            <a:p>
              <a:endParaRPr lang="en-US"/>
            </a:p>
          </p:txBody>
        </p:sp>
        <p:sp>
          <p:nvSpPr>
            <p:cNvPr id="308306" name="Line 247"/>
            <p:cNvSpPr>
              <a:spLocks noChangeShapeType="1"/>
            </p:cNvSpPr>
            <p:nvPr/>
          </p:nvSpPr>
          <p:spPr bwMode="auto">
            <a:xfrm>
              <a:off x="1884" y="1635"/>
              <a:ext cx="12" cy="1"/>
            </a:xfrm>
            <a:prstGeom prst="line">
              <a:avLst/>
            </a:prstGeom>
            <a:noFill/>
            <a:ln w="28575">
              <a:solidFill>
                <a:srgbClr val="000000"/>
              </a:solidFill>
              <a:round/>
              <a:headEnd/>
              <a:tailEnd/>
            </a:ln>
          </p:spPr>
          <p:txBody>
            <a:bodyPr/>
            <a:lstStyle/>
            <a:p>
              <a:endParaRPr lang="en-US"/>
            </a:p>
          </p:txBody>
        </p:sp>
        <p:sp>
          <p:nvSpPr>
            <p:cNvPr id="308307" name="Line 248"/>
            <p:cNvSpPr>
              <a:spLocks noChangeShapeType="1"/>
            </p:cNvSpPr>
            <p:nvPr/>
          </p:nvSpPr>
          <p:spPr bwMode="auto">
            <a:xfrm>
              <a:off x="1896" y="1635"/>
              <a:ext cx="12" cy="1"/>
            </a:xfrm>
            <a:prstGeom prst="line">
              <a:avLst/>
            </a:prstGeom>
            <a:noFill/>
            <a:ln w="28575">
              <a:solidFill>
                <a:srgbClr val="000000"/>
              </a:solidFill>
              <a:round/>
              <a:headEnd/>
              <a:tailEnd/>
            </a:ln>
          </p:spPr>
          <p:txBody>
            <a:bodyPr/>
            <a:lstStyle/>
            <a:p>
              <a:endParaRPr lang="en-US"/>
            </a:p>
          </p:txBody>
        </p:sp>
        <p:sp>
          <p:nvSpPr>
            <p:cNvPr id="308308" name="Line 249"/>
            <p:cNvSpPr>
              <a:spLocks noChangeShapeType="1"/>
            </p:cNvSpPr>
            <p:nvPr/>
          </p:nvSpPr>
          <p:spPr bwMode="auto">
            <a:xfrm>
              <a:off x="1908" y="1635"/>
              <a:ext cx="12" cy="1"/>
            </a:xfrm>
            <a:prstGeom prst="line">
              <a:avLst/>
            </a:prstGeom>
            <a:noFill/>
            <a:ln w="28575">
              <a:solidFill>
                <a:srgbClr val="000000"/>
              </a:solidFill>
              <a:round/>
              <a:headEnd/>
              <a:tailEnd/>
            </a:ln>
          </p:spPr>
          <p:txBody>
            <a:bodyPr/>
            <a:lstStyle/>
            <a:p>
              <a:endParaRPr lang="en-US"/>
            </a:p>
          </p:txBody>
        </p:sp>
        <p:sp>
          <p:nvSpPr>
            <p:cNvPr id="308309" name="Line 250"/>
            <p:cNvSpPr>
              <a:spLocks noChangeShapeType="1"/>
            </p:cNvSpPr>
            <p:nvPr/>
          </p:nvSpPr>
          <p:spPr bwMode="auto">
            <a:xfrm>
              <a:off x="1920" y="1635"/>
              <a:ext cx="36" cy="1"/>
            </a:xfrm>
            <a:prstGeom prst="line">
              <a:avLst/>
            </a:prstGeom>
            <a:noFill/>
            <a:ln w="28575">
              <a:solidFill>
                <a:srgbClr val="000000"/>
              </a:solidFill>
              <a:round/>
              <a:headEnd/>
              <a:tailEnd/>
            </a:ln>
          </p:spPr>
          <p:txBody>
            <a:bodyPr/>
            <a:lstStyle/>
            <a:p>
              <a:endParaRPr lang="en-US"/>
            </a:p>
          </p:txBody>
        </p:sp>
        <p:sp>
          <p:nvSpPr>
            <p:cNvPr id="308310" name="Line 251"/>
            <p:cNvSpPr>
              <a:spLocks noChangeShapeType="1"/>
            </p:cNvSpPr>
            <p:nvPr/>
          </p:nvSpPr>
          <p:spPr bwMode="auto">
            <a:xfrm>
              <a:off x="1956" y="1635"/>
              <a:ext cx="12" cy="1"/>
            </a:xfrm>
            <a:prstGeom prst="line">
              <a:avLst/>
            </a:prstGeom>
            <a:noFill/>
            <a:ln w="28575">
              <a:solidFill>
                <a:srgbClr val="000000"/>
              </a:solidFill>
              <a:round/>
              <a:headEnd/>
              <a:tailEnd/>
            </a:ln>
          </p:spPr>
          <p:txBody>
            <a:bodyPr/>
            <a:lstStyle/>
            <a:p>
              <a:endParaRPr lang="en-US"/>
            </a:p>
          </p:txBody>
        </p:sp>
        <p:sp>
          <p:nvSpPr>
            <p:cNvPr id="308311" name="Line 252"/>
            <p:cNvSpPr>
              <a:spLocks noChangeShapeType="1"/>
            </p:cNvSpPr>
            <p:nvPr/>
          </p:nvSpPr>
          <p:spPr bwMode="auto">
            <a:xfrm>
              <a:off x="1968" y="1635"/>
              <a:ext cx="12" cy="1"/>
            </a:xfrm>
            <a:prstGeom prst="line">
              <a:avLst/>
            </a:prstGeom>
            <a:noFill/>
            <a:ln w="28575">
              <a:solidFill>
                <a:srgbClr val="000000"/>
              </a:solidFill>
              <a:round/>
              <a:headEnd/>
              <a:tailEnd/>
            </a:ln>
          </p:spPr>
          <p:txBody>
            <a:bodyPr/>
            <a:lstStyle/>
            <a:p>
              <a:endParaRPr lang="en-US"/>
            </a:p>
          </p:txBody>
        </p:sp>
        <p:sp>
          <p:nvSpPr>
            <p:cNvPr id="308312" name="Line 253"/>
            <p:cNvSpPr>
              <a:spLocks noChangeShapeType="1"/>
            </p:cNvSpPr>
            <p:nvPr/>
          </p:nvSpPr>
          <p:spPr bwMode="auto">
            <a:xfrm>
              <a:off x="1980" y="1635"/>
              <a:ext cx="12" cy="1"/>
            </a:xfrm>
            <a:prstGeom prst="line">
              <a:avLst/>
            </a:prstGeom>
            <a:noFill/>
            <a:ln w="28575">
              <a:solidFill>
                <a:srgbClr val="000000"/>
              </a:solidFill>
              <a:round/>
              <a:headEnd/>
              <a:tailEnd/>
            </a:ln>
          </p:spPr>
          <p:txBody>
            <a:bodyPr/>
            <a:lstStyle/>
            <a:p>
              <a:endParaRPr lang="en-US"/>
            </a:p>
          </p:txBody>
        </p:sp>
        <p:sp>
          <p:nvSpPr>
            <p:cNvPr id="308313" name="Line 254"/>
            <p:cNvSpPr>
              <a:spLocks noChangeShapeType="1"/>
            </p:cNvSpPr>
            <p:nvPr/>
          </p:nvSpPr>
          <p:spPr bwMode="auto">
            <a:xfrm>
              <a:off x="1992" y="1635"/>
              <a:ext cx="12" cy="1"/>
            </a:xfrm>
            <a:prstGeom prst="line">
              <a:avLst/>
            </a:prstGeom>
            <a:noFill/>
            <a:ln w="28575">
              <a:solidFill>
                <a:srgbClr val="000000"/>
              </a:solidFill>
              <a:round/>
              <a:headEnd/>
              <a:tailEnd/>
            </a:ln>
          </p:spPr>
          <p:txBody>
            <a:bodyPr/>
            <a:lstStyle/>
            <a:p>
              <a:endParaRPr lang="en-US"/>
            </a:p>
          </p:txBody>
        </p:sp>
        <p:sp>
          <p:nvSpPr>
            <p:cNvPr id="308314" name="Line 255"/>
            <p:cNvSpPr>
              <a:spLocks noChangeShapeType="1"/>
            </p:cNvSpPr>
            <p:nvPr/>
          </p:nvSpPr>
          <p:spPr bwMode="auto">
            <a:xfrm>
              <a:off x="2004" y="1635"/>
              <a:ext cx="36" cy="1"/>
            </a:xfrm>
            <a:prstGeom prst="line">
              <a:avLst/>
            </a:prstGeom>
            <a:noFill/>
            <a:ln w="28575">
              <a:solidFill>
                <a:srgbClr val="000000"/>
              </a:solidFill>
              <a:round/>
              <a:headEnd/>
              <a:tailEnd/>
            </a:ln>
          </p:spPr>
          <p:txBody>
            <a:bodyPr/>
            <a:lstStyle/>
            <a:p>
              <a:endParaRPr lang="en-US"/>
            </a:p>
          </p:txBody>
        </p:sp>
        <p:sp>
          <p:nvSpPr>
            <p:cNvPr id="308315" name="Line 256"/>
            <p:cNvSpPr>
              <a:spLocks noChangeShapeType="1"/>
            </p:cNvSpPr>
            <p:nvPr/>
          </p:nvSpPr>
          <p:spPr bwMode="auto">
            <a:xfrm>
              <a:off x="2040" y="1635"/>
              <a:ext cx="12" cy="1"/>
            </a:xfrm>
            <a:prstGeom prst="line">
              <a:avLst/>
            </a:prstGeom>
            <a:noFill/>
            <a:ln w="28575">
              <a:solidFill>
                <a:srgbClr val="000000"/>
              </a:solidFill>
              <a:round/>
              <a:headEnd/>
              <a:tailEnd/>
            </a:ln>
          </p:spPr>
          <p:txBody>
            <a:bodyPr/>
            <a:lstStyle/>
            <a:p>
              <a:endParaRPr lang="en-US"/>
            </a:p>
          </p:txBody>
        </p:sp>
        <p:sp>
          <p:nvSpPr>
            <p:cNvPr id="308316" name="Line 257"/>
            <p:cNvSpPr>
              <a:spLocks noChangeShapeType="1"/>
            </p:cNvSpPr>
            <p:nvPr/>
          </p:nvSpPr>
          <p:spPr bwMode="auto">
            <a:xfrm>
              <a:off x="2052" y="1635"/>
              <a:ext cx="12" cy="1"/>
            </a:xfrm>
            <a:prstGeom prst="line">
              <a:avLst/>
            </a:prstGeom>
            <a:noFill/>
            <a:ln w="28575">
              <a:solidFill>
                <a:srgbClr val="000000"/>
              </a:solidFill>
              <a:round/>
              <a:headEnd/>
              <a:tailEnd/>
            </a:ln>
          </p:spPr>
          <p:txBody>
            <a:bodyPr/>
            <a:lstStyle/>
            <a:p>
              <a:endParaRPr lang="en-US"/>
            </a:p>
          </p:txBody>
        </p:sp>
        <p:sp>
          <p:nvSpPr>
            <p:cNvPr id="308317" name="Line 258"/>
            <p:cNvSpPr>
              <a:spLocks noChangeShapeType="1"/>
            </p:cNvSpPr>
            <p:nvPr/>
          </p:nvSpPr>
          <p:spPr bwMode="auto">
            <a:xfrm>
              <a:off x="2064" y="1635"/>
              <a:ext cx="18" cy="1"/>
            </a:xfrm>
            <a:prstGeom prst="line">
              <a:avLst/>
            </a:prstGeom>
            <a:noFill/>
            <a:ln w="28575">
              <a:solidFill>
                <a:srgbClr val="000000"/>
              </a:solidFill>
              <a:round/>
              <a:headEnd/>
              <a:tailEnd/>
            </a:ln>
          </p:spPr>
          <p:txBody>
            <a:bodyPr/>
            <a:lstStyle/>
            <a:p>
              <a:endParaRPr lang="en-US"/>
            </a:p>
          </p:txBody>
        </p:sp>
        <p:sp>
          <p:nvSpPr>
            <p:cNvPr id="308318" name="Line 259"/>
            <p:cNvSpPr>
              <a:spLocks noChangeShapeType="1"/>
            </p:cNvSpPr>
            <p:nvPr/>
          </p:nvSpPr>
          <p:spPr bwMode="auto">
            <a:xfrm>
              <a:off x="2082" y="1635"/>
              <a:ext cx="12" cy="1"/>
            </a:xfrm>
            <a:prstGeom prst="line">
              <a:avLst/>
            </a:prstGeom>
            <a:noFill/>
            <a:ln w="28575">
              <a:solidFill>
                <a:srgbClr val="000000"/>
              </a:solidFill>
              <a:round/>
              <a:headEnd/>
              <a:tailEnd/>
            </a:ln>
          </p:spPr>
          <p:txBody>
            <a:bodyPr/>
            <a:lstStyle/>
            <a:p>
              <a:endParaRPr lang="en-US"/>
            </a:p>
          </p:txBody>
        </p:sp>
        <p:sp>
          <p:nvSpPr>
            <p:cNvPr id="308319" name="Line 260"/>
            <p:cNvSpPr>
              <a:spLocks noChangeShapeType="1"/>
            </p:cNvSpPr>
            <p:nvPr/>
          </p:nvSpPr>
          <p:spPr bwMode="auto">
            <a:xfrm>
              <a:off x="2094" y="1635"/>
              <a:ext cx="36" cy="1"/>
            </a:xfrm>
            <a:prstGeom prst="line">
              <a:avLst/>
            </a:prstGeom>
            <a:noFill/>
            <a:ln w="28575">
              <a:solidFill>
                <a:srgbClr val="000000"/>
              </a:solidFill>
              <a:round/>
              <a:headEnd/>
              <a:tailEnd/>
            </a:ln>
          </p:spPr>
          <p:txBody>
            <a:bodyPr/>
            <a:lstStyle/>
            <a:p>
              <a:endParaRPr lang="en-US"/>
            </a:p>
          </p:txBody>
        </p:sp>
        <p:sp>
          <p:nvSpPr>
            <p:cNvPr id="308320" name="Line 261"/>
            <p:cNvSpPr>
              <a:spLocks noChangeShapeType="1"/>
            </p:cNvSpPr>
            <p:nvPr/>
          </p:nvSpPr>
          <p:spPr bwMode="auto">
            <a:xfrm>
              <a:off x="2130" y="1635"/>
              <a:ext cx="12" cy="1"/>
            </a:xfrm>
            <a:prstGeom prst="line">
              <a:avLst/>
            </a:prstGeom>
            <a:noFill/>
            <a:ln w="28575">
              <a:solidFill>
                <a:srgbClr val="000000"/>
              </a:solidFill>
              <a:round/>
              <a:headEnd/>
              <a:tailEnd/>
            </a:ln>
          </p:spPr>
          <p:txBody>
            <a:bodyPr/>
            <a:lstStyle/>
            <a:p>
              <a:endParaRPr lang="en-US"/>
            </a:p>
          </p:txBody>
        </p:sp>
        <p:sp>
          <p:nvSpPr>
            <p:cNvPr id="308321" name="Line 262"/>
            <p:cNvSpPr>
              <a:spLocks noChangeShapeType="1"/>
            </p:cNvSpPr>
            <p:nvPr/>
          </p:nvSpPr>
          <p:spPr bwMode="auto">
            <a:xfrm>
              <a:off x="2142" y="1635"/>
              <a:ext cx="12" cy="1"/>
            </a:xfrm>
            <a:prstGeom prst="line">
              <a:avLst/>
            </a:prstGeom>
            <a:noFill/>
            <a:ln w="28575">
              <a:solidFill>
                <a:srgbClr val="000000"/>
              </a:solidFill>
              <a:round/>
              <a:headEnd/>
              <a:tailEnd/>
            </a:ln>
          </p:spPr>
          <p:txBody>
            <a:bodyPr/>
            <a:lstStyle/>
            <a:p>
              <a:endParaRPr lang="en-US"/>
            </a:p>
          </p:txBody>
        </p:sp>
        <p:sp>
          <p:nvSpPr>
            <p:cNvPr id="308322" name="Line 263"/>
            <p:cNvSpPr>
              <a:spLocks noChangeShapeType="1"/>
            </p:cNvSpPr>
            <p:nvPr/>
          </p:nvSpPr>
          <p:spPr bwMode="auto">
            <a:xfrm>
              <a:off x="2154" y="1635"/>
              <a:ext cx="12" cy="1"/>
            </a:xfrm>
            <a:prstGeom prst="line">
              <a:avLst/>
            </a:prstGeom>
            <a:noFill/>
            <a:ln w="28575">
              <a:solidFill>
                <a:srgbClr val="000000"/>
              </a:solidFill>
              <a:round/>
              <a:headEnd/>
              <a:tailEnd/>
            </a:ln>
          </p:spPr>
          <p:txBody>
            <a:bodyPr/>
            <a:lstStyle/>
            <a:p>
              <a:endParaRPr lang="en-US"/>
            </a:p>
          </p:txBody>
        </p:sp>
        <p:sp>
          <p:nvSpPr>
            <p:cNvPr id="308323" name="Line 264"/>
            <p:cNvSpPr>
              <a:spLocks noChangeShapeType="1"/>
            </p:cNvSpPr>
            <p:nvPr/>
          </p:nvSpPr>
          <p:spPr bwMode="auto">
            <a:xfrm>
              <a:off x="2166" y="1635"/>
              <a:ext cx="12" cy="1"/>
            </a:xfrm>
            <a:prstGeom prst="line">
              <a:avLst/>
            </a:prstGeom>
            <a:noFill/>
            <a:ln w="28575">
              <a:solidFill>
                <a:srgbClr val="000000"/>
              </a:solidFill>
              <a:round/>
              <a:headEnd/>
              <a:tailEnd/>
            </a:ln>
          </p:spPr>
          <p:txBody>
            <a:bodyPr/>
            <a:lstStyle/>
            <a:p>
              <a:endParaRPr lang="en-US"/>
            </a:p>
          </p:txBody>
        </p:sp>
        <p:sp>
          <p:nvSpPr>
            <p:cNvPr id="308324" name="Line 265"/>
            <p:cNvSpPr>
              <a:spLocks noChangeShapeType="1"/>
            </p:cNvSpPr>
            <p:nvPr/>
          </p:nvSpPr>
          <p:spPr bwMode="auto">
            <a:xfrm>
              <a:off x="2178" y="1635"/>
              <a:ext cx="36" cy="1"/>
            </a:xfrm>
            <a:prstGeom prst="line">
              <a:avLst/>
            </a:prstGeom>
            <a:noFill/>
            <a:ln w="28575">
              <a:solidFill>
                <a:srgbClr val="000000"/>
              </a:solidFill>
              <a:round/>
              <a:headEnd/>
              <a:tailEnd/>
            </a:ln>
          </p:spPr>
          <p:txBody>
            <a:bodyPr/>
            <a:lstStyle/>
            <a:p>
              <a:endParaRPr lang="en-US"/>
            </a:p>
          </p:txBody>
        </p:sp>
        <p:sp>
          <p:nvSpPr>
            <p:cNvPr id="308325" name="Line 266"/>
            <p:cNvSpPr>
              <a:spLocks noChangeShapeType="1"/>
            </p:cNvSpPr>
            <p:nvPr/>
          </p:nvSpPr>
          <p:spPr bwMode="auto">
            <a:xfrm>
              <a:off x="2214" y="1635"/>
              <a:ext cx="12" cy="1"/>
            </a:xfrm>
            <a:prstGeom prst="line">
              <a:avLst/>
            </a:prstGeom>
            <a:noFill/>
            <a:ln w="28575">
              <a:solidFill>
                <a:srgbClr val="000000"/>
              </a:solidFill>
              <a:round/>
              <a:headEnd/>
              <a:tailEnd/>
            </a:ln>
          </p:spPr>
          <p:txBody>
            <a:bodyPr/>
            <a:lstStyle/>
            <a:p>
              <a:endParaRPr lang="en-US"/>
            </a:p>
          </p:txBody>
        </p:sp>
        <p:sp>
          <p:nvSpPr>
            <p:cNvPr id="308326" name="Line 267"/>
            <p:cNvSpPr>
              <a:spLocks noChangeShapeType="1"/>
            </p:cNvSpPr>
            <p:nvPr/>
          </p:nvSpPr>
          <p:spPr bwMode="auto">
            <a:xfrm>
              <a:off x="2226" y="1635"/>
              <a:ext cx="12" cy="1"/>
            </a:xfrm>
            <a:prstGeom prst="line">
              <a:avLst/>
            </a:prstGeom>
            <a:noFill/>
            <a:ln w="28575">
              <a:solidFill>
                <a:srgbClr val="000000"/>
              </a:solidFill>
              <a:round/>
              <a:headEnd/>
              <a:tailEnd/>
            </a:ln>
          </p:spPr>
          <p:txBody>
            <a:bodyPr/>
            <a:lstStyle/>
            <a:p>
              <a:endParaRPr lang="en-US"/>
            </a:p>
          </p:txBody>
        </p:sp>
        <p:sp>
          <p:nvSpPr>
            <p:cNvPr id="308327" name="Line 268"/>
            <p:cNvSpPr>
              <a:spLocks noChangeShapeType="1"/>
            </p:cNvSpPr>
            <p:nvPr/>
          </p:nvSpPr>
          <p:spPr bwMode="auto">
            <a:xfrm>
              <a:off x="2238" y="1635"/>
              <a:ext cx="12" cy="1"/>
            </a:xfrm>
            <a:prstGeom prst="line">
              <a:avLst/>
            </a:prstGeom>
            <a:noFill/>
            <a:ln w="28575">
              <a:solidFill>
                <a:srgbClr val="000000"/>
              </a:solidFill>
              <a:round/>
              <a:headEnd/>
              <a:tailEnd/>
            </a:ln>
          </p:spPr>
          <p:txBody>
            <a:bodyPr/>
            <a:lstStyle/>
            <a:p>
              <a:endParaRPr lang="en-US"/>
            </a:p>
          </p:txBody>
        </p:sp>
        <p:sp>
          <p:nvSpPr>
            <p:cNvPr id="308328" name="Line 269"/>
            <p:cNvSpPr>
              <a:spLocks noChangeShapeType="1"/>
            </p:cNvSpPr>
            <p:nvPr/>
          </p:nvSpPr>
          <p:spPr bwMode="auto">
            <a:xfrm>
              <a:off x="2250" y="1635"/>
              <a:ext cx="12" cy="1"/>
            </a:xfrm>
            <a:prstGeom prst="line">
              <a:avLst/>
            </a:prstGeom>
            <a:noFill/>
            <a:ln w="28575">
              <a:solidFill>
                <a:srgbClr val="000000"/>
              </a:solidFill>
              <a:round/>
              <a:headEnd/>
              <a:tailEnd/>
            </a:ln>
          </p:spPr>
          <p:txBody>
            <a:bodyPr/>
            <a:lstStyle/>
            <a:p>
              <a:endParaRPr lang="en-US"/>
            </a:p>
          </p:txBody>
        </p:sp>
        <p:sp>
          <p:nvSpPr>
            <p:cNvPr id="308329" name="Line 270"/>
            <p:cNvSpPr>
              <a:spLocks noChangeShapeType="1"/>
            </p:cNvSpPr>
            <p:nvPr/>
          </p:nvSpPr>
          <p:spPr bwMode="auto">
            <a:xfrm>
              <a:off x="2262" y="1635"/>
              <a:ext cx="42" cy="1"/>
            </a:xfrm>
            <a:prstGeom prst="line">
              <a:avLst/>
            </a:prstGeom>
            <a:noFill/>
            <a:ln w="28575">
              <a:solidFill>
                <a:srgbClr val="000000"/>
              </a:solidFill>
              <a:round/>
              <a:headEnd/>
              <a:tailEnd/>
            </a:ln>
          </p:spPr>
          <p:txBody>
            <a:bodyPr/>
            <a:lstStyle/>
            <a:p>
              <a:endParaRPr lang="en-US"/>
            </a:p>
          </p:txBody>
        </p:sp>
        <p:sp>
          <p:nvSpPr>
            <p:cNvPr id="308330" name="Line 271"/>
            <p:cNvSpPr>
              <a:spLocks noChangeShapeType="1"/>
            </p:cNvSpPr>
            <p:nvPr/>
          </p:nvSpPr>
          <p:spPr bwMode="auto">
            <a:xfrm>
              <a:off x="2304" y="1635"/>
              <a:ext cx="12" cy="1"/>
            </a:xfrm>
            <a:prstGeom prst="line">
              <a:avLst/>
            </a:prstGeom>
            <a:noFill/>
            <a:ln w="28575">
              <a:solidFill>
                <a:srgbClr val="000000"/>
              </a:solidFill>
              <a:round/>
              <a:headEnd/>
              <a:tailEnd/>
            </a:ln>
          </p:spPr>
          <p:txBody>
            <a:bodyPr/>
            <a:lstStyle/>
            <a:p>
              <a:endParaRPr lang="en-US"/>
            </a:p>
          </p:txBody>
        </p:sp>
        <p:sp>
          <p:nvSpPr>
            <p:cNvPr id="308331" name="Line 272"/>
            <p:cNvSpPr>
              <a:spLocks noChangeShapeType="1"/>
            </p:cNvSpPr>
            <p:nvPr/>
          </p:nvSpPr>
          <p:spPr bwMode="auto">
            <a:xfrm>
              <a:off x="2316" y="1635"/>
              <a:ext cx="12" cy="1"/>
            </a:xfrm>
            <a:prstGeom prst="line">
              <a:avLst/>
            </a:prstGeom>
            <a:noFill/>
            <a:ln w="28575">
              <a:solidFill>
                <a:srgbClr val="000000"/>
              </a:solidFill>
              <a:round/>
              <a:headEnd/>
              <a:tailEnd/>
            </a:ln>
          </p:spPr>
          <p:txBody>
            <a:bodyPr/>
            <a:lstStyle/>
            <a:p>
              <a:endParaRPr lang="en-US"/>
            </a:p>
          </p:txBody>
        </p:sp>
        <p:sp>
          <p:nvSpPr>
            <p:cNvPr id="308332" name="Line 273"/>
            <p:cNvSpPr>
              <a:spLocks noChangeShapeType="1"/>
            </p:cNvSpPr>
            <p:nvPr/>
          </p:nvSpPr>
          <p:spPr bwMode="auto">
            <a:xfrm>
              <a:off x="2328" y="1635"/>
              <a:ext cx="12" cy="1"/>
            </a:xfrm>
            <a:prstGeom prst="line">
              <a:avLst/>
            </a:prstGeom>
            <a:noFill/>
            <a:ln w="28575">
              <a:solidFill>
                <a:srgbClr val="000000"/>
              </a:solidFill>
              <a:round/>
              <a:headEnd/>
              <a:tailEnd/>
            </a:ln>
          </p:spPr>
          <p:txBody>
            <a:bodyPr/>
            <a:lstStyle/>
            <a:p>
              <a:endParaRPr lang="en-US"/>
            </a:p>
          </p:txBody>
        </p:sp>
        <p:sp>
          <p:nvSpPr>
            <p:cNvPr id="308333" name="Line 274"/>
            <p:cNvSpPr>
              <a:spLocks noChangeShapeType="1"/>
            </p:cNvSpPr>
            <p:nvPr/>
          </p:nvSpPr>
          <p:spPr bwMode="auto">
            <a:xfrm>
              <a:off x="2340" y="1635"/>
              <a:ext cx="12" cy="1"/>
            </a:xfrm>
            <a:prstGeom prst="line">
              <a:avLst/>
            </a:prstGeom>
            <a:noFill/>
            <a:ln w="28575">
              <a:solidFill>
                <a:srgbClr val="000000"/>
              </a:solidFill>
              <a:round/>
              <a:headEnd/>
              <a:tailEnd/>
            </a:ln>
          </p:spPr>
          <p:txBody>
            <a:bodyPr/>
            <a:lstStyle/>
            <a:p>
              <a:endParaRPr lang="en-US"/>
            </a:p>
          </p:txBody>
        </p:sp>
        <p:sp>
          <p:nvSpPr>
            <p:cNvPr id="308334" name="Line 275"/>
            <p:cNvSpPr>
              <a:spLocks noChangeShapeType="1"/>
            </p:cNvSpPr>
            <p:nvPr/>
          </p:nvSpPr>
          <p:spPr bwMode="auto">
            <a:xfrm>
              <a:off x="2352" y="1635"/>
              <a:ext cx="36" cy="1"/>
            </a:xfrm>
            <a:prstGeom prst="line">
              <a:avLst/>
            </a:prstGeom>
            <a:noFill/>
            <a:ln w="28575">
              <a:solidFill>
                <a:srgbClr val="000000"/>
              </a:solidFill>
              <a:round/>
              <a:headEnd/>
              <a:tailEnd/>
            </a:ln>
          </p:spPr>
          <p:txBody>
            <a:bodyPr/>
            <a:lstStyle/>
            <a:p>
              <a:endParaRPr lang="en-US"/>
            </a:p>
          </p:txBody>
        </p:sp>
        <p:sp>
          <p:nvSpPr>
            <p:cNvPr id="308335" name="Line 276"/>
            <p:cNvSpPr>
              <a:spLocks noChangeShapeType="1"/>
            </p:cNvSpPr>
            <p:nvPr/>
          </p:nvSpPr>
          <p:spPr bwMode="auto">
            <a:xfrm>
              <a:off x="2388" y="1635"/>
              <a:ext cx="12" cy="1"/>
            </a:xfrm>
            <a:prstGeom prst="line">
              <a:avLst/>
            </a:prstGeom>
            <a:noFill/>
            <a:ln w="28575">
              <a:solidFill>
                <a:srgbClr val="000000"/>
              </a:solidFill>
              <a:round/>
              <a:headEnd/>
              <a:tailEnd/>
            </a:ln>
          </p:spPr>
          <p:txBody>
            <a:bodyPr/>
            <a:lstStyle/>
            <a:p>
              <a:endParaRPr lang="en-US"/>
            </a:p>
          </p:txBody>
        </p:sp>
        <p:sp>
          <p:nvSpPr>
            <p:cNvPr id="308336" name="Line 277"/>
            <p:cNvSpPr>
              <a:spLocks noChangeShapeType="1"/>
            </p:cNvSpPr>
            <p:nvPr/>
          </p:nvSpPr>
          <p:spPr bwMode="auto">
            <a:xfrm>
              <a:off x="2400" y="1635"/>
              <a:ext cx="12" cy="1"/>
            </a:xfrm>
            <a:prstGeom prst="line">
              <a:avLst/>
            </a:prstGeom>
            <a:noFill/>
            <a:ln w="28575">
              <a:solidFill>
                <a:srgbClr val="000000"/>
              </a:solidFill>
              <a:round/>
              <a:headEnd/>
              <a:tailEnd/>
            </a:ln>
          </p:spPr>
          <p:txBody>
            <a:bodyPr/>
            <a:lstStyle/>
            <a:p>
              <a:endParaRPr lang="en-US"/>
            </a:p>
          </p:txBody>
        </p:sp>
        <p:sp>
          <p:nvSpPr>
            <p:cNvPr id="308337" name="Line 278"/>
            <p:cNvSpPr>
              <a:spLocks noChangeShapeType="1"/>
            </p:cNvSpPr>
            <p:nvPr/>
          </p:nvSpPr>
          <p:spPr bwMode="auto">
            <a:xfrm>
              <a:off x="2412" y="1635"/>
              <a:ext cx="12" cy="1"/>
            </a:xfrm>
            <a:prstGeom prst="line">
              <a:avLst/>
            </a:prstGeom>
            <a:noFill/>
            <a:ln w="28575">
              <a:solidFill>
                <a:srgbClr val="000000"/>
              </a:solidFill>
              <a:round/>
              <a:headEnd/>
              <a:tailEnd/>
            </a:ln>
          </p:spPr>
          <p:txBody>
            <a:bodyPr/>
            <a:lstStyle/>
            <a:p>
              <a:endParaRPr lang="en-US"/>
            </a:p>
          </p:txBody>
        </p:sp>
        <p:sp>
          <p:nvSpPr>
            <p:cNvPr id="308338" name="Line 279"/>
            <p:cNvSpPr>
              <a:spLocks noChangeShapeType="1"/>
            </p:cNvSpPr>
            <p:nvPr/>
          </p:nvSpPr>
          <p:spPr bwMode="auto">
            <a:xfrm>
              <a:off x="2424" y="1635"/>
              <a:ext cx="12" cy="1"/>
            </a:xfrm>
            <a:prstGeom prst="line">
              <a:avLst/>
            </a:prstGeom>
            <a:noFill/>
            <a:ln w="28575">
              <a:solidFill>
                <a:srgbClr val="000000"/>
              </a:solidFill>
              <a:round/>
              <a:headEnd/>
              <a:tailEnd/>
            </a:ln>
          </p:spPr>
          <p:txBody>
            <a:bodyPr/>
            <a:lstStyle/>
            <a:p>
              <a:endParaRPr lang="en-US"/>
            </a:p>
          </p:txBody>
        </p:sp>
        <p:sp>
          <p:nvSpPr>
            <p:cNvPr id="308339" name="Line 280"/>
            <p:cNvSpPr>
              <a:spLocks noChangeShapeType="1"/>
            </p:cNvSpPr>
            <p:nvPr/>
          </p:nvSpPr>
          <p:spPr bwMode="auto">
            <a:xfrm>
              <a:off x="2436" y="1635"/>
              <a:ext cx="36" cy="1"/>
            </a:xfrm>
            <a:prstGeom prst="line">
              <a:avLst/>
            </a:prstGeom>
            <a:noFill/>
            <a:ln w="28575">
              <a:solidFill>
                <a:srgbClr val="000000"/>
              </a:solidFill>
              <a:round/>
              <a:headEnd/>
              <a:tailEnd/>
            </a:ln>
          </p:spPr>
          <p:txBody>
            <a:bodyPr/>
            <a:lstStyle/>
            <a:p>
              <a:endParaRPr lang="en-US"/>
            </a:p>
          </p:txBody>
        </p:sp>
        <p:sp>
          <p:nvSpPr>
            <p:cNvPr id="308340" name="Line 281"/>
            <p:cNvSpPr>
              <a:spLocks noChangeShapeType="1"/>
            </p:cNvSpPr>
            <p:nvPr/>
          </p:nvSpPr>
          <p:spPr bwMode="auto">
            <a:xfrm>
              <a:off x="2472" y="1635"/>
              <a:ext cx="18" cy="1"/>
            </a:xfrm>
            <a:prstGeom prst="line">
              <a:avLst/>
            </a:prstGeom>
            <a:noFill/>
            <a:ln w="28575">
              <a:solidFill>
                <a:srgbClr val="000000"/>
              </a:solidFill>
              <a:round/>
              <a:headEnd/>
              <a:tailEnd/>
            </a:ln>
          </p:spPr>
          <p:txBody>
            <a:bodyPr/>
            <a:lstStyle/>
            <a:p>
              <a:endParaRPr lang="en-US"/>
            </a:p>
          </p:txBody>
        </p:sp>
        <p:sp>
          <p:nvSpPr>
            <p:cNvPr id="308341" name="Line 282"/>
            <p:cNvSpPr>
              <a:spLocks noChangeShapeType="1"/>
            </p:cNvSpPr>
            <p:nvPr/>
          </p:nvSpPr>
          <p:spPr bwMode="auto">
            <a:xfrm>
              <a:off x="2490" y="1635"/>
              <a:ext cx="12" cy="1"/>
            </a:xfrm>
            <a:prstGeom prst="line">
              <a:avLst/>
            </a:prstGeom>
            <a:noFill/>
            <a:ln w="28575">
              <a:solidFill>
                <a:srgbClr val="000000"/>
              </a:solidFill>
              <a:round/>
              <a:headEnd/>
              <a:tailEnd/>
            </a:ln>
          </p:spPr>
          <p:txBody>
            <a:bodyPr/>
            <a:lstStyle/>
            <a:p>
              <a:endParaRPr lang="en-US"/>
            </a:p>
          </p:txBody>
        </p:sp>
        <p:sp>
          <p:nvSpPr>
            <p:cNvPr id="308342" name="Line 283"/>
            <p:cNvSpPr>
              <a:spLocks noChangeShapeType="1"/>
            </p:cNvSpPr>
            <p:nvPr/>
          </p:nvSpPr>
          <p:spPr bwMode="auto">
            <a:xfrm>
              <a:off x="2502" y="1635"/>
              <a:ext cx="12" cy="1"/>
            </a:xfrm>
            <a:prstGeom prst="line">
              <a:avLst/>
            </a:prstGeom>
            <a:noFill/>
            <a:ln w="28575">
              <a:solidFill>
                <a:srgbClr val="000000"/>
              </a:solidFill>
              <a:round/>
              <a:headEnd/>
              <a:tailEnd/>
            </a:ln>
          </p:spPr>
          <p:txBody>
            <a:bodyPr/>
            <a:lstStyle/>
            <a:p>
              <a:endParaRPr lang="en-US"/>
            </a:p>
          </p:txBody>
        </p:sp>
        <p:sp>
          <p:nvSpPr>
            <p:cNvPr id="308343" name="Line 284"/>
            <p:cNvSpPr>
              <a:spLocks noChangeShapeType="1"/>
            </p:cNvSpPr>
            <p:nvPr/>
          </p:nvSpPr>
          <p:spPr bwMode="auto">
            <a:xfrm>
              <a:off x="2514" y="1635"/>
              <a:ext cx="12" cy="1"/>
            </a:xfrm>
            <a:prstGeom prst="line">
              <a:avLst/>
            </a:prstGeom>
            <a:noFill/>
            <a:ln w="28575">
              <a:solidFill>
                <a:srgbClr val="000000"/>
              </a:solidFill>
              <a:round/>
              <a:headEnd/>
              <a:tailEnd/>
            </a:ln>
          </p:spPr>
          <p:txBody>
            <a:bodyPr/>
            <a:lstStyle/>
            <a:p>
              <a:endParaRPr lang="en-US"/>
            </a:p>
          </p:txBody>
        </p:sp>
        <p:sp>
          <p:nvSpPr>
            <p:cNvPr id="308344" name="Line 285"/>
            <p:cNvSpPr>
              <a:spLocks noChangeShapeType="1"/>
            </p:cNvSpPr>
            <p:nvPr/>
          </p:nvSpPr>
          <p:spPr bwMode="auto">
            <a:xfrm>
              <a:off x="2526" y="1635"/>
              <a:ext cx="36" cy="1"/>
            </a:xfrm>
            <a:prstGeom prst="line">
              <a:avLst/>
            </a:prstGeom>
            <a:noFill/>
            <a:ln w="28575">
              <a:solidFill>
                <a:srgbClr val="000000"/>
              </a:solidFill>
              <a:round/>
              <a:headEnd/>
              <a:tailEnd/>
            </a:ln>
          </p:spPr>
          <p:txBody>
            <a:bodyPr/>
            <a:lstStyle/>
            <a:p>
              <a:endParaRPr lang="en-US"/>
            </a:p>
          </p:txBody>
        </p:sp>
        <p:sp>
          <p:nvSpPr>
            <p:cNvPr id="308345" name="Line 286"/>
            <p:cNvSpPr>
              <a:spLocks noChangeShapeType="1"/>
            </p:cNvSpPr>
            <p:nvPr/>
          </p:nvSpPr>
          <p:spPr bwMode="auto">
            <a:xfrm>
              <a:off x="2562" y="1635"/>
              <a:ext cx="12" cy="1"/>
            </a:xfrm>
            <a:prstGeom prst="line">
              <a:avLst/>
            </a:prstGeom>
            <a:noFill/>
            <a:ln w="28575">
              <a:solidFill>
                <a:srgbClr val="000000"/>
              </a:solidFill>
              <a:round/>
              <a:headEnd/>
              <a:tailEnd/>
            </a:ln>
          </p:spPr>
          <p:txBody>
            <a:bodyPr/>
            <a:lstStyle/>
            <a:p>
              <a:endParaRPr lang="en-US"/>
            </a:p>
          </p:txBody>
        </p:sp>
        <p:sp>
          <p:nvSpPr>
            <p:cNvPr id="308346" name="Line 287"/>
            <p:cNvSpPr>
              <a:spLocks noChangeShapeType="1"/>
            </p:cNvSpPr>
            <p:nvPr/>
          </p:nvSpPr>
          <p:spPr bwMode="auto">
            <a:xfrm>
              <a:off x="2574" y="1635"/>
              <a:ext cx="12" cy="1"/>
            </a:xfrm>
            <a:prstGeom prst="line">
              <a:avLst/>
            </a:prstGeom>
            <a:noFill/>
            <a:ln w="28575">
              <a:solidFill>
                <a:srgbClr val="000000"/>
              </a:solidFill>
              <a:round/>
              <a:headEnd/>
              <a:tailEnd/>
            </a:ln>
          </p:spPr>
          <p:txBody>
            <a:bodyPr/>
            <a:lstStyle/>
            <a:p>
              <a:endParaRPr lang="en-US"/>
            </a:p>
          </p:txBody>
        </p:sp>
        <p:sp>
          <p:nvSpPr>
            <p:cNvPr id="308347" name="Line 288"/>
            <p:cNvSpPr>
              <a:spLocks noChangeShapeType="1"/>
            </p:cNvSpPr>
            <p:nvPr/>
          </p:nvSpPr>
          <p:spPr bwMode="auto">
            <a:xfrm>
              <a:off x="2586" y="1635"/>
              <a:ext cx="12" cy="1"/>
            </a:xfrm>
            <a:prstGeom prst="line">
              <a:avLst/>
            </a:prstGeom>
            <a:noFill/>
            <a:ln w="28575">
              <a:solidFill>
                <a:srgbClr val="000000"/>
              </a:solidFill>
              <a:round/>
              <a:headEnd/>
              <a:tailEnd/>
            </a:ln>
          </p:spPr>
          <p:txBody>
            <a:bodyPr/>
            <a:lstStyle/>
            <a:p>
              <a:endParaRPr lang="en-US"/>
            </a:p>
          </p:txBody>
        </p:sp>
        <p:sp>
          <p:nvSpPr>
            <p:cNvPr id="308348" name="Line 289"/>
            <p:cNvSpPr>
              <a:spLocks noChangeShapeType="1"/>
            </p:cNvSpPr>
            <p:nvPr/>
          </p:nvSpPr>
          <p:spPr bwMode="auto">
            <a:xfrm>
              <a:off x="2598" y="1635"/>
              <a:ext cx="12" cy="1"/>
            </a:xfrm>
            <a:prstGeom prst="line">
              <a:avLst/>
            </a:prstGeom>
            <a:noFill/>
            <a:ln w="28575">
              <a:solidFill>
                <a:srgbClr val="000000"/>
              </a:solidFill>
              <a:round/>
              <a:headEnd/>
              <a:tailEnd/>
            </a:ln>
          </p:spPr>
          <p:txBody>
            <a:bodyPr/>
            <a:lstStyle/>
            <a:p>
              <a:endParaRPr lang="en-US"/>
            </a:p>
          </p:txBody>
        </p:sp>
        <p:sp>
          <p:nvSpPr>
            <p:cNvPr id="308349" name="Line 290"/>
            <p:cNvSpPr>
              <a:spLocks noChangeShapeType="1"/>
            </p:cNvSpPr>
            <p:nvPr/>
          </p:nvSpPr>
          <p:spPr bwMode="auto">
            <a:xfrm>
              <a:off x="2610" y="1635"/>
              <a:ext cx="36" cy="1"/>
            </a:xfrm>
            <a:prstGeom prst="line">
              <a:avLst/>
            </a:prstGeom>
            <a:noFill/>
            <a:ln w="28575">
              <a:solidFill>
                <a:srgbClr val="000000"/>
              </a:solidFill>
              <a:round/>
              <a:headEnd/>
              <a:tailEnd/>
            </a:ln>
          </p:spPr>
          <p:txBody>
            <a:bodyPr/>
            <a:lstStyle/>
            <a:p>
              <a:endParaRPr lang="en-US"/>
            </a:p>
          </p:txBody>
        </p:sp>
        <p:sp>
          <p:nvSpPr>
            <p:cNvPr id="308350" name="Line 291"/>
            <p:cNvSpPr>
              <a:spLocks noChangeShapeType="1"/>
            </p:cNvSpPr>
            <p:nvPr/>
          </p:nvSpPr>
          <p:spPr bwMode="auto">
            <a:xfrm>
              <a:off x="2646" y="1635"/>
              <a:ext cx="12" cy="1"/>
            </a:xfrm>
            <a:prstGeom prst="line">
              <a:avLst/>
            </a:prstGeom>
            <a:noFill/>
            <a:ln w="28575">
              <a:solidFill>
                <a:srgbClr val="000000"/>
              </a:solidFill>
              <a:round/>
              <a:headEnd/>
              <a:tailEnd/>
            </a:ln>
          </p:spPr>
          <p:txBody>
            <a:bodyPr/>
            <a:lstStyle/>
            <a:p>
              <a:endParaRPr lang="en-US"/>
            </a:p>
          </p:txBody>
        </p:sp>
        <p:sp>
          <p:nvSpPr>
            <p:cNvPr id="308351" name="Line 292"/>
            <p:cNvSpPr>
              <a:spLocks noChangeShapeType="1"/>
            </p:cNvSpPr>
            <p:nvPr/>
          </p:nvSpPr>
          <p:spPr bwMode="auto">
            <a:xfrm>
              <a:off x="2658" y="1635"/>
              <a:ext cx="12" cy="1"/>
            </a:xfrm>
            <a:prstGeom prst="line">
              <a:avLst/>
            </a:prstGeom>
            <a:noFill/>
            <a:ln w="28575">
              <a:solidFill>
                <a:srgbClr val="000000"/>
              </a:solidFill>
              <a:round/>
              <a:headEnd/>
              <a:tailEnd/>
            </a:ln>
          </p:spPr>
          <p:txBody>
            <a:bodyPr/>
            <a:lstStyle/>
            <a:p>
              <a:endParaRPr lang="en-US"/>
            </a:p>
          </p:txBody>
        </p:sp>
        <p:sp>
          <p:nvSpPr>
            <p:cNvPr id="308352" name="Line 293"/>
            <p:cNvSpPr>
              <a:spLocks noChangeShapeType="1"/>
            </p:cNvSpPr>
            <p:nvPr/>
          </p:nvSpPr>
          <p:spPr bwMode="auto">
            <a:xfrm>
              <a:off x="2670" y="1635"/>
              <a:ext cx="18" cy="1"/>
            </a:xfrm>
            <a:prstGeom prst="line">
              <a:avLst/>
            </a:prstGeom>
            <a:noFill/>
            <a:ln w="28575">
              <a:solidFill>
                <a:srgbClr val="000000"/>
              </a:solidFill>
              <a:round/>
              <a:headEnd/>
              <a:tailEnd/>
            </a:ln>
          </p:spPr>
          <p:txBody>
            <a:bodyPr/>
            <a:lstStyle/>
            <a:p>
              <a:endParaRPr lang="en-US"/>
            </a:p>
          </p:txBody>
        </p:sp>
        <p:sp>
          <p:nvSpPr>
            <p:cNvPr id="308353" name="Line 294"/>
            <p:cNvSpPr>
              <a:spLocks noChangeShapeType="1"/>
            </p:cNvSpPr>
            <p:nvPr/>
          </p:nvSpPr>
          <p:spPr bwMode="auto">
            <a:xfrm>
              <a:off x="2688" y="1635"/>
              <a:ext cx="12" cy="1"/>
            </a:xfrm>
            <a:prstGeom prst="line">
              <a:avLst/>
            </a:prstGeom>
            <a:noFill/>
            <a:ln w="28575">
              <a:solidFill>
                <a:srgbClr val="000000"/>
              </a:solidFill>
              <a:round/>
              <a:headEnd/>
              <a:tailEnd/>
            </a:ln>
          </p:spPr>
          <p:txBody>
            <a:bodyPr/>
            <a:lstStyle/>
            <a:p>
              <a:endParaRPr lang="en-US"/>
            </a:p>
          </p:txBody>
        </p:sp>
        <p:sp>
          <p:nvSpPr>
            <p:cNvPr id="308354" name="Line 295"/>
            <p:cNvSpPr>
              <a:spLocks noChangeShapeType="1"/>
            </p:cNvSpPr>
            <p:nvPr/>
          </p:nvSpPr>
          <p:spPr bwMode="auto">
            <a:xfrm>
              <a:off x="2700" y="1635"/>
              <a:ext cx="36" cy="1"/>
            </a:xfrm>
            <a:prstGeom prst="line">
              <a:avLst/>
            </a:prstGeom>
            <a:noFill/>
            <a:ln w="28575">
              <a:solidFill>
                <a:srgbClr val="000000"/>
              </a:solidFill>
              <a:round/>
              <a:headEnd/>
              <a:tailEnd/>
            </a:ln>
          </p:spPr>
          <p:txBody>
            <a:bodyPr/>
            <a:lstStyle/>
            <a:p>
              <a:endParaRPr lang="en-US"/>
            </a:p>
          </p:txBody>
        </p:sp>
        <p:sp>
          <p:nvSpPr>
            <p:cNvPr id="308355" name="Line 296"/>
            <p:cNvSpPr>
              <a:spLocks noChangeShapeType="1"/>
            </p:cNvSpPr>
            <p:nvPr/>
          </p:nvSpPr>
          <p:spPr bwMode="auto">
            <a:xfrm>
              <a:off x="2736" y="1635"/>
              <a:ext cx="12" cy="1"/>
            </a:xfrm>
            <a:prstGeom prst="line">
              <a:avLst/>
            </a:prstGeom>
            <a:noFill/>
            <a:ln w="28575">
              <a:solidFill>
                <a:srgbClr val="000000"/>
              </a:solidFill>
              <a:round/>
              <a:headEnd/>
              <a:tailEnd/>
            </a:ln>
          </p:spPr>
          <p:txBody>
            <a:bodyPr/>
            <a:lstStyle/>
            <a:p>
              <a:endParaRPr lang="en-US"/>
            </a:p>
          </p:txBody>
        </p:sp>
        <p:sp>
          <p:nvSpPr>
            <p:cNvPr id="308356" name="Line 297"/>
            <p:cNvSpPr>
              <a:spLocks noChangeShapeType="1"/>
            </p:cNvSpPr>
            <p:nvPr/>
          </p:nvSpPr>
          <p:spPr bwMode="auto">
            <a:xfrm>
              <a:off x="2748" y="1635"/>
              <a:ext cx="12" cy="1"/>
            </a:xfrm>
            <a:prstGeom prst="line">
              <a:avLst/>
            </a:prstGeom>
            <a:noFill/>
            <a:ln w="28575">
              <a:solidFill>
                <a:srgbClr val="000000"/>
              </a:solidFill>
              <a:round/>
              <a:headEnd/>
              <a:tailEnd/>
            </a:ln>
          </p:spPr>
          <p:txBody>
            <a:bodyPr/>
            <a:lstStyle/>
            <a:p>
              <a:endParaRPr lang="en-US"/>
            </a:p>
          </p:txBody>
        </p:sp>
        <p:sp>
          <p:nvSpPr>
            <p:cNvPr id="308357" name="Line 298"/>
            <p:cNvSpPr>
              <a:spLocks noChangeShapeType="1"/>
            </p:cNvSpPr>
            <p:nvPr/>
          </p:nvSpPr>
          <p:spPr bwMode="auto">
            <a:xfrm>
              <a:off x="2760" y="1635"/>
              <a:ext cx="12" cy="1"/>
            </a:xfrm>
            <a:prstGeom prst="line">
              <a:avLst/>
            </a:prstGeom>
            <a:noFill/>
            <a:ln w="28575">
              <a:solidFill>
                <a:srgbClr val="000000"/>
              </a:solidFill>
              <a:round/>
              <a:headEnd/>
              <a:tailEnd/>
            </a:ln>
          </p:spPr>
          <p:txBody>
            <a:bodyPr/>
            <a:lstStyle/>
            <a:p>
              <a:endParaRPr lang="en-US"/>
            </a:p>
          </p:txBody>
        </p:sp>
        <p:sp>
          <p:nvSpPr>
            <p:cNvPr id="308358" name="Line 299"/>
            <p:cNvSpPr>
              <a:spLocks noChangeShapeType="1"/>
            </p:cNvSpPr>
            <p:nvPr/>
          </p:nvSpPr>
          <p:spPr bwMode="auto">
            <a:xfrm>
              <a:off x="2772" y="1635"/>
              <a:ext cx="12" cy="1"/>
            </a:xfrm>
            <a:prstGeom prst="line">
              <a:avLst/>
            </a:prstGeom>
            <a:noFill/>
            <a:ln w="28575">
              <a:solidFill>
                <a:srgbClr val="000000"/>
              </a:solidFill>
              <a:round/>
              <a:headEnd/>
              <a:tailEnd/>
            </a:ln>
          </p:spPr>
          <p:txBody>
            <a:bodyPr/>
            <a:lstStyle/>
            <a:p>
              <a:endParaRPr lang="en-US"/>
            </a:p>
          </p:txBody>
        </p:sp>
        <p:sp>
          <p:nvSpPr>
            <p:cNvPr id="308359" name="Line 300"/>
            <p:cNvSpPr>
              <a:spLocks noChangeShapeType="1"/>
            </p:cNvSpPr>
            <p:nvPr/>
          </p:nvSpPr>
          <p:spPr bwMode="auto">
            <a:xfrm>
              <a:off x="2784" y="1635"/>
              <a:ext cx="36" cy="1"/>
            </a:xfrm>
            <a:prstGeom prst="line">
              <a:avLst/>
            </a:prstGeom>
            <a:noFill/>
            <a:ln w="28575">
              <a:solidFill>
                <a:srgbClr val="000000"/>
              </a:solidFill>
              <a:round/>
              <a:headEnd/>
              <a:tailEnd/>
            </a:ln>
          </p:spPr>
          <p:txBody>
            <a:bodyPr/>
            <a:lstStyle/>
            <a:p>
              <a:endParaRPr lang="en-US"/>
            </a:p>
          </p:txBody>
        </p:sp>
        <p:sp>
          <p:nvSpPr>
            <p:cNvPr id="308360" name="Line 301"/>
            <p:cNvSpPr>
              <a:spLocks noChangeShapeType="1"/>
            </p:cNvSpPr>
            <p:nvPr/>
          </p:nvSpPr>
          <p:spPr bwMode="auto">
            <a:xfrm>
              <a:off x="2820" y="1635"/>
              <a:ext cx="12" cy="1"/>
            </a:xfrm>
            <a:prstGeom prst="line">
              <a:avLst/>
            </a:prstGeom>
            <a:noFill/>
            <a:ln w="28575">
              <a:solidFill>
                <a:srgbClr val="000000"/>
              </a:solidFill>
              <a:round/>
              <a:headEnd/>
              <a:tailEnd/>
            </a:ln>
          </p:spPr>
          <p:txBody>
            <a:bodyPr/>
            <a:lstStyle/>
            <a:p>
              <a:endParaRPr lang="en-US"/>
            </a:p>
          </p:txBody>
        </p:sp>
        <p:sp>
          <p:nvSpPr>
            <p:cNvPr id="308361" name="Line 302"/>
            <p:cNvSpPr>
              <a:spLocks noChangeShapeType="1"/>
            </p:cNvSpPr>
            <p:nvPr/>
          </p:nvSpPr>
          <p:spPr bwMode="auto">
            <a:xfrm>
              <a:off x="2832" y="1635"/>
              <a:ext cx="12" cy="1"/>
            </a:xfrm>
            <a:prstGeom prst="line">
              <a:avLst/>
            </a:prstGeom>
            <a:noFill/>
            <a:ln w="28575">
              <a:solidFill>
                <a:srgbClr val="000000"/>
              </a:solidFill>
              <a:round/>
              <a:headEnd/>
              <a:tailEnd/>
            </a:ln>
          </p:spPr>
          <p:txBody>
            <a:bodyPr/>
            <a:lstStyle/>
            <a:p>
              <a:endParaRPr lang="en-US"/>
            </a:p>
          </p:txBody>
        </p:sp>
        <p:sp>
          <p:nvSpPr>
            <p:cNvPr id="308362" name="Line 303"/>
            <p:cNvSpPr>
              <a:spLocks noChangeShapeType="1"/>
            </p:cNvSpPr>
            <p:nvPr/>
          </p:nvSpPr>
          <p:spPr bwMode="auto">
            <a:xfrm>
              <a:off x="2844" y="1635"/>
              <a:ext cx="12" cy="1"/>
            </a:xfrm>
            <a:prstGeom prst="line">
              <a:avLst/>
            </a:prstGeom>
            <a:noFill/>
            <a:ln w="28575">
              <a:solidFill>
                <a:srgbClr val="000000"/>
              </a:solidFill>
              <a:round/>
              <a:headEnd/>
              <a:tailEnd/>
            </a:ln>
          </p:spPr>
          <p:txBody>
            <a:bodyPr/>
            <a:lstStyle/>
            <a:p>
              <a:endParaRPr lang="en-US"/>
            </a:p>
          </p:txBody>
        </p:sp>
        <p:sp>
          <p:nvSpPr>
            <p:cNvPr id="308363" name="Line 304"/>
            <p:cNvSpPr>
              <a:spLocks noChangeShapeType="1"/>
            </p:cNvSpPr>
            <p:nvPr/>
          </p:nvSpPr>
          <p:spPr bwMode="auto">
            <a:xfrm>
              <a:off x="2856" y="1635"/>
              <a:ext cx="12" cy="1"/>
            </a:xfrm>
            <a:prstGeom prst="line">
              <a:avLst/>
            </a:prstGeom>
            <a:noFill/>
            <a:ln w="28575">
              <a:solidFill>
                <a:srgbClr val="000000"/>
              </a:solidFill>
              <a:round/>
              <a:headEnd/>
              <a:tailEnd/>
            </a:ln>
          </p:spPr>
          <p:txBody>
            <a:bodyPr/>
            <a:lstStyle/>
            <a:p>
              <a:endParaRPr lang="en-US"/>
            </a:p>
          </p:txBody>
        </p:sp>
        <p:sp>
          <p:nvSpPr>
            <p:cNvPr id="308364" name="Line 305"/>
            <p:cNvSpPr>
              <a:spLocks noChangeShapeType="1"/>
            </p:cNvSpPr>
            <p:nvPr/>
          </p:nvSpPr>
          <p:spPr bwMode="auto">
            <a:xfrm>
              <a:off x="2868" y="1635"/>
              <a:ext cx="42" cy="1"/>
            </a:xfrm>
            <a:prstGeom prst="line">
              <a:avLst/>
            </a:prstGeom>
            <a:noFill/>
            <a:ln w="28575">
              <a:solidFill>
                <a:srgbClr val="000000"/>
              </a:solidFill>
              <a:round/>
              <a:headEnd/>
              <a:tailEnd/>
            </a:ln>
          </p:spPr>
          <p:txBody>
            <a:bodyPr/>
            <a:lstStyle/>
            <a:p>
              <a:endParaRPr lang="en-US"/>
            </a:p>
          </p:txBody>
        </p:sp>
        <p:sp>
          <p:nvSpPr>
            <p:cNvPr id="308365" name="Line 306"/>
            <p:cNvSpPr>
              <a:spLocks noChangeShapeType="1"/>
            </p:cNvSpPr>
            <p:nvPr/>
          </p:nvSpPr>
          <p:spPr bwMode="auto">
            <a:xfrm>
              <a:off x="2910" y="1635"/>
              <a:ext cx="12" cy="1"/>
            </a:xfrm>
            <a:prstGeom prst="line">
              <a:avLst/>
            </a:prstGeom>
            <a:noFill/>
            <a:ln w="28575">
              <a:solidFill>
                <a:srgbClr val="000000"/>
              </a:solidFill>
              <a:round/>
              <a:headEnd/>
              <a:tailEnd/>
            </a:ln>
          </p:spPr>
          <p:txBody>
            <a:bodyPr/>
            <a:lstStyle/>
            <a:p>
              <a:endParaRPr lang="en-US"/>
            </a:p>
          </p:txBody>
        </p:sp>
        <p:sp>
          <p:nvSpPr>
            <p:cNvPr id="308366" name="Line 307"/>
            <p:cNvSpPr>
              <a:spLocks noChangeShapeType="1"/>
            </p:cNvSpPr>
            <p:nvPr/>
          </p:nvSpPr>
          <p:spPr bwMode="auto">
            <a:xfrm>
              <a:off x="2922" y="1635"/>
              <a:ext cx="12" cy="1"/>
            </a:xfrm>
            <a:prstGeom prst="line">
              <a:avLst/>
            </a:prstGeom>
            <a:noFill/>
            <a:ln w="28575">
              <a:solidFill>
                <a:srgbClr val="000000"/>
              </a:solidFill>
              <a:round/>
              <a:headEnd/>
              <a:tailEnd/>
            </a:ln>
          </p:spPr>
          <p:txBody>
            <a:bodyPr/>
            <a:lstStyle/>
            <a:p>
              <a:endParaRPr lang="en-US"/>
            </a:p>
          </p:txBody>
        </p:sp>
        <p:sp>
          <p:nvSpPr>
            <p:cNvPr id="308367" name="Line 308"/>
            <p:cNvSpPr>
              <a:spLocks noChangeShapeType="1"/>
            </p:cNvSpPr>
            <p:nvPr/>
          </p:nvSpPr>
          <p:spPr bwMode="auto">
            <a:xfrm>
              <a:off x="2934" y="1635"/>
              <a:ext cx="12" cy="1"/>
            </a:xfrm>
            <a:prstGeom prst="line">
              <a:avLst/>
            </a:prstGeom>
            <a:noFill/>
            <a:ln w="28575">
              <a:solidFill>
                <a:srgbClr val="000000"/>
              </a:solidFill>
              <a:round/>
              <a:headEnd/>
              <a:tailEnd/>
            </a:ln>
          </p:spPr>
          <p:txBody>
            <a:bodyPr/>
            <a:lstStyle/>
            <a:p>
              <a:endParaRPr lang="en-US"/>
            </a:p>
          </p:txBody>
        </p:sp>
        <p:sp>
          <p:nvSpPr>
            <p:cNvPr id="308368" name="Line 309"/>
            <p:cNvSpPr>
              <a:spLocks noChangeShapeType="1"/>
            </p:cNvSpPr>
            <p:nvPr/>
          </p:nvSpPr>
          <p:spPr bwMode="auto">
            <a:xfrm>
              <a:off x="2946" y="1635"/>
              <a:ext cx="12" cy="1"/>
            </a:xfrm>
            <a:prstGeom prst="line">
              <a:avLst/>
            </a:prstGeom>
            <a:noFill/>
            <a:ln w="28575">
              <a:solidFill>
                <a:srgbClr val="000000"/>
              </a:solidFill>
              <a:round/>
              <a:headEnd/>
              <a:tailEnd/>
            </a:ln>
          </p:spPr>
          <p:txBody>
            <a:bodyPr/>
            <a:lstStyle/>
            <a:p>
              <a:endParaRPr lang="en-US"/>
            </a:p>
          </p:txBody>
        </p:sp>
        <p:sp>
          <p:nvSpPr>
            <p:cNvPr id="308369" name="Line 310"/>
            <p:cNvSpPr>
              <a:spLocks noChangeShapeType="1"/>
            </p:cNvSpPr>
            <p:nvPr/>
          </p:nvSpPr>
          <p:spPr bwMode="auto">
            <a:xfrm>
              <a:off x="2958" y="1635"/>
              <a:ext cx="36" cy="1"/>
            </a:xfrm>
            <a:prstGeom prst="line">
              <a:avLst/>
            </a:prstGeom>
            <a:noFill/>
            <a:ln w="28575">
              <a:solidFill>
                <a:srgbClr val="000000"/>
              </a:solidFill>
              <a:round/>
              <a:headEnd/>
              <a:tailEnd/>
            </a:ln>
          </p:spPr>
          <p:txBody>
            <a:bodyPr/>
            <a:lstStyle/>
            <a:p>
              <a:endParaRPr lang="en-US"/>
            </a:p>
          </p:txBody>
        </p:sp>
        <p:sp>
          <p:nvSpPr>
            <p:cNvPr id="308370" name="Line 311"/>
            <p:cNvSpPr>
              <a:spLocks noChangeShapeType="1"/>
            </p:cNvSpPr>
            <p:nvPr/>
          </p:nvSpPr>
          <p:spPr bwMode="auto">
            <a:xfrm>
              <a:off x="2994" y="1635"/>
              <a:ext cx="12" cy="1"/>
            </a:xfrm>
            <a:prstGeom prst="line">
              <a:avLst/>
            </a:prstGeom>
            <a:noFill/>
            <a:ln w="28575">
              <a:solidFill>
                <a:srgbClr val="000000"/>
              </a:solidFill>
              <a:round/>
              <a:headEnd/>
              <a:tailEnd/>
            </a:ln>
          </p:spPr>
          <p:txBody>
            <a:bodyPr/>
            <a:lstStyle/>
            <a:p>
              <a:endParaRPr lang="en-US"/>
            </a:p>
          </p:txBody>
        </p:sp>
        <p:sp>
          <p:nvSpPr>
            <p:cNvPr id="308371" name="Line 312"/>
            <p:cNvSpPr>
              <a:spLocks noChangeShapeType="1"/>
            </p:cNvSpPr>
            <p:nvPr/>
          </p:nvSpPr>
          <p:spPr bwMode="auto">
            <a:xfrm>
              <a:off x="3006" y="1635"/>
              <a:ext cx="12" cy="1"/>
            </a:xfrm>
            <a:prstGeom prst="line">
              <a:avLst/>
            </a:prstGeom>
            <a:noFill/>
            <a:ln w="28575">
              <a:solidFill>
                <a:srgbClr val="000000"/>
              </a:solidFill>
              <a:round/>
              <a:headEnd/>
              <a:tailEnd/>
            </a:ln>
          </p:spPr>
          <p:txBody>
            <a:bodyPr/>
            <a:lstStyle/>
            <a:p>
              <a:endParaRPr lang="en-US"/>
            </a:p>
          </p:txBody>
        </p:sp>
        <p:sp>
          <p:nvSpPr>
            <p:cNvPr id="308372" name="Line 313"/>
            <p:cNvSpPr>
              <a:spLocks noChangeShapeType="1"/>
            </p:cNvSpPr>
            <p:nvPr/>
          </p:nvSpPr>
          <p:spPr bwMode="auto">
            <a:xfrm>
              <a:off x="3018" y="1635"/>
              <a:ext cx="12" cy="1"/>
            </a:xfrm>
            <a:prstGeom prst="line">
              <a:avLst/>
            </a:prstGeom>
            <a:noFill/>
            <a:ln w="28575">
              <a:solidFill>
                <a:srgbClr val="000000"/>
              </a:solidFill>
              <a:round/>
              <a:headEnd/>
              <a:tailEnd/>
            </a:ln>
          </p:spPr>
          <p:txBody>
            <a:bodyPr/>
            <a:lstStyle/>
            <a:p>
              <a:endParaRPr lang="en-US"/>
            </a:p>
          </p:txBody>
        </p:sp>
        <p:sp>
          <p:nvSpPr>
            <p:cNvPr id="308373" name="Line 314"/>
            <p:cNvSpPr>
              <a:spLocks noChangeShapeType="1"/>
            </p:cNvSpPr>
            <p:nvPr/>
          </p:nvSpPr>
          <p:spPr bwMode="auto">
            <a:xfrm>
              <a:off x="3030" y="1635"/>
              <a:ext cx="12" cy="1"/>
            </a:xfrm>
            <a:prstGeom prst="line">
              <a:avLst/>
            </a:prstGeom>
            <a:noFill/>
            <a:ln w="28575">
              <a:solidFill>
                <a:srgbClr val="000000"/>
              </a:solidFill>
              <a:round/>
              <a:headEnd/>
              <a:tailEnd/>
            </a:ln>
          </p:spPr>
          <p:txBody>
            <a:bodyPr/>
            <a:lstStyle/>
            <a:p>
              <a:endParaRPr lang="en-US"/>
            </a:p>
          </p:txBody>
        </p:sp>
        <p:sp>
          <p:nvSpPr>
            <p:cNvPr id="308374" name="Line 315"/>
            <p:cNvSpPr>
              <a:spLocks noChangeShapeType="1"/>
            </p:cNvSpPr>
            <p:nvPr/>
          </p:nvSpPr>
          <p:spPr bwMode="auto">
            <a:xfrm>
              <a:off x="3042" y="1635"/>
              <a:ext cx="42" cy="1"/>
            </a:xfrm>
            <a:prstGeom prst="line">
              <a:avLst/>
            </a:prstGeom>
            <a:noFill/>
            <a:ln w="28575">
              <a:solidFill>
                <a:srgbClr val="000000"/>
              </a:solidFill>
              <a:round/>
              <a:headEnd/>
              <a:tailEnd/>
            </a:ln>
          </p:spPr>
          <p:txBody>
            <a:bodyPr/>
            <a:lstStyle/>
            <a:p>
              <a:endParaRPr lang="en-US"/>
            </a:p>
          </p:txBody>
        </p:sp>
        <p:sp>
          <p:nvSpPr>
            <p:cNvPr id="308375" name="Line 316"/>
            <p:cNvSpPr>
              <a:spLocks noChangeShapeType="1"/>
            </p:cNvSpPr>
            <p:nvPr/>
          </p:nvSpPr>
          <p:spPr bwMode="auto">
            <a:xfrm>
              <a:off x="3084" y="1635"/>
              <a:ext cx="12" cy="1"/>
            </a:xfrm>
            <a:prstGeom prst="line">
              <a:avLst/>
            </a:prstGeom>
            <a:noFill/>
            <a:ln w="28575">
              <a:solidFill>
                <a:srgbClr val="000000"/>
              </a:solidFill>
              <a:round/>
              <a:headEnd/>
              <a:tailEnd/>
            </a:ln>
          </p:spPr>
          <p:txBody>
            <a:bodyPr/>
            <a:lstStyle/>
            <a:p>
              <a:endParaRPr lang="en-US"/>
            </a:p>
          </p:txBody>
        </p:sp>
        <p:sp>
          <p:nvSpPr>
            <p:cNvPr id="308376" name="Line 317"/>
            <p:cNvSpPr>
              <a:spLocks noChangeShapeType="1"/>
            </p:cNvSpPr>
            <p:nvPr/>
          </p:nvSpPr>
          <p:spPr bwMode="auto">
            <a:xfrm>
              <a:off x="3096" y="1635"/>
              <a:ext cx="12" cy="1"/>
            </a:xfrm>
            <a:prstGeom prst="line">
              <a:avLst/>
            </a:prstGeom>
            <a:noFill/>
            <a:ln w="28575">
              <a:solidFill>
                <a:srgbClr val="000000"/>
              </a:solidFill>
              <a:round/>
              <a:headEnd/>
              <a:tailEnd/>
            </a:ln>
          </p:spPr>
          <p:txBody>
            <a:bodyPr/>
            <a:lstStyle/>
            <a:p>
              <a:endParaRPr lang="en-US"/>
            </a:p>
          </p:txBody>
        </p:sp>
        <p:sp>
          <p:nvSpPr>
            <p:cNvPr id="308377" name="Line 318"/>
            <p:cNvSpPr>
              <a:spLocks noChangeShapeType="1"/>
            </p:cNvSpPr>
            <p:nvPr/>
          </p:nvSpPr>
          <p:spPr bwMode="auto">
            <a:xfrm>
              <a:off x="3108" y="1635"/>
              <a:ext cx="12" cy="1"/>
            </a:xfrm>
            <a:prstGeom prst="line">
              <a:avLst/>
            </a:prstGeom>
            <a:noFill/>
            <a:ln w="28575">
              <a:solidFill>
                <a:srgbClr val="000000"/>
              </a:solidFill>
              <a:round/>
              <a:headEnd/>
              <a:tailEnd/>
            </a:ln>
          </p:spPr>
          <p:txBody>
            <a:bodyPr/>
            <a:lstStyle/>
            <a:p>
              <a:endParaRPr lang="en-US"/>
            </a:p>
          </p:txBody>
        </p:sp>
        <p:sp>
          <p:nvSpPr>
            <p:cNvPr id="308378" name="Line 319"/>
            <p:cNvSpPr>
              <a:spLocks noChangeShapeType="1"/>
            </p:cNvSpPr>
            <p:nvPr/>
          </p:nvSpPr>
          <p:spPr bwMode="auto">
            <a:xfrm>
              <a:off x="3120" y="1635"/>
              <a:ext cx="12" cy="1"/>
            </a:xfrm>
            <a:prstGeom prst="line">
              <a:avLst/>
            </a:prstGeom>
            <a:noFill/>
            <a:ln w="28575">
              <a:solidFill>
                <a:srgbClr val="000000"/>
              </a:solidFill>
              <a:round/>
              <a:headEnd/>
              <a:tailEnd/>
            </a:ln>
          </p:spPr>
          <p:txBody>
            <a:bodyPr/>
            <a:lstStyle/>
            <a:p>
              <a:endParaRPr lang="en-US"/>
            </a:p>
          </p:txBody>
        </p:sp>
        <p:sp>
          <p:nvSpPr>
            <p:cNvPr id="308379" name="Line 320"/>
            <p:cNvSpPr>
              <a:spLocks noChangeShapeType="1"/>
            </p:cNvSpPr>
            <p:nvPr/>
          </p:nvSpPr>
          <p:spPr bwMode="auto">
            <a:xfrm>
              <a:off x="3132" y="1635"/>
              <a:ext cx="36" cy="1"/>
            </a:xfrm>
            <a:prstGeom prst="line">
              <a:avLst/>
            </a:prstGeom>
            <a:noFill/>
            <a:ln w="28575">
              <a:solidFill>
                <a:srgbClr val="000000"/>
              </a:solidFill>
              <a:round/>
              <a:headEnd/>
              <a:tailEnd/>
            </a:ln>
          </p:spPr>
          <p:txBody>
            <a:bodyPr/>
            <a:lstStyle/>
            <a:p>
              <a:endParaRPr lang="en-US"/>
            </a:p>
          </p:txBody>
        </p:sp>
        <p:sp>
          <p:nvSpPr>
            <p:cNvPr id="308380" name="Line 321"/>
            <p:cNvSpPr>
              <a:spLocks noChangeShapeType="1"/>
            </p:cNvSpPr>
            <p:nvPr/>
          </p:nvSpPr>
          <p:spPr bwMode="auto">
            <a:xfrm>
              <a:off x="3168" y="1635"/>
              <a:ext cx="12" cy="1"/>
            </a:xfrm>
            <a:prstGeom prst="line">
              <a:avLst/>
            </a:prstGeom>
            <a:noFill/>
            <a:ln w="28575">
              <a:solidFill>
                <a:srgbClr val="000000"/>
              </a:solidFill>
              <a:round/>
              <a:headEnd/>
              <a:tailEnd/>
            </a:ln>
          </p:spPr>
          <p:txBody>
            <a:bodyPr/>
            <a:lstStyle/>
            <a:p>
              <a:endParaRPr lang="en-US"/>
            </a:p>
          </p:txBody>
        </p:sp>
        <p:sp>
          <p:nvSpPr>
            <p:cNvPr id="308381" name="Line 322"/>
            <p:cNvSpPr>
              <a:spLocks noChangeShapeType="1"/>
            </p:cNvSpPr>
            <p:nvPr/>
          </p:nvSpPr>
          <p:spPr bwMode="auto">
            <a:xfrm>
              <a:off x="3180" y="1635"/>
              <a:ext cx="12" cy="1"/>
            </a:xfrm>
            <a:prstGeom prst="line">
              <a:avLst/>
            </a:prstGeom>
            <a:noFill/>
            <a:ln w="28575">
              <a:solidFill>
                <a:srgbClr val="000000"/>
              </a:solidFill>
              <a:round/>
              <a:headEnd/>
              <a:tailEnd/>
            </a:ln>
          </p:spPr>
          <p:txBody>
            <a:bodyPr/>
            <a:lstStyle/>
            <a:p>
              <a:endParaRPr lang="en-US"/>
            </a:p>
          </p:txBody>
        </p:sp>
        <p:sp>
          <p:nvSpPr>
            <p:cNvPr id="308382" name="Line 323"/>
            <p:cNvSpPr>
              <a:spLocks noChangeShapeType="1"/>
            </p:cNvSpPr>
            <p:nvPr/>
          </p:nvSpPr>
          <p:spPr bwMode="auto">
            <a:xfrm>
              <a:off x="3192" y="1635"/>
              <a:ext cx="12" cy="1"/>
            </a:xfrm>
            <a:prstGeom prst="line">
              <a:avLst/>
            </a:prstGeom>
            <a:noFill/>
            <a:ln w="28575">
              <a:solidFill>
                <a:srgbClr val="000000"/>
              </a:solidFill>
              <a:round/>
              <a:headEnd/>
              <a:tailEnd/>
            </a:ln>
          </p:spPr>
          <p:txBody>
            <a:bodyPr/>
            <a:lstStyle/>
            <a:p>
              <a:endParaRPr lang="en-US"/>
            </a:p>
          </p:txBody>
        </p:sp>
        <p:sp>
          <p:nvSpPr>
            <p:cNvPr id="308383" name="Line 324"/>
            <p:cNvSpPr>
              <a:spLocks noChangeShapeType="1"/>
            </p:cNvSpPr>
            <p:nvPr/>
          </p:nvSpPr>
          <p:spPr bwMode="auto">
            <a:xfrm>
              <a:off x="3204" y="1635"/>
              <a:ext cx="12" cy="1"/>
            </a:xfrm>
            <a:prstGeom prst="line">
              <a:avLst/>
            </a:prstGeom>
            <a:noFill/>
            <a:ln w="28575">
              <a:solidFill>
                <a:srgbClr val="000000"/>
              </a:solidFill>
              <a:round/>
              <a:headEnd/>
              <a:tailEnd/>
            </a:ln>
          </p:spPr>
          <p:txBody>
            <a:bodyPr/>
            <a:lstStyle/>
            <a:p>
              <a:endParaRPr lang="en-US"/>
            </a:p>
          </p:txBody>
        </p:sp>
        <p:sp>
          <p:nvSpPr>
            <p:cNvPr id="308384" name="Line 325"/>
            <p:cNvSpPr>
              <a:spLocks noChangeShapeType="1"/>
            </p:cNvSpPr>
            <p:nvPr/>
          </p:nvSpPr>
          <p:spPr bwMode="auto">
            <a:xfrm>
              <a:off x="3216" y="1635"/>
              <a:ext cx="36" cy="1"/>
            </a:xfrm>
            <a:prstGeom prst="line">
              <a:avLst/>
            </a:prstGeom>
            <a:noFill/>
            <a:ln w="28575">
              <a:solidFill>
                <a:srgbClr val="000000"/>
              </a:solidFill>
              <a:round/>
              <a:headEnd/>
              <a:tailEnd/>
            </a:ln>
          </p:spPr>
          <p:txBody>
            <a:bodyPr/>
            <a:lstStyle/>
            <a:p>
              <a:endParaRPr lang="en-US"/>
            </a:p>
          </p:txBody>
        </p:sp>
        <p:sp>
          <p:nvSpPr>
            <p:cNvPr id="308385" name="Line 326"/>
            <p:cNvSpPr>
              <a:spLocks noChangeShapeType="1"/>
            </p:cNvSpPr>
            <p:nvPr/>
          </p:nvSpPr>
          <p:spPr bwMode="auto">
            <a:xfrm>
              <a:off x="3252" y="1635"/>
              <a:ext cx="12" cy="1"/>
            </a:xfrm>
            <a:prstGeom prst="line">
              <a:avLst/>
            </a:prstGeom>
            <a:noFill/>
            <a:ln w="28575">
              <a:solidFill>
                <a:srgbClr val="000000"/>
              </a:solidFill>
              <a:round/>
              <a:headEnd/>
              <a:tailEnd/>
            </a:ln>
          </p:spPr>
          <p:txBody>
            <a:bodyPr/>
            <a:lstStyle/>
            <a:p>
              <a:endParaRPr lang="en-US"/>
            </a:p>
          </p:txBody>
        </p:sp>
        <p:sp>
          <p:nvSpPr>
            <p:cNvPr id="308386" name="Line 327"/>
            <p:cNvSpPr>
              <a:spLocks noChangeShapeType="1"/>
            </p:cNvSpPr>
            <p:nvPr/>
          </p:nvSpPr>
          <p:spPr bwMode="auto">
            <a:xfrm>
              <a:off x="3264" y="1635"/>
              <a:ext cx="18" cy="1"/>
            </a:xfrm>
            <a:prstGeom prst="line">
              <a:avLst/>
            </a:prstGeom>
            <a:noFill/>
            <a:ln w="28575">
              <a:solidFill>
                <a:srgbClr val="000000"/>
              </a:solidFill>
              <a:round/>
              <a:headEnd/>
              <a:tailEnd/>
            </a:ln>
          </p:spPr>
          <p:txBody>
            <a:bodyPr/>
            <a:lstStyle/>
            <a:p>
              <a:endParaRPr lang="en-US"/>
            </a:p>
          </p:txBody>
        </p:sp>
        <p:sp>
          <p:nvSpPr>
            <p:cNvPr id="308387" name="Line 328"/>
            <p:cNvSpPr>
              <a:spLocks noChangeShapeType="1"/>
            </p:cNvSpPr>
            <p:nvPr/>
          </p:nvSpPr>
          <p:spPr bwMode="auto">
            <a:xfrm>
              <a:off x="3282" y="1635"/>
              <a:ext cx="12" cy="1"/>
            </a:xfrm>
            <a:prstGeom prst="line">
              <a:avLst/>
            </a:prstGeom>
            <a:noFill/>
            <a:ln w="28575">
              <a:solidFill>
                <a:srgbClr val="000000"/>
              </a:solidFill>
              <a:round/>
              <a:headEnd/>
              <a:tailEnd/>
            </a:ln>
          </p:spPr>
          <p:txBody>
            <a:bodyPr/>
            <a:lstStyle/>
            <a:p>
              <a:endParaRPr lang="en-US"/>
            </a:p>
          </p:txBody>
        </p:sp>
        <p:sp>
          <p:nvSpPr>
            <p:cNvPr id="308388" name="Line 329"/>
            <p:cNvSpPr>
              <a:spLocks noChangeShapeType="1"/>
            </p:cNvSpPr>
            <p:nvPr/>
          </p:nvSpPr>
          <p:spPr bwMode="auto">
            <a:xfrm>
              <a:off x="3294" y="1635"/>
              <a:ext cx="12" cy="1"/>
            </a:xfrm>
            <a:prstGeom prst="line">
              <a:avLst/>
            </a:prstGeom>
            <a:noFill/>
            <a:ln w="28575">
              <a:solidFill>
                <a:srgbClr val="000000"/>
              </a:solidFill>
              <a:round/>
              <a:headEnd/>
              <a:tailEnd/>
            </a:ln>
          </p:spPr>
          <p:txBody>
            <a:bodyPr/>
            <a:lstStyle/>
            <a:p>
              <a:endParaRPr lang="en-US"/>
            </a:p>
          </p:txBody>
        </p:sp>
        <p:sp>
          <p:nvSpPr>
            <p:cNvPr id="308389" name="Line 330"/>
            <p:cNvSpPr>
              <a:spLocks noChangeShapeType="1"/>
            </p:cNvSpPr>
            <p:nvPr/>
          </p:nvSpPr>
          <p:spPr bwMode="auto">
            <a:xfrm>
              <a:off x="3306" y="1635"/>
              <a:ext cx="36" cy="1"/>
            </a:xfrm>
            <a:prstGeom prst="line">
              <a:avLst/>
            </a:prstGeom>
            <a:noFill/>
            <a:ln w="28575">
              <a:solidFill>
                <a:srgbClr val="000000"/>
              </a:solidFill>
              <a:round/>
              <a:headEnd/>
              <a:tailEnd/>
            </a:ln>
          </p:spPr>
          <p:txBody>
            <a:bodyPr/>
            <a:lstStyle/>
            <a:p>
              <a:endParaRPr lang="en-US"/>
            </a:p>
          </p:txBody>
        </p:sp>
        <p:sp>
          <p:nvSpPr>
            <p:cNvPr id="308390" name="Line 331"/>
            <p:cNvSpPr>
              <a:spLocks noChangeShapeType="1"/>
            </p:cNvSpPr>
            <p:nvPr/>
          </p:nvSpPr>
          <p:spPr bwMode="auto">
            <a:xfrm>
              <a:off x="3342" y="1635"/>
              <a:ext cx="12" cy="1"/>
            </a:xfrm>
            <a:prstGeom prst="line">
              <a:avLst/>
            </a:prstGeom>
            <a:noFill/>
            <a:ln w="28575">
              <a:solidFill>
                <a:srgbClr val="000000"/>
              </a:solidFill>
              <a:round/>
              <a:headEnd/>
              <a:tailEnd/>
            </a:ln>
          </p:spPr>
          <p:txBody>
            <a:bodyPr/>
            <a:lstStyle/>
            <a:p>
              <a:endParaRPr lang="en-US"/>
            </a:p>
          </p:txBody>
        </p:sp>
        <p:sp>
          <p:nvSpPr>
            <p:cNvPr id="308391" name="Line 332"/>
            <p:cNvSpPr>
              <a:spLocks noChangeShapeType="1"/>
            </p:cNvSpPr>
            <p:nvPr/>
          </p:nvSpPr>
          <p:spPr bwMode="auto">
            <a:xfrm>
              <a:off x="3354" y="1635"/>
              <a:ext cx="12" cy="1"/>
            </a:xfrm>
            <a:prstGeom prst="line">
              <a:avLst/>
            </a:prstGeom>
            <a:noFill/>
            <a:ln w="28575">
              <a:solidFill>
                <a:srgbClr val="000000"/>
              </a:solidFill>
              <a:round/>
              <a:headEnd/>
              <a:tailEnd/>
            </a:ln>
          </p:spPr>
          <p:txBody>
            <a:bodyPr/>
            <a:lstStyle/>
            <a:p>
              <a:endParaRPr lang="en-US"/>
            </a:p>
          </p:txBody>
        </p:sp>
        <p:sp>
          <p:nvSpPr>
            <p:cNvPr id="308392" name="Line 333"/>
            <p:cNvSpPr>
              <a:spLocks noChangeShapeType="1"/>
            </p:cNvSpPr>
            <p:nvPr/>
          </p:nvSpPr>
          <p:spPr bwMode="auto">
            <a:xfrm>
              <a:off x="3366" y="1635"/>
              <a:ext cx="12" cy="1"/>
            </a:xfrm>
            <a:prstGeom prst="line">
              <a:avLst/>
            </a:prstGeom>
            <a:noFill/>
            <a:ln w="28575">
              <a:solidFill>
                <a:srgbClr val="000000"/>
              </a:solidFill>
              <a:round/>
              <a:headEnd/>
              <a:tailEnd/>
            </a:ln>
          </p:spPr>
          <p:txBody>
            <a:bodyPr/>
            <a:lstStyle/>
            <a:p>
              <a:endParaRPr lang="en-US"/>
            </a:p>
          </p:txBody>
        </p:sp>
        <p:sp>
          <p:nvSpPr>
            <p:cNvPr id="308393" name="Line 334"/>
            <p:cNvSpPr>
              <a:spLocks noChangeShapeType="1"/>
            </p:cNvSpPr>
            <p:nvPr/>
          </p:nvSpPr>
          <p:spPr bwMode="auto">
            <a:xfrm>
              <a:off x="3378" y="1635"/>
              <a:ext cx="12" cy="1"/>
            </a:xfrm>
            <a:prstGeom prst="line">
              <a:avLst/>
            </a:prstGeom>
            <a:noFill/>
            <a:ln w="28575">
              <a:solidFill>
                <a:srgbClr val="000000"/>
              </a:solidFill>
              <a:round/>
              <a:headEnd/>
              <a:tailEnd/>
            </a:ln>
          </p:spPr>
          <p:txBody>
            <a:bodyPr/>
            <a:lstStyle/>
            <a:p>
              <a:endParaRPr lang="en-US"/>
            </a:p>
          </p:txBody>
        </p:sp>
        <p:sp>
          <p:nvSpPr>
            <p:cNvPr id="308394" name="Line 335"/>
            <p:cNvSpPr>
              <a:spLocks noChangeShapeType="1"/>
            </p:cNvSpPr>
            <p:nvPr/>
          </p:nvSpPr>
          <p:spPr bwMode="auto">
            <a:xfrm>
              <a:off x="3390" y="1635"/>
              <a:ext cx="36" cy="1"/>
            </a:xfrm>
            <a:prstGeom prst="line">
              <a:avLst/>
            </a:prstGeom>
            <a:noFill/>
            <a:ln w="28575">
              <a:solidFill>
                <a:srgbClr val="000000"/>
              </a:solidFill>
              <a:round/>
              <a:headEnd/>
              <a:tailEnd/>
            </a:ln>
          </p:spPr>
          <p:txBody>
            <a:bodyPr/>
            <a:lstStyle/>
            <a:p>
              <a:endParaRPr lang="en-US"/>
            </a:p>
          </p:txBody>
        </p:sp>
        <p:sp>
          <p:nvSpPr>
            <p:cNvPr id="308395" name="Line 336"/>
            <p:cNvSpPr>
              <a:spLocks noChangeShapeType="1"/>
            </p:cNvSpPr>
            <p:nvPr/>
          </p:nvSpPr>
          <p:spPr bwMode="auto">
            <a:xfrm>
              <a:off x="3426" y="1635"/>
              <a:ext cx="12" cy="1"/>
            </a:xfrm>
            <a:prstGeom prst="line">
              <a:avLst/>
            </a:prstGeom>
            <a:noFill/>
            <a:ln w="28575">
              <a:solidFill>
                <a:srgbClr val="000000"/>
              </a:solidFill>
              <a:round/>
              <a:headEnd/>
              <a:tailEnd/>
            </a:ln>
          </p:spPr>
          <p:txBody>
            <a:bodyPr/>
            <a:lstStyle/>
            <a:p>
              <a:endParaRPr lang="en-US"/>
            </a:p>
          </p:txBody>
        </p:sp>
        <p:sp>
          <p:nvSpPr>
            <p:cNvPr id="308396" name="Line 337"/>
            <p:cNvSpPr>
              <a:spLocks noChangeShapeType="1"/>
            </p:cNvSpPr>
            <p:nvPr/>
          </p:nvSpPr>
          <p:spPr bwMode="auto">
            <a:xfrm>
              <a:off x="3438" y="1635"/>
              <a:ext cx="12" cy="1"/>
            </a:xfrm>
            <a:prstGeom prst="line">
              <a:avLst/>
            </a:prstGeom>
            <a:noFill/>
            <a:ln w="28575">
              <a:solidFill>
                <a:srgbClr val="000000"/>
              </a:solidFill>
              <a:round/>
              <a:headEnd/>
              <a:tailEnd/>
            </a:ln>
          </p:spPr>
          <p:txBody>
            <a:bodyPr/>
            <a:lstStyle/>
            <a:p>
              <a:endParaRPr lang="en-US"/>
            </a:p>
          </p:txBody>
        </p:sp>
        <p:sp>
          <p:nvSpPr>
            <p:cNvPr id="308397" name="Line 338"/>
            <p:cNvSpPr>
              <a:spLocks noChangeShapeType="1"/>
            </p:cNvSpPr>
            <p:nvPr/>
          </p:nvSpPr>
          <p:spPr bwMode="auto">
            <a:xfrm>
              <a:off x="3450" y="1635"/>
              <a:ext cx="12" cy="1"/>
            </a:xfrm>
            <a:prstGeom prst="line">
              <a:avLst/>
            </a:prstGeom>
            <a:noFill/>
            <a:ln w="28575">
              <a:solidFill>
                <a:srgbClr val="000000"/>
              </a:solidFill>
              <a:round/>
              <a:headEnd/>
              <a:tailEnd/>
            </a:ln>
          </p:spPr>
          <p:txBody>
            <a:bodyPr/>
            <a:lstStyle/>
            <a:p>
              <a:endParaRPr lang="en-US"/>
            </a:p>
          </p:txBody>
        </p:sp>
        <p:sp>
          <p:nvSpPr>
            <p:cNvPr id="308398" name="Line 339"/>
            <p:cNvSpPr>
              <a:spLocks noChangeShapeType="1"/>
            </p:cNvSpPr>
            <p:nvPr/>
          </p:nvSpPr>
          <p:spPr bwMode="auto">
            <a:xfrm>
              <a:off x="3462" y="1635"/>
              <a:ext cx="18" cy="1"/>
            </a:xfrm>
            <a:prstGeom prst="line">
              <a:avLst/>
            </a:prstGeom>
            <a:noFill/>
            <a:ln w="28575">
              <a:solidFill>
                <a:srgbClr val="000000"/>
              </a:solidFill>
              <a:round/>
              <a:headEnd/>
              <a:tailEnd/>
            </a:ln>
          </p:spPr>
          <p:txBody>
            <a:bodyPr/>
            <a:lstStyle/>
            <a:p>
              <a:endParaRPr lang="en-US"/>
            </a:p>
          </p:txBody>
        </p:sp>
        <p:sp>
          <p:nvSpPr>
            <p:cNvPr id="308399" name="Line 340"/>
            <p:cNvSpPr>
              <a:spLocks noChangeShapeType="1"/>
            </p:cNvSpPr>
            <p:nvPr/>
          </p:nvSpPr>
          <p:spPr bwMode="auto">
            <a:xfrm>
              <a:off x="3480" y="1635"/>
              <a:ext cx="36" cy="1"/>
            </a:xfrm>
            <a:prstGeom prst="line">
              <a:avLst/>
            </a:prstGeom>
            <a:noFill/>
            <a:ln w="28575">
              <a:solidFill>
                <a:srgbClr val="000000"/>
              </a:solidFill>
              <a:round/>
              <a:headEnd/>
              <a:tailEnd/>
            </a:ln>
          </p:spPr>
          <p:txBody>
            <a:bodyPr/>
            <a:lstStyle/>
            <a:p>
              <a:endParaRPr lang="en-US"/>
            </a:p>
          </p:txBody>
        </p:sp>
        <p:sp>
          <p:nvSpPr>
            <p:cNvPr id="308400" name="Line 341"/>
            <p:cNvSpPr>
              <a:spLocks noChangeShapeType="1"/>
            </p:cNvSpPr>
            <p:nvPr/>
          </p:nvSpPr>
          <p:spPr bwMode="auto">
            <a:xfrm>
              <a:off x="3516" y="1635"/>
              <a:ext cx="12" cy="1"/>
            </a:xfrm>
            <a:prstGeom prst="line">
              <a:avLst/>
            </a:prstGeom>
            <a:noFill/>
            <a:ln w="28575">
              <a:solidFill>
                <a:srgbClr val="000000"/>
              </a:solidFill>
              <a:round/>
              <a:headEnd/>
              <a:tailEnd/>
            </a:ln>
          </p:spPr>
          <p:txBody>
            <a:bodyPr/>
            <a:lstStyle/>
            <a:p>
              <a:endParaRPr lang="en-US"/>
            </a:p>
          </p:txBody>
        </p:sp>
        <p:sp>
          <p:nvSpPr>
            <p:cNvPr id="308401" name="Line 342"/>
            <p:cNvSpPr>
              <a:spLocks noChangeShapeType="1"/>
            </p:cNvSpPr>
            <p:nvPr/>
          </p:nvSpPr>
          <p:spPr bwMode="auto">
            <a:xfrm>
              <a:off x="3528" y="1635"/>
              <a:ext cx="12" cy="1"/>
            </a:xfrm>
            <a:prstGeom prst="line">
              <a:avLst/>
            </a:prstGeom>
            <a:noFill/>
            <a:ln w="28575">
              <a:solidFill>
                <a:srgbClr val="000000"/>
              </a:solidFill>
              <a:round/>
              <a:headEnd/>
              <a:tailEnd/>
            </a:ln>
          </p:spPr>
          <p:txBody>
            <a:bodyPr/>
            <a:lstStyle/>
            <a:p>
              <a:endParaRPr lang="en-US"/>
            </a:p>
          </p:txBody>
        </p:sp>
        <p:sp>
          <p:nvSpPr>
            <p:cNvPr id="308402" name="Line 343"/>
            <p:cNvSpPr>
              <a:spLocks noChangeShapeType="1"/>
            </p:cNvSpPr>
            <p:nvPr/>
          </p:nvSpPr>
          <p:spPr bwMode="auto">
            <a:xfrm>
              <a:off x="3540" y="1635"/>
              <a:ext cx="12" cy="1"/>
            </a:xfrm>
            <a:prstGeom prst="line">
              <a:avLst/>
            </a:prstGeom>
            <a:noFill/>
            <a:ln w="28575">
              <a:solidFill>
                <a:srgbClr val="000000"/>
              </a:solidFill>
              <a:round/>
              <a:headEnd/>
              <a:tailEnd/>
            </a:ln>
          </p:spPr>
          <p:txBody>
            <a:bodyPr/>
            <a:lstStyle/>
            <a:p>
              <a:endParaRPr lang="en-US"/>
            </a:p>
          </p:txBody>
        </p:sp>
        <p:sp>
          <p:nvSpPr>
            <p:cNvPr id="308403" name="Line 344"/>
            <p:cNvSpPr>
              <a:spLocks noChangeShapeType="1"/>
            </p:cNvSpPr>
            <p:nvPr/>
          </p:nvSpPr>
          <p:spPr bwMode="auto">
            <a:xfrm>
              <a:off x="3552" y="1635"/>
              <a:ext cx="12" cy="1"/>
            </a:xfrm>
            <a:prstGeom prst="line">
              <a:avLst/>
            </a:prstGeom>
            <a:noFill/>
            <a:ln w="28575">
              <a:solidFill>
                <a:srgbClr val="000000"/>
              </a:solidFill>
              <a:round/>
              <a:headEnd/>
              <a:tailEnd/>
            </a:ln>
          </p:spPr>
          <p:txBody>
            <a:bodyPr/>
            <a:lstStyle/>
            <a:p>
              <a:endParaRPr lang="en-US"/>
            </a:p>
          </p:txBody>
        </p:sp>
        <p:sp>
          <p:nvSpPr>
            <p:cNvPr id="308404" name="Line 345"/>
            <p:cNvSpPr>
              <a:spLocks noChangeShapeType="1"/>
            </p:cNvSpPr>
            <p:nvPr/>
          </p:nvSpPr>
          <p:spPr bwMode="auto">
            <a:xfrm>
              <a:off x="3564" y="1635"/>
              <a:ext cx="36" cy="1"/>
            </a:xfrm>
            <a:prstGeom prst="line">
              <a:avLst/>
            </a:prstGeom>
            <a:noFill/>
            <a:ln w="28575">
              <a:solidFill>
                <a:srgbClr val="000000"/>
              </a:solidFill>
              <a:round/>
              <a:headEnd/>
              <a:tailEnd/>
            </a:ln>
          </p:spPr>
          <p:txBody>
            <a:bodyPr/>
            <a:lstStyle/>
            <a:p>
              <a:endParaRPr lang="en-US"/>
            </a:p>
          </p:txBody>
        </p:sp>
        <p:sp>
          <p:nvSpPr>
            <p:cNvPr id="308405" name="Line 346"/>
            <p:cNvSpPr>
              <a:spLocks noChangeShapeType="1"/>
            </p:cNvSpPr>
            <p:nvPr/>
          </p:nvSpPr>
          <p:spPr bwMode="auto">
            <a:xfrm>
              <a:off x="3600" y="1635"/>
              <a:ext cx="12" cy="1"/>
            </a:xfrm>
            <a:prstGeom prst="line">
              <a:avLst/>
            </a:prstGeom>
            <a:noFill/>
            <a:ln w="28575">
              <a:solidFill>
                <a:srgbClr val="000000"/>
              </a:solidFill>
              <a:round/>
              <a:headEnd/>
              <a:tailEnd/>
            </a:ln>
          </p:spPr>
          <p:txBody>
            <a:bodyPr/>
            <a:lstStyle/>
            <a:p>
              <a:endParaRPr lang="en-US"/>
            </a:p>
          </p:txBody>
        </p:sp>
        <p:sp>
          <p:nvSpPr>
            <p:cNvPr id="308406" name="Line 347"/>
            <p:cNvSpPr>
              <a:spLocks noChangeShapeType="1"/>
            </p:cNvSpPr>
            <p:nvPr/>
          </p:nvSpPr>
          <p:spPr bwMode="auto">
            <a:xfrm>
              <a:off x="3612" y="1635"/>
              <a:ext cx="12" cy="1"/>
            </a:xfrm>
            <a:prstGeom prst="line">
              <a:avLst/>
            </a:prstGeom>
            <a:noFill/>
            <a:ln w="28575">
              <a:solidFill>
                <a:srgbClr val="000000"/>
              </a:solidFill>
              <a:round/>
              <a:headEnd/>
              <a:tailEnd/>
            </a:ln>
          </p:spPr>
          <p:txBody>
            <a:bodyPr/>
            <a:lstStyle/>
            <a:p>
              <a:endParaRPr lang="en-US"/>
            </a:p>
          </p:txBody>
        </p:sp>
        <p:sp>
          <p:nvSpPr>
            <p:cNvPr id="308407" name="Line 348"/>
            <p:cNvSpPr>
              <a:spLocks noChangeShapeType="1"/>
            </p:cNvSpPr>
            <p:nvPr/>
          </p:nvSpPr>
          <p:spPr bwMode="auto">
            <a:xfrm>
              <a:off x="3624" y="1635"/>
              <a:ext cx="12" cy="1"/>
            </a:xfrm>
            <a:prstGeom prst="line">
              <a:avLst/>
            </a:prstGeom>
            <a:noFill/>
            <a:ln w="28575">
              <a:solidFill>
                <a:srgbClr val="000000"/>
              </a:solidFill>
              <a:round/>
              <a:headEnd/>
              <a:tailEnd/>
            </a:ln>
          </p:spPr>
          <p:txBody>
            <a:bodyPr/>
            <a:lstStyle/>
            <a:p>
              <a:endParaRPr lang="en-US"/>
            </a:p>
          </p:txBody>
        </p:sp>
        <p:sp>
          <p:nvSpPr>
            <p:cNvPr id="308408" name="Line 349"/>
            <p:cNvSpPr>
              <a:spLocks noChangeShapeType="1"/>
            </p:cNvSpPr>
            <p:nvPr/>
          </p:nvSpPr>
          <p:spPr bwMode="auto">
            <a:xfrm>
              <a:off x="3636" y="1635"/>
              <a:ext cx="12" cy="1"/>
            </a:xfrm>
            <a:prstGeom prst="line">
              <a:avLst/>
            </a:prstGeom>
            <a:noFill/>
            <a:ln w="28575">
              <a:solidFill>
                <a:srgbClr val="000000"/>
              </a:solidFill>
              <a:round/>
              <a:headEnd/>
              <a:tailEnd/>
            </a:ln>
          </p:spPr>
          <p:txBody>
            <a:bodyPr/>
            <a:lstStyle/>
            <a:p>
              <a:endParaRPr lang="en-US"/>
            </a:p>
          </p:txBody>
        </p:sp>
        <p:sp>
          <p:nvSpPr>
            <p:cNvPr id="308409" name="Line 350"/>
            <p:cNvSpPr>
              <a:spLocks noChangeShapeType="1"/>
            </p:cNvSpPr>
            <p:nvPr/>
          </p:nvSpPr>
          <p:spPr bwMode="auto">
            <a:xfrm>
              <a:off x="3648" y="1635"/>
              <a:ext cx="42" cy="1"/>
            </a:xfrm>
            <a:prstGeom prst="line">
              <a:avLst/>
            </a:prstGeom>
            <a:noFill/>
            <a:ln w="28575">
              <a:solidFill>
                <a:srgbClr val="000000"/>
              </a:solidFill>
              <a:round/>
              <a:headEnd/>
              <a:tailEnd/>
            </a:ln>
          </p:spPr>
          <p:txBody>
            <a:bodyPr/>
            <a:lstStyle/>
            <a:p>
              <a:endParaRPr lang="en-US"/>
            </a:p>
          </p:txBody>
        </p:sp>
        <p:sp>
          <p:nvSpPr>
            <p:cNvPr id="308410" name="Line 351"/>
            <p:cNvSpPr>
              <a:spLocks noChangeShapeType="1"/>
            </p:cNvSpPr>
            <p:nvPr/>
          </p:nvSpPr>
          <p:spPr bwMode="auto">
            <a:xfrm>
              <a:off x="3690" y="1635"/>
              <a:ext cx="12" cy="1"/>
            </a:xfrm>
            <a:prstGeom prst="line">
              <a:avLst/>
            </a:prstGeom>
            <a:noFill/>
            <a:ln w="28575">
              <a:solidFill>
                <a:srgbClr val="000000"/>
              </a:solidFill>
              <a:round/>
              <a:headEnd/>
              <a:tailEnd/>
            </a:ln>
          </p:spPr>
          <p:txBody>
            <a:bodyPr/>
            <a:lstStyle/>
            <a:p>
              <a:endParaRPr lang="en-US"/>
            </a:p>
          </p:txBody>
        </p:sp>
        <p:sp>
          <p:nvSpPr>
            <p:cNvPr id="308411" name="Line 352"/>
            <p:cNvSpPr>
              <a:spLocks noChangeShapeType="1"/>
            </p:cNvSpPr>
            <p:nvPr/>
          </p:nvSpPr>
          <p:spPr bwMode="auto">
            <a:xfrm>
              <a:off x="3702" y="1635"/>
              <a:ext cx="12" cy="1"/>
            </a:xfrm>
            <a:prstGeom prst="line">
              <a:avLst/>
            </a:prstGeom>
            <a:noFill/>
            <a:ln w="28575">
              <a:solidFill>
                <a:srgbClr val="000000"/>
              </a:solidFill>
              <a:round/>
              <a:headEnd/>
              <a:tailEnd/>
            </a:ln>
          </p:spPr>
          <p:txBody>
            <a:bodyPr/>
            <a:lstStyle/>
            <a:p>
              <a:endParaRPr lang="en-US"/>
            </a:p>
          </p:txBody>
        </p:sp>
        <p:sp>
          <p:nvSpPr>
            <p:cNvPr id="308412" name="Line 353"/>
            <p:cNvSpPr>
              <a:spLocks noChangeShapeType="1"/>
            </p:cNvSpPr>
            <p:nvPr/>
          </p:nvSpPr>
          <p:spPr bwMode="auto">
            <a:xfrm>
              <a:off x="3714" y="1635"/>
              <a:ext cx="12" cy="1"/>
            </a:xfrm>
            <a:prstGeom prst="line">
              <a:avLst/>
            </a:prstGeom>
            <a:noFill/>
            <a:ln w="28575">
              <a:solidFill>
                <a:srgbClr val="000000"/>
              </a:solidFill>
              <a:round/>
              <a:headEnd/>
              <a:tailEnd/>
            </a:ln>
          </p:spPr>
          <p:txBody>
            <a:bodyPr/>
            <a:lstStyle/>
            <a:p>
              <a:endParaRPr lang="en-US"/>
            </a:p>
          </p:txBody>
        </p:sp>
        <p:sp>
          <p:nvSpPr>
            <p:cNvPr id="308413" name="Line 354"/>
            <p:cNvSpPr>
              <a:spLocks noChangeShapeType="1"/>
            </p:cNvSpPr>
            <p:nvPr/>
          </p:nvSpPr>
          <p:spPr bwMode="auto">
            <a:xfrm>
              <a:off x="3726" y="1635"/>
              <a:ext cx="12" cy="1"/>
            </a:xfrm>
            <a:prstGeom prst="line">
              <a:avLst/>
            </a:prstGeom>
            <a:noFill/>
            <a:ln w="28575">
              <a:solidFill>
                <a:srgbClr val="000000"/>
              </a:solidFill>
              <a:round/>
              <a:headEnd/>
              <a:tailEnd/>
            </a:ln>
          </p:spPr>
          <p:txBody>
            <a:bodyPr/>
            <a:lstStyle/>
            <a:p>
              <a:endParaRPr lang="en-US"/>
            </a:p>
          </p:txBody>
        </p:sp>
        <p:sp>
          <p:nvSpPr>
            <p:cNvPr id="308414" name="Line 355"/>
            <p:cNvSpPr>
              <a:spLocks noChangeShapeType="1"/>
            </p:cNvSpPr>
            <p:nvPr/>
          </p:nvSpPr>
          <p:spPr bwMode="auto">
            <a:xfrm>
              <a:off x="3738" y="1635"/>
              <a:ext cx="36" cy="1"/>
            </a:xfrm>
            <a:prstGeom prst="line">
              <a:avLst/>
            </a:prstGeom>
            <a:noFill/>
            <a:ln w="28575">
              <a:solidFill>
                <a:srgbClr val="000000"/>
              </a:solidFill>
              <a:round/>
              <a:headEnd/>
              <a:tailEnd/>
            </a:ln>
          </p:spPr>
          <p:txBody>
            <a:bodyPr/>
            <a:lstStyle/>
            <a:p>
              <a:endParaRPr lang="en-US"/>
            </a:p>
          </p:txBody>
        </p:sp>
        <p:sp>
          <p:nvSpPr>
            <p:cNvPr id="308415" name="Line 356"/>
            <p:cNvSpPr>
              <a:spLocks noChangeShapeType="1"/>
            </p:cNvSpPr>
            <p:nvPr/>
          </p:nvSpPr>
          <p:spPr bwMode="auto">
            <a:xfrm>
              <a:off x="3774" y="1635"/>
              <a:ext cx="12" cy="1"/>
            </a:xfrm>
            <a:prstGeom prst="line">
              <a:avLst/>
            </a:prstGeom>
            <a:noFill/>
            <a:ln w="28575">
              <a:solidFill>
                <a:srgbClr val="000000"/>
              </a:solidFill>
              <a:round/>
              <a:headEnd/>
              <a:tailEnd/>
            </a:ln>
          </p:spPr>
          <p:txBody>
            <a:bodyPr/>
            <a:lstStyle/>
            <a:p>
              <a:endParaRPr lang="en-US"/>
            </a:p>
          </p:txBody>
        </p:sp>
        <p:sp>
          <p:nvSpPr>
            <p:cNvPr id="308416" name="Line 357"/>
            <p:cNvSpPr>
              <a:spLocks noChangeShapeType="1"/>
            </p:cNvSpPr>
            <p:nvPr/>
          </p:nvSpPr>
          <p:spPr bwMode="auto">
            <a:xfrm>
              <a:off x="3786" y="1635"/>
              <a:ext cx="12" cy="1"/>
            </a:xfrm>
            <a:prstGeom prst="line">
              <a:avLst/>
            </a:prstGeom>
            <a:noFill/>
            <a:ln w="28575">
              <a:solidFill>
                <a:srgbClr val="000000"/>
              </a:solidFill>
              <a:round/>
              <a:headEnd/>
              <a:tailEnd/>
            </a:ln>
          </p:spPr>
          <p:txBody>
            <a:bodyPr/>
            <a:lstStyle/>
            <a:p>
              <a:endParaRPr lang="en-US"/>
            </a:p>
          </p:txBody>
        </p:sp>
        <p:sp>
          <p:nvSpPr>
            <p:cNvPr id="308417" name="Line 358"/>
            <p:cNvSpPr>
              <a:spLocks noChangeShapeType="1"/>
            </p:cNvSpPr>
            <p:nvPr/>
          </p:nvSpPr>
          <p:spPr bwMode="auto">
            <a:xfrm>
              <a:off x="3798" y="1635"/>
              <a:ext cx="12" cy="1"/>
            </a:xfrm>
            <a:prstGeom prst="line">
              <a:avLst/>
            </a:prstGeom>
            <a:noFill/>
            <a:ln w="28575">
              <a:solidFill>
                <a:srgbClr val="000000"/>
              </a:solidFill>
              <a:round/>
              <a:headEnd/>
              <a:tailEnd/>
            </a:ln>
          </p:spPr>
          <p:txBody>
            <a:bodyPr/>
            <a:lstStyle/>
            <a:p>
              <a:endParaRPr lang="en-US"/>
            </a:p>
          </p:txBody>
        </p:sp>
        <p:sp>
          <p:nvSpPr>
            <p:cNvPr id="308418" name="Line 359"/>
            <p:cNvSpPr>
              <a:spLocks noChangeShapeType="1"/>
            </p:cNvSpPr>
            <p:nvPr/>
          </p:nvSpPr>
          <p:spPr bwMode="auto">
            <a:xfrm>
              <a:off x="3810" y="1635"/>
              <a:ext cx="12" cy="1"/>
            </a:xfrm>
            <a:prstGeom prst="line">
              <a:avLst/>
            </a:prstGeom>
            <a:noFill/>
            <a:ln w="28575">
              <a:solidFill>
                <a:srgbClr val="000000"/>
              </a:solidFill>
              <a:round/>
              <a:headEnd/>
              <a:tailEnd/>
            </a:ln>
          </p:spPr>
          <p:txBody>
            <a:bodyPr/>
            <a:lstStyle/>
            <a:p>
              <a:endParaRPr lang="en-US"/>
            </a:p>
          </p:txBody>
        </p:sp>
        <p:sp>
          <p:nvSpPr>
            <p:cNvPr id="308419" name="Line 360"/>
            <p:cNvSpPr>
              <a:spLocks noChangeShapeType="1"/>
            </p:cNvSpPr>
            <p:nvPr/>
          </p:nvSpPr>
          <p:spPr bwMode="auto">
            <a:xfrm>
              <a:off x="3822" y="1635"/>
              <a:ext cx="36" cy="1"/>
            </a:xfrm>
            <a:prstGeom prst="line">
              <a:avLst/>
            </a:prstGeom>
            <a:noFill/>
            <a:ln w="28575">
              <a:solidFill>
                <a:srgbClr val="000000"/>
              </a:solidFill>
              <a:round/>
              <a:headEnd/>
              <a:tailEnd/>
            </a:ln>
          </p:spPr>
          <p:txBody>
            <a:bodyPr/>
            <a:lstStyle/>
            <a:p>
              <a:endParaRPr lang="en-US"/>
            </a:p>
          </p:txBody>
        </p:sp>
        <p:sp>
          <p:nvSpPr>
            <p:cNvPr id="308420" name="Line 361"/>
            <p:cNvSpPr>
              <a:spLocks noChangeShapeType="1"/>
            </p:cNvSpPr>
            <p:nvPr/>
          </p:nvSpPr>
          <p:spPr bwMode="auto">
            <a:xfrm>
              <a:off x="3858" y="1635"/>
              <a:ext cx="12" cy="1"/>
            </a:xfrm>
            <a:prstGeom prst="line">
              <a:avLst/>
            </a:prstGeom>
            <a:noFill/>
            <a:ln w="28575">
              <a:solidFill>
                <a:srgbClr val="000000"/>
              </a:solidFill>
              <a:round/>
              <a:headEnd/>
              <a:tailEnd/>
            </a:ln>
          </p:spPr>
          <p:txBody>
            <a:bodyPr/>
            <a:lstStyle/>
            <a:p>
              <a:endParaRPr lang="en-US"/>
            </a:p>
          </p:txBody>
        </p:sp>
        <p:sp>
          <p:nvSpPr>
            <p:cNvPr id="308421" name="Line 362"/>
            <p:cNvSpPr>
              <a:spLocks noChangeShapeType="1"/>
            </p:cNvSpPr>
            <p:nvPr/>
          </p:nvSpPr>
          <p:spPr bwMode="auto">
            <a:xfrm>
              <a:off x="3870" y="1635"/>
              <a:ext cx="18" cy="1"/>
            </a:xfrm>
            <a:prstGeom prst="line">
              <a:avLst/>
            </a:prstGeom>
            <a:noFill/>
            <a:ln w="28575">
              <a:solidFill>
                <a:srgbClr val="000000"/>
              </a:solidFill>
              <a:round/>
              <a:headEnd/>
              <a:tailEnd/>
            </a:ln>
          </p:spPr>
          <p:txBody>
            <a:bodyPr/>
            <a:lstStyle/>
            <a:p>
              <a:endParaRPr lang="en-US"/>
            </a:p>
          </p:txBody>
        </p:sp>
        <p:sp>
          <p:nvSpPr>
            <p:cNvPr id="308422" name="Line 363"/>
            <p:cNvSpPr>
              <a:spLocks noChangeShapeType="1"/>
            </p:cNvSpPr>
            <p:nvPr/>
          </p:nvSpPr>
          <p:spPr bwMode="auto">
            <a:xfrm>
              <a:off x="3888" y="1635"/>
              <a:ext cx="12" cy="1"/>
            </a:xfrm>
            <a:prstGeom prst="line">
              <a:avLst/>
            </a:prstGeom>
            <a:noFill/>
            <a:ln w="28575">
              <a:solidFill>
                <a:srgbClr val="000000"/>
              </a:solidFill>
              <a:round/>
              <a:headEnd/>
              <a:tailEnd/>
            </a:ln>
          </p:spPr>
          <p:txBody>
            <a:bodyPr/>
            <a:lstStyle/>
            <a:p>
              <a:endParaRPr lang="en-US"/>
            </a:p>
          </p:txBody>
        </p:sp>
        <p:sp>
          <p:nvSpPr>
            <p:cNvPr id="308423" name="Line 364"/>
            <p:cNvSpPr>
              <a:spLocks noChangeShapeType="1"/>
            </p:cNvSpPr>
            <p:nvPr/>
          </p:nvSpPr>
          <p:spPr bwMode="auto">
            <a:xfrm>
              <a:off x="3900" y="1635"/>
              <a:ext cx="12" cy="1"/>
            </a:xfrm>
            <a:prstGeom prst="line">
              <a:avLst/>
            </a:prstGeom>
            <a:noFill/>
            <a:ln w="28575">
              <a:solidFill>
                <a:srgbClr val="000000"/>
              </a:solidFill>
              <a:round/>
              <a:headEnd/>
              <a:tailEnd/>
            </a:ln>
          </p:spPr>
          <p:txBody>
            <a:bodyPr/>
            <a:lstStyle/>
            <a:p>
              <a:endParaRPr lang="en-US"/>
            </a:p>
          </p:txBody>
        </p:sp>
        <p:sp>
          <p:nvSpPr>
            <p:cNvPr id="308424" name="Line 365"/>
            <p:cNvSpPr>
              <a:spLocks noChangeShapeType="1"/>
            </p:cNvSpPr>
            <p:nvPr/>
          </p:nvSpPr>
          <p:spPr bwMode="auto">
            <a:xfrm>
              <a:off x="3912" y="1635"/>
              <a:ext cx="36" cy="1"/>
            </a:xfrm>
            <a:prstGeom prst="line">
              <a:avLst/>
            </a:prstGeom>
            <a:noFill/>
            <a:ln w="28575">
              <a:solidFill>
                <a:srgbClr val="000000"/>
              </a:solidFill>
              <a:round/>
              <a:headEnd/>
              <a:tailEnd/>
            </a:ln>
          </p:spPr>
          <p:txBody>
            <a:bodyPr/>
            <a:lstStyle/>
            <a:p>
              <a:endParaRPr lang="en-US"/>
            </a:p>
          </p:txBody>
        </p:sp>
        <p:sp>
          <p:nvSpPr>
            <p:cNvPr id="308425" name="Line 366"/>
            <p:cNvSpPr>
              <a:spLocks noChangeShapeType="1"/>
            </p:cNvSpPr>
            <p:nvPr/>
          </p:nvSpPr>
          <p:spPr bwMode="auto">
            <a:xfrm>
              <a:off x="3948" y="1635"/>
              <a:ext cx="12" cy="1"/>
            </a:xfrm>
            <a:prstGeom prst="line">
              <a:avLst/>
            </a:prstGeom>
            <a:noFill/>
            <a:ln w="28575">
              <a:solidFill>
                <a:srgbClr val="000000"/>
              </a:solidFill>
              <a:round/>
              <a:headEnd/>
              <a:tailEnd/>
            </a:ln>
          </p:spPr>
          <p:txBody>
            <a:bodyPr/>
            <a:lstStyle/>
            <a:p>
              <a:endParaRPr lang="en-US"/>
            </a:p>
          </p:txBody>
        </p:sp>
        <p:sp>
          <p:nvSpPr>
            <p:cNvPr id="308426" name="Line 367"/>
            <p:cNvSpPr>
              <a:spLocks noChangeShapeType="1"/>
            </p:cNvSpPr>
            <p:nvPr/>
          </p:nvSpPr>
          <p:spPr bwMode="auto">
            <a:xfrm>
              <a:off x="3960" y="1635"/>
              <a:ext cx="12" cy="1"/>
            </a:xfrm>
            <a:prstGeom prst="line">
              <a:avLst/>
            </a:prstGeom>
            <a:noFill/>
            <a:ln w="28575">
              <a:solidFill>
                <a:srgbClr val="000000"/>
              </a:solidFill>
              <a:round/>
              <a:headEnd/>
              <a:tailEnd/>
            </a:ln>
          </p:spPr>
          <p:txBody>
            <a:bodyPr/>
            <a:lstStyle/>
            <a:p>
              <a:endParaRPr lang="en-US"/>
            </a:p>
          </p:txBody>
        </p:sp>
        <p:sp>
          <p:nvSpPr>
            <p:cNvPr id="308427" name="Line 368"/>
            <p:cNvSpPr>
              <a:spLocks noChangeShapeType="1"/>
            </p:cNvSpPr>
            <p:nvPr/>
          </p:nvSpPr>
          <p:spPr bwMode="auto">
            <a:xfrm>
              <a:off x="3972" y="1635"/>
              <a:ext cx="12" cy="1"/>
            </a:xfrm>
            <a:prstGeom prst="line">
              <a:avLst/>
            </a:prstGeom>
            <a:noFill/>
            <a:ln w="28575">
              <a:solidFill>
                <a:srgbClr val="000000"/>
              </a:solidFill>
              <a:round/>
              <a:headEnd/>
              <a:tailEnd/>
            </a:ln>
          </p:spPr>
          <p:txBody>
            <a:bodyPr/>
            <a:lstStyle/>
            <a:p>
              <a:endParaRPr lang="en-US"/>
            </a:p>
          </p:txBody>
        </p:sp>
        <p:sp>
          <p:nvSpPr>
            <p:cNvPr id="308428" name="Line 369"/>
            <p:cNvSpPr>
              <a:spLocks noChangeShapeType="1"/>
            </p:cNvSpPr>
            <p:nvPr/>
          </p:nvSpPr>
          <p:spPr bwMode="auto">
            <a:xfrm>
              <a:off x="3984" y="1635"/>
              <a:ext cx="12" cy="1"/>
            </a:xfrm>
            <a:prstGeom prst="line">
              <a:avLst/>
            </a:prstGeom>
            <a:noFill/>
            <a:ln w="28575">
              <a:solidFill>
                <a:srgbClr val="000000"/>
              </a:solidFill>
              <a:round/>
              <a:headEnd/>
              <a:tailEnd/>
            </a:ln>
          </p:spPr>
          <p:txBody>
            <a:bodyPr/>
            <a:lstStyle/>
            <a:p>
              <a:endParaRPr lang="en-US"/>
            </a:p>
          </p:txBody>
        </p:sp>
        <p:sp>
          <p:nvSpPr>
            <p:cNvPr id="308429" name="Line 370"/>
            <p:cNvSpPr>
              <a:spLocks noChangeShapeType="1"/>
            </p:cNvSpPr>
            <p:nvPr/>
          </p:nvSpPr>
          <p:spPr bwMode="auto">
            <a:xfrm>
              <a:off x="3996" y="1635"/>
              <a:ext cx="36" cy="1"/>
            </a:xfrm>
            <a:prstGeom prst="line">
              <a:avLst/>
            </a:prstGeom>
            <a:noFill/>
            <a:ln w="28575">
              <a:solidFill>
                <a:srgbClr val="000000"/>
              </a:solidFill>
              <a:round/>
              <a:headEnd/>
              <a:tailEnd/>
            </a:ln>
          </p:spPr>
          <p:txBody>
            <a:bodyPr/>
            <a:lstStyle/>
            <a:p>
              <a:endParaRPr lang="en-US"/>
            </a:p>
          </p:txBody>
        </p:sp>
        <p:sp>
          <p:nvSpPr>
            <p:cNvPr id="308430" name="Line 371"/>
            <p:cNvSpPr>
              <a:spLocks noChangeShapeType="1"/>
            </p:cNvSpPr>
            <p:nvPr/>
          </p:nvSpPr>
          <p:spPr bwMode="auto">
            <a:xfrm>
              <a:off x="4032" y="1635"/>
              <a:ext cx="12" cy="1"/>
            </a:xfrm>
            <a:prstGeom prst="line">
              <a:avLst/>
            </a:prstGeom>
            <a:noFill/>
            <a:ln w="28575">
              <a:solidFill>
                <a:srgbClr val="000000"/>
              </a:solidFill>
              <a:round/>
              <a:headEnd/>
              <a:tailEnd/>
            </a:ln>
          </p:spPr>
          <p:txBody>
            <a:bodyPr/>
            <a:lstStyle/>
            <a:p>
              <a:endParaRPr lang="en-US"/>
            </a:p>
          </p:txBody>
        </p:sp>
        <p:sp>
          <p:nvSpPr>
            <p:cNvPr id="308431" name="Line 372"/>
            <p:cNvSpPr>
              <a:spLocks noChangeShapeType="1"/>
            </p:cNvSpPr>
            <p:nvPr/>
          </p:nvSpPr>
          <p:spPr bwMode="auto">
            <a:xfrm>
              <a:off x="4044" y="1635"/>
              <a:ext cx="12" cy="1"/>
            </a:xfrm>
            <a:prstGeom prst="line">
              <a:avLst/>
            </a:prstGeom>
            <a:noFill/>
            <a:ln w="28575">
              <a:solidFill>
                <a:srgbClr val="000000"/>
              </a:solidFill>
              <a:round/>
              <a:headEnd/>
              <a:tailEnd/>
            </a:ln>
          </p:spPr>
          <p:txBody>
            <a:bodyPr/>
            <a:lstStyle/>
            <a:p>
              <a:endParaRPr lang="en-US"/>
            </a:p>
          </p:txBody>
        </p:sp>
        <p:sp>
          <p:nvSpPr>
            <p:cNvPr id="308432" name="Line 373"/>
            <p:cNvSpPr>
              <a:spLocks noChangeShapeType="1"/>
            </p:cNvSpPr>
            <p:nvPr/>
          </p:nvSpPr>
          <p:spPr bwMode="auto">
            <a:xfrm>
              <a:off x="4056" y="1635"/>
              <a:ext cx="12" cy="1"/>
            </a:xfrm>
            <a:prstGeom prst="line">
              <a:avLst/>
            </a:prstGeom>
            <a:noFill/>
            <a:ln w="28575">
              <a:solidFill>
                <a:srgbClr val="000000"/>
              </a:solidFill>
              <a:round/>
              <a:headEnd/>
              <a:tailEnd/>
            </a:ln>
          </p:spPr>
          <p:txBody>
            <a:bodyPr/>
            <a:lstStyle/>
            <a:p>
              <a:endParaRPr lang="en-US"/>
            </a:p>
          </p:txBody>
        </p:sp>
        <p:sp>
          <p:nvSpPr>
            <p:cNvPr id="308433" name="Line 374"/>
            <p:cNvSpPr>
              <a:spLocks noChangeShapeType="1"/>
            </p:cNvSpPr>
            <p:nvPr/>
          </p:nvSpPr>
          <p:spPr bwMode="auto">
            <a:xfrm>
              <a:off x="4068" y="1635"/>
              <a:ext cx="18" cy="1"/>
            </a:xfrm>
            <a:prstGeom prst="line">
              <a:avLst/>
            </a:prstGeom>
            <a:noFill/>
            <a:ln w="28575">
              <a:solidFill>
                <a:srgbClr val="000000"/>
              </a:solidFill>
              <a:round/>
              <a:headEnd/>
              <a:tailEnd/>
            </a:ln>
          </p:spPr>
          <p:txBody>
            <a:bodyPr/>
            <a:lstStyle/>
            <a:p>
              <a:endParaRPr lang="en-US"/>
            </a:p>
          </p:txBody>
        </p:sp>
        <p:sp>
          <p:nvSpPr>
            <p:cNvPr id="308434" name="Line 375"/>
            <p:cNvSpPr>
              <a:spLocks noChangeShapeType="1"/>
            </p:cNvSpPr>
            <p:nvPr/>
          </p:nvSpPr>
          <p:spPr bwMode="auto">
            <a:xfrm>
              <a:off x="4086" y="1635"/>
              <a:ext cx="36" cy="1"/>
            </a:xfrm>
            <a:prstGeom prst="line">
              <a:avLst/>
            </a:prstGeom>
            <a:noFill/>
            <a:ln w="28575">
              <a:solidFill>
                <a:srgbClr val="000000"/>
              </a:solidFill>
              <a:round/>
              <a:headEnd/>
              <a:tailEnd/>
            </a:ln>
          </p:spPr>
          <p:txBody>
            <a:bodyPr/>
            <a:lstStyle/>
            <a:p>
              <a:endParaRPr lang="en-US"/>
            </a:p>
          </p:txBody>
        </p:sp>
        <p:sp>
          <p:nvSpPr>
            <p:cNvPr id="308435" name="Line 376"/>
            <p:cNvSpPr>
              <a:spLocks noChangeShapeType="1"/>
            </p:cNvSpPr>
            <p:nvPr/>
          </p:nvSpPr>
          <p:spPr bwMode="auto">
            <a:xfrm>
              <a:off x="4122" y="1635"/>
              <a:ext cx="12" cy="1"/>
            </a:xfrm>
            <a:prstGeom prst="line">
              <a:avLst/>
            </a:prstGeom>
            <a:noFill/>
            <a:ln w="28575">
              <a:solidFill>
                <a:srgbClr val="000000"/>
              </a:solidFill>
              <a:round/>
              <a:headEnd/>
              <a:tailEnd/>
            </a:ln>
          </p:spPr>
          <p:txBody>
            <a:bodyPr/>
            <a:lstStyle/>
            <a:p>
              <a:endParaRPr lang="en-US"/>
            </a:p>
          </p:txBody>
        </p:sp>
        <p:sp>
          <p:nvSpPr>
            <p:cNvPr id="308436" name="Line 377"/>
            <p:cNvSpPr>
              <a:spLocks noChangeShapeType="1"/>
            </p:cNvSpPr>
            <p:nvPr/>
          </p:nvSpPr>
          <p:spPr bwMode="auto">
            <a:xfrm>
              <a:off x="4134" y="1635"/>
              <a:ext cx="12" cy="1"/>
            </a:xfrm>
            <a:prstGeom prst="line">
              <a:avLst/>
            </a:prstGeom>
            <a:noFill/>
            <a:ln w="28575">
              <a:solidFill>
                <a:srgbClr val="000000"/>
              </a:solidFill>
              <a:round/>
              <a:headEnd/>
              <a:tailEnd/>
            </a:ln>
          </p:spPr>
          <p:txBody>
            <a:bodyPr/>
            <a:lstStyle/>
            <a:p>
              <a:endParaRPr lang="en-US"/>
            </a:p>
          </p:txBody>
        </p:sp>
        <p:sp>
          <p:nvSpPr>
            <p:cNvPr id="308437" name="Line 378"/>
            <p:cNvSpPr>
              <a:spLocks noChangeShapeType="1"/>
            </p:cNvSpPr>
            <p:nvPr/>
          </p:nvSpPr>
          <p:spPr bwMode="auto">
            <a:xfrm>
              <a:off x="4146" y="1635"/>
              <a:ext cx="12" cy="1"/>
            </a:xfrm>
            <a:prstGeom prst="line">
              <a:avLst/>
            </a:prstGeom>
            <a:noFill/>
            <a:ln w="28575">
              <a:solidFill>
                <a:srgbClr val="000000"/>
              </a:solidFill>
              <a:round/>
              <a:headEnd/>
              <a:tailEnd/>
            </a:ln>
          </p:spPr>
          <p:txBody>
            <a:bodyPr/>
            <a:lstStyle/>
            <a:p>
              <a:endParaRPr lang="en-US"/>
            </a:p>
          </p:txBody>
        </p:sp>
        <p:sp>
          <p:nvSpPr>
            <p:cNvPr id="308438" name="Line 379"/>
            <p:cNvSpPr>
              <a:spLocks noChangeShapeType="1"/>
            </p:cNvSpPr>
            <p:nvPr/>
          </p:nvSpPr>
          <p:spPr bwMode="auto">
            <a:xfrm>
              <a:off x="4158" y="1635"/>
              <a:ext cx="12" cy="1"/>
            </a:xfrm>
            <a:prstGeom prst="line">
              <a:avLst/>
            </a:prstGeom>
            <a:noFill/>
            <a:ln w="28575">
              <a:solidFill>
                <a:srgbClr val="000000"/>
              </a:solidFill>
              <a:round/>
              <a:headEnd/>
              <a:tailEnd/>
            </a:ln>
          </p:spPr>
          <p:txBody>
            <a:bodyPr/>
            <a:lstStyle/>
            <a:p>
              <a:endParaRPr lang="en-US"/>
            </a:p>
          </p:txBody>
        </p:sp>
        <p:sp>
          <p:nvSpPr>
            <p:cNvPr id="308439" name="Line 380"/>
            <p:cNvSpPr>
              <a:spLocks noChangeShapeType="1"/>
            </p:cNvSpPr>
            <p:nvPr/>
          </p:nvSpPr>
          <p:spPr bwMode="auto">
            <a:xfrm>
              <a:off x="4170" y="1635"/>
              <a:ext cx="36" cy="1"/>
            </a:xfrm>
            <a:prstGeom prst="line">
              <a:avLst/>
            </a:prstGeom>
            <a:noFill/>
            <a:ln w="28575">
              <a:solidFill>
                <a:srgbClr val="000000"/>
              </a:solidFill>
              <a:round/>
              <a:headEnd/>
              <a:tailEnd/>
            </a:ln>
          </p:spPr>
          <p:txBody>
            <a:bodyPr/>
            <a:lstStyle/>
            <a:p>
              <a:endParaRPr lang="en-US"/>
            </a:p>
          </p:txBody>
        </p:sp>
        <p:sp>
          <p:nvSpPr>
            <p:cNvPr id="308440" name="Line 381"/>
            <p:cNvSpPr>
              <a:spLocks noChangeShapeType="1"/>
            </p:cNvSpPr>
            <p:nvPr/>
          </p:nvSpPr>
          <p:spPr bwMode="auto">
            <a:xfrm>
              <a:off x="4206" y="1635"/>
              <a:ext cx="12" cy="1"/>
            </a:xfrm>
            <a:prstGeom prst="line">
              <a:avLst/>
            </a:prstGeom>
            <a:noFill/>
            <a:ln w="28575">
              <a:solidFill>
                <a:srgbClr val="000000"/>
              </a:solidFill>
              <a:round/>
              <a:headEnd/>
              <a:tailEnd/>
            </a:ln>
          </p:spPr>
          <p:txBody>
            <a:bodyPr/>
            <a:lstStyle/>
            <a:p>
              <a:endParaRPr lang="en-US"/>
            </a:p>
          </p:txBody>
        </p:sp>
        <p:sp>
          <p:nvSpPr>
            <p:cNvPr id="308441" name="Line 382"/>
            <p:cNvSpPr>
              <a:spLocks noChangeShapeType="1"/>
            </p:cNvSpPr>
            <p:nvPr/>
          </p:nvSpPr>
          <p:spPr bwMode="auto">
            <a:xfrm>
              <a:off x="4218" y="1635"/>
              <a:ext cx="12" cy="1"/>
            </a:xfrm>
            <a:prstGeom prst="line">
              <a:avLst/>
            </a:prstGeom>
            <a:noFill/>
            <a:ln w="28575">
              <a:solidFill>
                <a:srgbClr val="000000"/>
              </a:solidFill>
              <a:round/>
              <a:headEnd/>
              <a:tailEnd/>
            </a:ln>
          </p:spPr>
          <p:txBody>
            <a:bodyPr/>
            <a:lstStyle/>
            <a:p>
              <a:endParaRPr lang="en-US"/>
            </a:p>
          </p:txBody>
        </p:sp>
        <p:sp>
          <p:nvSpPr>
            <p:cNvPr id="308442" name="Line 383"/>
            <p:cNvSpPr>
              <a:spLocks noChangeShapeType="1"/>
            </p:cNvSpPr>
            <p:nvPr/>
          </p:nvSpPr>
          <p:spPr bwMode="auto">
            <a:xfrm>
              <a:off x="4230" y="1635"/>
              <a:ext cx="12" cy="1"/>
            </a:xfrm>
            <a:prstGeom prst="line">
              <a:avLst/>
            </a:prstGeom>
            <a:noFill/>
            <a:ln w="28575">
              <a:solidFill>
                <a:srgbClr val="000000"/>
              </a:solidFill>
              <a:round/>
              <a:headEnd/>
              <a:tailEnd/>
            </a:ln>
          </p:spPr>
          <p:txBody>
            <a:bodyPr/>
            <a:lstStyle/>
            <a:p>
              <a:endParaRPr lang="en-US"/>
            </a:p>
          </p:txBody>
        </p:sp>
        <p:sp>
          <p:nvSpPr>
            <p:cNvPr id="308443" name="Line 384"/>
            <p:cNvSpPr>
              <a:spLocks noChangeShapeType="1"/>
            </p:cNvSpPr>
            <p:nvPr/>
          </p:nvSpPr>
          <p:spPr bwMode="auto">
            <a:xfrm>
              <a:off x="4242" y="1635"/>
              <a:ext cx="12" cy="1"/>
            </a:xfrm>
            <a:prstGeom prst="line">
              <a:avLst/>
            </a:prstGeom>
            <a:noFill/>
            <a:ln w="28575">
              <a:solidFill>
                <a:srgbClr val="000000"/>
              </a:solidFill>
              <a:round/>
              <a:headEnd/>
              <a:tailEnd/>
            </a:ln>
          </p:spPr>
          <p:txBody>
            <a:bodyPr/>
            <a:lstStyle/>
            <a:p>
              <a:endParaRPr lang="en-US"/>
            </a:p>
          </p:txBody>
        </p:sp>
        <p:sp>
          <p:nvSpPr>
            <p:cNvPr id="308444" name="Line 385"/>
            <p:cNvSpPr>
              <a:spLocks noChangeShapeType="1"/>
            </p:cNvSpPr>
            <p:nvPr/>
          </p:nvSpPr>
          <p:spPr bwMode="auto">
            <a:xfrm>
              <a:off x="4254" y="1635"/>
              <a:ext cx="42" cy="1"/>
            </a:xfrm>
            <a:prstGeom prst="line">
              <a:avLst/>
            </a:prstGeom>
            <a:noFill/>
            <a:ln w="28575">
              <a:solidFill>
                <a:srgbClr val="000000"/>
              </a:solidFill>
              <a:round/>
              <a:headEnd/>
              <a:tailEnd/>
            </a:ln>
          </p:spPr>
          <p:txBody>
            <a:bodyPr/>
            <a:lstStyle/>
            <a:p>
              <a:endParaRPr lang="en-US"/>
            </a:p>
          </p:txBody>
        </p:sp>
        <p:sp>
          <p:nvSpPr>
            <p:cNvPr id="308445" name="Line 386"/>
            <p:cNvSpPr>
              <a:spLocks noChangeShapeType="1"/>
            </p:cNvSpPr>
            <p:nvPr/>
          </p:nvSpPr>
          <p:spPr bwMode="auto">
            <a:xfrm>
              <a:off x="4296" y="1635"/>
              <a:ext cx="12" cy="1"/>
            </a:xfrm>
            <a:prstGeom prst="line">
              <a:avLst/>
            </a:prstGeom>
            <a:noFill/>
            <a:ln w="28575">
              <a:solidFill>
                <a:srgbClr val="000000"/>
              </a:solidFill>
              <a:round/>
              <a:headEnd/>
              <a:tailEnd/>
            </a:ln>
          </p:spPr>
          <p:txBody>
            <a:bodyPr/>
            <a:lstStyle/>
            <a:p>
              <a:endParaRPr lang="en-US"/>
            </a:p>
          </p:txBody>
        </p:sp>
        <p:sp>
          <p:nvSpPr>
            <p:cNvPr id="308446" name="Line 387"/>
            <p:cNvSpPr>
              <a:spLocks noChangeShapeType="1"/>
            </p:cNvSpPr>
            <p:nvPr/>
          </p:nvSpPr>
          <p:spPr bwMode="auto">
            <a:xfrm>
              <a:off x="4308" y="1635"/>
              <a:ext cx="12" cy="1"/>
            </a:xfrm>
            <a:prstGeom prst="line">
              <a:avLst/>
            </a:prstGeom>
            <a:noFill/>
            <a:ln w="28575">
              <a:solidFill>
                <a:srgbClr val="000000"/>
              </a:solidFill>
              <a:round/>
              <a:headEnd/>
              <a:tailEnd/>
            </a:ln>
          </p:spPr>
          <p:txBody>
            <a:bodyPr/>
            <a:lstStyle/>
            <a:p>
              <a:endParaRPr lang="en-US"/>
            </a:p>
          </p:txBody>
        </p:sp>
        <p:sp>
          <p:nvSpPr>
            <p:cNvPr id="308447" name="Line 388"/>
            <p:cNvSpPr>
              <a:spLocks noChangeShapeType="1"/>
            </p:cNvSpPr>
            <p:nvPr/>
          </p:nvSpPr>
          <p:spPr bwMode="auto">
            <a:xfrm>
              <a:off x="4320" y="1635"/>
              <a:ext cx="12" cy="1"/>
            </a:xfrm>
            <a:prstGeom prst="line">
              <a:avLst/>
            </a:prstGeom>
            <a:noFill/>
            <a:ln w="28575">
              <a:solidFill>
                <a:srgbClr val="000000"/>
              </a:solidFill>
              <a:round/>
              <a:headEnd/>
              <a:tailEnd/>
            </a:ln>
          </p:spPr>
          <p:txBody>
            <a:bodyPr/>
            <a:lstStyle/>
            <a:p>
              <a:endParaRPr lang="en-US"/>
            </a:p>
          </p:txBody>
        </p:sp>
        <p:sp>
          <p:nvSpPr>
            <p:cNvPr id="308448" name="Line 389"/>
            <p:cNvSpPr>
              <a:spLocks noChangeShapeType="1"/>
            </p:cNvSpPr>
            <p:nvPr/>
          </p:nvSpPr>
          <p:spPr bwMode="auto">
            <a:xfrm>
              <a:off x="4332" y="1635"/>
              <a:ext cx="12" cy="1"/>
            </a:xfrm>
            <a:prstGeom prst="line">
              <a:avLst/>
            </a:prstGeom>
            <a:noFill/>
            <a:ln w="28575">
              <a:solidFill>
                <a:srgbClr val="000000"/>
              </a:solidFill>
              <a:round/>
              <a:headEnd/>
              <a:tailEnd/>
            </a:ln>
          </p:spPr>
          <p:txBody>
            <a:bodyPr/>
            <a:lstStyle/>
            <a:p>
              <a:endParaRPr lang="en-US"/>
            </a:p>
          </p:txBody>
        </p:sp>
        <p:sp>
          <p:nvSpPr>
            <p:cNvPr id="308449" name="Line 390"/>
            <p:cNvSpPr>
              <a:spLocks noChangeShapeType="1"/>
            </p:cNvSpPr>
            <p:nvPr/>
          </p:nvSpPr>
          <p:spPr bwMode="auto">
            <a:xfrm>
              <a:off x="4344" y="1635"/>
              <a:ext cx="36" cy="1"/>
            </a:xfrm>
            <a:prstGeom prst="line">
              <a:avLst/>
            </a:prstGeom>
            <a:noFill/>
            <a:ln w="28575">
              <a:solidFill>
                <a:srgbClr val="000000"/>
              </a:solidFill>
              <a:round/>
              <a:headEnd/>
              <a:tailEnd/>
            </a:ln>
          </p:spPr>
          <p:txBody>
            <a:bodyPr/>
            <a:lstStyle/>
            <a:p>
              <a:endParaRPr lang="en-US"/>
            </a:p>
          </p:txBody>
        </p:sp>
        <p:sp>
          <p:nvSpPr>
            <p:cNvPr id="308450" name="Line 391"/>
            <p:cNvSpPr>
              <a:spLocks noChangeShapeType="1"/>
            </p:cNvSpPr>
            <p:nvPr/>
          </p:nvSpPr>
          <p:spPr bwMode="auto">
            <a:xfrm>
              <a:off x="4380" y="1635"/>
              <a:ext cx="12" cy="1"/>
            </a:xfrm>
            <a:prstGeom prst="line">
              <a:avLst/>
            </a:prstGeom>
            <a:noFill/>
            <a:ln w="28575">
              <a:solidFill>
                <a:srgbClr val="000000"/>
              </a:solidFill>
              <a:round/>
              <a:headEnd/>
              <a:tailEnd/>
            </a:ln>
          </p:spPr>
          <p:txBody>
            <a:bodyPr/>
            <a:lstStyle/>
            <a:p>
              <a:endParaRPr lang="en-US"/>
            </a:p>
          </p:txBody>
        </p:sp>
        <p:sp>
          <p:nvSpPr>
            <p:cNvPr id="308451" name="Line 392"/>
            <p:cNvSpPr>
              <a:spLocks noChangeShapeType="1"/>
            </p:cNvSpPr>
            <p:nvPr/>
          </p:nvSpPr>
          <p:spPr bwMode="auto">
            <a:xfrm>
              <a:off x="4392" y="1635"/>
              <a:ext cx="12" cy="1"/>
            </a:xfrm>
            <a:prstGeom prst="line">
              <a:avLst/>
            </a:prstGeom>
            <a:noFill/>
            <a:ln w="28575">
              <a:solidFill>
                <a:srgbClr val="000000"/>
              </a:solidFill>
              <a:round/>
              <a:headEnd/>
              <a:tailEnd/>
            </a:ln>
          </p:spPr>
          <p:txBody>
            <a:bodyPr/>
            <a:lstStyle/>
            <a:p>
              <a:endParaRPr lang="en-US"/>
            </a:p>
          </p:txBody>
        </p:sp>
        <p:sp>
          <p:nvSpPr>
            <p:cNvPr id="308452" name="Line 393"/>
            <p:cNvSpPr>
              <a:spLocks noChangeShapeType="1"/>
            </p:cNvSpPr>
            <p:nvPr/>
          </p:nvSpPr>
          <p:spPr bwMode="auto">
            <a:xfrm>
              <a:off x="4404" y="1635"/>
              <a:ext cx="12" cy="1"/>
            </a:xfrm>
            <a:prstGeom prst="line">
              <a:avLst/>
            </a:prstGeom>
            <a:noFill/>
            <a:ln w="28575">
              <a:solidFill>
                <a:srgbClr val="000000"/>
              </a:solidFill>
              <a:round/>
              <a:headEnd/>
              <a:tailEnd/>
            </a:ln>
          </p:spPr>
          <p:txBody>
            <a:bodyPr/>
            <a:lstStyle/>
            <a:p>
              <a:endParaRPr lang="en-US"/>
            </a:p>
          </p:txBody>
        </p:sp>
        <p:sp>
          <p:nvSpPr>
            <p:cNvPr id="308453" name="Line 394"/>
            <p:cNvSpPr>
              <a:spLocks noChangeShapeType="1"/>
            </p:cNvSpPr>
            <p:nvPr/>
          </p:nvSpPr>
          <p:spPr bwMode="auto">
            <a:xfrm>
              <a:off x="4416" y="1635"/>
              <a:ext cx="12" cy="1"/>
            </a:xfrm>
            <a:prstGeom prst="line">
              <a:avLst/>
            </a:prstGeom>
            <a:noFill/>
            <a:ln w="28575">
              <a:solidFill>
                <a:srgbClr val="000000"/>
              </a:solidFill>
              <a:round/>
              <a:headEnd/>
              <a:tailEnd/>
            </a:ln>
          </p:spPr>
          <p:txBody>
            <a:bodyPr/>
            <a:lstStyle/>
            <a:p>
              <a:endParaRPr lang="en-US"/>
            </a:p>
          </p:txBody>
        </p:sp>
        <p:sp>
          <p:nvSpPr>
            <p:cNvPr id="308454" name="Line 395"/>
            <p:cNvSpPr>
              <a:spLocks noChangeShapeType="1"/>
            </p:cNvSpPr>
            <p:nvPr/>
          </p:nvSpPr>
          <p:spPr bwMode="auto">
            <a:xfrm>
              <a:off x="4428" y="1635"/>
              <a:ext cx="36" cy="1"/>
            </a:xfrm>
            <a:prstGeom prst="line">
              <a:avLst/>
            </a:prstGeom>
            <a:noFill/>
            <a:ln w="28575">
              <a:solidFill>
                <a:srgbClr val="000000"/>
              </a:solidFill>
              <a:round/>
              <a:headEnd/>
              <a:tailEnd/>
            </a:ln>
          </p:spPr>
          <p:txBody>
            <a:bodyPr/>
            <a:lstStyle/>
            <a:p>
              <a:endParaRPr lang="en-US"/>
            </a:p>
          </p:txBody>
        </p:sp>
        <p:sp>
          <p:nvSpPr>
            <p:cNvPr id="308455" name="Line 396"/>
            <p:cNvSpPr>
              <a:spLocks noChangeShapeType="1"/>
            </p:cNvSpPr>
            <p:nvPr/>
          </p:nvSpPr>
          <p:spPr bwMode="auto">
            <a:xfrm>
              <a:off x="4464" y="1635"/>
              <a:ext cx="18" cy="1"/>
            </a:xfrm>
            <a:prstGeom prst="line">
              <a:avLst/>
            </a:prstGeom>
            <a:noFill/>
            <a:ln w="28575">
              <a:solidFill>
                <a:srgbClr val="000000"/>
              </a:solidFill>
              <a:round/>
              <a:headEnd/>
              <a:tailEnd/>
            </a:ln>
          </p:spPr>
          <p:txBody>
            <a:bodyPr/>
            <a:lstStyle/>
            <a:p>
              <a:endParaRPr lang="en-US"/>
            </a:p>
          </p:txBody>
        </p:sp>
        <p:sp>
          <p:nvSpPr>
            <p:cNvPr id="308456" name="Line 397"/>
            <p:cNvSpPr>
              <a:spLocks noChangeShapeType="1"/>
            </p:cNvSpPr>
            <p:nvPr/>
          </p:nvSpPr>
          <p:spPr bwMode="auto">
            <a:xfrm>
              <a:off x="4482" y="1635"/>
              <a:ext cx="12" cy="1"/>
            </a:xfrm>
            <a:prstGeom prst="line">
              <a:avLst/>
            </a:prstGeom>
            <a:noFill/>
            <a:ln w="28575">
              <a:solidFill>
                <a:srgbClr val="000000"/>
              </a:solidFill>
              <a:round/>
              <a:headEnd/>
              <a:tailEnd/>
            </a:ln>
          </p:spPr>
          <p:txBody>
            <a:bodyPr/>
            <a:lstStyle/>
            <a:p>
              <a:endParaRPr lang="en-US"/>
            </a:p>
          </p:txBody>
        </p:sp>
        <p:sp>
          <p:nvSpPr>
            <p:cNvPr id="308457" name="Line 398"/>
            <p:cNvSpPr>
              <a:spLocks noChangeShapeType="1"/>
            </p:cNvSpPr>
            <p:nvPr/>
          </p:nvSpPr>
          <p:spPr bwMode="auto">
            <a:xfrm>
              <a:off x="4494" y="1635"/>
              <a:ext cx="12" cy="1"/>
            </a:xfrm>
            <a:prstGeom prst="line">
              <a:avLst/>
            </a:prstGeom>
            <a:noFill/>
            <a:ln w="28575">
              <a:solidFill>
                <a:srgbClr val="000000"/>
              </a:solidFill>
              <a:round/>
              <a:headEnd/>
              <a:tailEnd/>
            </a:ln>
          </p:spPr>
          <p:txBody>
            <a:bodyPr/>
            <a:lstStyle/>
            <a:p>
              <a:endParaRPr lang="en-US"/>
            </a:p>
          </p:txBody>
        </p:sp>
        <p:sp>
          <p:nvSpPr>
            <p:cNvPr id="308458" name="Line 399"/>
            <p:cNvSpPr>
              <a:spLocks noChangeShapeType="1"/>
            </p:cNvSpPr>
            <p:nvPr/>
          </p:nvSpPr>
          <p:spPr bwMode="auto">
            <a:xfrm>
              <a:off x="4506" y="1635"/>
              <a:ext cx="12" cy="1"/>
            </a:xfrm>
            <a:prstGeom prst="line">
              <a:avLst/>
            </a:prstGeom>
            <a:noFill/>
            <a:ln w="28575">
              <a:solidFill>
                <a:srgbClr val="000000"/>
              </a:solidFill>
              <a:round/>
              <a:headEnd/>
              <a:tailEnd/>
            </a:ln>
          </p:spPr>
          <p:txBody>
            <a:bodyPr/>
            <a:lstStyle/>
            <a:p>
              <a:endParaRPr lang="en-US"/>
            </a:p>
          </p:txBody>
        </p:sp>
        <p:sp>
          <p:nvSpPr>
            <p:cNvPr id="308459" name="Line 400"/>
            <p:cNvSpPr>
              <a:spLocks noChangeShapeType="1"/>
            </p:cNvSpPr>
            <p:nvPr/>
          </p:nvSpPr>
          <p:spPr bwMode="auto">
            <a:xfrm>
              <a:off x="4518" y="1635"/>
              <a:ext cx="36" cy="1"/>
            </a:xfrm>
            <a:prstGeom prst="line">
              <a:avLst/>
            </a:prstGeom>
            <a:noFill/>
            <a:ln w="28575">
              <a:solidFill>
                <a:srgbClr val="000000"/>
              </a:solidFill>
              <a:round/>
              <a:headEnd/>
              <a:tailEnd/>
            </a:ln>
          </p:spPr>
          <p:txBody>
            <a:bodyPr/>
            <a:lstStyle/>
            <a:p>
              <a:endParaRPr lang="en-US"/>
            </a:p>
          </p:txBody>
        </p:sp>
        <p:sp>
          <p:nvSpPr>
            <p:cNvPr id="308460" name="Line 401"/>
            <p:cNvSpPr>
              <a:spLocks noChangeShapeType="1"/>
            </p:cNvSpPr>
            <p:nvPr/>
          </p:nvSpPr>
          <p:spPr bwMode="auto">
            <a:xfrm>
              <a:off x="4554" y="1635"/>
              <a:ext cx="12" cy="1"/>
            </a:xfrm>
            <a:prstGeom prst="line">
              <a:avLst/>
            </a:prstGeom>
            <a:noFill/>
            <a:ln w="28575">
              <a:solidFill>
                <a:srgbClr val="000000"/>
              </a:solidFill>
              <a:round/>
              <a:headEnd/>
              <a:tailEnd/>
            </a:ln>
          </p:spPr>
          <p:txBody>
            <a:bodyPr/>
            <a:lstStyle/>
            <a:p>
              <a:endParaRPr lang="en-US"/>
            </a:p>
          </p:txBody>
        </p:sp>
        <p:sp>
          <p:nvSpPr>
            <p:cNvPr id="308461" name="Rectangle 402"/>
            <p:cNvSpPr>
              <a:spLocks noChangeArrowheads="1"/>
            </p:cNvSpPr>
            <p:nvPr/>
          </p:nvSpPr>
          <p:spPr bwMode="auto">
            <a:xfrm>
              <a:off x="1830" y="1071"/>
              <a:ext cx="1777" cy="115"/>
            </a:xfrm>
            <a:prstGeom prst="rect">
              <a:avLst/>
            </a:prstGeom>
            <a:noFill/>
            <a:ln w="9525">
              <a:noFill/>
              <a:miter lim="800000"/>
              <a:headEnd/>
              <a:tailEnd/>
            </a:ln>
          </p:spPr>
          <p:txBody>
            <a:bodyPr wrap="none" lIns="0" tIns="0" rIns="0" bIns="0">
              <a:spAutoFit/>
            </a:bodyPr>
            <a:lstStyle/>
            <a:p>
              <a:r>
                <a:rPr lang="en-US" sz="1200" b="1">
                  <a:solidFill>
                    <a:srgbClr val="000000"/>
                  </a:solidFill>
                </a:rPr>
                <a:t>Business A: LIMITS USAGE ANALYSIS</a:t>
              </a:r>
              <a:endParaRPr lang="en-US" sz="2400"/>
            </a:p>
          </p:txBody>
        </p:sp>
        <p:sp>
          <p:nvSpPr>
            <p:cNvPr id="308462" name="Rectangle 403"/>
            <p:cNvSpPr>
              <a:spLocks noChangeArrowheads="1"/>
            </p:cNvSpPr>
            <p:nvPr/>
          </p:nvSpPr>
          <p:spPr bwMode="auto">
            <a:xfrm>
              <a:off x="1278" y="288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0</a:t>
              </a:r>
              <a:endParaRPr lang="en-US" sz="2400"/>
            </a:p>
          </p:txBody>
        </p:sp>
        <p:sp>
          <p:nvSpPr>
            <p:cNvPr id="308463" name="Rectangle 404"/>
            <p:cNvSpPr>
              <a:spLocks noChangeArrowheads="1"/>
            </p:cNvSpPr>
            <p:nvPr/>
          </p:nvSpPr>
          <p:spPr bwMode="auto">
            <a:xfrm>
              <a:off x="1236" y="2697"/>
              <a:ext cx="88" cy="96"/>
            </a:xfrm>
            <a:prstGeom prst="rect">
              <a:avLst/>
            </a:prstGeom>
            <a:noFill/>
            <a:ln w="9525">
              <a:noFill/>
              <a:miter lim="800000"/>
              <a:headEnd/>
              <a:tailEnd/>
            </a:ln>
          </p:spPr>
          <p:txBody>
            <a:bodyPr wrap="none" lIns="0" tIns="0" rIns="0" bIns="0">
              <a:spAutoFit/>
            </a:bodyPr>
            <a:lstStyle/>
            <a:p>
              <a:r>
                <a:rPr lang="en-US" sz="1000">
                  <a:solidFill>
                    <a:srgbClr val="000000"/>
                  </a:solidFill>
                </a:rPr>
                <a:t>10</a:t>
              </a:r>
              <a:endParaRPr lang="en-US" sz="2400"/>
            </a:p>
          </p:txBody>
        </p:sp>
      </p:grpSp>
      <p:sp>
        <p:nvSpPr>
          <p:cNvPr id="308230" name="Rectangle 405"/>
          <p:cNvSpPr>
            <a:spLocks noChangeArrowheads="1"/>
          </p:cNvSpPr>
          <p:nvPr/>
        </p:nvSpPr>
        <p:spPr bwMode="auto">
          <a:xfrm>
            <a:off x="1962150" y="4181475"/>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20</a:t>
            </a:r>
            <a:endParaRPr lang="en-US" sz="2400"/>
          </a:p>
        </p:txBody>
      </p:sp>
      <p:sp>
        <p:nvSpPr>
          <p:cNvPr id="308231" name="Rectangle 406"/>
          <p:cNvSpPr>
            <a:spLocks noChangeArrowheads="1"/>
          </p:cNvSpPr>
          <p:nvPr/>
        </p:nvSpPr>
        <p:spPr bwMode="auto">
          <a:xfrm>
            <a:off x="1962150" y="388620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30</a:t>
            </a:r>
            <a:endParaRPr lang="en-US" sz="2400"/>
          </a:p>
        </p:txBody>
      </p:sp>
      <p:sp>
        <p:nvSpPr>
          <p:cNvPr id="308232" name="Rectangle 407"/>
          <p:cNvSpPr>
            <a:spLocks noChangeArrowheads="1"/>
          </p:cNvSpPr>
          <p:nvPr/>
        </p:nvSpPr>
        <p:spPr bwMode="auto">
          <a:xfrm>
            <a:off x="1962150" y="360045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40</a:t>
            </a:r>
            <a:endParaRPr lang="en-US" sz="2400"/>
          </a:p>
        </p:txBody>
      </p:sp>
      <p:sp>
        <p:nvSpPr>
          <p:cNvPr id="308233" name="Rectangle 408"/>
          <p:cNvSpPr>
            <a:spLocks noChangeArrowheads="1"/>
          </p:cNvSpPr>
          <p:nvPr/>
        </p:nvSpPr>
        <p:spPr bwMode="auto">
          <a:xfrm>
            <a:off x="1962150" y="3305175"/>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50</a:t>
            </a:r>
            <a:endParaRPr lang="en-US" sz="2400"/>
          </a:p>
        </p:txBody>
      </p:sp>
      <p:sp>
        <p:nvSpPr>
          <p:cNvPr id="308234" name="Rectangle 409"/>
          <p:cNvSpPr>
            <a:spLocks noChangeArrowheads="1"/>
          </p:cNvSpPr>
          <p:nvPr/>
        </p:nvSpPr>
        <p:spPr bwMode="auto">
          <a:xfrm>
            <a:off x="1962150" y="300990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60</a:t>
            </a:r>
            <a:endParaRPr lang="en-US" sz="2400"/>
          </a:p>
        </p:txBody>
      </p:sp>
      <p:sp>
        <p:nvSpPr>
          <p:cNvPr id="308235" name="Rectangle 410"/>
          <p:cNvSpPr>
            <a:spLocks noChangeArrowheads="1"/>
          </p:cNvSpPr>
          <p:nvPr/>
        </p:nvSpPr>
        <p:spPr bwMode="auto">
          <a:xfrm>
            <a:off x="1962150" y="2714625"/>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70</a:t>
            </a:r>
            <a:endParaRPr lang="en-US" sz="2400"/>
          </a:p>
        </p:txBody>
      </p:sp>
      <p:sp>
        <p:nvSpPr>
          <p:cNvPr id="308236" name="Rectangle 411"/>
          <p:cNvSpPr>
            <a:spLocks noChangeArrowheads="1"/>
          </p:cNvSpPr>
          <p:nvPr/>
        </p:nvSpPr>
        <p:spPr bwMode="auto">
          <a:xfrm>
            <a:off x="1962150" y="241935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80</a:t>
            </a:r>
            <a:endParaRPr lang="en-US" sz="2400"/>
          </a:p>
        </p:txBody>
      </p:sp>
      <p:sp>
        <p:nvSpPr>
          <p:cNvPr id="308237" name="Rectangle 412"/>
          <p:cNvSpPr>
            <a:spLocks noChangeArrowheads="1"/>
          </p:cNvSpPr>
          <p:nvPr/>
        </p:nvSpPr>
        <p:spPr bwMode="auto">
          <a:xfrm rot="-2700000">
            <a:off x="1876425"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1/2/97</a:t>
            </a:r>
            <a:endParaRPr lang="en-US" sz="2400"/>
          </a:p>
        </p:txBody>
      </p:sp>
      <p:sp>
        <p:nvSpPr>
          <p:cNvPr id="308238" name="Rectangle 413"/>
          <p:cNvSpPr>
            <a:spLocks noChangeArrowheads="1"/>
          </p:cNvSpPr>
          <p:nvPr/>
        </p:nvSpPr>
        <p:spPr bwMode="auto">
          <a:xfrm rot="-2700000">
            <a:off x="20970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1/16/97</a:t>
            </a:r>
            <a:endParaRPr lang="en-US" sz="2400"/>
          </a:p>
        </p:txBody>
      </p:sp>
      <p:sp>
        <p:nvSpPr>
          <p:cNvPr id="308239" name="Rectangle 414"/>
          <p:cNvSpPr>
            <a:spLocks noChangeArrowheads="1"/>
          </p:cNvSpPr>
          <p:nvPr/>
        </p:nvSpPr>
        <p:spPr bwMode="auto">
          <a:xfrm rot="-2700000">
            <a:off x="23733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1/30/97</a:t>
            </a:r>
            <a:endParaRPr lang="en-US" sz="2400"/>
          </a:p>
        </p:txBody>
      </p:sp>
      <p:sp>
        <p:nvSpPr>
          <p:cNvPr id="308240" name="Rectangle 415"/>
          <p:cNvSpPr>
            <a:spLocks noChangeArrowheads="1"/>
          </p:cNvSpPr>
          <p:nvPr/>
        </p:nvSpPr>
        <p:spPr bwMode="auto">
          <a:xfrm rot="-2700000">
            <a:off x="264953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2/13/97</a:t>
            </a:r>
            <a:endParaRPr lang="en-US" sz="2400"/>
          </a:p>
        </p:txBody>
      </p:sp>
      <p:sp>
        <p:nvSpPr>
          <p:cNvPr id="308241" name="Rectangle 416"/>
          <p:cNvSpPr>
            <a:spLocks noChangeArrowheads="1"/>
          </p:cNvSpPr>
          <p:nvPr/>
        </p:nvSpPr>
        <p:spPr bwMode="auto">
          <a:xfrm rot="-2700000">
            <a:off x="29257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2/27/97</a:t>
            </a:r>
            <a:endParaRPr lang="en-US" sz="2400"/>
          </a:p>
        </p:txBody>
      </p:sp>
      <p:sp>
        <p:nvSpPr>
          <p:cNvPr id="308242" name="Rectangle 417"/>
          <p:cNvSpPr>
            <a:spLocks noChangeArrowheads="1"/>
          </p:cNvSpPr>
          <p:nvPr/>
        </p:nvSpPr>
        <p:spPr bwMode="auto">
          <a:xfrm rot="-2700000">
            <a:off x="31924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3/13/97</a:t>
            </a:r>
            <a:endParaRPr lang="en-US" sz="2400"/>
          </a:p>
        </p:txBody>
      </p:sp>
      <p:sp>
        <p:nvSpPr>
          <p:cNvPr id="308243" name="Rectangle 418"/>
          <p:cNvSpPr>
            <a:spLocks noChangeArrowheads="1"/>
          </p:cNvSpPr>
          <p:nvPr/>
        </p:nvSpPr>
        <p:spPr bwMode="auto">
          <a:xfrm rot="-2700000">
            <a:off x="34686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3/27/97</a:t>
            </a:r>
            <a:endParaRPr lang="en-US" sz="2400"/>
          </a:p>
        </p:txBody>
      </p:sp>
      <p:sp>
        <p:nvSpPr>
          <p:cNvPr id="308244" name="Rectangle 419"/>
          <p:cNvSpPr>
            <a:spLocks noChangeArrowheads="1"/>
          </p:cNvSpPr>
          <p:nvPr/>
        </p:nvSpPr>
        <p:spPr bwMode="auto">
          <a:xfrm rot="-2700000">
            <a:off x="37449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4/10/97</a:t>
            </a:r>
            <a:endParaRPr lang="en-US" sz="2400"/>
          </a:p>
        </p:txBody>
      </p:sp>
      <p:sp>
        <p:nvSpPr>
          <p:cNvPr id="308245" name="Rectangle 420"/>
          <p:cNvSpPr>
            <a:spLocks noChangeArrowheads="1"/>
          </p:cNvSpPr>
          <p:nvPr/>
        </p:nvSpPr>
        <p:spPr bwMode="auto">
          <a:xfrm rot="-2700000">
            <a:off x="402113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4/24/97</a:t>
            </a:r>
            <a:endParaRPr lang="en-US" sz="2400"/>
          </a:p>
        </p:txBody>
      </p:sp>
      <p:sp>
        <p:nvSpPr>
          <p:cNvPr id="308246" name="Rectangle 421"/>
          <p:cNvSpPr>
            <a:spLocks noChangeArrowheads="1"/>
          </p:cNvSpPr>
          <p:nvPr/>
        </p:nvSpPr>
        <p:spPr bwMode="auto">
          <a:xfrm rot="-2700000">
            <a:off x="4352925"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5/8/97</a:t>
            </a:r>
            <a:endParaRPr lang="en-US" sz="2400"/>
          </a:p>
        </p:txBody>
      </p:sp>
      <p:sp>
        <p:nvSpPr>
          <p:cNvPr id="308247" name="Rectangle 422"/>
          <p:cNvSpPr>
            <a:spLocks noChangeArrowheads="1"/>
          </p:cNvSpPr>
          <p:nvPr/>
        </p:nvSpPr>
        <p:spPr bwMode="auto">
          <a:xfrm rot="-2700000">
            <a:off x="45735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5/22/97</a:t>
            </a:r>
            <a:endParaRPr lang="en-US" sz="2400"/>
          </a:p>
        </p:txBody>
      </p:sp>
      <p:sp>
        <p:nvSpPr>
          <p:cNvPr id="308248" name="Rectangle 423"/>
          <p:cNvSpPr>
            <a:spLocks noChangeArrowheads="1"/>
          </p:cNvSpPr>
          <p:nvPr/>
        </p:nvSpPr>
        <p:spPr bwMode="auto">
          <a:xfrm rot="-2700000">
            <a:off x="4905375"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6/5/97</a:t>
            </a:r>
            <a:endParaRPr lang="en-US" sz="2400"/>
          </a:p>
        </p:txBody>
      </p:sp>
      <p:sp>
        <p:nvSpPr>
          <p:cNvPr id="308249" name="Rectangle 424"/>
          <p:cNvSpPr>
            <a:spLocks noChangeArrowheads="1"/>
          </p:cNvSpPr>
          <p:nvPr/>
        </p:nvSpPr>
        <p:spPr bwMode="auto">
          <a:xfrm rot="-2700000">
            <a:off x="51165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6/19/97</a:t>
            </a:r>
            <a:endParaRPr lang="en-US" sz="2400"/>
          </a:p>
        </p:txBody>
      </p:sp>
      <p:sp>
        <p:nvSpPr>
          <p:cNvPr id="308250" name="Rectangle 425"/>
          <p:cNvSpPr>
            <a:spLocks noChangeArrowheads="1"/>
          </p:cNvSpPr>
          <p:nvPr/>
        </p:nvSpPr>
        <p:spPr bwMode="auto">
          <a:xfrm rot="-2700000">
            <a:off x="5448300"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7/3/97</a:t>
            </a:r>
            <a:endParaRPr lang="en-US" sz="2400"/>
          </a:p>
        </p:txBody>
      </p:sp>
      <p:sp>
        <p:nvSpPr>
          <p:cNvPr id="308251" name="Rectangle 426"/>
          <p:cNvSpPr>
            <a:spLocks noChangeArrowheads="1"/>
          </p:cNvSpPr>
          <p:nvPr/>
        </p:nvSpPr>
        <p:spPr bwMode="auto">
          <a:xfrm rot="-2700000">
            <a:off x="56689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7/17/97</a:t>
            </a:r>
            <a:endParaRPr lang="en-US" sz="2400"/>
          </a:p>
        </p:txBody>
      </p:sp>
      <p:sp>
        <p:nvSpPr>
          <p:cNvPr id="308252" name="Rectangle 427"/>
          <p:cNvSpPr>
            <a:spLocks noChangeArrowheads="1"/>
          </p:cNvSpPr>
          <p:nvPr/>
        </p:nvSpPr>
        <p:spPr bwMode="auto">
          <a:xfrm rot="-2700000">
            <a:off x="59451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7/31/97</a:t>
            </a:r>
            <a:endParaRPr lang="en-US" sz="2400"/>
          </a:p>
        </p:txBody>
      </p:sp>
      <p:sp>
        <p:nvSpPr>
          <p:cNvPr id="308253" name="Rectangle 428"/>
          <p:cNvSpPr>
            <a:spLocks noChangeArrowheads="1"/>
          </p:cNvSpPr>
          <p:nvPr/>
        </p:nvSpPr>
        <p:spPr bwMode="auto">
          <a:xfrm rot="-2700000">
            <a:off x="62214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8/14/97</a:t>
            </a:r>
            <a:endParaRPr lang="en-US" sz="2400"/>
          </a:p>
        </p:txBody>
      </p:sp>
      <p:sp>
        <p:nvSpPr>
          <p:cNvPr id="308254" name="Rectangle 429"/>
          <p:cNvSpPr>
            <a:spLocks noChangeArrowheads="1"/>
          </p:cNvSpPr>
          <p:nvPr/>
        </p:nvSpPr>
        <p:spPr bwMode="auto">
          <a:xfrm rot="-2700000">
            <a:off x="649763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8/28/97</a:t>
            </a:r>
            <a:endParaRPr lang="en-US" sz="2400"/>
          </a:p>
        </p:txBody>
      </p:sp>
      <p:sp>
        <p:nvSpPr>
          <p:cNvPr id="308255" name="Rectangle 430"/>
          <p:cNvSpPr>
            <a:spLocks noChangeArrowheads="1"/>
          </p:cNvSpPr>
          <p:nvPr/>
        </p:nvSpPr>
        <p:spPr bwMode="auto">
          <a:xfrm rot="-2700000">
            <a:off x="67738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9/11/97</a:t>
            </a:r>
            <a:endParaRPr lang="en-US" sz="2400"/>
          </a:p>
        </p:txBody>
      </p:sp>
      <p:sp>
        <p:nvSpPr>
          <p:cNvPr id="308256" name="Rectangle 431"/>
          <p:cNvSpPr>
            <a:spLocks noChangeArrowheads="1"/>
          </p:cNvSpPr>
          <p:nvPr/>
        </p:nvSpPr>
        <p:spPr bwMode="auto">
          <a:xfrm>
            <a:off x="2438400" y="4267200"/>
            <a:ext cx="1276350" cy="409575"/>
          </a:xfrm>
          <a:prstGeom prst="rect">
            <a:avLst/>
          </a:prstGeom>
          <a:solidFill>
            <a:srgbClr val="FFFFFF"/>
          </a:solidFill>
          <a:ln w="0">
            <a:solidFill>
              <a:srgbClr val="000000"/>
            </a:solidFill>
            <a:miter lim="800000"/>
            <a:headEnd/>
            <a:tailEnd/>
          </a:ln>
        </p:spPr>
        <p:txBody>
          <a:bodyPr/>
          <a:lstStyle/>
          <a:p>
            <a:endParaRPr lang="en-US"/>
          </a:p>
        </p:txBody>
      </p:sp>
      <p:sp>
        <p:nvSpPr>
          <p:cNvPr id="308257" name="Line 432"/>
          <p:cNvSpPr>
            <a:spLocks noChangeShapeType="1"/>
          </p:cNvSpPr>
          <p:nvPr/>
        </p:nvSpPr>
        <p:spPr bwMode="auto">
          <a:xfrm>
            <a:off x="2587625" y="4381500"/>
            <a:ext cx="228600" cy="1588"/>
          </a:xfrm>
          <a:prstGeom prst="line">
            <a:avLst/>
          </a:prstGeom>
          <a:noFill/>
          <a:ln w="9525">
            <a:solidFill>
              <a:srgbClr val="000080"/>
            </a:solidFill>
            <a:round/>
            <a:headEnd/>
            <a:tailEnd/>
          </a:ln>
        </p:spPr>
        <p:txBody>
          <a:bodyPr/>
          <a:lstStyle/>
          <a:p>
            <a:endParaRPr lang="en-US"/>
          </a:p>
        </p:txBody>
      </p:sp>
      <p:sp>
        <p:nvSpPr>
          <p:cNvPr id="308258" name="Rectangle 433"/>
          <p:cNvSpPr>
            <a:spLocks noChangeArrowheads="1"/>
          </p:cNvSpPr>
          <p:nvPr/>
        </p:nvSpPr>
        <p:spPr bwMode="auto">
          <a:xfrm>
            <a:off x="2844800" y="4295775"/>
            <a:ext cx="631825" cy="152400"/>
          </a:xfrm>
          <a:prstGeom prst="rect">
            <a:avLst/>
          </a:prstGeom>
          <a:noFill/>
          <a:ln w="9525">
            <a:noFill/>
            <a:miter lim="800000"/>
            <a:headEnd/>
            <a:tailEnd/>
          </a:ln>
        </p:spPr>
        <p:txBody>
          <a:bodyPr wrap="none" lIns="0" tIns="0" rIns="0" bIns="0">
            <a:spAutoFit/>
          </a:bodyPr>
          <a:lstStyle/>
          <a:p>
            <a:r>
              <a:rPr lang="en-US" sz="1000">
                <a:solidFill>
                  <a:srgbClr val="000000"/>
                </a:solidFill>
              </a:rPr>
              <a:t>Business A</a:t>
            </a:r>
            <a:endParaRPr lang="en-US" sz="2400"/>
          </a:p>
        </p:txBody>
      </p:sp>
      <p:sp>
        <p:nvSpPr>
          <p:cNvPr id="308259" name="Line 434"/>
          <p:cNvSpPr>
            <a:spLocks noChangeShapeType="1"/>
          </p:cNvSpPr>
          <p:nvPr/>
        </p:nvSpPr>
        <p:spPr bwMode="auto">
          <a:xfrm>
            <a:off x="2587625" y="4572000"/>
            <a:ext cx="228600" cy="1588"/>
          </a:xfrm>
          <a:prstGeom prst="line">
            <a:avLst/>
          </a:prstGeom>
          <a:noFill/>
          <a:ln w="28575">
            <a:solidFill>
              <a:srgbClr val="000000"/>
            </a:solidFill>
            <a:round/>
            <a:headEnd/>
            <a:tailEnd/>
          </a:ln>
        </p:spPr>
        <p:txBody>
          <a:bodyPr/>
          <a:lstStyle/>
          <a:p>
            <a:endParaRPr lang="en-US"/>
          </a:p>
        </p:txBody>
      </p:sp>
      <p:sp>
        <p:nvSpPr>
          <p:cNvPr id="308260" name="Rectangle 435"/>
          <p:cNvSpPr>
            <a:spLocks noChangeArrowheads="1"/>
          </p:cNvSpPr>
          <p:nvPr/>
        </p:nvSpPr>
        <p:spPr bwMode="auto">
          <a:xfrm>
            <a:off x="2844800" y="4495800"/>
            <a:ext cx="323850" cy="152400"/>
          </a:xfrm>
          <a:prstGeom prst="rect">
            <a:avLst/>
          </a:prstGeom>
          <a:noFill/>
          <a:ln w="9525">
            <a:noFill/>
            <a:miter lim="800000"/>
            <a:headEnd/>
            <a:tailEnd/>
          </a:ln>
        </p:spPr>
        <p:txBody>
          <a:bodyPr wrap="none" lIns="0" tIns="0" rIns="0" bIns="0">
            <a:spAutoFit/>
          </a:bodyPr>
          <a:lstStyle/>
          <a:p>
            <a:r>
              <a:rPr lang="en-US" sz="1000">
                <a:solidFill>
                  <a:srgbClr val="000000"/>
                </a:solidFill>
              </a:rPr>
              <a:t>LIMIT</a:t>
            </a:r>
            <a:endParaRPr lang="en-US" sz="2400"/>
          </a:p>
        </p:txBody>
      </p:sp>
      <p:sp>
        <p:nvSpPr>
          <p:cNvPr id="308261" name="Rectangle 436"/>
          <p:cNvSpPr>
            <a:spLocks noChangeArrowheads="1"/>
          </p:cNvSpPr>
          <p:nvPr/>
        </p:nvSpPr>
        <p:spPr bwMode="auto">
          <a:xfrm>
            <a:off x="1638300" y="1762125"/>
            <a:ext cx="5857875" cy="3724275"/>
          </a:xfrm>
          <a:prstGeom prst="rect">
            <a:avLst/>
          </a:prstGeom>
          <a:noFill/>
          <a:ln w="9525">
            <a:solidFill>
              <a:srgbClr val="000000"/>
            </a:solidFill>
            <a:miter lim="800000"/>
            <a:headEnd/>
            <a:tailEnd/>
          </a:ln>
        </p:spPr>
        <p:txBody>
          <a:bodyPr/>
          <a:lstStyle/>
          <a:p>
            <a:endParaRPr lang="en-US"/>
          </a:p>
        </p:txBody>
      </p:sp>
      <p:sp>
        <p:nvSpPr>
          <p:cNvPr id="308262" name="Rectangle 437"/>
          <p:cNvSpPr>
            <a:spLocks noChangeArrowheads="1"/>
          </p:cNvSpPr>
          <p:nvPr/>
        </p:nvSpPr>
        <p:spPr bwMode="auto">
          <a:xfrm>
            <a:off x="3952875" y="2152650"/>
            <a:ext cx="1152525" cy="209550"/>
          </a:xfrm>
          <a:prstGeom prst="rect">
            <a:avLst/>
          </a:prstGeom>
          <a:noFill/>
          <a:ln w="9525">
            <a:noFill/>
            <a:miter lim="800000"/>
            <a:headEnd/>
            <a:tailEnd/>
          </a:ln>
        </p:spPr>
        <p:txBody>
          <a:bodyPr/>
          <a:lstStyle/>
          <a:p>
            <a:endParaRPr lang="en-US"/>
          </a:p>
        </p:txBody>
      </p:sp>
      <p:sp>
        <p:nvSpPr>
          <p:cNvPr id="308263" name="Rectangle 438"/>
          <p:cNvSpPr>
            <a:spLocks noChangeArrowheads="1"/>
          </p:cNvSpPr>
          <p:nvPr/>
        </p:nvSpPr>
        <p:spPr bwMode="auto">
          <a:xfrm>
            <a:off x="3990975" y="2171700"/>
            <a:ext cx="1054100" cy="152400"/>
          </a:xfrm>
          <a:prstGeom prst="rect">
            <a:avLst/>
          </a:prstGeom>
          <a:noFill/>
          <a:ln w="9525">
            <a:noFill/>
            <a:miter lim="800000"/>
            <a:headEnd/>
            <a:tailEnd/>
          </a:ln>
        </p:spPr>
        <p:txBody>
          <a:bodyPr wrap="none" lIns="0" tIns="0" rIns="0" bIns="0">
            <a:spAutoFit/>
          </a:bodyPr>
          <a:lstStyle/>
          <a:p>
            <a:r>
              <a:rPr lang="en-US" sz="1000" i="1">
                <a:solidFill>
                  <a:srgbClr val="000000"/>
                </a:solidFill>
              </a:rPr>
              <a:t>10 DAY (BIS) VAR</a:t>
            </a:r>
            <a:endParaRPr lang="en-US" sz="24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Number Placeholder 4"/>
          <p:cNvSpPr>
            <a:spLocks noGrp="1"/>
          </p:cNvSpPr>
          <p:nvPr>
            <p:ph type="sldNum" sz="quarter" idx="12"/>
          </p:nvPr>
        </p:nvSpPr>
        <p:spPr>
          <a:noFill/>
        </p:spPr>
        <p:txBody>
          <a:bodyPr/>
          <a:lstStyle/>
          <a:p>
            <a:fld id="{4EFB01D2-3BED-4A9E-8821-0506E8992CE1}" type="slidenum">
              <a:rPr lang="en-US" smtClean="0"/>
              <a:pPr/>
              <a:t>287</a:t>
            </a:fld>
            <a:endParaRPr lang="en-US" smtClean="0"/>
          </a:p>
        </p:txBody>
      </p:sp>
      <p:sp>
        <p:nvSpPr>
          <p:cNvPr id="309251" name="Rectangle 2"/>
          <p:cNvSpPr>
            <a:spLocks noGrp="1" noChangeArrowheads="1"/>
          </p:cNvSpPr>
          <p:nvPr>
            <p:ph type="title"/>
          </p:nvPr>
        </p:nvSpPr>
        <p:spPr/>
        <p:txBody>
          <a:bodyPr/>
          <a:lstStyle/>
          <a:p>
            <a:r>
              <a:rPr lang="en-US" smtClean="0"/>
              <a:t>Limits Usage Examples</a:t>
            </a:r>
          </a:p>
        </p:txBody>
      </p:sp>
      <p:grpSp>
        <p:nvGrpSpPr>
          <p:cNvPr id="309252" name="Group 3"/>
          <p:cNvGrpSpPr>
            <a:grpSpLocks/>
          </p:cNvGrpSpPr>
          <p:nvPr/>
        </p:nvGrpSpPr>
        <p:grpSpPr bwMode="auto">
          <a:xfrm>
            <a:off x="1638300" y="1866900"/>
            <a:ext cx="5857875" cy="3724275"/>
            <a:chOff x="1032" y="1176"/>
            <a:chExt cx="3690" cy="2346"/>
          </a:xfrm>
        </p:grpSpPr>
        <p:sp>
          <p:nvSpPr>
            <p:cNvPr id="309482" name="Rectangle 4"/>
            <p:cNvSpPr>
              <a:spLocks noChangeArrowheads="1"/>
            </p:cNvSpPr>
            <p:nvPr/>
          </p:nvSpPr>
          <p:spPr bwMode="auto">
            <a:xfrm>
              <a:off x="1032" y="1176"/>
              <a:ext cx="3690" cy="2346"/>
            </a:xfrm>
            <a:prstGeom prst="rect">
              <a:avLst/>
            </a:prstGeom>
            <a:solidFill>
              <a:srgbClr val="FFFFFF"/>
            </a:solidFill>
            <a:ln w="9525">
              <a:solidFill>
                <a:srgbClr val="000000"/>
              </a:solidFill>
              <a:miter lim="800000"/>
              <a:headEnd/>
              <a:tailEnd/>
            </a:ln>
          </p:spPr>
          <p:txBody>
            <a:bodyPr/>
            <a:lstStyle/>
            <a:p>
              <a:endParaRPr lang="en-US"/>
            </a:p>
          </p:txBody>
        </p:sp>
        <p:sp>
          <p:nvSpPr>
            <p:cNvPr id="309483" name="Rectangle 5"/>
            <p:cNvSpPr>
              <a:spLocks noChangeArrowheads="1"/>
            </p:cNvSpPr>
            <p:nvPr/>
          </p:nvSpPr>
          <p:spPr bwMode="auto">
            <a:xfrm>
              <a:off x="1380" y="1638"/>
              <a:ext cx="3192" cy="1482"/>
            </a:xfrm>
            <a:prstGeom prst="rect">
              <a:avLst/>
            </a:prstGeom>
            <a:solidFill>
              <a:srgbClr val="C0C0C0"/>
            </a:solidFill>
            <a:ln w="9525">
              <a:noFill/>
              <a:miter lim="800000"/>
              <a:headEnd/>
              <a:tailEnd/>
            </a:ln>
          </p:spPr>
          <p:txBody>
            <a:bodyPr/>
            <a:lstStyle/>
            <a:p>
              <a:endParaRPr lang="en-US"/>
            </a:p>
          </p:txBody>
        </p:sp>
        <p:sp>
          <p:nvSpPr>
            <p:cNvPr id="309484" name="Line 6"/>
            <p:cNvSpPr>
              <a:spLocks noChangeShapeType="1"/>
            </p:cNvSpPr>
            <p:nvPr/>
          </p:nvSpPr>
          <p:spPr bwMode="auto">
            <a:xfrm>
              <a:off x="1380" y="2874"/>
              <a:ext cx="3192" cy="1"/>
            </a:xfrm>
            <a:prstGeom prst="line">
              <a:avLst/>
            </a:prstGeom>
            <a:noFill/>
            <a:ln w="0">
              <a:solidFill>
                <a:srgbClr val="000000"/>
              </a:solidFill>
              <a:round/>
              <a:headEnd/>
              <a:tailEnd/>
            </a:ln>
          </p:spPr>
          <p:txBody>
            <a:bodyPr/>
            <a:lstStyle/>
            <a:p>
              <a:endParaRPr lang="en-US"/>
            </a:p>
          </p:txBody>
        </p:sp>
        <p:sp>
          <p:nvSpPr>
            <p:cNvPr id="309485" name="Line 7"/>
            <p:cNvSpPr>
              <a:spLocks noChangeShapeType="1"/>
            </p:cNvSpPr>
            <p:nvPr/>
          </p:nvSpPr>
          <p:spPr bwMode="auto">
            <a:xfrm>
              <a:off x="1380" y="2628"/>
              <a:ext cx="3192" cy="1"/>
            </a:xfrm>
            <a:prstGeom prst="line">
              <a:avLst/>
            </a:prstGeom>
            <a:noFill/>
            <a:ln w="0">
              <a:solidFill>
                <a:srgbClr val="000000"/>
              </a:solidFill>
              <a:round/>
              <a:headEnd/>
              <a:tailEnd/>
            </a:ln>
          </p:spPr>
          <p:txBody>
            <a:bodyPr/>
            <a:lstStyle/>
            <a:p>
              <a:endParaRPr lang="en-US"/>
            </a:p>
          </p:txBody>
        </p:sp>
        <p:sp>
          <p:nvSpPr>
            <p:cNvPr id="309486" name="Line 8"/>
            <p:cNvSpPr>
              <a:spLocks noChangeShapeType="1"/>
            </p:cNvSpPr>
            <p:nvPr/>
          </p:nvSpPr>
          <p:spPr bwMode="auto">
            <a:xfrm>
              <a:off x="1380" y="2382"/>
              <a:ext cx="3192" cy="1"/>
            </a:xfrm>
            <a:prstGeom prst="line">
              <a:avLst/>
            </a:prstGeom>
            <a:noFill/>
            <a:ln w="0">
              <a:solidFill>
                <a:srgbClr val="000000"/>
              </a:solidFill>
              <a:round/>
              <a:headEnd/>
              <a:tailEnd/>
            </a:ln>
          </p:spPr>
          <p:txBody>
            <a:bodyPr/>
            <a:lstStyle/>
            <a:p>
              <a:endParaRPr lang="en-US"/>
            </a:p>
          </p:txBody>
        </p:sp>
        <p:sp>
          <p:nvSpPr>
            <p:cNvPr id="309487" name="Line 9"/>
            <p:cNvSpPr>
              <a:spLocks noChangeShapeType="1"/>
            </p:cNvSpPr>
            <p:nvPr/>
          </p:nvSpPr>
          <p:spPr bwMode="auto">
            <a:xfrm>
              <a:off x="1380" y="2130"/>
              <a:ext cx="3192" cy="1"/>
            </a:xfrm>
            <a:prstGeom prst="line">
              <a:avLst/>
            </a:prstGeom>
            <a:noFill/>
            <a:ln w="0">
              <a:solidFill>
                <a:srgbClr val="000000"/>
              </a:solidFill>
              <a:round/>
              <a:headEnd/>
              <a:tailEnd/>
            </a:ln>
          </p:spPr>
          <p:txBody>
            <a:bodyPr/>
            <a:lstStyle/>
            <a:p>
              <a:endParaRPr lang="en-US"/>
            </a:p>
          </p:txBody>
        </p:sp>
        <p:sp>
          <p:nvSpPr>
            <p:cNvPr id="309488" name="Line 10"/>
            <p:cNvSpPr>
              <a:spLocks noChangeShapeType="1"/>
            </p:cNvSpPr>
            <p:nvPr/>
          </p:nvSpPr>
          <p:spPr bwMode="auto">
            <a:xfrm>
              <a:off x="1380" y="1884"/>
              <a:ext cx="3192" cy="1"/>
            </a:xfrm>
            <a:prstGeom prst="line">
              <a:avLst/>
            </a:prstGeom>
            <a:noFill/>
            <a:ln w="0">
              <a:solidFill>
                <a:srgbClr val="000000"/>
              </a:solidFill>
              <a:round/>
              <a:headEnd/>
              <a:tailEnd/>
            </a:ln>
          </p:spPr>
          <p:txBody>
            <a:bodyPr/>
            <a:lstStyle/>
            <a:p>
              <a:endParaRPr lang="en-US"/>
            </a:p>
          </p:txBody>
        </p:sp>
        <p:sp>
          <p:nvSpPr>
            <p:cNvPr id="309489" name="Line 11"/>
            <p:cNvSpPr>
              <a:spLocks noChangeShapeType="1"/>
            </p:cNvSpPr>
            <p:nvPr/>
          </p:nvSpPr>
          <p:spPr bwMode="auto">
            <a:xfrm>
              <a:off x="1380" y="1638"/>
              <a:ext cx="3192" cy="1"/>
            </a:xfrm>
            <a:prstGeom prst="line">
              <a:avLst/>
            </a:prstGeom>
            <a:noFill/>
            <a:ln w="0">
              <a:solidFill>
                <a:srgbClr val="000000"/>
              </a:solidFill>
              <a:round/>
              <a:headEnd/>
              <a:tailEnd/>
            </a:ln>
          </p:spPr>
          <p:txBody>
            <a:bodyPr/>
            <a:lstStyle/>
            <a:p>
              <a:endParaRPr lang="en-US"/>
            </a:p>
          </p:txBody>
        </p:sp>
        <p:sp>
          <p:nvSpPr>
            <p:cNvPr id="309490" name="Rectangle 12"/>
            <p:cNvSpPr>
              <a:spLocks noChangeArrowheads="1"/>
            </p:cNvSpPr>
            <p:nvPr/>
          </p:nvSpPr>
          <p:spPr bwMode="auto">
            <a:xfrm>
              <a:off x="1380" y="1638"/>
              <a:ext cx="3192" cy="1482"/>
            </a:xfrm>
            <a:prstGeom prst="rect">
              <a:avLst/>
            </a:prstGeom>
            <a:noFill/>
            <a:ln w="9525">
              <a:solidFill>
                <a:srgbClr val="808080"/>
              </a:solidFill>
              <a:miter lim="800000"/>
              <a:headEnd/>
              <a:tailEnd/>
            </a:ln>
          </p:spPr>
          <p:txBody>
            <a:bodyPr/>
            <a:lstStyle/>
            <a:p>
              <a:endParaRPr lang="en-US"/>
            </a:p>
          </p:txBody>
        </p:sp>
        <p:sp>
          <p:nvSpPr>
            <p:cNvPr id="309491" name="Line 13"/>
            <p:cNvSpPr>
              <a:spLocks noChangeShapeType="1"/>
            </p:cNvSpPr>
            <p:nvPr/>
          </p:nvSpPr>
          <p:spPr bwMode="auto">
            <a:xfrm>
              <a:off x="1380" y="1638"/>
              <a:ext cx="1" cy="1482"/>
            </a:xfrm>
            <a:prstGeom prst="line">
              <a:avLst/>
            </a:prstGeom>
            <a:noFill/>
            <a:ln w="0">
              <a:solidFill>
                <a:srgbClr val="000000"/>
              </a:solidFill>
              <a:round/>
              <a:headEnd/>
              <a:tailEnd/>
            </a:ln>
          </p:spPr>
          <p:txBody>
            <a:bodyPr/>
            <a:lstStyle/>
            <a:p>
              <a:endParaRPr lang="en-US"/>
            </a:p>
          </p:txBody>
        </p:sp>
        <p:sp>
          <p:nvSpPr>
            <p:cNvPr id="309492" name="Line 14"/>
            <p:cNvSpPr>
              <a:spLocks noChangeShapeType="1"/>
            </p:cNvSpPr>
            <p:nvPr/>
          </p:nvSpPr>
          <p:spPr bwMode="auto">
            <a:xfrm>
              <a:off x="1356" y="3120"/>
              <a:ext cx="24" cy="1"/>
            </a:xfrm>
            <a:prstGeom prst="line">
              <a:avLst/>
            </a:prstGeom>
            <a:noFill/>
            <a:ln w="0">
              <a:solidFill>
                <a:srgbClr val="000000"/>
              </a:solidFill>
              <a:round/>
              <a:headEnd/>
              <a:tailEnd/>
            </a:ln>
          </p:spPr>
          <p:txBody>
            <a:bodyPr/>
            <a:lstStyle/>
            <a:p>
              <a:endParaRPr lang="en-US"/>
            </a:p>
          </p:txBody>
        </p:sp>
        <p:sp>
          <p:nvSpPr>
            <p:cNvPr id="309493" name="Line 15"/>
            <p:cNvSpPr>
              <a:spLocks noChangeShapeType="1"/>
            </p:cNvSpPr>
            <p:nvPr/>
          </p:nvSpPr>
          <p:spPr bwMode="auto">
            <a:xfrm>
              <a:off x="1356" y="2874"/>
              <a:ext cx="24" cy="1"/>
            </a:xfrm>
            <a:prstGeom prst="line">
              <a:avLst/>
            </a:prstGeom>
            <a:noFill/>
            <a:ln w="0">
              <a:solidFill>
                <a:srgbClr val="000000"/>
              </a:solidFill>
              <a:round/>
              <a:headEnd/>
              <a:tailEnd/>
            </a:ln>
          </p:spPr>
          <p:txBody>
            <a:bodyPr/>
            <a:lstStyle/>
            <a:p>
              <a:endParaRPr lang="en-US"/>
            </a:p>
          </p:txBody>
        </p:sp>
        <p:sp>
          <p:nvSpPr>
            <p:cNvPr id="309494" name="Line 16"/>
            <p:cNvSpPr>
              <a:spLocks noChangeShapeType="1"/>
            </p:cNvSpPr>
            <p:nvPr/>
          </p:nvSpPr>
          <p:spPr bwMode="auto">
            <a:xfrm>
              <a:off x="1356" y="2628"/>
              <a:ext cx="24" cy="1"/>
            </a:xfrm>
            <a:prstGeom prst="line">
              <a:avLst/>
            </a:prstGeom>
            <a:noFill/>
            <a:ln w="0">
              <a:solidFill>
                <a:srgbClr val="000000"/>
              </a:solidFill>
              <a:round/>
              <a:headEnd/>
              <a:tailEnd/>
            </a:ln>
          </p:spPr>
          <p:txBody>
            <a:bodyPr/>
            <a:lstStyle/>
            <a:p>
              <a:endParaRPr lang="en-US"/>
            </a:p>
          </p:txBody>
        </p:sp>
        <p:sp>
          <p:nvSpPr>
            <p:cNvPr id="309495" name="Line 17"/>
            <p:cNvSpPr>
              <a:spLocks noChangeShapeType="1"/>
            </p:cNvSpPr>
            <p:nvPr/>
          </p:nvSpPr>
          <p:spPr bwMode="auto">
            <a:xfrm>
              <a:off x="1356" y="2382"/>
              <a:ext cx="24" cy="1"/>
            </a:xfrm>
            <a:prstGeom prst="line">
              <a:avLst/>
            </a:prstGeom>
            <a:noFill/>
            <a:ln w="0">
              <a:solidFill>
                <a:srgbClr val="000000"/>
              </a:solidFill>
              <a:round/>
              <a:headEnd/>
              <a:tailEnd/>
            </a:ln>
          </p:spPr>
          <p:txBody>
            <a:bodyPr/>
            <a:lstStyle/>
            <a:p>
              <a:endParaRPr lang="en-US"/>
            </a:p>
          </p:txBody>
        </p:sp>
        <p:sp>
          <p:nvSpPr>
            <p:cNvPr id="309496" name="Line 18"/>
            <p:cNvSpPr>
              <a:spLocks noChangeShapeType="1"/>
            </p:cNvSpPr>
            <p:nvPr/>
          </p:nvSpPr>
          <p:spPr bwMode="auto">
            <a:xfrm>
              <a:off x="1356" y="2130"/>
              <a:ext cx="24" cy="1"/>
            </a:xfrm>
            <a:prstGeom prst="line">
              <a:avLst/>
            </a:prstGeom>
            <a:noFill/>
            <a:ln w="0">
              <a:solidFill>
                <a:srgbClr val="000000"/>
              </a:solidFill>
              <a:round/>
              <a:headEnd/>
              <a:tailEnd/>
            </a:ln>
          </p:spPr>
          <p:txBody>
            <a:bodyPr/>
            <a:lstStyle/>
            <a:p>
              <a:endParaRPr lang="en-US"/>
            </a:p>
          </p:txBody>
        </p:sp>
        <p:sp>
          <p:nvSpPr>
            <p:cNvPr id="309497" name="Line 19"/>
            <p:cNvSpPr>
              <a:spLocks noChangeShapeType="1"/>
            </p:cNvSpPr>
            <p:nvPr/>
          </p:nvSpPr>
          <p:spPr bwMode="auto">
            <a:xfrm>
              <a:off x="1356" y="1884"/>
              <a:ext cx="24" cy="1"/>
            </a:xfrm>
            <a:prstGeom prst="line">
              <a:avLst/>
            </a:prstGeom>
            <a:noFill/>
            <a:ln w="0">
              <a:solidFill>
                <a:srgbClr val="000000"/>
              </a:solidFill>
              <a:round/>
              <a:headEnd/>
              <a:tailEnd/>
            </a:ln>
          </p:spPr>
          <p:txBody>
            <a:bodyPr/>
            <a:lstStyle/>
            <a:p>
              <a:endParaRPr lang="en-US"/>
            </a:p>
          </p:txBody>
        </p:sp>
        <p:sp>
          <p:nvSpPr>
            <p:cNvPr id="309498" name="Line 20"/>
            <p:cNvSpPr>
              <a:spLocks noChangeShapeType="1"/>
            </p:cNvSpPr>
            <p:nvPr/>
          </p:nvSpPr>
          <p:spPr bwMode="auto">
            <a:xfrm>
              <a:off x="1356" y="1638"/>
              <a:ext cx="24" cy="1"/>
            </a:xfrm>
            <a:prstGeom prst="line">
              <a:avLst/>
            </a:prstGeom>
            <a:noFill/>
            <a:ln w="0">
              <a:solidFill>
                <a:srgbClr val="000000"/>
              </a:solidFill>
              <a:round/>
              <a:headEnd/>
              <a:tailEnd/>
            </a:ln>
          </p:spPr>
          <p:txBody>
            <a:bodyPr/>
            <a:lstStyle/>
            <a:p>
              <a:endParaRPr lang="en-US"/>
            </a:p>
          </p:txBody>
        </p:sp>
        <p:sp>
          <p:nvSpPr>
            <p:cNvPr id="309499" name="Line 21"/>
            <p:cNvSpPr>
              <a:spLocks noChangeShapeType="1"/>
            </p:cNvSpPr>
            <p:nvPr/>
          </p:nvSpPr>
          <p:spPr bwMode="auto">
            <a:xfrm>
              <a:off x="1380" y="3120"/>
              <a:ext cx="3192" cy="1"/>
            </a:xfrm>
            <a:prstGeom prst="line">
              <a:avLst/>
            </a:prstGeom>
            <a:noFill/>
            <a:ln w="0">
              <a:solidFill>
                <a:srgbClr val="000000"/>
              </a:solidFill>
              <a:round/>
              <a:headEnd/>
              <a:tailEnd/>
            </a:ln>
          </p:spPr>
          <p:txBody>
            <a:bodyPr/>
            <a:lstStyle/>
            <a:p>
              <a:endParaRPr lang="en-US"/>
            </a:p>
          </p:txBody>
        </p:sp>
        <p:sp>
          <p:nvSpPr>
            <p:cNvPr id="309500" name="Line 22"/>
            <p:cNvSpPr>
              <a:spLocks noChangeShapeType="1"/>
            </p:cNvSpPr>
            <p:nvPr/>
          </p:nvSpPr>
          <p:spPr bwMode="auto">
            <a:xfrm flipV="1">
              <a:off x="1380" y="3120"/>
              <a:ext cx="1" cy="18"/>
            </a:xfrm>
            <a:prstGeom prst="line">
              <a:avLst/>
            </a:prstGeom>
            <a:noFill/>
            <a:ln w="0">
              <a:solidFill>
                <a:srgbClr val="000000"/>
              </a:solidFill>
              <a:round/>
              <a:headEnd/>
              <a:tailEnd/>
            </a:ln>
          </p:spPr>
          <p:txBody>
            <a:bodyPr/>
            <a:lstStyle/>
            <a:p>
              <a:endParaRPr lang="en-US"/>
            </a:p>
          </p:txBody>
        </p:sp>
        <p:sp>
          <p:nvSpPr>
            <p:cNvPr id="309501" name="Line 23"/>
            <p:cNvSpPr>
              <a:spLocks noChangeShapeType="1"/>
            </p:cNvSpPr>
            <p:nvPr/>
          </p:nvSpPr>
          <p:spPr bwMode="auto">
            <a:xfrm flipV="1">
              <a:off x="1554" y="3120"/>
              <a:ext cx="1" cy="18"/>
            </a:xfrm>
            <a:prstGeom prst="line">
              <a:avLst/>
            </a:prstGeom>
            <a:noFill/>
            <a:ln w="0">
              <a:solidFill>
                <a:srgbClr val="000000"/>
              </a:solidFill>
              <a:round/>
              <a:headEnd/>
              <a:tailEnd/>
            </a:ln>
          </p:spPr>
          <p:txBody>
            <a:bodyPr/>
            <a:lstStyle/>
            <a:p>
              <a:endParaRPr lang="en-US"/>
            </a:p>
          </p:txBody>
        </p:sp>
        <p:sp>
          <p:nvSpPr>
            <p:cNvPr id="309502" name="Line 24"/>
            <p:cNvSpPr>
              <a:spLocks noChangeShapeType="1"/>
            </p:cNvSpPr>
            <p:nvPr/>
          </p:nvSpPr>
          <p:spPr bwMode="auto">
            <a:xfrm flipV="1">
              <a:off x="1728" y="3120"/>
              <a:ext cx="1" cy="18"/>
            </a:xfrm>
            <a:prstGeom prst="line">
              <a:avLst/>
            </a:prstGeom>
            <a:noFill/>
            <a:ln w="0">
              <a:solidFill>
                <a:srgbClr val="000000"/>
              </a:solidFill>
              <a:round/>
              <a:headEnd/>
              <a:tailEnd/>
            </a:ln>
          </p:spPr>
          <p:txBody>
            <a:bodyPr/>
            <a:lstStyle/>
            <a:p>
              <a:endParaRPr lang="en-US"/>
            </a:p>
          </p:txBody>
        </p:sp>
        <p:sp>
          <p:nvSpPr>
            <p:cNvPr id="309503" name="Line 25"/>
            <p:cNvSpPr>
              <a:spLocks noChangeShapeType="1"/>
            </p:cNvSpPr>
            <p:nvPr/>
          </p:nvSpPr>
          <p:spPr bwMode="auto">
            <a:xfrm flipV="1">
              <a:off x="1902" y="3120"/>
              <a:ext cx="1" cy="18"/>
            </a:xfrm>
            <a:prstGeom prst="line">
              <a:avLst/>
            </a:prstGeom>
            <a:noFill/>
            <a:ln w="0">
              <a:solidFill>
                <a:srgbClr val="000000"/>
              </a:solidFill>
              <a:round/>
              <a:headEnd/>
              <a:tailEnd/>
            </a:ln>
          </p:spPr>
          <p:txBody>
            <a:bodyPr/>
            <a:lstStyle/>
            <a:p>
              <a:endParaRPr lang="en-US"/>
            </a:p>
          </p:txBody>
        </p:sp>
        <p:sp>
          <p:nvSpPr>
            <p:cNvPr id="309504" name="Line 26"/>
            <p:cNvSpPr>
              <a:spLocks noChangeShapeType="1"/>
            </p:cNvSpPr>
            <p:nvPr/>
          </p:nvSpPr>
          <p:spPr bwMode="auto">
            <a:xfrm flipV="1">
              <a:off x="2070" y="3120"/>
              <a:ext cx="1" cy="18"/>
            </a:xfrm>
            <a:prstGeom prst="line">
              <a:avLst/>
            </a:prstGeom>
            <a:noFill/>
            <a:ln w="0">
              <a:solidFill>
                <a:srgbClr val="000000"/>
              </a:solidFill>
              <a:round/>
              <a:headEnd/>
              <a:tailEnd/>
            </a:ln>
          </p:spPr>
          <p:txBody>
            <a:bodyPr/>
            <a:lstStyle/>
            <a:p>
              <a:endParaRPr lang="en-US"/>
            </a:p>
          </p:txBody>
        </p:sp>
        <p:sp>
          <p:nvSpPr>
            <p:cNvPr id="309505" name="Line 27"/>
            <p:cNvSpPr>
              <a:spLocks noChangeShapeType="1"/>
            </p:cNvSpPr>
            <p:nvPr/>
          </p:nvSpPr>
          <p:spPr bwMode="auto">
            <a:xfrm flipV="1">
              <a:off x="2244" y="3120"/>
              <a:ext cx="1" cy="18"/>
            </a:xfrm>
            <a:prstGeom prst="line">
              <a:avLst/>
            </a:prstGeom>
            <a:noFill/>
            <a:ln w="0">
              <a:solidFill>
                <a:srgbClr val="000000"/>
              </a:solidFill>
              <a:round/>
              <a:headEnd/>
              <a:tailEnd/>
            </a:ln>
          </p:spPr>
          <p:txBody>
            <a:bodyPr/>
            <a:lstStyle/>
            <a:p>
              <a:endParaRPr lang="en-US"/>
            </a:p>
          </p:txBody>
        </p:sp>
        <p:sp>
          <p:nvSpPr>
            <p:cNvPr id="309506" name="Line 28"/>
            <p:cNvSpPr>
              <a:spLocks noChangeShapeType="1"/>
            </p:cNvSpPr>
            <p:nvPr/>
          </p:nvSpPr>
          <p:spPr bwMode="auto">
            <a:xfrm flipV="1">
              <a:off x="2418" y="3120"/>
              <a:ext cx="1" cy="18"/>
            </a:xfrm>
            <a:prstGeom prst="line">
              <a:avLst/>
            </a:prstGeom>
            <a:noFill/>
            <a:ln w="0">
              <a:solidFill>
                <a:srgbClr val="000000"/>
              </a:solidFill>
              <a:round/>
              <a:headEnd/>
              <a:tailEnd/>
            </a:ln>
          </p:spPr>
          <p:txBody>
            <a:bodyPr/>
            <a:lstStyle/>
            <a:p>
              <a:endParaRPr lang="en-US"/>
            </a:p>
          </p:txBody>
        </p:sp>
        <p:sp>
          <p:nvSpPr>
            <p:cNvPr id="309507" name="Line 29"/>
            <p:cNvSpPr>
              <a:spLocks noChangeShapeType="1"/>
            </p:cNvSpPr>
            <p:nvPr/>
          </p:nvSpPr>
          <p:spPr bwMode="auto">
            <a:xfrm flipV="1">
              <a:off x="2592" y="3120"/>
              <a:ext cx="1" cy="18"/>
            </a:xfrm>
            <a:prstGeom prst="line">
              <a:avLst/>
            </a:prstGeom>
            <a:noFill/>
            <a:ln w="0">
              <a:solidFill>
                <a:srgbClr val="000000"/>
              </a:solidFill>
              <a:round/>
              <a:headEnd/>
              <a:tailEnd/>
            </a:ln>
          </p:spPr>
          <p:txBody>
            <a:bodyPr/>
            <a:lstStyle/>
            <a:p>
              <a:endParaRPr lang="en-US"/>
            </a:p>
          </p:txBody>
        </p:sp>
        <p:sp>
          <p:nvSpPr>
            <p:cNvPr id="309508" name="Line 30"/>
            <p:cNvSpPr>
              <a:spLocks noChangeShapeType="1"/>
            </p:cNvSpPr>
            <p:nvPr/>
          </p:nvSpPr>
          <p:spPr bwMode="auto">
            <a:xfrm flipV="1">
              <a:off x="2766" y="3120"/>
              <a:ext cx="1" cy="18"/>
            </a:xfrm>
            <a:prstGeom prst="line">
              <a:avLst/>
            </a:prstGeom>
            <a:noFill/>
            <a:ln w="0">
              <a:solidFill>
                <a:srgbClr val="000000"/>
              </a:solidFill>
              <a:round/>
              <a:headEnd/>
              <a:tailEnd/>
            </a:ln>
          </p:spPr>
          <p:txBody>
            <a:bodyPr/>
            <a:lstStyle/>
            <a:p>
              <a:endParaRPr lang="en-US"/>
            </a:p>
          </p:txBody>
        </p:sp>
        <p:sp>
          <p:nvSpPr>
            <p:cNvPr id="309509" name="Line 31"/>
            <p:cNvSpPr>
              <a:spLocks noChangeShapeType="1"/>
            </p:cNvSpPr>
            <p:nvPr/>
          </p:nvSpPr>
          <p:spPr bwMode="auto">
            <a:xfrm flipV="1">
              <a:off x="2940" y="3120"/>
              <a:ext cx="1" cy="18"/>
            </a:xfrm>
            <a:prstGeom prst="line">
              <a:avLst/>
            </a:prstGeom>
            <a:noFill/>
            <a:ln w="0">
              <a:solidFill>
                <a:srgbClr val="000000"/>
              </a:solidFill>
              <a:round/>
              <a:headEnd/>
              <a:tailEnd/>
            </a:ln>
          </p:spPr>
          <p:txBody>
            <a:bodyPr/>
            <a:lstStyle/>
            <a:p>
              <a:endParaRPr lang="en-US"/>
            </a:p>
          </p:txBody>
        </p:sp>
        <p:sp>
          <p:nvSpPr>
            <p:cNvPr id="309510" name="Line 32"/>
            <p:cNvSpPr>
              <a:spLocks noChangeShapeType="1"/>
            </p:cNvSpPr>
            <p:nvPr/>
          </p:nvSpPr>
          <p:spPr bwMode="auto">
            <a:xfrm flipV="1">
              <a:off x="3114" y="3120"/>
              <a:ext cx="1" cy="18"/>
            </a:xfrm>
            <a:prstGeom prst="line">
              <a:avLst/>
            </a:prstGeom>
            <a:noFill/>
            <a:ln w="0">
              <a:solidFill>
                <a:srgbClr val="000000"/>
              </a:solidFill>
              <a:round/>
              <a:headEnd/>
              <a:tailEnd/>
            </a:ln>
          </p:spPr>
          <p:txBody>
            <a:bodyPr/>
            <a:lstStyle/>
            <a:p>
              <a:endParaRPr lang="en-US"/>
            </a:p>
          </p:txBody>
        </p:sp>
        <p:sp>
          <p:nvSpPr>
            <p:cNvPr id="309511" name="Line 33"/>
            <p:cNvSpPr>
              <a:spLocks noChangeShapeType="1"/>
            </p:cNvSpPr>
            <p:nvPr/>
          </p:nvSpPr>
          <p:spPr bwMode="auto">
            <a:xfrm flipV="1">
              <a:off x="3288" y="3120"/>
              <a:ext cx="1" cy="18"/>
            </a:xfrm>
            <a:prstGeom prst="line">
              <a:avLst/>
            </a:prstGeom>
            <a:noFill/>
            <a:ln w="0">
              <a:solidFill>
                <a:srgbClr val="000000"/>
              </a:solidFill>
              <a:round/>
              <a:headEnd/>
              <a:tailEnd/>
            </a:ln>
          </p:spPr>
          <p:txBody>
            <a:bodyPr/>
            <a:lstStyle/>
            <a:p>
              <a:endParaRPr lang="en-US"/>
            </a:p>
          </p:txBody>
        </p:sp>
        <p:sp>
          <p:nvSpPr>
            <p:cNvPr id="309512" name="Line 34"/>
            <p:cNvSpPr>
              <a:spLocks noChangeShapeType="1"/>
            </p:cNvSpPr>
            <p:nvPr/>
          </p:nvSpPr>
          <p:spPr bwMode="auto">
            <a:xfrm flipV="1">
              <a:off x="3456" y="3120"/>
              <a:ext cx="1" cy="18"/>
            </a:xfrm>
            <a:prstGeom prst="line">
              <a:avLst/>
            </a:prstGeom>
            <a:noFill/>
            <a:ln w="0">
              <a:solidFill>
                <a:srgbClr val="000000"/>
              </a:solidFill>
              <a:round/>
              <a:headEnd/>
              <a:tailEnd/>
            </a:ln>
          </p:spPr>
          <p:txBody>
            <a:bodyPr/>
            <a:lstStyle/>
            <a:p>
              <a:endParaRPr lang="en-US"/>
            </a:p>
          </p:txBody>
        </p:sp>
        <p:sp>
          <p:nvSpPr>
            <p:cNvPr id="309513" name="Line 35"/>
            <p:cNvSpPr>
              <a:spLocks noChangeShapeType="1"/>
            </p:cNvSpPr>
            <p:nvPr/>
          </p:nvSpPr>
          <p:spPr bwMode="auto">
            <a:xfrm flipV="1">
              <a:off x="3630" y="3120"/>
              <a:ext cx="1" cy="18"/>
            </a:xfrm>
            <a:prstGeom prst="line">
              <a:avLst/>
            </a:prstGeom>
            <a:noFill/>
            <a:ln w="0">
              <a:solidFill>
                <a:srgbClr val="000000"/>
              </a:solidFill>
              <a:round/>
              <a:headEnd/>
              <a:tailEnd/>
            </a:ln>
          </p:spPr>
          <p:txBody>
            <a:bodyPr/>
            <a:lstStyle/>
            <a:p>
              <a:endParaRPr lang="en-US"/>
            </a:p>
          </p:txBody>
        </p:sp>
        <p:sp>
          <p:nvSpPr>
            <p:cNvPr id="309514" name="Line 36"/>
            <p:cNvSpPr>
              <a:spLocks noChangeShapeType="1"/>
            </p:cNvSpPr>
            <p:nvPr/>
          </p:nvSpPr>
          <p:spPr bwMode="auto">
            <a:xfrm flipV="1">
              <a:off x="3804" y="3120"/>
              <a:ext cx="1" cy="18"/>
            </a:xfrm>
            <a:prstGeom prst="line">
              <a:avLst/>
            </a:prstGeom>
            <a:noFill/>
            <a:ln w="0">
              <a:solidFill>
                <a:srgbClr val="000000"/>
              </a:solidFill>
              <a:round/>
              <a:headEnd/>
              <a:tailEnd/>
            </a:ln>
          </p:spPr>
          <p:txBody>
            <a:bodyPr/>
            <a:lstStyle/>
            <a:p>
              <a:endParaRPr lang="en-US"/>
            </a:p>
          </p:txBody>
        </p:sp>
        <p:sp>
          <p:nvSpPr>
            <p:cNvPr id="309515" name="Line 37"/>
            <p:cNvSpPr>
              <a:spLocks noChangeShapeType="1"/>
            </p:cNvSpPr>
            <p:nvPr/>
          </p:nvSpPr>
          <p:spPr bwMode="auto">
            <a:xfrm flipV="1">
              <a:off x="3978" y="3120"/>
              <a:ext cx="1" cy="18"/>
            </a:xfrm>
            <a:prstGeom prst="line">
              <a:avLst/>
            </a:prstGeom>
            <a:noFill/>
            <a:ln w="0">
              <a:solidFill>
                <a:srgbClr val="000000"/>
              </a:solidFill>
              <a:round/>
              <a:headEnd/>
              <a:tailEnd/>
            </a:ln>
          </p:spPr>
          <p:txBody>
            <a:bodyPr/>
            <a:lstStyle/>
            <a:p>
              <a:endParaRPr lang="en-US"/>
            </a:p>
          </p:txBody>
        </p:sp>
        <p:sp>
          <p:nvSpPr>
            <p:cNvPr id="309516" name="Line 38"/>
            <p:cNvSpPr>
              <a:spLocks noChangeShapeType="1"/>
            </p:cNvSpPr>
            <p:nvPr/>
          </p:nvSpPr>
          <p:spPr bwMode="auto">
            <a:xfrm flipV="1">
              <a:off x="4152" y="3120"/>
              <a:ext cx="1" cy="18"/>
            </a:xfrm>
            <a:prstGeom prst="line">
              <a:avLst/>
            </a:prstGeom>
            <a:noFill/>
            <a:ln w="0">
              <a:solidFill>
                <a:srgbClr val="000000"/>
              </a:solidFill>
              <a:round/>
              <a:headEnd/>
              <a:tailEnd/>
            </a:ln>
          </p:spPr>
          <p:txBody>
            <a:bodyPr/>
            <a:lstStyle/>
            <a:p>
              <a:endParaRPr lang="en-US"/>
            </a:p>
          </p:txBody>
        </p:sp>
        <p:sp>
          <p:nvSpPr>
            <p:cNvPr id="309517" name="Line 39"/>
            <p:cNvSpPr>
              <a:spLocks noChangeShapeType="1"/>
            </p:cNvSpPr>
            <p:nvPr/>
          </p:nvSpPr>
          <p:spPr bwMode="auto">
            <a:xfrm flipV="1">
              <a:off x="4326" y="3120"/>
              <a:ext cx="1" cy="18"/>
            </a:xfrm>
            <a:prstGeom prst="line">
              <a:avLst/>
            </a:prstGeom>
            <a:noFill/>
            <a:ln w="0">
              <a:solidFill>
                <a:srgbClr val="000000"/>
              </a:solidFill>
              <a:round/>
              <a:headEnd/>
              <a:tailEnd/>
            </a:ln>
          </p:spPr>
          <p:txBody>
            <a:bodyPr/>
            <a:lstStyle/>
            <a:p>
              <a:endParaRPr lang="en-US"/>
            </a:p>
          </p:txBody>
        </p:sp>
        <p:sp>
          <p:nvSpPr>
            <p:cNvPr id="309518" name="Line 40"/>
            <p:cNvSpPr>
              <a:spLocks noChangeShapeType="1"/>
            </p:cNvSpPr>
            <p:nvPr/>
          </p:nvSpPr>
          <p:spPr bwMode="auto">
            <a:xfrm flipV="1">
              <a:off x="4500" y="3120"/>
              <a:ext cx="1" cy="18"/>
            </a:xfrm>
            <a:prstGeom prst="line">
              <a:avLst/>
            </a:prstGeom>
            <a:noFill/>
            <a:ln w="0">
              <a:solidFill>
                <a:srgbClr val="000000"/>
              </a:solidFill>
              <a:round/>
              <a:headEnd/>
              <a:tailEnd/>
            </a:ln>
          </p:spPr>
          <p:txBody>
            <a:bodyPr/>
            <a:lstStyle/>
            <a:p>
              <a:endParaRPr lang="en-US"/>
            </a:p>
          </p:txBody>
        </p:sp>
        <p:sp>
          <p:nvSpPr>
            <p:cNvPr id="309519" name="Line 41"/>
            <p:cNvSpPr>
              <a:spLocks noChangeShapeType="1"/>
            </p:cNvSpPr>
            <p:nvPr/>
          </p:nvSpPr>
          <p:spPr bwMode="auto">
            <a:xfrm>
              <a:off x="1386" y="3078"/>
              <a:ext cx="12" cy="6"/>
            </a:xfrm>
            <a:prstGeom prst="line">
              <a:avLst/>
            </a:prstGeom>
            <a:noFill/>
            <a:ln w="9525">
              <a:solidFill>
                <a:srgbClr val="000080"/>
              </a:solidFill>
              <a:round/>
              <a:headEnd/>
              <a:tailEnd/>
            </a:ln>
          </p:spPr>
          <p:txBody>
            <a:bodyPr/>
            <a:lstStyle/>
            <a:p>
              <a:endParaRPr lang="en-US"/>
            </a:p>
          </p:txBody>
        </p:sp>
        <p:sp>
          <p:nvSpPr>
            <p:cNvPr id="309520" name="Line 42"/>
            <p:cNvSpPr>
              <a:spLocks noChangeShapeType="1"/>
            </p:cNvSpPr>
            <p:nvPr/>
          </p:nvSpPr>
          <p:spPr bwMode="auto">
            <a:xfrm flipV="1">
              <a:off x="1398" y="3042"/>
              <a:ext cx="36" cy="42"/>
            </a:xfrm>
            <a:prstGeom prst="line">
              <a:avLst/>
            </a:prstGeom>
            <a:noFill/>
            <a:ln w="9525">
              <a:solidFill>
                <a:srgbClr val="000080"/>
              </a:solidFill>
              <a:round/>
              <a:headEnd/>
              <a:tailEnd/>
            </a:ln>
          </p:spPr>
          <p:txBody>
            <a:bodyPr/>
            <a:lstStyle/>
            <a:p>
              <a:endParaRPr lang="en-US"/>
            </a:p>
          </p:txBody>
        </p:sp>
        <p:sp>
          <p:nvSpPr>
            <p:cNvPr id="309521" name="Line 43"/>
            <p:cNvSpPr>
              <a:spLocks noChangeShapeType="1"/>
            </p:cNvSpPr>
            <p:nvPr/>
          </p:nvSpPr>
          <p:spPr bwMode="auto">
            <a:xfrm>
              <a:off x="1434" y="3042"/>
              <a:ext cx="12" cy="42"/>
            </a:xfrm>
            <a:prstGeom prst="line">
              <a:avLst/>
            </a:prstGeom>
            <a:noFill/>
            <a:ln w="9525">
              <a:solidFill>
                <a:srgbClr val="000080"/>
              </a:solidFill>
              <a:round/>
              <a:headEnd/>
              <a:tailEnd/>
            </a:ln>
          </p:spPr>
          <p:txBody>
            <a:bodyPr/>
            <a:lstStyle/>
            <a:p>
              <a:endParaRPr lang="en-US"/>
            </a:p>
          </p:txBody>
        </p:sp>
        <p:sp>
          <p:nvSpPr>
            <p:cNvPr id="309522" name="Line 44"/>
            <p:cNvSpPr>
              <a:spLocks noChangeShapeType="1"/>
            </p:cNvSpPr>
            <p:nvPr/>
          </p:nvSpPr>
          <p:spPr bwMode="auto">
            <a:xfrm flipV="1">
              <a:off x="1446" y="3078"/>
              <a:ext cx="24" cy="6"/>
            </a:xfrm>
            <a:prstGeom prst="line">
              <a:avLst/>
            </a:prstGeom>
            <a:noFill/>
            <a:ln w="9525">
              <a:solidFill>
                <a:srgbClr val="000080"/>
              </a:solidFill>
              <a:round/>
              <a:headEnd/>
              <a:tailEnd/>
            </a:ln>
          </p:spPr>
          <p:txBody>
            <a:bodyPr/>
            <a:lstStyle/>
            <a:p>
              <a:endParaRPr lang="en-US"/>
            </a:p>
          </p:txBody>
        </p:sp>
        <p:sp>
          <p:nvSpPr>
            <p:cNvPr id="309523" name="Line 45"/>
            <p:cNvSpPr>
              <a:spLocks noChangeShapeType="1"/>
            </p:cNvSpPr>
            <p:nvPr/>
          </p:nvSpPr>
          <p:spPr bwMode="auto">
            <a:xfrm flipV="1">
              <a:off x="1470" y="3054"/>
              <a:ext cx="18" cy="24"/>
            </a:xfrm>
            <a:prstGeom prst="line">
              <a:avLst/>
            </a:prstGeom>
            <a:noFill/>
            <a:ln w="9525">
              <a:solidFill>
                <a:srgbClr val="000080"/>
              </a:solidFill>
              <a:round/>
              <a:headEnd/>
              <a:tailEnd/>
            </a:ln>
          </p:spPr>
          <p:txBody>
            <a:bodyPr/>
            <a:lstStyle/>
            <a:p>
              <a:endParaRPr lang="en-US"/>
            </a:p>
          </p:txBody>
        </p:sp>
        <p:sp>
          <p:nvSpPr>
            <p:cNvPr id="309524" name="Line 46"/>
            <p:cNvSpPr>
              <a:spLocks noChangeShapeType="1"/>
            </p:cNvSpPr>
            <p:nvPr/>
          </p:nvSpPr>
          <p:spPr bwMode="auto">
            <a:xfrm flipV="1">
              <a:off x="1488" y="3012"/>
              <a:ext cx="36" cy="42"/>
            </a:xfrm>
            <a:prstGeom prst="line">
              <a:avLst/>
            </a:prstGeom>
            <a:noFill/>
            <a:ln w="9525">
              <a:solidFill>
                <a:srgbClr val="000080"/>
              </a:solidFill>
              <a:round/>
              <a:headEnd/>
              <a:tailEnd/>
            </a:ln>
          </p:spPr>
          <p:txBody>
            <a:bodyPr/>
            <a:lstStyle/>
            <a:p>
              <a:endParaRPr lang="en-US"/>
            </a:p>
          </p:txBody>
        </p:sp>
        <p:sp>
          <p:nvSpPr>
            <p:cNvPr id="309525" name="Line 47"/>
            <p:cNvSpPr>
              <a:spLocks noChangeShapeType="1"/>
            </p:cNvSpPr>
            <p:nvPr/>
          </p:nvSpPr>
          <p:spPr bwMode="auto">
            <a:xfrm>
              <a:off x="1524" y="3012"/>
              <a:ext cx="12" cy="48"/>
            </a:xfrm>
            <a:prstGeom prst="line">
              <a:avLst/>
            </a:prstGeom>
            <a:noFill/>
            <a:ln w="9525">
              <a:solidFill>
                <a:srgbClr val="000080"/>
              </a:solidFill>
              <a:round/>
              <a:headEnd/>
              <a:tailEnd/>
            </a:ln>
          </p:spPr>
          <p:txBody>
            <a:bodyPr/>
            <a:lstStyle/>
            <a:p>
              <a:endParaRPr lang="en-US"/>
            </a:p>
          </p:txBody>
        </p:sp>
        <p:sp>
          <p:nvSpPr>
            <p:cNvPr id="309526" name="Line 48"/>
            <p:cNvSpPr>
              <a:spLocks noChangeShapeType="1"/>
            </p:cNvSpPr>
            <p:nvPr/>
          </p:nvSpPr>
          <p:spPr bwMode="auto">
            <a:xfrm flipV="1">
              <a:off x="1536" y="3048"/>
              <a:ext cx="12" cy="12"/>
            </a:xfrm>
            <a:prstGeom prst="line">
              <a:avLst/>
            </a:prstGeom>
            <a:noFill/>
            <a:ln w="9525">
              <a:solidFill>
                <a:srgbClr val="000080"/>
              </a:solidFill>
              <a:round/>
              <a:headEnd/>
              <a:tailEnd/>
            </a:ln>
          </p:spPr>
          <p:txBody>
            <a:bodyPr/>
            <a:lstStyle/>
            <a:p>
              <a:endParaRPr lang="en-US"/>
            </a:p>
          </p:txBody>
        </p:sp>
        <p:sp>
          <p:nvSpPr>
            <p:cNvPr id="309527" name="Line 49"/>
            <p:cNvSpPr>
              <a:spLocks noChangeShapeType="1"/>
            </p:cNvSpPr>
            <p:nvPr/>
          </p:nvSpPr>
          <p:spPr bwMode="auto">
            <a:xfrm flipV="1">
              <a:off x="1548" y="3036"/>
              <a:ext cx="12" cy="12"/>
            </a:xfrm>
            <a:prstGeom prst="line">
              <a:avLst/>
            </a:prstGeom>
            <a:noFill/>
            <a:ln w="9525">
              <a:solidFill>
                <a:srgbClr val="000080"/>
              </a:solidFill>
              <a:round/>
              <a:headEnd/>
              <a:tailEnd/>
            </a:ln>
          </p:spPr>
          <p:txBody>
            <a:bodyPr/>
            <a:lstStyle/>
            <a:p>
              <a:endParaRPr lang="en-US"/>
            </a:p>
          </p:txBody>
        </p:sp>
        <p:sp>
          <p:nvSpPr>
            <p:cNvPr id="309528" name="Line 50"/>
            <p:cNvSpPr>
              <a:spLocks noChangeShapeType="1"/>
            </p:cNvSpPr>
            <p:nvPr/>
          </p:nvSpPr>
          <p:spPr bwMode="auto">
            <a:xfrm>
              <a:off x="1560" y="3036"/>
              <a:ext cx="12" cy="18"/>
            </a:xfrm>
            <a:prstGeom prst="line">
              <a:avLst/>
            </a:prstGeom>
            <a:noFill/>
            <a:ln w="9525">
              <a:solidFill>
                <a:srgbClr val="000080"/>
              </a:solidFill>
              <a:round/>
              <a:headEnd/>
              <a:tailEnd/>
            </a:ln>
          </p:spPr>
          <p:txBody>
            <a:bodyPr/>
            <a:lstStyle/>
            <a:p>
              <a:endParaRPr lang="en-US"/>
            </a:p>
          </p:txBody>
        </p:sp>
        <p:sp>
          <p:nvSpPr>
            <p:cNvPr id="309529" name="Line 51"/>
            <p:cNvSpPr>
              <a:spLocks noChangeShapeType="1"/>
            </p:cNvSpPr>
            <p:nvPr/>
          </p:nvSpPr>
          <p:spPr bwMode="auto">
            <a:xfrm flipV="1">
              <a:off x="1572" y="3030"/>
              <a:ext cx="48" cy="24"/>
            </a:xfrm>
            <a:prstGeom prst="line">
              <a:avLst/>
            </a:prstGeom>
            <a:noFill/>
            <a:ln w="9525">
              <a:solidFill>
                <a:srgbClr val="000080"/>
              </a:solidFill>
              <a:round/>
              <a:headEnd/>
              <a:tailEnd/>
            </a:ln>
          </p:spPr>
          <p:txBody>
            <a:bodyPr/>
            <a:lstStyle/>
            <a:p>
              <a:endParaRPr lang="en-US"/>
            </a:p>
          </p:txBody>
        </p:sp>
        <p:sp>
          <p:nvSpPr>
            <p:cNvPr id="309530" name="Line 52"/>
            <p:cNvSpPr>
              <a:spLocks noChangeShapeType="1"/>
            </p:cNvSpPr>
            <p:nvPr/>
          </p:nvSpPr>
          <p:spPr bwMode="auto">
            <a:xfrm>
              <a:off x="1620" y="3030"/>
              <a:ext cx="12" cy="1"/>
            </a:xfrm>
            <a:prstGeom prst="line">
              <a:avLst/>
            </a:prstGeom>
            <a:noFill/>
            <a:ln w="9525">
              <a:solidFill>
                <a:srgbClr val="000080"/>
              </a:solidFill>
              <a:round/>
              <a:headEnd/>
              <a:tailEnd/>
            </a:ln>
          </p:spPr>
          <p:txBody>
            <a:bodyPr/>
            <a:lstStyle/>
            <a:p>
              <a:endParaRPr lang="en-US"/>
            </a:p>
          </p:txBody>
        </p:sp>
        <p:sp>
          <p:nvSpPr>
            <p:cNvPr id="309531" name="Line 53"/>
            <p:cNvSpPr>
              <a:spLocks noChangeShapeType="1"/>
            </p:cNvSpPr>
            <p:nvPr/>
          </p:nvSpPr>
          <p:spPr bwMode="auto">
            <a:xfrm>
              <a:off x="1632" y="3030"/>
              <a:ext cx="12" cy="6"/>
            </a:xfrm>
            <a:prstGeom prst="line">
              <a:avLst/>
            </a:prstGeom>
            <a:noFill/>
            <a:ln w="9525">
              <a:solidFill>
                <a:srgbClr val="000080"/>
              </a:solidFill>
              <a:round/>
              <a:headEnd/>
              <a:tailEnd/>
            </a:ln>
          </p:spPr>
          <p:txBody>
            <a:bodyPr/>
            <a:lstStyle/>
            <a:p>
              <a:endParaRPr lang="en-US"/>
            </a:p>
          </p:txBody>
        </p:sp>
        <p:sp>
          <p:nvSpPr>
            <p:cNvPr id="309532" name="Line 54"/>
            <p:cNvSpPr>
              <a:spLocks noChangeShapeType="1"/>
            </p:cNvSpPr>
            <p:nvPr/>
          </p:nvSpPr>
          <p:spPr bwMode="auto">
            <a:xfrm>
              <a:off x="1644" y="3036"/>
              <a:ext cx="12" cy="30"/>
            </a:xfrm>
            <a:prstGeom prst="line">
              <a:avLst/>
            </a:prstGeom>
            <a:noFill/>
            <a:ln w="9525">
              <a:solidFill>
                <a:srgbClr val="000080"/>
              </a:solidFill>
              <a:round/>
              <a:headEnd/>
              <a:tailEnd/>
            </a:ln>
          </p:spPr>
          <p:txBody>
            <a:bodyPr/>
            <a:lstStyle/>
            <a:p>
              <a:endParaRPr lang="en-US"/>
            </a:p>
          </p:txBody>
        </p:sp>
        <p:sp>
          <p:nvSpPr>
            <p:cNvPr id="309533" name="Line 55"/>
            <p:cNvSpPr>
              <a:spLocks noChangeShapeType="1"/>
            </p:cNvSpPr>
            <p:nvPr/>
          </p:nvSpPr>
          <p:spPr bwMode="auto">
            <a:xfrm>
              <a:off x="1656" y="3066"/>
              <a:ext cx="42" cy="6"/>
            </a:xfrm>
            <a:prstGeom prst="line">
              <a:avLst/>
            </a:prstGeom>
            <a:noFill/>
            <a:ln w="9525">
              <a:solidFill>
                <a:srgbClr val="000080"/>
              </a:solidFill>
              <a:round/>
              <a:headEnd/>
              <a:tailEnd/>
            </a:ln>
          </p:spPr>
          <p:txBody>
            <a:bodyPr/>
            <a:lstStyle/>
            <a:p>
              <a:endParaRPr lang="en-US"/>
            </a:p>
          </p:txBody>
        </p:sp>
        <p:sp>
          <p:nvSpPr>
            <p:cNvPr id="309534" name="Line 56"/>
            <p:cNvSpPr>
              <a:spLocks noChangeShapeType="1"/>
            </p:cNvSpPr>
            <p:nvPr/>
          </p:nvSpPr>
          <p:spPr bwMode="auto">
            <a:xfrm>
              <a:off x="1698" y="3072"/>
              <a:ext cx="12" cy="1"/>
            </a:xfrm>
            <a:prstGeom prst="line">
              <a:avLst/>
            </a:prstGeom>
            <a:noFill/>
            <a:ln w="9525">
              <a:solidFill>
                <a:srgbClr val="000080"/>
              </a:solidFill>
              <a:round/>
              <a:headEnd/>
              <a:tailEnd/>
            </a:ln>
          </p:spPr>
          <p:txBody>
            <a:bodyPr/>
            <a:lstStyle/>
            <a:p>
              <a:endParaRPr lang="en-US"/>
            </a:p>
          </p:txBody>
        </p:sp>
        <p:sp>
          <p:nvSpPr>
            <p:cNvPr id="309535" name="Line 57"/>
            <p:cNvSpPr>
              <a:spLocks noChangeShapeType="1"/>
            </p:cNvSpPr>
            <p:nvPr/>
          </p:nvSpPr>
          <p:spPr bwMode="auto">
            <a:xfrm flipV="1">
              <a:off x="1710" y="3060"/>
              <a:ext cx="12" cy="12"/>
            </a:xfrm>
            <a:prstGeom prst="line">
              <a:avLst/>
            </a:prstGeom>
            <a:noFill/>
            <a:ln w="9525">
              <a:solidFill>
                <a:srgbClr val="000080"/>
              </a:solidFill>
              <a:round/>
              <a:headEnd/>
              <a:tailEnd/>
            </a:ln>
          </p:spPr>
          <p:txBody>
            <a:bodyPr/>
            <a:lstStyle/>
            <a:p>
              <a:endParaRPr lang="en-US"/>
            </a:p>
          </p:txBody>
        </p:sp>
        <p:sp>
          <p:nvSpPr>
            <p:cNvPr id="309536" name="Line 58"/>
            <p:cNvSpPr>
              <a:spLocks noChangeShapeType="1"/>
            </p:cNvSpPr>
            <p:nvPr/>
          </p:nvSpPr>
          <p:spPr bwMode="auto">
            <a:xfrm flipV="1">
              <a:off x="1722" y="3054"/>
              <a:ext cx="12" cy="6"/>
            </a:xfrm>
            <a:prstGeom prst="line">
              <a:avLst/>
            </a:prstGeom>
            <a:noFill/>
            <a:ln w="9525">
              <a:solidFill>
                <a:srgbClr val="000080"/>
              </a:solidFill>
              <a:round/>
              <a:headEnd/>
              <a:tailEnd/>
            </a:ln>
          </p:spPr>
          <p:txBody>
            <a:bodyPr/>
            <a:lstStyle/>
            <a:p>
              <a:endParaRPr lang="en-US"/>
            </a:p>
          </p:txBody>
        </p:sp>
        <p:sp>
          <p:nvSpPr>
            <p:cNvPr id="309537" name="Line 59"/>
            <p:cNvSpPr>
              <a:spLocks noChangeShapeType="1"/>
            </p:cNvSpPr>
            <p:nvPr/>
          </p:nvSpPr>
          <p:spPr bwMode="auto">
            <a:xfrm flipV="1">
              <a:off x="1734" y="3048"/>
              <a:ext cx="48" cy="6"/>
            </a:xfrm>
            <a:prstGeom prst="line">
              <a:avLst/>
            </a:prstGeom>
            <a:noFill/>
            <a:ln w="9525">
              <a:solidFill>
                <a:srgbClr val="000080"/>
              </a:solidFill>
              <a:round/>
              <a:headEnd/>
              <a:tailEnd/>
            </a:ln>
          </p:spPr>
          <p:txBody>
            <a:bodyPr/>
            <a:lstStyle/>
            <a:p>
              <a:endParaRPr lang="en-US"/>
            </a:p>
          </p:txBody>
        </p:sp>
        <p:sp>
          <p:nvSpPr>
            <p:cNvPr id="309538" name="Line 60"/>
            <p:cNvSpPr>
              <a:spLocks noChangeShapeType="1"/>
            </p:cNvSpPr>
            <p:nvPr/>
          </p:nvSpPr>
          <p:spPr bwMode="auto">
            <a:xfrm>
              <a:off x="1782" y="3048"/>
              <a:ext cx="12" cy="12"/>
            </a:xfrm>
            <a:prstGeom prst="line">
              <a:avLst/>
            </a:prstGeom>
            <a:noFill/>
            <a:ln w="9525">
              <a:solidFill>
                <a:srgbClr val="000080"/>
              </a:solidFill>
              <a:round/>
              <a:headEnd/>
              <a:tailEnd/>
            </a:ln>
          </p:spPr>
          <p:txBody>
            <a:bodyPr/>
            <a:lstStyle/>
            <a:p>
              <a:endParaRPr lang="en-US"/>
            </a:p>
          </p:txBody>
        </p:sp>
        <p:sp>
          <p:nvSpPr>
            <p:cNvPr id="309539" name="Line 61"/>
            <p:cNvSpPr>
              <a:spLocks noChangeShapeType="1"/>
            </p:cNvSpPr>
            <p:nvPr/>
          </p:nvSpPr>
          <p:spPr bwMode="auto">
            <a:xfrm flipV="1">
              <a:off x="1794" y="3042"/>
              <a:ext cx="12" cy="18"/>
            </a:xfrm>
            <a:prstGeom prst="line">
              <a:avLst/>
            </a:prstGeom>
            <a:noFill/>
            <a:ln w="9525">
              <a:solidFill>
                <a:srgbClr val="000080"/>
              </a:solidFill>
              <a:round/>
              <a:headEnd/>
              <a:tailEnd/>
            </a:ln>
          </p:spPr>
          <p:txBody>
            <a:bodyPr/>
            <a:lstStyle/>
            <a:p>
              <a:endParaRPr lang="en-US"/>
            </a:p>
          </p:txBody>
        </p:sp>
        <p:sp>
          <p:nvSpPr>
            <p:cNvPr id="309540" name="Line 62"/>
            <p:cNvSpPr>
              <a:spLocks noChangeShapeType="1"/>
            </p:cNvSpPr>
            <p:nvPr/>
          </p:nvSpPr>
          <p:spPr bwMode="auto">
            <a:xfrm>
              <a:off x="1806" y="3042"/>
              <a:ext cx="12" cy="18"/>
            </a:xfrm>
            <a:prstGeom prst="line">
              <a:avLst/>
            </a:prstGeom>
            <a:noFill/>
            <a:ln w="9525">
              <a:solidFill>
                <a:srgbClr val="000080"/>
              </a:solidFill>
              <a:round/>
              <a:headEnd/>
              <a:tailEnd/>
            </a:ln>
          </p:spPr>
          <p:txBody>
            <a:bodyPr/>
            <a:lstStyle/>
            <a:p>
              <a:endParaRPr lang="en-US"/>
            </a:p>
          </p:txBody>
        </p:sp>
        <p:sp>
          <p:nvSpPr>
            <p:cNvPr id="309541" name="Line 63"/>
            <p:cNvSpPr>
              <a:spLocks noChangeShapeType="1"/>
            </p:cNvSpPr>
            <p:nvPr/>
          </p:nvSpPr>
          <p:spPr bwMode="auto">
            <a:xfrm>
              <a:off x="1818" y="3060"/>
              <a:ext cx="12" cy="1"/>
            </a:xfrm>
            <a:prstGeom prst="line">
              <a:avLst/>
            </a:prstGeom>
            <a:noFill/>
            <a:ln w="9525">
              <a:solidFill>
                <a:srgbClr val="000080"/>
              </a:solidFill>
              <a:round/>
              <a:headEnd/>
              <a:tailEnd/>
            </a:ln>
          </p:spPr>
          <p:txBody>
            <a:bodyPr/>
            <a:lstStyle/>
            <a:p>
              <a:endParaRPr lang="en-US"/>
            </a:p>
          </p:txBody>
        </p:sp>
        <p:sp>
          <p:nvSpPr>
            <p:cNvPr id="309542" name="Line 64"/>
            <p:cNvSpPr>
              <a:spLocks noChangeShapeType="1"/>
            </p:cNvSpPr>
            <p:nvPr/>
          </p:nvSpPr>
          <p:spPr bwMode="auto">
            <a:xfrm>
              <a:off x="1830" y="3060"/>
              <a:ext cx="36" cy="18"/>
            </a:xfrm>
            <a:prstGeom prst="line">
              <a:avLst/>
            </a:prstGeom>
            <a:noFill/>
            <a:ln w="9525">
              <a:solidFill>
                <a:srgbClr val="000080"/>
              </a:solidFill>
              <a:round/>
              <a:headEnd/>
              <a:tailEnd/>
            </a:ln>
          </p:spPr>
          <p:txBody>
            <a:bodyPr/>
            <a:lstStyle/>
            <a:p>
              <a:endParaRPr lang="en-US"/>
            </a:p>
          </p:txBody>
        </p:sp>
        <p:sp>
          <p:nvSpPr>
            <p:cNvPr id="309543" name="Line 65"/>
            <p:cNvSpPr>
              <a:spLocks noChangeShapeType="1"/>
            </p:cNvSpPr>
            <p:nvPr/>
          </p:nvSpPr>
          <p:spPr bwMode="auto">
            <a:xfrm flipV="1">
              <a:off x="1866" y="3066"/>
              <a:ext cx="18" cy="12"/>
            </a:xfrm>
            <a:prstGeom prst="line">
              <a:avLst/>
            </a:prstGeom>
            <a:noFill/>
            <a:ln w="9525">
              <a:solidFill>
                <a:srgbClr val="000080"/>
              </a:solidFill>
              <a:round/>
              <a:headEnd/>
              <a:tailEnd/>
            </a:ln>
          </p:spPr>
          <p:txBody>
            <a:bodyPr/>
            <a:lstStyle/>
            <a:p>
              <a:endParaRPr lang="en-US"/>
            </a:p>
          </p:txBody>
        </p:sp>
        <p:sp>
          <p:nvSpPr>
            <p:cNvPr id="309544" name="Line 66"/>
            <p:cNvSpPr>
              <a:spLocks noChangeShapeType="1"/>
            </p:cNvSpPr>
            <p:nvPr/>
          </p:nvSpPr>
          <p:spPr bwMode="auto">
            <a:xfrm>
              <a:off x="1884" y="3066"/>
              <a:ext cx="12" cy="1"/>
            </a:xfrm>
            <a:prstGeom prst="line">
              <a:avLst/>
            </a:prstGeom>
            <a:noFill/>
            <a:ln w="9525">
              <a:solidFill>
                <a:srgbClr val="000080"/>
              </a:solidFill>
              <a:round/>
              <a:headEnd/>
              <a:tailEnd/>
            </a:ln>
          </p:spPr>
          <p:txBody>
            <a:bodyPr/>
            <a:lstStyle/>
            <a:p>
              <a:endParaRPr lang="en-US"/>
            </a:p>
          </p:txBody>
        </p:sp>
        <p:sp>
          <p:nvSpPr>
            <p:cNvPr id="309545" name="Line 67"/>
            <p:cNvSpPr>
              <a:spLocks noChangeShapeType="1"/>
            </p:cNvSpPr>
            <p:nvPr/>
          </p:nvSpPr>
          <p:spPr bwMode="auto">
            <a:xfrm>
              <a:off x="1896" y="3066"/>
              <a:ext cx="12" cy="12"/>
            </a:xfrm>
            <a:prstGeom prst="line">
              <a:avLst/>
            </a:prstGeom>
            <a:noFill/>
            <a:ln w="9525">
              <a:solidFill>
                <a:srgbClr val="000080"/>
              </a:solidFill>
              <a:round/>
              <a:headEnd/>
              <a:tailEnd/>
            </a:ln>
          </p:spPr>
          <p:txBody>
            <a:bodyPr/>
            <a:lstStyle/>
            <a:p>
              <a:endParaRPr lang="en-US"/>
            </a:p>
          </p:txBody>
        </p:sp>
        <p:sp>
          <p:nvSpPr>
            <p:cNvPr id="309546" name="Line 68"/>
            <p:cNvSpPr>
              <a:spLocks noChangeShapeType="1"/>
            </p:cNvSpPr>
            <p:nvPr/>
          </p:nvSpPr>
          <p:spPr bwMode="auto">
            <a:xfrm flipV="1">
              <a:off x="1908" y="3072"/>
              <a:ext cx="12" cy="6"/>
            </a:xfrm>
            <a:prstGeom prst="line">
              <a:avLst/>
            </a:prstGeom>
            <a:noFill/>
            <a:ln w="9525">
              <a:solidFill>
                <a:srgbClr val="000080"/>
              </a:solidFill>
              <a:round/>
              <a:headEnd/>
              <a:tailEnd/>
            </a:ln>
          </p:spPr>
          <p:txBody>
            <a:bodyPr/>
            <a:lstStyle/>
            <a:p>
              <a:endParaRPr lang="en-US"/>
            </a:p>
          </p:txBody>
        </p:sp>
        <p:sp>
          <p:nvSpPr>
            <p:cNvPr id="309547" name="Line 69"/>
            <p:cNvSpPr>
              <a:spLocks noChangeShapeType="1"/>
            </p:cNvSpPr>
            <p:nvPr/>
          </p:nvSpPr>
          <p:spPr bwMode="auto">
            <a:xfrm flipV="1">
              <a:off x="1920" y="3066"/>
              <a:ext cx="48" cy="6"/>
            </a:xfrm>
            <a:prstGeom prst="line">
              <a:avLst/>
            </a:prstGeom>
            <a:noFill/>
            <a:ln w="9525">
              <a:solidFill>
                <a:srgbClr val="000080"/>
              </a:solidFill>
              <a:round/>
              <a:headEnd/>
              <a:tailEnd/>
            </a:ln>
          </p:spPr>
          <p:txBody>
            <a:bodyPr/>
            <a:lstStyle/>
            <a:p>
              <a:endParaRPr lang="en-US"/>
            </a:p>
          </p:txBody>
        </p:sp>
        <p:sp>
          <p:nvSpPr>
            <p:cNvPr id="309548" name="Line 70"/>
            <p:cNvSpPr>
              <a:spLocks noChangeShapeType="1"/>
            </p:cNvSpPr>
            <p:nvPr/>
          </p:nvSpPr>
          <p:spPr bwMode="auto">
            <a:xfrm>
              <a:off x="1968" y="3066"/>
              <a:ext cx="12" cy="12"/>
            </a:xfrm>
            <a:prstGeom prst="line">
              <a:avLst/>
            </a:prstGeom>
            <a:noFill/>
            <a:ln w="9525">
              <a:solidFill>
                <a:srgbClr val="000080"/>
              </a:solidFill>
              <a:round/>
              <a:headEnd/>
              <a:tailEnd/>
            </a:ln>
          </p:spPr>
          <p:txBody>
            <a:bodyPr/>
            <a:lstStyle/>
            <a:p>
              <a:endParaRPr lang="en-US"/>
            </a:p>
          </p:txBody>
        </p:sp>
        <p:sp>
          <p:nvSpPr>
            <p:cNvPr id="309549" name="Line 71"/>
            <p:cNvSpPr>
              <a:spLocks noChangeShapeType="1"/>
            </p:cNvSpPr>
            <p:nvPr/>
          </p:nvSpPr>
          <p:spPr bwMode="auto">
            <a:xfrm>
              <a:off x="1980" y="3078"/>
              <a:ext cx="12" cy="6"/>
            </a:xfrm>
            <a:prstGeom prst="line">
              <a:avLst/>
            </a:prstGeom>
            <a:noFill/>
            <a:ln w="9525">
              <a:solidFill>
                <a:srgbClr val="000080"/>
              </a:solidFill>
              <a:round/>
              <a:headEnd/>
              <a:tailEnd/>
            </a:ln>
          </p:spPr>
          <p:txBody>
            <a:bodyPr/>
            <a:lstStyle/>
            <a:p>
              <a:endParaRPr lang="en-US"/>
            </a:p>
          </p:txBody>
        </p:sp>
        <p:sp>
          <p:nvSpPr>
            <p:cNvPr id="309550" name="Line 72"/>
            <p:cNvSpPr>
              <a:spLocks noChangeShapeType="1"/>
            </p:cNvSpPr>
            <p:nvPr/>
          </p:nvSpPr>
          <p:spPr bwMode="auto">
            <a:xfrm>
              <a:off x="1992" y="3084"/>
              <a:ext cx="12" cy="6"/>
            </a:xfrm>
            <a:prstGeom prst="line">
              <a:avLst/>
            </a:prstGeom>
            <a:noFill/>
            <a:ln w="9525">
              <a:solidFill>
                <a:srgbClr val="000080"/>
              </a:solidFill>
              <a:round/>
              <a:headEnd/>
              <a:tailEnd/>
            </a:ln>
          </p:spPr>
          <p:txBody>
            <a:bodyPr/>
            <a:lstStyle/>
            <a:p>
              <a:endParaRPr lang="en-US"/>
            </a:p>
          </p:txBody>
        </p:sp>
        <p:sp>
          <p:nvSpPr>
            <p:cNvPr id="309551" name="Line 73"/>
            <p:cNvSpPr>
              <a:spLocks noChangeShapeType="1"/>
            </p:cNvSpPr>
            <p:nvPr/>
          </p:nvSpPr>
          <p:spPr bwMode="auto">
            <a:xfrm>
              <a:off x="2004" y="3090"/>
              <a:ext cx="36" cy="6"/>
            </a:xfrm>
            <a:prstGeom prst="line">
              <a:avLst/>
            </a:prstGeom>
            <a:noFill/>
            <a:ln w="9525">
              <a:solidFill>
                <a:srgbClr val="000080"/>
              </a:solidFill>
              <a:round/>
              <a:headEnd/>
              <a:tailEnd/>
            </a:ln>
          </p:spPr>
          <p:txBody>
            <a:bodyPr/>
            <a:lstStyle/>
            <a:p>
              <a:endParaRPr lang="en-US"/>
            </a:p>
          </p:txBody>
        </p:sp>
        <p:sp>
          <p:nvSpPr>
            <p:cNvPr id="309552" name="Line 74"/>
            <p:cNvSpPr>
              <a:spLocks noChangeShapeType="1"/>
            </p:cNvSpPr>
            <p:nvPr/>
          </p:nvSpPr>
          <p:spPr bwMode="auto">
            <a:xfrm>
              <a:off x="2040" y="3096"/>
              <a:ext cx="24" cy="1"/>
            </a:xfrm>
            <a:prstGeom prst="line">
              <a:avLst/>
            </a:prstGeom>
            <a:noFill/>
            <a:ln w="9525">
              <a:solidFill>
                <a:srgbClr val="000080"/>
              </a:solidFill>
              <a:round/>
              <a:headEnd/>
              <a:tailEnd/>
            </a:ln>
          </p:spPr>
          <p:txBody>
            <a:bodyPr/>
            <a:lstStyle/>
            <a:p>
              <a:endParaRPr lang="en-US"/>
            </a:p>
          </p:txBody>
        </p:sp>
        <p:sp>
          <p:nvSpPr>
            <p:cNvPr id="309553" name="Line 75"/>
            <p:cNvSpPr>
              <a:spLocks noChangeShapeType="1"/>
            </p:cNvSpPr>
            <p:nvPr/>
          </p:nvSpPr>
          <p:spPr bwMode="auto">
            <a:xfrm flipV="1">
              <a:off x="2064" y="3084"/>
              <a:ext cx="18" cy="12"/>
            </a:xfrm>
            <a:prstGeom prst="line">
              <a:avLst/>
            </a:prstGeom>
            <a:noFill/>
            <a:ln w="9525">
              <a:solidFill>
                <a:srgbClr val="000080"/>
              </a:solidFill>
              <a:round/>
              <a:headEnd/>
              <a:tailEnd/>
            </a:ln>
          </p:spPr>
          <p:txBody>
            <a:bodyPr/>
            <a:lstStyle/>
            <a:p>
              <a:endParaRPr lang="en-US"/>
            </a:p>
          </p:txBody>
        </p:sp>
        <p:sp>
          <p:nvSpPr>
            <p:cNvPr id="309554" name="Line 76"/>
            <p:cNvSpPr>
              <a:spLocks noChangeShapeType="1"/>
            </p:cNvSpPr>
            <p:nvPr/>
          </p:nvSpPr>
          <p:spPr bwMode="auto">
            <a:xfrm>
              <a:off x="2082" y="3084"/>
              <a:ext cx="12" cy="12"/>
            </a:xfrm>
            <a:prstGeom prst="line">
              <a:avLst/>
            </a:prstGeom>
            <a:noFill/>
            <a:ln w="9525">
              <a:solidFill>
                <a:srgbClr val="000080"/>
              </a:solidFill>
              <a:round/>
              <a:headEnd/>
              <a:tailEnd/>
            </a:ln>
          </p:spPr>
          <p:txBody>
            <a:bodyPr/>
            <a:lstStyle/>
            <a:p>
              <a:endParaRPr lang="en-US"/>
            </a:p>
          </p:txBody>
        </p:sp>
        <p:sp>
          <p:nvSpPr>
            <p:cNvPr id="309555" name="Line 77"/>
            <p:cNvSpPr>
              <a:spLocks noChangeShapeType="1"/>
            </p:cNvSpPr>
            <p:nvPr/>
          </p:nvSpPr>
          <p:spPr bwMode="auto">
            <a:xfrm>
              <a:off x="2094" y="3096"/>
              <a:ext cx="36" cy="1"/>
            </a:xfrm>
            <a:prstGeom prst="line">
              <a:avLst/>
            </a:prstGeom>
            <a:noFill/>
            <a:ln w="9525">
              <a:solidFill>
                <a:srgbClr val="000080"/>
              </a:solidFill>
              <a:round/>
              <a:headEnd/>
              <a:tailEnd/>
            </a:ln>
          </p:spPr>
          <p:txBody>
            <a:bodyPr/>
            <a:lstStyle/>
            <a:p>
              <a:endParaRPr lang="en-US"/>
            </a:p>
          </p:txBody>
        </p:sp>
        <p:sp>
          <p:nvSpPr>
            <p:cNvPr id="309556" name="Line 78"/>
            <p:cNvSpPr>
              <a:spLocks noChangeShapeType="1"/>
            </p:cNvSpPr>
            <p:nvPr/>
          </p:nvSpPr>
          <p:spPr bwMode="auto">
            <a:xfrm flipV="1">
              <a:off x="2130" y="3084"/>
              <a:ext cx="12" cy="12"/>
            </a:xfrm>
            <a:prstGeom prst="line">
              <a:avLst/>
            </a:prstGeom>
            <a:noFill/>
            <a:ln w="9525">
              <a:solidFill>
                <a:srgbClr val="000080"/>
              </a:solidFill>
              <a:round/>
              <a:headEnd/>
              <a:tailEnd/>
            </a:ln>
          </p:spPr>
          <p:txBody>
            <a:bodyPr/>
            <a:lstStyle/>
            <a:p>
              <a:endParaRPr lang="en-US"/>
            </a:p>
          </p:txBody>
        </p:sp>
        <p:sp>
          <p:nvSpPr>
            <p:cNvPr id="309557" name="Line 79"/>
            <p:cNvSpPr>
              <a:spLocks noChangeShapeType="1"/>
            </p:cNvSpPr>
            <p:nvPr/>
          </p:nvSpPr>
          <p:spPr bwMode="auto">
            <a:xfrm>
              <a:off x="2142" y="3084"/>
              <a:ext cx="12" cy="1"/>
            </a:xfrm>
            <a:prstGeom prst="line">
              <a:avLst/>
            </a:prstGeom>
            <a:noFill/>
            <a:ln w="9525">
              <a:solidFill>
                <a:srgbClr val="000080"/>
              </a:solidFill>
              <a:round/>
              <a:headEnd/>
              <a:tailEnd/>
            </a:ln>
          </p:spPr>
          <p:txBody>
            <a:bodyPr/>
            <a:lstStyle/>
            <a:p>
              <a:endParaRPr lang="en-US"/>
            </a:p>
          </p:txBody>
        </p:sp>
        <p:sp>
          <p:nvSpPr>
            <p:cNvPr id="309558" name="Line 80"/>
            <p:cNvSpPr>
              <a:spLocks noChangeShapeType="1"/>
            </p:cNvSpPr>
            <p:nvPr/>
          </p:nvSpPr>
          <p:spPr bwMode="auto">
            <a:xfrm>
              <a:off x="2154" y="3084"/>
              <a:ext cx="12" cy="6"/>
            </a:xfrm>
            <a:prstGeom prst="line">
              <a:avLst/>
            </a:prstGeom>
            <a:noFill/>
            <a:ln w="9525">
              <a:solidFill>
                <a:srgbClr val="000080"/>
              </a:solidFill>
              <a:round/>
              <a:headEnd/>
              <a:tailEnd/>
            </a:ln>
          </p:spPr>
          <p:txBody>
            <a:bodyPr/>
            <a:lstStyle/>
            <a:p>
              <a:endParaRPr lang="en-US"/>
            </a:p>
          </p:txBody>
        </p:sp>
        <p:sp>
          <p:nvSpPr>
            <p:cNvPr id="309559" name="Line 81"/>
            <p:cNvSpPr>
              <a:spLocks noChangeShapeType="1"/>
            </p:cNvSpPr>
            <p:nvPr/>
          </p:nvSpPr>
          <p:spPr bwMode="auto">
            <a:xfrm flipV="1">
              <a:off x="2166" y="3084"/>
              <a:ext cx="12" cy="6"/>
            </a:xfrm>
            <a:prstGeom prst="line">
              <a:avLst/>
            </a:prstGeom>
            <a:noFill/>
            <a:ln w="9525">
              <a:solidFill>
                <a:srgbClr val="000080"/>
              </a:solidFill>
              <a:round/>
              <a:headEnd/>
              <a:tailEnd/>
            </a:ln>
          </p:spPr>
          <p:txBody>
            <a:bodyPr/>
            <a:lstStyle/>
            <a:p>
              <a:endParaRPr lang="en-US"/>
            </a:p>
          </p:txBody>
        </p:sp>
        <p:sp>
          <p:nvSpPr>
            <p:cNvPr id="309560" name="Line 82"/>
            <p:cNvSpPr>
              <a:spLocks noChangeShapeType="1"/>
            </p:cNvSpPr>
            <p:nvPr/>
          </p:nvSpPr>
          <p:spPr bwMode="auto">
            <a:xfrm flipV="1">
              <a:off x="2178" y="3066"/>
              <a:ext cx="36" cy="18"/>
            </a:xfrm>
            <a:prstGeom prst="line">
              <a:avLst/>
            </a:prstGeom>
            <a:noFill/>
            <a:ln w="9525">
              <a:solidFill>
                <a:srgbClr val="000080"/>
              </a:solidFill>
              <a:round/>
              <a:headEnd/>
              <a:tailEnd/>
            </a:ln>
          </p:spPr>
          <p:txBody>
            <a:bodyPr/>
            <a:lstStyle/>
            <a:p>
              <a:endParaRPr lang="en-US"/>
            </a:p>
          </p:txBody>
        </p:sp>
        <p:sp>
          <p:nvSpPr>
            <p:cNvPr id="309561" name="Line 83"/>
            <p:cNvSpPr>
              <a:spLocks noChangeShapeType="1"/>
            </p:cNvSpPr>
            <p:nvPr/>
          </p:nvSpPr>
          <p:spPr bwMode="auto">
            <a:xfrm>
              <a:off x="2214" y="3066"/>
              <a:ext cx="12" cy="30"/>
            </a:xfrm>
            <a:prstGeom prst="line">
              <a:avLst/>
            </a:prstGeom>
            <a:noFill/>
            <a:ln w="9525">
              <a:solidFill>
                <a:srgbClr val="000080"/>
              </a:solidFill>
              <a:round/>
              <a:headEnd/>
              <a:tailEnd/>
            </a:ln>
          </p:spPr>
          <p:txBody>
            <a:bodyPr/>
            <a:lstStyle/>
            <a:p>
              <a:endParaRPr lang="en-US"/>
            </a:p>
          </p:txBody>
        </p:sp>
        <p:sp>
          <p:nvSpPr>
            <p:cNvPr id="309562" name="Line 84"/>
            <p:cNvSpPr>
              <a:spLocks noChangeShapeType="1"/>
            </p:cNvSpPr>
            <p:nvPr/>
          </p:nvSpPr>
          <p:spPr bwMode="auto">
            <a:xfrm flipV="1">
              <a:off x="2226" y="3066"/>
              <a:ext cx="12" cy="30"/>
            </a:xfrm>
            <a:prstGeom prst="line">
              <a:avLst/>
            </a:prstGeom>
            <a:noFill/>
            <a:ln w="9525">
              <a:solidFill>
                <a:srgbClr val="000080"/>
              </a:solidFill>
              <a:round/>
              <a:headEnd/>
              <a:tailEnd/>
            </a:ln>
          </p:spPr>
          <p:txBody>
            <a:bodyPr/>
            <a:lstStyle/>
            <a:p>
              <a:endParaRPr lang="en-US"/>
            </a:p>
          </p:txBody>
        </p:sp>
        <p:sp>
          <p:nvSpPr>
            <p:cNvPr id="309563" name="Line 85"/>
            <p:cNvSpPr>
              <a:spLocks noChangeShapeType="1"/>
            </p:cNvSpPr>
            <p:nvPr/>
          </p:nvSpPr>
          <p:spPr bwMode="auto">
            <a:xfrm>
              <a:off x="2238" y="3066"/>
              <a:ext cx="12" cy="24"/>
            </a:xfrm>
            <a:prstGeom prst="line">
              <a:avLst/>
            </a:prstGeom>
            <a:noFill/>
            <a:ln w="9525">
              <a:solidFill>
                <a:srgbClr val="000080"/>
              </a:solidFill>
              <a:round/>
              <a:headEnd/>
              <a:tailEnd/>
            </a:ln>
          </p:spPr>
          <p:txBody>
            <a:bodyPr/>
            <a:lstStyle/>
            <a:p>
              <a:endParaRPr lang="en-US"/>
            </a:p>
          </p:txBody>
        </p:sp>
        <p:sp>
          <p:nvSpPr>
            <p:cNvPr id="309564" name="Line 86"/>
            <p:cNvSpPr>
              <a:spLocks noChangeShapeType="1"/>
            </p:cNvSpPr>
            <p:nvPr/>
          </p:nvSpPr>
          <p:spPr bwMode="auto">
            <a:xfrm flipV="1">
              <a:off x="2250" y="3072"/>
              <a:ext cx="12" cy="18"/>
            </a:xfrm>
            <a:prstGeom prst="line">
              <a:avLst/>
            </a:prstGeom>
            <a:noFill/>
            <a:ln w="9525">
              <a:solidFill>
                <a:srgbClr val="000080"/>
              </a:solidFill>
              <a:round/>
              <a:headEnd/>
              <a:tailEnd/>
            </a:ln>
          </p:spPr>
          <p:txBody>
            <a:bodyPr/>
            <a:lstStyle/>
            <a:p>
              <a:endParaRPr lang="en-US"/>
            </a:p>
          </p:txBody>
        </p:sp>
        <p:sp>
          <p:nvSpPr>
            <p:cNvPr id="309565" name="Line 87"/>
            <p:cNvSpPr>
              <a:spLocks noChangeShapeType="1"/>
            </p:cNvSpPr>
            <p:nvPr/>
          </p:nvSpPr>
          <p:spPr bwMode="auto">
            <a:xfrm flipV="1">
              <a:off x="2262" y="3066"/>
              <a:ext cx="42" cy="6"/>
            </a:xfrm>
            <a:prstGeom prst="line">
              <a:avLst/>
            </a:prstGeom>
            <a:noFill/>
            <a:ln w="9525">
              <a:solidFill>
                <a:srgbClr val="000080"/>
              </a:solidFill>
              <a:round/>
              <a:headEnd/>
              <a:tailEnd/>
            </a:ln>
          </p:spPr>
          <p:txBody>
            <a:bodyPr/>
            <a:lstStyle/>
            <a:p>
              <a:endParaRPr lang="en-US"/>
            </a:p>
          </p:txBody>
        </p:sp>
        <p:sp>
          <p:nvSpPr>
            <p:cNvPr id="309566" name="Line 88"/>
            <p:cNvSpPr>
              <a:spLocks noChangeShapeType="1"/>
            </p:cNvSpPr>
            <p:nvPr/>
          </p:nvSpPr>
          <p:spPr bwMode="auto">
            <a:xfrm>
              <a:off x="2304" y="3066"/>
              <a:ext cx="12" cy="6"/>
            </a:xfrm>
            <a:prstGeom prst="line">
              <a:avLst/>
            </a:prstGeom>
            <a:noFill/>
            <a:ln w="9525">
              <a:solidFill>
                <a:srgbClr val="000080"/>
              </a:solidFill>
              <a:round/>
              <a:headEnd/>
              <a:tailEnd/>
            </a:ln>
          </p:spPr>
          <p:txBody>
            <a:bodyPr/>
            <a:lstStyle/>
            <a:p>
              <a:endParaRPr lang="en-US"/>
            </a:p>
          </p:txBody>
        </p:sp>
        <p:sp>
          <p:nvSpPr>
            <p:cNvPr id="309567" name="Line 89"/>
            <p:cNvSpPr>
              <a:spLocks noChangeShapeType="1"/>
            </p:cNvSpPr>
            <p:nvPr/>
          </p:nvSpPr>
          <p:spPr bwMode="auto">
            <a:xfrm>
              <a:off x="2316" y="3072"/>
              <a:ext cx="12" cy="18"/>
            </a:xfrm>
            <a:prstGeom prst="line">
              <a:avLst/>
            </a:prstGeom>
            <a:noFill/>
            <a:ln w="9525">
              <a:solidFill>
                <a:srgbClr val="000080"/>
              </a:solidFill>
              <a:round/>
              <a:headEnd/>
              <a:tailEnd/>
            </a:ln>
          </p:spPr>
          <p:txBody>
            <a:bodyPr/>
            <a:lstStyle/>
            <a:p>
              <a:endParaRPr lang="en-US"/>
            </a:p>
          </p:txBody>
        </p:sp>
        <p:sp>
          <p:nvSpPr>
            <p:cNvPr id="309568" name="Line 90"/>
            <p:cNvSpPr>
              <a:spLocks noChangeShapeType="1"/>
            </p:cNvSpPr>
            <p:nvPr/>
          </p:nvSpPr>
          <p:spPr bwMode="auto">
            <a:xfrm flipV="1">
              <a:off x="2328" y="3048"/>
              <a:ext cx="12" cy="42"/>
            </a:xfrm>
            <a:prstGeom prst="line">
              <a:avLst/>
            </a:prstGeom>
            <a:noFill/>
            <a:ln w="9525">
              <a:solidFill>
                <a:srgbClr val="000080"/>
              </a:solidFill>
              <a:round/>
              <a:headEnd/>
              <a:tailEnd/>
            </a:ln>
          </p:spPr>
          <p:txBody>
            <a:bodyPr/>
            <a:lstStyle/>
            <a:p>
              <a:endParaRPr lang="en-US"/>
            </a:p>
          </p:txBody>
        </p:sp>
        <p:sp>
          <p:nvSpPr>
            <p:cNvPr id="309569" name="Line 91"/>
            <p:cNvSpPr>
              <a:spLocks noChangeShapeType="1"/>
            </p:cNvSpPr>
            <p:nvPr/>
          </p:nvSpPr>
          <p:spPr bwMode="auto">
            <a:xfrm>
              <a:off x="2340" y="3048"/>
              <a:ext cx="12" cy="6"/>
            </a:xfrm>
            <a:prstGeom prst="line">
              <a:avLst/>
            </a:prstGeom>
            <a:noFill/>
            <a:ln w="9525">
              <a:solidFill>
                <a:srgbClr val="000080"/>
              </a:solidFill>
              <a:round/>
              <a:headEnd/>
              <a:tailEnd/>
            </a:ln>
          </p:spPr>
          <p:txBody>
            <a:bodyPr/>
            <a:lstStyle/>
            <a:p>
              <a:endParaRPr lang="en-US"/>
            </a:p>
          </p:txBody>
        </p:sp>
        <p:sp>
          <p:nvSpPr>
            <p:cNvPr id="309570" name="Line 92"/>
            <p:cNvSpPr>
              <a:spLocks noChangeShapeType="1"/>
            </p:cNvSpPr>
            <p:nvPr/>
          </p:nvSpPr>
          <p:spPr bwMode="auto">
            <a:xfrm>
              <a:off x="2352" y="3054"/>
              <a:ext cx="36" cy="30"/>
            </a:xfrm>
            <a:prstGeom prst="line">
              <a:avLst/>
            </a:prstGeom>
            <a:noFill/>
            <a:ln w="9525">
              <a:solidFill>
                <a:srgbClr val="000080"/>
              </a:solidFill>
              <a:round/>
              <a:headEnd/>
              <a:tailEnd/>
            </a:ln>
          </p:spPr>
          <p:txBody>
            <a:bodyPr/>
            <a:lstStyle/>
            <a:p>
              <a:endParaRPr lang="en-US"/>
            </a:p>
          </p:txBody>
        </p:sp>
        <p:sp>
          <p:nvSpPr>
            <p:cNvPr id="309571" name="Line 93"/>
            <p:cNvSpPr>
              <a:spLocks noChangeShapeType="1"/>
            </p:cNvSpPr>
            <p:nvPr/>
          </p:nvSpPr>
          <p:spPr bwMode="auto">
            <a:xfrm flipV="1">
              <a:off x="2388" y="3066"/>
              <a:ext cx="24" cy="18"/>
            </a:xfrm>
            <a:prstGeom prst="line">
              <a:avLst/>
            </a:prstGeom>
            <a:noFill/>
            <a:ln w="9525">
              <a:solidFill>
                <a:srgbClr val="000080"/>
              </a:solidFill>
              <a:round/>
              <a:headEnd/>
              <a:tailEnd/>
            </a:ln>
          </p:spPr>
          <p:txBody>
            <a:bodyPr/>
            <a:lstStyle/>
            <a:p>
              <a:endParaRPr lang="en-US"/>
            </a:p>
          </p:txBody>
        </p:sp>
        <p:sp>
          <p:nvSpPr>
            <p:cNvPr id="309572" name="Line 94"/>
            <p:cNvSpPr>
              <a:spLocks noChangeShapeType="1"/>
            </p:cNvSpPr>
            <p:nvPr/>
          </p:nvSpPr>
          <p:spPr bwMode="auto">
            <a:xfrm>
              <a:off x="2412" y="3066"/>
              <a:ext cx="12" cy="6"/>
            </a:xfrm>
            <a:prstGeom prst="line">
              <a:avLst/>
            </a:prstGeom>
            <a:noFill/>
            <a:ln w="9525">
              <a:solidFill>
                <a:srgbClr val="000080"/>
              </a:solidFill>
              <a:round/>
              <a:headEnd/>
              <a:tailEnd/>
            </a:ln>
          </p:spPr>
          <p:txBody>
            <a:bodyPr/>
            <a:lstStyle/>
            <a:p>
              <a:endParaRPr lang="en-US"/>
            </a:p>
          </p:txBody>
        </p:sp>
        <p:sp>
          <p:nvSpPr>
            <p:cNvPr id="309573" name="Line 95"/>
            <p:cNvSpPr>
              <a:spLocks noChangeShapeType="1"/>
            </p:cNvSpPr>
            <p:nvPr/>
          </p:nvSpPr>
          <p:spPr bwMode="auto">
            <a:xfrm>
              <a:off x="2424" y="3072"/>
              <a:ext cx="48" cy="12"/>
            </a:xfrm>
            <a:prstGeom prst="line">
              <a:avLst/>
            </a:prstGeom>
            <a:noFill/>
            <a:ln w="9525">
              <a:solidFill>
                <a:srgbClr val="000080"/>
              </a:solidFill>
              <a:round/>
              <a:headEnd/>
              <a:tailEnd/>
            </a:ln>
          </p:spPr>
          <p:txBody>
            <a:bodyPr/>
            <a:lstStyle/>
            <a:p>
              <a:endParaRPr lang="en-US"/>
            </a:p>
          </p:txBody>
        </p:sp>
        <p:sp>
          <p:nvSpPr>
            <p:cNvPr id="309574" name="Line 96"/>
            <p:cNvSpPr>
              <a:spLocks noChangeShapeType="1"/>
            </p:cNvSpPr>
            <p:nvPr/>
          </p:nvSpPr>
          <p:spPr bwMode="auto">
            <a:xfrm flipV="1">
              <a:off x="2472" y="3072"/>
              <a:ext cx="18" cy="12"/>
            </a:xfrm>
            <a:prstGeom prst="line">
              <a:avLst/>
            </a:prstGeom>
            <a:noFill/>
            <a:ln w="9525">
              <a:solidFill>
                <a:srgbClr val="000080"/>
              </a:solidFill>
              <a:round/>
              <a:headEnd/>
              <a:tailEnd/>
            </a:ln>
          </p:spPr>
          <p:txBody>
            <a:bodyPr/>
            <a:lstStyle/>
            <a:p>
              <a:endParaRPr lang="en-US"/>
            </a:p>
          </p:txBody>
        </p:sp>
        <p:sp>
          <p:nvSpPr>
            <p:cNvPr id="309575" name="Line 97"/>
            <p:cNvSpPr>
              <a:spLocks noChangeShapeType="1"/>
            </p:cNvSpPr>
            <p:nvPr/>
          </p:nvSpPr>
          <p:spPr bwMode="auto">
            <a:xfrm flipV="1">
              <a:off x="2490" y="3060"/>
              <a:ext cx="12" cy="12"/>
            </a:xfrm>
            <a:prstGeom prst="line">
              <a:avLst/>
            </a:prstGeom>
            <a:noFill/>
            <a:ln w="9525">
              <a:solidFill>
                <a:srgbClr val="000080"/>
              </a:solidFill>
              <a:round/>
              <a:headEnd/>
              <a:tailEnd/>
            </a:ln>
          </p:spPr>
          <p:txBody>
            <a:bodyPr/>
            <a:lstStyle/>
            <a:p>
              <a:endParaRPr lang="en-US"/>
            </a:p>
          </p:txBody>
        </p:sp>
        <p:sp>
          <p:nvSpPr>
            <p:cNvPr id="309576" name="Line 98"/>
            <p:cNvSpPr>
              <a:spLocks noChangeShapeType="1"/>
            </p:cNvSpPr>
            <p:nvPr/>
          </p:nvSpPr>
          <p:spPr bwMode="auto">
            <a:xfrm>
              <a:off x="2502" y="3060"/>
              <a:ext cx="12" cy="30"/>
            </a:xfrm>
            <a:prstGeom prst="line">
              <a:avLst/>
            </a:prstGeom>
            <a:noFill/>
            <a:ln w="9525">
              <a:solidFill>
                <a:srgbClr val="000080"/>
              </a:solidFill>
              <a:round/>
              <a:headEnd/>
              <a:tailEnd/>
            </a:ln>
          </p:spPr>
          <p:txBody>
            <a:bodyPr/>
            <a:lstStyle/>
            <a:p>
              <a:endParaRPr lang="en-US"/>
            </a:p>
          </p:txBody>
        </p:sp>
        <p:sp>
          <p:nvSpPr>
            <p:cNvPr id="309577" name="Line 99"/>
            <p:cNvSpPr>
              <a:spLocks noChangeShapeType="1"/>
            </p:cNvSpPr>
            <p:nvPr/>
          </p:nvSpPr>
          <p:spPr bwMode="auto">
            <a:xfrm flipV="1">
              <a:off x="2514" y="3078"/>
              <a:ext cx="12" cy="12"/>
            </a:xfrm>
            <a:prstGeom prst="line">
              <a:avLst/>
            </a:prstGeom>
            <a:noFill/>
            <a:ln w="9525">
              <a:solidFill>
                <a:srgbClr val="000080"/>
              </a:solidFill>
              <a:round/>
              <a:headEnd/>
              <a:tailEnd/>
            </a:ln>
          </p:spPr>
          <p:txBody>
            <a:bodyPr/>
            <a:lstStyle/>
            <a:p>
              <a:endParaRPr lang="en-US"/>
            </a:p>
          </p:txBody>
        </p:sp>
        <p:sp>
          <p:nvSpPr>
            <p:cNvPr id="309578" name="Line 100"/>
            <p:cNvSpPr>
              <a:spLocks noChangeShapeType="1"/>
            </p:cNvSpPr>
            <p:nvPr/>
          </p:nvSpPr>
          <p:spPr bwMode="auto">
            <a:xfrm flipV="1">
              <a:off x="2526" y="2970"/>
              <a:ext cx="36" cy="108"/>
            </a:xfrm>
            <a:prstGeom prst="line">
              <a:avLst/>
            </a:prstGeom>
            <a:noFill/>
            <a:ln w="9525">
              <a:solidFill>
                <a:srgbClr val="000080"/>
              </a:solidFill>
              <a:round/>
              <a:headEnd/>
              <a:tailEnd/>
            </a:ln>
          </p:spPr>
          <p:txBody>
            <a:bodyPr/>
            <a:lstStyle/>
            <a:p>
              <a:endParaRPr lang="en-US"/>
            </a:p>
          </p:txBody>
        </p:sp>
        <p:sp>
          <p:nvSpPr>
            <p:cNvPr id="309579" name="Line 101"/>
            <p:cNvSpPr>
              <a:spLocks noChangeShapeType="1"/>
            </p:cNvSpPr>
            <p:nvPr/>
          </p:nvSpPr>
          <p:spPr bwMode="auto">
            <a:xfrm>
              <a:off x="2562" y="2970"/>
              <a:ext cx="12" cy="48"/>
            </a:xfrm>
            <a:prstGeom prst="line">
              <a:avLst/>
            </a:prstGeom>
            <a:noFill/>
            <a:ln w="9525">
              <a:solidFill>
                <a:srgbClr val="000080"/>
              </a:solidFill>
              <a:round/>
              <a:headEnd/>
              <a:tailEnd/>
            </a:ln>
          </p:spPr>
          <p:txBody>
            <a:bodyPr/>
            <a:lstStyle/>
            <a:p>
              <a:endParaRPr lang="en-US"/>
            </a:p>
          </p:txBody>
        </p:sp>
        <p:sp>
          <p:nvSpPr>
            <p:cNvPr id="309580" name="Line 102"/>
            <p:cNvSpPr>
              <a:spLocks noChangeShapeType="1"/>
            </p:cNvSpPr>
            <p:nvPr/>
          </p:nvSpPr>
          <p:spPr bwMode="auto">
            <a:xfrm>
              <a:off x="2574" y="3018"/>
              <a:ext cx="12" cy="42"/>
            </a:xfrm>
            <a:prstGeom prst="line">
              <a:avLst/>
            </a:prstGeom>
            <a:noFill/>
            <a:ln w="9525">
              <a:solidFill>
                <a:srgbClr val="000080"/>
              </a:solidFill>
              <a:round/>
              <a:headEnd/>
              <a:tailEnd/>
            </a:ln>
          </p:spPr>
          <p:txBody>
            <a:bodyPr/>
            <a:lstStyle/>
            <a:p>
              <a:endParaRPr lang="en-US"/>
            </a:p>
          </p:txBody>
        </p:sp>
        <p:sp>
          <p:nvSpPr>
            <p:cNvPr id="309581" name="Line 103"/>
            <p:cNvSpPr>
              <a:spLocks noChangeShapeType="1"/>
            </p:cNvSpPr>
            <p:nvPr/>
          </p:nvSpPr>
          <p:spPr bwMode="auto">
            <a:xfrm flipV="1">
              <a:off x="2586" y="3048"/>
              <a:ext cx="12" cy="12"/>
            </a:xfrm>
            <a:prstGeom prst="line">
              <a:avLst/>
            </a:prstGeom>
            <a:noFill/>
            <a:ln w="9525">
              <a:solidFill>
                <a:srgbClr val="000080"/>
              </a:solidFill>
              <a:round/>
              <a:headEnd/>
              <a:tailEnd/>
            </a:ln>
          </p:spPr>
          <p:txBody>
            <a:bodyPr/>
            <a:lstStyle/>
            <a:p>
              <a:endParaRPr lang="en-US"/>
            </a:p>
          </p:txBody>
        </p:sp>
        <p:sp>
          <p:nvSpPr>
            <p:cNvPr id="309582" name="Line 104"/>
            <p:cNvSpPr>
              <a:spLocks noChangeShapeType="1"/>
            </p:cNvSpPr>
            <p:nvPr/>
          </p:nvSpPr>
          <p:spPr bwMode="auto">
            <a:xfrm flipV="1">
              <a:off x="2598" y="3036"/>
              <a:ext cx="12" cy="12"/>
            </a:xfrm>
            <a:prstGeom prst="line">
              <a:avLst/>
            </a:prstGeom>
            <a:noFill/>
            <a:ln w="9525">
              <a:solidFill>
                <a:srgbClr val="000080"/>
              </a:solidFill>
              <a:round/>
              <a:headEnd/>
              <a:tailEnd/>
            </a:ln>
          </p:spPr>
          <p:txBody>
            <a:bodyPr/>
            <a:lstStyle/>
            <a:p>
              <a:endParaRPr lang="en-US"/>
            </a:p>
          </p:txBody>
        </p:sp>
        <p:sp>
          <p:nvSpPr>
            <p:cNvPr id="309583" name="Line 105"/>
            <p:cNvSpPr>
              <a:spLocks noChangeShapeType="1"/>
            </p:cNvSpPr>
            <p:nvPr/>
          </p:nvSpPr>
          <p:spPr bwMode="auto">
            <a:xfrm>
              <a:off x="2610" y="3036"/>
              <a:ext cx="36" cy="24"/>
            </a:xfrm>
            <a:prstGeom prst="line">
              <a:avLst/>
            </a:prstGeom>
            <a:noFill/>
            <a:ln w="9525">
              <a:solidFill>
                <a:srgbClr val="000080"/>
              </a:solidFill>
              <a:round/>
              <a:headEnd/>
              <a:tailEnd/>
            </a:ln>
          </p:spPr>
          <p:txBody>
            <a:bodyPr/>
            <a:lstStyle/>
            <a:p>
              <a:endParaRPr lang="en-US"/>
            </a:p>
          </p:txBody>
        </p:sp>
        <p:sp>
          <p:nvSpPr>
            <p:cNvPr id="309584" name="Line 106"/>
            <p:cNvSpPr>
              <a:spLocks noChangeShapeType="1"/>
            </p:cNvSpPr>
            <p:nvPr/>
          </p:nvSpPr>
          <p:spPr bwMode="auto">
            <a:xfrm>
              <a:off x="2646" y="3060"/>
              <a:ext cx="12" cy="6"/>
            </a:xfrm>
            <a:prstGeom prst="line">
              <a:avLst/>
            </a:prstGeom>
            <a:noFill/>
            <a:ln w="9525">
              <a:solidFill>
                <a:srgbClr val="000080"/>
              </a:solidFill>
              <a:round/>
              <a:headEnd/>
              <a:tailEnd/>
            </a:ln>
          </p:spPr>
          <p:txBody>
            <a:bodyPr/>
            <a:lstStyle/>
            <a:p>
              <a:endParaRPr lang="en-US"/>
            </a:p>
          </p:txBody>
        </p:sp>
        <p:sp>
          <p:nvSpPr>
            <p:cNvPr id="309585" name="Line 107"/>
            <p:cNvSpPr>
              <a:spLocks noChangeShapeType="1"/>
            </p:cNvSpPr>
            <p:nvPr/>
          </p:nvSpPr>
          <p:spPr bwMode="auto">
            <a:xfrm>
              <a:off x="2658" y="3066"/>
              <a:ext cx="12" cy="1"/>
            </a:xfrm>
            <a:prstGeom prst="line">
              <a:avLst/>
            </a:prstGeom>
            <a:noFill/>
            <a:ln w="9525">
              <a:solidFill>
                <a:srgbClr val="000080"/>
              </a:solidFill>
              <a:round/>
              <a:headEnd/>
              <a:tailEnd/>
            </a:ln>
          </p:spPr>
          <p:txBody>
            <a:bodyPr/>
            <a:lstStyle/>
            <a:p>
              <a:endParaRPr lang="en-US"/>
            </a:p>
          </p:txBody>
        </p:sp>
        <p:sp>
          <p:nvSpPr>
            <p:cNvPr id="309586" name="Line 108"/>
            <p:cNvSpPr>
              <a:spLocks noChangeShapeType="1"/>
            </p:cNvSpPr>
            <p:nvPr/>
          </p:nvSpPr>
          <p:spPr bwMode="auto">
            <a:xfrm>
              <a:off x="2670" y="3066"/>
              <a:ext cx="18" cy="6"/>
            </a:xfrm>
            <a:prstGeom prst="line">
              <a:avLst/>
            </a:prstGeom>
            <a:noFill/>
            <a:ln w="9525">
              <a:solidFill>
                <a:srgbClr val="000080"/>
              </a:solidFill>
              <a:round/>
              <a:headEnd/>
              <a:tailEnd/>
            </a:ln>
          </p:spPr>
          <p:txBody>
            <a:bodyPr/>
            <a:lstStyle/>
            <a:p>
              <a:endParaRPr lang="en-US"/>
            </a:p>
          </p:txBody>
        </p:sp>
        <p:sp>
          <p:nvSpPr>
            <p:cNvPr id="309587" name="Line 109"/>
            <p:cNvSpPr>
              <a:spLocks noChangeShapeType="1"/>
            </p:cNvSpPr>
            <p:nvPr/>
          </p:nvSpPr>
          <p:spPr bwMode="auto">
            <a:xfrm>
              <a:off x="2688" y="3072"/>
              <a:ext cx="12" cy="1"/>
            </a:xfrm>
            <a:prstGeom prst="line">
              <a:avLst/>
            </a:prstGeom>
            <a:noFill/>
            <a:ln w="9525">
              <a:solidFill>
                <a:srgbClr val="000080"/>
              </a:solidFill>
              <a:round/>
              <a:headEnd/>
              <a:tailEnd/>
            </a:ln>
          </p:spPr>
          <p:txBody>
            <a:bodyPr/>
            <a:lstStyle/>
            <a:p>
              <a:endParaRPr lang="en-US"/>
            </a:p>
          </p:txBody>
        </p:sp>
        <p:sp>
          <p:nvSpPr>
            <p:cNvPr id="309588" name="Line 110"/>
            <p:cNvSpPr>
              <a:spLocks noChangeShapeType="1"/>
            </p:cNvSpPr>
            <p:nvPr/>
          </p:nvSpPr>
          <p:spPr bwMode="auto">
            <a:xfrm>
              <a:off x="2700" y="3072"/>
              <a:ext cx="36" cy="6"/>
            </a:xfrm>
            <a:prstGeom prst="line">
              <a:avLst/>
            </a:prstGeom>
            <a:noFill/>
            <a:ln w="9525">
              <a:solidFill>
                <a:srgbClr val="000080"/>
              </a:solidFill>
              <a:round/>
              <a:headEnd/>
              <a:tailEnd/>
            </a:ln>
          </p:spPr>
          <p:txBody>
            <a:bodyPr/>
            <a:lstStyle/>
            <a:p>
              <a:endParaRPr lang="en-US"/>
            </a:p>
          </p:txBody>
        </p:sp>
        <p:sp>
          <p:nvSpPr>
            <p:cNvPr id="309589" name="Line 111"/>
            <p:cNvSpPr>
              <a:spLocks noChangeShapeType="1"/>
            </p:cNvSpPr>
            <p:nvPr/>
          </p:nvSpPr>
          <p:spPr bwMode="auto">
            <a:xfrm flipV="1">
              <a:off x="2736" y="3066"/>
              <a:ext cx="12" cy="12"/>
            </a:xfrm>
            <a:prstGeom prst="line">
              <a:avLst/>
            </a:prstGeom>
            <a:noFill/>
            <a:ln w="9525">
              <a:solidFill>
                <a:srgbClr val="000080"/>
              </a:solidFill>
              <a:round/>
              <a:headEnd/>
              <a:tailEnd/>
            </a:ln>
          </p:spPr>
          <p:txBody>
            <a:bodyPr/>
            <a:lstStyle/>
            <a:p>
              <a:endParaRPr lang="en-US"/>
            </a:p>
          </p:txBody>
        </p:sp>
        <p:sp>
          <p:nvSpPr>
            <p:cNvPr id="309590" name="Line 112"/>
            <p:cNvSpPr>
              <a:spLocks noChangeShapeType="1"/>
            </p:cNvSpPr>
            <p:nvPr/>
          </p:nvSpPr>
          <p:spPr bwMode="auto">
            <a:xfrm flipV="1">
              <a:off x="2748" y="3054"/>
              <a:ext cx="12" cy="12"/>
            </a:xfrm>
            <a:prstGeom prst="line">
              <a:avLst/>
            </a:prstGeom>
            <a:noFill/>
            <a:ln w="9525">
              <a:solidFill>
                <a:srgbClr val="000080"/>
              </a:solidFill>
              <a:round/>
              <a:headEnd/>
              <a:tailEnd/>
            </a:ln>
          </p:spPr>
          <p:txBody>
            <a:bodyPr/>
            <a:lstStyle/>
            <a:p>
              <a:endParaRPr lang="en-US"/>
            </a:p>
          </p:txBody>
        </p:sp>
        <p:sp>
          <p:nvSpPr>
            <p:cNvPr id="309591" name="Line 113"/>
            <p:cNvSpPr>
              <a:spLocks noChangeShapeType="1"/>
            </p:cNvSpPr>
            <p:nvPr/>
          </p:nvSpPr>
          <p:spPr bwMode="auto">
            <a:xfrm>
              <a:off x="2760" y="3054"/>
              <a:ext cx="12" cy="1"/>
            </a:xfrm>
            <a:prstGeom prst="line">
              <a:avLst/>
            </a:prstGeom>
            <a:noFill/>
            <a:ln w="9525">
              <a:solidFill>
                <a:srgbClr val="000080"/>
              </a:solidFill>
              <a:round/>
              <a:headEnd/>
              <a:tailEnd/>
            </a:ln>
          </p:spPr>
          <p:txBody>
            <a:bodyPr/>
            <a:lstStyle/>
            <a:p>
              <a:endParaRPr lang="en-US"/>
            </a:p>
          </p:txBody>
        </p:sp>
        <p:sp>
          <p:nvSpPr>
            <p:cNvPr id="309592" name="Line 114"/>
            <p:cNvSpPr>
              <a:spLocks noChangeShapeType="1"/>
            </p:cNvSpPr>
            <p:nvPr/>
          </p:nvSpPr>
          <p:spPr bwMode="auto">
            <a:xfrm>
              <a:off x="2772" y="3054"/>
              <a:ext cx="12" cy="6"/>
            </a:xfrm>
            <a:prstGeom prst="line">
              <a:avLst/>
            </a:prstGeom>
            <a:noFill/>
            <a:ln w="9525">
              <a:solidFill>
                <a:srgbClr val="000080"/>
              </a:solidFill>
              <a:round/>
              <a:headEnd/>
              <a:tailEnd/>
            </a:ln>
          </p:spPr>
          <p:txBody>
            <a:bodyPr/>
            <a:lstStyle/>
            <a:p>
              <a:endParaRPr lang="en-US"/>
            </a:p>
          </p:txBody>
        </p:sp>
        <p:sp>
          <p:nvSpPr>
            <p:cNvPr id="309593" name="Line 115"/>
            <p:cNvSpPr>
              <a:spLocks noChangeShapeType="1"/>
            </p:cNvSpPr>
            <p:nvPr/>
          </p:nvSpPr>
          <p:spPr bwMode="auto">
            <a:xfrm>
              <a:off x="2784" y="3060"/>
              <a:ext cx="36" cy="24"/>
            </a:xfrm>
            <a:prstGeom prst="line">
              <a:avLst/>
            </a:prstGeom>
            <a:noFill/>
            <a:ln w="9525">
              <a:solidFill>
                <a:srgbClr val="000080"/>
              </a:solidFill>
              <a:round/>
              <a:headEnd/>
              <a:tailEnd/>
            </a:ln>
          </p:spPr>
          <p:txBody>
            <a:bodyPr/>
            <a:lstStyle/>
            <a:p>
              <a:endParaRPr lang="en-US"/>
            </a:p>
          </p:txBody>
        </p:sp>
        <p:sp>
          <p:nvSpPr>
            <p:cNvPr id="309594" name="Line 116"/>
            <p:cNvSpPr>
              <a:spLocks noChangeShapeType="1"/>
            </p:cNvSpPr>
            <p:nvPr/>
          </p:nvSpPr>
          <p:spPr bwMode="auto">
            <a:xfrm flipV="1">
              <a:off x="2820" y="3060"/>
              <a:ext cx="12" cy="24"/>
            </a:xfrm>
            <a:prstGeom prst="line">
              <a:avLst/>
            </a:prstGeom>
            <a:noFill/>
            <a:ln w="9525">
              <a:solidFill>
                <a:srgbClr val="000080"/>
              </a:solidFill>
              <a:round/>
              <a:headEnd/>
              <a:tailEnd/>
            </a:ln>
          </p:spPr>
          <p:txBody>
            <a:bodyPr/>
            <a:lstStyle/>
            <a:p>
              <a:endParaRPr lang="en-US"/>
            </a:p>
          </p:txBody>
        </p:sp>
        <p:sp>
          <p:nvSpPr>
            <p:cNvPr id="309595" name="Line 117"/>
            <p:cNvSpPr>
              <a:spLocks noChangeShapeType="1"/>
            </p:cNvSpPr>
            <p:nvPr/>
          </p:nvSpPr>
          <p:spPr bwMode="auto">
            <a:xfrm>
              <a:off x="2832" y="3060"/>
              <a:ext cx="12" cy="12"/>
            </a:xfrm>
            <a:prstGeom prst="line">
              <a:avLst/>
            </a:prstGeom>
            <a:noFill/>
            <a:ln w="9525">
              <a:solidFill>
                <a:srgbClr val="000080"/>
              </a:solidFill>
              <a:round/>
              <a:headEnd/>
              <a:tailEnd/>
            </a:ln>
          </p:spPr>
          <p:txBody>
            <a:bodyPr/>
            <a:lstStyle/>
            <a:p>
              <a:endParaRPr lang="en-US"/>
            </a:p>
          </p:txBody>
        </p:sp>
        <p:sp>
          <p:nvSpPr>
            <p:cNvPr id="309596" name="Line 118"/>
            <p:cNvSpPr>
              <a:spLocks noChangeShapeType="1"/>
            </p:cNvSpPr>
            <p:nvPr/>
          </p:nvSpPr>
          <p:spPr bwMode="auto">
            <a:xfrm>
              <a:off x="2844" y="3072"/>
              <a:ext cx="12" cy="6"/>
            </a:xfrm>
            <a:prstGeom prst="line">
              <a:avLst/>
            </a:prstGeom>
            <a:noFill/>
            <a:ln w="9525">
              <a:solidFill>
                <a:srgbClr val="000080"/>
              </a:solidFill>
              <a:round/>
              <a:headEnd/>
              <a:tailEnd/>
            </a:ln>
          </p:spPr>
          <p:txBody>
            <a:bodyPr/>
            <a:lstStyle/>
            <a:p>
              <a:endParaRPr lang="en-US"/>
            </a:p>
          </p:txBody>
        </p:sp>
        <p:sp>
          <p:nvSpPr>
            <p:cNvPr id="309597" name="Line 119"/>
            <p:cNvSpPr>
              <a:spLocks noChangeShapeType="1"/>
            </p:cNvSpPr>
            <p:nvPr/>
          </p:nvSpPr>
          <p:spPr bwMode="auto">
            <a:xfrm>
              <a:off x="2856" y="3078"/>
              <a:ext cx="12" cy="6"/>
            </a:xfrm>
            <a:prstGeom prst="line">
              <a:avLst/>
            </a:prstGeom>
            <a:noFill/>
            <a:ln w="9525">
              <a:solidFill>
                <a:srgbClr val="000080"/>
              </a:solidFill>
              <a:round/>
              <a:headEnd/>
              <a:tailEnd/>
            </a:ln>
          </p:spPr>
          <p:txBody>
            <a:bodyPr/>
            <a:lstStyle/>
            <a:p>
              <a:endParaRPr lang="en-US"/>
            </a:p>
          </p:txBody>
        </p:sp>
        <p:sp>
          <p:nvSpPr>
            <p:cNvPr id="309598" name="Line 120"/>
            <p:cNvSpPr>
              <a:spLocks noChangeShapeType="1"/>
            </p:cNvSpPr>
            <p:nvPr/>
          </p:nvSpPr>
          <p:spPr bwMode="auto">
            <a:xfrm flipV="1">
              <a:off x="2868" y="3078"/>
              <a:ext cx="42" cy="6"/>
            </a:xfrm>
            <a:prstGeom prst="line">
              <a:avLst/>
            </a:prstGeom>
            <a:noFill/>
            <a:ln w="9525">
              <a:solidFill>
                <a:srgbClr val="000080"/>
              </a:solidFill>
              <a:round/>
              <a:headEnd/>
              <a:tailEnd/>
            </a:ln>
          </p:spPr>
          <p:txBody>
            <a:bodyPr/>
            <a:lstStyle/>
            <a:p>
              <a:endParaRPr lang="en-US"/>
            </a:p>
          </p:txBody>
        </p:sp>
        <p:sp>
          <p:nvSpPr>
            <p:cNvPr id="309599" name="Line 121"/>
            <p:cNvSpPr>
              <a:spLocks noChangeShapeType="1"/>
            </p:cNvSpPr>
            <p:nvPr/>
          </p:nvSpPr>
          <p:spPr bwMode="auto">
            <a:xfrm>
              <a:off x="2910" y="3078"/>
              <a:ext cx="12" cy="6"/>
            </a:xfrm>
            <a:prstGeom prst="line">
              <a:avLst/>
            </a:prstGeom>
            <a:noFill/>
            <a:ln w="9525">
              <a:solidFill>
                <a:srgbClr val="000080"/>
              </a:solidFill>
              <a:round/>
              <a:headEnd/>
              <a:tailEnd/>
            </a:ln>
          </p:spPr>
          <p:txBody>
            <a:bodyPr/>
            <a:lstStyle/>
            <a:p>
              <a:endParaRPr lang="en-US"/>
            </a:p>
          </p:txBody>
        </p:sp>
        <p:sp>
          <p:nvSpPr>
            <p:cNvPr id="309600" name="Line 122"/>
            <p:cNvSpPr>
              <a:spLocks noChangeShapeType="1"/>
            </p:cNvSpPr>
            <p:nvPr/>
          </p:nvSpPr>
          <p:spPr bwMode="auto">
            <a:xfrm flipV="1">
              <a:off x="2922" y="3066"/>
              <a:ext cx="12" cy="18"/>
            </a:xfrm>
            <a:prstGeom prst="line">
              <a:avLst/>
            </a:prstGeom>
            <a:noFill/>
            <a:ln w="9525">
              <a:solidFill>
                <a:srgbClr val="000080"/>
              </a:solidFill>
              <a:round/>
              <a:headEnd/>
              <a:tailEnd/>
            </a:ln>
          </p:spPr>
          <p:txBody>
            <a:bodyPr/>
            <a:lstStyle/>
            <a:p>
              <a:endParaRPr lang="en-US"/>
            </a:p>
          </p:txBody>
        </p:sp>
        <p:sp>
          <p:nvSpPr>
            <p:cNvPr id="309601" name="Line 123"/>
            <p:cNvSpPr>
              <a:spLocks noChangeShapeType="1"/>
            </p:cNvSpPr>
            <p:nvPr/>
          </p:nvSpPr>
          <p:spPr bwMode="auto">
            <a:xfrm>
              <a:off x="2934" y="3066"/>
              <a:ext cx="12" cy="12"/>
            </a:xfrm>
            <a:prstGeom prst="line">
              <a:avLst/>
            </a:prstGeom>
            <a:noFill/>
            <a:ln w="9525">
              <a:solidFill>
                <a:srgbClr val="000080"/>
              </a:solidFill>
              <a:round/>
              <a:headEnd/>
              <a:tailEnd/>
            </a:ln>
          </p:spPr>
          <p:txBody>
            <a:bodyPr/>
            <a:lstStyle/>
            <a:p>
              <a:endParaRPr lang="en-US"/>
            </a:p>
          </p:txBody>
        </p:sp>
        <p:sp>
          <p:nvSpPr>
            <p:cNvPr id="309602" name="Line 124"/>
            <p:cNvSpPr>
              <a:spLocks noChangeShapeType="1"/>
            </p:cNvSpPr>
            <p:nvPr/>
          </p:nvSpPr>
          <p:spPr bwMode="auto">
            <a:xfrm>
              <a:off x="2946" y="3078"/>
              <a:ext cx="12" cy="6"/>
            </a:xfrm>
            <a:prstGeom prst="line">
              <a:avLst/>
            </a:prstGeom>
            <a:noFill/>
            <a:ln w="9525">
              <a:solidFill>
                <a:srgbClr val="000080"/>
              </a:solidFill>
              <a:round/>
              <a:headEnd/>
              <a:tailEnd/>
            </a:ln>
          </p:spPr>
          <p:txBody>
            <a:bodyPr/>
            <a:lstStyle/>
            <a:p>
              <a:endParaRPr lang="en-US"/>
            </a:p>
          </p:txBody>
        </p:sp>
        <p:sp>
          <p:nvSpPr>
            <p:cNvPr id="309603" name="Line 125"/>
            <p:cNvSpPr>
              <a:spLocks noChangeShapeType="1"/>
            </p:cNvSpPr>
            <p:nvPr/>
          </p:nvSpPr>
          <p:spPr bwMode="auto">
            <a:xfrm>
              <a:off x="2958" y="3084"/>
              <a:ext cx="36" cy="1"/>
            </a:xfrm>
            <a:prstGeom prst="line">
              <a:avLst/>
            </a:prstGeom>
            <a:noFill/>
            <a:ln w="9525">
              <a:solidFill>
                <a:srgbClr val="000080"/>
              </a:solidFill>
              <a:round/>
              <a:headEnd/>
              <a:tailEnd/>
            </a:ln>
          </p:spPr>
          <p:txBody>
            <a:bodyPr/>
            <a:lstStyle/>
            <a:p>
              <a:endParaRPr lang="en-US"/>
            </a:p>
          </p:txBody>
        </p:sp>
        <p:sp>
          <p:nvSpPr>
            <p:cNvPr id="309604" name="Line 126"/>
            <p:cNvSpPr>
              <a:spLocks noChangeShapeType="1"/>
            </p:cNvSpPr>
            <p:nvPr/>
          </p:nvSpPr>
          <p:spPr bwMode="auto">
            <a:xfrm>
              <a:off x="2994" y="3084"/>
              <a:ext cx="12" cy="6"/>
            </a:xfrm>
            <a:prstGeom prst="line">
              <a:avLst/>
            </a:prstGeom>
            <a:noFill/>
            <a:ln w="9525">
              <a:solidFill>
                <a:srgbClr val="000080"/>
              </a:solidFill>
              <a:round/>
              <a:headEnd/>
              <a:tailEnd/>
            </a:ln>
          </p:spPr>
          <p:txBody>
            <a:bodyPr/>
            <a:lstStyle/>
            <a:p>
              <a:endParaRPr lang="en-US"/>
            </a:p>
          </p:txBody>
        </p:sp>
        <p:sp>
          <p:nvSpPr>
            <p:cNvPr id="309605" name="Line 127"/>
            <p:cNvSpPr>
              <a:spLocks noChangeShapeType="1"/>
            </p:cNvSpPr>
            <p:nvPr/>
          </p:nvSpPr>
          <p:spPr bwMode="auto">
            <a:xfrm flipV="1">
              <a:off x="3006" y="3084"/>
              <a:ext cx="12" cy="6"/>
            </a:xfrm>
            <a:prstGeom prst="line">
              <a:avLst/>
            </a:prstGeom>
            <a:noFill/>
            <a:ln w="9525">
              <a:solidFill>
                <a:srgbClr val="000080"/>
              </a:solidFill>
              <a:round/>
              <a:headEnd/>
              <a:tailEnd/>
            </a:ln>
          </p:spPr>
          <p:txBody>
            <a:bodyPr/>
            <a:lstStyle/>
            <a:p>
              <a:endParaRPr lang="en-US"/>
            </a:p>
          </p:txBody>
        </p:sp>
        <p:sp>
          <p:nvSpPr>
            <p:cNvPr id="309606" name="Line 128"/>
            <p:cNvSpPr>
              <a:spLocks noChangeShapeType="1"/>
            </p:cNvSpPr>
            <p:nvPr/>
          </p:nvSpPr>
          <p:spPr bwMode="auto">
            <a:xfrm>
              <a:off x="3018" y="3084"/>
              <a:ext cx="12" cy="1"/>
            </a:xfrm>
            <a:prstGeom prst="line">
              <a:avLst/>
            </a:prstGeom>
            <a:noFill/>
            <a:ln w="9525">
              <a:solidFill>
                <a:srgbClr val="000080"/>
              </a:solidFill>
              <a:round/>
              <a:headEnd/>
              <a:tailEnd/>
            </a:ln>
          </p:spPr>
          <p:txBody>
            <a:bodyPr/>
            <a:lstStyle/>
            <a:p>
              <a:endParaRPr lang="en-US"/>
            </a:p>
          </p:txBody>
        </p:sp>
        <p:sp>
          <p:nvSpPr>
            <p:cNvPr id="309607" name="Line 129"/>
            <p:cNvSpPr>
              <a:spLocks noChangeShapeType="1"/>
            </p:cNvSpPr>
            <p:nvPr/>
          </p:nvSpPr>
          <p:spPr bwMode="auto">
            <a:xfrm>
              <a:off x="3030" y="3084"/>
              <a:ext cx="12" cy="6"/>
            </a:xfrm>
            <a:prstGeom prst="line">
              <a:avLst/>
            </a:prstGeom>
            <a:noFill/>
            <a:ln w="9525">
              <a:solidFill>
                <a:srgbClr val="000080"/>
              </a:solidFill>
              <a:round/>
              <a:headEnd/>
              <a:tailEnd/>
            </a:ln>
          </p:spPr>
          <p:txBody>
            <a:bodyPr/>
            <a:lstStyle/>
            <a:p>
              <a:endParaRPr lang="en-US"/>
            </a:p>
          </p:txBody>
        </p:sp>
        <p:sp>
          <p:nvSpPr>
            <p:cNvPr id="309608" name="Line 130"/>
            <p:cNvSpPr>
              <a:spLocks noChangeShapeType="1"/>
            </p:cNvSpPr>
            <p:nvPr/>
          </p:nvSpPr>
          <p:spPr bwMode="auto">
            <a:xfrm flipV="1">
              <a:off x="3042" y="3084"/>
              <a:ext cx="42" cy="6"/>
            </a:xfrm>
            <a:prstGeom prst="line">
              <a:avLst/>
            </a:prstGeom>
            <a:noFill/>
            <a:ln w="9525">
              <a:solidFill>
                <a:srgbClr val="000080"/>
              </a:solidFill>
              <a:round/>
              <a:headEnd/>
              <a:tailEnd/>
            </a:ln>
          </p:spPr>
          <p:txBody>
            <a:bodyPr/>
            <a:lstStyle/>
            <a:p>
              <a:endParaRPr lang="en-US"/>
            </a:p>
          </p:txBody>
        </p:sp>
        <p:sp>
          <p:nvSpPr>
            <p:cNvPr id="309609" name="Line 131"/>
            <p:cNvSpPr>
              <a:spLocks noChangeShapeType="1"/>
            </p:cNvSpPr>
            <p:nvPr/>
          </p:nvSpPr>
          <p:spPr bwMode="auto">
            <a:xfrm flipV="1">
              <a:off x="3084" y="3072"/>
              <a:ext cx="12" cy="12"/>
            </a:xfrm>
            <a:prstGeom prst="line">
              <a:avLst/>
            </a:prstGeom>
            <a:noFill/>
            <a:ln w="9525">
              <a:solidFill>
                <a:srgbClr val="000080"/>
              </a:solidFill>
              <a:round/>
              <a:headEnd/>
              <a:tailEnd/>
            </a:ln>
          </p:spPr>
          <p:txBody>
            <a:bodyPr/>
            <a:lstStyle/>
            <a:p>
              <a:endParaRPr lang="en-US"/>
            </a:p>
          </p:txBody>
        </p:sp>
        <p:sp>
          <p:nvSpPr>
            <p:cNvPr id="309610" name="Line 132"/>
            <p:cNvSpPr>
              <a:spLocks noChangeShapeType="1"/>
            </p:cNvSpPr>
            <p:nvPr/>
          </p:nvSpPr>
          <p:spPr bwMode="auto">
            <a:xfrm>
              <a:off x="3096" y="3072"/>
              <a:ext cx="12" cy="12"/>
            </a:xfrm>
            <a:prstGeom prst="line">
              <a:avLst/>
            </a:prstGeom>
            <a:noFill/>
            <a:ln w="9525">
              <a:solidFill>
                <a:srgbClr val="000080"/>
              </a:solidFill>
              <a:round/>
              <a:headEnd/>
              <a:tailEnd/>
            </a:ln>
          </p:spPr>
          <p:txBody>
            <a:bodyPr/>
            <a:lstStyle/>
            <a:p>
              <a:endParaRPr lang="en-US"/>
            </a:p>
          </p:txBody>
        </p:sp>
        <p:sp>
          <p:nvSpPr>
            <p:cNvPr id="309611" name="Line 133"/>
            <p:cNvSpPr>
              <a:spLocks noChangeShapeType="1"/>
            </p:cNvSpPr>
            <p:nvPr/>
          </p:nvSpPr>
          <p:spPr bwMode="auto">
            <a:xfrm>
              <a:off x="3108" y="3084"/>
              <a:ext cx="12" cy="1"/>
            </a:xfrm>
            <a:prstGeom prst="line">
              <a:avLst/>
            </a:prstGeom>
            <a:noFill/>
            <a:ln w="9525">
              <a:solidFill>
                <a:srgbClr val="000080"/>
              </a:solidFill>
              <a:round/>
              <a:headEnd/>
              <a:tailEnd/>
            </a:ln>
          </p:spPr>
          <p:txBody>
            <a:bodyPr/>
            <a:lstStyle/>
            <a:p>
              <a:endParaRPr lang="en-US"/>
            </a:p>
          </p:txBody>
        </p:sp>
        <p:sp>
          <p:nvSpPr>
            <p:cNvPr id="309612" name="Line 134"/>
            <p:cNvSpPr>
              <a:spLocks noChangeShapeType="1"/>
            </p:cNvSpPr>
            <p:nvPr/>
          </p:nvSpPr>
          <p:spPr bwMode="auto">
            <a:xfrm flipV="1">
              <a:off x="3120" y="3078"/>
              <a:ext cx="12" cy="6"/>
            </a:xfrm>
            <a:prstGeom prst="line">
              <a:avLst/>
            </a:prstGeom>
            <a:noFill/>
            <a:ln w="9525">
              <a:solidFill>
                <a:srgbClr val="000080"/>
              </a:solidFill>
              <a:round/>
              <a:headEnd/>
              <a:tailEnd/>
            </a:ln>
          </p:spPr>
          <p:txBody>
            <a:bodyPr/>
            <a:lstStyle/>
            <a:p>
              <a:endParaRPr lang="en-US"/>
            </a:p>
          </p:txBody>
        </p:sp>
        <p:sp>
          <p:nvSpPr>
            <p:cNvPr id="309613" name="Line 135"/>
            <p:cNvSpPr>
              <a:spLocks noChangeShapeType="1"/>
            </p:cNvSpPr>
            <p:nvPr/>
          </p:nvSpPr>
          <p:spPr bwMode="auto">
            <a:xfrm flipV="1">
              <a:off x="3132" y="3072"/>
              <a:ext cx="48" cy="6"/>
            </a:xfrm>
            <a:prstGeom prst="line">
              <a:avLst/>
            </a:prstGeom>
            <a:noFill/>
            <a:ln w="9525">
              <a:solidFill>
                <a:srgbClr val="000080"/>
              </a:solidFill>
              <a:round/>
              <a:headEnd/>
              <a:tailEnd/>
            </a:ln>
          </p:spPr>
          <p:txBody>
            <a:bodyPr/>
            <a:lstStyle/>
            <a:p>
              <a:endParaRPr lang="en-US"/>
            </a:p>
          </p:txBody>
        </p:sp>
        <p:sp>
          <p:nvSpPr>
            <p:cNvPr id="309614" name="Line 136"/>
            <p:cNvSpPr>
              <a:spLocks noChangeShapeType="1"/>
            </p:cNvSpPr>
            <p:nvPr/>
          </p:nvSpPr>
          <p:spPr bwMode="auto">
            <a:xfrm>
              <a:off x="3180" y="3072"/>
              <a:ext cx="12" cy="6"/>
            </a:xfrm>
            <a:prstGeom prst="line">
              <a:avLst/>
            </a:prstGeom>
            <a:noFill/>
            <a:ln w="9525">
              <a:solidFill>
                <a:srgbClr val="000080"/>
              </a:solidFill>
              <a:round/>
              <a:headEnd/>
              <a:tailEnd/>
            </a:ln>
          </p:spPr>
          <p:txBody>
            <a:bodyPr/>
            <a:lstStyle/>
            <a:p>
              <a:endParaRPr lang="en-US"/>
            </a:p>
          </p:txBody>
        </p:sp>
        <p:sp>
          <p:nvSpPr>
            <p:cNvPr id="309615" name="Line 137"/>
            <p:cNvSpPr>
              <a:spLocks noChangeShapeType="1"/>
            </p:cNvSpPr>
            <p:nvPr/>
          </p:nvSpPr>
          <p:spPr bwMode="auto">
            <a:xfrm flipV="1">
              <a:off x="3192" y="3072"/>
              <a:ext cx="12" cy="6"/>
            </a:xfrm>
            <a:prstGeom prst="line">
              <a:avLst/>
            </a:prstGeom>
            <a:noFill/>
            <a:ln w="9525">
              <a:solidFill>
                <a:srgbClr val="000080"/>
              </a:solidFill>
              <a:round/>
              <a:headEnd/>
              <a:tailEnd/>
            </a:ln>
          </p:spPr>
          <p:txBody>
            <a:bodyPr/>
            <a:lstStyle/>
            <a:p>
              <a:endParaRPr lang="en-US"/>
            </a:p>
          </p:txBody>
        </p:sp>
        <p:sp>
          <p:nvSpPr>
            <p:cNvPr id="309616" name="Line 138"/>
            <p:cNvSpPr>
              <a:spLocks noChangeShapeType="1"/>
            </p:cNvSpPr>
            <p:nvPr/>
          </p:nvSpPr>
          <p:spPr bwMode="auto">
            <a:xfrm>
              <a:off x="3204" y="3072"/>
              <a:ext cx="12" cy="1"/>
            </a:xfrm>
            <a:prstGeom prst="line">
              <a:avLst/>
            </a:prstGeom>
            <a:noFill/>
            <a:ln w="9525">
              <a:solidFill>
                <a:srgbClr val="000080"/>
              </a:solidFill>
              <a:round/>
              <a:headEnd/>
              <a:tailEnd/>
            </a:ln>
          </p:spPr>
          <p:txBody>
            <a:bodyPr/>
            <a:lstStyle/>
            <a:p>
              <a:endParaRPr lang="en-US"/>
            </a:p>
          </p:txBody>
        </p:sp>
        <p:sp>
          <p:nvSpPr>
            <p:cNvPr id="309617" name="Line 139"/>
            <p:cNvSpPr>
              <a:spLocks noChangeShapeType="1"/>
            </p:cNvSpPr>
            <p:nvPr/>
          </p:nvSpPr>
          <p:spPr bwMode="auto">
            <a:xfrm>
              <a:off x="3216" y="3072"/>
              <a:ext cx="36" cy="12"/>
            </a:xfrm>
            <a:prstGeom prst="line">
              <a:avLst/>
            </a:prstGeom>
            <a:noFill/>
            <a:ln w="9525">
              <a:solidFill>
                <a:srgbClr val="000080"/>
              </a:solidFill>
              <a:round/>
              <a:headEnd/>
              <a:tailEnd/>
            </a:ln>
          </p:spPr>
          <p:txBody>
            <a:bodyPr/>
            <a:lstStyle/>
            <a:p>
              <a:endParaRPr lang="en-US"/>
            </a:p>
          </p:txBody>
        </p:sp>
        <p:sp>
          <p:nvSpPr>
            <p:cNvPr id="309618" name="Line 140"/>
            <p:cNvSpPr>
              <a:spLocks noChangeShapeType="1"/>
            </p:cNvSpPr>
            <p:nvPr/>
          </p:nvSpPr>
          <p:spPr bwMode="auto">
            <a:xfrm>
              <a:off x="3252" y="3084"/>
              <a:ext cx="12" cy="1"/>
            </a:xfrm>
            <a:prstGeom prst="line">
              <a:avLst/>
            </a:prstGeom>
            <a:noFill/>
            <a:ln w="9525">
              <a:solidFill>
                <a:srgbClr val="000080"/>
              </a:solidFill>
              <a:round/>
              <a:headEnd/>
              <a:tailEnd/>
            </a:ln>
          </p:spPr>
          <p:txBody>
            <a:bodyPr/>
            <a:lstStyle/>
            <a:p>
              <a:endParaRPr lang="en-US"/>
            </a:p>
          </p:txBody>
        </p:sp>
        <p:sp>
          <p:nvSpPr>
            <p:cNvPr id="309619" name="Line 141"/>
            <p:cNvSpPr>
              <a:spLocks noChangeShapeType="1"/>
            </p:cNvSpPr>
            <p:nvPr/>
          </p:nvSpPr>
          <p:spPr bwMode="auto">
            <a:xfrm flipV="1">
              <a:off x="3264" y="3078"/>
              <a:ext cx="18" cy="6"/>
            </a:xfrm>
            <a:prstGeom prst="line">
              <a:avLst/>
            </a:prstGeom>
            <a:noFill/>
            <a:ln w="9525">
              <a:solidFill>
                <a:srgbClr val="000080"/>
              </a:solidFill>
              <a:round/>
              <a:headEnd/>
              <a:tailEnd/>
            </a:ln>
          </p:spPr>
          <p:txBody>
            <a:bodyPr/>
            <a:lstStyle/>
            <a:p>
              <a:endParaRPr lang="en-US"/>
            </a:p>
          </p:txBody>
        </p:sp>
        <p:sp>
          <p:nvSpPr>
            <p:cNvPr id="309620" name="Line 142"/>
            <p:cNvSpPr>
              <a:spLocks noChangeShapeType="1"/>
            </p:cNvSpPr>
            <p:nvPr/>
          </p:nvSpPr>
          <p:spPr bwMode="auto">
            <a:xfrm>
              <a:off x="3282" y="3078"/>
              <a:ext cx="12" cy="1"/>
            </a:xfrm>
            <a:prstGeom prst="line">
              <a:avLst/>
            </a:prstGeom>
            <a:noFill/>
            <a:ln w="9525">
              <a:solidFill>
                <a:srgbClr val="000080"/>
              </a:solidFill>
              <a:round/>
              <a:headEnd/>
              <a:tailEnd/>
            </a:ln>
          </p:spPr>
          <p:txBody>
            <a:bodyPr/>
            <a:lstStyle/>
            <a:p>
              <a:endParaRPr lang="en-US"/>
            </a:p>
          </p:txBody>
        </p:sp>
        <p:sp>
          <p:nvSpPr>
            <p:cNvPr id="309621" name="Line 143"/>
            <p:cNvSpPr>
              <a:spLocks noChangeShapeType="1"/>
            </p:cNvSpPr>
            <p:nvPr/>
          </p:nvSpPr>
          <p:spPr bwMode="auto">
            <a:xfrm>
              <a:off x="3294" y="3078"/>
              <a:ext cx="12" cy="6"/>
            </a:xfrm>
            <a:prstGeom prst="line">
              <a:avLst/>
            </a:prstGeom>
            <a:noFill/>
            <a:ln w="9525">
              <a:solidFill>
                <a:srgbClr val="000080"/>
              </a:solidFill>
              <a:round/>
              <a:headEnd/>
              <a:tailEnd/>
            </a:ln>
          </p:spPr>
          <p:txBody>
            <a:bodyPr/>
            <a:lstStyle/>
            <a:p>
              <a:endParaRPr lang="en-US"/>
            </a:p>
          </p:txBody>
        </p:sp>
        <p:sp>
          <p:nvSpPr>
            <p:cNvPr id="309622" name="Line 144"/>
            <p:cNvSpPr>
              <a:spLocks noChangeShapeType="1"/>
            </p:cNvSpPr>
            <p:nvPr/>
          </p:nvSpPr>
          <p:spPr bwMode="auto">
            <a:xfrm>
              <a:off x="3306" y="3084"/>
              <a:ext cx="36" cy="6"/>
            </a:xfrm>
            <a:prstGeom prst="line">
              <a:avLst/>
            </a:prstGeom>
            <a:noFill/>
            <a:ln w="9525">
              <a:solidFill>
                <a:srgbClr val="000080"/>
              </a:solidFill>
              <a:round/>
              <a:headEnd/>
              <a:tailEnd/>
            </a:ln>
          </p:spPr>
          <p:txBody>
            <a:bodyPr/>
            <a:lstStyle/>
            <a:p>
              <a:endParaRPr lang="en-US"/>
            </a:p>
          </p:txBody>
        </p:sp>
        <p:sp>
          <p:nvSpPr>
            <p:cNvPr id="309623" name="Line 145"/>
            <p:cNvSpPr>
              <a:spLocks noChangeShapeType="1"/>
            </p:cNvSpPr>
            <p:nvPr/>
          </p:nvSpPr>
          <p:spPr bwMode="auto">
            <a:xfrm flipV="1">
              <a:off x="3342" y="3084"/>
              <a:ext cx="12" cy="6"/>
            </a:xfrm>
            <a:prstGeom prst="line">
              <a:avLst/>
            </a:prstGeom>
            <a:noFill/>
            <a:ln w="9525">
              <a:solidFill>
                <a:srgbClr val="000080"/>
              </a:solidFill>
              <a:round/>
              <a:headEnd/>
              <a:tailEnd/>
            </a:ln>
          </p:spPr>
          <p:txBody>
            <a:bodyPr/>
            <a:lstStyle/>
            <a:p>
              <a:endParaRPr lang="en-US"/>
            </a:p>
          </p:txBody>
        </p:sp>
        <p:sp>
          <p:nvSpPr>
            <p:cNvPr id="309624" name="Line 146"/>
            <p:cNvSpPr>
              <a:spLocks noChangeShapeType="1"/>
            </p:cNvSpPr>
            <p:nvPr/>
          </p:nvSpPr>
          <p:spPr bwMode="auto">
            <a:xfrm>
              <a:off x="3354" y="3084"/>
              <a:ext cx="12" cy="1"/>
            </a:xfrm>
            <a:prstGeom prst="line">
              <a:avLst/>
            </a:prstGeom>
            <a:noFill/>
            <a:ln w="9525">
              <a:solidFill>
                <a:srgbClr val="000080"/>
              </a:solidFill>
              <a:round/>
              <a:headEnd/>
              <a:tailEnd/>
            </a:ln>
          </p:spPr>
          <p:txBody>
            <a:bodyPr/>
            <a:lstStyle/>
            <a:p>
              <a:endParaRPr lang="en-US"/>
            </a:p>
          </p:txBody>
        </p:sp>
        <p:sp>
          <p:nvSpPr>
            <p:cNvPr id="309625" name="Line 147"/>
            <p:cNvSpPr>
              <a:spLocks noChangeShapeType="1"/>
            </p:cNvSpPr>
            <p:nvPr/>
          </p:nvSpPr>
          <p:spPr bwMode="auto">
            <a:xfrm>
              <a:off x="3366" y="3084"/>
              <a:ext cx="12" cy="6"/>
            </a:xfrm>
            <a:prstGeom prst="line">
              <a:avLst/>
            </a:prstGeom>
            <a:noFill/>
            <a:ln w="9525">
              <a:solidFill>
                <a:srgbClr val="000080"/>
              </a:solidFill>
              <a:round/>
              <a:headEnd/>
              <a:tailEnd/>
            </a:ln>
          </p:spPr>
          <p:txBody>
            <a:bodyPr/>
            <a:lstStyle/>
            <a:p>
              <a:endParaRPr lang="en-US"/>
            </a:p>
          </p:txBody>
        </p:sp>
        <p:sp>
          <p:nvSpPr>
            <p:cNvPr id="309626" name="Line 148"/>
            <p:cNvSpPr>
              <a:spLocks noChangeShapeType="1"/>
            </p:cNvSpPr>
            <p:nvPr/>
          </p:nvSpPr>
          <p:spPr bwMode="auto">
            <a:xfrm>
              <a:off x="3378" y="3090"/>
              <a:ext cx="12" cy="6"/>
            </a:xfrm>
            <a:prstGeom prst="line">
              <a:avLst/>
            </a:prstGeom>
            <a:noFill/>
            <a:ln w="9525">
              <a:solidFill>
                <a:srgbClr val="000080"/>
              </a:solidFill>
              <a:round/>
              <a:headEnd/>
              <a:tailEnd/>
            </a:ln>
          </p:spPr>
          <p:txBody>
            <a:bodyPr/>
            <a:lstStyle/>
            <a:p>
              <a:endParaRPr lang="en-US"/>
            </a:p>
          </p:txBody>
        </p:sp>
        <p:sp>
          <p:nvSpPr>
            <p:cNvPr id="309627" name="Line 149"/>
            <p:cNvSpPr>
              <a:spLocks noChangeShapeType="1"/>
            </p:cNvSpPr>
            <p:nvPr/>
          </p:nvSpPr>
          <p:spPr bwMode="auto">
            <a:xfrm flipV="1">
              <a:off x="3390" y="3090"/>
              <a:ext cx="36" cy="6"/>
            </a:xfrm>
            <a:prstGeom prst="line">
              <a:avLst/>
            </a:prstGeom>
            <a:noFill/>
            <a:ln w="9525">
              <a:solidFill>
                <a:srgbClr val="000080"/>
              </a:solidFill>
              <a:round/>
              <a:headEnd/>
              <a:tailEnd/>
            </a:ln>
          </p:spPr>
          <p:txBody>
            <a:bodyPr/>
            <a:lstStyle/>
            <a:p>
              <a:endParaRPr lang="en-US"/>
            </a:p>
          </p:txBody>
        </p:sp>
        <p:sp>
          <p:nvSpPr>
            <p:cNvPr id="309628" name="Line 150"/>
            <p:cNvSpPr>
              <a:spLocks noChangeShapeType="1"/>
            </p:cNvSpPr>
            <p:nvPr/>
          </p:nvSpPr>
          <p:spPr bwMode="auto">
            <a:xfrm flipV="1">
              <a:off x="3426" y="3084"/>
              <a:ext cx="12" cy="6"/>
            </a:xfrm>
            <a:prstGeom prst="line">
              <a:avLst/>
            </a:prstGeom>
            <a:noFill/>
            <a:ln w="9525">
              <a:solidFill>
                <a:srgbClr val="000080"/>
              </a:solidFill>
              <a:round/>
              <a:headEnd/>
              <a:tailEnd/>
            </a:ln>
          </p:spPr>
          <p:txBody>
            <a:bodyPr/>
            <a:lstStyle/>
            <a:p>
              <a:endParaRPr lang="en-US"/>
            </a:p>
          </p:txBody>
        </p:sp>
        <p:sp>
          <p:nvSpPr>
            <p:cNvPr id="309629" name="Line 151"/>
            <p:cNvSpPr>
              <a:spLocks noChangeShapeType="1"/>
            </p:cNvSpPr>
            <p:nvPr/>
          </p:nvSpPr>
          <p:spPr bwMode="auto">
            <a:xfrm flipV="1">
              <a:off x="3438" y="3078"/>
              <a:ext cx="12" cy="6"/>
            </a:xfrm>
            <a:prstGeom prst="line">
              <a:avLst/>
            </a:prstGeom>
            <a:noFill/>
            <a:ln w="9525">
              <a:solidFill>
                <a:srgbClr val="000080"/>
              </a:solidFill>
              <a:round/>
              <a:headEnd/>
              <a:tailEnd/>
            </a:ln>
          </p:spPr>
          <p:txBody>
            <a:bodyPr/>
            <a:lstStyle/>
            <a:p>
              <a:endParaRPr lang="en-US"/>
            </a:p>
          </p:txBody>
        </p:sp>
        <p:sp>
          <p:nvSpPr>
            <p:cNvPr id="309630" name="Line 152"/>
            <p:cNvSpPr>
              <a:spLocks noChangeShapeType="1"/>
            </p:cNvSpPr>
            <p:nvPr/>
          </p:nvSpPr>
          <p:spPr bwMode="auto">
            <a:xfrm>
              <a:off x="3450" y="3078"/>
              <a:ext cx="12" cy="18"/>
            </a:xfrm>
            <a:prstGeom prst="line">
              <a:avLst/>
            </a:prstGeom>
            <a:noFill/>
            <a:ln w="9525">
              <a:solidFill>
                <a:srgbClr val="000080"/>
              </a:solidFill>
              <a:round/>
              <a:headEnd/>
              <a:tailEnd/>
            </a:ln>
          </p:spPr>
          <p:txBody>
            <a:bodyPr/>
            <a:lstStyle/>
            <a:p>
              <a:endParaRPr lang="en-US"/>
            </a:p>
          </p:txBody>
        </p:sp>
        <p:sp>
          <p:nvSpPr>
            <p:cNvPr id="309631" name="Line 153"/>
            <p:cNvSpPr>
              <a:spLocks noChangeShapeType="1"/>
            </p:cNvSpPr>
            <p:nvPr/>
          </p:nvSpPr>
          <p:spPr bwMode="auto">
            <a:xfrm flipV="1">
              <a:off x="3462" y="3084"/>
              <a:ext cx="18" cy="12"/>
            </a:xfrm>
            <a:prstGeom prst="line">
              <a:avLst/>
            </a:prstGeom>
            <a:noFill/>
            <a:ln w="9525">
              <a:solidFill>
                <a:srgbClr val="000080"/>
              </a:solidFill>
              <a:round/>
              <a:headEnd/>
              <a:tailEnd/>
            </a:ln>
          </p:spPr>
          <p:txBody>
            <a:bodyPr/>
            <a:lstStyle/>
            <a:p>
              <a:endParaRPr lang="en-US"/>
            </a:p>
          </p:txBody>
        </p:sp>
        <p:sp>
          <p:nvSpPr>
            <p:cNvPr id="309632" name="Line 154"/>
            <p:cNvSpPr>
              <a:spLocks noChangeShapeType="1"/>
            </p:cNvSpPr>
            <p:nvPr/>
          </p:nvSpPr>
          <p:spPr bwMode="auto">
            <a:xfrm>
              <a:off x="3480" y="3084"/>
              <a:ext cx="36" cy="12"/>
            </a:xfrm>
            <a:prstGeom prst="line">
              <a:avLst/>
            </a:prstGeom>
            <a:noFill/>
            <a:ln w="9525">
              <a:solidFill>
                <a:srgbClr val="000080"/>
              </a:solidFill>
              <a:round/>
              <a:headEnd/>
              <a:tailEnd/>
            </a:ln>
          </p:spPr>
          <p:txBody>
            <a:bodyPr/>
            <a:lstStyle/>
            <a:p>
              <a:endParaRPr lang="en-US"/>
            </a:p>
          </p:txBody>
        </p:sp>
        <p:sp>
          <p:nvSpPr>
            <p:cNvPr id="309633" name="Line 155"/>
            <p:cNvSpPr>
              <a:spLocks noChangeShapeType="1"/>
            </p:cNvSpPr>
            <p:nvPr/>
          </p:nvSpPr>
          <p:spPr bwMode="auto">
            <a:xfrm>
              <a:off x="3516" y="3096"/>
              <a:ext cx="12" cy="6"/>
            </a:xfrm>
            <a:prstGeom prst="line">
              <a:avLst/>
            </a:prstGeom>
            <a:noFill/>
            <a:ln w="9525">
              <a:solidFill>
                <a:srgbClr val="000080"/>
              </a:solidFill>
              <a:round/>
              <a:headEnd/>
              <a:tailEnd/>
            </a:ln>
          </p:spPr>
          <p:txBody>
            <a:bodyPr/>
            <a:lstStyle/>
            <a:p>
              <a:endParaRPr lang="en-US"/>
            </a:p>
          </p:txBody>
        </p:sp>
        <p:sp>
          <p:nvSpPr>
            <p:cNvPr id="309634" name="Line 156"/>
            <p:cNvSpPr>
              <a:spLocks noChangeShapeType="1"/>
            </p:cNvSpPr>
            <p:nvPr/>
          </p:nvSpPr>
          <p:spPr bwMode="auto">
            <a:xfrm>
              <a:off x="3528" y="3102"/>
              <a:ext cx="12" cy="1"/>
            </a:xfrm>
            <a:prstGeom prst="line">
              <a:avLst/>
            </a:prstGeom>
            <a:noFill/>
            <a:ln w="9525">
              <a:solidFill>
                <a:srgbClr val="000080"/>
              </a:solidFill>
              <a:round/>
              <a:headEnd/>
              <a:tailEnd/>
            </a:ln>
          </p:spPr>
          <p:txBody>
            <a:bodyPr/>
            <a:lstStyle/>
            <a:p>
              <a:endParaRPr lang="en-US"/>
            </a:p>
          </p:txBody>
        </p:sp>
        <p:sp>
          <p:nvSpPr>
            <p:cNvPr id="309635" name="Line 157"/>
            <p:cNvSpPr>
              <a:spLocks noChangeShapeType="1"/>
            </p:cNvSpPr>
            <p:nvPr/>
          </p:nvSpPr>
          <p:spPr bwMode="auto">
            <a:xfrm>
              <a:off x="3540" y="3102"/>
              <a:ext cx="12" cy="1"/>
            </a:xfrm>
            <a:prstGeom prst="line">
              <a:avLst/>
            </a:prstGeom>
            <a:noFill/>
            <a:ln w="9525">
              <a:solidFill>
                <a:srgbClr val="000080"/>
              </a:solidFill>
              <a:round/>
              <a:headEnd/>
              <a:tailEnd/>
            </a:ln>
          </p:spPr>
          <p:txBody>
            <a:bodyPr/>
            <a:lstStyle/>
            <a:p>
              <a:endParaRPr lang="en-US"/>
            </a:p>
          </p:txBody>
        </p:sp>
        <p:sp>
          <p:nvSpPr>
            <p:cNvPr id="309636" name="Line 158"/>
            <p:cNvSpPr>
              <a:spLocks noChangeShapeType="1"/>
            </p:cNvSpPr>
            <p:nvPr/>
          </p:nvSpPr>
          <p:spPr bwMode="auto">
            <a:xfrm flipV="1">
              <a:off x="3552" y="3096"/>
              <a:ext cx="12" cy="6"/>
            </a:xfrm>
            <a:prstGeom prst="line">
              <a:avLst/>
            </a:prstGeom>
            <a:noFill/>
            <a:ln w="9525">
              <a:solidFill>
                <a:srgbClr val="000080"/>
              </a:solidFill>
              <a:round/>
              <a:headEnd/>
              <a:tailEnd/>
            </a:ln>
          </p:spPr>
          <p:txBody>
            <a:bodyPr/>
            <a:lstStyle/>
            <a:p>
              <a:endParaRPr lang="en-US"/>
            </a:p>
          </p:txBody>
        </p:sp>
        <p:sp>
          <p:nvSpPr>
            <p:cNvPr id="309637" name="Line 159"/>
            <p:cNvSpPr>
              <a:spLocks noChangeShapeType="1"/>
            </p:cNvSpPr>
            <p:nvPr/>
          </p:nvSpPr>
          <p:spPr bwMode="auto">
            <a:xfrm flipV="1">
              <a:off x="3564" y="3084"/>
              <a:ext cx="36" cy="12"/>
            </a:xfrm>
            <a:prstGeom prst="line">
              <a:avLst/>
            </a:prstGeom>
            <a:noFill/>
            <a:ln w="9525">
              <a:solidFill>
                <a:srgbClr val="000080"/>
              </a:solidFill>
              <a:round/>
              <a:headEnd/>
              <a:tailEnd/>
            </a:ln>
          </p:spPr>
          <p:txBody>
            <a:bodyPr/>
            <a:lstStyle/>
            <a:p>
              <a:endParaRPr lang="en-US"/>
            </a:p>
          </p:txBody>
        </p:sp>
        <p:sp>
          <p:nvSpPr>
            <p:cNvPr id="309638" name="Line 160"/>
            <p:cNvSpPr>
              <a:spLocks noChangeShapeType="1"/>
            </p:cNvSpPr>
            <p:nvPr/>
          </p:nvSpPr>
          <p:spPr bwMode="auto">
            <a:xfrm>
              <a:off x="3600" y="3084"/>
              <a:ext cx="12" cy="6"/>
            </a:xfrm>
            <a:prstGeom prst="line">
              <a:avLst/>
            </a:prstGeom>
            <a:noFill/>
            <a:ln w="9525">
              <a:solidFill>
                <a:srgbClr val="000080"/>
              </a:solidFill>
              <a:round/>
              <a:headEnd/>
              <a:tailEnd/>
            </a:ln>
          </p:spPr>
          <p:txBody>
            <a:bodyPr/>
            <a:lstStyle/>
            <a:p>
              <a:endParaRPr lang="en-US"/>
            </a:p>
          </p:txBody>
        </p:sp>
        <p:sp>
          <p:nvSpPr>
            <p:cNvPr id="309639" name="Line 161"/>
            <p:cNvSpPr>
              <a:spLocks noChangeShapeType="1"/>
            </p:cNvSpPr>
            <p:nvPr/>
          </p:nvSpPr>
          <p:spPr bwMode="auto">
            <a:xfrm>
              <a:off x="3612" y="3090"/>
              <a:ext cx="12" cy="1"/>
            </a:xfrm>
            <a:prstGeom prst="line">
              <a:avLst/>
            </a:prstGeom>
            <a:noFill/>
            <a:ln w="9525">
              <a:solidFill>
                <a:srgbClr val="000080"/>
              </a:solidFill>
              <a:round/>
              <a:headEnd/>
              <a:tailEnd/>
            </a:ln>
          </p:spPr>
          <p:txBody>
            <a:bodyPr/>
            <a:lstStyle/>
            <a:p>
              <a:endParaRPr lang="en-US"/>
            </a:p>
          </p:txBody>
        </p:sp>
        <p:sp>
          <p:nvSpPr>
            <p:cNvPr id="309640" name="Line 162"/>
            <p:cNvSpPr>
              <a:spLocks noChangeShapeType="1"/>
            </p:cNvSpPr>
            <p:nvPr/>
          </p:nvSpPr>
          <p:spPr bwMode="auto">
            <a:xfrm flipV="1">
              <a:off x="3624" y="3078"/>
              <a:ext cx="12" cy="12"/>
            </a:xfrm>
            <a:prstGeom prst="line">
              <a:avLst/>
            </a:prstGeom>
            <a:noFill/>
            <a:ln w="9525">
              <a:solidFill>
                <a:srgbClr val="000080"/>
              </a:solidFill>
              <a:round/>
              <a:headEnd/>
              <a:tailEnd/>
            </a:ln>
          </p:spPr>
          <p:txBody>
            <a:bodyPr/>
            <a:lstStyle/>
            <a:p>
              <a:endParaRPr lang="en-US"/>
            </a:p>
          </p:txBody>
        </p:sp>
        <p:sp>
          <p:nvSpPr>
            <p:cNvPr id="309641" name="Line 163"/>
            <p:cNvSpPr>
              <a:spLocks noChangeShapeType="1"/>
            </p:cNvSpPr>
            <p:nvPr/>
          </p:nvSpPr>
          <p:spPr bwMode="auto">
            <a:xfrm>
              <a:off x="3636" y="3078"/>
              <a:ext cx="54" cy="6"/>
            </a:xfrm>
            <a:prstGeom prst="line">
              <a:avLst/>
            </a:prstGeom>
            <a:noFill/>
            <a:ln w="9525">
              <a:solidFill>
                <a:srgbClr val="000080"/>
              </a:solidFill>
              <a:round/>
              <a:headEnd/>
              <a:tailEnd/>
            </a:ln>
          </p:spPr>
          <p:txBody>
            <a:bodyPr/>
            <a:lstStyle/>
            <a:p>
              <a:endParaRPr lang="en-US"/>
            </a:p>
          </p:txBody>
        </p:sp>
        <p:sp>
          <p:nvSpPr>
            <p:cNvPr id="309642" name="Line 164"/>
            <p:cNvSpPr>
              <a:spLocks noChangeShapeType="1"/>
            </p:cNvSpPr>
            <p:nvPr/>
          </p:nvSpPr>
          <p:spPr bwMode="auto">
            <a:xfrm>
              <a:off x="3690" y="3084"/>
              <a:ext cx="12" cy="12"/>
            </a:xfrm>
            <a:prstGeom prst="line">
              <a:avLst/>
            </a:prstGeom>
            <a:noFill/>
            <a:ln w="9525">
              <a:solidFill>
                <a:srgbClr val="000080"/>
              </a:solidFill>
              <a:round/>
              <a:headEnd/>
              <a:tailEnd/>
            </a:ln>
          </p:spPr>
          <p:txBody>
            <a:bodyPr/>
            <a:lstStyle/>
            <a:p>
              <a:endParaRPr lang="en-US"/>
            </a:p>
          </p:txBody>
        </p:sp>
        <p:sp>
          <p:nvSpPr>
            <p:cNvPr id="309643" name="Line 165"/>
            <p:cNvSpPr>
              <a:spLocks noChangeShapeType="1"/>
            </p:cNvSpPr>
            <p:nvPr/>
          </p:nvSpPr>
          <p:spPr bwMode="auto">
            <a:xfrm flipV="1">
              <a:off x="3702" y="3090"/>
              <a:ext cx="12" cy="6"/>
            </a:xfrm>
            <a:prstGeom prst="line">
              <a:avLst/>
            </a:prstGeom>
            <a:noFill/>
            <a:ln w="9525">
              <a:solidFill>
                <a:srgbClr val="000080"/>
              </a:solidFill>
              <a:round/>
              <a:headEnd/>
              <a:tailEnd/>
            </a:ln>
          </p:spPr>
          <p:txBody>
            <a:bodyPr/>
            <a:lstStyle/>
            <a:p>
              <a:endParaRPr lang="en-US"/>
            </a:p>
          </p:txBody>
        </p:sp>
        <p:sp>
          <p:nvSpPr>
            <p:cNvPr id="309644" name="Line 166"/>
            <p:cNvSpPr>
              <a:spLocks noChangeShapeType="1"/>
            </p:cNvSpPr>
            <p:nvPr/>
          </p:nvSpPr>
          <p:spPr bwMode="auto">
            <a:xfrm>
              <a:off x="3714" y="3090"/>
              <a:ext cx="12" cy="1"/>
            </a:xfrm>
            <a:prstGeom prst="line">
              <a:avLst/>
            </a:prstGeom>
            <a:noFill/>
            <a:ln w="9525">
              <a:solidFill>
                <a:srgbClr val="000080"/>
              </a:solidFill>
              <a:round/>
              <a:headEnd/>
              <a:tailEnd/>
            </a:ln>
          </p:spPr>
          <p:txBody>
            <a:bodyPr/>
            <a:lstStyle/>
            <a:p>
              <a:endParaRPr lang="en-US"/>
            </a:p>
          </p:txBody>
        </p:sp>
        <p:sp>
          <p:nvSpPr>
            <p:cNvPr id="309645" name="Line 167"/>
            <p:cNvSpPr>
              <a:spLocks noChangeShapeType="1"/>
            </p:cNvSpPr>
            <p:nvPr/>
          </p:nvSpPr>
          <p:spPr bwMode="auto">
            <a:xfrm>
              <a:off x="3726" y="3090"/>
              <a:ext cx="12" cy="1"/>
            </a:xfrm>
            <a:prstGeom prst="line">
              <a:avLst/>
            </a:prstGeom>
            <a:noFill/>
            <a:ln w="9525">
              <a:solidFill>
                <a:srgbClr val="000080"/>
              </a:solidFill>
              <a:round/>
              <a:headEnd/>
              <a:tailEnd/>
            </a:ln>
          </p:spPr>
          <p:txBody>
            <a:bodyPr/>
            <a:lstStyle/>
            <a:p>
              <a:endParaRPr lang="en-US"/>
            </a:p>
          </p:txBody>
        </p:sp>
        <p:sp>
          <p:nvSpPr>
            <p:cNvPr id="309646" name="Line 168"/>
            <p:cNvSpPr>
              <a:spLocks noChangeShapeType="1"/>
            </p:cNvSpPr>
            <p:nvPr/>
          </p:nvSpPr>
          <p:spPr bwMode="auto">
            <a:xfrm>
              <a:off x="3738" y="3090"/>
              <a:ext cx="36" cy="6"/>
            </a:xfrm>
            <a:prstGeom prst="line">
              <a:avLst/>
            </a:prstGeom>
            <a:noFill/>
            <a:ln w="9525">
              <a:solidFill>
                <a:srgbClr val="000080"/>
              </a:solidFill>
              <a:round/>
              <a:headEnd/>
              <a:tailEnd/>
            </a:ln>
          </p:spPr>
          <p:txBody>
            <a:bodyPr/>
            <a:lstStyle/>
            <a:p>
              <a:endParaRPr lang="en-US"/>
            </a:p>
          </p:txBody>
        </p:sp>
        <p:sp>
          <p:nvSpPr>
            <p:cNvPr id="309647" name="Line 169"/>
            <p:cNvSpPr>
              <a:spLocks noChangeShapeType="1"/>
            </p:cNvSpPr>
            <p:nvPr/>
          </p:nvSpPr>
          <p:spPr bwMode="auto">
            <a:xfrm>
              <a:off x="3774" y="3096"/>
              <a:ext cx="12" cy="1"/>
            </a:xfrm>
            <a:prstGeom prst="line">
              <a:avLst/>
            </a:prstGeom>
            <a:noFill/>
            <a:ln w="9525">
              <a:solidFill>
                <a:srgbClr val="000080"/>
              </a:solidFill>
              <a:round/>
              <a:headEnd/>
              <a:tailEnd/>
            </a:ln>
          </p:spPr>
          <p:txBody>
            <a:bodyPr/>
            <a:lstStyle/>
            <a:p>
              <a:endParaRPr lang="en-US"/>
            </a:p>
          </p:txBody>
        </p:sp>
        <p:sp>
          <p:nvSpPr>
            <p:cNvPr id="309648" name="Line 170"/>
            <p:cNvSpPr>
              <a:spLocks noChangeShapeType="1"/>
            </p:cNvSpPr>
            <p:nvPr/>
          </p:nvSpPr>
          <p:spPr bwMode="auto">
            <a:xfrm flipV="1">
              <a:off x="3786" y="3084"/>
              <a:ext cx="12" cy="12"/>
            </a:xfrm>
            <a:prstGeom prst="line">
              <a:avLst/>
            </a:prstGeom>
            <a:noFill/>
            <a:ln w="9525">
              <a:solidFill>
                <a:srgbClr val="000080"/>
              </a:solidFill>
              <a:round/>
              <a:headEnd/>
              <a:tailEnd/>
            </a:ln>
          </p:spPr>
          <p:txBody>
            <a:bodyPr/>
            <a:lstStyle/>
            <a:p>
              <a:endParaRPr lang="en-US"/>
            </a:p>
          </p:txBody>
        </p:sp>
        <p:sp>
          <p:nvSpPr>
            <p:cNvPr id="309649" name="Line 171"/>
            <p:cNvSpPr>
              <a:spLocks noChangeShapeType="1"/>
            </p:cNvSpPr>
            <p:nvPr/>
          </p:nvSpPr>
          <p:spPr bwMode="auto">
            <a:xfrm>
              <a:off x="3798" y="3084"/>
              <a:ext cx="12" cy="12"/>
            </a:xfrm>
            <a:prstGeom prst="line">
              <a:avLst/>
            </a:prstGeom>
            <a:noFill/>
            <a:ln w="9525">
              <a:solidFill>
                <a:srgbClr val="000080"/>
              </a:solidFill>
              <a:round/>
              <a:headEnd/>
              <a:tailEnd/>
            </a:ln>
          </p:spPr>
          <p:txBody>
            <a:bodyPr/>
            <a:lstStyle/>
            <a:p>
              <a:endParaRPr lang="en-US"/>
            </a:p>
          </p:txBody>
        </p:sp>
        <p:sp>
          <p:nvSpPr>
            <p:cNvPr id="309650" name="Line 172"/>
            <p:cNvSpPr>
              <a:spLocks noChangeShapeType="1"/>
            </p:cNvSpPr>
            <p:nvPr/>
          </p:nvSpPr>
          <p:spPr bwMode="auto">
            <a:xfrm flipV="1">
              <a:off x="3810" y="3090"/>
              <a:ext cx="12" cy="6"/>
            </a:xfrm>
            <a:prstGeom prst="line">
              <a:avLst/>
            </a:prstGeom>
            <a:noFill/>
            <a:ln w="9525">
              <a:solidFill>
                <a:srgbClr val="000080"/>
              </a:solidFill>
              <a:round/>
              <a:headEnd/>
              <a:tailEnd/>
            </a:ln>
          </p:spPr>
          <p:txBody>
            <a:bodyPr/>
            <a:lstStyle/>
            <a:p>
              <a:endParaRPr lang="en-US"/>
            </a:p>
          </p:txBody>
        </p:sp>
        <p:sp>
          <p:nvSpPr>
            <p:cNvPr id="309651" name="Line 173"/>
            <p:cNvSpPr>
              <a:spLocks noChangeShapeType="1"/>
            </p:cNvSpPr>
            <p:nvPr/>
          </p:nvSpPr>
          <p:spPr bwMode="auto">
            <a:xfrm>
              <a:off x="3822" y="3090"/>
              <a:ext cx="36" cy="6"/>
            </a:xfrm>
            <a:prstGeom prst="line">
              <a:avLst/>
            </a:prstGeom>
            <a:noFill/>
            <a:ln w="9525">
              <a:solidFill>
                <a:srgbClr val="000080"/>
              </a:solidFill>
              <a:round/>
              <a:headEnd/>
              <a:tailEnd/>
            </a:ln>
          </p:spPr>
          <p:txBody>
            <a:bodyPr/>
            <a:lstStyle/>
            <a:p>
              <a:endParaRPr lang="en-US"/>
            </a:p>
          </p:txBody>
        </p:sp>
        <p:sp>
          <p:nvSpPr>
            <p:cNvPr id="309652" name="Line 174"/>
            <p:cNvSpPr>
              <a:spLocks noChangeShapeType="1"/>
            </p:cNvSpPr>
            <p:nvPr/>
          </p:nvSpPr>
          <p:spPr bwMode="auto">
            <a:xfrm>
              <a:off x="3858" y="3096"/>
              <a:ext cx="12" cy="1"/>
            </a:xfrm>
            <a:prstGeom prst="line">
              <a:avLst/>
            </a:prstGeom>
            <a:noFill/>
            <a:ln w="9525">
              <a:solidFill>
                <a:srgbClr val="000080"/>
              </a:solidFill>
              <a:round/>
              <a:headEnd/>
              <a:tailEnd/>
            </a:ln>
          </p:spPr>
          <p:txBody>
            <a:bodyPr/>
            <a:lstStyle/>
            <a:p>
              <a:endParaRPr lang="en-US"/>
            </a:p>
          </p:txBody>
        </p:sp>
        <p:sp>
          <p:nvSpPr>
            <p:cNvPr id="309653" name="Line 175"/>
            <p:cNvSpPr>
              <a:spLocks noChangeShapeType="1"/>
            </p:cNvSpPr>
            <p:nvPr/>
          </p:nvSpPr>
          <p:spPr bwMode="auto">
            <a:xfrm flipV="1">
              <a:off x="3870" y="3072"/>
              <a:ext cx="18" cy="24"/>
            </a:xfrm>
            <a:prstGeom prst="line">
              <a:avLst/>
            </a:prstGeom>
            <a:noFill/>
            <a:ln w="9525">
              <a:solidFill>
                <a:srgbClr val="000080"/>
              </a:solidFill>
              <a:round/>
              <a:headEnd/>
              <a:tailEnd/>
            </a:ln>
          </p:spPr>
          <p:txBody>
            <a:bodyPr/>
            <a:lstStyle/>
            <a:p>
              <a:endParaRPr lang="en-US"/>
            </a:p>
          </p:txBody>
        </p:sp>
        <p:sp>
          <p:nvSpPr>
            <p:cNvPr id="309654" name="Line 176"/>
            <p:cNvSpPr>
              <a:spLocks noChangeShapeType="1"/>
            </p:cNvSpPr>
            <p:nvPr/>
          </p:nvSpPr>
          <p:spPr bwMode="auto">
            <a:xfrm>
              <a:off x="3888" y="3072"/>
              <a:ext cx="12" cy="12"/>
            </a:xfrm>
            <a:prstGeom prst="line">
              <a:avLst/>
            </a:prstGeom>
            <a:noFill/>
            <a:ln w="9525">
              <a:solidFill>
                <a:srgbClr val="000080"/>
              </a:solidFill>
              <a:round/>
              <a:headEnd/>
              <a:tailEnd/>
            </a:ln>
          </p:spPr>
          <p:txBody>
            <a:bodyPr/>
            <a:lstStyle/>
            <a:p>
              <a:endParaRPr lang="en-US"/>
            </a:p>
          </p:txBody>
        </p:sp>
        <p:sp>
          <p:nvSpPr>
            <p:cNvPr id="309655" name="Line 177"/>
            <p:cNvSpPr>
              <a:spLocks noChangeShapeType="1"/>
            </p:cNvSpPr>
            <p:nvPr/>
          </p:nvSpPr>
          <p:spPr bwMode="auto">
            <a:xfrm>
              <a:off x="3900" y="3084"/>
              <a:ext cx="12" cy="12"/>
            </a:xfrm>
            <a:prstGeom prst="line">
              <a:avLst/>
            </a:prstGeom>
            <a:noFill/>
            <a:ln w="9525">
              <a:solidFill>
                <a:srgbClr val="000080"/>
              </a:solidFill>
              <a:round/>
              <a:headEnd/>
              <a:tailEnd/>
            </a:ln>
          </p:spPr>
          <p:txBody>
            <a:bodyPr/>
            <a:lstStyle/>
            <a:p>
              <a:endParaRPr lang="en-US"/>
            </a:p>
          </p:txBody>
        </p:sp>
        <p:sp>
          <p:nvSpPr>
            <p:cNvPr id="309656" name="Line 178"/>
            <p:cNvSpPr>
              <a:spLocks noChangeShapeType="1"/>
            </p:cNvSpPr>
            <p:nvPr/>
          </p:nvSpPr>
          <p:spPr bwMode="auto">
            <a:xfrm flipV="1">
              <a:off x="3912" y="3084"/>
              <a:ext cx="36" cy="12"/>
            </a:xfrm>
            <a:prstGeom prst="line">
              <a:avLst/>
            </a:prstGeom>
            <a:noFill/>
            <a:ln w="9525">
              <a:solidFill>
                <a:srgbClr val="000080"/>
              </a:solidFill>
              <a:round/>
              <a:headEnd/>
              <a:tailEnd/>
            </a:ln>
          </p:spPr>
          <p:txBody>
            <a:bodyPr/>
            <a:lstStyle/>
            <a:p>
              <a:endParaRPr lang="en-US"/>
            </a:p>
          </p:txBody>
        </p:sp>
        <p:sp>
          <p:nvSpPr>
            <p:cNvPr id="309657" name="Line 179"/>
            <p:cNvSpPr>
              <a:spLocks noChangeShapeType="1"/>
            </p:cNvSpPr>
            <p:nvPr/>
          </p:nvSpPr>
          <p:spPr bwMode="auto">
            <a:xfrm>
              <a:off x="3948" y="3084"/>
              <a:ext cx="12" cy="18"/>
            </a:xfrm>
            <a:prstGeom prst="line">
              <a:avLst/>
            </a:prstGeom>
            <a:noFill/>
            <a:ln w="9525">
              <a:solidFill>
                <a:srgbClr val="000080"/>
              </a:solidFill>
              <a:round/>
              <a:headEnd/>
              <a:tailEnd/>
            </a:ln>
          </p:spPr>
          <p:txBody>
            <a:bodyPr/>
            <a:lstStyle/>
            <a:p>
              <a:endParaRPr lang="en-US"/>
            </a:p>
          </p:txBody>
        </p:sp>
        <p:sp>
          <p:nvSpPr>
            <p:cNvPr id="309658" name="Line 180"/>
            <p:cNvSpPr>
              <a:spLocks noChangeShapeType="1"/>
            </p:cNvSpPr>
            <p:nvPr/>
          </p:nvSpPr>
          <p:spPr bwMode="auto">
            <a:xfrm flipV="1">
              <a:off x="3960" y="3096"/>
              <a:ext cx="12" cy="6"/>
            </a:xfrm>
            <a:prstGeom prst="line">
              <a:avLst/>
            </a:prstGeom>
            <a:noFill/>
            <a:ln w="9525">
              <a:solidFill>
                <a:srgbClr val="000080"/>
              </a:solidFill>
              <a:round/>
              <a:headEnd/>
              <a:tailEnd/>
            </a:ln>
          </p:spPr>
          <p:txBody>
            <a:bodyPr/>
            <a:lstStyle/>
            <a:p>
              <a:endParaRPr lang="en-US"/>
            </a:p>
          </p:txBody>
        </p:sp>
        <p:sp>
          <p:nvSpPr>
            <p:cNvPr id="309659" name="Line 181"/>
            <p:cNvSpPr>
              <a:spLocks noChangeShapeType="1"/>
            </p:cNvSpPr>
            <p:nvPr/>
          </p:nvSpPr>
          <p:spPr bwMode="auto">
            <a:xfrm flipV="1">
              <a:off x="3972" y="3084"/>
              <a:ext cx="12" cy="12"/>
            </a:xfrm>
            <a:prstGeom prst="line">
              <a:avLst/>
            </a:prstGeom>
            <a:noFill/>
            <a:ln w="9525">
              <a:solidFill>
                <a:srgbClr val="000080"/>
              </a:solidFill>
              <a:round/>
              <a:headEnd/>
              <a:tailEnd/>
            </a:ln>
          </p:spPr>
          <p:txBody>
            <a:bodyPr/>
            <a:lstStyle/>
            <a:p>
              <a:endParaRPr lang="en-US"/>
            </a:p>
          </p:txBody>
        </p:sp>
        <p:sp>
          <p:nvSpPr>
            <p:cNvPr id="309660" name="Line 182"/>
            <p:cNvSpPr>
              <a:spLocks noChangeShapeType="1"/>
            </p:cNvSpPr>
            <p:nvPr/>
          </p:nvSpPr>
          <p:spPr bwMode="auto">
            <a:xfrm>
              <a:off x="3984" y="3084"/>
              <a:ext cx="12" cy="12"/>
            </a:xfrm>
            <a:prstGeom prst="line">
              <a:avLst/>
            </a:prstGeom>
            <a:noFill/>
            <a:ln w="9525">
              <a:solidFill>
                <a:srgbClr val="000080"/>
              </a:solidFill>
              <a:round/>
              <a:headEnd/>
              <a:tailEnd/>
            </a:ln>
          </p:spPr>
          <p:txBody>
            <a:bodyPr/>
            <a:lstStyle/>
            <a:p>
              <a:endParaRPr lang="en-US"/>
            </a:p>
          </p:txBody>
        </p:sp>
        <p:sp>
          <p:nvSpPr>
            <p:cNvPr id="309661" name="Line 183"/>
            <p:cNvSpPr>
              <a:spLocks noChangeShapeType="1"/>
            </p:cNvSpPr>
            <p:nvPr/>
          </p:nvSpPr>
          <p:spPr bwMode="auto">
            <a:xfrm>
              <a:off x="3996" y="3096"/>
              <a:ext cx="36" cy="6"/>
            </a:xfrm>
            <a:prstGeom prst="line">
              <a:avLst/>
            </a:prstGeom>
            <a:noFill/>
            <a:ln w="9525">
              <a:solidFill>
                <a:srgbClr val="000080"/>
              </a:solidFill>
              <a:round/>
              <a:headEnd/>
              <a:tailEnd/>
            </a:ln>
          </p:spPr>
          <p:txBody>
            <a:bodyPr/>
            <a:lstStyle/>
            <a:p>
              <a:endParaRPr lang="en-US"/>
            </a:p>
          </p:txBody>
        </p:sp>
        <p:sp>
          <p:nvSpPr>
            <p:cNvPr id="309662" name="Line 184"/>
            <p:cNvSpPr>
              <a:spLocks noChangeShapeType="1"/>
            </p:cNvSpPr>
            <p:nvPr/>
          </p:nvSpPr>
          <p:spPr bwMode="auto">
            <a:xfrm flipV="1">
              <a:off x="4032" y="3090"/>
              <a:ext cx="12" cy="12"/>
            </a:xfrm>
            <a:prstGeom prst="line">
              <a:avLst/>
            </a:prstGeom>
            <a:noFill/>
            <a:ln w="9525">
              <a:solidFill>
                <a:srgbClr val="000080"/>
              </a:solidFill>
              <a:round/>
              <a:headEnd/>
              <a:tailEnd/>
            </a:ln>
          </p:spPr>
          <p:txBody>
            <a:bodyPr/>
            <a:lstStyle/>
            <a:p>
              <a:endParaRPr lang="en-US"/>
            </a:p>
          </p:txBody>
        </p:sp>
        <p:sp>
          <p:nvSpPr>
            <p:cNvPr id="309663" name="Line 185"/>
            <p:cNvSpPr>
              <a:spLocks noChangeShapeType="1"/>
            </p:cNvSpPr>
            <p:nvPr/>
          </p:nvSpPr>
          <p:spPr bwMode="auto">
            <a:xfrm flipV="1">
              <a:off x="4044" y="3072"/>
              <a:ext cx="12" cy="18"/>
            </a:xfrm>
            <a:prstGeom prst="line">
              <a:avLst/>
            </a:prstGeom>
            <a:noFill/>
            <a:ln w="9525">
              <a:solidFill>
                <a:srgbClr val="000080"/>
              </a:solidFill>
              <a:round/>
              <a:headEnd/>
              <a:tailEnd/>
            </a:ln>
          </p:spPr>
          <p:txBody>
            <a:bodyPr/>
            <a:lstStyle/>
            <a:p>
              <a:endParaRPr lang="en-US"/>
            </a:p>
          </p:txBody>
        </p:sp>
        <p:sp>
          <p:nvSpPr>
            <p:cNvPr id="309664" name="Line 186"/>
            <p:cNvSpPr>
              <a:spLocks noChangeShapeType="1"/>
            </p:cNvSpPr>
            <p:nvPr/>
          </p:nvSpPr>
          <p:spPr bwMode="auto">
            <a:xfrm>
              <a:off x="4056" y="3072"/>
              <a:ext cx="12" cy="12"/>
            </a:xfrm>
            <a:prstGeom prst="line">
              <a:avLst/>
            </a:prstGeom>
            <a:noFill/>
            <a:ln w="9525">
              <a:solidFill>
                <a:srgbClr val="000080"/>
              </a:solidFill>
              <a:round/>
              <a:headEnd/>
              <a:tailEnd/>
            </a:ln>
          </p:spPr>
          <p:txBody>
            <a:bodyPr/>
            <a:lstStyle/>
            <a:p>
              <a:endParaRPr lang="en-US"/>
            </a:p>
          </p:txBody>
        </p:sp>
        <p:sp>
          <p:nvSpPr>
            <p:cNvPr id="309665" name="Line 187"/>
            <p:cNvSpPr>
              <a:spLocks noChangeShapeType="1"/>
            </p:cNvSpPr>
            <p:nvPr/>
          </p:nvSpPr>
          <p:spPr bwMode="auto">
            <a:xfrm>
              <a:off x="4068" y="3084"/>
              <a:ext cx="18" cy="12"/>
            </a:xfrm>
            <a:prstGeom prst="line">
              <a:avLst/>
            </a:prstGeom>
            <a:noFill/>
            <a:ln w="9525">
              <a:solidFill>
                <a:srgbClr val="000080"/>
              </a:solidFill>
              <a:round/>
              <a:headEnd/>
              <a:tailEnd/>
            </a:ln>
          </p:spPr>
          <p:txBody>
            <a:bodyPr/>
            <a:lstStyle/>
            <a:p>
              <a:endParaRPr lang="en-US"/>
            </a:p>
          </p:txBody>
        </p:sp>
        <p:sp>
          <p:nvSpPr>
            <p:cNvPr id="309666" name="Line 188"/>
            <p:cNvSpPr>
              <a:spLocks noChangeShapeType="1"/>
            </p:cNvSpPr>
            <p:nvPr/>
          </p:nvSpPr>
          <p:spPr bwMode="auto">
            <a:xfrm flipV="1">
              <a:off x="4086" y="3084"/>
              <a:ext cx="36" cy="12"/>
            </a:xfrm>
            <a:prstGeom prst="line">
              <a:avLst/>
            </a:prstGeom>
            <a:noFill/>
            <a:ln w="9525">
              <a:solidFill>
                <a:srgbClr val="000080"/>
              </a:solidFill>
              <a:round/>
              <a:headEnd/>
              <a:tailEnd/>
            </a:ln>
          </p:spPr>
          <p:txBody>
            <a:bodyPr/>
            <a:lstStyle/>
            <a:p>
              <a:endParaRPr lang="en-US"/>
            </a:p>
          </p:txBody>
        </p:sp>
        <p:sp>
          <p:nvSpPr>
            <p:cNvPr id="309667" name="Line 189"/>
            <p:cNvSpPr>
              <a:spLocks noChangeShapeType="1"/>
            </p:cNvSpPr>
            <p:nvPr/>
          </p:nvSpPr>
          <p:spPr bwMode="auto">
            <a:xfrm>
              <a:off x="4122" y="3084"/>
              <a:ext cx="12" cy="12"/>
            </a:xfrm>
            <a:prstGeom prst="line">
              <a:avLst/>
            </a:prstGeom>
            <a:noFill/>
            <a:ln w="9525">
              <a:solidFill>
                <a:srgbClr val="000080"/>
              </a:solidFill>
              <a:round/>
              <a:headEnd/>
              <a:tailEnd/>
            </a:ln>
          </p:spPr>
          <p:txBody>
            <a:bodyPr/>
            <a:lstStyle/>
            <a:p>
              <a:endParaRPr lang="en-US"/>
            </a:p>
          </p:txBody>
        </p:sp>
        <p:sp>
          <p:nvSpPr>
            <p:cNvPr id="309668" name="Line 190"/>
            <p:cNvSpPr>
              <a:spLocks noChangeShapeType="1"/>
            </p:cNvSpPr>
            <p:nvPr/>
          </p:nvSpPr>
          <p:spPr bwMode="auto">
            <a:xfrm flipV="1">
              <a:off x="4134" y="3084"/>
              <a:ext cx="12" cy="12"/>
            </a:xfrm>
            <a:prstGeom prst="line">
              <a:avLst/>
            </a:prstGeom>
            <a:noFill/>
            <a:ln w="9525">
              <a:solidFill>
                <a:srgbClr val="000080"/>
              </a:solidFill>
              <a:round/>
              <a:headEnd/>
              <a:tailEnd/>
            </a:ln>
          </p:spPr>
          <p:txBody>
            <a:bodyPr/>
            <a:lstStyle/>
            <a:p>
              <a:endParaRPr lang="en-US"/>
            </a:p>
          </p:txBody>
        </p:sp>
        <p:sp>
          <p:nvSpPr>
            <p:cNvPr id="309669" name="Line 191"/>
            <p:cNvSpPr>
              <a:spLocks noChangeShapeType="1"/>
            </p:cNvSpPr>
            <p:nvPr/>
          </p:nvSpPr>
          <p:spPr bwMode="auto">
            <a:xfrm>
              <a:off x="4146" y="3084"/>
              <a:ext cx="12" cy="18"/>
            </a:xfrm>
            <a:prstGeom prst="line">
              <a:avLst/>
            </a:prstGeom>
            <a:noFill/>
            <a:ln w="9525">
              <a:solidFill>
                <a:srgbClr val="000080"/>
              </a:solidFill>
              <a:round/>
              <a:headEnd/>
              <a:tailEnd/>
            </a:ln>
          </p:spPr>
          <p:txBody>
            <a:bodyPr/>
            <a:lstStyle/>
            <a:p>
              <a:endParaRPr lang="en-US"/>
            </a:p>
          </p:txBody>
        </p:sp>
        <p:sp>
          <p:nvSpPr>
            <p:cNvPr id="309670" name="Line 192"/>
            <p:cNvSpPr>
              <a:spLocks noChangeShapeType="1"/>
            </p:cNvSpPr>
            <p:nvPr/>
          </p:nvSpPr>
          <p:spPr bwMode="auto">
            <a:xfrm>
              <a:off x="4158" y="3102"/>
              <a:ext cx="12" cy="1"/>
            </a:xfrm>
            <a:prstGeom prst="line">
              <a:avLst/>
            </a:prstGeom>
            <a:noFill/>
            <a:ln w="9525">
              <a:solidFill>
                <a:srgbClr val="000080"/>
              </a:solidFill>
              <a:round/>
              <a:headEnd/>
              <a:tailEnd/>
            </a:ln>
          </p:spPr>
          <p:txBody>
            <a:bodyPr/>
            <a:lstStyle/>
            <a:p>
              <a:endParaRPr lang="en-US"/>
            </a:p>
          </p:txBody>
        </p:sp>
        <p:sp>
          <p:nvSpPr>
            <p:cNvPr id="309671" name="Line 193"/>
            <p:cNvSpPr>
              <a:spLocks noChangeShapeType="1"/>
            </p:cNvSpPr>
            <p:nvPr/>
          </p:nvSpPr>
          <p:spPr bwMode="auto">
            <a:xfrm>
              <a:off x="4170" y="3102"/>
              <a:ext cx="36" cy="1"/>
            </a:xfrm>
            <a:prstGeom prst="line">
              <a:avLst/>
            </a:prstGeom>
            <a:noFill/>
            <a:ln w="9525">
              <a:solidFill>
                <a:srgbClr val="000080"/>
              </a:solidFill>
              <a:round/>
              <a:headEnd/>
              <a:tailEnd/>
            </a:ln>
          </p:spPr>
          <p:txBody>
            <a:bodyPr/>
            <a:lstStyle/>
            <a:p>
              <a:endParaRPr lang="en-US"/>
            </a:p>
          </p:txBody>
        </p:sp>
        <p:sp>
          <p:nvSpPr>
            <p:cNvPr id="309672" name="Line 194"/>
            <p:cNvSpPr>
              <a:spLocks noChangeShapeType="1"/>
            </p:cNvSpPr>
            <p:nvPr/>
          </p:nvSpPr>
          <p:spPr bwMode="auto">
            <a:xfrm flipV="1">
              <a:off x="4206" y="3090"/>
              <a:ext cx="12" cy="12"/>
            </a:xfrm>
            <a:prstGeom prst="line">
              <a:avLst/>
            </a:prstGeom>
            <a:noFill/>
            <a:ln w="9525">
              <a:solidFill>
                <a:srgbClr val="000080"/>
              </a:solidFill>
              <a:round/>
              <a:headEnd/>
              <a:tailEnd/>
            </a:ln>
          </p:spPr>
          <p:txBody>
            <a:bodyPr/>
            <a:lstStyle/>
            <a:p>
              <a:endParaRPr lang="en-US"/>
            </a:p>
          </p:txBody>
        </p:sp>
        <p:sp>
          <p:nvSpPr>
            <p:cNvPr id="309673" name="Line 195"/>
            <p:cNvSpPr>
              <a:spLocks noChangeShapeType="1"/>
            </p:cNvSpPr>
            <p:nvPr/>
          </p:nvSpPr>
          <p:spPr bwMode="auto">
            <a:xfrm>
              <a:off x="4218" y="3090"/>
              <a:ext cx="12" cy="6"/>
            </a:xfrm>
            <a:prstGeom prst="line">
              <a:avLst/>
            </a:prstGeom>
            <a:noFill/>
            <a:ln w="9525">
              <a:solidFill>
                <a:srgbClr val="000080"/>
              </a:solidFill>
              <a:round/>
              <a:headEnd/>
              <a:tailEnd/>
            </a:ln>
          </p:spPr>
          <p:txBody>
            <a:bodyPr/>
            <a:lstStyle/>
            <a:p>
              <a:endParaRPr lang="en-US"/>
            </a:p>
          </p:txBody>
        </p:sp>
        <p:sp>
          <p:nvSpPr>
            <p:cNvPr id="309674" name="Line 196"/>
            <p:cNvSpPr>
              <a:spLocks noChangeShapeType="1"/>
            </p:cNvSpPr>
            <p:nvPr/>
          </p:nvSpPr>
          <p:spPr bwMode="auto">
            <a:xfrm>
              <a:off x="4230" y="3096"/>
              <a:ext cx="12" cy="1"/>
            </a:xfrm>
            <a:prstGeom prst="line">
              <a:avLst/>
            </a:prstGeom>
            <a:noFill/>
            <a:ln w="9525">
              <a:solidFill>
                <a:srgbClr val="000080"/>
              </a:solidFill>
              <a:round/>
              <a:headEnd/>
              <a:tailEnd/>
            </a:ln>
          </p:spPr>
          <p:txBody>
            <a:bodyPr/>
            <a:lstStyle/>
            <a:p>
              <a:endParaRPr lang="en-US"/>
            </a:p>
          </p:txBody>
        </p:sp>
        <p:sp>
          <p:nvSpPr>
            <p:cNvPr id="309675" name="Line 197"/>
            <p:cNvSpPr>
              <a:spLocks noChangeShapeType="1"/>
            </p:cNvSpPr>
            <p:nvPr/>
          </p:nvSpPr>
          <p:spPr bwMode="auto">
            <a:xfrm flipV="1">
              <a:off x="4242" y="3090"/>
              <a:ext cx="12" cy="6"/>
            </a:xfrm>
            <a:prstGeom prst="line">
              <a:avLst/>
            </a:prstGeom>
            <a:noFill/>
            <a:ln w="9525">
              <a:solidFill>
                <a:srgbClr val="000080"/>
              </a:solidFill>
              <a:round/>
              <a:headEnd/>
              <a:tailEnd/>
            </a:ln>
          </p:spPr>
          <p:txBody>
            <a:bodyPr/>
            <a:lstStyle/>
            <a:p>
              <a:endParaRPr lang="en-US"/>
            </a:p>
          </p:txBody>
        </p:sp>
        <p:sp>
          <p:nvSpPr>
            <p:cNvPr id="309676" name="Line 198"/>
            <p:cNvSpPr>
              <a:spLocks noChangeShapeType="1"/>
            </p:cNvSpPr>
            <p:nvPr/>
          </p:nvSpPr>
          <p:spPr bwMode="auto">
            <a:xfrm flipV="1">
              <a:off x="4254" y="3084"/>
              <a:ext cx="42" cy="6"/>
            </a:xfrm>
            <a:prstGeom prst="line">
              <a:avLst/>
            </a:prstGeom>
            <a:noFill/>
            <a:ln w="9525">
              <a:solidFill>
                <a:srgbClr val="000080"/>
              </a:solidFill>
              <a:round/>
              <a:headEnd/>
              <a:tailEnd/>
            </a:ln>
          </p:spPr>
          <p:txBody>
            <a:bodyPr/>
            <a:lstStyle/>
            <a:p>
              <a:endParaRPr lang="en-US"/>
            </a:p>
          </p:txBody>
        </p:sp>
        <p:sp>
          <p:nvSpPr>
            <p:cNvPr id="309677" name="Line 199"/>
            <p:cNvSpPr>
              <a:spLocks noChangeShapeType="1"/>
            </p:cNvSpPr>
            <p:nvPr/>
          </p:nvSpPr>
          <p:spPr bwMode="auto">
            <a:xfrm>
              <a:off x="4296" y="3084"/>
              <a:ext cx="12" cy="6"/>
            </a:xfrm>
            <a:prstGeom prst="line">
              <a:avLst/>
            </a:prstGeom>
            <a:noFill/>
            <a:ln w="9525">
              <a:solidFill>
                <a:srgbClr val="000080"/>
              </a:solidFill>
              <a:round/>
              <a:headEnd/>
              <a:tailEnd/>
            </a:ln>
          </p:spPr>
          <p:txBody>
            <a:bodyPr/>
            <a:lstStyle/>
            <a:p>
              <a:endParaRPr lang="en-US"/>
            </a:p>
          </p:txBody>
        </p:sp>
        <p:sp>
          <p:nvSpPr>
            <p:cNvPr id="309678" name="Line 200"/>
            <p:cNvSpPr>
              <a:spLocks noChangeShapeType="1"/>
            </p:cNvSpPr>
            <p:nvPr/>
          </p:nvSpPr>
          <p:spPr bwMode="auto">
            <a:xfrm>
              <a:off x="4308" y="3090"/>
              <a:ext cx="12" cy="1"/>
            </a:xfrm>
            <a:prstGeom prst="line">
              <a:avLst/>
            </a:prstGeom>
            <a:noFill/>
            <a:ln w="9525">
              <a:solidFill>
                <a:srgbClr val="000080"/>
              </a:solidFill>
              <a:round/>
              <a:headEnd/>
              <a:tailEnd/>
            </a:ln>
          </p:spPr>
          <p:txBody>
            <a:bodyPr/>
            <a:lstStyle/>
            <a:p>
              <a:endParaRPr lang="en-US"/>
            </a:p>
          </p:txBody>
        </p:sp>
        <p:sp>
          <p:nvSpPr>
            <p:cNvPr id="309679" name="Line 201"/>
            <p:cNvSpPr>
              <a:spLocks noChangeShapeType="1"/>
            </p:cNvSpPr>
            <p:nvPr/>
          </p:nvSpPr>
          <p:spPr bwMode="auto">
            <a:xfrm>
              <a:off x="4320" y="3090"/>
              <a:ext cx="12" cy="6"/>
            </a:xfrm>
            <a:prstGeom prst="line">
              <a:avLst/>
            </a:prstGeom>
            <a:noFill/>
            <a:ln w="9525">
              <a:solidFill>
                <a:srgbClr val="000080"/>
              </a:solidFill>
              <a:round/>
              <a:headEnd/>
              <a:tailEnd/>
            </a:ln>
          </p:spPr>
          <p:txBody>
            <a:bodyPr/>
            <a:lstStyle/>
            <a:p>
              <a:endParaRPr lang="en-US"/>
            </a:p>
          </p:txBody>
        </p:sp>
        <p:sp>
          <p:nvSpPr>
            <p:cNvPr id="309680" name="Line 202"/>
            <p:cNvSpPr>
              <a:spLocks noChangeShapeType="1"/>
            </p:cNvSpPr>
            <p:nvPr/>
          </p:nvSpPr>
          <p:spPr bwMode="auto">
            <a:xfrm>
              <a:off x="4332" y="3096"/>
              <a:ext cx="12" cy="1"/>
            </a:xfrm>
            <a:prstGeom prst="line">
              <a:avLst/>
            </a:prstGeom>
            <a:noFill/>
            <a:ln w="9525">
              <a:solidFill>
                <a:srgbClr val="000080"/>
              </a:solidFill>
              <a:round/>
              <a:headEnd/>
              <a:tailEnd/>
            </a:ln>
          </p:spPr>
          <p:txBody>
            <a:bodyPr/>
            <a:lstStyle/>
            <a:p>
              <a:endParaRPr lang="en-US"/>
            </a:p>
          </p:txBody>
        </p:sp>
        <p:sp>
          <p:nvSpPr>
            <p:cNvPr id="309681" name="Line 203"/>
            <p:cNvSpPr>
              <a:spLocks noChangeShapeType="1"/>
            </p:cNvSpPr>
            <p:nvPr/>
          </p:nvSpPr>
          <p:spPr bwMode="auto">
            <a:xfrm>
              <a:off x="4344" y="3096"/>
              <a:ext cx="48" cy="1"/>
            </a:xfrm>
            <a:prstGeom prst="line">
              <a:avLst/>
            </a:prstGeom>
            <a:noFill/>
            <a:ln w="9525">
              <a:solidFill>
                <a:srgbClr val="000080"/>
              </a:solidFill>
              <a:round/>
              <a:headEnd/>
              <a:tailEnd/>
            </a:ln>
          </p:spPr>
          <p:txBody>
            <a:bodyPr/>
            <a:lstStyle/>
            <a:p>
              <a:endParaRPr lang="en-US"/>
            </a:p>
          </p:txBody>
        </p:sp>
      </p:grpSp>
      <p:grpSp>
        <p:nvGrpSpPr>
          <p:cNvPr id="309253" name="Group 204"/>
          <p:cNvGrpSpPr>
            <a:grpSpLocks/>
          </p:cNvGrpSpPr>
          <p:nvPr/>
        </p:nvGrpSpPr>
        <p:grpSpPr bwMode="auto">
          <a:xfrm>
            <a:off x="1895475" y="2000250"/>
            <a:ext cx="5353050" cy="3057525"/>
            <a:chOff x="1194" y="1260"/>
            <a:chExt cx="3372" cy="1926"/>
          </a:xfrm>
        </p:grpSpPr>
        <p:sp>
          <p:nvSpPr>
            <p:cNvPr id="309282" name="Line 205"/>
            <p:cNvSpPr>
              <a:spLocks noChangeShapeType="1"/>
            </p:cNvSpPr>
            <p:nvPr/>
          </p:nvSpPr>
          <p:spPr bwMode="auto">
            <a:xfrm flipV="1">
              <a:off x="4392" y="3090"/>
              <a:ext cx="12" cy="6"/>
            </a:xfrm>
            <a:prstGeom prst="line">
              <a:avLst/>
            </a:prstGeom>
            <a:noFill/>
            <a:ln w="9525">
              <a:solidFill>
                <a:srgbClr val="000080"/>
              </a:solidFill>
              <a:round/>
              <a:headEnd/>
              <a:tailEnd/>
            </a:ln>
          </p:spPr>
          <p:txBody>
            <a:bodyPr/>
            <a:lstStyle/>
            <a:p>
              <a:endParaRPr lang="en-US"/>
            </a:p>
          </p:txBody>
        </p:sp>
        <p:sp>
          <p:nvSpPr>
            <p:cNvPr id="309283" name="Line 206"/>
            <p:cNvSpPr>
              <a:spLocks noChangeShapeType="1"/>
            </p:cNvSpPr>
            <p:nvPr/>
          </p:nvSpPr>
          <p:spPr bwMode="auto">
            <a:xfrm>
              <a:off x="4404" y="3090"/>
              <a:ext cx="12" cy="1"/>
            </a:xfrm>
            <a:prstGeom prst="line">
              <a:avLst/>
            </a:prstGeom>
            <a:noFill/>
            <a:ln w="9525">
              <a:solidFill>
                <a:srgbClr val="000080"/>
              </a:solidFill>
              <a:round/>
              <a:headEnd/>
              <a:tailEnd/>
            </a:ln>
          </p:spPr>
          <p:txBody>
            <a:bodyPr/>
            <a:lstStyle/>
            <a:p>
              <a:endParaRPr lang="en-US"/>
            </a:p>
          </p:txBody>
        </p:sp>
        <p:sp>
          <p:nvSpPr>
            <p:cNvPr id="309284" name="Line 207"/>
            <p:cNvSpPr>
              <a:spLocks noChangeShapeType="1"/>
            </p:cNvSpPr>
            <p:nvPr/>
          </p:nvSpPr>
          <p:spPr bwMode="auto">
            <a:xfrm>
              <a:off x="4416" y="3090"/>
              <a:ext cx="12" cy="1"/>
            </a:xfrm>
            <a:prstGeom prst="line">
              <a:avLst/>
            </a:prstGeom>
            <a:noFill/>
            <a:ln w="9525">
              <a:solidFill>
                <a:srgbClr val="000080"/>
              </a:solidFill>
              <a:round/>
              <a:headEnd/>
              <a:tailEnd/>
            </a:ln>
          </p:spPr>
          <p:txBody>
            <a:bodyPr/>
            <a:lstStyle/>
            <a:p>
              <a:endParaRPr lang="en-US"/>
            </a:p>
          </p:txBody>
        </p:sp>
        <p:sp>
          <p:nvSpPr>
            <p:cNvPr id="309285" name="Line 208"/>
            <p:cNvSpPr>
              <a:spLocks noChangeShapeType="1"/>
            </p:cNvSpPr>
            <p:nvPr/>
          </p:nvSpPr>
          <p:spPr bwMode="auto">
            <a:xfrm>
              <a:off x="4428" y="3090"/>
              <a:ext cx="36" cy="6"/>
            </a:xfrm>
            <a:prstGeom prst="line">
              <a:avLst/>
            </a:prstGeom>
            <a:noFill/>
            <a:ln w="9525">
              <a:solidFill>
                <a:srgbClr val="000080"/>
              </a:solidFill>
              <a:round/>
              <a:headEnd/>
              <a:tailEnd/>
            </a:ln>
          </p:spPr>
          <p:txBody>
            <a:bodyPr/>
            <a:lstStyle/>
            <a:p>
              <a:endParaRPr lang="en-US"/>
            </a:p>
          </p:txBody>
        </p:sp>
        <p:sp>
          <p:nvSpPr>
            <p:cNvPr id="309286" name="Line 209"/>
            <p:cNvSpPr>
              <a:spLocks noChangeShapeType="1"/>
            </p:cNvSpPr>
            <p:nvPr/>
          </p:nvSpPr>
          <p:spPr bwMode="auto">
            <a:xfrm flipV="1">
              <a:off x="4464" y="3090"/>
              <a:ext cx="18" cy="6"/>
            </a:xfrm>
            <a:prstGeom prst="line">
              <a:avLst/>
            </a:prstGeom>
            <a:noFill/>
            <a:ln w="9525">
              <a:solidFill>
                <a:srgbClr val="000080"/>
              </a:solidFill>
              <a:round/>
              <a:headEnd/>
              <a:tailEnd/>
            </a:ln>
          </p:spPr>
          <p:txBody>
            <a:bodyPr/>
            <a:lstStyle/>
            <a:p>
              <a:endParaRPr lang="en-US"/>
            </a:p>
          </p:txBody>
        </p:sp>
        <p:sp>
          <p:nvSpPr>
            <p:cNvPr id="309287" name="Line 210"/>
            <p:cNvSpPr>
              <a:spLocks noChangeShapeType="1"/>
            </p:cNvSpPr>
            <p:nvPr/>
          </p:nvSpPr>
          <p:spPr bwMode="auto">
            <a:xfrm>
              <a:off x="4482" y="3090"/>
              <a:ext cx="12" cy="12"/>
            </a:xfrm>
            <a:prstGeom prst="line">
              <a:avLst/>
            </a:prstGeom>
            <a:noFill/>
            <a:ln w="9525">
              <a:solidFill>
                <a:srgbClr val="000080"/>
              </a:solidFill>
              <a:round/>
              <a:headEnd/>
              <a:tailEnd/>
            </a:ln>
          </p:spPr>
          <p:txBody>
            <a:bodyPr/>
            <a:lstStyle/>
            <a:p>
              <a:endParaRPr lang="en-US"/>
            </a:p>
          </p:txBody>
        </p:sp>
        <p:sp>
          <p:nvSpPr>
            <p:cNvPr id="309288" name="Line 211"/>
            <p:cNvSpPr>
              <a:spLocks noChangeShapeType="1"/>
            </p:cNvSpPr>
            <p:nvPr/>
          </p:nvSpPr>
          <p:spPr bwMode="auto">
            <a:xfrm flipV="1">
              <a:off x="4494" y="3096"/>
              <a:ext cx="12" cy="6"/>
            </a:xfrm>
            <a:prstGeom prst="line">
              <a:avLst/>
            </a:prstGeom>
            <a:noFill/>
            <a:ln w="9525">
              <a:solidFill>
                <a:srgbClr val="000080"/>
              </a:solidFill>
              <a:round/>
              <a:headEnd/>
              <a:tailEnd/>
            </a:ln>
          </p:spPr>
          <p:txBody>
            <a:bodyPr/>
            <a:lstStyle/>
            <a:p>
              <a:endParaRPr lang="en-US"/>
            </a:p>
          </p:txBody>
        </p:sp>
        <p:sp>
          <p:nvSpPr>
            <p:cNvPr id="309289" name="Line 212"/>
            <p:cNvSpPr>
              <a:spLocks noChangeShapeType="1"/>
            </p:cNvSpPr>
            <p:nvPr/>
          </p:nvSpPr>
          <p:spPr bwMode="auto">
            <a:xfrm flipV="1">
              <a:off x="4506" y="3084"/>
              <a:ext cx="12" cy="12"/>
            </a:xfrm>
            <a:prstGeom prst="line">
              <a:avLst/>
            </a:prstGeom>
            <a:noFill/>
            <a:ln w="9525">
              <a:solidFill>
                <a:srgbClr val="000080"/>
              </a:solidFill>
              <a:round/>
              <a:headEnd/>
              <a:tailEnd/>
            </a:ln>
          </p:spPr>
          <p:txBody>
            <a:bodyPr/>
            <a:lstStyle/>
            <a:p>
              <a:endParaRPr lang="en-US"/>
            </a:p>
          </p:txBody>
        </p:sp>
        <p:sp>
          <p:nvSpPr>
            <p:cNvPr id="309290" name="Line 213"/>
            <p:cNvSpPr>
              <a:spLocks noChangeShapeType="1"/>
            </p:cNvSpPr>
            <p:nvPr/>
          </p:nvSpPr>
          <p:spPr bwMode="auto">
            <a:xfrm>
              <a:off x="4518" y="3084"/>
              <a:ext cx="36" cy="6"/>
            </a:xfrm>
            <a:prstGeom prst="line">
              <a:avLst/>
            </a:prstGeom>
            <a:noFill/>
            <a:ln w="9525">
              <a:solidFill>
                <a:srgbClr val="000080"/>
              </a:solidFill>
              <a:round/>
              <a:headEnd/>
              <a:tailEnd/>
            </a:ln>
          </p:spPr>
          <p:txBody>
            <a:bodyPr/>
            <a:lstStyle/>
            <a:p>
              <a:endParaRPr lang="en-US"/>
            </a:p>
          </p:txBody>
        </p:sp>
        <p:sp>
          <p:nvSpPr>
            <p:cNvPr id="309291" name="Line 214"/>
            <p:cNvSpPr>
              <a:spLocks noChangeShapeType="1"/>
            </p:cNvSpPr>
            <p:nvPr/>
          </p:nvSpPr>
          <p:spPr bwMode="auto">
            <a:xfrm flipV="1">
              <a:off x="4554" y="3084"/>
              <a:ext cx="12" cy="6"/>
            </a:xfrm>
            <a:prstGeom prst="line">
              <a:avLst/>
            </a:prstGeom>
            <a:noFill/>
            <a:ln w="9525">
              <a:solidFill>
                <a:srgbClr val="000080"/>
              </a:solidFill>
              <a:round/>
              <a:headEnd/>
              <a:tailEnd/>
            </a:ln>
          </p:spPr>
          <p:txBody>
            <a:bodyPr/>
            <a:lstStyle/>
            <a:p>
              <a:endParaRPr lang="en-US"/>
            </a:p>
          </p:txBody>
        </p:sp>
        <p:sp>
          <p:nvSpPr>
            <p:cNvPr id="309292" name="Line 215"/>
            <p:cNvSpPr>
              <a:spLocks noChangeShapeType="1"/>
            </p:cNvSpPr>
            <p:nvPr/>
          </p:nvSpPr>
          <p:spPr bwMode="auto">
            <a:xfrm>
              <a:off x="1386" y="1884"/>
              <a:ext cx="12" cy="1"/>
            </a:xfrm>
            <a:prstGeom prst="line">
              <a:avLst/>
            </a:prstGeom>
            <a:noFill/>
            <a:ln w="28575">
              <a:solidFill>
                <a:srgbClr val="000000"/>
              </a:solidFill>
              <a:round/>
              <a:headEnd/>
              <a:tailEnd/>
            </a:ln>
          </p:spPr>
          <p:txBody>
            <a:bodyPr/>
            <a:lstStyle/>
            <a:p>
              <a:endParaRPr lang="en-US"/>
            </a:p>
          </p:txBody>
        </p:sp>
        <p:sp>
          <p:nvSpPr>
            <p:cNvPr id="309293" name="Line 216"/>
            <p:cNvSpPr>
              <a:spLocks noChangeShapeType="1"/>
            </p:cNvSpPr>
            <p:nvPr/>
          </p:nvSpPr>
          <p:spPr bwMode="auto">
            <a:xfrm>
              <a:off x="1398" y="1884"/>
              <a:ext cx="36" cy="1"/>
            </a:xfrm>
            <a:prstGeom prst="line">
              <a:avLst/>
            </a:prstGeom>
            <a:noFill/>
            <a:ln w="28575">
              <a:solidFill>
                <a:srgbClr val="000000"/>
              </a:solidFill>
              <a:round/>
              <a:headEnd/>
              <a:tailEnd/>
            </a:ln>
          </p:spPr>
          <p:txBody>
            <a:bodyPr/>
            <a:lstStyle/>
            <a:p>
              <a:endParaRPr lang="en-US"/>
            </a:p>
          </p:txBody>
        </p:sp>
        <p:sp>
          <p:nvSpPr>
            <p:cNvPr id="309294" name="Line 217"/>
            <p:cNvSpPr>
              <a:spLocks noChangeShapeType="1"/>
            </p:cNvSpPr>
            <p:nvPr/>
          </p:nvSpPr>
          <p:spPr bwMode="auto">
            <a:xfrm>
              <a:off x="1434" y="1884"/>
              <a:ext cx="12" cy="1"/>
            </a:xfrm>
            <a:prstGeom prst="line">
              <a:avLst/>
            </a:prstGeom>
            <a:noFill/>
            <a:ln w="28575">
              <a:solidFill>
                <a:srgbClr val="000000"/>
              </a:solidFill>
              <a:round/>
              <a:headEnd/>
              <a:tailEnd/>
            </a:ln>
          </p:spPr>
          <p:txBody>
            <a:bodyPr/>
            <a:lstStyle/>
            <a:p>
              <a:endParaRPr lang="en-US"/>
            </a:p>
          </p:txBody>
        </p:sp>
        <p:sp>
          <p:nvSpPr>
            <p:cNvPr id="309295" name="Line 218"/>
            <p:cNvSpPr>
              <a:spLocks noChangeShapeType="1"/>
            </p:cNvSpPr>
            <p:nvPr/>
          </p:nvSpPr>
          <p:spPr bwMode="auto">
            <a:xfrm>
              <a:off x="1446" y="1884"/>
              <a:ext cx="12" cy="1"/>
            </a:xfrm>
            <a:prstGeom prst="line">
              <a:avLst/>
            </a:prstGeom>
            <a:noFill/>
            <a:ln w="28575">
              <a:solidFill>
                <a:srgbClr val="000000"/>
              </a:solidFill>
              <a:round/>
              <a:headEnd/>
              <a:tailEnd/>
            </a:ln>
          </p:spPr>
          <p:txBody>
            <a:bodyPr/>
            <a:lstStyle/>
            <a:p>
              <a:endParaRPr lang="en-US"/>
            </a:p>
          </p:txBody>
        </p:sp>
        <p:sp>
          <p:nvSpPr>
            <p:cNvPr id="309296" name="Line 219"/>
            <p:cNvSpPr>
              <a:spLocks noChangeShapeType="1"/>
            </p:cNvSpPr>
            <p:nvPr/>
          </p:nvSpPr>
          <p:spPr bwMode="auto">
            <a:xfrm>
              <a:off x="1458" y="1884"/>
              <a:ext cx="12" cy="1"/>
            </a:xfrm>
            <a:prstGeom prst="line">
              <a:avLst/>
            </a:prstGeom>
            <a:noFill/>
            <a:ln w="28575">
              <a:solidFill>
                <a:srgbClr val="000000"/>
              </a:solidFill>
              <a:round/>
              <a:headEnd/>
              <a:tailEnd/>
            </a:ln>
          </p:spPr>
          <p:txBody>
            <a:bodyPr/>
            <a:lstStyle/>
            <a:p>
              <a:endParaRPr lang="en-US"/>
            </a:p>
          </p:txBody>
        </p:sp>
        <p:sp>
          <p:nvSpPr>
            <p:cNvPr id="309297" name="Line 220"/>
            <p:cNvSpPr>
              <a:spLocks noChangeShapeType="1"/>
            </p:cNvSpPr>
            <p:nvPr/>
          </p:nvSpPr>
          <p:spPr bwMode="auto">
            <a:xfrm>
              <a:off x="1470" y="1884"/>
              <a:ext cx="18" cy="1"/>
            </a:xfrm>
            <a:prstGeom prst="line">
              <a:avLst/>
            </a:prstGeom>
            <a:noFill/>
            <a:ln w="28575">
              <a:solidFill>
                <a:srgbClr val="000000"/>
              </a:solidFill>
              <a:round/>
              <a:headEnd/>
              <a:tailEnd/>
            </a:ln>
          </p:spPr>
          <p:txBody>
            <a:bodyPr/>
            <a:lstStyle/>
            <a:p>
              <a:endParaRPr lang="en-US"/>
            </a:p>
          </p:txBody>
        </p:sp>
        <p:sp>
          <p:nvSpPr>
            <p:cNvPr id="309298" name="Line 221"/>
            <p:cNvSpPr>
              <a:spLocks noChangeShapeType="1"/>
            </p:cNvSpPr>
            <p:nvPr/>
          </p:nvSpPr>
          <p:spPr bwMode="auto">
            <a:xfrm>
              <a:off x="1488" y="1884"/>
              <a:ext cx="36" cy="1"/>
            </a:xfrm>
            <a:prstGeom prst="line">
              <a:avLst/>
            </a:prstGeom>
            <a:noFill/>
            <a:ln w="28575">
              <a:solidFill>
                <a:srgbClr val="000000"/>
              </a:solidFill>
              <a:round/>
              <a:headEnd/>
              <a:tailEnd/>
            </a:ln>
          </p:spPr>
          <p:txBody>
            <a:bodyPr/>
            <a:lstStyle/>
            <a:p>
              <a:endParaRPr lang="en-US"/>
            </a:p>
          </p:txBody>
        </p:sp>
        <p:sp>
          <p:nvSpPr>
            <p:cNvPr id="309299" name="Line 222"/>
            <p:cNvSpPr>
              <a:spLocks noChangeShapeType="1"/>
            </p:cNvSpPr>
            <p:nvPr/>
          </p:nvSpPr>
          <p:spPr bwMode="auto">
            <a:xfrm>
              <a:off x="1524" y="1884"/>
              <a:ext cx="12" cy="1"/>
            </a:xfrm>
            <a:prstGeom prst="line">
              <a:avLst/>
            </a:prstGeom>
            <a:noFill/>
            <a:ln w="28575">
              <a:solidFill>
                <a:srgbClr val="000000"/>
              </a:solidFill>
              <a:round/>
              <a:headEnd/>
              <a:tailEnd/>
            </a:ln>
          </p:spPr>
          <p:txBody>
            <a:bodyPr/>
            <a:lstStyle/>
            <a:p>
              <a:endParaRPr lang="en-US"/>
            </a:p>
          </p:txBody>
        </p:sp>
        <p:sp>
          <p:nvSpPr>
            <p:cNvPr id="309300" name="Line 223"/>
            <p:cNvSpPr>
              <a:spLocks noChangeShapeType="1"/>
            </p:cNvSpPr>
            <p:nvPr/>
          </p:nvSpPr>
          <p:spPr bwMode="auto">
            <a:xfrm>
              <a:off x="1536" y="1884"/>
              <a:ext cx="12" cy="1"/>
            </a:xfrm>
            <a:prstGeom prst="line">
              <a:avLst/>
            </a:prstGeom>
            <a:noFill/>
            <a:ln w="28575">
              <a:solidFill>
                <a:srgbClr val="000000"/>
              </a:solidFill>
              <a:round/>
              <a:headEnd/>
              <a:tailEnd/>
            </a:ln>
          </p:spPr>
          <p:txBody>
            <a:bodyPr/>
            <a:lstStyle/>
            <a:p>
              <a:endParaRPr lang="en-US"/>
            </a:p>
          </p:txBody>
        </p:sp>
        <p:sp>
          <p:nvSpPr>
            <p:cNvPr id="309301" name="Line 224"/>
            <p:cNvSpPr>
              <a:spLocks noChangeShapeType="1"/>
            </p:cNvSpPr>
            <p:nvPr/>
          </p:nvSpPr>
          <p:spPr bwMode="auto">
            <a:xfrm>
              <a:off x="1548" y="1884"/>
              <a:ext cx="12" cy="1"/>
            </a:xfrm>
            <a:prstGeom prst="line">
              <a:avLst/>
            </a:prstGeom>
            <a:noFill/>
            <a:ln w="28575">
              <a:solidFill>
                <a:srgbClr val="000000"/>
              </a:solidFill>
              <a:round/>
              <a:headEnd/>
              <a:tailEnd/>
            </a:ln>
          </p:spPr>
          <p:txBody>
            <a:bodyPr/>
            <a:lstStyle/>
            <a:p>
              <a:endParaRPr lang="en-US"/>
            </a:p>
          </p:txBody>
        </p:sp>
        <p:sp>
          <p:nvSpPr>
            <p:cNvPr id="309302" name="Line 225"/>
            <p:cNvSpPr>
              <a:spLocks noChangeShapeType="1"/>
            </p:cNvSpPr>
            <p:nvPr/>
          </p:nvSpPr>
          <p:spPr bwMode="auto">
            <a:xfrm>
              <a:off x="1560" y="1884"/>
              <a:ext cx="12" cy="1"/>
            </a:xfrm>
            <a:prstGeom prst="line">
              <a:avLst/>
            </a:prstGeom>
            <a:noFill/>
            <a:ln w="28575">
              <a:solidFill>
                <a:srgbClr val="000000"/>
              </a:solidFill>
              <a:round/>
              <a:headEnd/>
              <a:tailEnd/>
            </a:ln>
          </p:spPr>
          <p:txBody>
            <a:bodyPr/>
            <a:lstStyle/>
            <a:p>
              <a:endParaRPr lang="en-US"/>
            </a:p>
          </p:txBody>
        </p:sp>
        <p:sp>
          <p:nvSpPr>
            <p:cNvPr id="309303" name="Line 226"/>
            <p:cNvSpPr>
              <a:spLocks noChangeShapeType="1"/>
            </p:cNvSpPr>
            <p:nvPr/>
          </p:nvSpPr>
          <p:spPr bwMode="auto">
            <a:xfrm>
              <a:off x="1572" y="1884"/>
              <a:ext cx="36" cy="1"/>
            </a:xfrm>
            <a:prstGeom prst="line">
              <a:avLst/>
            </a:prstGeom>
            <a:noFill/>
            <a:ln w="28575">
              <a:solidFill>
                <a:srgbClr val="000000"/>
              </a:solidFill>
              <a:round/>
              <a:headEnd/>
              <a:tailEnd/>
            </a:ln>
          </p:spPr>
          <p:txBody>
            <a:bodyPr/>
            <a:lstStyle/>
            <a:p>
              <a:endParaRPr lang="en-US"/>
            </a:p>
          </p:txBody>
        </p:sp>
        <p:sp>
          <p:nvSpPr>
            <p:cNvPr id="309304" name="Line 227"/>
            <p:cNvSpPr>
              <a:spLocks noChangeShapeType="1"/>
            </p:cNvSpPr>
            <p:nvPr/>
          </p:nvSpPr>
          <p:spPr bwMode="auto">
            <a:xfrm>
              <a:off x="1608" y="1884"/>
              <a:ext cx="12" cy="1"/>
            </a:xfrm>
            <a:prstGeom prst="line">
              <a:avLst/>
            </a:prstGeom>
            <a:noFill/>
            <a:ln w="28575">
              <a:solidFill>
                <a:srgbClr val="000000"/>
              </a:solidFill>
              <a:round/>
              <a:headEnd/>
              <a:tailEnd/>
            </a:ln>
          </p:spPr>
          <p:txBody>
            <a:bodyPr/>
            <a:lstStyle/>
            <a:p>
              <a:endParaRPr lang="en-US"/>
            </a:p>
          </p:txBody>
        </p:sp>
        <p:sp>
          <p:nvSpPr>
            <p:cNvPr id="309305" name="Line 228"/>
            <p:cNvSpPr>
              <a:spLocks noChangeShapeType="1"/>
            </p:cNvSpPr>
            <p:nvPr/>
          </p:nvSpPr>
          <p:spPr bwMode="auto">
            <a:xfrm>
              <a:off x="1620" y="1884"/>
              <a:ext cx="12" cy="1"/>
            </a:xfrm>
            <a:prstGeom prst="line">
              <a:avLst/>
            </a:prstGeom>
            <a:noFill/>
            <a:ln w="28575">
              <a:solidFill>
                <a:srgbClr val="000000"/>
              </a:solidFill>
              <a:round/>
              <a:headEnd/>
              <a:tailEnd/>
            </a:ln>
          </p:spPr>
          <p:txBody>
            <a:bodyPr/>
            <a:lstStyle/>
            <a:p>
              <a:endParaRPr lang="en-US"/>
            </a:p>
          </p:txBody>
        </p:sp>
        <p:sp>
          <p:nvSpPr>
            <p:cNvPr id="309306" name="Line 229"/>
            <p:cNvSpPr>
              <a:spLocks noChangeShapeType="1"/>
            </p:cNvSpPr>
            <p:nvPr/>
          </p:nvSpPr>
          <p:spPr bwMode="auto">
            <a:xfrm>
              <a:off x="1632" y="1884"/>
              <a:ext cx="12" cy="1"/>
            </a:xfrm>
            <a:prstGeom prst="line">
              <a:avLst/>
            </a:prstGeom>
            <a:noFill/>
            <a:ln w="28575">
              <a:solidFill>
                <a:srgbClr val="000000"/>
              </a:solidFill>
              <a:round/>
              <a:headEnd/>
              <a:tailEnd/>
            </a:ln>
          </p:spPr>
          <p:txBody>
            <a:bodyPr/>
            <a:lstStyle/>
            <a:p>
              <a:endParaRPr lang="en-US"/>
            </a:p>
          </p:txBody>
        </p:sp>
        <p:sp>
          <p:nvSpPr>
            <p:cNvPr id="309307" name="Line 230"/>
            <p:cNvSpPr>
              <a:spLocks noChangeShapeType="1"/>
            </p:cNvSpPr>
            <p:nvPr/>
          </p:nvSpPr>
          <p:spPr bwMode="auto">
            <a:xfrm>
              <a:off x="1644" y="1884"/>
              <a:ext cx="12" cy="1"/>
            </a:xfrm>
            <a:prstGeom prst="line">
              <a:avLst/>
            </a:prstGeom>
            <a:noFill/>
            <a:ln w="28575">
              <a:solidFill>
                <a:srgbClr val="000000"/>
              </a:solidFill>
              <a:round/>
              <a:headEnd/>
              <a:tailEnd/>
            </a:ln>
          </p:spPr>
          <p:txBody>
            <a:bodyPr/>
            <a:lstStyle/>
            <a:p>
              <a:endParaRPr lang="en-US"/>
            </a:p>
          </p:txBody>
        </p:sp>
        <p:sp>
          <p:nvSpPr>
            <p:cNvPr id="309308" name="Line 231"/>
            <p:cNvSpPr>
              <a:spLocks noChangeShapeType="1"/>
            </p:cNvSpPr>
            <p:nvPr/>
          </p:nvSpPr>
          <p:spPr bwMode="auto">
            <a:xfrm>
              <a:off x="1656" y="1884"/>
              <a:ext cx="42" cy="1"/>
            </a:xfrm>
            <a:prstGeom prst="line">
              <a:avLst/>
            </a:prstGeom>
            <a:noFill/>
            <a:ln w="28575">
              <a:solidFill>
                <a:srgbClr val="000000"/>
              </a:solidFill>
              <a:round/>
              <a:headEnd/>
              <a:tailEnd/>
            </a:ln>
          </p:spPr>
          <p:txBody>
            <a:bodyPr/>
            <a:lstStyle/>
            <a:p>
              <a:endParaRPr lang="en-US"/>
            </a:p>
          </p:txBody>
        </p:sp>
        <p:sp>
          <p:nvSpPr>
            <p:cNvPr id="309309" name="Line 232"/>
            <p:cNvSpPr>
              <a:spLocks noChangeShapeType="1"/>
            </p:cNvSpPr>
            <p:nvPr/>
          </p:nvSpPr>
          <p:spPr bwMode="auto">
            <a:xfrm>
              <a:off x="1698" y="1884"/>
              <a:ext cx="12" cy="1"/>
            </a:xfrm>
            <a:prstGeom prst="line">
              <a:avLst/>
            </a:prstGeom>
            <a:noFill/>
            <a:ln w="28575">
              <a:solidFill>
                <a:srgbClr val="000000"/>
              </a:solidFill>
              <a:round/>
              <a:headEnd/>
              <a:tailEnd/>
            </a:ln>
          </p:spPr>
          <p:txBody>
            <a:bodyPr/>
            <a:lstStyle/>
            <a:p>
              <a:endParaRPr lang="en-US"/>
            </a:p>
          </p:txBody>
        </p:sp>
        <p:sp>
          <p:nvSpPr>
            <p:cNvPr id="309310" name="Line 233"/>
            <p:cNvSpPr>
              <a:spLocks noChangeShapeType="1"/>
            </p:cNvSpPr>
            <p:nvPr/>
          </p:nvSpPr>
          <p:spPr bwMode="auto">
            <a:xfrm>
              <a:off x="1710" y="1884"/>
              <a:ext cx="12" cy="1"/>
            </a:xfrm>
            <a:prstGeom prst="line">
              <a:avLst/>
            </a:prstGeom>
            <a:noFill/>
            <a:ln w="28575">
              <a:solidFill>
                <a:srgbClr val="000000"/>
              </a:solidFill>
              <a:round/>
              <a:headEnd/>
              <a:tailEnd/>
            </a:ln>
          </p:spPr>
          <p:txBody>
            <a:bodyPr/>
            <a:lstStyle/>
            <a:p>
              <a:endParaRPr lang="en-US"/>
            </a:p>
          </p:txBody>
        </p:sp>
        <p:sp>
          <p:nvSpPr>
            <p:cNvPr id="309311" name="Line 234"/>
            <p:cNvSpPr>
              <a:spLocks noChangeShapeType="1"/>
            </p:cNvSpPr>
            <p:nvPr/>
          </p:nvSpPr>
          <p:spPr bwMode="auto">
            <a:xfrm>
              <a:off x="1722" y="1884"/>
              <a:ext cx="12" cy="1"/>
            </a:xfrm>
            <a:prstGeom prst="line">
              <a:avLst/>
            </a:prstGeom>
            <a:noFill/>
            <a:ln w="28575">
              <a:solidFill>
                <a:srgbClr val="000000"/>
              </a:solidFill>
              <a:round/>
              <a:headEnd/>
              <a:tailEnd/>
            </a:ln>
          </p:spPr>
          <p:txBody>
            <a:bodyPr/>
            <a:lstStyle/>
            <a:p>
              <a:endParaRPr lang="en-US"/>
            </a:p>
          </p:txBody>
        </p:sp>
        <p:sp>
          <p:nvSpPr>
            <p:cNvPr id="309312" name="Line 235"/>
            <p:cNvSpPr>
              <a:spLocks noChangeShapeType="1"/>
            </p:cNvSpPr>
            <p:nvPr/>
          </p:nvSpPr>
          <p:spPr bwMode="auto">
            <a:xfrm>
              <a:off x="1734" y="1884"/>
              <a:ext cx="12" cy="1"/>
            </a:xfrm>
            <a:prstGeom prst="line">
              <a:avLst/>
            </a:prstGeom>
            <a:noFill/>
            <a:ln w="28575">
              <a:solidFill>
                <a:srgbClr val="000000"/>
              </a:solidFill>
              <a:round/>
              <a:headEnd/>
              <a:tailEnd/>
            </a:ln>
          </p:spPr>
          <p:txBody>
            <a:bodyPr/>
            <a:lstStyle/>
            <a:p>
              <a:endParaRPr lang="en-US"/>
            </a:p>
          </p:txBody>
        </p:sp>
        <p:sp>
          <p:nvSpPr>
            <p:cNvPr id="309313" name="Line 236"/>
            <p:cNvSpPr>
              <a:spLocks noChangeShapeType="1"/>
            </p:cNvSpPr>
            <p:nvPr/>
          </p:nvSpPr>
          <p:spPr bwMode="auto">
            <a:xfrm>
              <a:off x="1746" y="1884"/>
              <a:ext cx="36" cy="1"/>
            </a:xfrm>
            <a:prstGeom prst="line">
              <a:avLst/>
            </a:prstGeom>
            <a:noFill/>
            <a:ln w="28575">
              <a:solidFill>
                <a:srgbClr val="000000"/>
              </a:solidFill>
              <a:round/>
              <a:headEnd/>
              <a:tailEnd/>
            </a:ln>
          </p:spPr>
          <p:txBody>
            <a:bodyPr/>
            <a:lstStyle/>
            <a:p>
              <a:endParaRPr lang="en-US"/>
            </a:p>
          </p:txBody>
        </p:sp>
        <p:sp>
          <p:nvSpPr>
            <p:cNvPr id="309314" name="Line 237"/>
            <p:cNvSpPr>
              <a:spLocks noChangeShapeType="1"/>
            </p:cNvSpPr>
            <p:nvPr/>
          </p:nvSpPr>
          <p:spPr bwMode="auto">
            <a:xfrm>
              <a:off x="1782" y="1884"/>
              <a:ext cx="12" cy="1"/>
            </a:xfrm>
            <a:prstGeom prst="line">
              <a:avLst/>
            </a:prstGeom>
            <a:noFill/>
            <a:ln w="28575">
              <a:solidFill>
                <a:srgbClr val="000000"/>
              </a:solidFill>
              <a:round/>
              <a:headEnd/>
              <a:tailEnd/>
            </a:ln>
          </p:spPr>
          <p:txBody>
            <a:bodyPr/>
            <a:lstStyle/>
            <a:p>
              <a:endParaRPr lang="en-US"/>
            </a:p>
          </p:txBody>
        </p:sp>
        <p:sp>
          <p:nvSpPr>
            <p:cNvPr id="309315" name="Line 238"/>
            <p:cNvSpPr>
              <a:spLocks noChangeShapeType="1"/>
            </p:cNvSpPr>
            <p:nvPr/>
          </p:nvSpPr>
          <p:spPr bwMode="auto">
            <a:xfrm>
              <a:off x="1794" y="1884"/>
              <a:ext cx="12" cy="1"/>
            </a:xfrm>
            <a:prstGeom prst="line">
              <a:avLst/>
            </a:prstGeom>
            <a:noFill/>
            <a:ln w="28575">
              <a:solidFill>
                <a:srgbClr val="000000"/>
              </a:solidFill>
              <a:round/>
              <a:headEnd/>
              <a:tailEnd/>
            </a:ln>
          </p:spPr>
          <p:txBody>
            <a:bodyPr/>
            <a:lstStyle/>
            <a:p>
              <a:endParaRPr lang="en-US"/>
            </a:p>
          </p:txBody>
        </p:sp>
        <p:sp>
          <p:nvSpPr>
            <p:cNvPr id="309316" name="Line 239"/>
            <p:cNvSpPr>
              <a:spLocks noChangeShapeType="1"/>
            </p:cNvSpPr>
            <p:nvPr/>
          </p:nvSpPr>
          <p:spPr bwMode="auto">
            <a:xfrm>
              <a:off x="1806" y="1884"/>
              <a:ext cx="12" cy="1"/>
            </a:xfrm>
            <a:prstGeom prst="line">
              <a:avLst/>
            </a:prstGeom>
            <a:noFill/>
            <a:ln w="28575">
              <a:solidFill>
                <a:srgbClr val="000000"/>
              </a:solidFill>
              <a:round/>
              <a:headEnd/>
              <a:tailEnd/>
            </a:ln>
          </p:spPr>
          <p:txBody>
            <a:bodyPr/>
            <a:lstStyle/>
            <a:p>
              <a:endParaRPr lang="en-US"/>
            </a:p>
          </p:txBody>
        </p:sp>
        <p:sp>
          <p:nvSpPr>
            <p:cNvPr id="309317" name="Line 240"/>
            <p:cNvSpPr>
              <a:spLocks noChangeShapeType="1"/>
            </p:cNvSpPr>
            <p:nvPr/>
          </p:nvSpPr>
          <p:spPr bwMode="auto">
            <a:xfrm>
              <a:off x="1818" y="1884"/>
              <a:ext cx="12" cy="1"/>
            </a:xfrm>
            <a:prstGeom prst="line">
              <a:avLst/>
            </a:prstGeom>
            <a:noFill/>
            <a:ln w="28575">
              <a:solidFill>
                <a:srgbClr val="000000"/>
              </a:solidFill>
              <a:round/>
              <a:headEnd/>
              <a:tailEnd/>
            </a:ln>
          </p:spPr>
          <p:txBody>
            <a:bodyPr/>
            <a:lstStyle/>
            <a:p>
              <a:endParaRPr lang="en-US"/>
            </a:p>
          </p:txBody>
        </p:sp>
        <p:sp>
          <p:nvSpPr>
            <p:cNvPr id="309318" name="Line 241"/>
            <p:cNvSpPr>
              <a:spLocks noChangeShapeType="1"/>
            </p:cNvSpPr>
            <p:nvPr/>
          </p:nvSpPr>
          <p:spPr bwMode="auto">
            <a:xfrm>
              <a:off x="1830" y="1884"/>
              <a:ext cx="36" cy="1"/>
            </a:xfrm>
            <a:prstGeom prst="line">
              <a:avLst/>
            </a:prstGeom>
            <a:noFill/>
            <a:ln w="28575">
              <a:solidFill>
                <a:srgbClr val="000000"/>
              </a:solidFill>
              <a:round/>
              <a:headEnd/>
              <a:tailEnd/>
            </a:ln>
          </p:spPr>
          <p:txBody>
            <a:bodyPr/>
            <a:lstStyle/>
            <a:p>
              <a:endParaRPr lang="en-US"/>
            </a:p>
          </p:txBody>
        </p:sp>
        <p:sp>
          <p:nvSpPr>
            <p:cNvPr id="309319" name="Line 242"/>
            <p:cNvSpPr>
              <a:spLocks noChangeShapeType="1"/>
            </p:cNvSpPr>
            <p:nvPr/>
          </p:nvSpPr>
          <p:spPr bwMode="auto">
            <a:xfrm>
              <a:off x="1866" y="1884"/>
              <a:ext cx="18" cy="1"/>
            </a:xfrm>
            <a:prstGeom prst="line">
              <a:avLst/>
            </a:prstGeom>
            <a:noFill/>
            <a:ln w="28575">
              <a:solidFill>
                <a:srgbClr val="000000"/>
              </a:solidFill>
              <a:round/>
              <a:headEnd/>
              <a:tailEnd/>
            </a:ln>
          </p:spPr>
          <p:txBody>
            <a:bodyPr/>
            <a:lstStyle/>
            <a:p>
              <a:endParaRPr lang="en-US"/>
            </a:p>
          </p:txBody>
        </p:sp>
        <p:sp>
          <p:nvSpPr>
            <p:cNvPr id="309320" name="Line 243"/>
            <p:cNvSpPr>
              <a:spLocks noChangeShapeType="1"/>
            </p:cNvSpPr>
            <p:nvPr/>
          </p:nvSpPr>
          <p:spPr bwMode="auto">
            <a:xfrm>
              <a:off x="1884" y="1884"/>
              <a:ext cx="12" cy="1"/>
            </a:xfrm>
            <a:prstGeom prst="line">
              <a:avLst/>
            </a:prstGeom>
            <a:noFill/>
            <a:ln w="28575">
              <a:solidFill>
                <a:srgbClr val="000000"/>
              </a:solidFill>
              <a:round/>
              <a:headEnd/>
              <a:tailEnd/>
            </a:ln>
          </p:spPr>
          <p:txBody>
            <a:bodyPr/>
            <a:lstStyle/>
            <a:p>
              <a:endParaRPr lang="en-US"/>
            </a:p>
          </p:txBody>
        </p:sp>
        <p:sp>
          <p:nvSpPr>
            <p:cNvPr id="309321" name="Line 244"/>
            <p:cNvSpPr>
              <a:spLocks noChangeShapeType="1"/>
            </p:cNvSpPr>
            <p:nvPr/>
          </p:nvSpPr>
          <p:spPr bwMode="auto">
            <a:xfrm>
              <a:off x="1896" y="1884"/>
              <a:ext cx="12" cy="1"/>
            </a:xfrm>
            <a:prstGeom prst="line">
              <a:avLst/>
            </a:prstGeom>
            <a:noFill/>
            <a:ln w="28575">
              <a:solidFill>
                <a:srgbClr val="000000"/>
              </a:solidFill>
              <a:round/>
              <a:headEnd/>
              <a:tailEnd/>
            </a:ln>
          </p:spPr>
          <p:txBody>
            <a:bodyPr/>
            <a:lstStyle/>
            <a:p>
              <a:endParaRPr lang="en-US"/>
            </a:p>
          </p:txBody>
        </p:sp>
        <p:sp>
          <p:nvSpPr>
            <p:cNvPr id="309322" name="Line 245"/>
            <p:cNvSpPr>
              <a:spLocks noChangeShapeType="1"/>
            </p:cNvSpPr>
            <p:nvPr/>
          </p:nvSpPr>
          <p:spPr bwMode="auto">
            <a:xfrm>
              <a:off x="1908" y="1884"/>
              <a:ext cx="12" cy="1"/>
            </a:xfrm>
            <a:prstGeom prst="line">
              <a:avLst/>
            </a:prstGeom>
            <a:noFill/>
            <a:ln w="28575">
              <a:solidFill>
                <a:srgbClr val="000000"/>
              </a:solidFill>
              <a:round/>
              <a:headEnd/>
              <a:tailEnd/>
            </a:ln>
          </p:spPr>
          <p:txBody>
            <a:bodyPr/>
            <a:lstStyle/>
            <a:p>
              <a:endParaRPr lang="en-US"/>
            </a:p>
          </p:txBody>
        </p:sp>
        <p:sp>
          <p:nvSpPr>
            <p:cNvPr id="309323" name="Line 246"/>
            <p:cNvSpPr>
              <a:spLocks noChangeShapeType="1"/>
            </p:cNvSpPr>
            <p:nvPr/>
          </p:nvSpPr>
          <p:spPr bwMode="auto">
            <a:xfrm>
              <a:off x="1920" y="1884"/>
              <a:ext cx="36" cy="1"/>
            </a:xfrm>
            <a:prstGeom prst="line">
              <a:avLst/>
            </a:prstGeom>
            <a:noFill/>
            <a:ln w="28575">
              <a:solidFill>
                <a:srgbClr val="000000"/>
              </a:solidFill>
              <a:round/>
              <a:headEnd/>
              <a:tailEnd/>
            </a:ln>
          </p:spPr>
          <p:txBody>
            <a:bodyPr/>
            <a:lstStyle/>
            <a:p>
              <a:endParaRPr lang="en-US"/>
            </a:p>
          </p:txBody>
        </p:sp>
        <p:sp>
          <p:nvSpPr>
            <p:cNvPr id="309324" name="Line 247"/>
            <p:cNvSpPr>
              <a:spLocks noChangeShapeType="1"/>
            </p:cNvSpPr>
            <p:nvPr/>
          </p:nvSpPr>
          <p:spPr bwMode="auto">
            <a:xfrm>
              <a:off x="1956" y="1884"/>
              <a:ext cx="12" cy="1"/>
            </a:xfrm>
            <a:prstGeom prst="line">
              <a:avLst/>
            </a:prstGeom>
            <a:noFill/>
            <a:ln w="28575">
              <a:solidFill>
                <a:srgbClr val="000000"/>
              </a:solidFill>
              <a:round/>
              <a:headEnd/>
              <a:tailEnd/>
            </a:ln>
          </p:spPr>
          <p:txBody>
            <a:bodyPr/>
            <a:lstStyle/>
            <a:p>
              <a:endParaRPr lang="en-US"/>
            </a:p>
          </p:txBody>
        </p:sp>
        <p:sp>
          <p:nvSpPr>
            <p:cNvPr id="309325" name="Line 248"/>
            <p:cNvSpPr>
              <a:spLocks noChangeShapeType="1"/>
            </p:cNvSpPr>
            <p:nvPr/>
          </p:nvSpPr>
          <p:spPr bwMode="auto">
            <a:xfrm>
              <a:off x="1968" y="1884"/>
              <a:ext cx="12" cy="1"/>
            </a:xfrm>
            <a:prstGeom prst="line">
              <a:avLst/>
            </a:prstGeom>
            <a:noFill/>
            <a:ln w="28575">
              <a:solidFill>
                <a:srgbClr val="000000"/>
              </a:solidFill>
              <a:round/>
              <a:headEnd/>
              <a:tailEnd/>
            </a:ln>
          </p:spPr>
          <p:txBody>
            <a:bodyPr/>
            <a:lstStyle/>
            <a:p>
              <a:endParaRPr lang="en-US"/>
            </a:p>
          </p:txBody>
        </p:sp>
        <p:sp>
          <p:nvSpPr>
            <p:cNvPr id="309326" name="Line 249"/>
            <p:cNvSpPr>
              <a:spLocks noChangeShapeType="1"/>
            </p:cNvSpPr>
            <p:nvPr/>
          </p:nvSpPr>
          <p:spPr bwMode="auto">
            <a:xfrm>
              <a:off x="1980" y="1884"/>
              <a:ext cx="12" cy="1"/>
            </a:xfrm>
            <a:prstGeom prst="line">
              <a:avLst/>
            </a:prstGeom>
            <a:noFill/>
            <a:ln w="28575">
              <a:solidFill>
                <a:srgbClr val="000000"/>
              </a:solidFill>
              <a:round/>
              <a:headEnd/>
              <a:tailEnd/>
            </a:ln>
          </p:spPr>
          <p:txBody>
            <a:bodyPr/>
            <a:lstStyle/>
            <a:p>
              <a:endParaRPr lang="en-US"/>
            </a:p>
          </p:txBody>
        </p:sp>
        <p:sp>
          <p:nvSpPr>
            <p:cNvPr id="309327" name="Line 250"/>
            <p:cNvSpPr>
              <a:spLocks noChangeShapeType="1"/>
            </p:cNvSpPr>
            <p:nvPr/>
          </p:nvSpPr>
          <p:spPr bwMode="auto">
            <a:xfrm>
              <a:off x="1992" y="1884"/>
              <a:ext cx="12" cy="1"/>
            </a:xfrm>
            <a:prstGeom prst="line">
              <a:avLst/>
            </a:prstGeom>
            <a:noFill/>
            <a:ln w="28575">
              <a:solidFill>
                <a:srgbClr val="000000"/>
              </a:solidFill>
              <a:round/>
              <a:headEnd/>
              <a:tailEnd/>
            </a:ln>
          </p:spPr>
          <p:txBody>
            <a:bodyPr/>
            <a:lstStyle/>
            <a:p>
              <a:endParaRPr lang="en-US"/>
            </a:p>
          </p:txBody>
        </p:sp>
        <p:sp>
          <p:nvSpPr>
            <p:cNvPr id="309328" name="Line 251"/>
            <p:cNvSpPr>
              <a:spLocks noChangeShapeType="1"/>
            </p:cNvSpPr>
            <p:nvPr/>
          </p:nvSpPr>
          <p:spPr bwMode="auto">
            <a:xfrm>
              <a:off x="2004" y="1884"/>
              <a:ext cx="36" cy="1"/>
            </a:xfrm>
            <a:prstGeom prst="line">
              <a:avLst/>
            </a:prstGeom>
            <a:noFill/>
            <a:ln w="28575">
              <a:solidFill>
                <a:srgbClr val="000000"/>
              </a:solidFill>
              <a:round/>
              <a:headEnd/>
              <a:tailEnd/>
            </a:ln>
          </p:spPr>
          <p:txBody>
            <a:bodyPr/>
            <a:lstStyle/>
            <a:p>
              <a:endParaRPr lang="en-US"/>
            </a:p>
          </p:txBody>
        </p:sp>
        <p:sp>
          <p:nvSpPr>
            <p:cNvPr id="309329" name="Line 252"/>
            <p:cNvSpPr>
              <a:spLocks noChangeShapeType="1"/>
            </p:cNvSpPr>
            <p:nvPr/>
          </p:nvSpPr>
          <p:spPr bwMode="auto">
            <a:xfrm>
              <a:off x="2040" y="1884"/>
              <a:ext cx="12" cy="1"/>
            </a:xfrm>
            <a:prstGeom prst="line">
              <a:avLst/>
            </a:prstGeom>
            <a:noFill/>
            <a:ln w="28575">
              <a:solidFill>
                <a:srgbClr val="000000"/>
              </a:solidFill>
              <a:round/>
              <a:headEnd/>
              <a:tailEnd/>
            </a:ln>
          </p:spPr>
          <p:txBody>
            <a:bodyPr/>
            <a:lstStyle/>
            <a:p>
              <a:endParaRPr lang="en-US"/>
            </a:p>
          </p:txBody>
        </p:sp>
        <p:sp>
          <p:nvSpPr>
            <p:cNvPr id="309330" name="Line 253"/>
            <p:cNvSpPr>
              <a:spLocks noChangeShapeType="1"/>
            </p:cNvSpPr>
            <p:nvPr/>
          </p:nvSpPr>
          <p:spPr bwMode="auto">
            <a:xfrm>
              <a:off x="2052" y="1884"/>
              <a:ext cx="12" cy="1"/>
            </a:xfrm>
            <a:prstGeom prst="line">
              <a:avLst/>
            </a:prstGeom>
            <a:noFill/>
            <a:ln w="28575">
              <a:solidFill>
                <a:srgbClr val="000000"/>
              </a:solidFill>
              <a:round/>
              <a:headEnd/>
              <a:tailEnd/>
            </a:ln>
          </p:spPr>
          <p:txBody>
            <a:bodyPr/>
            <a:lstStyle/>
            <a:p>
              <a:endParaRPr lang="en-US"/>
            </a:p>
          </p:txBody>
        </p:sp>
        <p:sp>
          <p:nvSpPr>
            <p:cNvPr id="309331" name="Line 254"/>
            <p:cNvSpPr>
              <a:spLocks noChangeShapeType="1"/>
            </p:cNvSpPr>
            <p:nvPr/>
          </p:nvSpPr>
          <p:spPr bwMode="auto">
            <a:xfrm>
              <a:off x="2064" y="1884"/>
              <a:ext cx="18" cy="1"/>
            </a:xfrm>
            <a:prstGeom prst="line">
              <a:avLst/>
            </a:prstGeom>
            <a:noFill/>
            <a:ln w="28575">
              <a:solidFill>
                <a:srgbClr val="000000"/>
              </a:solidFill>
              <a:round/>
              <a:headEnd/>
              <a:tailEnd/>
            </a:ln>
          </p:spPr>
          <p:txBody>
            <a:bodyPr/>
            <a:lstStyle/>
            <a:p>
              <a:endParaRPr lang="en-US"/>
            </a:p>
          </p:txBody>
        </p:sp>
        <p:sp>
          <p:nvSpPr>
            <p:cNvPr id="309332" name="Line 255"/>
            <p:cNvSpPr>
              <a:spLocks noChangeShapeType="1"/>
            </p:cNvSpPr>
            <p:nvPr/>
          </p:nvSpPr>
          <p:spPr bwMode="auto">
            <a:xfrm>
              <a:off x="2082" y="1884"/>
              <a:ext cx="12" cy="1"/>
            </a:xfrm>
            <a:prstGeom prst="line">
              <a:avLst/>
            </a:prstGeom>
            <a:noFill/>
            <a:ln w="28575">
              <a:solidFill>
                <a:srgbClr val="000000"/>
              </a:solidFill>
              <a:round/>
              <a:headEnd/>
              <a:tailEnd/>
            </a:ln>
          </p:spPr>
          <p:txBody>
            <a:bodyPr/>
            <a:lstStyle/>
            <a:p>
              <a:endParaRPr lang="en-US"/>
            </a:p>
          </p:txBody>
        </p:sp>
        <p:sp>
          <p:nvSpPr>
            <p:cNvPr id="309333" name="Line 256"/>
            <p:cNvSpPr>
              <a:spLocks noChangeShapeType="1"/>
            </p:cNvSpPr>
            <p:nvPr/>
          </p:nvSpPr>
          <p:spPr bwMode="auto">
            <a:xfrm>
              <a:off x="2094" y="1884"/>
              <a:ext cx="36" cy="1"/>
            </a:xfrm>
            <a:prstGeom prst="line">
              <a:avLst/>
            </a:prstGeom>
            <a:noFill/>
            <a:ln w="28575">
              <a:solidFill>
                <a:srgbClr val="000000"/>
              </a:solidFill>
              <a:round/>
              <a:headEnd/>
              <a:tailEnd/>
            </a:ln>
          </p:spPr>
          <p:txBody>
            <a:bodyPr/>
            <a:lstStyle/>
            <a:p>
              <a:endParaRPr lang="en-US"/>
            </a:p>
          </p:txBody>
        </p:sp>
        <p:sp>
          <p:nvSpPr>
            <p:cNvPr id="309334" name="Line 257"/>
            <p:cNvSpPr>
              <a:spLocks noChangeShapeType="1"/>
            </p:cNvSpPr>
            <p:nvPr/>
          </p:nvSpPr>
          <p:spPr bwMode="auto">
            <a:xfrm>
              <a:off x="2130" y="1884"/>
              <a:ext cx="12" cy="1"/>
            </a:xfrm>
            <a:prstGeom prst="line">
              <a:avLst/>
            </a:prstGeom>
            <a:noFill/>
            <a:ln w="28575">
              <a:solidFill>
                <a:srgbClr val="000000"/>
              </a:solidFill>
              <a:round/>
              <a:headEnd/>
              <a:tailEnd/>
            </a:ln>
          </p:spPr>
          <p:txBody>
            <a:bodyPr/>
            <a:lstStyle/>
            <a:p>
              <a:endParaRPr lang="en-US"/>
            </a:p>
          </p:txBody>
        </p:sp>
        <p:sp>
          <p:nvSpPr>
            <p:cNvPr id="309335" name="Line 258"/>
            <p:cNvSpPr>
              <a:spLocks noChangeShapeType="1"/>
            </p:cNvSpPr>
            <p:nvPr/>
          </p:nvSpPr>
          <p:spPr bwMode="auto">
            <a:xfrm>
              <a:off x="2142" y="1884"/>
              <a:ext cx="12" cy="1"/>
            </a:xfrm>
            <a:prstGeom prst="line">
              <a:avLst/>
            </a:prstGeom>
            <a:noFill/>
            <a:ln w="28575">
              <a:solidFill>
                <a:srgbClr val="000000"/>
              </a:solidFill>
              <a:round/>
              <a:headEnd/>
              <a:tailEnd/>
            </a:ln>
          </p:spPr>
          <p:txBody>
            <a:bodyPr/>
            <a:lstStyle/>
            <a:p>
              <a:endParaRPr lang="en-US"/>
            </a:p>
          </p:txBody>
        </p:sp>
        <p:sp>
          <p:nvSpPr>
            <p:cNvPr id="309336" name="Line 259"/>
            <p:cNvSpPr>
              <a:spLocks noChangeShapeType="1"/>
            </p:cNvSpPr>
            <p:nvPr/>
          </p:nvSpPr>
          <p:spPr bwMode="auto">
            <a:xfrm>
              <a:off x="2154" y="1884"/>
              <a:ext cx="12" cy="1"/>
            </a:xfrm>
            <a:prstGeom prst="line">
              <a:avLst/>
            </a:prstGeom>
            <a:noFill/>
            <a:ln w="28575">
              <a:solidFill>
                <a:srgbClr val="000000"/>
              </a:solidFill>
              <a:round/>
              <a:headEnd/>
              <a:tailEnd/>
            </a:ln>
          </p:spPr>
          <p:txBody>
            <a:bodyPr/>
            <a:lstStyle/>
            <a:p>
              <a:endParaRPr lang="en-US"/>
            </a:p>
          </p:txBody>
        </p:sp>
        <p:sp>
          <p:nvSpPr>
            <p:cNvPr id="309337" name="Line 260"/>
            <p:cNvSpPr>
              <a:spLocks noChangeShapeType="1"/>
            </p:cNvSpPr>
            <p:nvPr/>
          </p:nvSpPr>
          <p:spPr bwMode="auto">
            <a:xfrm>
              <a:off x="2166" y="1884"/>
              <a:ext cx="12" cy="1"/>
            </a:xfrm>
            <a:prstGeom prst="line">
              <a:avLst/>
            </a:prstGeom>
            <a:noFill/>
            <a:ln w="28575">
              <a:solidFill>
                <a:srgbClr val="000000"/>
              </a:solidFill>
              <a:round/>
              <a:headEnd/>
              <a:tailEnd/>
            </a:ln>
          </p:spPr>
          <p:txBody>
            <a:bodyPr/>
            <a:lstStyle/>
            <a:p>
              <a:endParaRPr lang="en-US"/>
            </a:p>
          </p:txBody>
        </p:sp>
        <p:sp>
          <p:nvSpPr>
            <p:cNvPr id="309338" name="Line 261"/>
            <p:cNvSpPr>
              <a:spLocks noChangeShapeType="1"/>
            </p:cNvSpPr>
            <p:nvPr/>
          </p:nvSpPr>
          <p:spPr bwMode="auto">
            <a:xfrm>
              <a:off x="2178" y="1884"/>
              <a:ext cx="36" cy="1"/>
            </a:xfrm>
            <a:prstGeom prst="line">
              <a:avLst/>
            </a:prstGeom>
            <a:noFill/>
            <a:ln w="28575">
              <a:solidFill>
                <a:srgbClr val="000000"/>
              </a:solidFill>
              <a:round/>
              <a:headEnd/>
              <a:tailEnd/>
            </a:ln>
          </p:spPr>
          <p:txBody>
            <a:bodyPr/>
            <a:lstStyle/>
            <a:p>
              <a:endParaRPr lang="en-US"/>
            </a:p>
          </p:txBody>
        </p:sp>
        <p:sp>
          <p:nvSpPr>
            <p:cNvPr id="309339" name="Line 262"/>
            <p:cNvSpPr>
              <a:spLocks noChangeShapeType="1"/>
            </p:cNvSpPr>
            <p:nvPr/>
          </p:nvSpPr>
          <p:spPr bwMode="auto">
            <a:xfrm>
              <a:off x="2214" y="1884"/>
              <a:ext cx="12" cy="1"/>
            </a:xfrm>
            <a:prstGeom prst="line">
              <a:avLst/>
            </a:prstGeom>
            <a:noFill/>
            <a:ln w="28575">
              <a:solidFill>
                <a:srgbClr val="000000"/>
              </a:solidFill>
              <a:round/>
              <a:headEnd/>
              <a:tailEnd/>
            </a:ln>
          </p:spPr>
          <p:txBody>
            <a:bodyPr/>
            <a:lstStyle/>
            <a:p>
              <a:endParaRPr lang="en-US"/>
            </a:p>
          </p:txBody>
        </p:sp>
        <p:sp>
          <p:nvSpPr>
            <p:cNvPr id="309340" name="Line 263"/>
            <p:cNvSpPr>
              <a:spLocks noChangeShapeType="1"/>
            </p:cNvSpPr>
            <p:nvPr/>
          </p:nvSpPr>
          <p:spPr bwMode="auto">
            <a:xfrm>
              <a:off x="2226" y="1884"/>
              <a:ext cx="12" cy="1"/>
            </a:xfrm>
            <a:prstGeom prst="line">
              <a:avLst/>
            </a:prstGeom>
            <a:noFill/>
            <a:ln w="28575">
              <a:solidFill>
                <a:srgbClr val="000000"/>
              </a:solidFill>
              <a:round/>
              <a:headEnd/>
              <a:tailEnd/>
            </a:ln>
          </p:spPr>
          <p:txBody>
            <a:bodyPr/>
            <a:lstStyle/>
            <a:p>
              <a:endParaRPr lang="en-US"/>
            </a:p>
          </p:txBody>
        </p:sp>
        <p:sp>
          <p:nvSpPr>
            <p:cNvPr id="309341" name="Line 264"/>
            <p:cNvSpPr>
              <a:spLocks noChangeShapeType="1"/>
            </p:cNvSpPr>
            <p:nvPr/>
          </p:nvSpPr>
          <p:spPr bwMode="auto">
            <a:xfrm>
              <a:off x="2238" y="1884"/>
              <a:ext cx="12" cy="1"/>
            </a:xfrm>
            <a:prstGeom prst="line">
              <a:avLst/>
            </a:prstGeom>
            <a:noFill/>
            <a:ln w="28575">
              <a:solidFill>
                <a:srgbClr val="000000"/>
              </a:solidFill>
              <a:round/>
              <a:headEnd/>
              <a:tailEnd/>
            </a:ln>
          </p:spPr>
          <p:txBody>
            <a:bodyPr/>
            <a:lstStyle/>
            <a:p>
              <a:endParaRPr lang="en-US"/>
            </a:p>
          </p:txBody>
        </p:sp>
        <p:sp>
          <p:nvSpPr>
            <p:cNvPr id="309342" name="Line 265"/>
            <p:cNvSpPr>
              <a:spLocks noChangeShapeType="1"/>
            </p:cNvSpPr>
            <p:nvPr/>
          </p:nvSpPr>
          <p:spPr bwMode="auto">
            <a:xfrm>
              <a:off x="2250" y="1884"/>
              <a:ext cx="12" cy="1"/>
            </a:xfrm>
            <a:prstGeom prst="line">
              <a:avLst/>
            </a:prstGeom>
            <a:noFill/>
            <a:ln w="28575">
              <a:solidFill>
                <a:srgbClr val="000000"/>
              </a:solidFill>
              <a:round/>
              <a:headEnd/>
              <a:tailEnd/>
            </a:ln>
          </p:spPr>
          <p:txBody>
            <a:bodyPr/>
            <a:lstStyle/>
            <a:p>
              <a:endParaRPr lang="en-US"/>
            </a:p>
          </p:txBody>
        </p:sp>
        <p:sp>
          <p:nvSpPr>
            <p:cNvPr id="309343" name="Line 266"/>
            <p:cNvSpPr>
              <a:spLocks noChangeShapeType="1"/>
            </p:cNvSpPr>
            <p:nvPr/>
          </p:nvSpPr>
          <p:spPr bwMode="auto">
            <a:xfrm>
              <a:off x="2262" y="1884"/>
              <a:ext cx="42" cy="1"/>
            </a:xfrm>
            <a:prstGeom prst="line">
              <a:avLst/>
            </a:prstGeom>
            <a:noFill/>
            <a:ln w="28575">
              <a:solidFill>
                <a:srgbClr val="000000"/>
              </a:solidFill>
              <a:round/>
              <a:headEnd/>
              <a:tailEnd/>
            </a:ln>
          </p:spPr>
          <p:txBody>
            <a:bodyPr/>
            <a:lstStyle/>
            <a:p>
              <a:endParaRPr lang="en-US"/>
            </a:p>
          </p:txBody>
        </p:sp>
        <p:sp>
          <p:nvSpPr>
            <p:cNvPr id="309344" name="Line 267"/>
            <p:cNvSpPr>
              <a:spLocks noChangeShapeType="1"/>
            </p:cNvSpPr>
            <p:nvPr/>
          </p:nvSpPr>
          <p:spPr bwMode="auto">
            <a:xfrm>
              <a:off x="2304" y="1884"/>
              <a:ext cx="12" cy="1"/>
            </a:xfrm>
            <a:prstGeom prst="line">
              <a:avLst/>
            </a:prstGeom>
            <a:noFill/>
            <a:ln w="28575">
              <a:solidFill>
                <a:srgbClr val="000000"/>
              </a:solidFill>
              <a:round/>
              <a:headEnd/>
              <a:tailEnd/>
            </a:ln>
          </p:spPr>
          <p:txBody>
            <a:bodyPr/>
            <a:lstStyle/>
            <a:p>
              <a:endParaRPr lang="en-US"/>
            </a:p>
          </p:txBody>
        </p:sp>
        <p:sp>
          <p:nvSpPr>
            <p:cNvPr id="309345" name="Line 268"/>
            <p:cNvSpPr>
              <a:spLocks noChangeShapeType="1"/>
            </p:cNvSpPr>
            <p:nvPr/>
          </p:nvSpPr>
          <p:spPr bwMode="auto">
            <a:xfrm>
              <a:off x="2316" y="1884"/>
              <a:ext cx="12" cy="1"/>
            </a:xfrm>
            <a:prstGeom prst="line">
              <a:avLst/>
            </a:prstGeom>
            <a:noFill/>
            <a:ln w="28575">
              <a:solidFill>
                <a:srgbClr val="000000"/>
              </a:solidFill>
              <a:round/>
              <a:headEnd/>
              <a:tailEnd/>
            </a:ln>
          </p:spPr>
          <p:txBody>
            <a:bodyPr/>
            <a:lstStyle/>
            <a:p>
              <a:endParaRPr lang="en-US"/>
            </a:p>
          </p:txBody>
        </p:sp>
        <p:sp>
          <p:nvSpPr>
            <p:cNvPr id="309346" name="Line 269"/>
            <p:cNvSpPr>
              <a:spLocks noChangeShapeType="1"/>
            </p:cNvSpPr>
            <p:nvPr/>
          </p:nvSpPr>
          <p:spPr bwMode="auto">
            <a:xfrm>
              <a:off x="2328" y="1884"/>
              <a:ext cx="12" cy="1"/>
            </a:xfrm>
            <a:prstGeom prst="line">
              <a:avLst/>
            </a:prstGeom>
            <a:noFill/>
            <a:ln w="28575">
              <a:solidFill>
                <a:srgbClr val="000000"/>
              </a:solidFill>
              <a:round/>
              <a:headEnd/>
              <a:tailEnd/>
            </a:ln>
          </p:spPr>
          <p:txBody>
            <a:bodyPr/>
            <a:lstStyle/>
            <a:p>
              <a:endParaRPr lang="en-US"/>
            </a:p>
          </p:txBody>
        </p:sp>
        <p:sp>
          <p:nvSpPr>
            <p:cNvPr id="309347" name="Line 270"/>
            <p:cNvSpPr>
              <a:spLocks noChangeShapeType="1"/>
            </p:cNvSpPr>
            <p:nvPr/>
          </p:nvSpPr>
          <p:spPr bwMode="auto">
            <a:xfrm>
              <a:off x="2340" y="1884"/>
              <a:ext cx="12" cy="1"/>
            </a:xfrm>
            <a:prstGeom prst="line">
              <a:avLst/>
            </a:prstGeom>
            <a:noFill/>
            <a:ln w="28575">
              <a:solidFill>
                <a:srgbClr val="000000"/>
              </a:solidFill>
              <a:round/>
              <a:headEnd/>
              <a:tailEnd/>
            </a:ln>
          </p:spPr>
          <p:txBody>
            <a:bodyPr/>
            <a:lstStyle/>
            <a:p>
              <a:endParaRPr lang="en-US"/>
            </a:p>
          </p:txBody>
        </p:sp>
        <p:sp>
          <p:nvSpPr>
            <p:cNvPr id="309348" name="Line 271"/>
            <p:cNvSpPr>
              <a:spLocks noChangeShapeType="1"/>
            </p:cNvSpPr>
            <p:nvPr/>
          </p:nvSpPr>
          <p:spPr bwMode="auto">
            <a:xfrm>
              <a:off x="2352" y="1884"/>
              <a:ext cx="36" cy="1"/>
            </a:xfrm>
            <a:prstGeom prst="line">
              <a:avLst/>
            </a:prstGeom>
            <a:noFill/>
            <a:ln w="28575">
              <a:solidFill>
                <a:srgbClr val="000000"/>
              </a:solidFill>
              <a:round/>
              <a:headEnd/>
              <a:tailEnd/>
            </a:ln>
          </p:spPr>
          <p:txBody>
            <a:bodyPr/>
            <a:lstStyle/>
            <a:p>
              <a:endParaRPr lang="en-US"/>
            </a:p>
          </p:txBody>
        </p:sp>
        <p:sp>
          <p:nvSpPr>
            <p:cNvPr id="309349" name="Line 272"/>
            <p:cNvSpPr>
              <a:spLocks noChangeShapeType="1"/>
            </p:cNvSpPr>
            <p:nvPr/>
          </p:nvSpPr>
          <p:spPr bwMode="auto">
            <a:xfrm>
              <a:off x="2388" y="1884"/>
              <a:ext cx="12" cy="1"/>
            </a:xfrm>
            <a:prstGeom prst="line">
              <a:avLst/>
            </a:prstGeom>
            <a:noFill/>
            <a:ln w="28575">
              <a:solidFill>
                <a:srgbClr val="000000"/>
              </a:solidFill>
              <a:round/>
              <a:headEnd/>
              <a:tailEnd/>
            </a:ln>
          </p:spPr>
          <p:txBody>
            <a:bodyPr/>
            <a:lstStyle/>
            <a:p>
              <a:endParaRPr lang="en-US"/>
            </a:p>
          </p:txBody>
        </p:sp>
        <p:sp>
          <p:nvSpPr>
            <p:cNvPr id="309350" name="Line 273"/>
            <p:cNvSpPr>
              <a:spLocks noChangeShapeType="1"/>
            </p:cNvSpPr>
            <p:nvPr/>
          </p:nvSpPr>
          <p:spPr bwMode="auto">
            <a:xfrm>
              <a:off x="2400" y="1884"/>
              <a:ext cx="12" cy="1"/>
            </a:xfrm>
            <a:prstGeom prst="line">
              <a:avLst/>
            </a:prstGeom>
            <a:noFill/>
            <a:ln w="28575">
              <a:solidFill>
                <a:srgbClr val="000000"/>
              </a:solidFill>
              <a:round/>
              <a:headEnd/>
              <a:tailEnd/>
            </a:ln>
          </p:spPr>
          <p:txBody>
            <a:bodyPr/>
            <a:lstStyle/>
            <a:p>
              <a:endParaRPr lang="en-US"/>
            </a:p>
          </p:txBody>
        </p:sp>
        <p:sp>
          <p:nvSpPr>
            <p:cNvPr id="309351" name="Line 274"/>
            <p:cNvSpPr>
              <a:spLocks noChangeShapeType="1"/>
            </p:cNvSpPr>
            <p:nvPr/>
          </p:nvSpPr>
          <p:spPr bwMode="auto">
            <a:xfrm>
              <a:off x="2412" y="1884"/>
              <a:ext cx="12" cy="1"/>
            </a:xfrm>
            <a:prstGeom prst="line">
              <a:avLst/>
            </a:prstGeom>
            <a:noFill/>
            <a:ln w="28575">
              <a:solidFill>
                <a:srgbClr val="000000"/>
              </a:solidFill>
              <a:round/>
              <a:headEnd/>
              <a:tailEnd/>
            </a:ln>
          </p:spPr>
          <p:txBody>
            <a:bodyPr/>
            <a:lstStyle/>
            <a:p>
              <a:endParaRPr lang="en-US"/>
            </a:p>
          </p:txBody>
        </p:sp>
        <p:sp>
          <p:nvSpPr>
            <p:cNvPr id="309352" name="Line 275"/>
            <p:cNvSpPr>
              <a:spLocks noChangeShapeType="1"/>
            </p:cNvSpPr>
            <p:nvPr/>
          </p:nvSpPr>
          <p:spPr bwMode="auto">
            <a:xfrm>
              <a:off x="2424" y="1884"/>
              <a:ext cx="12" cy="1"/>
            </a:xfrm>
            <a:prstGeom prst="line">
              <a:avLst/>
            </a:prstGeom>
            <a:noFill/>
            <a:ln w="28575">
              <a:solidFill>
                <a:srgbClr val="000000"/>
              </a:solidFill>
              <a:round/>
              <a:headEnd/>
              <a:tailEnd/>
            </a:ln>
          </p:spPr>
          <p:txBody>
            <a:bodyPr/>
            <a:lstStyle/>
            <a:p>
              <a:endParaRPr lang="en-US"/>
            </a:p>
          </p:txBody>
        </p:sp>
        <p:sp>
          <p:nvSpPr>
            <p:cNvPr id="309353" name="Line 276"/>
            <p:cNvSpPr>
              <a:spLocks noChangeShapeType="1"/>
            </p:cNvSpPr>
            <p:nvPr/>
          </p:nvSpPr>
          <p:spPr bwMode="auto">
            <a:xfrm>
              <a:off x="2436" y="1884"/>
              <a:ext cx="36" cy="1"/>
            </a:xfrm>
            <a:prstGeom prst="line">
              <a:avLst/>
            </a:prstGeom>
            <a:noFill/>
            <a:ln w="28575">
              <a:solidFill>
                <a:srgbClr val="000000"/>
              </a:solidFill>
              <a:round/>
              <a:headEnd/>
              <a:tailEnd/>
            </a:ln>
          </p:spPr>
          <p:txBody>
            <a:bodyPr/>
            <a:lstStyle/>
            <a:p>
              <a:endParaRPr lang="en-US"/>
            </a:p>
          </p:txBody>
        </p:sp>
        <p:sp>
          <p:nvSpPr>
            <p:cNvPr id="309354" name="Line 277"/>
            <p:cNvSpPr>
              <a:spLocks noChangeShapeType="1"/>
            </p:cNvSpPr>
            <p:nvPr/>
          </p:nvSpPr>
          <p:spPr bwMode="auto">
            <a:xfrm>
              <a:off x="2472" y="1884"/>
              <a:ext cx="18" cy="1"/>
            </a:xfrm>
            <a:prstGeom prst="line">
              <a:avLst/>
            </a:prstGeom>
            <a:noFill/>
            <a:ln w="28575">
              <a:solidFill>
                <a:srgbClr val="000000"/>
              </a:solidFill>
              <a:round/>
              <a:headEnd/>
              <a:tailEnd/>
            </a:ln>
          </p:spPr>
          <p:txBody>
            <a:bodyPr/>
            <a:lstStyle/>
            <a:p>
              <a:endParaRPr lang="en-US"/>
            </a:p>
          </p:txBody>
        </p:sp>
        <p:sp>
          <p:nvSpPr>
            <p:cNvPr id="309355" name="Line 278"/>
            <p:cNvSpPr>
              <a:spLocks noChangeShapeType="1"/>
            </p:cNvSpPr>
            <p:nvPr/>
          </p:nvSpPr>
          <p:spPr bwMode="auto">
            <a:xfrm>
              <a:off x="2490" y="1884"/>
              <a:ext cx="12" cy="1"/>
            </a:xfrm>
            <a:prstGeom prst="line">
              <a:avLst/>
            </a:prstGeom>
            <a:noFill/>
            <a:ln w="28575">
              <a:solidFill>
                <a:srgbClr val="000000"/>
              </a:solidFill>
              <a:round/>
              <a:headEnd/>
              <a:tailEnd/>
            </a:ln>
          </p:spPr>
          <p:txBody>
            <a:bodyPr/>
            <a:lstStyle/>
            <a:p>
              <a:endParaRPr lang="en-US"/>
            </a:p>
          </p:txBody>
        </p:sp>
        <p:sp>
          <p:nvSpPr>
            <p:cNvPr id="309356" name="Line 279"/>
            <p:cNvSpPr>
              <a:spLocks noChangeShapeType="1"/>
            </p:cNvSpPr>
            <p:nvPr/>
          </p:nvSpPr>
          <p:spPr bwMode="auto">
            <a:xfrm>
              <a:off x="2502" y="1884"/>
              <a:ext cx="12" cy="1"/>
            </a:xfrm>
            <a:prstGeom prst="line">
              <a:avLst/>
            </a:prstGeom>
            <a:noFill/>
            <a:ln w="28575">
              <a:solidFill>
                <a:srgbClr val="000000"/>
              </a:solidFill>
              <a:round/>
              <a:headEnd/>
              <a:tailEnd/>
            </a:ln>
          </p:spPr>
          <p:txBody>
            <a:bodyPr/>
            <a:lstStyle/>
            <a:p>
              <a:endParaRPr lang="en-US"/>
            </a:p>
          </p:txBody>
        </p:sp>
        <p:sp>
          <p:nvSpPr>
            <p:cNvPr id="309357" name="Line 280"/>
            <p:cNvSpPr>
              <a:spLocks noChangeShapeType="1"/>
            </p:cNvSpPr>
            <p:nvPr/>
          </p:nvSpPr>
          <p:spPr bwMode="auto">
            <a:xfrm>
              <a:off x="2514" y="1884"/>
              <a:ext cx="12" cy="1"/>
            </a:xfrm>
            <a:prstGeom prst="line">
              <a:avLst/>
            </a:prstGeom>
            <a:noFill/>
            <a:ln w="28575">
              <a:solidFill>
                <a:srgbClr val="000000"/>
              </a:solidFill>
              <a:round/>
              <a:headEnd/>
              <a:tailEnd/>
            </a:ln>
          </p:spPr>
          <p:txBody>
            <a:bodyPr/>
            <a:lstStyle/>
            <a:p>
              <a:endParaRPr lang="en-US"/>
            </a:p>
          </p:txBody>
        </p:sp>
        <p:sp>
          <p:nvSpPr>
            <p:cNvPr id="309358" name="Line 281"/>
            <p:cNvSpPr>
              <a:spLocks noChangeShapeType="1"/>
            </p:cNvSpPr>
            <p:nvPr/>
          </p:nvSpPr>
          <p:spPr bwMode="auto">
            <a:xfrm>
              <a:off x="2526" y="1884"/>
              <a:ext cx="36" cy="1"/>
            </a:xfrm>
            <a:prstGeom prst="line">
              <a:avLst/>
            </a:prstGeom>
            <a:noFill/>
            <a:ln w="28575">
              <a:solidFill>
                <a:srgbClr val="000000"/>
              </a:solidFill>
              <a:round/>
              <a:headEnd/>
              <a:tailEnd/>
            </a:ln>
          </p:spPr>
          <p:txBody>
            <a:bodyPr/>
            <a:lstStyle/>
            <a:p>
              <a:endParaRPr lang="en-US"/>
            </a:p>
          </p:txBody>
        </p:sp>
        <p:sp>
          <p:nvSpPr>
            <p:cNvPr id="309359" name="Line 282"/>
            <p:cNvSpPr>
              <a:spLocks noChangeShapeType="1"/>
            </p:cNvSpPr>
            <p:nvPr/>
          </p:nvSpPr>
          <p:spPr bwMode="auto">
            <a:xfrm>
              <a:off x="2562" y="1884"/>
              <a:ext cx="12" cy="1"/>
            </a:xfrm>
            <a:prstGeom prst="line">
              <a:avLst/>
            </a:prstGeom>
            <a:noFill/>
            <a:ln w="28575">
              <a:solidFill>
                <a:srgbClr val="000000"/>
              </a:solidFill>
              <a:round/>
              <a:headEnd/>
              <a:tailEnd/>
            </a:ln>
          </p:spPr>
          <p:txBody>
            <a:bodyPr/>
            <a:lstStyle/>
            <a:p>
              <a:endParaRPr lang="en-US"/>
            </a:p>
          </p:txBody>
        </p:sp>
        <p:sp>
          <p:nvSpPr>
            <p:cNvPr id="309360" name="Line 283"/>
            <p:cNvSpPr>
              <a:spLocks noChangeShapeType="1"/>
            </p:cNvSpPr>
            <p:nvPr/>
          </p:nvSpPr>
          <p:spPr bwMode="auto">
            <a:xfrm>
              <a:off x="2574" y="1884"/>
              <a:ext cx="12" cy="1"/>
            </a:xfrm>
            <a:prstGeom prst="line">
              <a:avLst/>
            </a:prstGeom>
            <a:noFill/>
            <a:ln w="28575">
              <a:solidFill>
                <a:srgbClr val="000000"/>
              </a:solidFill>
              <a:round/>
              <a:headEnd/>
              <a:tailEnd/>
            </a:ln>
          </p:spPr>
          <p:txBody>
            <a:bodyPr/>
            <a:lstStyle/>
            <a:p>
              <a:endParaRPr lang="en-US"/>
            </a:p>
          </p:txBody>
        </p:sp>
        <p:sp>
          <p:nvSpPr>
            <p:cNvPr id="309361" name="Line 284"/>
            <p:cNvSpPr>
              <a:spLocks noChangeShapeType="1"/>
            </p:cNvSpPr>
            <p:nvPr/>
          </p:nvSpPr>
          <p:spPr bwMode="auto">
            <a:xfrm>
              <a:off x="2586" y="1884"/>
              <a:ext cx="12" cy="1"/>
            </a:xfrm>
            <a:prstGeom prst="line">
              <a:avLst/>
            </a:prstGeom>
            <a:noFill/>
            <a:ln w="28575">
              <a:solidFill>
                <a:srgbClr val="000000"/>
              </a:solidFill>
              <a:round/>
              <a:headEnd/>
              <a:tailEnd/>
            </a:ln>
          </p:spPr>
          <p:txBody>
            <a:bodyPr/>
            <a:lstStyle/>
            <a:p>
              <a:endParaRPr lang="en-US"/>
            </a:p>
          </p:txBody>
        </p:sp>
        <p:sp>
          <p:nvSpPr>
            <p:cNvPr id="309362" name="Line 285"/>
            <p:cNvSpPr>
              <a:spLocks noChangeShapeType="1"/>
            </p:cNvSpPr>
            <p:nvPr/>
          </p:nvSpPr>
          <p:spPr bwMode="auto">
            <a:xfrm>
              <a:off x="2598" y="1884"/>
              <a:ext cx="12" cy="1"/>
            </a:xfrm>
            <a:prstGeom prst="line">
              <a:avLst/>
            </a:prstGeom>
            <a:noFill/>
            <a:ln w="28575">
              <a:solidFill>
                <a:srgbClr val="000000"/>
              </a:solidFill>
              <a:round/>
              <a:headEnd/>
              <a:tailEnd/>
            </a:ln>
          </p:spPr>
          <p:txBody>
            <a:bodyPr/>
            <a:lstStyle/>
            <a:p>
              <a:endParaRPr lang="en-US"/>
            </a:p>
          </p:txBody>
        </p:sp>
        <p:sp>
          <p:nvSpPr>
            <p:cNvPr id="309363" name="Line 286"/>
            <p:cNvSpPr>
              <a:spLocks noChangeShapeType="1"/>
            </p:cNvSpPr>
            <p:nvPr/>
          </p:nvSpPr>
          <p:spPr bwMode="auto">
            <a:xfrm>
              <a:off x="2610" y="1884"/>
              <a:ext cx="36" cy="1"/>
            </a:xfrm>
            <a:prstGeom prst="line">
              <a:avLst/>
            </a:prstGeom>
            <a:noFill/>
            <a:ln w="28575">
              <a:solidFill>
                <a:srgbClr val="000000"/>
              </a:solidFill>
              <a:round/>
              <a:headEnd/>
              <a:tailEnd/>
            </a:ln>
          </p:spPr>
          <p:txBody>
            <a:bodyPr/>
            <a:lstStyle/>
            <a:p>
              <a:endParaRPr lang="en-US"/>
            </a:p>
          </p:txBody>
        </p:sp>
        <p:sp>
          <p:nvSpPr>
            <p:cNvPr id="309364" name="Line 287"/>
            <p:cNvSpPr>
              <a:spLocks noChangeShapeType="1"/>
            </p:cNvSpPr>
            <p:nvPr/>
          </p:nvSpPr>
          <p:spPr bwMode="auto">
            <a:xfrm>
              <a:off x="2646" y="1884"/>
              <a:ext cx="12" cy="1"/>
            </a:xfrm>
            <a:prstGeom prst="line">
              <a:avLst/>
            </a:prstGeom>
            <a:noFill/>
            <a:ln w="28575">
              <a:solidFill>
                <a:srgbClr val="000000"/>
              </a:solidFill>
              <a:round/>
              <a:headEnd/>
              <a:tailEnd/>
            </a:ln>
          </p:spPr>
          <p:txBody>
            <a:bodyPr/>
            <a:lstStyle/>
            <a:p>
              <a:endParaRPr lang="en-US"/>
            </a:p>
          </p:txBody>
        </p:sp>
        <p:sp>
          <p:nvSpPr>
            <p:cNvPr id="309365" name="Line 288"/>
            <p:cNvSpPr>
              <a:spLocks noChangeShapeType="1"/>
            </p:cNvSpPr>
            <p:nvPr/>
          </p:nvSpPr>
          <p:spPr bwMode="auto">
            <a:xfrm>
              <a:off x="2658" y="1884"/>
              <a:ext cx="12" cy="1"/>
            </a:xfrm>
            <a:prstGeom prst="line">
              <a:avLst/>
            </a:prstGeom>
            <a:noFill/>
            <a:ln w="28575">
              <a:solidFill>
                <a:srgbClr val="000000"/>
              </a:solidFill>
              <a:round/>
              <a:headEnd/>
              <a:tailEnd/>
            </a:ln>
          </p:spPr>
          <p:txBody>
            <a:bodyPr/>
            <a:lstStyle/>
            <a:p>
              <a:endParaRPr lang="en-US"/>
            </a:p>
          </p:txBody>
        </p:sp>
        <p:sp>
          <p:nvSpPr>
            <p:cNvPr id="309366" name="Line 289"/>
            <p:cNvSpPr>
              <a:spLocks noChangeShapeType="1"/>
            </p:cNvSpPr>
            <p:nvPr/>
          </p:nvSpPr>
          <p:spPr bwMode="auto">
            <a:xfrm>
              <a:off x="2670" y="1884"/>
              <a:ext cx="18" cy="1"/>
            </a:xfrm>
            <a:prstGeom prst="line">
              <a:avLst/>
            </a:prstGeom>
            <a:noFill/>
            <a:ln w="28575">
              <a:solidFill>
                <a:srgbClr val="000000"/>
              </a:solidFill>
              <a:round/>
              <a:headEnd/>
              <a:tailEnd/>
            </a:ln>
          </p:spPr>
          <p:txBody>
            <a:bodyPr/>
            <a:lstStyle/>
            <a:p>
              <a:endParaRPr lang="en-US"/>
            </a:p>
          </p:txBody>
        </p:sp>
        <p:sp>
          <p:nvSpPr>
            <p:cNvPr id="309367" name="Line 290"/>
            <p:cNvSpPr>
              <a:spLocks noChangeShapeType="1"/>
            </p:cNvSpPr>
            <p:nvPr/>
          </p:nvSpPr>
          <p:spPr bwMode="auto">
            <a:xfrm>
              <a:off x="2688" y="1884"/>
              <a:ext cx="12" cy="1"/>
            </a:xfrm>
            <a:prstGeom prst="line">
              <a:avLst/>
            </a:prstGeom>
            <a:noFill/>
            <a:ln w="28575">
              <a:solidFill>
                <a:srgbClr val="000000"/>
              </a:solidFill>
              <a:round/>
              <a:headEnd/>
              <a:tailEnd/>
            </a:ln>
          </p:spPr>
          <p:txBody>
            <a:bodyPr/>
            <a:lstStyle/>
            <a:p>
              <a:endParaRPr lang="en-US"/>
            </a:p>
          </p:txBody>
        </p:sp>
        <p:sp>
          <p:nvSpPr>
            <p:cNvPr id="309368" name="Line 291"/>
            <p:cNvSpPr>
              <a:spLocks noChangeShapeType="1"/>
            </p:cNvSpPr>
            <p:nvPr/>
          </p:nvSpPr>
          <p:spPr bwMode="auto">
            <a:xfrm>
              <a:off x="2700" y="1884"/>
              <a:ext cx="36" cy="1"/>
            </a:xfrm>
            <a:prstGeom prst="line">
              <a:avLst/>
            </a:prstGeom>
            <a:noFill/>
            <a:ln w="28575">
              <a:solidFill>
                <a:srgbClr val="000000"/>
              </a:solidFill>
              <a:round/>
              <a:headEnd/>
              <a:tailEnd/>
            </a:ln>
          </p:spPr>
          <p:txBody>
            <a:bodyPr/>
            <a:lstStyle/>
            <a:p>
              <a:endParaRPr lang="en-US"/>
            </a:p>
          </p:txBody>
        </p:sp>
        <p:sp>
          <p:nvSpPr>
            <p:cNvPr id="309369" name="Line 292"/>
            <p:cNvSpPr>
              <a:spLocks noChangeShapeType="1"/>
            </p:cNvSpPr>
            <p:nvPr/>
          </p:nvSpPr>
          <p:spPr bwMode="auto">
            <a:xfrm>
              <a:off x="2736" y="1884"/>
              <a:ext cx="12" cy="1"/>
            </a:xfrm>
            <a:prstGeom prst="line">
              <a:avLst/>
            </a:prstGeom>
            <a:noFill/>
            <a:ln w="28575">
              <a:solidFill>
                <a:srgbClr val="000000"/>
              </a:solidFill>
              <a:round/>
              <a:headEnd/>
              <a:tailEnd/>
            </a:ln>
          </p:spPr>
          <p:txBody>
            <a:bodyPr/>
            <a:lstStyle/>
            <a:p>
              <a:endParaRPr lang="en-US"/>
            </a:p>
          </p:txBody>
        </p:sp>
        <p:sp>
          <p:nvSpPr>
            <p:cNvPr id="309370" name="Line 293"/>
            <p:cNvSpPr>
              <a:spLocks noChangeShapeType="1"/>
            </p:cNvSpPr>
            <p:nvPr/>
          </p:nvSpPr>
          <p:spPr bwMode="auto">
            <a:xfrm>
              <a:off x="2748" y="1884"/>
              <a:ext cx="12" cy="1"/>
            </a:xfrm>
            <a:prstGeom prst="line">
              <a:avLst/>
            </a:prstGeom>
            <a:noFill/>
            <a:ln w="28575">
              <a:solidFill>
                <a:srgbClr val="000000"/>
              </a:solidFill>
              <a:round/>
              <a:headEnd/>
              <a:tailEnd/>
            </a:ln>
          </p:spPr>
          <p:txBody>
            <a:bodyPr/>
            <a:lstStyle/>
            <a:p>
              <a:endParaRPr lang="en-US"/>
            </a:p>
          </p:txBody>
        </p:sp>
        <p:sp>
          <p:nvSpPr>
            <p:cNvPr id="309371" name="Line 294"/>
            <p:cNvSpPr>
              <a:spLocks noChangeShapeType="1"/>
            </p:cNvSpPr>
            <p:nvPr/>
          </p:nvSpPr>
          <p:spPr bwMode="auto">
            <a:xfrm>
              <a:off x="2760" y="1884"/>
              <a:ext cx="12" cy="1"/>
            </a:xfrm>
            <a:prstGeom prst="line">
              <a:avLst/>
            </a:prstGeom>
            <a:noFill/>
            <a:ln w="28575">
              <a:solidFill>
                <a:srgbClr val="000000"/>
              </a:solidFill>
              <a:round/>
              <a:headEnd/>
              <a:tailEnd/>
            </a:ln>
          </p:spPr>
          <p:txBody>
            <a:bodyPr/>
            <a:lstStyle/>
            <a:p>
              <a:endParaRPr lang="en-US"/>
            </a:p>
          </p:txBody>
        </p:sp>
        <p:sp>
          <p:nvSpPr>
            <p:cNvPr id="309372" name="Line 295"/>
            <p:cNvSpPr>
              <a:spLocks noChangeShapeType="1"/>
            </p:cNvSpPr>
            <p:nvPr/>
          </p:nvSpPr>
          <p:spPr bwMode="auto">
            <a:xfrm>
              <a:off x="2772" y="1884"/>
              <a:ext cx="12" cy="1"/>
            </a:xfrm>
            <a:prstGeom prst="line">
              <a:avLst/>
            </a:prstGeom>
            <a:noFill/>
            <a:ln w="28575">
              <a:solidFill>
                <a:srgbClr val="000000"/>
              </a:solidFill>
              <a:round/>
              <a:headEnd/>
              <a:tailEnd/>
            </a:ln>
          </p:spPr>
          <p:txBody>
            <a:bodyPr/>
            <a:lstStyle/>
            <a:p>
              <a:endParaRPr lang="en-US"/>
            </a:p>
          </p:txBody>
        </p:sp>
        <p:sp>
          <p:nvSpPr>
            <p:cNvPr id="309373" name="Line 296"/>
            <p:cNvSpPr>
              <a:spLocks noChangeShapeType="1"/>
            </p:cNvSpPr>
            <p:nvPr/>
          </p:nvSpPr>
          <p:spPr bwMode="auto">
            <a:xfrm>
              <a:off x="2784" y="1884"/>
              <a:ext cx="36" cy="1"/>
            </a:xfrm>
            <a:prstGeom prst="line">
              <a:avLst/>
            </a:prstGeom>
            <a:noFill/>
            <a:ln w="28575">
              <a:solidFill>
                <a:srgbClr val="000000"/>
              </a:solidFill>
              <a:round/>
              <a:headEnd/>
              <a:tailEnd/>
            </a:ln>
          </p:spPr>
          <p:txBody>
            <a:bodyPr/>
            <a:lstStyle/>
            <a:p>
              <a:endParaRPr lang="en-US"/>
            </a:p>
          </p:txBody>
        </p:sp>
        <p:sp>
          <p:nvSpPr>
            <p:cNvPr id="309374" name="Line 297"/>
            <p:cNvSpPr>
              <a:spLocks noChangeShapeType="1"/>
            </p:cNvSpPr>
            <p:nvPr/>
          </p:nvSpPr>
          <p:spPr bwMode="auto">
            <a:xfrm>
              <a:off x="2820" y="1884"/>
              <a:ext cx="12" cy="1"/>
            </a:xfrm>
            <a:prstGeom prst="line">
              <a:avLst/>
            </a:prstGeom>
            <a:noFill/>
            <a:ln w="28575">
              <a:solidFill>
                <a:srgbClr val="000000"/>
              </a:solidFill>
              <a:round/>
              <a:headEnd/>
              <a:tailEnd/>
            </a:ln>
          </p:spPr>
          <p:txBody>
            <a:bodyPr/>
            <a:lstStyle/>
            <a:p>
              <a:endParaRPr lang="en-US"/>
            </a:p>
          </p:txBody>
        </p:sp>
        <p:sp>
          <p:nvSpPr>
            <p:cNvPr id="309375" name="Line 298"/>
            <p:cNvSpPr>
              <a:spLocks noChangeShapeType="1"/>
            </p:cNvSpPr>
            <p:nvPr/>
          </p:nvSpPr>
          <p:spPr bwMode="auto">
            <a:xfrm>
              <a:off x="2832" y="1884"/>
              <a:ext cx="12" cy="1"/>
            </a:xfrm>
            <a:prstGeom prst="line">
              <a:avLst/>
            </a:prstGeom>
            <a:noFill/>
            <a:ln w="28575">
              <a:solidFill>
                <a:srgbClr val="000000"/>
              </a:solidFill>
              <a:round/>
              <a:headEnd/>
              <a:tailEnd/>
            </a:ln>
          </p:spPr>
          <p:txBody>
            <a:bodyPr/>
            <a:lstStyle/>
            <a:p>
              <a:endParaRPr lang="en-US"/>
            </a:p>
          </p:txBody>
        </p:sp>
        <p:sp>
          <p:nvSpPr>
            <p:cNvPr id="309376" name="Line 299"/>
            <p:cNvSpPr>
              <a:spLocks noChangeShapeType="1"/>
            </p:cNvSpPr>
            <p:nvPr/>
          </p:nvSpPr>
          <p:spPr bwMode="auto">
            <a:xfrm>
              <a:off x="2844" y="1884"/>
              <a:ext cx="12" cy="1"/>
            </a:xfrm>
            <a:prstGeom prst="line">
              <a:avLst/>
            </a:prstGeom>
            <a:noFill/>
            <a:ln w="28575">
              <a:solidFill>
                <a:srgbClr val="000000"/>
              </a:solidFill>
              <a:round/>
              <a:headEnd/>
              <a:tailEnd/>
            </a:ln>
          </p:spPr>
          <p:txBody>
            <a:bodyPr/>
            <a:lstStyle/>
            <a:p>
              <a:endParaRPr lang="en-US"/>
            </a:p>
          </p:txBody>
        </p:sp>
        <p:sp>
          <p:nvSpPr>
            <p:cNvPr id="309377" name="Line 300"/>
            <p:cNvSpPr>
              <a:spLocks noChangeShapeType="1"/>
            </p:cNvSpPr>
            <p:nvPr/>
          </p:nvSpPr>
          <p:spPr bwMode="auto">
            <a:xfrm>
              <a:off x="2856" y="1884"/>
              <a:ext cx="12" cy="1"/>
            </a:xfrm>
            <a:prstGeom prst="line">
              <a:avLst/>
            </a:prstGeom>
            <a:noFill/>
            <a:ln w="28575">
              <a:solidFill>
                <a:srgbClr val="000000"/>
              </a:solidFill>
              <a:round/>
              <a:headEnd/>
              <a:tailEnd/>
            </a:ln>
          </p:spPr>
          <p:txBody>
            <a:bodyPr/>
            <a:lstStyle/>
            <a:p>
              <a:endParaRPr lang="en-US"/>
            </a:p>
          </p:txBody>
        </p:sp>
        <p:sp>
          <p:nvSpPr>
            <p:cNvPr id="309378" name="Line 301"/>
            <p:cNvSpPr>
              <a:spLocks noChangeShapeType="1"/>
            </p:cNvSpPr>
            <p:nvPr/>
          </p:nvSpPr>
          <p:spPr bwMode="auto">
            <a:xfrm>
              <a:off x="2868" y="1884"/>
              <a:ext cx="42" cy="1"/>
            </a:xfrm>
            <a:prstGeom prst="line">
              <a:avLst/>
            </a:prstGeom>
            <a:noFill/>
            <a:ln w="28575">
              <a:solidFill>
                <a:srgbClr val="000000"/>
              </a:solidFill>
              <a:round/>
              <a:headEnd/>
              <a:tailEnd/>
            </a:ln>
          </p:spPr>
          <p:txBody>
            <a:bodyPr/>
            <a:lstStyle/>
            <a:p>
              <a:endParaRPr lang="en-US"/>
            </a:p>
          </p:txBody>
        </p:sp>
        <p:sp>
          <p:nvSpPr>
            <p:cNvPr id="309379" name="Line 302"/>
            <p:cNvSpPr>
              <a:spLocks noChangeShapeType="1"/>
            </p:cNvSpPr>
            <p:nvPr/>
          </p:nvSpPr>
          <p:spPr bwMode="auto">
            <a:xfrm>
              <a:off x="2910" y="1884"/>
              <a:ext cx="12" cy="1"/>
            </a:xfrm>
            <a:prstGeom prst="line">
              <a:avLst/>
            </a:prstGeom>
            <a:noFill/>
            <a:ln w="28575">
              <a:solidFill>
                <a:srgbClr val="000000"/>
              </a:solidFill>
              <a:round/>
              <a:headEnd/>
              <a:tailEnd/>
            </a:ln>
          </p:spPr>
          <p:txBody>
            <a:bodyPr/>
            <a:lstStyle/>
            <a:p>
              <a:endParaRPr lang="en-US"/>
            </a:p>
          </p:txBody>
        </p:sp>
        <p:sp>
          <p:nvSpPr>
            <p:cNvPr id="309380" name="Line 303"/>
            <p:cNvSpPr>
              <a:spLocks noChangeShapeType="1"/>
            </p:cNvSpPr>
            <p:nvPr/>
          </p:nvSpPr>
          <p:spPr bwMode="auto">
            <a:xfrm>
              <a:off x="2922" y="1884"/>
              <a:ext cx="12" cy="1"/>
            </a:xfrm>
            <a:prstGeom prst="line">
              <a:avLst/>
            </a:prstGeom>
            <a:noFill/>
            <a:ln w="28575">
              <a:solidFill>
                <a:srgbClr val="000000"/>
              </a:solidFill>
              <a:round/>
              <a:headEnd/>
              <a:tailEnd/>
            </a:ln>
          </p:spPr>
          <p:txBody>
            <a:bodyPr/>
            <a:lstStyle/>
            <a:p>
              <a:endParaRPr lang="en-US"/>
            </a:p>
          </p:txBody>
        </p:sp>
        <p:sp>
          <p:nvSpPr>
            <p:cNvPr id="309381" name="Line 304"/>
            <p:cNvSpPr>
              <a:spLocks noChangeShapeType="1"/>
            </p:cNvSpPr>
            <p:nvPr/>
          </p:nvSpPr>
          <p:spPr bwMode="auto">
            <a:xfrm>
              <a:off x="2934" y="1884"/>
              <a:ext cx="12" cy="1"/>
            </a:xfrm>
            <a:prstGeom prst="line">
              <a:avLst/>
            </a:prstGeom>
            <a:noFill/>
            <a:ln w="28575">
              <a:solidFill>
                <a:srgbClr val="000000"/>
              </a:solidFill>
              <a:round/>
              <a:headEnd/>
              <a:tailEnd/>
            </a:ln>
          </p:spPr>
          <p:txBody>
            <a:bodyPr/>
            <a:lstStyle/>
            <a:p>
              <a:endParaRPr lang="en-US"/>
            </a:p>
          </p:txBody>
        </p:sp>
        <p:sp>
          <p:nvSpPr>
            <p:cNvPr id="309382" name="Line 305"/>
            <p:cNvSpPr>
              <a:spLocks noChangeShapeType="1"/>
            </p:cNvSpPr>
            <p:nvPr/>
          </p:nvSpPr>
          <p:spPr bwMode="auto">
            <a:xfrm>
              <a:off x="2946" y="1884"/>
              <a:ext cx="12" cy="1"/>
            </a:xfrm>
            <a:prstGeom prst="line">
              <a:avLst/>
            </a:prstGeom>
            <a:noFill/>
            <a:ln w="28575">
              <a:solidFill>
                <a:srgbClr val="000000"/>
              </a:solidFill>
              <a:round/>
              <a:headEnd/>
              <a:tailEnd/>
            </a:ln>
          </p:spPr>
          <p:txBody>
            <a:bodyPr/>
            <a:lstStyle/>
            <a:p>
              <a:endParaRPr lang="en-US"/>
            </a:p>
          </p:txBody>
        </p:sp>
        <p:sp>
          <p:nvSpPr>
            <p:cNvPr id="309383" name="Line 306"/>
            <p:cNvSpPr>
              <a:spLocks noChangeShapeType="1"/>
            </p:cNvSpPr>
            <p:nvPr/>
          </p:nvSpPr>
          <p:spPr bwMode="auto">
            <a:xfrm>
              <a:off x="2958" y="1884"/>
              <a:ext cx="36" cy="1"/>
            </a:xfrm>
            <a:prstGeom prst="line">
              <a:avLst/>
            </a:prstGeom>
            <a:noFill/>
            <a:ln w="28575">
              <a:solidFill>
                <a:srgbClr val="000000"/>
              </a:solidFill>
              <a:round/>
              <a:headEnd/>
              <a:tailEnd/>
            </a:ln>
          </p:spPr>
          <p:txBody>
            <a:bodyPr/>
            <a:lstStyle/>
            <a:p>
              <a:endParaRPr lang="en-US"/>
            </a:p>
          </p:txBody>
        </p:sp>
        <p:sp>
          <p:nvSpPr>
            <p:cNvPr id="309384" name="Line 307"/>
            <p:cNvSpPr>
              <a:spLocks noChangeShapeType="1"/>
            </p:cNvSpPr>
            <p:nvPr/>
          </p:nvSpPr>
          <p:spPr bwMode="auto">
            <a:xfrm>
              <a:off x="2994" y="1884"/>
              <a:ext cx="12" cy="1"/>
            </a:xfrm>
            <a:prstGeom prst="line">
              <a:avLst/>
            </a:prstGeom>
            <a:noFill/>
            <a:ln w="28575">
              <a:solidFill>
                <a:srgbClr val="000000"/>
              </a:solidFill>
              <a:round/>
              <a:headEnd/>
              <a:tailEnd/>
            </a:ln>
          </p:spPr>
          <p:txBody>
            <a:bodyPr/>
            <a:lstStyle/>
            <a:p>
              <a:endParaRPr lang="en-US"/>
            </a:p>
          </p:txBody>
        </p:sp>
        <p:sp>
          <p:nvSpPr>
            <p:cNvPr id="309385" name="Line 308"/>
            <p:cNvSpPr>
              <a:spLocks noChangeShapeType="1"/>
            </p:cNvSpPr>
            <p:nvPr/>
          </p:nvSpPr>
          <p:spPr bwMode="auto">
            <a:xfrm>
              <a:off x="3006" y="1884"/>
              <a:ext cx="12" cy="1"/>
            </a:xfrm>
            <a:prstGeom prst="line">
              <a:avLst/>
            </a:prstGeom>
            <a:noFill/>
            <a:ln w="28575">
              <a:solidFill>
                <a:srgbClr val="000000"/>
              </a:solidFill>
              <a:round/>
              <a:headEnd/>
              <a:tailEnd/>
            </a:ln>
          </p:spPr>
          <p:txBody>
            <a:bodyPr/>
            <a:lstStyle/>
            <a:p>
              <a:endParaRPr lang="en-US"/>
            </a:p>
          </p:txBody>
        </p:sp>
        <p:sp>
          <p:nvSpPr>
            <p:cNvPr id="309386" name="Line 309"/>
            <p:cNvSpPr>
              <a:spLocks noChangeShapeType="1"/>
            </p:cNvSpPr>
            <p:nvPr/>
          </p:nvSpPr>
          <p:spPr bwMode="auto">
            <a:xfrm>
              <a:off x="3018" y="1884"/>
              <a:ext cx="12" cy="1"/>
            </a:xfrm>
            <a:prstGeom prst="line">
              <a:avLst/>
            </a:prstGeom>
            <a:noFill/>
            <a:ln w="28575">
              <a:solidFill>
                <a:srgbClr val="000000"/>
              </a:solidFill>
              <a:round/>
              <a:headEnd/>
              <a:tailEnd/>
            </a:ln>
          </p:spPr>
          <p:txBody>
            <a:bodyPr/>
            <a:lstStyle/>
            <a:p>
              <a:endParaRPr lang="en-US"/>
            </a:p>
          </p:txBody>
        </p:sp>
        <p:sp>
          <p:nvSpPr>
            <p:cNvPr id="309387" name="Line 310"/>
            <p:cNvSpPr>
              <a:spLocks noChangeShapeType="1"/>
            </p:cNvSpPr>
            <p:nvPr/>
          </p:nvSpPr>
          <p:spPr bwMode="auto">
            <a:xfrm>
              <a:off x="3030" y="1884"/>
              <a:ext cx="12" cy="1"/>
            </a:xfrm>
            <a:prstGeom prst="line">
              <a:avLst/>
            </a:prstGeom>
            <a:noFill/>
            <a:ln w="28575">
              <a:solidFill>
                <a:srgbClr val="000000"/>
              </a:solidFill>
              <a:round/>
              <a:headEnd/>
              <a:tailEnd/>
            </a:ln>
          </p:spPr>
          <p:txBody>
            <a:bodyPr/>
            <a:lstStyle/>
            <a:p>
              <a:endParaRPr lang="en-US"/>
            </a:p>
          </p:txBody>
        </p:sp>
        <p:sp>
          <p:nvSpPr>
            <p:cNvPr id="309388" name="Line 311"/>
            <p:cNvSpPr>
              <a:spLocks noChangeShapeType="1"/>
            </p:cNvSpPr>
            <p:nvPr/>
          </p:nvSpPr>
          <p:spPr bwMode="auto">
            <a:xfrm>
              <a:off x="3042" y="1884"/>
              <a:ext cx="42" cy="1"/>
            </a:xfrm>
            <a:prstGeom prst="line">
              <a:avLst/>
            </a:prstGeom>
            <a:noFill/>
            <a:ln w="28575">
              <a:solidFill>
                <a:srgbClr val="000000"/>
              </a:solidFill>
              <a:round/>
              <a:headEnd/>
              <a:tailEnd/>
            </a:ln>
          </p:spPr>
          <p:txBody>
            <a:bodyPr/>
            <a:lstStyle/>
            <a:p>
              <a:endParaRPr lang="en-US"/>
            </a:p>
          </p:txBody>
        </p:sp>
        <p:sp>
          <p:nvSpPr>
            <p:cNvPr id="309389" name="Line 312"/>
            <p:cNvSpPr>
              <a:spLocks noChangeShapeType="1"/>
            </p:cNvSpPr>
            <p:nvPr/>
          </p:nvSpPr>
          <p:spPr bwMode="auto">
            <a:xfrm>
              <a:off x="3084" y="1884"/>
              <a:ext cx="12" cy="1"/>
            </a:xfrm>
            <a:prstGeom prst="line">
              <a:avLst/>
            </a:prstGeom>
            <a:noFill/>
            <a:ln w="28575">
              <a:solidFill>
                <a:srgbClr val="000000"/>
              </a:solidFill>
              <a:round/>
              <a:headEnd/>
              <a:tailEnd/>
            </a:ln>
          </p:spPr>
          <p:txBody>
            <a:bodyPr/>
            <a:lstStyle/>
            <a:p>
              <a:endParaRPr lang="en-US"/>
            </a:p>
          </p:txBody>
        </p:sp>
        <p:sp>
          <p:nvSpPr>
            <p:cNvPr id="309390" name="Line 313"/>
            <p:cNvSpPr>
              <a:spLocks noChangeShapeType="1"/>
            </p:cNvSpPr>
            <p:nvPr/>
          </p:nvSpPr>
          <p:spPr bwMode="auto">
            <a:xfrm>
              <a:off x="3096" y="1884"/>
              <a:ext cx="12" cy="1"/>
            </a:xfrm>
            <a:prstGeom prst="line">
              <a:avLst/>
            </a:prstGeom>
            <a:noFill/>
            <a:ln w="28575">
              <a:solidFill>
                <a:srgbClr val="000000"/>
              </a:solidFill>
              <a:round/>
              <a:headEnd/>
              <a:tailEnd/>
            </a:ln>
          </p:spPr>
          <p:txBody>
            <a:bodyPr/>
            <a:lstStyle/>
            <a:p>
              <a:endParaRPr lang="en-US"/>
            </a:p>
          </p:txBody>
        </p:sp>
        <p:sp>
          <p:nvSpPr>
            <p:cNvPr id="309391" name="Line 314"/>
            <p:cNvSpPr>
              <a:spLocks noChangeShapeType="1"/>
            </p:cNvSpPr>
            <p:nvPr/>
          </p:nvSpPr>
          <p:spPr bwMode="auto">
            <a:xfrm>
              <a:off x="3108" y="1884"/>
              <a:ext cx="12" cy="1"/>
            </a:xfrm>
            <a:prstGeom prst="line">
              <a:avLst/>
            </a:prstGeom>
            <a:noFill/>
            <a:ln w="28575">
              <a:solidFill>
                <a:srgbClr val="000000"/>
              </a:solidFill>
              <a:round/>
              <a:headEnd/>
              <a:tailEnd/>
            </a:ln>
          </p:spPr>
          <p:txBody>
            <a:bodyPr/>
            <a:lstStyle/>
            <a:p>
              <a:endParaRPr lang="en-US"/>
            </a:p>
          </p:txBody>
        </p:sp>
        <p:sp>
          <p:nvSpPr>
            <p:cNvPr id="309392" name="Line 315"/>
            <p:cNvSpPr>
              <a:spLocks noChangeShapeType="1"/>
            </p:cNvSpPr>
            <p:nvPr/>
          </p:nvSpPr>
          <p:spPr bwMode="auto">
            <a:xfrm>
              <a:off x="3120" y="1884"/>
              <a:ext cx="12" cy="1"/>
            </a:xfrm>
            <a:prstGeom prst="line">
              <a:avLst/>
            </a:prstGeom>
            <a:noFill/>
            <a:ln w="28575">
              <a:solidFill>
                <a:srgbClr val="000000"/>
              </a:solidFill>
              <a:round/>
              <a:headEnd/>
              <a:tailEnd/>
            </a:ln>
          </p:spPr>
          <p:txBody>
            <a:bodyPr/>
            <a:lstStyle/>
            <a:p>
              <a:endParaRPr lang="en-US"/>
            </a:p>
          </p:txBody>
        </p:sp>
        <p:sp>
          <p:nvSpPr>
            <p:cNvPr id="309393" name="Line 316"/>
            <p:cNvSpPr>
              <a:spLocks noChangeShapeType="1"/>
            </p:cNvSpPr>
            <p:nvPr/>
          </p:nvSpPr>
          <p:spPr bwMode="auto">
            <a:xfrm>
              <a:off x="3132" y="1884"/>
              <a:ext cx="36" cy="1"/>
            </a:xfrm>
            <a:prstGeom prst="line">
              <a:avLst/>
            </a:prstGeom>
            <a:noFill/>
            <a:ln w="28575">
              <a:solidFill>
                <a:srgbClr val="000000"/>
              </a:solidFill>
              <a:round/>
              <a:headEnd/>
              <a:tailEnd/>
            </a:ln>
          </p:spPr>
          <p:txBody>
            <a:bodyPr/>
            <a:lstStyle/>
            <a:p>
              <a:endParaRPr lang="en-US"/>
            </a:p>
          </p:txBody>
        </p:sp>
        <p:sp>
          <p:nvSpPr>
            <p:cNvPr id="309394" name="Line 317"/>
            <p:cNvSpPr>
              <a:spLocks noChangeShapeType="1"/>
            </p:cNvSpPr>
            <p:nvPr/>
          </p:nvSpPr>
          <p:spPr bwMode="auto">
            <a:xfrm>
              <a:off x="3168" y="1884"/>
              <a:ext cx="12" cy="1"/>
            </a:xfrm>
            <a:prstGeom prst="line">
              <a:avLst/>
            </a:prstGeom>
            <a:noFill/>
            <a:ln w="28575">
              <a:solidFill>
                <a:srgbClr val="000000"/>
              </a:solidFill>
              <a:round/>
              <a:headEnd/>
              <a:tailEnd/>
            </a:ln>
          </p:spPr>
          <p:txBody>
            <a:bodyPr/>
            <a:lstStyle/>
            <a:p>
              <a:endParaRPr lang="en-US"/>
            </a:p>
          </p:txBody>
        </p:sp>
        <p:sp>
          <p:nvSpPr>
            <p:cNvPr id="309395" name="Line 318"/>
            <p:cNvSpPr>
              <a:spLocks noChangeShapeType="1"/>
            </p:cNvSpPr>
            <p:nvPr/>
          </p:nvSpPr>
          <p:spPr bwMode="auto">
            <a:xfrm>
              <a:off x="3180" y="1884"/>
              <a:ext cx="12" cy="1"/>
            </a:xfrm>
            <a:prstGeom prst="line">
              <a:avLst/>
            </a:prstGeom>
            <a:noFill/>
            <a:ln w="28575">
              <a:solidFill>
                <a:srgbClr val="000000"/>
              </a:solidFill>
              <a:round/>
              <a:headEnd/>
              <a:tailEnd/>
            </a:ln>
          </p:spPr>
          <p:txBody>
            <a:bodyPr/>
            <a:lstStyle/>
            <a:p>
              <a:endParaRPr lang="en-US"/>
            </a:p>
          </p:txBody>
        </p:sp>
        <p:sp>
          <p:nvSpPr>
            <p:cNvPr id="309396" name="Line 319"/>
            <p:cNvSpPr>
              <a:spLocks noChangeShapeType="1"/>
            </p:cNvSpPr>
            <p:nvPr/>
          </p:nvSpPr>
          <p:spPr bwMode="auto">
            <a:xfrm>
              <a:off x="3192" y="1884"/>
              <a:ext cx="12" cy="1"/>
            </a:xfrm>
            <a:prstGeom prst="line">
              <a:avLst/>
            </a:prstGeom>
            <a:noFill/>
            <a:ln w="28575">
              <a:solidFill>
                <a:srgbClr val="000000"/>
              </a:solidFill>
              <a:round/>
              <a:headEnd/>
              <a:tailEnd/>
            </a:ln>
          </p:spPr>
          <p:txBody>
            <a:bodyPr/>
            <a:lstStyle/>
            <a:p>
              <a:endParaRPr lang="en-US"/>
            </a:p>
          </p:txBody>
        </p:sp>
        <p:sp>
          <p:nvSpPr>
            <p:cNvPr id="309397" name="Line 320"/>
            <p:cNvSpPr>
              <a:spLocks noChangeShapeType="1"/>
            </p:cNvSpPr>
            <p:nvPr/>
          </p:nvSpPr>
          <p:spPr bwMode="auto">
            <a:xfrm>
              <a:off x="3204" y="1884"/>
              <a:ext cx="12" cy="1"/>
            </a:xfrm>
            <a:prstGeom prst="line">
              <a:avLst/>
            </a:prstGeom>
            <a:noFill/>
            <a:ln w="28575">
              <a:solidFill>
                <a:srgbClr val="000000"/>
              </a:solidFill>
              <a:round/>
              <a:headEnd/>
              <a:tailEnd/>
            </a:ln>
          </p:spPr>
          <p:txBody>
            <a:bodyPr/>
            <a:lstStyle/>
            <a:p>
              <a:endParaRPr lang="en-US"/>
            </a:p>
          </p:txBody>
        </p:sp>
        <p:sp>
          <p:nvSpPr>
            <p:cNvPr id="309398" name="Line 321"/>
            <p:cNvSpPr>
              <a:spLocks noChangeShapeType="1"/>
            </p:cNvSpPr>
            <p:nvPr/>
          </p:nvSpPr>
          <p:spPr bwMode="auto">
            <a:xfrm>
              <a:off x="3216" y="1884"/>
              <a:ext cx="36" cy="1"/>
            </a:xfrm>
            <a:prstGeom prst="line">
              <a:avLst/>
            </a:prstGeom>
            <a:noFill/>
            <a:ln w="28575">
              <a:solidFill>
                <a:srgbClr val="000000"/>
              </a:solidFill>
              <a:round/>
              <a:headEnd/>
              <a:tailEnd/>
            </a:ln>
          </p:spPr>
          <p:txBody>
            <a:bodyPr/>
            <a:lstStyle/>
            <a:p>
              <a:endParaRPr lang="en-US"/>
            </a:p>
          </p:txBody>
        </p:sp>
        <p:sp>
          <p:nvSpPr>
            <p:cNvPr id="309399" name="Line 322"/>
            <p:cNvSpPr>
              <a:spLocks noChangeShapeType="1"/>
            </p:cNvSpPr>
            <p:nvPr/>
          </p:nvSpPr>
          <p:spPr bwMode="auto">
            <a:xfrm>
              <a:off x="3252" y="1884"/>
              <a:ext cx="12" cy="1"/>
            </a:xfrm>
            <a:prstGeom prst="line">
              <a:avLst/>
            </a:prstGeom>
            <a:noFill/>
            <a:ln w="28575">
              <a:solidFill>
                <a:srgbClr val="000000"/>
              </a:solidFill>
              <a:round/>
              <a:headEnd/>
              <a:tailEnd/>
            </a:ln>
          </p:spPr>
          <p:txBody>
            <a:bodyPr/>
            <a:lstStyle/>
            <a:p>
              <a:endParaRPr lang="en-US"/>
            </a:p>
          </p:txBody>
        </p:sp>
        <p:sp>
          <p:nvSpPr>
            <p:cNvPr id="309400" name="Line 323"/>
            <p:cNvSpPr>
              <a:spLocks noChangeShapeType="1"/>
            </p:cNvSpPr>
            <p:nvPr/>
          </p:nvSpPr>
          <p:spPr bwMode="auto">
            <a:xfrm>
              <a:off x="3264" y="1884"/>
              <a:ext cx="18" cy="1"/>
            </a:xfrm>
            <a:prstGeom prst="line">
              <a:avLst/>
            </a:prstGeom>
            <a:noFill/>
            <a:ln w="28575">
              <a:solidFill>
                <a:srgbClr val="000000"/>
              </a:solidFill>
              <a:round/>
              <a:headEnd/>
              <a:tailEnd/>
            </a:ln>
          </p:spPr>
          <p:txBody>
            <a:bodyPr/>
            <a:lstStyle/>
            <a:p>
              <a:endParaRPr lang="en-US"/>
            </a:p>
          </p:txBody>
        </p:sp>
        <p:sp>
          <p:nvSpPr>
            <p:cNvPr id="309401" name="Line 324"/>
            <p:cNvSpPr>
              <a:spLocks noChangeShapeType="1"/>
            </p:cNvSpPr>
            <p:nvPr/>
          </p:nvSpPr>
          <p:spPr bwMode="auto">
            <a:xfrm>
              <a:off x="3282" y="1884"/>
              <a:ext cx="12" cy="1"/>
            </a:xfrm>
            <a:prstGeom prst="line">
              <a:avLst/>
            </a:prstGeom>
            <a:noFill/>
            <a:ln w="28575">
              <a:solidFill>
                <a:srgbClr val="000000"/>
              </a:solidFill>
              <a:round/>
              <a:headEnd/>
              <a:tailEnd/>
            </a:ln>
          </p:spPr>
          <p:txBody>
            <a:bodyPr/>
            <a:lstStyle/>
            <a:p>
              <a:endParaRPr lang="en-US"/>
            </a:p>
          </p:txBody>
        </p:sp>
        <p:sp>
          <p:nvSpPr>
            <p:cNvPr id="309402" name="Line 325"/>
            <p:cNvSpPr>
              <a:spLocks noChangeShapeType="1"/>
            </p:cNvSpPr>
            <p:nvPr/>
          </p:nvSpPr>
          <p:spPr bwMode="auto">
            <a:xfrm>
              <a:off x="3294" y="1884"/>
              <a:ext cx="12" cy="1"/>
            </a:xfrm>
            <a:prstGeom prst="line">
              <a:avLst/>
            </a:prstGeom>
            <a:noFill/>
            <a:ln w="28575">
              <a:solidFill>
                <a:srgbClr val="000000"/>
              </a:solidFill>
              <a:round/>
              <a:headEnd/>
              <a:tailEnd/>
            </a:ln>
          </p:spPr>
          <p:txBody>
            <a:bodyPr/>
            <a:lstStyle/>
            <a:p>
              <a:endParaRPr lang="en-US"/>
            </a:p>
          </p:txBody>
        </p:sp>
        <p:sp>
          <p:nvSpPr>
            <p:cNvPr id="309403" name="Line 326"/>
            <p:cNvSpPr>
              <a:spLocks noChangeShapeType="1"/>
            </p:cNvSpPr>
            <p:nvPr/>
          </p:nvSpPr>
          <p:spPr bwMode="auto">
            <a:xfrm>
              <a:off x="3306" y="1884"/>
              <a:ext cx="36" cy="1"/>
            </a:xfrm>
            <a:prstGeom prst="line">
              <a:avLst/>
            </a:prstGeom>
            <a:noFill/>
            <a:ln w="28575">
              <a:solidFill>
                <a:srgbClr val="000000"/>
              </a:solidFill>
              <a:round/>
              <a:headEnd/>
              <a:tailEnd/>
            </a:ln>
          </p:spPr>
          <p:txBody>
            <a:bodyPr/>
            <a:lstStyle/>
            <a:p>
              <a:endParaRPr lang="en-US"/>
            </a:p>
          </p:txBody>
        </p:sp>
        <p:sp>
          <p:nvSpPr>
            <p:cNvPr id="309404" name="Line 327"/>
            <p:cNvSpPr>
              <a:spLocks noChangeShapeType="1"/>
            </p:cNvSpPr>
            <p:nvPr/>
          </p:nvSpPr>
          <p:spPr bwMode="auto">
            <a:xfrm>
              <a:off x="3342" y="1884"/>
              <a:ext cx="12" cy="1"/>
            </a:xfrm>
            <a:prstGeom prst="line">
              <a:avLst/>
            </a:prstGeom>
            <a:noFill/>
            <a:ln w="28575">
              <a:solidFill>
                <a:srgbClr val="000000"/>
              </a:solidFill>
              <a:round/>
              <a:headEnd/>
              <a:tailEnd/>
            </a:ln>
          </p:spPr>
          <p:txBody>
            <a:bodyPr/>
            <a:lstStyle/>
            <a:p>
              <a:endParaRPr lang="en-US"/>
            </a:p>
          </p:txBody>
        </p:sp>
        <p:sp>
          <p:nvSpPr>
            <p:cNvPr id="309405" name="Line 328"/>
            <p:cNvSpPr>
              <a:spLocks noChangeShapeType="1"/>
            </p:cNvSpPr>
            <p:nvPr/>
          </p:nvSpPr>
          <p:spPr bwMode="auto">
            <a:xfrm>
              <a:off x="3354" y="1884"/>
              <a:ext cx="12" cy="1"/>
            </a:xfrm>
            <a:prstGeom prst="line">
              <a:avLst/>
            </a:prstGeom>
            <a:noFill/>
            <a:ln w="28575">
              <a:solidFill>
                <a:srgbClr val="000000"/>
              </a:solidFill>
              <a:round/>
              <a:headEnd/>
              <a:tailEnd/>
            </a:ln>
          </p:spPr>
          <p:txBody>
            <a:bodyPr/>
            <a:lstStyle/>
            <a:p>
              <a:endParaRPr lang="en-US"/>
            </a:p>
          </p:txBody>
        </p:sp>
        <p:sp>
          <p:nvSpPr>
            <p:cNvPr id="309406" name="Line 329"/>
            <p:cNvSpPr>
              <a:spLocks noChangeShapeType="1"/>
            </p:cNvSpPr>
            <p:nvPr/>
          </p:nvSpPr>
          <p:spPr bwMode="auto">
            <a:xfrm>
              <a:off x="3366" y="1884"/>
              <a:ext cx="12" cy="1"/>
            </a:xfrm>
            <a:prstGeom prst="line">
              <a:avLst/>
            </a:prstGeom>
            <a:noFill/>
            <a:ln w="28575">
              <a:solidFill>
                <a:srgbClr val="000000"/>
              </a:solidFill>
              <a:round/>
              <a:headEnd/>
              <a:tailEnd/>
            </a:ln>
          </p:spPr>
          <p:txBody>
            <a:bodyPr/>
            <a:lstStyle/>
            <a:p>
              <a:endParaRPr lang="en-US"/>
            </a:p>
          </p:txBody>
        </p:sp>
        <p:sp>
          <p:nvSpPr>
            <p:cNvPr id="309407" name="Line 330"/>
            <p:cNvSpPr>
              <a:spLocks noChangeShapeType="1"/>
            </p:cNvSpPr>
            <p:nvPr/>
          </p:nvSpPr>
          <p:spPr bwMode="auto">
            <a:xfrm>
              <a:off x="3378" y="1884"/>
              <a:ext cx="12" cy="1"/>
            </a:xfrm>
            <a:prstGeom prst="line">
              <a:avLst/>
            </a:prstGeom>
            <a:noFill/>
            <a:ln w="28575">
              <a:solidFill>
                <a:srgbClr val="000000"/>
              </a:solidFill>
              <a:round/>
              <a:headEnd/>
              <a:tailEnd/>
            </a:ln>
          </p:spPr>
          <p:txBody>
            <a:bodyPr/>
            <a:lstStyle/>
            <a:p>
              <a:endParaRPr lang="en-US"/>
            </a:p>
          </p:txBody>
        </p:sp>
        <p:sp>
          <p:nvSpPr>
            <p:cNvPr id="309408" name="Line 331"/>
            <p:cNvSpPr>
              <a:spLocks noChangeShapeType="1"/>
            </p:cNvSpPr>
            <p:nvPr/>
          </p:nvSpPr>
          <p:spPr bwMode="auto">
            <a:xfrm>
              <a:off x="3390" y="1884"/>
              <a:ext cx="36" cy="1"/>
            </a:xfrm>
            <a:prstGeom prst="line">
              <a:avLst/>
            </a:prstGeom>
            <a:noFill/>
            <a:ln w="28575">
              <a:solidFill>
                <a:srgbClr val="000000"/>
              </a:solidFill>
              <a:round/>
              <a:headEnd/>
              <a:tailEnd/>
            </a:ln>
          </p:spPr>
          <p:txBody>
            <a:bodyPr/>
            <a:lstStyle/>
            <a:p>
              <a:endParaRPr lang="en-US"/>
            </a:p>
          </p:txBody>
        </p:sp>
        <p:sp>
          <p:nvSpPr>
            <p:cNvPr id="309409" name="Line 332"/>
            <p:cNvSpPr>
              <a:spLocks noChangeShapeType="1"/>
            </p:cNvSpPr>
            <p:nvPr/>
          </p:nvSpPr>
          <p:spPr bwMode="auto">
            <a:xfrm>
              <a:off x="3426" y="1884"/>
              <a:ext cx="12" cy="1"/>
            </a:xfrm>
            <a:prstGeom prst="line">
              <a:avLst/>
            </a:prstGeom>
            <a:noFill/>
            <a:ln w="28575">
              <a:solidFill>
                <a:srgbClr val="000000"/>
              </a:solidFill>
              <a:round/>
              <a:headEnd/>
              <a:tailEnd/>
            </a:ln>
          </p:spPr>
          <p:txBody>
            <a:bodyPr/>
            <a:lstStyle/>
            <a:p>
              <a:endParaRPr lang="en-US"/>
            </a:p>
          </p:txBody>
        </p:sp>
        <p:sp>
          <p:nvSpPr>
            <p:cNvPr id="309410" name="Line 333"/>
            <p:cNvSpPr>
              <a:spLocks noChangeShapeType="1"/>
            </p:cNvSpPr>
            <p:nvPr/>
          </p:nvSpPr>
          <p:spPr bwMode="auto">
            <a:xfrm>
              <a:off x="3438" y="1884"/>
              <a:ext cx="12" cy="1"/>
            </a:xfrm>
            <a:prstGeom prst="line">
              <a:avLst/>
            </a:prstGeom>
            <a:noFill/>
            <a:ln w="28575">
              <a:solidFill>
                <a:srgbClr val="000000"/>
              </a:solidFill>
              <a:round/>
              <a:headEnd/>
              <a:tailEnd/>
            </a:ln>
          </p:spPr>
          <p:txBody>
            <a:bodyPr/>
            <a:lstStyle/>
            <a:p>
              <a:endParaRPr lang="en-US"/>
            </a:p>
          </p:txBody>
        </p:sp>
        <p:sp>
          <p:nvSpPr>
            <p:cNvPr id="309411" name="Line 334"/>
            <p:cNvSpPr>
              <a:spLocks noChangeShapeType="1"/>
            </p:cNvSpPr>
            <p:nvPr/>
          </p:nvSpPr>
          <p:spPr bwMode="auto">
            <a:xfrm>
              <a:off x="3450" y="1884"/>
              <a:ext cx="12" cy="1"/>
            </a:xfrm>
            <a:prstGeom prst="line">
              <a:avLst/>
            </a:prstGeom>
            <a:noFill/>
            <a:ln w="28575">
              <a:solidFill>
                <a:srgbClr val="000000"/>
              </a:solidFill>
              <a:round/>
              <a:headEnd/>
              <a:tailEnd/>
            </a:ln>
          </p:spPr>
          <p:txBody>
            <a:bodyPr/>
            <a:lstStyle/>
            <a:p>
              <a:endParaRPr lang="en-US"/>
            </a:p>
          </p:txBody>
        </p:sp>
        <p:sp>
          <p:nvSpPr>
            <p:cNvPr id="309412" name="Line 335"/>
            <p:cNvSpPr>
              <a:spLocks noChangeShapeType="1"/>
            </p:cNvSpPr>
            <p:nvPr/>
          </p:nvSpPr>
          <p:spPr bwMode="auto">
            <a:xfrm>
              <a:off x="3462" y="1884"/>
              <a:ext cx="18" cy="1"/>
            </a:xfrm>
            <a:prstGeom prst="line">
              <a:avLst/>
            </a:prstGeom>
            <a:noFill/>
            <a:ln w="28575">
              <a:solidFill>
                <a:srgbClr val="000000"/>
              </a:solidFill>
              <a:round/>
              <a:headEnd/>
              <a:tailEnd/>
            </a:ln>
          </p:spPr>
          <p:txBody>
            <a:bodyPr/>
            <a:lstStyle/>
            <a:p>
              <a:endParaRPr lang="en-US"/>
            </a:p>
          </p:txBody>
        </p:sp>
        <p:sp>
          <p:nvSpPr>
            <p:cNvPr id="309413" name="Line 336"/>
            <p:cNvSpPr>
              <a:spLocks noChangeShapeType="1"/>
            </p:cNvSpPr>
            <p:nvPr/>
          </p:nvSpPr>
          <p:spPr bwMode="auto">
            <a:xfrm>
              <a:off x="3480" y="1884"/>
              <a:ext cx="36" cy="1"/>
            </a:xfrm>
            <a:prstGeom prst="line">
              <a:avLst/>
            </a:prstGeom>
            <a:noFill/>
            <a:ln w="28575">
              <a:solidFill>
                <a:srgbClr val="000000"/>
              </a:solidFill>
              <a:round/>
              <a:headEnd/>
              <a:tailEnd/>
            </a:ln>
          </p:spPr>
          <p:txBody>
            <a:bodyPr/>
            <a:lstStyle/>
            <a:p>
              <a:endParaRPr lang="en-US"/>
            </a:p>
          </p:txBody>
        </p:sp>
        <p:sp>
          <p:nvSpPr>
            <p:cNvPr id="309414" name="Line 337"/>
            <p:cNvSpPr>
              <a:spLocks noChangeShapeType="1"/>
            </p:cNvSpPr>
            <p:nvPr/>
          </p:nvSpPr>
          <p:spPr bwMode="auto">
            <a:xfrm>
              <a:off x="3516" y="1884"/>
              <a:ext cx="12" cy="1"/>
            </a:xfrm>
            <a:prstGeom prst="line">
              <a:avLst/>
            </a:prstGeom>
            <a:noFill/>
            <a:ln w="28575">
              <a:solidFill>
                <a:srgbClr val="000000"/>
              </a:solidFill>
              <a:round/>
              <a:headEnd/>
              <a:tailEnd/>
            </a:ln>
          </p:spPr>
          <p:txBody>
            <a:bodyPr/>
            <a:lstStyle/>
            <a:p>
              <a:endParaRPr lang="en-US"/>
            </a:p>
          </p:txBody>
        </p:sp>
        <p:sp>
          <p:nvSpPr>
            <p:cNvPr id="309415" name="Line 338"/>
            <p:cNvSpPr>
              <a:spLocks noChangeShapeType="1"/>
            </p:cNvSpPr>
            <p:nvPr/>
          </p:nvSpPr>
          <p:spPr bwMode="auto">
            <a:xfrm>
              <a:off x="3528" y="1884"/>
              <a:ext cx="12" cy="1"/>
            </a:xfrm>
            <a:prstGeom prst="line">
              <a:avLst/>
            </a:prstGeom>
            <a:noFill/>
            <a:ln w="28575">
              <a:solidFill>
                <a:srgbClr val="000000"/>
              </a:solidFill>
              <a:round/>
              <a:headEnd/>
              <a:tailEnd/>
            </a:ln>
          </p:spPr>
          <p:txBody>
            <a:bodyPr/>
            <a:lstStyle/>
            <a:p>
              <a:endParaRPr lang="en-US"/>
            </a:p>
          </p:txBody>
        </p:sp>
        <p:sp>
          <p:nvSpPr>
            <p:cNvPr id="309416" name="Line 339"/>
            <p:cNvSpPr>
              <a:spLocks noChangeShapeType="1"/>
            </p:cNvSpPr>
            <p:nvPr/>
          </p:nvSpPr>
          <p:spPr bwMode="auto">
            <a:xfrm>
              <a:off x="3540" y="1884"/>
              <a:ext cx="12" cy="1"/>
            </a:xfrm>
            <a:prstGeom prst="line">
              <a:avLst/>
            </a:prstGeom>
            <a:noFill/>
            <a:ln w="28575">
              <a:solidFill>
                <a:srgbClr val="000000"/>
              </a:solidFill>
              <a:round/>
              <a:headEnd/>
              <a:tailEnd/>
            </a:ln>
          </p:spPr>
          <p:txBody>
            <a:bodyPr/>
            <a:lstStyle/>
            <a:p>
              <a:endParaRPr lang="en-US"/>
            </a:p>
          </p:txBody>
        </p:sp>
        <p:sp>
          <p:nvSpPr>
            <p:cNvPr id="309417" name="Line 340"/>
            <p:cNvSpPr>
              <a:spLocks noChangeShapeType="1"/>
            </p:cNvSpPr>
            <p:nvPr/>
          </p:nvSpPr>
          <p:spPr bwMode="auto">
            <a:xfrm>
              <a:off x="3552" y="1884"/>
              <a:ext cx="12" cy="1"/>
            </a:xfrm>
            <a:prstGeom prst="line">
              <a:avLst/>
            </a:prstGeom>
            <a:noFill/>
            <a:ln w="28575">
              <a:solidFill>
                <a:srgbClr val="000000"/>
              </a:solidFill>
              <a:round/>
              <a:headEnd/>
              <a:tailEnd/>
            </a:ln>
          </p:spPr>
          <p:txBody>
            <a:bodyPr/>
            <a:lstStyle/>
            <a:p>
              <a:endParaRPr lang="en-US"/>
            </a:p>
          </p:txBody>
        </p:sp>
        <p:sp>
          <p:nvSpPr>
            <p:cNvPr id="309418" name="Line 341"/>
            <p:cNvSpPr>
              <a:spLocks noChangeShapeType="1"/>
            </p:cNvSpPr>
            <p:nvPr/>
          </p:nvSpPr>
          <p:spPr bwMode="auto">
            <a:xfrm>
              <a:off x="3564" y="1884"/>
              <a:ext cx="36" cy="1"/>
            </a:xfrm>
            <a:prstGeom prst="line">
              <a:avLst/>
            </a:prstGeom>
            <a:noFill/>
            <a:ln w="28575">
              <a:solidFill>
                <a:srgbClr val="000000"/>
              </a:solidFill>
              <a:round/>
              <a:headEnd/>
              <a:tailEnd/>
            </a:ln>
          </p:spPr>
          <p:txBody>
            <a:bodyPr/>
            <a:lstStyle/>
            <a:p>
              <a:endParaRPr lang="en-US"/>
            </a:p>
          </p:txBody>
        </p:sp>
        <p:sp>
          <p:nvSpPr>
            <p:cNvPr id="309419" name="Line 342"/>
            <p:cNvSpPr>
              <a:spLocks noChangeShapeType="1"/>
            </p:cNvSpPr>
            <p:nvPr/>
          </p:nvSpPr>
          <p:spPr bwMode="auto">
            <a:xfrm>
              <a:off x="3600" y="1884"/>
              <a:ext cx="12" cy="1"/>
            </a:xfrm>
            <a:prstGeom prst="line">
              <a:avLst/>
            </a:prstGeom>
            <a:noFill/>
            <a:ln w="28575">
              <a:solidFill>
                <a:srgbClr val="000000"/>
              </a:solidFill>
              <a:round/>
              <a:headEnd/>
              <a:tailEnd/>
            </a:ln>
          </p:spPr>
          <p:txBody>
            <a:bodyPr/>
            <a:lstStyle/>
            <a:p>
              <a:endParaRPr lang="en-US"/>
            </a:p>
          </p:txBody>
        </p:sp>
        <p:sp>
          <p:nvSpPr>
            <p:cNvPr id="309420" name="Line 343"/>
            <p:cNvSpPr>
              <a:spLocks noChangeShapeType="1"/>
            </p:cNvSpPr>
            <p:nvPr/>
          </p:nvSpPr>
          <p:spPr bwMode="auto">
            <a:xfrm>
              <a:off x="3612" y="1884"/>
              <a:ext cx="12" cy="1"/>
            </a:xfrm>
            <a:prstGeom prst="line">
              <a:avLst/>
            </a:prstGeom>
            <a:noFill/>
            <a:ln w="28575">
              <a:solidFill>
                <a:srgbClr val="000000"/>
              </a:solidFill>
              <a:round/>
              <a:headEnd/>
              <a:tailEnd/>
            </a:ln>
          </p:spPr>
          <p:txBody>
            <a:bodyPr/>
            <a:lstStyle/>
            <a:p>
              <a:endParaRPr lang="en-US"/>
            </a:p>
          </p:txBody>
        </p:sp>
        <p:sp>
          <p:nvSpPr>
            <p:cNvPr id="309421" name="Line 344"/>
            <p:cNvSpPr>
              <a:spLocks noChangeShapeType="1"/>
            </p:cNvSpPr>
            <p:nvPr/>
          </p:nvSpPr>
          <p:spPr bwMode="auto">
            <a:xfrm>
              <a:off x="3624" y="1884"/>
              <a:ext cx="12" cy="1"/>
            </a:xfrm>
            <a:prstGeom prst="line">
              <a:avLst/>
            </a:prstGeom>
            <a:noFill/>
            <a:ln w="28575">
              <a:solidFill>
                <a:srgbClr val="000000"/>
              </a:solidFill>
              <a:round/>
              <a:headEnd/>
              <a:tailEnd/>
            </a:ln>
          </p:spPr>
          <p:txBody>
            <a:bodyPr/>
            <a:lstStyle/>
            <a:p>
              <a:endParaRPr lang="en-US"/>
            </a:p>
          </p:txBody>
        </p:sp>
        <p:sp>
          <p:nvSpPr>
            <p:cNvPr id="309422" name="Line 345"/>
            <p:cNvSpPr>
              <a:spLocks noChangeShapeType="1"/>
            </p:cNvSpPr>
            <p:nvPr/>
          </p:nvSpPr>
          <p:spPr bwMode="auto">
            <a:xfrm>
              <a:off x="3636" y="1884"/>
              <a:ext cx="12" cy="1"/>
            </a:xfrm>
            <a:prstGeom prst="line">
              <a:avLst/>
            </a:prstGeom>
            <a:noFill/>
            <a:ln w="28575">
              <a:solidFill>
                <a:srgbClr val="000000"/>
              </a:solidFill>
              <a:round/>
              <a:headEnd/>
              <a:tailEnd/>
            </a:ln>
          </p:spPr>
          <p:txBody>
            <a:bodyPr/>
            <a:lstStyle/>
            <a:p>
              <a:endParaRPr lang="en-US"/>
            </a:p>
          </p:txBody>
        </p:sp>
        <p:sp>
          <p:nvSpPr>
            <p:cNvPr id="309423" name="Line 346"/>
            <p:cNvSpPr>
              <a:spLocks noChangeShapeType="1"/>
            </p:cNvSpPr>
            <p:nvPr/>
          </p:nvSpPr>
          <p:spPr bwMode="auto">
            <a:xfrm>
              <a:off x="3648" y="1884"/>
              <a:ext cx="42" cy="1"/>
            </a:xfrm>
            <a:prstGeom prst="line">
              <a:avLst/>
            </a:prstGeom>
            <a:noFill/>
            <a:ln w="28575">
              <a:solidFill>
                <a:srgbClr val="000000"/>
              </a:solidFill>
              <a:round/>
              <a:headEnd/>
              <a:tailEnd/>
            </a:ln>
          </p:spPr>
          <p:txBody>
            <a:bodyPr/>
            <a:lstStyle/>
            <a:p>
              <a:endParaRPr lang="en-US"/>
            </a:p>
          </p:txBody>
        </p:sp>
        <p:sp>
          <p:nvSpPr>
            <p:cNvPr id="309424" name="Line 347"/>
            <p:cNvSpPr>
              <a:spLocks noChangeShapeType="1"/>
            </p:cNvSpPr>
            <p:nvPr/>
          </p:nvSpPr>
          <p:spPr bwMode="auto">
            <a:xfrm>
              <a:off x="3690" y="1884"/>
              <a:ext cx="12" cy="1"/>
            </a:xfrm>
            <a:prstGeom prst="line">
              <a:avLst/>
            </a:prstGeom>
            <a:noFill/>
            <a:ln w="28575">
              <a:solidFill>
                <a:srgbClr val="000000"/>
              </a:solidFill>
              <a:round/>
              <a:headEnd/>
              <a:tailEnd/>
            </a:ln>
          </p:spPr>
          <p:txBody>
            <a:bodyPr/>
            <a:lstStyle/>
            <a:p>
              <a:endParaRPr lang="en-US"/>
            </a:p>
          </p:txBody>
        </p:sp>
        <p:sp>
          <p:nvSpPr>
            <p:cNvPr id="309425" name="Line 348"/>
            <p:cNvSpPr>
              <a:spLocks noChangeShapeType="1"/>
            </p:cNvSpPr>
            <p:nvPr/>
          </p:nvSpPr>
          <p:spPr bwMode="auto">
            <a:xfrm>
              <a:off x="3702" y="1884"/>
              <a:ext cx="12" cy="1"/>
            </a:xfrm>
            <a:prstGeom prst="line">
              <a:avLst/>
            </a:prstGeom>
            <a:noFill/>
            <a:ln w="28575">
              <a:solidFill>
                <a:srgbClr val="000000"/>
              </a:solidFill>
              <a:round/>
              <a:headEnd/>
              <a:tailEnd/>
            </a:ln>
          </p:spPr>
          <p:txBody>
            <a:bodyPr/>
            <a:lstStyle/>
            <a:p>
              <a:endParaRPr lang="en-US"/>
            </a:p>
          </p:txBody>
        </p:sp>
        <p:sp>
          <p:nvSpPr>
            <p:cNvPr id="309426" name="Line 349"/>
            <p:cNvSpPr>
              <a:spLocks noChangeShapeType="1"/>
            </p:cNvSpPr>
            <p:nvPr/>
          </p:nvSpPr>
          <p:spPr bwMode="auto">
            <a:xfrm>
              <a:off x="3714" y="1884"/>
              <a:ext cx="12" cy="1"/>
            </a:xfrm>
            <a:prstGeom prst="line">
              <a:avLst/>
            </a:prstGeom>
            <a:noFill/>
            <a:ln w="28575">
              <a:solidFill>
                <a:srgbClr val="000000"/>
              </a:solidFill>
              <a:round/>
              <a:headEnd/>
              <a:tailEnd/>
            </a:ln>
          </p:spPr>
          <p:txBody>
            <a:bodyPr/>
            <a:lstStyle/>
            <a:p>
              <a:endParaRPr lang="en-US"/>
            </a:p>
          </p:txBody>
        </p:sp>
        <p:sp>
          <p:nvSpPr>
            <p:cNvPr id="309427" name="Line 350"/>
            <p:cNvSpPr>
              <a:spLocks noChangeShapeType="1"/>
            </p:cNvSpPr>
            <p:nvPr/>
          </p:nvSpPr>
          <p:spPr bwMode="auto">
            <a:xfrm>
              <a:off x="3726" y="1884"/>
              <a:ext cx="12" cy="1"/>
            </a:xfrm>
            <a:prstGeom prst="line">
              <a:avLst/>
            </a:prstGeom>
            <a:noFill/>
            <a:ln w="28575">
              <a:solidFill>
                <a:srgbClr val="000000"/>
              </a:solidFill>
              <a:round/>
              <a:headEnd/>
              <a:tailEnd/>
            </a:ln>
          </p:spPr>
          <p:txBody>
            <a:bodyPr/>
            <a:lstStyle/>
            <a:p>
              <a:endParaRPr lang="en-US"/>
            </a:p>
          </p:txBody>
        </p:sp>
        <p:sp>
          <p:nvSpPr>
            <p:cNvPr id="309428" name="Line 351"/>
            <p:cNvSpPr>
              <a:spLocks noChangeShapeType="1"/>
            </p:cNvSpPr>
            <p:nvPr/>
          </p:nvSpPr>
          <p:spPr bwMode="auto">
            <a:xfrm>
              <a:off x="3738" y="1884"/>
              <a:ext cx="36" cy="1"/>
            </a:xfrm>
            <a:prstGeom prst="line">
              <a:avLst/>
            </a:prstGeom>
            <a:noFill/>
            <a:ln w="28575">
              <a:solidFill>
                <a:srgbClr val="000000"/>
              </a:solidFill>
              <a:round/>
              <a:headEnd/>
              <a:tailEnd/>
            </a:ln>
          </p:spPr>
          <p:txBody>
            <a:bodyPr/>
            <a:lstStyle/>
            <a:p>
              <a:endParaRPr lang="en-US"/>
            </a:p>
          </p:txBody>
        </p:sp>
        <p:sp>
          <p:nvSpPr>
            <p:cNvPr id="309429" name="Line 352"/>
            <p:cNvSpPr>
              <a:spLocks noChangeShapeType="1"/>
            </p:cNvSpPr>
            <p:nvPr/>
          </p:nvSpPr>
          <p:spPr bwMode="auto">
            <a:xfrm>
              <a:off x="3774" y="1884"/>
              <a:ext cx="12" cy="1"/>
            </a:xfrm>
            <a:prstGeom prst="line">
              <a:avLst/>
            </a:prstGeom>
            <a:noFill/>
            <a:ln w="28575">
              <a:solidFill>
                <a:srgbClr val="000000"/>
              </a:solidFill>
              <a:round/>
              <a:headEnd/>
              <a:tailEnd/>
            </a:ln>
          </p:spPr>
          <p:txBody>
            <a:bodyPr/>
            <a:lstStyle/>
            <a:p>
              <a:endParaRPr lang="en-US"/>
            </a:p>
          </p:txBody>
        </p:sp>
        <p:sp>
          <p:nvSpPr>
            <p:cNvPr id="309430" name="Line 353"/>
            <p:cNvSpPr>
              <a:spLocks noChangeShapeType="1"/>
            </p:cNvSpPr>
            <p:nvPr/>
          </p:nvSpPr>
          <p:spPr bwMode="auto">
            <a:xfrm>
              <a:off x="3786" y="1884"/>
              <a:ext cx="12" cy="1"/>
            </a:xfrm>
            <a:prstGeom prst="line">
              <a:avLst/>
            </a:prstGeom>
            <a:noFill/>
            <a:ln w="28575">
              <a:solidFill>
                <a:srgbClr val="000000"/>
              </a:solidFill>
              <a:round/>
              <a:headEnd/>
              <a:tailEnd/>
            </a:ln>
          </p:spPr>
          <p:txBody>
            <a:bodyPr/>
            <a:lstStyle/>
            <a:p>
              <a:endParaRPr lang="en-US"/>
            </a:p>
          </p:txBody>
        </p:sp>
        <p:sp>
          <p:nvSpPr>
            <p:cNvPr id="309431" name="Line 354"/>
            <p:cNvSpPr>
              <a:spLocks noChangeShapeType="1"/>
            </p:cNvSpPr>
            <p:nvPr/>
          </p:nvSpPr>
          <p:spPr bwMode="auto">
            <a:xfrm>
              <a:off x="3798" y="1884"/>
              <a:ext cx="12" cy="1"/>
            </a:xfrm>
            <a:prstGeom prst="line">
              <a:avLst/>
            </a:prstGeom>
            <a:noFill/>
            <a:ln w="28575">
              <a:solidFill>
                <a:srgbClr val="000000"/>
              </a:solidFill>
              <a:round/>
              <a:headEnd/>
              <a:tailEnd/>
            </a:ln>
          </p:spPr>
          <p:txBody>
            <a:bodyPr/>
            <a:lstStyle/>
            <a:p>
              <a:endParaRPr lang="en-US"/>
            </a:p>
          </p:txBody>
        </p:sp>
        <p:sp>
          <p:nvSpPr>
            <p:cNvPr id="309432" name="Line 355"/>
            <p:cNvSpPr>
              <a:spLocks noChangeShapeType="1"/>
            </p:cNvSpPr>
            <p:nvPr/>
          </p:nvSpPr>
          <p:spPr bwMode="auto">
            <a:xfrm>
              <a:off x="3810" y="1884"/>
              <a:ext cx="12" cy="1"/>
            </a:xfrm>
            <a:prstGeom prst="line">
              <a:avLst/>
            </a:prstGeom>
            <a:noFill/>
            <a:ln w="28575">
              <a:solidFill>
                <a:srgbClr val="000000"/>
              </a:solidFill>
              <a:round/>
              <a:headEnd/>
              <a:tailEnd/>
            </a:ln>
          </p:spPr>
          <p:txBody>
            <a:bodyPr/>
            <a:lstStyle/>
            <a:p>
              <a:endParaRPr lang="en-US"/>
            </a:p>
          </p:txBody>
        </p:sp>
        <p:sp>
          <p:nvSpPr>
            <p:cNvPr id="309433" name="Line 356"/>
            <p:cNvSpPr>
              <a:spLocks noChangeShapeType="1"/>
            </p:cNvSpPr>
            <p:nvPr/>
          </p:nvSpPr>
          <p:spPr bwMode="auto">
            <a:xfrm>
              <a:off x="3822" y="1884"/>
              <a:ext cx="36" cy="1"/>
            </a:xfrm>
            <a:prstGeom prst="line">
              <a:avLst/>
            </a:prstGeom>
            <a:noFill/>
            <a:ln w="28575">
              <a:solidFill>
                <a:srgbClr val="000000"/>
              </a:solidFill>
              <a:round/>
              <a:headEnd/>
              <a:tailEnd/>
            </a:ln>
          </p:spPr>
          <p:txBody>
            <a:bodyPr/>
            <a:lstStyle/>
            <a:p>
              <a:endParaRPr lang="en-US"/>
            </a:p>
          </p:txBody>
        </p:sp>
        <p:sp>
          <p:nvSpPr>
            <p:cNvPr id="309434" name="Line 357"/>
            <p:cNvSpPr>
              <a:spLocks noChangeShapeType="1"/>
            </p:cNvSpPr>
            <p:nvPr/>
          </p:nvSpPr>
          <p:spPr bwMode="auto">
            <a:xfrm>
              <a:off x="3858" y="1884"/>
              <a:ext cx="12" cy="1"/>
            </a:xfrm>
            <a:prstGeom prst="line">
              <a:avLst/>
            </a:prstGeom>
            <a:noFill/>
            <a:ln w="28575">
              <a:solidFill>
                <a:srgbClr val="000000"/>
              </a:solidFill>
              <a:round/>
              <a:headEnd/>
              <a:tailEnd/>
            </a:ln>
          </p:spPr>
          <p:txBody>
            <a:bodyPr/>
            <a:lstStyle/>
            <a:p>
              <a:endParaRPr lang="en-US"/>
            </a:p>
          </p:txBody>
        </p:sp>
        <p:sp>
          <p:nvSpPr>
            <p:cNvPr id="309435" name="Line 358"/>
            <p:cNvSpPr>
              <a:spLocks noChangeShapeType="1"/>
            </p:cNvSpPr>
            <p:nvPr/>
          </p:nvSpPr>
          <p:spPr bwMode="auto">
            <a:xfrm>
              <a:off x="3870" y="1884"/>
              <a:ext cx="18" cy="1"/>
            </a:xfrm>
            <a:prstGeom prst="line">
              <a:avLst/>
            </a:prstGeom>
            <a:noFill/>
            <a:ln w="28575">
              <a:solidFill>
                <a:srgbClr val="000000"/>
              </a:solidFill>
              <a:round/>
              <a:headEnd/>
              <a:tailEnd/>
            </a:ln>
          </p:spPr>
          <p:txBody>
            <a:bodyPr/>
            <a:lstStyle/>
            <a:p>
              <a:endParaRPr lang="en-US"/>
            </a:p>
          </p:txBody>
        </p:sp>
        <p:sp>
          <p:nvSpPr>
            <p:cNvPr id="309436" name="Line 359"/>
            <p:cNvSpPr>
              <a:spLocks noChangeShapeType="1"/>
            </p:cNvSpPr>
            <p:nvPr/>
          </p:nvSpPr>
          <p:spPr bwMode="auto">
            <a:xfrm>
              <a:off x="3888" y="1884"/>
              <a:ext cx="12" cy="1"/>
            </a:xfrm>
            <a:prstGeom prst="line">
              <a:avLst/>
            </a:prstGeom>
            <a:noFill/>
            <a:ln w="28575">
              <a:solidFill>
                <a:srgbClr val="000000"/>
              </a:solidFill>
              <a:round/>
              <a:headEnd/>
              <a:tailEnd/>
            </a:ln>
          </p:spPr>
          <p:txBody>
            <a:bodyPr/>
            <a:lstStyle/>
            <a:p>
              <a:endParaRPr lang="en-US"/>
            </a:p>
          </p:txBody>
        </p:sp>
        <p:sp>
          <p:nvSpPr>
            <p:cNvPr id="309437" name="Line 360"/>
            <p:cNvSpPr>
              <a:spLocks noChangeShapeType="1"/>
            </p:cNvSpPr>
            <p:nvPr/>
          </p:nvSpPr>
          <p:spPr bwMode="auto">
            <a:xfrm>
              <a:off x="3900" y="1884"/>
              <a:ext cx="12" cy="1"/>
            </a:xfrm>
            <a:prstGeom prst="line">
              <a:avLst/>
            </a:prstGeom>
            <a:noFill/>
            <a:ln w="28575">
              <a:solidFill>
                <a:srgbClr val="000000"/>
              </a:solidFill>
              <a:round/>
              <a:headEnd/>
              <a:tailEnd/>
            </a:ln>
          </p:spPr>
          <p:txBody>
            <a:bodyPr/>
            <a:lstStyle/>
            <a:p>
              <a:endParaRPr lang="en-US"/>
            </a:p>
          </p:txBody>
        </p:sp>
        <p:sp>
          <p:nvSpPr>
            <p:cNvPr id="309438" name="Line 361"/>
            <p:cNvSpPr>
              <a:spLocks noChangeShapeType="1"/>
            </p:cNvSpPr>
            <p:nvPr/>
          </p:nvSpPr>
          <p:spPr bwMode="auto">
            <a:xfrm>
              <a:off x="3912" y="1884"/>
              <a:ext cx="36" cy="1"/>
            </a:xfrm>
            <a:prstGeom prst="line">
              <a:avLst/>
            </a:prstGeom>
            <a:noFill/>
            <a:ln w="28575">
              <a:solidFill>
                <a:srgbClr val="000000"/>
              </a:solidFill>
              <a:round/>
              <a:headEnd/>
              <a:tailEnd/>
            </a:ln>
          </p:spPr>
          <p:txBody>
            <a:bodyPr/>
            <a:lstStyle/>
            <a:p>
              <a:endParaRPr lang="en-US"/>
            </a:p>
          </p:txBody>
        </p:sp>
        <p:sp>
          <p:nvSpPr>
            <p:cNvPr id="309439" name="Line 362"/>
            <p:cNvSpPr>
              <a:spLocks noChangeShapeType="1"/>
            </p:cNvSpPr>
            <p:nvPr/>
          </p:nvSpPr>
          <p:spPr bwMode="auto">
            <a:xfrm>
              <a:off x="3948" y="1884"/>
              <a:ext cx="12" cy="1"/>
            </a:xfrm>
            <a:prstGeom prst="line">
              <a:avLst/>
            </a:prstGeom>
            <a:noFill/>
            <a:ln w="28575">
              <a:solidFill>
                <a:srgbClr val="000000"/>
              </a:solidFill>
              <a:round/>
              <a:headEnd/>
              <a:tailEnd/>
            </a:ln>
          </p:spPr>
          <p:txBody>
            <a:bodyPr/>
            <a:lstStyle/>
            <a:p>
              <a:endParaRPr lang="en-US"/>
            </a:p>
          </p:txBody>
        </p:sp>
        <p:sp>
          <p:nvSpPr>
            <p:cNvPr id="309440" name="Line 363"/>
            <p:cNvSpPr>
              <a:spLocks noChangeShapeType="1"/>
            </p:cNvSpPr>
            <p:nvPr/>
          </p:nvSpPr>
          <p:spPr bwMode="auto">
            <a:xfrm>
              <a:off x="3960" y="1884"/>
              <a:ext cx="12" cy="1"/>
            </a:xfrm>
            <a:prstGeom prst="line">
              <a:avLst/>
            </a:prstGeom>
            <a:noFill/>
            <a:ln w="28575">
              <a:solidFill>
                <a:srgbClr val="000000"/>
              </a:solidFill>
              <a:round/>
              <a:headEnd/>
              <a:tailEnd/>
            </a:ln>
          </p:spPr>
          <p:txBody>
            <a:bodyPr/>
            <a:lstStyle/>
            <a:p>
              <a:endParaRPr lang="en-US"/>
            </a:p>
          </p:txBody>
        </p:sp>
        <p:sp>
          <p:nvSpPr>
            <p:cNvPr id="309441" name="Line 364"/>
            <p:cNvSpPr>
              <a:spLocks noChangeShapeType="1"/>
            </p:cNvSpPr>
            <p:nvPr/>
          </p:nvSpPr>
          <p:spPr bwMode="auto">
            <a:xfrm>
              <a:off x="3972" y="1884"/>
              <a:ext cx="12" cy="1"/>
            </a:xfrm>
            <a:prstGeom prst="line">
              <a:avLst/>
            </a:prstGeom>
            <a:noFill/>
            <a:ln w="28575">
              <a:solidFill>
                <a:srgbClr val="000000"/>
              </a:solidFill>
              <a:round/>
              <a:headEnd/>
              <a:tailEnd/>
            </a:ln>
          </p:spPr>
          <p:txBody>
            <a:bodyPr/>
            <a:lstStyle/>
            <a:p>
              <a:endParaRPr lang="en-US"/>
            </a:p>
          </p:txBody>
        </p:sp>
        <p:sp>
          <p:nvSpPr>
            <p:cNvPr id="309442" name="Line 365"/>
            <p:cNvSpPr>
              <a:spLocks noChangeShapeType="1"/>
            </p:cNvSpPr>
            <p:nvPr/>
          </p:nvSpPr>
          <p:spPr bwMode="auto">
            <a:xfrm>
              <a:off x="3984" y="1884"/>
              <a:ext cx="12" cy="1"/>
            </a:xfrm>
            <a:prstGeom prst="line">
              <a:avLst/>
            </a:prstGeom>
            <a:noFill/>
            <a:ln w="28575">
              <a:solidFill>
                <a:srgbClr val="000000"/>
              </a:solidFill>
              <a:round/>
              <a:headEnd/>
              <a:tailEnd/>
            </a:ln>
          </p:spPr>
          <p:txBody>
            <a:bodyPr/>
            <a:lstStyle/>
            <a:p>
              <a:endParaRPr lang="en-US"/>
            </a:p>
          </p:txBody>
        </p:sp>
        <p:sp>
          <p:nvSpPr>
            <p:cNvPr id="309443" name="Line 366"/>
            <p:cNvSpPr>
              <a:spLocks noChangeShapeType="1"/>
            </p:cNvSpPr>
            <p:nvPr/>
          </p:nvSpPr>
          <p:spPr bwMode="auto">
            <a:xfrm>
              <a:off x="3996" y="1884"/>
              <a:ext cx="36" cy="1"/>
            </a:xfrm>
            <a:prstGeom prst="line">
              <a:avLst/>
            </a:prstGeom>
            <a:noFill/>
            <a:ln w="28575">
              <a:solidFill>
                <a:srgbClr val="000000"/>
              </a:solidFill>
              <a:round/>
              <a:headEnd/>
              <a:tailEnd/>
            </a:ln>
          </p:spPr>
          <p:txBody>
            <a:bodyPr/>
            <a:lstStyle/>
            <a:p>
              <a:endParaRPr lang="en-US"/>
            </a:p>
          </p:txBody>
        </p:sp>
        <p:sp>
          <p:nvSpPr>
            <p:cNvPr id="309444" name="Line 367"/>
            <p:cNvSpPr>
              <a:spLocks noChangeShapeType="1"/>
            </p:cNvSpPr>
            <p:nvPr/>
          </p:nvSpPr>
          <p:spPr bwMode="auto">
            <a:xfrm>
              <a:off x="4032" y="1884"/>
              <a:ext cx="12" cy="1"/>
            </a:xfrm>
            <a:prstGeom prst="line">
              <a:avLst/>
            </a:prstGeom>
            <a:noFill/>
            <a:ln w="28575">
              <a:solidFill>
                <a:srgbClr val="000000"/>
              </a:solidFill>
              <a:round/>
              <a:headEnd/>
              <a:tailEnd/>
            </a:ln>
          </p:spPr>
          <p:txBody>
            <a:bodyPr/>
            <a:lstStyle/>
            <a:p>
              <a:endParaRPr lang="en-US"/>
            </a:p>
          </p:txBody>
        </p:sp>
        <p:sp>
          <p:nvSpPr>
            <p:cNvPr id="309445" name="Line 368"/>
            <p:cNvSpPr>
              <a:spLocks noChangeShapeType="1"/>
            </p:cNvSpPr>
            <p:nvPr/>
          </p:nvSpPr>
          <p:spPr bwMode="auto">
            <a:xfrm>
              <a:off x="4044" y="1884"/>
              <a:ext cx="12" cy="1"/>
            </a:xfrm>
            <a:prstGeom prst="line">
              <a:avLst/>
            </a:prstGeom>
            <a:noFill/>
            <a:ln w="28575">
              <a:solidFill>
                <a:srgbClr val="000000"/>
              </a:solidFill>
              <a:round/>
              <a:headEnd/>
              <a:tailEnd/>
            </a:ln>
          </p:spPr>
          <p:txBody>
            <a:bodyPr/>
            <a:lstStyle/>
            <a:p>
              <a:endParaRPr lang="en-US"/>
            </a:p>
          </p:txBody>
        </p:sp>
        <p:sp>
          <p:nvSpPr>
            <p:cNvPr id="309446" name="Line 369"/>
            <p:cNvSpPr>
              <a:spLocks noChangeShapeType="1"/>
            </p:cNvSpPr>
            <p:nvPr/>
          </p:nvSpPr>
          <p:spPr bwMode="auto">
            <a:xfrm>
              <a:off x="4056" y="1884"/>
              <a:ext cx="12" cy="1"/>
            </a:xfrm>
            <a:prstGeom prst="line">
              <a:avLst/>
            </a:prstGeom>
            <a:noFill/>
            <a:ln w="28575">
              <a:solidFill>
                <a:srgbClr val="000000"/>
              </a:solidFill>
              <a:round/>
              <a:headEnd/>
              <a:tailEnd/>
            </a:ln>
          </p:spPr>
          <p:txBody>
            <a:bodyPr/>
            <a:lstStyle/>
            <a:p>
              <a:endParaRPr lang="en-US"/>
            </a:p>
          </p:txBody>
        </p:sp>
        <p:sp>
          <p:nvSpPr>
            <p:cNvPr id="309447" name="Line 370"/>
            <p:cNvSpPr>
              <a:spLocks noChangeShapeType="1"/>
            </p:cNvSpPr>
            <p:nvPr/>
          </p:nvSpPr>
          <p:spPr bwMode="auto">
            <a:xfrm>
              <a:off x="4068" y="1884"/>
              <a:ext cx="18" cy="1"/>
            </a:xfrm>
            <a:prstGeom prst="line">
              <a:avLst/>
            </a:prstGeom>
            <a:noFill/>
            <a:ln w="28575">
              <a:solidFill>
                <a:srgbClr val="000000"/>
              </a:solidFill>
              <a:round/>
              <a:headEnd/>
              <a:tailEnd/>
            </a:ln>
          </p:spPr>
          <p:txBody>
            <a:bodyPr/>
            <a:lstStyle/>
            <a:p>
              <a:endParaRPr lang="en-US"/>
            </a:p>
          </p:txBody>
        </p:sp>
        <p:sp>
          <p:nvSpPr>
            <p:cNvPr id="309448" name="Line 371"/>
            <p:cNvSpPr>
              <a:spLocks noChangeShapeType="1"/>
            </p:cNvSpPr>
            <p:nvPr/>
          </p:nvSpPr>
          <p:spPr bwMode="auto">
            <a:xfrm>
              <a:off x="4086" y="1884"/>
              <a:ext cx="36" cy="1"/>
            </a:xfrm>
            <a:prstGeom prst="line">
              <a:avLst/>
            </a:prstGeom>
            <a:noFill/>
            <a:ln w="28575">
              <a:solidFill>
                <a:srgbClr val="000000"/>
              </a:solidFill>
              <a:round/>
              <a:headEnd/>
              <a:tailEnd/>
            </a:ln>
          </p:spPr>
          <p:txBody>
            <a:bodyPr/>
            <a:lstStyle/>
            <a:p>
              <a:endParaRPr lang="en-US"/>
            </a:p>
          </p:txBody>
        </p:sp>
        <p:sp>
          <p:nvSpPr>
            <p:cNvPr id="309449" name="Line 372"/>
            <p:cNvSpPr>
              <a:spLocks noChangeShapeType="1"/>
            </p:cNvSpPr>
            <p:nvPr/>
          </p:nvSpPr>
          <p:spPr bwMode="auto">
            <a:xfrm>
              <a:off x="4122" y="1884"/>
              <a:ext cx="12" cy="1"/>
            </a:xfrm>
            <a:prstGeom prst="line">
              <a:avLst/>
            </a:prstGeom>
            <a:noFill/>
            <a:ln w="28575">
              <a:solidFill>
                <a:srgbClr val="000000"/>
              </a:solidFill>
              <a:round/>
              <a:headEnd/>
              <a:tailEnd/>
            </a:ln>
          </p:spPr>
          <p:txBody>
            <a:bodyPr/>
            <a:lstStyle/>
            <a:p>
              <a:endParaRPr lang="en-US"/>
            </a:p>
          </p:txBody>
        </p:sp>
        <p:sp>
          <p:nvSpPr>
            <p:cNvPr id="309450" name="Line 373"/>
            <p:cNvSpPr>
              <a:spLocks noChangeShapeType="1"/>
            </p:cNvSpPr>
            <p:nvPr/>
          </p:nvSpPr>
          <p:spPr bwMode="auto">
            <a:xfrm>
              <a:off x="4134" y="1884"/>
              <a:ext cx="12" cy="1"/>
            </a:xfrm>
            <a:prstGeom prst="line">
              <a:avLst/>
            </a:prstGeom>
            <a:noFill/>
            <a:ln w="28575">
              <a:solidFill>
                <a:srgbClr val="000000"/>
              </a:solidFill>
              <a:round/>
              <a:headEnd/>
              <a:tailEnd/>
            </a:ln>
          </p:spPr>
          <p:txBody>
            <a:bodyPr/>
            <a:lstStyle/>
            <a:p>
              <a:endParaRPr lang="en-US"/>
            </a:p>
          </p:txBody>
        </p:sp>
        <p:sp>
          <p:nvSpPr>
            <p:cNvPr id="309451" name="Line 374"/>
            <p:cNvSpPr>
              <a:spLocks noChangeShapeType="1"/>
            </p:cNvSpPr>
            <p:nvPr/>
          </p:nvSpPr>
          <p:spPr bwMode="auto">
            <a:xfrm>
              <a:off x="4146" y="1884"/>
              <a:ext cx="12" cy="1"/>
            </a:xfrm>
            <a:prstGeom prst="line">
              <a:avLst/>
            </a:prstGeom>
            <a:noFill/>
            <a:ln w="28575">
              <a:solidFill>
                <a:srgbClr val="000000"/>
              </a:solidFill>
              <a:round/>
              <a:headEnd/>
              <a:tailEnd/>
            </a:ln>
          </p:spPr>
          <p:txBody>
            <a:bodyPr/>
            <a:lstStyle/>
            <a:p>
              <a:endParaRPr lang="en-US"/>
            </a:p>
          </p:txBody>
        </p:sp>
        <p:sp>
          <p:nvSpPr>
            <p:cNvPr id="309452" name="Line 375"/>
            <p:cNvSpPr>
              <a:spLocks noChangeShapeType="1"/>
            </p:cNvSpPr>
            <p:nvPr/>
          </p:nvSpPr>
          <p:spPr bwMode="auto">
            <a:xfrm>
              <a:off x="4158" y="1884"/>
              <a:ext cx="12" cy="1"/>
            </a:xfrm>
            <a:prstGeom prst="line">
              <a:avLst/>
            </a:prstGeom>
            <a:noFill/>
            <a:ln w="28575">
              <a:solidFill>
                <a:srgbClr val="000000"/>
              </a:solidFill>
              <a:round/>
              <a:headEnd/>
              <a:tailEnd/>
            </a:ln>
          </p:spPr>
          <p:txBody>
            <a:bodyPr/>
            <a:lstStyle/>
            <a:p>
              <a:endParaRPr lang="en-US"/>
            </a:p>
          </p:txBody>
        </p:sp>
        <p:sp>
          <p:nvSpPr>
            <p:cNvPr id="309453" name="Line 376"/>
            <p:cNvSpPr>
              <a:spLocks noChangeShapeType="1"/>
            </p:cNvSpPr>
            <p:nvPr/>
          </p:nvSpPr>
          <p:spPr bwMode="auto">
            <a:xfrm>
              <a:off x="4170" y="1884"/>
              <a:ext cx="36" cy="1"/>
            </a:xfrm>
            <a:prstGeom prst="line">
              <a:avLst/>
            </a:prstGeom>
            <a:noFill/>
            <a:ln w="28575">
              <a:solidFill>
                <a:srgbClr val="000000"/>
              </a:solidFill>
              <a:round/>
              <a:headEnd/>
              <a:tailEnd/>
            </a:ln>
          </p:spPr>
          <p:txBody>
            <a:bodyPr/>
            <a:lstStyle/>
            <a:p>
              <a:endParaRPr lang="en-US"/>
            </a:p>
          </p:txBody>
        </p:sp>
        <p:sp>
          <p:nvSpPr>
            <p:cNvPr id="309454" name="Line 377"/>
            <p:cNvSpPr>
              <a:spLocks noChangeShapeType="1"/>
            </p:cNvSpPr>
            <p:nvPr/>
          </p:nvSpPr>
          <p:spPr bwMode="auto">
            <a:xfrm>
              <a:off x="4206" y="1884"/>
              <a:ext cx="12" cy="1"/>
            </a:xfrm>
            <a:prstGeom prst="line">
              <a:avLst/>
            </a:prstGeom>
            <a:noFill/>
            <a:ln w="28575">
              <a:solidFill>
                <a:srgbClr val="000000"/>
              </a:solidFill>
              <a:round/>
              <a:headEnd/>
              <a:tailEnd/>
            </a:ln>
          </p:spPr>
          <p:txBody>
            <a:bodyPr/>
            <a:lstStyle/>
            <a:p>
              <a:endParaRPr lang="en-US"/>
            </a:p>
          </p:txBody>
        </p:sp>
        <p:sp>
          <p:nvSpPr>
            <p:cNvPr id="309455" name="Line 378"/>
            <p:cNvSpPr>
              <a:spLocks noChangeShapeType="1"/>
            </p:cNvSpPr>
            <p:nvPr/>
          </p:nvSpPr>
          <p:spPr bwMode="auto">
            <a:xfrm>
              <a:off x="4218" y="1884"/>
              <a:ext cx="12" cy="1"/>
            </a:xfrm>
            <a:prstGeom prst="line">
              <a:avLst/>
            </a:prstGeom>
            <a:noFill/>
            <a:ln w="28575">
              <a:solidFill>
                <a:srgbClr val="000000"/>
              </a:solidFill>
              <a:round/>
              <a:headEnd/>
              <a:tailEnd/>
            </a:ln>
          </p:spPr>
          <p:txBody>
            <a:bodyPr/>
            <a:lstStyle/>
            <a:p>
              <a:endParaRPr lang="en-US"/>
            </a:p>
          </p:txBody>
        </p:sp>
        <p:sp>
          <p:nvSpPr>
            <p:cNvPr id="309456" name="Line 379"/>
            <p:cNvSpPr>
              <a:spLocks noChangeShapeType="1"/>
            </p:cNvSpPr>
            <p:nvPr/>
          </p:nvSpPr>
          <p:spPr bwMode="auto">
            <a:xfrm>
              <a:off x="4230" y="1884"/>
              <a:ext cx="12" cy="1"/>
            </a:xfrm>
            <a:prstGeom prst="line">
              <a:avLst/>
            </a:prstGeom>
            <a:noFill/>
            <a:ln w="28575">
              <a:solidFill>
                <a:srgbClr val="000000"/>
              </a:solidFill>
              <a:round/>
              <a:headEnd/>
              <a:tailEnd/>
            </a:ln>
          </p:spPr>
          <p:txBody>
            <a:bodyPr/>
            <a:lstStyle/>
            <a:p>
              <a:endParaRPr lang="en-US"/>
            </a:p>
          </p:txBody>
        </p:sp>
        <p:sp>
          <p:nvSpPr>
            <p:cNvPr id="309457" name="Line 380"/>
            <p:cNvSpPr>
              <a:spLocks noChangeShapeType="1"/>
            </p:cNvSpPr>
            <p:nvPr/>
          </p:nvSpPr>
          <p:spPr bwMode="auto">
            <a:xfrm>
              <a:off x="4242" y="1884"/>
              <a:ext cx="12" cy="1"/>
            </a:xfrm>
            <a:prstGeom prst="line">
              <a:avLst/>
            </a:prstGeom>
            <a:noFill/>
            <a:ln w="28575">
              <a:solidFill>
                <a:srgbClr val="000000"/>
              </a:solidFill>
              <a:round/>
              <a:headEnd/>
              <a:tailEnd/>
            </a:ln>
          </p:spPr>
          <p:txBody>
            <a:bodyPr/>
            <a:lstStyle/>
            <a:p>
              <a:endParaRPr lang="en-US"/>
            </a:p>
          </p:txBody>
        </p:sp>
        <p:sp>
          <p:nvSpPr>
            <p:cNvPr id="309458" name="Line 381"/>
            <p:cNvSpPr>
              <a:spLocks noChangeShapeType="1"/>
            </p:cNvSpPr>
            <p:nvPr/>
          </p:nvSpPr>
          <p:spPr bwMode="auto">
            <a:xfrm>
              <a:off x="4254" y="1884"/>
              <a:ext cx="42" cy="1"/>
            </a:xfrm>
            <a:prstGeom prst="line">
              <a:avLst/>
            </a:prstGeom>
            <a:noFill/>
            <a:ln w="28575">
              <a:solidFill>
                <a:srgbClr val="000000"/>
              </a:solidFill>
              <a:round/>
              <a:headEnd/>
              <a:tailEnd/>
            </a:ln>
          </p:spPr>
          <p:txBody>
            <a:bodyPr/>
            <a:lstStyle/>
            <a:p>
              <a:endParaRPr lang="en-US"/>
            </a:p>
          </p:txBody>
        </p:sp>
        <p:sp>
          <p:nvSpPr>
            <p:cNvPr id="309459" name="Line 382"/>
            <p:cNvSpPr>
              <a:spLocks noChangeShapeType="1"/>
            </p:cNvSpPr>
            <p:nvPr/>
          </p:nvSpPr>
          <p:spPr bwMode="auto">
            <a:xfrm>
              <a:off x="4296" y="1884"/>
              <a:ext cx="12" cy="1"/>
            </a:xfrm>
            <a:prstGeom prst="line">
              <a:avLst/>
            </a:prstGeom>
            <a:noFill/>
            <a:ln w="28575">
              <a:solidFill>
                <a:srgbClr val="000000"/>
              </a:solidFill>
              <a:round/>
              <a:headEnd/>
              <a:tailEnd/>
            </a:ln>
          </p:spPr>
          <p:txBody>
            <a:bodyPr/>
            <a:lstStyle/>
            <a:p>
              <a:endParaRPr lang="en-US"/>
            </a:p>
          </p:txBody>
        </p:sp>
        <p:sp>
          <p:nvSpPr>
            <p:cNvPr id="309460" name="Line 383"/>
            <p:cNvSpPr>
              <a:spLocks noChangeShapeType="1"/>
            </p:cNvSpPr>
            <p:nvPr/>
          </p:nvSpPr>
          <p:spPr bwMode="auto">
            <a:xfrm>
              <a:off x="4308" y="1884"/>
              <a:ext cx="12" cy="1"/>
            </a:xfrm>
            <a:prstGeom prst="line">
              <a:avLst/>
            </a:prstGeom>
            <a:noFill/>
            <a:ln w="28575">
              <a:solidFill>
                <a:srgbClr val="000000"/>
              </a:solidFill>
              <a:round/>
              <a:headEnd/>
              <a:tailEnd/>
            </a:ln>
          </p:spPr>
          <p:txBody>
            <a:bodyPr/>
            <a:lstStyle/>
            <a:p>
              <a:endParaRPr lang="en-US"/>
            </a:p>
          </p:txBody>
        </p:sp>
        <p:sp>
          <p:nvSpPr>
            <p:cNvPr id="309461" name="Line 384"/>
            <p:cNvSpPr>
              <a:spLocks noChangeShapeType="1"/>
            </p:cNvSpPr>
            <p:nvPr/>
          </p:nvSpPr>
          <p:spPr bwMode="auto">
            <a:xfrm>
              <a:off x="4320" y="1884"/>
              <a:ext cx="12" cy="1"/>
            </a:xfrm>
            <a:prstGeom prst="line">
              <a:avLst/>
            </a:prstGeom>
            <a:noFill/>
            <a:ln w="28575">
              <a:solidFill>
                <a:srgbClr val="000000"/>
              </a:solidFill>
              <a:round/>
              <a:headEnd/>
              <a:tailEnd/>
            </a:ln>
          </p:spPr>
          <p:txBody>
            <a:bodyPr/>
            <a:lstStyle/>
            <a:p>
              <a:endParaRPr lang="en-US"/>
            </a:p>
          </p:txBody>
        </p:sp>
        <p:sp>
          <p:nvSpPr>
            <p:cNvPr id="309462" name="Line 385"/>
            <p:cNvSpPr>
              <a:spLocks noChangeShapeType="1"/>
            </p:cNvSpPr>
            <p:nvPr/>
          </p:nvSpPr>
          <p:spPr bwMode="auto">
            <a:xfrm>
              <a:off x="4332" y="1884"/>
              <a:ext cx="12" cy="1"/>
            </a:xfrm>
            <a:prstGeom prst="line">
              <a:avLst/>
            </a:prstGeom>
            <a:noFill/>
            <a:ln w="28575">
              <a:solidFill>
                <a:srgbClr val="000000"/>
              </a:solidFill>
              <a:round/>
              <a:headEnd/>
              <a:tailEnd/>
            </a:ln>
          </p:spPr>
          <p:txBody>
            <a:bodyPr/>
            <a:lstStyle/>
            <a:p>
              <a:endParaRPr lang="en-US"/>
            </a:p>
          </p:txBody>
        </p:sp>
        <p:sp>
          <p:nvSpPr>
            <p:cNvPr id="309463" name="Line 386"/>
            <p:cNvSpPr>
              <a:spLocks noChangeShapeType="1"/>
            </p:cNvSpPr>
            <p:nvPr/>
          </p:nvSpPr>
          <p:spPr bwMode="auto">
            <a:xfrm>
              <a:off x="4344" y="1884"/>
              <a:ext cx="36" cy="1"/>
            </a:xfrm>
            <a:prstGeom prst="line">
              <a:avLst/>
            </a:prstGeom>
            <a:noFill/>
            <a:ln w="28575">
              <a:solidFill>
                <a:srgbClr val="000000"/>
              </a:solidFill>
              <a:round/>
              <a:headEnd/>
              <a:tailEnd/>
            </a:ln>
          </p:spPr>
          <p:txBody>
            <a:bodyPr/>
            <a:lstStyle/>
            <a:p>
              <a:endParaRPr lang="en-US"/>
            </a:p>
          </p:txBody>
        </p:sp>
        <p:sp>
          <p:nvSpPr>
            <p:cNvPr id="309464" name="Line 387"/>
            <p:cNvSpPr>
              <a:spLocks noChangeShapeType="1"/>
            </p:cNvSpPr>
            <p:nvPr/>
          </p:nvSpPr>
          <p:spPr bwMode="auto">
            <a:xfrm>
              <a:off x="4380" y="1884"/>
              <a:ext cx="12" cy="1"/>
            </a:xfrm>
            <a:prstGeom prst="line">
              <a:avLst/>
            </a:prstGeom>
            <a:noFill/>
            <a:ln w="28575">
              <a:solidFill>
                <a:srgbClr val="000000"/>
              </a:solidFill>
              <a:round/>
              <a:headEnd/>
              <a:tailEnd/>
            </a:ln>
          </p:spPr>
          <p:txBody>
            <a:bodyPr/>
            <a:lstStyle/>
            <a:p>
              <a:endParaRPr lang="en-US"/>
            </a:p>
          </p:txBody>
        </p:sp>
        <p:sp>
          <p:nvSpPr>
            <p:cNvPr id="309465" name="Line 388"/>
            <p:cNvSpPr>
              <a:spLocks noChangeShapeType="1"/>
            </p:cNvSpPr>
            <p:nvPr/>
          </p:nvSpPr>
          <p:spPr bwMode="auto">
            <a:xfrm>
              <a:off x="4392" y="1884"/>
              <a:ext cx="12" cy="1"/>
            </a:xfrm>
            <a:prstGeom prst="line">
              <a:avLst/>
            </a:prstGeom>
            <a:noFill/>
            <a:ln w="28575">
              <a:solidFill>
                <a:srgbClr val="000000"/>
              </a:solidFill>
              <a:round/>
              <a:headEnd/>
              <a:tailEnd/>
            </a:ln>
          </p:spPr>
          <p:txBody>
            <a:bodyPr/>
            <a:lstStyle/>
            <a:p>
              <a:endParaRPr lang="en-US"/>
            </a:p>
          </p:txBody>
        </p:sp>
        <p:sp>
          <p:nvSpPr>
            <p:cNvPr id="309466" name="Line 389"/>
            <p:cNvSpPr>
              <a:spLocks noChangeShapeType="1"/>
            </p:cNvSpPr>
            <p:nvPr/>
          </p:nvSpPr>
          <p:spPr bwMode="auto">
            <a:xfrm>
              <a:off x="4404" y="1884"/>
              <a:ext cx="12" cy="1"/>
            </a:xfrm>
            <a:prstGeom prst="line">
              <a:avLst/>
            </a:prstGeom>
            <a:noFill/>
            <a:ln w="28575">
              <a:solidFill>
                <a:srgbClr val="000000"/>
              </a:solidFill>
              <a:round/>
              <a:headEnd/>
              <a:tailEnd/>
            </a:ln>
          </p:spPr>
          <p:txBody>
            <a:bodyPr/>
            <a:lstStyle/>
            <a:p>
              <a:endParaRPr lang="en-US"/>
            </a:p>
          </p:txBody>
        </p:sp>
        <p:sp>
          <p:nvSpPr>
            <p:cNvPr id="309467" name="Line 390"/>
            <p:cNvSpPr>
              <a:spLocks noChangeShapeType="1"/>
            </p:cNvSpPr>
            <p:nvPr/>
          </p:nvSpPr>
          <p:spPr bwMode="auto">
            <a:xfrm>
              <a:off x="4416" y="1884"/>
              <a:ext cx="12" cy="1"/>
            </a:xfrm>
            <a:prstGeom prst="line">
              <a:avLst/>
            </a:prstGeom>
            <a:noFill/>
            <a:ln w="28575">
              <a:solidFill>
                <a:srgbClr val="000000"/>
              </a:solidFill>
              <a:round/>
              <a:headEnd/>
              <a:tailEnd/>
            </a:ln>
          </p:spPr>
          <p:txBody>
            <a:bodyPr/>
            <a:lstStyle/>
            <a:p>
              <a:endParaRPr lang="en-US"/>
            </a:p>
          </p:txBody>
        </p:sp>
        <p:sp>
          <p:nvSpPr>
            <p:cNvPr id="309468" name="Line 391"/>
            <p:cNvSpPr>
              <a:spLocks noChangeShapeType="1"/>
            </p:cNvSpPr>
            <p:nvPr/>
          </p:nvSpPr>
          <p:spPr bwMode="auto">
            <a:xfrm>
              <a:off x="4428" y="1884"/>
              <a:ext cx="36" cy="1"/>
            </a:xfrm>
            <a:prstGeom prst="line">
              <a:avLst/>
            </a:prstGeom>
            <a:noFill/>
            <a:ln w="28575">
              <a:solidFill>
                <a:srgbClr val="000000"/>
              </a:solidFill>
              <a:round/>
              <a:headEnd/>
              <a:tailEnd/>
            </a:ln>
          </p:spPr>
          <p:txBody>
            <a:bodyPr/>
            <a:lstStyle/>
            <a:p>
              <a:endParaRPr lang="en-US"/>
            </a:p>
          </p:txBody>
        </p:sp>
        <p:sp>
          <p:nvSpPr>
            <p:cNvPr id="309469" name="Line 392"/>
            <p:cNvSpPr>
              <a:spLocks noChangeShapeType="1"/>
            </p:cNvSpPr>
            <p:nvPr/>
          </p:nvSpPr>
          <p:spPr bwMode="auto">
            <a:xfrm>
              <a:off x="4464" y="1884"/>
              <a:ext cx="18" cy="1"/>
            </a:xfrm>
            <a:prstGeom prst="line">
              <a:avLst/>
            </a:prstGeom>
            <a:noFill/>
            <a:ln w="28575">
              <a:solidFill>
                <a:srgbClr val="000000"/>
              </a:solidFill>
              <a:round/>
              <a:headEnd/>
              <a:tailEnd/>
            </a:ln>
          </p:spPr>
          <p:txBody>
            <a:bodyPr/>
            <a:lstStyle/>
            <a:p>
              <a:endParaRPr lang="en-US"/>
            </a:p>
          </p:txBody>
        </p:sp>
        <p:sp>
          <p:nvSpPr>
            <p:cNvPr id="309470" name="Line 393"/>
            <p:cNvSpPr>
              <a:spLocks noChangeShapeType="1"/>
            </p:cNvSpPr>
            <p:nvPr/>
          </p:nvSpPr>
          <p:spPr bwMode="auto">
            <a:xfrm>
              <a:off x="4482" y="1884"/>
              <a:ext cx="12" cy="1"/>
            </a:xfrm>
            <a:prstGeom prst="line">
              <a:avLst/>
            </a:prstGeom>
            <a:noFill/>
            <a:ln w="28575">
              <a:solidFill>
                <a:srgbClr val="000000"/>
              </a:solidFill>
              <a:round/>
              <a:headEnd/>
              <a:tailEnd/>
            </a:ln>
          </p:spPr>
          <p:txBody>
            <a:bodyPr/>
            <a:lstStyle/>
            <a:p>
              <a:endParaRPr lang="en-US"/>
            </a:p>
          </p:txBody>
        </p:sp>
        <p:sp>
          <p:nvSpPr>
            <p:cNvPr id="309471" name="Line 394"/>
            <p:cNvSpPr>
              <a:spLocks noChangeShapeType="1"/>
            </p:cNvSpPr>
            <p:nvPr/>
          </p:nvSpPr>
          <p:spPr bwMode="auto">
            <a:xfrm>
              <a:off x="4494" y="1884"/>
              <a:ext cx="12" cy="1"/>
            </a:xfrm>
            <a:prstGeom prst="line">
              <a:avLst/>
            </a:prstGeom>
            <a:noFill/>
            <a:ln w="28575">
              <a:solidFill>
                <a:srgbClr val="000000"/>
              </a:solidFill>
              <a:round/>
              <a:headEnd/>
              <a:tailEnd/>
            </a:ln>
          </p:spPr>
          <p:txBody>
            <a:bodyPr/>
            <a:lstStyle/>
            <a:p>
              <a:endParaRPr lang="en-US"/>
            </a:p>
          </p:txBody>
        </p:sp>
        <p:sp>
          <p:nvSpPr>
            <p:cNvPr id="309472" name="Line 395"/>
            <p:cNvSpPr>
              <a:spLocks noChangeShapeType="1"/>
            </p:cNvSpPr>
            <p:nvPr/>
          </p:nvSpPr>
          <p:spPr bwMode="auto">
            <a:xfrm>
              <a:off x="4506" y="1884"/>
              <a:ext cx="12" cy="1"/>
            </a:xfrm>
            <a:prstGeom prst="line">
              <a:avLst/>
            </a:prstGeom>
            <a:noFill/>
            <a:ln w="28575">
              <a:solidFill>
                <a:srgbClr val="000000"/>
              </a:solidFill>
              <a:round/>
              <a:headEnd/>
              <a:tailEnd/>
            </a:ln>
          </p:spPr>
          <p:txBody>
            <a:bodyPr/>
            <a:lstStyle/>
            <a:p>
              <a:endParaRPr lang="en-US"/>
            </a:p>
          </p:txBody>
        </p:sp>
        <p:sp>
          <p:nvSpPr>
            <p:cNvPr id="309473" name="Line 396"/>
            <p:cNvSpPr>
              <a:spLocks noChangeShapeType="1"/>
            </p:cNvSpPr>
            <p:nvPr/>
          </p:nvSpPr>
          <p:spPr bwMode="auto">
            <a:xfrm>
              <a:off x="4518" y="1884"/>
              <a:ext cx="36" cy="1"/>
            </a:xfrm>
            <a:prstGeom prst="line">
              <a:avLst/>
            </a:prstGeom>
            <a:noFill/>
            <a:ln w="28575">
              <a:solidFill>
                <a:srgbClr val="000000"/>
              </a:solidFill>
              <a:round/>
              <a:headEnd/>
              <a:tailEnd/>
            </a:ln>
          </p:spPr>
          <p:txBody>
            <a:bodyPr/>
            <a:lstStyle/>
            <a:p>
              <a:endParaRPr lang="en-US"/>
            </a:p>
          </p:txBody>
        </p:sp>
        <p:sp>
          <p:nvSpPr>
            <p:cNvPr id="309474" name="Line 397"/>
            <p:cNvSpPr>
              <a:spLocks noChangeShapeType="1"/>
            </p:cNvSpPr>
            <p:nvPr/>
          </p:nvSpPr>
          <p:spPr bwMode="auto">
            <a:xfrm>
              <a:off x="4554" y="1884"/>
              <a:ext cx="12" cy="1"/>
            </a:xfrm>
            <a:prstGeom prst="line">
              <a:avLst/>
            </a:prstGeom>
            <a:noFill/>
            <a:ln w="28575">
              <a:solidFill>
                <a:srgbClr val="000000"/>
              </a:solidFill>
              <a:round/>
              <a:headEnd/>
              <a:tailEnd/>
            </a:ln>
          </p:spPr>
          <p:txBody>
            <a:bodyPr/>
            <a:lstStyle/>
            <a:p>
              <a:endParaRPr lang="en-US"/>
            </a:p>
          </p:txBody>
        </p:sp>
        <p:sp>
          <p:nvSpPr>
            <p:cNvPr id="309475" name="Rectangle 398"/>
            <p:cNvSpPr>
              <a:spLocks noChangeArrowheads="1"/>
            </p:cNvSpPr>
            <p:nvPr/>
          </p:nvSpPr>
          <p:spPr bwMode="auto">
            <a:xfrm>
              <a:off x="1584" y="1260"/>
              <a:ext cx="2236" cy="115"/>
            </a:xfrm>
            <a:prstGeom prst="rect">
              <a:avLst/>
            </a:prstGeom>
            <a:noFill/>
            <a:ln w="9525">
              <a:noFill/>
              <a:miter lim="800000"/>
              <a:headEnd/>
              <a:tailEnd/>
            </a:ln>
          </p:spPr>
          <p:txBody>
            <a:bodyPr wrap="none" lIns="0" tIns="0" rIns="0" bIns="0">
              <a:spAutoFit/>
            </a:bodyPr>
            <a:lstStyle/>
            <a:p>
              <a:r>
                <a:rPr lang="en-US" sz="1200" b="1">
                  <a:solidFill>
                    <a:srgbClr val="000000"/>
                  </a:solidFill>
                </a:rPr>
                <a:t>                 Business B: LIMITS USAGE ANALYSIS</a:t>
              </a:r>
              <a:endParaRPr lang="en-US" sz="2400"/>
            </a:p>
          </p:txBody>
        </p:sp>
        <p:sp>
          <p:nvSpPr>
            <p:cNvPr id="309476" name="Rectangle 399"/>
            <p:cNvSpPr>
              <a:spLocks noChangeArrowheads="1"/>
            </p:cNvSpPr>
            <p:nvPr/>
          </p:nvSpPr>
          <p:spPr bwMode="auto">
            <a:xfrm>
              <a:off x="1278" y="3072"/>
              <a:ext cx="78" cy="114"/>
            </a:xfrm>
            <a:prstGeom prst="rect">
              <a:avLst/>
            </a:prstGeom>
            <a:noFill/>
            <a:ln w="9525">
              <a:noFill/>
              <a:miter lim="800000"/>
              <a:headEnd/>
              <a:tailEnd/>
            </a:ln>
          </p:spPr>
          <p:txBody>
            <a:bodyPr wrap="none" lIns="0" tIns="0" rIns="0" bIns="0">
              <a:spAutoFit/>
            </a:bodyPr>
            <a:lstStyle/>
            <a:p>
              <a:r>
                <a:rPr lang="en-US" sz="1000">
                  <a:solidFill>
                    <a:srgbClr val="000000"/>
                  </a:solidFill>
                </a:rPr>
                <a:t>0</a:t>
              </a:r>
              <a:endParaRPr lang="en-US" sz="2400"/>
            </a:p>
          </p:txBody>
        </p:sp>
        <p:sp>
          <p:nvSpPr>
            <p:cNvPr id="309477" name="Rectangle 400"/>
            <p:cNvSpPr>
              <a:spLocks noChangeArrowheads="1"/>
            </p:cNvSpPr>
            <p:nvPr/>
          </p:nvSpPr>
          <p:spPr bwMode="auto">
            <a:xfrm>
              <a:off x="1236" y="2826"/>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20</a:t>
              </a:r>
              <a:endParaRPr lang="en-US" sz="2400"/>
            </a:p>
          </p:txBody>
        </p:sp>
        <p:sp>
          <p:nvSpPr>
            <p:cNvPr id="309478" name="Rectangle 401"/>
            <p:cNvSpPr>
              <a:spLocks noChangeArrowheads="1"/>
            </p:cNvSpPr>
            <p:nvPr/>
          </p:nvSpPr>
          <p:spPr bwMode="auto">
            <a:xfrm>
              <a:off x="1236" y="2580"/>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40</a:t>
              </a:r>
              <a:endParaRPr lang="en-US" sz="2400"/>
            </a:p>
          </p:txBody>
        </p:sp>
        <p:sp>
          <p:nvSpPr>
            <p:cNvPr id="309479" name="Rectangle 402"/>
            <p:cNvSpPr>
              <a:spLocks noChangeArrowheads="1"/>
            </p:cNvSpPr>
            <p:nvPr/>
          </p:nvSpPr>
          <p:spPr bwMode="auto">
            <a:xfrm>
              <a:off x="1236" y="2334"/>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60</a:t>
              </a:r>
              <a:endParaRPr lang="en-US" sz="2400"/>
            </a:p>
          </p:txBody>
        </p:sp>
        <p:sp>
          <p:nvSpPr>
            <p:cNvPr id="309480" name="Rectangle 403"/>
            <p:cNvSpPr>
              <a:spLocks noChangeArrowheads="1"/>
            </p:cNvSpPr>
            <p:nvPr/>
          </p:nvSpPr>
          <p:spPr bwMode="auto">
            <a:xfrm>
              <a:off x="1236" y="2082"/>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80</a:t>
              </a:r>
              <a:endParaRPr lang="en-US" sz="2400"/>
            </a:p>
          </p:txBody>
        </p:sp>
        <p:sp>
          <p:nvSpPr>
            <p:cNvPr id="309481" name="Rectangle 404"/>
            <p:cNvSpPr>
              <a:spLocks noChangeArrowheads="1"/>
            </p:cNvSpPr>
            <p:nvPr/>
          </p:nvSpPr>
          <p:spPr bwMode="auto">
            <a:xfrm>
              <a:off x="1194" y="1836"/>
              <a:ext cx="162" cy="114"/>
            </a:xfrm>
            <a:prstGeom prst="rect">
              <a:avLst/>
            </a:prstGeom>
            <a:noFill/>
            <a:ln w="9525">
              <a:noFill/>
              <a:miter lim="800000"/>
              <a:headEnd/>
              <a:tailEnd/>
            </a:ln>
          </p:spPr>
          <p:txBody>
            <a:bodyPr wrap="none" lIns="0" tIns="0" rIns="0" bIns="0">
              <a:spAutoFit/>
            </a:bodyPr>
            <a:lstStyle/>
            <a:p>
              <a:r>
                <a:rPr lang="en-US" sz="1000">
                  <a:solidFill>
                    <a:srgbClr val="000000"/>
                  </a:solidFill>
                </a:rPr>
                <a:t>100</a:t>
              </a:r>
              <a:endParaRPr lang="en-US" sz="2400"/>
            </a:p>
          </p:txBody>
        </p:sp>
      </p:grpSp>
      <p:sp>
        <p:nvSpPr>
          <p:cNvPr id="309254" name="Rectangle 405"/>
          <p:cNvSpPr>
            <a:spLocks noChangeArrowheads="1"/>
          </p:cNvSpPr>
          <p:nvPr/>
        </p:nvSpPr>
        <p:spPr bwMode="auto">
          <a:xfrm>
            <a:off x="1895475" y="2524125"/>
            <a:ext cx="257175" cy="180975"/>
          </a:xfrm>
          <a:prstGeom prst="rect">
            <a:avLst/>
          </a:prstGeom>
          <a:noFill/>
          <a:ln w="9525">
            <a:noFill/>
            <a:miter lim="800000"/>
            <a:headEnd/>
            <a:tailEnd/>
          </a:ln>
        </p:spPr>
        <p:txBody>
          <a:bodyPr wrap="none" lIns="0" tIns="0" rIns="0" bIns="0">
            <a:spAutoFit/>
          </a:bodyPr>
          <a:lstStyle/>
          <a:p>
            <a:r>
              <a:rPr lang="en-US" sz="1000">
                <a:solidFill>
                  <a:srgbClr val="000000"/>
                </a:solidFill>
              </a:rPr>
              <a:t>120</a:t>
            </a:r>
            <a:endParaRPr lang="en-US" sz="2400"/>
          </a:p>
        </p:txBody>
      </p:sp>
      <p:sp>
        <p:nvSpPr>
          <p:cNvPr id="309255" name="Rectangle 406"/>
          <p:cNvSpPr>
            <a:spLocks noChangeArrowheads="1"/>
          </p:cNvSpPr>
          <p:nvPr/>
        </p:nvSpPr>
        <p:spPr bwMode="auto">
          <a:xfrm rot="-2700000">
            <a:off x="1881188"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1/2/97</a:t>
            </a:r>
            <a:endParaRPr lang="en-US" sz="2400"/>
          </a:p>
        </p:txBody>
      </p:sp>
      <p:sp>
        <p:nvSpPr>
          <p:cNvPr id="309256" name="Rectangle 407"/>
          <p:cNvSpPr>
            <a:spLocks noChangeArrowheads="1"/>
          </p:cNvSpPr>
          <p:nvPr/>
        </p:nvSpPr>
        <p:spPr bwMode="auto">
          <a:xfrm rot="-2700000">
            <a:off x="21002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1/16/97</a:t>
            </a:r>
            <a:endParaRPr lang="en-US" sz="2400"/>
          </a:p>
        </p:txBody>
      </p:sp>
      <p:sp>
        <p:nvSpPr>
          <p:cNvPr id="309257" name="Rectangle 408"/>
          <p:cNvSpPr>
            <a:spLocks noChangeArrowheads="1"/>
          </p:cNvSpPr>
          <p:nvPr/>
        </p:nvSpPr>
        <p:spPr bwMode="auto">
          <a:xfrm rot="-2700000">
            <a:off x="23764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1/30/97</a:t>
            </a:r>
            <a:endParaRPr lang="en-US" sz="2400"/>
          </a:p>
        </p:txBody>
      </p:sp>
      <p:sp>
        <p:nvSpPr>
          <p:cNvPr id="309258" name="Rectangle 409"/>
          <p:cNvSpPr>
            <a:spLocks noChangeArrowheads="1"/>
          </p:cNvSpPr>
          <p:nvPr/>
        </p:nvSpPr>
        <p:spPr bwMode="auto">
          <a:xfrm rot="-2700000">
            <a:off x="265271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2/13/97</a:t>
            </a:r>
            <a:endParaRPr lang="en-US" sz="2400"/>
          </a:p>
        </p:txBody>
      </p:sp>
      <p:sp>
        <p:nvSpPr>
          <p:cNvPr id="309259" name="Rectangle 410"/>
          <p:cNvSpPr>
            <a:spLocks noChangeArrowheads="1"/>
          </p:cNvSpPr>
          <p:nvPr/>
        </p:nvSpPr>
        <p:spPr bwMode="auto">
          <a:xfrm rot="-2700000">
            <a:off x="29289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2/27/97</a:t>
            </a:r>
            <a:endParaRPr lang="en-US" sz="2400"/>
          </a:p>
        </p:txBody>
      </p:sp>
      <p:sp>
        <p:nvSpPr>
          <p:cNvPr id="309260" name="Rectangle 411"/>
          <p:cNvSpPr>
            <a:spLocks noChangeArrowheads="1"/>
          </p:cNvSpPr>
          <p:nvPr/>
        </p:nvSpPr>
        <p:spPr bwMode="auto">
          <a:xfrm rot="-2700000">
            <a:off x="31956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3/13/97</a:t>
            </a:r>
            <a:endParaRPr lang="en-US" sz="2400"/>
          </a:p>
        </p:txBody>
      </p:sp>
      <p:sp>
        <p:nvSpPr>
          <p:cNvPr id="309261" name="Rectangle 412"/>
          <p:cNvSpPr>
            <a:spLocks noChangeArrowheads="1"/>
          </p:cNvSpPr>
          <p:nvPr/>
        </p:nvSpPr>
        <p:spPr bwMode="auto">
          <a:xfrm rot="-2700000">
            <a:off x="34718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3/27/97</a:t>
            </a:r>
            <a:endParaRPr lang="en-US" sz="2400"/>
          </a:p>
        </p:txBody>
      </p:sp>
      <p:sp>
        <p:nvSpPr>
          <p:cNvPr id="309262" name="Rectangle 413"/>
          <p:cNvSpPr>
            <a:spLocks noChangeArrowheads="1"/>
          </p:cNvSpPr>
          <p:nvPr/>
        </p:nvSpPr>
        <p:spPr bwMode="auto">
          <a:xfrm rot="-2700000">
            <a:off x="37480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4/10/97</a:t>
            </a:r>
            <a:endParaRPr lang="en-US" sz="2400"/>
          </a:p>
        </p:txBody>
      </p:sp>
      <p:sp>
        <p:nvSpPr>
          <p:cNvPr id="309263" name="Rectangle 414"/>
          <p:cNvSpPr>
            <a:spLocks noChangeArrowheads="1"/>
          </p:cNvSpPr>
          <p:nvPr/>
        </p:nvSpPr>
        <p:spPr bwMode="auto">
          <a:xfrm rot="-2700000">
            <a:off x="402431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4/24/97</a:t>
            </a:r>
            <a:endParaRPr lang="en-US" sz="2400"/>
          </a:p>
        </p:txBody>
      </p:sp>
      <p:sp>
        <p:nvSpPr>
          <p:cNvPr id="309264" name="Rectangle 415"/>
          <p:cNvSpPr>
            <a:spLocks noChangeArrowheads="1"/>
          </p:cNvSpPr>
          <p:nvPr/>
        </p:nvSpPr>
        <p:spPr bwMode="auto">
          <a:xfrm rot="-2700000">
            <a:off x="4357688"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5/8/97</a:t>
            </a:r>
            <a:endParaRPr lang="en-US" sz="2400"/>
          </a:p>
        </p:txBody>
      </p:sp>
      <p:sp>
        <p:nvSpPr>
          <p:cNvPr id="309265" name="Rectangle 416"/>
          <p:cNvSpPr>
            <a:spLocks noChangeArrowheads="1"/>
          </p:cNvSpPr>
          <p:nvPr/>
        </p:nvSpPr>
        <p:spPr bwMode="auto">
          <a:xfrm rot="-2700000">
            <a:off x="45767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5/22/97</a:t>
            </a:r>
            <a:endParaRPr lang="en-US" sz="2400"/>
          </a:p>
        </p:txBody>
      </p:sp>
      <p:sp>
        <p:nvSpPr>
          <p:cNvPr id="309266" name="Rectangle 417"/>
          <p:cNvSpPr>
            <a:spLocks noChangeArrowheads="1"/>
          </p:cNvSpPr>
          <p:nvPr/>
        </p:nvSpPr>
        <p:spPr bwMode="auto">
          <a:xfrm rot="-2700000">
            <a:off x="4910138"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6/5/97</a:t>
            </a:r>
            <a:endParaRPr lang="en-US" sz="2400"/>
          </a:p>
        </p:txBody>
      </p:sp>
      <p:sp>
        <p:nvSpPr>
          <p:cNvPr id="309267" name="Rectangle 418"/>
          <p:cNvSpPr>
            <a:spLocks noChangeArrowheads="1"/>
          </p:cNvSpPr>
          <p:nvPr/>
        </p:nvSpPr>
        <p:spPr bwMode="auto">
          <a:xfrm rot="-2700000">
            <a:off x="51196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6/19/97</a:t>
            </a:r>
            <a:endParaRPr lang="en-US" sz="2400"/>
          </a:p>
        </p:txBody>
      </p:sp>
      <p:sp>
        <p:nvSpPr>
          <p:cNvPr id="309268" name="Rectangle 419"/>
          <p:cNvSpPr>
            <a:spLocks noChangeArrowheads="1"/>
          </p:cNvSpPr>
          <p:nvPr/>
        </p:nvSpPr>
        <p:spPr bwMode="auto">
          <a:xfrm rot="-2700000">
            <a:off x="5453063"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7/3/97</a:t>
            </a:r>
            <a:endParaRPr lang="en-US" sz="2400"/>
          </a:p>
        </p:txBody>
      </p:sp>
      <p:sp>
        <p:nvSpPr>
          <p:cNvPr id="309269" name="Rectangle 420"/>
          <p:cNvSpPr>
            <a:spLocks noChangeArrowheads="1"/>
          </p:cNvSpPr>
          <p:nvPr/>
        </p:nvSpPr>
        <p:spPr bwMode="auto">
          <a:xfrm rot="-2700000">
            <a:off x="56721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7/17/97</a:t>
            </a:r>
            <a:endParaRPr lang="en-US" sz="2400"/>
          </a:p>
        </p:txBody>
      </p:sp>
      <p:sp>
        <p:nvSpPr>
          <p:cNvPr id="309270" name="Rectangle 421"/>
          <p:cNvSpPr>
            <a:spLocks noChangeArrowheads="1"/>
          </p:cNvSpPr>
          <p:nvPr/>
        </p:nvSpPr>
        <p:spPr bwMode="auto">
          <a:xfrm rot="-2700000">
            <a:off x="59483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7/31/97</a:t>
            </a:r>
            <a:endParaRPr lang="en-US" sz="2400"/>
          </a:p>
        </p:txBody>
      </p:sp>
      <p:sp>
        <p:nvSpPr>
          <p:cNvPr id="309271" name="Rectangle 422"/>
          <p:cNvSpPr>
            <a:spLocks noChangeArrowheads="1"/>
          </p:cNvSpPr>
          <p:nvPr/>
        </p:nvSpPr>
        <p:spPr bwMode="auto">
          <a:xfrm rot="-2700000">
            <a:off x="62245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8/14/97</a:t>
            </a:r>
            <a:endParaRPr lang="en-US" sz="2400"/>
          </a:p>
        </p:txBody>
      </p:sp>
      <p:sp>
        <p:nvSpPr>
          <p:cNvPr id="309272" name="Rectangle 423"/>
          <p:cNvSpPr>
            <a:spLocks noChangeArrowheads="1"/>
          </p:cNvSpPr>
          <p:nvPr/>
        </p:nvSpPr>
        <p:spPr bwMode="auto">
          <a:xfrm rot="-2700000">
            <a:off x="650081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8/28/97</a:t>
            </a:r>
            <a:endParaRPr lang="en-US" sz="2400"/>
          </a:p>
        </p:txBody>
      </p:sp>
      <p:sp>
        <p:nvSpPr>
          <p:cNvPr id="309273" name="Rectangle 424"/>
          <p:cNvSpPr>
            <a:spLocks noChangeArrowheads="1"/>
          </p:cNvSpPr>
          <p:nvPr/>
        </p:nvSpPr>
        <p:spPr bwMode="auto">
          <a:xfrm rot="-2700000">
            <a:off x="67770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9/11/97</a:t>
            </a:r>
            <a:endParaRPr lang="en-US" sz="2400"/>
          </a:p>
        </p:txBody>
      </p:sp>
      <p:sp>
        <p:nvSpPr>
          <p:cNvPr id="309274" name="Rectangle 425"/>
          <p:cNvSpPr>
            <a:spLocks noChangeArrowheads="1"/>
          </p:cNvSpPr>
          <p:nvPr/>
        </p:nvSpPr>
        <p:spPr bwMode="auto">
          <a:xfrm>
            <a:off x="2362200" y="4238625"/>
            <a:ext cx="1181100" cy="409575"/>
          </a:xfrm>
          <a:prstGeom prst="rect">
            <a:avLst/>
          </a:prstGeom>
          <a:solidFill>
            <a:srgbClr val="FFFFFF"/>
          </a:solidFill>
          <a:ln w="0">
            <a:solidFill>
              <a:srgbClr val="000000"/>
            </a:solidFill>
            <a:miter lim="800000"/>
            <a:headEnd/>
            <a:tailEnd/>
          </a:ln>
        </p:spPr>
        <p:txBody>
          <a:bodyPr/>
          <a:lstStyle/>
          <a:p>
            <a:endParaRPr lang="en-US"/>
          </a:p>
        </p:txBody>
      </p:sp>
      <p:sp>
        <p:nvSpPr>
          <p:cNvPr id="309275" name="Line 426"/>
          <p:cNvSpPr>
            <a:spLocks noChangeShapeType="1"/>
          </p:cNvSpPr>
          <p:nvPr/>
        </p:nvSpPr>
        <p:spPr bwMode="auto">
          <a:xfrm>
            <a:off x="2409825" y="4352925"/>
            <a:ext cx="228600" cy="1588"/>
          </a:xfrm>
          <a:prstGeom prst="line">
            <a:avLst/>
          </a:prstGeom>
          <a:noFill/>
          <a:ln w="9525">
            <a:solidFill>
              <a:srgbClr val="000080"/>
            </a:solidFill>
            <a:round/>
            <a:headEnd/>
            <a:tailEnd/>
          </a:ln>
        </p:spPr>
        <p:txBody>
          <a:bodyPr/>
          <a:lstStyle/>
          <a:p>
            <a:endParaRPr lang="en-US"/>
          </a:p>
        </p:txBody>
      </p:sp>
      <p:sp>
        <p:nvSpPr>
          <p:cNvPr id="309276" name="Rectangle 427"/>
          <p:cNvSpPr>
            <a:spLocks noChangeArrowheads="1"/>
          </p:cNvSpPr>
          <p:nvPr/>
        </p:nvSpPr>
        <p:spPr bwMode="auto">
          <a:xfrm>
            <a:off x="2667000" y="4267200"/>
            <a:ext cx="631825" cy="152400"/>
          </a:xfrm>
          <a:prstGeom prst="rect">
            <a:avLst/>
          </a:prstGeom>
          <a:noFill/>
          <a:ln w="9525">
            <a:noFill/>
            <a:miter lim="800000"/>
            <a:headEnd/>
            <a:tailEnd/>
          </a:ln>
        </p:spPr>
        <p:txBody>
          <a:bodyPr wrap="none" lIns="0" tIns="0" rIns="0" bIns="0">
            <a:spAutoFit/>
          </a:bodyPr>
          <a:lstStyle/>
          <a:p>
            <a:r>
              <a:rPr lang="en-US" sz="1000">
                <a:solidFill>
                  <a:srgbClr val="000000"/>
                </a:solidFill>
              </a:rPr>
              <a:t>Business B</a:t>
            </a:r>
            <a:endParaRPr lang="en-US" sz="2400"/>
          </a:p>
        </p:txBody>
      </p:sp>
      <p:sp>
        <p:nvSpPr>
          <p:cNvPr id="309277" name="Line 428"/>
          <p:cNvSpPr>
            <a:spLocks noChangeShapeType="1"/>
          </p:cNvSpPr>
          <p:nvPr/>
        </p:nvSpPr>
        <p:spPr bwMode="auto">
          <a:xfrm>
            <a:off x="2409825" y="4543425"/>
            <a:ext cx="228600" cy="1588"/>
          </a:xfrm>
          <a:prstGeom prst="line">
            <a:avLst/>
          </a:prstGeom>
          <a:noFill/>
          <a:ln w="28575">
            <a:solidFill>
              <a:srgbClr val="000000"/>
            </a:solidFill>
            <a:round/>
            <a:headEnd/>
            <a:tailEnd/>
          </a:ln>
        </p:spPr>
        <p:txBody>
          <a:bodyPr/>
          <a:lstStyle/>
          <a:p>
            <a:endParaRPr lang="en-US"/>
          </a:p>
        </p:txBody>
      </p:sp>
      <p:sp>
        <p:nvSpPr>
          <p:cNvPr id="309278" name="Rectangle 429"/>
          <p:cNvSpPr>
            <a:spLocks noChangeArrowheads="1"/>
          </p:cNvSpPr>
          <p:nvPr/>
        </p:nvSpPr>
        <p:spPr bwMode="auto">
          <a:xfrm>
            <a:off x="2667000" y="4467225"/>
            <a:ext cx="323850" cy="152400"/>
          </a:xfrm>
          <a:prstGeom prst="rect">
            <a:avLst/>
          </a:prstGeom>
          <a:noFill/>
          <a:ln w="9525">
            <a:noFill/>
            <a:miter lim="800000"/>
            <a:headEnd/>
            <a:tailEnd/>
          </a:ln>
        </p:spPr>
        <p:txBody>
          <a:bodyPr wrap="none" lIns="0" tIns="0" rIns="0" bIns="0">
            <a:spAutoFit/>
          </a:bodyPr>
          <a:lstStyle/>
          <a:p>
            <a:r>
              <a:rPr lang="en-US" sz="1000">
                <a:solidFill>
                  <a:srgbClr val="000000"/>
                </a:solidFill>
              </a:rPr>
              <a:t>LIMIT</a:t>
            </a:r>
            <a:endParaRPr lang="en-US" sz="2400"/>
          </a:p>
        </p:txBody>
      </p:sp>
      <p:sp>
        <p:nvSpPr>
          <p:cNvPr id="309279" name="Rectangle 430"/>
          <p:cNvSpPr>
            <a:spLocks noChangeArrowheads="1"/>
          </p:cNvSpPr>
          <p:nvPr/>
        </p:nvSpPr>
        <p:spPr bwMode="auto">
          <a:xfrm>
            <a:off x="1638300" y="1866900"/>
            <a:ext cx="5857875" cy="3724275"/>
          </a:xfrm>
          <a:prstGeom prst="rect">
            <a:avLst/>
          </a:prstGeom>
          <a:noFill/>
          <a:ln w="9525">
            <a:solidFill>
              <a:srgbClr val="000000"/>
            </a:solidFill>
            <a:miter lim="800000"/>
            <a:headEnd/>
            <a:tailEnd/>
          </a:ln>
        </p:spPr>
        <p:txBody>
          <a:bodyPr/>
          <a:lstStyle/>
          <a:p>
            <a:endParaRPr lang="en-US"/>
          </a:p>
        </p:txBody>
      </p:sp>
      <p:sp>
        <p:nvSpPr>
          <p:cNvPr id="309280" name="Rectangle 431"/>
          <p:cNvSpPr>
            <a:spLocks noChangeArrowheads="1"/>
          </p:cNvSpPr>
          <p:nvPr/>
        </p:nvSpPr>
        <p:spPr bwMode="auto">
          <a:xfrm>
            <a:off x="4019550" y="2257425"/>
            <a:ext cx="1152525" cy="209550"/>
          </a:xfrm>
          <a:prstGeom prst="rect">
            <a:avLst/>
          </a:prstGeom>
          <a:noFill/>
          <a:ln w="9525">
            <a:noFill/>
            <a:miter lim="800000"/>
            <a:headEnd/>
            <a:tailEnd/>
          </a:ln>
        </p:spPr>
        <p:txBody>
          <a:bodyPr/>
          <a:lstStyle/>
          <a:p>
            <a:endParaRPr lang="en-US"/>
          </a:p>
        </p:txBody>
      </p:sp>
      <p:sp>
        <p:nvSpPr>
          <p:cNvPr id="309281" name="Rectangle 432"/>
          <p:cNvSpPr>
            <a:spLocks noChangeArrowheads="1"/>
          </p:cNvSpPr>
          <p:nvPr/>
        </p:nvSpPr>
        <p:spPr bwMode="auto">
          <a:xfrm>
            <a:off x="4057650" y="2276475"/>
            <a:ext cx="1104900" cy="180975"/>
          </a:xfrm>
          <a:prstGeom prst="rect">
            <a:avLst/>
          </a:prstGeom>
          <a:noFill/>
          <a:ln w="9525">
            <a:noFill/>
            <a:miter lim="800000"/>
            <a:headEnd/>
            <a:tailEnd/>
          </a:ln>
        </p:spPr>
        <p:txBody>
          <a:bodyPr wrap="none" lIns="0" tIns="0" rIns="0" bIns="0">
            <a:spAutoFit/>
          </a:bodyPr>
          <a:lstStyle/>
          <a:p>
            <a:r>
              <a:rPr lang="en-US" sz="1000" i="1">
                <a:solidFill>
                  <a:srgbClr val="000000"/>
                </a:solidFill>
              </a:rPr>
              <a:t>10 DAY (BIS) VAR</a:t>
            </a:r>
            <a:endParaRPr lang="en-US" sz="240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noFill/>
        </p:spPr>
        <p:txBody>
          <a:bodyPr lIns="92075" tIns="46038" rIns="92075" bIns="46038"/>
          <a:lstStyle/>
          <a:p>
            <a:r>
              <a:rPr lang="en-US" smtClean="0"/>
              <a:t>Setting Limits</a:t>
            </a:r>
          </a:p>
        </p:txBody>
      </p:sp>
      <p:sp>
        <p:nvSpPr>
          <p:cNvPr id="310275" name="Rectangle 3"/>
          <p:cNvSpPr>
            <a:spLocks noGrp="1" noChangeArrowheads="1"/>
          </p:cNvSpPr>
          <p:nvPr>
            <p:ph type="body" idx="1"/>
          </p:nvPr>
        </p:nvSpPr>
        <p:spPr>
          <a:noFill/>
        </p:spPr>
        <p:txBody>
          <a:bodyPr lIns="92075" tIns="46038" rIns="92075" bIns="46038"/>
          <a:lstStyle/>
          <a:p>
            <a:r>
              <a:rPr lang="en-US" smtClean="0"/>
              <a:t>Political climate</a:t>
            </a:r>
          </a:p>
          <a:p>
            <a:r>
              <a:rPr lang="en-US" smtClean="0"/>
              <a:t>Hard limits</a:t>
            </a:r>
          </a:p>
          <a:p>
            <a:r>
              <a:rPr lang="en-US" smtClean="0"/>
              <a:t>Advised limits</a:t>
            </a:r>
          </a:p>
          <a:p>
            <a:r>
              <a:rPr lang="en-US" smtClean="0"/>
              <a:t>Analysis</a:t>
            </a:r>
          </a:p>
          <a:p>
            <a:pPr lvl="1"/>
            <a:r>
              <a:rPr lang="en-US" smtClean="0"/>
              <a:t>level of activity</a:t>
            </a:r>
          </a:p>
          <a:p>
            <a:pPr lvl="1"/>
            <a:r>
              <a:rPr lang="en-US" smtClean="0"/>
              <a:t>size of positions</a:t>
            </a:r>
          </a:p>
          <a:p>
            <a:pPr lvl="1"/>
            <a:r>
              <a:rPr lang="en-US" smtClean="0"/>
              <a:t>number of positions</a:t>
            </a:r>
          </a:p>
          <a:p>
            <a:pPr lvl="1"/>
            <a:r>
              <a:rPr lang="en-US" smtClean="0"/>
              <a:t>liquidity of market</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Number Placeholder 5"/>
          <p:cNvSpPr>
            <a:spLocks noGrp="1"/>
          </p:cNvSpPr>
          <p:nvPr>
            <p:ph type="sldNum" sz="quarter" idx="12"/>
          </p:nvPr>
        </p:nvSpPr>
        <p:spPr>
          <a:noFill/>
        </p:spPr>
        <p:txBody>
          <a:bodyPr/>
          <a:lstStyle/>
          <a:p>
            <a:fld id="{1C7816F2-5A6C-4240-9CBD-C5286D3FADE0}" type="slidenum">
              <a:rPr lang="en-US" smtClean="0"/>
              <a:pPr/>
              <a:t>289</a:t>
            </a:fld>
            <a:endParaRPr lang="en-US" smtClean="0"/>
          </a:p>
        </p:txBody>
      </p:sp>
      <p:sp>
        <p:nvSpPr>
          <p:cNvPr id="311299" name="Rectangle 2"/>
          <p:cNvSpPr>
            <a:spLocks noGrp="1" noChangeArrowheads="1"/>
          </p:cNvSpPr>
          <p:nvPr>
            <p:ph type="title"/>
          </p:nvPr>
        </p:nvSpPr>
        <p:spPr/>
        <p:txBody>
          <a:bodyPr/>
          <a:lstStyle/>
          <a:p>
            <a:r>
              <a:rPr lang="en-US" smtClean="0"/>
              <a:t>Setting Limits</a:t>
            </a:r>
          </a:p>
        </p:txBody>
      </p:sp>
      <p:sp>
        <p:nvSpPr>
          <p:cNvPr id="311300" name="Rectangle 3"/>
          <p:cNvSpPr>
            <a:spLocks noGrp="1" noChangeArrowheads="1"/>
          </p:cNvSpPr>
          <p:nvPr>
            <p:ph type="body" idx="1"/>
          </p:nvPr>
        </p:nvSpPr>
        <p:spPr/>
        <p:txBody>
          <a:bodyPr/>
          <a:lstStyle/>
          <a:p>
            <a:pPr>
              <a:spcBef>
                <a:spcPts val="600"/>
              </a:spcBef>
              <a:spcAft>
                <a:spcPts val="600"/>
              </a:spcAft>
            </a:pPr>
            <a:r>
              <a:rPr lang="en-US" smtClean="0"/>
              <a:t>Risk/Reward</a:t>
            </a:r>
          </a:p>
          <a:p>
            <a:pPr>
              <a:spcBef>
                <a:spcPts val="600"/>
              </a:spcBef>
              <a:spcAft>
                <a:spcPts val="600"/>
              </a:spcAft>
            </a:pPr>
            <a:r>
              <a:rPr lang="en-US" smtClean="0"/>
              <a:t>Product Liquidity</a:t>
            </a:r>
          </a:p>
          <a:p>
            <a:pPr>
              <a:spcBef>
                <a:spcPts val="600"/>
              </a:spcBef>
              <a:spcAft>
                <a:spcPts val="600"/>
              </a:spcAft>
            </a:pPr>
            <a:r>
              <a:rPr lang="en-US" smtClean="0"/>
              <a:t>Product Volatility</a:t>
            </a:r>
          </a:p>
          <a:p>
            <a:pPr>
              <a:spcBef>
                <a:spcPts val="600"/>
              </a:spcBef>
              <a:spcAft>
                <a:spcPts val="600"/>
              </a:spcAft>
            </a:pPr>
            <a:r>
              <a:rPr lang="en-US" smtClean="0"/>
              <a:t>Markets Acceptance of Bank’s Name  </a:t>
            </a:r>
          </a:p>
          <a:p>
            <a:pPr>
              <a:spcBef>
                <a:spcPts val="600"/>
              </a:spcBef>
              <a:spcAft>
                <a:spcPts val="600"/>
              </a:spcAft>
            </a:pPr>
            <a:r>
              <a:rPr lang="en-US" smtClean="0"/>
              <a:t>Experience of the Traders</a:t>
            </a:r>
          </a:p>
          <a:p>
            <a:pPr>
              <a:spcBef>
                <a:spcPts val="600"/>
              </a:spcBef>
              <a:spcAft>
                <a:spcPts val="600"/>
              </a:spcAft>
            </a:pPr>
            <a:r>
              <a:rPr lang="en-US" smtClean="0"/>
              <a:t>Strength of Operations and Internal Controls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F178925B-F74D-4705-BCF5-A593B73F9ADD}" type="slidenum">
              <a:rPr lang="en-US" smtClean="0"/>
              <a:pPr/>
              <a:t>29</a:t>
            </a:fld>
            <a:endParaRPr lang="en-US" smtClean="0"/>
          </a:p>
        </p:txBody>
      </p:sp>
      <p:sp>
        <p:nvSpPr>
          <p:cNvPr id="52227" name="Rectangle 1026"/>
          <p:cNvSpPr>
            <a:spLocks noGrp="1" noChangeArrowheads="1"/>
          </p:cNvSpPr>
          <p:nvPr>
            <p:ph type="title"/>
          </p:nvPr>
        </p:nvSpPr>
        <p:spPr>
          <a:xfrm>
            <a:off x="990600" y="457200"/>
            <a:ext cx="6477000" cy="1066800"/>
          </a:xfrm>
        </p:spPr>
        <p:txBody>
          <a:bodyPr/>
          <a:lstStyle/>
          <a:p>
            <a:r>
              <a:rPr lang="en-US" b="1" smtClean="0"/>
              <a:t>Risk Committees</a:t>
            </a:r>
          </a:p>
        </p:txBody>
      </p:sp>
      <p:sp>
        <p:nvSpPr>
          <p:cNvPr id="52228" name="Rectangle 1027"/>
          <p:cNvSpPr>
            <a:spLocks noGrp="1" noChangeArrowheads="1"/>
          </p:cNvSpPr>
          <p:nvPr>
            <p:ph type="body" idx="1"/>
          </p:nvPr>
        </p:nvSpPr>
        <p:spPr>
          <a:xfrm>
            <a:off x="1676400" y="1524000"/>
            <a:ext cx="5791200" cy="3810000"/>
          </a:xfrm>
        </p:spPr>
        <p:txBody>
          <a:bodyPr/>
          <a:lstStyle/>
          <a:p>
            <a:pPr marL="609600" indent="-609600">
              <a:lnSpc>
                <a:spcPct val="90000"/>
              </a:lnSpc>
            </a:pPr>
            <a:r>
              <a:rPr lang="en-US" dirty="0" smtClean="0"/>
              <a:t>Board of Directors</a:t>
            </a:r>
          </a:p>
          <a:p>
            <a:pPr marL="609600" indent="-609600">
              <a:lnSpc>
                <a:spcPct val="90000"/>
              </a:lnSpc>
            </a:pPr>
            <a:r>
              <a:rPr lang="en-US" dirty="0" smtClean="0"/>
              <a:t>Committees by Product</a:t>
            </a:r>
          </a:p>
          <a:p>
            <a:pPr marL="609600" indent="-609600">
              <a:lnSpc>
                <a:spcPct val="90000"/>
              </a:lnSpc>
            </a:pPr>
            <a:r>
              <a:rPr lang="en-US" dirty="0" smtClean="0"/>
              <a:t>Committees by Region</a:t>
            </a:r>
          </a:p>
          <a:p>
            <a:pPr marL="609600" indent="-609600">
              <a:lnSpc>
                <a:spcPct val="90000"/>
              </a:lnSpc>
            </a:pPr>
            <a:r>
              <a:rPr lang="en-US" dirty="0" smtClean="0"/>
              <a:t>Senior Management</a:t>
            </a:r>
          </a:p>
          <a:p>
            <a:pPr marL="609600" indent="-609600">
              <a:lnSpc>
                <a:spcPct val="90000"/>
              </a:lnSpc>
            </a:pPr>
            <a:r>
              <a:rPr lang="en-US" dirty="0" smtClean="0"/>
              <a:t>Special Committees</a:t>
            </a:r>
          </a:p>
          <a:p>
            <a:pPr marL="1371600" lvl="2" indent="-457200">
              <a:lnSpc>
                <a:spcPct val="90000"/>
              </a:lnSpc>
              <a:buFontTx/>
              <a:buChar char="–"/>
            </a:pPr>
            <a:r>
              <a:rPr lang="en-US" sz="2800" dirty="0" smtClean="0"/>
              <a:t>Op Risk</a:t>
            </a:r>
          </a:p>
          <a:p>
            <a:pPr marL="1371600" lvl="2" indent="-457200">
              <a:lnSpc>
                <a:spcPct val="90000"/>
              </a:lnSpc>
              <a:buFontTx/>
              <a:buChar char="–"/>
            </a:pPr>
            <a:r>
              <a:rPr lang="en-US" sz="2800" dirty="0" smtClean="0"/>
              <a:t>New Products</a:t>
            </a:r>
          </a:p>
          <a:p>
            <a:pPr marL="1371600" lvl="2" indent="-457200">
              <a:lnSpc>
                <a:spcPct val="90000"/>
              </a:lnSpc>
              <a:buFontTx/>
              <a:buChar char="–"/>
            </a:pPr>
            <a:r>
              <a:rPr lang="en-US" sz="2800" dirty="0" smtClean="0"/>
              <a:t>Reputation </a:t>
            </a:r>
            <a:r>
              <a:rPr lang="en-US" sz="2800" dirty="0" smtClean="0"/>
              <a:t>Risk</a:t>
            </a:r>
          </a:p>
          <a:p>
            <a:pPr marL="1371600" lvl="2" indent="-457200">
              <a:lnSpc>
                <a:spcPct val="90000"/>
              </a:lnSpc>
              <a:buFontTx/>
              <a:buChar char="–"/>
            </a:pPr>
            <a:r>
              <a:rPr lang="en-US" sz="2800" dirty="0" smtClean="0"/>
              <a:t>Loan </a:t>
            </a:r>
            <a:r>
              <a:rPr lang="en-US" sz="2800" dirty="0" smtClean="0"/>
              <a:t>Committees</a:t>
            </a:r>
          </a:p>
        </p:txBody>
      </p:sp>
    </p:spTree>
  </p:cSld>
  <p:clrMapOvr>
    <a:masterClrMapping/>
  </p:clrMapOvr>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Calibrating Limits</a:t>
            </a:r>
            <a:endParaRPr lang="en-US" dirty="0"/>
          </a:p>
        </p:txBody>
      </p:sp>
      <p:sp>
        <p:nvSpPr>
          <p:cNvPr id="3" name="Content Placeholder 2"/>
          <p:cNvSpPr>
            <a:spLocks noGrp="1"/>
          </p:cNvSpPr>
          <p:nvPr>
            <p:ph idx="1"/>
          </p:nvPr>
        </p:nvSpPr>
        <p:spPr/>
        <p:txBody>
          <a:bodyPr/>
          <a:lstStyle/>
          <a:p>
            <a:r>
              <a:rPr lang="en-US" dirty="0" smtClean="0"/>
              <a:t>Two very different approaches I’ve taken:</a:t>
            </a:r>
          </a:p>
          <a:p>
            <a:pPr lvl="1"/>
            <a:r>
              <a:rPr lang="en-US" dirty="0" smtClean="0"/>
              <a:t>VaR top level to VaR lower Level</a:t>
            </a:r>
          </a:p>
          <a:p>
            <a:pPr lvl="1"/>
            <a:r>
              <a:rPr lang="en-US" dirty="0" smtClean="0"/>
              <a:t>VaR to </a:t>
            </a:r>
            <a:r>
              <a:rPr lang="en-US" dirty="0" err="1" smtClean="0"/>
              <a:t>greeks</a:t>
            </a:r>
            <a:endParaRPr lang="en-US" dirty="0" smtClean="0"/>
          </a:p>
          <a:p>
            <a:pPr lvl="1"/>
            <a:r>
              <a:rPr lang="en-US" dirty="0" smtClean="0"/>
              <a:t>Both are very subjective</a:t>
            </a:r>
          </a:p>
          <a:p>
            <a:pPr lvl="1"/>
            <a:r>
              <a:rPr lang="en-US" dirty="0" smtClean="0"/>
              <a:t>However, neither criticized by regulators</a:t>
            </a:r>
          </a:p>
          <a:p>
            <a:pPr lvl="1"/>
            <a:r>
              <a:rPr lang="en-US" dirty="0" smtClean="0"/>
              <a:t>MUST BE MAPPED TO RISK TOLERANCE</a:t>
            </a:r>
            <a:endParaRPr lang="en-US"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290</a:t>
            </a:fld>
            <a:endParaRPr 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Calibrating Limits</a:t>
            </a:r>
            <a:endParaRPr lang="en-US" dirty="0"/>
          </a:p>
        </p:txBody>
      </p:sp>
      <p:sp>
        <p:nvSpPr>
          <p:cNvPr id="3" name="Content Placeholder 2"/>
          <p:cNvSpPr>
            <a:spLocks noGrp="1"/>
          </p:cNvSpPr>
          <p:nvPr>
            <p:ph idx="1"/>
          </p:nvPr>
        </p:nvSpPr>
        <p:spPr>
          <a:xfrm>
            <a:off x="685800" y="990600"/>
            <a:ext cx="7772400" cy="609600"/>
          </a:xfrm>
        </p:spPr>
        <p:txBody>
          <a:bodyPr/>
          <a:lstStyle/>
          <a:p>
            <a:r>
              <a:rPr lang="en-US" sz="2400" dirty="0" smtClean="0"/>
              <a:t>Spreadsheet Example:</a:t>
            </a:r>
            <a:endParaRPr lang="en-US" sz="2400"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291</a:t>
            </a:fld>
            <a:endParaRPr lang="en-US"/>
          </a:p>
        </p:txBody>
      </p:sp>
      <p:pic>
        <p:nvPicPr>
          <p:cNvPr id="377858" name="Picture 2"/>
          <p:cNvPicPr>
            <a:picLocks noChangeAspect="1" noChangeArrowheads="1"/>
          </p:cNvPicPr>
          <p:nvPr/>
        </p:nvPicPr>
        <p:blipFill>
          <a:blip r:embed="rId2" cstate="print"/>
          <a:srcRect/>
          <a:stretch>
            <a:fillRect/>
          </a:stretch>
        </p:blipFill>
        <p:spPr bwMode="auto">
          <a:xfrm>
            <a:off x="423862" y="1425575"/>
            <a:ext cx="8296275" cy="2324100"/>
          </a:xfrm>
          <a:prstGeom prst="rect">
            <a:avLst/>
          </a:prstGeom>
          <a:noFill/>
          <a:ln w="9525">
            <a:noFill/>
            <a:miter lim="800000"/>
            <a:headEnd/>
            <a:tailEnd/>
          </a:ln>
          <a:effectLst/>
        </p:spPr>
      </p:pic>
      <p:pic>
        <p:nvPicPr>
          <p:cNvPr id="377859" name="Picture 3"/>
          <p:cNvPicPr>
            <a:picLocks noChangeAspect="1" noChangeArrowheads="1"/>
          </p:cNvPicPr>
          <p:nvPr/>
        </p:nvPicPr>
        <p:blipFill>
          <a:blip r:embed="rId3" cstate="print"/>
          <a:srcRect/>
          <a:stretch>
            <a:fillRect/>
          </a:stretch>
        </p:blipFill>
        <p:spPr bwMode="auto">
          <a:xfrm>
            <a:off x="377031" y="3787775"/>
            <a:ext cx="8389937" cy="2384425"/>
          </a:xfrm>
          <a:prstGeom prst="rect">
            <a:avLst/>
          </a:prstGeom>
          <a:noFill/>
          <a:ln w="9525">
            <a:noFill/>
            <a:miter lim="800000"/>
            <a:headEnd/>
            <a:tailEnd/>
          </a:ln>
          <a:effec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Calibrating Greeks</a:t>
            </a:r>
            <a:endParaRPr lang="en-US" dirty="0"/>
          </a:p>
        </p:txBody>
      </p:sp>
      <p:sp>
        <p:nvSpPr>
          <p:cNvPr id="3" name="Content Placeholder 2"/>
          <p:cNvSpPr>
            <a:spLocks noGrp="1"/>
          </p:cNvSpPr>
          <p:nvPr>
            <p:ph idx="1"/>
          </p:nvPr>
        </p:nvSpPr>
        <p:spPr>
          <a:xfrm>
            <a:off x="685800" y="1447800"/>
            <a:ext cx="7772400" cy="4648200"/>
          </a:xfrm>
        </p:spPr>
        <p:txBody>
          <a:bodyPr/>
          <a:lstStyle/>
          <a:p>
            <a:r>
              <a:rPr lang="en-US" dirty="0" smtClean="0"/>
              <a:t>Take top-level </a:t>
            </a:r>
            <a:r>
              <a:rPr lang="en-US" dirty="0" err="1" smtClean="0"/>
              <a:t>greeks</a:t>
            </a:r>
            <a:endParaRPr lang="en-US" dirty="0" smtClean="0"/>
          </a:p>
          <a:p>
            <a:r>
              <a:rPr lang="en-US" dirty="0" smtClean="0"/>
              <a:t>Assign simple benchmarks</a:t>
            </a:r>
          </a:p>
          <a:p>
            <a:pPr lvl="1"/>
            <a:r>
              <a:rPr lang="en-US" dirty="0" smtClean="0"/>
              <a:t>Equity indices</a:t>
            </a:r>
          </a:p>
          <a:p>
            <a:pPr lvl="1"/>
            <a:r>
              <a:rPr lang="en-US" dirty="0" smtClean="0"/>
              <a:t>FI Total Return Indices</a:t>
            </a:r>
          </a:p>
          <a:p>
            <a:pPr lvl="1"/>
            <a:r>
              <a:rPr lang="en-US" dirty="0" smtClean="0"/>
              <a:t>Basic Commodities</a:t>
            </a:r>
          </a:p>
          <a:p>
            <a:pPr lvl="1"/>
            <a:r>
              <a:rPr lang="en-US" dirty="0" smtClean="0"/>
              <a:t>Major FX or FX Indices</a:t>
            </a:r>
          </a:p>
          <a:p>
            <a:r>
              <a:rPr lang="en-US" dirty="0" smtClean="0"/>
              <a:t>Assume max usage</a:t>
            </a:r>
          </a:p>
          <a:p>
            <a:r>
              <a:rPr lang="en-US" dirty="0" smtClean="0"/>
              <a:t>Run VaR, compare</a:t>
            </a:r>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292</a:t>
            </a:fld>
            <a:endParaRPr 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Number Placeholder 5"/>
          <p:cNvSpPr>
            <a:spLocks noGrp="1"/>
          </p:cNvSpPr>
          <p:nvPr>
            <p:ph type="sldNum" sz="quarter" idx="12"/>
          </p:nvPr>
        </p:nvSpPr>
        <p:spPr>
          <a:noFill/>
        </p:spPr>
        <p:txBody>
          <a:bodyPr/>
          <a:lstStyle/>
          <a:p>
            <a:fld id="{9B5023A9-1363-4942-8800-9F714FB8FBB9}" type="slidenum">
              <a:rPr lang="en-US" smtClean="0"/>
              <a:pPr/>
              <a:t>293</a:t>
            </a:fld>
            <a:endParaRPr lang="en-US" smtClean="0"/>
          </a:p>
        </p:txBody>
      </p:sp>
      <p:sp>
        <p:nvSpPr>
          <p:cNvPr id="312323" name="Rectangle 2"/>
          <p:cNvSpPr>
            <a:spLocks noGrp="1" noChangeArrowheads="1"/>
          </p:cNvSpPr>
          <p:nvPr>
            <p:ph type="title"/>
          </p:nvPr>
        </p:nvSpPr>
        <p:spPr/>
        <p:txBody>
          <a:bodyPr/>
          <a:lstStyle/>
          <a:p>
            <a:r>
              <a:rPr lang="en-US" smtClean="0"/>
              <a:t>Monitoring Limits</a:t>
            </a:r>
          </a:p>
        </p:txBody>
      </p:sp>
      <p:sp>
        <p:nvSpPr>
          <p:cNvPr id="312324" name="Rectangle 3"/>
          <p:cNvSpPr>
            <a:spLocks noGrp="1" noChangeArrowheads="1"/>
          </p:cNvSpPr>
          <p:nvPr>
            <p:ph type="body" idx="1"/>
          </p:nvPr>
        </p:nvSpPr>
        <p:spPr>
          <a:xfrm>
            <a:off x="990600" y="1676400"/>
            <a:ext cx="7772400" cy="4495800"/>
          </a:xfrm>
        </p:spPr>
        <p:txBody>
          <a:bodyPr/>
          <a:lstStyle/>
          <a:p>
            <a:r>
              <a:rPr lang="en-US" smtClean="0"/>
              <a:t>Dealing With Exceptions</a:t>
            </a:r>
          </a:p>
          <a:p>
            <a:pPr lvl="1"/>
            <a:r>
              <a:rPr lang="en-US" smtClean="0"/>
              <a:t>genesis</a:t>
            </a:r>
          </a:p>
          <a:p>
            <a:pPr lvl="2"/>
            <a:r>
              <a:rPr lang="en-US" smtClean="0"/>
              <a:t>change in position size</a:t>
            </a:r>
          </a:p>
          <a:p>
            <a:pPr lvl="2"/>
            <a:r>
              <a:rPr lang="en-US" smtClean="0"/>
              <a:t>change in value</a:t>
            </a:r>
          </a:p>
          <a:p>
            <a:pPr lvl="2"/>
            <a:r>
              <a:rPr lang="en-US" smtClean="0"/>
              <a:t>change in volatility</a:t>
            </a:r>
          </a:p>
          <a:p>
            <a:pPr lvl="2"/>
            <a:r>
              <a:rPr lang="en-US" smtClean="0"/>
              <a:t>change in historical data</a:t>
            </a:r>
          </a:p>
          <a:p>
            <a:pPr lvl="1"/>
            <a:r>
              <a:rPr lang="en-US" smtClean="0"/>
              <a:t>ex-post knowledge vs ex-ante knowledge</a:t>
            </a:r>
          </a:p>
          <a:p>
            <a:pPr lvl="1"/>
            <a:r>
              <a:rPr lang="en-US" smtClean="0"/>
              <a:t>the escalation process</a:t>
            </a:r>
          </a:p>
          <a:p>
            <a:pPr lvl="1"/>
            <a:r>
              <a:rPr lang="en-US" smtClean="0"/>
              <a:t>reporting</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Number Placeholder 4"/>
          <p:cNvSpPr>
            <a:spLocks noGrp="1"/>
          </p:cNvSpPr>
          <p:nvPr>
            <p:ph type="sldNum" sz="quarter" idx="12"/>
          </p:nvPr>
        </p:nvSpPr>
        <p:spPr>
          <a:noFill/>
        </p:spPr>
        <p:txBody>
          <a:bodyPr/>
          <a:lstStyle/>
          <a:p>
            <a:fld id="{46151430-E44E-4445-A39B-2DBDAD947D0B}" type="slidenum">
              <a:rPr lang="en-US" smtClean="0"/>
              <a:pPr/>
              <a:t>294</a:t>
            </a:fld>
            <a:endParaRPr lang="en-US" smtClean="0"/>
          </a:p>
        </p:txBody>
      </p:sp>
      <p:sp>
        <p:nvSpPr>
          <p:cNvPr id="313347" name="Rectangle 2"/>
          <p:cNvSpPr>
            <a:spLocks noGrp="1" noChangeArrowheads="1"/>
          </p:cNvSpPr>
          <p:nvPr>
            <p:ph type="title"/>
          </p:nvPr>
        </p:nvSpPr>
        <p:spPr/>
        <p:txBody>
          <a:bodyPr/>
          <a:lstStyle/>
          <a:p>
            <a:r>
              <a:rPr lang="en-US" smtClean="0"/>
              <a:t>Reporting Limits Usage</a:t>
            </a:r>
          </a:p>
        </p:txBody>
      </p:sp>
      <p:sp>
        <p:nvSpPr>
          <p:cNvPr id="313348" name="Rectangle 3"/>
          <p:cNvSpPr>
            <a:spLocks noChangeArrowheads="1"/>
          </p:cNvSpPr>
          <p:nvPr/>
        </p:nvSpPr>
        <p:spPr bwMode="auto">
          <a:xfrm>
            <a:off x="990600" y="1676400"/>
            <a:ext cx="7772400" cy="4114800"/>
          </a:xfrm>
          <a:prstGeom prst="rect">
            <a:avLst/>
          </a:prstGeom>
          <a:noFill/>
          <a:ln w="12700">
            <a:noFill/>
            <a:miter lim="800000"/>
            <a:headEnd/>
            <a:tailEnd/>
          </a:ln>
        </p:spPr>
        <p:txBody>
          <a:bodyPr lIns="90488" tIns="44450" rIns="90488" bIns="44450"/>
          <a:lstStyle/>
          <a:p>
            <a:pPr marL="342900" indent="-342900">
              <a:spcBef>
                <a:spcPct val="20000"/>
              </a:spcBef>
              <a:buFontTx/>
              <a:buChar char="•"/>
            </a:pPr>
            <a:r>
              <a:rPr lang="en-US" sz="3200"/>
              <a:t>Every limit must be reported, every day</a:t>
            </a:r>
          </a:p>
          <a:p>
            <a:pPr marL="342900" indent="-342900">
              <a:spcBef>
                <a:spcPct val="20000"/>
              </a:spcBef>
              <a:buFontTx/>
              <a:buChar char="•"/>
            </a:pPr>
            <a:r>
              <a:rPr lang="en-US" sz="3200"/>
              <a:t>Some reporting done automatically</a:t>
            </a:r>
          </a:p>
          <a:p>
            <a:pPr marL="342900" indent="-342900">
              <a:spcBef>
                <a:spcPct val="20000"/>
              </a:spcBef>
              <a:buFontTx/>
              <a:buChar char="•"/>
            </a:pPr>
            <a:r>
              <a:rPr lang="en-US" sz="3200"/>
              <a:t>Others are part of the daily reporting process</a:t>
            </a:r>
          </a:p>
        </p:txBody>
      </p:sp>
    </p:spTree>
  </p:cSld>
  <p:clrMapOvr>
    <a:masterClrMapping/>
  </p:clrMapOvr>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3"/>
          <p:cNvSpPr>
            <a:spLocks noGrp="1"/>
          </p:cNvSpPr>
          <p:nvPr>
            <p:ph type="sldNum" sz="quarter" idx="12"/>
          </p:nvPr>
        </p:nvSpPr>
        <p:spPr>
          <a:xfrm>
            <a:off x="685800" y="6248400"/>
            <a:ext cx="1905000" cy="457200"/>
          </a:xfrm>
          <a:noFill/>
        </p:spPr>
        <p:txBody>
          <a:bodyPr/>
          <a:lstStyle/>
          <a:p>
            <a:pPr algn="l"/>
            <a:fld id="{776F00BC-9787-446A-B9B6-39B7F87CDBC8}" type="slidenum">
              <a:rPr lang="en-US" smtClean="0"/>
              <a:pPr algn="l"/>
              <a:t>295</a:t>
            </a:fld>
            <a:endParaRPr lang="en-US" smtClean="0"/>
          </a:p>
        </p:txBody>
      </p:sp>
      <p:sp>
        <p:nvSpPr>
          <p:cNvPr id="19460" name="Rectangle 2"/>
          <p:cNvSpPr>
            <a:spLocks noGrp="1" noChangeArrowheads="1"/>
          </p:cNvSpPr>
          <p:nvPr>
            <p:ph type="title"/>
          </p:nvPr>
        </p:nvSpPr>
        <p:spPr/>
        <p:txBody>
          <a:bodyPr/>
          <a:lstStyle/>
          <a:p>
            <a:r>
              <a:rPr lang="en-US" b="1" smtClean="0"/>
              <a:t>Market Risk Limit Structure Overview</a:t>
            </a:r>
          </a:p>
        </p:txBody>
      </p:sp>
      <p:sp>
        <p:nvSpPr>
          <p:cNvPr id="19461" name="Rectangle 74"/>
          <p:cNvSpPr>
            <a:spLocks noChangeArrowheads="1"/>
          </p:cNvSpPr>
          <p:nvPr/>
        </p:nvSpPr>
        <p:spPr bwMode="auto">
          <a:xfrm>
            <a:off x="552450" y="5895975"/>
            <a:ext cx="8253413" cy="419100"/>
          </a:xfrm>
          <a:prstGeom prst="rect">
            <a:avLst/>
          </a:prstGeom>
          <a:noFill/>
          <a:ln w="9525">
            <a:noFill/>
            <a:miter lim="800000"/>
            <a:headEnd/>
            <a:tailEnd/>
          </a:ln>
        </p:spPr>
        <p:txBody>
          <a:bodyPr lIns="82058" tIns="41029" rIns="82058" bIns="41029"/>
          <a:lstStyle/>
          <a:p>
            <a:pPr marL="228600" indent="-228600">
              <a:lnSpc>
                <a:spcPct val="110000"/>
              </a:lnSpc>
              <a:spcBef>
                <a:spcPct val="50000"/>
              </a:spcBef>
              <a:buClr>
                <a:schemeClr val="tx1"/>
              </a:buClr>
              <a:buSzPct val="60000"/>
              <a:buFont typeface="Symbol" pitchFamily="18" charset="2"/>
              <a:buNone/>
            </a:pPr>
            <a:r>
              <a:rPr lang="en-US" sz="800" i="1">
                <a:solidFill>
                  <a:schemeClr val="bg1"/>
                </a:solidFill>
              </a:rPr>
              <a:t>*  Limit for major legal entities are also subject to respective governance processes</a:t>
            </a:r>
          </a:p>
          <a:p>
            <a:pPr marL="228600" indent="-228600">
              <a:lnSpc>
                <a:spcPct val="110000"/>
              </a:lnSpc>
              <a:spcBef>
                <a:spcPct val="25000"/>
              </a:spcBef>
              <a:buClr>
                <a:schemeClr val="tx1"/>
              </a:buClr>
              <a:buSzPct val="60000"/>
              <a:buFont typeface="Symbol" pitchFamily="18" charset="2"/>
              <a:buNone/>
            </a:pPr>
            <a:r>
              <a:rPr lang="en-US" sz="800" i="1">
                <a:solidFill>
                  <a:schemeClr val="bg1"/>
                </a:solidFill>
              </a:rPr>
              <a:t>** Not MRD Owned</a:t>
            </a:r>
          </a:p>
          <a:p>
            <a:pPr marL="228600" indent="-228600">
              <a:lnSpc>
                <a:spcPct val="110000"/>
              </a:lnSpc>
              <a:spcBef>
                <a:spcPct val="50000"/>
              </a:spcBef>
              <a:buClr>
                <a:schemeClr val="tx1"/>
              </a:buClr>
              <a:buSzPct val="60000"/>
              <a:buFont typeface="Symbol" pitchFamily="18" charset="2"/>
              <a:buNone/>
            </a:pPr>
            <a:r>
              <a:rPr lang="en-US" sz="800" i="1">
                <a:solidFill>
                  <a:schemeClr val="bg1"/>
                </a:solidFill>
              </a:rPr>
              <a:t> </a:t>
            </a:r>
          </a:p>
          <a:p>
            <a:pPr marL="688975" lvl="2" indent="-227013">
              <a:lnSpc>
                <a:spcPct val="110000"/>
              </a:lnSpc>
              <a:spcBef>
                <a:spcPct val="20000"/>
              </a:spcBef>
              <a:buClr>
                <a:schemeClr val="tx1"/>
              </a:buClr>
              <a:buSzPct val="60000"/>
              <a:buFont typeface="Symbol" pitchFamily="18" charset="2"/>
              <a:buNone/>
            </a:pPr>
            <a:r>
              <a:rPr lang="en-US" sz="800" i="1">
                <a:solidFill>
                  <a:schemeClr val="bg1"/>
                </a:solidFill>
              </a:rPr>
              <a:t> </a:t>
            </a:r>
          </a:p>
        </p:txBody>
      </p:sp>
      <p:graphicFrame>
        <p:nvGraphicFramePr>
          <p:cNvPr id="19458" name="Object 2"/>
          <p:cNvGraphicFramePr>
            <a:graphicFrameLocks noGrp="1" noChangeAspect="1"/>
          </p:cNvGraphicFramePr>
          <p:nvPr>
            <p:ph idx="1"/>
          </p:nvPr>
        </p:nvGraphicFramePr>
        <p:xfrm>
          <a:off x="234950" y="1254125"/>
          <a:ext cx="8742363" cy="4584700"/>
        </p:xfrm>
        <a:graphic>
          <a:graphicData uri="http://schemas.openxmlformats.org/presentationml/2006/ole">
            <mc:AlternateContent xmlns:mc="http://schemas.openxmlformats.org/markup-compatibility/2006">
              <mc:Choice xmlns:v="urn:schemas-microsoft-com:vml" Requires="v">
                <p:oleObj spid="_x0000_s19474" name="Worksheet" r:id="rId3" imgW="10226155" imgH="5364604" progId="Excel.Sheet.8">
                  <p:link updateAutomatic="1"/>
                </p:oleObj>
              </mc:Choice>
              <mc:Fallback>
                <p:oleObj name="Worksheet" r:id="rId3" imgW="10226155" imgH="5364604"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 y="1254125"/>
                        <a:ext cx="8742363" cy="45847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3"/>
          <p:cNvSpPr>
            <a:spLocks noGrp="1"/>
          </p:cNvSpPr>
          <p:nvPr>
            <p:ph type="sldNum" sz="quarter" idx="12"/>
          </p:nvPr>
        </p:nvSpPr>
        <p:spPr>
          <a:xfrm>
            <a:off x="685800" y="6248400"/>
            <a:ext cx="1905000" cy="457200"/>
          </a:xfrm>
          <a:noFill/>
        </p:spPr>
        <p:txBody>
          <a:bodyPr/>
          <a:lstStyle/>
          <a:p>
            <a:pPr algn="l"/>
            <a:fld id="{CF9F99E6-F35A-4730-801E-51269035AFD7}" type="slidenum">
              <a:rPr lang="en-US" smtClean="0"/>
              <a:pPr algn="l"/>
              <a:t>296</a:t>
            </a:fld>
            <a:endParaRPr lang="en-US" smtClean="0"/>
          </a:p>
        </p:txBody>
      </p:sp>
      <p:graphicFrame>
        <p:nvGraphicFramePr>
          <p:cNvPr id="20482" name="Object 2"/>
          <p:cNvGraphicFramePr>
            <a:graphicFrameLocks noGrp="1" noChangeAspect="1"/>
          </p:cNvGraphicFramePr>
          <p:nvPr>
            <p:ph idx="1"/>
          </p:nvPr>
        </p:nvGraphicFramePr>
        <p:xfrm>
          <a:off x="369888" y="1092200"/>
          <a:ext cx="8223250" cy="5102225"/>
        </p:xfrm>
        <a:graphic>
          <a:graphicData uri="http://schemas.openxmlformats.org/presentationml/2006/ole">
            <mc:AlternateContent xmlns:mc="http://schemas.openxmlformats.org/markup-compatibility/2006">
              <mc:Choice xmlns:v="urn:schemas-microsoft-com:vml" Requires="v">
                <p:oleObj spid="_x0000_s20498" name="Worksheet" r:id="rId3" imgW="10250289" imgH="6361075" progId="Excel.Sheet.8">
                  <p:link updateAutomatic="1"/>
                </p:oleObj>
              </mc:Choice>
              <mc:Fallback>
                <p:oleObj name="Worksheet" r:id="rId3" imgW="10250289" imgH="6361075"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88" y="1092200"/>
                        <a:ext cx="8223250" cy="5102225"/>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Rectangle 2"/>
          <p:cNvSpPr>
            <a:spLocks noGrp="1" noChangeArrowheads="1"/>
          </p:cNvSpPr>
          <p:nvPr>
            <p:ph type="title"/>
          </p:nvPr>
        </p:nvSpPr>
        <p:spPr>
          <a:xfrm>
            <a:off x="182563" y="130175"/>
            <a:ext cx="8458200" cy="777875"/>
          </a:xfrm>
        </p:spPr>
        <p:txBody>
          <a:bodyPr/>
          <a:lstStyle/>
          <a:p>
            <a:r>
              <a:rPr lang="en-US" sz="2400" smtClean="0"/>
              <a:t>IRCC</a:t>
            </a:r>
            <a:r>
              <a:rPr lang="en-US" sz="2200" b="1" smtClean="0"/>
              <a:t/>
            </a:r>
            <a:br>
              <a:rPr lang="en-US" sz="2200" b="1" smtClean="0"/>
            </a:br>
            <a:r>
              <a:rPr lang="en-US" b="1" smtClean="0"/>
              <a:t>IR/FX/EM</a:t>
            </a:r>
          </a:p>
        </p:txBody>
      </p:sp>
      <p:sp>
        <p:nvSpPr>
          <p:cNvPr id="20485" name="Rectangle 20"/>
          <p:cNvSpPr>
            <a:spLocks noChangeArrowheads="1"/>
          </p:cNvSpPr>
          <p:nvPr/>
        </p:nvSpPr>
        <p:spPr bwMode="auto">
          <a:xfrm>
            <a:off x="6432550" y="5830888"/>
            <a:ext cx="1997075" cy="309562"/>
          </a:xfrm>
          <a:prstGeom prst="rect">
            <a:avLst/>
          </a:prstGeom>
          <a:solidFill>
            <a:srgbClr val="EAEAEA"/>
          </a:solidFill>
          <a:ln w="19050" algn="ctr">
            <a:noFill/>
            <a:miter lim="800000"/>
            <a:headEnd/>
            <a:tailEnd/>
          </a:ln>
        </p:spPr>
        <p:txBody>
          <a:bodyPr anchor="ctr">
            <a:spAutoFit/>
          </a:bodyPr>
          <a:lstStyle/>
          <a:p>
            <a:r>
              <a:rPr lang="en-US" sz="700" i="1"/>
              <a:t>Note</a:t>
            </a:r>
          </a:p>
          <a:p>
            <a:pPr>
              <a:spcBef>
                <a:spcPct val="15000"/>
              </a:spcBef>
            </a:pPr>
            <a:r>
              <a:rPr lang="en-US" sz="700" i="1">
                <a:solidFill>
                  <a:srgbClr val="0066FF"/>
                </a:solidFill>
              </a:rPr>
              <a:t>Limits co-owned by MRD and the Front Office</a:t>
            </a:r>
          </a:p>
        </p:txBody>
      </p:sp>
      <p:sp>
        <p:nvSpPr>
          <p:cNvPr id="20486" name="Rectangle 5"/>
          <p:cNvSpPr>
            <a:spLocks noChangeArrowheads="1"/>
          </p:cNvSpPr>
          <p:nvPr/>
        </p:nvSpPr>
        <p:spPr bwMode="auto">
          <a:xfrm>
            <a:off x="1714500" y="1381125"/>
            <a:ext cx="4219575" cy="714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87" name="Rectangle 6"/>
          <p:cNvSpPr>
            <a:spLocks noChangeArrowheads="1"/>
          </p:cNvSpPr>
          <p:nvPr/>
        </p:nvSpPr>
        <p:spPr bwMode="auto">
          <a:xfrm>
            <a:off x="1704975" y="2619375"/>
            <a:ext cx="4219575" cy="714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88" name="Rectangle 9"/>
          <p:cNvSpPr>
            <a:spLocks noChangeArrowheads="1"/>
          </p:cNvSpPr>
          <p:nvPr/>
        </p:nvSpPr>
        <p:spPr bwMode="auto">
          <a:xfrm>
            <a:off x="1743075" y="3924300"/>
            <a:ext cx="5819775" cy="714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89" name="Rectangle 10"/>
          <p:cNvSpPr>
            <a:spLocks noChangeArrowheads="1"/>
          </p:cNvSpPr>
          <p:nvPr/>
        </p:nvSpPr>
        <p:spPr bwMode="auto">
          <a:xfrm>
            <a:off x="1695450" y="5143500"/>
            <a:ext cx="3571875" cy="7524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90" name="Rectangle 11"/>
          <p:cNvSpPr>
            <a:spLocks noChangeArrowheads="1"/>
          </p:cNvSpPr>
          <p:nvPr/>
        </p:nvSpPr>
        <p:spPr bwMode="auto">
          <a:xfrm>
            <a:off x="6353175" y="2619375"/>
            <a:ext cx="2190750" cy="7239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91" name="Rectangle 12"/>
          <p:cNvSpPr>
            <a:spLocks noChangeArrowheads="1"/>
          </p:cNvSpPr>
          <p:nvPr/>
        </p:nvSpPr>
        <p:spPr bwMode="auto">
          <a:xfrm>
            <a:off x="6286500" y="5029200"/>
            <a:ext cx="638175" cy="23812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3"/>
          <p:cNvSpPr>
            <a:spLocks noGrp="1"/>
          </p:cNvSpPr>
          <p:nvPr>
            <p:ph type="sldNum" sz="quarter" idx="12"/>
          </p:nvPr>
        </p:nvSpPr>
        <p:spPr>
          <a:xfrm>
            <a:off x="685800" y="6248400"/>
            <a:ext cx="1905000" cy="457200"/>
          </a:xfrm>
          <a:noFill/>
        </p:spPr>
        <p:txBody>
          <a:bodyPr/>
          <a:lstStyle/>
          <a:p>
            <a:pPr algn="l"/>
            <a:fld id="{5874B397-C66F-444E-A404-873E413A9C18}" type="slidenum">
              <a:rPr lang="en-US" smtClean="0"/>
              <a:pPr algn="l"/>
              <a:t>297</a:t>
            </a:fld>
            <a:endParaRPr lang="en-US" smtClean="0"/>
          </a:p>
        </p:txBody>
      </p:sp>
      <p:sp>
        <p:nvSpPr>
          <p:cNvPr id="21508" name="Rectangle 2"/>
          <p:cNvSpPr>
            <a:spLocks noGrp="1" noChangeArrowheads="1"/>
          </p:cNvSpPr>
          <p:nvPr>
            <p:ph type="title"/>
          </p:nvPr>
        </p:nvSpPr>
        <p:spPr>
          <a:xfrm>
            <a:off x="182563" y="-227013"/>
            <a:ext cx="8458200" cy="1135063"/>
          </a:xfrm>
        </p:spPr>
        <p:txBody>
          <a:bodyPr/>
          <a:lstStyle/>
          <a:p>
            <a:r>
              <a:rPr lang="en-US" smtClean="0"/>
              <a:t/>
            </a:r>
            <a:br>
              <a:rPr lang="en-US" smtClean="0"/>
            </a:br>
            <a:r>
              <a:rPr lang="en-US" sz="2400" smtClean="0"/>
              <a:t>IRCC</a:t>
            </a:r>
            <a:r>
              <a:rPr lang="en-US" smtClean="0"/>
              <a:t/>
            </a:r>
            <a:br>
              <a:rPr lang="en-US" smtClean="0"/>
            </a:br>
            <a:r>
              <a:rPr lang="en-US" b="1" smtClean="0"/>
              <a:t>Excluding CVA, Lending and EM Non-core</a:t>
            </a:r>
          </a:p>
        </p:txBody>
      </p:sp>
      <p:sp>
        <p:nvSpPr>
          <p:cNvPr id="21509" name="Rectangle 10"/>
          <p:cNvSpPr>
            <a:spLocks noChangeArrowheads="1"/>
          </p:cNvSpPr>
          <p:nvPr/>
        </p:nvSpPr>
        <p:spPr bwMode="auto">
          <a:xfrm>
            <a:off x="6432550" y="6269038"/>
            <a:ext cx="2006600" cy="309562"/>
          </a:xfrm>
          <a:prstGeom prst="rect">
            <a:avLst/>
          </a:prstGeom>
          <a:solidFill>
            <a:srgbClr val="EAEAEA"/>
          </a:solidFill>
          <a:ln w="19050" algn="ctr">
            <a:noFill/>
            <a:miter lim="800000"/>
            <a:headEnd/>
            <a:tailEnd/>
          </a:ln>
        </p:spPr>
        <p:txBody>
          <a:bodyPr anchor="ctr">
            <a:spAutoFit/>
          </a:bodyPr>
          <a:lstStyle/>
          <a:p>
            <a:r>
              <a:rPr lang="en-US" sz="700" b="1" i="1"/>
              <a:t>Note</a:t>
            </a:r>
          </a:p>
          <a:p>
            <a:pPr>
              <a:spcBef>
                <a:spcPct val="15000"/>
              </a:spcBef>
            </a:pPr>
            <a:r>
              <a:rPr lang="en-US" sz="700" i="1">
                <a:solidFill>
                  <a:srgbClr val="0066FF"/>
                </a:solidFill>
              </a:rPr>
              <a:t>Limits co-owned by MRD and the Front Office</a:t>
            </a:r>
          </a:p>
        </p:txBody>
      </p:sp>
      <p:graphicFrame>
        <p:nvGraphicFramePr>
          <p:cNvPr id="21506" name="Object 2"/>
          <p:cNvGraphicFramePr>
            <a:graphicFrameLocks noGrp="1" noChangeAspect="1"/>
          </p:cNvGraphicFramePr>
          <p:nvPr>
            <p:ph idx="1"/>
          </p:nvPr>
        </p:nvGraphicFramePr>
        <p:xfrm>
          <a:off x="587375" y="1082675"/>
          <a:ext cx="8102600" cy="5122863"/>
        </p:xfrm>
        <a:graphic>
          <a:graphicData uri="http://schemas.openxmlformats.org/presentationml/2006/ole">
            <mc:AlternateContent xmlns:mc="http://schemas.openxmlformats.org/markup-compatibility/2006">
              <mc:Choice xmlns:v="urn:schemas-microsoft-com:vml" Requires="v">
                <p:oleObj spid="_x0000_s21522" name="Worksheet" r:id="rId3" imgW="11454242" imgH="7240390" progId="Excel.Sheet.8">
                  <p:link updateAutomatic="1"/>
                </p:oleObj>
              </mc:Choice>
              <mc:Fallback>
                <p:oleObj name="Worksheet" r:id="rId3" imgW="11454242" imgH="7240390"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5" y="1082675"/>
                        <a:ext cx="8102600" cy="512286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tangle 5"/>
          <p:cNvSpPr>
            <a:spLocks noChangeArrowheads="1"/>
          </p:cNvSpPr>
          <p:nvPr/>
        </p:nvSpPr>
        <p:spPr bwMode="auto">
          <a:xfrm>
            <a:off x="1219200" y="2019300"/>
            <a:ext cx="3286125" cy="17811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1511" name="Rectangle 6"/>
          <p:cNvSpPr>
            <a:spLocks noChangeArrowheads="1"/>
          </p:cNvSpPr>
          <p:nvPr/>
        </p:nvSpPr>
        <p:spPr bwMode="auto">
          <a:xfrm>
            <a:off x="5457825" y="2019300"/>
            <a:ext cx="3152775" cy="401002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1512" name="Rectangle 7"/>
          <p:cNvSpPr>
            <a:spLocks noChangeArrowheads="1"/>
          </p:cNvSpPr>
          <p:nvPr/>
        </p:nvSpPr>
        <p:spPr bwMode="auto">
          <a:xfrm>
            <a:off x="1238250" y="4238625"/>
            <a:ext cx="3190875" cy="19335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1513" name="Rectangle 8"/>
          <p:cNvSpPr>
            <a:spLocks noChangeArrowheads="1"/>
          </p:cNvSpPr>
          <p:nvPr/>
        </p:nvSpPr>
        <p:spPr bwMode="auto">
          <a:xfrm>
            <a:off x="704850" y="1343025"/>
            <a:ext cx="3209925" cy="1047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3"/>
          <p:cNvSpPr>
            <a:spLocks noGrp="1"/>
          </p:cNvSpPr>
          <p:nvPr>
            <p:ph type="sldNum" sz="quarter" idx="12"/>
          </p:nvPr>
        </p:nvSpPr>
        <p:spPr>
          <a:xfrm>
            <a:off x="685800" y="6248400"/>
            <a:ext cx="1905000" cy="457200"/>
          </a:xfrm>
          <a:noFill/>
        </p:spPr>
        <p:txBody>
          <a:bodyPr/>
          <a:lstStyle/>
          <a:p>
            <a:pPr algn="l"/>
            <a:fld id="{299B9EAF-41AD-4A56-800F-C0B9983E29A9}" type="slidenum">
              <a:rPr lang="en-US" smtClean="0"/>
              <a:pPr algn="l"/>
              <a:t>298</a:t>
            </a:fld>
            <a:endParaRPr lang="en-US" smtClean="0"/>
          </a:p>
        </p:txBody>
      </p:sp>
      <p:graphicFrame>
        <p:nvGraphicFramePr>
          <p:cNvPr id="22530" name="Object 2"/>
          <p:cNvGraphicFramePr>
            <a:graphicFrameLocks noGrp="1" noChangeAspect="1"/>
          </p:cNvGraphicFramePr>
          <p:nvPr>
            <p:ph idx="1"/>
          </p:nvPr>
        </p:nvGraphicFramePr>
        <p:xfrm>
          <a:off x="382588" y="1101725"/>
          <a:ext cx="8304212" cy="5053013"/>
        </p:xfrm>
        <a:graphic>
          <a:graphicData uri="http://schemas.openxmlformats.org/presentationml/2006/ole">
            <mc:AlternateContent xmlns:mc="http://schemas.openxmlformats.org/markup-compatibility/2006">
              <mc:Choice xmlns:v="urn:schemas-microsoft-com:vml" Requires="v">
                <p:oleObj spid="_x0000_s22546" name="Worksheet" r:id="rId3" imgW="13033278" imgH="7930800" progId="Excel.Sheet.8">
                  <p:link updateAutomatic="1"/>
                </p:oleObj>
              </mc:Choice>
              <mc:Fallback>
                <p:oleObj name="Worksheet" r:id="rId3" imgW="13033278" imgH="7930800"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88" y="1101725"/>
                        <a:ext cx="8304212" cy="50530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Rectangle 2"/>
          <p:cNvSpPr>
            <a:spLocks noGrp="1" noChangeArrowheads="1"/>
          </p:cNvSpPr>
          <p:nvPr>
            <p:ph type="title"/>
          </p:nvPr>
        </p:nvSpPr>
        <p:spPr>
          <a:xfrm>
            <a:off x="182563" y="130175"/>
            <a:ext cx="8458200" cy="777875"/>
          </a:xfrm>
        </p:spPr>
        <p:txBody>
          <a:bodyPr/>
          <a:lstStyle/>
          <a:p>
            <a:r>
              <a:rPr lang="en-US" sz="2400" smtClean="0"/>
              <a:t>IRCC</a:t>
            </a:r>
            <a:r>
              <a:rPr lang="en-US" b="1" smtClean="0"/>
              <a:t/>
            </a:r>
            <a:br>
              <a:rPr lang="en-US" b="1" smtClean="0"/>
            </a:br>
            <a:r>
              <a:rPr lang="en-US" b="1" smtClean="0"/>
              <a:t>FXEM Single Name</a:t>
            </a:r>
          </a:p>
        </p:txBody>
      </p:sp>
      <p:sp>
        <p:nvSpPr>
          <p:cNvPr id="22533" name="Rectangle 13"/>
          <p:cNvSpPr>
            <a:spLocks noChangeArrowheads="1"/>
          </p:cNvSpPr>
          <p:nvPr/>
        </p:nvSpPr>
        <p:spPr bwMode="auto">
          <a:xfrm>
            <a:off x="346075" y="5659438"/>
            <a:ext cx="2006600" cy="309562"/>
          </a:xfrm>
          <a:prstGeom prst="rect">
            <a:avLst/>
          </a:prstGeom>
          <a:solidFill>
            <a:srgbClr val="EAEAEA"/>
          </a:solidFill>
          <a:ln w="19050" algn="ctr">
            <a:noFill/>
            <a:miter lim="800000"/>
            <a:headEnd/>
            <a:tailEnd/>
          </a:ln>
        </p:spPr>
        <p:txBody>
          <a:bodyPr anchor="ctr">
            <a:spAutoFit/>
          </a:bodyPr>
          <a:lstStyle/>
          <a:p>
            <a:r>
              <a:rPr lang="en-US" sz="700" b="1" i="1"/>
              <a:t>Note</a:t>
            </a:r>
          </a:p>
          <a:p>
            <a:pPr>
              <a:spcBef>
                <a:spcPct val="15000"/>
              </a:spcBef>
            </a:pPr>
            <a:r>
              <a:rPr lang="en-US" sz="700" i="1">
                <a:solidFill>
                  <a:srgbClr val="0066FF"/>
                </a:solidFill>
              </a:rPr>
              <a:t>Limits co-owned by MRD and the Front Office</a:t>
            </a:r>
          </a:p>
        </p:txBody>
      </p:sp>
      <p:sp>
        <p:nvSpPr>
          <p:cNvPr id="22534" name="Rectangle 5"/>
          <p:cNvSpPr>
            <a:spLocks noChangeArrowheads="1"/>
          </p:cNvSpPr>
          <p:nvPr/>
        </p:nvSpPr>
        <p:spPr bwMode="auto">
          <a:xfrm>
            <a:off x="476250" y="1285875"/>
            <a:ext cx="2133600" cy="42291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2535" name="Rectangle 6"/>
          <p:cNvSpPr>
            <a:spLocks noChangeArrowheads="1"/>
          </p:cNvSpPr>
          <p:nvPr/>
        </p:nvSpPr>
        <p:spPr bwMode="auto">
          <a:xfrm>
            <a:off x="3048000" y="1314450"/>
            <a:ext cx="1171575" cy="424815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2536" name="Rectangle 7"/>
          <p:cNvSpPr>
            <a:spLocks noChangeArrowheads="1"/>
          </p:cNvSpPr>
          <p:nvPr/>
        </p:nvSpPr>
        <p:spPr bwMode="auto">
          <a:xfrm>
            <a:off x="4648200" y="1304925"/>
            <a:ext cx="2333625" cy="4905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2537" name="Rectangle 8"/>
          <p:cNvSpPr>
            <a:spLocks noChangeArrowheads="1"/>
          </p:cNvSpPr>
          <p:nvPr/>
        </p:nvSpPr>
        <p:spPr bwMode="auto">
          <a:xfrm>
            <a:off x="7505700" y="1295400"/>
            <a:ext cx="1285875" cy="49149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a:xfrm>
            <a:off x="685800" y="6248400"/>
            <a:ext cx="1905000" cy="457200"/>
          </a:xfrm>
          <a:noFill/>
        </p:spPr>
        <p:txBody>
          <a:bodyPr/>
          <a:lstStyle/>
          <a:p>
            <a:pPr algn="l"/>
            <a:fld id="{5890F346-C535-47BF-A957-D5E563A3CD4A}" type="slidenum">
              <a:rPr lang="en-US" smtClean="0"/>
              <a:pPr algn="l"/>
              <a:t>299</a:t>
            </a:fld>
            <a:endParaRPr lang="en-US" smtClean="0"/>
          </a:p>
        </p:txBody>
      </p:sp>
      <p:sp>
        <p:nvSpPr>
          <p:cNvPr id="23556" name="Rectangle 2"/>
          <p:cNvSpPr>
            <a:spLocks noGrp="1" noChangeArrowheads="1"/>
          </p:cNvSpPr>
          <p:nvPr>
            <p:ph type="title"/>
          </p:nvPr>
        </p:nvSpPr>
        <p:spPr>
          <a:xfrm>
            <a:off x="182563" y="130175"/>
            <a:ext cx="8458200" cy="777875"/>
          </a:xfrm>
        </p:spPr>
        <p:txBody>
          <a:bodyPr/>
          <a:lstStyle/>
          <a:p>
            <a:r>
              <a:rPr lang="en-US" sz="2400" smtClean="0"/>
              <a:t>IRCC</a:t>
            </a:r>
            <a:r>
              <a:rPr lang="en-US" sz="2400" b="1" smtClean="0"/>
              <a:t/>
            </a:r>
            <a:br>
              <a:rPr lang="en-US" sz="2400" b="1" smtClean="0"/>
            </a:br>
            <a:r>
              <a:rPr lang="en-US" b="1" smtClean="0"/>
              <a:t>FX Vega Limits</a:t>
            </a:r>
          </a:p>
        </p:txBody>
      </p:sp>
      <p:graphicFrame>
        <p:nvGraphicFramePr>
          <p:cNvPr id="23554" name="Object 2"/>
          <p:cNvGraphicFramePr>
            <a:graphicFrameLocks noGrp="1" noChangeAspect="1"/>
          </p:cNvGraphicFramePr>
          <p:nvPr>
            <p:ph idx="1"/>
          </p:nvPr>
        </p:nvGraphicFramePr>
        <p:xfrm>
          <a:off x="185738" y="1120775"/>
          <a:ext cx="8709025" cy="4800600"/>
        </p:xfrm>
        <a:graphic>
          <a:graphicData uri="http://schemas.openxmlformats.org/presentationml/2006/ole">
            <mc:AlternateContent xmlns:mc="http://schemas.openxmlformats.org/markup-compatibility/2006">
              <mc:Choice xmlns:v="urn:schemas-microsoft-com:vml" Requires="v">
                <p:oleObj spid="_x0000_s23570" name="Worksheet" r:id="rId3" imgW="12181433" imgH="6713109" progId="Excel.Sheet.8">
                  <p:link updateAutomatic="1"/>
                </p:oleObj>
              </mc:Choice>
              <mc:Fallback>
                <p:oleObj name="Worksheet" r:id="rId3" imgW="12181433" imgH="6713109" progId="Excel.Sheet.8">
                  <p:link updateAutomatic="1"/>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1120775"/>
                        <a:ext cx="8709025" cy="48006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Rectangle 10"/>
          <p:cNvSpPr>
            <a:spLocks noChangeArrowheads="1"/>
          </p:cNvSpPr>
          <p:nvPr/>
        </p:nvSpPr>
        <p:spPr bwMode="auto">
          <a:xfrm>
            <a:off x="6832600" y="6059488"/>
            <a:ext cx="1997075" cy="309562"/>
          </a:xfrm>
          <a:prstGeom prst="rect">
            <a:avLst/>
          </a:prstGeom>
          <a:solidFill>
            <a:srgbClr val="EAEAEA"/>
          </a:solidFill>
          <a:ln w="19050" algn="ctr">
            <a:noFill/>
            <a:miter lim="800000"/>
            <a:headEnd/>
            <a:tailEnd/>
          </a:ln>
        </p:spPr>
        <p:txBody>
          <a:bodyPr anchor="ctr">
            <a:spAutoFit/>
          </a:bodyPr>
          <a:lstStyle/>
          <a:p>
            <a:r>
              <a:rPr lang="en-US" sz="700" b="1" i="1"/>
              <a:t>Note</a:t>
            </a:r>
          </a:p>
          <a:p>
            <a:pPr>
              <a:spcBef>
                <a:spcPct val="15000"/>
              </a:spcBef>
            </a:pPr>
            <a:r>
              <a:rPr lang="en-US" sz="700" i="1">
                <a:solidFill>
                  <a:srgbClr val="0066FF"/>
                </a:solidFill>
              </a:rPr>
              <a:t>Limits co-owned by MRD and the Front Office</a:t>
            </a:r>
          </a:p>
        </p:txBody>
      </p:sp>
      <p:sp>
        <p:nvSpPr>
          <p:cNvPr id="23558" name="Rectangle 5"/>
          <p:cNvSpPr>
            <a:spLocks noChangeArrowheads="1"/>
          </p:cNvSpPr>
          <p:nvPr/>
        </p:nvSpPr>
        <p:spPr bwMode="auto">
          <a:xfrm>
            <a:off x="714375" y="1352550"/>
            <a:ext cx="3200400" cy="14382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59" name="Rectangle 6"/>
          <p:cNvSpPr>
            <a:spLocks noChangeArrowheads="1"/>
          </p:cNvSpPr>
          <p:nvPr/>
        </p:nvSpPr>
        <p:spPr bwMode="auto">
          <a:xfrm>
            <a:off x="714375" y="2581275"/>
            <a:ext cx="714375" cy="222885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60" name="Rectangle 7"/>
          <p:cNvSpPr>
            <a:spLocks noChangeArrowheads="1"/>
          </p:cNvSpPr>
          <p:nvPr/>
        </p:nvSpPr>
        <p:spPr bwMode="auto">
          <a:xfrm>
            <a:off x="3543300" y="1352550"/>
            <a:ext cx="5324475" cy="2667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61" name="Down Arrow 13"/>
          <p:cNvSpPr>
            <a:spLocks noChangeArrowheads="1"/>
          </p:cNvSpPr>
          <p:nvPr/>
        </p:nvSpPr>
        <p:spPr bwMode="auto">
          <a:xfrm rot="6992325">
            <a:off x="5153025" y="-276225"/>
            <a:ext cx="952500" cy="7620000"/>
          </a:xfrm>
          <a:prstGeom prst="downArrow">
            <a:avLst>
              <a:gd name="adj1" fmla="val 50000"/>
              <a:gd name="adj2" fmla="val 50000"/>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62" name="Rectangle 14"/>
          <p:cNvSpPr>
            <a:spLocks noChangeArrowheads="1"/>
          </p:cNvSpPr>
          <p:nvPr/>
        </p:nvSpPr>
        <p:spPr bwMode="auto">
          <a:xfrm>
            <a:off x="1076325" y="5210175"/>
            <a:ext cx="5905500" cy="66675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9AA099B9-72AE-4A06-AB9D-4AE60B716245}" type="slidenum">
              <a:rPr lang="en-US" smtClean="0"/>
              <a:pPr/>
              <a:t>3</a:t>
            </a:fld>
            <a:endParaRPr lang="en-US" smtClean="0"/>
          </a:p>
        </p:txBody>
      </p:sp>
      <p:sp>
        <p:nvSpPr>
          <p:cNvPr id="29699" name="Rectangle 2"/>
          <p:cNvSpPr>
            <a:spLocks noGrp="1" noChangeArrowheads="1"/>
          </p:cNvSpPr>
          <p:nvPr>
            <p:ph type="title"/>
          </p:nvPr>
        </p:nvSpPr>
        <p:spPr/>
        <p:txBody>
          <a:bodyPr/>
          <a:lstStyle/>
          <a:p>
            <a:r>
              <a:rPr lang="en-US" smtClean="0"/>
              <a:t>Overview</a:t>
            </a:r>
          </a:p>
        </p:txBody>
      </p:sp>
      <p:sp>
        <p:nvSpPr>
          <p:cNvPr id="29700" name="Rectangle 3"/>
          <p:cNvSpPr>
            <a:spLocks noGrp="1" noChangeArrowheads="1"/>
          </p:cNvSpPr>
          <p:nvPr>
            <p:ph type="body" idx="1"/>
          </p:nvPr>
        </p:nvSpPr>
        <p:spPr/>
        <p:txBody>
          <a:bodyPr/>
          <a:lstStyle/>
          <a:p>
            <a:r>
              <a:rPr lang="en-US" smtClean="0"/>
              <a:t>Institutional</a:t>
            </a:r>
          </a:p>
          <a:p>
            <a:r>
              <a:rPr lang="en-US" smtClean="0"/>
              <a:t>Statistical</a:t>
            </a:r>
          </a:p>
          <a:p>
            <a:r>
              <a:rPr lang="en-US" smtClean="0"/>
              <a:t>Methodological</a:t>
            </a:r>
          </a:p>
          <a:p>
            <a:r>
              <a:rPr lang="en-US" smtClean="0"/>
              <a:t>Procedural</a:t>
            </a:r>
          </a:p>
          <a:p>
            <a:r>
              <a:rPr lang="en-US" smtClean="0"/>
              <a:t>Regulatory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z="4000" dirty="0" smtClean="0"/>
              <a:t>The Importance of Communication</a:t>
            </a:r>
            <a:endParaRPr lang="en-US" sz="4000" dirty="0"/>
          </a:p>
        </p:txBody>
      </p:sp>
      <p:sp>
        <p:nvSpPr>
          <p:cNvPr id="3" name="Text Placeholder 2"/>
          <p:cNvSpPr>
            <a:spLocks noGrp="1"/>
          </p:cNvSpPr>
          <p:nvPr>
            <p:ph type="body" sz="half" idx="1"/>
          </p:nvPr>
        </p:nvSpPr>
        <p:spPr>
          <a:xfrm>
            <a:off x="685800" y="1219200"/>
            <a:ext cx="8077200" cy="4876800"/>
          </a:xfrm>
        </p:spPr>
        <p:txBody>
          <a:bodyPr/>
          <a:lstStyle/>
          <a:p>
            <a:r>
              <a:rPr lang="en-US" sz="2000" dirty="0" err="1" smtClean="0"/>
              <a:t>Quants</a:t>
            </a:r>
            <a:r>
              <a:rPr lang="en-US" sz="2000" dirty="0" smtClean="0"/>
              <a:t> typically suck at communication</a:t>
            </a:r>
          </a:p>
          <a:p>
            <a:r>
              <a:rPr lang="en-US" sz="2000" dirty="0" smtClean="0"/>
              <a:t>Your bosses often won’t have advanced degrees</a:t>
            </a:r>
          </a:p>
          <a:p>
            <a:r>
              <a:rPr lang="en-US" sz="2000" dirty="0" smtClean="0"/>
              <a:t>Senior management almost certainly won’t</a:t>
            </a:r>
          </a:p>
          <a:p>
            <a:r>
              <a:rPr lang="en-US" sz="2000" dirty="0" smtClean="0"/>
              <a:t>Communicating to management requires a specific set of skills</a:t>
            </a:r>
          </a:p>
          <a:p>
            <a:pPr lvl="1"/>
            <a:r>
              <a:rPr lang="en-US" sz="1800" dirty="0" smtClean="0"/>
              <a:t>It is VERY different</a:t>
            </a:r>
          </a:p>
          <a:p>
            <a:pPr lvl="1"/>
            <a:r>
              <a:rPr lang="en-US" sz="1800" dirty="0" smtClean="0"/>
              <a:t>The stakes are very high</a:t>
            </a:r>
          </a:p>
          <a:p>
            <a:pPr lvl="1"/>
            <a:r>
              <a:rPr lang="en-US" sz="1800" dirty="0" smtClean="0"/>
              <a:t>You have to get their attention very quickly</a:t>
            </a:r>
          </a:p>
          <a:p>
            <a:pPr lvl="1"/>
            <a:r>
              <a:rPr lang="en-US" sz="1800" dirty="0" smtClean="0"/>
              <a:t>You have very little time to make your point</a:t>
            </a:r>
          </a:p>
          <a:p>
            <a:pPr lvl="1"/>
            <a:r>
              <a:rPr lang="en-US" sz="1800" dirty="0" smtClean="0"/>
              <a:t>For every </a:t>
            </a:r>
            <a:r>
              <a:rPr lang="en-US" sz="1800" dirty="0" err="1" smtClean="0"/>
              <a:t>greek</a:t>
            </a:r>
            <a:r>
              <a:rPr lang="en-US" sz="1800" dirty="0" smtClean="0"/>
              <a:t> letter you show, you’ll lose 25% of your audience</a:t>
            </a:r>
          </a:p>
          <a:p>
            <a:pPr lvl="1"/>
            <a:r>
              <a:rPr lang="en-US" sz="1800" dirty="0" smtClean="0"/>
              <a:t>Clear graphics are KEY (more on this later)</a:t>
            </a:r>
          </a:p>
          <a:p>
            <a:r>
              <a:rPr lang="en-US" sz="2000" dirty="0" smtClean="0"/>
              <a:t>Communicating with other groups require different approaches</a:t>
            </a:r>
          </a:p>
          <a:p>
            <a:pPr lvl="1"/>
            <a:r>
              <a:rPr lang="en-US" sz="1600" dirty="0" smtClean="0"/>
              <a:t>Lawyers		Controllers / Accountants</a:t>
            </a:r>
          </a:p>
          <a:p>
            <a:pPr lvl="1"/>
            <a:r>
              <a:rPr lang="en-US" sz="1600" dirty="0" smtClean="0"/>
              <a:t>Junior staff		Auditors</a:t>
            </a:r>
          </a:p>
          <a:p>
            <a:pPr lvl="1"/>
            <a:r>
              <a:rPr lang="en-US" sz="1600" dirty="0" smtClean="0"/>
              <a:t>Administrative staff	Regulators</a:t>
            </a:r>
          </a:p>
          <a:p>
            <a:endParaRPr lang="en-US" sz="2000" dirty="0"/>
          </a:p>
        </p:txBody>
      </p:sp>
      <p:sp>
        <p:nvSpPr>
          <p:cNvPr id="5" name="Slide Number Placeholder 4"/>
          <p:cNvSpPr>
            <a:spLocks noGrp="1"/>
          </p:cNvSpPr>
          <p:nvPr>
            <p:ph type="sldNum" sz="quarter" idx="12"/>
          </p:nvPr>
        </p:nvSpPr>
        <p:spPr/>
        <p:txBody>
          <a:bodyPr/>
          <a:lstStyle/>
          <a:p>
            <a:pPr>
              <a:defRPr/>
            </a:pPr>
            <a:fld id="{58908EFD-40F5-48C8-B19D-E9986DA65DAD}" type="slidenum">
              <a:rPr lang="en-US" smtClean="0"/>
              <a:pPr>
                <a:defRPr/>
              </a:pPr>
              <a:t>30</a:t>
            </a:fld>
            <a:endParaRPr 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3"/>
          <p:cNvSpPr>
            <a:spLocks noGrp="1"/>
          </p:cNvSpPr>
          <p:nvPr>
            <p:ph type="sldNum" sz="quarter" idx="12"/>
          </p:nvPr>
        </p:nvSpPr>
        <p:spPr>
          <a:noFill/>
        </p:spPr>
        <p:txBody>
          <a:bodyPr/>
          <a:lstStyle/>
          <a:p>
            <a:fld id="{09044BDC-C7A8-4AF3-84F8-B2CD793C226B}" type="slidenum">
              <a:rPr lang="en-US" smtClean="0"/>
              <a:pPr/>
              <a:t>300</a:t>
            </a:fld>
            <a:endParaRPr lang="en-US" smtClean="0"/>
          </a:p>
        </p:txBody>
      </p:sp>
      <p:graphicFrame>
        <p:nvGraphicFramePr>
          <p:cNvPr id="24578" name="Object 2"/>
          <p:cNvGraphicFramePr>
            <a:graphicFrameLocks noChangeAspect="1"/>
          </p:cNvGraphicFramePr>
          <p:nvPr/>
        </p:nvGraphicFramePr>
        <p:xfrm>
          <a:off x="228600" y="254000"/>
          <a:ext cx="8167688" cy="6438900"/>
        </p:xfrm>
        <a:graphic>
          <a:graphicData uri="http://schemas.openxmlformats.org/presentationml/2006/ole">
            <mc:AlternateContent xmlns:mc="http://schemas.openxmlformats.org/markup-compatibility/2006">
              <mc:Choice xmlns:v="urn:schemas-microsoft-com:vml" Requires="v">
                <p:oleObj spid="_x0000_s24594" name="Visio" r:id="rId3" imgW="11910771" imgH="9387840" progId="">
                  <p:embed/>
                </p:oleObj>
              </mc:Choice>
              <mc:Fallback>
                <p:oleObj name="Visio" r:id="rId3" imgW="11910771" imgH="93878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4000"/>
                        <a:ext cx="8167688" cy="643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Games Traders Play</a:t>
            </a:r>
          </a:p>
        </p:txBody>
      </p:sp>
      <p:sp>
        <p:nvSpPr>
          <p:cNvPr id="3075" name="Rectangle 3"/>
          <p:cNvSpPr>
            <a:spLocks noGrp="1" noChangeArrowheads="1"/>
          </p:cNvSpPr>
          <p:nvPr>
            <p:ph type="body" idx="1"/>
          </p:nvPr>
        </p:nvSpPr>
        <p:spPr>
          <a:xfrm>
            <a:off x="457200" y="1676400"/>
            <a:ext cx="8305800" cy="4419600"/>
          </a:xfrm>
        </p:spPr>
        <p:txBody>
          <a:bodyPr/>
          <a:lstStyle/>
          <a:p>
            <a:pPr>
              <a:lnSpc>
                <a:spcPct val="90000"/>
              </a:lnSpc>
            </a:pPr>
            <a:r>
              <a:rPr lang="en-US" sz="2400" dirty="0"/>
              <a:t>“You don’t have my positions recorded correctly.”</a:t>
            </a:r>
          </a:p>
          <a:p>
            <a:pPr>
              <a:lnSpc>
                <a:spcPct val="90000"/>
              </a:lnSpc>
            </a:pPr>
            <a:r>
              <a:rPr lang="en-US" sz="2400" dirty="0"/>
              <a:t>“It’s not underpriced, I’m just being conservative.”</a:t>
            </a:r>
          </a:p>
          <a:p>
            <a:pPr>
              <a:lnSpc>
                <a:spcPct val="90000"/>
              </a:lnSpc>
            </a:pPr>
            <a:r>
              <a:rPr lang="en-US" sz="2400" dirty="0"/>
              <a:t>“You’re overstating my risk.”</a:t>
            </a:r>
          </a:p>
          <a:p>
            <a:pPr>
              <a:lnSpc>
                <a:spcPct val="90000"/>
              </a:lnSpc>
            </a:pPr>
            <a:r>
              <a:rPr lang="en-US" sz="2400" dirty="0"/>
              <a:t>“I need to trade this (unrelated) product.”</a:t>
            </a:r>
          </a:p>
          <a:p>
            <a:pPr>
              <a:lnSpc>
                <a:spcPct val="90000"/>
              </a:lnSpc>
            </a:pPr>
            <a:r>
              <a:rPr lang="en-US" sz="2400" dirty="0"/>
              <a:t>“I was always allowed to do this at _______”</a:t>
            </a:r>
          </a:p>
          <a:p>
            <a:pPr>
              <a:lnSpc>
                <a:spcPct val="90000"/>
              </a:lnSpc>
            </a:pPr>
            <a:r>
              <a:rPr lang="en-US" sz="2400" dirty="0"/>
              <a:t>“I already got limit excess approval.”</a:t>
            </a:r>
          </a:p>
          <a:p>
            <a:pPr>
              <a:lnSpc>
                <a:spcPct val="90000"/>
              </a:lnSpc>
            </a:pPr>
            <a:r>
              <a:rPr lang="en-US" sz="2400" dirty="0"/>
              <a:t>“We need to calculate our own </a:t>
            </a:r>
            <a:r>
              <a:rPr lang="en-US" sz="2400" dirty="0" err="1"/>
              <a:t>VaR.</a:t>
            </a:r>
            <a:r>
              <a:rPr lang="en-US" sz="2400" dirty="0"/>
              <a:t>”</a:t>
            </a:r>
          </a:p>
          <a:p>
            <a:pPr>
              <a:lnSpc>
                <a:spcPct val="90000"/>
              </a:lnSpc>
            </a:pPr>
            <a:r>
              <a:rPr lang="en-US" sz="2400" dirty="0"/>
              <a:t>“You’re </a:t>
            </a:r>
            <a:r>
              <a:rPr lang="en-US" sz="2400" dirty="0" err="1"/>
              <a:t>overallocating</a:t>
            </a:r>
            <a:r>
              <a:rPr lang="en-US" sz="2400" dirty="0"/>
              <a:t> expenses to me.”</a:t>
            </a:r>
          </a:p>
          <a:p>
            <a:pPr>
              <a:lnSpc>
                <a:spcPct val="90000"/>
              </a:lnSpc>
            </a:pPr>
            <a:r>
              <a:rPr lang="en-US" sz="2400" dirty="0"/>
              <a:t>“Do you know how much </a:t>
            </a:r>
            <a:r>
              <a:rPr lang="en-US" sz="2400" dirty="0" smtClean="0"/>
              <a:t>I </a:t>
            </a:r>
            <a:r>
              <a:rPr lang="en-US" sz="2400" dirty="0"/>
              <a:t>made trading this last </a:t>
            </a:r>
            <a:r>
              <a:rPr lang="en-US" sz="2400" dirty="0" smtClean="0"/>
              <a:t>year</a:t>
            </a:r>
            <a:r>
              <a:rPr lang="en-US" sz="2400" dirty="0"/>
              <a:t>?”</a:t>
            </a:r>
          </a:p>
          <a:p>
            <a:pPr>
              <a:lnSpc>
                <a:spcPct val="90000"/>
              </a:lnSpc>
            </a:pPr>
            <a:r>
              <a:rPr lang="en-US" sz="2400" dirty="0"/>
              <a:t>“You’re trying to kill my business.”</a:t>
            </a:r>
          </a:p>
          <a:p>
            <a:pPr>
              <a:lnSpc>
                <a:spcPct val="90000"/>
              </a:lnSpc>
            </a:pPr>
            <a:endParaRPr 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E6250C6B-1D11-4488-A28C-8675330EDE5A}" type="slidenum">
              <a:rPr lang="en-US" smtClean="0"/>
              <a:pPr/>
              <a:t>32</a:t>
            </a:fld>
            <a:endParaRPr lang="en-US" smtClean="0"/>
          </a:p>
        </p:txBody>
      </p:sp>
      <p:sp>
        <p:nvSpPr>
          <p:cNvPr id="54275" name="Rectangle 2"/>
          <p:cNvSpPr>
            <a:spLocks noGrp="1" noChangeArrowheads="1"/>
          </p:cNvSpPr>
          <p:nvPr>
            <p:ph type="title"/>
          </p:nvPr>
        </p:nvSpPr>
        <p:spPr>
          <a:xfrm>
            <a:off x="685800" y="304800"/>
            <a:ext cx="7772400" cy="1143000"/>
          </a:xfrm>
        </p:spPr>
        <p:txBody>
          <a:bodyPr/>
          <a:lstStyle/>
          <a:p>
            <a:r>
              <a:rPr lang="en-US" smtClean="0"/>
              <a:t>A word on ethics…</a:t>
            </a:r>
          </a:p>
        </p:txBody>
      </p:sp>
      <p:sp>
        <p:nvSpPr>
          <p:cNvPr id="54276" name="Rectangle 3"/>
          <p:cNvSpPr>
            <a:spLocks noGrp="1" noChangeArrowheads="1"/>
          </p:cNvSpPr>
          <p:nvPr>
            <p:ph type="body" idx="1"/>
          </p:nvPr>
        </p:nvSpPr>
        <p:spPr>
          <a:xfrm>
            <a:off x="685800" y="1447800"/>
            <a:ext cx="7772400" cy="4114800"/>
          </a:xfrm>
        </p:spPr>
        <p:txBody>
          <a:bodyPr/>
          <a:lstStyle/>
          <a:p>
            <a:pPr>
              <a:lnSpc>
                <a:spcPct val="80000"/>
              </a:lnSpc>
            </a:pPr>
            <a:r>
              <a:rPr lang="en-US" sz="2400" smtClean="0"/>
              <a:t>Character is what we show when no one is watching</a:t>
            </a:r>
          </a:p>
          <a:p>
            <a:pPr>
              <a:lnSpc>
                <a:spcPct val="80000"/>
              </a:lnSpc>
            </a:pPr>
            <a:r>
              <a:rPr lang="en-US" sz="2400" smtClean="0"/>
              <a:t>I’m not sure we can teach ethics</a:t>
            </a:r>
          </a:p>
          <a:p>
            <a:pPr lvl="1">
              <a:lnSpc>
                <a:spcPct val="80000"/>
              </a:lnSpc>
            </a:pPr>
            <a:r>
              <a:rPr lang="en-US" sz="2000" smtClean="0"/>
              <a:t>We can, however, teach the rules and the law</a:t>
            </a:r>
          </a:p>
          <a:p>
            <a:pPr lvl="1">
              <a:lnSpc>
                <a:spcPct val="80000"/>
              </a:lnSpc>
            </a:pPr>
            <a:r>
              <a:rPr lang="en-US" sz="2000" smtClean="0"/>
              <a:t>We can also provide examples</a:t>
            </a:r>
          </a:p>
          <a:p>
            <a:pPr>
              <a:lnSpc>
                <a:spcPct val="80000"/>
              </a:lnSpc>
            </a:pPr>
            <a:r>
              <a:rPr lang="en-US" sz="2400" smtClean="0"/>
              <a:t>Everyone will be faced with choices</a:t>
            </a:r>
          </a:p>
          <a:p>
            <a:pPr lvl="1">
              <a:lnSpc>
                <a:spcPct val="80000"/>
              </a:lnSpc>
            </a:pPr>
            <a:r>
              <a:rPr lang="en-US" sz="2000" smtClean="0"/>
              <a:t>Resumes / job applications</a:t>
            </a:r>
          </a:p>
          <a:p>
            <a:pPr lvl="1">
              <a:lnSpc>
                <a:spcPct val="80000"/>
              </a:lnSpc>
            </a:pPr>
            <a:r>
              <a:rPr lang="en-US" sz="2000" smtClean="0"/>
              <a:t>Trading &amp; P&amp;L attribution</a:t>
            </a:r>
          </a:p>
          <a:p>
            <a:pPr lvl="1">
              <a:lnSpc>
                <a:spcPct val="80000"/>
              </a:lnSpc>
            </a:pPr>
            <a:r>
              <a:rPr lang="en-US" sz="2000" smtClean="0"/>
              <a:t>Disclosing errors</a:t>
            </a:r>
          </a:p>
          <a:p>
            <a:pPr lvl="1">
              <a:lnSpc>
                <a:spcPct val="80000"/>
              </a:lnSpc>
            </a:pPr>
            <a:r>
              <a:rPr lang="en-US" sz="2000" smtClean="0"/>
              <a:t>“Ownership” of errors vs subordinates</a:t>
            </a:r>
          </a:p>
          <a:p>
            <a:pPr lvl="1">
              <a:lnSpc>
                <a:spcPct val="80000"/>
              </a:lnSpc>
            </a:pPr>
            <a:r>
              <a:rPr lang="en-US" sz="2000" smtClean="0"/>
              <a:t>Pitching analyses to clients</a:t>
            </a:r>
          </a:p>
          <a:p>
            <a:pPr lvl="1">
              <a:lnSpc>
                <a:spcPct val="80000"/>
              </a:lnSpc>
            </a:pPr>
            <a:r>
              <a:rPr lang="en-US" sz="2000" smtClean="0"/>
              <a:t>The use of statistics</a:t>
            </a:r>
          </a:p>
          <a:p>
            <a:pPr lvl="1">
              <a:lnSpc>
                <a:spcPct val="80000"/>
              </a:lnSpc>
            </a:pPr>
            <a:r>
              <a:rPr lang="en-US" sz="2000" smtClean="0"/>
              <a:t>“spin”</a:t>
            </a:r>
          </a:p>
          <a:p>
            <a:pPr lvl="1">
              <a:lnSpc>
                <a:spcPct val="80000"/>
              </a:lnSpc>
            </a:pPr>
            <a:r>
              <a:rPr lang="en-US" sz="2000" smtClean="0"/>
              <a:t>Disclosure</a:t>
            </a:r>
          </a:p>
          <a:p>
            <a:pPr lvl="2">
              <a:lnSpc>
                <a:spcPct val="80000"/>
              </a:lnSpc>
            </a:pPr>
            <a:r>
              <a:rPr lang="en-US" sz="1800" smtClean="0"/>
              <a:t>regulatory</a:t>
            </a:r>
          </a:p>
          <a:p>
            <a:pPr lvl="2">
              <a:lnSpc>
                <a:spcPct val="80000"/>
              </a:lnSpc>
            </a:pPr>
            <a:r>
              <a:rPr lang="en-US" sz="1800" smtClean="0"/>
              <a:t>public</a:t>
            </a:r>
          </a:p>
          <a:p>
            <a:pPr lvl="1">
              <a:lnSpc>
                <a:spcPct val="80000"/>
              </a:lnSpc>
            </a:pPr>
            <a:endParaRPr lang="en-US" sz="200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685800" y="2895600"/>
            <a:ext cx="7772400" cy="1143000"/>
          </a:xfrm>
        </p:spPr>
        <p:txBody>
          <a:bodyPr/>
          <a:lstStyle/>
          <a:p>
            <a:r>
              <a:rPr lang="en-US" smtClean="0"/>
              <a:t>Exploratory Data Analysis*</a:t>
            </a:r>
          </a:p>
        </p:txBody>
      </p:sp>
      <p:sp>
        <p:nvSpPr>
          <p:cNvPr id="55299" name="Text Box 3"/>
          <p:cNvSpPr txBox="1">
            <a:spLocks noChangeArrowheads="1"/>
          </p:cNvSpPr>
          <p:nvPr/>
        </p:nvSpPr>
        <p:spPr bwMode="auto">
          <a:xfrm>
            <a:off x="152400" y="6384925"/>
            <a:ext cx="4506913" cy="244475"/>
          </a:xfrm>
          <a:prstGeom prst="rect">
            <a:avLst/>
          </a:prstGeom>
          <a:noFill/>
          <a:ln w="9525">
            <a:noFill/>
            <a:miter lim="800000"/>
            <a:headEnd/>
            <a:tailEnd/>
          </a:ln>
        </p:spPr>
        <p:txBody>
          <a:bodyPr wrap="none">
            <a:spAutoFit/>
          </a:bodyPr>
          <a:lstStyle/>
          <a:p>
            <a:pPr eaLnBrk="1" hangingPunct="1"/>
            <a:r>
              <a:rPr lang="en-US" sz="1000"/>
              <a:t>*Based upon material found at http://www.itl.nist.gov/div898/handbook/eda/eda.htm</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9C26A38B-1107-46E5-A7B8-DA732947CD10}" type="slidenum">
              <a:rPr lang="en-US" smtClean="0"/>
              <a:pPr/>
              <a:t>34</a:t>
            </a:fld>
            <a:endParaRPr lang="en-US" smtClean="0"/>
          </a:p>
        </p:txBody>
      </p:sp>
      <p:sp>
        <p:nvSpPr>
          <p:cNvPr id="56323" name="Rectangle 2"/>
          <p:cNvSpPr>
            <a:spLocks noGrp="1" noChangeArrowheads="1"/>
          </p:cNvSpPr>
          <p:nvPr>
            <p:ph type="title"/>
          </p:nvPr>
        </p:nvSpPr>
        <p:spPr>
          <a:xfrm>
            <a:off x="685800" y="304800"/>
            <a:ext cx="7772400" cy="1143000"/>
          </a:xfrm>
        </p:spPr>
        <p:txBody>
          <a:bodyPr/>
          <a:lstStyle/>
          <a:p>
            <a:r>
              <a:rPr lang="en-US" smtClean="0"/>
              <a:t>Approach</a:t>
            </a:r>
          </a:p>
        </p:txBody>
      </p:sp>
      <p:sp>
        <p:nvSpPr>
          <p:cNvPr id="56324" name="Rectangle 3"/>
          <p:cNvSpPr>
            <a:spLocks noGrp="1" noChangeArrowheads="1"/>
          </p:cNvSpPr>
          <p:nvPr>
            <p:ph type="body" idx="1"/>
          </p:nvPr>
        </p:nvSpPr>
        <p:spPr>
          <a:xfrm>
            <a:off x="901700" y="1524000"/>
            <a:ext cx="7340600" cy="3741738"/>
          </a:xfrm>
        </p:spPr>
        <p:txBody>
          <a:bodyPr/>
          <a:lstStyle/>
          <a:p>
            <a:pPr>
              <a:lnSpc>
                <a:spcPct val="80000"/>
              </a:lnSpc>
            </a:pPr>
            <a:r>
              <a:rPr lang="en-US" sz="2400" smtClean="0"/>
              <a:t>EDA is an approach for data analysis that employs a variety of techniques to </a:t>
            </a:r>
          </a:p>
          <a:p>
            <a:pPr lvl="1">
              <a:lnSpc>
                <a:spcPct val="80000"/>
              </a:lnSpc>
              <a:buFontTx/>
              <a:buAutoNum type="arabicPeriod"/>
            </a:pPr>
            <a:r>
              <a:rPr lang="en-US" sz="2000" smtClean="0"/>
              <a:t>maximize insight into a data set; </a:t>
            </a:r>
          </a:p>
          <a:p>
            <a:pPr lvl="1">
              <a:lnSpc>
                <a:spcPct val="80000"/>
              </a:lnSpc>
              <a:buFontTx/>
              <a:buAutoNum type="arabicPeriod"/>
            </a:pPr>
            <a:r>
              <a:rPr lang="en-US" sz="2000" smtClean="0"/>
              <a:t>uncover underlying structure; </a:t>
            </a:r>
          </a:p>
          <a:p>
            <a:pPr lvl="1">
              <a:lnSpc>
                <a:spcPct val="80000"/>
              </a:lnSpc>
              <a:buFontTx/>
              <a:buAutoNum type="arabicPeriod"/>
            </a:pPr>
            <a:r>
              <a:rPr lang="en-US" sz="2000" smtClean="0"/>
              <a:t>extract important variables; </a:t>
            </a:r>
          </a:p>
          <a:p>
            <a:pPr lvl="1">
              <a:lnSpc>
                <a:spcPct val="80000"/>
              </a:lnSpc>
              <a:buFontTx/>
              <a:buAutoNum type="arabicPeriod"/>
            </a:pPr>
            <a:r>
              <a:rPr lang="en-US" sz="2000" smtClean="0"/>
              <a:t>detect outliers and anomalies; </a:t>
            </a:r>
          </a:p>
          <a:p>
            <a:pPr lvl="1">
              <a:lnSpc>
                <a:spcPct val="80000"/>
              </a:lnSpc>
              <a:buFontTx/>
              <a:buAutoNum type="arabicPeriod"/>
            </a:pPr>
            <a:r>
              <a:rPr lang="en-US" sz="2000" smtClean="0"/>
              <a:t>test underlying assumptions; </a:t>
            </a:r>
          </a:p>
          <a:p>
            <a:pPr lvl="1">
              <a:lnSpc>
                <a:spcPct val="80000"/>
              </a:lnSpc>
              <a:buFontTx/>
              <a:buAutoNum type="arabicPeriod"/>
            </a:pPr>
            <a:r>
              <a:rPr lang="en-US" sz="2000" smtClean="0"/>
              <a:t>develop parsimonious models; and </a:t>
            </a:r>
          </a:p>
          <a:p>
            <a:pPr lvl="1">
              <a:lnSpc>
                <a:spcPct val="80000"/>
              </a:lnSpc>
              <a:buFontTx/>
              <a:buAutoNum type="arabicPeriod"/>
            </a:pPr>
            <a:r>
              <a:rPr lang="en-US" sz="2000" smtClean="0"/>
              <a:t>determine optimal factor settings. </a:t>
            </a:r>
          </a:p>
          <a:p>
            <a:pPr>
              <a:lnSpc>
                <a:spcPct val="80000"/>
              </a:lnSpc>
            </a:pPr>
            <a:r>
              <a:rPr lang="en-US" sz="2400" smtClean="0"/>
              <a:t>EDA postpones usual assumptions about what kind of model the data follow with the more direct approach of allowing the data itself to reveal its underlying structure and model. </a:t>
            </a:r>
          </a:p>
          <a:p>
            <a:pPr>
              <a:lnSpc>
                <a:spcPct val="80000"/>
              </a:lnSpc>
            </a:pPr>
            <a:r>
              <a:rPr lang="en-US" sz="2400" smtClean="0"/>
              <a:t>EDA is a philosophy as to how we dissect a data set; what we look for; and how we interpret. </a:t>
            </a:r>
          </a:p>
          <a:p>
            <a:pPr>
              <a:lnSpc>
                <a:spcPct val="80000"/>
              </a:lnSpc>
              <a:buFontTx/>
              <a:buNone/>
            </a:pPr>
            <a:endParaRPr lang="en-US" sz="2400" smtClean="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5F18D660-BBCA-4C9B-9E62-518A6035236F}" type="slidenum">
              <a:rPr lang="en-US" smtClean="0"/>
              <a:pPr/>
              <a:t>35</a:t>
            </a:fld>
            <a:endParaRPr lang="en-US" smtClean="0"/>
          </a:p>
        </p:txBody>
      </p:sp>
      <p:sp>
        <p:nvSpPr>
          <p:cNvPr id="57347" name="Rectangle 2"/>
          <p:cNvSpPr>
            <a:spLocks noGrp="1" noChangeArrowheads="1"/>
          </p:cNvSpPr>
          <p:nvPr>
            <p:ph type="title"/>
          </p:nvPr>
        </p:nvSpPr>
        <p:spPr/>
        <p:txBody>
          <a:bodyPr/>
          <a:lstStyle/>
          <a:p>
            <a:r>
              <a:rPr lang="en-US" smtClean="0"/>
              <a:t>History</a:t>
            </a:r>
          </a:p>
        </p:txBody>
      </p:sp>
      <p:sp>
        <p:nvSpPr>
          <p:cNvPr id="57348" name="Rectangle 3"/>
          <p:cNvSpPr>
            <a:spLocks noGrp="1" noChangeArrowheads="1"/>
          </p:cNvSpPr>
          <p:nvPr>
            <p:ph type="body" idx="1"/>
          </p:nvPr>
        </p:nvSpPr>
        <p:spPr/>
        <p:txBody>
          <a:bodyPr/>
          <a:lstStyle/>
          <a:p>
            <a:pPr>
              <a:lnSpc>
                <a:spcPct val="90000"/>
              </a:lnSpc>
            </a:pPr>
            <a:r>
              <a:rPr lang="en-US" sz="2800" smtClean="0"/>
              <a:t>The seminal work in EDA is Exploratory Data Analysis, Tukey, (1977). </a:t>
            </a:r>
          </a:p>
          <a:p>
            <a:pPr>
              <a:lnSpc>
                <a:spcPct val="90000"/>
              </a:lnSpc>
            </a:pPr>
            <a:r>
              <a:rPr lang="en-US" sz="2800" smtClean="0"/>
              <a:t>Over the years it has benefited from other noteworthy publications such as </a:t>
            </a:r>
          </a:p>
          <a:p>
            <a:pPr lvl="1">
              <a:lnSpc>
                <a:spcPct val="90000"/>
              </a:lnSpc>
            </a:pPr>
            <a:r>
              <a:rPr lang="en-US" sz="2400" smtClean="0"/>
              <a:t>Data Analysis and Regression, Mosteller and Tukey (1977), </a:t>
            </a:r>
          </a:p>
          <a:p>
            <a:pPr lvl="1">
              <a:lnSpc>
                <a:spcPct val="90000"/>
              </a:lnSpc>
            </a:pPr>
            <a:r>
              <a:rPr lang="en-US" sz="2400" smtClean="0"/>
              <a:t>Interactive Data Analysis, Hoaglin (1977), </a:t>
            </a:r>
          </a:p>
          <a:p>
            <a:pPr lvl="1">
              <a:lnSpc>
                <a:spcPct val="90000"/>
              </a:lnSpc>
            </a:pPr>
            <a:r>
              <a:rPr lang="en-US" sz="2400" smtClean="0"/>
              <a:t>The ABC's of EDA, Velleman and Hoaglin (1981) </a:t>
            </a:r>
          </a:p>
          <a:p>
            <a:pPr>
              <a:lnSpc>
                <a:spcPct val="90000"/>
              </a:lnSpc>
            </a:pPr>
            <a:r>
              <a:rPr lang="en-US" sz="2800" smtClean="0"/>
              <a:t>It has gained a large following as "the" way to analyze a data set. </a:t>
            </a:r>
          </a:p>
          <a:p>
            <a:pPr>
              <a:lnSpc>
                <a:spcPct val="90000"/>
              </a:lnSpc>
            </a:pPr>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5A61B9ED-5C06-4648-9DE0-1CDDAD81FC56}" type="slidenum">
              <a:rPr lang="en-US" smtClean="0"/>
              <a:pPr/>
              <a:t>36</a:t>
            </a:fld>
            <a:endParaRPr lang="en-US" smtClean="0"/>
          </a:p>
        </p:txBody>
      </p:sp>
      <p:sp>
        <p:nvSpPr>
          <p:cNvPr id="58371" name="Rectangle 2"/>
          <p:cNvSpPr>
            <a:spLocks noGrp="1" noChangeArrowheads="1"/>
          </p:cNvSpPr>
          <p:nvPr>
            <p:ph type="title"/>
          </p:nvPr>
        </p:nvSpPr>
        <p:spPr/>
        <p:txBody>
          <a:bodyPr/>
          <a:lstStyle/>
          <a:p>
            <a:r>
              <a:rPr lang="en-US" smtClean="0"/>
              <a:t>Techniques</a:t>
            </a:r>
          </a:p>
        </p:txBody>
      </p:sp>
      <p:sp>
        <p:nvSpPr>
          <p:cNvPr id="58372" name="Rectangle 3"/>
          <p:cNvSpPr>
            <a:spLocks noGrp="1" noChangeArrowheads="1"/>
          </p:cNvSpPr>
          <p:nvPr>
            <p:ph type="body" idx="1"/>
          </p:nvPr>
        </p:nvSpPr>
        <p:spPr/>
        <p:txBody>
          <a:bodyPr/>
          <a:lstStyle/>
          <a:p>
            <a:r>
              <a:rPr lang="en-US" sz="2800" smtClean="0"/>
              <a:t>Most EDA techniques are graphical in nature with a few quantitative techniques. </a:t>
            </a:r>
          </a:p>
          <a:p>
            <a:r>
              <a:rPr lang="en-US" sz="2800" smtClean="0"/>
              <a:t>The reason for the heavy reliance on graphics is that by its very nature the main role of EDA is to explore with an open-mind.</a:t>
            </a:r>
          </a:p>
          <a:p>
            <a:r>
              <a:rPr lang="en-US" sz="2800" smtClean="0"/>
              <a:t>In combination with the natural pattern-recognition capabilities that we all possess, graphics provides, of course, unparalleled power to carry this out. </a:t>
            </a:r>
          </a:p>
          <a:p>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p>
            <a:fld id="{519010AF-8F62-4667-8CAD-428BB622FB87}" type="slidenum">
              <a:rPr lang="en-US" smtClean="0"/>
              <a:pPr/>
              <a:t>37</a:t>
            </a:fld>
            <a:endParaRPr lang="en-US" smtClean="0"/>
          </a:p>
        </p:txBody>
      </p:sp>
      <p:sp>
        <p:nvSpPr>
          <p:cNvPr id="59395" name="Rectangle 2"/>
          <p:cNvSpPr>
            <a:spLocks noGrp="1" noChangeArrowheads="1"/>
          </p:cNvSpPr>
          <p:nvPr>
            <p:ph type="title"/>
          </p:nvPr>
        </p:nvSpPr>
        <p:spPr/>
        <p:txBody>
          <a:bodyPr/>
          <a:lstStyle/>
          <a:p>
            <a:r>
              <a:rPr lang="en-US" smtClean="0"/>
              <a:t>Techniques</a:t>
            </a:r>
          </a:p>
        </p:txBody>
      </p:sp>
      <p:sp>
        <p:nvSpPr>
          <p:cNvPr id="59396" name="Rectangle 3"/>
          <p:cNvSpPr>
            <a:spLocks noGrp="1" noChangeArrowheads="1"/>
          </p:cNvSpPr>
          <p:nvPr>
            <p:ph type="body" idx="1"/>
          </p:nvPr>
        </p:nvSpPr>
        <p:spPr/>
        <p:txBody>
          <a:bodyPr/>
          <a:lstStyle/>
          <a:p>
            <a:pPr>
              <a:lnSpc>
                <a:spcPct val="80000"/>
              </a:lnSpc>
            </a:pPr>
            <a:r>
              <a:rPr lang="en-US" sz="2800" smtClean="0"/>
              <a:t>The particular graphical techniques employed in EDA are often quite simple, consisting of various techniques of: </a:t>
            </a:r>
          </a:p>
          <a:p>
            <a:pPr lvl="1">
              <a:lnSpc>
                <a:spcPct val="80000"/>
              </a:lnSpc>
            </a:pPr>
            <a:r>
              <a:rPr lang="en-US" sz="2400" smtClean="0"/>
              <a:t>Plotting the raw data such as histograms, bihistograms, probability plots, lag plots, block plots, and Youden plots. </a:t>
            </a:r>
          </a:p>
          <a:p>
            <a:pPr lvl="1">
              <a:lnSpc>
                <a:spcPct val="80000"/>
              </a:lnSpc>
            </a:pPr>
            <a:r>
              <a:rPr lang="en-US" sz="2400" smtClean="0"/>
              <a:t>Plotting simple statistics such as mean plots, standard deviation plots, box plots, and main effects plots of the raw data. </a:t>
            </a:r>
          </a:p>
          <a:p>
            <a:pPr lvl="1">
              <a:lnSpc>
                <a:spcPct val="80000"/>
              </a:lnSpc>
            </a:pPr>
            <a:r>
              <a:rPr lang="en-US" sz="2400" smtClean="0"/>
              <a:t>Positioning such plots so as to maximize our natural pattern-recognition abilities, such as using multiple plots per page. </a:t>
            </a:r>
          </a:p>
          <a:p>
            <a:pPr>
              <a:lnSpc>
                <a:spcPct val="80000"/>
              </a:lnSpc>
            </a:pPr>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E5D9CCE0-A722-4C05-9ECD-9F373BAB0CA8}" type="slidenum">
              <a:rPr lang="en-US" smtClean="0"/>
              <a:pPr/>
              <a:t>38</a:t>
            </a:fld>
            <a:endParaRPr lang="en-US" smtClean="0"/>
          </a:p>
        </p:txBody>
      </p:sp>
      <p:sp>
        <p:nvSpPr>
          <p:cNvPr id="60419" name="Rectangle 2"/>
          <p:cNvSpPr>
            <a:spLocks noGrp="1" noChangeArrowheads="1"/>
          </p:cNvSpPr>
          <p:nvPr>
            <p:ph type="title"/>
          </p:nvPr>
        </p:nvSpPr>
        <p:spPr>
          <a:xfrm>
            <a:off x="685800" y="76200"/>
            <a:ext cx="7772400" cy="1143000"/>
          </a:xfrm>
        </p:spPr>
        <p:txBody>
          <a:bodyPr/>
          <a:lstStyle/>
          <a:p>
            <a:r>
              <a:rPr lang="en-US" smtClean="0"/>
              <a:t>EDA Goals</a:t>
            </a:r>
          </a:p>
        </p:txBody>
      </p:sp>
      <p:sp>
        <p:nvSpPr>
          <p:cNvPr id="60420" name="Rectangle 3"/>
          <p:cNvSpPr>
            <a:spLocks noGrp="1" noChangeArrowheads="1"/>
          </p:cNvSpPr>
          <p:nvPr>
            <p:ph type="body" idx="1"/>
          </p:nvPr>
        </p:nvSpPr>
        <p:spPr>
          <a:xfrm>
            <a:off x="685800" y="1219200"/>
            <a:ext cx="7772400" cy="4114800"/>
          </a:xfrm>
        </p:spPr>
        <p:txBody>
          <a:bodyPr/>
          <a:lstStyle/>
          <a:p>
            <a:pPr>
              <a:lnSpc>
                <a:spcPct val="90000"/>
              </a:lnSpc>
            </a:pPr>
            <a:r>
              <a:rPr lang="en-US" sz="2800" smtClean="0"/>
              <a:t>Primary goal: to maximize insight into a data set and its underlying structure while providing all the specific items one would want to extract from it:</a:t>
            </a:r>
          </a:p>
          <a:p>
            <a:pPr lvl="1">
              <a:lnSpc>
                <a:spcPct val="90000"/>
              </a:lnSpc>
              <a:buFontTx/>
              <a:buAutoNum type="arabicPeriod"/>
            </a:pPr>
            <a:r>
              <a:rPr lang="en-US" sz="2400" smtClean="0"/>
              <a:t>a good-fitting, parsimonious model </a:t>
            </a:r>
          </a:p>
          <a:p>
            <a:pPr lvl="1">
              <a:lnSpc>
                <a:spcPct val="90000"/>
              </a:lnSpc>
              <a:buFontTx/>
              <a:buAutoNum type="arabicPeriod"/>
            </a:pPr>
            <a:r>
              <a:rPr lang="en-US" sz="2400" smtClean="0"/>
              <a:t>a list of outliers </a:t>
            </a:r>
          </a:p>
          <a:p>
            <a:pPr lvl="1">
              <a:lnSpc>
                <a:spcPct val="90000"/>
              </a:lnSpc>
              <a:buFontTx/>
              <a:buAutoNum type="arabicPeriod"/>
            </a:pPr>
            <a:r>
              <a:rPr lang="en-US" sz="2400" smtClean="0"/>
              <a:t>a sense of robustness of conclusions </a:t>
            </a:r>
          </a:p>
          <a:p>
            <a:pPr lvl="1">
              <a:lnSpc>
                <a:spcPct val="90000"/>
              </a:lnSpc>
              <a:buFontTx/>
              <a:buAutoNum type="arabicPeriod"/>
            </a:pPr>
            <a:r>
              <a:rPr lang="en-US" sz="2400" smtClean="0"/>
              <a:t>estimates for parameters </a:t>
            </a:r>
          </a:p>
          <a:p>
            <a:pPr lvl="1">
              <a:lnSpc>
                <a:spcPct val="90000"/>
              </a:lnSpc>
              <a:buFontTx/>
              <a:buAutoNum type="arabicPeriod"/>
            </a:pPr>
            <a:r>
              <a:rPr lang="en-US" sz="2400" smtClean="0"/>
              <a:t>uncertainties for those estimates </a:t>
            </a:r>
          </a:p>
          <a:p>
            <a:pPr lvl="1">
              <a:lnSpc>
                <a:spcPct val="90000"/>
              </a:lnSpc>
              <a:buFontTx/>
              <a:buAutoNum type="arabicPeriod"/>
            </a:pPr>
            <a:r>
              <a:rPr lang="en-US" sz="2400" smtClean="0"/>
              <a:t>a ranked list of important factors </a:t>
            </a:r>
          </a:p>
          <a:p>
            <a:pPr lvl="1">
              <a:lnSpc>
                <a:spcPct val="90000"/>
              </a:lnSpc>
              <a:buFontTx/>
              <a:buAutoNum type="arabicPeriod"/>
            </a:pPr>
            <a:r>
              <a:rPr lang="en-US" sz="2400" smtClean="0"/>
              <a:t>conclusions as to whether individual factors are statistically significant </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p>
            <a:fld id="{AF141068-415C-4F9E-B12A-E4C0067B40B6}" type="slidenum">
              <a:rPr lang="en-US" smtClean="0"/>
              <a:pPr/>
              <a:t>39</a:t>
            </a:fld>
            <a:endParaRPr lang="en-US" smtClean="0"/>
          </a:p>
        </p:txBody>
      </p:sp>
      <p:sp>
        <p:nvSpPr>
          <p:cNvPr id="61443" name="Rectangle 2"/>
          <p:cNvSpPr>
            <a:spLocks noGrp="1" noChangeArrowheads="1"/>
          </p:cNvSpPr>
          <p:nvPr>
            <p:ph type="title"/>
          </p:nvPr>
        </p:nvSpPr>
        <p:spPr>
          <a:xfrm>
            <a:off x="685800" y="-76200"/>
            <a:ext cx="7772400" cy="1143000"/>
          </a:xfrm>
        </p:spPr>
        <p:txBody>
          <a:bodyPr/>
          <a:lstStyle/>
          <a:p>
            <a:r>
              <a:rPr lang="en-US" smtClean="0"/>
              <a:t>EDA/Graphics Example</a:t>
            </a:r>
          </a:p>
        </p:txBody>
      </p:sp>
      <p:pic>
        <p:nvPicPr>
          <p:cNvPr id="61444" name="Picture 3" descr="A scatter plot of the Anscombe data"/>
          <p:cNvPicPr>
            <a:picLocks noChangeAspect="1" noChangeArrowheads="1"/>
          </p:cNvPicPr>
          <p:nvPr/>
        </p:nvPicPr>
        <p:blipFill>
          <a:blip r:embed="rId2" cstate="print"/>
          <a:srcRect/>
          <a:stretch>
            <a:fillRect/>
          </a:stretch>
        </p:blipFill>
        <p:spPr bwMode="auto">
          <a:xfrm>
            <a:off x="2590800" y="838200"/>
            <a:ext cx="3657600" cy="2695575"/>
          </a:xfrm>
          <a:prstGeom prst="rect">
            <a:avLst/>
          </a:prstGeom>
          <a:noFill/>
          <a:ln w="9525">
            <a:noFill/>
            <a:miter lim="800000"/>
            <a:headEnd/>
            <a:tailEnd/>
          </a:ln>
        </p:spPr>
      </p:pic>
      <p:sp>
        <p:nvSpPr>
          <p:cNvPr id="61445" name="Text Box 4"/>
          <p:cNvSpPr txBox="1">
            <a:spLocks noChangeArrowheads="1"/>
          </p:cNvSpPr>
          <p:nvPr/>
        </p:nvSpPr>
        <p:spPr bwMode="auto">
          <a:xfrm>
            <a:off x="304800" y="3429000"/>
            <a:ext cx="9144000" cy="3925888"/>
          </a:xfrm>
          <a:prstGeom prst="rect">
            <a:avLst/>
          </a:prstGeom>
          <a:noFill/>
          <a:ln w="9525">
            <a:noFill/>
            <a:miter lim="800000"/>
            <a:headEnd/>
            <a:tailEnd/>
          </a:ln>
        </p:spPr>
        <p:txBody>
          <a:bodyPr>
            <a:spAutoFit/>
          </a:bodyPr>
          <a:lstStyle/>
          <a:p>
            <a:pPr marL="457200" indent="-457200" eaLnBrk="1" hangingPunct="1">
              <a:spcBef>
                <a:spcPct val="50000"/>
              </a:spcBef>
            </a:pPr>
            <a:r>
              <a:rPr lang="en-US" sz="2400"/>
              <a:t>Scatter Plot Suggests:</a:t>
            </a:r>
          </a:p>
          <a:p>
            <a:pPr marL="457200" indent="-457200" eaLnBrk="1" hangingPunct="1">
              <a:spcBef>
                <a:spcPct val="50000"/>
              </a:spcBef>
              <a:buFontTx/>
              <a:buAutoNum type="arabicPeriod"/>
            </a:pPr>
            <a:r>
              <a:rPr lang="en-US" sz="2400"/>
              <a:t>The data set "behaves like" a linear curve with some scatter; </a:t>
            </a:r>
          </a:p>
          <a:p>
            <a:pPr marL="457200" indent="-457200" eaLnBrk="1" hangingPunct="1">
              <a:spcBef>
                <a:spcPct val="50000"/>
              </a:spcBef>
              <a:buFontTx/>
              <a:buAutoNum type="arabicPeriod"/>
            </a:pPr>
            <a:r>
              <a:rPr lang="en-US" sz="2400"/>
              <a:t>there is no justification for a more complicated model (e.g., quadratic); </a:t>
            </a:r>
          </a:p>
          <a:p>
            <a:pPr marL="457200" indent="-457200" eaLnBrk="1" hangingPunct="1">
              <a:spcBef>
                <a:spcPct val="50000"/>
              </a:spcBef>
              <a:buFontTx/>
              <a:buAutoNum type="arabicPeriod"/>
            </a:pPr>
            <a:r>
              <a:rPr lang="en-US" sz="2400"/>
              <a:t>there are no outliers; </a:t>
            </a:r>
          </a:p>
          <a:p>
            <a:pPr marL="457200" indent="-457200" eaLnBrk="1" hangingPunct="1">
              <a:spcBef>
                <a:spcPct val="50000"/>
              </a:spcBef>
              <a:buFontTx/>
              <a:buAutoNum type="arabicPeriod"/>
            </a:pPr>
            <a:r>
              <a:rPr lang="en-US" sz="2400"/>
              <a:t>The data are equally-precise throughout and so a "regular" (that is, equi-weighted) fit is appropriate</a:t>
            </a:r>
          </a:p>
          <a:p>
            <a:pPr marL="457200" indent="-457200" eaLnBrk="1" hangingPunct="1">
              <a:spcBef>
                <a:spcPct val="50000"/>
              </a:spcBef>
            </a:pPr>
            <a:endParaRPr lang="en-US" sz="240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ctrTitle"/>
          </p:nvPr>
        </p:nvSpPr>
        <p:spPr>
          <a:xfrm>
            <a:off x="762000" y="2743200"/>
            <a:ext cx="7772400" cy="1143000"/>
          </a:xfrm>
          <a:noFill/>
        </p:spPr>
        <p:txBody>
          <a:bodyPr/>
          <a:lstStyle/>
          <a:p>
            <a:r>
              <a:rPr lang="en-US" b="1" smtClean="0"/>
              <a:t>Mission, Principles, &amp; Interaction</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29B7F48F-8F07-41A9-86B0-BC6A21378DAC}" type="slidenum">
              <a:rPr lang="en-US" smtClean="0"/>
              <a:pPr/>
              <a:t>40</a:t>
            </a:fld>
            <a:endParaRPr lang="en-US" smtClean="0"/>
          </a:p>
        </p:txBody>
      </p:sp>
      <p:sp>
        <p:nvSpPr>
          <p:cNvPr id="62467" name="Rectangle 2"/>
          <p:cNvSpPr>
            <a:spLocks noGrp="1" noChangeArrowheads="1"/>
          </p:cNvSpPr>
          <p:nvPr>
            <p:ph type="title"/>
          </p:nvPr>
        </p:nvSpPr>
        <p:spPr>
          <a:xfrm>
            <a:off x="685800" y="0"/>
            <a:ext cx="7772400" cy="1143000"/>
          </a:xfrm>
        </p:spPr>
        <p:txBody>
          <a:bodyPr/>
          <a:lstStyle/>
          <a:p>
            <a:r>
              <a:rPr lang="en-US" smtClean="0"/>
              <a:t>EDA / Graphics Examples</a:t>
            </a:r>
          </a:p>
        </p:txBody>
      </p:sp>
      <p:pic>
        <p:nvPicPr>
          <p:cNvPr id="62468" name="Picture 3" descr="4 scatter plots that exhibit different characteristcs"/>
          <p:cNvPicPr>
            <a:picLocks noChangeAspect="1" noChangeArrowheads="1"/>
          </p:cNvPicPr>
          <p:nvPr/>
        </p:nvPicPr>
        <p:blipFill>
          <a:blip r:embed="rId2" cstate="print"/>
          <a:srcRect/>
          <a:stretch>
            <a:fillRect/>
          </a:stretch>
        </p:blipFill>
        <p:spPr bwMode="auto">
          <a:xfrm>
            <a:off x="2590800" y="1219200"/>
            <a:ext cx="3810000" cy="2806700"/>
          </a:xfrm>
          <a:prstGeom prst="rect">
            <a:avLst/>
          </a:prstGeom>
          <a:noFill/>
          <a:ln w="9525">
            <a:noFill/>
            <a:miter lim="800000"/>
            <a:headEnd/>
            <a:tailEnd/>
          </a:ln>
        </p:spPr>
      </p:pic>
      <p:sp>
        <p:nvSpPr>
          <p:cNvPr id="62469" name="Rectangle 4"/>
          <p:cNvSpPr>
            <a:spLocks noChangeArrowheads="1"/>
          </p:cNvSpPr>
          <p:nvPr/>
        </p:nvSpPr>
        <p:spPr bwMode="auto">
          <a:xfrm>
            <a:off x="1295400" y="4343400"/>
            <a:ext cx="7239000" cy="2514600"/>
          </a:xfrm>
          <a:prstGeom prst="rect">
            <a:avLst/>
          </a:prstGeom>
          <a:noFill/>
          <a:ln w="9525">
            <a:noFill/>
            <a:miter lim="800000"/>
            <a:headEnd/>
            <a:tailEnd/>
          </a:ln>
        </p:spPr>
        <p:txBody>
          <a:bodyPr anchor="ctr"/>
          <a:lstStyle/>
          <a:p>
            <a:pPr eaLnBrk="1" hangingPunct="1"/>
            <a:r>
              <a:rPr lang="en-US" sz="2400"/>
              <a:t>Conclusions from the scatter plots are: </a:t>
            </a:r>
          </a:p>
          <a:p>
            <a:pPr lvl="1">
              <a:buFontTx/>
              <a:buAutoNum type="arabicPeriod"/>
            </a:pPr>
            <a:r>
              <a:rPr lang="en-US" sz="2400"/>
              <a:t>data set 1 is clearly linear with some scatter. </a:t>
            </a:r>
          </a:p>
          <a:p>
            <a:pPr lvl="1">
              <a:buFontTx/>
              <a:buAutoNum type="arabicPeriod"/>
            </a:pPr>
            <a:r>
              <a:rPr lang="en-US" sz="2400"/>
              <a:t>data set 2 is clearly quadratic. </a:t>
            </a:r>
          </a:p>
          <a:p>
            <a:pPr lvl="1">
              <a:buFontTx/>
              <a:buAutoNum type="arabicPeriod"/>
            </a:pPr>
            <a:r>
              <a:rPr lang="en-US" sz="2400"/>
              <a:t>data set 3 clearly has an outlier. </a:t>
            </a:r>
          </a:p>
          <a:p>
            <a:pPr lvl="1">
              <a:buFontTx/>
              <a:buAutoNum type="arabicPeriod"/>
            </a:pPr>
            <a:r>
              <a:rPr lang="en-US" sz="2400"/>
              <a:t>data set 4 is obviously the victim of a poor experimental design with a single point far removed from the bulk of the data "wagging the dog". </a:t>
            </a:r>
          </a:p>
          <a:p>
            <a:endParaRPr lang="en-US" sz="240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663F85A6-43A4-4A74-9DFB-C2604762E3DD}" type="slidenum">
              <a:rPr lang="en-US" smtClean="0"/>
              <a:pPr/>
              <a:t>41</a:t>
            </a:fld>
            <a:endParaRPr lang="en-US" smtClean="0"/>
          </a:p>
        </p:txBody>
      </p:sp>
      <p:sp>
        <p:nvSpPr>
          <p:cNvPr id="63491" name="Rectangle 2"/>
          <p:cNvSpPr>
            <a:spLocks noGrp="1" noChangeArrowheads="1"/>
          </p:cNvSpPr>
          <p:nvPr>
            <p:ph type="title"/>
          </p:nvPr>
        </p:nvSpPr>
        <p:spPr>
          <a:xfrm>
            <a:off x="685800" y="0"/>
            <a:ext cx="7772400" cy="1143000"/>
          </a:xfrm>
        </p:spPr>
        <p:txBody>
          <a:bodyPr/>
          <a:lstStyle/>
          <a:p>
            <a:r>
              <a:rPr lang="en-US" sz="4000" smtClean="0"/>
              <a:t>Importance of Exploratory Analysis</a:t>
            </a:r>
          </a:p>
        </p:txBody>
      </p:sp>
      <p:sp>
        <p:nvSpPr>
          <p:cNvPr id="63492" name="Rectangle 3"/>
          <p:cNvSpPr>
            <a:spLocks noChangeArrowheads="1"/>
          </p:cNvSpPr>
          <p:nvPr/>
        </p:nvSpPr>
        <p:spPr bwMode="auto">
          <a:xfrm>
            <a:off x="533400" y="1219200"/>
            <a:ext cx="8153400" cy="5257800"/>
          </a:xfrm>
          <a:prstGeom prst="rect">
            <a:avLst/>
          </a:prstGeom>
          <a:noFill/>
          <a:ln w="9525">
            <a:noFill/>
            <a:miter lim="800000"/>
            <a:headEnd/>
            <a:tailEnd/>
          </a:ln>
        </p:spPr>
        <p:txBody>
          <a:bodyPr/>
          <a:lstStyle/>
          <a:p>
            <a:pPr eaLnBrk="1" hangingPunct="1">
              <a:buFontTx/>
              <a:buChar char="•"/>
            </a:pPr>
            <a:r>
              <a:rPr lang="en-US" sz="2400" dirty="0"/>
              <a:t> These points are exactly the substance that provide and define "insight" and "feel" for a data set. </a:t>
            </a:r>
          </a:p>
          <a:p>
            <a:pPr eaLnBrk="1" hangingPunct="1">
              <a:buFontTx/>
              <a:buChar char="•"/>
            </a:pPr>
            <a:r>
              <a:rPr lang="en-US" sz="2400" dirty="0"/>
              <a:t> They are the goals and the fruits of an open exploratory data analysis (EDA) approach to the data. </a:t>
            </a:r>
          </a:p>
          <a:p>
            <a:pPr eaLnBrk="1" hangingPunct="1">
              <a:buFontTx/>
              <a:buChar char="•"/>
            </a:pPr>
            <a:r>
              <a:rPr lang="en-US" sz="2400" dirty="0"/>
              <a:t> Quantitative statistics are not wrong, but they are incomplete because they are numeric </a:t>
            </a:r>
            <a:r>
              <a:rPr lang="en-US" sz="2400" b="1" dirty="0"/>
              <a:t>summaries</a:t>
            </a:r>
            <a:r>
              <a:rPr lang="en-US" sz="2400" dirty="0"/>
              <a:t> </a:t>
            </a:r>
          </a:p>
          <a:p>
            <a:pPr lvl="1" eaLnBrk="1" hangingPunct="1">
              <a:buFontTx/>
              <a:buChar char="•"/>
            </a:pPr>
            <a:r>
              <a:rPr lang="en-US" sz="2400" dirty="0"/>
              <a:t>Summaries </a:t>
            </a:r>
            <a:r>
              <a:rPr lang="en-US" sz="2400" dirty="0" smtClean="0"/>
              <a:t>focusing </a:t>
            </a:r>
            <a:r>
              <a:rPr lang="en-US" sz="2400" dirty="0"/>
              <a:t>on a particular aspect of the data </a:t>
            </a:r>
            <a:r>
              <a:rPr lang="en-US" sz="2400" dirty="0" smtClean="0"/>
              <a:t>by reducing the data to a few numbers. </a:t>
            </a:r>
          </a:p>
          <a:p>
            <a:pPr lvl="2" eaLnBrk="1" hangingPunct="1">
              <a:buFontTx/>
              <a:buChar char="•"/>
            </a:pPr>
            <a:r>
              <a:rPr lang="en-US" sz="2400" dirty="0" smtClean="0"/>
              <a:t>location</a:t>
            </a:r>
            <a:r>
              <a:rPr lang="en-US" sz="2400" dirty="0"/>
              <a:t>, </a:t>
            </a:r>
            <a:endParaRPr lang="en-US" sz="2400" dirty="0" smtClean="0"/>
          </a:p>
          <a:p>
            <a:pPr lvl="2" eaLnBrk="1" hangingPunct="1">
              <a:buFontTx/>
              <a:buChar char="•"/>
            </a:pPr>
            <a:r>
              <a:rPr lang="en-US" sz="2400" dirty="0" smtClean="0"/>
              <a:t>intercept</a:t>
            </a:r>
          </a:p>
          <a:p>
            <a:pPr lvl="2" eaLnBrk="1" hangingPunct="1">
              <a:buFontTx/>
              <a:buChar char="•"/>
            </a:pPr>
            <a:r>
              <a:rPr lang="en-US" sz="2400" dirty="0" smtClean="0"/>
              <a:t>slope </a:t>
            </a:r>
          </a:p>
          <a:p>
            <a:pPr lvl="2" eaLnBrk="1" hangingPunct="1">
              <a:buFontTx/>
              <a:buChar char="•"/>
            </a:pPr>
            <a:r>
              <a:rPr lang="en-US" sz="2400" dirty="0" smtClean="0"/>
              <a:t>degree </a:t>
            </a:r>
            <a:r>
              <a:rPr lang="en-US" sz="2400" dirty="0"/>
              <a:t>of </a:t>
            </a:r>
            <a:r>
              <a:rPr lang="en-US" sz="2400" dirty="0" smtClean="0"/>
              <a:t>relatedness</a:t>
            </a:r>
            <a:endParaRPr lang="en-US" sz="2400" dirty="0"/>
          </a:p>
          <a:p>
            <a:pPr lvl="1" eaLnBrk="1" hangingPunct="1">
              <a:buFontTx/>
              <a:buChar char="•"/>
            </a:pPr>
            <a:r>
              <a:rPr lang="en-US" sz="2400" dirty="0"/>
              <a:t>BUT quantitative statistics focus but also filter; </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9887BDE2-6CF4-4C63-95A5-ABCF9DDBF154}" type="slidenum">
              <a:rPr lang="en-US" smtClean="0"/>
              <a:pPr/>
              <a:t>42</a:t>
            </a:fld>
            <a:endParaRPr lang="en-US" smtClean="0"/>
          </a:p>
        </p:txBody>
      </p:sp>
      <p:sp>
        <p:nvSpPr>
          <p:cNvPr id="64515" name="Rectangle 2"/>
          <p:cNvSpPr>
            <a:spLocks noGrp="1" noChangeArrowheads="1"/>
          </p:cNvSpPr>
          <p:nvPr>
            <p:ph type="title"/>
          </p:nvPr>
        </p:nvSpPr>
        <p:spPr/>
        <p:txBody>
          <a:bodyPr/>
          <a:lstStyle/>
          <a:p>
            <a:r>
              <a:rPr lang="en-US" smtClean="0"/>
              <a:t>General Problem Categories</a:t>
            </a:r>
          </a:p>
        </p:txBody>
      </p:sp>
      <p:sp>
        <p:nvSpPr>
          <p:cNvPr id="64516" name="Rectangle 3"/>
          <p:cNvSpPr>
            <a:spLocks noGrp="1" noChangeArrowheads="1"/>
          </p:cNvSpPr>
          <p:nvPr>
            <p:ph type="body" idx="1"/>
          </p:nvPr>
        </p:nvSpPr>
        <p:spPr/>
        <p:txBody>
          <a:bodyPr/>
          <a:lstStyle/>
          <a:p>
            <a:r>
              <a:rPr lang="en-US" smtClean="0"/>
              <a:t>One way of classifying our problem set:</a:t>
            </a:r>
          </a:p>
          <a:p>
            <a:pPr lvl="1"/>
            <a:r>
              <a:rPr lang="en-US" smtClean="0"/>
              <a:t>Univariate and Control</a:t>
            </a:r>
          </a:p>
          <a:p>
            <a:pPr lvl="1"/>
            <a:r>
              <a:rPr lang="en-US" smtClean="0"/>
              <a:t>Comparative and Screening</a:t>
            </a:r>
          </a:p>
          <a:p>
            <a:pPr lvl="1"/>
            <a:r>
              <a:rPr lang="en-US" smtClean="0"/>
              <a:t>Optimization and Regression</a:t>
            </a:r>
          </a:p>
          <a:p>
            <a:pPr lvl="1"/>
            <a:r>
              <a:rPr lang="en-US" smtClean="0"/>
              <a:t>Time Series and Multivariate</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CAE525F4-62FA-4B47-98FF-CFEB466CED2C}" type="slidenum">
              <a:rPr lang="en-US" smtClean="0"/>
              <a:pPr/>
              <a:t>43</a:t>
            </a:fld>
            <a:endParaRPr lang="en-US" smtClean="0"/>
          </a:p>
        </p:txBody>
      </p:sp>
      <p:sp>
        <p:nvSpPr>
          <p:cNvPr id="65539" name="Rectangle 2"/>
          <p:cNvSpPr>
            <a:spLocks noGrp="1" noChangeArrowheads="1"/>
          </p:cNvSpPr>
          <p:nvPr>
            <p:ph type="title"/>
          </p:nvPr>
        </p:nvSpPr>
        <p:spPr>
          <a:xfrm>
            <a:off x="685800" y="-76200"/>
            <a:ext cx="7772400" cy="1143000"/>
          </a:xfrm>
        </p:spPr>
        <p:txBody>
          <a:bodyPr/>
          <a:lstStyle/>
          <a:p>
            <a:r>
              <a:rPr lang="en-US" smtClean="0"/>
              <a:t>Problem Classification</a:t>
            </a:r>
          </a:p>
        </p:txBody>
      </p:sp>
      <p:sp>
        <p:nvSpPr>
          <p:cNvPr id="65540" name="Rectangle 3"/>
          <p:cNvSpPr>
            <a:spLocks noGrp="1" noChangeArrowheads="1"/>
          </p:cNvSpPr>
          <p:nvPr>
            <p:ph type="body" idx="1"/>
          </p:nvPr>
        </p:nvSpPr>
        <p:spPr>
          <a:xfrm>
            <a:off x="1219200" y="1524000"/>
            <a:ext cx="7772400" cy="4114800"/>
          </a:xfrm>
        </p:spPr>
        <p:txBody>
          <a:bodyPr/>
          <a:lstStyle/>
          <a:p>
            <a:pPr>
              <a:lnSpc>
                <a:spcPct val="90000"/>
              </a:lnSpc>
              <a:buFontTx/>
              <a:buNone/>
            </a:pPr>
            <a:r>
              <a:rPr lang="en-US" sz="2800" smtClean="0"/>
              <a:t>UNIVARIATE </a:t>
            </a:r>
          </a:p>
          <a:p>
            <a:pPr>
              <a:lnSpc>
                <a:spcPct val="90000"/>
              </a:lnSpc>
            </a:pPr>
            <a:r>
              <a:rPr lang="en-US" sz="2800" smtClean="0"/>
              <a:t>Data: A single column of numbers, </a:t>
            </a:r>
            <a:r>
              <a:rPr lang="en-US" sz="2800" i="1" smtClean="0"/>
              <a:t>Y</a:t>
            </a:r>
            <a:r>
              <a:rPr lang="en-US" sz="2800" smtClean="0"/>
              <a:t>. </a:t>
            </a:r>
          </a:p>
          <a:p>
            <a:pPr>
              <a:lnSpc>
                <a:spcPct val="90000"/>
              </a:lnSpc>
            </a:pPr>
            <a:r>
              <a:rPr lang="en-US" sz="2800" smtClean="0"/>
              <a:t>Model: </a:t>
            </a:r>
            <a:r>
              <a:rPr lang="en-US" sz="2800" i="1" smtClean="0"/>
              <a:t>y</a:t>
            </a:r>
            <a:r>
              <a:rPr lang="en-US" sz="2800" smtClean="0"/>
              <a:t> = constant + error </a:t>
            </a:r>
          </a:p>
          <a:p>
            <a:pPr>
              <a:lnSpc>
                <a:spcPct val="90000"/>
              </a:lnSpc>
            </a:pPr>
            <a:r>
              <a:rPr lang="en-US" sz="2800" smtClean="0"/>
              <a:t>Output: </a:t>
            </a:r>
          </a:p>
          <a:p>
            <a:pPr lvl="1">
              <a:lnSpc>
                <a:spcPct val="90000"/>
              </a:lnSpc>
              <a:buFontTx/>
              <a:buAutoNum type="arabicPeriod"/>
            </a:pPr>
            <a:r>
              <a:rPr lang="en-US" sz="2400" smtClean="0"/>
              <a:t>A number (the estimated constant in the model). </a:t>
            </a:r>
          </a:p>
          <a:p>
            <a:pPr lvl="1">
              <a:lnSpc>
                <a:spcPct val="90000"/>
              </a:lnSpc>
              <a:buFontTx/>
              <a:buAutoNum type="arabicPeriod"/>
            </a:pPr>
            <a:r>
              <a:rPr lang="en-US" sz="2400" smtClean="0"/>
              <a:t>An estimate of uncertainty for the constant. </a:t>
            </a:r>
          </a:p>
          <a:p>
            <a:pPr lvl="1">
              <a:lnSpc>
                <a:spcPct val="90000"/>
              </a:lnSpc>
              <a:buFontTx/>
              <a:buAutoNum type="arabicPeriod"/>
            </a:pPr>
            <a:r>
              <a:rPr lang="en-US" sz="2400" smtClean="0"/>
              <a:t>An estimate of the distribution for the error. </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p>
            <a:fld id="{3000EE0C-DD87-4477-ACC4-BB17F10413DB}" type="slidenum">
              <a:rPr lang="en-US" smtClean="0"/>
              <a:pPr/>
              <a:t>44</a:t>
            </a:fld>
            <a:endParaRPr lang="en-US" smtClean="0"/>
          </a:p>
        </p:txBody>
      </p:sp>
      <p:sp>
        <p:nvSpPr>
          <p:cNvPr id="66563" name="Rectangle 2"/>
          <p:cNvSpPr>
            <a:spLocks noGrp="1" noChangeArrowheads="1"/>
          </p:cNvSpPr>
          <p:nvPr>
            <p:ph type="title"/>
          </p:nvPr>
        </p:nvSpPr>
        <p:spPr>
          <a:xfrm>
            <a:off x="685800" y="0"/>
            <a:ext cx="7772400" cy="1143000"/>
          </a:xfrm>
        </p:spPr>
        <p:txBody>
          <a:bodyPr/>
          <a:lstStyle/>
          <a:p>
            <a:r>
              <a:rPr lang="en-US" smtClean="0"/>
              <a:t>Problem Classification</a:t>
            </a:r>
          </a:p>
        </p:txBody>
      </p:sp>
      <p:sp>
        <p:nvSpPr>
          <p:cNvPr id="66564" name="Rectangle 3"/>
          <p:cNvSpPr>
            <a:spLocks noGrp="1" noChangeArrowheads="1"/>
          </p:cNvSpPr>
          <p:nvPr>
            <p:ph type="body" idx="1"/>
          </p:nvPr>
        </p:nvSpPr>
        <p:spPr>
          <a:xfrm>
            <a:off x="990600" y="1676400"/>
            <a:ext cx="7772400" cy="4114800"/>
          </a:xfrm>
        </p:spPr>
        <p:txBody>
          <a:bodyPr/>
          <a:lstStyle/>
          <a:p>
            <a:pPr>
              <a:buFontTx/>
              <a:buNone/>
            </a:pPr>
            <a:r>
              <a:rPr lang="en-US" sz="2800" smtClean="0"/>
              <a:t>CONTROL </a:t>
            </a:r>
          </a:p>
          <a:p>
            <a:r>
              <a:rPr lang="en-US" sz="2800" smtClean="0"/>
              <a:t>Data: A single column of numbers, </a:t>
            </a:r>
            <a:r>
              <a:rPr lang="en-US" sz="2800" i="1" smtClean="0"/>
              <a:t>Y</a:t>
            </a:r>
            <a:r>
              <a:rPr lang="en-US" sz="2800" smtClean="0"/>
              <a:t>. </a:t>
            </a:r>
          </a:p>
          <a:p>
            <a:r>
              <a:rPr lang="en-US" sz="2800" smtClean="0"/>
              <a:t>Model: </a:t>
            </a:r>
            <a:r>
              <a:rPr lang="en-US" sz="2800" i="1" smtClean="0"/>
              <a:t>y</a:t>
            </a:r>
            <a:r>
              <a:rPr lang="en-US" sz="2800" smtClean="0"/>
              <a:t> = constant + error </a:t>
            </a:r>
          </a:p>
          <a:p>
            <a:r>
              <a:rPr lang="en-US" sz="2800" smtClean="0"/>
              <a:t>Output: A "yes" or "no" to the question "Is the system out of control?". </a:t>
            </a:r>
          </a:p>
          <a:p>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p>
            <a:fld id="{D73E65D0-44FC-4CD1-8A40-B6B5684CC058}" type="slidenum">
              <a:rPr lang="en-US" smtClean="0"/>
              <a:pPr/>
              <a:t>45</a:t>
            </a:fld>
            <a:endParaRPr lang="en-US" smtClean="0"/>
          </a:p>
        </p:txBody>
      </p:sp>
      <p:sp>
        <p:nvSpPr>
          <p:cNvPr id="67587" name="Rectangle 2"/>
          <p:cNvSpPr>
            <a:spLocks noGrp="1" noChangeArrowheads="1"/>
          </p:cNvSpPr>
          <p:nvPr>
            <p:ph type="title"/>
          </p:nvPr>
        </p:nvSpPr>
        <p:spPr>
          <a:xfrm>
            <a:off x="685800" y="0"/>
            <a:ext cx="7772400" cy="1143000"/>
          </a:xfrm>
        </p:spPr>
        <p:txBody>
          <a:bodyPr/>
          <a:lstStyle/>
          <a:p>
            <a:r>
              <a:rPr lang="en-US" smtClean="0"/>
              <a:t>Problem Classification</a:t>
            </a:r>
          </a:p>
        </p:txBody>
      </p:sp>
      <p:sp>
        <p:nvSpPr>
          <p:cNvPr id="67588" name="Rectangle 3"/>
          <p:cNvSpPr>
            <a:spLocks noGrp="1" noChangeArrowheads="1"/>
          </p:cNvSpPr>
          <p:nvPr>
            <p:ph type="body" idx="1"/>
          </p:nvPr>
        </p:nvSpPr>
        <p:spPr>
          <a:xfrm>
            <a:off x="990600" y="1295400"/>
            <a:ext cx="7772400" cy="4114800"/>
          </a:xfrm>
        </p:spPr>
        <p:txBody>
          <a:bodyPr/>
          <a:lstStyle/>
          <a:p>
            <a:pPr>
              <a:lnSpc>
                <a:spcPct val="90000"/>
              </a:lnSpc>
              <a:buFontTx/>
              <a:buNone/>
            </a:pPr>
            <a:r>
              <a:rPr lang="en-US" sz="2800" smtClean="0"/>
              <a:t>COMPARATIVE </a:t>
            </a:r>
          </a:p>
          <a:p>
            <a:pPr>
              <a:lnSpc>
                <a:spcPct val="90000"/>
              </a:lnSpc>
            </a:pPr>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primary focus is on </a:t>
            </a:r>
            <a:r>
              <a:rPr lang="en-US" sz="2800" i="1" smtClean="0"/>
              <a:t>one</a:t>
            </a:r>
            <a:r>
              <a:rPr lang="en-US" sz="2800" smtClean="0"/>
              <a:t> (the primary factor) of these independent variables. </a:t>
            </a:r>
          </a:p>
          <a:p>
            <a:pPr>
              <a:lnSpc>
                <a:spcPct val="90000"/>
              </a:lnSpc>
            </a:pPr>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a:lnSpc>
                <a:spcPct val="90000"/>
              </a:lnSpc>
            </a:pPr>
            <a:r>
              <a:rPr lang="en-US" sz="2800" smtClean="0"/>
              <a:t>Output: A "yes" or "no" to the question "Is the primary factor significant?". </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p:spPr>
        <p:txBody>
          <a:bodyPr/>
          <a:lstStyle/>
          <a:p>
            <a:fld id="{9E283E14-10A1-4864-851D-D4D106099479}" type="slidenum">
              <a:rPr lang="en-US" smtClean="0"/>
              <a:pPr/>
              <a:t>46</a:t>
            </a:fld>
            <a:endParaRPr lang="en-US" smtClean="0"/>
          </a:p>
        </p:txBody>
      </p:sp>
      <p:sp>
        <p:nvSpPr>
          <p:cNvPr id="68611"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68612" name="Rectangle 3"/>
          <p:cNvSpPr>
            <a:spLocks noGrp="1" noChangeArrowheads="1"/>
          </p:cNvSpPr>
          <p:nvPr>
            <p:ph type="body" idx="1"/>
          </p:nvPr>
        </p:nvSpPr>
        <p:spPr>
          <a:xfrm>
            <a:off x="685800" y="914400"/>
            <a:ext cx="7772400" cy="4114800"/>
          </a:xfrm>
        </p:spPr>
        <p:txBody>
          <a:bodyPr/>
          <a:lstStyle/>
          <a:p>
            <a:pPr marL="533400" indent="-533400">
              <a:lnSpc>
                <a:spcPct val="90000"/>
              </a:lnSpc>
              <a:buFontTx/>
              <a:buNone/>
            </a:pPr>
            <a:r>
              <a:rPr lang="en-US" sz="2800" smtClean="0"/>
              <a:t>SCREENING </a:t>
            </a:r>
          </a:p>
          <a:p>
            <a:pPr marL="533400" indent="-533400">
              <a:lnSpc>
                <a:spcPct val="90000"/>
              </a:lnSpc>
            </a:pPr>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a:t>
            </a:r>
          </a:p>
          <a:p>
            <a:pPr marL="533400" indent="-533400">
              <a:lnSpc>
                <a:spcPct val="90000"/>
              </a:lnSpc>
            </a:pPr>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marL="533400" indent="-533400">
              <a:lnSpc>
                <a:spcPct val="90000"/>
              </a:lnSpc>
            </a:pPr>
            <a:r>
              <a:rPr lang="en-US" sz="2800" smtClean="0"/>
              <a:t>Output: </a:t>
            </a:r>
          </a:p>
          <a:p>
            <a:pPr marL="914400" lvl="1" indent="-457200">
              <a:lnSpc>
                <a:spcPct val="90000"/>
              </a:lnSpc>
              <a:buFontTx/>
              <a:buAutoNum type="arabicPeriod"/>
            </a:pPr>
            <a:r>
              <a:rPr lang="en-US" sz="2400" smtClean="0"/>
              <a:t>A ranked list (from most important to least important) of factors. </a:t>
            </a:r>
          </a:p>
          <a:p>
            <a:pPr marL="914400" lvl="1" indent="-457200">
              <a:lnSpc>
                <a:spcPct val="90000"/>
              </a:lnSpc>
              <a:buFontTx/>
              <a:buAutoNum type="arabicPeriod"/>
            </a:pPr>
            <a:r>
              <a:rPr lang="en-US" sz="2400" smtClean="0"/>
              <a:t>Best settings for the factors. </a:t>
            </a:r>
          </a:p>
          <a:p>
            <a:pPr marL="914400" lvl="1" indent="-457200">
              <a:lnSpc>
                <a:spcPct val="90000"/>
              </a:lnSpc>
              <a:buFontTx/>
              <a:buAutoNum type="arabicPeriod"/>
            </a:pPr>
            <a:r>
              <a:rPr lang="en-US" sz="2400" smtClean="0"/>
              <a:t>A good model/prediction equation relating </a:t>
            </a:r>
            <a:r>
              <a:rPr lang="en-US" sz="2400" i="1" smtClean="0"/>
              <a:t>Y</a:t>
            </a:r>
            <a:r>
              <a:rPr lang="en-US" sz="2400" smtClean="0"/>
              <a:t> to the factors. </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p>
            <a:fld id="{170D7059-0590-4871-9345-B5E6DB44B92C}" type="slidenum">
              <a:rPr lang="en-US" smtClean="0"/>
              <a:pPr/>
              <a:t>47</a:t>
            </a:fld>
            <a:endParaRPr lang="en-US" smtClean="0"/>
          </a:p>
        </p:txBody>
      </p:sp>
      <p:sp>
        <p:nvSpPr>
          <p:cNvPr id="69635" name="Rectangle 2"/>
          <p:cNvSpPr>
            <a:spLocks noGrp="1" noChangeArrowheads="1"/>
          </p:cNvSpPr>
          <p:nvPr>
            <p:ph type="title"/>
          </p:nvPr>
        </p:nvSpPr>
        <p:spPr>
          <a:xfrm>
            <a:off x="685800" y="76200"/>
            <a:ext cx="7772400" cy="1143000"/>
          </a:xfrm>
        </p:spPr>
        <p:txBody>
          <a:bodyPr/>
          <a:lstStyle/>
          <a:p>
            <a:r>
              <a:rPr lang="en-US" smtClean="0"/>
              <a:t>Problem Classification</a:t>
            </a:r>
          </a:p>
        </p:txBody>
      </p:sp>
      <p:sp>
        <p:nvSpPr>
          <p:cNvPr id="69636" name="Rectangle 3"/>
          <p:cNvSpPr>
            <a:spLocks noGrp="1" noChangeArrowheads="1"/>
          </p:cNvSpPr>
          <p:nvPr>
            <p:ph type="body" idx="1"/>
          </p:nvPr>
        </p:nvSpPr>
        <p:spPr>
          <a:xfrm>
            <a:off x="990600" y="1752600"/>
            <a:ext cx="7772400" cy="4114800"/>
          </a:xfrm>
        </p:spPr>
        <p:txBody>
          <a:bodyPr/>
          <a:lstStyle/>
          <a:p>
            <a:pPr marL="533400" indent="-533400">
              <a:buFontTx/>
              <a:buNone/>
            </a:pPr>
            <a:r>
              <a:rPr lang="en-US" sz="2800" smtClean="0"/>
              <a:t>OPTIMIZATION </a:t>
            </a:r>
          </a:p>
          <a:p>
            <a:pPr marL="533400" indent="-533400"/>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a:t>
            </a:r>
          </a:p>
          <a:p>
            <a:pPr marL="533400" indent="-533400"/>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marL="533400" indent="-533400"/>
            <a:r>
              <a:rPr lang="en-US" sz="2800" smtClean="0"/>
              <a:t>Output: Best settings for the factor variables. </a:t>
            </a:r>
          </a:p>
          <a:p>
            <a:pPr marL="533400" indent="-533400"/>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p:spPr>
        <p:txBody>
          <a:bodyPr/>
          <a:lstStyle/>
          <a:p>
            <a:fld id="{04C8CE9B-A7A3-42F3-8276-AAC6A3E9FE49}" type="slidenum">
              <a:rPr lang="en-US" smtClean="0"/>
              <a:pPr/>
              <a:t>48</a:t>
            </a:fld>
            <a:endParaRPr lang="en-US" smtClean="0"/>
          </a:p>
        </p:txBody>
      </p:sp>
      <p:sp>
        <p:nvSpPr>
          <p:cNvPr id="70659"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70660" name="Rectangle 3"/>
          <p:cNvSpPr>
            <a:spLocks noGrp="1" noChangeArrowheads="1"/>
          </p:cNvSpPr>
          <p:nvPr>
            <p:ph type="body" idx="1"/>
          </p:nvPr>
        </p:nvSpPr>
        <p:spPr>
          <a:xfrm>
            <a:off x="762000" y="1371600"/>
            <a:ext cx="7772400" cy="4114800"/>
          </a:xfrm>
        </p:spPr>
        <p:txBody>
          <a:bodyPr/>
          <a:lstStyle/>
          <a:p>
            <a:pPr marL="533400" indent="-533400">
              <a:lnSpc>
                <a:spcPct val="90000"/>
              </a:lnSpc>
              <a:buFontTx/>
              <a:buNone/>
            </a:pPr>
            <a:r>
              <a:rPr lang="en-US" sz="2800" smtClean="0"/>
              <a:t>REGRESSION </a:t>
            </a:r>
          </a:p>
          <a:p>
            <a:pPr marL="533400" indent="-533400">
              <a:lnSpc>
                <a:spcPct val="90000"/>
              </a:lnSpc>
            </a:pPr>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The independent variables can be continuous. </a:t>
            </a:r>
          </a:p>
          <a:p>
            <a:pPr marL="533400" indent="-533400">
              <a:lnSpc>
                <a:spcPct val="90000"/>
              </a:lnSpc>
            </a:pPr>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marL="533400" indent="-533400">
              <a:lnSpc>
                <a:spcPct val="90000"/>
              </a:lnSpc>
            </a:pPr>
            <a:r>
              <a:rPr lang="en-US" sz="2800" smtClean="0"/>
              <a:t>Output: A good model/prediction equation relating </a:t>
            </a:r>
            <a:r>
              <a:rPr lang="en-US" sz="2800" i="1" smtClean="0"/>
              <a:t>Y</a:t>
            </a:r>
            <a:r>
              <a:rPr lang="en-US" sz="2800" smtClean="0"/>
              <a:t> to the factors. </a:t>
            </a: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p:spPr>
        <p:txBody>
          <a:bodyPr/>
          <a:lstStyle/>
          <a:p>
            <a:fld id="{92AA0CCE-ACEA-41A3-9D53-1292FD24EDB0}" type="slidenum">
              <a:rPr lang="en-US" smtClean="0"/>
              <a:pPr/>
              <a:t>49</a:t>
            </a:fld>
            <a:endParaRPr lang="en-US" smtClean="0"/>
          </a:p>
        </p:txBody>
      </p:sp>
      <p:sp>
        <p:nvSpPr>
          <p:cNvPr id="71683" name="Rectangle 2"/>
          <p:cNvSpPr>
            <a:spLocks noGrp="1" noChangeArrowheads="1"/>
          </p:cNvSpPr>
          <p:nvPr>
            <p:ph type="title"/>
          </p:nvPr>
        </p:nvSpPr>
        <p:spPr/>
        <p:txBody>
          <a:bodyPr/>
          <a:lstStyle/>
          <a:p>
            <a:r>
              <a:rPr lang="en-US" smtClean="0"/>
              <a:t>Least Squares Fitting</a:t>
            </a:r>
          </a:p>
        </p:txBody>
      </p:sp>
      <p:sp>
        <p:nvSpPr>
          <p:cNvPr id="71684" name="Rectangle 3"/>
          <p:cNvSpPr>
            <a:spLocks noGrp="1" noChangeArrowheads="1"/>
          </p:cNvSpPr>
          <p:nvPr>
            <p:ph type="body" idx="1"/>
          </p:nvPr>
        </p:nvSpPr>
        <p:spPr/>
        <p:txBody>
          <a:bodyPr/>
          <a:lstStyle/>
          <a:p>
            <a:pPr>
              <a:lnSpc>
                <a:spcPct val="80000"/>
              </a:lnSpc>
            </a:pPr>
            <a:r>
              <a:rPr lang="en-US" sz="2800" smtClean="0"/>
              <a:t>Linear least squares regression is by far the most widely used modeling method. </a:t>
            </a:r>
          </a:p>
          <a:p>
            <a:pPr>
              <a:lnSpc>
                <a:spcPct val="80000"/>
              </a:lnSpc>
            </a:pPr>
            <a:r>
              <a:rPr lang="en-US" sz="2800" smtClean="0"/>
              <a:t>It is what most people mean when they say they have used "regression", "linear regression" or "least squares" to fit a model to their data. </a:t>
            </a:r>
          </a:p>
          <a:p>
            <a:pPr>
              <a:lnSpc>
                <a:spcPct val="80000"/>
              </a:lnSpc>
            </a:pPr>
            <a:r>
              <a:rPr lang="en-US" sz="2800" smtClean="0"/>
              <a:t>It has been adapted to a broad range of situations that are outside its direct scope. </a:t>
            </a:r>
          </a:p>
          <a:p>
            <a:pPr>
              <a:lnSpc>
                <a:spcPct val="80000"/>
              </a:lnSpc>
            </a:pPr>
            <a:r>
              <a:rPr lang="en-US" sz="2800" smtClean="0"/>
              <a:t>It plays a strong underlying role in many other modeling methods, including the other methods discussed here.</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2CEC2B54-1724-4000-BB74-352F26B50BB5}" type="slidenum">
              <a:rPr lang="en-US" smtClean="0"/>
              <a:pPr/>
              <a:t>5</a:t>
            </a:fld>
            <a:endParaRPr lang="en-US" smtClean="0"/>
          </a:p>
        </p:txBody>
      </p:sp>
      <p:sp>
        <p:nvSpPr>
          <p:cNvPr id="31747" name="Rectangle 2"/>
          <p:cNvSpPr>
            <a:spLocks noGrp="1" noChangeArrowheads="1"/>
          </p:cNvSpPr>
          <p:nvPr>
            <p:ph type="body" idx="1"/>
          </p:nvPr>
        </p:nvSpPr>
        <p:spPr>
          <a:xfrm>
            <a:off x="685800" y="228600"/>
            <a:ext cx="7696200" cy="896938"/>
          </a:xfrm>
          <a:noFill/>
        </p:spPr>
        <p:txBody>
          <a:bodyPr lIns="0" tIns="0" rIns="0" bIns="0" anchor="b"/>
          <a:lstStyle/>
          <a:p>
            <a:pPr marL="0" indent="0" algn="ctr" defTabSz="377825">
              <a:spcBef>
                <a:spcPct val="0"/>
              </a:spcBef>
              <a:buFont typeface="Monotype Sorts" charset="2"/>
              <a:buNone/>
            </a:pPr>
            <a:r>
              <a:rPr lang="en-US" sz="4400" b="1" smtClean="0"/>
              <a:t>Risk Management's Mission</a:t>
            </a:r>
          </a:p>
        </p:txBody>
      </p:sp>
      <p:sp>
        <p:nvSpPr>
          <p:cNvPr id="31748" name="Text Box 3"/>
          <p:cNvSpPr txBox="1">
            <a:spLocks noChangeArrowheads="1"/>
          </p:cNvSpPr>
          <p:nvPr/>
        </p:nvSpPr>
        <p:spPr bwMode="auto">
          <a:xfrm>
            <a:off x="990600" y="1143000"/>
            <a:ext cx="7010400" cy="2438400"/>
          </a:xfrm>
          <a:prstGeom prst="rect">
            <a:avLst/>
          </a:prstGeom>
          <a:noFill/>
          <a:ln w="9525">
            <a:noFill/>
            <a:miter lim="800000"/>
            <a:headEnd/>
            <a:tailEnd/>
          </a:ln>
        </p:spPr>
        <p:txBody>
          <a:bodyPr lIns="0" tIns="0" rIns="0" bIns="0"/>
          <a:lstStyle/>
          <a:p>
            <a:pPr marL="457200" indent="-457200" defTabSz="339725">
              <a:buClr>
                <a:schemeClr val="tx1"/>
              </a:buClr>
              <a:buFont typeface="Arial"/>
              <a:buChar char="•"/>
            </a:pPr>
            <a:r>
              <a:rPr lang="en-US" sz="2800" dirty="0"/>
              <a:t>To ensure that management is fully informed about the risk profile of the bank.</a:t>
            </a:r>
          </a:p>
          <a:p>
            <a:pPr marL="457200" indent="-457200" defTabSz="339725">
              <a:buClr>
                <a:schemeClr val="tx1"/>
              </a:buClr>
              <a:buFont typeface="Arial"/>
              <a:buChar char="•"/>
            </a:pPr>
            <a:r>
              <a:rPr lang="en-US" sz="2800" dirty="0"/>
              <a:t>To protect the bank against unacceptably large losses resulting from concentration of risks</a:t>
            </a:r>
          </a:p>
          <a:p>
            <a:pPr marL="457200" indent="-457200" defTabSz="339725">
              <a:buClr>
                <a:schemeClr val="tx1"/>
              </a:buClr>
              <a:buFont typeface="Arial"/>
              <a:buChar char="•"/>
            </a:pPr>
            <a:r>
              <a:rPr lang="en-US" sz="2800" dirty="0"/>
              <a:t>In other words:</a:t>
            </a:r>
          </a:p>
          <a:p>
            <a:pPr marL="457200" indent="-457200" algn="ctr" defTabSz="339725">
              <a:buClr>
                <a:schemeClr val="tx1"/>
              </a:buClr>
              <a:buFont typeface="Monotype Sorts" charset="2"/>
              <a:buNone/>
            </a:pPr>
            <a:r>
              <a:rPr lang="en-US" sz="6000" dirty="0">
                <a:solidFill>
                  <a:srgbClr val="FF0000"/>
                </a:solidFill>
              </a:rPr>
              <a:t>NO SURPRISES</a:t>
            </a:r>
          </a:p>
          <a:p>
            <a:pPr marL="457200" indent="-457200" defTabSz="339725">
              <a:buClr>
                <a:schemeClr val="tx1"/>
              </a:buClr>
              <a:buFontTx/>
              <a:buChar char="•"/>
            </a:pPr>
            <a:r>
              <a:rPr lang="en-US" sz="2800" dirty="0"/>
              <a:t>Two analogies:</a:t>
            </a:r>
          </a:p>
          <a:p>
            <a:pPr marL="377825" lvl="1" indent="31750" defTabSz="339725">
              <a:buClr>
                <a:schemeClr val="tx1"/>
              </a:buClr>
              <a:buFontTx/>
              <a:buChar char="•"/>
            </a:pPr>
            <a:r>
              <a:rPr lang="en-US" sz="2800" dirty="0" smtClean="0"/>
              <a:t> Spotlight</a:t>
            </a:r>
            <a:endParaRPr lang="en-US" sz="2800" dirty="0"/>
          </a:p>
          <a:p>
            <a:pPr marL="377825" lvl="1" indent="31750" defTabSz="339725">
              <a:buClr>
                <a:schemeClr val="tx1"/>
              </a:buClr>
              <a:buFontTx/>
              <a:buChar char="•"/>
            </a:pPr>
            <a:r>
              <a:rPr lang="en-US" sz="2800" dirty="0" smtClean="0"/>
              <a:t> Color filter</a:t>
            </a:r>
            <a:endParaRPr lang="en-US" sz="2800" dirty="0"/>
          </a:p>
        </p:txBody>
      </p:sp>
    </p:spTree>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a:noFill/>
        </p:spPr>
        <p:txBody>
          <a:bodyPr/>
          <a:lstStyle/>
          <a:p>
            <a:fld id="{7FDC15B1-7B7A-4BBE-A141-3E6C400FA4AB}" type="slidenum">
              <a:rPr lang="en-US" smtClean="0"/>
              <a:pPr/>
              <a:t>50</a:t>
            </a:fld>
            <a:endParaRPr lang="en-US" smtClean="0"/>
          </a:p>
        </p:txBody>
      </p:sp>
      <p:sp>
        <p:nvSpPr>
          <p:cNvPr id="72707"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72708" name="Rectangle 3"/>
          <p:cNvSpPr>
            <a:spLocks noGrp="1" noChangeArrowheads="1"/>
          </p:cNvSpPr>
          <p:nvPr>
            <p:ph type="body" idx="1"/>
          </p:nvPr>
        </p:nvSpPr>
        <p:spPr>
          <a:xfrm>
            <a:off x="685800" y="1219200"/>
            <a:ext cx="7772400" cy="4114800"/>
          </a:xfrm>
        </p:spPr>
        <p:txBody>
          <a:bodyPr/>
          <a:lstStyle/>
          <a:p>
            <a:pPr marL="533400" indent="-533400">
              <a:lnSpc>
                <a:spcPct val="90000"/>
              </a:lnSpc>
              <a:buFontTx/>
              <a:buNone/>
            </a:pPr>
            <a:r>
              <a:rPr lang="en-US" sz="2800" smtClean="0"/>
              <a:t>TIME SERIES </a:t>
            </a:r>
          </a:p>
          <a:p>
            <a:pPr marL="533400" indent="-533400">
              <a:lnSpc>
                <a:spcPct val="90000"/>
              </a:lnSpc>
            </a:pPr>
            <a:r>
              <a:rPr lang="en-US" sz="2800" smtClean="0"/>
              <a:t>Data: A column of time dependent numbers, </a:t>
            </a:r>
            <a:r>
              <a:rPr lang="en-US" sz="2800" i="1" smtClean="0"/>
              <a:t>Y</a:t>
            </a:r>
            <a:r>
              <a:rPr lang="en-US" sz="2800" smtClean="0"/>
              <a:t>. Time is an independent variable. The time variable can be either explicit or implied. Model: </a:t>
            </a:r>
            <a:r>
              <a:rPr lang="en-US" sz="2800" i="1" smtClean="0"/>
              <a:t>y</a:t>
            </a:r>
            <a:r>
              <a:rPr lang="en-US" sz="2800" i="1" baseline="-30000" smtClean="0"/>
              <a:t>t</a:t>
            </a:r>
            <a:r>
              <a:rPr lang="en-US" sz="2800" smtClean="0"/>
              <a:t> = </a:t>
            </a:r>
            <a:r>
              <a:rPr lang="en-US" sz="2800" i="1" smtClean="0"/>
              <a:t>f</a:t>
            </a:r>
            <a:r>
              <a:rPr lang="en-US" sz="2800" smtClean="0"/>
              <a:t>(</a:t>
            </a:r>
            <a:r>
              <a:rPr lang="en-US" sz="2800" i="1" smtClean="0"/>
              <a:t>t</a:t>
            </a:r>
            <a:r>
              <a:rPr lang="en-US" sz="2800" smtClean="0"/>
              <a:t>) + error </a:t>
            </a:r>
            <a:br>
              <a:rPr lang="en-US" sz="2800" smtClean="0"/>
            </a:br>
            <a:r>
              <a:rPr lang="en-US" sz="2800" smtClean="0"/>
              <a:t>The model can be either a time domain based or frequency domain based. </a:t>
            </a:r>
          </a:p>
          <a:p>
            <a:pPr marL="533400" indent="-533400">
              <a:lnSpc>
                <a:spcPct val="90000"/>
              </a:lnSpc>
            </a:pPr>
            <a:r>
              <a:rPr lang="en-US" sz="2800" smtClean="0"/>
              <a:t>Output: A good model/prediction equation relating </a:t>
            </a:r>
            <a:r>
              <a:rPr lang="en-US" sz="2800" i="1" smtClean="0"/>
              <a:t>Y</a:t>
            </a:r>
            <a:r>
              <a:rPr lang="en-US" sz="2800" smtClean="0"/>
              <a:t> to previous values of </a:t>
            </a:r>
            <a:r>
              <a:rPr lang="en-US" sz="2800" i="1" smtClean="0"/>
              <a:t>Y</a:t>
            </a:r>
            <a:r>
              <a:rPr lang="en-US" sz="2800" smtClean="0"/>
              <a:t>. </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5"/>
          <p:cNvSpPr>
            <a:spLocks noGrp="1"/>
          </p:cNvSpPr>
          <p:nvPr>
            <p:ph type="sldNum" sz="quarter" idx="12"/>
          </p:nvPr>
        </p:nvSpPr>
        <p:spPr>
          <a:noFill/>
        </p:spPr>
        <p:txBody>
          <a:bodyPr/>
          <a:lstStyle/>
          <a:p>
            <a:fld id="{D114BD3F-FB74-4E0C-8ADB-0384FA597168}" type="slidenum">
              <a:rPr lang="en-US" smtClean="0"/>
              <a:pPr/>
              <a:t>51</a:t>
            </a:fld>
            <a:endParaRPr lang="en-US" smtClean="0"/>
          </a:p>
        </p:txBody>
      </p:sp>
      <p:sp>
        <p:nvSpPr>
          <p:cNvPr id="73731" name="Rectangle 2"/>
          <p:cNvSpPr>
            <a:spLocks noGrp="1" noChangeArrowheads="1"/>
          </p:cNvSpPr>
          <p:nvPr>
            <p:ph type="title"/>
          </p:nvPr>
        </p:nvSpPr>
        <p:spPr/>
        <p:txBody>
          <a:bodyPr/>
          <a:lstStyle/>
          <a:p>
            <a:r>
              <a:rPr lang="en-US" smtClean="0"/>
              <a:t>ARIMA Models</a:t>
            </a:r>
          </a:p>
        </p:txBody>
      </p:sp>
      <p:sp>
        <p:nvSpPr>
          <p:cNvPr id="73732" name="Rectangle 3"/>
          <p:cNvSpPr>
            <a:spLocks noGrp="1" noChangeArrowheads="1"/>
          </p:cNvSpPr>
          <p:nvPr>
            <p:ph type="body" idx="1"/>
          </p:nvPr>
        </p:nvSpPr>
        <p:spPr/>
        <p:txBody>
          <a:bodyPr/>
          <a:lstStyle/>
          <a:p>
            <a:pPr>
              <a:lnSpc>
                <a:spcPct val="80000"/>
              </a:lnSpc>
            </a:pPr>
            <a:r>
              <a:rPr lang="en-US" sz="2800" smtClean="0"/>
              <a:t>Time series data often arise when monitoring industrial processes or tracking corporate business metrics. </a:t>
            </a:r>
          </a:p>
          <a:p>
            <a:pPr>
              <a:lnSpc>
                <a:spcPct val="80000"/>
              </a:lnSpc>
            </a:pPr>
            <a:r>
              <a:rPr lang="en-US" sz="2800" smtClean="0"/>
              <a:t>The essential difference between modeling data via time series methods or using the process monitoring methods discussed earlier relates to the concepts of structure and “memory” </a:t>
            </a:r>
          </a:p>
          <a:p>
            <a:pPr>
              <a:lnSpc>
                <a:spcPct val="80000"/>
              </a:lnSpc>
            </a:pPr>
            <a:r>
              <a:rPr lang="en-US" sz="2800" smtClean="0"/>
              <a:t>Time series analysis accounts for the fact that data points taken over time may have an internal structure (such as autocorrelation, trend or seasonal variation) that should be accounted for. </a:t>
            </a:r>
          </a:p>
          <a:p>
            <a:pPr>
              <a:lnSpc>
                <a:spcPct val="80000"/>
              </a:lnSpc>
            </a:pPr>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p:cNvSpPr>
            <a:spLocks noGrp="1"/>
          </p:cNvSpPr>
          <p:nvPr>
            <p:ph type="sldNum" sz="quarter" idx="12"/>
          </p:nvPr>
        </p:nvSpPr>
        <p:spPr>
          <a:noFill/>
        </p:spPr>
        <p:txBody>
          <a:bodyPr/>
          <a:lstStyle/>
          <a:p>
            <a:fld id="{819E71E7-5EBA-4BF0-9798-2DEEDEA67DF0}" type="slidenum">
              <a:rPr lang="en-US" smtClean="0"/>
              <a:pPr/>
              <a:t>52</a:t>
            </a:fld>
            <a:endParaRPr lang="en-US" smtClean="0"/>
          </a:p>
        </p:txBody>
      </p:sp>
      <p:sp>
        <p:nvSpPr>
          <p:cNvPr id="74755" name="Rectangle 2"/>
          <p:cNvSpPr>
            <a:spLocks noGrp="1" noChangeArrowheads="1"/>
          </p:cNvSpPr>
          <p:nvPr>
            <p:ph type="title"/>
          </p:nvPr>
        </p:nvSpPr>
        <p:spPr>
          <a:xfrm>
            <a:off x="685800" y="228600"/>
            <a:ext cx="7772400" cy="1143000"/>
          </a:xfrm>
        </p:spPr>
        <p:txBody>
          <a:bodyPr/>
          <a:lstStyle/>
          <a:p>
            <a:r>
              <a:rPr lang="en-US" smtClean="0"/>
              <a:t>Principal Components</a:t>
            </a:r>
          </a:p>
        </p:txBody>
      </p:sp>
      <p:sp>
        <p:nvSpPr>
          <p:cNvPr id="74756" name="Rectangle 3"/>
          <p:cNvSpPr>
            <a:spLocks noGrp="1" noChangeArrowheads="1"/>
          </p:cNvSpPr>
          <p:nvPr>
            <p:ph type="body" idx="1"/>
          </p:nvPr>
        </p:nvSpPr>
        <p:spPr>
          <a:xfrm>
            <a:off x="685800" y="1371600"/>
            <a:ext cx="7772400" cy="4114800"/>
          </a:xfrm>
        </p:spPr>
        <p:txBody>
          <a:bodyPr/>
          <a:lstStyle/>
          <a:p>
            <a:pPr>
              <a:lnSpc>
                <a:spcPct val="90000"/>
              </a:lnSpc>
            </a:pPr>
            <a:r>
              <a:rPr lang="en-US" sz="2800" smtClean="0"/>
              <a:t>A multivariate analysis problem could start out with a substantial number of correlated variables. </a:t>
            </a:r>
          </a:p>
          <a:p>
            <a:pPr>
              <a:lnSpc>
                <a:spcPct val="90000"/>
              </a:lnSpc>
            </a:pPr>
            <a:r>
              <a:rPr lang="en-US" sz="2800" b="1" smtClean="0"/>
              <a:t>Principal Component Analysis</a:t>
            </a:r>
            <a:r>
              <a:rPr lang="en-US" sz="2800" smtClean="0"/>
              <a:t> (PCA) is a dimension-reduction tool that can be used advantageously in such situations. </a:t>
            </a:r>
          </a:p>
          <a:p>
            <a:pPr>
              <a:lnSpc>
                <a:spcPct val="90000"/>
              </a:lnSpc>
            </a:pPr>
            <a:r>
              <a:rPr lang="en-US" sz="2800" smtClean="0"/>
              <a:t>PCA aims at reducing a large set of variables to a small set that still contains most of the information in the large set</a:t>
            </a:r>
          </a:p>
          <a:p>
            <a:pPr>
              <a:lnSpc>
                <a:spcPct val="90000"/>
              </a:lnSpc>
            </a:pPr>
            <a:r>
              <a:rPr lang="en-US" sz="2800" smtClean="0"/>
              <a:t>Its principal application in finance is in yield curve analysis </a:t>
            </a:r>
          </a:p>
          <a:p>
            <a:pPr>
              <a:lnSpc>
                <a:spcPct val="90000"/>
              </a:lnSpc>
            </a:pPr>
            <a:r>
              <a:rPr lang="en-US" sz="2800" smtClean="0"/>
              <a:t>If you’re smart, you’ll do some background research on this topic</a:t>
            </a:r>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p:cNvSpPr>
            <a:spLocks noGrp="1"/>
          </p:cNvSpPr>
          <p:nvPr>
            <p:ph type="sldNum" sz="quarter" idx="12"/>
          </p:nvPr>
        </p:nvSpPr>
        <p:spPr>
          <a:noFill/>
        </p:spPr>
        <p:txBody>
          <a:bodyPr/>
          <a:lstStyle/>
          <a:p>
            <a:fld id="{6088BB8C-9E87-4E54-840B-3838F1C3CC5D}" type="slidenum">
              <a:rPr lang="en-US" smtClean="0"/>
              <a:pPr/>
              <a:t>53</a:t>
            </a:fld>
            <a:endParaRPr lang="en-US" smtClean="0"/>
          </a:p>
        </p:txBody>
      </p:sp>
      <p:sp>
        <p:nvSpPr>
          <p:cNvPr id="75779"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75780" name="Rectangle 3"/>
          <p:cNvSpPr>
            <a:spLocks noGrp="1" noChangeArrowheads="1"/>
          </p:cNvSpPr>
          <p:nvPr>
            <p:ph type="body" idx="1"/>
          </p:nvPr>
        </p:nvSpPr>
        <p:spPr>
          <a:xfrm>
            <a:off x="762000" y="1447800"/>
            <a:ext cx="7772400" cy="4114800"/>
          </a:xfrm>
        </p:spPr>
        <p:txBody>
          <a:bodyPr/>
          <a:lstStyle/>
          <a:p>
            <a:pPr marL="533400" indent="-533400">
              <a:lnSpc>
                <a:spcPct val="90000"/>
              </a:lnSpc>
              <a:buFontTx/>
              <a:buNone/>
            </a:pPr>
            <a:r>
              <a:rPr lang="en-US" sz="2800" smtClean="0"/>
              <a:t>MULTIVARIATE </a:t>
            </a:r>
          </a:p>
          <a:p>
            <a:pPr marL="533400" indent="-533400">
              <a:lnSpc>
                <a:spcPct val="90000"/>
              </a:lnSpc>
            </a:pPr>
            <a:r>
              <a:rPr lang="en-US" sz="2800" smtClean="0"/>
              <a:t>Data: </a:t>
            </a:r>
            <a:r>
              <a:rPr lang="en-US" sz="2800" i="1" smtClean="0"/>
              <a:t>k</a:t>
            </a:r>
            <a:r>
              <a:rPr lang="en-US" sz="2800" smtClean="0"/>
              <a:t> factor variables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a:t>
            </a:r>
          </a:p>
          <a:p>
            <a:pPr marL="533400" indent="-533400">
              <a:lnSpc>
                <a:spcPct val="90000"/>
              </a:lnSpc>
            </a:pPr>
            <a:r>
              <a:rPr lang="en-US" sz="2800" smtClean="0"/>
              <a:t>Model: The model is not explicit. </a:t>
            </a:r>
          </a:p>
          <a:p>
            <a:pPr marL="533400" indent="-533400">
              <a:lnSpc>
                <a:spcPct val="90000"/>
              </a:lnSpc>
            </a:pPr>
            <a:r>
              <a:rPr lang="en-US" sz="2800" smtClean="0"/>
              <a:t>Output: Identify underlying correlation structure in the data. </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4"/>
          <p:cNvSpPr>
            <a:spLocks noGrp="1"/>
          </p:cNvSpPr>
          <p:nvPr>
            <p:ph type="sldNum" sz="quarter" idx="12"/>
          </p:nvPr>
        </p:nvSpPr>
        <p:spPr>
          <a:noFill/>
        </p:spPr>
        <p:txBody>
          <a:bodyPr/>
          <a:lstStyle/>
          <a:p>
            <a:fld id="{0080D073-DD41-451E-BAF9-2E3F08299B78}" type="slidenum">
              <a:rPr lang="en-US" smtClean="0"/>
              <a:pPr/>
              <a:t>54</a:t>
            </a:fld>
            <a:endParaRPr lang="en-US" smtClean="0"/>
          </a:p>
        </p:txBody>
      </p:sp>
      <p:sp>
        <p:nvSpPr>
          <p:cNvPr id="76803" name="Rectangle 2"/>
          <p:cNvSpPr>
            <a:spLocks noGrp="1" noChangeArrowheads="1"/>
          </p:cNvSpPr>
          <p:nvPr>
            <p:ph type="title"/>
          </p:nvPr>
        </p:nvSpPr>
        <p:spPr>
          <a:xfrm>
            <a:off x="685800" y="-152400"/>
            <a:ext cx="7772400" cy="1143000"/>
          </a:xfrm>
        </p:spPr>
        <p:txBody>
          <a:bodyPr/>
          <a:lstStyle/>
          <a:p>
            <a:r>
              <a:rPr lang="en-US" smtClean="0"/>
              <a:t>Histogram</a:t>
            </a:r>
          </a:p>
        </p:txBody>
      </p:sp>
      <p:pic>
        <p:nvPicPr>
          <p:cNvPr id="76804" name="Picture 3" descr="sample histogram"/>
          <p:cNvPicPr>
            <a:picLocks noChangeAspect="1" noChangeArrowheads="1"/>
          </p:cNvPicPr>
          <p:nvPr/>
        </p:nvPicPr>
        <p:blipFill>
          <a:blip r:embed="rId2" cstate="print"/>
          <a:srcRect/>
          <a:stretch>
            <a:fillRect/>
          </a:stretch>
        </p:blipFill>
        <p:spPr bwMode="auto">
          <a:xfrm>
            <a:off x="2400300" y="838200"/>
            <a:ext cx="4343400" cy="3200400"/>
          </a:xfrm>
          <a:prstGeom prst="rect">
            <a:avLst/>
          </a:prstGeom>
          <a:noFill/>
          <a:ln w="9525">
            <a:noFill/>
            <a:miter lim="800000"/>
            <a:headEnd/>
            <a:tailEnd/>
          </a:ln>
        </p:spPr>
      </p:pic>
      <p:sp>
        <p:nvSpPr>
          <p:cNvPr id="76805" name="Rectangle 4"/>
          <p:cNvSpPr>
            <a:spLocks noChangeArrowheads="1"/>
          </p:cNvSpPr>
          <p:nvPr/>
        </p:nvSpPr>
        <p:spPr bwMode="auto">
          <a:xfrm>
            <a:off x="76200" y="4038600"/>
            <a:ext cx="9144000" cy="2813050"/>
          </a:xfrm>
          <a:prstGeom prst="rect">
            <a:avLst/>
          </a:prstGeom>
          <a:noFill/>
          <a:ln w="9525">
            <a:noFill/>
            <a:miter lim="800000"/>
            <a:headEnd/>
            <a:tailEnd/>
          </a:ln>
        </p:spPr>
        <p:txBody>
          <a:bodyPr/>
          <a:lstStyle/>
          <a:p>
            <a:pPr eaLnBrk="1" hangingPunct="1">
              <a:buFontTx/>
              <a:buChar char="•"/>
            </a:pPr>
            <a:r>
              <a:rPr lang="en-US" sz="2400"/>
              <a:t>The purpose of a histogram is to graphically summarize the distribution of a univariate data set. </a:t>
            </a:r>
          </a:p>
          <a:p>
            <a:pPr>
              <a:buFontTx/>
              <a:buChar char="•"/>
            </a:pPr>
            <a:r>
              <a:rPr lang="en-US" sz="2400"/>
              <a:t>The histogram graphically shows the following: </a:t>
            </a:r>
          </a:p>
          <a:p>
            <a:pPr lvl="1">
              <a:buFontTx/>
              <a:buAutoNum type="arabicPeriod"/>
            </a:pPr>
            <a:r>
              <a:rPr lang="en-US" sz="2000"/>
              <a:t>center (i.e., the location) of the data; </a:t>
            </a:r>
          </a:p>
          <a:p>
            <a:pPr lvl="1">
              <a:buFontTx/>
              <a:buAutoNum type="arabicPeriod"/>
            </a:pPr>
            <a:r>
              <a:rPr lang="en-US" sz="2000"/>
              <a:t>spread (i.e., the scale) of the data; </a:t>
            </a:r>
          </a:p>
          <a:p>
            <a:pPr lvl="1">
              <a:buFontTx/>
              <a:buAutoNum type="arabicPeriod"/>
            </a:pPr>
            <a:r>
              <a:rPr lang="en-US" sz="2000"/>
              <a:t>skewness of the data; </a:t>
            </a:r>
          </a:p>
          <a:p>
            <a:pPr lvl="1">
              <a:buFontTx/>
              <a:buAutoNum type="arabicPeriod"/>
            </a:pPr>
            <a:r>
              <a:rPr lang="en-US" sz="2000"/>
              <a:t>presence of outliers; and </a:t>
            </a:r>
          </a:p>
          <a:p>
            <a:pPr lvl="1">
              <a:buFontTx/>
              <a:buAutoNum type="arabicPeriod"/>
            </a:pPr>
            <a:r>
              <a:rPr lang="en-US" sz="2000"/>
              <a:t>presence of multiple modes in the data.</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2"/>
          </p:nvPr>
        </p:nvSpPr>
        <p:spPr>
          <a:noFill/>
        </p:spPr>
        <p:txBody>
          <a:bodyPr/>
          <a:lstStyle/>
          <a:p>
            <a:fld id="{AEBAB7FA-85CF-422F-A3AD-368599F7FCB1}" type="slidenum">
              <a:rPr lang="en-US" smtClean="0"/>
              <a:pPr/>
              <a:t>55</a:t>
            </a:fld>
            <a:endParaRPr lang="en-US" smtClean="0"/>
          </a:p>
        </p:txBody>
      </p:sp>
      <p:sp>
        <p:nvSpPr>
          <p:cNvPr id="77827" name="Rectangle 2"/>
          <p:cNvSpPr>
            <a:spLocks noGrp="1" noChangeArrowheads="1"/>
          </p:cNvSpPr>
          <p:nvPr>
            <p:ph type="title"/>
          </p:nvPr>
        </p:nvSpPr>
        <p:spPr>
          <a:xfrm>
            <a:off x="685800" y="228600"/>
            <a:ext cx="7772400" cy="1143000"/>
          </a:xfrm>
        </p:spPr>
        <p:txBody>
          <a:bodyPr/>
          <a:lstStyle/>
          <a:p>
            <a:r>
              <a:rPr lang="en-US" smtClean="0"/>
              <a:t>Scatter Plot</a:t>
            </a:r>
          </a:p>
        </p:txBody>
      </p:sp>
      <p:pic>
        <p:nvPicPr>
          <p:cNvPr id="77828" name="Picture 3" descr="scatter plot revealing a near-linear relationship between variables X and Y"/>
          <p:cNvPicPr>
            <a:picLocks noChangeAspect="1" noChangeArrowheads="1"/>
          </p:cNvPicPr>
          <p:nvPr/>
        </p:nvPicPr>
        <p:blipFill>
          <a:blip r:embed="rId2" cstate="print"/>
          <a:srcRect/>
          <a:stretch>
            <a:fillRect/>
          </a:stretch>
        </p:blipFill>
        <p:spPr bwMode="auto">
          <a:xfrm>
            <a:off x="2400300" y="1371600"/>
            <a:ext cx="4343400" cy="3200400"/>
          </a:xfrm>
          <a:prstGeom prst="rect">
            <a:avLst/>
          </a:prstGeom>
          <a:noFill/>
          <a:ln w="9525">
            <a:noFill/>
            <a:miter lim="800000"/>
            <a:headEnd/>
            <a:tailEnd/>
          </a:ln>
        </p:spPr>
      </p:pic>
      <p:sp>
        <p:nvSpPr>
          <p:cNvPr id="77829" name="Rectangle 4"/>
          <p:cNvSpPr>
            <a:spLocks noChangeArrowheads="1"/>
          </p:cNvSpPr>
          <p:nvPr/>
        </p:nvSpPr>
        <p:spPr bwMode="auto">
          <a:xfrm>
            <a:off x="76200" y="4787900"/>
            <a:ext cx="9144000" cy="1917700"/>
          </a:xfrm>
          <a:prstGeom prst="rect">
            <a:avLst/>
          </a:prstGeom>
          <a:noFill/>
          <a:ln w="9525">
            <a:noFill/>
            <a:miter lim="800000"/>
            <a:headEnd/>
            <a:tailEnd/>
          </a:ln>
        </p:spPr>
        <p:txBody>
          <a:bodyPr/>
          <a:lstStyle/>
          <a:p>
            <a:pPr eaLnBrk="1" hangingPunct="1">
              <a:buFontTx/>
              <a:buChar char="•"/>
            </a:pPr>
            <a:r>
              <a:rPr lang="en-US" sz="2400"/>
              <a:t>A scatter plot reveals relationships or association between two variables. </a:t>
            </a:r>
          </a:p>
          <a:p>
            <a:pPr eaLnBrk="1" hangingPunct="1">
              <a:buFontTx/>
              <a:buChar char="•"/>
            </a:pPr>
            <a:r>
              <a:rPr lang="en-US" sz="2400"/>
              <a:t>Such relationships manifest themselves by any non-random structure in the plot.</a:t>
            </a:r>
          </a:p>
          <a:p>
            <a:pPr eaLnBrk="1" hangingPunct="1">
              <a:buFontTx/>
              <a:buChar char="•"/>
            </a:pPr>
            <a:r>
              <a:rPr lang="en-US" sz="2400">
                <a:solidFill>
                  <a:srgbClr val="FF0000"/>
                </a:solidFill>
              </a:rPr>
              <a:t>POSSIBLY THE MOST USEFUL AND POWERFUL GRAPH IN EXCEL</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lide Number Placeholder 3"/>
          <p:cNvSpPr>
            <a:spLocks noGrp="1"/>
          </p:cNvSpPr>
          <p:nvPr>
            <p:ph type="sldNum" sz="quarter" idx="12"/>
          </p:nvPr>
        </p:nvSpPr>
        <p:spPr>
          <a:noFill/>
        </p:spPr>
        <p:txBody>
          <a:bodyPr/>
          <a:lstStyle/>
          <a:p>
            <a:fld id="{5A3648B9-EE10-4E27-AAB4-5841B2FC34BF}" type="slidenum">
              <a:rPr lang="en-US" smtClean="0"/>
              <a:pPr/>
              <a:t>56</a:t>
            </a:fld>
            <a:endParaRPr lang="en-US" smtClean="0"/>
          </a:p>
        </p:txBody>
      </p:sp>
      <p:graphicFrame>
        <p:nvGraphicFramePr>
          <p:cNvPr id="1026" name="Object 2"/>
          <p:cNvGraphicFramePr>
            <a:graphicFrameLocks noChangeAspect="1"/>
          </p:cNvGraphicFramePr>
          <p:nvPr/>
        </p:nvGraphicFramePr>
        <p:xfrm>
          <a:off x="838200" y="1219200"/>
          <a:ext cx="3276600" cy="2530475"/>
        </p:xfrm>
        <a:graphic>
          <a:graphicData uri="http://schemas.openxmlformats.org/presentationml/2006/ole">
            <mc:AlternateContent xmlns:mc="http://schemas.openxmlformats.org/markup-compatibility/2006">
              <mc:Choice xmlns:v="urn:schemas-microsoft-com:vml" Requires="v">
                <p:oleObj spid="_x0000_s1087" name="Graph Sheet" r:id="rId3" imgW="3352680" imgH="2590560" progId="">
                  <p:embed/>
                </p:oleObj>
              </mc:Choice>
              <mc:Fallback>
                <p:oleObj name="Graph Sheet" r:id="rId3" imgW="3352680" imgH="25905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3276600" cy="2530475"/>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4953000" y="1295400"/>
          <a:ext cx="3200400" cy="2473325"/>
        </p:xfrm>
        <a:graphic>
          <a:graphicData uri="http://schemas.openxmlformats.org/presentationml/2006/ole">
            <mc:AlternateContent xmlns:mc="http://schemas.openxmlformats.org/markup-compatibility/2006">
              <mc:Choice xmlns:v="urn:schemas-microsoft-com:vml" Requires="v">
                <p:oleObj spid="_x0000_s1088" name="Graph Sheet" r:id="rId5" imgW="3352680" imgH="2590560" progId="">
                  <p:embed/>
                </p:oleObj>
              </mc:Choice>
              <mc:Fallback>
                <p:oleObj name="Graph Sheet" r:id="rId5" imgW="3352680" imgH="259056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295400"/>
                        <a:ext cx="3200400" cy="2473325"/>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762000" y="4016375"/>
          <a:ext cx="3352800" cy="2460625"/>
        </p:xfrm>
        <a:graphic>
          <a:graphicData uri="http://schemas.openxmlformats.org/presentationml/2006/ole">
            <mc:AlternateContent xmlns:mc="http://schemas.openxmlformats.org/markup-compatibility/2006">
              <mc:Choice xmlns:v="urn:schemas-microsoft-com:vml" Requires="v">
                <p:oleObj spid="_x0000_s1089" name="Graph Sheet" r:id="rId7" imgW="3352680" imgH="2590560" progId="">
                  <p:embed/>
                </p:oleObj>
              </mc:Choice>
              <mc:Fallback>
                <p:oleObj name="Graph Sheet" r:id="rId7" imgW="3352680" imgH="2590560"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016375"/>
                        <a:ext cx="3352800" cy="2460625"/>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4800600" y="4016375"/>
          <a:ext cx="3352800" cy="2460625"/>
        </p:xfrm>
        <a:graphic>
          <a:graphicData uri="http://schemas.openxmlformats.org/presentationml/2006/ole">
            <mc:AlternateContent xmlns:mc="http://schemas.openxmlformats.org/markup-compatibility/2006">
              <mc:Choice xmlns:v="urn:schemas-microsoft-com:vml" Requires="v">
                <p:oleObj spid="_x0000_s1090" name="Graph Sheet" r:id="rId9" imgW="3352680" imgH="2590560" progId="">
                  <p:embed/>
                </p:oleObj>
              </mc:Choice>
              <mc:Fallback>
                <p:oleObj name="Graph Sheet" r:id="rId9" imgW="3352680" imgH="2590560"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4016375"/>
                        <a:ext cx="3352800" cy="2460625"/>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Text Box 6"/>
          <p:cNvSpPr txBox="1">
            <a:spLocks noChangeArrowheads="1"/>
          </p:cNvSpPr>
          <p:nvPr/>
        </p:nvSpPr>
        <p:spPr bwMode="auto">
          <a:xfrm>
            <a:off x="1827213" y="254000"/>
            <a:ext cx="5524500" cy="946150"/>
          </a:xfrm>
          <a:prstGeom prst="rect">
            <a:avLst/>
          </a:prstGeom>
          <a:noFill/>
          <a:ln w="12700" cap="sq">
            <a:noFill/>
            <a:miter lim="800000"/>
            <a:headEnd type="none" w="sm" len="sm"/>
            <a:tailEnd type="none" w="sm" len="sm"/>
          </a:ln>
        </p:spPr>
        <p:txBody>
          <a:bodyPr wrap="none">
            <a:spAutoFit/>
          </a:bodyPr>
          <a:lstStyle/>
          <a:p>
            <a:pPr algn="ctr"/>
            <a:r>
              <a:rPr lang="en-US" sz="2800"/>
              <a:t>SCATTERPLOTS:</a:t>
            </a:r>
          </a:p>
          <a:p>
            <a:pPr algn="ctr"/>
            <a:r>
              <a:rPr lang="en-US" sz="2800"/>
              <a:t>Importance of Looking at Your Data!</a:t>
            </a:r>
          </a:p>
        </p:txBody>
      </p:sp>
      <p:sp>
        <p:nvSpPr>
          <p:cNvPr id="8" name="Rectangle 6"/>
          <p:cNvSpPr>
            <a:spLocks noChangeArrowheads="1"/>
          </p:cNvSpPr>
          <p:nvPr/>
        </p:nvSpPr>
        <p:spPr bwMode="auto">
          <a:xfrm>
            <a:off x="152400" y="6519446"/>
            <a:ext cx="388439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Elizabeth Garrett-Mayer, PhD, Director of Biostatistics, Hollings Cancer Center</a:t>
            </a:r>
            <a:endParaRPr kumimoji="0" lang="en-US" sz="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Professor of Biostatistics and Epidemiology, Medical University of South Carolina</a:t>
            </a:r>
            <a:r>
              <a:rPr kumimoji="0" lang="en-US" sz="100" b="0" i="0" u="none" strike="noStrike" cap="none" normalizeH="0" baseline="0" dirty="0" smtClean="0">
                <a:ln>
                  <a:noFill/>
                </a:ln>
                <a:solidFill>
                  <a:schemeClr val="tx1"/>
                </a:solidFill>
                <a:effectLst/>
                <a:latin typeface="Arial" pitchFamily="34" charset="0"/>
                <a:cs typeface="Arial" pitchFamily="34" charset="0"/>
              </a:rPr>
              <a:t> </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3"/>
          <p:cNvSpPr>
            <a:spLocks noGrp="1"/>
          </p:cNvSpPr>
          <p:nvPr>
            <p:ph type="sldNum" sz="quarter" idx="12"/>
          </p:nvPr>
        </p:nvSpPr>
        <p:spPr>
          <a:noFill/>
        </p:spPr>
        <p:txBody>
          <a:bodyPr/>
          <a:lstStyle/>
          <a:p>
            <a:fld id="{D414833B-50D1-41D8-9567-FC4E5037C22F}" type="slidenum">
              <a:rPr lang="en-US" smtClean="0"/>
              <a:pPr/>
              <a:t>57</a:t>
            </a:fld>
            <a:endParaRPr lang="en-US" smtClean="0"/>
          </a:p>
        </p:txBody>
      </p:sp>
      <p:graphicFrame>
        <p:nvGraphicFramePr>
          <p:cNvPr id="2050" name="Object 2"/>
          <p:cNvGraphicFramePr>
            <a:graphicFrameLocks noChangeAspect="1"/>
          </p:cNvGraphicFramePr>
          <p:nvPr/>
        </p:nvGraphicFramePr>
        <p:xfrm>
          <a:off x="304800" y="990600"/>
          <a:ext cx="4343400" cy="3355975"/>
        </p:xfrm>
        <a:graphic>
          <a:graphicData uri="http://schemas.openxmlformats.org/presentationml/2006/ole">
            <mc:AlternateContent xmlns:mc="http://schemas.openxmlformats.org/markup-compatibility/2006">
              <mc:Choice xmlns:v="urn:schemas-microsoft-com:vml" Requires="v">
                <p:oleObj spid="_x0000_s2081" name="Graph Sheet" r:id="rId3" imgW="3352680" imgH="2590560" progId="">
                  <p:embed/>
                </p:oleObj>
              </mc:Choice>
              <mc:Fallback>
                <p:oleObj name="Graph Sheet" r:id="rId3" imgW="3352680" imgH="25905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4343400" cy="3355975"/>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495800" y="3265488"/>
          <a:ext cx="4648200" cy="3592512"/>
        </p:xfrm>
        <a:graphic>
          <a:graphicData uri="http://schemas.openxmlformats.org/presentationml/2006/ole">
            <mc:AlternateContent xmlns:mc="http://schemas.openxmlformats.org/markup-compatibility/2006">
              <mc:Choice xmlns:v="urn:schemas-microsoft-com:vml" Requires="v">
                <p:oleObj spid="_x0000_s2082" name="Graph Sheet" r:id="rId5" imgW="3352680" imgH="2590560" progId="">
                  <p:embed/>
                </p:oleObj>
              </mc:Choice>
              <mc:Fallback>
                <p:oleObj name="Graph Sheet" r:id="rId5" imgW="3352680" imgH="259056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265488"/>
                        <a:ext cx="4648200" cy="3592512"/>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Text Box 4"/>
          <p:cNvSpPr txBox="1">
            <a:spLocks noChangeArrowheads="1"/>
          </p:cNvSpPr>
          <p:nvPr/>
        </p:nvSpPr>
        <p:spPr bwMode="auto">
          <a:xfrm>
            <a:off x="5943600" y="1905000"/>
            <a:ext cx="955675" cy="469900"/>
          </a:xfrm>
          <a:prstGeom prst="rect">
            <a:avLst/>
          </a:prstGeom>
          <a:noFill/>
          <a:ln w="12700" cap="sq">
            <a:solidFill>
              <a:schemeClr val="tx1"/>
            </a:solidFill>
            <a:miter lim="800000"/>
            <a:headEnd type="none" w="sm" len="sm"/>
            <a:tailEnd type="none" w="sm" len="sm"/>
          </a:ln>
        </p:spPr>
        <p:txBody>
          <a:bodyPr wrap="none">
            <a:spAutoFit/>
          </a:bodyPr>
          <a:lstStyle/>
          <a:p>
            <a:r>
              <a:rPr lang="en-US" sz="2400"/>
              <a:t>Y ~ X</a:t>
            </a:r>
          </a:p>
        </p:txBody>
      </p:sp>
      <p:sp>
        <p:nvSpPr>
          <p:cNvPr id="2054" name="Text Box 5"/>
          <p:cNvSpPr txBox="1">
            <a:spLocks noChangeArrowheads="1"/>
          </p:cNvSpPr>
          <p:nvPr/>
        </p:nvSpPr>
        <p:spPr bwMode="auto">
          <a:xfrm>
            <a:off x="1752600" y="4876800"/>
            <a:ext cx="1547813" cy="469900"/>
          </a:xfrm>
          <a:prstGeom prst="rect">
            <a:avLst/>
          </a:prstGeom>
          <a:noFill/>
          <a:ln w="12700" cap="sq">
            <a:solidFill>
              <a:schemeClr val="tx1"/>
            </a:solidFill>
            <a:miter lim="800000"/>
            <a:headEnd type="none" w="sm" len="sm"/>
            <a:tailEnd type="none" w="sm" len="sm"/>
          </a:ln>
        </p:spPr>
        <p:txBody>
          <a:bodyPr wrap="none">
            <a:spAutoFit/>
          </a:bodyPr>
          <a:lstStyle/>
          <a:p>
            <a:r>
              <a:rPr lang="en-US" sz="2400"/>
              <a:t>log(Y) ~ X</a:t>
            </a:r>
          </a:p>
        </p:txBody>
      </p:sp>
      <p:sp>
        <p:nvSpPr>
          <p:cNvPr id="2055" name="AutoShape 6"/>
          <p:cNvSpPr>
            <a:spLocks noChangeArrowheads="1"/>
          </p:cNvSpPr>
          <p:nvPr/>
        </p:nvSpPr>
        <p:spPr bwMode="auto">
          <a:xfrm>
            <a:off x="3429000" y="5029200"/>
            <a:ext cx="838200" cy="228600"/>
          </a:xfrm>
          <a:prstGeom prst="rightArrow">
            <a:avLst>
              <a:gd name="adj1" fmla="val 50000"/>
              <a:gd name="adj2" fmla="val 91667"/>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2056" name="AutoShape 7"/>
          <p:cNvSpPr>
            <a:spLocks noChangeArrowheads="1"/>
          </p:cNvSpPr>
          <p:nvPr/>
        </p:nvSpPr>
        <p:spPr bwMode="auto">
          <a:xfrm>
            <a:off x="4876800" y="1981200"/>
            <a:ext cx="838200" cy="228600"/>
          </a:xfrm>
          <a:prstGeom prst="leftArrow">
            <a:avLst>
              <a:gd name="adj1" fmla="val 50000"/>
              <a:gd name="adj2" fmla="val 91667"/>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2057" name="Text Box 8"/>
          <p:cNvSpPr txBox="1">
            <a:spLocks noChangeArrowheads="1"/>
          </p:cNvSpPr>
          <p:nvPr/>
        </p:nvSpPr>
        <p:spPr bwMode="auto">
          <a:xfrm>
            <a:off x="152400" y="533400"/>
            <a:ext cx="8582025" cy="457200"/>
          </a:xfrm>
          <a:prstGeom prst="rect">
            <a:avLst/>
          </a:prstGeom>
          <a:noFill/>
          <a:ln w="12700" cap="sq">
            <a:noFill/>
            <a:miter lim="800000"/>
            <a:headEnd type="none" w="sm" len="sm"/>
            <a:tailEnd type="none" w="sm" len="sm"/>
          </a:ln>
        </p:spPr>
        <p:txBody>
          <a:bodyPr wrap="none">
            <a:spAutoFit/>
          </a:bodyPr>
          <a:lstStyle/>
          <a:p>
            <a:r>
              <a:rPr lang="en-US" sz="2400"/>
              <a:t>Transforming Variables Can Assist in Obtaining Linear Relationship</a:t>
            </a:r>
          </a:p>
        </p:txBody>
      </p:sp>
      <p:sp>
        <p:nvSpPr>
          <p:cNvPr id="10" name="Rectangle 6"/>
          <p:cNvSpPr>
            <a:spLocks noChangeArrowheads="1"/>
          </p:cNvSpPr>
          <p:nvPr/>
        </p:nvSpPr>
        <p:spPr bwMode="auto">
          <a:xfrm>
            <a:off x="152400" y="6519446"/>
            <a:ext cx="388439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Elizabeth Garrett-Mayer, PhD, Director of Biostatistics, Hollings Cancer Center</a:t>
            </a:r>
            <a:endParaRPr kumimoji="0" lang="en-US" sz="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Professor of Biostatistics and Epidemiology, Medical University of South Carolina</a:t>
            </a:r>
            <a:r>
              <a:rPr kumimoji="0" lang="en-US" sz="100" b="0" i="0" u="none" strike="noStrike" cap="none" normalizeH="0" baseline="0" dirty="0" smtClean="0">
                <a:ln>
                  <a:noFill/>
                </a:ln>
                <a:solidFill>
                  <a:schemeClr val="tx1"/>
                </a:solidFill>
                <a:effectLst/>
                <a:latin typeface="Arial" pitchFamily="34" charset="0"/>
                <a:cs typeface="Arial" pitchFamily="34" charset="0"/>
              </a:rPr>
              <a:t> </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p:spPr>
        <p:txBody>
          <a:bodyPr/>
          <a:lstStyle/>
          <a:p>
            <a:fld id="{E97C00FA-8023-47C6-9B6F-CB62712C73FD}" type="slidenum">
              <a:rPr lang="en-US" smtClean="0"/>
              <a:pPr/>
              <a:t>58</a:t>
            </a:fld>
            <a:endParaRPr lang="en-US" smtClean="0"/>
          </a:p>
        </p:txBody>
      </p:sp>
      <p:sp>
        <p:nvSpPr>
          <p:cNvPr id="78851" name="Rectangle 2"/>
          <p:cNvSpPr>
            <a:spLocks noGrp="1" noChangeArrowheads="1"/>
          </p:cNvSpPr>
          <p:nvPr>
            <p:ph type="title"/>
          </p:nvPr>
        </p:nvSpPr>
        <p:spPr>
          <a:xfrm>
            <a:off x="685800" y="76200"/>
            <a:ext cx="7772400" cy="1143000"/>
          </a:xfrm>
        </p:spPr>
        <p:txBody>
          <a:bodyPr/>
          <a:lstStyle/>
          <a:p>
            <a:r>
              <a:rPr lang="en-US" smtClean="0"/>
              <a:t>Box Plot</a:t>
            </a:r>
          </a:p>
        </p:txBody>
      </p:sp>
      <p:sp>
        <p:nvSpPr>
          <p:cNvPr id="78852" name="Rectangle 4"/>
          <p:cNvSpPr>
            <a:spLocks noChangeArrowheads="1"/>
          </p:cNvSpPr>
          <p:nvPr/>
        </p:nvSpPr>
        <p:spPr bwMode="auto">
          <a:xfrm>
            <a:off x="304800" y="5105400"/>
            <a:ext cx="9144000" cy="2647950"/>
          </a:xfrm>
          <a:prstGeom prst="rect">
            <a:avLst/>
          </a:prstGeom>
          <a:noFill/>
          <a:ln w="9525">
            <a:noFill/>
            <a:miter lim="800000"/>
            <a:headEnd/>
            <a:tailEnd/>
          </a:ln>
        </p:spPr>
        <p:txBody>
          <a:bodyPr/>
          <a:lstStyle/>
          <a:p>
            <a:pPr eaLnBrk="1" hangingPunct="1">
              <a:buFontTx/>
              <a:buChar char="•"/>
            </a:pPr>
            <a:r>
              <a:rPr lang="en-US" sz="2400"/>
              <a:t>Box plots are an excellent tool for conveying location and variation information in data sets, particularly for detecting and illustrating location and variation changes between different groups of data. </a:t>
            </a:r>
          </a:p>
        </p:txBody>
      </p:sp>
      <p:pic>
        <p:nvPicPr>
          <p:cNvPr id="78853" name="Picture 5"/>
          <p:cNvPicPr>
            <a:picLocks noChangeAspect="1" noChangeArrowheads="1"/>
          </p:cNvPicPr>
          <p:nvPr/>
        </p:nvPicPr>
        <p:blipFill>
          <a:blip r:embed="rId2" cstate="print"/>
          <a:srcRect/>
          <a:stretch>
            <a:fillRect/>
          </a:stretch>
        </p:blipFill>
        <p:spPr bwMode="auto">
          <a:xfrm>
            <a:off x="1371600" y="1219200"/>
            <a:ext cx="6210300" cy="35591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Box Plots</a:t>
            </a:r>
            <a:endParaRPr lang="en-US" dirty="0"/>
          </a:p>
        </p:txBody>
      </p:sp>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59</a:t>
            </a:fld>
            <a:endParaRPr lang="en-US"/>
          </a:p>
        </p:txBody>
      </p:sp>
      <p:pic>
        <p:nvPicPr>
          <p:cNvPr id="387074" name="Picture 2"/>
          <p:cNvPicPr>
            <a:picLocks noChangeAspect="1" noChangeArrowheads="1"/>
          </p:cNvPicPr>
          <p:nvPr/>
        </p:nvPicPr>
        <p:blipFill>
          <a:blip r:embed="rId2" cstate="print"/>
          <a:srcRect/>
          <a:stretch>
            <a:fillRect/>
          </a:stretch>
        </p:blipFill>
        <p:spPr bwMode="auto">
          <a:xfrm>
            <a:off x="1066800" y="1600200"/>
            <a:ext cx="7010400" cy="2217737"/>
          </a:xfrm>
          <a:prstGeom prst="rect">
            <a:avLst/>
          </a:prstGeom>
          <a:noFill/>
          <a:ln w="9525">
            <a:noFill/>
            <a:miter lim="800000"/>
            <a:headEnd/>
            <a:tailEnd/>
          </a:ln>
          <a:effectLst/>
        </p:spPr>
      </p:pic>
      <p:pic>
        <p:nvPicPr>
          <p:cNvPr id="387075" name="Picture 3"/>
          <p:cNvPicPr>
            <a:picLocks noChangeAspect="1" noChangeArrowheads="1"/>
          </p:cNvPicPr>
          <p:nvPr/>
        </p:nvPicPr>
        <p:blipFill>
          <a:blip r:embed="rId3" cstate="print"/>
          <a:srcRect/>
          <a:stretch>
            <a:fillRect/>
          </a:stretch>
        </p:blipFill>
        <p:spPr bwMode="auto">
          <a:xfrm>
            <a:off x="1077912" y="4495800"/>
            <a:ext cx="6988175" cy="2201863"/>
          </a:xfrm>
          <a:prstGeom prst="rect">
            <a:avLst/>
          </a:prstGeom>
          <a:noFill/>
          <a:ln w="9525">
            <a:noFill/>
            <a:miter lim="800000"/>
            <a:headEnd/>
            <a:tailEnd/>
          </a:ln>
          <a:effectLst/>
        </p:spPr>
      </p:pic>
      <p:sp>
        <p:nvSpPr>
          <p:cNvPr id="6" name="TextBox 5"/>
          <p:cNvSpPr txBox="1"/>
          <p:nvPr/>
        </p:nvSpPr>
        <p:spPr>
          <a:xfrm>
            <a:off x="1143000" y="1143000"/>
            <a:ext cx="1952650" cy="369332"/>
          </a:xfrm>
          <a:prstGeom prst="rect">
            <a:avLst/>
          </a:prstGeom>
          <a:noFill/>
        </p:spPr>
        <p:txBody>
          <a:bodyPr wrap="none" rtlCol="0">
            <a:spAutoFit/>
          </a:bodyPr>
          <a:lstStyle/>
          <a:p>
            <a:r>
              <a:rPr lang="en-US" dirty="0" smtClean="0"/>
              <a:t>Time series by title</a:t>
            </a:r>
            <a:endParaRPr lang="en-US" dirty="0"/>
          </a:p>
        </p:txBody>
      </p:sp>
      <p:sp>
        <p:nvSpPr>
          <p:cNvPr id="7" name="TextBox 6"/>
          <p:cNvSpPr txBox="1"/>
          <p:nvPr/>
        </p:nvSpPr>
        <p:spPr>
          <a:xfrm>
            <a:off x="1066800" y="4038600"/>
            <a:ext cx="2294218" cy="369332"/>
          </a:xfrm>
          <a:prstGeom prst="rect">
            <a:avLst/>
          </a:prstGeom>
          <a:noFill/>
        </p:spPr>
        <p:txBody>
          <a:bodyPr wrap="none" rtlCol="0">
            <a:spAutoFit/>
          </a:bodyPr>
          <a:lstStyle/>
          <a:p>
            <a:r>
              <a:rPr lang="en-US" dirty="0" smtClean="0"/>
              <a:t>Cross sectional by title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7F57CD27-6198-4E27-B010-4845330ADAC6}" type="slidenum">
              <a:rPr lang="en-US" smtClean="0"/>
              <a:pPr/>
              <a:t>6</a:t>
            </a:fld>
            <a:endParaRPr lang="en-US" smtClean="0"/>
          </a:p>
        </p:txBody>
      </p:sp>
      <p:sp>
        <p:nvSpPr>
          <p:cNvPr id="33795" name="Rectangle 1026"/>
          <p:cNvSpPr>
            <a:spLocks noGrp="1" noChangeArrowheads="1"/>
          </p:cNvSpPr>
          <p:nvPr>
            <p:ph type="title"/>
          </p:nvPr>
        </p:nvSpPr>
        <p:spPr>
          <a:xfrm>
            <a:off x="762000" y="838200"/>
            <a:ext cx="7696200" cy="1143000"/>
          </a:xfrm>
        </p:spPr>
        <p:txBody>
          <a:bodyPr/>
          <a:lstStyle/>
          <a:p>
            <a:r>
              <a:rPr lang="en-US" b="1" smtClean="0"/>
              <a:t>Risk Management is not </a:t>
            </a:r>
            <a:br>
              <a:rPr lang="en-US" b="1" smtClean="0"/>
            </a:br>
            <a:r>
              <a:rPr lang="en-US" b="1" smtClean="0"/>
              <a:t>risk avoidance</a:t>
            </a:r>
            <a:r>
              <a:rPr lang="en-US" smtClean="0"/>
              <a:t>!</a:t>
            </a:r>
          </a:p>
        </p:txBody>
      </p:sp>
      <p:sp>
        <p:nvSpPr>
          <p:cNvPr id="33796" name="Rectangle 1027"/>
          <p:cNvSpPr>
            <a:spLocks noGrp="1" noChangeArrowheads="1"/>
          </p:cNvSpPr>
          <p:nvPr>
            <p:ph type="body" idx="1"/>
          </p:nvPr>
        </p:nvSpPr>
        <p:spPr>
          <a:xfrm>
            <a:off x="1524000" y="2362200"/>
            <a:ext cx="6096000" cy="3505200"/>
          </a:xfrm>
        </p:spPr>
        <p:txBody>
          <a:bodyPr/>
          <a:lstStyle/>
          <a:p>
            <a:pPr marL="533400" indent="-533400">
              <a:lnSpc>
                <a:spcPct val="90000"/>
              </a:lnSpc>
              <a:buFontTx/>
              <a:buAutoNum type="arabicPeriod"/>
            </a:pPr>
            <a:r>
              <a:rPr lang="en-US" sz="2800" smtClean="0"/>
              <a:t>Take the bet but understand</a:t>
            </a:r>
          </a:p>
          <a:p>
            <a:pPr marL="1295400" lvl="2" indent="-381000">
              <a:lnSpc>
                <a:spcPct val="90000"/>
              </a:lnSpc>
              <a:buFontTx/>
              <a:buAutoNum type="alphaLcParenR"/>
            </a:pPr>
            <a:r>
              <a:rPr lang="en-US" smtClean="0"/>
              <a:t>Reasoned analytics?</a:t>
            </a:r>
          </a:p>
          <a:p>
            <a:pPr marL="1295400" lvl="2" indent="-381000">
              <a:lnSpc>
                <a:spcPct val="90000"/>
              </a:lnSpc>
              <a:buFontTx/>
              <a:buAutoNum type="alphaLcParenR"/>
            </a:pPr>
            <a:r>
              <a:rPr lang="en-US" smtClean="0"/>
              <a:t>Pure speculation?</a:t>
            </a:r>
          </a:p>
          <a:p>
            <a:pPr marL="1295400" lvl="2" indent="-381000">
              <a:lnSpc>
                <a:spcPct val="90000"/>
              </a:lnSpc>
              <a:buFontTx/>
              <a:buAutoNum type="alphaLcParenR"/>
            </a:pPr>
            <a:r>
              <a:rPr lang="en-US" smtClean="0"/>
              <a:t>Guy down the street does it?</a:t>
            </a:r>
          </a:p>
          <a:p>
            <a:pPr marL="1295400" lvl="2" indent="-381000">
              <a:lnSpc>
                <a:spcPct val="90000"/>
              </a:lnSpc>
              <a:buFontTx/>
              <a:buAutoNum type="alphaLcParenR"/>
            </a:pPr>
            <a:r>
              <a:rPr lang="en-US" smtClean="0"/>
              <a:t>Worked last time?</a:t>
            </a:r>
          </a:p>
          <a:p>
            <a:pPr marL="1295400" lvl="2" indent="-381000">
              <a:lnSpc>
                <a:spcPct val="90000"/>
              </a:lnSpc>
              <a:buFontTx/>
              <a:buAutoNum type="alphaLcParenR"/>
            </a:pPr>
            <a:r>
              <a:rPr lang="en-US" smtClean="0"/>
              <a:t>Been a client for a long time?</a:t>
            </a:r>
          </a:p>
          <a:p>
            <a:pPr marL="533400" indent="-533400">
              <a:lnSpc>
                <a:spcPct val="90000"/>
              </a:lnSpc>
              <a:buFontTx/>
              <a:buAutoNum type="arabicPeriod"/>
            </a:pPr>
            <a:r>
              <a:rPr lang="en-US" sz="2800" smtClean="0"/>
              <a:t>Why do the Trade?</a:t>
            </a:r>
          </a:p>
          <a:p>
            <a:pPr marL="533400" indent="-533400">
              <a:lnSpc>
                <a:spcPct val="90000"/>
              </a:lnSpc>
              <a:buFontTx/>
              <a:buAutoNum type="arabicPeriod"/>
            </a:pPr>
            <a:r>
              <a:rPr lang="en-US" sz="2800" smtClean="0"/>
              <a:t>What do you expect to make?</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4"/>
          <p:cNvSpPr>
            <a:spLocks noGrp="1"/>
          </p:cNvSpPr>
          <p:nvPr>
            <p:ph type="sldNum" sz="quarter" idx="12"/>
          </p:nvPr>
        </p:nvSpPr>
        <p:spPr>
          <a:noFill/>
        </p:spPr>
        <p:txBody>
          <a:bodyPr/>
          <a:lstStyle/>
          <a:p>
            <a:fld id="{8A951A9A-CB50-4D9D-AE76-6562D9921CC9}" type="slidenum">
              <a:rPr lang="en-US" smtClean="0"/>
              <a:pPr/>
              <a:t>60</a:t>
            </a:fld>
            <a:endParaRPr lang="en-US" smtClean="0"/>
          </a:p>
        </p:txBody>
      </p:sp>
      <p:sp>
        <p:nvSpPr>
          <p:cNvPr id="79875" name="Rectangle 2"/>
          <p:cNvSpPr>
            <a:spLocks noGrp="1" noChangeArrowheads="1"/>
          </p:cNvSpPr>
          <p:nvPr>
            <p:ph type="title"/>
          </p:nvPr>
        </p:nvSpPr>
        <p:spPr>
          <a:xfrm>
            <a:off x="685800" y="-76200"/>
            <a:ext cx="7772400" cy="1143000"/>
          </a:xfrm>
        </p:spPr>
        <p:txBody>
          <a:bodyPr/>
          <a:lstStyle/>
          <a:p>
            <a:r>
              <a:rPr lang="en-US" smtClean="0"/>
              <a:t>Probability Plot</a:t>
            </a:r>
          </a:p>
        </p:txBody>
      </p:sp>
      <p:pic>
        <p:nvPicPr>
          <p:cNvPr id="79876" name="Picture 3" descr="sample Weibull Probability Plot"/>
          <p:cNvPicPr>
            <a:picLocks noChangeAspect="1" noChangeArrowheads="1"/>
          </p:cNvPicPr>
          <p:nvPr/>
        </p:nvPicPr>
        <p:blipFill>
          <a:blip r:embed="rId2" cstate="print"/>
          <a:srcRect/>
          <a:stretch>
            <a:fillRect/>
          </a:stretch>
        </p:blipFill>
        <p:spPr bwMode="auto">
          <a:xfrm>
            <a:off x="2400300" y="838200"/>
            <a:ext cx="4343400" cy="3200400"/>
          </a:xfrm>
          <a:prstGeom prst="rect">
            <a:avLst/>
          </a:prstGeom>
          <a:noFill/>
          <a:ln w="9525">
            <a:noFill/>
            <a:miter lim="800000"/>
            <a:headEnd/>
            <a:tailEnd/>
          </a:ln>
        </p:spPr>
      </p:pic>
      <p:sp>
        <p:nvSpPr>
          <p:cNvPr id="79877" name="Rectangle 4"/>
          <p:cNvSpPr>
            <a:spLocks noChangeArrowheads="1"/>
          </p:cNvSpPr>
          <p:nvPr/>
        </p:nvSpPr>
        <p:spPr bwMode="auto">
          <a:xfrm>
            <a:off x="304800" y="4038600"/>
            <a:ext cx="8458200" cy="2514600"/>
          </a:xfrm>
          <a:prstGeom prst="rect">
            <a:avLst/>
          </a:prstGeom>
          <a:noFill/>
          <a:ln w="9525">
            <a:noFill/>
            <a:miter lim="800000"/>
            <a:headEnd/>
            <a:tailEnd/>
          </a:ln>
        </p:spPr>
        <p:txBody>
          <a:bodyPr/>
          <a:lstStyle/>
          <a:p>
            <a:pPr eaLnBrk="1" hangingPunct="1">
              <a:buFontTx/>
              <a:buChar char="•"/>
            </a:pPr>
            <a:r>
              <a:rPr lang="en-US" sz="2000"/>
              <a:t>The probability plot is a graphical technique for assessing whether or not a data set follows a given distribution such as the normal or Weibull. </a:t>
            </a:r>
          </a:p>
          <a:p>
            <a:pPr>
              <a:buFontTx/>
              <a:buChar char="•"/>
            </a:pPr>
            <a:r>
              <a:rPr lang="en-US" sz="2000"/>
              <a:t>The data are plotted against a theoretical distribution in such a way that the points should form approximately a straight line. Departures from this straight line indicate departures from the specified distribution. </a:t>
            </a:r>
          </a:p>
          <a:p>
            <a:pPr>
              <a:buFontTx/>
              <a:buChar char="•"/>
            </a:pPr>
            <a:r>
              <a:rPr lang="en-US" sz="2000"/>
              <a:t>The correlation coefficient associated with the linear fit to the data in the probability plot is a measure of the goodness of the fit.</a:t>
            </a:r>
          </a:p>
          <a:p>
            <a:endParaRPr lang="en-US" sz="2000"/>
          </a:p>
        </p:txBody>
      </p:sp>
      <p:sp>
        <p:nvSpPr>
          <p:cNvPr id="79878" name="Rectangle 5"/>
          <p:cNvSpPr>
            <a:spLocks noChangeArrowheads="1"/>
          </p:cNvSpPr>
          <p:nvPr/>
        </p:nvSpPr>
        <p:spPr bwMode="auto">
          <a:xfrm>
            <a:off x="3048000" y="3429000"/>
            <a:ext cx="3276600" cy="533400"/>
          </a:xfrm>
          <a:prstGeom prst="rect">
            <a:avLst/>
          </a:prstGeom>
          <a:solidFill>
            <a:schemeClr val="bg1"/>
          </a:solidFill>
          <a:ln w="9525">
            <a:noFill/>
            <a:miter lim="800000"/>
            <a:headEnd/>
            <a:tailEnd/>
          </a:ln>
        </p:spPr>
        <p:txBody>
          <a:bodyPr wrap="none" anchor="ctr"/>
          <a:lstStyle/>
          <a:p>
            <a:endParaRPr lang="en-US"/>
          </a:p>
        </p:txBody>
      </p:sp>
      <p:sp>
        <p:nvSpPr>
          <p:cNvPr id="79879" name="Rectangle 6"/>
          <p:cNvSpPr>
            <a:spLocks noChangeArrowheads="1"/>
          </p:cNvSpPr>
          <p:nvPr/>
        </p:nvSpPr>
        <p:spPr bwMode="auto">
          <a:xfrm rot="-5400000">
            <a:off x="1295400" y="2133600"/>
            <a:ext cx="2819400" cy="533400"/>
          </a:xfrm>
          <a:prstGeom prst="rect">
            <a:avLst/>
          </a:prstGeom>
          <a:solidFill>
            <a:schemeClr val="bg1"/>
          </a:solidFill>
          <a:ln w="9525">
            <a:noFill/>
            <a:miter lim="800000"/>
            <a:headEnd/>
            <a:tailEnd/>
          </a:ln>
        </p:spPr>
        <p:txBody>
          <a:bodyPr wrap="none" anchor="ctr"/>
          <a:lstStyle/>
          <a:p>
            <a:endParaRPr lang="en-US"/>
          </a:p>
        </p:txBody>
      </p:sp>
      <p:sp>
        <p:nvSpPr>
          <p:cNvPr id="79880" name="Rectangle 7"/>
          <p:cNvSpPr>
            <a:spLocks noChangeArrowheads="1"/>
          </p:cNvSpPr>
          <p:nvPr/>
        </p:nvSpPr>
        <p:spPr bwMode="auto">
          <a:xfrm>
            <a:off x="2971800" y="914400"/>
            <a:ext cx="3276600" cy="2286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4"/>
          <p:cNvSpPr>
            <a:spLocks noGrp="1"/>
          </p:cNvSpPr>
          <p:nvPr>
            <p:ph type="sldNum" sz="quarter" idx="12"/>
          </p:nvPr>
        </p:nvSpPr>
        <p:spPr>
          <a:noFill/>
        </p:spPr>
        <p:txBody>
          <a:bodyPr/>
          <a:lstStyle/>
          <a:p>
            <a:fld id="{E6B13BE8-DF8F-42A7-8848-E58BBA1BB905}" type="slidenum">
              <a:rPr lang="en-US" smtClean="0"/>
              <a:pPr/>
              <a:t>61</a:t>
            </a:fld>
            <a:endParaRPr lang="en-US" smtClean="0"/>
          </a:p>
        </p:txBody>
      </p:sp>
      <p:sp>
        <p:nvSpPr>
          <p:cNvPr id="80899" name="Rectangle 2"/>
          <p:cNvSpPr>
            <a:spLocks noGrp="1" noChangeArrowheads="1"/>
          </p:cNvSpPr>
          <p:nvPr>
            <p:ph type="title"/>
          </p:nvPr>
        </p:nvSpPr>
        <p:spPr>
          <a:xfrm>
            <a:off x="685800" y="76200"/>
            <a:ext cx="7772400" cy="1143000"/>
          </a:xfrm>
        </p:spPr>
        <p:txBody>
          <a:bodyPr/>
          <a:lstStyle/>
          <a:p>
            <a:r>
              <a:rPr lang="en-US" smtClean="0"/>
              <a:t>Contour Plot</a:t>
            </a:r>
          </a:p>
        </p:txBody>
      </p:sp>
      <p:pic>
        <p:nvPicPr>
          <p:cNvPr id="80900" name="Picture 3" descr="sample contour plot, showing the surface is symmetric&#10; and peaks in the center"/>
          <p:cNvPicPr>
            <a:picLocks noChangeAspect="1" noChangeArrowheads="1"/>
          </p:cNvPicPr>
          <p:nvPr/>
        </p:nvPicPr>
        <p:blipFill>
          <a:blip r:embed="rId2" cstate="print"/>
          <a:srcRect/>
          <a:stretch>
            <a:fillRect/>
          </a:stretch>
        </p:blipFill>
        <p:spPr bwMode="auto">
          <a:xfrm>
            <a:off x="2400300" y="1143000"/>
            <a:ext cx="4343400" cy="3200400"/>
          </a:xfrm>
          <a:prstGeom prst="rect">
            <a:avLst/>
          </a:prstGeom>
          <a:noFill/>
          <a:ln w="9525">
            <a:noFill/>
            <a:miter lim="800000"/>
            <a:headEnd/>
            <a:tailEnd/>
          </a:ln>
        </p:spPr>
      </p:pic>
      <p:sp>
        <p:nvSpPr>
          <p:cNvPr id="80901" name="Rectangle 4"/>
          <p:cNvSpPr>
            <a:spLocks noChangeArrowheads="1"/>
          </p:cNvSpPr>
          <p:nvPr/>
        </p:nvSpPr>
        <p:spPr bwMode="auto">
          <a:xfrm>
            <a:off x="0" y="4498975"/>
            <a:ext cx="9144000" cy="2206625"/>
          </a:xfrm>
          <a:prstGeom prst="rect">
            <a:avLst/>
          </a:prstGeom>
          <a:noFill/>
          <a:ln w="9525">
            <a:noFill/>
            <a:miter lim="800000"/>
            <a:headEnd/>
            <a:tailEnd/>
          </a:ln>
        </p:spPr>
        <p:txBody>
          <a:bodyPr/>
          <a:lstStyle/>
          <a:p>
            <a:pPr eaLnBrk="1" hangingPunct="1">
              <a:buFontTx/>
              <a:buChar char="•"/>
            </a:pPr>
            <a:r>
              <a:rPr lang="en-US" sz="2400"/>
              <a:t>A contour plot is a graphical technique for representing a 3-dimensional surface by plotting constant </a:t>
            </a:r>
            <a:r>
              <a:rPr lang="en-US" sz="2400" i="1"/>
              <a:t>z</a:t>
            </a:r>
            <a:r>
              <a:rPr lang="en-US" sz="2400"/>
              <a:t> slices, called contours, on a 2-dimensional format. That is, given a value for </a:t>
            </a:r>
            <a:r>
              <a:rPr lang="en-US" sz="2400" i="1"/>
              <a:t>z</a:t>
            </a:r>
            <a:r>
              <a:rPr lang="en-US" sz="2400"/>
              <a:t>, lines are drawn for connecting the (x,y) coordinates where that </a:t>
            </a:r>
            <a:r>
              <a:rPr lang="en-US" sz="2400" i="1"/>
              <a:t>z</a:t>
            </a:r>
            <a:r>
              <a:rPr lang="en-US" sz="2400"/>
              <a:t> value occurs. </a:t>
            </a:r>
          </a:p>
          <a:p>
            <a:pPr eaLnBrk="1" hangingPunct="1">
              <a:buFontTx/>
              <a:buChar char="•"/>
            </a:pPr>
            <a:r>
              <a:rPr lang="en-US" sz="2400"/>
              <a:t>The contour plot is an alternative to a 3-D surface plot. </a:t>
            </a:r>
          </a:p>
          <a:p>
            <a:endParaRPr lang="en-US" sz="240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2"/>
          </p:nvPr>
        </p:nvSpPr>
        <p:spPr>
          <a:noFill/>
        </p:spPr>
        <p:txBody>
          <a:bodyPr/>
          <a:lstStyle/>
          <a:p>
            <a:fld id="{BC42B567-4DFD-4606-8671-0F901FAFD0CA}" type="slidenum">
              <a:rPr lang="en-US" smtClean="0"/>
              <a:pPr/>
              <a:t>62</a:t>
            </a:fld>
            <a:endParaRPr lang="en-US" smtClean="0"/>
          </a:p>
        </p:txBody>
      </p:sp>
      <p:sp>
        <p:nvSpPr>
          <p:cNvPr id="81923" name="Rectangle 2"/>
          <p:cNvSpPr>
            <a:spLocks noGrp="1" noChangeArrowheads="1"/>
          </p:cNvSpPr>
          <p:nvPr>
            <p:ph type="title"/>
          </p:nvPr>
        </p:nvSpPr>
        <p:spPr>
          <a:xfrm>
            <a:off x="685800" y="76200"/>
            <a:ext cx="7772400" cy="1143000"/>
          </a:xfrm>
        </p:spPr>
        <p:txBody>
          <a:bodyPr/>
          <a:lstStyle/>
          <a:p>
            <a:r>
              <a:rPr lang="en-US" smtClean="0"/>
              <a:t>Surface Plot</a:t>
            </a:r>
          </a:p>
        </p:txBody>
      </p:sp>
      <p:sp>
        <p:nvSpPr>
          <p:cNvPr id="81924" name="Rectangle 4"/>
          <p:cNvSpPr>
            <a:spLocks noChangeArrowheads="1"/>
          </p:cNvSpPr>
          <p:nvPr/>
        </p:nvSpPr>
        <p:spPr bwMode="auto">
          <a:xfrm>
            <a:off x="838200" y="4498975"/>
            <a:ext cx="7924800" cy="2206625"/>
          </a:xfrm>
          <a:prstGeom prst="rect">
            <a:avLst/>
          </a:prstGeom>
          <a:noFill/>
          <a:ln w="9525">
            <a:noFill/>
            <a:miter lim="800000"/>
            <a:headEnd/>
            <a:tailEnd/>
          </a:ln>
        </p:spPr>
        <p:txBody>
          <a:bodyPr/>
          <a:lstStyle/>
          <a:p>
            <a:pPr eaLnBrk="1" hangingPunct="1">
              <a:buFontTx/>
              <a:buChar char="•"/>
            </a:pPr>
            <a:r>
              <a:rPr lang="en-US" sz="2400"/>
              <a:t>A surface plot is a another technique for representing a 3-dimensional surface</a:t>
            </a:r>
          </a:p>
          <a:p>
            <a:pPr eaLnBrk="1" hangingPunct="1">
              <a:buFontTx/>
              <a:buChar char="•"/>
            </a:pPr>
            <a:r>
              <a:rPr lang="en-US" sz="2400"/>
              <a:t>It is often referred to as a “heat map”.</a:t>
            </a:r>
          </a:p>
          <a:p>
            <a:endParaRPr lang="en-US" sz="2400"/>
          </a:p>
        </p:txBody>
      </p:sp>
      <p:pic>
        <p:nvPicPr>
          <p:cNvPr id="81925" name="Picture 5"/>
          <p:cNvPicPr>
            <a:picLocks noChangeAspect="1" noChangeArrowheads="1"/>
          </p:cNvPicPr>
          <p:nvPr/>
        </p:nvPicPr>
        <p:blipFill>
          <a:blip r:embed="rId2" cstate="print"/>
          <a:srcRect/>
          <a:stretch>
            <a:fillRect/>
          </a:stretch>
        </p:blipFill>
        <p:spPr bwMode="auto">
          <a:xfrm>
            <a:off x="1752600" y="914400"/>
            <a:ext cx="5281613" cy="31940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5"/>
          <p:cNvSpPr>
            <a:spLocks noGrp="1"/>
          </p:cNvSpPr>
          <p:nvPr>
            <p:ph type="sldNum" sz="quarter" idx="12"/>
          </p:nvPr>
        </p:nvSpPr>
        <p:spPr>
          <a:noFill/>
        </p:spPr>
        <p:txBody>
          <a:bodyPr/>
          <a:lstStyle/>
          <a:p>
            <a:fld id="{E4B94D23-4F4E-4A41-B7BD-5894370FE425}" type="slidenum">
              <a:rPr lang="en-US" smtClean="0"/>
              <a:pPr/>
              <a:t>63</a:t>
            </a:fld>
            <a:endParaRPr lang="en-US" smtClean="0"/>
          </a:p>
        </p:txBody>
      </p:sp>
      <p:pic>
        <p:nvPicPr>
          <p:cNvPr id="82947" name="Picture 2" descr="A sample autocorrelation plot"/>
          <p:cNvPicPr>
            <a:picLocks noChangeAspect="1" noChangeArrowheads="1"/>
          </p:cNvPicPr>
          <p:nvPr/>
        </p:nvPicPr>
        <p:blipFill>
          <a:blip r:embed="rId2" cstate="print"/>
          <a:srcRect/>
          <a:stretch>
            <a:fillRect/>
          </a:stretch>
        </p:blipFill>
        <p:spPr bwMode="auto">
          <a:xfrm>
            <a:off x="2400300" y="685800"/>
            <a:ext cx="4343400" cy="3200400"/>
          </a:xfrm>
          <a:prstGeom prst="rect">
            <a:avLst/>
          </a:prstGeom>
          <a:noFill/>
          <a:ln w="9525">
            <a:noFill/>
            <a:miter lim="800000"/>
            <a:headEnd/>
            <a:tailEnd/>
          </a:ln>
        </p:spPr>
      </p:pic>
      <p:sp>
        <p:nvSpPr>
          <p:cNvPr id="82948" name="Rectangle 3"/>
          <p:cNvSpPr>
            <a:spLocks noGrp="1" noChangeArrowheads="1"/>
          </p:cNvSpPr>
          <p:nvPr>
            <p:ph type="title"/>
          </p:nvPr>
        </p:nvSpPr>
        <p:spPr>
          <a:xfrm>
            <a:off x="685800" y="-228600"/>
            <a:ext cx="7772400" cy="1143000"/>
          </a:xfrm>
        </p:spPr>
        <p:txBody>
          <a:bodyPr/>
          <a:lstStyle/>
          <a:p>
            <a:r>
              <a:rPr lang="en-US" smtClean="0"/>
              <a:t>Autocorrelation Plot</a:t>
            </a:r>
          </a:p>
        </p:txBody>
      </p:sp>
      <p:sp>
        <p:nvSpPr>
          <p:cNvPr id="82949" name="Rectangle 4"/>
          <p:cNvSpPr>
            <a:spLocks noChangeArrowheads="1"/>
          </p:cNvSpPr>
          <p:nvPr/>
        </p:nvSpPr>
        <p:spPr bwMode="auto">
          <a:xfrm>
            <a:off x="0" y="3886200"/>
            <a:ext cx="9144000" cy="2971800"/>
          </a:xfrm>
          <a:prstGeom prst="rect">
            <a:avLst/>
          </a:prstGeom>
          <a:noFill/>
          <a:ln w="9525">
            <a:noFill/>
            <a:miter lim="800000"/>
            <a:headEnd/>
            <a:tailEnd/>
          </a:ln>
        </p:spPr>
        <p:txBody>
          <a:bodyPr/>
          <a:lstStyle/>
          <a:p>
            <a:pPr eaLnBrk="1" hangingPunct="1"/>
            <a:r>
              <a:rPr lang="en-US" sz="2400"/>
              <a:t>Autocorrelation plots are used for checking randomness in a data set. This randomness is ascertained by computing autocorrelations for data values at varying time lags. If random, such autocorrelations should be near zero for any and all time-lag separations. If non-random, then one or more of the autocorrelations will be significantly non-zero. </a:t>
            </a:r>
          </a:p>
          <a:p>
            <a:r>
              <a:rPr lang="en-US" sz="2400"/>
              <a:t>In addition, autocorrelation plots are used in the model identification stage for Box-Jenkins autoregressive, moving average time series models. </a:t>
            </a:r>
          </a:p>
          <a:p>
            <a:endParaRPr lang="en-US" sz="240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2"/>
          </p:nvPr>
        </p:nvSpPr>
        <p:spPr>
          <a:noFill/>
        </p:spPr>
        <p:txBody>
          <a:bodyPr/>
          <a:lstStyle/>
          <a:p>
            <a:fld id="{F1768291-C1AC-42F7-A108-94AFC53B7BC4}" type="slidenum">
              <a:rPr lang="en-US" smtClean="0"/>
              <a:pPr/>
              <a:t>64</a:t>
            </a:fld>
            <a:endParaRPr lang="en-US" smtClean="0"/>
          </a:p>
        </p:txBody>
      </p:sp>
      <p:sp>
        <p:nvSpPr>
          <p:cNvPr id="83971" name="Rectangle 2"/>
          <p:cNvSpPr>
            <a:spLocks noGrp="1" noChangeArrowheads="1"/>
          </p:cNvSpPr>
          <p:nvPr>
            <p:ph type="title"/>
          </p:nvPr>
        </p:nvSpPr>
        <p:spPr/>
        <p:txBody>
          <a:bodyPr/>
          <a:lstStyle/>
          <a:p>
            <a:r>
              <a:rPr lang="en-US" smtClean="0"/>
              <a:t>Chernoff Faces</a:t>
            </a:r>
          </a:p>
        </p:txBody>
      </p:sp>
      <p:sp>
        <p:nvSpPr>
          <p:cNvPr id="83972" name="Rectangle 3"/>
          <p:cNvSpPr>
            <a:spLocks noChangeArrowheads="1"/>
          </p:cNvSpPr>
          <p:nvPr/>
        </p:nvSpPr>
        <p:spPr bwMode="auto">
          <a:xfrm>
            <a:off x="2921000" y="2211388"/>
            <a:ext cx="184150" cy="669925"/>
          </a:xfrm>
          <a:prstGeom prst="rect">
            <a:avLst/>
          </a:prstGeom>
          <a:noFill/>
          <a:ln w="9525">
            <a:noFill/>
            <a:miter lim="800000"/>
            <a:headEnd/>
            <a:tailEnd/>
          </a:ln>
        </p:spPr>
        <p:txBody>
          <a:bodyPr/>
          <a:lstStyle/>
          <a:p>
            <a:pPr eaLnBrk="1" hangingPunct="1"/>
            <a:r>
              <a:rPr lang="en-US" sz="700">
                <a:solidFill>
                  <a:srgbClr val="009999"/>
                </a:solidFill>
                <a:latin typeface="Arial" pitchFamily="34" charset="0"/>
              </a:rPr>
              <a:t/>
            </a:r>
            <a:br>
              <a:rPr lang="en-US" sz="700">
                <a:solidFill>
                  <a:srgbClr val="009999"/>
                </a:solidFill>
                <a:latin typeface="Arial" pitchFamily="34" charset="0"/>
              </a:rPr>
            </a:br>
            <a:endParaRPr lang="en-US" sz="700">
              <a:solidFill>
                <a:srgbClr val="009999"/>
              </a:solidFill>
              <a:latin typeface="Arial" pitchFamily="34" charset="0"/>
            </a:endParaRPr>
          </a:p>
          <a:p>
            <a:endParaRPr lang="en-US" sz="2400"/>
          </a:p>
        </p:txBody>
      </p:sp>
      <p:pic>
        <p:nvPicPr>
          <p:cNvPr id="83973" name="Picture 4" descr="c1img2783"/>
          <p:cNvPicPr>
            <a:picLocks noChangeAspect="1" noChangeArrowheads="1"/>
          </p:cNvPicPr>
          <p:nvPr/>
        </p:nvPicPr>
        <p:blipFill>
          <a:blip r:embed="rId2" cstate="print"/>
          <a:srcRect/>
          <a:stretch>
            <a:fillRect/>
          </a:stretch>
        </p:blipFill>
        <p:spPr bwMode="auto">
          <a:xfrm>
            <a:off x="2133600" y="2211388"/>
            <a:ext cx="4546600" cy="33512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p:cNvSpPr>
            <a:spLocks noGrp="1"/>
          </p:cNvSpPr>
          <p:nvPr>
            <p:ph type="sldNum" sz="quarter" idx="12"/>
          </p:nvPr>
        </p:nvSpPr>
        <p:spPr>
          <a:noFill/>
        </p:spPr>
        <p:txBody>
          <a:bodyPr/>
          <a:lstStyle/>
          <a:p>
            <a:fld id="{6D855667-9924-4C01-91E3-334B5025D5F7}" type="slidenum">
              <a:rPr lang="en-US" smtClean="0"/>
              <a:pPr/>
              <a:t>65</a:t>
            </a:fld>
            <a:endParaRPr lang="en-US" smtClean="0"/>
          </a:p>
        </p:txBody>
      </p:sp>
      <p:sp>
        <p:nvSpPr>
          <p:cNvPr id="84995" name="Rectangle 3"/>
          <p:cNvSpPr>
            <a:spLocks noGrp="1" noChangeArrowheads="1"/>
          </p:cNvSpPr>
          <p:nvPr>
            <p:ph type="body" idx="1"/>
          </p:nvPr>
        </p:nvSpPr>
        <p:spPr>
          <a:xfrm>
            <a:off x="685800" y="1981200"/>
            <a:ext cx="7772400" cy="1371600"/>
          </a:xfrm>
        </p:spPr>
        <p:txBody>
          <a:bodyPr/>
          <a:lstStyle/>
          <a:p>
            <a:pPr algn="ctr">
              <a:buFontTx/>
              <a:buNone/>
            </a:pPr>
            <a:r>
              <a:rPr lang="en-US" sz="4000" smtClean="0"/>
              <a:t>Financial EDA</a:t>
            </a: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152400"/>
            <a:ext cx="7772400" cy="1143000"/>
          </a:xfrm>
          <a:noFill/>
        </p:spPr>
        <p:txBody>
          <a:bodyPr lIns="92075" tIns="46038" rIns="92075" bIns="46038"/>
          <a:lstStyle/>
          <a:p>
            <a:r>
              <a:rPr lang="en-US" smtClean="0"/>
              <a:t>Graphical Analysis: Time Series</a:t>
            </a:r>
          </a:p>
        </p:txBody>
      </p:sp>
      <p:grpSp>
        <p:nvGrpSpPr>
          <p:cNvPr id="86019" name="Group 1464"/>
          <p:cNvGrpSpPr>
            <a:grpSpLocks/>
          </p:cNvGrpSpPr>
          <p:nvPr/>
        </p:nvGrpSpPr>
        <p:grpSpPr bwMode="auto">
          <a:xfrm>
            <a:off x="1600200" y="609600"/>
            <a:ext cx="5969000" cy="4176713"/>
            <a:chOff x="1008" y="1056"/>
            <a:chExt cx="3760" cy="2631"/>
          </a:xfrm>
        </p:grpSpPr>
        <p:sp>
          <p:nvSpPr>
            <p:cNvPr id="86022" name="AutoShape 5"/>
            <p:cNvSpPr>
              <a:spLocks noChangeAspect="1" noChangeArrowheads="1" noTextEdit="1"/>
            </p:cNvSpPr>
            <p:nvPr/>
          </p:nvSpPr>
          <p:spPr bwMode="auto">
            <a:xfrm>
              <a:off x="1008" y="1056"/>
              <a:ext cx="3760" cy="2631"/>
            </a:xfrm>
            <a:prstGeom prst="rect">
              <a:avLst/>
            </a:prstGeom>
            <a:noFill/>
            <a:ln w="9525">
              <a:noFill/>
              <a:miter lim="800000"/>
              <a:headEnd/>
              <a:tailEnd/>
            </a:ln>
          </p:spPr>
          <p:txBody>
            <a:bodyPr/>
            <a:lstStyle/>
            <a:p>
              <a:endParaRPr lang="en-US"/>
            </a:p>
          </p:txBody>
        </p:sp>
        <p:sp>
          <p:nvSpPr>
            <p:cNvPr id="86023" name="Rectangle 8"/>
            <p:cNvSpPr>
              <a:spLocks noChangeArrowheads="1"/>
            </p:cNvSpPr>
            <p:nvPr/>
          </p:nvSpPr>
          <p:spPr bwMode="auto">
            <a:xfrm>
              <a:off x="1379" y="1617"/>
              <a:ext cx="2812" cy="1595"/>
            </a:xfrm>
            <a:prstGeom prst="rect">
              <a:avLst/>
            </a:prstGeom>
            <a:noFill/>
            <a:ln w="9525">
              <a:noFill/>
              <a:miter lim="800000"/>
              <a:headEnd/>
              <a:tailEnd/>
            </a:ln>
          </p:spPr>
          <p:txBody>
            <a:bodyPr/>
            <a:lstStyle/>
            <a:p>
              <a:endParaRPr lang="en-US"/>
            </a:p>
          </p:txBody>
        </p:sp>
        <p:sp>
          <p:nvSpPr>
            <p:cNvPr id="86024" name="Line 9"/>
            <p:cNvSpPr>
              <a:spLocks noChangeShapeType="1"/>
            </p:cNvSpPr>
            <p:nvPr/>
          </p:nvSpPr>
          <p:spPr bwMode="auto">
            <a:xfrm>
              <a:off x="1379" y="2892"/>
              <a:ext cx="2812" cy="0"/>
            </a:xfrm>
            <a:prstGeom prst="line">
              <a:avLst/>
            </a:prstGeom>
            <a:noFill/>
            <a:ln w="9525">
              <a:noFill/>
              <a:round/>
              <a:headEnd/>
              <a:tailEnd/>
            </a:ln>
          </p:spPr>
          <p:txBody>
            <a:bodyPr/>
            <a:lstStyle/>
            <a:p>
              <a:endParaRPr lang="en-US"/>
            </a:p>
          </p:txBody>
        </p:sp>
        <p:sp>
          <p:nvSpPr>
            <p:cNvPr id="86025" name="Line 10"/>
            <p:cNvSpPr>
              <a:spLocks noChangeShapeType="1"/>
            </p:cNvSpPr>
            <p:nvPr/>
          </p:nvSpPr>
          <p:spPr bwMode="auto">
            <a:xfrm>
              <a:off x="1379" y="2571"/>
              <a:ext cx="2812" cy="0"/>
            </a:xfrm>
            <a:prstGeom prst="line">
              <a:avLst/>
            </a:prstGeom>
            <a:noFill/>
            <a:ln w="9525">
              <a:noFill/>
              <a:round/>
              <a:headEnd/>
              <a:tailEnd/>
            </a:ln>
          </p:spPr>
          <p:txBody>
            <a:bodyPr/>
            <a:lstStyle/>
            <a:p>
              <a:endParaRPr lang="en-US"/>
            </a:p>
          </p:txBody>
        </p:sp>
        <p:sp>
          <p:nvSpPr>
            <p:cNvPr id="86026" name="Line 11"/>
            <p:cNvSpPr>
              <a:spLocks noChangeShapeType="1"/>
            </p:cNvSpPr>
            <p:nvPr/>
          </p:nvSpPr>
          <p:spPr bwMode="auto">
            <a:xfrm>
              <a:off x="1379" y="2258"/>
              <a:ext cx="2812" cy="0"/>
            </a:xfrm>
            <a:prstGeom prst="line">
              <a:avLst/>
            </a:prstGeom>
            <a:noFill/>
            <a:ln w="9525">
              <a:noFill/>
              <a:round/>
              <a:headEnd/>
              <a:tailEnd/>
            </a:ln>
          </p:spPr>
          <p:txBody>
            <a:bodyPr/>
            <a:lstStyle/>
            <a:p>
              <a:endParaRPr lang="en-US"/>
            </a:p>
          </p:txBody>
        </p:sp>
        <p:sp>
          <p:nvSpPr>
            <p:cNvPr id="86027" name="Line 12"/>
            <p:cNvSpPr>
              <a:spLocks noChangeShapeType="1"/>
            </p:cNvSpPr>
            <p:nvPr/>
          </p:nvSpPr>
          <p:spPr bwMode="auto">
            <a:xfrm>
              <a:off x="1379" y="1937"/>
              <a:ext cx="2812" cy="0"/>
            </a:xfrm>
            <a:prstGeom prst="line">
              <a:avLst/>
            </a:prstGeom>
            <a:noFill/>
            <a:ln w="9525">
              <a:noFill/>
              <a:round/>
              <a:headEnd/>
              <a:tailEnd/>
            </a:ln>
          </p:spPr>
          <p:txBody>
            <a:bodyPr/>
            <a:lstStyle/>
            <a:p>
              <a:endParaRPr lang="en-US"/>
            </a:p>
          </p:txBody>
        </p:sp>
        <p:sp>
          <p:nvSpPr>
            <p:cNvPr id="86028" name="Line 13"/>
            <p:cNvSpPr>
              <a:spLocks noChangeShapeType="1"/>
            </p:cNvSpPr>
            <p:nvPr/>
          </p:nvSpPr>
          <p:spPr bwMode="auto">
            <a:xfrm>
              <a:off x="1379" y="1617"/>
              <a:ext cx="2812" cy="0"/>
            </a:xfrm>
            <a:prstGeom prst="line">
              <a:avLst/>
            </a:prstGeom>
            <a:noFill/>
            <a:ln w="9525">
              <a:noFill/>
              <a:round/>
              <a:headEnd/>
              <a:tailEnd/>
            </a:ln>
          </p:spPr>
          <p:txBody>
            <a:bodyPr/>
            <a:lstStyle/>
            <a:p>
              <a:endParaRPr lang="en-US"/>
            </a:p>
          </p:txBody>
        </p:sp>
        <p:sp>
          <p:nvSpPr>
            <p:cNvPr id="86029" name="Rectangle 14"/>
            <p:cNvSpPr>
              <a:spLocks noChangeArrowheads="1"/>
            </p:cNvSpPr>
            <p:nvPr/>
          </p:nvSpPr>
          <p:spPr bwMode="auto">
            <a:xfrm>
              <a:off x="1379" y="1617"/>
              <a:ext cx="2812" cy="1595"/>
            </a:xfrm>
            <a:prstGeom prst="rect">
              <a:avLst/>
            </a:prstGeom>
            <a:noFill/>
            <a:ln w="11113">
              <a:solidFill>
                <a:srgbClr val="808080"/>
              </a:solidFill>
              <a:miter lim="800000"/>
              <a:headEnd/>
              <a:tailEnd/>
            </a:ln>
          </p:spPr>
          <p:txBody>
            <a:bodyPr/>
            <a:lstStyle/>
            <a:p>
              <a:endParaRPr lang="en-US"/>
            </a:p>
          </p:txBody>
        </p:sp>
        <p:sp>
          <p:nvSpPr>
            <p:cNvPr id="86030" name="Line 15"/>
            <p:cNvSpPr>
              <a:spLocks noChangeShapeType="1"/>
            </p:cNvSpPr>
            <p:nvPr/>
          </p:nvSpPr>
          <p:spPr bwMode="auto">
            <a:xfrm>
              <a:off x="1379" y="1617"/>
              <a:ext cx="0" cy="1595"/>
            </a:xfrm>
            <a:prstGeom prst="line">
              <a:avLst/>
            </a:prstGeom>
            <a:noFill/>
            <a:ln w="11113">
              <a:solidFill>
                <a:srgbClr val="808080"/>
              </a:solidFill>
              <a:round/>
              <a:headEnd/>
              <a:tailEnd/>
            </a:ln>
          </p:spPr>
          <p:txBody>
            <a:bodyPr/>
            <a:lstStyle/>
            <a:p>
              <a:endParaRPr lang="en-US"/>
            </a:p>
          </p:txBody>
        </p:sp>
        <p:sp>
          <p:nvSpPr>
            <p:cNvPr id="86031" name="Line 16"/>
            <p:cNvSpPr>
              <a:spLocks noChangeShapeType="1"/>
            </p:cNvSpPr>
            <p:nvPr/>
          </p:nvSpPr>
          <p:spPr bwMode="auto">
            <a:xfrm>
              <a:off x="1350" y="3212"/>
              <a:ext cx="29" cy="0"/>
            </a:xfrm>
            <a:prstGeom prst="line">
              <a:avLst/>
            </a:prstGeom>
            <a:noFill/>
            <a:ln w="11113">
              <a:solidFill>
                <a:srgbClr val="808080"/>
              </a:solidFill>
              <a:round/>
              <a:headEnd/>
              <a:tailEnd/>
            </a:ln>
          </p:spPr>
          <p:txBody>
            <a:bodyPr/>
            <a:lstStyle/>
            <a:p>
              <a:endParaRPr lang="en-US"/>
            </a:p>
          </p:txBody>
        </p:sp>
        <p:sp>
          <p:nvSpPr>
            <p:cNvPr id="86032" name="Line 17"/>
            <p:cNvSpPr>
              <a:spLocks noChangeShapeType="1"/>
            </p:cNvSpPr>
            <p:nvPr/>
          </p:nvSpPr>
          <p:spPr bwMode="auto">
            <a:xfrm>
              <a:off x="1350" y="2892"/>
              <a:ext cx="29" cy="0"/>
            </a:xfrm>
            <a:prstGeom prst="line">
              <a:avLst/>
            </a:prstGeom>
            <a:noFill/>
            <a:ln w="11113">
              <a:solidFill>
                <a:srgbClr val="808080"/>
              </a:solidFill>
              <a:round/>
              <a:headEnd/>
              <a:tailEnd/>
            </a:ln>
          </p:spPr>
          <p:txBody>
            <a:bodyPr/>
            <a:lstStyle/>
            <a:p>
              <a:endParaRPr lang="en-US"/>
            </a:p>
          </p:txBody>
        </p:sp>
        <p:sp>
          <p:nvSpPr>
            <p:cNvPr id="86033" name="Line 18"/>
            <p:cNvSpPr>
              <a:spLocks noChangeShapeType="1"/>
            </p:cNvSpPr>
            <p:nvPr/>
          </p:nvSpPr>
          <p:spPr bwMode="auto">
            <a:xfrm>
              <a:off x="1350" y="2571"/>
              <a:ext cx="29" cy="0"/>
            </a:xfrm>
            <a:prstGeom prst="line">
              <a:avLst/>
            </a:prstGeom>
            <a:noFill/>
            <a:ln w="11113">
              <a:solidFill>
                <a:srgbClr val="808080"/>
              </a:solidFill>
              <a:round/>
              <a:headEnd/>
              <a:tailEnd/>
            </a:ln>
          </p:spPr>
          <p:txBody>
            <a:bodyPr/>
            <a:lstStyle/>
            <a:p>
              <a:endParaRPr lang="en-US"/>
            </a:p>
          </p:txBody>
        </p:sp>
        <p:sp>
          <p:nvSpPr>
            <p:cNvPr id="86034" name="Line 19"/>
            <p:cNvSpPr>
              <a:spLocks noChangeShapeType="1"/>
            </p:cNvSpPr>
            <p:nvPr/>
          </p:nvSpPr>
          <p:spPr bwMode="auto">
            <a:xfrm>
              <a:off x="1350" y="2258"/>
              <a:ext cx="29" cy="0"/>
            </a:xfrm>
            <a:prstGeom prst="line">
              <a:avLst/>
            </a:prstGeom>
            <a:noFill/>
            <a:ln w="11113">
              <a:solidFill>
                <a:srgbClr val="808080"/>
              </a:solidFill>
              <a:round/>
              <a:headEnd/>
              <a:tailEnd/>
            </a:ln>
          </p:spPr>
          <p:txBody>
            <a:bodyPr/>
            <a:lstStyle/>
            <a:p>
              <a:endParaRPr lang="en-US"/>
            </a:p>
          </p:txBody>
        </p:sp>
        <p:sp>
          <p:nvSpPr>
            <p:cNvPr id="86035" name="Line 20"/>
            <p:cNvSpPr>
              <a:spLocks noChangeShapeType="1"/>
            </p:cNvSpPr>
            <p:nvPr/>
          </p:nvSpPr>
          <p:spPr bwMode="auto">
            <a:xfrm>
              <a:off x="1350" y="1937"/>
              <a:ext cx="29" cy="0"/>
            </a:xfrm>
            <a:prstGeom prst="line">
              <a:avLst/>
            </a:prstGeom>
            <a:noFill/>
            <a:ln w="11113">
              <a:solidFill>
                <a:srgbClr val="808080"/>
              </a:solidFill>
              <a:round/>
              <a:headEnd/>
              <a:tailEnd/>
            </a:ln>
          </p:spPr>
          <p:txBody>
            <a:bodyPr/>
            <a:lstStyle/>
            <a:p>
              <a:endParaRPr lang="en-US"/>
            </a:p>
          </p:txBody>
        </p:sp>
        <p:sp>
          <p:nvSpPr>
            <p:cNvPr id="86036" name="Line 21"/>
            <p:cNvSpPr>
              <a:spLocks noChangeShapeType="1"/>
            </p:cNvSpPr>
            <p:nvPr/>
          </p:nvSpPr>
          <p:spPr bwMode="auto">
            <a:xfrm>
              <a:off x="1350" y="1617"/>
              <a:ext cx="29" cy="0"/>
            </a:xfrm>
            <a:prstGeom prst="line">
              <a:avLst/>
            </a:prstGeom>
            <a:noFill/>
            <a:ln w="11113">
              <a:solidFill>
                <a:srgbClr val="808080"/>
              </a:solidFill>
              <a:round/>
              <a:headEnd/>
              <a:tailEnd/>
            </a:ln>
          </p:spPr>
          <p:txBody>
            <a:bodyPr/>
            <a:lstStyle/>
            <a:p>
              <a:endParaRPr lang="en-US"/>
            </a:p>
          </p:txBody>
        </p:sp>
        <p:sp>
          <p:nvSpPr>
            <p:cNvPr id="86037" name="Line 22"/>
            <p:cNvSpPr>
              <a:spLocks noChangeShapeType="1"/>
            </p:cNvSpPr>
            <p:nvPr/>
          </p:nvSpPr>
          <p:spPr bwMode="auto">
            <a:xfrm>
              <a:off x="1379" y="3212"/>
              <a:ext cx="2812" cy="0"/>
            </a:xfrm>
            <a:prstGeom prst="line">
              <a:avLst/>
            </a:prstGeom>
            <a:noFill/>
            <a:ln w="11113">
              <a:solidFill>
                <a:srgbClr val="808080"/>
              </a:solidFill>
              <a:round/>
              <a:headEnd/>
              <a:tailEnd/>
            </a:ln>
          </p:spPr>
          <p:txBody>
            <a:bodyPr/>
            <a:lstStyle/>
            <a:p>
              <a:endParaRPr lang="en-US"/>
            </a:p>
          </p:txBody>
        </p:sp>
        <p:sp>
          <p:nvSpPr>
            <p:cNvPr id="86038" name="Line 23"/>
            <p:cNvSpPr>
              <a:spLocks noChangeShapeType="1"/>
            </p:cNvSpPr>
            <p:nvPr/>
          </p:nvSpPr>
          <p:spPr bwMode="auto">
            <a:xfrm flipV="1">
              <a:off x="1379" y="3212"/>
              <a:ext cx="0" cy="15"/>
            </a:xfrm>
            <a:prstGeom prst="line">
              <a:avLst/>
            </a:prstGeom>
            <a:noFill/>
            <a:ln w="11113">
              <a:solidFill>
                <a:srgbClr val="808080"/>
              </a:solidFill>
              <a:round/>
              <a:headEnd/>
              <a:tailEnd/>
            </a:ln>
          </p:spPr>
          <p:txBody>
            <a:bodyPr/>
            <a:lstStyle/>
            <a:p>
              <a:endParaRPr lang="en-US"/>
            </a:p>
          </p:txBody>
        </p:sp>
        <p:sp>
          <p:nvSpPr>
            <p:cNvPr id="86039" name="Line 24"/>
            <p:cNvSpPr>
              <a:spLocks noChangeShapeType="1"/>
            </p:cNvSpPr>
            <p:nvPr/>
          </p:nvSpPr>
          <p:spPr bwMode="auto">
            <a:xfrm flipV="1">
              <a:off x="1387" y="3212"/>
              <a:ext cx="0" cy="15"/>
            </a:xfrm>
            <a:prstGeom prst="line">
              <a:avLst/>
            </a:prstGeom>
            <a:noFill/>
            <a:ln w="11113">
              <a:solidFill>
                <a:srgbClr val="808080"/>
              </a:solidFill>
              <a:round/>
              <a:headEnd/>
              <a:tailEnd/>
            </a:ln>
          </p:spPr>
          <p:txBody>
            <a:bodyPr/>
            <a:lstStyle/>
            <a:p>
              <a:endParaRPr lang="en-US"/>
            </a:p>
          </p:txBody>
        </p:sp>
        <p:sp>
          <p:nvSpPr>
            <p:cNvPr id="86040" name="Line 25"/>
            <p:cNvSpPr>
              <a:spLocks noChangeShapeType="1"/>
            </p:cNvSpPr>
            <p:nvPr/>
          </p:nvSpPr>
          <p:spPr bwMode="auto">
            <a:xfrm flipV="1">
              <a:off x="1401" y="3212"/>
              <a:ext cx="0" cy="15"/>
            </a:xfrm>
            <a:prstGeom prst="line">
              <a:avLst/>
            </a:prstGeom>
            <a:noFill/>
            <a:ln w="11113">
              <a:solidFill>
                <a:srgbClr val="808080"/>
              </a:solidFill>
              <a:round/>
              <a:headEnd/>
              <a:tailEnd/>
            </a:ln>
          </p:spPr>
          <p:txBody>
            <a:bodyPr/>
            <a:lstStyle/>
            <a:p>
              <a:endParaRPr lang="en-US"/>
            </a:p>
          </p:txBody>
        </p:sp>
        <p:sp>
          <p:nvSpPr>
            <p:cNvPr id="86041" name="Line 26"/>
            <p:cNvSpPr>
              <a:spLocks noChangeShapeType="1"/>
            </p:cNvSpPr>
            <p:nvPr/>
          </p:nvSpPr>
          <p:spPr bwMode="auto">
            <a:xfrm flipV="1">
              <a:off x="1409" y="3212"/>
              <a:ext cx="0" cy="15"/>
            </a:xfrm>
            <a:prstGeom prst="line">
              <a:avLst/>
            </a:prstGeom>
            <a:noFill/>
            <a:ln w="11113">
              <a:solidFill>
                <a:srgbClr val="808080"/>
              </a:solidFill>
              <a:round/>
              <a:headEnd/>
              <a:tailEnd/>
            </a:ln>
          </p:spPr>
          <p:txBody>
            <a:bodyPr/>
            <a:lstStyle/>
            <a:p>
              <a:endParaRPr lang="en-US"/>
            </a:p>
          </p:txBody>
        </p:sp>
        <p:sp>
          <p:nvSpPr>
            <p:cNvPr id="86042" name="Line 27"/>
            <p:cNvSpPr>
              <a:spLocks noChangeShapeType="1"/>
            </p:cNvSpPr>
            <p:nvPr/>
          </p:nvSpPr>
          <p:spPr bwMode="auto">
            <a:xfrm flipV="1">
              <a:off x="1423" y="3212"/>
              <a:ext cx="0" cy="15"/>
            </a:xfrm>
            <a:prstGeom prst="line">
              <a:avLst/>
            </a:prstGeom>
            <a:noFill/>
            <a:ln w="11113">
              <a:solidFill>
                <a:srgbClr val="808080"/>
              </a:solidFill>
              <a:round/>
              <a:headEnd/>
              <a:tailEnd/>
            </a:ln>
          </p:spPr>
          <p:txBody>
            <a:bodyPr/>
            <a:lstStyle/>
            <a:p>
              <a:endParaRPr lang="en-US"/>
            </a:p>
          </p:txBody>
        </p:sp>
        <p:sp>
          <p:nvSpPr>
            <p:cNvPr id="86043" name="Line 28"/>
            <p:cNvSpPr>
              <a:spLocks noChangeShapeType="1"/>
            </p:cNvSpPr>
            <p:nvPr/>
          </p:nvSpPr>
          <p:spPr bwMode="auto">
            <a:xfrm flipV="1">
              <a:off x="1430" y="3212"/>
              <a:ext cx="0" cy="15"/>
            </a:xfrm>
            <a:prstGeom prst="line">
              <a:avLst/>
            </a:prstGeom>
            <a:noFill/>
            <a:ln w="11113">
              <a:solidFill>
                <a:srgbClr val="808080"/>
              </a:solidFill>
              <a:round/>
              <a:headEnd/>
              <a:tailEnd/>
            </a:ln>
          </p:spPr>
          <p:txBody>
            <a:bodyPr/>
            <a:lstStyle/>
            <a:p>
              <a:endParaRPr lang="en-US"/>
            </a:p>
          </p:txBody>
        </p:sp>
        <p:sp>
          <p:nvSpPr>
            <p:cNvPr id="86044" name="Line 29"/>
            <p:cNvSpPr>
              <a:spLocks noChangeShapeType="1"/>
            </p:cNvSpPr>
            <p:nvPr/>
          </p:nvSpPr>
          <p:spPr bwMode="auto">
            <a:xfrm flipV="1">
              <a:off x="1438" y="3212"/>
              <a:ext cx="0" cy="15"/>
            </a:xfrm>
            <a:prstGeom prst="line">
              <a:avLst/>
            </a:prstGeom>
            <a:noFill/>
            <a:ln w="11113">
              <a:solidFill>
                <a:srgbClr val="808080"/>
              </a:solidFill>
              <a:round/>
              <a:headEnd/>
              <a:tailEnd/>
            </a:ln>
          </p:spPr>
          <p:txBody>
            <a:bodyPr/>
            <a:lstStyle/>
            <a:p>
              <a:endParaRPr lang="en-US"/>
            </a:p>
          </p:txBody>
        </p:sp>
        <p:sp>
          <p:nvSpPr>
            <p:cNvPr id="86045" name="Line 30"/>
            <p:cNvSpPr>
              <a:spLocks noChangeShapeType="1"/>
            </p:cNvSpPr>
            <p:nvPr/>
          </p:nvSpPr>
          <p:spPr bwMode="auto">
            <a:xfrm flipV="1">
              <a:off x="1452" y="3212"/>
              <a:ext cx="0" cy="15"/>
            </a:xfrm>
            <a:prstGeom prst="line">
              <a:avLst/>
            </a:prstGeom>
            <a:noFill/>
            <a:ln w="11113">
              <a:solidFill>
                <a:srgbClr val="808080"/>
              </a:solidFill>
              <a:round/>
              <a:headEnd/>
              <a:tailEnd/>
            </a:ln>
          </p:spPr>
          <p:txBody>
            <a:bodyPr/>
            <a:lstStyle/>
            <a:p>
              <a:endParaRPr lang="en-US"/>
            </a:p>
          </p:txBody>
        </p:sp>
        <p:sp>
          <p:nvSpPr>
            <p:cNvPr id="86046" name="Line 31"/>
            <p:cNvSpPr>
              <a:spLocks noChangeShapeType="1"/>
            </p:cNvSpPr>
            <p:nvPr/>
          </p:nvSpPr>
          <p:spPr bwMode="auto">
            <a:xfrm flipV="1">
              <a:off x="1460" y="3212"/>
              <a:ext cx="0" cy="15"/>
            </a:xfrm>
            <a:prstGeom prst="line">
              <a:avLst/>
            </a:prstGeom>
            <a:noFill/>
            <a:ln w="11113">
              <a:solidFill>
                <a:srgbClr val="808080"/>
              </a:solidFill>
              <a:round/>
              <a:headEnd/>
              <a:tailEnd/>
            </a:ln>
          </p:spPr>
          <p:txBody>
            <a:bodyPr/>
            <a:lstStyle/>
            <a:p>
              <a:endParaRPr lang="en-US"/>
            </a:p>
          </p:txBody>
        </p:sp>
        <p:sp>
          <p:nvSpPr>
            <p:cNvPr id="86047" name="Line 32"/>
            <p:cNvSpPr>
              <a:spLocks noChangeShapeType="1"/>
            </p:cNvSpPr>
            <p:nvPr/>
          </p:nvSpPr>
          <p:spPr bwMode="auto">
            <a:xfrm flipV="1">
              <a:off x="1474" y="3212"/>
              <a:ext cx="0" cy="15"/>
            </a:xfrm>
            <a:prstGeom prst="line">
              <a:avLst/>
            </a:prstGeom>
            <a:noFill/>
            <a:ln w="11113">
              <a:solidFill>
                <a:srgbClr val="808080"/>
              </a:solidFill>
              <a:round/>
              <a:headEnd/>
              <a:tailEnd/>
            </a:ln>
          </p:spPr>
          <p:txBody>
            <a:bodyPr/>
            <a:lstStyle/>
            <a:p>
              <a:endParaRPr lang="en-US"/>
            </a:p>
          </p:txBody>
        </p:sp>
        <p:sp>
          <p:nvSpPr>
            <p:cNvPr id="86048" name="Line 33"/>
            <p:cNvSpPr>
              <a:spLocks noChangeShapeType="1"/>
            </p:cNvSpPr>
            <p:nvPr/>
          </p:nvSpPr>
          <p:spPr bwMode="auto">
            <a:xfrm flipV="1">
              <a:off x="1481" y="3212"/>
              <a:ext cx="0" cy="15"/>
            </a:xfrm>
            <a:prstGeom prst="line">
              <a:avLst/>
            </a:prstGeom>
            <a:noFill/>
            <a:ln w="11113">
              <a:solidFill>
                <a:srgbClr val="808080"/>
              </a:solidFill>
              <a:round/>
              <a:headEnd/>
              <a:tailEnd/>
            </a:ln>
          </p:spPr>
          <p:txBody>
            <a:bodyPr/>
            <a:lstStyle/>
            <a:p>
              <a:endParaRPr lang="en-US"/>
            </a:p>
          </p:txBody>
        </p:sp>
        <p:sp>
          <p:nvSpPr>
            <p:cNvPr id="86049" name="Line 34"/>
            <p:cNvSpPr>
              <a:spLocks noChangeShapeType="1"/>
            </p:cNvSpPr>
            <p:nvPr/>
          </p:nvSpPr>
          <p:spPr bwMode="auto">
            <a:xfrm flipV="1">
              <a:off x="1489" y="3212"/>
              <a:ext cx="0" cy="15"/>
            </a:xfrm>
            <a:prstGeom prst="line">
              <a:avLst/>
            </a:prstGeom>
            <a:noFill/>
            <a:ln w="11113">
              <a:solidFill>
                <a:srgbClr val="808080"/>
              </a:solidFill>
              <a:round/>
              <a:headEnd/>
              <a:tailEnd/>
            </a:ln>
          </p:spPr>
          <p:txBody>
            <a:bodyPr/>
            <a:lstStyle/>
            <a:p>
              <a:endParaRPr lang="en-US"/>
            </a:p>
          </p:txBody>
        </p:sp>
        <p:sp>
          <p:nvSpPr>
            <p:cNvPr id="86050" name="Line 35"/>
            <p:cNvSpPr>
              <a:spLocks noChangeShapeType="1"/>
            </p:cNvSpPr>
            <p:nvPr/>
          </p:nvSpPr>
          <p:spPr bwMode="auto">
            <a:xfrm flipV="1">
              <a:off x="1503" y="3212"/>
              <a:ext cx="0" cy="15"/>
            </a:xfrm>
            <a:prstGeom prst="line">
              <a:avLst/>
            </a:prstGeom>
            <a:noFill/>
            <a:ln w="11113">
              <a:solidFill>
                <a:srgbClr val="808080"/>
              </a:solidFill>
              <a:round/>
              <a:headEnd/>
              <a:tailEnd/>
            </a:ln>
          </p:spPr>
          <p:txBody>
            <a:bodyPr/>
            <a:lstStyle/>
            <a:p>
              <a:endParaRPr lang="en-US"/>
            </a:p>
          </p:txBody>
        </p:sp>
        <p:sp>
          <p:nvSpPr>
            <p:cNvPr id="86051" name="Line 36"/>
            <p:cNvSpPr>
              <a:spLocks noChangeShapeType="1"/>
            </p:cNvSpPr>
            <p:nvPr/>
          </p:nvSpPr>
          <p:spPr bwMode="auto">
            <a:xfrm flipV="1">
              <a:off x="1511" y="3212"/>
              <a:ext cx="0" cy="15"/>
            </a:xfrm>
            <a:prstGeom prst="line">
              <a:avLst/>
            </a:prstGeom>
            <a:noFill/>
            <a:ln w="11113">
              <a:solidFill>
                <a:srgbClr val="808080"/>
              </a:solidFill>
              <a:round/>
              <a:headEnd/>
              <a:tailEnd/>
            </a:ln>
          </p:spPr>
          <p:txBody>
            <a:bodyPr/>
            <a:lstStyle/>
            <a:p>
              <a:endParaRPr lang="en-US"/>
            </a:p>
          </p:txBody>
        </p:sp>
        <p:sp>
          <p:nvSpPr>
            <p:cNvPr id="86052" name="Line 37"/>
            <p:cNvSpPr>
              <a:spLocks noChangeShapeType="1"/>
            </p:cNvSpPr>
            <p:nvPr/>
          </p:nvSpPr>
          <p:spPr bwMode="auto">
            <a:xfrm flipV="1">
              <a:off x="1525" y="3212"/>
              <a:ext cx="0" cy="15"/>
            </a:xfrm>
            <a:prstGeom prst="line">
              <a:avLst/>
            </a:prstGeom>
            <a:noFill/>
            <a:ln w="11113">
              <a:solidFill>
                <a:srgbClr val="808080"/>
              </a:solidFill>
              <a:round/>
              <a:headEnd/>
              <a:tailEnd/>
            </a:ln>
          </p:spPr>
          <p:txBody>
            <a:bodyPr/>
            <a:lstStyle/>
            <a:p>
              <a:endParaRPr lang="en-US"/>
            </a:p>
          </p:txBody>
        </p:sp>
        <p:sp>
          <p:nvSpPr>
            <p:cNvPr id="86053" name="Line 38"/>
            <p:cNvSpPr>
              <a:spLocks noChangeShapeType="1"/>
            </p:cNvSpPr>
            <p:nvPr/>
          </p:nvSpPr>
          <p:spPr bwMode="auto">
            <a:xfrm flipV="1">
              <a:off x="1532" y="3212"/>
              <a:ext cx="0" cy="15"/>
            </a:xfrm>
            <a:prstGeom prst="line">
              <a:avLst/>
            </a:prstGeom>
            <a:noFill/>
            <a:ln w="11113">
              <a:solidFill>
                <a:srgbClr val="808080"/>
              </a:solidFill>
              <a:round/>
              <a:headEnd/>
              <a:tailEnd/>
            </a:ln>
          </p:spPr>
          <p:txBody>
            <a:bodyPr/>
            <a:lstStyle/>
            <a:p>
              <a:endParaRPr lang="en-US"/>
            </a:p>
          </p:txBody>
        </p:sp>
        <p:sp>
          <p:nvSpPr>
            <p:cNvPr id="86054" name="Line 39"/>
            <p:cNvSpPr>
              <a:spLocks noChangeShapeType="1"/>
            </p:cNvSpPr>
            <p:nvPr/>
          </p:nvSpPr>
          <p:spPr bwMode="auto">
            <a:xfrm flipV="1">
              <a:off x="1547" y="3212"/>
              <a:ext cx="0" cy="15"/>
            </a:xfrm>
            <a:prstGeom prst="line">
              <a:avLst/>
            </a:prstGeom>
            <a:noFill/>
            <a:ln w="11113">
              <a:solidFill>
                <a:srgbClr val="808080"/>
              </a:solidFill>
              <a:round/>
              <a:headEnd/>
              <a:tailEnd/>
            </a:ln>
          </p:spPr>
          <p:txBody>
            <a:bodyPr/>
            <a:lstStyle/>
            <a:p>
              <a:endParaRPr lang="en-US"/>
            </a:p>
          </p:txBody>
        </p:sp>
        <p:sp>
          <p:nvSpPr>
            <p:cNvPr id="86055" name="Line 40"/>
            <p:cNvSpPr>
              <a:spLocks noChangeShapeType="1"/>
            </p:cNvSpPr>
            <p:nvPr/>
          </p:nvSpPr>
          <p:spPr bwMode="auto">
            <a:xfrm flipV="1">
              <a:off x="1554" y="3212"/>
              <a:ext cx="0" cy="15"/>
            </a:xfrm>
            <a:prstGeom prst="line">
              <a:avLst/>
            </a:prstGeom>
            <a:noFill/>
            <a:ln w="11113">
              <a:solidFill>
                <a:srgbClr val="808080"/>
              </a:solidFill>
              <a:round/>
              <a:headEnd/>
              <a:tailEnd/>
            </a:ln>
          </p:spPr>
          <p:txBody>
            <a:bodyPr/>
            <a:lstStyle/>
            <a:p>
              <a:endParaRPr lang="en-US"/>
            </a:p>
          </p:txBody>
        </p:sp>
        <p:sp>
          <p:nvSpPr>
            <p:cNvPr id="86056" name="Line 41"/>
            <p:cNvSpPr>
              <a:spLocks noChangeShapeType="1"/>
            </p:cNvSpPr>
            <p:nvPr/>
          </p:nvSpPr>
          <p:spPr bwMode="auto">
            <a:xfrm flipV="1">
              <a:off x="1562" y="3212"/>
              <a:ext cx="0" cy="15"/>
            </a:xfrm>
            <a:prstGeom prst="line">
              <a:avLst/>
            </a:prstGeom>
            <a:noFill/>
            <a:ln w="11113">
              <a:solidFill>
                <a:srgbClr val="808080"/>
              </a:solidFill>
              <a:round/>
              <a:headEnd/>
              <a:tailEnd/>
            </a:ln>
          </p:spPr>
          <p:txBody>
            <a:bodyPr/>
            <a:lstStyle/>
            <a:p>
              <a:endParaRPr lang="en-US"/>
            </a:p>
          </p:txBody>
        </p:sp>
        <p:sp>
          <p:nvSpPr>
            <p:cNvPr id="86057" name="Line 42"/>
            <p:cNvSpPr>
              <a:spLocks noChangeShapeType="1"/>
            </p:cNvSpPr>
            <p:nvPr/>
          </p:nvSpPr>
          <p:spPr bwMode="auto">
            <a:xfrm flipV="1">
              <a:off x="1576" y="3212"/>
              <a:ext cx="0" cy="15"/>
            </a:xfrm>
            <a:prstGeom prst="line">
              <a:avLst/>
            </a:prstGeom>
            <a:noFill/>
            <a:ln w="11113">
              <a:solidFill>
                <a:srgbClr val="808080"/>
              </a:solidFill>
              <a:round/>
              <a:headEnd/>
              <a:tailEnd/>
            </a:ln>
          </p:spPr>
          <p:txBody>
            <a:bodyPr/>
            <a:lstStyle/>
            <a:p>
              <a:endParaRPr lang="en-US"/>
            </a:p>
          </p:txBody>
        </p:sp>
        <p:sp>
          <p:nvSpPr>
            <p:cNvPr id="86058" name="Line 43"/>
            <p:cNvSpPr>
              <a:spLocks noChangeShapeType="1"/>
            </p:cNvSpPr>
            <p:nvPr/>
          </p:nvSpPr>
          <p:spPr bwMode="auto">
            <a:xfrm flipV="1">
              <a:off x="1583" y="3212"/>
              <a:ext cx="0" cy="15"/>
            </a:xfrm>
            <a:prstGeom prst="line">
              <a:avLst/>
            </a:prstGeom>
            <a:noFill/>
            <a:ln w="11113">
              <a:solidFill>
                <a:srgbClr val="808080"/>
              </a:solidFill>
              <a:round/>
              <a:headEnd/>
              <a:tailEnd/>
            </a:ln>
          </p:spPr>
          <p:txBody>
            <a:bodyPr/>
            <a:lstStyle/>
            <a:p>
              <a:endParaRPr lang="en-US"/>
            </a:p>
          </p:txBody>
        </p:sp>
        <p:sp>
          <p:nvSpPr>
            <p:cNvPr id="86059" name="Line 44"/>
            <p:cNvSpPr>
              <a:spLocks noChangeShapeType="1"/>
            </p:cNvSpPr>
            <p:nvPr/>
          </p:nvSpPr>
          <p:spPr bwMode="auto">
            <a:xfrm flipV="1">
              <a:off x="1598" y="3212"/>
              <a:ext cx="0" cy="15"/>
            </a:xfrm>
            <a:prstGeom prst="line">
              <a:avLst/>
            </a:prstGeom>
            <a:noFill/>
            <a:ln w="11113">
              <a:solidFill>
                <a:srgbClr val="808080"/>
              </a:solidFill>
              <a:round/>
              <a:headEnd/>
              <a:tailEnd/>
            </a:ln>
          </p:spPr>
          <p:txBody>
            <a:bodyPr/>
            <a:lstStyle/>
            <a:p>
              <a:endParaRPr lang="en-US"/>
            </a:p>
          </p:txBody>
        </p:sp>
        <p:sp>
          <p:nvSpPr>
            <p:cNvPr id="86060" name="Line 45"/>
            <p:cNvSpPr>
              <a:spLocks noChangeShapeType="1"/>
            </p:cNvSpPr>
            <p:nvPr/>
          </p:nvSpPr>
          <p:spPr bwMode="auto">
            <a:xfrm flipV="1">
              <a:off x="1605" y="3212"/>
              <a:ext cx="0" cy="15"/>
            </a:xfrm>
            <a:prstGeom prst="line">
              <a:avLst/>
            </a:prstGeom>
            <a:noFill/>
            <a:ln w="11113">
              <a:solidFill>
                <a:srgbClr val="808080"/>
              </a:solidFill>
              <a:round/>
              <a:headEnd/>
              <a:tailEnd/>
            </a:ln>
          </p:spPr>
          <p:txBody>
            <a:bodyPr/>
            <a:lstStyle/>
            <a:p>
              <a:endParaRPr lang="en-US"/>
            </a:p>
          </p:txBody>
        </p:sp>
        <p:sp>
          <p:nvSpPr>
            <p:cNvPr id="86061" name="Line 46"/>
            <p:cNvSpPr>
              <a:spLocks noChangeShapeType="1"/>
            </p:cNvSpPr>
            <p:nvPr/>
          </p:nvSpPr>
          <p:spPr bwMode="auto">
            <a:xfrm flipV="1">
              <a:off x="1613" y="3212"/>
              <a:ext cx="0" cy="15"/>
            </a:xfrm>
            <a:prstGeom prst="line">
              <a:avLst/>
            </a:prstGeom>
            <a:noFill/>
            <a:ln w="11113">
              <a:solidFill>
                <a:srgbClr val="808080"/>
              </a:solidFill>
              <a:round/>
              <a:headEnd/>
              <a:tailEnd/>
            </a:ln>
          </p:spPr>
          <p:txBody>
            <a:bodyPr/>
            <a:lstStyle/>
            <a:p>
              <a:endParaRPr lang="en-US"/>
            </a:p>
          </p:txBody>
        </p:sp>
        <p:sp>
          <p:nvSpPr>
            <p:cNvPr id="86062" name="Line 47"/>
            <p:cNvSpPr>
              <a:spLocks noChangeShapeType="1"/>
            </p:cNvSpPr>
            <p:nvPr/>
          </p:nvSpPr>
          <p:spPr bwMode="auto">
            <a:xfrm flipV="1">
              <a:off x="1627" y="3212"/>
              <a:ext cx="0" cy="15"/>
            </a:xfrm>
            <a:prstGeom prst="line">
              <a:avLst/>
            </a:prstGeom>
            <a:noFill/>
            <a:ln w="11113">
              <a:solidFill>
                <a:srgbClr val="808080"/>
              </a:solidFill>
              <a:round/>
              <a:headEnd/>
              <a:tailEnd/>
            </a:ln>
          </p:spPr>
          <p:txBody>
            <a:bodyPr/>
            <a:lstStyle/>
            <a:p>
              <a:endParaRPr lang="en-US"/>
            </a:p>
          </p:txBody>
        </p:sp>
        <p:sp>
          <p:nvSpPr>
            <p:cNvPr id="86063" name="Line 48"/>
            <p:cNvSpPr>
              <a:spLocks noChangeShapeType="1"/>
            </p:cNvSpPr>
            <p:nvPr/>
          </p:nvSpPr>
          <p:spPr bwMode="auto">
            <a:xfrm flipV="1">
              <a:off x="1634" y="3212"/>
              <a:ext cx="0" cy="15"/>
            </a:xfrm>
            <a:prstGeom prst="line">
              <a:avLst/>
            </a:prstGeom>
            <a:noFill/>
            <a:ln w="11113">
              <a:solidFill>
                <a:srgbClr val="808080"/>
              </a:solidFill>
              <a:round/>
              <a:headEnd/>
              <a:tailEnd/>
            </a:ln>
          </p:spPr>
          <p:txBody>
            <a:bodyPr/>
            <a:lstStyle/>
            <a:p>
              <a:endParaRPr lang="en-US"/>
            </a:p>
          </p:txBody>
        </p:sp>
        <p:sp>
          <p:nvSpPr>
            <p:cNvPr id="86064" name="Line 49"/>
            <p:cNvSpPr>
              <a:spLocks noChangeShapeType="1"/>
            </p:cNvSpPr>
            <p:nvPr/>
          </p:nvSpPr>
          <p:spPr bwMode="auto">
            <a:xfrm flipV="1">
              <a:off x="1649" y="3212"/>
              <a:ext cx="0" cy="15"/>
            </a:xfrm>
            <a:prstGeom prst="line">
              <a:avLst/>
            </a:prstGeom>
            <a:noFill/>
            <a:ln w="11113">
              <a:solidFill>
                <a:srgbClr val="808080"/>
              </a:solidFill>
              <a:round/>
              <a:headEnd/>
              <a:tailEnd/>
            </a:ln>
          </p:spPr>
          <p:txBody>
            <a:bodyPr/>
            <a:lstStyle/>
            <a:p>
              <a:endParaRPr lang="en-US"/>
            </a:p>
          </p:txBody>
        </p:sp>
        <p:sp>
          <p:nvSpPr>
            <p:cNvPr id="86065" name="Line 50"/>
            <p:cNvSpPr>
              <a:spLocks noChangeShapeType="1"/>
            </p:cNvSpPr>
            <p:nvPr/>
          </p:nvSpPr>
          <p:spPr bwMode="auto">
            <a:xfrm flipV="1">
              <a:off x="1656" y="3212"/>
              <a:ext cx="0" cy="15"/>
            </a:xfrm>
            <a:prstGeom prst="line">
              <a:avLst/>
            </a:prstGeom>
            <a:noFill/>
            <a:ln w="11113">
              <a:solidFill>
                <a:srgbClr val="808080"/>
              </a:solidFill>
              <a:round/>
              <a:headEnd/>
              <a:tailEnd/>
            </a:ln>
          </p:spPr>
          <p:txBody>
            <a:bodyPr/>
            <a:lstStyle/>
            <a:p>
              <a:endParaRPr lang="en-US"/>
            </a:p>
          </p:txBody>
        </p:sp>
        <p:sp>
          <p:nvSpPr>
            <p:cNvPr id="86066" name="Line 51"/>
            <p:cNvSpPr>
              <a:spLocks noChangeShapeType="1"/>
            </p:cNvSpPr>
            <p:nvPr/>
          </p:nvSpPr>
          <p:spPr bwMode="auto">
            <a:xfrm flipV="1">
              <a:off x="1664" y="3212"/>
              <a:ext cx="0" cy="15"/>
            </a:xfrm>
            <a:prstGeom prst="line">
              <a:avLst/>
            </a:prstGeom>
            <a:noFill/>
            <a:ln w="11113">
              <a:solidFill>
                <a:srgbClr val="808080"/>
              </a:solidFill>
              <a:round/>
              <a:headEnd/>
              <a:tailEnd/>
            </a:ln>
          </p:spPr>
          <p:txBody>
            <a:bodyPr/>
            <a:lstStyle/>
            <a:p>
              <a:endParaRPr lang="en-US"/>
            </a:p>
          </p:txBody>
        </p:sp>
        <p:sp>
          <p:nvSpPr>
            <p:cNvPr id="86067" name="Line 52"/>
            <p:cNvSpPr>
              <a:spLocks noChangeShapeType="1"/>
            </p:cNvSpPr>
            <p:nvPr/>
          </p:nvSpPr>
          <p:spPr bwMode="auto">
            <a:xfrm flipV="1">
              <a:off x="1678" y="3212"/>
              <a:ext cx="0" cy="15"/>
            </a:xfrm>
            <a:prstGeom prst="line">
              <a:avLst/>
            </a:prstGeom>
            <a:noFill/>
            <a:ln w="11113">
              <a:solidFill>
                <a:srgbClr val="808080"/>
              </a:solidFill>
              <a:round/>
              <a:headEnd/>
              <a:tailEnd/>
            </a:ln>
          </p:spPr>
          <p:txBody>
            <a:bodyPr/>
            <a:lstStyle/>
            <a:p>
              <a:endParaRPr lang="en-US"/>
            </a:p>
          </p:txBody>
        </p:sp>
        <p:sp>
          <p:nvSpPr>
            <p:cNvPr id="86068" name="Line 53"/>
            <p:cNvSpPr>
              <a:spLocks noChangeShapeType="1"/>
            </p:cNvSpPr>
            <p:nvPr/>
          </p:nvSpPr>
          <p:spPr bwMode="auto">
            <a:xfrm flipV="1">
              <a:off x="1685" y="3212"/>
              <a:ext cx="0" cy="15"/>
            </a:xfrm>
            <a:prstGeom prst="line">
              <a:avLst/>
            </a:prstGeom>
            <a:noFill/>
            <a:ln w="11113">
              <a:solidFill>
                <a:srgbClr val="808080"/>
              </a:solidFill>
              <a:round/>
              <a:headEnd/>
              <a:tailEnd/>
            </a:ln>
          </p:spPr>
          <p:txBody>
            <a:bodyPr/>
            <a:lstStyle/>
            <a:p>
              <a:endParaRPr lang="en-US"/>
            </a:p>
          </p:txBody>
        </p:sp>
        <p:sp>
          <p:nvSpPr>
            <p:cNvPr id="86069" name="Line 54"/>
            <p:cNvSpPr>
              <a:spLocks noChangeShapeType="1"/>
            </p:cNvSpPr>
            <p:nvPr/>
          </p:nvSpPr>
          <p:spPr bwMode="auto">
            <a:xfrm flipV="1">
              <a:off x="1700" y="3212"/>
              <a:ext cx="0" cy="15"/>
            </a:xfrm>
            <a:prstGeom prst="line">
              <a:avLst/>
            </a:prstGeom>
            <a:noFill/>
            <a:ln w="11113">
              <a:solidFill>
                <a:srgbClr val="808080"/>
              </a:solidFill>
              <a:round/>
              <a:headEnd/>
              <a:tailEnd/>
            </a:ln>
          </p:spPr>
          <p:txBody>
            <a:bodyPr/>
            <a:lstStyle/>
            <a:p>
              <a:endParaRPr lang="en-US"/>
            </a:p>
          </p:txBody>
        </p:sp>
        <p:sp>
          <p:nvSpPr>
            <p:cNvPr id="86070" name="Line 55"/>
            <p:cNvSpPr>
              <a:spLocks noChangeShapeType="1"/>
            </p:cNvSpPr>
            <p:nvPr/>
          </p:nvSpPr>
          <p:spPr bwMode="auto">
            <a:xfrm flipV="1">
              <a:off x="1707" y="3212"/>
              <a:ext cx="0" cy="15"/>
            </a:xfrm>
            <a:prstGeom prst="line">
              <a:avLst/>
            </a:prstGeom>
            <a:noFill/>
            <a:ln w="11113">
              <a:solidFill>
                <a:srgbClr val="808080"/>
              </a:solidFill>
              <a:round/>
              <a:headEnd/>
              <a:tailEnd/>
            </a:ln>
          </p:spPr>
          <p:txBody>
            <a:bodyPr/>
            <a:lstStyle/>
            <a:p>
              <a:endParaRPr lang="en-US"/>
            </a:p>
          </p:txBody>
        </p:sp>
        <p:sp>
          <p:nvSpPr>
            <p:cNvPr id="86071" name="Line 56"/>
            <p:cNvSpPr>
              <a:spLocks noChangeShapeType="1"/>
            </p:cNvSpPr>
            <p:nvPr/>
          </p:nvSpPr>
          <p:spPr bwMode="auto">
            <a:xfrm flipV="1">
              <a:off x="1715" y="3212"/>
              <a:ext cx="0" cy="15"/>
            </a:xfrm>
            <a:prstGeom prst="line">
              <a:avLst/>
            </a:prstGeom>
            <a:noFill/>
            <a:ln w="11113">
              <a:solidFill>
                <a:srgbClr val="808080"/>
              </a:solidFill>
              <a:round/>
              <a:headEnd/>
              <a:tailEnd/>
            </a:ln>
          </p:spPr>
          <p:txBody>
            <a:bodyPr/>
            <a:lstStyle/>
            <a:p>
              <a:endParaRPr lang="en-US"/>
            </a:p>
          </p:txBody>
        </p:sp>
        <p:sp>
          <p:nvSpPr>
            <p:cNvPr id="86072" name="Line 57"/>
            <p:cNvSpPr>
              <a:spLocks noChangeShapeType="1"/>
            </p:cNvSpPr>
            <p:nvPr/>
          </p:nvSpPr>
          <p:spPr bwMode="auto">
            <a:xfrm flipV="1">
              <a:off x="1729" y="3212"/>
              <a:ext cx="0" cy="15"/>
            </a:xfrm>
            <a:prstGeom prst="line">
              <a:avLst/>
            </a:prstGeom>
            <a:noFill/>
            <a:ln w="11113">
              <a:solidFill>
                <a:srgbClr val="808080"/>
              </a:solidFill>
              <a:round/>
              <a:headEnd/>
              <a:tailEnd/>
            </a:ln>
          </p:spPr>
          <p:txBody>
            <a:bodyPr/>
            <a:lstStyle/>
            <a:p>
              <a:endParaRPr lang="en-US"/>
            </a:p>
          </p:txBody>
        </p:sp>
        <p:sp>
          <p:nvSpPr>
            <p:cNvPr id="86073" name="Line 58"/>
            <p:cNvSpPr>
              <a:spLocks noChangeShapeType="1"/>
            </p:cNvSpPr>
            <p:nvPr/>
          </p:nvSpPr>
          <p:spPr bwMode="auto">
            <a:xfrm flipV="1">
              <a:off x="1736" y="3212"/>
              <a:ext cx="0" cy="15"/>
            </a:xfrm>
            <a:prstGeom prst="line">
              <a:avLst/>
            </a:prstGeom>
            <a:noFill/>
            <a:ln w="11113">
              <a:solidFill>
                <a:srgbClr val="808080"/>
              </a:solidFill>
              <a:round/>
              <a:headEnd/>
              <a:tailEnd/>
            </a:ln>
          </p:spPr>
          <p:txBody>
            <a:bodyPr/>
            <a:lstStyle/>
            <a:p>
              <a:endParaRPr lang="en-US"/>
            </a:p>
          </p:txBody>
        </p:sp>
        <p:sp>
          <p:nvSpPr>
            <p:cNvPr id="86074" name="Line 59"/>
            <p:cNvSpPr>
              <a:spLocks noChangeShapeType="1"/>
            </p:cNvSpPr>
            <p:nvPr/>
          </p:nvSpPr>
          <p:spPr bwMode="auto">
            <a:xfrm flipV="1">
              <a:off x="1751" y="3212"/>
              <a:ext cx="0" cy="15"/>
            </a:xfrm>
            <a:prstGeom prst="line">
              <a:avLst/>
            </a:prstGeom>
            <a:noFill/>
            <a:ln w="11113">
              <a:solidFill>
                <a:srgbClr val="808080"/>
              </a:solidFill>
              <a:round/>
              <a:headEnd/>
              <a:tailEnd/>
            </a:ln>
          </p:spPr>
          <p:txBody>
            <a:bodyPr/>
            <a:lstStyle/>
            <a:p>
              <a:endParaRPr lang="en-US"/>
            </a:p>
          </p:txBody>
        </p:sp>
        <p:sp>
          <p:nvSpPr>
            <p:cNvPr id="86075" name="Line 60"/>
            <p:cNvSpPr>
              <a:spLocks noChangeShapeType="1"/>
            </p:cNvSpPr>
            <p:nvPr/>
          </p:nvSpPr>
          <p:spPr bwMode="auto">
            <a:xfrm flipV="1">
              <a:off x="1758" y="3212"/>
              <a:ext cx="0" cy="15"/>
            </a:xfrm>
            <a:prstGeom prst="line">
              <a:avLst/>
            </a:prstGeom>
            <a:noFill/>
            <a:ln w="11113">
              <a:solidFill>
                <a:srgbClr val="808080"/>
              </a:solidFill>
              <a:round/>
              <a:headEnd/>
              <a:tailEnd/>
            </a:ln>
          </p:spPr>
          <p:txBody>
            <a:bodyPr/>
            <a:lstStyle/>
            <a:p>
              <a:endParaRPr lang="en-US"/>
            </a:p>
          </p:txBody>
        </p:sp>
        <p:sp>
          <p:nvSpPr>
            <p:cNvPr id="86076" name="Line 61"/>
            <p:cNvSpPr>
              <a:spLocks noChangeShapeType="1"/>
            </p:cNvSpPr>
            <p:nvPr/>
          </p:nvSpPr>
          <p:spPr bwMode="auto">
            <a:xfrm flipV="1">
              <a:off x="1773" y="3212"/>
              <a:ext cx="0" cy="15"/>
            </a:xfrm>
            <a:prstGeom prst="line">
              <a:avLst/>
            </a:prstGeom>
            <a:noFill/>
            <a:ln w="11113">
              <a:solidFill>
                <a:srgbClr val="808080"/>
              </a:solidFill>
              <a:round/>
              <a:headEnd/>
              <a:tailEnd/>
            </a:ln>
          </p:spPr>
          <p:txBody>
            <a:bodyPr/>
            <a:lstStyle/>
            <a:p>
              <a:endParaRPr lang="en-US"/>
            </a:p>
          </p:txBody>
        </p:sp>
        <p:sp>
          <p:nvSpPr>
            <p:cNvPr id="86077" name="Line 62"/>
            <p:cNvSpPr>
              <a:spLocks noChangeShapeType="1"/>
            </p:cNvSpPr>
            <p:nvPr/>
          </p:nvSpPr>
          <p:spPr bwMode="auto">
            <a:xfrm flipV="1">
              <a:off x="1780" y="3212"/>
              <a:ext cx="0" cy="15"/>
            </a:xfrm>
            <a:prstGeom prst="line">
              <a:avLst/>
            </a:prstGeom>
            <a:noFill/>
            <a:ln w="11113">
              <a:solidFill>
                <a:srgbClr val="808080"/>
              </a:solidFill>
              <a:round/>
              <a:headEnd/>
              <a:tailEnd/>
            </a:ln>
          </p:spPr>
          <p:txBody>
            <a:bodyPr/>
            <a:lstStyle/>
            <a:p>
              <a:endParaRPr lang="en-US"/>
            </a:p>
          </p:txBody>
        </p:sp>
        <p:sp>
          <p:nvSpPr>
            <p:cNvPr id="86078" name="Line 63"/>
            <p:cNvSpPr>
              <a:spLocks noChangeShapeType="1"/>
            </p:cNvSpPr>
            <p:nvPr/>
          </p:nvSpPr>
          <p:spPr bwMode="auto">
            <a:xfrm flipV="1">
              <a:off x="1787" y="3212"/>
              <a:ext cx="0" cy="15"/>
            </a:xfrm>
            <a:prstGeom prst="line">
              <a:avLst/>
            </a:prstGeom>
            <a:noFill/>
            <a:ln w="11113">
              <a:solidFill>
                <a:srgbClr val="808080"/>
              </a:solidFill>
              <a:round/>
              <a:headEnd/>
              <a:tailEnd/>
            </a:ln>
          </p:spPr>
          <p:txBody>
            <a:bodyPr/>
            <a:lstStyle/>
            <a:p>
              <a:endParaRPr lang="en-US"/>
            </a:p>
          </p:txBody>
        </p:sp>
        <p:sp>
          <p:nvSpPr>
            <p:cNvPr id="86079" name="Line 64"/>
            <p:cNvSpPr>
              <a:spLocks noChangeShapeType="1"/>
            </p:cNvSpPr>
            <p:nvPr/>
          </p:nvSpPr>
          <p:spPr bwMode="auto">
            <a:xfrm flipV="1">
              <a:off x="1802" y="3212"/>
              <a:ext cx="0" cy="15"/>
            </a:xfrm>
            <a:prstGeom prst="line">
              <a:avLst/>
            </a:prstGeom>
            <a:noFill/>
            <a:ln w="11113">
              <a:solidFill>
                <a:srgbClr val="808080"/>
              </a:solidFill>
              <a:round/>
              <a:headEnd/>
              <a:tailEnd/>
            </a:ln>
          </p:spPr>
          <p:txBody>
            <a:bodyPr/>
            <a:lstStyle/>
            <a:p>
              <a:endParaRPr lang="en-US"/>
            </a:p>
          </p:txBody>
        </p:sp>
        <p:sp>
          <p:nvSpPr>
            <p:cNvPr id="86080" name="Line 65"/>
            <p:cNvSpPr>
              <a:spLocks noChangeShapeType="1"/>
            </p:cNvSpPr>
            <p:nvPr/>
          </p:nvSpPr>
          <p:spPr bwMode="auto">
            <a:xfrm flipV="1">
              <a:off x="1809" y="3212"/>
              <a:ext cx="0" cy="15"/>
            </a:xfrm>
            <a:prstGeom prst="line">
              <a:avLst/>
            </a:prstGeom>
            <a:noFill/>
            <a:ln w="11113">
              <a:solidFill>
                <a:srgbClr val="808080"/>
              </a:solidFill>
              <a:round/>
              <a:headEnd/>
              <a:tailEnd/>
            </a:ln>
          </p:spPr>
          <p:txBody>
            <a:bodyPr/>
            <a:lstStyle/>
            <a:p>
              <a:endParaRPr lang="en-US"/>
            </a:p>
          </p:txBody>
        </p:sp>
        <p:sp>
          <p:nvSpPr>
            <p:cNvPr id="86081" name="Line 66"/>
            <p:cNvSpPr>
              <a:spLocks noChangeShapeType="1"/>
            </p:cNvSpPr>
            <p:nvPr/>
          </p:nvSpPr>
          <p:spPr bwMode="auto">
            <a:xfrm flipV="1">
              <a:off x="1824" y="3212"/>
              <a:ext cx="0" cy="15"/>
            </a:xfrm>
            <a:prstGeom prst="line">
              <a:avLst/>
            </a:prstGeom>
            <a:noFill/>
            <a:ln w="11113">
              <a:solidFill>
                <a:srgbClr val="808080"/>
              </a:solidFill>
              <a:round/>
              <a:headEnd/>
              <a:tailEnd/>
            </a:ln>
          </p:spPr>
          <p:txBody>
            <a:bodyPr/>
            <a:lstStyle/>
            <a:p>
              <a:endParaRPr lang="en-US"/>
            </a:p>
          </p:txBody>
        </p:sp>
        <p:sp>
          <p:nvSpPr>
            <p:cNvPr id="86082" name="Line 67"/>
            <p:cNvSpPr>
              <a:spLocks noChangeShapeType="1"/>
            </p:cNvSpPr>
            <p:nvPr/>
          </p:nvSpPr>
          <p:spPr bwMode="auto">
            <a:xfrm flipV="1">
              <a:off x="1831" y="3212"/>
              <a:ext cx="0" cy="15"/>
            </a:xfrm>
            <a:prstGeom prst="line">
              <a:avLst/>
            </a:prstGeom>
            <a:noFill/>
            <a:ln w="11113">
              <a:solidFill>
                <a:srgbClr val="808080"/>
              </a:solidFill>
              <a:round/>
              <a:headEnd/>
              <a:tailEnd/>
            </a:ln>
          </p:spPr>
          <p:txBody>
            <a:bodyPr/>
            <a:lstStyle/>
            <a:p>
              <a:endParaRPr lang="en-US"/>
            </a:p>
          </p:txBody>
        </p:sp>
        <p:sp>
          <p:nvSpPr>
            <p:cNvPr id="86083" name="Line 68"/>
            <p:cNvSpPr>
              <a:spLocks noChangeShapeType="1"/>
            </p:cNvSpPr>
            <p:nvPr/>
          </p:nvSpPr>
          <p:spPr bwMode="auto">
            <a:xfrm flipV="1">
              <a:off x="1838" y="3212"/>
              <a:ext cx="0" cy="15"/>
            </a:xfrm>
            <a:prstGeom prst="line">
              <a:avLst/>
            </a:prstGeom>
            <a:noFill/>
            <a:ln w="11113">
              <a:solidFill>
                <a:srgbClr val="808080"/>
              </a:solidFill>
              <a:round/>
              <a:headEnd/>
              <a:tailEnd/>
            </a:ln>
          </p:spPr>
          <p:txBody>
            <a:bodyPr/>
            <a:lstStyle/>
            <a:p>
              <a:endParaRPr lang="en-US"/>
            </a:p>
          </p:txBody>
        </p:sp>
        <p:sp>
          <p:nvSpPr>
            <p:cNvPr id="86084" name="Line 69"/>
            <p:cNvSpPr>
              <a:spLocks noChangeShapeType="1"/>
            </p:cNvSpPr>
            <p:nvPr/>
          </p:nvSpPr>
          <p:spPr bwMode="auto">
            <a:xfrm flipV="1">
              <a:off x="1853" y="3212"/>
              <a:ext cx="0" cy="15"/>
            </a:xfrm>
            <a:prstGeom prst="line">
              <a:avLst/>
            </a:prstGeom>
            <a:noFill/>
            <a:ln w="11113">
              <a:solidFill>
                <a:srgbClr val="808080"/>
              </a:solidFill>
              <a:round/>
              <a:headEnd/>
              <a:tailEnd/>
            </a:ln>
          </p:spPr>
          <p:txBody>
            <a:bodyPr/>
            <a:lstStyle/>
            <a:p>
              <a:endParaRPr lang="en-US"/>
            </a:p>
          </p:txBody>
        </p:sp>
        <p:sp>
          <p:nvSpPr>
            <p:cNvPr id="86085" name="Line 70"/>
            <p:cNvSpPr>
              <a:spLocks noChangeShapeType="1"/>
            </p:cNvSpPr>
            <p:nvPr/>
          </p:nvSpPr>
          <p:spPr bwMode="auto">
            <a:xfrm flipV="1">
              <a:off x="1860" y="3212"/>
              <a:ext cx="0" cy="15"/>
            </a:xfrm>
            <a:prstGeom prst="line">
              <a:avLst/>
            </a:prstGeom>
            <a:noFill/>
            <a:ln w="11113">
              <a:solidFill>
                <a:srgbClr val="808080"/>
              </a:solidFill>
              <a:round/>
              <a:headEnd/>
              <a:tailEnd/>
            </a:ln>
          </p:spPr>
          <p:txBody>
            <a:bodyPr/>
            <a:lstStyle/>
            <a:p>
              <a:endParaRPr lang="en-US"/>
            </a:p>
          </p:txBody>
        </p:sp>
        <p:sp>
          <p:nvSpPr>
            <p:cNvPr id="86086" name="Line 71"/>
            <p:cNvSpPr>
              <a:spLocks noChangeShapeType="1"/>
            </p:cNvSpPr>
            <p:nvPr/>
          </p:nvSpPr>
          <p:spPr bwMode="auto">
            <a:xfrm flipV="1">
              <a:off x="1875" y="3212"/>
              <a:ext cx="0" cy="15"/>
            </a:xfrm>
            <a:prstGeom prst="line">
              <a:avLst/>
            </a:prstGeom>
            <a:noFill/>
            <a:ln w="11113">
              <a:solidFill>
                <a:srgbClr val="808080"/>
              </a:solidFill>
              <a:round/>
              <a:headEnd/>
              <a:tailEnd/>
            </a:ln>
          </p:spPr>
          <p:txBody>
            <a:bodyPr/>
            <a:lstStyle/>
            <a:p>
              <a:endParaRPr lang="en-US"/>
            </a:p>
          </p:txBody>
        </p:sp>
        <p:sp>
          <p:nvSpPr>
            <p:cNvPr id="86087" name="Line 72"/>
            <p:cNvSpPr>
              <a:spLocks noChangeShapeType="1"/>
            </p:cNvSpPr>
            <p:nvPr/>
          </p:nvSpPr>
          <p:spPr bwMode="auto">
            <a:xfrm flipV="1">
              <a:off x="1882" y="3212"/>
              <a:ext cx="0" cy="15"/>
            </a:xfrm>
            <a:prstGeom prst="line">
              <a:avLst/>
            </a:prstGeom>
            <a:noFill/>
            <a:ln w="11113">
              <a:solidFill>
                <a:srgbClr val="808080"/>
              </a:solidFill>
              <a:round/>
              <a:headEnd/>
              <a:tailEnd/>
            </a:ln>
          </p:spPr>
          <p:txBody>
            <a:bodyPr/>
            <a:lstStyle/>
            <a:p>
              <a:endParaRPr lang="en-US"/>
            </a:p>
          </p:txBody>
        </p:sp>
        <p:sp>
          <p:nvSpPr>
            <p:cNvPr id="86088" name="Line 73"/>
            <p:cNvSpPr>
              <a:spLocks noChangeShapeType="1"/>
            </p:cNvSpPr>
            <p:nvPr/>
          </p:nvSpPr>
          <p:spPr bwMode="auto">
            <a:xfrm flipV="1">
              <a:off x="1889" y="3212"/>
              <a:ext cx="0" cy="15"/>
            </a:xfrm>
            <a:prstGeom prst="line">
              <a:avLst/>
            </a:prstGeom>
            <a:noFill/>
            <a:ln w="11113">
              <a:solidFill>
                <a:srgbClr val="808080"/>
              </a:solidFill>
              <a:round/>
              <a:headEnd/>
              <a:tailEnd/>
            </a:ln>
          </p:spPr>
          <p:txBody>
            <a:bodyPr/>
            <a:lstStyle/>
            <a:p>
              <a:endParaRPr lang="en-US"/>
            </a:p>
          </p:txBody>
        </p:sp>
        <p:sp>
          <p:nvSpPr>
            <p:cNvPr id="86089" name="Line 74"/>
            <p:cNvSpPr>
              <a:spLocks noChangeShapeType="1"/>
            </p:cNvSpPr>
            <p:nvPr/>
          </p:nvSpPr>
          <p:spPr bwMode="auto">
            <a:xfrm flipV="1">
              <a:off x="1904" y="3212"/>
              <a:ext cx="0" cy="15"/>
            </a:xfrm>
            <a:prstGeom prst="line">
              <a:avLst/>
            </a:prstGeom>
            <a:noFill/>
            <a:ln w="11113">
              <a:solidFill>
                <a:srgbClr val="808080"/>
              </a:solidFill>
              <a:round/>
              <a:headEnd/>
              <a:tailEnd/>
            </a:ln>
          </p:spPr>
          <p:txBody>
            <a:bodyPr/>
            <a:lstStyle/>
            <a:p>
              <a:endParaRPr lang="en-US"/>
            </a:p>
          </p:txBody>
        </p:sp>
        <p:sp>
          <p:nvSpPr>
            <p:cNvPr id="86090" name="Line 75"/>
            <p:cNvSpPr>
              <a:spLocks noChangeShapeType="1"/>
            </p:cNvSpPr>
            <p:nvPr/>
          </p:nvSpPr>
          <p:spPr bwMode="auto">
            <a:xfrm flipV="1">
              <a:off x="1911" y="3212"/>
              <a:ext cx="0" cy="15"/>
            </a:xfrm>
            <a:prstGeom prst="line">
              <a:avLst/>
            </a:prstGeom>
            <a:noFill/>
            <a:ln w="11113">
              <a:solidFill>
                <a:srgbClr val="808080"/>
              </a:solidFill>
              <a:round/>
              <a:headEnd/>
              <a:tailEnd/>
            </a:ln>
          </p:spPr>
          <p:txBody>
            <a:bodyPr/>
            <a:lstStyle/>
            <a:p>
              <a:endParaRPr lang="en-US"/>
            </a:p>
          </p:txBody>
        </p:sp>
        <p:sp>
          <p:nvSpPr>
            <p:cNvPr id="86091" name="Line 76"/>
            <p:cNvSpPr>
              <a:spLocks noChangeShapeType="1"/>
            </p:cNvSpPr>
            <p:nvPr/>
          </p:nvSpPr>
          <p:spPr bwMode="auto">
            <a:xfrm flipV="1">
              <a:off x="1926" y="3212"/>
              <a:ext cx="0" cy="15"/>
            </a:xfrm>
            <a:prstGeom prst="line">
              <a:avLst/>
            </a:prstGeom>
            <a:noFill/>
            <a:ln w="11113">
              <a:solidFill>
                <a:srgbClr val="808080"/>
              </a:solidFill>
              <a:round/>
              <a:headEnd/>
              <a:tailEnd/>
            </a:ln>
          </p:spPr>
          <p:txBody>
            <a:bodyPr/>
            <a:lstStyle/>
            <a:p>
              <a:endParaRPr lang="en-US"/>
            </a:p>
          </p:txBody>
        </p:sp>
        <p:sp>
          <p:nvSpPr>
            <p:cNvPr id="86092" name="Line 77"/>
            <p:cNvSpPr>
              <a:spLocks noChangeShapeType="1"/>
            </p:cNvSpPr>
            <p:nvPr/>
          </p:nvSpPr>
          <p:spPr bwMode="auto">
            <a:xfrm flipV="1">
              <a:off x="1933" y="3212"/>
              <a:ext cx="0" cy="15"/>
            </a:xfrm>
            <a:prstGeom prst="line">
              <a:avLst/>
            </a:prstGeom>
            <a:noFill/>
            <a:ln w="11113">
              <a:solidFill>
                <a:srgbClr val="808080"/>
              </a:solidFill>
              <a:round/>
              <a:headEnd/>
              <a:tailEnd/>
            </a:ln>
          </p:spPr>
          <p:txBody>
            <a:bodyPr/>
            <a:lstStyle/>
            <a:p>
              <a:endParaRPr lang="en-US"/>
            </a:p>
          </p:txBody>
        </p:sp>
        <p:sp>
          <p:nvSpPr>
            <p:cNvPr id="86093" name="Line 78"/>
            <p:cNvSpPr>
              <a:spLocks noChangeShapeType="1"/>
            </p:cNvSpPr>
            <p:nvPr/>
          </p:nvSpPr>
          <p:spPr bwMode="auto">
            <a:xfrm flipV="1">
              <a:off x="1940" y="3212"/>
              <a:ext cx="0" cy="15"/>
            </a:xfrm>
            <a:prstGeom prst="line">
              <a:avLst/>
            </a:prstGeom>
            <a:noFill/>
            <a:ln w="11113">
              <a:solidFill>
                <a:srgbClr val="808080"/>
              </a:solidFill>
              <a:round/>
              <a:headEnd/>
              <a:tailEnd/>
            </a:ln>
          </p:spPr>
          <p:txBody>
            <a:bodyPr/>
            <a:lstStyle/>
            <a:p>
              <a:endParaRPr lang="en-US"/>
            </a:p>
          </p:txBody>
        </p:sp>
        <p:sp>
          <p:nvSpPr>
            <p:cNvPr id="86094" name="Line 79"/>
            <p:cNvSpPr>
              <a:spLocks noChangeShapeType="1"/>
            </p:cNvSpPr>
            <p:nvPr/>
          </p:nvSpPr>
          <p:spPr bwMode="auto">
            <a:xfrm flipV="1">
              <a:off x="1955" y="3212"/>
              <a:ext cx="0" cy="15"/>
            </a:xfrm>
            <a:prstGeom prst="line">
              <a:avLst/>
            </a:prstGeom>
            <a:noFill/>
            <a:ln w="11113">
              <a:solidFill>
                <a:srgbClr val="808080"/>
              </a:solidFill>
              <a:round/>
              <a:headEnd/>
              <a:tailEnd/>
            </a:ln>
          </p:spPr>
          <p:txBody>
            <a:bodyPr/>
            <a:lstStyle/>
            <a:p>
              <a:endParaRPr lang="en-US"/>
            </a:p>
          </p:txBody>
        </p:sp>
        <p:sp>
          <p:nvSpPr>
            <p:cNvPr id="86095" name="Line 80"/>
            <p:cNvSpPr>
              <a:spLocks noChangeShapeType="1"/>
            </p:cNvSpPr>
            <p:nvPr/>
          </p:nvSpPr>
          <p:spPr bwMode="auto">
            <a:xfrm flipV="1">
              <a:off x="1962" y="3212"/>
              <a:ext cx="0" cy="15"/>
            </a:xfrm>
            <a:prstGeom prst="line">
              <a:avLst/>
            </a:prstGeom>
            <a:noFill/>
            <a:ln w="11113">
              <a:solidFill>
                <a:srgbClr val="808080"/>
              </a:solidFill>
              <a:round/>
              <a:headEnd/>
              <a:tailEnd/>
            </a:ln>
          </p:spPr>
          <p:txBody>
            <a:bodyPr/>
            <a:lstStyle/>
            <a:p>
              <a:endParaRPr lang="en-US"/>
            </a:p>
          </p:txBody>
        </p:sp>
        <p:sp>
          <p:nvSpPr>
            <p:cNvPr id="86096" name="Line 81"/>
            <p:cNvSpPr>
              <a:spLocks noChangeShapeType="1"/>
            </p:cNvSpPr>
            <p:nvPr/>
          </p:nvSpPr>
          <p:spPr bwMode="auto">
            <a:xfrm flipV="1">
              <a:off x="1977" y="3212"/>
              <a:ext cx="0" cy="15"/>
            </a:xfrm>
            <a:prstGeom prst="line">
              <a:avLst/>
            </a:prstGeom>
            <a:noFill/>
            <a:ln w="11113">
              <a:solidFill>
                <a:srgbClr val="808080"/>
              </a:solidFill>
              <a:round/>
              <a:headEnd/>
              <a:tailEnd/>
            </a:ln>
          </p:spPr>
          <p:txBody>
            <a:bodyPr/>
            <a:lstStyle/>
            <a:p>
              <a:endParaRPr lang="en-US"/>
            </a:p>
          </p:txBody>
        </p:sp>
        <p:sp>
          <p:nvSpPr>
            <p:cNvPr id="86097" name="Line 82"/>
            <p:cNvSpPr>
              <a:spLocks noChangeShapeType="1"/>
            </p:cNvSpPr>
            <p:nvPr/>
          </p:nvSpPr>
          <p:spPr bwMode="auto">
            <a:xfrm flipV="1">
              <a:off x="1984" y="3212"/>
              <a:ext cx="0" cy="15"/>
            </a:xfrm>
            <a:prstGeom prst="line">
              <a:avLst/>
            </a:prstGeom>
            <a:noFill/>
            <a:ln w="11113">
              <a:solidFill>
                <a:srgbClr val="808080"/>
              </a:solidFill>
              <a:round/>
              <a:headEnd/>
              <a:tailEnd/>
            </a:ln>
          </p:spPr>
          <p:txBody>
            <a:bodyPr/>
            <a:lstStyle/>
            <a:p>
              <a:endParaRPr lang="en-US"/>
            </a:p>
          </p:txBody>
        </p:sp>
        <p:sp>
          <p:nvSpPr>
            <p:cNvPr id="86098" name="Line 83"/>
            <p:cNvSpPr>
              <a:spLocks noChangeShapeType="1"/>
            </p:cNvSpPr>
            <p:nvPr/>
          </p:nvSpPr>
          <p:spPr bwMode="auto">
            <a:xfrm flipV="1">
              <a:off x="1999" y="3212"/>
              <a:ext cx="0" cy="15"/>
            </a:xfrm>
            <a:prstGeom prst="line">
              <a:avLst/>
            </a:prstGeom>
            <a:noFill/>
            <a:ln w="11113">
              <a:solidFill>
                <a:srgbClr val="808080"/>
              </a:solidFill>
              <a:round/>
              <a:headEnd/>
              <a:tailEnd/>
            </a:ln>
          </p:spPr>
          <p:txBody>
            <a:bodyPr/>
            <a:lstStyle/>
            <a:p>
              <a:endParaRPr lang="en-US"/>
            </a:p>
          </p:txBody>
        </p:sp>
        <p:sp>
          <p:nvSpPr>
            <p:cNvPr id="86099" name="Line 84"/>
            <p:cNvSpPr>
              <a:spLocks noChangeShapeType="1"/>
            </p:cNvSpPr>
            <p:nvPr/>
          </p:nvSpPr>
          <p:spPr bwMode="auto">
            <a:xfrm flipV="1">
              <a:off x="2006" y="3212"/>
              <a:ext cx="0" cy="15"/>
            </a:xfrm>
            <a:prstGeom prst="line">
              <a:avLst/>
            </a:prstGeom>
            <a:noFill/>
            <a:ln w="11113">
              <a:solidFill>
                <a:srgbClr val="808080"/>
              </a:solidFill>
              <a:round/>
              <a:headEnd/>
              <a:tailEnd/>
            </a:ln>
          </p:spPr>
          <p:txBody>
            <a:bodyPr/>
            <a:lstStyle/>
            <a:p>
              <a:endParaRPr lang="en-US"/>
            </a:p>
          </p:txBody>
        </p:sp>
        <p:sp>
          <p:nvSpPr>
            <p:cNvPr id="86100" name="Line 85"/>
            <p:cNvSpPr>
              <a:spLocks noChangeShapeType="1"/>
            </p:cNvSpPr>
            <p:nvPr/>
          </p:nvSpPr>
          <p:spPr bwMode="auto">
            <a:xfrm flipV="1">
              <a:off x="2013" y="3212"/>
              <a:ext cx="0" cy="15"/>
            </a:xfrm>
            <a:prstGeom prst="line">
              <a:avLst/>
            </a:prstGeom>
            <a:noFill/>
            <a:ln w="11113">
              <a:solidFill>
                <a:srgbClr val="808080"/>
              </a:solidFill>
              <a:round/>
              <a:headEnd/>
              <a:tailEnd/>
            </a:ln>
          </p:spPr>
          <p:txBody>
            <a:bodyPr/>
            <a:lstStyle/>
            <a:p>
              <a:endParaRPr lang="en-US"/>
            </a:p>
          </p:txBody>
        </p:sp>
        <p:sp>
          <p:nvSpPr>
            <p:cNvPr id="86101" name="Line 86"/>
            <p:cNvSpPr>
              <a:spLocks noChangeShapeType="1"/>
            </p:cNvSpPr>
            <p:nvPr/>
          </p:nvSpPr>
          <p:spPr bwMode="auto">
            <a:xfrm flipV="1">
              <a:off x="2028" y="3212"/>
              <a:ext cx="0" cy="15"/>
            </a:xfrm>
            <a:prstGeom prst="line">
              <a:avLst/>
            </a:prstGeom>
            <a:noFill/>
            <a:ln w="11113">
              <a:solidFill>
                <a:srgbClr val="808080"/>
              </a:solidFill>
              <a:round/>
              <a:headEnd/>
              <a:tailEnd/>
            </a:ln>
          </p:spPr>
          <p:txBody>
            <a:bodyPr/>
            <a:lstStyle/>
            <a:p>
              <a:endParaRPr lang="en-US"/>
            </a:p>
          </p:txBody>
        </p:sp>
        <p:sp>
          <p:nvSpPr>
            <p:cNvPr id="86102" name="Line 87"/>
            <p:cNvSpPr>
              <a:spLocks noChangeShapeType="1"/>
            </p:cNvSpPr>
            <p:nvPr/>
          </p:nvSpPr>
          <p:spPr bwMode="auto">
            <a:xfrm flipV="1">
              <a:off x="2035" y="3212"/>
              <a:ext cx="0" cy="15"/>
            </a:xfrm>
            <a:prstGeom prst="line">
              <a:avLst/>
            </a:prstGeom>
            <a:noFill/>
            <a:ln w="11113">
              <a:solidFill>
                <a:srgbClr val="808080"/>
              </a:solidFill>
              <a:round/>
              <a:headEnd/>
              <a:tailEnd/>
            </a:ln>
          </p:spPr>
          <p:txBody>
            <a:bodyPr/>
            <a:lstStyle/>
            <a:p>
              <a:endParaRPr lang="en-US"/>
            </a:p>
          </p:txBody>
        </p:sp>
        <p:sp>
          <p:nvSpPr>
            <p:cNvPr id="86103" name="Line 88"/>
            <p:cNvSpPr>
              <a:spLocks noChangeShapeType="1"/>
            </p:cNvSpPr>
            <p:nvPr/>
          </p:nvSpPr>
          <p:spPr bwMode="auto">
            <a:xfrm flipV="1">
              <a:off x="2050" y="3212"/>
              <a:ext cx="0" cy="15"/>
            </a:xfrm>
            <a:prstGeom prst="line">
              <a:avLst/>
            </a:prstGeom>
            <a:noFill/>
            <a:ln w="11113">
              <a:solidFill>
                <a:srgbClr val="808080"/>
              </a:solidFill>
              <a:round/>
              <a:headEnd/>
              <a:tailEnd/>
            </a:ln>
          </p:spPr>
          <p:txBody>
            <a:bodyPr/>
            <a:lstStyle/>
            <a:p>
              <a:endParaRPr lang="en-US"/>
            </a:p>
          </p:txBody>
        </p:sp>
        <p:sp>
          <p:nvSpPr>
            <p:cNvPr id="86104" name="Line 89"/>
            <p:cNvSpPr>
              <a:spLocks noChangeShapeType="1"/>
            </p:cNvSpPr>
            <p:nvPr/>
          </p:nvSpPr>
          <p:spPr bwMode="auto">
            <a:xfrm flipV="1">
              <a:off x="2057" y="3212"/>
              <a:ext cx="0" cy="15"/>
            </a:xfrm>
            <a:prstGeom prst="line">
              <a:avLst/>
            </a:prstGeom>
            <a:noFill/>
            <a:ln w="11113">
              <a:solidFill>
                <a:srgbClr val="808080"/>
              </a:solidFill>
              <a:round/>
              <a:headEnd/>
              <a:tailEnd/>
            </a:ln>
          </p:spPr>
          <p:txBody>
            <a:bodyPr/>
            <a:lstStyle/>
            <a:p>
              <a:endParaRPr lang="en-US"/>
            </a:p>
          </p:txBody>
        </p:sp>
        <p:sp>
          <p:nvSpPr>
            <p:cNvPr id="86105" name="Line 90"/>
            <p:cNvSpPr>
              <a:spLocks noChangeShapeType="1"/>
            </p:cNvSpPr>
            <p:nvPr/>
          </p:nvSpPr>
          <p:spPr bwMode="auto">
            <a:xfrm flipV="1">
              <a:off x="2064" y="3212"/>
              <a:ext cx="0" cy="15"/>
            </a:xfrm>
            <a:prstGeom prst="line">
              <a:avLst/>
            </a:prstGeom>
            <a:noFill/>
            <a:ln w="11113">
              <a:solidFill>
                <a:srgbClr val="808080"/>
              </a:solidFill>
              <a:round/>
              <a:headEnd/>
              <a:tailEnd/>
            </a:ln>
          </p:spPr>
          <p:txBody>
            <a:bodyPr/>
            <a:lstStyle/>
            <a:p>
              <a:endParaRPr lang="en-US"/>
            </a:p>
          </p:txBody>
        </p:sp>
        <p:sp>
          <p:nvSpPr>
            <p:cNvPr id="86106" name="Line 91"/>
            <p:cNvSpPr>
              <a:spLocks noChangeShapeType="1"/>
            </p:cNvSpPr>
            <p:nvPr/>
          </p:nvSpPr>
          <p:spPr bwMode="auto">
            <a:xfrm flipV="1">
              <a:off x="2079" y="3212"/>
              <a:ext cx="0" cy="15"/>
            </a:xfrm>
            <a:prstGeom prst="line">
              <a:avLst/>
            </a:prstGeom>
            <a:noFill/>
            <a:ln w="11113">
              <a:solidFill>
                <a:srgbClr val="808080"/>
              </a:solidFill>
              <a:round/>
              <a:headEnd/>
              <a:tailEnd/>
            </a:ln>
          </p:spPr>
          <p:txBody>
            <a:bodyPr/>
            <a:lstStyle/>
            <a:p>
              <a:endParaRPr lang="en-US"/>
            </a:p>
          </p:txBody>
        </p:sp>
        <p:sp>
          <p:nvSpPr>
            <p:cNvPr id="86107" name="Line 92"/>
            <p:cNvSpPr>
              <a:spLocks noChangeShapeType="1"/>
            </p:cNvSpPr>
            <p:nvPr/>
          </p:nvSpPr>
          <p:spPr bwMode="auto">
            <a:xfrm flipV="1">
              <a:off x="2086" y="3212"/>
              <a:ext cx="0" cy="15"/>
            </a:xfrm>
            <a:prstGeom prst="line">
              <a:avLst/>
            </a:prstGeom>
            <a:noFill/>
            <a:ln w="11113">
              <a:solidFill>
                <a:srgbClr val="808080"/>
              </a:solidFill>
              <a:round/>
              <a:headEnd/>
              <a:tailEnd/>
            </a:ln>
          </p:spPr>
          <p:txBody>
            <a:bodyPr/>
            <a:lstStyle/>
            <a:p>
              <a:endParaRPr lang="en-US"/>
            </a:p>
          </p:txBody>
        </p:sp>
        <p:sp>
          <p:nvSpPr>
            <p:cNvPr id="86108" name="Line 93"/>
            <p:cNvSpPr>
              <a:spLocks noChangeShapeType="1"/>
            </p:cNvSpPr>
            <p:nvPr/>
          </p:nvSpPr>
          <p:spPr bwMode="auto">
            <a:xfrm flipV="1">
              <a:off x="2101" y="3212"/>
              <a:ext cx="0" cy="15"/>
            </a:xfrm>
            <a:prstGeom prst="line">
              <a:avLst/>
            </a:prstGeom>
            <a:noFill/>
            <a:ln w="11113">
              <a:solidFill>
                <a:srgbClr val="808080"/>
              </a:solidFill>
              <a:round/>
              <a:headEnd/>
              <a:tailEnd/>
            </a:ln>
          </p:spPr>
          <p:txBody>
            <a:bodyPr/>
            <a:lstStyle/>
            <a:p>
              <a:endParaRPr lang="en-US"/>
            </a:p>
          </p:txBody>
        </p:sp>
        <p:sp>
          <p:nvSpPr>
            <p:cNvPr id="86109" name="Line 94"/>
            <p:cNvSpPr>
              <a:spLocks noChangeShapeType="1"/>
            </p:cNvSpPr>
            <p:nvPr/>
          </p:nvSpPr>
          <p:spPr bwMode="auto">
            <a:xfrm flipV="1">
              <a:off x="2108" y="3212"/>
              <a:ext cx="0" cy="15"/>
            </a:xfrm>
            <a:prstGeom prst="line">
              <a:avLst/>
            </a:prstGeom>
            <a:noFill/>
            <a:ln w="11113">
              <a:solidFill>
                <a:srgbClr val="808080"/>
              </a:solidFill>
              <a:round/>
              <a:headEnd/>
              <a:tailEnd/>
            </a:ln>
          </p:spPr>
          <p:txBody>
            <a:bodyPr/>
            <a:lstStyle/>
            <a:p>
              <a:endParaRPr lang="en-US"/>
            </a:p>
          </p:txBody>
        </p:sp>
        <p:sp>
          <p:nvSpPr>
            <p:cNvPr id="86110" name="Line 95"/>
            <p:cNvSpPr>
              <a:spLocks noChangeShapeType="1"/>
            </p:cNvSpPr>
            <p:nvPr/>
          </p:nvSpPr>
          <p:spPr bwMode="auto">
            <a:xfrm flipV="1">
              <a:off x="2115" y="3212"/>
              <a:ext cx="0" cy="15"/>
            </a:xfrm>
            <a:prstGeom prst="line">
              <a:avLst/>
            </a:prstGeom>
            <a:noFill/>
            <a:ln w="11113">
              <a:solidFill>
                <a:srgbClr val="808080"/>
              </a:solidFill>
              <a:round/>
              <a:headEnd/>
              <a:tailEnd/>
            </a:ln>
          </p:spPr>
          <p:txBody>
            <a:bodyPr/>
            <a:lstStyle/>
            <a:p>
              <a:endParaRPr lang="en-US"/>
            </a:p>
          </p:txBody>
        </p:sp>
        <p:sp>
          <p:nvSpPr>
            <p:cNvPr id="86111" name="Line 96"/>
            <p:cNvSpPr>
              <a:spLocks noChangeShapeType="1"/>
            </p:cNvSpPr>
            <p:nvPr/>
          </p:nvSpPr>
          <p:spPr bwMode="auto">
            <a:xfrm flipV="1">
              <a:off x="2130" y="3212"/>
              <a:ext cx="0" cy="15"/>
            </a:xfrm>
            <a:prstGeom prst="line">
              <a:avLst/>
            </a:prstGeom>
            <a:noFill/>
            <a:ln w="11113">
              <a:solidFill>
                <a:srgbClr val="808080"/>
              </a:solidFill>
              <a:round/>
              <a:headEnd/>
              <a:tailEnd/>
            </a:ln>
          </p:spPr>
          <p:txBody>
            <a:bodyPr/>
            <a:lstStyle/>
            <a:p>
              <a:endParaRPr lang="en-US"/>
            </a:p>
          </p:txBody>
        </p:sp>
        <p:sp>
          <p:nvSpPr>
            <p:cNvPr id="86112" name="Line 97"/>
            <p:cNvSpPr>
              <a:spLocks noChangeShapeType="1"/>
            </p:cNvSpPr>
            <p:nvPr/>
          </p:nvSpPr>
          <p:spPr bwMode="auto">
            <a:xfrm flipV="1">
              <a:off x="2137" y="3212"/>
              <a:ext cx="0" cy="15"/>
            </a:xfrm>
            <a:prstGeom prst="line">
              <a:avLst/>
            </a:prstGeom>
            <a:noFill/>
            <a:ln w="11113">
              <a:solidFill>
                <a:srgbClr val="808080"/>
              </a:solidFill>
              <a:round/>
              <a:headEnd/>
              <a:tailEnd/>
            </a:ln>
          </p:spPr>
          <p:txBody>
            <a:bodyPr/>
            <a:lstStyle/>
            <a:p>
              <a:endParaRPr lang="en-US"/>
            </a:p>
          </p:txBody>
        </p:sp>
        <p:sp>
          <p:nvSpPr>
            <p:cNvPr id="86113" name="Line 98"/>
            <p:cNvSpPr>
              <a:spLocks noChangeShapeType="1"/>
            </p:cNvSpPr>
            <p:nvPr/>
          </p:nvSpPr>
          <p:spPr bwMode="auto">
            <a:xfrm flipV="1">
              <a:off x="2152" y="3212"/>
              <a:ext cx="0" cy="15"/>
            </a:xfrm>
            <a:prstGeom prst="line">
              <a:avLst/>
            </a:prstGeom>
            <a:noFill/>
            <a:ln w="11113">
              <a:solidFill>
                <a:srgbClr val="808080"/>
              </a:solidFill>
              <a:round/>
              <a:headEnd/>
              <a:tailEnd/>
            </a:ln>
          </p:spPr>
          <p:txBody>
            <a:bodyPr/>
            <a:lstStyle/>
            <a:p>
              <a:endParaRPr lang="en-US"/>
            </a:p>
          </p:txBody>
        </p:sp>
        <p:sp>
          <p:nvSpPr>
            <p:cNvPr id="86114" name="Line 99"/>
            <p:cNvSpPr>
              <a:spLocks noChangeShapeType="1"/>
            </p:cNvSpPr>
            <p:nvPr/>
          </p:nvSpPr>
          <p:spPr bwMode="auto">
            <a:xfrm flipV="1">
              <a:off x="2159" y="3212"/>
              <a:ext cx="0" cy="15"/>
            </a:xfrm>
            <a:prstGeom prst="line">
              <a:avLst/>
            </a:prstGeom>
            <a:noFill/>
            <a:ln w="11113">
              <a:solidFill>
                <a:srgbClr val="808080"/>
              </a:solidFill>
              <a:round/>
              <a:headEnd/>
              <a:tailEnd/>
            </a:ln>
          </p:spPr>
          <p:txBody>
            <a:bodyPr/>
            <a:lstStyle/>
            <a:p>
              <a:endParaRPr lang="en-US"/>
            </a:p>
          </p:txBody>
        </p:sp>
        <p:sp>
          <p:nvSpPr>
            <p:cNvPr id="86115" name="Line 100"/>
            <p:cNvSpPr>
              <a:spLocks noChangeShapeType="1"/>
            </p:cNvSpPr>
            <p:nvPr/>
          </p:nvSpPr>
          <p:spPr bwMode="auto">
            <a:xfrm flipV="1">
              <a:off x="2166" y="3212"/>
              <a:ext cx="0" cy="15"/>
            </a:xfrm>
            <a:prstGeom prst="line">
              <a:avLst/>
            </a:prstGeom>
            <a:noFill/>
            <a:ln w="11113">
              <a:solidFill>
                <a:srgbClr val="808080"/>
              </a:solidFill>
              <a:round/>
              <a:headEnd/>
              <a:tailEnd/>
            </a:ln>
          </p:spPr>
          <p:txBody>
            <a:bodyPr/>
            <a:lstStyle/>
            <a:p>
              <a:endParaRPr lang="en-US"/>
            </a:p>
          </p:txBody>
        </p:sp>
        <p:sp>
          <p:nvSpPr>
            <p:cNvPr id="86116" name="Line 101"/>
            <p:cNvSpPr>
              <a:spLocks noChangeShapeType="1"/>
            </p:cNvSpPr>
            <p:nvPr/>
          </p:nvSpPr>
          <p:spPr bwMode="auto">
            <a:xfrm flipV="1">
              <a:off x="2181" y="3212"/>
              <a:ext cx="0" cy="15"/>
            </a:xfrm>
            <a:prstGeom prst="line">
              <a:avLst/>
            </a:prstGeom>
            <a:noFill/>
            <a:ln w="11113">
              <a:solidFill>
                <a:srgbClr val="808080"/>
              </a:solidFill>
              <a:round/>
              <a:headEnd/>
              <a:tailEnd/>
            </a:ln>
          </p:spPr>
          <p:txBody>
            <a:bodyPr/>
            <a:lstStyle/>
            <a:p>
              <a:endParaRPr lang="en-US"/>
            </a:p>
          </p:txBody>
        </p:sp>
        <p:sp>
          <p:nvSpPr>
            <p:cNvPr id="86117" name="Line 102"/>
            <p:cNvSpPr>
              <a:spLocks noChangeShapeType="1"/>
            </p:cNvSpPr>
            <p:nvPr/>
          </p:nvSpPr>
          <p:spPr bwMode="auto">
            <a:xfrm flipV="1">
              <a:off x="2188" y="3212"/>
              <a:ext cx="0" cy="15"/>
            </a:xfrm>
            <a:prstGeom prst="line">
              <a:avLst/>
            </a:prstGeom>
            <a:noFill/>
            <a:ln w="11113">
              <a:solidFill>
                <a:srgbClr val="808080"/>
              </a:solidFill>
              <a:round/>
              <a:headEnd/>
              <a:tailEnd/>
            </a:ln>
          </p:spPr>
          <p:txBody>
            <a:bodyPr/>
            <a:lstStyle/>
            <a:p>
              <a:endParaRPr lang="en-US"/>
            </a:p>
          </p:txBody>
        </p:sp>
        <p:sp>
          <p:nvSpPr>
            <p:cNvPr id="86118" name="Line 103"/>
            <p:cNvSpPr>
              <a:spLocks noChangeShapeType="1"/>
            </p:cNvSpPr>
            <p:nvPr/>
          </p:nvSpPr>
          <p:spPr bwMode="auto">
            <a:xfrm flipV="1">
              <a:off x="2203" y="3212"/>
              <a:ext cx="0" cy="15"/>
            </a:xfrm>
            <a:prstGeom prst="line">
              <a:avLst/>
            </a:prstGeom>
            <a:noFill/>
            <a:ln w="11113">
              <a:solidFill>
                <a:srgbClr val="808080"/>
              </a:solidFill>
              <a:round/>
              <a:headEnd/>
              <a:tailEnd/>
            </a:ln>
          </p:spPr>
          <p:txBody>
            <a:bodyPr/>
            <a:lstStyle/>
            <a:p>
              <a:endParaRPr lang="en-US"/>
            </a:p>
          </p:txBody>
        </p:sp>
        <p:sp>
          <p:nvSpPr>
            <p:cNvPr id="86119" name="Line 104"/>
            <p:cNvSpPr>
              <a:spLocks noChangeShapeType="1"/>
            </p:cNvSpPr>
            <p:nvPr/>
          </p:nvSpPr>
          <p:spPr bwMode="auto">
            <a:xfrm flipV="1">
              <a:off x="2210" y="3212"/>
              <a:ext cx="0" cy="15"/>
            </a:xfrm>
            <a:prstGeom prst="line">
              <a:avLst/>
            </a:prstGeom>
            <a:noFill/>
            <a:ln w="11113">
              <a:solidFill>
                <a:srgbClr val="808080"/>
              </a:solidFill>
              <a:round/>
              <a:headEnd/>
              <a:tailEnd/>
            </a:ln>
          </p:spPr>
          <p:txBody>
            <a:bodyPr/>
            <a:lstStyle/>
            <a:p>
              <a:endParaRPr lang="en-US"/>
            </a:p>
          </p:txBody>
        </p:sp>
        <p:sp>
          <p:nvSpPr>
            <p:cNvPr id="86120" name="Line 105"/>
            <p:cNvSpPr>
              <a:spLocks noChangeShapeType="1"/>
            </p:cNvSpPr>
            <p:nvPr/>
          </p:nvSpPr>
          <p:spPr bwMode="auto">
            <a:xfrm flipV="1">
              <a:off x="2224" y="3212"/>
              <a:ext cx="0" cy="15"/>
            </a:xfrm>
            <a:prstGeom prst="line">
              <a:avLst/>
            </a:prstGeom>
            <a:noFill/>
            <a:ln w="11113">
              <a:solidFill>
                <a:srgbClr val="808080"/>
              </a:solidFill>
              <a:round/>
              <a:headEnd/>
              <a:tailEnd/>
            </a:ln>
          </p:spPr>
          <p:txBody>
            <a:bodyPr/>
            <a:lstStyle/>
            <a:p>
              <a:endParaRPr lang="en-US"/>
            </a:p>
          </p:txBody>
        </p:sp>
        <p:sp>
          <p:nvSpPr>
            <p:cNvPr id="86121" name="Line 106"/>
            <p:cNvSpPr>
              <a:spLocks noChangeShapeType="1"/>
            </p:cNvSpPr>
            <p:nvPr/>
          </p:nvSpPr>
          <p:spPr bwMode="auto">
            <a:xfrm flipV="1">
              <a:off x="2232" y="3212"/>
              <a:ext cx="0" cy="15"/>
            </a:xfrm>
            <a:prstGeom prst="line">
              <a:avLst/>
            </a:prstGeom>
            <a:noFill/>
            <a:ln w="11113">
              <a:solidFill>
                <a:srgbClr val="808080"/>
              </a:solidFill>
              <a:round/>
              <a:headEnd/>
              <a:tailEnd/>
            </a:ln>
          </p:spPr>
          <p:txBody>
            <a:bodyPr/>
            <a:lstStyle/>
            <a:p>
              <a:endParaRPr lang="en-US"/>
            </a:p>
          </p:txBody>
        </p:sp>
        <p:sp>
          <p:nvSpPr>
            <p:cNvPr id="86122" name="Line 107"/>
            <p:cNvSpPr>
              <a:spLocks noChangeShapeType="1"/>
            </p:cNvSpPr>
            <p:nvPr/>
          </p:nvSpPr>
          <p:spPr bwMode="auto">
            <a:xfrm flipV="1">
              <a:off x="2239" y="3212"/>
              <a:ext cx="0" cy="15"/>
            </a:xfrm>
            <a:prstGeom prst="line">
              <a:avLst/>
            </a:prstGeom>
            <a:noFill/>
            <a:ln w="11113">
              <a:solidFill>
                <a:srgbClr val="808080"/>
              </a:solidFill>
              <a:round/>
              <a:headEnd/>
              <a:tailEnd/>
            </a:ln>
          </p:spPr>
          <p:txBody>
            <a:bodyPr/>
            <a:lstStyle/>
            <a:p>
              <a:endParaRPr lang="en-US"/>
            </a:p>
          </p:txBody>
        </p:sp>
        <p:sp>
          <p:nvSpPr>
            <p:cNvPr id="86123" name="Line 108"/>
            <p:cNvSpPr>
              <a:spLocks noChangeShapeType="1"/>
            </p:cNvSpPr>
            <p:nvPr/>
          </p:nvSpPr>
          <p:spPr bwMode="auto">
            <a:xfrm flipV="1">
              <a:off x="2254" y="3212"/>
              <a:ext cx="0" cy="15"/>
            </a:xfrm>
            <a:prstGeom prst="line">
              <a:avLst/>
            </a:prstGeom>
            <a:noFill/>
            <a:ln w="11113">
              <a:solidFill>
                <a:srgbClr val="808080"/>
              </a:solidFill>
              <a:round/>
              <a:headEnd/>
              <a:tailEnd/>
            </a:ln>
          </p:spPr>
          <p:txBody>
            <a:bodyPr/>
            <a:lstStyle/>
            <a:p>
              <a:endParaRPr lang="en-US"/>
            </a:p>
          </p:txBody>
        </p:sp>
        <p:sp>
          <p:nvSpPr>
            <p:cNvPr id="86124" name="Line 109"/>
            <p:cNvSpPr>
              <a:spLocks noChangeShapeType="1"/>
            </p:cNvSpPr>
            <p:nvPr/>
          </p:nvSpPr>
          <p:spPr bwMode="auto">
            <a:xfrm flipV="1">
              <a:off x="2261" y="3212"/>
              <a:ext cx="0" cy="15"/>
            </a:xfrm>
            <a:prstGeom prst="line">
              <a:avLst/>
            </a:prstGeom>
            <a:noFill/>
            <a:ln w="11113">
              <a:solidFill>
                <a:srgbClr val="808080"/>
              </a:solidFill>
              <a:round/>
              <a:headEnd/>
              <a:tailEnd/>
            </a:ln>
          </p:spPr>
          <p:txBody>
            <a:bodyPr/>
            <a:lstStyle/>
            <a:p>
              <a:endParaRPr lang="en-US"/>
            </a:p>
          </p:txBody>
        </p:sp>
        <p:sp>
          <p:nvSpPr>
            <p:cNvPr id="86125" name="Line 110"/>
            <p:cNvSpPr>
              <a:spLocks noChangeShapeType="1"/>
            </p:cNvSpPr>
            <p:nvPr/>
          </p:nvSpPr>
          <p:spPr bwMode="auto">
            <a:xfrm flipV="1">
              <a:off x="2275" y="3212"/>
              <a:ext cx="0" cy="15"/>
            </a:xfrm>
            <a:prstGeom prst="line">
              <a:avLst/>
            </a:prstGeom>
            <a:noFill/>
            <a:ln w="11113">
              <a:solidFill>
                <a:srgbClr val="808080"/>
              </a:solidFill>
              <a:round/>
              <a:headEnd/>
              <a:tailEnd/>
            </a:ln>
          </p:spPr>
          <p:txBody>
            <a:bodyPr/>
            <a:lstStyle/>
            <a:p>
              <a:endParaRPr lang="en-US"/>
            </a:p>
          </p:txBody>
        </p:sp>
        <p:sp>
          <p:nvSpPr>
            <p:cNvPr id="86126" name="Line 111"/>
            <p:cNvSpPr>
              <a:spLocks noChangeShapeType="1"/>
            </p:cNvSpPr>
            <p:nvPr/>
          </p:nvSpPr>
          <p:spPr bwMode="auto">
            <a:xfrm flipV="1">
              <a:off x="2283" y="3212"/>
              <a:ext cx="0" cy="15"/>
            </a:xfrm>
            <a:prstGeom prst="line">
              <a:avLst/>
            </a:prstGeom>
            <a:noFill/>
            <a:ln w="11113">
              <a:solidFill>
                <a:srgbClr val="808080"/>
              </a:solidFill>
              <a:round/>
              <a:headEnd/>
              <a:tailEnd/>
            </a:ln>
          </p:spPr>
          <p:txBody>
            <a:bodyPr/>
            <a:lstStyle/>
            <a:p>
              <a:endParaRPr lang="en-US"/>
            </a:p>
          </p:txBody>
        </p:sp>
        <p:sp>
          <p:nvSpPr>
            <p:cNvPr id="86127" name="Line 112"/>
            <p:cNvSpPr>
              <a:spLocks noChangeShapeType="1"/>
            </p:cNvSpPr>
            <p:nvPr/>
          </p:nvSpPr>
          <p:spPr bwMode="auto">
            <a:xfrm flipV="1">
              <a:off x="2290" y="3212"/>
              <a:ext cx="0" cy="15"/>
            </a:xfrm>
            <a:prstGeom prst="line">
              <a:avLst/>
            </a:prstGeom>
            <a:noFill/>
            <a:ln w="11113">
              <a:solidFill>
                <a:srgbClr val="808080"/>
              </a:solidFill>
              <a:round/>
              <a:headEnd/>
              <a:tailEnd/>
            </a:ln>
          </p:spPr>
          <p:txBody>
            <a:bodyPr/>
            <a:lstStyle/>
            <a:p>
              <a:endParaRPr lang="en-US"/>
            </a:p>
          </p:txBody>
        </p:sp>
        <p:sp>
          <p:nvSpPr>
            <p:cNvPr id="86128" name="Line 113"/>
            <p:cNvSpPr>
              <a:spLocks noChangeShapeType="1"/>
            </p:cNvSpPr>
            <p:nvPr/>
          </p:nvSpPr>
          <p:spPr bwMode="auto">
            <a:xfrm flipV="1">
              <a:off x="2305" y="3212"/>
              <a:ext cx="0" cy="15"/>
            </a:xfrm>
            <a:prstGeom prst="line">
              <a:avLst/>
            </a:prstGeom>
            <a:noFill/>
            <a:ln w="11113">
              <a:solidFill>
                <a:srgbClr val="808080"/>
              </a:solidFill>
              <a:round/>
              <a:headEnd/>
              <a:tailEnd/>
            </a:ln>
          </p:spPr>
          <p:txBody>
            <a:bodyPr/>
            <a:lstStyle/>
            <a:p>
              <a:endParaRPr lang="en-US"/>
            </a:p>
          </p:txBody>
        </p:sp>
        <p:sp>
          <p:nvSpPr>
            <p:cNvPr id="86129" name="Line 114"/>
            <p:cNvSpPr>
              <a:spLocks noChangeShapeType="1"/>
            </p:cNvSpPr>
            <p:nvPr/>
          </p:nvSpPr>
          <p:spPr bwMode="auto">
            <a:xfrm flipV="1">
              <a:off x="2312" y="3212"/>
              <a:ext cx="0" cy="15"/>
            </a:xfrm>
            <a:prstGeom prst="line">
              <a:avLst/>
            </a:prstGeom>
            <a:noFill/>
            <a:ln w="11113">
              <a:solidFill>
                <a:srgbClr val="808080"/>
              </a:solidFill>
              <a:round/>
              <a:headEnd/>
              <a:tailEnd/>
            </a:ln>
          </p:spPr>
          <p:txBody>
            <a:bodyPr/>
            <a:lstStyle/>
            <a:p>
              <a:endParaRPr lang="en-US"/>
            </a:p>
          </p:txBody>
        </p:sp>
        <p:sp>
          <p:nvSpPr>
            <p:cNvPr id="86130" name="Line 115"/>
            <p:cNvSpPr>
              <a:spLocks noChangeShapeType="1"/>
            </p:cNvSpPr>
            <p:nvPr/>
          </p:nvSpPr>
          <p:spPr bwMode="auto">
            <a:xfrm flipV="1">
              <a:off x="2326" y="3212"/>
              <a:ext cx="0" cy="15"/>
            </a:xfrm>
            <a:prstGeom prst="line">
              <a:avLst/>
            </a:prstGeom>
            <a:noFill/>
            <a:ln w="11113">
              <a:solidFill>
                <a:srgbClr val="808080"/>
              </a:solidFill>
              <a:round/>
              <a:headEnd/>
              <a:tailEnd/>
            </a:ln>
          </p:spPr>
          <p:txBody>
            <a:bodyPr/>
            <a:lstStyle/>
            <a:p>
              <a:endParaRPr lang="en-US"/>
            </a:p>
          </p:txBody>
        </p:sp>
        <p:sp>
          <p:nvSpPr>
            <p:cNvPr id="86131" name="Line 116"/>
            <p:cNvSpPr>
              <a:spLocks noChangeShapeType="1"/>
            </p:cNvSpPr>
            <p:nvPr/>
          </p:nvSpPr>
          <p:spPr bwMode="auto">
            <a:xfrm flipV="1">
              <a:off x="2334" y="3212"/>
              <a:ext cx="0" cy="15"/>
            </a:xfrm>
            <a:prstGeom prst="line">
              <a:avLst/>
            </a:prstGeom>
            <a:noFill/>
            <a:ln w="11113">
              <a:solidFill>
                <a:srgbClr val="808080"/>
              </a:solidFill>
              <a:round/>
              <a:headEnd/>
              <a:tailEnd/>
            </a:ln>
          </p:spPr>
          <p:txBody>
            <a:bodyPr/>
            <a:lstStyle/>
            <a:p>
              <a:endParaRPr lang="en-US"/>
            </a:p>
          </p:txBody>
        </p:sp>
        <p:sp>
          <p:nvSpPr>
            <p:cNvPr id="86132" name="Line 117"/>
            <p:cNvSpPr>
              <a:spLocks noChangeShapeType="1"/>
            </p:cNvSpPr>
            <p:nvPr/>
          </p:nvSpPr>
          <p:spPr bwMode="auto">
            <a:xfrm flipV="1">
              <a:off x="2341" y="3212"/>
              <a:ext cx="0" cy="15"/>
            </a:xfrm>
            <a:prstGeom prst="line">
              <a:avLst/>
            </a:prstGeom>
            <a:noFill/>
            <a:ln w="11113">
              <a:solidFill>
                <a:srgbClr val="808080"/>
              </a:solidFill>
              <a:round/>
              <a:headEnd/>
              <a:tailEnd/>
            </a:ln>
          </p:spPr>
          <p:txBody>
            <a:bodyPr/>
            <a:lstStyle/>
            <a:p>
              <a:endParaRPr lang="en-US"/>
            </a:p>
          </p:txBody>
        </p:sp>
        <p:sp>
          <p:nvSpPr>
            <p:cNvPr id="86133" name="Line 118"/>
            <p:cNvSpPr>
              <a:spLocks noChangeShapeType="1"/>
            </p:cNvSpPr>
            <p:nvPr/>
          </p:nvSpPr>
          <p:spPr bwMode="auto">
            <a:xfrm flipV="1">
              <a:off x="2356" y="3212"/>
              <a:ext cx="0" cy="15"/>
            </a:xfrm>
            <a:prstGeom prst="line">
              <a:avLst/>
            </a:prstGeom>
            <a:noFill/>
            <a:ln w="11113">
              <a:solidFill>
                <a:srgbClr val="808080"/>
              </a:solidFill>
              <a:round/>
              <a:headEnd/>
              <a:tailEnd/>
            </a:ln>
          </p:spPr>
          <p:txBody>
            <a:bodyPr/>
            <a:lstStyle/>
            <a:p>
              <a:endParaRPr lang="en-US"/>
            </a:p>
          </p:txBody>
        </p:sp>
        <p:sp>
          <p:nvSpPr>
            <p:cNvPr id="86134" name="Line 119"/>
            <p:cNvSpPr>
              <a:spLocks noChangeShapeType="1"/>
            </p:cNvSpPr>
            <p:nvPr/>
          </p:nvSpPr>
          <p:spPr bwMode="auto">
            <a:xfrm flipV="1">
              <a:off x="2363" y="3212"/>
              <a:ext cx="0" cy="15"/>
            </a:xfrm>
            <a:prstGeom prst="line">
              <a:avLst/>
            </a:prstGeom>
            <a:noFill/>
            <a:ln w="11113">
              <a:solidFill>
                <a:srgbClr val="808080"/>
              </a:solidFill>
              <a:round/>
              <a:headEnd/>
              <a:tailEnd/>
            </a:ln>
          </p:spPr>
          <p:txBody>
            <a:bodyPr/>
            <a:lstStyle/>
            <a:p>
              <a:endParaRPr lang="en-US"/>
            </a:p>
          </p:txBody>
        </p:sp>
        <p:sp>
          <p:nvSpPr>
            <p:cNvPr id="86135" name="Line 120"/>
            <p:cNvSpPr>
              <a:spLocks noChangeShapeType="1"/>
            </p:cNvSpPr>
            <p:nvPr/>
          </p:nvSpPr>
          <p:spPr bwMode="auto">
            <a:xfrm flipV="1">
              <a:off x="2377" y="3212"/>
              <a:ext cx="0" cy="15"/>
            </a:xfrm>
            <a:prstGeom prst="line">
              <a:avLst/>
            </a:prstGeom>
            <a:noFill/>
            <a:ln w="11113">
              <a:solidFill>
                <a:srgbClr val="808080"/>
              </a:solidFill>
              <a:round/>
              <a:headEnd/>
              <a:tailEnd/>
            </a:ln>
          </p:spPr>
          <p:txBody>
            <a:bodyPr/>
            <a:lstStyle/>
            <a:p>
              <a:endParaRPr lang="en-US"/>
            </a:p>
          </p:txBody>
        </p:sp>
        <p:sp>
          <p:nvSpPr>
            <p:cNvPr id="86136" name="Line 121"/>
            <p:cNvSpPr>
              <a:spLocks noChangeShapeType="1"/>
            </p:cNvSpPr>
            <p:nvPr/>
          </p:nvSpPr>
          <p:spPr bwMode="auto">
            <a:xfrm flipV="1">
              <a:off x="2385" y="3212"/>
              <a:ext cx="0" cy="15"/>
            </a:xfrm>
            <a:prstGeom prst="line">
              <a:avLst/>
            </a:prstGeom>
            <a:noFill/>
            <a:ln w="11113">
              <a:solidFill>
                <a:srgbClr val="808080"/>
              </a:solidFill>
              <a:round/>
              <a:headEnd/>
              <a:tailEnd/>
            </a:ln>
          </p:spPr>
          <p:txBody>
            <a:bodyPr/>
            <a:lstStyle/>
            <a:p>
              <a:endParaRPr lang="en-US"/>
            </a:p>
          </p:txBody>
        </p:sp>
        <p:sp>
          <p:nvSpPr>
            <p:cNvPr id="86137" name="Line 122"/>
            <p:cNvSpPr>
              <a:spLocks noChangeShapeType="1"/>
            </p:cNvSpPr>
            <p:nvPr/>
          </p:nvSpPr>
          <p:spPr bwMode="auto">
            <a:xfrm flipV="1">
              <a:off x="2392" y="3212"/>
              <a:ext cx="0" cy="15"/>
            </a:xfrm>
            <a:prstGeom prst="line">
              <a:avLst/>
            </a:prstGeom>
            <a:noFill/>
            <a:ln w="11113">
              <a:solidFill>
                <a:srgbClr val="808080"/>
              </a:solidFill>
              <a:round/>
              <a:headEnd/>
              <a:tailEnd/>
            </a:ln>
          </p:spPr>
          <p:txBody>
            <a:bodyPr/>
            <a:lstStyle/>
            <a:p>
              <a:endParaRPr lang="en-US"/>
            </a:p>
          </p:txBody>
        </p:sp>
        <p:sp>
          <p:nvSpPr>
            <p:cNvPr id="86138" name="Line 123"/>
            <p:cNvSpPr>
              <a:spLocks noChangeShapeType="1"/>
            </p:cNvSpPr>
            <p:nvPr/>
          </p:nvSpPr>
          <p:spPr bwMode="auto">
            <a:xfrm flipV="1">
              <a:off x="2407" y="3212"/>
              <a:ext cx="0" cy="15"/>
            </a:xfrm>
            <a:prstGeom prst="line">
              <a:avLst/>
            </a:prstGeom>
            <a:noFill/>
            <a:ln w="11113">
              <a:solidFill>
                <a:srgbClr val="808080"/>
              </a:solidFill>
              <a:round/>
              <a:headEnd/>
              <a:tailEnd/>
            </a:ln>
          </p:spPr>
          <p:txBody>
            <a:bodyPr/>
            <a:lstStyle/>
            <a:p>
              <a:endParaRPr lang="en-US"/>
            </a:p>
          </p:txBody>
        </p:sp>
        <p:sp>
          <p:nvSpPr>
            <p:cNvPr id="86139" name="Line 124"/>
            <p:cNvSpPr>
              <a:spLocks noChangeShapeType="1"/>
            </p:cNvSpPr>
            <p:nvPr/>
          </p:nvSpPr>
          <p:spPr bwMode="auto">
            <a:xfrm flipV="1">
              <a:off x="2414" y="3212"/>
              <a:ext cx="0" cy="15"/>
            </a:xfrm>
            <a:prstGeom prst="line">
              <a:avLst/>
            </a:prstGeom>
            <a:noFill/>
            <a:ln w="11113">
              <a:solidFill>
                <a:srgbClr val="808080"/>
              </a:solidFill>
              <a:round/>
              <a:headEnd/>
              <a:tailEnd/>
            </a:ln>
          </p:spPr>
          <p:txBody>
            <a:bodyPr/>
            <a:lstStyle/>
            <a:p>
              <a:endParaRPr lang="en-US"/>
            </a:p>
          </p:txBody>
        </p:sp>
        <p:sp>
          <p:nvSpPr>
            <p:cNvPr id="86140" name="Line 125"/>
            <p:cNvSpPr>
              <a:spLocks noChangeShapeType="1"/>
            </p:cNvSpPr>
            <p:nvPr/>
          </p:nvSpPr>
          <p:spPr bwMode="auto">
            <a:xfrm flipV="1">
              <a:off x="2428" y="3212"/>
              <a:ext cx="0" cy="15"/>
            </a:xfrm>
            <a:prstGeom prst="line">
              <a:avLst/>
            </a:prstGeom>
            <a:noFill/>
            <a:ln w="11113">
              <a:solidFill>
                <a:srgbClr val="808080"/>
              </a:solidFill>
              <a:round/>
              <a:headEnd/>
              <a:tailEnd/>
            </a:ln>
          </p:spPr>
          <p:txBody>
            <a:bodyPr/>
            <a:lstStyle/>
            <a:p>
              <a:endParaRPr lang="en-US"/>
            </a:p>
          </p:txBody>
        </p:sp>
        <p:sp>
          <p:nvSpPr>
            <p:cNvPr id="86141" name="Line 126"/>
            <p:cNvSpPr>
              <a:spLocks noChangeShapeType="1"/>
            </p:cNvSpPr>
            <p:nvPr/>
          </p:nvSpPr>
          <p:spPr bwMode="auto">
            <a:xfrm flipV="1">
              <a:off x="2436" y="3212"/>
              <a:ext cx="0" cy="15"/>
            </a:xfrm>
            <a:prstGeom prst="line">
              <a:avLst/>
            </a:prstGeom>
            <a:noFill/>
            <a:ln w="11113">
              <a:solidFill>
                <a:srgbClr val="808080"/>
              </a:solidFill>
              <a:round/>
              <a:headEnd/>
              <a:tailEnd/>
            </a:ln>
          </p:spPr>
          <p:txBody>
            <a:bodyPr/>
            <a:lstStyle/>
            <a:p>
              <a:endParaRPr lang="en-US"/>
            </a:p>
          </p:txBody>
        </p:sp>
        <p:sp>
          <p:nvSpPr>
            <p:cNvPr id="86142" name="Line 127"/>
            <p:cNvSpPr>
              <a:spLocks noChangeShapeType="1"/>
            </p:cNvSpPr>
            <p:nvPr/>
          </p:nvSpPr>
          <p:spPr bwMode="auto">
            <a:xfrm flipV="1">
              <a:off x="2450" y="3212"/>
              <a:ext cx="0" cy="15"/>
            </a:xfrm>
            <a:prstGeom prst="line">
              <a:avLst/>
            </a:prstGeom>
            <a:noFill/>
            <a:ln w="11113">
              <a:solidFill>
                <a:srgbClr val="808080"/>
              </a:solidFill>
              <a:round/>
              <a:headEnd/>
              <a:tailEnd/>
            </a:ln>
          </p:spPr>
          <p:txBody>
            <a:bodyPr/>
            <a:lstStyle/>
            <a:p>
              <a:endParaRPr lang="en-US"/>
            </a:p>
          </p:txBody>
        </p:sp>
        <p:sp>
          <p:nvSpPr>
            <p:cNvPr id="86143" name="Line 128"/>
            <p:cNvSpPr>
              <a:spLocks noChangeShapeType="1"/>
            </p:cNvSpPr>
            <p:nvPr/>
          </p:nvSpPr>
          <p:spPr bwMode="auto">
            <a:xfrm flipV="1">
              <a:off x="2458" y="3212"/>
              <a:ext cx="0" cy="15"/>
            </a:xfrm>
            <a:prstGeom prst="line">
              <a:avLst/>
            </a:prstGeom>
            <a:noFill/>
            <a:ln w="11113">
              <a:solidFill>
                <a:srgbClr val="808080"/>
              </a:solidFill>
              <a:round/>
              <a:headEnd/>
              <a:tailEnd/>
            </a:ln>
          </p:spPr>
          <p:txBody>
            <a:bodyPr/>
            <a:lstStyle/>
            <a:p>
              <a:endParaRPr lang="en-US"/>
            </a:p>
          </p:txBody>
        </p:sp>
        <p:sp>
          <p:nvSpPr>
            <p:cNvPr id="86144" name="Line 129"/>
            <p:cNvSpPr>
              <a:spLocks noChangeShapeType="1"/>
            </p:cNvSpPr>
            <p:nvPr/>
          </p:nvSpPr>
          <p:spPr bwMode="auto">
            <a:xfrm flipV="1">
              <a:off x="2465" y="3212"/>
              <a:ext cx="0" cy="15"/>
            </a:xfrm>
            <a:prstGeom prst="line">
              <a:avLst/>
            </a:prstGeom>
            <a:noFill/>
            <a:ln w="11113">
              <a:solidFill>
                <a:srgbClr val="808080"/>
              </a:solidFill>
              <a:round/>
              <a:headEnd/>
              <a:tailEnd/>
            </a:ln>
          </p:spPr>
          <p:txBody>
            <a:bodyPr/>
            <a:lstStyle/>
            <a:p>
              <a:endParaRPr lang="en-US"/>
            </a:p>
          </p:txBody>
        </p:sp>
        <p:sp>
          <p:nvSpPr>
            <p:cNvPr id="86145" name="Line 130"/>
            <p:cNvSpPr>
              <a:spLocks noChangeShapeType="1"/>
            </p:cNvSpPr>
            <p:nvPr/>
          </p:nvSpPr>
          <p:spPr bwMode="auto">
            <a:xfrm flipV="1">
              <a:off x="2479" y="3212"/>
              <a:ext cx="0" cy="15"/>
            </a:xfrm>
            <a:prstGeom prst="line">
              <a:avLst/>
            </a:prstGeom>
            <a:noFill/>
            <a:ln w="11113">
              <a:solidFill>
                <a:srgbClr val="808080"/>
              </a:solidFill>
              <a:round/>
              <a:headEnd/>
              <a:tailEnd/>
            </a:ln>
          </p:spPr>
          <p:txBody>
            <a:bodyPr/>
            <a:lstStyle/>
            <a:p>
              <a:endParaRPr lang="en-US"/>
            </a:p>
          </p:txBody>
        </p:sp>
        <p:sp>
          <p:nvSpPr>
            <p:cNvPr id="86146" name="Line 131"/>
            <p:cNvSpPr>
              <a:spLocks noChangeShapeType="1"/>
            </p:cNvSpPr>
            <p:nvPr/>
          </p:nvSpPr>
          <p:spPr bwMode="auto">
            <a:xfrm flipV="1">
              <a:off x="2487" y="3212"/>
              <a:ext cx="0" cy="15"/>
            </a:xfrm>
            <a:prstGeom prst="line">
              <a:avLst/>
            </a:prstGeom>
            <a:noFill/>
            <a:ln w="11113">
              <a:solidFill>
                <a:srgbClr val="808080"/>
              </a:solidFill>
              <a:round/>
              <a:headEnd/>
              <a:tailEnd/>
            </a:ln>
          </p:spPr>
          <p:txBody>
            <a:bodyPr/>
            <a:lstStyle/>
            <a:p>
              <a:endParaRPr lang="en-US"/>
            </a:p>
          </p:txBody>
        </p:sp>
        <p:sp>
          <p:nvSpPr>
            <p:cNvPr id="86147" name="Line 132"/>
            <p:cNvSpPr>
              <a:spLocks noChangeShapeType="1"/>
            </p:cNvSpPr>
            <p:nvPr/>
          </p:nvSpPr>
          <p:spPr bwMode="auto">
            <a:xfrm flipV="1">
              <a:off x="2501" y="3212"/>
              <a:ext cx="0" cy="15"/>
            </a:xfrm>
            <a:prstGeom prst="line">
              <a:avLst/>
            </a:prstGeom>
            <a:noFill/>
            <a:ln w="11113">
              <a:solidFill>
                <a:srgbClr val="808080"/>
              </a:solidFill>
              <a:round/>
              <a:headEnd/>
              <a:tailEnd/>
            </a:ln>
          </p:spPr>
          <p:txBody>
            <a:bodyPr/>
            <a:lstStyle/>
            <a:p>
              <a:endParaRPr lang="en-US"/>
            </a:p>
          </p:txBody>
        </p:sp>
        <p:sp>
          <p:nvSpPr>
            <p:cNvPr id="86148" name="Line 133"/>
            <p:cNvSpPr>
              <a:spLocks noChangeShapeType="1"/>
            </p:cNvSpPr>
            <p:nvPr/>
          </p:nvSpPr>
          <p:spPr bwMode="auto">
            <a:xfrm flipV="1">
              <a:off x="2509" y="3212"/>
              <a:ext cx="0" cy="15"/>
            </a:xfrm>
            <a:prstGeom prst="line">
              <a:avLst/>
            </a:prstGeom>
            <a:noFill/>
            <a:ln w="11113">
              <a:solidFill>
                <a:srgbClr val="808080"/>
              </a:solidFill>
              <a:round/>
              <a:headEnd/>
              <a:tailEnd/>
            </a:ln>
          </p:spPr>
          <p:txBody>
            <a:bodyPr/>
            <a:lstStyle/>
            <a:p>
              <a:endParaRPr lang="en-US"/>
            </a:p>
          </p:txBody>
        </p:sp>
        <p:sp>
          <p:nvSpPr>
            <p:cNvPr id="86149" name="Line 134"/>
            <p:cNvSpPr>
              <a:spLocks noChangeShapeType="1"/>
            </p:cNvSpPr>
            <p:nvPr/>
          </p:nvSpPr>
          <p:spPr bwMode="auto">
            <a:xfrm flipV="1">
              <a:off x="2516" y="3212"/>
              <a:ext cx="0" cy="15"/>
            </a:xfrm>
            <a:prstGeom prst="line">
              <a:avLst/>
            </a:prstGeom>
            <a:noFill/>
            <a:ln w="11113">
              <a:solidFill>
                <a:srgbClr val="808080"/>
              </a:solidFill>
              <a:round/>
              <a:headEnd/>
              <a:tailEnd/>
            </a:ln>
          </p:spPr>
          <p:txBody>
            <a:bodyPr/>
            <a:lstStyle/>
            <a:p>
              <a:endParaRPr lang="en-US"/>
            </a:p>
          </p:txBody>
        </p:sp>
        <p:sp>
          <p:nvSpPr>
            <p:cNvPr id="86150" name="Line 135"/>
            <p:cNvSpPr>
              <a:spLocks noChangeShapeType="1"/>
            </p:cNvSpPr>
            <p:nvPr/>
          </p:nvSpPr>
          <p:spPr bwMode="auto">
            <a:xfrm flipV="1">
              <a:off x="2530" y="3212"/>
              <a:ext cx="0" cy="15"/>
            </a:xfrm>
            <a:prstGeom prst="line">
              <a:avLst/>
            </a:prstGeom>
            <a:noFill/>
            <a:ln w="11113">
              <a:solidFill>
                <a:srgbClr val="808080"/>
              </a:solidFill>
              <a:round/>
              <a:headEnd/>
              <a:tailEnd/>
            </a:ln>
          </p:spPr>
          <p:txBody>
            <a:bodyPr/>
            <a:lstStyle/>
            <a:p>
              <a:endParaRPr lang="en-US"/>
            </a:p>
          </p:txBody>
        </p:sp>
        <p:sp>
          <p:nvSpPr>
            <p:cNvPr id="86151" name="Line 136"/>
            <p:cNvSpPr>
              <a:spLocks noChangeShapeType="1"/>
            </p:cNvSpPr>
            <p:nvPr/>
          </p:nvSpPr>
          <p:spPr bwMode="auto">
            <a:xfrm flipV="1">
              <a:off x="2538" y="3212"/>
              <a:ext cx="0" cy="15"/>
            </a:xfrm>
            <a:prstGeom prst="line">
              <a:avLst/>
            </a:prstGeom>
            <a:noFill/>
            <a:ln w="11113">
              <a:solidFill>
                <a:srgbClr val="808080"/>
              </a:solidFill>
              <a:round/>
              <a:headEnd/>
              <a:tailEnd/>
            </a:ln>
          </p:spPr>
          <p:txBody>
            <a:bodyPr/>
            <a:lstStyle/>
            <a:p>
              <a:endParaRPr lang="en-US"/>
            </a:p>
          </p:txBody>
        </p:sp>
        <p:sp>
          <p:nvSpPr>
            <p:cNvPr id="86152" name="Line 137"/>
            <p:cNvSpPr>
              <a:spLocks noChangeShapeType="1"/>
            </p:cNvSpPr>
            <p:nvPr/>
          </p:nvSpPr>
          <p:spPr bwMode="auto">
            <a:xfrm flipV="1">
              <a:off x="2552" y="3212"/>
              <a:ext cx="0" cy="15"/>
            </a:xfrm>
            <a:prstGeom prst="line">
              <a:avLst/>
            </a:prstGeom>
            <a:noFill/>
            <a:ln w="11113">
              <a:solidFill>
                <a:srgbClr val="808080"/>
              </a:solidFill>
              <a:round/>
              <a:headEnd/>
              <a:tailEnd/>
            </a:ln>
          </p:spPr>
          <p:txBody>
            <a:bodyPr/>
            <a:lstStyle/>
            <a:p>
              <a:endParaRPr lang="en-US"/>
            </a:p>
          </p:txBody>
        </p:sp>
        <p:sp>
          <p:nvSpPr>
            <p:cNvPr id="86153" name="Line 138"/>
            <p:cNvSpPr>
              <a:spLocks noChangeShapeType="1"/>
            </p:cNvSpPr>
            <p:nvPr/>
          </p:nvSpPr>
          <p:spPr bwMode="auto">
            <a:xfrm flipV="1">
              <a:off x="2560" y="3212"/>
              <a:ext cx="0" cy="15"/>
            </a:xfrm>
            <a:prstGeom prst="line">
              <a:avLst/>
            </a:prstGeom>
            <a:noFill/>
            <a:ln w="11113">
              <a:solidFill>
                <a:srgbClr val="808080"/>
              </a:solidFill>
              <a:round/>
              <a:headEnd/>
              <a:tailEnd/>
            </a:ln>
          </p:spPr>
          <p:txBody>
            <a:bodyPr/>
            <a:lstStyle/>
            <a:p>
              <a:endParaRPr lang="en-US"/>
            </a:p>
          </p:txBody>
        </p:sp>
        <p:sp>
          <p:nvSpPr>
            <p:cNvPr id="86154" name="Line 139"/>
            <p:cNvSpPr>
              <a:spLocks noChangeShapeType="1"/>
            </p:cNvSpPr>
            <p:nvPr/>
          </p:nvSpPr>
          <p:spPr bwMode="auto">
            <a:xfrm flipV="1">
              <a:off x="2567" y="3212"/>
              <a:ext cx="0" cy="15"/>
            </a:xfrm>
            <a:prstGeom prst="line">
              <a:avLst/>
            </a:prstGeom>
            <a:noFill/>
            <a:ln w="11113">
              <a:solidFill>
                <a:srgbClr val="808080"/>
              </a:solidFill>
              <a:round/>
              <a:headEnd/>
              <a:tailEnd/>
            </a:ln>
          </p:spPr>
          <p:txBody>
            <a:bodyPr/>
            <a:lstStyle/>
            <a:p>
              <a:endParaRPr lang="en-US"/>
            </a:p>
          </p:txBody>
        </p:sp>
        <p:sp>
          <p:nvSpPr>
            <p:cNvPr id="86155" name="Line 140"/>
            <p:cNvSpPr>
              <a:spLocks noChangeShapeType="1"/>
            </p:cNvSpPr>
            <p:nvPr/>
          </p:nvSpPr>
          <p:spPr bwMode="auto">
            <a:xfrm flipV="1">
              <a:off x="2581" y="3212"/>
              <a:ext cx="0" cy="15"/>
            </a:xfrm>
            <a:prstGeom prst="line">
              <a:avLst/>
            </a:prstGeom>
            <a:noFill/>
            <a:ln w="11113">
              <a:solidFill>
                <a:srgbClr val="808080"/>
              </a:solidFill>
              <a:round/>
              <a:headEnd/>
              <a:tailEnd/>
            </a:ln>
          </p:spPr>
          <p:txBody>
            <a:bodyPr/>
            <a:lstStyle/>
            <a:p>
              <a:endParaRPr lang="en-US"/>
            </a:p>
          </p:txBody>
        </p:sp>
        <p:sp>
          <p:nvSpPr>
            <p:cNvPr id="86156" name="Line 141"/>
            <p:cNvSpPr>
              <a:spLocks noChangeShapeType="1"/>
            </p:cNvSpPr>
            <p:nvPr/>
          </p:nvSpPr>
          <p:spPr bwMode="auto">
            <a:xfrm flipV="1">
              <a:off x="2589" y="3212"/>
              <a:ext cx="0" cy="15"/>
            </a:xfrm>
            <a:prstGeom prst="line">
              <a:avLst/>
            </a:prstGeom>
            <a:noFill/>
            <a:ln w="11113">
              <a:solidFill>
                <a:srgbClr val="808080"/>
              </a:solidFill>
              <a:round/>
              <a:headEnd/>
              <a:tailEnd/>
            </a:ln>
          </p:spPr>
          <p:txBody>
            <a:bodyPr/>
            <a:lstStyle/>
            <a:p>
              <a:endParaRPr lang="en-US"/>
            </a:p>
          </p:txBody>
        </p:sp>
        <p:sp>
          <p:nvSpPr>
            <p:cNvPr id="86157" name="Line 142"/>
            <p:cNvSpPr>
              <a:spLocks noChangeShapeType="1"/>
            </p:cNvSpPr>
            <p:nvPr/>
          </p:nvSpPr>
          <p:spPr bwMode="auto">
            <a:xfrm flipV="1">
              <a:off x="2603" y="3212"/>
              <a:ext cx="0" cy="15"/>
            </a:xfrm>
            <a:prstGeom prst="line">
              <a:avLst/>
            </a:prstGeom>
            <a:noFill/>
            <a:ln w="11113">
              <a:solidFill>
                <a:srgbClr val="808080"/>
              </a:solidFill>
              <a:round/>
              <a:headEnd/>
              <a:tailEnd/>
            </a:ln>
          </p:spPr>
          <p:txBody>
            <a:bodyPr/>
            <a:lstStyle/>
            <a:p>
              <a:endParaRPr lang="en-US"/>
            </a:p>
          </p:txBody>
        </p:sp>
        <p:sp>
          <p:nvSpPr>
            <p:cNvPr id="86158" name="Line 143"/>
            <p:cNvSpPr>
              <a:spLocks noChangeShapeType="1"/>
            </p:cNvSpPr>
            <p:nvPr/>
          </p:nvSpPr>
          <p:spPr bwMode="auto">
            <a:xfrm flipV="1">
              <a:off x="2610" y="3212"/>
              <a:ext cx="0" cy="15"/>
            </a:xfrm>
            <a:prstGeom prst="line">
              <a:avLst/>
            </a:prstGeom>
            <a:noFill/>
            <a:ln w="11113">
              <a:solidFill>
                <a:srgbClr val="808080"/>
              </a:solidFill>
              <a:round/>
              <a:headEnd/>
              <a:tailEnd/>
            </a:ln>
          </p:spPr>
          <p:txBody>
            <a:bodyPr/>
            <a:lstStyle/>
            <a:p>
              <a:endParaRPr lang="en-US"/>
            </a:p>
          </p:txBody>
        </p:sp>
        <p:sp>
          <p:nvSpPr>
            <p:cNvPr id="86159" name="Line 144"/>
            <p:cNvSpPr>
              <a:spLocks noChangeShapeType="1"/>
            </p:cNvSpPr>
            <p:nvPr/>
          </p:nvSpPr>
          <p:spPr bwMode="auto">
            <a:xfrm flipV="1">
              <a:off x="2618" y="3212"/>
              <a:ext cx="0" cy="15"/>
            </a:xfrm>
            <a:prstGeom prst="line">
              <a:avLst/>
            </a:prstGeom>
            <a:noFill/>
            <a:ln w="11113">
              <a:solidFill>
                <a:srgbClr val="808080"/>
              </a:solidFill>
              <a:round/>
              <a:headEnd/>
              <a:tailEnd/>
            </a:ln>
          </p:spPr>
          <p:txBody>
            <a:bodyPr/>
            <a:lstStyle/>
            <a:p>
              <a:endParaRPr lang="en-US"/>
            </a:p>
          </p:txBody>
        </p:sp>
        <p:sp>
          <p:nvSpPr>
            <p:cNvPr id="86160" name="Line 145"/>
            <p:cNvSpPr>
              <a:spLocks noChangeShapeType="1"/>
            </p:cNvSpPr>
            <p:nvPr/>
          </p:nvSpPr>
          <p:spPr bwMode="auto">
            <a:xfrm flipV="1">
              <a:off x="2632" y="3212"/>
              <a:ext cx="0" cy="15"/>
            </a:xfrm>
            <a:prstGeom prst="line">
              <a:avLst/>
            </a:prstGeom>
            <a:noFill/>
            <a:ln w="11113">
              <a:solidFill>
                <a:srgbClr val="808080"/>
              </a:solidFill>
              <a:round/>
              <a:headEnd/>
              <a:tailEnd/>
            </a:ln>
          </p:spPr>
          <p:txBody>
            <a:bodyPr/>
            <a:lstStyle/>
            <a:p>
              <a:endParaRPr lang="en-US"/>
            </a:p>
          </p:txBody>
        </p:sp>
        <p:sp>
          <p:nvSpPr>
            <p:cNvPr id="86161" name="Line 146"/>
            <p:cNvSpPr>
              <a:spLocks noChangeShapeType="1"/>
            </p:cNvSpPr>
            <p:nvPr/>
          </p:nvSpPr>
          <p:spPr bwMode="auto">
            <a:xfrm flipV="1">
              <a:off x="2640" y="3212"/>
              <a:ext cx="0" cy="15"/>
            </a:xfrm>
            <a:prstGeom prst="line">
              <a:avLst/>
            </a:prstGeom>
            <a:noFill/>
            <a:ln w="11113">
              <a:solidFill>
                <a:srgbClr val="808080"/>
              </a:solidFill>
              <a:round/>
              <a:headEnd/>
              <a:tailEnd/>
            </a:ln>
          </p:spPr>
          <p:txBody>
            <a:bodyPr/>
            <a:lstStyle/>
            <a:p>
              <a:endParaRPr lang="en-US"/>
            </a:p>
          </p:txBody>
        </p:sp>
        <p:sp>
          <p:nvSpPr>
            <p:cNvPr id="86162" name="Line 147"/>
            <p:cNvSpPr>
              <a:spLocks noChangeShapeType="1"/>
            </p:cNvSpPr>
            <p:nvPr/>
          </p:nvSpPr>
          <p:spPr bwMode="auto">
            <a:xfrm flipV="1">
              <a:off x="2654" y="3212"/>
              <a:ext cx="0" cy="15"/>
            </a:xfrm>
            <a:prstGeom prst="line">
              <a:avLst/>
            </a:prstGeom>
            <a:noFill/>
            <a:ln w="11113">
              <a:solidFill>
                <a:srgbClr val="808080"/>
              </a:solidFill>
              <a:round/>
              <a:headEnd/>
              <a:tailEnd/>
            </a:ln>
          </p:spPr>
          <p:txBody>
            <a:bodyPr/>
            <a:lstStyle/>
            <a:p>
              <a:endParaRPr lang="en-US"/>
            </a:p>
          </p:txBody>
        </p:sp>
        <p:sp>
          <p:nvSpPr>
            <p:cNvPr id="86163" name="Line 148"/>
            <p:cNvSpPr>
              <a:spLocks noChangeShapeType="1"/>
            </p:cNvSpPr>
            <p:nvPr/>
          </p:nvSpPr>
          <p:spPr bwMode="auto">
            <a:xfrm flipV="1">
              <a:off x="2661" y="3212"/>
              <a:ext cx="0" cy="15"/>
            </a:xfrm>
            <a:prstGeom prst="line">
              <a:avLst/>
            </a:prstGeom>
            <a:noFill/>
            <a:ln w="11113">
              <a:solidFill>
                <a:srgbClr val="808080"/>
              </a:solidFill>
              <a:round/>
              <a:headEnd/>
              <a:tailEnd/>
            </a:ln>
          </p:spPr>
          <p:txBody>
            <a:bodyPr/>
            <a:lstStyle/>
            <a:p>
              <a:endParaRPr lang="en-US"/>
            </a:p>
          </p:txBody>
        </p:sp>
        <p:sp>
          <p:nvSpPr>
            <p:cNvPr id="86164" name="Line 149"/>
            <p:cNvSpPr>
              <a:spLocks noChangeShapeType="1"/>
            </p:cNvSpPr>
            <p:nvPr/>
          </p:nvSpPr>
          <p:spPr bwMode="auto">
            <a:xfrm flipV="1">
              <a:off x="2676" y="3212"/>
              <a:ext cx="0" cy="15"/>
            </a:xfrm>
            <a:prstGeom prst="line">
              <a:avLst/>
            </a:prstGeom>
            <a:noFill/>
            <a:ln w="11113">
              <a:solidFill>
                <a:srgbClr val="808080"/>
              </a:solidFill>
              <a:round/>
              <a:headEnd/>
              <a:tailEnd/>
            </a:ln>
          </p:spPr>
          <p:txBody>
            <a:bodyPr/>
            <a:lstStyle/>
            <a:p>
              <a:endParaRPr lang="en-US"/>
            </a:p>
          </p:txBody>
        </p:sp>
        <p:sp>
          <p:nvSpPr>
            <p:cNvPr id="86165" name="Line 150"/>
            <p:cNvSpPr>
              <a:spLocks noChangeShapeType="1"/>
            </p:cNvSpPr>
            <p:nvPr/>
          </p:nvSpPr>
          <p:spPr bwMode="auto">
            <a:xfrm flipV="1">
              <a:off x="2683" y="3212"/>
              <a:ext cx="0" cy="15"/>
            </a:xfrm>
            <a:prstGeom prst="line">
              <a:avLst/>
            </a:prstGeom>
            <a:noFill/>
            <a:ln w="11113">
              <a:solidFill>
                <a:srgbClr val="808080"/>
              </a:solidFill>
              <a:round/>
              <a:headEnd/>
              <a:tailEnd/>
            </a:ln>
          </p:spPr>
          <p:txBody>
            <a:bodyPr/>
            <a:lstStyle/>
            <a:p>
              <a:endParaRPr lang="en-US"/>
            </a:p>
          </p:txBody>
        </p:sp>
        <p:sp>
          <p:nvSpPr>
            <p:cNvPr id="86166" name="Line 151"/>
            <p:cNvSpPr>
              <a:spLocks noChangeShapeType="1"/>
            </p:cNvSpPr>
            <p:nvPr/>
          </p:nvSpPr>
          <p:spPr bwMode="auto">
            <a:xfrm flipV="1">
              <a:off x="2691" y="3212"/>
              <a:ext cx="0" cy="15"/>
            </a:xfrm>
            <a:prstGeom prst="line">
              <a:avLst/>
            </a:prstGeom>
            <a:noFill/>
            <a:ln w="11113">
              <a:solidFill>
                <a:srgbClr val="808080"/>
              </a:solidFill>
              <a:round/>
              <a:headEnd/>
              <a:tailEnd/>
            </a:ln>
          </p:spPr>
          <p:txBody>
            <a:bodyPr/>
            <a:lstStyle/>
            <a:p>
              <a:endParaRPr lang="en-US"/>
            </a:p>
          </p:txBody>
        </p:sp>
        <p:sp>
          <p:nvSpPr>
            <p:cNvPr id="86167" name="Line 152"/>
            <p:cNvSpPr>
              <a:spLocks noChangeShapeType="1"/>
            </p:cNvSpPr>
            <p:nvPr/>
          </p:nvSpPr>
          <p:spPr bwMode="auto">
            <a:xfrm flipV="1">
              <a:off x="2705" y="3212"/>
              <a:ext cx="0" cy="15"/>
            </a:xfrm>
            <a:prstGeom prst="line">
              <a:avLst/>
            </a:prstGeom>
            <a:noFill/>
            <a:ln w="11113">
              <a:solidFill>
                <a:srgbClr val="808080"/>
              </a:solidFill>
              <a:round/>
              <a:headEnd/>
              <a:tailEnd/>
            </a:ln>
          </p:spPr>
          <p:txBody>
            <a:bodyPr/>
            <a:lstStyle/>
            <a:p>
              <a:endParaRPr lang="en-US"/>
            </a:p>
          </p:txBody>
        </p:sp>
        <p:sp>
          <p:nvSpPr>
            <p:cNvPr id="86168" name="Line 153"/>
            <p:cNvSpPr>
              <a:spLocks noChangeShapeType="1"/>
            </p:cNvSpPr>
            <p:nvPr/>
          </p:nvSpPr>
          <p:spPr bwMode="auto">
            <a:xfrm flipV="1">
              <a:off x="2712" y="3212"/>
              <a:ext cx="0" cy="15"/>
            </a:xfrm>
            <a:prstGeom prst="line">
              <a:avLst/>
            </a:prstGeom>
            <a:noFill/>
            <a:ln w="11113">
              <a:solidFill>
                <a:srgbClr val="808080"/>
              </a:solidFill>
              <a:round/>
              <a:headEnd/>
              <a:tailEnd/>
            </a:ln>
          </p:spPr>
          <p:txBody>
            <a:bodyPr/>
            <a:lstStyle/>
            <a:p>
              <a:endParaRPr lang="en-US"/>
            </a:p>
          </p:txBody>
        </p:sp>
        <p:sp>
          <p:nvSpPr>
            <p:cNvPr id="86169" name="Line 154"/>
            <p:cNvSpPr>
              <a:spLocks noChangeShapeType="1"/>
            </p:cNvSpPr>
            <p:nvPr/>
          </p:nvSpPr>
          <p:spPr bwMode="auto">
            <a:xfrm flipV="1">
              <a:off x="2727" y="3212"/>
              <a:ext cx="0" cy="15"/>
            </a:xfrm>
            <a:prstGeom prst="line">
              <a:avLst/>
            </a:prstGeom>
            <a:noFill/>
            <a:ln w="11113">
              <a:solidFill>
                <a:srgbClr val="808080"/>
              </a:solidFill>
              <a:round/>
              <a:headEnd/>
              <a:tailEnd/>
            </a:ln>
          </p:spPr>
          <p:txBody>
            <a:bodyPr/>
            <a:lstStyle/>
            <a:p>
              <a:endParaRPr lang="en-US"/>
            </a:p>
          </p:txBody>
        </p:sp>
        <p:sp>
          <p:nvSpPr>
            <p:cNvPr id="86170" name="Line 155"/>
            <p:cNvSpPr>
              <a:spLocks noChangeShapeType="1"/>
            </p:cNvSpPr>
            <p:nvPr/>
          </p:nvSpPr>
          <p:spPr bwMode="auto">
            <a:xfrm flipV="1">
              <a:off x="2734" y="3212"/>
              <a:ext cx="0" cy="15"/>
            </a:xfrm>
            <a:prstGeom prst="line">
              <a:avLst/>
            </a:prstGeom>
            <a:noFill/>
            <a:ln w="11113">
              <a:solidFill>
                <a:srgbClr val="808080"/>
              </a:solidFill>
              <a:round/>
              <a:headEnd/>
              <a:tailEnd/>
            </a:ln>
          </p:spPr>
          <p:txBody>
            <a:bodyPr/>
            <a:lstStyle/>
            <a:p>
              <a:endParaRPr lang="en-US"/>
            </a:p>
          </p:txBody>
        </p:sp>
        <p:sp>
          <p:nvSpPr>
            <p:cNvPr id="86171" name="Line 156"/>
            <p:cNvSpPr>
              <a:spLocks noChangeShapeType="1"/>
            </p:cNvSpPr>
            <p:nvPr/>
          </p:nvSpPr>
          <p:spPr bwMode="auto">
            <a:xfrm flipV="1">
              <a:off x="2742" y="3212"/>
              <a:ext cx="0" cy="15"/>
            </a:xfrm>
            <a:prstGeom prst="line">
              <a:avLst/>
            </a:prstGeom>
            <a:noFill/>
            <a:ln w="11113">
              <a:solidFill>
                <a:srgbClr val="808080"/>
              </a:solidFill>
              <a:round/>
              <a:headEnd/>
              <a:tailEnd/>
            </a:ln>
          </p:spPr>
          <p:txBody>
            <a:bodyPr/>
            <a:lstStyle/>
            <a:p>
              <a:endParaRPr lang="en-US"/>
            </a:p>
          </p:txBody>
        </p:sp>
        <p:sp>
          <p:nvSpPr>
            <p:cNvPr id="86172" name="Line 157"/>
            <p:cNvSpPr>
              <a:spLocks noChangeShapeType="1"/>
            </p:cNvSpPr>
            <p:nvPr/>
          </p:nvSpPr>
          <p:spPr bwMode="auto">
            <a:xfrm flipV="1">
              <a:off x="2756" y="3212"/>
              <a:ext cx="0" cy="15"/>
            </a:xfrm>
            <a:prstGeom prst="line">
              <a:avLst/>
            </a:prstGeom>
            <a:noFill/>
            <a:ln w="11113">
              <a:solidFill>
                <a:srgbClr val="808080"/>
              </a:solidFill>
              <a:round/>
              <a:headEnd/>
              <a:tailEnd/>
            </a:ln>
          </p:spPr>
          <p:txBody>
            <a:bodyPr/>
            <a:lstStyle/>
            <a:p>
              <a:endParaRPr lang="en-US"/>
            </a:p>
          </p:txBody>
        </p:sp>
        <p:sp>
          <p:nvSpPr>
            <p:cNvPr id="86173" name="Line 158"/>
            <p:cNvSpPr>
              <a:spLocks noChangeShapeType="1"/>
            </p:cNvSpPr>
            <p:nvPr/>
          </p:nvSpPr>
          <p:spPr bwMode="auto">
            <a:xfrm flipV="1">
              <a:off x="2763" y="3212"/>
              <a:ext cx="0" cy="15"/>
            </a:xfrm>
            <a:prstGeom prst="line">
              <a:avLst/>
            </a:prstGeom>
            <a:noFill/>
            <a:ln w="11113">
              <a:solidFill>
                <a:srgbClr val="808080"/>
              </a:solidFill>
              <a:round/>
              <a:headEnd/>
              <a:tailEnd/>
            </a:ln>
          </p:spPr>
          <p:txBody>
            <a:bodyPr/>
            <a:lstStyle/>
            <a:p>
              <a:endParaRPr lang="en-US"/>
            </a:p>
          </p:txBody>
        </p:sp>
        <p:sp>
          <p:nvSpPr>
            <p:cNvPr id="86174" name="Line 159"/>
            <p:cNvSpPr>
              <a:spLocks noChangeShapeType="1"/>
            </p:cNvSpPr>
            <p:nvPr/>
          </p:nvSpPr>
          <p:spPr bwMode="auto">
            <a:xfrm flipV="1">
              <a:off x="2778" y="3212"/>
              <a:ext cx="0" cy="15"/>
            </a:xfrm>
            <a:prstGeom prst="line">
              <a:avLst/>
            </a:prstGeom>
            <a:noFill/>
            <a:ln w="11113">
              <a:solidFill>
                <a:srgbClr val="808080"/>
              </a:solidFill>
              <a:round/>
              <a:headEnd/>
              <a:tailEnd/>
            </a:ln>
          </p:spPr>
          <p:txBody>
            <a:bodyPr/>
            <a:lstStyle/>
            <a:p>
              <a:endParaRPr lang="en-US"/>
            </a:p>
          </p:txBody>
        </p:sp>
        <p:sp>
          <p:nvSpPr>
            <p:cNvPr id="86175" name="Line 160"/>
            <p:cNvSpPr>
              <a:spLocks noChangeShapeType="1"/>
            </p:cNvSpPr>
            <p:nvPr/>
          </p:nvSpPr>
          <p:spPr bwMode="auto">
            <a:xfrm flipV="1">
              <a:off x="2785" y="3212"/>
              <a:ext cx="0" cy="15"/>
            </a:xfrm>
            <a:prstGeom prst="line">
              <a:avLst/>
            </a:prstGeom>
            <a:noFill/>
            <a:ln w="11113">
              <a:solidFill>
                <a:srgbClr val="808080"/>
              </a:solidFill>
              <a:round/>
              <a:headEnd/>
              <a:tailEnd/>
            </a:ln>
          </p:spPr>
          <p:txBody>
            <a:bodyPr/>
            <a:lstStyle/>
            <a:p>
              <a:endParaRPr lang="en-US"/>
            </a:p>
          </p:txBody>
        </p:sp>
        <p:sp>
          <p:nvSpPr>
            <p:cNvPr id="86176" name="Line 161"/>
            <p:cNvSpPr>
              <a:spLocks noChangeShapeType="1"/>
            </p:cNvSpPr>
            <p:nvPr/>
          </p:nvSpPr>
          <p:spPr bwMode="auto">
            <a:xfrm flipV="1">
              <a:off x="2793" y="3212"/>
              <a:ext cx="0" cy="15"/>
            </a:xfrm>
            <a:prstGeom prst="line">
              <a:avLst/>
            </a:prstGeom>
            <a:noFill/>
            <a:ln w="11113">
              <a:solidFill>
                <a:srgbClr val="808080"/>
              </a:solidFill>
              <a:round/>
              <a:headEnd/>
              <a:tailEnd/>
            </a:ln>
          </p:spPr>
          <p:txBody>
            <a:bodyPr/>
            <a:lstStyle/>
            <a:p>
              <a:endParaRPr lang="en-US"/>
            </a:p>
          </p:txBody>
        </p:sp>
        <p:sp>
          <p:nvSpPr>
            <p:cNvPr id="86177" name="Line 162"/>
            <p:cNvSpPr>
              <a:spLocks noChangeShapeType="1"/>
            </p:cNvSpPr>
            <p:nvPr/>
          </p:nvSpPr>
          <p:spPr bwMode="auto">
            <a:xfrm flipV="1">
              <a:off x="2807" y="3212"/>
              <a:ext cx="0" cy="15"/>
            </a:xfrm>
            <a:prstGeom prst="line">
              <a:avLst/>
            </a:prstGeom>
            <a:noFill/>
            <a:ln w="11113">
              <a:solidFill>
                <a:srgbClr val="808080"/>
              </a:solidFill>
              <a:round/>
              <a:headEnd/>
              <a:tailEnd/>
            </a:ln>
          </p:spPr>
          <p:txBody>
            <a:bodyPr/>
            <a:lstStyle/>
            <a:p>
              <a:endParaRPr lang="en-US"/>
            </a:p>
          </p:txBody>
        </p:sp>
        <p:sp>
          <p:nvSpPr>
            <p:cNvPr id="86178" name="Line 163"/>
            <p:cNvSpPr>
              <a:spLocks noChangeShapeType="1"/>
            </p:cNvSpPr>
            <p:nvPr/>
          </p:nvSpPr>
          <p:spPr bwMode="auto">
            <a:xfrm flipV="1">
              <a:off x="2814" y="3212"/>
              <a:ext cx="0" cy="15"/>
            </a:xfrm>
            <a:prstGeom prst="line">
              <a:avLst/>
            </a:prstGeom>
            <a:noFill/>
            <a:ln w="11113">
              <a:solidFill>
                <a:srgbClr val="808080"/>
              </a:solidFill>
              <a:round/>
              <a:headEnd/>
              <a:tailEnd/>
            </a:ln>
          </p:spPr>
          <p:txBody>
            <a:bodyPr/>
            <a:lstStyle/>
            <a:p>
              <a:endParaRPr lang="en-US"/>
            </a:p>
          </p:txBody>
        </p:sp>
        <p:sp>
          <p:nvSpPr>
            <p:cNvPr id="86179" name="Line 164"/>
            <p:cNvSpPr>
              <a:spLocks noChangeShapeType="1"/>
            </p:cNvSpPr>
            <p:nvPr/>
          </p:nvSpPr>
          <p:spPr bwMode="auto">
            <a:xfrm flipV="1">
              <a:off x="2829" y="3212"/>
              <a:ext cx="0" cy="15"/>
            </a:xfrm>
            <a:prstGeom prst="line">
              <a:avLst/>
            </a:prstGeom>
            <a:noFill/>
            <a:ln w="11113">
              <a:solidFill>
                <a:srgbClr val="808080"/>
              </a:solidFill>
              <a:round/>
              <a:headEnd/>
              <a:tailEnd/>
            </a:ln>
          </p:spPr>
          <p:txBody>
            <a:bodyPr/>
            <a:lstStyle/>
            <a:p>
              <a:endParaRPr lang="en-US"/>
            </a:p>
          </p:txBody>
        </p:sp>
        <p:sp>
          <p:nvSpPr>
            <p:cNvPr id="86180" name="Line 165"/>
            <p:cNvSpPr>
              <a:spLocks noChangeShapeType="1"/>
            </p:cNvSpPr>
            <p:nvPr/>
          </p:nvSpPr>
          <p:spPr bwMode="auto">
            <a:xfrm flipV="1">
              <a:off x="2836" y="3212"/>
              <a:ext cx="0" cy="15"/>
            </a:xfrm>
            <a:prstGeom prst="line">
              <a:avLst/>
            </a:prstGeom>
            <a:noFill/>
            <a:ln w="11113">
              <a:solidFill>
                <a:srgbClr val="808080"/>
              </a:solidFill>
              <a:round/>
              <a:headEnd/>
              <a:tailEnd/>
            </a:ln>
          </p:spPr>
          <p:txBody>
            <a:bodyPr/>
            <a:lstStyle/>
            <a:p>
              <a:endParaRPr lang="en-US"/>
            </a:p>
          </p:txBody>
        </p:sp>
        <p:sp>
          <p:nvSpPr>
            <p:cNvPr id="86181" name="Line 166"/>
            <p:cNvSpPr>
              <a:spLocks noChangeShapeType="1"/>
            </p:cNvSpPr>
            <p:nvPr/>
          </p:nvSpPr>
          <p:spPr bwMode="auto">
            <a:xfrm flipV="1">
              <a:off x="2844" y="3212"/>
              <a:ext cx="0" cy="15"/>
            </a:xfrm>
            <a:prstGeom prst="line">
              <a:avLst/>
            </a:prstGeom>
            <a:noFill/>
            <a:ln w="11113">
              <a:solidFill>
                <a:srgbClr val="808080"/>
              </a:solidFill>
              <a:round/>
              <a:headEnd/>
              <a:tailEnd/>
            </a:ln>
          </p:spPr>
          <p:txBody>
            <a:bodyPr/>
            <a:lstStyle/>
            <a:p>
              <a:endParaRPr lang="en-US"/>
            </a:p>
          </p:txBody>
        </p:sp>
        <p:sp>
          <p:nvSpPr>
            <p:cNvPr id="86182" name="Line 167"/>
            <p:cNvSpPr>
              <a:spLocks noChangeShapeType="1"/>
            </p:cNvSpPr>
            <p:nvPr/>
          </p:nvSpPr>
          <p:spPr bwMode="auto">
            <a:xfrm flipV="1">
              <a:off x="2858" y="3212"/>
              <a:ext cx="0" cy="15"/>
            </a:xfrm>
            <a:prstGeom prst="line">
              <a:avLst/>
            </a:prstGeom>
            <a:noFill/>
            <a:ln w="11113">
              <a:solidFill>
                <a:srgbClr val="808080"/>
              </a:solidFill>
              <a:round/>
              <a:headEnd/>
              <a:tailEnd/>
            </a:ln>
          </p:spPr>
          <p:txBody>
            <a:bodyPr/>
            <a:lstStyle/>
            <a:p>
              <a:endParaRPr lang="en-US"/>
            </a:p>
          </p:txBody>
        </p:sp>
        <p:sp>
          <p:nvSpPr>
            <p:cNvPr id="86183" name="Line 168"/>
            <p:cNvSpPr>
              <a:spLocks noChangeShapeType="1"/>
            </p:cNvSpPr>
            <p:nvPr/>
          </p:nvSpPr>
          <p:spPr bwMode="auto">
            <a:xfrm flipV="1">
              <a:off x="2865" y="3212"/>
              <a:ext cx="0" cy="15"/>
            </a:xfrm>
            <a:prstGeom prst="line">
              <a:avLst/>
            </a:prstGeom>
            <a:noFill/>
            <a:ln w="11113">
              <a:solidFill>
                <a:srgbClr val="808080"/>
              </a:solidFill>
              <a:round/>
              <a:headEnd/>
              <a:tailEnd/>
            </a:ln>
          </p:spPr>
          <p:txBody>
            <a:bodyPr/>
            <a:lstStyle/>
            <a:p>
              <a:endParaRPr lang="en-US"/>
            </a:p>
          </p:txBody>
        </p:sp>
        <p:sp>
          <p:nvSpPr>
            <p:cNvPr id="86184" name="Line 169"/>
            <p:cNvSpPr>
              <a:spLocks noChangeShapeType="1"/>
            </p:cNvSpPr>
            <p:nvPr/>
          </p:nvSpPr>
          <p:spPr bwMode="auto">
            <a:xfrm flipV="1">
              <a:off x="2880" y="3212"/>
              <a:ext cx="0" cy="15"/>
            </a:xfrm>
            <a:prstGeom prst="line">
              <a:avLst/>
            </a:prstGeom>
            <a:noFill/>
            <a:ln w="11113">
              <a:solidFill>
                <a:srgbClr val="808080"/>
              </a:solidFill>
              <a:round/>
              <a:headEnd/>
              <a:tailEnd/>
            </a:ln>
          </p:spPr>
          <p:txBody>
            <a:bodyPr/>
            <a:lstStyle/>
            <a:p>
              <a:endParaRPr lang="en-US"/>
            </a:p>
          </p:txBody>
        </p:sp>
        <p:sp>
          <p:nvSpPr>
            <p:cNvPr id="86185" name="Line 170"/>
            <p:cNvSpPr>
              <a:spLocks noChangeShapeType="1"/>
            </p:cNvSpPr>
            <p:nvPr/>
          </p:nvSpPr>
          <p:spPr bwMode="auto">
            <a:xfrm flipV="1">
              <a:off x="2887" y="3212"/>
              <a:ext cx="0" cy="15"/>
            </a:xfrm>
            <a:prstGeom prst="line">
              <a:avLst/>
            </a:prstGeom>
            <a:noFill/>
            <a:ln w="11113">
              <a:solidFill>
                <a:srgbClr val="808080"/>
              </a:solidFill>
              <a:round/>
              <a:headEnd/>
              <a:tailEnd/>
            </a:ln>
          </p:spPr>
          <p:txBody>
            <a:bodyPr/>
            <a:lstStyle/>
            <a:p>
              <a:endParaRPr lang="en-US"/>
            </a:p>
          </p:txBody>
        </p:sp>
        <p:sp>
          <p:nvSpPr>
            <p:cNvPr id="86186" name="Line 171"/>
            <p:cNvSpPr>
              <a:spLocks noChangeShapeType="1"/>
            </p:cNvSpPr>
            <p:nvPr/>
          </p:nvSpPr>
          <p:spPr bwMode="auto">
            <a:xfrm flipV="1">
              <a:off x="2895" y="3212"/>
              <a:ext cx="0" cy="15"/>
            </a:xfrm>
            <a:prstGeom prst="line">
              <a:avLst/>
            </a:prstGeom>
            <a:noFill/>
            <a:ln w="11113">
              <a:solidFill>
                <a:srgbClr val="808080"/>
              </a:solidFill>
              <a:round/>
              <a:headEnd/>
              <a:tailEnd/>
            </a:ln>
          </p:spPr>
          <p:txBody>
            <a:bodyPr/>
            <a:lstStyle/>
            <a:p>
              <a:endParaRPr lang="en-US"/>
            </a:p>
          </p:txBody>
        </p:sp>
        <p:sp>
          <p:nvSpPr>
            <p:cNvPr id="86187" name="Line 172"/>
            <p:cNvSpPr>
              <a:spLocks noChangeShapeType="1"/>
            </p:cNvSpPr>
            <p:nvPr/>
          </p:nvSpPr>
          <p:spPr bwMode="auto">
            <a:xfrm flipV="1">
              <a:off x="2909" y="3212"/>
              <a:ext cx="0" cy="15"/>
            </a:xfrm>
            <a:prstGeom prst="line">
              <a:avLst/>
            </a:prstGeom>
            <a:noFill/>
            <a:ln w="11113">
              <a:solidFill>
                <a:srgbClr val="808080"/>
              </a:solidFill>
              <a:round/>
              <a:headEnd/>
              <a:tailEnd/>
            </a:ln>
          </p:spPr>
          <p:txBody>
            <a:bodyPr/>
            <a:lstStyle/>
            <a:p>
              <a:endParaRPr lang="en-US"/>
            </a:p>
          </p:txBody>
        </p:sp>
        <p:sp>
          <p:nvSpPr>
            <p:cNvPr id="86188" name="Line 173"/>
            <p:cNvSpPr>
              <a:spLocks noChangeShapeType="1"/>
            </p:cNvSpPr>
            <p:nvPr/>
          </p:nvSpPr>
          <p:spPr bwMode="auto">
            <a:xfrm flipV="1">
              <a:off x="2916" y="3212"/>
              <a:ext cx="0" cy="15"/>
            </a:xfrm>
            <a:prstGeom prst="line">
              <a:avLst/>
            </a:prstGeom>
            <a:noFill/>
            <a:ln w="11113">
              <a:solidFill>
                <a:srgbClr val="808080"/>
              </a:solidFill>
              <a:round/>
              <a:headEnd/>
              <a:tailEnd/>
            </a:ln>
          </p:spPr>
          <p:txBody>
            <a:bodyPr/>
            <a:lstStyle/>
            <a:p>
              <a:endParaRPr lang="en-US"/>
            </a:p>
          </p:txBody>
        </p:sp>
        <p:sp>
          <p:nvSpPr>
            <p:cNvPr id="86189" name="Line 174"/>
            <p:cNvSpPr>
              <a:spLocks noChangeShapeType="1"/>
            </p:cNvSpPr>
            <p:nvPr/>
          </p:nvSpPr>
          <p:spPr bwMode="auto">
            <a:xfrm flipV="1">
              <a:off x="2931" y="3212"/>
              <a:ext cx="0" cy="15"/>
            </a:xfrm>
            <a:prstGeom prst="line">
              <a:avLst/>
            </a:prstGeom>
            <a:noFill/>
            <a:ln w="11113">
              <a:solidFill>
                <a:srgbClr val="808080"/>
              </a:solidFill>
              <a:round/>
              <a:headEnd/>
              <a:tailEnd/>
            </a:ln>
          </p:spPr>
          <p:txBody>
            <a:bodyPr/>
            <a:lstStyle/>
            <a:p>
              <a:endParaRPr lang="en-US"/>
            </a:p>
          </p:txBody>
        </p:sp>
        <p:sp>
          <p:nvSpPr>
            <p:cNvPr id="86190" name="Line 175"/>
            <p:cNvSpPr>
              <a:spLocks noChangeShapeType="1"/>
            </p:cNvSpPr>
            <p:nvPr/>
          </p:nvSpPr>
          <p:spPr bwMode="auto">
            <a:xfrm flipV="1">
              <a:off x="2938" y="3212"/>
              <a:ext cx="0" cy="15"/>
            </a:xfrm>
            <a:prstGeom prst="line">
              <a:avLst/>
            </a:prstGeom>
            <a:noFill/>
            <a:ln w="11113">
              <a:solidFill>
                <a:srgbClr val="808080"/>
              </a:solidFill>
              <a:round/>
              <a:headEnd/>
              <a:tailEnd/>
            </a:ln>
          </p:spPr>
          <p:txBody>
            <a:bodyPr/>
            <a:lstStyle/>
            <a:p>
              <a:endParaRPr lang="en-US"/>
            </a:p>
          </p:txBody>
        </p:sp>
        <p:sp>
          <p:nvSpPr>
            <p:cNvPr id="86191" name="Line 176"/>
            <p:cNvSpPr>
              <a:spLocks noChangeShapeType="1"/>
            </p:cNvSpPr>
            <p:nvPr/>
          </p:nvSpPr>
          <p:spPr bwMode="auto">
            <a:xfrm flipV="1">
              <a:off x="2953" y="3212"/>
              <a:ext cx="0" cy="15"/>
            </a:xfrm>
            <a:prstGeom prst="line">
              <a:avLst/>
            </a:prstGeom>
            <a:noFill/>
            <a:ln w="11113">
              <a:solidFill>
                <a:srgbClr val="808080"/>
              </a:solidFill>
              <a:round/>
              <a:headEnd/>
              <a:tailEnd/>
            </a:ln>
          </p:spPr>
          <p:txBody>
            <a:bodyPr/>
            <a:lstStyle/>
            <a:p>
              <a:endParaRPr lang="en-US"/>
            </a:p>
          </p:txBody>
        </p:sp>
        <p:sp>
          <p:nvSpPr>
            <p:cNvPr id="86192" name="Line 177"/>
            <p:cNvSpPr>
              <a:spLocks noChangeShapeType="1"/>
            </p:cNvSpPr>
            <p:nvPr/>
          </p:nvSpPr>
          <p:spPr bwMode="auto">
            <a:xfrm flipV="1">
              <a:off x="2960" y="3212"/>
              <a:ext cx="0" cy="15"/>
            </a:xfrm>
            <a:prstGeom prst="line">
              <a:avLst/>
            </a:prstGeom>
            <a:noFill/>
            <a:ln w="11113">
              <a:solidFill>
                <a:srgbClr val="808080"/>
              </a:solidFill>
              <a:round/>
              <a:headEnd/>
              <a:tailEnd/>
            </a:ln>
          </p:spPr>
          <p:txBody>
            <a:bodyPr/>
            <a:lstStyle/>
            <a:p>
              <a:endParaRPr lang="en-US"/>
            </a:p>
          </p:txBody>
        </p:sp>
        <p:sp>
          <p:nvSpPr>
            <p:cNvPr id="86193" name="Line 178"/>
            <p:cNvSpPr>
              <a:spLocks noChangeShapeType="1"/>
            </p:cNvSpPr>
            <p:nvPr/>
          </p:nvSpPr>
          <p:spPr bwMode="auto">
            <a:xfrm flipV="1">
              <a:off x="2967" y="3212"/>
              <a:ext cx="0" cy="15"/>
            </a:xfrm>
            <a:prstGeom prst="line">
              <a:avLst/>
            </a:prstGeom>
            <a:noFill/>
            <a:ln w="11113">
              <a:solidFill>
                <a:srgbClr val="808080"/>
              </a:solidFill>
              <a:round/>
              <a:headEnd/>
              <a:tailEnd/>
            </a:ln>
          </p:spPr>
          <p:txBody>
            <a:bodyPr/>
            <a:lstStyle/>
            <a:p>
              <a:endParaRPr lang="en-US"/>
            </a:p>
          </p:txBody>
        </p:sp>
        <p:sp>
          <p:nvSpPr>
            <p:cNvPr id="86194" name="Line 179"/>
            <p:cNvSpPr>
              <a:spLocks noChangeShapeType="1"/>
            </p:cNvSpPr>
            <p:nvPr/>
          </p:nvSpPr>
          <p:spPr bwMode="auto">
            <a:xfrm flipV="1">
              <a:off x="2982" y="3212"/>
              <a:ext cx="0" cy="15"/>
            </a:xfrm>
            <a:prstGeom prst="line">
              <a:avLst/>
            </a:prstGeom>
            <a:noFill/>
            <a:ln w="11113">
              <a:solidFill>
                <a:srgbClr val="808080"/>
              </a:solidFill>
              <a:round/>
              <a:headEnd/>
              <a:tailEnd/>
            </a:ln>
          </p:spPr>
          <p:txBody>
            <a:bodyPr/>
            <a:lstStyle/>
            <a:p>
              <a:endParaRPr lang="en-US"/>
            </a:p>
          </p:txBody>
        </p:sp>
        <p:sp>
          <p:nvSpPr>
            <p:cNvPr id="86195" name="Line 180"/>
            <p:cNvSpPr>
              <a:spLocks noChangeShapeType="1"/>
            </p:cNvSpPr>
            <p:nvPr/>
          </p:nvSpPr>
          <p:spPr bwMode="auto">
            <a:xfrm flipV="1">
              <a:off x="2989" y="3212"/>
              <a:ext cx="0" cy="15"/>
            </a:xfrm>
            <a:prstGeom prst="line">
              <a:avLst/>
            </a:prstGeom>
            <a:noFill/>
            <a:ln w="11113">
              <a:solidFill>
                <a:srgbClr val="808080"/>
              </a:solidFill>
              <a:round/>
              <a:headEnd/>
              <a:tailEnd/>
            </a:ln>
          </p:spPr>
          <p:txBody>
            <a:bodyPr/>
            <a:lstStyle/>
            <a:p>
              <a:endParaRPr lang="en-US"/>
            </a:p>
          </p:txBody>
        </p:sp>
        <p:sp>
          <p:nvSpPr>
            <p:cNvPr id="86196" name="Line 181"/>
            <p:cNvSpPr>
              <a:spLocks noChangeShapeType="1"/>
            </p:cNvSpPr>
            <p:nvPr/>
          </p:nvSpPr>
          <p:spPr bwMode="auto">
            <a:xfrm flipV="1">
              <a:off x="3004" y="3212"/>
              <a:ext cx="0" cy="15"/>
            </a:xfrm>
            <a:prstGeom prst="line">
              <a:avLst/>
            </a:prstGeom>
            <a:noFill/>
            <a:ln w="11113">
              <a:solidFill>
                <a:srgbClr val="808080"/>
              </a:solidFill>
              <a:round/>
              <a:headEnd/>
              <a:tailEnd/>
            </a:ln>
          </p:spPr>
          <p:txBody>
            <a:bodyPr/>
            <a:lstStyle/>
            <a:p>
              <a:endParaRPr lang="en-US"/>
            </a:p>
          </p:txBody>
        </p:sp>
        <p:sp>
          <p:nvSpPr>
            <p:cNvPr id="86197" name="Line 182"/>
            <p:cNvSpPr>
              <a:spLocks noChangeShapeType="1"/>
            </p:cNvSpPr>
            <p:nvPr/>
          </p:nvSpPr>
          <p:spPr bwMode="auto">
            <a:xfrm flipV="1">
              <a:off x="3011" y="3212"/>
              <a:ext cx="0" cy="15"/>
            </a:xfrm>
            <a:prstGeom prst="line">
              <a:avLst/>
            </a:prstGeom>
            <a:noFill/>
            <a:ln w="11113">
              <a:solidFill>
                <a:srgbClr val="808080"/>
              </a:solidFill>
              <a:round/>
              <a:headEnd/>
              <a:tailEnd/>
            </a:ln>
          </p:spPr>
          <p:txBody>
            <a:bodyPr/>
            <a:lstStyle/>
            <a:p>
              <a:endParaRPr lang="en-US"/>
            </a:p>
          </p:txBody>
        </p:sp>
        <p:sp>
          <p:nvSpPr>
            <p:cNvPr id="86198" name="Line 183"/>
            <p:cNvSpPr>
              <a:spLocks noChangeShapeType="1"/>
            </p:cNvSpPr>
            <p:nvPr/>
          </p:nvSpPr>
          <p:spPr bwMode="auto">
            <a:xfrm flipV="1">
              <a:off x="3018" y="3212"/>
              <a:ext cx="0" cy="15"/>
            </a:xfrm>
            <a:prstGeom prst="line">
              <a:avLst/>
            </a:prstGeom>
            <a:noFill/>
            <a:ln w="11113">
              <a:solidFill>
                <a:srgbClr val="808080"/>
              </a:solidFill>
              <a:round/>
              <a:headEnd/>
              <a:tailEnd/>
            </a:ln>
          </p:spPr>
          <p:txBody>
            <a:bodyPr/>
            <a:lstStyle/>
            <a:p>
              <a:endParaRPr lang="en-US"/>
            </a:p>
          </p:txBody>
        </p:sp>
        <p:sp>
          <p:nvSpPr>
            <p:cNvPr id="86199" name="Line 184"/>
            <p:cNvSpPr>
              <a:spLocks noChangeShapeType="1"/>
            </p:cNvSpPr>
            <p:nvPr/>
          </p:nvSpPr>
          <p:spPr bwMode="auto">
            <a:xfrm flipV="1">
              <a:off x="3033" y="3212"/>
              <a:ext cx="0" cy="15"/>
            </a:xfrm>
            <a:prstGeom prst="line">
              <a:avLst/>
            </a:prstGeom>
            <a:noFill/>
            <a:ln w="11113">
              <a:solidFill>
                <a:srgbClr val="808080"/>
              </a:solidFill>
              <a:round/>
              <a:headEnd/>
              <a:tailEnd/>
            </a:ln>
          </p:spPr>
          <p:txBody>
            <a:bodyPr/>
            <a:lstStyle/>
            <a:p>
              <a:endParaRPr lang="en-US"/>
            </a:p>
          </p:txBody>
        </p:sp>
        <p:sp>
          <p:nvSpPr>
            <p:cNvPr id="86200" name="Line 185"/>
            <p:cNvSpPr>
              <a:spLocks noChangeShapeType="1"/>
            </p:cNvSpPr>
            <p:nvPr/>
          </p:nvSpPr>
          <p:spPr bwMode="auto">
            <a:xfrm flipV="1">
              <a:off x="3040" y="3212"/>
              <a:ext cx="0" cy="15"/>
            </a:xfrm>
            <a:prstGeom prst="line">
              <a:avLst/>
            </a:prstGeom>
            <a:noFill/>
            <a:ln w="11113">
              <a:solidFill>
                <a:srgbClr val="808080"/>
              </a:solidFill>
              <a:round/>
              <a:headEnd/>
              <a:tailEnd/>
            </a:ln>
          </p:spPr>
          <p:txBody>
            <a:bodyPr/>
            <a:lstStyle/>
            <a:p>
              <a:endParaRPr lang="en-US"/>
            </a:p>
          </p:txBody>
        </p:sp>
        <p:sp>
          <p:nvSpPr>
            <p:cNvPr id="86201" name="Line 186"/>
            <p:cNvSpPr>
              <a:spLocks noChangeShapeType="1"/>
            </p:cNvSpPr>
            <p:nvPr/>
          </p:nvSpPr>
          <p:spPr bwMode="auto">
            <a:xfrm flipV="1">
              <a:off x="3055" y="3212"/>
              <a:ext cx="0" cy="15"/>
            </a:xfrm>
            <a:prstGeom prst="line">
              <a:avLst/>
            </a:prstGeom>
            <a:noFill/>
            <a:ln w="11113">
              <a:solidFill>
                <a:srgbClr val="808080"/>
              </a:solidFill>
              <a:round/>
              <a:headEnd/>
              <a:tailEnd/>
            </a:ln>
          </p:spPr>
          <p:txBody>
            <a:bodyPr/>
            <a:lstStyle/>
            <a:p>
              <a:endParaRPr lang="en-US"/>
            </a:p>
          </p:txBody>
        </p:sp>
        <p:sp>
          <p:nvSpPr>
            <p:cNvPr id="86202" name="Line 187"/>
            <p:cNvSpPr>
              <a:spLocks noChangeShapeType="1"/>
            </p:cNvSpPr>
            <p:nvPr/>
          </p:nvSpPr>
          <p:spPr bwMode="auto">
            <a:xfrm flipV="1">
              <a:off x="3062" y="3212"/>
              <a:ext cx="0" cy="15"/>
            </a:xfrm>
            <a:prstGeom prst="line">
              <a:avLst/>
            </a:prstGeom>
            <a:noFill/>
            <a:ln w="11113">
              <a:solidFill>
                <a:srgbClr val="808080"/>
              </a:solidFill>
              <a:round/>
              <a:headEnd/>
              <a:tailEnd/>
            </a:ln>
          </p:spPr>
          <p:txBody>
            <a:bodyPr/>
            <a:lstStyle/>
            <a:p>
              <a:endParaRPr lang="en-US"/>
            </a:p>
          </p:txBody>
        </p:sp>
        <p:sp>
          <p:nvSpPr>
            <p:cNvPr id="86203" name="Line 188"/>
            <p:cNvSpPr>
              <a:spLocks noChangeShapeType="1"/>
            </p:cNvSpPr>
            <p:nvPr/>
          </p:nvSpPr>
          <p:spPr bwMode="auto">
            <a:xfrm flipV="1">
              <a:off x="3069" y="3212"/>
              <a:ext cx="0" cy="15"/>
            </a:xfrm>
            <a:prstGeom prst="line">
              <a:avLst/>
            </a:prstGeom>
            <a:noFill/>
            <a:ln w="11113">
              <a:solidFill>
                <a:srgbClr val="808080"/>
              </a:solidFill>
              <a:round/>
              <a:headEnd/>
              <a:tailEnd/>
            </a:ln>
          </p:spPr>
          <p:txBody>
            <a:bodyPr/>
            <a:lstStyle/>
            <a:p>
              <a:endParaRPr lang="en-US"/>
            </a:p>
          </p:txBody>
        </p:sp>
        <p:sp>
          <p:nvSpPr>
            <p:cNvPr id="86204" name="Line 189"/>
            <p:cNvSpPr>
              <a:spLocks noChangeShapeType="1"/>
            </p:cNvSpPr>
            <p:nvPr/>
          </p:nvSpPr>
          <p:spPr bwMode="auto">
            <a:xfrm flipV="1">
              <a:off x="3084" y="3212"/>
              <a:ext cx="0" cy="15"/>
            </a:xfrm>
            <a:prstGeom prst="line">
              <a:avLst/>
            </a:prstGeom>
            <a:noFill/>
            <a:ln w="11113">
              <a:solidFill>
                <a:srgbClr val="808080"/>
              </a:solidFill>
              <a:round/>
              <a:headEnd/>
              <a:tailEnd/>
            </a:ln>
          </p:spPr>
          <p:txBody>
            <a:bodyPr/>
            <a:lstStyle/>
            <a:p>
              <a:endParaRPr lang="en-US"/>
            </a:p>
          </p:txBody>
        </p:sp>
        <p:sp>
          <p:nvSpPr>
            <p:cNvPr id="86205" name="Line 190"/>
            <p:cNvSpPr>
              <a:spLocks noChangeShapeType="1"/>
            </p:cNvSpPr>
            <p:nvPr/>
          </p:nvSpPr>
          <p:spPr bwMode="auto">
            <a:xfrm flipV="1">
              <a:off x="3091" y="3212"/>
              <a:ext cx="0" cy="15"/>
            </a:xfrm>
            <a:prstGeom prst="line">
              <a:avLst/>
            </a:prstGeom>
            <a:noFill/>
            <a:ln w="11113">
              <a:solidFill>
                <a:srgbClr val="808080"/>
              </a:solidFill>
              <a:round/>
              <a:headEnd/>
              <a:tailEnd/>
            </a:ln>
          </p:spPr>
          <p:txBody>
            <a:bodyPr/>
            <a:lstStyle/>
            <a:p>
              <a:endParaRPr lang="en-US"/>
            </a:p>
          </p:txBody>
        </p:sp>
        <p:sp>
          <p:nvSpPr>
            <p:cNvPr id="86206" name="Line 191"/>
            <p:cNvSpPr>
              <a:spLocks noChangeShapeType="1"/>
            </p:cNvSpPr>
            <p:nvPr/>
          </p:nvSpPr>
          <p:spPr bwMode="auto">
            <a:xfrm flipV="1">
              <a:off x="3106" y="3212"/>
              <a:ext cx="0" cy="15"/>
            </a:xfrm>
            <a:prstGeom prst="line">
              <a:avLst/>
            </a:prstGeom>
            <a:noFill/>
            <a:ln w="11113">
              <a:solidFill>
                <a:srgbClr val="808080"/>
              </a:solidFill>
              <a:round/>
              <a:headEnd/>
              <a:tailEnd/>
            </a:ln>
          </p:spPr>
          <p:txBody>
            <a:bodyPr/>
            <a:lstStyle/>
            <a:p>
              <a:endParaRPr lang="en-US"/>
            </a:p>
          </p:txBody>
        </p:sp>
        <p:sp>
          <p:nvSpPr>
            <p:cNvPr id="86207" name="Line 192"/>
            <p:cNvSpPr>
              <a:spLocks noChangeShapeType="1"/>
            </p:cNvSpPr>
            <p:nvPr/>
          </p:nvSpPr>
          <p:spPr bwMode="auto">
            <a:xfrm flipV="1">
              <a:off x="3113" y="3212"/>
              <a:ext cx="0" cy="15"/>
            </a:xfrm>
            <a:prstGeom prst="line">
              <a:avLst/>
            </a:prstGeom>
            <a:noFill/>
            <a:ln w="11113">
              <a:solidFill>
                <a:srgbClr val="808080"/>
              </a:solidFill>
              <a:round/>
              <a:headEnd/>
              <a:tailEnd/>
            </a:ln>
          </p:spPr>
          <p:txBody>
            <a:bodyPr/>
            <a:lstStyle/>
            <a:p>
              <a:endParaRPr lang="en-US"/>
            </a:p>
          </p:txBody>
        </p:sp>
        <p:sp>
          <p:nvSpPr>
            <p:cNvPr id="86208" name="Line 193"/>
            <p:cNvSpPr>
              <a:spLocks noChangeShapeType="1"/>
            </p:cNvSpPr>
            <p:nvPr/>
          </p:nvSpPr>
          <p:spPr bwMode="auto">
            <a:xfrm flipV="1">
              <a:off x="3120" y="3212"/>
              <a:ext cx="0" cy="15"/>
            </a:xfrm>
            <a:prstGeom prst="line">
              <a:avLst/>
            </a:prstGeom>
            <a:noFill/>
            <a:ln w="11113">
              <a:solidFill>
                <a:srgbClr val="808080"/>
              </a:solidFill>
              <a:round/>
              <a:headEnd/>
              <a:tailEnd/>
            </a:ln>
          </p:spPr>
          <p:txBody>
            <a:bodyPr/>
            <a:lstStyle/>
            <a:p>
              <a:endParaRPr lang="en-US"/>
            </a:p>
          </p:txBody>
        </p:sp>
        <p:sp>
          <p:nvSpPr>
            <p:cNvPr id="86209" name="Line 194"/>
            <p:cNvSpPr>
              <a:spLocks noChangeShapeType="1"/>
            </p:cNvSpPr>
            <p:nvPr/>
          </p:nvSpPr>
          <p:spPr bwMode="auto">
            <a:xfrm flipV="1">
              <a:off x="3135" y="3212"/>
              <a:ext cx="0" cy="15"/>
            </a:xfrm>
            <a:prstGeom prst="line">
              <a:avLst/>
            </a:prstGeom>
            <a:noFill/>
            <a:ln w="11113">
              <a:solidFill>
                <a:srgbClr val="808080"/>
              </a:solidFill>
              <a:round/>
              <a:headEnd/>
              <a:tailEnd/>
            </a:ln>
          </p:spPr>
          <p:txBody>
            <a:bodyPr/>
            <a:lstStyle/>
            <a:p>
              <a:endParaRPr lang="en-US"/>
            </a:p>
          </p:txBody>
        </p:sp>
        <p:sp>
          <p:nvSpPr>
            <p:cNvPr id="86210" name="Line 195"/>
            <p:cNvSpPr>
              <a:spLocks noChangeShapeType="1"/>
            </p:cNvSpPr>
            <p:nvPr/>
          </p:nvSpPr>
          <p:spPr bwMode="auto">
            <a:xfrm flipV="1">
              <a:off x="3142" y="3212"/>
              <a:ext cx="0" cy="15"/>
            </a:xfrm>
            <a:prstGeom prst="line">
              <a:avLst/>
            </a:prstGeom>
            <a:noFill/>
            <a:ln w="11113">
              <a:solidFill>
                <a:srgbClr val="808080"/>
              </a:solidFill>
              <a:round/>
              <a:headEnd/>
              <a:tailEnd/>
            </a:ln>
          </p:spPr>
          <p:txBody>
            <a:bodyPr/>
            <a:lstStyle/>
            <a:p>
              <a:endParaRPr lang="en-US"/>
            </a:p>
          </p:txBody>
        </p:sp>
        <p:sp>
          <p:nvSpPr>
            <p:cNvPr id="86211" name="Line 196"/>
            <p:cNvSpPr>
              <a:spLocks noChangeShapeType="1"/>
            </p:cNvSpPr>
            <p:nvPr/>
          </p:nvSpPr>
          <p:spPr bwMode="auto">
            <a:xfrm flipV="1">
              <a:off x="3157" y="3212"/>
              <a:ext cx="0" cy="15"/>
            </a:xfrm>
            <a:prstGeom prst="line">
              <a:avLst/>
            </a:prstGeom>
            <a:noFill/>
            <a:ln w="11113">
              <a:solidFill>
                <a:srgbClr val="808080"/>
              </a:solidFill>
              <a:round/>
              <a:headEnd/>
              <a:tailEnd/>
            </a:ln>
          </p:spPr>
          <p:txBody>
            <a:bodyPr/>
            <a:lstStyle/>
            <a:p>
              <a:endParaRPr lang="en-US"/>
            </a:p>
          </p:txBody>
        </p:sp>
        <p:sp>
          <p:nvSpPr>
            <p:cNvPr id="86212" name="Line 197"/>
            <p:cNvSpPr>
              <a:spLocks noChangeShapeType="1"/>
            </p:cNvSpPr>
            <p:nvPr/>
          </p:nvSpPr>
          <p:spPr bwMode="auto">
            <a:xfrm flipV="1">
              <a:off x="3164" y="3212"/>
              <a:ext cx="0" cy="15"/>
            </a:xfrm>
            <a:prstGeom prst="line">
              <a:avLst/>
            </a:prstGeom>
            <a:noFill/>
            <a:ln w="11113">
              <a:solidFill>
                <a:srgbClr val="808080"/>
              </a:solidFill>
              <a:round/>
              <a:headEnd/>
              <a:tailEnd/>
            </a:ln>
          </p:spPr>
          <p:txBody>
            <a:bodyPr/>
            <a:lstStyle/>
            <a:p>
              <a:endParaRPr lang="en-US"/>
            </a:p>
          </p:txBody>
        </p:sp>
        <p:sp>
          <p:nvSpPr>
            <p:cNvPr id="86213" name="Line 198"/>
            <p:cNvSpPr>
              <a:spLocks noChangeShapeType="1"/>
            </p:cNvSpPr>
            <p:nvPr/>
          </p:nvSpPr>
          <p:spPr bwMode="auto">
            <a:xfrm flipV="1">
              <a:off x="3179" y="3212"/>
              <a:ext cx="0" cy="15"/>
            </a:xfrm>
            <a:prstGeom prst="line">
              <a:avLst/>
            </a:prstGeom>
            <a:noFill/>
            <a:ln w="11113">
              <a:solidFill>
                <a:srgbClr val="808080"/>
              </a:solidFill>
              <a:round/>
              <a:headEnd/>
              <a:tailEnd/>
            </a:ln>
          </p:spPr>
          <p:txBody>
            <a:bodyPr/>
            <a:lstStyle/>
            <a:p>
              <a:endParaRPr lang="en-US"/>
            </a:p>
          </p:txBody>
        </p:sp>
        <p:sp>
          <p:nvSpPr>
            <p:cNvPr id="86214" name="Line 199"/>
            <p:cNvSpPr>
              <a:spLocks noChangeShapeType="1"/>
            </p:cNvSpPr>
            <p:nvPr/>
          </p:nvSpPr>
          <p:spPr bwMode="auto">
            <a:xfrm flipV="1">
              <a:off x="3186" y="3212"/>
              <a:ext cx="0" cy="15"/>
            </a:xfrm>
            <a:prstGeom prst="line">
              <a:avLst/>
            </a:prstGeom>
            <a:noFill/>
            <a:ln w="11113">
              <a:solidFill>
                <a:srgbClr val="808080"/>
              </a:solidFill>
              <a:round/>
              <a:headEnd/>
              <a:tailEnd/>
            </a:ln>
          </p:spPr>
          <p:txBody>
            <a:bodyPr/>
            <a:lstStyle/>
            <a:p>
              <a:endParaRPr lang="en-US"/>
            </a:p>
          </p:txBody>
        </p:sp>
        <p:sp>
          <p:nvSpPr>
            <p:cNvPr id="86215" name="Line 200"/>
            <p:cNvSpPr>
              <a:spLocks noChangeShapeType="1"/>
            </p:cNvSpPr>
            <p:nvPr/>
          </p:nvSpPr>
          <p:spPr bwMode="auto">
            <a:xfrm flipV="1">
              <a:off x="3193" y="3212"/>
              <a:ext cx="0" cy="15"/>
            </a:xfrm>
            <a:prstGeom prst="line">
              <a:avLst/>
            </a:prstGeom>
            <a:noFill/>
            <a:ln w="11113">
              <a:solidFill>
                <a:srgbClr val="808080"/>
              </a:solidFill>
              <a:round/>
              <a:headEnd/>
              <a:tailEnd/>
            </a:ln>
          </p:spPr>
          <p:txBody>
            <a:bodyPr/>
            <a:lstStyle/>
            <a:p>
              <a:endParaRPr lang="en-US"/>
            </a:p>
          </p:txBody>
        </p:sp>
        <p:sp>
          <p:nvSpPr>
            <p:cNvPr id="86216" name="Line 201"/>
            <p:cNvSpPr>
              <a:spLocks noChangeShapeType="1"/>
            </p:cNvSpPr>
            <p:nvPr/>
          </p:nvSpPr>
          <p:spPr bwMode="auto">
            <a:xfrm flipV="1">
              <a:off x="3208" y="3212"/>
              <a:ext cx="0" cy="15"/>
            </a:xfrm>
            <a:prstGeom prst="line">
              <a:avLst/>
            </a:prstGeom>
            <a:noFill/>
            <a:ln w="11113">
              <a:solidFill>
                <a:srgbClr val="808080"/>
              </a:solidFill>
              <a:round/>
              <a:headEnd/>
              <a:tailEnd/>
            </a:ln>
          </p:spPr>
          <p:txBody>
            <a:bodyPr/>
            <a:lstStyle/>
            <a:p>
              <a:endParaRPr lang="en-US"/>
            </a:p>
          </p:txBody>
        </p:sp>
        <p:sp>
          <p:nvSpPr>
            <p:cNvPr id="86217" name="Line 202"/>
            <p:cNvSpPr>
              <a:spLocks noChangeShapeType="1"/>
            </p:cNvSpPr>
            <p:nvPr/>
          </p:nvSpPr>
          <p:spPr bwMode="auto">
            <a:xfrm flipV="1">
              <a:off x="3215" y="3212"/>
              <a:ext cx="0" cy="15"/>
            </a:xfrm>
            <a:prstGeom prst="line">
              <a:avLst/>
            </a:prstGeom>
            <a:noFill/>
            <a:ln w="11113">
              <a:solidFill>
                <a:srgbClr val="808080"/>
              </a:solidFill>
              <a:round/>
              <a:headEnd/>
              <a:tailEnd/>
            </a:ln>
          </p:spPr>
          <p:txBody>
            <a:bodyPr/>
            <a:lstStyle/>
            <a:p>
              <a:endParaRPr lang="en-US"/>
            </a:p>
          </p:txBody>
        </p:sp>
        <p:sp>
          <p:nvSpPr>
            <p:cNvPr id="86218" name="Line 203"/>
            <p:cNvSpPr>
              <a:spLocks noChangeShapeType="1"/>
            </p:cNvSpPr>
            <p:nvPr/>
          </p:nvSpPr>
          <p:spPr bwMode="auto">
            <a:xfrm flipV="1">
              <a:off x="3230" y="3212"/>
              <a:ext cx="0" cy="15"/>
            </a:xfrm>
            <a:prstGeom prst="line">
              <a:avLst/>
            </a:prstGeom>
            <a:noFill/>
            <a:ln w="11113">
              <a:solidFill>
                <a:srgbClr val="808080"/>
              </a:solidFill>
              <a:round/>
              <a:headEnd/>
              <a:tailEnd/>
            </a:ln>
          </p:spPr>
          <p:txBody>
            <a:bodyPr/>
            <a:lstStyle/>
            <a:p>
              <a:endParaRPr lang="en-US"/>
            </a:p>
          </p:txBody>
        </p:sp>
        <p:sp>
          <p:nvSpPr>
            <p:cNvPr id="86219" name="Line 204"/>
            <p:cNvSpPr>
              <a:spLocks noChangeShapeType="1"/>
            </p:cNvSpPr>
            <p:nvPr/>
          </p:nvSpPr>
          <p:spPr bwMode="auto">
            <a:xfrm flipV="1">
              <a:off x="3237" y="3212"/>
              <a:ext cx="0" cy="15"/>
            </a:xfrm>
            <a:prstGeom prst="line">
              <a:avLst/>
            </a:prstGeom>
            <a:noFill/>
            <a:ln w="11113">
              <a:solidFill>
                <a:srgbClr val="808080"/>
              </a:solidFill>
              <a:round/>
              <a:headEnd/>
              <a:tailEnd/>
            </a:ln>
          </p:spPr>
          <p:txBody>
            <a:bodyPr/>
            <a:lstStyle/>
            <a:p>
              <a:endParaRPr lang="en-US"/>
            </a:p>
          </p:txBody>
        </p:sp>
        <p:sp>
          <p:nvSpPr>
            <p:cNvPr id="86220" name="Line 205"/>
            <p:cNvSpPr>
              <a:spLocks noChangeShapeType="1"/>
            </p:cNvSpPr>
            <p:nvPr/>
          </p:nvSpPr>
          <p:spPr bwMode="auto">
            <a:xfrm flipV="1">
              <a:off x="3244" y="3212"/>
              <a:ext cx="0" cy="15"/>
            </a:xfrm>
            <a:prstGeom prst="line">
              <a:avLst/>
            </a:prstGeom>
            <a:noFill/>
            <a:ln w="11113">
              <a:solidFill>
                <a:srgbClr val="808080"/>
              </a:solidFill>
              <a:round/>
              <a:headEnd/>
              <a:tailEnd/>
            </a:ln>
          </p:spPr>
          <p:txBody>
            <a:bodyPr/>
            <a:lstStyle/>
            <a:p>
              <a:endParaRPr lang="en-US"/>
            </a:p>
          </p:txBody>
        </p:sp>
        <p:sp>
          <p:nvSpPr>
            <p:cNvPr id="86221" name="Line 206"/>
            <p:cNvSpPr>
              <a:spLocks noChangeShapeType="1"/>
            </p:cNvSpPr>
            <p:nvPr/>
          </p:nvSpPr>
          <p:spPr bwMode="auto">
            <a:xfrm flipV="1">
              <a:off x="3259" y="3212"/>
              <a:ext cx="0" cy="15"/>
            </a:xfrm>
            <a:prstGeom prst="line">
              <a:avLst/>
            </a:prstGeom>
            <a:noFill/>
            <a:ln w="11113">
              <a:solidFill>
                <a:srgbClr val="808080"/>
              </a:solidFill>
              <a:round/>
              <a:headEnd/>
              <a:tailEnd/>
            </a:ln>
          </p:spPr>
          <p:txBody>
            <a:bodyPr/>
            <a:lstStyle/>
            <a:p>
              <a:endParaRPr lang="en-US"/>
            </a:p>
          </p:txBody>
        </p:sp>
        <p:sp>
          <p:nvSpPr>
            <p:cNvPr id="86222" name="Line 208"/>
            <p:cNvSpPr>
              <a:spLocks noChangeShapeType="1"/>
            </p:cNvSpPr>
            <p:nvPr/>
          </p:nvSpPr>
          <p:spPr bwMode="auto">
            <a:xfrm flipV="1">
              <a:off x="3266" y="3212"/>
              <a:ext cx="0" cy="15"/>
            </a:xfrm>
            <a:prstGeom prst="line">
              <a:avLst/>
            </a:prstGeom>
            <a:noFill/>
            <a:ln w="11113">
              <a:solidFill>
                <a:srgbClr val="808080"/>
              </a:solidFill>
              <a:round/>
              <a:headEnd/>
              <a:tailEnd/>
            </a:ln>
          </p:spPr>
          <p:txBody>
            <a:bodyPr/>
            <a:lstStyle/>
            <a:p>
              <a:endParaRPr lang="en-US"/>
            </a:p>
          </p:txBody>
        </p:sp>
        <p:sp>
          <p:nvSpPr>
            <p:cNvPr id="86223" name="Line 209"/>
            <p:cNvSpPr>
              <a:spLocks noChangeShapeType="1"/>
            </p:cNvSpPr>
            <p:nvPr/>
          </p:nvSpPr>
          <p:spPr bwMode="auto">
            <a:xfrm flipV="1">
              <a:off x="3281" y="3212"/>
              <a:ext cx="0" cy="15"/>
            </a:xfrm>
            <a:prstGeom prst="line">
              <a:avLst/>
            </a:prstGeom>
            <a:noFill/>
            <a:ln w="11113">
              <a:solidFill>
                <a:srgbClr val="808080"/>
              </a:solidFill>
              <a:round/>
              <a:headEnd/>
              <a:tailEnd/>
            </a:ln>
          </p:spPr>
          <p:txBody>
            <a:bodyPr/>
            <a:lstStyle/>
            <a:p>
              <a:endParaRPr lang="en-US"/>
            </a:p>
          </p:txBody>
        </p:sp>
        <p:sp>
          <p:nvSpPr>
            <p:cNvPr id="86224" name="Line 210"/>
            <p:cNvSpPr>
              <a:spLocks noChangeShapeType="1"/>
            </p:cNvSpPr>
            <p:nvPr/>
          </p:nvSpPr>
          <p:spPr bwMode="auto">
            <a:xfrm flipV="1">
              <a:off x="3288" y="3212"/>
              <a:ext cx="0" cy="15"/>
            </a:xfrm>
            <a:prstGeom prst="line">
              <a:avLst/>
            </a:prstGeom>
            <a:noFill/>
            <a:ln w="11113">
              <a:solidFill>
                <a:srgbClr val="808080"/>
              </a:solidFill>
              <a:round/>
              <a:headEnd/>
              <a:tailEnd/>
            </a:ln>
          </p:spPr>
          <p:txBody>
            <a:bodyPr/>
            <a:lstStyle/>
            <a:p>
              <a:endParaRPr lang="en-US"/>
            </a:p>
          </p:txBody>
        </p:sp>
        <p:sp>
          <p:nvSpPr>
            <p:cNvPr id="86225" name="Line 211"/>
            <p:cNvSpPr>
              <a:spLocks noChangeShapeType="1"/>
            </p:cNvSpPr>
            <p:nvPr/>
          </p:nvSpPr>
          <p:spPr bwMode="auto">
            <a:xfrm flipV="1">
              <a:off x="3295" y="3212"/>
              <a:ext cx="0" cy="15"/>
            </a:xfrm>
            <a:prstGeom prst="line">
              <a:avLst/>
            </a:prstGeom>
            <a:noFill/>
            <a:ln w="11113">
              <a:solidFill>
                <a:srgbClr val="808080"/>
              </a:solidFill>
              <a:round/>
              <a:headEnd/>
              <a:tailEnd/>
            </a:ln>
          </p:spPr>
          <p:txBody>
            <a:bodyPr/>
            <a:lstStyle/>
            <a:p>
              <a:endParaRPr lang="en-US"/>
            </a:p>
          </p:txBody>
        </p:sp>
        <p:sp>
          <p:nvSpPr>
            <p:cNvPr id="86226" name="Line 212"/>
            <p:cNvSpPr>
              <a:spLocks noChangeShapeType="1"/>
            </p:cNvSpPr>
            <p:nvPr/>
          </p:nvSpPr>
          <p:spPr bwMode="auto">
            <a:xfrm flipV="1">
              <a:off x="3310" y="3212"/>
              <a:ext cx="0" cy="15"/>
            </a:xfrm>
            <a:prstGeom prst="line">
              <a:avLst/>
            </a:prstGeom>
            <a:noFill/>
            <a:ln w="11113">
              <a:solidFill>
                <a:srgbClr val="808080"/>
              </a:solidFill>
              <a:round/>
              <a:headEnd/>
              <a:tailEnd/>
            </a:ln>
          </p:spPr>
          <p:txBody>
            <a:bodyPr/>
            <a:lstStyle/>
            <a:p>
              <a:endParaRPr lang="en-US"/>
            </a:p>
          </p:txBody>
        </p:sp>
        <p:sp>
          <p:nvSpPr>
            <p:cNvPr id="86227" name="Line 213"/>
            <p:cNvSpPr>
              <a:spLocks noChangeShapeType="1"/>
            </p:cNvSpPr>
            <p:nvPr/>
          </p:nvSpPr>
          <p:spPr bwMode="auto">
            <a:xfrm flipV="1">
              <a:off x="3317" y="3212"/>
              <a:ext cx="0" cy="15"/>
            </a:xfrm>
            <a:prstGeom prst="line">
              <a:avLst/>
            </a:prstGeom>
            <a:noFill/>
            <a:ln w="11113">
              <a:solidFill>
                <a:srgbClr val="808080"/>
              </a:solidFill>
              <a:round/>
              <a:headEnd/>
              <a:tailEnd/>
            </a:ln>
          </p:spPr>
          <p:txBody>
            <a:bodyPr/>
            <a:lstStyle/>
            <a:p>
              <a:endParaRPr lang="en-US"/>
            </a:p>
          </p:txBody>
        </p:sp>
        <p:sp>
          <p:nvSpPr>
            <p:cNvPr id="86228" name="Line 214"/>
            <p:cNvSpPr>
              <a:spLocks noChangeShapeType="1"/>
            </p:cNvSpPr>
            <p:nvPr/>
          </p:nvSpPr>
          <p:spPr bwMode="auto">
            <a:xfrm flipV="1">
              <a:off x="3332" y="3212"/>
              <a:ext cx="0" cy="15"/>
            </a:xfrm>
            <a:prstGeom prst="line">
              <a:avLst/>
            </a:prstGeom>
            <a:noFill/>
            <a:ln w="11113">
              <a:solidFill>
                <a:srgbClr val="808080"/>
              </a:solidFill>
              <a:round/>
              <a:headEnd/>
              <a:tailEnd/>
            </a:ln>
          </p:spPr>
          <p:txBody>
            <a:bodyPr/>
            <a:lstStyle/>
            <a:p>
              <a:endParaRPr lang="en-US"/>
            </a:p>
          </p:txBody>
        </p:sp>
        <p:sp>
          <p:nvSpPr>
            <p:cNvPr id="86229" name="Line 215"/>
            <p:cNvSpPr>
              <a:spLocks noChangeShapeType="1"/>
            </p:cNvSpPr>
            <p:nvPr/>
          </p:nvSpPr>
          <p:spPr bwMode="auto">
            <a:xfrm flipV="1">
              <a:off x="3339" y="3212"/>
              <a:ext cx="0" cy="15"/>
            </a:xfrm>
            <a:prstGeom prst="line">
              <a:avLst/>
            </a:prstGeom>
            <a:noFill/>
            <a:ln w="11113">
              <a:solidFill>
                <a:srgbClr val="808080"/>
              </a:solidFill>
              <a:round/>
              <a:headEnd/>
              <a:tailEnd/>
            </a:ln>
          </p:spPr>
          <p:txBody>
            <a:bodyPr/>
            <a:lstStyle/>
            <a:p>
              <a:endParaRPr lang="en-US"/>
            </a:p>
          </p:txBody>
        </p:sp>
        <p:sp>
          <p:nvSpPr>
            <p:cNvPr id="86230" name="Line 216"/>
            <p:cNvSpPr>
              <a:spLocks noChangeShapeType="1"/>
            </p:cNvSpPr>
            <p:nvPr/>
          </p:nvSpPr>
          <p:spPr bwMode="auto">
            <a:xfrm flipV="1">
              <a:off x="3346" y="3212"/>
              <a:ext cx="0" cy="15"/>
            </a:xfrm>
            <a:prstGeom prst="line">
              <a:avLst/>
            </a:prstGeom>
            <a:noFill/>
            <a:ln w="11113">
              <a:solidFill>
                <a:srgbClr val="808080"/>
              </a:solidFill>
              <a:round/>
              <a:headEnd/>
              <a:tailEnd/>
            </a:ln>
          </p:spPr>
          <p:txBody>
            <a:bodyPr/>
            <a:lstStyle/>
            <a:p>
              <a:endParaRPr lang="en-US"/>
            </a:p>
          </p:txBody>
        </p:sp>
        <p:sp>
          <p:nvSpPr>
            <p:cNvPr id="86231" name="Line 217"/>
            <p:cNvSpPr>
              <a:spLocks noChangeShapeType="1"/>
            </p:cNvSpPr>
            <p:nvPr/>
          </p:nvSpPr>
          <p:spPr bwMode="auto">
            <a:xfrm flipV="1">
              <a:off x="3361" y="3212"/>
              <a:ext cx="0" cy="15"/>
            </a:xfrm>
            <a:prstGeom prst="line">
              <a:avLst/>
            </a:prstGeom>
            <a:noFill/>
            <a:ln w="11113">
              <a:solidFill>
                <a:srgbClr val="808080"/>
              </a:solidFill>
              <a:round/>
              <a:headEnd/>
              <a:tailEnd/>
            </a:ln>
          </p:spPr>
          <p:txBody>
            <a:bodyPr/>
            <a:lstStyle/>
            <a:p>
              <a:endParaRPr lang="en-US"/>
            </a:p>
          </p:txBody>
        </p:sp>
        <p:sp>
          <p:nvSpPr>
            <p:cNvPr id="86232" name="Line 218"/>
            <p:cNvSpPr>
              <a:spLocks noChangeShapeType="1"/>
            </p:cNvSpPr>
            <p:nvPr/>
          </p:nvSpPr>
          <p:spPr bwMode="auto">
            <a:xfrm flipV="1">
              <a:off x="3368" y="3212"/>
              <a:ext cx="0" cy="15"/>
            </a:xfrm>
            <a:prstGeom prst="line">
              <a:avLst/>
            </a:prstGeom>
            <a:noFill/>
            <a:ln w="11113">
              <a:solidFill>
                <a:srgbClr val="808080"/>
              </a:solidFill>
              <a:round/>
              <a:headEnd/>
              <a:tailEnd/>
            </a:ln>
          </p:spPr>
          <p:txBody>
            <a:bodyPr/>
            <a:lstStyle/>
            <a:p>
              <a:endParaRPr lang="en-US"/>
            </a:p>
          </p:txBody>
        </p:sp>
        <p:sp>
          <p:nvSpPr>
            <p:cNvPr id="86233" name="Line 219"/>
            <p:cNvSpPr>
              <a:spLocks noChangeShapeType="1"/>
            </p:cNvSpPr>
            <p:nvPr/>
          </p:nvSpPr>
          <p:spPr bwMode="auto">
            <a:xfrm flipV="1">
              <a:off x="3383" y="3212"/>
              <a:ext cx="0" cy="15"/>
            </a:xfrm>
            <a:prstGeom prst="line">
              <a:avLst/>
            </a:prstGeom>
            <a:noFill/>
            <a:ln w="11113">
              <a:solidFill>
                <a:srgbClr val="808080"/>
              </a:solidFill>
              <a:round/>
              <a:headEnd/>
              <a:tailEnd/>
            </a:ln>
          </p:spPr>
          <p:txBody>
            <a:bodyPr/>
            <a:lstStyle/>
            <a:p>
              <a:endParaRPr lang="en-US"/>
            </a:p>
          </p:txBody>
        </p:sp>
        <p:sp>
          <p:nvSpPr>
            <p:cNvPr id="86234" name="Line 220"/>
            <p:cNvSpPr>
              <a:spLocks noChangeShapeType="1"/>
            </p:cNvSpPr>
            <p:nvPr/>
          </p:nvSpPr>
          <p:spPr bwMode="auto">
            <a:xfrm flipV="1">
              <a:off x="3390" y="3212"/>
              <a:ext cx="0" cy="15"/>
            </a:xfrm>
            <a:prstGeom prst="line">
              <a:avLst/>
            </a:prstGeom>
            <a:noFill/>
            <a:ln w="11113">
              <a:solidFill>
                <a:srgbClr val="808080"/>
              </a:solidFill>
              <a:round/>
              <a:headEnd/>
              <a:tailEnd/>
            </a:ln>
          </p:spPr>
          <p:txBody>
            <a:bodyPr/>
            <a:lstStyle/>
            <a:p>
              <a:endParaRPr lang="en-US"/>
            </a:p>
          </p:txBody>
        </p:sp>
        <p:sp>
          <p:nvSpPr>
            <p:cNvPr id="86235" name="Line 221"/>
            <p:cNvSpPr>
              <a:spLocks noChangeShapeType="1"/>
            </p:cNvSpPr>
            <p:nvPr/>
          </p:nvSpPr>
          <p:spPr bwMode="auto">
            <a:xfrm flipV="1">
              <a:off x="3404" y="3212"/>
              <a:ext cx="0" cy="15"/>
            </a:xfrm>
            <a:prstGeom prst="line">
              <a:avLst/>
            </a:prstGeom>
            <a:noFill/>
            <a:ln w="11113">
              <a:solidFill>
                <a:srgbClr val="808080"/>
              </a:solidFill>
              <a:round/>
              <a:headEnd/>
              <a:tailEnd/>
            </a:ln>
          </p:spPr>
          <p:txBody>
            <a:bodyPr/>
            <a:lstStyle/>
            <a:p>
              <a:endParaRPr lang="en-US"/>
            </a:p>
          </p:txBody>
        </p:sp>
        <p:sp>
          <p:nvSpPr>
            <p:cNvPr id="86236" name="Line 222"/>
            <p:cNvSpPr>
              <a:spLocks noChangeShapeType="1"/>
            </p:cNvSpPr>
            <p:nvPr/>
          </p:nvSpPr>
          <p:spPr bwMode="auto">
            <a:xfrm flipV="1">
              <a:off x="3412" y="3212"/>
              <a:ext cx="0" cy="15"/>
            </a:xfrm>
            <a:prstGeom prst="line">
              <a:avLst/>
            </a:prstGeom>
            <a:noFill/>
            <a:ln w="11113">
              <a:solidFill>
                <a:srgbClr val="808080"/>
              </a:solidFill>
              <a:round/>
              <a:headEnd/>
              <a:tailEnd/>
            </a:ln>
          </p:spPr>
          <p:txBody>
            <a:bodyPr/>
            <a:lstStyle/>
            <a:p>
              <a:endParaRPr lang="en-US"/>
            </a:p>
          </p:txBody>
        </p:sp>
        <p:sp>
          <p:nvSpPr>
            <p:cNvPr id="86237" name="Line 223"/>
            <p:cNvSpPr>
              <a:spLocks noChangeShapeType="1"/>
            </p:cNvSpPr>
            <p:nvPr/>
          </p:nvSpPr>
          <p:spPr bwMode="auto">
            <a:xfrm flipV="1">
              <a:off x="3419" y="3212"/>
              <a:ext cx="0" cy="15"/>
            </a:xfrm>
            <a:prstGeom prst="line">
              <a:avLst/>
            </a:prstGeom>
            <a:noFill/>
            <a:ln w="11113">
              <a:solidFill>
                <a:srgbClr val="808080"/>
              </a:solidFill>
              <a:round/>
              <a:headEnd/>
              <a:tailEnd/>
            </a:ln>
          </p:spPr>
          <p:txBody>
            <a:bodyPr/>
            <a:lstStyle/>
            <a:p>
              <a:endParaRPr lang="en-US"/>
            </a:p>
          </p:txBody>
        </p:sp>
        <p:sp>
          <p:nvSpPr>
            <p:cNvPr id="86238" name="Line 224"/>
            <p:cNvSpPr>
              <a:spLocks noChangeShapeType="1"/>
            </p:cNvSpPr>
            <p:nvPr/>
          </p:nvSpPr>
          <p:spPr bwMode="auto">
            <a:xfrm flipV="1">
              <a:off x="3434" y="3212"/>
              <a:ext cx="0" cy="15"/>
            </a:xfrm>
            <a:prstGeom prst="line">
              <a:avLst/>
            </a:prstGeom>
            <a:noFill/>
            <a:ln w="11113">
              <a:solidFill>
                <a:srgbClr val="808080"/>
              </a:solidFill>
              <a:round/>
              <a:headEnd/>
              <a:tailEnd/>
            </a:ln>
          </p:spPr>
          <p:txBody>
            <a:bodyPr/>
            <a:lstStyle/>
            <a:p>
              <a:endParaRPr lang="en-US"/>
            </a:p>
          </p:txBody>
        </p:sp>
        <p:sp>
          <p:nvSpPr>
            <p:cNvPr id="86239" name="Line 225"/>
            <p:cNvSpPr>
              <a:spLocks noChangeShapeType="1"/>
            </p:cNvSpPr>
            <p:nvPr/>
          </p:nvSpPr>
          <p:spPr bwMode="auto">
            <a:xfrm flipV="1">
              <a:off x="3441" y="3212"/>
              <a:ext cx="0" cy="15"/>
            </a:xfrm>
            <a:prstGeom prst="line">
              <a:avLst/>
            </a:prstGeom>
            <a:noFill/>
            <a:ln w="11113">
              <a:solidFill>
                <a:srgbClr val="808080"/>
              </a:solidFill>
              <a:round/>
              <a:headEnd/>
              <a:tailEnd/>
            </a:ln>
          </p:spPr>
          <p:txBody>
            <a:bodyPr/>
            <a:lstStyle/>
            <a:p>
              <a:endParaRPr lang="en-US"/>
            </a:p>
          </p:txBody>
        </p:sp>
        <p:sp>
          <p:nvSpPr>
            <p:cNvPr id="86240" name="Line 226"/>
            <p:cNvSpPr>
              <a:spLocks noChangeShapeType="1"/>
            </p:cNvSpPr>
            <p:nvPr/>
          </p:nvSpPr>
          <p:spPr bwMode="auto">
            <a:xfrm flipV="1">
              <a:off x="3455" y="3212"/>
              <a:ext cx="0" cy="15"/>
            </a:xfrm>
            <a:prstGeom prst="line">
              <a:avLst/>
            </a:prstGeom>
            <a:noFill/>
            <a:ln w="11113">
              <a:solidFill>
                <a:srgbClr val="808080"/>
              </a:solidFill>
              <a:round/>
              <a:headEnd/>
              <a:tailEnd/>
            </a:ln>
          </p:spPr>
          <p:txBody>
            <a:bodyPr/>
            <a:lstStyle/>
            <a:p>
              <a:endParaRPr lang="en-US"/>
            </a:p>
          </p:txBody>
        </p:sp>
        <p:sp>
          <p:nvSpPr>
            <p:cNvPr id="86241" name="Line 227"/>
            <p:cNvSpPr>
              <a:spLocks noChangeShapeType="1"/>
            </p:cNvSpPr>
            <p:nvPr/>
          </p:nvSpPr>
          <p:spPr bwMode="auto">
            <a:xfrm flipV="1">
              <a:off x="3463" y="3212"/>
              <a:ext cx="0" cy="15"/>
            </a:xfrm>
            <a:prstGeom prst="line">
              <a:avLst/>
            </a:prstGeom>
            <a:noFill/>
            <a:ln w="11113">
              <a:solidFill>
                <a:srgbClr val="808080"/>
              </a:solidFill>
              <a:round/>
              <a:headEnd/>
              <a:tailEnd/>
            </a:ln>
          </p:spPr>
          <p:txBody>
            <a:bodyPr/>
            <a:lstStyle/>
            <a:p>
              <a:endParaRPr lang="en-US"/>
            </a:p>
          </p:txBody>
        </p:sp>
        <p:sp>
          <p:nvSpPr>
            <p:cNvPr id="86242" name="Line 228"/>
            <p:cNvSpPr>
              <a:spLocks noChangeShapeType="1"/>
            </p:cNvSpPr>
            <p:nvPr/>
          </p:nvSpPr>
          <p:spPr bwMode="auto">
            <a:xfrm flipV="1">
              <a:off x="3470" y="3212"/>
              <a:ext cx="0" cy="15"/>
            </a:xfrm>
            <a:prstGeom prst="line">
              <a:avLst/>
            </a:prstGeom>
            <a:noFill/>
            <a:ln w="11113">
              <a:solidFill>
                <a:srgbClr val="808080"/>
              </a:solidFill>
              <a:round/>
              <a:headEnd/>
              <a:tailEnd/>
            </a:ln>
          </p:spPr>
          <p:txBody>
            <a:bodyPr/>
            <a:lstStyle/>
            <a:p>
              <a:endParaRPr lang="en-US"/>
            </a:p>
          </p:txBody>
        </p:sp>
        <p:sp>
          <p:nvSpPr>
            <p:cNvPr id="86243" name="Line 229"/>
            <p:cNvSpPr>
              <a:spLocks noChangeShapeType="1"/>
            </p:cNvSpPr>
            <p:nvPr/>
          </p:nvSpPr>
          <p:spPr bwMode="auto">
            <a:xfrm flipV="1">
              <a:off x="3485" y="3212"/>
              <a:ext cx="0" cy="15"/>
            </a:xfrm>
            <a:prstGeom prst="line">
              <a:avLst/>
            </a:prstGeom>
            <a:noFill/>
            <a:ln w="11113">
              <a:solidFill>
                <a:srgbClr val="808080"/>
              </a:solidFill>
              <a:round/>
              <a:headEnd/>
              <a:tailEnd/>
            </a:ln>
          </p:spPr>
          <p:txBody>
            <a:bodyPr/>
            <a:lstStyle/>
            <a:p>
              <a:endParaRPr lang="en-US"/>
            </a:p>
          </p:txBody>
        </p:sp>
        <p:sp>
          <p:nvSpPr>
            <p:cNvPr id="86244" name="Line 230"/>
            <p:cNvSpPr>
              <a:spLocks noChangeShapeType="1"/>
            </p:cNvSpPr>
            <p:nvPr/>
          </p:nvSpPr>
          <p:spPr bwMode="auto">
            <a:xfrm flipV="1">
              <a:off x="3492" y="3212"/>
              <a:ext cx="0" cy="15"/>
            </a:xfrm>
            <a:prstGeom prst="line">
              <a:avLst/>
            </a:prstGeom>
            <a:noFill/>
            <a:ln w="11113">
              <a:solidFill>
                <a:srgbClr val="808080"/>
              </a:solidFill>
              <a:round/>
              <a:headEnd/>
              <a:tailEnd/>
            </a:ln>
          </p:spPr>
          <p:txBody>
            <a:bodyPr/>
            <a:lstStyle/>
            <a:p>
              <a:endParaRPr lang="en-US"/>
            </a:p>
          </p:txBody>
        </p:sp>
        <p:sp>
          <p:nvSpPr>
            <p:cNvPr id="86245" name="Line 231"/>
            <p:cNvSpPr>
              <a:spLocks noChangeShapeType="1"/>
            </p:cNvSpPr>
            <p:nvPr/>
          </p:nvSpPr>
          <p:spPr bwMode="auto">
            <a:xfrm flipV="1">
              <a:off x="3506" y="3212"/>
              <a:ext cx="0" cy="15"/>
            </a:xfrm>
            <a:prstGeom prst="line">
              <a:avLst/>
            </a:prstGeom>
            <a:noFill/>
            <a:ln w="11113">
              <a:solidFill>
                <a:srgbClr val="808080"/>
              </a:solidFill>
              <a:round/>
              <a:headEnd/>
              <a:tailEnd/>
            </a:ln>
          </p:spPr>
          <p:txBody>
            <a:bodyPr/>
            <a:lstStyle/>
            <a:p>
              <a:endParaRPr lang="en-US"/>
            </a:p>
          </p:txBody>
        </p:sp>
        <p:sp>
          <p:nvSpPr>
            <p:cNvPr id="86246" name="Line 232"/>
            <p:cNvSpPr>
              <a:spLocks noChangeShapeType="1"/>
            </p:cNvSpPr>
            <p:nvPr/>
          </p:nvSpPr>
          <p:spPr bwMode="auto">
            <a:xfrm flipV="1">
              <a:off x="3514" y="3212"/>
              <a:ext cx="0" cy="15"/>
            </a:xfrm>
            <a:prstGeom prst="line">
              <a:avLst/>
            </a:prstGeom>
            <a:noFill/>
            <a:ln w="11113">
              <a:solidFill>
                <a:srgbClr val="808080"/>
              </a:solidFill>
              <a:round/>
              <a:headEnd/>
              <a:tailEnd/>
            </a:ln>
          </p:spPr>
          <p:txBody>
            <a:bodyPr/>
            <a:lstStyle/>
            <a:p>
              <a:endParaRPr lang="en-US"/>
            </a:p>
          </p:txBody>
        </p:sp>
        <p:sp>
          <p:nvSpPr>
            <p:cNvPr id="86247" name="Line 233"/>
            <p:cNvSpPr>
              <a:spLocks noChangeShapeType="1"/>
            </p:cNvSpPr>
            <p:nvPr/>
          </p:nvSpPr>
          <p:spPr bwMode="auto">
            <a:xfrm flipV="1">
              <a:off x="3521" y="3212"/>
              <a:ext cx="0" cy="15"/>
            </a:xfrm>
            <a:prstGeom prst="line">
              <a:avLst/>
            </a:prstGeom>
            <a:noFill/>
            <a:ln w="11113">
              <a:solidFill>
                <a:srgbClr val="808080"/>
              </a:solidFill>
              <a:round/>
              <a:headEnd/>
              <a:tailEnd/>
            </a:ln>
          </p:spPr>
          <p:txBody>
            <a:bodyPr/>
            <a:lstStyle/>
            <a:p>
              <a:endParaRPr lang="en-US"/>
            </a:p>
          </p:txBody>
        </p:sp>
        <p:sp>
          <p:nvSpPr>
            <p:cNvPr id="86248" name="Line 234"/>
            <p:cNvSpPr>
              <a:spLocks noChangeShapeType="1"/>
            </p:cNvSpPr>
            <p:nvPr/>
          </p:nvSpPr>
          <p:spPr bwMode="auto">
            <a:xfrm flipV="1">
              <a:off x="3536" y="3212"/>
              <a:ext cx="0" cy="15"/>
            </a:xfrm>
            <a:prstGeom prst="line">
              <a:avLst/>
            </a:prstGeom>
            <a:noFill/>
            <a:ln w="11113">
              <a:solidFill>
                <a:srgbClr val="808080"/>
              </a:solidFill>
              <a:round/>
              <a:headEnd/>
              <a:tailEnd/>
            </a:ln>
          </p:spPr>
          <p:txBody>
            <a:bodyPr/>
            <a:lstStyle/>
            <a:p>
              <a:endParaRPr lang="en-US"/>
            </a:p>
          </p:txBody>
        </p:sp>
        <p:sp>
          <p:nvSpPr>
            <p:cNvPr id="86249" name="Line 235"/>
            <p:cNvSpPr>
              <a:spLocks noChangeShapeType="1"/>
            </p:cNvSpPr>
            <p:nvPr/>
          </p:nvSpPr>
          <p:spPr bwMode="auto">
            <a:xfrm flipV="1">
              <a:off x="3543" y="3212"/>
              <a:ext cx="0" cy="15"/>
            </a:xfrm>
            <a:prstGeom prst="line">
              <a:avLst/>
            </a:prstGeom>
            <a:noFill/>
            <a:ln w="11113">
              <a:solidFill>
                <a:srgbClr val="808080"/>
              </a:solidFill>
              <a:round/>
              <a:headEnd/>
              <a:tailEnd/>
            </a:ln>
          </p:spPr>
          <p:txBody>
            <a:bodyPr/>
            <a:lstStyle/>
            <a:p>
              <a:endParaRPr lang="en-US"/>
            </a:p>
          </p:txBody>
        </p:sp>
        <p:sp>
          <p:nvSpPr>
            <p:cNvPr id="86250" name="Line 236"/>
            <p:cNvSpPr>
              <a:spLocks noChangeShapeType="1"/>
            </p:cNvSpPr>
            <p:nvPr/>
          </p:nvSpPr>
          <p:spPr bwMode="auto">
            <a:xfrm flipV="1">
              <a:off x="3557" y="3212"/>
              <a:ext cx="0" cy="15"/>
            </a:xfrm>
            <a:prstGeom prst="line">
              <a:avLst/>
            </a:prstGeom>
            <a:noFill/>
            <a:ln w="11113">
              <a:solidFill>
                <a:srgbClr val="808080"/>
              </a:solidFill>
              <a:round/>
              <a:headEnd/>
              <a:tailEnd/>
            </a:ln>
          </p:spPr>
          <p:txBody>
            <a:bodyPr/>
            <a:lstStyle/>
            <a:p>
              <a:endParaRPr lang="en-US"/>
            </a:p>
          </p:txBody>
        </p:sp>
        <p:sp>
          <p:nvSpPr>
            <p:cNvPr id="86251" name="Line 237"/>
            <p:cNvSpPr>
              <a:spLocks noChangeShapeType="1"/>
            </p:cNvSpPr>
            <p:nvPr/>
          </p:nvSpPr>
          <p:spPr bwMode="auto">
            <a:xfrm flipV="1">
              <a:off x="3565" y="3212"/>
              <a:ext cx="0" cy="15"/>
            </a:xfrm>
            <a:prstGeom prst="line">
              <a:avLst/>
            </a:prstGeom>
            <a:noFill/>
            <a:ln w="11113">
              <a:solidFill>
                <a:srgbClr val="808080"/>
              </a:solidFill>
              <a:round/>
              <a:headEnd/>
              <a:tailEnd/>
            </a:ln>
          </p:spPr>
          <p:txBody>
            <a:bodyPr/>
            <a:lstStyle/>
            <a:p>
              <a:endParaRPr lang="en-US"/>
            </a:p>
          </p:txBody>
        </p:sp>
        <p:sp>
          <p:nvSpPr>
            <p:cNvPr id="86252" name="Line 238"/>
            <p:cNvSpPr>
              <a:spLocks noChangeShapeType="1"/>
            </p:cNvSpPr>
            <p:nvPr/>
          </p:nvSpPr>
          <p:spPr bwMode="auto">
            <a:xfrm flipV="1">
              <a:off x="3572" y="3212"/>
              <a:ext cx="0" cy="15"/>
            </a:xfrm>
            <a:prstGeom prst="line">
              <a:avLst/>
            </a:prstGeom>
            <a:noFill/>
            <a:ln w="11113">
              <a:solidFill>
                <a:srgbClr val="808080"/>
              </a:solidFill>
              <a:round/>
              <a:headEnd/>
              <a:tailEnd/>
            </a:ln>
          </p:spPr>
          <p:txBody>
            <a:bodyPr/>
            <a:lstStyle/>
            <a:p>
              <a:endParaRPr lang="en-US"/>
            </a:p>
          </p:txBody>
        </p:sp>
        <p:sp>
          <p:nvSpPr>
            <p:cNvPr id="86253" name="Line 239"/>
            <p:cNvSpPr>
              <a:spLocks noChangeShapeType="1"/>
            </p:cNvSpPr>
            <p:nvPr/>
          </p:nvSpPr>
          <p:spPr bwMode="auto">
            <a:xfrm flipV="1">
              <a:off x="3587" y="3212"/>
              <a:ext cx="0" cy="15"/>
            </a:xfrm>
            <a:prstGeom prst="line">
              <a:avLst/>
            </a:prstGeom>
            <a:noFill/>
            <a:ln w="11113">
              <a:solidFill>
                <a:srgbClr val="808080"/>
              </a:solidFill>
              <a:round/>
              <a:headEnd/>
              <a:tailEnd/>
            </a:ln>
          </p:spPr>
          <p:txBody>
            <a:bodyPr/>
            <a:lstStyle/>
            <a:p>
              <a:endParaRPr lang="en-US"/>
            </a:p>
          </p:txBody>
        </p:sp>
        <p:sp>
          <p:nvSpPr>
            <p:cNvPr id="86254" name="Line 240"/>
            <p:cNvSpPr>
              <a:spLocks noChangeShapeType="1"/>
            </p:cNvSpPr>
            <p:nvPr/>
          </p:nvSpPr>
          <p:spPr bwMode="auto">
            <a:xfrm flipV="1">
              <a:off x="3594" y="3212"/>
              <a:ext cx="0" cy="15"/>
            </a:xfrm>
            <a:prstGeom prst="line">
              <a:avLst/>
            </a:prstGeom>
            <a:noFill/>
            <a:ln w="11113">
              <a:solidFill>
                <a:srgbClr val="808080"/>
              </a:solidFill>
              <a:round/>
              <a:headEnd/>
              <a:tailEnd/>
            </a:ln>
          </p:spPr>
          <p:txBody>
            <a:bodyPr/>
            <a:lstStyle/>
            <a:p>
              <a:endParaRPr lang="en-US"/>
            </a:p>
          </p:txBody>
        </p:sp>
        <p:sp>
          <p:nvSpPr>
            <p:cNvPr id="86255" name="Line 241"/>
            <p:cNvSpPr>
              <a:spLocks noChangeShapeType="1"/>
            </p:cNvSpPr>
            <p:nvPr/>
          </p:nvSpPr>
          <p:spPr bwMode="auto">
            <a:xfrm flipV="1">
              <a:off x="3608" y="3212"/>
              <a:ext cx="0" cy="15"/>
            </a:xfrm>
            <a:prstGeom prst="line">
              <a:avLst/>
            </a:prstGeom>
            <a:noFill/>
            <a:ln w="11113">
              <a:solidFill>
                <a:srgbClr val="808080"/>
              </a:solidFill>
              <a:round/>
              <a:headEnd/>
              <a:tailEnd/>
            </a:ln>
          </p:spPr>
          <p:txBody>
            <a:bodyPr/>
            <a:lstStyle/>
            <a:p>
              <a:endParaRPr lang="en-US"/>
            </a:p>
          </p:txBody>
        </p:sp>
        <p:sp>
          <p:nvSpPr>
            <p:cNvPr id="86256" name="Line 242"/>
            <p:cNvSpPr>
              <a:spLocks noChangeShapeType="1"/>
            </p:cNvSpPr>
            <p:nvPr/>
          </p:nvSpPr>
          <p:spPr bwMode="auto">
            <a:xfrm flipV="1">
              <a:off x="3616" y="3212"/>
              <a:ext cx="0" cy="15"/>
            </a:xfrm>
            <a:prstGeom prst="line">
              <a:avLst/>
            </a:prstGeom>
            <a:noFill/>
            <a:ln w="11113">
              <a:solidFill>
                <a:srgbClr val="808080"/>
              </a:solidFill>
              <a:round/>
              <a:headEnd/>
              <a:tailEnd/>
            </a:ln>
          </p:spPr>
          <p:txBody>
            <a:bodyPr/>
            <a:lstStyle/>
            <a:p>
              <a:endParaRPr lang="en-US"/>
            </a:p>
          </p:txBody>
        </p:sp>
        <p:sp>
          <p:nvSpPr>
            <p:cNvPr id="86257" name="Line 243"/>
            <p:cNvSpPr>
              <a:spLocks noChangeShapeType="1"/>
            </p:cNvSpPr>
            <p:nvPr/>
          </p:nvSpPr>
          <p:spPr bwMode="auto">
            <a:xfrm flipV="1">
              <a:off x="3630" y="3212"/>
              <a:ext cx="0" cy="15"/>
            </a:xfrm>
            <a:prstGeom prst="line">
              <a:avLst/>
            </a:prstGeom>
            <a:noFill/>
            <a:ln w="11113">
              <a:solidFill>
                <a:srgbClr val="808080"/>
              </a:solidFill>
              <a:round/>
              <a:headEnd/>
              <a:tailEnd/>
            </a:ln>
          </p:spPr>
          <p:txBody>
            <a:bodyPr/>
            <a:lstStyle/>
            <a:p>
              <a:endParaRPr lang="en-US"/>
            </a:p>
          </p:txBody>
        </p:sp>
        <p:sp>
          <p:nvSpPr>
            <p:cNvPr id="86258" name="Line 244"/>
            <p:cNvSpPr>
              <a:spLocks noChangeShapeType="1"/>
            </p:cNvSpPr>
            <p:nvPr/>
          </p:nvSpPr>
          <p:spPr bwMode="auto">
            <a:xfrm flipV="1">
              <a:off x="3638" y="3212"/>
              <a:ext cx="0" cy="15"/>
            </a:xfrm>
            <a:prstGeom prst="line">
              <a:avLst/>
            </a:prstGeom>
            <a:noFill/>
            <a:ln w="11113">
              <a:solidFill>
                <a:srgbClr val="808080"/>
              </a:solidFill>
              <a:round/>
              <a:headEnd/>
              <a:tailEnd/>
            </a:ln>
          </p:spPr>
          <p:txBody>
            <a:bodyPr/>
            <a:lstStyle/>
            <a:p>
              <a:endParaRPr lang="en-US"/>
            </a:p>
          </p:txBody>
        </p:sp>
        <p:sp>
          <p:nvSpPr>
            <p:cNvPr id="86259" name="Line 245"/>
            <p:cNvSpPr>
              <a:spLocks noChangeShapeType="1"/>
            </p:cNvSpPr>
            <p:nvPr/>
          </p:nvSpPr>
          <p:spPr bwMode="auto">
            <a:xfrm flipV="1">
              <a:off x="3645" y="3212"/>
              <a:ext cx="0" cy="15"/>
            </a:xfrm>
            <a:prstGeom prst="line">
              <a:avLst/>
            </a:prstGeom>
            <a:noFill/>
            <a:ln w="11113">
              <a:solidFill>
                <a:srgbClr val="808080"/>
              </a:solidFill>
              <a:round/>
              <a:headEnd/>
              <a:tailEnd/>
            </a:ln>
          </p:spPr>
          <p:txBody>
            <a:bodyPr/>
            <a:lstStyle/>
            <a:p>
              <a:endParaRPr lang="en-US"/>
            </a:p>
          </p:txBody>
        </p:sp>
        <p:sp>
          <p:nvSpPr>
            <p:cNvPr id="86260" name="Line 246"/>
            <p:cNvSpPr>
              <a:spLocks noChangeShapeType="1"/>
            </p:cNvSpPr>
            <p:nvPr/>
          </p:nvSpPr>
          <p:spPr bwMode="auto">
            <a:xfrm flipV="1">
              <a:off x="3659" y="3212"/>
              <a:ext cx="0" cy="15"/>
            </a:xfrm>
            <a:prstGeom prst="line">
              <a:avLst/>
            </a:prstGeom>
            <a:noFill/>
            <a:ln w="11113">
              <a:solidFill>
                <a:srgbClr val="808080"/>
              </a:solidFill>
              <a:round/>
              <a:headEnd/>
              <a:tailEnd/>
            </a:ln>
          </p:spPr>
          <p:txBody>
            <a:bodyPr/>
            <a:lstStyle/>
            <a:p>
              <a:endParaRPr lang="en-US"/>
            </a:p>
          </p:txBody>
        </p:sp>
        <p:sp>
          <p:nvSpPr>
            <p:cNvPr id="86261" name="Line 247"/>
            <p:cNvSpPr>
              <a:spLocks noChangeShapeType="1"/>
            </p:cNvSpPr>
            <p:nvPr/>
          </p:nvSpPr>
          <p:spPr bwMode="auto">
            <a:xfrm flipV="1">
              <a:off x="3667" y="3212"/>
              <a:ext cx="0" cy="15"/>
            </a:xfrm>
            <a:prstGeom prst="line">
              <a:avLst/>
            </a:prstGeom>
            <a:noFill/>
            <a:ln w="11113">
              <a:solidFill>
                <a:srgbClr val="808080"/>
              </a:solidFill>
              <a:round/>
              <a:headEnd/>
              <a:tailEnd/>
            </a:ln>
          </p:spPr>
          <p:txBody>
            <a:bodyPr/>
            <a:lstStyle/>
            <a:p>
              <a:endParaRPr lang="en-US"/>
            </a:p>
          </p:txBody>
        </p:sp>
        <p:sp>
          <p:nvSpPr>
            <p:cNvPr id="86262" name="Line 248"/>
            <p:cNvSpPr>
              <a:spLocks noChangeShapeType="1"/>
            </p:cNvSpPr>
            <p:nvPr/>
          </p:nvSpPr>
          <p:spPr bwMode="auto">
            <a:xfrm flipV="1">
              <a:off x="3681" y="3212"/>
              <a:ext cx="0" cy="15"/>
            </a:xfrm>
            <a:prstGeom prst="line">
              <a:avLst/>
            </a:prstGeom>
            <a:noFill/>
            <a:ln w="11113">
              <a:solidFill>
                <a:srgbClr val="808080"/>
              </a:solidFill>
              <a:round/>
              <a:headEnd/>
              <a:tailEnd/>
            </a:ln>
          </p:spPr>
          <p:txBody>
            <a:bodyPr/>
            <a:lstStyle/>
            <a:p>
              <a:endParaRPr lang="en-US"/>
            </a:p>
          </p:txBody>
        </p:sp>
        <p:sp>
          <p:nvSpPr>
            <p:cNvPr id="86263" name="Line 249"/>
            <p:cNvSpPr>
              <a:spLocks noChangeShapeType="1"/>
            </p:cNvSpPr>
            <p:nvPr/>
          </p:nvSpPr>
          <p:spPr bwMode="auto">
            <a:xfrm flipV="1">
              <a:off x="3689" y="3212"/>
              <a:ext cx="0" cy="15"/>
            </a:xfrm>
            <a:prstGeom prst="line">
              <a:avLst/>
            </a:prstGeom>
            <a:noFill/>
            <a:ln w="11113">
              <a:solidFill>
                <a:srgbClr val="808080"/>
              </a:solidFill>
              <a:round/>
              <a:headEnd/>
              <a:tailEnd/>
            </a:ln>
          </p:spPr>
          <p:txBody>
            <a:bodyPr/>
            <a:lstStyle/>
            <a:p>
              <a:endParaRPr lang="en-US"/>
            </a:p>
          </p:txBody>
        </p:sp>
        <p:sp>
          <p:nvSpPr>
            <p:cNvPr id="86264" name="Line 250"/>
            <p:cNvSpPr>
              <a:spLocks noChangeShapeType="1"/>
            </p:cNvSpPr>
            <p:nvPr/>
          </p:nvSpPr>
          <p:spPr bwMode="auto">
            <a:xfrm flipV="1">
              <a:off x="3696" y="3212"/>
              <a:ext cx="0" cy="15"/>
            </a:xfrm>
            <a:prstGeom prst="line">
              <a:avLst/>
            </a:prstGeom>
            <a:noFill/>
            <a:ln w="11113">
              <a:solidFill>
                <a:srgbClr val="808080"/>
              </a:solidFill>
              <a:round/>
              <a:headEnd/>
              <a:tailEnd/>
            </a:ln>
          </p:spPr>
          <p:txBody>
            <a:bodyPr/>
            <a:lstStyle/>
            <a:p>
              <a:endParaRPr lang="en-US"/>
            </a:p>
          </p:txBody>
        </p:sp>
        <p:sp>
          <p:nvSpPr>
            <p:cNvPr id="86265" name="Line 251"/>
            <p:cNvSpPr>
              <a:spLocks noChangeShapeType="1"/>
            </p:cNvSpPr>
            <p:nvPr/>
          </p:nvSpPr>
          <p:spPr bwMode="auto">
            <a:xfrm flipV="1">
              <a:off x="3710" y="3212"/>
              <a:ext cx="0" cy="15"/>
            </a:xfrm>
            <a:prstGeom prst="line">
              <a:avLst/>
            </a:prstGeom>
            <a:noFill/>
            <a:ln w="11113">
              <a:solidFill>
                <a:srgbClr val="808080"/>
              </a:solidFill>
              <a:round/>
              <a:headEnd/>
              <a:tailEnd/>
            </a:ln>
          </p:spPr>
          <p:txBody>
            <a:bodyPr/>
            <a:lstStyle/>
            <a:p>
              <a:endParaRPr lang="en-US"/>
            </a:p>
          </p:txBody>
        </p:sp>
        <p:sp>
          <p:nvSpPr>
            <p:cNvPr id="86266" name="Line 252"/>
            <p:cNvSpPr>
              <a:spLocks noChangeShapeType="1"/>
            </p:cNvSpPr>
            <p:nvPr/>
          </p:nvSpPr>
          <p:spPr bwMode="auto">
            <a:xfrm flipV="1">
              <a:off x="3718" y="3212"/>
              <a:ext cx="0" cy="15"/>
            </a:xfrm>
            <a:prstGeom prst="line">
              <a:avLst/>
            </a:prstGeom>
            <a:noFill/>
            <a:ln w="11113">
              <a:solidFill>
                <a:srgbClr val="808080"/>
              </a:solidFill>
              <a:round/>
              <a:headEnd/>
              <a:tailEnd/>
            </a:ln>
          </p:spPr>
          <p:txBody>
            <a:bodyPr/>
            <a:lstStyle/>
            <a:p>
              <a:endParaRPr lang="en-US"/>
            </a:p>
          </p:txBody>
        </p:sp>
        <p:sp>
          <p:nvSpPr>
            <p:cNvPr id="86267" name="Line 253"/>
            <p:cNvSpPr>
              <a:spLocks noChangeShapeType="1"/>
            </p:cNvSpPr>
            <p:nvPr/>
          </p:nvSpPr>
          <p:spPr bwMode="auto">
            <a:xfrm flipV="1">
              <a:off x="3732" y="3212"/>
              <a:ext cx="0" cy="15"/>
            </a:xfrm>
            <a:prstGeom prst="line">
              <a:avLst/>
            </a:prstGeom>
            <a:noFill/>
            <a:ln w="11113">
              <a:solidFill>
                <a:srgbClr val="808080"/>
              </a:solidFill>
              <a:round/>
              <a:headEnd/>
              <a:tailEnd/>
            </a:ln>
          </p:spPr>
          <p:txBody>
            <a:bodyPr/>
            <a:lstStyle/>
            <a:p>
              <a:endParaRPr lang="en-US"/>
            </a:p>
          </p:txBody>
        </p:sp>
        <p:sp>
          <p:nvSpPr>
            <p:cNvPr id="86268" name="Line 254"/>
            <p:cNvSpPr>
              <a:spLocks noChangeShapeType="1"/>
            </p:cNvSpPr>
            <p:nvPr/>
          </p:nvSpPr>
          <p:spPr bwMode="auto">
            <a:xfrm flipV="1">
              <a:off x="3740" y="3212"/>
              <a:ext cx="0" cy="15"/>
            </a:xfrm>
            <a:prstGeom prst="line">
              <a:avLst/>
            </a:prstGeom>
            <a:noFill/>
            <a:ln w="11113">
              <a:solidFill>
                <a:srgbClr val="808080"/>
              </a:solidFill>
              <a:round/>
              <a:headEnd/>
              <a:tailEnd/>
            </a:ln>
          </p:spPr>
          <p:txBody>
            <a:bodyPr/>
            <a:lstStyle/>
            <a:p>
              <a:endParaRPr lang="en-US"/>
            </a:p>
          </p:txBody>
        </p:sp>
        <p:sp>
          <p:nvSpPr>
            <p:cNvPr id="86269" name="Line 255"/>
            <p:cNvSpPr>
              <a:spLocks noChangeShapeType="1"/>
            </p:cNvSpPr>
            <p:nvPr/>
          </p:nvSpPr>
          <p:spPr bwMode="auto">
            <a:xfrm flipV="1">
              <a:off x="3747" y="3212"/>
              <a:ext cx="0" cy="15"/>
            </a:xfrm>
            <a:prstGeom prst="line">
              <a:avLst/>
            </a:prstGeom>
            <a:noFill/>
            <a:ln w="11113">
              <a:solidFill>
                <a:srgbClr val="808080"/>
              </a:solidFill>
              <a:round/>
              <a:headEnd/>
              <a:tailEnd/>
            </a:ln>
          </p:spPr>
          <p:txBody>
            <a:bodyPr/>
            <a:lstStyle/>
            <a:p>
              <a:endParaRPr lang="en-US"/>
            </a:p>
          </p:txBody>
        </p:sp>
        <p:sp>
          <p:nvSpPr>
            <p:cNvPr id="86270" name="Line 256"/>
            <p:cNvSpPr>
              <a:spLocks noChangeShapeType="1"/>
            </p:cNvSpPr>
            <p:nvPr/>
          </p:nvSpPr>
          <p:spPr bwMode="auto">
            <a:xfrm flipV="1">
              <a:off x="3761" y="3212"/>
              <a:ext cx="0" cy="15"/>
            </a:xfrm>
            <a:prstGeom prst="line">
              <a:avLst/>
            </a:prstGeom>
            <a:noFill/>
            <a:ln w="11113">
              <a:solidFill>
                <a:srgbClr val="808080"/>
              </a:solidFill>
              <a:round/>
              <a:headEnd/>
              <a:tailEnd/>
            </a:ln>
          </p:spPr>
          <p:txBody>
            <a:bodyPr/>
            <a:lstStyle/>
            <a:p>
              <a:endParaRPr lang="en-US"/>
            </a:p>
          </p:txBody>
        </p:sp>
        <p:sp>
          <p:nvSpPr>
            <p:cNvPr id="86271" name="Line 257"/>
            <p:cNvSpPr>
              <a:spLocks noChangeShapeType="1"/>
            </p:cNvSpPr>
            <p:nvPr/>
          </p:nvSpPr>
          <p:spPr bwMode="auto">
            <a:xfrm flipV="1">
              <a:off x="3769" y="3212"/>
              <a:ext cx="0" cy="15"/>
            </a:xfrm>
            <a:prstGeom prst="line">
              <a:avLst/>
            </a:prstGeom>
            <a:noFill/>
            <a:ln w="11113">
              <a:solidFill>
                <a:srgbClr val="808080"/>
              </a:solidFill>
              <a:round/>
              <a:headEnd/>
              <a:tailEnd/>
            </a:ln>
          </p:spPr>
          <p:txBody>
            <a:bodyPr/>
            <a:lstStyle/>
            <a:p>
              <a:endParaRPr lang="en-US"/>
            </a:p>
          </p:txBody>
        </p:sp>
        <p:sp>
          <p:nvSpPr>
            <p:cNvPr id="86272" name="Line 258"/>
            <p:cNvSpPr>
              <a:spLocks noChangeShapeType="1"/>
            </p:cNvSpPr>
            <p:nvPr/>
          </p:nvSpPr>
          <p:spPr bwMode="auto">
            <a:xfrm flipV="1">
              <a:off x="3783" y="3212"/>
              <a:ext cx="0" cy="15"/>
            </a:xfrm>
            <a:prstGeom prst="line">
              <a:avLst/>
            </a:prstGeom>
            <a:noFill/>
            <a:ln w="11113">
              <a:solidFill>
                <a:srgbClr val="808080"/>
              </a:solidFill>
              <a:round/>
              <a:headEnd/>
              <a:tailEnd/>
            </a:ln>
          </p:spPr>
          <p:txBody>
            <a:bodyPr/>
            <a:lstStyle/>
            <a:p>
              <a:endParaRPr lang="en-US"/>
            </a:p>
          </p:txBody>
        </p:sp>
        <p:sp>
          <p:nvSpPr>
            <p:cNvPr id="86273" name="Line 259"/>
            <p:cNvSpPr>
              <a:spLocks noChangeShapeType="1"/>
            </p:cNvSpPr>
            <p:nvPr/>
          </p:nvSpPr>
          <p:spPr bwMode="auto">
            <a:xfrm flipV="1">
              <a:off x="3791" y="3212"/>
              <a:ext cx="0" cy="15"/>
            </a:xfrm>
            <a:prstGeom prst="line">
              <a:avLst/>
            </a:prstGeom>
            <a:noFill/>
            <a:ln w="11113">
              <a:solidFill>
                <a:srgbClr val="808080"/>
              </a:solidFill>
              <a:round/>
              <a:headEnd/>
              <a:tailEnd/>
            </a:ln>
          </p:spPr>
          <p:txBody>
            <a:bodyPr/>
            <a:lstStyle/>
            <a:p>
              <a:endParaRPr lang="en-US"/>
            </a:p>
          </p:txBody>
        </p:sp>
        <p:sp>
          <p:nvSpPr>
            <p:cNvPr id="86274" name="Line 260"/>
            <p:cNvSpPr>
              <a:spLocks noChangeShapeType="1"/>
            </p:cNvSpPr>
            <p:nvPr/>
          </p:nvSpPr>
          <p:spPr bwMode="auto">
            <a:xfrm flipV="1">
              <a:off x="3798" y="3212"/>
              <a:ext cx="0" cy="15"/>
            </a:xfrm>
            <a:prstGeom prst="line">
              <a:avLst/>
            </a:prstGeom>
            <a:noFill/>
            <a:ln w="11113">
              <a:solidFill>
                <a:srgbClr val="808080"/>
              </a:solidFill>
              <a:round/>
              <a:headEnd/>
              <a:tailEnd/>
            </a:ln>
          </p:spPr>
          <p:txBody>
            <a:bodyPr/>
            <a:lstStyle/>
            <a:p>
              <a:endParaRPr lang="en-US"/>
            </a:p>
          </p:txBody>
        </p:sp>
        <p:sp>
          <p:nvSpPr>
            <p:cNvPr id="86275" name="Line 261"/>
            <p:cNvSpPr>
              <a:spLocks noChangeShapeType="1"/>
            </p:cNvSpPr>
            <p:nvPr/>
          </p:nvSpPr>
          <p:spPr bwMode="auto">
            <a:xfrm flipV="1">
              <a:off x="3812" y="3212"/>
              <a:ext cx="0" cy="15"/>
            </a:xfrm>
            <a:prstGeom prst="line">
              <a:avLst/>
            </a:prstGeom>
            <a:noFill/>
            <a:ln w="11113">
              <a:solidFill>
                <a:srgbClr val="808080"/>
              </a:solidFill>
              <a:round/>
              <a:headEnd/>
              <a:tailEnd/>
            </a:ln>
          </p:spPr>
          <p:txBody>
            <a:bodyPr/>
            <a:lstStyle/>
            <a:p>
              <a:endParaRPr lang="en-US"/>
            </a:p>
          </p:txBody>
        </p:sp>
        <p:sp>
          <p:nvSpPr>
            <p:cNvPr id="86276" name="Line 262"/>
            <p:cNvSpPr>
              <a:spLocks noChangeShapeType="1"/>
            </p:cNvSpPr>
            <p:nvPr/>
          </p:nvSpPr>
          <p:spPr bwMode="auto">
            <a:xfrm flipV="1">
              <a:off x="3820" y="3212"/>
              <a:ext cx="0" cy="15"/>
            </a:xfrm>
            <a:prstGeom prst="line">
              <a:avLst/>
            </a:prstGeom>
            <a:noFill/>
            <a:ln w="11113">
              <a:solidFill>
                <a:srgbClr val="808080"/>
              </a:solidFill>
              <a:round/>
              <a:headEnd/>
              <a:tailEnd/>
            </a:ln>
          </p:spPr>
          <p:txBody>
            <a:bodyPr/>
            <a:lstStyle/>
            <a:p>
              <a:endParaRPr lang="en-US"/>
            </a:p>
          </p:txBody>
        </p:sp>
        <p:sp>
          <p:nvSpPr>
            <p:cNvPr id="86277" name="Line 263"/>
            <p:cNvSpPr>
              <a:spLocks noChangeShapeType="1"/>
            </p:cNvSpPr>
            <p:nvPr/>
          </p:nvSpPr>
          <p:spPr bwMode="auto">
            <a:xfrm flipV="1">
              <a:off x="3834" y="3212"/>
              <a:ext cx="0" cy="15"/>
            </a:xfrm>
            <a:prstGeom prst="line">
              <a:avLst/>
            </a:prstGeom>
            <a:noFill/>
            <a:ln w="11113">
              <a:solidFill>
                <a:srgbClr val="808080"/>
              </a:solidFill>
              <a:round/>
              <a:headEnd/>
              <a:tailEnd/>
            </a:ln>
          </p:spPr>
          <p:txBody>
            <a:bodyPr/>
            <a:lstStyle/>
            <a:p>
              <a:endParaRPr lang="en-US"/>
            </a:p>
          </p:txBody>
        </p:sp>
        <p:sp>
          <p:nvSpPr>
            <p:cNvPr id="86278" name="Line 264"/>
            <p:cNvSpPr>
              <a:spLocks noChangeShapeType="1"/>
            </p:cNvSpPr>
            <p:nvPr/>
          </p:nvSpPr>
          <p:spPr bwMode="auto">
            <a:xfrm flipV="1">
              <a:off x="3841" y="3212"/>
              <a:ext cx="0" cy="15"/>
            </a:xfrm>
            <a:prstGeom prst="line">
              <a:avLst/>
            </a:prstGeom>
            <a:noFill/>
            <a:ln w="11113">
              <a:solidFill>
                <a:srgbClr val="808080"/>
              </a:solidFill>
              <a:round/>
              <a:headEnd/>
              <a:tailEnd/>
            </a:ln>
          </p:spPr>
          <p:txBody>
            <a:bodyPr/>
            <a:lstStyle/>
            <a:p>
              <a:endParaRPr lang="en-US"/>
            </a:p>
          </p:txBody>
        </p:sp>
        <p:sp>
          <p:nvSpPr>
            <p:cNvPr id="86279" name="Line 265"/>
            <p:cNvSpPr>
              <a:spLocks noChangeShapeType="1"/>
            </p:cNvSpPr>
            <p:nvPr/>
          </p:nvSpPr>
          <p:spPr bwMode="auto">
            <a:xfrm flipV="1">
              <a:off x="3856" y="3212"/>
              <a:ext cx="0" cy="15"/>
            </a:xfrm>
            <a:prstGeom prst="line">
              <a:avLst/>
            </a:prstGeom>
            <a:noFill/>
            <a:ln w="11113">
              <a:solidFill>
                <a:srgbClr val="808080"/>
              </a:solidFill>
              <a:round/>
              <a:headEnd/>
              <a:tailEnd/>
            </a:ln>
          </p:spPr>
          <p:txBody>
            <a:bodyPr/>
            <a:lstStyle/>
            <a:p>
              <a:endParaRPr lang="en-US"/>
            </a:p>
          </p:txBody>
        </p:sp>
        <p:sp>
          <p:nvSpPr>
            <p:cNvPr id="86280" name="Line 266"/>
            <p:cNvSpPr>
              <a:spLocks noChangeShapeType="1"/>
            </p:cNvSpPr>
            <p:nvPr/>
          </p:nvSpPr>
          <p:spPr bwMode="auto">
            <a:xfrm flipV="1">
              <a:off x="3863" y="3212"/>
              <a:ext cx="0" cy="15"/>
            </a:xfrm>
            <a:prstGeom prst="line">
              <a:avLst/>
            </a:prstGeom>
            <a:noFill/>
            <a:ln w="11113">
              <a:solidFill>
                <a:srgbClr val="808080"/>
              </a:solidFill>
              <a:round/>
              <a:headEnd/>
              <a:tailEnd/>
            </a:ln>
          </p:spPr>
          <p:txBody>
            <a:bodyPr/>
            <a:lstStyle/>
            <a:p>
              <a:endParaRPr lang="en-US"/>
            </a:p>
          </p:txBody>
        </p:sp>
        <p:sp>
          <p:nvSpPr>
            <p:cNvPr id="86281" name="Line 267"/>
            <p:cNvSpPr>
              <a:spLocks noChangeShapeType="1"/>
            </p:cNvSpPr>
            <p:nvPr/>
          </p:nvSpPr>
          <p:spPr bwMode="auto">
            <a:xfrm flipV="1">
              <a:off x="3871" y="3212"/>
              <a:ext cx="0" cy="15"/>
            </a:xfrm>
            <a:prstGeom prst="line">
              <a:avLst/>
            </a:prstGeom>
            <a:noFill/>
            <a:ln w="11113">
              <a:solidFill>
                <a:srgbClr val="808080"/>
              </a:solidFill>
              <a:round/>
              <a:headEnd/>
              <a:tailEnd/>
            </a:ln>
          </p:spPr>
          <p:txBody>
            <a:bodyPr/>
            <a:lstStyle/>
            <a:p>
              <a:endParaRPr lang="en-US"/>
            </a:p>
          </p:txBody>
        </p:sp>
        <p:sp>
          <p:nvSpPr>
            <p:cNvPr id="86282" name="Line 268"/>
            <p:cNvSpPr>
              <a:spLocks noChangeShapeType="1"/>
            </p:cNvSpPr>
            <p:nvPr/>
          </p:nvSpPr>
          <p:spPr bwMode="auto">
            <a:xfrm flipV="1">
              <a:off x="3885" y="3212"/>
              <a:ext cx="0" cy="15"/>
            </a:xfrm>
            <a:prstGeom prst="line">
              <a:avLst/>
            </a:prstGeom>
            <a:noFill/>
            <a:ln w="11113">
              <a:solidFill>
                <a:srgbClr val="808080"/>
              </a:solidFill>
              <a:round/>
              <a:headEnd/>
              <a:tailEnd/>
            </a:ln>
          </p:spPr>
          <p:txBody>
            <a:bodyPr/>
            <a:lstStyle/>
            <a:p>
              <a:endParaRPr lang="en-US"/>
            </a:p>
          </p:txBody>
        </p:sp>
        <p:sp>
          <p:nvSpPr>
            <p:cNvPr id="86283" name="Line 269"/>
            <p:cNvSpPr>
              <a:spLocks noChangeShapeType="1"/>
            </p:cNvSpPr>
            <p:nvPr/>
          </p:nvSpPr>
          <p:spPr bwMode="auto">
            <a:xfrm flipV="1">
              <a:off x="3892" y="3212"/>
              <a:ext cx="0" cy="15"/>
            </a:xfrm>
            <a:prstGeom prst="line">
              <a:avLst/>
            </a:prstGeom>
            <a:noFill/>
            <a:ln w="11113">
              <a:solidFill>
                <a:srgbClr val="808080"/>
              </a:solidFill>
              <a:round/>
              <a:headEnd/>
              <a:tailEnd/>
            </a:ln>
          </p:spPr>
          <p:txBody>
            <a:bodyPr/>
            <a:lstStyle/>
            <a:p>
              <a:endParaRPr lang="en-US"/>
            </a:p>
          </p:txBody>
        </p:sp>
        <p:sp>
          <p:nvSpPr>
            <p:cNvPr id="86284" name="Line 270"/>
            <p:cNvSpPr>
              <a:spLocks noChangeShapeType="1"/>
            </p:cNvSpPr>
            <p:nvPr/>
          </p:nvSpPr>
          <p:spPr bwMode="auto">
            <a:xfrm flipV="1">
              <a:off x="3907" y="3212"/>
              <a:ext cx="0" cy="15"/>
            </a:xfrm>
            <a:prstGeom prst="line">
              <a:avLst/>
            </a:prstGeom>
            <a:noFill/>
            <a:ln w="11113">
              <a:solidFill>
                <a:srgbClr val="808080"/>
              </a:solidFill>
              <a:round/>
              <a:headEnd/>
              <a:tailEnd/>
            </a:ln>
          </p:spPr>
          <p:txBody>
            <a:bodyPr/>
            <a:lstStyle/>
            <a:p>
              <a:endParaRPr lang="en-US"/>
            </a:p>
          </p:txBody>
        </p:sp>
        <p:sp>
          <p:nvSpPr>
            <p:cNvPr id="86285" name="Line 271"/>
            <p:cNvSpPr>
              <a:spLocks noChangeShapeType="1"/>
            </p:cNvSpPr>
            <p:nvPr/>
          </p:nvSpPr>
          <p:spPr bwMode="auto">
            <a:xfrm flipV="1">
              <a:off x="3914" y="3212"/>
              <a:ext cx="0" cy="15"/>
            </a:xfrm>
            <a:prstGeom prst="line">
              <a:avLst/>
            </a:prstGeom>
            <a:noFill/>
            <a:ln w="11113">
              <a:solidFill>
                <a:srgbClr val="808080"/>
              </a:solidFill>
              <a:round/>
              <a:headEnd/>
              <a:tailEnd/>
            </a:ln>
          </p:spPr>
          <p:txBody>
            <a:bodyPr/>
            <a:lstStyle/>
            <a:p>
              <a:endParaRPr lang="en-US"/>
            </a:p>
          </p:txBody>
        </p:sp>
        <p:sp>
          <p:nvSpPr>
            <p:cNvPr id="86286" name="Line 272"/>
            <p:cNvSpPr>
              <a:spLocks noChangeShapeType="1"/>
            </p:cNvSpPr>
            <p:nvPr/>
          </p:nvSpPr>
          <p:spPr bwMode="auto">
            <a:xfrm flipV="1">
              <a:off x="3922" y="3212"/>
              <a:ext cx="0" cy="15"/>
            </a:xfrm>
            <a:prstGeom prst="line">
              <a:avLst/>
            </a:prstGeom>
            <a:noFill/>
            <a:ln w="11113">
              <a:solidFill>
                <a:srgbClr val="808080"/>
              </a:solidFill>
              <a:round/>
              <a:headEnd/>
              <a:tailEnd/>
            </a:ln>
          </p:spPr>
          <p:txBody>
            <a:bodyPr/>
            <a:lstStyle/>
            <a:p>
              <a:endParaRPr lang="en-US"/>
            </a:p>
          </p:txBody>
        </p:sp>
        <p:sp>
          <p:nvSpPr>
            <p:cNvPr id="86287" name="Line 273"/>
            <p:cNvSpPr>
              <a:spLocks noChangeShapeType="1"/>
            </p:cNvSpPr>
            <p:nvPr/>
          </p:nvSpPr>
          <p:spPr bwMode="auto">
            <a:xfrm flipV="1">
              <a:off x="3936" y="3212"/>
              <a:ext cx="0" cy="15"/>
            </a:xfrm>
            <a:prstGeom prst="line">
              <a:avLst/>
            </a:prstGeom>
            <a:noFill/>
            <a:ln w="11113">
              <a:solidFill>
                <a:srgbClr val="808080"/>
              </a:solidFill>
              <a:round/>
              <a:headEnd/>
              <a:tailEnd/>
            </a:ln>
          </p:spPr>
          <p:txBody>
            <a:bodyPr/>
            <a:lstStyle/>
            <a:p>
              <a:endParaRPr lang="en-US"/>
            </a:p>
          </p:txBody>
        </p:sp>
        <p:sp>
          <p:nvSpPr>
            <p:cNvPr id="86288" name="Line 274"/>
            <p:cNvSpPr>
              <a:spLocks noChangeShapeType="1"/>
            </p:cNvSpPr>
            <p:nvPr/>
          </p:nvSpPr>
          <p:spPr bwMode="auto">
            <a:xfrm flipV="1">
              <a:off x="3943" y="3212"/>
              <a:ext cx="0" cy="15"/>
            </a:xfrm>
            <a:prstGeom prst="line">
              <a:avLst/>
            </a:prstGeom>
            <a:noFill/>
            <a:ln w="11113">
              <a:solidFill>
                <a:srgbClr val="808080"/>
              </a:solidFill>
              <a:round/>
              <a:headEnd/>
              <a:tailEnd/>
            </a:ln>
          </p:spPr>
          <p:txBody>
            <a:bodyPr/>
            <a:lstStyle/>
            <a:p>
              <a:endParaRPr lang="en-US"/>
            </a:p>
          </p:txBody>
        </p:sp>
        <p:sp>
          <p:nvSpPr>
            <p:cNvPr id="86289" name="Line 275"/>
            <p:cNvSpPr>
              <a:spLocks noChangeShapeType="1"/>
            </p:cNvSpPr>
            <p:nvPr/>
          </p:nvSpPr>
          <p:spPr bwMode="auto">
            <a:xfrm flipV="1">
              <a:off x="3958" y="3212"/>
              <a:ext cx="0" cy="15"/>
            </a:xfrm>
            <a:prstGeom prst="line">
              <a:avLst/>
            </a:prstGeom>
            <a:noFill/>
            <a:ln w="11113">
              <a:solidFill>
                <a:srgbClr val="808080"/>
              </a:solidFill>
              <a:round/>
              <a:headEnd/>
              <a:tailEnd/>
            </a:ln>
          </p:spPr>
          <p:txBody>
            <a:bodyPr/>
            <a:lstStyle/>
            <a:p>
              <a:endParaRPr lang="en-US"/>
            </a:p>
          </p:txBody>
        </p:sp>
        <p:sp>
          <p:nvSpPr>
            <p:cNvPr id="86290" name="Line 276"/>
            <p:cNvSpPr>
              <a:spLocks noChangeShapeType="1"/>
            </p:cNvSpPr>
            <p:nvPr/>
          </p:nvSpPr>
          <p:spPr bwMode="auto">
            <a:xfrm flipV="1">
              <a:off x="3965" y="3212"/>
              <a:ext cx="0" cy="15"/>
            </a:xfrm>
            <a:prstGeom prst="line">
              <a:avLst/>
            </a:prstGeom>
            <a:noFill/>
            <a:ln w="11113">
              <a:solidFill>
                <a:srgbClr val="808080"/>
              </a:solidFill>
              <a:round/>
              <a:headEnd/>
              <a:tailEnd/>
            </a:ln>
          </p:spPr>
          <p:txBody>
            <a:bodyPr/>
            <a:lstStyle/>
            <a:p>
              <a:endParaRPr lang="en-US"/>
            </a:p>
          </p:txBody>
        </p:sp>
        <p:sp>
          <p:nvSpPr>
            <p:cNvPr id="86291" name="Line 277"/>
            <p:cNvSpPr>
              <a:spLocks noChangeShapeType="1"/>
            </p:cNvSpPr>
            <p:nvPr/>
          </p:nvSpPr>
          <p:spPr bwMode="auto">
            <a:xfrm flipV="1">
              <a:off x="3973" y="3212"/>
              <a:ext cx="0" cy="15"/>
            </a:xfrm>
            <a:prstGeom prst="line">
              <a:avLst/>
            </a:prstGeom>
            <a:noFill/>
            <a:ln w="11113">
              <a:solidFill>
                <a:srgbClr val="808080"/>
              </a:solidFill>
              <a:round/>
              <a:headEnd/>
              <a:tailEnd/>
            </a:ln>
          </p:spPr>
          <p:txBody>
            <a:bodyPr/>
            <a:lstStyle/>
            <a:p>
              <a:endParaRPr lang="en-US"/>
            </a:p>
          </p:txBody>
        </p:sp>
        <p:sp>
          <p:nvSpPr>
            <p:cNvPr id="86292" name="Line 278"/>
            <p:cNvSpPr>
              <a:spLocks noChangeShapeType="1"/>
            </p:cNvSpPr>
            <p:nvPr/>
          </p:nvSpPr>
          <p:spPr bwMode="auto">
            <a:xfrm flipV="1">
              <a:off x="3987" y="3212"/>
              <a:ext cx="0" cy="15"/>
            </a:xfrm>
            <a:prstGeom prst="line">
              <a:avLst/>
            </a:prstGeom>
            <a:noFill/>
            <a:ln w="11113">
              <a:solidFill>
                <a:srgbClr val="808080"/>
              </a:solidFill>
              <a:round/>
              <a:headEnd/>
              <a:tailEnd/>
            </a:ln>
          </p:spPr>
          <p:txBody>
            <a:bodyPr/>
            <a:lstStyle/>
            <a:p>
              <a:endParaRPr lang="en-US"/>
            </a:p>
          </p:txBody>
        </p:sp>
        <p:sp>
          <p:nvSpPr>
            <p:cNvPr id="86293" name="Line 279"/>
            <p:cNvSpPr>
              <a:spLocks noChangeShapeType="1"/>
            </p:cNvSpPr>
            <p:nvPr/>
          </p:nvSpPr>
          <p:spPr bwMode="auto">
            <a:xfrm flipV="1">
              <a:off x="3994" y="3212"/>
              <a:ext cx="0" cy="15"/>
            </a:xfrm>
            <a:prstGeom prst="line">
              <a:avLst/>
            </a:prstGeom>
            <a:noFill/>
            <a:ln w="11113">
              <a:solidFill>
                <a:srgbClr val="808080"/>
              </a:solidFill>
              <a:round/>
              <a:headEnd/>
              <a:tailEnd/>
            </a:ln>
          </p:spPr>
          <p:txBody>
            <a:bodyPr/>
            <a:lstStyle/>
            <a:p>
              <a:endParaRPr lang="en-US"/>
            </a:p>
          </p:txBody>
        </p:sp>
        <p:sp>
          <p:nvSpPr>
            <p:cNvPr id="86294" name="Line 280"/>
            <p:cNvSpPr>
              <a:spLocks noChangeShapeType="1"/>
            </p:cNvSpPr>
            <p:nvPr/>
          </p:nvSpPr>
          <p:spPr bwMode="auto">
            <a:xfrm flipV="1">
              <a:off x="4009" y="3212"/>
              <a:ext cx="0" cy="15"/>
            </a:xfrm>
            <a:prstGeom prst="line">
              <a:avLst/>
            </a:prstGeom>
            <a:noFill/>
            <a:ln w="11113">
              <a:solidFill>
                <a:srgbClr val="808080"/>
              </a:solidFill>
              <a:round/>
              <a:headEnd/>
              <a:tailEnd/>
            </a:ln>
          </p:spPr>
          <p:txBody>
            <a:bodyPr/>
            <a:lstStyle/>
            <a:p>
              <a:endParaRPr lang="en-US"/>
            </a:p>
          </p:txBody>
        </p:sp>
        <p:sp>
          <p:nvSpPr>
            <p:cNvPr id="86295" name="Line 281"/>
            <p:cNvSpPr>
              <a:spLocks noChangeShapeType="1"/>
            </p:cNvSpPr>
            <p:nvPr/>
          </p:nvSpPr>
          <p:spPr bwMode="auto">
            <a:xfrm flipV="1">
              <a:off x="4016" y="3212"/>
              <a:ext cx="0" cy="15"/>
            </a:xfrm>
            <a:prstGeom prst="line">
              <a:avLst/>
            </a:prstGeom>
            <a:noFill/>
            <a:ln w="11113">
              <a:solidFill>
                <a:srgbClr val="808080"/>
              </a:solidFill>
              <a:round/>
              <a:headEnd/>
              <a:tailEnd/>
            </a:ln>
          </p:spPr>
          <p:txBody>
            <a:bodyPr/>
            <a:lstStyle/>
            <a:p>
              <a:endParaRPr lang="en-US"/>
            </a:p>
          </p:txBody>
        </p:sp>
        <p:sp>
          <p:nvSpPr>
            <p:cNvPr id="86296" name="Line 282"/>
            <p:cNvSpPr>
              <a:spLocks noChangeShapeType="1"/>
            </p:cNvSpPr>
            <p:nvPr/>
          </p:nvSpPr>
          <p:spPr bwMode="auto">
            <a:xfrm flipV="1">
              <a:off x="4024" y="3212"/>
              <a:ext cx="0" cy="15"/>
            </a:xfrm>
            <a:prstGeom prst="line">
              <a:avLst/>
            </a:prstGeom>
            <a:noFill/>
            <a:ln w="11113">
              <a:solidFill>
                <a:srgbClr val="808080"/>
              </a:solidFill>
              <a:round/>
              <a:headEnd/>
              <a:tailEnd/>
            </a:ln>
          </p:spPr>
          <p:txBody>
            <a:bodyPr/>
            <a:lstStyle/>
            <a:p>
              <a:endParaRPr lang="en-US"/>
            </a:p>
          </p:txBody>
        </p:sp>
        <p:sp>
          <p:nvSpPr>
            <p:cNvPr id="86297" name="Line 283"/>
            <p:cNvSpPr>
              <a:spLocks noChangeShapeType="1"/>
            </p:cNvSpPr>
            <p:nvPr/>
          </p:nvSpPr>
          <p:spPr bwMode="auto">
            <a:xfrm flipV="1">
              <a:off x="4038" y="3212"/>
              <a:ext cx="0" cy="15"/>
            </a:xfrm>
            <a:prstGeom prst="line">
              <a:avLst/>
            </a:prstGeom>
            <a:noFill/>
            <a:ln w="11113">
              <a:solidFill>
                <a:srgbClr val="808080"/>
              </a:solidFill>
              <a:round/>
              <a:headEnd/>
              <a:tailEnd/>
            </a:ln>
          </p:spPr>
          <p:txBody>
            <a:bodyPr/>
            <a:lstStyle/>
            <a:p>
              <a:endParaRPr lang="en-US"/>
            </a:p>
          </p:txBody>
        </p:sp>
        <p:sp>
          <p:nvSpPr>
            <p:cNvPr id="86298" name="Line 284"/>
            <p:cNvSpPr>
              <a:spLocks noChangeShapeType="1"/>
            </p:cNvSpPr>
            <p:nvPr/>
          </p:nvSpPr>
          <p:spPr bwMode="auto">
            <a:xfrm flipV="1">
              <a:off x="4045" y="3212"/>
              <a:ext cx="0" cy="15"/>
            </a:xfrm>
            <a:prstGeom prst="line">
              <a:avLst/>
            </a:prstGeom>
            <a:noFill/>
            <a:ln w="11113">
              <a:solidFill>
                <a:srgbClr val="808080"/>
              </a:solidFill>
              <a:round/>
              <a:headEnd/>
              <a:tailEnd/>
            </a:ln>
          </p:spPr>
          <p:txBody>
            <a:bodyPr/>
            <a:lstStyle/>
            <a:p>
              <a:endParaRPr lang="en-US"/>
            </a:p>
          </p:txBody>
        </p:sp>
        <p:sp>
          <p:nvSpPr>
            <p:cNvPr id="86299" name="Line 285"/>
            <p:cNvSpPr>
              <a:spLocks noChangeShapeType="1"/>
            </p:cNvSpPr>
            <p:nvPr/>
          </p:nvSpPr>
          <p:spPr bwMode="auto">
            <a:xfrm flipV="1">
              <a:off x="4060" y="3212"/>
              <a:ext cx="0" cy="15"/>
            </a:xfrm>
            <a:prstGeom prst="line">
              <a:avLst/>
            </a:prstGeom>
            <a:noFill/>
            <a:ln w="11113">
              <a:solidFill>
                <a:srgbClr val="808080"/>
              </a:solidFill>
              <a:round/>
              <a:headEnd/>
              <a:tailEnd/>
            </a:ln>
          </p:spPr>
          <p:txBody>
            <a:bodyPr/>
            <a:lstStyle/>
            <a:p>
              <a:endParaRPr lang="en-US"/>
            </a:p>
          </p:txBody>
        </p:sp>
        <p:sp>
          <p:nvSpPr>
            <p:cNvPr id="86300" name="Line 286"/>
            <p:cNvSpPr>
              <a:spLocks noChangeShapeType="1"/>
            </p:cNvSpPr>
            <p:nvPr/>
          </p:nvSpPr>
          <p:spPr bwMode="auto">
            <a:xfrm flipV="1">
              <a:off x="4067" y="3212"/>
              <a:ext cx="0" cy="15"/>
            </a:xfrm>
            <a:prstGeom prst="line">
              <a:avLst/>
            </a:prstGeom>
            <a:noFill/>
            <a:ln w="11113">
              <a:solidFill>
                <a:srgbClr val="808080"/>
              </a:solidFill>
              <a:round/>
              <a:headEnd/>
              <a:tailEnd/>
            </a:ln>
          </p:spPr>
          <p:txBody>
            <a:bodyPr/>
            <a:lstStyle/>
            <a:p>
              <a:endParaRPr lang="en-US"/>
            </a:p>
          </p:txBody>
        </p:sp>
        <p:sp>
          <p:nvSpPr>
            <p:cNvPr id="86301" name="Line 287"/>
            <p:cNvSpPr>
              <a:spLocks noChangeShapeType="1"/>
            </p:cNvSpPr>
            <p:nvPr/>
          </p:nvSpPr>
          <p:spPr bwMode="auto">
            <a:xfrm flipV="1">
              <a:off x="4082" y="3212"/>
              <a:ext cx="0" cy="15"/>
            </a:xfrm>
            <a:prstGeom prst="line">
              <a:avLst/>
            </a:prstGeom>
            <a:noFill/>
            <a:ln w="11113">
              <a:solidFill>
                <a:srgbClr val="808080"/>
              </a:solidFill>
              <a:round/>
              <a:headEnd/>
              <a:tailEnd/>
            </a:ln>
          </p:spPr>
          <p:txBody>
            <a:bodyPr/>
            <a:lstStyle/>
            <a:p>
              <a:endParaRPr lang="en-US"/>
            </a:p>
          </p:txBody>
        </p:sp>
        <p:sp>
          <p:nvSpPr>
            <p:cNvPr id="86302" name="Line 288"/>
            <p:cNvSpPr>
              <a:spLocks noChangeShapeType="1"/>
            </p:cNvSpPr>
            <p:nvPr/>
          </p:nvSpPr>
          <p:spPr bwMode="auto">
            <a:xfrm flipV="1">
              <a:off x="4089" y="3212"/>
              <a:ext cx="0" cy="15"/>
            </a:xfrm>
            <a:prstGeom prst="line">
              <a:avLst/>
            </a:prstGeom>
            <a:noFill/>
            <a:ln w="11113">
              <a:solidFill>
                <a:srgbClr val="808080"/>
              </a:solidFill>
              <a:round/>
              <a:headEnd/>
              <a:tailEnd/>
            </a:ln>
          </p:spPr>
          <p:txBody>
            <a:bodyPr/>
            <a:lstStyle/>
            <a:p>
              <a:endParaRPr lang="en-US"/>
            </a:p>
          </p:txBody>
        </p:sp>
        <p:sp>
          <p:nvSpPr>
            <p:cNvPr id="86303" name="Line 289"/>
            <p:cNvSpPr>
              <a:spLocks noChangeShapeType="1"/>
            </p:cNvSpPr>
            <p:nvPr/>
          </p:nvSpPr>
          <p:spPr bwMode="auto">
            <a:xfrm flipV="1">
              <a:off x="4096" y="3212"/>
              <a:ext cx="0" cy="15"/>
            </a:xfrm>
            <a:prstGeom prst="line">
              <a:avLst/>
            </a:prstGeom>
            <a:noFill/>
            <a:ln w="11113">
              <a:solidFill>
                <a:srgbClr val="808080"/>
              </a:solidFill>
              <a:round/>
              <a:headEnd/>
              <a:tailEnd/>
            </a:ln>
          </p:spPr>
          <p:txBody>
            <a:bodyPr/>
            <a:lstStyle/>
            <a:p>
              <a:endParaRPr lang="en-US"/>
            </a:p>
          </p:txBody>
        </p:sp>
        <p:sp>
          <p:nvSpPr>
            <p:cNvPr id="86304" name="Line 290"/>
            <p:cNvSpPr>
              <a:spLocks noChangeShapeType="1"/>
            </p:cNvSpPr>
            <p:nvPr/>
          </p:nvSpPr>
          <p:spPr bwMode="auto">
            <a:xfrm flipV="1">
              <a:off x="4111" y="3212"/>
              <a:ext cx="0" cy="15"/>
            </a:xfrm>
            <a:prstGeom prst="line">
              <a:avLst/>
            </a:prstGeom>
            <a:noFill/>
            <a:ln w="11113">
              <a:solidFill>
                <a:srgbClr val="808080"/>
              </a:solidFill>
              <a:round/>
              <a:headEnd/>
              <a:tailEnd/>
            </a:ln>
          </p:spPr>
          <p:txBody>
            <a:bodyPr/>
            <a:lstStyle/>
            <a:p>
              <a:endParaRPr lang="en-US"/>
            </a:p>
          </p:txBody>
        </p:sp>
        <p:sp>
          <p:nvSpPr>
            <p:cNvPr id="86305" name="Line 291"/>
            <p:cNvSpPr>
              <a:spLocks noChangeShapeType="1"/>
            </p:cNvSpPr>
            <p:nvPr/>
          </p:nvSpPr>
          <p:spPr bwMode="auto">
            <a:xfrm flipV="1">
              <a:off x="4118" y="3212"/>
              <a:ext cx="0" cy="15"/>
            </a:xfrm>
            <a:prstGeom prst="line">
              <a:avLst/>
            </a:prstGeom>
            <a:noFill/>
            <a:ln w="11113">
              <a:solidFill>
                <a:srgbClr val="808080"/>
              </a:solidFill>
              <a:round/>
              <a:headEnd/>
              <a:tailEnd/>
            </a:ln>
          </p:spPr>
          <p:txBody>
            <a:bodyPr/>
            <a:lstStyle/>
            <a:p>
              <a:endParaRPr lang="en-US"/>
            </a:p>
          </p:txBody>
        </p:sp>
        <p:sp>
          <p:nvSpPr>
            <p:cNvPr id="86306" name="Line 292"/>
            <p:cNvSpPr>
              <a:spLocks noChangeShapeType="1"/>
            </p:cNvSpPr>
            <p:nvPr/>
          </p:nvSpPr>
          <p:spPr bwMode="auto">
            <a:xfrm flipV="1">
              <a:off x="4133" y="3212"/>
              <a:ext cx="0" cy="15"/>
            </a:xfrm>
            <a:prstGeom prst="line">
              <a:avLst/>
            </a:prstGeom>
            <a:noFill/>
            <a:ln w="11113">
              <a:solidFill>
                <a:srgbClr val="808080"/>
              </a:solidFill>
              <a:round/>
              <a:headEnd/>
              <a:tailEnd/>
            </a:ln>
          </p:spPr>
          <p:txBody>
            <a:bodyPr/>
            <a:lstStyle/>
            <a:p>
              <a:endParaRPr lang="en-US"/>
            </a:p>
          </p:txBody>
        </p:sp>
        <p:sp>
          <p:nvSpPr>
            <p:cNvPr id="86307" name="Line 293"/>
            <p:cNvSpPr>
              <a:spLocks noChangeShapeType="1"/>
            </p:cNvSpPr>
            <p:nvPr/>
          </p:nvSpPr>
          <p:spPr bwMode="auto">
            <a:xfrm flipV="1">
              <a:off x="4140" y="3212"/>
              <a:ext cx="0" cy="15"/>
            </a:xfrm>
            <a:prstGeom prst="line">
              <a:avLst/>
            </a:prstGeom>
            <a:noFill/>
            <a:ln w="11113">
              <a:solidFill>
                <a:srgbClr val="808080"/>
              </a:solidFill>
              <a:round/>
              <a:headEnd/>
              <a:tailEnd/>
            </a:ln>
          </p:spPr>
          <p:txBody>
            <a:bodyPr/>
            <a:lstStyle/>
            <a:p>
              <a:endParaRPr lang="en-US"/>
            </a:p>
          </p:txBody>
        </p:sp>
        <p:sp>
          <p:nvSpPr>
            <p:cNvPr id="86308" name="Line 294"/>
            <p:cNvSpPr>
              <a:spLocks noChangeShapeType="1"/>
            </p:cNvSpPr>
            <p:nvPr/>
          </p:nvSpPr>
          <p:spPr bwMode="auto">
            <a:xfrm flipV="1">
              <a:off x="4147" y="3212"/>
              <a:ext cx="0" cy="15"/>
            </a:xfrm>
            <a:prstGeom prst="line">
              <a:avLst/>
            </a:prstGeom>
            <a:noFill/>
            <a:ln w="11113">
              <a:solidFill>
                <a:srgbClr val="808080"/>
              </a:solidFill>
              <a:round/>
              <a:headEnd/>
              <a:tailEnd/>
            </a:ln>
          </p:spPr>
          <p:txBody>
            <a:bodyPr/>
            <a:lstStyle/>
            <a:p>
              <a:endParaRPr lang="en-US"/>
            </a:p>
          </p:txBody>
        </p:sp>
        <p:sp>
          <p:nvSpPr>
            <p:cNvPr id="86309" name="Line 295"/>
            <p:cNvSpPr>
              <a:spLocks noChangeShapeType="1"/>
            </p:cNvSpPr>
            <p:nvPr/>
          </p:nvSpPr>
          <p:spPr bwMode="auto">
            <a:xfrm flipV="1">
              <a:off x="4162" y="3212"/>
              <a:ext cx="0" cy="15"/>
            </a:xfrm>
            <a:prstGeom prst="line">
              <a:avLst/>
            </a:prstGeom>
            <a:noFill/>
            <a:ln w="11113">
              <a:solidFill>
                <a:srgbClr val="808080"/>
              </a:solidFill>
              <a:round/>
              <a:headEnd/>
              <a:tailEnd/>
            </a:ln>
          </p:spPr>
          <p:txBody>
            <a:bodyPr/>
            <a:lstStyle/>
            <a:p>
              <a:endParaRPr lang="en-US"/>
            </a:p>
          </p:txBody>
        </p:sp>
        <p:sp>
          <p:nvSpPr>
            <p:cNvPr id="86310" name="Line 296"/>
            <p:cNvSpPr>
              <a:spLocks noChangeShapeType="1"/>
            </p:cNvSpPr>
            <p:nvPr/>
          </p:nvSpPr>
          <p:spPr bwMode="auto">
            <a:xfrm flipV="1">
              <a:off x="4169" y="3212"/>
              <a:ext cx="0" cy="15"/>
            </a:xfrm>
            <a:prstGeom prst="line">
              <a:avLst/>
            </a:prstGeom>
            <a:noFill/>
            <a:ln w="11113">
              <a:solidFill>
                <a:srgbClr val="808080"/>
              </a:solidFill>
              <a:round/>
              <a:headEnd/>
              <a:tailEnd/>
            </a:ln>
          </p:spPr>
          <p:txBody>
            <a:bodyPr/>
            <a:lstStyle/>
            <a:p>
              <a:endParaRPr lang="en-US"/>
            </a:p>
          </p:txBody>
        </p:sp>
        <p:sp>
          <p:nvSpPr>
            <p:cNvPr id="86311" name="Line 297"/>
            <p:cNvSpPr>
              <a:spLocks noChangeShapeType="1"/>
            </p:cNvSpPr>
            <p:nvPr/>
          </p:nvSpPr>
          <p:spPr bwMode="auto">
            <a:xfrm flipV="1">
              <a:off x="4184" y="3212"/>
              <a:ext cx="0" cy="15"/>
            </a:xfrm>
            <a:prstGeom prst="line">
              <a:avLst/>
            </a:prstGeom>
            <a:noFill/>
            <a:ln w="11113">
              <a:solidFill>
                <a:srgbClr val="808080"/>
              </a:solidFill>
              <a:round/>
              <a:headEnd/>
              <a:tailEnd/>
            </a:ln>
          </p:spPr>
          <p:txBody>
            <a:bodyPr/>
            <a:lstStyle/>
            <a:p>
              <a:endParaRPr lang="en-US"/>
            </a:p>
          </p:txBody>
        </p:sp>
        <p:sp>
          <p:nvSpPr>
            <p:cNvPr id="86312" name="Line 298"/>
            <p:cNvSpPr>
              <a:spLocks noChangeShapeType="1"/>
            </p:cNvSpPr>
            <p:nvPr/>
          </p:nvSpPr>
          <p:spPr bwMode="auto">
            <a:xfrm flipV="1">
              <a:off x="4191" y="3212"/>
              <a:ext cx="0" cy="15"/>
            </a:xfrm>
            <a:prstGeom prst="line">
              <a:avLst/>
            </a:prstGeom>
            <a:noFill/>
            <a:ln w="11113">
              <a:solidFill>
                <a:srgbClr val="808080"/>
              </a:solidFill>
              <a:round/>
              <a:headEnd/>
              <a:tailEnd/>
            </a:ln>
          </p:spPr>
          <p:txBody>
            <a:bodyPr/>
            <a:lstStyle/>
            <a:p>
              <a:endParaRPr lang="en-US"/>
            </a:p>
          </p:txBody>
        </p:sp>
        <p:sp>
          <p:nvSpPr>
            <p:cNvPr id="86313" name="Line 299"/>
            <p:cNvSpPr>
              <a:spLocks noChangeShapeType="1"/>
            </p:cNvSpPr>
            <p:nvPr/>
          </p:nvSpPr>
          <p:spPr bwMode="auto">
            <a:xfrm flipV="1">
              <a:off x="1387" y="2396"/>
              <a:ext cx="7" cy="80"/>
            </a:xfrm>
            <a:prstGeom prst="line">
              <a:avLst/>
            </a:prstGeom>
            <a:noFill/>
            <a:ln w="11113">
              <a:solidFill>
                <a:srgbClr val="000080"/>
              </a:solidFill>
              <a:round/>
              <a:headEnd/>
              <a:tailEnd/>
            </a:ln>
          </p:spPr>
          <p:txBody>
            <a:bodyPr/>
            <a:lstStyle/>
            <a:p>
              <a:endParaRPr lang="en-US"/>
            </a:p>
          </p:txBody>
        </p:sp>
        <p:sp>
          <p:nvSpPr>
            <p:cNvPr id="86314" name="Line 300"/>
            <p:cNvSpPr>
              <a:spLocks noChangeShapeType="1"/>
            </p:cNvSpPr>
            <p:nvPr/>
          </p:nvSpPr>
          <p:spPr bwMode="auto">
            <a:xfrm>
              <a:off x="1394" y="2396"/>
              <a:ext cx="15" cy="37"/>
            </a:xfrm>
            <a:prstGeom prst="line">
              <a:avLst/>
            </a:prstGeom>
            <a:noFill/>
            <a:ln w="11113">
              <a:solidFill>
                <a:srgbClr val="000080"/>
              </a:solidFill>
              <a:round/>
              <a:headEnd/>
              <a:tailEnd/>
            </a:ln>
          </p:spPr>
          <p:txBody>
            <a:bodyPr/>
            <a:lstStyle/>
            <a:p>
              <a:endParaRPr lang="en-US"/>
            </a:p>
          </p:txBody>
        </p:sp>
        <p:sp>
          <p:nvSpPr>
            <p:cNvPr id="86315" name="Line 301"/>
            <p:cNvSpPr>
              <a:spLocks noChangeShapeType="1"/>
            </p:cNvSpPr>
            <p:nvPr/>
          </p:nvSpPr>
          <p:spPr bwMode="auto">
            <a:xfrm>
              <a:off x="1409" y="2433"/>
              <a:ext cx="7" cy="0"/>
            </a:xfrm>
            <a:prstGeom prst="line">
              <a:avLst/>
            </a:prstGeom>
            <a:noFill/>
            <a:ln w="11113">
              <a:solidFill>
                <a:srgbClr val="000080"/>
              </a:solidFill>
              <a:round/>
              <a:headEnd/>
              <a:tailEnd/>
            </a:ln>
          </p:spPr>
          <p:txBody>
            <a:bodyPr/>
            <a:lstStyle/>
            <a:p>
              <a:endParaRPr lang="en-US"/>
            </a:p>
          </p:txBody>
        </p:sp>
        <p:sp>
          <p:nvSpPr>
            <p:cNvPr id="86316" name="Line 302"/>
            <p:cNvSpPr>
              <a:spLocks noChangeShapeType="1"/>
            </p:cNvSpPr>
            <p:nvPr/>
          </p:nvSpPr>
          <p:spPr bwMode="auto">
            <a:xfrm>
              <a:off x="1416" y="2433"/>
              <a:ext cx="7" cy="349"/>
            </a:xfrm>
            <a:prstGeom prst="line">
              <a:avLst/>
            </a:prstGeom>
            <a:noFill/>
            <a:ln w="11113">
              <a:solidFill>
                <a:srgbClr val="000080"/>
              </a:solidFill>
              <a:round/>
              <a:headEnd/>
              <a:tailEnd/>
            </a:ln>
          </p:spPr>
          <p:txBody>
            <a:bodyPr/>
            <a:lstStyle/>
            <a:p>
              <a:endParaRPr lang="en-US"/>
            </a:p>
          </p:txBody>
        </p:sp>
        <p:sp>
          <p:nvSpPr>
            <p:cNvPr id="86317" name="Line 303"/>
            <p:cNvSpPr>
              <a:spLocks noChangeShapeType="1"/>
            </p:cNvSpPr>
            <p:nvPr/>
          </p:nvSpPr>
          <p:spPr bwMode="auto">
            <a:xfrm>
              <a:off x="1423" y="2782"/>
              <a:ext cx="15" cy="51"/>
            </a:xfrm>
            <a:prstGeom prst="line">
              <a:avLst/>
            </a:prstGeom>
            <a:noFill/>
            <a:ln w="11113">
              <a:solidFill>
                <a:srgbClr val="000080"/>
              </a:solidFill>
              <a:round/>
              <a:headEnd/>
              <a:tailEnd/>
            </a:ln>
          </p:spPr>
          <p:txBody>
            <a:bodyPr/>
            <a:lstStyle/>
            <a:p>
              <a:endParaRPr lang="en-US"/>
            </a:p>
          </p:txBody>
        </p:sp>
        <p:sp>
          <p:nvSpPr>
            <p:cNvPr id="86318" name="Line 304"/>
            <p:cNvSpPr>
              <a:spLocks noChangeShapeType="1"/>
            </p:cNvSpPr>
            <p:nvPr/>
          </p:nvSpPr>
          <p:spPr bwMode="auto">
            <a:xfrm flipV="1">
              <a:off x="1438" y="2811"/>
              <a:ext cx="7" cy="22"/>
            </a:xfrm>
            <a:prstGeom prst="line">
              <a:avLst/>
            </a:prstGeom>
            <a:noFill/>
            <a:ln w="11113">
              <a:solidFill>
                <a:srgbClr val="000080"/>
              </a:solidFill>
              <a:round/>
              <a:headEnd/>
              <a:tailEnd/>
            </a:ln>
          </p:spPr>
          <p:txBody>
            <a:bodyPr/>
            <a:lstStyle/>
            <a:p>
              <a:endParaRPr lang="en-US"/>
            </a:p>
          </p:txBody>
        </p:sp>
        <p:sp>
          <p:nvSpPr>
            <p:cNvPr id="86319" name="Line 305"/>
            <p:cNvSpPr>
              <a:spLocks noChangeShapeType="1"/>
            </p:cNvSpPr>
            <p:nvPr/>
          </p:nvSpPr>
          <p:spPr bwMode="auto">
            <a:xfrm>
              <a:off x="1445" y="2811"/>
              <a:ext cx="15" cy="37"/>
            </a:xfrm>
            <a:prstGeom prst="line">
              <a:avLst/>
            </a:prstGeom>
            <a:noFill/>
            <a:ln w="11113">
              <a:solidFill>
                <a:srgbClr val="000080"/>
              </a:solidFill>
              <a:round/>
              <a:headEnd/>
              <a:tailEnd/>
            </a:ln>
          </p:spPr>
          <p:txBody>
            <a:bodyPr/>
            <a:lstStyle/>
            <a:p>
              <a:endParaRPr lang="en-US"/>
            </a:p>
          </p:txBody>
        </p:sp>
        <p:sp>
          <p:nvSpPr>
            <p:cNvPr id="86320" name="Line 306"/>
            <p:cNvSpPr>
              <a:spLocks noChangeShapeType="1"/>
            </p:cNvSpPr>
            <p:nvPr/>
          </p:nvSpPr>
          <p:spPr bwMode="auto">
            <a:xfrm flipV="1">
              <a:off x="1460" y="2841"/>
              <a:ext cx="7" cy="7"/>
            </a:xfrm>
            <a:prstGeom prst="line">
              <a:avLst/>
            </a:prstGeom>
            <a:noFill/>
            <a:ln w="11113">
              <a:solidFill>
                <a:srgbClr val="000080"/>
              </a:solidFill>
              <a:round/>
              <a:headEnd/>
              <a:tailEnd/>
            </a:ln>
          </p:spPr>
          <p:txBody>
            <a:bodyPr/>
            <a:lstStyle/>
            <a:p>
              <a:endParaRPr lang="en-US"/>
            </a:p>
          </p:txBody>
        </p:sp>
        <p:sp>
          <p:nvSpPr>
            <p:cNvPr id="86321" name="Line 307"/>
            <p:cNvSpPr>
              <a:spLocks noChangeShapeType="1"/>
            </p:cNvSpPr>
            <p:nvPr/>
          </p:nvSpPr>
          <p:spPr bwMode="auto">
            <a:xfrm flipV="1">
              <a:off x="1467" y="2826"/>
              <a:ext cx="7" cy="15"/>
            </a:xfrm>
            <a:prstGeom prst="line">
              <a:avLst/>
            </a:prstGeom>
            <a:noFill/>
            <a:ln w="11113">
              <a:solidFill>
                <a:srgbClr val="000080"/>
              </a:solidFill>
              <a:round/>
              <a:headEnd/>
              <a:tailEnd/>
            </a:ln>
          </p:spPr>
          <p:txBody>
            <a:bodyPr/>
            <a:lstStyle/>
            <a:p>
              <a:endParaRPr lang="en-US"/>
            </a:p>
          </p:txBody>
        </p:sp>
        <p:sp>
          <p:nvSpPr>
            <p:cNvPr id="86322" name="Line 308"/>
            <p:cNvSpPr>
              <a:spLocks noChangeShapeType="1"/>
            </p:cNvSpPr>
            <p:nvPr/>
          </p:nvSpPr>
          <p:spPr bwMode="auto">
            <a:xfrm flipV="1">
              <a:off x="1474" y="2775"/>
              <a:ext cx="15" cy="51"/>
            </a:xfrm>
            <a:prstGeom prst="line">
              <a:avLst/>
            </a:prstGeom>
            <a:noFill/>
            <a:ln w="11113">
              <a:solidFill>
                <a:srgbClr val="000080"/>
              </a:solidFill>
              <a:round/>
              <a:headEnd/>
              <a:tailEnd/>
            </a:ln>
          </p:spPr>
          <p:txBody>
            <a:bodyPr/>
            <a:lstStyle/>
            <a:p>
              <a:endParaRPr lang="en-US"/>
            </a:p>
          </p:txBody>
        </p:sp>
        <p:sp>
          <p:nvSpPr>
            <p:cNvPr id="86323" name="Line 309"/>
            <p:cNvSpPr>
              <a:spLocks noChangeShapeType="1"/>
            </p:cNvSpPr>
            <p:nvPr/>
          </p:nvSpPr>
          <p:spPr bwMode="auto">
            <a:xfrm>
              <a:off x="1489" y="2775"/>
              <a:ext cx="7" cy="44"/>
            </a:xfrm>
            <a:prstGeom prst="line">
              <a:avLst/>
            </a:prstGeom>
            <a:noFill/>
            <a:ln w="11113">
              <a:solidFill>
                <a:srgbClr val="000080"/>
              </a:solidFill>
              <a:round/>
              <a:headEnd/>
              <a:tailEnd/>
            </a:ln>
          </p:spPr>
          <p:txBody>
            <a:bodyPr/>
            <a:lstStyle/>
            <a:p>
              <a:endParaRPr lang="en-US"/>
            </a:p>
          </p:txBody>
        </p:sp>
        <p:sp>
          <p:nvSpPr>
            <p:cNvPr id="86324" name="Line 310"/>
            <p:cNvSpPr>
              <a:spLocks noChangeShapeType="1"/>
            </p:cNvSpPr>
            <p:nvPr/>
          </p:nvSpPr>
          <p:spPr bwMode="auto">
            <a:xfrm flipV="1">
              <a:off x="1496" y="2790"/>
              <a:ext cx="15" cy="29"/>
            </a:xfrm>
            <a:prstGeom prst="line">
              <a:avLst/>
            </a:prstGeom>
            <a:noFill/>
            <a:ln w="11113">
              <a:solidFill>
                <a:srgbClr val="000080"/>
              </a:solidFill>
              <a:round/>
              <a:headEnd/>
              <a:tailEnd/>
            </a:ln>
          </p:spPr>
          <p:txBody>
            <a:bodyPr/>
            <a:lstStyle/>
            <a:p>
              <a:endParaRPr lang="en-US"/>
            </a:p>
          </p:txBody>
        </p:sp>
        <p:sp>
          <p:nvSpPr>
            <p:cNvPr id="86325" name="Line 311"/>
            <p:cNvSpPr>
              <a:spLocks noChangeShapeType="1"/>
            </p:cNvSpPr>
            <p:nvPr/>
          </p:nvSpPr>
          <p:spPr bwMode="auto">
            <a:xfrm flipV="1">
              <a:off x="1511" y="2775"/>
              <a:ext cx="7" cy="15"/>
            </a:xfrm>
            <a:prstGeom prst="line">
              <a:avLst/>
            </a:prstGeom>
            <a:noFill/>
            <a:ln w="11113">
              <a:solidFill>
                <a:srgbClr val="000080"/>
              </a:solidFill>
              <a:round/>
              <a:headEnd/>
              <a:tailEnd/>
            </a:ln>
          </p:spPr>
          <p:txBody>
            <a:bodyPr/>
            <a:lstStyle/>
            <a:p>
              <a:endParaRPr lang="en-US"/>
            </a:p>
          </p:txBody>
        </p:sp>
        <p:sp>
          <p:nvSpPr>
            <p:cNvPr id="86326" name="Line 312"/>
            <p:cNvSpPr>
              <a:spLocks noChangeShapeType="1"/>
            </p:cNvSpPr>
            <p:nvPr/>
          </p:nvSpPr>
          <p:spPr bwMode="auto">
            <a:xfrm>
              <a:off x="1518" y="2775"/>
              <a:ext cx="7" cy="0"/>
            </a:xfrm>
            <a:prstGeom prst="line">
              <a:avLst/>
            </a:prstGeom>
            <a:noFill/>
            <a:ln w="11113">
              <a:solidFill>
                <a:srgbClr val="000080"/>
              </a:solidFill>
              <a:round/>
              <a:headEnd/>
              <a:tailEnd/>
            </a:ln>
          </p:spPr>
          <p:txBody>
            <a:bodyPr/>
            <a:lstStyle/>
            <a:p>
              <a:endParaRPr lang="en-US"/>
            </a:p>
          </p:txBody>
        </p:sp>
        <p:sp>
          <p:nvSpPr>
            <p:cNvPr id="86327" name="Line 313"/>
            <p:cNvSpPr>
              <a:spLocks noChangeShapeType="1"/>
            </p:cNvSpPr>
            <p:nvPr/>
          </p:nvSpPr>
          <p:spPr bwMode="auto">
            <a:xfrm>
              <a:off x="1525" y="2775"/>
              <a:ext cx="15" cy="0"/>
            </a:xfrm>
            <a:prstGeom prst="line">
              <a:avLst/>
            </a:prstGeom>
            <a:noFill/>
            <a:ln w="11113">
              <a:solidFill>
                <a:srgbClr val="000080"/>
              </a:solidFill>
              <a:round/>
              <a:headEnd/>
              <a:tailEnd/>
            </a:ln>
          </p:spPr>
          <p:txBody>
            <a:bodyPr/>
            <a:lstStyle/>
            <a:p>
              <a:endParaRPr lang="en-US"/>
            </a:p>
          </p:txBody>
        </p:sp>
        <p:sp>
          <p:nvSpPr>
            <p:cNvPr id="86328" name="Line 314"/>
            <p:cNvSpPr>
              <a:spLocks noChangeShapeType="1"/>
            </p:cNvSpPr>
            <p:nvPr/>
          </p:nvSpPr>
          <p:spPr bwMode="auto">
            <a:xfrm>
              <a:off x="1540" y="2775"/>
              <a:ext cx="7" cy="22"/>
            </a:xfrm>
            <a:prstGeom prst="line">
              <a:avLst/>
            </a:prstGeom>
            <a:noFill/>
            <a:ln w="11113">
              <a:solidFill>
                <a:srgbClr val="000080"/>
              </a:solidFill>
              <a:round/>
              <a:headEnd/>
              <a:tailEnd/>
            </a:ln>
          </p:spPr>
          <p:txBody>
            <a:bodyPr/>
            <a:lstStyle/>
            <a:p>
              <a:endParaRPr lang="en-US"/>
            </a:p>
          </p:txBody>
        </p:sp>
        <p:sp>
          <p:nvSpPr>
            <p:cNvPr id="86329" name="Line 315"/>
            <p:cNvSpPr>
              <a:spLocks noChangeShapeType="1"/>
            </p:cNvSpPr>
            <p:nvPr/>
          </p:nvSpPr>
          <p:spPr bwMode="auto">
            <a:xfrm>
              <a:off x="1547" y="2797"/>
              <a:ext cx="15" cy="29"/>
            </a:xfrm>
            <a:prstGeom prst="line">
              <a:avLst/>
            </a:prstGeom>
            <a:noFill/>
            <a:ln w="11113">
              <a:solidFill>
                <a:srgbClr val="000080"/>
              </a:solidFill>
              <a:round/>
              <a:headEnd/>
              <a:tailEnd/>
            </a:ln>
          </p:spPr>
          <p:txBody>
            <a:bodyPr/>
            <a:lstStyle/>
            <a:p>
              <a:endParaRPr lang="en-US"/>
            </a:p>
          </p:txBody>
        </p:sp>
        <p:sp>
          <p:nvSpPr>
            <p:cNvPr id="86330" name="Line 316"/>
            <p:cNvSpPr>
              <a:spLocks noChangeShapeType="1"/>
            </p:cNvSpPr>
            <p:nvPr/>
          </p:nvSpPr>
          <p:spPr bwMode="auto">
            <a:xfrm>
              <a:off x="1562" y="2826"/>
              <a:ext cx="7" cy="15"/>
            </a:xfrm>
            <a:prstGeom prst="line">
              <a:avLst/>
            </a:prstGeom>
            <a:noFill/>
            <a:ln w="11113">
              <a:solidFill>
                <a:srgbClr val="000080"/>
              </a:solidFill>
              <a:round/>
              <a:headEnd/>
              <a:tailEnd/>
            </a:ln>
          </p:spPr>
          <p:txBody>
            <a:bodyPr/>
            <a:lstStyle/>
            <a:p>
              <a:endParaRPr lang="en-US"/>
            </a:p>
          </p:txBody>
        </p:sp>
        <p:sp>
          <p:nvSpPr>
            <p:cNvPr id="86331" name="Line 317"/>
            <p:cNvSpPr>
              <a:spLocks noChangeShapeType="1"/>
            </p:cNvSpPr>
            <p:nvPr/>
          </p:nvSpPr>
          <p:spPr bwMode="auto">
            <a:xfrm flipV="1">
              <a:off x="1569" y="2833"/>
              <a:ext cx="7" cy="8"/>
            </a:xfrm>
            <a:prstGeom prst="line">
              <a:avLst/>
            </a:prstGeom>
            <a:noFill/>
            <a:ln w="11113">
              <a:solidFill>
                <a:srgbClr val="000080"/>
              </a:solidFill>
              <a:round/>
              <a:headEnd/>
              <a:tailEnd/>
            </a:ln>
          </p:spPr>
          <p:txBody>
            <a:bodyPr/>
            <a:lstStyle/>
            <a:p>
              <a:endParaRPr lang="en-US"/>
            </a:p>
          </p:txBody>
        </p:sp>
        <p:sp>
          <p:nvSpPr>
            <p:cNvPr id="86332" name="Line 318"/>
            <p:cNvSpPr>
              <a:spLocks noChangeShapeType="1"/>
            </p:cNvSpPr>
            <p:nvPr/>
          </p:nvSpPr>
          <p:spPr bwMode="auto">
            <a:xfrm>
              <a:off x="1576" y="2833"/>
              <a:ext cx="15" cy="22"/>
            </a:xfrm>
            <a:prstGeom prst="line">
              <a:avLst/>
            </a:prstGeom>
            <a:noFill/>
            <a:ln w="11113">
              <a:solidFill>
                <a:srgbClr val="000080"/>
              </a:solidFill>
              <a:round/>
              <a:headEnd/>
              <a:tailEnd/>
            </a:ln>
          </p:spPr>
          <p:txBody>
            <a:bodyPr/>
            <a:lstStyle/>
            <a:p>
              <a:endParaRPr lang="en-US"/>
            </a:p>
          </p:txBody>
        </p:sp>
        <p:sp>
          <p:nvSpPr>
            <p:cNvPr id="86333" name="Line 319"/>
            <p:cNvSpPr>
              <a:spLocks noChangeShapeType="1"/>
            </p:cNvSpPr>
            <p:nvPr/>
          </p:nvSpPr>
          <p:spPr bwMode="auto">
            <a:xfrm flipV="1">
              <a:off x="1591" y="2848"/>
              <a:ext cx="7" cy="7"/>
            </a:xfrm>
            <a:prstGeom prst="line">
              <a:avLst/>
            </a:prstGeom>
            <a:noFill/>
            <a:ln w="11113">
              <a:solidFill>
                <a:srgbClr val="000080"/>
              </a:solidFill>
              <a:round/>
              <a:headEnd/>
              <a:tailEnd/>
            </a:ln>
          </p:spPr>
          <p:txBody>
            <a:bodyPr/>
            <a:lstStyle/>
            <a:p>
              <a:endParaRPr lang="en-US"/>
            </a:p>
          </p:txBody>
        </p:sp>
        <p:sp>
          <p:nvSpPr>
            <p:cNvPr id="86334" name="Line 320"/>
            <p:cNvSpPr>
              <a:spLocks noChangeShapeType="1"/>
            </p:cNvSpPr>
            <p:nvPr/>
          </p:nvSpPr>
          <p:spPr bwMode="auto">
            <a:xfrm>
              <a:off x="1598" y="2848"/>
              <a:ext cx="15" cy="29"/>
            </a:xfrm>
            <a:prstGeom prst="line">
              <a:avLst/>
            </a:prstGeom>
            <a:noFill/>
            <a:ln w="11113">
              <a:solidFill>
                <a:srgbClr val="000080"/>
              </a:solidFill>
              <a:round/>
              <a:headEnd/>
              <a:tailEnd/>
            </a:ln>
          </p:spPr>
          <p:txBody>
            <a:bodyPr/>
            <a:lstStyle/>
            <a:p>
              <a:endParaRPr lang="en-US"/>
            </a:p>
          </p:txBody>
        </p:sp>
        <p:sp>
          <p:nvSpPr>
            <p:cNvPr id="86335" name="Line 321"/>
            <p:cNvSpPr>
              <a:spLocks noChangeShapeType="1"/>
            </p:cNvSpPr>
            <p:nvPr/>
          </p:nvSpPr>
          <p:spPr bwMode="auto">
            <a:xfrm flipV="1">
              <a:off x="1613" y="2862"/>
              <a:ext cx="7" cy="15"/>
            </a:xfrm>
            <a:prstGeom prst="line">
              <a:avLst/>
            </a:prstGeom>
            <a:noFill/>
            <a:ln w="11113">
              <a:solidFill>
                <a:srgbClr val="000080"/>
              </a:solidFill>
              <a:round/>
              <a:headEnd/>
              <a:tailEnd/>
            </a:ln>
          </p:spPr>
          <p:txBody>
            <a:bodyPr/>
            <a:lstStyle/>
            <a:p>
              <a:endParaRPr lang="en-US"/>
            </a:p>
          </p:txBody>
        </p:sp>
        <p:sp>
          <p:nvSpPr>
            <p:cNvPr id="86336" name="Line 322"/>
            <p:cNvSpPr>
              <a:spLocks noChangeShapeType="1"/>
            </p:cNvSpPr>
            <p:nvPr/>
          </p:nvSpPr>
          <p:spPr bwMode="auto">
            <a:xfrm>
              <a:off x="1620" y="2862"/>
              <a:ext cx="14" cy="66"/>
            </a:xfrm>
            <a:prstGeom prst="line">
              <a:avLst/>
            </a:prstGeom>
            <a:noFill/>
            <a:ln w="11113">
              <a:solidFill>
                <a:srgbClr val="000080"/>
              </a:solidFill>
              <a:round/>
              <a:headEnd/>
              <a:tailEnd/>
            </a:ln>
          </p:spPr>
          <p:txBody>
            <a:bodyPr/>
            <a:lstStyle/>
            <a:p>
              <a:endParaRPr lang="en-US"/>
            </a:p>
          </p:txBody>
        </p:sp>
        <p:sp>
          <p:nvSpPr>
            <p:cNvPr id="86337" name="Line 323"/>
            <p:cNvSpPr>
              <a:spLocks noChangeShapeType="1"/>
            </p:cNvSpPr>
            <p:nvPr/>
          </p:nvSpPr>
          <p:spPr bwMode="auto">
            <a:xfrm flipV="1">
              <a:off x="1634" y="2884"/>
              <a:ext cx="8" cy="44"/>
            </a:xfrm>
            <a:prstGeom prst="line">
              <a:avLst/>
            </a:prstGeom>
            <a:noFill/>
            <a:ln w="11113">
              <a:solidFill>
                <a:srgbClr val="000080"/>
              </a:solidFill>
              <a:round/>
              <a:headEnd/>
              <a:tailEnd/>
            </a:ln>
          </p:spPr>
          <p:txBody>
            <a:bodyPr/>
            <a:lstStyle/>
            <a:p>
              <a:endParaRPr lang="en-US"/>
            </a:p>
          </p:txBody>
        </p:sp>
        <p:sp>
          <p:nvSpPr>
            <p:cNvPr id="86338" name="Line 324"/>
            <p:cNvSpPr>
              <a:spLocks noChangeShapeType="1"/>
            </p:cNvSpPr>
            <p:nvPr/>
          </p:nvSpPr>
          <p:spPr bwMode="auto">
            <a:xfrm flipV="1">
              <a:off x="1642" y="2862"/>
              <a:ext cx="7" cy="22"/>
            </a:xfrm>
            <a:prstGeom prst="line">
              <a:avLst/>
            </a:prstGeom>
            <a:noFill/>
            <a:ln w="11113">
              <a:solidFill>
                <a:srgbClr val="000080"/>
              </a:solidFill>
              <a:round/>
              <a:headEnd/>
              <a:tailEnd/>
            </a:ln>
          </p:spPr>
          <p:txBody>
            <a:bodyPr/>
            <a:lstStyle/>
            <a:p>
              <a:endParaRPr lang="en-US"/>
            </a:p>
          </p:txBody>
        </p:sp>
        <p:sp>
          <p:nvSpPr>
            <p:cNvPr id="86339" name="Line 325"/>
            <p:cNvSpPr>
              <a:spLocks noChangeShapeType="1"/>
            </p:cNvSpPr>
            <p:nvPr/>
          </p:nvSpPr>
          <p:spPr bwMode="auto">
            <a:xfrm>
              <a:off x="1649" y="2862"/>
              <a:ext cx="15" cy="8"/>
            </a:xfrm>
            <a:prstGeom prst="line">
              <a:avLst/>
            </a:prstGeom>
            <a:noFill/>
            <a:ln w="11113">
              <a:solidFill>
                <a:srgbClr val="000080"/>
              </a:solidFill>
              <a:round/>
              <a:headEnd/>
              <a:tailEnd/>
            </a:ln>
          </p:spPr>
          <p:txBody>
            <a:bodyPr/>
            <a:lstStyle/>
            <a:p>
              <a:endParaRPr lang="en-US"/>
            </a:p>
          </p:txBody>
        </p:sp>
        <p:sp>
          <p:nvSpPr>
            <p:cNvPr id="86340" name="Line 326"/>
            <p:cNvSpPr>
              <a:spLocks noChangeShapeType="1"/>
            </p:cNvSpPr>
            <p:nvPr/>
          </p:nvSpPr>
          <p:spPr bwMode="auto">
            <a:xfrm flipV="1">
              <a:off x="1664" y="2862"/>
              <a:ext cx="7" cy="8"/>
            </a:xfrm>
            <a:prstGeom prst="line">
              <a:avLst/>
            </a:prstGeom>
            <a:noFill/>
            <a:ln w="11113">
              <a:solidFill>
                <a:srgbClr val="000080"/>
              </a:solidFill>
              <a:round/>
              <a:headEnd/>
              <a:tailEnd/>
            </a:ln>
          </p:spPr>
          <p:txBody>
            <a:bodyPr/>
            <a:lstStyle/>
            <a:p>
              <a:endParaRPr lang="en-US"/>
            </a:p>
          </p:txBody>
        </p:sp>
        <p:sp>
          <p:nvSpPr>
            <p:cNvPr id="86341" name="Line 327"/>
            <p:cNvSpPr>
              <a:spLocks noChangeShapeType="1"/>
            </p:cNvSpPr>
            <p:nvPr/>
          </p:nvSpPr>
          <p:spPr bwMode="auto">
            <a:xfrm flipV="1">
              <a:off x="1671" y="2819"/>
              <a:ext cx="14" cy="43"/>
            </a:xfrm>
            <a:prstGeom prst="line">
              <a:avLst/>
            </a:prstGeom>
            <a:noFill/>
            <a:ln w="11113">
              <a:solidFill>
                <a:srgbClr val="000080"/>
              </a:solidFill>
              <a:round/>
              <a:headEnd/>
              <a:tailEnd/>
            </a:ln>
          </p:spPr>
          <p:txBody>
            <a:bodyPr/>
            <a:lstStyle/>
            <a:p>
              <a:endParaRPr lang="en-US"/>
            </a:p>
          </p:txBody>
        </p:sp>
        <p:sp>
          <p:nvSpPr>
            <p:cNvPr id="86342" name="Line 328"/>
            <p:cNvSpPr>
              <a:spLocks noChangeShapeType="1"/>
            </p:cNvSpPr>
            <p:nvPr/>
          </p:nvSpPr>
          <p:spPr bwMode="auto">
            <a:xfrm flipV="1">
              <a:off x="1685" y="2790"/>
              <a:ext cx="8" cy="29"/>
            </a:xfrm>
            <a:prstGeom prst="line">
              <a:avLst/>
            </a:prstGeom>
            <a:noFill/>
            <a:ln w="11113">
              <a:solidFill>
                <a:srgbClr val="000080"/>
              </a:solidFill>
              <a:round/>
              <a:headEnd/>
              <a:tailEnd/>
            </a:ln>
          </p:spPr>
          <p:txBody>
            <a:bodyPr/>
            <a:lstStyle/>
            <a:p>
              <a:endParaRPr lang="en-US"/>
            </a:p>
          </p:txBody>
        </p:sp>
        <p:sp>
          <p:nvSpPr>
            <p:cNvPr id="86343" name="Line 329"/>
            <p:cNvSpPr>
              <a:spLocks noChangeShapeType="1"/>
            </p:cNvSpPr>
            <p:nvPr/>
          </p:nvSpPr>
          <p:spPr bwMode="auto">
            <a:xfrm>
              <a:off x="1693" y="2790"/>
              <a:ext cx="7" cy="29"/>
            </a:xfrm>
            <a:prstGeom prst="line">
              <a:avLst/>
            </a:prstGeom>
            <a:noFill/>
            <a:ln w="11113">
              <a:solidFill>
                <a:srgbClr val="000080"/>
              </a:solidFill>
              <a:round/>
              <a:headEnd/>
              <a:tailEnd/>
            </a:ln>
          </p:spPr>
          <p:txBody>
            <a:bodyPr/>
            <a:lstStyle/>
            <a:p>
              <a:endParaRPr lang="en-US"/>
            </a:p>
          </p:txBody>
        </p:sp>
        <p:sp>
          <p:nvSpPr>
            <p:cNvPr id="86344" name="Line 330"/>
            <p:cNvSpPr>
              <a:spLocks noChangeShapeType="1"/>
            </p:cNvSpPr>
            <p:nvPr/>
          </p:nvSpPr>
          <p:spPr bwMode="auto">
            <a:xfrm>
              <a:off x="1700" y="2819"/>
              <a:ext cx="15" cy="7"/>
            </a:xfrm>
            <a:prstGeom prst="line">
              <a:avLst/>
            </a:prstGeom>
            <a:noFill/>
            <a:ln w="11113">
              <a:solidFill>
                <a:srgbClr val="000080"/>
              </a:solidFill>
              <a:round/>
              <a:headEnd/>
              <a:tailEnd/>
            </a:ln>
          </p:spPr>
          <p:txBody>
            <a:bodyPr/>
            <a:lstStyle/>
            <a:p>
              <a:endParaRPr lang="en-US"/>
            </a:p>
          </p:txBody>
        </p:sp>
        <p:sp>
          <p:nvSpPr>
            <p:cNvPr id="86345" name="Line 331"/>
            <p:cNvSpPr>
              <a:spLocks noChangeShapeType="1"/>
            </p:cNvSpPr>
            <p:nvPr/>
          </p:nvSpPr>
          <p:spPr bwMode="auto">
            <a:xfrm flipV="1">
              <a:off x="1715" y="2819"/>
              <a:ext cx="7" cy="7"/>
            </a:xfrm>
            <a:prstGeom prst="line">
              <a:avLst/>
            </a:prstGeom>
            <a:noFill/>
            <a:ln w="11113">
              <a:solidFill>
                <a:srgbClr val="000080"/>
              </a:solidFill>
              <a:round/>
              <a:headEnd/>
              <a:tailEnd/>
            </a:ln>
          </p:spPr>
          <p:txBody>
            <a:bodyPr/>
            <a:lstStyle/>
            <a:p>
              <a:endParaRPr lang="en-US"/>
            </a:p>
          </p:txBody>
        </p:sp>
        <p:sp>
          <p:nvSpPr>
            <p:cNvPr id="86346" name="Line 332"/>
            <p:cNvSpPr>
              <a:spLocks noChangeShapeType="1"/>
            </p:cNvSpPr>
            <p:nvPr/>
          </p:nvSpPr>
          <p:spPr bwMode="auto">
            <a:xfrm>
              <a:off x="1722" y="2819"/>
              <a:ext cx="14" cy="7"/>
            </a:xfrm>
            <a:prstGeom prst="line">
              <a:avLst/>
            </a:prstGeom>
            <a:noFill/>
            <a:ln w="11113">
              <a:solidFill>
                <a:srgbClr val="000080"/>
              </a:solidFill>
              <a:round/>
              <a:headEnd/>
              <a:tailEnd/>
            </a:ln>
          </p:spPr>
          <p:txBody>
            <a:bodyPr/>
            <a:lstStyle/>
            <a:p>
              <a:endParaRPr lang="en-US"/>
            </a:p>
          </p:txBody>
        </p:sp>
        <p:sp>
          <p:nvSpPr>
            <p:cNvPr id="86347" name="Line 333"/>
            <p:cNvSpPr>
              <a:spLocks noChangeShapeType="1"/>
            </p:cNvSpPr>
            <p:nvPr/>
          </p:nvSpPr>
          <p:spPr bwMode="auto">
            <a:xfrm>
              <a:off x="1736" y="2826"/>
              <a:ext cx="8" cy="0"/>
            </a:xfrm>
            <a:prstGeom prst="line">
              <a:avLst/>
            </a:prstGeom>
            <a:noFill/>
            <a:ln w="11113">
              <a:solidFill>
                <a:srgbClr val="000080"/>
              </a:solidFill>
              <a:round/>
              <a:headEnd/>
              <a:tailEnd/>
            </a:ln>
          </p:spPr>
          <p:txBody>
            <a:bodyPr/>
            <a:lstStyle/>
            <a:p>
              <a:endParaRPr lang="en-US"/>
            </a:p>
          </p:txBody>
        </p:sp>
        <p:sp>
          <p:nvSpPr>
            <p:cNvPr id="86348" name="Line 334"/>
            <p:cNvSpPr>
              <a:spLocks noChangeShapeType="1"/>
            </p:cNvSpPr>
            <p:nvPr/>
          </p:nvSpPr>
          <p:spPr bwMode="auto">
            <a:xfrm flipV="1">
              <a:off x="1744" y="2819"/>
              <a:ext cx="7" cy="7"/>
            </a:xfrm>
            <a:prstGeom prst="line">
              <a:avLst/>
            </a:prstGeom>
            <a:noFill/>
            <a:ln w="11113">
              <a:solidFill>
                <a:srgbClr val="000080"/>
              </a:solidFill>
              <a:round/>
              <a:headEnd/>
              <a:tailEnd/>
            </a:ln>
          </p:spPr>
          <p:txBody>
            <a:bodyPr/>
            <a:lstStyle/>
            <a:p>
              <a:endParaRPr lang="en-US"/>
            </a:p>
          </p:txBody>
        </p:sp>
        <p:sp>
          <p:nvSpPr>
            <p:cNvPr id="86349" name="Line 335"/>
            <p:cNvSpPr>
              <a:spLocks noChangeShapeType="1"/>
            </p:cNvSpPr>
            <p:nvPr/>
          </p:nvSpPr>
          <p:spPr bwMode="auto">
            <a:xfrm flipV="1">
              <a:off x="1751" y="2797"/>
              <a:ext cx="15" cy="22"/>
            </a:xfrm>
            <a:prstGeom prst="line">
              <a:avLst/>
            </a:prstGeom>
            <a:noFill/>
            <a:ln w="11113">
              <a:solidFill>
                <a:srgbClr val="000080"/>
              </a:solidFill>
              <a:round/>
              <a:headEnd/>
              <a:tailEnd/>
            </a:ln>
          </p:spPr>
          <p:txBody>
            <a:bodyPr/>
            <a:lstStyle/>
            <a:p>
              <a:endParaRPr lang="en-US"/>
            </a:p>
          </p:txBody>
        </p:sp>
        <p:sp>
          <p:nvSpPr>
            <p:cNvPr id="86350" name="Line 336"/>
            <p:cNvSpPr>
              <a:spLocks noChangeShapeType="1"/>
            </p:cNvSpPr>
            <p:nvPr/>
          </p:nvSpPr>
          <p:spPr bwMode="auto">
            <a:xfrm>
              <a:off x="1766" y="2797"/>
              <a:ext cx="7" cy="0"/>
            </a:xfrm>
            <a:prstGeom prst="line">
              <a:avLst/>
            </a:prstGeom>
            <a:noFill/>
            <a:ln w="11113">
              <a:solidFill>
                <a:srgbClr val="000080"/>
              </a:solidFill>
              <a:round/>
              <a:headEnd/>
              <a:tailEnd/>
            </a:ln>
          </p:spPr>
          <p:txBody>
            <a:bodyPr/>
            <a:lstStyle/>
            <a:p>
              <a:endParaRPr lang="en-US"/>
            </a:p>
          </p:txBody>
        </p:sp>
        <p:sp>
          <p:nvSpPr>
            <p:cNvPr id="86351" name="Line 337"/>
            <p:cNvSpPr>
              <a:spLocks noChangeShapeType="1"/>
            </p:cNvSpPr>
            <p:nvPr/>
          </p:nvSpPr>
          <p:spPr bwMode="auto">
            <a:xfrm>
              <a:off x="1773" y="2797"/>
              <a:ext cx="14" cy="14"/>
            </a:xfrm>
            <a:prstGeom prst="line">
              <a:avLst/>
            </a:prstGeom>
            <a:noFill/>
            <a:ln w="11113">
              <a:solidFill>
                <a:srgbClr val="000080"/>
              </a:solidFill>
              <a:round/>
              <a:headEnd/>
              <a:tailEnd/>
            </a:ln>
          </p:spPr>
          <p:txBody>
            <a:bodyPr/>
            <a:lstStyle/>
            <a:p>
              <a:endParaRPr lang="en-US"/>
            </a:p>
          </p:txBody>
        </p:sp>
        <p:sp>
          <p:nvSpPr>
            <p:cNvPr id="86352" name="Line 338"/>
            <p:cNvSpPr>
              <a:spLocks noChangeShapeType="1"/>
            </p:cNvSpPr>
            <p:nvPr/>
          </p:nvSpPr>
          <p:spPr bwMode="auto">
            <a:xfrm flipV="1">
              <a:off x="1787" y="2768"/>
              <a:ext cx="8" cy="43"/>
            </a:xfrm>
            <a:prstGeom prst="line">
              <a:avLst/>
            </a:prstGeom>
            <a:noFill/>
            <a:ln w="11113">
              <a:solidFill>
                <a:srgbClr val="000080"/>
              </a:solidFill>
              <a:round/>
              <a:headEnd/>
              <a:tailEnd/>
            </a:ln>
          </p:spPr>
          <p:txBody>
            <a:bodyPr/>
            <a:lstStyle/>
            <a:p>
              <a:endParaRPr lang="en-US"/>
            </a:p>
          </p:txBody>
        </p:sp>
        <p:sp>
          <p:nvSpPr>
            <p:cNvPr id="86353" name="Line 339"/>
            <p:cNvSpPr>
              <a:spLocks noChangeShapeType="1"/>
            </p:cNvSpPr>
            <p:nvPr/>
          </p:nvSpPr>
          <p:spPr bwMode="auto">
            <a:xfrm>
              <a:off x="1795" y="2768"/>
              <a:ext cx="7" cy="51"/>
            </a:xfrm>
            <a:prstGeom prst="line">
              <a:avLst/>
            </a:prstGeom>
            <a:noFill/>
            <a:ln w="11113">
              <a:solidFill>
                <a:srgbClr val="000080"/>
              </a:solidFill>
              <a:round/>
              <a:headEnd/>
              <a:tailEnd/>
            </a:ln>
          </p:spPr>
          <p:txBody>
            <a:bodyPr/>
            <a:lstStyle/>
            <a:p>
              <a:endParaRPr lang="en-US"/>
            </a:p>
          </p:txBody>
        </p:sp>
        <p:sp>
          <p:nvSpPr>
            <p:cNvPr id="86354" name="Line 340"/>
            <p:cNvSpPr>
              <a:spLocks noChangeShapeType="1"/>
            </p:cNvSpPr>
            <p:nvPr/>
          </p:nvSpPr>
          <p:spPr bwMode="auto">
            <a:xfrm>
              <a:off x="1802" y="2819"/>
              <a:ext cx="15" cy="14"/>
            </a:xfrm>
            <a:prstGeom prst="line">
              <a:avLst/>
            </a:prstGeom>
            <a:noFill/>
            <a:ln w="11113">
              <a:solidFill>
                <a:srgbClr val="000080"/>
              </a:solidFill>
              <a:round/>
              <a:headEnd/>
              <a:tailEnd/>
            </a:ln>
          </p:spPr>
          <p:txBody>
            <a:bodyPr/>
            <a:lstStyle/>
            <a:p>
              <a:endParaRPr lang="en-US"/>
            </a:p>
          </p:txBody>
        </p:sp>
        <p:sp>
          <p:nvSpPr>
            <p:cNvPr id="86355" name="Line 341"/>
            <p:cNvSpPr>
              <a:spLocks noChangeShapeType="1"/>
            </p:cNvSpPr>
            <p:nvPr/>
          </p:nvSpPr>
          <p:spPr bwMode="auto">
            <a:xfrm>
              <a:off x="1817" y="2833"/>
              <a:ext cx="7" cy="8"/>
            </a:xfrm>
            <a:prstGeom prst="line">
              <a:avLst/>
            </a:prstGeom>
            <a:noFill/>
            <a:ln w="11113">
              <a:solidFill>
                <a:srgbClr val="000080"/>
              </a:solidFill>
              <a:round/>
              <a:headEnd/>
              <a:tailEnd/>
            </a:ln>
          </p:spPr>
          <p:txBody>
            <a:bodyPr/>
            <a:lstStyle/>
            <a:p>
              <a:endParaRPr lang="en-US"/>
            </a:p>
          </p:txBody>
        </p:sp>
        <p:sp>
          <p:nvSpPr>
            <p:cNvPr id="86356" name="Line 342"/>
            <p:cNvSpPr>
              <a:spLocks noChangeShapeType="1"/>
            </p:cNvSpPr>
            <p:nvPr/>
          </p:nvSpPr>
          <p:spPr bwMode="auto">
            <a:xfrm>
              <a:off x="1824" y="2841"/>
              <a:ext cx="14" cy="0"/>
            </a:xfrm>
            <a:prstGeom prst="line">
              <a:avLst/>
            </a:prstGeom>
            <a:noFill/>
            <a:ln w="11113">
              <a:solidFill>
                <a:srgbClr val="000080"/>
              </a:solidFill>
              <a:round/>
              <a:headEnd/>
              <a:tailEnd/>
            </a:ln>
          </p:spPr>
          <p:txBody>
            <a:bodyPr/>
            <a:lstStyle/>
            <a:p>
              <a:endParaRPr lang="en-US"/>
            </a:p>
          </p:txBody>
        </p:sp>
        <p:sp>
          <p:nvSpPr>
            <p:cNvPr id="86357" name="Line 343"/>
            <p:cNvSpPr>
              <a:spLocks noChangeShapeType="1"/>
            </p:cNvSpPr>
            <p:nvPr/>
          </p:nvSpPr>
          <p:spPr bwMode="auto">
            <a:xfrm>
              <a:off x="1838" y="2841"/>
              <a:ext cx="8" cy="14"/>
            </a:xfrm>
            <a:prstGeom prst="line">
              <a:avLst/>
            </a:prstGeom>
            <a:noFill/>
            <a:ln w="11113">
              <a:solidFill>
                <a:srgbClr val="000080"/>
              </a:solidFill>
              <a:round/>
              <a:headEnd/>
              <a:tailEnd/>
            </a:ln>
          </p:spPr>
          <p:txBody>
            <a:bodyPr/>
            <a:lstStyle/>
            <a:p>
              <a:endParaRPr lang="en-US"/>
            </a:p>
          </p:txBody>
        </p:sp>
        <p:sp>
          <p:nvSpPr>
            <p:cNvPr id="86358" name="Line 344"/>
            <p:cNvSpPr>
              <a:spLocks noChangeShapeType="1"/>
            </p:cNvSpPr>
            <p:nvPr/>
          </p:nvSpPr>
          <p:spPr bwMode="auto">
            <a:xfrm>
              <a:off x="1846" y="2855"/>
              <a:ext cx="14" cy="22"/>
            </a:xfrm>
            <a:prstGeom prst="line">
              <a:avLst/>
            </a:prstGeom>
            <a:noFill/>
            <a:ln w="11113">
              <a:solidFill>
                <a:srgbClr val="000080"/>
              </a:solidFill>
              <a:round/>
              <a:headEnd/>
              <a:tailEnd/>
            </a:ln>
          </p:spPr>
          <p:txBody>
            <a:bodyPr/>
            <a:lstStyle/>
            <a:p>
              <a:endParaRPr lang="en-US"/>
            </a:p>
          </p:txBody>
        </p:sp>
        <p:sp>
          <p:nvSpPr>
            <p:cNvPr id="86359" name="Line 345"/>
            <p:cNvSpPr>
              <a:spLocks noChangeShapeType="1"/>
            </p:cNvSpPr>
            <p:nvPr/>
          </p:nvSpPr>
          <p:spPr bwMode="auto">
            <a:xfrm>
              <a:off x="1860" y="2877"/>
              <a:ext cx="8" cy="7"/>
            </a:xfrm>
            <a:prstGeom prst="line">
              <a:avLst/>
            </a:prstGeom>
            <a:noFill/>
            <a:ln w="11113">
              <a:solidFill>
                <a:srgbClr val="000080"/>
              </a:solidFill>
              <a:round/>
              <a:headEnd/>
              <a:tailEnd/>
            </a:ln>
          </p:spPr>
          <p:txBody>
            <a:bodyPr/>
            <a:lstStyle/>
            <a:p>
              <a:endParaRPr lang="en-US"/>
            </a:p>
          </p:txBody>
        </p:sp>
        <p:sp>
          <p:nvSpPr>
            <p:cNvPr id="86360" name="Line 346"/>
            <p:cNvSpPr>
              <a:spLocks noChangeShapeType="1"/>
            </p:cNvSpPr>
            <p:nvPr/>
          </p:nvSpPr>
          <p:spPr bwMode="auto">
            <a:xfrm flipV="1">
              <a:off x="1868" y="2870"/>
              <a:ext cx="7" cy="14"/>
            </a:xfrm>
            <a:prstGeom prst="line">
              <a:avLst/>
            </a:prstGeom>
            <a:noFill/>
            <a:ln w="11113">
              <a:solidFill>
                <a:srgbClr val="000080"/>
              </a:solidFill>
              <a:round/>
              <a:headEnd/>
              <a:tailEnd/>
            </a:ln>
          </p:spPr>
          <p:txBody>
            <a:bodyPr/>
            <a:lstStyle/>
            <a:p>
              <a:endParaRPr lang="en-US"/>
            </a:p>
          </p:txBody>
        </p:sp>
        <p:sp>
          <p:nvSpPr>
            <p:cNvPr id="86361" name="Line 347"/>
            <p:cNvSpPr>
              <a:spLocks noChangeShapeType="1"/>
            </p:cNvSpPr>
            <p:nvPr/>
          </p:nvSpPr>
          <p:spPr bwMode="auto">
            <a:xfrm flipV="1">
              <a:off x="1875" y="2826"/>
              <a:ext cx="14" cy="44"/>
            </a:xfrm>
            <a:prstGeom prst="line">
              <a:avLst/>
            </a:prstGeom>
            <a:noFill/>
            <a:ln w="11113">
              <a:solidFill>
                <a:srgbClr val="000080"/>
              </a:solidFill>
              <a:round/>
              <a:headEnd/>
              <a:tailEnd/>
            </a:ln>
          </p:spPr>
          <p:txBody>
            <a:bodyPr/>
            <a:lstStyle/>
            <a:p>
              <a:endParaRPr lang="en-US"/>
            </a:p>
          </p:txBody>
        </p:sp>
        <p:sp>
          <p:nvSpPr>
            <p:cNvPr id="86362" name="Line 348"/>
            <p:cNvSpPr>
              <a:spLocks noChangeShapeType="1"/>
            </p:cNvSpPr>
            <p:nvPr/>
          </p:nvSpPr>
          <p:spPr bwMode="auto">
            <a:xfrm>
              <a:off x="1889" y="2826"/>
              <a:ext cx="8" cy="22"/>
            </a:xfrm>
            <a:prstGeom prst="line">
              <a:avLst/>
            </a:prstGeom>
            <a:noFill/>
            <a:ln w="11113">
              <a:solidFill>
                <a:srgbClr val="000080"/>
              </a:solidFill>
              <a:round/>
              <a:headEnd/>
              <a:tailEnd/>
            </a:ln>
          </p:spPr>
          <p:txBody>
            <a:bodyPr/>
            <a:lstStyle/>
            <a:p>
              <a:endParaRPr lang="en-US"/>
            </a:p>
          </p:txBody>
        </p:sp>
        <p:sp>
          <p:nvSpPr>
            <p:cNvPr id="86363" name="Line 349"/>
            <p:cNvSpPr>
              <a:spLocks noChangeShapeType="1"/>
            </p:cNvSpPr>
            <p:nvPr/>
          </p:nvSpPr>
          <p:spPr bwMode="auto">
            <a:xfrm flipV="1">
              <a:off x="1897" y="2841"/>
              <a:ext cx="14" cy="7"/>
            </a:xfrm>
            <a:prstGeom prst="line">
              <a:avLst/>
            </a:prstGeom>
            <a:noFill/>
            <a:ln w="11113">
              <a:solidFill>
                <a:srgbClr val="000080"/>
              </a:solidFill>
              <a:round/>
              <a:headEnd/>
              <a:tailEnd/>
            </a:ln>
          </p:spPr>
          <p:txBody>
            <a:bodyPr/>
            <a:lstStyle/>
            <a:p>
              <a:endParaRPr lang="en-US"/>
            </a:p>
          </p:txBody>
        </p:sp>
        <p:sp>
          <p:nvSpPr>
            <p:cNvPr id="86364" name="Line 350"/>
            <p:cNvSpPr>
              <a:spLocks noChangeShapeType="1"/>
            </p:cNvSpPr>
            <p:nvPr/>
          </p:nvSpPr>
          <p:spPr bwMode="auto">
            <a:xfrm>
              <a:off x="1911" y="2841"/>
              <a:ext cx="8" cy="7"/>
            </a:xfrm>
            <a:prstGeom prst="line">
              <a:avLst/>
            </a:prstGeom>
            <a:noFill/>
            <a:ln w="11113">
              <a:solidFill>
                <a:srgbClr val="000080"/>
              </a:solidFill>
              <a:round/>
              <a:headEnd/>
              <a:tailEnd/>
            </a:ln>
          </p:spPr>
          <p:txBody>
            <a:bodyPr/>
            <a:lstStyle/>
            <a:p>
              <a:endParaRPr lang="en-US"/>
            </a:p>
          </p:txBody>
        </p:sp>
        <p:sp>
          <p:nvSpPr>
            <p:cNvPr id="86365" name="Line 351"/>
            <p:cNvSpPr>
              <a:spLocks noChangeShapeType="1"/>
            </p:cNvSpPr>
            <p:nvPr/>
          </p:nvSpPr>
          <p:spPr bwMode="auto">
            <a:xfrm>
              <a:off x="1919" y="2848"/>
              <a:ext cx="7" cy="14"/>
            </a:xfrm>
            <a:prstGeom prst="line">
              <a:avLst/>
            </a:prstGeom>
            <a:noFill/>
            <a:ln w="11113">
              <a:solidFill>
                <a:srgbClr val="000080"/>
              </a:solidFill>
              <a:round/>
              <a:headEnd/>
              <a:tailEnd/>
            </a:ln>
          </p:spPr>
          <p:txBody>
            <a:bodyPr/>
            <a:lstStyle/>
            <a:p>
              <a:endParaRPr lang="en-US"/>
            </a:p>
          </p:txBody>
        </p:sp>
        <p:sp>
          <p:nvSpPr>
            <p:cNvPr id="86366" name="Line 352"/>
            <p:cNvSpPr>
              <a:spLocks noChangeShapeType="1"/>
            </p:cNvSpPr>
            <p:nvPr/>
          </p:nvSpPr>
          <p:spPr bwMode="auto">
            <a:xfrm flipV="1">
              <a:off x="1926" y="2811"/>
              <a:ext cx="14" cy="51"/>
            </a:xfrm>
            <a:prstGeom prst="line">
              <a:avLst/>
            </a:prstGeom>
            <a:noFill/>
            <a:ln w="11113">
              <a:solidFill>
                <a:srgbClr val="000080"/>
              </a:solidFill>
              <a:round/>
              <a:headEnd/>
              <a:tailEnd/>
            </a:ln>
          </p:spPr>
          <p:txBody>
            <a:bodyPr/>
            <a:lstStyle/>
            <a:p>
              <a:endParaRPr lang="en-US"/>
            </a:p>
          </p:txBody>
        </p:sp>
        <p:sp>
          <p:nvSpPr>
            <p:cNvPr id="86367" name="Line 353"/>
            <p:cNvSpPr>
              <a:spLocks noChangeShapeType="1"/>
            </p:cNvSpPr>
            <p:nvPr/>
          </p:nvSpPr>
          <p:spPr bwMode="auto">
            <a:xfrm>
              <a:off x="1940" y="2811"/>
              <a:ext cx="8" cy="51"/>
            </a:xfrm>
            <a:prstGeom prst="line">
              <a:avLst/>
            </a:prstGeom>
            <a:noFill/>
            <a:ln w="11113">
              <a:solidFill>
                <a:srgbClr val="000080"/>
              </a:solidFill>
              <a:round/>
              <a:headEnd/>
              <a:tailEnd/>
            </a:ln>
          </p:spPr>
          <p:txBody>
            <a:bodyPr/>
            <a:lstStyle/>
            <a:p>
              <a:endParaRPr lang="en-US"/>
            </a:p>
          </p:txBody>
        </p:sp>
        <p:sp>
          <p:nvSpPr>
            <p:cNvPr id="86368" name="Line 354"/>
            <p:cNvSpPr>
              <a:spLocks noChangeShapeType="1"/>
            </p:cNvSpPr>
            <p:nvPr/>
          </p:nvSpPr>
          <p:spPr bwMode="auto">
            <a:xfrm>
              <a:off x="1948" y="2862"/>
              <a:ext cx="14" cy="0"/>
            </a:xfrm>
            <a:prstGeom prst="line">
              <a:avLst/>
            </a:prstGeom>
            <a:noFill/>
            <a:ln w="11113">
              <a:solidFill>
                <a:srgbClr val="000080"/>
              </a:solidFill>
              <a:round/>
              <a:headEnd/>
              <a:tailEnd/>
            </a:ln>
          </p:spPr>
          <p:txBody>
            <a:bodyPr/>
            <a:lstStyle/>
            <a:p>
              <a:endParaRPr lang="en-US"/>
            </a:p>
          </p:txBody>
        </p:sp>
        <p:sp>
          <p:nvSpPr>
            <p:cNvPr id="86369" name="Line 355"/>
            <p:cNvSpPr>
              <a:spLocks noChangeShapeType="1"/>
            </p:cNvSpPr>
            <p:nvPr/>
          </p:nvSpPr>
          <p:spPr bwMode="auto">
            <a:xfrm>
              <a:off x="1962" y="2862"/>
              <a:ext cx="7" cy="8"/>
            </a:xfrm>
            <a:prstGeom prst="line">
              <a:avLst/>
            </a:prstGeom>
            <a:noFill/>
            <a:ln w="11113">
              <a:solidFill>
                <a:srgbClr val="000080"/>
              </a:solidFill>
              <a:round/>
              <a:headEnd/>
              <a:tailEnd/>
            </a:ln>
          </p:spPr>
          <p:txBody>
            <a:bodyPr/>
            <a:lstStyle/>
            <a:p>
              <a:endParaRPr lang="en-US"/>
            </a:p>
          </p:txBody>
        </p:sp>
        <p:sp>
          <p:nvSpPr>
            <p:cNvPr id="86370" name="Line 356"/>
            <p:cNvSpPr>
              <a:spLocks noChangeShapeType="1"/>
            </p:cNvSpPr>
            <p:nvPr/>
          </p:nvSpPr>
          <p:spPr bwMode="auto">
            <a:xfrm>
              <a:off x="1969" y="2870"/>
              <a:ext cx="8" cy="0"/>
            </a:xfrm>
            <a:prstGeom prst="line">
              <a:avLst/>
            </a:prstGeom>
            <a:noFill/>
            <a:ln w="11113">
              <a:solidFill>
                <a:srgbClr val="000080"/>
              </a:solidFill>
              <a:round/>
              <a:headEnd/>
              <a:tailEnd/>
            </a:ln>
          </p:spPr>
          <p:txBody>
            <a:bodyPr/>
            <a:lstStyle/>
            <a:p>
              <a:endParaRPr lang="en-US"/>
            </a:p>
          </p:txBody>
        </p:sp>
        <p:sp>
          <p:nvSpPr>
            <p:cNvPr id="86371" name="Line 357"/>
            <p:cNvSpPr>
              <a:spLocks noChangeShapeType="1"/>
            </p:cNvSpPr>
            <p:nvPr/>
          </p:nvSpPr>
          <p:spPr bwMode="auto">
            <a:xfrm>
              <a:off x="1977" y="2870"/>
              <a:ext cx="14" cy="29"/>
            </a:xfrm>
            <a:prstGeom prst="line">
              <a:avLst/>
            </a:prstGeom>
            <a:noFill/>
            <a:ln w="11113">
              <a:solidFill>
                <a:srgbClr val="000080"/>
              </a:solidFill>
              <a:round/>
              <a:headEnd/>
              <a:tailEnd/>
            </a:ln>
          </p:spPr>
          <p:txBody>
            <a:bodyPr/>
            <a:lstStyle/>
            <a:p>
              <a:endParaRPr lang="en-US"/>
            </a:p>
          </p:txBody>
        </p:sp>
        <p:sp>
          <p:nvSpPr>
            <p:cNvPr id="86372" name="Line 358"/>
            <p:cNvSpPr>
              <a:spLocks noChangeShapeType="1"/>
            </p:cNvSpPr>
            <p:nvPr/>
          </p:nvSpPr>
          <p:spPr bwMode="auto">
            <a:xfrm flipV="1">
              <a:off x="1991" y="2870"/>
              <a:ext cx="8" cy="29"/>
            </a:xfrm>
            <a:prstGeom prst="line">
              <a:avLst/>
            </a:prstGeom>
            <a:noFill/>
            <a:ln w="11113">
              <a:solidFill>
                <a:srgbClr val="000080"/>
              </a:solidFill>
              <a:round/>
              <a:headEnd/>
              <a:tailEnd/>
            </a:ln>
          </p:spPr>
          <p:txBody>
            <a:bodyPr/>
            <a:lstStyle/>
            <a:p>
              <a:endParaRPr lang="en-US"/>
            </a:p>
          </p:txBody>
        </p:sp>
        <p:sp>
          <p:nvSpPr>
            <p:cNvPr id="86373" name="Line 359"/>
            <p:cNvSpPr>
              <a:spLocks noChangeShapeType="1"/>
            </p:cNvSpPr>
            <p:nvPr/>
          </p:nvSpPr>
          <p:spPr bwMode="auto">
            <a:xfrm flipV="1">
              <a:off x="1999" y="2841"/>
              <a:ext cx="14" cy="29"/>
            </a:xfrm>
            <a:prstGeom prst="line">
              <a:avLst/>
            </a:prstGeom>
            <a:noFill/>
            <a:ln w="11113">
              <a:solidFill>
                <a:srgbClr val="000080"/>
              </a:solidFill>
              <a:round/>
              <a:headEnd/>
              <a:tailEnd/>
            </a:ln>
          </p:spPr>
          <p:txBody>
            <a:bodyPr/>
            <a:lstStyle/>
            <a:p>
              <a:endParaRPr lang="en-US"/>
            </a:p>
          </p:txBody>
        </p:sp>
        <p:sp>
          <p:nvSpPr>
            <p:cNvPr id="86374" name="Line 360"/>
            <p:cNvSpPr>
              <a:spLocks noChangeShapeType="1"/>
            </p:cNvSpPr>
            <p:nvPr/>
          </p:nvSpPr>
          <p:spPr bwMode="auto">
            <a:xfrm>
              <a:off x="2013" y="2841"/>
              <a:ext cx="7" cy="0"/>
            </a:xfrm>
            <a:prstGeom prst="line">
              <a:avLst/>
            </a:prstGeom>
            <a:noFill/>
            <a:ln w="11113">
              <a:solidFill>
                <a:srgbClr val="000080"/>
              </a:solidFill>
              <a:round/>
              <a:headEnd/>
              <a:tailEnd/>
            </a:ln>
          </p:spPr>
          <p:txBody>
            <a:bodyPr/>
            <a:lstStyle/>
            <a:p>
              <a:endParaRPr lang="en-US"/>
            </a:p>
          </p:txBody>
        </p:sp>
        <p:sp>
          <p:nvSpPr>
            <p:cNvPr id="86375" name="Line 361"/>
            <p:cNvSpPr>
              <a:spLocks noChangeShapeType="1"/>
            </p:cNvSpPr>
            <p:nvPr/>
          </p:nvSpPr>
          <p:spPr bwMode="auto">
            <a:xfrm>
              <a:off x="2020" y="2841"/>
              <a:ext cx="8" cy="0"/>
            </a:xfrm>
            <a:prstGeom prst="line">
              <a:avLst/>
            </a:prstGeom>
            <a:noFill/>
            <a:ln w="11113">
              <a:solidFill>
                <a:srgbClr val="000080"/>
              </a:solidFill>
              <a:round/>
              <a:headEnd/>
              <a:tailEnd/>
            </a:ln>
          </p:spPr>
          <p:txBody>
            <a:bodyPr/>
            <a:lstStyle/>
            <a:p>
              <a:endParaRPr lang="en-US"/>
            </a:p>
          </p:txBody>
        </p:sp>
        <p:sp>
          <p:nvSpPr>
            <p:cNvPr id="86376" name="Line 362"/>
            <p:cNvSpPr>
              <a:spLocks noChangeShapeType="1"/>
            </p:cNvSpPr>
            <p:nvPr/>
          </p:nvSpPr>
          <p:spPr bwMode="auto">
            <a:xfrm flipV="1">
              <a:off x="2028" y="2811"/>
              <a:ext cx="14" cy="30"/>
            </a:xfrm>
            <a:prstGeom prst="line">
              <a:avLst/>
            </a:prstGeom>
            <a:noFill/>
            <a:ln w="11113">
              <a:solidFill>
                <a:srgbClr val="000080"/>
              </a:solidFill>
              <a:round/>
              <a:headEnd/>
              <a:tailEnd/>
            </a:ln>
          </p:spPr>
          <p:txBody>
            <a:bodyPr/>
            <a:lstStyle/>
            <a:p>
              <a:endParaRPr lang="en-US"/>
            </a:p>
          </p:txBody>
        </p:sp>
        <p:sp>
          <p:nvSpPr>
            <p:cNvPr id="86377" name="Line 363"/>
            <p:cNvSpPr>
              <a:spLocks noChangeShapeType="1"/>
            </p:cNvSpPr>
            <p:nvPr/>
          </p:nvSpPr>
          <p:spPr bwMode="auto">
            <a:xfrm>
              <a:off x="2042" y="2811"/>
              <a:ext cx="8" cy="22"/>
            </a:xfrm>
            <a:prstGeom prst="line">
              <a:avLst/>
            </a:prstGeom>
            <a:noFill/>
            <a:ln w="11113">
              <a:solidFill>
                <a:srgbClr val="000080"/>
              </a:solidFill>
              <a:round/>
              <a:headEnd/>
              <a:tailEnd/>
            </a:ln>
          </p:spPr>
          <p:txBody>
            <a:bodyPr/>
            <a:lstStyle/>
            <a:p>
              <a:endParaRPr lang="en-US"/>
            </a:p>
          </p:txBody>
        </p:sp>
        <p:sp>
          <p:nvSpPr>
            <p:cNvPr id="86378" name="Line 364"/>
            <p:cNvSpPr>
              <a:spLocks noChangeShapeType="1"/>
            </p:cNvSpPr>
            <p:nvPr/>
          </p:nvSpPr>
          <p:spPr bwMode="auto">
            <a:xfrm flipV="1">
              <a:off x="2050" y="2826"/>
              <a:ext cx="14" cy="7"/>
            </a:xfrm>
            <a:prstGeom prst="line">
              <a:avLst/>
            </a:prstGeom>
            <a:noFill/>
            <a:ln w="11113">
              <a:solidFill>
                <a:srgbClr val="000080"/>
              </a:solidFill>
              <a:round/>
              <a:headEnd/>
              <a:tailEnd/>
            </a:ln>
          </p:spPr>
          <p:txBody>
            <a:bodyPr/>
            <a:lstStyle/>
            <a:p>
              <a:endParaRPr lang="en-US"/>
            </a:p>
          </p:txBody>
        </p:sp>
        <p:sp>
          <p:nvSpPr>
            <p:cNvPr id="86379" name="Line 365"/>
            <p:cNvSpPr>
              <a:spLocks noChangeShapeType="1"/>
            </p:cNvSpPr>
            <p:nvPr/>
          </p:nvSpPr>
          <p:spPr bwMode="auto">
            <a:xfrm flipV="1">
              <a:off x="2064" y="2768"/>
              <a:ext cx="7" cy="58"/>
            </a:xfrm>
            <a:prstGeom prst="line">
              <a:avLst/>
            </a:prstGeom>
            <a:noFill/>
            <a:ln w="11113">
              <a:solidFill>
                <a:srgbClr val="000080"/>
              </a:solidFill>
              <a:round/>
              <a:headEnd/>
              <a:tailEnd/>
            </a:ln>
          </p:spPr>
          <p:txBody>
            <a:bodyPr/>
            <a:lstStyle/>
            <a:p>
              <a:endParaRPr lang="en-US"/>
            </a:p>
          </p:txBody>
        </p:sp>
        <p:sp>
          <p:nvSpPr>
            <p:cNvPr id="86380" name="Line 366"/>
            <p:cNvSpPr>
              <a:spLocks noChangeShapeType="1"/>
            </p:cNvSpPr>
            <p:nvPr/>
          </p:nvSpPr>
          <p:spPr bwMode="auto">
            <a:xfrm flipV="1">
              <a:off x="2071" y="2717"/>
              <a:ext cx="15" cy="51"/>
            </a:xfrm>
            <a:prstGeom prst="line">
              <a:avLst/>
            </a:prstGeom>
            <a:noFill/>
            <a:ln w="11113">
              <a:solidFill>
                <a:srgbClr val="000080"/>
              </a:solidFill>
              <a:round/>
              <a:headEnd/>
              <a:tailEnd/>
            </a:ln>
          </p:spPr>
          <p:txBody>
            <a:bodyPr/>
            <a:lstStyle/>
            <a:p>
              <a:endParaRPr lang="en-US"/>
            </a:p>
          </p:txBody>
        </p:sp>
        <p:sp>
          <p:nvSpPr>
            <p:cNvPr id="86381" name="Line 367"/>
            <p:cNvSpPr>
              <a:spLocks noChangeShapeType="1"/>
            </p:cNvSpPr>
            <p:nvPr/>
          </p:nvSpPr>
          <p:spPr bwMode="auto">
            <a:xfrm>
              <a:off x="2086" y="2717"/>
              <a:ext cx="7" cy="51"/>
            </a:xfrm>
            <a:prstGeom prst="line">
              <a:avLst/>
            </a:prstGeom>
            <a:noFill/>
            <a:ln w="11113">
              <a:solidFill>
                <a:srgbClr val="000080"/>
              </a:solidFill>
              <a:round/>
              <a:headEnd/>
              <a:tailEnd/>
            </a:ln>
          </p:spPr>
          <p:txBody>
            <a:bodyPr/>
            <a:lstStyle/>
            <a:p>
              <a:endParaRPr lang="en-US"/>
            </a:p>
          </p:txBody>
        </p:sp>
        <p:sp>
          <p:nvSpPr>
            <p:cNvPr id="86382" name="Line 368"/>
            <p:cNvSpPr>
              <a:spLocks noChangeShapeType="1"/>
            </p:cNvSpPr>
            <p:nvPr/>
          </p:nvSpPr>
          <p:spPr bwMode="auto">
            <a:xfrm>
              <a:off x="2093" y="2768"/>
              <a:ext cx="8" cy="0"/>
            </a:xfrm>
            <a:prstGeom prst="line">
              <a:avLst/>
            </a:prstGeom>
            <a:noFill/>
            <a:ln w="11113">
              <a:solidFill>
                <a:srgbClr val="000080"/>
              </a:solidFill>
              <a:round/>
              <a:headEnd/>
              <a:tailEnd/>
            </a:ln>
          </p:spPr>
          <p:txBody>
            <a:bodyPr/>
            <a:lstStyle/>
            <a:p>
              <a:endParaRPr lang="en-US"/>
            </a:p>
          </p:txBody>
        </p:sp>
        <p:sp>
          <p:nvSpPr>
            <p:cNvPr id="86383" name="Line 369"/>
            <p:cNvSpPr>
              <a:spLocks noChangeShapeType="1"/>
            </p:cNvSpPr>
            <p:nvPr/>
          </p:nvSpPr>
          <p:spPr bwMode="auto">
            <a:xfrm>
              <a:off x="2101" y="2768"/>
              <a:ext cx="14" cy="7"/>
            </a:xfrm>
            <a:prstGeom prst="line">
              <a:avLst/>
            </a:prstGeom>
            <a:noFill/>
            <a:ln w="11113">
              <a:solidFill>
                <a:srgbClr val="000080"/>
              </a:solidFill>
              <a:round/>
              <a:headEnd/>
              <a:tailEnd/>
            </a:ln>
          </p:spPr>
          <p:txBody>
            <a:bodyPr/>
            <a:lstStyle/>
            <a:p>
              <a:endParaRPr lang="en-US"/>
            </a:p>
          </p:txBody>
        </p:sp>
        <p:sp>
          <p:nvSpPr>
            <p:cNvPr id="86384" name="Line 370"/>
            <p:cNvSpPr>
              <a:spLocks noChangeShapeType="1"/>
            </p:cNvSpPr>
            <p:nvPr/>
          </p:nvSpPr>
          <p:spPr bwMode="auto">
            <a:xfrm>
              <a:off x="2115" y="2775"/>
              <a:ext cx="7" cy="44"/>
            </a:xfrm>
            <a:prstGeom prst="line">
              <a:avLst/>
            </a:prstGeom>
            <a:noFill/>
            <a:ln w="11113">
              <a:solidFill>
                <a:srgbClr val="000080"/>
              </a:solidFill>
              <a:round/>
              <a:headEnd/>
              <a:tailEnd/>
            </a:ln>
          </p:spPr>
          <p:txBody>
            <a:bodyPr/>
            <a:lstStyle/>
            <a:p>
              <a:endParaRPr lang="en-US"/>
            </a:p>
          </p:txBody>
        </p:sp>
        <p:sp>
          <p:nvSpPr>
            <p:cNvPr id="86385" name="Line 371"/>
            <p:cNvSpPr>
              <a:spLocks noChangeShapeType="1"/>
            </p:cNvSpPr>
            <p:nvPr/>
          </p:nvSpPr>
          <p:spPr bwMode="auto">
            <a:xfrm flipV="1">
              <a:off x="2122" y="2811"/>
              <a:ext cx="15" cy="8"/>
            </a:xfrm>
            <a:prstGeom prst="line">
              <a:avLst/>
            </a:prstGeom>
            <a:noFill/>
            <a:ln w="11113">
              <a:solidFill>
                <a:srgbClr val="000080"/>
              </a:solidFill>
              <a:round/>
              <a:headEnd/>
              <a:tailEnd/>
            </a:ln>
          </p:spPr>
          <p:txBody>
            <a:bodyPr/>
            <a:lstStyle/>
            <a:p>
              <a:endParaRPr lang="en-US"/>
            </a:p>
          </p:txBody>
        </p:sp>
        <p:sp>
          <p:nvSpPr>
            <p:cNvPr id="86386" name="Line 372"/>
            <p:cNvSpPr>
              <a:spLocks noChangeShapeType="1"/>
            </p:cNvSpPr>
            <p:nvPr/>
          </p:nvSpPr>
          <p:spPr bwMode="auto">
            <a:xfrm flipV="1">
              <a:off x="2137" y="2804"/>
              <a:ext cx="7" cy="7"/>
            </a:xfrm>
            <a:prstGeom prst="line">
              <a:avLst/>
            </a:prstGeom>
            <a:noFill/>
            <a:ln w="11113">
              <a:solidFill>
                <a:srgbClr val="000080"/>
              </a:solidFill>
              <a:round/>
              <a:headEnd/>
              <a:tailEnd/>
            </a:ln>
          </p:spPr>
          <p:txBody>
            <a:bodyPr/>
            <a:lstStyle/>
            <a:p>
              <a:endParaRPr lang="en-US"/>
            </a:p>
          </p:txBody>
        </p:sp>
        <p:sp>
          <p:nvSpPr>
            <p:cNvPr id="86387" name="Line 373"/>
            <p:cNvSpPr>
              <a:spLocks noChangeShapeType="1"/>
            </p:cNvSpPr>
            <p:nvPr/>
          </p:nvSpPr>
          <p:spPr bwMode="auto">
            <a:xfrm>
              <a:off x="2144" y="2804"/>
              <a:ext cx="8" cy="7"/>
            </a:xfrm>
            <a:prstGeom prst="line">
              <a:avLst/>
            </a:prstGeom>
            <a:noFill/>
            <a:ln w="11113">
              <a:solidFill>
                <a:srgbClr val="000080"/>
              </a:solidFill>
              <a:round/>
              <a:headEnd/>
              <a:tailEnd/>
            </a:ln>
          </p:spPr>
          <p:txBody>
            <a:bodyPr/>
            <a:lstStyle/>
            <a:p>
              <a:endParaRPr lang="en-US"/>
            </a:p>
          </p:txBody>
        </p:sp>
        <p:sp>
          <p:nvSpPr>
            <p:cNvPr id="86388" name="Line 374"/>
            <p:cNvSpPr>
              <a:spLocks noChangeShapeType="1"/>
            </p:cNvSpPr>
            <p:nvPr/>
          </p:nvSpPr>
          <p:spPr bwMode="auto">
            <a:xfrm flipV="1">
              <a:off x="2152" y="2746"/>
              <a:ext cx="14" cy="65"/>
            </a:xfrm>
            <a:prstGeom prst="line">
              <a:avLst/>
            </a:prstGeom>
            <a:noFill/>
            <a:ln w="11113">
              <a:solidFill>
                <a:srgbClr val="000080"/>
              </a:solidFill>
              <a:round/>
              <a:headEnd/>
              <a:tailEnd/>
            </a:ln>
          </p:spPr>
          <p:txBody>
            <a:bodyPr/>
            <a:lstStyle/>
            <a:p>
              <a:endParaRPr lang="en-US"/>
            </a:p>
          </p:txBody>
        </p:sp>
        <p:sp>
          <p:nvSpPr>
            <p:cNvPr id="86389" name="Line 375"/>
            <p:cNvSpPr>
              <a:spLocks noChangeShapeType="1"/>
            </p:cNvSpPr>
            <p:nvPr/>
          </p:nvSpPr>
          <p:spPr bwMode="auto">
            <a:xfrm>
              <a:off x="2166" y="2746"/>
              <a:ext cx="7" cy="0"/>
            </a:xfrm>
            <a:prstGeom prst="line">
              <a:avLst/>
            </a:prstGeom>
            <a:noFill/>
            <a:ln w="11113">
              <a:solidFill>
                <a:srgbClr val="000080"/>
              </a:solidFill>
              <a:round/>
              <a:headEnd/>
              <a:tailEnd/>
            </a:ln>
          </p:spPr>
          <p:txBody>
            <a:bodyPr/>
            <a:lstStyle/>
            <a:p>
              <a:endParaRPr lang="en-US"/>
            </a:p>
          </p:txBody>
        </p:sp>
        <p:sp>
          <p:nvSpPr>
            <p:cNvPr id="86390" name="Line 376"/>
            <p:cNvSpPr>
              <a:spLocks noChangeShapeType="1"/>
            </p:cNvSpPr>
            <p:nvPr/>
          </p:nvSpPr>
          <p:spPr bwMode="auto">
            <a:xfrm>
              <a:off x="2173" y="2746"/>
              <a:ext cx="15" cy="22"/>
            </a:xfrm>
            <a:prstGeom prst="line">
              <a:avLst/>
            </a:prstGeom>
            <a:noFill/>
            <a:ln w="11113">
              <a:solidFill>
                <a:srgbClr val="000080"/>
              </a:solidFill>
              <a:round/>
              <a:headEnd/>
              <a:tailEnd/>
            </a:ln>
          </p:spPr>
          <p:txBody>
            <a:bodyPr/>
            <a:lstStyle/>
            <a:p>
              <a:endParaRPr lang="en-US"/>
            </a:p>
          </p:txBody>
        </p:sp>
        <p:sp>
          <p:nvSpPr>
            <p:cNvPr id="86391" name="Line 377"/>
            <p:cNvSpPr>
              <a:spLocks noChangeShapeType="1"/>
            </p:cNvSpPr>
            <p:nvPr/>
          </p:nvSpPr>
          <p:spPr bwMode="auto">
            <a:xfrm flipV="1">
              <a:off x="2188" y="2739"/>
              <a:ext cx="7" cy="29"/>
            </a:xfrm>
            <a:prstGeom prst="line">
              <a:avLst/>
            </a:prstGeom>
            <a:noFill/>
            <a:ln w="11113">
              <a:solidFill>
                <a:srgbClr val="000080"/>
              </a:solidFill>
              <a:round/>
              <a:headEnd/>
              <a:tailEnd/>
            </a:ln>
          </p:spPr>
          <p:txBody>
            <a:bodyPr/>
            <a:lstStyle/>
            <a:p>
              <a:endParaRPr lang="en-US"/>
            </a:p>
          </p:txBody>
        </p:sp>
        <p:sp>
          <p:nvSpPr>
            <p:cNvPr id="86392" name="Line 378"/>
            <p:cNvSpPr>
              <a:spLocks noChangeShapeType="1"/>
            </p:cNvSpPr>
            <p:nvPr/>
          </p:nvSpPr>
          <p:spPr bwMode="auto">
            <a:xfrm>
              <a:off x="2195" y="2739"/>
              <a:ext cx="8" cy="58"/>
            </a:xfrm>
            <a:prstGeom prst="line">
              <a:avLst/>
            </a:prstGeom>
            <a:noFill/>
            <a:ln w="11113">
              <a:solidFill>
                <a:srgbClr val="000080"/>
              </a:solidFill>
              <a:round/>
              <a:headEnd/>
              <a:tailEnd/>
            </a:ln>
          </p:spPr>
          <p:txBody>
            <a:bodyPr/>
            <a:lstStyle/>
            <a:p>
              <a:endParaRPr lang="en-US"/>
            </a:p>
          </p:txBody>
        </p:sp>
        <p:sp>
          <p:nvSpPr>
            <p:cNvPr id="86393" name="Line 379"/>
            <p:cNvSpPr>
              <a:spLocks noChangeShapeType="1"/>
            </p:cNvSpPr>
            <p:nvPr/>
          </p:nvSpPr>
          <p:spPr bwMode="auto">
            <a:xfrm flipV="1">
              <a:off x="2203" y="2790"/>
              <a:ext cx="14" cy="7"/>
            </a:xfrm>
            <a:prstGeom prst="line">
              <a:avLst/>
            </a:prstGeom>
            <a:noFill/>
            <a:ln w="11113">
              <a:solidFill>
                <a:srgbClr val="000080"/>
              </a:solidFill>
              <a:round/>
              <a:headEnd/>
              <a:tailEnd/>
            </a:ln>
          </p:spPr>
          <p:txBody>
            <a:bodyPr/>
            <a:lstStyle/>
            <a:p>
              <a:endParaRPr lang="en-US"/>
            </a:p>
          </p:txBody>
        </p:sp>
        <p:sp>
          <p:nvSpPr>
            <p:cNvPr id="86394" name="Line 380"/>
            <p:cNvSpPr>
              <a:spLocks noChangeShapeType="1"/>
            </p:cNvSpPr>
            <p:nvPr/>
          </p:nvSpPr>
          <p:spPr bwMode="auto">
            <a:xfrm flipV="1">
              <a:off x="2217" y="2775"/>
              <a:ext cx="7" cy="15"/>
            </a:xfrm>
            <a:prstGeom prst="line">
              <a:avLst/>
            </a:prstGeom>
            <a:noFill/>
            <a:ln w="11113">
              <a:solidFill>
                <a:srgbClr val="000080"/>
              </a:solidFill>
              <a:round/>
              <a:headEnd/>
              <a:tailEnd/>
            </a:ln>
          </p:spPr>
          <p:txBody>
            <a:bodyPr/>
            <a:lstStyle/>
            <a:p>
              <a:endParaRPr lang="en-US"/>
            </a:p>
          </p:txBody>
        </p:sp>
        <p:sp>
          <p:nvSpPr>
            <p:cNvPr id="86395" name="Line 381"/>
            <p:cNvSpPr>
              <a:spLocks noChangeShapeType="1"/>
            </p:cNvSpPr>
            <p:nvPr/>
          </p:nvSpPr>
          <p:spPr bwMode="auto">
            <a:xfrm>
              <a:off x="2224" y="2775"/>
              <a:ext cx="15" cy="7"/>
            </a:xfrm>
            <a:prstGeom prst="line">
              <a:avLst/>
            </a:prstGeom>
            <a:noFill/>
            <a:ln w="11113">
              <a:solidFill>
                <a:srgbClr val="000080"/>
              </a:solidFill>
              <a:round/>
              <a:headEnd/>
              <a:tailEnd/>
            </a:ln>
          </p:spPr>
          <p:txBody>
            <a:bodyPr/>
            <a:lstStyle/>
            <a:p>
              <a:endParaRPr lang="en-US"/>
            </a:p>
          </p:txBody>
        </p:sp>
        <p:sp>
          <p:nvSpPr>
            <p:cNvPr id="86396" name="Line 382"/>
            <p:cNvSpPr>
              <a:spLocks noChangeShapeType="1"/>
            </p:cNvSpPr>
            <p:nvPr/>
          </p:nvSpPr>
          <p:spPr bwMode="auto">
            <a:xfrm>
              <a:off x="2239" y="2782"/>
              <a:ext cx="7" cy="15"/>
            </a:xfrm>
            <a:prstGeom prst="line">
              <a:avLst/>
            </a:prstGeom>
            <a:noFill/>
            <a:ln w="11113">
              <a:solidFill>
                <a:srgbClr val="000080"/>
              </a:solidFill>
              <a:round/>
              <a:headEnd/>
              <a:tailEnd/>
            </a:ln>
          </p:spPr>
          <p:txBody>
            <a:bodyPr/>
            <a:lstStyle/>
            <a:p>
              <a:endParaRPr lang="en-US"/>
            </a:p>
          </p:txBody>
        </p:sp>
        <p:sp>
          <p:nvSpPr>
            <p:cNvPr id="86397" name="Line 383"/>
            <p:cNvSpPr>
              <a:spLocks noChangeShapeType="1"/>
            </p:cNvSpPr>
            <p:nvPr/>
          </p:nvSpPr>
          <p:spPr bwMode="auto">
            <a:xfrm>
              <a:off x="2246" y="2797"/>
              <a:ext cx="8" cy="29"/>
            </a:xfrm>
            <a:prstGeom prst="line">
              <a:avLst/>
            </a:prstGeom>
            <a:noFill/>
            <a:ln w="11113">
              <a:solidFill>
                <a:srgbClr val="000080"/>
              </a:solidFill>
              <a:round/>
              <a:headEnd/>
              <a:tailEnd/>
            </a:ln>
          </p:spPr>
          <p:txBody>
            <a:bodyPr/>
            <a:lstStyle/>
            <a:p>
              <a:endParaRPr lang="en-US"/>
            </a:p>
          </p:txBody>
        </p:sp>
        <p:sp>
          <p:nvSpPr>
            <p:cNvPr id="86398" name="Line 384"/>
            <p:cNvSpPr>
              <a:spLocks noChangeShapeType="1"/>
            </p:cNvSpPr>
            <p:nvPr/>
          </p:nvSpPr>
          <p:spPr bwMode="auto">
            <a:xfrm flipV="1">
              <a:off x="2254" y="2739"/>
              <a:ext cx="14" cy="87"/>
            </a:xfrm>
            <a:prstGeom prst="line">
              <a:avLst/>
            </a:prstGeom>
            <a:noFill/>
            <a:ln w="11113">
              <a:solidFill>
                <a:srgbClr val="000080"/>
              </a:solidFill>
              <a:round/>
              <a:headEnd/>
              <a:tailEnd/>
            </a:ln>
          </p:spPr>
          <p:txBody>
            <a:bodyPr/>
            <a:lstStyle/>
            <a:p>
              <a:endParaRPr lang="en-US"/>
            </a:p>
          </p:txBody>
        </p:sp>
        <p:sp>
          <p:nvSpPr>
            <p:cNvPr id="86399" name="Line 385"/>
            <p:cNvSpPr>
              <a:spLocks noChangeShapeType="1"/>
            </p:cNvSpPr>
            <p:nvPr/>
          </p:nvSpPr>
          <p:spPr bwMode="auto">
            <a:xfrm>
              <a:off x="2268" y="2739"/>
              <a:ext cx="7" cy="14"/>
            </a:xfrm>
            <a:prstGeom prst="line">
              <a:avLst/>
            </a:prstGeom>
            <a:noFill/>
            <a:ln w="11113">
              <a:solidFill>
                <a:srgbClr val="000080"/>
              </a:solidFill>
              <a:round/>
              <a:headEnd/>
              <a:tailEnd/>
            </a:ln>
          </p:spPr>
          <p:txBody>
            <a:bodyPr/>
            <a:lstStyle/>
            <a:p>
              <a:endParaRPr lang="en-US"/>
            </a:p>
          </p:txBody>
        </p:sp>
        <p:sp>
          <p:nvSpPr>
            <p:cNvPr id="86400" name="Line 386"/>
            <p:cNvSpPr>
              <a:spLocks noChangeShapeType="1"/>
            </p:cNvSpPr>
            <p:nvPr/>
          </p:nvSpPr>
          <p:spPr bwMode="auto">
            <a:xfrm flipV="1">
              <a:off x="2275" y="2724"/>
              <a:ext cx="15" cy="29"/>
            </a:xfrm>
            <a:prstGeom prst="line">
              <a:avLst/>
            </a:prstGeom>
            <a:noFill/>
            <a:ln w="11113">
              <a:solidFill>
                <a:srgbClr val="000080"/>
              </a:solidFill>
              <a:round/>
              <a:headEnd/>
              <a:tailEnd/>
            </a:ln>
          </p:spPr>
          <p:txBody>
            <a:bodyPr/>
            <a:lstStyle/>
            <a:p>
              <a:endParaRPr lang="en-US"/>
            </a:p>
          </p:txBody>
        </p:sp>
        <p:sp>
          <p:nvSpPr>
            <p:cNvPr id="86401" name="Line 387"/>
            <p:cNvSpPr>
              <a:spLocks noChangeShapeType="1"/>
            </p:cNvSpPr>
            <p:nvPr/>
          </p:nvSpPr>
          <p:spPr bwMode="auto">
            <a:xfrm>
              <a:off x="2290" y="2724"/>
              <a:ext cx="7" cy="15"/>
            </a:xfrm>
            <a:prstGeom prst="line">
              <a:avLst/>
            </a:prstGeom>
            <a:noFill/>
            <a:ln w="11113">
              <a:solidFill>
                <a:srgbClr val="000080"/>
              </a:solidFill>
              <a:round/>
              <a:headEnd/>
              <a:tailEnd/>
            </a:ln>
          </p:spPr>
          <p:txBody>
            <a:bodyPr/>
            <a:lstStyle/>
            <a:p>
              <a:endParaRPr lang="en-US"/>
            </a:p>
          </p:txBody>
        </p:sp>
        <p:sp>
          <p:nvSpPr>
            <p:cNvPr id="86402" name="Line 388"/>
            <p:cNvSpPr>
              <a:spLocks noChangeShapeType="1"/>
            </p:cNvSpPr>
            <p:nvPr/>
          </p:nvSpPr>
          <p:spPr bwMode="auto">
            <a:xfrm>
              <a:off x="2297" y="2739"/>
              <a:ext cx="8" cy="14"/>
            </a:xfrm>
            <a:prstGeom prst="line">
              <a:avLst/>
            </a:prstGeom>
            <a:noFill/>
            <a:ln w="11113">
              <a:solidFill>
                <a:srgbClr val="000080"/>
              </a:solidFill>
              <a:round/>
              <a:headEnd/>
              <a:tailEnd/>
            </a:ln>
          </p:spPr>
          <p:txBody>
            <a:bodyPr/>
            <a:lstStyle/>
            <a:p>
              <a:endParaRPr lang="en-US"/>
            </a:p>
          </p:txBody>
        </p:sp>
        <p:sp>
          <p:nvSpPr>
            <p:cNvPr id="86403" name="Line 389"/>
            <p:cNvSpPr>
              <a:spLocks noChangeShapeType="1"/>
            </p:cNvSpPr>
            <p:nvPr/>
          </p:nvSpPr>
          <p:spPr bwMode="auto">
            <a:xfrm flipV="1">
              <a:off x="2305" y="2746"/>
              <a:ext cx="14" cy="7"/>
            </a:xfrm>
            <a:prstGeom prst="line">
              <a:avLst/>
            </a:prstGeom>
            <a:noFill/>
            <a:ln w="11113">
              <a:solidFill>
                <a:srgbClr val="000080"/>
              </a:solidFill>
              <a:round/>
              <a:headEnd/>
              <a:tailEnd/>
            </a:ln>
          </p:spPr>
          <p:txBody>
            <a:bodyPr/>
            <a:lstStyle/>
            <a:p>
              <a:endParaRPr lang="en-US"/>
            </a:p>
          </p:txBody>
        </p:sp>
        <p:sp>
          <p:nvSpPr>
            <p:cNvPr id="86404" name="Line 390"/>
            <p:cNvSpPr>
              <a:spLocks noChangeShapeType="1"/>
            </p:cNvSpPr>
            <p:nvPr/>
          </p:nvSpPr>
          <p:spPr bwMode="auto">
            <a:xfrm flipV="1">
              <a:off x="2319" y="2739"/>
              <a:ext cx="7" cy="7"/>
            </a:xfrm>
            <a:prstGeom prst="line">
              <a:avLst/>
            </a:prstGeom>
            <a:noFill/>
            <a:ln w="11113">
              <a:solidFill>
                <a:srgbClr val="000080"/>
              </a:solidFill>
              <a:round/>
              <a:headEnd/>
              <a:tailEnd/>
            </a:ln>
          </p:spPr>
          <p:txBody>
            <a:bodyPr/>
            <a:lstStyle/>
            <a:p>
              <a:endParaRPr lang="en-US"/>
            </a:p>
          </p:txBody>
        </p:sp>
        <p:sp>
          <p:nvSpPr>
            <p:cNvPr id="86405" name="Line 391"/>
            <p:cNvSpPr>
              <a:spLocks noChangeShapeType="1"/>
            </p:cNvSpPr>
            <p:nvPr/>
          </p:nvSpPr>
          <p:spPr bwMode="auto">
            <a:xfrm>
              <a:off x="2326" y="2739"/>
              <a:ext cx="15" cy="7"/>
            </a:xfrm>
            <a:prstGeom prst="line">
              <a:avLst/>
            </a:prstGeom>
            <a:noFill/>
            <a:ln w="11113">
              <a:solidFill>
                <a:srgbClr val="000080"/>
              </a:solidFill>
              <a:round/>
              <a:headEnd/>
              <a:tailEnd/>
            </a:ln>
          </p:spPr>
          <p:txBody>
            <a:bodyPr/>
            <a:lstStyle/>
            <a:p>
              <a:endParaRPr lang="en-US"/>
            </a:p>
          </p:txBody>
        </p:sp>
        <p:sp>
          <p:nvSpPr>
            <p:cNvPr id="86406" name="Line 392"/>
            <p:cNvSpPr>
              <a:spLocks noChangeShapeType="1"/>
            </p:cNvSpPr>
            <p:nvPr/>
          </p:nvSpPr>
          <p:spPr bwMode="auto">
            <a:xfrm flipV="1">
              <a:off x="2341" y="2731"/>
              <a:ext cx="7" cy="15"/>
            </a:xfrm>
            <a:prstGeom prst="line">
              <a:avLst/>
            </a:prstGeom>
            <a:noFill/>
            <a:ln w="11113">
              <a:solidFill>
                <a:srgbClr val="000080"/>
              </a:solidFill>
              <a:round/>
              <a:headEnd/>
              <a:tailEnd/>
            </a:ln>
          </p:spPr>
          <p:txBody>
            <a:bodyPr/>
            <a:lstStyle/>
            <a:p>
              <a:endParaRPr lang="en-US"/>
            </a:p>
          </p:txBody>
        </p:sp>
        <p:sp>
          <p:nvSpPr>
            <p:cNvPr id="86407" name="Line 393"/>
            <p:cNvSpPr>
              <a:spLocks noChangeShapeType="1"/>
            </p:cNvSpPr>
            <p:nvPr/>
          </p:nvSpPr>
          <p:spPr bwMode="auto">
            <a:xfrm flipV="1">
              <a:off x="2348" y="2724"/>
              <a:ext cx="15" cy="7"/>
            </a:xfrm>
            <a:prstGeom prst="line">
              <a:avLst/>
            </a:prstGeom>
            <a:noFill/>
            <a:ln w="11113">
              <a:solidFill>
                <a:srgbClr val="000080"/>
              </a:solidFill>
              <a:round/>
              <a:headEnd/>
              <a:tailEnd/>
            </a:ln>
          </p:spPr>
          <p:txBody>
            <a:bodyPr/>
            <a:lstStyle/>
            <a:p>
              <a:endParaRPr lang="en-US"/>
            </a:p>
          </p:txBody>
        </p:sp>
        <p:sp>
          <p:nvSpPr>
            <p:cNvPr id="86408" name="Line 394"/>
            <p:cNvSpPr>
              <a:spLocks noChangeShapeType="1"/>
            </p:cNvSpPr>
            <p:nvPr/>
          </p:nvSpPr>
          <p:spPr bwMode="auto">
            <a:xfrm>
              <a:off x="2363" y="2724"/>
              <a:ext cx="7" cy="58"/>
            </a:xfrm>
            <a:prstGeom prst="line">
              <a:avLst/>
            </a:prstGeom>
            <a:noFill/>
            <a:ln w="11113">
              <a:solidFill>
                <a:srgbClr val="000080"/>
              </a:solidFill>
              <a:round/>
              <a:headEnd/>
              <a:tailEnd/>
            </a:ln>
          </p:spPr>
          <p:txBody>
            <a:bodyPr/>
            <a:lstStyle/>
            <a:p>
              <a:endParaRPr lang="en-US"/>
            </a:p>
          </p:txBody>
        </p:sp>
        <p:sp>
          <p:nvSpPr>
            <p:cNvPr id="86409" name="Line 395"/>
            <p:cNvSpPr>
              <a:spLocks noChangeShapeType="1"/>
            </p:cNvSpPr>
            <p:nvPr/>
          </p:nvSpPr>
          <p:spPr bwMode="auto">
            <a:xfrm>
              <a:off x="2370" y="2782"/>
              <a:ext cx="7" cy="0"/>
            </a:xfrm>
            <a:prstGeom prst="line">
              <a:avLst/>
            </a:prstGeom>
            <a:noFill/>
            <a:ln w="11113">
              <a:solidFill>
                <a:srgbClr val="000080"/>
              </a:solidFill>
              <a:round/>
              <a:headEnd/>
              <a:tailEnd/>
            </a:ln>
          </p:spPr>
          <p:txBody>
            <a:bodyPr/>
            <a:lstStyle/>
            <a:p>
              <a:endParaRPr lang="en-US"/>
            </a:p>
          </p:txBody>
        </p:sp>
        <p:sp>
          <p:nvSpPr>
            <p:cNvPr id="86410" name="Line 396"/>
            <p:cNvSpPr>
              <a:spLocks noChangeShapeType="1"/>
            </p:cNvSpPr>
            <p:nvPr/>
          </p:nvSpPr>
          <p:spPr bwMode="auto">
            <a:xfrm>
              <a:off x="2377" y="2782"/>
              <a:ext cx="15" cy="15"/>
            </a:xfrm>
            <a:prstGeom prst="line">
              <a:avLst/>
            </a:prstGeom>
            <a:noFill/>
            <a:ln w="11113">
              <a:solidFill>
                <a:srgbClr val="000080"/>
              </a:solidFill>
              <a:round/>
              <a:headEnd/>
              <a:tailEnd/>
            </a:ln>
          </p:spPr>
          <p:txBody>
            <a:bodyPr/>
            <a:lstStyle/>
            <a:p>
              <a:endParaRPr lang="en-US"/>
            </a:p>
          </p:txBody>
        </p:sp>
        <p:sp>
          <p:nvSpPr>
            <p:cNvPr id="86411" name="Line 397"/>
            <p:cNvSpPr>
              <a:spLocks noChangeShapeType="1"/>
            </p:cNvSpPr>
            <p:nvPr/>
          </p:nvSpPr>
          <p:spPr bwMode="auto">
            <a:xfrm flipV="1">
              <a:off x="2392" y="2790"/>
              <a:ext cx="7" cy="7"/>
            </a:xfrm>
            <a:prstGeom prst="line">
              <a:avLst/>
            </a:prstGeom>
            <a:noFill/>
            <a:ln w="11113">
              <a:solidFill>
                <a:srgbClr val="000080"/>
              </a:solidFill>
              <a:round/>
              <a:headEnd/>
              <a:tailEnd/>
            </a:ln>
          </p:spPr>
          <p:txBody>
            <a:bodyPr/>
            <a:lstStyle/>
            <a:p>
              <a:endParaRPr lang="en-US"/>
            </a:p>
          </p:txBody>
        </p:sp>
        <p:sp>
          <p:nvSpPr>
            <p:cNvPr id="86412" name="Line 398"/>
            <p:cNvSpPr>
              <a:spLocks noChangeShapeType="1"/>
            </p:cNvSpPr>
            <p:nvPr/>
          </p:nvSpPr>
          <p:spPr bwMode="auto">
            <a:xfrm>
              <a:off x="2399" y="2790"/>
              <a:ext cx="15" cy="21"/>
            </a:xfrm>
            <a:prstGeom prst="line">
              <a:avLst/>
            </a:prstGeom>
            <a:noFill/>
            <a:ln w="11113">
              <a:solidFill>
                <a:srgbClr val="000080"/>
              </a:solidFill>
              <a:round/>
              <a:headEnd/>
              <a:tailEnd/>
            </a:ln>
          </p:spPr>
          <p:txBody>
            <a:bodyPr/>
            <a:lstStyle/>
            <a:p>
              <a:endParaRPr lang="en-US"/>
            </a:p>
          </p:txBody>
        </p:sp>
        <p:sp>
          <p:nvSpPr>
            <p:cNvPr id="86413" name="Line 399"/>
            <p:cNvSpPr>
              <a:spLocks noChangeShapeType="1"/>
            </p:cNvSpPr>
            <p:nvPr/>
          </p:nvSpPr>
          <p:spPr bwMode="auto">
            <a:xfrm flipV="1">
              <a:off x="2414" y="2804"/>
              <a:ext cx="7" cy="7"/>
            </a:xfrm>
            <a:prstGeom prst="line">
              <a:avLst/>
            </a:prstGeom>
            <a:noFill/>
            <a:ln w="11113">
              <a:solidFill>
                <a:srgbClr val="000080"/>
              </a:solidFill>
              <a:round/>
              <a:headEnd/>
              <a:tailEnd/>
            </a:ln>
          </p:spPr>
          <p:txBody>
            <a:bodyPr/>
            <a:lstStyle/>
            <a:p>
              <a:endParaRPr lang="en-US"/>
            </a:p>
          </p:txBody>
        </p:sp>
        <p:sp>
          <p:nvSpPr>
            <p:cNvPr id="86414" name="Line 400"/>
            <p:cNvSpPr>
              <a:spLocks noChangeShapeType="1"/>
            </p:cNvSpPr>
            <p:nvPr/>
          </p:nvSpPr>
          <p:spPr bwMode="auto">
            <a:xfrm>
              <a:off x="2421" y="2804"/>
              <a:ext cx="7" cy="29"/>
            </a:xfrm>
            <a:prstGeom prst="line">
              <a:avLst/>
            </a:prstGeom>
            <a:noFill/>
            <a:ln w="11113">
              <a:solidFill>
                <a:srgbClr val="000080"/>
              </a:solidFill>
              <a:round/>
              <a:headEnd/>
              <a:tailEnd/>
            </a:ln>
          </p:spPr>
          <p:txBody>
            <a:bodyPr/>
            <a:lstStyle/>
            <a:p>
              <a:endParaRPr lang="en-US"/>
            </a:p>
          </p:txBody>
        </p:sp>
        <p:sp>
          <p:nvSpPr>
            <p:cNvPr id="86415" name="Line 401"/>
            <p:cNvSpPr>
              <a:spLocks noChangeShapeType="1"/>
            </p:cNvSpPr>
            <p:nvPr/>
          </p:nvSpPr>
          <p:spPr bwMode="auto">
            <a:xfrm>
              <a:off x="2428" y="2833"/>
              <a:ext cx="15" cy="0"/>
            </a:xfrm>
            <a:prstGeom prst="line">
              <a:avLst/>
            </a:prstGeom>
            <a:noFill/>
            <a:ln w="11113">
              <a:solidFill>
                <a:srgbClr val="000080"/>
              </a:solidFill>
              <a:round/>
              <a:headEnd/>
              <a:tailEnd/>
            </a:ln>
          </p:spPr>
          <p:txBody>
            <a:bodyPr/>
            <a:lstStyle/>
            <a:p>
              <a:endParaRPr lang="en-US"/>
            </a:p>
          </p:txBody>
        </p:sp>
        <p:sp>
          <p:nvSpPr>
            <p:cNvPr id="86416" name="Line 402"/>
            <p:cNvSpPr>
              <a:spLocks noChangeShapeType="1"/>
            </p:cNvSpPr>
            <p:nvPr/>
          </p:nvSpPr>
          <p:spPr bwMode="auto">
            <a:xfrm>
              <a:off x="2443" y="2833"/>
              <a:ext cx="7" cy="15"/>
            </a:xfrm>
            <a:prstGeom prst="line">
              <a:avLst/>
            </a:prstGeom>
            <a:noFill/>
            <a:ln w="11113">
              <a:solidFill>
                <a:srgbClr val="000080"/>
              </a:solidFill>
              <a:round/>
              <a:headEnd/>
              <a:tailEnd/>
            </a:ln>
          </p:spPr>
          <p:txBody>
            <a:bodyPr/>
            <a:lstStyle/>
            <a:p>
              <a:endParaRPr lang="en-US"/>
            </a:p>
          </p:txBody>
        </p:sp>
        <p:sp>
          <p:nvSpPr>
            <p:cNvPr id="86417" name="Line 403"/>
            <p:cNvSpPr>
              <a:spLocks noChangeShapeType="1"/>
            </p:cNvSpPr>
            <p:nvPr/>
          </p:nvSpPr>
          <p:spPr bwMode="auto">
            <a:xfrm flipV="1">
              <a:off x="2450" y="2819"/>
              <a:ext cx="15" cy="29"/>
            </a:xfrm>
            <a:prstGeom prst="line">
              <a:avLst/>
            </a:prstGeom>
            <a:noFill/>
            <a:ln w="11113">
              <a:solidFill>
                <a:srgbClr val="000080"/>
              </a:solidFill>
              <a:round/>
              <a:headEnd/>
              <a:tailEnd/>
            </a:ln>
          </p:spPr>
          <p:txBody>
            <a:bodyPr/>
            <a:lstStyle/>
            <a:p>
              <a:endParaRPr lang="en-US"/>
            </a:p>
          </p:txBody>
        </p:sp>
        <p:sp>
          <p:nvSpPr>
            <p:cNvPr id="86418" name="Line 404"/>
            <p:cNvSpPr>
              <a:spLocks noChangeShapeType="1"/>
            </p:cNvSpPr>
            <p:nvPr/>
          </p:nvSpPr>
          <p:spPr bwMode="auto">
            <a:xfrm>
              <a:off x="2465" y="2819"/>
              <a:ext cx="7" cy="36"/>
            </a:xfrm>
            <a:prstGeom prst="line">
              <a:avLst/>
            </a:prstGeom>
            <a:noFill/>
            <a:ln w="11113">
              <a:solidFill>
                <a:srgbClr val="000080"/>
              </a:solidFill>
              <a:round/>
              <a:headEnd/>
              <a:tailEnd/>
            </a:ln>
          </p:spPr>
          <p:txBody>
            <a:bodyPr/>
            <a:lstStyle/>
            <a:p>
              <a:endParaRPr lang="en-US"/>
            </a:p>
          </p:txBody>
        </p:sp>
        <p:sp>
          <p:nvSpPr>
            <p:cNvPr id="86419" name="Line 405"/>
            <p:cNvSpPr>
              <a:spLocks noChangeShapeType="1"/>
            </p:cNvSpPr>
            <p:nvPr/>
          </p:nvSpPr>
          <p:spPr bwMode="auto">
            <a:xfrm flipV="1">
              <a:off x="2472" y="2848"/>
              <a:ext cx="7" cy="7"/>
            </a:xfrm>
            <a:prstGeom prst="line">
              <a:avLst/>
            </a:prstGeom>
            <a:noFill/>
            <a:ln w="11113">
              <a:solidFill>
                <a:srgbClr val="000080"/>
              </a:solidFill>
              <a:round/>
              <a:headEnd/>
              <a:tailEnd/>
            </a:ln>
          </p:spPr>
          <p:txBody>
            <a:bodyPr/>
            <a:lstStyle/>
            <a:p>
              <a:endParaRPr lang="en-US"/>
            </a:p>
          </p:txBody>
        </p:sp>
        <p:sp>
          <p:nvSpPr>
            <p:cNvPr id="86420" name="Line 406"/>
            <p:cNvSpPr>
              <a:spLocks noChangeShapeType="1"/>
            </p:cNvSpPr>
            <p:nvPr/>
          </p:nvSpPr>
          <p:spPr bwMode="auto">
            <a:xfrm flipV="1">
              <a:off x="2479" y="2819"/>
              <a:ext cx="15" cy="29"/>
            </a:xfrm>
            <a:prstGeom prst="line">
              <a:avLst/>
            </a:prstGeom>
            <a:noFill/>
            <a:ln w="11113">
              <a:solidFill>
                <a:srgbClr val="000080"/>
              </a:solidFill>
              <a:round/>
              <a:headEnd/>
              <a:tailEnd/>
            </a:ln>
          </p:spPr>
          <p:txBody>
            <a:bodyPr/>
            <a:lstStyle/>
            <a:p>
              <a:endParaRPr lang="en-US"/>
            </a:p>
          </p:txBody>
        </p:sp>
        <p:sp>
          <p:nvSpPr>
            <p:cNvPr id="86421" name="Line 407"/>
            <p:cNvSpPr>
              <a:spLocks noChangeShapeType="1"/>
            </p:cNvSpPr>
            <p:nvPr/>
          </p:nvSpPr>
          <p:spPr bwMode="auto">
            <a:xfrm>
              <a:off x="2494" y="2819"/>
              <a:ext cx="7" cy="0"/>
            </a:xfrm>
            <a:prstGeom prst="line">
              <a:avLst/>
            </a:prstGeom>
            <a:noFill/>
            <a:ln w="11113">
              <a:solidFill>
                <a:srgbClr val="000080"/>
              </a:solidFill>
              <a:round/>
              <a:headEnd/>
              <a:tailEnd/>
            </a:ln>
          </p:spPr>
          <p:txBody>
            <a:bodyPr/>
            <a:lstStyle/>
            <a:p>
              <a:endParaRPr lang="en-US"/>
            </a:p>
          </p:txBody>
        </p:sp>
        <p:sp>
          <p:nvSpPr>
            <p:cNvPr id="86422" name="Line 409"/>
            <p:cNvSpPr>
              <a:spLocks noChangeShapeType="1"/>
            </p:cNvSpPr>
            <p:nvPr/>
          </p:nvSpPr>
          <p:spPr bwMode="auto">
            <a:xfrm>
              <a:off x="2501" y="2819"/>
              <a:ext cx="15" cy="36"/>
            </a:xfrm>
            <a:prstGeom prst="line">
              <a:avLst/>
            </a:prstGeom>
            <a:noFill/>
            <a:ln w="11113">
              <a:solidFill>
                <a:srgbClr val="000080"/>
              </a:solidFill>
              <a:round/>
              <a:headEnd/>
              <a:tailEnd/>
            </a:ln>
          </p:spPr>
          <p:txBody>
            <a:bodyPr/>
            <a:lstStyle/>
            <a:p>
              <a:endParaRPr lang="en-US"/>
            </a:p>
          </p:txBody>
        </p:sp>
        <p:sp>
          <p:nvSpPr>
            <p:cNvPr id="86423" name="Line 410"/>
            <p:cNvSpPr>
              <a:spLocks noChangeShapeType="1"/>
            </p:cNvSpPr>
            <p:nvPr/>
          </p:nvSpPr>
          <p:spPr bwMode="auto">
            <a:xfrm flipV="1">
              <a:off x="2516" y="2848"/>
              <a:ext cx="7" cy="7"/>
            </a:xfrm>
            <a:prstGeom prst="line">
              <a:avLst/>
            </a:prstGeom>
            <a:noFill/>
            <a:ln w="11113">
              <a:solidFill>
                <a:srgbClr val="000080"/>
              </a:solidFill>
              <a:round/>
              <a:headEnd/>
              <a:tailEnd/>
            </a:ln>
          </p:spPr>
          <p:txBody>
            <a:bodyPr/>
            <a:lstStyle/>
            <a:p>
              <a:endParaRPr lang="en-US"/>
            </a:p>
          </p:txBody>
        </p:sp>
        <p:sp>
          <p:nvSpPr>
            <p:cNvPr id="86424" name="Line 411"/>
            <p:cNvSpPr>
              <a:spLocks noChangeShapeType="1"/>
            </p:cNvSpPr>
            <p:nvPr/>
          </p:nvSpPr>
          <p:spPr bwMode="auto">
            <a:xfrm flipV="1">
              <a:off x="2523" y="2833"/>
              <a:ext cx="7" cy="15"/>
            </a:xfrm>
            <a:prstGeom prst="line">
              <a:avLst/>
            </a:prstGeom>
            <a:noFill/>
            <a:ln w="11113">
              <a:solidFill>
                <a:srgbClr val="000080"/>
              </a:solidFill>
              <a:round/>
              <a:headEnd/>
              <a:tailEnd/>
            </a:ln>
          </p:spPr>
          <p:txBody>
            <a:bodyPr/>
            <a:lstStyle/>
            <a:p>
              <a:endParaRPr lang="en-US"/>
            </a:p>
          </p:txBody>
        </p:sp>
        <p:sp>
          <p:nvSpPr>
            <p:cNvPr id="86425" name="Line 412"/>
            <p:cNvSpPr>
              <a:spLocks noChangeShapeType="1"/>
            </p:cNvSpPr>
            <p:nvPr/>
          </p:nvSpPr>
          <p:spPr bwMode="auto">
            <a:xfrm flipV="1">
              <a:off x="2530" y="2826"/>
              <a:ext cx="15" cy="7"/>
            </a:xfrm>
            <a:prstGeom prst="line">
              <a:avLst/>
            </a:prstGeom>
            <a:noFill/>
            <a:ln w="11113">
              <a:solidFill>
                <a:srgbClr val="000080"/>
              </a:solidFill>
              <a:round/>
              <a:headEnd/>
              <a:tailEnd/>
            </a:ln>
          </p:spPr>
          <p:txBody>
            <a:bodyPr/>
            <a:lstStyle/>
            <a:p>
              <a:endParaRPr lang="en-US"/>
            </a:p>
          </p:txBody>
        </p:sp>
        <p:sp>
          <p:nvSpPr>
            <p:cNvPr id="86426" name="Line 413"/>
            <p:cNvSpPr>
              <a:spLocks noChangeShapeType="1"/>
            </p:cNvSpPr>
            <p:nvPr/>
          </p:nvSpPr>
          <p:spPr bwMode="auto">
            <a:xfrm>
              <a:off x="2545" y="2826"/>
              <a:ext cx="7" cy="36"/>
            </a:xfrm>
            <a:prstGeom prst="line">
              <a:avLst/>
            </a:prstGeom>
            <a:noFill/>
            <a:ln w="11113">
              <a:solidFill>
                <a:srgbClr val="000080"/>
              </a:solidFill>
              <a:round/>
              <a:headEnd/>
              <a:tailEnd/>
            </a:ln>
          </p:spPr>
          <p:txBody>
            <a:bodyPr/>
            <a:lstStyle/>
            <a:p>
              <a:endParaRPr lang="en-US"/>
            </a:p>
          </p:txBody>
        </p:sp>
        <p:sp>
          <p:nvSpPr>
            <p:cNvPr id="86427" name="Line 414"/>
            <p:cNvSpPr>
              <a:spLocks noChangeShapeType="1"/>
            </p:cNvSpPr>
            <p:nvPr/>
          </p:nvSpPr>
          <p:spPr bwMode="auto">
            <a:xfrm flipV="1">
              <a:off x="2552" y="2819"/>
              <a:ext cx="15" cy="43"/>
            </a:xfrm>
            <a:prstGeom prst="line">
              <a:avLst/>
            </a:prstGeom>
            <a:noFill/>
            <a:ln w="11113">
              <a:solidFill>
                <a:srgbClr val="000080"/>
              </a:solidFill>
              <a:round/>
              <a:headEnd/>
              <a:tailEnd/>
            </a:ln>
          </p:spPr>
          <p:txBody>
            <a:bodyPr/>
            <a:lstStyle/>
            <a:p>
              <a:endParaRPr lang="en-US"/>
            </a:p>
          </p:txBody>
        </p:sp>
        <p:sp>
          <p:nvSpPr>
            <p:cNvPr id="86428" name="Line 415"/>
            <p:cNvSpPr>
              <a:spLocks noChangeShapeType="1"/>
            </p:cNvSpPr>
            <p:nvPr/>
          </p:nvSpPr>
          <p:spPr bwMode="auto">
            <a:xfrm>
              <a:off x="2567" y="2819"/>
              <a:ext cx="7" cy="0"/>
            </a:xfrm>
            <a:prstGeom prst="line">
              <a:avLst/>
            </a:prstGeom>
            <a:noFill/>
            <a:ln w="11113">
              <a:solidFill>
                <a:srgbClr val="000080"/>
              </a:solidFill>
              <a:round/>
              <a:headEnd/>
              <a:tailEnd/>
            </a:ln>
          </p:spPr>
          <p:txBody>
            <a:bodyPr/>
            <a:lstStyle/>
            <a:p>
              <a:endParaRPr lang="en-US"/>
            </a:p>
          </p:txBody>
        </p:sp>
        <p:sp>
          <p:nvSpPr>
            <p:cNvPr id="86429" name="Line 416"/>
            <p:cNvSpPr>
              <a:spLocks noChangeShapeType="1"/>
            </p:cNvSpPr>
            <p:nvPr/>
          </p:nvSpPr>
          <p:spPr bwMode="auto">
            <a:xfrm flipV="1">
              <a:off x="2574" y="2797"/>
              <a:ext cx="15" cy="22"/>
            </a:xfrm>
            <a:prstGeom prst="line">
              <a:avLst/>
            </a:prstGeom>
            <a:noFill/>
            <a:ln w="11113">
              <a:solidFill>
                <a:srgbClr val="000080"/>
              </a:solidFill>
              <a:round/>
              <a:headEnd/>
              <a:tailEnd/>
            </a:ln>
          </p:spPr>
          <p:txBody>
            <a:bodyPr/>
            <a:lstStyle/>
            <a:p>
              <a:endParaRPr lang="en-US"/>
            </a:p>
          </p:txBody>
        </p:sp>
        <p:sp>
          <p:nvSpPr>
            <p:cNvPr id="86430" name="Line 417"/>
            <p:cNvSpPr>
              <a:spLocks noChangeShapeType="1"/>
            </p:cNvSpPr>
            <p:nvPr/>
          </p:nvSpPr>
          <p:spPr bwMode="auto">
            <a:xfrm>
              <a:off x="2589" y="2797"/>
              <a:ext cx="7" cy="29"/>
            </a:xfrm>
            <a:prstGeom prst="line">
              <a:avLst/>
            </a:prstGeom>
            <a:noFill/>
            <a:ln w="11113">
              <a:solidFill>
                <a:srgbClr val="000080"/>
              </a:solidFill>
              <a:round/>
              <a:headEnd/>
              <a:tailEnd/>
            </a:ln>
          </p:spPr>
          <p:txBody>
            <a:bodyPr/>
            <a:lstStyle/>
            <a:p>
              <a:endParaRPr lang="en-US"/>
            </a:p>
          </p:txBody>
        </p:sp>
        <p:sp>
          <p:nvSpPr>
            <p:cNvPr id="86431" name="Line 418"/>
            <p:cNvSpPr>
              <a:spLocks noChangeShapeType="1"/>
            </p:cNvSpPr>
            <p:nvPr/>
          </p:nvSpPr>
          <p:spPr bwMode="auto">
            <a:xfrm flipV="1">
              <a:off x="2596" y="2782"/>
              <a:ext cx="7" cy="44"/>
            </a:xfrm>
            <a:prstGeom prst="line">
              <a:avLst/>
            </a:prstGeom>
            <a:noFill/>
            <a:ln w="11113">
              <a:solidFill>
                <a:srgbClr val="000080"/>
              </a:solidFill>
              <a:round/>
              <a:headEnd/>
              <a:tailEnd/>
            </a:ln>
          </p:spPr>
          <p:txBody>
            <a:bodyPr/>
            <a:lstStyle/>
            <a:p>
              <a:endParaRPr lang="en-US"/>
            </a:p>
          </p:txBody>
        </p:sp>
        <p:sp>
          <p:nvSpPr>
            <p:cNvPr id="86432" name="Line 419"/>
            <p:cNvSpPr>
              <a:spLocks noChangeShapeType="1"/>
            </p:cNvSpPr>
            <p:nvPr/>
          </p:nvSpPr>
          <p:spPr bwMode="auto">
            <a:xfrm>
              <a:off x="2603" y="2782"/>
              <a:ext cx="15" cy="51"/>
            </a:xfrm>
            <a:prstGeom prst="line">
              <a:avLst/>
            </a:prstGeom>
            <a:noFill/>
            <a:ln w="11113">
              <a:solidFill>
                <a:srgbClr val="000080"/>
              </a:solidFill>
              <a:round/>
              <a:headEnd/>
              <a:tailEnd/>
            </a:ln>
          </p:spPr>
          <p:txBody>
            <a:bodyPr/>
            <a:lstStyle/>
            <a:p>
              <a:endParaRPr lang="en-US"/>
            </a:p>
          </p:txBody>
        </p:sp>
        <p:sp>
          <p:nvSpPr>
            <p:cNvPr id="86433" name="Line 420"/>
            <p:cNvSpPr>
              <a:spLocks noChangeShapeType="1"/>
            </p:cNvSpPr>
            <p:nvPr/>
          </p:nvSpPr>
          <p:spPr bwMode="auto">
            <a:xfrm>
              <a:off x="2618" y="2833"/>
              <a:ext cx="7" cy="29"/>
            </a:xfrm>
            <a:prstGeom prst="line">
              <a:avLst/>
            </a:prstGeom>
            <a:noFill/>
            <a:ln w="11113">
              <a:solidFill>
                <a:srgbClr val="000080"/>
              </a:solidFill>
              <a:round/>
              <a:headEnd/>
              <a:tailEnd/>
            </a:ln>
          </p:spPr>
          <p:txBody>
            <a:bodyPr/>
            <a:lstStyle/>
            <a:p>
              <a:endParaRPr lang="en-US"/>
            </a:p>
          </p:txBody>
        </p:sp>
        <p:sp>
          <p:nvSpPr>
            <p:cNvPr id="86434" name="Line 421"/>
            <p:cNvSpPr>
              <a:spLocks noChangeShapeType="1"/>
            </p:cNvSpPr>
            <p:nvPr/>
          </p:nvSpPr>
          <p:spPr bwMode="auto">
            <a:xfrm>
              <a:off x="2625" y="2862"/>
              <a:ext cx="15" cy="0"/>
            </a:xfrm>
            <a:prstGeom prst="line">
              <a:avLst/>
            </a:prstGeom>
            <a:noFill/>
            <a:ln w="11113">
              <a:solidFill>
                <a:srgbClr val="000080"/>
              </a:solidFill>
              <a:round/>
              <a:headEnd/>
              <a:tailEnd/>
            </a:ln>
          </p:spPr>
          <p:txBody>
            <a:bodyPr/>
            <a:lstStyle/>
            <a:p>
              <a:endParaRPr lang="en-US"/>
            </a:p>
          </p:txBody>
        </p:sp>
        <p:sp>
          <p:nvSpPr>
            <p:cNvPr id="86435" name="Line 422"/>
            <p:cNvSpPr>
              <a:spLocks noChangeShapeType="1"/>
            </p:cNvSpPr>
            <p:nvPr/>
          </p:nvSpPr>
          <p:spPr bwMode="auto">
            <a:xfrm>
              <a:off x="2640" y="2862"/>
              <a:ext cx="7" cy="8"/>
            </a:xfrm>
            <a:prstGeom prst="line">
              <a:avLst/>
            </a:prstGeom>
            <a:noFill/>
            <a:ln w="11113">
              <a:solidFill>
                <a:srgbClr val="000080"/>
              </a:solidFill>
              <a:round/>
              <a:headEnd/>
              <a:tailEnd/>
            </a:ln>
          </p:spPr>
          <p:txBody>
            <a:bodyPr/>
            <a:lstStyle/>
            <a:p>
              <a:endParaRPr lang="en-US"/>
            </a:p>
          </p:txBody>
        </p:sp>
        <p:sp>
          <p:nvSpPr>
            <p:cNvPr id="86436" name="Line 423"/>
            <p:cNvSpPr>
              <a:spLocks noChangeShapeType="1"/>
            </p:cNvSpPr>
            <p:nvPr/>
          </p:nvSpPr>
          <p:spPr bwMode="auto">
            <a:xfrm>
              <a:off x="2647" y="2870"/>
              <a:ext cx="7" cy="7"/>
            </a:xfrm>
            <a:prstGeom prst="line">
              <a:avLst/>
            </a:prstGeom>
            <a:noFill/>
            <a:ln w="11113">
              <a:solidFill>
                <a:srgbClr val="000080"/>
              </a:solidFill>
              <a:round/>
              <a:headEnd/>
              <a:tailEnd/>
            </a:ln>
          </p:spPr>
          <p:txBody>
            <a:bodyPr/>
            <a:lstStyle/>
            <a:p>
              <a:endParaRPr lang="en-US"/>
            </a:p>
          </p:txBody>
        </p:sp>
        <p:sp>
          <p:nvSpPr>
            <p:cNvPr id="86437" name="Line 424"/>
            <p:cNvSpPr>
              <a:spLocks noChangeShapeType="1"/>
            </p:cNvSpPr>
            <p:nvPr/>
          </p:nvSpPr>
          <p:spPr bwMode="auto">
            <a:xfrm flipV="1">
              <a:off x="2654" y="2804"/>
              <a:ext cx="15" cy="73"/>
            </a:xfrm>
            <a:prstGeom prst="line">
              <a:avLst/>
            </a:prstGeom>
            <a:noFill/>
            <a:ln w="11113">
              <a:solidFill>
                <a:srgbClr val="000080"/>
              </a:solidFill>
              <a:round/>
              <a:headEnd/>
              <a:tailEnd/>
            </a:ln>
          </p:spPr>
          <p:txBody>
            <a:bodyPr/>
            <a:lstStyle/>
            <a:p>
              <a:endParaRPr lang="en-US"/>
            </a:p>
          </p:txBody>
        </p:sp>
        <p:sp>
          <p:nvSpPr>
            <p:cNvPr id="86438" name="Line 425"/>
            <p:cNvSpPr>
              <a:spLocks noChangeShapeType="1"/>
            </p:cNvSpPr>
            <p:nvPr/>
          </p:nvSpPr>
          <p:spPr bwMode="auto">
            <a:xfrm>
              <a:off x="2669" y="2804"/>
              <a:ext cx="7" cy="88"/>
            </a:xfrm>
            <a:prstGeom prst="line">
              <a:avLst/>
            </a:prstGeom>
            <a:noFill/>
            <a:ln w="11113">
              <a:solidFill>
                <a:srgbClr val="000080"/>
              </a:solidFill>
              <a:round/>
              <a:headEnd/>
              <a:tailEnd/>
            </a:ln>
          </p:spPr>
          <p:txBody>
            <a:bodyPr/>
            <a:lstStyle/>
            <a:p>
              <a:endParaRPr lang="en-US"/>
            </a:p>
          </p:txBody>
        </p:sp>
        <p:sp>
          <p:nvSpPr>
            <p:cNvPr id="86439" name="Line 426"/>
            <p:cNvSpPr>
              <a:spLocks noChangeShapeType="1"/>
            </p:cNvSpPr>
            <p:nvPr/>
          </p:nvSpPr>
          <p:spPr bwMode="auto">
            <a:xfrm>
              <a:off x="2676" y="2892"/>
              <a:ext cx="15" cy="0"/>
            </a:xfrm>
            <a:prstGeom prst="line">
              <a:avLst/>
            </a:prstGeom>
            <a:noFill/>
            <a:ln w="11113">
              <a:solidFill>
                <a:srgbClr val="000080"/>
              </a:solidFill>
              <a:round/>
              <a:headEnd/>
              <a:tailEnd/>
            </a:ln>
          </p:spPr>
          <p:txBody>
            <a:bodyPr/>
            <a:lstStyle/>
            <a:p>
              <a:endParaRPr lang="en-US"/>
            </a:p>
          </p:txBody>
        </p:sp>
        <p:sp>
          <p:nvSpPr>
            <p:cNvPr id="86440" name="Line 427"/>
            <p:cNvSpPr>
              <a:spLocks noChangeShapeType="1"/>
            </p:cNvSpPr>
            <p:nvPr/>
          </p:nvSpPr>
          <p:spPr bwMode="auto">
            <a:xfrm>
              <a:off x="2691" y="2892"/>
              <a:ext cx="7" cy="7"/>
            </a:xfrm>
            <a:prstGeom prst="line">
              <a:avLst/>
            </a:prstGeom>
            <a:noFill/>
            <a:ln w="11113">
              <a:solidFill>
                <a:srgbClr val="000080"/>
              </a:solidFill>
              <a:round/>
              <a:headEnd/>
              <a:tailEnd/>
            </a:ln>
          </p:spPr>
          <p:txBody>
            <a:bodyPr/>
            <a:lstStyle/>
            <a:p>
              <a:endParaRPr lang="en-US"/>
            </a:p>
          </p:txBody>
        </p:sp>
        <p:sp>
          <p:nvSpPr>
            <p:cNvPr id="86441" name="Line 428"/>
            <p:cNvSpPr>
              <a:spLocks noChangeShapeType="1"/>
            </p:cNvSpPr>
            <p:nvPr/>
          </p:nvSpPr>
          <p:spPr bwMode="auto">
            <a:xfrm>
              <a:off x="2698" y="2899"/>
              <a:ext cx="7" cy="0"/>
            </a:xfrm>
            <a:prstGeom prst="line">
              <a:avLst/>
            </a:prstGeom>
            <a:noFill/>
            <a:ln w="11113">
              <a:solidFill>
                <a:srgbClr val="000080"/>
              </a:solidFill>
              <a:round/>
              <a:headEnd/>
              <a:tailEnd/>
            </a:ln>
          </p:spPr>
          <p:txBody>
            <a:bodyPr/>
            <a:lstStyle/>
            <a:p>
              <a:endParaRPr lang="en-US"/>
            </a:p>
          </p:txBody>
        </p:sp>
        <p:sp>
          <p:nvSpPr>
            <p:cNvPr id="86442" name="Line 429"/>
            <p:cNvSpPr>
              <a:spLocks noChangeShapeType="1"/>
            </p:cNvSpPr>
            <p:nvPr/>
          </p:nvSpPr>
          <p:spPr bwMode="auto">
            <a:xfrm>
              <a:off x="2705" y="2899"/>
              <a:ext cx="15" cy="0"/>
            </a:xfrm>
            <a:prstGeom prst="line">
              <a:avLst/>
            </a:prstGeom>
            <a:noFill/>
            <a:ln w="11113">
              <a:solidFill>
                <a:srgbClr val="000080"/>
              </a:solidFill>
              <a:round/>
              <a:headEnd/>
              <a:tailEnd/>
            </a:ln>
          </p:spPr>
          <p:txBody>
            <a:bodyPr/>
            <a:lstStyle/>
            <a:p>
              <a:endParaRPr lang="en-US"/>
            </a:p>
          </p:txBody>
        </p:sp>
        <p:sp>
          <p:nvSpPr>
            <p:cNvPr id="86443" name="Line 430"/>
            <p:cNvSpPr>
              <a:spLocks noChangeShapeType="1"/>
            </p:cNvSpPr>
            <p:nvPr/>
          </p:nvSpPr>
          <p:spPr bwMode="auto">
            <a:xfrm>
              <a:off x="2720" y="2899"/>
              <a:ext cx="7" cy="0"/>
            </a:xfrm>
            <a:prstGeom prst="line">
              <a:avLst/>
            </a:prstGeom>
            <a:noFill/>
            <a:ln w="11113">
              <a:solidFill>
                <a:srgbClr val="000080"/>
              </a:solidFill>
              <a:round/>
              <a:headEnd/>
              <a:tailEnd/>
            </a:ln>
          </p:spPr>
          <p:txBody>
            <a:bodyPr/>
            <a:lstStyle/>
            <a:p>
              <a:endParaRPr lang="en-US"/>
            </a:p>
          </p:txBody>
        </p:sp>
        <p:sp>
          <p:nvSpPr>
            <p:cNvPr id="86444" name="Line 431"/>
            <p:cNvSpPr>
              <a:spLocks noChangeShapeType="1"/>
            </p:cNvSpPr>
            <p:nvPr/>
          </p:nvSpPr>
          <p:spPr bwMode="auto">
            <a:xfrm>
              <a:off x="2727" y="2899"/>
              <a:ext cx="15" cy="0"/>
            </a:xfrm>
            <a:prstGeom prst="line">
              <a:avLst/>
            </a:prstGeom>
            <a:noFill/>
            <a:ln w="11113">
              <a:solidFill>
                <a:srgbClr val="000080"/>
              </a:solidFill>
              <a:round/>
              <a:headEnd/>
              <a:tailEnd/>
            </a:ln>
          </p:spPr>
          <p:txBody>
            <a:bodyPr/>
            <a:lstStyle/>
            <a:p>
              <a:endParaRPr lang="en-US"/>
            </a:p>
          </p:txBody>
        </p:sp>
        <p:sp>
          <p:nvSpPr>
            <p:cNvPr id="86445" name="Line 432"/>
            <p:cNvSpPr>
              <a:spLocks noChangeShapeType="1"/>
            </p:cNvSpPr>
            <p:nvPr/>
          </p:nvSpPr>
          <p:spPr bwMode="auto">
            <a:xfrm>
              <a:off x="2742" y="2899"/>
              <a:ext cx="7" cy="7"/>
            </a:xfrm>
            <a:prstGeom prst="line">
              <a:avLst/>
            </a:prstGeom>
            <a:noFill/>
            <a:ln w="11113">
              <a:solidFill>
                <a:srgbClr val="000080"/>
              </a:solidFill>
              <a:round/>
              <a:headEnd/>
              <a:tailEnd/>
            </a:ln>
          </p:spPr>
          <p:txBody>
            <a:bodyPr/>
            <a:lstStyle/>
            <a:p>
              <a:endParaRPr lang="en-US"/>
            </a:p>
          </p:txBody>
        </p:sp>
        <p:sp>
          <p:nvSpPr>
            <p:cNvPr id="86446" name="Line 433"/>
            <p:cNvSpPr>
              <a:spLocks noChangeShapeType="1"/>
            </p:cNvSpPr>
            <p:nvPr/>
          </p:nvSpPr>
          <p:spPr bwMode="auto">
            <a:xfrm flipV="1">
              <a:off x="2749" y="2877"/>
              <a:ext cx="7" cy="29"/>
            </a:xfrm>
            <a:prstGeom prst="line">
              <a:avLst/>
            </a:prstGeom>
            <a:noFill/>
            <a:ln w="11113">
              <a:solidFill>
                <a:srgbClr val="000080"/>
              </a:solidFill>
              <a:round/>
              <a:headEnd/>
              <a:tailEnd/>
            </a:ln>
          </p:spPr>
          <p:txBody>
            <a:bodyPr/>
            <a:lstStyle/>
            <a:p>
              <a:endParaRPr lang="en-US"/>
            </a:p>
          </p:txBody>
        </p:sp>
        <p:sp>
          <p:nvSpPr>
            <p:cNvPr id="86447" name="Line 434"/>
            <p:cNvSpPr>
              <a:spLocks noChangeShapeType="1"/>
            </p:cNvSpPr>
            <p:nvPr/>
          </p:nvSpPr>
          <p:spPr bwMode="auto">
            <a:xfrm>
              <a:off x="2756" y="2877"/>
              <a:ext cx="15" cy="15"/>
            </a:xfrm>
            <a:prstGeom prst="line">
              <a:avLst/>
            </a:prstGeom>
            <a:noFill/>
            <a:ln w="11113">
              <a:solidFill>
                <a:srgbClr val="000080"/>
              </a:solidFill>
              <a:round/>
              <a:headEnd/>
              <a:tailEnd/>
            </a:ln>
          </p:spPr>
          <p:txBody>
            <a:bodyPr/>
            <a:lstStyle/>
            <a:p>
              <a:endParaRPr lang="en-US"/>
            </a:p>
          </p:txBody>
        </p:sp>
        <p:sp>
          <p:nvSpPr>
            <p:cNvPr id="86448" name="Line 435"/>
            <p:cNvSpPr>
              <a:spLocks noChangeShapeType="1"/>
            </p:cNvSpPr>
            <p:nvPr/>
          </p:nvSpPr>
          <p:spPr bwMode="auto">
            <a:xfrm>
              <a:off x="2771" y="2892"/>
              <a:ext cx="7" cy="0"/>
            </a:xfrm>
            <a:prstGeom prst="line">
              <a:avLst/>
            </a:prstGeom>
            <a:noFill/>
            <a:ln w="11113">
              <a:solidFill>
                <a:srgbClr val="000080"/>
              </a:solidFill>
              <a:round/>
              <a:headEnd/>
              <a:tailEnd/>
            </a:ln>
          </p:spPr>
          <p:txBody>
            <a:bodyPr/>
            <a:lstStyle/>
            <a:p>
              <a:endParaRPr lang="en-US"/>
            </a:p>
          </p:txBody>
        </p:sp>
        <p:sp>
          <p:nvSpPr>
            <p:cNvPr id="86449" name="Line 436"/>
            <p:cNvSpPr>
              <a:spLocks noChangeShapeType="1"/>
            </p:cNvSpPr>
            <p:nvPr/>
          </p:nvSpPr>
          <p:spPr bwMode="auto">
            <a:xfrm flipV="1">
              <a:off x="2778" y="2870"/>
              <a:ext cx="15" cy="22"/>
            </a:xfrm>
            <a:prstGeom prst="line">
              <a:avLst/>
            </a:prstGeom>
            <a:noFill/>
            <a:ln w="11113">
              <a:solidFill>
                <a:srgbClr val="000080"/>
              </a:solidFill>
              <a:round/>
              <a:headEnd/>
              <a:tailEnd/>
            </a:ln>
          </p:spPr>
          <p:txBody>
            <a:bodyPr/>
            <a:lstStyle/>
            <a:p>
              <a:endParaRPr lang="en-US"/>
            </a:p>
          </p:txBody>
        </p:sp>
        <p:sp>
          <p:nvSpPr>
            <p:cNvPr id="86450" name="Line 437"/>
            <p:cNvSpPr>
              <a:spLocks noChangeShapeType="1"/>
            </p:cNvSpPr>
            <p:nvPr/>
          </p:nvSpPr>
          <p:spPr bwMode="auto">
            <a:xfrm>
              <a:off x="2793" y="2870"/>
              <a:ext cx="7" cy="29"/>
            </a:xfrm>
            <a:prstGeom prst="line">
              <a:avLst/>
            </a:prstGeom>
            <a:noFill/>
            <a:ln w="11113">
              <a:solidFill>
                <a:srgbClr val="000080"/>
              </a:solidFill>
              <a:round/>
              <a:headEnd/>
              <a:tailEnd/>
            </a:ln>
          </p:spPr>
          <p:txBody>
            <a:bodyPr/>
            <a:lstStyle/>
            <a:p>
              <a:endParaRPr lang="en-US"/>
            </a:p>
          </p:txBody>
        </p:sp>
        <p:sp>
          <p:nvSpPr>
            <p:cNvPr id="86451" name="Line 438"/>
            <p:cNvSpPr>
              <a:spLocks noChangeShapeType="1"/>
            </p:cNvSpPr>
            <p:nvPr/>
          </p:nvSpPr>
          <p:spPr bwMode="auto">
            <a:xfrm flipV="1">
              <a:off x="2800" y="2870"/>
              <a:ext cx="14" cy="29"/>
            </a:xfrm>
            <a:prstGeom prst="line">
              <a:avLst/>
            </a:prstGeom>
            <a:noFill/>
            <a:ln w="11113">
              <a:solidFill>
                <a:srgbClr val="000080"/>
              </a:solidFill>
              <a:round/>
              <a:headEnd/>
              <a:tailEnd/>
            </a:ln>
          </p:spPr>
          <p:txBody>
            <a:bodyPr/>
            <a:lstStyle/>
            <a:p>
              <a:endParaRPr lang="en-US"/>
            </a:p>
          </p:txBody>
        </p:sp>
        <p:sp>
          <p:nvSpPr>
            <p:cNvPr id="86452" name="Line 439"/>
            <p:cNvSpPr>
              <a:spLocks noChangeShapeType="1"/>
            </p:cNvSpPr>
            <p:nvPr/>
          </p:nvSpPr>
          <p:spPr bwMode="auto">
            <a:xfrm>
              <a:off x="2814" y="2870"/>
              <a:ext cx="8" cy="7"/>
            </a:xfrm>
            <a:prstGeom prst="line">
              <a:avLst/>
            </a:prstGeom>
            <a:noFill/>
            <a:ln w="11113">
              <a:solidFill>
                <a:srgbClr val="000080"/>
              </a:solidFill>
              <a:round/>
              <a:headEnd/>
              <a:tailEnd/>
            </a:ln>
          </p:spPr>
          <p:txBody>
            <a:bodyPr/>
            <a:lstStyle/>
            <a:p>
              <a:endParaRPr lang="en-US"/>
            </a:p>
          </p:txBody>
        </p:sp>
        <p:sp>
          <p:nvSpPr>
            <p:cNvPr id="86453" name="Line 440"/>
            <p:cNvSpPr>
              <a:spLocks noChangeShapeType="1"/>
            </p:cNvSpPr>
            <p:nvPr/>
          </p:nvSpPr>
          <p:spPr bwMode="auto">
            <a:xfrm>
              <a:off x="2822" y="2877"/>
              <a:ext cx="7" cy="15"/>
            </a:xfrm>
            <a:prstGeom prst="line">
              <a:avLst/>
            </a:prstGeom>
            <a:noFill/>
            <a:ln w="11113">
              <a:solidFill>
                <a:srgbClr val="000080"/>
              </a:solidFill>
              <a:round/>
              <a:headEnd/>
              <a:tailEnd/>
            </a:ln>
          </p:spPr>
          <p:txBody>
            <a:bodyPr/>
            <a:lstStyle/>
            <a:p>
              <a:endParaRPr lang="en-US"/>
            </a:p>
          </p:txBody>
        </p:sp>
        <p:sp>
          <p:nvSpPr>
            <p:cNvPr id="86454" name="Line 441"/>
            <p:cNvSpPr>
              <a:spLocks noChangeShapeType="1"/>
            </p:cNvSpPr>
            <p:nvPr/>
          </p:nvSpPr>
          <p:spPr bwMode="auto">
            <a:xfrm>
              <a:off x="2829" y="2892"/>
              <a:ext cx="15" cy="0"/>
            </a:xfrm>
            <a:prstGeom prst="line">
              <a:avLst/>
            </a:prstGeom>
            <a:noFill/>
            <a:ln w="11113">
              <a:solidFill>
                <a:srgbClr val="000080"/>
              </a:solidFill>
              <a:round/>
              <a:headEnd/>
              <a:tailEnd/>
            </a:ln>
          </p:spPr>
          <p:txBody>
            <a:bodyPr/>
            <a:lstStyle/>
            <a:p>
              <a:endParaRPr lang="en-US"/>
            </a:p>
          </p:txBody>
        </p:sp>
        <p:sp>
          <p:nvSpPr>
            <p:cNvPr id="86455" name="Line 442"/>
            <p:cNvSpPr>
              <a:spLocks noChangeShapeType="1"/>
            </p:cNvSpPr>
            <p:nvPr/>
          </p:nvSpPr>
          <p:spPr bwMode="auto">
            <a:xfrm>
              <a:off x="2844" y="2892"/>
              <a:ext cx="7" cy="0"/>
            </a:xfrm>
            <a:prstGeom prst="line">
              <a:avLst/>
            </a:prstGeom>
            <a:noFill/>
            <a:ln w="11113">
              <a:solidFill>
                <a:srgbClr val="000080"/>
              </a:solidFill>
              <a:round/>
              <a:headEnd/>
              <a:tailEnd/>
            </a:ln>
          </p:spPr>
          <p:txBody>
            <a:bodyPr/>
            <a:lstStyle/>
            <a:p>
              <a:endParaRPr lang="en-US"/>
            </a:p>
          </p:txBody>
        </p:sp>
        <p:sp>
          <p:nvSpPr>
            <p:cNvPr id="86456" name="Line 443"/>
            <p:cNvSpPr>
              <a:spLocks noChangeShapeType="1"/>
            </p:cNvSpPr>
            <p:nvPr/>
          </p:nvSpPr>
          <p:spPr bwMode="auto">
            <a:xfrm flipV="1">
              <a:off x="2851" y="2884"/>
              <a:ext cx="14" cy="8"/>
            </a:xfrm>
            <a:prstGeom prst="line">
              <a:avLst/>
            </a:prstGeom>
            <a:noFill/>
            <a:ln w="11113">
              <a:solidFill>
                <a:srgbClr val="000080"/>
              </a:solidFill>
              <a:round/>
              <a:headEnd/>
              <a:tailEnd/>
            </a:ln>
          </p:spPr>
          <p:txBody>
            <a:bodyPr/>
            <a:lstStyle/>
            <a:p>
              <a:endParaRPr lang="en-US"/>
            </a:p>
          </p:txBody>
        </p:sp>
        <p:sp>
          <p:nvSpPr>
            <p:cNvPr id="86457" name="Line 444"/>
            <p:cNvSpPr>
              <a:spLocks noChangeShapeType="1"/>
            </p:cNvSpPr>
            <p:nvPr/>
          </p:nvSpPr>
          <p:spPr bwMode="auto">
            <a:xfrm flipV="1">
              <a:off x="2865" y="2855"/>
              <a:ext cx="8" cy="29"/>
            </a:xfrm>
            <a:prstGeom prst="line">
              <a:avLst/>
            </a:prstGeom>
            <a:noFill/>
            <a:ln w="11113">
              <a:solidFill>
                <a:srgbClr val="000080"/>
              </a:solidFill>
              <a:round/>
              <a:headEnd/>
              <a:tailEnd/>
            </a:ln>
          </p:spPr>
          <p:txBody>
            <a:bodyPr/>
            <a:lstStyle/>
            <a:p>
              <a:endParaRPr lang="en-US"/>
            </a:p>
          </p:txBody>
        </p:sp>
        <p:sp>
          <p:nvSpPr>
            <p:cNvPr id="86458" name="Line 445"/>
            <p:cNvSpPr>
              <a:spLocks noChangeShapeType="1"/>
            </p:cNvSpPr>
            <p:nvPr/>
          </p:nvSpPr>
          <p:spPr bwMode="auto">
            <a:xfrm flipV="1">
              <a:off x="2873" y="2848"/>
              <a:ext cx="7" cy="7"/>
            </a:xfrm>
            <a:prstGeom prst="line">
              <a:avLst/>
            </a:prstGeom>
            <a:noFill/>
            <a:ln w="11113">
              <a:solidFill>
                <a:srgbClr val="000080"/>
              </a:solidFill>
              <a:round/>
              <a:headEnd/>
              <a:tailEnd/>
            </a:ln>
          </p:spPr>
          <p:txBody>
            <a:bodyPr/>
            <a:lstStyle/>
            <a:p>
              <a:endParaRPr lang="en-US"/>
            </a:p>
          </p:txBody>
        </p:sp>
        <p:sp>
          <p:nvSpPr>
            <p:cNvPr id="86459" name="Line 446"/>
            <p:cNvSpPr>
              <a:spLocks noChangeShapeType="1"/>
            </p:cNvSpPr>
            <p:nvPr/>
          </p:nvSpPr>
          <p:spPr bwMode="auto">
            <a:xfrm>
              <a:off x="2880" y="2848"/>
              <a:ext cx="15" cy="0"/>
            </a:xfrm>
            <a:prstGeom prst="line">
              <a:avLst/>
            </a:prstGeom>
            <a:noFill/>
            <a:ln w="11113">
              <a:solidFill>
                <a:srgbClr val="000080"/>
              </a:solidFill>
              <a:round/>
              <a:headEnd/>
              <a:tailEnd/>
            </a:ln>
          </p:spPr>
          <p:txBody>
            <a:bodyPr/>
            <a:lstStyle/>
            <a:p>
              <a:endParaRPr lang="en-US"/>
            </a:p>
          </p:txBody>
        </p:sp>
        <p:sp>
          <p:nvSpPr>
            <p:cNvPr id="86460" name="Line 447"/>
            <p:cNvSpPr>
              <a:spLocks noChangeShapeType="1"/>
            </p:cNvSpPr>
            <p:nvPr/>
          </p:nvSpPr>
          <p:spPr bwMode="auto">
            <a:xfrm>
              <a:off x="2895" y="2848"/>
              <a:ext cx="7" cy="44"/>
            </a:xfrm>
            <a:prstGeom prst="line">
              <a:avLst/>
            </a:prstGeom>
            <a:noFill/>
            <a:ln w="11113">
              <a:solidFill>
                <a:srgbClr val="000080"/>
              </a:solidFill>
              <a:round/>
              <a:headEnd/>
              <a:tailEnd/>
            </a:ln>
          </p:spPr>
          <p:txBody>
            <a:bodyPr/>
            <a:lstStyle/>
            <a:p>
              <a:endParaRPr lang="en-US"/>
            </a:p>
          </p:txBody>
        </p:sp>
        <p:sp>
          <p:nvSpPr>
            <p:cNvPr id="86461" name="Line 448"/>
            <p:cNvSpPr>
              <a:spLocks noChangeShapeType="1"/>
            </p:cNvSpPr>
            <p:nvPr/>
          </p:nvSpPr>
          <p:spPr bwMode="auto">
            <a:xfrm flipV="1">
              <a:off x="2902" y="2833"/>
              <a:ext cx="14" cy="59"/>
            </a:xfrm>
            <a:prstGeom prst="line">
              <a:avLst/>
            </a:prstGeom>
            <a:noFill/>
            <a:ln w="11113">
              <a:solidFill>
                <a:srgbClr val="000080"/>
              </a:solidFill>
              <a:round/>
              <a:headEnd/>
              <a:tailEnd/>
            </a:ln>
          </p:spPr>
          <p:txBody>
            <a:bodyPr/>
            <a:lstStyle/>
            <a:p>
              <a:endParaRPr lang="en-US"/>
            </a:p>
          </p:txBody>
        </p:sp>
        <p:sp>
          <p:nvSpPr>
            <p:cNvPr id="86462" name="Line 449"/>
            <p:cNvSpPr>
              <a:spLocks noChangeShapeType="1"/>
            </p:cNvSpPr>
            <p:nvPr/>
          </p:nvSpPr>
          <p:spPr bwMode="auto">
            <a:xfrm>
              <a:off x="2916" y="2833"/>
              <a:ext cx="8" cy="8"/>
            </a:xfrm>
            <a:prstGeom prst="line">
              <a:avLst/>
            </a:prstGeom>
            <a:noFill/>
            <a:ln w="11113">
              <a:solidFill>
                <a:srgbClr val="000080"/>
              </a:solidFill>
              <a:round/>
              <a:headEnd/>
              <a:tailEnd/>
            </a:ln>
          </p:spPr>
          <p:txBody>
            <a:bodyPr/>
            <a:lstStyle/>
            <a:p>
              <a:endParaRPr lang="en-US"/>
            </a:p>
          </p:txBody>
        </p:sp>
        <p:sp>
          <p:nvSpPr>
            <p:cNvPr id="86463" name="Line 450"/>
            <p:cNvSpPr>
              <a:spLocks noChangeShapeType="1"/>
            </p:cNvSpPr>
            <p:nvPr/>
          </p:nvSpPr>
          <p:spPr bwMode="auto">
            <a:xfrm>
              <a:off x="2924" y="2841"/>
              <a:ext cx="7" cy="7"/>
            </a:xfrm>
            <a:prstGeom prst="line">
              <a:avLst/>
            </a:prstGeom>
            <a:noFill/>
            <a:ln w="11113">
              <a:solidFill>
                <a:srgbClr val="000080"/>
              </a:solidFill>
              <a:round/>
              <a:headEnd/>
              <a:tailEnd/>
            </a:ln>
          </p:spPr>
          <p:txBody>
            <a:bodyPr/>
            <a:lstStyle/>
            <a:p>
              <a:endParaRPr lang="en-US"/>
            </a:p>
          </p:txBody>
        </p:sp>
        <p:sp>
          <p:nvSpPr>
            <p:cNvPr id="86464" name="Line 451"/>
            <p:cNvSpPr>
              <a:spLocks noChangeShapeType="1"/>
            </p:cNvSpPr>
            <p:nvPr/>
          </p:nvSpPr>
          <p:spPr bwMode="auto">
            <a:xfrm flipV="1">
              <a:off x="2931" y="2826"/>
              <a:ext cx="15" cy="22"/>
            </a:xfrm>
            <a:prstGeom prst="line">
              <a:avLst/>
            </a:prstGeom>
            <a:noFill/>
            <a:ln w="11113">
              <a:solidFill>
                <a:srgbClr val="000080"/>
              </a:solidFill>
              <a:round/>
              <a:headEnd/>
              <a:tailEnd/>
            </a:ln>
          </p:spPr>
          <p:txBody>
            <a:bodyPr/>
            <a:lstStyle/>
            <a:p>
              <a:endParaRPr lang="en-US"/>
            </a:p>
          </p:txBody>
        </p:sp>
        <p:sp>
          <p:nvSpPr>
            <p:cNvPr id="86465" name="Line 452"/>
            <p:cNvSpPr>
              <a:spLocks noChangeShapeType="1"/>
            </p:cNvSpPr>
            <p:nvPr/>
          </p:nvSpPr>
          <p:spPr bwMode="auto">
            <a:xfrm flipV="1">
              <a:off x="2946" y="2804"/>
              <a:ext cx="7" cy="22"/>
            </a:xfrm>
            <a:prstGeom prst="line">
              <a:avLst/>
            </a:prstGeom>
            <a:noFill/>
            <a:ln w="11113">
              <a:solidFill>
                <a:srgbClr val="000080"/>
              </a:solidFill>
              <a:round/>
              <a:headEnd/>
              <a:tailEnd/>
            </a:ln>
          </p:spPr>
          <p:txBody>
            <a:bodyPr/>
            <a:lstStyle/>
            <a:p>
              <a:endParaRPr lang="en-US"/>
            </a:p>
          </p:txBody>
        </p:sp>
        <p:sp>
          <p:nvSpPr>
            <p:cNvPr id="86466" name="Line 453"/>
            <p:cNvSpPr>
              <a:spLocks noChangeShapeType="1"/>
            </p:cNvSpPr>
            <p:nvPr/>
          </p:nvSpPr>
          <p:spPr bwMode="auto">
            <a:xfrm>
              <a:off x="2953" y="2804"/>
              <a:ext cx="14" cy="29"/>
            </a:xfrm>
            <a:prstGeom prst="line">
              <a:avLst/>
            </a:prstGeom>
            <a:noFill/>
            <a:ln w="11113">
              <a:solidFill>
                <a:srgbClr val="000080"/>
              </a:solidFill>
              <a:round/>
              <a:headEnd/>
              <a:tailEnd/>
            </a:ln>
          </p:spPr>
          <p:txBody>
            <a:bodyPr/>
            <a:lstStyle/>
            <a:p>
              <a:endParaRPr lang="en-US"/>
            </a:p>
          </p:txBody>
        </p:sp>
        <p:sp>
          <p:nvSpPr>
            <p:cNvPr id="86467" name="Line 454"/>
            <p:cNvSpPr>
              <a:spLocks noChangeShapeType="1"/>
            </p:cNvSpPr>
            <p:nvPr/>
          </p:nvSpPr>
          <p:spPr bwMode="auto">
            <a:xfrm flipV="1">
              <a:off x="2967" y="2790"/>
              <a:ext cx="8" cy="43"/>
            </a:xfrm>
            <a:prstGeom prst="line">
              <a:avLst/>
            </a:prstGeom>
            <a:noFill/>
            <a:ln w="11113">
              <a:solidFill>
                <a:srgbClr val="000080"/>
              </a:solidFill>
              <a:round/>
              <a:headEnd/>
              <a:tailEnd/>
            </a:ln>
          </p:spPr>
          <p:txBody>
            <a:bodyPr/>
            <a:lstStyle/>
            <a:p>
              <a:endParaRPr lang="en-US"/>
            </a:p>
          </p:txBody>
        </p:sp>
        <p:sp>
          <p:nvSpPr>
            <p:cNvPr id="86468" name="Line 455"/>
            <p:cNvSpPr>
              <a:spLocks noChangeShapeType="1"/>
            </p:cNvSpPr>
            <p:nvPr/>
          </p:nvSpPr>
          <p:spPr bwMode="auto">
            <a:xfrm flipV="1">
              <a:off x="2975" y="2775"/>
              <a:ext cx="7" cy="15"/>
            </a:xfrm>
            <a:prstGeom prst="line">
              <a:avLst/>
            </a:prstGeom>
            <a:noFill/>
            <a:ln w="11113">
              <a:solidFill>
                <a:srgbClr val="000080"/>
              </a:solidFill>
              <a:round/>
              <a:headEnd/>
              <a:tailEnd/>
            </a:ln>
          </p:spPr>
          <p:txBody>
            <a:bodyPr/>
            <a:lstStyle/>
            <a:p>
              <a:endParaRPr lang="en-US"/>
            </a:p>
          </p:txBody>
        </p:sp>
        <p:sp>
          <p:nvSpPr>
            <p:cNvPr id="86469" name="Line 456"/>
            <p:cNvSpPr>
              <a:spLocks noChangeShapeType="1"/>
            </p:cNvSpPr>
            <p:nvPr/>
          </p:nvSpPr>
          <p:spPr bwMode="auto">
            <a:xfrm>
              <a:off x="2982" y="2775"/>
              <a:ext cx="15" cy="22"/>
            </a:xfrm>
            <a:prstGeom prst="line">
              <a:avLst/>
            </a:prstGeom>
            <a:noFill/>
            <a:ln w="11113">
              <a:solidFill>
                <a:srgbClr val="000080"/>
              </a:solidFill>
              <a:round/>
              <a:headEnd/>
              <a:tailEnd/>
            </a:ln>
          </p:spPr>
          <p:txBody>
            <a:bodyPr/>
            <a:lstStyle/>
            <a:p>
              <a:endParaRPr lang="en-US"/>
            </a:p>
          </p:txBody>
        </p:sp>
        <p:sp>
          <p:nvSpPr>
            <p:cNvPr id="86470" name="Line 457"/>
            <p:cNvSpPr>
              <a:spLocks noChangeShapeType="1"/>
            </p:cNvSpPr>
            <p:nvPr/>
          </p:nvSpPr>
          <p:spPr bwMode="auto">
            <a:xfrm>
              <a:off x="2997" y="2797"/>
              <a:ext cx="7" cy="7"/>
            </a:xfrm>
            <a:prstGeom prst="line">
              <a:avLst/>
            </a:prstGeom>
            <a:noFill/>
            <a:ln w="11113">
              <a:solidFill>
                <a:srgbClr val="000080"/>
              </a:solidFill>
              <a:round/>
              <a:headEnd/>
              <a:tailEnd/>
            </a:ln>
          </p:spPr>
          <p:txBody>
            <a:bodyPr/>
            <a:lstStyle/>
            <a:p>
              <a:endParaRPr lang="en-US"/>
            </a:p>
          </p:txBody>
        </p:sp>
        <p:sp>
          <p:nvSpPr>
            <p:cNvPr id="86471" name="Line 458"/>
            <p:cNvSpPr>
              <a:spLocks noChangeShapeType="1"/>
            </p:cNvSpPr>
            <p:nvPr/>
          </p:nvSpPr>
          <p:spPr bwMode="auto">
            <a:xfrm flipV="1">
              <a:off x="3004" y="2637"/>
              <a:ext cx="14" cy="167"/>
            </a:xfrm>
            <a:prstGeom prst="line">
              <a:avLst/>
            </a:prstGeom>
            <a:noFill/>
            <a:ln w="11113">
              <a:solidFill>
                <a:srgbClr val="000080"/>
              </a:solidFill>
              <a:round/>
              <a:headEnd/>
              <a:tailEnd/>
            </a:ln>
          </p:spPr>
          <p:txBody>
            <a:bodyPr/>
            <a:lstStyle/>
            <a:p>
              <a:endParaRPr lang="en-US"/>
            </a:p>
          </p:txBody>
        </p:sp>
        <p:sp>
          <p:nvSpPr>
            <p:cNvPr id="86472" name="Line 459"/>
            <p:cNvSpPr>
              <a:spLocks noChangeShapeType="1"/>
            </p:cNvSpPr>
            <p:nvPr/>
          </p:nvSpPr>
          <p:spPr bwMode="auto">
            <a:xfrm>
              <a:off x="3018" y="2637"/>
              <a:ext cx="8" cy="0"/>
            </a:xfrm>
            <a:prstGeom prst="line">
              <a:avLst/>
            </a:prstGeom>
            <a:noFill/>
            <a:ln w="11113">
              <a:solidFill>
                <a:srgbClr val="000080"/>
              </a:solidFill>
              <a:round/>
              <a:headEnd/>
              <a:tailEnd/>
            </a:ln>
          </p:spPr>
          <p:txBody>
            <a:bodyPr/>
            <a:lstStyle/>
            <a:p>
              <a:endParaRPr lang="en-US"/>
            </a:p>
          </p:txBody>
        </p:sp>
        <p:sp>
          <p:nvSpPr>
            <p:cNvPr id="86473" name="Line 460"/>
            <p:cNvSpPr>
              <a:spLocks noChangeShapeType="1"/>
            </p:cNvSpPr>
            <p:nvPr/>
          </p:nvSpPr>
          <p:spPr bwMode="auto">
            <a:xfrm>
              <a:off x="3026" y="2637"/>
              <a:ext cx="14" cy="36"/>
            </a:xfrm>
            <a:prstGeom prst="line">
              <a:avLst/>
            </a:prstGeom>
            <a:noFill/>
            <a:ln w="11113">
              <a:solidFill>
                <a:srgbClr val="000080"/>
              </a:solidFill>
              <a:round/>
              <a:headEnd/>
              <a:tailEnd/>
            </a:ln>
          </p:spPr>
          <p:txBody>
            <a:bodyPr/>
            <a:lstStyle/>
            <a:p>
              <a:endParaRPr lang="en-US"/>
            </a:p>
          </p:txBody>
        </p:sp>
        <p:sp>
          <p:nvSpPr>
            <p:cNvPr id="86474" name="Line 461"/>
            <p:cNvSpPr>
              <a:spLocks noChangeShapeType="1"/>
            </p:cNvSpPr>
            <p:nvPr/>
          </p:nvSpPr>
          <p:spPr bwMode="auto">
            <a:xfrm>
              <a:off x="3040" y="2673"/>
              <a:ext cx="8" cy="7"/>
            </a:xfrm>
            <a:prstGeom prst="line">
              <a:avLst/>
            </a:prstGeom>
            <a:noFill/>
            <a:ln w="11113">
              <a:solidFill>
                <a:srgbClr val="000080"/>
              </a:solidFill>
              <a:round/>
              <a:headEnd/>
              <a:tailEnd/>
            </a:ln>
          </p:spPr>
          <p:txBody>
            <a:bodyPr/>
            <a:lstStyle/>
            <a:p>
              <a:endParaRPr lang="en-US"/>
            </a:p>
          </p:txBody>
        </p:sp>
        <p:sp>
          <p:nvSpPr>
            <p:cNvPr id="86475" name="Line 462"/>
            <p:cNvSpPr>
              <a:spLocks noChangeShapeType="1"/>
            </p:cNvSpPr>
            <p:nvPr/>
          </p:nvSpPr>
          <p:spPr bwMode="auto">
            <a:xfrm>
              <a:off x="3048" y="2680"/>
              <a:ext cx="7" cy="66"/>
            </a:xfrm>
            <a:prstGeom prst="line">
              <a:avLst/>
            </a:prstGeom>
            <a:noFill/>
            <a:ln w="11113">
              <a:solidFill>
                <a:srgbClr val="000080"/>
              </a:solidFill>
              <a:round/>
              <a:headEnd/>
              <a:tailEnd/>
            </a:ln>
          </p:spPr>
          <p:txBody>
            <a:bodyPr/>
            <a:lstStyle/>
            <a:p>
              <a:endParaRPr lang="en-US"/>
            </a:p>
          </p:txBody>
        </p:sp>
        <p:sp>
          <p:nvSpPr>
            <p:cNvPr id="86476" name="Line 463"/>
            <p:cNvSpPr>
              <a:spLocks noChangeShapeType="1"/>
            </p:cNvSpPr>
            <p:nvPr/>
          </p:nvSpPr>
          <p:spPr bwMode="auto">
            <a:xfrm>
              <a:off x="3055" y="2746"/>
              <a:ext cx="14" cy="0"/>
            </a:xfrm>
            <a:prstGeom prst="line">
              <a:avLst/>
            </a:prstGeom>
            <a:noFill/>
            <a:ln w="11113">
              <a:solidFill>
                <a:srgbClr val="000080"/>
              </a:solidFill>
              <a:round/>
              <a:headEnd/>
              <a:tailEnd/>
            </a:ln>
          </p:spPr>
          <p:txBody>
            <a:bodyPr/>
            <a:lstStyle/>
            <a:p>
              <a:endParaRPr lang="en-US"/>
            </a:p>
          </p:txBody>
        </p:sp>
        <p:sp>
          <p:nvSpPr>
            <p:cNvPr id="86477" name="Line 464"/>
            <p:cNvSpPr>
              <a:spLocks noChangeShapeType="1"/>
            </p:cNvSpPr>
            <p:nvPr/>
          </p:nvSpPr>
          <p:spPr bwMode="auto">
            <a:xfrm>
              <a:off x="3069" y="2746"/>
              <a:ext cx="8" cy="0"/>
            </a:xfrm>
            <a:prstGeom prst="line">
              <a:avLst/>
            </a:prstGeom>
            <a:noFill/>
            <a:ln w="11113">
              <a:solidFill>
                <a:srgbClr val="000080"/>
              </a:solidFill>
              <a:round/>
              <a:headEnd/>
              <a:tailEnd/>
            </a:ln>
          </p:spPr>
          <p:txBody>
            <a:bodyPr/>
            <a:lstStyle/>
            <a:p>
              <a:endParaRPr lang="en-US"/>
            </a:p>
          </p:txBody>
        </p:sp>
        <p:sp>
          <p:nvSpPr>
            <p:cNvPr id="86478" name="Line 465"/>
            <p:cNvSpPr>
              <a:spLocks noChangeShapeType="1"/>
            </p:cNvSpPr>
            <p:nvPr/>
          </p:nvSpPr>
          <p:spPr bwMode="auto">
            <a:xfrm>
              <a:off x="3077" y="2746"/>
              <a:ext cx="14" cy="0"/>
            </a:xfrm>
            <a:prstGeom prst="line">
              <a:avLst/>
            </a:prstGeom>
            <a:noFill/>
            <a:ln w="11113">
              <a:solidFill>
                <a:srgbClr val="000080"/>
              </a:solidFill>
              <a:round/>
              <a:headEnd/>
              <a:tailEnd/>
            </a:ln>
          </p:spPr>
          <p:txBody>
            <a:bodyPr/>
            <a:lstStyle/>
            <a:p>
              <a:endParaRPr lang="en-US"/>
            </a:p>
          </p:txBody>
        </p:sp>
        <p:sp>
          <p:nvSpPr>
            <p:cNvPr id="86479" name="Line 466"/>
            <p:cNvSpPr>
              <a:spLocks noChangeShapeType="1"/>
            </p:cNvSpPr>
            <p:nvPr/>
          </p:nvSpPr>
          <p:spPr bwMode="auto">
            <a:xfrm flipV="1">
              <a:off x="3091" y="2731"/>
              <a:ext cx="8" cy="15"/>
            </a:xfrm>
            <a:prstGeom prst="line">
              <a:avLst/>
            </a:prstGeom>
            <a:noFill/>
            <a:ln w="11113">
              <a:solidFill>
                <a:srgbClr val="000080"/>
              </a:solidFill>
              <a:round/>
              <a:headEnd/>
              <a:tailEnd/>
            </a:ln>
          </p:spPr>
          <p:txBody>
            <a:bodyPr/>
            <a:lstStyle/>
            <a:p>
              <a:endParaRPr lang="en-US"/>
            </a:p>
          </p:txBody>
        </p:sp>
        <p:sp>
          <p:nvSpPr>
            <p:cNvPr id="86480" name="Line 467"/>
            <p:cNvSpPr>
              <a:spLocks noChangeShapeType="1"/>
            </p:cNvSpPr>
            <p:nvPr/>
          </p:nvSpPr>
          <p:spPr bwMode="auto">
            <a:xfrm>
              <a:off x="3099" y="2731"/>
              <a:ext cx="7" cy="22"/>
            </a:xfrm>
            <a:prstGeom prst="line">
              <a:avLst/>
            </a:prstGeom>
            <a:noFill/>
            <a:ln w="11113">
              <a:solidFill>
                <a:srgbClr val="000080"/>
              </a:solidFill>
              <a:round/>
              <a:headEnd/>
              <a:tailEnd/>
            </a:ln>
          </p:spPr>
          <p:txBody>
            <a:bodyPr/>
            <a:lstStyle/>
            <a:p>
              <a:endParaRPr lang="en-US"/>
            </a:p>
          </p:txBody>
        </p:sp>
        <p:sp>
          <p:nvSpPr>
            <p:cNvPr id="86481" name="Line 468"/>
            <p:cNvSpPr>
              <a:spLocks noChangeShapeType="1"/>
            </p:cNvSpPr>
            <p:nvPr/>
          </p:nvSpPr>
          <p:spPr bwMode="auto">
            <a:xfrm flipV="1">
              <a:off x="3106" y="2739"/>
              <a:ext cx="14" cy="14"/>
            </a:xfrm>
            <a:prstGeom prst="line">
              <a:avLst/>
            </a:prstGeom>
            <a:noFill/>
            <a:ln w="11113">
              <a:solidFill>
                <a:srgbClr val="000080"/>
              </a:solidFill>
              <a:round/>
              <a:headEnd/>
              <a:tailEnd/>
            </a:ln>
          </p:spPr>
          <p:txBody>
            <a:bodyPr/>
            <a:lstStyle/>
            <a:p>
              <a:endParaRPr lang="en-US"/>
            </a:p>
          </p:txBody>
        </p:sp>
        <p:sp>
          <p:nvSpPr>
            <p:cNvPr id="86482" name="Line 469"/>
            <p:cNvSpPr>
              <a:spLocks noChangeShapeType="1"/>
            </p:cNvSpPr>
            <p:nvPr/>
          </p:nvSpPr>
          <p:spPr bwMode="auto">
            <a:xfrm>
              <a:off x="3120" y="2739"/>
              <a:ext cx="8" cy="29"/>
            </a:xfrm>
            <a:prstGeom prst="line">
              <a:avLst/>
            </a:prstGeom>
            <a:noFill/>
            <a:ln w="11113">
              <a:solidFill>
                <a:srgbClr val="000080"/>
              </a:solidFill>
              <a:round/>
              <a:headEnd/>
              <a:tailEnd/>
            </a:ln>
          </p:spPr>
          <p:txBody>
            <a:bodyPr/>
            <a:lstStyle/>
            <a:p>
              <a:endParaRPr lang="en-US"/>
            </a:p>
          </p:txBody>
        </p:sp>
        <p:sp>
          <p:nvSpPr>
            <p:cNvPr id="86483" name="Line 470"/>
            <p:cNvSpPr>
              <a:spLocks noChangeShapeType="1"/>
            </p:cNvSpPr>
            <p:nvPr/>
          </p:nvSpPr>
          <p:spPr bwMode="auto">
            <a:xfrm>
              <a:off x="3128" y="2768"/>
              <a:ext cx="14" cy="22"/>
            </a:xfrm>
            <a:prstGeom prst="line">
              <a:avLst/>
            </a:prstGeom>
            <a:noFill/>
            <a:ln w="11113">
              <a:solidFill>
                <a:srgbClr val="000080"/>
              </a:solidFill>
              <a:round/>
              <a:headEnd/>
              <a:tailEnd/>
            </a:ln>
          </p:spPr>
          <p:txBody>
            <a:bodyPr/>
            <a:lstStyle/>
            <a:p>
              <a:endParaRPr lang="en-US"/>
            </a:p>
          </p:txBody>
        </p:sp>
        <p:sp>
          <p:nvSpPr>
            <p:cNvPr id="86484" name="Line 471"/>
            <p:cNvSpPr>
              <a:spLocks noChangeShapeType="1"/>
            </p:cNvSpPr>
            <p:nvPr/>
          </p:nvSpPr>
          <p:spPr bwMode="auto">
            <a:xfrm flipV="1">
              <a:off x="3142" y="2746"/>
              <a:ext cx="8" cy="44"/>
            </a:xfrm>
            <a:prstGeom prst="line">
              <a:avLst/>
            </a:prstGeom>
            <a:noFill/>
            <a:ln w="11113">
              <a:solidFill>
                <a:srgbClr val="000080"/>
              </a:solidFill>
              <a:round/>
              <a:headEnd/>
              <a:tailEnd/>
            </a:ln>
          </p:spPr>
          <p:txBody>
            <a:bodyPr/>
            <a:lstStyle/>
            <a:p>
              <a:endParaRPr lang="en-US"/>
            </a:p>
          </p:txBody>
        </p:sp>
        <p:sp>
          <p:nvSpPr>
            <p:cNvPr id="86485" name="Line 472"/>
            <p:cNvSpPr>
              <a:spLocks noChangeShapeType="1"/>
            </p:cNvSpPr>
            <p:nvPr/>
          </p:nvSpPr>
          <p:spPr bwMode="auto">
            <a:xfrm>
              <a:off x="3150" y="2746"/>
              <a:ext cx="7" cy="65"/>
            </a:xfrm>
            <a:prstGeom prst="line">
              <a:avLst/>
            </a:prstGeom>
            <a:noFill/>
            <a:ln w="11113">
              <a:solidFill>
                <a:srgbClr val="000080"/>
              </a:solidFill>
              <a:round/>
              <a:headEnd/>
              <a:tailEnd/>
            </a:ln>
          </p:spPr>
          <p:txBody>
            <a:bodyPr/>
            <a:lstStyle/>
            <a:p>
              <a:endParaRPr lang="en-US"/>
            </a:p>
          </p:txBody>
        </p:sp>
        <p:sp>
          <p:nvSpPr>
            <p:cNvPr id="86486" name="Line 473"/>
            <p:cNvSpPr>
              <a:spLocks noChangeShapeType="1"/>
            </p:cNvSpPr>
            <p:nvPr/>
          </p:nvSpPr>
          <p:spPr bwMode="auto">
            <a:xfrm>
              <a:off x="3157" y="2811"/>
              <a:ext cx="14" cy="0"/>
            </a:xfrm>
            <a:prstGeom prst="line">
              <a:avLst/>
            </a:prstGeom>
            <a:noFill/>
            <a:ln w="11113">
              <a:solidFill>
                <a:srgbClr val="000080"/>
              </a:solidFill>
              <a:round/>
              <a:headEnd/>
              <a:tailEnd/>
            </a:ln>
          </p:spPr>
          <p:txBody>
            <a:bodyPr/>
            <a:lstStyle/>
            <a:p>
              <a:endParaRPr lang="en-US"/>
            </a:p>
          </p:txBody>
        </p:sp>
        <p:sp>
          <p:nvSpPr>
            <p:cNvPr id="86487" name="Line 474"/>
            <p:cNvSpPr>
              <a:spLocks noChangeShapeType="1"/>
            </p:cNvSpPr>
            <p:nvPr/>
          </p:nvSpPr>
          <p:spPr bwMode="auto">
            <a:xfrm flipV="1">
              <a:off x="3171" y="2804"/>
              <a:ext cx="8" cy="7"/>
            </a:xfrm>
            <a:prstGeom prst="line">
              <a:avLst/>
            </a:prstGeom>
            <a:noFill/>
            <a:ln w="11113">
              <a:solidFill>
                <a:srgbClr val="000080"/>
              </a:solidFill>
              <a:round/>
              <a:headEnd/>
              <a:tailEnd/>
            </a:ln>
          </p:spPr>
          <p:txBody>
            <a:bodyPr/>
            <a:lstStyle/>
            <a:p>
              <a:endParaRPr lang="en-US"/>
            </a:p>
          </p:txBody>
        </p:sp>
        <p:sp>
          <p:nvSpPr>
            <p:cNvPr id="86488" name="Line 475"/>
            <p:cNvSpPr>
              <a:spLocks noChangeShapeType="1"/>
            </p:cNvSpPr>
            <p:nvPr/>
          </p:nvSpPr>
          <p:spPr bwMode="auto">
            <a:xfrm flipV="1">
              <a:off x="3179" y="2717"/>
              <a:ext cx="14" cy="87"/>
            </a:xfrm>
            <a:prstGeom prst="line">
              <a:avLst/>
            </a:prstGeom>
            <a:noFill/>
            <a:ln w="11113">
              <a:solidFill>
                <a:srgbClr val="000080"/>
              </a:solidFill>
              <a:round/>
              <a:headEnd/>
              <a:tailEnd/>
            </a:ln>
          </p:spPr>
          <p:txBody>
            <a:bodyPr/>
            <a:lstStyle/>
            <a:p>
              <a:endParaRPr lang="en-US"/>
            </a:p>
          </p:txBody>
        </p:sp>
        <p:sp>
          <p:nvSpPr>
            <p:cNvPr id="86489" name="Line 476"/>
            <p:cNvSpPr>
              <a:spLocks noChangeShapeType="1"/>
            </p:cNvSpPr>
            <p:nvPr/>
          </p:nvSpPr>
          <p:spPr bwMode="auto">
            <a:xfrm>
              <a:off x="3193" y="2717"/>
              <a:ext cx="7" cy="124"/>
            </a:xfrm>
            <a:prstGeom prst="line">
              <a:avLst/>
            </a:prstGeom>
            <a:noFill/>
            <a:ln w="11113">
              <a:solidFill>
                <a:srgbClr val="000080"/>
              </a:solidFill>
              <a:round/>
              <a:headEnd/>
              <a:tailEnd/>
            </a:ln>
          </p:spPr>
          <p:txBody>
            <a:bodyPr/>
            <a:lstStyle/>
            <a:p>
              <a:endParaRPr lang="en-US"/>
            </a:p>
          </p:txBody>
        </p:sp>
        <p:sp>
          <p:nvSpPr>
            <p:cNvPr id="86490" name="Line 477"/>
            <p:cNvSpPr>
              <a:spLocks noChangeShapeType="1"/>
            </p:cNvSpPr>
            <p:nvPr/>
          </p:nvSpPr>
          <p:spPr bwMode="auto">
            <a:xfrm>
              <a:off x="3200" y="2841"/>
              <a:ext cx="8" cy="131"/>
            </a:xfrm>
            <a:prstGeom prst="line">
              <a:avLst/>
            </a:prstGeom>
            <a:noFill/>
            <a:ln w="11113">
              <a:solidFill>
                <a:srgbClr val="000080"/>
              </a:solidFill>
              <a:round/>
              <a:headEnd/>
              <a:tailEnd/>
            </a:ln>
          </p:spPr>
          <p:txBody>
            <a:bodyPr/>
            <a:lstStyle/>
            <a:p>
              <a:endParaRPr lang="en-US"/>
            </a:p>
          </p:txBody>
        </p:sp>
        <p:sp>
          <p:nvSpPr>
            <p:cNvPr id="86491" name="Line 478"/>
            <p:cNvSpPr>
              <a:spLocks noChangeShapeType="1"/>
            </p:cNvSpPr>
            <p:nvPr/>
          </p:nvSpPr>
          <p:spPr bwMode="auto">
            <a:xfrm flipV="1">
              <a:off x="3208" y="2826"/>
              <a:ext cx="14" cy="146"/>
            </a:xfrm>
            <a:prstGeom prst="line">
              <a:avLst/>
            </a:prstGeom>
            <a:noFill/>
            <a:ln w="11113">
              <a:solidFill>
                <a:srgbClr val="000080"/>
              </a:solidFill>
              <a:round/>
              <a:headEnd/>
              <a:tailEnd/>
            </a:ln>
          </p:spPr>
          <p:txBody>
            <a:bodyPr/>
            <a:lstStyle/>
            <a:p>
              <a:endParaRPr lang="en-US"/>
            </a:p>
          </p:txBody>
        </p:sp>
        <p:sp>
          <p:nvSpPr>
            <p:cNvPr id="86492" name="Line 479"/>
            <p:cNvSpPr>
              <a:spLocks noChangeShapeType="1"/>
            </p:cNvSpPr>
            <p:nvPr/>
          </p:nvSpPr>
          <p:spPr bwMode="auto">
            <a:xfrm flipV="1">
              <a:off x="3222" y="2819"/>
              <a:ext cx="8" cy="7"/>
            </a:xfrm>
            <a:prstGeom prst="line">
              <a:avLst/>
            </a:prstGeom>
            <a:noFill/>
            <a:ln w="11113">
              <a:solidFill>
                <a:srgbClr val="000080"/>
              </a:solidFill>
              <a:round/>
              <a:headEnd/>
              <a:tailEnd/>
            </a:ln>
          </p:spPr>
          <p:txBody>
            <a:bodyPr/>
            <a:lstStyle/>
            <a:p>
              <a:endParaRPr lang="en-US"/>
            </a:p>
          </p:txBody>
        </p:sp>
        <p:sp>
          <p:nvSpPr>
            <p:cNvPr id="86493" name="Line 480"/>
            <p:cNvSpPr>
              <a:spLocks noChangeShapeType="1"/>
            </p:cNvSpPr>
            <p:nvPr/>
          </p:nvSpPr>
          <p:spPr bwMode="auto">
            <a:xfrm flipV="1">
              <a:off x="3230" y="2804"/>
              <a:ext cx="14" cy="15"/>
            </a:xfrm>
            <a:prstGeom prst="line">
              <a:avLst/>
            </a:prstGeom>
            <a:noFill/>
            <a:ln w="11113">
              <a:solidFill>
                <a:srgbClr val="000080"/>
              </a:solidFill>
              <a:round/>
              <a:headEnd/>
              <a:tailEnd/>
            </a:ln>
          </p:spPr>
          <p:txBody>
            <a:bodyPr/>
            <a:lstStyle/>
            <a:p>
              <a:endParaRPr lang="en-US"/>
            </a:p>
          </p:txBody>
        </p:sp>
        <p:sp>
          <p:nvSpPr>
            <p:cNvPr id="86494" name="Line 481"/>
            <p:cNvSpPr>
              <a:spLocks noChangeShapeType="1"/>
            </p:cNvSpPr>
            <p:nvPr/>
          </p:nvSpPr>
          <p:spPr bwMode="auto">
            <a:xfrm flipV="1">
              <a:off x="3244" y="2753"/>
              <a:ext cx="7" cy="51"/>
            </a:xfrm>
            <a:prstGeom prst="line">
              <a:avLst/>
            </a:prstGeom>
            <a:noFill/>
            <a:ln w="11113">
              <a:solidFill>
                <a:srgbClr val="000080"/>
              </a:solidFill>
              <a:round/>
              <a:headEnd/>
              <a:tailEnd/>
            </a:ln>
          </p:spPr>
          <p:txBody>
            <a:bodyPr/>
            <a:lstStyle/>
            <a:p>
              <a:endParaRPr lang="en-US"/>
            </a:p>
          </p:txBody>
        </p:sp>
        <p:sp>
          <p:nvSpPr>
            <p:cNvPr id="86495" name="Line 482"/>
            <p:cNvSpPr>
              <a:spLocks noChangeShapeType="1"/>
            </p:cNvSpPr>
            <p:nvPr/>
          </p:nvSpPr>
          <p:spPr bwMode="auto">
            <a:xfrm>
              <a:off x="3251" y="2753"/>
              <a:ext cx="15" cy="7"/>
            </a:xfrm>
            <a:prstGeom prst="line">
              <a:avLst/>
            </a:prstGeom>
            <a:noFill/>
            <a:ln w="11113">
              <a:solidFill>
                <a:srgbClr val="000080"/>
              </a:solidFill>
              <a:round/>
              <a:headEnd/>
              <a:tailEnd/>
            </a:ln>
          </p:spPr>
          <p:txBody>
            <a:bodyPr/>
            <a:lstStyle/>
            <a:p>
              <a:endParaRPr lang="en-US"/>
            </a:p>
          </p:txBody>
        </p:sp>
        <p:sp>
          <p:nvSpPr>
            <p:cNvPr id="86496" name="Line 483"/>
            <p:cNvSpPr>
              <a:spLocks noChangeShapeType="1"/>
            </p:cNvSpPr>
            <p:nvPr/>
          </p:nvSpPr>
          <p:spPr bwMode="auto">
            <a:xfrm flipV="1">
              <a:off x="3266" y="2746"/>
              <a:ext cx="7" cy="14"/>
            </a:xfrm>
            <a:prstGeom prst="line">
              <a:avLst/>
            </a:prstGeom>
            <a:noFill/>
            <a:ln w="11113">
              <a:solidFill>
                <a:srgbClr val="000080"/>
              </a:solidFill>
              <a:round/>
              <a:headEnd/>
              <a:tailEnd/>
            </a:ln>
          </p:spPr>
          <p:txBody>
            <a:bodyPr/>
            <a:lstStyle/>
            <a:p>
              <a:endParaRPr lang="en-US"/>
            </a:p>
          </p:txBody>
        </p:sp>
        <p:sp>
          <p:nvSpPr>
            <p:cNvPr id="86497" name="Line 484"/>
            <p:cNvSpPr>
              <a:spLocks noChangeShapeType="1"/>
            </p:cNvSpPr>
            <p:nvPr/>
          </p:nvSpPr>
          <p:spPr bwMode="auto">
            <a:xfrm flipV="1">
              <a:off x="3273" y="2651"/>
              <a:ext cx="8" cy="95"/>
            </a:xfrm>
            <a:prstGeom prst="line">
              <a:avLst/>
            </a:prstGeom>
            <a:noFill/>
            <a:ln w="11113">
              <a:solidFill>
                <a:srgbClr val="000080"/>
              </a:solidFill>
              <a:round/>
              <a:headEnd/>
              <a:tailEnd/>
            </a:ln>
          </p:spPr>
          <p:txBody>
            <a:bodyPr/>
            <a:lstStyle/>
            <a:p>
              <a:endParaRPr lang="en-US"/>
            </a:p>
          </p:txBody>
        </p:sp>
        <p:sp>
          <p:nvSpPr>
            <p:cNvPr id="86498" name="Line 485"/>
            <p:cNvSpPr>
              <a:spLocks noChangeShapeType="1"/>
            </p:cNvSpPr>
            <p:nvPr/>
          </p:nvSpPr>
          <p:spPr bwMode="auto">
            <a:xfrm>
              <a:off x="3281" y="2651"/>
              <a:ext cx="14" cy="29"/>
            </a:xfrm>
            <a:prstGeom prst="line">
              <a:avLst/>
            </a:prstGeom>
            <a:noFill/>
            <a:ln w="11113">
              <a:solidFill>
                <a:srgbClr val="000080"/>
              </a:solidFill>
              <a:round/>
              <a:headEnd/>
              <a:tailEnd/>
            </a:ln>
          </p:spPr>
          <p:txBody>
            <a:bodyPr/>
            <a:lstStyle/>
            <a:p>
              <a:endParaRPr lang="en-US"/>
            </a:p>
          </p:txBody>
        </p:sp>
        <p:sp>
          <p:nvSpPr>
            <p:cNvPr id="86499" name="Line 486"/>
            <p:cNvSpPr>
              <a:spLocks noChangeShapeType="1"/>
            </p:cNvSpPr>
            <p:nvPr/>
          </p:nvSpPr>
          <p:spPr bwMode="auto">
            <a:xfrm flipV="1">
              <a:off x="3295" y="2673"/>
              <a:ext cx="7" cy="7"/>
            </a:xfrm>
            <a:prstGeom prst="line">
              <a:avLst/>
            </a:prstGeom>
            <a:noFill/>
            <a:ln w="11113">
              <a:solidFill>
                <a:srgbClr val="000080"/>
              </a:solidFill>
              <a:round/>
              <a:headEnd/>
              <a:tailEnd/>
            </a:ln>
          </p:spPr>
          <p:txBody>
            <a:bodyPr/>
            <a:lstStyle/>
            <a:p>
              <a:endParaRPr lang="en-US"/>
            </a:p>
          </p:txBody>
        </p:sp>
        <p:sp>
          <p:nvSpPr>
            <p:cNvPr id="86500" name="Line 487"/>
            <p:cNvSpPr>
              <a:spLocks noChangeShapeType="1"/>
            </p:cNvSpPr>
            <p:nvPr/>
          </p:nvSpPr>
          <p:spPr bwMode="auto">
            <a:xfrm flipV="1">
              <a:off x="3302" y="2651"/>
              <a:ext cx="15" cy="22"/>
            </a:xfrm>
            <a:prstGeom prst="line">
              <a:avLst/>
            </a:prstGeom>
            <a:noFill/>
            <a:ln w="11113">
              <a:solidFill>
                <a:srgbClr val="000080"/>
              </a:solidFill>
              <a:round/>
              <a:headEnd/>
              <a:tailEnd/>
            </a:ln>
          </p:spPr>
          <p:txBody>
            <a:bodyPr/>
            <a:lstStyle/>
            <a:p>
              <a:endParaRPr lang="en-US"/>
            </a:p>
          </p:txBody>
        </p:sp>
        <p:sp>
          <p:nvSpPr>
            <p:cNvPr id="86501" name="Line 488"/>
            <p:cNvSpPr>
              <a:spLocks noChangeShapeType="1"/>
            </p:cNvSpPr>
            <p:nvPr/>
          </p:nvSpPr>
          <p:spPr bwMode="auto">
            <a:xfrm>
              <a:off x="3317" y="2651"/>
              <a:ext cx="7" cy="58"/>
            </a:xfrm>
            <a:prstGeom prst="line">
              <a:avLst/>
            </a:prstGeom>
            <a:noFill/>
            <a:ln w="11113">
              <a:solidFill>
                <a:srgbClr val="000080"/>
              </a:solidFill>
              <a:round/>
              <a:headEnd/>
              <a:tailEnd/>
            </a:ln>
          </p:spPr>
          <p:txBody>
            <a:bodyPr/>
            <a:lstStyle/>
            <a:p>
              <a:endParaRPr lang="en-US"/>
            </a:p>
          </p:txBody>
        </p:sp>
        <p:sp>
          <p:nvSpPr>
            <p:cNvPr id="86502" name="Line 489"/>
            <p:cNvSpPr>
              <a:spLocks noChangeShapeType="1"/>
            </p:cNvSpPr>
            <p:nvPr/>
          </p:nvSpPr>
          <p:spPr bwMode="auto">
            <a:xfrm flipV="1">
              <a:off x="3324" y="2644"/>
              <a:ext cx="8" cy="65"/>
            </a:xfrm>
            <a:prstGeom prst="line">
              <a:avLst/>
            </a:prstGeom>
            <a:noFill/>
            <a:ln w="11113">
              <a:solidFill>
                <a:srgbClr val="000080"/>
              </a:solidFill>
              <a:round/>
              <a:headEnd/>
              <a:tailEnd/>
            </a:ln>
          </p:spPr>
          <p:txBody>
            <a:bodyPr/>
            <a:lstStyle/>
            <a:p>
              <a:endParaRPr lang="en-US"/>
            </a:p>
          </p:txBody>
        </p:sp>
        <p:sp>
          <p:nvSpPr>
            <p:cNvPr id="86503" name="Line 490"/>
            <p:cNvSpPr>
              <a:spLocks noChangeShapeType="1"/>
            </p:cNvSpPr>
            <p:nvPr/>
          </p:nvSpPr>
          <p:spPr bwMode="auto">
            <a:xfrm>
              <a:off x="3332" y="2644"/>
              <a:ext cx="14" cy="51"/>
            </a:xfrm>
            <a:prstGeom prst="line">
              <a:avLst/>
            </a:prstGeom>
            <a:noFill/>
            <a:ln w="11113">
              <a:solidFill>
                <a:srgbClr val="000080"/>
              </a:solidFill>
              <a:round/>
              <a:headEnd/>
              <a:tailEnd/>
            </a:ln>
          </p:spPr>
          <p:txBody>
            <a:bodyPr/>
            <a:lstStyle/>
            <a:p>
              <a:endParaRPr lang="en-US"/>
            </a:p>
          </p:txBody>
        </p:sp>
        <p:sp>
          <p:nvSpPr>
            <p:cNvPr id="86504" name="Line 491"/>
            <p:cNvSpPr>
              <a:spLocks noChangeShapeType="1"/>
            </p:cNvSpPr>
            <p:nvPr/>
          </p:nvSpPr>
          <p:spPr bwMode="auto">
            <a:xfrm>
              <a:off x="3346" y="2695"/>
              <a:ext cx="7" cy="0"/>
            </a:xfrm>
            <a:prstGeom prst="line">
              <a:avLst/>
            </a:prstGeom>
            <a:noFill/>
            <a:ln w="11113">
              <a:solidFill>
                <a:srgbClr val="000080"/>
              </a:solidFill>
              <a:round/>
              <a:headEnd/>
              <a:tailEnd/>
            </a:ln>
          </p:spPr>
          <p:txBody>
            <a:bodyPr/>
            <a:lstStyle/>
            <a:p>
              <a:endParaRPr lang="en-US"/>
            </a:p>
          </p:txBody>
        </p:sp>
        <p:sp>
          <p:nvSpPr>
            <p:cNvPr id="86505" name="Line 492"/>
            <p:cNvSpPr>
              <a:spLocks noChangeShapeType="1"/>
            </p:cNvSpPr>
            <p:nvPr/>
          </p:nvSpPr>
          <p:spPr bwMode="auto">
            <a:xfrm>
              <a:off x="3353" y="2695"/>
              <a:ext cx="15" cy="51"/>
            </a:xfrm>
            <a:prstGeom prst="line">
              <a:avLst/>
            </a:prstGeom>
            <a:noFill/>
            <a:ln w="11113">
              <a:solidFill>
                <a:srgbClr val="000080"/>
              </a:solidFill>
              <a:round/>
              <a:headEnd/>
              <a:tailEnd/>
            </a:ln>
          </p:spPr>
          <p:txBody>
            <a:bodyPr/>
            <a:lstStyle/>
            <a:p>
              <a:endParaRPr lang="en-US"/>
            </a:p>
          </p:txBody>
        </p:sp>
        <p:sp>
          <p:nvSpPr>
            <p:cNvPr id="86506" name="Line 493"/>
            <p:cNvSpPr>
              <a:spLocks noChangeShapeType="1"/>
            </p:cNvSpPr>
            <p:nvPr/>
          </p:nvSpPr>
          <p:spPr bwMode="auto">
            <a:xfrm>
              <a:off x="3368" y="2746"/>
              <a:ext cx="7" cy="0"/>
            </a:xfrm>
            <a:prstGeom prst="line">
              <a:avLst/>
            </a:prstGeom>
            <a:noFill/>
            <a:ln w="11113">
              <a:solidFill>
                <a:srgbClr val="000080"/>
              </a:solidFill>
              <a:round/>
              <a:headEnd/>
              <a:tailEnd/>
            </a:ln>
          </p:spPr>
          <p:txBody>
            <a:bodyPr/>
            <a:lstStyle/>
            <a:p>
              <a:endParaRPr lang="en-US"/>
            </a:p>
          </p:txBody>
        </p:sp>
        <p:sp>
          <p:nvSpPr>
            <p:cNvPr id="86507" name="Line 494"/>
            <p:cNvSpPr>
              <a:spLocks noChangeShapeType="1"/>
            </p:cNvSpPr>
            <p:nvPr/>
          </p:nvSpPr>
          <p:spPr bwMode="auto">
            <a:xfrm>
              <a:off x="3375" y="2746"/>
              <a:ext cx="8" cy="0"/>
            </a:xfrm>
            <a:prstGeom prst="line">
              <a:avLst/>
            </a:prstGeom>
            <a:noFill/>
            <a:ln w="11113">
              <a:solidFill>
                <a:srgbClr val="000080"/>
              </a:solidFill>
              <a:round/>
              <a:headEnd/>
              <a:tailEnd/>
            </a:ln>
          </p:spPr>
          <p:txBody>
            <a:bodyPr/>
            <a:lstStyle/>
            <a:p>
              <a:endParaRPr lang="en-US"/>
            </a:p>
          </p:txBody>
        </p:sp>
        <p:sp>
          <p:nvSpPr>
            <p:cNvPr id="86508" name="Line 495"/>
            <p:cNvSpPr>
              <a:spLocks noChangeShapeType="1"/>
            </p:cNvSpPr>
            <p:nvPr/>
          </p:nvSpPr>
          <p:spPr bwMode="auto">
            <a:xfrm flipV="1">
              <a:off x="3383" y="2717"/>
              <a:ext cx="14" cy="29"/>
            </a:xfrm>
            <a:prstGeom prst="line">
              <a:avLst/>
            </a:prstGeom>
            <a:noFill/>
            <a:ln w="11113">
              <a:solidFill>
                <a:srgbClr val="000080"/>
              </a:solidFill>
              <a:round/>
              <a:headEnd/>
              <a:tailEnd/>
            </a:ln>
          </p:spPr>
          <p:txBody>
            <a:bodyPr/>
            <a:lstStyle/>
            <a:p>
              <a:endParaRPr lang="en-US"/>
            </a:p>
          </p:txBody>
        </p:sp>
        <p:sp>
          <p:nvSpPr>
            <p:cNvPr id="86509" name="Line 496"/>
            <p:cNvSpPr>
              <a:spLocks noChangeShapeType="1"/>
            </p:cNvSpPr>
            <p:nvPr/>
          </p:nvSpPr>
          <p:spPr bwMode="auto">
            <a:xfrm>
              <a:off x="3397" y="2717"/>
              <a:ext cx="7" cy="14"/>
            </a:xfrm>
            <a:prstGeom prst="line">
              <a:avLst/>
            </a:prstGeom>
            <a:noFill/>
            <a:ln w="11113">
              <a:solidFill>
                <a:srgbClr val="000080"/>
              </a:solidFill>
              <a:round/>
              <a:headEnd/>
              <a:tailEnd/>
            </a:ln>
          </p:spPr>
          <p:txBody>
            <a:bodyPr/>
            <a:lstStyle/>
            <a:p>
              <a:endParaRPr lang="en-US"/>
            </a:p>
          </p:txBody>
        </p:sp>
        <p:sp>
          <p:nvSpPr>
            <p:cNvPr id="86510" name="Line 497"/>
            <p:cNvSpPr>
              <a:spLocks noChangeShapeType="1"/>
            </p:cNvSpPr>
            <p:nvPr/>
          </p:nvSpPr>
          <p:spPr bwMode="auto">
            <a:xfrm flipV="1">
              <a:off x="3404" y="2724"/>
              <a:ext cx="15" cy="7"/>
            </a:xfrm>
            <a:prstGeom prst="line">
              <a:avLst/>
            </a:prstGeom>
            <a:noFill/>
            <a:ln w="11113">
              <a:solidFill>
                <a:srgbClr val="000080"/>
              </a:solidFill>
              <a:round/>
              <a:headEnd/>
              <a:tailEnd/>
            </a:ln>
          </p:spPr>
          <p:txBody>
            <a:bodyPr/>
            <a:lstStyle/>
            <a:p>
              <a:endParaRPr lang="en-US"/>
            </a:p>
          </p:txBody>
        </p:sp>
        <p:sp>
          <p:nvSpPr>
            <p:cNvPr id="86511" name="Line 498"/>
            <p:cNvSpPr>
              <a:spLocks noChangeShapeType="1"/>
            </p:cNvSpPr>
            <p:nvPr/>
          </p:nvSpPr>
          <p:spPr bwMode="auto">
            <a:xfrm>
              <a:off x="3419" y="2724"/>
              <a:ext cx="7" cy="0"/>
            </a:xfrm>
            <a:prstGeom prst="line">
              <a:avLst/>
            </a:prstGeom>
            <a:noFill/>
            <a:ln w="11113">
              <a:solidFill>
                <a:srgbClr val="000080"/>
              </a:solidFill>
              <a:round/>
              <a:headEnd/>
              <a:tailEnd/>
            </a:ln>
          </p:spPr>
          <p:txBody>
            <a:bodyPr/>
            <a:lstStyle/>
            <a:p>
              <a:endParaRPr lang="en-US"/>
            </a:p>
          </p:txBody>
        </p:sp>
        <p:sp>
          <p:nvSpPr>
            <p:cNvPr id="86512" name="Line 499"/>
            <p:cNvSpPr>
              <a:spLocks noChangeShapeType="1"/>
            </p:cNvSpPr>
            <p:nvPr/>
          </p:nvSpPr>
          <p:spPr bwMode="auto">
            <a:xfrm flipV="1">
              <a:off x="3426" y="2717"/>
              <a:ext cx="8" cy="7"/>
            </a:xfrm>
            <a:prstGeom prst="line">
              <a:avLst/>
            </a:prstGeom>
            <a:noFill/>
            <a:ln w="11113">
              <a:solidFill>
                <a:srgbClr val="000080"/>
              </a:solidFill>
              <a:round/>
              <a:headEnd/>
              <a:tailEnd/>
            </a:ln>
          </p:spPr>
          <p:txBody>
            <a:bodyPr/>
            <a:lstStyle/>
            <a:p>
              <a:endParaRPr lang="en-US"/>
            </a:p>
          </p:txBody>
        </p:sp>
        <p:sp>
          <p:nvSpPr>
            <p:cNvPr id="86513" name="Line 500"/>
            <p:cNvSpPr>
              <a:spLocks noChangeShapeType="1"/>
            </p:cNvSpPr>
            <p:nvPr/>
          </p:nvSpPr>
          <p:spPr bwMode="auto">
            <a:xfrm>
              <a:off x="3434" y="2717"/>
              <a:ext cx="14" cy="22"/>
            </a:xfrm>
            <a:prstGeom prst="line">
              <a:avLst/>
            </a:prstGeom>
            <a:noFill/>
            <a:ln w="11113">
              <a:solidFill>
                <a:srgbClr val="000080"/>
              </a:solidFill>
              <a:round/>
              <a:headEnd/>
              <a:tailEnd/>
            </a:ln>
          </p:spPr>
          <p:txBody>
            <a:bodyPr/>
            <a:lstStyle/>
            <a:p>
              <a:endParaRPr lang="en-US"/>
            </a:p>
          </p:txBody>
        </p:sp>
        <p:sp>
          <p:nvSpPr>
            <p:cNvPr id="86514" name="Line 501"/>
            <p:cNvSpPr>
              <a:spLocks noChangeShapeType="1"/>
            </p:cNvSpPr>
            <p:nvPr/>
          </p:nvSpPr>
          <p:spPr bwMode="auto">
            <a:xfrm flipV="1">
              <a:off x="3448" y="2695"/>
              <a:ext cx="7" cy="44"/>
            </a:xfrm>
            <a:prstGeom prst="line">
              <a:avLst/>
            </a:prstGeom>
            <a:noFill/>
            <a:ln w="11113">
              <a:solidFill>
                <a:srgbClr val="000080"/>
              </a:solidFill>
              <a:round/>
              <a:headEnd/>
              <a:tailEnd/>
            </a:ln>
          </p:spPr>
          <p:txBody>
            <a:bodyPr/>
            <a:lstStyle/>
            <a:p>
              <a:endParaRPr lang="en-US"/>
            </a:p>
          </p:txBody>
        </p:sp>
        <p:sp>
          <p:nvSpPr>
            <p:cNvPr id="86515" name="Line 502"/>
            <p:cNvSpPr>
              <a:spLocks noChangeShapeType="1"/>
            </p:cNvSpPr>
            <p:nvPr/>
          </p:nvSpPr>
          <p:spPr bwMode="auto">
            <a:xfrm flipV="1">
              <a:off x="3455" y="2673"/>
              <a:ext cx="15" cy="22"/>
            </a:xfrm>
            <a:prstGeom prst="line">
              <a:avLst/>
            </a:prstGeom>
            <a:noFill/>
            <a:ln w="11113">
              <a:solidFill>
                <a:srgbClr val="000080"/>
              </a:solidFill>
              <a:round/>
              <a:headEnd/>
              <a:tailEnd/>
            </a:ln>
          </p:spPr>
          <p:txBody>
            <a:bodyPr/>
            <a:lstStyle/>
            <a:p>
              <a:endParaRPr lang="en-US"/>
            </a:p>
          </p:txBody>
        </p:sp>
        <p:sp>
          <p:nvSpPr>
            <p:cNvPr id="86516" name="Line 503"/>
            <p:cNvSpPr>
              <a:spLocks noChangeShapeType="1"/>
            </p:cNvSpPr>
            <p:nvPr/>
          </p:nvSpPr>
          <p:spPr bwMode="auto">
            <a:xfrm>
              <a:off x="3470" y="2673"/>
              <a:ext cx="7" cy="22"/>
            </a:xfrm>
            <a:prstGeom prst="line">
              <a:avLst/>
            </a:prstGeom>
            <a:noFill/>
            <a:ln w="11113">
              <a:solidFill>
                <a:srgbClr val="000080"/>
              </a:solidFill>
              <a:round/>
              <a:headEnd/>
              <a:tailEnd/>
            </a:ln>
          </p:spPr>
          <p:txBody>
            <a:bodyPr/>
            <a:lstStyle/>
            <a:p>
              <a:endParaRPr lang="en-US"/>
            </a:p>
          </p:txBody>
        </p:sp>
        <p:sp>
          <p:nvSpPr>
            <p:cNvPr id="86517" name="Line 504"/>
            <p:cNvSpPr>
              <a:spLocks noChangeShapeType="1"/>
            </p:cNvSpPr>
            <p:nvPr/>
          </p:nvSpPr>
          <p:spPr bwMode="auto">
            <a:xfrm flipV="1">
              <a:off x="3477" y="2593"/>
              <a:ext cx="15" cy="102"/>
            </a:xfrm>
            <a:prstGeom prst="line">
              <a:avLst/>
            </a:prstGeom>
            <a:noFill/>
            <a:ln w="11113">
              <a:solidFill>
                <a:srgbClr val="000080"/>
              </a:solidFill>
              <a:round/>
              <a:headEnd/>
              <a:tailEnd/>
            </a:ln>
          </p:spPr>
          <p:txBody>
            <a:bodyPr/>
            <a:lstStyle/>
            <a:p>
              <a:endParaRPr lang="en-US"/>
            </a:p>
          </p:txBody>
        </p:sp>
        <p:sp>
          <p:nvSpPr>
            <p:cNvPr id="86518" name="Line 505"/>
            <p:cNvSpPr>
              <a:spLocks noChangeShapeType="1"/>
            </p:cNvSpPr>
            <p:nvPr/>
          </p:nvSpPr>
          <p:spPr bwMode="auto">
            <a:xfrm>
              <a:off x="3492" y="2593"/>
              <a:ext cx="7" cy="22"/>
            </a:xfrm>
            <a:prstGeom prst="line">
              <a:avLst/>
            </a:prstGeom>
            <a:noFill/>
            <a:ln w="11113">
              <a:solidFill>
                <a:srgbClr val="000080"/>
              </a:solidFill>
              <a:round/>
              <a:headEnd/>
              <a:tailEnd/>
            </a:ln>
          </p:spPr>
          <p:txBody>
            <a:bodyPr/>
            <a:lstStyle/>
            <a:p>
              <a:endParaRPr lang="en-US"/>
            </a:p>
          </p:txBody>
        </p:sp>
        <p:sp>
          <p:nvSpPr>
            <p:cNvPr id="86519" name="Line 506"/>
            <p:cNvSpPr>
              <a:spLocks noChangeShapeType="1"/>
            </p:cNvSpPr>
            <p:nvPr/>
          </p:nvSpPr>
          <p:spPr bwMode="auto">
            <a:xfrm>
              <a:off x="3499" y="2615"/>
              <a:ext cx="7" cy="22"/>
            </a:xfrm>
            <a:prstGeom prst="line">
              <a:avLst/>
            </a:prstGeom>
            <a:noFill/>
            <a:ln w="11113">
              <a:solidFill>
                <a:srgbClr val="000080"/>
              </a:solidFill>
              <a:round/>
              <a:headEnd/>
              <a:tailEnd/>
            </a:ln>
          </p:spPr>
          <p:txBody>
            <a:bodyPr/>
            <a:lstStyle/>
            <a:p>
              <a:endParaRPr lang="en-US"/>
            </a:p>
          </p:txBody>
        </p:sp>
        <p:sp>
          <p:nvSpPr>
            <p:cNvPr id="86520" name="Line 507"/>
            <p:cNvSpPr>
              <a:spLocks noChangeShapeType="1"/>
            </p:cNvSpPr>
            <p:nvPr/>
          </p:nvSpPr>
          <p:spPr bwMode="auto">
            <a:xfrm>
              <a:off x="3506" y="2637"/>
              <a:ext cx="15" cy="0"/>
            </a:xfrm>
            <a:prstGeom prst="line">
              <a:avLst/>
            </a:prstGeom>
            <a:noFill/>
            <a:ln w="11113">
              <a:solidFill>
                <a:srgbClr val="000080"/>
              </a:solidFill>
              <a:round/>
              <a:headEnd/>
              <a:tailEnd/>
            </a:ln>
          </p:spPr>
          <p:txBody>
            <a:bodyPr/>
            <a:lstStyle/>
            <a:p>
              <a:endParaRPr lang="en-US"/>
            </a:p>
          </p:txBody>
        </p:sp>
        <p:sp>
          <p:nvSpPr>
            <p:cNvPr id="86521" name="Line 508"/>
            <p:cNvSpPr>
              <a:spLocks noChangeShapeType="1"/>
            </p:cNvSpPr>
            <p:nvPr/>
          </p:nvSpPr>
          <p:spPr bwMode="auto">
            <a:xfrm flipV="1">
              <a:off x="3521" y="2622"/>
              <a:ext cx="7" cy="15"/>
            </a:xfrm>
            <a:prstGeom prst="line">
              <a:avLst/>
            </a:prstGeom>
            <a:noFill/>
            <a:ln w="11113">
              <a:solidFill>
                <a:srgbClr val="000080"/>
              </a:solidFill>
              <a:round/>
              <a:headEnd/>
              <a:tailEnd/>
            </a:ln>
          </p:spPr>
          <p:txBody>
            <a:bodyPr/>
            <a:lstStyle/>
            <a:p>
              <a:endParaRPr lang="en-US"/>
            </a:p>
          </p:txBody>
        </p:sp>
        <p:sp>
          <p:nvSpPr>
            <p:cNvPr id="86522" name="Line 509"/>
            <p:cNvSpPr>
              <a:spLocks noChangeShapeType="1"/>
            </p:cNvSpPr>
            <p:nvPr/>
          </p:nvSpPr>
          <p:spPr bwMode="auto">
            <a:xfrm flipV="1">
              <a:off x="3528" y="2600"/>
              <a:ext cx="15" cy="22"/>
            </a:xfrm>
            <a:prstGeom prst="line">
              <a:avLst/>
            </a:prstGeom>
            <a:noFill/>
            <a:ln w="11113">
              <a:solidFill>
                <a:srgbClr val="000080"/>
              </a:solidFill>
              <a:round/>
              <a:headEnd/>
              <a:tailEnd/>
            </a:ln>
          </p:spPr>
          <p:txBody>
            <a:bodyPr/>
            <a:lstStyle/>
            <a:p>
              <a:endParaRPr lang="en-US"/>
            </a:p>
          </p:txBody>
        </p:sp>
        <p:sp>
          <p:nvSpPr>
            <p:cNvPr id="86523" name="Line 510"/>
            <p:cNvSpPr>
              <a:spLocks noChangeShapeType="1"/>
            </p:cNvSpPr>
            <p:nvPr/>
          </p:nvSpPr>
          <p:spPr bwMode="auto">
            <a:xfrm>
              <a:off x="3543" y="2600"/>
              <a:ext cx="7" cy="66"/>
            </a:xfrm>
            <a:prstGeom prst="line">
              <a:avLst/>
            </a:prstGeom>
            <a:noFill/>
            <a:ln w="11113">
              <a:solidFill>
                <a:srgbClr val="000080"/>
              </a:solidFill>
              <a:round/>
              <a:headEnd/>
              <a:tailEnd/>
            </a:ln>
          </p:spPr>
          <p:txBody>
            <a:bodyPr/>
            <a:lstStyle/>
            <a:p>
              <a:endParaRPr lang="en-US"/>
            </a:p>
          </p:txBody>
        </p:sp>
        <p:sp>
          <p:nvSpPr>
            <p:cNvPr id="86524" name="Line 511"/>
            <p:cNvSpPr>
              <a:spLocks noChangeShapeType="1"/>
            </p:cNvSpPr>
            <p:nvPr/>
          </p:nvSpPr>
          <p:spPr bwMode="auto">
            <a:xfrm flipV="1">
              <a:off x="3550" y="2659"/>
              <a:ext cx="7" cy="7"/>
            </a:xfrm>
            <a:prstGeom prst="line">
              <a:avLst/>
            </a:prstGeom>
            <a:noFill/>
            <a:ln w="11113">
              <a:solidFill>
                <a:srgbClr val="000080"/>
              </a:solidFill>
              <a:round/>
              <a:headEnd/>
              <a:tailEnd/>
            </a:ln>
          </p:spPr>
          <p:txBody>
            <a:bodyPr/>
            <a:lstStyle/>
            <a:p>
              <a:endParaRPr lang="en-US"/>
            </a:p>
          </p:txBody>
        </p:sp>
        <p:sp>
          <p:nvSpPr>
            <p:cNvPr id="86525" name="Line 512"/>
            <p:cNvSpPr>
              <a:spLocks noChangeShapeType="1"/>
            </p:cNvSpPr>
            <p:nvPr/>
          </p:nvSpPr>
          <p:spPr bwMode="auto">
            <a:xfrm>
              <a:off x="3557" y="2659"/>
              <a:ext cx="15" cy="21"/>
            </a:xfrm>
            <a:prstGeom prst="line">
              <a:avLst/>
            </a:prstGeom>
            <a:noFill/>
            <a:ln w="11113">
              <a:solidFill>
                <a:srgbClr val="000080"/>
              </a:solidFill>
              <a:round/>
              <a:headEnd/>
              <a:tailEnd/>
            </a:ln>
          </p:spPr>
          <p:txBody>
            <a:bodyPr/>
            <a:lstStyle/>
            <a:p>
              <a:endParaRPr lang="en-US"/>
            </a:p>
          </p:txBody>
        </p:sp>
        <p:sp>
          <p:nvSpPr>
            <p:cNvPr id="86526" name="Line 513"/>
            <p:cNvSpPr>
              <a:spLocks noChangeShapeType="1"/>
            </p:cNvSpPr>
            <p:nvPr/>
          </p:nvSpPr>
          <p:spPr bwMode="auto">
            <a:xfrm>
              <a:off x="3572" y="2680"/>
              <a:ext cx="7" cy="15"/>
            </a:xfrm>
            <a:prstGeom prst="line">
              <a:avLst/>
            </a:prstGeom>
            <a:noFill/>
            <a:ln w="11113">
              <a:solidFill>
                <a:srgbClr val="000080"/>
              </a:solidFill>
              <a:round/>
              <a:headEnd/>
              <a:tailEnd/>
            </a:ln>
          </p:spPr>
          <p:txBody>
            <a:bodyPr/>
            <a:lstStyle/>
            <a:p>
              <a:endParaRPr lang="en-US"/>
            </a:p>
          </p:txBody>
        </p:sp>
        <p:sp>
          <p:nvSpPr>
            <p:cNvPr id="86527" name="Line 514"/>
            <p:cNvSpPr>
              <a:spLocks noChangeShapeType="1"/>
            </p:cNvSpPr>
            <p:nvPr/>
          </p:nvSpPr>
          <p:spPr bwMode="auto">
            <a:xfrm flipV="1">
              <a:off x="3579" y="2666"/>
              <a:ext cx="15" cy="29"/>
            </a:xfrm>
            <a:prstGeom prst="line">
              <a:avLst/>
            </a:prstGeom>
            <a:noFill/>
            <a:ln w="11113">
              <a:solidFill>
                <a:srgbClr val="000080"/>
              </a:solidFill>
              <a:round/>
              <a:headEnd/>
              <a:tailEnd/>
            </a:ln>
          </p:spPr>
          <p:txBody>
            <a:bodyPr/>
            <a:lstStyle/>
            <a:p>
              <a:endParaRPr lang="en-US"/>
            </a:p>
          </p:txBody>
        </p:sp>
        <p:sp>
          <p:nvSpPr>
            <p:cNvPr id="86528" name="Line 515"/>
            <p:cNvSpPr>
              <a:spLocks noChangeShapeType="1"/>
            </p:cNvSpPr>
            <p:nvPr/>
          </p:nvSpPr>
          <p:spPr bwMode="auto">
            <a:xfrm flipV="1">
              <a:off x="3594" y="2549"/>
              <a:ext cx="7" cy="117"/>
            </a:xfrm>
            <a:prstGeom prst="line">
              <a:avLst/>
            </a:prstGeom>
            <a:noFill/>
            <a:ln w="11113">
              <a:solidFill>
                <a:srgbClr val="000080"/>
              </a:solidFill>
              <a:round/>
              <a:headEnd/>
              <a:tailEnd/>
            </a:ln>
          </p:spPr>
          <p:txBody>
            <a:bodyPr/>
            <a:lstStyle/>
            <a:p>
              <a:endParaRPr lang="en-US"/>
            </a:p>
          </p:txBody>
        </p:sp>
        <p:sp>
          <p:nvSpPr>
            <p:cNvPr id="86529" name="Line 516"/>
            <p:cNvSpPr>
              <a:spLocks noChangeShapeType="1"/>
            </p:cNvSpPr>
            <p:nvPr/>
          </p:nvSpPr>
          <p:spPr bwMode="auto">
            <a:xfrm>
              <a:off x="3601" y="2549"/>
              <a:ext cx="7" cy="29"/>
            </a:xfrm>
            <a:prstGeom prst="line">
              <a:avLst/>
            </a:prstGeom>
            <a:noFill/>
            <a:ln w="11113">
              <a:solidFill>
                <a:srgbClr val="000080"/>
              </a:solidFill>
              <a:round/>
              <a:headEnd/>
              <a:tailEnd/>
            </a:ln>
          </p:spPr>
          <p:txBody>
            <a:bodyPr/>
            <a:lstStyle/>
            <a:p>
              <a:endParaRPr lang="en-US"/>
            </a:p>
          </p:txBody>
        </p:sp>
        <p:sp>
          <p:nvSpPr>
            <p:cNvPr id="86530" name="Line 517"/>
            <p:cNvSpPr>
              <a:spLocks noChangeShapeType="1"/>
            </p:cNvSpPr>
            <p:nvPr/>
          </p:nvSpPr>
          <p:spPr bwMode="auto">
            <a:xfrm flipV="1">
              <a:off x="3608" y="2542"/>
              <a:ext cx="15" cy="36"/>
            </a:xfrm>
            <a:prstGeom prst="line">
              <a:avLst/>
            </a:prstGeom>
            <a:noFill/>
            <a:ln w="11113">
              <a:solidFill>
                <a:srgbClr val="000080"/>
              </a:solidFill>
              <a:round/>
              <a:headEnd/>
              <a:tailEnd/>
            </a:ln>
          </p:spPr>
          <p:txBody>
            <a:bodyPr/>
            <a:lstStyle/>
            <a:p>
              <a:endParaRPr lang="en-US"/>
            </a:p>
          </p:txBody>
        </p:sp>
        <p:sp>
          <p:nvSpPr>
            <p:cNvPr id="86531" name="Line 518"/>
            <p:cNvSpPr>
              <a:spLocks noChangeShapeType="1"/>
            </p:cNvSpPr>
            <p:nvPr/>
          </p:nvSpPr>
          <p:spPr bwMode="auto">
            <a:xfrm>
              <a:off x="3623" y="2542"/>
              <a:ext cx="7" cy="36"/>
            </a:xfrm>
            <a:prstGeom prst="line">
              <a:avLst/>
            </a:prstGeom>
            <a:noFill/>
            <a:ln w="11113">
              <a:solidFill>
                <a:srgbClr val="000080"/>
              </a:solidFill>
              <a:round/>
              <a:headEnd/>
              <a:tailEnd/>
            </a:ln>
          </p:spPr>
          <p:txBody>
            <a:bodyPr/>
            <a:lstStyle/>
            <a:p>
              <a:endParaRPr lang="en-US"/>
            </a:p>
          </p:txBody>
        </p:sp>
        <p:sp>
          <p:nvSpPr>
            <p:cNvPr id="86532" name="Line 519"/>
            <p:cNvSpPr>
              <a:spLocks noChangeShapeType="1"/>
            </p:cNvSpPr>
            <p:nvPr/>
          </p:nvSpPr>
          <p:spPr bwMode="auto">
            <a:xfrm>
              <a:off x="3630" y="2578"/>
              <a:ext cx="15" cy="51"/>
            </a:xfrm>
            <a:prstGeom prst="line">
              <a:avLst/>
            </a:prstGeom>
            <a:noFill/>
            <a:ln w="11113">
              <a:solidFill>
                <a:srgbClr val="000080"/>
              </a:solidFill>
              <a:round/>
              <a:headEnd/>
              <a:tailEnd/>
            </a:ln>
          </p:spPr>
          <p:txBody>
            <a:bodyPr/>
            <a:lstStyle/>
            <a:p>
              <a:endParaRPr lang="en-US"/>
            </a:p>
          </p:txBody>
        </p:sp>
        <p:sp>
          <p:nvSpPr>
            <p:cNvPr id="86533" name="Line 520"/>
            <p:cNvSpPr>
              <a:spLocks noChangeShapeType="1"/>
            </p:cNvSpPr>
            <p:nvPr/>
          </p:nvSpPr>
          <p:spPr bwMode="auto">
            <a:xfrm>
              <a:off x="3645" y="2629"/>
              <a:ext cx="7" cy="15"/>
            </a:xfrm>
            <a:prstGeom prst="line">
              <a:avLst/>
            </a:prstGeom>
            <a:noFill/>
            <a:ln w="11113">
              <a:solidFill>
                <a:srgbClr val="000080"/>
              </a:solidFill>
              <a:round/>
              <a:headEnd/>
              <a:tailEnd/>
            </a:ln>
          </p:spPr>
          <p:txBody>
            <a:bodyPr/>
            <a:lstStyle/>
            <a:p>
              <a:endParaRPr lang="en-US"/>
            </a:p>
          </p:txBody>
        </p:sp>
        <p:sp>
          <p:nvSpPr>
            <p:cNvPr id="86534" name="Line 521"/>
            <p:cNvSpPr>
              <a:spLocks noChangeShapeType="1"/>
            </p:cNvSpPr>
            <p:nvPr/>
          </p:nvSpPr>
          <p:spPr bwMode="auto">
            <a:xfrm flipV="1">
              <a:off x="3652" y="2564"/>
              <a:ext cx="7" cy="80"/>
            </a:xfrm>
            <a:prstGeom prst="line">
              <a:avLst/>
            </a:prstGeom>
            <a:noFill/>
            <a:ln w="11113">
              <a:solidFill>
                <a:srgbClr val="000080"/>
              </a:solidFill>
              <a:round/>
              <a:headEnd/>
              <a:tailEnd/>
            </a:ln>
          </p:spPr>
          <p:txBody>
            <a:bodyPr/>
            <a:lstStyle/>
            <a:p>
              <a:endParaRPr lang="en-US"/>
            </a:p>
          </p:txBody>
        </p:sp>
        <p:sp>
          <p:nvSpPr>
            <p:cNvPr id="86535" name="Line 522"/>
            <p:cNvSpPr>
              <a:spLocks noChangeShapeType="1"/>
            </p:cNvSpPr>
            <p:nvPr/>
          </p:nvSpPr>
          <p:spPr bwMode="auto">
            <a:xfrm>
              <a:off x="3659" y="2564"/>
              <a:ext cx="15" cy="29"/>
            </a:xfrm>
            <a:prstGeom prst="line">
              <a:avLst/>
            </a:prstGeom>
            <a:noFill/>
            <a:ln w="11113">
              <a:solidFill>
                <a:srgbClr val="000080"/>
              </a:solidFill>
              <a:round/>
              <a:headEnd/>
              <a:tailEnd/>
            </a:ln>
          </p:spPr>
          <p:txBody>
            <a:bodyPr/>
            <a:lstStyle/>
            <a:p>
              <a:endParaRPr lang="en-US"/>
            </a:p>
          </p:txBody>
        </p:sp>
        <p:sp>
          <p:nvSpPr>
            <p:cNvPr id="86536" name="Line 523"/>
            <p:cNvSpPr>
              <a:spLocks noChangeShapeType="1"/>
            </p:cNvSpPr>
            <p:nvPr/>
          </p:nvSpPr>
          <p:spPr bwMode="auto">
            <a:xfrm flipV="1">
              <a:off x="3674" y="2549"/>
              <a:ext cx="7" cy="44"/>
            </a:xfrm>
            <a:prstGeom prst="line">
              <a:avLst/>
            </a:prstGeom>
            <a:noFill/>
            <a:ln w="11113">
              <a:solidFill>
                <a:srgbClr val="000080"/>
              </a:solidFill>
              <a:round/>
              <a:headEnd/>
              <a:tailEnd/>
            </a:ln>
          </p:spPr>
          <p:txBody>
            <a:bodyPr/>
            <a:lstStyle/>
            <a:p>
              <a:endParaRPr lang="en-US"/>
            </a:p>
          </p:txBody>
        </p:sp>
        <p:sp>
          <p:nvSpPr>
            <p:cNvPr id="86537" name="Line 524"/>
            <p:cNvSpPr>
              <a:spLocks noChangeShapeType="1"/>
            </p:cNvSpPr>
            <p:nvPr/>
          </p:nvSpPr>
          <p:spPr bwMode="auto">
            <a:xfrm flipV="1">
              <a:off x="3681" y="2535"/>
              <a:ext cx="15" cy="14"/>
            </a:xfrm>
            <a:prstGeom prst="line">
              <a:avLst/>
            </a:prstGeom>
            <a:noFill/>
            <a:ln w="11113">
              <a:solidFill>
                <a:srgbClr val="000080"/>
              </a:solidFill>
              <a:round/>
              <a:headEnd/>
              <a:tailEnd/>
            </a:ln>
          </p:spPr>
          <p:txBody>
            <a:bodyPr/>
            <a:lstStyle/>
            <a:p>
              <a:endParaRPr lang="en-US"/>
            </a:p>
          </p:txBody>
        </p:sp>
        <p:sp>
          <p:nvSpPr>
            <p:cNvPr id="86538" name="Line 525"/>
            <p:cNvSpPr>
              <a:spLocks noChangeShapeType="1"/>
            </p:cNvSpPr>
            <p:nvPr/>
          </p:nvSpPr>
          <p:spPr bwMode="auto">
            <a:xfrm>
              <a:off x="3696" y="2535"/>
              <a:ext cx="7" cy="29"/>
            </a:xfrm>
            <a:prstGeom prst="line">
              <a:avLst/>
            </a:prstGeom>
            <a:noFill/>
            <a:ln w="11113">
              <a:solidFill>
                <a:srgbClr val="000080"/>
              </a:solidFill>
              <a:round/>
              <a:headEnd/>
              <a:tailEnd/>
            </a:ln>
          </p:spPr>
          <p:txBody>
            <a:bodyPr/>
            <a:lstStyle/>
            <a:p>
              <a:endParaRPr lang="en-US"/>
            </a:p>
          </p:txBody>
        </p:sp>
        <p:sp>
          <p:nvSpPr>
            <p:cNvPr id="86539" name="Line 526"/>
            <p:cNvSpPr>
              <a:spLocks noChangeShapeType="1"/>
            </p:cNvSpPr>
            <p:nvPr/>
          </p:nvSpPr>
          <p:spPr bwMode="auto">
            <a:xfrm flipV="1">
              <a:off x="3703" y="2513"/>
              <a:ext cx="7" cy="51"/>
            </a:xfrm>
            <a:prstGeom prst="line">
              <a:avLst/>
            </a:prstGeom>
            <a:noFill/>
            <a:ln w="11113">
              <a:solidFill>
                <a:srgbClr val="000080"/>
              </a:solidFill>
              <a:round/>
              <a:headEnd/>
              <a:tailEnd/>
            </a:ln>
          </p:spPr>
          <p:txBody>
            <a:bodyPr/>
            <a:lstStyle/>
            <a:p>
              <a:endParaRPr lang="en-US"/>
            </a:p>
          </p:txBody>
        </p:sp>
        <p:sp>
          <p:nvSpPr>
            <p:cNvPr id="86540" name="Line 527"/>
            <p:cNvSpPr>
              <a:spLocks noChangeShapeType="1"/>
            </p:cNvSpPr>
            <p:nvPr/>
          </p:nvSpPr>
          <p:spPr bwMode="auto">
            <a:xfrm flipV="1">
              <a:off x="3710" y="2491"/>
              <a:ext cx="15" cy="22"/>
            </a:xfrm>
            <a:prstGeom prst="line">
              <a:avLst/>
            </a:prstGeom>
            <a:noFill/>
            <a:ln w="11113">
              <a:solidFill>
                <a:srgbClr val="000080"/>
              </a:solidFill>
              <a:round/>
              <a:headEnd/>
              <a:tailEnd/>
            </a:ln>
          </p:spPr>
          <p:txBody>
            <a:bodyPr/>
            <a:lstStyle/>
            <a:p>
              <a:endParaRPr lang="en-US"/>
            </a:p>
          </p:txBody>
        </p:sp>
        <p:sp>
          <p:nvSpPr>
            <p:cNvPr id="86541" name="Line 528"/>
            <p:cNvSpPr>
              <a:spLocks noChangeShapeType="1"/>
            </p:cNvSpPr>
            <p:nvPr/>
          </p:nvSpPr>
          <p:spPr bwMode="auto">
            <a:xfrm flipV="1">
              <a:off x="3725" y="2447"/>
              <a:ext cx="7" cy="44"/>
            </a:xfrm>
            <a:prstGeom prst="line">
              <a:avLst/>
            </a:prstGeom>
            <a:noFill/>
            <a:ln w="11113">
              <a:solidFill>
                <a:srgbClr val="000080"/>
              </a:solidFill>
              <a:round/>
              <a:headEnd/>
              <a:tailEnd/>
            </a:ln>
          </p:spPr>
          <p:txBody>
            <a:bodyPr/>
            <a:lstStyle/>
            <a:p>
              <a:endParaRPr lang="en-US"/>
            </a:p>
          </p:txBody>
        </p:sp>
        <p:sp>
          <p:nvSpPr>
            <p:cNvPr id="86542" name="Line 529"/>
            <p:cNvSpPr>
              <a:spLocks noChangeShapeType="1"/>
            </p:cNvSpPr>
            <p:nvPr/>
          </p:nvSpPr>
          <p:spPr bwMode="auto">
            <a:xfrm flipV="1">
              <a:off x="3732" y="2396"/>
              <a:ext cx="15" cy="51"/>
            </a:xfrm>
            <a:prstGeom prst="line">
              <a:avLst/>
            </a:prstGeom>
            <a:noFill/>
            <a:ln w="11113">
              <a:solidFill>
                <a:srgbClr val="000080"/>
              </a:solidFill>
              <a:round/>
              <a:headEnd/>
              <a:tailEnd/>
            </a:ln>
          </p:spPr>
          <p:txBody>
            <a:bodyPr/>
            <a:lstStyle/>
            <a:p>
              <a:endParaRPr lang="en-US"/>
            </a:p>
          </p:txBody>
        </p:sp>
        <p:sp>
          <p:nvSpPr>
            <p:cNvPr id="86543" name="Line 530"/>
            <p:cNvSpPr>
              <a:spLocks noChangeShapeType="1"/>
            </p:cNvSpPr>
            <p:nvPr/>
          </p:nvSpPr>
          <p:spPr bwMode="auto">
            <a:xfrm>
              <a:off x="3747" y="2396"/>
              <a:ext cx="7" cy="153"/>
            </a:xfrm>
            <a:prstGeom prst="line">
              <a:avLst/>
            </a:prstGeom>
            <a:noFill/>
            <a:ln w="11113">
              <a:solidFill>
                <a:srgbClr val="000080"/>
              </a:solidFill>
              <a:round/>
              <a:headEnd/>
              <a:tailEnd/>
            </a:ln>
          </p:spPr>
          <p:txBody>
            <a:bodyPr/>
            <a:lstStyle/>
            <a:p>
              <a:endParaRPr lang="en-US"/>
            </a:p>
          </p:txBody>
        </p:sp>
        <p:sp>
          <p:nvSpPr>
            <p:cNvPr id="86544" name="Line 531"/>
            <p:cNvSpPr>
              <a:spLocks noChangeShapeType="1"/>
            </p:cNvSpPr>
            <p:nvPr/>
          </p:nvSpPr>
          <p:spPr bwMode="auto">
            <a:xfrm flipV="1">
              <a:off x="3754" y="2484"/>
              <a:ext cx="15" cy="65"/>
            </a:xfrm>
            <a:prstGeom prst="line">
              <a:avLst/>
            </a:prstGeom>
            <a:noFill/>
            <a:ln w="11113">
              <a:solidFill>
                <a:srgbClr val="000080"/>
              </a:solidFill>
              <a:round/>
              <a:headEnd/>
              <a:tailEnd/>
            </a:ln>
          </p:spPr>
          <p:txBody>
            <a:bodyPr/>
            <a:lstStyle/>
            <a:p>
              <a:endParaRPr lang="en-US"/>
            </a:p>
          </p:txBody>
        </p:sp>
        <p:sp>
          <p:nvSpPr>
            <p:cNvPr id="86545" name="Line 532"/>
            <p:cNvSpPr>
              <a:spLocks noChangeShapeType="1"/>
            </p:cNvSpPr>
            <p:nvPr/>
          </p:nvSpPr>
          <p:spPr bwMode="auto">
            <a:xfrm flipV="1">
              <a:off x="3769" y="2425"/>
              <a:ext cx="7" cy="59"/>
            </a:xfrm>
            <a:prstGeom prst="line">
              <a:avLst/>
            </a:prstGeom>
            <a:noFill/>
            <a:ln w="11113">
              <a:solidFill>
                <a:srgbClr val="000080"/>
              </a:solidFill>
              <a:round/>
              <a:headEnd/>
              <a:tailEnd/>
            </a:ln>
          </p:spPr>
          <p:txBody>
            <a:bodyPr/>
            <a:lstStyle/>
            <a:p>
              <a:endParaRPr lang="en-US"/>
            </a:p>
          </p:txBody>
        </p:sp>
        <p:sp>
          <p:nvSpPr>
            <p:cNvPr id="86546" name="Line 533"/>
            <p:cNvSpPr>
              <a:spLocks noChangeShapeType="1"/>
            </p:cNvSpPr>
            <p:nvPr/>
          </p:nvSpPr>
          <p:spPr bwMode="auto">
            <a:xfrm>
              <a:off x="3776" y="2425"/>
              <a:ext cx="7" cy="37"/>
            </a:xfrm>
            <a:prstGeom prst="line">
              <a:avLst/>
            </a:prstGeom>
            <a:noFill/>
            <a:ln w="11113">
              <a:solidFill>
                <a:srgbClr val="000080"/>
              </a:solidFill>
              <a:round/>
              <a:headEnd/>
              <a:tailEnd/>
            </a:ln>
          </p:spPr>
          <p:txBody>
            <a:bodyPr/>
            <a:lstStyle/>
            <a:p>
              <a:endParaRPr lang="en-US"/>
            </a:p>
          </p:txBody>
        </p:sp>
        <p:sp>
          <p:nvSpPr>
            <p:cNvPr id="86547" name="Line 534"/>
            <p:cNvSpPr>
              <a:spLocks noChangeShapeType="1"/>
            </p:cNvSpPr>
            <p:nvPr/>
          </p:nvSpPr>
          <p:spPr bwMode="auto">
            <a:xfrm>
              <a:off x="3783" y="2462"/>
              <a:ext cx="15" cy="109"/>
            </a:xfrm>
            <a:prstGeom prst="line">
              <a:avLst/>
            </a:prstGeom>
            <a:noFill/>
            <a:ln w="11113">
              <a:solidFill>
                <a:srgbClr val="000080"/>
              </a:solidFill>
              <a:round/>
              <a:headEnd/>
              <a:tailEnd/>
            </a:ln>
          </p:spPr>
          <p:txBody>
            <a:bodyPr/>
            <a:lstStyle/>
            <a:p>
              <a:endParaRPr lang="en-US"/>
            </a:p>
          </p:txBody>
        </p:sp>
        <p:sp>
          <p:nvSpPr>
            <p:cNvPr id="86548" name="Line 535"/>
            <p:cNvSpPr>
              <a:spLocks noChangeShapeType="1"/>
            </p:cNvSpPr>
            <p:nvPr/>
          </p:nvSpPr>
          <p:spPr bwMode="auto">
            <a:xfrm>
              <a:off x="3798" y="2571"/>
              <a:ext cx="7" cy="29"/>
            </a:xfrm>
            <a:prstGeom prst="line">
              <a:avLst/>
            </a:prstGeom>
            <a:noFill/>
            <a:ln w="11113">
              <a:solidFill>
                <a:srgbClr val="000080"/>
              </a:solidFill>
              <a:round/>
              <a:headEnd/>
              <a:tailEnd/>
            </a:ln>
          </p:spPr>
          <p:txBody>
            <a:bodyPr/>
            <a:lstStyle/>
            <a:p>
              <a:endParaRPr lang="en-US"/>
            </a:p>
          </p:txBody>
        </p:sp>
        <p:sp>
          <p:nvSpPr>
            <p:cNvPr id="86549" name="Line 536"/>
            <p:cNvSpPr>
              <a:spLocks noChangeShapeType="1"/>
            </p:cNvSpPr>
            <p:nvPr/>
          </p:nvSpPr>
          <p:spPr bwMode="auto">
            <a:xfrm>
              <a:off x="3805" y="2600"/>
              <a:ext cx="15" cy="15"/>
            </a:xfrm>
            <a:prstGeom prst="line">
              <a:avLst/>
            </a:prstGeom>
            <a:noFill/>
            <a:ln w="11113">
              <a:solidFill>
                <a:srgbClr val="000080"/>
              </a:solidFill>
              <a:round/>
              <a:headEnd/>
              <a:tailEnd/>
            </a:ln>
          </p:spPr>
          <p:txBody>
            <a:bodyPr/>
            <a:lstStyle/>
            <a:p>
              <a:endParaRPr lang="en-US"/>
            </a:p>
          </p:txBody>
        </p:sp>
        <p:sp>
          <p:nvSpPr>
            <p:cNvPr id="86550" name="Line 537"/>
            <p:cNvSpPr>
              <a:spLocks noChangeShapeType="1"/>
            </p:cNvSpPr>
            <p:nvPr/>
          </p:nvSpPr>
          <p:spPr bwMode="auto">
            <a:xfrm flipV="1">
              <a:off x="3820" y="2578"/>
              <a:ext cx="7" cy="37"/>
            </a:xfrm>
            <a:prstGeom prst="line">
              <a:avLst/>
            </a:prstGeom>
            <a:noFill/>
            <a:ln w="11113">
              <a:solidFill>
                <a:srgbClr val="000080"/>
              </a:solidFill>
              <a:round/>
              <a:headEnd/>
              <a:tailEnd/>
            </a:ln>
          </p:spPr>
          <p:txBody>
            <a:bodyPr/>
            <a:lstStyle/>
            <a:p>
              <a:endParaRPr lang="en-US"/>
            </a:p>
          </p:txBody>
        </p:sp>
        <p:sp>
          <p:nvSpPr>
            <p:cNvPr id="86551" name="Line 538"/>
            <p:cNvSpPr>
              <a:spLocks noChangeShapeType="1"/>
            </p:cNvSpPr>
            <p:nvPr/>
          </p:nvSpPr>
          <p:spPr bwMode="auto">
            <a:xfrm flipV="1">
              <a:off x="3827" y="2542"/>
              <a:ext cx="7" cy="36"/>
            </a:xfrm>
            <a:prstGeom prst="line">
              <a:avLst/>
            </a:prstGeom>
            <a:noFill/>
            <a:ln w="11113">
              <a:solidFill>
                <a:srgbClr val="000080"/>
              </a:solidFill>
              <a:round/>
              <a:headEnd/>
              <a:tailEnd/>
            </a:ln>
          </p:spPr>
          <p:txBody>
            <a:bodyPr/>
            <a:lstStyle/>
            <a:p>
              <a:endParaRPr lang="en-US"/>
            </a:p>
          </p:txBody>
        </p:sp>
        <p:sp>
          <p:nvSpPr>
            <p:cNvPr id="86552" name="Line 539"/>
            <p:cNvSpPr>
              <a:spLocks noChangeShapeType="1"/>
            </p:cNvSpPr>
            <p:nvPr/>
          </p:nvSpPr>
          <p:spPr bwMode="auto">
            <a:xfrm>
              <a:off x="3834" y="2542"/>
              <a:ext cx="15" cy="29"/>
            </a:xfrm>
            <a:prstGeom prst="line">
              <a:avLst/>
            </a:prstGeom>
            <a:noFill/>
            <a:ln w="11113">
              <a:solidFill>
                <a:srgbClr val="000080"/>
              </a:solidFill>
              <a:round/>
              <a:headEnd/>
              <a:tailEnd/>
            </a:ln>
          </p:spPr>
          <p:txBody>
            <a:bodyPr/>
            <a:lstStyle/>
            <a:p>
              <a:endParaRPr lang="en-US"/>
            </a:p>
          </p:txBody>
        </p:sp>
        <p:sp>
          <p:nvSpPr>
            <p:cNvPr id="86553" name="Line 540"/>
            <p:cNvSpPr>
              <a:spLocks noChangeShapeType="1"/>
            </p:cNvSpPr>
            <p:nvPr/>
          </p:nvSpPr>
          <p:spPr bwMode="auto">
            <a:xfrm flipV="1">
              <a:off x="3849" y="2535"/>
              <a:ext cx="7" cy="36"/>
            </a:xfrm>
            <a:prstGeom prst="line">
              <a:avLst/>
            </a:prstGeom>
            <a:noFill/>
            <a:ln w="11113">
              <a:solidFill>
                <a:srgbClr val="000080"/>
              </a:solidFill>
              <a:round/>
              <a:headEnd/>
              <a:tailEnd/>
            </a:ln>
          </p:spPr>
          <p:txBody>
            <a:bodyPr/>
            <a:lstStyle/>
            <a:p>
              <a:endParaRPr lang="en-US"/>
            </a:p>
          </p:txBody>
        </p:sp>
        <p:sp>
          <p:nvSpPr>
            <p:cNvPr id="86554" name="Line 541"/>
            <p:cNvSpPr>
              <a:spLocks noChangeShapeType="1"/>
            </p:cNvSpPr>
            <p:nvPr/>
          </p:nvSpPr>
          <p:spPr bwMode="auto">
            <a:xfrm flipV="1">
              <a:off x="3856" y="2506"/>
              <a:ext cx="15" cy="29"/>
            </a:xfrm>
            <a:prstGeom prst="line">
              <a:avLst/>
            </a:prstGeom>
            <a:noFill/>
            <a:ln w="11113">
              <a:solidFill>
                <a:srgbClr val="000080"/>
              </a:solidFill>
              <a:round/>
              <a:headEnd/>
              <a:tailEnd/>
            </a:ln>
          </p:spPr>
          <p:txBody>
            <a:bodyPr/>
            <a:lstStyle/>
            <a:p>
              <a:endParaRPr lang="en-US"/>
            </a:p>
          </p:txBody>
        </p:sp>
        <p:sp>
          <p:nvSpPr>
            <p:cNvPr id="86555" name="Line 542"/>
            <p:cNvSpPr>
              <a:spLocks noChangeShapeType="1"/>
            </p:cNvSpPr>
            <p:nvPr/>
          </p:nvSpPr>
          <p:spPr bwMode="auto">
            <a:xfrm flipV="1">
              <a:off x="3871" y="2498"/>
              <a:ext cx="7" cy="8"/>
            </a:xfrm>
            <a:prstGeom prst="line">
              <a:avLst/>
            </a:prstGeom>
            <a:noFill/>
            <a:ln w="11113">
              <a:solidFill>
                <a:srgbClr val="000080"/>
              </a:solidFill>
              <a:round/>
              <a:headEnd/>
              <a:tailEnd/>
            </a:ln>
          </p:spPr>
          <p:txBody>
            <a:bodyPr/>
            <a:lstStyle/>
            <a:p>
              <a:endParaRPr lang="en-US"/>
            </a:p>
          </p:txBody>
        </p:sp>
        <p:sp>
          <p:nvSpPr>
            <p:cNvPr id="86556" name="Line 543"/>
            <p:cNvSpPr>
              <a:spLocks noChangeShapeType="1"/>
            </p:cNvSpPr>
            <p:nvPr/>
          </p:nvSpPr>
          <p:spPr bwMode="auto">
            <a:xfrm>
              <a:off x="3878" y="2498"/>
              <a:ext cx="7" cy="73"/>
            </a:xfrm>
            <a:prstGeom prst="line">
              <a:avLst/>
            </a:prstGeom>
            <a:noFill/>
            <a:ln w="11113">
              <a:solidFill>
                <a:srgbClr val="000080"/>
              </a:solidFill>
              <a:round/>
              <a:headEnd/>
              <a:tailEnd/>
            </a:ln>
          </p:spPr>
          <p:txBody>
            <a:bodyPr/>
            <a:lstStyle/>
            <a:p>
              <a:endParaRPr lang="en-US"/>
            </a:p>
          </p:txBody>
        </p:sp>
        <p:sp>
          <p:nvSpPr>
            <p:cNvPr id="86557" name="Line 544"/>
            <p:cNvSpPr>
              <a:spLocks noChangeShapeType="1"/>
            </p:cNvSpPr>
            <p:nvPr/>
          </p:nvSpPr>
          <p:spPr bwMode="auto">
            <a:xfrm flipV="1">
              <a:off x="3885" y="2338"/>
              <a:ext cx="15" cy="233"/>
            </a:xfrm>
            <a:prstGeom prst="line">
              <a:avLst/>
            </a:prstGeom>
            <a:noFill/>
            <a:ln w="11113">
              <a:solidFill>
                <a:srgbClr val="000080"/>
              </a:solidFill>
              <a:round/>
              <a:headEnd/>
              <a:tailEnd/>
            </a:ln>
          </p:spPr>
          <p:txBody>
            <a:bodyPr/>
            <a:lstStyle/>
            <a:p>
              <a:endParaRPr lang="en-US"/>
            </a:p>
          </p:txBody>
        </p:sp>
        <p:sp>
          <p:nvSpPr>
            <p:cNvPr id="86558" name="Line 545"/>
            <p:cNvSpPr>
              <a:spLocks noChangeShapeType="1"/>
            </p:cNvSpPr>
            <p:nvPr/>
          </p:nvSpPr>
          <p:spPr bwMode="auto">
            <a:xfrm>
              <a:off x="3900" y="2338"/>
              <a:ext cx="7" cy="7"/>
            </a:xfrm>
            <a:prstGeom prst="line">
              <a:avLst/>
            </a:prstGeom>
            <a:noFill/>
            <a:ln w="11113">
              <a:solidFill>
                <a:srgbClr val="000080"/>
              </a:solidFill>
              <a:round/>
              <a:headEnd/>
              <a:tailEnd/>
            </a:ln>
          </p:spPr>
          <p:txBody>
            <a:bodyPr/>
            <a:lstStyle/>
            <a:p>
              <a:endParaRPr lang="en-US"/>
            </a:p>
          </p:txBody>
        </p:sp>
        <p:sp>
          <p:nvSpPr>
            <p:cNvPr id="86559" name="Line 546"/>
            <p:cNvSpPr>
              <a:spLocks noChangeShapeType="1"/>
            </p:cNvSpPr>
            <p:nvPr/>
          </p:nvSpPr>
          <p:spPr bwMode="auto">
            <a:xfrm>
              <a:off x="3907" y="2345"/>
              <a:ext cx="15" cy="0"/>
            </a:xfrm>
            <a:prstGeom prst="line">
              <a:avLst/>
            </a:prstGeom>
            <a:noFill/>
            <a:ln w="11113">
              <a:solidFill>
                <a:srgbClr val="000080"/>
              </a:solidFill>
              <a:round/>
              <a:headEnd/>
              <a:tailEnd/>
            </a:ln>
          </p:spPr>
          <p:txBody>
            <a:bodyPr/>
            <a:lstStyle/>
            <a:p>
              <a:endParaRPr lang="en-US"/>
            </a:p>
          </p:txBody>
        </p:sp>
        <p:sp>
          <p:nvSpPr>
            <p:cNvPr id="86560" name="Line 547"/>
            <p:cNvSpPr>
              <a:spLocks noChangeShapeType="1"/>
            </p:cNvSpPr>
            <p:nvPr/>
          </p:nvSpPr>
          <p:spPr bwMode="auto">
            <a:xfrm>
              <a:off x="3922" y="2345"/>
              <a:ext cx="7" cy="22"/>
            </a:xfrm>
            <a:prstGeom prst="line">
              <a:avLst/>
            </a:prstGeom>
            <a:noFill/>
            <a:ln w="11113">
              <a:solidFill>
                <a:srgbClr val="000080"/>
              </a:solidFill>
              <a:round/>
              <a:headEnd/>
              <a:tailEnd/>
            </a:ln>
          </p:spPr>
          <p:txBody>
            <a:bodyPr/>
            <a:lstStyle/>
            <a:p>
              <a:endParaRPr lang="en-US"/>
            </a:p>
          </p:txBody>
        </p:sp>
        <p:sp>
          <p:nvSpPr>
            <p:cNvPr id="86561" name="Line 548"/>
            <p:cNvSpPr>
              <a:spLocks noChangeShapeType="1"/>
            </p:cNvSpPr>
            <p:nvPr/>
          </p:nvSpPr>
          <p:spPr bwMode="auto">
            <a:xfrm flipV="1">
              <a:off x="3929" y="2331"/>
              <a:ext cx="7" cy="36"/>
            </a:xfrm>
            <a:prstGeom prst="line">
              <a:avLst/>
            </a:prstGeom>
            <a:noFill/>
            <a:ln w="11113">
              <a:solidFill>
                <a:srgbClr val="000080"/>
              </a:solidFill>
              <a:round/>
              <a:headEnd/>
              <a:tailEnd/>
            </a:ln>
          </p:spPr>
          <p:txBody>
            <a:bodyPr/>
            <a:lstStyle/>
            <a:p>
              <a:endParaRPr lang="en-US"/>
            </a:p>
          </p:txBody>
        </p:sp>
        <p:sp>
          <p:nvSpPr>
            <p:cNvPr id="86562" name="Line 549"/>
            <p:cNvSpPr>
              <a:spLocks noChangeShapeType="1"/>
            </p:cNvSpPr>
            <p:nvPr/>
          </p:nvSpPr>
          <p:spPr bwMode="auto">
            <a:xfrm>
              <a:off x="3936" y="2331"/>
              <a:ext cx="15" cy="73"/>
            </a:xfrm>
            <a:prstGeom prst="line">
              <a:avLst/>
            </a:prstGeom>
            <a:noFill/>
            <a:ln w="11113">
              <a:solidFill>
                <a:srgbClr val="000080"/>
              </a:solidFill>
              <a:round/>
              <a:headEnd/>
              <a:tailEnd/>
            </a:ln>
          </p:spPr>
          <p:txBody>
            <a:bodyPr/>
            <a:lstStyle/>
            <a:p>
              <a:endParaRPr lang="en-US"/>
            </a:p>
          </p:txBody>
        </p:sp>
        <p:sp>
          <p:nvSpPr>
            <p:cNvPr id="86563" name="Line 550"/>
            <p:cNvSpPr>
              <a:spLocks noChangeShapeType="1"/>
            </p:cNvSpPr>
            <p:nvPr/>
          </p:nvSpPr>
          <p:spPr bwMode="auto">
            <a:xfrm>
              <a:off x="3951" y="2404"/>
              <a:ext cx="7" cy="0"/>
            </a:xfrm>
            <a:prstGeom prst="line">
              <a:avLst/>
            </a:prstGeom>
            <a:noFill/>
            <a:ln w="11113">
              <a:solidFill>
                <a:srgbClr val="000080"/>
              </a:solidFill>
              <a:round/>
              <a:headEnd/>
              <a:tailEnd/>
            </a:ln>
          </p:spPr>
          <p:txBody>
            <a:bodyPr/>
            <a:lstStyle/>
            <a:p>
              <a:endParaRPr lang="en-US"/>
            </a:p>
          </p:txBody>
        </p:sp>
        <p:sp>
          <p:nvSpPr>
            <p:cNvPr id="86564" name="Line 551"/>
            <p:cNvSpPr>
              <a:spLocks noChangeShapeType="1"/>
            </p:cNvSpPr>
            <p:nvPr/>
          </p:nvSpPr>
          <p:spPr bwMode="auto">
            <a:xfrm flipV="1">
              <a:off x="3958" y="2389"/>
              <a:ext cx="15" cy="15"/>
            </a:xfrm>
            <a:prstGeom prst="line">
              <a:avLst/>
            </a:prstGeom>
            <a:noFill/>
            <a:ln w="11113">
              <a:solidFill>
                <a:srgbClr val="000080"/>
              </a:solidFill>
              <a:round/>
              <a:headEnd/>
              <a:tailEnd/>
            </a:ln>
          </p:spPr>
          <p:txBody>
            <a:bodyPr/>
            <a:lstStyle/>
            <a:p>
              <a:endParaRPr lang="en-US"/>
            </a:p>
          </p:txBody>
        </p:sp>
        <p:sp>
          <p:nvSpPr>
            <p:cNvPr id="86565" name="Line 552"/>
            <p:cNvSpPr>
              <a:spLocks noChangeShapeType="1"/>
            </p:cNvSpPr>
            <p:nvPr/>
          </p:nvSpPr>
          <p:spPr bwMode="auto">
            <a:xfrm>
              <a:off x="3973" y="2389"/>
              <a:ext cx="7" cy="22"/>
            </a:xfrm>
            <a:prstGeom prst="line">
              <a:avLst/>
            </a:prstGeom>
            <a:noFill/>
            <a:ln w="11113">
              <a:solidFill>
                <a:srgbClr val="000080"/>
              </a:solidFill>
              <a:round/>
              <a:headEnd/>
              <a:tailEnd/>
            </a:ln>
          </p:spPr>
          <p:txBody>
            <a:bodyPr/>
            <a:lstStyle/>
            <a:p>
              <a:endParaRPr lang="en-US"/>
            </a:p>
          </p:txBody>
        </p:sp>
        <p:sp>
          <p:nvSpPr>
            <p:cNvPr id="86566" name="Line 553"/>
            <p:cNvSpPr>
              <a:spLocks noChangeShapeType="1"/>
            </p:cNvSpPr>
            <p:nvPr/>
          </p:nvSpPr>
          <p:spPr bwMode="auto">
            <a:xfrm>
              <a:off x="3980" y="2411"/>
              <a:ext cx="14" cy="58"/>
            </a:xfrm>
            <a:prstGeom prst="line">
              <a:avLst/>
            </a:prstGeom>
            <a:noFill/>
            <a:ln w="11113">
              <a:solidFill>
                <a:srgbClr val="000080"/>
              </a:solidFill>
              <a:round/>
              <a:headEnd/>
              <a:tailEnd/>
            </a:ln>
          </p:spPr>
          <p:txBody>
            <a:bodyPr/>
            <a:lstStyle/>
            <a:p>
              <a:endParaRPr lang="en-US"/>
            </a:p>
          </p:txBody>
        </p:sp>
        <p:sp>
          <p:nvSpPr>
            <p:cNvPr id="86567" name="Line 554"/>
            <p:cNvSpPr>
              <a:spLocks noChangeShapeType="1"/>
            </p:cNvSpPr>
            <p:nvPr/>
          </p:nvSpPr>
          <p:spPr bwMode="auto">
            <a:xfrm flipV="1">
              <a:off x="3994" y="2440"/>
              <a:ext cx="8" cy="29"/>
            </a:xfrm>
            <a:prstGeom prst="line">
              <a:avLst/>
            </a:prstGeom>
            <a:noFill/>
            <a:ln w="11113">
              <a:solidFill>
                <a:srgbClr val="000080"/>
              </a:solidFill>
              <a:round/>
              <a:headEnd/>
              <a:tailEnd/>
            </a:ln>
          </p:spPr>
          <p:txBody>
            <a:bodyPr/>
            <a:lstStyle/>
            <a:p>
              <a:endParaRPr lang="en-US"/>
            </a:p>
          </p:txBody>
        </p:sp>
        <p:sp>
          <p:nvSpPr>
            <p:cNvPr id="86568" name="Line 555"/>
            <p:cNvSpPr>
              <a:spLocks noChangeShapeType="1"/>
            </p:cNvSpPr>
            <p:nvPr/>
          </p:nvSpPr>
          <p:spPr bwMode="auto">
            <a:xfrm flipV="1">
              <a:off x="4002" y="2316"/>
              <a:ext cx="7" cy="124"/>
            </a:xfrm>
            <a:prstGeom prst="line">
              <a:avLst/>
            </a:prstGeom>
            <a:noFill/>
            <a:ln w="11113">
              <a:solidFill>
                <a:srgbClr val="000080"/>
              </a:solidFill>
              <a:round/>
              <a:headEnd/>
              <a:tailEnd/>
            </a:ln>
          </p:spPr>
          <p:txBody>
            <a:bodyPr/>
            <a:lstStyle/>
            <a:p>
              <a:endParaRPr lang="en-US"/>
            </a:p>
          </p:txBody>
        </p:sp>
        <p:sp>
          <p:nvSpPr>
            <p:cNvPr id="86569" name="Line 556"/>
            <p:cNvSpPr>
              <a:spLocks noChangeShapeType="1"/>
            </p:cNvSpPr>
            <p:nvPr/>
          </p:nvSpPr>
          <p:spPr bwMode="auto">
            <a:xfrm flipV="1">
              <a:off x="4009" y="2287"/>
              <a:ext cx="15" cy="29"/>
            </a:xfrm>
            <a:prstGeom prst="line">
              <a:avLst/>
            </a:prstGeom>
            <a:noFill/>
            <a:ln w="11113">
              <a:solidFill>
                <a:srgbClr val="000080"/>
              </a:solidFill>
              <a:round/>
              <a:headEnd/>
              <a:tailEnd/>
            </a:ln>
          </p:spPr>
          <p:txBody>
            <a:bodyPr/>
            <a:lstStyle/>
            <a:p>
              <a:endParaRPr lang="en-US"/>
            </a:p>
          </p:txBody>
        </p:sp>
        <p:sp>
          <p:nvSpPr>
            <p:cNvPr id="86570" name="Line 557"/>
            <p:cNvSpPr>
              <a:spLocks noChangeShapeType="1"/>
            </p:cNvSpPr>
            <p:nvPr/>
          </p:nvSpPr>
          <p:spPr bwMode="auto">
            <a:xfrm>
              <a:off x="4024" y="2287"/>
              <a:ext cx="7" cy="36"/>
            </a:xfrm>
            <a:prstGeom prst="line">
              <a:avLst/>
            </a:prstGeom>
            <a:noFill/>
            <a:ln w="11113">
              <a:solidFill>
                <a:srgbClr val="000080"/>
              </a:solidFill>
              <a:round/>
              <a:headEnd/>
              <a:tailEnd/>
            </a:ln>
          </p:spPr>
          <p:txBody>
            <a:bodyPr/>
            <a:lstStyle/>
            <a:p>
              <a:endParaRPr lang="en-US"/>
            </a:p>
          </p:txBody>
        </p:sp>
        <p:sp>
          <p:nvSpPr>
            <p:cNvPr id="86571" name="Line 558"/>
            <p:cNvSpPr>
              <a:spLocks noChangeShapeType="1"/>
            </p:cNvSpPr>
            <p:nvPr/>
          </p:nvSpPr>
          <p:spPr bwMode="auto">
            <a:xfrm flipV="1">
              <a:off x="4031" y="2272"/>
              <a:ext cx="14" cy="51"/>
            </a:xfrm>
            <a:prstGeom prst="line">
              <a:avLst/>
            </a:prstGeom>
            <a:noFill/>
            <a:ln w="11113">
              <a:solidFill>
                <a:srgbClr val="000080"/>
              </a:solidFill>
              <a:round/>
              <a:headEnd/>
              <a:tailEnd/>
            </a:ln>
          </p:spPr>
          <p:txBody>
            <a:bodyPr/>
            <a:lstStyle/>
            <a:p>
              <a:endParaRPr lang="en-US"/>
            </a:p>
          </p:txBody>
        </p:sp>
        <p:sp>
          <p:nvSpPr>
            <p:cNvPr id="86572" name="Line 559"/>
            <p:cNvSpPr>
              <a:spLocks noChangeShapeType="1"/>
            </p:cNvSpPr>
            <p:nvPr/>
          </p:nvSpPr>
          <p:spPr bwMode="auto">
            <a:xfrm>
              <a:off x="4045" y="2272"/>
              <a:ext cx="8" cy="8"/>
            </a:xfrm>
            <a:prstGeom prst="line">
              <a:avLst/>
            </a:prstGeom>
            <a:noFill/>
            <a:ln w="11113">
              <a:solidFill>
                <a:srgbClr val="000080"/>
              </a:solidFill>
              <a:round/>
              <a:headEnd/>
              <a:tailEnd/>
            </a:ln>
          </p:spPr>
          <p:txBody>
            <a:bodyPr/>
            <a:lstStyle/>
            <a:p>
              <a:endParaRPr lang="en-US"/>
            </a:p>
          </p:txBody>
        </p:sp>
        <p:sp>
          <p:nvSpPr>
            <p:cNvPr id="86573" name="Line 560"/>
            <p:cNvSpPr>
              <a:spLocks noChangeShapeType="1"/>
            </p:cNvSpPr>
            <p:nvPr/>
          </p:nvSpPr>
          <p:spPr bwMode="auto">
            <a:xfrm>
              <a:off x="4053" y="2280"/>
              <a:ext cx="7" cy="22"/>
            </a:xfrm>
            <a:prstGeom prst="line">
              <a:avLst/>
            </a:prstGeom>
            <a:noFill/>
            <a:ln w="11113">
              <a:solidFill>
                <a:srgbClr val="000080"/>
              </a:solidFill>
              <a:round/>
              <a:headEnd/>
              <a:tailEnd/>
            </a:ln>
          </p:spPr>
          <p:txBody>
            <a:bodyPr/>
            <a:lstStyle/>
            <a:p>
              <a:endParaRPr lang="en-US"/>
            </a:p>
          </p:txBody>
        </p:sp>
        <p:sp>
          <p:nvSpPr>
            <p:cNvPr id="86574" name="Line 561"/>
            <p:cNvSpPr>
              <a:spLocks noChangeShapeType="1"/>
            </p:cNvSpPr>
            <p:nvPr/>
          </p:nvSpPr>
          <p:spPr bwMode="auto">
            <a:xfrm flipV="1">
              <a:off x="4060" y="2243"/>
              <a:ext cx="15" cy="59"/>
            </a:xfrm>
            <a:prstGeom prst="line">
              <a:avLst/>
            </a:prstGeom>
            <a:noFill/>
            <a:ln w="11113">
              <a:solidFill>
                <a:srgbClr val="000080"/>
              </a:solidFill>
              <a:round/>
              <a:headEnd/>
              <a:tailEnd/>
            </a:ln>
          </p:spPr>
          <p:txBody>
            <a:bodyPr/>
            <a:lstStyle/>
            <a:p>
              <a:endParaRPr lang="en-US"/>
            </a:p>
          </p:txBody>
        </p:sp>
        <p:sp>
          <p:nvSpPr>
            <p:cNvPr id="86575" name="Line 562"/>
            <p:cNvSpPr>
              <a:spLocks noChangeShapeType="1"/>
            </p:cNvSpPr>
            <p:nvPr/>
          </p:nvSpPr>
          <p:spPr bwMode="auto">
            <a:xfrm flipV="1">
              <a:off x="4075" y="2214"/>
              <a:ext cx="7" cy="29"/>
            </a:xfrm>
            <a:prstGeom prst="line">
              <a:avLst/>
            </a:prstGeom>
            <a:noFill/>
            <a:ln w="11113">
              <a:solidFill>
                <a:srgbClr val="000080"/>
              </a:solidFill>
              <a:round/>
              <a:headEnd/>
              <a:tailEnd/>
            </a:ln>
          </p:spPr>
          <p:txBody>
            <a:bodyPr/>
            <a:lstStyle/>
            <a:p>
              <a:endParaRPr lang="en-US"/>
            </a:p>
          </p:txBody>
        </p:sp>
        <p:sp>
          <p:nvSpPr>
            <p:cNvPr id="86576" name="Line 563"/>
            <p:cNvSpPr>
              <a:spLocks noChangeShapeType="1"/>
            </p:cNvSpPr>
            <p:nvPr/>
          </p:nvSpPr>
          <p:spPr bwMode="auto">
            <a:xfrm flipV="1">
              <a:off x="4082" y="2047"/>
              <a:ext cx="14" cy="167"/>
            </a:xfrm>
            <a:prstGeom prst="line">
              <a:avLst/>
            </a:prstGeom>
            <a:noFill/>
            <a:ln w="11113">
              <a:solidFill>
                <a:srgbClr val="000080"/>
              </a:solidFill>
              <a:round/>
              <a:headEnd/>
              <a:tailEnd/>
            </a:ln>
          </p:spPr>
          <p:txBody>
            <a:bodyPr/>
            <a:lstStyle/>
            <a:p>
              <a:endParaRPr lang="en-US"/>
            </a:p>
          </p:txBody>
        </p:sp>
        <p:sp>
          <p:nvSpPr>
            <p:cNvPr id="86577" name="Line 564"/>
            <p:cNvSpPr>
              <a:spLocks noChangeShapeType="1"/>
            </p:cNvSpPr>
            <p:nvPr/>
          </p:nvSpPr>
          <p:spPr bwMode="auto">
            <a:xfrm flipV="1">
              <a:off x="4096" y="1872"/>
              <a:ext cx="8" cy="175"/>
            </a:xfrm>
            <a:prstGeom prst="line">
              <a:avLst/>
            </a:prstGeom>
            <a:noFill/>
            <a:ln w="11113">
              <a:solidFill>
                <a:srgbClr val="000080"/>
              </a:solidFill>
              <a:round/>
              <a:headEnd/>
              <a:tailEnd/>
            </a:ln>
          </p:spPr>
          <p:txBody>
            <a:bodyPr/>
            <a:lstStyle/>
            <a:p>
              <a:endParaRPr lang="en-US"/>
            </a:p>
          </p:txBody>
        </p:sp>
        <p:sp>
          <p:nvSpPr>
            <p:cNvPr id="86578" name="Line 565"/>
            <p:cNvSpPr>
              <a:spLocks noChangeShapeType="1"/>
            </p:cNvSpPr>
            <p:nvPr/>
          </p:nvSpPr>
          <p:spPr bwMode="auto">
            <a:xfrm>
              <a:off x="4104" y="1872"/>
              <a:ext cx="7" cy="58"/>
            </a:xfrm>
            <a:prstGeom prst="line">
              <a:avLst/>
            </a:prstGeom>
            <a:noFill/>
            <a:ln w="11113">
              <a:solidFill>
                <a:srgbClr val="000080"/>
              </a:solidFill>
              <a:round/>
              <a:headEnd/>
              <a:tailEnd/>
            </a:ln>
          </p:spPr>
          <p:txBody>
            <a:bodyPr/>
            <a:lstStyle/>
            <a:p>
              <a:endParaRPr lang="en-US"/>
            </a:p>
          </p:txBody>
        </p:sp>
        <p:sp>
          <p:nvSpPr>
            <p:cNvPr id="86579" name="Line 566"/>
            <p:cNvSpPr>
              <a:spLocks noChangeShapeType="1"/>
            </p:cNvSpPr>
            <p:nvPr/>
          </p:nvSpPr>
          <p:spPr bwMode="auto">
            <a:xfrm flipV="1">
              <a:off x="4111" y="1894"/>
              <a:ext cx="15" cy="36"/>
            </a:xfrm>
            <a:prstGeom prst="line">
              <a:avLst/>
            </a:prstGeom>
            <a:noFill/>
            <a:ln w="11113">
              <a:solidFill>
                <a:srgbClr val="000080"/>
              </a:solidFill>
              <a:round/>
              <a:headEnd/>
              <a:tailEnd/>
            </a:ln>
          </p:spPr>
          <p:txBody>
            <a:bodyPr/>
            <a:lstStyle/>
            <a:p>
              <a:endParaRPr lang="en-US"/>
            </a:p>
          </p:txBody>
        </p:sp>
        <p:sp>
          <p:nvSpPr>
            <p:cNvPr id="86580" name="Line 567"/>
            <p:cNvSpPr>
              <a:spLocks noChangeShapeType="1"/>
            </p:cNvSpPr>
            <p:nvPr/>
          </p:nvSpPr>
          <p:spPr bwMode="auto">
            <a:xfrm>
              <a:off x="4126" y="1894"/>
              <a:ext cx="7" cy="36"/>
            </a:xfrm>
            <a:prstGeom prst="line">
              <a:avLst/>
            </a:prstGeom>
            <a:noFill/>
            <a:ln w="11113">
              <a:solidFill>
                <a:srgbClr val="000080"/>
              </a:solidFill>
              <a:round/>
              <a:headEnd/>
              <a:tailEnd/>
            </a:ln>
          </p:spPr>
          <p:txBody>
            <a:bodyPr/>
            <a:lstStyle/>
            <a:p>
              <a:endParaRPr lang="en-US"/>
            </a:p>
          </p:txBody>
        </p:sp>
        <p:sp>
          <p:nvSpPr>
            <p:cNvPr id="86581" name="Line 568"/>
            <p:cNvSpPr>
              <a:spLocks noChangeShapeType="1"/>
            </p:cNvSpPr>
            <p:nvPr/>
          </p:nvSpPr>
          <p:spPr bwMode="auto">
            <a:xfrm flipV="1">
              <a:off x="4133" y="1857"/>
              <a:ext cx="14" cy="73"/>
            </a:xfrm>
            <a:prstGeom prst="line">
              <a:avLst/>
            </a:prstGeom>
            <a:noFill/>
            <a:ln w="11113">
              <a:solidFill>
                <a:srgbClr val="000080"/>
              </a:solidFill>
              <a:round/>
              <a:headEnd/>
              <a:tailEnd/>
            </a:ln>
          </p:spPr>
          <p:txBody>
            <a:bodyPr/>
            <a:lstStyle/>
            <a:p>
              <a:endParaRPr lang="en-US"/>
            </a:p>
          </p:txBody>
        </p:sp>
        <p:sp>
          <p:nvSpPr>
            <p:cNvPr id="86582" name="Line 569"/>
            <p:cNvSpPr>
              <a:spLocks noChangeShapeType="1"/>
            </p:cNvSpPr>
            <p:nvPr/>
          </p:nvSpPr>
          <p:spPr bwMode="auto">
            <a:xfrm flipV="1">
              <a:off x="4147" y="1784"/>
              <a:ext cx="8" cy="73"/>
            </a:xfrm>
            <a:prstGeom prst="line">
              <a:avLst/>
            </a:prstGeom>
            <a:noFill/>
            <a:ln w="11113">
              <a:solidFill>
                <a:srgbClr val="000080"/>
              </a:solidFill>
              <a:round/>
              <a:headEnd/>
              <a:tailEnd/>
            </a:ln>
          </p:spPr>
          <p:txBody>
            <a:bodyPr/>
            <a:lstStyle/>
            <a:p>
              <a:endParaRPr lang="en-US"/>
            </a:p>
          </p:txBody>
        </p:sp>
        <p:sp>
          <p:nvSpPr>
            <p:cNvPr id="86583" name="Line 570"/>
            <p:cNvSpPr>
              <a:spLocks noChangeShapeType="1"/>
            </p:cNvSpPr>
            <p:nvPr/>
          </p:nvSpPr>
          <p:spPr bwMode="auto">
            <a:xfrm flipV="1">
              <a:off x="4155" y="1741"/>
              <a:ext cx="7" cy="43"/>
            </a:xfrm>
            <a:prstGeom prst="line">
              <a:avLst/>
            </a:prstGeom>
            <a:noFill/>
            <a:ln w="11113">
              <a:solidFill>
                <a:srgbClr val="000080"/>
              </a:solidFill>
              <a:round/>
              <a:headEnd/>
              <a:tailEnd/>
            </a:ln>
          </p:spPr>
          <p:txBody>
            <a:bodyPr/>
            <a:lstStyle/>
            <a:p>
              <a:endParaRPr lang="en-US"/>
            </a:p>
          </p:txBody>
        </p:sp>
        <p:sp>
          <p:nvSpPr>
            <p:cNvPr id="86584" name="Line 571"/>
            <p:cNvSpPr>
              <a:spLocks noChangeShapeType="1"/>
            </p:cNvSpPr>
            <p:nvPr/>
          </p:nvSpPr>
          <p:spPr bwMode="auto">
            <a:xfrm>
              <a:off x="4162" y="1741"/>
              <a:ext cx="15" cy="43"/>
            </a:xfrm>
            <a:prstGeom prst="line">
              <a:avLst/>
            </a:prstGeom>
            <a:noFill/>
            <a:ln w="11113">
              <a:solidFill>
                <a:srgbClr val="000080"/>
              </a:solidFill>
              <a:round/>
              <a:headEnd/>
              <a:tailEnd/>
            </a:ln>
          </p:spPr>
          <p:txBody>
            <a:bodyPr/>
            <a:lstStyle/>
            <a:p>
              <a:endParaRPr lang="en-US"/>
            </a:p>
          </p:txBody>
        </p:sp>
        <p:sp>
          <p:nvSpPr>
            <p:cNvPr id="86585" name="Line 572"/>
            <p:cNvSpPr>
              <a:spLocks noChangeShapeType="1"/>
            </p:cNvSpPr>
            <p:nvPr/>
          </p:nvSpPr>
          <p:spPr bwMode="auto">
            <a:xfrm>
              <a:off x="4177" y="1784"/>
              <a:ext cx="7" cy="44"/>
            </a:xfrm>
            <a:prstGeom prst="line">
              <a:avLst/>
            </a:prstGeom>
            <a:noFill/>
            <a:ln w="11113">
              <a:solidFill>
                <a:srgbClr val="000080"/>
              </a:solidFill>
              <a:round/>
              <a:headEnd/>
              <a:tailEnd/>
            </a:ln>
          </p:spPr>
          <p:txBody>
            <a:bodyPr/>
            <a:lstStyle/>
            <a:p>
              <a:endParaRPr lang="en-US"/>
            </a:p>
          </p:txBody>
        </p:sp>
        <p:sp>
          <p:nvSpPr>
            <p:cNvPr id="86586" name="Line 573"/>
            <p:cNvSpPr>
              <a:spLocks noChangeShapeType="1"/>
            </p:cNvSpPr>
            <p:nvPr/>
          </p:nvSpPr>
          <p:spPr bwMode="auto">
            <a:xfrm>
              <a:off x="1387" y="2862"/>
              <a:ext cx="7" cy="8"/>
            </a:xfrm>
            <a:prstGeom prst="line">
              <a:avLst/>
            </a:prstGeom>
            <a:noFill/>
            <a:ln w="11113">
              <a:solidFill>
                <a:srgbClr val="FF00FF"/>
              </a:solidFill>
              <a:round/>
              <a:headEnd/>
              <a:tailEnd/>
            </a:ln>
          </p:spPr>
          <p:txBody>
            <a:bodyPr/>
            <a:lstStyle/>
            <a:p>
              <a:endParaRPr lang="en-US"/>
            </a:p>
          </p:txBody>
        </p:sp>
        <p:sp>
          <p:nvSpPr>
            <p:cNvPr id="86587" name="Line 574"/>
            <p:cNvSpPr>
              <a:spLocks noChangeShapeType="1"/>
            </p:cNvSpPr>
            <p:nvPr/>
          </p:nvSpPr>
          <p:spPr bwMode="auto">
            <a:xfrm>
              <a:off x="1394" y="2870"/>
              <a:ext cx="15" cy="0"/>
            </a:xfrm>
            <a:prstGeom prst="line">
              <a:avLst/>
            </a:prstGeom>
            <a:noFill/>
            <a:ln w="11113">
              <a:solidFill>
                <a:srgbClr val="FF00FF"/>
              </a:solidFill>
              <a:round/>
              <a:headEnd/>
              <a:tailEnd/>
            </a:ln>
          </p:spPr>
          <p:txBody>
            <a:bodyPr/>
            <a:lstStyle/>
            <a:p>
              <a:endParaRPr lang="en-US"/>
            </a:p>
          </p:txBody>
        </p:sp>
        <p:sp>
          <p:nvSpPr>
            <p:cNvPr id="86588" name="Line 575"/>
            <p:cNvSpPr>
              <a:spLocks noChangeShapeType="1"/>
            </p:cNvSpPr>
            <p:nvPr/>
          </p:nvSpPr>
          <p:spPr bwMode="auto">
            <a:xfrm>
              <a:off x="1409" y="2870"/>
              <a:ext cx="7" cy="0"/>
            </a:xfrm>
            <a:prstGeom prst="line">
              <a:avLst/>
            </a:prstGeom>
            <a:noFill/>
            <a:ln w="11113">
              <a:solidFill>
                <a:srgbClr val="FF00FF"/>
              </a:solidFill>
              <a:round/>
              <a:headEnd/>
              <a:tailEnd/>
            </a:ln>
          </p:spPr>
          <p:txBody>
            <a:bodyPr/>
            <a:lstStyle/>
            <a:p>
              <a:endParaRPr lang="en-US"/>
            </a:p>
          </p:txBody>
        </p:sp>
        <p:sp>
          <p:nvSpPr>
            <p:cNvPr id="86589" name="Line 576"/>
            <p:cNvSpPr>
              <a:spLocks noChangeShapeType="1"/>
            </p:cNvSpPr>
            <p:nvPr/>
          </p:nvSpPr>
          <p:spPr bwMode="auto">
            <a:xfrm flipV="1">
              <a:off x="1416" y="2841"/>
              <a:ext cx="7" cy="29"/>
            </a:xfrm>
            <a:prstGeom prst="line">
              <a:avLst/>
            </a:prstGeom>
            <a:noFill/>
            <a:ln w="11113">
              <a:solidFill>
                <a:srgbClr val="FF00FF"/>
              </a:solidFill>
              <a:round/>
              <a:headEnd/>
              <a:tailEnd/>
            </a:ln>
          </p:spPr>
          <p:txBody>
            <a:bodyPr/>
            <a:lstStyle/>
            <a:p>
              <a:endParaRPr lang="en-US"/>
            </a:p>
          </p:txBody>
        </p:sp>
        <p:sp>
          <p:nvSpPr>
            <p:cNvPr id="86590" name="Line 577"/>
            <p:cNvSpPr>
              <a:spLocks noChangeShapeType="1"/>
            </p:cNvSpPr>
            <p:nvPr/>
          </p:nvSpPr>
          <p:spPr bwMode="auto">
            <a:xfrm flipV="1">
              <a:off x="1423" y="2811"/>
              <a:ext cx="15" cy="30"/>
            </a:xfrm>
            <a:prstGeom prst="line">
              <a:avLst/>
            </a:prstGeom>
            <a:noFill/>
            <a:ln w="11113">
              <a:solidFill>
                <a:srgbClr val="FF00FF"/>
              </a:solidFill>
              <a:round/>
              <a:headEnd/>
              <a:tailEnd/>
            </a:ln>
          </p:spPr>
          <p:txBody>
            <a:bodyPr/>
            <a:lstStyle/>
            <a:p>
              <a:endParaRPr lang="en-US"/>
            </a:p>
          </p:txBody>
        </p:sp>
        <p:sp>
          <p:nvSpPr>
            <p:cNvPr id="86591" name="Line 578"/>
            <p:cNvSpPr>
              <a:spLocks noChangeShapeType="1"/>
            </p:cNvSpPr>
            <p:nvPr/>
          </p:nvSpPr>
          <p:spPr bwMode="auto">
            <a:xfrm>
              <a:off x="1438" y="2811"/>
              <a:ext cx="7" cy="0"/>
            </a:xfrm>
            <a:prstGeom prst="line">
              <a:avLst/>
            </a:prstGeom>
            <a:noFill/>
            <a:ln w="11113">
              <a:solidFill>
                <a:srgbClr val="FF00FF"/>
              </a:solidFill>
              <a:round/>
              <a:headEnd/>
              <a:tailEnd/>
            </a:ln>
          </p:spPr>
          <p:txBody>
            <a:bodyPr/>
            <a:lstStyle/>
            <a:p>
              <a:endParaRPr lang="en-US"/>
            </a:p>
          </p:txBody>
        </p:sp>
        <p:sp>
          <p:nvSpPr>
            <p:cNvPr id="86592" name="Line 579"/>
            <p:cNvSpPr>
              <a:spLocks noChangeShapeType="1"/>
            </p:cNvSpPr>
            <p:nvPr/>
          </p:nvSpPr>
          <p:spPr bwMode="auto">
            <a:xfrm>
              <a:off x="1445" y="2811"/>
              <a:ext cx="15" cy="22"/>
            </a:xfrm>
            <a:prstGeom prst="line">
              <a:avLst/>
            </a:prstGeom>
            <a:noFill/>
            <a:ln w="11113">
              <a:solidFill>
                <a:srgbClr val="FF00FF"/>
              </a:solidFill>
              <a:round/>
              <a:headEnd/>
              <a:tailEnd/>
            </a:ln>
          </p:spPr>
          <p:txBody>
            <a:bodyPr/>
            <a:lstStyle/>
            <a:p>
              <a:endParaRPr lang="en-US"/>
            </a:p>
          </p:txBody>
        </p:sp>
        <p:sp>
          <p:nvSpPr>
            <p:cNvPr id="86593" name="Line 580"/>
            <p:cNvSpPr>
              <a:spLocks noChangeShapeType="1"/>
            </p:cNvSpPr>
            <p:nvPr/>
          </p:nvSpPr>
          <p:spPr bwMode="auto">
            <a:xfrm>
              <a:off x="1460" y="2833"/>
              <a:ext cx="7" cy="8"/>
            </a:xfrm>
            <a:prstGeom prst="line">
              <a:avLst/>
            </a:prstGeom>
            <a:noFill/>
            <a:ln w="11113">
              <a:solidFill>
                <a:srgbClr val="FF00FF"/>
              </a:solidFill>
              <a:round/>
              <a:headEnd/>
              <a:tailEnd/>
            </a:ln>
          </p:spPr>
          <p:txBody>
            <a:bodyPr/>
            <a:lstStyle/>
            <a:p>
              <a:endParaRPr lang="en-US"/>
            </a:p>
          </p:txBody>
        </p:sp>
        <p:sp>
          <p:nvSpPr>
            <p:cNvPr id="86594" name="Line 581"/>
            <p:cNvSpPr>
              <a:spLocks noChangeShapeType="1"/>
            </p:cNvSpPr>
            <p:nvPr/>
          </p:nvSpPr>
          <p:spPr bwMode="auto">
            <a:xfrm>
              <a:off x="1467" y="2841"/>
              <a:ext cx="7" cy="29"/>
            </a:xfrm>
            <a:prstGeom prst="line">
              <a:avLst/>
            </a:prstGeom>
            <a:noFill/>
            <a:ln w="11113">
              <a:solidFill>
                <a:srgbClr val="FF00FF"/>
              </a:solidFill>
              <a:round/>
              <a:headEnd/>
              <a:tailEnd/>
            </a:ln>
          </p:spPr>
          <p:txBody>
            <a:bodyPr/>
            <a:lstStyle/>
            <a:p>
              <a:endParaRPr lang="en-US"/>
            </a:p>
          </p:txBody>
        </p:sp>
        <p:sp>
          <p:nvSpPr>
            <p:cNvPr id="86595" name="Line 582"/>
            <p:cNvSpPr>
              <a:spLocks noChangeShapeType="1"/>
            </p:cNvSpPr>
            <p:nvPr/>
          </p:nvSpPr>
          <p:spPr bwMode="auto">
            <a:xfrm flipV="1">
              <a:off x="1474" y="2862"/>
              <a:ext cx="15" cy="8"/>
            </a:xfrm>
            <a:prstGeom prst="line">
              <a:avLst/>
            </a:prstGeom>
            <a:noFill/>
            <a:ln w="11113">
              <a:solidFill>
                <a:srgbClr val="FF00FF"/>
              </a:solidFill>
              <a:round/>
              <a:headEnd/>
              <a:tailEnd/>
            </a:ln>
          </p:spPr>
          <p:txBody>
            <a:bodyPr/>
            <a:lstStyle/>
            <a:p>
              <a:endParaRPr lang="en-US"/>
            </a:p>
          </p:txBody>
        </p:sp>
        <p:sp>
          <p:nvSpPr>
            <p:cNvPr id="86596" name="Line 583"/>
            <p:cNvSpPr>
              <a:spLocks noChangeShapeType="1"/>
            </p:cNvSpPr>
            <p:nvPr/>
          </p:nvSpPr>
          <p:spPr bwMode="auto">
            <a:xfrm flipV="1">
              <a:off x="1489" y="2848"/>
              <a:ext cx="7" cy="14"/>
            </a:xfrm>
            <a:prstGeom prst="line">
              <a:avLst/>
            </a:prstGeom>
            <a:noFill/>
            <a:ln w="11113">
              <a:solidFill>
                <a:srgbClr val="FF00FF"/>
              </a:solidFill>
              <a:round/>
              <a:headEnd/>
              <a:tailEnd/>
            </a:ln>
          </p:spPr>
          <p:txBody>
            <a:bodyPr/>
            <a:lstStyle/>
            <a:p>
              <a:endParaRPr lang="en-US"/>
            </a:p>
          </p:txBody>
        </p:sp>
        <p:sp>
          <p:nvSpPr>
            <p:cNvPr id="86597" name="Line 584"/>
            <p:cNvSpPr>
              <a:spLocks noChangeShapeType="1"/>
            </p:cNvSpPr>
            <p:nvPr/>
          </p:nvSpPr>
          <p:spPr bwMode="auto">
            <a:xfrm>
              <a:off x="1496" y="2848"/>
              <a:ext cx="15" cy="22"/>
            </a:xfrm>
            <a:prstGeom prst="line">
              <a:avLst/>
            </a:prstGeom>
            <a:noFill/>
            <a:ln w="11113">
              <a:solidFill>
                <a:srgbClr val="FF00FF"/>
              </a:solidFill>
              <a:round/>
              <a:headEnd/>
              <a:tailEnd/>
            </a:ln>
          </p:spPr>
          <p:txBody>
            <a:bodyPr/>
            <a:lstStyle/>
            <a:p>
              <a:endParaRPr lang="en-US"/>
            </a:p>
          </p:txBody>
        </p:sp>
        <p:sp>
          <p:nvSpPr>
            <p:cNvPr id="86598" name="Line 585"/>
            <p:cNvSpPr>
              <a:spLocks noChangeShapeType="1"/>
            </p:cNvSpPr>
            <p:nvPr/>
          </p:nvSpPr>
          <p:spPr bwMode="auto">
            <a:xfrm>
              <a:off x="1511" y="2870"/>
              <a:ext cx="7" cy="0"/>
            </a:xfrm>
            <a:prstGeom prst="line">
              <a:avLst/>
            </a:prstGeom>
            <a:noFill/>
            <a:ln w="11113">
              <a:solidFill>
                <a:srgbClr val="FF00FF"/>
              </a:solidFill>
              <a:round/>
              <a:headEnd/>
              <a:tailEnd/>
            </a:ln>
          </p:spPr>
          <p:txBody>
            <a:bodyPr/>
            <a:lstStyle/>
            <a:p>
              <a:endParaRPr lang="en-US"/>
            </a:p>
          </p:txBody>
        </p:sp>
        <p:sp>
          <p:nvSpPr>
            <p:cNvPr id="86599" name="Line 586"/>
            <p:cNvSpPr>
              <a:spLocks noChangeShapeType="1"/>
            </p:cNvSpPr>
            <p:nvPr/>
          </p:nvSpPr>
          <p:spPr bwMode="auto">
            <a:xfrm>
              <a:off x="1518" y="2870"/>
              <a:ext cx="7" cy="0"/>
            </a:xfrm>
            <a:prstGeom prst="line">
              <a:avLst/>
            </a:prstGeom>
            <a:noFill/>
            <a:ln w="11113">
              <a:solidFill>
                <a:srgbClr val="FF00FF"/>
              </a:solidFill>
              <a:round/>
              <a:headEnd/>
              <a:tailEnd/>
            </a:ln>
          </p:spPr>
          <p:txBody>
            <a:bodyPr/>
            <a:lstStyle/>
            <a:p>
              <a:endParaRPr lang="en-US"/>
            </a:p>
          </p:txBody>
        </p:sp>
        <p:sp>
          <p:nvSpPr>
            <p:cNvPr id="86600" name="Line 587"/>
            <p:cNvSpPr>
              <a:spLocks noChangeShapeType="1"/>
            </p:cNvSpPr>
            <p:nvPr/>
          </p:nvSpPr>
          <p:spPr bwMode="auto">
            <a:xfrm flipV="1">
              <a:off x="1525" y="2862"/>
              <a:ext cx="15" cy="8"/>
            </a:xfrm>
            <a:prstGeom prst="line">
              <a:avLst/>
            </a:prstGeom>
            <a:noFill/>
            <a:ln w="11113">
              <a:solidFill>
                <a:srgbClr val="FF00FF"/>
              </a:solidFill>
              <a:round/>
              <a:headEnd/>
              <a:tailEnd/>
            </a:ln>
          </p:spPr>
          <p:txBody>
            <a:bodyPr/>
            <a:lstStyle/>
            <a:p>
              <a:endParaRPr lang="en-US"/>
            </a:p>
          </p:txBody>
        </p:sp>
        <p:sp>
          <p:nvSpPr>
            <p:cNvPr id="86601" name="Line 588"/>
            <p:cNvSpPr>
              <a:spLocks noChangeShapeType="1"/>
            </p:cNvSpPr>
            <p:nvPr/>
          </p:nvSpPr>
          <p:spPr bwMode="auto">
            <a:xfrm flipV="1">
              <a:off x="1540" y="2855"/>
              <a:ext cx="7" cy="7"/>
            </a:xfrm>
            <a:prstGeom prst="line">
              <a:avLst/>
            </a:prstGeom>
            <a:noFill/>
            <a:ln w="11113">
              <a:solidFill>
                <a:srgbClr val="FF00FF"/>
              </a:solidFill>
              <a:round/>
              <a:headEnd/>
              <a:tailEnd/>
            </a:ln>
          </p:spPr>
          <p:txBody>
            <a:bodyPr/>
            <a:lstStyle/>
            <a:p>
              <a:endParaRPr lang="en-US"/>
            </a:p>
          </p:txBody>
        </p:sp>
        <p:sp>
          <p:nvSpPr>
            <p:cNvPr id="86602" name="Line 589"/>
            <p:cNvSpPr>
              <a:spLocks noChangeShapeType="1"/>
            </p:cNvSpPr>
            <p:nvPr/>
          </p:nvSpPr>
          <p:spPr bwMode="auto">
            <a:xfrm>
              <a:off x="1547" y="2855"/>
              <a:ext cx="15" cy="7"/>
            </a:xfrm>
            <a:prstGeom prst="line">
              <a:avLst/>
            </a:prstGeom>
            <a:noFill/>
            <a:ln w="11113">
              <a:solidFill>
                <a:srgbClr val="FF00FF"/>
              </a:solidFill>
              <a:round/>
              <a:headEnd/>
              <a:tailEnd/>
            </a:ln>
          </p:spPr>
          <p:txBody>
            <a:bodyPr/>
            <a:lstStyle/>
            <a:p>
              <a:endParaRPr lang="en-US"/>
            </a:p>
          </p:txBody>
        </p:sp>
        <p:sp>
          <p:nvSpPr>
            <p:cNvPr id="86603" name="Line 590"/>
            <p:cNvSpPr>
              <a:spLocks noChangeShapeType="1"/>
            </p:cNvSpPr>
            <p:nvPr/>
          </p:nvSpPr>
          <p:spPr bwMode="auto">
            <a:xfrm flipV="1">
              <a:off x="1562" y="2855"/>
              <a:ext cx="7" cy="7"/>
            </a:xfrm>
            <a:prstGeom prst="line">
              <a:avLst/>
            </a:prstGeom>
            <a:noFill/>
            <a:ln w="11113">
              <a:solidFill>
                <a:srgbClr val="FF00FF"/>
              </a:solidFill>
              <a:round/>
              <a:headEnd/>
              <a:tailEnd/>
            </a:ln>
          </p:spPr>
          <p:txBody>
            <a:bodyPr/>
            <a:lstStyle/>
            <a:p>
              <a:endParaRPr lang="en-US"/>
            </a:p>
          </p:txBody>
        </p:sp>
        <p:sp>
          <p:nvSpPr>
            <p:cNvPr id="86604" name="Line 591"/>
            <p:cNvSpPr>
              <a:spLocks noChangeShapeType="1"/>
            </p:cNvSpPr>
            <p:nvPr/>
          </p:nvSpPr>
          <p:spPr bwMode="auto">
            <a:xfrm>
              <a:off x="1569" y="2855"/>
              <a:ext cx="7" cy="7"/>
            </a:xfrm>
            <a:prstGeom prst="line">
              <a:avLst/>
            </a:prstGeom>
            <a:noFill/>
            <a:ln w="11113">
              <a:solidFill>
                <a:srgbClr val="FF00FF"/>
              </a:solidFill>
              <a:round/>
              <a:headEnd/>
              <a:tailEnd/>
            </a:ln>
          </p:spPr>
          <p:txBody>
            <a:bodyPr/>
            <a:lstStyle/>
            <a:p>
              <a:endParaRPr lang="en-US"/>
            </a:p>
          </p:txBody>
        </p:sp>
        <p:sp>
          <p:nvSpPr>
            <p:cNvPr id="86605" name="Line 592"/>
            <p:cNvSpPr>
              <a:spLocks noChangeShapeType="1"/>
            </p:cNvSpPr>
            <p:nvPr/>
          </p:nvSpPr>
          <p:spPr bwMode="auto">
            <a:xfrm flipV="1">
              <a:off x="1576" y="2848"/>
              <a:ext cx="15" cy="14"/>
            </a:xfrm>
            <a:prstGeom prst="line">
              <a:avLst/>
            </a:prstGeom>
            <a:noFill/>
            <a:ln w="11113">
              <a:solidFill>
                <a:srgbClr val="FF00FF"/>
              </a:solidFill>
              <a:round/>
              <a:headEnd/>
              <a:tailEnd/>
            </a:ln>
          </p:spPr>
          <p:txBody>
            <a:bodyPr/>
            <a:lstStyle/>
            <a:p>
              <a:endParaRPr lang="en-US"/>
            </a:p>
          </p:txBody>
        </p:sp>
        <p:sp>
          <p:nvSpPr>
            <p:cNvPr id="86606" name="Line 593"/>
            <p:cNvSpPr>
              <a:spLocks noChangeShapeType="1"/>
            </p:cNvSpPr>
            <p:nvPr/>
          </p:nvSpPr>
          <p:spPr bwMode="auto">
            <a:xfrm>
              <a:off x="1591" y="2848"/>
              <a:ext cx="7" cy="14"/>
            </a:xfrm>
            <a:prstGeom prst="line">
              <a:avLst/>
            </a:prstGeom>
            <a:noFill/>
            <a:ln w="11113">
              <a:solidFill>
                <a:srgbClr val="FF00FF"/>
              </a:solidFill>
              <a:round/>
              <a:headEnd/>
              <a:tailEnd/>
            </a:ln>
          </p:spPr>
          <p:txBody>
            <a:bodyPr/>
            <a:lstStyle/>
            <a:p>
              <a:endParaRPr lang="en-US"/>
            </a:p>
          </p:txBody>
        </p:sp>
        <p:sp>
          <p:nvSpPr>
            <p:cNvPr id="86607" name="Line 594"/>
            <p:cNvSpPr>
              <a:spLocks noChangeShapeType="1"/>
            </p:cNvSpPr>
            <p:nvPr/>
          </p:nvSpPr>
          <p:spPr bwMode="auto">
            <a:xfrm flipV="1">
              <a:off x="1598" y="2841"/>
              <a:ext cx="15" cy="21"/>
            </a:xfrm>
            <a:prstGeom prst="line">
              <a:avLst/>
            </a:prstGeom>
            <a:noFill/>
            <a:ln w="11113">
              <a:solidFill>
                <a:srgbClr val="FF00FF"/>
              </a:solidFill>
              <a:round/>
              <a:headEnd/>
              <a:tailEnd/>
            </a:ln>
          </p:spPr>
          <p:txBody>
            <a:bodyPr/>
            <a:lstStyle/>
            <a:p>
              <a:endParaRPr lang="en-US"/>
            </a:p>
          </p:txBody>
        </p:sp>
        <p:sp>
          <p:nvSpPr>
            <p:cNvPr id="86608" name="Line 595"/>
            <p:cNvSpPr>
              <a:spLocks noChangeShapeType="1"/>
            </p:cNvSpPr>
            <p:nvPr/>
          </p:nvSpPr>
          <p:spPr bwMode="auto">
            <a:xfrm flipV="1">
              <a:off x="1613" y="2833"/>
              <a:ext cx="7" cy="8"/>
            </a:xfrm>
            <a:prstGeom prst="line">
              <a:avLst/>
            </a:prstGeom>
            <a:noFill/>
            <a:ln w="11113">
              <a:solidFill>
                <a:srgbClr val="FF00FF"/>
              </a:solidFill>
              <a:round/>
              <a:headEnd/>
              <a:tailEnd/>
            </a:ln>
          </p:spPr>
          <p:txBody>
            <a:bodyPr/>
            <a:lstStyle/>
            <a:p>
              <a:endParaRPr lang="en-US"/>
            </a:p>
          </p:txBody>
        </p:sp>
        <p:sp>
          <p:nvSpPr>
            <p:cNvPr id="86609" name="Line 596"/>
            <p:cNvSpPr>
              <a:spLocks noChangeShapeType="1"/>
            </p:cNvSpPr>
            <p:nvPr/>
          </p:nvSpPr>
          <p:spPr bwMode="auto">
            <a:xfrm flipV="1">
              <a:off x="1620" y="2746"/>
              <a:ext cx="14" cy="87"/>
            </a:xfrm>
            <a:prstGeom prst="line">
              <a:avLst/>
            </a:prstGeom>
            <a:noFill/>
            <a:ln w="11113">
              <a:solidFill>
                <a:srgbClr val="FF00FF"/>
              </a:solidFill>
              <a:round/>
              <a:headEnd/>
              <a:tailEnd/>
            </a:ln>
          </p:spPr>
          <p:txBody>
            <a:bodyPr/>
            <a:lstStyle/>
            <a:p>
              <a:endParaRPr lang="en-US"/>
            </a:p>
          </p:txBody>
        </p:sp>
        <p:sp>
          <p:nvSpPr>
            <p:cNvPr id="86610" name="Line 597"/>
            <p:cNvSpPr>
              <a:spLocks noChangeShapeType="1"/>
            </p:cNvSpPr>
            <p:nvPr/>
          </p:nvSpPr>
          <p:spPr bwMode="auto">
            <a:xfrm>
              <a:off x="1634" y="2746"/>
              <a:ext cx="8" cy="51"/>
            </a:xfrm>
            <a:prstGeom prst="line">
              <a:avLst/>
            </a:prstGeom>
            <a:noFill/>
            <a:ln w="11113">
              <a:solidFill>
                <a:srgbClr val="FF00FF"/>
              </a:solidFill>
              <a:round/>
              <a:headEnd/>
              <a:tailEnd/>
            </a:ln>
          </p:spPr>
          <p:txBody>
            <a:bodyPr/>
            <a:lstStyle/>
            <a:p>
              <a:endParaRPr lang="en-US"/>
            </a:p>
          </p:txBody>
        </p:sp>
        <p:sp>
          <p:nvSpPr>
            <p:cNvPr id="86611" name="Line 598"/>
            <p:cNvSpPr>
              <a:spLocks noChangeShapeType="1"/>
            </p:cNvSpPr>
            <p:nvPr/>
          </p:nvSpPr>
          <p:spPr bwMode="auto">
            <a:xfrm flipV="1">
              <a:off x="1642" y="2746"/>
              <a:ext cx="7" cy="51"/>
            </a:xfrm>
            <a:prstGeom prst="line">
              <a:avLst/>
            </a:prstGeom>
            <a:noFill/>
            <a:ln w="11113">
              <a:solidFill>
                <a:srgbClr val="FF00FF"/>
              </a:solidFill>
              <a:round/>
              <a:headEnd/>
              <a:tailEnd/>
            </a:ln>
          </p:spPr>
          <p:txBody>
            <a:bodyPr/>
            <a:lstStyle/>
            <a:p>
              <a:endParaRPr lang="en-US"/>
            </a:p>
          </p:txBody>
        </p:sp>
        <p:sp>
          <p:nvSpPr>
            <p:cNvPr id="86612" name="Line 599"/>
            <p:cNvSpPr>
              <a:spLocks noChangeShapeType="1"/>
            </p:cNvSpPr>
            <p:nvPr/>
          </p:nvSpPr>
          <p:spPr bwMode="auto">
            <a:xfrm flipV="1">
              <a:off x="1649" y="2739"/>
              <a:ext cx="15" cy="7"/>
            </a:xfrm>
            <a:prstGeom prst="line">
              <a:avLst/>
            </a:prstGeom>
            <a:noFill/>
            <a:ln w="11113">
              <a:solidFill>
                <a:srgbClr val="FF00FF"/>
              </a:solidFill>
              <a:round/>
              <a:headEnd/>
              <a:tailEnd/>
            </a:ln>
          </p:spPr>
          <p:txBody>
            <a:bodyPr/>
            <a:lstStyle/>
            <a:p>
              <a:endParaRPr lang="en-US"/>
            </a:p>
          </p:txBody>
        </p:sp>
        <p:sp>
          <p:nvSpPr>
            <p:cNvPr id="86613" name="Line 600"/>
            <p:cNvSpPr>
              <a:spLocks noChangeShapeType="1"/>
            </p:cNvSpPr>
            <p:nvPr/>
          </p:nvSpPr>
          <p:spPr bwMode="auto">
            <a:xfrm>
              <a:off x="1664" y="2739"/>
              <a:ext cx="7" cy="14"/>
            </a:xfrm>
            <a:prstGeom prst="line">
              <a:avLst/>
            </a:prstGeom>
            <a:noFill/>
            <a:ln w="11113">
              <a:solidFill>
                <a:srgbClr val="FF00FF"/>
              </a:solidFill>
              <a:round/>
              <a:headEnd/>
              <a:tailEnd/>
            </a:ln>
          </p:spPr>
          <p:txBody>
            <a:bodyPr/>
            <a:lstStyle/>
            <a:p>
              <a:endParaRPr lang="en-US"/>
            </a:p>
          </p:txBody>
        </p:sp>
        <p:sp>
          <p:nvSpPr>
            <p:cNvPr id="86614" name="Line 601"/>
            <p:cNvSpPr>
              <a:spLocks noChangeShapeType="1"/>
            </p:cNvSpPr>
            <p:nvPr/>
          </p:nvSpPr>
          <p:spPr bwMode="auto">
            <a:xfrm>
              <a:off x="1671" y="2753"/>
              <a:ext cx="14" cy="7"/>
            </a:xfrm>
            <a:prstGeom prst="line">
              <a:avLst/>
            </a:prstGeom>
            <a:noFill/>
            <a:ln w="11113">
              <a:solidFill>
                <a:srgbClr val="FF00FF"/>
              </a:solidFill>
              <a:round/>
              <a:headEnd/>
              <a:tailEnd/>
            </a:ln>
          </p:spPr>
          <p:txBody>
            <a:bodyPr/>
            <a:lstStyle/>
            <a:p>
              <a:endParaRPr lang="en-US"/>
            </a:p>
          </p:txBody>
        </p:sp>
        <p:sp>
          <p:nvSpPr>
            <p:cNvPr id="86615" name="Line 602"/>
            <p:cNvSpPr>
              <a:spLocks noChangeShapeType="1"/>
            </p:cNvSpPr>
            <p:nvPr/>
          </p:nvSpPr>
          <p:spPr bwMode="auto">
            <a:xfrm>
              <a:off x="1685" y="2760"/>
              <a:ext cx="8" cy="22"/>
            </a:xfrm>
            <a:prstGeom prst="line">
              <a:avLst/>
            </a:prstGeom>
            <a:noFill/>
            <a:ln w="11113">
              <a:solidFill>
                <a:srgbClr val="FF00FF"/>
              </a:solidFill>
              <a:round/>
              <a:headEnd/>
              <a:tailEnd/>
            </a:ln>
          </p:spPr>
          <p:txBody>
            <a:bodyPr/>
            <a:lstStyle/>
            <a:p>
              <a:endParaRPr lang="en-US"/>
            </a:p>
          </p:txBody>
        </p:sp>
        <p:sp>
          <p:nvSpPr>
            <p:cNvPr id="86616" name="Line 603"/>
            <p:cNvSpPr>
              <a:spLocks noChangeShapeType="1"/>
            </p:cNvSpPr>
            <p:nvPr/>
          </p:nvSpPr>
          <p:spPr bwMode="auto">
            <a:xfrm flipV="1">
              <a:off x="1693" y="2753"/>
              <a:ext cx="7" cy="29"/>
            </a:xfrm>
            <a:prstGeom prst="line">
              <a:avLst/>
            </a:prstGeom>
            <a:noFill/>
            <a:ln w="11113">
              <a:solidFill>
                <a:srgbClr val="FF00FF"/>
              </a:solidFill>
              <a:round/>
              <a:headEnd/>
              <a:tailEnd/>
            </a:ln>
          </p:spPr>
          <p:txBody>
            <a:bodyPr/>
            <a:lstStyle/>
            <a:p>
              <a:endParaRPr lang="en-US"/>
            </a:p>
          </p:txBody>
        </p:sp>
        <p:sp>
          <p:nvSpPr>
            <p:cNvPr id="86617" name="Line 604"/>
            <p:cNvSpPr>
              <a:spLocks noChangeShapeType="1"/>
            </p:cNvSpPr>
            <p:nvPr/>
          </p:nvSpPr>
          <p:spPr bwMode="auto">
            <a:xfrm flipV="1">
              <a:off x="1700" y="2746"/>
              <a:ext cx="15" cy="7"/>
            </a:xfrm>
            <a:prstGeom prst="line">
              <a:avLst/>
            </a:prstGeom>
            <a:noFill/>
            <a:ln w="11113">
              <a:solidFill>
                <a:srgbClr val="FF00FF"/>
              </a:solidFill>
              <a:round/>
              <a:headEnd/>
              <a:tailEnd/>
            </a:ln>
          </p:spPr>
          <p:txBody>
            <a:bodyPr/>
            <a:lstStyle/>
            <a:p>
              <a:endParaRPr lang="en-US"/>
            </a:p>
          </p:txBody>
        </p:sp>
        <p:sp>
          <p:nvSpPr>
            <p:cNvPr id="86618" name="Line 605"/>
            <p:cNvSpPr>
              <a:spLocks noChangeShapeType="1"/>
            </p:cNvSpPr>
            <p:nvPr/>
          </p:nvSpPr>
          <p:spPr bwMode="auto">
            <a:xfrm>
              <a:off x="1715" y="2746"/>
              <a:ext cx="7" cy="7"/>
            </a:xfrm>
            <a:prstGeom prst="line">
              <a:avLst/>
            </a:prstGeom>
            <a:noFill/>
            <a:ln w="11113">
              <a:solidFill>
                <a:srgbClr val="FF00FF"/>
              </a:solidFill>
              <a:round/>
              <a:headEnd/>
              <a:tailEnd/>
            </a:ln>
          </p:spPr>
          <p:txBody>
            <a:bodyPr/>
            <a:lstStyle/>
            <a:p>
              <a:endParaRPr lang="en-US"/>
            </a:p>
          </p:txBody>
        </p:sp>
        <p:sp>
          <p:nvSpPr>
            <p:cNvPr id="86619" name="Line 606"/>
            <p:cNvSpPr>
              <a:spLocks noChangeShapeType="1"/>
            </p:cNvSpPr>
            <p:nvPr/>
          </p:nvSpPr>
          <p:spPr bwMode="auto">
            <a:xfrm>
              <a:off x="1722" y="2753"/>
              <a:ext cx="14" cy="0"/>
            </a:xfrm>
            <a:prstGeom prst="line">
              <a:avLst/>
            </a:prstGeom>
            <a:noFill/>
            <a:ln w="11113">
              <a:solidFill>
                <a:srgbClr val="FF00FF"/>
              </a:solidFill>
              <a:round/>
              <a:headEnd/>
              <a:tailEnd/>
            </a:ln>
          </p:spPr>
          <p:txBody>
            <a:bodyPr/>
            <a:lstStyle/>
            <a:p>
              <a:endParaRPr lang="en-US"/>
            </a:p>
          </p:txBody>
        </p:sp>
        <p:sp>
          <p:nvSpPr>
            <p:cNvPr id="86620" name="Line 607"/>
            <p:cNvSpPr>
              <a:spLocks noChangeShapeType="1"/>
            </p:cNvSpPr>
            <p:nvPr/>
          </p:nvSpPr>
          <p:spPr bwMode="auto">
            <a:xfrm flipV="1">
              <a:off x="1736" y="2731"/>
              <a:ext cx="8" cy="22"/>
            </a:xfrm>
            <a:prstGeom prst="line">
              <a:avLst/>
            </a:prstGeom>
            <a:noFill/>
            <a:ln w="11113">
              <a:solidFill>
                <a:srgbClr val="FF00FF"/>
              </a:solidFill>
              <a:round/>
              <a:headEnd/>
              <a:tailEnd/>
            </a:ln>
          </p:spPr>
          <p:txBody>
            <a:bodyPr/>
            <a:lstStyle/>
            <a:p>
              <a:endParaRPr lang="en-US"/>
            </a:p>
          </p:txBody>
        </p:sp>
        <p:sp>
          <p:nvSpPr>
            <p:cNvPr id="86621" name="Line 608"/>
            <p:cNvSpPr>
              <a:spLocks noChangeShapeType="1"/>
            </p:cNvSpPr>
            <p:nvPr/>
          </p:nvSpPr>
          <p:spPr bwMode="auto">
            <a:xfrm>
              <a:off x="1744" y="2731"/>
              <a:ext cx="7" cy="15"/>
            </a:xfrm>
            <a:prstGeom prst="line">
              <a:avLst/>
            </a:prstGeom>
            <a:noFill/>
            <a:ln w="11113">
              <a:solidFill>
                <a:srgbClr val="FF00FF"/>
              </a:solidFill>
              <a:round/>
              <a:headEnd/>
              <a:tailEnd/>
            </a:ln>
          </p:spPr>
          <p:txBody>
            <a:bodyPr/>
            <a:lstStyle/>
            <a:p>
              <a:endParaRPr lang="en-US"/>
            </a:p>
          </p:txBody>
        </p:sp>
        <p:sp>
          <p:nvSpPr>
            <p:cNvPr id="86622" name="Line 610"/>
            <p:cNvSpPr>
              <a:spLocks noChangeShapeType="1"/>
            </p:cNvSpPr>
            <p:nvPr/>
          </p:nvSpPr>
          <p:spPr bwMode="auto">
            <a:xfrm>
              <a:off x="1751" y="2746"/>
              <a:ext cx="15" cy="22"/>
            </a:xfrm>
            <a:prstGeom prst="line">
              <a:avLst/>
            </a:prstGeom>
            <a:noFill/>
            <a:ln w="11113">
              <a:solidFill>
                <a:srgbClr val="FF00FF"/>
              </a:solidFill>
              <a:round/>
              <a:headEnd/>
              <a:tailEnd/>
            </a:ln>
          </p:spPr>
          <p:txBody>
            <a:bodyPr/>
            <a:lstStyle/>
            <a:p>
              <a:endParaRPr lang="en-US"/>
            </a:p>
          </p:txBody>
        </p:sp>
        <p:sp>
          <p:nvSpPr>
            <p:cNvPr id="86623" name="Line 611"/>
            <p:cNvSpPr>
              <a:spLocks noChangeShapeType="1"/>
            </p:cNvSpPr>
            <p:nvPr/>
          </p:nvSpPr>
          <p:spPr bwMode="auto">
            <a:xfrm>
              <a:off x="1766" y="2768"/>
              <a:ext cx="7" cy="22"/>
            </a:xfrm>
            <a:prstGeom prst="line">
              <a:avLst/>
            </a:prstGeom>
            <a:noFill/>
            <a:ln w="11113">
              <a:solidFill>
                <a:srgbClr val="FF00FF"/>
              </a:solidFill>
              <a:round/>
              <a:headEnd/>
              <a:tailEnd/>
            </a:ln>
          </p:spPr>
          <p:txBody>
            <a:bodyPr/>
            <a:lstStyle/>
            <a:p>
              <a:endParaRPr lang="en-US"/>
            </a:p>
          </p:txBody>
        </p:sp>
        <p:sp>
          <p:nvSpPr>
            <p:cNvPr id="86624" name="Line 612"/>
            <p:cNvSpPr>
              <a:spLocks noChangeShapeType="1"/>
            </p:cNvSpPr>
            <p:nvPr/>
          </p:nvSpPr>
          <p:spPr bwMode="auto">
            <a:xfrm flipV="1">
              <a:off x="1773" y="2760"/>
              <a:ext cx="14" cy="30"/>
            </a:xfrm>
            <a:prstGeom prst="line">
              <a:avLst/>
            </a:prstGeom>
            <a:noFill/>
            <a:ln w="11113">
              <a:solidFill>
                <a:srgbClr val="FF00FF"/>
              </a:solidFill>
              <a:round/>
              <a:headEnd/>
              <a:tailEnd/>
            </a:ln>
          </p:spPr>
          <p:txBody>
            <a:bodyPr/>
            <a:lstStyle/>
            <a:p>
              <a:endParaRPr lang="en-US"/>
            </a:p>
          </p:txBody>
        </p:sp>
        <p:sp>
          <p:nvSpPr>
            <p:cNvPr id="86625" name="Line 613"/>
            <p:cNvSpPr>
              <a:spLocks noChangeShapeType="1"/>
            </p:cNvSpPr>
            <p:nvPr/>
          </p:nvSpPr>
          <p:spPr bwMode="auto">
            <a:xfrm>
              <a:off x="1787" y="2760"/>
              <a:ext cx="8" cy="66"/>
            </a:xfrm>
            <a:prstGeom prst="line">
              <a:avLst/>
            </a:prstGeom>
            <a:noFill/>
            <a:ln w="11113">
              <a:solidFill>
                <a:srgbClr val="FF00FF"/>
              </a:solidFill>
              <a:round/>
              <a:headEnd/>
              <a:tailEnd/>
            </a:ln>
          </p:spPr>
          <p:txBody>
            <a:bodyPr/>
            <a:lstStyle/>
            <a:p>
              <a:endParaRPr lang="en-US"/>
            </a:p>
          </p:txBody>
        </p:sp>
        <p:sp>
          <p:nvSpPr>
            <p:cNvPr id="86626" name="Line 614"/>
            <p:cNvSpPr>
              <a:spLocks noChangeShapeType="1"/>
            </p:cNvSpPr>
            <p:nvPr/>
          </p:nvSpPr>
          <p:spPr bwMode="auto">
            <a:xfrm flipV="1">
              <a:off x="1795" y="2775"/>
              <a:ext cx="7" cy="51"/>
            </a:xfrm>
            <a:prstGeom prst="line">
              <a:avLst/>
            </a:prstGeom>
            <a:noFill/>
            <a:ln w="11113">
              <a:solidFill>
                <a:srgbClr val="FF00FF"/>
              </a:solidFill>
              <a:round/>
              <a:headEnd/>
              <a:tailEnd/>
            </a:ln>
          </p:spPr>
          <p:txBody>
            <a:bodyPr/>
            <a:lstStyle/>
            <a:p>
              <a:endParaRPr lang="en-US"/>
            </a:p>
          </p:txBody>
        </p:sp>
        <p:sp>
          <p:nvSpPr>
            <p:cNvPr id="86627" name="Line 615"/>
            <p:cNvSpPr>
              <a:spLocks noChangeShapeType="1"/>
            </p:cNvSpPr>
            <p:nvPr/>
          </p:nvSpPr>
          <p:spPr bwMode="auto">
            <a:xfrm flipV="1">
              <a:off x="1802" y="2760"/>
              <a:ext cx="15" cy="15"/>
            </a:xfrm>
            <a:prstGeom prst="line">
              <a:avLst/>
            </a:prstGeom>
            <a:noFill/>
            <a:ln w="11113">
              <a:solidFill>
                <a:srgbClr val="FF00FF"/>
              </a:solidFill>
              <a:round/>
              <a:headEnd/>
              <a:tailEnd/>
            </a:ln>
          </p:spPr>
          <p:txBody>
            <a:bodyPr/>
            <a:lstStyle/>
            <a:p>
              <a:endParaRPr lang="en-US"/>
            </a:p>
          </p:txBody>
        </p:sp>
        <p:sp>
          <p:nvSpPr>
            <p:cNvPr id="86628" name="Line 616"/>
            <p:cNvSpPr>
              <a:spLocks noChangeShapeType="1"/>
            </p:cNvSpPr>
            <p:nvPr/>
          </p:nvSpPr>
          <p:spPr bwMode="auto">
            <a:xfrm flipV="1">
              <a:off x="1817" y="2739"/>
              <a:ext cx="7" cy="21"/>
            </a:xfrm>
            <a:prstGeom prst="line">
              <a:avLst/>
            </a:prstGeom>
            <a:noFill/>
            <a:ln w="11113">
              <a:solidFill>
                <a:srgbClr val="FF00FF"/>
              </a:solidFill>
              <a:round/>
              <a:headEnd/>
              <a:tailEnd/>
            </a:ln>
          </p:spPr>
          <p:txBody>
            <a:bodyPr/>
            <a:lstStyle/>
            <a:p>
              <a:endParaRPr lang="en-US"/>
            </a:p>
          </p:txBody>
        </p:sp>
        <p:sp>
          <p:nvSpPr>
            <p:cNvPr id="86629" name="Line 617"/>
            <p:cNvSpPr>
              <a:spLocks noChangeShapeType="1"/>
            </p:cNvSpPr>
            <p:nvPr/>
          </p:nvSpPr>
          <p:spPr bwMode="auto">
            <a:xfrm>
              <a:off x="1824" y="2739"/>
              <a:ext cx="14" cy="7"/>
            </a:xfrm>
            <a:prstGeom prst="line">
              <a:avLst/>
            </a:prstGeom>
            <a:noFill/>
            <a:ln w="11113">
              <a:solidFill>
                <a:srgbClr val="FF00FF"/>
              </a:solidFill>
              <a:round/>
              <a:headEnd/>
              <a:tailEnd/>
            </a:ln>
          </p:spPr>
          <p:txBody>
            <a:bodyPr/>
            <a:lstStyle/>
            <a:p>
              <a:endParaRPr lang="en-US"/>
            </a:p>
          </p:txBody>
        </p:sp>
        <p:sp>
          <p:nvSpPr>
            <p:cNvPr id="86630" name="Line 618"/>
            <p:cNvSpPr>
              <a:spLocks noChangeShapeType="1"/>
            </p:cNvSpPr>
            <p:nvPr/>
          </p:nvSpPr>
          <p:spPr bwMode="auto">
            <a:xfrm flipV="1">
              <a:off x="1838" y="2739"/>
              <a:ext cx="8" cy="7"/>
            </a:xfrm>
            <a:prstGeom prst="line">
              <a:avLst/>
            </a:prstGeom>
            <a:noFill/>
            <a:ln w="11113">
              <a:solidFill>
                <a:srgbClr val="FF00FF"/>
              </a:solidFill>
              <a:round/>
              <a:headEnd/>
              <a:tailEnd/>
            </a:ln>
          </p:spPr>
          <p:txBody>
            <a:bodyPr/>
            <a:lstStyle/>
            <a:p>
              <a:endParaRPr lang="en-US"/>
            </a:p>
          </p:txBody>
        </p:sp>
        <p:sp>
          <p:nvSpPr>
            <p:cNvPr id="86631" name="Line 619"/>
            <p:cNvSpPr>
              <a:spLocks noChangeShapeType="1"/>
            </p:cNvSpPr>
            <p:nvPr/>
          </p:nvSpPr>
          <p:spPr bwMode="auto">
            <a:xfrm>
              <a:off x="1846" y="2739"/>
              <a:ext cx="14" cy="7"/>
            </a:xfrm>
            <a:prstGeom prst="line">
              <a:avLst/>
            </a:prstGeom>
            <a:noFill/>
            <a:ln w="11113">
              <a:solidFill>
                <a:srgbClr val="FF00FF"/>
              </a:solidFill>
              <a:round/>
              <a:headEnd/>
              <a:tailEnd/>
            </a:ln>
          </p:spPr>
          <p:txBody>
            <a:bodyPr/>
            <a:lstStyle/>
            <a:p>
              <a:endParaRPr lang="en-US"/>
            </a:p>
          </p:txBody>
        </p:sp>
        <p:sp>
          <p:nvSpPr>
            <p:cNvPr id="86632" name="Line 620"/>
            <p:cNvSpPr>
              <a:spLocks noChangeShapeType="1"/>
            </p:cNvSpPr>
            <p:nvPr/>
          </p:nvSpPr>
          <p:spPr bwMode="auto">
            <a:xfrm flipV="1">
              <a:off x="1860" y="2717"/>
              <a:ext cx="8" cy="29"/>
            </a:xfrm>
            <a:prstGeom prst="line">
              <a:avLst/>
            </a:prstGeom>
            <a:noFill/>
            <a:ln w="11113">
              <a:solidFill>
                <a:srgbClr val="FF00FF"/>
              </a:solidFill>
              <a:round/>
              <a:headEnd/>
              <a:tailEnd/>
            </a:ln>
          </p:spPr>
          <p:txBody>
            <a:bodyPr/>
            <a:lstStyle/>
            <a:p>
              <a:endParaRPr lang="en-US"/>
            </a:p>
          </p:txBody>
        </p:sp>
        <p:sp>
          <p:nvSpPr>
            <p:cNvPr id="86633" name="Line 621"/>
            <p:cNvSpPr>
              <a:spLocks noChangeShapeType="1"/>
            </p:cNvSpPr>
            <p:nvPr/>
          </p:nvSpPr>
          <p:spPr bwMode="auto">
            <a:xfrm flipV="1">
              <a:off x="1868" y="2695"/>
              <a:ext cx="7" cy="22"/>
            </a:xfrm>
            <a:prstGeom prst="line">
              <a:avLst/>
            </a:prstGeom>
            <a:noFill/>
            <a:ln w="11113">
              <a:solidFill>
                <a:srgbClr val="FF00FF"/>
              </a:solidFill>
              <a:round/>
              <a:headEnd/>
              <a:tailEnd/>
            </a:ln>
          </p:spPr>
          <p:txBody>
            <a:bodyPr/>
            <a:lstStyle/>
            <a:p>
              <a:endParaRPr lang="en-US"/>
            </a:p>
          </p:txBody>
        </p:sp>
        <p:sp>
          <p:nvSpPr>
            <p:cNvPr id="86634" name="Line 622"/>
            <p:cNvSpPr>
              <a:spLocks noChangeShapeType="1"/>
            </p:cNvSpPr>
            <p:nvPr/>
          </p:nvSpPr>
          <p:spPr bwMode="auto">
            <a:xfrm>
              <a:off x="1875" y="2695"/>
              <a:ext cx="14" cy="65"/>
            </a:xfrm>
            <a:prstGeom prst="line">
              <a:avLst/>
            </a:prstGeom>
            <a:noFill/>
            <a:ln w="11113">
              <a:solidFill>
                <a:srgbClr val="FF00FF"/>
              </a:solidFill>
              <a:round/>
              <a:headEnd/>
              <a:tailEnd/>
            </a:ln>
          </p:spPr>
          <p:txBody>
            <a:bodyPr/>
            <a:lstStyle/>
            <a:p>
              <a:endParaRPr lang="en-US"/>
            </a:p>
          </p:txBody>
        </p:sp>
        <p:sp>
          <p:nvSpPr>
            <p:cNvPr id="86635" name="Line 623"/>
            <p:cNvSpPr>
              <a:spLocks noChangeShapeType="1"/>
            </p:cNvSpPr>
            <p:nvPr/>
          </p:nvSpPr>
          <p:spPr bwMode="auto">
            <a:xfrm>
              <a:off x="1889" y="2760"/>
              <a:ext cx="8" cy="8"/>
            </a:xfrm>
            <a:prstGeom prst="line">
              <a:avLst/>
            </a:prstGeom>
            <a:noFill/>
            <a:ln w="11113">
              <a:solidFill>
                <a:srgbClr val="FF00FF"/>
              </a:solidFill>
              <a:round/>
              <a:headEnd/>
              <a:tailEnd/>
            </a:ln>
          </p:spPr>
          <p:txBody>
            <a:bodyPr/>
            <a:lstStyle/>
            <a:p>
              <a:endParaRPr lang="en-US"/>
            </a:p>
          </p:txBody>
        </p:sp>
        <p:sp>
          <p:nvSpPr>
            <p:cNvPr id="86636" name="Line 624"/>
            <p:cNvSpPr>
              <a:spLocks noChangeShapeType="1"/>
            </p:cNvSpPr>
            <p:nvPr/>
          </p:nvSpPr>
          <p:spPr bwMode="auto">
            <a:xfrm>
              <a:off x="1897" y="2768"/>
              <a:ext cx="14" cy="14"/>
            </a:xfrm>
            <a:prstGeom prst="line">
              <a:avLst/>
            </a:prstGeom>
            <a:noFill/>
            <a:ln w="11113">
              <a:solidFill>
                <a:srgbClr val="FF00FF"/>
              </a:solidFill>
              <a:round/>
              <a:headEnd/>
              <a:tailEnd/>
            </a:ln>
          </p:spPr>
          <p:txBody>
            <a:bodyPr/>
            <a:lstStyle/>
            <a:p>
              <a:endParaRPr lang="en-US"/>
            </a:p>
          </p:txBody>
        </p:sp>
        <p:sp>
          <p:nvSpPr>
            <p:cNvPr id="86637" name="Line 625"/>
            <p:cNvSpPr>
              <a:spLocks noChangeShapeType="1"/>
            </p:cNvSpPr>
            <p:nvPr/>
          </p:nvSpPr>
          <p:spPr bwMode="auto">
            <a:xfrm>
              <a:off x="1911" y="2782"/>
              <a:ext cx="8" cy="0"/>
            </a:xfrm>
            <a:prstGeom prst="line">
              <a:avLst/>
            </a:prstGeom>
            <a:noFill/>
            <a:ln w="11113">
              <a:solidFill>
                <a:srgbClr val="FF00FF"/>
              </a:solidFill>
              <a:round/>
              <a:headEnd/>
              <a:tailEnd/>
            </a:ln>
          </p:spPr>
          <p:txBody>
            <a:bodyPr/>
            <a:lstStyle/>
            <a:p>
              <a:endParaRPr lang="en-US"/>
            </a:p>
          </p:txBody>
        </p:sp>
        <p:sp>
          <p:nvSpPr>
            <p:cNvPr id="86638" name="Line 626"/>
            <p:cNvSpPr>
              <a:spLocks noChangeShapeType="1"/>
            </p:cNvSpPr>
            <p:nvPr/>
          </p:nvSpPr>
          <p:spPr bwMode="auto">
            <a:xfrm>
              <a:off x="1919" y="2782"/>
              <a:ext cx="7" cy="37"/>
            </a:xfrm>
            <a:prstGeom prst="line">
              <a:avLst/>
            </a:prstGeom>
            <a:noFill/>
            <a:ln w="11113">
              <a:solidFill>
                <a:srgbClr val="FF00FF"/>
              </a:solidFill>
              <a:round/>
              <a:headEnd/>
              <a:tailEnd/>
            </a:ln>
          </p:spPr>
          <p:txBody>
            <a:bodyPr/>
            <a:lstStyle/>
            <a:p>
              <a:endParaRPr lang="en-US"/>
            </a:p>
          </p:txBody>
        </p:sp>
        <p:sp>
          <p:nvSpPr>
            <p:cNvPr id="86639" name="Line 627"/>
            <p:cNvSpPr>
              <a:spLocks noChangeShapeType="1"/>
            </p:cNvSpPr>
            <p:nvPr/>
          </p:nvSpPr>
          <p:spPr bwMode="auto">
            <a:xfrm>
              <a:off x="1926" y="2819"/>
              <a:ext cx="14" cy="29"/>
            </a:xfrm>
            <a:prstGeom prst="line">
              <a:avLst/>
            </a:prstGeom>
            <a:noFill/>
            <a:ln w="11113">
              <a:solidFill>
                <a:srgbClr val="FF00FF"/>
              </a:solidFill>
              <a:round/>
              <a:headEnd/>
              <a:tailEnd/>
            </a:ln>
          </p:spPr>
          <p:txBody>
            <a:bodyPr/>
            <a:lstStyle/>
            <a:p>
              <a:endParaRPr lang="en-US"/>
            </a:p>
          </p:txBody>
        </p:sp>
        <p:sp>
          <p:nvSpPr>
            <p:cNvPr id="86640" name="Line 628"/>
            <p:cNvSpPr>
              <a:spLocks noChangeShapeType="1"/>
            </p:cNvSpPr>
            <p:nvPr/>
          </p:nvSpPr>
          <p:spPr bwMode="auto">
            <a:xfrm flipV="1">
              <a:off x="1940" y="2804"/>
              <a:ext cx="8" cy="44"/>
            </a:xfrm>
            <a:prstGeom prst="line">
              <a:avLst/>
            </a:prstGeom>
            <a:noFill/>
            <a:ln w="11113">
              <a:solidFill>
                <a:srgbClr val="FF00FF"/>
              </a:solidFill>
              <a:round/>
              <a:headEnd/>
              <a:tailEnd/>
            </a:ln>
          </p:spPr>
          <p:txBody>
            <a:bodyPr/>
            <a:lstStyle/>
            <a:p>
              <a:endParaRPr lang="en-US"/>
            </a:p>
          </p:txBody>
        </p:sp>
        <p:sp>
          <p:nvSpPr>
            <p:cNvPr id="86641" name="Line 629"/>
            <p:cNvSpPr>
              <a:spLocks noChangeShapeType="1"/>
            </p:cNvSpPr>
            <p:nvPr/>
          </p:nvSpPr>
          <p:spPr bwMode="auto">
            <a:xfrm>
              <a:off x="1948" y="2804"/>
              <a:ext cx="14" cy="0"/>
            </a:xfrm>
            <a:prstGeom prst="line">
              <a:avLst/>
            </a:prstGeom>
            <a:noFill/>
            <a:ln w="11113">
              <a:solidFill>
                <a:srgbClr val="FF00FF"/>
              </a:solidFill>
              <a:round/>
              <a:headEnd/>
              <a:tailEnd/>
            </a:ln>
          </p:spPr>
          <p:txBody>
            <a:bodyPr/>
            <a:lstStyle/>
            <a:p>
              <a:endParaRPr lang="en-US"/>
            </a:p>
          </p:txBody>
        </p:sp>
        <p:sp>
          <p:nvSpPr>
            <p:cNvPr id="86642" name="Line 630"/>
            <p:cNvSpPr>
              <a:spLocks noChangeShapeType="1"/>
            </p:cNvSpPr>
            <p:nvPr/>
          </p:nvSpPr>
          <p:spPr bwMode="auto">
            <a:xfrm flipV="1">
              <a:off x="1962" y="2797"/>
              <a:ext cx="7" cy="7"/>
            </a:xfrm>
            <a:prstGeom prst="line">
              <a:avLst/>
            </a:prstGeom>
            <a:noFill/>
            <a:ln w="11113">
              <a:solidFill>
                <a:srgbClr val="FF00FF"/>
              </a:solidFill>
              <a:round/>
              <a:headEnd/>
              <a:tailEnd/>
            </a:ln>
          </p:spPr>
          <p:txBody>
            <a:bodyPr/>
            <a:lstStyle/>
            <a:p>
              <a:endParaRPr lang="en-US"/>
            </a:p>
          </p:txBody>
        </p:sp>
        <p:sp>
          <p:nvSpPr>
            <p:cNvPr id="86643" name="Line 631"/>
            <p:cNvSpPr>
              <a:spLocks noChangeShapeType="1"/>
            </p:cNvSpPr>
            <p:nvPr/>
          </p:nvSpPr>
          <p:spPr bwMode="auto">
            <a:xfrm>
              <a:off x="1969" y="2797"/>
              <a:ext cx="8" cy="14"/>
            </a:xfrm>
            <a:prstGeom prst="line">
              <a:avLst/>
            </a:prstGeom>
            <a:noFill/>
            <a:ln w="11113">
              <a:solidFill>
                <a:srgbClr val="FF00FF"/>
              </a:solidFill>
              <a:round/>
              <a:headEnd/>
              <a:tailEnd/>
            </a:ln>
          </p:spPr>
          <p:txBody>
            <a:bodyPr/>
            <a:lstStyle/>
            <a:p>
              <a:endParaRPr lang="en-US"/>
            </a:p>
          </p:txBody>
        </p:sp>
        <p:sp>
          <p:nvSpPr>
            <p:cNvPr id="86644" name="Line 632"/>
            <p:cNvSpPr>
              <a:spLocks noChangeShapeType="1"/>
            </p:cNvSpPr>
            <p:nvPr/>
          </p:nvSpPr>
          <p:spPr bwMode="auto">
            <a:xfrm flipV="1">
              <a:off x="1977" y="2731"/>
              <a:ext cx="14" cy="80"/>
            </a:xfrm>
            <a:prstGeom prst="line">
              <a:avLst/>
            </a:prstGeom>
            <a:noFill/>
            <a:ln w="11113">
              <a:solidFill>
                <a:srgbClr val="FF00FF"/>
              </a:solidFill>
              <a:round/>
              <a:headEnd/>
              <a:tailEnd/>
            </a:ln>
          </p:spPr>
          <p:txBody>
            <a:bodyPr/>
            <a:lstStyle/>
            <a:p>
              <a:endParaRPr lang="en-US"/>
            </a:p>
          </p:txBody>
        </p:sp>
        <p:sp>
          <p:nvSpPr>
            <p:cNvPr id="86645" name="Line 633"/>
            <p:cNvSpPr>
              <a:spLocks noChangeShapeType="1"/>
            </p:cNvSpPr>
            <p:nvPr/>
          </p:nvSpPr>
          <p:spPr bwMode="auto">
            <a:xfrm>
              <a:off x="1991" y="2731"/>
              <a:ext cx="8" cy="66"/>
            </a:xfrm>
            <a:prstGeom prst="line">
              <a:avLst/>
            </a:prstGeom>
            <a:noFill/>
            <a:ln w="11113">
              <a:solidFill>
                <a:srgbClr val="FF00FF"/>
              </a:solidFill>
              <a:round/>
              <a:headEnd/>
              <a:tailEnd/>
            </a:ln>
          </p:spPr>
          <p:txBody>
            <a:bodyPr/>
            <a:lstStyle/>
            <a:p>
              <a:endParaRPr lang="en-US"/>
            </a:p>
          </p:txBody>
        </p:sp>
        <p:sp>
          <p:nvSpPr>
            <p:cNvPr id="86646" name="Line 634"/>
            <p:cNvSpPr>
              <a:spLocks noChangeShapeType="1"/>
            </p:cNvSpPr>
            <p:nvPr/>
          </p:nvSpPr>
          <p:spPr bwMode="auto">
            <a:xfrm flipV="1">
              <a:off x="1999" y="2724"/>
              <a:ext cx="14" cy="73"/>
            </a:xfrm>
            <a:prstGeom prst="line">
              <a:avLst/>
            </a:prstGeom>
            <a:noFill/>
            <a:ln w="11113">
              <a:solidFill>
                <a:srgbClr val="FF00FF"/>
              </a:solidFill>
              <a:round/>
              <a:headEnd/>
              <a:tailEnd/>
            </a:ln>
          </p:spPr>
          <p:txBody>
            <a:bodyPr/>
            <a:lstStyle/>
            <a:p>
              <a:endParaRPr lang="en-US"/>
            </a:p>
          </p:txBody>
        </p:sp>
        <p:sp>
          <p:nvSpPr>
            <p:cNvPr id="86647" name="Line 635"/>
            <p:cNvSpPr>
              <a:spLocks noChangeShapeType="1"/>
            </p:cNvSpPr>
            <p:nvPr/>
          </p:nvSpPr>
          <p:spPr bwMode="auto">
            <a:xfrm>
              <a:off x="2013" y="2724"/>
              <a:ext cx="7" cy="0"/>
            </a:xfrm>
            <a:prstGeom prst="line">
              <a:avLst/>
            </a:prstGeom>
            <a:noFill/>
            <a:ln w="11113">
              <a:solidFill>
                <a:srgbClr val="FF00FF"/>
              </a:solidFill>
              <a:round/>
              <a:headEnd/>
              <a:tailEnd/>
            </a:ln>
          </p:spPr>
          <p:txBody>
            <a:bodyPr/>
            <a:lstStyle/>
            <a:p>
              <a:endParaRPr lang="en-US"/>
            </a:p>
          </p:txBody>
        </p:sp>
        <p:sp>
          <p:nvSpPr>
            <p:cNvPr id="86648" name="Line 636"/>
            <p:cNvSpPr>
              <a:spLocks noChangeShapeType="1"/>
            </p:cNvSpPr>
            <p:nvPr/>
          </p:nvSpPr>
          <p:spPr bwMode="auto">
            <a:xfrm>
              <a:off x="2020" y="2724"/>
              <a:ext cx="8" cy="7"/>
            </a:xfrm>
            <a:prstGeom prst="line">
              <a:avLst/>
            </a:prstGeom>
            <a:noFill/>
            <a:ln w="11113">
              <a:solidFill>
                <a:srgbClr val="FF00FF"/>
              </a:solidFill>
              <a:round/>
              <a:headEnd/>
              <a:tailEnd/>
            </a:ln>
          </p:spPr>
          <p:txBody>
            <a:bodyPr/>
            <a:lstStyle/>
            <a:p>
              <a:endParaRPr lang="en-US"/>
            </a:p>
          </p:txBody>
        </p:sp>
        <p:sp>
          <p:nvSpPr>
            <p:cNvPr id="86649" name="Line 637"/>
            <p:cNvSpPr>
              <a:spLocks noChangeShapeType="1"/>
            </p:cNvSpPr>
            <p:nvPr/>
          </p:nvSpPr>
          <p:spPr bwMode="auto">
            <a:xfrm flipV="1">
              <a:off x="2028" y="2673"/>
              <a:ext cx="14" cy="58"/>
            </a:xfrm>
            <a:prstGeom prst="line">
              <a:avLst/>
            </a:prstGeom>
            <a:noFill/>
            <a:ln w="11113">
              <a:solidFill>
                <a:srgbClr val="FF00FF"/>
              </a:solidFill>
              <a:round/>
              <a:headEnd/>
              <a:tailEnd/>
            </a:ln>
          </p:spPr>
          <p:txBody>
            <a:bodyPr/>
            <a:lstStyle/>
            <a:p>
              <a:endParaRPr lang="en-US"/>
            </a:p>
          </p:txBody>
        </p:sp>
        <p:sp>
          <p:nvSpPr>
            <p:cNvPr id="86650" name="Line 638"/>
            <p:cNvSpPr>
              <a:spLocks noChangeShapeType="1"/>
            </p:cNvSpPr>
            <p:nvPr/>
          </p:nvSpPr>
          <p:spPr bwMode="auto">
            <a:xfrm>
              <a:off x="2042" y="2673"/>
              <a:ext cx="8" cy="29"/>
            </a:xfrm>
            <a:prstGeom prst="line">
              <a:avLst/>
            </a:prstGeom>
            <a:noFill/>
            <a:ln w="11113">
              <a:solidFill>
                <a:srgbClr val="FF00FF"/>
              </a:solidFill>
              <a:round/>
              <a:headEnd/>
              <a:tailEnd/>
            </a:ln>
          </p:spPr>
          <p:txBody>
            <a:bodyPr/>
            <a:lstStyle/>
            <a:p>
              <a:endParaRPr lang="en-US"/>
            </a:p>
          </p:txBody>
        </p:sp>
        <p:sp>
          <p:nvSpPr>
            <p:cNvPr id="86651" name="Line 639"/>
            <p:cNvSpPr>
              <a:spLocks noChangeShapeType="1"/>
            </p:cNvSpPr>
            <p:nvPr/>
          </p:nvSpPr>
          <p:spPr bwMode="auto">
            <a:xfrm flipV="1">
              <a:off x="2050" y="2695"/>
              <a:ext cx="14" cy="7"/>
            </a:xfrm>
            <a:prstGeom prst="line">
              <a:avLst/>
            </a:prstGeom>
            <a:noFill/>
            <a:ln w="11113">
              <a:solidFill>
                <a:srgbClr val="FF00FF"/>
              </a:solidFill>
              <a:round/>
              <a:headEnd/>
              <a:tailEnd/>
            </a:ln>
          </p:spPr>
          <p:txBody>
            <a:bodyPr/>
            <a:lstStyle/>
            <a:p>
              <a:endParaRPr lang="en-US"/>
            </a:p>
          </p:txBody>
        </p:sp>
        <p:sp>
          <p:nvSpPr>
            <p:cNvPr id="86652" name="Line 640"/>
            <p:cNvSpPr>
              <a:spLocks noChangeShapeType="1"/>
            </p:cNvSpPr>
            <p:nvPr/>
          </p:nvSpPr>
          <p:spPr bwMode="auto">
            <a:xfrm>
              <a:off x="2064" y="2695"/>
              <a:ext cx="7" cy="22"/>
            </a:xfrm>
            <a:prstGeom prst="line">
              <a:avLst/>
            </a:prstGeom>
            <a:noFill/>
            <a:ln w="11113">
              <a:solidFill>
                <a:srgbClr val="FF00FF"/>
              </a:solidFill>
              <a:round/>
              <a:headEnd/>
              <a:tailEnd/>
            </a:ln>
          </p:spPr>
          <p:txBody>
            <a:bodyPr/>
            <a:lstStyle/>
            <a:p>
              <a:endParaRPr lang="en-US"/>
            </a:p>
          </p:txBody>
        </p:sp>
        <p:sp>
          <p:nvSpPr>
            <p:cNvPr id="86653" name="Line 641"/>
            <p:cNvSpPr>
              <a:spLocks noChangeShapeType="1"/>
            </p:cNvSpPr>
            <p:nvPr/>
          </p:nvSpPr>
          <p:spPr bwMode="auto">
            <a:xfrm flipV="1">
              <a:off x="2071" y="2695"/>
              <a:ext cx="15" cy="22"/>
            </a:xfrm>
            <a:prstGeom prst="line">
              <a:avLst/>
            </a:prstGeom>
            <a:noFill/>
            <a:ln w="11113">
              <a:solidFill>
                <a:srgbClr val="FF00FF"/>
              </a:solidFill>
              <a:round/>
              <a:headEnd/>
              <a:tailEnd/>
            </a:ln>
          </p:spPr>
          <p:txBody>
            <a:bodyPr/>
            <a:lstStyle/>
            <a:p>
              <a:endParaRPr lang="en-US"/>
            </a:p>
          </p:txBody>
        </p:sp>
        <p:sp>
          <p:nvSpPr>
            <p:cNvPr id="86654" name="Line 642"/>
            <p:cNvSpPr>
              <a:spLocks noChangeShapeType="1"/>
            </p:cNvSpPr>
            <p:nvPr/>
          </p:nvSpPr>
          <p:spPr bwMode="auto">
            <a:xfrm>
              <a:off x="2086" y="2695"/>
              <a:ext cx="7" cy="80"/>
            </a:xfrm>
            <a:prstGeom prst="line">
              <a:avLst/>
            </a:prstGeom>
            <a:noFill/>
            <a:ln w="11113">
              <a:solidFill>
                <a:srgbClr val="FF00FF"/>
              </a:solidFill>
              <a:round/>
              <a:headEnd/>
              <a:tailEnd/>
            </a:ln>
          </p:spPr>
          <p:txBody>
            <a:bodyPr/>
            <a:lstStyle/>
            <a:p>
              <a:endParaRPr lang="en-US"/>
            </a:p>
          </p:txBody>
        </p:sp>
        <p:sp>
          <p:nvSpPr>
            <p:cNvPr id="86655" name="Line 643"/>
            <p:cNvSpPr>
              <a:spLocks noChangeShapeType="1"/>
            </p:cNvSpPr>
            <p:nvPr/>
          </p:nvSpPr>
          <p:spPr bwMode="auto">
            <a:xfrm>
              <a:off x="2093" y="2775"/>
              <a:ext cx="8" cy="36"/>
            </a:xfrm>
            <a:prstGeom prst="line">
              <a:avLst/>
            </a:prstGeom>
            <a:noFill/>
            <a:ln w="11113">
              <a:solidFill>
                <a:srgbClr val="FF00FF"/>
              </a:solidFill>
              <a:round/>
              <a:headEnd/>
              <a:tailEnd/>
            </a:ln>
          </p:spPr>
          <p:txBody>
            <a:bodyPr/>
            <a:lstStyle/>
            <a:p>
              <a:endParaRPr lang="en-US"/>
            </a:p>
          </p:txBody>
        </p:sp>
        <p:sp>
          <p:nvSpPr>
            <p:cNvPr id="86656" name="Line 644"/>
            <p:cNvSpPr>
              <a:spLocks noChangeShapeType="1"/>
            </p:cNvSpPr>
            <p:nvPr/>
          </p:nvSpPr>
          <p:spPr bwMode="auto">
            <a:xfrm>
              <a:off x="2101" y="2811"/>
              <a:ext cx="14" cy="8"/>
            </a:xfrm>
            <a:prstGeom prst="line">
              <a:avLst/>
            </a:prstGeom>
            <a:noFill/>
            <a:ln w="11113">
              <a:solidFill>
                <a:srgbClr val="FF00FF"/>
              </a:solidFill>
              <a:round/>
              <a:headEnd/>
              <a:tailEnd/>
            </a:ln>
          </p:spPr>
          <p:txBody>
            <a:bodyPr/>
            <a:lstStyle/>
            <a:p>
              <a:endParaRPr lang="en-US"/>
            </a:p>
          </p:txBody>
        </p:sp>
        <p:sp>
          <p:nvSpPr>
            <p:cNvPr id="86657" name="Line 645"/>
            <p:cNvSpPr>
              <a:spLocks noChangeShapeType="1"/>
            </p:cNvSpPr>
            <p:nvPr/>
          </p:nvSpPr>
          <p:spPr bwMode="auto">
            <a:xfrm>
              <a:off x="2115" y="2819"/>
              <a:ext cx="7" cy="36"/>
            </a:xfrm>
            <a:prstGeom prst="line">
              <a:avLst/>
            </a:prstGeom>
            <a:noFill/>
            <a:ln w="11113">
              <a:solidFill>
                <a:srgbClr val="FF00FF"/>
              </a:solidFill>
              <a:round/>
              <a:headEnd/>
              <a:tailEnd/>
            </a:ln>
          </p:spPr>
          <p:txBody>
            <a:bodyPr/>
            <a:lstStyle/>
            <a:p>
              <a:endParaRPr lang="en-US"/>
            </a:p>
          </p:txBody>
        </p:sp>
        <p:sp>
          <p:nvSpPr>
            <p:cNvPr id="86658" name="Line 646"/>
            <p:cNvSpPr>
              <a:spLocks noChangeShapeType="1"/>
            </p:cNvSpPr>
            <p:nvPr/>
          </p:nvSpPr>
          <p:spPr bwMode="auto">
            <a:xfrm flipV="1">
              <a:off x="2122" y="2841"/>
              <a:ext cx="15" cy="14"/>
            </a:xfrm>
            <a:prstGeom prst="line">
              <a:avLst/>
            </a:prstGeom>
            <a:noFill/>
            <a:ln w="11113">
              <a:solidFill>
                <a:srgbClr val="FF00FF"/>
              </a:solidFill>
              <a:round/>
              <a:headEnd/>
              <a:tailEnd/>
            </a:ln>
          </p:spPr>
          <p:txBody>
            <a:bodyPr/>
            <a:lstStyle/>
            <a:p>
              <a:endParaRPr lang="en-US"/>
            </a:p>
          </p:txBody>
        </p:sp>
        <p:sp>
          <p:nvSpPr>
            <p:cNvPr id="86659" name="Line 647"/>
            <p:cNvSpPr>
              <a:spLocks noChangeShapeType="1"/>
            </p:cNvSpPr>
            <p:nvPr/>
          </p:nvSpPr>
          <p:spPr bwMode="auto">
            <a:xfrm>
              <a:off x="2137" y="2841"/>
              <a:ext cx="7" cy="0"/>
            </a:xfrm>
            <a:prstGeom prst="line">
              <a:avLst/>
            </a:prstGeom>
            <a:noFill/>
            <a:ln w="11113">
              <a:solidFill>
                <a:srgbClr val="FF00FF"/>
              </a:solidFill>
              <a:round/>
              <a:headEnd/>
              <a:tailEnd/>
            </a:ln>
          </p:spPr>
          <p:txBody>
            <a:bodyPr/>
            <a:lstStyle/>
            <a:p>
              <a:endParaRPr lang="en-US"/>
            </a:p>
          </p:txBody>
        </p:sp>
        <p:sp>
          <p:nvSpPr>
            <p:cNvPr id="86660" name="Line 648"/>
            <p:cNvSpPr>
              <a:spLocks noChangeShapeType="1"/>
            </p:cNvSpPr>
            <p:nvPr/>
          </p:nvSpPr>
          <p:spPr bwMode="auto">
            <a:xfrm>
              <a:off x="2144" y="2841"/>
              <a:ext cx="8" cy="21"/>
            </a:xfrm>
            <a:prstGeom prst="line">
              <a:avLst/>
            </a:prstGeom>
            <a:noFill/>
            <a:ln w="11113">
              <a:solidFill>
                <a:srgbClr val="FF00FF"/>
              </a:solidFill>
              <a:round/>
              <a:headEnd/>
              <a:tailEnd/>
            </a:ln>
          </p:spPr>
          <p:txBody>
            <a:bodyPr/>
            <a:lstStyle/>
            <a:p>
              <a:endParaRPr lang="en-US"/>
            </a:p>
          </p:txBody>
        </p:sp>
        <p:sp>
          <p:nvSpPr>
            <p:cNvPr id="86661" name="Line 649"/>
            <p:cNvSpPr>
              <a:spLocks noChangeShapeType="1"/>
            </p:cNvSpPr>
            <p:nvPr/>
          </p:nvSpPr>
          <p:spPr bwMode="auto">
            <a:xfrm flipV="1">
              <a:off x="2152" y="2804"/>
              <a:ext cx="14" cy="58"/>
            </a:xfrm>
            <a:prstGeom prst="line">
              <a:avLst/>
            </a:prstGeom>
            <a:noFill/>
            <a:ln w="11113">
              <a:solidFill>
                <a:srgbClr val="FF00FF"/>
              </a:solidFill>
              <a:round/>
              <a:headEnd/>
              <a:tailEnd/>
            </a:ln>
          </p:spPr>
          <p:txBody>
            <a:bodyPr/>
            <a:lstStyle/>
            <a:p>
              <a:endParaRPr lang="en-US"/>
            </a:p>
          </p:txBody>
        </p:sp>
        <p:sp>
          <p:nvSpPr>
            <p:cNvPr id="86662" name="Line 650"/>
            <p:cNvSpPr>
              <a:spLocks noChangeShapeType="1"/>
            </p:cNvSpPr>
            <p:nvPr/>
          </p:nvSpPr>
          <p:spPr bwMode="auto">
            <a:xfrm>
              <a:off x="2166" y="2804"/>
              <a:ext cx="7" cy="0"/>
            </a:xfrm>
            <a:prstGeom prst="line">
              <a:avLst/>
            </a:prstGeom>
            <a:noFill/>
            <a:ln w="11113">
              <a:solidFill>
                <a:srgbClr val="FF00FF"/>
              </a:solidFill>
              <a:round/>
              <a:headEnd/>
              <a:tailEnd/>
            </a:ln>
          </p:spPr>
          <p:txBody>
            <a:bodyPr/>
            <a:lstStyle/>
            <a:p>
              <a:endParaRPr lang="en-US"/>
            </a:p>
          </p:txBody>
        </p:sp>
        <p:sp>
          <p:nvSpPr>
            <p:cNvPr id="86663" name="Line 651"/>
            <p:cNvSpPr>
              <a:spLocks noChangeShapeType="1"/>
            </p:cNvSpPr>
            <p:nvPr/>
          </p:nvSpPr>
          <p:spPr bwMode="auto">
            <a:xfrm>
              <a:off x="2173" y="2804"/>
              <a:ext cx="15" cy="7"/>
            </a:xfrm>
            <a:prstGeom prst="line">
              <a:avLst/>
            </a:prstGeom>
            <a:noFill/>
            <a:ln w="11113">
              <a:solidFill>
                <a:srgbClr val="FF00FF"/>
              </a:solidFill>
              <a:round/>
              <a:headEnd/>
              <a:tailEnd/>
            </a:ln>
          </p:spPr>
          <p:txBody>
            <a:bodyPr/>
            <a:lstStyle/>
            <a:p>
              <a:endParaRPr lang="en-US"/>
            </a:p>
          </p:txBody>
        </p:sp>
        <p:sp>
          <p:nvSpPr>
            <p:cNvPr id="86664" name="Line 652"/>
            <p:cNvSpPr>
              <a:spLocks noChangeShapeType="1"/>
            </p:cNvSpPr>
            <p:nvPr/>
          </p:nvSpPr>
          <p:spPr bwMode="auto">
            <a:xfrm>
              <a:off x="2188" y="2811"/>
              <a:ext cx="7" cy="8"/>
            </a:xfrm>
            <a:prstGeom prst="line">
              <a:avLst/>
            </a:prstGeom>
            <a:noFill/>
            <a:ln w="11113">
              <a:solidFill>
                <a:srgbClr val="FF00FF"/>
              </a:solidFill>
              <a:round/>
              <a:headEnd/>
              <a:tailEnd/>
            </a:ln>
          </p:spPr>
          <p:txBody>
            <a:bodyPr/>
            <a:lstStyle/>
            <a:p>
              <a:endParaRPr lang="en-US"/>
            </a:p>
          </p:txBody>
        </p:sp>
        <p:sp>
          <p:nvSpPr>
            <p:cNvPr id="86665" name="Line 653"/>
            <p:cNvSpPr>
              <a:spLocks noChangeShapeType="1"/>
            </p:cNvSpPr>
            <p:nvPr/>
          </p:nvSpPr>
          <p:spPr bwMode="auto">
            <a:xfrm>
              <a:off x="2195" y="2819"/>
              <a:ext cx="8" cy="43"/>
            </a:xfrm>
            <a:prstGeom prst="line">
              <a:avLst/>
            </a:prstGeom>
            <a:noFill/>
            <a:ln w="11113">
              <a:solidFill>
                <a:srgbClr val="FF00FF"/>
              </a:solidFill>
              <a:round/>
              <a:headEnd/>
              <a:tailEnd/>
            </a:ln>
          </p:spPr>
          <p:txBody>
            <a:bodyPr/>
            <a:lstStyle/>
            <a:p>
              <a:endParaRPr lang="en-US"/>
            </a:p>
          </p:txBody>
        </p:sp>
        <p:sp>
          <p:nvSpPr>
            <p:cNvPr id="86666" name="Line 654"/>
            <p:cNvSpPr>
              <a:spLocks noChangeShapeType="1"/>
            </p:cNvSpPr>
            <p:nvPr/>
          </p:nvSpPr>
          <p:spPr bwMode="auto">
            <a:xfrm flipV="1">
              <a:off x="2203" y="2855"/>
              <a:ext cx="14" cy="7"/>
            </a:xfrm>
            <a:prstGeom prst="line">
              <a:avLst/>
            </a:prstGeom>
            <a:noFill/>
            <a:ln w="11113">
              <a:solidFill>
                <a:srgbClr val="FF00FF"/>
              </a:solidFill>
              <a:round/>
              <a:headEnd/>
              <a:tailEnd/>
            </a:ln>
          </p:spPr>
          <p:txBody>
            <a:bodyPr/>
            <a:lstStyle/>
            <a:p>
              <a:endParaRPr lang="en-US"/>
            </a:p>
          </p:txBody>
        </p:sp>
        <p:sp>
          <p:nvSpPr>
            <p:cNvPr id="86667" name="Line 655"/>
            <p:cNvSpPr>
              <a:spLocks noChangeShapeType="1"/>
            </p:cNvSpPr>
            <p:nvPr/>
          </p:nvSpPr>
          <p:spPr bwMode="auto">
            <a:xfrm>
              <a:off x="2217" y="2855"/>
              <a:ext cx="7" cy="7"/>
            </a:xfrm>
            <a:prstGeom prst="line">
              <a:avLst/>
            </a:prstGeom>
            <a:noFill/>
            <a:ln w="11113">
              <a:solidFill>
                <a:srgbClr val="FF00FF"/>
              </a:solidFill>
              <a:round/>
              <a:headEnd/>
              <a:tailEnd/>
            </a:ln>
          </p:spPr>
          <p:txBody>
            <a:bodyPr/>
            <a:lstStyle/>
            <a:p>
              <a:endParaRPr lang="en-US"/>
            </a:p>
          </p:txBody>
        </p:sp>
        <p:sp>
          <p:nvSpPr>
            <p:cNvPr id="86668" name="Line 656"/>
            <p:cNvSpPr>
              <a:spLocks noChangeShapeType="1"/>
            </p:cNvSpPr>
            <p:nvPr/>
          </p:nvSpPr>
          <p:spPr bwMode="auto">
            <a:xfrm flipV="1">
              <a:off x="2224" y="2855"/>
              <a:ext cx="15" cy="7"/>
            </a:xfrm>
            <a:prstGeom prst="line">
              <a:avLst/>
            </a:prstGeom>
            <a:noFill/>
            <a:ln w="11113">
              <a:solidFill>
                <a:srgbClr val="FF00FF"/>
              </a:solidFill>
              <a:round/>
              <a:headEnd/>
              <a:tailEnd/>
            </a:ln>
          </p:spPr>
          <p:txBody>
            <a:bodyPr/>
            <a:lstStyle/>
            <a:p>
              <a:endParaRPr lang="en-US"/>
            </a:p>
          </p:txBody>
        </p:sp>
        <p:sp>
          <p:nvSpPr>
            <p:cNvPr id="86669" name="Line 657"/>
            <p:cNvSpPr>
              <a:spLocks noChangeShapeType="1"/>
            </p:cNvSpPr>
            <p:nvPr/>
          </p:nvSpPr>
          <p:spPr bwMode="auto">
            <a:xfrm>
              <a:off x="2239" y="2855"/>
              <a:ext cx="7" cy="22"/>
            </a:xfrm>
            <a:prstGeom prst="line">
              <a:avLst/>
            </a:prstGeom>
            <a:noFill/>
            <a:ln w="11113">
              <a:solidFill>
                <a:srgbClr val="FF00FF"/>
              </a:solidFill>
              <a:round/>
              <a:headEnd/>
              <a:tailEnd/>
            </a:ln>
          </p:spPr>
          <p:txBody>
            <a:bodyPr/>
            <a:lstStyle/>
            <a:p>
              <a:endParaRPr lang="en-US"/>
            </a:p>
          </p:txBody>
        </p:sp>
        <p:sp>
          <p:nvSpPr>
            <p:cNvPr id="86670" name="Line 658"/>
            <p:cNvSpPr>
              <a:spLocks noChangeShapeType="1"/>
            </p:cNvSpPr>
            <p:nvPr/>
          </p:nvSpPr>
          <p:spPr bwMode="auto">
            <a:xfrm>
              <a:off x="2246" y="2877"/>
              <a:ext cx="8" cy="7"/>
            </a:xfrm>
            <a:prstGeom prst="line">
              <a:avLst/>
            </a:prstGeom>
            <a:noFill/>
            <a:ln w="11113">
              <a:solidFill>
                <a:srgbClr val="FF00FF"/>
              </a:solidFill>
              <a:round/>
              <a:headEnd/>
              <a:tailEnd/>
            </a:ln>
          </p:spPr>
          <p:txBody>
            <a:bodyPr/>
            <a:lstStyle/>
            <a:p>
              <a:endParaRPr lang="en-US"/>
            </a:p>
          </p:txBody>
        </p:sp>
        <p:sp>
          <p:nvSpPr>
            <p:cNvPr id="86671" name="Line 659"/>
            <p:cNvSpPr>
              <a:spLocks noChangeShapeType="1"/>
            </p:cNvSpPr>
            <p:nvPr/>
          </p:nvSpPr>
          <p:spPr bwMode="auto">
            <a:xfrm flipV="1">
              <a:off x="2254" y="2804"/>
              <a:ext cx="14" cy="80"/>
            </a:xfrm>
            <a:prstGeom prst="line">
              <a:avLst/>
            </a:prstGeom>
            <a:noFill/>
            <a:ln w="11113">
              <a:solidFill>
                <a:srgbClr val="FF00FF"/>
              </a:solidFill>
              <a:round/>
              <a:headEnd/>
              <a:tailEnd/>
            </a:ln>
          </p:spPr>
          <p:txBody>
            <a:bodyPr/>
            <a:lstStyle/>
            <a:p>
              <a:endParaRPr lang="en-US"/>
            </a:p>
          </p:txBody>
        </p:sp>
        <p:sp>
          <p:nvSpPr>
            <p:cNvPr id="86672" name="Line 660"/>
            <p:cNvSpPr>
              <a:spLocks noChangeShapeType="1"/>
            </p:cNvSpPr>
            <p:nvPr/>
          </p:nvSpPr>
          <p:spPr bwMode="auto">
            <a:xfrm flipV="1">
              <a:off x="2268" y="2782"/>
              <a:ext cx="7" cy="22"/>
            </a:xfrm>
            <a:prstGeom prst="line">
              <a:avLst/>
            </a:prstGeom>
            <a:noFill/>
            <a:ln w="11113">
              <a:solidFill>
                <a:srgbClr val="FF00FF"/>
              </a:solidFill>
              <a:round/>
              <a:headEnd/>
              <a:tailEnd/>
            </a:ln>
          </p:spPr>
          <p:txBody>
            <a:bodyPr/>
            <a:lstStyle/>
            <a:p>
              <a:endParaRPr lang="en-US"/>
            </a:p>
          </p:txBody>
        </p:sp>
        <p:sp>
          <p:nvSpPr>
            <p:cNvPr id="86673" name="Line 661"/>
            <p:cNvSpPr>
              <a:spLocks noChangeShapeType="1"/>
            </p:cNvSpPr>
            <p:nvPr/>
          </p:nvSpPr>
          <p:spPr bwMode="auto">
            <a:xfrm>
              <a:off x="2275" y="2782"/>
              <a:ext cx="15" cy="0"/>
            </a:xfrm>
            <a:prstGeom prst="line">
              <a:avLst/>
            </a:prstGeom>
            <a:noFill/>
            <a:ln w="11113">
              <a:solidFill>
                <a:srgbClr val="FF00FF"/>
              </a:solidFill>
              <a:round/>
              <a:headEnd/>
              <a:tailEnd/>
            </a:ln>
          </p:spPr>
          <p:txBody>
            <a:bodyPr/>
            <a:lstStyle/>
            <a:p>
              <a:endParaRPr lang="en-US"/>
            </a:p>
          </p:txBody>
        </p:sp>
        <p:sp>
          <p:nvSpPr>
            <p:cNvPr id="86674" name="Line 662"/>
            <p:cNvSpPr>
              <a:spLocks noChangeShapeType="1"/>
            </p:cNvSpPr>
            <p:nvPr/>
          </p:nvSpPr>
          <p:spPr bwMode="auto">
            <a:xfrm flipV="1">
              <a:off x="2290" y="2775"/>
              <a:ext cx="7" cy="7"/>
            </a:xfrm>
            <a:prstGeom prst="line">
              <a:avLst/>
            </a:prstGeom>
            <a:noFill/>
            <a:ln w="11113">
              <a:solidFill>
                <a:srgbClr val="FF00FF"/>
              </a:solidFill>
              <a:round/>
              <a:headEnd/>
              <a:tailEnd/>
            </a:ln>
          </p:spPr>
          <p:txBody>
            <a:bodyPr/>
            <a:lstStyle/>
            <a:p>
              <a:endParaRPr lang="en-US"/>
            </a:p>
          </p:txBody>
        </p:sp>
        <p:sp>
          <p:nvSpPr>
            <p:cNvPr id="86675" name="Line 663"/>
            <p:cNvSpPr>
              <a:spLocks noChangeShapeType="1"/>
            </p:cNvSpPr>
            <p:nvPr/>
          </p:nvSpPr>
          <p:spPr bwMode="auto">
            <a:xfrm>
              <a:off x="2297" y="2775"/>
              <a:ext cx="8" cy="0"/>
            </a:xfrm>
            <a:prstGeom prst="line">
              <a:avLst/>
            </a:prstGeom>
            <a:noFill/>
            <a:ln w="11113">
              <a:solidFill>
                <a:srgbClr val="FF00FF"/>
              </a:solidFill>
              <a:round/>
              <a:headEnd/>
              <a:tailEnd/>
            </a:ln>
          </p:spPr>
          <p:txBody>
            <a:bodyPr/>
            <a:lstStyle/>
            <a:p>
              <a:endParaRPr lang="en-US"/>
            </a:p>
          </p:txBody>
        </p:sp>
        <p:sp>
          <p:nvSpPr>
            <p:cNvPr id="86676" name="Line 664"/>
            <p:cNvSpPr>
              <a:spLocks noChangeShapeType="1"/>
            </p:cNvSpPr>
            <p:nvPr/>
          </p:nvSpPr>
          <p:spPr bwMode="auto">
            <a:xfrm flipV="1">
              <a:off x="2305" y="2768"/>
              <a:ext cx="14" cy="7"/>
            </a:xfrm>
            <a:prstGeom prst="line">
              <a:avLst/>
            </a:prstGeom>
            <a:noFill/>
            <a:ln w="11113">
              <a:solidFill>
                <a:srgbClr val="FF00FF"/>
              </a:solidFill>
              <a:round/>
              <a:headEnd/>
              <a:tailEnd/>
            </a:ln>
          </p:spPr>
          <p:txBody>
            <a:bodyPr/>
            <a:lstStyle/>
            <a:p>
              <a:endParaRPr lang="en-US"/>
            </a:p>
          </p:txBody>
        </p:sp>
        <p:sp>
          <p:nvSpPr>
            <p:cNvPr id="86677" name="Line 665"/>
            <p:cNvSpPr>
              <a:spLocks noChangeShapeType="1"/>
            </p:cNvSpPr>
            <p:nvPr/>
          </p:nvSpPr>
          <p:spPr bwMode="auto">
            <a:xfrm flipV="1">
              <a:off x="2319" y="2739"/>
              <a:ext cx="7" cy="29"/>
            </a:xfrm>
            <a:prstGeom prst="line">
              <a:avLst/>
            </a:prstGeom>
            <a:noFill/>
            <a:ln w="11113">
              <a:solidFill>
                <a:srgbClr val="FF00FF"/>
              </a:solidFill>
              <a:round/>
              <a:headEnd/>
              <a:tailEnd/>
            </a:ln>
          </p:spPr>
          <p:txBody>
            <a:bodyPr/>
            <a:lstStyle/>
            <a:p>
              <a:endParaRPr lang="en-US"/>
            </a:p>
          </p:txBody>
        </p:sp>
        <p:sp>
          <p:nvSpPr>
            <p:cNvPr id="86678" name="Line 666"/>
            <p:cNvSpPr>
              <a:spLocks noChangeShapeType="1"/>
            </p:cNvSpPr>
            <p:nvPr/>
          </p:nvSpPr>
          <p:spPr bwMode="auto">
            <a:xfrm>
              <a:off x="2326" y="2739"/>
              <a:ext cx="15" cy="0"/>
            </a:xfrm>
            <a:prstGeom prst="line">
              <a:avLst/>
            </a:prstGeom>
            <a:noFill/>
            <a:ln w="11113">
              <a:solidFill>
                <a:srgbClr val="FF00FF"/>
              </a:solidFill>
              <a:round/>
              <a:headEnd/>
              <a:tailEnd/>
            </a:ln>
          </p:spPr>
          <p:txBody>
            <a:bodyPr/>
            <a:lstStyle/>
            <a:p>
              <a:endParaRPr lang="en-US"/>
            </a:p>
          </p:txBody>
        </p:sp>
        <p:sp>
          <p:nvSpPr>
            <p:cNvPr id="86679" name="Line 667"/>
            <p:cNvSpPr>
              <a:spLocks noChangeShapeType="1"/>
            </p:cNvSpPr>
            <p:nvPr/>
          </p:nvSpPr>
          <p:spPr bwMode="auto">
            <a:xfrm flipV="1">
              <a:off x="2341" y="2724"/>
              <a:ext cx="7" cy="15"/>
            </a:xfrm>
            <a:prstGeom prst="line">
              <a:avLst/>
            </a:prstGeom>
            <a:noFill/>
            <a:ln w="11113">
              <a:solidFill>
                <a:srgbClr val="FF00FF"/>
              </a:solidFill>
              <a:round/>
              <a:headEnd/>
              <a:tailEnd/>
            </a:ln>
          </p:spPr>
          <p:txBody>
            <a:bodyPr/>
            <a:lstStyle/>
            <a:p>
              <a:endParaRPr lang="en-US"/>
            </a:p>
          </p:txBody>
        </p:sp>
        <p:sp>
          <p:nvSpPr>
            <p:cNvPr id="86680" name="Line 668"/>
            <p:cNvSpPr>
              <a:spLocks noChangeShapeType="1"/>
            </p:cNvSpPr>
            <p:nvPr/>
          </p:nvSpPr>
          <p:spPr bwMode="auto">
            <a:xfrm>
              <a:off x="2348" y="2724"/>
              <a:ext cx="15" cy="0"/>
            </a:xfrm>
            <a:prstGeom prst="line">
              <a:avLst/>
            </a:prstGeom>
            <a:noFill/>
            <a:ln w="11113">
              <a:solidFill>
                <a:srgbClr val="FF00FF"/>
              </a:solidFill>
              <a:round/>
              <a:headEnd/>
              <a:tailEnd/>
            </a:ln>
          </p:spPr>
          <p:txBody>
            <a:bodyPr/>
            <a:lstStyle/>
            <a:p>
              <a:endParaRPr lang="en-US"/>
            </a:p>
          </p:txBody>
        </p:sp>
        <p:sp>
          <p:nvSpPr>
            <p:cNvPr id="86681" name="Line 669"/>
            <p:cNvSpPr>
              <a:spLocks noChangeShapeType="1"/>
            </p:cNvSpPr>
            <p:nvPr/>
          </p:nvSpPr>
          <p:spPr bwMode="auto">
            <a:xfrm>
              <a:off x="2363" y="2724"/>
              <a:ext cx="7" cy="51"/>
            </a:xfrm>
            <a:prstGeom prst="line">
              <a:avLst/>
            </a:prstGeom>
            <a:noFill/>
            <a:ln w="11113">
              <a:solidFill>
                <a:srgbClr val="FF00FF"/>
              </a:solidFill>
              <a:round/>
              <a:headEnd/>
              <a:tailEnd/>
            </a:ln>
          </p:spPr>
          <p:txBody>
            <a:bodyPr/>
            <a:lstStyle/>
            <a:p>
              <a:endParaRPr lang="en-US"/>
            </a:p>
          </p:txBody>
        </p:sp>
        <p:sp>
          <p:nvSpPr>
            <p:cNvPr id="86682" name="Line 670"/>
            <p:cNvSpPr>
              <a:spLocks noChangeShapeType="1"/>
            </p:cNvSpPr>
            <p:nvPr/>
          </p:nvSpPr>
          <p:spPr bwMode="auto">
            <a:xfrm>
              <a:off x="2370" y="2775"/>
              <a:ext cx="7" cy="36"/>
            </a:xfrm>
            <a:prstGeom prst="line">
              <a:avLst/>
            </a:prstGeom>
            <a:noFill/>
            <a:ln w="11113">
              <a:solidFill>
                <a:srgbClr val="FF00FF"/>
              </a:solidFill>
              <a:round/>
              <a:headEnd/>
              <a:tailEnd/>
            </a:ln>
          </p:spPr>
          <p:txBody>
            <a:bodyPr/>
            <a:lstStyle/>
            <a:p>
              <a:endParaRPr lang="en-US"/>
            </a:p>
          </p:txBody>
        </p:sp>
        <p:sp>
          <p:nvSpPr>
            <p:cNvPr id="86683" name="Line 671"/>
            <p:cNvSpPr>
              <a:spLocks noChangeShapeType="1"/>
            </p:cNvSpPr>
            <p:nvPr/>
          </p:nvSpPr>
          <p:spPr bwMode="auto">
            <a:xfrm>
              <a:off x="2377" y="2811"/>
              <a:ext cx="15" cy="22"/>
            </a:xfrm>
            <a:prstGeom prst="line">
              <a:avLst/>
            </a:prstGeom>
            <a:noFill/>
            <a:ln w="11113">
              <a:solidFill>
                <a:srgbClr val="FF00FF"/>
              </a:solidFill>
              <a:round/>
              <a:headEnd/>
              <a:tailEnd/>
            </a:ln>
          </p:spPr>
          <p:txBody>
            <a:bodyPr/>
            <a:lstStyle/>
            <a:p>
              <a:endParaRPr lang="en-US"/>
            </a:p>
          </p:txBody>
        </p:sp>
        <p:sp>
          <p:nvSpPr>
            <p:cNvPr id="86684" name="Line 672"/>
            <p:cNvSpPr>
              <a:spLocks noChangeShapeType="1"/>
            </p:cNvSpPr>
            <p:nvPr/>
          </p:nvSpPr>
          <p:spPr bwMode="auto">
            <a:xfrm flipV="1">
              <a:off x="2392" y="2826"/>
              <a:ext cx="7" cy="7"/>
            </a:xfrm>
            <a:prstGeom prst="line">
              <a:avLst/>
            </a:prstGeom>
            <a:noFill/>
            <a:ln w="11113">
              <a:solidFill>
                <a:srgbClr val="FF00FF"/>
              </a:solidFill>
              <a:round/>
              <a:headEnd/>
              <a:tailEnd/>
            </a:ln>
          </p:spPr>
          <p:txBody>
            <a:bodyPr/>
            <a:lstStyle/>
            <a:p>
              <a:endParaRPr lang="en-US"/>
            </a:p>
          </p:txBody>
        </p:sp>
        <p:sp>
          <p:nvSpPr>
            <p:cNvPr id="86685" name="Line 673"/>
            <p:cNvSpPr>
              <a:spLocks noChangeShapeType="1"/>
            </p:cNvSpPr>
            <p:nvPr/>
          </p:nvSpPr>
          <p:spPr bwMode="auto">
            <a:xfrm>
              <a:off x="2399" y="2826"/>
              <a:ext cx="15" cy="15"/>
            </a:xfrm>
            <a:prstGeom prst="line">
              <a:avLst/>
            </a:prstGeom>
            <a:noFill/>
            <a:ln w="11113">
              <a:solidFill>
                <a:srgbClr val="FF00FF"/>
              </a:solidFill>
              <a:round/>
              <a:headEnd/>
              <a:tailEnd/>
            </a:ln>
          </p:spPr>
          <p:txBody>
            <a:bodyPr/>
            <a:lstStyle/>
            <a:p>
              <a:endParaRPr lang="en-US"/>
            </a:p>
          </p:txBody>
        </p:sp>
        <p:sp>
          <p:nvSpPr>
            <p:cNvPr id="86686" name="Line 674"/>
            <p:cNvSpPr>
              <a:spLocks noChangeShapeType="1"/>
            </p:cNvSpPr>
            <p:nvPr/>
          </p:nvSpPr>
          <p:spPr bwMode="auto">
            <a:xfrm>
              <a:off x="2414" y="2841"/>
              <a:ext cx="7" cy="0"/>
            </a:xfrm>
            <a:prstGeom prst="line">
              <a:avLst/>
            </a:prstGeom>
            <a:noFill/>
            <a:ln w="11113">
              <a:solidFill>
                <a:srgbClr val="FF00FF"/>
              </a:solidFill>
              <a:round/>
              <a:headEnd/>
              <a:tailEnd/>
            </a:ln>
          </p:spPr>
          <p:txBody>
            <a:bodyPr/>
            <a:lstStyle/>
            <a:p>
              <a:endParaRPr lang="en-US"/>
            </a:p>
          </p:txBody>
        </p:sp>
        <p:sp>
          <p:nvSpPr>
            <p:cNvPr id="86687" name="Line 675"/>
            <p:cNvSpPr>
              <a:spLocks noChangeShapeType="1"/>
            </p:cNvSpPr>
            <p:nvPr/>
          </p:nvSpPr>
          <p:spPr bwMode="auto">
            <a:xfrm>
              <a:off x="2421" y="2841"/>
              <a:ext cx="7" cy="14"/>
            </a:xfrm>
            <a:prstGeom prst="line">
              <a:avLst/>
            </a:prstGeom>
            <a:noFill/>
            <a:ln w="11113">
              <a:solidFill>
                <a:srgbClr val="FF00FF"/>
              </a:solidFill>
              <a:round/>
              <a:headEnd/>
              <a:tailEnd/>
            </a:ln>
          </p:spPr>
          <p:txBody>
            <a:bodyPr/>
            <a:lstStyle/>
            <a:p>
              <a:endParaRPr lang="en-US"/>
            </a:p>
          </p:txBody>
        </p:sp>
        <p:sp>
          <p:nvSpPr>
            <p:cNvPr id="86688" name="Line 676"/>
            <p:cNvSpPr>
              <a:spLocks noChangeShapeType="1"/>
            </p:cNvSpPr>
            <p:nvPr/>
          </p:nvSpPr>
          <p:spPr bwMode="auto">
            <a:xfrm flipV="1">
              <a:off x="2428" y="2848"/>
              <a:ext cx="15" cy="7"/>
            </a:xfrm>
            <a:prstGeom prst="line">
              <a:avLst/>
            </a:prstGeom>
            <a:noFill/>
            <a:ln w="11113">
              <a:solidFill>
                <a:srgbClr val="FF00FF"/>
              </a:solidFill>
              <a:round/>
              <a:headEnd/>
              <a:tailEnd/>
            </a:ln>
          </p:spPr>
          <p:txBody>
            <a:bodyPr/>
            <a:lstStyle/>
            <a:p>
              <a:endParaRPr lang="en-US"/>
            </a:p>
          </p:txBody>
        </p:sp>
        <p:sp>
          <p:nvSpPr>
            <p:cNvPr id="86689" name="Line 677"/>
            <p:cNvSpPr>
              <a:spLocks noChangeShapeType="1"/>
            </p:cNvSpPr>
            <p:nvPr/>
          </p:nvSpPr>
          <p:spPr bwMode="auto">
            <a:xfrm>
              <a:off x="2443" y="2848"/>
              <a:ext cx="7" cy="14"/>
            </a:xfrm>
            <a:prstGeom prst="line">
              <a:avLst/>
            </a:prstGeom>
            <a:noFill/>
            <a:ln w="11113">
              <a:solidFill>
                <a:srgbClr val="FF00FF"/>
              </a:solidFill>
              <a:round/>
              <a:headEnd/>
              <a:tailEnd/>
            </a:ln>
          </p:spPr>
          <p:txBody>
            <a:bodyPr/>
            <a:lstStyle/>
            <a:p>
              <a:endParaRPr lang="en-US"/>
            </a:p>
          </p:txBody>
        </p:sp>
        <p:sp>
          <p:nvSpPr>
            <p:cNvPr id="86690" name="Line 678"/>
            <p:cNvSpPr>
              <a:spLocks noChangeShapeType="1"/>
            </p:cNvSpPr>
            <p:nvPr/>
          </p:nvSpPr>
          <p:spPr bwMode="auto">
            <a:xfrm flipV="1">
              <a:off x="2450" y="2811"/>
              <a:ext cx="15" cy="51"/>
            </a:xfrm>
            <a:prstGeom prst="line">
              <a:avLst/>
            </a:prstGeom>
            <a:noFill/>
            <a:ln w="11113">
              <a:solidFill>
                <a:srgbClr val="FF00FF"/>
              </a:solidFill>
              <a:round/>
              <a:headEnd/>
              <a:tailEnd/>
            </a:ln>
          </p:spPr>
          <p:txBody>
            <a:bodyPr/>
            <a:lstStyle/>
            <a:p>
              <a:endParaRPr lang="en-US"/>
            </a:p>
          </p:txBody>
        </p:sp>
        <p:sp>
          <p:nvSpPr>
            <p:cNvPr id="86691" name="Line 679"/>
            <p:cNvSpPr>
              <a:spLocks noChangeShapeType="1"/>
            </p:cNvSpPr>
            <p:nvPr/>
          </p:nvSpPr>
          <p:spPr bwMode="auto">
            <a:xfrm>
              <a:off x="2465" y="2811"/>
              <a:ext cx="7" cy="15"/>
            </a:xfrm>
            <a:prstGeom prst="line">
              <a:avLst/>
            </a:prstGeom>
            <a:noFill/>
            <a:ln w="11113">
              <a:solidFill>
                <a:srgbClr val="FF00FF"/>
              </a:solidFill>
              <a:round/>
              <a:headEnd/>
              <a:tailEnd/>
            </a:ln>
          </p:spPr>
          <p:txBody>
            <a:bodyPr/>
            <a:lstStyle/>
            <a:p>
              <a:endParaRPr lang="en-US"/>
            </a:p>
          </p:txBody>
        </p:sp>
        <p:sp>
          <p:nvSpPr>
            <p:cNvPr id="86692" name="Line 680"/>
            <p:cNvSpPr>
              <a:spLocks noChangeShapeType="1"/>
            </p:cNvSpPr>
            <p:nvPr/>
          </p:nvSpPr>
          <p:spPr bwMode="auto">
            <a:xfrm flipV="1">
              <a:off x="2472" y="2811"/>
              <a:ext cx="7" cy="15"/>
            </a:xfrm>
            <a:prstGeom prst="line">
              <a:avLst/>
            </a:prstGeom>
            <a:noFill/>
            <a:ln w="11113">
              <a:solidFill>
                <a:srgbClr val="FF00FF"/>
              </a:solidFill>
              <a:round/>
              <a:headEnd/>
              <a:tailEnd/>
            </a:ln>
          </p:spPr>
          <p:txBody>
            <a:bodyPr/>
            <a:lstStyle/>
            <a:p>
              <a:endParaRPr lang="en-US"/>
            </a:p>
          </p:txBody>
        </p:sp>
        <p:sp>
          <p:nvSpPr>
            <p:cNvPr id="86693" name="Line 681"/>
            <p:cNvSpPr>
              <a:spLocks noChangeShapeType="1"/>
            </p:cNvSpPr>
            <p:nvPr/>
          </p:nvSpPr>
          <p:spPr bwMode="auto">
            <a:xfrm>
              <a:off x="2479" y="2811"/>
              <a:ext cx="15" cy="0"/>
            </a:xfrm>
            <a:prstGeom prst="line">
              <a:avLst/>
            </a:prstGeom>
            <a:noFill/>
            <a:ln w="11113">
              <a:solidFill>
                <a:srgbClr val="FF00FF"/>
              </a:solidFill>
              <a:round/>
              <a:headEnd/>
              <a:tailEnd/>
            </a:ln>
          </p:spPr>
          <p:txBody>
            <a:bodyPr/>
            <a:lstStyle/>
            <a:p>
              <a:endParaRPr lang="en-US"/>
            </a:p>
          </p:txBody>
        </p:sp>
        <p:sp>
          <p:nvSpPr>
            <p:cNvPr id="86694" name="Line 682"/>
            <p:cNvSpPr>
              <a:spLocks noChangeShapeType="1"/>
            </p:cNvSpPr>
            <p:nvPr/>
          </p:nvSpPr>
          <p:spPr bwMode="auto">
            <a:xfrm flipV="1">
              <a:off x="2494" y="2804"/>
              <a:ext cx="7" cy="7"/>
            </a:xfrm>
            <a:prstGeom prst="line">
              <a:avLst/>
            </a:prstGeom>
            <a:noFill/>
            <a:ln w="11113">
              <a:solidFill>
                <a:srgbClr val="FF00FF"/>
              </a:solidFill>
              <a:round/>
              <a:headEnd/>
              <a:tailEnd/>
            </a:ln>
          </p:spPr>
          <p:txBody>
            <a:bodyPr/>
            <a:lstStyle/>
            <a:p>
              <a:endParaRPr lang="en-US"/>
            </a:p>
          </p:txBody>
        </p:sp>
        <p:sp>
          <p:nvSpPr>
            <p:cNvPr id="86695" name="Line 683"/>
            <p:cNvSpPr>
              <a:spLocks noChangeShapeType="1"/>
            </p:cNvSpPr>
            <p:nvPr/>
          </p:nvSpPr>
          <p:spPr bwMode="auto">
            <a:xfrm flipV="1">
              <a:off x="2501" y="2790"/>
              <a:ext cx="15" cy="14"/>
            </a:xfrm>
            <a:prstGeom prst="line">
              <a:avLst/>
            </a:prstGeom>
            <a:noFill/>
            <a:ln w="11113">
              <a:solidFill>
                <a:srgbClr val="FF00FF"/>
              </a:solidFill>
              <a:round/>
              <a:headEnd/>
              <a:tailEnd/>
            </a:ln>
          </p:spPr>
          <p:txBody>
            <a:bodyPr/>
            <a:lstStyle/>
            <a:p>
              <a:endParaRPr lang="en-US"/>
            </a:p>
          </p:txBody>
        </p:sp>
        <p:sp>
          <p:nvSpPr>
            <p:cNvPr id="86696" name="Line 684"/>
            <p:cNvSpPr>
              <a:spLocks noChangeShapeType="1"/>
            </p:cNvSpPr>
            <p:nvPr/>
          </p:nvSpPr>
          <p:spPr bwMode="auto">
            <a:xfrm>
              <a:off x="2516" y="2790"/>
              <a:ext cx="7" cy="0"/>
            </a:xfrm>
            <a:prstGeom prst="line">
              <a:avLst/>
            </a:prstGeom>
            <a:noFill/>
            <a:ln w="11113">
              <a:solidFill>
                <a:srgbClr val="FF00FF"/>
              </a:solidFill>
              <a:round/>
              <a:headEnd/>
              <a:tailEnd/>
            </a:ln>
          </p:spPr>
          <p:txBody>
            <a:bodyPr/>
            <a:lstStyle/>
            <a:p>
              <a:endParaRPr lang="en-US"/>
            </a:p>
          </p:txBody>
        </p:sp>
        <p:sp>
          <p:nvSpPr>
            <p:cNvPr id="86697" name="Line 685"/>
            <p:cNvSpPr>
              <a:spLocks noChangeShapeType="1"/>
            </p:cNvSpPr>
            <p:nvPr/>
          </p:nvSpPr>
          <p:spPr bwMode="auto">
            <a:xfrm flipV="1">
              <a:off x="2523" y="2782"/>
              <a:ext cx="7" cy="8"/>
            </a:xfrm>
            <a:prstGeom prst="line">
              <a:avLst/>
            </a:prstGeom>
            <a:noFill/>
            <a:ln w="11113">
              <a:solidFill>
                <a:srgbClr val="FF00FF"/>
              </a:solidFill>
              <a:round/>
              <a:headEnd/>
              <a:tailEnd/>
            </a:ln>
          </p:spPr>
          <p:txBody>
            <a:bodyPr/>
            <a:lstStyle/>
            <a:p>
              <a:endParaRPr lang="en-US"/>
            </a:p>
          </p:txBody>
        </p:sp>
        <p:sp>
          <p:nvSpPr>
            <p:cNvPr id="86698" name="Line 686"/>
            <p:cNvSpPr>
              <a:spLocks noChangeShapeType="1"/>
            </p:cNvSpPr>
            <p:nvPr/>
          </p:nvSpPr>
          <p:spPr bwMode="auto">
            <a:xfrm flipV="1">
              <a:off x="2530" y="2753"/>
              <a:ext cx="15" cy="29"/>
            </a:xfrm>
            <a:prstGeom prst="line">
              <a:avLst/>
            </a:prstGeom>
            <a:noFill/>
            <a:ln w="11113">
              <a:solidFill>
                <a:srgbClr val="FF00FF"/>
              </a:solidFill>
              <a:round/>
              <a:headEnd/>
              <a:tailEnd/>
            </a:ln>
          </p:spPr>
          <p:txBody>
            <a:bodyPr/>
            <a:lstStyle/>
            <a:p>
              <a:endParaRPr lang="en-US"/>
            </a:p>
          </p:txBody>
        </p:sp>
        <p:sp>
          <p:nvSpPr>
            <p:cNvPr id="86699" name="Line 687"/>
            <p:cNvSpPr>
              <a:spLocks noChangeShapeType="1"/>
            </p:cNvSpPr>
            <p:nvPr/>
          </p:nvSpPr>
          <p:spPr bwMode="auto">
            <a:xfrm>
              <a:off x="2545" y="2753"/>
              <a:ext cx="7" cy="51"/>
            </a:xfrm>
            <a:prstGeom prst="line">
              <a:avLst/>
            </a:prstGeom>
            <a:noFill/>
            <a:ln w="11113">
              <a:solidFill>
                <a:srgbClr val="FF00FF"/>
              </a:solidFill>
              <a:round/>
              <a:headEnd/>
              <a:tailEnd/>
            </a:ln>
          </p:spPr>
          <p:txBody>
            <a:bodyPr/>
            <a:lstStyle/>
            <a:p>
              <a:endParaRPr lang="en-US"/>
            </a:p>
          </p:txBody>
        </p:sp>
        <p:sp>
          <p:nvSpPr>
            <p:cNvPr id="86700" name="Line 688"/>
            <p:cNvSpPr>
              <a:spLocks noChangeShapeType="1"/>
            </p:cNvSpPr>
            <p:nvPr/>
          </p:nvSpPr>
          <p:spPr bwMode="auto">
            <a:xfrm flipV="1">
              <a:off x="2552" y="2775"/>
              <a:ext cx="15" cy="29"/>
            </a:xfrm>
            <a:prstGeom prst="line">
              <a:avLst/>
            </a:prstGeom>
            <a:noFill/>
            <a:ln w="11113">
              <a:solidFill>
                <a:srgbClr val="FF00FF"/>
              </a:solidFill>
              <a:round/>
              <a:headEnd/>
              <a:tailEnd/>
            </a:ln>
          </p:spPr>
          <p:txBody>
            <a:bodyPr/>
            <a:lstStyle/>
            <a:p>
              <a:endParaRPr lang="en-US"/>
            </a:p>
          </p:txBody>
        </p:sp>
        <p:sp>
          <p:nvSpPr>
            <p:cNvPr id="86701" name="Line 689"/>
            <p:cNvSpPr>
              <a:spLocks noChangeShapeType="1"/>
            </p:cNvSpPr>
            <p:nvPr/>
          </p:nvSpPr>
          <p:spPr bwMode="auto">
            <a:xfrm flipV="1">
              <a:off x="2567" y="2768"/>
              <a:ext cx="7" cy="7"/>
            </a:xfrm>
            <a:prstGeom prst="line">
              <a:avLst/>
            </a:prstGeom>
            <a:noFill/>
            <a:ln w="11113">
              <a:solidFill>
                <a:srgbClr val="FF00FF"/>
              </a:solidFill>
              <a:round/>
              <a:headEnd/>
              <a:tailEnd/>
            </a:ln>
          </p:spPr>
          <p:txBody>
            <a:bodyPr/>
            <a:lstStyle/>
            <a:p>
              <a:endParaRPr lang="en-US"/>
            </a:p>
          </p:txBody>
        </p:sp>
        <p:sp>
          <p:nvSpPr>
            <p:cNvPr id="86702" name="Line 690"/>
            <p:cNvSpPr>
              <a:spLocks noChangeShapeType="1"/>
            </p:cNvSpPr>
            <p:nvPr/>
          </p:nvSpPr>
          <p:spPr bwMode="auto">
            <a:xfrm>
              <a:off x="2574" y="2768"/>
              <a:ext cx="15" cy="22"/>
            </a:xfrm>
            <a:prstGeom prst="line">
              <a:avLst/>
            </a:prstGeom>
            <a:noFill/>
            <a:ln w="11113">
              <a:solidFill>
                <a:srgbClr val="FF00FF"/>
              </a:solidFill>
              <a:round/>
              <a:headEnd/>
              <a:tailEnd/>
            </a:ln>
          </p:spPr>
          <p:txBody>
            <a:bodyPr/>
            <a:lstStyle/>
            <a:p>
              <a:endParaRPr lang="en-US"/>
            </a:p>
          </p:txBody>
        </p:sp>
        <p:sp>
          <p:nvSpPr>
            <p:cNvPr id="86703" name="Line 691"/>
            <p:cNvSpPr>
              <a:spLocks noChangeShapeType="1"/>
            </p:cNvSpPr>
            <p:nvPr/>
          </p:nvSpPr>
          <p:spPr bwMode="auto">
            <a:xfrm>
              <a:off x="2589" y="2790"/>
              <a:ext cx="7" cy="29"/>
            </a:xfrm>
            <a:prstGeom prst="line">
              <a:avLst/>
            </a:prstGeom>
            <a:noFill/>
            <a:ln w="11113">
              <a:solidFill>
                <a:srgbClr val="FF00FF"/>
              </a:solidFill>
              <a:round/>
              <a:headEnd/>
              <a:tailEnd/>
            </a:ln>
          </p:spPr>
          <p:txBody>
            <a:bodyPr/>
            <a:lstStyle/>
            <a:p>
              <a:endParaRPr lang="en-US"/>
            </a:p>
          </p:txBody>
        </p:sp>
        <p:sp>
          <p:nvSpPr>
            <p:cNvPr id="86704" name="Line 692"/>
            <p:cNvSpPr>
              <a:spLocks noChangeShapeType="1"/>
            </p:cNvSpPr>
            <p:nvPr/>
          </p:nvSpPr>
          <p:spPr bwMode="auto">
            <a:xfrm flipV="1">
              <a:off x="2596" y="2760"/>
              <a:ext cx="7" cy="59"/>
            </a:xfrm>
            <a:prstGeom prst="line">
              <a:avLst/>
            </a:prstGeom>
            <a:noFill/>
            <a:ln w="11113">
              <a:solidFill>
                <a:srgbClr val="FF00FF"/>
              </a:solidFill>
              <a:round/>
              <a:headEnd/>
              <a:tailEnd/>
            </a:ln>
          </p:spPr>
          <p:txBody>
            <a:bodyPr/>
            <a:lstStyle/>
            <a:p>
              <a:endParaRPr lang="en-US"/>
            </a:p>
          </p:txBody>
        </p:sp>
        <p:sp>
          <p:nvSpPr>
            <p:cNvPr id="86705" name="Line 693"/>
            <p:cNvSpPr>
              <a:spLocks noChangeShapeType="1"/>
            </p:cNvSpPr>
            <p:nvPr/>
          </p:nvSpPr>
          <p:spPr bwMode="auto">
            <a:xfrm>
              <a:off x="2603" y="2760"/>
              <a:ext cx="15" cy="51"/>
            </a:xfrm>
            <a:prstGeom prst="line">
              <a:avLst/>
            </a:prstGeom>
            <a:noFill/>
            <a:ln w="11113">
              <a:solidFill>
                <a:srgbClr val="FF00FF"/>
              </a:solidFill>
              <a:round/>
              <a:headEnd/>
              <a:tailEnd/>
            </a:ln>
          </p:spPr>
          <p:txBody>
            <a:bodyPr/>
            <a:lstStyle/>
            <a:p>
              <a:endParaRPr lang="en-US"/>
            </a:p>
          </p:txBody>
        </p:sp>
        <p:sp>
          <p:nvSpPr>
            <p:cNvPr id="86706" name="Line 694"/>
            <p:cNvSpPr>
              <a:spLocks noChangeShapeType="1"/>
            </p:cNvSpPr>
            <p:nvPr/>
          </p:nvSpPr>
          <p:spPr bwMode="auto">
            <a:xfrm>
              <a:off x="2618" y="2811"/>
              <a:ext cx="7" cy="22"/>
            </a:xfrm>
            <a:prstGeom prst="line">
              <a:avLst/>
            </a:prstGeom>
            <a:noFill/>
            <a:ln w="11113">
              <a:solidFill>
                <a:srgbClr val="FF00FF"/>
              </a:solidFill>
              <a:round/>
              <a:headEnd/>
              <a:tailEnd/>
            </a:ln>
          </p:spPr>
          <p:txBody>
            <a:bodyPr/>
            <a:lstStyle/>
            <a:p>
              <a:endParaRPr lang="en-US"/>
            </a:p>
          </p:txBody>
        </p:sp>
        <p:sp>
          <p:nvSpPr>
            <p:cNvPr id="86707" name="Line 695"/>
            <p:cNvSpPr>
              <a:spLocks noChangeShapeType="1"/>
            </p:cNvSpPr>
            <p:nvPr/>
          </p:nvSpPr>
          <p:spPr bwMode="auto">
            <a:xfrm>
              <a:off x="2625" y="2833"/>
              <a:ext cx="15" cy="8"/>
            </a:xfrm>
            <a:prstGeom prst="line">
              <a:avLst/>
            </a:prstGeom>
            <a:noFill/>
            <a:ln w="11113">
              <a:solidFill>
                <a:srgbClr val="FF00FF"/>
              </a:solidFill>
              <a:round/>
              <a:headEnd/>
              <a:tailEnd/>
            </a:ln>
          </p:spPr>
          <p:txBody>
            <a:bodyPr/>
            <a:lstStyle/>
            <a:p>
              <a:endParaRPr lang="en-US"/>
            </a:p>
          </p:txBody>
        </p:sp>
        <p:sp>
          <p:nvSpPr>
            <p:cNvPr id="86708" name="Line 696"/>
            <p:cNvSpPr>
              <a:spLocks noChangeShapeType="1"/>
            </p:cNvSpPr>
            <p:nvPr/>
          </p:nvSpPr>
          <p:spPr bwMode="auto">
            <a:xfrm>
              <a:off x="2640" y="2841"/>
              <a:ext cx="7" cy="0"/>
            </a:xfrm>
            <a:prstGeom prst="line">
              <a:avLst/>
            </a:prstGeom>
            <a:noFill/>
            <a:ln w="11113">
              <a:solidFill>
                <a:srgbClr val="FF00FF"/>
              </a:solidFill>
              <a:round/>
              <a:headEnd/>
              <a:tailEnd/>
            </a:ln>
          </p:spPr>
          <p:txBody>
            <a:bodyPr/>
            <a:lstStyle/>
            <a:p>
              <a:endParaRPr lang="en-US"/>
            </a:p>
          </p:txBody>
        </p:sp>
        <p:sp>
          <p:nvSpPr>
            <p:cNvPr id="86709" name="Line 697"/>
            <p:cNvSpPr>
              <a:spLocks noChangeShapeType="1"/>
            </p:cNvSpPr>
            <p:nvPr/>
          </p:nvSpPr>
          <p:spPr bwMode="auto">
            <a:xfrm flipV="1">
              <a:off x="2647" y="2833"/>
              <a:ext cx="7" cy="8"/>
            </a:xfrm>
            <a:prstGeom prst="line">
              <a:avLst/>
            </a:prstGeom>
            <a:noFill/>
            <a:ln w="11113">
              <a:solidFill>
                <a:srgbClr val="FF00FF"/>
              </a:solidFill>
              <a:round/>
              <a:headEnd/>
              <a:tailEnd/>
            </a:ln>
          </p:spPr>
          <p:txBody>
            <a:bodyPr/>
            <a:lstStyle/>
            <a:p>
              <a:endParaRPr lang="en-US"/>
            </a:p>
          </p:txBody>
        </p:sp>
        <p:sp>
          <p:nvSpPr>
            <p:cNvPr id="86710" name="Line 698"/>
            <p:cNvSpPr>
              <a:spLocks noChangeShapeType="1"/>
            </p:cNvSpPr>
            <p:nvPr/>
          </p:nvSpPr>
          <p:spPr bwMode="auto">
            <a:xfrm flipV="1">
              <a:off x="2654" y="2753"/>
              <a:ext cx="15" cy="80"/>
            </a:xfrm>
            <a:prstGeom prst="line">
              <a:avLst/>
            </a:prstGeom>
            <a:noFill/>
            <a:ln w="11113">
              <a:solidFill>
                <a:srgbClr val="FF00FF"/>
              </a:solidFill>
              <a:round/>
              <a:headEnd/>
              <a:tailEnd/>
            </a:ln>
          </p:spPr>
          <p:txBody>
            <a:bodyPr/>
            <a:lstStyle/>
            <a:p>
              <a:endParaRPr lang="en-US"/>
            </a:p>
          </p:txBody>
        </p:sp>
        <p:sp>
          <p:nvSpPr>
            <p:cNvPr id="86711" name="Line 699"/>
            <p:cNvSpPr>
              <a:spLocks noChangeShapeType="1"/>
            </p:cNvSpPr>
            <p:nvPr/>
          </p:nvSpPr>
          <p:spPr bwMode="auto">
            <a:xfrm>
              <a:off x="2669" y="2753"/>
              <a:ext cx="7" cy="146"/>
            </a:xfrm>
            <a:prstGeom prst="line">
              <a:avLst/>
            </a:prstGeom>
            <a:noFill/>
            <a:ln w="11113">
              <a:solidFill>
                <a:srgbClr val="FF00FF"/>
              </a:solidFill>
              <a:round/>
              <a:headEnd/>
              <a:tailEnd/>
            </a:ln>
          </p:spPr>
          <p:txBody>
            <a:bodyPr/>
            <a:lstStyle/>
            <a:p>
              <a:endParaRPr lang="en-US"/>
            </a:p>
          </p:txBody>
        </p:sp>
        <p:sp>
          <p:nvSpPr>
            <p:cNvPr id="86712" name="Line 700"/>
            <p:cNvSpPr>
              <a:spLocks noChangeShapeType="1"/>
            </p:cNvSpPr>
            <p:nvPr/>
          </p:nvSpPr>
          <p:spPr bwMode="auto">
            <a:xfrm>
              <a:off x="2676" y="2899"/>
              <a:ext cx="15" cy="0"/>
            </a:xfrm>
            <a:prstGeom prst="line">
              <a:avLst/>
            </a:prstGeom>
            <a:noFill/>
            <a:ln w="11113">
              <a:solidFill>
                <a:srgbClr val="FF00FF"/>
              </a:solidFill>
              <a:round/>
              <a:headEnd/>
              <a:tailEnd/>
            </a:ln>
          </p:spPr>
          <p:txBody>
            <a:bodyPr/>
            <a:lstStyle/>
            <a:p>
              <a:endParaRPr lang="en-US"/>
            </a:p>
          </p:txBody>
        </p:sp>
        <p:sp>
          <p:nvSpPr>
            <p:cNvPr id="86713" name="Line 701"/>
            <p:cNvSpPr>
              <a:spLocks noChangeShapeType="1"/>
            </p:cNvSpPr>
            <p:nvPr/>
          </p:nvSpPr>
          <p:spPr bwMode="auto">
            <a:xfrm>
              <a:off x="2691" y="2899"/>
              <a:ext cx="7" cy="29"/>
            </a:xfrm>
            <a:prstGeom prst="line">
              <a:avLst/>
            </a:prstGeom>
            <a:noFill/>
            <a:ln w="11113">
              <a:solidFill>
                <a:srgbClr val="FF00FF"/>
              </a:solidFill>
              <a:round/>
              <a:headEnd/>
              <a:tailEnd/>
            </a:ln>
          </p:spPr>
          <p:txBody>
            <a:bodyPr/>
            <a:lstStyle/>
            <a:p>
              <a:endParaRPr lang="en-US"/>
            </a:p>
          </p:txBody>
        </p:sp>
        <p:sp>
          <p:nvSpPr>
            <p:cNvPr id="86714" name="Line 702"/>
            <p:cNvSpPr>
              <a:spLocks noChangeShapeType="1"/>
            </p:cNvSpPr>
            <p:nvPr/>
          </p:nvSpPr>
          <p:spPr bwMode="auto">
            <a:xfrm>
              <a:off x="2698" y="2928"/>
              <a:ext cx="7" cy="15"/>
            </a:xfrm>
            <a:prstGeom prst="line">
              <a:avLst/>
            </a:prstGeom>
            <a:noFill/>
            <a:ln w="11113">
              <a:solidFill>
                <a:srgbClr val="FF00FF"/>
              </a:solidFill>
              <a:round/>
              <a:headEnd/>
              <a:tailEnd/>
            </a:ln>
          </p:spPr>
          <p:txBody>
            <a:bodyPr/>
            <a:lstStyle/>
            <a:p>
              <a:endParaRPr lang="en-US"/>
            </a:p>
          </p:txBody>
        </p:sp>
        <p:sp>
          <p:nvSpPr>
            <p:cNvPr id="86715" name="Line 703"/>
            <p:cNvSpPr>
              <a:spLocks noChangeShapeType="1"/>
            </p:cNvSpPr>
            <p:nvPr/>
          </p:nvSpPr>
          <p:spPr bwMode="auto">
            <a:xfrm flipV="1">
              <a:off x="2705" y="2921"/>
              <a:ext cx="15" cy="22"/>
            </a:xfrm>
            <a:prstGeom prst="line">
              <a:avLst/>
            </a:prstGeom>
            <a:noFill/>
            <a:ln w="11113">
              <a:solidFill>
                <a:srgbClr val="FF00FF"/>
              </a:solidFill>
              <a:round/>
              <a:headEnd/>
              <a:tailEnd/>
            </a:ln>
          </p:spPr>
          <p:txBody>
            <a:bodyPr/>
            <a:lstStyle/>
            <a:p>
              <a:endParaRPr lang="en-US"/>
            </a:p>
          </p:txBody>
        </p:sp>
        <p:sp>
          <p:nvSpPr>
            <p:cNvPr id="86716" name="Line 704"/>
            <p:cNvSpPr>
              <a:spLocks noChangeShapeType="1"/>
            </p:cNvSpPr>
            <p:nvPr/>
          </p:nvSpPr>
          <p:spPr bwMode="auto">
            <a:xfrm>
              <a:off x="2720" y="2921"/>
              <a:ext cx="7" cy="22"/>
            </a:xfrm>
            <a:prstGeom prst="line">
              <a:avLst/>
            </a:prstGeom>
            <a:noFill/>
            <a:ln w="11113">
              <a:solidFill>
                <a:srgbClr val="FF00FF"/>
              </a:solidFill>
              <a:round/>
              <a:headEnd/>
              <a:tailEnd/>
            </a:ln>
          </p:spPr>
          <p:txBody>
            <a:bodyPr/>
            <a:lstStyle/>
            <a:p>
              <a:endParaRPr lang="en-US"/>
            </a:p>
          </p:txBody>
        </p:sp>
        <p:sp>
          <p:nvSpPr>
            <p:cNvPr id="86717" name="Line 705"/>
            <p:cNvSpPr>
              <a:spLocks noChangeShapeType="1"/>
            </p:cNvSpPr>
            <p:nvPr/>
          </p:nvSpPr>
          <p:spPr bwMode="auto">
            <a:xfrm>
              <a:off x="2727" y="2943"/>
              <a:ext cx="15" cy="14"/>
            </a:xfrm>
            <a:prstGeom prst="line">
              <a:avLst/>
            </a:prstGeom>
            <a:noFill/>
            <a:ln w="11113">
              <a:solidFill>
                <a:srgbClr val="FF00FF"/>
              </a:solidFill>
              <a:round/>
              <a:headEnd/>
              <a:tailEnd/>
            </a:ln>
          </p:spPr>
          <p:txBody>
            <a:bodyPr/>
            <a:lstStyle/>
            <a:p>
              <a:endParaRPr lang="en-US"/>
            </a:p>
          </p:txBody>
        </p:sp>
        <p:sp>
          <p:nvSpPr>
            <p:cNvPr id="86718" name="Line 706"/>
            <p:cNvSpPr>
              <a:spLocks noChangeShapeType="1"/>
            </p:cNvSpPr>
            <p:nvPr/>
          </p:nvSpPr>
          <p:spPr bwMode="auto">
            <a:xfrm>
              <a:off x="2742" y="2957"/>
              <a:ext cx="7" cy="0"/>
            </a:xfrm>
            <a:prstGeom prst="line">
              <a:avLst/>
            </a:prstGeom>
            <a:noFill/>
            <a:ln w="11113">
              <a:solidFill>
                <a:srgbClr val="FF00FF"/>
              </a:solidFill>
              <a:round/>
              <a:headEnd/>
              <a:tailEnd/>
            </a:ln>
          </p:spPr>
          <p:txBody>
            <a:bodyPr/>
            <a:lstStyle/>
            <a:p>
              <a:endParaRPr lang="en-US"/>
            </a:p>
          </p:txBody>
        </p:sp>
        <p:sp>
          <p:nvSpPr>
            <p:cNvPr id="86719" name="Line 707"/>
            <p:cNvSpPr>
              <a:spLocks noChangeShapeType="1"/>
            </p:cNvSpPr>
            <p:nvPr/>
          </p:nvSpPr>
          <p:spPr bwMode="auto">
            <a:xfrm flipV="1">
              <a:off x="2749" y="2943"/>
              <a:ext cx="7" cy="14"/>
            </a:xfrm>
            <a:prstGeom prst="line">
              <a:avLst/>
            </a:prstGeom>
            <a:noFill/>
            <a:ln w="11113">
              <a:solidFill>
                <a:srgbClr val="FF00FF"/>
              </a:solidFill>
              <a:round/>
              <a:headEnd/>
              <a:tailEnd/>
            </a:ln>
          </p:spPr>
          <p:txBody>
            <a:bodyPr/>
            <a:lstStyle/>
            <a:p>
              <a:endParaRPr lang="en-US"/>
            </a:p>
          </p:txBody>
        </p:sp>
        <p:sp>
          <p:nvSpPr>
            <p:cNvPr id="86720" name="Line 708"/>
            <p:cNvSpPr>
              <a:spLocks noChangeShapeType="1"/>
            </p:cNvSpPr>
            <p:nvPr/>
          </p:nvSpPr>
          <p:spPr bwMode="auto">
            <a:xfrm flipV="1">
              <a:off x="2756" y="2921"/>
              <a:ext cx="15" cy="22"/>
            </a:xfrm>
            <a:prstGeom prst="line">
              <a:avLst/>
            </a:prstGeom>
            <a:noFill/>
            <a:ln w="11113">
              <a:solidFill>
                <a:srgbClr val="FF00FF"/>
              </a:solidFill>
              <a:round/>
              <a:headEnd/>
              <a:tailEnd/>
            </a:ln>
          </p:spPr>
          <p:txBody>
            <a:bodyPr/>
            <a:lstStyle/>
            <a:p>
              <a:endParaRPr lang="en-US"/>
            </a:p>
          </p:txBody>
        </p:sp>
        <p:sp>
          <p:nvSpPr>
            <p:cNvPr id="86721" name="Line 709"/>
            <p:cNvSpPr>
              <a:spLocks noChangeShapeType="1"/>
            </p:cNvSpPr>
            <p:nvPr/>
          </p:nvSpPr>
          <p:spPr bwMode="auto">
            <a:xfrm>
              <a:off x="2771" y="2921"/>
              <a:ext cx="7" cy="7"/>
            </a:xfrm>
            <a:prstGeom prst="line">
              <a:avLst/>
            </a:prstGeom>
            <a:noFill/>
            <a:ln w="11113">
              <a:solidFill>
                <a:srgbClr val="FF00FF"/>
              </a:solidFill>
              <a:round/>
              <a:headEnd/>
              <a:tailEnd/>
            </a:ln>
          </p:spPr>
          <p:txBody>
            <a:bodyPr/>
            <a:lstStyle/>
            <a:p>
              <a:endParaRPr lang="en-US"/>
            </a:p>
          </p:txBody>
        </p:sp>
        <p:sp>
          <p:nvSpPr>
            <p:cNvPr id="86722" name="Line 710"/>
            <p:cNvSpPr>
              <a:spLocks noChangeShapeType="1"/>
            </p:cNvSpPr>
            <p:nvPr/>
          </p:nvSpPr>
          <p:spPr bwMode="auto">
            <a:xfrm>
              <a:off x="2778" y="2928"/>
              <a:ext cx="15" cy="0"/>
            </a:xfrm>
            <a:prstGeom prst="line">
              <a:avLst/>
            </a:prstGeom>
            <a:noFill/>
            <a:ln w="11113">
              <a:solidFill>
                <a:srgbClr val="FF00FF"/>
              </a:solidFill>
              <a:round/>
              <a:headEnd/>
              <a:tailEnd/>
            </a:ln>
          </p:spPr>
          <p:txBody>
            <a:bodyPr/>
            <a:lstStyle/>
            <a:p>
              <a:endParaRPr lang="en-US"/>
            </a:p>
          </p:txBody>
        </p:sp>
        <p:sp>
          <p:nvSpPr>
            <p:cNvPr id="86723" name="Line 711"/>
            <p:cNvSpPr>
              <a:spLocks noChangeShapeType="1"/>
            </p:cNvSpPr>
            <p:nvPr/>
          </p:nvSpPr>
          <p:spPr bwMode="auto">
            <a:xfrm>
              <a:off x="2793" y="2928"/>
              <a:ext cx="7" cy="0"/>
            </a:xfrm>
            <a:prstGeom prst="line">
              <a:avLst/>
            </a:prstGeom>
            <a:noFill/>
            <a:ln w="11113">
              <a:solidFill>
                <a:srgbClr val="FF00FF"/>
              </a:solidFill>
              <a:round/>
              <a:headEnd/>
              <a:tailEnd/>
            </a:ln>
          </p:spPr>
          <p:txBody>
            <a:bodyPr/>
            <a:lstStyle/>
            <a:p>
              <a:endParaRPr lang="en-US"/>
            </a:p>
          </p:txBody>
        </p:sp>
        <p:sp>
          <p:nvSpPr>
            <p:cNvPr id="86724" name="Line 712"/>
            <p:cNvSpPr>
              <a:spLocks noChangeShapeType="1"/>
            </p:cNvSpPr>
            <p:nvPr/>
          </p:nvSpPr>
          <p:spPr bwMode="auto">
            <a:xfrm>
              <a:off x="2800" y="2928"/>
              <a:ext cx="14" cy="0"/>
            </a:xfrm>
            <a:prstGeom prst="line">
              <a:avLst/>
            </a:prstGeom>
            <a:noFill/>
            <a:ln w="11113">
              <a:solidFill>
                <a:srgbClr val="FF00FF"/>
              </a:solidFill>
              <a:round/>
              <a:headEnd/>
              <a:tailEnd/>
            </a:ln>
          </p:spPr>
          <p:txBody>
            <a:bodyPr/>
            <a:lstStyle/>
            <a:p>
              <a:endParaRPr lang="en-US"/>
            </a:p>
          </p:txBody>
        </p:sp>
        <p:sp>
          <p:nvSpPr>
            <p:cNvPr id="86725" name="Line 713"/>
            <p:cNvSpPr>
              <a:spLocks noChangeShapeType="1"/>
            </p:cNvSpPr>
            <p:nvPr/>
          </p:nvSpPr>
          <p:spPr bwMode="auto">
            <a:xfrm>
              <a:off x="2814" y="2928"/>
              <a:ext cx="8" cy="0"/>
            </a:xfrm>
            <a:prstGeom prst="line">
              <a:avLst/>
            </a:prstGeom>
            <a:noFill/>
            <a:ln w="11113">
              <a:solidFill>
                <a:srgbClr val="FF00FF"/>
              </a:solidFill>
              <a:round/>
              <a:headEnd/>
              <a:tailEnd/>
            </a:ln>
          </p:spPr>
          <p:txBody>
            <a:bodyPr/>
            <a:lstStyle/>
            <a:p>
              <a:endParaRPr lang="en-US"/>
            </a:p>
          </p:txBody>
        </p:sp>
        <p:sp>
          <p:nvSpPr>
            <p:cNvPr id="86726" name="Line 714"/>
            <p:cNvSpPr>
              <a:spLocks noChangeShapeType="1"/>
            </p:cNvSpPr>
            <p:nvPr/>
          </p:nvSpPr>
          <p:spPr bwMode="auto">
            <a:xfrm flipV="1">
              <a:off x="2822" y="2921"/>
              <a:ext cx="7" cy="7"/>
            </a:xfrm>
            <a:prstGeom prst="line">
              <a:avLst/>
            </a:prstGeom>
            <a:noFill/>
            <a:ln w="11113">
              <a:solidFill>
                <a:srgbClr val="FF00FF"/>
              </a:solidFill>
              <a:round/>
              <a:headEnd/>
              <a:tailEnd/>
            </a:ln>
          </p:spPr>
          <p:txBody>
            <a:bodyPr/>
            <a:lstStyle/>
            <a:p>
              <a:endParaRPr lang="en-US"/>
            </a:p>
          </p:txBody>
        </p:sp>
        <p:sp>
          <p:nvSpPr>
            <p:cNvPr id="86727" name="Line 715"/>
            <p:cNvSpPr>
              <a:spLocks noChangeShapeType="1"/>
            </p:cNvSpPr>
            <p:nvPr/>
          </p:nvSpPr>
          <p:spPr bwMode="auto">
            <a:xfrm flipV="1">
              <a:off x="2829" y="2913"/>
              <a:ext cx="15" cy="8"/>
            </a:xfrm>
            <a:prstGeom prst="line">
              <a:avLst/>
            </a:prstGeom>
            <a:noFill/>
            <a:ln w="11113">
              <a:solidFill>
                <a:srgbClr val="FF00FF"/>
              </a:solidFill>
              <a:round/>
              <a:headEnd/>
              <a:tailEnd/>
            </a:ln>
          </p:spPr>
          <p:txBody>
            <a:bodyPr/>
            <a:lstStyle/>
            <a:p>
              <a:endParaRPr lang="en-US"/>
            </a:p>
          </p:txBody>
        </p:sp>
        <p:sp>
          <p:nvSpPr>
            <p:cNvPr id="86728" name="Line 716"/>
            <p:cNvSpPr>
              <a:spLocks noChangeShapeType="1"/>
            </p:cNvSpPr>
            <p:nvPr/>
          </p:nvSpPr>
          <p:spPr bwMode="auto">
            <a:xfrm>
              <a:off x="2844" y="2913"/>
              <a:ext cx="7" cy="15"/>
            </a:xfrm>
            <a:prstGeom prst="line">
              <a:avLst/>
            </a:prstGeom>
            <a:noFill/>
            <a:ln w="11113">
              <a:solidFill>
                <a:srgbClr val="FF00FF"/>
              </a:solidFill>
              <a:round/>
              <a:headEnd/>
              <a:tailEnd/>
            </a:ln>
          </p:spPr>
          <p:txBody>
            <a:bodyPr/>
            <a:lstStyle/>
            <a:p>
              <a:endParaRPr lang="en-US"/>
            </a:p>
          </p:txBody>
        </p:sp>
        <p:sp>
          <p:nvSpPr>
            <p:cNvPr id="86729" name="Line 717"/>
            <p:cNvSpPr>
              <a:spLocks noChangeShapeType="1"/>
            </p:cNvSpPr>
            <p:nvPr/>
          </p:nvSpPr>
          <p:spPr bwMode="auto">
            <a:xfrm>
              <a:off x="2851" y="2928"/>
              <a:ext cx="14" cy="7"/>
            </a:xfrm>
            <a:prstGeom prst="line">
              <a:avLst/>
            </a:prstGeom>
            <a:noFill/>
            <a:ln w="11113">
              <a:solidFill>
                <a:srgbClr val="FF00FF"/>
              </a:solidFill>
              <a:round/>
              <a:headEnd/>
              <a:tailEnd/>
            </a:ln>
          </p:spPr>
          <p:txBody>
            <a:bodyPr/>
            <a:lstStyle/>
            <a:p>
              <a:endParaRPr lang="en-US"/>
            </a:p>
          </p:txBody>
        </p:sp>
        <p:sp>
          <p:nvSpPr>
            <p:cNvPr id="86730" name="Line 718"/>
            <p:cNvSpPr>
              <a:spLocks noChangeShapeType="1"/>
            </p:cNvSpPr>
            <p:nvPr/>
          </p:nvSpPr>
          <p:spPr bwMode="auto">
            <a:xfrm flipV="1">
              <a:off x="2865" y="2921"/>
              <a:ext cx="8" cy="14"/>
            </a:xfrm>
            <a:prstGeom prst="line">
              <a:avLst/>
            </a:prstGeom>
            <a:noFill/>
            <a:ln w="11113">
              <a:solidFill>
                <a:srgbClr val="FF00FF"/>
              </a:solidFill>
              <a:round/>
              <a:headEnd/>
              <a:tailEnd/>
            </a:ln>
          </p:spPr>
          <p:txBody>
            <a:bodyPr/>
            <a:lstStyle/>
            <a:p>
              <a:endParaRPr lang="en-US"/>
            </a:p>
          </p:txBody>
        </p:sp>
        <p:sp>
          <p:nvSpPr>
            <p:cNvPr id="86731" name="Line 719"/>
            <p:cNvSpPr>
              <a:spLocks noChangeShapeType="1"/>
            </p:cNvSpPr>
            <p:nvPr/>
          </p:nvSpPr>
          <p:spPr bwMode="auto">
            <a:xfrm>
              <a:off x="2873" y="2921"/>
              <a:ext cx="7" cy="7"/>
            </a:xfrm>
            <a:prstGeom prst="line">
              <a:avLst/>
            </a:prstGeom>
            <a:noFill/>
            <a:ln w="11113">
              <a:solidFill>
                <a:srgbClr val="FF00FF"/>
              </a:solidFill>
              <a:round/>
              <a:headEnd/>
              <a:tailEnd/>
            </a:ln>
          </p:spPr>
          <p:txBody>
            <a:bodyPr/>
            <a:lstStyle/>
            <a:p>
              <a:endParaRPr lang="en-US"/>
            </a:p>
          </p:txBody>
        </p:sp>
        <p:sp>
          <p:nvSpPr>
            <p:cNvPr id="86732" name="Line 720"/>
            <p:cNvSpPr>
              <a:spLocks noChangeShapeType="1"/>
            </p:cNvSpPr>
            <p:nvPr/>
          </p:nvSpPr>
          <p:spPr bwMode="auto">
            <a:xfrm flipV="1">
              <a:off x="2880" y="2913"/>
              <a:ext cx="15" cy="15"/>
            </a:xfrm>
            <a:prstGeom prst="line">
              <a:avLst/>
            </a:prstGeom>
            <a:noFill/>
            <a:ln w="11113">
              <a:solidFill>
                <a:srgbClr val="FF00FF"/>
              </a:solidFill>
              <a:round/>
              <a:headEnd/>
              <a:tailEnd/>
            </a:ln>
          </p:spPr>
          <p:txBody>
            <a:bodyPr/>
            <a:lstStyle/>
            <a:p>
              <a:endParaRPr lang="en-US"/>
            </a:p>
          </p:txBody>
        </p:sp>
        <p:sp>
          <p:nvSpPr>
            <p:cNvPr id="86733" name="Line 721"/>
            <p:cNvSpPr>
              <a:spLocks noChangeShapeType="1"/>
            </p:cNvSpPr>
            <p:nvPr/>
          </p:nvSpPr>
          <p:spPr bwMode="auto">
            <a:xfrm>
              <a:off x="2895" y="2913"/>
              <a:ext cx="7" cy="8"/>
            </a:xfrm>
            <a:prstGeom prst="line">
              <a:avLst/>
            </a:prstGeom>
            <a:noFill/>
            <a:ln w="11113">
              <a:solidFill>
                <a:srgbClr val="FF00FF"/>
              </a:solidFill>
              <a:round/>
              <a:headEnd/>
              <a:tailEnd/>
            </a:ln>
          </p:spPr>
          <p:txBody>
            <a:bodyPr/>
            <a:lstStyle/>
            <a:p>
              <a:endParaRPr lang="en-US"/>
            </a:p>
          </p:txBody>
        </p:sp>
        <p:sp>
          <p:nvSpPr>
            <p:cNvPr id="86734" name="Line 722"/>
            <p:cNvSpPr>
              <a:spLocks noChangeShapeType="1"/>
            </p:cNvSpPr>
            <p:nvPr/>
          </p:nvSpPr>
          <p:spPr bwMode="auto">
            <a:xfrm flipV="1">
              <a:off x="2902" y="2913"/>
              <a:ext cx="14" cy="8"/>
            </a:xfrm>
            <a:prstGeom prst="line">
              <a:avLst/>
            </a:prstGeom>
            <a:noFill/>
            <a:ln w="11113">
              <a:solidFill>
                <a:srgbClr val="FF00FF"/>
              </a:solidFill>
              <a:round/>
              <a:headEnd/>
              <a:tailEnd/>
            </a:ln>
          </p:spPr>
          <p:txBody>
            <a:bodyPr/>
            <a:lstStyle/>
            <a:p>
              <a:endParaRPr lang="en-US"/>
            </a:p>
          </p:txBody>
        </p:sp>
        <p:sp>
          <p:nvSpPr>
            <p:cNvPr id="86735" name="Line 723"/>
            <p:cNvSpPr>
              <a:spLocks noChangeShapeType="1"/>
            </p:cNvSpPr>
            <p:nvPr/>
          </p:nvSpPr>
          <p:spPr bwMode="auto">
            <a:xfrm>
              <a:off x="2916" y="2913"/>
              <a:ext cx="8" cy="0"/>
            </a:xfrm>
            <a:prstGeom prst="line">
              <a:avLst/>
            </a:prstGeom>
            <a:noFill/>
            <a:ln w="11113">
              <a:solidFill>
                <a:srgbClr val="FF00FF"/>
              </a:solidFill>
              <a:round/>
              <a:headEnd/>
              <a:tailEnd/>
            </a:ln>
          </p:spPr>
          <p:txBody>
            <a:bodyPr/>
            <a:lstStyle/>
            <a:p>
              <a:endParaRPr lang="en-US"/>
            </a:p>
          </p:txBody>
        </p:sp>
        <p:sp>
          <p:nvSpPr>
            <p:cNvPr id="86736" name="Line 724"/>
            <p:cNvSpPr>
              <a:spLocks noChangeShapeType="1"/>
            </p:cNvSpPr>
            <p:nvPr/>
          </p:nvSpPr>
          <p:spPr bwMode="auto">
            <a:xfrm>
              <a:off x="2924" y="2913"/>
              <a:ext cx="7" cy="8"/>
            </a:xfrm>
            <a:prstGeom prst="line">
              <a:avLst/>
            </a:prstGeom>
            <a:noFill/>
            <a:ln w="11113">
              <a:solidFill>
                <a:srgbClr val="FF00FF"/>
              </a:solidFill>
              <a:round/>
              <a:headEnd/>
              <a:tailEnd/>
            </a:ln>
          </p:spPr>
          <p:txBody>
            <a:bodyPr/>
            <a:lstStyle/>
            <a:p>
              <a:endParaRPr lang="en-US"/>
            </a:p>
          </p:txBody>
        </p:sp>
        <p:sp>
          <p:nvSpPr>
            <p:cNvPr id="86737" name="Line 725"/>
            <p:cNvSpPr>
              <a:spLocks noChangeShapeType="1"/>
            </p:cNvSpPr>
            <p:nvPr/>
          </p:nvSpPr>
          <p:spPr bwMode="auto">
            <a:xfrm flipV="1">
              <a:off x="2931" y="2899"/>
              <a:ext cx="15" cy="22"/>
            </a:xfrm>
            <a:prstGeom prst="line">
              <a:avLst/>
            </a:prstGeom>
            <a:noFill/>
            <a:ln w="11113">
              <a:solidFill>
                <a:srgbClr val="FF00FF"/>
              </a:solidFill>
              <a:round/>
              <a:headEnd/>
              <a:tailEnd/>
            </a:ln>
          </p:spPr>
          <p:txBody>
            <a:bodyPr/>
            <a:lstStyle/>
            <a:p>
              <a:endParaRPr lang="en-US"/>
            </a:p>
          </p:txBody>
        </p:sp>
        <p:sp>
          <p:nvSpPr>
            <p:cNvPr id="86738" name="Line 726"/>
            <p:cNvSpPr>
              <a:spLocks noChangeShapeType="1"/>
            </p:cNvSpPr>
            <p:nvPr/>
          </p:nvSpPr>
          <p:spPr bwMode="auto">
            <a:xfrm>
              <a:off x="2946" y="2899"/>
              <a:ext cx="7" cy="0"/>
            </a:xfrm>
            <a:prstGeom prst="line">
              <a:avLst/>
            </a:prstGeom>
            <a:noFill/>
            <a:ln w="11113">
              <a:solidFill>
                <a:srgbClr val="FF00FF"/>
              </a:solidFill>
              <a:round/>
              <a:headEnd/>
              <a:tailEnd/>
            </a:ln>
          </p:spPr>
          <p:txBody>
            <a:bodyPr/>
            <a:lstStyle/>
            <a:p>
              <a:endParaRPr lang="en-US"/>
            </a:p>
          </p:txBody>
        </p:sp>
        <p:sp>
          <p:nvSpPr>
            <p:cNvPr id="86739" name="Line 727"/>
            <p:cNvSpPr>
              <a:spLocks noChangeShapeType="1"/>
            </p:cNvSpPr>
            <p:nvPr/>
          </p:nvSpPr>
          <p:spPr bwMode="auto">
            <a:xfrm>
              <a:off x="2953" y="2899"/>
              <a:ext cx="14" cy="7"/>
            </a:xfrm>
            <a:prstGeom prst="line">
              <a:avLst/>
            </a:prstGeom>
            <a:noFill/>
            <a:ln w="11113">
              <a:solidFill>
                <a:srgbClr val="FF00FF"/>
              </a:solidFill>
              <a:round/>
              <a:headEnd/>
              <a:tailEnd/>
            </a:ln>
          </p:spPr>
          <p:txBody>
            <a:bodyPr/>
            <a:lstStyle/>
            <a:p>
              <a:endParaRPr lang="en-US"/>
            </a:p>
          </p:txBody>
        </p:sp>
        <p:sp>
          <p:nvSpPr>
            <p:cNvPr id="86740" name="Line 728"/>
            <p:cNvSpPr>
              <a:spLocks noChangeShapeType="1"/>
            </p:cNvSpPr>
            <p:nvPr/>
          </p:nvSpPr>
          <p:spPr bwMode="auto">
            <a:xfrm>
              <a:off x="2967" y="2906"/>
              <a:ext cx="8" cy="0"/>
            </a:xfrm>
            <a:prstGeom prst="line">
              <a:avLst/>
            </a:prstGeom>
            <a:noFill/>
            <a:ln w="11113">
              <a:solidFill>
                <a:srgbClr val="FF00FF"/>
              </a:solidFill>
              <a:round/>
              <a:headEnd/>
              <a:tailEnd/>
            </a:ln>
          </p:spPr>
          <p:txBody>
            <a:bodyPr/>
            <a:lstStyle/>
            <a:p>
              <a:endParaRPr lang="en-US"/>
            </a:p>
          </p:txBody>
        </p:sp>
        <p:sp>
          <p:nvSpPr>
            <p:cNvPr id="86741" name="Line 729"/>
            <p:cNvSpPr>
              <a:spLocks noChangeShapeType="1"/>
            </p:cNvSpPr>
            <p:nvPr/>
          </p:nvSpPr>
          <p:spPr bwMode="auto">
            <a:xfrm flipV="1">
              <a:off x="2975" y="2862"/>
              <a:ext cx="7" cy="44"/>
            </a:xfrm>
            <a:prstGeom prst="line">
              <a:avLst/>
            </a:prstGeom>
            <a:noFill/>
            <a:ln w="11113">
              <a:solidFill>
                <a:srgbClr val="FF00FF"/>
              </a:solidFill>
              <a:round/>
              <a:headEnd/>
              <a:tailEnd/>
            </a:ln>
          </p:spPr>
          <p:txBody>
            <a:bodyPr/>
            <a:lstStyle/>
            <a:p>
              <a:endParaRPr lang="en-US"/>
            </a:p>
          </p:txBody>
        </p:sp>
        <p:sp>
          <p:nvSpPr>
            <p:cNvPr id="86742" name="Line 730"/>
            <p:cNvSpPr>
              <a:spLocks noChangeShapeType="1"/>
            </p:cNvSpPr>
            <p:nvPr/>
          </p:nvSpPr>
          <p:spPr bwMode="auto">
            <a:xfrm flipV="1">
              <a:off x="2982" y="2841"/>
              <a:ext cx="15" cy="21"/>
            </a:xfrm>
            <a:prstGeom prst="line">
              <a:avLst/>
            </a:prstGeom>
            <a:noFill/>
            <a:ln w="11113">
              <a:solidFill>
                <a:srgbClr val="FF00FF"/>
              </a:solidFill>
              <a:round/>
              <a:headEnd/>
              <a:tailEnd/>
            </a:ln>
          </p:spPr>
          <p:txBody>
            <a:bodyPr/>
            <a:lstStyle/>
            <a:p>
              <a:endParaRPr lang="en-US"/>
            </a:p>
          </p:txBody>
        </p:sp>
        <p:sp>
          <p:nvSpPr>
            <p:cNvPr id="86743" name="Line 731"/>
            <p:cNvSpPr>
              <a:spLocks noChangeShapeType="1"/>
            </p:cNvSpPr>
            <p:nvPr/>
          </p:nvSpPr>
          <p:spPr bwMode="auto">
            <a:xfrm>
              <a:off x="2997" y="2841"/>
              <a:ext cx="7" cy="36"/>
            </a:xfrm>
            <a:prstGeom prst="line">
              <a:avLst/>
            </a:prstGeom>
            <a:noFill/>
            <a:ln w="11113">
              <a:solidFill>
                <a:srgbClr val="FF00FF"/>
              </a:solidFill>
              <a:round/>
              <a:headEnd/>
              <a:tailEnd/>
            </a:ln>
          </p:spPr>
          <p:txBody>
            <a:bodyPr/>
            <a:lstStyle/>
            <a:p>
              <a:endParaRPr lang="en-US"/>
            </a:p>
          </p:txBody>
        </p:sp>
        <p:sp>
          <p:nvSpPr>
            <p:cNvPr id="86744" name="Line 732"/>
            <p:cNvSpPr>
              <a:spLocks noChangeShapeType="1"/>
            </p:cNvSpPr>
            <p:nvPr/>
          </p:nvSpPr>
          <p:spPr bwMode="auto">
            <a:xfrm>
              <a:off x="3004" y="2877"/>
              <a:ext cx="14" cy="0"/>
            </a:xfrm>
            <a:prstGeom prst="line">
              <a:avLst/>
            </a:prstGeom>
            <a:noFill/>
            <a:ln w="11113">
              <a:solidFill>
                <a:srgbClr val="FF00FF"/>
              </a:solidFill>
              <a:round/>
              <a:headEnd/>
              <a:tailEnd/>
            </a:ln>
          </p:spPr>
          <p:txBody>
            <a:bodyPr/>
            <a:lstStyle/>
            <a:p>
              <a:endParaRPr lang="en-US"/>
            </a:p>
          </p:txBody>
        </p:sp>
        <p:sp>
          <p:nvSpPr>
            <p:cNvPr id="86745" name="Line 733"/>
            <p:cNvSpPr>
              <a:spLocks noChangeShapeType="1"/>
            </p:cNvSpPr>
            <p:nvPr/>
          </p:nvSpPr>
          <p:spPr bwMode="auto">
            <a:xfrm flipV="1">
              <a:off x="3018" y="2855"/>
              <a:ext cx="8" cy="22"/>
            </a:xfrm>
            <a:prstGeom prst="line">
              <a:avLst/>
            </a:prstGeom>
            <a:noFill/>
            <a:ln w="11113">
              <a:solidFill>
                <a:srgbClr val="FF00FF"/>
              </a:solidFill>
              <a:round/>
              <a:headEnd/>
              <a:tailEnd/>
            </a:ln>
          </p:spPr>
          <p:txBody>
            <a:bodyPr/>
            <a:lstStyle/>
            <a:p>
              <a:endParaRPr lang="en-US"/>
            </a:p>
          </p:txBody>
        </p:sp>
        <p:sp>
          <p:nvSpPr>
            <p:cNvPr id="86746" name="Line 734"/>
            <p:cNvSpPr>
              <a:spLocks noChangeShapeType="1"/>
            </p:cNvSpPr>
            <p:nvPr/>
          </p:nvSpPr>
          <p:spPr bwMode="auto">
            <a:xfrm>
              <a:off x="3026" y="2855"/>
              <a:ext cx="14" cy="15"/>
            </a:xfrm>
            <a:prstGeom prst="line">
              <a:avLst/>
            </a:prstGeom>
            <a:noFill/>
            <a:ln w="11113">
              <a:solidFill>
                <a:srgbClr val="FF00FF"/>
              </a:solidFill>
              <a:round/>
              <a:headEnd/>
              <a:tailEnd/>
            </a:ln>
          </p:spPr>
          <p:txBody>
            <a:bodyPr/>
            <a:lstStyle/>
            <a:p>
              <a:endParaRPr lang="en-US"/>
            </a:p>
          </p:txBody>
        </p:sp>
        <p:sp>
          <p:nvSpPr>
            <p:cNvPr id="86747" name="Line 735"/>
            <p:cNvSpPr>
              <a:spLocks noChangeShapeType="1"/>
            </p:cNvSpPr>
            <p:nvPr/>
          </p:nvSpPr>
          <p:spPr bwMode="auto">
            <a:xfrm flipV="1">
              <a:off x="3040" y="2862"/>
              <a:ext cx="8" cy="8"/>
            </a:xfrm>
            <a:prstGeom prst="line">
              <a:avLst/>
            </a:prstGeom>
            <a:noFill/>
            <a:ln w="11113">
              <a:solidFill>
                <a:srgbClr val="FF00FF"/>
              </a:solidFill>
              <a:round/>
              <a:headEnd/>
              <a:tailEnd/>
            </a:ln>
          </p:spPr>
          <p:txBody>
            <a:bodyPr/>
            <a:lstStyle/>
            <a:p>
              <a:endParaRPr lang="en-US"/>
            </a:p>
          </p:txBody>
        </p:sp>
        <p:sp>
          <p:nvSpPr>
            <p:cNvPr id="86748" name="Line 736"/>
            <p:cNvSpPr>
              <a:spLocks noChangeShapeType="1"/>
            </p:cNvSpPr>
            <p:nvPr/>
          </p:nvSpPr>
          <p:spPr bwMode="auto">
            <a:xfrm>
              <a:off x="3048" y="2862"/>
              <a:ext cx="7" cy="30"/>
            </a:xfrm>
            <a:prstGeom prst="line">
              <a:avLst/>
            </a:prstGeom>
            <a:noFill/>
            <a:ln w="11113">
              <a:solidFill>
                <a:srgbClr val="FF00FF"/>
              </a:solidFill>
              <a:round/>
              <a:headEnd/>
              <a:tailEnd/>
            </a:ln>
          </p:spPr>
          <p:txBody>
            <a:bodyPr/>
            <a:lstStyle/>
            <a:p>
              <a:endParaRPr lang="en-US"/>
            </a:p>
          </p:txBody>
        </p:sp>
        <p:sp>
          <p:nvSpPr>
            <p:cNvPr id="86749" name="Line 737"/>
            <p:cNvSpPr>
              <a:spLocks noChangeShapeType="1"/>
            </p:cNvSpPr>
            <p:nvPr/>
          </p:nvSpPr>
          <p:spPr bwMode="auto">
            <a:xfrm flipV="1">
              <a:off x="3055" y="2884"/>
              <a:ext cx="14" cy="8"/>
            </a:xfrm>
            <a:prstGeom prst="line">
              <a:avLst/>
            </a:prstGeom>
            <a:noFill/>
            <a:ln w="11113">
              <a:solidFill>
                <a:srgbClr val="FF00FF"/>
              </a:solidFill>
              <a:round/>
              <a:headEnd/>
              <a:tailEnd/>
            </a:ln>
          </p:spPr>
          <p:txBody>
            <a:bodyPr/>
            <a:lstStyle/>
            <a:p>
              <a:endParaRPr lang="en-US"/>
            </a:p>
          </p:txBody>
        </p:sp>
        <p:sp>
          <p:nvSpPr>
            <p:cNvPr id="86750" name="Line 738"/>
            <p:cNvSpPr>
              <a:spLocks noChangeShapeType="1"/>
            </p:cNvSpPr>
            <p:nvPr/>
          </p:nvSpPr>
          <p:spPr bwMode="auto">
            <a:xfrm>
              <a:off x="3069" y="2884"/>
              <a:ext cx="8" cy="0"/>
            </a:xfrm>
            <a:prstGeom prst="line">
              <a:avLst/>
            </a:prstGeom>
            <a:noFill/>
            <a:ln w="11113">
              <a:solidFill>
                <a:srgbClr val="FF00FF"/>
              </a:solidFill>
              <a:round/>
              <a:headEnd/>
              <a:tailEnd/>
            </a:ln>
          </p:spPr>
          <p:txBody>
            <a:bodyPr/>
            <a:lstStyle/>
            <a:p>
              <a:endParaRPr lang="en-US"/>
            </a:p>
          </p:txBody>
        </p:sp>
        <p:sp>
          <p:nvSpPr>
            <p:cNvPr id="86751" name="Line 739"/>
            <p:cNvSpPr>
              <a:spLocks noChangeShapeType="1"/>
            </p:cNvSpPr>
            <p:nvPr/>
          </p:nvSpPr>
          <p:spPr bwMode="auto">
            <a:xfrm>
              <a:off x="3077" y="2884"/>
              <a:ext cx="14" cy="8"/>
            </a:xfrm>
            <a:prstGeom prst="line">
              <a:avLst/>
            </a:prstGeom>
            <a:noFill/>
            <a:ln w="11113">
              <a:solidFill>
                <a:srgbClr val="FF00FF"/>
              </a:solidFill>
              <a:round/>
              <a:headEnd/>
              <a:tailEnd/>
            </a:ln>
          </p:spPr>
          <p:txBody>
            <a:bodyPr/>
            <a:lstStyle/>
            <a:p>
              <a:endParaRPr lang="en-US"/>
            </a:p>
          </p:txBody>
        </p:sp>
        <p:sp>
          <p:nvSpPr>
            <p:cNvPr id="86752" name="Line 740"/>
            <p:cNvSpPr>
              <a:spLocks noChangeShapeType="1"/>
            </p:cNvSpPr>
            <p:nvPr/>
          </p:nvSpPr>
          <p:spPr bwMode="auto">
            <a:xfrm>
              <a:off x="3091" y="2892"/>
              <a:ext cx="8" cy="7"/>
            </a:xfrm>
            <a:prstGeom prst="line">
              <a:avLst/>
            </a:prstGeom>
            <a:noFill/>
            <a:ln w="11113">
              <a:solidFill>
                <a:srgbClr val="FF00FF"/>
              </a:solidFill>
              <a:round/>
              <a:headEnd/>
              <a:tailEnd/>
            </a:ln>
          </p:spPr>
          <p:txBody>
            <a:bodyPr/>
            <a:lstStyle/>
            <a:p>
              <a:endParaRPr lang="en-US"/>
            </a:p>
          </p:txBody>
        </p:sp>
        <p:sp>
          <p:nvSpPr>
            <p:cNvPr id="86753" name="Line 741"/>
            <p:cNvSpPr>
              <a:spLocks noChangeShapeType="1"/>
            </p:cNvSpPr>
            <p:nvPr/>
          </p:nvSpPr>
          <p:spPr bwMode="auto">
            <a:xfrm>
              <a:off x="3099" y="2899"/>
              <a:ext cx="7" cy="0"/>
            </a:xfrm>
            <a:prstGeom prst="line">
              <a:avLst/>
            </a:prstGeom>
            <a:noFill/>
            <a:ln w="11113">
              <a:solidFill>
                <a:srgbClr val="FF00FF"/>
              </a:solidFill>
              <a:round/>
              <a:headEnd/>
              <a:tailEnd/>
            </a:ln>
          </p:spPr>
          <p:txBody>
            <a:bodyPr/>
            <a:lstStyle/>
            <a:p>
              <a:endParaRPr lang="en-US"/>
            </a:p>
          </p:txBody>
        </p:sp>
        <p:sp>
          <p:nvSpPr>
            <p:cNvPr id="86754" name="Line 742"/>
            <p:cNvSpPr>
              <a:spLocks noChangeShapeType="1"/>
            </p:cNvSpPr>
            <p:nvPr/>
          </p:nvSpPr>
          <p:spPr bwMode="auto">
            <a:xfrm>
              <a:off x="3106" y="2899"/>
              <a:ext cx="14" cy="7"/>
            </a:xfrm>
            <a:prstGeom prst="line">
              <a:avLst/>
            </a:prstGeom>
            <a:noFill/>
            <a:ln w="11113">
              <a:solidFill>
                <a:srgbClr val="FF00FF"/>
              </a:solidFill>
              <a:round/>
              <a:headEnd/>
              <a:tailEnd/>
            </a:ln>
          </p:spPr>
          <p:txBody>
            <a:bodyPr/>
            <a:lstStyle/>
            <a:p>
              <a:endParaRPr lang="en-US"/>
            </a:p>
          </p:txBody>
        </p:sp>
        <p:sp>
          <p:nvSpPr>
            <p:cNvPr id="86755" name="Line 743"/>
            <p:cNvSpPr>
              <a:spLocks noChangeShapeType="1"/>
            </p:cNvSpPr>
            <p:nvPr/>
          </p:nvSpPr>
          <p:spPr bwMode="auto">
            <a:xfrm>
              <a:off x="3120" y="2906"/>
              <a:ext cx="8" cy="29"/>
            </a:xfrm>
            <a:prstGeom prst="line">
              <a:avLst/>
            </a:prstGeom>
            <a:noFill/>
            <a:ln w="11113">
              <a:solidFill>
                <a:srgbClr val="FF00FF"/>
              </a:solidFill>
              <a:round/>
              <a:headEnd/>
              <a:tailEnd/>
            </a:ln>
          </p:spPr>
          <p:txBody>
            <a:bodyPr/>
            <a:lstStyle/>
            <a:p>
              <a:endParaRPr lang="en-US"/>
            </a:p>
          </p:txBody>
        </p:sp>
        <p:sp>
          <p:nvSpPr>
            <p:cNvPr id="86756" name="Line 744"/>
            <p:cNvSpPr>
              <a:spLocks noChangeShapeType="1"/>
            </p:cNvSpPr>
            <p:nvPr/>
          </p:nvSpPr>
          <p:spPr bwMode="auto">
            <a:xfrm>
              <a:off x="3128" y="2935"/>
              <a:ext cx="14" cy="0"/>
            </a:xfrm>
            <a:prstGeom prst="line">
              <a:avLst/>
            </a:prstGeom>
            <a:noFill/>
            <a:ln w="11113">
              <a:solidFill>
                <a:srgbClr val="FF00FF"/>
              </a:solidFill>
              <a:round/>
              <a:headEnd/>
              <a:tailEnd/>
            </a:ln>
          </p:spPr>
          <p:txBody>
            <a:bodyPr/>
            <a:lstStyle/>
            <a:p>
              <a:endParaRPr lang="en-US"/>
            </a:p>
          </p:txBody>
        </p:sp>
        <p:sp>
          <p:nvSpPr>
            <p:cNvPr id="86757" name="Line 745"/>
            <p:cNvSpPr>
              <a:spLocks noChangeShapeType="1"/>
            </p:cNvSpPr>
            <p:nvPr/>
          </p:nvSpPr>
          <p:spPr bwMode="auto">
            <a:xfrm flipV="1">
              <a:off x="3142" y="2921"/>
              <a:ext cx="8" cy="14"/>
            </a:xfrm>
            <a:prstGeom prst="line">
              <a:avLst/>
            </a:prstGeom>
            <a:noFill/>
            <a:ln w="11113">
              <a:solidFill>
                <a:srgbClr val="FF00FF"/>
              </a:solidFill>
              <a:round/>
              <a:headEnd/>
              <a:tailEnd/>
            </a:ln>
          </p:spPr>
          <p:txBody>
            <a:bodyPr/>
            <a:lstStyle/>
            <a:p>
              <a:endParaRPr lang="en-US"/>
            </a:p>
          </p:txBody>
        </p:sp>
        <p:sp>
          <p:nvSpPr>
            <p:cNvPr id="86758" name="Line 746"/>
            <p:cNvSpPr>
              <a:spLocks noChangeShapeType="1"/>
            </p:cNvSpPr>
            <p:nvPr/>
          </p:nvSpPr>
          <p:spPr bwMode="auto">
            <a:xfrm>
              <a:off x="3150" y="2921"/>
              <a:ext cx="7" cy="14"/>
            </a:xfrm>
            <a:prstGeom prst="line">
              <a:avLst/>
            </a:prstGeom>
            <a:noFill/>
            <a:ln w="11113">
              <a:solidFill>
                <a:srgbClr val="FF00FF"/>
              </a:solidFill>
              <a:round/>
              <a:headEnd/>
              <a:tailEnd/>
            </a:ln>
          </p:spPr>
          <p:txBody>
            <a:bodyPr/>
            <a:lstStyle/>
            <a:p>
              <a:endParaRPr lang="en-US"/>
            </a:p>
          </p:txBody>
        </p:sp>
        <p:sp>
          <p:nvSpPr>
            <p:cNvPr id="86759" name="Line 747"/>
            <p:cNvSpPr>
              <a:spLocks noChangeShapeType="1"/>
            </p:cNvSpPr>
            <p:nvPr/>
          </p:nvSpPr>
          <p:spPr bwMode="auto">
            <a:xfrm>
              <a:off x="3157" y="2935"/>
              <a:ext cx="14" cy="0"/>
            </a:xfrm>
            <a:prstGeom prst="line">
              <a:avLst/>
            </a:prstGeom>
            <a:noFill/>
            <a:ln w="11113">
              <a:solidFill>
                <a:srgbClr val="FF00FF"/>
              </a:solidFill>
              <a:round/>
              <a:headEnd/>
              <a:tailEnd/>
            </a:ln>
          </p:spPr>
          <p:txBody>
            <a:bodyPr/>
            <a:lstStyle/>
            <a:p>
              <a:endParaRPr lang="en-US"/>
            </a:p>
          </p:txBody>
        </p:sp>
        <p:sp>
          <p:nvSpPr>
            <p:cNvPr id="86760" name="Line 748"/>
            <p:cNvSpPr>
              <a:spLocks noChangeShapeType="1"/>
            </p:cNvSpPr>
            <p:nvPr/>
          </p:nvSpPr>
          <p:spPr bwMode="auto">
            <a:xfrm>
              <a:off x="3171" y="2935"/>
              <a:ext cx="8" cy="0"/>
            </a:xfrm>
            <a:prstGeom prst="line">
              <a:avLst/>
            </a:prstGeom>
            <a:noFill/>
            <a:ln w="11113">
              <a:solidFill>
                <a:srgbClr val="FF00FF"/>
              </a:solidFill>
              <a:round/>
              <a:headEnd/>
              <a:tailEnd/>
            </a:ln>
          </p:spPr>
          <p:txBody>
            <a:bodyPr/>
            <a:lstStyle/>
            <a:p>
              <a:endParaRPr lang="en-US"/>
            </a:p>
          </p:txBody>
        </p:sp>
        <p:sp>
          <p:nvSpPr>
            <p:cNvPr id="86761" name="Line 749"/>
            <p:cNvSpPr>
              <a:spLocks noChangeShapeType="1"/>
            </p:cNvSpPr>
            <p:nvPr/>
          </p:nvSpPr>
          <p:spPr bwMode="auto">
            <a:xfrm flipV="1">
              <a:off x="3179" y="2855"/>
              <a:ext cx="14" cy="80"/>
            </a:xfrm>
            <a:prstGeom prst="line">
              <a:avLst/>
            </a:prstGeom>
            <a:noFill/>
            <a:ln w="11113">
              <a:solidFill>
                <a:srgbClr val="FF00FF"/>
              </a:solidFill>
              <a:round/>
              <a:headEnd/>
              <a:tailEnd/>
            </a:ln>
          </p:spPr>
          <p:txBody>
            <a:bodyPr/>
            <a:lstStyle/>
            <a:p>
              <a:endParaRPr lang="en-US"/>
            </a:p>
          </p:txBody>
        </p:sp>
        <p:sp>
          <p:nvSpPr>
            <p:cNvPr id="86762" name="Line 750"/>
            <p:cNvSpPr>
              <a:spLocks noChangeShapeType="1"/>
            </p:cNvSpPr>
            <p:nvPr/>
          </p:nvSpPr>
          <p:spPr bwMode="auto">
            <a:xfrm>
              <a:off x="3193" y="2855"/>
              <a:ext cx="7" cy="66"/>
            </a:xfrm>
            <a:prstGeom prst="line">
              <a:avLst/>
            </a:prstGeom>
            <a:noFill/>
            <a:ln w="11113">
              <a:solidFill>
                <a:srgbClr val="FF00FF"/>
              </a:solidFill>
              <a:round/>
              <a:headEnd/>
              <a:tailEnd/>
            </a:ln>
          </p:spPr>
          <p:txBody>
            <a:bodyPr/>
            <a:lstStyle/>
            <a:p>
              <a:endParaRPr lang="en-US"/>
            </a:p>
          </p:txBody>
        </p:sp>
        <p:sp>
          <p:nvSpPr>
            <p:cNvPr id="86763" name="Line 751"/>
            <p:cNvSpPr>
              <a:spLocks noChangeShapeType="1"/>
            </p:cNvSpPr>
            <p:nvPr/>
          </p:nvSpPr>
          <p:spPr bwMode="auto">
            <a:xfrm>
              <a:off x="3200" y="2921"/>
              <a:ext cx="8" cy="0"/>
            </a:xfrm>
            <a:prstGeom prst="line">
              <a:avLst/>
            </a:prstGeom>
            <a:noFill/>
            <a:ln w="11113">
              <a:solidFill>
                <a:srgbClr val="FF00FF"/>
              </a:solidFill>
              <a:round/>
              <a:headEnd/>
              <a:tailEnd/>
            </a:ln>
          </p:spPr>
          <p:txBody>
            <a:bodyPr/>
            <a:lstStyle/>
            <a:p>
              <a:endParaRPr lang="en-US"/>
            </a:p>
          </p:txBody>
        </p:sp>
        <p:sp>
          <p:nvSpPr>
            <p:cNvPr id="86764" name="Line 752"/>
            <p:cNvSpPr>
              <a:spLocks noChangeShapeType="1"/>
            </p:cNvSpPr>
            <p:nvPr/>
          </p:nvSpPr>
          <p:spPr bwMode="auto">
            <a:xfrm>
              <a:off x="3208" y="2921"/>
              <a:ext cx="14" cy="7"/>
            </a:xfrm>
            <a:prstGeom prst="line">
              <a:avLst/>
            </a:prstGeom>
            <a:noFill/>
            <a:ln w="11113">
              <a:solidFill>
                <a:srgbClr val="FF00FF"/>
              </a:solidFill>
              <a:round/>
              <a:headEnd/>
              <a:tailEnd/>
            </a:ln>
          </p:spPr>
          <p:txBody>
            <a:bodyPr/>
            <a:lstStyle/>
            <a:p>
              <a:endParaRPr lang="en-US"/>
            </a:p>
          </p:txBody>
        </p:sp>
        <p:sp>
          <p:nvSpPr>
            <p:cNvPr id="86765" name="Line 753"/>
            <p:cNvSpPr>
              <a:spLocks noChangeShapeType="1"/>
            </p:cNvSpPr>
            <p:nvPr/>
          </p:nvSpPr>
          <p:spPr bwMode="auto">
            <a:xfrm flipV="1">
              <a:off x="3222" y="2921"/>
              <a:ext cx="8" cy="7"/>
            </a:xfrm>
            <a:prstGeom prst="line">
              <a:avLst/>
            </a:prstGeom>
            <a:noFill/>
            <a:ln w="11113">
              <a:solidFill>
                <a:srgbClr val="FF00FF"/>
              </a:solidFill>
              <a:round/>
              <a:headEnd/>
              <a:tailEnd/>
            </a:ln>
          </p:spPr>
          <p:txBody>
            <a:bodyPr/>
            <a:lstStyle/>
            <a:p>
              <a:endParaRPr lang="en-US"/>
            </a:p>
          </p:txBody>
        </p:sp>
        <p:sp>
          <p:nvSpPr>
            <p:cNvPr id="86766" name="Line 754"/>
            <p:cNvSpPr>
              <a:spLocks noChangeShapeType="1"/>
            </p:cNvSpPr>
            <p:nvPr/>
          </p:nvSpPr>
          <p:spPr bwMode="auto">
            <a:xfrm>
              <a:off x="3230" y="2921"/>
              <a:ext cx="14" cy="7"/>
            </a:xfrm>
            <a:prstGeom prst="line">
              <a:avLst/>
            </a:prstGeom>
            <a:noFill/>
            <a:ln w="11113">
              <a:solidFill>
                <a:srgbClr val="FF00FF"/>
              </a:solidFill>
              <a:round/>
              <a:headEnd/>
              <a:tailEnd/>
            </a:ln>
          </p:spPr>
          <p:txBody>
            <a:bodyPr/>
            <a:lstStyle/>
            <a:p>
              <a:endParaRPr lang="en-US"/>
            </a:p>
          </p:txBody>
        </p:sp>
        <p:sp>
          <p:nvSpPr>
            <p:cNvPr id="86767" name="Line 755"/>
            <p:cNvSpPr>
              <a:spLocks noChangeShapeType="1"/>
            </p:cNvSpPr>
            <p:nvPr/>
          </p:nvSpPr>
          <p:spPr bwMode="auto">
            <a:xfrm>
              <a:off x="3244" y="2928"/>
              <a:ext cx="7" cy="0"/>
            </a:xfrm>
            <a:prstGeom prst="line">
              <a:avLst/>
            </a:prstGeom>
            <a:noFill/>
            <a:ln w="11113">
              <a:solidFill>
                <a:srgbClr val="FF00FF"/>
              </a:solidFill>
              <a:round/>
              <a:headEnd/>
              <a:tailEnd/>
            </a:ln>
          </p:spPr>
          <p:txBody>
            <a:bodyPr/>
            <a:lstStyle/>
            <a:p>
              <a:endParaRPr lang="en-US"/>
            </a:p>
          </p:txBody>
        </p:sp>
        <p:sp>
          <p:nvSpPr>
            <p:cNvPr id="86768" name="Line 756"/>
            <p:cNvSpPr>
              <a:spLocks noChangeShapeType="1"/>
            </p:cNvSpPr>
            <p:nvPr/>
          </p:nvSpPr>
          <p:spPr bwMode="auto">
            <a:xfrm>
              <a:off x="3251" y="2928"/>
              <a:ext cx="15" cy="0"/>
            </a:xfrm>
            <a:prstGeom prst="line">
              <a:avLst/>
            </a:prstGeom>
            <a:noFill/>
            <a:ln w="11113">
              <a:solidFill>
                <a:srgbClr val="FF00FF"/>
              </a:solidFill>
              <a:round/>
              <a:headEnd/>
              <a:tailEnd/>
            </a:ln>
          </p:spPr>
          <p:txBody>
            <a:bodyPr/>
            <a:lstStyle/>
            <a:p>
              <a:endParaRPr lang="en-US"/>
            </a:p>
          </p:txBody>
        </p:sp>
        <p:sp>
          <p:nvSpPr>
            <p:cNvPr id="86769" name="Line 757"/>
            <p:cNvSpPr>
              <a:spLocks noChangeShapeType="1"/>
            </p:cNvSpPr>
            <p:nvPr/>
          </p:nvSpPr>
          <p:spPr bwMode="auto">
            <a:xfrm>
              <a:off x="3266" y="2928"/>
              <a:ext cx="7" cy="0"/>
            </a:xfrm>
            <a:prstGeom prst="line">
              <a:avLst/>
            </a:prstGeom>
            <a:noFill/>
            <a:ln w="11113">
              <a:solidFill>
                <a:srgbClr val="FF00FF"/>
              </a:solidFill>
              <a:round/>
              <a:headEnd/>
              <a:tailEnd/>
            </a:ln>
          </p:spPr>
          <p:txBody>
            <a:bodyPr/>
            <a:lstStyle/>
            <a:p>
              <a:endParaRPr lang="en-US"/>
            </a:p>
          </p:txBody>
        </p:sp>
        <p:sp>
          <p:nvSpPr>
            <p:cNvPr id="86770" name="Line 758"/>
            <p:cNvSpPr>
              <a:spLocks noChangeShapeType="1"/>
            </p:cNvSpPr>
            <p:nvPr/>
          </p:nvSpPr>
          <p:spPr bwMode="auto">
            <a:xfrm>
              <a:off x="3273" y="2928"/>
              <a:ext cx="8" cy="0"/>
            </a:xfrm>
            <a:prstGeom prst="line">
              <a:avLst/>
            </a:prstGeom>
            <a:noFill/>
            <a:ln w="11113">
              <a:solidFill>
                <a:srgbClr val="FF00FF"/>
              </a:solidFill>
              <a:round/>
              <a:headEnd/>
              <a:tailEnd/>
            </a:ln>
          </p:spPr>
          <p:txBody>
            <a:bodyPr/>
            <a:lstStyle/>
            <a:p>
              <a:endParaRPr lang="en-US"/>
            </a:p>
          </p:txBody>
        </p:sp>
        <p:sp>
          <p:nvSpPr>
            <p:cNvPr id="86771" name="Line 759"/>
            <p:cNvSpPr>
              <a:spLocks noChangeShapeType="1"/>
            </p:cNvSpPr>
            <p:nvPr/>
          </p:nvSpPr>
          <p:spPr bwMode="auto">
            <a:xfrm>
              <a:off x="3281" y="2928"/>
              <a:ext cx="14" cy="7"/>
            </a:xfrm>
            <a:prstGeom prst="line">
              <a:avLst/>
            </a:prstGeom>
            <a:noFill/>
            <a:ln w="11113">
              <a:solidFill>
                <a:srgbClr val="FF00FF"/>
              </a:solidFill>
              <a:round/>
              <a:headEnd/>
              <a:tailEnd/>
            </a:ln>
          </p:spPr>
          <p:txBody>
            <a:bodyPr/>
            <a:lstStyle/>
            <a:p>
              <a:endParaRPr lang="en-US"/>
            </a:p>
          </p:txBody>
        </p:sp>
        <p:sp>
          <p:nvSpPr>
            <p:cNvPr id="86772" name="Line 760"/>
            <p:cNvSpPr>
              <a:spLocks noChangeShapeType="1"/>
            </p:cNvSpPr>
            <p:nvPr/>
          </p:nvSpPr>
          <p:spPr bwMode="auto">
            <a:xfrm>
              <a:off x="3295" y="2935"/>
              <a:ext cx="7" cy="0"/>
            </a:xfrm>
            <a:prstGeom prst="line">
              <a:avLst/>
            </a:prstGeom>
            <a:noFill/>
            <a:ln w="11113">
              <a:solidFill>
                <a:srgbClr val="FF00FF"/>
              </a:solidFill>
              <a:round/>
              <a:headEnd/>
              <a:tailEnd/>
            </a:ln>
          </p:spPr>
          <p:txBody>
            <a:bodyPr/>
            <a:lstStyle/>
            <a:p>
              <a:endParaRPr lang="en-US"/>
            </a:p>
          </p:txBody>
        </p:sp>
        <p:sp>
          <p:nvSpPr>
            <p:cNvPr id="86773" name="Line 761"/>
            <p:cNvSpPr>
              <a:spLocks noChangeShapeType="1"/>
            </p:cNvSpPr>
            <p:nvPr/>
          </p:nvSpPr>
          <p:spPr bwMode="auto">
            <a:xfrm flipV="1">
              <a:off x="3302" y="2921"/>
              <a:ext cx="15" cy="14"/>
            </a:xfrm>
            <a:prstGeom prst="line">
              <a:avLst/>
            </a:prstGeom>
            <a:noFill/>
            <a:ln w="11113">
              <a:solidFill>
                <a:srgbClr val="FF00FF"/>
              </a:solidFill>
              <a:round/>
              <a:headEnd/>
              <a:tailEnd/>
            </a:ln>
          </p:spPr>
          <p:txBody>
            <a:bodyPr/>
            <a:lstStyle/>
            <a:p>
              <a:endParaRPr lang="en-US"/>
            </a:p>
          </p:txBody>
        </p:sp>
        <p:sp>
          <p:nvSpPr>
            <p:cNvPr id="86774" name="Line 762"/>
            <p:cNvSpPr>
              <a:spLocks noChangeShapeType="1"/>
            </p:cNvSpPr>
            <p:nvPr/>
          </p:nvSpPr>
          <p:spPr bwMode="auto">
            <a:xfrm>
              <a:off x="3317" y="2921"/>
              <a:ext cx="7" cy="0"/>
            </a:xfrm>
            <a:prstGeom prst="line">
              <a:avLst/>
            </a:prstGeom>
            <a:noFill/>
            <a:ln w="11113">
              <a:solidFill>
                <a:srgbClr val="FF00FF"/>
              </a:solidFill>
              <a:round/>
              <a:headEnd/>
              <a:tailEnd/>
            </a:ln>
          </p:spPr>
          <p:txBody>
            <a:bodyPr/>
            <a:lstStyle/>
            <a:p>
              <a:endParaRPr lang="en-US"/>
            </a:p>
          </p:txBody>
        </p:sp>
        <p:sp>
          <p:nvSpPr>
            <p:cNvPr id="86775" name="Line 763"/>
            <p:cNvSpPr>
              <a:spLocks noChangeShapeType="1"/>
            </p:cNvSpPr>
            <p:nvPr/>
          </p:nvSpPr>
          <p:spPr bwMode="auto">
            <a:xfrm flipV="1">
              <a:off x="3324" y="2884"/>
              <a:ext cx="8" cy="37"/>
            </a:xfrm>
            <a:prstGeom prst="line">
              <a:avLst/>
            </a:prstGeom>
            <a:noFill/>
            <a:ln w="11113">
              <a:solidFill>
                <a:srgbClr val="FF00FF"/>
              </a:solidFill>
              <a:round/>
              <a:headEnd/>
              <a:tailEnd/>
            </a:ln>
          </p:spPr>
          <p:txBody>
            <a:bodyPr/>
            <a:lstStyle/>
            <a:p>
              <a:endParaRPr lang="en-US"/>
            </a:p>
          </p:txBody>
        </p:sp>
        <p:sp>
          <p:nvSpPr>
            <p:cNvPr id="86776" name="Line 764"/>
            <p:cNvSpPr>
              <a:spLocks noChangeShapeType="1"/>
            </p:cNvSpPr>
            <p:nvPr/>
          </p:nvSpPr>
          <p:spPr bwMode="auto">
            <a:xfrm>
              <a:off x="3332" y="2884"/>
              <a:ext cx="14" cy="29"/>
            </a:xfrm>
            <a:prstGeom prst="line">
              <a:avLst/>
            </a:prstGeom>
            <a:noFill/>
            <a:ln w="11113">
              <a:solidFill>
                <a:srgbClr val="FF00FF"/>
              </a:solidFill>
              <a:round/>
              <a:headEnd/>
              <a:tailEnd/>
            </a:ln>
          </p:spPr>
          <p:txBody>
            <a:bodyPr/>
            <a:lstStyle/>
            <a:p>
              <a:endParaRPr lang="en-US"/>
            </a:p>
          </p:txBody>
        </p:sp>
        <p:sp>
          <p:nvSpPr>
            <p:cNvPr id="86777" name="Line 765"/>
            <p:cNvSpPr>
              <a:spLocks noChangeShapeType="1"/>
            </p:cNvSpPr>
            <p:nvPr/>
          </p:nvSpPr>
          <p:spPr bwMode="auto">
            <a:xfrm>
              <a:off x="3346" y="2913"/>
              <a:ext cx="7" cy="0"/>
            </a:xfrm>
            <a:prstGeom prst="line">
              <a:avLst/>
            </a:prstGeom>
            <a:noFill/>
            <a:ln w="11113">
              <a:solidFill>
                <a:srgbClr val="FF00FF"/>
              </a:solidFill>
              <a:round/>
              <a:headEnd/>
              <a:tailEnd/>
            </a:ln>
          </p:spPr>
          <p:txBody>
            <a:bodyPr/>
            <a:lstStyle/>
            <a:p>
              <a:endParaRPr lang="en-US"/>
            </a:p>
          </p:txBody>
        </p:sp>
        <p:sp>
          <p:nvSpPr>
            <p:cNvPr id="86778" name="Line 766"/>
            <p:cNvSpPr>
              <a:spLocks noChangeShapeType="1"/>
            </p:cNvSpPr>
            <p:nvPr/>
          </p:nvSpPr>
          <p:spPr bwMode="auto">
            <a:xfrm>
              <a:off x="3353" y="2913"/>
              <a:ext cx="15" cy="0"/>
            </a:xfrm>
            <a:prstGeom prst="line">
              <a:avLst/>
            </a:prstGeom>
            <a:noFill/>
            <a:ln w="11113">
              <a:solidFill>
                <a:srgbClr val="FF00FF"/>
              </a:solidFill>
              <a:round/>
              <a:headEnd/>
              <a:tailEnd/>
            </a:ln>
          </p:spPr>
          <p:txBody>
            <a:bodyPr/>
            <a:lstStyle/>
            <a:p>
              <a:endParaRPr lang="en-US"/>
            </a:p>
          </p:txBody>
        </p:sp>
        <p:sp>
          <p:nvSpPr>
            <p:cNvPr id="86779" name="Line 767"/>
            <p:cNvSpPr>
              <a:spLocks noChangeShapeType="1"/>
            </p:cNvSpPr>
            <p:nvPr/>
          </p:nvSpPr>
          <p:spPr bwMode="auto">
            <a:xfrm>
              <a:off x="3368" y="2913"/>
              <a:ext cx="7" cy="0"/>
            </a:xfrm>
            <a:prstGeom prst="line">
              <a:avLst/>
            </a:prstGeom>
            <a:noFill/>
            <a:ln w="11113">
              <a:solidFill>
                <a:srgbClr val="FF00FF"/>
              </a:solidFill>
              <a:round/>
              <a:headEnd/>
              <a:tailEnd/>
            </a:ln>
          </p:spPr>
          <p:txBody>
            <a:bodyPr/>
            <a:lstStyle/>
            <a:p>
              <a:endParaRPr lang="en-US"/>
            </a:p>
          </p:txBody>
        </p:sp>
        <p:sp>
          <p:nvSpPr>
            <p:cNvPr id="86780" name="Line 768"/>
            <p:cNvSpPr>
              <a:spLocks noChangeShapeType="1"/>
            </p:cNvSpPr>
            <p:nvPr/>
          </p:nvSpPr>
          <p:spPr bwMode="auto">
            <a:xfrm>
              <a:off x="3375" y="2913"/>
              <a:ext cx="8" cy="8"/>
            </a:xfrm>
            <a:prstGeom prst="line">
              <a:avLst/>
            </a:prstGeom>
            <a:noFill/>
            <a:ln w="11113">
              <a:solidFill>
                <a:srgbClr val="FF00FF"/>
              </a:solidFill>
              <a:round/>
              <a:headEnd/>
              <a:tailEnd/>
            </a:ln>
          </p:spPr>
          <p:txBody>
            <a:bodyPr/>
            <a:lstStyle/>
            <a:p>
              <a:endParaRPr lang="en-US"/>
            </a:p>
          </p:txBody>
        </p:sp>
        <p:sp>
          <p:nvSpPr>
            <p:cNvPr id="86781" name="Line 769"/>
            <p:cNvSpPr>
              <a:spLocks noChangeShapeType="1"/>
            </p:cNvSpPr>
            <p:nvPr/>
          </p:nvSpPr>
          <p:spPr bwMode="auto">
            <a:xfrm>
              <a:off x="3383" y="2921"/>
              <a:ext cx="14" cy="0"/>
            </a:xfrm>
            <a:prstGeom prst="line">
              <a:avLst/>
            </a:prstGeom>
            <a:noFill/>
            <a:ln w="11113">
              <a:solidFill>
                <a:srgbClr val="FF00FF"/>
              </a:solidFill>
              <a:round/>
              <a:headEnd/>
              <a:tailEnd/>
            </a:ln>
          </p:spPr>
          <p:txBody>
            <a:bodyPr/>
            <a:lstStyle/>
            <a:p>
              <a:endParaRPr lang="en-US"/>
            </a:p>
          </p:txBody>
        </p:sp>
        <p:sp>
          <p:nvSpPr>
            <p:cNvPr id="86782" name="Line 770"/>
            <p:cNvSpPr>
              <a:spLocks noChangeShapeType="1"/>
            </p:cNvSpPr>
            <p:nvPr/>
          </p:nvSpPr>
          <p:spPr bwMode="auto">
            <a:xfrm>
              <a:off x="3397" y="2921"/>
              <a:ext cx="7" cy="0"/>
            </a:xfrm>
            <a:prstGeom prst="line">
              <a:avLst/>
            </a:prstGeom>
            <a:noFill/>
            <a:ln w="11113">
              <a:solidFill>
                <a:srgbClr val="FF00FF"/>
              </a:solidFill>
              <a:round/>
              <a:headEnd/>
              <a:tailEnd/>
            </a:ln>
          </p:spPr>
          <p:txBody>
            <a:bodyPr/>
            <a:lstStyle/>
            <a:p>
              <a:endParaRPr lang="en-US"/>
            </a:p>
          </p:txBody>
        </p:sp>
        <p:sp>
          <p:nvSpPr>
            <p:cNvPr id="86783" name="Line 771"/>
            <p:cNvSpPr>
              <a:spLocks noChangeShapeType="1"/>
            </p:cNvSpPr>
            <p:nvPr/>
          </p:nvSpPr>
          <p:spPr bwMode="auto">
            <a:xfrm flipV="1">
              <a:off x="3404" y="2913"/>
              <a:ext cx="15" cy="8"/>
            </a:xfrm>
            <a:prstGeom prst="line">
              <a:avLst/>
            </a:prstGeom>
            <a:noFill/>
            <a:ln w="11113">
              <a:solidFill>
                <a:srgbClr val="FF00FF"/>
              </a:solidFill>
              <a:round/>
              <a:headEnd/>
              <a:tailEnd/>
            </a:ln>
          </p:spPr>
          <p:txBody>
            <a:bodyPr/>
            <a:lstStyle/>
            <a:p>
              <a:endParaRPr lang="en-US"/>
            </a:p>
          </p:txBody>
        </p:sp>
        <p:sp>
          <p:nvSpPr>
            <p:cNvPr id="86784" name="Line 772"/>
            <p:cNvSpPr>
              <a:spLocks noChangeShapeType="1"/>
            </p:cNvSpPr>
            <p:nvPr/>
          </p:nvSpPr>
          <p:spPr bwMode="auto">
            <a:xfrm>
              <a:off x="3419" y="2913"/>
              <a:ext cx="7" cy="0"/>
            </a:xfrm>
            <a:prstGeom prst="line">
              <a:avLst/>
            </a:prstGeom>
            <a:noFill/>
            <a:ln w="11113">
              <a:solidFill>
                <a:srgbClr val="FF00FF"/>
              </a:solidFill>
              <a:round/>
              <a:headEnd/>
              <a:tailEnd/>
            </a:ln>
          </p:spPr>
          <p:txBody>
            <a:bodyPr/>
            <a:lstStyle/>
            <a:p>
              <a:endParaRPr lang="en-US"/>
            </a:p>
          </p:txBody>
        </p:sp>
        <p:sp>
          <p:nvSpPr>
            <p:cNvPr id="86785" name="Line 773"/>
            <p:cNvSpPr>
              <a:spLocks noChangeShapeType="1"/>
            </p:cNvSpPr>
            <p:nvPr/>
          </p:nvSpPr>
          <p:spPr bwMode="auto">
            <a:xfrm>
              <a:off x="3426" y="2913"/>
              <a:ext cx="8" cy="0"/>
            </a:xfrm>
            <a:prstGeom prst="line">
              <a:avLst/>
            </a:prstGeom>
            <a:noFill/>
            <a:ln w="11113">
              <a:solidFill>
                <a:srgbClr val="FF00FF"/>
              </a:solidFill>
              <a:round/>
              <a:headEnd/>
              <a:tailEnd/>
            </a:ln>
          </p:spPr>
          <p:txBody>
            <a:bodyPr/>
            <a:lstStyle/>
            <a:p>
              <a:endParaRPr lang="en-US"/>
            </a:p>
          </p:txBody>
        </p:sp>
        <p:sp>
          <p:nvSpPr>
            <p:cNvPr id="86786" name="Line 774"/>
            <p:cNvSpPr>
              <a:spLocks noChangeShapeType="1"/>
            </p:cNvSpPr>
            <p:nvPr/>
          </p:nvSpPr>
          <p:spPr bwMode="auto">
            <a:xfrm flipV="1">
              <a:off x="3434" y="2906"/>
              <a:ext cx="14" cy="7"/>
            </a:xfrm>
            <a:prstGeom prst="line">
              <a:avLst/>
            </a:prstGeom>
            <a:noFill/>
            <a:ln w="11113">
              <a:solidFill>
                <a:srgbClr val="FF00FF"/>
              </a:solidFill>
              <a:round/>
              <a:headEnd/>
              <a:tailEnd/>
            </a:ln>
          </p:spPr>
          <p:txBody>
            <a:bodyPr/>
            <a:lstStyle/>
            <a:p>
              <a:endParaRPr lang="en-US"/>
            </a:p>
          </p:txBody>
        </p:sp>
        <p:sp>
          <p:nvSpPr>
            <p:cNvPr id="86787" name="Line 775"/>
            <p:cNvSpPr>
              <a:spLocks noChangeShapeType="1"/>
            </p:cNvSpPr>
            <p:nvPr/>
          </p:nvSpPr>
          <p:spPr bwMode="auto">
            <a:xfrm flipV="1">
              <a:off x="3448" y="2862"/>
              <a:ext cx="7" cy="44"/>
            </a:xfrm>
            <a:prstGeom prst="line">
              <a:avLst/>
            </a:prstGeom>
            <a:noFill/>
            <a:ln w="11113">
              <a:solidFill>
                <a:srgbClr val="FF00FF"/>
              </a:solidFill>
              <a:round/>
              <a:headEnd/>
              <a:tailEnd/>
            </a:ln>
          </p:spPr>
          <p:txBody>
            <a:bodyPr/>
            <a:lstStyle/>
            <a:p>
              <a:endParaRPr lang="en-US"/>
            </a:p>
          </p:txBody>
        </p:sp>
        <p:sp>
          <p:nvSpPr>
            <p:cNvPr id="86788" name="Line 776"/>
            <p:cNvSpPr>
              <a:spLocks noChangeShapeType="1"/>
            </p:cNvSpPr>
            <p:nvPr/>
          </p:nvSpPr>
          <p:spPr bwMode="auto">
            <a:xfrm>
              <a:off x="3455" y="2862"/>
              <a:ext cx="15" cy="8"/>
            </a:xfrm>
            <a:prstGeom prst="line">
              <a:avLst/>
            </a:prstGeom>
            <a:noFill/>
            <a:ln w="11113">
              <a:solidFill>
                <a:srgbClr val="FF00FF"/>
              </a:solidFill>
              <a:round/>
              <a:headEnd/>
              <a:tailEnd/>
            </a:ln>
          </p:spPr>
          <p:txBody>
            <a:bodyPr/>
            <a:lstStyle/>
            <a:p>
              <a:endParaRPr lang="en-US"/>
            </a:p>
          </p:txBody>
        </p:sp>
        <p:sp>
          <p:nvSpPr>
            <p:cNvPr id="86789" name="Line 777"/>
            <p:cNvSpPr>
              <a:spLocks noChangeShapeType="1"/>
            </p:cNvSpPr>
            <p:nvPr/>
          </p:nvSpPr>
          <p:spPr bwMode="auto">
            <a:xfrm>
              <a:off x="3470" y="2870"/>
              <a:ext cx="7" cy="0"/>
            </a:xfrm>
            <a:prstGeom prst="line">
              <a:avLst/>
            </a:prstGeom>
            <a:noFill/>
            <a:ln w="11113">
              <a:solidFill>
                <a:srgbClr val="FF00FF"/>
              </a:solidFill>
              <a:round/>
              <a:headEnd/>
              <a:tailEnd/>
            </a:ln>
          </p:spPr>
          <p:txBody>
            <a:bodyPr/>
            <a:lstStyle/>
            <a:p>
              <a:endParaRPr lang="en-US"/>
            </a:p>
          </p:txBody>
        </p:sp>
        <p:sp>
          <p:nvSpPr>
            <p:cNvPr id="86790" name="Line 778"/>
            <p:cNvSpPr>
              <a:spLocks noChangeShapeType="1"/>
            </p:cNvSpPr>
            <p:nvPr/>
          </p:nvSpPr>
          <p:spPr bwMode="auto">
            <a:xfrm flipV="1">
              <a:off x="3477" y="2833"/>
              <a:ext cx="15" cy="37"/>
            </a:xfrm>
            <a:prstGeom prst="line">
              <a:avLst/>
            </a:prstGeom>
            <a:noFill/>
            <a:ln w="11113">
              <a:solidFill>
                <a:srgbClr val="FF00FF"/>
              </a:solidFill>
              <a:round/>
              <a:headEnd/>
              <a:tailEnd/>
            </a:ln>
          </p:spPr>
          <p:txBody>
            <a:bodyPr/>
            <a:lstStyle/>
            <a:p>
              <a:endParaRPr lang="en-US"/>
            </a:p>
          </p:txBody>
        </p:sp>
        <p:sp>
          <p:nvSpPr>
            <p:cNvPr id="86791" name="Line 779"/>
            <p:cNvSpPr>
              <a:spLocks noChangeShapeType="1"/>
            </p:cNvSpPr>
            <p:nvPr/>
          </p:nvSpPr>
          <p:spPr bwMode="auto">
            <a:xfrm flipV="1">
              <a:off x="3492" y="2826"/>
              <a:ext cx="7" cy="7"/>
            </a:xfrm>
            <a:prstGeom prst="line">
              <a:avLst/>
            </a:prstGeom>
            <a:noFill/>
            <a:ln w="11113">
              <a:solidFill>
                <a:srgbClr val="FF00FF"/>
              </a:solidFill>
              <a:round/>
              <a:headEnd/>
              <a:tailEnd/>
            </a:ln>
          </p:spPr>
          <p:txBody>
            <a:bodyPr/>
            <a:lstStyle/>
            <a:p>
              <a:endParaRPr lang="en-US"/>
            </a:p>
          </p:txBody>
        </p:sp>
        <p:sp>
          <p:nvSpPr>
            <p:cNvPr id="86792" name="Line 780"/>
            <p:cNvSpPr>
              <a:spLocks noChangeShapeType="1"/>
            </p:cNvSpPr>
            <p:nvPr/>
          </p:nvSpPr>
          <p:spPr bwMode="auto">
            <a:xfrm>
              <a:off x="3499" y="2826"/>
              <a:ext cx="7" cy="15"/>
            </a:xfrm>
            <a:prstGeom prst="line">
              <a:avLst/>
            </a:prstGeom>
            <a:noFill/>
            <a:ln w="11113">
              <a:solidFill>
                <a:srgbClr val="FF00FF"/>
              </a:solidFill>
              <a:round/>
              <a:headEnd/>
              <a:tailEnd/>
            </a:ln>
          </p:spPr>
          <p:txBody>
            <a:bodyPr/>
            <a:lstStyle/>
            <a:p>
              <a:endParaRPr lang="en-US"/>
            </a:p>
          </p:txBody>
        </p:sp>
        <p:sp>
          <p:nvSpPr>
            <p:cNvPr id="86793" name="Line 781"/>
            <p:cNvSpPr>
              <a:spLocks noChangeShapeType="1"/>
            </p:cNvSpPr>
            <p:nvPr/>
          </p:nvSpPr>
          <p:spPr bwMode="auto">
            <a:xfrm>
              <a:off x="3506" y="2841"/>
              <a:ext cx="15" cy="14"/>
            </a:xfrm>
            <a:prstGeom prst="line">
              <a:avLst/>
            </a:prstGeom>
            <a:noFill/>
            <a:ln w="11113">
              <a:solidFill>
                <a:srgbClr val="FF00FF"/>
              </a:solidFill>
              <a:round/>
              <a:headEnd/>
              <a:tailEnd/>
            </a:ln>
          </p:spPr>
          <p:txBody>
            <a:bodyPr/>
            <a:lstStyle/>
            <a:p>
              <a:endParaRPr lang="en-US"/>
            </a:p>
          </p:txBody>
        </p:sp>
        <p:sp>
          <p:nvSpPr>
            <p:cNvPr id="86794" name="Line 782"/>
            <p:cNvSpPr>
              <a:spLocks noChangeShapeType="1"/>
            </p:cNvSpPr>
            <p:nvPr/>
          </p:nvSpPr>
          <p:spPr bwMode="auto">
            <a:xfrm>
              <a:off x="3521" y="2855"/>
              <a:ext cx="7" cy="22"/>
            </a:xfrm>
            <a:prstGeom prst="line">
              <a:avLst/>
            </a:prstGeom>
            <a:noFill/>
            <a:ln w="11113">
              <a:solidFill>
                <a:srgbClr val="FF00FF"/>
              </a:solidFill>
              <a:round/>
              <a:headEnd/>
              <a:tailEnd/>
            </a:ln>
          </p:spPr>
          <p:txBody>
            <a:bodyPr/>
            <a:lstStyle/>
            <a:p>
              <a:endParaRPr lang="en-US"/>
            </a:p>
          </p:txBody>
        </p:sp>
        <p:sp>
          <p:nvSpPr>
            <p:cNvPr id="86795" name="Line 783"/>
            <p:cNvSpPr>
              <a:spLocks noChangeShapeType="1"/>
            </p:cNvSpPr>
            <p:nvPr/>
          </p:nvSpPr>
          <p:spPr bwMode="auto">
            <a:xfrm>
              <a:off x="3528" y="2877"/>
              <a:ext cx="15" cy="0"/>
            </a:xfrm>
            <a:prstGeom prst="line">
              <a:avLst/>
            </a:prstGeom>
            <a:noFill/>
            <a:ln w="11113">
              <a:solidFill>
                <a:srgbClr val="FF00FF"/>
              </a:solidFill>
              <a:round/>
              <a:headEnd/>
              <a:tailEnd/>
            </a:ln>
          </p:spPr>
          <p:txBody>
            <a:bodyPr/>
            <a:lstStyle/>
            <a:p>
              <a:endParaRPr lang="en-US"/>
            </a:p>
          </p:txBody>
        </p:sp>
        <p:sp>
          <p:nvSpPr>
            <p:cNvPr id="86796" name="Line 784"/>
            <p:cNvSpPr>
              <a:spLocks noChangeShapeType="1"/>
            </p:cNvSpPr>
            <p:nvPr/>
          </p:nvSpPr>
          <p:spPr bwMode="auto">
            <a:xfrm>
              <a:off x="3543" y="2877"/>
              <a:ext cx="7" cy="22"/>
            </a:xfrm>
            <a:prstGeom prst="line">
              <a:avLst/>
            </a:prstGeom>
            <a:noFill/>
            <a:ln w="11113">
              <a:solidFill>
                <a:srgbClr val="FF00FF"/>
              </a:solidFill>
              <a:round/>
              <a:headEnd/>
              <a:tailEnd/>
            </a:ln>
          </p:spPr>
          <p:txBody>
            <a:bodyPr/>
            <a:lstStyle/>
            <a:p>
              <a:endParaRPr lang="en-US"/>
            </a:p>
          </p:txBody>
        </p:sp>
        <p:sp>
          <p:nvSpPr>
            <p:cNvPr id="86797" name="Line 785"/>
            <p:cNvSpPr>
              <a:spLocks noChangeShapeType="1"/>
            </p:cNvSpPr>
            <p:nvPr/>
          </p:nvSpPr>
          <p:spPr bwMode="auto">
            <a:xfrm>
              <a:off x="3550" y="2899"/>
              <a:ext cx="7" cy="7"/>
            </a:xfrm>
            <a:prstGeom prst="line">
              <a:avLst/>
            </a:prstGeom>
            <a:noFill/>
            <a:ln w="11113">
              <a:solidFill>
                <a:srgbClr val="FF00FF"/>
              </a:solidFill>
              <a:round/>
              <a:headEnd/>
              <a:tailEnd/>
            </a:ln>
          </p:spPr>
          <p:txBody>
            <a:bodyPr/>
            <a:lstStyle/>
            <a:p>
              <a:endParaRPr lang="en-US"/>
            </a:p>
          </p:txBody>
        </p:sp>
        <p:sp>
          <p:nvSpPr>
            <p:cNvPr id="86798" name="Line 786"/>
            <p:cNvSpPr>
              <a:spLocks noChangeShapeType="1"/>
            </p:cNvSpPr>
            <p:nvPr/>
          </p:nvSpPr>
          <p:spPr bwMode="auto">
            <a:xfrm>
              <a:off x="3557" y="2906"/>
              <a:ext cx="15" cy="22"/>
            </a:xfrm>
            <a:prstGeom prst="line">
              <a:avLst/>
            </a:prstGeom>
            <a:noFill/>
            <a:ln w="11113">
              <a:solidFill>
                <a:srgbClr val="FF00FF"/>
              </a:solidFill>
              <a:round/>
              <a:headEnd/>
              <a:tailEnd/>
            </a:ln>
          </p:spPr>
          <p:txBody>
            <a:bodyPr/>
            <a:lstStyle/>
            <a:p>
              <a:endParaRPr lang="en-US"/>
            </a:p>
          </p:txBody>
        </p:sp>
        <p:sp>
          <p:nvSpPr>
            <p:cNvPr id="86799" name="Line 787"/>
            <p:cNvSpPr>
              <a:spLocks noChangeShapeType="1"/>
            </p:cNvSpPr>
            <p:nvPr/>
          </p:nvSpPr>
          <p:spPr bwMode="auto">
            <a:xfrm>
              <a:off x="3572" y="2928"/>
              <a:ext cx="7" cy="0"/>
            </a:xfrm>
            <a:prstGeom prst="line">
              <a:avLst/>
            </a:prstGeom>
            <a:noFill/>
            <a:ln w="11113">
              <a:solidFill>
                <a:srgbClr val="FF00FF"/>
              </a:solidFill>
              <a:round/>
              <a:headEnd/>
              <a:tailEnd/>
            </a:ln>
          </p:spPr>
          <p:txBody>
            <a:bodyPr/>
            <a:lstStyle/>
            <a:p>
              <a:endParaRPr lang="en-US"/>
            </a:p>
          </p:txBody>
        </p:sp>
        <p:sp>
          <p:nvSpPr>
            <p:cNvPr id="86800" name="Line 788"/>
            <p:cNvSpPr>
              <a:spLocks noChangeShapeType="1"/>
            </p:cNvSpPr>
            <p:nvPr/>
          </p:nvSpPr>
          <p:spPr bwMode="auto">
            <a:xfrm>
              <a:off x="3579" y="2928"/>
              <a:ext cx="15" cy="0"/>
            </a:xfrm>
            <a:prstGeom prst="line">
              <a:avLst/>
            </a:prstGeom>
            <a:noFill/>
            <a:ln w="11113">
              <a:solidFill>
                <a:srgbClr val="FF00FF"/>
              </a:solidFill>
              <a:round/>
              <a:headEnd/>
              <a:tailEnd/>
            </a:ln>
          </p:spPr>
          <p:txBody>
            <a:bodyPr/>
            <a:lstStyle/>
            <a:p>
              <a:endParaRPr lang="en-US"/>
            </a:p>
          </p:txBody>
        </p:sp>
        <p:sp>
          <p:nvSpPr>
            <p:cNvPr id="86801" name="Line 789"/>
            <p:cNvSpPr>
              <a:spLocks noChangeShapeType="1"/>
            </p:cNvSpPr>
            <p:nvPr/>
          </p:nvSpPr>
          <p:spPr bwMode="auto">
            <a:xfrm flipV="1">
              <a:off x="3594" y="2906"/>
              <a:ext cx="7" cy="22"/>
            </a:xfrm>
            <a:prstGeom prst="line">
              <a:avLst/>
            </a:prstGeom>
            <a:noFill/>
            <a:ln w="11113">
              <a:solidFill>
                <a:srgbClr val="FF00FF"/>
              </a:solidFill>
              <a:round/>
              <a:headEnd/>
              <a:tailEnd/>
            </a:ln>
          </p:spPr>
          <p:txBody>
            <a:bodyPr/>
            <a:lstStyle/>
            <a:p>
              <a:endParaRPr lang="en-US"/>
            </a:p>
          </p:txBody>
        </p:sp>
        <p:sp>
          <p:nvSpPr>
            <p:cNvPr id="86802" name="Line 790"/>
            <p:cNvSpPr>
              <a:spLocks noChangeShapeType="1"/>
            </p:cNvSpPr>
            <p:nvPr/>
          </p:nvSpPr>
          <p:spPr bwMode="auto">
            <a:xfrm>
              <a:off x="3601" y="2906"/>
              <a:ext cx="7" cy="0"/>
            </a:xfrm>
            <a:prstGeom prst="line">
              <a:avLst/>
            </a:prstGeom>
            <a:noFill/>
            <a:ln w="11113">
              <a:solidFill>
                <a:srgbClr val="FF00FF"/>
              </a:solidFill>
              <a:round/>
              <a:headEnd/>
              <a:tailEnd/>
            </a:ln>
          </p:spPr>
          <p:txBody>
            <a:bodyPr/>
            <a:lstStyle/>
            <a:p>
              <a:endParaRPr lang="en-US"/>
            </a:p>
          </p:txBody>
        </p:sp>
        <p:sp>
          <p:nvSpPr>
            <p:cNvPr id="86803" name="Line 791"/>
            <p:cNvSpPr>
              <a:spLocks noChangeShapeType="1"/>
            </p:cNvSpPr>
            <p:nvPr/>
          </p:nvSpPr>
          <p:spPr bwMode="auto">
            <a:xfrm>
              <a:off x="3608" y="2906"/>
              <a:ext cx="15" cy="7"/>
            </a:xfrm>
            <a:prstGeom prst="line">
              <a:avLst/>
            </a:prstGeom>
            <a:noFill/>
            <a:ln w="11113">
              <a:solidFill>
                <a:srgbClr val="FF00FF"/>
              </a:solidFill>
              <a:round/>
              <a:headEnd/>
              <a:tailEnd/>
            </a:ln>
          </p:spPr>
          <p:txBody>
            <a:bodyPr/>
            <a:lstStyle/>
            <a:p>
              <a:endParaRPr lang="en-US"/>
            </a:p>
          </p:txBody>
        </p:sp>
        <p:sp>
          <p:nvSpPr>
            <p:cNvPr id="86804" name="Line 792"/>
            <p:cNvSpPr>
              <a:spLocks noChangeShapeType="1"/>
            </p:cNvSpPr>
            <p:nvPr/>
          </p:nvSpPr>
          <p:spPr bwMode="auto">
            <a:xfrm flipV="1">
              <a:off x="3623" y="2899"/>
              <a:ext cx="7" cy="14"/>
            </a:xfrm>
            <a:prstGeom prst="line">
              <a:avLst/>
            </a:prstGeom>
            <a:noFill/>
            <a:ln w="11113">
              <a:solidFill>
                <a:srgbClr val="FF00FF"/>
              </a:solidFill>
              <a:round/>
              <a:headEnd/>
              <a:tailEnd/>
            </a:ln>
          </p:spPr>
          <p:txBody>
            <a:bodyPr/>
            <a:lstStyle/>
            <a:p>
              <a:endParaRPr lang="en-US"/>
            </a:p>
          </p:txBody>
        </p:sp>
        <p:sp>
          <p:nvSpPr>
            <p:cNvPr id="86805" name="Line 793"/>
            <p:cNvSpPr>
              <a:spLocks noChangeShapeType="1"/>
            </p:cNvSpPr>
            <p:nvPr/>
          </p:nvSpPr>
          <p:spPr bwMode="auto">
            <a:xfrm>
              <a:off x="3630" y="2899"/>
              <a:ext cx="15" cy="14"/>
            </a:xfrm>
            <a:prstGeom prst="line">
              <a:avLst/>
            </a:prstGeom>
            <a:noFill/>
            <a:ln w="11113">
              <a:solidFill>
                <a:srgbClr val="FF00FF"/>
              </a:solidFill>
              <a:round/>
              <a:headEnd/>
              <a:tailEnd/>
            </a:ln>
          </p:spPr>
          <p:txBody>
            <a:bodyPr/>
            <a:lstStyle/>
            <a:p>
              <a:endParaRPr lang="en-US"/>
            </a:p>
          </p:txBody>
        </p:sp>
        <p:sp>
          <p:nvSpPr>
            <p:cNvPr id="86806" name="Line 794"/>
            <p:cNvSpPr>
              <a:spLocks noChangeShapeType="1"/>
            </p:cNvSpPr>
            <p:nvPr/>
          </p:nvSpPr>
          <p:spPr bwMode="auto">
            <a:xfrm>
              <a:off x="3645" y="2913"/>
              <a:ext cx="7" cy="15"/>
            </a:xfrm>
            <a:prstGeom prst="line">
              <a:avLst/>
            </a:prstGeom>
            <a:noFill/>
            <a:ln w="11113">
              <a:solidFill>
                <a:srgbClr val="FF00FF"/>
              </a:solidFill>
              <a:round/>
              <a:headEnd/>
              <a:tailEnd/>
            </a:ln>
          </p:spPr>
          <p:txBody>
            <a:bodyPr/>
            <a:lstStyle/>
            <a:p>
              <a:endParaRPr lang="en-US"/>
            </a:p>
          </p:txBody>
        </p:sp>
        <p:sp>
          <p:nvSpPr>
            <p:cNvPr id="86807" name="Line 795"/>
            <p:cNvSpPr>
              <a:spLocks noChangeShapeType="1"/>
            </p:cNvSpPr>
            <p:nvPr/>
          </p:nvSpPr>
          <p:spPr bwMode="auto">
            <a:xfrm>
              <a:off x="3652" y="2928"/>
              <a:ext cx="7" cy="7"/>
            </a:xfrm>
            <a:prstGeom prst="line">
              <a:avLst/>
            </a:prstGeom>
            <a:noFill/>
            <a:ln w="11113">
              <a:solidFill>
                <a:srgbClr val="FF00FF"/>
              </a:solidFill>
              <a:round/>
              <a:headEnd/>
              <a:tailEnd/>
            </a:ln>
          </p:spPr>
          <p:txBody>
            <a:bodyPr/>
            <a:lstStyle/>
            <a:p>
              <a:endParaRPr lang="en-US"/>
            </a:p>
          </p:txBody>
        </p:sp>
        <p:sp>
          <p:nvSpPr>
            <p:cNvPr id="86808" name="Line 796"/>
            <p:cNvSpPr>
              <a:spLocks noChangeShapeType="1"/>
            </p:cNvSpPr>
            <p:nvPr/>
          </p:nvSpPr>
          <p:spPr bwMode="auto">
            <a:xfrm>
              <a:off x="3659" y="2935"/>
              <a:ext cx="15" cy="0"/>
            </a:xfrm>
            <a:prstGeom prst="line">
              <a:avLst/>
            </a:prstGeom>
            <a:noFill/>
            <a:ln w="11113">
              <a:solidFill>
                <a:srgbClr val="FF00FF"/>
              </a:solidFill>
              <a:round/>
              <a:headEnd/>
              <a:tailEnd/>
            </a:ln>
          </p:spPr>
          <p:txBody>
            <a:bodyPr/>
            <a:lstStyle/>
            <a:p>
              <a:endParaRPr lang="en-US"/>
            </a:p>
          </p:txBody>
        </p:sp>
        <p:sp>
          <p:nvSpPr>
            <p:cNvPr id="86809" name="Line 797"/>
            <p:cNvSpPr>
              <a:spLocks noChangeShapeType="1"/>
            </p:cNvSpPr>
            <p:nvPr/>
          </p:nvSpPr>
          <p:spPr bwMode="auto">
            <a:xfrm>
              <a:off x="3674" y="2935"/>
              <a:ext cx="7" cy="8"/>
            </a:xfrm>
            <a:prstGeom prst="line">
              <a:avLst/>
            </a:prstGeom>
            <a:noFill/>
            <a:ln w="11113">
              <a:solidFill>
                <a:srgbClr val="FF00FF"/>
              </a:solidFill>
              <a:round/>
              <a:headEnd/>
              <a:tailEnd/>
            </a:ln>
          </p:spPr>
          <p:txBody>
            <a:bodyPr/>
            <a:lstStyle/>
            <a:p>
              <a:endParaRPr lang="en-US"/>
            </a:p>
          </p:txBody>
        </p:sp>
        <p:sp>
          <p:nvSpPr>
            <p:cNvPr id="86810" name="Line 798"/>
            <p:cNvSpPr>
              <a:spLocks noChangeShapeType="1"/>
            </p:cNvSpPr>
            <p:nvPr/>
          </p:nvSpPr>
          <p:spPr bwMode="auto">
            <a:xfrm flipV="1">
              <a:off x="3681" y="2935"/>
              <a:ext cx="15" cy="8"/>
            </a:xfrm>
            <a:prstGeom prst="line">
              <a:avLst/>
            </a:prstGeom>
            <a:noFill/>
            <a:ln w="11113">
              <a:solidFill>
                <a:srgbClr val="FF00FF"/>
              </a:solidFill>
              <a:round/>
              <a:headEnd/>
              <a:tailEnd/>
            </a:ln>
          </p:spPr>
          <p:txBody>
            <a:bodyPr/>
            <a:lstStyle/>
            <a:p>
              <a:endParaRPr lang="en-US"/>
            </a:p>
          </p:txBody>
        </p:sp>
        <p:sp>
          <p:nvSpPr>
            <p:cNvPr id="86811" name="Line 799"/>
            <p:cNvSpPr>
              <a:spLocks noChangeShapeType="1"/>
            </p:cNvSpPr>
            <p:nvPr/>
          </p:nvSpPr>
          <p:spPr bwMode="auto">
            <a:xfrm>
              <a:off x="3696" y="2935"/>
              <a:ext cx="7" cy="0"/>
            </a:xfrm>
            <a:prstGeom prst="line">
              <a:avLst/>
            </a:prstGeom>
            <a:noFill/>
            <a:ln w="11113">
              <a:solidFill>
                <a:srgbClr val="FF00FF"/>
              </a:solidFill>
              <a:round/>
              <a:headEnd/>
              <a:tailEnd/>
            </a:ln>
          </p:spPr>
          <p:txBody>
            <a:bodyPr/>
            <a:lstStyle/>
            <a:p>
              <a:endParaRPr lang="en-US"/>
            </a:p>
          </p:txBody>
        </p:sp>
        <p:sp>
          <p:nvSpPr>
            <p:cNvPr id="86812" name="Line 800"/>
            <p:cNvSpPr>
              <a:spLocks noChangeShapeType="1"/>
            </p:cNvSpPr>
            <p:nvPr/>
          </p:nvSpPr>
          <p:spPr bwMode="auto">
            <a:xfrm>
              <a:off x="3703" y="2935"/>
              <a:ext cx="7" cy="0"/>
            </a:xfrm>
            <a:prstGeom prst="line">
              <a:avLst/>
            </a:prstGeom>
            <a:noFill/>
            <a:ln w="11113">
              <a:solidFill>
                <a:srgbClr val="FF00FF"/>
              </a:solidFill>
              <a:round/>
              <a:headEnd/>
              <a:tailEnd/>
            </a:ln>
          </p:spPr>
          <p:txBody>
            <a:bodyPr/>
            <a:lstStyle/>
            <a:p>
              <a:endParaRPr lang="en-US"/>
            </a:p>
          </p:txBody>
        </p:sp>
        <p:sp>
          <p:nvSpPr>
            <p:cNvPr id="86813" name="Line 801"/>
            <p:cNvSpPr>
              <a:spLocks noChangeShapeType="1"/>
            </p:cNvSpPr>
            <p:nvPr/>
          </p:nvSpPr>
          <p:spPr bwMode="auto">
            <a:xfrm>
              <a:off x="3710" y="2935"/>
              <a:ext cx="15" cy="0"/>
            </a:xfrm>
            <a:prstGeom prst="line">
              <a:avLst/>
            </a:prstGeom>
            <a:noFill/>
            <a:ln w="11113">
              <a:solidFill>
                <a:srgbClr val="FF00FF"/>
              </a:solidFill>
              <a:round/>
              <a:headEnd/>
              <a:tailEnd/>
            </a:ln>
          </p:spPr>
          <p:txBody>
            <a:bodyPr/>
            <a:lstStyle/>
            <a:p>
              <a:endParaRPr lang="en-US"/>
            </a:p>
          </p:txBody>
        </p:sp>
        <p:sp>
          <p:nvSpPr>
            <p:cNvPr id="86814" name="Line 802"/>
            <p:cNvSpPr>
              <a:spLocks noChangeShapeType="1"/>
            </p:cNvSpPr>
            <p:nvPr/>
          </p:nvSpPr>
          <p:spPr bwMode="auto">
            <a:xfrm>
              <a:off x="3725" y="2935"/>
              <a:ext cx="7" cy="0"/>
            </a:xfrm>
            <a:prstGeom prst="line">
              <a:avLst/>
            </a:prstGeom>
            <a:noFill/>
            <a:ln w="11113">
              <a:solidFill>
                <a:srgbClr val="FF00FF"/>
              </a:solidFill>
              <a:round/>
              <a:headEnd/>
              <a:tailEnd/>
            </a:ln>
          </p:spPr>
          <p:txBody>
            <a:bodyPr/>
            <a:lstStyle/>
            <a:p>
              <a:endParaRPr lang="en-US"/>
            </a:p>
          </p:txBody>
        </p:sp>
        <p:sp>
          <p:nvSpPr>
            <p:cNvPr id="86815" name="Line 803"/>
            <p:cNvSpPr>
              <a:spLocks noChangeShapeType="1"/>
            </p:cNvSpPr>
            <p:nvPr/>
          </p:nvSpPr>
          <p:spPr bwMode="auto">
            <a:xfrm>
              <a:off x="3732" y="2935"/>
              <a:ext cx="15" cy="0"/>
            </a:xfrm>
            <a:prstGeom prst="line">
              <a:avLst/>
            </a:prstGeom>
            <a:noFill/>
            <a:ln w="11113">
              <a:solidFill>
                <a:srgbClr val="FF00FF"/>
              </a:solidFill>
              <a:round/>
              <a:headEnd/>
              <a:tailEnd/>
            </a:ln>
          </p:spPr>
          <p:txBody>
            <a:bodyPr/>
            <a:lstStyle/>
            <a:p>
              <a:endParaRPr lang="en-US"/>
            </a:p>
          </p:txBody>
        </p:sp>
        <p:sp>
          <p:nvSpPr>
            <p:cNvPr id="86816" name="Line 804"/>
            <p:cNvSpPr>
              <a:spLocks noChangeShapeType="1"/>
            </p:cNvSpPr>
            <p:nvPr/>
          </p:nvSpPr>
          <p:spPr bwMode="auto">
            <a:xfrm>
              <a:off x="3747" y="2935"/>
              <a:ext cx="7" cy="15"/>
            </a:xfrm>
            <a:prstGeom prst="line">
              <a:avLst/>
            </a:prstGeom>
            <a:noFill/>
            <a:ln w="11113">
              <a:solidFill>
                <a:srgbClr val="FF00FF"/>
              </a:solidFill>
              <a:round/>
              <a:headEnd/>
              <a:tailEnd/>
            </a:ln>
          </p:spPr>
          <p:txBody>
            <a:bodyPr/>
            <a:lstStyle/>
            <a:p>
              <a:endParaRPr lang="en-US"/>
            </a:p>
          </p:txBody>
        </p:sp>
        <p:sp>
          <p:nvSpPr>
            <p:cNvPr id="86817" name="Line 805"/>
            <p:cNvSpPr>
              <a:spLocks noChangeShapeType="1"/>
            </p:cNvSpPr>
            <p:nvPr/>
          </p:nvSpPr>
          <p:spPr bwMode="auto">
            <a:xfrm flipV="1">
              <a:off x="3754" y="2935"/>
              <a:ext cx="15" cy="15"/>
            </a:xfrm>
            <a:prstGeom prst="line">
              <a:avLst/>
            </a:prstGeom>
            <a:noFill/>
            <a:ln w="11113">
              <a:solidFill>
                <a:srgbClr val="FF00FF"/>
              </a:solidFill>
              <a:round/>
              <a:headEnd/>
              <a:tailEnd/>
            </a:ln>
          </p:spPr>
          <p:txBody>
            <a:bodyPr/>
            <a:lstStyle/>
            <a:p>
              <a:endParaRPr lang="en-US"/>
            </a:p>
          </p:txBody>
        </p:sp>
        <p:sp>
          <p:nvSpPr>
            <p:cNvPr id="86818" name="Line 806"/>
            <p:cNvSpPr>
              <a:spLocks noChangeShapeType="1"/>
            </p:cNvSpPr>
            <p:nvPr/>
          </p:nvSpPr>
          <p:spPr bwMode="auto">
            <a:xfrm flipV="1">
              <a:off x="3769" y="2921"/>
              <a:ext cx="7" cy="14"/>
            </a:xfrm>
            <a:prstGeom prst="line">
              <a:avLst/>
            </a:prstGeom>
            <a:noFill/>
            <a:ln w="11113">
              <a:solidFill>
                <a:srgbClr val="FF00FF"/>
              </a:solidFill>
              <a:round/>
              <a:headEnd/>
              <a:tailEnd/>
            </a:ln>
          </p:spPr>
          <p:txBody>
            <a:bodyPr/>
            <a:lstStyle/>
            <a:p>
              <a:endParaRPr lang="en-US"/>
            </a:p>
          </p:txBody>
        </p:sp>
        <p:sp>
          <p:nvSpPr>
            <p:cNvPr id="86819" name="Line 807"/>
            <p:cNvSpPr>
              <a:spLocks noChangeShapeType="1"/>
            </p:cNvSpPr>
            <p:nvPr/>
          </p:nvSpPr>
          <p:spPr bwMode="auto">
            <a:xfrm flipV="1">
              <a:off x="3776" y="2899"/>
              <a:ext cx="7" cy="22"/>
            </a:xfrm>
            <a:prstGeom prst="line">
              <a:avLst/>
            </a:prstGeom>
            <a:noFill/>
            <a:ln w="11113">
              <a:solidFill>
                <a:srgbClr val="FF00FF"/>
              </a:solidFill>
              <a:round/>
              <a:headEnd/>
              <a:tailEnd/>
            </a:ln>
          </p:spPr>
          <p:txBody>
            <a:bodyPr/>
            <a:lstStyle/>
            <a:p>
              <a:endParaRPr lang="en-US"/>
            </a:p>
          </p:txBody>
        </p:sp>
        <p:sp>
          <p:nvSpPr>
            <p:cNvPr id="86820" name="Line 808"/>
            <p:cNvSpPr>
              <a:spLocks noChangeShapeType="1"/>
            </p:cNvSpPr>
            <p:nvPr/>
          </p:nvSpPr>
          <p:spPr bwMode="auto">
            <a:xfrm>
              <a:off x="3783" y="2899"/>
              <a:ext cx="15" cy="29"/>
            </a:xfrm>
            <a:prstGeom prst="line">
              <a:avLst/>
            </a:prstGeom>
            <a:noFill/>
            <a:ln w="11113">
              <a:solidFill>
                <a:srgbClr val="FF00FF"/>
              </a:solidFill>
              <a:round/>
              <a:headEnd/>
              <a:tailEnd/>
            </a:ln>
          </p:spPr>
          <p:txBody>
            <a:bodyPr/>
            <a:lstStyle/>
            <a:p>
              <a:endParaRPr lang="en-US"/>
            </a:p>
          </p:txBody>
        </p:sp>
        <p:sp>
          <p:nvSpPr>
            <p:cNvPr id="86821" name="Line 809"/>
            <p:cNvSpPr>
              <a:spLocks noChangeShapeType="1"/>
            </p:cNvSpPr>
            <p:nvPr/>
          </p:nvSpPr>
          <p:spPr bwMode="auto">
            <a:xfrm flipV="1">
              <a:off x="3798" y="2899"/>
              <a:ext cx="7" cy="29"/>
            </a:xfrm>
            <a:prstGeom prst="line">
              <a:avLst/>
            </a:prstGeom>
            <a:noFill/>
            <a:ln w="11113">
              <a:solidFill>
                <a:srgbClr val="FF00FF"/>
              </a:solidFill>
              <a:round/>
              <a:headEnd/>
              <a:tailEnd/>
            </a:ln>
          </p:spPr>
          <p:txBody>
            <a:bodyPr/>
            <a:lstStyle/>
            <a:p>
              <a:endParaRPr lang="en-US"/>
            </a:p>
          </p:txBody>
        </p:sp>
        <p:sp>
          <p:nvSpPr>
            <p:cNvPr id="86822" name="Line 811"/>
            <p:cNvSpPr>
              <a:spLocks noChangeShapeType="1"/>
            </p:cNvSpPr>
            <p:nvPr/>
          </p:nvSpPr>
          <p:spPr bwMode="auto">
            <a:xfrm>
              <a:off x="3805" y="2899"/>
              <a:ext cx="15" cy="22"/>
            </a:xfrm>
            <a:prstGeom prst="line">
              <a:avLst/>
            </a:prstGeom>
            <a:noFill/>
            <a:ln w="11113">
              <a:solidFill>
                <a:srgbClr val="FF00FF"/>
              </a:solidFill>
              <a:round/>
              <a:headEnd/>
              <a:tailEnd/>
            </a:ln>
          </p:spPr>
          <p:txBody>
            <a:bodyPr/>
            <a:lstStyle/>
            <a:p>
              <a:endParaRPr lang="en-US"/>
            </a:p>
          </p:txBody>
        </p:sp>
        <p:sp>
          <p:nvSpPr>
            <p:cNvPr id="86823" name="Line 812"/>
            <p:cNvSpPr>
              <a:spLocks noChangeShapeType="1"/>
            </p:cNvSpPr>
            <p:nvPr/>
          </p:nvSpPr>
          <p:spPr bwMode="auto">
            <a:xfrm>
              <a:off x="3820" y="2921"/>
              <a:ext cx="7" cy="0"/>
            </a:xfrm>
            <a:prstGeom prst="line">
              <a:avLst/>
            </a:prstGeom>
            <a:noFill/>
            <a:ln w="11113">
              <a:solidFill>
                <a:srgbClr val="FF00FF"/>
              </a:solidFill>
              <a:round/>
              <a:headEnd/>
              <a:tailEnd/>
            </a:ln>
          </p:spPr>
          <p:txBody>
            <a:bodyPr/>
            <a:lstStyle/>
            <a:p>
              <a:endParaRPr lang="en-US"/>
            </a:p>
          </p:txBody>
        </p:sp>
        <p:sp>
          <p:nvSpPr>
            <p:cNvPr id="86824" name="Line 813"/>
            <p:cNvSpPr>
              <a:spLocks noChangeShapeType="1"/>
            </p:cNvSpPr>
            <p:nvPr/>
          </p:nvSpPr>
          <p:spPr bwMode="auto">
            <a:xfrm>
              <a:off x="3827" y="2921"/>
              <a:ext cx="7" cy="0"/>
            </a:xfrm>
            <a:prstGeom prst="line">
              <a:avLst/>
            </a:prstGeom>
            <a:noFill/>
            <a:ln w="11113">
              <a:solidFill>
                <a:srgbClr val="FF00FF"/>
              </a:solidFill>
              <a:round/>
              <a:headEnd/>
              <a:tailEnd/>
            </a:ln>
          </p:spPr>
          <p:txBody>
            <a:bodyPr/>
            <a:lstStyle/>
            <a:p>
              <a:endParaRPr lang="en-US"/>
            </a:p>
          </p:txBody>
        </p:sp>
        <p:sp>
          <p:nvSpPr>
            <p:cNvPr id="86825" name="Line 814"/>
            <p:cNvSpPr>
              <a:spLocks noChangeShapeType="1"/>
            </p:cNvSpPr>
            <p:nvPr/>
          </p:nvSpPr>
          <p:spPr bwMode="auto">
            <a:xfrm>
              <a:off x="3834" y="2921"/>
              <a:ext cx="15" cy="0"/>
            </a:xfrm>
            <a:prstGeom prst="line">
              <a:avLst/>
            </a:prstGeom>
            <a:noFill/>
            <a:ln w="11113">
              <a:solidFill>
                <a:srgbClr val="FF00FF"/>
              </a:solidFill>
              <a:round/>
              <a:headEnd/>
              <a:tailEnd/>
            </a:ln>
          </p:spPr>
          <p:txBody>
            <a:bodyPr/>
            <a:lstStyle/>
            <a:p>
              <a:endParaRPr lang="en-US"/>
            </a:p>
          </p:txBody>
        </p:sp>
        <p:sp>
          <p:nvSpPr>
            <p:cNvPr id="86826" name="Line 815"/>
            <p:cNvSpPr>
              <a:spLocks noChangeShapeType="1"/>
            </p:cNvSpPr>
            <p:nvPr/>
          </p:nvSpPr>
          <p:spPr bwMode="auto">
            <a:xfrm flipV="1">
              <a:off x="3849" y="2913"/>
              <a:ext cx="7" cy="8"/>
            </a:xfrm>
            <a:prstGeom prst="line">
              <a:avLst/>
            </a:prstGeom>
            <a:noFill/>
            <a:ln w="11113">
              <a:solidFill>
                <a:srgbClr val="FF00FF"/>
              </a:solidFill>
              <a:round/>
              <a:headEnd/>
              <a:tailEnd/>
            </a:ln>
          </p:spPr>
          <p:txBody>
            <a:bodyPr/>
            <a:lstStyle/>
            <a:p>
              <a:endParaRPr lang="en-US"/>
            </a:p>
          </p:txBody>
        </p:sp>
        <p:sp>
          <p:nvSpPr>
            <p:cNvPr id="86827" name="Line 816"/>
            <p:cNvSpPr>
              <a:spLocks noChangeShapeType="1"/>
            </p:cNvSpPr>
            <p:nvPr/>
          </p:nvSpPr>
          <p:spPr bwMode="auto">
            <a:xfrm>
              <a:off x="3856" y="2913"/>
              <a:ext cx="15" cy="15"/>
            </a:xfrm>
            <a:prstGeom prst="line">
              <a:avLst/>
            </a:prstGeom>
            <a:noFill/>
            <a:ln w="11113">
              <a:solidFill>
                <a:srgbClr val="FF00FF"/>
              </a:solidFill>
              <a:round/>
              <a:headEnd/>
              <a:tailEnd/>
            </a:ln>
          </p:spPr>
          <p:txBody>
            <a:bodyPr/>
            <a:lstStyle/>
            <a:p>
              <a:endParaRPr lang="en-US"/>
            </a:p>
          </p:txBody>
        </p:sp>
        <p:sp>
          <p:nvSpPr>
            <p:cNvPr id="86828" name="Line 817"/>
            <p:cNvSpPr>
              <a:spLocks noChangeShapeType="1"/>
            </p:cNvSpPr>
            <p:nvPr/>
          </p:nvSpPr>
          <p:spPr bwMode="auto">
            <a:xfrm flipV="1">
              <a:off x="3871" y="2921"/>
              <a:ext cx="7" cy="7"/>
            </a:xfrm>
            <a:prstGeom prst="line">
              <a:avLst/>
            </a:prstGeom>
            <a:noFill/>
            <a:ln w="11113">
              <a:solidFill>
                <a:srgbClr val="FF00FF"/>
              </a:solidFill>
              <a:round/>
              <a:headEnd/>
              <a:tailEnd/>
            </a:ln>
          </p:spPr>
          <p:txBody>
            <a:bodyPr/>
            <a:lstStyle/>
            <a:p>
              <a:endParaRPr lang="en-US"/>
            </a:p>
          </p:txBody>
        </p:sp>
        <p:sp>
          <p:nvSpPr>
            <p:cNvPr id="86829" name="Line 818"/>
            <p:cNvSpPr>
              <a:spLocks noChangeShapeType="1"/>
            </p:cNvSpPr>
            <p:nvPr/>
          </p:nvSpPr>
          <p:spPr bwMode="auto">
            <a:xfrm>
              <a:off x="3878" y="2921"/>
              <a:ext cx="7" cy="7"/>
            </a:xfrm>
            <a:prstGeom prst="line">
              <a:avLst/>
            </a:prstGeom>
            <a:noFill/>
            <a:ln w="11113">
              <a:solidFill>
                <a:srgbClr val="FF00FF"/>
              </a:solidFill>
              <a:round/>
              <a:headEnd/>
              <a:tailEnd/>
            </a:ln>
          </p:spPr>
          <p:txBody>
            <a:bodyPr/>
            <a:lstStyle/>
            <a:p>
              <a:endParaRPr lang="en-US"/>
            </a:p>
          </p:txBody>
        </p:sp>
        <p:sp>
          <p:nvSpPr>
            <p:cNvPr id="86830" name="Line 819"/>
            <p:cNvSpPr>
              <a:spLocks noChangeShapeType="1"/>
            </p:cNvSpPr>
            <p:nvPr/>
          </p:nvSpPr>
          <p:spPr bwMode="auto">
            <a:xfrm flipV="1">
              <a:off x="3885" y="2884"/>
              <a:ext cx="15" cy="44"/>
            </a:xfrm>
            <a:prstGeom prst="line">
              <a:avLst/>
            </a:prstGeom>
            <a:noFill/>
            <a:ln w="11113">
              <a:solidFill>
                <a:srgbClr val="FF00FF"/>
              </a:solidFill>
              <a:round/>
              <a:headEnd/>
              <a:tailEnd/>
            </a:ln>
          </p:spPr>
          <p:txBody>
            <a:bodyPr/>
            <a:lstStyle/>
            <a:p>
              <a:endParaRPr lang="en-US"/>
            </a:p>
          </p:txBody>
        </p:sp>
        <p:sp>
          <p:nvSpPr>
            <p:cNvPr id="86831" name="Line 820"/>
            <p:cNvSpPr>
              <a:spLocks noChangeShapeType="1"/>
            </p:cNvSpPr>
            <p:nvPr/>
          </p:nvSpPr>
          <p:spPr bwMode="auto">
            <a:xfrm>
              <a:off x="3900" y="2884"/>
              <a:ext cx="7" cy="29"/>
            </a:xfrm>
            <a:prstGeom prst="line">
              <a:avLst/>
            </a:prstGeom>
            <a:noFill/>
            <a:ln w="11113">
              <a:solidFill>
                <a:srgbClr val="FF00FF"/>
              </a:solidFill>
              <a:round/>
              <a:headEnd/>
              <a:tailEnd/>
            </a:ln>
          </p:spPr>
          <p:txBody>
            <a:bodyPr/>
            <a:lstStyle/>
            <a:p>
              <a:endParaRPr lang="en-US"/>
            </a:p>
          </p:txBody>
        </p:sp>
        <p:sp>
          <p:nvSpPr>
            <p:cNvPr id="86832" name="Line 821"/>
            <p:cNvSpPr>
              <a:spLocks noChangeShapeType="1"/>
            </p:cNvSpPr>
            <p:nvPr/>
          </p:nvSpPr>
          <p:spPr bwMode="auto">
            <a:xfrm flipV="1">
              <a:off x="3907" y="2906"/>
              <a:ext cx="15" cy="7"/>
            </a:xfrm>
            <a:prstGeom prst="line">
              <a:avLst/>
            </a:prstGeom>
            <a:noFill/>
            <a:ln w="11113">
              <a:solidFill>
                <a:srgbClr val="FF00FF"/>
              </a:solidFill>
              <a:round/>
              <a:headEnd/>
              <a:tailEnd/>
            </a:ln>
          </p:spPr>
          <p:txBody>
            <a:bodyPr/>
            <a:lstStyle/>
            <a:p>
              <a:endParaRPr lang="en-US"/>
            </a:p>
          </p:txBody>
        </p:sp>
        <p:sp>
          <p:nvSpPr>
            <p:cNvPr id="86833" name="Line 822"/>
            <p:cNvSpPr>
              <a:spLocks noChangeShapeType="1"/>
            </p:cNvSpPr>
            <p:nvPr/>
          </p:nvSpPr>
          <p:spPr bwMode="auto">
            <a:xfrm>
              <a:off x="3922" y="2906"/>
              <a:ext cx="7" cy="15"/>
            </a:xfrm>
            <a:prstGeom prst="line">
              <a:avLst/>
            </a:prstGeom>
            <a:noFill/>
            <a:ln w="11113">
              <a:solidFill>
                <a:srgbClr val="FF00FF"/>
              </a:solidFill>
              <a:round/>
              <a:headEnd/>
              <a:tailEnd/>
            </a:ln>
          </p:spPr>
          <p:txBody>
            <a:bodyPr/>
            <a:lstStyle/>
            <a:p>
              <a:endParaRPr lang="en-US"/>
            </a:p>
          </p:txBody>
        </p:sp>
        <p:sp>
          <p:nvSpPr>
            <p:cNvPr id="86834" name="Line 823"/>
            <p:cNvSpPr>
              <a:spLocks noChangeShapeType="1"/>
            </p:cNvSpPr>
            <p:nvPr/>
          </p:nvSpPr>
          <p:spPr bwMode="auto">
            <a:xfrm>
              <a:off x="3929" y="2921"/>
              <a:ext cx="7" cy="0"/>
            </a:xfrm>
            <a:prstGeom prst="line">
              <a:avLst/>
            </a:prstGeom>
            <a:noFill/>
            <a:ln w="11113">
              <a:solidFill>
                <a:srgbClr val="FF00FF"/>
              </a:solidFill>
              <a:round/>
              <a:headEnd/>
              <a:tailEnd/>
            </a:ln>
          </p:spPr>
          <p:txBody>
            <a:bodyPr/>
            <a:lstStyle/>
            <a:p>
              <a:endParaRPr lang="en-US"/>
            </a:p>
          </p:txBody>
        </p:sp>
        <p:sp>
          <p:nvSpPr>
            <p:cNvPr id="86835" name="Line 824"/>
            <p:cNvSpPr>
              <a:spLocks noChangeShapeType="1"/>
            </p:cNvSpPr>
            <p:nvPr/>
          </p:nvSpPr>
          <p:spPr bwMode="auto">
            <a:xfrm flipV="1">
              <a:off x="3936" y="2913"/>
              <a:ext cx="15" cy="8"/>
            </a:xfrm>
            <a:prstGeom prst="line">
              <a:avLst/>
            </a:prstGeom>
            <a:noFill/>
            <a:ln w="11113">
              <a:solidFill>
                <a:srgbClr val="FF00FF"/>
              </a:solidFill>
              <a:round/>
              <a:headEnd/>
              <a:tailEnd/>
            </a:ln>
          </p:spPr>
          <p:txBody>
            <a:bodyPr/>
            <a:lstStyle/>
            <a:p>
              <a:endParaRPr lang="en-US"/>
            </a:p>
          </p:txBody>
        </p:sp>
        <p:sp>
          <p:nvSpPr>
            <p:cNvPr id="86836" name="Line 825"/>
            <p:cNvSpPr>
              <a:spLocks noChangeShapeType="1"/>
            </p:cNvSpPr>
            <p:nvPr/>
          </p:nvSpPr>
          <p:spPr bwMode="auto">
            <a:xfrm flipV="1">
              <a:off x="3951" y="2899"/>
              <a:ext cx="7" cy="14"/>
            </a:xfrm>
            <a:prstGeom prst="line">
              <a:avLst/>
            </a:prstGeom>
            <a:noFill/>
            <a:ln w="11113">
              <a:solidFill>
                <a:srgbClr val="FF00FF"/>
              </a:solidFill>
              <a:round/>
              <a:headEnd/>
              <a:tailEnd/>
            </a:ln>
          </p:spPr>
          <p:txBody>
            <a:bodyPr/>
            <a:lstStyle/>
            <a:p>
              <a:endParaRPr lang="en-US"/>
            </a:p>
          </p:txBody>
        </p:sp>
        <p:sp>
          <p:nvSpPr>
            <p:cNvPr id="86837" name="Line 826"/>
            <p:cNvSpPr>
              <a:spLocks noChangeShapeType="1"/>
            </p:cNvSpPr>
            <p:nvPr/>
          </p:nvSpPr>
          <p:spPr bwMode="auto">
            <a:xfrm flipV="1">
              <a:off x="3958" y="2855"/>
              <a:ext cx="15" cy="44"/>
            </a:xfrm>
            <a:prstGeom prst="line">
              <a:avLst/>
            </a:prstGeom>
            <a:noFill/>
            <a:ln w="11113">
              <a:solidFill>
                <a:srgbClr val="FF00FF"/>
              </a:solidFill>
              <a:round/>
              <a:headEnd/>
              <a:tailEnd/>
            </a:ln>
          </p:spPr>
          <p:txBody>
            <a:bodyPr/>
            <a:lstStyle/>
            <a:p>
              <a:endParaRPr lang="en-US"/>
            </a:p>
          </p:txBody>
        </p:sp>
        <p:sp>
          <p:nvSpPr>
            <p:cNvPr id="86838" name="Line 827"/>
            <p:cNvSpPr>
              <a:spLocks noChangeShapeType="1"/>
            </p:cNvSpPr>
            <p:nvPr/>
          </p:nvSpPr>
          <p:spPr bwMode="auto">
            <a:xfrm>
              <a:off x="3973" y="2855"/>
              <a:ext cx="7" cy="51"/>
            </a:xfrm>
            <a:prstGeom prst="line">
              <a:avLst/>
            </a:prstGeom>
            <a:noFill/>
            <a:ln w="11113">
              <a:solidFill>
                <a:srgbClr val="FF00FF"/>
              </a:solidFill>
              <a:round/>
              <a:headEnd/>
              <a:tailEnd/>
            </a:ln>
          </p:spPr>
          <p:txBody>
            <a:bodyPr/>
            <a:lstStyle/>
            <a:p>
              <a:endParaRPr lang="en-US"/>
            </a:p>
          </p:txBody>
        </p:sp>
        <p:sp>
          <p:nvSpPr>
            <p:cNvPr id="86839" name="Line 828"/>
            <p:cNvSpPr>
              <a:spLocks noChangeShapeType="1"/>
            </p:cNvSpPr>
            <p:nvPr/>
          </p:nvSpPr>
          <p:spPr bwMode="auto">
            <a:xfrm>
              <a:off x="3980" y="2906"/>
              <a:ext cx="14" cy="15"/>
            </a:xfrm>
            <a:prstGeom prst="line">
              <a:avLst/>
            </a:prstGeom>
            <a:noFill/>
            <a:ln w="11113">
              <a:solidFill>
                <a:srgbClr val="FF00FF"/>
              </a:solidFill>
              <a:round/>
              <a:headEnd/>
              <a:tailEnd/>
            </a:ln>
          </p:spPr>
          <p:txBody>
            <a:bodyPr/>
            <a:lstStyle/>
            <a:p>
              <a:endParaRPr lang="en-US"/>
            </a:p>
          </p:txBody>
        </p:sp>
        <p:sp>
          <p:nvSpPr>
            <p:cNvPr id="86840" name="Line 829"/>
            <p:cNvSpPr>
              <a:spLocks noChangeShapeType="1"/>
            </p:cNvSpPr>
            <p:nvPr/>
          </p:nvSpPr>
          <p:spPr bwMode="auto">
            <a:xfrm flipV="1">
              <a:off x="3994" y="2906"/>
              <a:ext cx="8" cy="15"/>
            </a:xfrm>
            <a:prstGeom prst="line">
              <a:avLst/>
            </a:prstGeom>
            <a:noFill/>
            <a:ln w="11113">
              <a:solidFill>
                <a:srgbClr val="FF00FF"/>
              </a:solidFill>
              <a:round/>
              <a:headEnd/>
              <a:tailEnd/>
            </a:ln>
          </p:spPr>
          <p:txBody>
            <a:bodyPr/>
            <a:lstStyle/>
            <a:p>
              <a:endParaRPr lang="en-US"/>
            </a:p>
          </p:txBody>
        </p:sp>
        <p:sp>
          <p:nvSpPr>
            <p:cNvPr id="86841" name="Line 830"/>
            <p:cNvSpPr>
              <a:spLocks noChangeShapeType="1"/>
            </p:cNvSpPr>
            <p:nvPr/>
          </p:nvSpPr>
          <p:spPr bwMode="auto">
            <a:xfrm flipV="1">
              <a:off x="4002" y="2892"/>
              <a:ext cx="7" cy="14"/>
            </a:xfrm>
            <a:prstGeom prst="line">
              <a:avLst/>
            </a:prstGeom>
            <a:noFill/>
            <a:ln w="11113">
              <a:solidFill>
                <a:srgbClr val="FF00FF"/>
              </a:solidFill>
              <a:round/>
              <a:headEnd/>
              <a:tailEnd/>
            </a:ln>
          </p:spPr>
          <p:txBody>
            <a:bodyPr/>
            <a:lstStyle/>
            <a:p>
              <a:endParaRPr lang="en-US"/>
            </a:p>
          </p:txBody>
        </p:sp>
        <p:sp>
          <p:nvSpPr>
            <p:cNvPr id="86842" name="Line 831"/>
            <p:cNvSpPr>
              <a:spLocks noChangeShapeType="1"/>
            </p:cNvSpPr>
            <p:nvPr/>
          </p:nvSpPr>
          <p:spPr bwMode="auto">
            <a:xfrm>
              <a:off x="4009" y="2892"/>
              <a:ext cx="15" cy="0"/>
            </a:xfrm>
            <a:prstGeom prst="line">
              <a:avLst/>
            </a:prstGeom>
            <a:noFill/>
            <a:ln w="11113">
              <a:solidFill>
                <a:srgbClr val="FF00FF"/>
              </a:solidFill>
              <a:round/>
              <a:headEnd/>
              <a:tailEnd/>
            </a:ln>
          </p:spPr>
          <p:txBody>
            <a:bodyPr/>
            <a:lstStyle/>
            <a:p>
              <a:endParaRPr lang="en-US"/>
            </a:p>
          </p:txBody>
        </p:sp>
        <p:sp>
          <p:nvSpPr>
            <p:cNvPr id="86843" name="Line 832"/>
            <p:cNvSpPr>
              <a:spLocks noChangeShapeType="1"/>
            </p:cNvSpPr>
            <p:nvPr/>
          </p:nvSpPr>
          <p:spPr bwMode="auto">
            <a:xfrm flipV="1">
              <a:off x="4024" y="2884"/>
              <a:ext cx="7" cy="8"/>
            </a:xfrm>
            <a:prstGeom prst="line">
              <a:avLst/>
            </a:prstGeom>
            <a:noFill/>
            <a:ln w="11113">
              <a:solidFill>
                <a:srgbClr val="FF00FF"/>
              </a:solidFill>
              <a:round/>
              <a:headEnd/>
              <a:tailEnd/>
            </a:ln>
          </p:spPr>
          <p:txBody>
            <a:bodyPr/>
            <a:lstStyle/>
            <a:p>
              <a:endParaRPr lang="en-US"/>
            </a:p>
          </p:txBody>
        </p:sp>
        <p:sp>
          <p:nvSpPr>
            <p:cNvPr id="86844" name="Line 833"/>
            <p:cNvSpPr>
              <a:spLocks noChangeShapeType="1"/>
            </p:cNvSpPr>
            <p:nvPr/>
          </p:nvSpPr>
          <p:spPr bwMode="auto">
            <a:xfrm>
              <a:off x="4031" y="2884"/>
              <a:ext cx="14" cy="8"/>
            </a:xfrm>
            <a:prstGeom prst="line">
              <a:avLst/>
            </a:prstGeom>
            <a:noFill/>
            <a:ln w="11113">
              <a:solidFill>
                <a:srgbClr val="FF00FF"/>
              </a:solidFill>
              <a:round/>
              <a:headEnd/>
              <a:tailEnd/>
            </a:ln>
          </p:spPr>
          <p:txBody>
            <a:bodyPr/>
            <a:lstStyle/>
            <a:p>
              <a:endParaRPr lang="en-US"/>
            </a:p>
          </p:txBody>
        </p:sp>
        <p:sp>
          <p:nvSpPr>
            <p:cNvPr id="86845" name="Line 834"/>
            <p:cNvSpPr>
              <a:spLocks noChangeShapeType="1"/>
            </p:cNvSpPr>
            <p:nvPr/>
          </p:nvSpPr>
          <p:spPr bwMode="auto">
            <a:xfrm flipV="1">
              <a:off x="4045" y="2884"/>
              <a:ext cx="8" cy="8"/>
            </a:xfrm>
            <a:prstGeom prst="line">
              <a:avLst/>
            </a:prstGeom>
            <a:noFill/>
            <a:ln w="11113">
              <a:solidFill>
                <a:srgbClr val="FF00FF"/>
              </a:solidFill>
              <a:round/>
              <a:headEnd/>
              <a:tailEnd/>
            </a:ln>
          </p:spPr>
          <p:txBody>
            <a:bodyPr/>
            <a:lstStyle/>
            <a:p>
              <a:endParaRPr lang="en-US"/>
            </a:p>
          </p:txBody>
        </p:sp>
        <p:sp>
          <p:nvSpPr>
            <p:cNvPr id="86846" name="Line 835"/>
            <p:cNvSpPr>
              <a:spLocks noChangeShapeType="1"/>
            </p:cNvSpPr>
            <p:nvPr/>
          </p:nvSpPr>
          <p:spPr bwMode="auto">
            <a:xfrm flipV="1">
              <a:off x="4053" y="2877"/>
              <a:ext cx="7" cy="7"/>
            </a:xfrm>
            <a:prstGeom prst="line">
              <a:avLst/>
            </a:prstGeom>
            <a:noFill/>
            <a:ln w="11113">
              <a:solidFill>
                <a:srgbClr val="FF00FF"/>
              </a:solidFill>
              <a:round/>
              <a:headEnd/>
              <a:tailEnd/>
            </a:ln>
          </p:spPr>
          <p:txBody>
            <a:bodyPr/>
            <a:lstStyle/>
            <a:p>
              <a:endParaRPr lang="en-US"/>
            </a:p>
          </p:txBody>
        </p:sp>
        <p:sp>
          <p:nvSpPr>
            <p:cNvPr id="86847" name="Line 836"/>
            <p:cNvSpPr>
              <a:spLocks noChangeShapeType="1"/>
            </p:cNvSpPr>
            <p:nvPr/>
          </p:nvSpPr>
          <p:spPr bwMode="auto">
            <a:xfrm>
              <a:off x="4060" y="2877"/>
              <a:ext cx="15" cy="0"/>
            </a:xfrm>
            <a:prstGeom prst="line">
              <a:avLst/>
            </a:prstGeom>
            <a:noFill/>
            <a:ln w="11113">
              <a:solidFill>
                <a:srgbClr val="FF00FF"/>
              </a:solidFill>
              <a:round/>
              <a:headEnd/>
              <a:tailEnd/>
            </a:ln>
          </p:spPr>
          <p:txBody>
            <a:bodyPr/>
            <a:lstStyle/>
            <a:p>
              <a:endParaRPr lang="en-US"/>
            </a:p>
          </p:txBody>
        </p:sp>
        <p:sp>
          <p:nvSpPr>
            <p:cNvPr id="86848" name="Line 837"/>
            <p:cNvSpPr>
              <a:spLocks noChangeShapeType="1"/>
            </p:cNvSpPr>
            <p:nvPr/>
          </p:nvSpPr>
          <p:spPr bwMode="auto">
            <a:xfrm>
              <a:off x="4075" y="2877"/>
              <a:ext cx="7" cy="0"/>
            </a:xfrm>
            <a:prstGeom prst="line">
              <a:avLst/>
            </a:prstGeom>
            <a:noFill/>
            <a:ln w="11113">
              <a:solidFill>
                <a:srgbClr val="FF00FF"/>
              </a:solidFill>
              <a:round/>
              <a:headEnd/>
              <a:tailEnd/>
            </a:ln>
          </p:spPr>
          <p:txBody>
            <a:bodyPr/>
            <a:lstStyle/>
            <a:p>
              <a:endParaRPr lang="en-US"/>
            </a:p>
          </p:txBody>
        </p:sp>
        <p:sp>
          <p:nvSpPr>
            <p:cNvPr id="86849" name="Line 838"/>
            <p:cNvSpPr>
              <a:spLocks noChangeShapeType="1"/>
            </p:cNvSpPr>
            <p:nvPr/>
          </p:nvSpPr>
          <p:spPr bwMode="auto">
            <a:xfrm flipV="1">
              <a:off x="4082" y="2848"/>
              <a:ext cx="14" cy="29"/>
            </a:xfrm>
            <a:prstGeom prst="line">
              <a:avLst/>
            </a:prstGeom>
            <a:noFill/>
            <a:ln w="11113">
              <a:solidFill>
                <a:srgbClr val="FF00FF"/>
              </a:solidFill>
              <a:round/>
              <a:headEnd/>
              <a:tailEnd/>
            </a:ln>
          </p:spPr>
          <p:txBody>
            <a:bodyPr/>
            <a:lstStyle/>
            <a:p>
              <a:endParaRPr lang="en-US"/>
            </a:p>
          </p:txBody>
        </p:sp>
        <p:sp>
          <p:nvSpPr>
            <p:cNvPr id="86850" name="Line 839"/>
            <p:cNvSpPr>
              <a:spLocks noChangeShapeType="1"/>
            </p:cNvSpPr>
            <p:nvPr/>
          </p:nvSpPr>
          <p:spPr bwMode="auto">
            <a:xfrm flipV="1">
              <a:off x="4096" y="2804"/>
              <a:ext cx="8" cy="44"/>
            </a:xfrm>
            <a:prstGeom prst="line">
              <a:avLst/>
            </a:prstGeom>
            <a:noFill/>
            <a:ln w="11113">
              <a:solidFill>
                <a:srgbClr val="FF00FF"/>
              </a:solidFill>
              <a:round/>
              <a:headEnd/>
              <a:tailEnd/>
            </a:ln>
          </p:spPr>
          <p:txBody>
            <a:bodyPr/>
            <a:lstStyle/>
            <a:p>
              <a:endParaRPr lang="en-US"/>
            </a:p>
          </p:txBody>
        </p:sp>
        <p:sp>
          <p:nvSpPr>
            <p:cNvPr id="86851" name="Line 840"/>
            <p:cNvSpPr>
              <a:spLocks noChangeShapeType="1"/>
            </p:cNvSpPr>
            <p:nvPr/>
          </p:nvSpPr>
          <p:spPr bwMode="auto">
            <a:xfrm>
              <a:off x="4104" y="2804"/>
              <a:ext cx="7" cy="44"/>
            </a:xfrm>
            <a:prstGeom prst="line">
              <a:avLst/>
            </a:prstGeom>
            <a:noFill/>
            <a:ln w="11113">
              <a:solidFill>
                <a:srgbClr val="FF00FF"/>
              </a:solidFill>
              <a:round/>
              <a:headEnd/>
              <a:tailEnd/>
            </a:ln>
          </p:spPr>
          <p:txBody>
            <a:bodyPr/>
            <a:lstStyle/>
            <a:p>
              <a:endParaRPr lang="en-US"/>
            </a:p>
          </p:txBody>
        </p:sp>
        <p:sp>
          <p:nvSpPr>
            <p:cNvPr id="86852" name="Line 841"/>
            <p:cNvSpPr>
              <a:spLocks noChangeShapeType="1"/>
            </p:cNvSpPr>
            <p:nvPr/>
          </p:nvSpPr>
          <p:spPr bwMode="auto">
            <a:xfrm>
              <a:off x="4111" y="2848"/>
              <a:ext cx="15" cy="7"/>
            </a:xfrm>
            <a:prstGeom prst="line">
              <a:avLst/>
            </a:prstGeom>
            <a:noFill/>
            <a:ln w="11113">
              <a:solidFill>
                <a:srgbClr val="FF00FF"/>
              </a:solidFill>
              <a:round/>
              <a:headEnd/>
              <a:tailEnd/>
            </a:ln>
          </p:spPr>
          <p:txBody>
            <a:bodyPr/>
            <a:lstStyle/>
            <a:p>
              <a:endParaRPr lang="en-US"/>
            </a:p>
          </p:txBody>
        </p:sp>
        <p:sp>
          <p:nvSpPr>
            <p:cNvPr id="86853" name="Line 842"/>
            <p:cNvSpPr>
              <a:spLocks noChangeShapeType="1"/>
            </p:cNvSpPr>
            <p:nvPr/>
          </p:nvSpPr>
          <p:spPr bwMode="auto">
            <a:xfrm flipV="1">
              <a:off x="4126" y="2848"/>
              <a:ext cx="7" cy="7"/>
            </a:xfrm>
            <a:prstGeom prst="line">
              <a:avLst/>
            </a:prstGeom>
            <a:noFill/>
            <a:ln w="11113">
              <a:solidFill>
                <a:srgbClr val="FF00FF"/>
              </a:solidFill>
              <a:round/>
              <a:headEnd/>
              <a:tailEnd/>
            </a:ln>
          </p:spPr>
          <p:txBody>
            <a:bodyPr/>
            <a:lstStyle/>
            <a:p>
              <a:endParaRPr lang="en-US"/>
            </a:p>
          </p:txBody>
        </p:sp>
        <p:sp>
          <p:nvSpPr>
            <p:cNvPr id="86854" name="Line 843"/>
            <p:cNvSpPr>
              <a:spLocks noChangeShapeType="1"/>
            </p:cNvSpPr>
            <p:nvPr/>
          </p:nvSpPr>
          <p:spPr bwMode="auto">
            <a:xfrm flipV="1">
              <a:off x="4133" y="2819"/>
              <a:ext cx="14" cy="29"/>
            </a:xfrm>
            <a:prstGeom prst="line">
              <a:avLst/>
            </a:prstGeom>
            <a:noFill/>
            <a:ln w="11113">
              <a:solidFill>
                <a:srgbClr val="FF00FF"/>
              </a:solidFill>
              <a:round/>
              <a:headEnd/>
              <a:tailEnd/>
            </a:ln>
          </p:spPr>
          <p:txBody>
            <a:bodyPr/>
            <a:lstStyle/>
            <a:p>
              <a:endParaRPr lang="en-US"/>
            </a:p>
          </p:txBody>
        </p:sp>
        <p:sp>
          <p:nvSpPr>
            <p:cNvPr id="86855" name="Line 844"/>
            <p:cNvSpPr>
              <a:spLocks noChangeShapeType="1"/>
            </p:cNvSpPr>
            <p:nvPr/>
          </p:nvSpPr>
          <p:spPr bwMode="auto">
            <a:xfrm flipV="1">
              <a:off x="4147" y="2782"/>
              <a:ext cx="8" cy="37"/>
            </a:xfrm>
            <a:prstGeom prst="line">
              <a:avLst/>
            </a:prstGeom>
            <a:noFill/>
            <a:ln w="11113">
              <a:solidFill>
                <a:srgbClr val="FF00FF"/>
              </a:solidFill>
              <a:round/>
              <a:headEnd/>
              <a:tailEnd/>
            </a:ln>
          </p:spPr>
          <p:txBody>
            <a:bodyPr/>
            <a:lstStyle/>
            <a:p>
              <a:endParaRPr lang="en-US"/>
            </a:p>
          </p:txBody>
        </p:sp>
        <p:sp>
          <p:nvSpPr>
            <p:cNvPr id="86856" name="Line 845"/>
            <p:cNvSpPr>
              <a:spLocks noChangeShapeType="1"/>
            </p:cNvSpPr>
            <p:nvPr/>
          </p:nvSpPr>
          <p:spPr bwMode="auto">
            <a:xfrm flipV="1">
              <a:off x="4155" y="2768"/>
              <a:ext cx="7" cy="14"/>
            </a:xfrm>
            <a:prstGeom prst="line">
              <a:avLst/>
            </a:prstGeom>
            <a:noFill/>
            <a:ln w="11113">
              <a:solidFill>
                <a:srgbClr val="FF00FF"/>
              </a:solidFill>
              <a:round/>
              <a:headEnd/>
              <a:tailEnd/>
            </a:ln>
          </p:spPr>
          <p:txBody>
            <a:bodyPr/>
            <a:lstStyle/>
            <a:p>
              <a:endParaRPr lang="en-US"/>
            </a:p>
          </p:txBody>
        </p:sp>
        <p:sp>
          <p:nvSpPr>
            <p:cNvPr id="86857" name="Line 846"/>
            <p:cNvSpPr>
              <a:spLocks noChangeShapeType="1"/>
            </p:cNvSpPr>
            <p:nvPr/>
          </p:nvSpPr>
          <p:spPr bwMode="auto">
            <a:xfrm>
              <a:off x="4162" y="2768"/>
              <a:ext cx="15" cy="14"/>
            </a:xfrm>
            <a:prstGeom prst="line">
              <a:avLst/>
            </a:prstGeom>
            <a:noFill/>
            <a:ln w="11113">
              <a:solidFill>
                <a:srgbClr val="FF00FF"/>
              </a:solidFill>
              <a:round/>
              <a:headEnd/>
              <a:tailEnd/>
            </a:ln>
          </p:spPr>
          <p:txBody>
            <a:bodyPr/>
            <a:lstStyle/>
            <a:p>
              <a:endParaRPr lang="en-US"/>
            </a:p>
          </p:txBody>
        </p:sp>
        <p:sp>
          <p:nvSpPr>
            <p:cNvPr id="86858" name="Line 847"/>
            <p:cNvSpPr>
              <a:spLocks noChangeShapeType="1"/>
            </p:cNvSpPr>
            <p:nvPr/>
          </p:nvSpPr>
          <p:spPr bwMode="auto">
            <a:xfrm>
              <a:off x="4177" y="2782"/>
              <a:ext cx="7" cy="8"/>
            </a:xfrm>
            <a:prstGeom prst="line">
              <a:avLst/>
            </a:prstGeom>
            <a:noFill/>
            <a:ln w="11113">
              <a:solidFill>
                <a:srgbClr val="FF00FF"/>
              </a:solidFill>
              <a:round/>
              <a:headEnd/>
              <a:tailEnd/>
            </a:ln>
          </p:spPr>
          <p:txBody>
            <a:bodyPr/>
            <a:lstStyle/>
            <a:p>
              <a:endParaRPr lang="en-US"/>
            </a:p>
          </p:txBody>
        </p:sp>
        <p:sp>
          <p:nvSpPr>
            <p:cNvPr id="86859" name="Line 848"/>
            <p:cNvSpPr>
              <a:spLocks noChangeShapeType="1"/>
            </p:cNvSpPr>
            <p:nvPr/>
          </p:nvSpPr>
          <p:spPr bwMode="auto">
            <a:xfrm>
              <a:off x="1387" y="3205"/>
              <a:ext cx="7" cy="0"/>
            </a:xfrm>
            <a:prstGeom prst="line">
              <a:avLst/>
            </a:prstGeom>
            <a:noFill/>
            <a:ln w="11113">
              <a:solidFill>
                <a:srgbClr val="FF0000"/>
              </a:solidFill>
              <a:round/>
              <a:headEnd/>
              <a:tailEnd/>
            </a:ln>
          </p:spPr>
          <p:txBody>
            <a:bodyPr/>
            <a:lstStyle/>
            <a:p>
              <a:endParaRPr lang="en-US"/>
            </a:p>
          </p:txBody>
        </p:sp>
        <p:sp>
          <p:nvSpPr>
            <p:cNvPr id="86860" name="Line 849"/>
            <p:cNvSpPr>
              <a:spLocks noChangeShapeType="1"/>
            </p:cNvSpPr>
            <p:nvPr/>
          </p:nvSpPr>
          <p:spPr bwMode="auto">
            <a:xfrm>
              <a:off x="1394" y="3205"/>
              <a:ext cx="15" cy="0"/>
            </a:xfrm>
            <a:prstGeom prst="line">
              <a:avLst/>
            </a:prstGeom>
            <a:noFill/>
            <a:ln w="11113">
              <a:solidFill>
                <a:srgbClr val="FF0000"/>
              </a:solidFill>
              <a:round/>
              <a:headEnd/>
              <a:tailEnd/>
            </a:ln>
          </p:spPr>
          <p:txBody>
            <a:bodyPr/>
            <a:lstStyle/>
            <a:p>
              <a:endParaRPr lang="en-US"/>
            </a:p>
          </p:txBody>
        </p:sp>
        <p:sp>
          <p:nvSpPr>
            <p:cNvPr id="86861" name="Line 850"/>
            <p:cNvSpPr>
              <a:spLocks noChangeShapeType="1"/>
            </p:cNvSpPr>
            <p:nvPr/>
          </p:nvSpPr>
          <p:spPr bwMode="auto">
            <a:xfrm>
              <a:off x="1409" y="3205"/>
              <a:ext cx="7" cy="0"/>
            </a:xfrm>
            <a:prstGeom prst="line">
              <a:avLst/>
            </a:prstGeom>
            <a:noFill/>
            <a:ln w="11113">
              <a:solidFill>
                <a:srgbClr val="FF0000"/>
              </a:solidFill>
              <a:round/>
              <a:headEnd/>
              <a:tailEnd/>
            </a:ln>
          </p:spPr>
          <p:txBody>
            <a:bodyPr/>
            <a:lstStyle/>
            <a:p>
              <a:endParaRPr lang="en-US"/>
            </a:p>
          </p:txBody>
        </p:sp>
        <p:sp>
          <p:nvSpPr>
            <p:cNvPr id="86862" name="Line 851"/>
            <p:cNvSpPr>
              <a:spLocks noChangeShapeType="1"/>
            </p:cNvSpPr>
            <p:nvPr/>
          </p:nvSpPr>
          <p:spPr bwMode="auto">
            <a:xfrm flipV="1">
              <a:off x="1416" y="3161"/>
              <a:ext cx="7" cy="44"/>
            </a:xfrm>
            <a:prstGeom prst="line">
              <a:avLst/>
            </a:prstGeom>
            <a:noFill/>
            <a:ln w="11113">
              <a:solidFill>
                <a:srgbClr val="FF0000"/>
              </a:solidFill>
              <a:round/>
              <a:headEnd/>
              <a:tailEnd/>
            </a:ln>
          </p:spPr>
          <p:txBody>
            <a:bodyPr/>
            <a:lstStyle/>
            <a:p>
              <a:endParaRPr lang="en-US"/>
            </a:p>
          </p:txBody>
        </p:sp>
        <p:sp>
          <p:nvSpPr>
            <p:cNvPr id="86863" name="Line 852"/>
            <p:cNvSpPr>
              <a:spLocks noChangeShapeType="1"/>
            </p:cNvSpPr>
            <p:nvPr/>
          </p:nvSpPr>
          <p:spPr bwMode="auto">
            <a:xfrm>
              <a:off x="1423" y="3161"/>
              <a:ext cx="15" cy="0"/>
            </a:xfrm>
            <a:prstGeom prst="line">
              <a:avLst/>
            </a:prstGeom>
            <a:noFill/>
            <a:ln w="11113">
              <a:solidFill>
                <a:srgbClr val="FF0000"/>
              </a:solidFill>
              <a:round/>
              <a:headEnd/>
              <a:tailEnd/>
            </a:ln>
          </p:spPr>
          <p:txBody>
            <a:bodyPr/>
            <a:lstStyle/>
            <a:p>
              <a:endParaRPr lang="en-US"/>
            </a:p>
          </p:txBody>
        </p:sp>
        <p:sp>
          <p:nvSpPr>
            <p:cNvPr id="86864" name="Line 853"/>
            <p:cNvSpPr>
              <a:spLocks noChangeShapeType="1"/>
            </p:cNvSpPr>
            <p:nvPr/>
          </p:nvSpPr>
          <p:spPr bwMode="auto">
            <a:xfrm>
              <a:off x="1438" y="3161"/>
              <a:ext cx="7" cy="0"/>
            </a:xfrm>
            <a:prstGeom prst="line">
              <a:avLst/>
            </a:prstGeom>
            <a:noFill/>
            <a:ln w="11113">
              <a:solidFill>
                <a:srgbClr val="FF0000"/>
              </a:solidFill>
              <a:round/>
              <a:headEnd/>
              <a:tailEnd/>
            </a:ln>
          </p:spPr>
          <p:txBody>
            <a:bodyPr/>
            <a:lstStyle/>
            <a:p>
              <a:endParaRPr lang="en-US"/>
            </a:p>
          </p:txBody>
        </p:sp>
        <p:sp>
          <p:nvSpPr>
            <p:cNvPr id="86865" name="Line 854"/>
            <p:cNvSpPr>
              <a:spLocks noChangeShapeType="1"/>
            </p:cNvSpPr>
            <p:nvPr/>
          </p:nvSpPr>
          <p:spPr bwMode="auto">
            <a:xfrm>
              <a:off x="1445" y="3161"/>
              <a:ext cx="15" cy="0"/>
            </a:xfrm>
            <a:prstGeom prst="line">
              <a:avLst/>
            </a:prstGeom>
            <a:noFill/>
            <a:ln w="11113">
              <a:solidFill>
                <a:srgbClr val="FF0000"/>
              </a:solidFill>
              <a:round/>
              <a:headEnd/>
              <a:tailEnd/>
            </a:ln>
          </p:spPr>
          <p:txBody>
            <a:bodyPr/>
            <a:lstStyle/>
            <a:p>
              <a:endParaRPr lang="en-US"/>
            </a:p>
          </p:txBody>
        </p:sp>
        <p:sp>
          <p:nvSpPr>
            <p:cNvPr id="86866" name="Line 855"/>
            <p:cNvSpPr>
              <a:spLocks noChangeShapeType="1"/>
            </p:cNvSpPr>
            <p:nvPr/>
          </p:nvSpPr>
          <p:spPr bwMode="auto">
            <a:xfrm>
              <a:off x="1460" y="3161"/>
              <a:ext cx="7" cy="0"/>
            </a:xfrm>
            <a:prstGeom prst="line">
              <a:avLst/>
            </a:prstGeom>
            <a:noFill/>
            <a:ln w="11113">
              <a:solidFill>
                <a:srgbClr val="FF0000"/>
              </a:solidFill>
              <a:round/>
              <a:headEnd/>
              <a:tailEnd/>
            </a:ln>
          </p:spPr>
          <p:txBody>
            <a:bodyPr/>
            <a:lstStyle/>
            <a:p>
              <a:endParaRPr lang="en-US"/>
            </a:p>
          </p:txBody>
        </p:sp>
        <p:sp>
          <p:nvSpPr>
            <p:cNvPr id="86867" name="Line 856"/>
            <p:cNvSpPr>
              <a:spLocks noChangeShapeType="1"/>
            </p:cNvSpPr>
            <p:nvPr/>
          </p:nvSpPr>
          <p:spPr bwMode="auto">
            <a:xfrm>
              <a:off x="1467" y="3161"/>
              <a:ext cx="7" cy="0"/>
            </a:xfrm>
            <a:prstGeom prst="line">
              <a:avLst/>
            </a:prstGeom>
            <a:noFill/>
            <a:ln w="11113">
              <a:solidFill>
                <a:srgbClr val="FF0000"/>
              </a:solidFill>
              <a:round/>
              <a:headEnd/>
              <a:tailEnd/>
            </a:ln>
          </p:spPr>
          <p:txBody>
            <a:bodyPr/>
            <a:lstStyle/>
            <a:p>
              <a:endParaRPr lang="en-US"/>
            </a:p>
          </p:txBody>
        </p:sp>
        <p:sp>
          <p:nvSpPr>
            <p:cNvPr id="86868" name="Line 857"/>
            <p:cNvSpPr>
              <a:spLocks noChangeShapeType="1"/>
            </p:cNvSpPr>
            <p:nvPr/>
          </p:nvSpPr>
          <p:spPr bwMode="auto">
            <a:xfrm flipV="1">
              <a:off x="1474" y="3147"/>
              <a:ext cx="15" cy="14"/>
            </a:xfrm>
            <a:prstGeom prst="line">
              <a:avLst/>
            </a:prstGeom>
            <a:noFill/>
            <a:ln w="11113">
              <a:solidFill>
                <a:srgbClr val="FF0000"/>
              </a:solidFill>
              <a:round/>
              <a:headEnd/>
              <a:tailEnd/>
            </a:ln>
          </p:spPr>
          <p:txBody>
            <a:bodyPr/>
            <a:lstStyle/>
            <a:p>
              <a:endParaRPr lang="en-US"/>
            </a:p>
          </p:txBody>
        </p:sp>
        <p:sp>
          <p:nvSpPr>
            <p:cNvPr id="86869" name="Line 858"/>
            <p:cNvSpPr>
              <a:spLocks noChangeShapeType="1"/>
            </p:cNvSpPr>
            <p:nvPr/>
          </p:nvSpPr>
          <p:spPr bwMode="auto">
            <a:xfrm>
              <a:off x="1489" y="3147"/>
              <a:ext cx="7" cy="14"/>
            </a:xfrm>
            <a:prstGeom prst="line">
              <a:avLst/>
            </a:prstGeom>
            <a:noFill/>
            <a:ln w="11113">
              <a:solidFill>
                <a:srgbClr val="FF0000"/>
              </a:solidFill>
              <a:round/>
              <a:headEnd/>
              <a:tailEnd/>
            </a:ln>
          </p:spPr>
          <p:txBody>
            <a:bodyPr/>
            <a:lstStyle/>
            <a:p>
              <a:endParaRPr lang="en-US"/>
            </a:p>
          </p:txBody>
        </p:sp>
        <p:sp>
          <p:nvSpPr>
            <p:cNvPr id="86870" name="Line 859"/>
            <p:cNvSpPr>
              <a:spLocks noChangeShapeType="1"/>
            </p:cNvSpPr>
            <p:nvPr/>
          </p:nvSpPr>
          <p:spPr bwMode="auto">
            <a:xfrm>
              <a:off x="1496" y="3161"/>
              <a:ext cx="15" cy="0"/>
            </a:xfrm>
            <a:prstGeom prst="line">
              <a:avLst/>
            </a:prstGeom>
            <a:noFill/>
            <a:ln w="11113">
              <a:solidFill>
                <a:srgbClr val="FF0000"/>
              </a:solidFill>
              <a:round/>
              <a:headEnd/>
              <a:tailEnd/>
            </a:ln>
          </p:spPr>
          <p:txBody>
            <a:bodyPr/>
            <a:lstStyle/>
            <a:p>
              <a:endParaRPr lang="en-US"/>
            </a:p>
          </p:txBody>
        </p:sp>
        <p:sp>
          <p:nvSpPr>
            <p:cNvPr id="86871" name="Line 860"/>
            <p:cNvSpPr>
              <a:spLocks noChangeShapeType="1"/>
            </p:cNvSpPr>
            <p:nvPr/>
          </p:nvSpPr>
          <p:spPr bwMode="auto">
            <a:xfrm flipV="1">
              <a:off x="1511" y="3147"/>
              <a:ext cx="7" cy="14"/>
            </a:xfrm>
            <a:prstGeom prst="line">
              <a:avLst/>
            </a:prstGeom>
            <a:noFill/>
            <a:ln w="11113">
              <a:solidFill>
                <a:srgbClr val="FF0000"/>
              </a:solidFill>
              <a:round/>
              <a:headEnd/>
              <a:tailEnd/>
            </a:ln>
          </p:spPr>
          <p:txBody>
            <a:bodyPr/>
            <a:lstStyle/>
            <a:p>
              <a:endParaRPr lang="en-US"/>
            </a:p>
          </p:txBody>
        </p:sp>
        <p:sp>
          <p:nvSpPr>
            <p:cNvPr id="86872" name="Line 861"/>
            <p:cNvSpPr>
              <a:spLocks noChangeShapeType="1"/>
            </p:cNvSpPr>
            <p:nvPr/>
          </p:nvSpPr>
          <p:spPr bwMode="auto">
            <a:xfrm>
              <a:off x="1518" y="3147"/>
              <a:ext cx="7" cy="0"/>
            </a:xfrm>
            <a:prstGeom prst="line">
              <a:avLst/>
            </a:prstGeom>
            <a:noFill/>
            <a:ln w="11113">
              <a:solidFill>
                <a:srgbClr val="FF0000"/>
              </a:solidFill>
              <a:round/>
              <a:headEnd/>
              <a:tailEnd/>
            </a:ln>
          </p:spPr>
          <p:txBody>
            <a:bodyPr/>
            <a:lstStyle/>
            <a:p>
              <a:endParaRPr lang="en-US"/>
            </a:p>
          </p:txBody>
        </p:sp>
        <p:sp>
          <p:nvSpPr>
            <p:cNvPr id="86873" name="Line 862"/>
            <p:cNvSpPr>
              <a:spLocks noChangeShapeType="1"/>
            </p:cNvSpPr>
            <p:nvPr/>
          </p:nvSpPr>
          <p:spPr bwMode="auto">
            <a:xfrm>
              <a:off x="1525" y="3147"/>
              <a:ext cx="15" cy="0"/>
            </a:xfrm>
            <a:prstGeom prst="line">
              <a:avLst/>
            </a:prstGeom>
            <a:noFill/>
            <a:ln w="11113">
              <a:solidFill>
                <a:srgbClr val="FF0000"/>
              </a:solidFill>
              <a:round/>
              <a:headEnd/>
              <a:tailEnd/>
            </a:ln>
          </p:spPr>
          <p:txBody>
            <a:bodyPr/>
            <a:lstStyle/>
            <a:p>
              <a:endParaRPr lang="en-US"/>
            </a:p>
          </p:txBody>
        </p:sp>
        <p:sp>
          <p:nvSpPr>
            <p:cNvPr id="86874" name="Line 863"/>
            <p:cNvSpPr>
              <a:spLocks noChangeShapeType="1"/>
            </p:cNvSpPr>
            <p:nvPr/>
          </p:nvSpPr>
          <p:spPr bwMode="auto">
            <a:xfrm>
              <a:off x="1540" y="3147"/>
              <a:ext cx="7" cy="7"/>
            </a:xfrm>
            <a:prstGeom prst="line">
              <a:avLst/>
            </a:prstGeom>
            <a:noFill/>
            <a:ln w="11113">
              <a:solidFill>
                <a:srgbClr val="FF0000"/>
              </a:solidFill>
              <a:round/>
              <a:headEnd/>
              <a:tailEnd/>
            </a:ln>
          </p:spPr>
          <p:txBody>
            <a:bodyPr/>
            <a:lstStyle/>
            <a:p>
              <a:endParaRPr lang="en-US"/>
            </a:p>
          </p:txBody>
        </p:sp>
        <p:sp>
          <p:nvSpPr>
            <p:cNvPr id="86875" name="Line 864"/>
            <p:cNvSpPr>
              <a:spLocks noChangeShapeType="1"/>
            </p:cNvSpPr>
            <p:nvPr/>
          </p:nvSpPr>
          <p:spPr bwMode="auto">
            <a:xfrm>
              <a:off x="1547" y="3154"/>
              <a:ext cx="15" cy="0"/>
            </a:xfrm>
            <a:prstGeom prst="line">
              <a:avLst/>
            </a:prstGeom>
            <a:noFill/>
            <a:ln w="11113">
              <a:solidFill>
                <a:srgbClr val="FF0000"/>
              </a:solidFill>
              <a:round/>
              <a:headEnd/>
              <a:tailEnd/>
            </a:ln>
          </p:spPr>
          <p:txBody>
            <a:bodyPr/>
            <a:lstStyle/>
            <a:p>
              <a:endParaRPr lang="en-US"/>
            </a:p>
          </p:txBody>
        </p:sp>
        <p:sp>
          <p:nvSpPr>
            <p:cNvPr id="86876" name="Line 865"/>
            <p:cNvSpPr>
              <a:spLocks noChangeShapeType="1"/>
            </p:cNvSpPr>
            <p:nvPr/>
          </p:nvSpPr>
          <p:spPr bwMode="auto">
            <a:xfrm>
              <a:off x="1562" y="3154"/>
              <a:ext cx="7" cy="0"/>
            </a:xfrm>
            <a:prstGeom prst="line">
              <a:avLst/>
            </a:prstGeom>
            <a:noFill/>
            <a:ln w="11113">
              <a:solidFill>
                <a:srgbClr val="FF0000"/>
              </a:solidFill>
              <a:round/>
              <a:headEnd/>
              <a:tailEnd/>
            </a:ln>
          </p:spPr>
          <p:txBody>
            <a:bodyPr/>
            <a:lstStyle/>
            <a:p>
              <a:endParaRPr lang="en-US"/>
            </a:p>
          </p:txBody>
        </p:sp>
        <p:sp>
          <p:nvSpPr>
            <p:cNvPr id="86877" name="Line 866"/>
            <p:cNvSpPr>
              <a:spLocks noChangeShapeType="1"/>
            </p:cNvSpPr>
            <p:nvPr/>
          </p:nvSpPr>
          <p:spPr bwMode="auto">
            <a:xfrm>
              <a:off x="1569" y="3154"/>
              <a:ext cx="7" cy="0"/>
            </a:xfrm>
            <a:prstGeom prst="line">
              <a:avLst/>
            </a:prstGeom>
            <a:noFill/>
            <a:ln w="11113">
              <a:solidFill>
                <a:srgbClr val="FF0000"/>
              </a:solidFill>
              <a:round/>
              <a:headEnd/>
              <a:tailEnd/>
            </a:ln>
          </p:spPr>
          <p:txBody>
            <a:bodyPr/>
            <a:lstStyle/>
            <a:p>
              <a:endParaRPr lang="en-US"/>
            </a:p>
          </p:txBody>
        </p:sp>
        <p:sp>
          <p:nvSpPr>
            <p:cNvPr id="86878" name="Line 867"/>
            <p:cNvSpPr>
              <a:spLocks noChangeShapeType="1"/>
            </p:cNvSpPr>
            <p:nvPr/>
          </p:nvSpPr>
          <p:spPr bwMode="auto">
            <a:xfrm>
              <a:off x="1576" y="3154"/>
              <a:ext cx="15" cy="0"/>
            </a:xfrm>
            <a:prstGeom prst="line">
              <a:avLst/>
            </a:prstGeom>
            <a:noFill/>
            <a:ln w="11113">
              <a:solidFill>
                <a:srgbClr val="FF0000"/>
              </a:solidFill>
              <a:round/>
              <a:headEnd/>
              <a:tailEnd/>
            </a:ln>
          </p:spPr>
          <p:txBody>
            <a:bodyPr/>
            <a:lstStyle/>
            <a:p>
              <a:endParaRPr lang="en-US"/>
            </a:p>
          </p:txBody>
        </p:sp>
        <p:sp>
          <p:nvSpPr>
            <p:cNvPr id="86879" name="Line 868"/>
            <p:cNvSpPr>
              <a:spLocks noChangeShapeType="1"/>
            </p:cNvSpPr>
            <p:nvPr/>
          </p:nvSpPr>
          <p:spPr bwMode="auto">
            <a:xfrm>
              <a:off x="1591" y="3154"/>
              <a:ext cx="7" cy="7"/>
            </a:xfrm>
            <a:prstGeom prst="line">
              <a:avLst/>
            </a:prstGeom>
            <a:noFill/>
            <a:ln w="11113">
              <a:solidFill>
                <a:srgbClr val="FF0000"/>
              </a:solidFill>
              <a:round/>
              <a:headEnd/>
              <a:tailEnd/>
            </a:ln>
          </p:spPr>
          <p:txBody>
            <a:bodyPr/>
            <a:lstStyle/>
            <a:p>
              <a:endParaRPr lang="en-US"/>
            </a:p>
          </p:txBody>
        </p:sp>
        <p:sp>
          <p:nvSpPr>
            <p:cNvPr id="86880" name="Line 869"/>
            <p:cNvSpPr>
              <a:spLocks noChangeShapeType="1"/>
            </p:cNvSpPr>
            <p:nvPr/>
          </p:nvSpPr>
          <p:spPr bwMode="auto">
            <a:xfrm flipV="1">
              <a:off x="1598" y="3154"/>
              <a:ext cx="15" cy="7"/>
            </a:xfrm>
            <a:prstGeom prst="line">
              <a:avLst/>
            </a:prstGeom>
            <a:noFill/>
            <a:ln w="11113">
              <a:solidFill>
                <a:srgbClr val="FF0000"/>
              </a:solidFill>
              <a:round/>
              <a:headEnd/>
              <a:tailEnd/>
            </a:ln>
          </p:spPr>
          <p:txBody>
            <a:bodyPr/>
            <a:lstStyle/>
            <a:p>
              <a:endParaRPr lang="en-US"/>
            </a:p>
          </p:txBody>
        </p:sp>
        <p:sp>
          <p:nvSpPr>
            <p:cNvPr id="86881" name="Line 870"/>
            <p:cNvSpPr>
              <a:spLocks noChangeShapeType="1"/>
            </p:cNvSpPr>
            <p:nvPr/>
          </p:nvSpPr>
          <p:spPr bwMode="auto">
            <a:xfrm>
              <a:off x="1613" y="3154"/>
              <a:ext cx="7" cy="0"/>
            </a:xfrm>
            <a:prstGeom prst="line">
              <a:avLst/>
            </a:prstGeom>
            <a:noFill/>
            <a:ln w="11113">
              <a:solidFill>
                <a:srgbClr val="FF0000"/>
              </a:solidFill>
              <a:round/>
              <a:headEnd/>
              <a:tailEnd/>
            </a:ln>
          </p:spPr>
          <p:txBody>
            <a:bodyPr/>
            <a:lstStyle/>
            <a:p>
              <a:endParaRPr lang="en-US"/>
            </a:p>
          </p:txBody>
        </p:sp>
        <p:sp>
          <p:nvSpPr>
            <p:cNvPr id="86882" name="Line 871"/>
            <p:cNvSpPr>
              <a:spLocks noChangeShapeType="1"/>
            </p:cNvSpPr>
            <p:nvPr/>
          </p:nvSpPr>
          <p:spPr bwMode="auto">
            <a:xfrm>
              <a:off x="1620" y="3154"/>
              <a:ext cx="14" cy="7"/>
            </a:xfrm>
            <a:prstGeom prst="line">
              <a:avLst/>
            </a:prstGeom>
            <a:noFill/>
            <a:ln w="11113">
              <a:solidFill>
                <a:srgbClr val="FF0000"/>
              </a:solidFill>
              <a:round/>
              <a:headEnd/>
              <a:tailEnd/>
            </a:ln>
          </p:spPr>
          <p:txBody>
            <a:bodyPr/>
            <a:lstStyle/>
            <a:p>
              <a:endParaRPr lang="en-US"/>
            </a:p>
          </p:txBody>
        </p:sp>
        <p:sp>
          <p:nvSpPr>
            <p:cNvPr id="86883" name="Line 872"/>
            <p:cNvSpPr>
              <a:spLocks noChangeShapeType="1"/>
            </p:cNvSpPr>
            <p:nvPr/>
          </p:nvSpPr>
          <p:spPr bwMode="auto">
            <a:xfrm>
              <a:off x="1634" y="3161"/>
              <a:ext cx="8" cy="0"/>
            </a:xfrm>
            <a:prstGeom prst="line">
              <a:avLst/>
            </a:prstGeom>
            <a:noFill/>
            <a:ln w="11113">
              <a:solidFill>
                <a:srgbClr val="FF0000"/>
              </a:solidFill>
              <a:round/>
              <a:headEnd/>
              <a:tailEnd/>
            </a:ln>
          </p:spPr>
          <p:txBody>
            <a:bodyPr/>
            <a:lstStyle/>
            <a:p>
              <a:endParaRPr lang="en-US"/>
            </a:p>
          </p:txBody>
        </p:sp>
        <p:sp>
          <p:nvSpPr>
            <p:cNvPr id="86884" name="Line 873"/>
            <p:cNvSpPr>
              <a:spLocks noChangeShapeType="1"/>
            </p:cNvSpPr>
            <p:nvPr/>
          </p:nvSpPr>
          <p:spPr bwMode="auto">
            <a:xfrm>
              <a:off x="1642" y="3161"/>
              <a:ext cx="7" cy="0"/>
            </a:xfrm>
            <a:prstGeom prst="line">
              <a:avLst/>
            </a:prstGeom>
            <a:noFill/>
            <a:ln w="11113">
              <a:solidFill>
                <a:srgbClr val="FF0000"/>
              </a:solidFill>
              <a:round/>
              <a:headEnd/>
              <a:tailEnd/>
            </a:ln>
          </p:spPr>
          <p:txBody>
            <a:bodyPr/>
            <a:lstStyle/>
            <a:p>
              <a:endParaRPr lang="en-US"/>
            </a:p>
          </p:txBody>
        </p:sp>
        <p:sp>
          <p:nvSpPr>
            <p:cNvPr id="86885" name="Line 874"/>
            <p:cNvSpPr>
              <a:spLocks noChangeShapeType="1"/>
            </p:cNvSpPr>
            <p:nvPr/>
          </p:nvSpPr>
          <p:spPr bwMode="auto">
            <a:xfrm flipV="1">
              <a:off x="1649" y="3154"/>
              <a:ext cx="15" cy="7"/>
            </a:xfrm>
            <a:prstGeom prst="line">
              <a:avLst/>
            </a:prstGeom>
            <a:noFill/>
            <a:ln w="11113">
              <a:solidFill>
                <a:srgbClr val="FF0000"/>
              </a:solidFill>
              <a:round/>
              <a:headEnd/>
              <a:tailEnd/>
            </a:ln>
          </p:spPr>
          <p:txBody>
            <a:bodyPr/>
            <a:lstStyle/>
            <a:p>
              <a:endParaRPr lang="en-US"/>
            </a:p>
          </p:txBody>
        </p:sp>
        <p:sp>
          <p:nvSpPr>
            <p:cNvPr id="86886" name="Line 875"/>
            <p:cNvSpPr>
              <a:spLocks noChangeShapeType="1"/>
            </p:cNvSpPr>
            <p:nvPr/>
          </p:nvSpPr>
          <p:spPr bwMode="auto">
            <a:xfrm flipV="1">
              <a:off x="1664" y="3147"/>
              <a:ext cx="7" cy="7"/>
            </a:xfrm>
            <a:prstGeom prst="line">
              <a:avLst/>
            </a:prstGeom>
            <a:noFill/>
            <a:ln w="11113">
              <a:solidFill>
                <a:srgbClr val="FF0000"/>
              </a:solidFill>
              <a:round/>
              <a:headEnd/>
              <a:tailEnd/>
            </a:ln>
          </p:spPr>
          <p:txBody>
            <a:bodyPr/>
            <a:lstStyle/>
            <a:p>
              <a:endParaRPr lang="en-US"/>
            </a:p>
          </p:txBody>
        </p:sp>
        <p:sp>
          <p:nvSpPr>
            <p:cNvPr id="86887" name="Line 876"/>
            <p:cNvSpPr>
              <a:spLocks noChangeShapeType="1"/>
            </p:cNvSpPr>
            <p:nvPr/>
          </p:nvSpPr>
          <p:spPr bwMode="auto">
            <a:xfrm>
              <a:off x="1671" y="3147"/>
              <a:ext cx="14" cy="0"/>
            </a:xfrm>
            <a:prstGeom prst="line">
              <a:avLst/>
            </a:prstGeom>
            <a:noFill/>
            <a:ln w="11113">
              <a:solidFill>
                <a:srgbClr val="FF0000"/>
              </a:solidFill>
              <a:round/>
              <a:headEnd/>
              <a:tailEnd/>
            </a:ln>
          </p:spPr>
          <p:txBody>
            <a:bodyPr/>
            <a:lstStyle/>
            <a:p>
              <a:endParaRPr lang="en-US"/>
            </a:p>
          </p:txBody>
        </p:sp>
        <p:sp>
          <p:nvSpPr>
            <p:cNvPr id="86888" name="Line 877"/>
            <p:cNvSpPr>
              <a:spLocks noChangeShapeType="1"/>
            </p:cNvSpPr>
            <p:nvPr/>
          </p:nvSpPr>
          <p:spPr bwMode="auto">
            <a:xfrm>
              <a:off x="1685" y="3147"/>
              <a:ext cx="8" cy="7"/>
            </a:xfrm>
            <a:prstGeom prst="line">
              <a:avLst/>
            </a:prstGeom>
            <a:noFill/>
            <a:ln w="11113">
              <a:solidFill>
                <a:srgbClr val="FF0000"/>
              </a:solidFill>
              <a:round/>
              <a:headEnd/>
              <a:tailEnd/>
            </a:ln>
          </p:spPr>
          <p:txBody>
            <a:bodyPr/>
            <a:lstStyle/>
            <a:p>
              <a:endParaRPr lang="en-US"/>
            </a:p>
          </p:txBody>
        </p:sp>
        <p:sp>
          <p:nvSpPr>
            <p:cNvPr id="86889" name="Line 878"/>
            <p:cNvSpPr>
              <a:spLocks noChangeShapeType="1"/>
            </p:cNvSpPr>
            <p:nvPr/>
          </p:nvSpPr>
          <p:spPr bwMode="auto">
            <a:xfrm flipV="1">
              <a:off x="1693" y="3147"/>
              <a:ext cx="7" cy="7"/>
            </a:xfrm>
            <a:prstGeom prst="line">
              <a:avLst/>
            </a:prstGeom>
            <a:noFill/>
            <a:ln w="11113">
              <a:solidFill>
                <a:srgbClr val="FF0000"/>
              </a:solidFill>
              <a:round/>
              <a:headEnd/>
              <a:tailEnd/>
            </a:ln>
          </p:spPr>
          <p:txBody>
            <a:bodyPr/>
            <a:lstStyle/>
            <a:p>
              <a:endParaRPr lang="en-US"/>
            </a:p>
          </p:txBody>
        </p:sp>
        <p:sp>
          <p:nvSpPr>
            <p:cNvPr id="86890" name="Line 879"/>
            <p:cNvSpPr>
              <a:spLocks noChangeShapeType="1"/>
            </p:cNvSpPr>
            <p:nvPr/>
          </p:nvSpPr>
          <p:spPr bwMode="auto">
            <a:xfrm>
              <a:off x="1700" y="3147"/>
              <a:ext cx="15" cy="0"/>
            </a:xfrm>
            <a:prstGeom prst="line">
              <a:avLst/>
            </a:prstGeom>
            <a:noFill/>
            <a:ln w="11113">
              <a:solidFill>
                <a:srgbClr val="FF0000"/>
              </a:solidFill>
              <a:round/>
              <a:headEnd/>
              <a:tailEnd/>
            </a:ln>
          </p:spPr>
          <p:txBody>
            <a:bodyPr/>
            <a:lstStyle/>
            <a:p>
              <a:endParaRPr lang="en-US"/>
            </a:p>
          </p:txBody>
        </p:sp>
        <p:sp>
          <p:nvSpPr>
            <p:cNvPr id="86891" name="Line 880"/>
            <p:cNvSpPr>
              <a:spLocks noChangeShapeType="1"/>
            </p:cNvSpPr>
            <p:nvPr/>
          </p:nvSpPr>
          <p:spPr bwMode="auto">
            <a:xfrm>
              <a:off x="1715" y="3147"/>
              <a:ext cx="7" cy="7"/>
            </a:xfrm>
            <a:prstGeom prst="line">
              <a:avLst/>
            </a:prstGeom>
            <a:noFill/>
            <a:ln w="11113">
              <a:solidFill>
                <a:srgbClr val="FF0000"/>
              </a:solidFill>
              <a:round/>
              <a:headEnd/>
              <a:tailEnd/>
            </a:ln>
          </p:spPr>
          <p:txBody>
            <a:bodyPr/>
            <a:lstStyle/>
            <a:p>
              <a:endParaRPr lang="en-US"/>
            </a:p>
          </p:txBody>
        </p:sp>
        <p:sp>
          <p:nvSpPr>
            <p:cNvPr id="86892" name="Line 881"/>
            <p:cNvSpPr>
              <a:spLocks noChangeShapeType="1"/>
            </p:cNvSpPr>
            <p:nvPr/>
          </p:nvSpPr>
          <p:spPr bwMode="auto">
            <a:xfrm>
              <a:off x="1722" y="3154"/>
              <a:ext cx="14" cy="0"/>
            </a:xfrm>
            <a:prstGeom prst="line">
              <a:avLst/>
            </a:prstGeom>
            <a:noFill/>
            <a:ln w="11113">
              <a:solidFill>
                <a:srgbClr val="FF0000"/>
              </a:solidFill>
              <a:round/>
              <a:headEnd/>
              <a:tailEnd/>
            </a:ln>
          </p:spPr>
          <p:txBody>
            <a:bodyPr/>
            <a:lstStyle/>
            <a:p>
              <a:endParaRPr lang="en-US"/>
            </a:p>
          </p:txBody>
        </p:sp>
        <p:sp>
          <p:nvSpPr>
            <p:cNvPr id="86893" name="Line 882"/>
            <p:cNvSpPr>
              <a:spLocks noChangeShapeType="1"/>
            </p:cNvSpPr>
            <p:nvPr/>
          </p:nvSpPr>
          <p:spPr bwMode="auto">
            <a:xfrm>
              <a:off x="1736" y="3154"/>
              <a:ext cx="8" cy="0"/>
            </a:xfrm>
            <a:prstGeom prst="line">
              <a:avLst/>
            </a:prstGeom>
            <a:noFill/>
            <a:ln w="11113">
              <a:solidFill>
                <a:srgbClr val="FF0000"/>
              </a:solidFill>
              <a:round/>
              <a:headEnd/>
              <a:tailEnd/>
            </a:ln>
          </p:spPr>
          <p:txBody>
            <a:bodyPr/>
            <a:lstStyle/>
            <a:p>
              <a:endParaRPr lang="en-US"/>
            </a:p>
          </p:txBody>
        </p:sp>
        <p:sp>
          <p:nvSpPr>
            <p:cNvPr id="86894" name="Line 883"/>
            <p:cNvSpPr>
              <a:spLocks noChangeShapeType="1"/>
            </p:cNvSpPr>
            <p:nvPr/>
          </p:nvSpPr>
          <p:spPr bwMode="auto">
            <a:xfrm>
              <a:off x="1744" y="3154"/>
              <a:ext cx="7" cy="0"/>
            </a:xfrm>
            <a:prstGeom prst="line">
              <a:avLst/>
            </a:prstGeom>
            <a:noFill/>
            <a:ln w="11113">
              <a:solidFill>
                <a:srgbClr val="FF0000"/>
              </a:solidFill>
              <a:round/>
              <a:headEnd/>
              <a:tailEnd/>
            </a:ln>
          </p:spPr>
          <p:txBody>
            <a:bodyPr/>
            <a:lstStyle/>
            <a:p>
              <a:endParaRPr lang="en-US"/>
            </a:p>
          </p:txBody>
        </p:sp>
        <p:sp>
          <p:nvSpPr>
            <p:cNvPr id="86895" name="Line 884"/>
            <p:cNvSpPr>
              <a:spLocks noChangeShapeType="1"/>
            </p:cNvSpPr>
            <p:nvPr/>
          </p:nvSpPr>
          <p:spPr bwMode="auto">
            <a:xfrm>
              <a:off x="1751" y="3154"/>
              <a:ext cx="15" cy="0"/>
            </a:xfrm>
            <a:prstGeom prst="line">
              <a:avLst/>
            </a:prstGeom>
            <a:noFill/>
            <a:ln w="11113">
              <a:solidFill>
                <a:srgbClr val="FF0000"/>
              </a:solidFill>
              <a:round/>
              <a:headEnd/>
              <a:tailEnd/>
            </a:ln>
          </p:spPr>
          <p:txBody>
            <a:bodyPr/>
            <a:lstStyle/>
            <a:p>
              <a:endParaRPr lang="en-US"/>
            </a:p>
          </p:txBody>
        </p:sp>
        <p:sp>
          <p:nvSpPr>
            <p:cNvPr id="86896" name="Line 885"/>
            <p:cNvSpPr>
              <a:spLocks noChangeShapeType="1"/>
            </p:cNvSpPr>
            <p:nvPr/>
          </p:nvSpPr>
          <p:spPr bwMode="auto">
            <a:xfrm>
              <a:off x="1766" y="3154"/>
              <a:ext cx="7" cy="7"/>
            </a:xfrm>
            <a:prstGeom prst="line">
              <a:avLst/>
            </a:prstGeom>
            <a:noFill/>
            <a:ln w="11113">
              <a:solidFill>
                <a:srgbClr val="FF0000"/>
              </a:solidFill>
              <a:round/>
              <a:headEnd/>
              <a:tailEnd/>
            </a:ln>
          </p:spPr>
          <p:txBody>
            <a:bodyPr/>
            <a:lstStyle/>
            <a:p>
              <a:endParaRPr lang="en-US"/>
            </a:p>
          </p:txBody>
        </p:sp>
        <p:sp>
          <p:nvSpPr>
            <p:cNvPr id="86897" name="Line 886"/>
            <p:cNvSpPr>
              <a:spLocks noChangeShapeType="1"/>
            </p:cNvSpPr>
            <p:nvPr/>
          </p:nvSpPr>
          <p:spPr bwMode="auto">
            <a:xfrm flipV="1">
              <a:off x="1773" y="3154"/>
              <a:ext cx="14" cy="7"/>
            </a:xfrm>
            <a:prstGeom prst="line">
              <a:avLst/>
            </a:prstGeom>
            <a:noFill/>
            <a:ln w="11113">
              <a:solidFill>
                <a:srgbClr val="FF0000"/>
              </a:solidFill>
              <a:round/>
              <a:headEnd/>
              <a:tailEnd/>
            </a:ln>
          </p:spPr>
          <p:txBody>
            <a:bodyPr/>
            <a:lstStyle/>
            <a:p>
              <a:endParaRPr lang="en-US"/>
            </a:p>
          </p:txBody>
        </p:sp>
        <p:sp>
          <p:nvSpPr>
            <p:cNvPr id="86898" name="Line 887"/>
            <p:cNvSpPr>
              <a:spLocks noChangeShapeType="1"/>
            </p:cNvSpPr>
            <p:nvPr/>
          </p:nvSpPr>
          <p:spPr bwMode="auto">
            <a:xfrm>
              <a:off x="1787" y="3154"/>
              <a:ext cx="8" cy="0"/>
            </a:xfrm>
            <a:prstGeom prst="line">
              <a:avLst/>
            </a:prstGeom>
            <a:noFill/>
            <a:ln w="11113">
              <a:solidFill>
                <a:srgbClr val="FF0000"/>
              </a:solidFill>
              <a:round/>
              <a:headEnd/>
              <a:tailEnd/>
            </a:ln>
          </p:spPr>
          <p:txBody>
            <a:bodyPr/>
            <a:lstStyle/>
            <a:p>
              <a:endParaRPr lang="en-US"/>
            </a:p>
          </p:txBody>
        </p:sp>
        <p:sp>
          <p:nvSpPr>
            <p:cNvPr id="86899" name="Line 888"/>
            <p:cNvSpPr>
              <a:spLocks noChangeShapeType="1"/>
            </p:cNvSpPr>
            <p:nvPr/>
          </p:nvSpPr>
          <p:spPr bwMode="auto">
            <a:xfrm>
              <a:off x="1795" y="3154"/>
              <a:ext cx="7" cy="0"/>
            </a:xfrm>
            <a:prstGeom prst="line">
              <a:avLst/>
            </a:prstGeom>
            <a:noFill/>
            <a:ln w="11113">
              <a:solidFill>
                <a:srgbClr val="FF0000"/>
              </a:solidFill>
              <a:round/>
              <a:headEnd/>
              <a:tailEnd/>
            </a:ln>
          </p:spPr>
          <p:txBody>
            <a:bodyPr/>
            <a:lstStyle/>
            <a:p>
              <a:endParaRPr lang="en-US"/>
            </a:p>
          </p:txBody>
        </p:sp>
        <p:sp>
          <p:nvSpPr>
            <p:cNvPr id="86900" name="Line 889"/>
            <p:cNvSpPr>
              <a:spLocks noChangeShapeType="1"/>
            </p:cNvSpPr>
            <p:nvPr/>
          </p:nvSpPr>
          <p:spPr bwMode="auto">
            <a:xfrm>
              <a:off x="1802" y="3154"/>
              <a:ext cx="15" cy="0"/>
            </a:xfrm>
            <a:prstGeom prst="line">
              <a:avLst/>
            </a:prstGeom>
            <a:noFill/>
            <a:ln w="11113">
              <a:solidFill>
                <a:srgbClr val="FF0000"/>
              </a:solidFill>
              <a:round/>
              <a:headEnd/>
              <a:tailEnd/>
            </a:ln>
          </p:spPr>
          <p:txBody>
            <a:bodyPr/>
            <a:lstStyle/>
            <a:p>
              <a:endParaRPr lang="en-US"/>
            </a:p>
          </p:txBody>
        </p:sp>
        <p:sp>
          <p:nvSpPr>
            <p:cNvPr id="86901" name="Line 890"/>
            <p:cNvSpPr>
              <a:spLocks noChangeShapeType="1"/>
            </p:cNvSpPr>
            <p:nvPr/>
          </p:nvSpPr>
          <p:spPr bwMode="auto">
            <a:xfrm flipV="1">
              <a:off x="1817" y="3139"/>
              <a:ext cx="7" cy="15"/>
            </a:xfrm>
            <a:prstGeom prst="line">
              <a:avLst/>
            </a:prstGeom>
            <a:noFill/>
            <a:ln w="11113">
              <a:solidFill>
                <a:srgbClr val="FF0000"/>
              </a:solidFill>
              <a:round/>
              <a:headEnd/>
              <a:tailEnd/>
            </a:ln>
          </p:spPr>
          <p:txBody>
            <a:bodyPr/>
            <a:lstStyle/>
            <a:p>
              <a:endParaRPr lang="en-US"/>
            </a:p>
          </p:txBody>
        </p:sp>
        <p:sp>
          <p:nvSpPr>
            <p:cNvPr id="86902" name="Line 891"/>
            <p:cNvSpPr>
              <a:spLocks noChangeShapeType="1"/>
            </p:cNvSpPr>
            <p:nvPr/>
          </p:nvSpPr>
          <p:spPr bwMode="auto">
            <a:xfrm>
              <a:off x="1824" y="3139"/>
              <a:ext cx="14" cy="15"/>
            </a:xfrm>
            <a:prstGeom prst="line">
              <a:avLst/>
            </a:prstGeom>
            <a:noFill/>
            <a:ln w="11113">
              <a:solidFill>
                <a:srgbClr val="FF0000"/>
              </a:solidFill>
              <a:round/>
              <a:headEnd/>
              <a:tailEnd/>
            </a:ln>
          </p:spPr>
          <p:txBody>
            <a:bodyPr/>
            <a:lstStyle/>
            <a:p>
              <a:endParaRPr lang="en-US"/>
            </a:p>
          </p:txBody>
        </p:sp>
        <p:sp>
          <p:nvSpPr>
            <p:cNvPr id="86903" name="Line 892"/>
            <p:cNvSpPr>
              <a:spLocks noChangeShapeType="1"/>
            </p:cNvSpPr>
            <p:nvPr/>
          </p:nvSpPr>
          <p:spPr bwMode="auto">
            <a:xfrm flipV="1">
              <a:off x="1838" y="3139"/>
              <a:ext cx="8" cy="15"/>
            </a:xfrm>
            <a:prstGeom prst="line">
              <a:avLst/>
            </a:prstGeom>
            <a:noFill/>
            <a:ln w="11113">
              <a:solidFill>
                <a:srgbClr val="FF0000"/>
              </a:solidFill>
              <a:round/>
              <a:headEnd/>
              <a:tailEnd/>
            </a:ln>
          </p:spPr>
          <p:txBody>
            <a:bodyPr/>
            <a:lstStyle/>
            <a:p>
              <a:endParaRPr lang="en-US"/>
            </a:p>
          </p:txBody>
        </p:sp>
        <p:sp>
          <p:nvSpPr>
            <p:cNvPr id="86904" name="Line 893"/>
            <p:cNvSpPr>
              <a:spLocks noChangeShapeType="1"/>
            </p:cNvSpPr>
            <p:nvPr/>
          </p:nvSpPr>
          <p:spPr bwMode="auto">
            <a:xfrm>
              <a:off x="1846" y="3139"/>
              <a:ext cx="14" cy="0"/>
            </a:xfrm>
            <a:prstGeom prst="line">
              <a:avLst/>
            </a:prstGeom>
            <a:noFill/>
            <a:ln w="11113">
              <a:solidFill>
                <a:srgbClr val="FF0000"/>
              </a:solidFill>
              <a:round/>
              <a:headEnd/>
              <a:tailEnd/>
            </a:ln>
          </p:spPr>
          <p:txBody>
            <a:bodyPr/>
            <a:lstStyle/>
            <a:p>
              <a:endParaRPr lang="en-US"/>
            </a:p>
          </p:txBody>
        </p:sp>
        <p:sp>
          <p:nvSpPr>
            <p:cNvPr id="86905" name="Line 894"/>
            <p:cNvSpPr>
              <a:spLocks noChangeShapeType="1"/>
            </p:cNvSpPr>
            <p:nvPr/>
          </p:nvSpPr>
          <p:spPr bwMode="auto">
            <a:xfrm flipV="1">
              <a:off x="1860" y="3103"/>
              <a:ext cx="8" cy="36"/>
            </a:xfrm>
            <a:prstGeom prst="line">
              <a:avLst/>
            </a:prstGeom>
            <a:noFill/>
            <a:ln w="11113">
              <a:solidFill>
                <a:srgbClr val="FF0000"/>
              </a:solidFill>
              <a:round/>
              <a:headEnd/>
              <a:tailEnd/>
            </a:ln>
          </p:spPr>
          <p:txBody>
            <a:bodyPr/>
            <a:lstStyle/>
            <a:p>
              <a:endParaRPr lang="en-US"/>
            </a:p>
          </p:txBody>
        </p:sp>
        <p:sp>
          <p:nvSpPr>
            <p:cNvPr id="86906" name="Line 895"/>
            <p:cNvSpPr>
              <a:spLocks noChangeShapeType="1"/>
            </p:cNvSpPr>
            <p:nvPr/>
          </p:nvSpPr>
          <p:spPr bwMode="auto">
            <a:xfrm>
              <a:off x="1868" y="3103"/>
              <a:ext cx="7" cy="44"/>
            </a:xfrm>
            <a:prstGeom prst="line">
              <a:avLst/>
            </a:prstGeom>
            <a:noFill/>
            <a:ln w="11113">
              <a:solidFill>
                <a:srgbClr val="FF0000"/>
              </a:solidFill>
              <a:round/>
              <a:headEnd/>
              <a:tailEnd/>
            </a:ln>
          </p:spPr>
          <p:txBody>
            <a:bodyPr/>
            <a:lstStyle/>
            <a:p>
              <a:endParaRPr lang="en-US"/>
            </a:p>
          </p:txBody>
        </p:sp>
        <p:sp>
          <p:nvSpPr>
            <p:cNvPr id="86907" name="Line 896"/>
            <p:cNvSpPr>
              <a:spLocks noChangeShapeType="1"/>
            </p:cNvSpPr>
            <p:nvPr/>
          </p:nvSpPr>
          <p:spPr bwMode="auto">
            <a:xfrm flipV="1">
              <a:off x="1875" y="3139"/>
              <a:ext cx="14" cy="8"/>
            </a:xfrm>
            <a:prstGeom prst="line">
              <a:avLst/>
            </a:prstGeom>
            <a:noFill/>
            <a:ln w="11113">
              <a:solidFill>
                <a:srgbClr val="FF0000"/>
              </a:solidFill>
              <a:round/>
              <a:headEnd/>
              <a:tailEnd/>
            </a:ln>
          </p:spPr>
          <p:txBody>
            <a:bodyPr/>
            <a:lstStyle/>
            <a:p>
              <a:endParaRPr lang="en-US"/>
            </a:p>
          </p:txBody>
        </p:sp>
        <p:sp>
          <p:nvSpPr>
            <p:cNvPr id="86908" name="Line 897"/>
            <p:cNvSpPr>
              <a:spLocks noChangeShapeType="1"/>
            </p:cNvSpPr>
            <p:nvPr/>
          </p:nvSpPr>
          <p:spPr bwMode="auto">
            <a:xfrm>
              <a:off x="1889" y="3139"/>
              <a:ext cx="8" cy="0"/>
            </a:xfrm>
            <a:prstGeom prst="line">
              <a:avLst/>
            </a:prstGeom>
            <a:noFill/>
            <a:ln w="11113">
              <a:solidFill>
                <a:srgbClr val="FF0000"/>
              </a:solidFill>
              <a:round/>
              <a:headEnd/>
              <a:tailEnd/>
            </a:ln>
          </p:spPr>
          <p:txBody>
            <a:bodyPr/>
            <a:lstStyle/>
            <a:p>
              <a:endParaRPr lang="en-US"/>
            </a:p>
          </p:txBody>
        </p:sp>
        <p:sp>
          <p:nvSpPr>
            <p:cNvPr id="86909" name="Line 898"/>
            <p:cNvSpPr>
              <a:spLocks noChangeShapeType="1"/>
            </p:cNvSpPr>
            <p:nvPr/>
          </p:nvSpPr>
          <p:spPr bwMode="auto">
            <a:xfrm>
              <a:off x="1897" y="3139"/>
              <a:ext cx="14" cy="0"/>
            </a:xfrm>
            <a:prstGeom prst="line">
              <a:avLst/>
            </a:prstGeom>
            <a:noFill/>
            <a:ln w="11113">
              <a:solidFill>
                <a:srgbClr val="FF0000"/>
              </a:solidFill>
              <a:round/>
              <a:headEnd/>
              <a:tailEnd/>
            </a:ln>
          </p:spPr>
          <p:txBody>
            <a:bodyPr/>
            <a:lstStyle/>
            <a:p>
              <a:endParaRPr lang="en-US"/>
            </a:p>
          </p:txBody>
        </p:sp>
        <p:sp>
          <p:nvSpPr>
            <p:cNvPr id="86910" name="Line 899"/>
            <p:cNvSpPr>
              <a:spLocks noChangeShapeType="1"/>
            </p:cNvSpPr>
            <p:nvPr/>
          </p:nvSpPr>
          <p:spPr bwMode="auto">
            <a:xfrm>
              <a:off x="1911" y="3139"/>
              <a:ext cx="8" cy="0"/>
            </a:xfrm>
            <a:prstGeom prst="line">
              <a:avLst/>
            </a:prstGeom>
            <a:noFill/>
            <a:ln w="11113">
              <a:solidFill>
                <a:srgbClr val="FF0000"/>
              </a:solidFill>
              <a:round/>
              <a:headEnd/>
              <a:tailEnd/>
            </a:ln>
          </p:spPr>
          <p:txBody>
            <a:bodyPr/>
            <a:lstStyle/>
            <a:p>
              <a:endParaRPr lang="en-US"/>
            </a:p>
          </p:txBody>
        </p:sp>
        <p:sp>
          <p:nvSpPr>
            <p:cNvPr id="86911" name="Line 900"/>
            <p:cNvSpPr>
              <a:spLocks noChangeShapeType="1"/>
            </p:cNvSpPr>
            <p:nvPr/>
          </p:nvSpPr>
          <p:spPr bwMode="auto">
            <a:xfrm>
              <a:off x="1919" y="3139"/>
              <a:ext cx="7" cy="8"/>
            </a:xfrm>
            <a:prstGeom prst="line">
              <a:avLst/>
            </a:prstGeom>
            <a:noFill/>
            <a:ln w="11113">
              <a:solidFill>
                <a:srgbClr val="FF0000"/>
              </a:solidFill>
              <a:round/>
              <a:headEnd/>
              <a:tailEnd/>
            </a:ln>
          </p:spPr>
          <p:txBody>
            <a:bodyPr/>
            <a:lstStyle/>
            <a:p>
              <a:endParaRPr lang="en-US"/>
            </a:p>
          </p:txBody>
        </p:sp>
        <p:sp>
          <p:nvSpPr>
            <p:cNvPr id="86912" name="Line 901"/>
            <p:cNvSpPr>
              <a:spLocks noChangeShapeType="1"/>
            </p:cNvSpPr>
            <p:nvPr/>
          </p:nvSpPr>
          <p:spPr bwMode="auto">
            <a:xfrm>
              <a:off x="1926" y="3147"/>
              <a:ext cx="14" cy="0"/>
            </a:xfrm>
            <a:prstGeom prst="line">
              <a:avLst/>
            </a:prstGeom>
            <a:noFill/>
            <a:ln w="11113">
              <a:solidFill>
                <a:srgbClr val="FF0000"/>
              </a:solidFill>
              <a:round/>
              <a:headEnd/>
              <a:tailEnd/>
            </a:ln>
          </p:spPr>
          <p:txBody>
            <a:bodyPr/>
            <a:lstStyle/>
            <a:p>
              <a:endParaRPr lang="en-US"/>
            </a:p>
          </p:txBody>
        </p:sp>
        <p:sp>
          <p:nvSpPr>
            <p:cNvPr id="86913" name="Line 902"/>
            <p:cNvSpPr>
              <a:spLocks noChangeShapeType="1"/>
            </p:cNvSpPr>
            <p:nvPr/>
          </p:nvSpPr>
          <p:spPr bwMode="auto">
            <a:xfrm>
              <a:off x="1940" y="3147"/>
              <a:ext cx="8" cy="7"/>
            </a:xfrm>
            <a:prstGeom prst="line">
              <a:avLst/>
            </a:prstGeom>
            <a:noFill/>
            <a:ln w="11113">
              <a:solidFill>
                <a:srgbClr val="FF0000"/>
              </a:solidFill>
              <a:round/>
              <a:headEnd/>
              <a:tailEnd/>
            </a:ln>
          </p:spPr>
          <p:txBody>
            <a:bodyPr/>
            <a:lstStyle/>
            <a:p>
              <a:endParaRPr lang="en-US"/>
            </a:p>
          </p:txBody>
        </p:sp>
        <p:sp>
          <p:nvSpPr>
            <p:cNvPr id="86914" name="Line 903"/>
            <p:cNvSpPr>
              <a:spLocks noChangeShapeType="1"/>
            </p:cNvSpPr>
            <p:nvPr/>
          </p:nvSpPr>
          <p:spPr bwMode="auto">
            <a:xfrm flipV="1">
              <a:off x="1948" y="3147"/>
              <a:ext cx="14" cy="7"/>
            </a:xfrm>
            <a:prstGeom prst="line">
              <a:avLst/>
            </a:prstGeom>
            <a:noFill/>
            <a:ln w="11113">
              <a:solidFill>
                <a:srgbClr val="FF0000"/>
              </a:solidFill>
              <a:round/>
              <a:headEnd/>
              <a:tailEnd/>
            </a:ln>
          </p:spPr>
          <p:txBody>
            <a:bodyPr/>
            <a:lstStyle/>
            <a:p>
              <a:endParaRPr lang="en-US"/>
            </a:p>
          </p:txBody>
        </p:sp>
        <p:sp>
          <p:nvSpPr>
            <p:cNvPr id="86915" name="Line 904"/>
            <p:cNvSpPr>
              <a:spLocks noChangeShapeType="1"/>
            </p:cNvSpPr>
            <p:nvPr/>
          </p:nvSpPr>
          <p:spPr bwMode="auto">
            <a:xfrm>
              <a:off x="1962" y="3147"/>
              <a:ext cx="7" cy="0"/>
            </a:xfrm>
            <a:prstGeom prst="line">
              <a:avLst/>
            </a:prstGeom>
            <a:noFill/>
            <a:ln w="11113">
              <a:solidFill>
                <a:srgbClr val="FF0000"/>
              </a:solidFill>
              <a:round/>
              <a:headEnd/>
              <a:tailEnd/>
            </a:ln>
          </p:spPr>
          <p:txBody>
            <a:bodyPr/>
            <a:lstStyle/>
            <a:p>
              <a:endParaRPr lang="en-US"/>
            </a:p>
          </p:txBody>
        </p:sp>
        <p:sp>
          <p:nvSpPr>
            <p:cNvPr id="86916" name="Line 905"/>
            <p:cNvSpPr>
              <a:spLocks noChangeShapeType="1"/>
            </p:cNvSpPr>
            <p:nvPr/>
          </p:nvSpPr>
          <p:spPr bwMode="auto">
            <a:xfrm>
              <a:off x="1969" y="3147"/>
              <a:ext cx="8" cy="0"/>
            </a:xfrm>
            <a:prstGeom prst="line">
              <a:avLst/>
            </a:prstGeom>
            <a:noFill/>
            <a:ln w="11113">
              <a:solidFill>
                <a:srgbClr val="FF0000"/>
              </a:solidFill>
              <a:round/>
              <a:headEnd/>
              <a:tailEnd/>
            </a:ln>
          </p:spPr>
          <p:txBody>
            <a:bodyPr/>
            <a:lstStyle/>
            <a:p>
              <a:endParaRPr lang="en-US"/>
            </a:p>
          </p:txBody>
        </p:sp>
        <p:sp>
          <p:nvSpPr>
            <p:cNvPr id="86917" name="Line 906"/>
            <p:cNvSpPr>
              <a:spLocks noChangeShapeType="1"/>
            </p:cNvSpPr>
            <p:nvPr/>
          </p:nvSpPr>
          <p:spPr bwMode="auto">
            <a:xfrm>
              <a:off x="1977" y="3147"/>
              <a:ext cx="14" cy="7"/>
            </a:xfrm>
            <a:prstGeom prst="line">
              <a:avLst/>
            </a:prstGeom>
            <a:noFill/>
            <a:ln w="11113">
              <a:solidFill>
                <a:srgbClr val="FF0000"/>
              </a:solidFill>
              <a:round/>
              <a:headEnd/>
              <a:tailEnd/>
            </a:ln>
          </p:spPr>
          <p:txBody>
            <a:bodyPr/>
            <a:lstStyle/>
            <a:p>
              <a:endParaRPr lang="en-US"/>
            </a:p>
          </p:txBody>
        </p:sp>
        <p:sp>
          <p:nvSpPr>
            <p:cNvPr id="86918" name="Line 907"/>
            <p:cNvSpPr>
              <a:spLocks noChangeShapeType="1"/>
            </p:cNvSpPr>
            <p:nvPr/>
          </p:nvSpPr>
          <p:spPr bwMode="auto">
            <a:xfrm>
              <a:off x="1991" y="3154"/>
              <a:ext cx="8" cy="0"/>
            </a:xfrm>
            <a:prstGeom prst="line">
              <a:avLst/>
            </a:prstGeom>
            <a:noFill/>
            <a:ln w="11113">
              <a:solidFill>
                <a:srgbClr val="FF0000"/>
              </a:solidFill>
              <a:round/>
              <a:headEnd/>
              <a:tailEnd/>
            </a:ln>
          </p:spPr>
          <p:txBody>
            <a:bodyPr/>
            <a:lstStyle/>
            <a:p>
              <a:endParaRPr lang="en-US"/>
            </a:p>
          </p:txBody>
        </p:sp>
        <p:sp>
          <p:nvSpPr>
            <p:cNvPr id="86919" name="Line 908"/>
            <p:cNvSpPr>
              <a:spLocks noChangeShapeType="1"/>
            </p:cNvSpPr>
            <p:nvPr/>
          </p:nvSpPr>
          <p:spPr bwMode="auto">
            <a:xfrm flipV="1">
              <a:off x="1999" y="3147"/>
              <a:ext cx="14" cy="7"/>
            </a:xfrm>
            <a:prstGeom prst="line">
              <a:avLst/>
            </a:prstGeom>
            <a:noFill/>
            <a:ln w="11113">
              <a:solidFill>
                <a:srgbClr val="FF0000"/>
              </a:solidFill>
              <a:round/>
              <a:headEnd/>
              <a:tailEnd/>
            </a:ln>
          </p:spPr>
          <p:txBody>
            <a:bodyPr/>
            <a:lstStyle/>
            <a:p>
              <a:endParaRPr lang="en-US"/>
            </a:p>
          </p:txBody>
        </p:sp>
        <p:sp>
          <p:nvSpPr>
            <p:cNvPr id="86920" name="Line 909"/>
            <p:cNvSpPr>
              <a:spLocks noChangeShapeType="1"/>
            </p:cNvSpPr>
            <p:nvPr/>
          </p:nvSpPr>
          <p:spPr bwMode="auto">
            <a:xfrm>
              <a:off x="2013" y="3147"/>
              <a:ext cx="7" cy="7"/>
            </a:xfrm>
            <a:prstGeom prst="line">
              <a:avLst/>
            </a:prstGeom>
            <a:noFill/>
            <a:ln w="11113">
              <a:solidFill>
                <a:srgbClr val="FF0000"/>
              </a:solidFill>
              <a:round/>
              <a:headEnd/>
              <a:tailEnd/>
            </a:ln>
          </p:spPr>
          <p:txBody>
            <a:bodyPr/>
            <a:lstStyle/>
            <a:p>
              <a:endParaRPr lang="en-US"/>
            </a:p>
          </p:txBody>
        </p:sp>
        <p:sp>
          <p:nvSpPr>
            <p:cNvPr id="86921" name="Line 910"/>
            <p:cNvSpPr>
              <a:spLocks noChangeShapeType="1"/>
            </p:cNvSpPr>
            <p:nvPr/>
          </p:nvSpPr>
          <p:spPr bwMode="auto">
            <a:xfrm flipV="1">
              <a:off x="2020" y="3147"/>
              <a:ext cx="8" cy="7"/>
            </a:xfrm>
            <a:prstGeom prst="line">
              <a:avLst/>
            </a:prstGeom>
            <a:noFill/>
            <a:ln w="11113">
              <a:solidFill>
                <a:srgbClr val="FF0000"/>
              </a:solidFill>
              <a:round/>
              <a:headEnd/>
              <a:tailEnd/>
            </a:ln>
          </p:spPr>
          <p:txBody>
            <a:bodyPr/>
            <a:lstStyle/>
            <a:p>
              <a:endParaRPr lang="en-US"/>
            </a:p>
          </p:txBody>
        </p:sp>
        <p:sp>
          <p:nvSpPr>
            <p:cNvPr id="86922" name="Line 911"/>
            <p:cNvSpPr>
              <a:spLocks noChangeShapeType="1"/>
            </p:cNvSpPr>
            <p:nvPr/>
          </p:nvSpPr>
          <p:spPr bwMode="auto">
            <a:xfrm>
              <a:off x="2028" y="3147"/>
              <a:ext cx="14" cy="0"/>
            </a:xfrm>
            <a:prstGeom prst="line">
              <a:avLst/>
            </a:prstGeom>
            <a:noFill/>
            <a:ln w="11113">
              <a:solidFill>
                <a:srgbClr val="FF0000"/>
              </a:solidFill>
              <a:round/>
              <a:headEnd/>
              <a:tailEnd/>
            </a:ln>
          </p:spPr>
          <p:txBody>
            <a:bodyPr/>
            <a:lstStyle/>
            <a:p>
              <a:endParaRPr lang="en-US"/>
            </a:p>
          </p:txBody>
        </p:sp>
        <p:sp>
          <p:nvSpPr>
            <p:cNvPr id="86923" name="Line 912"/>
            <p:cNvSpPr>
              <a:spLocks noChangeShapeType="1"/>
            </p:cNvSpPr>
            <p:nvPr/>
          </p:nvSpPr>
          <p:spPr bwMode="auto">
            <a:xfrm>
              <a:off x="2042" y="3147"/>
              <a:ext cx="8" cy="7"/>
            </a:xfrm>
            <a:prstGeom prst="line">
              <a:avLst/>
            </a:prstGeom>
            <a:noFill/>
            <a:ln w="11113">
              <a:solidFill>
                <a:srgbClr val="FF0000"/>
              </a:solidFill>
              <a:round/>
              <a:headEnd/>
              <a:tailEnd/>
            </a:ln>
          </p:spPr>
          <p:txBody>
            <a:bodyPr/>
            <a:lstStyle/>
            <a:p>
              <a:endParaRPr lang="en-US"/>
            </a:p>
          </p:txBody>
        </p:sp>
        <p:sp>
          <p:nvSpPr>
            <p:cNvPr id="86924" name="Line 913"/>
            <p:cNvSpPr>
              <a:spLocks noChangeShapeType="1"/>
            </p:cNvSpPr>
            <p:nvPr/>
          </p:nvSpPr>
          <p:spPr bwMode="auto">
            <a:xfrm>
              <a:off x="2050" y="3154"/>
              <a:ext cx="14" cy="0"/>
            </a:xfrm>
            <a:prstGeom prst="line">
              <a:avLst/>
            </a:prstGeom>
            <a:noFill/>
            <a:ln w="11113">
              <a:solidFill>
                <a:srgbClr val="FF0000"/>
              </a:solidFill>
              <a:round/>
              <a:headEnd/>
              <a:tailEnd/>
            </a:ln>
          </p:spPr>
          <p:txBody>
            <a:bodyPr/>
            <a:lstStyle/>
            <a:p>
              <a:endParaRPr lang="en-US"/>
            </a:p>
          </p:txBody>
        </p:sp>
        <p:sp>
          <p:nvSpPr>
            <p:cNvPr id="86925" name="Line 914"/>
            <p:cNvSpPr>
              <a:spLocks noChangeShapeType="1"/>
            </p:cNvSpPr>
            <p:nvPr/>
          </p:nvSpPr>
          <p:spPr bwMode="auto">
            <a:xfrm>
              <a:off x="2064" y="3154"/>
              <a:ext cx="7" cy="14"/>
            </a:xfrm>
            <a:prstGeom prst="line">
              <a:avLst/>
            </a:prstGeom>
            <a:noFill/>
            <a:ln w="11113">
              <a:solidFill>
                <a:srgbClr val="FF0000"/>
              </a:solidFill>
              <a:round/>
              <a:headEnd/>
              <a:tailEnd/>
            </a:ln>
          </p:spPr>
          <p:txBody>
            <a:bodyPr/>
            <a:lstStyle/>
            <a:p>
              <a:endParaRPr lang="en-US"/>
            </a:p>
          </p:txBody>
        </p:sp>
        <p:sp>
          <p:nvSpPr>
            <p:cNvPr id="86926" name="Line 915"/>
            <p:cNvSpPr>
              <a:spLocks noChangeShapeType="1"/>
            </p:cNvSpPr>
            <p:nvPr/>
          </p:nvSpPr>
          <p:spPr bwMode="auto">
            <a:xfrm>
              <a:off x="2071" y="3168"/>
              <a:ext cx="15" cy="0"/>
            </a:xfrm>
            <a:prstGeom prst="line">
              <a:avLst/>
            </a:prstGeom>
            <a:noFill/>
            <a:ln w="11113">
              <a:solidFill>
                <a:srgbClr val="FF0000"/>
              </a:solidFill>
              <a:round/>
              <a:headEnd/>
              <a:tailEnd/>
            </a:ln>
          </p:spPr>
          <p:txBody>
            <a:bodyPr/>
            <a:lstStyle/>
            <a:p>
              <a:endParaRPr lang="en-US"/>
            </a:p>
          </p:txBody>
        </p:sp>
        <p:sp>
          <p:nvSpPr>
            <p:cNvPr id="86927" name="Line 916"/>
            <p:cNvSpPr>
              <a:spLocks noChangeShapeType="1"/>
            </p:cNvSpPr>
            <p:nvPr/>
          </p:nvSpPr>
          <p:spPr bwMode="auto">
            <a:xfrm flipV="1">
              <a:off x="2086" y="3161"/>
              <a:ext cx="7" cy="7"/>
            </a:xfrm>
            <a:prstGeom prst="line">
              <a:avLst/>
            </a:prstGeom>
            <a:noFill/>
            <a:ln w="11113">
              <a:solidFill>
                <a:srgbClr val="FF0000"/>
              </a:solidFill>
              <a:round/>
              <a:headEnd/>
              <a:tailEnd/>
            </a:ln>
          </p:spPr>
          <p:txBody>
            <a:bodyPr/>
            <a:lstStyle/>
            <a:p>
              <a:endParaRPr lang="en-US"/>
            </a:p>
          </p:txBody>
        </p:sp>
        <p:sp>
          <p:nvSpPr>
            <p:cNvPr id="86928" name="Line 917"/>
            <p:cNvSpPr>
              <a:spLocks noChangeShapeType="1"/>
            </p:cNvSpPr>
            <p:nvPr/>
          </p:nvSpPr>
          <p:spPr bwMode="auto">
            <a:xfrm flipV="1">
              <a:off x="2093" y="3154"/>
              <a:ext cx="8" cy="7"/>
            </a:xfrm>
            <a:prstGeom prst="line">
              <a:avLst/>
            </a:prstGeom>
            <a:noFill/>
            <a:ln w="11113">
              <a:solidFill>
                <a:srgbClr val="FF0000"/>
              </a:solidFill>
              <a:round/>
              <a:headEnd/>
              <a:tailEnd/>
            </a:ln>
          </p:spPr>
          <p:txBody>
            <a:bodyPr/>
            <a:lstStyle/>
            <a:p>
              <a:endParaRPr lang="en-US"/>
            </a:p>
          </p:txBody>
        </p:sp>
        <p:sp>
          <p:nvSpPr>
            <p:cNvPr id="86929" name="Line 918"/>
            <p:cNvSpPr>
              <a:spLocks noChangeShapeType="1"/>
            </p:cNvSpPr>
            <p:nvPr/>
          </p:nvSpPr>
          <p:spPr bwMode="auto">
            <a:xfrm>
              <a:off x="2101" y="3154"/>
              <a:ext cx="14" cy="14"/>
            </a:xfrm>
            <a:prstGeom prst="line">
              <a:avLst/>
            </a:prstGeom>
            <a:noFill/>
            <a:ln w="11113">
              <a:solidFill>
                <a:srgbClr val="FF0000"/>
              </a:solidFill>
              <a:round/>
              <a:headEnd/>
              <a:tailEnd/>
            </a:ln>
          </p:spPr>
          <p:txBody>
            <a:bodyPr/>
            <a:lstStyle/>
            <a:p>
              <a:endParaRPr lang="en-US"/>
            </a:p>
          </p:txBody>
        </p:sp>
        <p:sp>
          <p:nvSpPr>
            <p:cNvPr id="86930" name="Line 919"/>
            <p:cNvSpPr>
              <a:spLocks noChangeShapeType="1"/>
            </p:cNvSpPr>
            <p:nvPr/>
          </p:nvSpPr>
          <p:spPr bwMode="auto">
            <a:xfrm>
              <a:off x="2115" y="3168"/>
              <a:ext cx="7" cy="8"/>
            </a:xfrm>
            <a:prstGeom prst="line">
              <a:avLst/>
            </a:prstGeom>
            <a:noFill/>
            <a:ln w="11113">
              <a:solidFill>
                <a:srgbClr val="FF0000"/>
              </a:solidFill>
              <a:round/>
              <a:headEnd/>
              <a:tailEnd/>
            </a:ln>
          </p:spPr>
          <p:txBody>
            <a:bodyPr/>
            <a:lstStyle/>
            <a:p>
              <a:endParaRPr lang="en-US"/>
            </a:p>
          </p:txBody>
        </p:sp>
        <p:sp>
          <p:nvSpPr>
            <p:cNvPr id="86931" name="Line 920"/>
            <p:cNvSpPr>
              <a:spLocks noChangeShapeType="1"/>
            </p:cNvSpPr>
            <p:nvPr/>
          </p:nvSpPr>
          <p:spPr bwMode="auto">
            <a:xfrm>
              <a:off x="2122" y="3176"/>
              <a:ext cx="15" cy="0"/>
            </a:xfrm>
            <a:prstGeom prst="line">
              <a:avLst/>
            </a:prstGeom>
            <a:noFill/>
            <a:ln w="11113">
              <a:solidFill>
                <a:srgbClr val="FF0000"/>
              </a:solidFill>
              <a:round/>
              <a:headEnd/>
              <a:tailEnd/>
            </a:ln>
          </p:spPr>
          <p:txBody>
            <a:bodyPr/>
            <a:lstStyle/>
            <a:p>
              <a:endParaRPr lang="en-US"/>
            </a:p>
          </p:txBody>
        </p:sp>
        <p:sp>
          <p:nvSpPr>
            <p:cNvPr id="86932" name="Line 921"/>
            <p:cNvSpPr>
              <a:spLocks noChangeShapeType="1"/>
            </p:cNvSpPr>
            <p:nvPr/>
          </p:nvSpPr>
          <p:spPr bwMode="auto">
            <a:xfrm flipV="1">
              <a:off x="2137" y="3161"/>
              <a:ext cx="7" cy="15"/>
            </a:xfrm>
            <a:prstGeom prst="line">
              <a:avLst/>
            </a:prstGeom>
            <a:noFill/>
            <a:ln w="11113">
              <a:solidFill>
                <a:srgbClr val="FF0000"/>
              </a:solidFill>
              <a:round/>
              <a:headEnd/>
              <a:tailEnd/>
            </a:ln>
          </p:spPr>
          <p:txBody>
            <a:bodyPr/>
            <a:lstStyle/>
            <a:p>
              <a:endParaRPr lang="en-US"/>
            </a:p>
          </p:txBody>
        </p:sp>
        <p:sp>
          <p:nvSpPr>
            <p:cNvPr id="86933" name="Line 922"/>
            <p:cNvSpPr>
              <a:spLocks noChangeShapeType="1"/>
            </p:cNvSpPr>
            <p:nvPr/>
          </p:nvSpPr>
          <p:spPr bwMode="auto">
            <a:xfrm>
              <a:off x="2144" y="3161"/>
              <a:ext cx="8" cy="0"/>
            </a:xfrm>
            <a:prstGeom prst="line">
              <a:avLst/>
            </a:prstGeom>
            <a:noFill/>
            <a:ln w="11113">
              <a:solidFill>
                <a:srgbClr val="FF0000"/>
              </a:solidFill>
              <a:round/>
              <a:headEnd/>
              <a:tailEnd/>
            </a:ln>
          </p:spPr>
          <p:txBody>
            <a:bodyPr/>
            <a:lstStyle/>
            <a:p>
              <a:endParaRPr lang="en-US"/>
            </a:p>
          </p:txBody>
        </p:sp>
        <p:sp>
          <p:nvSpPr>
            <p:cNvPr id="86934" name="Line 923"/>
            <p:cNvSpPr>
              <a:spLocks noChangeShapeType="1"/>
            </p:cNvSpPr>
            <p:nvPr/>
          </p:nvSpPr>
          <p:spPr bwMode="auto">
            <a:xfrm>
              <a:off x="2152" y="3161"/>
              <a:ext cx="14" cy="7"/>
            </a:xfrm>
            <a:prstGeom prst="line">
              <a:avLst/>
            </a:prstGeom>
            <a:noFill/>
            <a:ln w="11113">
              <a:solidFill>
                <a:srgbClr val="FF0000"/>
              </a:solidFill>
              <a:round/>
              <a:headEnd/>
              <a:tailEnd/>
            </a:ln>
          </p:spPr>
          <p:txBody>
            <a:bodyPr/>
            <a:lstStyle/>
            <a:p>
              <a:endParaRPr lang="en-US"/>
            </a:p>
          </p:txBody>
        </p:sp>
        <p:sp>
          <p:nvSpPr>
            <p:cNvPr id="86935" name="Line 924"/>
            <p:cNvSpPr>
              <a:spLocks noChangeShapeType="1"/>
            </p:cNvSpPr>
            <p:nvPr/>
          </p:nvSpPr>
          <p:spPr bwMode="auto">
            <a:xfrm>
              <a:off x="2166" y="3168"/>
              <a:ext cx="7" cy="0"/>
            </a:xfrm>
            <a:prstGeom prst="line">
              <a:avLst/>
            </a:prstGeom>
            <a:noFill/>
            <a:ln w="11113">
              <a:solidFill>
                <a:srgbClr val="FF0000"/>
              </a:solidFill>
              <a:round/>
              <a:headEnd/>
              <a:tailEnd/>
            </a:ln>
          </p:spPr>
          <p:txBody>
            <a:bodyPr/>
            <a:lstStyle/>
            <a:p>
              <a:endParaRPr lang="en-US"/>
            </a:p>
          </p:txBody>
        </p:sp>
        <p:sp>
          <p:nvSpPr>
            <p:cNvPr id="86936" name="Line 925"/>
            <p:cNvSpPr>
              <a:spLocks noChangeShapeType="1"/>
            </p:cNvSpPr>
            <p:nvPr/>
          </p:nvSpPr>
          <p:spPr bwMode="auto">
            <a:xfrm flipV="1">
              <a:off x="2173" y="3161"/>
              <a:ext cx="15" cy="7"/>
            </a:xfrm>
            <a:prstGeom prst="line">
              <a:avLst/>
            </a:prstGeom>
            <a:noFill/>
            <a:ln w="11113">
              <a:solidFill>
                <a:srgbClr val="FF0000"/>
              </a:solidFill>
              <a:round/>
              <a:headEnd/>
              <a:tailEnd/>
            </a:ln>
          </p:spPr>
          <p:txBody>
            <a:bodyPr/>
            <a:lstStyle/>
            <a:p>
              <a:endParaRPr lang="en-US"/>
            </a:p>
          </p:txBody>
        </p:sp>
        <p:sp>
          <p:nvSpPr>
            <p:cNvPr id="86937" name="Line 926"/>
            <p:cNvSpPr>
              <a:spLocks noChangeShapeType="1"/>
            </p:cNvSpPr>
            <p:nvPr/>
          </p:nvSpPr>
          <p:spPr bwMode="auto">
            <a:xfrm>
              <a:off x="2188" y="3161"/>
              <a:ext cx="7" cy="0"/>
            </a:xfrm>
            <a:prstGeom prst="line">
              <a:avLst/>
            </a:prstGeom>
            <a:noFill/>
            <a:ln w="11113">
              <a:solidFill>
                <a:srgbClr val="FF0000"/>
              </a:solidFill>
              <a:round/>
              <a:headEnd/>
              <a:tailEnd/>
            </a:ln>
          </p:spPr>
          <p:txBody>
            <a:bodyPr/>
            <a:lstStyle/>
            <a:p>
              <a:endParaRPr lang="en-US"/>
            </a:p>
          </p:txBody>
        </p:sp>
        <p:sp>
          <p:nvSpPr>
            <p:cNvPr id="86938" name="Line 927"/>
            <p:cNvSpPr>
              <a:spLocks noChangeShapeType="1"/>
            </p:cNvSpPr>
            <p:nvPr/>
          </p:nvSpPr>
          <p:spPr bwMode="auto">
            <a:xfrm>
              <a:off x="2195" y="3161"/>
              <a:ext cx="8" cy="15"/>
            </a:xfrm>
            <a:prstGeom prst="line">
              <a:avLst/>
            </a:prstGeom>
            <a:noFill/>
            <a:ln w="11113">
              <a:solidFill>
                <a:srgbClr val="FF0000"/>
              </a:solidFill>
              <a:round/>
              <a:headEnd/>
              <a:tailEnd/>
            </a:ln>
          </p:spPr>
          <p:txBody>
            <a:bodyPr/>
            <a:lstStyle/>
            <a:p>
              <a:endParaRPr lang="en-US"/>
            </a:p>
          </p:txBody>
        </p:sp>
        <p:sp>
          <p:nvSpPr>
            <p:cNvPr id="86939" name="Line 928"/>
            <p:cNvSpPr>
              <a:spLocks noChangeShapeType="1"/>
            </p:cNvSpPr>
            <p:nvPr/>
          </p:nvSpPr>
          <p:spPr bwMode="auto">
            <a:xfrm flipV="1">
              <a:off x="2203" y="3168"/>
              <a:ext cx="14" cy="8"/>
            </a:xfrm>
            <a:prstGeom prst="line">
              <a:avLst/>
            </a:prstGeom>
            <a:noFill/>
            <a:ln w="11113">
              <a:solidFill>
                <a:srgbClr val="FF0000"/>
              </a:solidFill>
              <a:round/>
              <a:headEnd/>
              <a:tailEnd/>
            </a:ln>
          </p:spPr>
          <p:txBody>
            <a:bodyPr/>
            <a:lstStyle/>
            <a:p>
              <a:endParaRPr lang="en-US"/>
            </a:p>
          </p:txBody>
        </p:sp>
        <p:sp>
          <p:nvSpPr>
            <p:cNvPr id="86940" name="Line 929"/>
            <p:cNvSpPr>
              <a:spLocks noChangeShapeType="1"/>
            </p:cNvSpPr>
            <p:nvPr/>
          </p:nvSpPr>
          <p:spPr bwMode="auto">
            <a:xfrm flipV="1">
              <a:off x="2217" y="3161"/>
              <a:ext cx="7" cy="7"/>
            </a:xfrm>
            <a:prstGeom prst="line">
              <a:avLst/>
            </a:prstGeom>
            <a:noFill/>
            <a:ln w="11113">
              <a:solidFill>
                <a:srgbClr val="FF0000"/>
              </a:solidFill>
              <a:round/>
              <a:headEnd/>
              <a:tailEnd/>
            </a:ln>
          </p:spPr>
          <p:txBody>
            <a:bodyPr/>
            <a:lstStyle/>
            <a:p>
              <a:endParaRPr lang="en-US"/>
            </a:p>
          </p:txBody>
        </p:sp>
        <p:sp>
          <p:nvSpPr>
            <p:cNvPr id="86941" name="Line 930"/>
            <p:cNvSpPr>
              <a:spLocks noChangeShapeType="1"/>
            </p:cNvSpPr>
            <p:nvPr/>
          </p:nvSpPr>
          <p:spPr bwMode="auto">
            <a:xfrm>
              <a:off x="2224" y="3161"/>
              <a:ext cx="15" cy="15"/>
            </a:xfrm>
            <a:prstGeom prst="line">
              <a:avLst/>
            </a:prstGeom>
            <a:noFill/>
            <a:ln w="11113">
              <a:solidFill>
                <a:srgbClr val="FF0000"/>
              </a:solidFill>
              <a:round/>
              <a:headEnd/>
              <a:tailEnd/>
            </a:ln>
          </p:spPr>
          <p:txBody>
            <a:bodyPr/>
            <a:lstStyle/>
            <a:p>
              <a:endParaRPr lang="en-US"/>
            </a:p>
          </p:txBody>
        </p:sp>
        <p:sp>
          <p:nvSpPr>
            <p:cNvPr id="86942" name="Line 931"/>
            <p:cNvSpPr>
              <a:spLocks noChangeShapeType="1"/>
            </p:cNvSpPr>
            <p:nvPr/>
          </p:nvSpPr>
          <p:spPr bwMode="auto">
            <a:xfrm>
              <a:off x="2239" y="3176"/>
              <a:ext cx="7" cy="0"/>
            </a:xfrm>
            <a:prstGeom prst="line">
              <a:avLst/>
            </a:prstGeom>
            <a:noFill/>
            <a:ln w="11113">
              <a:solidFill>
                <a:srgbClr val="FF0000"/>
              </a:solidFill>
              <a:round/>
              <a:headEnd/>
              <a:tailEnd/>
            </a:ln>
          </p:spPr>
          <p:txBody>
            <a:bodyPr/>
            <a:lstStyle/>
            <a:p>
              <a:endParaRPr lang="en-US"/>
            </a:p>
          </p:txBody>
        </p:sp>
        <p:sp>
          <p:nvSpPr>
            <p:cNvPr id="86943" name="Line 932"/>
            <p:cNvSpPr>
              <a:spLocks noChangeShapeType="1"/>
            </p:cNvSpPr>
            <p:nvPr/>
          </p:nvSpPr>
          <p:spPr bwMode="auto">
            <a:xfrm>
              <a:off x="2246" y="3176"/>
              <a:ext cx="8" cy="0"/>
            </a:xfrm>
            <a:prstGeom prst="line">
              <a:avLst/>
            </a:prstGeom>
            <a:noFill/>
            <a:ln w="11113">
              <a:solidFill>
                <a:srgbClr val="FF0000"/>
              </a:solidFill>
              <a:round/>
              <a:headEnd/>
              <a:tailEnd/>
            </a:ln>
          </p:spPr>
          <p:txBody>
            <a:bodyPr/>
            <a:lstStyle/>
            <a:p>
              <a:endParaRPr lang="en-US"/>
            </a:p>
          </p:txBody>
        </p:sp>
        <p:sp>
          <p:nvSpPr>
            <p:cNvPr id="86944" name="Line 933"/>
            <p:cNvSpPr>
              <a:spLocks noChangeShapeType="1"/>
            </p:cNvSpPr>
            <p:nvPr/>
          </p:nvSpPr>
          <p:spPr bwMode="auto">
            <a:xfrm flipV="1">
              <a:off x="2254" y="3168"/>
              <a:ext cx="14" cy="8"/>
            </a:xfrm>
            <a:prstGeom prst="line">
              <a:avLst/>
            </a:prstGeom>
            <a:noFill/>
            <a:ln w="11113">
              <a:solidFill>
                <a:srgbClr val="FF0000"/>
              </a:solidFill>
              <a:round/>
              <a:headEnd/>
              <a:tailEnd/>
            </a:ln>
          </p:spPr>
          <p:txBody>
            <a:bodyPr/>
            <a:lstStyle/>
            <a:p>
              <a:endParaRPr lang="en-US"/>
            </a:p>
          </p:txBody>
        </p:sp>
        <p:sp>
          <p:nvSpPr>
            <p:cNvPr id="86945" name="Line 934"/>
            <p:cNvSpPr>
              <a:spLocks noChangeShapeType="1"/>
            </p:cNvSpPr>
            <p:nvPr/>
          </p:nvSpPr>
          <p:spPr bwMode="auto">
            <a:xfrm>
              <a:off x="2268" y="3168"/>
              <a:ext cx="7" cy="8"/>
            </a:xfrm>
            <a:prstGeom prst="line">
              <a:avLst/>
            </a:prstGeom>
            <a:noFill/>
            <a:ln w="11113">
              <a:solidFill>
                <a:srgbClr val="FF0000"/>
              </a:solidFill>
              <a:round/>
              <a:headEnd/>
              <a:tailEnd/>
            </a:ln>
          </p:spPr>
          <p:txBody>
            <a:bodyPr/>
            <a:lstStyle/>
            <a:p>
              <a:endParaRPr lang="en-US"/>
            </a:p>
          </p:txBody>
        </p:sp>
        <p:sp>
          <p:nvSpPr>
            <p:cNvPr id="86946" name="Line 935"/>
            <p:cNvSpPr>
              <a:spLocks noChangeShapeType="1"/>
            </p:cNvSpPr>
            <p:nvPr/>
          </p:nvSpPr>
          <p:spPr bwMode="auto">
            <a:xfrm flipV="1">
              <a:off x="2275" y="3168"/>
              <a:ext cx="15" cy="8"/>
            </a:xfrm>
            <a:prstGeom prst="line">
              <a:avLst/>
            </a:prstGeom>
            <a:noFill/>
            <a:ln w="11113">
              <a:solidFill>
                <a:srgbClr val="FF0000"/>
              </a:solidFill>
              <a:round/>
              <a:headEnd/>
              <a:tailEnd/>
            </a:ln>
          </p:spPr>
          <p:txBody>
            <a:bodyPr/>
            <a:lstStyle/>
            <a:p>
              <a:endParaRPr lang="en-US"/>
            </a:p>
          </p:txBody>
        </p:sp>
        <p:sp>
          <p:nvSpPr>
            <p:cNvPr id="86947" name="Line 936"/>
            <p:cNvSpPr>
              <a:spLocks noChangeShapeType="1"/>
            </p:cNvSpPr>
            <p:nvPr/>
          </p:nvSpPr>
          <p:spPr bwMode="auto">
            <a:xfrm>
              <a:off x="2290" y="3168"/>
              <a:ext cx="7" cy="8"/>
            </a:xfrm>
            <a:prstGeom prst="line">
              <a:avLst/>
            </a:prstGeom>
            <a:noFill/>
            <a:ln w="11113">
              <a:solidFill>
                <a:srgbClr val="FF0000"/>
              </a:solidFill>
              <a:round/>
              <a:headEnd/>
              <a:tailEnd/>
            </a:ln>
          </p:spPr>
          <p:txBody>
            <a:bodyPr/>
            <a:lstStyle/>
            <a:p>
              <a:endParaRPr lang="en-US"/>
            </a:p>
          </p:txBody>
        </p:sp>
        <p:sp>
          <p:nvSpPr>
            <p:cNvPr id="86948" name="Line 937"/>
            <p:cNvSpPr>
              <a:spLocks noChangeShapeType="1"/>
            </p:cNvSpPr>
            <p:nvPr/>
          </p:nvSpPr>
          <p:spPr bwMode="auto">
            <a:xfrm>
              <a:off x="2297" y="3176"/>
              <a:ext cx="8" cy="0"/>
            </a:xfrm>
            <a:prstGeom prst="line">
              <a:avLst/>
            </a:prstGeom>
            <a:noFill/>
            <a:ln w="11113">
              <a:solidFill>
                <a:srgbClr val="FF0000"/>
              </a:solidFill>
              <a:round/>
              <a:headEnd/>
              <a:tailEnd/>
            </a:ln>
          </p:spPr>
          <p:txBody>
            <a:bodyPr/>
            <a:lstStyle/>
            <a:p>
              <a:endParaRPr lang="en-US"/>
            </a:p>
          </p:txBody>
        </p:sp>
        <p:sp>
          <p:nvSpPr>
            <p:cNvPr id="86949" name="Line 938"/>
            <p:cNvSpPr>
              <a:spLocks noChangeShapeType="1"/>
            </p:cNvSpPr>
            <p:nvPr/>
          </p:nvSpPr>
          <p:spPr bwMode="auto">
            <a:xfrm>
              <a:off x="2305" y="3176"/>
              <a:ext cx="14" cy="0"/>
            </a:xfrm>
            <a:prstGeom prst="line">
              <a:avLst/>
            </a:prstGeom>
            <a:noFill/>
            <a:ln w="11113">
              <a:solidFill>
                <a:srgbClr val="FF0000"/>
              </a:solidFill>
              <a:round/>
              <a:headEnd/>
              <a:tailEnd/>
            </a:ln>
          </p:spPr>
          <p:txBody>
            <a:bodyPr/>
            <a:lstStyle/>
            <a:p>
              <a:endParaRPr lang="en-US"/>
            </a:p>
          </p:txBody>
        </p:sp>
        <p:sp>
          <p:nvSpPr>
            <p:cNvPr id="86950" name="Line 939"/>
            <p:cNvSpPr>
              <a:spLocks noChangeShapeType="1"/>
            </p:cNvSpPr>
            <p:nvPr/>
          </p:nvSpPr>
          <p:spPr bwMode="auto">
            <a:xfrm flipV="1">
              <a:off x="2319" y="3168"/>
              <a:ext cx="7" cy="8"/>
            </a:xfrm>
            <a:prstGeom prst="line">
              <a:avLst/>
            </a:prstGeom>
            <a:noFill/>
            <a:ln w="11113">
              <a:solidFill>
                <a:srgbClr val="FF0000"/>
              </a:solidFill>
              <a:round/>
              <a:headEnd/>
              <a:tailEnd/>
            </a:ln>
          </p:spPr>
          <p:txBody>
            <a:bodyPr/>
            <a:lstStyle/>
            <a:p>
              <a:endParaRPr lang="en-US"/>
            </a:p>
          </p:txBody>
        </p:sp>
        <p:sp>
          <p:nvSpPr>
            <p:cNvPr id="86951" name="Line 940"/>
            <p:cNvSpPr>
              <a:spLocks noChangeShapeType="1"/>
            </p:cNvSpPr>
            <p:nvPr/>
          </p:nvSpPr>
          <p:spPr bwMode="auto">
            <a:xfrm>
              <a:off x="2326" y="3168"/>
              <a:ext cx="15" cy="0"/>
            </a:xfrm>
            <a:prstGeom prst="line">
              <a:avLst/>
            </a:prstGeom>
            <a:noFill/>
            <a:ln w="11113">
              <a:solidFill>
                <a:srgbClr val="FF0000"/>
              </a:solidFill>
              <a:round/>
              <a:headEnd/>
              <a:tailEnd/>
            </a:ln>
          </p:spPr>
          <p:txBody>
            <a:bodyPr/>
            <a:lstStyle/>
            <a:p>
              <a:endParaRPr lang="en-US"/>
            </a:p>
          </p:txBody>
        </p:sp>
        <p:sp>
          <p:nvSpPr>
            <p:cNvPr id="86952" name="Line 941"/>
            <p:cNvSpPr>
              <a:spLocks noChangeShapeType="1"/>
            </p:cNvSpPr>
            <p:nvPr/>
          </p:nvSpPr>
          <p:spPr bwMode="auto">
            <a:xfrm>
              <a:off x="2341" y="3168"/>
              <a:ext cx="7" cy="0"/>
            </a:xfrm>
            <a:prstGeom prst="line">
              <a:avLst/>
            </a:prstGeom>
            <a:noFill/>
            <a:ln w="11113">
              <a:solidFill>
                <a:srgbClr val="FF0000"/>
              </a:solidFill>
              <a:round/>
              <a:headEnd/>
              <a:tailEnd/>
            </a:ln>
          </p:spPr>
          <p:txBody>
            <a:bodyPr/>
            <a:lstStyle/>
            <a:p>
              <a:endParaRPr lang="en-US"/>
            </a:p>
          </p:txBody>
        </p:sp>
        <p:sp>
          <p:nvSpPr>
            <p:cNvPr id="86953" name="Line 942"/>
            <p:cNvSpPr>
              <a:spLocks noChangeShapeType="1"/>
            </p:cNvSpPr>
            <p:nvPr/>
          </p:nvSpPr>
          <p:spPr bwMode="auto">
            <a:xfrm>
              <a:off x="2348" y="3168"/>
              <a:ext cx="15" cy="0"/>
            </a:xfrm>
            <a:prstGeom prst="line">
              <a:avLst/>
            </a:prstGeom>
            <a:noFill/>
            <a:ln w="11113">
              <a:solidFill>
                <a:srgbClr val="FF0000"/>
              </a:solidFill>
              <a:round/>
              <a:headEnd/>
              <a:tailEnd/>
            </a:ln>
          </p:spPr>
          <p:txBody>
            <a:bodyPr/>
            <a:lstStyle/>
            <a:p>
              <a:endParaRPr lang="en-US"/>
            </a:p>
          </p:txBody>
        </p:sp>
        <p:sp>
          <p:nvSpPr>
            <p:cNvPr id="86954" name="Line 943"/>
            <p:cNvSpPr>
              <a:spLocks noChangeShapeType="1"/>
            </p:cNvSpPr>
            <p:nvPr/>
          </p:nvSpPr>
          <p:spPr bwMode="auto">
            <a:xfrm>
              <a:off x="2363" y="3168"/>
              <a:ext cx="7" cy="0"/>
            </a:xfrm>
            <a:prstGeom prst="line">
              <a:avLst/>
            </a:prstGeom>
            <a:noFill/>
            <a:ln w="11113">
              <a:solidFill>
                <a:srgbClr val="FF0000"/>
              </a:solidFill>
              <a:round/>
              <a:headEnd/>
              <a:tailEnd/>
            </a:ln>
          </p:spPr>
          <p:txBody>
            <a:bodyPr/>
            <a:lstStyle/>
            <a:p>
              <a:endParaRPr lang="en-US"/>
            </a:p>
          </p:txBody>
        </p:sp>
        <p:sp>
          <p:nvSpPr>
            <p:cNvPr id="86955" name="Line 944"/>
            <p:cNvSpPr>
              <a:spLocks noChangeShapeType="1"/>
            </p:cNvSpPr>
            <p:nvPr/>
          </p:nvSpPr>
          <p:spPr bwMode="auto">
            <a:xfrm>
              <a:off x="2370" y="3168"/>
              <a:ext cx="7" cy="0"/>
            </a:xfrm>
            <a:prstGeom prst="line">
              <a:avLst/>
            </a:prstGeom>
            <a:noFill/>
            <a:ln w="11113">
              <a:solidFill>
                <a:srgbClr val="FF0000"/>
              </a:solidFill>
              <a:round/>
              <a:headEnd/>
              <a:tailEnd/>
            </a:ln>
          </p:spPr>
          <p:txBody>
            <a:bodyPr/>
            <a:lstStyle/>
            <a:p>
              <a:endParaRPr lang="en-US"/>
            </a:p>
          </p:txBody>
        </p:sp>
        <p:sp>
          <p:nvSpPr>
            <p:cNvPr id="86956" name="Line 945"/>
            <p:cNvSpPr>
              <a:spLocks noChangeShapeType="1"/>
            </p:cNvSpPr>
            <p:nvPr/>
          </p:nvSpPr>
          <p:spPr bwMode="auto">
            <a:xfrm>
              <a:off x="2377" y="3168"/>
              <a:ext cx="15" cy="0"/>
            </a:xfrm>
            <a:prstGeom prst="line">
              <a:avLst/>
            </a:prstGeom>
            <a:noFill/>
            <a:ln w="11113">
              <a:solidFill>
                <a:srgbClr val="FF0000"/>
              </a:solidFill>
              <a:round/>
              <a:headEnd/>
              <a:tailEnd/>
            </a:ln>
          </p:spPr>
          <p:txBody>
            <a:bodyPr/>
            <a:lstStyle/>
            <a:p>
              <a:endParaRPr lang="en-US"/>
            </a:p>
          </p:txBody>
        </p:sp>
        <p:sp>
          <p:nvSpPr>
            <p:cNvPr id="86957" name="Line 946"/>
            <p:cNvSpPr>
              <a:spLocks noChangeShapeType="1"/>
            </p:cNvSpPr>
            <p:nvPr/>
          </p:nvSpPr>
          <p:spPr bwMode="auto">
            <a:xfrm flipV="1">
              <a:off x="2392" y="3161"/>
              <a:ext cx="7" cy="7"/>
            </a:xfrm>
            <a:prstGeom prst="line">
              <a:avLst/>
            </a:prstGeom>
            <a:noFill/>
            <a:ln w="11113">
              <a:solidFill>
                <a:srgbClr val="FF0000"/>
              </a:solidFill>
              <a:round/>
              <a:headEnd/>
              <a:tailEnd/>
            </a:ln>
          </p:spPr>
          <p:txBody>
            <a:bodyPr/>
            <a:lstStyle/>
            <a:p>
              <a:endParaRPr lang="en-US"/>
            </a:p>
          </p:txBody>
        </p:sp>
        <p:sp>
          <p:nvSpPr>
            <p:cNvPr id="86958" name="Line 947"/>
            <p:cNvSpPr>
              <a:spLocks noChangeShapeType="1"/>
            </p:cNvSpPr>
            <p:nvPr/>
          </p:nvSpPr>
          <p:spPr bwMode="auto">
            <a:xfrm flipV="1">
              <a:off x="2399" y="3154"/>
              <a:ext cx="15" cy="7"/>
            </a:xfrm>
            <a:prstGeom prst="line">
              <a:avLst/>
            </a:prstGeom>
            <a:noFill/>
            <a:ln w="11113">
              <a:solidFill>
                <a:srgbClr val="FF0000"/>
              </a:solidFill>
              <a:round/>
              <a:headEnd/>
              <a:tailEnd/>
            </a:ln>
          </p:spPr>
          <p:txBody>
            <a:bodyPr/>
            <a:lstStyle/>
            <a:p>
              <a:endParaRPr lang="en-US"/>
            </a:p>
          </p:txBody>
        </p:sp>
        <p:sp>
          <p:nvSpPr>
            <p:cNvPr id="86959" name="Line 948"/>
            <p:cNvSpPr>
              <a:spLocks noChangeShapeType="1"/>
            </p:cNvSpPr>
            <p:nvPr/>
          </p:nvSpPr>
          <p:spPr bwMode="auto">
            <a:xfrm>
              <a:off x="2414" y="3154"/>
              <a:ext cx="7" cy="0"/>
            </a:xfrm>
            <a:prstGeom prst="line">
              <a:avLst/>
            </a:prstGeom>
            <a:noFill/>
            <a:ln w="11113">
              <a:solidFill>
                <a:srgbClr val="FF0000"/>
              </a:solidFill>
              <a:round/>
              <a:headEnd/>
              <a:tailEnd/>
            </a:ln>
          </p:spPr>
          <p:txBody>
            <a:bodyPr/>
            <a:lstStyle/>
            <a:p>
              <a:endParaRPr lang="en-US"/>
            </a:p>
          </p:txBody>
        </p:sp>
        <p:sp>
          <p:nvSpPr>
            <p:cNvPr id="86960" name="Line 949"/>
            <p:cNvSpPr>
              <a:spLocks noChangeShapeType="1"/>
            </p:cNvSpPr>
            <p:nvPr/>
          </p:nvSpPr>
          <p:spPr bwMode="auto">
            <a:xfrm>
              <a:off x="2421" y="3154"/>
              <a:ext cx="7" cy="0"/>
            </a:xfrm>
            <a:prstGeom prst="line">
              <a:avLst/>
            </a:prstGeom>
            <a:noFill/>
            <a:ln w="11113">
              <a:solidFill>
                <a:srgbClr val="FF0000"/>
              </a:solidFill>
              <a:round/>
              <a:headEnd/>
              <a:tailEnd/>
            </a:ln>
          </p:spPr>
          <p:txBody>
            <a:bodyPr/>
            <a:lstStyle/>
            <a:p>
              <a:endParaRPr lang="en-US"/>
            </a:p>
          </p:txBody>
        </p:sp>
        <p:sp>
          <p:nvSpPr>
            <p:cNvPr id="86961" name="Line 950"/>
            <p:cNvSpPr>
              <a:spLocks noChangeShapeType="1"/>
            </p:cNvSpPr>
            <p:nvPr/>
          </p:nvSpPr>
          <p:spPr bwMode="auto">
            <a:xfrm>
              <a:off x="2428" y="3154"/>
              <a:ext cx="15" cy="22"/>
            </a:xfrm>
            <a:prstGeom prst="line">
              <a:avLst/>
            </a:prstGeom>
            <a:noFill/>
            <a:ln w="11113">
              <a:solidFill>
                <a:srgbClr val="FF0000"/>
              </a:solidFill>
              <a:round/>
              <a:headEnd/>
              <a:tailEnd/>
            </a:ln>
          </p:spPr>
          <p:txBody>
            <a:bodyPr/>
            <a:lstStyle/>
            <a:p>
              <a:endParaRPr lang="en-US"/>
            </a:p>
          </p:txBody>
        </p:sp>
        <p:sp>
          <p:nvSpPr>
            <p:cNvPr id="86962" name="Line 951"/>
            <p:cNvSpPr>
              <a:spLocks noChangeShapeType="1"/>
            </p:cNvSpPr>
            <p:nvPr/>
          </p:nvSpPr>
          <p:spPr bwMode="auto">
            <a:xfrm>
              <a:off x="2443" y="3176"/>
              <a:ext cx="7" cy="0"/>
            </a:xfrm>
            <a:prstGeom prst="line">
              <a:avLst/>
            </a:prstGeom>
            <a:noFill/>
            <a:ln w="11113">
              <a:solidFill>
                <a:srgbClr val="FF0000"/>
              </a:solidFill>
              <a:round/>
              <a:headEnd/>
              <a:tailEnd/>
            </a:ln>
          </p:spPr>
          <p:txBody>
            <a:bodyPr/>
            <a:lstStyle/>
            <a:p>
              <a:endParaRPr lang="en-US"/>
            </a:p>
          </p:txBody>
        </p:sp>
        <p:sp>
          <p:nvSpPr>
            <p:cNvPr id="86963" name="Line 952"/>
            <p:cNvSpPr>
              <a:spLocks noChangeShapeType="1"/>
            </p:cNvSpPr>
            <p:nvPr/>
          </p:nvSpPr>
          <p:spPr bwMode="auto">
            <a:xfrm>
              <a:off x="2450" y="3176"/>
              <a:ext cx="15" cy="0"/>
            </a:xfrm>
            <a:prstGeom prst="line">
              <a:avLst/>
            </a:prstGeom>
            <a:noFill/>
            <a:ln w="11113">
              <a:solidFill>
                <a:srgbClr val="FF0000"/>
              </a:solidFill>
              <a:round/>
              <a:headEnd/>
              <a:tailEnd/>
            </a:ln>
          </p:spPr>
          <p:txBody>
            <a:bodyPr/>
            <a:lstStyle/>
            <a:p>
              <a:endParaRPr lang="en-US"/>
            </a:p>
          </p:txBody>
        </p:sp>
        <p:sp>
          <p:nvSpPr>
            <p:cNvPr id="86964" name="Line 953"/>
            <p:cNvSpPr>
              <a:spLocks noChangeShapeType="1"/>
            </p:cNvSpPr>
            <p:nvPr/>
          </p:nvSpPr>
          <p:spPr bwMode="auto">
            <a:xfrm>
              <a:off x="2465" y="3176"/>
              <a:ext cx="7" cy="0"/>
            </a:xfrm>
            <a:prstGeom prst="line">
              <a:avLst/>
            </a:prstGeom>
            <a:noFill/>
            <a:ln w="11113">
              <a:solidFill>
                <a:srgbClr val="FF0000"/>
              </a:solidFill>
              <a:round/>
              <a:headEnd/>
              <a:tailEnd/>
            </a:ln>
          </p:spPr>
          <p:txBody>
            <a:bodyPr/>
            <a:lstStyle/>
            <a:p>
              <a:endParaRPr lang="en-US"/>
            </a:p>
          </p:txBody>
        </p:sp>
        <p:sp>
          <p:nvSpPr>
            <p:cNvPr id="86965" name="Line 954"/>
            <p:cNvSpPr>
              <a:spLocks noChangeShapeType="1"/>
            </p:cNvSpPr>
            <p:nvPr/>
          </p:nvSpPr>
          <p:spPr bwMode="auto">
            <a:xfrm>
              <a:off x="2472" y="3176"/>
              <a:ext cx="7" cy="0"/>
            </a:xfrm>
            <a:prstGeom prst="line">
              <a:avLst/>
            </a:prstGeom>
            <a:noFill/>
            <a:ln w="11113">
              <a:solidFill>
                <a:srgbClr val="FF0000"/>
              </a:solidFill>
              <a:round/>
              <a:headEnd/>
              <a:tailEnd/>
            </a:ln>
          </p:spPr>
          <p:txBody>
            <a:bodyPr/>
            <a:lstStyle/>
            <a:p>
              <a:endParaRPr lang="en-US"/>
            </a:p>
          </p:txBody>
        </p:sp>
        <p:sp>
          <p:nvSpPr>
            <p:cNvPr id="86966" name="Line 955"/>
            <p:cNvSpPr>
              <a:spLocks noChangeShapeType="1"/>
            </p:cNvSpPr>
            <p:nvPr/>
          </p:nvSpPr>
          <p:spPr bwMode="auto">
            <a:xfrm>
              <a:off x="2479" y="3176"/>
              <a:ext cx="15" cy="0"/>
            </a:xfrm>
            <a:prstGeom prst="line">
              <a:avLst/>
            </a:prstGeom>
            <a:noFill/>
            <a:ln w="11113">
              <a:solidFill>
                <a:srgbClr val="FF0000"/>
              </a:solidFill>
              <a:round/>
              <a:headEnd/>
              <a:tailEnd/>
            </a:ln>
          </p:spPr>
          <p:txBody>
            <a:bodyPr/>
            <a:lstStyle/>
            <a:p>
              <a:endParaRPr lang="en-US"/>
            </a:p>
          </p:txBody>
        </p:sp>
        <p:sp>
          <p:nvSpPr>
            <p:cNvPr id="86967" name="Line 956"/>
            <p:cNvSpPr>
              <a:spLocks noChangeShapeType="1"/>
            </p:cNvSpPr>
            <p:nvPr/>
          </p:nvSpPr>
          <p:spPr bwMode="auto">
            <a:xfrm>
              <a:off x="2494" y="3176"/>
              <a:ext cx="7" cy="0"/>
            </a:xfrm>
            <a:prstGeom prst="line">
              <a:avLst/>
            </a:prstGeom>
            <a:noFill/>
            <a:ln w="11113">
              <a:solidFill>
                <a:srgbClr val="FF0000"/>
              </a:solidFill>
              <a:round/>
              <a:headEnd/>
              <a:tailEnd/>
            </a:ln>
          </p:spPr>
          <p:txBody>
            <a:bodyPr/>
            <a:lstStyle/>
            <a:p>
              <a:endParaRPr lang="en-US"/>
            </a:p>
          </p:txBody>
        </p:sp>
        <p:sp>
          <p:nvSpPr>
            <p:cNvPr id="86968" name="Line 957"/>
            <p:cNvSpPr>
              <a:spLocks noChangeShapeType="1"/>
            </p:cNvSpPr>
            <p:nvPr/>
          </p:nvSpPr>
          <p:spPr bwMode="auto">
            <a:xfrm flipV="1">
              <a:off x="2501" y="3117"/>
              <a:ext cx="15" cy="59"/>
            </a:xfrm>
            <a:prstGeom prst="line">
              <a:avLst/>
            </a:prstGeom>
            <a:noFill/>
            <a:ln w="11113">
              <a:solidFill>
                <a:srgbClr val="FF0000"/>
              </a:solidFill>
              <a:round/>
              <a:headEnd/>
              <a:tailEnd/>
            </a:ln>
          </p:spPr>
          <p:txBody>
            <a:bodyPr/>
            <a:lstStyle/>
            <a:p>
              <a:endParaRPr lang="en-US"/>
            </a:p>
          </p:txBody>
        </p:sp>
        <p:sp>
          <p:nvSpPr>
            <p:cNvPr id="86969" name="Line 958"/>
            <p:cNvSpPr>
              <a:spLocks noChangeShapeType="1"/>
            </p:cNvSpPr>
            <p:nvPr/>
          </p:nvSpPr>
          <p:spPr bwMode="auto">
            <a:xfrm>
              <a:off x="2516" y="3117"/>
              <a:ext cx="7" cy="0"/>
            </a:xfrm>
            <a:prstGeom prst="line">
              <a:avLst/>
            </a:prstGeom>
            <a:noFill/>
            <a:ln w="11113">
              <a:solidFill>
                <a:srgbClr val="FF0000"/>
              </a:solidFill>
              <a:round/>
              <a:headEnd/>
              <a:tailEnd/>
            </a:ln>
          </p:spPr>
          <p:txBody>
            <a:bodyPr/>
            <a:lstStyle/>
            <a:p>
              <a:endParaRPr lang="en-US"/>
            </a:p>
          </p:txBody>
        </p:sp>
        <p:sp>
          <p:nvSpPr>
            <p:cNvPr id="86970" name="Line 959"/>
            <p:cNvSpPr>
              <a:spLocks noChangeShapeType="1"/>
            </p:cNvSpPr>
            <p:nvPr/>
          </p:nvSpPr>
          <p:spPr bwMode="auto">
            <a:xfrm>
              <a:off x="2523" y="3117"/>
              <a:ext cx="7" cy="8"/>
            </a:xfrm>
            <a:prstGeom prst="line">
              <a:avLst/>
            </a:prstGeom>
            <a:noFill/>
            <a:ln w="11113">
              <a:solidFill>
                <a:srgbClr val="FF0000"/>
              </a:solidFill>
              <a:round/>
              <a:headEnd/>
              <a:tailEnd/>
            </a:ln>
          </p:spPr>
          <p:txBody>
            <a:bodyPr/>
            <a:lstStyle/>
            <a:p>
              <a:endParaRPr lang="en-US"/>
            </a:p>
          </p:txBody>
        </p:sp>
        <p:sp>
          <p:nvSpPr>
            <p:cNvPr id="86971" name="Line 960"/>
            <p:cNvSpPr>
              <a:spLocks noChangeShapeType="1"/>
            </p:cNvSpPr>
            <p:nvPr/>
          </p:nvSpPr>
          <p:spPr bwMode="auto">
            <a:xfrm>
              <a:off x="2530" y="3125"/>
              <a:ext cx="15" cy="29"/>
            </a:xfrm>
            <a:prstGeom prst="line">
              <a:avLst/>
            </a:prstGeom>
            <a:noFill/>
            <a:ln w="11113">
              <a:solidFill>
                <a:srgbClr val="FF0000"/>
              </a:solidFill>
              <a:round/>
              <a:headEnd/>
              <a:tailEnd/>
            </a:ln>
          </p:spPr>
          <p:txBody>
            <a:bodyPr/>
            <a:lstStyle/>
            <a:p>
              <a:endParaRPr lang="en-US"/>
            </a:p>
          </p:txBody>
        </p:sp>
        <p:sp>
          <p:nvSpPr>
            <p:cNvPr id="86972" name="Line 961"/>
            <p:cNvSpPr>
              <a:spLocks noChangeShapeType="1"/>
            </p:cNvSpPr>
            <p:nvPr/>
          </p:nvSpPr>
          <p:spPr bwMode="auto">
            <a:xfrm>
              <a:off x="2545" y="3154"/>
              <a:ext cx="7" cy="0"/>
            </a:xfrm>
            <a:prstGeom prst="line">
              <a:avLst/>
            </a:prstGeom>
            <a:noFill/>
            <a:ln w="11113">
              <a:solidFill>
                <a:srgbClr val="FF0000"/>
              </a:solidFill>
              <a:round/>
              <a:headEnd/>
              <a:tailEnd/>
            </a:ln>
          </p:spPr>
          <p:txBody>
            <a:bodyPr/>
            <a:lstStyle/>
            <a:p>
              <a:endParaRPr lang="en-US"/>
            </a:p>
          </p:txBody>
        </p:sp>
        <p:sp>
          <p:nvSpPr>
            <p:cNvPr id="86973" name="Line 962"/>
            <p:cNvSpPr>
              <a:spLocks noChangeShapeType="1"/>
            </p:cNvSpPr>
            <p:nvPr/>
          </p:nvSpPr>
          <p:spPr bwMode="auto">
            <a:xfrm>
              <a:off x="2552" y="3154"/>
              <a:ext cx="15" cy="22"/>
            </a:xfrm>
            <a:prstGeom prst="line">
              <a:avLst/>
            </a:prstGeom>
            <a:noFill/>
            <a:ln w="11113">
              <a:solidFill>
                <a:srgbClr val="FF0000"/>
              </a:solidFill>
              <a:round/>
              <a:headEnd/>
              <a:tailEnd/>
            </a:ln>
          </p:spPr>
          <p:txBody>
            <a:bodyPr/>
            <a:lstStyle/>
            <a:p>
              <a:endParaRPr lang="en-US"/>
            </a:p>
          </p:txBody>
        </p:sp>
        <p:sp>
          <p:nvSpPr>
            <p:cNvPr id="86974" name="Line 963"/>
            <p:cNvSpPr>
              <a:spLocks noChangeShapeType="1"/>
            </p:cNvSpPr>
            <p:nvPr/>
          </p:nvSpPr>
          <p:spPr bwMode="auto">
            <a:xfrm>
              <a:off x="2567" y="3176"/>
              <a:ext cx="7" cy="0"/>
            </a:xfrm>
            <a:prstGeom prst="line">
              <a:avLst/>
            </a:prstGeom>
            <a:noFill/>
            <a:ln w="11113">
              <a:solidFill>
                <a:srgbClr val="FF0000"/>
              </a:solidFill>
              <a:round/>
              <a:headEnd/>
              <a:tailEnd/>
            </a:ln>
          </p:spPr>
          <p:txBody>
            <a:bodyPr/>
            <a:lstStyle/>
            <a:p>
              <a:endParaRPr lang="en-US"/>
            </a:p>
          </p:txBody>
        </p:sp>
        <p:sp>
          <p:nvSpPr>
            <p:cNvPr id="86975" name="Line 964"/>
            <p:cNvSpPr>
              <a:spLocks noChangeShapeType="1"/>
            </p:cNvSpPr>
            <p:nvPr/>
          </p:nvSpPr>
          <p:spPr bwMode="auto">
            <a:xfrm flipV="1">
              <a:off x="2574" y="3161"/>
              <a:ext cx="15" cy="15"/>
            </a:xfrm>
            <a:prstGeom prst="line">
              <a:avLst/>
            </a:prstGeom>
            <a:noFill/>
            <a:ln w="11113">
              <a:solidFill>
                <a:srgbClr val="FF0000"/>
              </a:solidFill>
              <a:round/>
              <a:headEnd/>
              <a:tailEnd/>
            </a:ln>
          </p:spPr>
          <p:txBody>
            <a:bodyPr/>
            <a:lstStyle/>
            <a:p>
              <a:endParaRPr lang="en-US"/>
            </a:p>
          </p:txBody>
        </p:sp>
        <p:sp>
          <p:nvSpPr>
            <p:cNvPr id="86976" name="Line 965"/>
            <p:cNvSpPr>
              <a:spLocks noChangeShapeType="1"/>
            </p:cNvSpPr>
            <p:nvPr/>
          </p:nvSpPr>
          <p:spPr bwMode="auto">
            <a:xfrm flipV="1">
              <a:off x="2589" y="3110"/>
              <a:ext cx="7" cy="51"/>
            </a:xfrm>
            <a:prstGeom prst="line">
              <a:avLst/>
            </a:prstGeom>
            <a:noFill/>
            <a:ln w="11113">
              <a:solidFill>
                <a:srgbClr val="FF0000"/>
              </a:solidFill>
              <a:round/>
              <a:headEnd/>
              <a:tailEnd/>
            </a:ln>
          </p:spPr>
          <p:txBody>
            <a:bodyPr/>
            <a:lstStyle/>
            <a:p>
              <a:endParaRPr lang="en-US"/>
            </a:p>
          </p:txBody>
        </p:sp>
        <p:sp>
          <p:nvSpPr>
            <p:cNvPr id="86977" name="Line 966"/>
            <p:cNvSpPr>
              <a:spLocks noChangeShapeType="1"/>
            </p:cNvSpPr>
            <p:nvPr/>
          </p:nvSpPr>
          <p:spPr bwMode="auto">
            <a:xfrm flipV="1">
              <a:off x="2596" y="3103"/>
              <a:ext cx="7" cy="7"/>
            </a:xfrm>
            <a:prstGeom prst="line">
              <a:avLst/>
            </a:prstGeom>
            <a:noFill/>
            <a:ln w="11113">
              <a:solidFill>
                <a:srgbClr val="FF0000"/>
              </a:solidFill>
              <a:round/>
              <a:headEnd/>
              <a:tailEnd/>
            </a:ln>
          </p:spPr>
          <p:txBody>
            <a:bodyPr/>
            <a:lstStyle/>
            <a:p>
              <a:endParaRPr lang="en-US"/>
            </a:p>
          </p:txBody>
        </p:sp>
        <p:sp>
          <p:nvSpPr>
            <p:cNvPr id="86978" name="Line 967"/>
            <p:cNvSpPr>
              <a:spLocks noChangeShapeType="1"/>
            </p:cNvSpPr>
            <p:nvPr/>
          </p:nvSpPr>
          <p:spPr bwMode="auto">
            <a:xfrm>
              <a:off x="2603" y="3103"/>
              <a:ext cx="15" cy="14"/>
            </a:xfrm>
            <a:prstGeom prst="line">
              <a:avLst/>
            </a:prstGeom>
            <a:noFill/>
            <a:ln w="11113">
              <a:solidFill>
                <a:srgbClr val="FF0000"/>
              </a:solidFill>
              <a:round/>
              <a:headEnd/>
              <a:tailEnd/>
            </a:ln>
          </p:spPr>
          <p:txBody>
            <a:bodyPr/>
            <a:lstStyle/>
            <a:p>
              <a:endParaRPr lang="en-US"/>
            </a:p>
          </p:txBody>
        </p:sp>
        <p:sp>
          <p:nvSpPr>
            <p:cNvPr id="86979" name="Line 968"/>
            <p:cNvSpPr>
              <a:spLocks noChangeShapeType="1"/>
            </p:cNvSpPr>
            <p:nvPr/>
          </p:nvSpPr>
          <p:spPr bwMode="auto">
            <a:xfrm>
              <a:off x="2618" y="3117"/>
              <a:ext cx="7" cy="0"/>
            </a:xfrm>
            <a:prstGeom prst="line">
              <a:avLst/>
            </a:prstGeom>
            <a:noFill/>
            <a:ln w="11113">
              <a:solidFill>
                <a:srgbClr val="FF0000"/>
              </a:solidFill>
              <a:round/>
              <a:headEnd/>
              <a:tailEnd/>
            </a:ln>
          </p:spPr>
          <p:txBody>
            <a:bodyPr/>
            <a:lstStyle/>
            <a:p>
              <a:endParaRPr lang="en-US"/>
            </a:p>
          </p:txBody>
        </p:sp>
        <p:sp>
          <p:nvSpPr>
            <p:cNvPr id="86980" name="Line 969"/>
            <p:cNvSpPr>
              <a:spLocks noChangeShapeType="1"/>
            </p:cNvSpPr>
            <p:nvPr/>
          </p:nvSpPr>
          <p:spPr bwMode="auto">
            <a:xfrm flipV="1">
              <a:off x="2625" y="3110"/>
              <a:ext cx="15" cy="7"/>
            </a:xfrm>
            <a:prstGeom prst="line">
              <a:avLst/>
            </a:prstGeom>
            <a:noFill/>
            <a:ln w="11113">
              <a:solidFill>
                <a:srgbClr val="FF0000"/>
              </a:solidFill>
              <a:round/>
              <a:headEnd/>
              <a:tailEnd/>
            </a:ln>
          </p:spPr>
          <p:txBody>
            <a:bodyPr/>
            <a:lstStyle/>
            <a:p>
              <a:endParaRPr lang="en-US"/>
            </a:p>
          </p:txBody>
        </p:sp>
        <p:sp>
          <p:nvSpPr>
            <p:cNvPr id="86981" name="Line 970"/>
            <p:cNvSpPr>
              <a:spLocks noChangeShapeType="1"/>
            </p:cNvSpPr>
            <p:nvPr/>
          </p:nvSpPr>
          <p:spPr bwMode="auto">
            <a:xfrm>
              <a:off x="2640" y="3110"/>
              <a:ext cx="7" cy="0"/>
            </a:xfrm>
            <a:prstGeom prst="line">
              <a:avLst/>
            </a:prstGeom>
            <a:noFill/>
            <a:ln w="11113">
              <a:solidFill>
                <a:srgbClr val="FF0000"/>
              </a:solidFill>
              <a:round/>
              <a:headEnd/>
              <a:tailEnd/>
            </a:ln>
          </p:spPr>
          <p:txBody>
            <a:bodyPr/>
            <a:lstStyle/>
            <a:p>
              <a:endParaRPr lang="en-US"/>
            </a:p>
          </p:txBody>
        </p:sp>
        <p:sp>
          <p:nvSpPr>
            <p:cNvPr id="86982" name="Line 971"/>
            <p:cNvSpPr>
              <a:spLocks noChangeShapeType="1"/>
            </p:cNvSpPr>
            <p:nvPr/>
          </p:nvSpPr>
          <p:spPr bwMode="auto">
            <a:xfrm flipV="1">
              <a:off x="2647" y="3096"/>
              <a:ext cx="7" cy="14"/>
            </a:xfrm>
            <a:prstGeom prst="line">
              <a:avLst/>
            </a:prstGeom>
            <a:noFill/>
            <a:ln w="11113">
              <a:solidFill>
                <a:srgbClr val="FF0000"/>
              </a:solidFill>
              <a:round/>
              <a:headEnd/>
              <a:tailEnd/>
            </a:ln>
          </p:spPr>
          <p:txBody>
            <a:bodyPr/>
            <a:lstStyle/>
            <a:p>
              <a:endParaRPr lang="en-US"/>
            </a:p>
          </p:txBody>
        </p:sp>
        <p:sp>
          <p:nvSpPr>
            <p:cNvPr id="86983" name="Line 972"/>
            <p:cNvSpPr>
              <a:spLocks noChangeShapeType="1"/>
            </p:cNvSpPr>
            <p:nvPr/>
          </p:nvSpPr>
          <p:spPr bwMode="auto">
            <a:xfrm flipV="1">
              <a:off x="2654" y="3088"/>
              <a:ext cx="15" cy="8"/>
            </a:xfrm>
            <a:prstGeom prst="line">
              <a:avLst/>
            </a:prstGeom>
            <a:noFill/>
            <a:ln w="11113">
              <a:solidFill>
                <a:srgbClr val="FF0000"/>
              </a:solidFill>
              <a:round/>
              <a:headEnd/>
              <a:tailEnd/>
            </a:ln>
          </p:spPr>
          <p:txBody>
            <a:bodyPr/>
            <a:lstStyle/>
            <a:p>
              <a:endParaRPr lang="en-US"/>
            </a:p>
          </p:txBody>
        </p:sp>
        <p:sp>
          <p:nvSpPr>
            <p:cNvPr id="86984" name="Line 973"/>
            <p:cNvSpPr>
              <a:spLocks noChangeShapeType="1"/>
            </p:cNvSpPr>
            <p:nvPr/>
          </p:nvSpPr>
          <p:spPr bwMode="auto">
            <a:xfrm>
              <a:off x="2669" y="3088"/>
              <a:ext cx="7" cy="22"/>
            </a:xfrm>
            <a:prstGeom prst="line">
              <a:avLst/>
            </a:prstGeom>
            <a:noFill/>
            <a:ln w="11113">
              <a:solidFill>
                <a:srgbClr val="FF0000"/>
              </a:solidFill>
              <a:round/>
              <a:headEnd/>
              <a:tailEnd/>
            </a:ln>
          </p:spPr>
          <p:txBody>
            <a:bodyPr/>
            <a:lstStyle/>
            <a:p>
              <a:endParaRPr lang="en-US"/>
            </a:p>
          </p:txBody>
        </p:sp>
        <p:sp>
          <p:nvSpPr>
            <p:cNvPr id="86985" name="Line 974"/>
            <p:cNvSpPr>
              <a:spLocks noChangeShapeType="1"/>
            </p:cNvSpPr>
            <p:nvPr/>
          </p:nvSpPr>
          <p:spPr bwMode="auto">
            <a:xfrm>
              <a:off x="2676" y="3110"/>
              <a:ext cx="15" cy="0"/>
            </a:xfrm>
            <a:prstGeom prst="line">
              <a:avLst/>
            </a:prstGeom>
            <a:noFill/>
            <a:ln w="11113">
              <a:solidFill>
                <a:srgbClr val="FF0000"/>
              </a:solidFill>
              <a:round/>
              <a:headEnd/>
              <a:tailEnd/>
            </a:ln>
          </p:spPr>
          <p:txBody>
            <a:bodyPr/>
            <a:lstStyle/>
            <a:p>
              <a:endParaRPr lang="en-US"/>
            </a:p>
          </p:txBody>
        </p:sp>
        <p:sp>
          <p:nvSpPr>
            <p:cNvPr id="86986" name="Line 975"/>
            <p:cNvSpPr>
              <a:spLocks noChangeShapeType="1"/>
            </p:cNvSpPr>
            <p:nvPr/>
          </p:nvSpPr>
          <p:spPr bwMode="auto">
            <a:xfrm flipV="1">
              <a:off x="2691" y="3096"/>
              <a:ext cx="7" cy="14"/>
            </a:xfrm>
            <a:prstGeom prst="line">
              <a:avLst/>
            </a:prstGeom>
            <a:noFill/>
            <a:ln w="11113">
              <a:solidFill>
                <a:srgbClr val="FF0000"/>
              </a:solidFill>
              <a:round/>
              <a:headEnd/>
              <a:tailEnd/>
            </a:ln>
          </p:spPr>
          <p:txBody>
            <a:bodyPr/>
            <a:lstStyle/>
            <a:p>
              <a:endParaRPr lang="en-US"/>
            </a:p>
          </p:txBody>
        </p:sp>
        <p:sp>
          <p:nvSpPr>
            <p:cNvPr id="86987" name="Line 976"/>
            <p:cNvSpPr>
              <a:spLocks noChangeShapeType="1"/>
            </p:cNvSpPr>
            <p:nvPr/>
          </p:nvSpPr>
          <p:spPr bwMode="auto">
            <a:xfrm>
              <a:off x="2698" y="3096"/>
              <a:ext cx="7" cy="21"/>
            </a:xfrm>
            <a:prstGeom prst="line">
              <a:avLst/>
            </a:prstGeom>
            <a:noFill/>
            <a:ln w="11113">
              <a:solidFill>
                <a:srgbClr val="FF0000"/>
              </a:solidFill>
              <a:round/>
              <a:headEnd/>
              <a:tailEnd/>
            </a:ln>
          </p:spPr>
          <p:txBody>
            <a:bodyPr/>
            <a:lstStyle/>
            <a:p>
              <a:endParaRPr lang="en-US"/>
            </a:p>
          </p:txBody>
        </p:sp>
        <p:sp>
          <p:nvSpPr>
            <p:cNvPr id="86988" name="Line 977"/>
            <p:cNvSpPr>
              <a:spLocks noChangeShapeType="1"/>
            </p:cNvSpPr>
            <p:nvPr/>
          </p:nvSpPr>
          <p:spPr bwMode="auto">
            <a:xfrm>
              <a:off x="2705" y="3117"/>
              <a:ext cx="15" cy="0"/>
            </a:xfrm>
            <a:prstGeom prst="line">
              <a:avLst/>
            </a:prstGeom>
            <a:noFill/>
            <a:ln w="11113">
              <a:solidFill>
                <a:srgbClr val="FF0000"/>
              </a:solidFill>
              <a:round/>
              <a:headEnd/>
              <a:tailEnd/>
            </a:ln>
          </p:spPr>
          <p:txBody>
            <a:bodyPr/>
            <a:lstStyle/>
            <a:p>
              <a:endParaRPr lang="en-US"/>
            </a:p>
          </p:txBody>
        </p:sp>
        <p:sp>
          <p:nvSpPr>
            <p:cNvPr id="86989" name="Line 978"/>
            <p:cNvSpPr>
              <a:spLocks noChangeShapeType="1"/>
            </p:cNvSpPr>
            <p:nvPr/>
          </p:nvSpPr>
          <p:spPr bwMode="auto">
            <a:xfrm flipV="1">
              <a:off x="2720" y="3110"/>
              <a:ext cx="7" cy="7"/>
            </a:xfrm>
            <a:prstGeom prst="line">
              <a:avLst/>
            </a:prstGeom>
            <a:noFill/>
            <a:ln w="11113">
              <a:solidFill>
                <a:srgbClr val="FF0000"/>
              </a:solidFill>
              <a:round/>
              <a:headEnd/>
              <a:tailEnd/>
            </a:ln>
          </p:spPr>
          <p:txBody>
            <a:bodyPr/>
            <a:lstStyle/>
            <a:p>
              <a:endParaRPr lang="en-US"/>
            </a:p>
          </p:txBody>
        </p:sp>
        <p:sp>
          <p:nvSpPr>
            <p:cNvPr id="86990" name="Line 979"/>
            <p:cNvSpPr>
              <a:spLocks noChangeShapeType="1"/>
            </p:cNvSpPr>
            <p:nvPr/>
          </p:nvSpPr>
          <p:spPr bwMode="auto">
            <a:xfrm flipV="1">
              <a:off x="2727" y="3103"/>
              <a:ext cx="15" cy="7"/>
            </a:xfrm>
            <a:prstGeom prst="line">
              <a:avLst/>
            </a:prstGeom>
            <a:noFill/>
            <a:ln w="11113">
              <a:solidFill>
                <a:srgbClr val="FF0000"/>
              </a:solidFill>
              <a:round/>
              <a:headEnd/>
              <a:tailEnd/>
            </a:ln>
          </p:spPr>
          <p:txBody>
            <a:bodyPr/>
            <a:lstStyle/>
            <a:p>
              <a:endParaRPr lang="en-US"/>
            </a:p>
          </p:txBody>
        </p:sp>
        <p:sp>
          <p:nvSpPr>
            <p:cNvPr id="86991" name="Line 980"/>
            <p:cNvSpPr>
              <a:spLocks noChangeShapeType="1"/>
            </p:cNvSpPr>
            <p:nvPr/>
          </p:nvSpPr>
          <p:spPr bwMode="auto">
            <a:xfrm flipV="1">
              <a:off x="2742" y="3088"/>
              <a:ext cx="7" cy="15"/>
            </a:xfrm>
            <a:prstGeom prst="line">
              <a:avLst/>
            </a:prstGeom>
            <a:noFill/>
            <a:ln w="11113">
              <a:solidFill>
                <a:srgbClr val="FF0000"/>
              </a:solidFill>
              <a:round/>
              <a:headEnd/>
              <a:tailEnd/>
            </a:ln>
          </p:spPr>
          <p:txBody>
            <a:bodyPr/>
            <a:lstStyle/>
            <a:p>
              <a:endParaRPr lang="en-US"/>
            </a:p>
          </p:txBody>
        </p:sp>
        <p:sp>
          <p:nvSpPr>
            <p:cNvPr id="86992" name="Line 981"/>
            <p:cNvSpPr>
              <a:spLocks noChangeShapeType="1"/>
            </p:cNvSpPr>
            <p:nvPr/>
          </p:nvSpPr>
          <p:spPr bwMode="auto">
            <a:xfrm>
              <a:off x="2749" y="3088"/>
              <a:ext cx="7" cy="0"/>
            </a:xfrm>
            <a:prstGeom prst="line">
              <a:avLst/>
            </a:prstGeom>
            <a:noFill/>
            <a:ln w="11113">
              <a:solidFill>
                <a:srgbClr val="FF0000"/>
              </a:solidFill>
              <a:round/>
              <a:headEnd/>
              <a:tailEnd/>
            </a:ln>
          </p:spPr>
          <p:txBody>
            <a:bodyPr/>
            <a:lstStyle/>
            <a:p>
              <a:endParaRPr lang="en-US"/>
            </a:p>
          </p:txBody>
        </p:sp>
        <p:sp>
          <p:nvSpPr>
            <p:cNvPr id="86993" name="Line 982"/>
            <p:cNvSpPr>
              <a:spLocks noChangeShapeType="1"/>
            </p:cNvSpPr>
            <p:nvPr/>
          </p:nvSpPr>
          <p:spPr bwMode="auto">
            <a:xfrm>
              <a:off x="2756" y="3088"/>
              <a:ext cx="15" cy="0"/>
            </a:xfrm>
            <a:prstGeom prst="line">
              <a:avLst/>
            </a:prstGeom>
            <a:noFill/>
            <a:ln w="11113">
              <a:solidFill>
                <a:srgbClr val="FF0000"/>
              </a:solidFill>
              <a:round/>
              <a:headEnd/>
              <a:tailEnd/>
            </a:ln>
          </p:spPr>
          <p:txBody>
            <a:bodyPr/>
            <a:lstStyle/>
            <a:p>
              <a:endParaRPr lang="en-US"/>
            </a:p>
          </p:txBody>
        </p:sp>
        <p:sp>
          <p:nvSpPr>
            <p:cNvPr id="86994" name="Line 983"/>
            <p:cNvSpPr>
              <a:spLocks noChangeShapeType="1"/>
            </p:cNvSpPr>
            <p:nvPr/>
          </p:nvSpPr>
          <p:spPr bwMode="auto">
            <a:xfrm>
              <a:off x="2771" y="3088"/>
              <a:ext cx="7" cy="15"/>
            </a:xfrm>
            <a:prstGeom prst="line">
              <a:avLst/>
            </a:prstGeom>
            <a:noFill/>
            <a:ln w="11113">
              <a:solidFill>
                <a:srgbClr val="FF0000"/>
              </a:solidFill>
              <a:round/>
              <a:headEnd/>
              <a:tailEnd/>
            </a:ln>
          </p:spPr>
          <p:txBody>
            <a:bodyPr/>
            <a:lstStyle/>
            <a:p>
              <a:endParaRPr lang="en-US"/>
            </a:p>
          </p:txBody>
        </p:sp>
        <p:sp>
          <p:nvSpPr>
            <p:cNvPr id="86995" name="Line 984"/>
            <p:cNvSpPr>
              <a:spLocks noChangeShapeType="1"/>
            </p:cNvSpPr>
            <p:nvPr/>
          </p:nvSpPr>
          <p:spPr bwMode="auto">
            <a:xfrm flipV="1">
              <a:off x="2778" y="3096"/>
              <a:ext cx="15" cy="7"/>
            </a:xfrm>
            <a:prstGeom prst="line">
              <a:avLst/>
            </a:prstGeom>
            <a:noFill/>
            <a:ln w="11113">
              <a:solidFill>
                <a:srgbClr val="FF0000"/>
              </a:solidFill>
              <a:round/>
              <a:headEnd/>
              <a:tailEnd/>
            </a:ln>
          </p:spPr>
          <p:txBody>
            <a:bodyPr/>
            <a:lstStyle/>
            <a:p>
              <a:endParaRPr lang="en-US"/>
            </a:p>
          </p:txBody>
        </p:sp>
        <p:sp>
          <p:nvSpPr>
            <p:cNvPr id="86996" name="Line 985"/>
            <p:cNvSpPr>
              <a:spLocks noChangeShapeType="1"/>
            </p:cNvSpPr>
            <p:nvPr/>
          </p:nvSpPr>
          <p:spPr bwMode="auto">
            <a:xfrm>
              <a:off x="2793" y="3096"/>
              <a:ext cx="7" cy="7"/>
            </a:xfrm>
            <a:prstGeom prst="line">
              <a:avLst/>
            </a:prstGeom>
            <a:noFill/>
            <a:ln w="11113">
              <a:solidFill>
                <a:srgbClr val="FF0000"/>
              </a:solidFill>
              <a:round/>
              <a:headEnd/>
              <a:tailEnd/>
            </a:ln>
          </p:spPr>
          <p:txBody>
            <a:bodyPr/>
            <a:lstStyle/>
            <a:p>
              <a:endParaRPr lang="en-US"/>
            </a:p>
          </p:txBody>
        </p:sp>
        <p:sp>
          <p:nvSpPr>
            <p:cNvPr id="86997" name="Line 986"/>
            <p:cNvSpPr>
              <a:spLocks noChangeShapeType="1"/>
            </p:cNvSpPr>
            <p:nvPr/>
          </p:nvSpPr>
          <p:spPr bwMode="auto">
            <a:xfrm flipV="1">
              <a:off x="2800" y="3081"/>
              <a:ext cx="14" cy="22"/>
            </a:xfrm>
            <a:prstGeom prst="line">
              <a:avLst/>
            </a:prstGeom>
            <a:noFill/>
            <a:ln w="11113">
              <a:solidFill>
                <a:srgbClr val="FF0000"/>
              </a:solidFill>
              <a:round/>
              <a:headEnd/>
              <a:tailEnd/>
            </a:ln>
          </p:spPr>
          <p:txBody>
            <a:bodyPr/>
            <a:lstStyle/>
            <a:p>
              <a:endParaRPr lang="en-US"/>
            </a:p>
          </p:txBody>
        </p:sp>
        <p:sp>
          <p:nvSpPr>
            <p:cNvPr id="86998" name="Line 987"/>
            <p:cNvSpPr>
              <a:spLocks noChangeShapeType="1"/>
            </p:cNvSpPr>
            <p:nvPr/>
          </p:nvSpPr>
          <p:spPr bwMode="auto">
            <a:xfrm>
              <a:off x="2814" y="3081"/>
              <a:ext cx="8" cy="0"/>
            </a:xfrm>
            <a:prstGeom prst="line">
              <a:avLst/>
            </a:prstGeom>
            <a:noFill/>
            <a:ln w="11113">
              <a:solidFill>
                <a:srgbClr val="FF0000"/>
              </a:solidFill>
              <a:round/>
              <a:headEnd/>
              <a:tailEnd/>
            </a:ln>
          </p:spPr>
          <p:txBody>
            <a:bodyPr/>
            <a:lstStyle/>
            <a:p>
              <a:endParaRPr lang="en-US"/>
            </a:p>
          </p:txBody>
        </p:sp>
        <p:sp>
          <p:nvSpPr>
            <p:cNvPr id="86999" name="Line 988"/>
            <p:cNvSpPr>
              <a:spLocks noChangeShapeType="1"/>
            </p:cNvSpPr>
            <p:nvPr/>
          </p:nvSpPr>
          <p:spPr bwMode="auto">
            <a:xfrm flipV="1">
              <a:off x="2822" y="3074"/>
              <a:ext cx="7" cy="7"/>
            </a:xfrm>
            <a:prstGeom prst="line">
              <a:avLst/>
            </a:prstGeom>
            <a:noFill/>
            <a:ln w="11113">
              <a:solidFill>
                <a:srgbClr val="FF0000"/>
              </a:solidFill>
              <a:round/>
              <a:headEnd/>
              <a:tailEnd/>
            </a:ln>
          </p:spPr>
          <p:txBody>
            <a:bodyPr/>
            <a:lstStyle/>
            <a:p>
              <a:endParaRPr lang="en-US"/>
            </a:p>
          </p:txBody>
        </p:sp>
        <p:sp>
          <p:nvSpPr>
            <p:cNvPr id="87000" name="Line 989"/>
            <p:cNvSpPr>
              <a:spLocks noChangeShapeType="1"/>
            </p:cNvSpPr>
            <p:nvPr/>
          </p:nvSpPr>
          <p:spPr bwMode="auto">
            <a:xfrm>
              <a:off x="2829" y="3074"/>
              <a:ext cx="15" cy="0"/>
            </a:xfrm>
            <a:prstGeom prst="line">
              <a:avLst/>
            </a:prstGeom>
            <a:noFill/>
            <a:ln w="11113">
              <a:solidFill>
                <a:srgbClr val="FF0000"/>
              </a:solidFill>
              <a:round/>
              <a:headEnd/>
              <a:tailEnd/>
            </a:ln>
          </p:spPr>
          <p:txBody>
            <a:bodyPr/>
            <a:lstStyle/>
            <a:p>
              <a:endParaRPr lang="en-US"/>
            </a:p>
          </p:txBody>
        </p:sp>
        <p:sp>
          <p:nvSpPr>
            <p:cNvPr id="87001" name="Line 990"/>
            <p:cNvSpPr>
              <a:spLocks noChangeShapeType="1"/>
            </p:cNvSpPr>
            <p:nvPr/>
          </p:nvSpPr>
          <p:spPr bwMode="auto">
            <a:xfrm>
              <a:off x="2844" y="3074"/>
              <a:ext cx="7" cy="0"/>
            </a:xfrm>
            <a:prstGeom prst="line">
              <a:avLst/>
            </a:prstGeom>
            <a:noFill/>
            <a:ln w="11113">
              <a:solidFill>
                <a:srgbClr val="FF0000"/>
              </a:solidFill>
              <a:round/>
              <a:headEnd/>
              <a:tailEnd/>
            </a:ln>
          </p:spPr>
          <p:txBody>
            <a:bodyPr/>
            <a:lstStyle/>
            <a:p>
              <a:endParaRPr lang="en-US"/>
            </a:p>
          </p:txBody>
        </p:sp>
        <p:sp>
          <p:nvSpPr>
            <p:cNvPr id="87002" name="Line 991"/>
            <p:cNvSpPr>
              <a:spLocks noChangeShapeType="1"/>
            </p:cNvSpPr>
            <p:nvPr/>
          </p:nvSpPr>
          <p:spPr bwMode="auto">
            <a:xfrm>
              <a:off x="2851" y="3074"/>
              <a:ext cx="14" cy="14"/>
            </a:xfrm>
            <a:prstGeom prst="line">
              <a:avLst/>
            </a:prstGeom>
            <a:noFill/>
            <a:ln w="11113">
              <a:solidFill>
                <a:srgbClr val="FF0000"/>
              </a:solidFill>
              <a:round/>
              <a:headEnd/>
              <a:tailEnd/>
            </a:ln>
          </p:spPr>
          <p:txBody>
            <a:bodyPr/>
            <a:lstStyle/>
            <a:p>
              <a:endParaRPr lang="en-US"/>
            </a:p>
          </p:txBody>
        </p:sp>
        <p:sp>
          <p:nvSpPr>
            <p:cNvPr id="87003" name="Line 992"/>
            <p:cNvSpPr>
              <a:spLocks noChangeShapeType="1"/>
            </p:cNvSpPr>
            <p:nvPr/>
          </p:nvSpPr>
          <p:spPr bwMode="auto">
            <a:xfrm>
              <a:off x="2865" y="3088"/>
              <a:ext cx="8" cy="8"/>
            </a:xfrm>
            <a:prstGeom prst="line">
              <a:avLst/>
            </a:prstGeom>
            <a:noFill/>
            <a:ln w="11113">
              <a:solidFill>
                <a:srgbClr val="FF0000"/>
              </a:solidFill>
              <a:round/>
              <a:headEnd/>
              <a:tailEnd/>
            </a:ln>
          </p:spPr>
          <p:txBody>
            <a:bodyPr/>
            <a:lstStyle/>
            <a:p>
              <a:endParaRPr lang="en-US"/>
            </a:p>
          </p:txBody>
        </p:sp>
        <p:sp>
          <p:nvSpPr>
            <p:cNvPr id="87004" name="Line 993"/>
            <p:cNvSpPr>
              <a:spLocks noChangeShapeType="1"/>
            </p:cNvSpPr>
            <p:nvPr/>
          </p:nvSpPr>
          <p:spPr bwMode="auto">
            <a:xfrm>
              <a:off x="2873" y="3096"/>
              <a:ext cx="7" cy="14"/>
            </a:xfrm>
            <a:prstGeom prst="line">
              <a:avLst/>
            </a:prstGeom>
            <a:noFill/>
            <a:ln w="11113">
              <a:solidFill>
                <a:srgbClr val="FF0000"/>
              </a:solidFill>
              <a:round/>
              <a:headEnd/>
              <a:tailEnd/>
            </a:ln>
          </p:spPr>
          <p:txBody>
            <a:bodyPr/>
            <a:lstStyle/>
            <a:p>
              <a:endParaRPr lang="en-US"/>
            </a:p>
          </p:txBody>
        </p:sp>
        <p:sp>
          <p:nvSpPr>
            <p:cNvPr id="87005" name="Line 994"/>
            <p:cNvSpPr>
              <a:spLocks noChangeShapeType="1"/>
            </p:cNvSpPr>
            <p:nvPr/>
          </p:nvSpPr>
          <p:spPr bwMode="auto">
            <a:xfrm>
              <a:off x="2880" y="3110"/>
              <a:ext cx="15" cy="0"/>
            </a:xfrm>
            <a:prstGeom prst="line">
              <a:avLst/>
            </a:prstGeom>
            <a:noFill/>
            <a:ln w="11113">
              <a:solidFill>
                <a:srgbClr val="FF0000"/>
              </a:solidFill>
              <a:round/>
              <a:headEnd/>
              <a:tailEnd/>
            </a:ln>
          </p:spPr>
          <p:txBody>
            <a:bodyPr/>
            <a:lstStyle/>
            <a:p>
              <a:endParaRPr lang="en-US"/>
            </a:p>
          </p:txBody>
        </p:sp>
        <p:sp>
          <p:nvSpPr>
            <p:cNvPr id="87006" name="Line 995"/>
            <p:cNvSpPr>
              <a:spLocks noChangeShapeType="1"/>
            </p:cNvSpPr>
            <p:nvPr/>
          </p:nvSpPr>
          <p:spPr bwMode="auto">
            <a:xfrm flipV="1">
              <a:off x="2895" y="3081"/>
              <a:ext cx="7" cy="29"/>
            </a:xfrm>
            <a:prstGeom prst="line">
              <a:avLst/>
            </a:prstGeom>
            <a:noFill/>
            <a:ln w="11113">
              <a:solidFill>
                <a:srgbClr val="FF0000"/>
              </a:solidFill>
              <a:round/>
              <a:headEnd/>
              <a:tailEnd/>
            </a:ln>
          </p:spPr>
          <p:txBody>
            <a:bodyPr/>
            <a:lstStyle/>
            <a:p>
              <a:endParaRPr lang="en-US"/>
            </a:p>
          </p:txBody>
        </p:sp>
        <p:sp>
          <p:nvSpPr>
            <p:cNvPr id="87007" name="Line 996"/>
            <p:cNvSpPr>
              <a:spLocks noChangeShapeType="1"/>
            </p:cNvSpPr>
            <p:nvPr/>
          </p:nvSpPr>
          <p:spPr bwMode="auto">
            <a:xfrm>
              <a:off x="2902" y="3081"/>
              <a:ext cx="14" cy="44"/>
            </a:xfrm>
            <a:prstGeom prst="line">
              <a:avLst/>
            </a:prstGeom>
            <a:noFill/>
            <a:ln w="11113">
              <a:solidFill>
                <a:srgbClr val="FF0000"/>
              </a:solidFill>
              <a:round/>
              <a:headEnd/>
              <a:tailEnd/>
            </a:ln>
          </p:spPr>
          <p:txBody>
            <a:bodyPr/>
            <a:lstStyle/>
            <a:p>
              <a:endParaRPr lang="en-US"/>
            </a:p>
          </p:txBody>
        </p:sp>
        <p:sp>
          <p:nvSpPr>
            <p:cNvPr id="87008" name="Line 997"/>
            <p:cNvSpPr>
              <a:spLocks noChangeShapeType="1"/>
            </p:cNvSpPr>
            <p:nvPr/>
          </p:nvSpPr>
          <p:spPr bwMode="auto">
            <a:xfrm>
              <a:off x="2916" y="3125"/>
              <a:ext cx="8" cy="0"/>
            </a:xfrm>
            <a:prstGeom prst="line">
              <a:avLst/>
            </a:prstGeom>
            <a:noFill/>
            <a:ln w="11113">
              <a:solidFill>
                <a:srgbClr val="FF0000"/>
              </a:solidFill>
              <a:round/>
              <a:headEnd/>
              <a:tailEnd/>
            </a:ln>
          </p:spPr>
          <p:txBody>
            <a:bodyPr/>
            <a:lstStyle/>
            <a:p>
              <a:endParaRPr lang="en-US"/>
            </a:p>
          </p:txBody>
        </p:sp>
        <p:sp>
          <p:nvSpPr>
            <p:cNvPr id="87009" name="Line 998"/>
            <p:cNvSpPr>
              <a:spLocks noChangeShapeType="1"/>
            </p:cNvSpPr>
            <p:nvPr/>
          </p:nvSpPr>
          <p:spPr bwMode="auto">
            <a:xfrm>
              <a:off x="2924" y="3125"/>
              <a:ext cx="7" cy="0"/>
            </a:xfrm>
            <a:prstGeom prst="line">
              <a:avLst/>
            </a:prstGeom>
            <a:noFill/>
            <a:ln w="11113">
              <a:solidFill>
                <a:srgbClr val="FF0000"/>
              </a:solidFill>
              <a:round/>
              <a:headEnd/>
              <a:tailEnd/>
            </a:ln>
          </p:spPr>
          <p:txBody>
            <a:bodyPr/>
            <a:lstStyle/>
            <a:p>
              <a:endParaRPr lang="en-US"/>
            </a:p>
          </p:txBody>
        </p:sp>
        <p:sp>
          <p:nvSpPr>
            <p:cNvPr id="87010" name="Line 999"/>
            <p:cNvSpPr>
              <a:spLocks noChangeShapeType="1"/>
            </p:cNvSpPr>
            <p:nvPr/>
          </p:nvSpPr>
          <p:spPr bwMode="auto">
            <a:xfrm>
              <a:off x="2931" y="3125"/>
              <a:ext cx="15" cy="0"/>
            </a:xfrm>
            <a:prstGeom prst="line">
              <a:avLst/>
            </a:prstGeom>
            <a:noFill/>
            <a:ln w="11113">
              <a:solidFill>
                <a:srgbClr val="FF0000"/>
              </a:solidFill>
              <a:round/>
              <a:headEnd/>
              <a:tailEnd/>
            </a:ln>
          </p:spPr>
          <p:txBody>
            <a:bodyPr/>
            <a:lstStyle/>
            <a:p>
              <a:endParaRPr lang="en-US"/>
            </a:p>
          </p:txBody>
        </p:sp>
        <p:sp>
          <p:nvSpPr>
            <p:cNvPr id="87011" name="Line 1000"/>
            <p:cNvSpPr>
              <a:spLocks noChangeShapeType="1"/>
            </p:cNvSpPr>
            <p:nvPr/>
          </p:nvSpPr>
          <p:spPr bwMode="auto">
            <a:xfrm>
              <a:off x="2946" y="3125"/>
              <a:ext cx="7" cy="0"/>
            </a:xfrm>
            <a:prstGeom prst="line">
              <a:avLst/>
            </a:prstGeom>
            <a:noFill/>
            <a:ln w="11113">
              <a:solidFill>
                <a:srgbClr val="FF0000"/>
              </a:solidFill>
              <a:round/>
              <a:headEnd/>
              <a:tailEnd/>
            </a:ln>
          </p:spPr>
          <p:txBody>
            <a:bodyPr/>
            <a:lstStyle/>
            <a:p>
              <a:endParaRPr lang="en-US"/>
            </a:p>
          </p:txBody>
        </p:sp>
        <p:sp>
          <p:nvSpPr>
            <p:cNvPr id="87012" name="Line 1001"/>
            <p:cNvSpPr>
              <a:spLocks noChangeShapeType="1"/>
            </p:cNvSpPr>
            <p:nvPr/>
          </p:nvSpPr>
          <p:spPr bwMode="auto">
            <a:xfrm>
              <a:off x="2953" y="3125"/>
              <a:ext cx="14" cy="7"/>
            </a:xfrm>
            <a:prstGeom prst="line">
              <a:avLst/>
            </a:prstGeom>
            <a:noFill/>
            <a:ln w="11113">
              <a:solidFill>
                <a:srgbClr val="FF0000"/>
              </a:solidFill>
              <a:round/>
              <a:headEnd/>
              <a:tailEnd/>
            </a:ln>
          </p:spPr>
          <p:txBody>
            <a:bodyPr/>
            <a:lstStyle/>
            <a:p>
              <a:endParaRPr lang="en-US"/>
            </a:p>
          </p:txBody>
        </p:sp>
        <p:sp>
          <p:nvSpPr>
            <p:cNvPr id="87013" name="Line 1002"/>
            <p:cNvSpPr>
              <a:spLocks noChangeShapeType="1"/>
            </p:cNvSpPr>
            <p:nvPr/>
          </p:nvSpPr>
          <p:spPr bwMode="auto">
            <a:xfrm>
              <a:off x="2967" y="3132"/>
              <a:ext cx="8" cy="0"/>
            </a:xfrm>
            <a:prstGeom prst="line">
              <a:avLst/>
            </a:prstGeom>
            <a:noFill/>
            <a:ln w="11113">
              <a:solidFill>
                <a:srgbClr val="FF0000"/>
              </a:solidFill>
              <a:round/>
              <a:headEnd/>
              <a:tailEnd/>
            </a:ln>
          </p:spPr>
          <p:txBody>
            <a:bodyPr/>
            <a:lstStyle/>
            <a:p>
              <a:endParaRPr lang="en-US"/>
            </a:p>
          </p:txBody>
        </p:sp>
        <p:sp>
          <p:nvSpPr>
            <p:cNvPr id="87014" name="Line 1003"/>
            <p:cNvSpPr>
              <a:spLocks noChangeShapeType="1"/>
            </p:cNvSpPr>
            <p:nvPr/>
          </p:nvSpPr>
          <p:spPr bwMode="auto">
            <a:xfrm>
              <a:off x="2975" y="3132"/>
              <a:ext cx="7" cy="0"/>
            </a:xfrm>
            <a:prstGeom prst="line">
              <a:avLst/>
            </a:prstGeom>
            <a:noFill/>
            <a:ln w="11113">
              <a:solidFill>
                <a:srgbClr val="FF0000"/>
              </a:solidFill>
              <a:round/>
              <a:headEnd/>
              <a:tailEnd/>
            </a:ln>
          </p:spPr>
          <p:txBody>
            <a:bodyPr/>
            <a:lstStyle/>
            <a:p>
              <a:endParaRPr lang="en-US"/>
            </a:p>
          </p:txBody>
        </p:sp>
        <p:sp>
          <p:nvSpPr>
            <p:cNvPr id="87015" name="Line 1004"/>
            <p:cNvSpPr>
              <a:spLocks noChangeShapeType="1"/>
            </p:cNvSpPr>
            <p:nvPr/>
          </p:nvSpPr>
          <p:spPr bwMode="auto">
            <a:xfrm>
              <a:off x="2982" y="3132"/>
              <a:ext cx="15" cy="0"/>
            </a:xfrm>
            <a:prstGeom prst="line">
              <a:avLst/>
            </a:prstGeom>
            <a:noFill/>
            <a:ln w="11113">
              <a:solidFill>
                <a:srgbClr val="FF0000"/>
              </a:solidFill>
              <a:round/>
              <a:headEnd/>
              <a:tailEnd/>
            </a:ln>
          </p:spPr>
          <p:txBody>
            <a:bodyPr/>
            <a:lstStyle/>
            <a:p>
              <a:endParaRPr lang="en-US"/>
            </a:p>
          </p:txBody>
        </p:sp>
        <p:sp>
          <p:nvSpPr>
            <p:cNvPr id="87016" name="Line 1005"/>
            <p:cNvSpPr>
              <a:spLocks noChangeShapeType="1"/>
            </p:cNvSpPr>
            <p:nvPr/>
          </p:nvSpPr>
          <p:spPr bwMode="auto">
            <a:xfrm>
              <a:off x="2997" y="3132"/>
              <a:ext cx="7" cy="0"/>
            </a:xfrm>
            <a:prstGeom prst="line">
              <a:avLst/>
            </a:prstGeom>
            <a:noFill/>
            <a:ln w="11113">
              <a:solidFill>
                <a:srgbClr val="FF0000"/>
              </a:solidFill>
              <a:round/>
              <a:headEnd/>
              <a:tailEnd/>
            </a:ln>
          </p:spPr>
          <p:txBody>
            <a:bodyPr/>
            <a:lstStyle/>
            <a:p>
              <a:endParaRPr lang="en-US"/>
            </a:p>
          </p:txBody>
        </p:sp>
        <p:sp>
          <p:nvSpPr>
            <p:cNvPr id="87017" name="Line 1006"/>
            <p:cNvSpPr>
              <a:spLocks noChangeShapeType="1"/>
            </p:cNvSpPr>
            <p:nvPr/>
          </p:nvSpPr>
          <p:spPr bwMode="auto">
            <a:xfrm>
              <a:off x="3004" y="3132"/>
              <a:ext cx="14" cy="0"/>
            </a:xfrm>
            <a:prstGeom prst="line">
              <a:avLst/>
            </a:prstGeom>
            <a:noFill/>
            <a:ln w="11113">
              <a:solidFill>
                <a:srgbClr val="FF0000"/>
              </a:solidFill>
              <a:round/>
              <a:headEnd/>
              <a:tailEnd/>
            </a:ln>
          </p:spPr>
          <p:txBody>
            <a:bodyPr/>
            <a:lstStyle/>
            <a:p>
              <a:endParaRPr lang="en-US"/>
            </a:p>
          </p:txBody>
        </p:sp>
        <p:sp>
          <p:nvSpPr>
            <p:cNvPr id="87018" name="Line 1007"/>
            <p:cNvSpPr>
              <a:spLocks noChangeShapeType="1"/>
            </p:cNvSpPr>
            <p:nvPr/>
          </p:nvSpPr>
          <p:spPr bwMode="auto">
            <a:xfrm>
              <a:off x="3018" y="3132"/>
              <a:ext cx="8" cy="0"/>
            </a:xfrm>
            <a:prstGeom prst="line">
              <a:avLst/>
            </a:prstGeom>
            <a:noFill/>
            <a:ln w="11113">
              <a:solidFill>
                <a:srgbClr val="FF0000"/>
              </a:solidFill>
              <a:round/>
              <a:headEnd/>
              <a:tailEnd/>
            </a:ln>
          </p:spPr>
          <p:txBody>
            <a:bodyPr/>
            <a:lstStyle/>
            <a:p>
              <a:endParaRPr lang="en-US"/>
            </a:p>
          </p:txBody>
        </p:sp>
        <p:sp>
          <p:nvSpPr>
            <p:cNvPr id="87019" name="Line 1008"/>
            <p:cNvSpPr>
              <a:spLocks noChangeShapeType="1"/>
            </p:cNvSpPr>
            <p:nvPr/>
          </p:nvSpPr>
          <p:spPr bwMode="auto">
            <a:xfrm>
              <a:off x="3026" y="3132"/>
              <a:ext cx="14" cy="7"/>
            </a:xfrm>
            <a:prstGeom prst="line">
              <a:avLst/>
            </a:prstGeom>
            <a:noFill/>
            <a:ln w="11113">
              <a:solidFill>
                <a:srgbClr val="FF0000"/>
              </a:solidFill>
              <a:round/>
              <a:headEnd/>
              <a:tailEnd/>
            </a:ln>
          </p:spPr>
          <p:txBody>
            <a:bodyPr/>
            <a:lstStyle/>
            <a:p>
              <a:endParaRPr lang="en-US"/>
            </a:p>
          </p:txBody>
        </p:sp>
        <p:sp>
          <p:nvSpPr>
            <p:cNvPr id="87020" name="Line 1009"/>
            <p:cNvSpPr>
              <a:spLocks noChangeShapeType="1"/>
            </p:cNvSpPr>
            <p:nvPr/>
          </p:nvSpPr>
          <p:spPr bwMode="auto">
            <a:xfrm>
              <a:off x="3040" y="3139"/>
              <a:ext cx="8" cy="0"/>
            </a:xfrm>
            <a:prstGeom prst="line">
              <a:avLst/>
            </a:prstGeom>
            <a:noFill/>
            <a:ln w="11113">
              <a:solidFill>
                <a:srgbClr val="FF0000"/>
              </a:solidFill>
              <a:round/>
              <a:headEnd/>
              <a:tailEnd/>
            </a:ln>
          </p:spPr>
          <p:txBody>
            <a:bodyPr/>
            <a:lstStyle/>
            <a:p>
              <a:endParaRPr lang="en-US"/>
            </a:p>
          </p:txBody>
        </p:sp>
        <p:sp>
          <p:nvSpPr>
            <p:cNvPr id="87021" name="Line 1010"/>
            <p:cNvSpPr>
              <a:spLocks noChangeShapeType="1"/>
            </p:cNvSpPr>
            <p:nvPr/>
          </p:nvSpPr>
          <p:spPr bwMode="auto">
            <a:xfrm flipV="1">
              <a:off x="3048" y="3125"/>
              <a:ext cx="7" cy="14"/>
            </a:xfrm>
            <a:prstGeom prst="line">
              <a:avLst/>
            </a:prstGeom>
            <a:noFill/>
            <a:ln w="11113">
              <a:solidFill>
                <a:srgbClr val="FF0000"/>
              </a:solidFill>
              <a:round/>
              <a:headEnd/>
              <a:tailEnd/>
            </a:ln>
          </p:spPr>
          <p:txBody>
            <a:bodyPr/>
            <a:lstStyle/>
            <a:p>
              <a:endParaRPr lang="en-US"/>
            </a:p>
          </p:txBody>
        </p:sp>
        <p:sp>
          <p:nvSpPr>
            <p:cNvPr id="87022" name="Line 1012"/>
            <p:cNvSpPr>
              <a:spLocks noChangeShapeType="1"/>
            </p:cNvSpPr>
            <p:nvPr/>
          </p:nvSpPr>
          <p:spPr bwMode="auto">
            <a:xfrm>
              <a:off x="3055" y="3125"/>
              <a:ext cx="14" cy="7"/>
            </a:xfrm>
            <a:prstGeom prst="line">
              <a:avLst/>
            </a:prstGeom>
            <a:noFill/>
            <a:ln w="11113">
              <a:solidFill>
                <a:srgbClr val="FF0000"/>
              </a:solidFill>
              <a:round/>
              <a:headEnd/>
              <a:tailEnd/>
            </a:ln>
          </p:spPr>
          <p:txBody>
            <a:bodyPr/>
            <a:lstStyle/>
            <a:p>
              <a:endParaRPr lang="en-US"/>
            </a:p>
          </p:txBody>
        </p:sp>
        <p:sp>
          <p:nvSpPr>
            <p:cNvPr id="87023" name="Line 1013"/>
            <p:cNvSpPr>
              <a:spLocks noChangeShapeType="1"/>
            </p:cNvSpPr>
            <p:nvPr/>
          </p:nvSpPr>
          <p:spPr bwMode="auto">
            <a:xfrm>
              <a:off x="3069" y="3132"/>
              <a:ext cx="8" cy="0"/>
            </a:xfrm>
            <a:prstGeom prst="line">
              <a:avLst/>
            </a:prstGeom>
            <a:noFill/>
            <a:ln w="11113">
              <a:solidFill>
                <a:srgbClr val="FF0000"/>
              </a:solidFill>
              <a:round/>
              <a:headEnd/>
              <a:tailEnd/>
            </a:ln>
          </p:spPr>
          <p:txBody>
            <a:bodyPr/>
            <a:lstStyle/>
            <a:p>
              <a:endParaRPr lang="en-US"/>
            </a:p>
          </p:txBody>
        </p:sp>
        <p:sp>
          <p:nvSpPr>
            <p:cNvPr id="87024" name="Line 1014"/>
            <p:cNvSpPr>
              <a:spLocks noChangeShapeType="1"/>
            </p:cNvSpPr>
            <p:nvPr/>
          </p:nvSpPr>
          <p:spPr bwMode="auto">
            <a:xfrm>
              <a:off x="3077" y="3132"/>
              <a:ext cx="14" cy="0"/>
            </a:xfrm>
            <a:prstGeom prst="line">
              <a:avLst/>
            </a:prstGeom>
            <a:noFill/>
            <a:ln w="11113">
              <a:solidFill>
                <a:srgbClr val="FF0000"/>
              </a:solidFill>
              <a:round/>
              <a:headEnd/>
              <a:tailEnd/>
            </a:ln>
          </p:spPr>
          <p:txBody>
            <a:bodyPr/>
            <a:lstStyle/>
            <a:p>
              <a:endParaRPr lang="en-US"/>
            </a:p>
          </p:txBody>
        </p:sp>
        <p:sp>
          <p:nvSpPr>
            <p:cNvPr id="87025" name="Line 1015"/>
            <p:cNvSpPr>
              <a:spLocks noChangeShapeType="1"/>
            </p:cNvSpPr>
            <p:nvPr/>
          </p:nvSpPr>
          <p:spPr bwMode="auto">
            <a:xfrm>
              <a:off x="3091" y="3132"/>
              <a:ext cx="8" cy="0"/>
            </a:xfrm>
            <a:prstGeom prst="line">
              <a:avLst/>
            </a:prstGeom>
            <a:noFill/>
            <a:ln w="11113">
              <a:solidFill>
                <a:srgbClr val="FF0000"/>
              </a:solidFill>
              <a:round/>
              <a:headEnd/>
              <a:tailEnd/>
            </a:ln>
          </p:spPr>
          <p:txBody>
            <a:bodyPr/>
            <a:lstStyle/>
            <a:p>
              <a:endParaRPr lang="en-US"/>
            </a:p>
          </p:txBody>
        </p:sp>
        <p:sp>
          <p:nvSpPr>
            <p:cNvPr id="87026" name="Line 1016"/>
            <p:cNvSpPr>
              <a:spLocks noChangeShapeType="1"/>
            </p:cNvSpPr>
            <p:nvPr/>
          </p:nvSpPr>
          <p:spPr bwMode="auto">
            <a:xfrm>
              <a:off x="3099" y="3132"/>
              <a:ext cx="7" cy="7"/>
            </a:xfrm>
            <a:prstGeom prst="line">
              <a:avLst/>
            </a:prstGeom>
            <a:noFill/>
            <a:ln w="11113">
              <a:solidFill>
                <a:srgbClr val="FF0000"/>
              </a:solidFill>
              <a:round/>
              <a:headEnd/>
              <a:tailEnd/>
            </a:ln>
          </p:spPr>
          <p:txBody>
            <a:bodyPr/>
            <a:lstStyle/>
            <a:p>
              <a:endParaRPr lang="en-US"/>
            </a:p>
          </p:txBody>
        </p:sp>
        <p:sp>
          <p:nvSpPr>
            <p:cNvPr id="87027" name="Line 1017"/>
            <p:cNvSpPr>
              <a:spLocks noChangeShapeType="1"/>
            </p:cNvSpPr>
            <p:nvPr/>
          </p:nvSpPr>
          <p:spPr bwMode="auto">
            <a:xfrm>
              <a:off x="3106" y="3139"/>
              <a:ext cx="14" cy="8"/>
            </a:xfrm>
            <a:prstGeom prst="line">
              <a:avLst/>
            </a:prstGeom>
            <a:noFill/>
            <a:ln w="11113">
              <a:solidFill>
                <a:srgbClr val="FF0000"/>
              </a:solidFill>
              <a:round/>
              <a:headEnd/>
              <a:tailEnd/>
            </a:ln>
          </p:spPr>
          <p:txBody>
            <a:bodyPr/>
            <a:lstStyle/>
            <a:p>
              <a:endParaRPr lang="en-US"/>
            </a:p>
          </p:txBody>
        </p:sp>
        <p:sp>
          <p:nvSpPr>
            <p:cNvPr id="87028" name="Line 1018"/>
            <p:cNvSpPr>
              <a:spLocks noChangeShapeType="1"/>
            </p:cNvSpPr>
            <p:nvPr/>
          </p:nvSpPr>
          <p:spPr bwMode="auto">
            <a:xfrm flipV="1">
              <a:off x="3120" y="3139"/>
              <a:ext cx="8" cy="8"/>
            </a:xfrm>
            <a:prstGeom prst="line">
              <a:avLst/>
            </a:prstGeom>
            <a:noFill/>
            <a:ln w="11113">
              <a:solidFill>
                <a:srgbClr val="FF0000"/>
              </a:solidFill>
              <a:round/>
              <a:headEnd/>
              <a:tailEnd/>
            </a:ln>
          </p:spPr>
          <p:txBody>
            <a:bodyPr/>
            <a:lstStyle/>
            <a:p>
              <a:endParaRPr lang="en-US"/>
            </a:p>
          </p:txBody>
        </p:sp>
        <p:sp>
          <p:nvSpPr>
            <p:cNvPr id="87029" name="Line 1019"/>
            <p:cNvSpPr>
              <a:spLocks noChangeShapeType="1"/>
            </p:cNvSpPr>
            <p:nvPr/>
          </p:nvSpPr>
          <p:spPr bwMode="auto">
            <a:xfrm>
              <a:off x="3128" y="3139"/>
              <a:ext cx="14" cy="8"/>
            </a:xfrm>
            <a:prstGeom prst="line">
              <a:avLst/>
            </a:prstGeom>
            <a:noFill/>
            <a:ln w="11113">
              <a:solidFill>
                <a:srgbClr val="FF0000"/>
              </a:solidFill>
              <a:round/>
              <a:headEnd/>
              <a:tailEnd/>
            </a:ln>
          </p:spPr>
          <p:txBody>
            <a:bodyPr/>
            <a:lstStyle/>
            <a:p>
              <a:endParaRPr lang="en-US"/>
            </a:p>
          </p:txBody>
        </p:sp>
        <p:sp>
          <p:nvSpPr>
            <p:cNvPr id="87030" name="Line 1020"/>
            <p:cNvSpPr>
              <a:spLocks noChangeShapeType="1"/>
            </p:cNvSpPr>
            <p:nvPr/>
          </p:nvSpPr>
          <p:spPr bwMode="auto">
            <a:xfrm flipV="1">
              <a:off x="3142" y="3139"/>
              <a:ext cx="8" cy="8"/>
            </a:xfrm>
            <a:prstGeom prst="line">
              <a:avLst/>
            </a:prstGeom>
            <a:noFill/>
            <a:ln w="11113">
              <a:solidFill>
                <a:srgbClr val="FF0000"/>
              </a:solidFill>
              <a:round/>
              <a:headEnd/>
              <a:tailEnd/>
            </a:ln>
          </p:spPr>
          <p:txBody>
            <a:bodyPr/>
            <a:lstStyle/>
            <a:p>
              <a:endParaRPr lang="en-US"/>
            </a:p>
          </p:txBody>
        </p:sp>
        <p:sp>
          <p:nvSpPr>
            <p:cNvPr id="87031" name="Line 1021"/>
            <p:cNvSpPr>
              <a:spLocks noChangeShapeType="1"/>
            </p:cNvSpPr>
            <p:nvPr/>
          </p:nvSpPr>
          <p:spPr bwMode="auto">
            <a:xfrm>
              <a:off x="3150" y="3139"/>
              <a:ext cx="7" cy="8"/>
            </a:xfrm>
            <a:prstGeom prst="line">
              <a:avLst/>
            </a:prstGeom>
            <a:noFill/>
            <a:ln w="11113">
              <a:solidFill>
                <a:srgbClr val="FF0000"/>
              </a:solidFill>
              <a:round/>
              <a:headEnd/>
              <a:tailEnd/>
            </a:ln>
          </p:spPr>
          <p:txBody>
            <a:bodyPr/>
            <a:lstStyle/>
            <a:p>
              <a:endParaRPr lang="en-US"/>
            </a:p>
          </p:txBody>
        </p:sp>
        <p:sp>
          <p:nvSpPr>
            <p:cNvPr id="87032" name="Line 1022"/>
            <p:cNvSpPr>
              <a:spLocks noChangeShapeType="1"/>
            </p:cNvSpPr>
            <p:nvPr/>
          </p:nvSpPr>
          <p:spPr bwMode="auto">
            <a:xfrm>
              <a:off x="3157" y="3147"/>
              <a:ext cx="14" cy="7"/>
            </a:xfrm>
            <a:prstGeom prst="line">
              <a:avLst/>
            </a:prstGeom>
            <a:noFill/>
            <a:ln w="11113">
              <a:solidFill>
                <a:srgbClr val="FF0000"/>
              </a:solidFill>
              <a:round/>
              <a:headEnd/>
              <a:tailEnd/>
            </a:ln>
          </p:spPr>
          <p:txBody>
            <a:bodyPr/>
            <a:lstStyle/>
            <a:p>
              <a:endParaRPr lang="en-US"/>
            </a:p>
          </p:txBody>
        </p:sp>
        <p:sp>
          <p:nvSpPr>
            <p:cNvPr id="87033" name="Line 1023"/>
            <p:cNvSpPr>
              <a:spLocks noChangeShapeType="1"/>
            </p:cNvSpPr>
            <p:nvPr/>
          </p:nvSpPr>
          <p:spPr bwMode="auto">
            <a:xfrm>
              <a:off x="3171" y="3154"/>
              <a:ext cx="8" cy="0"/>
            </a:xfrm>
            <a:prstGeom prst="line">
              <a:avLst/>
            </a:prstGeom>
            <a:noFill/>
            <a:ln w="11113">
              <a:solidFill>
                <a:srgbClr val="FF0000"/>
              </a:solidFill>
              <a:round/>
              <a:headEnd/>
              <a:tailEnd/>
            </a:ln>
          </p:spPr>
          <p:txBody>
            <a:bodyPr/>
            <a:lstStyle/>
            <a:p>
              <a:endParaRPr lang="en-US"/>
            </a:p>
          </p:txBody>
        </p:sp>
        <p:sp>
          <p:nvSpPr>
            <p:cNvPr id="87034" name="Line 1024"/>
            <p:cNvSpPr>
              <a:spLocks noChangeShapeType="1"/>
            </p:cNvSpPr>
            <p:nvPr/>
          </p:nvSpPr>
          <p:spPr bwMode="auto">
            <a:xfrm>
              <a:off x="3179" y="3154"/>
              <a:ext cx="14" cy="7"/>
            </a:xfrm>
            <a:prstGeom prst="line">
              <a:avLst/>
            </a:prstGeom>
            <a:noFill/>
            <a:ln w="11113">
              <a:solidFill>
                <a:srgbClr val="FF0000"/>
              </a:solidFill>
              <a:round/>
              <a:headEnd/>
              <a:tailEnd/>
            </a:ln>
          </p:spPr>
          <p:txBody>
            <a:bodyPr/>
            <a:lstStyle/>
            <a:p>
              <a:endParaRPr lang="en-US"/>
            </a:p>
          </p:txBody>
        </p:sp>
        <p:sp>
          <p:nvSpPr>
            <p:cNvPr id="87035" name="Line 1025"/>
            <p:cNvSpPr>
              <a:spLocks noChangeShapeType="1"/>
            </p:cNvSpPr>
            <p:nvPr/>
          </p:nvSpPr>
          <p:spPr bwMode="auto">
            <a:xfrm>
              <a:off x="3193" y="3161"/>
              <a:ext cx="7" cy="0"/>
            </a:xfrm>
            <a:prstGeom prst="line">
              <a:avLst/>
            </a:prstGeom>
            <a:noFill/>
            <a:ln w="11113">
              <a:solidFill>
                <a:srgbClr val="FF0000"/>
              </a:solidFill>
              <a:round/>
              <a:headEnd/>
              <a:tailEnd/>
            </a:ln>
          </p:spPr>
          <p:txBody>
            <a:bodyPr/>
            <a:lstStyle/>
            <a:p>
              <a:endParaRPr lang="en-US"/>
            </a:p>
          </p:txBody>
        </p:sp>
        <p:sp>
          <p:nvSpPr>
            <p:cNvPr id="87036" name="Line 1026"/>
            <p:cNvSpPr>
              <a:spLocks noChangeShapeType="1"/>
            </p:cNvSpPr>
            <p:nvPr/>
          </p:nvSpPr>
          <p:spPr bwMode="auto">
            <a:xfrm flipV="1">
              <a:off x="3200" y="3154"/>
              <a:ext cx="8" cy="7"/>
            </a:xfrm>
            <a:prstGeom prst="line">
              <a:avLst/>
            </a:prstGeom>
            <a:noFill/>
            <a:ln w="11113">
              <a:solidFill>
                <a:srgbClr val="FF0000"/>
              </a:solidFill>
              <a:round/>
              <a:headEnd/>
              <a:tailEnd/>
            </a:ln>
          </p:spPr>
          <p:txBody>
            <a:bodyPr/>
            <a:lstStyle/>
            <a:p>
              <a:endParaRPr lang="en-US"/>
            </a:p>
          </p:txBody>
        </p:sp>
        <p:sp>
          <p:nvSpPr>
            <p:cNvPr id="87037" name="Line 1027"/>
            <p:cNvSpPr>
              <a:spLocks noChangeShapeType="1"/>
            </p:cNvSpPr>
            <p:nvPr/>
          </p:nvSpPr>
          <p:spPr bwMode="auto">
            <a:xfrm>
              <a:off x="3208" y="3154"/>
              <a:ext cx="14" cy="0"/>
            </a:xfrm>
            <a:prstGeom prst="line">
              <a:avLst/>
            </a:prstGeom>
            <a:noFill/>
            <a:ln w="11113">
              <a:solidFill>
                <a:srgbClr val="FF0000"/>
              </a:solidFill>
              <a:round/>
              <a:headEnd/>
              <a:tailEnd/>
            </a:ln>
          </p:spPr>
          <p:txBody>
            <a:bodyPr/>
            <a:lstStyle/>
            <a:p>
              <a:endParaRPr lang="en-US"/>
            </a:p>
          </p:txBody>
        </p:sp>
        <p:sp>
          <p:nvSpPr>
            <p:cNvPr id="87038" name="Line 1028"/>
            <p:cNvSpPr>
              <a:spLocks noChangeShapeType="1"/>
            </p:cNvSpPr>
            <p:nvPr/>
          </p:nvSpPr>
          <p:spPr bwMode="auto">
            <a:xfrm>
              <a:off x="3222" y="3154"/>
              <a:ext cx="8" cy="7"/>
            </a:xfrm>
            <a:prstGeom prst="line">
              <a:avLst/>
            </a:prstGeom>
            <a:noFill/>
            <a:ln w="11113">
              <a:solidFill>
                <a:srgbClr val="FF0000"/>
              </a:solidFill>
              <a:round/>
              <a:headEnd/>
              <a:tailEnd/>
            </a:ln>
          </p:spPr>
          <p:txBody>
            <a:bodyPr/>
            <a:lstStyle/>
            <a:p>
              <a:endParaRPr lang="en-US"/>
            </a:p>
          </p:txBody>
        </p:sp>
        <p:sp>
          <p:nvSpPr>
            <p:cNvPr id="87039" name="Line 1029"/>
            <p:cNvSpPr>
              <a:spLocks noChangeShapeType="1"/>
            </p:cNvSpPr>
            <p:nvPr/>
          </p:nvSpPr>
          <p:spPr bwMode="auto">
            <a:xfrm>
              <a:off x="3230" y="3161"/>
              <a:ext cx="14" cy="0"/>
            </a:xfrm>
            <a:prstGeom prst="line">
              <a:avLst/>
            </a:prstGeom>
            <a:noFill/>
            <a:ln w="11113">
              <a:solidFill>
                <a:srgbClr val="FF0000"/>
              </a:solidFill>
              <a:round/>
              <a:headEnd/>
              <a:tailEnd/>
            </a:ln>
          </p:spPr>
          <p:txBody>
            <a:bodyPr/>
            <a:lstStyle/>
            <a:p>
              <a:endParaRPr lang="en-US"/>
            </a:p>
          </p:txBody>
        </p:sp>
        <p:sp>
          <p:nvSpPr>
            <p:cNvPr id="87040" name="Line 1030"/>
            <p:cNvSpPr>
              <a:spLocks noChangeShapeType="1"/>
            </p:cNvSpPr>
            <p:nvPr/>
          </p:nvSpPr>
          <p:spPr bwMode="auto">
            <a:xfrm flipV="1">
              <a:off x="3244" y="3037"/>
              <a:ext cx="7" cy="124"/>
            </a:xfrm>
            <a:prstGeom prst="line">
              <a:avLst/>
            </a:prstGeom>
            <a:noFill/>
            <a:ln w="11113">
              <a:solidFill>
                <a:srgbClr val="FF0000"/>
              </a:solidFill>
              <a:round/>
              <a:headEnd/>
              <a:tailEnd/>
            </a:ln>
          </p:spPr>
          <p:txBody>
            <a:bodyPr/>
            <a:lstStyle/>
            <a:p>
              <a:endParaRPr lang="en-US"/>
            </a:p>
          </p:txBody>
        </p:sp>
        <p:sp>
          <p:nvSpPr>
            <p:cNvPr id="87041" name="Line 1031"/>
            <p:cNvSpPr>
              <a:spLocks noChangeShapeType="1"/>
            </p:cNvSpPr>
            <p:nvPr/>
          </p:nvSpPr>
          <p:spPr bwMode="auto">
            <a:xfrm>
              <a:off x="3251" y="3037"/>
              <a:ext cx="15" cy="8"/>
            </a:xfrm>
            <a:prstGeom prst="line">
              <a:avLst/>
            </a:prstGeom>
            <a:noFill/>
            <a:ln w="11113">
              <a:solidFill>
                <a:srgbClr val="FF0000"/>
              </a:solidFill>
              <a:round/>
              <a:headEnd/>
              <a:tailEnd/>
            </a:ln>
          </p:spPr>
          <p:txBody>
            <a:bodyPr/>
            <a:lstStyle/>
            <a:p>
              <a:endParaRPr lang="en-US"/>
            </a:p>
          </p:txBody>
        </p:sp>
        <p:sp>
          <p:nvSpPr>
            <p:cNvPr id="87042" name="Line 1032"/>
            <p:cNvSpPr>
              <a:spLocks noChangeShapeType="1"/>
            </p:cNvSpPr>
            <p:nvPr/>
          </p:nvSpPr>
          <p:spPr bwMode="auto">
            <a:xfrm>
              <a:off x="3266" y="3045"/>
              <a:ext cx="7" cy="0"/>
            </a:xfrm>
            <a:prstGeom prst="line">
              <a:avLst/>
            </a:prstGeom>
            <a:noFill/>
            <a:ln w="11113">
              <a:solidFill>
                <a:srgbClr val="FF0000"/>
              </a:solidFill>
              <a:round/>
              <a:headEnd/>
              <a:tailEnd/>
            </a:ln>
          </p:spPr>
          <p:txBody>
            <a:bodyPr/>
            <a:lstStyle/>
            <a:p>
              <a:endParaRPr lang="en-US"/>
            </a:p>
          </p:txBody>
        </p:sp>
        <p:sp>
          <p:nvSpPr>
            <p:cNvPr id="87043" name="Line 1033"/>
            <p:cNvSpPr>
              <a:spLocks noChangeShapeType="1"/>
            </p:cNvSpPr>
            <p:nvPr/>
          </p:nvSpPr>
          <p:spPr bwMode="auto">
            <a:xfrm>
              <a:off x="3273" y="3045"/>
              <a:ext cx="8" cy="0"/>
            </a:xfrm>
            <a:prstGeom prst="line">
              <a:avLst/>
            </a:prstGeom>
            <a:noFill/>
            <a:ln w="11113">
              <a:solidFill>
                <a:srgbClr val="FF0000"/>
              </a:solidFill>
              <a:round/>
              <a:headEnd/>
              <a:tailEnd/>
            </a:ln>
          </p:spPr>
          <p:txBody>
            <a:bodyPr/>
            <a:lstStyle/>
            <a:p>
              <a:endParaRPr lang="en-US"/>
            </a:p>
          </p:txBody>
        </p:sp>
        <p:sp>
          <p:nvSpPr>
            <p:cNvPr id="87044" name="Line 1034"/>
            <p:cNvSpPr>
              <a:spLocks noChangeShapeType="1"/>
            </p:cNvSpPr>
            <p:nvPr/>
          </p:nvSpPr>
          <p:spPr bwMode="auto">
            <a:xfrm>
              <a:off x="3281" y="3045"/>
              <a:ext cx="14" cy="0"/>
            </a:xfrm>
            <a:prstGeom prst="line">
              <a:avLst/>
            </a:prstGeom>
            <a:noFill/>
            <a:ln w="11113">
              <a:solidFill>
                <a:srgbClr val="FF0000"/>
              </a:solidFill>
              <a:round/>
              <a:headEnd/>
              <a:tailEnd/>
            </a:ln>
          </p:spPr>
          <p:txBody>
            <a:bodyPr/>
            <a:lstStyle/>
            <a:p>
              <a:endParaRPr lang="en-US"/>
            </a:p>
          </p:txBody>
        </p:sp>
        <p:sp>
          <p:nvSpPr>
            <p:cNvPr id="87045" name="Line 1035"/>
            <p:cNvSpPr>
              <a:spLocks noChangeShapeType="1"/>
            </p:cNvSpPr>
            <p:nvPr/>
          </p:nvSpPr>
          <p:spPr bwMode="auto">
            <a:xfrm>
              <a:off x="3295" y="3045"/>
              <a:ext cx="7" cy="0"/>
            </a:xfrm>
            <a:prstGeom prst="line">
              <a:avLst/>
            </a:prstGeom>
            <a:noFill/>
            <a:ln w="11113">
              <a:solidFill>
                <a:srgbClr val="FF0000"/>
              </a:solidFill>
              <a:round/>
              <a:headEnd/>
              <a:tailEnd/>
            </a:ln>
          </p:spPr>
          <p:txBody>
            <a:bodyPr/>
            <a:lstStyle/>
            <a:p>
              <a:endParaRPr lang="en-US"/>
            </a:p>
          </p:txBody>
        </p:sp>
        <p:sp>
          <p:nvSpPr>
            <p:cNvPr id="87046" name="Line 1036"/>
            <p:cNvSpPr>
              <a:spLocks noChangeShapeType="1"/>
            </p:cNvSpPr>
            <p:nvPr/>
          </p:nvSpPr>
          <p:spPr bwMode="auto">
            <a:xfrm>
              <a:off x="3302" y="3045"/>
              <a:ext cx="15" cy="7"/>
            </a:xfrm>
            <a:prstGeom prst="line">
              <a:avLst/>
            </a:prstGeom>
            <a:noFill/>
            <a:ln w="11113">
              <a:solidFill>
                <a:srgbClr val="FF0000"/>
              </a:solidFill>
              <a:round/>
              <a:headEnd/>
              <a:tailEnd/>
            </a:ln>
          </p:spPr>
          <p:txBody>
            <a:bodyPr/>
            <a:lstStyle/>
            <a:p>
              <a:endParaRPr lang="en-US"/>
            </a:p>
          </p:txBody>
        </p:sp>
        <p:sp>
          <p:nvSpPr>
            <p:cNvPr id="87047" name="Line 1037"/>
            <p:cNvSpPr>
              <a:spLocks noChangeShapeType="1"/>
            </p:cNvSpPr>
            <p:nvPr/>
          </p:nvSpPr>
          <p:spPr bwMode="auto">
            <a:xfrm flipV="1">
              <a:off x="3317" y="2899"/>
              <a:ext cx="7" cy="153"/>
            </a:xfrm>
            <a:prstGeom prst="line">
              <a:avLst/>
            </a:prstGeom>
            <a:noFill/>
            <a:ln w="11113">
              <a:solidFill>
                <a:srgbClr val="FF0000"/>
              </a:solidFill>
              <a:round/>
              <a:headEnd/>
              <a:tailEnd/>
            </a:ln>
          </p:spPr>
          <p:txBody>
            <a:bodyPr/>
            <a:lstStyle/>
            <a:p>
              <a:endParaRPr lang="en-US"/>
            </a:p>
          </p:txBody>
        </p:sp>
        <p:sp>
          <p:nvSpPr>
            <p:cNvPr id="87048" name="Line 1038"/>
            <p:cNvSpPr>
              <a:spLocks noChangeShapeType="1"/>
            </p:cNvSpPr>
            <p:nvPr/>
          </p:nvSpPr>
          <p:spPr bwMode="auto">
            <a:xfrm>
              <a:off x="3324" y="2899"/>
              <a:ext cx="8" cy="7"/>
            </a:xfrm>
            <a:prstGeom prst="line">
              <a:avLst/>
            </a:prstGeom>
            <a:noFill/>
            <a:ln w="11113">
              <a:solidFill>
                <a:srgbClr val="FF0000"/>
              </a:solidFill>
              <a:round/>
              <a:headEnd/>
              <a:tailEnd/>
            </a:ln>
          </p:spPr>
          <p:txBody>
            <a:bodyPr/>
            <a:lstStyle/>
            <a:p>
              <a:endParaRPr lang="en-US"/>
            </a:p>
          </p:txBody>
        </p:sp>
        <p:sp>
          <p:nvSpPr>
            <p:cNvPr id="87049" name="Line 1039"/>
            <p:cNvSpPr>
              <a:spLocks noChangeShapeType="1"/>
            </p:cNvSpPr>
            <p:nvPr/>
          </p:nvSpPr>
          <p:spPr bwMode="auto">
            <a:xfrm>
              <a:off x="3332" y="2906"/>
              <a:ext cx="14" cy="29"/>
            </a:xfrm>
            <a:prstGeom prst="line">
              <a:avLst/>
            </a:prstGeom>
            <a:noFill/>
            <a:ln w="11113">
              <a:solidFill>
                <a:srgbClr val="FF0000"/>
              </a:solidFill>
              <a:round/>
              <a:headEnd/>
              <a:tailEnd/>
            </a:ln>
          </p:spPr>
          <p:txBody>
            <a:bodyPr/>
            <a:lstStyle/>
            <a:p>
              <a:endParaRPr lang="en-US"/>
            </a:p>
          </p:txBody>
        </p:sp>
        <p:sp>
          <p:nvSpPr>
            <p:cNvPr id="87050" name="Line 1040"/>
            <p:cNvSpPr>
              <a:spLocks noChangeShapeType="1"/>
            </p:cNvSpPr>
            <p:nvPr/>
          </p:nvSpPr>
          <p:spPr bwMode="auto">
            <a:xfrm>
              <a:off x="3346" y="2935"/>
              <a:ext cx="7" cy="29"/>
            </a:xfrm>
            <a:prstGeom prst="line">
              <a:avLst/>
            </a:prstGeom>
            <a:noFill/>
            <a:ln w="11113">
              <a:solidFill>
                <a:srgbClr val="FF0000"/>
              </a:solidFill>
              <a:round/>
              <a:headEnd/>
              <a:tailEnd/>
            </a:ln>
          </p:spPr>
          <p:txBody>
            <a:bodyPr/>
            <a:lstStyle/>
            <a:p>
              <a:endParaRPr lang="en-US"/>
            </a:p>
          </p:txBody>
        </p:sp>
        <p:sp>
          <p:nvSpPr>
            <p:cNvPr id="87051" name="Line 1041"/>
            <p:cNvSpPr>
              <a:spLocks noChangeShapeType="1"/>
            </p:cNvSpPr>
            <p:nvPr/>
          </p:nvSpPr>
          <p:spPr bwMode="auto">
            <a:xfrm flipV="1">
              <a:off x="3353" y="2957"/>
              <a:ext cx="15" cy="7"/>
            </a:xfrm>
            <a:prstGeom prst="line">
              <a:avLst/>
            </a:prstGeom>
            <a:noFill/>
            <a:ln w="11113">
              <a:solidFill>
                <a:srgbClr val="FF0000"/>
              </a:solidFill>
              <a:round/>
              <a:headEnd/>
              <a:tailEnd/>
            </a:ln>
          </p:spPr>
          <p:txBody>
            <a:bodyPr/>
            <a:lstStyle/>
            <a:p>
              <a:endParaRPr lang="en-US"/>
            </a:p>
          </p:txBody>
        </p:sp>
        <p:sp>
          <p:nvSpPr>
            <p:cNvPr id="87052" name="Line 1042"/>
            <p:cNvSpPr>
              <a:spLocks noChangeShapeType="1"/>
            </p:cNvSpPr>
            <p:nvPr/>
          </p:nvSpPr>
          <p:spPr bwMode="auto">
            <a:xfrm>
              <a:off x="3368" y="2957"/>
              <a:ext cx="7" cy="7"/>
            </a:xfrm>
            <a:prstGeom prst="line">
              <a:avLst/>
            </a:prstGeom>
            <a:noFill/>
            <a:ln w="11113">
              <a:solidFill>
                <a:srgbClr val="FF0000"/>
              </a:solidFill>
              <a:round/>
              <a:headEnd/>
              <a:tailEnd/>
            </a:ln>
          </p:spPr>
          <p:txBody>
            <a:bodyPr/>
            <a:lstStyle/>
            <a:p>
              <a:endParaRPr lang="en-US"/>
            </a:p>
          </p:txBody>
        </p:sp>
        <p:sp>
          <p:nvSpPr>
            <p:cNvPr id="87053" name="Line 1043"/>
            <p:cNvSpPr>
              <a:spLocks noChangeShapeType="1"/>
            </p:cNvSpPr>
            <p:nvPr/>
          </p:nvSpPr>
          <p:spPr bwMode="auto">
            <a:xfrm>
              <a:off x="3375" y="2964"/>
              <a:ext cx="8" cy="0"/>
            </a:xfrm>
            <a:prstGeom prst="line">
              <a:avLst/>
            </a:prstGeom>
            <a:noFill/>
            <a:ln w="11113">
              <a:solidFill>
                <a:srgbClr val="FF0000"/>
              </a:solidFill>
              <a:round/>
              <a:headEnd/>
              <a:tailEnd/>
            </a:ln>
          </p:spPr>
          <p:txBody>
            <a:bodyPr/>
            <a:lstStyle/>
            <a:p>
              <a:endParaRPr lang="en-US"/>
            </a:p>
          </p:txBody>
        </p:sp>
        <p:sp>
          <p:nvSpPr>
            <p:cNvPr id="87054" name="Line 1044"/>
            <p:cNvSpPr>
              <a:spLocks noChangeShapeType="1"/>
            </p:cNvSpPr>
            <p:nvPr/>
          </p:nvSpPr>
          <p:spPr bwMode="auto">
            <a:xfrm>
              <a:off x="3383" y="2964"/>
              <a:ext cx="14" cy="8"/>
            </a:xfrm>
            <a:prstGeom prst="line">
              <a:avLst/>
            </a:prstGeom>
            <a:noFill/>
            <a:ln w="11113">
              <a:solidFill>
                <a:srgbClr val="FF0000"/>
              </a:solidFill>
              <a:round/>
              <a:headEnd/>
              <a:tailEnd/>
            </a:ln>
          </p:spPr>
          <p:txBody>
            <a:bodyPr/>
            <a:lstStyle/>
            <a:p>
              <a:endParaRPr lang="en-US"/>
            </a:p>
          </p:txBody>
        </p:sp>
        <p:sp>
          <p:nvSpPr>
            <p:cNvPr id="87055" name="Line 1045"/>
            <p:cNvSpPr>
              <a:spLocks noChangeShapeType="1"/>
            </p:cNvSpPr>
            <p:nvPr/>
          </p:nvSpPr>
          <p:spPr bwMode="auto">
            <a:xfrm>
              <a:off x="3397" y="2972"/>
              <a:ext cx="7" cy="0"/>
            </a:xfrm>
            <a:prstGeom prst="line">
              <a:avLst/>
            </a:prstGeom>
            <a:noFill/>
            <a:ln w="11113">
              <a:solidFill>
                <a:srgbClr val="FF0000"/>
              </a:solidFill>
              <a:round/>
              <a:headEnd/>
              <a:tailEnd/>
            </a:ln>
          </p:spPr>
          <p:txBody>
            <a:bodyPr/>
            <a:lstStyle/>
            <a:p>
              <a:endParaRPr lang="en-US"/>
            </a:p>
          </p:txBody>
        </p:sp>
        <p:sp>
          <p:nvSpPr>
            <p:cNvPr id="87056" name="Line 1046"/>
            <p:cNvSpPr>
              <a:spLocks noChangeShapeType="1"/>
            </p:cNvSpPr>
            <p:nvPr/>
          </p:nvSpPr>
          <p:spPr bwMode="auto">
            <a:xfrm>
              <a:off x="3404" y="2972"/>
              <a:ext cx="15" cy="14"/>
            </a:xfrm>
            <a:prstGeom prst="line">
              <a:avLst/>
            </a:prstGeom>
            <a:noFill/>
            <a:ln w="11113">
              <a:solidFill>
                <a:srgbClr val="FF0000"/>
              </a:solidFill>
              <a:round/>
              <a:headEnd/>
              <a:tailEnd/>
            </a:ln>
          </p:spPr>
          <p:txBody>
            <a:bodyPr/>
            <a:lstStyle/>
            <a:p>
              <a:endParaRPr lang="en-US"/>
            </a:p>
          </p:txBody>
        </p:sp>
        <p:sp>
          <p:nvSpPr>
            <p:cNvPr id="87057" name="Line 1047"/>
            <p:cNvSpPr>
              <a:spLocks noChangeShapeType="1"/>
            </p:cNvSpPr>
            <p:nvPr/>
          </p:nvSpPr>
          <p:spPr bwMode="auto">
            <a:xfrm flipV="1">
              <a:off x="3419" y="2950"/>
              <a:ext cx="7" cy="36"/>
            </a:xfrm>
            <a:prstGeom prst="line">
              <a:avLst/>
            </a:prstGeom>
            <a:noFill/>
            <a:ln w="11113">
              <a:solidFill>
                <a:srgbClr val="FF0000"/>
              </a:solidFill>
              <a:round/>
              <a:headEnd/>
              <a:tailEnd/>
            </a:ln>
          </p:spPr>
          <p:txBody>
            <a:bodyPr/>
            <a:lstStyle/>
            <a:p>
              <a:endParaRPr lang="en-US"/>
            </a:p>
          </p:txBody>
        </p:sp>
        <p:sp>
          <p:nvSpPr>
            <p:cNvPr id="87058" name="Line 1048"/>
            <p:cNvSpPr>
              <a:spLocks noChangeShapeType="1"/>
            </p:cNvSpPr>
            <p:nvPr/>
          </p:nvSpPr>
          <p:spPr bwMode="auto">
            <a:xfrm>
              <a:off x="3426" y="2950"/>
              <a:ext cx="8" cy="109"/>
            </a:xfrm>
            <a:prstGeom prst="line">
              <a:avLst/>
            </a:prstGeom>
            <a:noFill/>
            <a:ln w="11113">
              <a:solidFill>
                <a:srgbClr val="FF0000"/>
              </a:solidFill>
              <a:round/>
              <a:headEnd/>
              <a:tailEnd/>
            </a:ln>
          </p:spPr>
          <p:txBody>
            <a:bodyPr/>
            <a:lstStyle/>
            <a:p>
              <a:endParaRPr lang="en-US"/>
            </a:p>
          </p:txBody>
        </p:sp>
        <p:sp>
          <p:nvSpPr>
            <p:cNvPr id="87059" name="Line 1049"/>
            <p:cNvSpPr>
              <a:spLocks noChangeShapeType="1"/>
            </p:cNvSpPr>
            <p:nvPr/>
          </p:nvSpPr>
          <p:spPr bwMode="auto">
            <a:xfrm>
              <a:off x="3434" y="3059"/>
              <a:ext cx="14" cy="0"/>
            </a:xfrm>
            <a:prstGeom prst="line">
              <a:avLst/>
            </a:prstGeom>
            <a:noFill/>
            <a:ln w="11113">
              <a:solidFill>
                <a:srgbClr val="FF0000"/>
              </a:solidFill>
              <a:round/>
              <a:headEnd/>
              <a:tailEnd/>
            </a:ln>
          </p:spPr>
          <p:txBody>
            <a:bodyPr/>
            <a:lstStyle/>
            <a:p>
              <a:endParaRPr lang="en-US"/>
            </a:p>
          </p:txBody>
        </p:sp>
        <p:sp>
          <p:nvSpPr>
            <p:cNvPr id="87060" name="Line 1050"/>
            <p:cNvSpPr>
              <a:spLocks noChangeShapeType="1"/>
            </p:cNvSpPr>
            <p:nvPr/>
          </p:nvSpPr>
          <p:spPr bwMode="auto">
            <a:xfrm flipV="1">
              <a:off x="3448" y="3052"/>
              <a:ext cx="7" cy="7"/>
            </a:xfrm>
            <a:prstGeom prst="line">
              <a:avLst/>
            </a:prstGeom>
            <a:noFill/>
            <a:ln w="11113">
              <a:solidFill>
                <a:srgbClr val="FF0000"/>
              </a:solidFill>
              <a:round/>
              <a:headEnd/>
              <a:tailEnd/>
            </a:ln>
          </p:spPr>
          <p:txBody>
            <a:bodyPr/>
            <a:lstStyle/>
            <a:p>
              <a:endParaRPr lang="en-US"/>
            </a:p>
          </p:txBody>
        </p:sp>
        <p:sp>
          <p:nvSpPr>
            <p:cNvPr id="87061" name="Line 1051"/>
            <p:cNvSpPr>
              <a:spLocks noChangeShapeType="1"/>
            </p:cNvSpPr>
            <p:nvPr/>
          </p:nvSpPr>
          <p:spPr bwMode="auto">
            <a:xfrm>
              <a:off x="3455" y="3052"/>
              <a:ext cx="15" cy="0"/>
            </a:xfrm>
            <a:prstGeom prst="line">
              <a:avLst/>
            </a:prstGeom>
            <a:noFill/>
            <a:ln w="11113">
              <a:solidFill>
                <a:srgbClr val="FF0000"/>
              </a:solidFill>
              <a:round/>
              <a:headEnd/>
              <a:tailEnd/>
            </a:ln>
          </p:spPr>
          <p:txBody>
            <a:bodyPr/>
            <a:lstStyle/>
            <a:p>
              <a:endParaRPr lang="en-US"/>
            </a:p>
          </p:txBody>
        </p:sp>
        <p:sp>
          <p:nvSpPr>
            <p:cNvPr id="87062" name="Line 1052"/>
            <p:cNvSpPr>
              <a:spLocks noChangeShapeType="1"/>
            </p:cNvSpPr>
            <p:nvPr/>
          </p:nvSpPr>
          <p:spPr bwMode="auto">
            <a:xfrm>
              <a:off x="3470" y="3052"/>
              <a:ext cx="7" cy="0"/>
            </a:xfrm>
            <a:prstGeom prst="line">
              <a:avLst/>
            </a:prstGeom>
            <a:noFill/>
            <a:ln w="11113">
              <a:solidFill>
                <a:srgbClr val="FF0000"/>
              </a:solidFill>
              <a:round/>
              <a:headEnd/>
              <a:tailEnd/>
            </a:ln>
          </p:spPr>
          <p:txBody>
            <a:bodyPr/>
            <a:lstStyle/>
            <a:p>
              <a:endParaRPr lang="en-US"/>
            </a:p>
          </p:txBody>
        </p:sp>
        <p:sp>
          <p:nvSpPr>
            <p:cNvPr id="87063" name="Line 1053"/>
            <p:cNvSpPr>
              <a:spLocks noChangeShapeType="1"/>
            </p:cNvSpPr>
            <p:nvPr/>
          </p:nvSpPr>
          <p:spPr bwMode="auto">
            <a:xfrm>
              <a:off x="3477" y="3052"/>
              <a:ext cx="15" cy="0"/>
            </a:xfrm>
            <a:prstGeom prst="line">
              <a:avLst/>
            </a:prstGeom>
            <a:noFill/>
            <a:ln w="11113">
              <a:solidFill>
                <a:srgbClr val="FF0000"/>
              </a:solidFill>
              <a:round/>
              <a:headEnd/>
              <a:tailEnd/>
            </a:ln>
          </p:spPr>
          <p:txBody>
            <a:bodyPr/>
            <a:lstStyle/>
            <a:p>
              <a:endParaRPr lang="en-US"/>
            </a:p>
          </p:txBody>
        </p:sp>
        <p:sp>
          <p:nvSpPr>
            <p:cNvPr id="87064" name="Line 1054"/>
            <p:cNvSpPr>
              <a:spLocks noChangeShapeType="1"/>
            </p:cNvSpPr>
            <p:nvPr/>
          </p:nvSpPr>
          <p:spPr bwMode="auto">
            <a:xfrm>
              <a:off x="3492" y="3052"/>
              <a:ext cx="7" cy="0"/>
            </a:xfrm>
            <a:prstGeom prst="line">
              <a:avLst/>
            </a:prstGeom>
            <a:noFill/>
            <a:ln w="11113">
              <a:solidFill>
                <a:srgbClr val="FF0000"/>
              </a:solidFill>
              <a:round/>
              <a:headEnd/>
              <a:tailEnd/>
            </a:ln>
          </p:spPr>
          <p:txBody>
            <a:bodyPr/>
            <a:lstStyle/>
            <a:p>
              <a:endParaRPr lang="en-US"/>
            </a:p>
          </p:txBody>
        </p:sp>
        <p:sp>
          <p:nvSpPr>
            <p:cNvPr id="87065" name="Line 1055"/>
            <p:cNvSpPr>
              <a:spLocks noChangeShapeType="1"/>
            </p:cNvSpPr>
            <p:nvPr/>
          </p:nvSpPr>
          <p:spPr bwMode="auto">
            <a:xfrm>
              <a:off x="3499" y="3052"/>
              <a:ext cx="7" cy="7"/>
            </a:xfrm>
            <a:prstGeom prst="line">
              <a:avLst/>
            </a:prstGeom>
            <a:noFill/>
            <a:ln w="11113">
              <a:solidFill>
                <a:srgbClr val="FF0000"/>
              </a:solidFill>
              <a:round/>
              <a:headEnd/>
              <a:tailEnd/>
            </a:ln>
          </p:spPr>
          <p:txBody>
            <a:bodyPr/>
            <a:lstStyle/>
            <a:p>
              <a:endParaRPr lang="en-US"/>
            </a:p>
          </p:txBody>
        </p:sp>
        <p:sp>
          <p:nvSpPr>
            <p:cNvPr id="87066" name="Line 1056"/>
            <p:cNvSpPr>
              <a:spLocks noChangeShapeType="1"/>
            </p:cNvSpPr>
            <p:nvPr/>
          </p:nvSpPr>
          <p:spPr bwMode="auto">
            <a:xfrm>
              <a:off x="3506" y="3059"/>
              <a:ext cx="15" cy="0"/>
            </a:xfrm>
            <a:prstGeom prst="line">
              <a:avLst/>
            </a:prstGeom>
            <a:noFill/>
            <a:ln w="11113">
              <a:solidFill>
                <a:srgbClr val="FF0000"/>
              </a:solidFill>
              <a:round/>
              <a:headEnd/>
              <a:tailEnd/>
            </a:ln>
          </p:spPr>
          <p:txBody>
            <a:bodyPr/>
            <a:lstStyle/>
            <a:p>
              <a:endParaRPr lang="en-US"/>
            </a:p>
          </p:txBody>
        </p:sp>
        <p:sp>
          <p:nvSpPr>
            <p:cNvPr id="87067" name="Line 1057"/>
            <p:cNvSpPr>
              <a:spLocks noChangeShapeType="1"/>
            </p:cNvSpPr>
            <p:nvPr/>
          </p:nvSpPr>
          <p:spPr bwMode="auto">
            <a:xfrm flipV="1">
              <a:off x="3521" y="2943"/>
              <a:ext cx="7" cy="116"/>
            </a:xfrm>
            <a:prstGeom prst="line">
              <a:avLst/>
            </a:prstGeom>
            <a:noFill/>
            <a:ln w="11113">
              <a:solidFill>
                <a:srgbClr val="FF0000"/>
              </a:solidFill>
              <a:round/>
              <a:headEnd/>
              <a:tailEnd/>
            </a:ln>
          </p:spPr>
          <p:txBody>
            <a:bodyPr/>
            <a:lstStyle/>
            <a:p>
              <a:endParaRPr lang="en-US"/>
            </a:p>
          </p:txBody>
        </p:sp>
        <p:sp>
          <p:nvSpPr>
            <p:cNvPr id="87068" name="Line 1058"/>
            <p:cNvSpPr>
              <a:spLocks noChangeShapeType="1"/>
            </p:cNvSpPr>
            <p:nvPr/>
          </p:nvSpPr>
          <p:spPr bwMode="auto">
            <a:xfrm>
              <a:off x="3528" y="2943"/>
              <a:ext cx="15" cy="0"/>
            </a:xfrm>
            <a:prstGeom prst="line">
              <a:avLst/>
            </a:prstGeom>
            <a:noFill/>
            <a:ln w="11113">
              <a:solidFill>
                <a:srgbClr val="FF0000"/>
              </a:solidFill>
              <a:round/>
              <a:headEnd/>
              <a:tailEnd/>
            </a:ln>
          </p:spPr>
          <p:txBody>
            <a:bodyPr/>
            <a:lstStyle/>
            <a:p>
              <a:endParaRPr lang="en-US"/>
            </a:p>
          </p:txBody>
        </p:sp>
        <p:sp>
          <p:nvSpPr>
            <p:cNvPr id="87069" name="Line 1059"/>
            <p:cNvSpPr>
              <a:spLocks noChangeShapeType="1"/>
            </p:cNvSpPr>
            <p:nvPr/>
          </p:nvSpPr>
          <p:spPr bwMode="auto">
            <a:xfrm>
              <a:off x="3543" y="2943"/>
              <a:ext cx="7" cy="29"/>
            </a:xfrm>
            <a:prstGeom prst="line">
              <a:avLst/>
            </a:prstGeom>
            <a:noFill/>
            <a:ln w="11113">
              <a:solidFill>
                <a:srgbClr val="FF0000"/>
              </a:solidFill>
              <a:round/>
              <a:headEnd/>
              <a:tailEnd/>
            </a:ln>
          </p:spPr>
          <p:txBody>
            <a:bodyPr/>
            <a:lstStyle/>
            <a:p>
              <a:endParaRPr lang="en-US"/>
            </a:p>
          </p:txBody>
        </p:sp>
        <p:sp>
          <p:nvSpPr>
            <p:cNvPr id="87070" name="Line 1060"/>
            <p:cNvSpPr>
              <a:spLocks noChangeShapeType="1"/>
            </p:cNvSpPr>
            <p:nvPr/>
          </p:nvSpPr>
          <p:spPr bwMode="auto">
            <a:xfrm flipV="1">
              <a:off x="3550" y="2964"/>
              <a:ext cx="7" cy="8"/>
            </a:xfrm>
            <a:prstGeom prst="line">
              <a:avLst/>
            </a:prstGeom>
            <a:noFill/>
            <a:ln w="11113">
              <a:solidFill>
                <a:srgbClr val="FF0000"/>
              </a:solidFill>
              <a:round/>
              <a:headEnd/>
              <a:tailEnd/>
            </a:ln>
          </p:spPr>
          <p:txBody>
            <a:bodyPr/>
            <a:lstStyle/>
            <a:p>
              <a:endParaRPr lang="en-US"/>
            </a:p>
          </p:txBody>
        </p:sp>
        <p:sp>
          <p:nvSpPr>
            <p:cNvPr id="87071" name="Line 1061"/>
            <p:cNvSpPr>
              <a:spLocks noChangeShapeType="1"/>
            </p:cNvSpPr>
            <p:nvPr/>
          </p:nvSpPr>
          <p:spPr bwMode="auto">
            <a:xfrm>
              <a:off x="3557" y="2964"/>
              <a:ext cx="15" cy="30"/>
            </a:xfrm>
            <a:prstGeom prst="line">
              <a:avLst/>
            </a:prstGeom>
            <a:noFill/>
            <a:ln w="11113">
              <a:solidFill>
                <a:srgbClr val="FF0000"/>
              </a:solidFill>
              <a:round/>
              <a:headEnd/>
              <a:tailEnd/>
            </a:ln>
          </p:spPr>
          <p:txBody>
            <a:bodyPr/>
            <a:lstStyle/>
            <a:p>
              <a:endParaRPr lang="en-US"/>
            </a:p>
          </p:txBody>
        </p:sp>
        <p:sp>
          <p:nvSpPr>
            <p:cNvPr id="87072" name="Line 1062"/>
            <p:cNvSpPr>
              <a:spLocks noChangeShapeType="1"/>
            </p:cNvSpPr>
            <p:nvPr/>
          </p:nvSpPr>
          <p:spPr bwMode="auto">
            <a:xfrm>
              <a:off x="3572" y="2994"/>
              <a:ext cx="7" cy="0"/>
            </a:xfrm>
            <a:prstGeom prst="line">
              <a:avLst/>
            </a:prstGeom>
            <a:noFill/>
            <a:ln w="11113">
              <a:solidFill>
                <a:srgbClr val="FF0000"/>
              </a:solidFill>
              <a:round/>
              <a:headEnd/>
              <a:tailEnd/>
            </a:ln>
          </p:spPr>
          <p:txBody>
            <a:bodyPr/>
            <a:lstStyle/>
            <a:p>
              <a:endParaRPr lang="en-US"/>
            </a:p>
          </p:txBody>
        </p:sp>
        <p:sp>
          <p:nvSpPr>
            <p:cNvPr id="87073" name="Line 1063"/>
            <p:cNvSpPr>
              <a:spLocks noChangeShapeType="1"/>
            </p:cNvSpPr>
            <p:nvPr/>
          </p:nvSpPr>
          <p:spPr bwMode="auto">
            <a:xfrm>
              <a:off x="3579" y="2994"/>
              <a:ext cx="15" cy="7"/>
            </a:xfrm>
            <a:prstGeom prst="line">
              <a:avLst/>
            </a:prstGeom>
            <a:noFill/>
            <a:ln w="11113">
              <a:solidFill>
                <a:srgbClr val="FF0000"/>
              </a:solidFill>
              <a:round/>
              <a:headEnd/>
              <a:tailEnd/>
            </a:ln>
          </p:spPr>
          <p:txBody>
            <a:bodyPr/>
            <a:lstStyle/>
            <a:p>
              <a:endParaRPr lang="en-US"/>
            </a:p>
          </p:txBody>
        </p:sp>
        <p:sp>
          <p:nvSpPr>
            <p:cNvPr id="87074" name="Line 1064"/>
            <p:cNvSpPr>
              <a:spLocks noChangeShapeType="1"/>
            </p:cNvSpPr>
            <p:nvPr/>
          </p:nvSpPr>
          <p:spPr bwMode="auto">
            <a:xfrm flipV="1">
              <a:off x="3594" y="2964"/>
              <a:ext cx="7" cy="37"/>
            </a:xfrm>
            <a:prstGeom prst="line">
              <a:avLst/>
            </a:prstGeom>
            <a:noFill/>
            <a:ln w="11113">
              <a:solidFill>
                <a:srgbClr val="FF0000"/>
              </a:solidFill>
              <a:round/>
              <a:headEnd/>
              <a:tailEnd/>
            </a:ln>
          </p:spPr>
          <p:txBody>
            <a:bodyPr/>
            <a:lstStyle/>
            <a:p>
              <a:endParaRPr lang="en-US"/>
            </a:p>
          </p:txBody>
        </p:sp>
        <p:sp>
          <p:nvSpPr>
            <p:cNvPr id="87075" name="Line 1065"/>
            <p:cNvSpPr>
              <a:spLocks noChangeShapeType="1"/>
            </p:cNvSpPr>
            <p:nvPr/>
          </p:nvSpPr>
          <p:spPr bwMode="auto">
            <a:xfrm>
              <a:off x="3601" y="2964"/>
              <a:ext cx="7" cy="22"/>
            </a:xfrm>
            <a:prstGeom prst="line">
              <a:avLst/>
            </a:prstGeom>
            <a:noFill/>
            <a:ln w="11113">
              <a:solidFill>
                <a:srgbClr val="FF0000"/>
              </a:solidFill>
              <a:round/>
              <a:headEnd/>
              <a:tailEnd/>
            </a:ln>
          </p:spPr>
          <p:txBody>
            <a:bodyPr/>
            <a:lstStyle/>
            <a:p>
              <a:endParaRPr lang="en-US"/>
            </a:p>
          </p:txBody>
        </p:sp>
        <p:sp>
          <p:nvSpPr>
            <p:cNvPr id="87076" name="Line 1066"/>
            <p:cNvSpPr>
              <a:spLocks noChangeShapeType="1"/>
            </p:cNvSpPr>
            <p:nvPr/>
          </p:nvSpPr>
          <p:spPr bwMode="auto">
            <a:xfrm flipV="1">
              <a:off x="3608" y="2972"/>
              <a:ext cx="15" cy="14"/>
            </a:xfrm>
            <a:prstGeom prst="line">
              <a:avLst/>
            </a:prstGeom>
            <a:noFill/>
            <a:ln w="11113">
              <a:solidFill>
                <a:srgbClr val="FF0000"/>
              </a:solidFill>
              <a:round/>
              <a:headEnd/>
              <a:tailEnd/>
            </a:ln>
          </p:spPr>
          <p:txBody>
            <a:bodyPr/>
            <a:lstStyle/>
            <a:p>
              <a:endParaRPr lang="en-US"/>
            </a:p>
          </p:txBody>
        </p:sp>
        <p:sp>
          <p:nvSpPr>
            <p:cNvPr id="87077" name="Line 1067"/>
            <p:cNvSpPr>
              <a:spLocks noChangeShapeType="1"/>
            </p:cNvSpPr>
            <p:nvPr/>
          </p:nvSpPr>
          <p:spPr bwMode="auto">
            <a:xfrm>
              <a:off x="3623" y="2972"/>
              <a:ext cx="7" cy="0"/>
            </a:xfrm>
            <a:prstGeom prst="line">
              <a:avLst/>
            </a:prstGeom>
            <a:noFill/>
            <a:ln w="11113">
              <a:solidFill>
                <a:srgbClr val="FF0000"/>
              </a:solidFill>
              <a:round/>
              <a:headEnd/>
              <a:tailEnd/>
            </a:ln>
          </p:spPr>
          <p:txBody>
            <a:bodyPr/>
            <a:lstStyle/>
            <a:p>
              <a:endParaRPr lang="en-US"/>
            </a:p>
          </p:txBody>
        </p:sp>
        <p:sp>
          <p:nvSpPr>
            <p:cNvPr id="87078" name="Line 1068"/>
            <p:cNvSpPr>
              <a:spLocks noChangeShapeType="1"/>
            </p:cNvSpPr>
            <p:nvPr/>
          </p:nvSpPr>
          <p:spPr bwMode="auto">
            <a:xfrm flipV="1">
              <a:off x="3630" y="2957"/>
              <a:ext cx="15" cy="15"/>
            </a:xfrm>
            <a:prstGeom prst="line">
              <a:avLst/>
            </a:prstGeom>
            <a:noFill/>
            <a:ln w="11113">
              <a:solidFill>
                <a:srgbClr val="FF0000"/>
              </a:solidFill>
              <a:round/>
              <a:headEnd/>
              <a:tailEnd/>
            </a:ln>
          </p:spPr>
          <p:txBody>
            <a:bodyPr/>
            <a:lstStyle/>
            <a:p>
              <a:endParaRPr lang="en-US"/>
            </a:p>
          </p:txBody>
        </p:sp>
        <p:sp>
          <p:nvSpPr>
            <p:cNvPr id="87079" name="Line 1069"/>
            <p:cNvSpPr>
              <a:spLocks noChangeShapeType="1"/>
            </p:cNvSpPr>
            <p:nvPr/>
          </p:nvSpPr>
          <p:spPr bwMode="auto">
            <a:xfrm>
              <a:off x="3645" y="2957"/>
              <a:ext cx="7" cy="7"/>
            </a:xfrm>
            <a:prstGeom prst="line">
              <a:avLst/>
            </a:prstGeom>
            <a:noFill/>
            <a:ln w="11113">
              <a:solidFill>
                <a:srgbClr val="FF0000"/>
              </a:solidFill>
              <a:round/>
              <a:headEnd/>
              <a:tailEnd/>
            </a:ln>
          </p:spPr>
          <p:txBody>
            <a:bodyPr/>
            <a:lstStyle/>
            <a:p>
              <a:endParaRPr lang="en-US"/>
            </a:p>
          </p:txBody>
        </p:sp>
        <p:sp>
          <p:nvSpPr>
            <p:cNvPr id="87080" name="Line 1070"/>
            <p:cNvSpPr>
              <a:spLocks noChangeShapeType="1"/>
            </p:cNvSpPr>
            <p:nvPr/>
          </p:nvSpPr>
          <p:spPr bwMode="auto">
            <a:xfrm>
              <a:off x="3652" y="2964"/>
              <a:ext cx="7" cy="8"/>
            </a:xfrm>
            <a:prstGeom prst="line">
              <a:avLst/>
            </a:prstGeom>
            <a:noFill/>
            <a:ln w="11113">
              <a:solidFill>
                <a:srgbClr val="FF0000"/>
              </a:solidFill>
              <a:round/>
              <a:headEnd/>
              <a:tailEnd/>
            </a:ln>
          </p:spPr>
          <p:txBody>
            <a:bodyPr/>
            <a:lstStyle/>
            <a:p>
              <a:endParaRPr lang="en-US"/>
            </a:p>
          </p:txBody>
        </p:sp>
        <p:sp>
          <p:nvSpPr>
            <p:cNvPr id="87081" name="Line 1071"/>
            <p:cNvSpPr>
              <a:spLocks noChangeShapeType="1"/>
            </p:cNvSpPr>
            <p:nvPr/>
          </p:nvSpPr>
          <p:spPr bwMode="auto">
            <a:xfrm>
              <a:off x="3659" y="2972"/>
              <a:ext cx="15" cy="7"/>
            </a:xfrm>
            <a:prstGeom prst="line">
              <a:avLst/>
            </a:prstGeom>
            <a:noFill/>
            <a:ln w="11113">
              <a:solidFill>
                <a:srgbClr val="FF0000"/>
              </a:solidFill>
              <a:round/>
              <a:headEnd/>
              <a:tailEnd/>
            </a:ln>
          </p:spPr>
          <p:txBody>
            <a:bodyPr/>
            <a:lstStyle/>
            <a:p>
              <a:endParaRPr lang="en-US"/>
            </a:p>
          </p:txBody>
        </p:sp>
        <p:sp>
          <p:nvSpPr>
            <p:cNvPr id="87082" name="Line 1072"/>
            <p:cNvSpPr>
              <a:spLocks noChangeShapeType="1"/>
            </p:cNvSpPr>
            <p:nvPr/>
          </p:nvSpPr>
          <p:spPr bwMode="auto">
            <a:xfrm flipV="1">
              <a:off x="3674" y="2964"/>
              <a:ext cx="7" cy="15"/>
            </a:xfrm>
            <a:prstGeom prst="line">
              <a:avLst/>
            </a:prstGeom>
            <a:noFill/>
            <a:ln w="11113">
              <a:solidFill>
                <a:srgbClr val="FF0000"/>
              </a:solidFill>
              <a:round/>
              <a:headEnd/>
              <a:tailEnd/>
            </a:ln>
          </p:spPr>
          <p:txBody>
            <a:bodyPr/>
            <a:lstStyle/>
            <a:p>
              <a:endParaRPr lang="en-US"/>
            </a:p>
          </p:txBody>
        </p:sp>
        <p:sp>
          <p:nvSpPr>
            <p:cNvPr id="87083" name="Line 1073"/>
            <p:cNvSpPr>
              <a:spLocks noChangeShapeType="1"/>
            </p:cNvSpPr>
            <p:nvPr/>
          </p:nvSpPr>
          <p:spPr bwMode="auto">
            <a:xfrm>
              <a:off x="3681" y="2964"/>
              <a:ext cx="15" cy="22"/>
            </a:xfrm>
            <a:prstGeom prst="line">
              <a:avLst/>
            </a:prstGeom>
            <a:noFill/>
            <a:ln w="11113">
              <a:solidFill>
                <a:srgbClr val="FF0000"/>
              </a:solidFill>
              <a:round/>
              <a:headEnd/>
              <a:tailEnd/>
            </a:ln>
          </p:spPr>
          <p:txBody>
            <a:bodyPr/>
            <a:lstStyle/>
            <a:p>
              <a:endParaRPr lang="en-US"/>
            </a:p>
          </p:txBody>
        </p:sp>
        <p:sp>
          <p:nvSpPr>
            <p:cNvPr id="87084" name="Line 1074"/>
            <p:cNvSpPr>
              <a:spLocks noChangeShapeType="1"/>
            </p:cNvSpPr>
            <p:nvPr/>
          </p:nvSpPr>
          <p:spPr bwMode="auto">
            <a:xfrm>
              <a:off x="3696" y="2986"/>
              <a:ext cx="7" cy="0"/>
            </a:xfrm>
            <a:prstGeom prst="line">
              <a:avLst/>
            </a:prstGeom>
            <a:noFill/>
            <a:ln w="11113">
              <a:solidFill>
                <a:srgbClr val="FF0000"/>
              </a:solidFill>
              <a:round/>
              <a:headEnd/>
              <a:tailEnd/>
            </a:ln>
          </p:spPr>
          <p:txBody>
            <a:bodyPr/>
            <a:lstStyle/>
            <a:p>
              <a:endParaRPr lang="en-US"/>
            </a:p>
          </p:txBody>
        </p:sp>
        <p:sp>
          <p:nvSpPr>
            <p:cNvPr id="87085" name="Line 1075"/>
            <p:cNvSpPr>
              <a:spLocks noChangeShapeType="1"/>
            </p:cNvSpPr>
            <p:nvPr/>
          </p:nvSpPr>
          <p:spPr bwMode="auto">
            <a:xfrm flipV="1">
              <a:off x="3703" y="2979"/>
              <a:ext cx="7" cy="7"/>
            </a:xfrm>
            <a:prstGeom prst="line">
              <a:avLst/>
            </a:prstGeom>
            <a:noFill/>
            <a:ln w="11113">
              <a:solidFill>
                <a:srgbClr val="FF0000"/>
              </a:solidFill>
              <a:round/>
              <a:headEnd/>
              <a:tailEnd/>
            </a:ln>
          </p:spPr>
          <p:txBody>
            <a:bodyPr/>
            <a:lstStyle/>
            <a:p>
              <a:endParaRPr lang="en-US"/>
            </a:p>
          </p:txBody>
        </p:sp>
        <p:sp>
          <p:nvSpPr>
            <p:cNvPr id="87086" name="Line 1076"/>
            <p:cNvSpPr>
              <a:spLocks noChangeShapeType="1"/>
            </p:cNvSpPr>
            <p:nvPr/>
          </p:nvSpPr>
          <p:spPr bwMode="auto">
            <a:xfrm flipV="1">
              <a:off x="3710" y="2964"/>
              <a:ext cx="15" cy="15"/>
            </a:xfrm>
            <a:prstGeom prst="line">
              <a:avLst/>
            </a:prstGeom>
            <a:noFill/>
            <a:ln w="11113">
              <a:solidFill>
                <a:srgbClr val="FF0000"/>
              </a:solidFill>
              <a:round/>
              <a:headEnd/>
              <a:tailEnd/>
            </a:ln>
          </p:spPr>
          <p:txBody>
            <a:bodyPr/>
            <a:lstStyle/>
            <a:p>
              <a:endParaRPr lang="en-US"/>
            </a:p>
          </p:txBody>
        </p:sp>
        <p:sp>
          <p:nvSpPr>
            <p:cNvPr id="87087" name="Line 1077"/>
            <p:cNvSpPr>
              <a:spLocks noChangeShapeType="1"/>
            </p:cNvSpPr>
            <p:nvPr/>
          </p:nvSpPr>
          <p:spPr bwMode="auto">
            <a:xfrm flipV="1">
              <a:off x="3725" y="2943"/>
              <a:ext cx="7" cy="21"/>
            </a:xfrm>
            <a:prstGeom prst="line">
              <a:avLst/>
            </a:prstGeom>
            <a:noFill/>
            <a:ln w="11113">
              <a:solidFill>
                <a:srgbClr val="FF0000"/>
              </a:solidFill>
              <a:round/>
              <a:headEnd/>
              <a:tailEnd/>
            </a:ln>
          </p:spPr>
          <p:txBody>
            <a:bodyPr/>
            <a:lstStyle/>
            <a:p>
              <a:endParaRPr lang="en-US"/>
            </a:p>
          </p:txBody>
        </p:sp>
        <p:sp>
          <p:nvSpPr>
            <p:cNvPr id="87088" name="Line 1078"/>
            <p:cNvSpPr>
              <a:spLocks noChangeShapeType="1"/>
            </p:cNvSpPr>
            <p:nvPr/>
          </p:nvSpPr>
          <p:spPr bwMode="auto">
            <a:xfrm>
              <a:off x="3732" y="2943"/>
              <a:ext cx="15" cy="0"/>
            </a:xfrm>
            <a:prstGeom prst="line">
              <a:avLst/>
            </a:prstGeom>
            <a:noFill/>
            <a:ln w="11113">
              <a:solidFill>
                <a:srgbClr val="FF0000"/>
              </a:solidFill>
              <a:round/>
              <a:headEnd/>
              <a:tailEnd/>
            </a:ln>
          </p:spPr>
          <p:txBody>
            <a:bodyPr/>
            <a:lstStyle/>
            <a:p>
              <a:endParaRPr lang="en-US"/>
            </a:p>
          </p:txBody>
        </p:sp>
        <p:sp>
          <p:nvSpPr>
            <p:cNvPr id="87089" name="Line 1079"/>
            <p:cNvSpPr>
              <a:spLocks noChangeShapeType="1"/>
            </p:cNvSpPr>
            <p:nvPr/>
          </p:nvSpPr>
          <p:spPr bwMode="auto">
            <a:xfrm>
              <a:off x="3747" y="2943"/>
              <a:ext cx="7" cy="21"/>
            </a:xfrm>
            <a:prstGeom prst="line">
              <a:avLst/>
            </a:prstGeom>
            <a:noFill/>
            <a:ln w="11113">
              <a:solidFill>
                <a:srgbClr val="FF0000"/>
              </a:solidFill>
              <a:round/>
              <a:headEnd/>
              <a:tailEnd/>
            </a:ln>
          </p:spPr>
          <p:txBody>
            <a:bodyPr/>
            <a:lstStyle/>
            <a:p>
              <a:endParaRPr lang="en-US"/>
            </a:p>
          </p:txBody>
        </p:sp>
        <p:sp>
          <p:nvSpPr>
            <p:cNvPr id="87090" name="Line 1080"/>
            <p:cNvSpPr>
              <a:spLocks noChangeShapeType="1"/>
            </p:cNvSpPr>
            <p:nvPr/>
          </p:nvSpPr>
          <p:spPr bwMode="auto">
            <a:xfrm flipV="1">
              <a:off x="3754" y="2943"/>
              <a:ext cx="15" cy="21"/>
            </a:xfrm>
            <a:prstGeom prst="line">
              <a:avLst/>
            </a:prstGeom>
            <a:noFill/>
            <a:ln w="11113">
              <a:solidFill>
                <a:srgbClr val="FF0000"/>
              </a:solidFill>
              <a:round/>
              <a:headEnd/>
              <a:tailEnd/>
            </a:ln>
          </p:spPr>
          <p:txBody>
            <a:bodyPr/>
            <a:lstStyle/>
            <a:p>
              <a:endParaRPr lang="en-US"/>
            </a:p>
          </p:txBody>
        </p:sp>
        <p:sp>
          <p:nvSpPr>
            <p:cNvPr id="87091" name="Line 1081"/>
            <p:cNvSpPr>
              <a:spLocks noChangeShapeType="1"/>
            </p:cNvSpPr>
            <p:nvPr/>
          </p:nvSpPr>
          <p:spPr bwMode="auto">
            <a:xfrm flipV="1">
              <a:off x="3769" y="2935"/>
              <a:ext cx="7" cy="8"/>
            </a:xfrm>
            <a:prstGeom prst="line">
              <a:avLst/>
            </a:prstGeom>
            <a:noFill/>
            <a:ln w="11113">
              <a:solidFill>
                <a:srgbClr val="FF0000"/>
              </a:solidFill>
              <a:round/>
              <a:headEnd/>
              <a:tailEnd/>
            </a:ln>
          </p:spPr>
          <p:txBody>
            <a:bodyPr/>
            <a:lstStyle/>
            <a:p>
              <a:endParaRPr lang="en-US"/>
            </a:p>
          </p:txBody>
        </p:sp>
        <p:sp>
          <p:nvSpPr>
            <p:cNvPr id="87092" name="Line 1082"/>
            <p:cNvSpPr>
              <a:spLocks noChangeShapeType="1"/>
            </p:cNvSpPr>
            <p:nvPr/>
          </p:nvSpPr>
          <p:spPr bwMode="auto">
            <a:xfrm flipV="1">
              <a:off x="3776" y="2921"/>
              <a:ext cx="7" cy="14"/>
            </a:xfrm>
            <a:prstGeom prst="line">
              <a:avLst/>
            </a:prstGeom>
            <a:noFill/>
            <a:ln w="11113">
              <a:solidFill>
                <a:srgbClr val="FF0000"/>
              </a:solidFill>
              <a:round/>
              <a:headEnd/>
              <a:tailEnd/>
            </a:ln>
          </p:spPr>
          <p:txBody>
            <a:bodyPr/>
            <a:lstStyle/>
            <a:p>
              <a:endParaRPr lang="en-US"/>
            </a:p>
          </p:txBody>
        </p:sp>
        <p:sp>
          <p:nvSpPr>
            <p:cNvPr id="87093" name="Line 1083"/>
            <p:cNvSpPr>
              <a:spLocks noChangeShapeType="1"/>
            </p:cNvSpPr>
            <p:nvPr/>
          </p:nvSpPr>
          <p:spPr bwMode="auto">
            <a:xfrm>
              <a:off x="3783" y="2921"/>
              <a:ext cx="15" cy="14"/>
            </a:xfrm>
            <a:prstGeom prst="line">
              <a:avLst/>
            </a:prstGeom>
            <a:noFill/>
            <a:ln w="11113">
              <a:solidFill>
                <a:srgbClr val="FF0000"/>
              </a:solidFill>
              <a:round/>
              <a:headEnd/>
              <a:tailEnd/>
            </a:ln>
          </p:spPr>
          <p:txBody>
            <a:bodyPr/>
            <a:lstStyle/>
            <a:p>
              <a:endParaRPr lang="en-US"/>
            </a:p>
          </p:txBody>
        </p:sp>
        <p:sp>
          <p:nvSpPr>
            <p:cNvPr id="87094" name="Line 1084"/>
            <p:cNvSpPr>
              <a:spLocks noChangeShapeType="1"/>
            </p:cNvSpPr>
            <p:nvPr/>
          </p:nvSpPr>
          <p:spPr bwMode="auto">
            <a:xfrm>
              <a:off x="3798" y="2935"/>
              <a:ext cx="7" cy="37"/>
            </a:xfrm>
            <a:prstGeom prst="line">
              <a:avLst/>
            </a:prstGeom>
            <a:noFill/>
            <a:ln w="11113">
              <a:solidFill>
                <a:srgbClr val="FF0000"/>
              </a:solidFill>
              <a:round/>
              <a:headEnd/>
              <a:tailEnd/>
            </a:ln>
          </p:spPr>
          <p:txBody>
            <a:bodyPr/>
            <a:lstStyle/>
            <a:p>
              <a:endParaRPr lang="en-US"/>
            </a:p>
          </p:txBody>
        </p:sp>
        <p:sp>
          <p:nvSpPr>
            <p:cNvPr id="87095" name="Line 1085"/>
            <p:cNvSpPr>
              <a:spLocks noChangeShapeType="1"/>
            </p:cNvSpPr>
            <p:nvPr/>
          </p:nvSpPr>
          <p:spPr bwMode="auto">
            <a:xfrm flipV="1">
              <a:off x="3805" y="2935"/>
              <a:ext cx="15" cy="37"/>
            </a:xfrm>
            <a:prstGeom prst="line">
              <a:avLst/>
            </a:prstGeom>
            <a:noFill/>
            <a:ln w="11113">
              <a:solidFill>
                <a:srgbClr val="FF0000"/>
              </a:solidFill>
              <a:round/>
              <a:headEnd/>
              <a:tailEnd/>
            </a:ln>
          </p:spPr>
          <p:txBody>
            <a:bodyPr/>
            <a:lstStyle/>
            <a:p>
              <a:endParaRPr lang="en-US"/>
            </a:p>
          </p:txBody>
        </p:sp>
        <p:sp>
          <p:nvSpPr>
            <p:cNvPr id="87096" name="Line 1086"/>
            <p:cNvSpPr>
              <a:spLocks noChangeShapeType="1"/>
            </p:cNvSpPr>
            <p:nvPr/>
          </p:nvSpPr>
          <p:spPr bwMode="auto">
            <a:xfrm flipV="1">
              <a:off x="3820" y="2928"/>
              <a:ext cx="7" cy="7"/>
            </a:xfrm>
            <a:prstGeom prst="line">
              <a:avLst/>
            </a:prstGeom>
            <a:noFill/>
            <a:ln w="11113">
              <a:solidFill>
                <a:srgbClr val="FF0000"/>
              </a:solidFill>
              <a:round/>
              <a:headEnd/>
              <a:tailEnd/>
            </a:ln>
          </p:spPr>
          <p:txBody>
            <a:bodyPr/>
            <a:lstStyle/>
            <a:p>
              <a:endParaRPr lang="en-US"/>
            </a:p>
          </p:txBody>
        </p:sp>
        <p:sp>
          <p:nvSpPr>
            <p:cNvPr id="87097" name="Line 1087"/>
            <p:cNvSpPr>
              <a:spLocks noChangeShapeType="1"/>
            </p:cNvSpPr>
            <p:nvPr/>
          </p:nvSpPr>
          <p:spPr bwMode="auto">
            <a:xfrm flipV="1">
              <a:off x="3827" y="2899"/>
              <a:ext cx="7" cy="29"/>
            </a:xfrm>
            <a:prstGeom prst="line">
              <a:avLst/>
            </a:prstGeom>
            <a:noFill/>
            <a:ln w="11113">
              <a:solidFill>
                <a:srgbClr val="FF0000"/>
              </a:solidFill>
              <a:round/>
              <a:headEnd/>
              <a:tailEnd/>
            </a:ln>
          </p:spPr>
          <p:txBody>
            <a:bodyPr/>
            <a:lstStyle/>
            <a:p>
              <a:endParaRPr lang="en-US"/>
            </a:p>
          </p:txBody>
        </p:sp>
        <p:sp>
          <p:nvSpPr>
            <p:cNvPr id="87098" name="Line 1088"/>
            <p:cNvSpPr>
              <a:spLocks noChangeShapeType="1"/>
            </p:cNvSpPr>
            <p:nvPr/>
          </p:nvSpPr>
          <p:spPr bwMode="auto">
            <a:xfrm>
              <a:off x="3834" y="2899"/>
              <a:ext cx="15" cy="65"/>
            </a:xfrm>
            <a:prstGeom prst="line">
              <a:avLst/>
            </a:prstGeom>
            <a:noFill/>
            <a:ln w="11113">
              <a:solidFill>
                <a:srgbClr val="FF0000"/>
              </a:solidFill>
              <a:round/>
              <a:headEnd/>
              <a:tailEnd/>
            </a:ln>
          </p:spPr>
          <p:txBody>
            <a:bodyPr/>
            <a:lstStyle/>
            <a:p>
              <a:endParaRPr lang="en-US"/>
            </a:p>
          </p:txBody>
        </p:sp>
        <p:sp>
          <p:nvSpPr>
            <p:cNvPr id="87099" name="Line 1089"/>
            <p:cNvSpPr>
              <a:spLocks noChangeShapeType="1"/>
            </p:cNvSpPr>
            <p:nvPr/>
          </p:nvSpPr>
          <p:spPr bwMode="auto">
            <a:xfrm flipV="1">
              <a:off x="3849" y="2913"/>
              <a:ext cx="7" cy="51"/>
            </a:xfrm>
            <a:prstGeom prst="line">
              <a:avLst/>
            </a:prstGeom>
            <a:noFill/>
            <a:ln w="11113">
              <a:solidFill>
                <a:srgbClr val="FF0000"/>
              </a:solidFill>
              <a:round/>
              <a:headEnd/>
              <a:tailEnd/>
            </a:ln>
          </p:spPr>
          <p:txBody>
            <a:bodyPr/>
            <a:lstStyle/>
            <a:p>
              <a:endParaRPr lang="en-US"/>
            </a:p>
          </p:txBody>
        </p:sp>
        <p:sp>
          <p:nvSpPr>
            <p:cNvPr id="87100" name="Line 1090"/>
            <p:cNvSpPr>
              <a:spLocks noChangeShapeType="1"/>
            </p:cNvSpPr>
            <p:nvPr/>
          </p:nvSpPr>
          <p:spPr bwMode="auto">
            <a:xfrm flipV="1">
              <a:off x="3856" y="2899"/>
              <a:ext cx="15" cy="14"/>
            </a:xfrm>
            <a:prstGeom prst="line">
              <a:avLst/>
            </a:prstGeom>
            <a:noFill/>
            <a:ln w="11113">
              <a:solidFill>
                <a:srgbClr val="FF0000"/>
              </a:solidFill>
              <a:round/>
              <a:headEnd/>
              <a:tailEnd/>
            </a:ln>
          </p:spPr>
          <p:txBody>
            <a:bodyPr/>
            <a:lstStyle/>
            <a:p>
              <a:endParaRPr lang="en-US"/>
            </a:p>
          </p:txBody>
        </p:sp>
        <p:sp>
          <p:nvSpPr>
            <p:cNvPr id="87101" name="Line 1091"/>
            <p:cNvSpPr>
              <a:spLocks noChangeShapeType="1"/>
            </p:cNvSpPr>
            <p:nvPr/>
          </p:nvSpPr>
          <p:spPr bwMode="auto">
            <a:xfrm>
              <a:off x="3871" y="2899"/>
              <a:ext cx="7" cy="0"/>
            </a:xfrm>
            <a:prstGeom prst="line">
              <a:avLst/>
            </a:prstGeom>
            <a:noFill/>
            <a:ln w="11113">
              <a:solidFill>
                <a:srgbClr val="FF0000"/>
              </a:solidFill>
              <a:round/>
              <a:headEnd/>
              <a:tailEnd/>
            </a:ln>
          </p:spPr>
          <p:txBody>
            <a:bodyPr/>
            <a:lstStyle/>
            <a:p>
              <a:endParaRPr lang="en-US"/>
            </a:p>
          </p:txBody>
        </p:sp>
        <p:sp>
          <p:nvSpPr>
            <p:cNvPr id="87102" name="Line 1092"/>
            <p:cNvSpPr>
              <a:spLocks noChangeShapeType="1"/>
            </p:cNvSpPr>
            <p:nvPr/>
          </p:nvSpPr>
          <p:spPr bwMode="auto">
            <a:xfrm>
              <a:off x="3878" y="2899"/>
              <a:ext cx="7" cy="29"/>
            </a:xfrm>
            <a:prstGeom prst="line">
              <a:avLst/>
            </a:prstGeom>
            <a:noFill/>
            <a:ln w="11113">
              <a:solidFill>
                <a:srgbClr val="FF0000"/>
              </a:solidFill>
              <a:round/>
              <a:headEnd/>
              <a:tailEnd/>
            </a:ln>
          </p:spPr>
          <p:txBody>
            <a:bodyPr/>
            <a:lstStyle/>
            <a:p>
              <a:endParaRPr lang="en-US"/>
            </a:p>
          </p:txBody>
        </p:sp>
        <p:sp>
          <p:nvSpPr>
            <p:cNvPr id="87103" name="Line 1093"/>
            <p:cNvSpPr>
              <a:spLocks noChangeShapeType="1"/>
            </p:cNvSpPr>
            <p:nvPr/>
          </p:nvSpPr>
          <p:spPr bwMode="auto">
            <a:xfrm>
              <a:off x="3885" y="2928"/>
              <a:ext cx="15" cy="15"/>
            </a:xfrm>
            <a:prstGeom prst="line">
              <a:avLst/>
            </a:prstGeom>
            <a:noFill/>
            <a:ln w="11113">
              <a:solidFill>
                <a:srgbClr val="FF0000"/>
              </a:solidFill>
              <a:round/>
              <a:headEnd/>
              <a:tailEnd/>
            </a:ln>
          </p:spPr>
          <p:txBody>
            <a:bodyPr/>
            <a:lstStyle/>
            <a:p>
              <a:endParaRPr lang="en-US"/>
            </a:p>
          </p:txBody>
        </p:sp>
        <p:sp>
          <p:nvSpPr>
            <p:cNvPr id="87104" name="Line 1094"/>
            <p:cNvSpPr>
              <a:spLocks noChangeShapeType="1"/>
            </p:cNvSpPr>
            <p:nvPr/>
          </p:nvSpPr>
          <p:spPr bwMode="auto">
            <a:xfrm flipV="1">
              <a:off x="3900" y="2928"/>
              <a:ext cx="7" cy="15"/>
            </a:xfrm>
            <a:prstGeom prst="line">
              <a:avLst/>
            </a:prstGeom>
            <a:noFill/>
            <a:ln w="11113">
              <a:solidFill>
                <a:srgbClr val="FF0000"/>
              </a:solidFill>
              <a:round/>
              <a:headEnd/>
              <a:tailEnd/>
            </a:ln>
          </p:spPr>
          <p:txBody>
            <a:bodyPr/>
            <a:lstStyle/>
            <a:p>
              <a:endParaRPr lang="en-US"/>
            </a:p>
          </p:txBody>
        </p:sp>
        <p:sp>
          <p:nvSpPr>
            <p:cNvPr id="87105" name="Line 1095"/>
            <p:cNvSpPr>
              <a:spLocks noChangeShapeType="1"/>
            </p:cNvSpPr>
            <p:nvPr/>
          </p:nvSpPr>
          <p:spPr bwMode="auto">
            <a:xfrm>
              <a:off x="3907" y="2928"/>
              <a:ext cx="15" cy="0"/>
            </a:xfrm>
            <a:prstGeom prst="line">
              <a:avLst/>
            </a:prstGeom>
            <a:noFill/>
            <a:ln w="11113">
              <a:solidFill>
                <a:srgbClr val="FF0000"/>
              </a:solidFill>
              <a:round/>
              <a:headEnd/>
              <a:tailEnd/>
            </a:ln>
          </p:spPr>
          <p:txBody>
            <a:bodyPr/>
            <a:lstStyle/>
            <a:p>
              <a:endParaRPr lang="en-US"/>
            </a:p>
          </p:txBody>
        </p:sp>
        <p:sp>
          <p:nvSpPr>
            <p:cNvPr id="87106" name="Line 1096"/>
            <p:cNvSpPr>
              <a:spLocks noChangeShapeType="1"/>
            </p:cNvSpPr>
            <p:nvPr/>
          </p:nvSpPr>
          <p:spPr bwMode="auto">
            <a:xfrm flipV="1">
              <a:off x="3922" y="2913"/>
              <a:ext cx="7" cy="15"/>
            </a:xfrm>
            <a:prstGeom prst="line">
              <a:avLst/>
            </a:prstGeom>
            <a:noFill/>
            <a:ln w="11113">
              <a:solidFill>
                <a:srgbClr val="FF0000"/>
              </a:solidFill>
              <a:round/>
              <a:headEnd/>
              <a:tailEnd/>
            </a:ln>
          </p:spPr>
          <p:txBody>
            <a:bodyPr/>
            <a:lstStyle/>
            <a:p>
              <a:endParaRPr lang="en-US"/>
            </a:p>
          </p:txBody>
        </p:sp>
        <p:sp>
          <p:nvSpPr>
            <p:cNvPr id="87107" name="Line 1097"/>
            <p:cNvSpPr>
              <a:spLocks noChangeShapeType="1"/>
            </p:cNvSpPr>
            <p:nvPr/>
          </p:nvSpPr>
          <p:spPr bwMode="auto">
            <a:xfrm flipV="1">
              <a:off x="3929" y="2855"/>
              <a:ext cx="7" cy="58"/>
            </a:xfrm>
            <a:prstGeom prst="line">
              <a:avLst/>
            </a:prstGeom>
            <a:noFill/>
            <a:ln w="11113">
              <a:solidFill>
                <a:srgbClr val="FF0000"/>
              </a:solidFill>
              <a:round/>
              <a:headEnd/>
              <a:tailEnd/>
            </a:ln>
          </p:spPr>
          <p:txBody>
            <a:bodyPr/>
            <a:lstStyle/>
            <a:p>
              <a:endParaRPr lang="en-US"/>
            </a:p>
          </p:txBody>
        </p:sp>
        <p:sp>
          <p:nvSpPr>
            <p:cNvPr id="87108" name="Line 1098"/>
            <p:cNvSpPr>
              <a:spLocks noChangeShapeType="1"/>
            </p:cNvSpPr>
            <p:nvPr/>
          </p:nvSpPr>
          <p:spPr bwMode="auto">
            <a:xfrm>
              <a:off x="3936" y="2855"/>
              <a:ext cx="15" cy="66"/>
            </a:xfrm>
            <a:prstGeom prst="line">
              <a:avLst/>
            </a:prstGeom>
            <a:noFill/>
            <a:ln w="11113">
              <a:solidFill>
                <a:srgbClr val="FF0000"/>
              </a:solidFill>
              <a:round/>
              <a:headEnd/>
              <a:tailEnd/>
            </a:ln>
          </p:spPr>
          <p:txBody>
            <a:bodyPr/>
            <a:lstStyle/>
            <a:p>
              <a:endParaRPr lang="en-US"/>
            </a:p>
          </p:txBody>
        </p:sp>
        <p:sp>
          <p:nvSpPr>
            <p:cNvPr id="87109" name="Line 1099"/>
            <p:cNvSpPr>
              <a:spLocks noChangeShapeType="1"/>
            </p:cNvSpPr>
            <p:nvPr/>
          </p:nvSpPr>
          <p:spPr bwMode="auto">
            <a:xfrm flipV="1">
              <a:off x="3951" y="2870"/>
              <a:ext cx="7" cy="51"/>
            </a:xfrm>
            <a:prstGeom prst="line">
              <a:avLst/>
            </a:prstGeom>
            <a:noFill/>
            <a:ln w="11113">
              <a:solidFill>
                <a:srgbClr val="FF0000"/>
              </a:solidFill>
              <a:round/>
              <a:headEnd/>
              <a:tailEnd/>
            </a:ln>
          </p:spPr>
          <p:txBody>
            <a:bodyPr/>
            <a:lstStyle/>
            <a:p>
              <a:endParaRPr lang="en-US"/>
            </a:p>
          </p:txBody>
        </p:sp>
        <p:sp>
          <p:nvSpPr>
            <p:cNvPr id="87110" name="Line 1100"/>
            <p:cNvSpPr>
              <a:spLocks noChangeShapeType="1"/>
            </p:cNvSpPr>
            <p:nvPr/>
          </p:nvSpPr>
          <p:spPr bwMode="auto">
            <a:xfrm>
              <a:off x="3958" y="2870"/>
              <a:ext cx="15" cy="29"/>
            </a:xfrm>
            <a:prstGeom prst="line">
              <a:avLst/>
            </a:prstGeom>
            <a:noFill/>
            <a:ln w="11113">
              <a:solidFill>
                <a:srgbClr val="FF0000"/>
              </a:solidFill>
              <a:round/>
              <a:headEnd/>
              <a:tailEnd/>
            </a:ln>
          </p:spPr>
          <p:txBody>
            <a:bodyPr/>
            <a:lstStyle/>
            <a:p>
              <a:endParaRPr lang="en-US"/>
            </a:p>
          </p:txBody>
        </p:sp>
        <p:sp>
          <p:nvSpPr>
            <p:cNvPr id="87111" name="Line 1101"/>
            <p:cNvSpPr>
              <a:spLocks noChangeShapeType="1"/>
            </p:cNvSpPr>
            <p:nvPr/>
          </p:nvSpPr>
          <p:spPr bwMode="auto">
            <a:xfrm flipV="1">
              <a:off x="3973" y="2870"/>
              <a:ext cx="7" cy="29"/>
            </a:xfrm>
            <a:prstGeom prst="line">
              <a:avLst/>
            </a:prstGeom>
            <a:noFill/>
            <a:ln w="11113">
              <a:solidFill>
                <a:srgbClr val="FF0000"/>
              </a:solidFill>
              <a:round/>
              <a:headEnd/>
              <a:tailEnd/>
            </a:ln>
          </p:spPr>
          <p:txBody>
            <a:bodyPr/>
            <a:lstStyle/>
            <a:p>
              <a:endParaRPr lang="en-US"/>
            </a:p>
          </p:txBody>
        </p:sp>
        <p:sp>
          <p:nvSpPr>
            <p:cNvPr id="87112" name="Line 1102"/>
            <p:cNvSpPr>
              <a:spLocks noChangeShapeType="1"/>
            </p:cNvSpPr>
            <p:nvPr/>
          </p:nvSpPr>
          <p:spPr bwMode="auto">
            <a:xfrm flipV="1">
              <a:off x="3980" y="2841"/>
              <a:ext cx="14" cy="29"/>
            </a:xfrm>
            <a:prstGeom prst="line">
              <a:avLst/>
            </a:prstGeom>
            <a:noFill/>
            <a:ln w="11113">
              <a:solidFill>
                <a:srgbClr val="FF0000"/>
              </a:solidFill>
              <a:round/>
              <a:headEnd/>
              <a:tailEnd/>
            </a:ln>
          </p:spPr>
          <p:txBody>
            <a:bodyPr/>
            <a:lstStyle/>
            <a:p>
              <a:endParaRPr lang="en-US"/>
            </a:p>
          </p:txBody>
        </p:sp>
        <p:sp>
          <p:nvSpPr>
            <p:cNvPr id="87113" name="Line 1103"/>
            <p:cNvSpPr>
              <a:spLocks noChangeShapeType="1"/>
            </p:cNvSpPr>
            <p:nvPr/>
          </p:nvSpPr>
          <p:spPr bwMode="auto">
            <a:xfrm flipV="1">
              <a:off x="3994" y="2833"/>
              <a:ext cx="8" cy="8"/>
            </a:xfrm>
            <a:prstGeom prst="line">
              <a:avLst/>
            </a:prstGeom>
            <a:noFill/>
            <a:ln w="11113">
              <a:solidFill>
                <a:srgbClr val="FF0000"/>
              </a:solidFill>
              <a:round/>
              <a:headEnd/>
              <a:tailEnd/>
            </a:ln>
          </p:spPr>
          <p:txBody>
            <a:bodyPr/>
            <a:lstStyle/>
            <a:p>
              <a:endParaRPr lang="en-US"/>
            </a:p>
          </p:txBody>
        </p:sp>
        <p:sp>
          <p:nvSpPr>
            <p:cNvPr id="87114" name="Line 1104"/>
            <p:cNvSpPr>
              <a:spLocks noChangeShapeType="1"/>
            </p:cNvSpPr>
            <p:nvPr/>
          </p:nvSpPr>
          <p:spPr bwMode="auto">
            <a:xfrm>
              <a:off x="4002" y="2833"/>
              <a:ext cx="7" cy="22"/>
            </a:xfrm>
            <a:prstGeom prst="line">
              <a:avLst/>
            </a:prstGeom>
            <a:noFill/>
            <a:ln w="11113">
              <a:solidFill>
                <a:srgbClr val="FF0000"/>
              </a:solidFill>
              <a:round/>
              <a:headEnd/>
              <a:tailEnd/>
            </a:ln>
          </p:spPr>
          <p:txBody>
            <a:bodyPr/>
            <a:lstStyle/>
            <a:p>
              <a:endParaRPr lang="en-US"/>
            </a:p>
          </p:txBody>
        </p:sp>
        <p:sp>
          <p:nvSpPr>
            <p:cNvPr id="87115" name="Line 1105"/>
            <p:cNvSpPr>
              <a:spLocks noChangeShapeType="1"/>
            </p:cNvSpPr>
            <p:nvPr/>
          </p:nvSpPr>
          <p:spPr bwMode="auto">
            <a:xfrm>
              <a:off x="4009" y="2855"/>
              <a:ext cx="15" cy="58"/>
            </a:xfrm>
            <a:prstGeom prst="line">
              <a:avLst/>
            </a:prstGeom>
            <a:noFill/>
            <a:ln w="11113">
              <a:solidFill>
                <a:srgbClr val="FF0000"/>
              </a:solidFill>
              <a:round/>
              <a:headEnd/>
              <a:tailEnd/>
            </a:ln>
          </p:spPr>
          <p:txBody>
            <a:bodyPr/>
            <a:lstStyle/>
            <a:p>
              <a:endParaRPr lang="en-US"/>
            </a:p>
          </p:txBody>
        </p:sp>
        <p:sp>
          <p:nvSpPr>
            <p:cNvPr id="87116" name="Line 1106"/>
            <p:cNvSpPr>
              <a:spLocks noChangeShapeType="1"/>
            </p:cNvSpPr>
            <p:nvPr/>
          </p:nvSpPr>
          <p:spPr bwMode="auto">
            <a:xfrm>
              <a:off x="4024" y="2913"/>
              <a:ext cx="7" cy="15"/>
            </a:xfrm>
            <a:prstGeom prst="line">
              <a:avLst/>
            </a:prstGeom>
            <a:noFill/>
            <a:ln w="11113">
              <a:solidFill>
                <a:srgbClr val="FF0000"/>
              </a:solidFill>
              <a:round/>
              <a:headEnd/>
              <a:tailEnd/>
            </a:ln>
          </p:spPr>
          <p:txBody>
            <a:bodyPr/>
            <a:lstStyle/>
            <a:p>
              <a:endParaRPr lang="en-US"/>
            </a:p>
          </p:txBody>
        </p:sp>
        <p:sp>
          <p:nvSpPr>
            <p:cNvPr id="87117" name="Line 1107"/>
            <p:cNvSpPr>
              <a:spLocks noChangeShapeType="1"/>
            </p:cNvSpPr>
            <p:nvPr/>
          </p:nvSpPr>
          <p:spPr bwMode="auto">
            <a:xfrm flipV="1">
              <a:off x="4031" y="2855"/>
              <a:ext cx="14" cy="73"/>
            </a:xfrm>
            <a:prstGeom prst="line">
              <a:avLst/>
            </a:prstGeom>
            <a:noFill/>
            <a:ln w="11113">
              <a:solidFill>
                <a:srgbClr val="FF0000"/>
              </a:solidFill>
              <a:round/>
              <a:headEnd/>
              <a:tailEnd/>
            </a:ln>
          </p:spPr>
          <p:txBody>
            <a:bodyPr/>
            <a:lstStyle/>
            <a:p>
              <a:endParaRPr lang="en-US"/>
            </a:p>
          </p:txBody>
        </p:sp>
        <p:sp>
          <p:nvSpPr>
            <p:cNvPr id="87118" name="Line 1108"/>
            <p:cNvSpPr>
              <a:spLocks noChangeShapeType="1"/>
            </p:cNvSpPr>
            <p:nvPr/>
          </p:nvSpPr>
          <p:spPr bwMode="auto">
            <a:xfrm>
              <a:off x="4045" y="2855"/>
              <a:ext cx="8" cy="29"/>
            </a:xfrm>
            <a:prstGeom prst="line">
              <a:avLst/>
            </a:prstGeom>
            <a:noFill/>
            <a:ln w="11113">
              <a:solidFill>
                <a:srgbClr val="FF0000"/>
              </a:solidFill>
              <a:round/>
              <a:headEnd/>
              <a:tailEnd/>
            </a:ln>
          </p:spPr>
          <p:txBody>
            <a:bodyPr/>
            <a:lstStyle/>
            <a:p>
              <a:endParaRPr lang="en-US"/>
            </a:p>
          </p:txBody>
        </p:sp>
        <p:sp>
          <p:nvSpPr>
            <p:cNvPr id="87119" name="Line 1109"/>
            <p:cNvSpPr>
              <a:spLocks noChangeShapeType="1"/>
            </p:cNvSpPr>
            <p:nvPr/>
          </p:nvSpPr>
          <p:spPr bwMode="auto">
            <a:xfrm flipV="1">
              <a:off x="4053" y="2870"/>
              <a:ext cx="7" cy="14"/>
            </a:xfrm>
            <a:prstGeom prst="line">
              <a:avLst/>
            </a:prstGeom>
            <a:noFill/>
            <a:ln w="11113">
              <a:solidFill>
                <a:srgbClr val="FF0000"/>
              </a:solidFill>
              <a:round/>
              <a:headEnd/>
              <a:tailEnd/>
            </a:ln>
          </p:spPr>
          <p:txBody>
            <a:bodyPr/>
            <a:lstStyle/>
            <a:p>
              <a:endParaRPr lang="en-US"/>
            </a:p>
          </p:txBody>
        </p:sp>
        <p:sp>
          <p:nvSpPr>
            <p:cNvPr id="87120" name="Line 1110"/>
            <p:cNvSpPr>
              <a:spLocks noChangeShapeType="1"/>
            </p:cNvSpPr>
            <p:nvPr/>
          </p:nvSpPr>
          <p:spPr bwMode="auto">
            <a:xfrm>
              <a:off x="4060" y="2870"/>
              <a:ext cx="15" cy="7"/>
            </a:xfrm>
            <a:prstGeom prst="line">
              <a:avLst/>
            </a:prstGeom>
            <a:noFill/>
            <a:ln w="11113">
              <a:solidFill>
                <a:srgbClr val="FF0000"/>
              </a:solidFill>
              <a:round/>
              <a:headEnd/>
              <a:tailEnd/>
            </a:ln>
          </p:spPr>
          <p:txBody>
            <a:bodyPr/>
            <a:lstStyle/>
            <a:p>
              <a:endParaRPr lang="en-US"/>
            </a:p>
          </p:txBody>
        </p:sp>
        <p:sp>
          <p:nvSpPr>
            <p:cNvPr id="87121" name="Line 1111"/>
            <p:cNvSpPr>
              <a:spLocks noChangeShapeType="1"/>
            </p:cNvSpPr>
            <p:nvPr/>
          </p:nvSpPr>
          <p:spPr bwMode="auto">
            <a:xfrm flipV="1">
              <a:off x="4075" y="2826"/>
              <a:ext cx="7" cy="51"/>
            </a:xfrm>
            <a:prstGeom prst="line">
              <a:avLst/>
            </a:prstGeom>
            <a:noFill/>
            <a:ln w="11113">
              <a:solidFill>
                <a:srgbClr val="FF0000"/>
              </a:solidFill>
              <a:round/>
              <a:headEnd/>
              <a:tailEnd/>
            </a:ln>
          </p:spPr>
          <p:txBody>
            <a:bodyPr/>
            <a:lstStyle/>
            <a:p>
              <a:endParaRPr lang="en-US"/>
            </a:p>
          </p:txBody>
        </p:sp>
        <p:sp>
          <p:nvSpPr>
            <p:cNvPr id="87122" name="Line 1112"/>
            <p:cNvSpPr>
              <a:spLocks noChangeShapeType="1"/>
            </p:cNvSpPr>
            <p:nvPr/>
          </p:nvSpPr>
          <p:spPr bwMode="auto">
            <a:xfrm flipV="1">
              <a:off x="4082" y="2782"/>
              <a:ext cx="14" cy="44"/>
            </a:xfrm>
            <a:prstGeom prst="line">
              <a:avLst/>
            </a:prstGeom>
            <a:noFill/>
            <a:ln w="11113">
              <a:solidFill>
                <a:srgbClr val="FF0000"/>
              </a:solidFill>
              <a:round/>
              <a:headEnd/>
              <a:tailEnd/>
            </a:ln>
          </p:spPr>
          <p:txBody>
            <a:bodyPr/>
            <a:lstStyle/>
            <a:p>
              <a:endParaRPr lang="en-US"/>
            </a:p>
          </p:txBody>
        </p:sp>
        <p:sp>
          <p:nvSpPr>
            <p:cNvPr id="87123" name="Line 1113"/>
            <p:cNvSpPr>
              <a:spLocks noChangeShapeType="1"/>
            </p:cNvSpPr>
            <p:nvPr/>
          </p:nvSpPr>
          <p:spPr bwMode="auto">
            <a:xfrm>
              <a:off x="4096" y="2782"/>
              <a:ext cx="8" cy="22"/>
            </a:xfrm>
            <a:prstGeom prst="line">
              <a:avLst/>
            </a:prstGeom>
            <a:noFill/>
            <a:ln w="11113">
              <a:solidFill>
                <a:srgbClr val="FF0000"/>
              </a:solidFill>
              <a:round/>
              <a:headEnd/>
              <a:tailEnd/>
            </a:ln>
          </p:spPr>
          <p:txBody>
            <a:bodyPr/>
            <a:lstStyle/>
            <a:p>
              <a:endParaRPr lang="en-US"/>
            </a:p>
          </p:txBody>
        </p:sp>
        <p:sp>
          <p:nvSpPr>
            <p:cNvPr id="87124" name="Line 1114"/>
            <p:cNvSpPr>
              <a:spLocks noChangeShapeType="1"/>
            </p:cNvSpPr>
            <p:nvPr/>
          </p:nvSpPr>
          <p:spPr bwMode="auto">
            <a:xfrm>
              <a:off x="4104" y="2804"/>
              <a:ext cx="7" cy="0"/>
            </a:xfrm>
            <a:prstGeom prst="line">
              <a:avLst/>
            </a:prstGeom>
            <a:noFill/>
            <a:ln w="11113">
              <a:solidFill>
                <a:srgbClr val="FF0000"/>
              </a:solidFill>
              <a:round/>
              <a:headEnd/>
              <a:tailEnd/>
            </a:ln>
          </p:spPr>
          <p:txBody>
            <a:bodyPr/>
            <a:lstStyle/>
            <a:p>
              <a:endParaRPr lang="en-US"/>
            </a:p>
          </p:txBody>
        </p:sp>
        <p:sp>
          <p:nvSpPr>
            <p:cNvPr id="87125" name="Line 1115"/>
            <p:cNvSpPr>
              <a:spLocks noChangeShapeType="1"/>
            </p:cNvSpPr>
            <p:nvPr/>
          </p:nvSpPr>
          <p:spPr bwMode="auto">
            <a:xfrm flipV="1">
              <a:off x="4111" y="2790"/>
              <a:ext cx="15" cy="14"/>
            </a:xfrm>
            <a:prstGeom prst="line">
              <a:avLst/>
            </a:prstGeom>
            <a:noFill/>
            <a:ln w="11113">
              <a:solidFill>
                <a:srgbClr val="FF0000"/>
              </a:solidFill>
              <a:round/>
              <a:headEnd/>
              <a:tailEnd/>
            </a:ln>
          </p:spPr>
          <p:txBody>
            <a:bodyPr/>
            <a:lstStyle/>
            <a:p>
              <a:endParaRPr lang="en-US"/>
            </a:p>
          </p:txBody>
        </p:sp>
        <p:sp>
          <p:nvSpPr>
            <p:cNvPr id="87126" name="Line 1116"/>
            <p:cNvSpPr>
              <a:spLocks noChangeShapeType="1"/>
            </p:cNvSpPr>
            <p:nvPr/>
          </p:nvSpPr>
          <p:spPr bwMode="auto">
            <a:xfrm>
              <a:off x="4126" y="2790"/>
              <a:ext cx="7" cy="7"/>
            </a:xfrm>
            <a:prstGeom prst="line">
              <a:avLst/>
            </a:prstGeom>
            <a:noFill/>
            <a:ln w="11113">
              <a:solidFill>
                <a:srgbClr val="FF0000"/>
              </a:solidFill>
              <a:round/>
              <a:headEnd/>
              <a:tailEnd/>
            </a:ln>
          </p:spPr>
          <p:txBody>
            <a:bodyPr/>
            <a:lstStyle/>
            <a:p>
              <a:endParaRPr lang="en-US"/>
            </a:p>
          </p:txBody>
        </p:sp>
        <p:sp>
          <p:nvSpPr>
            <p:cNvPr id="87127" name="Line 1117"/>
            <p:cNvSpPr>
              <a:spLocks noChangeShapeType="1"/>
            </p:cNvSpPr>
            <p:nvPr/>
          </p:nvSpPr>
          <p:spPr bwMode="auto">
            <a:xfrm>
              <a:off x="4133" y="2797"/>
              <a:ext cx="14" cy="0"/>
            </a:xfrm>
            <a:prstGeom prst="line">
              <a:avLst/>
            </a:prstGeom>
            <a:noFill/>
            <a:ln w="11113">
              <a:solidFill>
                <a:srgbClr val="FF0000"/>
              </a:solidFill>
              <a:round/>
              <a:headEnd/>
              <a:tailEnd/>
            </a:ln>
          </p:spPr>
          <p:txBody>
            <a:bodyPr/>
            <a:lstStyle/>
            <a:p>
              <a:endParaRPr lang="en-US"/>
            </a:p>
          </p:txBody>
        </p:sp>
        <p:sp>
          <p:nvSpPr>
            <p:cNvPr id="87128" name="Line 1118"/>
            <p:cNvSpPr>
              <a:spLocks noChangeShapeType="1"/>
            </p:cNvSpPr>
            <p:nvPr/>
          </p:nvSpPr>
          <p:spPr bwMode="auto">
            <a:xfrm flipV="1">
              <a:off x="4147" y="2782"/>
              <a:ext cx="8" cy="15"/>
            </a:xfrm>
            <a:prstGeom prst="line">
              <a:avLst/>
            </a:prstGeom>
            <a:noFill/>
            <a:ln w="11113">
              <a:solidFill>
                <a:srgbClr val="FF0000"/>
              </a:solidFill>
              <a:round/>
              <a:headEnd/>
              <a:tailEnd/>
            </a:ln>
          </p:spPr>
          <p:txBody>
            <a:bodyPr/>
            <a:lstStyle/>
            <a:p>
              <a:endParaRPr lang="en-US"/>
            </a:p>
          </p:txBody>
        </p:sp>
        <p:sp>
          <p:nvSpPr>
            <p:cNvPr id="87129" name="Line 1119"/>
            <p:cNvSpPr>
              <a:spLocks noChangeShapeType="1"/>
            </p:cNvSpPr>
            <p:nvPr/>
          </p:nvSpPr>
          <p:spPr bwMode="auto">
            <a:xfrm flipV="1">
              <a:off x="4155" y="2775"/>
              <a:ext cx="7" cy="7"/>
            </a:xfrm>
            <a:prstGeom prst="line">
              <a:avLst/>
            </a:prstGeom>
            <a:noFill/>
            <a:ln w="11113">
              <a:solidFill>
                <a:srgbClr val="FF0000"/>
              </a:solidFill>
              <a:round/>
              <a:headEnd/>
              <a:tailEnd/>
            </a:ln>
          </p:spPr>
          <p:txBody>
            <a:bodyPr/>
            <a:lstStyle/>
            <a:p>
              <a:endParaRPr lang="en-US"/>
            </a:p>
          </p:txBody>
        </p:sp>
        <p:sp>
          <p:nvSpPr>
            <p:cNvPr id="87130" name="Line 1120"/>
            <p:cNvSpPr>
              <a:spLocks noChangeShapeType="1"/>
            </p:cNvSpPr>
            <p:nvPr/>
          </p:nvSpPr>
          <p:spPr bwMode="auto">
            <a:xfrm>
              <a:off x="4162" y="2775"/>
              <a:ext cx="15" cy="15"/>
            </a:xfrm>
            <a:prstGeom prst="line">
              <a:avLst/>
            </a:prstGeom>
            <a:noFill/>
            <a:ln w="11113">
              <a:solidFill>
                <a:srgbClr val="FF0000"/>
              </a:solidFill>
              <a:round/>
              <a:headEnd/>
              <a:tailEnd/>
            </a:ln>
          </p:spPr>
          <p:txBody>
            <a:bodyPr/>
            <a:lstStyle/>
            <a:p>
              <a:endParaRPr lang="en-US"/>
            </a:p>
          </p:txBody>
        </p:sp>
        <p:sp>
          <p:nvSpPr>
            <p:cNvPr id="87131" name="Line 1121"/>
            <p:cNvSpPr>
              <a:spLocks noChangeShapeType="1"/>
            </p:cNvSpPr>
            <p:nvPr/>
          </p:nvSpPr>
          <p:spPr bwMode="auto">
            <a:xfrm>
              <a:off x="4177" y="2790"/>
              <a:ext cx="7" cy="14"/>
            </a:xfrm>
            <a:prstGeom prst="line">
              <a:avLst/>
            </a:prstGeom>
            <a:noFill/>
            <a:ln w="11113">
              <a:solidFill>
                <a:srgbClr val="FF0000"/>
              </a:solidFill>
              <a:round/>
              <a:headEnd/>
              <a:tailEnd/>
            </a:ln>
          </p:spPr>
          <p:txBody>
            <a:bodyPr/>
            <a:lstStyle/>
            <a:p>
              <a:endParaRPr lang="en-US"/>
            </a:p>
          </p:txBody>
        </p:sp>
        <p:sp>
          <p:nvSpPr>
            <p:cNvPr id="87132" name="Line 1122"/>
            <p:cNvSpPr>
              <a:spLocks noChangeShapeType="1"/>
            </p:cNvSpPr>
            <p:nvPr/>
          </p:nvSpPr>
          <p:spPr bwMode="auto">
            <a:xfrm flipV="1">
              <a:off x="1387" y="2433"/>
              <a:ext cx="7" cy="65"/>
            </a:xfrm>
            <a:prstGeom prst="line">
              <a:avLst/>
            </a:prstGeom>
            <a:noFill/>
            <a:ln w="11113">
              <a:solidFill>
                <a:srgbClr val="00FFFF"/>
              </a:solidFill>
              <a:round/>
              <a:headEnd/>
              <a:tailEnd/>
            </a:ln>
          </p:spPr>
          <p:txBody>
            <a:bodyPr/>
            <a:lstStyle/>
            <a:p>
              <a:endParaRPr lang="en-US"/>
            </a:p>
          </p:txBody>
        </p:sp>
        <p:sp>
          <p:nvSpPr>
            <p:cNvPr id="87133" name="Line 1123"/>
            <p:cNvSpPr>
              <a:spLocks noChangeShapeType="1"/>
            </p:cNvSpPr>
            <p:nvPr/>
          </p:nvSpPr>
          <p:spPr bwMode="auto">
            <a:xfrm>
              <a:off x="1394" y="2433"/>
              <a:ext cx="15" cy="29"/>
            </a:xfrm>
            <a:prstGeom prst="line">
              <a:avLst/>
            </a:prstGeom>
            <a:noFill/>
            <a:ln w="11113">
              <a:solidFill>
                <a:srgbClr val="00FFFF"/>
              </a:solidFill>
              <a:round/>
              <a:headEnd/>
              <a:tailEnd/>
            </a:ln>
          </p:spPr>
          <p:txBody>
            <a:bodyPr/>
            <a:lstStyle/>
            <a:p>
              <a:endParaRPr lang="en-US"/>
            </a:p>
          </p:txBody>
        </p:sp>
        <p:sp>
          <p:nvSpPr>
            <p:cNvPr id="87134" name="Line 1124"/>
            <p:cNvSpPr>
              <a:spLocks noChangeShapeType="1"/>
            </p:cNvSpPr>
            <p:nvPr/>
          </p:nvSpPr>
          <p:spPr bwMode="auto">
            <a:xfrm>
              <a:off x="1409" y="2462"/>
              <a:ext cx="7" cy="0"/>
            </a:xfrm>
            <a:prstGeom prst="line">
              <a:avLst/>
            </a:prstGeom>
            <a:noFill/>
            <a:ln w="11113">
              <a:solidFill>
                <a:srgbClr val="00FFFF"/>
              </a:solidFill>
              <a:round/>
              <a:headEnd/>
              <a:tailEnd/>
            </a:ln>
          </p:spPr>
          <p:txBody>
            <a:bodyPr/>
            <a:lstStyle/>
            <a:p>
              <a:endParaRPr lang="en-US"/>
            </a:p>
          </p:txBody>
        </p:sp>
        <p:sp>
          <p:nvSpPr>
            <p:cNvPr id="87135" name="Line 1125"/>
            <p:cNvSpPr>
              <a:spLocks noChangeShapeType="1"/>
            </p:cNvSpPr>
            <p:nvPr/>
          </p:nvSpPr>
          <p:spPr bwMode="auto">
            <a:xfrm>
              <a:off x="1416" y="2462"/>
              <a:ext cx="7" cy="342"/>
            </a:xfrm>
            <a:prstGeom prst="line">
              <a:avLst/>
            </a:prstGeom>
            <a:noFill/>
            <a:ln w="11113">
              <a:solidFill>
                <a:srgbClr val="00FFFF"/>
              </a:solidFill>
              <a:round/>
              <a:headEnd/>
              <a:tailEnd/>
            </a:ln>
          </p:spPr>
          <p:txBody>
            <a:bodyPr/>
            <a:lstStyle/>
            <a:p>
              <a:endParaRPr lang="en-US"/>
            </a:p>
          </p:txBody>
        </p:sp>
        <p:sp>
          <p:nvSpPr>
            <p:cNvPr id="87136" name="Line 1126"/>
            <p:cNvSpPr>
              <a:spLocks noChangeShapeType="1"/>
            </p:cNvSpPr>
            <p:nvPr/>
          </p:nvSpPr>
          <p:spPr bwMode="auto">
            <a:xfrm>
              <a:off x="1423" y="2804"/>
              <a:ext cx="15" cy="0"/>
            </a:xfrm>
            <a:prstGeom prst="line">
              <a:avLst/>
            </a:prstGeom>
            <a:noFill/>
            <a:ln w="11113">
              <a:solidFill>
                <a:srgbClr val="00FFFF"/>
              </a:solidFill>
              <a:round/>
              <a:headEnd/>
              <a:tailEnd/>
            </a:ln>
          </p:spPr>
          <p:txBody>
            <a:bodyPr/>
            <a:lstStyle/>
            <a:p>
              <a:endParaRPr lang="en-US"/>
            </a:p>
          </p:txBody>
        </p:sp>
        <p:sp>
          <p:nvSpPr>
            <p:cNvPr id="87137" name="Line 1127"/>
            <p:cNvSpPr>
              <a:spLocks noChangeShapeType="1"/>
            </p:cNvSpPr>
            <p:nvPr/>
          </p:nvSpPr>
          <p:spPr bwMode="auto">
            <a:xfrm flipV="1">
              <a:off x="1438" y="2797"/>
              <a:ext cx="7" cy="7"/>
            </a:xfrm>
            <a:prstGeom prst="line">
              <a:avLst/>
            </a:prstGeom>
            <a:noFill/>
            <a:ln w="11113">
              <a:solidFill>
                <a:srgbClr val="00FFFF"/>
              </a:solidFill>
              <a:round/>
              <a:headEnd/>
              <a:tailEnd/>
            </a:ln>
          </p:spPr>
          <p:txBody>
            <a:bodyPr/>
            <a:lstStyle/>
            <a:p>
              <a:endParaRPr lang="en-US"/>
            </a:p>
          </p:txBody>
        </p:sp>
        <p:sp>
          <p:nvSpPr>
            <p:cNvPr id="87138" name="Line 1128"/>
            <p:cNvSpPr>
              <a:spLocks noChangeShapeType="1"/>
            </p:cNvSpPr>
            <p:nvPr/>
          </p:nvSpPr>
          <p:spPr bwMode="auto">
            <a:xfrm>
              <a:off x="1445" y="2797"/>
              <a:ext cx="15" cy="58"/>
            </a:xfrm>
            <a:prstGeom prst="line">
              <a:avLst/>
            </a:prstGeom>
            <a:noFill/>
            <a:ln w="11113">
              <a:solidFill>
                <a:srgbClr val="00FFFF"/>
              </a:solidFill>
              <a:round/>
              <a:headEnd/>
              <a:tailEnd/>
            </a:ln>
          </p:spPr>
          <p:txBody>
            <a:bodyPr/>
            <a:lstStyle/>
            <a:p>
              <a:endParaRPr lang="en-US"/>
            </a:p>
          </p:txBody>
        </p:sp>
        <p:sp>
          <p:nvSpPr>
            <p:cNvPr id="87139" name="Line 1129"/>
            <p:cNvSpPr>
              <a:spLocks noChangeShapeType="1"/>
            </p:cNvSpPr>
            <p:nvPr/>
          </p:nvSpPr>
          <p:spPr bwMode="auto">
            <a:xfrm>
              <a:off x="1460" y="2855"/>
              <a:ext cx="7" cy="0"/>
            </a:xfrm>
            <a:prstGeom prst="line">
              <a:avLst/>
            </a:prstGeom>
            <a:noFill/>
            <a:ln w="11113">
              <a:solidFill>
                <a:srgbClr val="00FFFF"/>
              </a:solidFill>
              <a:round/>
              <a:headEnd/>
              <a:tailEnd/>
            </a:ln>
          </p:spPr>
          <p:txBody>
            <a:bodyPr/>
            <a:lstStyle/>
            <a:p>
              <a:endParaRPr lang="en-US"/>
            </a:p>
          </p:txBody>
        </p:sp>
        <p:sp>
          <p:nvSpPr>
            <p:cNvPr id="87140" name="Line 1130"/>
            <p:cNvSpPr>
              <a:spLocks noChangeShapeType="1"/>
            </p:cNvSpPr>
            <p:nvPr/>
          </p:nvSpPr>
          <p:spPr bwMode="auto">
            <a:xfrm>
              <a:off x="1467" y="2855"/>
              <a:ext cx="7" cy="29"/>
            </a:xfrm>
            <a:prstGeom prst="line">
              <a:avLst/>
            </a:prstGeom>
            <a:noFill/>
            <a:ln w="11113">
              <a:solidFill>
                <a:srgbClr val="00FFFF"/>
              </a:solidFill>
              <a:round/>
              <a:headEnd/>
              <a:tailEnd/>
            </a:ln>
          </p:spPr>
          <p:txBody>
            <a:bodyPr/>
            <a:lstStyle/>
            <a:p>
              <a:endParaRPr lang="en-US"/>
            </a:p>
          </p:txBody>
        </p:sp>
        <p:sp>
          <p:nvSpPr>
            <p:cNvPr id="87141" name="Line 1131"/>
            <p:cNvSpPr>
              <a:spLocks noChangeShapeType="1"/>
            </p:cNvSpPr>
            <p:nvPr/>
          </p:nvSpPr>
          <p:spPr bwMode="auto">
            <a:xfrm flipV="1">
              <a:off x="1474" y="2877"/>
              <a:ext cx="15" cy="7"/>
            </a:xfrm>
            <a:prstGeom prst="line">
              <a:avLst/>
            </a:prstGeom>
            <a:noFill/>
            <a:ln w="11113">
              <a:solidFill>
                <a:srgbClr val="00FFFF"/>
              </a:solidFill>
              <a:round/>
              <a:headEnd/>
              <a:tailEnd/>
            </a:ln>
          </p:spPr>
          <p:txBody>
            <a:bodyPr/>
            <a:lstStyle/>
            <a:p>
              <a:endParaRPr lang="en-US"/>
            </a:p>
          </p:txBody>
        </p:sp>
        <p:sp>
          <p:nvSpPr>
            <p:cNvPr id="87142" name="Line 1132"/>
            <p:cNvSpPr>
              <a:spLocks noChangeShapeType="1"/>
            </p:cNvSpPr>
            <p:nvPr/>
          </p:nvSpPr>
          <p:spPr bwMode="auto">
            <a:xfrm>
              <a:off x="1489" y="2877"/>
              <a:ext cx="7" cy="7"/>
            </a:xfrm>
            <a:prstGeom prst="line">
              <a:avLst/>
            </a:prstGeom>
            <a:noFill/>
            <a:ln w="11113">
              <a:solidFill>
                <a:srgbClr val="00FFFF"/>
              </a:solidFill>
              <a:round/>
              <a:headEnd/>
              <a:tailEnd/>
            </a:ln>
          </p:spPr>
          <p:txBody>
            <a:bodyPr/>
            <a:lstStyle/>
            <a:p>
              <a:endParaRPr lang="en-US"/>
            </a:p>
          </p:txBody>
        </p:sp>
        <p:sp>
          <p:nvSpPr>
            <p:cNvPr id="87143" name="Line 1133"/>
            <p:cNvSpPr>
              <a:spLocks noChangeShapeType="1"/>
            </p:cNvSpPr>
            <p:nvPr/>
          </p:nvSpPr>
          <p:spPr bwMode="auto">
            <a:xfrm>
              <a:off x="1496" y="2884"/>
              <a:ext cx="15" cy="0"/>
            </a:xfrm>
            <a:prstGeom prst="line">
              <a:avLst/>
            </a:prstGeom>
            <a:noFill/>
            <a:ln w="11113">
              <a:solidFill>
                <a:srgbClr val="00FFFF"/>
              </a:solidFill>
              <a:round/>
              <a:headEnd/>
              <a:tailEnd/>
            </a:ln>
          </p:spPr>
          <p:txBody>
            <a:bodyPr/>
            <a:lstStyle/>
            <a:p>
              <a:endParaRPr lang="en-US"/>
            </a:p>
          </p:txBody>
        </p:sp>
        <p:sp>
          <p:nvSpPr>
            <p:cNvPr id="87144" name="Line 1134"/>
            <p:cNvSpPr>
              <a:spLocks noChangeShapeType="1"/>
            </p:cNvSpPr>
            <p:nvPr/>
          </p:nvSpPr>
          <p:spPr bwMode="auto">
            <a:xfrm flipV="1">
              <a:off x="1511" y="2877"/>
              <a:ext cx="7" cy="7"/>
            </a:xfrm>
            <a:prstGeom prst="line">
              <a:avLst/>
            </a:prstGeom>
            <a:noFill/>
            <a:ln w="11113">
              <a:solidFill>
                <a:srgbClr val="00FFFF"/>
              </a:solidFill>
              <a:round/>
              <a:headEnd/>
              <a:tailEnd/>
            </a:ln>
          </p:spPr>
          <p:txBody>
            <a:bodyPr/>
            <a:lstStyle/>
            <a:p>
              <a:endParaRPr lang="en-US"/>
            </a:p>
          </p:txBody>
        </p:sp>
        <p:sp>
          <p:nvSpPr>
            <p:cNvPr id="87145" name="Line 1135"/>
            <p:cNvSpPr>
              <a:spLocks noChangeShapeType="1"/>
            </p:cNvSpPr>
            <p:nvPr/>
          </p:nvSpPr>
          <p:spPr bwMode="auto">
            <a:xfrm>
              <a:off x="1518" y="2877"/>
              <a:ext cx="7" cy="0"/>
            </a:xfrm>
            <a:prstGeom prst="line">
              <a:avLst/>
            </a:prstGeom>
            <a:noFill/>
            <a:ln w="11113">
              <a:solidFill>
                <a:srgbClr val="00FFFF"/>
              </a:solidFill>
              <a:round/>
              <a:headEnd/>
              <a:tailEnd/>
            </a:ln>
          </p:spPr>
          <p:txBody>
            <a:bodyPr/>
            <a:lstStyle/>
            <a:p>
              <a:endParaRPr lang="en-US"/>
            </a:p>
          </p:txBody>
        </p:sp>
        <p:sp>
          <p:nvSpPr>
            <p:cNvPr id="87146" name="Line 1136"/>
            <p:cNvSpPr>
              <a:spLocks noChangeShapeType="1"/>
            </p:cNvSpPr>
            <p:nvPr/>
          </p:nvSpPr>
          <p:spPr bwMode="auto">
            <a:xfrm>
              <a:off x="1525" y="2877"/>
              <a:ext cx="15" cy="0"/>
            </a:xfrm>
            <a:prstGeom prst="line">
              <a:avLst/>
            </a:prstGeom>
            <a:noFill/>
            <a:ln w="11113">
              <a:solidFill>
                <a:srgbClr val="00FFFF"/>
              </a:solidFill>
              <a:round/>
              <a:headEnd/>
              <a:tailEnd/>
            </a:ln>
          </p:spPr>
          <p:txBody>
            <a:bodyPr/>
            <a:lstStyle/>
            <a:p>
              <a:endParaRPr lang="en-US"/>
            </a:p>
          </p:txBody>
        </p:sp>
        <p:sp>
          <p:nvSpPr>
            <p:cNvPr id="87147" name="Line 1137"/>
            <p:cNvSpPr>
              <a:spLocks noChangeShapeType="1"/>
            </p:cNvSpPr>
            <p:nvPr/>
          </p:nvSpPr>
          <p:spPr bwMode="auto">
            <a:xfrm flipV="1">
              <a:off x="1540" y="2848"/>
              <a:ext cx="7" cy="29"/>
            </a:xfrm>
            <a:prstGeom prst="line">
              <a:avLst/>
            </a:prstGeom>
            <a:noFill/>
            <a:ln w="11113">
              <a:solidFill>
                <a:srgbClr val="00FFFF"/>
              </a:solidFill>
              <a:round/>
              <a:headEnd/>
              <a:tailEnd/>
            </a:ln>
          </p:spPr>
          <p:txBody>
            <a:bodyPr/>
            <a:lstStyle/>
            <a:p>
              <a:endParaRPr lang="en-US"/>
            </a:p>
          </p:txBody>
        </p:sp>
        <p:sp>
          <p:nvSpPr>
            <p:cNvPr id="87148" name="Line 1138"/>
            <p:cNvSpPr>
              <a:spLocks noChangeShapeType="1"/>
            </p:cNvSpPr>
            <p:nvPr/>
          </p:nvSpPr>
          <p:spPr bwMode="auto">
            <a:xfrm>
              <a:off x="1547" y="2848"/>
              <a:ext cx="15" cy="0"/>
            </a:xfrm>
            <a:prstGeom prst="line">
              <a:avLst/>
            </a:prstGeom>
            <a:noFill/>
            <a:ln w="11113">
              <a:solidFill>
                <a:srgbClr val="00FFFF"/>
              </a:solidFill>
              <a:round/>
              <a:headEnd/>
              <a:tailEnd/>
            </a:ln>
          </p:spPr>
          <p:txBody>
            <a:bodyPr/>
            <a:lstStyle/>
            <a:p>
              <a:endParaRPr lang="en-US"/>
            </a:p>
          </p:txBody>
        </p:sp>
        <p:sp>
          <p:nvSpPr>
            <p:cNvPr id="87149" name="Line 1139"/>
            <p:cNvSpPr>
              <a:spLocks noChangeShapeType="1"/>
            </p:cNvSpPr>
            <p:nvPr/>
          </p:nvSpPr>
          <p:spPr bwMode="auto">
            <a:xfrm flipV="1">
              <a:off x="1562" y="2833"/>
              <a:ext cx="7" cy="15"/>
            </a:xfrm>
            <a:prstGeom prst="line">
              <a:avLst/>
            </a:prstGeom>
            <a:noFill/>
            <a:ln w="11113">
              <a:solidFill>
                <a:srgbClr val="00FFFF"/>
              </a:solidFill>
              <a:round/>
              <a:headEnd/>
              <a:tailEnd/>
            </a:ln>
          </p:spPr>
          <p:txBody>
            <a:bodyPr/>
            <a:lstStyle/>
            <a:p>
              <a:endParaRPr lang="en-US"/>
            </a:p>
          </p:txBody>
        </p:sp>
        <p:sp>
          <p:nvSpPr>
            <p:cNvPr id="87150" name="Line 1140"/>
            <p:cNvSpPr>
              <a:spLocks noChangeShapeType="1"/>
            </p:cNvSpPr>
            <p:nvPr/>
          </p:nvSpPr>
          <p:spPr bwMode="auto">
            <a:xfrm>
              <a:off x="1569" y="2833"/>
              <a:ext cx="7" cy="0"/>
            </a:xfrm>
            <a:prstGeom prst="line">
              <a:avLst/>
            </a:prstGeom>
            <a:noFill/>
            <a:ln w="11113">
              <a:solidFill>
                <a:srgbClr val="00FFFF"/>
              </a:solidFill>
              <a:round/>
              <a:headEnd/>
              <a:tailEnd/>
            </a:ln>
          </p:spPr>
          <p:txBody>
            <a:bodyPr/>
            <a:lstStyle/>
            <a:p>
              <a:endParaRPr lang="en-US"/>
            </a:p>
          </p:txBody>
        </p:sp>
        <p:sp>
          <p:nvSpPr>
            <p:cNvPr id="87151" name="Line 1141"/>
            <p:cNvSpPr>
              <a:spLocks noChangeShapeType="1"/>
            </p:cNvSpPr>
            <p:nvPr/>
          </p:nvSpPr>
          <p:spPr bwMode="auto">
            <a:xfrm flipV="1">
              <a:off x="1576" y="2819"/>
              <a:ext cx="15" cy="14"/>
            </a:xfrm>
            <a:prstGeom prst="line">
              <a:avLst/>
            </a:prstGeom>
            <a:noFill/>
            <a:ln w="11113">
              <a:solidFill>
                <a:srgbClr val="00FFFF"/>
              </a:solidFill>
              <a:round/>
              <a:headEnd/>
              <a:tailEnd/>
            </a:ln>
          </p:spPr>
          <p:txBody>
            <a:bodyPr/>
            <a:lstStyle/>
            <a:p>
              <a:endParaRPr lang="en-US"/>
            </a:p>
          </p:txBody>
        </p:sp>
        <p:sp>
          <p:nvSpPr>
            <p:cNvPr id="87152" name="Line 1142"/>
            <p:cNvSpPr>
              <a:spLocks noChangeShapeType="1"/>
            </p:cNvSpPr>
            <p:nvPr/>
          </p:nvSpPr>
          <p:spPr bwMode="auto">
            <a:xfrm>
              <a:off x="1591" y="2819"/>
              <a:ext cx="7" cy="36"/>
            </a:xfrm>
            <a:prstGeom prst="line">
              <a:avLst/>
            </a:prstGeom>
            <a:noFill/>
            <a:ln w="11113">
              <a:solidFill>
                <a:srgbClr val="00FFFF"/>
              </a:solidFill>
              <a:round/>
              <a:headEnd/>
              <a:tailEnd/>
            </a:ln>
          </p:spPr>
          <p:txBody>
            <a:bodyPr/>
            <a:lstStyle/>
            <a:p>
              <a:endParaRPr lang="en-US"/>
            </a:p>
          </p:txBody>
        </p:sp>
        <p:sp>
          <p:nvSpPr>
            <p:cNvPr id="87153" name="Line 1143"/>
            <p:cNvSpPr>
              <a:spLocks noChangeShapeType="1"/>
            </p:cNvSpPr>
            <p:nvPr/>
          </p:nvSpPr>
          <p:spPr bwMode="auto">
            <a:xfrm>
              <a:off x="1598" y="2855"/>
              <a:ext cx="15" cy="37"/>
            </a:xfrm>
            <a:prstGeom prst="line">
              <a:avLst/>
            </a:prstGeom>
            <a:noFill/>
            <a:ln w="11113">
              <a:solidFill>
                <a:srgbClr val="00FFFF"/>
              </a:solidFill>
              <a:round/>
              <a:headEnd/>
              <a:tailEnd/>
            </a:ln>
          </p:spPr>
          <p:txBody>
            <a:bodyPr/>
            <a:lstStyle/>
            <a:p>
              <a:endParaRPr lang="en-US"/>
            </a:p>
          </p:txBody>
        </p:sp>
        <p:sp>
          <p:nvSpPr>
            <p:cNvPr id="87154" name="Line 1144"/>
            <p:cNvSpPr>
              <a:spLocks noChangeShapeType="1"/>
            </p:cNvSpPr>
            <p:nvPr/>
          </p:nvSpPr>
          <p:spPr bwMode="auto">
            <a:xfrm flipV="1">
              <a:off x="1613" y="2833"/>
              <a:ext cx="7" cy="59"/>
            </a:xfrm>
            <a:prstGeom prst="line">
              <a:avLst/>
            </a:prstGeom>
            <a:noFill/>
            <a:ln w="11113">
              <a:solidFill>
                <a:srgbClr val="00FFFF"/>
              </a:solidFill>
              <a:round/>
              <a:headEnd/>
              <a:tailEnd/>
            </a:ln>
          </p:spPr>
          <p:txBody>
            <a:bodyPr/>
            <a:lstStyle/>
            <a:p>
              <a:endParaRPr lang="en-US"/>
            </a:p>
          </p:txBody>
        </p:sp>
        <p:sp>
          <p:nvSpPr>
            <p:cNvPr id="87155" name="Line 1145"/>
            <p:cNvSpPr>
              <a:spLocks noChangeShapeType="1"/>
            </p:cNvSpPr>
            <p:nvPr/>
          </p:nvSpPr>
          <p:spPr bwMode="auto">
            <a:xfrm>
              <a:off x="1620" y="2833"/>
              <a:ext cx="14" cy="22"/>
            </a:xfrm>
            <a:prstGeom prst="line">
              <a:avLst/>
            </a:prstGeom>
            <a:noFill/>
            <a:ln w="11113">
              <a:solidFill>
                <a:srgbClr val="00FFFF"/>
              </a:solidFill>
              <a:round/>
              <a:headEnd/>
              <a:tailEnd/>
            </a:ln>
          </p:spPr>
          <p:txBody>
            <a:bodyPr/>
            <a:lstStyle/>
            <a:p>
              <a:endParaRPr lang="en-US"/>
            </a:p>
          </p:txBody>
        </p:sp>
        <p:sp>
          <p:nvSpPr>
            <p:cNvPr id="87156" name="Line 1146"/>
            <p:cNvSpPr>
              <a:spLocks noChangeShapeType="1"/>
            </p:cNvSpPr>
            <p:nvPr/>
          </p:nvSpPr>
          <p:spPr bwMode="auto">
            <a:xfrm>
              <a:off x="1634" y="2855"/>
              <a:ext cx="8" cy="29"/>
            </a:xfrm>
            <a:prstGeom prst="line">
              <a:avLst/>
            </a:prstGeom>
            <a:noFill/>
            <a:ln w="11113">
              <a:solidFill>
                <a:srgbClr val="00FFFF"/>
              </a:solidFill>
              <a:round/>
              <a:headEnd/>
              <a:tailEnd/>
            </a:ln>
          </p:spPr>
          <p:txBody>
            <a:bodyPr/>
            <a:lstStyle/>
            <a:p>
              <a:endParaRPr lang="en-US"/>
            </a:p>
          </p:txBody>
        </p:sp>
        <p:sp>
          <p:nvSpPr>
            <p:cNvPr id="87157" name="Line 1147"/>
            <p:cNvSpPr>
              <a:spLocks noChangeShapeType="1"/>
            </p:cNvSpPr>
            <p:nvPr/>
          </p:nvSpPr>
          <p:spPr bwMode="auto">
            <a:xfrm>
              <a:off x="1642" y="2884"/>
              <a:ext cx="7" cy="15"/>
            </a:xfrm>
            <a:prstGeom prst="line">
              <a:avLst/>
            </a:prstGeom>
            <a:noFill/>
            <a:ln w="11113">
              <a:solidFill>
                <a:srgbClr val="00FFFF"/>
              </a:solidFill>
              <a:round/>
              <a:headEnd/>
              <a:tailEnd/>
            </a:ln>
          </p:spPr>
          <p:txBody>
            <a:bodyPr/>
            <a:lstStyle/>
            <a:p>
              <a:endParaRPr lang="en-US"/>
            </a:p>
          </p:txBody>
        </p:sp>
        <p:sp>
          <p:nvSpPr>
            <p:cNvPr id="87158" name="Line 1148"/>
            <p:cNvSpPr>
              <a:spLocks noChangeShapeType="1"/>
            </p:cNvSpPr>
            <p:nvPr/>
          </p:nvSpPr>
          <p:spPr bwMode="auto">
            <a:xfrm flipV="1">
              <a:off x="1649" y="2855"/>
              <a:ext cx="15" cy="44"/>
            </a:xfrm>
            <a:prstGeom prst="line">
              <a:avLst/>
            </a:prstGeom>
            <a:noFill/>
            <a:ln w="11113">
              <a:solidFill>
                <a:srgbClr val="00FFFF"/>
              </a:solidFill>
              <a:round/>
              <a:headEnd/>
              <a:tailEnd/>
            </a:ln>
          </p:spPr>
          <p:txBody>
            <a:bodyPr/>
            <a:lstStyle/>
            <a:p>
              <a:endParaRPr lang="en-US"/>
            </a:p>
          </p:txBody>
        </p:sp>
        <p:sp>
          <p:nvSpPr>
            <p:cNvPr id="87159" name="Line 1149"/>
            <p:cNvSpPr>
              <a:spLocks noChangeShapeType="1"/>
            </p:cNvSpPr>
            <p:nvPr/>
          </p:nvSpPr>
          <p:spPr bwMode="auto">
            <a:xfrm>
              <a:off x="1664" y="2855"/>
              <a:ext cx="7" cy="15"/>
            </a:xfrm>
            <a:prstGeom prst="line">
              <a:avLst/>
            </a:prstGeom>
            <a:noFill/>
            <a:ln w="11113">
              <a:solidFill>
                <a:srgbClr val="00FFFF"/>
              </a:solidFill>
              <a:round/>
              <a:headEnd/>
              <a:tailEnd/>
            </a:ln>
          </p:spPr>
          <p:txBody>
            <a:bodyPr/>
            <a:lstStyle/>
            <a:p>
              <a:endParaRPr lang="en-US"/>
            </a:p>
          </p:txBody>
        </p:sp>
        <p:sp>
          <p:nvSpPr>
            <p:cNvPr id="87160" name="Line 1150"/>
            <p:cNvSpPr>
              <a:spLocks noChangeShapeType="1"/>
            </p:cNvSpPr>
            <p:nvPr/>
          </p:nvSpPr>
          <p:spPr bwMode="auto">
            <a:xfrm flipV="1">
              <a:off x="1671" y="2760"/>
              <a:ext cx="14" cy="110"/>
            </a:xfrm>
            <a:prstGeom prst="line">
              <a:avLst/>
            </a:prstGeom>
            <a:noFill/>
            <a:ln w="11113">
              <a:solidFill>
                <a:srgbClr val="00FFFF"/>
              </a:solidFill>
              <a:round/>
              <a:headEnd/>
              <a:tailEnd/>
            </a:ln>
          </p:spPr>
          <p:txBody>
            <a:bodyPr/>
            <a:lstStyle/>
            <a:p>
              <a:endParaRPr lang="en-US"/>
            </a:p>
          </p:txBody>
        </p:sp>
        <p:sp>
          <p:nvSpPr>
            <p:cNvPr id="87161" name="Line 1151"/>
            <p:cNvSpPr>
              <a:spLocks noChangeShapeType="1"/>
            </p:cNvSpPr>
            <p:nvPr/>
          </p:nvSpPr>
          <p:spPr bwMode="auto">
            <a:xfrm>
              <a:off x="1685" y="2760"/>
              <a:ext cx="8" cy="15"/>
            </a:xfrm>
            <a:prstGeom prst="line">
              <a:avLst/>
            </a:prstGeom>
            <a:noFill/>
            <a:ln w="11113">
              <a:solidFill>
                <a:srgbClr val="00FFFF"/>
              </a:solidFill>
              <a:round/>
              <a:headEnd/>
              <a:tailEnd/>
            </a:ln>
          </p:spPr>
          <p:txBody>
            <a:bodyPr/>
            <a:lstStyle/>
            <a:p>
              <a:endParaRPr lang="en-US"/>
            </a:p>
          </p:txBody>
        </p:sp>
        <p:sp>
          <p:nvSpPr>
            <p:cNvPr id="87162" name="Line 1152"/>
            <p:cNvSpPr>
              <a:spLocks noChangeShapeType="1"/>
            </p:cNvSpPr>
            <p:nvPr/>
          </p:nvSpPr>
          <p:spPr bwMode="auto">
            <a:xfrm>
              <a:off x="1693" y="2775"/>
              <a:ext cx="7" cy="15"/>
            </a:xfrm>
            <a:prstGeom prst="line">
              <a:avLst/>
            </a:prstGeom>
            <a:noFill/>
            <a:ln w="11113">
              <a:solidFill>
                <a:srgbClr val="00FFFF"/>
              </a:solidFill>
              <a:round/>
              <a:headEnd/>
              <a:tailEnd/>
            </a:ln>
          </p:spPr>
          <p:txBody>
            <a:bodyPr/>
            <a:lstStyle/>
            <a:p>
              <a:endParaRPr lang="en-US"/>
            </a:p>
          </p:txBody>
        </p:sp>
        <p:sp>
          <p:nvSpPr>
            <p:cNvPr id="87163" name="Line 1153"/>
            <p:cNvSpPr>
              <a:spLocks noChangeShapeType="1"/>
            </p:cNvSpPr>
            <p:nvPr/>
          </p:nvSpPr>
          <p:spPr bwMode="auto">
            <a:xfrm flipV="1">
              <a:off x="1700" y="2782"/>
              <a:ext cx="15" cy="8"/>
            </a:xfrm>
            <a:prstGeom prst="line">
              <a:avLst/>
            </a:prstGeom>
            <a:noFill/>
            <a:ln w="11113">
              <a:solidFill>
                <a:srgbClr val="00FFFF"/>
              </a:solidFill>
              <a:round/>
              <a:headEnd/>
              <a:tailEnd/>
            </a:ln>
          </p:spPr>
          <p:txBody>
            <a:bodyPr/>
            <a:lstStyle/>
            <a:p>
              <a:endParaRPr lang="en-US"/>
            </a:p>
          </p:txBody>
        </p:sp>
        <p:sp>
          <p:nvSpPr>
            <p:cNvPr id="87164" name="Line 1154"/>
            <p:cNvSpPr>
              <a:spLocks noChangeShapeType="1"/>
            </p:cNvSpPr>
            <p:nvPr/>
          </p:nvSpPr>
          <p:spPr bwMode="auto">
            <a:xfrm>
              <a:off x="1715" y="2782"/>
              <a:ext cx="7" cy="0"/>
            </a:xfrm>
            <a:prstGeom prst="line">
              <a:avLst/>
            </a:prstGeom>
            <a:noFill/>
            <a:ln w="11113">
              <a:solidFill>
                <a:srgbClr val="00FFFF"/>
              </a:solidFill>
              <a:round/>
              <a:headEnd/>
              <a:tailEnd/>
            </a:ln>
          </p:spPr>
          <p:txBody>
            <a:bodyPr/>
            <a:lstStyle/>
            <a:p>
              <a:endParaRPr lang="en-US"/>
            </a:p>
          </p:txBody>
        </p:sp>
        <p:sp>
          <p:nvSpPr>
            <p:cNvPr id="87165" name="Line 1155"/>
            <p:cNvSpPr>
              <a:spLocks noChangeShapeType="1"/>
            </p:cNvSpPr>
            <p:nvPr/>
          </p:nvSpPr>
          <p:spPr bwMode="auto">
            <a:xfrm>
              <a:off x="1722" y="2782"/>
              <a:ext cx="14" cy="0"/>
            </a:xfrm>
            <a:prstGeom prst="line">
              <a:avLst/>
            </a:prstGeom>
            <a:noFill/>
            <a:ln w="11113">
              <a:solidFill>
                <a:srgbClr val="00FFFF"/>
              </a:solidFill>
              <a:round/>
              <a:headEnd/>
              <a:tailEnd/>
            </a:ln>
          </p:spPr>
          <p:txBody>
            <a:bodyPr/>
            <a:lstStyle/>
            <a:p>
              <a:endParaRPr lang="en-US"/>
            </a:p>
          </p:txBody>
        </p:sp>
        <p:sp>
          <p:nvSpPr>
            <p:cNvPr id="87166" name="Line 1156"/>
            <p:cNvSpPr>
              <a:spLocks noChangeShapeType="1"/>
            </p:cNvSpPr>
            <p:nvPr/>
          </p:nvSpPr>
          <p:spPr bwMode="auto">
            <a:xfrm flipV="1">
              <a:off x="1736" y="2775"/>
              <a:ext cx="8" cy="7"/>
            </a:xfrm>
            <a:prstGeom prst="line">
              <a:avLst/>
            </a:prstGeom>
            <a:noFill/>
            <a:ln w="11113">
              <a:solidFill>
                <a:srgbClr val="00FFFF"/>
              </a:solidFill>
              <a:round/>
              <a:headEnd/>
              <a:tailEnd/>
            </a:ln>
          </p:spPr>
          <p:txBody>
            <a:bodyPr/>
            <a:lstStyle/>
            <a:p>
              <a:endParaRPr lang="en-US"/>
            </a:p>
          </p:txBody>
        </p:sp>
        <p:sp>
          <p:nvSpPr>
            <p:cNvPr id="87167" name="Line 1157"/>
            <p:cNvSpPr>
              <a:spLocks noChangeShapeType="1"/>
            </p:cNvSpPr>
            <p:nvPr/>
          </p:nvSpPr>
          <p:spPr bwMode="auto">
            <a:xfrm flipV="1">
              <a:off x="1744" y="2739"/>
              <a:ext cx="7" cy="36"/>
            </a:xfrm>
            <a:prstGeom prst="line">
              <a:avLst/>
            </a:prstGeom>
            <a:noFill/>
            <a:ln w="11113">
              <a:solidFill>
                <a:srgbClr val="00FFFF"/>
              </a:solidFill>
              <a:round/>
              <a:headEnd/>
              <a:tailEnd/>
            </a:ln>
          </p:spPr>
          <p:txBody>
            <a:bodyPr/>
            <a:lstStyle/>
            <a:p>
              <a:endParaRPr lang="en-US"/>
            </a:p>
          </p:txBody>
        </p:sp>
        <p:sp>
          <p:nvSpPr>
            <p:cNvPr id="87168" name="Line 1158"/>
            <p:cNvSpPr>
              <a:spLocks noChangeShapeType="1"/>
            </p:cNvSpPr>
            <p:nvPr/>
          </p:nvSpPr>
          <p:spPr bwMode="auto">
            <a:xfrm>
              <a:off x="1751" y="2739"/>
              <a:ext cx="15" cy="14"/>
            </a:xfrm>
            <a:prstGeom prst="line">
              <a:avLst/>
            </a:prstGeom>
            <a:noFill/>
            <a:ln w="11113">
              <a:solidFill>
                <a:srgbClr val="00FFFF"/>
              </a:solidFill>
              <a:round/>
              <a:headEnd/>
              <a:tailEnd/>
            </a:ln>
          </p:spPr>
          <p:txBody>
            <a:bodyPr/>
            <a:lstStyle/>
            <a:p>
              <a:endParaRPr lang="en-US"/>
            </a:p>
          </p:txBody>
        </p:sp>
        <p:sp>
          <p:nvSpPr>
            <p:cNvPr id="87169" name="Line 1159"/>
            <p:cNvSpPr>
              <a:spLocks noChangeShapeType="1"/>
            </p:cNvSpPr>
            <p:nvPr/>
          </p:nvSpPr>
          <p:spPr bwMode="auto">
            <a:xfrm flipV="1">
              <a:off x="1766" y="2724"/>
              <a:ext cx="7" cy="29"/>
            </a:xfrm>
            <a:prstGeom prst="line">
              <a:avLst/>
            </a:prstGeom>
            <a:noFill/>
            <a:ln w="11113">
              <a:solidFill>
                <a:srgbClr val="00FFFF"/>
              </a:solidFill>
              <a:round/>
              <a:headEnd/>
              <a:tailEnd/>
            </a:ln>
          </p:spPr>
          <p:txBody>
            <a:bodyPr/>
            <a:lstStyle/>
            <a:p>
              <a:endParaRPr lang="en-US"/>
            </a:p>
          </p:txBody>
        </p:sp>
        <p:sp>
          <p:nvSpPr>
            <p:cNvPr id="87170" name="Line 1160"/>
            <p:cNvSpPr>
              <a:spLocks noChangeShapeType="1"/>
            </p:cNvSpPr>
            <p:nvPr/>
          </p:nvSpPr>
          <p:spPr bwMode="auto">
            <a:xfrm>
              <a:off x="1773" y="2724"/>
              <a:ext cx="14" cy="7"/>
            </a:xfrm>
            <a:prstGeom prst="line">
              <a:avLst/>
            </a:prstGeom>
            <a:noFill/>
            <a:ln w="11113">
              <a:solidFill>
                <a:srgbClr val="00FFFF"/>
              </a:solidFill>
              <a:round/>
              <a:headEnd/>
              <a:tailEnd/>
            </a:ln>
          </p:spPr>
          <p:txBody>
            <a:bodyPr/>
            <a:lstStyle/>
            <a:p>
              <a:endParaRPr lang="en-US"/>
            </a:p>
          </p:txBody>
        </p:sp>
        <p:sp>
          <p:nvSpPr>
            <p:cNvPr id="87171" name="Line 1161"/>
            <p:cNvSpPr>
              <a:spLocks noChangeShapeType="1"/>
            </p:cNvSpPr>
            <p:nvPr/>
          </p:nvSpPr>
          <p:spPr bwMode="auto">
            <a:xfrm flipV="1">
              <a:off x="1787" y="2673"/>
              <a:ext cx="8" cy="58"/>
            </a:xfrm>
            <a:prstGeom prst="line">
              <a:avLst/>
            </a:prstGeom>
            <a:noFill/>
            <a:ln w="11113">
              <a:solidFill>
                <a:srgbClr val="00FFFF"/>
              </a:solidFill>
              <a:round/>
              <a:headEnd/>
              <a:tailEnd/>
            </a:ln>
          </p:spPr>
          <p:txBody>
            <a:bodyPr/>
            <a:lstStyle/>
            <a:p>
              <a:endParaRPr lang="en-US"/>
            </a:p>
          </p:txBody>
        </p:sp>
        <p:sp>
          <p:nvSpPr>
            <p:cNvPr id="87172" name="Line 1162"/>
            <p:cNvSpPr>
              <a:spLocks noChangeShapeType="1"/>
            </p:cNvSpPr>
            <p:nvPr/>
          </p:nvSpPr>
          <p:spPr bwMode="auto">
            <a:xfrm>
              <a:off x="1795" y="2673"/>
              <a:ext cx="7" cy="7"/>
            </a:xfrm>
            <a:prstGeom prst="line">
              <a:avLst/>
            </a:prstGeom>
            <a:noFill/>
            <a:ln w="11113">
              <a:solidFill>
                <a:srgbClr val="00FFFF"/>
              </a:solidFill>
              <a:round/>
              <a:headEnd/>
              <a:tailEnd/>
            </a:ln>
          </p:spPr>
          <p:txBody>
            <a:bodyPr/>
            <a:lstStyle/>
            <a:p>
              <a:endParaRPr lang="en-US"/>
            </a:p>
          </p:txBody>
        </p:sp>
        <p:sp>
          <p:nvSpPr>
            <p:cNvPr id="87173" name="Line 1163"/>
            <p:cNvSpPr>
              <a:spLocks noChangeShapeType="1"/>
            </p:cNvSpPr>
            <p:nvPr/>
          </p:nvSpPr>
          <p:spPr bwMode="auto">
            <a:xfrm>
              <a:off x="1802" y="2680"/>
              <a:ext cx="15" cy="8"/>
            </a:xfrm>
            <a:prstGeom prst="line">
              <a:avLst/>
            </a:prstGeom>
            <a:noFill/>
            <a:ln w="11113">
              <a:solidFill>
                <a:srgbClr val="00FFFF"/>
              </a:solidFill>
              <a:round/>
              <a:headEnd/>
              <a:tailEnd/>
            </a:ln>
          </p:spPr>
          <p:txBody>
            <a:bodyPr/>
            <a:lstStyle/>
            <a:p>
              <a:endParaRPr lang="en-US"/>
            </a:p>
          </p:txBody>
        </p:sp>
        <p:sp>
          <p:nvSpPr>
            <p:cNvPr id="87174" name="Line 1164"/>
            <p:cNvSpPr>
              <a:spLocks noChangeShapeType="1"/>
            </p:cNvSpPr>
            <p:nvPr/>
          </p:nvSpPr>
          <p:spPr bwMode="auto">
            <a:xfrm>
              <a:off x="1817" y="2688"/>
              <a:ext cx="7" cy="43"/>
            </a:xfrm>
            <a:prstGeom prst="line">
              <a:avLst/>
            </a:prstGeom>
            <a:noFill/>
            <a:ln w="11113">
              <a:solidFill>
                <a:srgbClr val="00FFFF"/>
              </a:solidFill>
              <a:round/>
              <a:headEnd/>
              <a:tailEnd/>
            </a:ln>
          </p:spPr>
          <p:txBody>
            <a:bodyPr/>
            <a:lstStyle/>
            <a:p>
              <a:endParaRPr lang="en-US"/>
            </a:p>
          </p:txBody>
        </p:sp>
        <p:sp>
          <p:nvSpPr>
            <p:cNvPr id="87175" name="Line 1165"/>
            <p:cNvSpPr>
              <a:spLocks noChangeShapeType="1"/>
            </p:cNvSpPr>
            <p:nvPr/>
          </p:nvSpPr>
          <p:spPr bwMode="auto">
            <a:xfrm flipV="1">
              <a:off x="1824" y="2724"/>
              <a:ext cx="14" cy="7"/>
            </a:xfrm>
            <a:prstGeom prst="line">
              <a:avLst/>
            </a:prstGeom>
            <a:noFill/>
            <a:ln w="11113">
              <a:solidFill>
                <a:srgbClr val="00FFFF"/>
              </a:solidFill>
              <a:round/>
              <a:headEnd/>
              <a:tailEnd/>
            </a:ln>
          </p:spPr>
          <p:txBody>
            <a:bodyPr/>
            <a:lstStyle/>
            <a:p>
              <a:endParaRPr lang="en-US"/>
            </a:p>
          </p:txBody>
        </p:sp>
        <p:sp>
          <p:nvSpPr>
            <p:cNvPr id="87176" name="Line 1166"/>
            <p:cNvSpPr>
              <a:spLocks noChangeShapeType="1"/>
            </p:cNvSpPr>
            <p:nvPr/>
          </p:nvSpPr>
          <p:spPr bwMode="auto">
            <a:xfrm>
              <a:off x="1838" y="2724"/>
              <a:ext cx="8" cy="15"/>
            </a:xfrm>
            <a:prstGeom prst="line">
              <a:avLst/>
            </a:prstGeom>
            <a:noFill/>
            <a:ln w="11113">
              <a:solidFill>
                <a:srgbClr val="00FFFF"/>
              </a:solidFill>
              <a:round/>
              <a:headEnd/>
              <a:tailEnd/>
            </a:ln>
          </p:spPr>
          <p:txBody>
            <a:bodyPr/>
            <a:lstStyle/>
            <a:p>
              <a:endParaRPr lang="en-US"/>
            </a:p>
          </p:txBody>
        </p:sp>
        <p:sp>
          <p:nvSpPr>
            <p:cNvPr id="87177" name="Line 1167"/>
            <p:cNvSpPr>
              <a:spLocks noChangeShapeType="1"/>
            </p:cNvSpPr>
            <p:nvPr/>
          </p:nvSpPr>
          <p:spPr bwMode="auto">
            <a:xfrm>
              <a:off x="1846" y="2739"/>
              <a:ext cx="14" cy="72"/>
            </a:xfrm>
            <a:prstGeom prst="line">
              <a:avLst/>
            </a:prstGeom>
            <a:noFill/>
            <a:ln w="11113">
              <a:solidFill>
                <a:srgbClr val="00FFFF"/>
              </a:solidFill>
              <a:round/>
              <a:headEnd/>
              <a:tailEnd/>
            </a:ln>
          </p:spPr>
          <p:txBody>
            <a:bodyPr/>
            <a:lstStyle/>
            <a:p>
              <a:endParaRPr lang="en-US"/>
            </a:p>
          </p:txBody>
        </p:sp>
        <p:sp>
          <p:nvSpPr>
            <p:cNvPr id="87178" name="Line 1168"/>
            <p:cNvSpPr>
              <a:spLocks noChangeShapeType="1"/>
            </p:cNvSpPr>
            <p:nvPr/>
          </p:nvSpPr>
          <p:spPr bwMode="auto">
            <a:xfrm flipV="1">
              <a:off x="1860" y="2790"/>
              <a:ext cx="8" cy="21"/>
            </a:xfrm>
            <a:prstGeom prst="line">
              <a:avLst/>
            </a:prstGeom>
            <a:noFill/>
            <a:ln w="11113">
              <a:solidFill>
                <a:srgbClr val="00FFFF"/>
              </a:solidFill>
              <a:round/>
              <a:headEnd/>
              <a:tailEnd/>
            </a:ln>
          </p:spPr>
          <p:txBody>
            <a:bodyPr/>
            <a:lstStyle/>
            <a:p>
              <a:endParaRPr lang="en-US"/>
            </a:p>
          </p:txBody>
        </p:sp>
        <p:sp>
          <p:nvSpPr>
            <p:cNvPr id="87179" name="Line 1169"/>
            <p:cNvSpPr>
              <a:spLocks noChangeShapeType="1"/>
            </p:cNvSpPr>
            <p:nvPr/>
          </p:nvSpPr>
          <p:spPr bwMode="auto">
            <a:xfrm flipV="1">
              <a:off x="1868" y="2782"/>
              <a:ext cx="7" cy="8"/>
            </a:xfrm>
            <a:prstGeom prst="line">
              <a:avLst/>
            </a:prstGeom>
            <a:noFill/>
            <a:ln w="11113">
              <a:solidFill>
                <a:srgbClr val="00FFFF"/>
              </a:solidFill>
              <a:round/>
              <a:headEnd/>
              <a:tailEnd/>
            </a:ln>
          </p:spPr>
          <p:txBody>
            <a:bodyPr/>
            <a:lstStyle/>
            <a:p>
              <a:endParaRPr lang="en-US"/>
            </a:p>
          </p:txBody>
        </p:sp>
        <p:sp>
          <p:nvSpPr>
            <p:cNvPr id="87180" name="Line 1170"/>
            <p:cNvSpPr>
              <a:spLocks noChangeShapeType="1"/>
            </p:cNvSpPr>
            <p:nvPr/>
          </p:nvSpPr>
          <p:spPr bwMode="auto">
            <a:xfrm flipV="1">
              <a:off x="1875" y="2768"/>
              <a:ext cx="14" cy="14"/>
            </a:xfrm>
            <a:prstGeom prst="line">
              <a:avLst/>
            </a:prstGeom>
            <a:noFill/>
            <a:ln w="11113">
              <a:solidFill>
                <a:srgbClr val="00FFFF"/>
              </a:solidFill>
              <a:round/>
              <a:headEnd/>
              <a:tailEnd/>
            </a:ln>
          </p:spPr>
          <p:txBody>
            <a:bodyPr/>
            <a:lstStyle/>
            <a:p>
              <a:endParaRPr lang="en-US"/>
            </a:p>
          </p:txBody>
        </p:sp>
        <p:sp>
          <p:nvSpPr>
            <p:cNvPr id="87181" name="Line 1171"/>
            <p:cNvSpPr>
              <a:spLocks noChangeShapeType="1"/>
            </p:cNvSpPr>
            <p:nvPr/>
          </p:nvSpPr>
          <p:spPr bwMode="auto">
            <a:xfrm>
              <a:off x="1889" y="2768"/>
              <a:ext cx="8" cy="29"/>
            </a:xfrm>
            <a:prstGeom prst="line">
              <a:avLst/>
            </a:prstGeom>
            <a:noFill/>
            <a:ln w="11113">
              <a:solidFill>
                <a:srgbClr val="00FFFF"/>
              </a:solidFill>
              <a:round/>
              <a:headEnd/>
              <a:tailEnd/>
            </a:ln>
          </p:spPr>
          <p:txBody>
            <a:bodyPr/>
            <a:lstStyle/>
            <a:p>
              <a:endParaRPr lang="en-US"/>
            </a:p>
          </p:txBody>
        </p:sp>
        <p:sp>
          <p:nvSpPr>
            <p:cNvPr id="87182" name="Line 1172"/>
            <p:cNvSpPr>
              <a:spLocks noChangeShapeType="1"/>
            </p:cNvSpPr>
            <p:nvPr/>
          </p:nvSpPr>
          <p:spPr bwMode="auto">
            <a:xfrm>
              <a:off x="1897" y="2797"/>
              <a:ext cx="14" cy="58"/>
            </a:xfrm>
            <a:prstGeom prst="line">
              <a:avLst/>
            </a:prstGeom>
            <a:noFill/>
            <a:ln w="11113">
              <a:solidFill>
                <a:srgbClr val="00FFFF"/>
              </a:solidFill>
              <a:round/>
              <a:headEnd/>
              <a:tailEnd/>
            </a:ln>
          </p:spPr>
          <p:txBody>
            <a:bodyPr/>
            <a:lstStyle/>
            <a:p>
              <a:endParaRPr lang="en-US"/>
            </a:p>
          </p:txBody>
        </p:sp>
        <p:sp>
          <p:nvSpPr>
            <p:cNvPr id="87183" name="Line 1173"/>
            <p:cNvSpPr>
              <a:spLocks noChangeShapeType="1"/>
            </p:cNvSpPr>
            <p:nvPr/>
          </p:nvSpPr>
          <p:spPr bwMode="auto">
            <a:xfrm>
              <a:off x="1911" y="2855"/>
              <a:ext cx="8" cy="0"/>
            </a:xfrm>
            <a:prstGeom prst="line">
              <a:avLst/>
            </a:prstGeom>
            <a:noFill/>
            <a:ln w="11113">
              <a:solidFill>
                <a:srgbClr val="00FFFF"/>
              </a:solidFill>
              <a:round/>
              <a:headEnd/>
              <a:tailEnd/>
            </a:ln>
          </p:spPr>
          <p:txBody>
            <a:bodyPr/>
            <a:lstStyle/>
            <a:p>
              <a:endParaRPr lang="en-US"/>
            </a:p>
          </p:txBody>
        </p:sp>
        <p:sp>
          <p:nvSpPr>
            <p:cNvPr id="87184" name="Line 1174"/>
            <p:cNvSpPr>
              <a:spLocks noChangeShapeType="1"/>
            </p:cNvSpPr>
            <p:nvPr/>
          </p:nvSpPr>
          <p:spPr bwMode="auto">
            <a:xfrm>
              <a:off x="1919" y="2855"/>
              <a:ext cx="7" cy="22"/>
            </a:xfrm>
            <a:prstGeom prst="line">
              <a:avLst/>
            </a:prstGeom>
            <a:noFill/>
            <a:ln w="11113">
              <a:solidFill>
                <a:srgbClr val="00FFFF"/>
              </a:solidFill>
              <a:round/>
              <a:headEnd/>
              <a:tailEnd/>
            </a:ln>
          </p:spPr>
          <p:txBody>
            <a:bodyPr/>
            <a:lstStyle/>
            <a:p>
              <a:endParaRPr lang="en-US"/>
            </a:p>
          </p:txBody>
        </p:sp>
        <p:sp>
          <p:nvSpPr>
            <p:cNvPr id="87185" name="Line 1175"/>
            <p:cNvSpPr>
              <a:spLocks noChangeShapeType="1"/>
            </p:cNvSpPr>
            <p:nvPr/>
          </p:nvSpPr>
          <p:spPr bwMode="auto">
            <a:xfrm flipV="1">
              <a:off x="1926" y="2819"/>
              <a:ext cx="14" cy="58"/>
            </a:xfrm>
            <a:prstGeom prst="line">
              <a:avLst/>
            </a:prstGeom>
            <a:noFill/>
            <a:ln w="11113">
              <a:solidFill>
                <a:srgbClr val="00FFFF"/>
              </a:solidFill>
              <a:round/>
              <a:headEnd/>
              <a:tailEnd/>
            </a:ln>
          </p:spPr>
          <p:txBody>
            <a:bodyPr/>
            <a:lstStyle/>
            <a:p>
              <a:endParaRPr lang="en-US"/>
            </a:p>
          </p:txBody>
        </p:sp>
        <p:sp>
          <p:nvSpPr>
            <p:cNvPr id="87186" name="Line 1176"/>
            <p:cNvSpPr>
              <a:spLocks noChangeShapeType="1"/>
            </p:cNvSpPr>
            <p:nvPr/>
          </p:nvSpPr>
          <p:spPr bwMode="auto">
            <a:xfrm>
              <a:off x="1940" y="2819"/>
              <a:ext cx="8" cy="43"/>
            </a:xfrm>
            <a:prstGeom prst="line">
              <a:avLst/>
            </a:prstGeom>
            <a:noFill/>
            <a:ln w="11113">
              <a:solidFill>
                <a:srgbClr val="00FFFF"/>
              </a:solidFill>
              <a:round/>
              <a:headEnd/>
              <a:tailEnd/>
            </a:ln>
          </p:spPr>
          <p:txBody>
            <a:bodyPr/>
            <a:lstStyle/>
            <a:p>
              <a:endParaRPr lang="en-US"/>
            </a:p>
          </p:txBody>
        </p:sp>
        <p:sp>
          <p:nvSpPr>
            <p:cNvPr id="87187" name="Line 1177"/>
            <p:cNvSpPr>
              <a:spLocks noChangeShapeType="1"/>
            </p:cNvSpPr>
            <p:nvPr/>
          </p:nvSpPr>
          <p:spPr bwMode="auto">
            <a:xfrm>
              <a:off x="1948" y="2862"/>
              <a:ext cx="14" cy="0"/>
            </a:xfrm>
            <a:prstGeom prst="line">
              <a:avLst/>
            </a:prstGeom>
            <a:noFill/>
            <a:ln w="11113">
              <a:solidFill>
                <a:srgbClr val="00FFFF"/>
              </a:solidFill>
              <a:round/>
              <a:headEnd/>
              <a:tailEnd/>
            </a:ln>
          </p:spPr>
          <p:txBody>
            <a:bodyPr/>
            <a:lstStyle/>
            <a:p>
              <a:endParaRPr lang="en-US"/>
            </a:p>
          </p:txBody>
        </p:sp>
        <p:sp>
          <p:nvSpPr>
            <p:cNvPr id="87188" name="Line 1178"/>
            <p:cNvSpPr>
              <a:spLocks noChangeShapeType="1"/>
            </p:cNvSpPr>
            <p:nvPr/>
          </p:nvSpPr>
          <p:spPr bwMode="auto">
            <a:xfrm>
              <a:off x="1962" y="2862"/>
              <a:ext cx="7" cy="0"/>
            </a:xfrm>
            <a:prstGeom prst="line">
              <a:avLst/>
            </a:prstGeom>
            <a:noFill/>
            <a:ln w="11113">
              <a:solidFill>
                <a:srgbClr val="00FFFF"/>
              </a:solidFill>
              <a:round/>
              <a:headEnd/>
              <a:tailEnd/>
            </a:ln>
          </p:spPr>
          <p:txBody>
            <a:bodyPr/>
            <a:lstStyle/>
            <a:p>
              <a:endParaRPr lang="en-US"/>
            </a:p>
          </p:txBody>
        </p:sp>
        <p:sp>
          <p:nvSpPr>
            <p:cNvPr id="87189" name="Line 1179"/>
            <p:cNvSpPr>
              <a:spLocks noChangeShapeType="1"/>
            </p:cNvSpPr>
            <p:nvPr/>
          </p:nvSpPr>
          <p:spPr bwMode="auto">
            <a:xfrm>
              <a:off x="1969" y="2862"/>
              <a:ext cx="8" cy="15"/>
            </a:xfrm>
            <a:prstGeom prst="line">
              <a:avLst/>
            </a:prstGeom>
            <a:noFill/>
            <a:ln w="11113">
              <a:solidFill>
                <a:srgbClr val="00FFFF"/>
              </a:solidFill>
              <a:round/>
              <a:headEnd/>
              <a:tailEnd/>
            </a:ln>
          </p:spPr>
          <p:txBody>
            <a:bodyPr/>
            <a:lstStyle/>
            <a:p>
              <a:endParaRPr lang="en-US"/>
            </a:p>
          </p:txBody>
        </p:sp>
        <p:sp>
          <p:nvSpPr>
            <p:cNvPr id="87190" name="Line 1180"/>
            <p:cNvSpPr>
              <a:spLocks noChangeShapeType="1"/>
            </p:cNvSpPr>
            <p:nvPr/>
          </p:nvSpPr>
          <p:spPr bwMode="auto">
            <a:xfrm>
              <a:off x="1977" y="2877"/>
              <a:ext cx="14" cy="0"/>
            </a:xfrm>
            <a:prstGeom prst="line">
              <a:avLst/>
            </a:prstGeom>
            <a:noFill/>
            <a:ln w="11113">
              <a:solidFill>
                <a:srgbClr val="00FFFF"/>
              </a:solidFill>
              <a:round/>
              <a:headEnd/>
              <a:tailEnd/>
            </a:ln>
          </p:spPr>
          <p:txBody>
            <a:bodyPr/>
            <a:lstStyle/>
            <a:p>
              <a:endParaRPr lang="en-US"/>
            </a:p>
          </p:txBody>
        </p:sp>
        <p:sp>
          <p:nvSpPr>
            <p:cNvPr id="87191" name="Line 1181"/>
            <p:cNvSpPr>
              <a:spLocks noChangeShapeType="1"/>
            </p:cNvSpPr>
            <p:nvPr/>
          </p:nvSpPr>
          <p:spPr bwMode="auto">
            <a:xfrm>
              <a:off x="1991" y="2877"/>
              <a:ext cx="8" cy="0"/>
            </a:xfrm>
            <a:prstGeom prst="line">
              <a:avLst/>
            </a:prstGeom>
            <a:noFill/>
            <a:ln w="11113">
              <a:solidFill>
                <a:srgbClr val="00FFFF"/>
              </a:solidFill>
              <a:round/>
              <a:headEnd/>
              <a:tailEnd/>
            </a:ln>
          </p:spPr>
          <p:txBody>
            <a:bodyPr/>
            <a:lstStyle/>
            <a:p>
              <a:endParaRPr lang="en-US"/>
            </a:p>
          </p:txBody>
        </p:sp>
        <p:sp>
          <p:nvSpPr>
            <p:cNvPr id="87192" name="Line 1182"/>
            <p:cNvSpPr>
              <a:spLocks noChangeShapeType="1"/>
            </p:cNvSpPr>
            <p:nvPr/>
          </p:nvSpPr>
          <p:spPr bwMode="auto">
            <a:xfrm>
              <a:off x="1999" y="2877"/>
              <a:ext cx="14" cy="36"/>
            </a:xfrm>
            <a:prstGeom prst="line">
              <a:avLst/>
            </a:prstGeom>
            <a:noFill/>
            <a:ln w="11113">
              <a:solidFill>
                <a:srgbClr val="00FFFF"/>
              </a:solidFill>
              <a:round/>
              <a:headEnd/>
              <a:tailEnd/>
            </a:ln>
          </p:spPr>
          <p:txBody>
            <a:bodyPr/>
            <a:lstStyle/>
            <a:p>
              <a:endParaRPr lang="en-US"/>
            </a:p>
          </p:txBody>
        </p:sp>
        <p:sp>
          <p:nvSpPr>
            <p:cNvPr id="87193" name="Line 1183"/>
            <p:cNvSpPr>
              <a:spLocks noChangeShapeType="1"/>
            </p:cNvSpPr>
            <p:nvPr/>
          </p:nvSpPr>
          <p:spPr bwMode="auto">
            <a:xfrm>
              <a:off x="2013" y="2913"/>
              <a:ext cx="7" cy="8"/>
            </a:xfrm>
            <a:prstGeom prst="line">
              <a:avLst/>
            </a:prstGeom>
            <a:noFill/>
            <a:ln w="11113">
              <a:solidFill>
                <a:srgbClr val="00FFFF"/>
              </a:solidFill>
              <a:round/>
              <a:headEnd/>
              <a:tailEnd/>
            </a:ln>
          </p:spPr>
          <p:txBody>
            <a:bodyPr/>
            <a:lstStyle/>
            <a:p>
              <a:endParaRPr lang="en-US"/>
            </a:p>
          </p:txBody>
        </p:sp>
        <p:sp>
          <p:nvSpPr>
            <p:cNvPr id="87194" name="Line 1184"/>
            <p:cNvSpPr>
              <a:spLocks noChangeShapeType="1"/>
            </p:cNvSpPr>
            <p:nvPr/>
          </p:nvSpPr>
          <p:spPr bwMode="auto">
            <a:xfrm>
              <a:off x="2020" y="2921"/>
              <a:ext cx="8" cy="14"/>
            </a:xfrm>
            <a:prstGeom prst="line">
              <a:avLst/>
            </a:prstGeom>
            <a:noFill/>
            <a:ln w="11113">
              <a:solidFill>
                <a:srgbClr val="00FFFF"/>
              </a:solidFill>
              <a:round/>
              <a:headEnd/>
              <a:tailEnd/>
            </a:ln>
          </p:spPr>
          <p:txBody>
            <a:bodyPr/>
            <a:lstStyle/>
            <a:p>
              <a:endParaRPr lang="en-US"/>
            </a:p>
          </p:txBody>
        </p:sp>
        <p:sp>
          <p:nvSpPr>
            <p:cNvPr id="87195" name="Line 1185"/>
            <p:cNvSpPr>
              <a:spLocks noChangeShapeType="1"/>
            </p:cNvSpPr>
            <p:nvPr/>
          </p:nvSpPr>
          <p:spPr bwMode="auto">
            <a:xfrm flipV="1">
              <a:off x="2028" y="2928"/>
              <a:ext cx="14" cy="7"/>
            </a:xfrm>
            <a:prstGeom prst="line">
              <a:avLst/>
            </a:prstGeom>
            <a:noFill/>
            <a:ln w="11113">
              <a:solidFill>
                <a:srgbClr val="00FFFF"/>
              </a:solidFill>
              <a:round/>
              <a:headEnd/>
              <a:tailEnd/>
            </a:ln>
          </p:spPr>
          <p:txBody>
            <a:bodyPr/>
            <a:lstStyle/>
            <a:p>
              <a:endParaRPr lang="en-US"/>
            </a:p>
          </p:txBody>
        </p:sp>
        <p:sp>
          <p:nvSpPr>
            <p:cNvPr id="87196" name="Line 1186"/>
            <p:cNvSpPr>
              <a:spLocks noChangeShapeType="1"/>
            </p:cNvSpPr>
            <p:nvPr/>
          </p:nvSpPr>
          <p:spPr bwMode="auto">
            <a:xfrm flipV="1">
              <a:off x="2042" y="2899"/>
              <a:ext cx="8" cy="29"/>
            </a:xfrm>
            <a:prstGeom prst="line">
              <a:avLst/>
            </a:prstGeom>
            <a:noFill/>
            <a:ln w="11113">
              <a:solidFill>
                <a:srgbClr val="00FFFF"/>
              </a:solidFill>
              <a:round/>
              <a:headEnd/>
              <a:tailEnd/>
            </a:ln>
          </p:spPr>
          <p:txBody>
            <a:bodyPr/>
            <a:lstStyle/>
            <a:p>
              <a:endParaRPr lang="en-US"/>
            </a:p>
          </p:txBody>
        </p:sp>
        <p:sp>
          <p:nvSpPr>
            <p:cNvPr id="87197" name="Line 1187"/>
            <p:cNvSpPr>
              <a:spLocks noChangeShapeType="1"/>
            </p:cNvSpPr>
            <p:nvPr/>
          </p:nvSpPr>
          <p:spPr bwMode="auto">
            <a:xfrm>
              <a:off x="2050" y="2899"/>
              <a:ext cx="14" cy="0"/>
            </a:xfrm>
            <a:prstGeom prst="line">
              <a:avLst/>
            </a:prstGeom>
            <a:noFill/>
            <a:ln w="11113">
              <a:solidFill>
                <a:srgbClr val="00FFFF"/>
              </a:solidFill>
              <a:round/>
              <a:headEnd/>
              <a:tailEnd/>
            </a:ln>
          </p:spPr>
          <p:txBody>
            <a:bodyPr/>
            <a:lstStyle/>
            <a:p>
              <a:endParaRPr lang="en-US"/>
            </a:p>
          </p:txBody>
        </p:sp>
        <p:sp>
          <p:nvSpPr>
            <p:cNvPr id="87198" name="Line 1188"/>
            <p:cNvSpPr>
              <a:spLocks noChangeShapeType="1"/>
            </p:cNvSpPr>
            <p:nvPr/>
          </p:nvSpPr>
          <p:spPr bwMode="auto">
            <a:xfrm>
              <a:off x="2064" y="2899"/>
              <a:ext cx="7" cy="146"/>
            </a:xfrm>
            <a:prstGeom prst="line">
              <a:avLst/>
            </a:prstGeom>
            <a:noFill/>
            <a:ln w="11113">
              <a:solidFill>
                <a:srgbClr val="00FFFF"/>
              </a:solidFill>
              <a:round/>
              <a:headEnd/>
              <a:tailEnd/>
            </a:ln>
          </p:spPr>
          <p:txBody>
            <a:bodyPr/>
            <a:lstStyle/>
            <a:p>
              <a:endParaRPr lang="en-US"/>
            </a:p>
          </p:txBody>
        </p:sp>
        <p:sp>
          <p:nvSpPr>
            <p:cNvPr id="87199" name="Line 1189"/>
            <p:cNvSpPr>
              <a:spLocks noChangeShapeType="1"/>
            </p:cNvSpPr>
            <p:nvPr/>
          </p:nvSpPr>
          <p:spPr bwMode="auto">
            <a:xfrm>
              <a:off x="2071" y="3045"/>
              <a:ext cx="15" cy="14"/>
            </a:xfrm>
            <a:prstGeom prst="line">
              <a:avLst/>
            </a:prstGeom>
            <a:noFill/>
            <a:ln w="11113">
              <a:solidFill>
                <a:srgbClr val="00FFFF"/>
              </a:solidFill>
              <a:round/>
              <a:headEnd/>
              <a:tailEnd/>
            </a:ln>
          </p:spPr>
          <p:txBody>
            <a:bodyPr/>
            <a:lstStyle/>
            <a:p>
              <a:endParaRPr lang="en-US"/>
            </a:p>
          </p:txBody>
        </p:sp>
        <p:sp>
          <p:nvSpPr>
            <p:cNvPr id="87200" name="Line 1190"/>
            <p:cNvSpPr>
              <a:spLocks noChangeShapeType="1"/>
            </p:cNvSpPr>
            <p:nvPr/>
          </p:nvSpPr>
          <p:spPr bwMode="auto">
            <a:xfrm>
              <a:off x="2086" y="3059"/>
              <a:ext cx="7" cy="0"/>
            </a:xfrm>
            <a:prstGeom prst="line">
              <a:avLst/>
            </a:prstGeom>
            <a:noFill/>
            <a:ln w="11113">
              <a:solidFill>
                <a:srgbClr val="00FFFF"/>
              </a:solidFill>
              <a:round/>
              <a:headEnd/>
              <a:tailEnd/>
            </a:ln>
          </p:spPr>
          <p:txBody>
            <a:bodyPr/>
            <a:lstStyle/>
            <a:p>
              <a:endParaRPr lang="en-US"/>
            </a:p>
          </p:txBody>
        </p:sp>
        <p:sp>
          <p:nvSpPr>
            <p:cNvPr id="87201" name="Line 1191"/>
            <p:cNvSpPr>
              <a:spLocks noChangeShapeType="1"/>
            </p:cNvSpPr>
            <p:nvPr/>
          </p:nvSpPr>
          <p:spPr bwMode="auto">
            <a:xfrm flipV="1">
              <a:off x="2093" y="3052"/>
              <a:ext cx="8" cy="7"/>
            </a:xfrm>
            <a:prstGeom prst="line">
              <a:avLst/>
            </a:prstGeom>
            <a:noFill/>
            <a:ln w="11113">
              <a:solidFill>
                <a:srgbClr val="00FFFF"/>
              </a:solidFill>
              <a:round/>
              <a:headEnd/>
              <a:tailEnd/>
            </a:ln>
          </p:spPr>
          <p:txBody>
            <a:bodyPr/>
            <a:lstStyle/>
            <a:p>
              <a:endParaRPr lang="en-US"/>
            </a:p>
          </p:txBody>
        </p:sp>
        <p:sp>
          <p:nvSpPr>
            <p:cNvPr id="87202" name="Line 1192"/>
            <p:cNvSpPr>
              <a:spLocks noChangeShapeType="1"/>
            </p:cNvSpPr>
            <p:nvPr/>
          </p:nvSpPr>
          <p:spPr bwMode="auto">
            <a:xfrm>
              <a:off x="2101" y="3052"/>
              <a:ext cx="14" cy="0"/>
            </a:xfrm>
            <a:prstGeom prst="line">
              <a:avLst/>
            </a:prstGeom>
            <a:noFill/>
            <a:ln w="11113">
              <a:solidFill>
                <a:srgbClr val="00FFFF"/>
              </a:solidFill>
              <a:round/>
              <a:headEnd/>
              <a:tailEnd/>
            </a:ln>
          </p:spPr>
          <p:txBody>
            <a:bodyPr/>
            <a:lstStyle/>
            <a:p>
              <a:endParaRPr lang="en-US"/>
            </a:p>
          </p:txBody>
        </p:sp>
        <p:sp>
          <p:nvSpPr>
            <p:cNvPr id="87203" name="Line 1193"/>
            <p:cNvSpPr>
              <a:spLocks noChangeShapeType="1"/>
            </p:cNvSpPr>
            <p:nvPr/>
          </p:nvSpPr>
          <p:spPr bwMode="auto">
            <a:xfrm>
              <a:off x="2115" y="3052"/>
              <a:ext cx="7" cy="0"/>
            </a:xfrm>
            <a:prstGeom prst="line">
              <a:avLst/>
            </a:prstGeom>
            <a:noFill/>
            <a:ln w="11113">
              <a:solidFill>
                <a:srgbClr val="00FFFF"/>
              </a:solidFill>
              <a:round/>
              <a:headEnd/>
              <a:tailEnd/>
            </a:ln>
          </p:spPr>
          <p:txBody>
            <a:bodyPr/>
            <a:lstStyle/>
            <a:p>
              <a:endParaRPr lang="en-US"/>
            </a:p>
          </p:txBody>
        </p:sp>
        <p:sp>
          <p:nvSpPr>
            <p:cNvPr id="87204" name="Line 1194"/>
            <p:cNvSpPr>
              <a:spLocks noChangeShapeType="1"/>
            </p:cNvSpPr>
            <p:nvPr/>
          </p:nvSpPr>
          <p:spPr bwMode="auto">
            <a:xfrm>
              <a:off x="2122" y="3052"/>
              <a:ext cx="15" cy="0"/>
            </a:xfrm>
            <a:prstGeom prst="line">
              <a:avLst/>
            </a:prstGeom>
            <a:noFill/>
            <a:ln w="11113">
              <a:solidFill>
                <a:srgbClr val="00FFFF"/>
              </a:solidFill>
              <a:round/>
              <a:headEnd/>
              <a:tailEnd/>
            </a:ln>
          </p:spPr>
          <p:txBody>
            <a:bodyPr/>
            <a:lstStyle/>
            <a:p>
              <a:endParaRPr lang="en-US"/>
            </a:p>
          </p:txBody>
        </p:sp>
        <p:sp>
          <p:nvSpPr>
            <p:cNvPr id="87205" name="Line 1195"/>
            <p:cNvSpPr>
              <a:spLocks noChangeShapeType="1"/>
            </p:cNvSpPr>
            <p:nvPr/>
          </p:nvSpPr>
          <p:spPr bwMode="auto">
            <a:xfrm flipV="1">
              <a:off x="2137" y="3037"/>
              <a:ext cx="7" cy="15"/>
            </a:xfrm>
            <a:prstGeom prst="line">
              <a:avLst/>
            </a:prstGeom>
            <a:noFill/>
            <a:ln w="11113">
              <a:solidFill>
                <a:srgbClr val="00FFFF"/>
              </a:solidFill>
              <a:round/>
              <a:headEnd/>
              <a:tailEnd/>
            </a:ln>
          </p:spPr>
          <p:txBody>
            <a:bodyPr/>
            <a:lstStyle/>
            <a:p>
              <a:endParaRPr lang="en-US"/>
            </a:p>
          </p:txBody>
        </p:sp>
        <p:sp>
          <p:nvSpPr>
            <p:cNvPr id="87206" name="Line 1196"/>
            <p:cNvSpPr>
              <a:spLocks noChangeShapeType="1"/>
            </p:cNvSpPr>
            <p:nvPr/>
          </p:nvSpPr>
          <p:spPr bwMode="auto">
            <a:xfrm>
              <a:off x="2144" y="3037"/>
              <a:ext cx="8" cy="0"/>
            </a:xfrm>
            <a:prstGeom prst="line">
              <a:avLst/>
            </a:prstGeom>
            <a:noFill/>
            <a:ln w="11113">
              <a:solidFill>
                <a:srgbClr val="00FFFF"/>
              </a:solidFill>
              <a:round/>
              <a:headEnd/>
              <a:tailEnd/>
            </a:ln>
          </p:spPr>
          <p:txBody>
            <a:bodyPr/>
            <a:lstStyle/>
            <a:p>
              <a:endParaRPr lang="en-US"/>
            </a:p>
          </p:txBody>
        </p:sp>
        <p:sp>
          <p:nvSpPr>
            <p:cNvPr id="87207" name="Line 1197"/>
            <p:cNvSpPr>
              <a:spLocks noChangeShapeType="1"/>
            </p:cNvSpPr>
            <p:nvPr/>
          </p:nvSpPr>
          <p:spPr bwMode="auto">
            <a:xfrm>
              <a:off x="2152" y="3037"/>
              <a:ext cx="14" cy="15"/>
            </a:xfrm>
            <a:prstGeom prst="line">
              <a:avLst/>
            </a:prstGeom>
            <a:noFill/>
            <a:ln w="11113">
              <a:solidFill>
                <a:srgbClr val="00FFFF"/>
              </a:solidFill>
              <a:round/>
              <a:headEnd/>
              <a:tailEnd/>
            </a:ln>
          </p:spPr>
          <p:txBody>
            <a:bodyPr/>
            <a:lstStyle/>
            <a:p>
              <a:endParaRPr lang="en-US"/>
            </a:p>
          </p:txBody>
        </p:sp>
        <p:sp>
          <p:nvSpPr>
            <p:cNvPr id="87208" name="Line 1198"/>
            <p:cNvSpPr>
              <a:spLocks noChangeShapeType="1"/>
            </p:cNvSpPr>
            <p:nvPr/>
          </p:nvSpPr>
          <p:spPr bwMode="auto">
            <a:xfrm>
              <a:off x="2166" y="3052"/>
              <a:ext cx="7" cy="0"/>
            </a:xfrm>
            <a:prstGeom prst="line">
              <a:avLst/>
            </a:prstGeom>
            <a:noFill/>
            <a:ln w="11113">
              <a:solidFill>
                <a:srgbClr val="00FFFF"/>
              </a:solidFill>
              <a:round/>
              <a:headEnd/>
              <a:tailEnd/>
            </a:ln>
          </p:spPr>
          <p:txBody>
            <a:bodyPr/>
            <a:lstStyle/>
            <a:p>
              <a:endParaRPr lang="en-US"/>
            </a:p>
          </p:txBody>
        </p:sp>
        <p:sp>
          <p:nvSpPr>
            <p:cNvPr id="87209" name="Line 1199"/>
            <p:cNvSpPr>
              <a:spLocks noChangeShapeType="1"/>
            </p:cNvSpPr>
            <p:nvPr/>
          </p:nvSpPr>
          <p:spPr bwMode="auto">
            <a:xfrm flipV="1">
              <a:off x="2173" y="3045"/>
              <a:ext cx="15" cy="7"/>
            </a:xfrm>
            <a:prstGeom prst="line">
              <a:avLst/>
            </a:prstGeom>
            <a:noFill/>
            <a:ln w="11113">
              <a:solidFill>
                <a:srgbClr val="00FFFF"/>
              </a:solidFill>
              <a:round/>
              <a:headEnd/>
              <a:tailEnd/>
            </a:ln>
          </p:spPr>
          <p:txBody>
            <a:bodyPr/>
            <a:lstStyle/>
            <a:p>
              <a:endParaRPr lang="en-US"/>
            </a:p>
          </p:txBody>
        </p:sp>
        <p:sp>
          <p:nvSpPr>
            <p:cNvPr id="87210" name="Line 1200"/>
            <p:cNvSpPr>
              <a:spLocks noChangeShapeType="1"/>
            </p:cNvSpPr>
            <p:nvPr/>
          </p:nvSpPr>
          <p:spPr bwMode="auto">
            <a:xfrm>
              <a:off x="2188" y="3045"/>
              <a:ext cx="7" cy="7"/>
            </a:xfrm>
            <a:prstGeom prst="line">
              <a:avLst/>
            </a:prstGeom>
            <a:noFill/>
            <a:ln w="11113">
              <a:solidFill>
                <a:srgbClr val="00FFFF"/>
              </a:solidFill>
              <a:round/>
              <a:headEnd/>
              <a:tailEnd/>
            </a:ln>
          </p:spPr>
          <p:txBody>
            <a:bodyPr/>
            <a:lstStyle/>
            <a:p>
              <a:endParaRPr lang="en-US"/>
            </a:p>
          </p:txBody>
        </p:sp>
        <p:sp>
          <p:nvSpPr>
            <p:cNvPr id="87211" name="Line 1201"/>
            <p:cNvSpPr>
              <a:spLocks noChangeShapeType="1"/>
            </p:cNvSpPr>
            <p:nvPr/>
          </p:nvSpPr>
          <p:spPr bwMode="auto">
            <a:xfrm>
              <a:off x="2195" y="3052"/>
              <a:ext cx="8" cy="7"/>
            </a:xfrm>
            <a:prstGeom prst="line">
              <a:avLst/>
            </a:prstGeom>
            <a:noFill/>
            <a:ln w="11113">
              <a:solidFill>
                <a:srgbClr val="00FFFF"/>
              </a:solidFill>
              <a:round/>
              <a:headEnd/>
              <a:tailEnd/>
            </a:ln>
          </p:spPr>
          <p:txBody>
            <a:bodyPr/>
            <a:lstStyle/>
            <a:p>
              <a:endParaRPr lang="en-US"/>
            </a:p>
          </p:txBody>
        </p:sp>
        <p:sp>
          <p:nvSpPr>
            <p:cNvPr id="87212" name="Line 1202"/>
            <p:cNvSpPr>
              <a:spLocks noChangeShapeType="1"/>
            </p:cNvSpPr>
            <p:nvPr/>
          </p:nvSpPr>
          <p:spPr bwMode="auto">
            <a:xfrm>
              <a:off x="2203" y="3059"/>
              <a:ext cx="14" cy="7"/>
            </a:xfrm>
            <a:prstGeom prst="line">
              <a:avLst/>
            </a:prstGeom>
            <a:noFill/>
            <a:ln w="11113">
              <a:solidFill>
                <a:srgbClr val="00FFFF"/>
              </a:solidFill>
              <a:round/>
              <a:headEnd/>
              <a:tailEnd/>
            </a:ln>
          </p:spPr>
          <p:txBody>
            <a:bodyPr/>
            <a:lstStyle/>
            <a:p>
              <a:endParaRPr lang="en-US"/>
            </a:p>
          </p:txBody>
        </p:sp>
        <p:sp>
          <p:nvSpPr>
            <p:cNvPr id="87213" name="Line 1203"/>
            <p:cNvSpPr>
              <a:spLocks noChangeShapeType="1"/>
            </p:cNvSpPr>
            <p:nvPr/>
          </p:nvSpPr>
          <p:spPr bwMode="auto">
            <a:xfrm>
              <a:off x="2217" y="3066"/>
              <a:ext cx="7" cy="0"/>
            </a:xfrm>
            <a:prstGeom prst="line">
              <a:avLst/>
            </a:prstGeom>
            <a:noFill/>
            <a:ln w="11113">
              <a:solidFill>
                <a:srgbClr val="00FFFF"/>
              </a:solidFill>
              <a:round/>
              <a:headEnd/>
              <a:tailEnd/>
            </a:ln>
          </p:spPr>
          <p:txBody>
            <a:bodyPr/>
            <a:lstStyle/>
            <a:p>
              <a:endParaRPr lang="en-US"/>
            </a:p>
          </p:txBody>
        </p:sp>
        <p:sp>
          <p:nvSpPr>
            <p:cNvPr id="87214" name="Line 1204"/>
            <p:cNvSpPr>
              <a:spLocks noChangeShapeType="1"/>
            </p:cNvSpPr>
            <p:nvPr/>
          </p:nvSpPr>
          <p:spPr bwMode="auto">
            <a:xfrm flipV="1">
              <a:off x="2224" y="3059"/>
              <a:ext cx="15" cy="7"/>
            </a:xfrm>
            <a:prstGeom prst="line">
              <a:avLst/>
            </a:prstGeom>
            <a:noFill/>
            <a:ln w="11113">
              <a:solidFill>
                <a:srgbClr val="00FFFF"/>
              </a:solidFill>
              <a:round/>
              <a:headEnd/>
              <a:tailEnd/>
            </a:ln>
          </p:spPr>
          <p:txBody>
            <a:bodyPr/>
            <a:lstStyle/>
            <a:p>
              <a:endParaRPr lang="en-US"/>
            </a:p>
          </p:txBody>
        </p:sp>
        <p:sp>
          <p:nvSpPr>
            <p:cNvPr id="87215" name="Line 1205"/>
            <p:cNvSpPr>
              <a:spLocks noChangeShapeType="1"/>
            </p:cNvSpPr>
            <p:nvPr/>
          </p:nvSpPr>
          <p:spPr bwMode="auto">
            <a:xfrm>
              <a:off x="2239" y="3059"/>
              <a:ext cx="7" cy="0"/>
            </a:xfrm>
            <a:prstGeom prst="line">
              <a:avLst/>
            </a:prstGeom>
            <a:noFill/>
            <a:ln w="11113">
              <a:solidFill>
                <a:srgbClr val="00FFFF"/>
              </a:solidFill>
              <a:round/>
              <a:headEnd/>
              <a:tailEnd/>
            </a:ln>
          </p:spPr>
          <p:txBody>
            <a:bodyPr/>
            <a:lstStyle/>
            <a:p>
              <a:endParaRPr lang="en-US"/>
            </a:p>
          </p:txBody>
        </p:sp>
        <p:sp>
          <p:nvSpPr>
            <p:cNvPr id="87216" name="Line 1206"/>
            <p:cNvSpPr>
              <a:spLocks noChangeShapeType="1"/>
            </p:cNvSpPr>
            <p:nvPr/>
          </p:nvSpPr>
          <p:spPr bwMode="auto">
            <a:xfrm flipV="1">
              <a:off x="2246" y="3030"/>
              <a:ext cx="8" cy="29"/>
            </a:xfrm>
            <a:prstGeom prst="line">
              <a:avLst/>
            </a:prstGeom>
            <a:noFill/>
            <a:ln w="11113">
              <a:solidFill>
                <a:srgbClr val="00FFFF"/>
              </a:solidFill>
              <a:round/>
              <a:headEnd/>
              <a:tailEnd/>
            </a:ln>
          </p:spPr>
          <p:txBody>
            <a:bodyPr/>
            <a:lstStyle/>
            <a:p>
              <a:endParaRPr lang="en-US"/>
            </a:p>
          </p:txBody>
        </p:sp>
        <p:sp>
          <p:nvSpPr>
            <p:cNvPr id="87217" name="Line 1207"/>
            <p:cNvSpPr>
              <a:spLocks noChangeShapeType="1"/>
            </p:cNvSpPr>
            <p:nvPr/>
          </p:nvSpPr>
          <p:spPr bwMode="auto">
            <a:xfrm>
              <a:off x="2254" y="3030"/>
              <a:ext cx="14" cy="29"/>
            </a:xfrm>
            <a:prstGeom prst="line">
              <a:avLst/>
            </a:prstGeom>
            <a:noFill/>
            <a:ln w="11113">
              <a:solidFill>
                <a:srgbClr val="00FFFF"/>
              </a:solidFill>
              <a:round/>
              <a:headEnd/>
              <a:tailEnd/>
            </a:ln>
          </p:spPr>
          <p:txBody>
            <a:bodyPr/>
            <a:lstStyle/>
            <a:p>
              <a:endParaRPr lang="en-US"/>
            </a:p>
          </p:txBody>
        </p:sp>
        <p:sp>
          <p:nvSpPr>
            <p:cNvPr id="87218" name="Line 1208"/>
            <p:cNvSpPr>
              <a:spLocks noChangeShapeType="1"/>
            </p:cNvSpPr>
            <p:nvPr/>
          </p:nvSpPr>
          <p:spPr bwMode="auto">
            <a:xfrm>
              <a:off x="2268" y="3059"/>
              <a:ext cx="7" cy="0"/>
            </a:xfrm>
            <a:prstGeom prst="line">
              <a:avLst/>
            </a:prstGeom>
            <a:noFill/>
            <a:ln w="11113">
              <a:solidFill>
                <a:srgbClr val="00FFFF"/>
              </a:solidFill>
              <a:round/>
              <a:headEnd/>
              <a:tailEnd/>
            </a:ln>
          </p:spPr>
          <p:txBody>
            <a:bodyPr/>
            <a:lstStyle/>
            <a:p>
              <a:endParaRPr lang="en-US"/>
            </a:p>
          </p:txBody>
        </p:sp>
        <p:sp>
          <p:nvSpPr>
            <p:cNvPr id="87219" name="Line 1209"/>
            <p:cNvSpPr>
              <a:spLocks noChangeShapeType="1"/>
            </p:cNvSpPr>
            <p:nvPr/>
          </p:nvSpPr>
          <p:spPr bwMode="auto">
            <a:xfrm>
              <a:off x="2275" y="3059"/>
              <a:ext cx="15" cy="7"/>
            </a:xfrm>
            <a:prstGeom prst="line">
              <a:avLst/>
            </a:prstGeom>
            <a:noFill/>
            <a:ln w="11113">
              <a:solidFill>
                <a:srgbClr val="00FFFF"/>
              </a:solidFill>
              <a:round/>
              <a:headEnd/>
              <a:tailEnd/>
            </a:ln>
          </p:spPr>
          <p:txBody>
            <a:bodyPr/>
            <a:lstStyle/>
            <a:p>
              <a:endParaRPr lang="en-US"/>
            </a:p>
          </p:txBody>
        </p:sp>
        <p:sp>
          <p:nvSpPr>
            <p:cNvPr id="87220" name="Line 1210"/>
            <p:cNvSpPr>
              <a:spLocks noChangeShapeType="1"/>
            </p:cNvSpPr>
            <p:nvPr/>
          </p:nvSpPr>
          <p:spPr bwMode="auto">
            <a:xfrm flipV="1">
              <a:off x="2290" y="3059"/>
              <a:ext cx="7" cy="7"/>
            </a:xfrm>
            <a:prstGeom prst="line">
              <a:avLst/>
            </a:prstGeom>
            <a:noFill/>
            <a:ln w="11113">
              <a:solidFill>
                <a:srgbClr val="00FFFF"/>
              </a:solidFill>
              <a:round/>
              <a:headEnd/>
              <a:tailEnd/>
            </a:ln>
          </p:spPr>
          <p:txBody>
            <a:bodyPr/>
            <a:lstStyle/>
            <a:p>
              <a:endParaRPr lang="en-US"/>
            </a:p>
          </p:txBody>
        </p:sp>
        <p:sp>
          <p:nvSpPr>
            <p:cNvPr id="87221" name="Line 1211"/>
            <p:cNvSpPr>
              <a:spLocks noChangeShapeType="1"/>
            </p:cNvSpPr>
            <p:nvPr/>
          </p:nvSpPr>
          <p:spPr bwMode="auto">
            <a:xfrm>
              <a:off x="2297" y="3059"/>
              <a:ext cx="8" cy="0"/>
            </a:xfrm>
            <a:prstGeom prst="line">
              <a:avLst/>
            </a:prstGeom>
            <a:noFill/>
            <a:ln w="11113">
              <a:solidFill>
                <a:srgbClr val="00FFFF"/>
              </a:solidFill>
              <a:round/>
              <a:headEnd/>
              <a:tailEnd/>
            </a:ln>
          </p:spPr>
          <p:txBody>
            <a:bodyPr/>
            <a:lstStyle/>
            <a:p>
              <a:endParaRPr lang="en-US"/>
            </a:p>
          </p:txBody>
        </p:sp>
        <p:sp>
          <p:nvSpPr>
            <p:cNvPr id="87222" name="Line 1213"/>
            <p:cNvSpPr>
              <a:spLocks noChangeShapeType="1"/>
            </p:cNvSpPr>
            <p:nvPr/>
          </p:nvSpPr>
          <p:spPr bwMode="auto">
            <a:xfrm>
              <a:off x="2305" y="3059"/>
              <a:ext cx="14" cy="0"/>
            </a:xfrm>
            <a:prstGeom prst="line">
              <a:avLst/>
            </a:prstGeom>
            <a:noFill/>
            <a:ln w="11113">
              <a:solidFill>
                <a:srgbClr val="00FFFF"/>
              </a:solidFill>
              <a:round/>
              <a:headEnd/>
              <a:tailEnd/>
            </a:ln>
          </p:spPr>
          <p:txBody>
            <a:bodyPr/>
            <a:lstStyle/>
            <a:p>
              <a:endParaRPr lang="en-US"/>
            </a:p>
          </p:txBody>
        </p:sp>
        <p:sp>
          <p:nvSpPr>
            <p:cNvPr id="87223" name="Line 1214"/>
            <p:cNvSpPr>
              <a:spLocks noChangeShapeType="1"/>
            </p:cNvSpPr>
            <p:nvPr/>
          </p:nvSpPr>
          <p:spPr bwMode="auto">
            <a:xfrm flipV="1">
              <a:off x="2319" y="3030"/>
              <a:ext cx="7" cy="29"/>
            </a:xfrm>
            <a:prstGeom prst="line">
              <a:avLst/>
            </a:prstGeom>
            <a:noFill/>
            <a:ln w="11113">
              <a:solidFill>
                <a:srgbClr val="00FFFF"/>
              </a:solidFill>
              <a:round/>
              <a:headEnd/>
              <a:tailEnd/>
            </a:ln>
          </p:spPr>
          <p:txBody>
            <a:bodyPr/>
            <a:lstStyle/>
            <a:p>
              <a:endParaRPr lang="en-US"/>
            </a:p>
          </p:txBody>
        </p:sp>
        <p:sp>
          <p:nvSpPr>
            <p:cNvPr id="87224" name="Line 1215"/>
            <p:cNvSpPr>
              <a:spLocks noChangeShapeType="1"/>
            </p:cNvSpPr>
            <p:nvPr/>
          </p:nvSpPr>
          <p:spPr bwMode="auto">
            <a:xfrm>
              <a:off x="2326" y="3030"/>
              <a:ext cx="15" cy="0"/>
            </a:xfrm>
            <a:prstGeom prst="line">
              <a:avLst/>
            </a:prstGeom>
            <a:noFill/>
            <a:ln w="11113">
              <a:solidFill>
                <a:srgbClr val="00FFFF"/>
              </a:solidFill>
              <a:round/>
              <a:headEnd/>
              <a:tailEnd/>
            </a:ln>
          </p:spPr>
          <p:txBody>
            <a:bodyPr/>
            <a:lstStyle/>
            <a:p>
              <a:endParaRPr lang="en-US"/>
            </a:p>
          </p:txBody>
        </p:sp>
        <p:sp>
          <p:nvSpPr>
            <p:cNvPr id="87225" name="Line 1216"/>
            <p:cNvSpPr>
              <a:spLocks noChangeShapeType="1"/>
            </p:cNvSpPr>
            <p:nvPr/>
          </p:nvSpPr>
          <p:spPr bwMode="auto">
            <a:xfrm>
              <a:off x="2341" y="3030"/>
              <a:ext cx="7" cy="0"/>
            </a:xfrm>
            <a:prstGeom prst="line">
              <a:avLst/>
            </a:prstGeom>
            <a:noFill/>
            <a:ln w="11113">
              <a:solidFill>
                <a:srgbClr val="00FFFF"/>
              </a:solidFill>
              <a:round/>
              <a:headEnd/>
              <a:tailEnd/>
            </a:ln>
          </p:spPr>
          <p:txBody>
            <a:bodyPr/>
            <a:lstStyle/>
            <a:p>
              <a:endParaRPr lang="en-US"/>
            </a:p>
          </p:txBody>
        </p:sp>
        <p:sp>
          <p:nvSpPr>
            <p:cNvPr id="87226" name="Line 1217"/>
            <p:cNvSpPr>
              <a:spLocks noChangeShapeType="1"/>
            </p:cNvSpPr>
            <p:nvPr/>
          </p:nvSpPr>
          <p:spPr bwMode="auto">
            <a:xfrm>
              <a:off x="2348" y="3030"/>
              <a:ext cx="15" cy="0"/>
            </a:xfrm>
            <a:prstGeom prst="line">
              <a:avLst/>
            </a:prstGeom>
            <a:noFill/>
            <a:ln w="11113">
              <a:solidFill>
                <a:srgbClr val="00FFFF"/>
              </a:solidFill>
              <a:round/>
              <a:headEnd/>
              <a:tailEnd/>
            </a:ln>
          </p:spPr>
          <p:txBody>
            <a:bodyPr/>
            <a:lstStyle/>
            <a:p>
              <a:endParaRPr lang="en-US"/>
            </a:p>
          </p:txBody>
        </p:sp>
        <p:sp>
          <p:nvSpPr>
            <p:cNvPr id="87227" name="Line 1218"/>
            <p:cNvSpPr>
              <a:spLocks noChangeShapeType="1"/>
            </p:cNvSpPr>
            <p:nvPr/>
          </p:nvSpPr>
          <p:spPr bwMode="auto">
            <a:xfrm>
              <a:off x="2363" y="3030"/>
              <a:ext cx="7" cy="0"/>
            </a:xfrm>
            <a:prstGeom prst="line">
              <a:avLst/>
            </a:prstGeom>
            <a:noFill/>
            <a:ln w="11113">
              <a:solidFill>
                <a:srgbClr val="00FFFF"/>
              </a:solidFill>
              <a:round/>
              <a:headEnd/>
              <a:tailEnd/>
            </a:ln>
          </p:spPr>
          <p:txBody>
            <a:bodyPr/>
            <a:lstStyle/>
            <a:p>
              <a:endParaRPr lang="en-US"/>
            </a:p>
          </p:txBody>
        </p:sp>
        <p:sp>
          <p:nvSpPr>
            <p:cNvPr id="87228" name="Line 1219"/>
            <p:cNvSpPr>
              <a:spLocks noChangeShapeType="1"/>
            </p:cNvSpPr>
            <p:nvPr/>
          </p:nvSpPr>
          <p:spPr bwMode="auto">
            <a:xfrm>
              <a:off x="2370" y="3030"/>
              <a:ext cx="7" cy="7"/>
            </a:xfrm>
            <a:prstGeom prst="line">
              <a:avLst/>
            </a:prstGeom>
            <a:noFill/>
            <a:ln w="11113">
              <a:solidFill>
                <a:srgbClr val="00FFFF"/>
              </a:solidFill>
              <a:round/>
              <a:headEnd/>
              <a:tailEnd/>
            </a:ln>
          </p:spPr>
          <p:txBody>
            <a:bodyPr/>
            <a:lstStyle/>
            <a:p>
              <a:endParaRPr lang="en-US"/>
            </a:p>
          </p:txBody>
        </p:sp>
        <p:sp>
          <p:nvSpPr>
            <p:cNvPr id="87229" name="Line 1220"/>
            <p:cNvSpPr>
              <a:spLocks noChangeShapeType="1"/>
            </p:cNvSpPr>
            <p:nvPr/>
          </p:nvSpPr>
          <p:spPr bwMode="auto">
            <a:xfrm flipV="1">
              <a:off x="2377" y="3023"/>
              <a:ext cx="15" cy="14"/>
            </a:xfrm>
            <a:prstGeom prst="line">
              <a:avLst/>
            </a:prstGeom>
            <a:noFill/>
            <a:ln w="11113">
              <a:solidFill>
                <a:srgbClr val="00FFFF"/>
              </a:solidFill>
              <a:round/>
              <a:headEnd/>
              <a:tailEnd/>
            </a:ln>
          </p:spPr>
          <p:txBody>
            <a:bodyPr/>
            <a:lstStyle/>
            <a:p>
              <a:endParaRPr lang="en-US"/>
            </a:p>
          </p:txBody>
        </p:sp>
        <p:sp>
          <p:nvSpPr>
            <p:cNvPr id="87230" name="Line 1221"/>
            <p:cNvSpPr>
              <a:spLocks noChangeShapeType="1"/>
            </p:cNvSpPr>
            <p:nvPr/>
          </p:nvSpPr>
          <p:spPr bwMode="auto">
            <a:xfrm>
              <a:off x="2392" y="3023"/>
              <a:ext cx="7" cy="0"/>
            </a:xfrm>
            <a:prstGeom prst="line">
              <a:avLst/>
            </a:prstGeom>
            <a:noFill/>
            <a:ln w="11113">
              <a:solidFill>
                <a:srgbClr val="00FFFF"/>
              </a:solidFill>
              <a:round/>
              <a:headEnd/>
              <a:tailEnd/>
            </a:ln>
          </p:spPr>
          <p:txBody>
            <a:bodyPr/>
            <a:lstStyle/>
            <a:p>
              <a:endParaRPr lang="en-US"/>
            </a:p>
          </p:txBody>
        </p:sp>
        <p:sp>
          <p:nvSpPr>
            <p:cNvPr id="87231" name="Line 1222"/>
            <p:cNvSpPr>
              <a:spLocks noChangeShapeType="1"/>
            </p:cNvSpPr>
            <p:nvPr/>
          </p:nvSpPr>
          <p:spPr bwMode="auto">
            <a:xfrm flipV="1">
              <a:off x="2399" y="2994"/>
              <a:ext cx="15" cy="29"/>
            </a:xfrm>
            <a:prstGeom prst="line">
              <a:avLst/>
            </a:prstGeom>
            <a:noFill/>
            <a:ln w="11113">
              <a:solidFill>
                <a:srgbClr val="00FFFF"/>
              </a:solidFill>
              <a:round/>
              <a:headEnd/>
              <a:tailEnd/>
            </a:ln>
          </p:spPr>
          <p:txBody>
            <a:bodyPr/>
            <a:lstStyle/>
            <a:p>
              <a:endParaRPr lang="en-US"/>
            </a:p>
          </p:txBody>
        </p:sp>
        <p:sp>
          <p:nvSpPr>
            <p:cNvPr id="87232" name="Line 1223"/>
            <p:cNvSpPr>
              <a:spLocks noChangeShapeType="1"/>
            </p:cNvSpPr>
            <p:nvPr/>
          </p:nvSpPr>
          <p:spPr bwMode="auto">
            <a:xfrm>
              <a:off x="2414" y="2994"/>
              <a:ext cx="7" cy="0"/>
            </a:xfrm>
            <a:prstGeom prst="line">
              <a:avLst/>
            </a:prstGeom>
            <a:noFill/>
            <a:ln w="11113">
              <a:solidFill>
                <a:srgbClr val="00FFFF"/>
              </a:solidFill>
              <a:round/>
              <a:headEnd/>
              <a:tailEnd/>
            </a:ln>
          </p:spPr>
          <p:txBody>
            <a:bodyPr/>
            <a:lstStyle/>
            <a:p>
              <a:endParaRPr lang="en-US"/>
            </a:p>
          </p:txBody>
        </p:sp>
        <p:sp>
          <p:nvSpPr>
            <p:cNvPr id="87233" name="Line 1224"/>
            <p:cNvSpPr>
              <a:spLocks noChangeShapeType="1"/>
            </p:cNvSpPr>
            <p:nvPr/>
          </p:nvSpPr>
          <p:spPr bwMode="auto">
            <a:xfrm flipV="1">
              <a:off x="2421" y="2972"/>
              <a:ext cx="7" cy="22"/>
            </a:xfrm>
            <a:prstGeom prst="line">
              <a:avLst/>
            </a:prstGeom>
            <a:noFill/>
            <a:ln w="11113">
              <a:solidFill>
                <a:srgbClr val="00FFFF"/>
              </a:solidFill>
              <a:round/>
              <a:headEnd/>
              <a:tailEnd/>
            </a:ln>
          </p:spPr>
          <p:txBody>
            <a:bodyPr/>
            <a:lstStyle/>
            <a:p>
              <a:endParaRPr lang="en-US"/>
            </a:p>
          </p:txBody>
        </p:sp>
        <p:sp>
          <p:nvSpPr>
            <p:cNvPr id="87234" name="Line 1225"/>
            <p:cNvSpPr>
              <a:spLocks noChangeShapeType="1"/>
            </p:cNvSpPr>
            <p:nvPr/>
          </p:nvSpPr>
          <p:spPr bwMode="auto">
            <a:xfrm>
              <a:off x="2428" y="2972"/>
              <a:ext cx="15" cy="73"/>
            </a:xfrm>
            <a:prstGeom prst="line">
              <a:avLst/>
            </a:prstGeom>
            <a:noFill/>
            <a:ln w="11113">
              <a:solidFill>
                <a:srgbClr val="00FFFF"/>
              </a:solidFill>
              <a:round/>
              <a:headEnd/>
              <a:tailEnd/>
            </a:ln>
          </p:spPr>
          <p:txBody>
            <a:bodyPr/>
            <a:lstStyle/>
            <a:p>
              <a:endParaRPr lang="en-US"/>
            </a:p>
          </p:txBody>
        </p:sp>
        <p:sp>
          <p:nvSpPr>
            <p:cNvPr id="87235" name="Line 1226"/>
            <p:cNvSpPr>
              <a:spLocks noChangeShapeType="1"/>
            </p:cNvSpPr>
            <p:nvPr/>
          </p:nvSpPr>
          <p:spPr bwMode="auto">
            <a:xfrm flipV="1">
              <a:off x="2443" y="3015"/>
              <a:ext cx="7" cy="30"/>
            </a:xfrm>
            <a:prstGeom prst="line">
              <a:avLst/>
            </a:prstGeom>
            <a:noFill/>
            <a:ln w="11113">
              <a:solidFill>
                <a:srgbClr val="00FFFF"/>
              </a:solidFill>
              <a:round/>
              <a:headEnd/>
              <a:tailEnd/>
            </a:ln>
          </p:spPr>
          <p:txBody>
            <a:bodyPr/>
            <a:lstStyle/>
            <a:p>
              <a:endParaRPr lang="en-US"/>
            </a:p>
          </p:txBody>
        </p:sp>
        <p:sp>
          <p:nvSpPr>
            <p:cNvPr id="87236" name="Line 1227"/>
            <p:cNvSpPr>
              <a:spLocks noChangeShapeType="1"/>
            </p:cNvSpPr>
            <p:nvPr/>
          </p:nvSpPr>
          <p:spPr bwMode="auto">
            <a:xfrm>
              <a:off x="2450" y="3015"/>
              <a:ext cx="15" cy="0"/>
            </a:xfrm>
            <a:prstGeom prst="line">
              <a:avLst/>
            </a:prstGeom>
            <a:noFill/>
            <a:ln w="11113">
              <a:solidFill>
                <a:srgbClr val="00FFFF"/>
              </a:solidFill>
              <a:round/>
              <a:headEnd/>
              <a:tailEnd/>
            </a:ln>
          </p:spPr>
          <p:txBody>
            <a:bodyPr/>
            <a:lstStyle/>
            <a:p>
              <a:endParaRPr lang="en-US"/>
            </a:p>
          </p:txBody>
        </p:sp>
        <p:sp>
          <p:nvSpPr>
            <p:cNvPr id="87237" name="Line 1228"/>
            <p:cNvSpPr>
              <a:spLocks noChangeShapeType="1"/>
            </p:cNvSpPr>
            <p:nvPr/>
          </p:nvSpPr>
          <p:spPr bwMode="auto">
            <a:xfrm flipV="1">
              <a:off x="2465" y="2994"/>
              <a:ext cx="7" cy="21"/>
            </a:xfrm>
            <a:prstGeom prst="line">
              <a:avLst/>
            </a:prstGeom>
            <a:noFill/>
            <a:ln w="11113">
              <a:solidFill>
                <a:srgbClr val="00FFFF"/>
              </a:solidFill>
              <a:round/>
              <a:headEnd/>
              <a:tailEnd/>
            </a:ln>
          </p:spPr>
          <p:txBody>
            <a:bodyPr/>
            <a:lstStyle/>
            <a:p>
              <a:endParaRPr lang="en-US"/>
            </a:p>
          </p:txBody>
        </p:sp>
        <p:sp>
          <p:nvSpPr>
            <p:cNvPr id="87238" name="Line 1229"/>
            <p:cNvSpPr>
              <a:spLocks noChangeShapeType="1"/>
            </p:cNvSpPr>
            <p:nvPr/>
          </p:nvSpPr>
          <p:spPr bwMode="auto">
            <a:xfrm flipV="1">
              <a:off x="2472" y="2957"/>
              <a:ext cx="7" cy="37"/>
            </a:xfrm>
            <a:prstGeom prst="line">
              <a:avLst/>
            </a:prstGeom>
            <a:noFill/>
            <a:ln w="11113">
              <a:solidFill>
                <a:srgbClr val="00FFFF"/>
              </a:solidFill>
              <a:round/>
              <a:headEnd/>
              <a:tailEnd/>
            </a:ln>
          </p:spPr>
          <p:txBody>
            <a:bodyPr/>
            <a:lstStyle/>
            <a:p>
              <a:endParaRPr lang="en-US"/>
            </a:p>
          </p:txBody>
        </p:sp>
        <p:sp>
          <p:nvSpPr>
            <p:cNvPr id="87239" name="Line 1230"/>
            <p:cNvSpPr>
              <a:spLocks noChangeShapeType="1"/>
            </p:cNvSpPr>
            <p:nvPr/>
          </p:nvSpPr>
          <p:spPr bwMode="auto">
            <a:xfrm>
              <a:off x="2479" y="2957"/>
              <a:ext cx="15" cy="73"/>
            </a:xfrm>
            <a:prstGeom prst="line">
              <a:avLst/>
            </a:prstGeom>
            <a:noFill/>
            <a:ln w="11113">
              <a:solidFill>
                <a:srgbClr val="00FFFF"/>
              </a:solidFill>
              <a:round/>
              <a:headEnd/>
              <a:tailEnd/>
            </a:ln>
          </p:spPr>
          <p:txBody>
            <a:bodyPr/>
            <a:lstStyle/>
            <a:p>
              <a:endParaRPr lang="en-US"/>
            </a:p>
          </p:txBody>
        </p:sp>
        <p:sp>
          <p:nvSpPr>
            <p:cNvPr id="87240" name="Line 1231"/>
            <p:cNvSpPr>
              <a:spLocks noChangeShapeType="1"/>
            </p:cNvSpPr>
            <p:nvPr/>
          </p:nvSpPr>
          <p:spPr bwMode="auto">
            <a:xfrm>
              <a:off x="2494" y="3030"/>
              <a:ext cx="7" cy="0"/>
            </a:xfrm>
            <a:prstGeom prst="line">
              <a:avLst/>
            </a:prstGeom>
            <a:noFill/>
            <a:ln w="11113">
              <a:solidFill>
                <a:srgbClr val="00FFFF"/>
              </a:solidFill>
              <a:round/>
              <a:headEnd/>
              <a:tailEnd/>
            </a:ln>
          </p:spPr>
          <p:txBody>
            <a:bodyPr/>
            <a:lstStyle/>
            <a:p>
              <a:endParaRPr lang="en-US"/>
            </a:p>
          </p:txBody>
        </p:sp>
        <p:sp>
          <p:nvSpPr>
            <p:cNvPr id="87241" name="Line 1232"/>
            <p:cNvSpPr>
              <a:spLocks noChangeShapeType="1"/>
            </p:cNvSpPr>
            <p:nvPr/>
          </p:nvSpPr>
          <p:spPr bwMode="auto">
            <a:xfrm flipV="1">
              <a:off x="2501" y="3015"/>
              <a:ext cx="15" cy="15"/>
            </a:xfrm>
            <a:prstGeom prst="line">
              <a:avLst/>
            </a:prstGeom>
            <a:noFill/>
            <a:ln w="11113">
              <a:solidFill>
                <a:srgbClr val="00FFFF"/>
              </a:solidFill>
              <a:round/>
              <a:headEnd/>
              <a:tailEnd/>
            </a:ln>
          </p:spPr>
          <p:txBody>
            <a:bodyPr/>
            <a:lstStyle/>
            <a:p>
              <a:endParaRPr lang="en-US"/>
            </a:p>
          </p:txBody>
        </p:sp>
        <p:sp>
          <p:nvSpPr>
            <p:cNvPr id="87242" name="Line 1233"/>
            <p:cNvSpPr>
              <a:spLocks noChangeShapeType="1"/>
            </p:cNvSpPr>
            <p:nvPr/>
          </p:nvSpPr>
          <p:spPr bwMode="auto">
            <a:xfrm>
              <a:off x="2516" y="3015"/>
              <a:ext cx="7" cy="0"/>
            </a:xfrm>
            <a:prstGeom prst="line">
              <a:avLst/>
            </a:prstGeom>
            <a:noFill/>
            <a:ln w="11113">
              <a:solidFill>
                <a:srgbClr val="00FFFF"/>
              </a:solidFill>
              <a:round/>
              <a:headEnd/>
              <a:tailEnd/>
            </a:ln>
          </p:spPr>
          <p:txBody>
            <a:bodyPr/>
            <a:lstStyle/>
            <a:p>
              <a:endParaRPr lang="en-US"/>
            </a:p>
          </p:txBody>
        </p:sp>
        <p:sp>
          <p:nvSpPr>
            <p:cNvPr id="87243" name="Line 1234"/>
            <p:cNvSpPr>
              <a:spLocks noChangeShapeType="1"/>
            </p:cNvSpPr>
            <p:nvPr/>
          </p:nvSpPr>
          <p:spPr bwMode="auto">
            <a:xfrm>
              <a:off x="2523" y="3015"/>
              <a:ext cx="7" cy="8"/>
            </a:xfrm>
            <a:prstGeom prst="line">
              <a:avLst/>
            </a:prstGeom>
            <a:noFill/>
            <a:ln w="11113">
              <a:solidFill>
                <a:srgbClr val="00FFFF"/>
              </a:solidFill>
              <a:round/>
              <a:headEnd/>
              <a:tailEnd/>
            </a:ln>
          </p:spPr>
          <p:txBody>
            <a:bodyPr/>
            <a:lstStyle/>
            <a:p>
              <a:endParaRPr lang="en-US"/>
            </a:p>
          </p:txBody>
        </p:sp>
        <p:sp>
          <p:nvSpPr>
            <p:cNvPr id="87244" name="Line 1235"/>
            <p:cNvSpPr>
              <a:spLocks noChangeShapeType="1"/>
            </p:cNvSpPr>
            <p:nvPr/>
          </p:nvSpPr>
          <p:spPr bwMode="auto">
            <a:xfrm flipV="1">
              <a:off x="2530" y="2994"/>
              <a:ext cx="15" cy="29"/>
            </a:xfrm>
            <a:prstGeom prst="line">
              <a:avLst/>
            </a:prstGeom>
            <a:noFill/>
            <a:ln w="11113">
              <a:solidFill>
                <a:srgbClr val="00FFFF"/>
              </a:solidFill>
              <a:round/>
              <a:headEnd/>
              <a:tailEnd/>
            </a:ln>
          </p:spPr>
          <p:txBody>
            <a:bodyPr/>
            <a:lstStyle/>
            <a:p>
              <a:endParaRPr lang="en-US"/>
            </a:p>
          </p:txBody>
        </p:sp>
        <p:sp>
          <p:nvSpPr>
            <p:cNvPr id="87245" name="Line 1236"/>
            <p:cNvSpPr>
              <a:spLocks noChangeShapeType="1"/>
            </p:cNvSpPr>
            <p:nvPr/>
          </p:nvSpPr>
          <p:spPr bwMode="auto">
            <a:xfrm flipV="1">
              <a:off x="2545" y="2943"/>
              <a:ext cx="7" cy="51"/>
            </a:xfrm>
            <a:prstGeom prst="line">
              <a:avLst/>
            </a:prstGeom>
            <a:noFill/>
            <a:ln w="11113">
              <a:solidFill>
                <a:srgbClr val="00FFFF"/>
              </a:solidFill>
              <a:round/>
              <a:headEnd/>
              <a:tailEnd/>
            </a:ln>
          </p:spPr>
          <p:txBody>
            <a:bodyPr/>
            <a:lstStyle/>
            <a:p>
              <a:endParaRPr lang="en-US"/>
            </a:p>
          </p:txBody>
        </p:sp>
        <p:sp>
          <p:nvSpPr>
            <p:cNvPr id="87246" name="Line 1237"/>
            <p:cNvSpPr>
              <a:spLocks noChangeShapeType="1"/>
            </p:cNvSpPr>
            <p:nvPr/>
          </p:nvSpPr>
          <p:spPr bwMode="auto">
            <a:xfrm>
              <a:off x="2552" y="2943"/>
              <a:ext cx="15" cy="36"/>
            </a:xfrm>
            <a:prstGeom prst="line">
              <a:avLst/>
            </a:prstGeom>
            <a:noFill/>
            <a:ln w="11113">
              <a:solidFill>
                <a:srgbClr val="00FFFF"/>
              </a:solidFill>
              <a:round/>
              <a:headEnd/>
              <a:tailEnd/>
            </a:ln>
          </p:spPr>
          <p:txBody>
            <a:bodyPr/>
            <a:lstStyle/>
            <a:p>
              <a:endParaRPr lang="en-US"/>
            </a:p>
          </p:txBody>
        </p:sp>
        <p:sp>
          <p:nvSpPr>
            <p:cNvPr id="87247" name="Line 1238"/>
            <p:cNvSpPr>
              <a:spLocks noChangeShapeType="1"/>
            </p:cNvSpPr>
            <p:nvPr/>
          </p:nvSpPr>
          <p:spPr bwMode="auto">
            <a:xfrm>
              <a:off x="2567" y="2979"/>
              <a:ext cx="7" cy="0"/>
            </a:xfrm>
            <a:prstGeom prst="line">
              <a:avLst/>
            </a:prstGeom>
            <a:noFill/>
            <a:ln w="11113">
              <a:solidFill>
                <a:srgbClr val="00FFFF"/>
              </a:solidFill>
              <a:round/>
              <a:headEnd/>
              <a:tailEnd/>
            </a:ln>
          </p:spPr>
          <p:txBody>
            <a:bodyPr/>
            <a:lstStyle/>
            <a:p>
              <a:endParaRPr lang="en-US"/>
            </a:p>
          </p:txBody>
        </p:sp>
        <p:sp>
          <p:nvSpPr>
            <p:cNvPr id="87248" name="Line 1239"/>
            <p:cNvSpPr>
              <a:spLocks noChangeShapeType="1"/>
            </p:cNvSpPr>
            <p:nvPr/>
          </p:nvSpPr>
          <p:spPr bwMode="auto">
            <a:xfrm>
              <a:off x="2574" y="2979"/>
              <a:ext cx="15" cy="0"/>
            </a:xfrm>
            <a:prstGeom prst="line">
              <a:avLst/>
            </a:prstGeom>
            <a:noFill/>
            <a:ln w="11113">
              <a:solidFill>
                <a:srgbClr val="00FFFF"/>
              </a:solidFill>
              <a:round/>
              <a:headEnd/>
              <a:tailEnd/>
            </a:ln>
          </p:spPr>
          <p:txBody>
            <a:bodyPr/>
            <a:lstStyle/>
            <a:p>
              <a:endParaRPr lang="en-US"/>
            </a:p>
          </p:txBody>
        </p:sp>
        <p:sp>
          <p:nvSpPr>
            <p:cNvPr id="87249" name="Line 1240"/>
            <p:cNvSpPr>
              <a:spLocks noChangeShapeType="1"/>
            </p:cNvSpPr>
            <p:nvPr/>
          </p:nvSpPr>
          <p:spPr bwMode="auto">
            <a:xfrm>
              <a:off x="2589" y="2979"/>
              <a:ext cx="7" cy="36"/>
            </a:xfrm>
            <a:prstGeom prst="line">
              <a:avLst/>
            </a:prstGeom>
            <a:noFill/>
            <a:ln w="11113">
              <a:solidFill>
                <a:srgbClr val="00FFFF"/>
              </a:solidFill>
              <a:round/>
              <a:headEnd/>
              <a:tailEnd/>
            </a:ln>
          </p:spPr>
          <p:txBody>
            <a:bodyPr/>
            <a:lstStyle/>
            <a:p>
              <a:endParaRPr lang="en-US"/>
            </a:p>
          </p:txBody>
        </p:sp>
        <p:sp>
          <p:nvSpPr>
            <p:cNvPr id="87250" name="Line 1241"/>
            <p:cNvSpPr>
              <a:spLocks noChangeShapeType="1"/>
            </p:cNvSpPr>
            <p:nvPr/>
          </p:nvSpPr>
          <p:spPr bwMode="auto">
            <a:xfrm flipV="1">
              <a:off x="2596" y="2994"/>
              <a:ext cx="7" cy="21"/>
            </a:xfrm>
            <a:prstGeom prst="line">
              <a:avLst/>
            </a:prstGeom>
            <a:noFill/>
            <a:ln w="11113">
              <a:solidFill>
                <a:srgbClr val="00FFFF"/>
              </a:solidFill>
              <a:round/>
              <a:headEnd/>
              <a:tailEnd/>
            </a:ln>
          </p:spPr>
          <p:txBody>
            <a:bodyPr/>
            <a:lstStyle/>
            <a:p>
              <a:endParaRPr lang="en-US"/>
            </a:p>
          </p:txBody>
        </p:sp>
        <p:sp>
          <p:nvSpPr>
            <p:cNvPr id="87251" name="Line 1242"/>
            <p:cNvSpPr>
              <a:spLocks noChangeShapeType="1"/>
            </p:cNvSpPr>
            <p:nvPr/>
          </p:nvSpPr>
          <p:spPr bwMode="auto">
            <a:xfrm flipV="1">
              <a:off x="2603" y="2986"/>
              <a:ext cx="15" cy="8"/>
            </a:xfrm>
            <a:prstGeom prst="line">
              <a:avLst/>
            </a:prstGeom>
            <a:noFill/>
            <a:ln w="11113">
              <a:solidFill>
                <a:srgbClr val="00FFFF"/>
              </a:solidFill>
              <a:round/>
              <a:headEnd/>
              <a:tailEnd/>
            </a:ln>
          </p:spPr>
          <p:txBody>
            <a:bodyPr/>
            <a:lstStyle/>
            <a:p>
              <a:endParaRPr lang="en-US"/>
            </a:p>
          </p:txBody>
        </p:sp>
        <p:sp>
          <p:nvSpPr>
            <p:cNvPr id="87252" name="Line 1243"/>
            <p:cNvSpPr>
              <a:spLocks noChangeShapeType="1"/>
            </p:cNvSpPr>
            <p:nvPr/>
          </p:nvSpPr>
          <p:spPr bwMode="auto">
            <a:xfrm flipV="1">
              <a:off x="2618" y="2964"/>
              <a:ext cx="7" cy="22"/>
            </a:xfrm>
            <a:prstGeom prst="line">
              <a:avLst/>
            </a:prstGeom>
            <a:noFill/>
            <a:ln w="11113">
              <a:solidFill>
                <a:srgbClr val="00FFFF"/>
              </a:solidFill>
              <a:round/>
              <a:headEnd/>
              <a:tailEnd/>
            </a:ln>
          </p:spPr>
          <p:txBody>
            <a:bodyPr/>
            <a:lstStyle/>
            <a:p>
              <a:endParaRPr lang="en-US"/>
            </a:p>
          </p:txBody>
        </p:sp>
        <p:sp>
          <p:nvSpPr>
            <p:cNvPr id="87253" name="Line 1244"/>
            <p:cNvSpPr>
              <a:spLocks noChangeShapeType="1"/>
            </p:cNvSpPr>
            <p:nvPr/>
          </p:nvSpPr>
          <p:spPr bwMode="auto">
            <a:xfrm>
              <a:off x="2625" y="2964"/>
              <a:ext cx="15" cy="15"/>
            </a:xfrm>
            <a:prstGeom prst="line">
              <a:avLst/>
            </a:prstGeom>
            <a:noFill/>
            <a:ln w="11113">
              <a:solidFill>
                <a:srgbClr val="00FFFF"/>
              </a:solidFill>
              <a:round/>
              <a:headEnd/>
              <a:tailEnd/>
            </a:ln>
          </p:spPr>
          <p:txBody>
            <a:bodyPr/>
            <a:lstStyle/>
            <a:p>
              <a:endParaRPr lang="en-US"/>
            </a:p>
          </p:txBody>
        </p:sp>
        <p:sp>
          <p:nvSpPr>
            <p:cNvPr id="87254" name="Line 1245"/>
            <p:cNvSpPr>
              <a:spLocks noChangeShapeType="1"/>
            </p:cNvSpPr>
            <p:nvPr/>
          </p:nvSpPr>
          <p:spPr bwMode="auto">
            <a:xfrm>
              <a:off x="2640" y="2979"/>
              <a:ext cx="7" cy="0"/>
            </a:xfrm>
            <a:prstGeom prst="line">
              <a:avLst/>
            </a:prstGeom>
            <a:noFill/>
            <a:ln w="11113">
              <a:solidFill>
                <a:srgbClr val="00FFFF"/>
              </a:solidFill>
              <a:round/>
              <a:headEnd/>
              <a:tailEnd/>
            </a:ln>
          </p:spPr>
          <p:txBody>
            <a:bodyPr/>
            <a:lstStyle/>
            <a:p>
              <a:endParaRPr lang="en-US"/>
            </a:p>
          </p:txBody>
        </p:sp>
        <p:sp>
          <p:nvSpPr>
            <p:cNvPr id="87255" name="Line 1246"/>
            <p:cNvSpPr>
              <a:spLocks noChangeShapeType="1"/>
            </p:cNvSpPr>
            <p:nvPr/>
          </p:nvSpPr>
          <p:spPr bwMode="auto">
            <a:xfrm flipV="1">
              <a:off x="2647" y="2972"/>
              <a:ext cx="7" cy="7"/>
            </a:xfrm>
            <a:prstGeom prst="line">
              <a:avLst/>
            </a:prstGeom>
            <a:noFill/>
            <a:ln w="11113">
              <a:solidFill>
                <a:srgbClr val="00FFFF"/>
              </a:solidFill>
              <a:round/>
              <a:headEnd/>
              <a:tailEnd/>
            </a:ln>
          </p:spPr>
          <p:txBody>
            <a:bodyPr/>
            <a:lstStyle/>
            <a:p>
              <a:endParaRPr lang="en-US"/>
            </a:p>
          </p:txBody>
        </p:sp>
        <p:sp>
          <p:nvSpPr>
            <p:cNvPr id="87256" name="Line 1247"/>
            <p:cNvSpPr>
              <a:spLocks noChangeShapeType="1"/>
            </p:cNvSpPr>
            <p:nvPr/>
          </p:nvSpPr>
          <p:spPr bwMode="auto">
            <a:xfrm>
              <a:off x="2654" y="2972"/>
              <a:ext cx="15" cy="7"/>
            </a:xfrm>
            <a:prstGeom prst="line">
              <a:avLst/>
            </a:prstGeom>
            <a:noFill/>
            <a:ln w="11113">
              <a:solidFill>
                <a:srgbClr val="00FFFF"/>
              </a:solidFill>
              <a:round/>
              <a:headEnd/>
              <a:tailEnd/>
            </a:ln>
          </p:spPr>
          <p:txBody>
            <a:bodyPr/>
            <a:lstStyle/>
            <a:p>
              <a:endParaRPr lang="en-US"/>
            </a:p>
          </p:txBody>
        </p:sp>
        <p:sp>
          <p:nvSpPr>
            <p:cNvPr id="87257" name="Line 1248"/>
            <p:cNvSpPr>
              <a:spLocks noChangeShapeType="1"/>
            </p:cNvSpPr>
            <p:nvPr/>
          </p:nvSpPr>
          <p:spPr bwMode="auto">
            <a:xfrm flipV="1">
              <a:off x="2669" y="2964"/>
              <a:ext cx="7" cy="15"/>
            </a:xfrm>
            <a:prstGeom prst="line">
              <a:avLst/>
            </a:prstGeom>
            <a:noFill/>
            <a:ln w="11113">
              <a:solidFill>
                <a:srgbClr val="00FFFF"/>
              </a:solidFill>
              <a:round/>
              <a:headEnd/>
              <a:tailEnd/>
            </a:ln>
          </p:spPr>
          <p:txBody>
            <a:bodyPr/>
            <a:lstStyle/>
            <a:p>
              <a:endParaRPr lang="en-US"/>
            </a:p>
          </p:txBody>
        </p:sp>
        <p:sp>
          <p:nvSpPr>
            <p:cNvPr id="87258" name="Line 1249"/>
            <p:cNvSpPr>
              <a:spLocks noChangeShapeType="1"/>
            </p:cNvSpPr>
            <p:nvPr/>
          </p:nvSpPr>
          <p:spPr bwMode="auto">
            <a:xfrm>
              <a:off x="2676" y="2964"/>
              <a:ext cx="15" cy="0"/>
            </a:xfrm>
            <a:prstGeom prst="line">
              <a:avLst/>
            </a:prstGeom>
            <a:noFill/>
            <a:ln w="11113">
              <a:solidFill>
                <a:srgbClr val="00FFFF"/>
              </a:solidFill>
              <a:round/>
              <a:headEnd/>
              <a:tailEnd/>
            </a:ln>
          </p:spPr>
          <p:txBody>
            <a:bodyPr/>
            <a:lstStyle/>
            <a:p>
              <a:endParaRPr lang="en-US"/>
            </a:p>
          </p:txBody>
        </p:sp>
        <p:sp>
          <p:nvSpPr>
            <p:cNvPr id="87259" name="Line 1250"/>
            <p:cNvSpPr>
              <a:spLocks noChangeShapeType="1"/>
            </p:cNvSpPr>
            <p:nvPr/>
          </p:nvSpPr>
          <p:spPr bwMode="auto">
            <a:xfrm>
              <a:off x="2691" y="2964"/>
              <a:ext cx="7" cy="66"/>
            </a:xfrm>
            <a:prstGeom prst="line">
              <a:avLst/>
            </a:prstGeom>
            <a:noFill/>
            <a:ln w="11113">
              <a:solidFill>
                <a:srgbClr val="00FFFF"/>
              </a:solidFill>
              <a:round/>
              <a:headEnd/>
              <a:tailEnd/>
            </a:ln>
          </p:spPr>
          <p:txBody>
            <a:bodyPr/>
            <a:lstStyle/>
            <a:p>
              <a:endParaRPr lang="en-US"/>
            </a:p>
          </p:txBody>
        </p:sp>
        <p:sp>
          <p:nvSpPr>
            <p:cNvPr id="87260" name="Line 1251"/>
            <p:cNvSpPr>
              <a:spLocks noChangeShapeType="1"/>
            </p:cNvSpPr>
            <p:nvPr/>
          </p:nvSpPr>
          <p:spPr bwMode="auto">
            <a:xfrm flipV="1">
              <a:off x="2698" y="3008"/>
              <a:ext cx="7" cy="22"/>
            </a:xfrm>
            <a:prstGeom prst="line">
              <a:avLst/>
            </a:prstGeom>
            <a:noFill/>
            <a:ln w="11113">
              <a:solidFill>
                <a:srgbClr val="00FFFF"/>
              </a:solidFill>
              <a:round/>
              <a:headEnd/>
              <a:tailEnd/>
            </a:ln>
          </p:spPr>
          <p:txBody>
            <a:bodyPr/>
            <a:lstStyle/>
            <a:p>
              <a:endParaRPr lang="en-US"/>
            </a:p>
          </p:txBody>
        </p:sp>
        <p:sp>
          <p:nvSpPr>
            <p:cNvPr id="87261" name="Line 1252"/>
            <p:cNvSpPr>
              <a:spLocks noChangeShapeType="1"/>
            </p:cNvSpPr>
            <p:nvPr/>
          </p:nvSpPr>
          <p:spPr bwMode="auto">
            <a:xfrm>
              <a:off x="2705" y="3008"/>
              <a:ext cx="15" cy="66"/>
            </a:xfrm>
            <a:prstGeom prst="line">
              <a:avLst/>
            </a:prstGeom>
            <a:noFill/>
            <a:ln w="11113">
              <a:solidFill>
                <a:srgbClr val="00FFFF"/>
              </a:solidFill>
              <a:round/>
              <a:headEnd/>
              <a:tailEnd/>
            </a:ln>
          </p:spPr>
          <p:txBody>
            <a:bodyPr/>
            <a:lstStyle/>
            <a:p>
              <a:endParaRPr lang="en-US"/>
            </a:p>
          </p:txBody>
        </p:sp>
        <p:sp>
          <p:nvSpPr>
            <p:cNvPr id="87262" name="Line 1253"/>
            <p:cNvSpPr>
              <a:spLocks noChangeShapeType="1"/>
            </p:cNvSpPr>
            <p:nvPr/>
          </p:nvSpPr>
          <p:spPr bwMode="auto">
            <a:xfrm flipV="1">
              <a:off x="2720" y="3052"/>
              <a:ext cx="7" cy="22"/>
            </a:xfrm>
            <a:prstGeom prst="line">
              <a:avLst/>
            </a:prstGeom>
            <a:noFill/>
            <a:ln w="11113">
              <a:solidFill>
                <a:srgbClr val="00FFFF"/>
              </a:solidFill>
              <a:round/>
              <a:headEnd/>
              <a:tailEnd/>
            </a:ln>
          </p:spPr>
          <p:txBody>
            <a:bodyPr/>
            <a:lstStyle/>
            <a:p>
              <a:endParaRPr lang="en-US"/>
            </a:p>
          </p:txBody>
        </p:sp>
        <p:sp>
          <p:nvSpPr>
            <p:cNvPr id="87263" name="Line 1254"/>
            <p:cNvSpPr>
              <a:spLocks noChangeShapeType="1"/>
            </p:cNvSpPr>
            <p:nvPr/>
          </p:nvSpPr>
          <p:spPr bwMode="auto">
            <a:xfrm>
              <a:off x="2727" y="3052"/>
              <a:ext cx="15" cy="0"/>
            </a:xfrm>
            <a:prstGeom prst="line">
              <a:avLst/>
            </a:prstGeom>
            <a:noFill/>
            <a:ln w="11113">
              <a:solidFill>
                <a:srgbClr val="00FFFF"/>
              </a:solidFill>
              <a:round/>
              <a:headEnd/>
              <a:tailEnd/>
            </a:ln>
          </p:spPr>
          <p:txBody>
            <a:bodyPr/>
            <a:lstStyle/>
            <a:p>
              <a:endParaRPr lang="en-US"/>
            </a:p>
          </p:txBody>
        </p:sp>
        <p:sp>
          <p:nvSpPr>
            <p:cNvPr id="87264" name="Line 1255"/>
            <p:cNvSpPr>
              <a:spLocks noChangeShapeType="1"/>
            </p:cNvSpPr>
            <p:nvPr/>
          </p:nvSpPr>
          <p:spPr bwMode="auto">
            <a:xfrm>
              <a:off x="2742" y="3052"/>
              <a:ext cx="7" cy="7"/>
            </a:xfrm>
            <a:prstGeom prst="line">
              <a:avLst/>
            </a:prstGeom>
            <a:noFill/>
            <a:ln w="11113">
              <a:solidFill>
                <a:srgbClr val="00FFFF"/>
              </a:solidFill>
              <a:round/>
              <a:headEnd/>
              <a:tailEnd/>
            </a:ln>
          </p:spPr>
          <p:txBody>
            <a:bodyPr/>
            <a:lstStyle/>
            <a:p>
              <a:endParaRPr lang="en-US"/>
            </a:p>
          </p:txBody>
        </p:sp>
        <p:sp>
          <p:nvSpPr>
            <p:cNvPr id="87265" name="Line 1256"/>
            <p:cNvSpPr>
              <a:spLocks noChangeShapeType="1"/>
            </p:cNvSpPr>
            <p:nvPr/>
          </p:nvSpPr>
          <p:spPr bwMode="auto">
            <a:xfrm flipV="1">
              <a:off x="2749" y="2986"/>
              <a:ext cx="7" cy="73"/>
            </a:xfrm>
            <a:prstGeom prst="line">
              <a:avLst/>
            </a:prstGeom>
            <a:noFill/>
            <a:ln w="11113">
              <a:solidFill>
                <a:srgbClr val="00FFFF"/>
              </a:solidFill>
              <a:round/>
              <a:headEnd/>
              <a:tailEnd/>
            </a:ln>
          </p:spPr>
          <p:txBody>
            <a:bodyPr/>
            <a:lstStyle/>
            <a:p>
              <a:endParaRPr lang="en-US"/>
            </a:p>
          </p:txBody>
        </p:sp>
        <p:sp>
          <p:nvSpPr>
            <p:cNvPr id="87266" name="Line 1257"/>
            <p:cNvSpPr>
              <a:spLocks noChangeShapeType="1"/>
            </p:cNvSpPr>
            <p:nvPr/>
          </p:nvSpPr>
          <p:spPr bwMode="auto">
            <a:xfrm flipV="1">
              <a:off x="2756" y="2921"/>
              <a:ext cx="15" cy="65"/>
            </a:xfrm>
            <a:prstGeom prst="line">
              <a:avLst/>
            </a:prstGeom>
            <a:noFill/>
            <a:ln w="11113">
              <a:solidFill>
                <a:srgbClr val="00FFFF"/>
              </a:solidFill>
              <a:round/>
              <a:headEnd/>
              <a:tailEnd/>
            </a:ln>
          </p:spPr>
          <p:txBody>
            <a:bodyPr/>
            <a:lstStyle/>
            <a:p>
              <a:endParaRPr lang="en-US"/>
            </a:p>
          </p:txBody>
        </p:sp>
        <p:sp>
          <p:nvSpPr>
            <p:cNvPr id="87267" name="Line 1258"/>
            <p:cNvSpPr>
              <a:spLocks noChangeShapeType="1"/>
            </p:cNvSpPr>
            <p:nvPr/>
          </p:nvSpPr>
          <p:spPr bwMode="auto">
            <a:xfrm>
              <a:off x="2771" y="2921"/>
              <a:ext cx="7" cy="65"/>
            </a:xfrm>
            <a:prstGeom prst="line">
              <a:avLst/>
            </a:prstGeom>
            <a:noFill/>
            <a:ln w="11113">
              <a:solidFill>
                <a:srgbClr val="00FFFF"/>
              </a:solidFill>
              <a:round/>
              <a:headEnd/>
              <a:tailEnd/>
            </a:ln>
          </p:spPr>
          <p:txBody>
            <a:bodyPr/>
            <a:lstStyle/>
            <a:p>
              <a:endParaRPr lang="en-US"/>
            </a:p>
          </p:txBody>
        </p:sp>
        <p:sp>
          <p:nvSpPr>
            <p:cNvPr id="87268" name="Line 1259"/>
            <p:cNvSpPr>
              <a:spLocks noChangeShapeType="1"/>
            </p:cNvSpPr>
            <p:nvPr/>
          </p:nvSpPr>
          <p:spPr bwMode="auto">
            <a:xfrm flipV="1">
              <a:off x="2778" y="2972"/>
              <a:ext cx="15" cy="14"/>
            </a:xfrm>
            <a:prstGeom prst="line">
              <a:avLst/>
            </a:prstGeom>
            <a:noFill/>
            <a:ln w="11113">
              <a:solidFill>
                <a:srgbClr val="00FFFF"/>
              </a:solidFill>
              <a:round/>
              <a:headEnd/>
              <a:tailEnd/>
            </a:ln>
          </p:spPr>
          <p:txBody>
            <a:bodyPr/>
            <a:lstStyle/>
            <a:p>
              <a:endParaRPr lang="en-US"/>
            </a:p>
          </p:txBody>
        </p:sp>
        <p:sp>
          <p:nvSpPr>
            <p:cNvPr id="87269" name="Line 1260"/>
            <p:cNvSpPr>
              <a:spLocks noChangeShapeType="1"/>
            </p:cNvSpPr>
            <p:nvPr/>
          </p:nvSpPr>
          <p:spPr bwMode="auto">
            <a:xfrm>
              <a:off x="2793" y="2972"/>
              <a:ext cx="7" cy="109"/>
            </a:xfrm>
            <a:prstGeom prst="line">
              <a:avLst/>
            </a:prstGeom>
            <a:noFill/>
            <a:ln w="11113">
              <a:solidFill>
                <a:srgbClr val="00FFFF"/>
              </a:solidFill>
              <a:round/>
              <a:headEnd/>
              <a:tailEnd/>
            </a:ln>
          </p:spPr>
          <p:txBody>
            <a:bodyPr/>
            <a:lstStyle/>
            <a:p>
              <a:endParaRPr lang="en-US"/>
            </a:p>
          </p:txBody>
        </p:sp>
        <p:sp>
          <p:nvSpPr>
            <p:cNvPr id="87270" name="Line 1261"/>
            <p:cNvSpPr>
              <a:spLocks noChangeShapeType="1"/>
            </p:cNvSpPr>
            <p:nvPr/>
          </p:nvSpPr>
          <p:spPr bwMode="auto">
            <a:xfrm flipV="1">
              <a:off x="2800" y="2986"/>
              <a:ext cx="14" cy="95"/>
            </a:xfrm>
            <a:prstGeom prst="line">
              <a:avLst/>
            </a:prstGeom>
            <a:noFill/>
            <a:ln w="11113">
              <a:solidFill>
                <a:srgbClr val="00FFFF"/>
              </a:solidFill>
              <a:round/>
              <a:headEnd/>
              <a:tailEnd/>
            </a:ln>
          </p:spPr>
          <p:txBody>
            <a:bodyPr/>
            <a:lstStyle/>
            <a:p>
              <a:endParaRPr lang="en-US"/>
            </a:p>
          </p:txBody>
        </p:sp>
        <p:sp>
          <p:nvSpPr>
            <p:cNvPr id="87271" name="Line 1262"/>
            <p:cNvSpPr>
              <a:spLocks noChangeShapeType="1"/>
            </p:cNvSpPr>
            <p:nvPr/>
          </p:nvSpPr>
          <p:spPr bwMode="auto">
            <a:xfrm>
              <a:off x="2814" y="2986"/>
              <a:ext cx="8" cy="0"/>
            </a:xfrm>
            <a:prstGeom prst="line">
              <a:avLst/>
            </a:prstGeom>
            <a:noFill/>
            <a:ln w="11113">
              <a:solidFill>
                <a:srgbClr val="00FFFF"/>
              </a:solidFill>
              <a:round/>
              <a:headEnd/>
              <a:tailEnd/>
            </a:ln>
          </p:spPr>
          <p:txBody>
            <a:bodyPr/>
            <a:lstStyle/>
            <a:p>
              <a:endParaRPr lang="en-US"/>
            </a:p>
          </p:txBody>
        </p:sp>
        <p:sp>
          <p:nvSpPr>
            <p:cNvPr id="87272" name="Line 1263"/>
            <p:cNvSpPr>
              <a:spLocks noChangeShapeType="1"/>
            </p:cNvSpPr>
            <p:nvPr/>
          </p:nvSpPr>
          <p:spPr bwMode="auto">
            <a:xfrm flipV="1">
              <a:off x="2822" y="2979"/>
              <a:ext cx="7" cy="7"/>
            </a:xfrm>
            <a:prstGeom prst="line">
              <a:avLst/>
            </a:prstGeom>
            <a:noFill/>
            <a:ln w="11113">
              <a:solidFill>
                <a:srgbClr val="00FFFF"/>
              </a:solidFill>
              <a:round/>
              <a:headEnd/>
              <a:tailEnd/>
            </a:ln>
          </p:spPr>
          <p:txBody>
            <a:bodyPr/>
            <a:lstStyle/>
            <a:p>
              <a:endParaRPr lang="en-US"/>
            </a:p>
          </p:txBody>
        </p:sp>
        <p:sp>
          <p:nvSpPr>
            <p:cNvPr id="87273" name="Line 1264"/>
            <p:cNvSpPr>
              <a:spLocks noChangeShapeType="1"/>
            </p:cNvSpPr>
            <p:nvPr/>
          </p:nvSpPr>
          <p:spPr bwMode="auto">
            <a:xfrm>
              <a:off x="2829" y="2979"/>
              <a:ext cx="15" cy="0"/>
            </a:xfrm>
            <a:prstGeom prst="line">
              <a:avLst/>
            </a:prstGeom>
            <a:noFill/>
            <a:ln w="11113">
              <a:solidFill>
                <a:srgbClr val="00FFFF"/>
              </a:solidFill>
              <a:round/>
              <a:headEnd/>
              <a:tailEnd/>
            </a:ln>
          </p:spPr>
          <p:txBody>
            <a:bodyPr/>
            <a:lstStyle/>
            <a:p>
              <a:endParaRPr lang="en-US"/>
            </a:p>
          </p:txBody>
        </p:sp>
        <p:sp>
          <p:nvSpPr>
            <p:cNvPr id="87274" name="Line 1265"/>
            <p:cNvSpPr>
              <a:spLocks noChangeShapeType="1"/>
            </p:cNvSpPr>
            <p:nvPr/>
          </p:nvSpPr>
          <p:spPr bwMode="auto">
            <a:xfrm>
              <a:off x="2844" y="2979"/>
              <a:ext cx="7" cy="51"/>
            </a:xfrm>
            <a:prstGeom prst="line">
              <a:avLst/>
            </a:prstGeom>
            <a:noFill/>
            <a:ln w="11113">
              <a:solidFill>
                <a:srgbClr val="00FFFF"/>
              </a:solidFill>
              <a:round/>
              <a:headEnd/>
              <a:tailEnd/>
            </a:ln>
          </p:spPr>
          <p:txBody>
            <a:bodyPr/>
            <a:lstStyle/>
            <a:p>
              <a:endParaRPr lang="en-US"/>
            </a:p>
          </p:txBody>
        </p:sp>
        <p:sp>
          <p:nvSpPr>
            <p:cNvPr id="87275" name="Line 1266"/>
            <p:cNvSpPr>
              <a:spLocks noChangeShapeType="1"/>
            </p:cNvSpPr>
            <p:nvPr/>
          </p:nvSpPr>
          <p:spPr bwMode="auto">
            <a:xfrm flipV="1">
              <a:off x="2851" y="3023"/>
              <a:ext cx="14" cy="7"/>
            </a:xfrm>
            <a:prstGeom prst="line">
              <a:avLst/>
            </a:prstGeom>
            <a:noFill/>
            <a:ln w="11113">
              <a:solidFill>
                <a:srgbClr val="00FFFF"/>
              </a:solidFill>
              <a:round/>
              <a:headEnd/>
              <a:tailEnd/>
            </a:ln>
          </p:spPr>
          <p:txBody>
            <a:bodyPr/>
            <a:lstStyle/>
            <a:p>
              <a:endParaRPr lang="en-US"/>
            </a:p>
          </p:txBody>
        </p:sp>
        <p:sp>
          <p:nvSpPr>
            <p:cNvPr id="87276" name="Line 1267"/>
            <p:cNvSpPr>
              <a:spLocks noChangeShapeType="1"/>
            </p:cNvSpPr>
            <p:nvPr/>
          </p:nvSpPr>
          <p:spPr bwMode="auto">
            <a:xfrm flipV="1">
              <a:off x="2865" y="3015"/>
              <a:ext cx="8" cy="8"/>
            </a:xfrm>
            <a:prstGeom prst="line">
              <a:avLst/>
            </a:prstGeom>
            <a:noFill/>
            <a:ln w="11113">
              <a:solidFill>
                <a:srgbClr val="00FFFF"/>
              </a:solidFill>
              <a:round/>
              <a:headEnd/>
              <a:tailEnd/>
            </a:ln>
          </p:spPr>
          <p:txBody>
            <a:bodyPr/>
            <a:lstStyle/>
            <a:p>
              <a:endParaRPr lang="en-US"/>
            </a:p>
          </p:txBody>
        </p:sp>
        <p:sp>
          <p:nvSpPr>
            <p:cNvPr id="87277" name="Line 1268"/>
            <p:cNvSpPr>
              <a:spLocks noChangeShapeType="1"/>
            </p:cNvSpPr>
            <p:nvPr/>
          </p:nvSpPr>
          <p:spPr bwMode="auto">
            <a:xfrm flipV="1">
              <a:off x="2873" y="3001"/>
              <a:ext cx="7" cy="14"/>
            </a:xfrm>
            <a:prstGeom prst="line">
              <a:avLst/>
            </a:prstGeom>
            <a:noFill/>
            <a:ln w="11113">
              <a:solidFill>
                <a:srgbClr val="00FFFF"/>
              </a:solidFill>
              <a:round/>
              <a:headEnd/>
              <a:tailEnd/>
            </a:ln>
          </p:spPr>
          <p:txBody>
            <a:bodyPr/>
            <a:lstStyle/>
            <a:p>
              <a:endParaRPr lang="en-US"/>
            </a:p>
          </p:txBody>
        </p:sp>
        <p:sp>
          <p:nvSpPr>
            <p:cNvPr id="87278" name="Line 1269"/>
            <p:cNvSpPr>
              <a:spLocks noChangeShapeType="1"/>
            </p:cNvSpPr>
            <p:nvPr/>
          </p:nvSpPr>
          <p:spPr bwMode="auto">
            <a:xfrm>
              <a:off x="2880" y="3001"/>
              <a:ext cx="15" cy="0"/>
            </a:xfrm>
            <a:prstGeom prst="line">
              <a:avLst/>
            </a:prstGeom>
            <a:noFill/>
            <a:ln w="11113">
              <a:solidFill>
                <a:srgbClr val="00FFFF"/>
              </a:solidFill>
              <a:round/>
              <a:headEnd/>
              <a:tailEnd/>
            </a:ln>
          </p:spPr>
          <p:txBody>
            <a:bodyPr/>
            <a:lstStyle/>
            <a:p>
              <a:endParaRPr lang="en-US"/>
            </a:p>
          </p:txBody>
        </p:sp>
        <p:sp>
          <p:nvSpPr>
            <p:cNvPr id="87279" name="Line 1270"/>
            <p:cNvSpPr>
              <a:spLocks noChangeShapeType="1"/>
            </p:cNvSpPr>
            <p:nvPr/>
          </p:nvSpPr>
          <p:spPr bwMode="auto">
            <a:xfrm flipV="1">
              <a:off x="2895" y="2979"/>
              <a:ext cx="7" cy="22"/>
            </a:xfrm>
            <a:prstGeom prst="line">
              <a:avLst/>
            </a:prstGeom>
            <a:noFill/>
            <a:ln w="11113">
              <a:solidFill>
                <a:srgbClr val="00FFFF"/>
              </a:solidFill>
              <a:round/>
              <a:headEnd/>
              <a:tailEnd/>
            </a:ln>
          </p:spPr>
          <p:txBody>
            <a:bodyPr/>
            <a:lstStyle/>
            <a:p>
              <a:endParaRPr lang="en-US"/>
            </a:p>
          </p:txBody>
        </p:sp>
        <p:sp>
          <p:nvSpPr>
            <p:cNvPr id="87280" name="Line 1271"/>
            <p:cNvSpPr>
              <a:spLocks noChangeShapeType="1"/>
            </p:cNvSpPr>
            <p:nvPr/>
          </p:nvSpPr>
          <p:spPr bwMode="auto">
            <a:xfrm>
              <a:off x="2902" y="2979"/>
              <a:ext cx="14" cy="7"/>
            </a:xfrm>
            <a:prstGeom prst="line">
              <a:avLst/>
            </a:prstGeom>
            <a:noFill/>
            <a:ln w="11113">
              <a:solidFill>
                <a:srgbClr val="00FFFF"/>
              </a:solidFill>
              <a:round/>
              <a:headEnd/>
              <a:tailEnd/>
            </a:ln>
          </p:spPr>
          <p:txBody>
            <a:bodyPr/>
            <a:lstStyle/>
            <a:p>
              <a:endParaRPr lang="en-US"/>
            </a:p>
          </p:txBody>
        </p:sp>
        <p:sp>
          <p:nvSpPr>
            <p:cNvPr id="87281" name="Line 1272"/>
            <p:cNvSpPr>
              <a:spLocks noChangeShapeType="1"/>
            </p:cNvSpPr>
            <p:nvPr/>
          </p:nvSpPr>
          <p:spPr bwMode="auto">
            <a:xfrm flipV="1">
              <a:off x="2916" y="2972"/>
              <a:ext cx="8" cy="14"/>
            </a:xfrm>
            <a:prstGeom prst="line">
              <a:avLst/>
            </a:prstGeom>
            <a:noFill/>
            <a:ln w="11113">
              <a:solidFill>
                <a:srgbClr val="00FFFF"/>
              </a:solidFill>
              <a:round/>
              <a:headEnd/>
              <a:tailEnd/>
            </a:ln>
          </p:spPr>
          <p:txBody>
            <a:bodyPr/>
            <a:lstStyle/>
            <a:p>
              <a:endParaRPr lang="en-US"/>
            </a:p>
          </p:txBody>
        </p:sp>
        <p:sp>
          <p:nvSpPr>
            <p:cNvPr id="87282" name="Line 1273"/>
            <p:cNvSpPr>
              <a:spLocks noChangeShapeType="1"/>
            </p:cNvSpPr>
            <p:nvPr/>
          </p:nvSpPr>
          <p:spPr bwMode="auto">
            <a:xfrm>
              <a:off x="2924" y="2972"/>
              <a:ext cx="7" cy="0"/>
            </a:xfrm>
            <a:prstGeom prst="line">
              <a:avLst/>
            </a:prstGeom>
            <a:noFill/>
            <a:ln w="11113">
              <a:solidFill>
                <a:srgbClr val="00FFFF"/>
              </a:solidFill>
              <a:round/>
              <a:headEnd/>
              <a:tailEnd/>
            </a:ln>
          </p:spPr>
          <p:txBody>
            <a:bodyPr/>
            <a:lstStyle/>
            <a:p>
              <a:endParaRPr lang="en-US"/>
            </a:p>
          </p:txBody>
        </p:sp>
        <p:sp>
          <p:nvSpPr>
            <p:cNvPr id="87283" name="Line 1274"/>
            <p:cNvSpPr>
              <a:spLocks noChangeShapeType="1"/>
            </p:cNvSpPr>
            <p:nvPr/>
          </p:nvSpPr>
          <p:spPr bwMode="auto">
            <a:xfrm>
              <a:off x="2931" y="2972"/>
              <a:ext cx="15" cy="22"/>
            </a:xfrm>
            <a:prstGeom prst="line">
              <a:avLst/>
            </a:prstGeom>
            <a:noFill/>
            <a:ln w="11113">
              <a:solidFill>
                <a:srgbClr val="00FFFF"/>
              </a:solidFill>
              <a:round/>
              <a:headEnd/>
              <a:tailEnd/>
            </a:ln>
          </p:spPr>
          <p:txBody>
            <a:bodyPr/>
            <a:lstStyle/>
            <a:p>
              <a:endParaRPr lang="en-US"/>
            </a:p>
          </p:txBody>
        </p:sp>
        <p:sp>
          <p:nvSpPr>
            <p:cNvPr id="87284" name="Line 1275"/>
            <p:cNvSpPr>
              <a:spLocks noChangeShapeType="1"/>
            </p:cNvSpPr>
            <p:nvPr/>
          </p:nvSpPr>
          <p:spPr bwMode="auto">
            <a:xfrm flipV="1">
              <a:off x="2946" y="2986"/>
              <a:ext cx="7" cy="8"/>
            </a:xfrm>
            <a:prstGeom prst="line">
              <a:avLst/>
            </a:prstGeom>
            <a:noFill/>
            <a:ln w="11113">
              <a:solidFill>
                <a:srgbClr val="00FFFF"/>
              </a:solidFill>
              <a:round/>
              <a:headEnd/>
              <a:tailEnd/>
            </a:ln>
          </p:spPr>
          <p:txBody>
            <a:bodyPr/>
            <a:lstStyle/>
            <a:p>
              <a:endParaRPr lang="en-US"/>
            </a:p>
          </p:txBody>
        </p:sp>
        <p:sp>
          <p:nvSpPr>
            <p:cNvPr id="87285" name="Line 1276"/>
            <p:cNvSpPr>
              <a:spLocks noChangeShapeType="1"/>
            </p:cNvSpPr>
            <p:nvPr/>
          </p:nvSpPr>
          <p:spPr bwMode="auto">
            <a:xfrm>
              <a:off x="2953" y="2986"/>
              <a:ext cx="14" cy="37"/>
            </a:xfrm>
            <a:prstGeom prst="line">
              <a:avLst/>
            </a:prstGeom>
            <a:noFill/>
            <a:ln w="11113">
              <a:solidFill>
                <a:srgbClr val="00FFFF"/>
              </a:solidFill>
              <a:round/>
              <a:headEnd/>
              <a:tailEnd/>
            </a:ln>
          </p:spPr>
          <p:txBody>
            <a:bodyPr/>
            <a:lstStyle/>
            <a:p>
              <a:endParaRPr lang="en-US"/>
            </a:p>
          </p:txBody>
        </p:sp>
        <p:sp>
          <p:nvSpPr>
            <p:cNvPr id="87286" name="Line 1277"/>
            <p:cNvSpPr>
              <a:spLocks noChangeShapeType="1"/>
            </p:cNvSpPr>
            <p:nvPr/>
          </p:nvSpPr>
          <p:spPr bwMode="auto">
            <a:xfrm flipV="1">
              <a:off x="2967" y="2957"/>
              <a:ext cx="8" cy="66"/>
            </a:xfrm>
            <a:prstGeom prst="line">
              <a:avLst/>
            </a:prstGeom>
            <a:noFill/>
            <a:ln w="11113">
              <a:solidFill>
                <a:srgbClr val="00FFFF"/>
              </a:solidFill>
              <a:round/>
              <a:headEnd/>
              <a:tailEnd/>
            </a:ln>
          </p:spPr>
          <p:txBody>
            <a:bodyPr/>
            <a:lstStyle/>
            <a:p>
              <a:endParaRPr lang="en-US"/>
            </a:p>
          </p:txBody>
        </p:sp>
        <p:sp>
          <p:nvSpPr>
            <p:cNvPr id="87287" name="Line 1278"/>
            <p:cNvSpPr>
              <a:spLocks noChangeShapeType="1"/>
            </p:cNvSpPr>
            <p:nvPr/>
          </p:nvSpPr>
          <p:spPr bwMode="auto">
            <a:xfrm>
              <a:off x="2975" y="2957"/>
              <a:ext cx="7" cy="37"/>
            </a:xfrm>
            <a:prstGeom prst="line">
              <a:avLst/>
            </a:prstGeom>
            <a:noFill/>
            <a:ln w="11113">
              <a:solidFill>
                <a:srgbClr val="00FFFF"/>
              </a:solidFill>
              <a:round/>
              <a:headEnd/>
              <a:tailEnd/>
            </a:ln>
          </p:spPr>
          <p:txBody>
            <a:bodyPr/>
            <a:lstStyle/>
            <a:p>
              <a:endParaRPr lang="en-US"/>
            </a:p>
          </p:txBody>
        </p:sp>
        <p:sp>
          <p:nvSpPr>
            <p:cNvPr id="87288" name="Line 1279"/>
            <p:cNvSpPr>
              <a:spLocks noChangeShapeType="1"/>
            </p:cNvSpPr>
            <p:nvPr/>
          </p:nvSpPr>
          <p:spPr bwMode="auto">
            <a:xfrm>
              <a:off x="2982" y="2994"/>
              <a:ext cx="15" cy="80"/>
            </a:xfrm>
            <a:prstGeom prst="line">
              <a:avLst/>
            </a:prstGeom>
            <a:noFill/>
            <a:ln w="11113">
              <a:solidFill>
                <a:srgbClr val="00FFFF"/>
              </a:solidFill>
              <a:round/>
              <a:headEnd/>
              <a:tailEnd/>
            </a:ln>
          </p:spPr>
          <p:txBody>
            <a:bodyPr/>
            <a:lstStyle/>
            <a:p>
              <a:endParaRPr lang="en-US"/>
            </a:p>
          </p:txBody>
        </p:sp>
        <p:sp>
          <p:nvSpPr>
            <p:cNvPr id="87289" name="Line 1280"/>
            <p:cNvSpPr>
              <a:spLocks noChangeShapeType="1"/>
            </p:cNvSpPr>
            <p:nvPr/>
          </p:nvSpPr>
          <p:spPr bwMode="auto">
            <a:xfrm flipV="1">
              <a:off x="2997" y="3037"/>
              <a:ext cx="7" cy="37"/>
            </a:xfrm>
            <a:prstGeom prst="line">
              <a:avLst/>
            </a:prstGeom>
            <a:noFill/>
            <a:ln w="11113">
              <a:solidFill>
                <a:srgbClr val="00FFFF"/>
              </a:solidFill>
              <a:round/>
              <a:headEnd/>
              <a:tailEnd/>
            </a:ln>
          </p:spPr>
          <p:txBody>
            <a:bodyPr/>
            <a:lstStyle/>
            <a:p>
              <a:endParaRPr lang="en-US"/>
            </a:p>
          </p:txBody>
        </p:sp>
        <p:sp>
          <p:nvSpPr>
            <p:cNvPr id="87290" name="Line 1281"/>
            <p:cNvSpPr>
              <a:spLocks noChangeShapeType="1"/>
            </p:cNvSpPr>
            <p:nvPr/>
          </p:nvSpPr>
          <p:spPr bwMode="auto">
            <a:xfrm flipV="1">
              <a:off x="3004" y="2819"/>
              <a:ext cx="14" cy="218"/>
            </a:xfrm>
            <a:prstGeom prst="line">
              <a:avLst/>
            </a:prstGeom>
            <a:noFill/>
            <a:ln w="11113">
              <a:solidFill>
                <a:srgbClr val="00FFFF"/>
              </a:solidFill>
              <a:round/>
              <a:headEnd/>
              <a:tailEnd/>
            </a:ln>
          </p:spPr>
          <p:txBody>
            <a:bodyPr/>
            <a:lstStyle/>
            <a:p>
              <a:endParaRPr lang="en-US"/>
            </a:p>
          </p:txBody>
        </p:sp>
        <p:sp>
          <p:nvSpPr>
            <p:cNvPr id="87291" name="Line 1282"/>
            <p:cNvSpPr>
              <a:spLocks noChangeShapeType="1"/>
            </p:cNvSpPr>
            <p:nvPr/>
          </p:nvSpPr>
          <p:spPr bwMode="auto">
            <a:xfrm>
              <a:off x="3018" y="2819"/>
              <a:ext cx="8" cy="36"/>
            </a:xfrm>
            <a:prstGeom prst="line">
              <a:avLst/>
            </a:prstGeom>
            <a:noFill/>
            <a:ln w="11113">
              <a:solidFill>
                <a:srgbClr val="00FFFF"/>
              </a:solidFill>
              <a:round/>
              <a:headEnd/>
              <a:tailEnd/>
            </a:ln>
          </p:spPr>
          <p:txBody>
            <a:bodyPr/>
            <a:lstStyle/>
            <a:p>
              <a:endParaRPr lang="en-US"/>
            </a:p>
          </p:txBody>
        </p:sp>
        <p:sp>
          <p:nvSpPr>
            <p:cNvPr id="87292" name="Line 1283"/>
            <p:cNvSpPr>
              <a:spLocks noChangeShapeType="1"/>
            </p:cNvSpPr>
            <p:nvPr/>
          </p:nvSpPr>
          <p:spPr bwMode="auto">
            <a:xfrm>
              <a:off x="3026" y="2855"/>
              <a:ext cx="14" cy="7"/>
            </a:xfrm>
            <a:prstGeom prst="line">
              <a:avLst/>
            </a:prstGeom>
            <a:noFill/>
            <a:ln w="11113">
              <a:solidFill>
                <a:srgbClr val="00FFFF"/>
              </a:solidFill>
              <a:round/>
              <a:headEnd/>
              <a:tailEnd/>
            </a:ln>
          </p:spPr>
          <p:txBody>
            <a:bodyPr/>
            <a:lstStyle/>
            <a:p>
              <a:endParaRPr lang="en-US"/>
            </a:p>
          </p:txBody>
        </p:sp>
        <p:sp>
          <p:nvSpPr>
            <p:cNvPr id="87293" name="Line 1284"/>
            <p:cNvSpPr>
              <a:spLocks noChangeShapeType="1"/>
            </p:cNvSpPr>
            <p:nvPr/>
          </p:nvSpPr>
          <p:spPr bwMode="auto">
            <a:xfrm>
              <a:off x="3040" y="2862"/>
              <a:ext cx="8" cy="15"/>
            </a:xfrm>
            <a:prstGeom prst="line">
              <a:avLst/>
            </a:prstGeom>
            <a:noFill/>
            <a:ln w="11113">
              <a:solidFill>
                <a:srgbClr val="00FFFF"/>
              </a:solidFill>
              <a:round/>
              <a:headEnd/>
              <a:tailEnd/>
            </a:ln>
          </p:spPr>
          <p:txBody>
            <a:bodyPr/>
            <a:lstStyle/>
            <a:p>
              <a:endParaRPr lang="en-US"/>
            </a:p>
          </p:txBody>
        </p:sp>
        <p:sp>
          <p:nvSpPr>
            <p:cNvPr id="87294" name="Line 1285"/>
            <p:cNvSpPr>
              <a:spLocks noChangeShapeType="1"/>
            </p:cNvSpPr>
            <p:nvPr/>
          </p:nvSpPr>
          <p:spPr bwMode="auto">
            <a:xfrm>
              <a:off x="3048" y="2877"/>
              <a:ext cx="7" cy="0"/>
            </a:xfrm>
            <a:prstGeom prst="line">
              <a:avLst/>
            </a:prstGeom>
            <a:noFill/>
            <a:ln w="11113">
              <a:solidFill>
                <a:srgbClr val="00FFFF"/>
              </a:solidFill>
              <a:round/>
              <a:headEnd/>
              <a:tailEnd/>
            </a:ln>
          </p:spPr>
          <p:txBody>
            <a:bodyPr/>
            <a:lstStyle/>
            <a:p>
              <a:endParaRPr lang="en-US"/>
            </a:p>
          </p:txBody>
        </p:sp>
        <p:sp>
          <p:nvSpPr>
            <p:cNvPr id="87295" name="Line 1286"/>
            <p:cNvSpPr>
              <a:spLocks noChangeShapeType="1"/>
            </p:cNvSpPr>
            <p:nvPr/>
          </p:nvSpPr>
          <p:spPr bwMode="auto">
            <a:xfrm>
              <a:off x="3055" y="2877"/>
              <a:ext cx="14" cy="22"/>
            </a:xfrm>
            <a:prstGeom prst="line">
              <a:avLst/>
            </a:prstGeom>
            <a:noFill/>
            <a:ln w="11113">
              <a:solidFill>
                <a:srgbClr val="00FFFF"/>
              </a:solidFill>
              <a:round/>
              <a:headEnd/>
              <a:tailEnd/>
            </a:ln>
          </p:spPr>
          <p:txBody>
            <a:bodyPr/>
            <a:lstStyle/>
            <a:p>
              <a:endParaRPr lang="en-US"/>
            </a:p>
          </p:txBody>
        </p:sp>
        <p:sp>
          <p:nvSpPr>
            <p:cNvPr id="87296" name="Line 1287"/>
            <p:cNvSpPr>
              <a:spLocks noChangeShapeType="1"/>
            </p:cNvSpPr>
            <p:nvPr/>
          </p:nvSpPr>
          <p:spPr bwMode="auto">
            <a:xfrm>
              <a:off x="3069" y="2899"/>
              <a:ext cx="8" cy="0"/>
            </a:xfrm>
            <a:prstGeom prst="line">
              <a:avLst/>
            </a:prstGeom>
            <a:noFill/>
            <a:ln w="11113">
              <a:solidFill>
                <a:srgbClr val="00FFFF"/>
              </a:solidFill>
              <a:round/>
              <a:headEnd/>
              <a:tailEnd/>
            </a:ln>
          </p:spPr>
          <p:txBody>
            <a:bodyPr/>
            <a:lstStyle/>
            <a:p>
              <a:endParaRPr lang="en-US"/>
            </a:p>
          </p:txBody>
        </p:sp>
        <p:sp>
          <p:nvSpPr>
            <p:cNvPr id="87297" name="Line 1288"/>
            <p:cNvSpPr>
              <a:spLocks noChangeShapeType="1"/>
            </p:cNvSpPr>
            <p:nvPr/>
          </p:nvSpPr>
          <p:spPr bwMode="auto">
            <a:xfrm>
              <a:off x="3077" y="2899"/>
              <a:ext cx="14" cy="0"/>
            </a:xfrm>
            <a:prstGeom prst="line">
              <a:avLst/>
            </a:prstGeom>
            <a:noFill/>
            <a:ln w="11113">
              <a:solidFill>
                <a:srgbClr val="00FFFF"/>
              </a:solidFill>
              <a:round/>
              <a:headEnd/>
              <a:tailEnd/>
            </a:ln>
          </p:spPr>
          <p:txBody>
            <a:bodyPr/>
            <a:lstStyle/>
            <a:p>
              <a:endParaRPr lang="en-US"/>
            </a:p>
          </p:txBody>
        </p:sp>
        <p:sp>
          <p:nvSpPr>
            <p:cNvPr id="87298" name="Line 1289"/>
            <p:cNvSpPr>
              <a:spLocks noChangeShapeType="1"/>
            </p:cNvSpPr>
            <p:nvPr/>
          </p:nvSpPr>
          <p:spPr bwMode="auto">
            <a:xfrm flipV="1">
              <a:off x="3091" y="2884"/>
              <a:ext cx="8" cy="15"/>
            </a:xfrm>
            <a:prstGeom prst="line">
              <a:avLst/>
            </a:prstGeom>
            <a:noFill/>
            <a:ln w="11113">
              <a:solidFill>
                <a:srgbClr val="00FFFF"/>
              </a:solidFill>
              <a:round/>
              <a:headEnd/>
              <a:tailEnd/>
            </a:ln>
          </p:spPr>
          <p:txBody>
            <a:bodyPr/>
            <a:lstStyle/>
            <a:p>
              <a:endParaRPr lang="en-US"/>
            </a:p>
          </p:txBody>
        </p:sp>
        <p:sp>
          <p:nvSpPr>
            <p:cNvPr id="87299" name="Line 1290"/>
            <p:cNvSpPr>
              <a:spLocks noChangeShapeType="1"/>
            </p:cNvSpPr>
            <p:nvPr/>
          </p:nvSpPr>
          <p:spPr bwMode="auto">
            <a:xfrm>
              <a:off x="3099" y="2884"/>
              <a:ext cx="7" cy="44"/>
            </a:xfrm>
            <a:prstGeom prst="line">
              <a:avLst/>
            </a:prstGeom>
            <a:noFill/>
            <a:ln w="11113">
              <a:solidFill>
                <a:srgbClr val="00FFFF"/>
              </a:solidFill>
              <a:round/>
              <a:headEnd/>
              <a:tailEnd/>
            </a:ln>
          </p:spPr>
          <p:txBody>
            <a:bodyPr/>
            <a:lstStyle/>
            <a:p>
              <a:endParaRPr lang="en-US"/>
            </a:p>
          </p:txBody>
        </p:sp>
        <p:sp>
          <p:nvSpPr>
            <p:cNvPr id="87300" name="Line 1291"/>
            <p:cNvSpPr>
              <a:spLocks noChangeShapeType="1"/>
            </p:cNvSpPr>
            <p:nvPr/>
          </p:nvSpPr>
          <p:spPr bwMode="auto">
            <a:xfrm flipV="1">
              <a:off x="3106" y="2913"/>
              <a:ext cx="14" cy="15"/>
            </a:xfrm>
            <a:prstGeom prst="line">
              <a:avLst/>
            </a:prstGeom>
            <a:noFill/>
            <a:ln w="11113">
              <a:solidFill>
                <a:srgbClr val="00FFFF"/>
              </a:solidFill>
              <a:round/>
              <a:headEnd/>
              <a:tailEnd/>
            </a:ln>
          </p:spPr>
          <p:txBody>
            <a:bodyPr/>
            <a:lstStyle/>
            <a:p>
              <a:endParaRPr lang="en-US"/>
            </a:p>
          </p:txBody>
        </p:sp>
        <p:sp>
          <p:nvSpPr>
            <p:cNvPr id="87301" name="Line 1292"/>
            <p:cNvSpPr>
              <a:spLocks noChangeShapeType="1"/>
            </p:cNvSpPr>
            <p:nvPr/>
          </p:nvSpPr>
          <p:spPr bwMode="auto">
            <a:xfrm>
              <a:off x="3120" y="2913"/>
              <a:ext cx="8" cy="0"/>
            </a:xfrm>
            <a:prstGeom prst="line">
              <a:avLst/>
            </a:prstGeom>
            <a:noFill/>
            <a:ln w="11113">
              <a:solidFill>
                <a:srgbClr val="00FFFF"/>
              </a:solidFill>
              <a:round/>
              <a:headEnd/>
              <a:tailEnd/>
            </a:ln>
          </p:spPr>
          <p:txBody>
            <a:bodyPr/>
            <a:lstStyle/>
            <a:p>
              <a:endParaRPr lang="en-US"/>
            </a:p>
          </p:txBody>
        </p:sp>
        <p:sp>
          <p:nvSpPr>
            <p:cNvPr id="87302" name="Line 1293"/>
            <p:cNvSpPr>
              <a:spLocks noChangeShapeType="1"/>
            </p:cNvSpPr>
            <p:nvPr/>
          </p:nvSpPr>
          <p:spPr bwMode="auto">
            <a:xfrm>
              <a:off x="3128" y="2913"/>
              <a:ext cx="14" cy="0"/>
            </a:xfrm>
            <a:prstGeom prst="line">
              <a:avLst/>
            </a:prstGeom>
            <a:noFill/>
            <a:ln w="11113">
              <a:solidFill>
                <a:srgbClr val="00FFFF"/>
              </a:solidFill>
              <a:round/>
              <a:headEnd/>
              <a:tailEnd/>
            </a:ln>
          </p:spPr>
          <p:txBody>
            <a:bodyPr/>
            <a:lstStyle/>
            <a:p>
              <a:endParaRPr lang="en-US"/>
            </a:p>
          </p:txBody>
        </p:sp>
        <p:sp>
          <p:nvSpPr>
            <p:cNvPr id="87303" name="Line 1294"/>
            <p:cNvSpPr>
              <a:spLocks noChangeShapeType="1"/>
            </p:cNvSpPr>
            <p:nvPr/>
          </p:nvSpPr>
          <p:spPr bwMode="auto">
            <a:xfrm flipV="1">
              <a:off x="3142" y="2862"/>
              <a:ext cx="8" cy="51"/>
            </a:xfrm>
            <a:prstGeom prst="line">
              <a:avLst/>
            </a:prstGeom>
            <a:noFill/>
            <a:ln w="11113">
              <a:solidFill>
                <a:srgbClr val="00FFFF"/>
              </a:solidFill>
              <a:round/>
              <a:headEnd/>
              <a:tailEnd/>
            </a:ln>
          </p:spPr>
          <p:txBody>
            <a:bodyPr/>
            <a:lstStyle/>
            <a:p>
              <a:endParaRPr lang="en-US"/>
            </a:p>
          </p:txBody>
        </p:sp>
        <p:sp>
          <p:nvSpPr>
            <p:cNvPr id="87304" name="Line 1295"/>
            <p:cNvSpPr>
              <a:spLocks noChangeShapeType="1"/>
            </p:cNvSpPr>
            <p:nvPr/>
          </p:nvSpPr>
          <p:spPr bwMode="auto">
            <a:xfrm>
              <a:off x="3150" y="2862"/>
              <a:ext cx="7" cy="37"/>
            </a:xfrm>
            <a:prstGeom prst="line">
              <a:avLst/>
            </a:prstGeom>
            <a:noFill/>
            <a:ln w="11113">
              <a:solidFill>
                <a:srgbClr val="00FFFF"/>
              </a:solidFill>
              <a:round/>
              <a:headEnd/>
              <a:tailEnd/>
            </a:ln>
          </p:spPr>
          <p:txBody>
            <a:bodyPr/>
            <a:lstStyle/>
            <a:p>
              <a:endParaRPr lang="en-US"/>
            </a:p>
          </p:txBody>
        </p:sp>
        <p:sp>
          <p:nvSpPr>
            <p:cNvPr id="87305" name="Line 1296"/>
            <p:cNvSpPr>
              <a:spLocks noChangeShapeType="1"/>
            </p:cNvSpPr>
            <p:nvPr/>
          </p:nvSpPr>
          <p:spPr bwMode="auto">
            <a:xfrm>
              <a:off x="3157" y="2899"/>
              <a:ext cx="14" cy="14"/>
            </a:xfrm>
            <a:prstGeom prst="line">
              <a:avLst/>
            </a:prstGeom>
            <a:noFill/>
            <a:ln w="11113">
              <a:solidFill>
                <a:srgbClr val="00FFFF"/>
              </a:solidFill>
              <a:round/>
              <a:headEnd/>
              <a:tailEnd/>
            </a:ln>
          </p:spPr>
          <p:txBody>
            <a:bodyPr/>
            <a:lstStyle/>
            <a:p>
              <a:endParaRPr lang="en-US"/>
            </a:p>
          </p:txBody>
        </p:sp>
        <p:sp>
          <p:nvSpPr>
            <p:cNvPr id="87306" name="Line 1297"/>
            <p:cNvSpPr>
              <a:spLocks noChangeShapeType="1"/>
            </p:cNvSpPr>
            <p:nvPr/>
          </p:nvSpPr>
          <p:spPr bwMode="auto">
            <a:xfrm flipV="1">
              <a:off x="3171" y="2899"/>
              <a:ext cx="8" cy="14"/>
            </a:xfrm>
            <a:prstGeom prst="line">
              <a:avLst/>
            </a:prstGeom>
            <a:noFill/>
            <a:ln w="11113">
              <a:solidFill>
                <a:srgbClr val="00FFFF"/>
              </a:solidFill>
              <a:round/>
              <a:headEnd/>
              <a:tailEnd/>
            </a:ln>
          </p:spPr>
          <p:txBody>
            <a:bodyPr/>
            <a:lstStyle/>
            <a:p>
              <a:endParaRPr lang="en-US"/>
            </a:p>
          </p:txBody>
        </p:sp>
        <p:sp>
          <p:nvSpPr>
            <p:cNvPr id="87307" name="Line 1298"/>
            <p:cNvSpPr>
              <a:spLocks noChangeShapeType="1"/>
            </p:cNvSpPr>
            <p:nvPr/>
          </p:nvSpPr>
          <p:spPr bwMode="auto">
            <a:xfrm>
              <a:off x="3179" y="2899"/>
              <a:ext cx="14" cy="44"/>
            </a:xfrm>
            <a:prstGeom prst="line">
              <a:avLst/>
            </a:prstGeom>
            <a:noFill/>
            <a:ln w="11113">
              <a:solidFill>
                <a:srgbClr val="00FFFF"/>
              </a:solidFill>
              <a:round/>
              <a:headEnd/>
              <a:tailEnd/>
            </a:ln>
          </p:spPr>
          <p:txBody>
            <a:bodyPr/>
            <a:lstStyle/>
            <a:p>
              <a:endParaRPr lang="en-US"/>
            </a:p>
          </p:txBody>
        </p:sp>
        <p:sp>
          <p:nvSpPr>
            <p:cNvPr id="87308" name="Line 1299"/>
            <p:cNvSpPr>
              <a:spLocks noChangeShapeType="1"/>
            </p:cNvSpPr>
            <p:nvPr/>
          </p:nvSpPr>
          <p:spPr bwMode="auto">
            <a:xfrm>
              <a:off x="3193" y="2943"/>
              <a:ext cx="7" cy="0"/>
            </a:xfrm>
            <a:prstGeom prst="line">
              <a:avLst/>
            </a:prstGeom>
            <a:noFill/>
            <a:ln w="11113">
              <a:solidFill>
                <a:srgbClr val="00FFFF"/>
              </a:solidFill>
              <a:round/>
              <a:headEnd/>
              <a:tailEnd/>
            </a:ln>
          </p:spPr>
          <p:txBody>
            <a:bodyPr/>
            <a:lstStyle/>
            <a:p>
              <a:endParaRPr lang="en-US"/>
            </a:p>
          </p:txBody>
        </p:sp>
        <p:sp>
          <p:nvSpPr>
            <p:cNvPr id="87309" name="Line 1300"/>
            <p:cNvSpPr>
              <a:spLocks noChangeShapeType="1"/>
            </p:cNvSpPr>
            <p:nvPr/>
          </p:nvSpPr>
          <p:spPr bwMode="auto">
            <a:xfrm>
              <a:off x="3200" y="2943"/>
              <a:ext cx="8" cy="14"/>
            </a:xfrm>
            <a:prstGeom prst="line">
              <a:avLst/>
            </a:prstGeom>
            <a:noFill/>
            <a:ln w="11113">
              <a:solidFill>
                <a:srgbClr val="00FFFF"/>
              </a:solidFill>
              <a:round/>
              <a:headEnd/>
              <a:tailEnd/>
            </a:ln>
          </p:spPr>
          <p:txBody>
            <a:bodyPr/>
            <a:lstStyle/>
            <a:p>
              <a:endParaRPr lang="en-US"/>
            </a:p>
          </p:txBody>
        </p:sp>
        <p:sp>
          <p:nvSpPr>
            <p:cNvPr id="87310" name="Line 1301"/>
            <p:cNvSpPr>
              <a:spLocks noChangeShapeType="1"/>
            </p:cNvSpPr>
            <p:nvPr/>
          </p:nvSpPr>
          <p:spPr bwMode="auto">
            <a:xfrm>
              <a:off x="3208" y="2957"/>
              <a:ext cx="14" cy="37"/>
            </a:xfrm>
            <a:prstGeom prst="line">
              <a:avLst/>
            </a:prstGeom>
            <a:noFill/>
            <a:ln w="11113">
              <a:solidFill>
                <a:srgbClr val="00FFFF"/>
              </a:solidFill>
              <a:round/>
              <a:headEnd/>
              <a:tailEnd/>
            </a:ln>
          </p:spPr>
          <p:txBody>
            <a:bodyPr/>
            <a:lstStyle/>
            <a:p>
              <a:endParaRPr lang="en-US"/>
            </a:p>
          </p:txBody>
        </p:sp>
        <p:sp>
          <p:nvSpPr>
            <p:cNvPr id="87311" name="Line 1302"/>
            <p:cNvSpPr>
              <a:spLocks noChangeShapeType="1"/>
            </p:cNvSpPr>
            <p:nvPr/>
          </p:nvSpPr>
          <p:spPr bwMode="auto">
            <a:xfrm>
              <a:off x="3222" y="2994"/>
              <a:ext cx="8" cy="0"/>
            </a:xfrm>
            <a:prstGeom prst="line">
              <a:avLst/>
            </a:prstGeom>
            <a:noFill/>
            <a:ln w="11113">
              <a:solidFill>
                <a:srgbClr val="00FFFF"/>
              </a:solidFill>
              <a:round/>
              <a:headEnd/>
              <a:tailEnd/>
            </a:ln>
          </p:spPr>
          <p:txBody>
            <a:bodyPr/>
            <a:lstStyle/>
            <a:p>
              <a:endParaRPr lang="en-US"/>
            </a:p>
          </p:txBody>
        </p:sp>
        <p:sp>
          <p:nvSpPr>
            <p:cNvPr id="87312" name="Line 1303"/>
            <p:cNvSpPr>
              <a:spLocks noChangeShapeType="1"/>
            </p:cNvSpPr>
            <p:nvPr/>
          </p:nvSpPr>
          <p:spPr bwMode="auto">
            <a:xfrm flipV="1">
              <a:off x="3230" y="2964"/>
              <a:ext cx="14" cy="30"/>
            </a:xfrm>
            <a:prstGeom prst="line">
              <a:avLst/>
            </a:prstGeom>
            <a:noFill/>
            <a:ln w="11113">
              <a:solidFill>
                <a:srgbClr val="00FFFF"/>
              </a:solidFill>
              <a:round/>
              <a:headEnd/>
              <a:tailEnd/>
            </a:ln>
          </p:spPr>
          <p:txBody>
            <a:bodyPr/>
            <a:lstStyle/>
            <a:p>
              <a:endParaRPr lang="en-US"/>
            </a:p>
          </p:txBody>
        </p:sp>
        <p:sp>
          <p:nvSpPr>
            <p:cNvPr id="87313" name="Line 1304"/>
            <p:cNvSpPr>
              <a:spLocks noChangeShapeType="1"/>
            </p:cNvSpPr>
            <p:nvPr/>
          </p:nvSpPr>
          <p:spPr bwMode="auto">
            <a:xfrm flipV="1">
              <a:off x="3244" y="2957"/>
              <a:ext cx="7" cy="7"/>
            </a:xfrm>
            <a:prstGeom prst="line">
              <a:avLst/>
            </a:prstGeom>
            <a:noFill/>
            <a:ln w="11113">
              <a:solidFill>
                <a:srgbClr val="00FFFF"/>
              </a:solidFill>
              <a:round/>
              <a:headEnd/>
              <a:tailEnd/>
            </a:ln>
          </p:spPr>
          <p:txBody>
            <a:bodyPr/>
            <a:lstStyle/>
            <a:p>
              <a:endParaRPr lang="en-US"/>
            </a:p>
          </p:txBody>
        </p:sp>
        <p:sp>
          <p:nvSpPr>
            <p:cNvPr id="87314" name="Line 1305"/>
            <p:cNvSpPr>
              <a:spLocks noChangeShapeType="1"/>
            </p:cNvSpPr>
            <p:nvPr/>
          </p:nvSpPr>
          <p:spPr bwMode="auto">
            <a:xfrm>
              <a:off x="3251" y="2957"/>
              <a:ext cx="15" cy="15"/>
            </a:xfrm>
            <a:prstGeom prst="line">
              <a:avLst/>
            </a:prstGeom>
            <a:noFill/>
            <a:ln w="11113">
              <a:solidFill>
                <a:srgbClr val="00FFFF"/>
              </a:solidFill>
              <a:round/>
              <a:headEnd/>
              <a:tailEnd/>
            </a:ln>
          </p:spPr>
          <p:txBody>
            <a:bodyPr/>
            <a:lstStyle/>
            <a:p>
              <a:endParaRPr lang="en-US"/>
            </a:p>
          </p:txBody>
        </p:sp>
        <p:sp>
          <p:nvSpPr>
            <p:cNvPr id="87315" name="Line 1306"/>
            <p:cNvSpPr>
              <a:spLocks noChangeShapeType="1"/>
            </p:cNvSpPr>
            <p:nvPr/>
          </p:nvSpPr>
          <p:spPr bwMode="auto">
            <a:xfrm flipV="1">
              <a:off x="3266" y="2950"/>
              <a:ext cx="7" cy="22"/>
            </a:xfrm>
            <a:prstGeom prst="line">
              <a:avLst/>
            </a:prstGeom>
            <a:noFill/>
            <a:ln w="11113">
              <a:solidFill>
                <a:srgbClr val="00FFFF"/>
              </a:solidFill>
              <a:round/>
              <a:headEnd/>
              <a:tailEnd/>
            </a:ln>
          </p:spPr>
          <p:txBody>
            <a:bodyPr/>
            <a:lstStyle/>
            <a:p>
              <a:endParaRPr lang="en-US"/>
            </a:p>
          </p:txBody>
        </p:sp>
        <p:sp>
          <p:nvSpPr>
            <p:cNvPr id="87316" name="Line 1307"/>
            <p:cNvSpPr>
              <a:spLocks noChangeShapeType="1"/>
            </p:cNvSpPr>
            <p:nvPr/>
          </p:nvSpPr>
          <p:spPr bwMode="auto">
            <a:xfrm flipV="1">
              <a:off x="3273" y="2921"/>
              <a:ext cx="8" cy="29"/>
            </a:xfrm>
            <a:prstGeom prst="line">
              <a:avLst/>
            </a:prstGeom>
            <a:noFill/>
            <a:ln w="11113">
              <a:solidFill>
                <a:srgbClr val="00FFFF"/>
              </a:solidFill>
              <a:round/>
              <a:headEnd/>
              <a:tailEnd/>
            </a:ln>
          </p:spPr>
          <p:txBody>
            <a:bodyPr/>
            <a:lstStyle/>
            <a:p>
              <a:endParaRPr lang="en-US"/>
            </a:p>
          </p:txBody>
        </p:sp>
        <p:sp>
          <p:nvSpPr>
            <p:cNvPr id="87317" name="Line 1308"/>
            <p:cNvSpPr>
              <a:spLocks noChangeShapeType="1"/>
            </p:cNvSpPr>
            <p:nvPr/>
          </p:nvSpPr>
          <p:spPr bwMode="auto">
            <a:xfrm flipV="1">
              <a:off x="3281" y="2913"/>
              <a:ext cx="14" cy="8"/>
            </a:xfrm>
            <a:prstGeom prst="line">
              <a:avLst/>
            </a:prstGeom>
            <a:noFill/>
            <a:ln w="11113">
              <a:solidFill>
                <a:srgbClr val="00FFFF"/>
              </a:solidFill>
              <a:round/>
              <a:headEnd/>
              <a:tailEnd/>
            </a:ln>
          </p:spPr>
          <p:txBody>
            <a:bodyPr/>
            <a:lstStyle/>
            <a:p>
              <a:endParaRPr lang="en-US"/>
            </a:p>
          </p:txBody>
        </p:sp>
        <p:sp>
          <p:nvSpPr>
            <p:cNvPr id="87318" name="Line 1309"/>
            <p:cNvSpPr>
              <a:spLocks noChangeShapeType="1"/>
            </p:cNvSpPr>
            <p:nvPr/>
          </p:nvSpPr>
          <p:spPr bwMode="auto">
            <a:xfrm>
              <a:off x="3295" y="2913"/>
              <a:ext cx="7" cy="22"/>
            </a:xfrm>
            <a:prstGeom prst="line">
              <a:avLst/>
            </a:prstGeom>
            <a:noFill/>
            <a:ln w="11113">
              <a:solidFill>
                <a:srgbClr val="00FFFF"/>
              </a:solidFill>
              <a:round/>
              <a:headEnd/>
              <a:tailEnd/>
            </a:ln>
          </p:spPr>
          <p:txBody>
            <a:bodyPr/>
            <a:lstStyle/>
            <a:p>
              <a:endParaRPr lang="en-US"/>
            </a:p>
          </p:txBody>
        </p:sp>
        <p:sp>
          <p:nvSpPr>
            <p:cNvPr id="87319" name="Line 1310"/>
            <p:cNvSpPr>
              <a:spLocks noChangeShapeType="1"/>
            </p:cNvSpPr>
            <p:nvPr/>
          </p:nvSpPr>
          <p:spPr bwMode="auto">
            <a:xfrm>
              <a:off x="3302" y="2935"/>
              <a:ext cx="15" cy="22"/>
            </a:xfrm>
            <a:prstGeom prst="line">
              <a:avLst/>
            </a:prstGeom>
            <a:noFill/>
            <a:ln w="11113">
              <a:solidFill>
                <a:srgbClr val="00FFFF"/>
              </a:solidFill>
              <a:round/>
              <a:headEnd/>
              <a:tailEnd/>
            </a:ln>
          </p:spPr>
          <p:txBody>
            <a:bodyPr/>
            <a:lstStyle/>
            <a:p>
              <a:endParaRPr lang="en-US"/>
            </a:p>
          </p:txBody>
        </p:sp>
        <p:sp>
          <p:nvSpPr>
            <p:cNvPr id="87320" name="Line 1311"/>
            <p:cNvSpPr>
              <a:spLocks noChangeShapeType="1"/>
            </p:cNvSpPr>
            <p:nvPr/>
          </p:nvSpPr>
          <p:spPr bwMode="auto">
            <a:xfrm>
              <a:off x="3317" y="2957"/>
              <a:ext cx="7" cy="37"/>
            </a:xfrm>
            <a:prstGeom prst="line">
              <a:avLst/>
            </a:prstGeom>
            <a:noFill/>
            <a:ln w="11113">
              <a:solidFill>
                <a:srgbClr val="00FFFF"/>
              </a:solidFill>
              <a:round/>
              <a:headEnd/>
              <a:tailEnd/>
            </a:ln>
          </p:spPr>
          <p:txBody>
            <a:bodyPr/>
            <a:lstStyle/>
            <a:p>
              <a:endParaRPr lang="en-US"/>
            </a:p>
          </p:txBody>
        </p:sp>
        <p:sp>
          <p:nvSpPr>
            <p:cNvPr id="87321" name="Line 1312"/>
            <p:cNvSpPr>
              <a:spLocks noChangeShapeType="1"/>
            </p:cNvSpPr>
            <p:nvPr/>
          </p:nvSpPr>
          <p:spPr bwMode="auto">
            <a:xfrm>
              <a:off x="3324" y="2994"/>
              <a:ext cx="8" cy="21"/>
            </a:xfrm>
            <a:prstGeom prst="line">
              <a:avLst/>
            </a:prstGeom>
            <a:noFill/>
            <a:ln w="11113">
              <a:solidFill>
                <a:srgbClr val="00FFFF"/>
              </a:solidFill>
              <a:round/>
              <a:headEnd/>
              <a:tailEnd/>
            </a:ln>
          </p:spPr>
          <p:txBody>
            <a:bodyPr/>
            <a:lstStyle/>
            <a:p>
              <a:endParaRPr lang="en-US"/>
            </a:p>
          </p:txBody>
        </p:sp>
        <p:sp>
          <p:nvSpPr>
            <p:cNvPr id="87322" name="Line 1313"/>
            <p:cNvSpPr>
              <a:spLocks noChangeShapeType="1"/>
            </p:cNvSpPr>
            <p:nvPr/>
          </p:nvSpPr>
          <p:spPr bwMode="auto">
            <a:xfrm>
              <a:off x="3332" y="3015"/>
              <a:ext cx="14" cy="8"/>
            </a:xfrm>
            <a:prstGeom prst="line">
              <a:avLst/>
            </a:prstGeom>
            <a:noFill/>
            <a:ln w="11113">
              <a:solidFill>
                <a:srgbClr val="00FFFF"/>
              </a:solidFill>
              <a:round/>
              <a:headEnd/>
              <a:tailEnd/>
            </a:ln>
          </p:spPr>
          <p:txBody>
            <a:bodyPr/>
            <a:lstStyle/>
            <a:p>
              <a:endParaRPr lang="en-US"/>
            </a:p>
          </p:txBody>
        </p:sp>
        <p:sp>
          <p:nvSpPr>
            <p:cNvPr id="87323" name="Line 1314"/>
            <p:cNvSpPr>
              <a:spLocks noChangeShapeType="1"/>
            </p:cNvSpPr>
            <p:nvPr/>
          </p:nvSpPr>
          <p:spPr bwMode="auto">
            <a:xfrm>
              <a:off x="3346" y="3023"/>
              <a:ext cx="7" cy="0"/>
            </a:xfrm>
            <a:prstGeom prst="line">
              <a:avLst/>
            </a:prstGeom>
            <a:noFill/>
            <a:ln w="11113">
              <a:solidFill>
                <a:srgbClr val="00FFFF"/>
              </a:solidFill>
              <a:round/>
              <a:headEnd/>
              <a:tailEnd/>
            </a:ln>
          </p:spPr>
          <p:txBody>
            <a:bodyPr/>
            <a:lstStyle/>
            <a:p>
              <a:endParaRPr lang="en-US"/>
            </a:p>
          </p:txBody>
        </p:sp>
        <p:sp>
          <p:nvSpPr>
            <p:cNvPr id="87324" name="Line 1315"/>
            <p:cNvSpPr>
              <a:spLocks noChangeShapeType="1"/>
            </p:cNvSpPr>
            <p:nvPr/>
          </p:nvSpPr>
          <p:spPr bwMode="auto">
            <a:xfrm>
              <a:off x="3353" y="3023"/>
              <a:ext cx="15" cy="43"/>
            </a:xfrm>
            <a:prstGeom prst="line">
              <a:avLst/>
            </a:prstGeom>
            <a:noFill/>
            <a:ln w="11113">
              <a:solidFill>
                <a:srgbClr val="00FFFF"/>
              </a:solidFill>
              <a:round/>
              <a:headEnd/>
              <a:tailEnd/>
            </a:ln>
          </p:spPr>
          <p:txBody>
            <a:bodyPr/>
            <a:lstStyle/>
            <a:p>
              <a:endParaRPr lang="en-US"/>
            </a:p>
          </p:txBody>
        </p:sp>
        <p:sp>
          <p:nvSpPr>
            <p:cNvPr id="87325" name="Line 1316"/>
            <p:cNvSpPr>
              <a:spLocks noChangeShapeType="1"/>
            </p:cNvSpPr>
            <p:nvPr/>
          </p:nvSpPr>
          <p:spPr bwMode="auto">
            <a:xfrm>
              <a:off x="3368" y="3066"/>
              <a:ext cx="7" cy="15"/>
            </a:xfrm>
            <a:prstGeom prst="line">
              <a:avLst/>
            </a:prstGeom>
            <a:noFill/>
            <a:ln w="11113">
              <a:solidFill>
                <a:srgbClr val="00FFFF"/>
              </a:solidFill>
              <a:round/>
              <a:headEnd/>
              <a:tailEnd/>
            </a:ln>
          </p:spPr>
          <p:txBody>
            <a:bodyPr/>
            <a:lstStyle/>
            <a:p>
              <a:endParaRPr lang="en-US"/>
            </a:p>
          </p:txBody>
        </p:sp>
        <p:sp>
          <p:nvSpPr>
            <p:cNvPr id="87326" name="Line 1317"/>
            <p:cNvSpPr>
              <a:spLocks noChangeShapeType="1"/>
            </p:cNvSpPr>
            <p:nvPr/>
          </p:nvSpPr>
          <p:spPr bwMode="auto">
            <a:xfrm>
              <a:off x="3375" y="3081"/>
              <a:ext cx="8" cy="7"/>
            </a:xfrm>
            <a:prstGeom prst="line">
              <a:avLst/>
            </a:prstGeom>
            <a:noFill/>
            <a:ln w="11113">
              <a:solidFill>
                <a:srgbClr val="00FFFF"/>
              </a:solidFill>
              <a:round/>
              <a:headEnd/>
              <a:tailEnd/>
            </a:ln>
          </p:spPr>
          <p:txBody>
            <a:bodyPr/>
            <a:lstStyle/>
            <a:p>
              <a:endParaRPr lang="en-US"/>
            </a:p>
          </p:txBody>
        </p:sp>
        <p:sp>
          <p:nvSpPr>
            <p:cNvPr id="87327" name="Line 1318"/>
            <p:cNvSpPr>
              <a:spLocks noChangeShapeType="1"/>
            </p:cNvSpPr>
            <p:nvPr/>
          </p:nvSpPr>
          <p:spPr bwMode="auto">
            <a:xfrm flipV="1">
              <a:off x="3383" y="3045"/>
              <a:ext cx="14" cy="43"/>
            </a:xfrm>
            <a:prstGeom prst="line">
              <a:avLst/>
            </a:prstGeom>
            <a:noFill/>
            <a:ln w="11113">
              <a:solidFill>
                <a:srgbClr val="00FFFF"/>
              </a:solidFill>
              <a:round/>
              <a:headEnd/>
              <a:tailEnd/>
            </a:ln>
          </p:spPr>
          <p:txBody>
            <a:bodyPr/>
            <a:lstStyle/>
            <a:p>
              <a:endParaRPr lang="en-US"/>
            </a:p>
          </p:txBody>
        </p:sp>
        <p:sp>
          <p:nvSpPr>
            <p:cNvPr id="87328" name="Line 1319"/>
            <p:cNvSpPr>
              <a:spLocks noChangeShapeType="1"/>
            </p:cNvSpPr>
            <p:nvPr/>
          </p:nvSpPr>
          <p:spPr bwMode="auto">
            <a:xfrm>
              <a:off x="3397" y="3045"/>
              <a:ext cx="7" cy="7"/>
            </a:xfrm>
            <a:prstGeom prst="line">
              <a:avLst/>
            </a:prstGeom>
            <a:noFill/>
            <a:ln w="11113">
              <a:solidFill>
                <a:srgbClr val="00FFFF"/>
              </a:solidFill>
              <a:round/>
              <a:headEnd/>
              <a:tailEnd/>
            </a:ln>
          </p:spPr>
          <p:txBody>
            <a:bodyPr/>
            <a:lstStyle/>
            <a:p>
              <a:endParaRPr lang="en-US"/>
            </a:p>
          </p:txBody>
        </p:sp>
        <p:sp>
          <p:nvSpPr>
            <p:cNvPr id="87329" name="Line 1320"/>
            <p:cNvSpPr>
              <a:spLocks noChangeShapeType="1"/>
            </p:cNvSpPr>
            <p:nvPr/>
          </p:nvSpPr>
          <p:spPr bwMode="auto">
            <a:xfrm flipV="1">
              <a:off x="3404" y="3045"/>
              <a:ext cx="15" cy="7"/>
            </a:xfrm>
            <a:prstGeom prst="line">
              <a:avLst/>
            </a:prstGeom>
            <a:noFill/>
            <a:ln w="11113">
              <a:solidFill>
                <a:srgbClr val="00FFFF"/>
              </a:solidFill>
              <a:round/>
              <a:headEnd/>
              <a:tailEnd/>
            </a:ln>
          </p:spPr>
          <p:txBody>
            <a:bodyPr/>
            <a:lstStyle/>
            <a:p>
              <a:endParaRPr lang="en-US"/>
            </a:p>
          </p:txBody>
        </p:sp>
        <p:sp>
          <p:nvSpPr>
            <p:cNvPr id="87330" name="Line 1321"/>
            <p:cNvSpPr>
              <a:spLocks noChangeShapeType="1"/>
            </p:cNvSpPr>
            <p:nvPr/>
          </p:nvSpPr>
          <p:spPr bwMode="auto">
            <a:xfrm>
              <a:off x="3419" y="3045"/>
              <a:ext cx="7" cy="0"/>
            </a:xfrm>
            <a:prstGeom prst="line">
              <a:avLst/>
            </a:prstGeom>
            <a:noFill/>
            <a:ln w="11113">
              <a:solidFill>
                <a:srgbClr val="00FFFF"/>
              </a:solidFill>
              <a:round/>
              <a:headEnd/>
              <a:tailEnd/>
            </a:ln>
          </p:spPr>
          <p:txBody>
            <a:bodyPr/>
            <a:lstStyle/>
            <a:p>
              <a:endParaRPr lang="en-US"/>
            </a:p>
          </p:txBody>
        </p:sp>
        <p:sp>
          <p:nvSpPr>
            <p:cNvPr id="87331" name="Line 1322"/>
            <p:cNvSpPr>
              <a:spLocks noChangeShapeType="1"/>
            </p:cNvSpPr>
            <p:nvPr/>
          </p:nvSpPr>
          <p:spPr bwMode="auto">
            <a:xfrm flipV="1">
              <a:off x="3426" y="3015"/>
              <a:ext cx="8" cy="30"/>
            </a:xfrm>
            <a:prstGeom prst="line">
              <a:avLst/>
            </a:prstGeom>
            <a:noFill/>
            <a:ln w="11113">
              <a:solidFill>
                <a:srgbClr val="00FFFF"/>
              </a:solidFill>
              <a:round/>
              <a:headEnd/>
              <a:tailEnd/>
            </a:ln>
          </p:spPr>
          <p:txBody>
            <a:bodyPr/>
            <a:lstStyle/>
            <a:p>
              <a:endParaRPr lang="en-US"/>
            </a:p>
          </p:txBody>
        </p:sp>
        <p:sp>
          <p:nvSpPr>
            <p:cNvPr id="87332" name="Line 1323"/>
            <p:cNvSpPr>
              <a:spLocks noChangeShapeType="1"/>
            </p:cNvSpPr>
            <p:nvPr/>
          </p:nvSpPr>
          <p:spPr bwMode="auto">
            <a:xfrm flipV="1">
              <a:off x="3434" y="2986"/>
              <a:ext cx="14" cy="29"/>
            </a:xfrm>
            <a:prstGeom prst="line">
              <a:avLst/>
            </a:prstGeom>
            <a:noFill/>
            <a:ln w="11113">
              <a:solidFill>
                <a:srgbClr val="00FFFF"/>
              </a:solidFill>
              <a:round/>
              <a:headEnd/>
              <a:tailEnd/>
            </a:ln>
          </p:spPr>
          <p:txBody>
            <a:bodyPr/>
            <a:lstStyle/>
            <a:p>
              <a:endParaRPr lang="en-US"/>
            </a:p>
          </p:txBody>
        </p:sp>
        <p:sp>
          <p:nvSpPr>
            <p:cNvPr id="87333" name="Line 1324"/>
            <p:cNvSpPr>
              <a:spLocks noChangeShapeType="1"/>
            </p:cNvSpPr>
            <p:nvPr/>
          </p:nvSpPr>
          <p:spPr bwMode="auto">
            <a:xfrm>
              <a:off x="3448" y="2986"/>
              <a:ext cx="7" cy="37"/>
            </a:xfrm>
            <a:prstGeom prst="line">
              <a:avLst/>
            </a:prstGeom>
            <a:noFill/>
            <a:ln w="11113">
              <a:solidFill>
                <a:srgbClr val="00FFFF"/>
              </a:solidFill>
              <a:round/>
              <a:headEnd/>
              <a:tailEnd/>
            </a:ln>
          </p:spPr>
          <p:txBody>
            <a:bodyPr/>
            <a:lstStyle/>
            <a:p>
              <a:endParaRPr lang="en-US"/>
            </a:p>
          </p:txBody>
        </p:sp>
        <p:sp>
          <p:nvSpPr>
            <p:cNvPr id="87334" name="Line 1325"/>
            <p:cNvSpPr>
              <a:spLocks noChangeShapeType="1"/>
            </p:cNvSpPr>
            <p:nvPr/>
          </p:nvSpPr>
          <p:spPr bwMode="auto">
            <a:xfrm flipV="1">
              <a:off x="3455" y="2979"/>
              <a:ext cx="15" cy="44"/>
            </a:xfrm>
            <a:prstGeom prst="line">
              <a:avLst/>
            </a:prstGeom>
            <a:noFill/>
            <a:ln w="11113">
              <a:solidFill>
                <a:srgbClr val="00FFFF"/>
              </a:solidFill>
              <a:round/>
              <a:headEnd/>
              <a:tailEnd/>
            </a:ln>
          </p:spPr>
          <p:txBody>
            <a:bodyPr/>
            <a:lstStyle/>
            <a:p>
              <a:endParaRPr lang="en-US"/>
            </a:p>
          </p:txBody>
        </p:sp>
        <p:sp>
          <p:nvSpPr>
            <p:cNvPr id="87335" name="Line 1326"/>
            <p:cNvSpPr>
              <a:spLocks noChangeShapeType="1"/>
            </p:cNvSpPr>
            <p:nvPr/>
          </p:nvSpPr>
          <p:spPr bwMode="auto">
            <a:xfrm>
              <a:off x="3470" y="2979"/>
              <a:ext cx="7" cy="15"/>
            </a:xfrm>
            <a:prstGeom prst="line">
              <a:avLst/>
            </a:prstGeom>
            <a:noFill/>
            <a:ln w="11113">
              <a:solidFill>
                <a:srgbClr val="00FFFF"/>
              </a:solidFill>
              <a:round/>
              <a:headEnd/>
              <a:tailEnd/>
            </a:ln>
          </p:spPr>
          <p:txBody>
            <a:bodyPr/>
            <a:lstStyle/>
            <a:p>
              <a:endParaRPr lang="en-US"/>
            </a:p>
          </p:txBody>
        </p:sp>
        <p:sp>
          <p:nvSpPr>
            <p:cNvPr id="87336" name="Line 1327"/>
            <p:cNvSpPr>
              <a:spLocks noChangeShapeType="1"/>
            </p:cNvSpPr>
            <p:nvPr/>
          </p:nvSpPr>
          <p:spPr bwMode="auto">
            <a:xfrm flipV="1">
              <a:off x="3477" y="2921"/>
              <a:ext cx="15" cy="73"/>
            </a:xfrm>
            <a:prstGeom prst="line">
              <a:avLst/>
            </a:prstGeom>
            <a:noFill/>
            <a:ln w="11113">
              <a:solidFill>
                <a:srgbClr val="00FFFF"/>
              </a:solidFill>
              <a:round/>
              <a:headEnd/>
              <a:tailEnd/>
            </a:ln>
          </p:spPr>
          <p:txBody>
            <a:bodyPr/>
            <a:lstStyle/>
            <a:p>
              <a:endParaRPr lang="en-US"/>
            </a:p>
          </p:txBody>
        </p:sp>
        <p:sp>
          <p:nvSpPr>
            <p:cNvPr id="87337" name="Line 1328"/>
            <p:cNvSpPr>
              <a:spLocks noChangeShapeType="1"/>
            </p:cNvSpPr>
            <p:nvPr/>
          </p:nvSpPr>
          <p:spPr bwMode="auto">
            <a:xfrm flipV="1">
              <a:off x="3492" y="2913"/>
              <a:ext cx="7" cy="8"/>
            </a:xfrm>
            <a:prstGeom prst="line">
              <a:avLst/>
            </a:prstGeom>
            <a:noFill/>
            <a:ln w="11113">
              <a:solidFill>
                <a:srgbClr val="00FFFF"/>
              </a:solidFill>
              <a:round/>
              <a:headEnd/>
              <a:tailEnd/>
            </a:ln>
          </p:spPr>
          <p:txBody>
            <a:bodyPr/>
            <a:lstStyle/>
            <a:p>
              <a:endParaRPr lang="en-US"/>
            </a:p>
          </p:txBody>
        </p:sp>
        <p:sp>
          <p:nvSpPr>
            <p:cNvPr id="87338" name="Line 1329"/>
            <p:cNvSpPr>
              <a:spLocks noChangeShapeType="1"/>
            </p:cNvSpPr>
            <p:nvPr/>
          </p:nvSpPr>
          <p:spPr bwMode="auto">
            <a:xfrm>
              <a:off x="3499" y="2913"/>
              <a:ext cx="7" cy="59"/>
            </a:xfrm>
            <a:prstGeom prst="line">
              <a:avLst/>
            </a:prstGeom>
            <a:noFill/>
            <a:ln w="11113">
              <a:solidFill>
                <a:srgbClr val="00FFFF"/>
              </a:solidFill>
              <a:round/>
              <a:headEnd/>
              <a:tailEnd/>
            </a:ln>
          </p:spPr>
          <p:txBody>
            <a:bodyPr/>
            <a:lstStyle/>
            <a:p>
              <a:endParaRPr lang="en-US"/>
            </a:p>
          </p:txBody>
        </p:sp>
        <p:sp>
          <p:nvSpPr>
            <p:cNvPr id="87339" name="Line 1330"/>
            <p:cNvSpPr>
              <a:spLocks noChangeShapeType="1"/>
            </p:cNvSpPr>
            <p:nvPr/>
          </p:nvSpPr>
          <p:spPr bwMode="auto">
            <a:xfrm>
              <a:off x="3506" y="2972"/>
              <a:ext cx="15" cy="0"/>
            </a:xfrm>
            <a:prstGeom prst="line">
              <a:avLst/>
            </a:prstGeom>
            <a:noFill/>
            <a:ln w="11113">
              <a:solidFill>
                <a:srgbClr val="00FFFF"/>
              </a:solidFill>
              <a:round/>
              <a:headEnd/>
              <a:tailEnd/>
            </a:ln>
          </p:spPr>
          <p:txBody>
            <a:bodyPr/>
            <a:lstStyle/>
            <a:p>
              <a:endParaRPr lang="en-US"/>
            </a:p>
          </p:txBody>
        </p:sp>
        <p:sp>
          <p:nvSpPr>
            <p:cNvPr id="87340" name="Line 1331"/>
            <p:cNvSpPr>
              <a:spLocks noChangeShapeType="1"/>
            </p:cNvSpPr>
            <p:nvPr/>
          </p:nvSpPr>
          <p:spPr bwMode="auto">
            <a:xfrm flipV="1">
              <a:off x="3521" y="2950"/>
              <a:ext cx="7" cy="22"/>
            </a:xfrm>
            <a:prstGeom prst="line">
              <a:avLst/>
            </a:prstGeom>
            <a:noFill/>
            <a:ln w="11113">
              <a:solidFill>
                <a:srgbClr val="00FFFF"/>
              </a:solidFill>
              <a:round/>
              <a:headEnd/>
              <a:tailEnd/>
            </a:ln>
          </p:spPr>
          <p:txBody>
            <a:bodyPr/>
            <a:lstStyle/>
            <a:p>
              <a:endParaRPr lang="en-US"/>
            </a:p>
          </p:txBody>
        </p:sp>
        <p:sp>
          <p:nvSpPr>
            <p:cNvPr id="87341" name="Line 1332"/>
            <p:cNvSpPr>
              <a:spLocks noChangeShapeType="1"/>
            </p:cNvSpPr>
            <p:nvPr/>
          </p:nvSpPr>
          <p:spPr bwMode="auto">
            <a:xfrm>
              <a:off x="3528" y="2950"/>
              <a:ext cx="15" cy="0"/>
            </a:xfrm>
            <a:prstGeom prst="line">
              <a:avLst/>
            </a:prstGeom>
            <a:noFill/>
            <a:ln w="11113">
              <a:solidFill>
                <a:srgbClr val="00FFFF"/>
              </a:solidFill>
              <a:round/>
              <a:headEnd/>
              <a:tailEnd/>
            </a:ln>
          </p:spPr>
          <p:txBody>
            <a:bodyPr/>
            <a:lstStyle/>
            <a:p>
              <a:endParaRPr lang="en-US"/>
            </a:p>
          </p:txBody>
        </p:sp>
        <p:sp>
          <p:nvSpPr>
            <p:cNvPr id="87342" name="Line 1333"/>
            <p:cNvSpPr>
              <a:spLocks noChangeShapeType="1"/>
            </p:cNvSpPr>
            <p:nvPr/>
          </p:nvSpPr>
          <p:spPr bwMode="auto">
            <a:xfrm flipV="1">
              <a:off x="3543" y="2928"/>
              <a:ext cx="7" cy="22"/>
            </a:xfrm>
            <a:prstGeom prst="line">
              <a:avLst/>
            </a:prstGeom>
            <a:noFill/>
            <a:ln w="11113">
              <a:solidFill>
                <a:srgbClr val="00FFFF"/>
              </a:solidFill>
              <a:round/>
              <a:headEnd/>
              <a:tailEnd/>
            </a:ln>
          </p:spPr>
          <p:txBody>
            <a:bodyPr/>
            <a:lstStyle/>
            <a:p>
              <a:endParaRPr lang="en-US"/>
            </a:p>
          </p:txBody>
        </p:sp>
        <p:sp>
          <p:nvSpPr>
            <p:cNvPr id="87343" name="Line 1334"/>
            <p:cNvSpPr>
              <a:spLocks noChangeShapeType="1"/>
            </p:cNvSpPr>
            <p:nvPr/>
          </p:nvSpPr>
          <p:spPr bwMode="auto">
            <a:xfrm flipV="1">
              <a:off x="3550" y="2913"/>
              <a:ext cx="7" cy="15"/>
            </a:xfrm>
            <a:prstGeom prst="line">
              <a:avLst/>
            </a:prstGeom>
            <a:noFill/>
            <a:ln w="11113">
              <a:solidFill>
                <a:srgbClr val="00FFFF"/>
              </a:solidFill>
              <a:round/>
              <a:headEnd/>
              <a:tailEnd/>
            </a:ln>
          </p:spPr>
          <p:txBody>
            <a:bodyPr/>
            <a:lstStyle/>
            <a:p>
              <a:endParaRPr lang="en-US"/>
            </a:p>
          </p:txBody>
        </p:sp>
        <p:sp>
          <p:nvSpPr>
            <p:cNvPr id="87344" name="Line 1335"/>
            <p:cNvSpPr>
              <a:spLocks noChangeShapeType="1"/>
            </p:cNvSpPr>
            <p:nvPr/>
          </p:nvSpPr>
          <p:spPr bwMode="auto">
            <a:xfrm flipV="1">
              <a:off x="3557" y="2899"/>
              <a:ext cx="15" cy="14"/>
            </a:xfrm>
            <a:prstGeom prst="line">
              <a:avLst/>
            </a:prstGeom>
            <a:noFill/>
            <a:ln w="11113">
              <a:solidFill>
                <a:srgbClr val="00FFFF"/>
              </a:solidFill>
              <a:round/>
              <a:headEnd/>
              <a:tailEnd/>
            </a:ln>
          </p:spPr>
          <p:txBody>
            <a:bodyPr/>
            <a:lstStyle/>
            <a:p>
              <a:endParaRPr lang="en-US"/>
            </a:p>
          </p:txBody>
        </p:sp>
        <p:sp>
          <p:nvSpPr>
            <p:cNvPr id="87345" name="Line 1336"/>
            <p:cNvSpPr>
              <a:spLocks noChangeShapeType="1"/>
            </p:cNvSpPr>
            <p:nvPr/>
          </p:nvSpPr>
          <p:spPr bwMode="auto">
            <a:xfrm>
              <a:off x="3572" y="2899"/>
              <a:ext cx="7" cy="7"/>
            </a:xfrm>
            <a:prstGeom prst="line">
              <a:avLst/>
            </a:prstGeom>
            <a:noFill/>
            <a:ln w="11113">
              <a:solidFill>
                <a:srgbClr val="00FFFF"/>
              </a:solidFill>
              <a:round/>
              <a:headEnd/>
              <a:tailEnd/>
            </a:ln>
          </p:spPr>
          <p:txBody>
            <a:bodyPr/>
            <a:lstStyle/>
            <a:p>
              <a:endParaRPr lang="en-US"/>
            </a:p>
          </p:txBody>
        </p:sp>
        <p:sp>
          <p:nvSpPr>
            <p:cNvPr id="87346" name="Line 1337"/>
            <p:cNvSpPr>
              <a:spLocks noChangeShapeType="1"/>
            </p:cNvSpPr>
            <p:nvPr/>
          </p:nvSpPr>
          <p:spPr bwMode="auto">
            <a:xfrm flipV="1">
              <a:off x="3579" y="2892"/>
              <a:ext cx="15" cy="14"/>
            </a:xfrm>
            <a:prstGeom prst="line">
              <a:avLst/>
            </a:prstGeom>
            <a:noFill/>
            <a:ln w="11113">
              <a:solidFill>
                <a:srgbClr val="00FFFF"/>
              </a:solidFill>
              <a:round/>
              <a:headEnd/>
              <a:tailEnd/>
            </a:ln>
          </p:spPr>
          <p:txBody>
            <a:bodyPr/>
            <a:lstStyle/>
            <a:p>
              <a:endParaRPr lang="en-US"/>
            </a:p>
          </p:txBody>
        </p:sp>
        <p:sp>
          <p:nvSpPr>
            <p:cNvPr id="87347" name="Line 1338"/>
            <p:cNvSpPr>
              <a:spLocks noChangeShapeType="1"/>
            </p:cNvSpPr>
            <p:nvPr/>
          </p:nvSpPr>
          <p:spPr bwMode="auto">
            <a:xfrm flipV="1">
              <a:off x="3594" y="2833"/>
              <a:ext cx="7" cy="59"/>
            </a:xfrm>
            <a:prstGeom prst="line">
              <a:avLst/>
            </a:prstGeom>
            <a:noFill/>
            <a:ln w="11113">
              <a:solidFill>
                <a:srgbClr val="00FFFF"/>
              </a:solidFill>
              <a:round/>
              <a:headEnd/>
              <a:tailEnd/>
            </a:ln>
          </p:spPr>
          <p:txBody>
            <a:bodyPr/>
            <a:lstStyle/>
            <a:p>
              <a:endParaRPr lang="en-US"/>
            </a:p>
          </p:txBody>
        </p:sp>
        <p:sp>
          <p:nvSpPr>
            <p:cNvPr id="87348" name="Line 1339"/>
            <p:cNvSpPr>
              <a:spLocks noChangeShapeType="1"/>
            </p:cNvSpPr>
            <p:nvPr/>
          </p:nvSpPr>
          <p:spPr bwMode="auto">
            <a:xfrm>
              <a:off x="3601" y="2833"/>
              <a:ext cx="7" cy="22"/>
            </a:xfrm>
            <a:prstGeom prst="line">
              <a:avLst/>
            </a:prstGeom>
            <a:noFill/>
            <a:ln w="11113">
              <a:solidFill>
                <a:srgbClr val="00FFFF"/>
              </a:solidFill>
              <a:round/>
              <a:headEnd/>
              <a:tailEnd/>
            </a:ln>
          </p:spPr>
          <p:txBody>
            <a:bodyPr/>
            <a:lstStyle/>
            <a:p>
              <a:endParaRPr lang="en-US"/>
            </a:p>
          </p:txBody>
        </p:sp>
        <p:sp>
          <p:nvSpPr>
            <p:cNvPr id="87349" name="Line 1340"/>
            <p:cNvSpPr>
              <a:spLocks noChangeShapeType="1"/>
            </p:cNvSpPr>
            <p:nvPr/>
          </p:nvSpPr>
          <p:spPr bwMode="auto">
            <a:xfrm flipV="1">
              <a:off x="3608" y="2804"/>
              <a:ext cx="15" cy="51"/>
            </a:xfrm>
            <a:prstGeom prst="line">
              <a:avLst/>
            </a:prstGeom>
            <a:noFill/>
            <a:ln w="11113">
              <a:solidFill>
                <a:srgbClr val="00FFFF"/>
              </a:solidFill>
              <a:round/>
              <a:headEnd/>
              <a:tailEnd/>
            </a:ln>
          </p:spPr>
          <p:txBody>
            <a:bodyPr/>
            <a:lstStyle/>
            <a:p>
              <a:endParaRPr lang="en-US"/>
            </a:p>
          </p:txBody>
        </p:sp>
        <p:sp>
          <p:nvSpPr>
            <p:cNvPr id="87350" name="Line 1341"/>
            <p:cNvSpPr>
              <a:spLocks noChangeShapeType="1"/>
            </p:cNvSpPr>
            <p:nvPr/>
          </p:nvSpPr>
          <p:spPr bwMode="auto">
            <a:xfrm>
              <a:off x="3623" y="2804"/>
              <a:ext cx="7" cy="51"/>
            </a:xfrm>
            <a:prstGeom prst="line">
              <a:avLst/>
            </a:prstGeom>
            <a:noFill/>
            <a:ln w="11113">
              <a:solidFill>
                <a:srgbClr val="00FFFF"/>
              </a:solidFill>
              <a:round/>
              <a:headEnd/>
              <a:tailEnd/>
            </a:ln>
          </p:spPr>
          <p:txBody>
            <a:bodyPr/>
            <a:lstStyle/>
            <a:p>
              <a:endParaRPr lang="en-US"/>
            </a:p>
          </p:txBody>
        </p:sp>
        <p:sp>
          <p:nvSpPr>
            <p:cNvPr id="87351" name="Line 1342"/>
            <p:cNvSpPr>
              <a:spLocks noChangeShapeType="1"/>
            </p:cNvSpPr>
            <p:nvPr/>
          </p:nvSpPr>
          <p:spPr bwMode="auto">
            <a:xfrm>
              <a:off x="3630" y="2855"/>
              <a:ext cx="15" cy="44"/>
            </a:xfrm>
            <a:prstGeom prst="line">
              <a:avLst/>
            </a:prstGeom>
            <a:noFill/>
            <a:ln w="11113">
              <a:solidFill>
                <a:srgbClr val="00FFFF"/>
              </a:solidFill>
              <a:round/>
              <a:headEnd/>
              <a:tailEnd/>
            </a:ln>
          </p:spPr>
          <p:txBody>
            <a:bodyPr/>
            <a:lstStyle/>
            <a:p>
              <a:endParaRPr lang="en-US"/>
            </a:p>
          </p:txBody>
        </p:sp>
        <p:sp>
          <p:nvSpPr>
            <p:cNvPr id="87352" name="Line 1343"/>
            <p:cNvSpPr>
              <a:spLocks noChangeShapeType="1"/>
            </p:cNvSpPr>
            <p:nvPr/>
          </p:nvSpPr>
          <p:spPr bwMode="auto">
            <a:xfrm>
              <a:off x="3645" y="2899"/>
              <a:ext cx="7" cy="7"/>
            </a:xfrm>
            <a:prstGeom prst="line">
              <a:avLst/>
            </a:prstGeom>
            <a:noFill/>
            <a:ln w="11113">
              <a:solidFill>
                <a:srgbClr val="00FFFF"/>
              </a:solidFill>
              <a:round/>
              <a:headEnd/>
              <a:tailEnd/>
            </a:ln>
          </p:spPr>
          <p:txBody>
            <a:bodyPr/>
            <a:lstStyle/>
            <a:p>
              <a:endParaRPr lang="en-US"/>
            </a:p>
          </p:txBody>
        </p:sp>
        <p:sp>
          <p:nvSpPr>
            <p:cNvPr id="87353" name="Line 1344"/>
            <p:cNvSpPr>
              <a:spLocks noChangeShapeType="1"/>
            </p:cNvSpPr>
            <p:nvPr/>
          </p:nvSpPr>
          <p:spPr bwMode="auto">
            <a:xfrm flipV="1">
              <a:off x="3652" y="2790"/>
              <a:ext cx="7" cy="116"/>
            </a:xfrm>
            <a:prstGeom prst="line">
              <a:avLst/>
            </a:prstGeom>
            <a:noFill/>
            <a:ln w="11113">
              <a:solidFill>
                <a:srgbClr val="00FFFF"/>
              </a:solidFill>
              <a:round/>
              <a:headEnd/>
              <a:tailEnd/>
            </a:ln>
          </p:spPr>
          <p:txBody>
            <a:bodyPr/>
            <a:lstStyle/>
            <a:p>
              <a:endParaRPr lang="en-US"/>
            </a:p>
          </p:txBody>
        </p:sp>
        <p:sp>
          <p:nvSpPr>
            <p:cNvPr id="87354" name="Line 1345"/>
            <p:cNvSpPr>
              <a:spLocks noChangeShapeType="1"/>
            </p:cNvSpPr>
            <p:nvPr/>
          </p:nvSpPr>
          <p:spPr bwMode="auto">
            <a:xfrm>
              <a:off x="3659" y="2790"/>
              <a:ext cx="15" cy="0"/>
            </a:xfrm>
            <a:prstGeom prst="line">
              <a:avLst/>
            </a:prstGeom>
            <a:noFill/>
            <a:ln w="11113">
              <a:solidFill>
                <a:srgbClr val="00FFFF"/>
              </a:solidFill>
              <a:round/>
              <a:headEnd/>
              <a:tailEnd/>
            </a:ln>
          </p:spPr>
          <p:txBody>
            <a:bodyPr/>
            <a:lstStyle/>
            <a:p>
              <a:endParaRPr lang="en-US"/>
            </a:p>
          </p:txBody>
        </p:sp>
        <p:sp>
          <p:nvSpPr>
            <p:cNvPr id="87355" name="Line 1346"/>
            <p:cNvSpPr>
              <a:spLocks noChangeShapeType="1"/>
            </p:cNvSpPr>
            <p:nvPr/>
          </p:nvSpPr>
          <p:spPr bwMode="auto">
            <a:xfrm flipV="1">
              <a:off x="3674" y="2768"/>
              <a:ext cx="7" cy="22"/>
            </a:xfrm>
            <a:prstGeom prst="line">
              <a:avLst/>
            </a:prstGeom>
            <a:noFill/>
            <a:ln w="11113">
              <a:solidFill>
                <a:srgbClr val="00FFFF"/>
              </a:solidFill>
              <a:round/>
              <a:headEnd/>
              <a:tailEnd/>
            </a:ln>
          </p:spPr>
          <p:txBody>
            <a:bodyPr/>
            <a:lstStyle/>
            <a:p>
              <a:endParaRPr lang="en-US"/>
            </a:p>
          </p:txBody>
        </p:sp>
        <p:sp>
          <p:nvSpPr>
            <p:cNvPr id="87356" name="Line 1347"/>
            <p:cNvSpPr>
              <a:spLocks noChangeShapeType="1"/>
            </p:cNvSpPr>
            <p:nvPr/>
          </p:nvSpPr>
          <p:spPr bwMode="auto">
            <a:xfrm>
              <a:off x="3681" y="2768"/>
              <a:ext cx="15" cy="0"/>
            </a:xfrm>
            <a:prstGeom prst="line">
              <a:avLst/>
            </a:prstGeom>
            <a:noFill/>
            <a:ln w="11113">
              <a:solidFill>
                <a:srgbClr val="00FFFF"/>
              </a:solidFill>
              <a:round/>
              <a:headEnd/>
              <a:tailEnd/>
            </a:ln>
          </p:spPr>
          <p:txBody>
            <a:bodyPr/>
            <a:lstStyle/>
            <a:p>
              <a:endParaRPr lang="en-US"/>
            </a:p>
          </p:txBody>
        </p:sp>
        <p:sp>
          <p:nvSpPr>
            <p:cNvPr id="87357" name="Line 1348"/>
            <p:cNvSpPr>
              <a:spLocks noChangeShapeType="1"/>
            </p:cNvSpPr>
            <p:nvPr/>
          </p:nvSpPr>
          <p:spPr bwMode="auto">
            <a:xfrm>
              <a:off x="3696" y="2768"/>
              <a:ext cx="7" cy="58"/>
            </a:xfrm>
            <a:prstGeom prst="line">
              <a:avLst/>
            </a:prstGeom>
            <a:noFill/>
            <a:ln w="11113">
              <a:solidFill>
                <a:srgbClr val="00FFFF"/>
              </a:solidFill>
              <a:round/>
              <a:headEnd/>
              <a:tailEnd/>
            </a:ln>
          </p:spPr>
          <p:txBody>
            <a:bodyPr/>
            <a:lstStyle/>
            <a:p>
              <a:endParaRPr lang="en-US"/>
            </a:p>
          </p:txBody>
        </p:sp>
        <p:sp>
          <p:nvSpPr>
            <p:cNvPr id="87358" name="Line 1349"/>
            <p:cNvSpPr>
              <a:spLocks noChangeShapeType="1"/>
            </p:cNvSpPr>
            <p:nvPr/>
          </p:nvSpPr>
          <p:spPr bwMode="auto">
            <a:xfrm flipV="1">
              <a:off x="3703" y="2746"/>
              <a:ext cx="7" cy="80"/>
            </a:xfrm>
            <a:prstGeom prst="line">
              <a:avLst/>
            </a:prstGeom>
            <a:noFill/>
            <a:ln w="11113">
              <a:solidFill>
                <a:srgbClr val="00FFFF"/>
              </a:solidFill>
              <a:round/>
              <a:headEnd/>
              <a:tailEnd/>
            </a:ln>
          </p:spPr>
          <p:txBody>
            <a:bodyPr/>
            <a:lstStyle/>
            <a:p>
              <a:endParaRPr lang="en-US"/>
            </a:p>
          </p:txBody>
        </p:sp>
        <p:sp>
          <p:nvSpPr>
            <p:cNvPr id="87359" name="Line 1350"/>
            <p:cNvSpPr>
              <a:spLocks noChangeShapeType="1"/>
            </p:cNvSpPr>
            <p:nvPr/>
          </p:nvSpPr>
          <p:spPr bwMode="auto">
            <a:xfrm flipV="1">
              <a:off x="3710" y="2739"/>
              <a:ext cx="15" cy="7"/>
            </a:xfrm>
            <a:prstGeom prst="line">
              <a:avLst/>
            </a:prstGeom>
            <a:noFill/>
            <a:ln w="11113">
              <a:solidFill>
                <a:srgbClr val="00FFFF"/>
              </a:solidFill>
              <a:round/>
              <a:headEnd/>
              <a:tailEnd/>
            </a:ln>
          </p:spPr>
          <p:txBody>
            <a:bodyPr/>
            <a:lstStyle/>
            <a:p>
              <a:endParaRPr lang="en-US"/>
            </a:p>
          </p:txBody>
        </p:sp>
        <p:sp>
          <p:nvSpPr>
            <p:cNvPr id="87360" name="Line 1351"/>
            <p:cNvSpPr>
              <a:spLocks noChangeShapeType="1"/>
            </p:cNvSpPr>
            <p:nvPr/>
          </p:nvSpPr>
          <p:spPr bwMode="auto">
            <a:xfrm flipV="1">
              <a:off x="3725" y="2724"/>
              <a:ext cx="7" cy="15"/>
            </a:xfrm>
            <a:prstGeom prst="line">
              <a:avLst/>
            </a:prstGeom>
            <a:noFill/>
            <a:ln w="11113">
              <a:solidFill>
                <a:srgbClr val="00FFFF"/>
              </a:solidFill>
              <a:round/>
              <a:headEnd/>
              <a:tailEnd/>
            </a:ln>
          </p:spPr>
          <p:txBody>
            <a:bodyPr/>
            <a:lstStyle/>
            <a:p>
              <a:endParaRPr lang="en-US"/>
            </a:p>
          </p:txBody>
        </p:sp>
        <p:sp>
          <p:nvSpPr>
            <p:cNvPr id="87361" name="Line 1352"/>
            <p:cNvSpPr>
              <a:spLocks noChangeShapeType="1"/>
            </p:cNvSpPr>
            <p:nvPr/>
          </p:nvSpPr>
          <p:spPr bwMode="auto">
            <a:xfrm flipV="1">
              <a:off x="3732" y="2659"/>
              <a:ext cx="15" cy="65"/>
            </a:xfrm>
            <a:prstGeom prst="line">
              <a:avLst/>
            </a:prstGeom>
            <a:noFill/>
            <a:ln w="11113">
              <a:solidFill>
                <a:srgbClr val="00FFFF"/>
              </a:solidFill>
              <a:round/>
              <a:headEnd/>
              <a:tailEnd/>
            </a:ln>
          </p:spPr>
          <p:txBody>
            <a:bodyPr/>
            <a:lstStyle/>
            <a:p>
              <a:endParaRPr lang="en-US"/>
            </a:p>
          </p:txBody>
        </p:sp>
        <p:sp>
          <p:nvSpPr>
            <p:cNvPr id="87362" name="Line 1353"/>
            <p:cNvSpPr>
              <a:spLocks noChangeShapeType="1"/>
            </p:cNvSpPr>
            <p:nvPr/>
          </p:nvSpPr>
          <p:spPr bwMode="auto">
            <a:xfrm>
              <a:off x="3747" y="2659"/>
              <a:ext cx="7" cy="80"/>
            </a:xfrm>
            <a:prstGeom prst="line">
              <a:avLst/>
            </a:prstGeom>
            <a:noFill/>
            <a:ln w="11113">
              <a:solidFill>
                <a:srgbClr val="00FFFF"/>
              </a:solidFill>
              <a:round/>
              <a:headEnd/>
              <a:tailEnd/>
            </a:ln>
          </p:spPr>
          <p:txBody>
            <a:bodyPr/>
            <a:lstStyle/>
            <a:p>
              <a:endParaRPr lang="en-US"/>
            </a:p>
          </p:txBody>
        </p:sp>
        <p:sp>
          <p:nvSpPr>
            <p:cNvPr id="87363" name="Line 1354"/>
            <p:cNvSpPr>
              <a:spLocks noChangeShapeType="1"/>
            </p:cNvSpPr>
            <p:nvPr/>
          </p:nvSpPr>
          <p:spPr bwMode="auto">
            <a:xfrm>
              <a:off x="3754" y="2739"/>
              <a:ext cx="15" cy="7"/>
            </a:xfrm>
            <a:prstGeom prst="line">
              <a:avLst/>
            </a:prstGeom>
            <a:noFill/>
            <a:ln w="11113">
              <a:solidFill>
                <a:srgbClr val="00FFFF"/>
              </a:solidFill>
              <a:round/>
              <a:headEnd/>
              <a:tailEnd/>
            </a:ln>
          </p:spPr>
          <p:txBody>
            <a:bodyPr/>
            <a:lstStyle/>
            <a:p>
              <a:endParaRPr lang="en-US"/>
            </a:p>
          </p:txBody>
        </p:sp>
        <p:sp>
          <p:nvSpPr>
            <p:cNvPr id="87364" name="Line 1355"/>
            <p:cNvSpPr>
              <a:spLocks noChangeShapeType="1"/>
            </p:cNvSpPr>
            <p:nvPr/>
          </p:nvSpPr>
          <p:spPr bwMode="auto">
            <a:xfrm>
              <a:off x="3769" y="2746"/>
              <a:ext cx="7" cy="22"/>
            </a:xfrm>
            <a:prstGeom prst="line">
              <a:avLst/>
            </a:prstGeom>
            <a:noFill/>
            <a:ln w="11113">
              <a:solidFill>
                <a:srgbClr val="00FFFF"/>
              </a:solidFill>
              <a:round/>
              <a:headEnd/>
              <a:tailEnd/>
            </a:ln>
          </p:spPr>
          <p:txBody>
            <a:bodyPr/>
            <a:lstStyle/>
            <a:p>
              <a:endParaRPr lang="en-US"/>
            </a:p>
          </p:txBody>
        </p:sp>
        <p:sp>
          <p:nvSpPr>
            <p:cNvPr id="87365" name="Line 1356"/>
            <p:cNvSpPr>
              <a:spLocks noChangeShapeType="1"/>
            </p:cNvSpPr>
            <p:nvPr/>
          </p:nvSpPr>
          <p:spPr bwMode="auto">
            <a:xfrm>
              <a:off x="3776" y="2768"/>
              <a:ext cx="7" cy="14"/>
            </a:xfrm>
            <a:prstGeom prst="line">
              <a:avLst/>
            </a:prstGeom>
            <a:noFill/>
            <a:ln w="11113">
              <a:solidFill>
                <a:srgbClr val="00FFFF"/>
              </a:solidFill>
              <a:round/>
              <a:headEnd/>
              <a:tailEnd/>
            </a:ln>
          </p:spPr>
          <p:txBody>
            <a:bodyPr/>
            <a:lstStyle/>
            <a:p>
              <a:endParaRPr lang="en-US"/>
            </a:p>
          </p:txBody>
        </p:sp>
        <p:sp>
          <p:nvSpPr>
            <p:cNvPr id="87366" name="Line 1357"/>
            <p:cNvSpPr>
              <a:spLocks noChangeShapeType="1"/>
            </p:cNvSpPr>
            <p:nvPr/>
          </p:nvSpPr>
          <p:spPr bwMode="auto">
            <a:xfrm>
              <a:off x="3783" y="2782"/>
              <a:ext cx="15" cy="37"/>
            </a:xfrm>
            <a:prstGeom prst="line">
              <a:avLst/>
            </a:prstGeom>
            <a:noFill/>
            <a:ln w="11113">
              <a:solidFill>
                <a:srgbClr val="00FFFF"/>
              </a:solidFill>
              <a:round/>
              <a:headEnd/>
              <a:tailEnd/>
            </a:ln>
          </p:spPr>
          <p:txBody>
            <a:bodyPr/>
            <a:lstStyle/>
            <a:p>
              <a:endParaRPr lang="en-US"/>
            </a:p>
          </p:txBody>
        </p:sp>
        <p:sp>
          <p:nvSpPr>
            <p:cNvPr id="87367" name="Line 1358"/>
            <p:cNvSpPr>
              <a:spLocks noChangeShapeType="1"/>
            </p:cNvSpPr>
            <p:nvPr/>
          </p:nvSpPr>
          <p:spPr bwMode="auto">
            <a:xfrm>
              <a:off x="3798" y="2819"/>
              <a:ext cx="7" cy="0"/>
            </a:xfrm>
            <a:prstGeom prst="line">
              <a:avLst/>
            </a:prstGeom>
            <a:noFill/>
            <a:ln w="11113">
              <a:solidFill>
                <a:srgbClr val="00FFFF"/>
              </a:solidFill>
              <a:round/>
              <a:headEnd/>
              <a:tailEnd/>
            </a:ln>
          </p:spPr>
          <p:txBody>
            <a:bodyPr/>
            <a:lstStyle/>
            <a:p>
              <a:endParaRPr lang="en-US"/>
            </a:p>
          </p:txBody>
        </p:sp>
        <p:sp>
          <p:nvSpPr>
            <p:cNvPr id="87368" name="Line 1359"/>
            <p:cNvSpPr>
              <a:spLocks noChangeShapeType="1"/>
            </p:cNvSpPr>
            <p:nvPr/>
          </p:nvSpPr>
          <p:spPr bwMode="auto">
            <a:xfrm flipV="1">
              <a:off x="3805" y="2811"/>
              <a:ext cx="15" cy="8"/>
            </a:xfrm>
            <a:prstGeom prst="line">
              <a:avLst/>
            </a:prstGeom>
            <a:noFill/>
            <a:ln w="11113">
              <a:solidFill>
                <a:srgbClr val="00FFFF"/>
              </a:solidFill>
              <a:round/>
              <a:headEnd/>
              <a:tailEnd/>
            </a:ln>
          </p:spPr>
          <p:txBody>
            <a:bodyPr/>
            <a:lstStyle/>
            <a:p>
              <a:endParaRPr lang="en-US"/>
            </a:p>
          </p:txBody>
        </p:sp>
        <p:sp>
          <p:nvSpPr>
            <p:cNvPr id="87369" name="Line 1360"/>
            <p:cNvSpPr>
              <a:spLocks noChangeShapeType="1"/>
            </p:cNvSpPr>
            <p:nvPr/>
          </p:nvSpPr>
          <p:spPr bwMode="auto">
            <a:xfrm>
              <a:off x="3820" y="2811"/>
              <a:ext cx="7" cy="0"/>
            </a:xfrm>
            <a:prstGeom prst="line">
              <a:avLst/>
            </a:prstGeom>
            <a:noFill/>
            <a:ln w="11113">
              <a:solidFill>
                <a:srgbClr val="00FFFF"/>
              </a:solidFill>
              <a:round/>
              <a:headEnd/>
              <a:tailEnd/>
            </a:ln>
          </p:spPr>
          <p:txBody>
            <a:bodyPr/>
            <a:lstStyle/>
            <a:p>
              <a:endParaRPr lang="en-US"/>
            </a:p>
          </p:txBody>
        </p:sp>
        <p:sp>
          <p:nvSpPr>
            <p:cNvPr id="87370" name="Line 1361"/>
            <p:cNvSpPr>
              <a:spLocks noChangeShapeType="1"/>
            </p:cNvSpPr>
            <p:nvPr/>
          </p:nvSpPr>
          <p:spPr bwMode="auto">
            <a:xfrm flipV="1">
              <a:off x="3827" y="2790"/>
              <a:ext cx="7" cy="21"/>
            </a:xfrm>
            <a:prstGeom prst="line">
              <a:avLst/>
            </a:prstGeom>
            <a:noFill/>
            <a:ln w="11113">
              <a:solidFill>
                <a:srgbClr val="00FFFF"/>
              </a:solidFill>
              <a:round/>
              <a:headEnd/>
              <a:tailEnd/>
            </a:ln>
          </p:spPr>
          <p:txBody>
            <a:bodyPr/>
            <a:lstStyle/>
            <a:p>
              <a:endParaRPr lang="en-US"/>
            </a:p>
          </p:txBody>
        </p:sp>
        <p:sp>
          <p:nvSpPr>
            <p:cNvPr id="87371" name="Line 1362"/>
            <p:cNvSpPr>
              <a:spLocks noChangeShapeType="1"/>
            </p:cNvSpPr>
            <p:nvPr/>
          </p:nvSpPr>
          <p:spPr bwMode="auto">
            <a:xfrm>
              <a:off x="3834" y="2790"/>
              <a:ext cx="15" cy="0"/>
            </a:xfrm>
            <a:prstGeom prst="line">
              <a:avLst/>
            </a:prstGeom>
            <a:noFill/>
            <a:ln w="11113">
              <a:solidFill>
                <a:srgbClr val="00FFFF"/>
              </a:solidFill>
              <a:round/>
              <a:headEnd/>
              <a:tailEnd/>
            </a:ln>
          </p:spPr>
          <p:txBody>
            <a:bodyPr/>
            <a:lstStyle/>
            <a:p>
              <a:endParaRPr lang="en-US"/>
            </a:p>
          </p:txBody>
        </p:sp>
        <p:sp>
          <p:nvSpPr>
            <p:cNvPr id="87372" name="Line 1363"/>
            <p:cNvSpPr>
              <a:spLocks noChangeShapeType="1"/>
            </p:cNvSpPr>
            <p:nvPr/>
          </p:nvSpPr>
          <p:spPr bwMode="auto">
            <a:xfrm flipV="1">
              <a:off x="3849" y="2753"/>
              <a:ext cx="7" cy="37"/>
            </a:xfrm>
            <a:prstGeom prst="line">
              <a:avLst/>
            </a:prstGeom>
            <a:noFill/>
            <a:ln w="11113">
              <a:solidFill>
                <a:srgbClr val="00FFFF"/>
              </a:solidFill>
              <a:round/>
              <a:headEnd/>
              <a:tailEnd/>
            </a:ln>
          </p:spPr>
          <p:txBody>
            <a:bodyPr/>
            <a:lstStyle/>
            <a:p>
              <a:endParaRPr lang="en-US"/>
            </a:p>
          </p:txBody>
        </p:sp>
        <p:sp>
          <p:nvSpPr>
            <p:cNvPr id="87373" name="Line 1364"/>
            <p:cNvSpPr>
              <a:spLocks noChangeShapeType="1"/>
            </p:cNvSpPr>
            <p:nvPr/>
          </p:nvSpPr>
          <p:spPr bwMode="auto">
            <a:xfrm>
              <a:off x="3856" y="2753"/>
              <a:ext cx="15" cy="0"/>
            </a:xfrm>
            <a:prstGeom prst="line">
              <a:avLst/>
            </a:prstGeom>
            <a:noFill/>
            <a:ln w="11113">
              <a:solidFill>
                <a:srgbClr val="00FFFF"/>
              </a:solidFill>
              <a:round/>
              <a:headEnd/>
              <a:tailEnd/>
            </a:ln>
          </p:spPr>
          <p:txBody>
            <a:bodyPr/>
            <a:lstStyle/>
            <a:p>
              <a:endParaRPr lang="en-US"/>
            </a:p>
          </p:txBody>
        </p:sp>
        <p:sp>
          <p:nvSpPr>
            <p:cNvPr id="87374" name="Line 1365"/>
            <p:cNvSpPr>
              <a:spLocks noChangeShapeType="1"/>
            </p:cNvSpPr>
            <p:nvPr/>
          </p:nvSpPr>
          <p:spPr bwMode="auto">
            <a:xfrm flipV="1">
              <a:off x="3871" y="2746"/>
              <a:ext cx="7" cy="7"/>
            </a:xfrm>
            <a:prstGeom prst="line">
              <a:avLst/>
            </a:prstGeom>
            <a:noFill/>
            <a:ln w="11113">
              <a:solidFill>
                <a:srgbClr val="00FFFF"/>
              </a:solidFill>
              <a:round/>
              <a:headEnd/>
              <a:tailEnd/>
            </a:ln>
          </p:spPr>
          <p:txBody>
            <a:bodyPr/>
            <a:lstStyle/>
            <a:p>
              <a:endParaRPr lang="en-US"/>
            </a:p>
          </p:txBody>
        </p:sp>
        <p:sp>
          <p:nvSpPr>
            <p:cNvPr id="87375" name="Line 1366"/>
            <p:cNvSpPr>
              <a:spLocks noChangeShapeType="1"/>
            </p:cNvSpPr>
            <p:nvPr/>
          </p:nvSpPr>
          <p:spPr bwMode="auto">
            <a:xfrm flipV="1">
              <a:off x="3878" y="2731"/>
              <a:ext cx="7" cy="15"/>
            </a:xfrm>
            <a:prstGeom prst="line">
              <a:avLst/>
            </a:prstGeom>
            <a:noFill/>
            <a:ln w="11113">
              <a:solidFill>
                <a:srgbClr val="00FFFF"/>
              </a:solidFill>
              <a:round/>
              <a:headEnd/>
              <a:tailEnd/>
            </a:ln>
          </p:spPr>
          <p:txBody>
            <a:bodyPr/>
            <a:lstStyle/>
            <a:p>
              <a:endParaRPr lang="en-US"/>
            </a:p>
          </p:txBody>
        </p:sp>
        <p:sp>
          <p:nvSpPr>
            <p:cNvPr id="87376" name="Line 1367"/>
            <p:cNvSpPr>
              <a:spLocks noChangeShapeType="1"/>
            </p:cNvSpPr>
            <p:nvPr/>
          </p:nvSpPr>
          <p:spPr bwMode="auto">
            <a:xfrm flipV="1">
              <a:off x="3885" y="2651"/>
              <a:ext cx="15" cy="80"/>
            </a:xfrm>
            <a:prstGeom prst="line">
              <a:avLst/>
            </a:prstGeom>
            <a:noFill/>
            <a:ln w="11113">
              <a:solidFill>
                <a:srgbClr val="00FFFF"/>
              </a:solidFill>
              <a:round/>
              <a:headEnd/>
              <a:tailEnd/>
            </a:ln>
          </p:spPr>
          <p:txBody>
            <a:bodyPr/>
            <a:lstStyle/>
            <a:p>
              <a:endParaRPr lang="en-US"/>
            </a:p>
          </p:txBody>
        </p:sp>
        <p:sp>
          <p:nvSpPr>
            <p:cNvPr id="87377" name="Line 1368"/>
            <p:cNvSpPr>
              <a:spLocks noChangeShapeType="1"/>
            </p:cNvSpPr>
            <p:nvPr/>
          </p:nvSpPr>
          <p:spPr bwMode="auto">
            <a:xfrm flipV="1">
              <a:off x="3900" y="2600"/>
              <a:ext cx="7" cy="51"/>
            </a:xfrm>
            <a:prstGeom prst="line">
              <a:avLst/>
            </a:prstGeom>
            <a:noFill/>
            <a:ln w="11113">
              <a:solidFill>
                <a:srgbClr val="00FFFF"/>
              </a:solidFill>
              <a:round/>
              <a:headEnd/>
              <a:tailEnd/>
            </a:ln>
          </p:spPr>
          <p:txBody>
            <a:bodyPr/>
            <a:lstStyle/>
            <a:p>
              <a:endParaRPr lang="en-US"/>
            </a:p>
          </p:txBody>
        </p:sp>
        <p:sp>
          <p:nvSpPr>
            <p:cNvPr id="87378" name="Line 1369"/>
            <p:cNvSpPr>
              <a:spLocks noChangeShapeType="1"/>
            </p:cNvSpPr>
            <p:nvPr/>
          </p:nvSpPr>
          <p:spPr bwMode="auto">
            <a:xfrm flipV="1">
              <a:off x="3907" y="2586"/>
              <a:ext cx="15" cy="14"/>
            </a:xfrm>
            <a:prstGeom prst="line">
              <a:avLst/>
            </a:prstGeom>
            <a:noFill/>
            <a:ln w="11113">
              <a:solidFill>
                <a:srgbClr val="00FFFF"/>
              </a:solidFill>
              <a:round/>
              <a:headEnd/>
              <a:tailEnd/>
            </a:ln>
          </p:spPr>
          <p:txBody>
            <a:bodyPr/>
            <a:lstStyle/>
            <a:p>
              <a:endParaRPr lang="en-US"/>
            </a:p>
          </p:txBody>
        </p:sp>
        <p:sp>
          <p:nvSpPr>
            <p:cNvPr id="87379" name="Line 1370"/>
            <p:cNvSpPr>
              <a:spLocks noChangeShapeType="1"/>
            </p:cNvSpPr>
            <p:nvPr/>
          </p:nvSpPr>
          <p:spPr bwMode="auto">
            <a:xfrm>
              <a:off x="3922" y="2586"/>
              <a:ext cx="7" cy="0"/>
            </a:xfrm>
            <a:prstGeom prst="line">
              <a:avLst/>
            </a:prstGeom>
            <a:noFill/>
            <a:ln w="11113">
              <a:solidFill>
                <a:srgbClr val="00FFFF"/>
              </a:solidFill>
              <a:round/>
              <a:headEnd/>
              <a:tailEnd/>
            </a:ln>
          </p:spPr>
          <p:txBody>
            <a:bodyPr/>
            <a:lstStyle/>
            <a:p>
              <a:endParaRPr lang="en-US"/>
            </a:p>
          </p:txBody>
        </p:sp>
        <p:sp>
          <p:nvSpPr>
            <p:cNvPr id="87380" name="Line 1371"/>
            <p:cNvSpPr>
              <a:spLocks noChangeShapeType="1"/>
            </p:cNvSpPr>
            <p:nvPr/>
          </p:nvSpPr>
          <p:spPr bwMode="auto">
            <a:xfrm>
              <a:off x="3929" y="2586"/>
              <a:ext cx="7" cy="14"/>
            </a:xfrm>
            <a:prstGeom prst="line">
              <a:avLst/>
            </a:prstGeom>
            <a:noFill/>
            <a:ln w="11113">
              <a:solidFill>
                <a:srgbClr val="00FFFF"/>
              </a:solidFill>
              <a:round/>
              <a:headEnd/>
              <a:tailEnd/>
            </a:ln>
          </p:spPr>
          <p:txBody>
            <a:bodyPr/>
            <a:lstStyle/>
            <a:p>
              <a:endParaRPr lang="en-US"/>
            </a:p>
          </p:txBody>
        </p:sp>
        <p:sp>
          <p:nvSpPr>
            <p:cNvPr id="87381" name="Line 1372"/>
            <p:cNvSpPr>
              <a:spLocks noChangeShapeType="1"/>
            </p:cNvSpPr>
            <p:nvPr/>
          </p:nvSpPr>
          <p:spPr bwMode="auto">
            <a:xfrm>
              <a:off x="3936" y="2600"/>
              <a:ext cx="15" cy="8"/>
            </a:xfrm>
            <a:prstGeom prst="line">
              <a:avLst/>
            </a:prstGeom>
            <a:noFill/>
            <a:ln w="11113">
              <a:solidFill>
                <a:srgbClr val="00FFFF"/>
              </a:solidFill>
              <a:round/>
              <a:headEnd/>
              <a:tailEnd/>
            </a:ln>
          </p:spPr>
          <p:txBody>
            <a:bodyPr/>
            <a:lstStyle/>
            <a:p>
              <a:endParaRPr lang="en-US"/>
            </a:p>
          </p:txBody>
        </p:sp>
        <p:sp>
          <p:nvSpPr>
            <p:cNvPr id="87382" name="Line 1373"/>
            <p:cNvSpPr>
              <a:spLocks noChangeShapeType="1"/>
            </p:cNvSpPr>
            <p:nvPr/>
          </p:nvSpPr>
          <p:spPr bwMode="auto">
            <a:xfrm>
              <a:off x="3951" y="2608"/>
              <a:ext cx="7" cy="51"/>
            </a:xfrm>
            <a:prstGeom prst="line">
              <a:avLst/>
            </a:prstGeom>
            <a:noFill/>
            <a:ln w="11113">
              <a:solidFill>
                <a:srgbClr val="00FFFF"/>
              </a:solidFill>
              <a:round/>
              <a:headEnd/>
              <a:tailEnd/>
            </a:ln>
          </p:spPr>
          <p:txBody>
            <a:bodyPr/>
            <a:lstStyle/>
            <a:p>
              <a:endParaRPr lang="en-US"/>
            </a:p>
          </p:txBody>
        </p:sp>
        <p:sp>
          <p:nvSpPr>
            <p:cNvPr id="87383" name="Line 1374"/>
            <p:cNvSpPr>
              <a:spLocks noChangeShapeType="1"/>
            </p:cNvSpPr>
            <p:nvPr/>
          </p:nvSpPr>
          <p:spPr bwMode="auto">
            <a:xfrm flipV="1">
              <a:off x="3958" y="2651"/>
              <a:ext cx="15" cy="8"/>
            </a:xfrm>
            <a:prstGeom prst="line">
              <a:avLst/>
            </a:prstGeom>
            <a:noFill/>
            <a:ln w="11113">
              <a:solidFill>
                <a:srgbClr val="00FFFF"/>
              </a:solidFill>
              <a:round/>
              <a:headEnd/>
              <a:tailEnd/>
            </a:ln>
          </p:spPr>
          <p:txBody>
            <a:bodyPr/>
            <a:lstStyle/>
            <a:p>
              <a:endParaRPr lang="en-US"/>
            </a:p>
          </p:txBody>
        </p:sp>
        <p:sp>
          <p:nvSpPr>
            <p:cNvPr id="87384" name="Line 1375"/>
            <p:cNvSpPr>
              <a:spLocks noChangeShapeType="1"/>
            </p:cNvSpPr>
            <p:nvPr/>
          </p:nvSpPr>
          <p:spPr bwMode="auto">
            <a:xfrm>
              <a:off x="3973" y="2651"/>
              <a:ext cx="7" cy="29"/>
            </a:xfrm>
            <a:prstGeom prst="line">
              <a:avLst/>
            </a:prstGeom>
            <a:noFill/>
            <a:ln w="11113">
              <a:solidFill>
                <a:srgbClr val="00FFFF"/>
              </a:solidFill>
              <a:round/>
              <a:headEnd/>
              <a:tailEnd/>
            </a:ln>
          </p:spPr>
          <p:txBody>
            <a:bodyPr/>
            <a:lstStyle/>
            <a:p>
              <a:endParaRPr lang="en-US"/>
            </a:p>
          </p:txBody>
        </p:sp>
        <p:sp>
          <p:nvSpPr>
            <p:cNvPr id="87385" name="Line 1376"/>
            <p:cNvSpPr>
              <a:spLocks noChangeShapeType="1"/>
            </p:cNvSpPr>
            <p:nvPr/>
          </p:nvSpPr>
          <p:spPr bwMode="auto">
            <a:xfrm flipV="1">
              <a:off x="3980" y="2673"/>
              <a:ext cx="14" cy="7"/>
            </a:xfrm>
            <a:prstGeom prst="line">
              <a:avLst/>
            </a:prstGeom>
            <a:noFill/>
            <a:ln w="11113">
              <a:solidFill>
                <a:srgbClr val="00FFFF"/>
              </a:solidFill>
              <a:round/>
              <a:headEnd/>
              <a:tailEnd/>
            </a:ln>
          </p:spPr>
          <p:txBody>
            <a:bodyPr/>
            <a:lstStyle/>
            <a:p>
              <a:endParaRPr lang="en-US"/>
            </a:p>
          </p:txBody>
        </p:sp>
        <p:sp>
          <p:nvSpPr>
            <p:cNvPr id="87386" name="Line 1377"/>
            <p:cNvSpPr>
              <a:spLocks noChangeShapeType="1"/>
            </p:cNvSpPr>
            <p:nvPr/>
          </p:nvSpPr>
          <p:spPr bwMode="auto">
            <a:xfrm>
              <a:off x="3994" y="2673"/>
              <a:ext cx="8" cy="22"/>
            </a:xfrm>
            <a:prstGeom prst="line">
              <a:avLst/>
            </a:prstGeom>
            <a:noFill/>
            <a:ln w="11113">
              <a:solidFill>
                <a:srgbClr val="00FFFF"/>
              </a:solidFill>
              <a:round/>
              <a:headEnd/>
              <a:tailEnd/>
            </a:ln>
          </p:spPr>
          <p:txBody>
            <a:bodyPr/>
            <a:lstStyle/>
            <a:p>
              <a:endParaRPr lang="en-US"/>
            </a:p>
          </p:txBody>
        </p:sp>
        <p:sp>
          <p:nvSpPr>
            <p:cNvPr id="87387" name="Line 1378"/>
            <p:cNvSpPr>
              <a:spLocks noChangeShapeType="1"/>
            </p:cNvSpPr>
            <p:nvPr/>
          </p:nvSpPr>
          <p:spPr bwMode="auto">
            <a:xfrm flipV="1">
              <a:off x="4002" y="2622"/>
              <a:ext cx="7" cy="73"/>
            </a:xfrm>
            <a:prstGeom prst="line">
              <a:avLst/>
            </a:prstGeom>
            <a:noFill/>
            <a:ln w="11113">
              <a:solidFill>
                <a:srgbClr val="00FFFF"/>
              </a:solidFill>
              <a:round/>
              <a:headEnd/>
              <a:tailEnd/>
            </a:ln>
          </p:spPr>
          <p:txBody>
            <a:bodyPr/>
            <a:lstStyle/>
            <a:p>
              <a:endParaRPr lang="en-US"/>
            </a:p>
          </p:txBody>
        </p:sp>
        <p:sp>
          <p:nvSpPr>
            <p:cNvPr id="87388" name="Line 1379"/>
            <p:cNvSpPr>
              <a:spLocks noChangeShapeType="1"/>
            </p:cNvSpPr>
            <p:nvPr/>
          </p:nvSpPr>
          <p:spPr bwMode="auto">
            <a:xfrm flipV="1">
              <a:off x="4009" y="2578"/>
              <a:ext cx="15" cy="44"/>
            </a:xfrm>
            <a:prstGeom prst="line">
              <a:avLst/>
            </a:prstGeom>
            <a:noFill/>
            <a:ln w="11113">
              <a:solidFill>
                <a:srgbClr val="00FFFF"/>
              </a:solidFill>
              <a:round/>
              <a:headEnd/>
              <a:tailEnd/>
            </a:ln>
          </p:spPr>
          <p:txBody>
            <a:bodyPr/>
            <a:lstStyle/>
            <a:p>
              <a:endParaRPr lang="en-US"/>
            </a:p>
          </p:txBody>
        </p:sp>
        <p:sp>
          <p:nvSpPr>
            <p:cNvPr id="87389" name="Line 1380"/>
            <p:cNvSpPr>
              <a:spLocks noChangeShapeType="1"/>
            </p:cNvSpPr>
            <p:nvPr/>
          </p:nvSpPr>
          <p:spPr bwMode="auto">
            <a:xfrm>
              <a:off x="4024" y="2578"/>
              <a:ext cx="7" cy="44"/>
            </a:xfrm>
            <a:prstGeom prst="line">
              <a:avLst/>
            </a:prstGeom>
            <a:noFill/>
            <a:ln w="11113">
              <a:solidFill>
                <a:srgbClr val="00FFFF"/>
              </a:solidFill>
              <a:round/>
              <a:headEnd/>
              <a:tailEnd/>
            </a:ln>
          </p:spPr>
          <p:txBody>
            <a:bodyPr/>
            <a:lstStyle/>
            <a:p>
              <a:endParaRPr lang="en-US"/>
            </a:p>
          </p:txBody>
        </p:sp>
        <p:sp>
          <p:nvSpPr>
            <p:cNvPr id="87390" name="Line 1381"/>
            <p:cNvSpPr>
              <a:spLocks noChangeShapeType="1"/>
            </p:cNvSpPr>
            <p:nvPr/>
          </p:nvSpPr>
          <p:spPr bwMode="auto">
            <a:xfrm flipV="1">
              <a:off x="4031" y="2593"/>
              <a:ext cx="14" cy="29"/>
            </a:xfrm>
            <a:prstGeom prst="line">
              <a:avLst/>
            </a:prstGeom>
            <a:noFill/>
            <a:ln w="11113">
              <a:solidFill>
                <a:srgbClr val="00FFFF"/>
              </a:solidFill>
              <a:round/>
              <a:headEnd/>
              <a:tailEnd/>
            </a:ln>
          </p:spPr>
          <p:txBody>
            <a:bodyPr/>
            <a:lstStyle/>
            <a:p>
              <a:endParaRPr lang="en-US"/>
            </a:p>
          </p:txBody>
        </p:sp>
        <p:sp>
          <p:nvSpPr>
            <p:cNvPr id="87391" name="Line 1382"/>
            <p:cNvSpPr>
              <a:spLocks noChangeShapeType="1"/>
            </p:cNvSpPr>
            <p:nvPr/>
          </p:nvSpPr>
          <p:spPr bwMode="auto">
            <a:xfrm flipV="1">
              <a:off x="4045" y="2557"/>
              <a:ext cx="8" cy="36"/>
            </a:xfrm>
            <a:prstGeom prst="line">
              <a:avLst/>
            </a:prstGeom>
            <a:noFill/>
            <a:ln w="11113">
              <a:solidFill>
                <a:srgbClr val="00FFFF"/>
              </a:solidFill>
              <a:round/>
              <a:headEnd/>
              <a:tailEnd/>
            </a:ln>
          </p:spPr>
          <p:txBody>
            <a:bodyPr/>
            <a:lstStyle/>
            <a:p>
              <a:endParaRPr lang="en-US"/>
            </a:p>
          </p:txBody>
        </p:sp>
        <p:sp>
          <p:nvSpPr>
            <p:cNvPr id="87392" name="Line 1383"/>
            <p:cNvSpPr>
              <a:spLocks noChangeShapeType="1"/>
            </p:cNvSpPr>
            <p:nvPr/>
          </p:nvSpPr>
          <p:spPr bwMode="auto">
            <a:xfrm>
              <a:off x="4053" y="2557"/>
              <a:ext cx="7" cy="21"/>
            </a:xfrm>
            <a:prstGeom prst="line">
              <a:avLst/>
            </a:prstGeom>
            <a:noFill/>
            <a:ln w="11113">
              <a:solidFill>
                <a:srgbClr val="00FFFF"/>
              </a:solidFill>
              <a:round/>
              <a:headEnd/>
              <a:tailEnd/>
            </a:ln>
          </p:spPr>
          <p:txBody>
            <a:bodyPr/>
            <a:lstStyle/>
            <a:p>
              <a:endParaRPr lang="en-US"/>
            </a:p>
          </p:txBody>
        </p:sp>
        <p:sp>
          <p:nvSpPr>
            <p:cNvPr id="87393" name="Line 1384"/>
            <p:cNvSpPr>
              <a:spLocks noChangeShapeType="1"/>
            </p:cNvSpPr>
            <p:nvPr/>
          </p:nvSpPr>
          <p:spPr bwMode="auto">
            <a:xfrm flipV="1">
              <a:off x="4060" y="2557"/>
              <a:ext cx="15" cy="21"/>
            </a:xfrm>
            <a:prstGeom prst="line">
              <a:avLst/>
            </a:prstGeom>
            <a:noFill/>
            <a:ln w="11113">
              <a:solidFill>
                <a:srgbClr val="00FFFF"/>
              </a:solidFill>
              <a:round/>
              <a:headEnd/>
              <a:tailEnd/>
            </a:ln>
          </p:spPr>
          <p:txBody>
            <a:bodyPr/>
            <a:lstStyle/>
            <a:p>
              <a:endParaRPr lang="en-US"/>
            </a:p>
          </p:txBody>
        </p:sp>
        <p:sp>
          <p:nvSpPr>
            <p:cNvPr id="87394" name="Line 1385"/>
            <p:cNvSpPr>
              <a:spLocks noChangeShapeType="1"/>
            </p:cNvSpPr>
            <p:nvPr/>
          </p:nvSpPr>
          <p:spPr bwMode="auto">
            <a:xfrm flipV="1">
              <a:off x="4075" y="2549"/>
              <a:ext cx="7" cy="8"/>
            </a:xfrm>
            <a:prstGeom prst="line">
              <a:avLst/>
            </a:prstGeom>
            <a:noFill/>
            <a:ln w="11113">
              <a:solidFill>
                <a:srgbClr val="00FFFF"/>
              </a:solidFill>
              <a:round/>
              <a:headEnd/>
              <a:tailEnd/>
            </a:ln>
          </p:spPr>
          <p:txBody>
            <a:bodyPr/>
            <a:lstStyle/>
            <a:p>
              <a:endParaRPr lang="en-US"/>
            </a:p>
          </p:txBody>
        </p:sp>
        <p:sp>
          <p:nvSpPr>
            <p:cNvPr id="87395" name="Line 1386"/>
            <p:cNvSpPr>
              <a:spLocks noChangeShapeType="1"/>
            </p:cNvSpPr>
            <p:nvPr/>
          </p:nvSpPr>
          <p:spPr bwMode="auto">
            <a:xfrm flipV="1">
              <a:off x="4082" y="2476"/>
              <a:ext cx="14" cy="73"/>
            </a:xfrm>
            <a:prstGeom prst="line">
              <a:avLst/>
            </a:prstGeom>
            <a:noFill/>
            <a:ln w="11113">
              <a:solidFill>
                <a:srgbClr val="00FFFF"/>
              </a:solidFill>
              <a:round/>
              <a:headEnd/>
              <a:tailEnd/>
            </a:ln>
          </p:spPr>
          <p:txBody>
            <a:bodyPr/>
            <a:lstStyle/>
            <a:p>
              <a:endParaRPr lang="en-US"/>
            </a:p>
          </p:txBody>
        </p:sp>
        <p:sp>
          <p:nvSpPr>
            <p:cNvPr id="87396" name="Line 1387"/>
            <p:cNvSpPr>
              <a:spLocks noChangeShapeType="1"/>
            </p:cNvSpPr>
            <p:nvPr/>
          </p:nvSpPr>
          <p:spPr bwMode="auto">
            <a:xfrm flipV="1">
              <a:off x="4096" y="2374"/>
              <a:ext cx="8" cy="102"/>
            </a:xfrm>
            <a:prstGeom prst="line">
              <a:avLst/>
            </a:prstGeom>
            <a:noFill/>
            <a:ln w="11113">
              <a:solidFill>
                <a:srgbClr val="00FFFF"/>
              </a:solidFill>
              <a:round/>
              <a:headEnd/>
              <a:tailEnd/>
            </a:ln>
          </p:spPr>
          <p:txBody>
            <a:bodyPr/>
            <a:lstStyle/>
            <a:p>
              <a:endParaRPr lang="en-US"/>
            </a:p>
          </p:txBody>
        </p:sp>
        <p:sp>
          <p:nvSpPr>
            <p:cNvPr id="87397" name="Line 1388"/>
            <p:cNvSpPr>
              <a:spLocks noChangeShapeType="1"/>
            </p:cNvSpPr>
            <p:nvPr/>
          </p:nvSpPr>
          <p:spPr bwMode="auto">
            <a:xfrm flipV="1">
              <a:off x="4104" y="2360"/>
              <a:ext cx="7" cy="14"/>
            </a:xfrm>
            <a:prstGeom prst="line">
              <a:avLst/>
            </a:prstGeom>
            <a:noFill/>
            <a:ln w="11113">
              <a:solidFill>
                <a:srgbClr val="00FFFF"/>
              </a:solidFill>
              <a:round/>
              <a:headEnd/>
              <a:tailEnd/>
            </a:ln>
          </p:spPr>
          <p:txBody>
            <a:bodyPr/>
            <a:lstStyle/>
            <a:p>
              <a:endParaRPr lang="en-US"/>
            </a:p>
          </p:txBody>
        </p:sp>
        <p:sp>
          <p:nvSpPr>
            <p:cNvPr id="87398" name="Line 1389"/>
            <p:cNvSpPr>
              <a:spLocks noChangeShapeType="1"/>
            </p:cNvSpPr>
            <p:nvPr/>
          </p:nvSpPr>
          <p:spPr bwMode="auto">
            <a:xfrm>
              <a:off x="4111" y="2360"/>
              <a:ext cx="15" cy="7"/>
            </a:xfrm>
            <a:prstGeom prst="line">
              <a:avLst/>
            </a:prstGeom>
            <a:noFill/>
            <a:ln w="11113">
              <a:solidFill>
                <a:srgbClr val="00FFFF"/>
              </a:solidFill>
              <a:round/>
              <a:headEnd/>
              <a:tailEnd/>
            </a:ln>
          </p:spPr>
          <p:txBody>
            <a:bodyPr/>
            <a:lstStyle/>
            <a:p>
              <a:endParaRPr lang="en-US"/>
            </a:p>
          </p:txBody>
        </p:sp>
        <p:sp>
          <p:nvSpPr>
            <p:cNvPr id="87399" name="Line 1390"/>
            <p:cNvSpPr>
              <a:spLocks noChangeShapeType="1"/>
            </p:cNvSpPr>
            <p:nvPr/>
          </p:nvSpPr>
          <p:spPr bwMode="auto">
            <a:xfrm>
              <a:off x="4126" y="2367"/>
              <a:ext cx="7" cy="44"/>
            </a:xfrm>
            <a:prstGeom prst="line">
              <a:avLst/>
            </a:prstGeom>
            <a:noFill/>
            <a:ln w="11113">
              <a:solidFill>
                <a:srgbClr val="00FFFF"/>
              </a:solidFill>
              <a:round/>
              <a:headEnd/>
              <a:tailEnd/>
            </a:ln>
          </p:spPr>
          <p:txBody>
            <a:bodyPr/>
            <a:lstStyle/>
            <a:p>
              <a:endParaRPr lang="en-US"/>
            </a:p>
          </p:txBody>
        </p:sp>
        <p:sp>
          <p:nvSpPr>
            <p:cNvPr id="87400" name="Line 1391"/>
            <p:cNvSpPr>
              <a:spLocks noChangeShapeType="1"/>
            </p:cNvSpPr>
            <p:nvPr/>
          </p:nvSpPr>
          <p:spPr bwMode="auto">
            <a:xfrm flipV="1">
              <a:off x="4133" y="2396"/>
              <a:ext cx="14" cy="15"/>
            </a:xfrm>
            <a:prstGeom prst="line">
              <a:avLst/>
            </a:prstGeom>
            <a:noFill/>
            <a:ln w="11113">
              <a:solidFill>
                <a:srgbClr val="00FFFF"/>
              </a:solidFill>
              <a:round/>
              <a:headEnd/>
              <a:tailEnd/>
            </a:ln>
          </p:spPr>
          <p:txBody>
            <a:bodyPr/>
            <a:lstStyle/>
            <a:p>
              <a:endParaRPr lang="en-US"/>
            </a:p>
          </p:txBody>
        </p:sp>
        <p:sp>
          <p:nvSpPr>
            <p:cNvPr id="87401" name="Line 1392"/>
            <p:cNvSpPr>
              <a:spLocks noChangeShapeType="1"/>
            </p:cNvSpPr>
            <p:nvPr/>
          </p:nvSpPr>
          <p:spPr bwMode="auto">
            <a:xfrm>
              <a:off x="4147" y="2396"/>
              <a:ext cx="8" cy="8"/>
            </a:xfrm>
            <a:prstGeom prst="line">
              <a:avLst/>
            </a:prstGeom>
            <a:noFill/>
            <a:ln w="11113">
              <a:solidFill>
                <a:srgbClr val="00FFFF"/>
              </a:solidFill>
              <a:round/>
              <a:headEnd/>
              <a:tailEnd/>
            </a:ln>
          </p:spPr>
          <p:txBody>
            <a:bodyPr/>
            <a:lstStyle/>
            <a:p>
              <a:endParaRPr lang="en-US"/>
            </a:p>
          </p:txBody>
        </p:sp>
        <p:sp>
          <p:nvSpPr>
            <p:cNvPr id="87402" name="Line 1393"/>
            <p:cNvSpPr>
              <a:spLocks noChangeShapeType="1"/>
            </p:cNvSpPr>
            <p:nvPr/>
          </p:nvSpPr>
          <p:spPr bwMode="auto">
            <a:xfrm flipV="1">
              <a:off x="4155" y="2374"/>
              <a:ext cx="7" cy="30"/>
            </a:xfrm>
            <a:prstGeom prst="line">
              <a:avLst/>
            </a:prstGeom>
            <a:noFill/>
            <a:ln w="11113">
              <a:solidFill>
                <a:srgbClr val="00FFFF"/>
              </a:solidFill>
              <a:round/>
              <a:headEnd/>
              <a:tailEnd/>
            </a:ln>
          </p:spPr>
          <p:txBody>
            <a:bodyPr/>
            <a:lstStyle/>
            <a:p>
              <a:endParaRPr lang="en-US"/>
            </a:p>
          </p:txBody>
        </p:sp>
        <p:sp>
          <p:nvSpPr>
            <p:cNvPr id="87403" name="Line 1394"/>
            <p:cNvSpPr>
              <a:spLocks noChangeShapeType="1"/>
            </p:cNvSpPr>
            <p:nvPr/>
          </p:nvSpPr>
          <p:spPr bwMode="auto">
            <a:xfrm>
              <a:off x="4162" y="2374"/>
              <a:ext cx="15" cy="0"/>
            </a:xfrm>
            <a:prstGeom prst="line">
              <a:avLst/>
            </a:prstGeom>
            <a:noFill/>
            <a:ln w="11113">
              <a:solidFill>
                <a:srgbClr val="00FFFF"/>
              </a:solidFill>
              <a:round/>
              <a:headEnd/>
              <a:tailEnd/>
            </a:ln>
          </p:spPr>
          <p:txBody>
            <a:bodyPr/>
            <a:lstStyle/>
            <a:p>
              <a:endParaRPr lang="en-US"/>
            </a:p>
          </p:txBody>
        </p:sp>
        <p:sp>
          <p:nvSpPr>
            <p:cNvPr id="87404" name="Line 1395"/>
            <p:cNvSpPr>
              <a:spLocks noChangeShapeType="1"/>
            </p:cNvSpPr>
            <p:nvPr/>
          </p:nvSpPr>
          <p:spPr bwMode="auto">
            <a:xfrm>
              <a:off x="4177" y="2374"/>
              <a:ext cx="7" cy="0"/>
            </a:xfrm>
            <a:prstGeom prst="line">
              <a:avLst/>
            </a:prstGeom>
            <a:noFill/>
            <a:ln w="11113">
              <a:solidFill>
                <a:srgbClr val="00FFFF"/>
              </a:solidFill>
              <a:round/>
              <a:headEnd/>
              <a:tailEnd/>
            </a:ln>
          </p:spPr>
          <p:txBody>
            <a:bodyPr/>
            <a:lstStyle/>
            <a:p>
              <a:endParaRPr lang="en-US"/>
            </a:p>
          </p:txBody>
        </p:sp>
        <p:sp>
          <p:nvSpPr>
            <p:cNvPr id="87405" name="Rectangle 1396"/>
            <p:cNvSpPr>
              <a:spLocks noChangeArrowheads="1"/>
            </p:cNvSpPr>
            <p:nvPr/>
          </p:nvSpPr>
          <p:spPr bwMode="auto">
            <a:xfrm>
              <a:off x="1773" y="1180"/>
              <a:ext cx="1" cy="173"/>
            </a:xfrm>
            <a:prstGeom prst="rect">
              <a:avLst/>
            </a:prstGeom>
            <a:noFill/>
            <a:ln w="9525">
              <a:noFill/>
              <a:miter lim="800000"/>
              <a:headEnd/>
              <a:tailEnd/>
            </a:ln>
          </p:spPr>
          <p:txBody>
            <a:bodyPr wrap="none" lIns="0" tIns="0" rIns="0" bIns="0">
              <a:spAutoFit/>
            </a:bodyPr>
            <a:lstStyle/>
            <a:p>
              <a:endParaRPr lang="en-US"/>
            </a:p>
          </p:txBody>
        </p:sp>
        <p:sp>
          <p:nvSpPr>
            <p:cNvPr id="87406" name="Rectangle 1397"/>
            <p:cNvSpPr>
              <a:spLocks noChangeArrowheads="1"/>
            </p:cNvSpPr>
            <p:nvPr/>
          </p:nvSpPr>
          <p:spPr bwMode="auto">
            <a:xfrm>
              <a:off x="1256" y="3154"/>
              <a:ext cx="1" cy="173"/>
            </a:xfrm>
            <a:prstGeom prst="rect">
              <a:avLst/>
            </a:prstGeom>
            <a:noFill/>
            <a:ln w="9525">
              <a:noFill/>
              <a:miter lim="800000"/>
              <a:headEnd/>
              <a:tailEnd/>
            </a:ln>
          </p:spPr>
          <p:txBody>
            <a:bodyPr wrap="none" lIns="0" tIns="0" rIns="0" bIns="0">
              <a:spAutoFit/>
            </a:bodyPr>
            <a:lstStyle/>
            <a:p>
              <a:endParaRPr lang="en-US"/>
            </a:p>
          </p:txBody>
        </p:sp>
        <p:sp>
          <p:nvSpPr>
            <p:cNvPr id="87407" name="Rectangle 1398"/>
            <p:cNvSpPr>
              <a:spLocks noChangeArrowheads="1"/>
            </p:cNvSpPr>
            <p:nvPr/>
          </p:nvSpPr>
          <p:spPr bwMode="auto">
            <a:xfrm>
              <a:off x="1205" y="2833"/>
              <a:ext cx="1" cy="173"/>
            </a:xfrm>
            <a:prstGeom prst="rect">
              <a:avLst/>
            </a:prstGeom>
            <a:noFill/>
            <a:ln w="9525">
              <a:noFill/>
              <a:miter lim="800000"/>
              <a:headEnd/>
              <a:tailEnd/>
            </a:ln>
          </p:spPr>
          <p:txBody>
            <a:bodyPr wrap="none" lIns="0" tIns="0" rIns="0" bIns="0">
              <a:spAutoFit/>
            </a:bodyPr>
            <a:lstStyle/>
            <a:p>
              <a:endParaRPr lang="en-US"/>
            </a:p>
          </p:txBody>
        </p:sp>
        <p:sp>
          <p:nvSpPr>
            <p:cNvPr id="87408" name="Rectangle 1399"/>
            <p:cNvSpPr>
              <a:spLocks noChangeArrowheads="1"/>
            </p:cNvSpPr>
            <p:nvPr/>
          </p:nvSpPr>
          <p:spPr bwMode="auto">
            <a:xfrm>
              <a:off x="1154" y="2513"/>
              <a:ext cx="1" cy="173"/>
            </a:xfrm>
            <a:prstGeom prst="rect">
              <a:avLst/>
            </a:prstGeom>
            <a:noFill/>
            <a:ln w="9525">
              <a:noFill/>
              <a:miter lim="800000"/>
              <a:headEnd/>
              <a:tailEnd/>
            </a:ln>
          </p:spPr>
          <p:txBody>
            <a:bodyPr wrap="none" lIns="0" tIns="0" rIns="0" bIns="0">
              <a:spAutoFit/>
            </a:bodyPr>
            <a:lstStyle/>
            <a:p>
              <a:endParaRPr lang="en-US"/>
            </a:p>
          </p:txBody>
        </p:sp>
        <p:sp>
          <p:nvSpPr>
            <p:cNvPr id="87409" name="Rectangle 1400"/>
            <p:cNvSpPr>
              <a:spLocks noChangeArrowheads="1"/>
            </p:cNvSpPr>
            <p:nvPr/>
          </p:nvSpPr>
          <p:spPr bwMode="auto">
            <a:xfrm>
              <a:off x="1154" y="2200"/>
              <a:ext cx="1" cy="173"/>
            </a:xfrm>
            <a:prstGeom prst="rect">
              <a:avLst/>
            </a:prstGeom>
            <a:noFill/>
            <a:ln w="9525">
              <a:noFill/>
              <a:miter lim="800000"/>
              <a:headEnd/>
              <a:tailEnd/>
            </a:ln>
          </p:spPr>
          <p:txBody>
            <a:bodyPr wrap="none" lIns="0" tIns="0" rIns="0" bIns="0">
              <a:spAutoFit/>
            </a:bodyPr>
            <a:lstStyle/>
            <a:p>
              <a:endParaRPr lang="en-US"/>
            </a:p>
          </p:txBody>
        </p:sp>
        <p:sp>
          <p:nvSpPr>
            <p:cNvPr id="87410" name="Rectangle 1401"/>
            <p:cNvSpPr>
              <a:spLocks noChangeArrowheads="1"/>
            </p:cNvSpPr>
            <p:nvPr/>
          </p:nvSpPr>
          <p:spPr bwMode="auto">
            <a:xfrm>
              <a:off x="1154" y="1879"/>
              <a:ext cx="1" cy="173"/>
            </a:xfrm>
            <a:prstGeom prst="rect">
              <a:avLst/>
            </a:prstGeom>
            <a:noFill/>
            <a:ln w="9525">
              <a:noFill/>
              <a:miter lim="800000"/>
              <a:headEnd/>
              <a:tailEnd/>
            </a:ln>
          </p:spPr>
          <p:txBody>
            <a:bodyPr wrap="none" lIns="0" tIns="0" rIns="0" bIns="0">
              <a:spAutoFit/>
            </a:bodyPr>
            <a:lstStyle/>
            <a:p>
              <a:endParaRPr lang="en-US"/>
            </a:p>
          </p:txBody>
        </p:sp>
        <p:sp>
          <p:nvSpPr>
            <p:cNvPr id="87411" name="Rectangle 1402"/>
            <p:cNvSpPr>
              <a:spLocks noChangeArrowheads="1"/>
            </p:cNvSpPr>
            <p:nvPr/>
          </p:nvSpPr>
          <p:spPr bwMode="auto">
            <a:xfrm>
              <a:off x="1154" y="1559"/>
              <a:ext cx="1" cy="173"/>
            </a:xfrm>
            <a:prstGeom prst="rect">
              <a:avLst/>
            </a:prstGeom>
            <a:noFill/>
            <a:ln w="9525">
              <a:noFill/>
              <a:miter lim="800000"/>
              <a:headEnd/>
              <a:tailEnd/>
            </a:ln>
          </p:spPr>
          <p:txBody>
            <a:bodyPr wrap="none" lIns="0" tIns="0" rIns="0" bIns="0">
              <a:spAutoFit/>
            </a:bodyPr>
            <a:lstStyle/>
            <a:p>
              <a:endParaRPr lang="en-US"/>
            </a:p>
          </p:txBody>
        </p:sp>
        <p:pic>
          <p:nvPicPr>
            <p:cNvPr id="87412" name="Picture 1403"/>
            <p:cNvPicPr>
              <a:picLocks noChangeAspect="1" noChangeArrowheads="1"/>
            </p:cNvPicPr>
            <p:nvPr/>
          </p:nvPicPr>
          <p:blipFill>
            <a:blip r:embed="rId3" cstate="print"/>
            <a:srcRect/>
            <a:stretch>
              <a:fillRect/>
            </a:stretch>
          </p:blipFill>
          <p:spPr bwMode="auto">
            <a:xfrm>
              <a:off x="1350" y="3256"/>
              <a:ext cx="73" cy="240"/>
            </a:xfrm>
            <a:prstGeom prst="rect">
              <a:avLst/>
            </a:prstGeom>
            <a:noFill/>
            <a:ln w="9525">
              <a:noFill/>
              <a:miter lim="800000"/>
              <a:headEnd/>
              <a:tailEnd/>
            </a:ln>
          </p:spPr>
        </p:pic>
        <p:pic>
          <p:nvPicPr>
            <p:cNvPr id="87413" name="Picture 1404"/>
            <p:cNvPicPr>
              <a:picLocks noChangeAspect="1" noChangeArrowheads="1"/>
            </p:cNvPicPr>
            <p:nvPr/>
          </p:nvPicPr>
          <p:blipFill>
            <a:blip r:embed="rId4" cstate="print"/>
            <a:srcRect/>
            <a:stretch>
              <a:fillRect/>
            </a:stretch>
          </p:blipFill>
          <p:spPr bwMode="auto">
            <a:xfrm>
              <a:off x="1350" y="3256"/>
              <a:ext cx="73" cy="240"/>
            </a:xfrm>
            <a:prstGeom prst="rect">
              <a:avLst/>
            </a:prstGeom>
            <a:noFill/>
            <a:ln w="9525">
              <a:noFill/>
              <a:miter lim="800000"/>
              <a:headEnd/>
              <a:tailEnd/>
            </a:ln>
          </p:spPr>
        </p:pic>
        <p:pic>
          <p:nvPicPr>
            <p:cNvPr id="87414" name="Picture 1405"/>
            <p:cNvPicPr>
              <a:picLocks noChangeAspect="1" noChangeArrowheads="1"/>
            </p:cNvPicPr>
            <p:nvPr/>
          </p:nvPicPr>
          <p:blipFill>
            <a:blip r:embed="rId5" cstate="print"/>
            <a:srcRect/>
            <a:stretch>
              <a:fillRect/>
            </a:stretch>
          </p:blipFill>
          <p:spPr bwMode="auto">
            <a:xfrm>
              <a:off x="1460" y="3256"/>
              <a:ext cx="72" cy="240"/>
            </a:xfrm>
            <a:prstGeom prst="rect">
              <a:avLst/>
            </a:prstGeom>
            <a:noFill/>
            <a:ln w="9525">
              <a:noFill/>
              <a:miter lim="800000"/>
              <a:headEnd/>
              <a:tailEnd/>
            </a:ln>
          </p:spPr>
        </p:pic>
        <p:pic>
          <p:nvPicPr>
            <p:cNvPr id="87415" name="Picture 1406"/>
            <p:cNvPicPr>
              <a:picLocks noChangeAspect="1" noChangeArrowheads="1"/>
            </p:cNvPicPr>
            <p:nvPr/>
          </p:nvPicPr>
          <p:blipFill>
            <a:blip r:embed="rId6" cstate="print"/>
            <a:srcRect/>
            <a:stretch>
              <a:fillRect/>
            </a:stretch>
          </p:blipFill>
          <p:spPr bwMode="auto">
            <a:xfrm>
              <a:off x="1460" y="3256"/>
              <a:ext cx="72" cy="240"/>
            </a:xfrm>
            <a:prstGeom prst="rect">
              <a:avLst/>
            </a:prstGeom>
            <a:noFill/>
            <a:ln w="9525">
              <a:noFill/>
              <a:miter lim="800000"/>
              <a:headEnd/>
              <a:tailEnd/>
            </a:ln>
          </p:spPr>
        </p:pic>
        <p:pic>
          <p:nvPicPr>
            <p:cNvPr id="87416" name="Picture 1407"/>
            <p:cNvPicPr>
              <a:picLocks noChangeAspect="1" noChangeArrowheads="1"/>
            </p:cNvPicPr>
            <p:nvPr/>
          </p:nvPicPr>
          <p:blipFill>
            <a:blip r:embed="rId7" cstate="print"/>
            <a:srcRect/>
            <a:stretch>
              <a:fillRect/>
            </a:stretch>
          </p:blipFill>
          <p:spPr bwMode="auto">
            <a:xfrm>
              <a:off x="1576" y="3256"/>
              <a:ext cx="73" cy="233"/>
            </a:xfrm>
            <a:prstGeom prst="rect">
              <a:avLst/>
            </a:prstGeom>
            <a:noFill/>
            <a:ln w="9525">
              <a:noFill/>
              <a:miter lim="800000"/>
              <a:headEnd/>
              <a:tailEnd/>
            </a:ln>
          </p:spPr>
        </p:pic>
        <p:pic>
          <p:nvPicPr>
            <p:cNvPr id="87417" name="Picture 1408"/>
            <p:cNvPicPr>
              <a:picLocks noChangeAspect="1" noChangeArrowheads="1"/>
            </p:cNvPicPr>
            <p:nvPr/>
          </p:nvPicPr>
          <p:blipFill>
            <a:blip r:embed="rId8" cstate="print"/>
            <a:srcRect/>
            <a:stretch>
              <a:fillRect/>
            </a:stretch>
          </p:blipFill>
          <p:spPr bwMode="auto">
            <a:xfrm>
              <a:off x="1576" y="3256"/>
              <a:ext cx="73" cy="233"/>
            </a:xfrm>
            <a:prstGeom prst="rect">
              <a:avLst/>
            </a:prstGeom>
            <a:noFill/>
            <a:ln w="9525">
              <a:noFill/>
              <a:miter lim="800000"/>
              <a:headEnd/>
              <a:tailEnd/>
            </a:ln>
          </p:spPr>
        </p:pic>
        <p:pic>
          <p:nvPicPr>
            <p:cNvPr id="87418" name="Picture 1409"/>
            <p:cNvPicPr>
              <a:picLocks noChangeAspect="1" noChangeArrowheads="1"/>
            </p:cNvPicPr>
            <p:nvPr/>
          </p:nvPicPr>
          <p:blipFill>
            <a:blip r:embed="rId9" cstate="print"/>
            <a:srcRect/>
            <a:stretch>
              <a:fillRect/>
            </a:stretch>
          </p:blipFill>
          <p:spPr bwMode="auto">
            <a:xfrm>
              <a:off x="1685" y="3256"/>
              <a:ext cx="73" cy="233"/>
            </a:xfrm>
            <a:prstGeom prst="rect">
              <a:avLst/>
            </a:prstGeom>
            <a:noFill/>
            <a:ln w="9525">
              <a:noFill/>
              <a:miter lim="800000"/>
              <a:headEnd/>
              <a:tailEnd/>
            </a:ln>
          </p:spPr>
        </p:pic>
        <p:pic>
          <p:nvPicPr>
            <p:cNvPr id="87419" name="Picture 1410"/>
            <p:cNvPicPr>
              <a:picLocks noChangeAspect="1" noChangeArrowheads="1"/>
            </p:cNvPicPr>
            <p:nvPr/>
          </p:nvPicPr>
          <p:blipFill>
            <a:blip r:embed="rId10" cstate="print"/>
            <a:srcRect/>
            <a:stretch>
              <a:fillRect/>
            </a:stretch>
          </p:blipFill>
          <p:spPr bwMode="auto">
            <a:xfrm>
              <a:off x="1685" y="3256"/>
              <a:ext cx="73" cy="233"/>
            </a:xfrm>
            <a:prstGeom prst="rect">
              <a:avLst/>
            </a:prstGeom>
            <a:noFill/>
            <a:ln w="9525">
              <a:noFill/>
              <a:miter lim="800000"/>
              <a:headEnd/>
              <a:tailEnd/>
            </a:ln>
          </p:spPr>
        </p:pic>
        <p:pic>
          <p:nvPicPr>
            <p:cNvPr id="87420" name="Picture 1411"/>
            <p:cNvPicPr>
              <a:picLocks noChangeAspect="1" noChangeArrowheads="1"/>
            </p:cNvPicPr>
            <p:nvPr/>
          </p:nvPicPr>
          <p:blipFill>
            <a:blip r:embed="rId11" cstate="print"/>
            <a:srcRect/>
            <a:stretch>
              <a:fillRect/>
            </a:stretch>
          </p:blipFill>
          <p:spPr bwMode="auto">
            <a:xfrm>
              <a:off x="1802" y="3256"/>
              <a:ext cx="73" cy="255"/>
            </a:xfrm>
            <a:prstGeom prst="rect">
              <a:avLst/>
            </a:prstGeom>
            <a:noFill/>
            <a:ln w="9525">
              <a:noFill/>
              <a:miter lim="800000"/>
              <a:headEnd/>
              <a:tailEnd/>
            </a:ln>
          </p:spPr>
        </p:pic>
        <p:pic>
          <p:nvPicPr>
            <p:cNvPr id="87421" name="Picture 1412"/>
            <p:cNvPicPr>
              <a:picLocks noChangeAspect="1" noChangeArrowheads="1"/>
            </p:cNvPicPr>
            <p:nvPr/>
          </p:nvPicPr>
          <p:blipFill>
            <a:blip r:embed="rId12" cstate="print"/>
            <a:srcRect/>
            <a:stretch>
              <a:fillRect/>
            </a:stretch>
          </p:blipFill>
          <p:spPr bwMode="auto">
            <a:xfrm>
              <a:off x="1802" y="3256"/>
              <a:ext cx="73" cy="255"/>
            </a:xfrm>
            <a:prstGeom prst="rect">
              <a:avLst/>
            </a:prstGeom>
            <a:noFill/>
            <a:ln w="9525">
              <a:noFill/>
              <a:miter lim="800000"/>
              <a:headEnd/>
              <a:tailEnd/>
            </a:ln>
          </p:spPr>
        </p:pic>
        <p:pic>
          <p:nvPicPr>
            <p:cNvPr id="87422" name="Picture 1414"/>
            <p:cNvPicPr>
              <a:picLocks noChangeAspect="1" noChangeArrowheads="1"/>
            </p:cNvPicPr>
            <p:nvPr/>
          </p:nvPicPr>
          <p:blipFill>
            <a:blip r:embed="rId13" cstate="print"/>
            <a:srcRect/>
            <a:stretch>
              <a:fillRect/>
            </a:stretch>
          </p:blipFill>
          <p:spPr bwMode="auto">
            <a:xfrm>
              <a:off x="1911" y="3256"/>
              <a:ext cx="73" cy="240"/>
            </a:xfrm>
            <a:prstGeom prst="rect">
              <a:avLst/>
            </a:prstGeom>
            <a:noFill/>
            <a:ln w="9525">
              <a:noFill/>
              <a:miter lim="800000"/>
              <a:headEnd/>
              <a:tailEnd/>
            </a:ln>
          </p:spPr>
        </p:pic>
        <p:pic>
          <p:nvPicPr>
            <p:cNvPr id="87423" name="Picture 1415"/>
            <p:cNvPicPr>
              <a:picLocks noChangeAspect="1" noChangeArrowheads="1"/>
            </p:cNvPicPr>
            <p:nvPr/>
          </p:nvPicPr>
          <p:blipFill>
            <a:blip r:embed="rId14" cstate="print"/>
            <a:srcRect/>
            <a:stretch>
              <a:fillRect/>
            </a:stretch>
          </p:blipFill>
          <p:spPr bwMode="auto">
            <a:xfrm>
              <a:off x="1911" y="3256"/>
              <a:ext cx="73" cy="240"/>
            </a:xfrm>
            <a:prstGeom prst="rect">
              <a:avLst/>
            </a:prstGeom>
            <a:noFill/>
            <a:ln w="9525">
              <a:noFill/>
              <a:miter lim="800000"/>
              <a:headEnd/>
              <a:tailEnd/>
            </a:ln>
          </p:spPr>
        </p:pic>
        <p:pic>
          <p:nvPicPr>
            <p:cNvPr id="87424" name="Picture 1416"/>
            <p:cNvPicPr>
              <a:picLocks noChangeAspect="1" noChangeArrowheads="1"/>
            </p:cNvPicPr>
            <p:nvPr/>
          </p:nvPicPr>
          <p:blipFill>
            <a:blip r:embed="rId15" cstate="print"/>
            <a:srcRect/>
            <a:stretch>
              <a:fillRect/>
            </a:stretch>
          </p:blipFill>
          <p:spPr bwMode="auto">
            <a:xfrm>
              <a:off x="2028" y="3256"/>
              <a:ext cx="73" cy="240"/>
            </a:xfrm>
            <a:prstGeom prst="rect">
              <a:avLst/>
            </a:prstGeom>
            <a:noFill/>
            <a:ln w="9525">
              <a:noFill/>
              <a:miter lim="800000"/>
              <a:headEnd/>
              <a:tailEnd/>
            </a:ln>
          </p:spPr>
        </p:pic>
        <p:pic>
          <p:nvPicPr>
            <p:cNvPr id="87425" name="Picture 1417"/>
            <p:cNvPicPr>
              <a:picLocks noChangeAspect="1" noChangeArrowheads="1"/>
            </p:cNvPicPr>
            <p:nvPr/>
          </p:nvPicPr>
          <p:blipFill>
            <a:blip r:embed="rId16" cstate="print"/>
            <a:srcRect/>
            <a:stretch>
              <a:fillRect/>
            </a:stretch>
          </p:blipFill>
          <p:spPr bwMode="auto">
            <a:xfrm>
              <a:off x="2028" y="3256"/>
              <a:ext cx="73" cy="240"/>
            </a:xfrm>
            <a:prstGeom prst="rect">
              <a:avLst/>
            </a:prstGeom>
            <a:noFill/>
            <a:ln w="9525">
              <a:noFill/>
              <a:miter lim="800000"/>
              <a:headEnd/>
              <a:tailEnd/>
            </a:ln>
          </p:spPr>
        </p:pic>
        <p:pic>
          <p:nvPicPr>
            <p:cNvPr id="87426" name="Picture 1418"/>
            <p:cNvPicPr>
              <a:picLocks noChangeAspect="1" noChangeArrowheads="1"/>
            </p:cNvPicPr>
            <p:nvPr/>
          </p:nvPicPr>
          <p:blipFill>
            <a:blip r:embed="rId17" cstate="print"/>
            <a:srcRect/>
            <a:stretch>
              <a:fillRect/>
            </a:stretch>
          </p:blipFill>
          <p:spPr bwMode="auto">
            <a:xfrm>
              <a:off x="2137" y="3256"/>
              <a:ext cx="73" cy="247"/>
            </a:xfrm>
            <a:prstGeom prst="rect">
              <a:avLst/>
            </a:prstGeom>
            <a:noFill/>
            <a:ln w="9525">
              <a:noFill/>
              <a:miter lim="800000"/>
              <a:headEnd/>
              <a:tailEnd/>
            </a:ln>
          </p:spPr>
        </p:pic>
        <p:pic>
          <p:nvPicPr>
            <p:cNvPr id="87427" name="Picture 1419"/>
            <p:cNvPicPr>
              <a:picLocks noChangeAspect="1" noChangeArrowheads="1"/>
            </p:cNvPicPr>
            <p:nvPr/>
          </p:nvPicPr>
          <p:blipFill>
            <a:blip r:embed="rId18" cstate="print"/>
            <a:srcRect/>
            <a:stretch>
              <a:fillRect/>
            </a:stretch>
          </p:blipFill>
          <p:spPr bwMode="auto">
            <a:xfrm>
              <a:off x="2137" y="3256"/>
              <a:ext cx="73" cy="247"/>
            </a:xfrm>
            <a:prstGeom prst="rect">
              <a:avLst/>
            </a:prstGeom>
            <a:noFill/>
            <a:ln w="9525">
              <a:noFill/>
              <a:miter lim="800000"/>
              <a:headEnd/>
              <a:tailEnd/>
            </a:ln>
          </p:spPr>
        </p:pic>
        <p:pic>
          <p:nvPicPr>
            <p:cNvPr id="87428" name="Picture 1420"/>
            <p:cNvPicPr>
              <a:picLocks noChangeAspect="1" noChangeArrowheads="1"/>
            </p:cNvPicPr>
            <p:nvPr/>
          </p:nvPicPr>
          <p:blipFill>
            <a:blip r:embed="rId19" cstate="print"/>
            <a:srcRect/>
            <a:stretch>
              <a:fillRect/>
            </a:stretch>
          </p:blipFill>
          <p:spPr bwMode="auto">
            <a:xfrm>
              <a:off x="2254" y="3256"/>
              <a:ext cx="72" cy="255"/>
            </a:xfrm>
            <a:prstGeom prst="rect">
              <a:avLst/>
            </a:prstGeom>
            <a:noFill/>
            <a:ln w="9525">
              <a:noFill/>
              <a:miter lim="800000"/>
              <a:headEnd/>
              <a:tailEnd/>
            </a:ln>
          </p:spPr>
        </p:pic>
        <p:pic>
          <p:nvPicPr>
            <p:cNvPr id="87429" name="Picture 1421"/>
            <p:cNvPicPr>
              <a:picLocks noChangeAspect="1" noChangeArrowheads="1"/>
            </p:cNvPicPr>
            <p:nvPr/>
          </p:nvPicPr>
          <p:blipFill>
            <a:blip r:embed="rId20" cstate="print"/>
            <a:srcRect/>
            <a:stretch>
              <a:fillRect/>
            </a:stretch>
          </p:blipFill>
          <p:spPr bwMode="auto">
            <a:xfrm>
              <a:off x="2254" y="3256"/>
              <a:ext cx="72" cy="255"/>
            </a:xfrm>
            <a:prstGeom prst="rect">
              <a:avLst/>
            </a:prstGeom>
            <a:noFill/>
            <a:ln w="9525">
              <a:noFill/>
              <a:miter lim="800000"/>
              <a:headEnd/>
              <a:tailEnd/>
            </a:ln>
          </p:spPr>
        </p:pic>
        <p:pic>
          <p:nvPicPr>
            <p:cNvPr id="87430" name="Picture 1422"/>
            <p:cNvPicPr>
              <a:picLocks noChangeAspect="1" noChangeArrowheads="1"/>
            </p:cNvPicPr>
            <p:nvPr/>
          </p:nvPicPr>
          <p:blipFill>
            <a:blip r:embed="rId21" cstate="print"/>
            <a:srcRect/>
            <a:stretch>
              <a:fillRect/>
            </a:stretch>
          </p:blipFill>
          <p:spPr bwMode="auto">
            <a:xfrm>
              <a:off x="2363" y="3256"/>
              <a:ext cx="73" cy="240"/>
            </a:xfrm>
            <a:prstGeom prst="rect">
              <a:avLst/>
            </a:prstGeom>
            <a:noFill/>
            <a:ln w="9525">
              <a:noFill/>
              <a:miter lim="800000"/>
              <a:headEnd/>
              <a:tailEnd/>
            </a:ln>
          </p:spPr>
        </p:pic>
        <p:pic>
          <p:nvPicPr>
            <p:cNvPr id="87431" name="Picture 1423"/>
            <p:cNvPicPr>
              <a:picLocks noChangeAspect="1" noChangeArrowheads="1"/>
            </p:cNvPicPr>
            <p:nvPr/>
          </p:nvPicPr>
          <p:blipFill>
            <a:blip r:embed="rId22" cstate="print"/>
            <a:srcRect/>
            <a:stretch>
              <a:fillRect/>
            </a:stretch>
          </p:blipFill>
          <p:spPr bwMode="auto">
            <a:xfrm>
              <a:off x="2363" y="3256"/>
              <a:ext cx="73" cy="240"/>
            </a:xfrm>
            <a:prstGeom prst="rect">
              <a:avLst/>
            </a:prstGeom>
            <a:noFill/>
            <a:ln w="9525">
              <a:noFill/>
              <a:miter lim="800000"/>
              <a:headEnd/>
              <a:tailEnd/>
            </a:ln>
          </p:spPr>
        </p:pic>
        <p:pic>
          <p:nvPicPr>
            <p:cNvPr id="87432" name="Picture 1424"/>
            <p:cNvPicPr>
              <a:picLocks noChangeAspect="1" noChangeArrowheads="1"/>
            </p:cNvPicPr>
            <p:nvPr/>
          </p:nvPicPr>
          <p:blipFill>
            <a:blip r:embed="rId23" cstate="print"/>
            <a:srcRect/>
            <a:stretch>
              <a:fillRect/>
            </a:stretch>
          </p:blipFill>
          <p:spPr bwMode="auto">
            <a:xfrm>
              <a:off x="2479" y="3256"/>
              <a:ext cx="73" cy="255"/>
            </a:xfrm>
            <a:prstGeom prst="rect">
              <a:avLst/>
            </a:prstGeom>
            <a:noFill/>
            <a:ln w="9525">
              <a:noFill/>
              <a:miter lim="800000"/>
              <a:headEnd/>
              <a:tailEnd/>
            </a:ln>
          </p:spPr>
        </p:pic>
        <p:pic>
          <p:nvPicPr>
            <p:cNvPr id="87433" name="Picture 1425"/>
            <p:cNvPicPr>
              <a:picLocks noChangeAspect="1" noChangeArrowheads="1"/>
            </p:cNvPicPr>
            <p:nvPr/>
          </p:nvPicPr>
          <p:blipFill>
            <a:blip r:embed="rId24" cstate="print"/>
            <a:srcRect/>
            <a:stretch>
              <a:fillRect/>
            </a:stretch>
          </p:blipFill>
          <p:spPr bwMode="auto">
            <a:xfrm>
              <a:off x="2479" y="3256"/>
              <a:ext cx="73" cy="255"/>
            </a:xfrm>
            <a:prstGeom prst="rect">
              <a:avLst/>
            </a:prstGeom>
            <a:noFill/>
            <a:ln w="9525">
              <a:noFill/>
              <a:miter lim="800000"/>
              <a:headEnd/>
              <a:tailEnd/>
            </a:ln>
          </p:spPr>
        </p:pic>
        <p:pic>
          <p:nvPicPr>
            <p:cNvPr id="87434" name="Picture 1426"/>
            <p:cNvPicPr>
              <a:picLocks noChangeAspect="1" noChangeArrowheads="1"/>
            </p:cNvPicPr>
            <p:nvPr/>
          </p:nvPicPr>
          <p:blipFill>
            <a:blip r:embed="rId25" cstate="print"/>
            <a:srcRect/>
            <a:stretch>
              <a:fillRect/>
            </a:stretch>
          </p:blipFill>
          <p:spPr bwMode="auto">
            <a:xfrm>
              <a:off x="2589" y="3256"/>
              <a:ext cx="72" cy="255"/>
            </a:xfrm>
            <a:prstGeom prst="rect">
              <a:avLst/>
            </a:prstGeom>
            <a:noFill/>
            <a:ln w="9525">
              <a:noFill/>
              <a:miter lim="800000"/>
              <a:headEnd/>
              <a:tailEnd/>
            </a:ln>
          </p:spPr>
        </p:pic>
        <p:pic>
          <p:nvPicPr>
            <p:cNvPr id="87435" name="Picture 1427"/>
            <p:cNvPicPr>
              <a:picLocks noChangeAspect="1" noChangeArrowheads="1"/>
            </p:cNvPicPr>
            <p:nvPr/>
          </p:nvPicPr>
          <p:blipFill>
            <a:blip r:embed="rId26" cstate="print"/>
            <a:srcRect/>
            <a:stretch>
              <a:fillRect/>
            </a:stretch>
          </p:blipFill>
          <p:spPr bwMode="auto">
            <a:xfrm>
              <a:off x="2589" y="3256"/>
              <a:ext cx="72" cy="255"/>
            </a:xfrm>
            <a:prstGeom prst="rect">
              <a:avLst/>
            </a:prstGeom>
            <a:noFill/>
            <a:ln w="9525">
              <a:noFill/>
              <a:miter lim="800000"/>
              <a:headEnd/>
              <a:tailEnd/>
            </a:ln>
          </p:spPr>
        </p:pic>
        <p:pic>
          <p:nvPicPr>
            <p:cNvPr id="87436" name="Picture 1428"/>
            <p:cNvPicPr>
              <a:picLocks noChangeAspect="1" noChangeArrowheads="1"/>
            </p:cNvPicPr>
            <p:nvPr/>
          </p:nvPicPr>
          <p:blipFill>
            <a:blip r:embed="rId27" cstate="print"/>
            <a:srcRect/>
            <a:stretch>
              <a:fillRect/>
            </a:stretch>
          </p:blipFill>
          <p:spPr bwMode="auto">
            <a:xfrm>
              <a:off x="2705" y="3256"/>
              <a:ext cx="73" cy="240"/>
            </a:xfrm>
            <a:prstGeom prst="rect">
              <a:avLst/>
            </a:prstGeom>
            <a:noFill/>
            <a:ln w="9525">
              <a:noFill/>
              <a:miter lim="800000"/>
              <a:headEnd/>
              <a:tailEnd/>
            </a:ln>
          </p:spPr>
        </p:pic>
        <p:pic>
          <p:nvPicPr>
            <p:cNvPr id="87437" name="Picture 1429"/>
            <p:cNvPicPr>
              <a:picLocks noChangeAspect="1" noChangeArrowheads="1"/>
            </p:cNvPicPr>
            <p:nvPr/>
          </p:nvPicPr>
          <p:blipFill>
            <a:blip r:embed="rId28" cstate="print"/>
            <a:srcRect/>
            <a:stretch>
              <a:fillRect/>
            </a:stretch>
          </p:blipFill>
          <p:spPr bwMode="auto">
            <a:xfrm>
              <a:off x="2705" y="3256"/>
              <a:ext cx="73" cy="240"/>
            </a:xfrm>
            <a:prstGeom prst="rect">
              <a:avLst/>
            </a:prstGeom>
            <a:noFill/>
            <a:ln w="9525">
              <a:noFill/>
              <a:miter lim="800000"/>
              <a:headEnd/>
              <a:tailEnd/>
            </a:ln>
          </p:spPr>
        </p:pic>
        <p:pic>
          <p:nvPicPr>
            <p:cNvPr id="87438" name="Picture 1430"/>
            <p:cNvPicPr>
              <a:picLocks noChangeAspect="1" noChangeArrowheads="1"/>
            </p:cNvPicPr>
            <p:nvPr/>
          </p:nvPicPr>
          <p:blipFill>
            <a:blip r:embed="rId29" cstate="print"/>
            <a:srcRect/>
            <a:stretch>
              <a:fillRect/>
            </a:stretch>
          </p:blipFill>
          <p:spPr bwMode="auto">
            <a:xfrm>
              <a:off x="2814" y="3256"/>
              <a:ext cx="73" cy="240"/>
            </a:xfrm>
            <a:prstGeom prst="rect">
              <a:avLst/>
            </a:prstGeom>
            <a:noFill/>
            <a:ln w="9525">
              <a:noFill/>
              <a:miter lim="800000"/>
              <a:headEnd/>
              <a:tailEnd/>
            </a:ln>
          </p:spPr>
        </p:pic>
        <p:pic>
          <p:nvPicPr>
            <p:cNvPr id="87439" name="Picture 1431"/>
            <p:cNvPicPr>
              <a:picLocks noChangeAspect="1" noChangeArrowheads="1"/>
            </p:cNvPicPr>
            <p:nvPr/>
          </p:nvPicPr>
          <p:blipFill>
            <a:blip r:embed="rId30" cstate="print"/>
            <a:srcRect/>
            <a:stretch>
              <a:fillRect/>
            </a:stretch>
          </p:blipFill>
          <p:spPr bwMode="auto">
            <a:xfrm>
              <a:off x="2814" y="3256"/>
              <a:ext cx="73" cy="240"/>
            </a:xfrm>
            <a:prstGeom prst="rect">
              <a:avLst/>
            </a:prstGeom>
            <a:noFill/>
            <a:ln w="9525">
              <a:noFill/>
              <a:miter lim="800000"/>
              <a:headEnd/>
              <a:tailEnd/>
            </a:ln>
          </p:spPr>
        </p:pic>
        <p:pic>
          <p:nvPicPr>
            <p:cNvPr id="87440" name="Picture 1432"/>
            <p:cNvPicPr>
              <a:picLocks noChangeAspect="1" noChangeArrowheads="1"/>
            </p:cNvPicPr>
            <p:nvPr/>
          </p:nvPicPr>
          <p:blipFill>
            <a:blip r:embed="rId31" cstate="print"/>
            <a:srcRect/>
            <a:stretch>
              <a:fillRect/>
            </a:stretch>
          </p:blipFill>
          <p:spPr bwMode="auto">
            <a:xfrm>
              <a:off x="2931" y="3256"/>
              <a:ext cx="73" cy="211"/>
            </a:xfrm>
            <a:prstGeom prst="rect">
              <a:avLst/>
            </a:prstGeom>
            <a:noFill/>
            <a:ln w="9525">
              <a:noFill/>
              <a:miter lim="800000"/>
              <a:headEnd/>
              <a:tailEnd/>
            </a:ln>
          </p:spPr>
        </p:pic>
        <p:pic>
          <p:nvPicPr>
            <p:cNvPr id="87441" name="Picture 1433"/>
            <p:cNvPicPr>
              <a:picLocks noChangeAspect="1" noChangeArrowheads="1"/>
            </p:cNvPicPr>
            <p:nvPr/>
          </p:nvPicPr>
          <p:blipFill>
            <a:blip r:embed="rId32" cstate="print"/>
            <a:srcRect/>
            <a:stretch>
              <a:fillRect/>
            </a:stretch>
          </p:blipFill>
          <p:spPr bwMode="auto">
            <a:xfrm>
              <a:off x="2931" y="3256"/>
              <a:ext cx="73" cy="211"/>
            </a:xfrm>
            <a:prstGeom prst="rect">
              <a:avLst/>
            </a:prstGeom>
            <a:noFill/>
            <a:ln w="9525">
              <a:noFill/>
              <a:miter lim="800000"/>
              <a:headEnd/>
              <a:tailEnd/>
            </a:ln>
          </p:spPr>
        </p:pic>
        <p:pic>
          <p:nvPicPr>
            <p:cNvPr id="87442" name="Picture 1434"/>
            <p:cNvPicPr>
              <a:picLocks noChangeAspect="1" noChangeArrowheads="1"/>
            </p:cNvPicPr>
            <p:nvPr/>
          </p:nvPicPr>
          <p:blipFill>
            <a:blip r:embed="rId33" cstate="print"/>
            <a:srcRect/>
            <a:stretch>
              <a:fillRect/>
            </a:stretch>
          </p:blipFill>
          <p:spPr bwMode="auto">
            <a:xfrm>
              <a:off x="3040" y="3256"/>
              <a:ext cx="73" cy="226"/>
            </a:xfrm>
            <a:prstGeom prst="rect">
              <a:avLst/>
            </a:prstGeom>
            <a:noFill/>
            <a:ln w="9525">
              <a:noFill/>
              <a:miter lim="800000"/>
              <a:headEnd/>
              <a:tailEnd/>
            </a:ln>
          </p:spPr>
        </p:pic>
        <p:pic>
          <p:nvPicPr>
            <p:cNvPr id="87443" name="Picture 1435"/>
            <p:cNvPicPr>
              <a:picLocks noChangeAspect="1" noChangeArrowheads="1"/>
            </p:cNvPicPr>
            <p:nvPr/>
          </p:nvPicPr>
          <p:blipFill>
            <a:blip r:embed="rId34" cstate="print"/>
            <a:srcRect/>
            <a:stretch>
              <a:fillRect/>
            </a:stretch>
          </p:blipFill>
          <p:spPr bwMode="auto">
            <a:xfrm>
              <a:off x="3040" y="3256"/>
              <a:ext cx="73" cy="226"/>
            </a:xfrm>
            <a:prstGeom prst="rect">
              <a:avLst/>
            </a:prstGeom>
            <a:noFill/>
            <a:ln w="9525">
              <a:noFill/>
              <a:miter lim="800000"/>
              <a:headEnd/>
              <a:tailEnd/>
            </a:ln>
          </p:spPr>
        </p:pic>
        <p:pic>
          <p:nvPicPr>
            <p:cNvPr id="87444" name="Picture 1436"/>
            <p:cNvPicPr>
              <a:picLocks noChangeAspect="1" noChangeArrowheads="1"/>
            </p:cNvPicPr>
            <p:nvPr/>
          </p:nvPicPr>
          <p:blipFill>
            <a:blip r:embed="rId35" cstate="print"/>
            <a:srcRect/>
            <a:stretch>
              <a:fillRect/>
            </a:stretch>
          </p:blipFill>
          <p:spPr bwMode="auto">
            <a:xfrm>
              <a:off x="3157" y="3256"/>
              <a:ext cx="73" cy="226"/>
            </a:xfrm>
            <a:prstGeom prst="rect">
              <a:avLst/>
            </a:prstGeom>
            <a:noFill/>
            <a:ln w="9525">
              <a:noFill/>
              <a:miter lim="800000"/>
              <a:headEnd/>
              <a:tailEnd/>
            </a:ln>
          </p:spPr>
        </p:pic>
        <p:pic>
          <p:nvPicPr>
            <p:cNvPr id="87445" name="Picture 1437"/>
            <p:cNvPicPr>
              <a:picLocks noChangeAspect="1" noChangeArrowheads="1"/>
            </p:cNvPicPr>
            <p:nvPr/>
          </p:nvPicPr>
          <p:blipFill>
            <a:blip r:embed="rId36" cstate="print"/>
            <a:srcRect/>
            <a:stretch>
              <a:fillRect/>
            </a:stretch>
          </p:blipFill>
          <p:spPr bwMode="auto">
            <a:xfrm>
              <a:off x="3157" y="3256"/>
              <a:ext cx="73" cy="226"/>
            </a:xfrm>
            <a:prstGeom prst="rect">
              <a:avLst/>
            </a:prstGeom>
            <a:noFill/>
            <a:ln w="9525">
              <a:noFill/>
              <a:miter lim="800000"/>
              <a:headEnd/>
              <a:tailEnd/>
            </a:ln>
          </p:spPr>
        </p:pic>
        <p:pic>
          <p:nvPicPr>
            <p:cNvPr id="87446" name="Picture 1438"/>
            <p:cNvPicPr>
              <a:picLocks noChangeAspect="1" noChangeArrowheads="1"/>
            </p:cNvPicPr>
            <p:nvPr/>
          </p:nvPicPr>
          <p:blipFill>
            <a:blip r:embed="rId37" cstate="print"/>
            <a:srcRect/>
            <a:stretch>
              <a:fillRect/>
            </a:stretch>
          </p:blipFill>
          <p:spPr bwMode="auto">
            <a:xfrm>
              <a:off x="3266" y="3256"/>
              <a:ext cx="73" cy="226"/>
            </a:xfrm>
            <a:prstGeom prst="rect">
              <a:avLst/>
            </a:prstGeom>
            <a:noFill/>
            <a:ln w="9525">
              <a:noFill/>
              <a:miter lim="800000"/>
              <a:headEnd/>
              <a:tailEnd/>
            </a:ln>
          </p:spPr>
        </p:pic>
        <p:pic>
          <p:nvPicPr>
            <p:cNvPr id="87447" name="Picture 1439"/>
            <p:cNvPicPr>
              <a:picLocks noChangeAspect="1" noChangeArrowheads="1"/>
            </p:cNvPicPr>
            <p:nvPr/>
          </p:nvPicPr>
          <p:blipFill>
            <a:blip r:embed="rId38" cstate="print"/>
            <a:srcRect/>
            <a:stretch>
              <a:fillRect/>
            </a:stretch>
          </p:blipFill>
          <p:spPr bwMode="auto">
            <a:xfrm>
              <a:off x="3266" y="3256"/>
              <a:ext cx="73" cy="226"/>
            </a:xfrm>
            <a:prstGeom prst="rect">
              <a:avLst/>
            </a:prstGeom>
            <a:noFill/>
            <a:ln w="9525">
              <a:noFill/>
              <a:miter lim="800000"/>
              <a:headEnd/>
              <a:tailEnd/>
            </a:ln>
          </p:spPr>
        </p:pic>
        <p:pic>
          <p:nvPicPr>
            <p:cNvPr id="87448" name="Picture 1440"/>
            <p:cNvPicPr>
              <a:picLocks noChangeAspect="1" noChangeArrowheads="1"/>
            </p:cNvPicPr>
            <p:nvPr/>
          </p:nvPicPr>
          <p:blipFill>
            <a:blip r:embed="rId39" cstate="print"/>
            <a:srcRect/>
            <a:stretch>
              <a:fillRect/>
            </a:stretch>
          </p:blipFill>
          <p:spPr bwMode="auto">
            <a:xfrm>
              <a:off x="3383" y="3256"/>
              <a:ext cx="72" cy="233"/>
            </a:xfrm>
            <a:prstGeom prst="rect">
              <a:avLst/>
            </a:prstGeom>
            <a:noFill/>
            <a:ln w="9525">
              <a:noFill/>
              <a:miter lim="800000"/>
              <a:headEnd/>
              <a:tailEnd/>
            </a:ln>
          </p:spPr>
        </p:pic>
        <p:pic>
          <p:nvPicPr>
            <p:cNvPr id="87449" name="Picture 1441"/>
            <p:cNvPicPr>
              <a:picLocks noChangeAspect="1" noChangeArrowheads="1"/>
            </p:cNvPicPr>
            <p:nvPr/>
          </p:nvPicPr>
          <p:blipFill>
            <a:blip r:embed="rId40" cstate="print"/>
            <a:srcRect/>
            <a:stretch>
              <a:fillRect/>
            </a:stretch>
          </p:blipFill>
          <p:spPr bwMode="auto">
            <a:xfrm>
              <a:off x="3383" y="3256"/>
              <a:ext cx="72" cy="233"/>
            </a:xfrm>
            <a:prstGeom prst="rect">
              <a:avLst/>
            </a:prstGeom>
            <a:noFill/>
            <a:ln w="9525">
              <a:noFill/>
              <a:miter lim="800000"/>
              <a:headEnd/>
              <a:tailEnd/>
            </a:ln>
          </p:spPr>
        </p:pic>
        <p:pic>
          <p:nvPicPr>
            <p:cNvPr id="87450" name="Picture 1442"/>
            <p:cNvPicPr>
              <a:picLocks noChangeAspect="1" noChangeArrowheads="1"/>
            </p:cNvPicPr>
            <p:nvPr/>
          </p:nvPicPr>
          <p:blipFill>
            <a:blip r:embed="rId41" cstate="print"/>
            <a:srcRect/>
            <a:stretch>
              <a:fillRect/>
            </a:stretch>
          </p:blipFill>
          <p:spPr bwMode="auto">
            <a:xfrm>
              <a:off x="3492" y="3256"/>
              <a:ext cx="73" cy="262"/>
            </a:xfrm>
            <a:prstGeom prst="rect">
              <a:avLst/>
            </a:prstGeom>
            <a:noFill/>
            <a:ln w="9525">
              <a:noFill/>
              <a:miter lim="800000"/>
              <a:headEnd/>
              <a:tailEnd/>
            </a:ln>
          </p:spPr>
        </p:pic>
        <p:pic>
          <p:nvPicPr>
            <p:cNvPr id="87451" name="Picture 1443"/>
            <p:cNvPicPr>
              <a:picLocks noChangeAspect="1" noChangeArrowheads="1"/>
            </p:cNvPicPr>
            <p:nvPr/>
          </p:nvPicPr>
          <p:blipFill>
            <a:blip r:embed="rId42" cstate="print"/>
            <a:srcRect/>
            <a:stretch>
              <a:fillRect/>
            </a:stretch>
          </p:blipFill>
          <p:spPr bwMode="auto">
            <a:xfrm>
              <a:off x="3492" y="3256"/>
              <a:ext cx="73" cy="262"/>
            </a:xfrm>
            <a:prstGeom prst="rect">
              <a:avLst/>
            </a:prstGeom>
            <a:noFill/>
            <a:ln w="9525">
              <a:noFill/>
              <a:miter lim="800000"/>
              <a:headEnd/>
              <a:tailEnd/>
            </a:ln>
          </p:spPr>
        </p:pic>
        <p:pic>
          <p:nvPicPr>
            <p:cNvPr id="87452" name="Picture 1444"/>
            <p:cNvPicPr>
              <a:picLocks noChangeAspect="1" noChangeArrowheads="1"/>
            </p:cNvPicPr>
            <p:nvPr/>
          </p:nvPicPr>
          <p:blipFill>
            <a:blip r:embed="rId43" cstate="print"/>
            <a:srcRect/>
            <a:stretch>
              <a:fillRect/>
            </a:stretch>
          </p:blipFill>
          <p:spPr bwMode="auto">
            <a:xfrm>
              <a:off x="3608" y="3256"/>
              <a:ext cx="73" cy="247"/>
            </a:xfrm>
            <a:prstGeom prst="rect">
              <a:avLst/>
            </a:prstGeom>
            <a:noFill/>
            <a:ln w="9525">
              <a:noFill/>
              <a:miter lim="800000"/>
              <a:headEnd/>
              <a:tailEnd/>
            </a:ln>
          </p:spPr>
        </p:pic>
        <p:pic>
          <p:nvPicPr>
            <p:cNvPr id="87453" name="Picture 1445"/>
            <p:cNvPicPr>
              <a:picLocks noChangeAspect="1" noChangeArrowheads="1"/>
            </p:cNvPicPr>
            <p:nvPr/>
          </p:nvPicPr>
          <p:blipFill>
            <a:blip r:embed="rId44" cstate="print"/>
            <a:srcRect/>
            <a:stretch>
              <a:fillRect/>
            </a:stretch>
          </p:blipFill>
          <p:spPr bwMode="auto">
            <a:xfrm>
              <a:off x="3608" y="3256"/>
              <a:ext cx="73" cy="247"/>
            </a:xfrm>
            <a:prstGeom prst="rect">
              <a:avLst/>
            </a:prstGeom>
            <a:noFill/>
            <a:ln w="9525">
              <a:noFill/>
              <a:miter lim="800000"/>
              <a:headEnd/>
              <a:tailEnd/>
            </a:ln>
          </p:spPr>
        </p:pic>
        <p:pic>
          <p:nvPicPr>
            <p:cNvPr id="87454" name="Picture 1446"/>
            <p:cNvPicPr>
              <a:picLocks noChangeAspect="1" noChangeArrowheads="1"/>
            </p:cNvPicPr>
            <p:nvPr/>
          </p:nvPicPr>
          <p:blipFill>
            <a:blip r:embed="rId45" cstate="print"/>
            <a:srcRect/>
            <a:stretch>
              <a:fillRect/>
            </a:stretch>
          </p:blipFill>
          <p:spPr bwMode="auto">
            <a:xfrm>
              <a:off x="3718" y="3256"/>
              <a:ext cx="73" cy="262"/>
            </a:xfrm>
            <a:prstGeom prst="rect">
              <a:avLst/>
            </a:prstGeom>
            <a:noFill/>
            <a:ln w="9525">
              <a:noFill/>
              <a:miter lim="800000"/>
              <a:headEnd/>
              <a:tailEnd/>
            </a:ln>
          </p:spPr>
        </p:pic>
        <p:pic>
          <p:nvPicPr>
            <p:cNvPr id="87455" name="Picture 1447"/>
            <p:cNvPicPr>
              <a:picLocks noChangeAspect="1" noChangeArrowheads="1"/>
            </p:cNvPicPr>
            <p:nvPr/>
          </p:nvPicPr>
          <p:blipFill>
            <a:blip r:embed="rId46" cstate="print"/>
            <a:srcRect/>
            <a:stretch>
              <a:fillRect/>
            </a:stretch>
          </p:blipFill>
          <p:spPr bwMode="auto">
            <a:xfrm>
              <a:off x="3718" y="3256"/>
              <a:ext cx="73" cy="262"/>
            </a:xfrm>
            <a:prstGeom prst="rect">
              <a:avLst/>
            </a:prstGeom>
            <a:noFill/>
            <a:ln w="9525">
              <a:noFill/>
              <a:miter lim="800000"/>
              <a:headEnd/>
              <a:tailEnd/>
            </a:ln>
          </p:spPr>
        </p:pic>
        <p:pic>
          <p:nvPicPr>
            <p:cNvPr id="87456" name="Picture 1448"/>
            <p:cNvPicPr>
              <a:picLocks noChangeAspect="1" noChangeArrowheads="1"/>
            </p:cNvPicPr>
            <p:nvPr/>
          </p:nvPicPr>
          <p:blipFill>
            <a:blip r:embed="rId47" cstate="print"/>
            <a:srcRect/>
            <a:stretch>
              <a:fillRect/>
            </a:stretch>
          </p:blipFill>
          <p:spPr bwMode="auto">
            <a:xfrm>
              <a:off x="3834" y="3256"/>
              <a:ext cx="73" cy="262"/>
            </a:xfrm>
            <a:prstGeom prst="rect">
              <a:avLst/>
            </a:prstGeom>
            <a:noFill/>
            <a:ln w="9525">
              <a:noFill/>
              <a:miter lim="800000"/>
              <a:headEnd/>
              <a:tailEnd/>
            </a:ln>
          </p:spPr>
        </p:pic>
        <p:pic>
          <p:nvPicPr>
            <p:cNvPr id="87457" name="Picture 1449"/>
            <p:cNvPicPr>
              <a:picLocks noChangeAspect="1" noChangeArrowheads="1"/>
            </p:cNvPicPr>
            <p:nvPr/>
          </p:nvPicPr>
          <p:blipFill>
            <a:blip r:embed="rId48" cstate="print"/>
            <a:srcRect/>
            <a:stretch>
              <a:fillRect/>
            </a:stretch>
          </p:blipFill>
          <p:spPr bwMode="auto">
            <a:xfrm>
              <a:off x="3834" y="3256"/>
              <a:ext cx="73" cy="262"/>
            </a:xfrm>
            <a:prstGeom prst="rect">
              <a:avLst/>
            </a:prstGeom>
            <a:noFill/>
            <a:ln w="9525">
              <a:noFill/>
              <a:miter lim="800000"/>
              <a:headEnd/>
              <a:tailEnd/>
            </a:ln>
          </p:spPr>
        </p:pic>
        <p:pic>
          <p:nvPicPr>
            <p:cNvPr id="87458" name="Picture 1450"/>
            <p:cNvPicPr>
              <a:picLocks noChangeAspect="1" noChangeArrowheads="1"/>
            </p:cNvPicPr>
            <p:nvPr/>
          </p:nvPicPr>
          <p:blipFill>
            <a:blip r:embed="rId49" cstate="print"/>
            <a:srcRect/>
            <a:stretch>
              <a:fillRect/>
            </a:stretch>
          </p:blipFill>
          <p:spPr bwMode="auto">
            <a:xfrm>
              <a:off x="3943" y="3256"/>
              <a:ext cx="73" cy="255"/>
            </a:xfrm>
            <a:prstGeom prst="rect">
              <a:avLst/>
            </a:prstGeom>
            <a:noFill/>
            <a:ln w="9525">
              <a:noFill/>
              <a:miter lim="800000"/>
              <a:headEnd/>
              <a:tailEnd/>
            </a:ln>
          </p:spPr>
        </p:pic>
        <p:pic>
          <p:nvPicPr>
            <p:cNvPr id="87459" name="Picture 1451"/>
            <p:cNvPicPr>
              <a:picLocks noChangeAspect="1" noChangeArrowheads="1"/>
            </p:cNvPicPr>
            <p:nvPr/>
          </p:nvPicPr>
          <p:blipFill>
            <a:blip r:embed="rId50" cstate="print"/>
            <a:srcRect/>
            <a:stretch>
              <a:fillRect/>
            </a:stretch>
          </p:blipFill>
          <p:spPr bwMode="auto">
            <a:xfrm>
              <a:off x="3943" y="3256"/>
              <a:ext cx="73" cy="255"/>
            </a:xfrm>
            <a:prstGeom prst="rect">
              <a:avLst/>
            </a:prstGeom>
            <a:noFill/>
            <a:ln w="9525">
              <a:noFill/>
              <a:miter lim="800000"/>
              <a:headEnd/>
              <a:tailEnd/>
            </a:ln>
          </p:spPr>
        </p:pic>
        <p:pic>
          <p:nvPicPr>
            <p:cNvPr id="87460" name="Picture 1452"/>
            <p:cNvPicPr>
              <a:picLocks noChangeAspect="1" noChangeArrowheads="1"/>
            </p:cNvPicPr>
            <p:nvPr/>
          </p:nvPicPr>
          <p:blipFill>
            <a:blip r:embed="rId51" cstate="print"/>
            <a:srcRect/>
            <a:stretch>
              <a:fillRect/>
            </a:stretch>
          </p:blipFill>
          <p:spPr bwMode="auto">
            <a:xfrm>
              <a:off x="4060" y="3256"/>
              <a:ext cx="73" cy="262"/>
            </a:xfrm>
            <a:prstGeom prst="rect">
              <a:avLst/>
            </a:prstGeom>
            <a:noFill/>
            <a:ln w="9525">
              <a:noFill/>
              <a:miter lim="800000"/>
              <a:headEnd/>
              <a:tailEnd/>
            </a:ln>
          </p:spPr>
        </p:pic>
        <p:pic>
          <p:nvPicPr>
            <p:cNvPr id="87461" name="Picture 1453"/>
            <p:cNvPicPr>
              <a:picLocks noChangeAspect="1" noChangeArrowheads="1"/>
            </p:cNvPicPr>
            <p:nvPr/>
          </p:nvPicPr>
          <p:blipFill>
            <a:blip r:embed="rId52" cstate="print"/>
            <a:srcRect/>
            <a:stretch>
              <a:fillRect/>
            </a:stretch>
          </p:blipFill>
          <p:spPr bwMode="auto">
            <a:xfrm>
              <a:off x="4060" y="3256"/>
              <a:ext cx="73" cy="262"/>
            </a:xfrm>
            <a:prstGeom prst="rect">
              <a:avLst/>
            </a:prstGeom>
            <a:noFill/>
            <a:ln w="9525">
              <a:noFill/>
              <a:miter lim="800000"/>
              <a:headEnd/>
              <a:tailEnd/>
            </a:ln>
          </p:spPr>
        </p:pic>
        <p:sp>
          <p:nvSpPr>
            <p:cNvPr id="87462" name="Rectangle 1454"/>
            <p:cNvSpPr>
              <a:spLocks noChangeArrowheads="1"/>
            </p:cNvSpPr>
            <p:nvPr/>
          </p:nvSpPr>
          <p:spPr bwMode="auto">
            <a:xfrm>
              <a:off x="1518" y="1631"/>
              <a:ext cx="401" cy="445"/>
            </a:xfrm>
            <a:prstGeom prst="rect">
              <a:avLst/>
            </a:prstGeom>
            <a:solidFill>
              <a:srgbClr val="FFFFFF"/>
            </a:solidFill>
            <a:ln w="11113">
              <a:solidFill>
                <a:srgbClr val="00FFFF"/>
              </a:solidFill>
              <a:miter lim="800000"/>
              <a:headEnd/>
              <a:tailEnd/>
            </a:ln>
          </p:spPr>
          <p:txBody>
            <a:bodyPr/>
            <a:lstStyle/>
            <a:p>
              <a:endParaRPr lang="en-US"/>
            </a:p>
          </p:txBody>
        </p:sp>
        <p:sp>
          <p:nvSpPr>
            <p:cNvPr id="87463" name="Line 1455"/>
            <p:cNvSpPr>
              <a:spLocks noChangeShapeType="1"/>
            </p:cNvSpPr>
            <p:nvPr/>
          </p:nvSpPr>
          <p:spPr bwMode="auto">
            <a:xfrm>
              <a:off x="1562" y="1690"/>
              <a:ext cx="196" cy="0"/>
            </a:xfrm>
            <a:prstGeom prst="line">
              <a:avLst/>
            </a:prstGeom>
            <a:noFill/>
            <a:ln w="11113">
              <a:solidFill>
                <a:srgbClr val="000080"/>
              </a:solidFill>
              <a:round/>
              <a:headEnd/>
              <a:tailEnd/>
            </a:ln>
          </p:spPr>
          <p:txBody>
            <a:bodyPr/>
            <a:lstStyle/>
            <a:p>
              <a:endParaRPr lang="en-US"/>
            </a:p>
          </p:txBody>
        </p:sp>
        <p:sp>
          <p:nvSpPr>
            <p:cNvPr id="87464" name="Rectangle 1456"/>
            <p:cNvSpPr>
              <a:spLocks noChangeArrowheads="1"/>
            </p:cNvSpPr>
            <p:nvPr/>
          </p:nvSpPr>
          <p:spPr bwMode="auto">
            <a:xfrm>
              <a:off x="1780" y="1639"/>
              <a:ext cx="67" cy="173"/>
            </a:xfrm>
            <a:prstGeom prst="rect">
              <a:avLst/>
            </a:prstGeom>
            <a:noFill/>
            <a:ln w="9525">
              <a:noFill/>
              <a:miter lim="800000"/>
              <a:headEnd/>
              <a:tailEnd/>
            </a:ln>
          </p:spPr>
          <p:txBody>
            <a:bodyPr lIns="0" tIns="0" rIns="0" bIns="0">
              <a:spAutoFit/>
            </a:bodyPr>
            <a:lstStyle/>
            <a:p>
              <a:endParaRPr lang="en-US"/>
            </a:p>
          </p:txBody>
        </p:sp>
        <p:sp>
          <p:nvSpPr>
            <p:cNvPr id="87465" name="Line 1457"/>
            <p:cNvSpPr>
              <a:spLocks noChangeShapeType="1"/>
            </p:cNvSpPr>
            <p:nvPr/>
          </p:nvSpPr>
          <p:spPr bwMode="auto">
            <a:xfrm>
              <a:off x="1562" y="1792"/>
              <a:ext cx="196" cy="0"/>
            </a:xfrm>
            <a:prstGeom prst="line">
              <a:avLst/>
            </a:prstGeom>
            <a:noFill/>
            <a:ln w="11113">
              <a:solidFill>
                <a:srgbClr val="FF00FF"/>
              </a:solidFill>
              <a:round/>
              <a:headEnd/>
              <a:tailEnd/>
            </a:ln>
          </p:spPr>
          <p:txBody>
            <a:bodyPr/>
            <a:lstStyle/>
            <a:p>
              <a:endParaRPr lang="en-US"/>
            </a:p>
          </p:txBody>
        </p:sp>
        <p:sp>
          <p:nvSpPr>
            <p:cNvPr id="87466" name="Rectangle 1458"/>
            <p:cNvSpPr>
              <a:spLocks noChangeArrowheads="1"/>
            </p:cNvSpPr>
            <p:nvPr/>
          </p:nvSpPr>
          <p:spPr bwMode="auto">
            <a:xfrm>
              <a:off x="1780" y="1741"/>
              <a:ext cx="0" cy="173"/>
            </a:xfrm>
            <a:prstGeom prst="rect">
              <a:avLst/>
            </a:prstGeom>
            <a:noFill/>
            <a:ln w="9525">
              <a:noFill/>
              <a:miter lim="800000"/>
              <a:headEnd/>
              <a:tailEnd/>
            </a:ln>
          </p:spPr>
          <p:txBody>
            <a:bodyPr wrap="none" lIns="0" tIns="0" rIns="0" bIns="0">
              <a:spAutoFit/>
            </a:bodyPr>
            <a:lstStyle/>
            <a:p>
              <a:endParaRPr lang="en-US"/>
            </a:p>
          </p:txBody>
        </p:sp>
        <p:sp>
          <p:nvSpPr>
            <p:cNvPr id="87467" name="Line 1459"/>
            <p:cNvSpPr>
              <a:spLocks noChangeShapeType="1"/>
            </p:cNvSpPr>
            <p:nvPr/>
          </p:nvSpPr>
          <p:spPr bwMode="auto">
            <a:xfrm>
              <a:off x="1562" y="1894"/>
              <a:ext cx="196" cy="0"/>
            </a:xfrm>
            <a:prstGeom prst="line">
              <a:avLst/>
            </a:prstGeom>
            <a:noFill/>
            <a:ln w="11113">
              <a:solidFill>
                <a:srgbClr val="FF0000"/>
              </a:solidFill>
              <a:round/>
              <a:headEnd/>
              <a:tailEnd/>
            </a:ln>
          </p:spPr>
          <p:txBody>
            <a:bodyPr/>
            <a:lstStyle/>
            <a:p>
              <a:endParaRPr lang="en-US"/>
            </a:p>
          </p:txBody>
        </p:sp>
        <p:sp>
          <p:nvSpPr>
            <p:cNvPr id="87468" name="Rectangle 1460"/>
            <p:cNvSpPr>
              <a:spLocks noChangeArrowheads="1"/>
            </p:cNvSpPr>
            <p:nvPr/>
          </p:nvSpPr>
          <p:spPr bwMode="auto">
            <a:xfrm>
              <a:off x="1780" y="1843"/>
              <a:ext cx="0" cy="173"/>
            </a:xfrm>
            <a:prstGeom prst="rect">
              <a:avLst/>
            </a:prstGeom>
            <a:noFill/>
            <a:ln w="9525">
              <a:noFill/>
              <a:miter lim="800000"/>
              <a:headEnd/>
              <a:tailEnd/>
            </a:ln>
          </p:spPr>
          <p:txBody>
            <a:bodyPr wrap="none" lIns="0" tIns="0" rIns="0" bIns="0">
              <a:spAutoFit/>
            </a:bodyPr>
            <a:lstStyle/>
            <a:p>
              <a:endParaRPr lang="en-US"/>
            </a:p>
          </p:txBody>
        </p:sp>
        <p:sp>
          <p:nvSpPr>
            <p:cNvPr id="87469" name="Line 1461"/>
            <p:cNvSpPr>
              <a:spLocks noChangeShapeType="1"/>
            </p:cNvSpPr>
            <p:nvPr/>
          </p:nvSpPr>
          <p:spPr bwMode="auto">
            <a:xfrm>
              <a:off x="1562" y="1996"/>
              <a:ext cx="196" cy="0"/>
            </a:xfrm>
            <a:prstGeom prst="line">
              <a:avLst/>
            </a:prstGeom>
            <a:noFill/>
            <a:ln w="11113">
              <a:solidFill>
                <a:srgbClr val="00FFFF"/>
              </a:solidFill>
              <a:round/>
              <a:headEnd/>
              <a:tailEnd/>
            </a:ln>
          </p:spPr>
          <p:txBody>
            <a:bodyPr/>
            <a:lstStyle/>
            <a:p>
              <a:endParaRPr lang="en-US"/>
            </a:p>
          </p:txBody>
        </p:sp>
        <p:sp>
          <p:nvSpPr>
            <p:cNvPr id="87470" name="Rectangle 1462"/>
            <p:cNvSpPr>
              <a:spLocks noChangeArrowheads="1"/>
            </p:cNvSpPr>
            <p:nvPr/>
          </p:nvSpPr>
          <p:spPr bwMode="auto">
            <a:xfrm>
              <a:off x="1780" y="1945"/>
              <a:ext cx="0" cy="173"/>
            </a:xfrm>
            <a:prstGeom prst="rect">
              <a:avLst/>
            </a:prstGeom>
            <a:noFill/>
            <a:ln w="9525">
              <a:noFill/>
              <a:miter lim="800000"/>
              <a:headEnd/>
              <a:tailEnd/>
            </a:ln>
          </p:spPr>
          <p:txBody>
            <a:bodyPr wrap="none" lIns="0" tIns="0" rIns="0" bIns="0">
              <a:spAutoFit/>
            </a:bodyPr>
            <a:lstStyle/>
            <a:p>
              <a:endParaRPr lang="en-US"/>
            </a:p>
          </p:txBody>
        </p:sp>
      </p:grpSp>
      <p:sp>
        <p:nvSpPr>
          <p:cNvPr id="86020" name="Rectangle 1466"/>
          <p:cNvSpPr>
            <a:spLocks noChangeArrowheads="1"/>
          </p:cNvSpPr>
          <p:nvPr/>
        </p:nvSpPr>
        <p:spPr bwMode="auto">
          <a:xfrm>
            <a:off x="914400" y="4648200"/>
            <a:ext cx="2286000" cy="2014538"/>
          </a:xfrm>
          <a:prstGeom prst="rect">
            <a:avLst/>
          </a:prstGeom>
          <a:noFill/>
          <a:ln w="9525">
            <a:noFill/>
            <a:miter lim="800000"/>
            <a:headEnd/>
            <a:tailEnd/>
          </a:ln>
        </p:spPr>
        <p:txBody>
          <a:bodyPr>
            <a:spAutoFit/>
          </a:bodyPr>
          <a:lstStyle/>
          <a:p>
            <a:r>
              <a:rPr lang="en-US"/>
              <a:t>Key Caveats</a:t>
            </a:r>
          </a:p>
          <a:p>
            <a:pPr lvl="1">
              <a:buFontTx/>
              <a:buChar char="•"/>
            </a:pPr>
            <a:r>
              <a:rPr lang="en-US"/>
              <a:t>scale</a:t>
            </a:r>
          </a:p>
          <a:p>
            <a:pPr lvl="1">
              <a:buFontTx/>
              <a:buChar char="•"/>
            </a:pPr>
            <a:r>
              <a:rPr lang="en-US"/>
              <a:t>readability</a:t>
            </a:r>
          </a:p>
          <a:p>
            <a:pPr lvl="1">
              <a:buFontTx/>
              <a:buChar char="•"/>
            </a:pPr>
            <a:r>
              <a:rPr lang="en-US"/>
              <a:t>colors</a:t>
            </a:r>
          </a:p>
          <a:p>
            <a:pPr lvl="1">
              <a:buFontTx/>
              <a:buChar char="•"/>
            </a:pPr>
            <a:r>
              <a:rPr lang="en-US"/>
              <a:t>complexity</a:t>
            </a:r>
          </a:p>
          <a:p>
            <a:pPr lvl="1">
              <a:buFontTx/>
              <a:buChar char="•"/>
            </a:pPr>
            <a:r>
              <a:rPr lang="en-US"/>
              <a:t>outliers</a:t>
            </a:r>
          </a:p>
          <a:p>
            <a:pPr lvl="1">
              <a:buFontTx/>
              <a:buChar char="•"/>
            </a:pPr>
            <a:r>
              <a:rPr lang="en-US"/>
              <a:t>“density”</a:t>
            </a:r>
          </a:p>
        </p:txBody>
      </p:sp>
      <p:sp>
        <p:nvSpPr>
          <p:cNvPr id="86021" name="Rectangle 1468"/>
          <p:cNvSpPr>
            <a:spLocks noChangeArrowheads="1"/>
          </p:cNvSpPr>
          <p:nvPr/>
        </p:nvSpPr>
        <p:spPr bwMode="auto">
          <a:xfrm>
            <a:off x="3352800" y="4924425"/>
            <a:ext cx="4572000" cy="1739900"/>
          </a:xfrm>
          <a:prstGeom prst="rect">
            <a:avLst/>
          </a:prstGeom>
          <a:noFill/>
          <a:ln w="9525">
            <a:noFill/>
            <a:miter lim="800000"/>
            <a:headEnd/>
            <a:tailEnd/>
          </a:ln>
        </p:spPr>
        <p:txBody>
          <a:bodyPr>
            <a:spAutoFit/>
          </a:bodyPr>
          <a:lstStyle/>
          <a:p>
            <a:pPr lvl="1">
              <a:buFontTx/>
              <a:buChar char="•"/>
            </a:pPr>
            <a:r>
              <a:rPr lang="en-US"/>
              <a:t>need dual axis?</a:t>
            </a:r>
          </a:p>
          <a:p>
            <a:pPr lvl="1">
              <a:buFontTx/>
              <a:buChar char="•"/>
            </a:pPr>
            <a:r>
              <a:rPr lang="en-US"/>
              <a:t>units</a:t>
            </a:r>
          </a:p>
          <a:p>
            <a:pPr lvl="1">
              <a:buFontTx/>
              <a:buChar char="•"/>
            </a:pPr>
            <a:r>
              <a:rPr lang="en-US"/>
              <a:t>x axis skip</a:t>
            </a:r>
          </a:p>
          <a:p>
            <a:pPr lvl="1">
              <a:buFontTx/>
              <a:buChar char="•"/>
            </a:pPr>
            <a:r>
              <a:rPr lang="en-US"/>
              <a:t>markers</a:t>
            </a:r>
          </a:p>
          <a:p>
            <a:pPr lvl="1">
              <a:buFontTx/>
              <a:buChar char="•"/>
            </a:pPr>
            <a:r>
              <a:rPr lang="en-US"/>
              <a:t>axis labels</a:t>
            </a:r>
          </a:p>
          <a:p>
            <a:pPr lvl="1">
              <a:buFontTx/>
              <a:buChar char="•"/>
            </a:pPr>
            <a:r>
              <a:rPr lang="en-US"/>
              <a:t>line thickness</a:t>
            </a:r>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noFill/>
        </p:spPr>
        <p:txBody>
          <a:bodyPr lIns="92075" tIns="46038" rIns="92075" bIns="46038"/>
          <a:lstStyle/>
          <a:p>
            <a:r>
              <a:rPr lang="en-US" smtClean="0"/>
              <a:t>Graphical Analysis</a:t>
            </a:r>
          </a:p>
        </p:txBody>
      </p:sp>
      <p:sp>
        <p:nvSpPr>
          <p:cNvPr id="88067" name="Rectangle 3"/>
          <p:cNvSpPr>
            <a:spLocks noGrp="1" noChangeArrowheads="1"/>
          </p:cNvSpPr>
          <p:nvPr>
            <p:ph type="body" idx="1"/>
          </p:nvPr>
        </p:nvSpPr>
        <p:spPr>
          <a:noFill/>
        </p:spPr>
        <p:txBody>
          <a:bodyPr lIns="92075" tIns="46038" rIns="92075" bIns="46038"/>
          <a:lstStyle/>
          <a:p>
            <a:r>
              <a:rPr lang="en-US" smtClean="0"/>
              <a:t>Scatterplot</a:t>
            </a:r>
          </a:p>
        </p:txBody>
      </p:sp>
      <p:pic>
        <p:nvPicPr>
          <p:cNvPr id="88068" name="Picture 4"/>
          <p:cNvPicPr>
            <a:picLocks noChangeArrowheads="1"/>
          </p:cNvPicPr>
          <p:nvPr/>
        </p:nvPicPr>
        <p:blipFill>
          <a:blip r:embed="rId3" cstate="print"/>
          <a:srcRect/>
          <a:stretch>
            <a:fillRect/>
          </a:stretch>
        </p:blipFill>
        <p:spPr bwMode="auto">
          <a:xfrm>
            <a:off x="990600" y="2514600"/>
            <a:ext cx="6794500" cy="39719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noFill/>
        </p:spPr>
        <p:txBody>
          <a:bodyPr lIns="92075" tIns="46038" rIns="92075" bIns="46038"/>
          <a:lstStyle/>
          <a:p>
            <a:r>
              <a:rPr lang="en-US" smtClean="0"/>
              <a:t>Graphical Analysis</a:t>
            </a:r>
          </a:p>
        </p:txBody>
      </p:sp>
      <p:sp>
        <p:nvSpPr>
          <p:cNvPr id="3076" name="Rectangle 3"/>
          <p:cNvSpPr>
            <a:spLocks noGrp="1" noChangeArrowheads="1"/>
          </p:cNvSpPr>
          <p:nvPr>
            <p:ph type="body" idx="1"/>
          </p:nvPr>
        </p:nvSpPr>
        <p:spPr>
          <a:noFill/>
        </p:spPr>
        <p:txBody>
          <a:bodyPr lIns="92075" tIns="46038" rIns="92075" bIns="46038"/>
          <a:lstStyle/>
          <a:p>
            <a:r>
              <a:rPr lang="en-US" smtClean="0"/>
              <a:t>Scatterplot &amp; 45</a:t>
            </a:r>
            <a:r>
              <a:rPr lang="en-US" baseline="54000" smtClean="0"/>
              <a:t>o</a:t>
            </a:r>
            <a:r>
              <a:rPr lang="en-US" smtClean="0"/>
              <a:t> line</a:t>
            </a:r>
          </a:p>
        </p:txBody>
      </p:sp>
      <p:graphicFrame>
        <p:nvGraphicFramePr>
          <p:cNvPr id="3074" name="Object 4"/>
          <p:cNvGraphicFramePr>
            <a:graphicFrameLocks noChangeAspect="1"/>
          </p:cNvGraphicFramePr>
          <p:nvPr/>
        </p:nvGraphicFramePr>
        <p:xfrm>
          <a:off x="1219200" y="2819400"/>
          <a:ext cx="6413500" cy="3498850"/>
        </p:xfrm>
        <a:graphic>
          <a:graphicData uri="http://schemas.openxmlformats.org/presentationml/2006/ole">
            <mc:AlternateContent xmlns:mc="http://schemas.openxmlformats.org/markup-compatibility/2006">
              <mc:Choice xmlns:v="urn:schemas-microsoft-com:vml" Requires="v">
                <p:oleObj spid="_x0000_s3090" name="Picture" r:id="rId4" imgW="6411600" imgH="3498840" progId="StaticMetafile">
                  <p:embed/>
                </p:oleObj>
              </mc:Choice>
              <mc:Fallback>
                <p:oleObj name="Picture" r:id="rId4" imgW="6411600" imgH="3498840" progId="StaticMetafil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819400"/>
                        <a:ext cx="6413500"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0"/>
            <a:ext cx="7772400" cy="1143000"/>
          </a:xfrm>
          <a:noFill/>
        </p:spPr>
        <p:txBody>
          <a:bodyPr lIns="92075" tIns="46038" rIns="92075" bIns="46038"/>
          <a:lstStyle/>
          <a:p>
            <a:r>
              <a:rPr lang="en-US" smtClean="0"/>
              <a:t>Graphical Analysis</a:t>
            </a:r>
          </a:p>
        </p:txBody>
      </p:sp>
      <p:sp>
        <p:nvSpPr>
          <p:cNvPr id="89091" name="Rectangle 3"/>
          <p:cNvSpPr>
            <a:spLocks noGrp="1" noChangeArrowheads="1"/>
          </p:cNvSpPr>
          <p:nvPr>
            <p:ph type="body" idx="1"/>
          </p:nvPr>
        </p:nvSpPr>
        <p:spPr>
          <a:xfrm>
            <a:off x="685800" y="914400"/>
            <a:ext cx="7772400" cy="4114800"/>
          </a:xfrm>
          <a:noFill/>
        </p:spPr>
        <p:txBody>
          <a:bodyPr lIns="92075" tIns="46038" rIns="92075" bIns="46038"/>
          <a:lstStyle/>
          <a:p>
            <a:r>
              <a:rPr lang="en-US" smtClean="0"/>
              <a:t>More Scatterplot &amp; 45</a:t>
            </a:r>
            <a:r>
              <a:rPr lang="en-US" baseline="54000" smtClean="0"/>
              <a:t>o</a:t>
            </a:r>
            <a:r>
              <a:rPr lang="en-US" smtClean="0"/>
              <a:t> line</a:t>
            </a:r>
          </a:p>
        </p:txBody>
      </p:sp>
      <p:pic>
        <p:nvPicPr>
          <p:cNvPr id="89092" name="Picture 4"/>
          <p:cNvPicPr>
            <a:picLocks noChangeAspect="1" noChangeArrowheads="1"/>
          </p:cNvPicPr>
          <p:nvPr/>
        </p:nvPicPr>
        <p:blipFill>
          <a:blip r:embed="rId3" cstate="print"/>
          <a:srcRect/>
          <a:stretch>
            <a:fillRect/>
          </a:stretch>
        </p:blipFill>
        <p:spPr bwMode="auto">
          <a:xfrm>
            <a:off x="914400" y="1554163"/>
            <a:ext cx="7239000" cy="4884737"/>
          </a:xfrm>
          <a:prstGeom prst="rect">
            <a:avLst/>
          </a:prstGeom>
          <a:noFill/>
          <a:ln w="12700">
            <a:noFill/>
            <a:miter lim="800000"/>
            <a:headEnd type="none" w="sm" len="sm"/>
            <a:tailEnd type="none" w="sm" len="sm"/>
          </a:ln>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E724ED3B-3B1A-4704-9BB6-84B8D434A145}" type="slidenum">
              <a:rPr lang="en-US" smtClean="0"/>
              <a:pPr/>
              <a:t>7</a:t>
            </a:fld>
            <a:endParaRPr lang="en-US" smtClean="0"/>
          </a:p>
        </p:txBody>
      </p:sp>
      <p:sp>
        <p:nvSpPr>
          <p:cNvPr id="34819" name="Rectangle 2"/>
          <p:cNvSpPr>
            <a:spLocks noGrp="1" noChangeArrowheads="1"/>
          </p:cNvSpPr>
          <p:nvPr>
            <p:ph type="title"/>
          </p:nvPr>
        </p:nvSpPr>
        <p:spPr>
          <a:xfrm>
            <a:off x="685800" y="685800"/>
            <a:ext cx="7772400" cy="1143000"/>
          </a:xfrm>
        </p:spPr>
        <p:txBody>
          <a:bodyPr/>
          <a:lstStyle/>
          <a:p>
            <a:r>
              <a:rPr lang="en-US" b="1" smtClean="0"/>
              <a:t>Five Key Questions</a:t>
            </a:r>
          </a:p>
        </p:txBody>
      </p:sp>
      <p:sp>
        <p:nvSpPr>
          <p:cNvPr id="34820" name="Rectangle 3"/>
          <p:cNvSpPr>
            <a:spLocks noGrp="1" noChangeArrowheads="1"/>
          </p:cNvSpPr>
          <p:nvPr>
            <p:ph type="body" idx="1"/>
          </p:nvPr>
        </p:nvSpPr>
        <p:spPr>
          <a:xfrm>
            <a:off x="914400" y="1905000"/>
            <a:ext cx="7391400" cy="3962400"/>
          </a:xfrm>
        </p:spPr>
        <p:txBody>
          <a:bodyPr/>
          <a:lstStyle/>
          <a:p>
            <a:pPr marL="609600" indent="-609600">
              <a:buFontTx/>
              <a:buAutoNum type="arabicPeriod"/>
            </a:pPr>
            <a:r>
              <a:rPr lang="en-US" sz="2800" smtClean="0"/>
              <a:t>Did we know what bet we were making?</a:t>
            </a:r>
          </a:p>
          <a:p>
            <a:pPr marL="609600" indent="-609600">
              <a:buFontTx/>
              <a:buAutoNum type="arabicPeriod"/>
            </a:pPr>
            <a:r>
              <a:rPr lang="en-US" sz="2800" smtClean="0"/>
              <a:t>Did the right people discuss the risks?</a:t>
            </a:r>
          </a:p>
          <a:p>
            <a:pPr marL="609600" indent="-609600">
              <a:buFontTx/>
              <a:buAutoNum type="arabicPeriod"/>
            </a:pPr>
            <a:r>
              <a:rPr lang="en-US" sz="2800" smtClean="0"/>
              <a:t>Was the position within established limits?</a:t>
            </a:r>
          </a:p>
          <a:p>
            <a:pPr marL="609600" indent="-609600">
              <a:buFontTx/>
              <a:buAutoNum type="arabicPeriod"/>
            </a:pPr>
            <a:r>
              <a:rPr lang="en-US" sz="2800" smtClean="0"/>
              <a:t>Was the risk/reward ratio appropriate?</a:t>
            </a:r>
          </a:p>
          <a:p>
            <a:pPr marL="609600" indent="-609600">
              <a:buFontTx/>
              <a:buAutoNum type="arabicPeriod"/>
            </a:pPr>
            <a:r>
              <a:rPr lang="en-US" sz="2800" smtClean="0"/>
              <a:t>Was it a bet we could afford to make? </a:t>
            </a: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noFill/>
        </p:spPr>
        <p:txBody>
          <a:bodyPr lIns="92075" tIns="46038" rIns="92075" bIns="46038"/>
          <a:lstStyle/>
          <a:p>
            <a:r>
              <a:rPr lang="en-US" sz="3200" smtClean="0"/>
              <a:t>Graphical Analysis: Frequency Distribution</a:t>
            </a:r>
          </a:p>
        </p:txBody>
      </p:sp>
      <p:sp>
        <p:nvSpPr>
          <p:cNvPr id="90115" name="Rectangle 3"/>
          <p:cNvSpPr>
            <a:spLocks noGrp="1" noChangeArrowheads="1"/>
          </p:cNvSpPr>
          <p:nvPr>
            <p:ph type="body" idx="1"/>
          </p:nvPr>
        </p:nvSpPr>
        <p:spPr>
          <a:xfrm>
            <a:off x="381000" y="5791200"/>
            <a:ext cx="7772400" cy="838200"/>
          </a:xfrm>
          <a:noFill/>
        </p:spPr>
        <p:txBody>
          <a:bodyPr lIns="92075" tIns="46038" rIns="92075" bIns="46038"/>
          <a:lstStyle/>
          <a:p>
            <a:r>
              <a:rPr lang="en-US" sz="2800" smtClean="0"/>
              <a:t>Use in conjunction with =frequency() function</a:t>
            </a:r>
          </a:p>
        </p:txBody>
      </p:sp>
      <p:pic>
        <p:nvPicPr>
          <p:cNvPr id="90116" name="Picture 4"/>
          <p:cNvPicPr>
            <a:picLocks noChangeArrowheads="1"/>
          </p:cNvPicPr>
          <p:nvPr/>
        </p:nvPicPr>
        <p:blipFill>
          <a:blip r:embed="rId3" cstate="print"/>
          <a:srcRect/>
          <a:stretch>
            <a:fillRect/>
          </a:stretch>
        </p:blipFill>
        <p:spPr bwMode="auto">
          <a:xfrm>
            <a:off x="1600200" y="1677988"/>
            <a:ext cx="5832475" cy="2009775"/>
          </a:xfrm>
          <a:prstGeom prst="rect">
            <a:avLst/>
          </a:prstGeom>
          <a:noFill/>
          <a:ln w="9525">
            <a:noFill/>
            <a:miter lim="800000"/>
            <a:headEnd/>
            <a:tailEnd/>
          </a:ln>
        </p:spPr>
      </p:pic>
      <p:pic>
        <p:nvPicPr>
          <p:cNvPr id="90117" name="Picture 5"/>
          <p:cNvPicPr>
            <a:picLocks noChangeAspect="1" noChangeArrowheads="1"/>
          </p:cNvPicPr>
          <p:nvPr/>
        </p:nvPicPr>
        <p:blipFill>
          <a:blip r:embed="rId4" cstate="print"/>
          <a:srcRect/>
          <a:stretch>
            <a:fillRect/>
          </a:stretch>
        </p:blipFill>
        <p:spPr bwMode="auto">
          <a:xfrm>
            <a:off x="1600200" y="3800475"/>
            <a:ext cx="5815013" cy="1990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noFill/>
        </p:spPr>
        <p:txBody>
          <a:bodyPr lIns="92075" tIns="46038" rIns="92075" bIns="46038"/>
          <a:lstStyle/>
          <a:p>
            <a:r>
              <a:rPr lang="en-US" smtClean="0"/>
              <a:t>Graphical Analysis</a:t>
            </a:r>
          </a:p>
        </p:txBody>
      </p:sp>
      <p:sp>
        <p:nvSpPr>
          <p:cNvPr id="91139" name="Rectangle 3"/>
          <p:cNvSpPr>
            <a:spLocks noGrp="1" noChangeArrowheads="1"/>
          </p:cNvSpPr>
          <p:nvPr>
            <p:ph type="body" idx="1"/>
          </p:nvPr>
        </p:nvSpPr>
        <p:spPr>
          <a:xfrm>
            <a:off x="685800" y="2327275"/>
            <a:ext cx="8153400" cy="3741738"/>
          </a:xfrm>
          <a:noFill/>
        </p:spPr>
        <p:txBody>
          <a:bodyPr lIns="92075" tIns="46038" rIns="92075" bIns="46038"/>
          <a:lstStyle/>
          <a:p>
            <a:r>
              <a:rPr lang="en-US" smtClean="0"/>
              <a:t>Relative Frequency Distribution</a:t>
            </a:r>
          </a:p>
        </p:txBody>
      </p:sp>
      <p:pic>
        <p:nvPicPr>
          <p:cNvPr id="91140" name="Picture 4"/>
          <p:cNvPicPr>
            <a:picLocks noChangeArrowheads="1"/>
          </p:cNvPicPr>
          <p:nvPr/>
        </p:nvPicPr>
        <p:blipFill>
          <a:blip r:embed="rId3" cstate="print"/>
          <a:srcRect/>
          <a:stretch>
            <a:fillRect/>
          </a:stretch>
        </p:blipFill>
        <p:spPr bwMode="auto">
          <a:xfrm>
            <a:off x="457200" y="3765550"/>
            <a:ext cx="3898900" cy="2266950"/>
          </a:xfrm>
          <a:prstGeom prst="rect">
            <a:avLst/>
          </a:prstGeom>
          <a:noFill/>
          <a:ln w="9525">
            <a:noFill/>
            <a:miter lim="800000"/>
            <a:headEnd/>
            <a:tailEnd/>
          </a:ln>
        </p:spPr>
      </p:pic>
      <p:sp>
        <p:nvSpPr>
          <p:cNvPr id="91141" name="Rectangle 5"/>
          <p:cNvSpPr>
            <a:spLocks noChangeArrowheads="1"/>
          </p:cNvSpPr>
          <p:nvPr/>
        </p:nvSpPr>
        <p:spPr bwMode="auto">
          <a:xfrm>
            <a:off x="1371600" y="2895600"/>
            <a:ext cx="6324600" cy="822325"/>
          </a:xfrm>
          <a:prstGeom prst="rect">
            <a:avLst/>
          </a:prstGeom>
          <a:solidFill>
            <a:schemeClr val="accent1"/>
          </a:solidFill>
          <a:ln w="9525">
            <a:noFill/>
            <a:miter lim="800000"/>
            <a:headEnd/>
            <a:tailEnd/>
          </a:ln>
        </p:spPr>
        <p:txBody>
          <a:bodyPr lIns="92075" tIns="46038" rIns="92075" bIns="46038">
            <a:spAutoFit/>
          </a:bodyPr>
          <a:lstStyle/>
          <a:p>
            <a:r>
              <a:rPr lang="en-US" sz="1200" b="1">
                <a:solidFill>
                  <a:srgbClr val="000000"/>
                </a:solidFill>
                <a:latin typeface="Rod Transparent" pitchFamily="49" charset="-79"/>
              </a:rPr>
              <a:t>	 		0-3 	4-6	7-14 	15 + 	</a:t>
            </a:r>
          </a:p>
          <a:p>
            <a:r>
              <a:rPr lang="en-US" sz="1200" b="1">
                <a:solidFill>
                  <a:srgbClr val="000000"/>
                </a:solidFill>
                <a:latin typeface="Rod Transparent" pitchFamily="49" charset="-79"/>
              </a:rPr>
              <a:t>HY Notional by Maturity	424	405	233	20</a:t>
            </a:r>
            <a:r>
              <a:rPr lang="en-US" sz="1200" b="1">
                <a:solidFill>
                  <a:srgbClr val="000000"/>
                </a:solidFill>
                <a:latin typeface="Symbol" pitchFamily="18" charset="2"/>
              </a:rPr>
              <a:t>	</a:t>
            </a:r>
          </a:p>
        </p:txBody>
      </p:sp>
      <p:pic>
        <p:nvPicPr>
          <p:cNvPr id="91142" name="Picture 6"/>
          <p:cNvPicPr>
            <a:picLocks noChangeArrowheads="1"/>
          </p:cNvPicPr>
          <p:nvPr/>
        </p:nvPicPr>
        <p:blipFill>
          <a:blip r:embed="rId4" cstate="print"/>
          <a:srcRect/>
          <a:stretch>
            <a:fillRect/>
          </a:stretch>
        </p:blipFill>
        <p:spPr bwMode="auto">
          <a:xfrm>
            <a:off x="4738688" y="3771900"/>
            <a:ext cx="3884612" cy="2260600"/>
          </a:xfrm>
          <a:prstGeom prst="rect">
            <a:avLst/>
          </a:prstGeom>
          <a:noFill/>
          <a:ln w="9525">
            <a:noFill/>
            <a:miter lim="800000"/>
            <a:headEnd/>
            <a:tailEnd/>
          </a:ln>
        </p:spPr>
      </p:pic>
      <p:sp>
        <p:nvSpPr>
          <p:cNvPr id="91143" name="Rectangle 7"/>
          <p:cNvSpPr>
            <a:spLocks noChangeArrowheads="1"/>
          </p:cNvSpPr>
          <p:nvPr/>
        </p:nvSpPr>
        <p:spPr bwMode="auto">
          <a:xfrm>
            <a:off x="1835150" y="6172200"/>
            <a:ext cx="5784850" cy="396875"/>
          </a:xfrm>
          <a:prstGeom prst="rect">
            <a:avLst/>
          </a:prstGeom>
          <a:noFill/>
          <a:ln w="9525">
            <a:noFill/>
            <a:miter lim="800000"/>
            <a:headEnd/>
            <a:tailEnd/>
          </a:ln>
        </p:spPr>
        <p:txBody>
          <a:bodyPr wrap="none" lIns="92075" tIns="46038" rIns="92075" bIns="46038">
            <a:spAutoFit/>
          </a:bodyPr>
          <a:lstStyle/>
          <a:p>
            <a:r>
              <a:rPr lang="en-US" sz="2000"/>
              <a:t>USE BARS IF THERE ARE NEGATIVE NUMBERS</a:t>
            </a:r>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4"/>
          <p:cNvSpPr>
            <a:spLocks noGrp="1"/>
          </p:cNvSpPr>
          <p:nvPr>
            <p:ph type="sldNum" sz="quarter" idx="12"/>
          </p:nvPr>
        </p:nvSpPr>
        <p:spPr>
          <a:noFill/>
        </p:spPr>
        <p:txBody>
          <a:bodyPr/>
          <a:lstStyle/>
          <a:p>
            <a:fld id="{AE18C8C5-0B99-428B-BD98-2CC1667086FA}" type="slidenum">
              <a:rPr lang="en-US" smtClean="0"/>
              <a:pPr/>
              <a:t>72</a:t>
            </a:fld>
            <a:endParaRPr lang="en-US" smtClean="0"/>
          </a:p>
        </p:txBody>
      </p:sp>
      <p:sp>
        <p:nvSpPr>
          <p:cNvPr id="92163" name="Rectangle 2"/>
          <p:cNvSpPr>
            <a:spLocks noGrp="1" noChangeArrowheads="1"/>
          </p:cNvSpPr>
          <p:nvPr>
            <p:ph type="title"/>
          </p:nvPr>
        </p:nvSpPr>
        <p:spPr>
          <a:xfrm>
            <a:off x="533400" y="304800"/>
            <a:ext cx="7772400" cy="1143000"/>
          </a:xfrm>
        </p:spPr>
        <p:txBody>
          <a:bodyPr/>
          <a:lstStyle/>
          <a:p>
            <a:r>
              <a:rPr lang="en-US" smtClean="0"/>
              <a:t>Graphical Analysis</a:t>
            </a:r>
          </a:p>
        </p:txBody>
      </p:sp>
      <p:pic>
        <p:nvPicPr>
          <p:cNvPr id="92164" name="Picture 3"/>
          <p:cNvPicPr>
            <a:picLocks noChangeAspect="1" noChangeArrowheads="1"/>
          </p:cNvPicPr>
          <p:nvPr/>
        </p:nvPicPr>
        <p:blipFill>
          <a:blip r:embed="rId2" cstate="print"/>
          <a:srcRect/>
          <a:stretch>
            <a:fillRect/>
          </a:stretch>
        </p:blipFill>
        <p:spPr bwMode="auto">
          <a:xfrm>
            <a:off x="762000" y="1717675"/>
            <a:ext cx="7391400" cy="4987925"/>
          </a:xfrm>
          <a:prstGeom prst="rect">
            <a:avLst/>
          </a:prstGeom>
          <a:noFill/>
          <a:ln w="12700">
            <a:noFill/>
            <a:miter lim="800000"/>
            <a:headEnd type="none" w="sm" len="sm"/>
            <a:tailEnd type="none" w="sm" len="sm"/>
          </a:ln>
        </p:spPr>
      </p:pic>
      <p:sp>
        <p:nvSpPr>
          <p:cNvPr id="92165" name="Text Box 4"/>
          <p:cNvSpPr txBox="1">
            <a:spLocks noChangeArrowheads="1"/>
          </p:cNvSpPr>
          <p:nvPr/>
        </p:nvSpPr>
        <p:spPr bwMode="auto">
          <a:xfrm>
            <a:off x="762000" y="1295400"/>
            <a:ext cx="1512888" cy="457200"/>
          </a:xfrm>
          <a:prstGeom prst="rect">
            <a:avLst/>
          </a:prstGeom>
          <a:noFill/>
          <a:ln w="12700">
            <a:noFill/>
            <a:miter lim="800000"/>
            <a:headEnd type="none" w="sm" len="sm"/>
            <a:tailEnd type="none" w="sm" len="sm"/>
          </a:ln>
        </p:spPr>
        <p:txBody>
          <a:bodyPr wrap="none">
            <a:spAutoFit/>
          </a:bodyPr>
          <a:lstStyle/>
          <a:p>
            <a:r>
              <a:rPr lang="en-US" sz="2400"/>
              <a:t>Heat Maps</a:t>
            </a:r>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4"/>
          <p:cNvSpPr>
            <a:spLocks noGrp="1"/>
          </p:cNvSpPr>
          <p:nvPr>
            <p:ph type="sldNum" sz="quarter" idx="12"/>
          </p:nvPr>
        </p:nvSpPr>
        <p:spPr>
          <a:noFill/>
        </p:spPr>
        <p:txBody>
          <a:bodyPr/>
          <a:lstStyle/>
          <a:p>
            <a:fld id="{A02DF127-BDB7-492A-AECD-6589E05FD0B5}" type="slidenum">
              <a:rPr lang="en-US" smtClean="0"/>
              <a:pPr/>
              <a:t>73</a:t>
            </a:fld>
            <a:endParaRPr lang="en-US" smtClean="0"/>
          </a:p>
        </p:txBody>
      </p:sp>
      <p:sp>
        <p:nvSpPr>
          <p:cNvPr id="93187" name="Rectangle 2"/>
          <p:cNvSpPr>
            <a:spLocks noGrp="1" noChangeArrowheads="1"/>
          </p:cNvSpPr>
          <p:nvPr>
            <p:ph type="title"/>
          </p:nvPr>
        </p:nvSpPr>
        <p:spPr>
          <a:xfrm>
            <a:off x="533400" y="304800"/>
            <a:ext cx="7772400" cy="1143000"/>
          </a:xfrm>
        </p:spPr>
        <p:txBody>
          <a:bodyPr/>
          <a:lstStyle/>
          <a:p>
            <a:r>
              <a:rPr lang="en-US" smtClean="0"/>
              <a:t>Graphical Analysis</a:t>
            </a:r>
          </a:p>
        </p:txBody>
      </p:sp>
      <p:sp>
        <p:nvSpPr>
          <p:cNvPr id="93188" name="Text Box 3"/>
          <p:cNvSpPr txBox="1">
            <a:spLocks noChangeArrowheads="1"/>
          </p:cNvSpPr>
          <p:nvPr/>
        </p:nvSpPr>
        <p:spPr bwMode="auto">
          <a:xfrm>
            <a:off x="762000" y="1295400"/>
            <a:ext cx="1884363" cy="457200"/>
          </a:xfrm>
          <a:prstGeom prst="rect">
            <a:avLst/>
          </a:prstGeom>
          <a:noFill/>
          <a:ln w="12700">
            <a:noFill/>
            <a:miter lim="800000"/>
            <a:headEnd type="none" w="sm" len="sm"/>
            <a:tailEnd type="none" w="sm" len="sm"/>
          </a:ln>
        </p:spPr>
        <p:txBody>
          <a:bodyPr wrap="none">
            <a:spAutoFit/>
          </a:bodyPr>
          <a:lstStyle/>
          <a:p>
            <a:r>
              <a:rPr lang="en-US" sz="2400"/>
              <a:t>Line vs. Point</a:t>
            </a:r>
          </a:p>
        </p:txBody>
      </p:sp>
      <p:pic>
        <p:nvPicPr>
          <p:cNvPr id="93189" name="Picture 4"/>
          <p:cNvPicPr>
            <a:picLocks noChangeAspect="1" noChangeArrowheads="1"/>
          </p:cNvPicPr>
          <p:nvPr/>
        </p:nvPicPr>
        <p:blipFill>
          <a:blip r:embed="rId2" cstate="print"/>
          <a:srcRect/>
          <a:stretch>
            <a:fillRect/>
          </a:stretch>
        </p:blipFill>
        <p:spPr bwMode="auto">
          <a:xfrm>
            <a:off x="1219200" y="1798638"/>
            <a:ext cx="6781800" cy="4449762"/>
          </a:xfrm>
          <a:prstGeom prst="rect">
            <a:avLst/>
          </a:prstGeom>
          <a:noFill/>
          <a:ln w="12700">
            <a:noFill/>
            <a:miter lim="800000"/>
            <a:headEnd type="none" w="sm" len="sm"/>
            <a:tailEnd type="none" w="sm" len="sm"/>
          </a:ln>
        </p:spPr>
      </p:pic>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4"/>
          <p:cNvSpPr>
            <a:spLocks noGrp="1"/>
          </p:cNvSpPr>
          <p:nvPr>
            <p:ph type="sldNum" sz="quarter" idx="12"/>
          </p:nvPr>
        </p:nvSpPr>
        <p:spPr>
          <a:noFill/>
        </p:spPr>
        <p:txBody>
          <a:bodyPr/>
          <a:lstStyle/>
          <a:p>
            <a:fld id="{39F4F29D-613D-4B46-85E6-A459053A4EA5}" type="slidenum">
              <a:rPr lang="en-US" smtClean="0"/>
              <a:pPr/>
              <a:t>74</a:t>
            </a:fld>
            <a:endParaRPr lang="en-US" smtClean="0"/>
          </a:p>
        </p:txBody>
      </p:sp>
      <p:sp>
        <p:nvSpPr>
          <p:cNvPr id="94211" name="Rectangle 2"/>
          <p:cNvSpPr>
            <a:spLocks noGrp="1" noChangeArrowheads="1"/>
          </p:cNvSpPr>
          <p:nvPr>
            <p:ph type="title"/>
          </p:nvPr>
        </p:nvSpPr>
        <p:spPr>
          <a:xfrm>
            <a:off x="533400" y="304800"/>
            <a:ext cx="7772400" cy="1143000"/>
          </a:xfrm>
        </p:spPr>
        <p:txBody>
          <a:bodyPr/>
          <a:lstStyle/>
          <a:p>
            <a:r>
              <a:rPr lang="en-US" smtClean="0"/>
              <a:t>Graphical Analysis</a:t>
            </a:r>
          </a:p>
        </p:txBody>
      </p:sp>
      <p:sp>
        <p:nvSpPr>
          <p:cNvPr id="94212" name="Text Box 3"/>
          <p:cNvSpPr txBox="1">
            <a:spLocks noChangeArrowheads="1"/>
          </p:cNvSpPr>
          <p:nvPr/>
        </p:nvSpPr>
        <p:spPr bwMode="auto">
          <a:xfrm>
            <a:off x="762000" y="1295400"/>
            <a:ext cx="1681163" cy="457200"/>
          </a:xfrm>
          <a:prstGeom prst="rect">
            <a:avLst/>
          </a:prstGeom>
          <a:noFill/>
          <a:ln w="12700">
            <a:noFill/>
            <a:miter lim="800000"/>
            <a:headEnd type="none" w="sm" len="sm"/>
            <a:tailEnd type="none" w="sm" len="sm"/>
          </a:ln>
        </p:spPr>
        <p:txBody>
          <a:bodyPr wrap="none">
            <a:spAutoFit/>
          </a:bodyPr>
          <a:lstStyle/>
          <a:p>
            <a:r>
              <a:rPr lang="en-US" sz="2400"/>
              <a:t>Line vs. Bar</a:t>
            </a:r>
          </a:p>
        </p:txBody>
      </p:sp>
      <p:grpSp>
        <p:nvGrpSpPr>
          <p:cNvPr id="94213" name="Group 4"/>
          <p:cNvGrpSpPr>
            <a:grpSpLocks/>
          </p:cNvGrpSpPr>
          <p:nvPr/>
        </p:nvGrpSpPr>
        <p:grpSpPr bwMode="auto">
          <a:xfrm>
            <a:off x="2133600" y="1828800"/>
            <a:ext cx="5029200" cy="4419600"/>
            <a:chOff x="240" y="1296"/>
            <a:chExt cx="2363" cy="2496"/>
          </a:xfrm>
        </p:grpSpPr>
        <p:sp>
          <p:nvSpPr>
            <p:cNvPr id="94214" name="Rectangle 5"/>
            <p:cNvSpPr>
              <a:spLocks noChangeArrowheads="1"/>
            </p:cNvSpPr>
            <p:nvPr/>
          </p:nvSpPr>
          <p:spPr bwMode="auto">
            <a:xfrm>
              <a:off x="288" y="1296"/>
              <a:ext cx="2315" cy="1235"/>
            </a:xfrm>
            <a:prstGeom prst="rect">
              <a:avLst/>
            </a:prstGeom>
            <a:solidFill>
              <a:srgbClr val="FFFFFF"/>
            </a:solidFill>
            <a:ln w="9525">
              <a:noFill/>
              <a:miter lim="800000"/>
              <a:headEnd/>
              <a:tailEnd/>
            </a:ln>
          </p:spPr>
          <p:txBody>
            <a:bodyPr/>
            <a:lstStyle/>
            <a:p>
              <a:endParaRPr lang="en-US"/>
            </a:p>
          </p:txBody>
        </p:sp>
        <p:sp>
          <p:nvSpPr>
            <p:cNvPr id="94215" name="Rectangle 6"/>
            <p:cNvSpPr>
              <a:spLocks noChangeArrowheads="1"/>
            </p:cNvSpPr>
            <p:nvPr/>
          </p:nvSpPr>
          <p:spPr bwMode="auto">
            <a:xfrm>
              <a:off x="446" y="1425"/>
              <a:ext cx="1954" cy="875"/>
            </a:xfrm>
            <a:prstGeom prst="rect">
              <a:avLst/>
            </a:prstGeom>
            <a:noFill/>
            <a:ln w="9525">
              <a:noFill/>
              <a:miter lim="800000"/>
              <a:headEnd/>
              <a:tailEnd/>
            </a:ln>
          </p:spPr>
          <p:txBody>
            <a:bodyPr/>
            <a:lstStyle/>
            <a:p>
              <a:endParaRPr lang="en-US"/>
            </a:p>
          </p:txBody>
        </p:sp>
        <p:sp>
          <p:nvSpPr>
            <p:cNvPr id="94216" name="Rectangle 7"/>
            <p:cNvSpPr>
              <a:spLocks noChangeArrowheads="1"/>
            </p:cNvSpPr>
            <p:nvPr/>
          </p:nvSpPr>
          <p:spPr bwMode="auto">
            <a:xfrm>
              <a:off x="446" y="1425"/>
              <a:ext cx="1954" cy="875"/>
            </a:xfrm>
            <a:prstGeom prst="rect">
              <a:avLst/>
            </a:prstGeom>
            <a:noFill/>
            <a:ln w="7938">
              <a:solidFill>
                <a:srgbClr val="808080"/>
              </a:solidFill>
              <a:miter lim="800000"/>
              <a:headEnd/>
              <a:tailEnd/>
            </a:ln>
          </p:spPr>
          <p:txBody>
            <a:bodyPr/>
            <a:lstStyle/>
            <a:p>
              <a:endParaRPr lang="en-US"/>
            </a:p>
          </p:txBody>
        </p:sp>
        <p:sp>
          <p:nvSpPr>
            <p:cNvPr id="94217" name="Rectangle 8"/>
            <p:cNvSpPr>
              <a:spLocks noChangeArrowheads="1"/>
            </p:cNvSpPr>
            <p:nvPr/>
          </p:nvSpPr>
          <p:spPr bwMode="auto">
            <a:xfrm>
              <a:off x="801" y="2207"/>
              <a:ext cx="20" cy="93"/>
            </a:xfrm>
            <a:prstGeom prst="rect">
              <a:avLst/>
            </a:prstGeom>
            <a:solidFill>
              <a:srgbClr val="8080FF"/>
            </a:solidFill>
            <a:ln w="7938">
              <a:solidFill>
                <a:srgbClr val="000000"/>
              </a:solidFill>
              <a:miter lim="800000"/>
              <a:headEnd/>
              <a:tailEnd/>
            </a:ln>
          </p:spPr>
          <p:txBody>
            <a:bodyPr/>
            <a:lstStyle/>
            <a:p>
              <a:endParaRPr lang="en-US"/>
            </a:p>
          </p:txBody>
        </p:sp>
        <p:sp>
          <p:nvSpPr>
            <p:cNvPr id="94218" name="Rectangle 9"/>
            <p:cNvSpPr>
              <a:spLocks noChangeArrowheads="1"/>
            </p:cNvSpPr>
            <p:nvPr/>
          </p:nvSpPr>
          <p:spPr bwMode="auto">
            <a:xfrm>
              <a:off x="847" y="2253"/>
              <a:ext cx="26" cy="47"/>
            </a:xfrm>
            <a:prstGeom prst="rect">
              <a:avLst/>
            </a:prstGeom>
            <a:solidFill>
              <a:srgbClr val="8080FF"/>
            </a:solidFill>
            <a:ln w="7938">
              <a:solidFill>
                <a:srgbClr val="000000"/>
              </a:solidFill>
              <a:miter lim="800000"/>
              <a:headEnd/>
              <a:tailEnd/>
            </a:ln>
          </p:spPr>
          <p:txBody>
            <a:bodyPr/>
            <a:lstStyle/>
            <a:p>
              <a:endParaRPr lang="en-US"/>
            </a:p>
          </p:txBody>
        </p:sp>
        <p:sp>
          <p:nvSpPr>
            <p:cNvPr id="94219" name="Rectangle 10"/>
            <p:cNvSpPr>
              <a:spLocks noChangeArrowheads="1"/>
            </p:cNvSpPr>
            <p:nvPr/>
          </p:nvSpPr>
          <p:spPr bwMode="auto">
            <a:xfrm>
              <a:off x="898" y="2253"/>
              <a:ext cx="21" cy="47"/>
            </a:xfrm>
            <a:prstGeom prst="rect">
              <a:avLst/>
            </a:prstGeom>
            <a:solidFill>
              <a:srgbClr val="8080FF"/>
            </a:solidFill>
            <a:ln w="7938">
              <a:solidFill>
                <a:srgbClr val="000000"/>
              </a:solidFill>
              <a:miter lim="800000"/>
              <a:headEnd/>
              <a:tailEnd/>
            </a:ln>
          </p:spPr>
          <p:txBody>
            <a:bodyPr/>
            <a:lstStyle/>
            <a:p>
              <a:endParaRPr lang="en-US"/>
            </a:p>
          </p:txBody>
        </p:sp>
        <p:sp>
          <p:nvSpPr>
            <p:cNvPr id="94220" name="Rectangle 11"/>
            <p:cNvSpPr>
              <a:spLocks noChangeArrowheads="1"/>
            </p:cNvSpPr>
            <p:nvPr/>
          </p:nvSpPr>
          <p:spPr bwMode="auto">
            <a:xfrm>
              <a:off x="945" y="2161"/>
              <a:ext cx="25" cy="139"/>
            </a:xfrm>
            <a:prstGeom prst="rect">
              <a:avLst/>
            </a:prstGeom>
            <a:solidFill>
              <a:srgbClr val="8080FF"/>
            </a:solidFill>
            <a:ln w="7938">
              <a:solidFill>
                <a:srgbClr val="000000"/>
              </a:solidFill>
              <a:miter lim="800000"/>
              <a:headEnd/>
              <a:tailEnd/>
            </a:ln>
          </p:spPr>
          <p:txBody>
            <a:bodyPr/>
            <a:lstStyle/>
            <a:p>
              <a:endParaRPr lang="en-US"/>
            </a:p>
          </p:txBody>
        </p:sp>
        <p:sp>
          <p:nvSpPr>
            <p:cNvPr id="94221" name="Rectangle 12"/>
            <p:cNvSpPr>
              <a:spLocks noChangeArrowheads="1"/>
            </p:cNvSpPr>
            <p:nvPr/>
          </p:nvSpPr>
          <p:spPr bwMode="auto">
            <a:xfrm>
              <a:off x="996" y="2161"/>
              <a:ext cx="21" cy="139"/>
            </a:xfrm>
            <a:prstGeom prst="rect">
              <a:avLst/>
            </a:prstGeom>
            <a:solidFill>
              <a:srgbClr val="8080FF"/>
            </a:solidFill>
            <a:ln w="7938">
              <a:solidFill>
                <a:srgbClr val="000000"/>
              </a:solidFill>
              <a:miter lim="800000"/>
              <a:headEnd/>
              <a:tailEnd/>
            </a:ln>
          </p:spPr>
          <p:txBody>
            <a:bodyPr/>
            <a:lstStyle/>
            <a:p>
              <a:endParaRPr lang="en-US"/>
            </a:p>
          </p:txBody>
        </p:sp>
        <p:sp>
          <p:nvSpPr>
            <p:cNvPr id="94222" name="Rectangle 13"/>
            <p:cNvSpPr>
              <a:spLocks noChangeArrowheads="1"/>
            </p:cNvSpPr>
            <p:nvPr/>
          </p:nvSpPr>
          <p:spPr bwMode="auto">
            <a:xfrm>
              <a:off x="1042" y="2253"/>
              <a:ext cx="26" cy="47"/>
            </a:xfrm>
            <a:prstGeom prst="rect">
              <a:avLst/>
            </a:prstGeom>
            <a:solidFill>
              <a:srgbClr val="8080FF"/>
            </a:solidFill>
            <a:ln w="7938">
              <a:solidFill>
                <a:srgbClr val="000000"/>
              </a:solidFill>
              <a:miter lim="800000"/>
              <a:headEnd/>
              <a:tailEnd/>
            </a:ln>
          </p:spPr>
          <p:txBody>
            <a:bodyPr/>
            <a:lstStyle/>
            <a:p>
              <a:endParaRPr lang="en-US"/>
            </a:p>
          </p:txBody>
        </p:sp>
        <p:sp>
          <p:nvSpPr>
            <p:cNvPr id="94223" name="Rectangle 14"/>
            <p:cNvSpPr>
              <a:spLocks noChangeArrowheads="1"/>
            </p:cNvSpPr>
            <p:nvPr/>
          </p:nvSpPr>
          <p:spPr bwMode="auto">
            <a:xfrm>
              <a:off x="1094" y="2068"/>
              <a:ext cx="20" cy="232"/>
            </a:xfrm>
            <a:prstGeom prst="rect">
              <a:avLst/>
            </a:prstGeom>
            <a:solidFill>
              <a:srgbClr val="8080FF"/>
            </a:solidFill>
            <a:ln w="7938">
              <a:solidFill>
                <a:srgbClr val="000000"/>
              </a:solidFill>
              <a:miter lim="800000"/>
              <a:headEnd/>
              <a:tailEnd/>
            </a:ln>
          </p:spPr>
          <p:txBody>
            <a:bodyPr/>
            <a:lstStyle/>
            <a:p>
              <a:endParaRPr lang="en-US"/>
            </a:p>
          </p:txBody>
        </p:sp>
        <p:sp>
          <p:nvSpPr>
            <p:cNvPr id="94224" name="Rectangle 15"/>
            <p:cNvSpPr>
              <a:spLocks noChangeArrowheads="1"/>
            </p:cNvSpPr>
            <p:nvPr/>
          </p:nvSpPr>
          <p:spPr bwMode="auto">
            <a:xfrm>
              <a:off x="1140" y="1970"/>
              <a:ext cx="26" cy="330"/>
            </a:xfrm>
            <a:prstGeom prst="rect">
              <a:avLst/>
            </a:prstGeom>
            <a:solidFill>
              <a:srgbClr val="8080FF"/>
            </a:solidFill>
            <a:ln w="7938">
              <a:solidFill>
                <a:srgbClr val="000000"/>
              </a:solidFill>
              <a:miter lim="800000"/>
              <a:headEnd/>
              <a:tailEnd/>
            </a:ln>
          </p:spPr>
          <p:txBody>
            <a:bodyPr/>
            <a:lstStyle/>
            <a:p>
              <a:endParaRPr lang="en-US"/>
            </a:p>
          </p:txBody>
        </p:sp>
        <p:sp>
          <p:nvSpPr>
            <p:cNvPr id="94225" name="Rectangle 16"/>
            <p:cNvSpPr>
              <a:spLocks noChangeArrowheads="1"/>
            </p:cNvSpPr>
            <p:nvPr/>
          </p:nvSpPr>
          <p:spPr bwMode="auto">
            <a:xfrm>
              <a:off x="1192" y="1785"/>
              <a:ext cx="20" cy="515"/>
            </a:xfrm>
            <a:prstGeom prst="rect">
              <a:avLst/>
            </a:prstGeom>
            <a:solidFill>
              <a:srgbClr val="8080FF"/>
            </a:solidFill>
            <a:ln w="7938">
              <a:solidFill>
                <a:srgbClr val="000000"/>
              </a:solidFill>
              <a:miter lim="800000"/>
              <a:headEnd/>
              <a:tailEnd/>
            </a:ln>
          </p:spPr>
          <p:txBody>
            <a:bodyPr/>
            <a:lstStyle/>
            <a:p>
              <a:endParaRPr lang="en-US"/>
            </a:p>
          </p:txBody>
        </p:sp>
        <p:sp>
          <p:nvSpPr>
            <p:cNvPr id="94226" name="Rectangle 17"/>
            <p:cNvSpPr>
              <a:spLocks noChangeArrowheads="1"/>
            </p:cNvSpPr>
            <p:nvPr/>
          </p:nvSpPr>
          <p:spPr bwMode="auto">
            <a:xfrm>
              <a:off x="1238" y="2068"/>
              <a:ext cx="26" cy="232"/>
            </a:xfrm>
            <a:prstGeom prst="rect">
              <a:avLst/>
            </a:prstGeom>
            <a:solidFill>
              <a:srgbClr val="8080FF"/>
            </a:solidFill>
            <a:ln w="7938">
              <a:solidFill>
                <a:srgbClr val="000000"/>
              </a:solidFill>
              <a:miter lim="800000"/>
              <a:headEnd/>
              <a:tailEnd/>
            </a:ln>
          </p:spPr>
          <p:txBody>
            <a:bodyPr/>
            <a:lstStyle/>
            <a:p>
              <a:endParaRPr lang="en-US"/>
            </a:p>
          </p:txBody>
        </p:sp>
        <p:sp>
          <p:nvSpPr>
            <p:cNvPr id="94227" name="Rectangle 18"/>
            <p:cNvSpPr>
              <a:spLocks noChangeArrowheads="1"/>
            </p:cNvSpPr>
            <p:nvPr/>
          </p:nvSpPr>
          <p:spPr bwMode="auto">
            <a:xfrm>
              <a:off x="1289" y="1739"/>
              <a:ext cx="21" cy="561"/>
            </a:xfrm>
            <a:prstGeom prst="rect">
              <a:avLst/>
            </a:prstGeom>
            <a:solidFill>
              <a:srgbClr val="8080FF"/>
            </a:solidFill>
            <a:ln w="7938">
              <a:solidFill>
                <a:srgbClr val="000000"/>
              </a:solidFill>
              <a:miter lim="800000"/>
              <a:headEnd/>
              <a:tailEnd/>
            </a:ln>
          </p:spPr>
          <p:txBody>
            <a:bodyPr/>
            <a:lstStyle/>
            <a:p>
              <a:endParaRPr lang="en-US"/>
            </a:p>
          </p:txBody>
        </p:sp>
        <p:sp>
          <p:nvSpPr>
            <p:cNvPr id="94228" name="Rectangle 19"/>
            <p:cNvSpPr>
              <a:spLocks noChangeArrowheads="1"/>
            </p:cNvSpPr>
            <p:nvPr/>
          </p:nvSpPr>
          <p:spPr bwMode="auto">
            <a:xfrm>
              <a:off x="1336" y="1507"/>
              <a:ext cx="25" cy="793"/>
            </a:xfrm>
            <a:prstGeom prst="rect">
              <a:avLst/>
            </a:prstGeom>
            <a:solidFill>
              <a:srgbClr val="8080FF"/>
            </a:solidFill>
            <a:ln w="7938">
              <a:solidFill>
                <a:srgbClr val="000000"/>
              </a:solidFill>
              <a:miter lim="800000"/>
              <a:headEnd/>
              <a:tailEnd/>
            </a:ln>
          </p:spPr>
          <p:txBody>
            <a:bodyPr/>
            <a:lstStyle/>
            <a:p>
              <a:endParaRPr lang="en-US"/>
            </a:p>
          </p:txBody>
        </p:sp>
        <p:sp>
          <p:nvSpPr>
            <p:cNvPr id="94229" name="Rectangle 20"/>
            <p:cNvSpPr>
              <a:spLocks noChangeArrowheads="1"/>
            </p:cNvSpPr>
            <p:nvPr/>
          </p:nvSpPr>
          <p:spPr bwMode="auto">
            <a:xfrm>
              <a:off x="1387" y="1646"/>
              <a:ext cx="21" cy="654"/>
            </a:xfrm>
            <a:prstGeom prst="rect">
              <a:avLst/>
            </a:prstGeom>
            <a:solidFill>
              <a:srgbClr val="8080FF"/>
            </a:solidFill>
            <a:ln w="7938">
              <a:solidFill>
                <a:srgbClr val="000000"/>
              </a:solidFill>
              <a:miter lim="800000"/>
              <a:headEnd/>
              <a:tailEnd/>
            </a:ln>
          </p:spPr>
          <p:txBody>
            <a:bodyPr/>
            <a:lstStyle/>
            <a:p>
              <a:endParaRPr lang="en-US"/>
            </a:p>
          </p:txBody>
        </p:sp>
        <p:sp>
          <p:nvSpPr>
            <p:cNvPr id="94230" name="Rectangle 21"/>
            <p:cNvSpPr>
              <a:spLocks noChangeArrowheads="1"/>
            </p:cNvSpPr>
            <p:nvPr/>
          </p:nvSpPr>
          <p:spPr bwMode="auto">
            <a:xfrm>
              <a:off x="1433" y="1831"/>
              <a:ext cx="26" cy="469"/>
            </a:xfrm>
            <a:prstGeom prst="rect">
              <a:avLst/>
            </a:prstGeom>
            <a:solidFill>
              <a:srgbClr val="8080FF"/>
            </a:solidFill>
            <a:ln w="7938">
              <a:solidFill>
                <a:srgbClr val="000000"/>
              </a:solidFill>
              <a:miter lim="800000"/>
              <a:headEnd/>
              <a:tailEnd/>
            </a:ln>
          </p:spPr>
          <p:txBody>
            <a:bodyPr/>
            <a:lstStyle/>
            <a:p>
              <a:endParaRPr lang="en-US"/>
            </a:p>
          </p:txBody>
        </p:sp>
        <p:sp>
          <p:nvSpPr>
            <p:cNvPr id="94231" name="Rectangle 22"/>
            <p:cNvSpPr>
              <a:spLocks noChangeArrowheads="1"/>
            </p:cNvSpPr>
            <p:nvPr/>
          </p:nvSpPr>
          <p:spPr bwMode="auto">
            <a:xfrm>
              <a:off x="1485" y="1785"/>
              <a:ext cx="20" cy="515"/>
            </a:xfrm>
            <a:prstGeom prst="rect">
              <a:avLst/>
            </a:prstGeom>
            <a:solidFill>
              <a:srgbClr val="8080FF"/>
            </a:solidFill>
            <a:ln w="7938">
              <a:solidFill>
                <a:srgbClr val="000000"/>
              </a:solidFill>
              <a:miter lim="800000"/>
              <a:headEnd/>
              <a:tailEnd/>
            </a:ln>
          </p:spPr>
          <p:txBody>
            <a:bodyPr/>
            <a:lstStyle/>
            <a:p>
              <a:endParaRPr lang="en-US"/>
            </a:p>
          </p:txBody>
        </p:sp>
        <p:sp>
          <p:nvSpPr>
            <p:cNvPr id="94232" name="Rectangle 23"/>
            <p:cNvSpPr>
              <a:spLocks noChangeArrowheads="1"/>
            </p:cNvSpPr>
            <p:nvPr/>
          </p:nvSpPr>
          <p:spPr bwMode="auto">
            <a:xfrm>
              <a:off x="1531" y="1924"/>
              <a:ext cx="26" cy="376"/>
            </a:xfrm>
            <a:prstGeom prst="rect">
              <a:avLst/>
            </a:prstGeom>
            <a:solidFill>
              <a:srgbClr val="8080FF"/>
            </a:solidFill>
            <a:ln w="7938">
              <a:solidFill>
                <a:srgbClr val="000000"/>
              </a:solidFill>
              <a:miter lim="800000"/>
              <a:headEnd/>
              <a:tailEnd/>
            </a:ln>
          </p:spPr>
          <p:txBody>
            <a:bodyPr/>
            <a:lstStyle/>
            <a:p>
              <a:endParaRPr lang="en-US"/>
            </a:p>
          </p:txBody>
        </p:sp>
        <p:sp>
          <p:nvSpPr>
            <p:cNvPr id="94233" name="Rectangle 24"/>
            <p:cNvSpPr>
              <a:spLocks noChangeArrowheads="1"/>
            </p:cNvSpPr>
            <p:nvPr/>
          </p:nvSpPr>
          <p:spPr bwMode="auto">
            <a:xfrm>
              <a:off x="1583" y="1739"/>
              <a:ext cx="20" cy="561"/>
            </a:xfrm>
            <a:prstGeom prst="rect">
              <a:avLst/>
            </a:prstGeom>
            <a:solidFill>
              <a:srgbClr val="8080FF"/>
            </a:solidFill>
            <a:ln w="7938">
              <a:solidFill>
                <a:srgbClr val="000000"/>
              </a:solidFill>
              <a:miter lim="800000"/>
              <a:headEnd/>
              <a:tailEnd/>
            </a:ln>
          </p:spPr>
          <p:txBody>
            <a:bodyPr/>
            <a:lstStyle/>
            <a:p>
              <a:endParaRPr lang="en-US"/>
            </a:p>
          </p:txBody>
        </p:sp>
        <p:sp>
          <p:nvSpPr>
            <p:cNvPr id="94234" name="Rectangle 25"/>
            <p:cNvSpPr>
              <a:spLocks noChangeArrowheads="1"/>
            </p:cNvSpPr>
            <p:nvPr/>
          </p:nvSpPr>
          <p:spPr bwMode="auto">
            <a:xfrm>
              <a:off x="1629" y="2068"/>
              <a:ext cx="26" cy="232"/>
            </a:xfrm>
            <a:prstGeom prst="rect">
              <a:avLst/>
            </a:prstGeom>
            <a:solidFill>
              <a:srgbClr val="8080FF"/>
            </a:solidFill>
            <a:ln w="7938">
              <a:solidFill>
                <a:srgbClr val="000000"/>
              </a:solidFill>
              <a:miter lim="800000"/>
              <a:headEnd/>
              <a:tailEnd/>
            </a:ln>
          </p:spPr>
          <p:txBody>
            <a:bodyPr/>
            <a:lstStyle/>
            <a:p>
              <a:endParaRPr lang="en-US"/>
            </a:p>
          </p:txBody>
        </p:sp>
        <p:sp>
          <p:nvSpPr>
            <p:cNvPr id="94235" name="Rectangle 26"/>
            <p:cNvSpPr>
              <a:spLocks noChangeArrowheads="1"/>
            </p:cNvSpPr>
            <p:nvPr/>
          </p:nvSpPr>
          <p:spPr bwMode="auto">
            <a:xfrm>
              <a:off x="1680" y="1924"/>
              <a:ext cx="21" cy="376"/>
            </a:xfrm>
            <a:prstGeom prst="rect">
              <a:avLst/>
            </a:prstGeom>
            <a:solidFill>
              <a:srgbClr val="8080FF"/>
            </a:solidFill>
            <a:ln w="7938">
              <a:solidFill>
                <a:srgbClr val="000000"/>
              </a:solidFill>
              <a:miter lim="800000"/>
              <a:headEnd/>
              <a:tailEnd/>
            </a:ln>
          </p:spPr>
          <p:txBody>
            <a:bodyPr/>
            <a:lstStyle/>
            <a:p>
              <a:endParaRPr lang="en-US"/>
            </a:p>
          </p:txBody>
        </p:sp>
        <p:sp>
          <p:nvSpPr>
            <p:cNvPr id="94236" name="Rectangle 27"/>
            <p:cNvSpPr>
              <a:spLocks noChangeArrowheads="1"/>
            </p:cNvSpPr>
            <p:nvPr/>
          </p:nvSpPr>
          <p:spPr bwMode="auto">
            <a:xfrm>
              <a:off x="1727" y="1878"/>
              <a:ext cx="25" cy="422"/>
            </a:xfrm>
            <a:prstGeom prst="rect">
              <a:avLst/>
            </a:prstGeom>
            <a:solidFill>
              <a:srgbClr val="8080FF"/>
            </a:solidFill>
            <a:ln w="7938">
              <a:solidFill>
                <a:srgbClr val="000000"/>
              </a:solidFill>
              <a:miter lim="800000"/>
              <a:headEnd/>
              <a:tailEnd/>
            </a:ln>
          </p:spPr>
          <p:txBody>
            <a:bodyPr/>
            <a:lstStyle/>
            <a:p>
              <a:endParaRPr lang="en-US"/>
            </a:p>
          </p:txBody>
        </p:sp>
        <p:sp>
          <p:nvSpPr>
            <p:cNvPr id="94237" name="Rectangle 28"/>
            <p:cNvSpPr>
              <a:spLocks noChangeArrowheads="1"/>
            </p:cNvSpPr>
            <p:nvPr/>
          </p:nvSpPr>
          <p:spPr bwMode="auto">
            <a:xfrm>
              <a:off x="1778" y="2207"/>
              <a:ext cx="21" cy="93"/>
            </a:xfrm>
            <a:prstGeom prst="rect">
              <a:avLst/>
            </a:prstGeom>
            <a:solidFill>
              <a:srgbClr val="8080FF"/>
            </a:solidFill>
            <a:ln w="7938">
              <a:solidFill>
                <a:srgbClr val="000000"/>
              </a:solidFill>
              <a:miter lim="800000"/>
              <a:headEnd/>
              <a:tailEnd/>
            </a:ln>
          </p:spPr>
          <p:txBody>
            <a:bodyPr/>
            <a:lstStyle/>
            <a:p>
              <a:endParaRPr lang="en-US"/>
            </a:p>
          </p:txBody>
        </p:sp>
        <p:sp>
          <p:nvSpPr>
            <p:cNvPr id="94238" name="Rectangle 29"/>
            <p:cNvSpPr>
              <a:spLocks noChangeArrowheads="1"/>
            </p:cNvSpPr>
            <p:nvPr/>
          </p:nvSpPr>
          <p:spPr bwMode="auto">
            <a:xfrm>
              <a:off x="1824" y="2114"/>
              <a:ext cx="26" cy="186"/>
            </a:xfrm>
            <a:prstGeom prst="rect">
              <a:avLst/>
            </a:prstGeom>
            <a:solidFill>
              <a:srgbClr val="8080FF"/>
            </a:solidFill>
            <a:ln w="7938">
              <a:solidFill>
                <a:srgbClr val="000000"/>
              </a:solidFill>
              <a:miter lim="800000"/>
              <a:headEnd/>
              <a:tailEnd/>
            </a:ln>
          </p:spPr>
          <p:txBody>
            <a:bodyPr/>
            <a:lstStyle/>
            <a:p>
              <a:endParaRPr lang="en-US"/>
            </a:p>
          </p:txBody>
        </p:sp>
        <p:sp>
          <p:nvSpPr>
            <p:cNvPr id="94239" name="Rectangle 30"/>
            <p:cNvSpPr>
              <a:spLocks noChangeArrowheads="1"/>
            </p:cNvSpPr>
            <p:nvPr/>
          </p:nvSpPr>
          <p:spPr bwMode="auto">
            <a:xfrm>
              <a:off x="1876" y="2207"/>
              <a:ext cx="20" cy="93"/>
            </a:xfrm>
            <a:prstGeom prst="rect">
              <a:avLst/>
            </a:prstGeom>
            <a:solidFill>
              <a:srgbClr val="8080FF"/>
            </a:solidFill>
            <a:ln w="7938">
              <a:solidFill>
                <a:srgbClr val="000000"/>
              </a:solidFill>
              <a:miter lim="800000"/>
              <a:headEnd/>
              <a:tailEnd/>
            </a:ln>
          </p:spPr>
          <p:txBody>
            <a:bodyPr/>
            <a:lstStyle/>
            <a:p>
              <a:endParaRPr lang="en-US"/>
            </a:p>
          </p:txBody>
        </p:sp>
        <p:sp>
          <p:nvSpPr>
            <p:cNvPr id="94240" name="Rectangle 31"/>
            <p:cNvSpPr>
              <a:spLocks noChangeArrowheads="1"/>
            </p:cNvSpPr>
            <p:nvPr/>
          </p:nvSpPr>
          <p:spPr bwMode="auto">
            <a:xfrm>
              <a:off x="1973" y="2253"/>
              <a:ext cx="21" cy="47"/>
            </a:xfrm>
            <a:prstGeom prst="rect">
              <a:avLst/>
            </a:prstGeom>
            <a:solidFill>
              <a:srgbClr val="8080FF"/>
            </a:solidFill>
            <a:ln w="7938">
              <a:solidFill>
                <a:srgbClr val="000000"/>
              </a:solidFill>
              <a:miter lim="800000"/>
              <a:headEnd/>
              <a:tailEnd/>
            </a:ln>
          </p:spPr>
          <p:txBody>
            <a:bodyPr/>
            <a:lstStyle/>
            <a:p>
              <a:endParaRPr lang="en-US"/>
            </a:p>
          </p:txBody>
        </p:sp>
        <p:sp>
          <p:nvSpPr>
            <p:cNvPr id="94241" name="Rectangle 32"/>
            <p:cNvSpPr>
              <a:spLocks noChangeArrowheads="1"/>
            </p:cNvSpPr>
            <p:nvPr/>
          </p:nvSpPr>
          <p:spPr bwMode="auto">
            <a:xfrm>
              <a:off x="2020" y="2207"/>
              <a:ext cx="25" cy="93"/>
            </a:xfrm>
            <a:prstGeom prst="rect">
              <a:avLst/>
            </a:prstGeom>
            <a:solidFill>
              <a:srgbClr val="8080FF"/>
            </a:solidFill>
            <a:ln w="7938">
              <a:solidFill>
                <a:srgbClr val="000000"/>
              </a:solidFill>
              <a:miter lim="800000"/>
              <a:headEnd/>
              <a:tailEnd/>
            </a:ln>
          </p:spPr>
          <p:txBody>
            <a:bodyPr/>
            <a:lstStyle/>
            <a:p>
              <a:endParaRPr lang="en-US"/>
            </a:p>
          </p:txBody>
        </p:sp>
        <p:sp>
          <p:nvSpPr>
            <p:cNvPr id="94242" name="Line 33"/>
            <p:cNvSpPr>
              <a:spLocks noChangeShapeType="1"/>
            </p:cNvSpPr>
            <p:nvPr/>
          </p:nvSpPr>
          <p:spPr bwMode="auto">
            <a:xfrm>
              <a:off x="446" y="1425"/>
              <a:ext cx="1" cy="875"/>
            </a:xfrm>
            <a:prstGeom prst="line">
              <a:avLst/>
            </a:prstGeom>
            <a:noFill/>
            <a:ln w="0">
              <a:solidFill>
                <a:srgbClr val="000000"/>
              </a:solidFill>
              <a:round/>
              <a:headEnd/>
              <a:tailEnd/>
            </a:ln>
          </p:spPr>
          <p:txBody>
            <a:bodyPr/>
            <a:lstStyle/>
            <a:p>
              <a:endParaRPr lang="en-US"/>
            </a:p>
          </p:txBody>
        </p:sp>
        <p:sp>
          <p:nvSpPr>
            <p:cNvPr id="94243" name="Line 34"/>
            <p:cNvSpPr>
              <a:spLocks noChangeShapeType="1"/>
            </p:cNvSpPr>
            <p:nvPr/>
          </p:nvSpPr>
          <p:spPr bwMode="auto">
            <a:xfrm>
              <a:off x="430" y="2300"/>
              <a:ext cx="31" cy="1"/>
            </a:xfrm>
            <a:prstGeom prst="line">
              <a:avLst/>
            </a:prstGeom>
            <a:noFill/>
            <a:ln w="0">
              <a:solidFill>
                <a:srgbClr val="000000"/>
              </a:solidFill>
              <a:round/>
              <a:headEnd/>
              <a:tailEnd/>
            </a:ln>
          </p:spPr>
          <p:txBody>
            <a:bodyPr/>
            <a:lstStyle/>
            <a:p>
              <a:endParaRPr lang="en-US"/>
            </a:p>
          </p:txBody>
        </p:sp>
        <p:sp>
          <p:nvSpPr>
            <p:cNvPr id="94244" name="Line 35"/>
            <p:cNvSpPr>
              <a:spLocks noChangeShapeType="1"/>
            </p:cNvSpPr>
            <p:nvPr/>
          </p:nvSpPr>
          <p:spPr bwMode="auto">
            <a:xfrm>
              <a:off x="430" y="2155"/>
              <a:ext cx="31" cy="1"/>
            </a:xfrm>
            <a:prstGeom prst="line">
              <a:avLst/>
            </a:prstGeom>
            <a:noFill/>
            <a:ln w="0">
              <a:solidFill>
                <a:srgbClr val="000000"/>
              </a:solidFill>
              <a:round/>
              <a:headEnd/>
              <a:tailEnd/>
            </a:ln>
          </p:spPr>
          <p:txBody>
            <a:bodyPr/>
            <a:lstStyle/>
            <a:p>
              <a:endParaRPr lang="en-US"/>
            </a:p>
          </p:txBody>
        </p:sp>
        <p:sp>
          <p:nvSpPr>
            <p:cNvPr id="94245" name="Line 36"/>
            <p:cNvSpPr>
              <a:spLocks noChangeShapeType="1"/>
            </p:cNvSpPr>
            <p:nvPr/>
          </p:nvSpPr>
          <p:spPr bwMode="auto">
            <a:xfrm>
              <a:off x="430" y="2006"/>
              <a:ext cx="31" cy="1"/>
            </a:xfrm>
            <a:prstGeom prst="line">
              <a:avLst/>
            </a:prstGeom>
            <a:noFill/>
            <a:ln w="0">
              <a:solidFill>
                <a:srgbClr val="000000"/>
              </a:solidFill>
              <a:round/>
              <a:headEnd/>
              <a:tailEnd/>
            </a:ln>
          </p:spPr>
          <p:txBody>
            <a:bodyPr/>
            <a:lstStyle/>
            <a:p>
              <a:endParaRPr lang="en-US"/>
            </a:p>
          </p:txBody>
        </p:sp>
        <p:sp>
          <p:nvSpPr>
            <p:cNvPr id="94246" name="Line 37"/>
            <p:cNvSpPr>
              <a:spLocks noChangeShapeType="1"/>
            </p:cNvSpPr>
            <p:nvPr/>
          </p:nvSpPr>
          <p:spPr bwMode="auto">
            <a:xfrm>
              <a:off x="430" y="1862"/>
              <a:ext cx="31" cy="1"/>
            </a:xfrm>
            <a:prstGeom prst="line">
              <a:avLst/>
            </a:prstGeom>
            <a:noFill/>
            <a:ln w="0">
              <a:solidFill>
                <a:srgbClr val="000000"/>
              </a:solidFill>
              <a:round/>
              <a:headEnd/>
              <a:tailEnd/>
            </a:ln>
          </p:spPr>
          <p:txBody>
            <a:bodyPr/>
            <a:lstStyle/>
            <a:p>
              <a:endParaRPr lang="en-US"/>
            </a:p>
          </p:txBody>
        </p:sp>
        <p:sp>
          <p:nvSpPr>
            <p:cNvPr id="94247" name="Line 38"/>
            <p:cNvSpPr>
              <a:spLocks noChangeShapeType="1"/>
            </p:cNvSpPr>
            <p:nvPr/>
          </p:nvSpPr>
          <p:spPr bwMode="auto">
            <a:xfrm>
              <a:off x="430" y="1718"/>
              <a:ext cx="31" cy="1"/>
            </a:xfrm>
            <a:prstGeom prst="line">
              <a:avLst/>
            </a:prstGeom>
            <a:noFill/>
            <a:ln w="0">
              <a:solidFill>
                <a:srgbClr val="000000"/>
              </a:solidFill>
              <a:round/>
              <a:headEnd/>
              <a:tailEnd/>
            </a:ln>
          </p:spPr>
          <p:txBody>
            <a:bodyPr/>
            <a:lstStyle/>
            <a:p>
              <a:endParaRPr lang="en-US"/>
            </a:p>
          </p:txBody>
        </p:sp>
        <p:sp>
          <p:nvSpPr>
            <p:cNvPr id="94248" name="Line 39"/>
            <p:cNvSpPr>
              <a:spLocks noChangeShapeType="1"/>
            </p:cNvSpPr>
            <p:nvPr/>
          </p:nvSpPr>
          <p:spPr bwMode="auto">
            <a:xfrm>
              <a:off x="430" y="1569"/>
              <a:ext cx="31" cy="1"/>
            </a:xfrm>
            <a:prstGeom prst="line">
              <a:avLst/>
            </a:prstGeom>
            <a:noFill/>
            <a:ln w="0">
              <a:solidFill>
                <a:srgbClr val="000000"/>
              </a:solidFill>
              <a:round/>
              <a:headEnd/>
              <a:tailEnd/>
            </a:ln>
          </p:spPr>
          <p:txBody>
            <a:bodyPr/>
            <a:lstStyle/>
            <a:p>
              <a:endParaRPr lang="en-US"/>
            </a:p>
          </p:txBody>
        </p:sp>
        <p:sp>
          <p:nvSpPr>
            <p:cNvPr id="94249" name="Line 40"/>
            <p:cNvSpPr>
              <a:spLocks noChangeShapeType="1"/>
            </p:cNvSpPr>
            <p:nvPr/>
          </p:nvSpPr>
          <p:spPr bwMode="auto">
            <a:xfrm>
              <a:off x="430" y="1425"/>
              <a:ext cx="31" cy="1"/>
            </a:xfrm>
            <a:prstGeom prst="line">
              <a:avLst/>
            </a:prstGeom>
            <a:noFill/>
            <a:ln w="0">
              <a:solidFill>
                <a:srgbClr val="000000"/>
              </a:solidFill>
              <a:round/>
              <a:headEnd/>
              <a:tailEnd/>
            </a:ln>
          </p:spPr>
          <p:txBody>
            <a:bodyPr/>
            <a:lstStyle/>
            <a:p>
              <a:endParaRPr lang="en-US"/>
            </a:p>
          </p:txBody>
        </p:sp>
        <p:sp>
          <p:nvSpPr>
            <p:cNvPr id="94250" name="Line 41"/>
            <p:cNvSpPr>
              <a:spLocks noChangeShapeType="1"/>
            </p:cNvSpPr>
            <p:nvPr/>
          </p:nvSpPr>
          <p:spPr bwMode="auto">
            <a:xfrm>
              <a:off x="446" y="2300"/>
              <a:ext cx="1954" cy="1"/>
            </a:xfrm>
            <a:prstGeom prst="line">
              <a:avLst/>
            </a:prstGeom>
            <a:noFill/>
            <a:ln w="0">
              <a:solidFill>
                <a:srgbClr val="000000"/>
              </a:solidFill>
              <a:round/>
              <a:headEnd/>
              <a:tailEnd/>
            </a:ln>
          </p:spPr>
          <p:txBody>
            <a:bodyPr/>
            <a:lstStyle/>
            <a:p>
              <a:endParaRPr lang="en-US"/>
            </a:p>
          </p:txBody>
        </p:sp>
        <p:sp>
          <p:nvSpPr>
            <p:cNvPr id="94251" name="Line 42"/>
            <p:cNvSpPr>
              <a:spLocks noChangeShapeType="1"/>
            </p:cNvSpPr>
            <p:nvPr/>
          </p:nvSpPr>
          <p:spPr bwMode="auto">
            <a:xfrm flipV="1">
              <a:off x="446" y="2284"/>
              <a:ext cx="1" cy="31"/>
            </a:xfrm>
            <a:prstGeom prst="line">
              <a:avLst/>
            </a:prstGeom>
            <a:noFill/>
            <a:ln w="0">
              <a:solidFill>
                <a:srgbClr val="000000"/>
              </a:solidFill>
              <a:round/>
              <a:headEnd/>
              <a:tailEnd/>
            </a:ln>
          </p:spPr>
          <p:txBody>
            <a:bodyPr/>
            <a:lstStyle/>
            <a:p>
              <a:endParaRPr lang="en-US"/>
            </a:p>
          </p:txBody>
        </p:sp>
        <p:sp>
          <p:nvSpPr>
            <p:cNvPr id="94252" name="Line 43"/>
            <p:cNvSpPr>
              <a:spLocks noChangeShapeType="1"/>
            </p:cNvSpPr>
            <p:nvPr/>
          </p:nvSpPr>
          <p:spPr bwMode="auto">
            <a:xfrm flipV="1">
              <a:off x="497" y="2284"/>
              <a:ext cx="1" cy="31"/>
            </a:xfrm>
            <a:prstGeom prst="line">
              <a:avLst/>
            </a:prstGeom>
            <a:noFill/>
            <a:ln w="0">
              <a:solidFill>
                <a:srgbClr val="000000"/>
              </a:solidFill>
              <a:round/>
              <a:headEnd/>
              <a:tailEnd/>
            </a:ln>
          </p:spPr>
          <p:txBody>
            <a:bodyPr/>
            <a:lstStyle/>
            <a:p>
              <a:endParaRPr lang="en-US"/>
            </a:p>
          </p:txBody>
        </p:sp>
        <p:sp>
          <p:nvSpPr>
            <p:cNvPr id="94253" name="Line 44"/>
            <p:cNvSpPr>
              <a:spLocks noChangeShapeType="1"/>
            </p:cNvSpPr>
            <p:nvPr/>
          </p:nvSpPr>
          <p:spPr bwMode="auto">
            <a:xfrm flipV="1">
              <a:off x="543" y="2284"/>
              <a:ext cx="1" cy="31"/>
            </a:xfrm>
            <a:prstGeom prst="line">
              <a:avLst/>
            </a:prstGeom>
            <a:noFill/>
            <a:ln w="0">
              <a:solidFill>
                <a:srgbClr val="000000"/>
              </a:solidFill>
              <a:round/>
              <a:headEnd/>
              <a:tailEnd/>
            </a:ln>
          </p:spPr>
          <p:txBody>
            <a:bodyPr/>
            <a:lstStyle/>
            <a:p>
              <a:endParaRPr lang="en-US"/>
            </a:p>
          </p:txBody>
        </p:sp>
        <p:sp>
          <p:nvSpPr>
            <p:cNvPr id="94254" name="Line 45"/>
            <p:cNvSpPr>
              <a:spLocks noChangeShapeType="1"/>
            </p:cNvSpPr>
            <p:nvPr/>
          </p:nvSpPr>
          <p:spPr bwMode="auto">
            <a:xfrm flipV="1">
              <a:off x="595" y="2284"/>
              <a:ext cx="1" cy="31"/>
            </a:xfrm>
            <a:prstGeom prst="line">
              <a:avLst/>
            </a:prstGeom>
            <a:noFill/>
            <a:ln w="0">
              <a:solidFill>
                <a:srgbClr val="000000"/>
              </a:solidFill>
              <a:round/>
              <a:headEnd/>
              <a:tailEnd/>
            </a:ln>
          </p:spPr>
          <p:txBody>
            <a:bodyPr/>
            <a:lstStyle/>
            <a:p>
              <a:endParaRPr lang="en-US"/>
            </a:p>
          </p:txBody>
        </p:sp>
        <p:sp>
          <p:nvSpPr>
            <p:cNvPr id="94255" name="Line 46"/>
            <p:cNvSpPr>
              <a:spLocks noChangeShapeType="1"/>
            </p:cNvSpPr>
            <p:nvPr/>
          </p:nvSpPr>
          <p:spPr bwMode="auto">
            <a:xfrm flipV="1">
              <a:off x="641" y="2284"/>
              <a:ext cx="1" cy="31"/>
            </a:xfrm>
            <a:prstGeom prst="line">
              <a:avLst/>
            </a:prstGeom>
            <a:noFill/>
            <a:ln w="0">
              <a:solidFill>
                <a:srgbClr val="000000"/>
              </a:solidFill>
              <a:round/>
              <a:headEnd/>
              <a:tailEnd/>
            </a:ln>
          </p:spPr>
          <p:txBody>
            <a:bodyPr/>
            <a:lstStyle/>
            <a:p>
              <a:endParaRPr lang="en-US"/>
            </a:p>
          </p:txBody>
        </p:sp>
        <p:sp>
          <p:nvSpPr>
            <p:cNvPr id="94256" name="Line 47"/>
            <p:cNvSpPr>
              <a:spLocks noChangeShapeType="1"/>
            </p:cNvSpPr>
            <p:nvPr/>
          </p:nvSpPr>
          <p:spPr bwMode="auto">
            <a:xfrm flipV="1">
              <a:off x="693" y="2284"/>
              <a:ext cx="1" cy="31"/>
            </a:xfrm>
            <a:prstGeom prst="line">
              <a:avLst/>
            </a:prstGeom>
            <a:noFill/>
            <a:ln w="0">
              <a:solidFill>
                <a:srgbClr val="000000"/>
              </a:solidFill>
              <a:round/>
              <a:headEnd/>
              <a:tailEnd/>
            </a:ln>
          </p:spPr>
          <p:txBody>
            <a:bodyPr/>
            <a:lstStyle/>
            <a:p>
              <a:endParaRPr lang="en-US"/>
            </a:p>
          </p:txBody>
        </p:sp>
        <p:sp>
          <p:nvSpPr>
            <p:cNvPr id="94257" name="Line 48"/>
            <p:cNvSpPr>
              <a:spLocks noChangeShapeType="1"/>
            </p:cNvSpPr>
            <p:nvPr/>
          </p:nvSpPr>
          <p:spPr bwMode="auto">
            <a:xfrm flipV="1">
              <a:off x="739" y="2284"/>
              <a:ext cx="1" cy="31"/>
            </a:xfrm>
            <a:prstGeom prst="line">
              <a:avLst/>
            </a:prstGeom>
            <a:noFill/>
            <a:ln w="0">
              <a:solidFill>
                <a:srgbClr val="000000"/>
              </a:solidFill>
              <a:round/>
              <a:headEnd/>
              <a:tailEnd/>
            </a:ln>
          </p:spPr>
          <p:txBody>
            <a:bodyPr/>
            <a:lstStyle/>
            <a:p>
              <a:endParaRPr lang="en-US"/>
            </a:p>
          </p:txBody>
        </p:sp>
        <p:sp>
          <p:nvSpPr>
            <p:cNvPr id="94258" name="Line 49"/>
            <p:cNvSpPr>
              <a:spLocks noChangeShapeType="1"/>
            </p:cNvSpPr>
            <p:nvPr/>
          </p:nvSpPr>
          <p:spPr bwMode="auto">
            <a:xfrm flipV="1">
              <a:off x="790" y="2284"/>
              <a:ext cx="1" cy="31"/>
            </a:xfrm>
            <a:prstGeom prst="line">
              <a:avLst/>
            </a:prstGeom>
            <a:noFill/>
            <a:ln w="0">
              <a:solidFill>
                <a:srgbClr val="000000"/>
              </a:solidFill>
              <a:round/>
              <a:headEnd/>
              <a:tailEnd/>
            </a:ln>
          </p:spPr>
          <p:txBody>
            <a:bodyPr/>
            <a:lstStyle/>
            <a:p>
              <a:endParaRPr lang="en-US"/>
            </a:p>
          </p:txBody>
        </p:sp>
        <p:sp>
          <p:nvSpPr>
            <p:cNvPr id="94259" name="Line 50"/>
            <p:cNvSpPr>
              <a:spLocks noChangeShapeType="1"/>
            </p:cNvSpPr>
            <p:nvPr/>
          </p:nvSpPr>
          <p:spPr bwMode="auto">
            <a:xfrm flipV="1">
              <a:off x="837" y="2284"/>
              <a:ext cx="1" cy="31"/>
            </a:xfrm>
            <a:prstGeom prst="line">
              <a:avLst/>
            </a:prstGeom>
            <a:noFill/>
            <a:ln w="0">
              <a:solidFill>
                <a:srgbClr val="000000"/>
              </a:solidFill>
              <a:round/>
              <a:headEnd/>
              <a:tailEnd/>
            </a:ln>
          </p:spPr>
          <p:txBody>
            <a:bodyPr/>
            <a:lstStyle/>
            <a:p>
              <a:endParaRPr lang="en-US"/>
            </a:p>
          </p:txBody>
        </p:sp>
        <p:sp>
          <p:nvSpPr>
            <p:cNvPr id="94260" name="Line 51"/>
            <p:cNvSpPr>
              <a:spLocks noChangeShapeType="1"/>
            </p:cNvSpPr>
            <p:nvPr/>
          </p:nvSpPr>
          <p:spPr bwMode="auto">
            <a:xfrm flipV="1">
              <a:off x="888" y="2284"/>
              <a:ext cx="1" cy="31"/>
            </a:xfrm>
            <a:prstGeom prst="line">
              <a:avLst/>
            </a:prstGeom>
            <a:noFill/>
            <a:ln w="0">
              <a:solidFill>
                <a:srgbClr val="000000"/>
              </a:solidFill>
              <a:round/>
              <a:headEnd/>
              <a:tailEnd/>
            </a:ln>
          </p:spPr>
          <p:txBody>
            <a:bodyPr/>
            <a:lstStyle/>
            <a:p>
              <a:endParaRPr lang="en-US"/>
            </a:p>
          </p:txBody>
        </p:sp>
        <p:sp>
          <p:nvSpPr>
            <p:cNvPr id="94261" name="Line 52"/>
            <p:cNvSpPr>
              <a:spLocks noChangeShapeType="1"/>
            </p:cNvSpPr>
            <p:nvPr/>
          </p:nvSpPr>
          <p:spPr bwMode="auto">
            <a:xfrm flipV="1">
              <a:off x="934" y="2284"/>
              <a:ext cx="1" cy="31"/>
            </a:xfrm>
            <a:prstGeom prst="line">
              <a:avLst/>
            </a:prstGeom>
            <a:noFill/>
            <a:ln w="0">
              <a:solidFill>
                <a:srgbClr val="000000"/>
              </a:solidFill>
              <a:round/>
              <a:headEnd/>
              <a:tailEnd/>
            </a:ln>
          </p:spPr>
          <p:txBody>
            <a:bodyPr/>
            <a:lstStyle/>
            <a:p>
              <a:endParaRPr lang="en-US"/>
            </a:p>
          </p:txBody>
        </p:sp>
        <p:sp>
          <p:nvSpPr>
            <p:cNvPr id="94262" name="Line 53"/>
            <p:cNvSpPr>
              <a:spLocks noChangeShapeType="1"/>
            </p:cNvSpPr>
            <p:nvPr/>
          </p:nvSpPr>
          <p:spPr bwMode="auto">
            <a:xfrm flipV="1">
              <a:off x="986" y="2284"/>
              <a:ext cx="1" cy="31"/>
            </a:xfrm>
            <a:prstGeom prst="line">
              <a:avLst/>
            </a:prstGeom>
            <a:noFill/>
            <a:ln w="0">
              <a:solidFill>
                <a:srgbClr val="000000"/>
              </a:solidFill>
              <a:round/>
              <a:headEnd/>
              <a:tailEnd/>
            </a:ln>
          </p:spPr>
          <p:txBody>
            <a:bodyPr/>
            <a:lstStyle/>
            <a:p>
              <a:endParaRPr lang="en-US"/>
            </a:p>
          </p:txBody>
        </p:sp>
        <p:sp>
          <p:nvSpPr>
            <p:cNvPr id="94263" name="Line 54"/>
            <p:cNvSpPr>
              <a:spLocks noChangeShapeType="1"/>
            </p:cNvSpPr>
            <p:nvPr/>
          </p:nvSpPr>
          <p:spPr bwMode="auto">
            <a:xfrm flipV="1">
              <a:off x="1032" y="2284"/>
              <a:ext cx="1" cy="31"/>
            </a:xfrm>
            <a:prstGeom prst="line">
              <a:avLst/>
            </a:prstGeom>
            <a:noFill/>
            <a:ln w="0">
              <a:solidFill>
                <a:srgbClr val="000000"/>
              </a:solidFill>
              <a:round/>
              <a:headEnd/>
              <a:tailEnd/>
            </a:ln>
          </p:spPr>
          <p:txBody>
            <a:bodyPr/>
            <a:lstStyle/>
            <a:p>
              <a:endParaRPr lang="en-US"/>
            </a:p>
          </p:txBody>
        </p:sp>
        <p:sp>
          <p:nvSpPr>
            <p:cNvPr id="94264" name="Line 55"/>
            <p:cNvSpPr>
              <a:spLocks noChangeShapeType="1"/>
            </p:cNvSpPr>
            <p:nvPr/>
          </p:nvSpPr>
          <p:spPr bwMode="auto">
            <a:xfrm flipV="1">
              <a:off x="1084" y="2284"/>
              <a:ext cx="1" cy="31"/>
            </a:xfrm>
            <a:prstGeom prst="line">
              <a:avLst/>
            </a:prstGeom>
            <a:noFill/>
            <a:ln w="0">
              <a:solidFill>
                <a:srgbClr val="000000"/>
              </a:solidFill>
              <a:round/>
              <a:headEnd/>
              <a:tailEnd/>
            </a:ln>
          </p:spPr>
          <p:txBody>
            <a:bodyPr/>
            <a:lstStyle/>
            <a:p>
              <a:endParaRPr lang="en-US"/>
            </a:p>
          </p:txBody>
        </p:sp>
        <p:sp>
          <p:nvSpPr>
            <p:cNvPr id="94265" name="Line 56"/>
            <p:cNvSpPr>
              <a:spLocks noChangeShapeType="1"/>
            </p:cNvSpPr>
            <p:nvPr/>
          </p:nvSpPr>
          <p:spPr bwMode="auto">
            <a:xfrm flipV="1">
              <a:off x="1130" y="2284"/>
              <a:ext cx="1" cy="31"/>
            </a:xfrm>
            <a:prstGeom prst="line">
              <a:avLst/>
            </a:prstGeom>
            <a:noFill/>
            <a:ln w="0">
              <a:solidFill>
                <a:srgbClr val="000000"/>
              </a:solidFill>
              <a:round/>
              <a:headEnd/>
              <a:tailEnd/>
            </a:ln>
          </p:spPr>
          <p:txBody>
            <a:bodyPr/>
            <a:lstStyle/>
            <a:p>
              <a:endParaRPr lang="en-US"/>
            </a:p>
          </p:txBody>
        </p:sp>
        <p:sp>
          <p:nvSpPr>
            <p:cNvPr id="94266" name="Line 57"/>
            <p:cNvSpPr>
              <a:spLocks noChangeShapeType="1"/>
            </p:cNvSpPr>
            <p:nvPr/>
          </p:nvSpPr>
          <p:spPr bwMode="auto">
            <a:xfrm flipV="1">
              <a:off x="1181" y="2284"/>
              <a:ext cx="1" cy="31"/>
            </a:xfrm>
            <a:prstGeom prst="line">
              <a:avLst/>
            </a:prstGeom>
            <a:noFill/>
            <a:ln w="0">
              <a:solidFill>
                <a:srgbClr val="000000"/>
              </a:solidFill>
              <a:round/>
              <a:headEnd/>
              <a:tailEnd/>
            </a:ln>
          </p:spPr>
          <p:txBody>
            <a:bodyPr/>
            <a:lstStyle/>
            <a:p>
              <a:endParaRPr lang="en-US"/>
            </a:p>
          </p:txBody>
        </p:sp>
        <p:sp>
          <p:nvSpPr>
            <p:cNvPr id="94267" name="Line 58"/>
            <p:cNvSpPr>
              <a:spLocks noChangeShapeType="1"/>
            </p:cNvSpPr>
            <p:nvPr/>
          </p:nvSpPr>
          <p:spPr bwMode="auto">
            <a:xfrm flipV="1">
              <a:off x="1228" y="2284"/>
              <a:ext cx="1" cy="31"/>
            </a:xfrm>
            <a:prstGeom prst="line">
              <a:avLst/>
            </a:prstGeom>
            <a:noFill/>
            <a:ln w="0">
              <a:solidFill>
                <a:srgbClr val="000000"/>
              </a:solidFill>
              <a:round/>
              <a:headEnd/>
              <a:tailEnd/>
            </a:ln>
          </p:spPr>
          <p:txBody>
            <a:bodyPr/>
            <a:lstStyle/>
            <a:p>
              <a:endParaRPr lang="en-US"/>
            </a:p>
          </p:txBody>
        </p:sp>
        <p:sp>
          <p:nvSpPr>
            <p:cNvPr id="94268" name="Line 59"/>
            <p:cNvSpPr>
              <a:spLocks noChangeShapeType="1"/>
            </p:cNvSpPr>
            <p:nvPr/>
          </p:nvSpPr>
          <p:spPr bwMode="auto">
            <a:xfrm flipV="1">
              <a:off x="1279" y="2284"/>
              <a:ext cx="1" cy="31"/>
            </a:xfrm>
            <a:prstGeom prst="line">
              <a:avLst/>
            </a:prstGeom>
            <a:noFill/>
            <a:ln w="0">
              <a:solidFill>
                <a:srgbClr val="000000"/>
              </a:solidFill>
              <a:round/>
              <a:headEnd/>
              <a:tailEnd/>
            </a:ln>
          </p:spPr>
          <p:txBody>
            <a:bodyPr/>
            <a:lstStyle/>
            <a:p>
              <a:endParaRPr lang="en-US"/>
            </a:p>
          </p:txBody>
        </p:sp>
        <p:sp>
          <p:nvSpPr>
            <p:cNvPr id="94269" name="Line 60"/>
            <p:cNvSpPr>
              <a:spLocks noChangeShapeType="1"/>
            </p:cNvSpPr>
            <p:nvPr/>
          </p:nvSpPr>
          <p:spPr bwMode="auto">
            <a:xfrm flipV="1">
              <a:off x="1325" y="2284"/>
              <a:ext cx="1" cy="31"/>
            </a:xfrm>
            <a:prstGeom prst="line">
              <a:avLst/>
            </a:prstGeom>
            <a:noFill/>
            <a:ln w="0">
              <a:solidFill>
                <a:srgbClr val="000000"/>
              </a:solidFill>
              <a:round/>
              <a:headEnd/>
              <a:tailEnd/>
            </a:ln>
          </p:spPr>
          <p:txBody>
            <a:bodyPr/>
            <a:lstStyle/>
            <a:p>
              <a:endParaRPr lang="en-US"/>
            </a:p>
          </p:txBody>
        </p:sp>
        <p:sp>
          <p:nvSpPr>
            <p:cNvPr id="94270" name="Line 61"/>
            <p:cNvSpPr>
              <a:spLocks noChangeShapeType="1"/>
            </p:cNvSpPr>
            <p:nvPr/>
          </p:nvSpPr>
          <p:spPr bwMode="auto">
            <a:xfrm flipV="1">
              <a:off x="1377" y="2284"/>
              <a:ext cx="1" cy="31"/>
            </a:xfrm>
            <a:prstGeom prst="line">
              <a:avLst/>
            </a:prstGeom>
            <a:noFill/>
            <a:ln w="0">
              <a:solidFill>
                <a:srgbClr val="000000"/>
              </a:solidFill>
              <a:round/>
              <a:headEnd/>
              <a:tailEnd/>
            </a:ln>
          </p:spPr>
          <p:txBody>
            <a:bodyPr/>
            <a:lstStyle/>
            <a:p>
              <a:endParaRPr lang="en-US"/>
            </a:p>
          </p:txBody>
        </p:sp>
        <p:sp>
          <p:nvSpPr>
            <p:cNvPr id="94271" name="Line 62"/>
            <p:cNvSpPr>
              <a:spLocks noChangeShapeType="1"/>
            </p:cNvSpPr>
            <p:nvPr/>
          </p:nvSpPr>
          <p:spPr bwMode="auto">
            <a:xfrm flipV="1">
              <a:off x="1423" y="2284"/>
              <a:ext cx="1" cy="31"/>
            </a:xfrm>
            <a:prstGeom prst="line">
              <a:avLst/>
            </a:prstGeom>
            <a:noFill/>
            <a:ln w="0">
              <a:solidFill>
                <a:srgbClr val="000000"/>
              </a:solidFill>
              <a:round/>
              <a:headEnd/>
              <a:tailEnd/>
            </a:ln>
          </p:spPr>
          <p:txBody>
            <a:bodyPr/>
            <a:lstStyle/>
            <a:p>
              <a:endParaRPr lang="en-US"/>
            </a:p>
          </p:txBody>
        </p:sp>
        <p:sp>
          <p:nvSpPr>
            <p:cNvPr id="94272" name="Line 63"/>
            <p:cNvSpPr>
              <a:spLocks noChangeShapeType="1"/>
            </p:cNvSpPr>
            <p:nvPr/>
          </p:nvSpPr>
          <p:spPr bwMode="auto">
            <a:xfrm flipV="1">
              <a:off x="1475" y="2284"/>
              <a:ext cx="1" cy="31"/>
            </a:xfrm>
            <a:prstGeom prst="line">
              <a:avLst/>
            </a:prstGeom>
            <a:noFill/>
            <a:ln w="0">
              <a:solidFill>
                <a:srgbClr val="000000"/>
              </a:solidFill>
              <a:round/>
              <a:headEnd/>
              <a:tailEnd/>
            </a:ln>
          </p:spPr>
          <p:txBody>
            <a:bodyPr/>
            <a:lstStyle/>
            <a:p>
              <a:endParaRPr lang="en-US"/>
            </a:p>
          </p:txBody>
        </p:sp>
        <p:sp>
          <p:nvSpPr>
            <p:cNvPr id="94273" name="Line 64"/>
            <p:cNvSpPr>
              <a:spLocks noChangeShapeType="1"/>
            </p:cNvSpPr>
            <p:nvPr/>
          </p:nvSpPr>
          <p:spPr bwMode="auto">
            <a:xfrm flipV="1">
              <a:off x="1521" y="2284"/>
              <a:ext cx="1" cy="31"/>
            </a:xfrm>
            <a:prstGeom prst="line">
              <a:avLst/>
            </a:prstGeom>
            <a:noFill/>
            <a:ln w="0">
              <a:solidFill>
                <a:srgbClr val="000000"/>
              </a:solidFill>
              <a:round/>
              <a:headEnd/>
              <a:tailEnd/>
            </a:ln>
          </p:spPr>
          <p:txBody>
            <a:bodyPr/>
            <a:lstStyle/>
            <a:p>
              <a:endParaRPr lang="en-US"/>
            </a:p>
          </p:txBody>
        </p:sp>
        <p:sp>
          <p:nvSpPr>
            <p:cNvPr id="94274" name="Line 65"/>
            <p:cNvSpPr>
              <a:spLocks noChangeShapeType="1"/>
            </p:cNvSpPr>
            <p:nvPr/>
          </p:nvSpPr>
          <p:spPr bwMode="auto">
            <a:xfrm flipV="1">
              <a:off x="1572" y="2284"/>
              <a:ext cx="1" cy="31"/>
            </a:xfrm>
            <a:prstGeom prst="line">
              <a:avLst/>
            </a:prstGeom>
            <a:noFill/>
            <a:ln w="0">
              <a:solidFill>
                <a:srgbClr val="000000"/>
              </a:solidFill>
              <a:round/>
              <a:headEnd/>
              <a:tailEnd/>
            </a:ln>
          </p:spPr>
          <p:txBody>
            <a:bodyPr/>
            <a:lstStyle/>
            <a:p>
              <a:endParaRPr lang="en-US"/>
            </a:p>
          </p:txBody>
        </p:sp>
        <p:sp>
          <p:nvSpPr>
            <p:cNvPr id="94275" name="Line 66"/>
            <p:cNvSpPr>
              <a:spLocks noChangeShapeType="1"/>
            </p:cNvSpPr>
            <p:nvPr/>
          </p:nvSpPr>
          <p:spPr bwMode="auto">
            <a:xfrm flipV="1">
              <a:off x="1619" y="2284"/>
              <a:ext cx="1" cy="31"/>
            </a:xfrm>
            <a:prstGeom prst="line">
              <a:avLst/>
            </a:prstGeom>
            <a:noFill/>
            <a:ln w="0">
              <a:solidFill>
                <a:srgbClr val="000000"/>
              </a:solidFill>
              <a:round/>
              <a:headEnd/>
              <a:tailEnd/>
            </a:ln>
          </p:spPr>
          <p:txBody>
            <a:bodyPr/>
            <a:lstStyle/>
            <a:p>
              <a:endParaRPr lang="en-US"/>
            </a:p>
          </p:txBody>
        </p:sp>
        <p:sp>
          <p:nvSpPr>
            <p:cNvPr id="94276" name="Line 67"/>
            <p:cNvSpPr>
              <a:spLocks noChangeShapeType="1"/>
            </p:cNvSpPr>
            <p:nvPr/>
          </p:nvSpPr>
          <p:spPr bwMode="auto">
            <a:xfrm flipV="1">
              <a:off x="1670" y="2284"/>
              <a:ext cx="1" cy="31"/>
            </a:xfrm>
            <a:prstGeom prst="line">
              <a:avLst/>
            </a:prstGeom>
            <a:noFill/>
            <a:ln w="0">
              <a:solidFill>
                <a:srgbClr val="000000"/>
              </a:solidFill>
              <a:round/>
              <a:headEnd/>
              <a:tailEnd/>
            </a:ln>
          </p:spPr>
          <p:txBody>
            <a:bodyPr/>
            <a:lstStyle/>
            <a:p>
              <a:endParaRPr lang="en-US"/>
            </a:p>
          </p:txBody>
        </p:sp>
        <p:sp>
          <p:nvSpPr>
            <p:cNvPr id="94277" name="Line 68"/>
            <p:cNvSpPr>
              <a:spLocks noChangeShapeType="1"/>
            </p:cNvSpPr>
            <p:nvPr/>
          </p:nvSpPr>
          <p:spPr bwMode="auto">
            <a:xfrm flipV="1">
              <a:off x="1716" y="2284"/>
              <a:ext cx="1" cy="31"/>
            </a:xfrm>
            <a:prstGeom prst="line">
              <a:avLst/>
            </a:prstGeom>
            <a:noFill/>
            <a:ln w="0">
              <a:solidFill>
                <a:srgbClr val="000000"/>
              </a:solidFill>
              <a:round/>
              <a:headEnd/>
              <a:tailEnd/>
            </a:ln>
          </p:spPr>
          <p:txBody>
            <a:bodyPr/>
            <a:lstStyle/>
            <a:p>
              <a:endParaRPr lang="en-US"/>
            </a:p>
          </p:txBody>
        </p:sp>
        <p:sp>
          <p:nvSpPr>
            <p:cNvPr id="94278" name="Line 69"/>
            <p:cNvSpPr>
              <a:spLocks noChangeShapeType="1"/>
            </p:cNvSpPr>
            <p:nvPr/>
          </p:nvSpPr>
          <p:spPr bwMode="auto">
            <a:xfrm flipV="1">
              <a:off x="1768" y="2284"/>
              <a:ext cx="1" cy="31"/>
            </a:xfrm>
            <a:prstGeom prst="line">
              <a:avLst/>
            </a:prstGeom>
            <a:noFill/>
            <a:ln w="0">
              <a:solidFill>
                <a:srgbClr val="000000"/>
              </a:solidFill>
              <a:round/>
              <a:headEnd/>
              <a:tailEnd/>
            </a:ln>
          </p:spPr>
          <p:txBody>
            <a:bodyPr/>
            <a:lstStyle/>
            <a:p>
              <a:endParaRPr lang="en-US"/>
            </a:p>
          </p:txBody>
        </p:sp>
        <p:sp>
          <p:nvSpPr>
            <p:cNvPr id="94279" name="Line 70"/>
            <p:cNvSpPr>
              <a:spLocks noChangeShapeType="1"/>
            </p:cNvSpPr>
            <p:nvPr/>
          </p:nvSpPr>
          <p:spPr bwMode="auto">
            <a:xfrm flipV="1">
              <a:off x="1814" y="2284"/>
              <a:ext cx="1" cy="31"/>
            </a:xfrm>
            <a:prstGeom prst="line">
              <a:avLst/>
            </a:prstGeom>
            <a:noFill/>
            <a:ln w="0">
              <a:solidFill>
                <a:srgbClr val="000000"/>
              </a:solidFill>
              <a:round/>
              <a:headEnd/>
              <a:tailEnd/>
            </a:ln>
          </p:spPr>
          <p:txBody>
            <a:bodyPr/>
            <a:lstStyle/>
            <a:p>
              <a:endParaRPr lang="en-US"/>
            </a:p>
          </p:txBody>
        </p:sp>
        <p:sp>
          <p:nvSpPr>
            <p:cNvPr id="94280" name="Line 71"/>
            <p:cNvSpPr>
              <a:spLocks noChangeShapeType="1"/>
            </p:cNvSpPr>
            <p:nvPr/>
          </p:nvSpPr>
          <p:spPr bwMode="auto">
            <a:xfrm flipV="1">
              <a:off x="1865" y="2284"/>
              <a:ext cx="1" cy="31"/>
            </a:xfrm>
            <a:prstGeom prst="line">
              <a:avLst/>
            </a:prstGeom>
            <a:noFill/>
            <a:ln w="0">
              <a:solidFill>
                <a:srgbClr val="000000"/>
              </a:solidFill>
              <a:round/>
              <a:headEnd/>
              <a:tailEnd/>
            </a:ln>
          </p:spPr>
          <p:txBody>
            <a:bodyPr/>
            <a:lstStyle/>
            <a:p>
              <a:endParaRPr lang="en-US"/>
            </a:p>
          </p:txBody>
        </p:sp>
        <p:sp>
          <p:nvSpPr>
            <p:cNvPr id="94281" name="Line 72"/>
            <p:cNvSpPr>
              <a:spLocks noChangeShapeType="1"/>
            </p:cNvSpPr>
            <p:nvPr/>
          </p:nvSpPr>
          <p:spPr bwMode="auto">
            <a:xfrm flipV="1">
              <a:off x="1912" y="2284"/>
              <a:ext cx="1" cy="31"/>
            </a:xfrm>
            <a:prstGeom prst="line">
              <a:avLst/>
            </a:prstGeom>
            <a:noFill/>
            <a:ln w="0">
              <a:solidFill>
                <a:srgbClr val="000000"/>
              </a:solidFill>
              <a:round/>
              <a:headEnd/>
              <a:tailEnd/>
            </a:ln>
          </p:spPr>
          <p:txBody>
            <a:bodyPr/>
            <a:lstStyle/>
            <a:p>
              <a:endParaRPr lang="en-US"/>
            </a:p>
          </p:txBody>
        </p:sp>
        <p:sp>
          <p:nvSpPr>
            <p:cNvPr id="94282" name="Line 73"/>
            <p:cNvSpPr>
              <a:spLocks noChangeShapeType="1"/>
            </p:cNvSpPr>
            <p:nvPr/>
          </p:nvSpPr>
          <p:spPr bwMode="auto">
            <a:xfrm flipV="1">
              <a:off x="1963" y="2284"/>
              <a:ext cx="1" cy="31"/>
            </a:xfrm>
            <a:prstGeom prst="line">
              <a:avLst/>
            </a:prstGeom>
            <a:noFill/>
            <a:ln w="0">
              <a:solidFill>
                <a:srgbClr val="000000"/>
              </a:solidFill>
              <a:round/>
              <a:headEnd/>
              <a:tailEnd/>
            </a:ln>
          </p:spPr>
          <p:txBody>
            <a:bodyPr/>
            <a:lstStyle/>
            <a:p>
              <a:endParaRPr lang="en-US"/>
            </a:p>
          </p:txBody>
        </p:sp>
        <p:sp>
          <p:nvSpPr>
            <p:cNvPr id="94283" name="Line 74"/>
            <p:cNvSpPr>
              <a:spLocks noChangeShapeType="1"/>
            </p:cNvSpPr>
            <p:nvPr/>
          </p:nvSpPr>
          <p:spPr bwMode="auto">
            <a:xfrm flipV="1">
              <a:off x="2009" y="2284"/>
              <a:ext cx="1" cy="31"/>
            </a:xfrm>
            <a:prstGeom prst="line">
              <a:avLst/>
            </a:prstGeom>
            <a:noFill/>
            <a:ln w="0">
              <a:solidFill>
                <a:srgbClr val="000000"/>
              </a:solidFill>
              <a:round/>
              <a:headEnd/>
              <a:tailEnd/>
            </a:ln>
          </p:spPr>
          <p:txBody>
            <a:bodyPr/>
            <a:lstStyle/>
            <a:p>
              <a:endParaRPr lang="en-US"/>
            </a:p>
          </p:txBody>
        </p:sp>
        <p:sp>
          <p:nvSpPr>
            <p:cNvPr id="94284" name="Line 75"/>
            <p:cNvSpPr>
              <a:spLocks noChangeShapeType="1"/>
            </p:cNvSpPr>
            <p:nvPr/>
          </p:nvSpPr>
          <p:spPr bwMode="auto">
            <a:xfrm flipV="1">
              <a:off x="2061" y="2284"/>
              <a:ext cx="1" cy="31"/>
            </a:xfrm>
            <a:prstGeom prst="line">
              <a:avLst/>
            </a:prstGeom>
            <a:noFill/>
            <a:ln w="0">
              <a:solidFill>
                <a:srgbClr val="000000"/>
              </a:solidFill>
              <a:round/>
              <a:headEnd/>
              <a:tailEnd/>
            </a:ln>
          </p:spPr>
          <p:txBody>
            <a:bodyPr/>
            <a:lstStyle/>
            <a:p>
              <a:endParaRPr lang="en-US"/>
            </a:p>
          </p:txBody>
        </p:sp>
        <p:sp>
          <p:nvSpPr>
            <p:cNvPr id="94285" name="Line 76"/>
            <p:cNvSpPr>
              <a:spLocks noChangeShapeType="1"/>
            </p:cNvSpPr>
            <p:nvPr/>
          </p:nvSpPr>
          <p:spPr bwMode="auto">
            <a:xfrm flipV="1">
              <a:off x="2107" y="2284"/>
              <a:ext cx="1" cy="31"/>
            </a:xfrm>
            <a:prstGeom prst="line">
              <a:avLst/>
            </a:prstGeom>
            <a:noFill/>
            <a:ln w="0">
              <a:solidFill>
                <a:srgbClr val="000000"/>
              </a:solidFill>
              <a:round/>
              <a:headEnd/>
              <a:tailEnd/>
            </a:ln>
          </p:spPr>
          <p:txBody>
            <a:bodyPr/>
            <a:lstStyle/>
            <a:p>
              <a:endParaRPr lang="en-US"/>
            </a:p>
          </p:txBody>
        </p:sp>
        <p:sp>
          <p:nvSpPr>
            <p:cNvPr id="94286" name="Line 77"/>
            <p:cNvSpPr>
              <a:spLocks noChangeShapeType="1"/>
            </p:cNvSpPr>
            <p:nvPr/>
          </p:nvSpPr>
          <p:spPr bwMode="auto">
            <a:xfrm flipV="1">
              <a:off x="2159" y="2284"/>
              <a:ext cx="1" cy="31"/>
            </a:xfrm>
            <a:prstGeom prst="line">
              <a:avLst/>
            </a:prstGeom>
            <a:noFill/>
            <a:ln w="0">
              <a:solidFill>
                <a:srgbClr val="000000"/>
              </a:solidFill>
              <a:round/>
              <a:headEnd/>
              <a:tailEnd/>
            </a:ln>
          </p:spPr>
          <p:txBody>
            <a:bodyPr/>
            <a:lstStyle/>
            <a:p>
              <a:endParaRPr lang="en-US"/>
            </a:p>
          </p:txBody>
        </p:sp>
        <p:sp>
          <p:nvSpPr>
            <p:cNvPr id="94287" name="Line 78"/>
            <p:cNvSpPr>
              <a:spLocks noChangeShapeType="1"/>
            </p:cNvSpPr>
            <p:nvPr/>
          </p:nvSpPr>
          <p:spPr bwMode="auto">
            <a:xfrm flipV="1">
              <a:off x="2205" y="2284"/>
              <a:ext cx="1" cy="31"/>
            </a:xfrm>
            <a:prstGeom prst="line">
              <a:avLst/>
            </a:prstGeom>
            <a:noFill/>
            <a:ln w="0">
              <a:solidFill>
                <a:srgbClr val="000000"/>
              </a:solidFill>
              <a:round/>
              <a:headEnd/>
              <a:tailEnd/>
            </a:ln>
          </p:spPr>
          <p:txBody>
            <a:bodyPr/>
            <a:lstStyle/>
            <a:p>
              <a:endParaRPr lang="en-US"/>
            </a:p>
          </p:txBody>
        </p:sp>
        <p:sp>
          <p:nvSpPr>
            <p:cNvPr id="94288" name="Line 79"/>
            <p:cNvSpPr>
              <a:spLocks noChangeShapeType="1"/>
            </p:cNvSpPr>
            <p:nvPr/>
          </p:nvSpPr>
          <p:spPr bwMode="auto">
            <a:xfrm flipV="1">
              <a:off x="2256" y="2284"/>
              <a:ext cx="1" cy="31"/>
            </a:xfrm>
            <a:prstGeom prst="line">
              <a:avLst/>
            </a:prstGeom>
            <a:noFill/>
            <a:ln w="0">
              <a:solidFill>
                <a:srgbClr val="000000"/>
              </a:solidFill>
              <a:round/>
              <a:headEnd/>
              <a:tailEnd/>
            </a:ln>
          </p:spPr>
          <p:txBody>
            <a:bodyPr/>
            <a:lstStyle/>
            <a:p>
              <a:endParaRPr lang="en-US"/>
            </a:p>
          </p:txBody>
        </p:sp>
        <p:sp>
          <p:nvSpPr>
            <p:cNvPr id="94289" name="Line 80"/>
            <p:cNvSpPr>
              <a:spLocks noChangeShapeType="1"/>
            </p:cNvSpPr>
            <p:nvPr/>
          </p:nvSpPr>
          <p:spPr bwMode="auto">
            <a:xfrm flipV="1">
              <a:off x="2303" y="2284"/>
              <a:ext cx="1" cy="31"/>
            </a:xfrm>
            <a:prstGeom prst="line">
              <a:avLst/>
            </a:prstGeom>
            <a:noFill/>
            <a:ln w="0">
              <a:solidFill>
                <a:srgbClr val="000000"/>
              </a:solidFill>
              <a:round/>
              <a:headEnd/>
              <a:tailEnd/>
            </a:ln>
          </p:spPr>
          <p:txBody>
            <a:bodyPr/>
            <a:lstStyle/>
            <a:p>
              <a:endParaRPr lang="en-US"/>
            </a:p>
          </p:txBody>
        </p:sp>
        <p:sp>
          <p:nvSpPr>
            <p:cNvPr id="94290" name="Line 81"/>
            <p:cNvSpPr>
              <a:spLocks noChangeShapeType="1"/>
            </p:cNvSpPr>
            <p:nvPr/>
          </p:nvSpPr>
          <p:spPr bwMode="auto">
            <a:xfrm flipV="1">
              <a:off x="2354" y="2284"/>
              <a:ext cx="1" cy="31"/>
            </a:xfrm>
            <a:prstGeom prst="line">
              <a:avLst/>
            </a:prstGeom>
            <a:noFill/>
            <a:ln w="0">
              <a:solidFill>
                <a:srgbClr val="000000"/>
              </a:solidFill>
              <a:round/>
              <a:headEnd/>
              <a:tailEnd/>
            </a:ln>
          </p:spPr>
          <p:txBody>
            <a:bodyPr/>
            <a:lstStyle/>
            <a:p>
              <a:endParaRPr lang="en-US"/>
            </a:p>
          </p:txBody>
        </p:sp>
        <p:sp>
          <p:nvSpPr>
            <p:cNvPr id="94291" name="Line 82"/>
            <p:cNvSpPr>
              <a:spLocks noChangeShapeType="1"/>
            </p:cNvSpPr>
            <p:nvPr/>
          </p:nvSpPr>
          <p:spPr bwMode="auto">
            <a:xfrm flipV="1">
              <a:off x="2400" y="2284"/>
              <a:ext cx="1" cy="31"/>
            </a:xfrm>
            <a:prstGeom prst="line">
              <a:avLst/>
            </a:prstGeom>
            <a:noFill/>
            <a:ln w="0">
              <a:solidFill>
                <a:srgbClr val="000000"/>
              </a:solidFill>
              <a:round/>
              <a:headEnd/>
              <a:tailEnd/>
            </a:ln>
          </p:spPr>
          <p:txBody>
            <a:bodyPr/>
            <a:lstStyle/>
            <a:p>
              <a:endParaRPr lang="en-US"/>
            </a:p>
          </p:txBody>
        </p:sp>
        <p:sp>
          <p:nvSpPr>
            <p:cNvPr id="94292" name="Freeform 83"/>
            <p:cNvSpPr>
              <a:spLocks/>
            </p:cNvSpPr>
            <p:nvPr/>
          </p:nvSpPr>
          <p:spPr bwMode="auto">
            <a:xfrm>
              <a:off x="471" y="1718"/>
              <a:ext cx="1904" cy="582"/>
            </a:xfrm>
            <a:custGeom>
              <a:avLst/>
              <a:gdLst>
                <a:gd name="T0" fmla="*/ 0 w 370"/>
                <a:gd name="T1" fmla="*/ 2109642 h 113"/>
                <a:gd name="T2" fmla="*/ 166245 w 370"/>
                <a:gd name="T3" fmla="*/ 2109642 h 113"/>
                <a:gd name="T4" fmla="*/ 353491 w 370"/>
                <a:gd name="T5" fmla="*/ 2109642 h 113"/>
                <a:gd name="T6" fmla="*/ 519581 w 370"/>
                <a:gd name="T7" fmla="*/ 2091342 h 113"/>
                <a:gd name="T8" fmla="*/ 707511 w 370"/>
                <a:gd name="T9" fmla="*/ 2091342 h 113"/>
                <a:gd name="T10" fmla="*/ 873072 w 370"/>
                <a:gd name="T11" fmla="*/ 2073038 h 113"/>
                <a:gd name="T12" fmla="*/ 1057456 w 370"/>
                <a:gd name="T13" fmla="*/ 2033009 h 113"/>
                <a:gd name="T14" fmla="*/ 1227092 w 370"/>
                <a:gd name="T15" fmla="*/ 1997064 h 113"/>
                <a:gd name="T16" fmla="*/ 1410921 w 370"/>
                <a:gd name="T17" fmla="*/ 1921089 h 113"/>
                <a:gd name="T18" fmla="*/ 1577037 w 370"/>
                <a:gd name="T19" fmla="*/ 1830236 h 113"/>
                <a:gd name="T20" fmla="*/ 1764282 w 370"/>
                <a:gd name="T21" fmla="*/ 1700038 h 113"/>
                <a:gd name="T22" fmla="*/ 1930527 w 370"/>
                <a:gd name="T23" fmla="*/ 1529125 h 113"/>
                <a:gd name="T24" fmla="*/ 2118437 w 370"/>
                <a:gd name="T25" fmla="*/ 1326512 h 113"/>
                <a:gd name="T26" fmla="*/ 2283858 w 370"/>
                <a:gd name="T27" fmla="*/ 1083710 h 113"/>
                <a:gd name="T28" fmla="*/ 2468376 w 370"/>
                <a:gd name="T29" fmla="*/ 822629 h 113"/>
                <a:gd name="T30" fmla="*/ 2638012 w 370"/>
                <a:gd name="T31" fmla="*/ 579827 h 113"/>
                <a:gd name="T32" fmla="*/ 2821713 w 370"/>
                <a:gd name="T33" fmla="*/ 355355 h 113"/>
                <a:gd name="T34" fmla="*/ 2987958 w 370"/>
                <a:gd name="T35" fmla="*/ 166828 h 113"/>
                <a:gd name="T36" fmla="*/ 3175203 w 370"/>
                <a:gd name="T37" fmla="*/ 36609 h 113"/>
                <a:gd name="T38" fmla="*/ 3341314 w 370"/>
                <a:gd name="T39" fmla="*/ 0 h 113"/>
                <a:gd name="T40" fmla="*/ 3529357 w 370"/>
                <a:gd name="T41" fmla="*/ 36609 h 113"/>
                <a:gd name="T42" fmla="*/ 3694779 w 370"/>
                <a:gd name="T43" fmla="*/ 166828 h 113"/>
                <a:gd name="T44" fmla="*/ 3882688 w 370"/>
                <a:gd name="T45" fmla="*/ 355355 h 113"/>
                <a:gd name="T46" fmla="*/ 4048933 w 370"/>
                <a:gd name="T47" fmla="*/ 579827 h 113"/>
                <a:gd name="T48" fmla="*/ 4232633 w 370"/>
                <a:gd name="T49" fmla="*/ 822629 h 113"/>
                <a:gd name="T50" fmla="*/ 4402295 w 370"/>
                <a:gd name="T51" fmla="*/ 1083710 h 113"/>
                <a:gd name="T52" fmla="*/ 4585990 w 370"/>
                <a:gd name="T53" fmla="*/ 1326512 h 113"/>
                <a:gd name="T54" fmla="*/ 4752234 w 370"/>
                <a:gd name="T55" fmla="*/ 1529125 h 113"/>
                <a:gd name="T56" fmla="*/ 4940144 w 370"/>
                <a:gd name="T57" fmla="*/ 1700038 h 113"/>
                <a:gd name="T58" fmla="*/ 5106389 w 370"/>
                <a:gd name="T59" fmla="*/ 1830236 h 113"/>
                <a:gd name="T60" fmla="*/ 5293634 w 370"/>
                <a:gd name="T61" fmla="*/ 1921089 h 113"/>
                <a:gd name="T62" fmla="*/ 5459726 w 370"/>
                <a:gd name="T63" fmla="*/ 1997064 h 113"/>
                <a:gd name="T64" fmla="*/ 5643554 w 370"/>
                <a:gd name="T65" fmla="*/ 2033009 h 113"/>
                <a:gd name="T66" fmla="*/ 5813216 w 370"/>
                <a:gd name="T67" fmla="*/ 2073038 h 113"/>
                <a:gd name="T68" fmla="*/ 5997601 w 370"/>
                <a:gd name="T69" fmla="*/ 2091342 h 113"/>
                <a:gd name="T70" fmla="*/ 6163161 w 370"/>
                <a:gd name="T71" fmla="*/ 2091342 h 113"/>
                <a:gd name="T72" fmla="*/ 6351065 w 370"/>
                <a:gd name="T73" fmla="*/ 2109642 h 113"/>
                <a:gd name="T74" fmla="*/ 6517181 w 370"/>
                <a:gd name="T75" fmla="*/ 2109642 h 113"/>
                <a:gd name="T76" fmla="*/ 6704427 w 370"/>
                <a:gd name="T77" fmla="*/ 2109642 h 113"/>
                <a:gd name="T78" fmla="*/ 6870672 w 370"/>
                <a:gd name="T79" fmla="*/ 2109642 h 1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70"/>
                <a:gd name="T121" fmla="*/ 0 h 113"/>
                <a:gd name="T122" fmla="*/ 370 w 370"/>
                <a:gd name="T123" fmla="*/ 113 h 11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70" h="113">
                  <a:moveTo>
                    <a:pt x="0" y="113"/>
                  </a:moveTo>
                  <a:lnTo>
                    <a:pt x="9" y="113"/>
                  </a:lnTo>
                  <a:lnTo>
                    <a:pt x="19" y="113"/>
                  </a:lnTo>
                  <a:lnTo>
                    <a:pt x="28" y="112"/>
                  </a:lnTo>
                  <a:lnTo>
                    <a:pt x="38" y="112"/>
                  </a:lnTo>
                  <a:lnTo>
                    <a:pt x="47" y="111"/>
                  </a:lnTo>
                  <a:lnTo>
                    <a:pt x="57" y="109"/>
                  </a:lnTo>
                  <a:lnTo>
                    <a:pt x="66" y="107"/>
                  </a:lnTo>
                  <a:lnTo>
                    <a:pt x="76" y="103"/>
                  </a:lnTo>
                  <a:lnTo>
                    <a:pt x="85" y="98"/>
                  </a:lnTo>
                  <a:lnTo>
                    <a:pt x="95" y="91"/>
                  </a:lnTo>
                  <a:lnTo>
                    <a:pt x="104" y="82"/>
                  </a:lnTo>
                  <a:lnTo>
                    <a:pt x="114" y="71"/>
                  </a:lnTo>
                  <a:lnTo>
                    <a:pt x="123" y="58"/>
                  </a:lnTo>
                  <a:lnTo>
                    <a:pt x="133" y="44"/>
                  </a:lnTo>
                  <a:lnTo>
                    <a:pt x="142" y="31"/>
                  </a:lnTo>
                  <a:lnTo>
                    <a:pt x="152" y="19"/>
                  </a:lnTo>
                  <a:lnTo>
                    <a:pt x="161" y="9"/>
                  </a:lnTo>
                  <a:lnTo>
                    <a:pt x="171" y="2"/>
                  </a:lnTo>
                  <a:lnTo>
                    <a:pt x="180" y="0"/>
                  </a:lnTo>
                  <a:lnTo>
                    <a:pt x="190" y="2"/>
                  </a:lnTo>
                  <a:lnTo>
                    <a:pt x="199" y="9"/>
                  </a:lnTo>
                  <a:lnTo>
                    <a:pt x="209" y="19"/>
                  </a:lnTo>
                  <a:lnTo>
                    <a:pt x="218" y="31"/>
                  </a:lnTo>
                  <a:lnTo>
                    <a:pt x="228" y="44"/>
                  </a:lnTo>
                  <a:lnTo>
                    <a:pt x="237" y="58"/>
                  </a:lnTo>
                  <a:lnTo>
                    <a:pt x="247" y="71"/>
                  </a:lnTo>
                  <a:lnTo>
                    <a:pt x="256" y="82"/>
                  </a:lnTo>
                  <a:lnTo>
                    <a:pt x="266" y="91"/>
                  </a:lnTo>
                  <a:lnTo>
                    <a:pt x="275" y="98"/>
                  </a:lnTo>
                  <a:lnTo>
                    <a:pt x="285" y="103"/>
                  </a:lnTo>
                  <a:lnTo>
                    <a:pt x="294" y="107"/>
                  </a:lnTo>
                  <a:lnTo>
                    <a:pt x="304" y="109"/>
                  </a:lnTo>
                  <a:lnTo>
                    <a:pt x="313" y="111"/>
                  </a:lnTo>
                  <a:lnTo>
                    <a:pt x="323" y="112"/>
                  </a:lnTo>
                  <a:lnTo>
                    <a:pt x="332" y="112"/>
                  </a:lnTo>
                  <a:lnTo>
                    <a:pt x="342" y="113"/>
                  </a:lnTo>
                  <a:lnTo>
                    <a:pt x="351" y="113"/>
                  </a:lnTo>
                  <a:lnTo>
                    <a:pt x="361" y="113"/>
                  </a:lnTo>
                  <a:lnTo>
                    <a:pt x="370" y="113"/>
                  </a:lnTo>
                </a:path>
              </a:pathLst>
            </a:custGeom>
            <a:noFill/>
            <a:ln w="7938">
              <a:solidFill>
                <a:srgbClr val="FF00FF"/>
              </a:solidFill>
              <a:prstDash val="solid"/>
              <a:round/>
              <a:headEnd/>
              <a:tailEnd/>
            </a:ln>
          </p:spPr>
          <p:txBody>
            <a:bodyPr/>
            <a:lstStyle/>
            <a:p>
              <a:endParaRPr lang="en-US"/>
            </a:p>
          </p:txBody>
        </p:sp>
        <p:sp>
          <p:nvSpPr>
            <p:cNvPr id="94293" name="Rectangle 84"/>
            <p:cNvSpPr>
              <a:spLocks noChangeArrowheads="1"/>
            </p:cNvSpPr>
            <p:nvPr/>
          </p:nvSpPr>
          <p:spPr bwMode="auto">
            <a:xfrm>
              <a:off x="374" y="2264"/>
              <a:ext cx="21"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a:t>
              </a:r>
              <a:endParaRPr lang="en-US" sz="1600"/>
            </a:p>
          </p:txBody>
        </p:sp>
        <p:sp>
          <p:nvSpPr>
            <p:cNvPr id="94294" name="Rectangle 85"/>
            <p:cNvSpPr>
              <a:spLocks noChangeArrowheads="1"/>
            </p:cNvSpPr>
            <p:nvPr/>
          </p:nvSpPr>
          <p:spPr bwMode="auto">
            <a:xfrm>
              <a:off x="327" y="2119"/>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0.1</a:t>
              </a:r>
              <a:endParaRPr lang="en-US" sz="1600"/>
            </a:p>
          </p:txBody>
        </p:sp>
        <p:sp>
          <p:nvSpPr>
            <p:cNvPr id="94295" name="Rectangle 86"/>
            <p:cNvSpPr>
              <a:spLocks noChangeArrowheads="1"/>
            </p:cNvSpPr>
            <p:nvPr/>
          </p:nvSpPr>
          <p:spPr bwMode="auto">
            <a:xfrm>
              <a:off x="327" y="1970"/>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296" name="Rectangle 87"/>
            <p:cNvSpPr>
              <a:spLocks noChangeArrowheads="1"/>
            </p:cNvSpPr>
            <p:nvPr/>
          </p:nvSpPr>
          <p:spPr bwMode="auto">
            <a:xfrm>
              <a:off x="327" y="1826"/>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0.3</a:t>
              </a:r>
              <a:endParaRPr lang="en-US" sz="1600"/>
            </a:p>
          </p:txBody>
        </p:sp>
        <p:sp>
          <p:nvSpPr>
            <p:cNvPr id="94297" name="Rectangle 88"/>
            <p:cNvSpPr>
              <a:spLocks noChangeArrowheads="1"/>
            </p:cNvSpPr>
            <p:nvPr/>
          </p:nvSpPr>
          <p:spPr bwMode="auto">
            <a:xfrm>
              <a:off x="327" y="1682"/>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298" name="Rectangle 89"/>
            <p:cNvSpPr>
              <a:spLocks noChangeArrowheads="1"/>
            </p:cNvSpPr>
            <p:nvPr/>
          </p:nvSpPr>
          <p:spPr bwMode="auto">
            <a:xfrm>
              <a:off x="327" y="1533"/>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0.5</a:t>
              </a:r>
              <a:endParaRPr lang="en-US" sz="1600"/>
            </a:p>
          </p:txBody>
        </p:sp>
        <p:sp>
          <p:nvSpPr>
            <p:cNvPr id="94299" name="Rectangle 90"/>
            <p:cNvSpPr>
              <a:spLocks noChangeArrowheads="1"/>
            </p:cNvSpPr>
            <p:nvPr/>
          </p:nvSpPr>
          <p:spPr bwMode="auto">
            <a:xfrm>
              <a:off x="327" y="1389"/>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0.6</a:t>
              </a:r>
              <a:endParaRPr lang="en-US" sz="1600"/>
            </a:p>
          </p:txBody>
        </p:sp>
        <p:sp>
          <p:nvSpPr>
            <p:cNvPr id="94300" name="Rectangle 91"/>
            <p:cNvSpPr>
              <a:spLocks noChangeArrowheads="1"/>
            </p:cNvSpPr>
            <p:nvPr/>
          </p:nvSpPr>
          <p:spPr bwMode="auto">
            <a:xfrm rot="-5400000">
              <a:off x="414" y="2366"/>
              <a:ext cx="90"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-3.8</a:t>
              </a:r>
              <a:endParaRPr lang="en-US" sz="1600"/>
            </a:p>
          </p:txBody>
        </p:sp>
        <p:sp>
          <p:nvSpPr>
            <p:cNvPr id="94301" name="Rectangle 92"/>
            <p:cNvSpPr>
              <a:spLocks noChangeArrowheads="1"/>
            </p:cNvSpPr>
            <p:nvPr/>
          </p:nvSpPr>
          <p:spPr bwMode="auto">
            <a:xfrm rot="-5400000">
              <a:off x="557"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-3.2</a:t>
              </a:r>
              <a:endParaRPr lang="en-US" sz="1600"/>
            </a:p>
          </p:txBody>
        </p:sp>
        <p:sp>
          <p:nvSpPr>
            <p:cNvPr id="94302" name="Rectangle 93"/>
            <p:cNvSpPr>
              <a:spLocks noChangeArrowheads="1"/>
            </p:cNvSpPr>
            <p:nvPr/>
          </p:nvSpPr>
          <p:spPr bwMode="auto">
            <a:xfrm rot="-5400000">
              <a:off x="707"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-2.6</a:t>
              </a:r>
              <a:endParaRPr lang="en-US" sz="1600"/>
            </a:p>
          </p:txBody>
        </p:sp>
        <p:sp>
          <p:nvSpPr>
            <p:cNvPr id="94303" name="Rectangle 94"/>
            <p:cNvSpPr>
              <a:spLocks noChangeArrowheads="1"/>
            </p:cNvSpPr>
            <p:nvPr/>
          </p:nvSpPr>
          <p:spPr bwMode="auto">
            <a:xfrm rot="-5400000">
              <a:off x="870" y="2337"/>
              <a:ext cx="5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a:t>
              </a:r>
              <a:endParaRPr lang="en-US" sz="1600"/>
            </a:p>
          </p:txBody>
        </p:sp>
        <p:sp>
          <p:nvSpPr>
            <p:cNvPr id="94304" name="Rectangle 95"/>
            <p:cNvSpPr>
              <a:spLocks noChangeArrowheads="1"/>
            </p:cNvSpPr>
            <p:nvPr/>
          </p:nvSpPr>
          <p:spPr bwMode="auto">
            <a:xfrm rot="-5400000">
              <a:off x="1000"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-1.4</a:t>
              </a:r>
              <a:endParaRPr lang="en-US" sz="1600"/>
            </a:p>
          </p:txBody>
        </p:sp>
        <p:sp>
          <p:nvSpPr>
            <p:cNvPr id="94305" name="Rectangle 96"/>
            <p:cNvSpPr>
              <a:spLocks noChangeArrowheads="1"/>
            </p:cNvSpPr>
            <p:nvPr/>
          </p:nvSpPr>
          <p:spPr bwMode="auto">
            <a:xfrm rot="-5400000">
              <a:off x="1144"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-0.8</a:t>
              </a:r>
              <a:endParaRPr lang="en-US" sz="1600"/>
            </a:p>
          </p:txBody>
        </p:sp>
        <p:sp>
          <p:nvSpPr>
            <p:cNvPr id="94306" name="Rectangle 97"/>
            <p:cNvSpPr>
              <a:spLocks noChangeArrowheads="1"/>
            </p:cNvSpPr>
            <p:nvPr/>
          </p:nvSpPr>
          <p:spPr bwMode="auto">
            <a:xfrm rot="-5400000">
              <a:off x="1293"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307" name="Rectangle 98"/>
            <p:cNvSpPr>
              <a:spLocks noChangeArrowheads="1"/>
            </p:cNvSpPr>
            <p:nvPr/>
          </p:nvSpPr>
          <p:spPr bwMode="auto">
            <a:xfrm rot="-5400000">
              <a:off x="1451"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308" name="Rectangle 99"/>
            <p:cNvSpPr>
              <a:spLocks noChangeArrowheads="1"/>
            </p:cNvSpPr>
            <p:nvPr/>
          </p:nvSpPr>
          <p:spPr bwMode="auto">
            <a:xfrm rot="-5400000">
              <a:off x="1618" y="2331"/>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a:t>
              </a:r>
              <a:endParaRPr lang="en-US" sz="1600"/>
            </a:p>
          </p:txBody>
        </p:sp>
        <p:sp>
          <p:nvSpPr>
            <p:cNvPr id="94309" name="Rectangle 100"/>
            <p:cNvSpPr>
              <a:spLocks noChangeArrowheads="1"/>
            </p:cNvSpPr>
            <p:nvPr/>
          </p:nvSpPr>
          <p:spPr bwMode="auto">
            <a:xfrm rot="-5400000">
              <a:off x="1743"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1.6</a:t>
              </a:r>
              <a:endParaRPr lang="en-US" sz="1600"/>
            </a:p>
          </p:txBody>
        </p:sp>
        <p:sp>
          <p:nvSpPr>
            <p:cNvPr id="94310" name="Rectangle 101"/>
            <p:cNvSpPr>
              <a:spLocks noChangeArrowheads="1"/>
            </p:cNvSpPr>
            <p:nvPr/>
          </p:nvSpPr>
          <p:spPr bwMode="auto">
            <a:xfrm rot="-5400000">
              <a:off x="1894"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2.2</a:t>
              </a:r>
              <a:endParaRPr lang="en-US" sz="1600"/>
            </a:p>
          </p:txBody>
        </p:sp>
        <p:sp>
          <p:nvSpPr>
            <p:cNvPr id="94311" name="Rectangle 102"/>
            <p:cNvSpPr>
              <a:spLocks noChangeArrowheads="1"/>
            </p:cNvSpPr>
            <p:nvPr/>
          </p:nvSpPr>
          <p:spPr bwMode="auto">
            <a:xfrm rot="-5400000">
              <a:off x="2038"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2.8</a:t>
              </a:r>
              <a:endParaRPr lang="en-US" sz="1600"/>
            </a:p>
          </p:txBody>
        </p:sp>
        <p:sp>
          <p:nvSpPr>
            <p:cNvPr id="94312" name="Rectangle 103"/>
            <p:cNvSpPr>
              <a:spLocks noChangeArrowheads="1"/>
            </p:cNvSpPr>
            <p:nvPr/>
          </p:nvSpPr>
          <p:spPr bwMode="auto">
            <a:xfrm rot="-5400000">
              <a:off x="2188"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3.4</a:t>
              </a:r>
              <a:endParaRPr lang="en-US" sz="1600"/>
            </a:p>
          </p:txBody>
        </p:sp>
        <p:sp>
          <p:nvSpPr>
            <p:cNvPr id="94313" name="Rectangle 104"/>
            <p:cNvSpPr>
              <a:spLocks noChangeArrowheads="1"/>
            </p:cNvSpPr>
            <p:nvPr/>
          </p:nvSpPr>
          <p:spPr bwMode="auto">
            <a:xfrm rot="-5400000">
              <a:off x="2349" y="2331"/>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4</a:t>
              </a:r>
              <a:endParaRPr lang="en-US" sz="1600"/>
            </a:p>
          </p:txBody>
        </p:sp>
        <p:sp>
          <p:nvSpPr>
            <p:cNvPr id="94314" name="Rectangle 105"/>
            <p:cNvSpPr>
              <a:spLocks noChangeArrowheads="1"/>
            </p:cNvSpPr>
            <p:nvPr/>
          </p:nvSpPr>
          <p:spPr bwMode="auto">
            <a:xfrm>
              <a:off x="1701" y="1461"/>
              <a:ext cx="653" cy="200"/>
            </a:xfrm>
            <a:prstGeom prst="rect">
              <a:avLst/>
            </a:prstGeom>
            <a:solidFill>
              <a:srgbClr val="FFFFFF"/>
            </a:solidFill>
            <a:ln w="0">
              <a:solidFill>
                <a:srgbClr val="000000"/>
              </a:solidFill>
              <a:miter lim="800000"/>
              <a:headEnd/>
              <a:tailEnd/>
            </a:ln>
          </p:spPr>
          <p:txBody>
            <a:bodyPr/>
            <a:lstStyle/>
            <a:p>
              <a:endParaRPr lang="en-US"/>
            </a:p>
          </p:txBody>
        </p:sp>
        <p:sp>
          <p:nvSpPr>
            <p:cNvPr id="94315" name="Rectangle 106"/>
            <p:cNvSpPr>
              <a:spLocks noChangeArrowheads="1"/>
            </p:cNvSpPr>
            <p:nvPr/>
          </p:nvSpPr>
          <p:spPr bwMode="auto">
            <a:xfrm>
              <a:off x="1721" y="1497"/>
              <a:ext cx="139" cy="36"/>
            </a:xfrm>
            <a:prstGeom prst="rect">
              <a:avLst/>
            </a:prstGeom>
            <a:solidFill>
              <a:srgbClr val="8080FF"/>
            </a:solidFill>
            <a:ln w="7938">
              <a:solidFill>
                <a:srgbClr val="000000"/>
              </a:solidFill>
              <a:miter lim="800000"/>
              <a:headEnd/>
              <a:tailEnd/>
            </a:ln>
          </p:spPr>
          <p:txBody>
            <a:bodyPr/>
            <a:lstStyle/>
            <a:p>
              <a:endParaRPr lang="en-US"/>
            </a:p>
          </p:txBody>
        </p:sp>
        <p:sp>
          <p:nvSpPr>
            <p:cNvPr id="94316" name="Rectangle 107"/>
            <p:cNvSpPr>
              <a:spLocks noChangeArrowheads="1"/>
            </p:cNvSpPr>
            <p:nvPr/>
          </p:nvSpPr>
          <p:spPr bwMode="auto">
            <a:xfrm>
              <a:off x="1876" y="1476"/>
              <a:ext cx="294"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Hang Seng Index</a:t>
              </a:r>
              <a:endParaRPr lang="en-US" sz="1600"/>
            </a:p>
          </p:txBody>
        </p:sp>
        <p:sp>
          <p:nvSpPr>
            <p:cNvPr id="94317" name="Line 108"/>
            <p:cNvSpPr>
              <a:spLocks noChangeShapeType="1"/>
            </p:cNvSpPr>
            <p:nvPr/>
          </p:nvSpPr>
          <p:spPr bwMode="auto">
            <a:xfrm>
              <a:off x="1721" y="1610"/>
              <a:ext cx="139" cy="1"/>
            </a:xfrm>
            <a:prstGeom prst="line">
              <a:avLst/>
            </a:prstGeom>
            <a:noFill/>
            <a:ln w="7938">
              <a:solidFill>
                <a:srgbClr val="FF00FF"/>
              </a:solidFill>
              <a:round/>
              <a:headEnd/>
              <a:tailEnd/>
            </a:ln>
          </p:spPr>
          <p:txBody>
            <a:bodyPr/>
            <a:lstStyle/>
            <a:p>
              <a:endParaRPr lang="en-US"/>
            </a:p>
          </p:txBody>
        </p:sp>
        <p:sp>
          <p:nvSpPr>
            <p:cNvPr id="94318" name="Rectangle 109"/>
            <p:cNvSpPr>
              <a:spLocks noChangeArrowheads="1"/>
            </p:cNvSpPr>
            <p:nvPr/>
          </p:nvSpPr>
          <p:spPr bwMode="auto">
            <a:xfrm>
              <a:off x="1876" y="1574"/>
              <a:ext cx="403"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Normal Distribution</a:t>
              </a:r>
              <a:endParaRPr lang="en-US" sz="1600"/>
            </a:p>
          </p:txBody>
        </p:sp>
        <p:grpSp>
          <p:nvGrpSpPr>
            <p:cNvPr id="94319" name="Group 110"/>
            <p:cNvGrpSpPr>
              <a:grpSpLocks/>
            </p:cNvGrpSpPr>
            <p:nvPr/>
          </p:nvGrpSpPr>
          <p:grpSpPr bwMode="auto">
            <a:xfrm>
              <a:off x="240" y="2557"/>
              <a:ext cx="2315" cy="1235"/>
              <a:chOff x="240" y="2557"/>
              <a:chExt cx="2315" cy="1235"/>
            </a:xfrm>
          </p:grpSpPr>
          <p:sp>
            <p:nvSpPr>
              <p:cNvPr id="94320" name="Rectangle 111"/>
              <p:cNvSpPr>
                <a:spLocks noChangeArrowheads="1"/>
              </p:cNvSpPr>
              <p:nvPr/>
            </p:nvSpPr>
            <p:spPr bwMode="auto">
              <a:xfrm>
                <a:off x="240" y="2557"/>
                <a:ext cx="2315" cy="1235"/>
              </a:xfrm>
              <a:prstGeom prst="rect">
                <a:avLst/>
              </a:prstGeom>
              <a:solidFill>
                <a:srgbClr val="FFFFFF"/>
              </a:solidFill>
              <a:ln w="9525">
                <a:noFill/>
                <a:miter lim="800000"/>
                <a:headEnd/>
                <a:tailEnd/>
              </a:ln>
            </p:spPr>
            <p:txBody>
              <a:bodyPr/>
              <a:lstStyle/>
              <a:p>
                <a:endParaRPr lang="en-US"/>
              </a:p>
            </p:txBody>
          </p:sp>
          <p:sp>
            <p:nvSpPr>
              <p:cNvPr id="94321" name="Rectangle 112"/>
              <p:cNvSpPr>
                <a:spLocks noChangeArrowheads="1"/>
              </p:cNvSpPr>
              <p:nvPr/>
            </p:nvSpPr>
            <p:spPr bwMode="auto">
              <a:xfrm>
                <a:off x="446" y="2686"/>
                <a:ext cx="1955" cy="875"/>
              </a:xfrm>
              <a:prstGeom prst="rect">
                <a:avLst/>
              </a:prstGeom>
              <a:noFill/>
              <a:ln w="9525">
                <a:noFill/>
                <a:miter lim="800000"/>
                <a:headEnd/>
                <a:tailEnd/>
              </a:ln>
            </p:spPr>
            <p:txBody>
              <a:bodyPr/>
              <a:lstStyle/>
              <a:p>
                <a:endParaRPr lang="en-US"/>
              </a:p>
            </p:txBody>
          </p:sp>
          <p:sp>
            <p:nvSpPr>
              <p:cNvPr id="94322" name="Rectangle 113"/>
              <p:cNvSpPr>
                <a:spLocks noChangeArrowheads="1"/>
              </p:cNvSpPr>
              <p:nvPr/>
            </p:nvSpPr>
            <p:spPr bwMode="auto">
              <a:xfrm>
                <a:off x="446" y="2686"/>
                <a:ext cx="1955" cy="875"/>
              </a:xfrm>
              <a:prstGeom prst="rect">
                <a:avLst/>
              </a:prstGeom>
              <a:noFill/>
              <a:ln w="7938">
                <a:solidFill>
                  <a:srgbClr val="808080"/>
                </a:solidFill>
                <a:miter lim="800000"/>
                <a:headEnd/>
                <a:tailEnd/>
              </a:ln>
            </p:spPr>
            <p:txBody>
              <a:bodyPr/>
              <a:lstStyle/>
              <a:p>
                <a:endParaRPr lang="en-US"/>
              </a:p>
            </p:txBody>
          </p:sp>
          <p:sp>
            <p:nvSpPr>
              <p:cNvPr id="94323" name="Rectangle 114"/>
              <p:cNvSpPr>
                <a:spLocks noChangeArrowheads="1"/>
              </p:cNvSpPr>
              <p:nvPr/>
            </p:nvSpPr>
            <p:spPr bwMode="auto">
              <a:xfrm>
                <a:off x="703" y="3530"/>
                <a:ext cx="21" cy="31"/>
              </a:xfrm>
              <a:prstGeom prst="rect">
                <a:avLst/>
              </a:prstGeom>
              <a:solidFill>
                <a:srgbClr val="8080FF"/>
              </a:solidFill>
              <a:ln w="7938">
                <a:solidFill>
                  <a:srgbClr val="000000"/>
                </a:solidFill>
                <a:miter lim="800000"/>
                <a:headEnd/>
                <a:tailEnd/>
              </a:ln>
            </p:spPr>
            <p:txBody>
              <a:bodyPr/>
              <a:lstStyle/>
              <a:p>
                <a:endParaRPr lang="en-US"/>
              </a:p>
            </p:txBody>
          </p:sp>
          <p:sp>
            <p:nvSpPr>
              <p:cNvPr id="94324" name="Rectangle 115"/>
              <p:cNvSpPr>
                <a:spLocks noChangeArrowheads="1"/>
              </p:cNvSpPr>
              <p:nvPr/>
            </p:nvSpPr>
            <p:spPr bwMode="auto">
              <a:xfrm>
                <a:off x="847" y="3530"/>
                <a:ext cx="26" cy="31"/>
              </a:xfrm>
              <a:prstGeom prst="rect">
                <a:avLst/>
              </a:prstGeom>
              <a:solidFill>
                <a:srgbClr val="8080FF"/>
              </a:solidFill>
              <a:ln w="7938">
                <a:solidFill>
                  <a:srgbClr val="000000"/>
                </a:solidFill>
                <a:miter lim="800000"/>
                <a:headEnd/>
                <a:tailEnd/>
              </a:ln>
            </p:spPr>
            <p:txBody>
              <a:bodyPr/>
              <a:lstStyle/>
              <a:p>
                <a:endParaRPr lang="en-US"/>
              </a:p>
            </p:txBody>
          </p:sp>
          <p:sp>
            <p:nvSpPr>
              <p:cNvPr id="94325" name="Rectangle 116"/>
              <p:cNvSpPr>
                <a:spLocks noChangeArrowheads="1"/>
              </p:cNvSpPr>
              <p:nvPr/>
            </p:nvSpPr>
            <p:spPr bwMode="auto">
              <a:xfrm>
                <a:off x="945" y="3530"/>
                <a:ext cx="26" cy="31"/>
              </a:xfrm>
              <a:prstGeom prst="rect">
                <a:avLst/>
              </a:prstGeom>
              <a:solidFill>
                <a:srgbClr val="8080FF"/>
              </a:solidFill>
              <a:ln w="7938">
                <a:solidFill>
                  <a:srgbClr val="000000"/>
                </a:solidFill>
                <a:miter lim="800000"/>
                <a:headEnd/>
                <a:tailEnd/>
              </a:ln>
            </p:spPr>
            <p:txBody>
              <a:bodyPr/>
              <a:lstStyle/>
              <a:p>
                <a:endParaRPr lang="en-US"/>
              </a:p>
            </p:txBody>
          </p:sp>
          <p:sp>
            <p:nvSpPr>
              <p:cNvPr id="94326" name="Rectangle 117"/>
              <p:cNvSpPr>
                <a:spLocks noChangeArrowheads="1"/>
              </p:cNvSpPr>
              <p:nvPr/>
            </p:nvSpPr>
            <p:spPr bwMode="auto">
              <a:xfrm>
                <a:off x="1043" y="3530"/>
                <a:ext cx="26" cy="31"/>
              </a:xfrm>
              <a:prstGeom prst="rect">
                <a:avLst/>
              </a:prstGeom>
              <a:solidFill>
                <a:srgbClr val="8080FF"/>
              </a:solidFill>
              <a:ln w="7938">
                <a:solidFill>
                  <a:srgbClr val="000000"/>
                </a:solidFill>
                <a:miter lim="800000"/>
                <a:headEnd/>
                <a:tailEnd/>
              </a:ln>
            </p:spPr>
            <p:txBody>
              <a:bodyPr/>
              <a:lstStyle/>
              <a:p>
                <a:endParaRPr lang="en-US"/>
              </a:p>
            </p:txBody>
          </p:sp>
          <p:sp>
            <p:nvSpPr>
              <p:cNvPr id="94327" name="Rectangle 118"/>
              <p:cNvSpPr>
                <a:spLocks noChangeArrowheads="1"/>
              </p:cNvSpPr>
              <p:nvPr/>
            </p:nvSpPr>
            <p:spPr bwMode="auto">
              <a:xfrm>
                <a:off x="1094" y="3499"/>
                <a:ext cx="21" cy="62"/>
              </a:xfrm>
              <a:prstGeom prst="rect">
                <a:avLst/>
              </a:prstGeom>
              <a:solidFill>
                <a:srgbClr val="8080FF"/>
              </a:solidFill>
              <a:ln w="7938">
                <a:solidFill>
                  <a:srgbClr val="000000"/>
                </a:solidFill>
                <a:miter lim="800000"/>
                <a:headEnd/>
                <a:tailEnd/>
              </a:ln>
            </p:spPr>
            <p:txBody>
              <a:bodyPr/>
              <a:lstStyle/>
              <a:p>
                <a:endParaRPr lang="en-US"/>
              </a:p>
            </p:txBody>
          </p:sp>
          <p:sp>
            <p:nvSpPr>
              <p:cNvPr id="94328" name="Rectangle 119"/>
              <p:cNvSpPr>
                <a:spLocks noChangeArrowheads="1"/>
              </p:cNvSpPr>
              <p:nvPr/>
            </p:nvSpPr>
            <p:spPr bwMode="auto">
              <a:xfrm>
                <a:off x="1141" y="3468"/>
                <a:ext cx="25" cy="93"/>
              </a:xfrm>
              <a:prstGeom prst="rect">
                <a:avLst/>
              </a:prstGeom>
              <a:solidFill>
                <a:srgbClr val="8080FF"/>
              </a:solidFill>
              <a:ln w="7938">
                <a:solidFill>
                  <a:srgbClr val="000000"/>
                </a:solidFill>
                <a:miter lim="800000"/>
                <a:headEnd/>
                <a:tailEnd/>
              </a:ln>
            </p:spPr>
            <p:txBody>
              <a:bodyPr/>
              <a:lstStyle/>
              <a:p>
                <a:endParaRPr lang="en-US"/>
              </a:p>
            </p:txBody>
          </p:sp>
          <p:sp>
            <p:nvSpPr>
              <p:cNvPr id="94329" name="Rectangle 120"/>
              <p:cNvSpPr>
                <a:spLocks noChangeArrowheads="1"/>
              </p:cNvSpPr>
              <p:nvPr/>
            </p:nvSpPr>
            <p:spPr bwMode="auto">
              <a:xfrm>
                <a:off x="1192" y="3530"/>
                <a:ext cx="21" cy="31"/>
              </a:xfrm>
              <a:prstGeom prst="rect">
                <a:avLst/>
              </a:prstGeom>
              <a:solidFill>
                <a:srgbClr val="8080FF"/>
              </a:solidFill>
              <a:ln w="7938">
                <a:solidFill>
                  <a:srgbClr val="000000"/>
                </a:solidFill>
                <a:miter lim="800000"/>
                <a:headEnd/>
                <a:tailEnd/>
              </a:ln>
            </p:spPr>
            <p:txBody>
              <a:bodyPr/>
              <a:lstStyle/>
              <a:p>
                <a:endParaRPr lang="en-US"/>
              </a:p>
            </p:txBody>
          </p:sp>
          <p:sp>
            <p:nvSpPr>
              <p:cNvPr id="94330" name="Rectangle 121"/>
              <p:cNvSpPr>
                <a:spLocks noChangeArrowheads="1"/>
              </p:cNvSpPr>
              <p:nvPr/>
            </p:nvSpPr>
            <p:spPr bwMode="auto">
              <a:xfrm>
                <a:off x="1238" y="3216"/>
                <a:ext cx="26" cy="345"/>
              </a:xfrm>
              <a:prstGeom prst="rect">
                <a:avLst/>
              </a:prstGeom>
              <a:solidFill>
                <a:srgbClr val="8080FF"/>
              </a:solidFill>
              <a:ln w="7938">
                <a:solidFill>
                  <a:srgbClr val="000000"/>
                </a:solidFill>
                <a:miter lim="800000"/>
                <a:headEnd/>
                <a:tailEnd/>
              </a:ln>
            </p:spPr>
            <p:txBody>
              <a:bodyPr/>
              <a:lstStyle/>
              <a:p>
                <a:endParaRPr lang="en-US"/>
              </a:p>
            </p:txBody>
          </p:sp>
          <p:sp>
            <p:nvSpPr>
              <p:cNvPr id="94331" name="Rectangle 122"/>
              <p:cNvSpPr>
                <a:spLocks noChangeArrowheads="1"/>
              </p:cNvSpPr>
              <p:nvPr/>
            </p:nvSpPr>
            <p:spPr bwMode="auto">
              <a:xfrm>
                <a:off x="1290" y="3314"/>
                <a:ext cx="20" cy="247"/>
              </a:xfrm>
              <a:prstGeom prst="rect">
                <a:avLst/>
              </a:prstGeom>
              <a:solidFill>
                <a:srgbClr val="8080FF"/>
              </a:solidFill>
              <a:ln w="7938">
                <a:solidFill>
                  <a:srgbClr val="000000"/>
                </a:solidFill>
                <a:miter lim="800000"/>
                <a:headEnd/>
                <a:tailEnd/>
              </a:ln>
            </p:spPr>
            <p:txBody>
              <a:bodyPr/>
              <a:lstStyle/>
              <a:p>
                <a:endParaRPr lang="en-US"/>
              </a:p>
            </p:txBody>
          </p:sp>
          <p:sp>
            <p:nvSpPr>
              <p:cNvPr id="94332" name="Rectangle 123"/>
              <p:cNvSpPr>
                <a:spLocks noChangeArrowheads="1"/>
              </p:cNvSpPr>
              <p:nvPr/>
            </p:nvSpPr>
            <p:spPr bwMode="auto">
              <a:xfrm>
                <a:off x="1336" y="2686"/>
                <a:ext cx="26" cy="875"/>
              </a:xfrm>
              <a:prstGeom prst="rect">
                <a:avLst/>
              </a:prstGeom>
              <a:solidFill>
                <a:srgbClr val="8080FF"/>
              </a:solidFill>
              <a:ln w="7938">
                <a:solidFill>
                  <a:srgbClr val="000000"/>
                </a:solidFill>
                <a:miter lim="800000"/>
                <a:headEnd/>
                <a:tailEnd/>
              </a:ln>
            </p:spPr>
            <p:txBody>
              <a:bodyPr/>
              <a:lstStyle/>
              <a:p>
                <a:endParaRPr lang="en-US"/>
              </a:p>
            </p:txBody>
          </p:sp>
          <p:sp>
            <p:nvSpPr>
              <p:cNvPr id="94333" name="Rectangle 124"/>
              <p:cNvSpPr>
                <a:spLocks noChangeArrowheads="1"/>
              </p:cNvSpPr>
              <p:nvPr/>
            </p:nvSpPr>
            <p:spPr bwMode="auto">
              <a:xfrm>
                <a:off x="1387" y="2814"/>
                <a:ext cx="21" cy="747"/>
              </a:xfrm>
              <a:prstGeom prst="rect">
                <a:avLst/>
              </a:prstGeom>
              <a:solidFill>
                <a:srgbClr val="8080FF"/>
              </a:solidFill>
              <a:ln w="7938">
                <a:solidFill>
                  <a:srgbClr val="000000"/>
                </a:solidFill>
                <a:miter lim="800000"/>
                <a:headEnd/>
                <a:tailEnd/>
              </a:ln>
            </p:spPr>
            <p:txBody>
              <a:bodyPr/>
              <a:lstStyle/>
              <a:p>
                <a:endParaRPr lang="en-US"/>
              </a:p>
            </p:txBody>
          </p:sp>
          <p:sp>
            <p:nvSpPr>
              <p:cNvPr id="94334" name="Rectangle 125"/>
              <p:cNvSpPr>
                <a:spLocks noChangeArrowheads="1"/>
              </p:cNvSpPr>
              <p:nvPr/>
            </p:nvSpPr>
            <p:spPr bwMode="auto">
              <a:xfrm>
                <a:off x="1434" y="2783"/>
                <a:ext cx="26" cy="778"/>
              </a:xfrm>
              <a:prstGeom prst="rect">
                <a:avLst/>
              </a:prstGeom>
              <a:solidFill>
                <a:srgbClr val="8080FF"/>
              </a:solidFill>
              <a:ln w="7938">
                <a:solidFill>
                  <a:srgbClr val="000000"/>
                </a:solidFill>
                <a:miter lim="800000"/>
                <a:headEnd/>
                <a:tailEnd/>
              </a:ln>
            </p:spPr>
            <p:txBody>
              <a:bodyPr/>
              <a:lstStyle/>
              <a:p>
                <a:endParaRPr lang="en-US"/>
              </a:p>
            </p:txBody>
          </p:sp>
          <p:sp>
            <p:nvSpPr>
              <p:cNvPr id="94335" name="Rectangle 126"/>
              <p:cNvSpPr>
                <a:spLocks noChangeArrowheads="1"/>
              </p:cNvSpPr>
              <p:nvPr/>
            </p:nvSpPr>
            <p:spPr bwMode="auto">
              <a:xfrm>
                <a:off x="1485" y="3216"/>
                <a:ext cx="21" cy="345"/>
              </a:xfrm>
              <a:prstGeom prst="rect">
                <a:avLst/>
              </a:prstGeom>
              <a:solidFill>
                <a:srgbClr val="8080FF"/>
              </a:solidFill>
              <a:ln w="7938">
                <a:solidFill>
                  <a:srgbClr val="000000"/>
                </a:solidFill>
                <a:miter lim="800000"/>
                <a:headEnd/>
                <a:tailEnd/>
              </a:ln>
            </p:spPr>
            <p:txBody>
              <a:bodyPr/>
              <a:lstStyle/>
              <a:p>
                <a:endParaRPr lang="en-US"/>
              </a:p>
            </p:txBody>
          </p:sp>
          <p:sp>
            <p:nvSpPr>
              <p:cNvPr id="94336" name="Rectangle 127"/>
              <p:cNvSpPr>
                <a:spLocks noChangeArrowheads="1"/>
              </p:cNvSpPr>
              <p:nvPr/>
            </p:nvSpPr>
            <p:spPr bwMode="auto">
              <a:xfrm>
                <a:off x="1532" y="3314"/>
                <a:ext cx="25" cy="247"/>
              </a:xfrm>
              <a:prstGeom prst="rect">
                <a:avLst/>
              </a:prstGeom>
              <a:solidFill>
                <a:srgbClr val="8080FF"/>
              </a:solidFill>
              <a:ln w="7938">
                <a:solidFill>
                  <a:srgbClr val="000000"/>
                </a:solidFill>
                <a:miter lim="800000"/>
                <a:headEnd/>
                <a:tailEnd/>
              </a:ln>
            </p:spPr>
            <p:txBody>
              <a:bodyPr/>
              <a:lstStyle/>
              <a:p>
                <a:endParaRPr lang="en-US"/>
              </a:p>
            </p:txBody>
          </p:sp>
          <p:sp>
            <p:nvSpPr>
              <p:cNvPr id="94337" name="Rectangle 128"/>
              <p:cNvSpPr>
                <a:spLocks noChangeArrowheads="1"/>
              </p:cNvSpPr>
              <p:nvPr/>
            </p:nvSpPr>
            <p:spPr bwMode="auto">
              <a:xfrm>
                <a:off x="1583" y="3185"/>
                <a:ext cx="21" cy="376"/>
              </a:xfrm>
              <a:prstGeom prst="rect">
                <a:avLst/>
              </a:prstGeom>
              <a:solidFill>
                <a:srgbClr val="8080FF"/>
              </a:solidFill>
              <a:ln w="7938">
                <a:solidFill>
                  <a:srgbClr val="000000"/>
                </a:solidFill>
                <a:miter lim="800000"/>
                <a:headEnd/>
                <a:tailEnd/>
              </a:ln>
            </p:spPr>
            <p:txBody>
              <a:bodyPr/>
              <a:lstStyle/>
              <a:p>
                <a:endParaRPr lang="en-US"/>
              </a:p>
            </p:txBody>
          </p:sp>
          <p:sp>
            <p:nvSpPr>
              <p:cNvPr id="94338" name="Rectangle 129"/>
              <p:cNvSpPr>
                <a:spLocks noChangeArrowheads="1"/>
              </p:cNvSpPr>
              <p:nvPr/>
            </p:nvSpPr>
            <p:spPr bwMode="auto">
              <a:xfrm>
                <a:off x="1629" y="3247"/>
                <a:ext cx="26" cy="314"/>
              </a:xfrm>
              <a:prstGeom prst="rect">
                <a:avLst/>
              </a:prstGeom>
              <a:solidFill>
                <a:srgbClr val="8080FF"/>
              </a:solidFill>
              <a:ln w="7938">
                <a:solidFill>
                  <a:srgbClr val="000000"/>
                </a:solidFill>
                <a:miter lim="800000"/>
                <a:headEnd/>
                <a:tailEnd/>
              </a:ln>
            </p:spPr>
            <p:txBody>
              <a:bodyPr/>
              <a:lstStyle/>
              <a:p>
                <a:endParaRPr lang="en-US"/>
              </a:p>
            </p:txBody>
          </p:sp>
          <p:sp>
            <p:nvSpPr>
              <p:cNvPr id="94339" name="Rectangle 130"/>
              <p:cNvSpPr>
                <a:spLocks noChangeArrowheads="1"/>
              </p:cNvSpPr>
              <p:nvPr/>
            </p:nvSpPr>
            <p:spPr bwMode="auto">
              <a:xfrm>
                <a:off x="1681" y="3499"/>
                <a:ext cx="20" cy="62"/>
              </a:xfrm>
              <a:prstGeom prst="rect">
                <a:avLst/>
              </a:prstGeom>
              <a:solidFill>
                <a:srgbClr val="8080FF"/>
              </a:solidFill>
              <a:ln w="7938">
                <a:solidFill>
                  <a:srgbClr val="000000"/>
                </a:solidFill>
                <a:miter lim="800000"/>
                <a:headEnd/>
                <a:tailEnd/>
              </a:ln>
            </p:spPr>
            <p:txBody>
              <a:bodyPr/>
              <a:lstStyle/>
              <a:p>
                <a:endParaRPr lang="en-US"/>
              </a:p>
            </p:txBody>
          </p:sp>
          <p:sp>
            <p:nvSpPr>
              <p:cNvPr id="94340" name="Rectangle 131"/>
              <p:cNvSpPr>
                <a:spLocks noChangeArrowheads="1"/>
              </p:cNvSpPr>
              <p:nvPr/>
            </p:nvSpPr>
            <p:spPr bwMode="auto">
              <a:xfrm>
                <a:off x="1778" y="3499"/>
                <a:ext cx="21" cy="62"/>
              </a:xfrm>
              <a:prstGeom prst="rect">
                <a:avLst/>
              </a:prstGeom>
              <a:solidFill>
                <a:srgbClr val="8080FF"/>
              </a:solidFill>
              <a:ln w="7938">
                <a:solidFill>
                  <a:srgbClr val="000000"/>
                </a:solidFill>
                <a:miter lim="800000"/>
                <a:headEnd/>
                <a:tailEnd/>
              </a:ln>
            </p:spPr>
            <p:txBody>
              <a:bodyPr/>
              <a:lstStyle/>
              <a:p>
                <a:endParaRPr lang="en-US"/>
              </a:p>
            </p:txBody>
          </p:sp>
          <p:sp>
            <p:nvSpPr>
              <p:cNvPr id="94341" name="Rectangle 132"/>
              <p:cNvSpPr>
                <a:spLocks noChangeArrowheads="1"/>
              </p:cNvSpPr>
              <p:nvPr/>
            </p:nvSpPr>
            <p:spPr bwMode="auto">
              <a:xfrm>
                <a:off x="1876" y="3499"/>
                <a:ext cx="21" cy="62"/>
              </a:xfrm>
              <a:prstGeom prst="rect">
                <a:avLst/>
              </a:prstGeom>
              <a:solidFill>
                <a:srgbClr val="8080FF"/>
              </a:solidFill>
              <a:ln w="7938">
                <a:solidFill>
                  <a:srgbClr val="000000"/>
                </a:solidFill>
                <a:miter lim="800000"/>
                <a:headEnd/>
                <a:tailEnd/>
              </a:ln>
            </p:spPr>
            <p:txBody>
              <a:bodyPr/>
              <a:lstStyle/>
              <a:p>
                <a:endParaRPr lang="en-US"/>
              </a:p>
            </p:txBody>
          </p:sp>
          <p:sp>
            <p:nvSpPr>
              <p:cNvPr id="94342" name="Rectangle 133"/>
              <p:cNvSpPr>
                <a:spLocks noChangeArrowheads="1"/>
              </p:cNvSpPr>
              <p:nvPr/>
            </p:nvSpPr>
            <p:spPr bwMode="auto">
              <a:xfrm>
                <a:off x="2169" y="3530"/>
                <a:ext cx="21" cy="31"/>
              </a:xfrm>
              <a:prstGeom prst="rect">
                <a:avLst/>
              </a:prstGeom>
              <a:solidFill>
                <a:srgbClr val="8080FF"/>
              </a:solidFill>
              <a:ln w="7938">
                <a:solidFill>
                  <a:srgbClr val="000000"/>
                </a:solidFill>
                <a:miter lim="800000"/>
                <a:headEnd/>
                <a:tailEnd/>
              </a:ln>
            </p:spPr>
            <p:txBody>
              <a:bodyPr/>
              <a:lstStyle/>
              <a:p>
                <a:endParaRPr lang="en-US"/>
              </a:p>
            </p:txBody>
          </p:sp>
          <p:sp>
            <p:nvSpPr>
              <p:cNvPr id="94343" name="Rectangle 134"/>
              <p:cNvSpPr>
                <a:spLocks noChangeArrowheads="1"/>
              </p:cNvSpPr>
              <p:nvPr/>
            </p:nvSpPr>
            <p:spPr bwMode="auto">
              <a:xfrm>
                <a:off x="2365" y="3530"/>
                <a:ext cx="20" cy="31"/>
              </a:xfrm>
              <a:prstGeom prst="rect">
                <a:avLst/>
              </a:prstGeom>
              <a:solidFill>
                <a:srgbClr val="8080FF"/>
              </a:solidFill>
              <a:ln w="7938">
                <a:solidFill>
                  <a:srgbClr val="000000"/>
                </a:solidFill>
                <a:miter lim="800000"/>
                <a:headEnd/>
                <a:tailEnd/>
              </a:ln>
            </p:spPr>
            <p:txBody>
              <a:bodyPr/>
              <a:lstStyle/>
              <a:p>
                <a:endParaRPr lang="en-US"/>
              </a:p>
            </p:txBody>
          </p:sp>
          <p:sp>
            <p:nvSpPr>
              <p:cNvPr id="94344" name="Line 135"/>
              <p:cNvSpPr>
                <a:spLocks noChangeShapeType="1"/>
              </p:cNvSpPr>
              <p:nvPr/>
            </p:nvSpPr>
            <p:spPr bwMode="auto">
              <a:xfrm>
                <a:off x="446" y="2686"/>
                <a:ext cx="1" cy="875"/>
              </a:xfrm>
              <a:prstGeom prst="line">
                <a:avLst/>
              </a:prstGeom>
              <a:noFill/>
              <a:ln w="0">
                <a:solidFill>
                  <a:srgbClr val="000000"/>
                </a:solidFill>
                <a:round/>
                <a:headEnd/>
                <a:tailEnd/>
              </a:ln>
            </p:spPr>
            <p:txBody>
              <a:bodyPr/>
              <a:lstStyle/>
              <a:p>
                <a:endParaRPr lang="en-US"/>
              </a:p>
            </p:txBody>
          </p:sp>
          <p:sp>
            <p:nvSpPr>
              <p:cNvPr id="94345" name="Line 136"/>
              <p:cNvSpPr>
                <a:spLocks noChangeShapeType="1"/>
              </p:cNvSpPr>
              <p:nvPr/>
            </p:nvSpPr>
            <p:spPr bwMode="auto">
              <a:xfrm>
                <a:off x="431" y="3561"/>
                <a:ext cx="31" cy="1"/>
              </a:xfrm>
              <a:prstGeom prst="line">
                <a:avLst/>
              </a:prstGeom>
              <a:noFill/>
              <a:ln w="0">
                <a:solidFill>
                  <a:srgbClr val="000000"/>
                </a:solidFill>
                <a:round/>
                <a:headEnd/>
                <a:tailEnd/>
              </a:ln>
            </p:spPr>
            <p:txBody>
              <a:bodyPr/>
              <a:lstStyle/>
              <a:p>
                <a:endParaRPr lang="en-US"/>
              </a:p>
            </p:txBody>
          </p:sp>
          <p:sp>
            <p:nvSpPr>
              <p:cNvPr id="94346" name="Line 137"/>
              <p:cNvSpPr>
                <a:spLocks noChangeShapeType="1"/>
              </p:cNvSpPr>
              <p:nvPr/>
            </p:nvSpPr>
            <p:spPr bwMode="auto">
              <a:xfrm>
                <a:off x="431" y="3463"/>
                <a:ext cx="31" cy="1"/>
              </a:xfrm>
              <a:prstGeom prst="line">
                <a:avLst/>
              </a:prstGeom>
              <a:noFill/>
              <a:ln w="0">
                <a:solidFill>
                  <a:srgbClr val="000000"/>
                </a:solidFill>
                <a:round/>
                <a:headEnd/>
                <a:tailEnd/>
              </a:ln>
            </p:spPr>
            <p:txBody>
              <a:bodyPr/>
              <a:lstStyle/>
              <a:p>
                <a:endParaRPr lang="en-US"/>
              </a:p>
            </p:txBody>
          </p:sp>
          <p:sp>
            <p:nvSpPr>
              <p:cNvPr id="94347" name="Line 138"/>
              <p:cNvSpPr>
                <a:spLocks noChangeShapeType="1"/>
              </p:cNvSpPr>
              <p:nvPr/>
            </p:nvSpPr>
            <p:spPr bwMode="auto">
              <a:xfrm>
                <a:off x="431" y="3365"/>
                <a:ext cx="31" cy="1"/>
              </a:xfrm>
              <a:prstGeom prst="line">
                <a:avLst/>
              </a:prstGeom>
              <a:noFill/>
              <a:ln w="0">
                <a:solidFill>
                  <a:srgbClr val="000000"/>
                </a:solidFill>
                <a:round/>
                <a:headEnd/>
                <a:tailEnd/>
              </a:ln>
            </p:spPr>
            <p:txBody>
              <a:bodyPr/>
              <a:lstStyle/>
              <a:p>
                <a:endParaRPr lang="en-US"/>
              </a:p>
            </p:txBody>
          </p:sp>
          <p:sp>
            <p:nvSpPr>
              <p:cNvPr id="94348" name="Line 139"/>
              <p:cNvSpPr>
                <a:spLocks noChangeShapeType="1"/>
              </p:cNvSpPr>
              <p:nvPr/>
            </p:nvSpPr>
            <p:spPr bwMode="auto">
              <a:xfrm>
                <a:off x="431" y="3267"/>
                <a:ext cx="31" cy="1"/>
              </a:xfrm>
              <a:prstGeom prst="line">
                <a:avLst/>
              </a:prstGeom>
              <a:noFill/>
              <a:ln w="0">
                <a:solidFill>
                  <a:srgbClr val="000000"/>
                </a:solidFill>
                <a:round/>
                <a:headEnd/>
                <a:tailEnd/>
              </a:ln>
            </p:spPr>
            <p:txBody>
              <a:bodyPr/>
              <a:lstStyle/>
              <a:p>
                <a:endParaRPr lang="en-US"/>
              </a:p>
            </p:txBody>
          </p:sp>
          <p:sp>
            <p:nvSpPr>
              <p:cNvPr id="94349" name="Line 140"/>
              <p:cNvSpPr>
                <a:spLocks noChangeShapeType="1"/>
              </p:cNvSpPr>
              <p:nvPr/>
            </p:nvSpPr>
            <p:spPr bwMode="auto">
              <a:xfrm>
                <a:off x="431" y="3169"/>
                <a:ext cx="31" cy="1"/>
              </a:xfrm>
              <a:prstGeom prst="line">
                <a:avLst/>
              </a:prstGeom>
              <a:noFill/>
              <a:ln w="0">
                <a:solidFill>
                  <a:srgbClr val="000000"/>
                </a:solidFill>
                <a:round/>
                <a:headEnd/>
                <a:tailEnd/>
              </a:ln>
            </p:spPr>
            <p:txBody>
              <a:bodyPr/>
              <a:lstStyle/>
              <a:p>
                <a:endParaRPr lang="en-US"/>
              </a:p>
            </p:txBody>
          </p:sp>
          <p:sp>
            <p:nvSpPr>
              <p:cNvPr id="94350" name="Line 141"/>
              <p:cNvSpPr>
                <a:spLocks noChangeShapeType="1"/>
              </p:cNvSpPr>
              <p:nvPr/>
            </p:nvSpPr>
            <p:spPr bwMode="auto">
              <a:xfrm>
                <a:off x="431" y="3077"/>
                <a:ext cx="31" cy="1"/>
              </a:xfrm>
              <a:prstGeom prst="line">
                <a:avLst/>
              </a:prstGeom>
              <a:noFill/>
              <a:ln w="0">
                <a:solidFill>
                  <a:srgbClr val="000000"/>
                </a:solidFill>
                <a:round/>
                <a:headEnd/>
                <a:tailEnd/>
              </a:ln>
            </p:spPr>
            <p:txBody>
              <a:bodyPr/>
              <a:lstStyle/>
              <a:p>
                <a:endParaRPr lang="en-US"/>
              </a:p>
            </p:txBody>
          </p:sp>
          <p:sp>
            <p:nvSpPr>
              <p:cNvPr id="94351" name="Line 142"/>
              <p:cNvSpPr>
                <a:spLocks noChangeShapeType="1"/>
              </p:cNvSpPr>
              <p:nvPr/>
            </p:nvSpPr>
            <p:spPr bwMode="auto">
              <a:xfrm>
                <a:off x="431" y="2979"/>
                <a:ext cx="31" cy="1"/>
              </a:xfrm>
              <a:prstGeom prst="line">
                <a:avLst/>
              </a:prstGeom>
              <a:noFill/>
              <a:ln w="0">
                <a:solidFill>
                  <a:srgbClr val="000000"/>
                </a:solidFill>
                <a:round/>
                <a:headEnd/>
                <a:tailEnd/>
              </a:ln>
            </p:spPr>
            <p:txBody>
              <a:bodyPr/>
              <a:lstStyle/>
              <a:p>
                <a:endParaRPr lang="en-US"/>
              </a:p>
            </p:txBody>
          </p:sp>
          <p:sp>
            <p:nvSpPr>
              <p:cNvPr id="94352" name="Line 143"/>
              <p:cNvSpPr>
                <a:spLocks noChangeShapeType="1"/>
              </p:cNvSpPr>
              <p:nvPr/>
            </p:nvSpPr>
            <p:spPr bwMode="auto">
              <a:xfrm>
                <a:off x="431" y="2881"/>
                <a:ext cx="31" cy="1"/>
              </a:xfrm>
              <a:prstGeom prst="line">
                <a:avLst/>
              </a:prstGeom>
              <a:noFill/>
              <a:ln w="0">
                <a:solidFill>
                  <a:srgbClr val="000000"/>
                </a:solidFill>
                <a:round/>
                <a:headEnd/>
                <a:tailEnd/>
              </a:ln>
            </p:spPr>
            <p:txBody>
              <a:bodyPr/>
              <a:lstStyle/>
              <a:p>
                <a:endParaRPr lang="en-US"/>
              </a:p>
            </p:txBody>
          </p:sp>
          <p:sp>
            <p:nvSpPr>
              <p:cNvPr id="94353" name="Line 144"/>
              <p:cNvSpPr>
                <a:spLocks noChangeShapeType="1"/>
              </p:cNvSpPr>
              <p:nvPr/>
            </p:nvSpPr>
            <p:spPr bwMode="auto">
              <a:xfrm>
                <a:off x="431" y="2783"/>
                <a:ext cx="31" cy="1"/>
              </a:xfrm>
              <a:prstGeom prst="line">
                <a:avLst/>
              </a:prstGeom>
              <a:noFill/>
              <a:ln w="0">
                <a:solidFill>
                  <a:srgbClr val="000000"/>
                </a:solidFill>
                <a:round/>
                <a:headEnd/>
                <a:tailEnd/>
              </a:ln>
            </p:spPr>
            <p:txBody>
              <a:bodyPr/>
              <a:lstStyle/>
              <a:p>
                <a:endParaRPr lang="en-US"/>
              </a:p>
            </p:txBody>
          </p:sp>
          <p:sp>
            <p:nvSpPr>
              <p:cNvPr id="94354" name="Line 145"/>
              <p:cNvSpPr>
                <a:spLocks noChangeShapeType="1"/>
              </p:cNvSpPr>
              <p:nvPr/>
            </p:nvSpPr>
            <p:spPr bwMode="auto">
              <a:xfrm>
                <a:off x="431" y="2686"/>
                <a:ext cx="31" cy="1"/>
              </a:xfrm>
              <a:prstGeom prst="line">
                <a:avLst/>
              </a:prstGeom>
              <a:noFill/>
              <a:ln w="0">
                <a:solidFill>
                  <a:srgbClr val="000000"/>
                </a:solidFill>
                <a:round/>
                <a:headEnd/>
                <a:tailEnd/>
              </a:ln>
            </p:spPr>
            <p:txBody>
              <a:bodyPr/>
              <a:lstStyle/>
              <a:p>
                <a:endParaRPr lang="en-US"/>
              </a:p>
            </p:txBody>
          </p:sp>
          <p:sp>
            <p:nvSpPr>
              <p:cNvPr id="94355" name="Line 146"/>
              <p:cNvSpPr>
                <a:spLocks noChangeShapeType="1"/>
              </p:cNvSpPr>
              <p:nvPr/>
            </p:nvSpPr>
            <p:spPr bwMode="auto">
              <a:xfrm>
                <a:off x="446" y="3561"/>
                <a:ext cx="1955" cy="1"/>
              </a:xfrm>
              <a:prstGeom prst="line">
                <a:avLst/>
              </a:prstGeom>
              <a:noFill/>
              <a:ln w="0">
                <a:solidFill>
                  <a:srgbClr val="000000"/>
                </a:solidFill>
                <a:round/>
                <a:headEnd/>
                <a:tailEnd/>
              </a:ln>
            </p:spPr>
            <p:txBody>
              <a:bodyPr/>
              <a:lstStyle/>
              <a:p>
                <a:endParaRPr lang="en-US"/>
              </a:p>
            </p:txBody>
          </p:sp>
          <p:sp>
            <p:nvSpPr>
              <p:cNvPr id="94356" name="Line 147"/>
              <p:cNvSpPr>
                <a:spLocks noChangeShapeType="1"/>
              </p:cNvSpPr>
              <p:nvPr/>
            </p:nvSpPr>
            <p:spPr bwMode="auto">
              <a:xfrm flipV="1">
                <a:off x="446" y="3545"/>
                <a:ext cx="1" cy="31"/>
              </a:xfrm>
              <a:prstGeom prst="line">
                <a:avLst/>
              </a:prstGeom>
              <a:noFill/>
              <a:ln w="0">
                <a:solidFill>
                  <a:srgbClr val="000000"/>
                </a:solidFill>
                <a:round/>
                <a:headEnd/>
                <a:tailEnd/>
              </a:ln>
            </p:spPr>
            <p:txBody>
              <a:bodyPr/>
              <a:lstStyle/>
              <a:p>
                <a:endParaRPr lang="en-US"/>
              </a:p>
            </p:txBody>
          </p:sp>
          <p:sp>
            <p:nvSpPr>
              <p:cNvPr id="94357" name="Line 148"/>
              <p:cNvSpPr>
                <a:spLocks noChangeShapeType="1"/>
              </p:cNvSpPr>
              <p:nvPr/>
            </p:nvSpPr>
            <p:spPr bwMode="auto">
              <a:xfrm flipV="1">
                <a:off x="498" y="3545"/>
                <a:ext cx="1" cy="31"/>
              </a:xfrm>
              <a:prstGeom prst="line">
                <a:avLst/>
              </a:prstGeom>
              <a:noFill/>
              <a:ln w="0">
                <a:solidFill>
                  <a:srgbClr val="000000"/>
                </a:solidFill>
                <a:round/>
                <a:headEnd/>
                <a:tailEnd/>
              </a:ln>
            </p:spPr>
            <p:txBody>
              <a:bodyPr/>
              <a:lstStyle/>
              <a:p>
                <a:endParaRPr lang="en-US"/>
              </a:p>
            </p:txBody>
          </p:sp>
          <p:sp>
            <p:nvSpPr>
              <p:cNvPr id="94358" name="Line 149"/>
              <p:cNvSpPr>
                <a:spLocks noChangeShapeType="1"/>
              </p:cNvSpPr>
              <p:nvPr/>
            </p:nvSpPr>
            <p:spPr bwMode="auto">
              <a:xfrm flipV="1">
                <a:off x="544" y="3545"/>
                <a:ext cx="1" cy="31"/>
              </a:xfrm>
              <a:prstGeom prst="line">
                <a:avLst/>
              </a:prstGeom>
              <a:noFill/>
              <a:ln w="0">
                <a:solidFill>
                  <a:srgbClr val="000000"/>
                </a:solidFill>
                <a:round/>
                <a:headEnd/>
                <a:tailEnd/>
              </a:ln>
            </p:spPr>
            <p:txBody>
              <a:bodyPr/>
              <a:lstStyle/>
              <a:p>
                <a:endParaRPr lang="en-US"/>
              </a:p>
            </p:txBody>
          </p:sp>
          <p:sp>
            <p:nvSpPr>
              <p:cNvPr id="94359" name="Line 150"/>
              <p:cNvSpPr>
                <a:spLocks noChangeShapeType="1"/>
              </p:cNvSpPr>
              <p:nvPr/>
            </p:nvSpPr>
            <p:spPr bwMode="auto">
              <a:xfrm flipV="1">
                <a:off x="595" y="3545"/>
                <a:ext cx="1" cy="31"/>
              </a:xfrm>
              <a:prstGeom prst="line">
                <a:avLst/>
              </a:prstGeom>
              <a:noFill/>
              <a:ln w="0">
                <a:solidFill>
                  <a:srgbClr val="000000"/>
                </a:solidFill>
                <a:round/>
                <a:headEnd/>
                <a:tailEnd/>
              </a:ln>
            </p:spPr>
            <p:txBody>
              <a:bodyPr/>
              <a:lstStyle/>
              <a:p>
                <a:endParaRPr lang="en-US"/>
              </a:p>
            </p:txBody>
          </p:sp>
          <p:sp>
            <p:nvSpPr>
              <p:cNvPr id="94360" name="Line 151"/>
              <p:cNvSpPr>
                <a:spLocks noChangeShapeType="1"/>
              </p:cNvSpPr>
              <p:nvPr/>
            </p:nvSpPr>
            <p:spPr bwMode="auto">
              <a:xfrm flipV="1">
                <a:off x="642" y="3545"/>
                <a:ext cx="1" cy="31"/>
              </a:xfrm>
              <a:prstGeom prst="line">
                <a:avLst/>
              </a:prstGeom>
              <a:noFill/>
              <a:ln w="0">
                <a:solidFill>
                  <a:srgbClr val="000000"/>
                </a:solidFill>
                <a:round/>
                <a:headEnd/>
                <a:tailEnd/>
              </a:ln>
            </p:spPr>
            <p:txBody>
              <a:bodyPr/>
              <a:lstStyle/>
              <a:p>
                <a:endParaRPr lang="en-US"/>
              </a:p>
            </p:txBody>
          </p:sp>
          <p:sp>
            <p:nvSpPr>
              <p:cNvPr id="94361" name="Line 152"/>
              <p:cNvSpPr>
                <a:spLocks noChangeShapeType="1"/>
              </p:cNvSpPr>
              <p:nvPr/>
            </p:nvSpPr>
            <p:spPr bwMode="auto">
              <a:xfrm flipV="1">
                <a:off x="693" y="3545"/>
                <a:ext cx="1" cy="31"/>
              </a:xfrm>
              <a:prstGeom prst="line">
                <a:avLst/>
              </a:prstGeom>
              <a:noFill/>
              <a:ln w="0">
                <a:solidFill>
                  <a:srgbClr val="000000"/>
                </a:solidFill>
                <a:round/>
                <a:headEnd/>
                <a:tailEnd/>
              </a:ln>
            </p:spPr>
            <p:txBody>
              <a:bodyPr/>
              <a:lstStyle/>
              <a:p>
                <a:endParaRPr lang="en-US"/>
              </a:p>
            </p:txBody>
          </p:sp>
          <p:sp>
            <p:nvSpPr>
              <p:cNvPr id="94362" name="Line 153"/>
              <p:cNvSpPr>
                <a:spLocks noChangeShapeType="1"/>
              </p:cNvSpPr>
              <p:nvPr/>
            </p:nvSpPr>
            <p:spPr bwMode="auto">
              <a:xfrm flipV="1">
                <a:off x="739" y="3545"/>
                <a:ext cx="1" cy="31"/>
              </a:xfrm>
              <a:prstGeom prst="line">
                <a:avLst/>
              </a:prstGeom>
              <a:noFill/>
              <a:ln w="0">
                <a:solidFill>
                  <a:srgbClr val="000000"/>
                </a:solidFill>
                <a:round/>
                <a:headEnd/>
                <a:tailEnd/>
              </a:ln>
            </p:spPr>
            <p:txBody>
              <a:bodyPr/>
              <a:lstStyle/>
              <a:p>
                <a:endParaRPr lang="en-US"/>
              </a:p>
            </p:txBody>
          </p:sp>
          <p:sp>
            <p:nvSpPr>
              <p:cNvPr id="94363" name="Line 154"/>
              <p:cNvSpPr>
                <a:spLocks noChangeShapeType="1"/>
              </p:cNvSpPr>
              <p:nvPr/>
            </p:nvSpPr>
            <p:spPr bwMode="auto">
              <a:xfrm flipV="1">
                <a:off x="791" y="3545"/>
                <a:ext cx="1" cy="31"/>
              </a:xfrm>
              <a:prstGeom prst="line">
                <a:avLst/>
              </a:prstGeom>
              <a:noFill/>
              <a:ln w="0">
                <a:solidFill>
                  <a:srgbClr val="000000"/>
                </a:solidFill>
                <a:round/>
                <a:headEnd/>
                <a:tailEnd/>
              </a:ln>
            </p:spPr>
            <p:txBody>
              <a:bodyPr/>
              <a:lstStyle/>
              <a:p>
                <a:endParaRPr lang="en-US"/>
              </a:p>
            </p:txBody>
          </p:sp>
          <p:sp>
            <p:nvSpPr>
              <p:cNvPr id="94364" name="Line 155"/>
              <p:cNvSpPr>
                <a:spLocks noChangeShapeType="1"/>
              </p:cNvSpPr>
              <p:nvPr/>
            </p:nvSpPr>
            <p:spPr bwMode="auto">
              <a:xfrm flipV="1">
                <a:off x="837" y="3545"/>
                <a:ext cx="1" cy="31"/>
              </a:xfrm>
              <a:prstGeom prst="line">
                <a:avLst/>
              </a:prstGeom>
              <a:noFill/>
              <a:ln w="0">
                <a:solidFill>
                  <a:srgbClr val="000000"/>
                </a:solidFill>
                <a:round/>
                <a:headEnd/>
                <a:tailEnd/>
              </a:ln>
            </p:spPr>
            <p:txBody>
              <a:bodyPr/>
              <a:lstStyle/>
              <a:p>
                <a:endParaRPr lang="en-US"/>
              </a:p>
            </p:txBody>
          </p:sp>
          <p:sp>
            <p:nvSpPr>
              <p:cNvPr id="94365" name="Line 156"/>
              <p:cNvSpPr>
                <a:spLocks noChangeShapeType="1"/>
              </p:cNvSpPr>
              <p:nvPr/>
            </p:nvSpPr>
            <p:spPr bwMode="auto">
              <a:xfrm flipV="1">
                <a:off x="889" y="3545"/>
                <a:ext cx="1" cy="31"/>
              </a:xfrm>
              <a:prstGeom prst="line">
                <a:avLst/>
              </a:prstGeom>
              <a:noFill/>
              <a:ln w="0">
                <a:solidFill>
                  <a:srgbClr val="000000"/>
                </a:solidFill>
                <a:round/>
                <a:headEnd/>
                <a:tailEnd/>
              </a:ln>
            </p:spPr>
            <p:txBody>
              <a:bodyPr/>
              <a:lstStyle/>
              <a:p>
                <a:endParaRPr lang="en-US"/>
              </a:p>
            </p:txBody>
          </p:sp>
          <p:sp>
            <p:nvSpPr>
              <p:cNvPr id="94366" name="Line 157"/>
              <p:cNvSpPr>
                <a:spLocks noChangeShapeType="1"/>
              </p:cNvSpPr>
              <p:nvPr/>
            </p:nvSpPr>
            <p:spPr bwMode="auto">
              <a:xfrm flipV="1">
                <a:off x="935" y="3545"/>
                <a:ext cx="1" cy="31"/>
              </a:xfrm>
              <a:prstGeom prst="line">
                <a:avLst/>
              </a:prstGeom>
              <a:noFill/>
              <a:ln w="0">
                <a:solidFill>
                  <a:srgbClr val="000000"/>
                </a:solidFill>
                <a:round/>
                <a:headEnd/>
                <a:tailEnd/>
              </a:ln>
            </p:spPr>
            <p:txBody>
              <a:bodyPr/>
              <a:lstStyle/>
              <a:p>
                <a:endParaRPr lang="en-US"/>
              </a:p>
            </p:txBody>
          </p:sp>
          <p:sp>
            <p:nvSpPr>
              <p:cNvPr id="94367" name="Line 158"/>
              <p:cNvSpPr>
                <a:spLocks noChangeShapeType="1"/>
              </p:cNvSpPr>
              <p:nvPr/>
            </p:nvSpPr>
            <p:spPr bwMode="auto">
              <a:xfrm flipV="1">
                <a:off x="986" y="3545"/>
                <a:ext cx="1" cy="31"/>
              </a:xfrm>
              <a:prstGeom prst="line">
                <a:avLst/>
              </a:prstGeom>
              <a:noFill/>
              <a:ln w="0">
                <a:solidFill>
                  <a:srgbClr val="000000"/>
                </a:solidFill>
                <a:round/>
                <a:headEnd/>
                <a:tailEnd/>
              </a:ln>
            </p:spPr>
            <p:txBody>
              <a:bodyPr/>
              <a:lstStyle/>
              <a:p>
                <a:endParaRPr lang="en-US"/>
              </a:p>
            </p:txBody>
          </p:sp>
          <p:sp>
            <p:nvSpPr>
              <p:cNvPr id="94368" name="Line 159"/>
              <p:cNvSpPr>
                <a:spLocks noChangeShapeType="1"/>
              </p:cNvSpPr>
              <p:nvPr/>
            </p:nvSpPr>
            <p:spPr bwMode="auto">
              <a:xfrm flipV="1">
                <a:off x="1033" y="3545"/>
                <a:ext cx="1" cy="31"/>
              </a:xfrm>
              <a:prstGeom prst="line">
                <a:avLst/>
              </a:prstGeom>
              <a:noFill/>
              <a:ln w="0">
                <a:solidFill>
                  <a:srgbClr val="000000"/>
                </a:solidFill>
                <a:round/>
                <a:headEnd/>
                <a:tailEnd/>
              </a:ln>
            </p:spPr>
            <p:txBody>
              <a:bodyPr/>
              <a:lstStyle/>
              <a:p>
                <a:endParaRPr lang="en-US"/>
              </a:p>
            </p:txBody>
          </p:sp>
          <p:sp>
            <p:nvSpPr>
              <p:cNvPr id="94369" name="Line 160"/>
              <p:cNvSpPr>
                <a:spLocks noChangeShapeType="1"/>
              </p:cNvSpPr>
              <p:nvPr/>
            </p:nvSpPr>
            <p:spPr bwMode="auto">
              <a:xfrm flipV="1">
                <a:off x="1084" y="3545"/>
                <a:ext cx="1" cy="31"/>
              </a:xfrm>
              <a:prstGeom prst="line">
                <a:avLst/>
              </a:prstGeom>
              <a:noFill/>
              <a:ln w="0">
                <a:solidFill>
                  <a:srgbClr val="000000"/>
                </a:solidFill>
                <a:round/>
                <a:headEnd/>
                <a:tailEnd/>
              </a:ln>
            </p:spPr>
            <p:txBody>
              <a:bodyPr/>
              <a:lstStyle/>
              <a:p>
                <a:endParaRPr lang="en-US"/>
              </a:p>
            </p:txBody>
          </p:sp>
          <p:sp>
            <p:nvSpPr>
              <p:cNvPr id="94370" name="Line 161"/>
              <p:cNvSpPr>
                <a:spLocks noChangeShapeType="1"/>
              </p:cNvSpPr>
              <p:nvPr/>
            </p:nvSpPr>
            <p:spPr bwMode="auto">
              <a:xfrm flipV="1">
                <a:off x="1130" y="3545"/>
                <a:ext cx="1" cy="31"/>
              </a:xfrm>
              <a:prstGeom prst="line">
                <a:avLst/>
              </a:prstGeom>
              <a:noFill/>
              <a:ln w="0">
                <a:solidFill>
                  <a:srgbClr val="000000"/>
                </a:solidFill>
                <a:round/>
                <a:headEnd/>
                <a:tailEnd/>
              </a:ln>
            </p:spPr>
            <p:txBody>
              <a:bodyPr/>
              <a:lstStyle/>
              <a:p>
                <a:endParaRPr lang="en-US"/>
              </a:p>
            </p:txBody>
          </p:sp>
          <p:sp>
            <p:nvSpPr>
              <p:cNvPr id="94371" name="Line 162"/>
              <p:cNvSpPr>
                <a:spLocks noChangeShapeType="1"/>
              </p:cNvSpPr>
              <p:nvPr/>
            </p:nvSpPr>
            <p:spPr bwMode="auto">
              <a:xfrm flipV="1">
                <a:off x="1182" y="3545"/>
                <a:ext cx="1" cy="31"/>
              </a:xfrm>
              <a:prstGeom prst="line">
                <a:avLst/>
              </a:prstGeom>
              <a:noFill/>
              <a:ln w="0">
                <a:solidFill>
                  <a:srgbClr val="000000"/>
                </a:solidFill>
                <a:round/>
                <a:headEnd/>
                <a:tailEnd/>
              </a:ln>
            </p:spPr>
            <p:txBody>
              <a:bodyPr/>
              <a:lstStyle/>
              <a:p>
                <a:endParaRPr lang="en-US"/>
              </a:p>
            </p:txBody>
          </p:sp>
          <p:sp>
            <p:nvSpPr>
              <p:cNvPr id="94372" name="Line 163"/>
              <p:cNvSpPr>
                <a:spLocks noChangeShapeType="1"/>
              </p:cNvSpPr>
              <p:nvPr/>
            </p:nvSpPr>
            <p:spPr bwMode="auto">
              <a:xfrm flipV="1">
                <a:off x="1228" y="3545"/>
                <a:ext cx="1" cy="31"/>
              </a:xfrm>
              <a:prstGeom prst="line">
                <a:avLst/>
              </a:prstGeom>
              <a:noFill/>
              <a:ln w="0">
                <a:solidFill>
                  <a:srgbClr val="000000"/>
                </a:solidFill>
                <a:round/>
                <a:headEnd/>
                <a:tailEnd/>
              </a:ln>
            </p:spPr>
            <p:txBody>
              <a:bodyPr/>
              <a:lstStyle/>
              <a:p>
                <a:endParaRPr lang="en-US"/>
              </a:p>
            </p:txBody>
          </p:sp>
          <p:sp>
            <p:nvSpPr>
              <p:cNvPr id="94373" name="Line 164"/>
              <p:cNvSpPr>
                <a:spLocks noChangeShapeType="1"/>
              </p:cNvSpPr>
              <p:nvPr/>
            </p:nvSpPr>
            <p:spPr bwMode="auto">
              <a:xfrm flipV="1">
                <a:off x="1279" y="3545"/>
                <a:ext cx="1" cy="31"/>
              </a:xfrm>
              <a:prstGeom prst="line">
                <a:avLst/>
              </a:prstGeom>
              <a:noFill/>
              <a:ln w="0">
                <a:solidFill>
                  <a:srgbClr val="000000"/>
                </a:solidFill>
                <a:round/>
                <a:headEnd/>
                <a:tailEnd/>
              </a:ln>
            </p:spPr>
            <p:txBody>
              <a:bodyPr/>
              <a:lstStyle/>
              <a:p>
                <a:endParaRPr lang="en-US"/>
              </a:p>
            </p:txBody>
          </p:sp>
          <p:sp>
            <p:nvSpPr>
              <p:cNvPr id="94374" name="Line 165"/>
              <p:cNvSpPr>
                <a:spLocks noChangeShapeType="1"/>
              </p:cNvSpPr>
              <p:nvPr/>
            </p:nvSpPr>
            <p:spPr bwMode="auto">
              <a:xfrm flipV="1">
                <a:off x="1326" y="3545"/>
                <a:ext cx="1" cy="31"/>
              </a:xfrm>
              <a:prstGeom prst="line">
                <a:avLst/>
              </a:prstGeom>
              <a:noFill/>
              <a:ln w="0">
                <a:solidFill>
                  <a:srgbClr val="000000"/>
                </a:solidFill>
                <a:round/>
                <a:headEnd/>
                <a:tailEnd/>
              </a:ln>
            </p:spPr>
            <p:txBody>
              <a:bodyPr/>
              <a:lstStyle/>
              <a:p>
                <a:endParaRPr lang="en-US"/>
              </a:p>
            </p:txBody>
          </p:sp>
          <p:sp>
            <p:nvSpPr>
              <p:cNvPr id="94375" name="Line 166"/>
              <p:cNvSpPr>
                <a:spLocks noChangeShapeType="1"/>
              </p:cNvSpPr>
              <p:nvPr/>
            </p:nvSpPr>
            <p:spPr bwMode="auto">
              <a:xfrm flipV="1">
                <a:off x="1377" y="3545"/>
                <a:ext cx="1" cy="31"/>
              </a:xfrm>
              <a:prstGeom prst="line">
                <a:avLst/>
              </a:prstGeom>
              <a:noFill/>
              <a:ln w="0">
                <a:solidFill>
                  <a:srgbClr val="000000"/>
                </a:solidFill>
                <a:round/>
                <a:headEnd/>
                <a:tailEnd/>
              </a:ln>
            </p:spPr>
            <p:txBody>
              <a:bodyPr/>
              <a:lstStyle/>
              <a:p>
                <a:endParaRPr lang="en-US"/>
              </a:p>
            </p:txBody>
          </p:sp>
          <p:sp>
            <p:nvSpPr>
              <p:cNvPr id="94376" name="Line 167"/>
              <p:cNvSpPr>
                <a:spLocks noChangeShapeType="1"/>
              </p:cNvSpPr>
              <p:nvPr/>
            </p:nvSpPr>
            <p:spPr bwMode="auto">
              <a:xfrm flipV="1">
                <a:off x="1424" y="3545"/>
                <a:ext cx="1" cy="31"/>
              </a:xfrm>
              <a:prstGeom prst="line">
                <a:avLst/>
              </a:prstGeom>
              <a:noFill/>
              <a:ln w="0">
                <a:solidFill>
                  <a:srgbClr val="000000"/>
                </a:solidFill>
                <a:round/>
                <a:headEnd/>
                <a:tailEnd/>
              </a:ln>
            </p:spPr>
            <p:txBody>
              <a:bodyPr/>
              <a:lstStyle/>
              <a:p>
                <a:endParaRPr lang="en-US"/>
              </a:p>
            </p:txBody>
          </p:sp>
          <p:sp>
            <p:nvSpPr>
              <p:cNvPr id="94377" name="Line 168"/>
              <p:cNvSpPr>
                <a:spLocks noChangeShapeType="1"/>
              </p:cNvSpPr>
              <p:nvPr/>
            </p:nvSpPr>
            <p:spPr bwMode="auto">
              <a:xfrm flipV="1">
                <a:off x="1475" y="3545"/>
                <a:ext cx="1" cy="31"/>
              </a:xfrm>
              <a:prstGeom prst="line">
                <a:avLst/>
              </a:prstGeom>
              <a:noFill/>
              <a:ln w="0">
                <a:solidFill>
                  <a:srgbClr val="000000"/>
                </a:solidFill>
                <a:round/>
                <a:headEnd/>
                <a:tailEnd/>
              </a:ln>
            </p:spPr>
            <p:txBody>
              <a:bodyPr/>
              <a:lstStyle/>
              <a:p>
                <a:endParaRPr lang="en-US"/>
              </a:p>
            </p:txBody>
          </p:sp>
          <p:sp>
            <p:nvSpPr>
              <p:cNvPr id="94378" name="Line 169"/>
              <p:cNvSpPr>
                <a:spLocks noChangeShapeType="1"/>
              </p:cNvSpPr>
              <p:nvPr/>
            </p:nvSpPr>
            <p:spPr bwMode="auto">
              <a:xfrm flipV="1">
                <a:off x="1521" y="3545"/>
                <a:ext cx="1" cy="31"/>
              </a:xfrm>
              <a:prstGeom prst="line">
                <a:avLst/>
              </a:prstGeom>
              <a:noFill/>
              <a:ln w="0">
                <a:solidFill>
                  <a:srgbClr val="000000"/>
                </a:solidFill>
                <a:round/>
                <a:headEnd/>
                <a:tailEnd/>
              </a:ln>
            </p:spPr>
            <p:txBody>
              <a:bodyPr/>
              <a:lstStyle/>
              <a:p>
                <a:endParaRPr lang="en-US"/>
              </a:p>
            </p:txBody>
          </p:sp>
          <p:sp>
            <p:nvSpPr>
              <p:cNvPr id="94379" name="Line 170"/>
              <p:cNvSpPr>
                <a:spLocks noChangeShapeType="1"/>
              </p:cNvSpPr>
              <p:nvPr/>
            </p:nvSpPr>
            <p:spPr bwMode="auto">
              <a:xfrm flipV="1">
                <a:off x="1573" y="3545"/>
                <a:ext cx="1" cy="31"/>
              </a:xfrm>
              <a:prstGeom prst="line">
                <a:avLst/>
              </a:prstGeom>
              <a:noFill/>
              <a:ln w="0">
                <a:solidFill>
                  <a:srgbClr val="000000"/>
                </a:solidFill>
                <a:round/>
                <a:headEnd/>
                <a:tailEnd/>
              </a:ln>
            </p:spPr>
            <p:txBody>
              <a:bodyPr/>
              <a:lstStyle/>
              <a:p>
                <a:endParaRPr lang="en-US"/>
              </a:p>
            </p:txBody>
          </p:sp>
          <p:sp>
            <p:nvSpPr>
              <p:cNvPr id="94380" name="Line 171"/>
              <p:cNvSpPr>
                <a:spLocks noChangeShapeType="1"/>
              </p:cNvSpPr>
              <p:nvPr/>
            </p:nvSpPr>
            <p:spPr bwMode="auto">
              <a:xfrm flipV="1">
                <a:off x="1619" y="3545"/>
                <a:ext cx="1" cy="31"/>
              </a:xfrm>
              <a:prstGeom prst="line">
                <a:avLst/>
              </a:prstGeom>
              <a:noFill/>
              <a:ln w="0">
                <a:solidFill>
                  <a:srgbClr val="000000"/>
                </a:solidFill>
                <a:round/>
                <a:headEnd/>
                <a:tailEnd/>
              </a:ln>
            </p:spPr>
            <p:txBody>
              <a:bodyPr/>
              <a:lstStyle/>
              <a:p>
                <a:endParaRPr lang="en-US"/>
              </a:p>
            </p:txBody>
          </p:sp>
          <p:sp>
            <p:nvSpPr>
              <p:cNvPr id="94381" name="Line 172"/>
              <p:cNvSpPr>
                <a:spLocks noChangeShapeType="1"/>
              </p:cNvSpPr>
              <p:nvPr/>
            </p:nvSpPr>
            <p:spPr bwMode="auto">
              <a:xfrm flipV="1">
                <a:off x="1670" y="3545"/>
                <a:ext cx="1" cy="31"/>
              </a:xfrm>
              <a:prstGeom prst="line">
                <a:avLst/>
              </a:prstGeom>
              <a:noFill/>
              <a:ln w="0">
                <a:solidFill>
                  <a:srgbClr val="000000"/>
                </a:solidFill>
                <a:round/>
                <a:headEnd/>
                <a:tailEnd/>
              </a:ln>
            </p:spPr>
            <p:txBody>
              <a:bodyPr/>
              <a:lstStyle/>
              <a:p>
                <a:endParaRPr lang="en-US"/>
              </a:p>
            </p:txBody>
          </p:sp>
          <p:sp>
            <p:nvSpPr>
              <p:cNvPr id="94382" name="Line 173"/>
              <p:cNvSpPr>
                <a:spLocks noChangeShapeType="1"/>
              </p:cNvSpPr>
              <p:nvPr/>
            </p:nvSpPr>
            <p:spPr bwMode="auto">
              <a:xfrm flipV="1">
                <a:off x="1717" y="3545"/>
                <a:ext cx="1" cy="31"/>
              </a:xfrm>
              <a:prstGeom prst="line">
                <a:avLst/>
              </a:prstGeom>
              <a:noFill/>
              <a:ln w="0">
                <a:solidFill>
                  <a:srgbClr val="000000"/>
                </a:solidFill>
                <a:round/>
                <a:headEnd/>
                <a:tailEnd/>
              </a:ln>
            </p:spPr>
            <p:txBody>
              <a:bodyPr/>
              <a:lstStyle/>
              <a:p>
                <a:endParaRPr lang="en-US"/>
              </a:p>
            </p:txBody>
          </p:sp>
          <p:sp>
            <p:nvSpPr>
              <p:cNvPr id="94383" name="Line 174"/>
              <p:cNvSpPr>
                <a:spLocks noChangeShapeType="1"/>
              </p:cNvSpPr>
              <p:nvPr/>
            </p:nvSpPr>
            <p:spPr bwMode="auto">
              <a:xfrm flipV="1">
                <a:off x="1768" y="3545"/>
                <a:ext cx="1" cy="31"/>
              </a:xfrm>
              <a:prstGeom prst="line">
                <a:avLst/>
              </a:prstGeom>
              <a:noFill/>
              <a:ln w="0">
                <a:solidFill>
                  <a:srgbClr val="000000"/>
                </a:solidFill>
                <a:round/>
                <a:headEnd/>
                <a:tailEnd/>
              </a:ln>
            </p:spPr>
            <p:txBody>
              <a:bodyPr/>
              <a:lstStyle/>
              <a:p>
                <a:endParaRPr lang="en-US"/>
              </a:p>
            </p:txBody>
          </p:sp>
          <p:sp>
            <p:nvSpPr>
              <p:cNvPr id="94384" name="Line 175"/>
              <p:cNvSpPr>
                <a:spLocks noChangeShapeType="1"/>
              </p:cNvSpPr>
              <p:nvPr/>
            </p:nvSpPr>
            <p:spPr bwMode="auto">
              <a:xfrm flipV="1">
                <a:off x="1814" y="3545"/>
                <a:ext cx="1" cy="31"/>
              </a:xfrm>
              <a:prstGeom prst="line">
                <a:avLst/>
              </a:prstGeom>
              <a:noFill/>
              <a:ln w="0">
                <a:solidFill>
                  <a:srgbClr val="000000"/>
                </a:solidFill>
                <a:round/>
                <a:headEnd/>
                <a:tailEnd/>
              </a:ln>
            </p:spPr>
            <p:txBody>
              <a:bodyPr/>
              <a:lstStyle/>
              <a:p>
                <a:endParaRPr lang="en-US"/>
              </a:p>
            </p:txBody>
          </p:sp>
          <p:sp>
            <p:nvSpPr>
              <p:cNvPr id="94385" name="Line 176"/>
              <p:cNvSpPr>
                <a:spLocks noChangeShapeType="1"/>
              </p:cNvSpPr>
              <p:nvPr/>
            </p:nvSpPr>
            <p:spPr bwMode="auto">
              <a:xfrm flipV="1">
                <a:off x="1866" y="3545"/>
                <a:ext cx="1" cy="31"/>
              </a:xfrm>
              <a:prstGeom prst="line">
                <a:avLst/>
              </a:prstGeom>
              <a:noFill/>
              <a:ln w="0">
                <a:solidFill>
                  <a:srgbClr val="000000"/>
                </a:solidFill>
                <a:round/>
                <a:headEnd/>
                <a:tailEnd/>
              </a:ln>
            </p:spPr>
            <p:txBody>
              <a:bodyPr/>
              <a:lstStyle/>
              <a:p>
                <a:endParaRPr lang="en-US"/>
              </a:p>
            </p:txBody>
          </p:sp>
          <p:sp>
            <p:nvSpPr>
              <p:cNvPr id="94386" name="Line 177"/>
              <p:cNvSpPr>
                <a:spLocks noChangeShapeType="1"/>
              </p:cNvSpPr>
              <p:nvPr/>
            </p:nvSpPr>
            <p:spPr bwMode="auto">
              <a:xfrm flipV="1">
                <a:off x="1912" y="3545"/>
                <a:ext cx="1" cy="31"/>
              </a:xfrm>
              <a:prstGeom prst="line">
                <a:avLst/>
              </a:prstGeom>
              <a:noFill/>
              <a:ln w="0">
                <a:solidFill>
                  <a:srgbClr val="000000"/>
                </a:solidFill>
                <a:round/>
                <a:headEnd/>
                <a:tailEnd/>
              </a:ln>
            </p:spPr>
            <p:txBody>
              <a:bodyPr/>
              <a:lstStyle/>
              <a:p>
                <a:endParaRPr lang="en-US"/>
              </a:p>
            </p:txBody>
          </p:sp>
          <p:sp>
            <p:nvSpPr>
              <p:cNvPr id="94387" name="Line 178"/>
              <p:cNvSpPr>
                <a:spLocks noChangeShapeType="1"/>
              </p:cNvSpPr>
              <p:nvPr/>
            </p:nvSpPr>
            <p:spPr bwMode="auto">
              <a:xfrm flipV="1">
                <a:off x="1964" y="3545"/>
                <a:ext cx="1" cy="31"/>
              </a:xfrm>
              <a:prstGeom prst="line">
                <a:avLst/>
              </a:prstGeom>
              <a:noFill/>
              <a:ln w="0">
                <a:solidFill>
                  <a:srgbClr val="000000"/>
                </a:solidFill>
                <a:round/>
                <a:headEnd/>
                <a:tailEnd/>
              </a:ln>
            </p:spPr>
            <p:txBody>
              <a:bodyPr/>
              <a:lstStyle/>
              <a:p>
                <a:endParaRPr lang="en-US"/>
              </a:p>
            </p:txBody>
          </p:sp>
          <p:sp>
            <p:nvSpPr>
              <p:cNvPr id="94388" name="Line 179"/>
              <p:cNvSpPr>
                <a:spLocks noChangeShapeType="1"/>
              </p:cNvSpPr>
              <p:nvPr/>
            </p:nvSpPr>
            <p:spPr bwMode="auto">
              <a:xfrm flipV="1">
                <a:off x="2010" y="3545"/>
                <a:ext cx="1" cy="31"/>
              </a:xfrm>
              <a:prstGeom prst="line">
                <a:avLst/>
              </a:prstGeom>
              <a:noFill/>
              <a:ln w="0">
                <a:solidFill>
                  <a:srgbClr val="000000"/>
                </a:solidFill>
                <a:round/>
                <a:headEnd/>
                <a:tailEnd/>
              </a:ln>
            </p:spPr>
            <p:txBody>
              <a:bodyPr/>
              <a:lstStyle/>
              <a:p>
                <a:endParaRPr lang="en-US"/>
              </a:p>
            </p:txBody>
          </p:sp>
          <p:sp>
            <p:nvSpPr>
              <p:cNvPr id="94389" name="Line 180"/>
              <p:cNvSpPr>
                <a:spLocks noChangeShapeType="1"/>
              </p:cNvSpPr>
              <p:nvPr/>
            </p:nvSpPr>
            <p:spPr bwMode="auto">
              <a:xfrm flipV="1">
                <a:off x="2061" y="3545"/>
                <a:ext cx="1" cy="31"/>
              </a:xfrm>
              <a:prstGeom prst="line">
                <a:avLst/>
              </a:prstGeom>
              <a:noFill/>
              <a:ln w="0">
                <a:solidFill>
                  <a:srgbClr val="000000"/>
                </a:solidFill>
                <a:round/>
                <a:headEnd/>
                <a:tailEnd/>
              </a:ln>
            </p:spPr>
            <p:txBody>
              <a:bodyPr/>
              <a:lstStyle/>
              <a:p>
                <a:endParaRPr lang="en-US"/>
              </a:p>
            </p:txBody>
          </p:sp>
          <p:sp>
            <p:nvSpPr>
              <p:cNvPr id="94390" name="Line 181"/>
              <p:cNvSpPr>
                <a:spLocks noChangeShapeType="1"/>
              </p:cNvSpPr>
              <p:nvPr/>
            </p:nvSpPr>
            <p:spPr bwMode="auto">
              <a:xfrm flipV="1">
                <a:off x="2108" y="3545"/>
                <a:ext cx="1" cy="31"/>
              </a:xfrm>
              <a:prstGeom prst="line">
                <a:avLst/>
              </a:prstGeom>
              <a:noFill/>
              <a:ln w="0">
                <a:solidFill>
                  <a:srgbClr val="000000"/>
                </a:solidFill>
                <a:round/>
                <a:headEnd/>
                <a:tailEnd/>
              </a:ln>
            </p:spPr>
            <p:txBody>
              <a:bodyPr/>
              <a:lstStyle/>
              <a:p>
                <a:endParaRPr lang="en-US"/>
              </a:p>
            </p:txBody>
          </p:sp>
          <p:sp>
            <p:nvSpPr>
              <p:cNvPr id="94391" name="Line 182"/>
              <p:cNvSpPr>
                <a:spLocks noChangeShapeType="1"/>
              </p:cNvSpPr>
              <p:nvPr/>
            </p:nvSpPr>
            <p:spPr bwMode="auto">
              <a:xfrm flipV="1">
                <a:off x="2159" y="3545"/>
                <a:ext cx="1" cy="31"/>
              </a:xfrm>
              <a:prstGeom prst="line">
                <a:avLst/>
              </a:prstGeom>
              <a:noFill/>
              <a:ln w="0">
                <a:solidFill>
                  <a:srgbClr val="000000"/>
                </a:solidFill>
                <a:round/>
                <a:headEnd/>
                <a:tailEnd/>
              </a:ln>
            </p:spPr>
            <p:txBody>
              <a:bodyPr/>
              <a:lstStyle/>
              <a:p>
                <a:endParaRPr lang="en-US"/>
              </a:p>
            </p:txBody>
          </p:sp>
          <p:sp>
            <p:nvSpPr>
              <p:cNvPr id="94392" name="Line 183"/>
              <p:cNvSpPr>
                <a:spLocks noChangeShapeType="1"/>
              </p:cNvSpPr>
              <p:nvPr/>
            </p:nvSpPr>
            <p:spPr bwMode="auto">
              <a:xfrm flipV="1">
                <a:off x="2205" y="3545"/>
                <a:ext cx="1" cy="31"/>
              </a:xfrm>
              <a:prstGeom prst="line">
                <a:avLst/>
              </a:prstGeom>
              <a:noFill/>
              <a:ln w="0">
                <a:solidFill>
                  <a:srgbClr val="000000"/>
                </a:solidFill>
                <a:round/>
                <a:headEnd/>
                <a:tailEnd/>
              </a:ln>
            </p:spPr>
            <p:txBody>
              <a:bodyPr/>
              <a:lstStyle/>
              <a:p>
                <a:endParaRPr lang="en-US"/>
              </a:p>
            </p:txBody>
          </p:sp>
          <p:sp>
            <p:nvSpPr>
              <p:cNvPr id="94393" name="Line 184"/>
              <p:cNvSpPr>
                <a:spLocks noChangeShapeType="1"/>
              </p:cNvSpPr>
              <p:nvPr/>
            </p:nvSpPr>
            <p:spPr bwMode="auto">
              <a:xfrm flipV="1">
                <a:off x="2257" y="3545"/>
                <a:ext cx="1" cy="31"/>
              </a:xfrm>
              <a:prstGeom prst="line">
                <a:avLst/>
              </a:prstGeom>
              <a:noFill/>
              <a:ln w="0">
                <a:solidFill>
                  <a:srgbClr val="000000"/>
                </a:solidFill>
                <a:round/>
                <a:headEnd/>
                <a:tailEnd/>
              </a:ln>
            </p:spPr>
            <p:txBody>
              <a:bodyPr/>
              <a:lstStyle/>
              <a:p>
                <a:endParaRPr lang="en-US"/>
              </a:p>
            </p:txBody>
          </p:sp>
          <p:sp>
            <p:nvSpPr>
              <p:cNvPr id="94394" name="Line 185"/>
              <p:cNvSpPr>
                <a:spLocks noChangeShapeType="1"/>
              </p:cNvSpPr>
              <p:nvPr/>
            </p:nvSpPr>
            <p:spPr bwMode="auto">
              <a:xfrm flipV="1">
                <a:off x="2303" y="3545"/>
                <a:ext cx="1" cy="31"/>
              </a:xfrm>
              <a:prstGeom prst="line">
                <a:avLst/>
              </a:prstGeom>
              <a:noFill/>
              <a:ln w="0">
                <a:solidFill>
                  <a:srgbClr val="000000"/>
                </a:solidFill>
                <a:round/>
                <a:headEnd/>
                <a:tailEnd/>
              </a:ln>
            </p:spPr>
            <p:txBody>
              <a:bodyPr/>
              <a:lstStyle/>
              <a:p>
                <a:endParaRPr lang="en-US"/>
              </a:p>
            </p:txBody>
          </p:sp>
          <p:sp>
            <p:nvSpPr>
              <p:cNvPr id="94395" name="Line 186"/>
              <p:cNvSpPr>
                <a:spLocks noChangeShapeType="1"/>
              </p:cNvSpPr>
              <p:nvPr/>
            </p:nvSpPr>
            <p:spPr bwMode="auto">
              <a:xfrm flipV="1">
                <a:off x="2355" y="3545"/>
                <a:ext cx="1" cy="31"/>
              </a:xfrm>
              <a:prstGeom prst="line">
                <a:avLst/>
              </a:prstGeom>
              <a:noFill/>
              <a:ln w="0">
                <a:solidFill>
                  <a:srgbClr val="000000"/>
                </a:solidFill>
                <a:round/>
                <a:headEnd/>
                <a:tailEnd/>
              </a:ln>
            </p:spPr>
            <p:txBody>
              <a:bodyPr/>
              <a:lstStyle/>
              <a:p>
                <a:endParaRPr lang="en-US"/>
              </a:p>
            </p:txBody>
          </p:sp>
          <p:sp>
            <p:nvSpPr>
              <p:cNvPr id="94396" name="Line 187"/>
              <p:cNvSpPr>
                <a:spLocks noChangeShapeType="1"/>
              </p:cNvSpPr>
              <p:nvPr/>
            </p:nvSpPr>
            <p:spPr bwMode="auto">
              <a:xfrm flipV="1">
                <a:off x="2401" y="3545"/>
                <a:ext cx="1" cy="31"/>
              </a:xfrm>
              <a:prstGeom prst="line">
                <a:avLst/>
              </a:prstGeom>
              <a:noFill/>
              <a:ln w="0">
                <a:solidFill>
                  <a:srgbClr val="000000"/>
                </a:solidFill>
                <a:round/>
                <a:headEnd/>
                <a:tailEnd/>
              </a:ln>
            </p:spPr>
            <p:txBody>
              <a:bodyPr/>
              <a:lstStyle/>
              <a:p>
                <a:endParaRPr lang="en-US"/>
              </a:p>
            </p:txBody>
          </p:sp>
          <p:sp>
            <p:nvSpPr>
              <p:cNvPr id="94397" name="Freeform 188"/>
              <p:cNvSpPr>
                <a:spLocks/>
              </p:cNvSpPr>
              <p:nvPr/>
            </p:nvSpPr>
            <p:spPr bwMode="auto">
              <a:xfrm>
                <a:off x="472" y="3175"/>
                <a:ext cx="1903" cy="386"/>
              </a:xfrm>
              <a:custGeom>
                <a:avLst/>
                <a:gdLst>
                  <a:gd name="T0" fmla="*/ 0 w 370"/>
                  <a:gd name="T1" fmla="*/ 1394073 h 75"/>
                  <a:gd name="T2" fmla="*/ 165859 w 370"/>
                  <a:gd name="T3" fmla="*/ 1394073 h 75"/>
                  <a:gd name="T4" fmla="*/ 352647 w 370"/>
                  <a:gd name="T5" fmla="*/ 1394073 h 75"/>
                  <a:gd name="T6" fmla="*/ 518506 w 370"/>
                  <a:gd name="T7" fmla="*/ 1394073 h 75"/>
                  <a:gd name="T8" fmla="*/ 701904 w 370"/>
                  <a:gd name="T9" fmla="*/ 1375931 h 75"/>
                  <a:gd name="T10" fmla="*/ 871147 w 370"/>
                  <a:gd name="T11" fmla="*/ 1375931 h 75"/>
                  <a:gd name="T12" fmla="*/ 1054545 w 370"/>
                  <a:gd name="T13" fmla="*/ 1339399 h 75"/>
                  <a:gd name="T14" fmla="*/ 1220409 w 370"/>
                  <a:gd name="T15" fmla="*/ 1318396 h 75"/>
                  <a:gd name="T16" fmla="*/ 1407217 w 370"/>
                  <a:gd name="T17" fmla="*/ 1263594 h 75"/>
                  <a:gd name="T18" fmla="*/ 1573051 w 370"/>
                  <a:gd name="T19" fmla="*/ 1209611 h 75"/>
                  <a:gd name="T20" fmla="*/ 1759864 w 370"/>
                  <a:gd name="T21" fmla="*/ 1115550 h 75"/>
                  <a:gd name="T22" fmla="*/ 1925697 w 370"/>
                  <a:gd name="T23" fmla="*/ 1004032 h 75"/>
                  <a:gd name="T24" fmla="*/ 2109121 w 370"/>
                  <a:gd name="T25" fmla="*/ 873580 h 75"/>
                  <a:gd name="T26" fmla="*/ 2278364 w 370"/>
                  <a:gd name="T27" fmla="*/ 707950 h 75"/>
                  <a:gd name="T28" fmla="*/ 2461767 w 370"/>
                  <a:gd name="T29" fmla="*/ 538079 h 75"/>
                  <a:gd name="T30" fmla="*/ 2627595 w 370"/>
                  <a:gd name="T31" fmla="*/ 371893 h 75"/>
                  <a:gd name="T32" fmla="*/ 2814409 w 370"/>
                  <a:gd name="T33" fmla="*/ 223849 h 75"/>
                  <a:gd name="T34" fmla="*/ 2980268 w 370"/>
                  <a:gd name="T35" fmla="*/ 94060 h 75"/>
                  <a:gd name="T36" fmla="*/ 3163666 w 370"/>
                  <a:gd name="T37" fmla="*/ 18276 h 75"/>
                  <a:gd name="T38" fmla="*/ 3332914 w 370"/>
                  <a:gd name="T39" fmla="*/ 0 h 75"/>
                  <a:gd name="T40" fmla="*/ 3516312 w 370"/>
                  <a:gd name="T41" fmla="*/ 18276 h 75"/>
                  <a:gd name="T42" fmla="*/ 3685556 w 370"/>
                  <a:gd name="T43" fmla="*/ 94060 h 75"/>
                  <a:gd name="T44" fmla="*/ 3868958 w 370"/>
                  <a:gd name="T45" fmla="*/ 223849 h 75"/>
                  <a:gd name="T46" fmla="*/ 4034818 w 370"/>
                  <a:gd name="T47" fmla="*/ 371893 h 75"/>
                  <a:gd name="T48" fmla="*/ 4221625 w 370"/>
                  <a:gd name="T49" fmla="*/ 538079 h 75"/>
                  <a:gd name="T50" fmla="*/ 4387459 w 370"/>
                  <a:gd name="T51" fmla="*/ 707950 h 75"/>
                  <a:gd name="T52" fmla="*/ 4570857 w 370"/>
                  <a:gd name="T53" fmla="*/ 873580 h 75"/>
                  <a:gd name="T54" fmla="*/ 4740131 w 370"/>
                  <a:gd name="T55" fmla="*/ 1004032 h 75"/>
                  <a:gd name="T56" fmla="*/ 4923529 w 370"/>
                  <a:gd name="T57" fmla="*/ 1115550 h 75"/>
                  <a:gd name="T58" fmla="*/ 5089362 w 370"/>
                  <a:gd name="T59" fmla="*/ 1209611 h 75"/>
                  <a:gd name="T60" fmla="*/ 5276175 w 370"/>
                  <a:gd name="T61" fmla="*/ 1263594 h 75"/>
                  <a:gd name="T62" fmla="*/ 5442036 w 370"/>
                  <a:gd name="T63" fmla="*/ 1318396 h 75"/>
                  <a:gd name="T64" fmla="*/ 5628818 w 370"/>
                  <a:gd name="T65" fmla="*/ 1339399 h 75"/>
                  <a:gd name="T66" fmla="*/ 5794677 w 370"/>
                  <a:gd name="T67" fmla="*/ 1375931 h 75"/>
                  <a:gd name="T68" fmla="*/ 5978075 w 370"/>
                  <a:gd name="T69" fmla="*/ 1375931 h 75"/>
                  <a:gd name="T70" fmla="*/ 6147323 w 370"/>
                  <a:gd name="T71" fmla="*/ 1394073 h 75"/>
                  <a:gd name="T72" fmla="*/ 6330721 w 370"/>
                  <a:gd name="T73" fmla="*/ 1394073 h 75"/>
                  <a:gd name="T74" fmla="*/ 6496580 w 370"/>
                  <a:gd name="T75" fmla="*/ 1394073 h 75"/>
                  <a:gd name="T76" fmla="*/ 6683393 w 370"/>
                  <a:gd name="T77" fmla="*/ 1394073 h 75"/>
                  <a:gd name="T78" fmla="*/ 6849226 w 370"/>
                  <a:gd name="T79" fmla="*/ 1394073 h 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70"/>
                  <a:gd name="T121" fmla="*/ 0 h 75"/>
                  <a:gd name="T122" fmla="*/ 370 w 370"/>
                  <a:gd name="T123" fmla="*/ 75 h 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70" h="75">
                    <a:moveTo>
                      <a:pt x="0" y="75"/>
                    </a:moveTo>
                    <a:lnTo>
                      <a:pt x="9" y="75"/>
                    </a:lnTo>
                    <a:lnTo>
                      <a:pt x="19" y="75"/>
                    </a:lnTo>
                    <a:lnTo>
                      <a:pt x="28" y="75"/>
                    </a:lnTo>
                    <a:lnTo>
                      <a:pt x="38" y="74"/>
                    </a:lnTo>
                    <a:lnTo>
                      <a:pt x="47" y="74"/>
                    </a:lnTo>
                    <a:lnTo>
                      <a:pt x="57" y="72"/>
                    </a:lnTo>
                    <a:lnTo>
                      <a:pt x="66" y="71"/>
                    </a:lnTo>
                    <a:lnTo>
                      <a:pt x="76" y="68"/>
                    </a:lnTo>
                    <a:lnTo>
                      <a:pt x="85" y="65"/>
                    </a:lnTo>
                    <a:lnTo>
                      <a:pt x="95" y="60"/>
                    </a:lnTo>
                    <a:lnTo>
                      <a:pt x="104" y="54"/>
                    </a:lnTo>
                    <a:lnTo>
                      <a:pt x="114" y="47"/>
                    </a:lnTo>
                    <a:lnTo>
                      <a:pt x="123" y="38"/>
                    </a:lnTo>
                    <a:lnTo>
                      <a:pt x="133" y="29"/>
                    </a:lnTo>
                    <a:lnTo>
                      <a:pt x="142" y="20"/>
                    </a:lnTo>
                    <a:lnTo>
                      <a:pt x="152" y="12"/>
                    </a:lnTo>
                    <a:lnTo>
                      <a:pt x="161" y="5"/>
                    </a:lnTo>
                    <a:lnTo>
                      <a:pt x="171" y="1"/>
                    </a:lnTo>
                    <a:lnTo>
                      <a:pt x="180" y="0"/>
                    </a:lnTo>
                    <a:lnTo>
                      <a:pt x="190" y="1"/>
                    </a:lnTo>
                    <a:lnTo>
                      <a:pt x="199" y="5"/>
                    </a:lnTo>
                    <a:lnTo>
                      <a:pt x="209" y="12"/>
                    </a:lnTo>
                    <a:lnTo>
                      <a:pt x="218" y="20"/>
                    </a:lnTo>
                    <a:lnTo>
                      <a:pt x="228" y="29"/>
                    </a:lnTo>
                    <a:lnTo>
                      <a:pt x="237" y="38"/>
                    </a:lnTo>
                    <a:lnTo>
                      <a:pt x="247" y="47"/>
                    </a:lnTo>
                    <a:lnTo>
                      <a:pt x="256" y="54"/>
                    </a:lnTo>
                    <a:lnTo>
                      <a:pt x="266" y="60"/>
                    </a:lnTo>
                    <a:lnTo>
                      <a:pt x="275" y="65"/>
                    </a:lnTo>
                    <a:lnTo>
                      <a:pt x="285" y="68"/>
                    </a:lnTo>
                    <a:lnTo>
                      <a:pt x="294" y="71"/>
                    </a:lnTo>
                    <a:lnTo>
                      <a:pt x="304" y="72"/>
                    </a:lnTo>
                    <a:lnTo>
                      <a:pt x="313" y="74"/>
                    </a:lnTo>
                    <a:lnTo>
                      <a:pt x="323" y="74"/>
                    </a:lnTo>
                    <a:lnTo>
                      <a:pt x="332" y="75"/>
                    </a:lnTo>
                    <a:lnTo>
                      <a:pt x="342" y="75"/>
                    </a:lnTo>
                    <a:lnTo>
                      <a:pt x="351" y="75"/>
                    </a:lnTo>
                    <a:lnTo>
                      <a:pt x="361" y="75"/>
                    </a:lnTo>
                    <a:lnTo>
                      <a:pt x="370" y="75"/>
                    </a:lnTo>
                  </a:path>
                </a:pathLst>
              </a:custGeom>
              <a:noFill/>
              <a:ln w="7938">
                <a:solidFill>
                  <a:srgbClr val="FF00FF"/>
                </a:solidFill>
                <a:prstDash val="solid"/>
                <a:round/>
                <a:headEnd/>
                <a:tailEnd/>
              </a:ln>
            </p:spPr>
            <p:txBody>
              <a:bodyPr/>
              <a:lstStyle/>
              <a:p>
                <a:endParaRPr lang="en-US"/>
              </a:p>
            </p:txBody>
          </p:sp>
          <p:sp>
            <p:nvSpPr>
              <p:cNvPr id="94398" name="Rectangle 189"/>
              <p:cNvSpPr>
                <a:spLocks noChangeArrowheads="1"/>
              </p:cNvSpPr>
              <p:nvPr/>
            </p:nvSpPr>
            <p:spPr bwMode="auto">
              <a:xfrm>
                <a:off x="374" y="3525"/>
                <a:ext cx="21"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a:t>
                </a:r>
                <a:endParaRPr lang="en-US" sz="1600"/>
              </a:p>
            </p:txBody>
          </p:sp>
          <p:sp>
            <p:nvSpPr>
              <p:cNvPr id="94399" name="Rectangle 190"/>
              <p:cNvSpPr>
                <a:spLocks noChangeArrowheads="1"/>
              </p:cNvSpPr>
              <p:nvPr/>
            </p:nvSpPr>
            <p:spPr bwMode="auto">
              <a:xfrm>
                <a:off x="328" y="3427"/>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0.1</a:t>
                </a:r>
                <a:endParaRPr lang="en-US" sz="1600"/>
              </a:p>
            </p:txBody>
          </p:sp>
          <p:sp>
            <p:nvSpPr>
              <p:cNvPr id="94400" name="Rectangle 191"/>
              <p:cNvSpPr>
                <a:spLocks noChangeArrowheads="1"/>
              </p:cNvSpPr>
              <p:nvPr/>
            </p:nvSpPr>
            <p:spPr bwMode="auto">
              <a:xfrm>
                <a:off x="328" y="3329"/>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401" name="Rectangle 192"/>
              <p:cNvSpPr>
                <a:spLocks noChangeArrowheads="1"/>
              </p:cNvSpPr>
              <p:nvPr/>
            </p:nvSpPr>
            <p:spPr bwMode="auto">
              <a:xfrm>
                <a:off x="328" y="3231"/>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0.3</a:t>
                </a:r>
                <a:endParaRPr lang="en-US" sz="1600"/>
              </a:p>
            </p:txBody>
          </p:sp>
          <p:sp>
            <p:nvSpPr>
              <p:cNvPr id="94402" name="Rectangle 193"/>
              <p:cNvSpPr>
                <a:spLocks noChangeArrowheads="1"/>
              </p:cNvSpPr>
              <p:nvPr/>
            </p:nvSpPr>
            <p:spPr bwMode="auto">
              <a:xfrm>
                <a:off x="328" y="3133"/>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403" name="Rectangle 194"/>
              <p:cNvSpPr>
                <a:spLocks noChangeArrowheads="1"/>
              </p:cNvSpPr>
              <p:nvPr/>
            </p:nvSpPr>
            <p:spPr bwMode="auto">
              <a:xfrm>
                <a:off x="328" y="3042"/>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0.5</a:t>
                </a:r>
                <a:endParaRPr lang="en-US" sz="1600"/>
              </a:p>
            </p:txBody>
          </p:sp>
          <p:sp>
            <p:nvSpPr>
              <p:cNvPr id="94404" name="Rectangle 195"/>
              <p:cNvSpPr>
                <a:spLocks noChangeArrowheads="1"/>
              </p:cNvSpPr>
              <p:nvPr/>
            </p:nvSpPr>
            <p:spPr bwMode="auto">
              <a:xfrm>
                <a:off x="328" y="2943"/>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0.6</a:t>
                </a:r>
                <a:endParaRPr lang="en-US" sz="1600"/>
              </a:p>
            </p:txBody>
          </p:sp>
          <p:sp>
            <p:nvSpPr>
              <p:cNvPr id="94405" name="Rectangle 196"/>
              <p:cNvSpPr>
                <a:spLocks noChangeArrowheads="1"/>
              </p:cNvSpPr>
              <p:nvPr/>
            </p:nvSpPr>
            <p:spPr bwMode="auto">
              <a:xfrm>
                <a:off x="328" y="2845"/>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0.7</a:t>
                </a:r>
                <a:endParaRPr lang="en-US" sz="1600"/>
              </a:p>
            </p:txBody>
          </p:sp>
          <p:sp>
            <p:nvSpPr>
              <p:cNvPr id="94406" name="Rectangle 197"/>
              <p:cNvSpPr>
                <a:spLocks noChangeArrowheads="1"/>
              </p:cNvSpPr>
              <p:nvPr/>
            </p:nvSpPr>
            <p:spPr bwMode="auto">
              <a:xfrm>
                <a:off x="328" y="2748"/>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0.8</a:t>
                </a:r>
                <a:endParaRPr lang="en-US" sz="1600"/>
              </a:p>
            </p:txBody>
          </p:sp>
          <p:sp>
            <p:nvSpPr>
              <p:cNvPr id="94407" name="Rectangle 198"/>
              <p:cNvSpPr>
                <a:spLocks noChangeArrowheads="1"/>
              </p:cNvSpPr>
              <p:nvPr/>
            </p:nvSpPr>
            <p:spPr bwMode="auto">
              <a:xfrm>
                <a:off x="328" y="2651"/>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0.9</a:t>
                </a:r>
                <a:endParaRPr lang="en-US" sz="1600"/>
              </a:p>
            </p:txBody>
          </p:sp>
          <p:sp>
            <p:nvSpPr>
              <p:cNvPr id="94408" name="Rectangle 199"/>
              <p:cNvSpPr>
                <a:spLocks noChangeArrowheads="1"/>
              </p:cNvSpPr>
              <p:nvPr/>
            </p:nvSpPr>
            <p:spPr bwMode="auto">
              <a:xfrm rot="-5400000">
                <a:off x="414"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-3.8</a:t>
                </a:r>
                <a:endParaRPr lang="en-US" sz="1600"/>
              </a:p>
            </p:txBody>
          </p:sp>
          <p:sp>
            <p:nvSpPr>
              <p:cNvPr id="94409" name="Rectangle 200"/>
              <p:cNvSpPr>
                <a:spLocks noChangeArrowheads="1"/>
              </p:cNvSpPr>
              <p:nvPr/>
            </p:nvSpPr>
            <p:spPr bwMode="auto">
              <a:xfrm rot="-5400000">
                <a:off x="559"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-3.2</a:t>
                </a:r>
                <a:endParaRPr lang="en-US" sz="1600"/>
              </a:p>
            </p:txBody>
          </p:sp>
          <p:sp>
            <p:nvSpPr>
              <p:cNvPr id="94410" name="Rectangle 201"/>
              <p:cNvSpPr>
                <a:spLocks noChangeArrowheads="1"/>
              </p:cNvSpPr>
              <p:nvPr/>
            </p:nvSpPr>
            <p:spPr bwMode="auto">
              <a:xfrm rot="-5400000">
                <a:off x="707"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-2.6</a:t>
                </a:r>
                <a:endParaRPr lang="en-US" sz="1600"/>
              </a:p>
            </p:txBody>
          </p:sp>
          <p:sp>
            <p:nvSpPr>
              <p:cNvPr id="94411" name="Rectangle 202"/>
              <p:cNvSpPr>
                <a:spLocks noChangeArrowheads="1"/>
              </p:cNvSpPr>
              <p:nvPr/>
            </p:nvSpPr>
            <p:spPr bwMode="auto">
              <a:xfrm rot="-5400000">
                <a:off x="870" y="3598"/>
                <a:ext cx="5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a:t>
                </a:r>
                <a:endParaRPr lang="en-US" sz="1600"/>
              </a:p>
            </p:txBody>
          </p:sp>
          <p:sp>
            <p:nvSpPr>
              <p:cNvPr id="94412" name="Rectangle 203"/>
              <p:cNvSpPr>
                <a:spLocks noChangeArrowheads="1"/>
              </p:cNvSpPr>
              <p:nvPr/>
            </p:nvSpPr>
            <p:spPr bwMode="auto">
              <a:xfrm rot="-5400000">
                <a:off x="1000"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-1.4</a:t>
                </a:r>
                <a:endParaRPr lang="en-US" sz="1600"/>
              </a:p>
            </p:txBody>
          </p:sp>
          <p:sp>
            <p:nvSpPr>
              <p:cNvPr id="94413" name="Rectangle 204"/>
              <p:cNvSpPr>
                <a:spLocks noChangeArrowheads="1"/>
              </p:cNvSpPr>
              <p:nvPr/>
            </p:nvSpPr>
            <p:spPr bwMode="auto">
              <a:xfrm rot="-5400000">
                <a:off x="1144"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-0.8</a:t>
                </a:r>
                <a:endParaRPr lang="en-US" sz="1600"/>
              </a:p>
            </p:txBody>
          </p:sp>
          <p:sp>
            <p:nvSpPr>
              <p:cNvPr id="94414" name="Rectangle 205"/>
              <p:cNvSpPr>
                <a:spLocks noChangeArrowheads="1"/>
              </p:cNvSpPr>
              <p:nvPr/>
            </p:nvSpPr>
            <p:spPr bwMode="auto">
              <a:xfrm rot="-5400000">
                <a:off x="1293"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415" name="Rectangle 206"/>
              <p:cNvSpPr>
                <a:spLocks noChangeArrowheads="1"/>
              </p:cNvSpPr>
              <p:nvPr/>
            </p:nvSpPr>
            <p:spPr bwMode="auto">
              <a:xfrm rot="-5400000">
                <a:off x="1453"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416" name="Rectangle 207"/>
              <p:cNvSpPr>
                <a:spLocks noChangeArrowheads="1"/>
              </p:cNvSpPr>
              <p:nvPr/>
            </p:nvSpPr>
            <p:spPr bwMode="auto">
              <a:xfrm rot="-5400000">
                <a:off x="1620" y="3593"/>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a:t>
                </a:r>
                <a:endParaRPr lang="en-US" sz="1600"/>
              </a:p>
            </p:txBody>
          </p:sp>
          <p:sp>
            <p:nvSpPr>
              <p:cNvPr id="94417" name="Rectangle 208"/>
              <p:cNvSpPr>
                <a:spLocks noChangeArrowheads="1"/>
              </p:cNvSpPr>
              <p:nvPr/>
            </p:nvSpPr>
            <p:spPr bwMode="auto">
              <a:xfrm rot="-5400000">
                <a:off x="1746"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1.6</a:t>
                </a:r>
                <a:endParaRPr lang="en-US" sz="1600"/>
              </a:p>
            </p:txBody>
          </p:sp>
          <p:sp>
            <p:nvSpPr>
              <p:cNvPr id="94418" name="Rectangle 209"/>
              <p:cNvSpPr>
                <a:spLocks noChangeArrowheads="1"/>
              </p:cNvSpPr>
              <p:nvPr/>
            </p:nvSpPr>
            <p:spPr bwMode="auto">
              <a:xfrm rot="-5400000">
                <a:off x="1895"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2.2</a:t>
                </a:r>
                <a:endParaRPr lang="en-US" sz="1600"/>
              </a:p>
            </p:txBody>
          </p:sp>
          <p:sp>
            <p:nvSpPr>
              <p:cNvPr id="94419" name="Rectangle 210"/>
              <p:cNvSpPr>
                <a:spLocks noChangeArrowheads="1"/>
              </p:cNvSpPr>
              <p:nvPr/>
            </p:nvSpPr>
            <p:spPr bwMode="auto">
              <a:xfrm rot="-5400000">
                <a:off x="2039"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2.8</a:t>
                </a:r>
                <a:endParaRPr lang="en-US" sz="1600"/>
              </a:p>
            </p:txBody>
          </p:sp>
          <p:sp>
            <p:nvSpPr>
              <p:cNvPr id="94420" name="Rectangle 211"/>
              <p:cNvSpPr>
                <a:spLocks noChangeArrowheads="1"/>
              </p:cNvSpPr>
              <p:nvPr/>
            </p:nvSpPr>
            <p:spPr bwMode="auto">
              <a:xfrm rot="-5400000">
                <a:off x="2188"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3.4</a:t>
                </a:r>
                <a:endParaRPr lang="en-US" sz="1600"/>
              </a:p>
            </p:txBody>
          </p:sp>
          <p:sp>
            <p:nvSpPr>
              <p:cNvPr id="94421" name="Rectangle 212"/>
              <p:cNvSpPr>
                <a:spLocks noChangeArrowheads="1"/>
              </p:cNvSpPr>
              <p:nvPr/>
            </p:nvSpPr>
            <p:spPr bwMode="auto">
              <a:xfrm rot="-5400000">
                <a:off x="2350" y="3593"/>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4</a:t>
                </a:r>
                <a:endParaRPr lang="en-US" sz="1600"/>
              </a:p>
            </p:txBody>
          </p:sp>
          <p:sp>
            <p:nvSpPr>
              <p:cNvPr id="94422" name="Rectangle 213"/>
              <p:cNvSpPr>
                <a:spLocks noChangeArrowheads="1"/>
              </p:cNvSpPr>
              <p:nvPr/>
            </p:nvSpPr>
            <p:spPr bwMode="auto">
              <a:xfrm>
                <a:off x="1686" y="2722"/>
                <a:ext cx="679" cy="200"/>
              </a:xfrm>
              <a:prstGeom prst="rect">
                <a:avLst/>
              </a:prstGeom>
              <a:solidFill>
                <a:srgbClr val="FFFFFF"/>
              </a:solidFill>
              <a:ln w="0">
                <a:solidFill>
                  <a:srgbClr val="000000"/>
                </a:solidFill>
                <a:miter lim="800000"/>
                <a:headEnd/>
                <a:tailEnd/>
              </a:ln>
            </p:spPr>
            <p:txBody>
              <a:bodyPr/>
              <a:lstStyle/>
              <a:p>
                <a:endParaRPr lang="en-US"/>
              </a:p>
            </p:txBody>
          </p:sp>
          <p:sp>
            <p:nvSpPr>
              <p:cNvPr id="94423" name="Rectangle 214"/>
              <p:cNvSpPr>
                <a:spLocks noChangeArrowheads="1"/>
              </p:cNvSpPr>
              <p:nvPr/>
            </p:nvSpPr>
            <p:spPr bwMode="auto">
              <a:xfrm>
                <a:off x="1706" y="2758"/>
                <a:ext cx="139" cy="36"/>
              </a:xfrm>
              <a:prstGeom prst="rect">
                <a:avLst/>
              </a:prstGeom>
              <a:solidFill>
                <a:srgbClr val="8080FF"/>
              </a:solidFill>
              <a:ln w="7938">
                <a:solidFill>
                  <a:srgbClr val="000000"/>
                </a:solidFill>
                <a:miter lim="800000"/>
                <a:headEnd/>
                <a:tailEnd/>
              </a:ln>
            </p:spPr>
            <p:txBody>
              <a:bodyPr/>
              <a:lstStyle/>
              <a:p>
                <a:endParaRPr lang="en-US"/>
              </a:p>
            </p:txBody>
          </p:sp>
          <p:sp>
            <p:nvSpPr>
              <p:cNvPr id="94424" name="Rectangle 215"/>
              <p:cNvSpPr>
                <a:spLocks noChangeArrowheads="1"/>
              </p:cNvSpPr>
              <p:nvPr/>
            </p:nvSpPr>
            <p:spPr bwMode="auto">
              <a:xfrm>
                <a:off x="1861" y="2738"/>
                <a:ext cx="397"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IEP 1 Month Deposit</a:t>
                </a:r>
                <a:endParaRPr lang="en-US" sz="1600"/>
              </a:p>
            </p:txBody>
          </p:sp>
          <p:sp>
            <p:nvSpPr>
              <p:cNvPr id="94425" name="Line 216"/>
              <p:cNvSpPr>
                <a:spLocks noChangeShapeType="1"/>
              </p:cNvSpPr>
              <p:nvPr/>
            </p:nvSpPr>
            <p:spPr bwMode="auto">
              <a:xfrm>
                <a:off x="1706" y="2871"/>
                <a:ext cx="139" cy="1"/>
              </a:xfrm>
              <a:prstGeom prst="line">
                <a:avLst/>
              </a:prstGeom>
              <a:noFill/>
              <a:ln w="7938">
                <a:solidFill>
                  <a:srgbClr val="FF00FF"/>
                </a:solidFill>
                <a:round/>
                <a:headEnd/>
                <a:tailEnd/>
              </a:ln>
            </p:spPr>
            <p:txBody>
              <a:bodyPr/>
              <a:lstStyle/>
              <a:p>
                <a:endParaRPr lang="en-US"/>
              </a:p>
            </p:txBody>
          </p:sp>
          <p:sp>
            <p:nvSpPr>
              <p:cNvPr id="94426" name="Rectangle 217"/>
              <p:cNvSpPr>
                <a:spLocks noChangeArrowheads="1"/>
              </p:cNvSpPr>
              <p:nvPr/>
            </p:nvSpPr>
            <p:spPr bwMode="auto">
              <a:xfrm>
                <a:off x="1861" y="2835"/>
                <a:ext cx="40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Normal Distribution</a:t>
                </a:r>
                <a:endParaRPr lang="en-US" sz="1600"/>
              </a:p>
            </p:txBody>
          </p:sp>
        </p:grpSp>
      </p:gr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p:spPr>
        <p:txBody>
          <a:bodyPr/>
          <a:lstStyle/>
          <a:p>
            <a:fld id="{B1FB2581-1E11-410D-ADF8-12D7F221504D}" type="slidenum">
              <a:rPr lang="en-US" smtClean="0"/>
              <a:pPr/>
              <a:t>75</a:t>
            </a:fld>
            <a:endParaRPr lang="en-US" smtClean="0"/>
          </a:p>
        </p:txBody>
      </p:sp>
      <p:pic>
        <p:nvPicPr>
          <p:cNvPr id="96259" name="Picture 2"/>
          <p:cNvPicPr>
            <a:picLocks noChangeAspect="1" noChangeArrowheads="1"/>
          </p:cNvPicPr>
          <p:nvPr/>
        </p:nvPicPr>
        <p:blipFill>
          <a:blip r:embed="rId2" cstate="print"/>
          <a:srcRect/>
          <a:stretch>
            <a:fillRect/>
          </a:stretch>
        </p:blipFill>
        <p:spPr bwMode="auto">
          <a:xfrm>
            <a:off x="457200" y="1276350"/>
            <a:ext cx="8162925" cy="4821238"/>
          </a:xfrm>
          <a:prstGeom prst="rect">
            <a:avLst/>
          </a:prstGeom>
          <a:noFill/>
          <a:ln w="9525">
            <a:noFill/>
            <a:miter lim="800000"/>
            <a:headEnd/>
            <a:tailEnd/>
          </a:ln>
        </p:spPr>
      </p:pic>
      <p:sp>
        <p:nvSpPr>
          <p:cNvPr id="96260" name="Text Box 3"/>
          <p:cNvSpPr txBox="1">
            <a:spLocks noChangeArrowheads="1"/>
          </p:cNvSpPr>
          <p:nvPr/>
        </p:nvSpPr>
        <p:spPr bwMode="auto">
          <a:xfrm>
            <a:off x="2133600" y="304800"/>
            <a:ext cx="4767263" cy="579438"/>
          </a:xfrm>
          <a:prstGeom prst="rect">
            <a:avLst/>
          </a:prstGeom>
          <a:noFill/>
          <a:ln w="9525">
            <a:noFill/>
            <a:miter lim="800000"/>
            <a:headEnd/>
            <a:tailEnd/>
          </a:ln>
        </p:spPr>
        <p:txBody>
          <a:bodyPr wrap="none">
            <a:spAutoFit/>
          </a:bodyPr>
          <a:lstStyle/>
          <a:p>
            <a:r>
              <a:rPr lang="en-US" sz="3200"/>
              <a:t>Price Volatility Comparison</a:t>
            </a:r>
          </a:p>
        </p:txBody>
      </p:sp>
      <p:sp>
        <p:nvSpPr>
          <p:cNvPr id="96261" name="Oval 4"/>
          <p:cNvSpPr>
            <a:spLocks noChangeArrowheads="1"/>
          </p:cNvSpPr>
          <p:nvPr/>
        </p:nvSpPr>
        <p:spPr bwMode="auto">
          <a:xfrm>
            <a:off x="1295400" y="1981200"/>
            <a:ext cx="685800" cy="533400"/>
          </a:xfrm>
          <a:prstGeom prst="ellipse">
            <a:avLst/>
          </a:prstGeom>
          <a:noFill/>
          <a:ln w="9525">
            <a:solidFill>
              <a:srgbClr val="FF0000"/>
            </a:solidFill>
            <a:round/>
            <a:headEnd/>
            <a:tailEnd/>
          </a:ln>
        </p:spPr>
        <p:txBody>
          <a:bodyPr wrap="none" anchor="ctr"/>
          <a:lstStyle/>
          <a:p>
            <a:endParaRPr lang="en-US"/>
          </a:p>
        </p:txBody>
      </p:sp>
      <p:sp>
        <p:nvSpPr>
          <p:cNvPr id="96262" name="Line 5"/>
          <p:cNvSpPr>
            <a:spLocks noChangeShapeType="1"/>
          </p:cNvSpPr>
          <p:nvPr/>
        </p:nvSpPr>
        <p:spPr bwMode="auto">
          <a:xfrm>
            <a:off x="1066800" y="1066800"/>
            <a:ext cx="457200" cy="914400"/>
          </a:xfrm>
          <a:prstGeom prst="line">
            <a:avLst/>
          </a:prstGeom>
          <a:noFill/>
          <a:ln w="9525">
            <a:solidFill>
              <a:schemeClr val="tx1"/>
            </a:solidFill>
            <a:round/>
            <a:headEnd/>
            <a:tailEnd type="triangle" w="med" len="med"/>
          </a:ln>
        </p:spPr>
        <p:txBody>
          <a:bodyPr/>
          <a:lstStyle/>
          <a:p>
            <a:endParaRPr lang="en-US"/>
          </a:p>
        </p:txBody>
      </p:sp>
      <p:sp>
        <p:nvSpPr>
          <p:cNvPr id="96263" name="Text Box 6"/>
          <p:cNvSpPr txBox="1">
            <a:spLocks noChangeArrowheads="1"/>
          </p:cNvSpPr>
          <p:nvPr/>
        </p:nvSpPr>
        <p:spPr bwMode="auto">
          <a:xfrm>
            <a:off x="441325" y="723900"/>
            <a:ext cx="1200150" cy="366713"/>
          </a:xfrm>
          <a:prstGeom prst="rect">
            <a:avLst/>
          </a:prstGeom>
          <a:noFill/>
          <a:ln w="9525">
            <a:noFill/>
            <a:miter lim="800000"/>
            <a:headEnd/>
            <a:tailEnd/>
          </a:ln>
        </p:spPr>
        <p:txBody>
          <a:bodyPr wrap="none">
            <a:spAutoFit/>
          </a:bodyPr>
          <a:lstStyle/>
          <a:p>
            <a:r>
              <a:rPr lang="en-US"/>
              <a:t>seasonality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5"/>
          <p:cNvSpPr>
            <a:spLocks noGrp="1"/>
          </p:cNvSpPr>
          <p:nvPr>
            <p:ph type="sldNum" sz="quarter" idx="12"/>
          </p:nvPr>
        </p:nvSpPr>
        <p:spPr>
          <a:noFill/>
        </p:spPr>
        <p:txBody>
          <a:bodyPr/>
          <a:lstStyle/>
          <a:p>
            <a:fld id="{80027E91-9199-47E6-A06F-CB6FA32A5545}" type="slidenum">
              <a:rPr lang="en-US" smtClean="0"/>
              <a:pPr/>
              <a:t>76</a:t>
            </a:fld>
            <a:endParaRPr lang="en-US" smtClean="0"/>
          </a:p>
        </p:txBody>
      </p:sp>
      <p:sp>
        <p:nvSpPr>
          <p:cNvPr id="97283" name="Rectangle 2"/>
          <p:cNvSpPr>
            <a:spLocks noGrp="1" noChangeArrowheads="1"/>
          </p:cNvSpPr>
          <p:nvPr>
            <p:ph type="title"/>
          </p:nvPr>
        </p:nvSpPr>
        <p:spPr bwMode="gray">
          <a:xfrm>
            <a:off x="0" y="439738"/>
            <a:ext cx="8810625" cy="449262"/>
          </a:xfrm>
        </p:spPr>
        <p:txBody>
          <a:bodyPr/>
          <a:lstStyle/>
          <a:p>
            <a:r>
              <a:rPr lang="en-US" sz="4000" smtClean="0"/>
              <a:t>Deposit Interest Rate Risk</a:t>
            </a:r>
          </a:p>
        </p:txBody>
      </p:sp>
      <p:sp>
        <p:nvSpPr>
          <p:cNvPr id="97284" name="Rectangle 3"/>
          <p:cNvSpPr>
            <a:spLocks noChangeArrowheads="1"/>
          </p:cNvSpPr>
          <p:nvPr/>
        </p:nvSpPr>
        <p:spPr bwMode="gray">
          <a:xfrm>
            <a:off x="19050" y="990600"/>
            <a:ext cx="1617663" cy="3729038"/>
          </a:xfrm>
          <a:prstGeom prst="rect">
            <a:avLst/>
          </a:prstGeom>
          <a:solidFill>
            <a:schemeClr val="hlink"/>
          </a:solidFill>
          <a:ln w="9525">
            <a:noFill/>
            <a:miter lim="800000"/>
            <a:headEnd/>
            <a:tailEnd/>
          </a:ln>
        </p:spPr>
        <p:txBody>
          <a:bodyPr lIns="182859" tIns="45714" rIns="91429" bIns="45714">
            <a:spAutoFit/>
          </a:bodyPr>
          <a:lstStyle/>
          <a:p>
            <a:pPr marL="114300" indent="-114300">
              <a:spcBef>
                <a:spcPct val="20000"/>
              </a:spcBef>
              <a:buFontTx/>
              <a:buChar char="•"/>
            </a:pPr>
            <a:r>
              <a:rPr lang="en-US" sz="1000"/>
              <a:t>A few key features of deposits incorporated in the current risk model include the following.</a:t>
            </a:r>
          </a:p>
          <a:p>
            <a:pPr marL="114300" indent="-114300">
              <a:spcBef>
                <a:spcPct val="20000"/>
              </a:spcBef>
              <a:buFontTx/>
              <a:buChar char="•"/>
            </a:pPr>
            <a:r>
              <a:rPr lang="en-US" sz="1000"/>
              <a:t>Analyzing cohort behavior provides information on the stickiness of deposits </a:t>
            </a:r>
            <a:r>
              <a:rPr lang="en-US" sz="1000" i="1"/>
              <a:t>(Fig. 1)</a:t>
            </a:r>
            <a:endParaRPr lang="en-US" sz="1000"/>
          </a:p>
          <a:p>
            <a:pPr marL="114300" indent="-114300">
              <a:spcBef>
                <a:spcPct val="20000"/>
              </a:spcBef>
              <a:buFontTx/>
              <a:buChar char="•"/>
            </a:pPr>
            <a:r>
              <a:rPr lang="en-US" sz="1000"/>
              <a:t>Deposits at higher tiers decline at a faster rate than lower tier deposits. </a:t>
            </a:r>
            <a:r>
              <a:rPr lang="en-US" sz="1000" i="1"/>
              <a:t>(Fig. 2)</a:t>
            </a:r>
            <a:endParaRPr lang="en-US" sz="1000"/>
          </a:p>
          <a:p>
            <a:pPr marL="114300" indent="-114300">
              <a:spcBef>
                <a:spcPct val="20000"/>
              </a:spcBef>
              <a:buFontTx/>
              <a:buChar char="•"/>
            </a:pPr>
            <a:r>
              <a:rPr lang="en-US" sz="1000"/>
              <a:t>Spreads get compressed in falling interest rate environment </a:t>
            </a:r>
            <a:r>
              <a:rPr lang="en-US" sz="1000" i="1"/>
              <a:t>(Fig. 3)</a:t>
            </a:r>
          </a:p>
          <a:p>
            <a:pPr marL="114300" indent="-114300">
              <a:spcBef>
                <a:spcPct val="20000"/>
              </a:spcBef>
              <a:buFontTx/>
              <a:buChar char="•"/>
            </a:pPr>
            <a:r>
              <a:rPr lang="en-US" sz="1000"/>
              <a:t>Future cash flows for each deposit tier are pv’d and the yield curve is shocked to get the change in value </a:t>
            </a:r>
            <a:r>
              <a:rPr lang="en-US" sz="1000" i="1"/>
              <a:t>(Fig. 4)</a:t>
            </a:r>
            <a:endParaRPr lang="en-US" sz="1000"/>
          </a:p>
          <a:p>
            <a:pPr marL="114300" indent="-114300">
              <a:spcBef>
                <a:spcPct val="20000"/>
              </a:spcBef>
              <a:buFontTx/>
              <a:buChar char="•"/>
            </a:pPr>
            <a:endParaRPr lang="en-US" sz="900"/>
          </a:p>
        </p:txBody>
      </p:sp>
      <p:pic>
        <p:nvPicPr>
          <p:cNvPr id="97285" name="Picture 4"/>
          <p:cNvPicPr>
            <a:picLocks noChangeAspect="1" noChangeArrowheads="1"/>
          </p:cNvPicPr>
          <p:nvPr/>
        </p:nvPicPr>
        <p:blipFill>
          <a:blip r:embed="rId3" cstate="print"/>
          <a:srcRect/>
          <a:stretch>
            <a:fillRect/>
          </a:stretch>
        </p:blipFill>
        <p:spPr bwMode="gray">
          <a:xfrm>
            <a:off x="5638800" y="1290638"/>
            <a:ext cx="3216275" cy="2635250"/>
          </a:xfrm>
          <a:prstGeom prst="rect">
            <a:avLst/>
          </a:prstGeom>
          <a:noFill/>
          <a:ln w="9525" algn="ctr">
            <a:noFill/>
            <a:miter lim="800000"/>
            <a:headEnd/>
            <a:tailEnd/>
          </a:ln>
        </p:spPr>
      </p:pic>
      <p:pic>
        <p:nvPicPr>
          <p:cNvPr id="97286" name="Picture 5"/>
          <p:cNvPicPr>
            <a:picLocks noChangeAspect="1" noChangeArrowheads="1"/>
          </p:cNvPicPr>
          <p:nvPr/>
        </p:nvPicPr>
        <p:blipFill>
          <a:blip r:embed="rId4" cstate="print"/>
          <a:srcRect/>
          <a:stretch>
            <a:fillRect/>
          </a:stretch>
        </p:blipFill>
        <p:spPr bwMode="auto">
          <a:xfrm>
            <a:off x="4962525" y="1428750"/>
            <a:ext cx="676275" cy="1514475"/>
          </a:xfrm>
          <a:prstGeom prst="rect">
            <a:avLst/>
          </a:prstGeom>
          <a:noFill/>
          <a:ln w="9525">
            <a:noFill/>
            <a:miter lim="800000"/>
            <a:headEnd/>
            <a:tailEnd/>
          </a:ln>
        </p:spPr>
      </p:pic>
      <p:sp>
        <p:nvSpPr>
          <p:cNvPr id="97287" name="Text Box 6"/>
          <p:cNvSpPr txBox="1">
            <a:spLocks noChangeArrowheads="1"/>
          </p:cNvSpPr>
          <p:nvPr/>
        </p:nvSpPr>
        <p:spPr bwMode="auto">
          <a:xfrm>
            <a:off x="2058988" y="1036638"/>
            <a:ext cx="2465387" cy="228600"/>
          </a:xfrm>
          <a:prstGeom prst="rect">
            <a:avLst/>
          </a:prstGeom>
          <a:noFill/>
          <a:ln w="19050">
            <a:noFill/>
            <a:miter lim="800000"/>
            <a:headEnd/>
            <a:tailEnd/>
          </a:ln>
        </p:spPr>
        <p:txBody>
          <a:bodyPr lIns="91429" tIns="45714" rIns="91429" bIns="45714" anchor="b">
            <a:spAutoFit/>
          </a:bodyPr>
          <a:lstStyle/>
          <a:p>
            <a:pPr>
              <a:lnSpc>
                <a:spcPct val="90000"/>
              </a:lnSpc>
              <a:spcBef>
                <a:spcPct val="50000"/>
              </a:spcBef>
            </a:pPr>
            <a:r>
              <a:rPr lang="en-US" sz="1000" b="1">
                <a:latin typeface="Arial" pitchFamily="34" charset="0"/>
              </a:rPr>
              <a:t>Figure 1: BDP Cohort Analysis</a:t>
            </a:r>
          </a:p>
        </p:txBody>
      </p:sp>
      <p:sp>
        <p:nvSpPr>
          <p:cNvPr id="97288" name="Text Box 7"/>
          <p:cNvSpPr txBox="1">
            <a:spLocks noChangeArrowheads="1"/>
          </p:cNvSpPr>
          <p:nvPr/>
        </p:nvSpPr>
        <p:spPr bwMode="auto">
          <a:xfrm>
            <a:off x="6221413" y="1036638"/>
            <a:ext cx="2465387" cy="228600"/>
          </a:xfrm>
          <a:prstGeom prst="rect">
            <a:avLst/>
          </a:prstGeom>
          <a:noFill/>
          <a:ln w="19050">
            <a:noFill/>
            <a:miter lim="800000"/>
            <a:headEnd/>
            <a:tailEnd/>
          </a:ln>
        </p:spPr>
        <p:txBody>
          <a:bodyPr lIns="91429" tIns="45714" rIns="91429" bIns="45714" anchor="b">
            <a:spAutoFit/>
          </a:bodyPr>
          <a:lstStyle/>
          <a:p>
            <a:pPr>
              <a:lnSpc>
                <a:spcPct val="90000"/>
              </a:lnSpc>
              <a:spcBef>
                <a:spcPct val="50000"/>
              </a:spcBef>
            </a:pPr>
            <a:r>
              <a:rPr lang="en-US" sz="1000" b="1">
                <a:latin typeface="Arial" pitchFamily="34" charset="0"/>
              </a:rPr>
              <a:t>Figure 2: Amortization Schedule</a:t>
            </a:r>
          </a:p>
        </p:txBody>
      </p:sp>
      <p:sp>
        <p:nvSpPr>
          <p:cNvPr id="97289" name="Text Box 9"/>
          <p:cNvSpPr txBox="1">
            <a:spLocks noChangeArrowheads="1"/>
          </p:cNvSpPr>
          <p:nvPr/>
        </p:nvSpPr>
        <p:spPr bwMode="auto">
          <a:xfrm>
            <a:off x="6164263" y="3970338"/>
            <a:ext cx="2465387" cy="228600"/>
          </a:xfrm>
          <a:prstGeom prst="rect">
            <a:avLst/>
          </a:prstGeom>
          <a:noFill/>
          <a:ln w="19050">
            <a:noFill/>
            <a:miter lim="800000"/>
            <a:headEnd/>
            <a:tailEnd/>
          </a:ln>
        </p:spPr>
        <p:txBody>
          <a:bodyPr lIns="91429" tIns="45714" rIns="91429" bIns="45714" anchor="b">
            <a:spAutoFit/>
          </a:bodyPr>
          <a:lstStyle/>
          <a:p>
            <a:pPr>
              <a:lnSpc>
                <a:spcPct val="90000"/>
              </a:lnSpc>
              <a:spcBef>
                <a:spcPct val="50000"/>
              </a:spcBef>
            </a:pPr>
            <a:r>
              <a:rPr lang="en-US" sz="1000" b="1">
                <a:latin typeface="Arial" pitchFamily="34" charset="0"/>
              </a:rPr>
              <a:t>Figure 4: Future Rate Projection</a:t>
            </a:r>
          </a:p>
        </p:txBody>
      </p:sp>
      <p:pic>
        <p:nvPicPr>
          <p:cNvPr id="97290" name="Picture 10"/>
          <p:cNvPicPr>
            <a:picLocks noChangeAspect="1" noChangeArrowheads="1"/>
          </p:cNvPicPr>
          <p:nvPr/>
        </p:nvPicPr>
        <p:blipFill>
          <a:blip r:embed="rId5" cstate="print"/>
          <a:srcRect/>
          <a:stretch>
            <a:fillRect/>
          </a:stretch>
        </p:blipFill>
        <p:spPr bwMode="auto">
          <a:xfrm>
            <a:off x="1485900" y="1362075"/>
            <a:ext cx="3856038" cy="2257425"/>
          </a:xfrm>
          <a:prstGeom prst="rect">
            <a:avLst/>
          </a:prstGeom>
          <a:noFill/>
          <a:ln w="9525">
            <a:noFill/>
            <a:miter lim="800000"/>
            <a:headEnd/>
            <a:tailEnd/>
          </a:ln>
        </p:spPr>
      </p:pic>
      <p:grpSp>
        <p:nvGrpSpPr>
          <p:cNvPr id="97291" name="Group 17"/>
          <p:cNvGrpSpPr>
            <a:grpSpLocks/>
          </p:cNvGrpSpPr>
          <p:nvPr/>
        </p:nvGrpSpPr>
        <p:grpSpPr bwMode="auto">
          <a:xfrm>
            <a:off x="5418138" y="4129088"/>
            <a:ext cx="3421062" cy="2497137"/>
            <a:chOff x="2772" y="2457"/>
            <a:chExt cx="2395" cy="1651"/>
          </a:xfrm>
        </p:grpSpPr>
        <p:sp>
          <p:nvSpPr>
            <p:cNvPr id="97297" name="AutoShape 18"/>
            <p:cNvSpPr>
              <a:spLocks noChangeAspect="1" noChangeArrowheads="1" noTextEdit="1"/>
            </p:cNvSpPr>
            <p:nvPr/>
          </p:nvSpPr>
          <p:spPr bwMode="auto">
            <a:xfrm>
              <a:off x="2820" y="2490"/>
              <a:ext cx="2347" cy="1618"/>
            </a:xfrm>
            <a:prstGeom prst="rect">
              <a:avLst/>
            </a:prstGeom>
            <a:noFill/>
            <a:ln w="9525">
              <a:noFill/>
              <a:miter lim="800000"/>
              <a:headEnd/>
              <a:tailEnd/>
            </a:ln>
          </p:spPr>
          <p:txBody>
            <a:bodyPr/>
            <a:lstStyle/>
            <a:p>
              <a:endParaRPr lang="en-US"/>
            </a:p>
          </p:txBody>
        </p:sp>
        <p:sp>
          <p:nvSpPr>
            <p:cNvPr id="97298" name="Rectangle 19"/>
            <p:cNvSpPr>
              <a:spLocks noChangeArrowheads="1"/>
            </p:cNvSpPr>
            <p:nvPr/>
          </p:nvSpPr>
          <p:spPr bwMode="auto">
            <a:xfrm>
              <a:off x="2835" y="2508"/>
              <a:ext cx="2307" cy="1574"/>
            </a:xfrm>
            <a:prstGeom prst="rect">
              <a:avLst/>
            </a:prstGeom>
            <a:solidFill>
              <a:srgbClr val="FFFFFF"/>
            </a:solidFill>
            <a:ln w="9525">
              <a:noFill/>
              <a:miter lim="800000"/>
              <a:headEnd/>
              <a:tailEnd/>
            </a:ln>
          </p:spPr>
          <p:txBody>
            <a:bodyPr/>
            <a:lstStyle/>
            <a:p>
              <a:endParaRPr lang="en-US"/>
            </a:p>
          </p:txBody>
        </p:sp>
        <p:sp>
          <p:nvSpPr>
            <p:cNvPr id="97299" name="Line 20"/>
            <p:cNvSpPr>
              <a:spLocks noChangeShapeType="1"/>
            </p:cNvSpPr>
            <p:nvPr/>
          </p:nvSpPr>
          <p:spPr bwMode="auto">
            <a:xfrm>
              <a:off x="2929" y="2763"/>
              <a:ext cx="0" cy="880"/>
            </a:xfrm>
            <a:prstGeom prst="line">
              <a:avLst/>
            </a:prstGeom>
            <a:noFill/>
            <a:ln w="1588" cap="rnd">
              <a:solidFill>
                <a:srgbClr val="000000"/>
              </a:solidFill>
              <a:round/>
              <a:headEnd/>
              <a:tailEnd/>
            </a:ln>
          </p:spPr>
          <p:txBody>
            <a:bodyPr/>
            <a:lstStyle/>
            <a:p>
              <a:endParaRPr lang="en-US"/>
            </a:p>
          </p:txBody>
        </p:sp>
        <p:sp>
          <p:nvSpPr>
            <p:cNvPr id="97300" name="Line 21"/>
            <p:cNvSpPr>
              <a:spLocks noChangeShapeType="1"/>
            </p:cNvSpPr>
            <p:nvPr/>
          </p:nvSpPr>
          <p:spPr bwMode="auto">
            <a:xfrm>
              <a:off x="2917" y="3643"/>
              <a:ext cx="12" cy="0"/>
            </a:xfrm>
            <a:prstGeom prst="line">
              <a:avLst/>
            </a:prstGeom>
            <a:noFill/>
            <a:ln w="1588" cap="rnd">
              <a:solidFill>
                <a:srgbClr val="000000"/>
              </a:solidFill>
              <a:round/>
              <a:headEnd/>
              <a:tailEnd/>
            </a:ln>
          </p:spPr>
          <p:txBody>
            <a:bodyPr/>
            <a:lstStyle/>
            <a:p>
              <a:endParaRPr lang="en-US"/>
            </a:p>
          </p:txBody>
        </p:sp>
        <p:sp>
          <p:nvSpPr>
            <p:cNvPr id="97301" name="Line 22"/>
            <p:cNvSpPr>
              <a:spLocks noChangeShapeType="1"/>
            </p:cNvSpPr>
            <p:nvPr/>
          </p:nvSpPr>
          <p:spPr bwMode="auto">
            <a:xfrm>
              <a:off x="2917" y="3520"/>
              <a:ext cx="12" cy="0"/>
            </a:xfrm>
            <a:prstGeom prst="line">
              <a:avLst/>
            </a:prstGeom>
            <a:noFill/>
            <a:ln w="1588" cap="rnd">
              <a:solidFill>
                <a:srgbClr val="000000"/>
              </a:solidFill>
              <a:round/>
              <a:headEnd/>
              <a:tailEnd/>
            </a:ln>
          </p:spPr>
          <p:txBody>
            <a:bodyPr/>
            <a:lstStyle/>
            <a:p>
              <a:endParaRPr lang="en-US"/>
            </a:p>
          </p:txBody>
        </p:sp>
        <p:sp>
          <p:nvSpPr>
            <p:cNvPr id="97302" name="Line 23"/>
            <p:cNvSpPr>
              <a:spLocks noChangeShapeType="1"/>
            </p:cNvSpPr>
            <p:nvPr/>
          </p:nvSpPr>
          <p:spPr bwMode="auto">
            <a:xfrm>
              <a:off x="2917" y="3393"/>
              <a:ext cx="12" cy="0"/>
            </a:xfrm>
            <a:prstGeom prst="line">
              <a:avLst/>
            </a:prstGeom>
            <a:noFill/>
            <a:ln w="1588" cap="rnd">
              <a:solidFill>
                <a:srgbClr val="000000"/>
              </a:solidFill>
              <a:round/>
              <a:headEnd/>
              <a:tailEnd/>
            </a:ln>
          </p:spPr>
          <p:txBody>
            <a:bodyPr/>
            <a:lstStyle/>
            <a:p>
              <a:endParaRPr lang="en-US"/>
            </a:p>
          </p:txBody>
        </p:sp>
        <p:sp>
          <p:nvSpPr>
            <p:cNvPr id="97303" name="Line 24"/>
            <p:cNvSpPr>
              <a:spLocks noChangeShapeType="1"/>
            </p:cNvSpPr>
            <p:nvPr/>
          </p:nvSpPr>
          <p:spPr bwMode="auto">
            <a:xfrm>
              <a:off x="2917" y="3268"/>
              <a:ext cx="12" cy="0"/>
            </a:xfrm>
            <a:prstGeom prst="line">
              <a:avLst/>
            </a:prstGeom>
            <a:noFill/>
            <a:ln w="1588" cap="rnd">
              <a:solidFill>
                <a:srgbClr val="000000"/>
              </a:solidFill>
              <a:round/>
              <a:headEnd/>
              <a:tailEnd/>
            </a:ln>
          </p:spPr>
          <p:txBody>
            <a:bodyPr/>
            <a:lstStyle/>
            <a:p>
              <a:endParaRPr lang="en-US"/>
            </a:p>
          </p:txBody>
        </p:sp>
        <p:sp>
          <p:nvSpPr>
            <p:cNvPr id="97304" name="Line 25"/>
            <p:cNvSpPr>
              <a:spLocks noChangeShapeType="1"/>
            </p:cNvSpPr>
            <p:nvPr/>
          </p:nvSpPr>
          <p:spPr bwMode="auto">
            <a:xfrm>
              <a:off x="2917" y="3139"/>
              <a:ext cx="12" cy="0"/>
            </a:xfrm>
            <a:prstGeom prst="line">
              <a:avLst/>
            </a:prstGeom>
            <a:noFill/>
            <a:ln w="1588" cap="rnd">
              <a:solidFill>
                <a:srgbClr val="000000"/>
              </a:solidFill>
              <a:round/>
              <a:headEnd/>
              <a:tailEnd/>
            </a:ln>
          </p:spPr>
          <p:txBody>
            <a:bodyPr/>
            <a:lstStyle/>
            <a:p>
              <a:endParaRPr lang="en-US"/>
            </a:p>
          </p:txBody>
        </p:sp>
        <p:sp>
          <p:nvSpPr>
            <p:cNvPr id="97305" name="Line 26"/>
            <p:cNvSpPr>
              <a:spLocks noChangeShapeType="1"/>
            </p:cNvSpPr>
            <p:nvPr/>
          </p:nvSpPr>
          <p:spPr bwMode="auto">
            <a:xfrm>
              <a:off x="2917" y="3013"/>
              <a:ext cx="12" cy="0"/>
            </a:xfrm>
            <a:prstGeom prst="line">
              <a:avLst/>
            </a:prstGeom>
            <a:noFill/>
            <a:ln w="1588" cap="rnd">
              <a:solidFill>
                <a:srgbClr val="000000"/>
              </a:solidFill>
              <a:round/>
              <a:headEnd/>
              <a:tailEnd/>
            </a:ln>
          </p:spPr>
          <p:txBody>
            <a:bodyPr/>
            <a:lstStyle/>
            <a:p>
              <a:endParaRPr lang="en-US"/>
            </a:p>
          </p:txBody>
        </p:sp>
        <p:sp>
          <p:nvSpPr>
            <p:cNvPr id="97306" name="Line 27"/>
            <p:cNvSpPr>
              <a:spLocks noChangeShapeType="1"/>
            </p:cNvSpPr>
            <p:nvPr/>
          </p:nvSpPr>
          <p:spPr bwMode="auto">
            <a:xfrm>
              <a:off x="2917" y="2889"/>
              <a:ext cx="12" cy="0"/>
            </a:xfrm>
            <a:prstGeom prst="line">
              <a:avLst/>
            </a:prstGeom>
            <a:noFill/>
            <a:ln w="1588" cap="rnd">
              <a:solidFill>
                <a:srgbClr val="000000"/>
              </a:solidFill>
              <a:round/>
              <a:headEnd/>
              <a:tailEnd/>
            </a:ln>
          </p:spPr>
          <p:txBody>
            <a:bodyPr/>
            <a:lstStyle/>
            <a:p>
              <a:endParaRPr lang="en-US"/>
            </a:p>
          </p:txBody>
        </p:sp>
        <p:sp>
          <p:nvSpPr>
            <p:cNvPr id="97307" name="Line 28"/>
            <p:cNvSpPr>
              <a:spLocks noChangeShapeType="1"/>
            </p:cNvSpPr>
            <p:nvPr/>
          </p:nvSpPr>
          <p:spPr bwMode="auto">
            <a:xfrm>
              <a:off x="2917" y="2763"/>
              <a:ext cx="12" cy="0"/>
            </a:xfrm>
            <a:prstGeom prst="line">
              <a:avLst/>
            </a:prstGeom>
            <a:noFill/>
            <a:ln w="1588" cap="rnd">
              <a:solidFill>
                <a:srgbClr val="000000"/>
              </a:solidFill>
              <a:round/>
              <a:headEnd/>
              <a:tailEnd/>
            </a:ln>
          </p:spPr>
          <p:txBody>
            <a:bodyPr/>
            <a:lstStyle/>
            <a:p>
              <a:endParaRPr lang="en-US"/>
            </a:p>
          </p:txBody>
        </p:sp>
        <p:sp>
          <p:nvSpPr>
            <p:cNvPr id="97308" name="Line 29"/>
            <p:cNvSpPr>
              <a:spLocks noChangeShapeType="1"/>
            </p:cNvSpPr>
            <p:nvPr/>
          </p:nvSpPr>
          <p:spPr bwMode="auto">
            <a:xfrm>
              <a:off x="2929" y="3643"/>
              <a:ext cx="2177" cy="0"/>
            </a:xfrm>
            <a:prstGeom prst="line">
              <a:avLst/>
            </a:prstGeom>
            <a:noFill/>
            <a:ln w="1588" cap="rnd">
              <a:solidFill>
                <a:srgbClr val="000000"/>
              </a:solidFill>
              <a:round/>
              <a:headEnd/>
              <a:tailEnd/>
            </a:ln>
          </p:spPr>
          <p:txBody>
            <a:bodyPr/>
            <a:lstStyle/>
            <a:p>
              <a:endParaRPr lang="en-US"/>
            </a:p>
          </p:txBody>
        </p:sp>
        <p:sp>
          <p:nvSpPr>
            <p:cNvPr id="97309" name="Freeform 30"/>
            <p:cNvSpPr>
              <a:spLocks/>
            </p:cNvSpPr>
            <p:nvPr/>
          </p:nvSpPr>
          <p:spPr bwMode="auto">
            <a:xfrm>
              <a:off x="2929" y="2924"/>
              <a:ext cx="2177" cy="630"/>
            </a:xfrm>
            <a:custGeom>
              <a:avLst/>
              <a:gdLst>
                <a:gd name="T0" fmla="*/ 46 w 2073"/>
                <a:gd name="T1" fmla="*/ 655 h 591"/>
                <a:gd name="T2" fmla="*/ 96 w 2073"/>
                <a:gd name="T3" fmla="*/ 655 h 591"/>
                <a:gd name="T4" fmla="*/ 141 w 2073"/>
                <a:gd name="T5" fmla="*/ 667 h 591"/>
                <a:gd name="T6" fmla="*/ 186 w 2073"/>
                <a:gd name="T7" fmla="*/ 677 h 591"/>
                <a:gd name="T8" fmla="*/ 233 w 2073"/>
                <a:gd name="T9" fmla="*/ 742 h 591"/>
                <a:gd name="T10" fmla="*/ 282 w 2073"/>
                <a:gd name="T11" fmla="*/ 758 h 591"/>
                <a:gd name="T12" fmla="*/ 327 w 2073"/>
                <a:gd name="T13" fmla="*/ 770 h 591"/>
                <a:gd name="T14" fmla="*/ 373 w 2073"/>
                <a:gd name="T15" fmla="*/ 796 h 591"/>
                <a:gd name="T16" fmla="*/ 418 w 2073"/>
                <a:gd name="T17" fmla="*/ 791 h 591"/>
                <a:gd name="T18" fmla="*/ 463 w 2073"/>
                <a:gd name="T19" fmla="*/ 786 h 591"/>
                <a:gd name="T20" fmla="*/ 512 w 2073"/>
                <a:gd name="T21" fmla="*/ 796 h 591"/>
                <a:gd name="T22" fmla="*/ 559 w 2073"/>
                <a:gd name="T23" fmla="*/ 764 h 591"/>
                <a:gd name="T24" fmla="*/ 606 w 2073"/>
                <a:gd name="T25" fmla="*/ 693 h 591"/>
                <a:gd name="T26" fmla="*/ 651 w 2073"/>
                <a:gd name="T27" fmla="*/ 613 h 591"/>
                <a:gd name="T28" fmla="*/ 699 w 2073"/>
                <a:gd name="T29" fmla="*/ 528 h 591"/>
                <a:gd name="T30" fmla="*/ 746 w 2073"/>
                <a:gd name="T31" fmla="*/ 452 h 591"/>
                <a:gd name="T32" fmla="*/ 792 w 2073"/>
                <a:gd name="T33" fmla="*/ 393 h 591"/>
                <a:gd name="T34" fmla="*/ 837 w 2073"/>
                <a:gd name="T35" fmla="*/ 325 h 591"/>
                <a:gd name="T36" fmla="*/ 882 w 2073"/>
                <a:gd name="T37" fmla="*/ 237 h 591"/>
                <a:gd name="T38" fmla="*/ 931 w 2073"/>
                <a:gd name="T39" fmla="*/ 178 h 591"/>
                <a:gd name="T40" fmla="*/ 977 w 2073"/>
                <a:gd name="T41" fmla="*/ 107 h 591"/>
                <a:gd name="T42" fmla="*/ 1023 w 2073"/>
                <a:gd name="T43" fmla="*/ 37 h 591"/>
                <a:gd name="T44" fmla="*/ 1069 w 2073"/>
                <a:gd name="T45" fmla="*/ 59 h 591"/>
                <a:gd name="T46" fmla="*/ 1118 w 2073"/>
                <a:gd name="T47" fmla="*/ 64 h 591"/>
                <a:gd name="T48" fmla="*/ 1165 w 2073"/>
                <a:gd name="T49" fmla="*/ 64 h 591"/>
                <a:gd name="T50" fmla="*/ 1210 w 2073"/>
                <a:gd name="T51" fmla="*/ 64 h 591"/>
                <a:gd name="T52" fmla="*/ 1255 w 2073"/>
                <a:gd name="T53" fmla="*/ 64 h 591"/>
                <a:gd name="T54" fmla="*/ 1305 w 2073"/>
                <a:gd name="T55" fmla="*/ 81 h 591"/>
                <a:gd name="T56" fmla="*/ 1353 w 2073"/>
                <a:gd name="T57" fmla="*/ 155 h 591"/>
                <a:gd name="T58" fmla="*/ 1398 w 2073"/>
                <a:gd name="T59" fmla="*/ 506 h 591"/>
                <a:gd name="T60" fmla="*/ 1444 w 2073"/>
                <a:gd name="T61" fmla="*/ 528 h 591"/>
                <a:gd name="T62" fmla="*/ 1493 w 2073"/>
                <a:gd name="T63" fmla="*/ 506 h 591"/>
                <a:gd name="T64" fmla="*/ 1536 w 2073"/>
                <a:gd name="T65" fmla="*/ 436 h 591"/>
                <a:gd name="T66" fmla="*/ 1583 w 2073"/>
                <a:gd name="T67" fmla="*/ 802 h 591"/>
                <a:gd name="T68" fmla="*/ 1629 w 2073"/>
                <a:gd name="T69" fmla="*/ 791 h 591"/>
                <a:gd name="T70" fmla="*/ 1678 w 2073"/>
                <a:gd name="T71" fmla="*/ 861 h 591"/>
                <a:gd name="T72" fmla="*/ 1729 w 2073"/>
                <a:gd name="T73" fmla="*/ 856 h 591"/>
                <a:gd name="T74" fmla="*/ 1774 w 2073"/>
                <a:gd name="T75" fmla="*/ 828 h 591"/>
                <a:gd name="T76" fmla="*/ 1819 w 2073"/>
                <a:gd name="T77" fmla="*/ 828 h 591"/>
                <a:gd name="T78" fmla="*/ 1865 w 2073"/>
                <a:gd name="T79" fmla="*/ 791 h 591"/>
                <a:gd name="T80" fmla="*/ 1910 w 2073"/>
                <a:gd name="T81" fmla="*/ 755 h 591"/>
                <a:gd name="T82" fmla="*/ 1960 w 2073"/>
                <a:gd name="T83" fmla="*/ 716 h 591"/>
                <a:gd name="T84" fmla="*/ 2006 w 2073"/>
                <a:gd name="T85" fmla="*/ 667 h 591"/>
                <a:gd name="T86" fmla="*/ 2052 w 2073"/>
                <a:gd name="T87" fmla="*/ 635 h 591"/>
                <a:gd name="T88" fmla="*/ 2095 w 2073"/>
                <a:gd name="T89" fmla="*/ 582 h 591"/>
                <a:gd name="T90" fmla="*/ 2145 w 2073"/>
                <a:gd name="T91" fmla="*/ 544 h 591"/>
                <a:gd name="T92" fmla="*/ 2192 w 2073"/>
                <a:gd name="T93" fmla="*/ 495 h 591"/>
                <a:gd name="T94" fmla="*/ 2238 w 2073"/>
                <a:gd name="T95" fmla="*/ 474 h 591"/>
                <a:gd name="T96" fmla="*/ 2283 w 2073"/>
                <a:gd name="T97" fmla="*/ 446 h 591"/>
                <a:gd name="T98" fmla="*/ 2332 w 2073"/>
                <a:gd name="T99" fmla="*/ 425 h 591"/>
                <a:gd name="T100" fmla="*/ 2378 w 2073"/>
                <a:gd name="T101" fmla="*/ 403 h 591"/>
                <a:gd name="T102" fmla="*/ 2424 w 2073"/>
                <a:gd name="T103" fmla="*/ 377 h 591"/>
                <a:gd name="T104" fmla="*/ 2469 w 2073"/>
                <a:gd name="T105" fmla="*/ 372 h 591"/>
                <a:gd name="T106" fmla="*/ 2519 w 2073"/>
                <a:gd name="T107" fmla="*/ 355 h 591"/>
                <a:gd name="T108" fmla="*/ 2566 w 2073"/>
                <a:gd name="T109" fmla="*/ 350 h 591"/>
                <a:gd name="T110" fmla="*/ 2612 w 2073"/>
                <a:gd name="T111" fmla="*/ 346 h 591"/>
                <a:gd name="T112" fmla="*/ 2656 w 2073"/>
                <a:gd name="T113" fmla="*/ 338 h 591"/>
                <a:gd name="T114" fmla="*/ 2708 w 2073"/>
                <a:gd name="T115" fmla="*/ 328 h 591"/>
                <a:gd name="T116" fmla="*/ 2760 w 2073"/>
                <a:gd name="T117" fmla="*/ 312 h 5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73"/>
                <a:gd name="T178" fmla="*/ 0 h 591"/>
                <a:gd name="T179" fmla="*/ 2073 w 2073"/>
                <a:gd name="T180" fmla="*/ 591 h 5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73" h="591">
                  <a:moveTo>
                    <a:pt x="0" y="422"/>
                  </a:moveTo>
                  <a:lnTo>
                    <a:pt x="3" y="422"/>
                  </a:lnTo>
                  <a:lnTo>
                    <a:pt x="7" y="436"/>
                  </a:lnTo>
                  <a:lnTo>
                    <a:pt x="10" y="440"/>
                  </a:lnTo>
                  <a:lnTo>
                    <a:pt x="13" y="451"/>
                  </a:lnTo>
                  <a:lnTo>
                    <a:pt x="16" y="451"/>
                  </a:lnTo>
                  <a:lnTo>
                    <a:pt x="22" y="455"/>
                  </a:lnTo>
                  <a:lnTo>
                    <a:pt x="25" y="458"/>
                  </a:lnTo>
                  <a:lnTo>
                    <a:pt x="28" y="466"/>
                  </a:lnTo>
                  <a:lnTo>
                    <a:pt x="31" y="455"/>
                  </a:lnTo>
                  <a:lnTo>
                    <a:pt x="34" y="447"/>
                  </a:lnTo>
                  <a:lnTo>
                    <a:pt x="37" y="451"/>
                  </a:lnTo>
                  <a:lnTo>
                    <a:pt x="40" y="451"/>
                  </a:lnTo>
                  <a:lnTo>
                    <a:pt x="44" y="451"/>
                  </a:lnTo>
                  <a:lnTo>
                    <a:pt x="47" y="451"/>
                  </a:lnTo>
                  <a:lnTo>
                    <a:pt x="50" y="444"/>
                  </a:lnTo>
                  <a:lnTo>
                    <a:pt x="53" y="436"/>
                  </a:lnTo>
                  <a:lnTo>
                    <a:pt x="56" y="436"/>
                  </a:lnTo>
                  <a:lnTo>
                    <a:pt x="59" y="436"/>
                  </a:lnTo>
                  <a:lnTo>
                    <a:pt x="65" y="436"/>
                  </a:lnTo>
                  <a:lnTo>
                    <a:pt x="68" y="440"/>
                  </a:lnTo>
                  <a:lnTo>
                    <a:pt x="71" y="447"/>
                  </a:lnTo>
                  <a:lnTo>
                    <a:pt x="74" y="447"/>
                  </a:lnTo>
                  <a:lnTo>
                    <a:pt x="78" y="447"/>
                  </a:lnTo>
                  <a:lnTo>
                    <a:pt x="81" y="451"/>
                  </a:lnTo>
                  <a:lnTo>
                    <a:pt x="84" y="451"/>
                  </a:lnTo>
                  <a:lnTo>
                    <a:pt x="87" y="451"/>
                  </a:lnTo>
                  <a:lnTo>
                    <a:pt x="90" y="451"/>
                  </a:lnTo>
                  <a:lnTo>
                    <a:pt x="93" y="451"/>
                  </a:lnTo>
                  <a:lnTo>
                    <a:pt x="96" y="455"/>
                  </a:lnTo>
                  <a:lnTo>
                    <a:pt x="99" y="455"/>
                  </a:lnTo>
                  <a:lnTo>
                    <a:pt x="102" y="455"/>
                  </a:lnTo>
                  <a:lnTo>
                    <a:pt x="105" y="455"/>
                  </a:lnTo>
                  <a:lnTo>
                    <a:pt x="108" y="455"/>
                  </a:lnTo>
                  <a:lnTo>
                    <a:pt x="111" y="455"/>
                  </a:lnTo>
                  <a:lnTo>
                    <a:pt x="115" y="462"/>
                  </a:lnTo>
                  <a:lnTo>
                    <a:pt x="118" y="462"/>
                  </a:lnTo>
                  <a:lnTo>
                    <a:pt x="121" y="469"/>
                  </a:lnTo>
                  <a:lnTo>
                    <a:pt x="124" y="466"/>
                  </a:lnTo>
                  <a:lnTo>
                    <a:pt x="127" y="462"/>
                  </a:lnTo>
                  <a:lnTo>
                    <a:pt x="130" y="462"/>
                  </a:lnTo>
                  <a:lnTo>
                    <a:pt x="133" y="466"/>
                  </a:lnTo>
                  <a:lnTo>
                    <a:pt x="136" y="458"/>
                  </a:lnTo>
                  <a:lnTo>
                    <a:pt x="139" y="462"/>
                  </a:lnTo>
                  <a:lnTo>
                    <a:pt x="142" y="462"/>
                  </a:lnTo>
                  <a:lnTo>
                    <a:pt x="145" y="466"/>
                  </a:lnTo>
                  <a:lnTo>
                    <a:pt x="149" y="466"/>
                  </a:lnTo>
                  <a:lnTo>
                    <a:pt x="152" y="458"/>
                  </a:lnTo>
                  <a:lnTo>
                    <a:pt x="155" y="458"/>
                  </a:lnTo>
                  <a:lnTo>
                    <a:pt x="158" y="480"/>
                  </a:lnTo>
                  <a:lnTo>
                    <a:pt x="161" y="510"/>
                  </a:lnTo>
                  <a:lnTo>
                    <a:pt x="164" y="506"/>
                  </a:lnTo>
                  <a:lnTo>
                    <a:pt x="167" y="506"/>
                  </a:lnTo>
                  <a:lnTo>
                    <a:pt x="170" y="506"/>
                  </a:lnTo>
                  <a:lnTo>
                    <a:pt x="173" y="506"/>
                  </a:lnTo>
                  <a:lnTo>
                    <a:pt x="176" y="510"/>
                  </a:lnTo>
                  <a:lnTo>
                    <a:pt x="179" y="510"/>
                  </a:lnTo>
                  <a:lnTo>
                    <a:pt x="186" y="514"/>
                  </a:lnTo>
                  <a:lnTo>
                    <a:pt x="186" y="510"/>
                  </a:lnTo>
                  <a:lnTo>
                    <a:pt x="189" y="514"/>
                  </a:lnTo>
                  <a:lnTo>
                    <a:pt x="192" y="514"/>
                  </a:lnTo>
                  <a:lnTo>
                    <a:pt x="195" y="517"/>
                  </a:lnTo>
                  <a:lnTo>
                    <a:pt x="198" y="517"/>
                  </a:lnTo>
                  <a:lnTo>
                    <a:pt x="201" y="517"/>
                  </a:lnTo>
                  <a:lnTo>
                    <a:pt x="204" y="517"/>
                  </a:lnTo>
                  <a:lnTo>
                    <a:pt x="210" y="517"/>
                  </a:lnTo>
                  <a:lnTo>
                    <a:pt x="213" y="517"/>
                  </a:lnTo>
                  <a:lnTo>
                    <a:pt x="216" y="521"/>
                  </a:lnTo>
                  <a:lnTo>
                    <a:pt x="220" y="524"/>
                  </a:lnTo>
                  <a:lnTo>
                    <a:pt x="223" y="524"/>
                  </a:lnTo>
                  <a:lnTo>
                    <a:pt x="226" y="524"/>
                  </a:lnTo>
                  <a:lnTo>
                    <a:pt x="229" y="524"/>
                  </a:lnTo>
                  <a:lnTo>
                    <a:pt x="232" y="524"/>
                  </a:lnTo>
                  <a:lnTo>
                    <a:pt x="235" y="521"/>
                  </a:lnTo>
                  <a:lnTo>
                    <a:pt x="238" y="521"/>
                  </a:lnTo>
                  <a:lnTo>
                    <a:pt x="241" y="524"/>
                  </a:lnTo>
                  <a:lnTo>
                    <a:pt x="244" y="524"/>
                  </a:lnTo>
                  <a:lnTo>
                    <a:pt x="247" y="524"/>
                  </a:lnTo>
                  <a:lnTo>
                    <a:pt x="250" y="524"/>
                  </a:lnTo>
                  <a:lnTo>
                    <a:pt x="254" y="524"/>
                  </a:lnTo>
                  <a:lnTo>
                    <a:pt x="257" y="532"/>
                  </a:lnTo>
                  <a:lnTo>
                    <a:pt x="260" y="546"/>
                  </a:lnTo>
                  <a:lnTo>
                    <a:pt x="263" y="554"/>
                  </a:lnTo>
                  <a:lnTo>
                    <a:pt x="266" y="543"/>
                  </a:lnTo>
                  <a:lnTo>
                    <a:pt x="269" y="543"/>
                  </a:lnTo>
                  <a:lnTo>
                    <a:pt x="272" y="543"/>
                  </a:lnTo>
                  <a:lnTo>
                    <a:pt x="275" y="543"/>
                  </a:lnTo>
                  <a:lnTo>
                    <a:pt x="278" y="543"/>
                  </a:lnTo>
                  <a:lnTo>
                    <a:pt x="281" y="539"/>
                  </a:lnTo>
                  <a:lnTo>
                    <a:pt x="284" y="543"/>
                  </a:lnTo>
                  <a:lnTo>
                    <a:pt x="288" y="543"/>
                  </a:lnTo>
                  <a:lnTo>
                    <a:pt x="291" y="539"/>
                  </a:lnTo>
                  <a:lnTo>
                    <a:pt x="294" y="539"/>
                  </a:lnTo>
                  <a:lnTo>
                    <a:pt x="297" y="539"/>
                  </a:lnTo>
                  <a:lnTo>
                    <a:pt x="300" y="539"/>
                  </a:lnTo>
                  <a:lnTo>
                    <a:pt x="303" y="539"/>
                  </a:lnTo>
                  <a:lnTo>
                    <a:pt x="306" y="539"/>
                  </a:lnTo>
                  <a:lnTo>
                    <a:pt x="309" y="539"/>
                  </a:lnTo>
                  <a:lnTo>
                    <a:pt x="312" y="539"/>
                  </a:lnTo>
                  <a:lnTo>
                    <a:pt x="315" y="535"/>
                  </a:lnTo>
                  <a:lnTo>
                    <a:pt x="318" y="539"/>
                  </a:lnTo>
                  <a:lnTo>
                    <a:pt x="322" y="535"/>
                  </a:lnTo>
                  <a:lnTo>
                    <a:pt x="325" y="535"/>
                  </a:lnTo>
                  <a:lnTo>
                    <a:pt x="328" y="535"/>
                  </a:lnTo>
                  <a:lnTo>
                    <a:pt x="331" y="535"/>
                  </a:lnTo>
                  <a:lnTo>
                    <a:pt x="334" y="535"/>
                  </a:lnTo>
                  <a:lnTo>
                    <a:pt x="337" y="535"/>
                  </a:lnTo>
                  <a:lnTo>
                    <a:pt x="340" y="535"/>
                  </a:lnTo>
                  <a:lnTo>
                    <a:pt x="343" y="535"/>
                  </a:lnTo>
                  <a:lnTo>
                    <a:pt x="346" y="535"/>
                  </a:lnTo>
                  <a:lnTo>
                    <a:pt x="349" y="539"/>
                  </a:lnTo>
                  <a:lnTo>
                    <a:pt x="356" y="539"/>
                  </a:lnTo>
                  <a:lnTo>
                    <a:pt x="359" y="543"/>
                  </a:lnTo>
                  <a:lnTo>
                    <a:pt x="362" y="543"/>
                  </a:lnTo>
                  <a:lnTo>
                    <a:pt x="365" y="543"/>
                  </a:lnTo>
                  <a:lnTo>
                    <a:pt x="368" y="543"/>
                  </a:lnTo>
                  <a:lnTo>
                    <a:pt x="371" y="543"/>
                  </a:lnTo>
                  <a:lnTo>
                    <a:pt x="374" y="543"/>
                  </a:lnTo>
                  <a:lnTo>
                    <a:pt x="377" y="543"/>
                  </a:lnTo>
                  <a:lnTo>
                    <a:pt x="380" y="543"/>
                  </a:lnTo>
                  <a:lnTo>
                    <a:pt x="383" y="543"/>
                  </a:lnTo>
                  <a:lnTo>
                    <a:pt x="386" y="543"/>
                  </a:lnTo>
                  <a:lnTo>
                    <a:pt x="389" y="543"/>
                  </a:lnTo>
                  <a:lnTo>
                    <a:pt x="393" y="543"/>
                  </a:lnTo>
                  <a:lnTo>
                    <a:pt x="396" y="539"/>
                  </a:lnTo>
                  <a:lnTo>
                    <a:pt x="399" y="539"/>
                  </a:lnTo>
                  <a:lnTo>
                    <a:pt x="402" y="535"/>
                  </a:lnTo>
                  <a:lnTo>
                    <a:pt x="405" y="535"/>
                  </a:lnTo>
                  <a:lnTo>
                    <a:pt x="408" y="535"/>
                  </a:lnTo>
                  <a:lnTo>
                    <a:pt x="411" y="524"/>
                  </a:lnTo>
                  <a:lnTo>
                    <a:pt x="414" y="524"/>
                  </a:lnTo>
                  <a:lnTo>
                    <a:pt x="417" y="521"/>
                  </a:lnTo>
                  <a:lnTo>
                    <a:pt x="420" y="514"/>
                  </a:lnTo>
                  <a:lnTo>
                    <a:pt x="423" y="495"/>
                  </a:lnTo>
                  <a:lnTo>
                    <a:pt x="427" y="491"/>
                  </a:lnTo>
                  <a:lnTo>
                    <a:pt x="430" y="488"/>
                  </a:lnTo>
                  <a:lnTo>
                    <a:pt x="433" y="488"/>
                  </a:lnTo>
                  <a:lnTo>
                    <a:pt x="436" y="488"/>
                  </a:lnTo>
                  <a:lnTo>
                    <a:pt x="439" y="484"/>
                  </a:lnTo>
                  <a:lnTo>
                    <a:pt x="442" y="480"/>
                  </a:lnTo>
                  <a:lnTo>
                    <a:pt x="445" y="473"/>
                  </a:lnTo>
                  <a:lnTo>
                    <a:pt x="448" y="473"/>
                  </a:lnTo>
                  <a:lnTo>
                    <a:pt x="451" y="473"/>
                  </a:lnTo>
                  <a:lnTo>
                    <a:pt x="454" y="469"/>
                  </a:lnTo>
                  <a:lnTo>
                    <a:pt x="457" y="462"/>
                  </a:lnTo>
                  <a:lnTo>
                    <a:pt x="461" y="458"/>
                  </a:lnTo>
                  <a:lnTo>
                    <a:pt x="464" y="455"/>
                  </a:lnTo>
                  <a:lnTo>
                    <a:pt x="467" y="451"/>
                  </a:lnTo>
                  <a:lnTo>
                    <a:pt x="470" y="444"/>
                  </a:lnTo>
                  <a:lnTo>
                    <a:pt x="473" y="436"/>
                  </a:lnTo>
                  <a:lnTo>
                    <a:pt x="476" y="433"/>
                  </a:lnTo>
                  <a:lnTo>
                    <a:pt x="479" y="429"/>
                  </a:lnTo>
                  <a:lnTo>
                    <a:pt x="482" y="425"/>
                  </a:lnTo>
                  <a:lnTo>
                    <a:pt x="485" y="418"/>
                  </a:lnTo>
                  <a:lnTo>
                    <a:pt x="488" y="414"/>
                  </a:lnTo>
                  <a:lnTo>
                    <a:pt x="491" y="403"/>
                  </a:lnTo>
                  <a:lnTo>
                    <a:pt x="495" y="400"/>
                  </a:lnTo>
                  <a:lnTo>
                    <a:pt x="501" y="392"/>
                  </a:lnTo>
                  <a:lnTo>
                    <a:pt x="504" y="389"/>
                  </a:lnTo>
                  <a:lnTo>
                    <a:pt x="507" y="381"/>
                  </a:lnTo>
                  <a:lnTo>
                    <a:pt x="510" y="378"/>
                  </a:lnTo>
                  <a:lnTo>
                    <a:pt x="513" y="374"/>
                  </a:lnTo>
                  <a:lnTo>
                    <a:pt x="516" y="374"/>
                  </a:lnTo>
                  <a:lnTo>
                    <a:pt x="519" y="367"/>
                  </a:lnTo>
                  <a:lnTo>
                    <a:pt x="522" y="359"/>
                  </a:lnTo>
                  <a:lnTo>
                    <a:pt x="525" y="356"/>
                  </a:lnTo>
                  <a:lnTo>
                    <a:pt x="529" y="352"/>
                  </a:lnTo>
                  <a:lnTo>
                    <a:pt x="532" y="348"/>
                  </a:lnTo>
                  <a:lnTo>
                    <a:pt x="535" y="345"/>
                  </a:lnTo>
                  <a:lnTo>
                    <a:pt x="538" y="337"/>
                  </a:lnTo>
                  <a:lnTo>
                    <a:pt x="541" y="330"/>
                  </a:lnTo>
                  <a:lnTo>
                    <a:pt x="544" y="326"/>
                  </a:lnTo>
                  <a:lnTo>
                    <a:pt x="547" y="319"/>
                  </a:lnTo>
                  <a:lnTo>
                    <a:pt x="550" y="315"/>
                  </a:lnTo>
                  <a:lnTo>
                    <a:pt x="553" y="312"/>
                  </a:lnTo>
                  <a:lnTo>
                    <a:pt x="556" y="308"/>
                  </a:lnTo>
                  <a:lnTo>
                    <a:pt x="559" y="304"/>
                  </a:lnTo>
                  <a:lnTo>
                    <a:pt x="563" y="304"/>
                  </a:lnTo>
                  <a:lnTo>
                    <a:pt x="566" y="301"/>
                  </a:lnTo>
                  <a:lnTo>
                    <a:pt x="569" y="297"/>
                  </a:lnTo>
                  <a:lnTo>
                    <a:pt x="572" y="293"/>
                  </a:lnTo>
                  <a:lnTo>
                    <a:pt x="575" y="290"/>
                  </a:lnTo>
                  <a:lnTo>
                    <a:pt x="578" y="286"/>
                  </a:lnTo>
                  <a:lnTo>
                    <a:pt x="581" y="282"/>
                  </a:lnTo>
                  <a:lnTo>
                    <a:pt x="584" y="279"/>
                  </a:lnTo>
                  <a:lnTo>
                    <a:pt x="587" y="275"/>
                  </a:lnTo>
                  <a:lnTo>
                    <a:pt x="590" y="268"/>
                  </a:lnTo>
                  <a:lnTo>
                    <a:pt x="593" y="264"/>
                  </a:lnTo>
                  <a:lnTo>
                    <a:pt x="596" y="260"/>
                  </a:lnTo>
                  <a:lnTo>
                    <a:pt x="600" y="257"/>
                  </a:lnTo>
                  <a:lnTo>
                    <a:pt x="603" y="249"/>
                  </a:lnTo>
                  <a:lnTo>
                    <a:pt x="606" y="246"/>
                  </a:lnTo>
                  <a:lnTo>
                    <a:pt x="609" y="238"/>
                  </a:lnTo>
                  <a:lnTo>
                    <a:pt x="612" y="235"/>
                  </a:lnTo>
                  <a:lnTo>
                    <a:pt x="615" y="227"/>
                  </a:lnTo>
                  <a:lnTo>
                    <a:pt x="618" y="223"/>
                  </a:lnTo>
                  <a:lnTo>
                    <a:pt x="621" y="220"/>
                  </a:lnTo>
                  <a:lnTo>
                    <a:pt x="624" y="220"/>
                  </a:lnTo>
                  <a:lnTo>
                    <a:pt x="627" y="223"/>
                  </a:lnTo>
                  <a:lnTo>
                    <a:pt x="630" y="216"/>
                  </a:lnTo>
                  <a:lnTo>
                    <a:pt x="634" y="209"/>
                  </a:lnTo>
                  <a:lnTo>
                    <a:pt x="637" y="198"/>
                  </a:lnTo>
                  <a:lnTo>
                    <a:pt x="640" y="191"/>
                  </a:lnTo>
                  <a:lnTo>
                    <a:pt x="643" y="187"/>
                  </a:lnTo>
                  <a:lnTo>
                    <a:pt x="646" y="179"/>
                  </a:lnTo>
                  <a:lnTo>
                    <a:pt x="649" y="176"/>
                  </a:lnTo>
                  <a:lnTo>
                    <a:pt x="652" y="169"/>
                  </a:lnTo>
                  <a:lnTo>
                    <a:pt x="655" y="165"/>
                  </a:lnTo>
                  <a:lnTo>
                    <a:pt x="658" y="161"/>
                  </a:lnTo>
                  <a:lnTo>
                    <a:pt x="661" y="157"/>
                  </a:lnTo>
                  <a:lnTo>
                    <a:pt x="667" y="150"/>
                  </a:lnTo>
                  <a:lnTo>
                    <a:pt x="671" y="146"/>
                  </a:lnTo>
                  <a:lnTo>
                    <a:pt x="674" y="143"/>
                  </a:lnTo>
                  <a:lnTo>
                    <a:pt x="677" y="143"/>
                  </a:lnTo>
                  <a:lnTo>
                    <a:pt x="680" y="139"/>
                  </a:lnTo>
                  <a:lnTo>
                    <a:pt x="683" y="139"/>
                  </a:lnTo>
                  <a:lnTo>
                    <a:pt x="686" y="132"/>
                  </a:lnTo>
                  <a:lnTo>
                    <a:pt x="689" y="132"/>
                  </a:lnTo>
                  <a:lnTo>
                    <a:pt x="692" y="124"/>
                  </a:lnTo>
                  <a:lnTo>
                    <a:pt x="695" y="121"/>
                  </a:lnTo>
                  <a:lnTo>
                    <a:pt x="698" y="117"/>
                  </a:lnTo>
                  <a:lnTo>
                    <a:pt x="701" y="113"/>
                  </a:lnTo>
                  <a:lnTo>
                    <a:pt x="705" y="110"/>
                  </a:lnTo>
                  <a:lnTo>
                    <a:pt x="708" y="102"/>
                  </a:lnTo>
                  <a:lnTo>
                    <a:pt x="711" y="99"/>
                  </a:lnTo>
                  <a:lnTo>
                    <a:pt x="714" y="95"/>
                  </a:lnTo>
                  <a:lnTo>
                    <a:pt x="717" y="91"/>
                  </a:lnTo>
                  <a:lnTo>
                    <a:pt x="720" y="88"/>
                  </a:lnTo>
                  <a:lnTo>
                    <a:pt x="723" y="84"/>
                  </a:lnTo>
                  <a:lnTo>
                    <a:pt x="726" y="77"/>
                  </a:lnTo>
                  <a:lnTo>
                    <a:pt x="729" y="73"/>
                  </a:lnTo>
                  <a:lnTo>
                    <a:pt x="732" y="69"/>
                  </a:lnTo>
                  <a:lnTo>
                    <a:pt x="735" y="66"/>
                  </a:lnTo>
                  <a:lnTo>
                    <a:pt x="738" y="66"/>
                  </a:lnTo>
                  <a:lnTo>
                    <a:pt x="742" y="62"/>
                  </a:lnTo>
                  <a:lnTo>
                    <a:pt x="745" y="58"/>
                  </a:lnTo>
                  <a:lnTo>
                    <a:pt x="748" y="55"/>
                  </a:lnTo>
                  <a:lnTo>
                    <a:pt x="751" y="51"/>
                  </a:lnTo>
                  <a:lnTo>
                    <a:pt x="754" y="40"/>
                  </a:lnTo>
                  <a:lnTo>
                    <a:pt x="757" y="29"/>
                  </a:lnTo>
                  <a:lnTo>
                    <a:pt x="760" y="25"/>
                  </a:lnTo>
                  <a:lnTo>
                    <a:pt x="763" y="25"/>
                  </a:lnTo>
                  <a:lnTo>
                    <a:pt x="766" y="25"/>
                  </a:lnTo>
                  <a:lnTo>
                    <a:pt x="769" y="25"/>
                  </a:lnTo>
                  <a:lnTo>
                    <a:pt x="772" y="29"/>
                  </a:lnTo>
                  <a:lnTo>
                    <a:pt x="776" y="29"/>
                  </a:lnTo>
                  <a:lnTo>
                    <a:pt x="779" y="36"/>
                  </a:lnTo>
                  <a:lnTo>
                    <a:pt x="782" y="40"/>
                  </a:lnTo>
                  <a:lnTo>
                    <a:pt x="785" y="36"/>
                  </a:lnTo>
                  <a:lnTo>
                    <a:pt x="788" y="40"/>
                  </a:lnTo>
                  <a:lnTo>
                    <a:pt x="791" y="40"/>
                  </a:lnTo>
                  <a:lnTo>
                    <a:pt x="794" y="40"/>
                  </a:lnTo>
                  <a:lnTo>
                    <a:pt x="797" y="40"/>
                  </a:lnTo>
                  <a:lnTo>
                    <a:pt x="800" y="40"/>
                  </a:lnTo>
                  <a:lnTo>
                    <a:pt x="803" y="40"/>
                  </a:lnTo>
                  <a:lnTo>
                    <a:pt x="806" y="40"/>
                  </a:lnTo>
                  <a:lnTo>
                    <a:pt x="813" y="40"/>
                  </a:lnTo>
                  <a:lnTo>
                    <a:pt x="816" y="40"/>
                  </a:lnTo>
                  <a:lnTo>
                    <a:pt x="819" y="40"/>
                  </a:lnTo>
                  <a:lnTo>
                    <a:pt x="822" y="40"/>
                  </a:lnTo>
                  <a:lnTo>
                    <a:pt x="825" y="40"/>
                  </a:lnTo>
                  <a:lnTo>
                    <a:pt x="828" y="40"/>
                  </a:lnTo>
                  <a:lnTo>
                    <a:pt x="831" y="40"/>
                  </a:lnTo>
                  <a:lnTo>
                    <a:pt x="834" y="44"/>
                  </a:lnTo>
                  <a:lnTo>
                    <a:pt x="837" y="44"/>
                  </a:lnTo>
                  <a:lnTo>
                    <a:pt x="840" y="44"/>
                  </a:lnTo>
                  <a:lnTo>
                    <a:pt x="843" y="44"/>
                  </a:lnTo>
                  <a:lnTo>
                    <a:pt x="847" y="44"/>
                  </a:lnTo>
                  <a:lnTo>
                    <a:pt x="850" y="44"/>
                  </a:lnTo>
                  <a:lnTo>
                    <a:pt x="853" y="44"/>
                  </a:lnTo>
                  <a:lnTo>
                    <a:pt x="856" y="44"/>
                  </a:lnTo>
                  <a:lnTo>
                    <a:pt x="859" y="44"/>
                  </a:lnTo>
                  <a:lnTo>
                    <a:pt x="862" y="44"/>
                  </a:lnTo>
                  <a:lnTo>
                    <a:pt x="865" y="44"/>
                  </a:lnTo>
                  <a:lnTo>
                    <a:pt x="868" y="44"/>
                  </a:lnTo>
                  <a:lnTo>
                    <a:pt x="871" y="44"/>
                  </a:lnTo>
                  <a:lnTo>
                    <a:pt x="874" y="44"/>
                  </a:lnTo>
                  <a:lnTo>
                    <a:pt x="877" y="44"/>
                  </a:lnTo>
                  <a:lnTo>
                    <a:pt x="881" y="44"/>
                  </a:lnTo>
                  <a:lnTo>
                    <a:pt x="884" y="44"/>
                  </a:lnTo>
                  <a:lnTo>
                    <a:pt x="887" y="44"/>
                  </a:lnTo>
                  <a:lnTo>
                    <a:pt x="890" y="44"/>
                  </a:lnTo>
                  <a:lnTo>
                    <a:pt x="893" y="44"/>
                  </a:lnTo>
                  <a:lnTo>
                    <a:pt x="896" y="44"/>
                  </a:lnTo>
                  <a:lnTo>
                    <a:pt x="899" y="44"/>
                  </a:lnTo>
                  <a:lnTo>
                    <a:pt x="902" y="44"/>
                  </a:lnTo>
                  <a:lnTo>
                    <a:pt x="905" y="44"/>
                  </a:lnTo>
                  <a:lnTo>
                    <a:pt x="908" y="44"/>
                  </a:lnTo>
                  <a:lnTo>
                    <a:pt x="911" y="44"/>
                  </a:lnTo>
                  <a:lnTo>
                    <a:pt x="914" y="44"/>
                  </a:lnTo>
                  <a:lnTo>
                    <a:pt x="918" y="44"/>
                  </a:lnTo>
                  <a:lnTo>
                    <a:pt x="921" y="44"/>
                  </a:lnTo>
                  <a:lnTo>
                    <a:pt x="924" y="44"/>
                  </a:lnTo>
                  <a:lnTo>
                    <a:pt x="927" y="44"/>
                  </a:lnTo>
                  <a:lnTo>
                    <a:pt x="930" y="44"/>
                  </a:lnTo>
                  <a:lnTo>
                    <a:pt x="933" y="44"/>
                  </a:lnTo>
                  <a:lnTo>
                    <a:pt x="936" y="44"/>
                  </a:lnTo>
                  <a:lnTo>
                    <a:pt x="939" y="44"/>
                  </a:lnTo>
                  <a:lnTo>
                    <a:pt x="942" y="25"/>
                  </a:lnTo>
                  <a:lnTo>
                    <a:pt x="945" y="25"/>
                  </a:lnTo>
                  <a:lnTo>
                    <a:pt x="948" y="25"/>
                  </a:lnTo>
                  <a:lnTo>
                    <a:pt x="952" y="18"/>
                  </a:lnTo>
                  <a:lnTo>
                    <a:pt x="958" y="0"/>
                  </a:lnTo>
                  <a:lnTo>
                    <a:pt x="961" y="3"/>
                  </a:lnTo>
                  <a:lnTo>
                    <a:pt x="964" y="62"/>
                  </a:lnTo>
                  <a:lnTo>
                    <a:pt x="967" y="58"/>
                  </a:lnTo>
                  <a:lnTo>
                    <a:pt x="970" y="55"/>
                  </a:lnTo>
                  <a:lnTo>
                    <a:pt x="973" y="55"/>
                  </a:lnTo>
                  <a:lnTo>
                    <a:pt x="976" y="66"/>
                  </a:lnTo>
                  <a:lnTo>
                    <a:pt x="979" y="84"/>
                  </a:lnTo>
                  <a:lnTo>
                    <a:pt x="982" y="99"/>
                  </a:lnTo>
                  <a:lnTo>
                    <a:pt x="986" y="99"/>
                  </a:lnTo>
                  <a:lnTo>
                    <a:pt x="989" y="95"/>
                  </a:lnTo>
                  <a:lnTo>
                    <a:pt x="992" y="84"/>
                  </a:lnTo>
                  <a:lnTo>
                    <a:pt x="995" y="69"/>
                  </a:lnTo>
                  <a:lnTo>
                    <a:pt x="998" y="69"/>
                  </a:lnTo>
                  <a:lnTo>
                    <a:pt x="1001" y="88"/>
                  </a:lnTo>
                  <a:lnTo>
                    <a:pt x="1004" y="99"/>
                  </a:lnTo>
                  <a:lnTo>
                    <a:pt x="1007" y="106"/>
                  </a:lnTo>
                  <a:lnTo>
                    <a:pt x="1010" y="128"/>
                  </a:lnTo>
                  <a:lnTo>
                    <a:pt x="1013" y="157"/>
                  </a:lnTo>
                  <a:lnTo>
                    <a:pt x="1016" y="213"/>
                  </a:lnTo>
                  <a:lnTo>
                    <a:pt x="1020" y="293"/>
                  </a:lnTo>
                  <a:lnTo>
                    <a:pt x="1023" y="308"/>
                  </a:lnTo>
                  <a:lnTo>
                    <a:pt x="1026" y="308"/>
                  </a:lnTo>
                  <a:lnTo>
                    <a:pt x="1029" y="312"/>
                  </a:lnTo>
                  <a:lnTo>
                    <a:pt x="1032" y="312"/>
                  </a:lnTo>
                  <a:lnTo>
                    <a:pt x="1035" y="312"/>
                  </a:lnTo>
                  <a:lnTo>
                    <a:pt x="1038" y="323"/>
                  </a:lnTo>
                  <a:lnTo>
                    <a:pt x="1041" y="345"/>
                  </a:lnTo>
                  <a:lnTo>
                    <a:pt x="1044" y="367"/>
                  </a:lnTo>
                  <a:lnTo>
                    <a:pt x="1047" y="356"/>
                  </a:lnTo>
                  <a:lnTo>
                    <a:pt x="1050" y="352"/>
                  </a:lnTo>
                  <a:lnTo>
                    <a:pt x="1054" y="356"/>
                  </a:lnTo>
                  <a:lnTo>
                    <a:pt x="1057" y="341"/>
                  </a:lnTo>
                  <a:lnTo>
                    <a:pt x="1060" y="334"/>
                  </a:lnTo>
                  <a:lnTo>
                    <a:pt x="1063" y="348"/>
                  </a:lnTo>
                  <a:lnTo>
                    <a:pt x="1066" y="356"/>
                  </a:lnTo>
                  <a:lnTo>
                    <a:pt x="1069" y="356"/>
                  </a:lnTo>
                  <a:lnTo>
                    <a:pt x="1072" y="363"/>
                  </a:lnTo>
                  <a:lnTo>
                    <a:pt x="1075" y="359"/>
                  </a:lnTo>
                  <a:lnTo>
                    <a:pt x="1078" y="359"/>
                  </a:lnTo>
                  <a:lnTo>
                    <a:pt x="1081" y="348"/>
                  </a:lnTo>
                  <a:lnTo>
                    <a:pt x="1084" y="345"/>
                  </a:lnTo>
                  <a:lnTo>
                    <a:pt x="1088" y="345"/>
                  </a:lnTo>
                  <a:lnTo>
                    <a:pt x="1091" y="345"/>
                  </a:lnTo>
                  <a:lnTo>
                    <a:pt x="1094" y="345"/>
                  </a:lnTo>
                  <a:lnTo>
                    <a:pt x="1097" y="345"/>
                  </a:lnTo>
                  <a:lnTo>
                    <a:pt x="1103" y="345"/>
                  </a:lnTo>
                  <a:lnTo>
                    <a:pt x="1106" y="345"/>
                  </a:lnTo>
                  <a:lnTo>
                    <a:pt x="1109" y="345"/>
                  </a:lnTo>
                  <a:lnTo>
                    <a:pt x="1112" y="345"/>
                  </a:lnTo>
                  <a:lnTo>
                    <a:pt x="1115" y="345"/>
                  </a:lnTo>
                  <a:lnTo>
                    <a:pt x="1118" y="345"/>
                  </a:lnTo>
                  <a:lnTo>
                    <a:pt x="1121" y="345"/>
                  </a:lnTo>
                  <a:lnTo>
                    <a:pt x="1125" y="341"/>
                  </a:lnTo>
                  <a:lnTo>
                    <a:pt x="1128" y="297"/>
                  </a:lnTo>
                  <a:lnTo>
                    <a:pt x="1131" y="231"/>
                  </a:lnTo>
                  <a:lnTo>
                    <a:pt x="1134" y="179"/>
                  </a:lnTo>
                  <a:lnTo>
                    <a:pt x="1137" y="113"/>
                  </a:lnTo>
                  <a:lnTo>
                    <a:pt x="1140" y="143"/>
                  </a:lnTo>
                  <a:lnTo>
                    <a:pt x="1143" y="257"/>
                  </a:lnTo>
                  <a:lnTo>
                    <a:pt x="1146" y="297"/>
                  </a:lnTo>
                  <a:lnTo>
                    <a:pt x="1149" y="392"/>
                  </a:lnTo>
                  <a:lnTo>
                    <a:pt x="1152" y="422"/>
                  </a:lnTo>
                  <a:lnTo>
                    <a:pt x="1155" y="422"/>
                  </a:lnTo>
                  <a:lnTo>
                    <a:pt x="1159" y="418"/>
                  </a:lnTo>
                  <a:lnTo>
                    <a:pt x="1162" y="418"/>
                  </a:lnTo>
                  <a:lnTo>
                    <a:pt x="1165" y="440"/>
                  </a:lnTo>
                  <a:lnTo>
                    <a:pt x="1168" y="495"/>
                  </a:lnTo>
                  <a:lnTo>
                    <a:pt x="1171" y="502"/>
                  </a:lnTo>
                  <a:lnTo>
                    <a:pt x="1174" y="510"/>
                  </a:lnTo>
                  <a:lnTo>
                    <a:pt x="1177" y="510"/>
                  </a:lnTo>
                  <a:lnTo>
                    <a:pt x="1180" y="546"/>
                  </a:lnTo>
                  <a:lnTo>
                    <a:pt x="1183" y="539"/>
                  </a:lnTo>
                  <a:lnTo>
                    <a:pt x="1186" y="535"/>
                  </a:lnTo>
                  <a:lnTo>
                    <a:pt x="1189" y="528"/>
                  </a:lnTo>
                  <a:lnTo>
                    <a:pt x="1193" y="528"/>
                  </a:lnTo>
                  <a:lnTo>
                    <a:pt x="1196" y="528"/>
                  </a:lnTo>
                  <a:lnTo>
                    <a:pt x="1199" y="524"/>
                  </a:lnTo>
                  <a:lnTo>
                    <a:pt x="1202" y="524"/>
                  </a:lnTo>
                  <a:lnTo>
                    <a:pt x="1205" y="521"/>
                  </a:lnTo>
                  <a:lnTo>
                    <a:pt x="1208" y="532"/>
                  </a:lnTo>
                  <a:lnTo>
                    <a:pt x="1211" y="528"/>
                  </a:lnTo>
                  <a:lnTo>
                    <a:pt x="1214" y="539"/>
                  </a:lnTo>
                  <a:lnTo>
                    <a:pt x="1217" y="543"/>
                  </a:lnTo>
                  <a:lnTo>
                    <a:pt x="1220" y="546"/>
                  </a:lnTo>
                  <a:lnTo>
                    <a:pt x="1227" y="550"/>
                  </a:lnTo>
                  <a:lnTo>
                    <a:pt x="1230" y="557"/>
                  </a:lnTo>
                  <a:lnTo>
                    <a:pt x="1233" y="565"/>
                  </a:lnTo>
                  <a:lnTo>
                    <a:pt x="1236" y="576"/>
                  </a:lnTo>
                  <a:lnTo>
                    <a:pt x="1239" y="579"/>
                  </a:lnTo>
                  <a:lnTo>
                    <a:pt x="1242" y="583"/>
                  </a:lnTo>
                  <a:lnTo>
                    <a:pt x="1245" y="583"/>
                  </a:lnTo>
                  <a:lnTo>
                    <a:pt x="1248" y="587"/>
                  </a:lnTo>
                  <a:lnTo>
                    <a:pt x="1251" y="587"/>
                  </a:lnTo>
                  <a:lnTo>
                    <a:pt x="1254" y="591"/>
                  </a:lnTo>
                  <a:lnTo>
                    <a:pt x="1257" y="591"/>
                  </a:lnTo>
                  <a:lnTo>
                    <a:pt x="1260" y="591"/>
                  </a:lnTo>
                  <a:lnTo>
                    <a:pt x="1267" y="591"/>
                  </a:lnTo>
                  <a:lnTo>
                    <a:pt x="1270" y="591"/>
                  </a:lnTo>
                  <a:lnTo>
                    <a:pt x="1273" y="591"/>
                  </a:lnTo>
                  <a:lnTo>
                    <a:pt x="1276" y="591"/>
                  </a:lnTo>
                  <a:lnTo>
                    <a:pt x="1279" y="587"/>
                  </a:lnTo>
                  <a:lnTo>
                    <a:pt x="1282" y="587"/>
                  </a:lnTo>
                  <a:lnTo>
                    <a:pt x="1285" y="587"/>
                  </a:lnTo>
                  <a:lnTo>
                    <a:pt x="1288" y="583"/>
                  </a:lnTo>
                  <a:lnTo>
                    <a:pt x="1291" y="583"/>
                  </a:lnTo>
                  <a:lnTo>
                    <a:pt x="1294" y="583"/>
                  </a:lnTo>
                  <a:lnTo>
                    <a:pt x="1298" y="569"/>
                  </a:lnTo>
                  <a:lnTo>
                    <a:pt x="1301" y="569"/>
                  </a:lnTo>
                  <a:lnTo>
                    <a:pt x="1304" y="569"/>
                  </a:lnTo>
                  <a:lnTo>
                    <a:pt x="1307" y="569"/>
                  </a:lnTo>
                  <a:lnTo>
                    <a:pt x="1310" y="565"/>
                  </a:lnTo>
                  <a:lnTo>
                    <a:pt x="1313" y="565"/>
                  </a:lnTo>
                  <a:lnTo>
                    <a:pt x="1316" y="565"/>
                  </a:lnTo>
                  <a:lnTo>
                    <a:pt x="1319" y="565"/>
                  </a:lnTo>
                  <a:lnTo>
                    <a:pt x="1322" y="565"/>
                  </a:lnTo>
                  <a:lnTo>
                    <a:pt x="1325" y="565"/>
                  </a:lnTo>
                  <a:lnTo>
                    <a:pt x="1328" y="565"/>
                  </a:lnTo>
                  <a:lnTo>
                    <a:pt x="1332" y="561"/>
                  </a:lnTo>
                  <a:lnTo>
                    <a:pt x="1335" y="561"/>
                  </a:lnTo>
                  <a:lnTo>
                    <a:pt x="1338" y="561"/>
                  </a:lnTo>
                  <a:lnTo>
                    <a:pt x="1341" y="576"/>
                  </a:lnTo>
                  <a:lnTo>
                    <a:pt x="1344" y="572"/>
                  </a:lnTo>
                  <a:lnTo>
                    <a:pt x="1347" y="572"/>
                  </a:lnTo>
                  <a:lnTo>
                    <a:pt x="1350" y="569"/>
                  </a:lnTo>
                  <a:lnTo>
                    <a:pt x="1353" y="569"/>
                  </a:lnTo>
                  <a:lnTo>
                    <a:pt x="1356" y="565"/>
                  </a:lnTo>
                  <a:lnTo>
                    <a:pt x="1359" y="561"/>
                  </a:lnTo>
                  <a:lnTo>
                    <a:pt x="1362" y="561"/>
                  </a:lnTo>
                  <a:lnTo>
                    <a:pt x="1365" y="557"/>
                  </a:lnTo>
                  <a:lnTo>
                    <a:pt x="1369" y="554"/>
                  </a:lnTo>
                  <a:lnTo>
                    <a:pt x="1372" y="550"/>
                  </a:lnTo>
                  <a:lnTo>
                    <a:pt x="1375" y="546"/>
                  </a:lnTo>
                  <a:lnTo>
                    <a:pt x="1378" y="546"/>
                  </a:lnTo>
                  <a:lnTo>
                    <a:pt x="1381" y="543"/>
                  </a:lnTo>
                  <a:lnTo>
                    <a:pt x="1384" y="543"/>
                  </a:lnTo>
                  <a:lnTo>
                    <a:pt x="1387" y="539"/>
                  </a:lnTo>
                  <a:lnTo>
                    <a:pt x="1390" y="539"/>
                  </a:lnTo>
                  <a:lnTo>
                    <a:pt x="1393" y="535"/>
                  </a:lnTo>
                  <a:lnTo>
                    <a:pt x="1396" y="532"/>
                  </a:lnTo>
                  <a:lnTo>
                    <a:pt x="1399" y="532"/>
                  </a:lnTo>
                  <a:lnTo>
                    <a:pt x="1403" y="528"/>
                  </a:lnTo>
                  <a:lnTo>
                    <a:pt x="1406" y="528"/>
                  </a:lnTo>
                  <a:lnTo>
                    <a:pt x="1409" y="524"/>
                  </a:lnTo>
                  <a:lnTo>
                    <a:pt x="1412" y="524"/>
                  </a:lnTo>
                  <a:lnTo>
                    <a:pt x="1415" y="521"/>
                  </a:lnTo>
                  <a:lnTo>
                    <a:pt x="1418" y="517"/>
                  </a:lnTo>
                  <a:lnTo>
                    <a:pt x="1421" y="517"/>
                  </a:lnTo>
                  <a:lnTo>
                    <a:pt x="1424" y="514"/>
                  </a:lnTo>
                  <a:lnTo>
                    <a:pt x="1427" y="510"/>
                  </a:lnTo>
                  <a:lnTo>
                    <a:pt x="1433" y="510"/>
                  </a:lnTo>
                  <a:lnTo>
                    <a:pt x="1436" y="506"/>
                  </a:lnTo>
                  <a:lnTo>
                    <a:pt x="1440" y="502"/>
                  </a:lnTo>
                  <a:lnTo>
                    <a:pt x="1443" y="502"/>
                  </a:lnTo>
                  <a:lnTo>
                    <a:pt x="1446" y="499"/>
                  </a:lnTo>
                  <a:lnTo>
                    <a:pt x="1449" y="495"/>
                  </a:lnTo>
                  <a:lnTo>
                    <a:pt x="1452" y="495"/>
                  </a:lnTo>
                  <a:lnTo>
                    <a:pt x="1455" y="491"/>
                  </a:lnTo>
                  <a:lnTo>
                    <a:pt x="1458" y="491"/>
                  </a:lnTo>
                  <a:lnTo>
                    <a:pt x="1461" y="488"/>
                  </a:lnTo>
                  <a:lnTo>
                    <a:pt x="1464" y="473"/>
                  </a:lnTo>
                  <a:lnTo>
                    <a:pt x="1467" y="473"/>
                  </a:lnTo>
                  <a:lnTo>
                    <a:pt x="1470" y="469"/>
                  </a:lnTo>
                  <a:lnTo>
                    <a:pt x="1474" y="469"/>
                  </a:lnTo>
                  <a:lnTo>
                    <a:pt x="1477" y="466"/>
                  </a:lnTo>
                  <a:lnTo>
                    <a:pt x="1480" y="466"/>
                  </a:lnTo>
                  <a:lnTo>
                    <a:pt x="1483" y="462"/>
                  </a:lnTo>
                  <a:lnTo>
                    <a:pt x="1486" y="462"/>
                  </a:lnTo>
                  <a:lnTo>
                    <a:pt x="1489" y="458"/>
                  </a:lnTo>
                  <a:lnTo>
                    <a:pt x="1492" y="458"/>
                  </a:lnTo>
                  <a:lnTo>
                    <a:pt x="1495" y="455"/>
                  </a:lnTo>
                  <a:lnTo>
                    <a:pt x="1498" y="455"/>
                  </a:lnTo>
                  <a:lnTo>
                    <a:pt x="1501" y="451"/>
                  </a:lnTo>
                  <a:lnTo>
                    <a:pt x="1504" y="447"/>
                  </a:lnTo>
                  <a:lnTo>
                    <a:pt x="1507" y="458"/>
                  </a:lnTo>
                  <a:lnTo>
                    <a:pt x="1511" y="455"/>
                  </a:lnTo>
                  <a:lnTo>
                    <a:pt x="1514" y="451"/>
                  </a:lnTo>
                  <a:lnTo>
                    <a:pt x="1517" y="447"/>
                  </a:lnTo>
                  <a:lnTo>
                    <a:pt x="1520" y="444"/>
                  </a:lnTo>
                  <a:lnTo>
                    <a:pt x="1523" y="440"/>
                  </a:lnTo>
                  <a:lnTo>
                    <a:pt x="1526" y="436"/>
                  </a:lnTo>
                  <a:lnTo>
                    <a:pt x="1529" y="433"/>
                  </a:lnTo>
                  <a:lnTo>
                    <a:pt x="1532" y="425"/>
                  </a:lnTo>
                  <a:lnTo>
                    <a:pt x="1535" y="422"/>
                  </a:lnTo>
                  <a:lnTo>
                    <a:pt x="1538" y="418"/>
                  </a:lnTo>
                  <a:lnTo>
                    <a:pt x="1541" y="418"/>
                  </a:lnTo>
                  <a:lnTo>
                    <a:pt x="1545" y="414"/>
                  </a:lnTo>
                  <a:lnTo>
                    <a:pt x="1548" y="411"/>
                  </a:lnTo>
                  <a:lnTo>
                    <a:pt x="1551" y="407"/>
                  </a:lnTo>
                  <a:lnTo>
                    <a:pt x="1554" y="403"/>
                  </a:lnTo>
                  <a:lnTo>
                    <a:pt x="1557" y="403"/>
                  </a:lnTo>
                  <a:lnTo>
                    <a:pt x="1560" y="400"/>
                  </a:lnTo>
                  <a:lnTo>
                    <a:pt x="1563" y="396"/>
                  </a:lnTo>
                  <a:lnTo>
                    <a:pt x="1566" y="396"/>
                  </a:lnTo>
                  <a:lnTo>
                    <a:pt x="1569" y="392"/>
                  </a:lnTo>
                  <a:lnTo>
                    <a:pt x="1572" y="389"/>
                  </a:lnTo>
                  <a:lnTo>
                    <a:pt x="1579" y="389"/>
                  </a:lnTo>
                  <a:lnTo>
                    <a:pt x="1582" y="385"/>
                  </a:lnTo>
                  <a:lnTo>
                    <a:pt x="1585" y="385"/>
                  </a:lnTo>
                  <a:lnTo>
                    <a:pt x="1588" y="381"/>
                  </a:lnTo>
                  <a:lnTo>
                    <a:pt x="1591" y="378"/>
                  </a:lnTo>
                  <a:lnTo>
                    <a:pt x="1594" y="378"/>
                  </a:lnTo>
                  <a:lnTo>
                    <a:pt x="1597" y="374"/>
                  </a:lnTo>
                  <a:lnTo>
                    <a:pt x="1600" y="370"/>
                  </a:lnTo>
                  <a:lnTo>
                    <a:pt x="1603" y="370"/>
                  </a:lnTo>
                  <a:lnTo>
                    <a:pt x="1606" y="367"/>
                  </a:lnTo>
                  <a:lnTo>
                    <a:pt x="1609" y="363"/>
                  </a:lnTo>
                  <a:lnTo>
                    <a:pt x="1613" y="363"/>
                  </a:lnTo>
                  <a:lnTo>
                    <a:pt x="1616" y="359"/>
                  </a:lnTo>
                  <a:lnTo>
                    <a:pt x="1619" y="359"/>
                  </a:lnTo>
                  <a:lnTo>
                    <a:pt x="1622" y="356"/>
                  </a:lnTo>
                  <a:lnTo>
                    <a:pt x="1625" y="352"/>
                  </a:lnTo>
                  <a:lnTo>
                    <a:pt x="1628" y="352"/>
                  </a:lnTo>
                  <a:lnTo>
                    <a:pt x="1631" y="341"/>
                  </a:lnTo>
                  <a:lnTo>
                    <a:pt x="1634" y="337"/>
                  </a:lnTo>
                  <a:lnTo>
                    <a:pt x="1637" y="337"/>
                  </a:lnTo>
                  <a:lnTo>
                    <a:pt x="1640" y="337"/>
                  </a:lnTo>
                  <a:lnTo>
                    <a:pt x="1643" y="334"/>
                  </a:lnTo>
                  <a:lnTo>
                    <a:pt x="1646" y="334"/>
                  </a:lnTo>
                  <a:lnTo>
                    <a:pt x="1650" y="330"/>
                  </a:lnTo>
                  <a:lnTo>
                    <a:pt x="1653" y="330"/>
                  </a:lnTo>
                  <a:lnTo>
                    <a:pt x="1656" y="330"/>
                  </a:lnTo>
                  <a:lnTo>
                    <a:pt x="1659" y="326"/>
                  </a:lnTo>
                  <a:lnTo>
                    <a:pt x="1662" y="326"/>
                  </a:lnTo>
                  <a:lnTo>
                    <a:pt x="1665" y="323"/>
                  </a:lnTo>
                  <a:lnTo>
                    <a:pt x="1668" y="323"/>
                  </a:lnTo>
                  <a:lnTo>
                    <a:pt x="1671" y="326"/>
                  </a:lnTo>
                  <a:lnTo>
                    <a:pt x="1674" y="326"/>
                  </a:lnTo>
                  <a:lnTo>
                    <a:pt x="1677" y="323"/>
                  </a:lnTo>
                  <a:lnTo>
                    <a:pt x="1680" y="323"/>
                  </a:lnTo>
                  <a:lnTo>
                    <a:pt x="1684" y="319"/>
                  </a:lnTo>
                  <a:lnTo>
                    <a:pt x="1687" y="319"/>
                  </a:lnTo>
                  <a:lnTo>
                    <a:pt x="1690" y="315"/>
                  </a:lnTo>
                  <a:lnTo>
                    <a:pt x="1693" y="312"/>
                  </a:lnTo>
                  <a:lnTo>
                    <a:pt x="1696" y="312"/>
                  </a:lnTo>
                  <a:lnTo>
                    <a:pt x="1699" y="308"/>
                  </a:lnTo>
                  <a:lnTo>
                    <a:pt x="1702" y="304"/>
                  </a:lnTo>
                  <a:lnTo>
                    <a:pt x="1705" y="304"/>
                  </a:lnTo>
                  <a:lnTo>
                    <a:pt x="1708" y="301"/>
                  </a:lnTo>
                  <a:lnTo>
                    <a:pt x="1711" y="301"/>
                  </a:lnTo>
                  <a:lnTo>
                    <a:pt x="1714" y="297"/>
                  </a:lnTo>
                  <a:lnTo>
                    <a:pt x="1718" y="297"/>
                  </a:lnTo>
                  <a:lnTo>
                    <a:pt x="1724" y="297"/>
                  </a:lnTo>
                  <a:lnTo>
                    <a:pt x="1727" y="293"/>
                  </a:lnTo>
                  <a:lnTo>
                    <a:pt x="1730" y="293"/>
                  </a:lnTo>
                  <a:lnTo>
                    <a:pt x="1733" y="290"/>
                  </a:lnTo>
                  <a:lnTo>
                    <a:pt x="1736" y="290"/>
                  </a:lnTo>
                  <a:lnTo>
                    <a:pt x="1739" y="290"/>
                  </a:lnTo>
                  <a:lnTo>
                    <a:pt x="1742" y="286"/>
                  </a:lnTo>
                  <a:lnTo>
                    <a:pt x="1745" y="286"/>
                  </a:lnTo>
                  <a:lnTo>
                    <a:pt x="1748" y="286"/>
                  </a:lnTo>
                  <a:lnTo>
                    <a:pt x="1752" y="282"/>
                  </a:lnTo>
                  <a:lnTo>
                    <a:pt x="1755" y="282"/>
                  </a:lnTo>
                  <a:lnTo>
                    <a:pt x="1758" y="282"/>
                  </a:lnTo>
                  <a:lnTo>
                    <a:pt x="1761" y="279"/>
                  </a:lnTo>
                  <a:lnTo>
                    <a:pt x="1764" y="279"/>
                  </a:lnTo>
                  <a:lnTo>
                    <a:pt x="1767" y="279"/>
                  </a:lnTo>
                  <a:lnTo>
                    <a:pt x="1770" y="275"/>
                  </a:lnTo>
                  <a:lnTo>
                    <a:pt x="1773" y="275"/>
                  </a:lnTo>
                  <a:lnTo>
                    <a:pt x="1776" y="275"/>
                  </a:lnTo>
                  <a:lnTo>
                    <a:pt x="1779" y="271"/>
                  </a:lnTo>
                  <a:lnTo>
                    <a:pt x="1782" y="271"/>
                  </a:lnTo>
                  <a:lnTo>
                    <a:pt x="1786" y="271"/>
                  </a:lnTo>
                  <a:lnTo>
                    <a:pt x="1789" y="271"/>
                  </a:lnTo>
                  <a:lnTo>
                    <a:pt x="1792" y="268"/>
                  </a:lnTo>
                  <a:lnTo>
                    <a:pt x="1795" y="260"/>
                  </a:lnTo>
                  <a:lnTo>
                    <a:pt x="1798" y="260"/>
                  </a:lnTo>
                  <a:lnTo>
                    <a:pt x="1801" y="260"/>
                  </a:lnTo>
                  <a:lnTo>
                    <a:pt x="1804" y="260"/>
                  </a:lnTo>
                  <a:lnTo>
                    <a:pt x="1807" y="257"/>
                  </a:lnTo>
                  <a:lnTo>
                    <a:pt x="1810" y="257"/>
                  </a:lnTo>
                  <a:lnTo>
                    <a:pt x="1813" y="257"/>
                  </a:lnTo>
                  <a:lnTo>
                    <a:pt x="1816" y="257"/>
                  </a:lnTo>
                  <a:lnTo>
                    <a:pt x="1819" y="257"/>
                  </a:lnTo>
                  <a:lnTo>
                    <a:pt x="1823" y="253"/>
                  </a:lnTo>
                  <a:lnTo>
                    <a:pt x="1826" y="253"/>
                  </a:lnTo>
                  <a:lnTo>
                    <a:pt x="1829" y="253"/>
                  </a:lnTo>
                  <a:lnTo>
                    <a:pt x="1832" y="257"/>
                  </a:lnTo>
                  <a:lnTo>
                    <a:pt x="1835" y="257"/>
                  </a:lnTo>
                  <a:lnTo>
                    <a:pt x="1838" y="257"/>
                  </a:lnTo>
                  <a:lnTo>
                    <a:pt x="1841" y="253"/>
                  </a:lnTo>
                  <a:lnTo>
                    <a:pt x="1847" y="253"/>
                  </a:lnTo>
                  <a:lnTo>
                    <a:pt x="1850" y="253"/>
                  </a:lnTo>
                  <a:lnTo>
                    <a:pt x="1853" y="249"/>
                  </a:lnTo>
                  <a:lnTo>
                    <a:pt x="1857" y="249"/>
                  </a:lnTo>
                  <a:lnTo>
                    <a:pt x="1860" y="246"/>
                  </a:lnTo>
                  <a:lnTo>
                    <a:pt x="1863" y="246"/>
                  </a:lnTo>
                  <a:lnTo>
                    <a:pt x="1866" y="246"/>
                  </a:lnTo>
                  <a:lnTo>
                    <a:pt x="1869" y="246"/>
                  </a:lnTo>
                  <a:lnTo>
                    <a:pt x="1872" y="242"/>
                  </a:lnTo>
                  <a:lnTo>
                    <a:pt x="1875" y="242"/>
                  </a:lnTo>
                  <a:lnTo>
                    <a:pt x="1878" y="242"/>
                  </a:lnTo>
                  <a:lnTo>
                    <a:pt x="1881" y="242"/>
                  </a:lnTo>
                  <a:lnTo>
                    <a:pt x="1884" y="242"/>
                  </a:lnTo>
                  <a:lnTo>
                    <a:pt x="1887" y="238"/>
                  </a:lnTo>
                  <a:lnTo>
                    <a:pt x="1891" y="238"/>
                  </a:lnTo>
                  <a:lnTo>
                    <a:pt x="1894" y="238"/>
                  </a:lnTo>
                  <a:lnTo>
                    <a:pt x="1897" y="238"/>
                  </a:lnTo>
                  <a:lnTo>
                    <a:pt x="1900" y="238"/>
                  </a:lnTo>
                  <a:lnTo>
                    <a:pt x="1903" y="238"/>
                  </a:lnTo>
                  <a:lnTo>
                    <a:pt x="1906" y="238"/>
                  </a:lnTo>
                  <a:lnTo>
                    <a:pt x="1909" y="238"/>
                  </a:lnTo>
                  <a:lnTo>
                    <a:pt x="1912" y="238"/>
                  </a:lnTo>
                  <a:lnTo>
                    <a:pt x="1915" y="238"/>
                  </a:lnTo>
                  <a:lnTo>
                    <a:pt x="1918" y="238"/>
                  </a:lnTo>
                  <a:lnTo>
                    <a:pt x="1921" y="238"/>
                  </a:lnTo>
                  <a:lnTo>
                    <a:pt x="1925" y="235"/>
                  </a:lnTo>
                  <a:lnTo>
                    <a:pt x="1928" y="235"/>
                  </a:lnTo>
                  <a:lnTo>
                    <a:pt x="1931" y="235"/>
                  </a:lnTo>
                  <a:lnTo>
                    <a:pt x="1934" y="235"/>
                  </a:lnTo>
                  <a:lnTo>
                    <a:pt x="1937" y="235"/>
                  </a:lnTo>
                  <a:lnTo>
                    <a:pt x="1940" y="235"/>
                  </a:lnTo>
                  <a:lnTo>
                    <a:pt x="1943" y="235"/>
                  </a:lnTo>
                  <a:lnTo>
                    <a:pt x="1946" y="235"/>
                  </a:lnTo>
                  <a:lnTo>
                    <a:pt x="1949" y="235"/>
                  </a:lnTo>
                  <a:lnTo>
                    <a:pt x="1952" y="235"/>
                  </a:lnTo>
                  <a:lnTo>
                    <a:pt x="1955" y="235"/>
                  </a:lnTo>
                  <a:lnTo>
                    <a:pt x="1958" y="231"/>
                  </a:lnTo>
                  <a:lnTo>
                    <a:pt x="1962" y="231"/>
                  </a:lnTo>
                  <a:lnTo>
                    <a:pt x="1965" y="231"/>
                  </a:lnTo>
                  <a:lnTo>
                    <a:pt x="1968" y="231"/>
                  </a:lnTo>
                  <a:lnTo>
                    <a:pt x="1971" y="231"/>
                  </a:lnTo>
                  <a:lnTo>
                    <a:pt x="1974" y="231"/>
                  </a:lnTo>
                  <a:lnTo>
                    <a:pt x="1977" y="231"/>
                  </a:lnTo>
                  <a:lnTo>
                    <a:pt x="1980" y="231"/>
                  </a:lnTo>
                  <a:lnTo>
                    <a:pt x="1983" y="231"/>
                  </a:lnTo>
                  <a:lnTo>
                    <a:pt x="1986" y="227"/>
                  </a:lnTo>
                  <a:lnTo>
                    <a:pt x="1992" y="227"/>
                  </a:lnTo>
                  <a:lnTo>
                    <a:pt x="1996" y="227"/>
                  </a:lnTo>
                  <a:lnTo>
                    <a:pt x="2002" y="227"/>
                  </a:lnTo>
                  <a:lnTo>
                    <a:pt x="2005" y="227"/>
                  </a:lnTo>
                  <a:lnTo>
                    <a:pt x="2008" y="227"/>
                  </a:lnTo>
                  <a:lnTo>
                    <a:pt x="2011" y="223"/>
                  </a:lnTo>
                  <a:lnTo>
                    <a:pt x="2014" y="223"/>
                  </a:lnTo>
                  <a:lnTo>
                    <a:pt x="2017" y="223"/>
                  </a:lnTo>
                  <a:lnTo>
                    <a:pt x="2020" y="223"/>
                  </a:lnTo>
                  <a:lnTo>
                    <a:pt x="2023" y="223"/>
                  </a:lnTo>
                  <a:lnTo>
                    <a:pt x="2026" y="220"/>
                  </a:lnTo>
                  <a:lnTo>
                    <a:pt x="2029" y="220"/>
                  </a:lnTo>
                  <a:lnTo>
                    <a:pt x="2033" y="220"/>
                  </a:lnTo>
                  <a:lnTo>
                    <a:pt x="2036" y="220"/>
                  </a:lnTo>
                  <a:lnTo>
                    <a:pt x="2039" y="220"/>
                  </a:lnTo>
                  <a:lnTo>
                    <a:pt x="2042" y="216"/>
                  </a:lnTo>
                  <a:lnTo>
                    <a:pt x="2048" y="216"/>
                  </a:lnTo>
                  <a:lnTo>
                    <a:pt x="2051" y="216"/>
                  </a:lnTo>
                  <a:lnTo>
                    <a:pt x="2054" y="216"/>
                  </a:lnTo>
                  <a:lnTo>
                    <a:pt x="2057" y="213"/>
                  </a:lnTo>
                  <a:lnTo>
                    <a:pt x="2060" y="213"/>
                  </a:lnTo>
                  <a:lnTo>
                    <a:pt x="2063" y="213"/>
                  </a:lnTo>
                  <a:lnTo>
                    <a:pt x="2067" y="213"/>
                  </a:lnTo>
                  <a:lnTo>
                    <a:pt x="2070" y="213"/>
                  </a:lnTo>
                  <a:lnTo>
                    <a:pt x="2073" y="209"/>
                  </a:lnTo>
                </a:path>
              </a:pathLst>
            </a:custGeom>
            <a:noFill/>
            <a:ln w="9525" cap="rnd">
              <a:solidFill>
                <a:srgbClr val="008000"/>
              </a:solidFill>
              <a:prstDash val="solid"/>
              <a:round/>
              <a:headEnd/>
              <a:tailEnd/>
            </a:ln>
          </p:spPr>
          <p:txBody>
            <a:bodyPr/>
            <a:lstStyle/>
            <a:p>
              <a:endParaRPr lang="en-US"/>
            </a:p>
          </p:txBody>
        </p:sp>
        <p:sp>
          <p:nvSpPr>
            <p:cNvPr id="97310" name="Freeform 31"/>
            <p:cNvSpPr>
              <a:spLocks/>
            </p:cNvSpPr>
            <p:nvPr/>
          </p:nvSpPr>
          <p:spPr bwMode="auto">
            <a:xfrm>
              <a:off x="3591" y="3186"/>
              <a:ext cx="636" cy="402"/>
            </a:xfrm>
            <a:custGeom>
              <a:avLst/>
              <a:gdLst>
                <a:gd name="T0" fmla="*/ 10 w 606"/>
                <a:gd name="T1" fmla="*/ 145 h 377"/>
                <a:gd name="T2" fmla="*/ 28 w 606"/>
                <a:gd name="T3" fmla="*/ 117 h 377"/>
                <a:gd name="T4" fmla="*/ 49 w 606"/>
                <a:gd name="T5" fmla="*/ 117 h 377"/>
                <a:gd name="T6" fmla="*/ 67 w 606"/>
                <a:gd name="T7" fmla="*/ 108 h 377"/>
                <a:gd name="T8" fmla="*/ 83 w 606"/>
                <a:gd name="T9" fmla="*/ 91 h 377"/>
                <a:gd name="T10" fmla="*/ 101 w 606"/>
                <a:gd name="T11" fmla="*/ 91 h 377"/>
                <a:gd name="T12" fmla="*/ 116 w 606"/>
                <a:gd name="T13" fmla="*/ 91 h 377"/>
                <a:gd name="T14" fmla="*/ 132 w 606"/>
                <a:gd name="T15" fmla="*/ 85 h 377"/>
                <a:gd name="T16" fmla="*/ 150 w 606"/>
                <a:gd name="T17" fmla="*/ 42 h 377"/>
                <a:gd name="T18" fmla="*/ 165 w 606"/>
                <a:gd name="T19" fmla="*/ 42 h 377"/>
                <a:gd name="T20" fmla="*/ 182 w 606"/>
                <a:gd name="T21" fmla="*/ 25 h 377"/>
                <a:gd name="T22" fmla="*/ 199 w 606"/>
                <a:gd name="T23" fmla="*/ 7 h 377"/>
                <a:gd name="T24" fmla="*/ 215 w 606"/>
                <a:gd name="T25" fmla="*/ 0 h 377"/>
                <a:gd name="T26" fmla="*/ 233 w 606"/>
                <a:gd name="T27" fmla="*/ 0 h 377"/>
                <a:gd name="T28" fmla="*/ 252 w 606"/>
                <a:gd name="T29" fmla="*/ 7 h 377"/>
                <a:gd name="T30" fmla="*/ 268 w 606"/>
                <a:gd name="T31" fmla="*/ 7 h 377"/>
                <a:gd name="T32" fmla="*/ 287 w 606"/>
                <a:gd name="T33" fmla="*/ 17 h 377"/>
                <a:gd name="T34" fmla="*/ 302 w 606"/>
                <a:gd name="T35" fmla="*/ 17 h 377"/>
                <a:gd name="T36" fmla="*/ 318 w 606"/>
                <a:gd name="T37" fmla="*/ 25 h 377"/>
                <a:gd name="T38" fmla="*/ 335 w 606"/>
                <a:gd name="T39" fmla="*/ 25 h 377"/>
                <a:gd name="T40" fmla="*/ 352 w 606"/>
                <a:gd name="T41" fmla="*/ 25 h 377"/>
                <a:gd name="T42" fmla="*/ 368 w 606"/>
                <a:gd name="T43" fmla="*/ 25 h 377"/>
                <a:gd name="T44" fmla="*/ 384 w 606"/>
                <a:gd name="T45" fmla="*/ 25 h 377"/>
                <a:gd name="T46" fmla="*/ 401 w 606"/>
                <a:gd name="T47" fmla="*/ 25 h 377"/>
                <a:gd name="T48" fmla="*/ 418 w 606"/>
                <a:gd name="T49" fmla="*/ 25 h 377"/>
                <a:gd name="T50" fmla="*/ 439 w 606"/>
                <a:gd name="T51" fmla="*/ 33 h 377"/>
                <a:gd name="T52" fmla="*/ 455 w 606"/>
                <a:gd name="T53" fmla="*/ 91 h 377"/>
                <a:gd name="T54" fmla="*/ 470 w 606"/>
                <a:gd name="T55" fmla="*/ 133 h 377"/>
                <a:gd name="T56" fmla="*/ 488 w 606"/>
                <a:gd name="T57" fmla="*/ 133 h 377"/>
                <a:gd name="T58" fmla="*/ 507 w 606"/>
                <a:gd name="T59" fmla="*/ 178 h 377"/>
                <a:gd name="T60" fmla="*/ 520 w 606"/>
                <a:gd name="T61" fmla="*/ 221 h 377"/>
                <a:gd name="T62" fmla="*/ 537 w 606"/>
                <a:gd name="T63" fmla="*/ 308 h 377"/>
                <a:gd name="T64" fmla="*/ 556 w 606"/>
                <a:gd name="T65" fmla="*/ 350 h 377"/>
                <a:gd name="T66" fmla="*/ 570 w 606"/>
                <a:gd name="T67" fmla="*/ 389 h 377"/>
                <a:gd name="T68" fmla="*/ 587 w 606"/>
                <a:gd name="T69" fmla="*/ 389 h 377"/>
                <a:gd name="T70" fmla="*/ 603 w 606"/>
                <a:gd name="T71" fmla="*/ 389 h 377"/>
                <a:gd name="T72" fmla="*/ 620 w 606"/>
                <a:gd name="T73" fmla="*/ 389 h 377"/>
                <a:gd name="T74" fmla="*/ 641 w 606"/>
                <a:gd name="T75" fmla="*/ 389 h 377"/>
                <a:gd name="T76" fmla="*/ 658 w 606"/>
                <a:gd name="T77" fmla="*/ 389 h 377"/>
                <a:gd name="T78" fmla="*/ 673 w 606"/>
                <a:gd name="T79" fmla="*/ 389 h 377"/>
                <a:gd name="T80" fmla="*/ 692 w 606"/>
                <a:gd name="T81" fmla="*/ 475 h 377"/>
                <a:gd name="T82" fmla="*/ 706 w 606"/>
                <a:gd name="T83" fmla="*/ 475 h 377"/>
                <a:gd name="T84" fmla="*/ 724 w 606"/>
                <a:gd name="T85" fmla="*/ 528 h 377"/>
                <a:gd name="T86" fmla="*/ 740 w 606"/>
                <a:gd name="T87" fmla="*/ 540 h 377"/>
                <a:gd name="T88" fmla="*/ 756 w 606"/>
                <a:gd name="T89" fmla="*/ 545 h 377"/>
                <a:gd name="T90" fmla="*/ 773 w 606"/>
                <a:gd name="T91" fmla="*/ 553 h 377"/>
                <a:gd name="T92" fmla="*/ 789 w 606"/>
                <a:gd name="T93" fmla="*/ 553 h 377"/>
                <a:gd name="T94" fmla="*/ 809 w 606"/>
                <a:gd name="T95" fmla="*/ 553 h 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06"/>
                <a:gd name="T145" fmla="*/ 0 h 377"/>
                <a:gd name="T146" fmla="*/ 606 w 606"/>
                <a:gd name="T147" fmla="*/ 377 h 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06" h="377">
                  <a:moveTo>
                    <a:pt x="0" y="113"/>
                  </a:moveTo>
                  <a:lnTo>
                    <a:pt x="4" y="102"/>
                  </a:lnTo>
                  <a:lnTo>
                    <a:pt x="7" y="99"/>
                  </a:lnTo>
                  <a:lnTo>
                    <a:pt x="10" y="99"/>
                  </a:lnTo>
                  <a:lnTo>
                    <a:pt x="13" y="88"/>
                  </a:lnTo>
                  <a:lnTo>
                    <a:pt x="16" y="84"/>
                  </a:lnTo>
                  <a:lnTo>
                    <a:pt x="19" y="84"/>
                  </a:lnTo>
                  <a:lnTo>
                    <a:pt x="22" y="80"/>
                  </a:lnTo>
                  <a:lnTo>
                    <a:pt x="25" y="80"/>
                  </a:lnTo>
                  <a:lnTo>
                    <a:pt x="28" y="80"/>
                  </a:lnTo>
                  <a:lnTo>
                    <a:pt x="31" y="80"/>
                  </a:lnTo>
                  <a:lnTo>
                    <a:pt x="37" y="80"/>
                  </a:lnTo>
                  <a:lnTo>
                    <a:pt x="41" y="80"/>
                  </a:lnTo>
                  <a:lnTo>
                    <a:pt x="44" y="73"/>
                  </a:lnTo>
                  <a:lnTo>
                    <a:pt x="47" y="73"/>
                  </a:lnTo>
                  <a:lnTo>
                    <a:pt x="50" y="73"/>
                  </a:lnTo>
                  <a:lnTo>
                    <a:pt x="53" y="62"/>
                  </a:lnTo>
                  <a:lnTo>
                    <a:pt x="56" y="47"/>
                  </a:lnTo>
                  <a:lnTo>
                    <a:pt x="59" y="47"/>
                  </a:lnTo>
                  <a:lnTo>
                    <a:pt x="62" y="62"/>
                  </a:lnTo>
                  <a:lnTo>
                    <a:pt x="65" y="69"/>
                  </a:lnTo>
                  <a:lnTo>
                    <a:pt x="68" y="69"/>
                  </a:lnTo>
                  <a:lnTo>
                    <a:pt x="72" y="62"/>
                  </a:lnTo>
                  <a:lnTo>
                    <a:pt x="75" y="62"/>
                  </a:lnTo>
                  <a:lnTo>
                    <a:pt x="78" y="62"/>
                  </a:lnTo>
                  <a:lnTo>
                    <a:pt x="81" y="62"/>
                  </a:lnTo>
                  <a:lnTo>
                    <a:pt x="84" y="62"/>
                  </a:lnTo>
                  <a:lnTo>
                    <a:pt x="87" y="62"/>
                  </a:lnTo>
                  <a:lnTo>
                    <a:pt x="90" y="58"/>
                  </a:lnTo>
                  <a:lnTo>
                    <a:pt x="93" y="58"/>
                  </a:lnTo>
                  <a:lnTo>
                    <a:pt x="96" y="58"/>
                  </a:lnTo>
                  <a:lnTo>
                    <a:pt x="99" y="58"/>
                  </a:lnTo>
                  <a:lnTo>
                    <a:pt x="102" y="51"/>
                  </a:lnTo>
                  <a:lnTo>
                    <a:pt x="106" y="33"/>
                  </a:lnTo>
                  <a:lnTo>
                    <a:pt x="109" y="29"/>
                  </a:lnTo>
                  <a:lnTo>
                    <a:pt x="112" y="29"/>
                  </a:lnTo>
                  <a:lnTo>
                    <a:pt x="115" y="22"/>
                  </a:lnTo>
                  <a:lnTo>
                    <a:pt x="118" y="22"/>
                  </a:lnTo>
                  <a:lnTo>
                    <a:pt x="121" y="29"/>
                  </a:lnTo>
                  <a:lnTo>
                    <a:pt x="124" y="29"/>
                  </a:lnTo>
                  <a:lnTo>
                    <a:pt x="127" y="29"/>
                  </a:lnTo>
                  <a:lnTo>
                    <a:pt x="130" y="29"/>
                  </a:lnTo>
                  <a:lnTo>
                    <a:pt x="133" y="25"/>
                  </a:lnTo>
                  <a:lnTo>
                    <a:pt x="136" y="18"/>
                  </a:lnTo>
                  <a:lnTo>
                    <a:pt x="140" y="11"/>
                  </a:lnTo>
                  <a:lnTo>
                    <a:pt x="143" y="7"/>
                  </a:lnTo>
                  <a:lnTo>
                    <a:pt x="146" y="7"/>
                  </a:lnTo>
                  <a:lnTo>
                    <a:pt x="149" y="7"/>
                  </a:lnTo>
                  <a:lnTo>
                    <a:pt x="152" y="7"/>
                  </a:lnTo>
                  <a:lnTo>
                    <a:pt x="155" y="7"/>
                  </a:lnTo>
                  <a:lnTo>
                    <a:pt x="158" y="7"/>
                  </a:lnTo>
                  <a:lnTo>
                    <a:pt x="161" y="0"/>
                  </a:lnTo>
                  <a:lnTo>
                    <a:pt x="164" y="0"/>
                  </a:lnTo>
                  <a:lnTo>
                    <a:pt x="167" y="0"/>
                  </a:lnTo>
                  <a:lnTo>
                    <a:pt x="171" y="0"/>
                  </a:lnTo>
                  <a:lnTo>
                    <a:pt x="174" y="0"/>
                  </a:lnTo>
                  <a:lnTo>
                    <a:pt x="177" y="7"/>
                  </a:lnTo>
                  <a:lnTo>
                    <a:pt x="183" y="7"/>
                  </a:lnTo>
                  <a:lnTo>
                    <a:pt x="186" y="7"/>
                  </a:lnTo>
                  <a:lnTo>
                    <a:pt x="189" y="7"/>
                  </a:lnTo>
                  <a:lnTo>
                    <a:pt x="192" y="7"/>
                  </a:lnTo>
                  <a:lnTo>
                    <a:pt x="195" y="7"/>
                  </a:lnTo>
                  <a:lnTo>
                    <a:pt x="198" y="7"/>
                  </a:lnTo>
                  <a:lnTo>
                    <a:pt x="201" y="7"/>
                  </a:lnTo>
                  <a:lnTo>
                    <a:pt x="204" y="11"/>
                  </a:lnTo>
                  <a:lnTo>
                    <a:pt x="208" y="11"/>
                  </a:lnTo>
                  <a:lnTo>
                    <a:pt x="211" y="11"/>
                  </a:lnTo>
                  <a:lnTo>
                    <a:pt x="214" y="11"/>
                  </a:lnTo>
                  <a:lnTo>
                    <a:pt x="217" y="11"/>
                  </a:lnTo>
                  <a:lnTo>
                    <a:pt x="220" y="11"/>
                  </a:lnTo>
                  <a:lnTo>
                    <a:pt x="223" y="11"/>
                  </a:lnTo>
                  <a:lnTo>
                    <a:pt x="226" y="11"/>
                  </a:lnTo>
                  <a:lnTo>
                    <a:pt x="229" y="11"/>
                  </a:lnTo>
                  <a:lnTo>
                    <a:pt x="232" y="11"/>
                  </a:lnTo>
                  <a:lnTo>
                    <a:pt x="235" y="18"/>
                  </a:lnTo>
                  <a:lnTo>
                    <a:pt x="238" y="18"/>
                  </a:lnTo>
                  <a:lnTo>
                    <a:pt x="242" y="18"/>
                  </a:lnTo>
                  <a:lnTo>
                    <a:pt x="245" y="18"/>
                  </a:lnTo>
                  <a:lnTo>
                    <a:pt x="248" y="18"/>
                  </a:lnTo>
                  <a:lnTo>
                    <a:pt x="251" y="18"/>
                  </a:lnTo>
                  <a:lnTo>
                    <a:pt x="254" y="18"/>
                  </a:lnTo>
                  <a:lnTo>
                    <a:pt x="257" y="18"/>
                  </a:lnTo>
                  <a:lnTo>
                    <a:pt x="260" y="18"/>
                  </a:lnTo>
                  <a:lnTo>
                    <a:pt x="263" y="18"/>
                  </a:lnTo>
                  <a:lnTo>
                    <a:pt x="266" y="18"/>
                  </a:lnTo>
                  <a:lnTo>
                    <a:pt x="269" y="18"/>
                  </a:lnTo>
                  <a:lnTo>
                    <a:pt x="272" y="18"/>
                  </a:lnTo>
                  <a:lnTo>
                    <a:pt x="275" y="18"/>
                  </a:lnTo>
                  <a:lnTo>
                    <a:pt x="279" y="18"/>
                  </a:lnTo>
                  <a:lnTo>
                    <a:pt x="282" y="18"/>
                  </a:lnTo>
                  <a:lnTo>
                    <a:pt x="285" y="18"/>
                  </a:lnTo>
                  <a:lnTo>
                    <a:pt x="288" y="18"/>
                  </a:lnTo>
                  <a:lnTo>
                    <a:pt x="291" y="18"/>
                  </a:lnTo>
                  <a:lnTo>
                    <a:pt x="294" y="18"/>
                  </a:lnTo>
                  <a:lnTo>
                    <a:pt x="297" y="18"/>
                  </a:lnTo>
                  <a:lnTo>
                    <a:pt x="300" y="18"/>
                  </a:lnTo>
                  <a:lnTo>
                    <a:pt x="303" y="18"/>
                  </a:lnTo>
                  <a:lnTo>
                    <a:pt x="306" y="18"/>
                  </a:lnTo>
                  <a:lnTo>
                    <a:pt x="310" y="18"/>
                  </a:lnTo>
                  <a:lnTo>
                    <a:pt x="313" y="18"/>
                  </a:lnTo>
                  <a:lnTo>
                    <a:pt x="316" y="22"/>
                  </a:lnTo>
                  <a:lnTo>
                    <a:pt x="319" y="22"/>
                  </a:lnTo>
                  <a:lnTo>
                    <a:pt x="322" y="22"/>
                  </a:lnTo>
                  <a:lnTo>
                    <a:pt x="328" y="22"/>
                  </a:lnTo>
                  <a:lnTo>
                    <a:pt x="331" y="22"/>
                  </a:lnTo>
                  <a:lnTo>
                    <a:pt x="334" y="62"/>
                  </a:lnTo>
                  <a:lnTo>
                    <a:pt x="337" y="62"/>
                  </a:lnTo>
                  <a:lnTo>
                    <a:pt x="340" y="62"/>
                  </a:lnTo>
                  <a:lnTo>
                    <a:pt x="344" y="62"/>
                  </a:lnTo>
                  <a:lnTo>
                    <a:pt x="347" y="62"/>
                  </a:lnTo>
                  <a:lnTo>
                    <a:pt x="350" y="62"/>
                  </a:lnTo>
                  <a:lnTo>
                    <a:pt x="353" y="91"/>
                  </a:lnTo>
                  <a:lnTo>
                    <a:pt x="356" y="91"/>
                  </a:lnTo>
                  <a:lnTo>
                    <a:pt x="359" y="91"/>
                  </a:lnTo>
                  <a:lnTo>
                    <a:pt x="362" y="91"/>
                  </a:lnTo>
                  <a:lnTo>
                    <a:pt x="365" y="91"/>
                  </a:lnTo>
                  <a:lnTo>
                    <a:pt x="368" y="91"/>
                  </a:lnTo>
                  <a:lnTo>
                    <a:pt x="371" y="121"/>
                  </a:lnTo>
                  <a:lnTo>
                    <a:pt x="374" y="121"/>
                  </a:lnTo>
                  <a:lnTo>
                    <a:pt x="378" y="121"/>
                  </a:lnTo>
                  <a:lnTo>
                    <a:pt x="381" y="121"/>
                  </a:lnTo>
                  <a:lnTo>
                    <a:pt x="384" y="121"/>
                  </a:lnTo>
                  <a:lnTo>
                    <a:pt x="387" y="121"/>
                  </a:lnTo>
                  <a:lnTo>
                    <a:pt x="390" y="150"/>
                  </a:lnTo>
                  <a:lnTo>
                    <a:pt x="393" y="150"/>
                  </a:lnTo>
                  <a:lnTo>
                    <a:pt x="396" y="179"/>
                  </a:lnTo>
                  <a:lnTo>
                    <a:pt x="399" y="209"/>
                  </a:lnTo>
                  <a:lnTo>
                    <a:pt x="402" y="209"/>
                  </a:lnTo>
                  <a:lnTo>
                    <a:pt x="405" y="209"/>
                  </a:lnTo>
                  <a:lnTo>
                    <a:pt x="409" y="238"/>
                  </a:lnTo>
                  <a:lnTo>
                    <a:pt x="412" y="238"/>
                  </a:lnTo>
                  <a:lnTo>
                    <a:pt x="415" y="238"/>
                  </a:lnTo>
                  <a:lnTo>
                    <a:pt x="418" y="264"/>
                  </a:lnTo>
                  <a:lnTo>
                    <a:pt x="421" y="264"/>
                  </a:lnTo>
                  <a:lnTo>
                    <a:pt x="424" y="264"/>
                  </a:lnTo>
                  <a:lnTo>
                    <a:pt x="427" y="264"/>
                  </a:lnTo>
                  <a:lnTo>
                    <a:pt x="430" y="264"/>
                  </a:lnTo>
                  <a:lnTo>
                    <a:pt x="433" y="264"/>
                  </a:lnTo>
                  <a:lnTo>
                    <a:pt x="436" y="264"/>
                  </a:lnTo>
                  <a:lnTo>
                    <a:pt x="439" y="264"/>
                  </a:lnTo>
                  <a:lnTo>
                    <a:pt x="442" y="264"/>
                  </a:lnTo>
                  <a:lnTo>
                    <a:pt x="446" y="264"/>
                  </a:lnTo>
                  <a:lnTo>
                    <a:pt x="449" y="264"/>
                  </a:lnTo>
                  <a:lnTo>
                    <a:pt x="452" y="264"/>
                  </a:lnTo>
                  <a:lnTo>
                    <a:pt x="455" y="264"/>
                  </a:lnTo>
                  <a:lnTo>
                    <a:pt x="458" y="264"/>
                  </a:lnTo>
                  <a:lnTo>
                    <a:pt x="461" y="264"/>
                  </a:lnTo>
                  <a:lnTo>
                    <a:pt x="464" y="264"/>
                  </a:lnTo>
                  <a:lnTo>
                    <a:pt x="467" y="264"/>
                  </a:lnTo>
                  <a:lnTo>
                    <a:pt x="473" y="264"/>
                  </a:lnTo>
                  <a:lnTo>
                    <a:pt x="476" y="264"/>
                  </a:lnTo>
                  <a:lnTo>
                    <a:pt x="480" y="264"/>
                  </a:lnTo>
                  <a:lnTo>
                    <a:pt x="483" y="264"/>
                  </a:lnTo>
                  <a:lnTo>
                    <a:pt x="486" y="264"/>
                  </a:lnTo>
                  <a:lnTo>
                    <a:pt x="489" y="264"/>
                  </a:lnTo>
                  <a:lnTo>
                    <a:pt x="492" y="264"/>
                  </a:lnTo>
                  <a:lnTo>
                    <a:pt x="495" y="264"/>
                  </a:lnTo>
                  <a:lnTo>
                    <a:pt x="498" y="264"/>
                  </a:lnTo>
                  <a:lnTo>
                    <a:pt x="501" y="264"/>
                  </a:lnTo>
                  <a:lnTo>
                    <a:pt x="504" y="264"/>
                  </a:lnTo>
                  <a:lnTo>
                    <a:pt x="507" y="264"/>
                  </a:lnTo>
                  <a:lnTo>
                    <a:pt x="510" y="293"/>
                  </a:lnTo>
                  <a:lnTo>
                    <a:pt x="513" y="293"/>
                  </a:lnTo>
                  <a:lnTo>
                    <a:pt x="517" y="323"/>
                  </a:lnTo>
                  <a:lnTo>
                    <a:pt x="520" y="323"/>
                  </a:lnTo>
                  <a:lnTo>
                    <a:pt x="523" y="323"/>
                  </a:lnTo>
                  <a:lnTo>
                    <a:pt x="526" y="323"/>
                  </a:lnTo>
                  <a:lnTo>
                    <a:pt x="529" y="323"/>
                  </a:lnTo>
                  <a:lnTo>
                    <a:pt x="532" y="337"/>
                  </a:lnTo>
                  <a:lnTo>
                    <a:pt x="535" y="337"/>
                  </a:lnTo>
                  <a:lnTo>
                    <a:pt x="538" y="359"/>
                  </a:lnTo>
                  <a:lnTo>
                    <a:pt x="541" y="359"/>
                  </a:lnTo>
                  <a:lnTo>
                    <a:pt x="544" y="359"/>
                  </a:lnTo>
                  <a:lnTo>
                    <a:pt x="548" y="359"/>
                  </a:lnTo>
                  <a:lnTo>
                    <a:pt x="551" y="367"/>
                  </a:lnTo>
                  <a:lnTo>
                    <a:pt x="554" y="367"/>
                  </a:lnTo>
                  <a:lnTo>
                    <a:pt x="557" y="367"/>
                  </a:lnTo>
                  <a:lnTo>
                    <a:pt x="560" y="370"/>
                  </a:lnTo>
                  <a:lnTo>
                    <a:pt x="563" y="370"/>
                  </a:lnTo>
                  <a:lnTo>
                    <a:pt x="566" y="370"/>
                  </a:lnTo>
                  <a:lnTo>
                    <a:pt x="569" y="370"/>
                  </a:lnTo>
                  <a:lnTo>
                    <a:pt x="572" y="377"/>
                  </a:lnTo>
                  <a:lnTo>
                    <a:pt x="575" y="377"/>
                  </a:lnTo>
                  <a:lnTo>
                    <a:pt x="578" y="377"/>
                  </a:lnTo>
                  <a:lnTo>
                    <a:pt x="582" y="377"/>
                  </a:lnTo>
                  <a:lnTo>
                    <a:pt x="585" y="377"/>
                  </a:lnTo>
                  <a:lnTo>
                    <a:pt x="588" y="377"/>
                  </a:lnTo>
                  <a:lnTo>
                    <a:pt x="591" y="377"/>
                  </a:lnTo>
                  <a:lnTo>
                    <a:pt x="597" y="377"/>
                  </a:lnTo>
                  <a:lnTo>
                    <a:pt x="600" y="377"/>
                  </a:lnTo>
                  <a:lnTo>
                    <a:pt x="603" y="377"/>
                  </a:lnTo>
                  <a:lnTo>
                    <a:pt x="606" y="377"/>
                  </a:lnTo>
                </a:path>
              </a:pathLst>
            </a:custGeom>
            <a:noFill/>
            <a:ln w="28575" cap="flat">
              <a:solidFill>
                <a:srgbClr val="FF00FF"/>
              </a:solidFill>
              <a:prstDash val="solid"/>
              <a:round/>
              <a:headEnd/>
              <a:tailEnd/>
            </a:ln>
          </p:spPr>
          <p:txBody>
            <a:bodyPr/>
            <a:lstStyle/>
            <a:p>
              <a:endParaRPr lang="en-US"/>
            </a:p>
          </p:txBody>
        </p:sp>
        <p:sp>
          <p:nvSpPr>
            <p:cNvPr id="97311" name="Freeform 32"/>
            <p:cNvSpPr>
              <a:spLocks/>
            </p:cNvSpPr>
            <p:nvPr/>
          </p:nvSpPr>
          <p:spPr bwMode="auto">
            <a:xfrm>
              <a:off x="3591" y="3198"/>
              <a:ext cx="1515" cy="390"/>
            </a:xfrm>
            <a:custGeom>
              <a:avLst/>
              <a:gdLst>
                <a:gd name="T0" fmla="*/ 28 w 1443"/>
                <a:gd name="T1" fmla="*/ 155 h 366"/>
                <a:gd name="T2" fmla="*/ 67 w 1443"/>
                <a:gd name="T3" fmla="*/ 118 h 366"/>
                <a:gd name="T4" fmla="*/ 101 w 1443"/>
                <a:gd name="T5" fmla="*/ 91 h 366"/>
                <a:gd name="T6" fmla="*/ 132 w 1443"/>
                <a:gd name="T7" fmla="*/ 59 h 366"/>
                <a:gd name="T8" fmla="*/ 165 w 1443"/>
                <a:gd name="T9" fmla="*/ 33 h 366"/>
                <a:gd name="T10" fmla="*/ 199 w 1443"/>
                <a:gd name="T11" fmla="*/ 0 h 366"/>
                <a:gd name="T12" fmla="*/ 233 w 1443"/>
                <a:gd name="T13" fmla="*/ 7 h 366"/>
                <a:gd name="T14" fmla="*/ 270 w 1443"/>
                <a:gd name="T15" fmla="*/ 17 h 366"/>
                <a:gd name="T16" fmla="*/ 302 w 1443"/>
                <a:gd name="T17" fmla="*/ 4 h 366"/>
                <a:gd name="T18" fmla="*/ 337 w 1443"/>
                <a:gd name="T19" fmla="*/ 21 h 366"/>
                <a:gd name="T20" fmla="*/ 369 w 1443"/>
                <a:gd name="T21" fmla="*/ 7 h 366"/>
                <a:gd name="T22" fmla="*/ 402 w 1443"/>
                <a:gd name="T23" fmla="*/ 4 h 366"/>
                <a:gd name="T24" fmla="*/ 439 w 1443"/>
                <a:gd name="T25" fmla="*/ 48 h 366"/>
                <a:gd name="T26" fmla="*/ 472 w 1443"/>
                <a:gd name="T27" fmla="*/ 91 h 366"/>
                <a:gd name="T28" fmla="*/ 506 w 1443"/>
                <a:gd name="T29" fmla="*/ 124 h 366"/>
                <a:gd name="T30" fmla="*/ 538 w 1443"/>
                <a:gd name="T31" fmla="*/ 295 h 366"/>
                <a:gd name="T32" fmla="*/ 571 w 1443"/>
                <a:gd name="T33" fmla="*/ 359 h 366"/>
                <a:gd name="T34" fmla="*/ 605 w 1443"/>
                <a:gd name="T35" fmla="*/ 332 h 366"/>
                <a:gd name="T36" fmla="*/ 641 w 1443"/>
                <a:gd name="T37" fmla="*/ 350 h 366"/>
                <a:gd name="T38" fmla="*/ 675 w 1443"/>
                <a:gd name="T39" fmla="*/ 412 h 366"/>
                <a:gd name="T40" fmla="*/ 709 w 1443"/>
                <a:gd name="T41" fmla="*/ 532 h 366"/>
                <a:gd name="T42" fmla="*/ 741 w 1443"/>
                <a:gd name="T43" fmla="*/ 536 h 366"/>
                <a:gd name="T44" fmla="*/ 774 w 1443"/>
                <a:gd name="T45" fmla="*/ 536 h 366"/>
                <a:gd name="T46" fmla="*/ 812 w 1443"/>
                <a:gd name="T47" fmla="*/ 536 h 366"/>
                <a:gd name="T48" fmla="*/ 843 w 1443"/>
                <a:gd name="T49" fmla="*/ 536 h 366"/>
                <a:gd name="T50" fmla="*/ 881 w 1443"/>
                <a:gd name="T51" fmla="*/ 536 h 366"/>
                <a:gd name="T52" fmla="*/ 914 w 1443"/>
                <a:gd name="T53" fmla="*/ 536 h 366"/>
                <a:gd name="T54" fmla="*/ 948 w 1443"/>
                <a:gd name="T55" fmla="*/ 526 h 366"/>
                <a:gd name="T56" fmla="*/ 980 w 1443"/>
                <a:gd name="T57" fmla="*/ 509 h 366"/>
                <a:gd name="T58" fmla="*/ 1015 w 1443"/>
                <a:gd name="T59" fmla="*/ 494 h 366"/>
                <a:gd name="T60" fmla="*/ 1047 w 1443"/>
                <a:gd name="T61" fmla="*/ 477 h 366"/>
                <a:gd name="T62" fmla="*/ 1085 w 1443"/>
                <a:gd name="T63" fmla="*/ 456 h 366"/>
                <a:gd name="T64" fmla="*/ 1118 w 1443"/>
                <a:gd name="T65" fmla="*/ 435 h 366"/>
                <a:gd name="T66" fmla="*/ 1151 w 1443"/>
                <a:gd name="T67" fmla="*/ 419 h 366"/>
                <a:gd name="T68" fmla="*/ 1184 w 1443"/>
                <a:gd name="T69" fmla="*/ 397 h 366"/>
                <a:gd name="T70" fmla="*/ 1216 w 1443"/>
                <a:gd name="T71" fmla="*/ 371 h 366"/>
                <a:gd name="T72" fmla="*/ 1250 w 1443"/>
                <a:gd name="T73" fmla="*/ 350 h 366"/>
                <a:gd name="T74" fmla="*/ 1286 w 1443"/>
                <a:gd name="T75" fmla="*/ 329 h 366"/>
                <a:gd name="T76" fmla="*/ 1321 w 1443"/>
                <a:gd name="T77" fmla="*/ 312 h 366"/>
                <a:gd name="T78" fmla="*/ 1352 w 1443"/>
                <a:gd name="T79" fmla="*/ 295 h 366"/>
                <a:gd name="T80" fmla="*/ 1387 w 1443"/>
                <a:gd name="T81" fmla="*/ 274 h 366"/>
                <a:gd name="T82" fmla="*/ 1419 w 1443"/>
                <a:gd name="T83" fmla="*/ 263 h 366"/>
                <a:gd name="T84" fmla="*/ 1453 w 1443"/>
                <a:gd name="T85" fmla="*/ 253 h 366"/>
                <a:gd name="T86" fmla="*/ 1488 w 1443"/>
                <a:gd name="T87" fmla="*/ 237 h 366"/>
                <a:gd name="T88" fmla="*/ 1524 w 1443"/>
                <a:gd name="T89" fmla="*/ 225 h 366"/>
                <a:gd name="T90" fmla="*/ 1556 w 1443"/>
                <a:gd name="T91" fmla="*/ 220 h 366"/>
                <a:gd name="T92" fmla="*/ 1587 w 1443"/>
                <a:gd name="T93" fmla="*/ 209 h 366"/>
                <a:gd name="T94" fmla="*/ 1621 w 1443"/>
                <a:gd name="T95" fmla="*/ 204 h 366"/>
                <a:gd name="T96" fmla="*/ 1660 w 1443"/>
                <a:gd name="T97" fmla="*/ 193 h 366"/>
                <a:gd name="T98" fmla="*/ 1693 w 1443"/>
                <a:gd name="T99" fmla="*/ 188 h 366"/>
                <a:gd name="T100" fmla="*/ 1724 w 1443"/>
                <a:gd name="T101" fmla="*/ 188 h 366"/>
                <a:gd name="T102" fmla="*/ 1760 w 1443"/>
                <a:gd name="T103" fmla="*/ 188 h 366"/>
                <a:gd name="T104" fmla="*/ 1792 w 1443"/>
                <a:gd name="T105" fmla="*/ 183 h 366"/>
                <a:gd name="T106" fmla="*/ 1825 w 1443"/>
                <a:gd name="T107" fmla="*/ 177 h 366"/>
                <a:gd name="T108" fmla="*/ 1860 w 1443"/>
                <a:gd name="T109" fmla="*/ 177 h 366"/>
                <a:gd name="T110" fmla="*/ 1899 w 1443"/>
                <a:gd name="T111" fmla="*/ 166 h 366"/>
                <a:gd name="T112" fmla="*/ 1932 w 1443"/>
                <a:gd name="T113" fmla="*/ 161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43"/>
                <a:gd name="T172" fmla="*/ 0 h 366"/>
                <a:gd name="T173" fmla="*/ 1443 w 1443"/>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43" h="366">
                  <a:moveTo>
                    <a:pt x="0" y="103"/>
                  </a:moveTo>
                  <a:lnTo>
                    <a:pt x="4" y="125"/>
                  </a:lnTo>
                  <a:lnTo>
                    <a:pt x="7" y="125"/>
                  </a:lnTo>
                  <a:lnTo>
                    <a:pt x="10" y="121"/>
                  </a:lnTo>
                  <a:lnTo>
                    <a:pt x="13" y="117"/>
                  </a:lnTo>
                  <a:lnTo>
                    <a:pt x="16" y="114"/>
                  </a:lnTo>
                  <a:lnTo>
                    <a:pt x="19" y="110"/>
                  </a:lnTo>
                  <a:lnTo>
                    <a:pt x="22" y="106"/>
                  </a:lnTo>
                  <a:lnTo>
                    <a:pt x="25" y="106"/>
                  </a:lnTo>
                  <a:lnTo>
                    <a:pt x="28" y="103"/>
                  </a:lnTo>
                  <a:lnTo>
                    <a:pt x="31" y="99"/>
                  </a:lnTo>
                  <a:lnTo>
                    <a:pt x="37" y="95"/>
                  </a:lnTo>
                  <a:lnTo>
                    <a:pt x="41" y="92"/>
                  </a:lnTo>
                  <a:lnTo>
                    <a:pt x="44" y="88"/>
                  </a:lnTo>
                  <a:lnTo>
                    <a:pt x="47" y="84"/>
                  </a:lnTo>
                  <a:lnTo>
                    <a:pt x="50" y="81"/>
                  </a:lnTo>
                  <a:lnTo>
                    <a:pt x="53" y="81"/>
                  </a:lnTo>
                  <a:lnTo>
                    <a:pt x="56" y="77"/>
                  </a:lnTo>
                  <a:lnTo>
                    <a:pt x="59" y="73"/>
                  </a:lnTo>
                  <a:lnTo>
                    <a:pt x="62" y="73"/>
                  </a:lnTo>
                  <a:lnTo>
                    <a:pt x="65" y="70"/>
                  </a:lnTo>
                  <a:lnTo>
                    <a:pt x="68" y="66"/>
                  </a:lnTo>
                  <a:lnTo>
                    <a:pt x="71" y="66"/>
                  </a:lnTo>
                  <a:lnTo>
                    <a:pt x="75" y="62"/>
                  </a:lnTo>
                  <a:lnTo>
                    <a:pt x="78" y="59"/>
                  </a:lnTo>
                  <a:lnTo>
                    <a:pt x="81" y="55"/>
                  </a:lnTo>
                  <a:lnTo>
                    <a:pt x="84" y="55"/>
                  </a:lnTo>
                  <a:lnTo>
                    <a:pt x="87" y="51"/>
                  </a:lnTo>
                  <a:lnTo>
                    <a:pt x="90" y="48"/>
                  </a:lnTo>
                  <a:lnTo>
                    <a:pt x="93" y="44"/>
                  </a:lnTo>
                  <a:lnTo>
                    <a:pt x="96" y="44"/>
                  </a:lnTo>
                  <a:lnTo>
                    <a:pt x="99" y="40"/>
                  </a:lnTo>
                  <a:lnTo>
                    <a:pt x="102" y="37"/>
                  </a:lnTo>
                  <a:lnTo>
                    <a:pt x="105" y="33"/>
                  </a:lnTo>
                  <a:lnTo>
                    <a:pt x="108" y="33"/>
                  </a:lnTo>
                  <a:lnTo>
                    <a:pt x="112" y="29"/>
                  </a:lnTo>
                  <a:lnTo>
                    <a:pt x="115" y="29"/>
                  </a:lnTo>
                  <a:lnTo>
                    <a:pt x="118" y="26"/>
                  </a:lnTo>
                  <a:lnTo>
                    <a:pt x="121" y="22"/>
                  </a:lnTo>
                  <a:lnTo>
                    <a:pt x="124" y="22"/>
                  </a:lnTo>
                  <a:lnTo>
                    <a:pt x="127" y="18"/>
                  </a:lnTo>
                  <a:lnTo>
                    <a:pt x="130" y="15"/>
                  </a:lnTo>
                  <a:lnTo>
                    <a:pt x="133" y="11"/>
                  </a:lnTo>
                  <a:lnTo>
                    <a:pt x="136" y="11"/>
                  </a:lnTo>
                  <a:lnTo>
                    <a:pt x="139" y="7"/>
                  </a:lnTo>
                  <a:lnTo>
                    <a:pt x="142" y="4"/>
                  </a:lnTo>
                  <a:lnTo>
                    <a:pt x="146" y="4"/>
                  </a:lnTo>
                  <a:lnTo>
                    <a:pt x="149" y="0"/>
                  </a:lnTo>
                  <a:lnTo>
                    <a:pt x="152" y="0"/>
                  </a:lnTo>
                  <a:lnTo>
                    <a:pt x="155" y="0"/>
                  </a:lnTo>
                  <a:lnTo>
                    <a:pt x="158" y="0"/>
                  </a:lnTo>
                  <a:lnTo>
                    <a:pt x="161" y="0"/>
                  </a:lnTo>
                  <a:lnTo>
                    <a:pt x="164" y="0"/>
                  </a:lnTo>
                  <a:lnTo>
                    <a:pt x="167" y="0"/>
                  </a:lnTo>
                  <a:lnTo>
                    <a:pt x="170" y="7"/>
                  </a:lnTo>
                  <a:lnTo>
                    <a:pt x="173" y="7"/>
                  </a:lnTo>
                  <a:lnTo>
                    <a:pt x="176" y="4"/>
                  </a:lnTo>
                  <a:lnTo>
                    <a:pt x="183" y="4"/>
                  </a:lnTo>
                  <a:lnTo>
                    <a:pt x="186" y="0"/>
                  </a:lnTo>
                  <a:lnTo>
                    <a:pt x="189" y="11"/>
                  </a:lnTo>
                  <a:lnTo>
                    <a:pt x="192" y="4"/>
                  </a:lnTo>
                  <a:lnTo>
                    <a:pt x="195" y="4"/>
                  </a:lnTo>
                  <a:lnTo>
                    <a:pt x="198" y="7"/>
                  </a:lnTo>
                  <a:lnTo>
                    <a:pt x="201" y="11"/>
                  </a:lnTo>
                  <a:lnTo>
                    <a:pt x="204" y="15"/>
                  </a:lnTo>
                  <a:lnTo>
                    <a:pt x="207" y="7"/>
                  </a:lnTo>
                  <a:lnTo>
                    <a:pt x="210" y="7"/>
                  </a:lnTo>
                  <a:lnTo>
                    <a:pt x="214" y="7"/>
                  </a:lnTo>
                  <a:lnTo>
                    <a:pt x="217" y="7"/>
                  </a:lnTo>
                  <a:lnTo>
                    <a:pt x="220" y="4"/>
                  </a:lnTo>
                  <a:lnTo>
                    <a:pt x="223" y="4"/>
                  </a:lnTo>
                  <a:lnTo>
                    <a:pt x="226" y="4"/>
                  </a:lnTo>
                  <a:lnTo>
                    <a:pt x="229" y="4"/>
                  </a:lnTo>
                  <a:lnTo>
                    <a:pt x="232" y="4"/>
                  </a:lnTo>
                  <a:lnTo>
                    <a:pt x="235" y="4"/>
                  </a:lnTo>
                  <a:lnTo>
                    <a:pt x="238" y="4"/>
                  </a:lnTo>
                  <a:lnTo>
                    <a:pt x="241" y="11"/>
                  </a:lnTo>
                  <a:lnTo>
                    <a:pt x="244" y="18"/>
                  </a:lnTo>
                  <a:lnTo>
                    <a:pt x="247" y="15"/>
                  </a:lnTo>
                  <a:lnTo>
                    <a:pt x="251" y="15"/>
                  </a:lnTo>
                  <a:lnTo>
                    <a:pt x="254" y="15"/>
                  </a:lnTo>
                  <a:lnTo>
                    <a:pt x="257" y="11"/>
                  </a:lnTo>
                  <a:lnTo>
                    <a:pt x="260" y="7"/>
                  </a:lnTo>
                  <a:lnTo>
                    <a:pt x="263" y="11"/>
                  </a:lnTo>
                  <a:lnTo>
                    <a:pt x="266" y="7"/>
                  </a:lnTo>
                  <a:lnTo>
                    <a:pt x="269" y="7"/>
                  </a:lnTo>
                  <a:lnTo>
                    <a:pt x="272" y="7"/>
                  </a:lnTo>
                  <a:lnTo>
                    <a:pt x="275" y="7"/>
                  </a:lnTo>
                  <a:lnTo>
                    <a:pt x="278" y="4"/>
                  </a:lnTo>
                  <a:lnTo>
                    <a:pt x="281" y="4"/>
                  </a:lnTo>
                  <a:lnTo>
                    <a:pt x="285" y="4"/>
                  </a:lnTo>
                  <a:lnTo>
                    <a:pt x="288" y="4"/>
                  </a:lnTo>
                  <a:lnTo>
                    <a:pt x="291" y="4"/>
                  </a:lnTo>
                  <a:lnTo>
                    <a:pt x="294" y="4"/>
                  </a:lnTo>
                  <a:lnTo>
                    <a:pt x="297" y="4"/>
                  </a:lnTo>
                  <a:lnTo>
                    <a:pt x="300" y="4"/>
                  </a:lnTo>
                  <a:lnTo>
                    <a:pt x="303" y="4"/>
                  </a:lnTo>
                  <a:lnTo>
                    <a:pt x="306" y="7"/>
                  </a:lnTo>
                  <a:lnTo>
                    <a:pt x="309" y="15"/>
                  </a:lnTo>
                  <a:lnTo>
                    <a:pt x="312" y="15"/>
                  </a:lnTo>
                  <a:lnTo>
                    <a:pt x="315" y="22"/>
                  </a:lnTo>
                  <a:lnTo>
                    <a:pt x="319" y="18"/>
                  </a:lnTo>
                  <a:lnTo>
                    <a:pt x="322" y="22"/>
                  </a:lnTo>
                  <a:lnTo>
                    <a:pt x="328" y="33"/>
                  </a:lnTo>
                  <a:lnTo>
                    <a:pt x="331" y="37"/>
                  </a:lnTo>
                  <a:lnTo>
                    <a:pt x="334" y="44"/>
                  </a:lnTo>
                  <a:lnTo>
                    <a:pt x="337" y="48"/>
                  </a:lnTo>
                  <a:lnTo>
                    <a:pt x="340" y="51"/>
                  </a:lnTo>
                  <a:lnTo>
                    <a:pt x="343" y="44"/>
                  </a:lnTo>
                  <a:lnTo>
                    <a:pt x="346" y="51"/>
                  </a:lnTo>
                  <a:lnTo>
                    <a:pt x="349" y="62"/>
                  </a:lnTo>
                  <a:lnTo>
                    <a:pt x="353" y="62"/>
                  </a:lnTo>
                  <a:lnTo>
                    <a:pt x="356" y="66"/>
                  </a:lnTo>
                  <a:lnTo>
                    <a:pt x="359" y="66"/>
                  </a:lnTo>
                  <a:lnTo>
                    <a:pt x="362" y="70"/>
                  </a:lnTo>
                  <a:lnTo>
                    <a:pt x="365" y="73"/>
                  </a:lnTo>
                  <a:lnTo>
                    <a:pt x="368" y="92"/>
                  </a:lnTo>
                  <a:lnTo>
                    <a:pt x="371" y="88"/>
                  </a:lnTo>
                  <a:lnTo>
                    <a:pt x="374" y="84"/>
                  </a:lnTo>
                  <a:lnTo>
                    <a:pt x="377" y="84"/>
                  </a:lnTo>
                  <a:lnTo>
                    <a:pt x="380" y="103"/>
                  </a:lnTo>
                  <a:lnTo>
                    <a:pt x="383" y="117"/>
                  </a:lnTo>
                  <a:lnTo>
                    <a:pt x="387" y="132"/>
                  </a:lnTo>
                  <a:lnTo>
                    <a:pt x="390" y="180"/>
                  </a:lnTo>
                  <a:lnTo>
                    <a:pt x="393" y="187"/>
                  </a:lnTo>
                  <a:lnTo>
                    <a:pt x="396" y="205"/>
                  </a:lnTo>
                  <a:lnTo>
                    <a:pt x="399" y="209"/>
                  </a:lnTo>
                  <a:lnTo>
                    <a:pt x="402" y="202"/>
                  </a:lnTo>
                  <a:lnTo>
                    <a:pt x="405" y="209"/>
                  </a:lnTo>
                  <a:lnTo>
                    <a:pt x="408" y="246"/>
                  </a:lnTo>
                  <a:lnTo>
                    <a:pt x="411" y="242"/>
                  </a:lnTo>
                  <a:lnTo>
                    <a:pt x="414" y="253"/>
                  </a:lnTo>
                  <a:lnTo>
                    <a:pt x="417" y="249"/>
                  </a:lnTo>
                  <a:lnTo>
                    <a:pt x="420" y="246"/>
                  </a:lnTo>
                  <a:lnTo>
                    <a:pt x="424" y="253"/>
                  </a:lnTo>
                  <a:lnTo>
                    <a:pt x="427" y="246"/>
                  </a:lnTo>
                  <a:lnTo>
                    <a:pt x="430" y="238"/>
                  </a:lnTo>
                  <a:lnTo>
                    <a:pt x="433" y="246"/>
                  </a:lnTo>
                  <a:lnTo>
                    <a:pt x="436" y="246"/>
                  </a:lnTo>
                  <a:lnTo>
                    <a:pt x="439" y="242"/>
                  </a:lnTo>
                  <a:lnTo>
                    <a:pt x="442" y="242"/>
                  </a:lnTo>
                  <a:lnTo>
                    <a:pt x="445" y="242"/>
                  </a:lnTo>
                  <a:lnTo>
                    <a:pt x="448" y="238"/>
                  </a:lnTo>
                  <a:lnTo>
                    <a:pt x="451" y="227"/>
                  </a:lnTo>
                  <a:lnTo>
                    <a:pt x="454" y="235"/>
                  </a:lnTo>
                  <a:lnTo>
                    <a:pt x="458" y="238"/>
                  </a:lnTo>
                  <a:lnTo>
                    <a:pt x="461" y="235"/>
                  </a:lnTo>
                  <a:lnTo>
                    <a:pt x="464" y="235"/>
                  </a:lnTo>
                  <a:lnTo>
                    <a:pt x="467" y="238"/>
                  </a:lnTo>
                  <a:lnTo>
                    <a:pt x="473" y="235"/>
                  </a:lnTo>
                  <a:lnTo>
                    <a:pt x="476" y="238"/>
                  </a:lnTo>
                  <a:lnTo>
                    <a:pt x="479" y="238"/>
                  </a:lnTo>
                  <a:lnTo>
                    <a:pt x="482" y="238"/>
                  </a:lnTo>
                  <a:lnTo>
                    <a:pt x="485" y="238"/>
                  </a:lnTo>
                  <a:lnTo>
                    <a:pt x="488" y="238"/>
                  </a:lnTo>
                  <a:lnTo>
                    <a:pt x="492" y="238"/>
                  </a:lnTo>
                  <a:lnTo>
                    <a:pt x="495" y="246"/>
                  </a:lnTo>
                  <a:lnTo>
                    <a:pt x="498" y="264"/>
                  </a:lnTo>
                  <a:lnTo>
                    <a:pt x="501" y="257"/>
                  </a:lnTo>
                  <a:lnTo>
                    <a:pt x="504" y="282"/>
                  </a:lnTo>
                  <a:lnTo>
                    <a:pt x="507" y="300"/>
                  </a:lnTo>
                  <a:lnTo>
                    <a:pt x="510" y="308"/>
                  </a:lnTo>
                  <a:lnTo>
                    <a:pt x="513" y="319"/>
                  </a:lnTo>
                  <a:lnTo>
                    <a:pt x="516" y="344"/>
                  </a:lnTo>
                  <a:lnTo>
                    <a:pt x="519" y="348"/>
                  </a:lnTo>
                  <a:lnTo>
                    <a:pt x="522" y="352"/>
                  </a:lnTo>
                  <a:lnTo>
                    <a:pt x="526" y="363"/>
                  </a:lnTo>
                  <a:lnTo>
                    <a:pt x="529" y="363"/>
                  </a:lnTo>
                  <a:lnTo>
                    <a:pt x="532" y="366"/>
                  </a:lnTo>
                  <a:lnTo>
                    <a:pt x="535" y="366"/>
                  </a:lnTo>
                  <a:lnTo>
                    <a:pt x="538" y="366"/>
                  </a:lnTo>
                  <a:lnTo>
                    <a:pt x="541" y="366"/>
                  </a:lnTo>
                  <a:lnTo>
                    <a:pt x="544" y="366"/>
                  </a:lnTo>
                  <a:lnTo>
                    <a:pt x="547" y="366"/>
                  </a:lnTo>
                  <a:lnTo>
                    <a:pt x="550" y="366"/>
                  </a:lnTo>
                  <a:lnTo>
                    <a:pt x="553" y="366"/>
                  </a:lnTo>
                  <a:lnTo>
                    <a:pt x="556" y="366"/>
                  </a:lnTo>
                  <a:lnTo>
                    <a:pt x="559" y="366"/>
                  </a:lnTo>
                  <a:lnTo>
                    <a:pt x="563" y="366"/>
                  </a:lnTo>
                  <a:lnTo>
                    <a:pt x="566" y="366"/>
                  </a:lnTo>
                  <a:lnTo>
                    <a:pt x="569" y="366"/>
                  </a:lnTo>
                  <a:lnTo>
                    <a:pt x="572" y="366"/>
                  </a:lnTo>
                  <a:lnTo>
                    <a:pt x="575" y="366"/>
                  </a:lnTo>
                  <a:lnTo>
                    <a:pt x="578" y="366"/>
                  </a:lnTo>
                  <a:lnTo>
                    <a:pt x="581" y="366"/>
                  </a:lnTo>
                  <a:lnTo>
                    <a:pt x="584" y="366"/>
                  </a:lnTo>
                  <a:lnTo>
                    <a:pt x="587" y="366"/>
                  </a:lnTo>
                  <a:lnTo>
                    <a:pt x="590" y="366"/>
                  </a:lnTo>
                  <a:lnTo>
                    <a:pt x="597" y="366"/>
                  </a:lnTo>
                  <a:lnTo>
                    <a:pt x="600" y="366"/>
                  </a:lnTo>
                  <a:lnTo>
                    <a:pt x="603" y="366"/>
                  </a:lnTo>
                  <a:lnTo>
                    <a:pt x="606" y="366"/>
                  </a:lnTo>
                  <a:lnTo>
                    <a:pt x="609" y="366"/>
                  </a:lnTo>
                  <a:lnTo>
                    <a:pt x="612" y="366"/>
                  </a:lnTo>
                  <a:lnTo>
                    <a:pt x="615" y="366"/>
                  </a:lnTo>
                  <a:lnTo>
                    <a:pt x="618" y="366"/>
                  </a:lnTo>
                  <a:lnTo>
                    <a:pt x="621" y="366"/>
                  </a:lnTo>
                  <a:lnTo>
                    <a:pt x="624" y="366"/>
                  </a:lnTo>
                  <a:lnTo>
                    <a:pt x="627" y="366"/>
                  </a:lnTo>
                  <a:lnTo>
                    <a:pt x="630" y="366"/>
                  </a:lnTo>
                  <a:lnTo>
                    <a:pt x="637" y="366"/>
                  </a:lnTo>
                  <a:lnTo>
                    <a:pt x="640" y="366"/>
                  </a:lnTo>
                  <a:lnTo>
                    <a:pt x="643" y="366"/>
                  </a:lnTo>
                  <a:lnTo>
                    <a:pt x="646" y="366"/>
                  </a:lnTo>
                  <a:lnTo>
                    <a:pt x="649" y="366"/>
                  </a:lnTo>
                  <a:lnTo>
                    <a:pt x="652" y="366"/>
                  </a:lnTo>
                  <a:lnTo>
                    <a:pt x="655" y="366"/>
                  </a:lnTo>
                  <a:lnTo>
                    <a:pt x="658" y="366"/>
                  </a:lnTo>
                  <a:lnTo>
                    <a:pt x="661" y="366"/>
                  </a:lnTo>
                  <a:lnTo>
                    <a:pt x="664" y="366"/>
                  </a:lnTo>
                  <a:lnTo>
                    <a:pt x="668" y="366"/>
                  </a:lnTo>
                  <a:lnTo>
                    <a:pt x="671" y="366"/>
                  </a:lnTo>
                  <a:lnTo>
                    <a:pt x="674" y="366"/>
                  </a:lnTo>
                  <a:lnTo>
                    <a:pt x="677" y="366"/>
                  </a:lnTo>
                  <a:lnTo>
                    <a:pt x="680" y="366"/>
                  </a:lnTo>
                  <a:lnTo>
                    <a:pt x="683" y="366"/>
                  </a:lnTo>
                  <a:lnTo>
                    <a:pt x="686" y="366"/>
                  </a:lnTo>
                  <a:lnTo>
                    <a:pt x="689" y="363"/>
                  </a:lnTo>
                  <a:lnTo>
                    <a:pt x="692" y="363"/>
                  </a:lnTo>
                  <a:lnTo>
                    <a:pt x="695" y="363"/>
                  </a:lnTo>
                  <a:lnTo>
                    <a:pt x="698" y="359"/>
                  </a:lnTo>
                  <a:lnTo>
                    <a:pt x="702" y="359"/>
                  </a:lnTo>
                  <a:lnTo>
                    <a:pt x="705" y="359"/>
                  </a:lnTo>
                  <a:lnTo>
                    <a:pt x="708" y="359"/>
                  </a:lnTo>
                  <a:lnTo>
                    <a:pt x="711" y="356"/>
                  </a:lnTo>
                  <a:lnTo>
                    <a:pt x="714" y="356"/>
                  </a:lnTo>
                  <a:lnTo>
                    <a:pt x="717" y="356"/>
                  </a:lnTo>
                  <a:lnTo>
                    <a:pt x="720" y="352"/>
                  </a:lnTo>
                  <a:lnTo>
                    <a:pt x="723" y="352"/>
                  </a:lnTo>
                  <a:lnTo>
                    <a:pt x="726" y="348"/>
                  </a:lnTo>
                  <a:lnTo>
                    <a:pt x="729" y="348"/>
                  </a:lnTo>
                  <a:lnTo>
                    <a:pt x="732" y="348"/>
                  </a:lnTo>
                  <a:lnTo>
                    <a:pt x="735" y="344"/>
                  </a:lnTo>
                  <a:lnTo>
                    <a:pt x="739" y="344"/>
                  </a:lnTo>
                  <a:lnTo>
                    <a:pt x="742" y="341"/>
                  </a:lnTo>
                  <a:lnTo>
                    <a:pt x="745" y="341"/>
                  </a:lnTo>
                  <a:lnTo>
                    <a:pt x="748" y="341"/>
                  </a:lnTo>
                  <a:lnTo>
                    <a:pt x="751" y="337"/>
                  </a:lnTo>
                  <a:lnTo>
                    <a:pt x="754" y="337"/>
                  </a:lnTo>
                  <a:lnTo>
                    <a:pt x="757" y="337"/>
                  </a:lnTo>
                  <a:lnTo>
                    <a:pt x="760" y="337"/>
                  </a:lnTo>
                  <a:lnTo>
                    <a:pt x="763" y="334"/>
                  </a:lnTo>
                  <a:lnTo>
                    <a:pt x="766" y="334"/>
                  </a:lnTo>
                  <a:lnTo>
                    <a:pt x="769" y="334"/>
                  </a:lnTo>
                  <a:lnTo>
                    <a:pt x="773" y="330"/>
                  </a:lnTo>
                  <a:lnTo>
                    <a:pt x="776" y="330"/>
                  </a:lnTo>
                  <a:lnTo>
                    <a:pt x="779" y="330"/>
                  </a:lnTo>
                  <a:lnTo>
                    <a:pt x="782" y="326"/>
                  </a:lnTo>
                  <a:lnTo>
                    <a:pt x="785" y="326"/>
                  </a:lnTo>
                  <a:lnTo>
                    <a:pt x="788" y="322"/>
                  </a:lnTo>
                  <a:lnTo>
                    <a:pt x="791" y="322"/>
                  </a:lnTo>
                  <a:lnTo>
                    <a:pt x="794" y="319"/>
                  </a:lnTo>
                  <a:lnTo>
                    <a:pt x="797" y="319"/>
                  </a:lnTo>
                  <a:lnTo>
                    <a:pt x="803" y="315"/>
                  </a:lnTo>
                  <a:lnTo>
                    <a:pt x="806" y="315"/>
                  </a:lnTo>
                  <a:lnTo>
                    <a:pt x="810" y="312"/>
                  </a:lnTo>
                  <a:lnTo>
                    <a:pt x="813" y="312"/>
                  </a:lnTo>
                  <a:lnTo>
                    <a:pt x="816" y="308"/>
                  </a:lnTo>
                  <a:lnTo>
                    <a:pt x="819" y="308"/>
                  </a:lnTo>
                  <a:lnTo>
                    <a:pt x="822" y="304"/>
                  </a:lnTo>
                  <a:lnTo>
                    <a:pt x="825" y="304"/>
                  </a:lnTo>
                  <a:lnTo>
                    <a:pt x="828" y="300"/>
                  </a:lnTo>
                  <a:lnTo>
                    <a:pt x="831" y="300"/>
                  </a:lnTo>
                  <a:lnTo>
                    <a:pt x="834" y="297"/>
                  </a:lnTo>
                  <a:lnTo>
                    <a:pt x="837" y="297"/>
                  </a:lnTo>
                  <a:lnTo>
                    <a:pt x="840" y="293"/>
                  </a:lnTo>
                  <a:lnTo>
                    <a:pt x="844" y="293"/>
                  </a:lnTo>
                  <a:lnTo>
                    <a:pt x="847" y="290"/>
                  </a:lnTo>
                  <a:lnTo>
                    <a:pt x="850" y="290"/>
                  </a:lnTo>
                  <a:lnTo>
                    <a:pt x="853" y="290"/>
                  </a:lnTo>
                  <a:lnTo>
                    <a:pt x="856" y="286"/>
                  </a:lnTo>
                  <a:lnTo>
                    <a:pt x="859" y="286"/>
                  </a:lnTo>
                  <a:lnTo>
                    <a:pt x="862" y="282"/>
                  </a:lnTo>
                  <a:lnTo>
                    <a:pt x="865" y="282"/>
                  </a:lnTo>
                  <a:lnTo>
                    <a:pt x="868" y="278"/>
                  </a:lnTo>
                  <a:lnTo>
                    <a:pt x="871" y="278"/>
                  </a:lnTo>
                  <a:lnTo>
                    <a:pt x="874" y="275"/>
                  </a:lnTo>
                  <a:lnTo>
                    <a:pt x="877" y="275"/>
                  </a:lnTo>
                  <a:lnTo>
                    <a:pt x="881" y="271"/>
                  </a:lnTo>
                  <a:lnTo>
                    <a:pt x="884" y="271"/>
                  </a:lnTo>
                  <a:lnTo>
                    <a:pt x="887" y="268"/>
                  </a:lnTo>
                  <a:lnTo>
                    <a:pt x="890" y="268"/>
                  </a:lnTo>
                  <a:lnTo>
                    <a:pt x="893" y="264"/>
                  </a:lnTo>
                  <a:lnTo>
                    <a:pt x="896" y="264"/>
                  </a:lnTo>
                  <a:lnTo>
                    <a:pt x="899" y="260"/>
                  </a:lnTo>
                  <a:lnTo>
                    <a:pt x="902" y="257"/>
                  </a:lnTo>
                  <a:lnTo>
                    <a:pt x="905" y="257"/>
                  </a:lnTo>
                  <a:lnTo>
                    <a:pt x="908" y="253"/>
                  </a:lnTo>
                  <a:lnTo>
                    <a:pt x="911" y="253"/>
                  </a:lnTo>
                  <a:lnTo>
                    <a:pt x="915" y="249"/>
                  </a:lnTo>
                  <a:lnTo>
                    <a:pt x="918" y="249"/>
                  </a:lnTo>
                  <a:lnTo>
                    <a:pt x="921" y="246"/>
                  </a:lnTo>
                  <a:lnTo>
                    <a:pt x="924" y="242"/>
                  </a:lnTo>
                  <a:lnTo>
                    <a:pt x="927" y="242"/>
                  </a:lnTo>
                  <a:lnTo>
                    <a:pt x="930" y="238"/>
                  </a:lnTo>
                  <a:lnTo>
                    <a:pt x="933" y="238"/>
                  </a:lnTo>
                  <a:lnTo>
                    <a:pt x="936" y="235"/>
                  </a:lnTo>
                  <a:lnTo>
                    <a:pt x="939" y="235"/>
                  </a:lnTo>
                  <a:lnTo>
                    <a:pt x="942" y="231"/>
                  </a:lnTo>
                  <a:lnTo>
                    <a:pt x="949" y="231"/>
                  </a:lnTo>
                  <a:lnTo>
                    <a:pt x="952" y="231"/>
                  </a:lnTo>
                  <a:lnTo>
                    <a:pt x="955" y="227"/>
                  </a:lnTo>
                  <a:lnTo>
                    <a:pt x="958" y="227"/>
                  </a:lnTo>
                  <a:lnTo>
                    <a:pt x="961" y="224"/>
                  </a:lnTo>
                  <a:lnTo>
                    <a:pt x="964" y="224"/>
                  </a:lnTo>
                  <a:lnTo>
                    <a:pt x="967" y="220"/>
                  </a:lnTo>
                  <a:lnTo>
                    <a:pt x="970" y="220"/>
                  </a:lnTo>
                  <a:lnTo>
                    <a:pt x="973" y="216"/>
                  </a:lnTo>
                  <a:lnTo>
                    <a:pt x="976" y="216"/>
                  </a:lnTo>
                  <a:lnTo>
                    <a:pt x="979" y="216"/>
                  </a:lnTo>
                  <a:lnTo>
                    <a:pt x="983" y="213"/>
                  </a:lnTo>
                  <a:lnTo>
                    <a:pt x="986" y="213"/>
                  </a:lnTo>
                  <a:lnTo>
                    <a:pt x="989" y="209"/>
                  </a:lnTo>
                  <a:lnTo>
                    <a:pt x="992" y="209"/>
                  </a:lnTo>
                  <a:lnTo>
                    <a:pt x="995" y="209"/>
                  </a:lnTo>
                  <a:lnTo>
                    <a:pt x="998" y="205"/>
                  </a:lnTo>
                  <a:lnTo>
                    <a:pt x="1001" y="205"/>
                  </a:lnTo>
                  <a:lnTo>
                    <a:pt x="1004" y="202"/>
                  </a:lnTo>
                  <a:lnTo>
                    <a:pt x="1007" y="202"/>
                  </a:lnTo>
                  <a:lnTo>
                    <a:pt x="1010" y="202"/>
                  </a:lnTo>
                  <a:lnTo>
                    <a:pt x="1013" y="198"/>
                  </a:lnTo>
                  <a:lnTo>
                    <a:pt x="1017" y="198"/>
                  </a:lnTo>
                  <a:lnTo>
                    <a:pt x="1020" y="198"/>
                  </a:lnTo>
                  <a:lnTo>
                    <a:pt x="1023" y="194"/>
                  </a:lnTo>
                  <a:lnTo>
                    <a:pt x="1026" y="194"/>
                  </a:lnTo>
                  <a:lnTo>
                    <a:pt x="1029" y="191"/>
                  </a:lnTo>
                  <a:lnTo>
                    <a:pt x="1032" y="191"/>
                  </a:lnTo>
                  <a:lnTo>
                    <a:pt x="1035" y="187"/>
                  </a:lnTo>
                  <a:lnTo>
                    <a:pt x="1038" y="187"/>
                  </a:lnTo>
                  <a:lnTo>
                    <a:pt x="1041" y="187"/>
                  </a:lnTo>
                  <a:lnTo>
                    <a:pt x="1044" y="187"/>
                  </a:lnTo>
                  <a:lnTo>
                    <a:pt x="1047" y="187"/>
                  </a:lnTo>
                  <a:lnTo>
                    <a:pt x="1050" y="183"/>
                  </a:lnTo>
                  <a:lnTo>
                    <a:pt x="1054" y="183"/>
                  </a:lnTo>
                  <a:lnTo>
                    <a:pt x="1057" y="183"/>
                  </a:lnTo>
                  <a:lnTo>
                    <a:pt x="1060" y="180"/>
                  </a:lnTo>
                  <a:lnTo>
                    <a:pt x="1063" y="180"/>
                  </a:lnTo>
                  <a:lnTo>
                    <a:pt x="1066" y="180"/>
                  </a:lnTo>
                  <a:lnTo>
                    <a:pt x="1069" y="180"/>
                  </a:lnTo>
                  <a:lnTo>
                    <a:pt x="1072" y="176"/>
                  </a:lnTo>
                  <a:lnTo>
                    <a:pt x="1075" y="176"/>
                  </a:lnTo>
                  <a:lnTo>
                    <a:pt x="1078" y="176"/>
                  </a:lnTo>
                  <a:lnTo>
                    <a:pt x="1081" y="172"/>
                  </a:lnTo>
                  <a:lnTo>
                    <a:pt x="1084" y="172"/>
                  </a:lnTo>
                  <a:lnTo>
                    <a:pt x="1088" y="172"/>
                  </a:lnTo>
                  <a:lnTo>
                    <a:pt x="1094" y="169"/>
                  </a:lnTo>
                  <a:lnTo>
                    <a:pt x="1097" y="169"/>
                  </a:lnTo>
                  <a:lnTo>
                    <a:pt x="1100" y="169"/>
                  </a:lnTo>
                  <a:lnTo>
                    <a:pt x="1103" y="165"/>
                  </a:lnTo>
                  <a:lnTo>
                    <a:pt x="1106" y="165"/>
                  </a:lnTo>
                  <a:lnTo>
                    <a:pt x="1109" y="165"/>
                  </a:lnTo>
                  <a:lnTo>
                    <a:pt x="1112" y="161"/>
                  </a:lnTo>
                  <a:lnTo>
                    <a:pt x="1115" y="161"/>
                  </a:lnTo>
                  <a:lnTo>
                    <a:pt x="1118" y="161"/>
                  </a:lnTo>
                  <a:lnTo>
                    <a:pt x="1122" y="161"/>
                  </a:lnTo>
                  <a:lnTo>
                    <a:pt x="1125" y="158"/>
                  </a:lnTo>
                  <a:lnTo>
                    <a:pt x="1128" y="158"/>
                  </a:lnTo>
                  <a:lnTo>
                    <a:pt x="1131" y="158"/>
                  </a:lnTo>
                  <a:lnTo>
                    <a:pt x="1134" y="158"/>
                  </a:lnTo>
                  <a:lnTo>
                    <a:pt x="1137" y="154"/>
                  </a:lnTo>
                  <a:lnTo>
                    <a:pt x="1140" y="154"/>
                  </a:lnTo>
                  <a:lnTo>
                    <a:pt x="1143" y="154"/>
                  </a:lnTo>
                  <a:lnTo>
                    <a:pt x="1146" y="154"/>
                  </a:lnTo>
                  <a:lnTo>
                    <a:pt x="1149" y="150"/>
                  </a:lnTo>
                  <a:lnTo>
                    <a:pt x="1152" y="150"/>
                  </a:lnTo>
                  <a:lnTo>
                    <a:pt x="1156" y="150"/>
                  </a:lnTo>
                  <a:lnTo>
                    <a:pt x="1159" y="150"/>
                  </a:lnTo>
                  <a:lnTo>
                    <a:pt x="1162" y="150"/>
                  </a:lnTo>
                  <a:lnTo>
                    <a:pt x="1165" y="147"/>
                  </a:lnTo>
                  <a:lnTo>
                    <a:pt x="1168" y="147"/>
                  </a:lnTo>
                  <a:lnTo>
                    <a:pt x="1171" y="147"/>
                  </a:lnTo>
                  <a:lnTo>
                    <a:pt x="1174" y="147"/>
                  </a:lnTo>
                  <a:lnTo>
                    <a:pt x="1177" y="147"/>
                  </a:lnTo>
                  <a:lnTo>
                    <a:pt x="1180" y="143"/>
                  </a:lnTo>
                  <a:lnTo>
                    <a:pt x="1183" y="143"/>
                  </a:lnTo>
                  <a:lnTo>
                    <a:pt x="1186" y="143"/>
                  </a:lnTo>
                  <a:lnTo>
                    <a:pt x="1190" y="143"/>
                  </a:lnTo>
                  <a:lnTo>
                    <a:pt x="1193" y="143"/>
                  </a:lnTo>
                  <a:lnTo>
                    <a:pt x="1196" y="143"/>
                  </a:lnTo>
                  <a:lnTo>
                    <a:pt x="1199" y="139"/>
                  </a:lnTo>
                  <a:lnTo>
                    <a:pt x="1202" y="143"/>
                  </a:lnTo>
                  <a:lnTo>
                    <a:pt x="1205" y="143"/>
                  </a:lnTo>
                  <a:lnTo>
                    <a:pt x="1208" y="139"/>
                  </a:lnTo>
                  <a:lnTo>
                    <a:pt x="1211" y="139"/>
                  </a:lnTo>
                  <a:lnTo>
                    <a:pt x="1217" y="139"/>
                  </a:lnTo>
                  <a:lnTo>
                    <a:pt x="1220" y="139"/>
                  </a:lnTo>
                  <a:lnTo>
                    <a:pt x="1223" y="136"/>
                  </a:lnTo>
                  <a:lnTo>
                    <a:pt x="1227" y="136"/>
                  </a:lnTo>
                  <a:lnTo>
                    <a:pt x="1230" y="136"/>
                  </a:lnTo>
                  <a:lnTo>
                    <a:pt x="1233" y="136"/>
                  </a:lnTo>
                  <a:lnTo>
                    <a:pt x="1236" y="136"/>
                  </a:lnTo>
                  <a:lnTo>
                    <a:pt x="1239" y="132"/>
                  </a:lnTo>
                  <a:lnTo>
                    <a:pt x="1242" y="132"/>
                  </a:lnTo>
                  <a:lnTo>
                    <a:pt x="1245" y="132"/>
                  </a:lnTo>
                  <a:lnTo>
                    <a:pt x="1248" y="132"/>
                  </a:lnTo>
                  <a:lnTo>
                    <a:pt x="1251" y="132"/>
                  </a:lnTo>
                  <a:lnTo>
                    <a:pt x="1254" y="132"/>
                  </a:lnTo>
                  <a:lnTo>
                    <a:pt x="1257" y="132"/>
                  </a:lnTo>
                  <a:lnTo>
                    <a:pt x="1261" y="132"/>
                  </a:lnTo>
                  <a:lnTo>
                    <a:pt x="1264" y="128"/>
                  </a:lnTo>
                  <a:lnTo>
                    <a:pt x="1267" y="128"/>
                  </a:lnTo>
                  <a:lnTo>
                    <a:pt x="1270" y="128"/>
                  </a:lnTo>
                  <a:lnTo>
                    <a:pt x="1273" y="128"/>
                  </a:lnTo>
                  <a:lnTo>
                    <a:pt x="1276" y="128"/>
                  </a:lnTo>
                  <a:lnTo>
                    <a:pt x="1279" y="128"/>
                  </a:lnTo>
                  <a:lnTo>
                    <a:pt x="1282" y="128"/>
                  </a:lnTo>
                  <a:lnTo>
                    <a:pt x="1285" y="128"/>
                  </a:lnTo>
                  <a:lnTo>
                    <a:pt x="1288" y="128"/>
                  </a:lnTo>
                  <a:lnTo>
                    <a:pt x="1291" y="128"/>
                  </a:lnTo>
                  <a:lnTo>
                    <a:pt x="1295" y="128"/>
                  </a:lnTo>
                  <a:lnTo>
                    <a:pt x="1298" y="128"/>
                  </a:lnTo>
                  <a:lnTo>
                    <a:pt x="1301" y="128"/>
                  </a:lnTo>
                  <a:lnTo>
                    <a:pt x="1304" y="128"/>
                  </a:lnTo>
                  <a:lnTo>
                    <a:pt x="1307" y="128"/>
                  </a:lnTo>
                  <a:lnTo>
                    <a:pt x="1310" y="128"/>
                  </a:lnTo>
                  <a:lnTo>
                    <a:pt x="1313" y="128"/>
                  </a:lnTo>
                  <a:lnTo>
                    <a:pt x="1316" y="128"/>
                  </a:lnTo>
                  <a:lnTo>
                    <a:pt x="1319" y="128"/>
                  </a:lnTo>
                  <a:lnTo>
                    <a:pt x="1322" y="128"/>
                  </a:lnTo>
                  <a:lnTo>
                    <a:pt x="1325" y="125"/>
                  </a:lnTo>
                  <a:lnTo>
                    <a:pt x="1328" y="125"/>
                  </a:lnTo>
                  <a:lnTo>
                    <a:pt x="1332" y="125"/>
                  </a:lnTo>
                  <a:lnTo>
                    <a:pt x="1335" y="125"/>
                  </a:lnTo>
                  <a:lnTo>
                    <a:pt x="1338" y="125"/>
                  </a:lnTo>
                  <a:lnTo>
                    <a:pt x="1341" y="125"/>
                  </a:lnTo>
                  <a:lnTo>
                    <a:pt x="1344" y="125"/>
                  </a:lnTo>
                  <a:lnTo>
                    <a:pt x="1347" y="125"/>
                  </a:lnTo>
                  <a:lnTo>
                    <a:pt x="1350" y="125"/>
                  </a:lnTo>
                  <a:lnTo>
                    <a:pt x="1353" y="125"/>
                  </a:lnTo>
                  <a:lnTo>
                    <a:pt x="1356" y="125"/>
                  </a:lnTo>
                  <a:lnTo>
                    <a:pt x="1362" y="125"/>
                  </a:lnTo>
                  <a:lnTo>
                    <a:pt x="1362" y="121"/>
                  </a:lnTo>
                  <a:lnTo>
                    <a:pt x="1366" y="121"/>
                  </a:lnTo>
                  <a:lnTo>
                    <a:pt x="1372" y="121"/>
                  </a:lnTo>
                  <a:lnTo>
                    <a:pt x="1375" y="121"/>
                  </a:lnTo>
                  <a:lnTo>
                    <a:pt x="1378" y="121"/>
                  </a:lnTo>
                  <a:lnTo>
                    <a:pt x="1381" y="121"/>
                  </a:lnTo>
                  <a:lnTo>
                    <a:pt x="1384" y="121"/>
                  </a:lnTo>
                  <a:lnTo>
                    <a:pt x="1387" y="121"/>
                  </a:lnTo>
                  <a:lnTo>
                    <a:pt x="1390" y="121"/>
                  </a:lnTo>
                  <a:lnTo>
                    <a:pt x="1393" y="121"/>
                  </a:lnTo>
                  <a:lnTo>
                    <a:pt x="1396" y="117"/>
                  </a:lnTo>
                  <a:lnTo>
                    <a:pt x="1399" y="117"/>
                  </a:lnTo>
                  <a:lnTo>
                    <a:pt x="1403" y="117"/>
                  </a:lnTo>
                  <a:lnTo>
                    <a:pt x="1406" y="117"/>
                  </a:lnTo>
                  <a:lnTo>
                    <a:pt x="1409" y="117"/>
                  </a:lnTo>
                  <a:lnTo>
                    <a:pt x="1412" y="117"/>
                  </a:lnTo>
                  <a:lnTo>
                    <a:pt x="1418" y="114"/>
                  </a:lnTo>
                  <a:lnTo>
                    <a:pt x="1421" y="114"/>
                  </a:lnTo>
                  <a:lnTo>
                    <a:pt x="1424" y="114"/>
                  </a:lnTo>
                  <a:lnTo>
                    <a:pt x="1427" y="114"/>
                  </a:lnTo>
                  <a:lnTo>
                    <a:pt x="1430" y="114"/>
                  </a:lnTo>
                  <a:lnTo>
                    <a:pt x="1433" y="114"/>
                  </a:lnTo>
                  <a:lnTo>
                    <a:pt x="1437" y="114"/>
                  </a:lnTo>
                  <a:lnTo>
                    <a:pt x="1440" y="114"/>
                  </a:lnTo>
                  <a:lnTo>
                    <a:pt x="1443" y="110"/>
                  </a:lnTo>
                </a:path>
              </a:pathLst>
            </a:custGeom>
            <a:noFill/>
            <a:ln w="28575" cap="flat">
              <a:solidFill>
                <a:srgbClr val="0000FF"/>
              </a:solidFill>
              <a:prstDash val="solid"/>
              <a:round/>
              <a:headEnd/>
              <a:tailEnd/>
            </a:ln>
          </p:spPr>
          <p:txBody>
            <a:bodyPr/>
            <a:lstStyle/>
            <a:p>
              <a:endParaRPr lang="en-US"/>
            </a:p>
          </p:txBody>
        </p:sp>
        <p:sp>
          <p:nvSpPr>
            <p:cNvPr id="97312" name="Rectangle 33"/>
            <p:cNvSpPr>
              <a:spLocks noChangeArrowheads="1"/>
            </p:cNvSpPr>
            <p:nvPr/>
          </p:nvSpPr>
          <p:spPr bwMode="auto">
            <a:xfrm>
              <a:off x="2875" y="3610"/>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0</a:t>
              </a:r>
              <a:endParaRPr lang="en-US" sz="1000">
                <a:latin typeface="Arial" pitchFamily="34" charset="0"/>
              </a:endParaRPr>
            </a:p>
          </p:txBody>
        </p:sp>
        <p:sp>
          <p:nvSpPr>
            <p:cNvPr id="97313" name="Rectangle 34"/>
            <p:cNvSpPr>
              <a:spLocks noChangeArrowheads="1"/>
            </p:cNvSpPr>
            <p:nvPr/>
          </p:nvSpPr>
          <p:spPr bwMode="auto">
            <a:xfrm>
              <a:off x="2875" y="3486"/>
              <a:ext cx="4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1</a:t>
              </a:r>
              <a:endParaRPr lang="en-US" sz="1000">
                <a:latin typeface="Arial" pitchFamily="34" charset="0"/>
              </a:endParaRPr>
            </a:p>
          </p:txBody>
        </p:sp>
        <p:sp>
          <p:nvSpPr>
            <p:cNvPr id="97314" name="Rectangle 35"/>
            <p:cNvSpPr>
              <a:spLocks noChangeArrowheads="1"/>
            </p:cNvSpPr>
            <p:nvPr/>
          </p:nvSpPr>
          <p:spPr bwMode="auto">
            <a:xfrm>
              <a:off x="2875" y="3362"/>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2</a:t>
              </a:r>
              <a:endParaRPr lang="en-US" sz="1000">
                <a:latin typeface="Arial" pitchFamily="34" charset="0"/>
              </a:endParaRPr>
            </a:p>
          </p:txBody>
        </p:sp>
        <p:sp>
          <p:nvSpPr>
            <p:cNvPr id="97315" name="Rectangle 36"/>
            <p:cNvSpPr>
              <a:spLocks noChangeArrowheads="1"/>
            </p:cNvSpPr>
            <p:nvPr/>
          </p:nvSpPr>
          <p:spPr bwMode="auto">
            <a:xfrm>
              <a:off x="2875" y="3235"/>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3</a:t>
              </a:r>
              <a:endParaRPr lang="en-US" sz="1000">
                <a:latin typeface="Arial" pitchFamily="34" charset="0"/>
              </a:endParaRPr>
            </a:p>
          </p:txBody>
        </p:sp>
        <p:sp>
          <p:nvSpPr>
            <p:cNvPr id="97316" name="Rectangle 37"/>
            <p:cNvSpPr>
              <a:spLocks noChangeArrowheads="1"/>
            </p:cNvSpPr>
            <p:nvPr/>
          </p:nvSpPr>
          <p:spPr bwMode="auto">
            <a:xfrm>
              <a:off x="2875" y="3106"/>
              <a:ext cx="4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4</a:t>
              </a:r>
              <a:endParaRPr lang="en-US" sz="1000">
                <a:latin typeface="Arial" pitchFamily="34" charset="0"/>
              </a:endParaRPr>
            </a:p>
          </p:txBody>
        </p:sp>
        <p:sp>
          <p:nvSpPr>
            <p:cNvPr id="97317" name="Rectangle 38"/>
            <p:cNvSpPr>
              <a:spLocks noChangeArrowheads="1"/>
            </p:cNvSpPr>
            <p:nvPr/>
          </p:nvSpPr>
          <p:spPr bwMode="auto">
            <a:xfrm>
              <a:off x="2875" y="2981"/>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5</a:t>
              </a:r>
              <a:endParaRPr lang="en-US" sz="1000">
                <a:latin typeface="Arial" pitchFamily="34" charset="0"/>
              </a:endParaRPr>
            </a:p>
          </p:txBody>
        </p:sp>
        <p:sp>
          <p:nvSpPr>
            <p:cNvPr id="97318" name="Rectangle 39"/>
            <p:cNvSpPr>
              <a:spLocks noChangeArrowheads="1"/>
            </p:cNvSpPr>
            <p:nvPr/>
          </p:nvSpPr>
          <p:spPr bwMode="auto">
            <a:xfrm>
              <a:off x="2875" y="2856"/>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6</a:t>
              </a:r>
              <a:endParaRPr lang="en-US" sz="1000">
                <a:latin typeface="Arial" pitchFamily="34" charset="0"/>
              </a:endParaRPr>
            </a:p>
          </p:txBody>
        </p:sp>
        <p:sp>
          <p:nvSpPr>
            <p:cNvPr id="97319" name="Rectangle 40"/>
            <p:cNvSpPr>
              <a:spLocks noChangeArrowheads="1"/>
            </p:cNvSpPr>
            <p:nvPr/>
          </p:nvSpPr>
          <p:spPr bwMode="auto">
            <a:xfrm>
              <a:off x="2875" y="2731"/>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7</a:t>
              </a:r>
              <a:endParaRPr lang="en-US" sz="1000">
                <a:latin typeface="Arial" pitchFamily="34" charset="0"/>
              </a:endParaRPr>
            </a:p>
          </p:txBody>
        </p:sp>
        <p:sp>
          <p:nvSpPr>
            <p:cNvPr id="97320" name="Rectangle 41"/>
            <p:cNvSpPr>
              <a:spLocks noChangeArrowheads="1"/>
            </p:cNvSpPr>
            <p:nvPr/>
          </p:nvSpPr>
          <p:spPr bwMode="auto">
            <a:xfrm>
              <a:off x="2882"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11/01</a:t>
              </a:r>
              <a:endParaRPr lang="en-US" sz="1000">
                <a:latin typeface="Arial" pitchFamily="34" charset="0"/>
              </a:endParaRPr>
            </a:p>
          </p:txBody>
        </p:sp>
        <p:sp>
          <p:nvSpPr>
            <p:cNvPr id="97321" name="Rectangle 42"/>
            <p:cNvSpPr>
              <a:spLocks noChangeArrowheads="1"/>
            </p:cNvSpPr>
            <p:nvPr/>
          </p:nvSpPr>
          <p:spPr bwMode="auto">
            <a:xfrm>
              <a:off x="3055"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11/02</a:t>
              </a:r>
              <a:endParaRPr lang="en-US" sz="1000">
                <a:latin typeface="Arial" pitchFamily="34" charset="0"/>
              </a:endParaRPr>
            </a:p>
          </p:txBody>
        </p:sp>
        <p:sp>
          <p:nvSpPr>
            <p:cNvPr id="97322" name="Rectangle 43"/>
            <p:cNvSpPr>
              <a:spLocks noChangeArrowheads="1"/>
            </p:cNvSpPr>
            <p:nvPr/>
          </p:nvSpPr>
          <p:spPr bwMode="auto">
            <a:xfrm>
              <a:off x="3242"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11/03</a:t>
              </a:r>
              <a:endParaRPr lang="en-US" sz="1000">
                <a:latin typeface="Arial" pitchFamily="34" charset="0"/>
              </a:endParaRPr>
            </a:p>
          </p:txBody>
        </p:sp>
        <p:sp>
          <p:nvSpPr>
            <p:cNvPr id="97323" name="Rectangle 44"/>
            <p:cNvSpPr>
              <a:spLocks noChangeArrowheads="1"/>
            </p:cNvSpPr>
            <p:nvPr/>
          </p:nvSpPr>
          <p:spPr bwMode="auto">
            <a:xfrm>
              <a:off x="3411"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11/04</a:t>
              </a:r>
              <a:endParaRPr lang="en-US" sz="1000">
                <a:latin typeface="Arial" pitchFamily="34" charset="0"/>
              </a:endParaRPr>
            </a:p>
          </p:txBody>
        </p:sp>
        <p:sp>
          <p:nvSpPr>
            <p:cNvPr id="97324" name="Rectangle 45"/>
            <p:cNvSpPr>
              <a:spLocks noChangeArrowheads="1"/>
            </p:cNvSpPr>
            <p:nvPr/>
          </p:nvSpPr>
          <p:spPr bwMode="auto">
            <a:xfrm>
              <a:off x="3576" y="3687"/>
              <a:ext cx="155"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11/05</a:t>
              </a:r>
              <a:endParaRPr lang="en-US" sz="1000">
                <a:latin typeface="Arial" pitchFamily="34" charset="0"/>
              </a:endParaRPr>
            </a:p>
          </p:txBody>
        </p:sp>
        <p:sp>
          <p:nvSpPr>
            <p:cNvPr id="97325" name="Rectangle 46"/>
            <p:cNvSpPr>
              <a:spLocks noChangeArrowheads="1"/>
            </p:cNvSpPr>
            <p:nvPr/>
          </p:nvSpPr>
          <p:spPr bwMode="auto">
            <a:xfrm>
              <a:off x="3751"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11/06</a:t>
              </a:r>
              <a:endParaRPr lang="en-US" sz="1000">
                <a:latin typeface="Arial" pitchFamily="34" charset="0"/>
              </a:endParaRPr>
            </a:p>
          </p:txBody>
        </p:sp>
        <p:sp>
          <p:nvSpPr>
            <p:cNvPr id="97326" name="Rectangle 47"/>
            <p:cNvSpPr>
              <a:spLocks noChangeArrowheads="1"/>
            </p:cNvSpPr>
            <p:nvPr/>
          </p:nvSpPr>
          <p:spPr bwMode="auto">
            <a:xfrm>
              <a:off x="3924"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11/07</a:t>
              </a:r>
              <a:endParaRPr lang="en-US" sz="1000">
                <a:latin typeface="Arial" pitchFamily="34" charset="0"/>
              </a:endParaRPr>
            </a:p>
          </p:txBody>
        </p:sp>
        <p:sp>
          <p:nvSpPr>
            <p:cNvPr id="97327" name="Rectangle 48"/>
            <p:cNvSpPr>
              <a:spLocks noChangeArrowheads="1"/>
            </p:cNvSpPr>
            <p:nvPr/>
          </p:nvSpPr>
          <p:spPr bwMode="auto">
            <a:xfrm>
              <a:off x="4102"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11/08</a:t>
              </a:r>
              <a:endParaRPr lang="en-US" sz="1000">
                <a:latin typeface="Arial" pitchFamily="34" charset="0"/>
              </a:endParaRPr>
            </a:p>
          </p:txBody>
        </p:sp>
        <p:sp>
          <p:nvSpPr>
            <p:cNvPr id="97328" name="Rectangle 49"/>
            <p:cNvSpPr>
              <a:spLocks noChangeArrowheads="1"/>
            </p:cNvSpPr>
            <p:nvPr/>
          </p:nvSpPr>
          <p:spPr bwMode="auto">
            <a:xfrm>
              <a:off x="4265" y="3687"/>
              <a:ext cx="155"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11/09</a:t>
              </a:r>
              <a:endParaRPr lang="en-US" sz="1000">
                <a:latin typeface="Arial" pitchFamily="34" charset="0"/>
              </a:endParaRPr>
            </a:p>
          </p:txBody>
        </p:sp>
        <p:sp>
          <p:nvSpPr>
            <p:cNvPr id="97329" name="Rectangle 50"/>
            <p:cNvSpPr>
              <a:spLocks noChangeArrowheads="1"/>
            </p:cNvSpPr>
            <p:nvPr/>
          </p:nvSpPr>
          <p:spPr bwMode="auto">
            <a:xfrm>
              <a:off x="4428"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11/10</a:t>
              </a:r>
              <a:endParaRPr lang="en-US" sz="1000">
                <a:latin typeface="Arial" pitchFamily="34" charset="0"/>
              </a:endParaRPr>
            </a:p>
          </p:txBody>
        </p:sp>
        <p:sp>
          <p:nvSpPr>
            <p:cNvPr id="97330" name="Rectangle 51"/>
            <p:cNvSpPr>
              <a:spLocks noChangeArrowheads="1"/>
            </p:cNvSpPr>
            <p:nvPr/>
          </p:nvSpPr>
          <p:spPr bwMode="auto">
            <a:xfrm>
              <a:off x="4615" y="3687"/>
              <a:ext cx="155"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11/11</a:t>
              </a:r>
              <a:endParaRPr lang="en-US" sz="1000">
                <a:latin typeface="Arial" pitchFamily="34" charset="0"/>
              </a:endParaRPr>
            </a:p>
          </p:txBody>
        </p:sp>
        <p:sp>
          <p:nvSpPr>
            <p:cNvPr id="97331" name="Rectangle 52"/>
            <p:cNvSpPr>
              <a:spLocks noChangeArrowheads="1"/>
            </p:cNvSpPr>
            <p:nvPr/>
          </p:nvSpPr>
          <p:spPr bwMode="auto">
            <a:xfrm>
              <a:off x="4780"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11/12</a:t>
              </a:r>
              <a:endParaRPr lang="en-US" sz="1000">
                <a:latin typeface="Arial" pitchFamily="34" charset="0"/>
              </a:endParaRPr>
            </a:p>
          </p:txBody>
        </p:sp>
        <p:sp>
          <p:nvSpPr>
            <p:cNvPr id="97332" name="Rectangle 53"/>
            <p:cNvSpPr>
              <a:spLocks noChangeArrowheads="1"/>
            </p:cNvSpPr>
            <p:nvPr/>
          </p:nvSpPr>
          <p:spPr bwMode="auto">
            <a:xfrm>
              <a:off x="4948"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11/13</a:t>
              </a:r>
              <a:endParaRPr lang="en-US" sz="1000">
                <a:latin typeface="Arial" pitchFamily="34" charset="0"/>
              </a:endParaRPr>
            </a:p>
          </p:txBody>
        </p:sp>
        <p:sp>
          <p:nvSpPr>
            <p:cNvPr id="97333" name="Line 54"/>
            <p:cNvSpPr>
              <a:spLocks noChangeShapeType="1"/>
            </p:cNvSpPr>
            <p:nvPr/>
          </p:nvSpPr>
          <p:spPr bwMode="auto">
            <a:xfrm>
              <a:off x="3239" y="3875"/>
              <a:ext cx="77" cy="0"/>
            </a:xfrm>
            <a:prstGeom prst="line">
              <a:avLst/>
            </a:prstGeom>
            <a:noFill/>
            <a:ln w="9525" cap="rnd">
              <a:solidFill>
                <a:srgbClr val="008000"/>
              </a:solidFill>
              <a:round/>
              <a:headEnd/>
              <a:tailEnd/>
            </a:ln>
          </p:spPr>
          <p:txBody>
            <a:bodyPr/>
            <a:lstStyle/>
            <a:p>
              <a:endParaRPr lang="en-US"/>
            </a:p>
          </p:txBody>
        </p:sp>
        <p:sp>
          <p:nvSpPr>
            <p:cNvPr id="97334" name="Rectangle 55"/>
            <p:cNvSpPr>
              <a:spLocks noChangeArrowheads="1"/>
            </p:cNvSpPr>
            <p:nvPr/>
          </p:nvSpPr>
          <p:spPr bwMode="auto">
            <a:xfrm>
              <a:off x="3337" y="3847"/>
              <a:ext cx="15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3ML</a:t>
              </a:r>
              <a:endParaRPr lang="en-US" sz="1000">
                <a:latin typeface="Arial" pitchFamily="34" charset="0"/>
              </a:endParaRPr>
            </a:p>
          </p:txBody>
        </p:sp>
        <p:sp>
          <p:nvSpPr>
            <p:cNvPr id="97335" name="Line 56"/>
            <p:cNvSpPr>
              <a:spLocks noChangeShapeType="1"/>
            </p:cNvSpPr>
            <p:nvPr/>
          </p:nvSpPr>
          <p:spPr bwMode="auto">
            <a:xfrm>
              <a:off x="3459" y="3878"/>
              <a:ext cx="77" cy="0"/>
            </a:xfrm>
            <a:prstGeom prst="line">
              <a:avLst/>
            </a:prstGeom>
            <a:noFill/>
            <a:ln w="28575">
              <a:solidFill>
                <a:srgbClr val="FF00FF"/>
              </a:solidFill>
              <a:round/>
              <a:headEnd/>
              <a:tailEnd/>
            </a:ln>
          </p:spPr>
          <p:txBody>
            <a:bodyPr/>
            <a:lstStyle/>
            <a:p>
              <a:endParaRPr lang="en-US"/>
            </a:p>
          </p:txBody>
        </p:sp>
        <p:sp>
          <p:nvSpPr>
            <p:cNvPr id="97336" name="Rectangle 57"/>
            <p:cNvSpPr>
              <a:spLocks noChangeArrowheads="1"/>
            </p:cNvSpPr>
            <p:nvPr/>
          </p:nvSpPr>
          <p:spPr bwMode="auto">
            <a:xfrm>
              <a:off x="3562" y="3847"/>
              <a:ext cx="400"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ACT8:250k</a:t>
              </a:r>
              <a:endParaRPr lang="en-US" sz="1000">
                <a:latin typeface="Arial" pitchFamily="34" charset="0"/>
              </a:endParaRPr>
            </a:p>
          </p:txBody>
        </p:sp>
        <p:sp>
          <p:nvSpPr>
            <p:cNvPr id="97337" name="Rectangle 58"/>
            <p:cNvSpPr>
              <a:spLocks noChangeArrowheads="1"/>
            </p:cNvSpPr>
            <p:nvPr/>
          </p:nvSpPr>
          <p:spPr bwMode="auto">
            <a:xfrm>
              <a:off x="3903" y="3847"/>
              <a:ext cx="27"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t>
              </a:r>
              <a:endParaRPr lang="en-US" sz="1000">
                <a:latin typeface="Arial" pitchFamily="34" charset="0"/>
              </a:endParaRPr>
            </a:p>
          </p:txBody>
        </p:sp>
        <p:sp>
          <p:nvSpPr>
            <p:cNvPr id="97338" name="Rectangle 59"/>
            <p:cNvSpPr>
              <a:spLocks noChangeArrowheads="1"/>
            </p:cNvSpPr>
            <p:nvPr/>
          </p:nvSpPr>
          <p:spPr bwMode="auto">
            <a:xfrm>
              <a:off x="3924" y="3847"/>
              <a:ext cx="174"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499k</a:t>
              </a:r>
              <a:endParaRPr lang="en-US" sz="1000">
                <a:latin typeface="Arial" pitchFamily="34" charset="0"/>
              </a:endParaRPr>
            </a:p>
          </p:txBody>
        </p:sp>
        <p:sp>
          <p:nvSpPr>
            <p:cNvPr id="97339" name="Line 60"/>
            <p:cNvSpPr>
              <a:spLocks noChangeShapeType="1"/>
            </p:cNvSpPr>
            <p:nvPr/>
          </p:nvSpPr>
          <p:spPr bwMode="auto">
            <a:xfrm>
              <a:off x="3996" y="3878"/>
              <a:ext cx="78" cy="0"/>
            </a:xfrm>
            <a:prstGeom prst="line">
              <a:avLst/>
            </a:prstGeom>
            <a:noFill/>
            <a:ln w="28575">
              <a:solidFill>
                <a:srgbClr val="0000FF"/>
              </a:solidFill>
              <a:round/>
              <a:headEnd/>
              <a:tailEnd/>
            </a:ln>
          </p:spPr>
          <p:txBody>
            <a:bodyPr/>
            <a:lstStyle/>
            <a:p>
              <a:endParaRPr lang="en-US"/>
            </a:p>
          </p:txBody>
        </p:sp>
        <p:sp>
          <p:nvSpPr>
            <p:cNvPr id="97340" name="Rectangle 61"/>
            <p:cNvSpPr>
              <a:spLocks noChangeArrowheads="1"/>
            </p:cNvSpPr>
            <p:nvPr/>
          </p:nvSpPr>
          <p:spPr bwMode="auto">
            <a:xfrm>
              <a:off x="4109" y="3852"/>
              <a:ext cx="453"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PROJ8:250k</a:t>
              </a:r>
              <a:endParaRPr lang="en-US" sz="1000">
                <a:latin typeface="Arial" pitchFamily="34" charset="0"/>
              </a:endParaRPr>
            </a:p>
          </p:txBody>
        </p:sp>
        <p:sp>
          <p:nvSpPr>
            <p:cNvPr id="97341" name="Rectangle 62"/>
            <p:cNvSpPr>
              <a:spLocks noChangeArrowheads="1"/>
            </p:cNvSpPr>
            <p:nvPr/>
          </p:nvSpPr>
          <p:spPr bwMode="auto">
            <a:xfrm>
              <a:off x="4496" y="3852"/>
              <a:ext cx="26"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t>
              </a:r>
              <a:endParaRPr lang="en-US" sz="1000">
                <a:latin typeface="Arial" pitchFamily="34" charset="0"/>
              </a:endParaRPr>
            </a:p>
          </p:txBody>
        </p:sp>
        <p:sp>
          <p:nvSpPr>
            <p:cNvPr id="97342" name="Rectangle 63"/>
            <p:cNvSpPr>
              <a:spLocks noChangeArrowheads="1"/>
            </p:cNvSpPr>
            <p:nvPr/>
          </p:nvSpPr>
          <p:spPr bwMode="auto">
            <a:xfrm>
              <a:off x="4519" y="3852"/>
              <a:ext cx="173"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499k</a:t>
              </a:r>
              <a:endParaRPr lang="en-US" sz="1000">
                <a:latin typeface="Arial" pitchFamily="34" charset="0"/>
              </a:endParaRPr>
            </a:p>
          </p:txBody>
        </p:sp>
        <p:sp>
          <p:nvSpPr>
            <p:cNvPr id="97343" name="Rectangle 64"/>
            <p:cNvSpPr>
              <a:spLocks noChangeArrowheads="1"/>
            </p:cNvSpPr>
            <p:nvPr/>
          </p:nvSpPr>
          <p:spPr bwMode="auto">
            <a:xfrm>
              <a:off x="2772" y="2457"/>
              <a:ext cx="2370" cy="1625"/>
            </a:xfrm>
            <a:prstGeom prst="rect">
              <a:avLst/>
            </a:prstGeom>
            <a:solidFill>
              <a:srgbClr val="FFFFFF"/>
            </a:solidFill>
            <a:ln w="9525">
              <a:noFill/>
              <a:miter lim="800000"/>
              <a:headEnd/>
              <a:tailEnd/>
            </a:ln>
          </p:spPr>
          <p:txBody>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44" name="Line 65"/>
            <p:cNvSpPr>
              <a:spLocks noChangeShapeType="1"/>
            </p:cNvSpPr>
            <p:nvPr/>
          </p:nvSpPr>
          <p:spPr bwMode="auto">
            <a:xfrm>
              <a:off x="2929" y="2763"/>
              <a:ext cx="0" cy="880"/>
            </a:xfrm>
            <a:prstGeom prst="line">
              <a:avLst/>
            </a:prstGeom>
            <a:noFill/>
            <a:ln w="1588" cap="rnd">
              <a:solidFill>
                <a:srgbClr val="000000"/>
              </a:solidFill>
              <a:round/>
              <a:headEnd/>
              <a:tailEnd/>
            </a:ln>
          </p:spPr>
          <p:txBody>
            <a:bodyPr/>
            <a:lstStyle/>
            <a:p>
              <a:endParaRPr lang="en-US"/>
            </a:p>
          </p:txBody>
        </p:sp>
        <p:sp>
          <p:nvSpPr>
            <p:cNvPr id="97345" name="Line 66"/>
            <p:cNvSpPr>
              <a:spLocks noChangeShapeType="1"/>
            </p:cNvSpPr>
            <p:nvPr/>
          </p:nvSpPr>
          <p:spPr bwMode="auto">
            <a:xfrm>
              <a:off x="2917" y="3643"/>
              <a:ext cx="12" cy="0"/>
            </a:xfrm>
            <a:prstGeom prst="line">
              <a:avLst/>
            </a:prstGeom>
            <a:noFill/>
            <a:ln w="1588" cap="rnd">
              <a:solidFill>
                <a:srgbClr val="000000"/>
              </a:solidFill>
              <a:round/>
              <a:headEnd/>
              <a:tailEnd/>
            </a:ln>
          </p:spPr>
          <p:txBody>
            <a:bodyPr/>
            <a:lstStyle/>
            <a:p>
              <a:endParaRPr lang="en-US"/>
            </a:p>
          </p:txBody>
        </p:sp>
        <p:sp>
          <p:nvSpPr>
            <p:cNvPr id="97346" name="Line 67"/>
            <p:cNvSpPr>
              <a:spLocks noChangeShapeType="1"/>
            </p:cNvSpPr>
            <p:nvPr/>
          </p:nvSpPr>
          <p:spPr bwMode="auto">
            <a:xfrm>
              <a:off x="2917" y="3520"/>
              <a:ext cx="12" cy="0"/>
            </a:xfrm>
            <a:prstGeom prst="line">
              <a:avLst/>
            </a:prstGeom>
            <a:noFill/>
            <a:ln w="1588" cap="rnd">
              <a:solidFill>
                <a:srgbClr val="000000"/>
              </a:solidFill>
              <a:round/>
              <a:headEnd/>
              <a:tailEnd/>
            </a:ln>
          </p:spPr>
          <p:txBody>
            <a:bodyPr/>
            <a:lstStyle/>
            <a:p>
              <a:endParaRPr lang="en-US"/>
            </a:p>
          </p:txBody>
        </p:sp>
        <p:sp>
          <p:nvSpPr>
            <p:cNvPr id="97347" name="Line 68"/>
            <p:cNvSpPr>
              <a:spLocks noChangeShapeType="1"/>
            </p:cNvSpPr>
            <p:nvPr/>
          </p:nvSpPr>
          <p:spPr bwMode="auto">
            <a:xfrm>
              <a:off x="2917" y="3393"/>
              <a:ext cx="12" cy="0"/>
            </a:xfrm>
            <a:prstGeom prst="line">
              <a:avLst/>
            </a:prstGeom>
            <a:noFill/>
            <a:ln w="1588" cap="rnd">
              <a:solidFill>
                <a:srgbClr val="000000"/>
              </a:solidFill>
              <a:round/>
              <a:headEnd/>
              <a:tailEnd/>
            </a:ln>
          </p:spPr>
          <p:txBody>
            <a:bodyPr/>
            <a:lstStyle/>
            <a:p>
              <a:endParaRPr lang="en-US"/>
            </a:p>
          </p:txBody>
        </p:sp>
        <p:sp>
          <p:nvSpPr>
            <p:cNvPr id="97348" name="Line 69"/>
            <p:cNvSpPr>
              <a:spLocks noChangeShapeType="1"/>
            </p:cNvSpPr>
            <p:nvPr/>
          </p:nvSpPr>
          <p:spPr bwMode="auto">
            <a:xfrm>
              <a:off x="2917" y="3268"/>
              <a:ext cx="12" cy="0"/>
            </a:xfrm>
            <a:prstGeom prst="line">
              <a:avLst/>
            </a:prstGeom>
            <a:noFill/>
            <a:ln w="1588" cap="rnd">
              <a:solidFill>
                <a:srgbClr val="000000"/>
              </a:solidFill>
              <a:round/>
              <a:headEnd/>
              <a:tailEnd/>
            </a:ln>
          </p:spPr>
          <p:txBody>
            <a:bodyPr/>
            <a:lstStyle/>
            <a:p>
              <a:endParaRPr lang="en-US"/>
            </a:p>
          </p:txBody>
        </p:sp>
        <p:sp>
          <p:nvSpPr>
            <p:cNvPr id="97349" name="Line 70"/>
            <p:cNvSpPr>
              <a:spLocks noChangeShapeType="1"/>
            </p:cNvSpPr>
            <p:nvPr/>
          </p:nvSpPr>
          <p:spPr bwMode="auto">
            <a:xfrm>
              <a:off x="2917" y="3139"/>
              <a:ext cx="12" cy="0"/>
            </a:xfrm>
            <a:prstGeom prst="line">
              <a:avLst/>
            </a:prstGeom>
            <a:noFill/>
            <a:ln w="1588" cap="rnd">
              <a:solidFill>
                <a:srgbClr val="000000"/>
              </a:solidFill>
              <a:round/>
              <a:headEnd/>
              <a:tailEnd/>
            </a:ln>
          </p:spPr>
          <p:txBody>
            <a:bodyPr/>
            <a:lstStyle/>
            <a:p>
              <a:endParaRPr lang="en-US"/>
            </a:p>
          </p:txBody>
        </p:sp>
        <p:sp>
          <p:nvSpPr>
            <p:cNvPr id="97350" name="Line 71"/>
            <p:cNvSpPr>
              <a:spLocks noChangeShapeType="1"/>
            </p:cNvSpPr>
            <p:nvPr/>
          </p:nvSpPr>
          <p:spPr bwMode="auto">
            <a:xfrm>
              <a:off x="2917" y="3013"/>
              <a:ext cx="12" cy="0"/>
            </a:xfrm>
            <a:prstGeom prst="line">
              <a:avLst/>
            </a:prstGeom>
            <a:noFill/>
            <a:ln w="1588" cap="rnd">
              <a:solidFill>
                <a:srgbClr val="000000"/>
              </a:solidFill>
              <a:round/>
              <a:headEnd/>
              <a:tailEnd/>
            </a:ln>
          </p:spPr>
          <p:txBody>
            <a:bodyPr/>
            <a:lstStyle/>
            <a:p>
              <a:endParaRPr lang="en-US"/>
            </a:p>
          </p:txBody>
        </p:sp>
        <p:sp>
          <p:nvSpPr>
            <p:cNvPr id="97351" name="Line 72"/>
            <p:cNvSpPr>
              <a:spLocks noChangeShapeType="1"/>
            </p:cNvSpPr>
            <p:nvPr/>
          </p:nvSpPr>
          <p:spPr bwMode="auto">
            <a:xfrm>
              <a:off x="2917" y="2889"/>
              <a:ext cx="12" cy="0"/>
            </a:xfrm>
            <a:prstGeom prst="line">
              <a:avLst/>
            </a:prstGeom>
            <a:noFill/>
            <a:ln w="1588" cap="rnd">
              <a:solidFill>
                <a:srgbClr val="000000"/>
              </a:solidFill>
              <a:round/>
              <a:headEnd/>
              <a:tailEnd/>
            </a:ln>
          </p:spPr>
          <p:txBody>
            <a:bodyPr/>
            <a:lstStyle/>
            <a:p>
              <a:endParaRPr lang="en-US"/>
            </a:p>
          </p:txBody>
        </p:sp>
        <p:sp>
          <p:nvSpPr>
            <p:cNvPr id="97352" name="Line 73"/>
            <p:cNvSpPr>
              <a:spLocks noChangeShapeType="1"/>
            </p:cNvSpPr>
            <p:nvPr/>
          </p:nvSpPr>
          <p:spPr bwMode="auto">
            <a:xfrm>
              <a:off x="2917" y="2763"/>
              <a:ext cx="12" cy="0"/>
            </a:xfrm>
            <a:prstGeom prst="line">
              <a:avLst/>
            </a:prstGeom>
            <a:noFill/>
            <a:ln w="1588" cap="rnd">
              <a:solidFill>
                <a:srgbClr val="000000"/>
              </a:solidFill>
              <a:round/>
              <a:headEnd/>
              <a:tailEnd/>
            </a:ln>
          </p:spPr>
          <p:txBody>
            <a:bodyPr/>
            <a:lstStyle/>
            <a:p>
              <a:endParaRPr lang="en-US"/>
            </a:p>
          </p:txBody>
        </p:sp>
        <p:sp>
          <p:nvSpPr>
            <p:cNvPr id="97353" name="Line 74"/>
            <p:cNvSpPr>
              <a:spLocks noChangeShapeType="1"/>
            </p:cNvSpPr>
            <p:nvPr/>
          </p:nvSpPr>
          <p:spPr bwMode="auto">
            <a:xfrm>
              <a:off x="2929" y="3643"/>
              <a:ext cx="2177" cy="0"/>
            </a:xfrm>
            <a:prstGeom prst="line">
              <a:avLst/>
            </a:prstGeom>
            <a:noFill/>
            <a:ln w="1588" cap="rnd">
              <a:solidFill>
                <a:srgbClr val="000000"/>
              </a:solidFill>
              <a:round/>
              <a:headEnd/>
              <a:tailEnd/>
            </a:ln>
          </p:spPr>
          <p:txBody>
            <a:bodyPr/>
            <a:lstStyle/>
            <a:p>
              <a:endParaRPr lang="en-US"/>
            </a:p>
          </p:txBody>
        </p:sp>
        <p:sp>
          <p:nvSpPr>
            <p:cNvPr id="97354" name="Freeform 75"/>
            <p:cNvSpPr>
              <a:spLocks/>
            </p:cNvSpPr>
            <p:nvPr/>
          </p:nvSpPr>
          <p:spPr bwMode="auto">
            <a:xfrm>
              <a:off x="2929" y="2924"/>
              <a:ext cx="2177" cy="630"/>
            </a:xfrm>
            <a:custGeom>
              <a:avLst/>
              <a:gdLst>
                <a:gd name="T0" fmla="*/ 46 w 2073"/>
                <a:gd name="T1" fmla="*/ 655 h 591"/>
                <a:gd name="T2" fmla="*/ 96 w 2073"/>
                <a:gd name="T3" fmla="*/ 655 h 591"/>
                <a:gd name="T4" fmla="*/ 141 w 2073"/>
                <a:gd name="T5" fmla="*/ 667 h 591"/>
                <a:gd name="T6" fmla="*/ 186 w 2073"/>
                <a:gd name="T7" fmla="*/ 677 h 591"/>
                <a:gd name="T8" fmla="*/ 233 w 2073"/>
                <a:gd name="T9" fmla="*/ 742 h 591"/>
                <a:gd name="T10" fmla="*/ 282 w 2073"/>
                <a:gd name="T11" fmla="*/ 758 h 591"/>
                <a:gd name="T12" fmla="*/ 327 w 2073"/>
                <a:gd name="T13" fmla="*/ 770 h 591"/>
                <a:gd name="T14" fmla="*/ 373 w 2073"/>
                <a:gd name="T15" fmla="*/ 796 h 591"/>
                <a:gd name="T16" fmla="*/ 418 w 2073"/>
                <a:gd name="T17" fmla="*/ 791 h 591"/>
                <a:gd name="T18" fmla="*/ 463 w 2073"/>
                <a:gd name="T19" fmla="*/ 786 h 591"/>
                <a:gd name="T20" fmla="*/ 512 w 2073"/>
                <a:gd name="T21" fmla="*/ 796 h 591"/>
                <a:gd name="T22" fmla="*/ 559 w 2073"/>
                <a:gd name="T23" fmla="*/ 764 h 591"/>
                <a:gd name="T24" fmla="*/ 606 w 2073"/>
                <a:gd name="T25" fmla="*/ 693 h 591"/>
                <a:gd name="T26" fmla="*/ 651 w 2073"/>
                <a:gd name="T27" fmla="*/ 613 h 591"/>
                <a:gd name="T28" fmla="*/ 699 w 2073"/>
                <a:gd name="T29" fmla="*/ 528 h 591"/>
                <a:gd name="T30" fmla="*/ 746 w 2073"/>
                <a:gd name="T31" fmla="*/ 452 h 591"/>
                <a:gd name="T32" fmla="*/ 792 w 2073"/>
                <a:gd name="T33" fmla="*/ 393 h 591"/>
                <a:gd name="T34" fmla="*/ 837 w 2073"/>
                <a:gd name="T35" fmla="*/ 325 h 591"/>
                <a:gd name="T36" fmla="*/ 882 w 2073"/>
                <a:gd name="T37" fmla="*/ 237 h 591"/>
                <a:gd name="T38" fmla="*/ 931 w 2073"/>
                <a:gd name="T39" fmla="*/ 178 h 591"/>
                <a:gd name="T40" fmla="*/ 977 w 2073"/>
                <a:gd name="T41" fmla="*/ 107 h 591"/>
                <a:gd name="T42" fmla="*/ 1023 w 2073"/>
                <a:gd name="T43" fmla="*/ 37 h 591"/>
                <a:gd name="T44" fmla="*/ 1069 w 2073"/>
                <a:gd name="T45" fmla="*/ 59 h 591"/>
                <a:gd name="T46" fmla="*/ 1118 w 2073"/>
                <a:gd name="T47" fmla="*/ 64 h 591"/>
                <a:gd name="T48" fmla="*/ 1165 w 2073"/>
                <a:gd name="T49" fmla="*/ 64 h 591"/>
                <a:gd name="T50" fmla="*/ 1210 w 2073"/>
                <a:gd name="T51" fmla="*/ 64 h 591"/>
                <a:gd name="T52" fmla="*/ 1255 w 2073"/>
                <a:gd name="T53" fmla="*/ 64 h 591"/>
                <a:gd name="T54" fmla="*/ 1305 w 2073"/>
                <a:gd name="T55" fmla="*/ 81 h 591"/>
                <a:gd name="T56" fmla="*/ 1353 w 2073"/>
                <a:gd name="T57" fmla="*/ 155 h 591"/>
                <a:gd name="T58" fmla="*/ 1398 w 2073"/>
                <a:gd name="T59" fmla="*/ 506 h 591"/>
                <a:gd name="T60" fmla="*/ 1444 w 2073"/>
                <a:gd name="T61" fmla="*/ 528 h 591"/>
                <a:gd name="T62" fmla="*/ 1493 w 2073"/>
                <a:gd name="T63" fmla="*/ 506 h 591"/>
                <a:gd name="T64" fmla="*/ 1536 w 2073"/>
                <a:gd name="T65" fmla="*/ 436 h 591"/>
                <a:gd name="T66" fmla="*/ 1583 w 2073"/>
                <a:gd name="T67" fmla="*/ 802 h 591"/>
                <a:gd name="T68" fmla="*/ 1629 w 2073"/>
                <a:gd name="T69" fmla="*/ 791 h 591"/>
                <a:gd name="T70" fmla="*/ 1678 w 2073"/>
                <a:gd name="T71" fmla="*/ 861 h 591"/>
                <a:gd name="T72" fmla="*/ 1729 w 2073"/>
                <a:gd name="T73" fmla="*/ 856 h 591"/>
                <a:gd name="T74" fmla="*/ 1774 w 2073"/>
                <a:gd name="T75" fmla="*/ 828 h 591"/>
                <a:gd name="T76" fmla="*/ 1819 w 2073"/>
                <a:gd name="T77" fmla="*/ 828 h 591"/>
                <a:gd name="T78" fmla="*/ 1865 w 2073"/>
                <a:gd name="T79" fmla="*/ 791 h 591"/>
                <a:gd name="T80" fmla="*/ 1910 w 2073"/>
                <a:gd name="T81" fmla="*/ 755 h 591"/>
                <a:gd name="T82" fmla="*/ 1960 w 2073"/>
                <a:gd name="T83" fmla="*/ 716 h 591"/>
                <a:gd name="T84" fmla="*/ 2006 w 2073"/>
                <a:gd name="T85" fmla="*/ 667 h 591"/>
                <a:gd name="T86" fmla="*/ 2052 w 2073"/>
                <a:gd name="T87" fmla="*/ 635 h 591"/>
                <a:gd name="T88" fmla="*/ 2095 w 2073"/>
                <a:gd name="T89" fmla="*/ 582 h 591"/>
                <a:gd name="T90" fmla="*/ 2145 w 2073"/>
                <a:gd name="T91" fmla="*/ 544 h 591"/>
                <a:gd name="T92" fmla="*/ 2192 w 2073"/>
                <a:gd name="T93" fmla="*/ 495 h 591"/>
                <a:gd name="T94" fmla="*/ 2238 w 2073"/>
                <a:gd name="T95" fmla="*/ 474 h 591"/>
                <a:gd name="T96" fmla="*/ 2283 w 2073"/>
                <a:gd name="T97" fmla="*/ 446 h 591"/>
                <a:gd name="T98" fmla="*/ 2332 w 2073"/>
                <a:gd name="T99" fmla="*/ 425 h 591"/>
                <a:gd name="T100" fmla="*/ 2378 w 2073"/>
                <a:gd name="T101" fmla="*/ 403 h 591"/>
                <a:gd name="T102" fmla="*/ 2424 w 2073"/>
                <a:gd name="T103" fmla="*/ 377 h 591"/>
                <a:gd name="T104" fmla="*/ 2469 w 2073"/>
                <a:gd name="T105" fmla="*/ 372 h 591"/>
                <a:gd name="T106" fmla="*/ 2519 w 2073"/>
                <a:gd name="T107" fmla="*/ 355 h 591"/>
                <a:gd name="T108" fmla="*/ 2566 w 2073"/>
                <a:gd name="T109" fmla="*/ 350 h 591"/>
                <a:gd name="T110" fmla="*/ 2612 w 2073"/>
                <a:gd name="T111" fmla="*/ 346 h 591"/>
                <a:gd name="T112" fmla="*/ 2656 w 2073"/>
                <a:gd name="T113" fmla="*/ 338 h 591"/>
                <a:gd name="T114" fmla="*/ 2708 w 2073"/>
                <a:gd name="T115" fmla="*/ 328 h 591"/>
                <a:gd name="T116" fmla="*/ 2760 w 2073"/>
                <a:gd name="T117" fmla="*/ 312 h 5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73"/>
                <a:gd name="T178" fmla="*/ 0 h 591"/>
                <a:gd name="T179" fmla="*/ 2073 w 2073"/>
                <a:gd name="T180" fmla="*/ 591 h 5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73" h="591">
                  <a:moveTo>
                    <a:pt x="0" y="422"/>
                  </a:moveTo>
                  <a:lnTo>
                    <a:pt x="3" y="422"/>
                  </a:lnTo>
                  <a:lnTo>
                    <a:pt x="7" y="436"/>
                  </a:lnTo>
                  <a:lnTo>
                    <a:pt x="10" y="440"/>
                  </a:lnTo>
                  <a:lnTo>
                    <a:pt x="13" y="451"/>
                  </a:lnTo>
                  <a:lnTo>
                    <a:pt x="16" y="451"/>
                  </a:lnTo>
                  <a:lnTo>
                    <a:pt x="22" y="455"/>
                  </a:lnTo>
                  <a:lnTo>
                    <a:pt x="25" y="458"/>
                  </a:lnTo>
                  <a:lnTo>
                    <a:pt x="28" y="466"/>
                  </a:lnTo>
                  <a:lnTo>
                    <a:pt x="31" y="455"/>
                  </a:lnTo>
                  <a:lnTo>
                    <a:pt x="34" y="447"/>
                  </a:lnTo>
                  <a:lnTo>
                    <a:pt x="37" y="451"/>
                  </a:lnTo>
                  <a:lnTo>
                    <a:pt x="40" y="451"/>
                  </a:lnTo>
                  <a:lnTo>
                    <a:pt x="44" y="451"/>
                  </a:lnTo>
                  <a:lnTo>
                    <a:pt x="47" y="451"/>
                  </a:lnTo>
                  <a:lnTo>
                    <a:pt x="50" y="444"/>
                  </a:lnTo>
                  <a:lnTo>
                    <a:pt x="53" y="436"/>
                  </a:lnTo>
                  <a:lnTo>
                    <a:pt x="56" y="436"/>
                  </a:lnTo>
                  <a:lnTo>
                    <a:pt x="59" y="436"/>
                  </a:lnTo>
                  <a:lnTo>
                    <a:pt x="65" y="436"/>
                  </a:lnTo>
                  <a:lnTo>
                    <a:pt x="68" y="440"/>
                  </a:lnTo>
                  <a:lnTo>
                    <a:pt x="71" y="447"/>
                  </a:lnTo>
                  <a:lnTo>
                    <a:pt x="74" y="447"/>
                  </a:lnTo>
                  <a:lnTo>
                    <a:pt x="78" y="447"/>
                  </a:lnTo>
                  <a:lnTo>
                    <a:pt x="81" y="451"/>
                  </a:lnTo>
                  <a:lnTo>
                    <a:pt x="84" y="451"/>
                  </a:lnTo>
                  <a:lnTo>
                    <a:pt x="87" y="451"/>
                  </a:lnTo>
                  <a:lnTo>
                    <a:pt x="90" y="451"/>
                  </a:lnTo>
                  <a:lnTo>
                    <a:pt x="93" y="451"/>
                  </a:lnTo>
                  <a:lnTo>
                    <a:pt x="96" y="455"/>
                  </a:lnTo>
                  <a:lnTo>
                    <a:pt x="99" y="455"/>
                  </a:lnTo>
                  <a:lnTo>
                    <a:pt x="102" y="455"/>
                  </a:lnTo>
                  <a:lnTo>
                    <a:pt x="105" y="455"/>
                  </a:lnTo>
                  <a:lnTo>
                    <a:pt x="108" y="455"/>
                  </a:lnTo>
                  <a:lnTo>
                    <a:pt x="111" y="455"/>
                  </a:lnTo>
                  <a:lnTo>
                    <a:pt x="115" y="462"/>
                  </a:lnTo>
                  <a:lnTo>
                    <a:pt x="118" y="462"/>
                  </a:lnTo>
                  <a:lnTo>
                    <a:pt x="121" y="469"/>
                  </a:lnTo>
                  <a:lnTo>
                    <a:pt x="124" y="466"/>
                  </a:lnTo>
                  <a:lnTo>
                    <a:pt x="127" y="462"/>
                  </a:lnTo>
                  <a:lnTo>
                    <a:pt x="130" y="462"/>
                  </a:lnTo>
                  <a:lnTo>
                    <a:pt x="133" y="466"/>
                  </a:lnTo>
                  <a:lnTo>
                    <a:pt x="136" y="458"/>
                  </a:lnTo>
                  <a:lnTo>
                    <a:pt x="139" y="462"/>
                  </a:lnTo>
                  <a:lnTo>
                    <a:pt x="142" y="462"/>
                  </a:lnTo>
                  <a:lnTo>
                    <a:pt x="145" y="466"/>
                  </a:lnTo>
                  <a:lnTo>
                    <a:pt x="149" y="466"/>
                  </a:lnTo>
                  <a:lnTo>
                    <a:pt x="152" y="458"/>
                  </a:lnTo>
                  <a:lnTo>
                    <a:pt x="155" y="458"/>
                  </a:lnTo>
                  <a:lnTo>
                    <a:pt x="158" y="480"/>
                  </a:lnTo>
                  <a:lnTo>
                    <a:pt x="161" y="510"/>
                  </a:lnTo>
                  <a:lnTo>
                    <a:pt x="164" y="506"/>
                  </a:lnTo>
                  <a:lnTo>
                    <a:pt x="167" y="506"/>
                  </a:lnTo>
                  <a:lnTo>
                    <a:pt x="170" y="506"/>
                  </a:lnTo>
                  <a:lnTo>
                    <a:pt x="173" y="506"/>
                  </a:lnTo>
                  <a:lnTo>
                    <a:pt x="176" y="510"/>
                  </a:lnTo>
                  <a:lnTo>
                    <a:pt x="179" y="510"/>
                  </a:lnTo>
                  <a:lnTo>
                    <a:pt x="186" y="514"/>
                  </a:lnTo>
                  <a:lnTo>
                    <a:pt x="186" y="510"/>
                  </a:lnTo>
                  <a:lnTo>
                    <a:pt x="189" y="514"/>
                  </a:lnTo>
                  <a:lnTo>
                    <a:pt x="192" y="514"/>
                  </a:lnTo>
                  <a:lnTo>
                    <a:pt x="195" y="517"/>
                  </a:lnTo>
                  <a:lnTo>
                    <a:pt x="198" y="517"/>
                  </a:lnTo>
                  <a:lnTo>
                    <a:pt x="201" y="517"/>
                  </a:lnTo>
                  <a:lnTo>
                    <a:pt x="204" y="517"/>
                  </a:lnTo>
                  <a:lnTo>
                    <a:pt x="210" y="517"/>
                  </a:lnTo>
                  <a:lnTo>
                    <a:pt x="213" y="517"/>
                  </a:lnTo>
                  <a:lnTo>
                    <a:pt x="216" y="521"/>
                  </a:lnTo>
                  <a:lnTo>
                    <a:pt x="220" y="524"/>
                  </a:lnTo>
                  <a:lnTo>
                    <a:pt x="223" y="524"/>
                  </a:lnTo>
                  <a:lnTo>
                    <a:pt x="226" y="524"/>
                  </a:lnTo>
                  <a:lnTo>
                    <a:pt x="229" y="524"/>
                  </a:lnTo>
                  <a:lnTo>
                    <a:pt x="232" y="524"/>
                  </a:lnTo>
                  <a:lnTo>
                    <a:pt x="235" y="521"/>
                  </a:lnTo>
                  <a:lnTo>
                    <a:pt x="238" y="521"/>
                  </a:lnTo>
                  <a:lnTo>
                    <a:pt x="241" y="524"/>
                  </a:lnTo>
                  <a:lnTo>
                    <a:pt x="244" y="524"/>
                  </a:lnTo>
                  <a:lnTo>
                    <a:pt x="247" y="524"/>
                  </a:lnTo>
                  <a:lnTo>
                    <a:pt x="250" y="524"/>
                  </a:lnTo>
                  <a:lnTo>
                    <a:pt x="254" y="524"/>
                  </a:lnTo>
                  <a:lnTo>
                    <a:pt x="257" y="532"/>
                  </a:lnTo>
                  <a:lnTo>
                    <a:pt x="260" y="546"/>
                  </a:lnTo>
                  <a:lnTo>
                    <a:pt x="263" y="554"/>
                  </a:lnTo>
                  <a:lnTo>
                    <a:pt x="266" y="543"/>
                  </a:lnTo>
                  <a:lnTo>
                    <a:pt x="269" y="543"/>
                  </a:lnTo>
                  <a:lnTo>
                    <a:pt x="272" y="543"/>
                  </a:lnTo>
                  <a:lnTo>
                    <a:pt x="275" y="543"/>
                  </a:lnTo>
                  <a:lnTo>
                    <a:pt x="278" y="543"/>
                  </a:lnTo>
                  <a:lnTo>
                    <a:pt x="281" y="539"/>
                  </a:lnTo>
                  <a:lnTo>
                    <a:pt x="284" y="543"/>
                  </a:lnTo>
                  <a:lnTo>
                    <a:pt x="288" y="543"/>
                  </a:lnTo>
                  <a:lnTo>
                    <a:pt x="291" y="539"/>
                  </a:lnTo>
                  <a:lnTo>
                    <a:pt x="294" y="539"/>
                  </a:lnTo>
                  <a:lnTo>
                    <a:pt x="297" y="539"/>
                  </a:lnTo>
                  <a:lnTo>
                    <a:pt x="300" y="539"/>
                  </a:lnTo>
                  <a:lnTo>
                    <a:pt x="303" y="539"/>
                  </a:lnTo>
                  <a:lnTo>
                    <a:pt x="306" y="539"/>
                  </a:lnTo>
                  <a:lnTo>
                    <a:pt x="309" y="539"/>
                  </a:lnTo>
                  <a:lnTo>
                    <a:pt x="312" y="539"/>
                  </a:lnTo>
                  <a:lnTo>
                    <a:pt x="315" y="535"/>
                  </a:lnTo>
                  <a:lnTo>
                    <a:pt x="318" y="539"/>
                  </a:lnTo>
                  <a:lnTo>
                    <a:pt x="322" y="535"/>
                  </a:lnTo>
                  <a:lnTo>
                    <a:pt x="325" y="535"/>
                  </a:lnTo>
                  <a:lnTo>
                    <a:pt x="328" y="535"/>
                  </a:lnTo>
                  <a:lnTo>
                    <a:pt x="331" y="535"/>
                  </a:lnTo>
                  <a:lnTo>
                    <a:pt x="334" y="535"/>
                  </a:lnTo>
                  <a:lnTo>
                    <a:pt x="337" y="535"/>
                  </a:lnTo>
                  <a:lnTo>
                    <a:pt x="340" y="535"/>
                  </a:lnTo>
                  <a:lnTo>
                    <a:pt x="343" y="535"/>
                  </a:lnTo>
                  <a:lnTo>
                    <a:pt x="346" y="535"/>
                  </a:lnTo>
                  <a:lnTo>
                    <a:pt x="349" y="539"/>
                  </a:lnTo>
                  <a:lnTo>
                    <a:pt x="356" y="539"/>
                  </a:lnTo>
                  <a:lnTo>
                    <a:pt x="359" y="543"/>
                  </a:lnTo>
                  <a:lnTo>
                    <a:pt x="362" y="543"/>
                  </a:lnTo>
                  <a:lnTo>
                    <a:pt x="365" y="543"/>
                  </a:lnTo>
                  <a:lnTo>
                    <a:pt x="368" y="543"/>
                  </a:lnTo>
                  <a:lnTo>
                    <a:pt x="371" y="543"/>
                  </a:lnTo>
                  <a:lnTo>
                    <a:pt x="374" y="543"/>
                  </a:lnTo>
                  <a:lnTo>
                    <a:pt x="377" y="543"/>
                  </a:lnTo>
                  <a:lnTo>
                    <a:pt x="380" y="543"/>
                  </a:lnTo>
                  <a:lnTo>
                    <a:pt x="383" y="543"/>
                  </a:lnTo>
                  <a:lnTo>
                    <a:pt x="386" y="543"/>
                  </a:lnTo>
                  <a:lnTo>
                    <a:pt x="389" y="543"/>
                  </a:lnTo>
                  <a:lnTo>
                    <a:pt x="393" y="543"/>
                  </a:lnTo>
                  <a:lnTo>
                    <a:pt x="396" y="539"/>
                  </a:lnTo>
                  <a:lnTo>
                    <a:pt x="399" y="539"/>
                  </a:lnTo>
                  <a:lnTo>
                    <a:pt x="402" y="535"/>
                  </a:lnTo>
                  <a:lnTo>
                    <a:pt x="405" y="535"/>
                  </a:lnTo>
                  <a:lnTo>
                    <a:pt x="408" y="535"/>
                  </a:lnTo>
                  <a:lnTo>
                    <a:pt x="411" y="524"/>
                  </a:lnTo>
                  <a:lnTo>
                    <a:pt x="414" y="524"/>
                  </a:lnTo>
                  <a:lnTo>
                    <a:pt x="417" y="521"/>
                  </a:lnTo>
                  <a:lnTo>
                    <a:pt x="420" y="514"/>
                  </a:lnTo>
                  <a:lnTo>
                    <a:pt x="423" y="495"/>
                  </a:lnTo>
                  <a:lnTo>
                    <a:pt x="427" y="491"/>
                  </a:lnTo>
                  <a:lnTo>
                    <a:pt x="430" y="488"/>
                  </a:lnTo>
                  <a:lnTo>
                    <a:pt x="433" y="488"/>
                  </a:lnTo>
                  <a:lnTo>
                    <a:pt x="436" y="488"/>
                  </a:lnTo>
                  <a:lnTo>
                    <a:pt x="439" y="484"/>
                  </a:lnTo>
                  <a:lnTo>
                    <a:pt x="442" y="480"/>
                  </a:lnTo>
                  <a:lnTo>
                    <a:pt x="445" y="473"/>
                  </a:lnTo>
                  <a:lnTo>
                    <a:pt x="448" y="473"/>
                  </a:lnTo>
                  <a:lnTo>
                    <a:pt x="451" y="473"/>
                  </a:lnTo>
                  <a:lnTo>
                    <a:pt x="454" y="469"/>
                  </a:lnTo>
                  <a:lnTo>
                    <a:pt x="457" y="462"/>
                  </a:lnTo>
                  <a:lnTo>
                    <a:pt x="461" y="458"/>
                  </a:lnTo>
                  <a:lnTo>
                    <a:pt x="464" y="455"/>
                  </a:lnTo>
                  <a:lnTo>
                    <a:pt x="467" y="451"/>
                  </a:lnTo>
                  <a:lnTo>
                    <a:pt x="470" y="444"/>
                  </a:lnTo>
                  <a:lnTo>
                    <a:pt x="473" y="436"/>
                  </a:lnTo>
                  <a:lnTo>
                    <a:pt x="476" y="433"/>
                  </a:lnTo>
                  <a:lnTo>
                    <a:pt x="479" y="429"/>
                  </a:lnTo>
                  <a:lnTo>
                    <a:pt x="482" y="425"/>
                  </a:lnTo>
                  <a:lnTo>
                    <a:pt x="485" y="418"/>
                  </a:lnTo>
                  <a:lnTo>
                    <a:pt x="488" y="414"/>
                  </a:lnTo>
                  <a:lnTo>
                    <a:pt x="491" y="403"/>
                  </a:lnTo>
                  <a:lnTo>
                    <a:pt x="495" y="400"/>
                  </a:lnTo>
                  <a:lnTo>
                    <a:pt x="501" y="392"/>
                  </a:lnTo>
                  <a:lnTo>
                    <a:pt x="504" y="389"/>
                  </a:lnTo>
                  <a:lnTo>
                    <a:pt x="507" y="381"/>
                  </a:lnTo>
                  <a:lnTo>
                    <a:pt x="510" y="378"/>
                  </a:lnTo>
                  <a:lnTo>
                    <a:pt x="513" y="374"/>
                  </a:lnTo>
                  <a:lnTo>
                    <a:pt x="516" y="374"/>
                  </a:lnTo>
                  <a:lnTo>
                    <a:pt x="519" y="367"/>
                  </a:lnTo>
                  <a:lnTo>
                    <a:pt x="522" y="359"/>
                  </a:lnTo>
                  <a:lnTo>
                    <a:pt x="525" y="356"/>
                  </a:lnTo>
                  <a:lnTo>
                    <a:pt x="529" y="352"/>
                  </a:lnTo>
                  <a:lnTo>
                    <a:pt x="532" y="348"/>
                  </a:lnTo>
                  <a:lnTo>
                    <a:pt x="535" y="345"/>
                  </a:lnTo>
                  <a:lnTo>
                    <a:pt x="538" y="337"/>
                  </a:lnTo>
                  <a:lnTo>
                    <a:pt x="541" y="330"/>
                  </a:lnTo>
                  <a:lnTo>
                    <a:pt x="544" y="326"/>
                  </a:lnTo>
                  <a:lnTo>
                    <a:pt x="547" y="319"/>
                  </a:lnTo>
                  <a:lnTo>
                    <a:pt x="550" y="315"/>
                  </a:lnTo>
                  <a:lnTo>
                    <a:pt x="553" y="312"/>
                  </a:lnTo>
                  <a:lnTo>
                    <a:pt x="556" y="308"/>
                  </a:lnTo>
                  <a:lnTo>
                    <a:pt x="559" y="304"/>
                  </a:lnTo>
                  <a:lnTo>
                    <a:pt x="563" y="304"/>
                  </a:lnTo>
                  <a:lnTo>
                    <a:pt x="566" y="301"/>
                  </a:lnTo>
                  <a:lnTo>
                    <a:pt x="569" y="297"/>
                  </a:lnTo>
                  <a:lnTo>
                    <a:pt x="572" y="293"/>
                  </a:lnTo>
                  <a:lnTo>
                    <a:pt x="575" y="290"/>
                  </a:lnTo>
                  <a:lnTo>
                    <a:pt x="578" y="286"/>
                  </a:lnTo>
                  <a:lnTo>
                    <a:pt x="581" y="282"/>
                  </a:lnTo>
                  <a:lnTo>
                    <a:pt x="584" y="279"/>
                  </a:lnTo>
                  <a:lnTo>
                    <a:pt x="587" y="275"/>
                  </a:lnTo>
                  <a:lnTo>
                    <a:pt x="590" y="268"/>
                  </a:lnTo>
                  <a:lnTo>
                    <a:pt x="593" y="264"/>
                  </a:lnTo>
                  <a:lnTo>
                    <a:pt x="596" y="260"/>
                  </a:lnTo>
                  <a:lnTo>
                    <a:pt x="600" y="257"/>
                  </a:lnTo>
                  <a:lnTo>
                    <a:pt x="603" y="249"/>
                  </a:lnTo>
                  <a:lnTo>
                    <a:pt x="606" y="246"/>
                  </a:lnTo>
                  <a:lnTo>
                    <a:pt x="609" y="238"/>
                  </a:lnTo>
                  <a:lnTo>
                    <a:pt x="612" y="235"/>
                  </a:lnTo>
                  <a:lnTo>
                    <a:pt x="615" y="227"/>
                  </a:lnTo>
                  <a:lnTo>
                    <a:pt x="618" y="223"/>
                  </a:lnTo>
                  <a:lnTo>
                    <a:pt x="621" y="220"/>
                  </a:lnTo>
                  <a:lnTo>
                    <a:pt x="624" y="220"/>
                  </a:lnTo>
                  <a:lnTo>
                    <a:pt x="627" y="223"/>
                  </a:lnTo>
                  <a:lnTo>
                    <a:pt x="630" y="216"/>
                  </a:lnTo>
                  <a:lnTo>
                    <a:pt x="634" y="209"/>
                  </a:lnTo>
                  <a:lnTo>
                    <a:pt x="637" y="198"/>
                  </a:lnTo>
                  <a:lnTo>
                    <a:pt x="640" y="191"/>
                  </a:lnTo>
                  <a:lnTo>
                    <a:pt x="643" y="187"/>
                  </a:lnTo>
                  <a:lnTo>
                    <a:pt x="646" y="179"/>
                  </a:lnTo>
                  <a:lnTo>
                    <a:pt x="649" y="176"/>
                  </a:lnTo>
                  <a:lnTo>
                    <a:pt x="652" y="169"/>
                  </a:lnTo>
                  <a:lnTo>
                    <a:pt x="655" y="165"/>
                  </a:lnTo>
                  <a:lnTo>
                    <a:pt x="658" y="161"/>
                  </a:lnTo>
                  <a:lnTo>
                    <a:pt x="661" y="157"/>
                  </a:lnTo>
                  <a:lnTo>
                    <a:pt x="667" y="150"/>
                  </a:lnTo>
                  <a:lnTo>
                    <a:pt x="671" y="146"/>
                  </a:lnTo>
                  <a:lnTo>
                    <a:pt x="674" y="143"/>
                  </a:lnTo>
                  <a:lnTo>
                    <a:pt x="677" y="143"/>
                  </a:lnTo>
                  <a:lnTo>
                    <a:pt x="680" y="139"/>
                  </a:lnTo>
                  <a:lnTo>
                    <a:pt x="683" y="139"/>
                  </a:lnTo>
                  <a:lnTo>
                    <a:pt x="686" y="132"/>
                  </a:lnTo>
                  <a:lnTo>
                    <a:pt x="689" y="132"/>
                  </a:lnTo>
                  <a:lnTo>
                    <a:pt x="692" y="124"/>
                  </a:lnTo>
                  <a:lnTo>
                    <a:pt x="695" y="121"/>
                  </a:lnTo>
                  <a:lnTo>
                    <a:pt x="698" y="117"/>
                  </a:lnTo>
                  <a:lnTo>
                    <a:pt x="701" y="113"/>
                  </a:lnTo>
                  <a:lnTo>
                    <a:pt x="705" y="110"/>
                  </a:lnTo>
                  <a:lnTo>
                    <a:pt x="708" y="102"/>
                  </a:lnTo>
                  <a:lnTo>
                    <a:pt x="711" y="99"/>
                  </a:lnTo>
                  <a:lnTo>
                    <a:pt x="714" y="95"/>
                  </a:lnTo>
                  <a:lnTo>
                    <a:pt x="717" y="91"/>
                  </a:lnTo>
                  <a:lnTo>
                    <a:pt x="720" y="88"/>
                  </a:lnTo>
                  <a:lnTo>
                    <a:pt x="723" y="84"/>
                  </a:lnTo>
                  <a:lnTo>
                    <a:pt x="726" y="77"/>
                  </a:lnTo>
                  <a:lnTo>
                    <a:pt x="729" y="73"/>
                  </a:lnTo>
                  <a:lnTo>
                    <a:pt x="732" y="69"/>
                  </a:lnTo>
                  <a:lnTo>
                    <a:pt x="735" y="66"/>
                  </a:lnTo>
                  <a:lnTo>
                    <a:pt x="738" y="66"/>
                  </a:lnTo>
                  <a:lnTo>
                    <a:pt x="742" y="62"/>
                  </a:lnTo>
                  <a:lnTo>
                    <a:pt x="745" y="58"/>
                  </a:lnTo>
                  <a:lnTo>
                    <a:pt x="748" y="55"/>
                  </a:lnTo>
                  <a:lnTo>
                    <a:pt x="751" y="51"/>
                  </a:lnTo>
                  <a:lnTo>
                    <a:pt x="754" y="40"/>
                  </a:lnTo>
                  <a:lnTo>
                    <a:pt x="757" y="29"/>
                  </a:lnTo>
                  <a:lnTo>
                    <a:pt x="760" y="25"/>
                  </a:lnTo>
                  <a:lnTo>
                    <a:pt x="763" y="25"/>
                  </a:lnTo>
                  <a:lnTo>
                    <a:pt x="766" y="25"/>
                  </a:lnTo>
                  <a:lnTo>
                    <a:pt x="769" y="25"/>
                  </a:lnTo>
                  <a:lnTo>
                    <a:pt x="772" y="29"/>
                  </a:lnTo>
                  <a:lnTo>
                    <a:pt x="776" y="29"/>
                  </a:lnTo>
                  <a:lnTo>
                    <a:pt x="779" y="36"/>
                  </a:lnTo>
                  <a:lnTo>
                    <a:pt x="782" y="40"/>
                  </a:lnTo>
                  <a:lnTo>
                    <a:pt x="785" y="36"/>
                  </a:lnTo>
                  <a:lnTo>
                    <a:pt x="788" y="40"/>
                  </a:lnTo>
                  <a:lnTo>
                    <a:pt x="791" y="40"/>
                  </a:lnTo>
                  <a:lnTo>
                    <a:pt x="794" y="40"/>
                  </a:lnTo>
                  <a:lnTo>
                    <a:pt x="797" y="40"/>
                  </a:lnTo>
                  <a:lnTo>
                    <a:pt x="800" y="40"/>
                  </a:lnTo>
                  <a:lnTo>
                    <a:pt x="803" y="40"/>
                  </a:lnTo>
                  <a:lnTo>
                    <a:pt x="806" y="40"/>
                  </a:lnTo>
                  <a:lnTo>
                    <a:pt x="813" y="40"/>
                  </a:lnTo>
                  <a:lnTo>
                    <a:pt x="816" y="40"/>
                  </a:lnTo>
                  <a:lnTo>
                    <a:pt x="819" y="40"/>
                  </a:lnTo>
                  <a:lnTo>
                    <a:pt x="822" y="40"/>
                  </a:lnTo>
                  <a:lnTo>
                    <a:pt x="825" y="40"/>
                  </a:lnTo>
                  <a:lnTo>
                    <a:pt x="828" y="40"/>
                  </a:lnTo>
                  <a:lnTo>
                    <a:pt x="831" y="40"/>
                  </a:lnTo>
                  <a:lnTo>
                    <a:pt x="834" y="44"/>
                  </a:lnTo>
                  <a:lnTo>
                    <a:pt x="837" y="44"/>
                  </a:lnTo>
                  <a:lnTo>
                    <a:pt x="840" y="44"/>
                  </a:lnTo>
                  <a:lnTo>
                    <a:pt x="843" y="44"/>
                  </a:lnTo>
                  <a:lnTo>
                    <a:pt x="847" y="44"/>
                  </a:lnTo>
                  <a:lnTo>
                    <a:pt x="850" y="44"/>
                  </a:lnTo>
                  <a:lnTo>
                    <a:pt x="853" y="44"/>
                  </a:lnTo>
                  <a:lnTo>
                    <a:pt x="856" y="44"/>
                  </a:lnTo>
                  <a:lnTo>
                    <a:pt x="859" y="44"/>
                  </a:lnTo>
                  <a:lnTo>
                    <a:pt x="862" y="44"/>
                  </a:lnTo>
                  <a:lnTo>
                    <a:pt x="865" y="44"/>
                  </a:lnTo>
                  <a:lnTo>
                    <a:pt x="868" y="44"/>
                  </a:lnTo>
                  <a:lnTo>
                    <a:pt x="871" y="44"/>
                  </a:lnTo>
                  <a:lnTo>
                    <a:pt x="874" y="44"/>
                  </a:lnTo>
                  <a:lnTo>
                    <a:pt x="877" y="44"/>
                  </a:lnTo>
                  <a:lnTo>
                    <a:pt x="881" y="44"/>
                  </a:lnTo>
                  <a:lnTo>
                    <a:pt x="884" y="44"/>
                  </a:lnTo>
                  <a:lnTo>
                    <a:pt x="887" y="44"/>
                  </a:lnTo>
                  <a:lnTo>
                    <a:pt x="890" y="44"/>
                  </a:lnTo>
                  <a:lnTo>
                    <a:pt x="893" y="44"/>
                  </a:lnTo>
                  <a:lnTo>
                    <a:pt x="896" y="44"/>
                  </a:lnTo>
                  <a:lnTo>
                    <a:pt x="899" y="44"/>
                  </a:lnTo>
                  <a:lnTo>
                    <a:pt x="902" y="44"/>
                  </a:lnTo>
                  <a:lnTo>
                    <a:pt x="905" y="44"/>
                  </a:lnTo>
                  <a:lnTo>
                    <a:pt x="908" y="44"/>
                  </a:lnTo>
                  <a:lnTo>
                    <a:pt x="911" y="44"/>
                  </a:lnTo>
                  <a:lnTo>
                    <a:pt x="914" y="44"/>
                  </a:lnTo>
                  <a:lnTo>
                    <a:pt x="918" y="44"/>
                  </a:lnTo>
                  <a:lnTo>
                    <a:pt x="921" y="44"/>
                  </a:lnTo>
                  <a:lnTo>
                    <a:pt x="924" y="44"/>
                  </a:lnTo>
                  <a:lnTo>
                    <a:pt x="927" y="44"/>
                  </a:lnTo>
                  <a:lnTo>
                    <a:pt x="930" y="44"/>
                  </a:lnTo>
                  <a:lnTo>
                    <a:pt x="933" y="44"/>
                  </a:lnTo>
                  <a:lnTo>
                    <a:pt x="936" y="44"/>
                  </a:lnTo>
                  <a:lnTo>
                    <a:pt x="939" y="44"/>
                  </a:lnTo>
                  <a:lnTo>
                    <a:pt x="942" y="25"/>
                  </a:lnTo>
                  <a:lnTo>
                    <a:pt x="945" y="25"/>
                  </a:lnTo>
                  <a:lnTo>
                    <a:pt x="948" y="25"/>
                  </a:lnTo>
                  <a:lnTo>
                    <a:pt x="952" y="18"/>
                  </a:lnTo>
                  <a:lnTo>
                    <a:pt x="958" y="0"/>
                  </a:lnTo>
                  <a:lnTo>
                    <a:pt x="961" y="3"/>
                  </a:lnTo>
                  <a:lnTo>
                    <a:pt x="964" y="62"/>
                  </a:lnTo>
                  <a:lnTo>
                    <a:pt x="967" y="58"/>
                  </a:lnTo>
                  <a:lnTo>
                    <a:pt x="970" y="55"/>
                  </a:lnTo>
                  <a:lnTo>
                    <a:pt x="973" y="55"/>
                  </a:lnTo>
                  <a:lnTo>
                    <a:pt x="976" y="66"/>
                  </a:lnTo>
                  <a:lnTo>
                    <a:pt x="979" y="84"/>
                  </a:lnTo>
                  <a:lnTo>
                    <a:pt x="982" y="99"/>
                  </a:lnTo>
                  <a:lnTo>
                    <a:pt x="986" y="99"/>
                  </a:lnTo>
                  <a:lnTo>
                    <a:pt x="989" y="95"/>
                  </a:lnTo>
                  <a:lnTo>
                    <a:pt x="992" y="84"/>
                  </a:lnTo>
                  <a:lnTo>
                    <a:pt x="995" y="69"/>
                  </a:lnTo>
                  <a:lnTo>
                    <a:pt x="998" y="69"/>
                  </a:lnTo>
                  <a:lnTo>
                    <a:pt x="1001" y="88"/>
                  </a:lnTo>
                  <a:lnTo>
                    <a:pt x="1004" y="99"/>
                  </a:lnTo>
                  <a:lnTo>
                    <a:pt x="1007" y="106"/>
                  </a:lnTo>
                  <a:lnTo>
                    <a:pt x="1010" y="128"/>
                  </a:lnTo>
                  <a:lnTo>
                    <a:pt x="1013" y="157"/>
                  </a:lnTo>
                  <a:lnTo>
                    <a:pt x="1016" y="213"/>
                  </a:lnTo>
                  <a:lnTo>
                    <a:pt x="1020" y="293"/>
                  </a:lnTo>
                  <a:lnTo>
                    <a:pt x="1023" y="308"/>
                  </a:lnTo>
                  <a:lnTo>
                    <a:pt x="1026" y="308"/>
                  </a:lnTo>
                  <a:lnTo>
                    <a:pt x="1029" y="312"/>
                  </a:lnTo>
                  <a:lnTo>
                    <a:pt x="1032" y="312"/>
                  </a:lnTo>
                  <a:lnTo>
                    <a:pt x="1035" y="312"/>
                  </a:lnTo>
                  <a:lnTo>
                    <a:pt x="1038" y="323"/>
                  </a:lnTo>
                  <a:lnTo>
                    <a:pt x="1041" y="345"/>
                  </a:lnTo>
                  <a:lnTo>
                    <a:pt x="1044" y="367"/>
                  </a:lnTo>
                  <a:lnTo>
                    <a:pt x="1047" y="356"/>
                  </a:lnTo>
                  <a:lnTo>
                    <a:pt x="1050" y="352"/>
                  </a:lnTo>
                  <a:lnTo>
                    <a:pt x="1054" y="356"/>
                  </a:lnTo>
                  <a:lnTo>
                    <a:pt x="1057" y="341"/>
                  </a:lnTo>
                  <a:lnTo>
                    <a:pt x="1060" y="334"/>
                  </a:lnTo>
                  <a:lnTo>
                    <a:pt x="1063" y="348"/>
                  </a:lnTo>
                  <a:lnTo>
                    <a:pt x="1066" y="356"/>
                  </a:lnTo>
                  <a:lnTo>
                    <a:pt x="1069" y="356"/>
                  </a:lnTo>
                  <a:lnTo>
                    <a:pt x="1072" y="363"/>
                  </a:lnTo>
                  <a:lnTo>
                    <a:pt x="1075" y="359"/>
                  </a:lnTo>
                  <a:lnTo>
                    <a:pt x="1078" y="359"/>
                  </a:lnTo>
                  <a:lnTo>
                    <a:pt x="1081" y="348"/>
                  </a:lnTo>
                  <a:lnTo>
                    <a:pt x="1084" y="345"/>
                  </a:lnTo>
                  <a:lnTo>
                    <a:pt x="1088" y="345"/>
                  </a:lnTo>
                  <a:lnTo>
                    <a:pt x="1091" y="345"/>
                  </a:lnTo>
                  <a:lnTo>
                    <a:pt x="1094" y="345"/>
                  </a:lnTo>
                  <a:lnTo>
                    <a:pt x="1097" y="345"/>
                  </a:lnTo>
                  <a:lnTo>
                    <a:pt x="1103" y="345"/>
                  </a:lnTo>
                  <a:lnTo>
                    <a:pt x="1106" y="345"/>
                  </a:lnTo>
                  <a:lnTo>
                    <a:pt x="1109" y="345"/>
                  </a:lnTo>
                  <a:lnTo>
                    <a:pt x="1112" y="345"/>
                  </a:lnTo>
                  <a:lnTo>
                    <a:pt x="1115" y="345"/>
                  </a:lnTo>
                  <a:lnTo>
                    <a:pt x="1118" y="345"/>
                  </a:lnTo>
                  <a:lnTo>
                    <a:pt x="1121" y="345"/>
                  </a:lnTo>
                  <a:lnTo>
                    <a:pt x="1125" y="341"/>
                  </a:lnTo>
                  <a:lnTo>
                    <a:pt x="1128" y="297"/>
                  </a:lnTo>
                  <a:lnTo>
                    <a:pt x="1131" y="231"/>
                  </a:lnTo>
                  <a:lnTo>
                    <a:pt x="1134" y="179"/>
                  </a:lnTo>
                  <a:lnTo>
                    <a:pt x="1137" y="113"/>
                  </a:lnTo>
                  <a:lnTo>
                    <a:pt x="1140" y="143"/>
                  </a:lnTo>
                  <a:lnTo>
                    <a:pt x="1143" y="257"/>
                  </a:lnTo>
                  <a:lnTo>
                    <a:pt x="1146" y="297"/>
                  </a:lnTo>
                  <a:lnTo>
                    <a:pt x="1149" y="392"/>
                  </a:lnTo>
                  <a:lnTo>
                    <a:pt x="1152" y="422"/>
                  </a:lnTo>
                  <a:lnTo>
                    <a:pt x="1155" y="422"/>
                  </a:lnTo>
                  <a:lnTo>
                    <a:pt x="1159" y="418"/>
                  </a:lnTo>
                  <a:lnTo>
                    <a:pt x="1162" y="418"/>
                  </a:lnTo>
                  <a:lnTo>
                    <a:pt x="1165" y="440"/>
                  </a:lnTo>
                  <a:lnTo>
                    <a:pt x="1168" y="495"/>
                  </a:lnTo>
                  <a:lnTo>
                    <a:pt x="1171" y="502"/>
                  </a:lnTo>
                  <a:lnTo>
                    <a:pt x="1174" y="510"/>
                  </a:lnTo>
                  <a:lnTo>
                    <a:pt x="1177" y="510"/>
                  </a:lnTo>
                  <a:lnTo>
                    <a:pt x="1180" y="546"/>
                  </a:lnTo>
                  <a:lnTo>
                    <a:pt x="1183" y="539"/>
                  </a:lnTo>
                  <a:lnTo>
                    <a:pt x="1186" y="535"/>
                  </a:lnTo>
                  <a:lnTo>
                    <a:pt x="1189" y="528"/>
                  </a:lnTo>
                  <a:lnTo>
                    <a:pt x="1193" y="528"/>
                  </a:lnTo>
                  <a:lnTo>
                    <a:pt x="1196" y="528"/>
                  </a:lnTo>
                  <a:lnTo>
                    <a:pt x="1199" y="524"/>
                  </a:lnTo>
                  <a:lnTo>
                    <a:pt x="1202" y="524"/>
                  </a:lnTo>
                  <a:lnTo>
                    <a:pt x="1205" y="521"/>
                  </a:lnTo>
                  <a:lnTo>
                    <a:pt x="1208" y="532"/>
                  </a:lnTo>
                  <a:lnTo>
                    <a:pt x="1211" y="528"/>
                  </a:lnTo>
                  <a:lnTo>
                    <a:pt x="1214" y="539"/>
                  </a:lnTo>
                  <a:lnTo>
                    <a:pt x="1217" y="543"/>
                  </a:lnTo>
                  <a:lnTo>
                    <a:pt x="1220" y="546"/>
                  </a:lnTo>
                  <a:lnTo>
                    <a:pt x="1227" y="550"/>
                  </a:lnTo>
                  <a:lnTo>
                    <a:pt x="1230" y="557"/>
                  </a:lnTo>
                  <a:lnTo>
                    <a:pt x="1233" y="565"/>
                  </a:lnTo>
                  <a:lnTo>
                    <a:pt x="1236" y="576"/>
                  </a:lnTo>
                  <a:lnTo>
                    <a:pt x="1239" y="579"/>
                  </a:lnTo>
                  <a:lnTo>
                    <a:pt x="1242" y="583"/>
                  </a:lnTo>
                  <a:lnTo>
                    <a:pt x="1245" y="583"/>
                  </a:lnTo>
                  <a:lnTo>
                    <a:pt x="1248" y="587"/>
                  </a:lnTo>
                  <a:lnTo>
                    <a:pt x="1251" y="587"/>
                  </a:lnTo>
                  <a:lnTo>
                    <a:pt x="1254" y="591"/>
                  </a:lnTo>
                  <a:lnTo>
                    <a:pt x="1257" y="591"/>
                  </a:lnTo>
                  <a:lnTo>
                    <a:pt x="1260" y="591"/>
                  </a:lnTo>
                  <a:lnTo>
                    <a:pt x="1267" y="591"/>
                  </a:lnTo>
                  <a:lnTo>
                    <a:pt x="1270" y="591"/>
                  </a:lnTo>
                  <a:lnTo>
                    <a:pt x="1273" y="591"/>
                  </a:lnTo>
                  <a:lnTo>
                    <a:pt x="1276" y="591"/>
                  </a:lnTo>
                  <a:lnTo>
                    <a:pt x="1279" y="587"/>
                  </a:lnTo>
                  <a:lnTo>
                    <a:pt x="1282" y="587"/>
                  </a:lnTo>
                  <a:lnTo>
                    <a:pt x="1285" y="587"/>
                  </a:lnTo>
                  <a:lnTo>
                    <a:pt x="1288" y="583"/>
                  </a:lnTo>
                  <a:lnTo>
                    <a:pt x="1291" y="583"/>
                  </a:lnTo>
                  <a:lnTo>
                    <a:pt x="1294" y="583"/>
                  </a:lnTo>
                  <a:lnTo>
                    <a:pt x="1298" y="569"/>
                  </a:lnTo>
                  <a:lnTo>
                    <a:pt x="1301" y="569"/>
                  </a:lnTo>
                  <a:lnTo>
                    <a:pt x="1304" y="569"/>
                  </a:lnTo>
                  <a:lnTo>
                    <a:pt x="1307" y="569"/>
                  </a:lnTo>
                  <a:lnTo>
                    <a:pt x="1310" y="565"/>
                  </a:lnTo>
                  <a:lnTo>
                    <a:pt x="1313" y="565"/>
                  </a:lnTo>
                  <a:lnTo>
                    <a:pt x="1316" y="565"/>
                  </a:lnTo>
                  <a:lnTo>
                    <a:pt x="1319" y="565"/>
                  </a:lnTo>
                  <a:lnTo>
                    <a:pt x="1322" y="565"/>
                  </a:lnTo>
                  <a:lnTo>
                    <a:pt x="1325" y="565"/>
                  </a:lnTo>
                  <a:lnTo>
                    <a:pt x="1328" y="565"/>
                  </a:lnTo>
                  <a:lnTo>
                    <a:pt x="1332" y="561"/>
                  </a:lnTo>
                  <a:lnTo>
                    <a:pt x="1335" y="561"/>
                  </a:lnTo>
                  <a:lnTo>
                    <a:pt x="1338" y="561"/>
                  </a:lnTo>
                  <a:lnTo>
                    <a:pt x="1341" y="576"/>
                  </a:lnTo>
                  <a:lnTo>
                    <a:pt x="1344" y="572"/>
                  </a:lnTo>
                  <a:lnTo>
                    <a:pt x="1347" y="572"/>
                  </a:lnTo>
                  <a:lnTo>
                    <a:pt x="1350" y="569"/>
                  </a:lnTo>
                  <a:lnTo>
                    <a:pt x="1353" y="569"/>
                  </a:lnTo>
                  <a:lnTo>
                    <a:pt x="1356" y="565"/>
                  </a:lnTo>
                  <a:lnTo>
                    <a:pt x="1359" y="561"/>
                  </a:lnTo>
                  <a:lnTo>
                    <a:pt x="1362" y="561"/>
                  </a:lnTo>
                  <a:lnTo>
                    <a:pt x="1365" y="557"/>
                  </a:lnTo>
                  <a:lnTo>
                    <a:pt x="1369" y="554"/>
                  </a:lnTo>
                  <a:lnTo>
                    <a:pt x="1372" y="550"/>
                  </a:lnTo>
                  <a:lnTo>
                    <a:pt x="1375" y="546"/>
                  </a:lnTo>
                  <a:lnTo>
                    <a:pt x="1378" y="546"/>
                  </a:lnTo>
                  <a:lnTo>
                    <a:pt x="1381" y="543"/>
                  </a:lnTo>
                  <a:lnTo>
                    <a:pt x="1384" y="543"/>
                  </a:lnTo>
                  <a:lnTo>
                    <a:pt x="1387" y="539"/>
                  </a:lnTo>
                  <a:lnTo>
                    <a:pt x="1390" y="539"/>
                  </a:lnTo>
                  <a:lnTo>
                    <a:pt x="1393" y="535"/>
                  </a:lnTo>
                  <a:lnTo>
                    <a:pt x="1396" y="532"/>
                  </a:lnTo>
                  <a:lnTo>
                    <a:pt x="1399" y="532"/>
                  </a:lnTo>
                  <a:lnTo>
                    <a:pt x="1403" y="528"/>
                  </a:lnTo>
                  <a:lnTo>
                    <a:pt x="1406" y="528"/>
                  </a:lnTo>
                  <a:lnTo>
                    <a:pt x="1409" y="524"/>
                  </a:lnTo>
                  <a:lnTo>
                    <a:pt x="1412" y="524"/>
                  </a:lnTo>
                  <a:lnTo>
                    <a:pt x="1415" y="521"/>
                  </a:lnTo>
                  <a:lnTo>
                    <a:pt x="1418" y="517"/>
                  </a:lnTo>
                  <a:lnTo>
                    <a:pt x="1421" y="517"/>
                  </a:lnTo>
                  <a:lnTo>
                    <a:pt x="1424" y="514"/>
                  </a:lnTo>
                  <a:lnTo>
                    <a:pt x="1427" y="510"/>
                  </a:lnTo>
                  <a:lnTo>
                    <a:pt x="1433" y="510"/>
                  </a:lnTo>
                  <a:lnTo>
                    <a:pt x="1436" y="506"/>
                  </a:lnTo>
                  <a:lnTo>
                    <a:pt x="1440" y="502"/>
                  </a:lnTo>
                  <a:lnTo>
                    <a:pt x="1443" y="502"/>
                  </a:lnTo>
                  <a:lnTo>
                    <a:pt x="1446" y="499"/>
                  </a:lnTo>
                  <a:lnTo>
                    <a:pt x="1449" y="495"/>
                  </a:lnTo>
                  <a:lnTo>
                    <a:pt x="1452" y="495"/>
                  </a:lnTo>
                  <a:lnTo>
                    <a:pt x="1455" y="491"/>
                  </a:lnTo>
                  <a:lnTo>
                    <a:pt x="1458" y="491"/>
                  </a:lnTo>
                  <a:lnTo>
                    <a:pt x="1461" y="488"/>
                  </a:lnTo>
                  <a:lnTo>
                    <a:pt x="1464" y="473"/>
                  </a:lnTo>
                  <a:lnTo>
                    <a:pt x="1467" y="473"/>
                  </a:lnTo>
                  <a:lnTo>
                    <a:pt x="1470" y="469"/>
                  </a:lnTo>
                  <a:lnTo>
                    <a:pt x="1474" y="469"/>
                  </a:lnTo>
                  <a:lnTo>
                    <a:pt x="1477" y="466"/>
                  </a:lnTo>
                  <a:lnTo>
                    <a:pt x="1480" y="466"/>
                  </a:lnTo>
                  <a:lnTo>
                    <a:pt x="1483" y="462"/>
                  </a:lnTo>
                  <a:lnTo>
                    <a:pt x="1486" y="462"/>
                  </a:lnTo>
                  <a:lnTo>
                    <a:pt x="1489" y="458"/>
                  </a:lnTo>
                  <a:lnTo>
                    <a:pt x="1492" y="458"/>
                  </a:lnTo>
                  <a:lnTo>
                    <a:pt x="1495" y="455"/>
                  </a:lnTo>
                  <a:lnTo>
                    <a:pt x="1498" y="455"/>
                  </a:lnTo>
                  <a:lnTo>
                    <a:pt x="1501" y="451"/>
                  </a:lnTo>
                  <a:lnTo>
                    <a:pt x="1504" y="447"/>
                  </a:lnTo>
                  <a:lnTo>
                    <a:pt x="1507" y="458"/>
                  </a:lnTo>
                  <a:lnTo>
                    <a:pt x="1511" y="455"/>
                  </a:lnTo>
                  <a:lnTo>
                    <a:pt x="1514" y="451"/>
                  </a:lnTo>
                  <a:lnTo>
                    <a:pt x="1517" y="447"/>
                  </a:lnTo>
                  <a:lnTo>
                    <a:pt x="1520" y="444"/>
                  </a:lnTo>
                  <a:lnTo>
                    <a:pt x="1523" y="440"/>
                  </a:lnTo>
                  <a:lnTo>
                    <a:pt x="1526" y="436"/>
                  </a:lnTo>
                  <a:lnTo>
                    <a:pt x="1529" y="433"/>
                  </a:lnTo>
                  <a:lnTo>
                    <a:pt x="1532" y="425"/>
                  </a:lnTo>
                  <a:lnTo>
                    <a:pt x="1535" y="422"/>
                  </a:lnTo>
                  <a:lnTo>
                    <a:pt x="1538" y="418"/>
                  </a:lnTo>
                  <a:lnTo>
                    <a:pt x="1541" y="418"/>
                  </a:lnTo>
                  <a:lnTo>
                    <a:pt x="1545" y="414"/>
                  </a:lnTo>
                  <a:lnTo>
                    <a:pt x="1548" y="411"/>
                  </a:lnTo>
                  <a:lnTo>
                    <a:pt x="1551" y="407"/>
                  </a:lnTo>
                  <a:lnTo>
                    <a:pt x="1554" y="403"/>
                  </a:lnTo>
                  <a:lnTo>
                    <a:pt x="1557" y="403"/>
                  </a:lnTo>
                  <a:lnTo>
                    <a:pt x="1560" y="400"/>
                  </a:lnTo>
                  <a:lnTo>
                    <a:pt x="1563" y="396"/>
                  </a:lnTo>
                  <a:lnTo>
                    <a:pt x="1566" y="396"/>
                  </a:lnTo>
                  <a:lnTo>
                    <a:pt x="1569" y="392"/>
                  </a:lnTo>
                  <a:lnTo>
                    <a:pt x="1572" y="389"/>
                  </a:lnTo>
                  <a:lnTo>
                    <a:pt x="1579" y="389"/>
                  </a:lnTo>
                  <a:lnTo>
                    <a:pt x="1582" y="385"/>
                  </a:lnTo>
                  <a:lnTo>
                    <a:pt x="1585" y="385"/>
                  </a:lnTo>
                  <a:lnTo>
                    <a:pt x="1588" y="381"/>
                  </a:lnTo>
                  <a:lnTo>
                    <a:pt x="1591" y="378"/>
                  </a:lnTo>
                  <a:lnTo>
                    <a:pt x="1594" y="378"/>
                  </a:lnTo>
                  <a:lnTo>
                    <a:pt x="1597" y="374"/>
                  </a:lnTo>
                  <a:lnTo>
                    <a:pt x="1600" y="370"/>
                  </a:lnTo>
                  <a:lnTo>
                    <a:pt x="1603" y="370"/>
                  </a:lnTo>
                  <a:lnTo>
                    <a:pt x="1606" y="367"/>
                  </a:lnTo>
                  <a:lnTo>
                    <a:pt x="1609" y="363"/>
                  </a:lnTo>
                  <a:lnTo>
                    <a:pt x="1613" y="363"/>
                  </a:lnTo>
                  <a:lnTo>
                    <a:pt x="1616" y="359"/>
                  </a:lnTo>
                  <a:lnTo>
                    <a:pt x="1619" y="359"/>
                  </a:lnTo>
                  <a:lnTo>
                    <a:pt x="1622" y="356"/>
                  </a:lnTo>
                  <a:lnTo>
                    <a:pt x="1625" y="352"/>
                  </a:lnTo>
                  <a:lnTo>
                    <a:pt x="1628" y="352"/>
                  </a:lnTo>
                  <a:lnTo>
                    <a:pt x="1631" y="341"/>
                  </a:lnTo>
                  <a:lnTo>
                    <a:pt x="1634" y="337"/>
                  </a:lnTo>
                  <a:lnTo>
                    <a:pt x="1637" y="337"/>
                  </a:lnTo>
                  <a:lnTo>
                    <a:pt x="1640" y="337"/>
                  </a:lnTo>
                  <a:lnTo>
                    <a:pt x="1643" y="334"/>
                  </a:lnTo>
                  <a:lnTo>
                    <a:pt x="1646" y="334"/>
                  </a:lnTo>
                  <a:lnTo>
                    <a:pt x="1650" y="330"/>
                  </a:lnTo>
                  <a:lnTo>
                    <a:pt x="1653" y="330"/>
                  </a:lnTo>
                  <a:lnTo>
                    <a:pt x="1656" y="330"/>
                  </a:lnTo>
                  <a:lnTo>
                    <a:pt x="1659" y="326"/>
                  </a:lnTo>
                  <a:lnTo>
                    <a:pt x="1662" y="326"/>
                  </a:lnTo>
                  <a:lnTo>
                    <a:pt x="1665" y="323"/>
                  </a:lnTo>
                  <a:lnTo>
                    <a:pt x="1668" y="323"/>
                  </a:lnTo>
                  <a:lnTo>
                    <a:pt x="1671" y="326"/>
                  </a:lnTo>
                  <a:lnTo>
                    <a:pt x="1674" y="326"/>
                  </a:lnTo>
                  <a:lnTo>
                    <a:pt x="1677" y="323"/>
                  </a:lnTo>
                  <a:lnTo>
                    <a:pt x="1680" y="323"/>
                  </a:lnTo>
                  <a:lnTo>
                    <a:pt x="1684" y="319"/>
                  </a:lnTo>
                  <a:lnTo>
                    <a:pt x="1687" y="319"/>
                  </a:lnTo>
                  <a:lnTo>
                    <a:pt x="1690" y="315"/>
                  </a:lnTo>
                  <a:lnTo>
                    <a:pt x="1693" y="312"/>
                  </a:lnTo>
                  <a:lnTo>
                    <a:pt x="1696" y="312"/>
                  </a:lnTo>
                  <a:lnTo>
                    <a:pt x="1699" y="308"/>
                  </a:lnTo>
                  <a:lnTo>
                    <a:pt x="1702" y="304"/>
                  </a:lnTo>
                  <a:lnTo>
                    <a:pt x="1705" y="304"/>
                  </a:lnTo>
                  <a:lnTo>
                    <a:pt x="1708" y="301"/>
                  </a:lnTo>
                  <a:lnTo>
                    <a:pt x="1711" y="301"/>
                  </a:lnTo>
                  <a:lnTo>
                    <a:pt x="1714" y="297"/>
                  </a:lnTo>
                  <a:lnTo>
                    <a:pt x="1718" y="297"/>
                  </a:lnTo>
                  <a:lnTo>
                    <a:pt x="1724" y="297"/>
                  </a:lnTo>
                  <a:lnTo>
                    <a:pt x="1727" y="293"/>
                  </a:lnTo>
                  <a:lnTo>
                    <a:pt x="1730" y="293"/>
                  </a:lnTo>
                  <a:lnTo>
                    <a:pt x="1733" y="290"/>
                  </a:lnTo>
                  <a:lnTo>
                    <a:pt x="1736" y="290"/>
                  </a:lnTo>
                  <a:lnTo>
                    <a:pt x="1739" y="290"/>
                  </a:lnTo>
                  <a:lnTo>
                    <a:pt x="1742" y="286"/>
                  </a:lnTo>
                  <a:lnTo>
                    <a:pt x="1745" y="286"/>
                  </a:lnTo>
                  <a:lnTo>
                    <a:pt x="1748" y="286"/>
                  </a:lnTo>
                  <a:lnTo>
                    <a:pt x="1752" y="282"/>
                  </a:lnTo>
                  <a:lnTo>
                    <a:pt x="1755" y="282"/>
                  </a:lnTo>
                  <a:lnTo>
                    <a:pt x="1758" y="282"/>
                  </a:lnTo>
                  <a:lnTo>
                    <a:pt x="1761" y="279"/>
                  </a:lnTo>
                  <a:lnTo>
                    <a:pt x="1764" y="279"/>
                  </a:lnTo>
                  <a:lnTo>
                    <a:pt x="1767" y="279"/>
                  </a:lnTo>
                  <a:lnTo>
                    <a:pt x="1770" y="275"/>
                  </a:lnTo>
                  <a:lnTo>
                    <a:pt x="1773" y="275"/>
                  </a:lnTo>
                  <a:lnTo>
                    <a:pt x="1776" y="275"/>
                  </a:lnTo>
                  <a:lnTo>
                    <a:pt x="1779" y="271"/>
                  </a:lnTo>
                  <a:lnTo>
                    <a:pt x="1782" y="271"/>
                  </a:lnTo>
                  <a:lnTo>
                    <a:pt x="1786" y="271"/>
                  </a:lnTo>
                  <a:lnTo>
                    <a:pt x="1789" y="271"/>
                  </a:lnTo>
                  <a:lnTo>
                    <a:pt x="1792" y="268"/>
                  </a:lnTo>
                  <a:lnTo>
                    <a:pt x="1795" y="260"/>
                  </a:lnTo>
                  <a:lnTo>
                    <a:pt x="1798" y="260"/>
                  </a:lnTo>
                  <a:lnTo>
                    <a:pt x="1801" y="260"/>
                  </a:lnTo>
                  <a:lnTo>
                    <a:pt x="1804" y="260"/>
                  </a:lnTo>
                  <a:lnTo>
                    <a:pt x="1807" y="257"/>
                  </a:lnTo>
                  <a:lnTo>
                    <a:pt x="1810" y="257"/>
                  </a:lnTo>
                  <a:lnTo>
                    <a:pt x="1813" y="257"/>
                  </a:lnTo>
                  <a:lnTo>
                    <a:pt x="1816" y="257"/>
                  </a:lnTo>
                  <a:lnTo>
                    <a:pt x="1819" y="257"/>
                  </a:lnTo>
                  <a:lnTo>
                    <a:pt x="1823" y="253"/>
                  </a:lnTo>
                  <a:lnTo>
                    <a:pt x="1826" y="253"/>
                  </a:lnTo>
                  <a:lnTo>
                    <a:pt x="1829" y="253"/>
                  </a:lnTo>
                  <a:lnTo>
                    <a:pt x="1832" y="257"/>
                  </a:lnTo>
                  <a:lnTo>
                    <a:pt x="1835" y="257"/>
                  </a:lnTo>
                  <a:lnTo>
                    <a:pt x="1838" y="257"/>
                  </a:lnTo>
                  <a:lnTo>
                    <a:pt x="1841" y="253"/>
                  </a:lnTo>
                  <a:lnTo>
                    <a:pt x="1847" y="253"/>
                  </a:lnTo>
                  <a:lnTo>
                    <a:pt x="1850" y="253"/>
                  </a:lnTo>
                  <a:lnTo>
                    <a:pt x="1853" y="249"/>
                  </a:lnTo>
                  <a:lnTo>
                    <a:pt x="1857" y="249"/>
                  </a:lnTo>
                  <a:lnTo>
                    <a:pt x="1860" y="246"/>
                  </a:lnTo>
                  <a:lnTo>
                    <a:pt x="1863" y="246"/>
                  </a:lnTo>
                  <a:lnTo>
                    <a:pt x="1866" y="246"/>
                  </a:lnTo>
                  <a:lnTo>
                    <a:pt x="1869" y="246"/>
                  </a:lnTo>
                  <a:lnTo>
                    <a:pt x="1872" y="242"/>
                  </a:lnTo>
                  <a:lnTo>
                    <a:pt x="1875" y="242"/>
                  </a:lnTo>
                  <a:lnTo>
                    <a:pt x="1878" y="242"/>
                  </a:lnTo>
                  <a:lnTo>
                    <a:pt x="1881" y="242"/>
                  </a:lnTo>
                  <a:lnTo>
                    <a:pt x="1884" y="242"/>
                  </a:lnTo>
                  <a:lnTo>
                    <a:pt x="1887" y="238"/>
                  </a:lnTo>
                  <a:lnTo>
                    <a:pt x="1891" y="238"/>
                  </a:lnTo>
                  <a:lnTo>
                    <a:pt x="1894" y="238"/>
                  </a:lnTo>
                  <a:lnTo>
                    <a:pt x="1897" y="238"/>
                  </a:lnTo>
                  <a:lnTo>
                    <a:pt x="1900" y="238"/>
                  </a:lnTo>
                  <a:lnTo>
                    <a:pt x="1903" y="238"/>
                  </a:lnTo>
                  <a:lnTo>
                    <a:pt x="1906" y="238"/>
                  </a:lnTo>
                  <a:lnTo>
                    <a:pt x="1909" y="238"/>
                  </a:lnTo>
                  <a:lnTo>
                    <a:pt x="1912" y="238"/>
                  </a:lnTo>
                  <a:lnTo>
                    <a:pt x="1915" y="238"/>
                  </a:lnTo>
                  <a:lnTo>
                    <a:pt x="1918" y="238"/>
                  </a:lnTo>
                  <a:lnTo>
                    <a:pt x="1921" y="238"/>
                  </a:lnTo>
                  <a:lnTo>
                    <a:pt x="1925" y="235"/>
                  </a:lnTo>
                  <a:lnTo>
                    <a:pt x="1928" y="235"/>
                  </a:lnTo>
                  <a:lnTo>
                    <a:pt x="1931" y="235"/>
                  </a:lnTo>
                  <a:lnTo>
                    <a:pt x="1934" y="235"/>
                  </a:lnTo>
                  <a:lnTo>
                    <a:pt x="1937" y="235"/>
                  </a:lnTo>
                  <a:lnTo>
                    <a:pt x="1940" y="235"/>
                  </a:lnTo>
                  <a:lnTo>
                    <a:pt x="1943" y="235"/>
                  </a:lnTo>
                  <a:lnTo>
                    <a:pt x="1946" y="235"/>
                  </a:lnTo>
                  <a:lnTo>
                    <a:pt x="1949" y="235"/>
                  </a:lnTo>
                  <a:lnTo>
                    <a:pt x="1952" y="235"/>
                  </a:lnTo>
                  <a:lnTo>
                    <a:pt x="1955" y="235"/>
                  </a:lnTo>
                  <a:lnTo>
                    <a:pt x="1958" y="231"/>
                  </a:lnTo>
                  <a:lnTo>
                    <a:pt x="1962" y="231"/>
                  </a:lnTo>
                  <a:lnTo>
                    <a:pt x="1965" y="231"/>
                  </a:lnTo>
                  <a:lnTo>
                    <a:pt x="1968" y="231"/>
                  </a:lnTo>
                  <a:lnTo>
                    <a:pt x="1971" y="231"/>
                  </a:lnTo>
                  <a:lnTo>
                    <a:pt x="1974" y="231"/>
                  </a:lnTo>
                  <a:lnTo>
                    <a:pt x="1977" y="231"/>
                  </a:lnTo>
                  <a:lnTo>
                    <a:pt x="1980" y="231"/>
                  </a:lnTo>
                  <a:lnTo>
                    <a:pt x="1983" y="231"/>
                  </a:lnTo>
                  <a:lnTo>
                    <a:pt x="1986" y="227"/>
                  </a:lnTo>
                  <a:lnTo>
                    <a:pt x="1992" y="227"/>
                  </a:lnTo>
                  <a:lnTo>
                    <a:pt x="1996" y="227"/>
                  </a:lnTo>
                  <a:lnTo>
                    <a:pt x="2002" y="227"/>
                  </a:lnTo>
                  <a:lnTo>
                    <a:pt x="2005" y="227"/>
                  </a:lnTo>
                  <a:lnTo>
                    <a:pt x="2008" y="227"/>
                  </a:lnTo>
                  <a:lnTo>
                    <a:pt x="2011" y="223"/>
                  </a:lnTo>
                  <a:lnTo>
                    <a:pt x="2014" y="223"/>
                  </a:lnTo>
                  <a:lnTo>
                    <a:pt x="2017" y="223"/>
                  </a:lnTo>
                  <a:lnTo>
                    <a:pt x="2020" y="223"/>
                  </a:lnTo>
                  <a:lnTo>
                    <a:pt x="2023" y="223"/>
                  </a:lnTo>
                  <a:lnTo>
                    <a:pt x="2026" y="220"/>
                  </a:lnTo>
                  <a:lnTo>
                    <a:pt x="2029" y="220"/>
                  </a:lnTo>
                  <a:lnTo>
                    <a:pt x="2033" y="220"/>
                  </a:lnTo>
                  <a:lnTo>
                    <a:pt x="2036" y="220"/>
                  </a:lnTo>
                  <a:lnTo>
                    <a:pt x="2039" y="220"/>
                  </a:lnTo>
                  <a:lnTo>
                    <a:pt x="2042" y="216"/>
                  </a:lnTo>
                  <a:lnTo>
                    <a:pt x="2048" y="216"/>
                  </a:lnTo>
                  <a:lnTo>
                    <a:pt x="2051" y="216"/>
                  </a:lnTo>
                  <a:lnTo>
                    <a:pt x="2054" y="216"/>
                  </a:lnTo>
                  <a:lnTo>
                    <a:pt x="2057" y="213"/>
                  </a:lnTo>
                  <a:lnTo>
                    <a:pt x="2060" y="213"/>
                  </a:lnTo>
                  <a:lnTo>
                    <a:pt x="2063" y="213"/>
                  </a:lnTo>
                  <a:lnTo>
                    <a:pt x="2067" y="213"/>
                  </a:lnTo>
                  <a:lnTo>
                    <a:pt x="2070" y="213"/>
                  </a:lnTo>
                  <a:lnTo>
                    <a:pt x="2073" y="209"/>
                  </a:lnTo>
                </a:path>
              </a:pathLst>
            </a:custGeom>
            <a:noFill/>
            <a:ln w="9525" cap="rnd">
              <a:solidFill>
                <a:srgbClr val="008000"/>
              </a:solidFill>
              <a:prstDash val="solid"/>
              <a:round/>
              <a:headEnd/>
              <a:tailEnd/>
            </a:ln>
          </p:spPr>
          <p:txBody>
            <a:bodyPr/>
            <a:lstStyle/>
            <a:p>
              <a:endParaRPr lang="en-US"/>
            </a:p>
          </p:txBody>
        </p:sp>
        <p:sp>
          <p:nvSpPr>
            <p:cNvPr id="97355" name="Freeform 76"/>
            <p:cNvSpPr>
              <a:spLocks/>
            </p:cNvSpPr>
            <p:nvPr/>
          </p:nvSpPr>
          <p:spPr bwMode="auto">
            <a:xfrm>
              <a:off x="3591" y="3186"/>
              <a:ext cx="636" cy="402"/>
            </a:xfrm>
            <a:custGeom>
              <a:avLst/>
              <a:gdLst>
                <a:gd name="T0" fmla="*/ 10 w 606"/>
                <a:gd name="T1" fmla="*/ 145 h 377"/>
                <a:gd name="T2" fmla="*/ 28 w 606"/>
                <a:gd name="T3" fmla="*/ 117 h 377"/>
                <a:gd name="T4" fmla="*/ 49 w 606"/>
                <a:gd name="T5" fmla="*/ 117 h 377"/>
                <a:gd name="T6" fmla="*/ 67 w 606"/>
                <a:gd name="T7" fmla="*/ 108 h 377"/>
                <a:gd name="T8" fmla="*/ 83 w 606"/>
                <a:gd name="T9" fmla="*/ 91 h 377"/>
                <a:gd name="T10" fmla="*/ 101 w 606"/>
                <a:gd name="T11" fmla="*/ 91 h 377"/>
                <a:gd name="T12" fmla="*/ 116 w 606"/>
                <a:gd name="T13" fmla="*/ 91 h 377"/>
                <a:gd name="T14" fmla="*/ 132 w 606"/>
                <a:gd name="T15" fmla="*/ 85 h 377"/>
                <a:gd name="T16" fmla="*/ 150 w 606"/>
                <a:gd name="T17" fmla="*/ 42 h 377"/>
                <a:gd name="T18" fmla="*/ 165 w 606"/>
                <a:gd name="T19" fmla="*/ 42 h 377"/>
                <a:gd name="T20" fmla="*/ 182 w 606"/>
                <a:gd name="T21" fmla="*/ 25 h 377"/>
                <a:gd name="T22" fmla="*/ 199 w 606"/>
                <a:gd name="T23" fmla="*/ 7 h 377"/>
                <a:gd name="T24" fmla="*/ 215 w 606"/>
                <a:gd name="T25" fmla="*/ 0 h 377"/>
                <a:gd name="T26" fmla="*/ 233 w 606"/>
                <a:gd name="T27" fmla="*/ 0 h 377"/>
                <a:gd name="T28" fmla="*/ 252 w 606"/>
                <a:gd name="T29" fmla="*/ 7 h 377"/>
                <a:gd name="T30" fmla="*/ 268 w 606"/>
                <a:gd name="T31" fmla="*/ 7 h 377"/>
                <a:gd name="T32" fmla="*/ 287 w 606"/>
                <a:gd name="T33" fmla="*/ 17 h 377"/>
                <a:gd name="T34" fmla="*/ 302 w 606"/>
                <a:gd name="T35" fmla="*/ 17 h 377"/>
                <a:gd name="T36" fmla="*/ 318 w 606"/>
                <a:gd name="T37" fmla="*/ 25 h 377"/>
                <a:gd name="T38" fmla="*/ 335 w 606"/>
                <a:gd name="T39" fmla="*/ 25 h 377"/>
                <a:gd name="T40" fmla="*/ 352 w 606"/>
                <a:gd name="T41" fmla="*/ 25 h 377"/>
                <a:gd name="T42" fmla="*/ 368 w 606"/>
                <a:gd name="T43" fmla="*/ 25 h 377"/>
                <a:gd name="T44" fmla="*/ 384 w 606"/>
                <a:gd name="T45" fmla="*/ 25 h 377"/>
                <a:gd name="T46" fmla="*/ 401 w 606"/>
                <a:gd name="T47" fmla="*/ 25 h 377"/>
                <a:gd name="T48" fmla="*/ 418 w 606"/>
                <a:gd name="T49" fmla="*/ 25 h 377"/>
                <a:gd name="T50" fmla="*/ 439 w 606"/>
                <a:gd name="T51" fmla="*/ 33 h 377"/>
                <a:gd name="T52" fmla="*/ 455 w 606"/>
                <a:gd name="T53" fmla="*/ 91 h 377"/>
                <a:gd name="T54" fmla="*/ 470 w 606"/>
                <a:gd name="T55" fmla="*/ 133 h 377"/>
                <a:gd name="T56" fmla="*/ 488 w 606"/>
                <a:gd name="T57" fmla="*/ 133 h 377"/>
                <a:gd name="T58" fmla="*/ 507 w 606"/>
                <a:gd name="T59" fmla="*/ 178 h 377"/>
                <a:gd name="T60" fmla="*/ 520 w 606"/>
                <a:gd name="T61" fmla="*/ 221 h 377"/>
                <a:gd name="T62" fmla="*/ 537 w 606"/>
                <a:gd name="T63" fmla="*/ 308 h 377"/>
                <a:gd name="T64" fmla="*/ 556 w 606"/>
                <a:gd name="T65" fmla="*/ 350 h 377"/>
                <a:gd name="T66" fmla="*/ 570 w 606"/>
                <a:gd name="T67" fmla="*/ 389 h 377"/>
                <a:gd name="T68" fmla="*/ 587 w 606"/>
                <a:gd name="T69" fmla="*/ 389 h 377"/>
                <a:gd name="T70" fmla="*/ 603 w 606"/>
                <a:gd name="T71" fmla="*/ 389 h 377"/>
                <a:gd name="T72" fmla="*/ 620 w 606"/>
                <a:gd name="T73" fmla="*/ 389 h 377"/>
                <a:gd name="T74" fmla="*/ 641 w 606"/>
                <a:gd name="T75" fmla="*/ 389 h 377"/>
                <a:gd name="T76" fmla="*/ 658 w 606"/>
                <a:gd name="T77" fmla="*/ 389 h 377"/>
                <a:gd name="T78" fmla="*/ 673 w 606"/>
                <a:gd name="T79" fmla="*/ 389 h 377"/>
                <a:gd name="T80" fmla="*/ 692 w 606"/>
                <a:gd name="T81" fmla="*/ 475 h 377"/>
                <a:gd name="T82" fmla="*/ 706 w 606"/>
                <a:gd name="T83" fmla="*/ 475 h 377"/>
                <a:gd name="T84" fmla="*/ 724 w 606"/>
                <a:gd name="T85" fmla="*/ 528 h 377"/>
                <a:gd name="T86" fmla="*/ 740 w 606"/>
                <a:gd name="T87" fmla="*/ 540 h 377"/>
                <a:gd name="T88" fmla="*/ 756 w 606"/>
                <a:gd name="T89" fmla="*/ 545 h 377"/>
                <a:gd name="T90" fmla="*/ 773 w 606"/>
                <a:gd name="T91" fmla="*/ 553 h 377"/>
                <a:gd name="T92" fmla="*/ 789 w 606"/>
                <a:gd name="T93" fmla="*/ 553 h 377"/>
                <a:gd name="T94" fmla="*/ 809 w 606"/>
                <a:gd name="T95" fmla="*/ 553 h 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06"/>
                <a:gd name="T145" fmla="*/ 0 h 377"/>
                <a:gd name="T146" fmla="*/ 606 w 606"/>
                <a:gd name="T147" fmla="*/ 377 h 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06" h="377">
                  <a:moveTo>
                    <a:pt x="0" y="113"/>
                  </a:moveTo>
                  <a:lnTo>
                    <a:pt x="4" y="102"/>
                  </a:lnTo>
                  <a:lnTo>
                    <a:pt x="7" y="99"/>
                  </a:lnTo>
                  <a:lnTo>
                    <a:pt x="10" y="99"/>
                  </a:lnTo>
                  <a:lnTo>
                    <a:pt x="13" y="88"/>
                  </a:lnTo>
                  <a:lnTo>
                    <a:pt x="16" y="84"/>
                  </a:lnTo>
                  <a:lnTo>
                    <a:pt x="19" y="84"/>
                  </a:lnTo>
                  <a:lnTo>
                    <a:pt x="22" y="80"/>
                  </a:lnTo>
                  <a:lnTo>
                    <a:pt x="25" y="80"/>
                  </a:lnTo>
                  <a:lnTo>
                    <a:pt x="28" y="80"/>
                  </a:lnTo>
                  <a:lnTo>
                    <a:pt x="31" y="80"/>
                  </a:lnTo>
                  <a:lnTo>
                    <a:pt x="37" y="80"/>
                  </a:lnTo>
                  <a:lnTo>
                    <a:pt x="41" y="80"/>
                  </a:lnTo>
                  <a:lnTo>
                    <a:pt x="44" y="73"/>
                  </a:lnTo>
                  <a:lnTo>
                    <a:pt x="47" y="73"/>
                  </a:lnTo>
                  <a:lnTo>
                    <a:pt x="50" y="73"/>
                  </a:lnTo>
                  <a:lnTo>
                    <a:pt x="53" y="62"/>
                  </a:lnTo>
                  <a:lnTo>
                    <a:pt x="56" y="47"/>
                  </a:lnTo>
                  <a:lnTo>
                    <a:pt x="59" y="47"/>
                  </a:lnTo>
                  <a:lnTo>
                    <a:pt x="62" y="62"/>
                  </a:lnTo>
                  <a:lnTo>
                    <a:pt x="65" y="69"/>
                  </a:lnTo>
                  <a:lnTo>
                    <a:pt x="68" y="69"/>
                  </a:lnTo>
                  <a:lnTo>
                    <a:pt x="72" y="62"/>
                  </a:lnTo>
                  <a:lnTo>
                    <a:pt x="75" y="62"/>
                  </a:lnTo>
                  <a:lnTo>
                    <a:pt x="78" y="62"/>
                  </a:lnTo>
                  <a:lnTo>
                    <a:pt x="81" y="62"/>
                  </a:lnTo>
                  <a:lnTo>
                    <a:pt x="84" y="62"/>
                  </a:lnTo>
                  <a:lnTo>
                    <a:pt x="87" y="62"/>
                  </a:lnTo>
                  <a:lnTo>
                    <a:pt x="90" y="58"/>
                  </a:lnTo>
                  <a:lnTo>
                    <a:pt x="93" y="58"/>
                  </a:lnTo>
                  <a:lnTo>
                    <a:pt x="96" y="58"/>
                  </a:lnTo>
                  <a:lnTo>
                    <a:pt x="99" y="58"/>
                  </a:lnTo>
                  <a:lnTo>
                    <a:pt x="102" y="51"/>
                  </a:lnTo>
                  <a:lnTo>
                    <a:pt x="106" y="33"/>
                  </a:lnTo>
                  <a:lnTo>
                    <a:pt x="109" y="29"/>
                  </a:lnTo>
                  <a:lnTo>
                    <a:pt x="112" y="29"/>
                  </a:lnTo>
                  <a:lnTo>
                    <a:pt x="115" y="22"/>
                  </a:lnTo>
                  <a:lnTo>
                    <a:pt x="118" y="22"/>
                  </a:lnTo>
                  <a:lnTo>
                    <a:pt x="121" y="29"/>
                  </a:lnTo>
                  <a:lnTo>
                    <a:pt x="124" y="29"/>
                  </a:lnTo>
                  <a:lnTo>
                    <a:pt x="127" y="29"/>
                  </a:lnTo>
                  <a:lnTo>
                    <a:pt x="130" y="29"/>
                  </a:lnTo>
                  <a:lnTo>
                    <a:pt x="133" y="25"/>
                  </a:lnTo>
                  <a:lnTo>
                    <a:pt x="136" y="18"/>
                  </a:lnTo>
                  <a:lnTo>
                    <a:pt x="140" y="11"/>
                  </a:lnTo>
                  <a:lnTo>
                    <a:pt x="143" y="7"/>
                  </a:lnTo>
                  <a:lnTo>
                    <a:pt x="146" y="7"/>
                  </a:lnTo>
                  <a:lnTo>
                    <a:pt x="149" y="7"/>
                  </a:lnTo>
                  <a:lnTo>
                    <a:pt x="152" y="7"/>
                  </a:lnTo>
                  <a:lnTo>
                    <a:pt x="155" y="7"/>
                  </a:lnTo>
                  <a:lnTo>
                    <a:pt x="158" y="7"/>
                  </a:lnTo>
                  <a:lnTo>
                    <a:pt x="161" y="0"/>
                  </a:lnTo>
                  <a:lnTo>
                    <a:pt x="164" y="0"/>
                  </a:lnTo>
                  <a:lnTo>
                    <a:pt x="167" y="0"/>
                  </a:lnTo>
                  <a:lnTo>
                    <a:pt x="171" y="0"/>
                  </a:lnTo>
                  <a:lnTo>
                    <a:pt x="174" y="0"/>
                  </a:lnTo>
                  <a:lnTo>
                    <a:pt x="177" y="7"/>
                  </a:lnTo>
                  <a:lnTo>
                    <a:pt x="183" y="7"/>
                  </a:lnTo>
                  <a:lnTo>
                    <a:pt x="186" y="7"/>
                  </a:lnTo>
                  <a:lnTo>
                    <a:pt x="189" y="7"/>
                  </a:lnTo>
                  <a:lnTo>
                    <a:pt x="192" y="7"/>
                  </a:lnTo>
                  <a:lnTo>
                    <a:pt x="195" y="7"/>
                  </a:lnTo>
                  <a:lnTo>
                    <a:pt x="198" y="7"/>
                  </a:lnTo>
                  <a:lnTo>
                    <a:pt x="201" y="7"/>
                  </a:lnTo>
                  <a:lnTo>
                    <a:pt x="204" y="11"/>
                  </a:lnTo>
                  <a:lnTo>
                    <a:pt x="208" y="11"/>
                  </a:lnTo>
                  <a:lnTo>
                    <a:pt x="211" y="11"/>
                  </a:lnTo>
                  <a:lnTo>
                    <a:pt x="214" y="11"/>
                  </a:lnTo>
                  <a:lnTo>
                    <a:pt x="217" y="11"/>
                  </a:lnTo>
                  <a:lnTo>
                    <a:pt x="220" y="11"/>
                  </a:lnTo>
                  <a:lnTo>
                    <a:pt x="223" y="11"/>
                  </a:lnTo>
                  <a:lnTo>
                    <a:pt x="226" y="11"/>
                  </a:lnTo>
                  <a:lnTo>
                    <a:pt x="229" y="11"/>
                  </a:lnTo>
                  <a:lnTo>
                    <a:pt x="232" y="11"/>
                  </a:lnTo>
                  <a:lnTo>
                    <a:pt x="235" y="18"/>
                  </a:lnTo>
                  <a:lnTo>
                    <a:pt x="238" y="18"/>
                  </a:lnTo>
                  <a:lnTo>
                    <a:pt x="242" y="18"/>
                  </a:lnTo>
                  <a:lnTo>
                    <a:pt x="245" y="18"/>
                  </a:lnTo>
                  <a:lnTo>
                    <a:pt x="248" y="18"/>
                  </a:lnTo>
                  <a:lnTo>
                    <a:pt x="251" y="18"/>
                  </a:lnTo>
                  <a:lnTo>
                    <a:pt x="254" y="18"/>
                  </a:lnTo>
                  <a:lnTo>
                    <a:pt x="257" y="18"/>
                  </a:lnTo>
                  <a:lnTo>
                    <a:pt x="260" y="18"/>
                  </a:lnTo>
                  <a:lnTo>
                    <a:pt x="263" y="18"/>
                  </a:lnTo>
                  <a:lnTo>
                    <a:pt x="266" y="18"/>
                  </a:lnTo>
                  <a:lnTo>
                    <a:pt x="269" y="18"/>
                  </a:lnTo>
                  <a:lnTo>
                    <a:pt x="272" y="18"/>
                  </a:lnTo>
                  <a:lnTo>
                    <a:pt x="275" y="18"/>
                  </a:lnTo>
                  <a:lnTo>
                    <a:pt x="279" y="18"/>
                  </a:lnTo>
                  <a:lnTo>
                    <a:pt x="282" y="18"/>
                  </a:lnTo>
                  <a:lnTo>
                    <a:pt x="285" y="18"/>
                  </a:lnTo>
                  <a:lnTo>
                    <a:pt x="288" y="18"/>
                  </a:lnTo>
                  <a:lnTo>
                    <a:pt x="291" y="18"/>
                  </a:lnTo>
                  <a:lnTo>
                    <a:pt x="294" y="18"/>
                  </a:lnTo>
                  <a:lnTo>
                    <a:pt x="297" y="18"/>
                  </a:lnTo>
                  <a:lnTo>
                    <a:pt x="300" y="18"/>
                  </a:lnTo>
                  <a:lnTo>
                    <a:pt x="303" y="18"/>
                  </a:lnTo>
                  <a:lnTo>
                    <a:pt x="306" y="18"/>
                  </a:lnTo>
                  <a:lnTo>
                    <a:pt x="310" y="18"/>
                  </a:lnTo>
                  <a:lnTo>
                    <a:pt x="313" y="18"/>
                  </a:lnTo>
                  <a:lnTo>
                    <a:pt x="316" y="22"/>
                  </a:lnTo>
                  <a:lnTo>
                    <a:pt x="319" y="22"/>
                  </a:lnTo>
                  <a:lnTo>
                    <a:pt x="322" y="22"/>
                  </a:lnTo>
                  <a:lnTo>
                    <a:pt x="328" y="22"/>
                  </a:lnTo>
                  <a:lnTo>
                    <a:pt x="331" y="22"/>
                  </a:lnTo>
                  <a:lnTo>
                    <a:pt x="334" y="62"/>
                  </a:lnTo>
                  <a:lnTo>
                    <a:pt x="337" y="62"/>
                  </a:lnTo>
                  <a:lnTo>
                    <a:pt x="340" y="62"/>
                  </a:lnTo>
                  <a:lnTo>
                    <a:pt x="344" y="62"/>
                  </a:lnTo>
                  <a:lnTo>
                    <a:pt x="347" y="62"/>
                  </a:lnTo>
                  <a:lnTo>
                    <a:pt x="350" y="62"/>
                  </a:lnTo>
                  <a:lnTo>
                    <a:pt x="353" y="91"/>
                  </a:lnTo>
                  <a:lnTo>
                    <a:pt x="356" y="91"/>
                  </a:lnTo>
                  <a:lnTo>
                    <a:pt x="359" y="91"/>
                  </a:lnTo>
                  <a:lnTo>
                    <a:pt x="362" y="91"/>
                  </a:lnTo>
                  <a:lnTo>
                    <a:pt x="365" y="91"/>
                  </a:lnTo>
                  <a:lnTo>
                    <a:pt x="368" y="91"/>
                  </a:lnTo>
                  <a:lnTo>
                    <a:pt x="371" y="121"/>
                  </a:lnTo>
                  <a:lnTo>
                    <a:pt x="374" y="121"/>
                  </a:lnTo>
                  <a:lnTo>
                    <a:pt x="378" y="121"/>
                  </a:lnTo>
                  <a:lnTo>
                    <a:pt x="381" y="121"/>
                  </a:lnTo>
                  <a:lnTo>
                    <a:pt x="384" y="121"/>
                  </a:lnTo>
                  <a:lnTo>
                    <a:pt x="387" y="121"/>
                  </a:lnTo>
                  <a:lnTo>
                    <a:pt x="390" y="150"/>
                  </a:lnTo>
                  <a:lnTo>
                    <a:pt x="393" y="150"/>
                  </a:lnTo>
                  <a:lnTo>
                    <a:pt x="396" y="179"/>
                  </a:lnTo>
                  <a:lnTo>
                    <a:pt x="399" y="209"/>
                  </a:lnTo>
                  <a:lnTo>
                    <a:pt x="402" y="209"/>
                  </a:lnTo>
                  <a:lnTo>
                    <a:pt x="405" y="209"/>
                  </a:lnTo>
                  <a:lnTo>
                    <a:pt x="409" y="238"/>
                  </a:lnTo>
                  <a:lnTo>
                    <a:pt x="412" y="238"/>
                  </a:lnTo>
                  <a:lnTo>
                    <a:pt x="415" y="238"/>
                  </a:lnTo>
                  <a:lnTo>
                    <a:pt x="418" y="264"/>
                  </a:lnTo>
                  <a:lnTo>
                    <a:pt x="421" y="264"/>
                  </a:lnTo>
                  <a:lnTo>
                    <a:pt x="424" y="264"/>
                  </a:lnTo>
                  <a:lnTo>
                    <a:pt x="427" y="264"/>
                  </a:lnTo>
                  <a:lnTo>
                    <a:pt x="430" y="264"/>
                  </a:lnTo>
                  <a:lnTo>
                    <a:pt x="433" y="264"/>
                  </a:lnTo>
                  <a:lnTo>
                    <a:pt x="436" y="264"/>
                  </a:lnTo>
                  <a:lnTo>
                    <a:pt x="439" y="264"/>
                  </a:lnTo>
                  <a:lnTo>
                    <a:pt x="442" y="264"/>
                  </a:lnTo>
                  <a:lnTo>
                    <a:pt x="446" y="264"/>
                  </a:lnTo>
                  <a:lnTo>
                    <a:pt x="449" y="264"/>
                  </a:lnTo>
                  <a:lnTo>
                    <a:pt x="452" y="264"/>
                  </a:lnTo>
                  <a:lnTo>
                    <a:pt x="455" y="264"/>
                  </a:lnTo>
                  <a:lnTo>
                    <a:pt x="458" y="264"/>
                  </a:lnTo>
                  <a:lnTo>
                    <a:pt x="461" y="264"/>
                  </a:lnTo>
                  <a:lnTo>
                    <a:pt x="464" y="264"/>
                  </a:lnTo>
                  <a:lnTo>
                    <a:pt x="467" y="264"/>
                  </a:lnTo>
                  <a:lnTo>
                    <a:pt x="473" y="264"/>
                  </a:lnTo>
                  <a:lnTo>
                    <a:pt x="476" y="264"/>
                  </a:lnTo>
                  <a:lnTo>
                    <a:pt x="480" y="264"/>
                  </a:lnTo>
                  <a:lnTo>
                    <a:pt x="483" y="264"/>
                  </a:lnTo>
                  <a:lnTo>
                    <a:pt x="486" y="264"/>
                  </a:lnTo>
                  <a:lnTo>
                    <a:pt x="489" y="264"/>
                  </a:lnTo>
                  <a:lnTo>
                    <a:pt x="492" y="264"/>
                  </a:lnTo>
                  <a:lnTo>
                    <a:pt x="495" y="264"/>
                  </a:lnTo>
                  <a:lnTo>
                    <a:pt x="498" y="264"/>
                  </a:lnTo>
                  <a:lnTo>
                    <a:pt x="501" y="264"/>
                  </a:lnTo>
                  <a:lnTo>
                    <a:pt x="504" y="264"/>
                  </a:lnTo>
                  <a:lnTo>
                    <a:pt x="507" y="264"/>
                  </a:lnTo>
                  <a:lnTo>
                    <a:pt x="510" y="293"/>
                  </a:lnTo>
                  <a:lnTo>
                    <a:pt x="513" y="293"/>
                  </a:lnTo>
                  <a:lnTo>
                    <a:pt x="517" y="323"/>
                  </a:lnTo>
                  <a:lnTo>
                    <a:pt x="520" y="323"/>
                  </a:lnTo>
                  <a:lnTo>
                    <a:pt x="523" y="323"/>
                  </a:lnTo>
                  <a:lnTo>
                    <a:pt x="526" y="323"/>
                  </a:lnTo>
                  <a:lnTo>
                    <a:pt x="529" y="323"/>
                  </a:lnTo>
                  <a:lnTo>
                    <a:pt x="532" y="337"/>
                  </a:lnTo>
                  <a:lnTo>
                    <a:pt x="535" y="337"/>
                  </a:lnTo>
                  <a:lnTo>
                    <a:pt x="538" y="359"/>
                  </a:lnTo>
                  <a:lnTo>
                    <a:pt x="541" y="359"/>
                  </a:lnTo>
                  <a:lnTo>
                    <a:pt x="544" y="359"/>
                  </a:lnTo>
                  <a:lnTo>
                    <a:pt x="548" y="359"/>
                  </a:lnTo>
                  <a:lnTo>
                    <a:pt x="551" y="367"/>
                  </a:lnTo>
                  <a:lnTo>
                    <a:pt x="554" y="367"/>
                  </a:lnTo>
                  <a:lnTo>
                    <a:pt x="557" y="367"/>
                  </a:lnTo>
                  <a:lnTo>
                    <a:pt x="560" y="370"/>
                  </a:lnTo>
                  <a:lnTo>
                    <a:pt x="563" y="370"/>
                  </a:lnTo>
                  <a:lnTo>
                    <a:pt x="566" y="370"/>
                  </a:lnTo>
                  <a:lnTo>
                    <a:pt x="569" y="370"/>
                  </a:lnTo>
                  <a:lnTo>
                    <a:pt x="572" y="377"/>
                  </a:lnTo>
                  <a:lnTo>
                    <a:pt x="575" y="377"/>
                  </a:lnTo>
                  <a:lnTo>
                    <a:pt x="578" y="377"/>
                  </a:lnTo>
                  <a:lnTo>
                    <a:pt x="582" y="377"/>
                  </a:lnTo>
                  <a:lnTo>
                    <a:pt x="585" y="377"/>
                  </a:lnTo>
                  <a:lnTo>
                    <a:pt x="588" y="377"/>
                  </a:lnTo>
                  <a:lnTo>
                    <a:pt x="591" y="377"/>
                  </a:lnTo>
                  <a:lnTo>
                    <a:pt x="597" y="377"/>
                  </a:lnTo>
                  <a:lnTo>
                    <a:pt x="600" y="377"/>
                  </a:lnTo>
                  <a:lnTo>
                    <a:pt x="603" y="377"/>
                  </a:lnTo>
                  <a:lnTo>
                    <a:pt x="606" y="377"/>
                  </a:lnTo>
                </a:path>
              </a:pathLst>
            </a:custGeom>
            <a:noFill/>
            <a:ln w="28575" cap="flat">
              <a:solidFill>
                <a:srgbClr val="FF00FF"/>
              </a:solidFill>
              <a:prstDash val="solid"/>
              <a:round/>
              <a:headEnd/>
              <a:tailEnd/>
            </a:ln>
          </p:spPr>
          <p:txBody>
            <a:bodyPr/>
            <a:lstStyle/>
            <a:p>
              <a:endParaRPr lang="en-US"/>
            </a:p>
          </p:txBody>
        </p:sp>
        <p:sp>
          <p:nvSpPr>
            <p:cNvPr id="97356" name="Freeform 77"/>
            <p:cNvSpPr>
              <a:spLocks/>
            </p:cNvSpPr>
            <p:nvPr/>
          </p:nvSpPr>
          <p:spPr bwMode="auto">
            <a:xfrm>
              <a:off x="3591" y="3198"/>
              <a:ext cx="1515" cy="390"/>
            </a:xfrm>
            <a:custGeom>
              <a:avLst/>
              <a:gdLst>
                <a:gd name="T0" fmla="*/ 28 w 1443"/>
                <a:gd name="T1" fmla="*/ 155 h 366"/>
                <a:gd name="T2" fmla="*/ 67 w 1443"/>
                <a:gd name="T3" fmla="*/ 118 h 366"/>
                <a:gd name="T4" fmla="*/ 101 w 1443"/>
                <a:gd name="T5" fmla="*/ 91 h 366"/>
                <a:gd name="T6" fmla="*/ 132 w 1443"/>
                <a:gd name="T7" fmla="*/ 59 h 366"/>
                <a:gd name="T8" fmla="*/ 165 w 1443"/>
                <a:gd name="T9" fmla="*/ 33 h 366"/>
                <a:gd name="T10" fmla="*/ 199 w 1443"/>
                <a:gd name="T11" fmla="*/ 0 h 366"/>
                <a:gd name="T12" fmla="*/ 233 w 1443"/>
                <a:gd name="T13" fmla="*/ 7 h 366"/>
                <a:gd name="T14" fmla="*/ 270 w 1443"/>
                <a:gd name="T15" fmla="*/ 17 h 366"/>
                <a:gd name="T16" fmla="*/ 302 w 1443"/>
                <a:gd name="T17" fmla="*/ 4 h 366"/>
                <a:gd name="T18" fmla="*/ 337 w 1443"/>
                <a:gd name="T19" fmla="*/ 21 h 366"/>
                <a:gd name="T20" fmla="*/ 369 w 1443"/>
                <a:gd name="T21" fmla="*/ 7 h 366"/>
                <a:gd name="T22" fmla="*/ 402 w 1443"/>
                <a:gd name="T23" fmla="*/ 4 h 366"/>
                <a:gd name="T24" fmla="*/ 439 w 1443"/>
                <a:gd name="T25" fmla="*/ 48 h 366"/>
                <a:gd name="T26" fmla="*/ 472 w 1443"/>
                <a:gd name="T27" fmla="*/ 91 h 366"/>
                <a:gd name="T28" fmla="*/ 506 w 1443"/>
                <a:gd name="T29" fmla="*/ 124 h 366"/>
                <a:gd name="T30" fmla="*/ 538 w 1443"/>
                <a:gd name="T31" fmla="*/ 295 h 366"/>
                <a:gd name="T32" fmla="*/ 571 w 1443"/>
                <a:gd name="T33" fmla="*/ 359 h 366"/>
                <a:gd name="T34" fmla="*/ 605 w 1443"/>
                <a:gd name="T35" fmla="*/ 332 h 366"/>
                <a:gd name="T36" fmla="*/ 641 w 1443"/>
                <a:gd name="T37" fmla="*/ 350 h 366"/>
                <a:gd name="T38" fmla="*/ 675 w 1443"/>
                <a:gd name="T39" fmla="*/ 412 h 366"/>
                <a:gd name="T40" fmla="*/ 709 w 1443"/>
                <a:gd name="T41" fmla="*/ 532 h 366"/>
                <a:gd name="T42" fmla="*/ 741 w 1443"/>
                <a:gd name="T43" fmla="*/ 536 h 366"/>
                <a:gd name="T44" fmla="*/ 774 w 1443"/>
                <a:gd name="T45" fmla="*/ 536 h 366"/>
                <a:gd name="T46" fmla="*/ 812 w 1443"/>
                <a:gd name="T47" fmla="*/ 536 h 366"/>
                <a:gd name="T48" fmla="*/ 843 w 1443"/>
                <a:gd name="T49" fmla="*/ 536 h 366"/>
                <a:gd name="T50" fmla="*/ 881 w 1443"/>
                <a:gd name="T51" fmla="*/ 536 h 366"/>
                <a:gd name="T52" fmla="*/ 914 w 1443"/>
                <a:gd name="T53" fmla="*/ 536 h 366"/>
                <a:gd name="T54" fmla="*/ 948 w 1443"/>
                <a:gd name="T55" fmla="*/ 526 h 366"/>
                <a:gd name="T56" fmla="*/ 980 w 1443"/>
                <a:gd name="T57" fmla="*/ 509 h 366"/>
                <a:gd name="T58" fmla="*/ 1015 w 1443"/>
                <a:gd name="T59" fmla="*/ 494 h 366"/>
                <a:gd name="T60" fmla="*/ 1047 w 1443"/>
                <a:gd name="T61" fmla="*/ 477 h 366"/>
                <a:gd name="T62" fmla="*/ 1085 w 1443"/>
                <a:gd name="T63" fmla="*/ 456 h 366"/>
                <a:gd name="T64" fmla="*/ 1118 w 1443"/>
                <a:gd name="T65" fmla="*/ 435 h 366"/>
                <a:gd name="T66" fmla="*/ 1151 w 1443"/>
                <a:gd name="T67" fmla="*/ 419 h 366"/>
                <a:gd name="T68" fmla="*/ 1184 w 1443"/>
                <a:gd name="T69" fmla="*/ 397 h 366"/>
                <a:gd name="T70" fmla="*/ 1216 w 1443"/>
                <a:gd name="T71" fmla="*/ 371 h 366"/>
                <a:gd name="T72" fmla="*/ 1250 w 1443"/>
                <a:gd name="T73" fmla="*/ 350 h 366"/>
                <a:gd name="T74" fmla="*/ 1286 w 1443"/>
                <a:gd name="T75" fmla="*/ 329 h 366"/>
                <a:gd name="T76" fmla="*/ 1321 w 1443"/>
                <a:gd name="T77" fmla="*/ 312 h 366"/>
                <a:gd name="T78" fmla="*/ 1352 w 1443"/>
                <a:gd name="T79" fmla="*/ 295 h 366"/>
                <a:gd name="T80" fmla="*/ 1387 w 1443"/>
                <a:gd name="T81" fmla="*/ 274 h 366"/>
                <a:gd name="T82" fmla="*/ 1419 w 1443"/>
                <a:gd name="T83" fmla="*/ 263 h 366"/>
                <a:gd name="T84" fmla="*/ 1453 w 1443"/>
                <a:gd name="T85" fmla="*/ 253 h 366"/>
                <a:gd name="T86" fmla="*/ 1488 w 1443"/>
                <a:gd name="T87" fmla="*/ 237 h 366"/>
                <a:gd name="T88" fmla="*/ 1524 w 1443"/>
                <a:gd name="T89" fmla="*/ 225 h 366"/>
                <a:gd name="T90" fmla="*/ 1556 w 1443"/>
                <a:gd name="T91" fmla="*/ 220 h 366"/>
                <a:gd name="T92" fmla="*/ 1587 w 1443"/>
                <a:gd name="T93" fmla="*/ 209 h 366"/>
                <a:gd name="T94" fmla="*/ 1621 w 1443"/>
                <a:gd name="T95" fmla="*/ 204 h 366"/>
                <a:gd name="T96" fmla="*/ 1660 w 1443"/>
                <a:gd name="T97" fmla="*/ 193 h 366"/>
                <a:gd name="T98" fmla="*/ 1693 w 1443"/>
                <a:gd name="T99" fmla="*/ 188 h 366"/>
                <a:gd name="T100" fmla="*/ 1724 w 1443"/>
                <a:gd name="T101" fmla="*/ 188 h 366"/>
                <a:gd name="T102" fmla="*/ 1760 w 1443"/>
                <a:gd name="T103" fmla="*/ 188 h 366"/>
                <a:gd name="T104" fmla="*/ 1792 w 1443"/>
                <a:gd name="T105" fmla="*/ 183 h 366"/>
                <a:gd name="T106" fmla="*/ 1825 w 1443"/>
                <a:gd name="T107" fmla="*/ 177 h 366"/>
                <a:gd name="T108" fmla="*/ 1860 w 1443"/>
                <a:gd name="T109" fmla="*/ 177 h 366"/>
                <a:gd name="T110" fmla="*/ 1899 w 1443"/>
                <a:gd name="T111" fmla="*/ 166 h 366"/>
                <a:gd name="T112" fmla="*/ 1932 w 1443"/>
                <a:gd name="T113" fmla="*/ 161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43"/>
                <a:gd name="T172" fmla="*/ 0 h 366"/>
                <a:gd name="T173" fmla="*/ 1443 w 1443"/>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43" h="366">
                  <a:moveTo>
                    <a:pt x="0" y="103"/>
                  </a:moveTo>
                  <a:lnTo>
                    <a:pt x="4" y="125"/>
                  </a:lnTo>
                  <a:lnTo>
                    <a:pt x="7" y="125"/>
                  </a:lnTo>
                  <a:lnTo>
                    <a:pt x="10" y="121"/>
                  </a:lnTo>
                  <a:lnTo>
                    <a:pt x="13" y="117"/>
                  </a:lnTo>
                  <a:lnTo>
                    <a:pt x="16" y="114"/>
                  </a:lnTo>
                  <a:lnTo>
                    <a:pt x="19" y="110"/>
                  </a:lnTo>
                  <a:lnTo>
                    <a:pt x="22" y="106"/>
                  </a:lnTo>
                  <a:lnTo>
                    <a:pt x="25" y="106"/>
                  </a:lnTo>
                  <a:lnTo>
                    <a:pt x="28" y="103"/>
                  </a:lnTo>
                  <a:lnTo>
                    <a:pt x="31" y="99"/>
                  </a:lnTo>
                  <a:lnTo>
                    <a:pt x="37" y="95"/>
                  </a:lnTo>
                  <a:lnTo>
                    <a:pt x="41" y="92"/>
                  </a:lnTo>
                  <a:lnTo>
                    <a:pt x="44" y="88"/>
                  </a:lnTo>
                  <a:lnTo>
                    <a:pt x="47" y="84"/>
                  </a:lnTo>
                  <a:lnTo>
                    <a:pt x="50" y="81"/>
                  </a:lnTo>
                  <a:lnTo>
                    <a:pt x="53" y="81"/>
                  </a:lnTo>
                  <a:lnTo>
                    <a:pt x="56" y="77"/>
                  </a:lnTo>
                  <a:lnTo>
                    <a:pt x="59" y="73"/>
                  </a:lnTo>
                  <a:lnTo>
                    <a:pt x="62" y="73"/>
                  </a:lnTo>
                  <a:lnTo>
                    <a:pt x="65" y="70"/>
                  </a:lnTo>
                  <a:lnTo>
                    <a:pt x="68" y="66"/>
                  </a:lnTo>
                  <a:lnTo>
                    <a:pt x="71" y="66"/>
                  </a:lnTo>
                  <a:lnTo>
                    <a:pt x="75" y="62"/>
                  </a:lnTo>
                  <a:lnTo>
                    <a:pt x="78" y="59"/>
                  </a:lnTo>
                  <a:lnTo>
                    <a:pt x="81" y="55"/>
                  </a:lnTo>
                  <a:lnTo>
                    <a:pt x="84" y="55"/>
                  </a:lnTo>
                  <a:lnTo>
                    <a:pt x="87" y="51"/>
                  </a:lnTo>
                  <a:lnTo>
                    <a:pt x="90" y="48"/>
                  </a:lnTo>
                  <a:lnTo>
                    <a:pt x="93" y="44"/>
                  </a:lnTo>
                  <a:lnTo>
                    <a:pt x="96" y="44"/>
                  </a:lnTo>
                  <a:lnTo>
                    <a:pt x="99" y="40"/>
                  </a:lnTo>
                  <a:lnTo>
                    <a:pt x="102" y="37"/>
                  </a:lnTo>
                  <a:lnTo>
                    <a:pt x="105" y="33"/>
                  </a:lnTo>
                  <a:lnTo>
                    <a:pt x="108" y="33"/>
                  </a:lnTo>
                  <a:lnTo>
                    <a:pt x="112" y="29"/>
                  </a:lnTo>
                  <a:lnTo>
                    <a:pt x="115" y="29"/>
                  </a:lnTo>
                  <a:lnTo>
                    <a:pt x="118" y="26"/>
                  </a:lnTo>
                  <a:lnTo>
                    <a:pt x="121" y="22"/>
                  </a:lnTo>
                  <a:lnTo>
                    <a:pt x="124" y="22"/>
                  </a:lnTo>
                  <a:lnTo>
                    <a:pt x="127" y="18"/>
                  </a:lnTo>
                  <a:lnTo>
                    <a:pt x="130" y="15"/>
                  </a:lnTo>
                  <a:lnTo>
                    <a:pt x="133" y="11"/>
                  </a:lnTo>
                  <a:lnTo>
                    <a:pt x="136" y="11"/>
                  </a:lnTo>
                  <a:lnTo>
                    <a:pt x="139" y="7"/>
                  </a:lnTo>
                  <a:lnTo>
                    <a:pt x="142" y="4"/>
                  </a:lnTo>
                  <a:lnTo>
                    <a:pt x="146" y="4"/>
                  </a:lnTo>
                  <a:lnTo>
                    <a:pt x="149" y="0"/>
                  </a:lnTo>
                  <a:lnTo>
                    <a:pt x="152" y="0"/>
                  </a:lnTo>
                  <a:lnTo>
                    <a:pt x="155" y="0"/>
                  </a:lnTo>
                  <a:lnTo>
                    <a:pt x="158" y="0"/>
                  </a:lnTo>
                  <a:lnTo>
                    <a:pt x="161" y="0"/>
                  </a:lnTo>
                  <a:lnTo>
                    <a:pt x="164" y="0"/>
                  </a:lnTo>
                  <a:lnTo>
                    <a:pt x="167" y="0"/>
                  </a:lnTo>
                  <a:lnTo>
                    <a:pt x="170" y="7"/>
                  </a:lnTo>
                  <a:lnTo>
                    <a:pt x="173" y="7"/>
                  </a:lnTo>
                  <a:lnTo>
                    <a:pt x="176" y="4"/>
                  </a:lnTo>
                  <a:lnTo>
                    <a:pt x="183" y="4"/>
                  </a:lnTo>
                  <a:lnTo>
                    <a:pt x="186" y="0"/>
                  </a:lnTo>
                  <a:lnTo>
                    <a:pt x="189" y="11"/>
                  </a:lnTo>
                  <a:lnTo>
                    <a:pt x="192" y="4"/>
                  </a:lnTo>
                  <a:lnTo>
                    <a:pt x="195" y="4"/>
                  </a:lnTo>
                  <a:lnTo>
                    <a:pt x="198" y="7"/>
                  </a:lnTo>
                  <a:lnTo>
                    <a:pt x="201" y="11"/>
                  </a:lnTo>
                  <a:lnTo>
                    <a:pt x="204" y="15"/>
                  </a:lnTo>
                  <a:lnTo>
                    <a:pt x="207" y="7"/>
                  </a:lnTo>
                  <a:lnTo>
                    <a:pt x="210" y="7"/>
                  </a:lnTo>
                  <a:lnTo>
                    <a:pt x="214" y="7"/>
                  </a:lnTo>
                  <a:lnTo>
                    <a:pt x="217" y="7"/>
                  </a:lnTo>
                  <a:lnTo>
                    <a:pt x="220" y="4"/>
                  </a:lnTo>
                  <a:lnTo>
                    <a:pt x="223" y="4"/>
                  </a:lnTo>
                  <a:lnTo>
                    <a:pt x="226" y="4"/>
                  </a:lnTo>
                  <a:lnTo>
                    <a:pt x="229" y="4"/>
                  </a:lnTo>
                  <a:lnTo>
                    <a:pt x="232" y="4"/>
                  </a:lnTo>
                  <a:lnTo>
                    <a:pt x="235" y="4"/>
                  </a:lnTo>
                  <a:lnTo>
                    <a:pt x="238" y="4"/>
                  </a:lnTo>
                  <a:lnTo>
                    <a:pt x="241" y="11"/>
                  </a:lnTo>
                  <a:lnTo>
                    <a:pt x="244" y="18"/>
                  </a:lnTo>
                  <a:lnTo>
                    <a:pt x="247" y="15"/>
                  </a:lnTo>
                  <a:lnTo>
                    <a:pt x="251" y="15"/>
                  </a:lnTo>
                  <a:lnTo>
                    <a:pt x="254" y="15"/>
                  </a:lnTo>
                  <a:lnTo>
                    <a:pt x="257" y="11"/>
                  </a:lnTo>
                  <a:lnTo>
                    <a:pt x="260" y="7"/>
                  </a:lnTo>
                  <a:lnTo>
                    <a:pt x="263" y="11"/>
                  </a:lnTo>
                  <a:lnTo>
                    <a:pt x="266" y="7"/>
                  </a:lnTo>
                  <a:lnTo>
                    <a:pt x="269" y="7"/>
                  </a:lnTo>
                  <a:lnTo>
                    <a:pt x="272" y="7"/>
                  </a:lnTo>
                  <a:lnTo>
                    <a:pt x="275" y="7"/>
                  </a:lnTo>
                  <a:lnTo>
                    <a:pt x="278" y="4"/>
                  </a:lnTo>
                  <a:lnTo>
                    <a:pt x="281" y="4"/>
                  </a:lnTo>
                  <a:lnTo>
                    <a:pt x="285" y="4"/>
                  </a:lnTo>
                  <a:lnTo>
                    <a:pt x="288" y="4"/>
                  </a:lnTo>
                  <a:lnTo>
                    <a:pt x="291" y="4"/>
                  </a:lnTo>
                  <a:lnTo>
                    <a:pt x="294" y="4"/>
                  </a:lnTo>
                  <a:lnTo>
                    <a:pt x="297" y="4"/>
                  </a:lnTo>
                  <a:lnTo>
                    <a:pt x="300" y="4"/>
                  </a:lnTo>
                  <a:lnTo>
                    <a:pt x="303" y="4"/>
                  </a:lnTo>
                  <a:lnTo>
                    <a:pt x="306" y="7"/>
                  </a:lnTo>
                  <a:lnTo>
                    <a:pt x="309" y="15"/>
                  </a:lnTo>
                  <a:lnTo>
                    <a:pt x="312" y="15"/>
                  </a:lnTo>
                  <a:lnTo>
                    <a:pt x="315" y="22"/>
                  </a:lnTo>
                  <a:lnTo>
                    <a:pt x="319" y="18"/>
                  </a:lnTo>
                  <a:lnTo>
                    <a:pt x="322" y="22"/>
                  </a:lnTo>
                  <a:lnTo>
                    <a:pt x="328" y="33"/>
                  </a:lnTo>
                  <a:lnTo>
                    <a:pt x="331" y="37"/>
                  </a:lnTo>
                  <a:lnTo>
                    <a:pt x="334" y="44"/>
                  </a:lnTo>
                  <a:lnTo>
                    <a:pt x="337" y="48"/>
                  </a:lnTo>
                  <a:lnTo>
                    <a:pt x="340" y="51"/>
                  </a:lnTo>
                  <a:lnTo>
                    <a:pt x="343" y="44"/>
                  </a:lnTo>
                  <a:lnTo>
                    <a:pt x="346" y="51"/>
                  </a:lnTo>
                  <a:lnTo>
                    <a:pt x="349" y="62"/>
                  </a:lnTo>
                  <a:lnTo>
                    <a:pt x="353" y="62"/>
                  </a:lnTo>
                  <a:lnTo>
                    <a:pt x="356" y="66"/>
                  </a:lnTo>
                  <a:lnTo>
                    <a:pt x="359" y="66"/>
                  </a:lnTo>
                  <a:lnTo>
                    <a:pt x="362" y="70"/>
                  </a:lnTo>
                  <a:lnTo>
                    <a:pt x="365" y="73"/>
                  </a:lnTo>
                  <a:lnTo>
                    <a:pt x="368" y="92"/>
                  </a:lnTo>
                  <a:lnTo>
                    <a:pt x="371" y="88"/>
                  </a:lnTo>
                  <a:lnTo>
                    <a:pt x="374" y="84"/>
                  </a:lnTo>
                  <a:lnTo>
                    <a:pt x="377" y="84"/>
                  </a:lnTo>
                  <a:lnTo>
                    <a:pt x="380" y="103"/>
                  </a:lnTo>
                  <a:lnTo>
                    <a:pt x="383" y="117"/>
                  </a:lnTo>
                  <a:lnTo>
                    <a:pt x="387" y="132"/>
                  </a:lnTo>
                  <a:lnTo>
                    <a:pt x="390" y="180"/>
                  </a:lnTo>
                  <a:lnTo>
                    <a:pt x="393" y="187"/>
                  </a:lnTo>
                  <a:lnTo>
                    <a:pt x="396" y="205"/>
                  </a:lnTo>
                  <a:lnTo>
                    <a:pt x="399" y="209"/>
                  </a:lnTo>
                  <a:lnTo>
                    <a:pt x="402" y="202"/>
                  </a:lnTo>
                  <a:lnTo>
                    <a:pt x="405" y="209"/>
                  </a:lnTo>
                  <a:lnTo>
                    <a:pt x="408" y="246"/>
                  </a:lnTo>
                  <a:lnTo>
                    <a:pt x="411" y="242"/>
                  </a:lnTo>
                  <a:lnTo>
                    <a:pt x="414" y="253"/>
                  </a:lnTo>
                  <a:lnTo>
                    <a:pt x="417" y="249"/>
                  </a:lnTo>
                  <a:lnTo>
                    <a:pt x="420" y="246"/>
                  </a:lnTo>
                  <a:lnTo>
                    <a:pt x="424" y="253"/>
                  </a:lnTo>
                  <a:lnTo>
                    <a:pt x="427" y="246"/>
                  </a:lnTo>
                  <a:lnTo>
                    <a:pt x="430" y="238"/>
                  </a:lnTo>
                  <a:lnTo>
                    <a:pt x="433" y="246"/>
                  </a:lnTo>
                  <a:lnTo>
                    <a:pt x="436" y="246"/>
                  </a:lnTo>
                  <a:lnTo>
                    <a:pt x="439" y="242"/>
                  </a:lnTo>
                  <a:lnTo>
                    <a:pt x="442" y="242"/>
                  </a:lnTo>
                  <a:lnTo>
                    <a:pt x="445" y="242"/>
                  </a:lnTo>
                  <a:lnTo>
                    <a:pt x="448" y="238"/>
                  </a:lnTo>
                  <a:lnTo>
                    <a:pt x="451" y="227"/>
                  </a:lnTo>
                  <a:lnTo>
                    <a:pt x="454" y="235"/>
                  </a:lnTo>
                  <a:lnTo>
                    <a:pt x="458" y="238"/>
                  </a:lnTo>
                  <a:lnTo>
                    <a:pt x="461" y="235"/>
                  </a:lnTo>
                  <a:lnTo>
                    <a:pt x="464" y="235"/>
                  </a:lnTo>
                  <a:lnTo>
                    <a:pt x="467" y="238"/>
                  </a:lnTo>
                  <a:lnTo>
                    <a:pt x="473" y="235"/>
                  </a:lnTo>
                  <a:lnTo>
                    <a:pt x="476" y="238"/>
                  </a:lnTo>
                  <a:lnTo>
                    <a:pt x="479" y="238"/>
                  </a:lnTo>
                  <a:lnTo>
                    <a:pt x="482" y="238"/>
                  </a:lnTo>
                  <a:lnTo>
                    <a:pt x="485" y="238"/>
                  </a:lnTo>
                  <a:lnTo>
                    <a:pt x="488" y="238"/>
                  </a:lnTo>
                  <a:lnTo>
                    <a:pt x="492" y="238"/>
                  </a:lnTo>
                  <a:lnTo>
                    <a:pt x="495" y="246"/>
                  </a:lnTo>
                  <a:lnTo>
                    <a:pt x="498" y="264"/>
                  </a:lnTo>
                  <a:lnTo>
                    <a:pt x="501" y="257"/>
                  </a:lnTo>
                  <a:lnTo>
                    <a:pt x="504" y="282"/>
                  </a:lnTo>
                  <a:lnTo>
                    <a:pt x="507" y="300"/>
                  </a:lnTo>
                  <a:lnTo>
                    <a:pt x="510" y="308"/>
                  </a:lnTo>
                  <a:lnTo>
                    <a:pt x="513" y="319"/>
                  </a:lnTo>
                  <a:lnTo>
                    <a:pt x="516" y="344"/>
                  </a:lnTo>
                  <a:lnTo>
                    <a:pt x="519" y="348"/>
                  </a:lnTo>
                  <a:lnTo>
                    <a:pt x="522" y="352"/>
                  </a:lnTo>
                  <a:lnTo>
                    <a:pt x="526" y="363"/>
                  </a:lnTo>
                  <a:lnTo>
                    <a:pt x="529" y="363"/>
                  </a:lnTo>
                  <a:lnTo>
                    <a:pt x="532" y="366"/>
                  </a:lnTo>
                  <a:lnTo>
                    <a:pt x="535" y="366"/>
                  </a:lnTo>
                  <a:lnTo>
                    <a:pt x="538" y="366"/>
                  </a:lnTo>
                  <a:lnTo>
                    <a:pt x="541" y="366"/>
                  </a:lnTo>
                  <a:lnTo>
                    <a:pt x="544" y="366"/>
                  </a:lnTo>
                  <a:lnTo>
                    <a:pt x="547" y="366"/>
                  </a:lnTo>
                  <a:lnTo>
                    <a:pt x="550" y="366"/>
                  </a:lnTo>
                  <a:lnTo>
                    <a:pt x="553" y="366"/>
                  </a:lnTo>
                  <a:lnTo>
                    <a:pt x="556" y="366"/>
                  </a:lnTo>
                  <a:lnTo>
                    <a:pt x="559" y="366"/>
                  </a:lnTo>
                  <a:lnTo>
                    <a:pt x="563" y="366"/>
                  </a:lnTo>
                  <a:lnTo>
                    <a:pt x="566" y="366"/>
                  </a:lnTo>
                  <a:lnTo>
                    <a:pt x="569" y="366"/>
                  </a:lnTo>
                  <a:lnTo>
                    <a:pt x="572" y="366"/>
                  </a:lnTo>
                  <a:lnTo>
                    <a:pt x="575" y="366"/>
                  </a:lnTo>
                  <a:lnTo>
                    <a:pt x="578" y="366"/>
                  </a:lnTo>
                  <a:lnTo>
                    <a:pt x="581" y="366"/>
                  </a:lnTo>
                  <a:lnTo>
                    <a:pt x="584" y="366"/>
                  </a:lnTo>
                  <a:lnTo>
                    <a:pt x="587" y="366"/>
                  </a:lnTo>
                  <a:lnTo>
                    <a:pt x="590" y="366"/>
                  </a:lnTo>
                  <a:lnTo>
                    <a:pt x="597" y="366"/>
                  </a:lnTo>
                  <a:lnTo>
                    <a:pt x="600" y="366"/>
                  </a:lnTo>
                  <a:lnTo>
                    <a:pt x="603" y="366"/>
                  </a:lnTo>
                  <a:lnTo>
                    <a:pt x="606" y="366"/>
                  </a:lnTo>
                  <a:lnTo>
                    <a:pt x="609" y="366"/>
                  </a:lnTo>
                  <a:lnTo>
                    <a:pt x="612" y="366"/>
                  </a:lnTo>
                  <a:lnTo>
                    <a:pt x="615" y="366"/>
                  </a:lnTo>
                  <a:lnTo>
                    <a:pt x="618" y="366"/>
                  </a:lnTo>
                  <a:lnTo>
                    <a:pt x="621" y="366"/>
                  </a:lnTo>
                  <a:lnTo>
                    <a:pt x="624" y="366"/>
                  </a:lnTo>
                  <a:lnTo>
                    <a:pt x="627" y="366"/>
                  </a:lnTo>
                  <a:lnTo>
                    <a:pt x="630" y="366"/>
                  </a:lnTo>
                  <a:lnTo>
                    <a:pt x="637" y="366"/>
                  </a:lnTo>
                  <a:lnTo>
                    <a:pt x="640" y="366"/>
                  </a:lnTo>
                  <a:lnTo>
                    <a:pt x="643" y="366"/>
                  </a:lnTo>
                  <a:lnTo>
                    <a:pt x="646" y="366"/>
                  </a:lnTo>
                  <a:lnTo>
                    <a:pt x="649" y="366"/>
                  </a:lnTo>
                  <a:lnTo>
                    <a:pt x="652" y="366"/>
                  </a:lnTo>
                  <a:lnTo>
                    <a:pt x="655" y="366"/>
                  </a:lnTo>
                  <a:lnTo>
                    <a:pt x="658" y="366"/>
                  </a:lnTo>
                  <a:lnTo>
                    <a:pt x="661" y="366"/>
                  </a:lnTo>
                  <a:lnTo>
                    <a:pt x="664" y="366"/>
                  </a:lnTo>
                  <a:lnTo>
                    <a:pt x="668" y="366"/>
                  </a:lnTo>
                  <a:lnTo>
                    <a:pt x="671" y="366"/>
                  </a:lnTo>
                  <a:lnTo>
                    <a:pt x="674" y="366"/>
                  </a:lnTo>
                  <a:lnTo>
                    <a:pt x="677" y="366"/>
                  </a:lnTo>
                  <a:lnTo>
                    <a:pt x="680" y="366"/>
                  </a:lnTo>
                  <a:lnTo>
                    <a:pt x="683" y="366"/>
                  </a:lnTo>
                  <a:lnTo>
                    <a:pt x="686" y="366"/>
                  </a:lnTo>
                  <a:lnTo>
                    <a:pt x="689" y="363"/>
                  </a:lnTo>
                  <a:lnTo>
                    <a:pt x="692" y="363"/>
                  </a:lnTo>
                  <a:lnTo>
                    <a:pt x="695" y="363"/>
                  </a:lnTo>
                  <a:lnTo>
                    <a:pt x="698" y="359"/>
                  </a:lnTo>
                  <a:lnTo>
                    <a:pt x="702" y="359"/>
                  </a:lnTo>
                  <a:lnTo>
                    <a:pt x="705" y="359"/>
                  </a:lnTo>
                  <a:lnTo>
                    <a:pt x="708" y="359"/>
                  </a:lnTo>
                  <a:lnTo>
                    <a:pt x="711" y="356"/>
                  </a:lnTo>
                  <a:lnTo>
                    <a:pt x="714" y="356"/>
                  </a:lnTo>
                  <a:lnTo>
                    <a:pt x="717" y="356"/>
                  </a:lnTo>
                  <a:lnTo>
                    <a:pt x="720" y="352"/>
                  </a:lnTo>
                  <a:lnTo>
                    <a:pt x="723" y="352"/>
                  </a:lnTo>
                  <a:lnTo>
                    <a:pt x="726" y="348"/>
                  </a:lnTo>
                  <a:lnTo>
                    <a:pt x="729" y="348"/>
                  </a:lnTo>
                  <a:lnTo>
                    <a:pt x="732" y="348"/>
                  </a:lnTo>
                  <a:lnTo>
                    <a:pt x="735" y="344"/>
                  </a:lnTo>
                  <a:lnTo>
                    <a:pt x="739" y="344"/>
                  </a:lnTo>
                  <a:lnTo>
                    <a:pt x="742" y="341"/>
                  </a:lnTo>
                  <a:lnTo>
                    <a:pt x="745" y="341"/>
                  </a:lnTo>
                  <a:lnTo>
                    <a:pt x="748" y="341"/>
                  </a:lnTo>
                  <a:lnTo>
                    <a:pt x="751" y="337"/>
                  </a:lnTo>
                  <a:lnTo>
                    <a:pt x="754" y="337"/>
                  </a:lnTo>
                  <a:lnTo>
                    <a:pt x="757" y="337"/>
                  </a:lnTo>
                  <a:lnTo>
                    <a:pt x="760" y="337"/>
                  </a:lnTo>
                  <a:lnTo>
                    <a:pt x="763" y="334"/>
                  </a:lnTo>
                  <a:lnTo>
                    <a:pt x="766" y="334"/>
                  </a:lnTo>
                  <a:lnTo>
                    <a:pt x="769" y="334"/>
                  </a:lnTo>
                  <a:lnTo>
                    <a:pt x="773" y="330"/>
                  </a:lnTo>
                  <a:lnTo>
                    <a:pt x="776" y="330"/>
                  </a:lnTo>
                  <a:lnTo>
                    <a:pt x="779" y="330"/>
                  </a:lnTo>
                  <a:lnTo>
                    <a:pt x="782" y="326"/>
                  </a:lnTo>
                  <a:lnTo>
                    <a:pt x="785" y="326"/>
                  </a:lnTo>
                  <a:lnTo>
                    <a:pt x="788" y="322"/>
                  </a:lnTo>
                  <a:lnTo>
                    <a:pt x="791" y="322"/>
                  </a:lnTo>
                  <a:lnTo>
                    <a:pt x="794" y="319"/>
                  </a:lnTo>
                  <a:lnTo>
                    <a:pt x="797" y="319"/>
                  </a:lnTo>
                  <a:lnTo>
                    <a:pt x="803" y="315"/>
                  </a:lnTo>
                  <a:lnTo>
                    <a:pt x="806" y="315"/>
                  </a:lnTo>
                  <a:lnTo>
                    <a:pt x="810" y="312"/>
                  </a:lnTo>
                  <a:lnTo>
                    <a:pt x="813" y="312"/>
                  </a:lnTo>
                  <a:lnTo>
                    <a:pt x="816" y="308"/>
                  </a:lnTo>
                  <a:lnTo>
                    <a:pt x="819" y="308"/>
                  </a:lnTo>
                  <a:lnTo>
                    <a:pt x="822" y="304"/>
                  </a:lnTo>
                  <a:lnTo>
                    <a:pt x="825" y="304"/>
                  </a:lnTo>
                  <a:lnTo>
                    <a:pt x="828" y="300"/>
                  </a:lnTo>
                  <a:lnTo>
                    <a:pt x="831" y="300"/>
                  </a:lnTo>
                  <a:lnTo>
                    <a:pt x="834" y="297"/>
                  </a:lnTo>
                  <a:lnTo>
                    <a:pt x="837" y="297"/>
                  </a:lnTo>
                  <a:lnTo>
                    <a:pt x="840" y="293"/>
                  </a:lnTo>
                  <a:lnTo>
                    <a:pt x="844" y="293"/>
                  </a:lnTo>
                  <a:lnTo>
                    <a:pt x="847" y="290"/>
                  </a:lnTo>
                  <a:lnTo>
                    <a:pt x="850" y="290"/>
                  </a:lnTo>
                  <a:lnTo>
                    <a:pt x="853" y="290"/>
                  </a:lnTo>
                  <a:lnTo>
                    <a:pt x="856" y="286"/>
                  </a:lnTo>
                  <a:lnTo>
                    <a:pt x="859" y="286"/>
                  </a:lnTo>
                  <a:lnTo>
                    <a:pt x="862" y="282"/>
                  </a:lnTo>
                  <a:lnTo>
                    <a:pt x="865" y="282"/>
                  </a:lnTo>
                  <a:lnTo>
                    <a:pt x="868" y="278"/>
                  </a:lnTo>
                  <a:lnTo>
                    <a:pt x="871" y="278"/>
                  </a:lnTo>
                  <a:lnTo>
                    <a:pt x="874" y="275"/>
                  </a:lnTo>
                  <a:lnTo>
                    <a:pt x="877" y="275"/>
                  </a:lnTo>
                  <a:lnTo>
                    <a:pt x="881" y="271"/>
                  </a:lnTo>
                  <a:lnTo>
                    <a:pt x="884" y="271"/>
                  </a:lnTo>
                  <a:lnTo>
                    <a:pt x="887" y="268"/>
                  </a:lnTo>
                  <a:lnTo>
                    <a:pt x="890" y="268"/>
                  </a:lnTo>
                  <a:lnTo>
                    <a:pt x="893" y="264"/>
                  </a:lnTo>
                  <a:lnTo>
                    <a:pt x="896" y="264"/>
                  </a:lnTo>
                  <a:lnTo>
                    <a:pt x="899" y="260"/>
                  </a:lnTo>
                  <a:lnTo>
                    <a:pt x="902" y="257"/>
                  </a:lnTo>
                  <a:lnTo>
                    <a:pt x="905" y="257"/>
                  </a:lnTo>
                  <a:lnTo>
                    <a:pt x="908" y="253"/>
                  </a:lnTo>
                  <a:lnTo>
                    <a:pt x="911" y="253"/>
                  </a:lnTo>
                  <a:lnTo>
                    <a:pt x="915" y="249"/>
                  </a:lnTo>
                  <a:lnTo>
                    <a:pt x="918" y="249"/>
                  </a:lnTo>
                  <a:lnTo>
                    <a:pt x="921" y="246"/>
                  </a:lnTo>
                  <a:lnTo>
                    <a:pt x="924" y="242"/>
                  </a:lnTo>
                  <a:lnTo>
                    <a:pt x="927" y="242"/>
                  </a:lnTo>
                  <a:lnTo>
                    <a:pt x="930" y="238"/>
                  </a:lnTo>
                  <a:lnTo>
                    <a:pt x="933" y="238"/>
                  </a:lnTo>
                  <a:lnTo>
                    <a:pt x="936" y="235"/>
                  </a:lnTo>
                  <a:lnTo>
                    <a:pt x="939" y="235"/>
                  </a:lnTo>
                  <a:lnTo>
                    <a:pt x="942" y="231"/>
                  </a:lnTo>
                  <a:lnTo>
                    <a:pt x="949" y="231"/>
                  </a:lnTo>
                  <a:lnTo>
                    <a:pt x="952" y="231"/>
                  </a:lnTo>
                  <a:lnTo>
                    <a:pt x="955" y="227"/>
                  </a:lnTo>
                  <a:lnTo>
                    <a:pt x="958" y="227"/>
                  </a:lnTo>
                  <a:lnTo>
                    <a:pt x="961" y="224"/>
                  </a:lnTo>
                  <a:lnTo>
                    <a:pt x="964" y="224"/>
                  </a:lnTo>
                  <a:lnTo>
                    <a:pt x="967" y="220"/>
                  </a:lnTo>
                  <a:lnTo>
                    <a:pt x="970" y="220"/>
                  </a:lnTo>
                  <a:lnTo>
                    <a:pt x="973" y="216"/>
                  </a:lnTo>
                  <a:lnTo>
                    <a:pt x="976" y="216"/>
                  </a:lnTo>
                  <a:lnTo>
                    <a:pt x="979" y="216"/>
                  </a:lnTo>
                  <a:lnTo>
                    <a:pt x="983" y="213"/>
                  </a:lnTo>
                  <a:lnTo>
                    <a:pt x="986" y="213"/>
                  </a:lnTo>
                  <a:lnTo>
                    <a:pt x="989" y="209"/>
                  </a:lnTo>
                  <a:lnTo>
                    <a:pt x="992" y="209"/>
                  </a:lnTo>
                  <a:lnTo>
                    <a:pt x="995" y="209"/>
                  </a:lnTo>
                  <a:lnTo>
                    <a:pt x="998" y="205"/>
                  </a:lnTo>
                  <a:lnTo>
                    <a:pt x="1001" y="205"/>
                  </a:lnTo>
                  <a:lnTo>
                    <a:pt x="1004" y="202"/>
                  </a:lnTo>
                  <a:lnTo>
                    <a:pt x="1007" y="202"/>
                  </a:lnTo>
                  <a:lnTo>
                    <a:pt x="1010" y="202"/>
                  </a:lnTo>
                  <a:lnTo>
                    <a:pt x="1013" y="198"/>
                  </a:lnTo>
                  <a:lnTo>
                    <a:pt x="1017" y="198"/>
                  </a:lnTo>
                  <a:lnTo>
                    <a:pt x="1020" y="198"/>
                  </a:lnTo>
                  <a:lnTo>
                    <a:pt x="1023" y="194"/>
                  </a:lnTo>
                  <a:lnTo>
                    <a:pt x="1026" y="194"/>
                  </a:lnTo>
                  <a:lnTo>
                    <a:pt x="1029" y="191"/>
                  </a:lnTo>
                  <a:lnTo>
                    <a:pt x="1032" y="191"/>
                  </a:lnTo>
                  <a:lnTo>
                    <a:pt x="1035" y="187"/>
                  </a:lnTo>
                  <a:lnTo>
                    <a:pt x="1038" y="187"/>
                  </a:lnTo>
                  <a:lnTo>
                    <a:pt x="1041" y="187"/>
                  </a:lnTo>
                  <a:lnTo>
                    <a:pt x="1044" y="187"/>
                  </a:lnTo>
                  <a:lnTo>
                    <a:pt x="1047" y="187"/>
                  </a:lnTo>
                  <a:lnTo>
                    <a:pt x="1050" y="183"/>
                  </a:lnTo>
                  <a:lnTo>
                    <a:pt x="1054" y="183"/>
                  </a:lnTo>
                  <a:lnTo>
                    <a:pt x="1057" y="183"/>
                  </a:lnTo>
                  <a:lnTo>
                    <a:pt x="1060" y="180"/>
                  </a:lnTo>
                  <a:lnTo>
                    <a:pt x="1063" y="180"/>
                  </a:lnTo>
                  <a:lnTo>
                    <a:pt x="1066" y="180"/>
                  </a:lnTo>
                  <a:lnTo>
                    <a:pt x="1069" y="180"/>
                  </a:lnTo>
                  <a:lnTo>
                    <a:pt x="1072" y="176"/>
                  </a:lnTo>
                  <a:lnTo>
                    <a:pt x="1075" y="176"/>
                  </a:lnTo>
                  <a:lnTo>
                    <a:pt x="1078" y="176"/>
                  </a:lnTo>
                  <a:lnTo>
                    <a:pt x="1081" y="172"/>
                  </a:lnTo>
                  <a:lnTo>
                    <a:pt x="1084" y="172"/>
                  </a:lnTo>
                  <a:lnTo>
                    <a:pt x="1088" y="172"/>
                  </a:lnTo>
                  <a:lnTo>
                    <a:pt x="1094" y="169"/>
                  </a:lnTo>
                  <a:lnTo>
                    <a:pt x="1097" y="169"/>
                  </a:lnTo>
                  <a:lnTo>
                    <a:pt x="1100" y="169"/>
                  </a:lnTo>
                  <a:lnTo>
                    <a:pt x="1103" y="165"/>
                  </a:lnTo>
                  <a:lnTo>
                    <a:pt x="1106" y="165"/>
                  </a:lnTo>
                  <a:lnTo>
                    <a:pt x="1109" y="165"/>
                  </a:lnTo>
                  <a:lnTo>
                    <a:pt x="1112" y="161"/>
                  </a:lnTo>
                  <a:lnTo>
                    <a:pt x="1115" y="161"/>
                  </a:lnTo>
                  <a:lnTo>
                    <a:pt x="1118" y="161"/>
                  </a:lnTo>
                  <a:lnTo>
                    <a:pt x="1122" y="161"/>
                  </a:lnTo>
                  <a:lnTo>
                    <a:pt x="1125" y="158"/>
                  </a:lnTo>
                  <a:lnTo>
                    <a:pt x="1128" y="158"/>
                  </a:lnTo>
                  <a:lnTo>
                    <a:pt x="1131" y="158"/>
                  </a:lnTo>
                  <a:lnTo>
                    <a:pt x="1134" y="158"/>
                  </a:lnTo>
                  <a:lnTo>
                    <a:pt x="1137" y="154"/>
                  </a:lnTo>
                  <a:lnTo>
                    <a:pt x="1140" y="154"/>
                  </a:lnTo>
                  <a:lnTo>
                    <a:pt x="1143" y="154"/>
                  </a:lnTo>
                  <a:lnTo>
                    <a:pt x="1146" y="154"/>
                  </a:lnTo>
                  <a:lnTo>
                    <a:pt x="1149" y="150"/>
                  </a:lnTo>
                  <a:lnTo>
                    <a:pt x="1152" y="150"/>
                  </a:lnTo>
                  <a:lnTo>
                    <a:pt x="1156" y="150"/>
                  </a:lnTo>
                  <a:lnTo>
                    <a:pt x="1159" y="150"/>
                  </a:lnTo>
                  <a:lnTo>
                    <a:pt x="1162" y="150"/>
                  </a:lnTo>
                  <a:lnTo>
                    <a:pt x="1165" y="147"/>
                  </a:lnTo>
                  <a:lnTo>
                    <a:pt x="1168" y="147"/>
                  </a:lnTo>
                  <a:lnTo>
                    <a:pt x="1171" y="147"/>
                  </a:lnTo>
                  <a:lnTo>
                    <a:pt x="1174" y="147"/>
                  </a:lnTo>
                  <a:lnTo>
                    <a:pt x="1177" y="147"/>
                  </a:lnTo>
                  <a:lnTo>
                    <a:pt x="1180" y="143"/>
                  </a:lnTo>
                  <a:lnTo>
                    <a:pt x="1183" y="143"/>
                  </a:lnTo>
                  <a:lnTo>
                    <a:pt x="1186" y="143"/>
                  </a:lnTo>
                  <a:lnTo>
                    <a:pt x="1190" y="143"/>
                  </a:lnTo>
                  <a:lnTo>
                    <a:pt x="1193" y="143"/>
                  </a:lnTo>
                  <a:lnTo>
                    <a:pt x="1196" y="143"/>
                  </a:lnTo>
                  <a:lnTo>
                    <a:pt x="1199" y="139"/>
                  </a:lnTo>
                  <a:lnTo>
                    <a:pt x="1202" y="143"/>
                  </a:lnTo>
                  <a:lnTo>
                    <a:pt x="1205" y="143"/>
                  </a:lnTo>
                  <a:lnTo>
                    <a:pt x="1208" y="139"/>
                  </a:lnTo>
                  <a:lnTo>
                    <a:pt x="1211" y="139"/>
                  </a:lnTo>
                  <a:lnTo>
                    <a:pt x="1217" y="139"/>
                  </a:lnTo>
                  <a:lnTo>
                    <a:pt x="1220" y="139"/>
                  </a:lnTo>
                  <a:lnTo>
                    <a:pt x="1223" y="136"/>
                  </a:lnTo>
                  <a:lnTo>
                    <a:pt x="1227" y="136"/>
                  </a:lnTo>
                  <a:lnTo>
                    <a:pt x="1230" y="136"/>
                  </a:lnTo>
                  <a:lnTo>
                    <a:pt x="1233" y="136"/>
                  </a:lnTo>
                  <a:lnTo>
                    <a:pt x="1236" y="136"/>
                  </a:lnTo>
                  <a:lnTo>
                    <a:pt x="1239" y="132"/>
                  </a:lnTo>
                  <a:lnTo>
                    <a:pt x="1242" y="132"/>
                  </a:lnTo>
                  <a:lnTo>
                    <a:pt x="1245" y="132"/>
                  </a:lnTo>
                  <a:lnTo>
                    <a:pt x="1248" y="132"/>
                  </a:lnTo>
                  <a:lnTo>
                    <a:pt x="1251" y="132"/>
                  </a:lnTo>
                  <a:lnTo>
                    <a:pt x="1254" y="132"/>
                  </a:lnTo>
                  <a:lnTo>
                    <a:pt x="1257" y="132"/>
                  </a:lnTo>
                  <a:lnTo>
                    <a:pt x="1261" y="132"/>
                  </a:lnTo>
                  <a:lnTo>
                    <a:pt x="1264" y="128"/>
                  </a:lnTo>
                  <a:lnTo>
                    <a:pt x="1267" y="128"/>
                  </a:lnTo>
                  <a:lnTo>
                    <a:pt x="1270" y="128"/>
                  </a:lnTo>
                  <a:lnTo>
                    <a:pt x="1273" y="128"/>
                  </a:lnTo>
                  <a:lnTo>
                    <a:pt x="1276" y="128"/>
                  </a:lnTo>
                  <a:lnTo>
                    <a:pt x="1279" y="128"/>
                  </a:lnTo>
                  <a:lnTo>
                    <a:pt x="1282" y="128"/>
                  </a:lnTo>
                  <a:lnTo>
                    <a:pt x="1285" y="128"/>
                  </a:lnTo>
                  <a:lnTo>
                    <a:pt x="1288" y="128"/>
                  </a:lnTo>
                  <a:lnTo>
                    <a:pt x="1291" y="128"/>
                  </a:lnTo>
                  <a:lnTo>
                    <a:pt x="1295" y="128"/>
                  </a:lnTo>
                  <a:lnTo>
                    <a:pt x="1298" y="128"/>
                  </a:lnTo>
                  <a:lnTo>
                    <a:pt x="1301" y="128"/>
                  </a:lnTo>
                  <a:lnTo>
                    <a:pt x="1304" y="128"/>
                  </a:lnTo>
                  <a:lnTo>
                    <a:pt x="1307" y="128"/>
                  </a:lnTo>
                  <a:lnTo>
                    <a:pt x="1310" y="128"/>
                  </a:lnTo>
                  <a:lnTo>
                    <a:pt x="1313" y="128"/>
                  </a:lnTo>
                  <a:lnTo>
                    <a:pt x="1316" y="128"/>
                  </a:lnTo>
                  <a:lnTo>
                    <a:pt x="1319" y="128"/>
                  </a:lnTo>
                  <a:lnTo>
                    <a:pt x="1322" y="128"/>
                  </a:lnTo>
                  <a:lnTo>
                    <a:pt x="1325" y="125"/>
                  </a:lnTo>
                  <a:lnTo>
                    <a:pt x="1328" y="125"/>
                  </a:lnTo>
                  <a:lnTo>
                    <a:pt x="1332" y="125"/>
                  </a:lnTo>
                  <a:lnTo>
                    <a:pt x="1335" y="125"/>
                  </a:lnTo>
                  <a:lnTo>
                    <a:pt x="1338" y="125"/>
                  </a:lnTo>
                  <a:lnTo>
                    <a:pt x="1341" y="125"/>
                  </a:lnTo>
                  <a:lnTo>
                    <a:pt x="1344" y="125"/>
                  </a:lnTo>
                  <a:lnTo>
                    <a:pt x="1347" y="125"/>
                  </a:lnTo>
                  <a:lnTo>
                    <a:pt x="1350" y="125"/>
                  </a:lnTo>
                  <a:lnTo>
                    <a:pt x="1353" y="125"/>
                  </a:lnTo>
                  <a:lnTo>
                    <a:pt x="1356" y="125"/>
                  </a:lnTo>
                  <a:lnTo>
                    <a:pt x="1362" y="125"/>
                  </a:lnTo>
                  <a:lnTo>
                    <a:pt x="1362" y="121"/>
                  </a:lnTo>
                  <a:lnTo>
                    <a:pt x="1366" y="121"/>
                  </a:lnTo>
                  <a:lnTo>
                    <a:pt x="1372" y="121"/>
                  </a:lnTo>
                  <a:lnTo>
                    <a:pt x="1375" y="121"/>
                  </a:lnTo>
                  <a:lnTo>
                    <a:pt x="1378" y="121"/>
                  </a:lnTo>
                  <a:lnTo>
                    <a:pt x="1381" y="121"/>
                  </a:lnTo>
                  <a:lnTo>
                    <a:pt x="1384" y="121"/>
                  </a:lnTo>
                  <a:lnTo>
                    <a:pt x="1387" y="121"/>
                  </a:lnTo>
                  <a:lnTo>
                    <a:pt x="1390" y="121"/>
                  </a:lnTo>
                  <a:lnTo>
                    <a:pt x="1393" y="121"/>
                  </a:lnTo>
                  <a:lnTo>
                    <a:pt x="1396" y="117"/>
                  </a:lnTo>
                  <a:lnTo>
                    <a:pt x="1399" y="117"/>
                  </a:lnTo>
                  <a:lnTo>
                    <a:pt x="1403" y="117"/>
                  </a:lnTo>
                  <a:lnTo>
                    <a:pt x="1406" y="117"/>
                  </a:lnTo>
                  <a:lnTo>
                    <a:pt x="1409" y="117"/>
                  </a:lnTo>
                  <a:lnTo>
                    <a:pt x="1412" y="117"/>
                  </a:lnTo>
                  <a:lnTo>
                    <a:pt x="1418" y="114"/>
                  </a:lnTo>
                  <a:lnTo>
                    <a:pt x="1421" y="114"/>
                  </a:lnTo>
                  <a:lnTo>
                    <a:pt x="1424" y="114"/>
                  </a:lnTo>
                  <a:lnTo>
                    <a:pt x="1427" y="114"/>
                  </a:lnTo>
                  <a:lnTo>
                    <a:pt x="1430" y="114"/>
                  </a:lnTo>
                  <a:lnTo>
                    <a:pt x="1433" y="114"/>
                  </a:lnTo>
                  <a:lnTo>
                    <a:pt x="1437" y="114"/>
                  </a:lnTo>
                  <a:lnTo>
                    <a:pt x="1440" y="114"/>
                  </a:lnTo>
                  <a:lnTo>
                    <a:pt x="1443" y="110"/>
                  </a:lnTo>
                </a:path>
              </a:pathLst>
            </a:custGeom>
            <a:noFill/>
            <a:ln w="28575" cap="flat">
              <a:solidFill>
                <a:srgbClr val="0000FF"/>
              </a:solidFill>
              <a:prstDash val="solid"/>
              <a:round/>
              <a:headEnd/>
              <a:tailEnd/>
            </a:ln>
          </p:spPr>
          <p:txBody>
            <a:bodyPr/>
            <a:lstStyle/>
            <a:p>
              <a:endParaRPr lang="en-US"/>
            </a:p>
          </p:txBody>
        </p:sp>
        <p:sp>
          <p:nvSpPr>
            <p:cNvPr id="97357" name="Rectangle 78"/>
            <p:cNvSpPr>
              <a:spLocks noChangeArrowheads="1"/>
            </p:cNvSpPr>
            <p:nvPr/>
          </p:nvSpPr>
          <p:spPr bwMode="auto">
            <a:xfrm>
              <a:off x="2875" y="3610"/>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0</a:t>
              </a:r>
              <a:endParaRPr lang="en-US" sz="1000">
                <a:latin typeface="Arial" pitchFamily="34" charset="0"/>
              </a:endParaRPr>
            </a:p>
          </p:txBody>
        </p:sp>
        <p:sp>
          <p:nvSpPr>
            <p:cNvPr id="97358" name="Rectangle 79"/>
            <p:cNvSpPr>
              <a:spLocks noChangeArrowheads="1"/>
            </p:cNvSpPr>
            <p:nvPr/>
          </p:nvSpPr>
          <p:spPr bwMode="auto">
            <a:xfrm>
              <a:off x="2875" y="3486"/>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59" name="Rectangle 80"/>
            <p:cNvSpPr>
              <a:spLocks noChangeArrowheads="1"/>
            </p:cNvSpPr>
            <p:nvPr/>
          </p:nvSpPr>
          <p:spPr bwMode="auto">
            <a:xfrm>
              <a:off x="2875" y="3362"/>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0" name="Rectangle 81"/>
            <p:cNvSpPr>
              <a:spLocks noChangeArrowheads="1"/>
            </p:cNvSpPr>
            <p:nvPr/>
          </p:nvSpPr>
          <p:spPr bwMode="auto">
            <a:xfrm>
              <a:off x="2875" y="3235"/>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1" name="Rectangle 82"/>
            <p:cNvSpPr>
              <a:spLocks noChangeArrowheads="1"/>
            </p:cNvSpPr>
            <p:nvPr/>
          </p:nvSpPr>
          <p:spPr bwMode="auto">
            <a:xfrm>
              <a:off x="2875" y="3106"/>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2" name="Rectangle 83"/>
            <p:cNvSpPr>
              <a:spLocks noChangeArrowheads="1"/>
            </p:cNvSpPr>
            <p:nvPr/>
          </p:nvSpPr>
          <p:spPr bwMode="auto">
            <a:xfrm>
              <a:off x="2875" y="2981"/>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3" name="Rectangle 84"/>
            <p:cNvSpPr>
              <a:spLocks noChangeArrowheads="1"/>
            </p:cNvSpPr>
            <p:nvPr/>
          </p:nvSpPr>
          <p:spPr bwMode="auto">
            <a:xfrm>
              <a:off x="2875" y="2856"/>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4" name="Rectangle 85"/>
            <p:cNvSpPr>
              <a:spLocks noChangeArrowheads="1"/>
            </p:cNvSpPr>
            <p:nvPr/>
          </p:nvSpPr>
          <p:spPr bwMode="auto">
            <a:xfrm>
              <a:off x="2875" y="2731"/>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5" name="Rectangle 86"/>
            <p:cNvSpPr>
              <a:spLocks noChangeArrowheads="1"/>
            </p:cNvSpPr>
            <p:nvPr/>
          </p:nvSpPr>
          <p:spPr bwMode="auto">
            <a:xfrm>
              <a:off x="2882"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6" name="Rectangle 87"/>
            <p:cNvSpPr>
              <a:spLocks noChangeArrowheads="1"/>
            </p:cNvSpPr>
            <p:nvPr/>
          </p:nvSpPr>
          <p:spPr bwMode="auto">
            <a:xfrm>
              <a:off x="3055"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7" name="Rectangle 88"/>
            <p:cNvSpPr>
              <a:spLocks noChangeArrowheads="1"/>
            </p:cNvSpPr>
            <p:nvPr/>
          </p:nvSpPr>
          <p:spPr bwMode="auto">
            <a:xfrm>
              <a:off x="3242"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8" name="Rectangle 89"/>
            <p:cNvSpPr>
              <a:spLocks noChangeArrowheads="1"/>
            </p:cNvSpPr>
            <p:nvPr/>
          </p:nvSpPr>
          <p:spPr bwMode="auto">
            <a:xfrm>
              <a:off x="3411"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9" name="Rectangle 90"/>
            <p:cNvSpPr>
              <a:spLocks noChangeArrowheads="1"/>
            </p:cNvSpPr>
            <p:nvPr/>
          </p:nvSpPr>
          <p:spPr bwMode="auto">
            <a:xfrm>
              <a:off x="3576"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0" name="Rectangle 91"/>
            <p:cNvSpPr>
              <a:spLocks noChangeArrowheads="1"/>
            </p:cNvSpPr>
            <p:nvPr/>
          </p:nvSpPr>
          <p:spPr bwMode="auto">
            <a:xfrm>
              <a:off x="3751"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1" name="Rectangle 92"/>
            <p:cNvSpPr>
              <a:spLocks noChangeArrowheads="1"/>
            </p:cNvSpPr>
            <p:nvPr/>
          </p:nvSpPr>
          <p:spPr bwMode="auto">
            <a:xfrm>
              <a:off x="3924"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2" name="Rectangle 93"/>
            <p:cNvSpPr>
              <a:spLocks noChangeArrowheads="1"/>
            </p:cNvSpPr>
            <p:nvPr/>
          </p:nvSpPr>
          <p:spPr bwMode="auto">
            <a:xfrm>
              <a:off x="4102"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3" name="Rectangle 94"/>
            <p:cNvSpPr>
              <a:spLocks noChangeArrowheads="1"/>
            </p:cNvSpPr>
            <p:nvPr/>
          </p:nvSpPr>
          <p:spPr bwMode="auto">
            <a:xfrm>
              <a:off x="4265"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4" name="Rectangle 95"/>
            <p:cNvSpPr>
              <a:spLocks noChangeArrowheads="1"/>
            </p:cNvSpPr>
            <p:nvPr/>
          </p:nvSpPr>
          <p:spPr bwMode="auto">
            <a:xfrm>
              <a:off x="4428"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5" name="Rectangle 96"/>
            <p:cNvSpPr>
              <a:spLocks noChangeArrowheads="1"/>
            </p:cNvSpPr>
            <p:nvPr/>
          </p:nvSpPr>
          <p:spPr bwMode="auto">
            <a:xfrm>
              <a:off x="4615"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6" name="Rectangle 97"/>
            <p:cNvSpPr>
              <a:spLocks noChangeArrowheads="1"/>
            </p:cNvSpPr>
            <p:nvPr/>
          </p:nvSpPr>
          <p:spPr bwMode="auto">
            <a:xfrm>
              <a:off x="4780"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7" name="Rectangle 98"/>
            <p:cNvSpPr>
              <a:spLocks noChangeArrowheads="1"/>
            </p:cNvSpPr>
            <p:nvPr/>
          </p:nvSpPr>
          <p:spPr bwMode="auto">
            <a:xfrm>
              <a:off x="4948"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8" name="Line 99"/>
            <p:cNvSpPr>
              <a:spLocks noChangeShapeType="1"/>
            </p:cNvSpPr>
            <p:nvPr/>
          </p:nvSpPr>
          <p:spPr bwMode="auto">
            <a:xfrm>
              <a:off x="3189" y="3881"/>
              <a:ext cx="76" cy="0"/>
            </a:xfrm>
            <a:prstGeom prst="line">
              <a:avLst/>
            </a:prstGeom>
            <a:noFill/>
            <a:ln w="9525" cap="rnd">
              <a:solidFill>
                <a:srgbClr val="008000"/>
              </a:solidFill>
              <a:round/>
              <a:headEnd/>
              <a:tailEnd/>
            </a:ln>
          </p:spPr>
          <p:txBody>
            <a:bodyPr/>
            <a:lstStyle/>
            <a:p>
              <a:endParaRPr lang="en-US"/>
            </a:p>
          </p:txBody>
        </p:sp>
        <p:sp>
          <p:nvSpPr>
            <p:cNvPr id="97379" name="Rectangle 100"/>
            <p:cNvSpPr>
              <a:spLocks noChangeArrowheads="1"/>
            </p:cNvSpPr>
            <p:nvPr/>
          </p:nvSpPr>
          <p:spPr bwMode="auto">
            <a:xfrm>
              <a:off x="3299" y="3847"/>
              <a:ext cx="15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3ML</a:t>
              </a:r>
              <a:endParaRPr lang="en-US" sz="1000">
                <a:latin typeface="Arial" pitchFamily="34" charset="0"/>
              </a:endParaRPr>
            </a:p>
          </p:txBody>
        </p:sp>
        <p:sp>
          <p:nvSpPr>
            <p:cNvPr id="97380" name="Line 101"/>
            <p:cNvSpPr>
              <a:spLocks noChangeShapeType="1"/>
            </p:cNvSpPr>
            <p:nvPr/>
          </p:nvSpPr>
          <p:spPr bwMode="auto">
            <a:xfrm>
              <a:off x="3513" y="3884"/>
              <a:ext cx="77" cy="0"/>
            </a:xfrm>
            <a:prstGeom prst="line">
              <a:avLst/>
            </a:prstGeom>
            <a:noFill/>
            <a:ln w="28575">
              <a:solidFill>
                <a:srgbClr val="FF00FF"/>
              </a:solidFill>
              <a:round/>
              <a:headEnd/>
              <a:tailEnd/>
            </a:ln>
          </p:spPr>
          <p:txBody>
            <a:bodyPr/>
            <a:lstStyle/>
            <a:p>
              <a:endParaRPr lang="en-US"/>
            </a:p>
          </p:txBody>
        </p:sp>
        <p:sp>
          <p:nvSpPr>
            <p:cNvPr id="97381" name="Rectangle 102"/>
            <p:cNvSpPr>
              <a:spLocks noChangeArrowheads="1"/>
            </p:cNvSpPr>
            <p:nvPr/>
          </p:nvSpPr>
          <p:spPr bwMode="auto">
            <a:xfrm>
              <a:off x="3628" y="3847"/>
              <a:ext cx="222"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Actual</a:t>
              </a:r>
              <a:endParaRPr lang="en-US" sz="1000">
                <a:latin typeface="Arial" pitchFamily="34" charset="0"/>
              </a:endParaRPr>
            </a:p>
          </p:txBody>
        </p:sp>
        <p:sp>
          <p:nvSpPr>
            <p:cNvPr id="97382" name="Rectangle 103"/>
            <p:cNvSpPr>
              <a:spLocks noChangeArrowheads="1"/>
            </p:cNvSpPr>
            <p:nvPr/>
          </p:nvSpPr>
          <p:spPr bwMode="auto">
            <a:xfrm>
              <a:off x="3903" y="3847"/>
              <a:ext cx="27"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t>
              </a:r>
              <a:endParaRPr lang="en-US" sz="1000">
                <a:latin typeface="Arial" pitchFamily="34" charset="0"/>
              </a:endParaRPr>
            </a:p>
          </p:txBody>
        </p:sp>
        <p:sp>
          <p:nvSpPr>
            <p:cNvPr id="97383" name="Rectangle 104"/>
            <p:cNvSpPr>
              <a:spLocks noChangeArrowheads="1"/>
            </p:cNvSpPr>
            <p:nvPr/>
          </p:nvSpPr>
          <p:spPr bwMode="auto">
            <a:xfrm>
              <a:off x="3924" y="384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84" name="Line 105"/>
            <p:cNvSpPr>
              <a:spLocks noChangeShapeType="1"/>
            </p:cNvSpPr>
            <p:nvPr/>
          </p:nvSpPr>
          <p:spPr bwMode="auto">
            <a:xfrm>
              <a:off x="3888" y="3884"/>
              <a:ext cx="78" cy="0"/>
            </a:xfrm>
            <a:prstGeom prst="line">
              <a:avLst/>
            </a:prstGeom>
            <a:noFill/>
            <a:ln w="28575">
              <a:solidFill>
                <a:srgbClr val="0000FF"/>
              </a:solidFill>
              <a:round/>
              <a:headEnd/>
              <a:tailEnd/>
            </a:ln>
          </p:spPr>
          <p:txBody>
            <a:bodyPr/>
            <a:lstStyle/>
            <a:p>
              <a:endParaRPr lang="en-US"/>
            </a:p>
          </p:txBody>
        </p:sp>
        <p:sp>
          <p:nvSpPr>
            <p:cNvPr id="97385" name="Rectangle 106"/>
            <p:cNvSpPr>
              <a:spLocks noChangeArrowheads="1"/>
            </p:cNvSpPr>
            <p:nvPr/>
          </p:nvSpPr>
          <p:spPr bwMode="auto">
            <a:xfrm>
              <a:off x="4006" y="3852"/>
              <a:ext cx="35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Projection</a:t>
              </a:r>
              <a:endParaRPr lang="en-US" sz="1000">
                <a:latin typeface="Arial" pitchFamily="34" charset="0"/>
              </a:endParaRPr>
            </a:p>
          </p:txBody>
        </p:sp>
        <p:sp>
          <p:nvSpPr>
            <p:cNvPr id="97386" name="Rectangle 107"/>
            <p:cNvSpPr>
              <a:spLocks noChangeArrowheads="1"/>
            </p:cNvSpPr>
            <p:nvPr/>
          </p:nvSpPr>
          <p:spPr bwMode="auto">
            <a:xfrm>
              <a:off x="4496" y="3852"/>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87" name="Rectangle 108"/>
            <p:cNvSpPr>
              <a:spLocks noChangeArrowheads="1"/>
            </p:cNvSpPr>
            <p:nvPr/>
          </p:nvSpPr>
          <p:spPr bwMode="auto">
            <a:xfrm>
              <a:off x="4670" y="3852"/>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grpSp>
      <p:sp>
        <p:nvSpPr>
          <p:cNvPr id="97292" name="Text Box 109"/>
          <p:cNvSpPr txBox="1">
            <a:spLocks noChangeArrowheads="1"/>
          </p:cNvSpPr>
          <p:nvPr/>
        </p:nvSpPr>
        <p:spPr bwMode="gray">
          <a:xfrm>
            <a:off x="8223250" y="5505450"/>
            <a:ext cx="274638" cy="201613"/>
          </a:xfrm>
          <a:prstGeom prst="rect">
            <a:avLst/>
          </a:prstGeom>
          <a:noFill/>
          <a:ln w="9525" algn="ctr">
            <a:noFill/>
            <a:miter lim="800000"/>
            <a:headEnd/>
            <a:tailEnd/>
          </a:ln>
        </p:spPr>
        <p:txBody>
          <a:bodyPr wrap="none" lIns="182859" tIns="45714" rIns="91429" bIns="45714">
            <a:spAutoFit/>
          </a:bodyPr>
          <a:lstStyle/>
          <a:p>
            <a:pPr marL="111125" indent="-111125">
              <a:lnSpc>
                <a:spcPct val="90000"/>
              </a:lnSpc>
              <a:spcBef>
                <a:spcPct val="50000"/>
              </a:spcBef>
              <a:buClr>
                <a:schemeClr val="tx1"/>
              </a:buClr>
              <a:buFont typeface="Symbol" pitchFamily="18" charset="2"/>
              <a:buNone/>
            </a:pPr>
            <a:endParaRPr lang="en-US" sz="800">
              <a:latin typeface="Arial" pitchFamily="34" charset="0"/>
            </a:endParaRPr>
          </a:p>
        </p:txBody>
      </p:sp>
      <p:sp>
        <p:nvSpPr>
          <p:cNvPr id="97293" name="Text Box 110"/>
          <p:cNvSpPr txBox="1">
            <a:spLocks noChangeArrowheads="1"/>
          </p:cNvSpPr>
          <p:nvPr/>
        </p:nvSpPr>
        <p:spPr bwMode="gray">
          <a:xfrm>
            <a:off x="5394325" y="4264025"/>
            <a:ext cx="387350" cy="228600"/>
          </a:xfrm>
          <a:prstGeom prst="rect">
            <a:avLst/>
          </a:prstGeom>
          <a:noFill/>
          <a:ln w="9525" algn="ctr">
            <a:noFill/>
            <a:miter lim="800000"/>
            <a:headEnd/>
            <a:tailEnd/>
          </a:ln>
        </p:spPr>
        <p:txBody>
          <a:bodyPr wrap="none" lIns="182859" tIns="45714" rIns="91429" bIns="45714">
            <a:spAutoFit/>
          </a:bodyPr>
          <a:lstStyle/>
          <a:p>
            <a:pPr marL="111125" indent="-111125">
              <a:lnSpc>
                <a:spcPct val="90000"/>
              </a:lnSpc>
              <a:spcBef>
                <a:spcPct val="50000"/>
              </a:spcBef>
              <a:buClr>
                <a:schemeClr val="tx1"/>
              </a:buClr>
              <a:buFont typeface="Symbol" pitchFamily="18" charset="2"/>
              <a:buNone/>
            </a:pPr>
            <a:r>
              <a:rPr lang="en-US" sz="1000">
                <a:latin typeface="Arial" pitchFamily="34" charset="0"/>
              </a:rPr>
              <a:t>%</a:t>
            </a:r>
          </a:p>
        </p:txBody>
      </p:sp>
      <p:pic>
        <p:nvPicPr>
          <p:cNvPr id="97294" name="Picture 437"/>
          <p:cNvPicPr>
            <a:picLocks noChangeAspect="1" noChangeArrowheads="1"/>
          </p:cNvPicPr>
          <p:nvPr/>
        </p:nvPicPr>
        <p:blipFill>
          <a:blip r:embed="rId6" cstate="print"/>
          <a:srcRect/>
          <a:stretch>
            <a:fillRect/>
          </a:stretch>
        </p:blipFill>
        <p:spPr bwMode="auto">
          <a:xfrm>
            <a:off x="1676400" y="3733800"/>
            <a:ext cx="3781425" cy="2887663"/>
          </a:xfrm>
          <a:prstGeom prst="rect">
            <a:avLst/>
          </a:prstGeom>
          <a:noFill/>
          <a:ln w="9525">
            <a:noFill/>
            <a:miter lim="800000"/>
            <a:headEnd/>
            <a:tailEnd/>
          </a:ln>
        </p:spPr>
      </p:pic>
      <p:sp>
        <p:nvSpPr>
          <p:cNvPr id="97295" name="Rectangle 1047"/>
          <p:cNvSpPr>
            <a:spLocks noChangeArrowheads="1"/>
          </p:cNvSpPr>
          <p:nvPr/>
        </p:nvSpPr>
        <p:spPr bwMode="auto">
          <a:xfrm>
            <a:off x="1752600" y="3886200"/>
            <a:ext cx="152400" cy="1828800"/>
          </a:xfrm>
          <a:prstGeom prst="rect">
            <a:avLst/>
          </a:prstGeom>
          <a:solidFill>
            <a:schemeClr val="bg1"/>
          </a:solidFill>
          <a:ln w="9525">
            <a:noFill/>
            <a:miter lim="800000"/>
            <a:headEnd/>
            <a:tailEnd/>
          </a:ln>
        </p:spPr>
        <p:txBody>
          <a:bodyPr wrap="none" anchor="ctr"/>
          <a:lstStyle/>
          <a:p>
            <a:endParaRPr lang="en-US"/>
          </a:p>
        </p:txBody>
      </p:sp>
      <p:sp>
        <p:nvSpPr>
          <p:cNvPr id="97296" name="Rectangle 1048"/>
          <p:cNvSpPr>
            <a:spLocks noChangeArrowheads="1"/>
          </p:cNvSpPr>
          <p:nvPr/>
        </p:nvSpPr>
        <p:spPr bwMode="auto">
          <a:xfrm>
            <a:off x="1676400" y="1295400"/>
            <a:ext cx="152400" cy="16002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4"/>
          <p:cNvSpPr>
            <a:spLocks noGrp="1"/>
          </p:cNvSpPr>
          <p:nvPr>
            <p:ph type="sldNum" sz="quarter" idx="12"/>
          </p:nvPr>
        </p:nvSpPr>
        <p:spPr>
          <a:noFill/>
        </p:spPr>
        <p:txBody>
          <a:bodyPr/>
          <a:lstStyle/>
          <a:p>
            <a:fld id="{12739589-BA71-4A7C-B6C8-C0A1F875F9CF}" type="slidenum">
              <a:rPr lang="en-US" smtClean="0"/>
              <a:pPr/>
              <a:t>77</a:t>
            </a:fld>
            <a:endParaRPr lang="en-US" smtClean="0"/>
          </a:p>
        </p:txBody>
      </p:sp>
      <p:sp>
        <p:nvSpPr>
          <p:cNvPr id="98307" name="Rectangle 2"/>
          <p:cNvSpPr>
            <a:spLocks noGrp="1" noChangeArrowheads="1"/>
          </p:cNvSpPr>
          <p:nvPr>
            <p:ph type="title"/>
          </p:nvPr>
        </p:nvSpPr>
        <p:spPr/>
        <p:txBody>
          <a:bodyPr/>
          <a:lstStyle/>
          <a:p>
            <a:r>
              <a:rPr lang="en-US" smtClean="0"/>
              <a:t>Graphical Analysis</a:t>
            </a:r>
          </a:p>
        </p:txBody>
      </p:sp>
      <p:grpSp>
        <p:nvGrpSpPr>
          <p:cNvPr id="98308" name="Group 3"/>
          <p:cNvGrpSpPr>
            <a:grpSpLocks/>
          </p:cNvGrpSpPr>
          <p:nvPr/>
        </p:nvGrpSpPr>
        <p:grpSpPr bwMode="auto">
          <a:xfrm>
            <a:off x="152400" y="2581275"/>
            <a:ext cx="8763000" cy="2676525"/>
            <a:chOff x="48" y="1296"/>
            <a:chExt cx="5520" cy="1686"/>
          </a:xfrm>
        </p:grpSpPr>
        <p:grpSp>
          <p:nvGrpSpPr>
            <p:cNvPr id="98310" name="Group 4"/>
            <p:cNvGrpSpPr>
              <a:grpSpLocks/>
            </p:cNvGrpSpPr>
            <p:nvPr/>
          </p:nvGrpSpPr>
          <p:grpSpPr bwMode="auto">
            <a:xfrm>
              <a:off x="48" y="1296"/>
              <a:ext cx="2778" cy="1680"/>
              <a:chOff x="1427" y="2185"/>
              <a:chExt cx="2892" cy="1680"/>
            </a:xfrm>
          </p:grpSpPr>
          <p:sp>
            <p:nvSpPr>
              <p:cNvPr id="98384" name="Rectangle 5"/>
              <p:cNvSpPr>
                <a:spLocks noChangeArrowheads="1"/>
              </p:cNvSpPr>
              <p:nvPr/>
            </p:nvSpPr>
            <p:spPr bwMode="auto">
              <a:xfrm>
                <a:off x="1427" y="2185"/>
                <a:ext cx="2892" cy="1680"/>
              </a:xfrm>
              <a:prstGeom prst="rect">
                <a:avLst/>
              </a:prstGeom>
              <a:solidFill>
                <a:srgbClr val="FFFFFF"/>
              </a:solidFill>
              <a:ln w="9525">
                <a:solidFill>
                  <a:srgbClr val="000000"/>
                </a:solidFill>
                <a:miter lim="800000"/>
                <a:headEnd/>
                <a:tailEnd/>
              </a:ln>
            </p:spPr>
            <p:txBody>
              <a:bodyPr/>
              <a:lstStyle/>
              <a:p>
                <a:endParaRPr lang="en-US"/>
              </a:p>
            </p:txBody>
          </p:sp>
          <p:sp>
            <p:nvSpPr>
              <p:cNvPr id="98385" name="Rectangle 6"/>
              <p:cNvSpPr>
                <a:spLocks noChangeArrowheads="1"/>
              </p:cNvSpPr>
              <p:nvPr/>
            </p:nvSpPr>
            <p:spPr bwMode="auto">
              <a:xfrm>
                <a:off x="1685" y="2551"/>
                <a:ext cx="2238" cy="876"/>
              </a:xfrm>
              <a:prstGeom prst="rect">
                <a:avLst/>
              </a:prstGeom>
              <a:solidFill>
                <a:srgbClr val="C0C0C0"/>
              </a:solidFill>
              <a:ln w="9525">
                <a:noFill/>
                <a:miter lim="800000"/>
                <a:headEnd/>
                <a:tailEnd/>
              </a:ln>
            </p:spPr>
            <p:txBody>
              <a:bodyPr/>
              <a:lstStyle/>
              <a:p>
                <a:endParaRPr lang="en-US"/>
              </a:p>
            </p:txBody>
          </p:sp>
          <p:sp>
            <p:nvSpPr>
              <p:cNvPr id="98386" name="Rectangle 7"/>
              <p:cNvSpPr>
                <a:spLocks noChangeArrowheads="1"/>
              </p:cNvSpPr>
              <p:nvPr/>
            </p:nvSpPr>
            <p:spPr bwMode="auto">
              <a:xfrm>
                <a:off x="1685" y="2551"/>
                <a:ext cx="2238" cy="876"/>
              </a:xfrm>
              <a:prstGeom prst="rect">
                <a:avLst/>
              </a:prstGeom>
              <a:noFill/>
              <a:ln w="9525">
                <a:solidFill>
                  <a:srgbClr val="808080"/>
                </a:solidFill>
                <a:miter lim="800000"/>
                <a:headEnd/>
                <a:tailEnd/>
              </a:ln>
            </p:spPr>
            <p:txBody>
              <a:bodyPr/>
              <a:lstStyle/>
              <a:p>
                <a:endParaRPr lang="en-US"/>
              </a:p>
            </p:txBody>
          </p:sp>
          <p:sp>
            <p:nvSpPr>
              <p:cNvPr id="98387" name="Line 8"/>
              <p:cNvSpPr>
                <a:spLocks noChangeShapeType="1"/>
              </p:cNvSpPr>
              <p:nvPr/>
            </p:nvSpPr>
            <p:spPr bwMode="auto">
              <a:xfrm>
                <a:off x="1685" y="2551"/>
                <a:ext cx="1" cy="876"/>
              </a:xfrm>
              <a:prstGeom prst="line">
                <a:avLst/>
              </a:prstGeom>
              <a:noFill/>
              <a:ln w="0">
                <a:solidFill>
                  <a:srgbClr val="000000"/>
                </a:solidFill>
                <a:round/>
                <a:headEnd/>
                <a:tailEnd/>
              </a:ln>
            </p:spPr>
            <p:txBody>
              <a:bodyPr/>
              <a:lstStyle/>
              <a:p>
                <a:endParaRPr lang="en-US"/>
              </a:p>
            </p:txBody>
          </p:sp>
          <p:sp>
            <p:nvSpPr>
              <p:cNvPr id="98388" name="Line 9"/>
              <p:cNvSpPr>
                <a:spLocks noChangeShapeType="1"/>
              </p:cNvSpPr>
              <p:nvPr/>
            </p:nvSpPr>
            <p:spPr bwMode="auto">
              <a:xfrm>
                <a:off x="1661" y="3427"/>
                <a:ext cx="48" cy="1"/>
              </a:xfrm>
              <a:prstGeom prst="line">
                <a:avLst/>
              </a:prstGeom>
              <a:noFill/>
              <a:ln w="0">
                <a:solidFill>
                  <a:srgbClr val="000000"/>
                </a:solidFill>
                <a:round/>
                <a:headEnd/>
                <a:tailEnd/>
              </a:ln>
            </p:spPr>
            <p:txBody>
              <a:bodyPr/>
              <a:lstStyle/>
              <a:p>
                <a:endParaRPr lang="en-US"/>
              </a:p>
            </p:txBody>
          </p:sp>
          <p:sp>
            <p:nvSpPr>
              <p:cNvPr id="98389" name="Line 10"/>
              <p:cNvSpPr>
                <a:spLocks noChangeShapeType="1"/>
              </p:cNvSpPr>
              <p:nvPr/>
            </p:nvSpPr>
            <p:spPr bwMode="auto">
              <a:xfrm>
                <a:off x="1661" y="3319"/>
                <a:ext cx="48" cy="1"/>
              </a:xfrm>
              <a:prstGeom prst="line">
                <a:avLst/>
              </a:prstGeom>
              <a:noFill/>
              <a:ln w="0">
                <a:solidFill>
                  <a:srgbClr val="000000"/>
                </a:solidFill>
                <a:round/>
                <a:headEnd/>
                <a:tailEnd/>
              </a:ln>
            </p:spPr>
            <p:txBody>
              <a:bodyPr/>
              <a:lstStyle/>
              <a:p>
                <a:endParaRPr lang="en-US"/>
              </a:p>
            </p:txBody>
          </p:sp>
          <p:sp>
            <p:nvSpPr>
              <p:cNvPr id="98390" name="Line 11"/>
              <p:cNvSpPr>
                <a:spLocks noChangeShapeType="1"/>
              </p:cNvSpPr>
              <p:nvPr/>
            </p:nvSpPr>
            <p:spPr bwMode="auto">
              <a:xfrm>
                <a:off x="1661" y="3211"/>
                <a:ext cx="48" cy="1"/>
              </a:xfrm>
              <a:prstGeom prst="line">
                <a:avLst/>
              </a:prstGeom>
              <a:noFill/>
              <a:ln w="0">
                <a:solidFill>
                  <a:srgbClr val="000000"/>
                </a:solidFill>
                <a:round/>
                <a:headEnd/>
                <a:tailEnd/>
              </a:ln>
            </p:spPr>
            <p:txBody>
              <a:bodyPr/>
              <a:lstStyle/>
              <a:p>
                <a:endParaRPr lang="en-US"/>
              </a:p>
            </p:txBody>
          </p:sp>
          <p:sp>
            <p:nvSpPr>
              <p:cNvPr id="98391" name="Line 12"/>
              <p:cNvSpPr>
                <a:spLocks noChangeShapeType="1"/>
              </p:cNvSpPr>
              <p:nvPr/>
            </p:nvSpPr>
            <p:spPr bwMode="auto">
              <a:xfrm>
                <a:off x="1661" y="3097"/>
                <a:ext cx="48" cy="1"/>
              </a:xfrm>
              <a:prstGeom prst="line">
                <a:avLst/>
              </a:prstGeom>
              <a:noFill/>
              <a:ln w="0">
                <a:solidFill>
                  <a:srgbClr val="000000"/>
                </a:solidFill>
                <a:round/>
                <a:headEnd/>
                <a:tailEnd/>
              </a:ln>
            </p:spPr>
            <p:txBody>
              <a:bodyPr/>
              <a:lstStyle/>
              <a:p>
                <a:endParaRPr lang="en-US"/>
              </a:p>
            </p:txBody>
          </p:sp>
          <p:sp>
            <p:nvSpPr>
              <p:cNvPr id="98392" name="Line 13"/>
              <p:cNvSpPr>
                <a:spLocks noChangeShapeType="1"/>
              </p:cNvSpPr>
              <p:nvPr/>
            </p:nvSpPr>
            <p:spPr bwMode="auto">
              <a:xfrm>
                <a:off x="1661" y="2989"/>
                <a:ext cx="48" cy="1"/>
              </a:xfrm>
              <a:prstGeom prst="line">
                <a:avLst/>
              </a:prstGeom>
              <a:noFill/>
              <a:ln w="0">
                <a:solidFill>
                  <a:srgbClr val="000000"/>
                </a:solidFill>
                <a:round/>
                <a:headEnd/>
                <a:tailEnd/>
              </a:ln>
            </p:spPr>
            <p:txBody>
              <a:bodyPr/>
              <a:lstStyle/>
              <a:p>
                <a:endParaRPr lang="en-US"/>
              </a:p>
            </p:txBody>
          </p:sp>
          <p:sp>
            <p:nvSpPr>
              <p:cNvPr id="98393" name="Line 14"/>
              <p:cNvSpPr>
                <a:spLocks noChangeShapeType="1"/>
              </p:cNvSpPr>
              <p:nvPr/>
            </p:nvSpPr>
            <p:spPr bwMode="auto">
              <a:xfrm>
                <a:off x="1661" y="2881"/>
                <a:ext cx="48" cy="1"/>
              </a:xfrm>
              <a:prstGeom prst="line">
                <a:avLst/>
              </a:prstGeom>
              <a:noFill/>
              <a:ln w="0">
                <a:solidFill>
                  <a:srgbClr val="000000"/>
                </a:solidFill>
                <a:round/>
                <a:headEnd/>
                <a:tailEnd/>
              </a:ln>
            </p:spPr>
            <p:txBody>
              <a:bodyPr/>
              <a:lstStyle/>
              <a:p>
                <a:endParaRPr lang="en-US"/>
              </a:p>
            </p:txBody>
          </p:sp>
          <p:sp>
            <p:nvSpPr>
              <p:cNvPr id="98394" name="Line 15"/>
              <p:cNvSpPr>
                <a:spLocks noChangeShapeType="1"/>
              </p:cNvSpPr>
              <p:nvPr/>
            </p:nvSpPr>
            <p:spPr bwMode="auto">
              <a:xfrm>
                <a:off x="1661" y="2773"/>
                <a:ext cx="48" cy="1"/>
              </a:xfrm>
              <a:prstGeom prst="line">
                <a:avLst/>
              </a:prstGeom>
              <a:noFill/>
              <a:ln w="0">
                <a:solidFill>
                  <a:srgbClr val="000000"/>
                </a:solidFill>
                <a:round/>
                <a:headEnd/>
                <a:tailEnd/>
              </a:ln>
            </p:spPr>
            <p:txBody>
              <a:bodyPr/>
              <a:lstStyle/>
              <a:p>
                <a:endParaRPr lang="en-US"/>
              </a:p>
            </p:txBody>
          </p:sp>
          <p:sp>
            <p:nvSpPr>
              <p:cNvPr id="98395" name="Line 16"/>
              <p:cNvSpPr>
                <a:spLocks noChangeShapeType="1"/>
              </p:cNvSpPr>
              <p:nvPr/>
            </p:nvSpPr>
            <p:spPr bwMode="auto">
              <a:xfrm>
                <a:off x="1661" y="2659"/>
                <a:ext cx="48" cy="1"/>
              </a:xfrm>
              <a:prstGeom prst="line">
                <a:avLst/>
              </a:prstGeom>
              <a:noFill/>
              <a:ln w="0">
                <a:solidFill>
                  <a:srgbClr val="000000"/>
                </a:solidFill>
                <a:round/>
                <a:headEnd/>
                <a:tailEnd/>
              </a:ln>
            </p:spPr>
            <p:txBody>
              <a:bodyPr/>
              <a:lstStyle/>
              <a:p>
                <a:endParaRPr lang="en-US"/>
              </a:p>
            </p:txBody>
          </p:sp>
          <p:sp>
            <p:nvSpPr>
              <p:cNvPr id="98396" name="Line 17"/>
              <p:cNvSpPr>
                <a:spLocks noChangeShapeType="1"/>
              </p:cNvSpPr>
              <p:nvPr/>
            </p:nvSpPr>
            <p:spPr bwMode="auto">
              <a:xfrm>
                <a:off x="1661" y="2551"/>
                <a:ext cx="48" cy="1"/>
              </a:xfrm>
              <a:prstGeom prst="line">
                <a:avLst/>
              </a:prstGeom>
              <a:noFill/>
              <a:ln w="0">
                <a:solidFill>
                  <a:srgbClr val="000000"/>
                </a:solidFill>
                <a:round/>
                <a:headEnd/>
                <a:tailEnd/>
              </a:ln>
            </p:spPr>
            <p:txBody>
              <a:bodyPr/>
              <a:lstStyle/>
              <a:p>
                <a:endParaRPr lang="en-US"/>
              </a:p>
            </p:txBody>
          </p:sp>
          <p:sp>
            <p:nvSpPr>
              <p:cNvPr id="98397" name="Line 18"/>
              <p:cNvSpPr>
                <a:spLocks noChangeShapeType="1"/>
              </p:cNvSpPr>
              <p:nvPr/>
            </p:nvSpPr>
            <p:spPr bwMode="auto">
              <a:xfrm>
                <a:off x="1685" y="3427"/>
                <a:ext cx="2238" cy="1"/>
              </a:xfrm>
              <a:prstGeom prst="line">
                <a:avLst/>
              </a:prstGeom>
              <a:noFill/>
              <a:ln w="0">
                <a:solidFill>
                  <a:srgbClr val="000000"/>
                </a:solidFill>
                <a:round/>
                <a:headEnd/>
                <a:tailEnd/>
              </a:ln>
            </p:spPr>
            <p:txBody>
              <a:bodyPr/>
              <a:lstStyle/>
              <a:p>
                <a:endParaRPr lang="en-US"/>
              </a:p>
            </p:txBody>
          </p:sp>
          <p:sp>
            <p:nvSpPr>
              <p:cNvPr id="98398" name="Line 19"/>
              <p:cNvSpPr>
                <a:spLocks noChangeShapeType="1"/>
              </p:cNvSpPr>
              <p:nvPr/>
            </p:nvSpPr>
            <p:spPr bwMode="auto">
              <a:xfrm flipV="1">
                <a:off x="1685" y="3403"/>
                <a:ext cx="1" cy="48"/>
              </a:xfrm>
              <a:prstGeom prst="line">
                <a:avLst/>
              </a:prstGeom>
              <a:noFill/>
              <a:ln w="0">
                <a:solidFill>
                  <a:srgbClr val="000000"/>
                </a:solidFill>
                <a:round/>
                <a:headEnd/>
                <a:tailEnd/>
              </a:ln>
            </p:spPr>
            <p:txBody>
              <a:bodyPr/>
              <a:lstStyle/>
              <a:p>
                <a:endParaRPr lang="en-US"/>
              </a:p>
            </p:txBody>
          </p:sp>
          <p:sp>
            <p:nvSpPr>
              <p:cNvPr id="98399" name="Line 20"/>
              <p:cNvSpPr>
                <a:spLocks noChangeShapeType="1"/>
              </p:cNvSpPr>
              <p:nvPr/>
            </p:nvSpPr>
            <p:spPr bwMode="auto">
              <a:xfrm flipV="1">
                <a:off x="1685" y="3403"/>
                <a:ext cx="1" cy="48"/>
              </a:xfrm>
              <a:prstGeom prst="line">
                <a:avLst/>
              </a:prstGeom>
              <a:noFill/>
              <a:ln w="0">
                <a:solidFill>
                  <a:srgbClr val="000000"/>
                </a:solidFill>
                <a:round/>
                <a:headEnd/>
                <a:tailEnd/>
              </a:ln>
            </p:spPr>
            <p:txBody>
              <a:bodyPr/>
              <a:lstStyle/>
              <a:p>
                <a:endParaRPr lang="en-US"/>
              </a:p>
            </p:txBody>
          </p:sp>
          <p:sp>
            <p:nvSpPr>
              <p:cNvPr id="98400" name="Line 21"/>
              <p:cNvSpPr>
                <a:spLocks noChangeShapeType="1"/>
              </p:cNvSpPr>
              <p:nvPr/>
            </p:nvSpPr>
            <p:spPr bwMode="auto">
              <a:xfrm flipV="1">
                <a:off x="1691" y="3403"/>
                <a:ext cx="1" cy="48"/>
              </a:xfrm>
              <a:prstGeom prst="line">
                <a:avLst/>
              </a:prstGeom>
              <a:noFill/>
              <a:ln w="0">
                <a:solidFill>
                  <a:srgbClr val="000000"/>
                </a:solidFill>
                <a:round/>
                <a:headEnd/>
                <a:tailEnd/>
              </a:ln>
            </p:spPr>
            <p:txBody>
              <a:bodyPr/>
              <a:lstStyle/>
              <a:p>
                <a:endParaRPr lang="en-US"/>
              </a:p>
            </p:txBody>
          </p:sp>
          <p:sp>
            <p:nvSpPr>
              <p:cNvPr id="98401" name="Line 22"/>
              <p:cNvSpPr>
                <a:spLocks noChangeShapeType="1"/>
              </p:cNvSpPr>
              <p:nvPr/>
            </p:nvSpPr>
            <p:spPr bwMode="auto">
              <a:xfrm flipV="1">
                <a:off x="1691" y="3403"/>
                <a:ext cx="1" cy="48"/>
              </a:xfrm>
              <a:prstGeom prst="line">
                <a:avLst/>
              </a:prstGeom>
              <a:noFill/>
              <a:ln w="0">
                <a:solidFill>
                  <a:srgbClr val="000000"/>
                </a:solidFill>
                <a:round/>
                <a:headEnd/>
                <a:tailEnd/>
              </a:ln>
            </p:spPr>
            <p:txBody>
              <a:bodyPr/>
              <a:lstStyle/>
              <a:p>
                <a:endParaRPr lang="en-US"/>
              </a:p>
            </p:txBody>
          </p:sp>
          <p:sp>
            <p:nvSpPr>
              <p:cNvPr id="98402" name="Line 23"/>
              <p:cNvSpPr>
                <a:spLocks noChangeShapeType="1"/>
              </p:cNvSpPr>
              <p:nvPr/>
            </p:nvSpPr>
            <p:spPr bwMode="auto">
              <a:xfrm flipV="1">
                <a:off x="1691" y="3403"/>
                <a:ext cx="1" cy="48"/>
              </a:xfrm>
              <a:prstGeom prst="line">
                <a:avLst/>
              </a:prstGeom>
              <a:noFill/>
              <a:ln w="0">
                <a:solidFill>
                  <a:srgbClr val="000000"/>
                </a:solidFill>
                <a:round/>
                <a:headEnd/>
                <a:tailEnd/>
              </a:ln>
            </p:spPr>
            <p:txBody>
              <a:bodyPr/>
              <a:lstStyle/>
              <a:p>
                <a:endParaRPr lang="en-US"/>
              </a:p>
            </p:txBody>
          </p:sp>
          <p:sp>
            <p:nvSpPr>
              <p:cNvPr id="98403" name="Line 24"/>
              <p:cNvSpPr>
                <a:spLocks noChangeShapeType="1"/>
              </p:cNvSpPr>
              <p:nvPr/>
            </p:nvSpPr>
            <p:spPr bwMode="auto">
              <a:xfrm flipV="1">
                <a:off x="1697" y="3403"/>
                <a:ext cx="1" cy="48"/>
              </a:xfrm>
              <a:prstGeom prst="line">
                <a:avLst/>
              </a:prstGeom>
              <a:noFill/>
              <a:ln w="0">
                <a:solidFill>
                  <a:srgbClr val="000000"/>
                </a:solidFill>
                <a:round/>
                <a:headEnd/>
                <a:tailEnd/>
              </a:ln>
            </p:spPr>
            <p:txBody>
              <a:bodyPr/>
              <a:lstStyle/>
              <a:p>
                <a:endParaRPr lang="en-US"/>
              </a:p>
            </p:txBody>
          </p:sp>
          <p:sp>
            <p:nvSpPr>
              <p:cNvPr id="98404" name="Line 25"/>
              <p:cNvSpPr>
                <a:spLocks noChangeShapeType="1"/>
              </p:cNvSpPr>
              <p:nvPr/>
            </p:nvSpPr>
            <p:spPr bwMode="auto">
              <a:xfrm flipV="1">
                <a:off x="1697" y="3403"/>
                <a:ext cx="1" cy="48"/>
              </a:xfrm>
              <a:prstGeom prst="line">
                <a:avLst/>
              </a:prstGeom>
              <a:noFill/>
              <a:ln w="0">
                <a:solidFill>
                  <a:srgbClr val="000000"/>
                </a:solidFill>
                <a:round/>
                <a:headEnd/>
                <a:tailEnd/>
              </a:ln>
            </p:spPr>
            <p:txBody>
              <a:bodyPr/>
              <a:lstStyle/>
              <a:p>
                <a:endParaRPr lang="en-US"/>
              </a:p>
            </p:txBody>
          </p:sp>
          <p:sp>
            <p:nvSpPr>
              <p:cNvPr id="98405" name="Line 26"/>
              <p:cNvSpPr>
                <a:spLocks noChangeShapeType="1"/>
              </p:cNvSpPr>
              <p:nvPr/>
            </p:nvSpPr>
            <p:spPr bwMode="auto">
              <a:xfrm flipV="1">
                <a:off x="1697" y="3403"/>
                <a:ext cx="1" cy="48"/>
              </a:xfrm>
              <a:prstGeom prst="line">
                <a:avLst/>
              </a:prstGeom>
              <a:noFill/>
              <a:ln w="0">
                <a:solidFill>
                  <a:srgbClr val="000000"/>
                </a:solidFill>
                <a:round/>
                <a:headEnd/>
                <a:tailEnd/>
              </a:ln>
            </p:spPr>
            <p:txBody>
              <a:bodyPr/>
              <a:lstStyle/>
              <a:p>
                <a:endParaRPr lang="en-US"/>
              </a:p>
            </p:txBody>
          </p:sp>
          <p:sp>
            <p:nvSpPr>
              <p:cNvPr id="98406" name="Line 27"/>
              <p:cNvSpPr>
                <a:spLocks noChangeShapeType="1"/>
              </p:cNvSpPr>
              <p:nvPr/>
            </p:nvSpPr>
            <p:spPr bwMode="auto">
              <a:xfrm flipV="1">
                <a:off x="1703" y="3403"/>
                <a:ext cx="1" cy="48"/>
              </a:xfrm>
              <a:prstGeom prst="line">
                <a:avLst/>
              </a:prstGeom>
              <a:noFill/>
              <a:ln w="0">
                <a:solidFill>
                  <a:srgbClr val="000000"/>
                </a:solidFill>
                <a:round/>
                <a:headEnd/>
                <a:tailEnd/>
              </a:ln>
            </p:spPr>
            <p:txBody>
              <a:bodyPr/>
              <a:lstStyle/>
              <a:p>
                <a:endParaRPr lang="en-US"/>
              </a:p>
            </p:txBody>
          </p:sp>
          <p:sp>
            <p:nvSpPr>
              <p:cNvPr id="98407" name="Line 28"/>
              <p:cNvSpPr>
                <a:spLocks noChangeShapeType="1"/>
              </p:cNvSpPr>
              <p:nvPr/>
            </p:nvSpPr>
            <p:spPr bwMode="auto">
              <a:xfrm flipV="1">
                <a:off x="1703" y="3403"/>
                <a:ext cx="1" cy="48"/>
              </a:xfrm>
              <a:prstGeom prst="line">
                <a:avLst/>
              </a:prstGeom>
              <a:noFill/>
              <a:ln w="0">
                <a:solidFill>
                  <a:srgbClr val="000000"/>
                </a:solidFill>
                <a:round/>
                <a:headEnd/>
                <a:tailEnd/>
              </a:ln>
            </p:spPr>
            <p:txBody>
              <a:bodyPr/>
              <a:lstStyle/>
              <a:p>
                <a:endParaRPr lang="en-US"/>
              </a:p>
            </p:txBody>
          </p:sp>
          <p:sp>
            <p:nvSpPr>
              <p:cNvPr id="98408" name="Line 29"/>
              <p:cNvSpPr>
                <a:spLocks noChangeShapeType="1"/>
              </p:cNvSpPr>
              <p:nvPr/>
            </p:nvSpPr>
            <p:spPr bwMode="auto">
              <a:xfrm flipV="1">
                <a:off x="1703" y="3403"/>
                <a:ext cx="1" cy="48"/>
              </a:xfrm>
              <a:prstGeom prst="line">
                <a:avLst/>
              </a:prstGeom>
              <a:noFill/>
              <a:ln w="0">
                <a:solidFill>
                  <a:srgbClr val="000000"/>
                </a:solidFill>
                <a:round/>
                <a:headEnd/>
                <a:tailEnd/>
              </a:ln>
            </p:spPr>
            <p:txBody>
              <a:bodyPr/>
              <a:lstStyle/>
              <a:p>
                <a:endParaRPr lang="en-US"/>
              </a:p>
            </p:txBody>
          </p:sp>
          <p:sp>
            <p:nvSpPr>
              <p:cNvPr id="98409" name="Line 30"/>
              <p:cNvSpPr>
                <a:spLocks noChangeShapeType="1"/>
              </p:cNvSpPr>
              <p:nvPr/>
            </p:nvSpPr>
            <p:spPr bwMode="auto">
              <a:xfrm flipV="1">
                <a:off x="1709" y="3403"/>
                <a:ext cx="1" cy="48"/>
              </a:xfrm>
              <a:prstGeom prst="line">
                <a:avLst/>
              </a:prstGeom>
              <a:noFill/>
              <a:ln w="0">
                <a:solidFill>
                  <a:srgbClr val="000000"/>
                </a:solidFill>
                <a:round/>
                <a:headEnd/>
                <a:tailEnd/>
              </a:ln>
            </p:spPr>
            <p:txBody>
              <a:bodyPr/>
              <a:lstStyle/>
              <a:p>
                <a:endParaRPr lang="en-US"/>
              </a:p>
            </p:txBody>
          </p:sp>
          <p:sp>
            <p:nvSpPr>
              <p:cNvPr id="98410" name="Line 31"/>
              <p:cNvSpPr>
                <a:spLocks noChangeShapeType="1"/>
              </p:cNvSpPr>
              <p:nvPr/>
            </p:nvSpPr>
            <p:spPr bwMode="auto">
              <a:xfrm flipV="1">
                <a:off x="1709" y="3403"/>
                <a:ext cx="1" cy="48"/>
              </a:xfrm>
              <a:prstGeom prst="line">
                <a:avLst/>
              </a:prstGeom>
              <a:noFill/>
              <a:ln w="0">
                <a:solidFill>
                  <a:srgbClr val="000000"/>
                </a:solidFill>
                <a:round/>
                <a:headEnd/>
                <a:tailEnd/>
              </a:ln>
            </p:spPr>
            <p:txBody>
              <a:bodyPr/>
              <a:lstStyle/>
              <a:p>
                <a:endParaRPr lang="en-US"/>
              </a:p>
            </p:txBody>
          </p:sp>
          <p:sp>
            <p:nvSpPr>
              <p:cNvPr id="98411" name="Line 32"/>
              <p:cNvSpPr>
                <a:spLocks noChangeShapeType="1"/>
              </p:cNvSpPr>
              <p:nvPr/>
            </p:nvSpPr>
            <p:spPr bwMode="auto">
              <a:xfrm flipV="1">
                <a:off x="1709" y="3403"/>
                <a:ext cx="1" cy="48"/>
              </a:xfrm>
              <a:prstGeom prst="line">
                <a:avLst/>
              </a:prstGeom>
              <a:noFill/>
              <a:ln w="0">
                <a:solidFill>
                  <a:srgbClr val="000000"/>
                </a:solidFill>
                <a:round/>
                <a:headEnd/>
                <a:tailEnd/>
              </a:ln>
            </p:spPr>
            <p:txBody>
              <a:bodyPr/>
              <a:lstStyle/>
              <a:p>
                <a:endParaRPr lang="en-US"/>
              </a:p>
            </p:txBody>
          </p:sp>
          <p:sp>
            <p:nvSpPr>
              <p:cNvPr id="98412" name="Line 33"/>
              <p:cNvSpPr>
                <a:spLocks noChangeShapeType="1"/>
              </p:cNvSpPr>
              <p:nvPr/>
            </p:nvSpPr>
            <p:spPr bwMode="auto">
              <a:xfrm flipV="1">
                <a:off x="1715" y="3403"/>
                <a:ext cx="1" cy="48"/>
              </a:xfrm>
              <a:prstGeom prst="line">
                <a:avLst/>
              </a:prstGeom>
              <a:noFill/>
              <a:ln w="0">
                <a:solidFill>
                  <a:srgbClr val="000000"/>
                </a:solidFill>
                <a:round/>
                <a:headEnd/>
                <a:tailEnd/>
              </a:ln>
            </p:spPr>
            <p:txBody>
              <a:bodyPr/>
              <a:lstStyle/>
              <a:p>
                <a:endParaRPr lang="en-US"/>
              </a:p>
            </p:txBody>
          </p:sp>
          <p:sp>
            <p:nvSpPr>
              <p:cNvPr id="98413" name="Line 34"/>
              <p:cNvSpPr>
                <a:spLocks noChangeShapeType="1"/>
              </p:cNvSpPr>
              <p:nvPr/>
            </p:nvSpPr>
            <p:spPr bwMode="auto">
              <a:xfrm flipV="1">
                <a:off x="1715" y="3403"/>
                <a:ext cx="1" cy="48"/>
              </a:xfrm>
              <a:prstGeom prst="line">
                <a:avLst/>
              </a:prstGeom>
              <a:noFill/>
              <a:ln w="0">
                <a:solidFill>
                  <a:srgbClr val="000000"/>
                </a:solidFill>
                <a:round/>
                <a:headEnd/>
                <a:tailEnd/>
              </a:ln>
            </p:spPr>
            <p:txBody>
              <a:bodyPr/>
              <a:lstStyle/>
              <a:p>
                <a:endParaRPr lang="en-US"/>
              </a:p>
            </p:txBody>
          </p:sp>
          <p:sp>
            <p:nvSpPr>
              <p:cNvPr id="98414" name="Line 35"/>
              <p:cNvSpPr>
                <a:spLocks noChangeShapeType="1"/>
              </p:cNvSpPr>
              <p:nvPr/>
            </p:nvSpPr>
            <p:spPr bwMode="auto">
              <a:xfrm flipV="1">
                <a:off x="1715" y="3403"/>
                <a:ext cx="1" cy="48"/>
              </a:xfrm>
              <a:prstGeom prst="line">
                <a:avLst/>
              </a:prstGeom>
              <a:noFill/>
              <a:ln w="0">
                <a:solidFill>
                  <a:srgbClr val="000000"/>
                </a:solidFill>
                <a:round/>
                <a:headEnd/>
                <a:tailEnd/>
              </a:ln>
            </p:spPr>
            <p:txBody>
              <a:bodyPr/>
              <a:lstStyle/>
              <a:p>
                <a:endParaRPr lang="en-US"/>
              </a:p>
            </p:txBody>
          </p:sp>
          <p:sp>
            <p:nvSpPr>
              <p:cNvPr id="98415" name="Line 36"/>
              <p:cNvSpPr>
                <a:spLocks noChangeShapeType="1"/>
              </p:cNvSpPr>
              <p:nvPr/>
            </p:nvSpPr>
            <p:spPr bwMode="auto">
              <a:xfrm flipV="1">
                <a:off x="1721" y="3403"/>
                <a:ext cx="1" cy="48"/>
              </a:xfrm>
              <a:prstGeom prst="line">
                <a:avLst/>
              </a:prstGeom>
              <a:noFill/>
              <a:ln w="0">
                <a:solidFill>
                  <a:srgbClr val="000000"/>
                </a:solidFill>
                <a:round/>
                <a:headEnd/>
                <a:tailEnd/>
              </a:ln>
            </p:spPr>
            <p:txBody>
              <a:bodyPr/>
              <a:lstStyle/>
              <a:p>
                <a:endParaRPr lang="en-US"/>
              </a:p>
            </p:txBody>
          </p:sp>
          <p:sp>
            <p:nvSpPr>
              <p:cNvPr id="98416" name="Line 37"/>
              <p:cNvSpPr>
                <a:spLocks noChangeShapeType="1"/>
              </p:cNvSpPr>
              <p:nvPr/>
            </p:nvSpPr>
            <p:spPr bwMode="auto">
              <a:xfrm flipV="1">
                <a:off x="1721" y="3403"/>
                <a:ext cx="1" cy="48"/>
              </a:xfrm>
              <a:prstGeom prst="line">
                <a:avLst/>
              </a:prstGeom>
              <a:noFill/>
              <a:ln w="0">
                <a:solidFill>
                  <a:srgbClr val="000000"/>
                </a:solidFill>
                <a:round/>
                <a:headEnd/>
                <a:tailEnd/>
              </a:ln>
            </p:spPr>
            <p:txBody>
              <a:bodyPr/>
              <a:lstStyle/>
              <a:p>
                <a:endParaRPr lang="en-US"/>
              </a:p>
            </p:txBody>
          </p:sp>
          <p:sp>
            <p:nvSpPr>
              <p:cNvPr id="98417" name="Line 38"/>
              <p:cNvSpPr>
                <a:spLocks noChangeShapeType="1"/>
              </p:cNvSpPr>
              <p:nvPr/>
            </p:nvSpPr>
            <p:spPr bwMode="auto">
              <a:xfrm flipV="1">
                <a:off x="1721" y="3403"/>
                <a:ext cx="1" cy="48"/>
              </a:xfrm>
              <a:prstGeom prst="line">
                <a:avLst/>
              </a:prstGeom>
              <a:noFill/>
              <a:ln w="0">
                <a:solidFill>
                  <a:srgbClr val="000000"/>
                </a:solidFill>
                <a:round/>
                <a:headEnd/>
                <a:tailEnd/>
              </a:ln>
            </p:spPr>
            <p:txBody>
              <a:bodyPr/>
              <a:lstStyle/>
              <a:p>
                <a:endParaRPr lang="en-US"/>
              </a:p>
            </p:txBody>
          </p:sp>
          <p:sp>
            <p:nvSpPr>
              <p:cNvPr id="98418" name="Line 39"/>
              <p:cNvSpPr>
                <a:spLocks noChangeShapeType="1"/>
              </p:cNvSpPr>
              <p:nvPr/>
            </p:nvSpPr>
            <p:spPr bwMode="auto">
              <a:xfrm flipV="1">
                <a:off x="1727" y="3403"/>
                <a:ext cx="1" cy="48"/>
              </a:xfrm>
              <a:prstGeom prst="line">
                <a:avLst/>
              </a:prstGeom>
              <a:noFill/>
              <a:ln w="0">
                <a:solidFill>
                  <a:srgbClr val="000000"/>
                </a:solidFill>
                <a:round/>
                <a:headEnd/>
                <a:tailEnd/>
              </a:ln>
            </p:spPr>
            <p:txBody>
              <a:bodyPr/>
              <a:lstStyle/>
              <a:p>
                <a:endParaRPr lang="en-US"/>
              </a:p>
            </p:txBody>
          </p:sp>
          <p:sp>
            <p:nvSpPr>
              <p:cNvPr id="98419" name="Line 40"/>
              <p:cNvSpPr>
                <a:spLocks noChangeShapeType="1"/>
              </p:cNvSpPr>
              <p:nvPr/>
            </p:nvSpPr>
            <p:spPr bwMode="auto">
              <a:xfrm flipV="1">
                <a:off x="1727" y="3403"/>
                <a:ext cx="1" cy="48"/>
              </a:xfrm>
              <a:prstGeom prst="line">
                <a:avLst/>
              </a:prstGeom>
              <a:noFill/>
              <a:ln w="0">
                <a:solidFill>
                  <a:srgbClr val="000000"/>
                </a:solidFill>
                <a:round/>
                <a:headEnd/>
                <a:tailEnd/>
              </a:ln>
            </p:spPr>
            <p:txBody>
              <a:bodyPr/>
              <a:lstStyle/>
              <a:p>
                <a:endParaRPr lang="en-US"/>
              </a:p>
            </p:txBody>
          </p:sp>
          <p:sp>
            <p:nvSpPr>
              <p:cNvPr id="98420" name="Line 41"/>
              <p:cNvSpPr>
                <a:spLocks noChangeShapeType="1"/>
              </p:cNvSpPr>
              <p:nvPr/>
            </p:nvSpPr>
            <p:spPr bwMode="auto">
              <a:xfrm flipV="1">
                <a:off x="1727" y="3403"/>
                <a:ext cx="1" cy="48"/>
              </a:xfrm>
              <a:prstGeom prst="line">
                <a:avLst/>
              </a:prstGeom>
              <a:noFill/>
              <a:ln w="0">
                <a:solidFill>
                  <a:srgbClr val="000000"/>
                </a:solidFill>
                <a:round/>
                <a:headEnd/>
                <a:tailEnd/>
              </a:ln>
            </p:spPr>
            <p:txBody>
              <a:bodyPr/>
              <a:lstStyle/>
              <a:p>
                <a:endParaRPr lang="en-US"/>
              </a:p>
            </p:txBody>
          </p:sp>
          <p:sp>
            <p:nvSpPr>
              <p:cNvPr id="98421" name="Line 42"/>
              <p:cNvSpPr>
                <a:spLocks noChangeShapeType="1"/>
              </p:cNvSpPr>
              <p:nvPr/>
            </p:nvSpPr>
            <p:spPr bwMode="auto">
              <a:xfrm flipV="1">
                <a:off x="1733" y="3403"/>
                <a:ext cx="1" cy="48"/>
              </a:xfrm>
              <a:prstGeom prst="line">
                <a:avLst/>
              </a:prstGeom>
              <a:noFill/>
              <a:ln w="0">
                <a:solidFill>
                  <a:srgbClr val="000000"/>
                </a:solidFill>
                <a:round/>
                <a:headEnd/>
                <a:tailEnd/>
              </a:ln>
            </p:spPr>
            <p:txBody>
              <a:bodyPr/>
              <a:lstStyle/>
              <a:p>
                <a:endParaRPr lang="en-US"/>
              </a:p>
            </p:txBody>
          </p:sp>
          <p:sp>
            <p:nvSpPr>
              <p:cNvPr id="98422" name="Line 43"/>
              <p:cNvSpPr>
                <a:spLocks noChangeShapeType="1"/>
              </p:cNvSpPr>
              <p:nvPr/>
            </p:nvSpPr>
            <p:spPr bwMode="auto">
              <a:xfrm flipV="1">
                <a:off x="1733" y="3403"/>
                <a:ext cx="1" cy="48"/>
              </a:xfrm>
              <a:prstGeom prst="line">
                <a:avLst/>
              </a:prstGeom>
              <a:noFill/>
              <a:ln w="0">
                <a:solidFill>
                  <a:srgbClr val="000000"/>
                </a:solidFill>
                <a:round/>
                <a:headEnd/>
                <a:tailEnd/>
              </a:ln>
            </p:spPr>
            <p:txBody>
              <a:bodyPr/>
              <a:lstStyle/>
              <a:p>
                <a:endParaRPr lang="en-US"/>
              </a:p>
            </p:txBody>
          </p:sp>
          <p:sp>
            <p:nvSpPr>
              <p:cNvPr id="98423" name="Line 44"/>
              <p:cNvSpPr>
                <a:spLocks noChangeShapeType="1"/>
              </p:cNvSpPr>
              <p:nvPr/>
            </p:nvSpPr>
            <p:spPr bwMode="auto">
              <a:xfrm flipV="1">
                <a:off x="1733" y="3403"/>
                <a:ext cx="1" cy="48"/>
              </a:xfrm>
              <a:prstGeom prst="line">
                <a:avLst/>
              </a:prstGeom>
              <a:noFill/>
              <a:ln w="0">
                <a:solidFill>
                  <a:srgbClr val="000000"/>
                </a:solidFill>
                <a:round/>
                <a:headEnd/>
                <a:tailEnd/>
              </a:ln>
            </p:spPr>
            <p:txBody>
              <a:bodyPr/>
              <a:lstStyle/>
              <a:p>
                <a:endParaRPr lang="en-US"/>
              </a:p>
            </p:txBody>
          </p:sp>
          <p:sp>
            <p:nvSpPr>
              <p:cNvPr id="98424" name="Line 45"/>
              <p:cNvSpPr>
                <a:spLocks noChangeShapeType="1"/>
              </p:cNvSpPr>
              <p:nvPr/>
            </p:nvSpPr>
            <p:spPr bwMode="auto">
              <a:xfrm flipV="1">
                <a:off x="1739" y="3403"/>
                <a:ext cx="1" cy="48"/>
              </a:xfrm>
              <a:prstGeom prst="line">
                <a:avLst/>
              </a:prstGeom>
              <a:noFill/>
              <a:ln w="0">
                <a:solidFill>
                  <a:srgbClr val="000000"/>
                </a:solidFill>
                <a:round/>
                <a:headEnd/>
                <a:tailEnd/>
              </a:ln>
            </p:spPr>
            <p:txBody>
              <a:bodyPr/>
              <a:lstStyle/>
              <a:p>
                <a:endParaRPr lang="en-US"/>
              </a:p>
            </p:txBody>
          </p:sp>
          <p:sp>
            <p:nvSpPr>
              <p:cNvPr id="98425" name="Line 46"/>
              <p:cNvSpPr>
                <a:spLocks noChangeShapeType="1"/>
              </p:cNvSpPr>
              <p:nvPr/>
            </p:nvSpPr>
            <p:spPr bwMode="auto">
              <a:xfrm flipV="1">
                <a:off x="1739" y="3403"/>
                <a:ext cx="1" cy="48"/>
              </a:xfrm>
              <a:prstGeom prst="line">
                <a:avLst/>
              </a:prstGeom>
              <a:noFill/>
              <a:ln w="0">
                <a:solidFill>
                  <a:srgbClr val="000000"/>
                </a:solidFill>
                <a:round/>
                <a:headEnd/>
                <a:tailEnd/>
              </a:ln>
            </p:spPr>
            <p:txBody>
              <a:bodyPr/>
              <a:lstStyle/>
              <a:p>
                <a:endParaRPr lang="en-US"/>
              </a:p>
            </p:txBody>
          </p:sp>
          <p:sp>
            <p:nvSpPr>
              <p:cNvPr id="98426" name="Line 47"/>
              <p:cNvSpPr>
                <a:spLocks noChangeShapeType="1"/>
              </p:cNvSpPr>
              <p:nvPr/>
            </p:nvSpPr>
            <p:spPr bwMode="auto">
              <a:xfrm flipV="1">
                <a:off x="1739" y="3403"/>
                <a:ext cx="1" cy="48"/>
              </a:xfrm>
              <a:prstGeom prst="line">
                <a:avLst/>
              </a:prstGeom>
              <a:noFill/>
              <a:ln w="0">
                <a:solidFill>
                  <a:srgbClr val="000000"/>
                </a:solidFill>
                <a:round/>
                <a:headEnd/>
                <a:tailEnd/>
              </a:ln>
            </p:spPr>
            <p:txBody>
              <a:bodyPr/>
              <a:lstStyle/>
              <a:p>
                <a:endParaRPr lang="en-US"/>
              </a:p>
            </p:txBody>
          </p:sp>
          <p:sp>
            <p:nvSpPr>
              <p:cNvPr id="98427" name="Line 48"/>
              <p:cNvSpPr>
                <a:spLocks noChangeShapeType="1"/>
              </p:cNvSpPr>
              <p:nvPr/>
            </p:nvSpPr>
            <p:spPr bwMode="auto">
              <a:xfrm flipV="1">
                <a:off x="1745" y="3403"/>
                <a:ext cx="1" cy="48"/>
              </a:xfrm>
              <a:prstGeom prst="line">
                <a:avLst/>
              </a:prstGeom>
              <a:noFill/>
              <a:ln w="0">
                <a:solidFill>
                  <a:srgbClr val="000000"/>
                </a:solidFill>
                <a:round/>
                <a:headEnd/>
                <a:tailEnd/>
              </a:ln>
            </p:spPr>
            <p:txBody>
              <a:bodyPr/>
              <a:lstStyle/>
              <a:p>
                <a:endParaRPr lang="en-US"/>
              </a:p>
            </p:txBody>
          </p:sp>
          <p:sp>
            <p:nvSpPr>
              <p:cNvPr id="98428" name="Line 49"/>
              <p:cNvSpPr>
                <a:spLocks noChangeShapeType="1"/>
              </p:cNvSpPr>
              <p:nvPr/>
            </p:nvSpPr>
            <p:spPr bwMode="auto">
              <a:xfrm flipV="1">
                <a:off x="1745" y="3403"/>
                <a:ext cx="1" cy="48"/>
              </a:xfrm>
              <a:prstGeom prst="line">
                <a:avLst/>
              </a:prstGeom>
              <a:noFill/>
              <a:ln w="0">
                <a:solidFill>
                  <a:srgbClr val="000000"/>
                </a:solidFill>
                <a:round/>
                <a:headEnd/>
                <a:tailEnd/>
              </a:ln>
            </p:spPr>
            <p:txBody>
              <a:bodyPr/>
              <a:lstStyle/>
              <a:p>
                <a:endParaRPr lang="en-US"/>
              </a:p>
            </p:txBody>
          </p:sp>
          <p:sp>
            <p:nvSpPr>
              <p:cNvPr id="98429" name="Line 50"/>
              <p:cNvSpPr>
                <a:spLocks noChangeShapeType="1"/>
              </p:cNvSpPr>
              <p:nvPr/>
            </p:nvSpPr>
            <p:spPr bwMode="auto">
              <a:xfrm flipV="1">
                <a:off x="1745" y="3403"/>
                <a:ext cx="1" cy="48"/>
              </a:xfrm>
              <a:prstGeom prst="line">
                <a:avLst/>
              </a:prstGeom>
              <a:noFill/>
              <a:ln w="0">
                <a:solidFill>
                  <a:srgbClr val="000000"/>
                </a:solidFill>
                <a:round/>
                <a:headEnd/>
                <a:tailEnd/>
              </a:ln>
            </p:spPr>
            <p:txBody>
              <a:bodyPr/>
              <a:lstStyle/>
              <a:p>
                <a:endParaRPr lang="en-US"/>
              </a:p>
            </p:txBody>
          </p:sp>
          <p:sp>
            <p:nvSpPr>
              <p:cNvPr id="98430" name="Line 51"/>
              <p:cNvSpPr>
                <a:spLocks noChangeShapeType="1"/>
              </p:cNvSpPr>
              <p:nvPr/>
            </p:nvSpPr>
            <p:spPr bwMode="auto">
              <a:xfrm flipV="1">
                <a:off x="1751" y="3403"/>
                <a:ext cx="1" cy="48"/>
              </a:xfrm>
              <a:prstGeom prst="line">
                <a:avLst/>
              </a:prstGeom>
              <a:noFill/>
              <a:ln w="0">
                <a:solidFill>
                  <a:srgbClr val="000000"/>
                </a:solidFill>
                <a:round/>
                <a:headEnd/>
                <a:tailEnd/>
              </a:ln>
            </p:spPr>
            <p:txBody>
              <a:bodyPr/>
              <a:lstStyle/>
              <a:p>
                <a:endParaRPr lang="en-US"/>
              </a:p>
            </p:txBody>
          </p:sp>
          <p:sp>
            <p:nvSpPr>
              <p:cNvPr id="98431" name="Line 52"/>
              <p:cNvSpPr>
                <a:spLocks noChangeShapeType="1"/>
              </p:cNvSpPr>
              <p:nvPr/>
            </p:nvSpPr>
            <p:spPr bwMode="auto">
              <a:xfrm flipV="1">
                <a:off x="1751" y="3403"/>
                <a:ext cx="1" cy="48"/>
              </a:xfrm>
              <a:prstGeom prst="line">
                <a:avLst/>
              </a:prstGeom>
              <a:noFill/>
              <a:ln w="0">
                <a:solidFill>
                  <a:srgbClr val="000000"/>
                </a:solidFill>
                <a:round/>
                <a:headEnd/>
                <a:tailEnd/>
              </a:ln>
            </p:spPr>
            <p:txBody>
              <a:bodyPr/>
              <a:lstStyle/>
              <a:p>
                <a:endParaRPr lang="en-US"/>
              </a:p>
            </p:txBody>
          </p:sp>
          <p:sp>
            <p:nvSpPr>
              <p:cNvPr id="98432" name="Line 53"/>
              <p:cNvSpPr>
                <a:spLocks noChangeShapeType="1"/>
              </p:cNvSpPr>
              <p:nvPr/>
            </p:nvSpPr>
            <p:spPr bwMode="auto">
              <a:xfrm flipV="1">
                <a:off x="1751" y="3403"/>
                <a:ext cx="1" cy="48"/>
              </a:xfrm>
              <a:prstGeom prst="line">
                <a:avLst/>
              </a:prstGeom>
              <a:noFill/>
              <a:ln w="0">
                <a:solidFill>
                  <a:srgbClr val="000000"/>
                </a:solidFill>
                <a:round/>
                <a:headEnd/>
                <a:tailEnd/>
              </a:ln>
            </p:spPr>
            <p:txBody>
              <a:bodyPr/>
              <a:lstStyle/>
              <a:p>
                <a:endParaRPr lang="en-US"/>
              </a:p>
            </p:txBody>
          </p:sp>
          <p:sp>
            <p:nvSpPr>
              <p:cNvPr id="98433" name="Line 54"/>
              <p:cNvSpPr>
                <a:spLocks noChangeShapeType="1"/>
              </p:cNvSpPr>
              <p:nvPr/>
            </p:nvSpPr>
            <p:spPr bwMode="auto">
              <a:xfrm flipV="1">
                <a:off x="1757" y="3403"/>
                <a:ext cx="1" cy="48"/>
              </a:xfrm>
              <a:prstGeom prst="line">
                <a:avLst/>
              </a:prstGeom>
              <a:noFill/>
              <a:ln w="0">
                <a:solidFill>
                  <a:srgbClr val="000000"/>
                </a:solidFill>
                <a:round/>
                <a:headEnd/>
                <a:tailEnd/>
              </a:ln>
            </p:spPr>
            <p:txBody>
              <a:bodyPr/>
              <a:lstStyle/>
              <a:p>
                <a:endParaRPr lang="en-US"/>
              </a:p>
            </p:txBody>
          </p:sp>
          <p:sp>
            <p:nvSpPr>
              <p:cNvPr id="98434" name="Line 55"/>
              <p:cNvSpPr>
                <a:spLocks noChangeShapeType="1"/>
              </p:cNvSpPr>
              <p:nvPr/>
            </p:nvSpPr>
            <p:spPr bwMode="auto">
              <a:xfrm flipV="1">
                <a:off x="1757" y="3403"/>
                <a:ext cx="1" cy="48"/>
              </a:xfrm>
              <a:prstGeom prst="line">
                <a:avLst/>
              </a:prstGeom>
              <a:noFill/>
              <a:ln w="0">
                <a:solidFill>
                  <a:srgbClr val="000000"/>
                </a:solidFill>
                <a:round/>
                <a:headEnd/>
                <a:tailEnd/>
              </a:ln>
            </p:spPr>
            <p:txBody>
              <a:bodyPr/>
              <a:lstStyle/>
              <a:p>
                <a:endParaRPr lang="en-US"/>
              </a:p>
            </p:txBody>
          </p:sp>
          <p:sp>
            <p:nvSpPr>
              <p:cNvPr id="98435" name="Line 56"/>
              <p:cNvSpPr>
                <a:spLocks noChangeShapeType="1"/>
              </p:cNvSpPr>
              <p:nvPr/>
            </p:nvSpPr>
            <p:spPr bwMode="auto">
              <a:xfrm flipV="1">
                <a:off x="1757" y="3403"/>
                <a:ext cx="1" cy="48"/>
              </a:xfrm>
              <a:prstGeom prst="line">
                <a:avLst/>
              </a:prstGeom>
              <a:noFill/>
              <a:ln w="0">
                <a:solidFill>
                  <a:srgbClr val="000000"/>
                </a:solidFill>
                <a:round/>
                <a:headEnd/>
                <a:tailEnd/>
              </a:ln>
            </p:spPr>
            <p:txBody>
              <a:bodyPr/>
              <a:lstStyle/>
              <a:p>
                <a:endParaRPr lang="en-US"/>
              </a:p>
            </p:txBody>
          </p:sp>
          <p:sp>
            <p:nvSpPr>
              <p:cNvPr id="98436" name="Line 57"/>
              <p:cNvSpPr>
                <a:spLocks noChangeShapeType="1"/>
              </p:cNvSpPr>
              <p:nvPr/>
            </p:nvSpPr>
            <p:spPr bwMode="auto">
              <a:xfrm flipV="1">
                <a:off x="1763" y="3403"/>
                <a:ext cx="1" cy="48"/>
              </a:xfrm>
              <a:prstGeom prst="line">
                <a:avLst/>
              </a:prstGeom>
              <a:noFill/>
              <a:ln w="0">
                <a:solidFill>
                  <a:srgbClr val="000000"/>
                </a:solidFill>
                <a:round/>
                <a:headEnd/>
                <a:tailEnd/>
              </a:ln>
            </p:spPr>
            <p:txBody>
              <a:bodyPr/>
              <a:lstStyle/>
              <a:p>
                <a:endParaRPr lang="en-US"/>
              </a:p>
            </p:txBody>
          </p:sp>
          <p:sp>
            <p:nvSpPr>
              <p:cNvPr id="98437" name="Line 58"/>
              <p:cNvSpPr>
                <a:spLocks noChangeShapeType="1"/>
              </p:cNvSpPr>
              <p:nvPr/>
            </p:nvSpPr>
            <p:spPr bwMode="auto">
              <a:xfrm flipV="1">
                <a:off x="1763" y="3403"/>
                <a:ext cx="1" cy="48"/>
              </a:xfrm>
              <a:prstGeom prst="line">
                <a:avLst/>
              </a:prstGeom>
              <a:noFill/>
              <a:ln w="0">
                <a:solidFill>
                  <a:srgbClr val="000000"/>
                </a:solidFill>
                <a:round/>
                <a:headEnd/>
                <a:tailEnd/>
              </a:ln>
            </p:spPr>
            <p:txBody>
              <a:bodyPr/>
              <a:lstStyle/>
              <a:p>
                <a:endParaRPr lang="en-US"/>
              </a:p>
            </p:txBody>
          </p:sp>
          <p:sp>
            <p:nvSpPr>
              <p:cNvPr id="98438" name="Line 59"/>
              <p:cNvSpPr>
                <a:spLocks noChangeShapeType="1"/>
              </p:cNvSpPr>
              <p:nvPr/>
            </p:nvSpPr>
            <p:spPr bwMode="auto">
              <a:xfrm flipV="1">
                <a:off x="1763" y="3403"/>
                <a:ext cx="1" cy="48"/>
              </a:xfrm>
              <a:prstGeom prst="line">
                <a:avLst/>
              </a:prstGeom>
              <a:noFill/>
              <a:ln w="0">
                <a:solidFill>
                  <a:srgbClr val="000000"/>
                </a:solidFill>
                <a:round/>
                <a:headEnd/>
                <a:tailEnd/>
              </a:ln>
            </p:spPr>
            <p:txBody>
              <a:bodyPr/>
              <a:lstStyle/>
              <a:p>
                <a:endParaRPr lang="en-US"/>
              </a:p>
            </p:txBody>
          </p:sp>
          <p:sp>
            <p:nvSpPr>
              <p:cNvPr id="98439" name="Line 60"/>
              <p:cNvSpPr>
                <a:spLocks noChangeShapeType="1"/>
              </p:cNvSpPr>
              <p:nvPr/>
            </p:nvSpPr>
            <p:spPr bwMode="auto">
              <a:xfrm flipV="1">
                <a:off x="1769" y="3403"/>
                <a:ext cx="1" cy="48"/>
              </a:xfrm>
              <a:prstGeom prst="line">
                <a:avLst/>
              </a:prstGeom>
              <a:noFill/>
              <a:ln w="0">
                <a:solidFill>
                  <a:srgbClr val="000000"/>
                </a:solidFill>
                <a:round/>
                <a:headEnd/>
                <a:tailEnd/>
              </a:ln>
            </p:spPr>
            <p:txBody>
              <a:bodyPr/>
              <a:lstStyle/>
              <a:p>
                <a:endParaRPr lang="en-US"/>
              </a:p>
            </p:txBody>
          </p:sp>
          <p:sp>
            <p:nvSpPr>
              <p:cNvPr id="98440" name="Line 61"/>
              <p:cNvSpPr>
                <a:spLocks noChangeShapeType="1"/>
              </p:cNvSpPr>
              <p:nvPr/>
            </p:nvSpPr>
            <p:spPr bwMode="auto">
              <a:xfrm flipV="1">
                <a:off x="1769" y="3403"/>
                <a:ext cx="1" cy="48"/>
              </a:xfrm>
              <a:prstGeom prst="line">
                <a:avLst/>
              </a:prstGeom>
              <a:noFill/>
              <a:ln w="0">
                <a:solidFill>
                  <a:srgbClr val="000000"/>
                </a:solidFill>
                <a:round/>
                <a:headEnd/>
                <a:tailEnd/>
              </a:ln>
            </p:spPr>
            <p:txBody>
              <a:bodyPr/>
              <a:lstStyle/>
              <a:p>
                <a:endParaRPr lang="en-US"/>
              </a:p>
            </p:txBody>
          </p:sp>
          <p:sp>
            <p:nvSpPr>
              <p:cNvPr id="98441" name="Line 62"/>
              <p:cNvSpPr>
                <a:spLocks noChangeShapeType="1"/>
              </p:cNvSpPr>
              <p:nvPr/>
            </p:nvSpPr>
            <p:spPr bwMode="auto">
              <a:xfrm flipV="1">
                <a:off x="1769" y="3403"/>
                <a:ext cx="1" cy="48"/>
              </a:xfrm>
              <a:prstGeom prst="line">
                <a:avLst/>
              </a:prstGeom>
              <a:noFill/>
              <a:ln w="0">
                <a:solidFill>
                  <a:srgbClr val="000000"/>
                </a:solidFill>
                <a:round/>
                <a:headEnd/>
                <a:tailEnd/>
              </a:ln>
            </p:spPr>
            <p:txBody>
              <a:bodyPr/>
              <a:lstStyle/>
              <a:p>
                <a:endParaRPr lang="en-US"/>
              </a:p>
            </p:txBody>
          </p:sp>
          <p:sp>
            <p:nvSpPr>
              <p:cNvPr id="98442" name="Line 63"/>
              <p:cNvSpPr>
                <a:spLocks noChangeShapeType="1"/>
              </p:cNvSpPr>
              <p:nvPr/>
            </p:nvSpPr>
            <p:spPr bwMode="auto">
              <a:xfrm flipV="1">
                <a:off x="1775" y="3403"/>
                <a:ext cx="1" cy="48"/>
              </a:xfrm>
              <a:prstGeom prst="line">
                <a:avLst/>
              </a:prstGeom>
              <a:noFill/>
              <a:ln w="0">
                <a:solidFill>
                  <a:srgbClr val="000000"/>
                </a:solidFill>
                <a:round/>
                <a:headEnd/>
                <a:tailEnd/>
              </a:ln>
            </p:spPr>
            <p:txBody>
              <a:bodyPr/>
              <a:lstStyle/>
              <a:p>
                <a:endParaRPr lang="en-US"/>
              </a:p>
            </p:txBody>
          </p:sp>
          <p:sp>
            <p:nvSpPr>
              <p:cNvPr id="98443" name="Line 64"/>
              <p:cNvSpPr>
                <a:spLocks noChangeShapeType="1"/>
              </p:cNvSpPr>
              <p:nvPr/>
            </p:nvSpPr>
            <p:spPr bwMode="auto">
              <a:xfrm flipV="1">
                <a:off x="1775" y="3403"/>
                <a:ext cx="1" cy="48"/>
              </a:xfrm>
              <a:prstGeom prst="line">
                <a:avLst/>
              </a:prstGeom>
              <a:noFill/>
              <a:ln w="0">
                <a:solidFill>
                  <a:srgbClr val="000000"/>
                </a:solidFill>
                <a:round/>
                <a:headEnd/>
                <a:tailEnd/>
              </a:ln>
            </p:spPr>
            <p:txBody>
              <a:bodyPr/>
              <a:lstStyle/>
              <a:p>
                <a:endParaRPr lang="en-US"/>
              </a:p>
            </p:txBody>
          </p:sp>
          <p:sp>
            <p:nvSpPr>
              <p:cNvPr id="98444" name="Line 65"/>
              <p:cNvSpPr>
                <a:spLocks noChangeShapeType="1"/>
              </p:cNvSpPr>
              <p:nvPr/>
            </p:nvSpPr>
            <p:spPr bwMode="auto">
              <a:xfrm flipV="1">
                <a:off x="1775" y="3403"/>
                <a:ext cx="1" cy="48"/>
              </a:xfrm>
              <a:prstGeom prst="line">
                <a:avLst/>
              </a:prstGeom>
              <a:noFill/>
              <a:ln w="0">
                <a:solidFill>
                  <a:srgbClr val="000000"/>
                </a:solidFill>
                <a:round/>
                <a:headEnd/>
                <a:tailEnd/>
              </a:ln>
            </p:spPr>
            <p:txBody>
              <a:bodyPr/>
              <a:lstStyle/>
              <a:p>
                <a:endParaRPr lang="en-US"/>
              </a:p>
            </p:txBody>
          </p:sp>
          <p:sp>
            <p:nvSpPr>
              <p:cNvPr id="98445" name="Line 66"/>
              <p:cNvSpPr>
                <a:spLocks noChangeShapeType="1"/>
              </p:cNvSpPr>
              <p:nvPr/>
            </p:nvSpPr>
            <p:spPr bwMode="auto">
              <a:xfrm flipV="1">
                <a:off x="1781" y="3403"/>
                <a:ext cx="1" cy="48"/>
              </a:xfrm>
              <a:prstGeom prst="line">
                <a:avLst/>
              </a:prstGeom>
              <a:noFill/>
              <a:ln w="0">
                <a:solidFill>
                  <a:srgbClr val="000000"/>
                </a:solidFill>
                <a:round/>
                <a:headEnd/>
                <a:tailEnd/>
              </a:ln>
            </p:spPr>
            <p:txBody>
              <a:bodyPr/>
              <a:lstStyle/>
              <a:p>
                <a:endParaRPr lang="en-US"/>
              </a:p>
            </p:txBody>
          </p:sp>
          <p:sp>
            <p:nvSpPr>
              <p:cNvPr id="98446" name="Line 67"/>
              <p:cNvSpPr>
                <a:spLocks noChangeShapeType="1"/>
              </p:cNvSpPr>
              <p:nvPr/>
            </p:nvSpPr>
            <p:spPr bwMode="auto">
              <a:xfrm flipV="1">
                <a:off x="1781" y="3403"/>
                <a:ext cx="1" cy="48"/>
              </a:xfrm>
              <a:prstGeom prst="line">
                <a:avLst/>
              </a:prstGeom>
              <a:noFill/>
              <a:ln w="0">
                <a:solidFill>
                  <a:srgbClr val="000000"/>
                </a:solidFill>
                <a:round/>
                <a:headEnd/>
                <a:tailEnd/>
              </a:ln>
            </p:spPr>
            <p:txBody>
              <a:bodyPr/>
              <a:lstStyle/>
              <a:p>
                <a:endParaRPr lang="en-US"/>
              </a:p>
            </p:txBody>
          </p:sp>
          <p:sp>
            <p:nvSpPr>
              <p:cNvPr id="98447" name="Line 68"/>
              <p:cNvSpPr>
                <a:spLocks noChangeShapeType="1"/>
              </p:cNvSpPr>
              <p:nvPr/>
            </p:nvSpPr>
            <p:spPr bwMode="auto">
              <a:xfrm flipV="1">
                <a:off x="1787" y="3403"/>
                <a:ext cx="1" cy="48"/>
              </a:xfrm>
              <a:prstGeom prst="line">
                <a:avLst/>
              </a:prstGeom>
              <a:noFill/>
              <a:ln w="0">
                <a:solidFill>
                  <a:srgbClr val="000000"/>
                </a:solidFill>
                <a:round/>
                <a:headEnd/>
                <a:tailEnd/>
              </a:ln>
            </p:spPr>
            <p:txBody>
              <a:bodyPr/>
              <a:lstStyle/>
              <a:p>
                <a:endParaRPr lang="en-US"/>
              </a:p>
            </p:txBody>
          </p:sp>
          <p:sp>
            <p:nvSpPr>
              <p:cNvPr id="98448" name="Line 69"/>
              <p:cNvSpPr>
                <a:spLocks noChangeShapeType="1"/>
              </p:cNvSpPr>
              <p:nvPr/>
            </p:nvSpPr>
            <p:spPr bwMode="auto">
              <a:xfrm flipV="1">
                <a:off x="1787" y="3403"/>
                <a:ext cx="1" cy="48"/>
              </a:xfrm>
              <a:prstGeom prst="line">
                <a:avLst/>
              </a:prstGeom>
              <a:noFill/>
              <a:ln w="0">
                <a:solidFill>
                  <a:srgbClr val="000000"/>
                </a:solidFill>
                <a:round/>
                <a:headEnd/>
                <a:tailEnd/>
              </a:ln>
            </p:spPr>
            <p:txBody>
              <a:bodyPr/>
              <a:lstStyle/>
              <a:p>
                <a:endParaRPr lang="en-US"/>
              </a:p>
            </p:txBody>
          </p:sp>
          <p:sp>
            <p:nvSpPr>
              <p:cNvPr id="98449" name="Line 70"/>
              <p:cNvSpPr>
                <a:spLocks noChangeShapeType="1"/>
              </p:cNvSpPr>
              <p:nvPr/>
            </p:nvSpPr>
            <p:spPr bwMode="auto">
              <a:xfrm flipV="1">
                <a:off x="1787" y="3403"/>
                <a:ext cx="1" cy="48"/>
              </a:xfrm>
              <a:prstGeom prst="line">
                <a:avLst/>
              </a:prstGeom>
              <a:noFill/>
              <a:ln w="0">
                <a:solidFill>
                  <a:srgbClr val="000000"/>
                </a:solidFill>
                <a:round/>
                <a:headEnd/>
                <a:tailEnd/>
              </a:ln>
            </p:spPr>
            <p:txBody>
              <a:bodyPr/>
              <a:lstStyle/>
              <a:p>
                <a:endParaRPr lang="en-US"/>
              </a:p>
            </p:txBody>
          </p:sp>
          <p:sp>
            <p:nvSpPr>
              <p:cNvPr id="98450" name="Line 71"/>
              <p:cNvSpPr>
                <a:spLocks noChangeShapeType="1"/>
              </p:cNvSpPr>
              <p:nvPr/>
            </p:nvSpPr>
            <p:spPr bwMode="auto">
              <a:xfrm flipV="1">
                <a:off x="1793" y="3403"/>
                <a:ext cx="1" cy="48"/>
              </a:xfrm>
              <a:prstGeom prst="line">
                <a:avLst/>
              </a:prstGeom>
              <a:noFill/>
              <a:ln w="0">
                <a:solidFill>
                  <a:srgbClr val="000000"/>
                </a:solidFill>
                <a:round/>
                <a:headEnd/>
                <a:tailEnd/>
              </a:ln>
            </p:spPr>
            <p:txBody>
              <a:bodyPr/>
              <a:lstStyle/>
              <a:p>
                <a:endParaRPr lang="en-US"/>
              </a:p>
            </p:txBody>
          </p:sp>
          <p:sp>
            <p:nvSpPr>
              <p:cNvPr id="98451" name="Line 72"/>
              <p:cNvSpPr>
                <a:spLocks noChangeShapeType="1"/>
              </p:cNvSpPr>
              <p:nvPr/>
            </p:nvSpPr>
            <p:spPr bwMode="auto">
              <a:xfrm flipV="1">
                <a:off x="1793" y="3403"/>
                <a:ext cx="1" cy="48"/>
              </a:xfrm>
              <a:prstGeom prst="line">
                <a:avLst/>
              </a:prstGeom>
              <a:noFill/>
              <a:ln w="0">
                <a:solidFill>
                  <a:srgbClr val="000000"/>
                </a:solidFill>
                <a:round/>
                <a:headEnd/>
                <a:tailEnd/>
              </a:ln>
            </p:spPr>
            <p:txBody>
              <a:bodyPr/>
              <a:lstStyle/>
              <a:p>
                <a:endParaRPr lang="en-US"/>
              </a:p>
            </p:txBody>
          </p:sp>
          <p:sp>
            <p:nvSpPr>
              <p:cNvPr id="98452" name="Line 73"/>
              <p:cNvSpPr>
                <a:spLocks noChangeShapeType="1"/>
              </p:cNvSpPr>
              <p:nvPr/>
            </p:nvSpPr>
            <p:spPr bwMode="auto">
              <a:xfrm flipV="1">
                <a:off x="1793" y="3403"/>
                <a:ext cx="1" cy="48"/>
              </a:xfrm>
              <a:prstGeom prst="line">
                <a:avLst/>
              </a:prstGeom>
              <a:noFill/>
              <a:ln w="0">
                <a:solidFill>
                  <a:srgbClr val="000000"/>
                </a:solidFill>
                <a:round/>
                <a:headEnd/>
                <a:tailEnd/>
              </a:ln>
            </p:spPr>
            <p:txBody>
              <a:bodyPr/>
              <a:lstStyle/>
              <a:p>
                <a:endParaRPr lang="en-US"/>
              </a:p>
            </p:txBody>
          </p:sp>
          <p:sp>
            <p:nvSpPr>
              <p:cNvPr id="98453" name="Line 74"/>
              <p:cNvSpPr>
                <a:spLocks noChangeShapeType="1"/>
              </p:cNvSpPr>
              <p:nvPr/>
            </p:nvSpPr>
            <p:spPr bwMode="auto">
              <a:xfrm flipV="1">
                <a:off x="1799" y="3403"/>
                <a:ext cx="1" cy="48"/>
              </a:xfrm>
              <a:prstGeom prst="line">
                <a:avLst/>
              </a:prstGeom>
              <a:noFill/>
              <a:ln w="0">
                <a:solidFill>
                  <a:srgbClr val="000000"/>
                </a:solidFill>
                <a:round/>
                <a:headEnd/>
                <a:tailEnd/>
              </a:ln>
            </p:spPr>
            <p:txBody>
              <a:bodyPr/>
              <a:lstStyle/>
              <a:p>
                <a:endParaRPr lang="en-US"/>
              </a:p>
            </p:txBody>
          </p:sp>
          <p:sp>
            <p:nvSpPr>
              <p:cNvPr id="98454" name="Line 75"/>
              <p:cNvSpPr>
                <a:spLocks noChangeShapeType="1"/>
              </p:cNvSpPr>
              <p:nvPr/>
            </p:nvSpPr>
            <p:spPr bwMode="auto">
              <a:xfrm flipV="1">
                <a:off x="1799" y="3403"/>
                <a:ext cx="1" cy="48"/>
              </a:xfrm>
              <a:prstGeom prst="line">
                <a:avLst/>
              </a:prstGeom>
              <a:noFill/>
              <a:ln w="0">
                <a:solidFill>
                  <a:srgbClr val="000000"/>
                </a:solidFill>
                <a:round/>
                <a:headEnd/>
                <a:tailEnd/>
              </a:ln>
            </p:spPr>
            <p:txBody>
              <a:bodyPr/>
              <a:lstStyle/>
              <a:p>
                <a:endParaRPr lang="en-US"/>
              </a:p>
            </p:txBody>
          </p:sp>
          <p:sp>
            <p:nvSpPr>
              <p:cNvPr id="98455" name="Line 76"/>
              <p:cNvSpPr>
                <a:spLocks noChangeShapeType="1"/>
              </p:cNvSpPr>
              <p:nvPr/>
            </p:nvSpPr>
            <p:spPr bwMode="auto">
              <a:xfrm flipV="1">
                <a:off x="1799" y="3403"/>
                <a:ext cx="1" cy="48"/>
              </a:xfrm>
              <a:prstGeom prst="line">
                <a:avLst/>
              </a:prstGeom>
              <a:noFill/>
              <a:ln w="0">
                <a:solidFill>
                  <a:srgbClr val="000000"/>
                </a:solidFill>
                <a:round/>
                <a:headEnd/>
                <a:tailEnd/>
              </a:ln>
            </p:spPr>
            <p:txBody>
              <a:bodyPr/>
              <a:lstStyle/>
              <a:p>
                <a:endParaRPr lang="en-US"/>
              </a:p>
            </p:txBody>
          </p:sp>
          <p:sp>
            <p:nvSpPr>
              <p:cNvPr id="98456" name="Line 77"/>
              <p:cNvSpPr>
                <a:spLocks noChangeShapeType="1"/>
              </p:cNvSpPr>
              <p:nvPr/>
            </p:nvSpPr>
            <p:spPr bwMode="auto">
              <a:xfrm flipV="1">
                <a:off x="1805" y="3403"/>
                <a:ext cx="1" cy="48"/>
              </a:xfrm>
              <a:prstGeom prst="line">
                <a:avLst/>
              </a:prstGeom>
              <a:noFill/>
              <a:ln w="0">
                <a:solidFill>
                  <a:srgbClr val="000000"/>
                </a:solidFill>
                <a:round/>
                <a:headEnd/>
                <a:tailEnd/>
              </a:ln>
            </p:spPr>
            <p:txBody>
              <a:bodyPr/>
              <a:lstStyle/>
              <a:p>
                <a:endParaRPr lang="en-US"/>
              </a:p>
            </p:txBody>
          </p:sp>
          <p:sp>
            <p:nvSpPr>
              <p:cNvPr id="98457" name="Line 78"/>
              <p:cNvSpPr>
                <a:spLocks noChangeShapeType="1"/>
              </p:cNvSpPr>
              <p:nvPr/>
            </p:nvSpPr>
            <p:spPr bwMode="auto">
              <a:xfrm flipV="1">
                <a:off x="1805" y="3403"/>
                <a:ext cx="1" cy="48"/>
              </a:xfrm>
              <a:prstGeom prst="line">
                <a:avLst/>
              </a:prstGeom>
              <a:noFill/>
              <a:ln w="0">
                <a:solidFill>
                  <a:srgbClr val="000000"/>
                </a:solidFill>
                <a:round/>
                <a:headEnd/>
                <a:tailEnd/>
              </a:ln>
            </p:spPr>
            <p:txBody>
              <a:bodyPr/>
              <a:lstStyle/>
              <a:p>
                <a:endParaRPr lang="en-US"/>
              </a:p>
            </p:txBody>
          </p:sp>
          <p:sp>
            <p:nvSpPr>
              <p:cNvPr id="98458" name="Line 79"/>
              <p:cNvSpPr>
                <a:spLocks noChangeShapeType="1"/>
              </p:cNvSpPr>
              <p:nvPr/>
            </p:nvSpPr>
            <p:spPr bwMode="auto">
              <a:xfrm flipV="1">
                <a:off x="1805" y="3403"/>
                <a:ext cx="1" cy="48"/>
              </a:xfrm>
              <a:prstGeom prst="line">
                <a:avLst/>
              </a:prstGeom>
              <a:noFill/>
              <a:ln w="0">
                <a:solidFill>
                  <a:srgbClr val="000000"/>
                </a:solidFill>
                <a:round/>
                <a:headEnd/>
                <a:tailEnd/>
              </a:ln>
            </p:spPr>
            <p:txBody>
              <a:bodyPr/>
              <a:lstStyle/>
              <a:p>
                <a:endParaRPr lang="en-US"/>
              </a:p>
            </p:txBody>
          </p:sp>
          <p:sp>
            <p:nvSpPr>
              <p:cNvPr id="98459" name="Line 80"/>
              <p:cNvSpPr>
                <a:spLocks noChangeShapeType="1"/>
              </p:cNvSpPr>
              <p:nvPr/>
            </p:nvSpPr>
            <p:spPr bwMode="auto">
              <a:xfrm flipV="1">
                <a:off x="1811" y="3403"/>
                <a:ext cx="1" cy="48"/>
              </a:xfrm>
              <a:prstGeom prst="line">
                <a:avLst/>
              </a:prstGeom>
              <a:noFill/>
              <a:ln w="0">
                <a:solidFill>
                  <a:srgbClr val="000000"/>
                </a:solidFill>
                <a:round/>
                <a:headEnd/>
                <a:tailEnd/>
              </a:ln>
            </p:spPr>
            <p:txBody>
              <a:bodyPr/>
              <a:lstStyle/>
              <a:p>
                <a:endParaRPr lang="en-US"/>
              </a:p>
            </p:txBody>
          </p:sp>
          <p:sp>
            <p:nvSpPr>
              <p:cNvPr id="98460" name="Line 81"/>
              <p:cNvSpPr>
                <a:spLocks noChangeShapeType="1"/>
              </p:cNvSpPr>
              <p:nvPr/>
            </p:nvSpPr>
            <p:spPr bwMode="auto">
              <a:xfrm flipV="1">
                <a:off x="1811" y="3403"/>
                <a:ext cx="1" cy="48"/>
              </a:xfrm>
              <a:prstGeom prst="line">
                <a:avLst/>
              </a:prstGeom>
              <a:noFill/>
              <a:ln w="0">
                <a:solidFill>
                  <a:srgbClr val="000000"/>
                </a:solidFill>
                <a:round/>
                <a:headEnd/>
                <a:tailEnd/>
              </a:ln>
            </p:spPr>
            <p:txBody>
              <a:bodyPr/>
              <a:lstStyle/>
              <a:p>
                <a:endParaRPr lang="en-US"/>
              </a:p>
            </p:txBody>
          </p:sp>
          <p:sp>
            <p:nvSpPr>
              <p:cNvPr id="98461" name="Line 82"/>
              <p:cNvSpPr>
                <a:spLocks noChangeShapeType="1"/>
              </p:cNvSpPr>
              <p:nvPr/>
            </p:nvSpPr>
            <p:spPr bwMode="auto">
              <a:xfrm flipV="1">
                <a:off x="1811" y="3403"/>
                <a:ext cx="1" cy="48"/>
              </a:xfrm>
              <a:prstGeom prst="line">
                <a:avLst/>
              </a:prstGeom>
              <a:noFill/>
              <a:ln w="0">
                <a:solidFill>
                  <a:srgbClr val="000000"/>
                </a:solidFill>
                <a:round/>
                <a:headEnd/>
                <a:tailEnd/>
              </a:ln>
            </p:spPr>
            <p:txBody>
              <a:bodyPr/>
              <a:lstStyle/>
              <a:p>
                <a:endParaRPr lang="en-US"/>
              </a:p>
            </p:txBody>
          </p:sp>
          <p:sp>
            <p:nvSpPr>
              <p:cNvPr id="98462" name="Line 83"/>
              <p:cNvSpPr>
                <a:spLocks noChangeShapeType="1"/>
              </p:cNvSpPr>
              <p:nvPr/>
            </p:nvSpPr>
            <p:spPr bwMode="auto">
              <a:xfrm flipV="1">
                <a:off x="1817" y="3403"/>
                <a:ext cx="1" cy="48"/>
              </a:xfrm>
              <a:prstGeom prst="line">
                <a:avLst/>
              </a:prstGeom>
              <a:noFill/>
              <a:ln w="0">
                <a:solidFill>
                  <a:srgbClr val="000000"/>
                </a:solidFill>
                <a:round/>
                <a:headEnd/>
                <a:tailEnd/>
              </a:ln>
            </p:spPr>
            <p:txBody>
              <a:bodyPr/>
              <a:lstStyle/>
              <a:p>
                <a:endParaRPr lang="en-US"/>
              </a:p>
            </p:txBody>
          </p:sp>
          <p:sp>
            <p:nvSpPr>
              <p:cNvPr id="98463" name="Line 84"/>
              <p:cNvSpPr>
                <a:spLocks noChangeShapeType="1"/>
              </p:cNvSpPr>
              <p:nvPr/>
            </p:nvSpPr>
            <p:spPr bwMode="auto">
              <a:xfrm flipV="1">
                <a:off x="1817" y="3403"/>
                <a:ext cx="1" cy="48"/>
              </a:xfrm>
              <a:prstGeom prst="line">
                <a:avLst/>
              </a:prstGeom>
              <a:noFill/>
              <a:ln w="0">
                <a:solidFill>
                  <a:srgbClr val="000000"/>
                </a:solidFill>
                <a:round/>
                <a:headEnd/>
                <a:tailEnd/>
              </a:ln>
            </p:spPr>
            <p:txBody>
              <a:bodyPr/>
              <a:lstStyle/>
              <a:p>
                <a:endParaRPr lang="en-US"/>
              </a:p>
            </p:txBody>
          </p:sp>
          <p:sp>
            <p:nvSpPr>
              <p:cNvPr id="98464" name="Line 85"/>
              <p:cNvSpPr>
                <a:spLocks noChangeShapeType="1"/>
              </p:cNvSpPr>
              <p:nvPr/>
            </p:nvSpPr>
            <p:spPr bwMode="auto">
              <a:xfrm flipV="1">
                <a:off x="1817" y="3403"/>
                <a:ext cx="1" cy="48"/>
              </a:xfrm>
              <a:prstGeom prst="line">
                <a:avLst/>
              </a:prstGeom>
              <a:noFill/>
              <a:ln w="0">
                <a:solidFill>
                  <a:srgbClr val="000000"/>
                </a:solidFill>
                <a:round/>
                <a:headEnd/>
                <a:tailEnd/>
              </a:ln>
            </p:spPr>
            <p:txBody>
              <a:bodyPr/>
              <a:lstStyle/>
              <a:p>
                <a:endParaRPr lang="en-US"/>
              </a:p>
            </p:txBody>
          </p:sp>
          <p:sp>
            <p:nvSpPr>
              <p:cNvPr id="98465" name="Line 86"/>
              <p:cNvSpPr>
                <a:spLocks noChangeShapeType="1"/>
              </p:cNvSpPr>
              <p:nvPr/>
            </p:nvSpPr>
            <p:spPr bwMode="auto">
              <a:xfrm flipV="1">
                <a:off x="1823" y="3403"/>
                <a:ext cx="1" cy="48"/>
              </a:xfrm>
              <a:prstGeom prst="line">
                <a:avLst/>
              </a:prstGeom>
              <a:noFill/>
              <a:ln w="0">
                <a:solidFill>
                  <a:srgbClr val="000000"/>
                </a:solidFill>
                <a:round/>
                <a:headEnd/>
                <a:tailEnd/>
              </a:ln>
            </p:spPr>
            <p:txBody>
              <a:bodyPr/>
              <a:lstStyle/>
              <a:p>
                <a:endParaRPr lang="en-US"/>
              </a:p>
            </p:txBody>
          </p:sp>
          <p:sp>
            <p:nvSpPr>
              <p:cNvPr id="98466" name="Line 87"/>
              <p:cNvSpPr>
                <a:spLocks noChangeShapeType="1"/>
              </p:cNvSpPr>
              <p:nvPr/>
            </p:nvSpPr>
            <p:spPr bwMode="auto">
              <a:xfrm flipV="1">
                <a:off x="1823" y="3403"/>
                <a:ext cx="1" cy="48"/>
              </a:xfrm>
              <a:prstGeom prst="line">
                <a:avLst/>
              </a:prstGeom>
              <a:noFill/>
              <a:ln w="0">
                <a:solidFill>
                  <a:srgbClr val="000000"/>
                </a:solidFill>
                <a:round/>
                <a:headEnd/>
                <a:tailEnd/>
              </a:ln>
            </p:spPr>
            <p:txBody>
              <a:bodyPr/>
              <a:lstStyle/>
              <a:p>
                <a:endParaRPr lang="en-US"/>
              </a:p>
            </p:txBody>
          </p:sp>
          <p:sp>
            <p:nvSpPr>
              <p:cNvPr id="98467" name="Line 88"/>
              <p:cNvSpPr>
                <a:spLocks noChangeShapeType="1"/>
              </p:cNvSpPr>
              <p:nvPr/>
            </p:nvSpPr>
            <p:spPr bwMode="auto">
              <a:xfrm flipV="1">
                <a:off x="1823" y="3403"/>
                <a:ext cx="1" cy="48"/>
              </a:xfrm>
              <a:prstGeom prst="line">
                <a:avLst/>
              </a:prstGeom>
              <a:noFill/>
              <a:ln w="0">
                <a:solidFill>
                  <a:srgbClr val="000000"/>
                </a:solidFill>
                <a:round/>
                <a:headEnd/>
                <a:tailEnd/>
              </a:ln>
            </p:spPr>
            <p:txBody>
              <a:bodyPr/>
              <a:lstStyle/>
              <a:p>
                <a:endParaRPr lang="en-US"/>
              </a:p>
            </p:txBody>
          </p:sp>
          <p:sp>
            <p:nvSpPr>
              <p:cNvPr id="98468" name="Line 89"/>
              <p:cNvSpPr>
                <a:spLocks noChangeShapeType="1"/>
              </p:cNvSpPr>
              <p:nvPr/>
            </p:nvSpPr>
            <p:spPr bwMode="auto">
              <a:xfrm flipV="1">
                <a:off x="1829" y="3403"/>
                <a:ext cx="1" cy="48"/>
              </a:xfrm>
              <a:prstGeom prst="line">
                <a:avLst/>
              </a:prstGeom>
              <a:noFill/>
              <a:ln w="0">
                <a:solidFill>
                  <a:srgbClr val="000000"/>
                </a:solidFill>
                <a:round/>
                <a:headEnd/>
                <a:tailEnd/>
              </a:ln>
            </p:spPr>
            <p:txBody>
              <a:bodyPr/>
              <a:lstStyle/>
              <a:p>
                <a:endParaRPr lang="en-US"/>
              </a:p>
            </p:txBody>
          </p:sp>
          <p:sp>
            <p:nvSpPr>
              <p:cNvPr id="98469" name="Line 90"/>
              <p:cNvSpPr>
                <a:spLocks noChangeShapeType="1"/>
              </p:cNvSpPr>
              <p:nvPr/>
            </p:nvSpPr>
            <p:spPr bwMode="auto">
              <a:xfrm flipV="1">
                <a:off x="1829" y="3403"/>
                <a:ext cx="1" cy="48"/>
              </a:xfrm>
              <a:prstGeom prst="line">
                <a:avLst/>
              </a:prstGeom>
              <a:noFill/>
              <a:ln w="0">
                <a:solidFill>
                  <a:srgbClr val="000000"/>
                </a:solidFill>
                <a:round/>
                <a:headEnd/>
                <a:tailEnd/>
              </a:ln>
            </p:spPr>
            <p:txBody>
              <a:bodyPr/>
              <a:lstStyle/>
              <a:p>
                <a:endParaRPr lang="en-US"/>
              </a:p>
            </p:txBody>
          </p:sp>
          <p:sp>
            <p:nvSpPr>
              <p:cNvPr id="98470" name="Line 91"/>
              <p:cNvSpPr>
                <a:spLocks noChangeShapeType="1"/>
              </p:cNvSpPr>
              <p:nvPr/>
            </p:nvSpPr>
            <p:spPr bwMode="auto">
              <a:xfrm flipV="1">
                <a:off x="1829" y="3403"/>
                <a:ext cx="1" cy="48"/>
              </a:xfrm>
              <a:prstGeom prst="line">
                <a:avLst/>
              </a:prstGeom>
              <a:noFill/>
              <a:ln w="0">
                <a:solidFill>
                  <a:srgbClr val="000000"/>
                </a:solidFill>
                <a:round/>
                <a:headEnd/>
                <a:tailEnd/>
              </a:ln>
            </p:spPr>
            <p:txBody>
              <a:bodyPr/>
              <a:lstStyle/>
              <a:p>
                <a:endParaRPr lang="en-US"/>
              </a:p>
            </p:txBody>
          </p:sp>
          <p:sp>
            <p:nvSpPr>
              <p:cNvPr id="98471" name="Line 92"/>
              <p:cNvSpPr>
                <a:spLocks noChangeShapeType="1"/>
              </p:cNvSpPr>
              <p:nvPr/>
            </p:nvSpPr>
            <p:spPr bwMode="auto">
              <a:xfrm flipV="1">
                <a:off x="1835" y="3403"/>
                <a:ext cx="1" cy="48"/>
              </a:xfrm>
              <a:prstGeom prst="line">
                <a:avLst/>
              </a:prstGeom>
              <a:noFill/>
              <a:ln w="0">
                <a:solidFill>
                  <a:srgbClr val="000000"/>
                </a:solidFill>
                <a:round/>
                <a:headEnd/>
                <a:tailEnd/>
              </a:ln>
            </p:spPr>
            <p:txBody>
              <a:bodyPr/>
              <a:lstStyle/>
              <a:p>
                <a:endParaRPr lang="en-US"/>
              </a:p>
            </p:txBody>
          </p:sp>
          <p:sp>
            <p:nvSpPr>
              <p:cNvPr id="98472" name="Line 93"/>
              <p:cNvSpPr>
                <a:spLocks noChangeShapeType="1"/>
              </p:cNvSpPr>
              <p:nvPr/>
            </p:nvSpPr>
            <p:spPr bwMode="auto">
              <a:xfrm flipV="1">
                <a:off x="1835" y="3403"/>
                <a:ext cx="1" cy="48"/>
              </a:xfrm>
              <a:prstGeom prst="line">
                <a:avLst/>
              </a:prstGeom>
              <a:noFill/>
              <a:ln w="0">
                <a:solidFill>
                  <a:srgbClr val="000000"/>
                </a:solidFill>
                <a:round/>
                <a:headEnd/>
                <a:tailEnd/>
              </a:ln>
            </p:spPr>
            <p:txBody>
              <a:bodyPr/>
              <a:lstStyle/>
              <a:p>
                <a:endParaRPr lang="en-US"/>
              </a:p>
            </p:txBody>
          </p:sp>
          <p:sp>
            <p:nvSpPr>
              <p:cNvPr id="98473" name="Line 94"/>
              <p:cNvSpPr>
                <a:spLocks noChangeShapeType="1"/>
              </p:cNvSpPr>
              <p:nvPr/>
            </p:nvSpPr>
            <p:spPr bwMode="auto">
              <a:xfrm flipV="1">
                <a:off x="1835" y="3403"/>
                <a:ext cx="1" cy="48"/>
              </a:xfrm>
              <a:prstGeom prst="line">
                <a:avLst/>
              </a:prstGeom>
              <a:noFill/>
              <a:ln w="0">
                <a:solidFill>
                  <a:srgbClr val="000000"/>
                </a:solidFill>
                <a:round/>
                <a:headEnd/>
                <a:tailEnd/>
              </a:ln>
            </p:spPr>
            <p:txBody>
              <a:bodyPr/>
              <a:lstStyle/>
              <a:p>
                <a:endParaRPr lang="en-US"/>
              </a:p>
            </p:txBody>
          </p:sp>
          <p:sp>
            <p:nvSpPr>
              <p:cNvPr id="98474" name="Line 95"/>
              <p:cNvSpPr>
                <a:spLocks noChangeShapeType="1"/>
              </p:cNvSpPr>
              <p:nvPr/>
            </p:nvSpPr>
            <p:spPr bwMode="auto">
              <a:xfrm flipV="1">
                <a:off x="1841" y="3403"/>
                <a:ext cx="1" cy="48"/>
              </a:xfrm>
              <a:prstGeom prst="line">
                <a:avLst/>
              </a:prstGeom>
              <a:noFill/>
              <a:ln w="0">
                <a:solidFill>
                  <a:srgbClr val="000000"/>
                </a:solidFill>
                <a:round/>
                <a:headEnd/>
                <a:tailEnd/>
              </a:ln>
            </p:spPr>
            <p:txBody>
              <a:bodyPr/>
              <a:lstStyle/>
              <a:p>
                <a:endParaRPr lang="en-US"/>
              </a:p>
            </p:txBody>
          </p:sp>
          <p:sp>
            <p:nvSpPr>
              <p:cNvPr id="98475" name="Line 96"/>
              <p:cNvSpPr>
                <a:spLocks noChangeShapeType="1"/>
              </p:cNvSpPr>
              <p:nvPr/>
            </p:nvSpPr>
            <p:spPr bwMode="auto">
              <a:xfrm flipV="1">
                <a:off x="1841" y="3403"/>
                <a:ext cx="1" cy="48"/>
              </a:xfrm>
              <a:prstGeom prst="line">
                <a:avLst/>
              </a:prstGeom>
              <a:noFill/>
              <a:ln w="0">
                <a:solidFill>
                  <a:srgbClr val="000000"/>
                </a:solidFill>
                <a:round/>
                <a:headEnd/>
                <a:tailEnd/>
              </a:ln>
            </p:spPr>
            <p:txBody>
              <a:bodyPr/>
              <a:lstStyle/>
              <a:p>
                <a:endParaRPr lang="en-US"/>
              </a:p>
            </p:txBody>
          </p:sp>
          <p:sp>
            <p:nvSpPr>
              <p:cNvPr id="98476" name="Line 97"/>
              <p:cNvSpPr>
                <a:spLocks noChangeShapeType="1"/>
              </p:cNvSpPr>
              <p:nvPr/>
            </p:nvSpPr>
            <p:spPr bwMode="auto">
              <a:xfrm flipV="1">
                <a:off x="1841" y="3403"/>
                <a:ext cx="1" cy="48"/>
              </a:xfrm>
              <a:prstGeom prst="line">
                <a:avLst/>
              </a:prstGeom>
              <a:noFill/>
              <a:ln w="0">
                <a:solidFill>
                  <a:srgbClr val="000000"/>
                </a:solidFill>
                <a:round/>
                <a:headEnd/>
                <a:tailEnd/>
              </a:ln>
            </p:spPr>
            <p:txBody>
              <a:bodyPr/>
              <a:lstStyle/>
              <a:p>
                <a:endParaRPr lang="en-US"/>
              </a:p>
            </p:txBody>
          </p:sp>
          <p:sp>
            <p:nvSpPr>
              <p:cNvPr id="98477" name="Line 98"/>
              <p:cNvSpPr>
                <a:spLocks noChangeShapeType="1"/>
              </p:cNvSpPr>
              <p:nvPr/>
            </p:nvSpPr>
            <p:spPr bwMode="auto">
              <a:xfrm flipV="1">
                <a:off x="1847" y="3403"/>
                <a:ext cx="1" cy="48"/>
              </a:xfrm>
              <a:prstGeom prst="line">
                <a:avLst/>
              </a:prstGeom>
              <a:noFill/>
              <a:ln w="0">
                <a:solidFill>
                  <a:srgbClr val="000000"/>
                </a:solidFill>
                <a:round/>
                <a:headEnd/>
                <a:tailEnd/>
              </a:ln>
            </p:spPr>
            <p:txBody>
              <a:bodyPr/>
              <a:lstStyle/>
              <a:p>
                <a:endParaRPr lang="en-US"/>
              </a:p>
            </p:txBody>
          </p:sp>
          <p:sp>
            <p:nvSpPr>
              <p:cNvPr id="98478" name="Line 99"/>
              <p:cNvSpPr>
                <a:spLocks noChangeShapeType="1"/>
              </p:cNvSpPr>
              <p:nvPr/>
            </p:nvSpPr>
            <p:spPr bwMode="auto">
              <a:xfrm flipV="1">
                <a:off x="1847" y="3403"/>
                <a:ext cx="1" cy="48"/>
              </a:xfrm>
              <a:prstGeom prst="line">
                <a:avLst/>
              </a:prstGeom>
              <a:noFill/>
              <a:ln w="0">
                <a:solidFill>
                  <a:srgbClr val="000000"/>
                </a:solidFill>
                <a:round/>
                <a:headEnd/>
                <a:tailEnd/>
              </a:ln>
            </p:spPr>
            <p:txBody>
              <a:bodyPr/>
              <a:lstStyle/>
              <a:p>
                <a:endParaRPr lang="en-US"/>
              </a:p>
            </p:txBody>
          </p:sp>
          <p:sp>
            <p:nvSpPr>
              <p:cNvPr id="98479" name="Line 100"/>
              <p:cNvSpPr>
                <a:spLocks noChangeShapeType="1"/>
              </p:cNvSpPr>
              <p:nvPr/>
            </p:nvSpPr>
            <p:spPr bwMode="auto">
              <a:xfrm flipV="1">
                <a:off x="1847" y="3403"/>
                <a:ext cx="1" cy="48"/>
              </a:xfrm>
              <a:prstGeom prst="line">
                <a:avLst/>
              </a:prstGeom>
              <a:noFill/>
              <a:ln w="0">
                <a:solidFill>
                  <a:srgbClr val="000000"/>
                </a:solidFill>
                <a:round/>
                <a:headEnd/>
                <a:tailEnd/>
              </a:ln>
            </p:spPr>
            <p:txBody>
              <a:bodyPr/>
              <a:lstStyle/>
              <a:p>
                <a:endParaRPr lang="en-US"/>
              </a:p>
            </p:txBody>
          </p:sp>
          <p:sp>
            <p:nvSpPr>
              <p:cNvPr id="98480" name="Line 101"/>
              <p:cNvSpPr>
                <a:spLocks noChangeShapeType="1"/>
              </p:cNvSpPr>
              <p:nvPr/>
            </p:nvSpPr>
            <p:spPr bwMode="auto">
              <a:xfrm flipV="1">
                <a:off x="1853" y="3403"/>
                <a:ext cx="1" cy="48"/>
              </a:xfrm>
              <a:prstGeom prst="line">
                <a:avLst/>
              </a:prstGeom>
              <a:noFill/>
              <a:ln w="0">
                <a:solidFill>
                  <a:srgbClr val="000000"/>
                </a:solidFill>
                <a:round/>
                <a:headEnd/>
                <a:tailEnd/>
              </a:ln>
            </p:spPr>
            <p:txBody>
              <a:bodyPr/>
              <a:lstStyle/>
              <a:p>
                <a:endParaRPr lang="en-US"/>
              </a:p>
            </p:txBody>
          </p:sp>
          <p:sp>
            <p:nvSpPr>
              <p:cNvPr id="98481" name="Line 102"/>
              <p:cNvSpPr>
                <a:spLocks noChangeShapeType="1"/>
              </p:cNvSpPr>
              <p:nvPr/>
            </p:nvSpPr>
            <p:spPr bwMode="auto">
              <a:xfrm flipV="1">
                <a:off x="1853" y="3403"/>
                <a:ext cx="1" cy="48"/>
              </a:xfrm>
              <a:prstGeom prst="line">
                <a:avLst/>
              </a:prstGeom>
              <a:noFill/>
              <a:ln w="0">
                <a:solidFill>
                  <a:srgbClr val="000000"/>
                </a:solidFill>
                <a:round/>
                <a:headEnd/>
                <a:tailEnd/>
              </a:ln>
            </p:spPr>
            <p:txBody>
              <a:bodyPr/>
              <a:lstStyle/>
              <a:p>
                <a:endParaRPr lang="en-US"/>
              </a:p>
            </p:txBody>
          </p:sp>
          <p:sp>
            <p:nvSpPr>
              <p:cNvPr id="98482" name="Line 103"/>
              <p:cNvSpPr>
                <a:spLocks noChangeShapeType="1"/>
              </p:cNvSpPr>
              <p:nvPr/>
            </p:nvSpPr>
            <p:spPr bwMode="auto">
              <a:xfrm flipV="1">
                <a:off x="1853" y="3403"/>
                <a:ext cx="1" cy="48"/>
              </a:xfrm>
              <a:prstGeom prst="line">
                <a:avLst/>
              </a:prstGeom>
              <a:noFill/>
              <a:ln w="0">
                <a:solidFill>
                  <a:srgbClr val="000000"/>
                </a:solidFill>
                <a:round/>
                <a:headEnd/>
                <a:tailEnd/>
              </a:ln>
            </p:spPr>
            <p:txBody>
              <a:bodyPr/>
              <a:lstStyle/>
              <a:p>
                <a:endParaRPr lang="en-US"/>
              </a:p>
            </p:txBody>
          </p:sp>
          <p:sp>
            <p:nvSpPr>
              <p:cNvPr id="98483" name="Line 104"/>
              <p:cNvSpPr>
                <a:spLocks noChangeShapeType="1"/>
              </p:cNvSpPr>
              <p:nvPr/>
            </p:nvSpPr>
            <p:spPr bwMode="auto">
              <a:xfrm flipV="1">
                <a:off x="1859" y="3403"/>
                <a:ext cx="1" cy="48"/>
              </a:xfrm>
              <a:prstGeom prst="line">
                <a:avLst/>
              </a:prstGeom>
              <a:noFill/>
              <a:ln w="0">
                <a:solidFill>
                  <a:srgbClr val="000000"/>
                </a:solidFill>
                <a:round/>
                <a:headEnd/>
                <a:tailEnd/>
              </a:ln>
            </p:spPr>
            <p:txBody>
              <a:bodyPr/>
              <a:lstStyle/>
              <a:p>
                <a:endParaRPr lang="en-US"/>
              </a:p>
            </p:txBody>
          </p:sp>
          <p:sp>
            <p:nvSpPr>
              <p:cNvPr id="98484" name="Line 105"/>
              <p:cNvSpPr>
                <a:spLocks noChangeShapeType="1"/>
              </p:cNvSpPr>
              <p:nvPr/>
            </p:nvSpPr>
            <p:spPr bwMode="auto">
              <a:xfrm flipV="1">
                <a:off x="1859" y="3403"/>
                <a:ext cx="1" cy="48"/>
              </a:xfrm>
              <a:prstGeom prst="line">
                <a:avLst/>
              </a:prstGeom>
              <a:noFill/>
              <a:ln w="0">
                <a:solidFill>
                  <a:srgbClr val="000000"/>
                </a:solidFill>
                <a:round/>
                <a:headEnd/>
                <a:tailEnd/>
              </a:ln>
            </p:spPr>
            <p:txBody>
              <a:bodyPr/>
              <a:lstStyle/>
              <a:p>
                <a:endParaRPr lang="en-US"/>
              </a:p>
            </p:txBody>
          </p:sp>
          <p:sp>
            <p:nvSpPr>
              <p:cNvPr id="98485" name="Line 106"/>
              <p:cNvSpPr>
                <a:spLocks noChangeShapeType="1"/>
              </p:cNvSpPr>
              <p:nvPr/>
            </p:nvSpPr>
            <p:spPr bwMode="auto">
              <a:xfrm flipV="1">
                <a:off x="1859" y="3403"/>
                <a:ext cx="1" cy="48"/>
              </a:xfrm>
              <a:prstGeom prst="line">
                <a:avLst/>
              </a:prstGeom>
              <a:noFill/>
              <a:ln w="0">
                <a:solidFill>
                  <a:srgbClr val="000000"/>
                </a:solidFill>
                <a:round/>
                <a:headEnd/>
                <a:tailEnd/>
              </a:ln>
            </p:spPr>
            <p:txBody>
              <a:bodyPr/>
              <a:lstStyle/>
              <a:p>
                <a:endParaRPr lang="en-US"/>
              </a:p>
            </p:txBody>
          </p:sp>
          <p:sp>
            <p:nvSpPr>
              <p:cNvPr id="98486" name="Line 107"/>
              <p:cNvSpPr>
                <a:spLocks noChangeShapeType="1"/>
              </p:cNvSpPr>
              <p:nvPr/>
            </p:nvSpPr>
            <p:spPr bwMode="auto">
              <a:xfrm flipV="1">
                <a:off x="1865" y="3403"/>
                <a:ext cx="1" cy="48"/>
              </a:xfrm>
              <a:prstGeom prst="line">
                <a:avLst/>
              </a:prstGeom>
              <a:noFill/>
              <a:ln w="0">
                <a:solidFill>
                  <a:srgbClr val="000000"/>
                </a:solidFill>
                <a:round/>
                <a:headEnd/>
                <a:tailEnd/>
              </a:ln>
            </p:spPr>
            <p:txBody>
              <a:bodyPr/>
              <a:lstStyle/>
              <a:p>
                <a:endParaRPr lang="en-US"/>
              </a:p>
            </p:txBody>
          </p:sp>
          <p:sp>
            <p:nvSpPr>
              <p:cNvPr id="98487" name="Line 108"/>
              <p:cNvSpPr>
                <a:spLocks noChangeShapeType="1"/>
              </p:cNvSpPr>
              <p:nvPr/>
            </p:nvSpPr>
            <p:spPr bwMode="auto">
              <a:xfrm flipV="1">
                <a:off x="1865" y="3403"/>
                <a:ext cx="1" cy="48"/>
              </a:xfrm>
              <a:prstGeom prst="line">
                <a:avLst/>
              </a:prstGeom>
              <a:noFill/>
              <a:ln w="0">
                <a:solidFill>
                  <a:srgbClr val="000000"/>
                </a:solidFill>
                <a:round/>
                <a:headEnd/>
                <a:tailEnd/>
              </a:ln>
            </p:spPr>
            <p:txBody>
              <a:bodyPr/>
              <a:lstStyle/>
              <a:p>
                <a:endParaRPr lang="en-US"/>
              </a:p>
            </p:txBody>
          </p:sp>
          <p:sp>
            <p:nvSpPr>
              <p:cNvPr id="98488" name="Line 109"/>
              <p:cNvSpPr>
                <a:spLocks noChangeShapeType="1"/>
              </p:cNvSpPr>
              <p:nvPr/>
            </p:nvSpPr>
            <p:spPr bwMode="auto">
              <a:xfrm flipV="1">
                <a:off x="1865" y="3403"/>
                <a:ext cx="1" cy="48"/>
              </a:xfrm>
              <a:prstGeom prst="line">
                <a:avLst/>
              </a:prstGeom>
              <a:noFill/>
              <a:ln w="0">
                <a:solidFill>
                  <a:srgbClr val="000000"/>
                </a:solidFill>
                <a:round/>
                <a:headEnd/>
                <a:tailEnd/>
              </a:ln>
            </p:spPr>
            <p:txBody>
              <a:bodyPr/>
              <a:lstStyle/>
              <a:p>
                <a:endParaRPr lang="en-US"/>
              </a:p>
            </p:txBody>
          </p:sp>
          <p:sp>
            <p:nvSpPr>
              <p:cNvPr id="98489" name="Line 110"/>
              <p:cNvSpPr>
                <a:spLocks noChangeShapeType="1"/>
              </p:cNvSpPr>
              <p:nvPr/>
            </p:nvSpPr>
            <p:spPr bwMode="auto">
              <a:xfrm flipV="1">
                <a:off x="1871" y="3403"/>
                <a:ext cx="1" cy="48"/>
              </a:xfrm>
              <a:prstGeom prst="line">
                <a:avLst/>
              </a:prstGeom>
              <a:noFill/>
              <a:ln w="0">
                <a:solidFill>
                  <a:srgbClr val="000000"/>
                </a:solidFill>
                <a:round/>
                <a:headEnd/>
                <a:tailEnd/>
              </a:ln>
            </p:spPr>
            <p:txBody>
              <a:bodyPr/>
              <a:lstStyle/>
              <a:p>
                <a:endParaRPr lang="en-US"/>
              </a:p>
            </p:txBody>
          </p:sp>
          <p:sp>
            <p:nvSpPr>
              <p:cNvPr id="98490" name="Line 111"/>
              <p:cNvSpPr>
                <a:spLocks noChangeShapeType="1"/>
              </p:cNvSpPr>
              <p:nvPr/>
            </p:nvSpPr>
            <p:spPr bwMode="auto">
              <a:xfrm flipV="1">
                <a:off x="1871" y="3403"/>
                <a:ext cx="1" cy="48"/>
              </a:xfrm>
              <a:prstGeom prst="line">
                <a:avLst/>
              </a:prstGeom>
              <a:noFill/>
              <a:ln w="0">
                <a:solidFill>
                  <a:srgbClr val="000000"/>
                </a:solidFill>
                <a:round/>
                <a:headEnd/>
                <a:tailEnd/>
              </a:ln>
            </p:spPr>
            <p:txBody>
              <a:bodyPr/>
              <a:lstStyle/>
              <a:p>
                <a:endParaRPr lang="en-US"/>
              </a:p>
            </p:txBody>
          </p:sp>
          <p:sp>
            <p:nvSpPr>
              <p:cNvPr id="98491" name="Line 112"/>
              <p:cNvSpPr>
                <a:spLocks noChangeShapeType="1"/>
              </p:cNvSpPr>
              <p:nvPr/>
            </p:nvSpPr>
            <p:spPr bwMode="auto">
              <a:xfrm flipV="1">
                <a:off x="1871" y="3403"/>
                <a:ext cx="1" cy="48"/>
              </a:xfrm>
              <a:prstGeom prst="line">
                <a:avLst/>
              </a:prstGeom>
              <a:noFill/>
              <a:ln w="0">
                <a:solidFill>
                  <a:srgbClr val="000000"/>
                </a:solidFill>
                <a:round/>
                <a:headEnd/>
                <a:tailEnd/>
              </a:ln>
            </p:spPr>
            <p:txBody>
              <a:bodyPr/>
              <a:lstStyle/>
              <a:p>
                <a:endParaRPr lang="en-US"/>
              </a:p>
            </p:txBody>
          </p:sp>
          <p:sp>
            <p:nvSpPr>
              <p:cNvPr id="98492" name="Line 113"/>
              <p:cNvSpPr>
                <a:spLocks noChangeShapeType="1"/>
              </p:cNvSpPr>
              <p:nvPr/>
            </p:nvSpPr>
            <p:spPr bwMode="auto">
              <a:xfrm flipV="1">
                <a:off x="1877" y="3403"/>
                <a:ext cx="1" cy="48"/>
              </a:xfrm>
              <a:prstGeom prst="line">
                <a:avLst/>
              </a:prstGeom>
              <a:noFill/>
              <a:ln w="0">
                <a:solidFill>
                  <a:srgbClr val="000000"/>
                </a:solidFill>
                <a:round/>
                <a:headEnd/>
                <a:tailEnd/>
              </a:ln>
            </p:spPr>
            <p:txBody>
              <a:bodyPr/>
              <a:lstStyle/>
              <a:p>
                <a:endParaRPr lang="en-US"/>
              </a:p>
            </p:txBody>
          </p:sp>
          <p:sp>
            <p:nvSpPr>
              <p:cNvPr id="98493" name="Line 114"/>
              <p:cNvSpPr>
                <a:spLocks noChangeShapeType="1"/>
              </p:cNvSpPr>
              <p:nvPr/>
            </p:nvSpPr>
            <p:spPr bwMode="auto">
              <a:xfrm flipV="1">
                <a:off x="1877" y="3403"/>
                <a:ext cx="1" cy="48"/>
              </a:xfrm>
              <a:prstGeom prst="line">
                <a:avLst/>
              </a:prstGeom>
              <a:noFill/>
              <a:ln w="0">
                <a:solidFill>
                  <a:srgbClr val="000000"/>
                </a:solidFill>
                <a:round/>
                <a:headEnd/>
                <a:tailEnd/>
              </a:ln>
            </p:spPr>
            <p:txBody>
              <a:bodyPr/>
              <a:lstStyle/>
              <a:p>
                <a:endParaRPr lang="en-US"/>
              </a:p>
            </p:txBody>
          </p:sp>
          <p:sp>
            <p:nvSpPr>
              <p:cNvPr id="98494" name="Line 115"/>
              <p:cNvSpPr>
                <a:spLocks noChangeShapeType="1"/>
              </p:cNvSpPr>
              <p:nvPr/>
            </p:nvSpPr>
            <p:spPr bwMode="auto">
              <a:xfrm flipV="1">
                <a:off x="1877" y="3403"/>
                <a:ext cx="1" cy="48"/>
              </a:xfrm>
              <a:prstGeom prst="line">
                <a:avLst/>
              </a:prstGeom>
              <a:noFill/>
              <a:ln w="0">
                <a:solidFill>
                  <a:srgbClr val="000000"/>
                </a:solidFill>
                <a:round/>
                <a:headEnd/>
                <a:tailEnd/>
              </a:ln>
            </p:spPr>
            <p:txBody>
              <a:bodyPr/>
              <a:lstStyle/>
              <a:p>
                <a:endParaRPr lang="en-US"/>
              </a:p>
            </p:txBody>
          </p:sp>
          <p:sp>
            <p:nvSpPr>
              <p:cNvPr id="98495" name="Line 116"/>
              <p:cNvSpPr>
                <a:spLocks noChangeShapeType="1"/>
              </p:cNvSpPr>
              <p:nvPr/>
            </p:nvSpPr>
            <p:spPr bwMode="auto">
              <a:xfrm flipV="1">
                <a:off x="1883" y="3403"/>
                <a:ext cx="1" cy="48"/>
              </a:xfrm>
              <a:prstGeom prst="line">
                <a:avLst/>
              </a:prstGeom>
              <a:noFill/>
              <a:ln w="0">
                <a:solidFill>
                  <a:srgbClr val="000000"/>
                </a:solidFill>
                <a:round/>
                <a:headEnd/>
                <a:tailEnd/>
              </a:ln>
            </p:spPr>
            <p:txBody>
              <a:bodyPr/>
              <a:lstStyle/>
              <a:p>
                <a:endParaRPr lang="en-US"/>
              </a:p>
            </p:txBody>
          </p:sp>
          <p:sp>
            <p:nvSpPr>
              <p:cNvPr id="98496" name="Line 117"/>
              <p:cNvSpPr>
                <a:spLocks noChangeShapeType="1"/>
              </p:cNvSpPr>
              <p:nvPr/>
            </p:nvSpPr>
            <p:spPr bwMode="auto">
              <a:xfrm flipV="1">
                <a:off x="1883" y="3403"/>
                <a:ext cx="1" cy="48"/>
              </a:xfrm>
              <a:prstGeom prst="line">
                <a:avLst/>
              </a:prstGeom>
              <a:noFill/>
              <a:ln w="0">
                <a:solidFill>
                  <a:srgbClr val="000000"/>
                </a:solidFill>
                <a:round/>
                <a:headEnd/>
                <a:tailEnd/>
              </a:ln>
            </p:spPr>
            <p:txBody>
              <a:bodyPr/>
              <a:lstStyle/>
              <a:p>
                <a:endParaRPr lang="en-US"/>
              </a:p>
            </p:txBody>
          </p:sp>
          <p:sp>
            <p:nvSpPr>
              <p:cNvPr id="98497" name="Line 118"/>
              <p:cNvSpPr>
                <a:spLocks noChangeShapeType="1"/>
              </p:cNvSpPr>
              <p:nvPr/>
            </p:nvSpPr>
            <p:spPr bwMode="auto">
              <a:xfrm flipV="1">
                <a:off x="1883" y="3403"/>
                <a:ext cx="1" cy="48"/>
              </a:xfrm>
              <a:prstGeom prst="line">
                <a:avLst/>
              </a:prstGeom>
              <a:noFill/>
              <a:ln w="0">
                <a:solidFill>
                  <a:srgbClr val="000000"/>
                </a:solidFill>
                <a:round/>
                <a:headEnd/>
                <a:tailEnd/>
              </a:ln>
            </p:spPr>
            <p:txBody>
              <a:bodyPr/>
              <a:lstStyle/>
              <a:p>
                <a:endParaRPr lang="en-US"/>
              </a:p>
            </p:txBody>
          </p:sp>
          <p:sp>
            <p:nvSpPr>
              <p:cNvPr id="98498" name="Line 119"/>
              <p:cNvSpPr>
                <a:spLocks noChangeShapeType="1"/>
              </p:cNvSpPr>
              <p:nvPr/>
            </p:nvSpPr>
            <p:spPr bwMode="auto">
              <a:xfrm flipV="1">
                <a:off x="1889" y="3403"/>
                <a:ext cx="1" cy="48"/>
              </a:xfrm>
              <a:prstGeom prst="line">
                <a:avLst/>
              </a:prstGeom>
              <a:noFill/>
              <a:ln w="0">
                <a:solidFill>
                  <a:srgbClr val="000000"/>
                </a:solidFill>
                <a:round/>
                <a:headEnd/>
                <a:tailEnd/>
              </a:ln>
            </p:spPr>
            <p:txBody>
              <a:bodyPr/>
              <a:lstStyle/>
              <a:p>
                <a:endParaRPr lang="en-US"/>
              </a:p>
            </p:txBody>
          </p:sp>
          <p:sp>
            <p:nvSpPr>
              <p:cNvPr id="98499" name="Line 120"/>
              <p:cNvSpPr>
                <a:spLocks noChangeShapeType="1"/>
              </p:cNvSpPr>
              <p:nvPr/>
            </p:nvSpPr>
            <p:spPr bwMode="auto">
              <a:xfrm flipV="1">
                <a:off x="1889" y="3403"/>
                <a:ext cx="1" cy="48"/>
              </a:xfrm>
              <a:prstGeom prst="line">
                <a:avLst/>
              </a:prstGeom>
              <a:noFill/>
              <a:ln w="0">
                <a:solidFill>
                  <a:srgbClr val="000000"/>
                </a:solidFill>
                <a:round/>
                <a:headEnd/>
                <a:tailEnd/>
              </a:ln>
            </p:spPr>
            <p:txBody>
              <a:bodyPr/>
              <a:lstStyle/>
              <a:p>
                <a:endParaRPr lang="en-US"/>
              </a:p>
            </p:txBody>
          </p:sp>
          <p:sp>
            <p:nvSpPr>
              <p:cNvPr id="98500" name="Line 121"/>
              <p:cNvSpPr>
                <a:spLocks noChangeShapeType="1"/>
              </p:cNvSpPr>
              <p:nvPr/>
            </p:nvSpPr>
            <p:spPr bwMode="auto">
              <a:xfrm flipV="1">
                <a:off x="1889" y="3403"/>
                <a:ext cx="1" cy="48"/>
              </a:xfrm>
              <a:prstGeom prst="line">
                <a:avLst/>
              </a:prstGeom>
              <a:noFill/>
              <a:ln w="0">
                <a:solidFill>
                  <a:srgbClr val="000000"/>
                </a:solidFill>
                <a:round/>
                <a:headEnd/>
                <a:tailEnd/>
              </a:ln>
            </p:spPr>
            <p:txBody>
              <a:bodyPr/>
              <a:lstStyle/>
              <a:p>
                <a:endParaRPr lang="en-US"/>
              </a:p>
            </p:txBody>
          </p:sp>
          <p:sp>
            <p:nvSpPr>
              <p:cNvPr id="98501" name="Line 122"/>
              <p:cNvSpPr>
                <a:spLocks noChangeShapeType="1"/>
              </p:cNvSpPr>
              <p:nvPr/>
            </p:nvSpPr>
            <p:spPr bwMode="auto">
              <a:xfrm flipV="1">
                <a:off x="1895" y="3403"/>
                <a:ext cx="1" cy="48"/>
              </a:xfrm>
              <a:prstGeom prst="line">
                <a:avLst/>
              </a:prstGeom>
              <a:noFill/>
              <a:ln w="0">
                <a:solidFill>
                  <a:srgbClr val="000000"/>
                </a:solidFill>
                <a:round/>
                <a:headEnd/>
                <a:tailEnd/>
              </a:ln>
            </p:spPr>
            <p:txBody>
              <a:bodyPr/>
              <a:lstStyle/>
              <a:p>
                <a:endParaRPr lang="en-US"/>
              </a:p>
            </p:txBody>
          </p:sp>
          <p:sp>
            <p:nvSpPr>
              <p:cNvPr id="98502" name="Line 123"/>
              <p:cNvSpPr>
                <a:spLocks noChangeShapeType="1"/>
              </p:cNvSpPr>
              <p:nvPr/>
            </p:nvSpPr>
            <p:spPr bwMode="auto">
              <a:xfrm flipV="1">
                <a:off x="1895" y="3403"/>
                <a:ext cx="1" cy="48"/>
              </a:xfrm>
              <a:prstGeom prst="line">
                <a:avLst/>
              </a:prstGeom>
              <a:noFill/>
              <a:ln w="0">
                <a:solidFill>
                  <a:srgbClr val="000000"/>
                </a:solidFill>
                <a:round/>
                <a:headEnd/>
                <a:tailEnd/>
              </a:ln>
            </p:spPr>
            <p:txBody>
              <a:bodyPr/>
              <a:lstStyle/>
              <a:p>
                <a:endParaRPr lang="en-US"/>
              </a:p>
            </p:txBody>
          </p:sp>
          <p:sp>
            <p:nvSpPr>
              <p:cNvPr id="98503" name="Line 124"/>
              <p:cNvSpPr>
                <a:spLocks noChangeShapeType="1"/>
              </p:cNvSpPr>
              <p:nvPr/>
            </p:nvSpPr>
            <p:spPr bwMode="auto">
              <a:xfrm flipV="1">
                <a:off x="1895" y="3403"/>
                <a:ext cx="1" cy="48"/>
              </a:xfrm>
              <a:prstGeom prst="line">
                <a:avLst/>
              </a:prstGeom>
              <a:noFill/>
              <a:ln w="0">
                <a:solidFill>
                  <a:srgbClr val="000000"/>
                </a:solidFill>
                <a:round/>
                <a:headEnd/>
                <a:tailEnd/>
              </a:ln>
            </p:spPr>
            <p:txBody>
              <a:bodyPr/>
              <a:lstStyle/>
              <a:p>
                <a:endParaRPr lang="en-US"/>
              </a:p>
            </p:txBody>
          </p:sp>
          <p:sp>
            <p:nvSpPr>
              <p:cNvPr id="98504" name="Line 125"/>
              <p:cNvSpPr>
                <a:spLocks noChangeShapeType="1"/>
              </p:cNvSpPr>
              <p:nvPr/>
            </p:nvSpPr>
            <p:spPr bwMode="auto">
              <a:xfrm flipV="1">
                <a:off x="1901" y="3403"/>
                <a:ext cx="1" cy="48"/>
              </a:xfrm>
              <a:prstGeom prst="line">
                <a:avLst/>
              </a:prstGeom>
              <a:noFill/>
              <a:ln w="0">
                <a:solidFill>
                  <a:srgbClr val="000000"/>
                </a:solidFill>
                <a:round/>
                <a:headEnd/>
                <a:tailEnd/>
              </a:ln>
            </p:spPr>
            <p:txBody>
              <a:bodyPr/>
              <a:lstStyle/>
              <a:p>
                <a:endParaRPr lang="en-US"/>
              </a:p>
            </p:txBody>
          </p:sp>
          <p:sp>
            <p:nvSpPr>
              <p:cNvPr id="98505" name="Line 126"/>
              <p:cNvSpPr>
                <a:spLocks noChangeShapeType="1"/>
              </p:cNvSpPr>
              <p:nvPr/>
            </p:nvSpPr>
            <p:spPr bwMode="auto">
              <a:xfrm flipV="1">
                <a:off x="1901" y="3403"/>
                <a:ext cx="1" cy="48"/>
              </a:xfrm>
              <a:prstGeom prst="line">
                <a:avLst/>
              </a:prstGeom>
              <a:noFill/>
              <a:ln w="0">
                <a:solidFill>
                  <a:srgbClr val="000000"/>
                </a:solidFill>
                <a:round/>
                <a:headEnd/>
                <a:tailEnd/>
              </a:ln>
            </p:spPr>
            <p:txBody>
              <a:bodyPr/>
              <a:lstStyle/>
              <a:p>
                <a:endParaRPr lang="en-US"/>
              </a:p>
            </p:txBody>
          </p:sp>
          <p:sp>
            <p:nvSpPr>
              <p:cNvPr id="98506" name="Line 127"/>
              <p:cNvSpPr>
                <a:spLocks noChangeShapeType="1"/>
              </p:cNvSpPr>
              <p:nvPr/>
            </p:nvSpPr>
            <p:spPr bwMode="auto">
              <a:xfrm flipV="1">
                <a:off x="1901" y="3403"/>
                <a:ext cx="1" cy="48"/>
              </a:xfrm>
              <a:prstGeom prst="line">
                <a:avLst/>
              </a:prstGeom>
              <a:noFill/>
              <a:ln w="0">
                <a:solidFill>
                  <a:srgbClr val="000000"/>
                </a:solidFill>
                <a:round/>
                <a:headEnd/>
                <a:tailEnd/>
              </a:ln>
            </p:spPr>
            <p:txBody>
              <a:bodyPr/>
              <a:lstStyle/>
              <a:p>
                <a:endParaRPr lang="en-US"/>
              </a:p>
            </p:txBody>
          </p:sp>
          <p:sp>
            <p:nvSpPr>
              <p:cNvPr id="98507" name="Line 128"/>
              <p:cNvSpPr>
                <a:spLocks noChangeShapeType="1"/>
              </p:cNvSpPr>
              <p:nvPr/>
            </p:nvSpPr>
            <p:spPr bwMode="auto">
              <a:xfrm flipV="1">
                <a:off x="1907" y="3403"/>
                <a:ext cx="1" cy="48"/>
              </a:xfrm>
              <a:prstGeom prst="line">
                <a:avLst/>
              </a:prstGeom>
              <a:noFill/>
              <a:ln w="0">
                <a:solidFill>
                  <a:srgbClr val="000000"/>
                </a:solidFill>
                <a:round/>
                <a:headEnd/>
                <a:tailEnd/>
              </a:ln>
            </p:spPr>
            <p:txBody>
              <a:bodyPr/>
              <a:lstStyle/>
              <a:p>
                <a:endParaRPr lang="en-US"/>
              </a:p>
            </p:txBody>
          </p:sp>
          <p:sp>
            <p:nvSpPr>
              <p:cNvPr id="98508" name="Line 129"/>
              <p:cNvSpPr>
                <a:spLocks noChangeShapeType="1"/>
              </p:cNvSpPr>
              <p:nvPr/>
            </p:nvSpPr>
            <p:spPr bwMode="auto">
              <a:xfrm flipV="1">
                <a:off x="1907" y="3403"/>
                <a:ext cx="1" cy="48"/>
              </a:xfrm>
              <a:prstGeom prst="line">
                <a:avLst/>
              </a:prstGeom>
              <a:noFill/>
              <a:ln w="0">
                <a:solidFill>
                  <a:srgbClr val="000000"/>
                </a:solidFill>
                <a:round/>
                <a:headEnd/>
                <a:tailEnd/>
              </a:ln>
            </p:spPr>
            <p:txBody>
              <a:bodyPr/>
              <a:lstStyle/>
              <a:p>
                <a:endParaRPr lang="en-US"/>
              </a:p>
            </p:txBody>
          </p:sp>
          <p:sp>
            <p:nvSpPr>
              <p:cNvPr id="98509" name="Line 130"/>
              <p:cNvSpPr>
                <a:spLocks noChangeShapeType="1"/>
              </p:cNvSpPr>
              <p:nvPr/>
            </p:nvSpPr>
            <p:spPr bwMode="auto">
              <a:xfrm flipV="1">
                <a:off x="1907" y="3403"/>
                <a:ext cx="1" cy="48"/>
              </a:xfrm>
              <a:prstGeom prst="line">
                <a:avLst/>
              </a:prstGeom>
              <a:noFill/>
              <a:ln w="0">
                <a:solidFill>
                  <a:srgbClr val="000000"/>
                </a:solidFill>
                <a:round/>
                <a:headEnd/>
                <a:tailEnd/>
              </a:ln>
            </p:spPr>
            <p:txBody>
              <a:bodyPr/>
              <a:lstStyle/>
              <a:p>
                <a:endParaRPr lang="en-US"/>
              </a:p>
            </p:txBody>
          </p:sp>
          <p:sp>
            <p:nvSpPr>
              <p:cNvPr id="98510" name="Line 131"/>
              <p:cNvSpPr>
                <a:spLocks noChangeShapeType="1"/>
              </p:cNvSpPr>
              <p:nvPr/>
            </p:nvSpPr>
            <p:spPr bwMode="auto">
              <a:xfrm flipV="1">
                <a:off x="1913" y="3403"/>
                <a:ext cx="1" cy="48"/>
              </a:xfrm>
              <a:prstGeom prst="line">
                <a:avLst/>
              </a:prstGeom>
              <a:noFill/>
              <a:ln w="0">
                <a:solidFill>
                  <a:srgbClr val="000000"/>
                </a:solidFill>
                <a:round/>
                <a:headEnd/>
                <a:tailEnd/>
              </a:ln>
            </p:spPr>
            <p:txBody>
              <a:bodyPr/>
              <a:lstStyle/>
              <a:p>
                <a:endParaRPr lang="en-US"/>
              </a:p>
            </p:txBody>
          </p:sp>
          <p:sp>
            <p:nvSpPr>
              <p:cNvPr id="98511" name="Line 132"/>
              <p:cNvSpPr>
                <a:spLocks noChangeShapeType="1"/>
              </p:cNvSpPr>
              <p:nvPr/>
            </p:nvSpPr>
            <p:spPr bwMode="auto">
              <a:xfrm flipV="1">
                <a:off x="1913" y="3403"/>
                <a:ext cx="1" cy="48"/>
              </a:xfrm>
              <a:prstGeom prst="line">
                <a:avLst/>
              </a:prstGeom>
              <a:noFill/>
              <a:ln w="0">
                <a:solidFill>
                  <a:srgbClr val="000000"/>
                </a:solidFill>
                <a:round/>
                <a:headEnd/>
                <a:tailEnd/>
              </a:ln>
            </p:spPr>
            <p:txBody>
              <a:bodyPr/>
              <a:lstStyle/>
              <a:p>
                <a:endParaRPr lang="en-US"/>
              </a:p>
            </p:txBody>
          </p:sp>
          <p:sp>
            <p:nvSpPr>
              <p:cNvPr id="98512" name="Line 133"/>
              <p:cNvSpPr>
                <a:spLocks noChangeShapeType="1"/>
              </p:cNvSpPr>
              <p:nvPr/>
            </p:nvSpPr>
            <p:spPr bwMode="auto">
              <a:xfrm flipV="1">
                <a:off x="1913" y="3403"/>
                <a:ext cx="1" cy="48"/>
              </a:xfrm>
              <a:prstGeom prst="line">
                <a:avLst/>
              </a:prstGeom>
              <a:noFill/>
              <a:ln w="0">
                <a:solidFill>
                  <a:srgbClr val="000000"/>
                </a:solidFill>
                <a:round/>
                <a:headEnd/>
                <a:tailEnd/>
              </a:ln>
            </p:spPr>
            <p:txBody>
              <a:bodyPr/>
              <a:lstStyle/>
              <a:p>
                <a:endParaRPr lang="en-US"/>
              </a:p>
            </p:txBody>
          </p:sp>
          <p:sp>
            <p:nvSpPr>
              <p:cNvPr id="98513" name="Line 134"/>
              <p:cNvSpPr>
                <a:spLocks noChangeShapeType="1"/>
              </p:cNvSpPr>
              <p:nvPr/>
            </p:nvSpPr>
            <p:spPr bwMode="auto">
              <a:xfrm flipV="1">
                <a:off x="1919" y="3403"/>
                <a:ext cx="1" cy="48"/>
              </a:xfrm>
              <a:prstGeom prst="line">
                <a:avLst/>
              </a:prstGeom>
              <a:noFill/>
              <a:ln w="0">
                <a:solidFill>
                  <a:srgbClr val="000000"/>
                </a:solidFill>
                <a:round/>
                <a:headEnd/>
                <a:tailEnd/>
              </a:ln>
            </p:spPr>
            <p:txBody>
              <a:bodyPr/>
              <a:lstStyle/>
              <a:p>
                <a:endParaRPr lang="en-US"/>
              </a:p>
            </p:txBody>
          </p:sp>
          <p:sp>
            <p:nvSpPr>
              <p:cNvPr id="98514" name="Line 135"/>
              <p:cNvSpPr>
                <a:spLocks noChangeShapeType="1"/>
              </p:cNvSpPr>
              <p:nvPr/>
            </p:nvSpPr>
            <p:spPr bwMode="auto">
              <a:xfrm flipV="1">
                <a:off x="1919" y="3403"/>
                <a:ext cx="1" cy="48"/>
              </a:xfrm>
              <a:prstGeom prst="line">
                <a:avLst/>
              </a:prstGeom>
              <a:noFill/>
              <a:ln w="0">
                <a:solidFill>
                  <a:srgbClr val="000000"/>
                </a:solidFill>
                <a:round/>
                <a:headEnd/>
                <a:tailEnd/>
              </a:ln>
            </p:spPr>
            <p:txBody>
              <a:bodyPr/>
              <a:lstStyle/>
              <a:p>
                <a:endParaRPr lang="en-US"/>
              </a:p>
            </p:txBody>
          </p:sp>
          <p:sp>
            <p:nvSpPr>
              <p:cNvPr id="98515" name="Line 136"/>
              <p:cNvSpPr>
                <a:spLocks noChangeShapeType="1"/>
              </p:cNvSpPr>
              <p:nvPr/>
            </p:nvSpPr>
            <p:spPr bwMode="auto">
              <a:xfrm flipV="1">
                <a:off x="1919" y="3403"/>
                <a:ext cx="1" cy="48"/>
              </a:xfrm>
              <a:prstGeom prst="line">
                <a:avLst/>
              </a:prstGeom>
              <a:noFill/>
              <a:ln w="0">
                <a:solidFill>
                  <a:srgbClr val="000000"/>
                </a:solidFill>
                <a:round/>
                <a:headEnd/>
                <a:tailEnd/>
              </a:ln>
            </p:spPr>
            <p:txBody>
              <a:bodyPr/>
              <a:lstStyle/>
              <a:p>
                <a:endParaRPr lang="en-US"/>
              </a:p>
            </p:txBody>
          </p:sp>
          <p:sp>
            <p:nvSpPr>
              <p:cNvPr id="98516" name="Line 137"/>
              <p:cNvSpPr>
                <a:spLocks noChangeShapeType="1"/>
              </p:cNvSpPr>
              <p:nvPr/>
            </p:nvSpPr>
            <p:spPr bwMode="auto">
              <a:xfrm flipV="1">
                <a:off x="1925" y="3403"/>
                <a:ext cx="1" cy="48"/>
              </a:xfrm>
              <a:prstGeom prst="line">
                <a:avLst/>
              </a:prstGeom>
              <a:noFill/>
              <a:ln w="0">
                <a:solidFill>
                  <a:srgbClr val="000000"/>
                </a:solidFill>
                <a:round/>
                <a:headEnd/>
                <a:tailEnd/>
              </a:ln>
            </p:spPr>
            <p:txBody>
              <a:bodyPr/>
              <a:lstStyle/>
              <a:p>
                <a:endParaRPr lang="en-US"/>
              </a:p>
            </p:txBody>
          </p:sp>
          <p:sp>
            <p:nvSpPr>
              <p:cNvPr id="98517" name="Line 138"/>
              <p:cNvSpPr>
                <a:spLocks noChangeShapeType="1"/>
              </p:cNvSpPr>
              <p:nvPr/>
            </p:nvSpPr>
            <p:spPr bwMode="auto">
              <a:xfrm flipV="1">
                <a:off x="1925" y="3403"/>
                <a:ext cx="1" cy="48"/>
              </a:xfrm>
              <a:prstGeom prst="line">
                <a:avLst/>
              </a:prstGeom>
              <a:noFill/>
              <a:ln w="0">
                <a:solidFill>
                  <a:srgbClr val="000000"/>
                </a:solidFill>
                <a:round/>
                <a:headEnd/>
                <a:tailEnd/>
              </a:ln>
            </p:spPr>
            <p:txBody>
              <a:bodyPr/>
              <a:lstStyle/>
              <a:p>
                <a:endParaRPr lang="en-US"/>
              </a:p>
            </p:txBody>
          </p:sp>
          <p:sp>
            <p:nvSpPr>
              <p:cNvPr id="98518" name="Line 139"/>
              <p:cNvSpPr>
                <a:spLocks noChangeShapeType="1"/>
              </p:cNvSpPr>
              <p:nvPr/>
            </p:nvSpPr>
            <p:spPr bwMode="auto">
              <a:xfrm flipV="1">
                <a:off x="1925" y="3403"/>
                <a:ext cx="1" cy="48"/>
              </a:xfrm>
              <a:prstGeom prst="line">
                <a:avLst/>
              </a:prstGeom>
              <a:noFill/>
              <a:ln w="0">
                <a:solidFill>
                  <a:srgbClr val="000000"/>
                </a:solidFill>
                <a:round/>
                <a:headEnd/>
                <a:tailEnd/>
              </a:ln>
            </p:spPr>
            <p:txBody>
              <a:bodyPr/>
              <a:lstStyle/>
              <a:p>
                <a:endParaRPr lang="en-US"/>
              </a:p>
            </p:txBody>
          </p:sp>
          <p:sp>
            <p:nvSpPr>
              <p:cNvPr id="98519" name="Line 140"/>
              <p:cNvSpPr>
                <a:spLocks noChangeShapeType="1"/>
              </p:cNvSpPr>
              <p:nvPr/>
            </p:nvSpPr>
            <p:spPr bwMode="auto">
              <a:xfrm flipV="1">
                <a:off x="1931" y="3403"/>
                <a:ext cx="1" cy="48"/>
              </a:xfrm>
              <a:prstGeom prst="line">
                <a:avLst/>
              </a:prstGeom>
              <a:noFill/>
              <a:ln w="0">
                <a:solidFill>
                  <a:srgbClr val="000000"/>
                </a:solidFill>
                <a:round/>
                <a:headEnd/>
                <a:tailEnd/>
              </a:ln>
            </p:spPr>
            <p:txBody>
              <a:bodyPr/>
              <a:lstStyle/>
              <a:p>
                <a:endParaRPr lang="en-US"/>
              </a:p>
            </p:txBody>
          </p:sp>
          <p:sp>
            <p:nvSpPr>
              <p:cNvPr id="98520" name="Line 141"/>
              <p:cNvSpPr>
                <a:spLocks noChangeShapeType="1"/>
              </p:cNvSpPr>
              <p:nvPr/>
            </p:nvSpPr>
            <p:spPr bwMode="auto">
              <a:xfrm flipV="1">
                <a:off x="1931" y="3403"/>
                <a:ext cx="1" cy="48"/>
              </a:xfrm>
              <a:prstGeom prst="line">
                <a:avLst/>
              </a:prstGeom>
              <a:noFill/>
              <a:ln w="0">
                <a:solidFill>
                  <a:srgbClr val="000000"/>
                </a:solidFill>
                <a:round/>
                <a:headEnd/>
                <a:tailEnd/>
              </a:ln>
            </p:spPr>
            <p:txBody>
              <a:bodyPr/>
              <a:lstStyle/>
              <a:p>
                <a:endParaRPr lang="en-US"/>
              </a:p>
            </p:txBody>
          </p:sp>
          <p:sp>
            <p:nvSpPr>
              <p:cNvPr id="98521" name="Line 142"/>
              <p:cNvSpPr>
                <a:spLocks noChangeShapeType="1"/>
              </p:cNvSpPr>
              <p:nvPr/>
            </p:nvSpPr>
            <p:spPr bwMode="auto">
              <a:xfrm flipV="1">
                <a:off x="1931" y="3403"/>
                <a:ext cx="1" cy="48"/>
              </a:xfrm>
              <a:prstGeom prst="line">
                <a:avLst/>
              </a:prstGeom>
              <a:noFill/>
              <a:ln w="0">
                <a:solidFill>
                  <a:srgbClr val="000000"/>
                </a:solidFill>
                <a:round/>
                <a:headEnd/>
                <a:tailEnd/>
              </a:ln>
            </p:spPr>
            <p:txBody>
              <a:bodyPr/>
              <a:lstStyle/>
              <a:p>
                <a:endParaRPr lang="en-US"/>
              </a:p>
            </p:txBody>
          </p:sp>
          <p:sp>
            <p:nvSpPr>
              <p:cNvPr id="98522" name="Line 143"/>
              <p:cNvSpPr>
                <a:spLocks noChangeShapeType="1"/>
              </p:cNvSpPr>
              <p:nvPr/>
            </p:nvSpPr>
            <p:spPr bwMode="auto">
              <a:xfrm flipV="1">
                <a:off x="1937" y="3403"/>
                <a:ext cx="1" cy="48"/>
              </a:xfrm>
              <a:prstGeom prst="line">
                <a:avLst/>
              </a:prstGeom>
              <a:noFill/>
              <a:ln w="0">
                <a:solidFill>
                  <a:srgbClr val="000000"/>
                </a:solidFill>
                <a:round/>
                <a:headEnd/>
                <a:tailEnd/>
              </a:ln>
            </p:spPr>
            <p:txBody>
              <a:bodyPr/>
              <a:lstStyle/>
              <a:p>
                <a:endParaRPr lang="en-US"/>
              </a:p>
            </p:txBody>
          </p:sp>
          <p:sp>
            <p:nvSpPr>
              <p:cNvPr id="98523" name="Line 144"/>
              <p:cNvSpPr>
                <a:spLocks noChangeShapeType="1"/>
              </p:cNvSpPr>
              <p:nvPr/>
            </p:nvSpPr>
            <p:spPr bwMode="auto">
              <a:xfrm flipV="1">
                <a:off x="1937" y="3403"/>
                <a:ext cx="1" cy="48"/>
              </a:xfrm>
              <a:prstGeom prst="line">
                <a:avLst/>
              </a:prstGeom>
              <a:noFill/>
              <a:ln w="0">
                <a:solidFill>
                  <a:srgbClr val="000000"/>
                </a:solidFill>
                <a:round/>
                <a:headEnd/>
                <a:tailEnd/>
              </a:ln>
            </p:spPr>
            <p:txBody>
              <a:bodyPr/>
              <a:lstStyle/>
              <a:p>
                <a:endParaRPr lang="en-US"/>
              </a:p>
            </p:txBody>
          </p:sp>
          <p:sp>
            <p:nvSpPr>
              <p:cNvPr id="98524" name="Line 145"/>
              <p:cNvSpPr>
                <a:spLocks noChangeShapeType="1"/>
              </p:cNvSpPr>
              <p:nvPr/>
            </p:nvSpPr>
            <p:spPr bwMode="auto">
              <a:xfrm flipV="1">
                <a:off x="1937" y="3403"/>
                <a:ext cx="1" cy="48"/>
              </a:xfrm>
              <a:prstGeom prst="line">
                <a:avLst/>
              </a:prstGeom>
              <a:noFill/>
              <a:ln w="0">
                <a:solidFill>
                  <a:srgbClr val="000000"/>
                </a:solidFill>
                <a:round/>
                <a:headEnd/>
                <a:tailEnd/>
              </a:ln>
            </p:spPr>
            <p:txBody>
              <a:bodyPr/>
              <a:lstStyle/>
              <a:p>
                <a:endParaRPr lang="en-US"/>
              </a:p>
            </p:txBody>
          </p:sp>
          <p:sp>
            <p:nvSpPr>
              <p:cNvPr id="98525" name="Line 146"/>
              <p:cNvSpPr>
                <a:spLocks noChangeShapeType="1"/>
              </p:cNvSpPr>
              <p:nvPr/>
            </p:nvSpPr>
            <p:spPr bwMode="auto">
              <a:xfrm flipV="1">
                <a:off x="1943" y="3403"/>
                <a:ext cx="1" cy="48"/>
              </a:xfrm>
              <a:prstGeom prst="line">
                <a:avLst/>
              </a:prstGeom>
              <a:noFill/>
              <a:ln w="0">
                <a:solidFill>
                  <a:srgbClr val="000000"/>
                </a:solidFill>
                <a:round/>
                <a:headEnd/>
                <a:tailEnd/>
              </a:ln>
            </p:spPr>
            <p:txBody>
              <a:bodyPr/>
              <a:lstStyle/>
              <a:p>
                <a:endParaRPr lang="en-US"/>
              </a:p>
            </p:txBody>
          </p:sp>
          <p:sp>
            <p:nvSpPr>
              <p:cNvPr id="98526" name="Line 147"/>
              <p:cNvSpPr>
                <a:spLocks noChangeShapeType="1"/>
              </p:cNvSpPr>
              <p:nvPr/>
            </p:nvSpPr>
            <p:spPr bwMode="auto">
              <a:xfrm flipV="1">
                <a:off x="1943" y="3403"/>
                <a:ext cx="1" cy="48"/>
              </a:xfrm>
              <a:prstGeom prst="line">
                <a:avLst/>
              </a:prstGeom>
              <a:noFill/>
              <a:ln w="0">
                <a:solidFill>
                  <a:srgbClr val="000000"/>
                </a:solidFill>
                <a:round/>
                <a:headEnd/>
                <a:tailEnd/>
              </a:ln>
            </p:spPr>
            <p:txBody>
              <a:bodyPr/>
              <a:lstStyle/>
              <a:p>
                <a:endParaRPr lang="en-US"/>
              </a:p>
            </p:txBody>
          </p:sp>
          <p:sp>
            <p:nvSpPr>
              <p:cNvPr id="98527" name="Line 148"/>
              <p:cNvSpPr>
                <a:spLocks noChangeShapeType="1"/>
              </p:cNvSpPr>
              <p:nvPr/>
            </p:nvSpPr>
            <p:spPr bwMode="auto">
              <a:xfrm flipV="1">
                <a:off x="1943" y="3403"/>
                <a:ext cx="1" cy="48"/>
              </a:xfrm>
              <a:prstGeom prst="line">
                <a:avLst/>
              </a:prstGeom>
              <a:noFill/>
              <a:ln w="0">
                <a:solidFill>
                  <a:srgbClr val="000000"/>
                </a:solidFill>
                <a:round/>
                <a:headEnd/>
                <a:tailEnd/>
              </a:ln>
            </p:spPr>
            <p:txBody>
              <a:bodyPr/>
              <a:lstStyle/>
              <a:p>
                <a:endParaRPr lang="en-US"/>
              </a:p>
            </p:txBody>
          </p:sp>
          <p:sp>
            <p:nvSpPr>
              <p:cNvPr id="98528" name="Line 149"/>
              <p:cNvSpPr>
                <a:spLocks noChangeShapeType="1"/>
              </p:cNvSpPr>
              <p:nvPr/>
            </p:nvSpPr>
            <p:spPr bwMode="auto">
              <a:xfrm flipV="1">
                <a:off x="1949" y="3403"/>
                <a:ext cx="1" cy="48"/>
              </a:xfrm>
              <a:prstGeom prst="line">
                <a:avLst/>
              </a:prstGeom>
              <a:noFill/>
              <a:ln w="0">
                <a:solidFill>
                  <a:srgbClr val="000000"/>
                </a:solidFill>
                <a:round/>
                <a:headEnd/>
                <a:tailEnd/>
              </a:ln>
            </p:spPr>
            <p:txBody>
              <a:bodyPr/>
              <a:lstStyle/>
              <a:p>
                <a:endParaRPr lang="en-US"/>
              </a:p>
            </p:txBody>
          </p:sp>
          <p:sp>
            <p:nvSpPr>
              <p:cNvPr id="98529" name="Line 150"/>
              <p:cNvSpPr>
                <a:spLocks noChangeShapeType="1"/>
              </p:cNvSpPr>
              <p:nvPr/>
            </p:nvSpPr>
            <p:spPr bwMode="auto">
              <a:xfrm flipV="1">
                <a:off x="1949" y="3403"/>
                <a:ext cx="1" cy="48"/>
              </a:xfrm>
              <a:prstGeom prst="line">
                <a:avLst/>
              </a:prstGeom>
              <a:noFill/>
              <a:ln w="0">
                <a:solidFill>
                  <a:srgbClr val="000000"/>
                </a:solidFill>
                <a:round/>
                <a:headEnd/>
                <a:tailEnd/>
              </a:ln>
            </p:spPr>
            <p:txBody>
              <a:bodyPr/>
              <a:lstStyle/>
              <a:p>
                <a:endParaRPr lang="en-US"/>
              </a:p>
            </p:txBody>
          </p:sp>
          <p:sp>
            <p:nvSpPr>
              <p:cNvPr id="98530" name="Line 151"/>
              <p:cNvSpPr>
                <a:spLocks noChangeShapeType="1"/>
              </p:cNvSpPr>
              <p:nvPr/>
            </p:nvSpPr>
            <p:spPr bwMode="auto">
              <a:xfrm flipV="1">
                <a:off x="1949" y="3403"/>
                <a:ext cx="1" cy="48"/>
              </a:xfrm>
              <a:prstGeom prst="line">
                <a:avLst/>
              </a:prstGeom>
              <a:noFill/>
              <a:ln w="0">
                <a:solidFill>
                  <a:srgbClr val="000000"/>
                </a:solidFill>
                <a:round/>
                <a:headEnd/>
                <a:tailEnd/>
              </a:ln>
            </p:spPr>
            <p:txBody>
              <a:bodyPr/>
              <a:lstStyle/>
              <a:p>
                <a:endParaRPr lang="en-US"/>
              </a:p>
            </p:txBody>
          </p:sp>
          <p:sp>
            <p:nvSpPr>
              <p:cNvPr id="98531" name="Line 152"/>
              <p:cNvSpPr>
                <a:spLocks noChangeShapeType="1"/>
              </p:cNvSpPr>
              <p:nvPr/>
            </p:nvSpPr>
            <p:spPr bwMode="auto">
              <a:xfrm flipV="1">
                <a:off x="1955" y="3403"/>
                <a:ext cx="1" cy="48"/>
              </a:xfrm>
              <a:prstGeom prst="line">
                <a:avLst/>
              </a:prstGeom>
              <a:noFill/>
              <a:ln w="0">
                <a:solidFill>
                  <a:srgbClr val="000000"/>
                </a:solidFill>
                <a:round/>
                <a:headEnd/>
                <a:tailEnd/>
              </a:ln>
            </p:spPr>
            <p:txBody>
              <a:bodyPr/>
              <a:lstStyle/>
              <a:p>
                <a:endParaRPr lang="en-US"/>
              </a:p>
            </p:txBody>
          </p:sp>
          <p:sp>
            <p:nvSpPr>
              <p:cNvPr id="98532" name="Line 153"/>
              <p:cNvSpPr>
                <a:spLocks noChangeShapeType="1"/>
              </p:cNvSpPr>
              <p:nvPr/>
            </p:nvSpPr>
            <p:spPr bwMode="auto">
              <a:xfrm flipV="1">
                <a:off x="1955" y="3403"/>
                <a:ext cx="1" cy="48"/>
              </a:xfrm>
              <a:prstGeom prst="line">
                <a:avLst/>
              </a:prstGeom>
              <a:noFill/>
              <a:ln w="0">
                <a:solidFill>
                  <a:srgbClr val="000000"/>
                </a:solidFill>
                <a:round/>
                <a:headEnd/>
                <a:tailEnd/>
              </a:ln>
            </p:spPr>
            <p:txBody>
              <a:bodyPr/>
              <a:lstStyle/>
              <a:p>
                <a:endParaRPr lang="en-US"/>
              </a:p>
            </p:txBody>
          </p:sp>
          <p:sp>
            <p:nvSpPr>
              <p:cNvPr id="98533" name="Line 154"/>
              <p:cNvSpPr>
                <a:spLocks noChangeShapeType="1"/>
              </p:cNvSpPr>
              <p:nvPr/>
            </p:nvSpPr>
            <p:spPr bwMode="auto">
              <a:xfrm flipV="1">
                <a:off x="1955" y="3403"/>
                <a:ext cx="1" cy="48"/>
              </a:xfrm>
              <a:prstGeom prst="line">
                <a:avLst/>
              </a:prstGeom>
              <a:noFill/>
              <a:ln w="0">
                <a:solidFill>
                  <a:srgbClr val="000000"/>
                </a:solidFill>
                <a:round/>
                <a:headEnd/>
                <a:tailEnd/>
              </a:ln>
            </p:spPr>
            <p:txBody>
              <a:bodyPr/>
              <a:lstStyle/>
              <a:p>
                <a:endParaRPr lang="en-US"/>
              </a:p>
            </p:txBody>
          </p:sp>
          <p:sp>
            <p:nvSpPr>
              <p:cNvPr id="98534" name="Line 155"/>
              <p:cNvSpPr>
                <a:spLocks noChangeShapeType="1"/>
              </p:cNvSpPr>
              <p:nvPr/>
            </p:nvSpPr>
            <p:spPr bwMode="auto">
              <a:xfrm flipV="1">
                <a:off x="1961" y="3403"/>
                <a:ext cx="1" cy="48"/>
              </a:xfrm>
              <a:prstGeom prst="line">
                <a:avLst/>
              </a:prstGeom>
              <a:noFill/>
              <a:ln w="0">
                <a:solidFill>
                  <a:srgbClr val="000000"/>
                </a:solidFill>
                <a:round/>
                <a:headEnd/>
                <a:tailEnd/>
              </a:ln>
            </p:spPr>
            <p:txBody>
              <a:bodyPr/>
              <a:lstStyle/>
              <a:p>
                <a:endParaRPr lang="en-US"/>
              </a:p>
            </p:txBody>
          </p:sp>
          <p:sp>
            <p:nvSpPr>
              <p:cNvPr id="98535" name="Line 156"/>
              <p:cNvSpPr>
                <a:spLocks noChangeShapeType="1"/>
              </p:cNvSpPr>
              <p:nvPr/>
            </p:nvSpPr>
            <p:spPr bwMode="auto">
              <a:xfrm flipV="1">
                <a:off x="1961" y="3403"/>
                <a:ext cx="1" cy="48"/>
              </a:xfrm>
              <a:prstGeom prst="line">
                <a:avLst/>
              </a:prstGeom>
              <a:noFill/>
              <a:ln w="0">
                <a:solidFill>
                  <a:srgbClr val="000000"/>
                </a:solidFill>
                <a:round/>
                <a:headEnd/>
                <a:tailEnd/>
              </a:ln>
            </p:spPr>
            <p:txBody>
              <a:bodyPr/>
              <a:lstStyle/>
              <a:p>
                <a:endParaRPr lang="en-US"/>
              </a:p>
            </p:txBody>
          </p:sp>
          <p:sp>
            <p:nvSpPr>
              <p:cNvPr id="98536" name="Line 157"/>
              <p:cNvSpPr>
                <a:spLocks noChangeShapeType="1"/>
              </p:cNvSpPr>
              <p:nvPr/>
            </p:nvSpPr>
            <p:spPr bwMode="auto">
              <a:xfrm flipV="1">
                <a:off x="1961" y="3403"/>
                <a:ext cx="1" cy="48"/>
              </a:xfrm>
              <a:prstGeom prst="line">
                <a:avLst/>
              </a:prstGeom>
              <a:noFill/>
              <a:ln w="0">
                <a:solidFill>
                  <a:srgbClr val="000000"/>
                </a:solidFill>
                <a:round/>
                <a:headEnd/>
                <a:tailEnd/>
              </a:ln>
            </p:spPr>
            <p:txBody>
              <a:bodyPr/>
              <a:lstStyle/>
              <a:p>
                <a:endParaRPr lang="en-US"/>
              </a:p>
            </p:txBody>
          </p:sp>
          <p:sp>
            <p:nvSpPr>
              <p:cNvPr id="98537" name="Line 158"/>
              <p:cNvSpPr>
                <a:spLocks noChangeShapeType="1"/>
              </p:cNvSpPr>
              <p:nvPr/>
            </p:nvSpPr>
            <p:spPr bwMode="auto">
              <a:xfrm flipV="1">
                <a:off x="1967" y="3403"/>
                <a:ext cx="1" cy="48"/>
              </a:xfrm>
              <a:prstGeom prst="line">
                <a:avLst/>
              </a:prstGeom>
              <a:noFill/>
              <a:ln w="0">
                <a:solidFill>
                  <a:srgbClr val="000000"/>
                </a:solidFill>
                <a:round/>
                <a:headEnd/>
                <a:tailEnd/>
              </a:ln>
            </p:spPr>
            <p:txBody>
              <a:bodyPr/>
              <a:lstStyle/>
              <a:p>
                <a:endParaRPr lang="en-US"/>
              </a:p>
            </p:txBody>
          </p:sp>
          <p:sp>
            <p:nvSpPr>
              <p:cNvPr id="98538" name="Line 159"/>
              <p:cNvSpPr>
                <a:spLocks noChangeShapeType="1"/>
              </p:cNvSpPr>
              <p:nvPr/>
            </p:nvSpPr>
            <p:spPr bwMode="auto">
              <a:xfrm flipV="1">
                <a:off x="1967" y="3403"/>
                <a:ext cx="1" cy="48"/>
              </a:xfrm>
              <a:prstGeom prst="line">
                <a:avLst/>
              </a:prstGeom>
              <a:noFill/>
              <a:ln w="0">
                <a:solidFill>
                  <a:srgbClr val="000000"/>
                </a:solidFill>
                <a:round/>
                <a:headEnd/>
                <a:tailEnd/>
              </a:ln>
            </p:spPr>
            <p:txBody>
              <a:bodyPr/>
              <a:lstStyle/>
              <a:p>
                <a:endParaRPr lang="en-US"/>
              </a:p>
            </p:txBody>
          </p:sp>
          <p:sp>
            <p:nvSpPr>
              <p:cNvPr id="98539" name="Line 160"/>
              <p:cNvSpPr>
                <a:spLocks noChangeShapeType="1"/>
              </p:cNvSpPr>
              <p:nvPr/>
            </p:nvSpPr>
            <p:spPr bwMode="auto">
              <a:xfrm flipV="1">
                <a:off x="1973" y="3403"/>
                <a:ext cx="1" cy="48"/>
              </a:xfrm>
              <a:prstGeom prst="line">
                <a:avLst/>
              </a:prstGeom>
              <a:noFill/>
              <a:ln w="0">
                <a:solidFill>
                  <a:srgbClr val="000000"/>
                </a:solidFill>
                <a:round/>
                <a:headEnd/>
                <a:tailEnd/>
              </a:ln>
            </p:spPr>
            <p:txBody>
              <a:bodyPr/>
              <a:lstStyle/>
              <a:p>
                <a:endParaRPr lang="en-US"/>
              </a:p>
            </p:txBody>
          </p:sp>
          <p:sp>
            <p:nvSpPr>
              <p:cNvPr id="98540" name="Line 161"/>
              <p:cNvSpPr>
                <a:spLocks noChangeShapeType="1"/>
              </p:cNvSpPr>
              <p:nvPr/>
            </p:nvSpPr>
            <p:spPr bwMode="auto">
              <a:xfrm flipV="1">
                <a:off x="1973" y="3403"/>
                <a:ext cx="1" cy="48"/>
              </a:xfrm>
              <a:prstGeom prst="line">
                <a:avLst/>
              </a:prstGeom>
              <a:noFill/>
              <a:ln w="0">
                <a:solidFill>
                  <a:srgbClr val="000000"/>
                </a:solidFill>
                <a:round/>
                <a:headEnd/>
                <a:tailEnd/>
              </a:ln>
            </p:spPr>
            <p:txBody>
              <a:bodyPr/>
              <a:lstStyle/>
              <a:p>
                <a:endParaRPr lang="en-US"/>
              </a:p>
            </p:txBody>
          </p:sp>
          <p:sp>
            <p:nvSpPr>
              <p:cNvPr id="98541" name="Line 162"/>
              <p:cNvSpPr>
                <a:spLocks noChangeShapeType="1"/>
              </p:cNvSpPr>
              <p:nvPr/>
            </p:nvSpPr>
            <p:spPr bwMode="auto">
              <a:xfrm flipV="1">
                <a:off x="1973" y="3403"/>
                <a:ext cx="1" cy="48"/>
              </a:xfrm>
              <a:prstGeom prst="line">
                <a:avLst/>
              </a:prstGeom>
              <a:noFill/>
              <a:ln w="0">
                <a:solidFill>
                  <a:srgbClr val="000000"/>
                </a:solidFill>
                <a:round/>
                <a:headEnd/>
                <a:tailEnd/>
              </a:ln>
            </p:spPr>
            <p:txBody>
              <a:bodyPr/>
              <a:lstStyle/>
              <a:p>
                <a:endParaRPr lang="en-US"/>
              </a:p>
            </p:txBody>
          </p:sp>
          <p:sp>
            <p:nvSpPr>
              <p:cNvPr id="98542" name="Line 163"/>
              <p:cNvSpPr>
                <a:spLocks noChangeShapeType="1"/>
              </p:cNvSpPr>
              <p:nvPr/>
            </p:nvSpPr>
            <p:spPr bwMode="auto">
              <a:xfrm flipV="1">
                <a:off x="1979" y="3403"/>
                <a:ext cx="1" cy="48"/>
              </a:xfrm>
              <a:prstGeom prst="line">
                <a:avLst/>
              </a:prstGeom>
              <a:noFill/>
              <a:ln w="0">
                <a:solidFill>
                  <a:srgbClr val="000000"/>
                </a:solidFill>
                <a:round/>
                <a:headEnd/>
                <a:tailEnd/>
              </a:ln>
            </p:spPr>
            <p:txBody>
              <a:bodyPr/>
              <a:lstStyle/>
              <a:p>
                <a:endParaRPr lang="en-US"/>
              </a:p>
            </p:txBody>
          </p:sp>
          <p:sp>
            <p:nvSpPr>
              <p:cNvPr id="98543" name="Line 164"/>
              <p:cNvSpPr>
                <a:spLocks noChangeShapeType="1"/>
              </p:cNvSpPr>
              <p:nvPr/>
            </p:nvSpPr>
            <p:spPr bwMode="auto">
              <a:xfrm flipV="1">
                <a:off x="1979" y="3403"/>
                <a:ext cx="1" cy="48"/>
              </a:xfrm>
              <a:prstGeom prst="line">
                <a:avLst/>
              </a:prstGeom>
              <a:noFill/>
              <a:ln w="0">
                <a:solidFill>
                  <a:srgbClr val="000000"/>
                </a:solidFill>
                <a:round/>
                <a:headEnd/>
                <a:tailEnd/>
              </a:ln>
            </p:spPr>
            <p:txBody>
              <a:bodyPr/>
              <a:lstStyle/>
              <a:p>
                <a:endParaRPr lang="en-US"/>
              </a:p>
            </p:txBody>
          </p:sp>
          <p:sp>
            <p:nvSpPr>
              <p:cNvPr id="98544" name="Line 165"/>
              <p:cNvSpPr>
                <a:spLocks noChangeShapeType="1"/>
              </p:cNvSpPr>
              <p:nvPr/>
            </p:nvSpPr>
            <p:spPr bwMode="auto">
              <a:xfrm flipV="1">
                <a:off x="1979" y="3403"/>
                <a:ext cx="1" cy="48"/>
              </a:xfrm>
              <a:prstGeom prst="line">
                <a:avLst/>
              </a:prstGeom>
              <a:noFill/>
              <a:ln w="0">
                <a:solidFill>
                  <a:srgbClr val="000000"/>
                </a:solidFill>
                <a:round/>
                <a:headEnd/>
                <a:tailEnd/>
              </a:ln>
            </p:spPr>
            <p:txBody>
              <a:bodyPr/>
              <a:lstStyle/>
              <a:p>
                <a:endParaRPr lang="en-US"/>
              </a:p>
            </p:txBody>
          </p:sp>
          <p:sp>
            <p:nvSpPr>
              <p:cNvPr id="98545" name="Line 166"/>
              <p:cNvSpPr>
                <a:spLocks noChangeShapeType="1"/>
              </p:cNvSpPr>
              <p:nvPr/>
            </p:nvSpPr>
            <p:spPr bwMode="auto">
              <a:xfrm flipV="1">
                <a:off x="1985" y="3403"/>
                <a:ext cx="1" cy="48"/>
              </a:xfrm>
              <a:prstGeom prst="line">
                <a:avLst/>
              </a:prstGeom>
              <a:noFill/>
              <a:ln w="0">
                <a:solidFill>
                  <a:srgbClr val="000000"/>
                </a:solidFill>
                <a:round/>
                <a:headEnd/>
                <a:tailEnd/>
              </a:ln>
            </p:spPr>
            <p:txBody>
              <a:bodyPr/>
              <a:lstStyle/>
              <a:p>
                <a:endParaRPr lang="en-US"/>
              </a:p>
            </p:txBody>
          </p:sp>
          <p:sp>
            <p:nvSpPr>
              <p:cNvPr id="98546" name="Line 167"/>
              <p:cNvSpPr>
                <a:spLocks noChangeShapeType="1"/>
              </p:cNvSpPr>
              <p:nvPr/>
            </p:nvSpPr>
            <p:spPr bwMode="auto">
              <a:xfrm flipV="1">
                <a:off x="1985" y="3403"/>
                <a:ext cx="1" cy="48"/>
              </a:xfrm>
              <a:prstGeom prst="line">
                <a:avLst/>
              </a:prstGeom>
              <a:noFill/>
              <a:ln w="0">
                <a:solidFill>
                  <a:srgbClr val="000000"/>
                </a:solidFill>
                <a:round/>
                <a:headEnd/>
                <a:tailEnd/>
              </a:ln>
            </p:spPr>
            <p:txBody>
              <a:bodyPr/>
              <a:lstStyle/>
              <a:p>
                <a:endParaRPr lang="en-US"/>
              </a:p>
            </p:txBody>
          </p:sp>
          <p:sp>
            <p:nvSpPr>
              <p:cNvPr id="98547" name="Line 168"/>
              <p:cNvSpPr>
                <a:spLocks noChangeShapeType="1"/>
              </p:cNvSpPr>
              <p:nvPr/>
            </p:nvSpPr>
            <p:spPr bwMode="auto">
              <a:xfrm flipV="1">
                <a:off x="1985" y="3403"/>
                <a:ext cx="1" cy="48"/>
              </a:xfrm>
              <a:prstGeom prst="line">
                <a:avLst/>
              </a:prstGeom>
              <a:noFill/>
              <a:ln w="0">
                <a:solidFill>
                  <a:srgbClr val="000000"/>
                </a:solidFill>
                <a:round/>
                <a:headEnd/>
                <a:tailEnd/>
              </a:ln>
            </p:spPr>
            <p:txBody>
              <a:bodyPr/>
              <a:lstStyle/>
              <a:p>
                <a:endParaRPr lang="en-US"/>
              </a:p>
            </p:txBody>
          </p:sp>
          <p:sp>
            <p:nvSpPr>
              <p:cNvPr id="98548" name="Line 169"/>
              <p:cNvSpPr>
                <a:spLocks noChangeShapeType="1"/>
              </p:cNvSpPr>
              <p:nvPr/>
            </p:nvSpPr>
            <p:spPr bwMode="auto">
              <a:xfrm flipV="1">
                <a:off x="1991" y="3403"/>
                <a:ext cx="1" cy="48"/>
              </a:xfrm>
              <a:prstGeom prst="line">
                <a:avLst/>
              </a:prstGeom>
              <a:noFill/>
              <a:ln w="0">
                <a:solidFill>
                  <a:srgbClr val="000000"/>
                </a:solidFill>
                <a:round/>
                <a:headEnd/>
                <a:tailEnd/>
              </a:ln>
            </p:spPr>
            <p:txBody>
              <a:bodyPr/>
              <a:lstStyle/>
              <a:p>
                <a:endParaRPr lang="en-US"/>
              </a:p>
            </p:txBody>
          </p:sp>
          <p:sp>
            <p:nvSpPr>
              <p:cNvPr id="98549" name="Line 170"/>
              <p:cNvSpPr>
                <a:spLocks noChangeShapeType="1"/>
              </p:cNvSpPr>
              <p:nvPr/>
            </p:nvSpPr>
            <p:spPr bwMode="auto">
              <a:xfrm flipV="1">
                <a:off x="1991" y="3403"/>
                <a:ext cx="1" cy="48"/>
              </a:xfrm>
              <a:prstGeom prst="line">
                <a:avLst/>
              </a:prstGeom>
              <a:noFill/>
              <a:ln w="0">
                <a:solidFill>
                  <a:srgbClr val="000000"/>
                </a:solidFill>
                <a:round/>
                <a:headEnd/>
                <a:tailEnd/>
              </a:ln>
            </p:spPr>
            <p:txBody>
              <a:bodyPr/>
              <a:lstStyle/>
              <a:p>
                <a:endParaRPr lang="en-US"/>
              </a:p>
            </p:txBody>
          </p:sp>
          <p:sp>
            <p:nvSpPr>
              <p:cNvPr id="98550" name="Line 171"/>
              <p:cNvSpPr>
                <a:spLocks noChangeShapeType="1"/>
              </p:cNvSpPr>
              <p:nvPr/>
            </p:nvSpPr>
            <p:spPr bwMode="auto">
              <a:xfrm flipV="1">
                <a:off x="1991" y="3403"/>
                <a:ext cx="1" cy="48"/>
              </a:xfrm>
              <a:prstGeom prst="line">
                <a:avLst/>
              </a:prstGeom>
              <a:noFill/>
              <a:ln w="0">
                <a:solidFill>
                  <a:srgbClr val="000000"/>
                </a:solidFill>
                <a:round/>
                <a:headEnd/>
                <a:tailEnd/>
              </a:ln>
            </p:spPr>
            <p:txBody>
              <a:bodyPr/>
              <a:lstStyle/>
              <a:p>
                <a:endParaRPr lang="en-US"/>
              </a:p>
            </p:txBody>
          </p:sp>
          <p:sp>
            <p:nvSpPr>
              <p:cNvPr id="98551" name="Line 172"/>
              <p:cNvSpPr>
                <a:spLocks noChangeShapeType="1"/>
              </p:cNvSpPr>
              <p:nvPr/>
            </p:nvSpPr>
            <p:spPr bwMode="auto">
              <a:xfrm flipV="1">
                <a:off x="1997" y="3403"/>
                <a:ext cx="1" cy="48"/>
              </a:xfrm>
              <a:prstGeom prst="line">
                <a:avLst/>
              </a:prstGeom>
              <a:noFill/>
              <a:ln w="0">
                <a:solidFill>
                  <a:srgbClr val="000000"/>
                </a:solidFill>
                <a:round/>
                <a:headEnd/>
                <a:tailEnd/>
              </a:ln>
            </p:spPr>
            <p:txBody>
              <a:bodyPr/>
              <a:lstStyle/>
              <a:p>
                <a:endParaRPr lang="en-US"/>
              </a:p>
            </p:txBody>
          </p:sp>
          <p:sp>
            <p:nvSpPr>
              <p:cNvPr id="98552" name="Line 173"/>
              <p:cNvSpPr>
                <a:spLocks noChangeShapeType="1"/>
              </p:cNvSpPr>
              <p:nvPr/>
            </p:nvSpPr>
            <p:spPr bwMode="auto">
              <a:xfrm flipV="1">
                <a:off x="1997" y="3403"/>
                <a:ext cx="1" cy="48"/>
              </a:xfrm>
              <a:prstGeom prst="line">
                <a:avLst/>
              </a:prstGeom>
              <a:noFill/>
              <a:ln w="0">
                <a:solidFill>
                  <a:srgbClr val="000000"/>
                </a:solidFill>
                <a:round/>
                <a:headEnd/>
                <a:tailEnd/>
              </a:ln>
            </p:spPr>
            <p:txBody>
              <a:bodyPr/>
              <a:lstStyle/>
              <a:p>
                <a:endParaRPr lang="en-US"/>
              </a:p>
            </p:txBody>
          </p:sp>
          <p:sp>
            <p:nvSpPr>
              <p:cNvPr id="98553" name="Line 174"/>
              <p:cNvSpPr>
                <a:spLocks noChangeShapeType="1"/>
              </p:cNvSpPr>
              <p:nvPr/>
            </p:nvSpPr>
            <p:spPr bwMode="auto">
              <a:xfrm flipV="1">
                <a:off x="1997" y="3403"/>
                <a:ext cx="1" cy="48"/>
              </a:xfrm>
              <a:prstGeom prst="line">
                <a:avLst/>
              </a:prstGeom>
              <a:noFill/>
              <a:ln w="0">
                <a:solidFill>
                  <a:srgbClr val="000000"/>
                </a:solidFill>
                <a:round/>
                <a:headEnd/>
                <a:tailEnd/>
              </a:ln>
            </p:spPr>
            <p:txBody>
              <a:bodyPr/>
              <a:lstStyle/>
              <a:p>
                <a:endParaRPr lang="en-US"/>
              </a:p>
            </p:txBody>
          </p:sp>
          <p:sp>
            <p:nvSpPr>
              <p:cNvPr id="98554" name="Line 175"/>
              <p:cNvSpPr>
                <a:spLocks noChangeShapeType="1"/>
              </p:cNvSpPr>
              <p:nvPr/>
            </p:nvSpPr>
            <p:spPr bwMode="auto">
              <a:xfrm flipV="1">
                <a:off x="2003" y="3403"/>
                <a:ext cx="1" cy="48"/>
              </a:xfrm>
              <a:prstGeom prst="line">
                <a:avLst/>
              </a:prstGeom>
              <a:noFill/>
              <a:ln w="0">
                <a:solidFill>
                  <a:srgbClr val="000000"/>
                </a:solidFill>
                <a:round/>
                <a:headEnd/>
                <a:tailEnd/>
              </a:ln>
            </p:spPr>
            <p:txBody>
              <a:bodyPr/>
              <a:lstStyle/>
              <a:p>
                <a:endParaRPr lang="en-US"/>
              </a:p>
            </p:txBody>
          </p:sp>
          <p:sp>
            <p:nvSpPr>
              <p:cNvPr id="98555" name="Line 176"/>
              <p:cNvSpPr>
                <a:spLocks noChangeShapeType="1"/>
              </p:cNvSpPr>
              <p:nvPr/>
            </p:nvSpPr>
            <p:spPr bwMode="auto">
              <a:xfrm flipV="1">
                <a:off x="2003" y="3403"/>
                <a:ext cx="1" cy="48"/>
              </a:xfrm>
              <a:prstGeom prst="line">
                <a:avLst/>
              </a:prstGeom>
              <a:noFill/>
              <a:ln w="0">
                <a:solidFill>
                  <a:srgbClr val="000000"/>
                </a:solidFill>
                <a:round/>
                <a:headEnd/>
                <a:tailEnd/>
              </a:ln>
            </p:spPr>
            <p:txBody>
              <a:bodyPr/>
              <a:lstStyle/>
              <a:p>
                <a:endParaRPr lang="en-US"/>
              </a:p>
            </p:txBody>
          </p:sp>
          <p:sp>
            <p:nvSpPr>
              <p:cNvPr id="98556" name="Line 177"/>
              <p:cNvSpPr>
                <a:spLocks noChangeShapeType="1"/>
              </p:cNvSpPr>
              <p:nvPr/>
            </p:nvSpPr>
            <p:spPr bwMode="auto">
              <a:xfrm flipV="1">
                <a:off x="2003" y="3403"/>
                <a:ext cx="1" cy="48"/>
              </a:xfrm>
              <a:prstGeom prst="line">
                <a:avLst/>
              </a:prstGeom>
              <a:noFill/>
              <a:ln w="0">
                <a:solidFill>
                  <a:srgbClr val="000000"/>
                </a:solidFill>
                <a:round/>
                <a:headEnd/>
                <a:tailEnd/>
              </a:ln>
            </p:spPr>
            <p:txBody>
              <a:bodyPr/>
              <a:lstStyle/>
              <a:p>
                <a:endParaRPr lang="en-US"/>
              </a:p>
            </p:txBody>
          </p:sp>
          <p:sp>
            <p:nvSpPr>
              <p:cNvPr id="98557" name="Line 178"/>
              <p:cNvSpPr>
                <a:spLocks noChangeShapeType="1"/>
              </p:cNvSpPr>
              <p:nvPr/>
            </p:nvSpPr>
            <p:spPr bwMode="auto">
              <a:xfrm flipV="1">
                <a:off x="2009" y="3403"/>
                <a:ext cx="1" cy="48"/>
              </a:xfrm>
              <a:prstGeom prst="line">
                <a:avLst/>
              </a:prstGeom>
              <a:noFill/>
              <a:ln w="0">
                <a:solidFill>
                  <a:srgbClr val="000000"/>
                </a:solidFill>
                <a:round/>
                <a:headEnd/>
                <a:tailEnd/>
              </a:ln>
            </p:spPr>
            <p:txBody>
              <a:bodyPr/>
              <a:lstStyle/>
              <a:p>
                <a:endParaRPr lang="en-US"/>
              </a:p>
            </p:txBody>
          </p:sp>
          <p:sp>
            <p:nvSpPr>
              <p:cNvPr id="98558" name="Line 179"/>
              <p:cNvSpPr>
                <a:spLocks noChangeShapeType="1"/>
              </p:cNvSpPr>
              <p:nvPr/>
            </p:nvSpPr>
            <p:spPr bwMode="auto">
              <a:xfrm flipV="1">
                <a:off x="2009" y="3403"/>
                <a:ext cx="1" cy="48"/>
              </a:xfrm>
              <a:prstGeom prst="line">
                <a:avLst/>
              </a:prstGeom>
              <a:noFill/>
              <a:ln w="0">
                <a:solidFill>
                  <a:srgbClr val="000000"/>
                </a:solidFill>
                <a:round/>
                <a:headEnd/>
                <a:tailEnd/>
              </a:ln>
            </p:spPr>
            <p:txBody>
              <a:bodyPr/>
              <a:lstStyle/>
              <a:p>
                <a:endParaRPr lang="en-US"/>
              </a:p>
            </p:txBody>
          </p:sp>
          <p:sp>
            <p:nvSpPr>
              <p:cNvPr id="98559" name="Line 180"/>
              <p:cNvSpPr>
                <a:spLocks noChangeShapeType="1"/>
              </p:cNvSpPr>
              <p:nvPr/>
            </p:nvSpPr>
            <p:spPr bwMode="auto">
              <a:xfrm flipV="1">
                <a:off x="2009" y="3403"/>
                <a:ext cx="1" cy="48"/>
              </a:xfrm>
              <a:prstGeom prst="line">
                <a:avLst/>
              </a:prstGeom>
              <a:noFill/>
              <a:ln w="0">
                <a:solidFill>
                  <a:srgbClr val="000000"/>
                </a:solidFill>
                <a:round/>
                <a:headEnd/>
                <a:tailEnd/>
              </a:ln>
            </p:spPr>
            <p:txBody>
              <a:bodyPr/>
              <a:lstStyle/>
              <a:p>
                <a:endParaRPr lang="en-US"/>
              </a:p>
            </p:txBody>
          </p:sp>
          <p:sp>
            <p:nvSpPr>
              <p:cNvPr id="98560" name="Line 181"/>
              <p:cNvSpPr>
                <a:spLocks noChangeShapeType="1"/>
              </p:cNvSpPr>
              <p:nvPr/>
            </p:nvSpPr>
            <p:spPr bwMode="auto">
              <a:xfrm flipV="1">
                <a:off x="2015" y="3403"/>
                <a:ext cx="1" cy="48"/>
              </a:xfrm>
              <a:prstGeom prst="line">
                <a:avLst/>
              </a:prstGeom>
              <a:noFill/>
              <a:ln w="0">
                <a:solidFill>
                  <a:srgbClr val="000000"/>
                </a:solidFill>
                <a:round/>
                <a:headEnd/>
                <a:tailEnd/>
              </a:ln>
            </p:spPr>
            <p:txBody>
              <a:bodyPr/>
              <a:lstStyle/>
              <a:p>
                <a:endParaRPr lang="en-US"/>
              </a:p>
            </p:txBody>
          </p:sp>
          <p:sp>
            <p:nvSpPr>
              <p:cNvPr id="98561" name="Line 182"/>
              <p:cNvSpPr>
                <a:spLocks noChangeShapeType="1"/>
              </p:cNvSpPr>
              <p:nvPr/>
            </p:nvSpPr>
            <p:spPr bwMode="auto">
              <a:xfrm flipV="1">
                <a:off x="2015" y="3403"/>
                <a:ext cx="1" cy="48"/>
              </a:xfrm>
              <a:prstGeom prst="line">
                <a:avLst/>
              </a:prstGeom>
              <a:noFill/>
              <a:ln w="0">
                <a:solidFill>
                  <a:srgbClr val="000000"/>
                </a:solidFill>
                <a:round/>
                <a:headEnd/>
                <a:tailEnd/>
              </a:ln>
            </p:spPr>
            <p:txBody>
              <a:bodyPr/>
              <a:lstStyle/>
              <a:p>
                <a:endParaRPr lang="en-US"/>
              </a:p>
            </p:txBody>
          </p:sp>
          <p:sp>
            <p:nvSpPr>
              <p:cNvPr id="98562" name="Line 183"/>
              <p:cNvSpPr>
                <a:spLocks noChangeShapeType="1"/>
              </p:cNvSpPr>
              <p:nvPr/>
            </p:nvSpPr>
            <p:spPr bwMode="auto">
              <a:xfrm flipV="1">
                <a:off x="2015" y="3403"/>
                <a:ext cx="1" cy="48"/>
              </a:xfrm>
              <a:prstGeom prst="line">
                <a:avLst/>
              </a:prstGeom>
              <a:noFill/>
              <a:ln w="0">
                <a:solidFill>
                  <a:srgbClr val="000000"/>
                </a:solidFill>
                <a:round/>
                <a:headEnd/>
                <a:tailEnd/>
              </a:ln>
            </p:spPr>
            <p:txBody>
              <a:bodyPr/>
              <a:lstStyle/>
              <a:p>
                <a:endParaRPr lang="en-US"/>
              </a:p>
            </p:txBody>
          </p:sp>
          <p:sp>
            <p:nvSpPr>
              <p:cNvPr id="98563" name="Line 184"/>
              <p:cNvSpPr>
                <a:spLocks noChangeShapeType="1"/>
              </p:cNvSpPr>
              <p:nvPr/>
            </p:nvSpPr>
            <p:spPr bwMode="auto">
              <a:xfrm flipV="1">
                <a:off x="2021" y="3403"/>
                <a:ext cx="1" cy="48"/>
              </a:xfrm>
              <a:prstGeom prst="line">
                <a:avLst/>
              </a:prstGeom>
              <a:noFill/>
              <a:ln w="0">
                <a:solidFill>
                  <a:srgbClr val="000000"/>
                </a:solidFill>
                <a:round/>
                <a:headEnd/>
                <a:tailEnd/>
              </a:ln>
            </p:spPr>
            <p:txBody>
              <a:bodyPr/>
              <a:lstStyle/>
              <a:p>
                <a:endParaRPr lang="en-US"/>
              </a:p>
            </p:txBody>
          </p:sp>
          <p:sp>
            <p:nvSpPr>
              <p:cNvPr id="98564" name="Line 185"/>
              <p:cNvSpPr>
                <a:spLocks noChangeShapeType="1"/>
              </p:cNvSpPr>
              <p:nvPr/>
            </p:nvSpPr>
            <p:spPr bwMode="auto">
              <a:xfrm flipV="1">
                <a:off x="2021" y="3403"/>
                <a:ext cx="1" cy="48"/>
              </a:xfrm>
              <a:prstGeom prst="line">
                <a:avLst/>
              </a:prstGeom>
              <a:noFill/>
              <a:ln w="0">
                <a:solidFill>
                  <a:srgbClr val="000000"/>
                </a:solidFill>
                <a:round/>
                <a:headEnd/>
                <a:tailEnd/>
              </a:ln>
            </p:spPr>
            <p:txBody>
              <a:bodyPr/>
              <a:lstStyle/>
              <a:p>
                <a:endParaRPr lang="en-US"/>
              </a:p>
            </p:txBody>
          </p:sp>
          <p:sp>
            <p:nvSpPr>
              <p:cNvPr id="98565" name="Line 186"/>
              <p:cNvSpPr>
                <a:spLocks noChangeShapeType="1"/>
              </p:cNvSpPr>
              <p:nvPr/>
            </p:nvSpPr>
            <p:spPr bwMode="auto">
              <a:xfrm flipV="1">
                <a:off x="2021" y="3403"/>
                <a:ext cx="1" cy="48"/>
              </a:xfrm>
              <a:prstGeom prst="line">
                <a:avLst/>
              </a:prstGeom>
              <a:noFill/>
              <a:ln w="0">
                <a:solidFill>
                  <a:srgbClr val="000000"/>
                </a:solidFill>
                <a:round/>
                <a:headEnd/>
                <a:tailEnd/>
              </a:ln>
            </p:spPr>
            <p:txBody>
              <a:bodyPr/>
              <a:lstStyle/>
              <a:p>
                <a:endParaRPr lang="en-US"/>
              </a:p>
            </p:txBody>
          </p:sp>
          <p:sp>
            <p:nvSpPr>
              <p:cNvPr id="98566" name="Line 187"/>
              <p:cNvSpPr>
                <a:spLocks noChangeShapeType="1"/>
              </p:cNvSpPr>
              <p:nvPr/>
            </p:nvSpPr>
            <p:spPr bwMode="auto">
              <a:xfrm flipV="1">
                <a:off x="2027" y="3403"/>
                <a:ext cx="1" cy="48"/>
              </a:xfrm>
              <a:prstGeom prst="line">
                <a:avLst/>
              </a:prstGeom>
              <a:noFill/>
              <a:ln w="0">
                <a:solidFill>
                  <a:srgbClr val="000000"/>
                </a:solidFill>
                <a:round/>
                <a:headEnd/>
                <a:tailEnd/>
              </a:ln>
            </p:spPr>
            <p:txBody>
              <a:bodyPr/>
              <a:lstStyle/>
              <a:p>
                <a:endParaRPr lang="en-US"/>
              </a:p>
            </p:txBody>
          </p:sp>
          <p:sp>
            <p:nvSpPr>
              <p:cNvPr id="98567" name="Line 188"/>
              <p:cNvSpPr>
                <a:spLocks noChangeShapeType="1"/>
              </p:cNvSpPr>
              <p:nvPr/>
            </p:nvSpPr>
            <p:spPr bwMode="auto">
              <a:xfrm flipV="1">
                <a:off x="2027" y="3403"/>
                <a:ext cx="1" cy="48"/>
              </a:xfrm>
              <a:prstGeom prst="line">
                <a:avLst/>
              </a:prstGeom>
              <a:noFill/>
              <a:ln w="0">
                <a:solidFill>
                  <a:srgbClr val="000000"/>
                </a:solidFill>
                <a:round/>
                <a:headEnd/>
                <a:tailEnd/>
              </a:ln>
            </p:spPr>
            <p:txBody>
              <a:bodyPr/>
              <a:lstStyle/>
              <a:p>
                <a:endParaRPr lang="en-US"/>
              </a:p>
            </p:txBody>
          </p:sp>
          <p:sp>
            <p:nvSpPr>
              <p:cNvPr id="98568" name="Line 189"/>
              <p:cNvSpPr>
                <a:spLocks noChangeShapeType="1"/>
              </p:cNvSpPr>
              <p:nvPr/>
            </p:nvSpPr>
            <p:spPr bwMode="auto">
              <a:xfrm flipV="1">
                <a:off x="2027" y="3403"/>
                <a:ext cx="1" cy="48"/>
              </a:xfrm>
              <a:prstGeom prst="line">
                <a:avLst/>
              </a:prstGeom>
              <a:noFill/>
              <a:ln w="0">
                <a:solidFill>
                  <a:srgbClr val="000000"/>
                </a:solidFill>
                <a:round/>
                <a:headEnd/>
                <a:tailEnd/>
              </a:ln>
            </p:spPr>
            <p:txBody>
              <a:bodyPr/>
              <a:lstStyle/>
              <a:p>
                <a:endParaRPr lang="en-US"/>
              </a:p>
            </p:txBody>
          </p:sp>
          <p:sp>
            <p:nvSpPr>
              <p:cNvPr id="98569" name="Line 190"/>
              <p:cNvSpPr>
                <a:spLocks noChangeShapeType="1"/>
              </p:cNvSpPr>
              <p:nvPr/>
            </p:nvSpPr>
            <p:spPr bwMode="auto">
              <a:xfrm flipV="1">
                <a:off x="2033" y="3403"/>
                <a:ext cx="1" cy="48"/>
              </a:xfrm>
              <a:prstGeom prst="line">
                <a:avLst/>
              </a:prstGeom>
              <a:noFill/>
              <a:ln w="0">
                <a:solidFill>
                  <a:srgbClr val="000000"/>
                </a:solidFill>
                <a:round/>
                <a:headEnd/>
                <a:tailEnd/>
              </a:ln>
            </p:spPr>
            <p:txBody>
              <a:bodyPr/>
              <a:lstStyle/>
              <a:p>
                <a:endParaRPr lang="en-US"/>
              </a:p>
            </p:txBody>
          </p:sp>
          <p:sp>
            <p:nvSpPr>
              <p:cNvPr id="98570" name="Line 191"/>
              <p:cNvSpPr>
                <a:spLocks noChangeShapeType="1"/>
              </p:cNvSpPr>
              <p:nvPr/>
            </p:nvSpPr>
            <p:spPr bwMode="auto">
              <a:xfrm flipV="1">
                <a:off x="2033" y="3403"/>
                <a:ext cx="1" cy="48"/>
              </a:xfrm>
              <a:prstGeom prst="line">
                <a:avLst/>
              </a:prstGeom>
              <a:noFill/>
              <a:ln w="0">
                <a:solidFill>
                  <a:srgbClr val="000000"/>
                </a:solidFill>
                <a:round/>
                <a:headEnd/>
                <a:tailEnd/>
              </a:ln>
            </p:spPr>
            <p:txBody>
              <a:bodyPr/>
              <a:lstStyle/>
              <a:p>
                <a:endParaRPr lang="en-US"/>
              </a:p>
            </p:txBody>
          </p:sp>
          <p:sp>
            <p:nvSpPr>
              <p:cNvPr id="98571" name="Line 192"/>
              <p:cNvSpPr>
                <a:spLocks noChangeShapeType="1"/>
              </p:cNvSpPr>
              <p:nvPr/>
            </p:nvSpPr>
            <p:spPr bwMode="auto">
              <a:xfrm flipV="1">
                <a:off x="2033" y="3403"/>
                <a:ext cx="1" cy="48"/>
              </a:xfrm>
              <a:prstGeom prst="line">
                <a:avLst/>
              </a:prstGeom>
              <a:noFill/>
              <a:ln w="0">
                <a:solidFill>
                  <a:srgbClr val="000000"/>
                </a:solidFill>
                <a:round/>
                <a:headEnd/>
                <a:tailEnd/>
              </a:ln>
            </p:spPr>
            <p:txBody>
              <a:bodyPr/>
              <a:lstStyle/>
              <a:p>
                <a:endParaRPr lang="en-US"/>
              </a:p>
            </p:txBody>
          </p:sp>
          <p:sp>
            <p:nvSpPr>
              <p:cNvPr id="98572" name="Line 193"/>
              <p:cNvSpPr>
                <a:spLocks noChangeShapeType="1"/>
              </p:cNvSpPr>
              <p:nvPr/>
            </p:nvSpPr>
            <p:spPr bwMode="auto">
              <a:xfrm flipV="1">
                <a:off x="2039" y="3403"/>
                <a:ext cx="1" cy="48"/>
              </a:xfrm>
              <a:prstGeom prst="line">
                <a:avLst/>
              </a:prstGeom>
              <a:noFill/>
              <a:ln w="0">
                <a:solidFill>
                  <a:srgbClr val="000000"/>
                </a:solidFill>
                <a:round/>
                <a:headEnd/>
                <a:tailEnd/>
              </a:ln>
            </p:spPr>
            <p:txBody>
              <a:bodyPr/>
              <a:lstStyle/>
              <a:p>
                <a:endParaRPr lang="en-US"/>
              </a:p>
            </p:txBody>
          </p:sp>
          <p:sp>
            <p:nvSpPr>
              <p:cNvPr id="98573" name="Line 194"/>
              <p:cNvSpPr>
                <a:spLocks noChangeShapeType="1"/>
              </p:cNvSpPr>
              <p:nvPr/>
            </p:nvSpPr>
            <p:spPr bwMode="auto">
              <a:xfrm flipV="1">
                <a:off x="2039" y="3403"/>
                <a:ext cx="1" cy="48"/>
              </a:xfrm>
              <a:prstGeom prst="line">
                <a:avLst/>
              </a:prstGeom>
              <a:noFill/>
              <a:ln w="0">
                <a:solidFill>
                  <a:srgbClr val="000000"/>
                </a:solidFill>
                <a:round/>
                <a:headEnd/>
                <a:tailEnd/>
              </a:ln>
            </p:spPr>
            <p:txBody>
              <a:bodyPr/>
              <a:lstStyle/>
              <a:p>
                <a:endParaRPr lang="en-US"/>
              </a:p>
            </p:txBody>
          </p:sp>
          <p:sp>
            <p:nvSpPr>
              <p:cNvPr id="98574" name="Line 195"/>
              <p:cNvSpPr>
                <a:spLocks noChangeShapeType="1"/>
              </p:cNvSpPr>
              <p:nvPr/>
            </p:nvSpPr>
            <p:spPr bwMode="auto">
              <a:xfrm flipV="1">
                <a:off x="2039" y="3403"/>
                <a:ext cx="1" cy="48"/>
              </a:xfrm>
              <a:prstGeom prst="line">
                <a:avLst/>
              </a:prstGeom>
              <a:noFill/>
              <a:ln w="0">
                <a:solidFill>
                  <a:srgbClr val="000000"/>
                </a:solidFill>
                <a:round/>
                <a:headEnd/>
                <a:tailEnd/>
              </a:ln>
            </p:spPr>
            <p:txBody>
              <a:bodyPr/>
              <a:lstStyle/>
              <a:p>
                <a:endParaRPr lang="en-US"/>
              </a:p>
            </p:txBody>
          </p:sp>
          <p:sp>
            <p:nvSpPr>
              <p:cNvPr id="98575" name="Line 196"/>
              <p:cNvSpPr>
                <a:spLocks noChangeShapeType="1"/>
              </p:cNvSpPr>
              <p:nvPr/>
            </p:nvSpPr>
            <p:spPr bwMode="auto">
              <a:xfrm flipV="1">
                <a:off x="2045" y="3403"/>
                <a:ext cx="1" cy="48"/>
              </a:xfrm>
              <a:prstGeom prst="line">
                <a:avLst/>
              </a:prstGeom>
              <a:noFill/>
              <a:ln w="0">
                <a:solidFill>
                  <a:srgbClr val="000000"/>
                </a:solidFill>
                <a:round/>
                <a:headEnd/>
                <a:tailEnd/>
              </a:ln>
            </p:spPr>
            <p:txBody>
              <a:bodyPr/>
              <a:lstStyle/>
              <a:p>
                <a:endParaRPr lang="en-US"/>
              </a:p>
            </p:txBody>
          </p:sp>
          <p:sp>
            <p:nvSpPr>
              <p:cNvPr id="98576" name="Line 197"/>
              <p:cNvSpPr>
                <a:spLocks noChangeShapeType="1"/>
              </p:cNvSpPr>
              <p:nvPr/>
            </p:nvSpPr>
            <p:spPr bwMode="auto">
              <a:xfrm flipV="1">
                <a:off x="2045" y="3403"/>
                <a:ext cx="1" cy="48"/>
              </a:xfrm>
              <a:prstGeom prst="line">
                <a:avLst/>
              </a:prstGeom>
              <a:noFill/>
              <a:ln w="0">
                <a:solidFill>
                  <a:srgbClr val="000000"/>
                </a:solidFill>
                <a:round/>
                <a:headEnd/>
                <a:tailEnd/>
              </a:ln>
            </p:spPr>
            <p:txBody>
              <a:bodyPr/>
              <a:lstStyle/>
              <a:p>
                <a:endParaRPr lang="en-US"/>
              </a:p>
            </p:txBody>
          </p:sp>
          <p:sp>
            <p:nvSpPr>
              <p:cNvPr id="98577" name="Line 198"/>
              <p:cNvSpPr>
                <a:spLocks noChangeShapeType="1"/>
              </p:cNvSpPr>
              <p:nvPr/>
            </p:nvSpPr>
            <p:spPr bwMode="auto">
              <a:xfrm flipV="1">
                <a:off x="2045" y="3403"/>
                <a:ext cx="1" cy="48"/>
              </a:xfrm>
              <a:prstGeom prst="line">
                <a:avLst/>
              </a:prstGeom>
              <a:noFill/>
              <a:ln w="0">
                <a:solidFill>
                  <a:srgbClr val="000000"/>
                </a:solidFill>
                <a:round/>
                <a:headEnd/>
                <a:tailEnd/>
              </a:ln>
            </p:spPr>
            <p:txBody>
              <a:bodyPr/>
              <a:lstStyle/>
              <a:p>
                <a:endParaRPr lang="en-US"/>
              </a:p>
            </p:txBody>
          </p:sp>
          <p:sp>
            <p:nvSpPr>
              <p:cNvPr id="98578" name="Line 199"/>
              <p:cNvSpPr>
                <a:spLocks noChangeShapeType="1"/>
              </p:cNvSpPr>
              <p:nvPr/>
            </p:nvSpPr>
            <p:spPr bwMode="auto">
              <a:xfrm flipV="1">
                <a:off x="2051" y="3403"/>
                <a:ext cx="1" cy="48"/>
              </a:xfrm>
              <a:prstGeom prst="line">
                <a:avLst/>
              </a:prstGeom>
              <a:noFill/>
              <a:ln w="0">
                <a:solidFill>
                  <a:srgbClr val="000000"/>
                </a:solidFill>
                <a:round/>
                <a:headEnd/>
                <a:tailEnd/>
              </a:ln>
            </p:spPr>
            <p:txBody>
              <a:bodyPr/>
              <a:lstStyle/>
              <a:p>
                <a:endParaRPr lang="en-US"/>
              </a:p>
            </p:txBody>
          </p:sp>
          <p:sp>
            <p:nvSpPr>
              <p:cNvPr id="98579" name="Line 200"/>
              <p:cNvSpPr>
                <a:spLocks noChangeShapeType="1"/>
              </p:cNvSpPr>
              <p:nvPr/>
            </p:nvSpPr>
            <p:spPr bwMode="auto">
              <a:xfrm flipV="1">
                <a:off x="2051" y="3403"/>
                <a:ext cx="1" cy="48"/>
              </a:xfrm>
              <a:prstGeom prst="line">
                <a:avLst/>
              </a:prstGeom>
              <a:noFill/>
              <a:ln w="0">
                <a:solidFill>
                  <a:srgbClr val="000000"/>
                </a:solidFill>
                <a:round/>
                <a:headEnd/>
                <a:tailEnd/>
              </a:ln>
            </p:spPr>
            <p:txBody>
              <a:bodyPr/>
              <a:lstStyle/>
              <a:p>
                <a:endParaRPr lang="en-US"/>
              </a:p>
            </p:txBody>
          </p:sp>
          <p:sp>
            <p:nvSpPr>
              <p:cNvPr id="98580" name="Line 201"/>
              <p:cNvSpPr>
                <a:spLocks noChangeShapeType="1"/>
              </p:cNvSpPr>
              <p:nvPr/>
            </p:nvSpPr>
            <p:spPr bwMode="auto">
              <a:xfrm flipV="1">
                <a:off x="2051" y="3403"/>
                <a:ext cx="1" cy="48"/>
              </a:xfrm>
              <a:prstGeom prst="line">
                <a:avLst/>
              </a:prstGeom>
              <a:noFill/>
              <a:ln w="0">
                <a:solidFill>
                  <a:srgbClr val="000000"/>
                </a:solidFill>
                <a:round/>
                <a:headEnd/>
                <a:tailEnd/>
              </a:ln>
            </p:spPr>
            <p:txBody>
              <a:bodyPr/>
              <a:lstStyle/>
              <a:p>
                <a:endParaRPr lang="en-US"/>
              </a:p>
            </p:txBody>
          </p:sp>
          <p:sp>
            <p:nvSpPr>
              <p:cNvPr id="98581" name="Line 202"/>
              <p:cNvSpPr>
                <a:spLocks noChangeShapeType="1"/>
              </p:cNvSpPr>
              <p:nvPr/>
            </p:nvSpPr>
            <p:spPr bwMode="auto">
              <a:xfrm flipV="1">
                <a:off x="2057" y="3403"/>
                <a:ext cx="1" cy="48"/>
              </a:xfrm>
              <a:prstGeom prst="line">
                <a:avLst/>
              </a:prstGeom>
              <a:noFill/>
              <a:ln w="0">
                <a:solidFill>
                  <a:srgbClr val="000000"/>
                </a:solidFill>
                <a:round/>
                <a:headEnd/>
                <a:tailEnd/>
              </a:ln>
            </p:spPr>
            <p:txBody>
              <a:bodyPr/>
              <a:lstStyle/>
              <a:p>
                <a:endParaRPr lang="en-US"/>
              </a:p>
            </p:txBody>
          </p:sp>
          <p:sp>
            <p:nvSpPr>
              <p:cNvPr id="98582" name="Line 203"/>
              <p:cNvSpPr>
                <a:spLocks noChangeShapeType="1"/>
              </p:cNvSpPr>
              <p:nvPr/>
            </p:nvSpPr>
            <p:spPr bwMode="auto">
              <a:xfrm flipV="1">
                <a:off x="2057" y="3403"/>
                <a:ext cx="1" cy="48"/>
              </a:xfrm>
              <a:prstGeom prst="line">
                <a:avLst/>
              </a:prstGeom>
              <a:noFill/>
              <a:ln w="0">
                <a:solidFill>
                  <a:srgbClr val="000000"/>
                </a:solidFill>
                <a:round/>
                <a:headEnd/>
                <a:tailEnd/>
              </a:ln>
            </p:spPr>
            <p:txBody>
              <a:bodyPr/>
              <a:lstStyle/>
              <a:p>
                <a:endParaRPr lang="en-US"/>
              </a:p>
            </p:txBody>
          </p:sp>
          <p:sp>
            <p:nvSpPr>
              <p:cNvPr id="98583" name="Line 204"/>
              <p:cNvSpPr>
                <a:spLocks noChangeShapeType="1"/>
              </p:cNvSpPr>
              <p:nvPr/>
            </p:nvSpPr>
            <p:spPr bwMode="auto">
              <a:xfrm flipV="1">
                <a:off x="2057" y="3403"/>
                <a:ext cx="1" cy="48"/>
              </a:xfrm>
              <a:prstGeom prst="line">
                <a:avLst/>
              </a:prstGeom>
              <a:noFill/>
              <a:ln w="0">
                <a:solidFill>
                  <a:srgbClr val="000000"/>
                </a:solidFill>
                <a:round/>
                <a:headEnd/>
                <a:tailEnd/>
              </a:ln>
            </p:spPr>
            <p:txBody>
              <a:bodyPr/>
              <a:lstStyle/>
              <a:p>
                <a:endParaRPr lang="en-US"/>
              </a:p>
            </p:txBody>
          </p:sp>
          <p:sp>
            <p:nvSpPr>
              <p:cNvPr id="98584" name="Line 205"/>
              <p:cNvSpPr>
                <a:spLocks noChangeShapeType="1"/>
              </p:cNvSpPr>
              <p:nvPr/>
            </p:nvSpPr>
            <p:spPr bwMode="auto">
              <a:xfrm flipV="1">
                <a:off x="2063" y="3403"/>
                <a:ext cx="1" cy="48"/>
              </a:xfrm>
              <a:prstGeom prst="line">
                <a:avLst/>
              </a:prstGeom>
              <a:noFill/>
              <a:ln w="0">
                <a:solidFill>
                  <a:srgbClr val="000000"/>
                </a:solidFill>
                <a:round/>
                <a:headEnd/>
                <a:tailEnd/>
              </a:ln>
            </p:spPr>
            <p:txBody>
              <a:bodyPr/>
              <a:lstStyle/>
              <a:p>
                <a:endParaRPr lang="en-US"/>
              </a:p>
            </p:txBody>
          </p:sp>
          <p:sp>
            <p:nvSpPr>
              <p:cNvPr id="98585" name="Line 206"/>
              <p:cNvSpPr>
                <a:spLocks noChangeShapeType="1"/>
              </p:cNvSpPr>
              <p:nvPr/>
            </p:nvSpPr>
            <p:spPr bwMode="auto">
              <a:xfrm flipV="1">
                <a:off x="2063" y="3403"/>
                <a:ext cx="1" cy="48"/>
              </a:xfrm>
              <a:prstGeom prst="line">
                <a:avLst/>
              </a:prstGeom>
              <a:noFill/>
              <a:ln w="0">
                <a:solidFill>
                  <a:srgbClr val="000000"/>
                </a:solidFill>
                <a:round/>
                <a:headEnd/>
                <a:tailEnd/>
              </a:ln>
            </p:spPr>
            <p:txBody>
              <a:bodyPr/>
              <a:lstStyle/>
              <a:p>
                <a:endParaRPr lang="en-US"/>
              </a:p>
            </p:txBody>
          </p:sp>
          <p:sp>
            <p:nvSpPr>
              <p:cNvPr id="98586" name="Line 207"/>
              <p:cNvSpPr>
                <a:spLocks noChangeShapeType="1"/>
              </p:cNvSpPr>
              <p:nvPr/>
            </p:nvSpPr>
            <p:spPr bwMode="auto">
              <a:xfrm flipV="1">
                <a:off x="2063" y="3403"/>
                <a:ext cx="1" cy="48"/>
              </a:xfrm>
              <a:prstGeom prst="line">
                <a:avLst/>
              </a:prstGeom>
              <a:noFill/>
              <a:ln w="0">
                <a:solidFill>
                  <a:srgbClr val="000000"/>
                </a:solidFill>
                <a:round/>
                <a:headEnd/>
                <a:tailEnd/>
              </a:ln>
            </p:spPr>
            <p:txBody>
              <a:bodyPr/>
              <a:lstStyle/>
              <a:p>
                <a:endParaRPr lang="en-US"/>
              </a:p>
            </p:txBody>
          </p:sp>
          <p:sp>
            <p:nvSpPr>
              <p:cNvPr id="98587" name="Line 208"/>
              <p:cNvSpPr>
                <a:spLocks noChangeShapeType="1"/>
              </p:cNvSpPr>
              <p:nvPr/>
            </p:nvSpPr>
            <p:spPr bwMode="auto">
              <a:xfrm flipV="1">
                <a:off x="2069" y="3403"/>
                <a:ext cx="1" cy="48"/>
              </a:xfrm>
              <a:prstGeom prst="line">
                <a:avLst/>
              </a:prstGeom>
              <a:noFill/>
              <a:ln w="0">
                <a:solidFill>
                  <a:srgbClr val="000000"/>
                </a:solidFill>
                <a:round/>
                <a:headEnd/>
                <a:tailEnd/>
              </a:ln>
            </p:spPr>
            <p:txBody>
              <a:bodyPr/>
              <a:lstStyle/>
              <a:p>
                <a:endParaRPr lang="en-US"/>
              </a:p>
            </p:txBody>
          </p:sp>
          <p:sp>
            <p:nvSpPr>
              <p:cNvPr id="98588" name="Line 209"/>
              <p:cNvSpPr>
                <a:spLocks noChangeShapeType="1"/>
              </p:cNvSpPr>
              <p:nvPr/>
            </p:nvSpPr>
            <p:spPr bwMode="auto">
              <a:xfrm flipV="1">
                <a:off x="2069" y="3403"/>
                <a:ext cx="1" cy="48"/>
              </a:xfrm>
              <a:prstGeom prst="line">
                <a:avLst/>
              </a:prstGeom>
              <a:noFill/>
              <a:ln w="0">
                <a:solidFill>
                  <a:srgbClr val="000000"/>
                </a:solidFill>
                <a:round/>
                <a:headEnd/>
                <a:tailEnd/>
              </a:ln>
            </p:spPr>
            <p:txBody>
              <a:bodyPr/>
              <a:lstStyle/>
              <a:p>
                <a:endParaRPr lang="en-US"/>
              </a:p>
            </p:txBody>
          </p:sp>
          <p:sp>
            <p:nvSpPr>
              <p:cNvPr id="98589" name="Line 210"/>
              <p:cNvSpPr>
                <a:spLocks noChangeShapeType="1"/>
              </p:cNvSpPr>
              <p:nvPr/>
            </p:nvSpPr>
            <p:spPr bwMode="auto">
              <a:xfrm flipV="1">
                <a:off x="2069" y="3403"/>
                <a:ext cx="1" cy="48"/>
              </a:xfrm>
              <a:prstGeom prst="line">
                <a:avLst/>
              </a:prstGeom>
              <a:noFill/>
              <a:ln w="0">
                <a:solidFill>
                  <a:srgbClr val="000000"/>
                </a:solidFill>
                <a:round/>
                <a:headEnd/>
                <a:tailEnd/>
              </a:ln>
            </p:spPr>
            <p:txBody>
              <a:bodyPr/>
              <a:lstStyle/>
              <a:p>
                <a:endParaRPr lang="en-US"/>
              </a:p>
            </p:txBody>
          </p:sp>
          <p:sp>
            <p:nvSpPr>
              <p:cNvPr id="98590" name="Line 211"/>
              <p:cNvSpPr>
                <a:spLocks noChangeShapeType="1"/>
              </p:cNvSpPr>
              <p:nvPr/>
            </p:nvSpPr>
            <p:spPr bwMode="auto">
              <a:xfrm flipV="1">
                <a:off x="2075" y="3403"/>
                <a:ext cx="1" cy="48"/>
              </a:xfrm>
              <a:prstGeom prst="line">
                <a:avLst/>
              </a:prstGeom>
              <a:noFill/>
              <a:ln w="0">
                <a:solidFill>
                  <a:srgbClr val="000000"/>
                </a:solidFill>
                <a:round/>
                <a:headEnd/>
                <a:tailEnd/>
              </a:ln>
            </p:spPr>
            <p:txBody>
              <a:bodyPr/>
              <a:lstStyle/>
              <a:p>
                <a:endParaRPr lang="en-US"/>
              </a:p>
            </p:txBody>
          </p:sp>
          <p:sp>
            <p:nvSpPr>
              <p:cNvPr id="98591" name="Line 212"/>
              <p:cNvSpPr>
                <a:spLocks noChangeShapeType="1"/>
              </p:cNvSpPr>
              <p:nvPr/>
            </p:nvSpPr>
            <p:spPr bwMode="auto">
              <a:xfrm flipV="1">
                <a:off x="2075" y="3403"/>
                <a:ext cx="1" cy="48"/>
              </a:xfrm>
              <a:prstGeom prst="line">
                <a:avLst/>
              </a:prstGeom>
              <a:noFill/>
              <a:ln w="0">
                <a:solidFill>
                  <a:srgbClr val="000000"/>
                </a:solidFill>
                <a:round/>
                <a:headEnd/>
                <a:tailEnd/>
              </a:ln>
            </p:spPr>
            <p:txBody>
              <a:bodyPr/>
              <a:lstStyle/>
              <a:p>
                <a:endParaRPr lang="en-US"/>
              </a:p>
            </p:txBody>
          </p:sp>
          <p:sp>
            <p:nvSpPr>
              <p:cNvPr id="98592" name="Line 213"/>
              <p:cNvSpPr>
                <a:spLocks noChangeShapeType="1"/>
              </p:cNvSpPr>
              <p:nvPr/>
            </p:nvSpPr>
            <p:spPr bwMode="auto">
              <a:xfrm flipV="1">
                <a:off x="2075" y="3403"/>
                <a:ext cx="1" cy="48"/>
              </a:xfrm>
              <a:prstGeom prst="line">
                <a:avLst/>
              </a:prstGeom>
              <a:noFill/>
              <a:ln w="0">
                <a:solidFill>
                  <a:srgbClr val="000000"/>
                </a:solidFill>
                <a:round/>
                <a:headEnd/>
                <a:tailEnd/>
              </a:ln>
            </p:spPr>
            <p:txBody>
              <a:bodyPr/>
              <a:lstStyle/>
              <a:p>
                <a:endParaRPr lang="en-US"/>
              </a:p>
            </p:txBody>
          </p:sp>
          <p:sp>
            <p:nvSpPr>
              <p:cNvPr id="98593" name="Line 214"/>
              <p:cNvSpPr>
                <a:spLocks noChangeShapeType="1"/>
              </p:cNvSpPr>
              <p:nvPr/>
            </p:nvSpPr>
            <p:spPr bwMode="auto">
              <a:xfrm flipV="1">
                <a:off x="2081" y="3403"/>
                <a:ext cx="1" cy="48"/>
              </a:xfrm>
              <a:prstGeom prst="line">
                <a:avLst/>
              </a:prstGeom>
              <a:noFill/>
              <a:ln w="0">
                <a:solidFill>
                  <a:srgbClr val="000000"/>
                </a:solidFill>
                <a:round/>
                <a:headEnd/>
                <a:tailEnd/>
              </a:ln>
            </p:spPr>
            <p:txBody>
              <a:bodyPr/>
              <a:lstStyle/>
              <a:p>
                <a:endParaRPr lang="en-US"/>
              </a:p>
            </p:txBody>
          </p:sp>
          <p:sp>
            <p:nvSpPr>
              <p:cNvPr id="98594" name="Line 215"/>
              <p:cNvSpPr>
                <a:spLocks noChangeShapeType="1"/>
              </p:cNvSpPr>
              <p:nvPr/>
            </p:nvSpPr>
            <p:spPr bwMode="auto">
              <a:xfrm flipV="1">
                <a:off x="2081" y="3403"/>
                <a:ext cx="1" cy="48"/>
              </a:xfrm>
              <a:prstGeom prst="line">
                <a:avLst/>
              </a:prstGeom>
              <a:noFill/>
              <a:ln w="0">
                <a:solidFill>
                  <a:srgbClr val="000000"/>
                </a:solidFill>
                <a:round/>
                <a:headEnd/>
                <a:tailEnd/>
              </a:ln>
            </p:spPr>
            <p:txBody>
              <a:bodyPr/>
              <a:lstStyle/>
              <a:p>
                <a:endParaRPr lang="en-US"/>
              </a:p>
            </p:txBody>
          </p:sp>
          <p:sp>
            <p:nvSpPr>
              <p:cNvPr id="98595" name="Line 216"/>
              <p:cNvSpPr>
                <a:spLocks noChangeShapeType="1"/>
              </p:cNvSpPr>
              <p:nvPr/>
            </p:nvSpPr>
            <p:spPr bwMode="auto">
              <a:xfrm flipV="1">
                <a:off x="2081" y="3403"/>
                <a:ext cx="1" cy="48"/>
              </a:xfrm>
              <a:prstGeom prst="line">
                <a:avLst/>
              </a:prstGeom>
              <a:noFill/>
              <a:ln w="0">
                <a:solidFill>
                  <a:srgbClr val="000000"/>
                </a:solidFill>
                <a:round/>
                <a:headEnd/>
                <a:tailEnd/>
              </a:ln>
            </p:spPr>
            <p:txBody>
              <a:bodyPr/>
              <a:lstStyle/>
              <a:p>
                <a:endParaRPr lang="en-US"/>
              </a:p>
            </p:txBody>
          </p:sp>
          <p:sp>
            <p:nvSpPr>
              <p:cNvPr id="98596" name="Line 217"/>
              <p:cNvSpPr>
                <a:spLocks noChangeShapeType="1"/>
              </p:cNvSpPr>
              <p:nvPr/>
            </p:nvSpPr>
            <p:spPr bwMode="auto">
              <a:xfrm flipV="1">
                <a:off x="2087" y="3403"/>
                <a:ext cx="1" cy="48"/>
              </a:xfrm>
              <a:prstGeom prst="line">
                <a:avLst/>
              </a:prstGeom>
              <a:noFill/>
              <a:ln w="0">
                <a:solidFill>
                  <a:srgbClr val="000000"/>
                </a:solidFill>
                <a:round/>
                <a:headEnd/>
                <a:tailEnd/>
              </a:ln>
            </p:spPr>
            <p:txBody>
              <a:bodyPr/>
              <a:lstStyle/>
              <a:p>
                <a:endParaRPr lang="en-US"/>
              </a:p>
            </p:txBody>
          </p:sp>
          <p:sp>
            <p:nvSpPr>
              <p:cNvPr id="98597" name="Line 218"/>
              <p:cNvSpPr>
                <a:spLocks noChangeShapeType="1"/>
              </p:cNvSpPr>
              <p:nvPr/>
            </p:nvSpPr>
            <p:spPr bwMode="auto">
              <a:xfrm flipV="1">
                <a:off x="2087" y="3403"/>
                <a:ext cx="1" cy="48"/>
              </a:xfrm>
              <a:prstGeom prst="line">
                <a:avLst/>
              </a:prstGeom>
              <a:noFill/>
              <a:ln w="0">
                <a:solidFill>
                  <a:srgbClr val="000000"/>
                </a:solidFill>
                <a:round/>
                <a:headEnd/>
                <a:tailEnd/>
              </a:ln>
            </p:spPr>
            <p:txBody>
              <a:bodyPr/>
              <a:lstStyle/>
              <a:p>
                <a:endParaRPr lang="en-US"/>
              </a:p>
            </p:txBody>
          </p:sp>
          <p:sp>
            <p:nvSpPr>
              <p:cNvPr id="98598" name="Line 219"/>
              <p:cNvSpPr>
                <a:spLocks noChangeShapeType="1"/>
              </p:cNvSpPr>
              <p:nvPr/>
            </p:nvSpPr>
            <p:spPr bwMode="auto">
              <a:xfrm flipV="1">
                <a:off x="2087" y="3403"/>
                <a:ext cx="1" cy="48"/>
              </a:xfrm>
              <a:prstGeom prst="line">
                <a:avLst/>
              </a:prstGeom>
              <a:noFill/>
              <a:ln w="0">
                <a:solidFill>
                  <a:srgbClr val="000000"/>
                </a:solidFill>
                <a:round/>
                <a:headEnd/>
                <a:tailEnd/>
              </a:ln>
            </p:spPr>
            <p:txBody>
              <a:bodyPr/>
              <a:lstStyle/>
              <a:p>
                <a:endParaRPr lang="en-US"/>
              </a:p>
            </p:txBody>
          </p:sp>
          <p:sp>
            <p:nvSpPr>
              <p:cNvPr id="98599" name="Line 220"/>
              <p:cNvSpPr>
                <a:spLocks noChangeShapeType="1"/>
              </p:cNvSpPr>
              <p:nvPr/>
            </p:nvSpPr>
            <p:spPr bwMode="auto">
              <a:xfrm flipV="1">
                <a:off x="2093" y="3403"/>
                <a:ext cx="1" cy="48"/>
              </a:xfrm>
              <a:prstGeom prst="line">
                <a:avLst/>
              </a:prstGeom>
              <a:noFill/>
              <a:ln w="0">
                <a:solidFill>
                  <a:srgbClr val="000000"/>
                </a:solidFill>
                <a:round/>
                <a:headEnd/>
                <a:tailEnd/>
              </a:ln>
            </p:spPr>
            <p:txBody>
              <a:bodyPr/>
              <a:lstStyle/>
              <a:p>
                <a:endParaRPr lang="en-US"/>
              </a:p>
            </p:txBody>
          </p:sp>
          <p:sp>
            <p:nvSpPr>
              <p:cNvPr id="98600" name="Line 221"/>
              <p:cNvSpPr>
                <a:spLocks noChangeShapeType="1"/>
              </p:cNvSpPr>
              <p:nvPr/>
            </p:nvSpPr>
            <p:spPr bwMode="auto">
              <a:xfrm flipV="1">
                <a:off x="2093" y="3403"/>
                <a:ext cx="1" cy="48"/>
              </a:xfrm>
              <a:prstGeom prst="line">
                <a:avLst/>
              </a:prstGeom>
              <a:noFill/>
              <a:ln w="0">
                <a:solidFill>
                  <a:srgbClr val="000000"/>
                </a:solidFill>
                <a:round/>
                <a:headEnd/>
                <a:tailEnd/>
              </a:ln>
            </p:spPr>
            <p:txBody>
              <a:bodyPr/>
              <a:lstStyle/>
              <a:p>
                <a:endParaRPr lang="en-US"/>
              </a:p>
            </p:txBody>
          </p:sp>
          <p:sp>
            <p:nvSpPr>
              <p:cNvPr id="98601" name="Line 222"/>
              <p:cNvSpPr>
                <a:spLocks noChangeShapeType="1"/>
              </p:cNvSpPr>
              <p:nvPr/>
            </p:nvSpPr>
            <p:spPr bwMode="auto">
              <a:xfrm flipV="1">
                <a:off x="2093" y="3403"/>
                <a:ext cx="1" cy="48"/>
              </a:xfrm>
              <a:prstGeom prst="line">
                <a:avLst/>
              </a:prstGeom>
              <a:noFill/>
              <a:ln w="0">
                <a:solidFill>
                  <a:srgbClr val="000000"/>
                </a:solidFill>
                <a:round/>
                <a:headEnd/>
                <a:tailEnd/>
              </a:ln>
            </p:spPr>
            <p:txBody>
              <a:bodyPr/>
              <a:lstStyle/>
              <a:p>
                <a:endParaRPr lang="en-US"/>
              </a:p>
            </p:txBody>
          </p:sp>
          <p:sp>
            <p:nvSpPr>
              <p:cNvPr id="98602" name="Line 223"/>
              <p:cNvSpPr>
                <a:spLocks noChangeShapeType="1"/>
              </p:cNvSpPr>
              <p:nvPr/>
            </p:nvSpPr>
            <p:spPr bwMode="auto">
              <a:xfrm flipV="1">
                <a:off x="2099" y="3403"/>
                <a:ext cx="1" cy="48"/>
              </a:xfrm>
              <a:prstGeom prst="line">
                <a:avLst/>
              </a:prstGeom>
              <a:noFill/>
              <a:ln w="0">
                <a:solidFill>
                  <a:srgbClr val="000000"/>
                </a:solidFill>
                <a:round/>
                <a:headEnd/>
                <a:tailEnd/>
              </a:ln>
            </p:spPr>
            <p:txBody>
              <a:bodyPr/>
              <a:lstStyle/>
              <a:p>
                <a:endParaRPr lang="en-US"/>
              </a:p>
            </p:txBody>
          </p:sp>
          <p:sp>
            <p:nvSpPr>
              <p:cNvPr id="98603" name="Line 224"/>
              <p:cNvSpPr>
                <a:spLocks noChangeShapeType="1"/>
              </p:cNvSpPr>
              <p:nvPr/>
            </p:nvSpPr>
            <p:spPr bwMode="auto">
              <a:xfrm flipV="1">
                <a:off x="2099" y="3403"/>
                <a:ext cx="1" cy="48"/>
              </a:xfrm>
              <a:prstGeom prst="line">
                <a:avLst/>
              </a:prstGeom>
              <a:noFill/>
              <a:ln w="0">
                <a:solidFill>
                  <a:srgbClr val="000000"/>
                </a:solidFill>
                <a:round/>
                <a:headEnd/>
                <a:tailEnd/>
              </a:ln>
            </p:spPr>
            <p:txBody>
              <a:bodyPr/>
              <a:lstStyle/>
              <a:p>
                <a:endParaRPr lang="en-US"/>
              </a:p>
            </p:txBody>
          </p:sp>
          <p:sp>
            <p:nvSpPr>
              <p:cNvPr id="98604" name="Line 225"/>
              <p:cNvSpPr>
                <a:spLocks noChangeShapeType="1"/>
              </p:cNvSpPr>
              <p:nvPr/>
            </p:nvSpPr>
            <p:spPr bwMode="auto">
              <a:xfrm flipV="1">
                <a:off x="2099" y="3403"/>
                <a:ext cx="1" cy="48"/>
              </a:xfrm>
              <a:prstGeom prst="line">
                <a:avLst/>
              </a:prstGeom>
              <a:noFill/>
              <a:ln w="0">
                <a:solidFill>
                  <a:srgbClr val="000000"/>
                </a:solidFill>
                <a:round/>
                <a:headEnd/>
                <a:tailEnd/>
              </a:ln>
            </p:spPr>
            <p:txBody>
              <a:bodyPr/>
              <a:lstStyle/>
              <a:p>
                <a:endParaRPr lang="en-US"/>
              </a:p>
            </p:txBody>
          </p:sp>
          <p:sp>
            <p:nvSpPr>
              <p:cNvPr id="98605" name="Line 226"/>
              <p:cNvSpPr>
                <a:spLocks noChangeShapeType="1"/>
              </p:cNvSpPr>
              <p:nvPr/>
            </p:nvSpPr>
            <p:spPr bwMode="auto">
              <a:xfrm flipV="1">
                <a:off x="2105" y="3403"/>
                <a:ext cx="1" cy="48"/>
              </a:xfrm>
              <a:prstGeom prst="line">
                <a:avLst/>
              </a:prstGeom>
              <a:noFill/>
              <a:ln w="0">
                <a:solidFill>
                  <a:srgbClr val="000000"/>
                </a:solidFill>
                <a:round/>
                <a:headEnd/>
                <a:tailEnd/>
              </a:ln>
            </p:spPr>
            <p:txBody>
              <a:bodyPr/>
              <a:lstStyle/>
              <a:p>
                <a:endParaRPr lang="en-US"/>
              </a:p>
            </p:txBody>
          </p:sp>
          <p:sp>
            <p:nvSpPr>
              <p:cNvPr id="98606" name="Line 227"/>
              <p:cNvSpPr>
                <a:spLocks noChangeShapeType="1"/>
              </p:cNvSpPr>
              <p:nvPr/>
            </p:nvSpPr>
            <p:spPr bwMode="auto">
              <a:xfrm flipV="1">
                <a:off x="2105" y="3403"/>
                <a:ext cx="1" cy="48"/>
              </a:xfrm>
              <a:prstGeom prst="line">
                <a:avLst/>
              </a:prstGeom>
              <a:noFill/>
              <a:ln w="0">
                <a:solidFill>
                  <a:srgbClr val="000000"/>
                </a:solidFill>
                <a:round/>
                <a:headEnd/>
                <a:tailEnd/>
              </a:ln>
            </p:spPr>
            <p:txBody>
              <a:bodyPr/>
              <a:lstStyle/>
              <a:p>
                <a:endParaRPr lang="en-US"/>
              </a:p>
            </p:txBody>
          </p:sp>
          <p:sp>
            <p:nvSpPr>
              <p:cNvPr id="98607" name="Line 228"/>
              <p:cNvSpPr>
                <a:spLocks noChangeShapeType="1"/>
              </p:cNvSpPr>
              <p:nvPr/>
            </p:nvSpPr>
            <p:spPr bwMode="auto">
              <a:xfrm flipV="1">
                <a:off x="2105" y="3403"/>
                <a:ext cx="1" cy="48"/>
              </a:xfrm>
              <a:prstGeom prst="line">
                <a:avLst/>
              </a:prstGeom>
              <a:noFill/>
              <a:ln w="0">
                <a:solidFill>
                  <a:srgbClr val="000000"/>
                </a:solidFill>
                <a:round/>
                <a:headEnd/>
                <a:tailEnd/>
              </a:ln>
            </p:spPr>
            <p:txBody>
              <a:bodyPr/>
              <a:lstStyle/>
              <a:p>
                <a:endParaRPr lang="en-US"/>
              </a:p>
            </p:txBody>
          </p:sp>
          <p:sp>
            <p:nvSpPr>
              <p:cNvPr id="98608" name="Line 229"/>
              <p:cNvSpPr>
                <a:spLocks noChangeShapeType="1"/>
              </p:cNvSpPr>
              <p:nvPr/>
            </p:nvSpPr>
            <p:spPr bwMode="auto">
              <a:xfrm flipV="1">
                <a:off x="2111" y="3403"/>
                <a:ext cx="1" cy="48"/>
              </a:xfrm>
              <a:prstGeom prst="line">
                <a:avLst/>
              </a:prstGeom>
              <a:noFill/>
              <a:ln w="0">
                <a:solidFill>
                  <a:srgbClr val="000000"/>
                </a:solidFill>
                <a:round/>
                <a:headEnd/>
                <a:tailEnd/>
              </a:ln>
            </p:spPr>
            <p:txBody>
              <a:bodyPr/>
              <a:lstStyle/>
              <a:p>
                <a:endParaRPr lang="en-US"/>
              </a:p>
            </p:txBody>
          </p:sp>
          <p:sp>
            <p:nvSpPr>
              <p:cNvPr id="98609" name="Line 230"/>
              <p:cNvSpPr>
                <a:spLocks noChangeShapeType="1"/>
              </p:cNvSpPr>
              <p:nvPr/>
            </p:nvSpPr>
            <p:spPr bwMode="auto">
              <a:xfrm flipV="1">
                <a:off x="2111" y="3403"/>
                <a:ext cx="1" cy="48"/>
              </a:xfrm>
              <a:prstGeom prst="line">
                <a:avLst/>
              </a:prstGeom>
              <a:noFill/>
              <a:ln w="0">
                <a:solidFill>
                  <a:srgbClr val="000000"/>
                </a:solidFill>
                <a:round/>
                <a:headEnd/>
                <a:tailEnd/>
              </a:ln>
            </p:spPr>
            <p:txBody>
              <a:bodyPr/>
              <a:lstStyle/>
              <a:p>
                <a:endParaRPr lang="en-US"/>
              </a:p>
            </p:txBody>
          </p:sp>
          <p:sp>
            <p:nvSpPr>
              <p:cNvPr id="98610" name="Line 231"/>
              <p:cNvSpPr>
                <a:spLocks noChangeShapeType="1"/>
              </p:cNvSpPr>
              <p:nvPr/>
            </p:nvSpPr>
            <p:spPr bwMode="auto">
              <a:xfrm flipV="1">
                <a:off x="2111" y="3403"/>
                <a:ext cx="1" cy="48"/>
              </a:xfrm>
              <a:prstGeom prst="line">
                <a:avLst/>
              </a:prstGeom>
              <a:noFill/>
              <a:ln w="0">
                <a:solidFill>
                  <a:srgbClr val="000000"/>
                </a:solidFill>
                <a:round/>
                <a:headEnd/>
                <a:tailEnd/>
              </a:ln>
            </p:spPr>
            <p:txBody>
              <a:bodyPr/>
              <a:lstStyle/>
              <a:p>
                <a:endParaRPr lang="en-US"/>
              </a:p>
            </p:txBody>
          </p:sp>
          <p:sp>
            <p:nvSpPr>
              <p:cNvPr id="98611" name="Line 232"/>
              <p:cNvSpPr>
                <a:spLocks noChangeShapeType="1"/>
              </p:cNvSpPr>
              <p:nvPr/>
            </p:nvSpPr>
            <p:spPr bwMode="auto">
              <a:xfrm flipV="1">
                <a:off x="2117" y="3403"/>
                <a:ext cx="1" cy="48"/>
              </a:xfrm>
              <a:prstGeom prst="line">
                <a:avLst/>
              </a:prstGeom>
              <a:noFill/>
              <a:ln w="0">
                <a:solidFill>
                  <a:srgbClr val="000000"/>
                </a:solidFill>
                <a:round/>
                <a:headEnd/>
                <a:tailEnd/>
              </a:ln>
            </p:spPr>
            <p:txBody>
              <a:bodyPr/>
              <a:lstStyle/>
              <a:p>
                <a:endParaRPr lang="en-US"/>
              </a:p>
            </p:txBody>
          </p:sp>
          <p:sp>
            <p:nvSpPr>
              <p:cNvPr id="98612" name="Line 233"/>
              <p:cNvSpPr>
                <a:spLocks noChangeShapeType="1"/>
              </p:cNvSpPr>
              <p:nvPr/>
            </p:nvSpPr>
            <p:spPr bwMode="auto">
              <a:xfrm flipV="1">
                <a:off x="2117" y="3403"/>
                <a:ext cx="1" cy="48"/>
              </a:xfrm>
              <a:prstGeom prst="line">
                <a:avLst/>
              </a:prstGeom>
              <a:noFill/>
              <a:ln w="0">
                <a:solidFill>
                  <a:srgbClr val="000000"/>
                </a:solidFill>
                <a:round/>
                <a:headEnd/>
                <a:tailEnd/>
              </a:ln>
            </p:spPr>
            <p:txBody>
              <a:bodyPr/>
              <a:lstStyle/>
              <a:p>
                <a:endParaRPr lang="en-US"/>
              </a:p>
            </p:txBody>
          </p:sp>
          <p:sp>
            <p:nvSpPr>
              <p:cNvPr id="98613" name="Line 234"/>
              <p:cNvSpPr>
                <a:spLocks noChangeShapeType="1"/>
              </p:cNvSpPr>
              <p:nvPr/>
            </p:nvSpPr>
            <p:spPr bwMode="auto">
              <a:xfrm flipV="1">
                <a:off x="2117" y="3403"/>
                <a:ext cx="1" cy="48"/>
              </a:xfrm>
              <a:prstGeom prst="line">
                <a:avLst/>
              </a:prstGeom>
              <a:noFill/>
              <a:ln w="0">
                <a:solidFill>
                  <a:srgbClr val="000000"/>
                </a:solidFill>
                <a:round/>
                <a:headEnd/>
                <a:tailEnd/>
              </a:ln>
            </p:spPr>
            <p:txBody>
              <a:bodyPr/>
              <a:lstStyle/>
              <a:p>
                <a:endParaRPr lang="en-US"/>
              </a:p>
            </p:txBody>
          </p:sp>
          <p:sp>
            <p:nvSpPr>
              <p:cNvPr id="98614" name="Line 235"/>
              <p:cNvSpPr>
                <a:spLocks noChangeShapeType="1"/>
              </p:cNvSpPr>
              <p:nvPr/>
            </p:nvSpPr>
            <p:spPr bwMode="auto">
              <a:xfrm flipV="1">
                <a:off x="2123" y="3403"/>
                <a:ext cx="1" cy="48"/>
              </a:xfrm>
              <a:prstGeom prst="line">
                <a:avLst/>
              </a:prstGeom>
              <a:noFill/>
              <a:ln w="0">
                <a:solidFill>
                  <a:srgbClr val="000000"/>
                </a:solidFill>
                <a:round/>
                <a:headEnd/>
                <a:tailEnd/>
              </a:ln>
            </p:spPr>
            <p:txBody>
              <a:bodyPr/>
              <a:lstStyle/>
              <a:p>
                <a:endParaRPr lang="en-US"/>
              </a:p>
            </p:txBody>
          </p:sp>
          <p:sp>
            <p:nvSpPr>
              <p:cNvPr id="98615" name="Line 236"/>
              <p:cNvSpPr>
                <a:spLocks noChangeShapeType="1"/>
              </p:cNvSpPr>
              <p:nvPr/>
            </p:nvSpPr>
            <p:spPr bwMode="auto">
              <a:xfrm flipV="1">
                <a:off x="2123" y="3403"/>
                <a:ext cx="1" cy="48"/>
              </a:xfrm>
              <a:prstGeom prst="line">
                <a:avLst/>
              </a:prstGeom>
              <a:noFill/>
              <a:ln w="0">
                <a:solidFill>
                  <a:srgbClr val="000000"/>
                </a:solidFill>
                <a:round/>
                <a:headEnd/>
                <a:tailEnd/>
              </a:ln>
            </p:spPr>
            <p:txBody>
              <a:bodyPr/>
              <a:lstStyle/>
              <a:p>
                <a:endParaRPr lang="en-US"/>
              </a:p>
            </p:txBody>
          </p:sp>
          <p:sp>
            <p:nvSpPr>
              <p:cNvPr id="98616" name="Line 237"/>
              <p:cNvSpPr>
                <a:spLocks noChangeShapeType="1"/>
              </p:cNvSpPr>
              <p:nvPr/>
            </p:nvSpPr>
            <p:spPr bwMode="auto">
              <a:xfrm flipV="1">
                <a:off x="2123" y="3403"/>
                <a:ext cx="1" cy="48"/>
              </a:xfrm>
              <a:prstGeom prst="line">
                <a:avLst/>
              </a:prstGeom>
              <a:noFill/>
              <a:ln w="0">
                <a:solidFill>
                  <a:srgbClr val="000000"/>
                </a:solidFill>
                <a:round/>
                <a:headEnd/>
                <a:tailEnd/>
              </a:ln>
            </p:spPr>
            <p:txBody>
              <a:bodyPr/>
              <a:lstStyle/>
              <a:p>
                <a:endParaRPr lang="en-US"/>
              </a:p>
            </p:txBody>
          </p:sp>
          <p:sp>
            <p:nvSpPr>
              <p:cNvPr id="98617" name="Line 238"/>
              <p:cNvSpPr>
                <a:spLocks noChangeShapeType="1"/>
              </p:cNvSpPr>
              <p:nvPr/>
            </p:nvSpPr>
            <p:spPr bwMode="auto">
              <a:xfrm flipV="1">
                <a:off x="2129" y="3403"/>
                <a:ext cx="1" cy="48"/>
              </a:xfrm>
              <a:prstGeom prst="line">
                <a:avLst/>
              </a:prstGeom>
              <a:noFill/>
              <a:ln w="0">
                <a:solidFill>
                  <a:srgbClr val="000000"/>
                </a:solidFill>
                <a:round/>
                <a:headEnd/>
                <a:tailEnd/>
              </a:ln>
            </p:spPr>
            <p:txBody>
              <a:bodyPr/>
              <a:lstStyle/>
              <a:p>
                <a:endParaRPr lang="en-US"/>
              </a:p>
            </p:txBody>
          </p:sp>
          <p:sp>
            <p:nvSpPr>
              <p:cNvPr id="98618" name="Line 239"/>
              <p:cNvSpPr>
                <a:spLocks noChangeShapeType="1"/>
              </p:cNvSpPr>
              <p:nvPr/>
            </p:nvSpPr>
            <p:spPr bwMode="auto">
              <a:xfrm flipV="1">
                <a:off x="2129" y="3403"/>
                <a:ext cx="1" cy="48"/>
              </a:xfrm>
              <a:prstGeom prst="line">
                <a:avLst/>
              </a:prstGeom>
              <a:noFill/>
              <a:ln w="0">
                <a:solidFill>
                  <a:srgbClr val="000000"/>
                </a:solidFill>
                <a:round/>
                <a:headEnd/>
                <a:tailEnd/>
              </a:ln>
            </p:spPr>
            <p:txBody>
              <a:bodyPr/>
              <a:lstStyle/>
              <a:p>
                <a:endParaRPr lang="en-US"/>
              </a:p>
            </p:txBody>
          </p:sp>
          <p:sp>
            <p:nvSpPr>
              <p:cNvPr id="98619" name="Line 240"/>
              <p:cNvSpPr>
                <a:spLocks noChangeShapeType="1"/>
              </p:cNvSpPr>
              <p:nvPr/>
            </p:nvSpPr>
            <p:spPr bwMode="auto">
              <a:xfrm flipV="1">
                <a:off x="2129" y="3403"/>
                <a:ext cx="1" cy="48"/>
              </a:xfrm>
              <a:prstGeom prst="line">
                <a:avLst/>
              </a:prstGeom>
              <a:noFill/>
              <a:ln w="0">
                <a:solidFill>
                  <a:srgbClr val="000000"/>
                </a:solidFill>
                <a:round/>
                <a:headEnd/>
                <a:tailEnd/>
              </a:ln>
            </p:spPr>
            <p:txBody>
              <a:bodyPr/>
              <a:lstStyle/>
              <a:p>
                <a:endParaRPr lang="en-US"/>
              </a:p>
            </p:txBody>
          </p:sp>
          <p:sp>
            <p:nvSpPr>
              <p:cNvPr id="98620" name="Line 241"/>
              <p:cNvSpPr>
                <a:spLocks noChangeShapeType="1"/>
              </p:cNvSpPr>
              <p:nvPr/>
            </p:nvSpPr>
            <p:spPr bwMode="auto">
              <a:xfrm flipV="1">
                <a:off x="2135" y="3403"/>
                <a:ext cx="1" cy="48"/>
              </a:xfrm>
              <a:prstGeom prst="line">
                <a:avLst/>
              </a:prstGeom>
              <a:noFill/>
              <a:ln w="0">
                <a:solidFill>
                  <a:srgbClr val="000000"/>
                </a:solidFill>
                <a:round/>
                <a:headEnd/>
                <a:tailEnd/>
              </a:ln>
            </p:spPr>
            <p:txBody>
              <a:bodyPr/>
              <a:lstStyle/>
              <a:p>
                <a:endParaRPr lang="en-US"/>
              </a:p>
            </p:txBody>
          </p:sp>
          <p:sp>
            <p:nvSpPr>
              <p:cNvPr id="98621" name="Line 242"/>
              <p:cNvSpPr>
                <a:spLocks noChangeShapeType="1"/>
              </p:cNvSpPr>
              <p:nvPr/>
            </p:nvSpPr>
            <p:spPr bwMode="auto">
              <a:xfrm flipV="1">
                <a:off x="2135" y="3403"/>
                <a:ext cx="1" cy="48"/>
              </a:xfrm>
              <a:prstGeom prst="line">
                <a:avLst/>
              </a:prstGeom>
              <a:noFill/>
              <a:ln w="0">
                <a:solidFill>
                  <a:srgbClr val="000000"/>
                </a:solidFill>
                <a:round/>
                <a:headEnd/>
                <a:tailEnd/>
              </a:ln>
            </p:spPr>
            <p:txBody>
              <a:bodyPr/>
              <a:lstStyle/>
              <a:p>
                <a:endParaRPr lang="en-US"/>
              </a:p>
            </p:txBody>
          </p:sp>
          <p:sp>
            <p:nvSpPr>
              <p:cNvPr id="98622" name="Line 243"/>
              <p:cNvSpPr>
                <a:spLocks noChangeShapeType="1"/>
              </p:cNvSpPr>
              <p:nvPr/>
            </p:nvSpPr>
            <p:spPr bwMode="auto">
              <a:xfrm flipV="1">
                <a:off x="2135" y="3403"/>
                <a:ext cx="1" cy="48"/>
              </a:xfrm>
              <a:prstGeom prst="line">
                <a:avLst/>
              </a:prstGeom>
              <a:noFill/>
              <a:ln w="0">
                <a:solidFill>
                  <a:srgbClr val="000000"/>
                </a:solidFill>
                <a:round/>
                <a:headEnd/>
                <a:tailEnd/>
              </a:ln>
            </p:spPr>
            <p:txBody>
              <a:bodyPr/>
              <a:lstStyle/>
              <a:p>
                <a:endParaRPr lang="en-US"/>
              </a:p>
            </p:txBody>
          </p:sp>
          <p:sp>
            <p:nvSpPr>
              <p:cNvPr id="98623" name="Line 244"/>
              <p:cNvSpPr>
                <a:spLocks noChangeShapeType="1"/>
              </p:cNvSpPr>
              <p:nvPr/>
            </p:nvSpPr>
            <p:spPr bwMode="auto">
              <a:xfrm flipV="1">
                <a:off x="2141" y="3403"/>
                <a:ext cx="1" cy="48"/>
              </a:xfrm>
              <a:prstGeom prst="line">
                <a:avLst/>
              </a:prstGeom>
              <a:noFill/>
              <a:ln w="0">
                <a:solidFill>
                  <a:srgbClr val="000000"/>
                </a:solidFill>
                <a:round/>
                <a:headEnd/>
                <a:tailEnd/>
              </a:ln>
            </p:spPr>
            <p:txBody>
              <a:bodyPr/>
              <a:lstStyle/>
              <a:p>
                <a:endParaRPr lang="en-US"/>
              </a:p>
            </p:txBody>
          </p:sp>
          <p:sp>
            <p:nvSpPr>
              <p:cNvPr id="98624" name="Line 245"/>
              <p:cNvSpPr>
                <a:spLocks noChangeShapeType="1"/>
              </p:cNvSpPr>
              <p:nvPr/>
            </p:nvSpPr>
            <p:spPr bwMode="auto">
              <a:xfrm flipV="1">
                <a:off x="2141" y="3403"/>
                <a:ext cx="1" cy="48"/>
              </a:xfrm>
              <a:prstGeom prst="line">
                <a:avLst/>
              </a:prstGeom>
              <a:noFill/>
              <a:ln w="0">
                <a:solidFill>
                  <a:srgbClr val="000000"/>
                </a:solidFill>
                <a:round/>
                <a:headEnd/>
                <a:tailEnd/>
              </a:ln>
            </p:spPr>
            <p:txBody>
              <a:bodyPr/>
              <a:lstStyle/>
              <a:p>
                <a:endParaRPr lang="en-US"/>
              </a:p>
            </p:txBody>
          </p:sp>
          <p:sp>
            <p:nvSpPr>
              <p:cNvPr id="98625" name="Line 246"/>
              <p:cNvSpPr>
                <a:spLocks noChangeShapeType="1"/>
              </p:cNvSpPr>
              <p:nvPr/>
            </p:nvSpPr>
            <p:spPr bwMode="auto">
              <a:xfrm flipV="1">
                <a:off x="2141" y="3403"/>
                <a:ext cx="1" cy="48"/>
              </a:xfrm>
              <a:prstGeom prst="line">
                <a:avLst/>
              </a:prstGeom>
              <a:noFill/>
              <a:ln w="0">
                <a:solidFill>
                  <a:srgbClr val="000000"/>
                </a:solidFill>
                <a:round/>
                <a:headEnd/>
                <a:tailEnd/>
              </a:ln>
            </p:spPr>
            <p:txBody>
              <a:bodyPr/>
              <a:lstStyle/>
              <a:p>
                <a:endParaRPr lang="en-US"/>
              </a:p>
            </p:txBody>
          </p:sp>
          <p:sp>
            <p:nvSpPr>
              <p:cNvPr id="98626" name="Line 247"/>
              <p:cNvSpPr>
                <a:spLocks noChangeShapeType="1"/>
              </p:cNvSpPr>
              <p:nvPr/>
            </p:nvSpPr>
            <p:spPr bwMode="auto">
              <a:xfrm flipV="1">
                <a:off x="2147" y="3403"/>
                <a:ext cx="1" cy="48"/>
              </a:xfrm>
              <a:prstGeom prst="line">
                <a:avLst/>
              </a:prstGeom>
              <a:noFill/>
              <a:ln w="0">
                <a:solidFill>
                  <a:srgbClr val="000000"/>
                </a:solidFill>
                <a:round/>
                <a:headEnd/>
                <a:tailEnd/>
              </a:ln>
            </p:spPr>
            <p:txBody>
              <a:bodyPr/>
              <a:lstStyle/>
              <a:p>
                <a:endParaRPr lang="en-US"/>
              </a:p>
            </p:txBody>
          </p:sp>
          <p:sp>
            <p:nvSpPr>
              <p:cNvPr id="98627" name="Line 248"/>
              <p:cNvSpPr>
                <a:spLocks noChangeShapeType="1"/>
              </p:cNvSpPr>
              <p:nvPr/>
            </p:nvSpPr>
            <p:spPr bwMode="auto">
              <a:xfrm flipV="1">
                <a:off x="2147" y="3403"/>
                <a:ext cx="1" cy="48"/>
              </a:xfrm>
              <a:prstGeom prst="line">
                <a:avLst/>
              </a:prstGeom>
              <a:noFill/>
              <a:ln w="0">
                <a:solidFill>
                  <a:srgbClr val="000000"/>
                </a:solidFill>
                <a:round/>
                <a:headEnd/>
                <a:tailEnd/>
              </a:ln>
            </p:spPr>
            <p:txBody>
              <a:bodyPr/>
              <a:lstStyle/>
              <a:p>
                <a:endParaRPr lang="en-US"/>
              </a:p>
            </p:txBody>
          </p:sp>
          <p:sp>
            <p:nvSpPr>
              <p:cNvPr id="98628" name="Line 249"/>
              <p:cNvSpPr>
                <a:spLocks noChangeShapeType="1"/>
              </p:cNvSpPr>
              <p:nvPr/>
            </p:nvSpPr>
            <p:spPr bwMode="auto">
              <a:xfrm flipV="1">
                <a:off x="2147" y="3403"/>
                <a:ext cx="1" cy="48"/>
              </a:xfrm>
              <a:prstGeom prst="line">
                <a:avLst/>
              </a:prstGeom>
              <a:noFill/>
              <a:ln w="0">
                <a:solidFill>
                  <a:srgbClr val="000000"/>
                </a:solidFill>
                <a:round/>
                <a:headEnd/>
                <a:tailEnd/>
              </a:ln>
            </p:spPr>
            <p:txBody>
              <a:bodyPr/>
              <a:lstStyle/>
              <a:p>
                <a:endParaRPr lang="en-US"/>
              </a:p>
            </p:txBody>
          </p:sp>
          <p:sp>
            <p:nvSpPr>
              <p:cNvPr id="98629" name="Line 250"/>
              <p:cNvSpPr>
                <a:spLocks noChangeShapeType="1"/>
              </p:cNvSpPr>
              <p:nvPr/>
            </p:nvSpPr>
            <p:spPr bwMode="auto">
              <a:xfrm flipV="1">
                <a:off x="2153" y="3403"/>
                <a:ext cx="1" cy="48"/>
              </a:xfrm>
              <a:prstGeom prst="line">
                <a:avLst/>
              </a:prstGeom>
              <a:noFill/>
              <a:ln w="0">
                <a:solidFill>
                  <a:srgbClr val="000000"/>
                </a:solidFill>
                <a:round/>
                <a:headEnd/>
                <a:tailEnd/>
              </a:ln>
            </p:spPr>
            <p:txBody>
              <a:bodyPr/>
              <a:lstStyle/>
              <a:p>
                <a:endParaRPr lang="en-US"/>
              </a:p>
            </p:txBody>
          </p:sp>
          <p:sp>
            <p:nvSpPr>
              <p:cNvPr id="98630" name="Line 251"/>
              <p:cNvSpPr>
                <a:spLocks noChangeShapeType="1"/>
              </p:cNvSpPr>
              <p:nvPr/>
            </p:nvSpPr>
            <p:spPr bwMode="auto">
              <a:xfrm flipV="1">
                <a:off x="2153" y="3403"/>
                <a:ext cx="1" cy="48"/>
              </a:xfrm>
              <a:prstGeom prst="line">
                <a:avLst/>
              </a:prstGeom>
              <a:noFill/>
              <a:ln w="0">
                <a:solidFill>
                  <a:srgbClr val="000000"/>
                </a:solidFill>
                <a:round/>
                <a:headEnd/>
                <a:tailEnd/>
              </a:ln>
            </p:spPr>
            <p:txBody>
              <a:bodyPr/>
              <a:lstStyle/>
              <a:p>
                <a:endParaRPr lang="en-US"/>
              </a:p>
            </p:txBody>
          </p:sp>
          <p:sp>
            <p:nvSpPr>
              <p:cNvPr id="98631" name="Line 252"/>
              <p:cNvSpPr>
                <a:spLocks noChangeShapeType="1"/>
              </p:cNvSpPr>
              <p:nvPr/>
            </p:nvSpPr>
            <p:spPr bwMode="auto">
              <a:xfrm flipV="1">
                <a:off x="2159" y="3403"/>
                <a:ext cx="1" cy="48"/>
              </a:xfrm>
              <a:prstGeom prst="line">
                <a:avLst/>
              </a:prstGeom>
              <a:noFill/>
              <a:ln w="0">
                <a:solidFill>
                  <a:srgbClr val="000000"/>
                </a:solidFill>
                <a:round/>
                <a:headEnd/>
                <a:tailEnd/>
              </a:ln>
            </p:spPr>
            <p:txBody>
              <a:bodyPr/>
              <a:lstStyle/>
              <a:p>
                <a:endParaRPr lang="en-US"/>
              </a:p>
            </p:txBody>
          </p:sp>
          <p:sp>
            <p:nvSpPr>
              <p:cNvPr id="98632" name="Line 253"/>
              <p:cNvSpPr>
                <a:spLocks noChangeShapeType="1"/>
              </p:cNvSpPr>
              <p:nvPr/>
            </p:nvSpPr>
            <p:spPr bwMode="auto">
              <a:xfrm flipV="1">
                <a:off x="2159" y="3403"/>
                <a:ext cx="1" cy="48"/>
              </a:xfrm>
              <a:prstGeom prst="line">
                <a:avLst/>
              </a:prstGeom>
              <a:noFill/>
              <a:ln w="0">
                <a:solidFill>
                  <a:srgbClr val="000000"/>
                </a:solidFill>
                <a:round/>
                <a:headEnd/>
                <a:tailEnd/>
              </a:ln>
            </p:spPr>
            <p:txBody>
              <a:bodyPr/>
              <a:lstStyle/>
              <a:p>
                <a:endParaRPr lang="en-US"/>
              </a:p>
            </p:txBody>
          </p:sp>
          <p:sp>
            <p:nvSpPr>
              <p:cNvPr id="98633" name="Line 254"/>
              <p:cNvSpPr>
                <a:spLocks noChangeShapeType="1"/>
              </p:cNvSpPr>
              <p:nvPr/>
            </p:nvSpPr>
            <p:spPr bwMode="auto">
              <a:xfrm flipV="1">
                <a:off x="2159" y="3403"/>
                <a:ext cx="1" cy="48"/>
              </a:xfrm>
              <a:prstGeom prst="line">
                <a:avLst/>
              </a:prstGeom>
              <a:noFill/>
              <a:ln w="0">
                <a:solidFill>
                  <a:srgbClr val="000000"/>
                </a:solidFill>
                <a:round/>
                <a:headEnd/>
                <a:tailEnd/>
              </a:ln>
            </p:spPr>
            <p:txBody>
              <a:bodyPr/>
              <a:lstStyle/>
              <a:p>
                <a:endParaRPr lang="en-US"/>
              </a:p>
            </p:txBody>
          </p:sp>
          <p:sp>
            <p:nvSpPr>
              <p:cNvPr id="98634" name="Line 255"/>
              <p:cNvSpPr>
                <a:spLocks noChangeShapeType="1"/>
              </p:cNvSpPr>
              <p:nvPr/>
            </p:nvSpPr>
            <p:spPr bwMode="auto">
              <a:xfrm flipV="1">
                <a:off x="2165" y="3403"/>
                <a:ext cx="1" cy="48"/>
              </a:xfrm>
              <a:prstGeom prst="line">
                <a:avLst/>
              </a:prstGeom>
              <a:noFill/>
              <a:ln w="0">
                <a:solidFill>
                  <a:srgbClr val="000000"/>
                </a:solidFill>
                <a:round/>
                <a:headEnd/>
                <a:tailEnd/>
              </a:ln>
            </p:spPr>
            <p:txBody>
              <a:bodyPr/>
              <a:lstStyle/>
              <a:p>
                <a:endParaRPr lang="en-US"/>
              </a:p>
            </p:txBody>
          </p:sp>
          <p:sp>
            <p:nvSpPr>
              <p:cNvPr id="98635" name="Line 256"/>
              <p:cNvSpPr>
                <a:spLocks noChangeShapeType="1"/>
              </p:cNvSpPr>
              <p:nvPr/>
            </p:nvSpPr>
            <p:spPr bwMode="auto">
              <a:xfrm flipV="1">
                <a:off x="2165" y="3403"/>
                <a:ext cx="1" cy="48"/>
              </a:xfrm>
              <a:prstGeom prst="line">
                <a:avLst/>
              </a:prstGeom>
              <a:noFill/>
              <a:ln w="0">
                <a:solidFill>
                  <a:srgbClr val="000000"/>
                </a:solidFill>
                <a:round/>
                <a:headEnd/>
                <a:tailEnd/>
              </a:ln>
            </p:spPr>
            <p:txBody>
              <a:bodyPr/>
              <a:lstStyle/>
              <a:p>
                <a:endParaRPr lang="en-US"/>
              </a:p>
            </p:txBody>
          </p:sp>
          <p:sp>
            <p:nvSpPr>
              <p:cNvPr id="98636" name="Line 257"/>
              <p:cNvSpPr>
                <a:spLocks noChangeShapeType="1"/>
              </p:cNvSpPr>
              <p:nvPr/>
            </p:nvSpPr>
            <p:spPr bwMode="auto">
              <a:xfrm flipV="1">
                <a:off x="2165" y="3403"/>
                <a:ext cx="1" cy="48"/>
              </a:xfrm>
              <a:prstGeom prst="line">
                <a:avLst/>
              </a:prstGeom>
              <a:noFill/>
              <a:ln w="0">
                <a:solidFill>
                  <a:srgbClr val="000000"/>
                </a:solidFill>
                <a:round/>
                <a:headEnd/>
                <a:tailEnd/>
              </a:ln>
            </p:spPr>
            <p:txBody>
              <a:bodyPr/>
              <a:lstStyle/>
              <a:p>
                <a:endParaRPr lang="en-US"/>
              </a:p>
            </p:txBody>
          </p:sp>
          <p:sp>
            <p:nvSpPr>
              <p:cNvPr id="98637" name="Line 258"/>
              <p:cNvSpPr>
                <a:spLocks noChangeShapeType="1"/>
              </p:cNvSpPr>
              <p:nvPr/>
            </p:nvSpPr>
            <p:spPr bwMode="auto">
              <a:xfrm flipV="1">
                <a:off x="2171" y="3403"/>
                <a:ext cx="1" cy="48"/>
              </a:xfrm>
              <a:prstGeom prst="line">
                <a:avLst/>
              </a:prstGeom>
              <a:noFill/>
              <a:ln w="0">
                <a:solidFill>
                  <a:srgbClr val="000000"/>
                </a:solidFill>
                <a:round/>
                <a:headEnd/>
                <a:tailEnd/>
              </a:ln>
            </p:spPr>
            <p:txBody>
              <a:bodyPr/>
              <a:lstStyle/>
              <a:p>
                <a:endParaRPr lang="en-US"/>
              </a:p>
            </p:txBody>
          </p:sp>
          <p:sp>
            <p:nvSpPr>
              <p:cNvPr id="98638" name="Line 259"/>
              <p:cNvSpPr>
                <a:spLocks noChangeShapeType="1"/>
              </p:cNvSpPr>
              <p:nvPr/>
            </p:nvSpPr>
            <p:spPr bwMode="auto">
              <a:xfrm flipV="1">
                <a:off x="2171" y="3403"/>
                <a:ext cx="1" cy="48"/>
              </a:xfrm>
              <a:prstGeom prst="line">
                <a:avLst/>
              </a:prstGeom>
              <a:noFill/>
              <a:ln w="0">
                <a:solidFill>
                  <a:srgbClr val="000000"/>
                </a:solidFill>
                <a:round/>
                <a:headEnd/>
                <a:tailEnd/>
              </a:ln>
            </p:spPr>
            <p:txBody>
              <a:bodyPr/>
              <a:lstStyle/>
              <a:p>
                <a:endParaRPr lang="en-US"/>
              </a:p>
            </p:txBody>
          </p:sp>
          <p:sp>
            <p:nvSpPr>
              <p:cNvPr id="98639" name="Line 260"/>
              <p:cNvSpPr>
                <a:spLocks noChangeShapeType="1"/>
              </p:cNvSpPr>
              <p:nvPr/>
            </p:nvSpPr>
            <p:spPr bwMode="auto">
              <a:xfrm flipV="1">
                <a:off x="2171" y="3403"/>
                <a:ext cx="1" cy="48"/>
              </a:xfrm>
              <a:prstGeom prst="line">
                <a:avLst/>
              </a:prstGeom>
              <a:noFill/>
              <a:ln w="0">
                <a:solidFill>
                  <a:srgbClr val="000000"/>
                </a:solidFill>
                <a:round/>
                <a:headEnd/>
                <a:tailEnd/>
              </a:ln>
            </p:spPr>
            <p:txBody>
              <a:bodyPr/>
              <a:lstStyle/>
              <a:p>
                <a:endParaRPr lang="en-US"/>
              </a:p>
            </p:txBody>
          </p:sp>
          <p:sp>
            <p:nvSpPr>
              <p:cNvPr id="98640" name="Line 261"/>
              <p:cNvSpPr>
                <a:spLocks noChangeShapeType="1"/>
              </p:cNvSpPr>
              <p:nvPr/>
            </p:nvSpPr>
            <p:spPr bwMode="auto">
              <a:xfrm flipV="1">
                <a:off x="2177" y="3403"/>
                <a:ext cx="1" cy="48"/>
              </a:xfrm>
              <a:prstGeom prst="line">
                <a:avLst/>
              </a:prstGeom>
              <a:noFill/>
              <a:ln w="0">
                <a:solidFill>
                  <a:srgbClr val="000000"/>
                </a:solidFill>
                <a:round/>
                <a:headEnd/>
                <a:tailEnd/>
              </a:ln>
            </p:spPr>
            <p:txBody>
              <a:bodyPr/>
              <a:lstStyle/>
              <a:p>
                <a:endParaRPr lang="en-US"/>
              </a:p>
            </p:txBody>
          </p:sp>
          <p:sp>
            <p:nvSpPr>
              <p:cNvPr id="98641" name="Line 262"/>
              <p:cNvSpPr>
                <a:spLocks noChangeShapeType="1"/>
              </p:cNvSpPr>
              <p:nvPr/>
            </p:nvSpPr>
            <p:spPr bwMode="auto">
              <a:xfrm flipV="1">
                <a:off x="2177" y="3403"/>
                <a:ext cx="1" cy="48"/>
              </a:xfrm>
              <a:prstGeom prst="line">
                <a:avLst/>
              </a:prstGeom>
              <a:noFill/>
              <a:ln w="0">
                <a:solidFill>
                  <a:srgbClr val="000000"/>
                </a:solidFill>
                <a:round/>
                <a:headEnd/>
                <a:tailEnd/>
              </a:ln>
            </p:spPr>
            <p:txBody>
              <a:bodyPr/>
              <a:lstStyle/>
              <a:p>
                <a:endParaRPr lang="en-US"/>
              </a:p>
            </p:txBody>
          </p:sp>
          <p:sp>
            <p:nvSpPr>
              <p:cNvPr id="98642" name="Line 263"/>
              <p:cNvSpPr>
                <a:spLocks noChangeShapeType="1"/>
              </p:cNvSpPr>
              <p:nvPr/>
            </p:nvSpPr>
            <p:spPr bwMode="auto">
              <a:xfrm flipV="1">
                <a:off x="2177" y="3403"/>
                <a:ext cx="1" cy="48"/>
              </a:xfrm>
              <a:prstGeom prst="line">
                <a:avLst/>
              </a:prstGeom>
              <a:noFill/>
              <a:ln w="0">
                <a:solidFill>
                  <a:srgbClr val="000000"/>
                </a:solidFill>
                <a:round/>
                <a:headEnd/>
                <a:tailEnd/>
              </a:ln>
            </p:spPr>
            <p:txBody>
              <a:bodyPr/>
              <a:lstStyle/>
              <a:p>
                <a:endParaRPr lang="en-US"/>
              </a:p>
            </p:txBody>
          </p:sp>
          <p:sp>
            <p:nvSpPr>
              <p:cNvPr id="98643" name="Line 264"/>
              <p:cNvSpPr>
                <a:spLocks noChangeShapeType="1"/>
              </p:cNvSpPr>
              <p:nvPr/>
            </p:nvSpPr>
            <p:spPr bwMode="auto">
              <a:xfrm flipV="1">
                <a:off x="2183" y="3403"/>
                <a:ext cx="1" cy="48"/>
              </a:xfrm>
              <a:prstGeom prst="line">
                <a:avLst/>
              </a:prstGeom>
              <a:noFill/>
              <a:ln w="0">
                <a:solidFill>
                  <a:srgbClr val="000000"/>
                </a:solidFill>
                <a:round/>
                <a:headEnd/>
                <a:tailEnd/>
              </a:ln>
            </p:spPr>
            <p:txBody>
              <a:bodyPr/>
              <a:lstStyle/>
              <a:p>
                <a:endParaRPr lang="en-US"/>
              </a:p>
            </p:txBody>
          </p:sp>
          <p:sp>
            <p:nvSpPr>
              <p:cNvPr id="98644" name="Line 265"/>
              <p:cNvSpPr>
                <a:spLocks noChangeShapeType="1"/>
              </p:cNvSpPr>
              <p:nvPr/>
            </p:nvSpPr>
            <p:spPr bwMode="auto">
              <a:xfrm flipV="1">
                <a:off x="2183" y="3403"/>
                <a:ext cx="1" cy="48"/>
              </a:xfrm>
              <a:prstGeom prst="line">
                <a:avLst/>
              </a:prstGeom>
              <a:noFill/>
              <a:ln w="0">
                <a:solidFill>
                  <a:srgbClr val="000000"/>
                </a:solidFill>
                <a:round/>
                <a:headEnd/>
                <a:tailEnd/>
              </a:ln>
            </p:spPr>
            <p:txBody>
              <a:bodyPr/>
              <a:lstStyle/>
              <a:p>
                <a:endParaRPr lang="en-US"/>
              </a:p>
            </p:txBody>
          </p:sp>
          <p:sp>
            <p:nvSpPr>
              <p:cNvPr id="98645" name="Line 266"/>
              <p:cNvSpPr>
                <a:spLocks noChangeShapeType="1"/>
              </p:cNvSpPr>
              <p:nvPr/>
            </p:nvSpPr>
            <p:spPr bwMode="auto">
              <a:xfrm flipV="1">
                <a:off x="2183" y="3403"/>
                <a:ext cx="1" cy="48"/>
              </a:xfrm>
              <a:prstGeom prst="line">
                <a:avLst/>
              </a:prstGeom>
              <a:noFill/>
              <a:ln w="0">
                <a:solidFill>
                  <a:srgbClr val="000000"/>
                </a:solidFill>
                <a:round/>
                <a:headEnd/>
                <a:tailEnd/>
              </a:ln>
            </p:spPr>
            <p:txBody>
              <a:bodyPr/>
              <a:lstStyle/>
              <a:p>
                <a:endParaRPr lang="en-US"/>
              </a:p>
            </p:txBody>
          </p:sp>
          <p:sp>
            <p:nvSpPr>
              <p:cNvPr id="98646" name="Line 267"/>
              <p:cNvSpPr>
                <a:spLocks noChangeShapeType="1"/>
              </p:cNvSpPr>
              <p:nvPr/>
            </p:nvSpPr>
            <p:spPr bwMode="auto">
              <a:xfrm flipV="1">
                <a:off x="2189" y="3403"/>
                <a:ext cx="1" cy="48"/>
              </a:xfrm>
              <a:prstGeom prst="line">
                <a:avLst/>
              </a:prstGeom>
              <a:noFill/>
              <a:ln w="0">
                <a:solidFill>
                  <a:srgbClr val="000000"/>
                </a:solidFill>
                <a:round/>
                <a:headEnd/>
                <a:tailEnd/>
              </a:ln>
            </p:spPr>
            <p:txBody>
              <a:bodyPr/>
              <a:lstStyle/>
              <a:p>
                <a:endParaRPr lang="en-US"/>
              </a:p>
            </p:txBody>
          </p:sp>
          <p:sp>
            <p:nvSpPr>
              <p:cNvPr id="98647" name="Line 268"/>
              <p:cNvSpPr>
                <a:spLocks noChangeShapeType="1"/>
              </p:cNvSpPr>
              <p:nvPr/>
            </p:nvSpPr>
            <p:spPr bwMode="auto">
              <a:xfrm flipV="1">
                <a:off x="2189" y="3403"/>
                <a:ext cx="1" cy="48"/>
              </a:xfrm>
              <a:prstGeom prst="line">
                <a:avLst/>
              </a:prstGeom>
              <a:noFill/>
              <a:ln w="0">
                <a:solidFill>
                  <a:srgbClr val="000000"/>
                </a:solidFill>
                <a:round/>
                <a:headEnd/>
                <a:tailEnd/>
              </a:ln>
            </p:spPr>
            <p:txBody>
              <a:bodyPr/>
              <a:lstStyle/>
              <a:p>
                <a:endParaRPr lang="en-US"/>
              </a:p>
            </p:txBody>
          </p:sp>
          <p:sp>
            <p:nvSpPr>
              <p:cNvPr id="98648" name="Line 269"/>
              <p:cNvSpPr>
                <a:spLocks noChangeShapeType="1"/>
              </p:cNvSpPr>
              <p:nvPr/>
            </p:nvSpPr>
            <p:spPr bwMode="auto">
              <a:xfrm flipV="1">
                <a:off x="2189" y="3403"/>
                <a:ext cx="1" cy="48"/>
              </a:xfrm>
              <a:prstGeom prst="line">
                <a:avLst/>
              </a:prstGeom>
              <a:noFill/>
              <a:ln w="0">
                <a:solidFill>
                  <a:srgbClr val="000000"/>
                </a:solidFill>
                <a:round/>
                <a:headEnd/>
                <a:tailEnd/>
              </a:ln>
            </p:spPr>
            <p:txBody>
              <a:bodyPr/>
              <a:lstStyle/>
              <a:p>
                <a:endParaRPr lang="en-US"/>
              </a:p>
            </p:txBody>
          </p:sp>
          <p:sp>
            <p:nvSpPr>
              <p:cNvPr id="98649" name="Line 270"/>
              <p:cNvSpPr>
                <a:spLocks noChangeShapeType="1"/>
              </p:cNvSpPr>
              <p:nvPr/>
            </p:nvSpPr>
            <p:spPr bwMode="auto">
              <a:xfrm flipV="1">
                <a:off x="2195" y="3403"/>
                <a:ext cx="1" cy="48"/>
              </a:xfrm>
              <a:prstGeom prst="line">
                <a:avLst/>
              </a:prstGeom>
              <a:noFill/>
              <a:ln w="0">
                <a:solidFill>
                  <a:srgbClr val="000000"/>
                </a:solidFill>
                <a:round/>
                <a:headEnd/>
                <a:tailEnd/>
              </a:ln>
            </p:spPr>
            <p:txBody>
              <a:bodyPr/>
              <a:lstStyle/>
              <a:p>
                <a:endParaRPr lang="en-US"/>
              </a:p>
            </p:txBody>
          </p:sp>
          <p:sp>
            <p:nvSpPr>
              <p:cNvPr id="98650" name="Line 271"/>
              <p:cNvSpPr>
                <a:spLocks noChangeShapeType="1"/>
              </p:cNvSpPr>
              <p:nvPr/>
            </p:nvSpPr>
            <p:spPr bwMode="auto">
              <a:xfrm flipV="1">
                <a:off x="2195" y="3403"/>
                <a:ext cx="1" cy="48"/>
              </a:xfrm>
              <a:prstGeom prst="line">
                <a:avLst/>
              </a:prstGeom>
              <a:noFill/>
              <a:ln w="0">
                <a:solidFill>
                  <a:srgbClr val="000000"/>
                </a:solidFill>
                <a:round/>
                <a:headEnd/>
                <a:tailEnd/>
              </a:ln>
            </p:spPr>
            <p:txBody>
              <a:bodyPr/>
              <a:lstStyle/>
              <a:p>
                <a:endParaRPr lang="en-US"/>
              </a:p>
            </p:txBody>
          </p:sp>
          <p:sp>
            <p:nvSpPr>
              <p:cNvPr id="98651" name="Line 272"/>
              <p:cNvSpPr>
                <a:spLocks noChangeShapeType="1"/>
              </p:cNvSpPr>
              <p:nvPr/>
            </p:nvSpPr>
            <p:spPr bwMode="auto">
              <a:xfrm flipV="1">
                <a:off x="2195" y="3403"/>
                <a:ext cx="1" cy="48"/>
              </a:xfrm>
              <a:prstGeom prst="line">
                <a:avLst/>
              </a:prstGeom>
              <a:noFill/>
              <a:ln w="0">
                <a:solidFill>
                  <a:srgbClr val="000000"/>
                </a:solidFill>
                <a:round/>
                <a:headEnd/>
                <a:tailEnd/>
              </a:ln>
            </p:spPr>
            <p:txBody>
              <a:bodyPr/>
              <a:lstStyle/>
              <a:p>
                <a:endParaRPr lang="en-US"/>
              </a:p>
            </p:txBody>
          </p:sp>
          <p:sp>
            <p:nvSpPr>
              <p:cNvPr id="98652" name="Line 273"/>
              <p:cNvSpPr>
                <a:spLocks noChangeShapeType="1"/>
              </p:cNvSpPr>
              <p:nvPr/>
            </p:nvSpPr>
            <p:spPr bwMode="auto">
              <a:xfrm flipV="1">
                <a:off x="2201" y="3403"/>
                <a:ext cx="1" cy="48"/>
              </a:xfrm>
              <a:prstGeom prst="line">
                <a:avLst/>
              </a:prstGeom>
              <a:noFill/>
              <a:ln w="0">
                <a:solidFill>
                  <a:srgbClr val="000000"/>
                </a:solidFill>
                <a:round/>
                <a:headEnd/>
                <a:tailEnd/>
              </a:ln>
            </p:spPr>
            <p:txBody>
              <a:bodyPr/>
              <a:lstStyle/>
              <a:p>
                <a:endParaRPr lang="en-US"/>
              </a:p>
            </p:txBody>
          </p:sp>
          <p:sp>
            <p:nvSpPr>
              <p:cNvPr id="98653" name="Line 274"/>
              <p:cNvSpPr>
                <a:spLocks noChangeShapeType="1"/>
              </p:cNvSpPr>
              <p:nvPr/>
            </p:nvSpPr>
            <p:spPr bwMode="auto">
              <a:xfrm flipV="1">
                <a:off x="2201" y="3403"/>
                <a:ext cx="1" cy="48"/>
              </a:xfrm>
              <a:prstGeom prst="line">
                <a:avLst/>
              </a:prstGeom>
              <a:noFill/>
              <a:ln w="0">
                <a:solidFill>
                  <a:srgbClr val="000000"/>
                </a:solidFill>
                <a:round/>
                <a:headEnd/>
                <a:tailEnd/>
              </a:ln>
            </p:spPr>
            <p:txBody>
              <a:bodyPr/>
              <a:lstStyle/>
              <a:p>
                <a:endParaRPr lang="en-US"/>
              </a:p>
            </p:txBody>
          </p:sp>
          <p:sp>
            <p:nvSpPr>
              <p:cNvPr id="98654" name="Line 275"/>
              <p:cNvSpPr>
                <a:spLocks noChangeShapeType="1"/>
              </p:cNvSpPr>
              <p:nvPr/>
            </p:nvSpPr>
            <p:spPr bwMode="auto">
              <a:xfrm flipV="1">
                <a:off x="2201" y="3403"/>
                <a:ext cx="1" cy="48"/>
              </a:xfrm>
              <a:prstGeom prst="line">
                <a:avLst/>
              </a:prstGeom>
              <a:noFill/>
              <a:ln w="0">
                <a:solidFill>
                  <a:srgbClr val="000000"/>
                </a:solidFill>
                <a:round/>
                <a:headEnd/>
                <a:tailEnd/>
              </a:ln>
            </p:spPr>
            <p:txBody>
              <a:bodyPr/>
              <a:lstStyle/>
              <a:p>
                <a:endParaRPr lang="en-US"/>
              </a:p>
            </p:txBody>
          </p:sp>
          <p:sp>
            <p:nvSpPr>
              <p:cNvPr id="98655" name="Line 276"/>
              <p:cNvSpPr>
                <a:spLocks noChangeShapeType="1"/>
              </p:cNvSpPr>
              <p:nvPr/>
            </p:nvSpPr>
            <p:spPr bwMode="auto">
              <a:xfrm flipV="1">
                <a:off x="2207" y="3403"/>
                <a:ext cx="1" cy="48"/>
              </a:xfrm>
              <a:prstGeom prst="line">
                <a:avLst/>
              </a:prstGeom>
              <a:noFill/>
              <a:ln w="0">
                <a:solidFill>
                  <a:srgbClr val="000000"/>
                </a:solidFill>
                <a:round/>
                <a:headEnd/>
                <a:tailEnd/>
              </a:ln>
            </p:spPr>
            <p:txBody>
              <a:bodyPr/>
              <a:lstStyle/>
              <a:p>
                <a:endParaRPr lang="en-US"/>
              </a:p>
            </p:txBody>
          </p:sp>
          <p:sp>
            <p:nvSpPr>
              <p:cNvPr id="98656" name="Line 277"/>
              <p:cNvSpPr>
                <a:spLocks noChangeShapeType="1"/>
              </p:cNvSpPr>
              <p:nvPr/>
            </p:nvSpPr>
            <p:spPr bwMode="auto">
              <a:xfrm flipV="1">
                <a:off x="2207" y="3403"/>
                <a:ext cx="1" cy="48"/>
              </a:xfrm>
              <a:prstGeom prst="line">
                <a:avLst/>
              </a:prstGeom>
              <a:noFill/>
              <a:ln w="0">
                <a:solidFill>
                  <a:srgbClr val="000000"/>
                </a:solidFill>
                <a:round/>
                <a:headEnd/>
                <a:tailEnd/>
              </a:ln>
            </p:spPr>
            <p:txBody>
              <a:bodyPr/>
              <a:lstStyle/>
              <a:p>
                <a:endParaRPr lang="en-US"/>
              </a:p>
            </p:txBody>
          </p:sp>
          <p:sp>
            <p:nvSpPr>
              <p:cNvPr id="98657" name="Line 278"/>
              <p:cNvSpPr>
                <a:spLocks noChangeShapeType="1"/>
              </p:cNvSpPr>
              <p:nvPr/>
            </p:nvSpPr>
            <p:spPr bwMode="auto">
              <a:xfrm flipV="1">
                <a:off x="2207" y="3403"/>
                <a:ext cx="1" cy="48"/>
              </a:xfrm>
              <a:prstGeom prst="line">
                <a:avLst/>
              </a:prstGeom>
              <a:noFill/>
              <a:ln w="0">
                <a:solidFill>
                  <a:srgbClr val="000000"/>
                </a:solidFill>
                <a:round/>
                <a:headEnd/>
                <a:tailEnd/>
              </a:ln>
            </p:spPr>
            <p:txBody>
              <a:bodyPr/>
              <a:lstStyle/>
              <a:p>
                <a:endParaRPr lang="en-US"/>
              </a:p>
            </p:txBody>
          </p:sp>
          <p:sp>
            <p:nvSpPr>
              <p:cNvPr id="98658" name="Line 279"/>
              <p:cNvSpPr>
                <a:spLocks noChangeShapeType="1"/>
              </p:cNvSpPr>
              <p:nvPr/>
            </p:nvSpPr>
            <p:spPr bwMode="auto">
              <a:xfrm flipV="1">
                <a:off x="2213" y="3403"/>
                <a:ext cx="1" cy="48"/>
              </a:xfrm>
              <a:prstGeom prst="line">
                <a:avLst/>
              </a:prstGeom>
              <a:noFill/>
              <a:ln w="0">
                <a:solidFill>
                  <a:srgbClr val="000000"/>
                </a:solidFill>
                <a:round/>
                <a:headEnd/>
                <a:tailEnd/>
              </a:ln>
            </p:spPr>
            <p:txBody>
              <a:bodyPr/>
              <a:lstStyle/>
              <a:p>
                <a:endParaRPr lang="en-US"/>
              </a:p>
            </p:txBody>
          </p:sp>
          <p:sp>
            <p:nvSpPr>
              <p:cNvPr id="98659" name="Line 280"/>
              <p:cNvSpPr>
                <a:spLocks noChangeShapeType="1"/>
              </p:cNvSpPr>
              <p:nvPr/>
            </p:nvSpPr>
            <p:spPr bwMode="auto">
              <a:xfrm flipV="1">
                <a:off x="2213" y="3403"/>
                <a:ext cx="1" cy="48"/>
              </a:xfrm>
              <a:prstGeom prst="line">
                <a:avLst/>
              </a:prstGeom>
              <a:noFill/>
              <a:ln w="0">
                <a:solidFill>
                  <a:srgbClr val="000000"/>
                </a:solidFill>
                <a:round/>
                <a:headEnd/>
                <a:tailEnd/>
              </a:ln>
            </p:spPr>
            <p:txBody>
              <a:bodyPr/>
              <a:lstStyle/>
              <a:p>
                <a:endParaRPr lang="en-US"/>
              </a:p>
            </p:txBody>
          </p:sp>
          <p:sp>
            <p:nvSpPr>
              <p:cNvPr id="98660" name="Line 281"/>
              <p:cNvSpPr>
                <a:spLocks noChangeShapeType="1"/>
              </p:cNvSpPr>
              <p:nvPr/>
            </p:nvSpPr>
            <p:spPr bwMode="auto">
              <a:xfrm flipV="1">
                <a:off x="2213" y="3403"/>
                <a:ext cx="1" cy="48"/>
              </a:xfrm>
              <a:prstGeom prst="line">
                <a:avLst/>
              </a:prstGeom>
              <a:noFill/>
              <a:ln w="0">
                <a:solidFill>
                  <a:srgbClr val="000000"/>
                </a:solidFill>
                <a:round/>
                <a:headEnd/>
                <a:tailEnd/>
              </a:ln>
            </p:spPr>
            <p:txBody>
              <a:bodyPr/>
              <a:lstStyle/>
              <a:p>
                <a:endParaRPr lang="en-US"/>
              </a:p>
            </p:txBody>
          </p:sp>
          <p:sp>
            <p:nvSpPr>
              <p:cNvPr id="98661" name="Line 282"/>
              <p:cNvSpPr>
                <a:spLocks noChangeShapeType="1"/>
              </p:cNvSpPr>
              <p:nvPr/>
            </p:nvSpPr>
            <p:spPr bwMode="auto">
              <a:xfrm flipV="1">
                <a:off x="2219" y="3403"/>
                <a:ext cx="1" cy="48"/>
              </a:xfrm>
              <a:prstGeom prst="line">
                <a:avLst/>
              </a:prstGeom>
              <a:noFill/>
              <a:ln w="0">
                <a:solidFill>
                  <a:srgbClr val="000000"/>
                </a:solidFill>
                <a:round/>
                <a:headEnd/>
                <a:tailEnd/>
              </a:ln>
            </p:spPr>
            <p:txBody>
              <a:bodyPr/>
              <a:lstStyle/>
              <a:p>
                <a:endParaRPr lang="en-US"/>
              </a:p>
            </p:txBody>
          </p:sp>
          <p:sp>
            <p:nvSpPr>
              <p:cNvPr id="98662" name="Line 283"/>
              <p:cNvSpPr>
                <a:spLocks noChangeShapeType="1"/>
              </p:cNvSpPr>
              <p:nvPr/>
            </p:nvSpPr>
            <p:spPr bwMode="auto">
              <a:xfrm flipV="1">
                <a:off x="2219" y="3403"/>
                <a:ext cx="1" cy="48"/>
              </a:xfrm>
              <a:prstGeom prst="line">
                <a:avLst/>
              </a:prstGeom>
              <a:noFill/>
              <a:ln w="0">
                <a:solidFill>
                  <a:srgbClr val="000000"/>
                </a:solidFill>
                <a:round/>
                <a:headEnd/>
                <a:tailEnd/>
              </a:ln>
            </p:spPr>
            <p:txBody>
              <a:bodyPr/>
              <a:lstStyle/>
              <a:p>
                <a:endParaRPr lang="en-US"/>
              </a:p>
            </p:txBody>
          </p:sp>
          <p:sp>
            <p:nvSpPr>
              <p:cNvPr id="98663" name="Line 284"/>
              <p:cNvSpPr>
                <a:spLocks noChangeShapeType="1"/>
              </p:cNvSpPr>
              <p:nvPr/>
            </p:nvSpPr>
            <p:spPr bwMode="auto">
              <a:xfrm flipV="1">
                <a:off x="2219" y="3403"/>
                <a:ext cx="1" cy="48"/>
              </a:xfrm>
              <a:prstGeom prst="line">
                <a:avLst/>
              </a:prstGeom>
              <a:noFill/>
              <a:ln w="0">
                <a:solidFill>
                  <a:srgbClr val="000000"/>
                </a:solidFill>
                <a:round/>
                <a:headEnd/>
                <a:tailEnd/>
              </a:ln>
            </p:spPr>
            <p:txBody>
              <a:bodyPr/>
              <a:lstStyle/>
              <a:p>
                <a:endParaRPr lang="en-US"/>
              </a:p>
            </p:txBody>
          </p:sp>
          <p:sp>
            <p:nvSpPr>
              <p:cNvPr id="98664" name="Line 285"/>
              <p:cNvSpPr>
                <a:spLocks noChangeShapeType="1"/>
              </p:cNvSpPr>
              <p:nvPr/>
            </p:nvSpPr>
            <p:spPr bwMode="auto">
              <a:xfrm flipV="1">
                <a:off x="2225" y="3403"/>
                <a:ext cx="1" cy="48"/>
              </a:xfrm>
              <a:prstGeom prst="line">
                <a:avLst/>
              </a:prstGeom>
              <a:noFill/>
              <a:ln w="0">
                <a:solidFill>
                  <a:srgbClr val="000000"/>
                </a:solidFill>
                <a:round/>
                <a:headEnd/>
                <a:tailEnd/>
              </a:ln>
            </p:spPr>
            <p:txBody>
              <a:bodyPr/>
              <a:lstStyle/>
              <a:p>
                <a:endParaRPr lang="en-US"/>
              </a:p>
            </p:txBody>
          </p:sp>
          <p:sp>
            <p:nvSpPr>
              <p:cNvPr id="98665" name="Line 286"/>
              <p:cNvSpPr>
                <a:spLocks noChangeShapeType="1"/>
              </p:cNvSpPr>
              <p:nvPr/>
            </p:nvSpPr>
            <p:spPr bwMode="auto">
              <a:xfrm flipV="1">
                <a:off x="2225" y="3403"/>
                <a:ext cx="1" cy="48"/>
              </a:xfrm>
              <a:prstGeom prst="line">
                <a:avLst/>
              </a:prstGeom>
              <a:noFill/>
              <a:ln w="0">
                <a:solidFill>
                  <a:srgbClr val="000000"/>
                </a:solidFill>
                <a:round/>
                <a:headEnd/>
                <a:tailEnd/>
              </a:ln>
            </p:spPr>
            <p:txBody>
              <a:bodyPr/>
              <a:lstStyle/>
              <a:p>
                <a:endParaRPr lang="en-US"/>
              </a:p>
            </p:txBody>
          </p:sp>
          <p:sp>
            <p:nvSpPr>
              <p:cNvPr id="98666" name="Line 287"/>
              <p:cNvSpPr>
                <a:spLocks noChangeShapeType="1"/>
              </p:cNvSpPr>
              <p:nvPr/>
            </p:nvSpPr>
            <p:spPr bwMode="auto">
              <a:xfrm flipV="1">
                <a:off x="2225" y="3403"/>
                <a:ext cx="1" cy="48"/>
              </a:xfrm>
              <a:prstGeom prst="line">
                <a:avLst/>
              </a:prstGeom>
              <a:noFill/>
              <a:ln w="0">
                <a:solidFill>
                  <a:srgbClr val="000000"/>
                </a:solidFill>
                <a:round/>
                <a:headEnd/>
                <a:tailEnd/>
              </a:ln>
            </p:spPr>
            <p:txBody>
              <a:bodyPr/>
              <a:lstStyle/>
              <a:p>
                <a:endParaRPr lang="en-US"/>
              </a:p>
            </p:txBody>
          </p:sp>
          <p:sp>
            <p:nvSpPr>
              <p:cNvPr id="98667" name="Line 288"/>
              <p:cNvSpPr>
                <a:spLocks noChangeShapeType="1"/>
              </p:cNvSpPr>
              <p:nvPr/>
            </p:nvSpPr>
            <p:spPr bwMode="auto">
              <a:xfrm flipV="1">
                <a:off x="2231" y="3403"/>
                <a:ext cx="1" cy="48"/>
              </a:xfrm>
              <a:prstGeom prst="line">
                <a:avLst/>
              </a:prstGeom>
              <a:noFill/>
              <a:ln w="0">
                <a:solidFill>
                  <a:srgbClr val="000000"/>
                </a:solidFill>
                <a:round/>
                <a:headEnd/>
                <a:tailEnd/>
              </a:ln>
            </p:spPr>
            <p:txBody>
              <a:bodyPr/>
              <a:lstStyle/>
              <a:p>
                <a:endParaRPr lang="en-US"/>
              </a:p>
            </p:txBody>
          </p:sp>
          <p:sp>
            <p:nvSpPr>
              <p:cNvPr id="98668" name="Line 289"/>
              <p:cNvSpPr>
                <a:spLocks noChangeShapeType="1"/>
              </p:cNvSpPr>
              <p:nvPr/>
            </p:nvSpPr>
            <p:spPr bwMode="auto">
              <a:xfrm flipV="1">
                <a:off x="2231" y="3403"/>
                <a:ext cx="1" cy="48"/>
              </a:xfrm>
              <a:prstGeom prst="line">
                <a:avLst/>
              </a:prstGeom>
              <a:noFill/>
              <a:ln w="0">
                <a:solidFill>
                  <a:srgbClr val="000000"/>
                </a:solidFill>
                <a:round/>
                <a:headEnd/>
                <a:tailEnd/>
              </a:ln>
            </p:spPr>
            <p:txBody>
              <a:bodyPr/>
              <a:lstStyle/>
              <a:p>
                <a:endParaRPr lang="en-US"/>
              </a:p>
            </p:txBody>
          </p:sp>
          <p:sp>
            <p:nvSpPr>
              <p:cNvPr id="98669" name="Line 290"/>
              <p:cNvSpPr>
                <a:spLocks noChangeShapeType="1"/>
              </p:cNvSpPr>
              <p:nvPr/>
            </p:nvSpPr>
            <p:spPr bwMode="auto">
              <a:xfrm flipV="1">
                <a:off x="2231" y="3403"/>
                <a:ext cx="1" cy="48"/>
              </a:xfrm>
              <a:prstGeom prst="line">
                <a:avLst/>
              </a:prstGeom>
              <a:noFill/>
              <a:ln w="0">
                <a:solidFill>
                  <a:srgbClr val="000000"/>
                </a:solidFill>
                <a:round/>
                <a:headEnd/>
                <a:tailEnd/>
              </a:ln>
            </p:spPr>
            <p:txBody>
              <a:bodyPr/>
              <a:lstStyle/>
              <a:p>
                <a:endParaRPr lang="en-US"/>
              </a:p>
            </p:txBody>
          </p:sp>
          <p:sp>
            <p:nvSpPr>
              <p:cNvPr id="98670" name="Line 291"/>
              <p:cNvSpPr>
                <a:spLocks noChangeShapeType="1"/>
              </p:cNvSpPr>
              <p:nvPr/>
            </p:nvSpPr>
            <p:spPr bwMode="auto">
              <a:xfrm flipV="1">
                <a:off x="2237" y="3403"/>
                <a:ext cx="1" cy="48"/>
              </a:xfrm>
              <a:prstGeom prst="line">
                <a:avLst/>
              </a:prstGeom>
              <a:noFill/>
              <a:ln w="0">
                <a:solidFill>
                  <a:srgbClr val="000000"/>
                </a:solidFill>
                <a:round/>
                <a:headEnd/>
                <a:tailEnd/>
              </a:ln>
            </p:spPr>
            <p:txBody>
              <a:bodyPr/>
              <a:lstStyle/>
              <a:p>
                <a:endParaRPr lang="en-US"/>
              </a:p>
            </p:txBody>
          </p:sp>
          <p:sp>
            <p:nvSpPr>
              <p:cNvPr id="98671" name="Line 292"/>
              <p:cNvSpPr>
                <a:spLocks noChangeShapeType="1"/>
              </p:cNvSpPr>
              <p:nvPr/>
            </p:nvSpPr>
            <p:spPr bwMode="auto">
              <a:xfrm flipV="1">
                <a:off x="2237" y="3403"/>
                <a:ext cx="1" cy="48"/>
              </a:xfrm>
              <a:prstGeom prst="line">
                <a:avLst/>
              </a:prstGeom>
              <a:noFill/>
              <a:ln w="0">
                <a:solidFill>
                  <a:srgbClr val="000000"/>
                </a:solidFill>
                <a:round/>
                <a:headEnd/>
                <a:tailEnd/>
              </a:ln>
            </p:spPr>
            <p:txBody>
              <a:bodyPr/>
              <a:lstStyle/>
              <a:p>
                <a:endParaRPr lang="en-US"/>
              </a:p>
            </p:txBody>
          </p:sp>
          <p:sp>
            <p:nvSpPr>
              <p:cNvPr id="98672" name="Line 293"/>
              <p:cNvSpPr>
                <a:spLocks noChangeShapeType="1"/>
              </p:cNvSpPr>
              <p:nvPr/>
            </p:nvSpPr>
            <p:spPr bwMode="auto">
              <a:xfrm flipV="1">
                <a:off x="2237" y="3403"/>
                <a:ext cx="1" cy="48"/>
              </a:xfrm>
              <a:prstGeom prst="line">
                <a:avLst/>
              </a:prstGeom>
              <a:noFill/>
              <a:ln w="0">
                <a:solidFill>
                  <a:srgbClr val="000000"/>
                </a:solidFill>
                <a:round/>
                <a:headEnd/>
                <a:tailEnd/>
              </a:ln>
            </p:spPr>
            <p:txBody>
              <a:bodyPr/>
              <a:lstStyle/>
              <a:p>
                <a:endParaRPr lang="en-US"/>
              </a:p>
            </p:txBody>
          </p:sp>
          <p:sp>
            <p:nvSpPr>
              <p:cNvPr id="98673" name="Line 294"/>
              <p:cNvSpPr>
                <a:spLocks noChangeShapeType="1"/>
              </p:cNvSpPr>
              <p:nvPr/>
            </p:nvSpPr>
            <p:spPr bwMode="auto">
              <a:xfrm flipV="1">
                <a:off x="2243" y="3403"/>
                <a:ext cx="1" cy="48"/>
              </a:xfrm>
              <a:prstGeom prst="line">
                <a:avLst/>
              </a:prstGeom>
              <a:noFill/>
              <a:ln w="0">
                <a:solidFill>
                  <a:srgbClr val="000000"/>
                </a:solidFill>
                <a:round/>
                <a:headEnd/>
                <a:tailEnd/>
              </a:ln>
            </p:spPr>
            <p:txBody>
              <a:bodyPr/>
              <a:lstStyle/>
              <a:p>
                <a:endParaRPr lang="en-US"/>
              </a:p>
            </p:txBody>
          </p:sp>
          <p:sp>
            <p:nvSpPr>
              <p:cNvPr id="98674" name="Line 295"/>
              <p:cNvSpPr>
                <a:spLocks noChangeShapeType="1"/>
              </p:cNvSpPr>
              <p:nvPr/>
            </p:nvSpPr>
            <p:spPr bwMode="auto">
              <a:xfrm flipV="1">
                <a:off x="2243" y="3403"/>
                <a:ext cx="1" cy="48"/>
              </a:xfrm>
              <a:prstGeom prst="line">
                <a:avLst/>
              </a:prstGeom>
              <a:noFill/>
              <a:ln w="0">
                <a:solidFill>
                  <a:srgbClr val="000000"/>
                </a:solidFill>
                <a:round/>
                <a:headEnd/>
                <a:tailEnd/>
              </a:ln>
            </p:spPr>
            <p:txBody>
              <a:bodyPr/>
              <a:lstStyle/>
              <a:p>
                <a:endParaRPr lang="en-US"/>
              </a:p>
            </p:txBody>
          </p:sp>
          <p:sp>
            <p:nvSpPr>
              <p:cNvPr id="98675" name="Line 296"/>
              <p:cNvSpPr>
                <a:spLocks noChangeShapeType="1"/>
              </p:cNvSpPr>
              <p:nvPr/>
            </p:nvSpPr>
            <p:spPr bwMode="auto">
              <a:xfrm flipV="1">
                <a:off x="2243" y="3403"/>
                <a:ext cx="1" cy="48"/>
              </a:xfrm>
              <a:prstGeom prst="line">
                <a:avLst/>
              </a:prstGeom>
              <a:noFill/>
              <a:ln w="0">
                <a:solidFill>
                  <a:srgbClr val="000000"/>
                </a:solidFill>
                <a:round/>
                <a:headEnd/>
                <a:tailEnd/>
              </a:ln>
            </p:spPr>
            <p:txBody>
              <a:bodyPr/>
              <a:lstStyle/>
              <a:p>
                <a:endParaRPr lang="en-US"/>
              </a:p>
            </p:txBody>
          </p:sp>
          <p:sp>
            <p:nvSpPr>
              <p:cNvPr id="98676" name="Line 297"/>
              <p:cNvSpPr>
                <a:spLocks noChangeShapeType="1"/>
              </p:cNvSpPr>
              <p:nvPr/>
            </p:nvSpPr>
            <p:spPr bwMode="auto">
              <a:xfrm flipV="1">
                <a:off x="2249" y="3403"/>
                <a:ext cx="1" cy="48"/>
              </a:xfrm>
              <a:prstGeom prst="line">
                <a:avLst/>
              </a:prstGeom>
              <a:noFill/>
              <a:ln w="0">
                <a:solidFill>
                  <a:srgbClr val="000000"/>
                </a:solidFill>
                <a:round/>
                <a:headEnd/>
                <a:tailEnd/>
              </a:ln>
            </p:spPr>
            <p:txBody>
              <a:bodyPr/>
              <a:lstStyle/>
              <a:p>
                <a:endParaRPr lang="en-US"/>
              </a:p>
            </p:txBody>
          </p:sp>
          <p:sp>
            <p:nvSpPr>
              <p:cNvPr id="98677" name="Line 298"/>
              <p:cNvSpPr>
                <a:spLocks noChangeShapeType="1"/>
              </p:cNvSpPr>
              <p:nvPr/>
            </p:nvSpPr>
            <p:spPr bwMode="auto">
              <a:xfrm flipV="1">
                <a:off x="2249" y="3403"/>
                <a:ext cx="1" cy="48"/>
              </a:xfrm>
              <a:prstGeom prst="line">
                <a:avLst/>
              </a:prstGeom>
              <a:noFill/>
              <a:ln w="0">
                <a:solidFill>
                  <a:srgbClr val="000000"/>
                </a:solidFill>
                <a:round/>
                <a:headEnd/>
                <a:tailEnd/>
              </a:ln>
            </p:spPr>
            <p:txBody>
              <a:bodyPr/>
              <a:lstStyle/>
              <a:p>
                <a:endParaRPr lang="en-US"/>
              </a:p>
            </p:txBody>
          </p:sp>
          <p:sp>
            <p:nvSpPr>
              <p:cNvPr id="98678" name="Line 299"/>
              <p:cNvSpPr>
                <a:spLocks noChangeShapeType="1"/>
              </p:cNvSpPr>
              <p:nvPr/>
            </p:nvSpPr>
            <p:spPr bwMode="auto">
              <a:xfrm flipV="1">
                <a:off x="2249" y="3403"/>
                <a:ext cx="1" cy="48"/>
              </a:xfrm>
              <a:prstGeom prst="line">
                <a:avLst/>
              </a:prstGeom>
              <a:noFill/>
              <a:ln w="0">
                <a:solidFill>
                  <a:srgbClr val="000000"/>
                </a:solidFill>
                <a:round/>
                <a:headEnd/>
                <a:tailEnd/>
              </a:ln>
            </p:spPr>
            <p:txBody>
              <a:bodyPr/>
              <a:lstStyle/>
              <a:p>
                <a:endParaRPr lang="en-US"/>
              </a:p>
            </p:txBody>
          </p:sp>
          <p:sp>
            <p:nvSpPr>
              <p:cNvPr id="98679" name="Line 300"/>
              <p:cNvSpPr>
                <a:spLocks noChangeShapeType="1"/>
              </p:cNvSpPr>
              <p:nvPr/>
            </p:nvSpPr>
            <p:spPr bwMode="auto">
              <a:xfrm flipV="1">
                <a:off x="2255" y="3403"/>
                <a:ext cx="1" cy="48"/>
              </a:xfrm>
              <a:prstGeom prst="line">
                <a:avLst/>
              </a:prstGeom>
              <a:noFill/>
              <a:ln w="0">
                <a:solidFill>
                  <a:srgbClr val="000000"/>
                </a:solidFill>
                <a:round/>
                <a:headEnd/>
                <a:tailEnd/>
              </a:ln>
            </p:spPr>
            <p:txBody>
              <a:bodyPr/>
              <a:lstStyle/>
              <a:p>
                <a:endParaRPr lang="en-US"/>
              </a:p>
            </p:txBody>
          </p:sp>
          <p:sp>
            <p:nvSpPr>
              <p:cNvPr id="98680" name="Line 301"/>
              <p:cNvSpPr>
                <a:spLocks noChangeShapeType="1"/>
              </p:cNvSpPr>
              <p:nvPr/>
            </p:nvSpPr>
            <p:spPr bwMode="auto">
              <a:xfrm flipV="1">
                <a:off x="2255" y="3403"/>
                <a:ext cx="1" cy="48"/>
              </a:xfrm>
              <a:prstGeom prst="line">
                <a:avLst/>
              </a:prstGeom>
              <a:noFill/>
              <a:ln w="0">
                <a:solidFill>
                  <a:srgbClr val="000000"/>
                </a:solidFill>
                <a:round/>
                <a:headEnd/>
                <a:tailEnd/>
              </a:ln>
            </p:spPr>
            <p:txBody>
              <a:bodyPr/>
              <a:lstStyle/>
              <a:p>
                <a:endParaRPr lang="en-US"/>
              </a:p>
            </p:txBody>
          </p:sp>
          <p:sp>
            <p:nvSpPr>
              <p:cNvPr id="98681" name="Line 302"/>
              <p:cNvSpPr>
                <a:spLocks noChangeShapeType="1"/>
              </p:cNvSpPr>
              <p:nvPr/>
            </p:nvSpPr>
            <p:spPr bwMode="auto">
              <a:xfrm flipV="1">
                <a:off x="2255" y="3403"/>
                <a:ext cx="1" cy="48"/>
              </a:xfrm>
              <a:prstGeom prst="line">
                <a:avLst/>
              </a:prstGeom>
              <a:noFill/>
              <a:ln w="0">
                <a:solidFill>
                  <a:srgbClr val="000000"/>
                </a:solidFill>
                <a:round/>
                <a:headEnd/>
                <a:tailEnd/>
              </a:ln>
            </p:spPr>
            <p:txBody>
              <a:bodyPr/>
              <a:lstStyle/>
              <a:p>
                <a:endParaRPr lang="en-US"/>
              </a:p>
            </p:txBody>
          </p:sp>
          <p:sp>
            <p:nvSpPr>
              <p:cNvPr id="98682" name="Line 303"/>
              <p:cNvSpPr>
                <a:spLocks noChangeShapeType="1"/>
              </p:cNvSpPr>
              <p:nvPr/>
            </p:nvSpPr>
            <p:spPr bwMode="auto">
              <a:xfrm flipV="1">
                <a:off x="2261" y="3403"/>
                <a:ext cx="1" cy="48"/>
              </a:xfrm>
              <a:prstGeom prst="line">
                <a:avLst/>
              </a:prstGeom>
              <a:noFill/>
              <a:ln w="0">
                <a:solidFill>
                  <a:srgbClr val="000000"/>
                </a:solidFill>
                <a:round/>
                <a:headEnd/>
                <a:tailEnd/>
              </a:ln>
            </p:spPr>
            <p:txBody>
              <a:bodyPr/>
              <a:lstStyle/>
              <a:p>
                <a:endParaRPr lang="en-US"/>
              </a:p>
            </p:txBody>
          </p:sp>
          <p:sp>
            <p:nvSpPr>
              <p:cNvPr id="98683" name="Line 304"/>
              <p:cNvSpPr>
                <a:spLocks noChangeShapeType="1"/>
              </p:cNvSpPr>
              <p:nvPr/>
            </p:nvSpPr>
            <p:spPr bwMode="auto">
              <a:xfrm flipV="1">
                <a:off x="2261" y="3403"/>
                <a:ext cx="1" cy="48"/>
              </a:xfrm>
              <a:prstGeom prst="line">
                <a:avLst/>
              </a:prstGeom>
              <a:noFill/>
              <a:ln w="0">
                <a:solidFill>
                  <a:srgbClr val="000000"/>
                </a:solidFill>
                <a:round/>
                <a:headEnd/>
                <a:tailEnd/>
              </a:ln>
            </p:spPr>
            <p:txBody>
              <a:bodyPr/>
              <a:lstStyle/>
              <a:p>
                <a:endParaRPr lang="en-US"/>
              </a:p>
            </p:txBody>
          </p:sp>
          <p:sp>
            <p:nvSpPr>
              <p:cNvPr id="98684" name="Line 305"/>
              <p:cNvSpPr>
                <a:spLocks noChangeShapeType="1"/>
              </p:cNvSpPr>
              <p:nvPr/>
            </p:nvSpPr>
            <p:spPr bwMode="auto">
              <a:xfrm flipV="1">
                <a:off x="2261" y="3403"/>
                <a:ext cx="1" cy="48"/>
              </a:xfrm>
              <a:prstGeom prst="line">
                <a:avLst/>
              </a:prstGeom>
              <a:noFill/>
              <a:ln w="0">
                <a:solidFill>
                  <a:srgbClr val="000000"/>
                </a:solidFill>
                <a:round/>
                <a:headEnd/>
                <a:tailEnd/>
              </a:ln>
            </p:spPr>
            <p:txBody>
              <a:bodyPr/>
              <a:lstStyle/>
              <a:p>
                <a:endParaRPr lang="en-US"/>
              </a:p>
            </p:txBody>
          </p:sp>
          <p:sp>
            <p:nvSpPr>
              <p:cNvPr id="98685" name="Line 306"/>
              <p:cNvSpPr>
                <a:spLocks noChangeShapeType="1"/>
              </p:cNvSpPr>
              <p:nvPr/>
            </p:nvSpPr>
            <p:spPr bwMode="auto">
              <a:xfrm flipV="1">
                <a:off x="2267" y="3403"/>
                <a:ext cx="1" cy="48"/>
              </a:xfrm>
              <a:prstGeom prst="line">
                <a:avLst/>
              </a:prstGeom>
              <a:noFill/>
              <a:ln w="0">
                <a:solidFill>
                  <a:srgbClr val="000000"/>
                </a:solidFill>
                <a:round/>
                <a:headEnd/>
                <a:tailEnd/>
              </a:ln>
            </p:spPr>
            <p:txBody>
              <a:bodyPr/>
              <a:lstStyle/>
              <a:p>
                <a:endParaRPr lang="en-US"/>
              </a:p>
            </p:txBody>
          </p:sp>
          <p:sp>
            <p:nvSpPr>
              <p:cNvPr id="98686" name="Line 307"/>
              <p:cNvSpPr>
                <a:spLocks noChangeShapeType="1"/>
              </p:cNvSpPr>
              <p:nvPr/>
            </p:nvSpPr>
            <p:spPr bwMode="auto">
              <a:xfrm flipV="1">
                <a:off x="2267" y="3403"/>
                <a:ext cx="1" cy="48"/>
              </a:xfrm>
              <a:prstGeom prst="line">
                <a:avLst/>
              </a:prstGeom>
              <a:noFill/>
              <a:ln w="0">
                <a:solidFill>
                  <a:srgbClr val="000000"/>
                </a:solidFill>
                <a:round/>
                <a:headEnd/>
                <a:tailEnd/>
              </a:ln>
            </p:spPr>
            <p:txBody>
              <a:bodyPr/>
              <a:lstStyle/>
              <a:p>
                <a:endParaRPr lang="en-US"/>
              </a:p>
            </p:txBody>
          </p:sp>
          <p:sp>
            <p:nvSpPr>
              <p:cNvPr id="98687" name="Line 308"/>
              <p:cNvSpPr>
                <a:spLocks noChangeShapeType="1"/>
              </p:cNvSpPr>
              <p:nvPr/>
            </p:nvSpPr>
            <p:spPr bwMode="auto">
              <a:xfrm flipV="1">
                <a:off x="2267" y="3403"/>
                <a:ext cx="1" cy="48"/>
              </a:xfrm>
              <a:prstGeom prst="line">
                <a:avLst/>
              </a:prstGeom>
              <a:noFill/>
              <a:ln w="0">
                <a:solidFill>
                  <a:srgbClr val="000000"/>
                </a:solidFill>
                <a:round/>
                <a:headEnd/>
                <a:tailEnd/>
              </a:ln>
            </p:spPr>
            <p:txBody>
              <a:bodyPr/>
              <a:lstStyle/>
              <a:p>
                <a:endParaRPr lang="en-US"/>
              </a:p>
            </p:txBody>
          </p:sp>
          <p:sp>
            <p:nvSpPr>
              <p:cNvPr id="98688" name="Line 309"/>
              <p:cNvSpPr>
                <a:spLocks noChangeShapeType="1"/>
              </p:cNvSpPr>
              <p:nvPr/>
            </p:nvSpPr>
            <p:spPr bwMode="auto">
              <a:xfrm flipV="1">
                <a:off x="2273" y="3403"/>
                <a:ext cx="1" cy="48"/>
              </a:xfrm>
              <a:prstGeom prst="line">
                <a:avLst/>
              </a:prstGeom>
              <a:noFill/>
              <a:ln w="0">
                <a:solidFill>
                  <a:srgbClr val="000000"/>
                </a:solidFill>
                <a:round/>
                <a:headEnd/>
                <a:tailEnd/>
              </a:ln>
            </p:spPr>
            <p:txBody>
              <a:bodyPr/>
              <a:lstStyle/>
              <a:p>
                <a:endParaRPr lang="en-US"/>
              </a:p>
            </p:txBody>
          </p:sp>
          <p:sp>
            <p:nvSpPr>
              <p:cNvPr id="98689" name="Line 310"/>
              <p:cNvSpPr>
                <a:spLocks noChangeShapeType="1"/>
              </p:cNvSpPr>
              <p:nvPr/>
            </p:nvSpPr>
            <p:spPr bwMode="auto">
              <a:xfrm flipV="1">
                <a:off x="2273" y="3403"/>
                <a:ext cx="1" cy="48"/>
              </a:xfrm>
              <a:prstGeom prst="line">
                <a:avLst/>
              </a:prstGeom>
              <a:noFill/>
              <a:ln w="0">
                <a:solidFill>
                  <a:srgbClr val="000000"/>
                </a:solidFill>
                <a:round/>
                <a:headEnd/>
                <a:tailEnd/>
              </a:ln>
            </p:spPr>
            <p:txBody>
              <a:bodyPr/>
              <a:lstStyle/>
              <a:p>
                <a:endParaRPr lang="en-US"/>
              </a:p>
            </p:txBody>
          </p:sp>
          <p:sp>
            <p:nvSpPr>
              <p:cNvPr id="98690" name="Line 311"/>
              <p:cNvSpPr>
                <a:spLocks noChangeShapeType="1"/>
              </p:cNvSpPr>
              <p:nvPr/>
            </p:nvSpPr>
            <p:spPr bwMode="auto">
              <a:xfrm flipV="1">
                <a:off x="2273" y="3403"/>
                <a:ext cx="1" cy="48"/>
              </a:xfrm>
              <a:prstGeom prst="line">
                <a:avLst/>
              </a:prstGeom>
              <a:noFill/>
              <a:ln w="0">
                <a:solidFill>
                  <a:srgbClr val="000000"/>
                </a:solidFill>
                <a:round/>
                <a:headEnd/>
                <a:tailEnd/>
              </a:ln>
            </p:spPr>
            <p:txBody>
              <a:bodyPr/>
              <a:lstStyle/>
              <a:p>
                <a:endParaRPr lang="en-US"/>
              </a:p>
            </p:txBody>
          </p:sp>
          <p:sp>
            <p:nvSpPr>
              <p:cNvPr id="98691" name="Line 312"/>
              <p:cNvSpPr>
                <a:spLocks noChangeShapeType="1"/>
              </p:cNvSpPr>
              <p:nvPr/>
            </p:nvSpPr>
            <p:spPr bwMode="auto">
              <a:xfrm flipV="1">
                <a:off x="2279" y="3403"/>
                <a:ext cx="1" cy="48"/>
              </a:xfrm>
              <a:prstGeom prst="line">
                <a:avLst/>
              </a:prstGeom>
              <a:noFill/>
              <a:ln w="0">
                <a:solidFill>
                  <a:srgbClr val="000000"/>
                </a:solidFill>
                <a:round/>
                <a:headEnd/>
                <a:tailEnd/>
              </a:ln>
            </p:spPr>
            <p:txBody>
              <a:bodyPr/>
              <a:lstStyle/>
              <a:p>
                <a:endParaRPr lang="en-US"/>
              </a:p>
            </p:txBody>
          </p:sp>
          <p:sp>
            <p:nvSpPr>
              <p:cNvPr id="98692" name="Line 313"/>
              <p:cNvSpPr>
                <a:spLocks noChangeShapeType="1"/>
              </p:cNvSpPr>
              <p:nvPr/>
            </p:nvSpPr>
            <p:spPr bwMode="auto">
              <a:xfrm flipV="1">
                <a:off x="2279" y="3403"/>
                <a:ext cx="1" cy="48"/>
              </a:xfrm>
              <a:prstGeom prst="line">
                <a:avLst/>
              </a:prstGeom>
              <a:noFill/>
              <a:ln w="0">
                <a:solidFill>
                  <a:srgbClr val="000000"/>
                </a:solidFill>
                <a:round/>
                <a:headEnd/>
                <a:tailEnd/>
              </a:ln>
            </p:spPr>
            <p:txBody>
              <a:bodyPr/>
              <a:lstStyle/>
              <a:p>
                <a:endParaRPr lang="en-US"/>
              </a:p>
            </p:txBody>
          </p:sp>
          <p:sp>
            <p:nvSpPr>
              <p:cNvPr id="98693" name="Line 314"/>
              <p:cNvSpPr>
                <a:spLocks noChangeShapeType="1"/>
              </p:cNvSpPr>
              <p:nvPr/>
            </p:nvSpPr>
            <p:spPr bwMode="auto">
              <a:xfrm flipV="1">
                <a:off x="2279" y="3403"/>
                <a:ext cx="1" cy="48"/>
              </a:xfrm>
              <a:prstGeom prst="line">
                <a:avLst/>
              </a:prstGeom>
              <a:noFill/>
              <a:ln w="0">
                <a:solidFill>
                  <a:srgbClr val="000000"/>
                </a:solidFill>
                <a:round/>
                <a:headEnd/>
                <a:tailEnd/>
              </a:ln>
            </p:spPr>
            <p:txBody>
              <a:bodyPr/>
              <a:lstStyle/>
              <a:p>
                <a:endParaRPr lang="en-US"/>
              </a:p>
            </p:txBody>
          </p:sp>
          <p:sp>
            <p:nvSpPr>
              <p:cNvPr id="98694" name="Line 315"/>
              <p:cNvSpPr>
                <a:spLocks noChangeShapeType="1"/>
              </p:cNvSpPr>
              <p:nvPr/>
            </p:nvSpPr>
            <p:spPr bwMode="auto">
              <a:xfrm flipV="1">
                <a:off x="2285" y="3403"/>
                <a:ext cx="1" cy="48"/>
              </a:xfrm>
              <a:prstGeom prst="line">
                <a:avLst/>
              </a:prstGeom>
              <a:noFill/>
              <a:ln w="0">
                <a:solidFill>
                  <a:srgbClr val="000000"/>
                </a:solidFill>
                <a:round/>
                <a:headEnd/>
                <a:tailEnd/>
              </a:ln>
            </p:spPr>
            <p:txBody>
              <a:bodyPr/>
              <a:lstStyle/>
              <a:p>
                <a:endParaRPr lang="en-US"/>
              </a:p>
            </p:txBody>
          </p:sp>
          <p:sp>
            <p:nvSpPr>
              <p:cNvPr id="98695" name="Line 316"/>
              <p:cNvSpPr>
                <a:spLocks noChangeShapeType="1"/>
              </p:cNvSpPr>
              <p:nvPr/>
            </p:nvSpPr>
            <p:spPr bwMode="auto">
              <a:xfrm flipV="1">
                <a:off x="2285" y="3403"/>
                <a:ext cx="1" cy="48"/>
              </a:xfrm>
              <a:prstGeom prst="line">
                <a:avLst/>
              </a:prstGeom>
              <a:noFill/>
              <a:ln w="0">
                <a:solidFill>
                  <a:srgbClr val="000000"/>
                </a:solidFill>
                <a:round/>
                <a:headEnd/>
                <a:tailEnd/>
              </a:ln>
            </p:spPr>
            <p:txBody>
              <a:bodyPr/>
              <a:lstStyle/>
              <a:p>
                <a:endParaRPr lang="en-US"/>
              </a:p>
            </p:txBody>
          </p:sp>
          <p:sp>
            <p:nvSpPr>
              <p:cNvPr id="98696" name="Line 317"/>
              <p:cNvSpPr>
                <a:spLocks noChangeShapeType="1"/>
              </p:cNvSpPr>
              <p:nvPr/>
            </p:nvSpPr>
            <p:spPr bwMode="auto">
              <a:xfrm flipV="1">
                <a:off x="2285" y="3403"/>
                <a:ext cx="1" cy="48"/>
              </a:xfrm>
              <a:prstGeom prst="line">
                <a:avLst/>
              </a:prstGeom>
              <a:noFill/>
              <a:ln w="0">
                <a:solidFill>
                  <a:srgbClr val="000000"/>
                </a:solidFill>
                <a:round/>
                <a:headEnd/>
                <a:tailEnd/>
              </a:ln>
            </p:spPr>
            <p:txBody>
              <a:bodyPr/>
              <a:lstStyle/>
              <a:p>
                <a:endParaRPr lang="en-US"/>
              </a:p>
            </p:txBody>
          </p:sp>
          <p:sp>
            <p:nvSpPr>
              <p:cNvPr id="98697" name="Line 318"/>
              <p:cNvSpPr>
                <a:spLocks noChangeShapeType="1"/>
              </p:cNvSpPr>
              <p:nvPr/>
            </p:nvSpPr>
            <p:spPr bwMode="auto">
              <a:xfrm flipV="1">
                <a:off x="2291" y="3403"/>
                <a:ext cx="1" cy="48"/>
              </a:xfrm>
              <a:prstGeom prst="line">
                <a:avLst/>
              </a:prstGeom>
              <a:noFill/>
              <a:ln w="0">
                <a:solidFill>
                  <a:srgbClr val="000000"/>
                </a:solidFill>
                <a:round/>
                <a:headEnd/>
                <a:tailEnd/>
              </a:ln>
            </p:spPr>
            <p:txBody>
              <a:bodyPr/>
              <a:lstStyle/>
              <a:p>
                <a:endParaRPr lang="en-US"/>
              </a:p>
            </p:txBody>
          </p:sp>
          <p:sp>
            <p:nvSpPr>
              <p:cNvPr id="98698" name="Line 319"/>
              <p:cNvSpPr>
                <a:spLocks noChangeShapeType="1"/>
              </p:cNvSpPr>
              <p:nvPr/>
            </p:nvSpPr>
            <p:spPr bwMode="auto">
              <a:xfrm flipV="1">
                <a:off x="2291" y="3403"/>
                <a:ext cx="1" cy="48"/>
              </a:xfrm>
              <a:prstGeom prst="line">
                <a:avLst/>
              </a:prstGeom>
              <a:noFill/>
              <a:ln w="0">
                <a:solidFill>
                  <a:srgbClr val="000000"/>
                </a:solidFill>
                <a:round/>
                <a:headEnd/>
                <a:tailEnd/>
              </a:ln>
            </p:spPr>
            <p:txBody>
              <a:bodyPr/>
              <a:lstStyle/>
              <a:p>
                <a:endParaRPr lang="en-US"/>
              </a:p>
            </p:txBody>
          </p:sp>
          <p:sp>
            <p:nvSpPr>
              <p:cNvPr id="98699" name="Line 320"/>
              <p:cNvSpPr>
                <a:spLocks noChangeShapeType="1"/>
              </p:cNvSpPr>
              <p:nvPr/>
            </p:nvSpPr>
            <p:spPr bwMode="auto">
              <a:xfrm flipV="1">
                <a:off x="2291" y="3403"/>
                <a:ext cx="1" cy="48"/>
              </a:xfrm>
              <a:prstGeom prst="line">
                <a:avLst/>
              </a:prstGeom>
              <a:noFill/>
              <a:ln w="0">
                <a:solidFill>
                  <a:srgbClr val="000000"/>
                </a:solidFill>
                <a:round/>
                <a:headEnd/>
                <a:tailEnd/>
              </a:ln>
            </p:spPr>
            <p:txBody>
              <a:bodyPr/>
              <a:lstStyle/>
              <a:p>
                <a:endParaRPr lang="en-US"/>
              </a:p>
            </p:txBody>
          </p:sp>
          <p:sp>
            <p:nvSpPr>
              <p:cNvPr id="98700" name="Line 321"/>
              <p:cNvSpPr>
                <a:spLocks noChangeShapeType="1"/>
              </p:cNvSpPr>
              <p:nvPr/>
            </p:nvSpPr>
            <p:spPr bwMode="auto">
              <a:xfrm flipV="1">
                <a:off x="2297" y="3403"/>
                <a:ext cx="1" cy="48"/>
              </a:xfrm>
              <a:prstGeom prst="line">
                <a:avLst/>
              </a:prstGeom>
              <a:noFill/>
              <a:ln w="0">
                <a:solidFill>
                  <a:srgbClr val="000000"/>
                </a:solidFill>
                <a:round/>
                <a:headEnd/>
                <a:tailEnd/>
              </a:ln>
            </p:spPr>
            <p:txBody>
              <a:bodyPr/>
              <a:lstStyle/>
              <a:p>
                <a:endParaRPr lang="en-US"/>
              </a:p>
            </p:txBody>
          </p:sp>
          <p:sp>
            <p:nvSpPr>
              <p:cNvPr id="98701" name="Line 322"/>
              <p:cNvSpPr>
                <a:spLocks noChangeShapeType="1"/>
              </p:cNvSpPr>
              <p:nvPr/>
            </p:nvSpPr>
            <p:spPr bwMode="auto">
              <a:xfrm flipV="1">
                <a:off x="2297" y="3403"/>
                <a:ext cx="1" cy="48"/>
              </a:xfrm>
              <a:prstGeom prst="line">
                <a:avLst/>
              </a:prstGeom>
              <a:noFill/>
              <a:ln w="0">
                <a:solidFill>
                  <a:srgbClr val="000000"/>
                </a:solidFill>
                <a:round/>
                <a:headEnd/>
                <a:tailEnd/>
              </a:ln>
            </p:spPr>
            <p:txBody>
              <a:bodyPr/>
              <a:lstStyle/>
              <a:p>
                <a:endParaRPr lang="en-US"/>
              </a:p>
            </p:txBody>
          </p:sp>
          <p:sp>
            <p:nvSpPr>
              <p:cNvPr id="98702" name="Line 323"/>
              <p:cNvSpPr>
                <a:spLocks noChangeShapeType="1"/>
              </p:cNvSpPr>
              <p:nvPr/>
            </p:nvSpPr>
            <p:spPr bwMode="auto">
              <a:xfrm flipV="1">
                <a:off x="2297" y="3403"/>
                <a:ext cx="1" cy="48"/>
              </a:xfrm>
              <a:prstGeom prst="line">
                <a:avLst/>
              </a:prstGeom>
              <a:noFill/>
              <a:ln w="0">
                <a:solidFill>
                  <a:srgbClr val="000000"/>
                </a:solidFill>
                <a:round/>
                <a:headEnd/>
                <a:tailEnd/>
              </a:ln>
            </p:spPr>
            <p:txBody>
              <a:bodyPr/>
              <a:lstStyle/>
              <a:p>
                <a:endParaRPr lang="en-US"/>
              </a:p>
            </p:txBody>
          </p:sp>
          <p:sp>
            <p:nvSpPr>
              <p:cNvPr id="98703" name="Line 324"/>
              <p:cNvSpPr>
                <a:spLocks noChangeShapeType="1"/>
              </p:cNvSpPr>
              <p:nvPr/>
            </p:nvSpPr>
            <p:spPr bwMode="auto">
              <a:xfrm flipV="1">
                <a:off x="2303" y="3403"/>
                <a:ext cx="1" cy="48"/>
              </a:xfrm>
              <a:prstGeom prst="line">
                <a:avLst/>
              </a:prstGeom>
              <a:noFill/>
              <a:ln w="0">
                <a:solidFill>
                  <a:srgbClr val="000000"/>
                </a:solidFill>
                <a:round/>
                <a:headEnd/>
                <a:tailEnd/>
              </a:ln>
            </p:spPr>
            <p:txBody>
              <a:bodyPr/>
              <a:lstStyle/>
              <a:p>
                <a:endParaRPr lang="en-US"/>
              </a:p>
            </p:txBody>
          </p:sp>
          <p:sp>
            <p:nvSpPr>
              <p:cNvPr id="98704" name="Line 325"/>
              <p:cNvSpPr>
                <a:spLocks noChangeShapeType="1"/>
              </p:cNvSpPr>
              <p:nvPr/>
            </p:nvSpPr>
            <p:spPr bwMode="auto">
              <a:xfrm flipV="1">
                <a:off x="2303" y="3403"/>
                <a:ext cx="1" cy="48"/>
              </a:xfrm>
              <a:prstGeom prst="line">
                <a:avLst/>
              </a:prstGeom>
              <a:noFill/>
              <a:ln w="0">
                <a:solidFill>
                  <a:srgbClr val="000000"/>
                </a:solidFill>
                <a:round/>
                <a:headEnd/>
                <a:tailEnd/>
              </a:ln>
            </p:spPr>
            <p:txBody>
              <a:bodyPr/>
              <a:lstStyle/>
              <a:p>
                <a:endParaRPr lang="en-US"/>
              </a:p>
            </p:txBody>
          </p:sp>
          <p:sp>
            <p:nvSpPr>
              <p:cNvPr id="98705" name="Line 326"/>
              <p:cNvSpPr>
                <a:spLocks noChangeShapeType="1"/>
              </p:cNvSpPr>
              <p:nvPr/>
            </p:nvSpPr>
            <p:spPr bwMode="auto">
              <a:xfrm flipV="1">
                <a:off x="2303" y="3403"/>
                <a:ext cx="1" cy="48"/>
              </a:xfrm>
              <a:prstGeom prst="line">
                <a:avLst/>
              </a:prstGeom>
              <a:noFill/>
              <a:ln w="0">
                <a:solidFill>
                  <a:srgbClr val="000000"/>
                </a:solidFill>
                <a:round/>
                <a:headEnd/>
                <a:tailEnd/>
              </a:ln>
            </p:spPr>
            <p:txBody>
              <a:bodyPr/>
              <a:lstStyle/>
              <a:p>
                <a:endParaRPr lang="en-US"/>
              </a:p>
            </p:txBody>
          </p:sp>
          <p:sp>
            <p:nvSpPr>
              <p:cNvPr id="98706" name="Line 327"/>
              <p:cNvSpPr>
                <a:spLocks noChangeShapeType="1"/>
              </p:cNvSpPr>
              <p:nvPr/>
            </p:nvSpPr>
            <p:spPr bwMode="auto">
              <a:xfrm flipV="1">
                <a:off x="2309" y="3403"/>
                <a:ext cx="1" cy="48"/>
              </a:xfrm>
              <a:prstGeom prst="line">
                <a:avLst/>
              </a:prstGeom>
              <a:noFill/>
              <a:ln w="0">
                <a:solidFill>
                  <a:srgbClr val="000000"/>
                </a:solidFill>
                <a:round/>
                <a:headEnd/>
                <a:tailEnd/>
              </a:ln>
            </p:spPr>
            <p:txBody>
              <a:bodyPr/>
              <a:lstStyle/>
              <a:p>
                <a:endParaRPr lang="en-US"/>
              </a:p>
            </p:txBody>
          </p:sp>
          <p:sp>
            <p:nvSpPr>
              <p:cNvPr id="98707" name="Line 328"/>
              <p:cNvSpPr>
                <a:spLocks noChangeShapeType="1"/>
              </p:cNvSpPr>
              <p:nvPr/>
            </p:nvSpPr>
            <p:spPr bwMode="auto">
              <a:xfrm flipV="1">
                <a:off x="2309" y="3403"/>
                <a:ext cx="1" cy="48"/>
              </a:xfrm>
              <a:prstGeom prst="line">
                <a:avLst/>
              </a:prstGeom>
              <a:noFill/>
              <a:ln w="0">
                <a:solidFill>
                  <a:srgbClr val="000000"/>
                </a:solidFill>
                <a:round/>
                <a:headEnd/>
                <a:tailEnd/>
              </a:ln>
            </p:spPr>
            <p:txBody>
              <a:bodyPr/>
              <a:lstStyle/>
              <a:p>
                <a:endParaRPr lang="en-US"/>
              </a:p>
            </p:txBody>
          </p:sp>
          <p:sp>
            <p:nvSpPr>
              <p:cNvPr id="98708" name="Line 329"/>
              <p:cNvSpPr>
                <a:spLocks noChangeShapeType="1"/>
              </p:cNvSpPr>
              <p:nvPr/>
            </p:nvSpPr>
            <p:spPr bwMode="auto">
              <a:xfrm flipV="1">
                <a:off x="2309" y="3403"/>
                <a:ext cx="1" cy="48"/>
              </a:xfrm>
              <a:prstGeom prst="line">
                <a:avLst/>
              </a:prstGeom>
              <a:noFill/>
              <a:ln w="0">
                <a:solidFill>
                  <a:srgbClr val="000000"/>
                </a:solidFill>
                <a:round/>
                <a:headEnd/>
                <a:tailEnd/>
              </a:ln>
            </p:spPr>
            <p:txBody>
              <a:bodyPr/>
              <a:lstStyle/>
              <a:p>
                <a:endParaRPr lang="en-US"/>
              </a:p>
            </p:txBody>
          </p:sp>
          <p:sp>
            <p:nvSpPr>
              <p:cNvPr id="98709" name="Line 330"/>
              <p:cNvSpPr>
                <a:spLocks noChangeShapeType="1"/>
              </p:cNvSpPr>
              <p:nvPr/>
            </p:nvSpPr>
            <p:spPr bwMode="auto">
              <a:xfrm flipV="1">
                <a:off x="2315" y="3403"/>
                <a:ext cx="1" cy="48"/>
              </a:xfrm>
              <a:prstGeom prst="line">
                <a:avLst/>
              </a:prstGeom>
              <a:noFill/>
              <a:ln w="0">
                <a:solidFill>
                  <a:srgbClr val="000000"/>
                </a:solidFill>
                <a:round/>
                <a:headEnd/>
                <a:tailEnd/>
              </a:ln>
            </p:spPr>
            <p:txBody>
              <a:bodyPr/>
              <a:lstStyle/>
              <a:p>
                <a:endParaRPr lang="en-US"/>
              </a:p>
            </p:txBody>
          </p:sp>
          <p:sp>
            <p:nvSpPr>
              <p:cNvPr id="98710" name="Line 331"/>
              <p:cNvSpPr>
                <a:spLocks noChangeShapeType="1"/>
              </p:cNvSpPr>
              <p:nvPr/>
            </p:nvSpPr>
            <p:spPr bwMode="auto">
              <a:xfrm flipV="1">
                <a:off x="2315" y="3403"/>
                <a:ext cx="1" cy="48"/>
              </a:xfrm>
              <a:prstGeom prst="line">
                <a:avLst/>
              </a:prstGeom>
              <a:noFill/>
              <a:ln w="0">
                <a:solidFill>
                  <a:srgbClr val="000000"/>
                </a:solidFill>
                <a:round/>
                <a:headEnd/>
                <a:tailEnd/>
              </a:ln>
            </p:spPr>
            <p:txBody>
              <a:bodyPr/>
              <a:lstStyle/>
              <a:p>
                <a:endParaRPr lang="en-US"/>
              </a:p>
            </p:txBody>
          </p:sp>
          <p:sp>
            <p:nvSpPr>
              <p:cNvPr id="98711" name="Line 332"/>
              <p:cNvSpPr>
                <a:spLocks noChangeShapeType="1"/>
              </p:cNvSpPr>
              <p:nvPr/>
            </p:nvSpPr>
            <p:spPr bwMode="auto">
              <a:xfrm flipV="1">
                <a:off x="2315" y="3403"/>
                <a:ext cx="1" cy="48"/>
              </a:xfrm>
              <a:prstGeom prst="line">
                <a:avLst/>
              </a:prstGeom>
              <a:noFill/>
              <a:ln w="0">
                <a:solidFill>
                  <a:srgbClr val="000000"/>
                </a:solidFill>
                <a:round/>
                <a:headEnd/>
                <a:tailEnd/>
              </a:ln>
            </p:spPr>
            <p:txBody>
              <a:bodyPr/>
              <a:lstStyle/>
              <a:p>
                <a:endParaRPr lang="en-US"/>
              </a:p>
            </p:txBody>
          </p:sp>
          <p:sp>
            <p:nvSpPr>
              <p:cNvPr id="98712" name="Line 333"/>
              <p:cNvSpPr>
                <a:spLocks noChangeShapeType="1"/>
              </p:cNvSpPr>
              <p:nvPr/>
            </p:nvSpPr>
            <p:spPr bwMode="auto">
              <a:xfrm flipV="1">
                <a:off x="2321" y="3403"/>
                <a:ext cx="1" cy="48"/>
              </a:xfrm>
              <a:prstGeom prst="line">
                <a:avLst/>
              </a:prstGeom>
              <a:noFill/>
              <a:ln w="0">
                <a:solidFill>
                  <a:srgbClr val="000000"/>
                </a:solidFill>
                <a:round/>
                <a:headEnd/>
                <a:tailEnd/>
              </a:ln>
            </p:spPr>
            <p:txBody>
              <a:bodyPr/>
              <a:lstStyle/>
              <a:p>
                <a:endParaRPr lang="en-US"/>
              </a:p>
            </p:txBody>
          </p:sp>
          <p:sp>
            <p:nvSpPr>
              <p:cNvPr id="98713" name="Line 334"/>
              <p:cNvSpPr>
                <a:spLocks noChangeShapeType="1"/>
              </p:cNvSpPr>
              <p:nvPr/>
            </p:nvSpPr>
            <p:spPr bwMode="auto">
              <a:xfrm flipV="1">
                <a:off x="2321" y="3403"/>
                <a:ext cx="1" cy="48"/>
              </a:xfrm>
              <a:prstGeom prst="line">
                <a:avLst/>
              </a:prstGeom>
              <a:noFill/>
              <a:ln w="0">
                <a:solidFill>
                  <a:srgbClr val="000000"/>
                </a:solidFill>
                <a:round/>
                <a:headEnd/>
                <a:tailEnd/>
              </a:ln>
            </p:spPr>
            <p:txBody>
              <a:bodyPr/>
              <a:lstStyle/>
              <a:p>
                <a:endParaRPr lang="en-US"/>
              </a:p>
            </p:txBody>
          </p:sp>
          <p:sp>
            <p:nvSpPr>
              <p:cNvPr id="98714" name="Line 335"/>
              <p:cNvSpPr>
                <a:spLocks noChangeShapeType="1"/>
              </p:cNvSpPr>
              <p:nvPr/>
            </p:nvSpPr>
            <p:spPr bwMode="auto">
              <a:xfrm flipV="1">
                <a:off x="2321" y="3403"/>
                <a:ext cx="1" cy="48"/>
              </a:xfrm>
              <a:prstGeom prst="line">
                <a:avLst/>
              </a:prstGeom>
              <a:noFill/>
              <a:ln w="0">
                <a:solidFill>
                  <a:srgbClr val="000000"/>
                </a:solidFill>
                <a:round/>
                <a:headEnd/>
                <a:tailEnd/>
              </a:ln>
            </p:spPr>
            <p:txBody>
              <a:bodyPr/>
              <a:lstStyle/>
              <a:p>
                <a:endParaRPr lang="en-US"/>
              </a:p>
            </p:txBody>
          </p:sp>
          <p:sp>
            <p:nvSpPr>
              <p:cNvPr id="98715" name="Line 336"/>
              <p:cNvSpPr>
                <a:spLocks noChangeShapeType="1"/>
              </p:cNvSpPr>
              <p:nvPr/>
            </p:nvSpPr>
            <p:spPr bwMode="auto">
              <a:xfrm flipV="1">
                <a:off x="2327" y="3403"/>
                <a:ext cx="1" cy="48"/>
              </a:xfrm>
              <a:prstGeom prst="line">
                <a:avLst/>
              </a:prstGeom>
              <a:noFill/>
              <a:ln w="0">
                <a:solidFill>
                  <a:srgbClr val="000000"/>
                </a:solidFill>
                <a:round/>
                <a:headEnd/>
                <a:tailEnd/>
              </a:ln>
            </p:spPr>
            <p:txBody>
              <a:bodyPr/>
              <a:lstStyle/>
              <a:p>
                <a:endParaRPr lang="en-US"/>
              </a:p>
            </p:txBody>
          </p:sp>
          <p:sp>
            <p:nvSpPr>
              <p:cNvPr id="98716" name="Line 337"/>
              <p:cNvSpPr>
                <a:spLocks noChangeShapeType="1"/>
              </p:cNvSpPr>
              <p:nvPr/>
            </p:nvSpPr>
            <p:spPr bwMode="auto">
              <a:xfrm flipV="1">
                <a:off x="2327" y="3403"/>
                <a:ext cx="1" cy="48"/>
              </a:xfrm>
              <a:prstGeom prst="line">
                <a:avLst/>
              </a:prstGeom>
              <a:noFill/>
              <a:ln w="0">
                <a:solidFill>
                  <a:srgbClr val="000000"/>
                </a:solidFill>
                <a:round/>
                <a:headEnd/>
                <a:tailEnd/>
              </a:ln>
            </p:spPr>
            <p:txBody>
              <a:bodyPr/>
              <a:lstStyle/>
              <a:p>
                <a:endParaRPr lang="en-US"/>
              </a:p>
            </p:txBody>
          </p:sp>
          <p:sp>
            <p:nvSpPr>
              <p:cNvPr id="98717" name="Line 338"/>
              <p:cNvSpPr>
                <a:spLocks noChangeShapeType="1"/>
              </p:cNvSpPr>
              <p:nvPr/>
            </p:nvSpPr>
            <p:spPr bwMode="auto">
              <a:xfrm flipV="1">
                <a:off x="2327" y="3403"/>
                <a:ext cx="1" cy="48"/>
              </a:xfrm>
              <a:prstGeom prst="line">
                <a:avLst/>
              </a:prstGeom>
              <a:noFill/>
              <a:ln w="0">
                <a:solidFill>
                  <a:srgbClr val="000000"/>
                </a:solidFill>
                <a:round/>
                <a:headEnd/>
                <a:tailEnd/>
              </a:ln>
            </p:spPr>
            <p:txBody>
              <a:bodyPr/>
              <a:lstStyle/>
              <a:p>
                <a:endParaRPr lang="en-US"/>
              </a:p>
            </p:txBody>
          </p:sp>
          <p:sp>
            <p:nvSpPr>
              <p:cNvPr id="98718" name="Line 339"/>
              <p:cNvSpPr>
                <a:spLocks noChangeShapeType="1"/>
              </p:cNvSpPr>
              <p:nvPr/>
            </p:nvSpPr>
            <p:spPr bwMode="auto">
              <a:xfrm flipV="1">
                <a:off x="2333" y="3403"/>
                <a:ext cx="1" cy="48"/>
              </a:xfrm>
              <a:prstGeom prst="line">
                <a:avLst/>
              </a:prstGeom>
              <a:noFill/>
              <a:ln w="0">
                <a:solidFill>
                  <a:srgbClr val="000000"/>
                </a:solidFill>
                <a:round/>
                <a:headEnd/>
                <a:tailEnd/>
              </a:ln>
            </p:spPr>
            <p:txBody>
              <a:bodyPr/>
              <a:lstStyle/>
              <a:p>
                <a:endParaRPr lang="en-US"/>
              </a:p>
            </p:txBody>
          </p:sp>
          <p:sp>
            <p:nvSpPr>
              <p:cNvPr id="98719" name="Line 340"/>
              <p:cNvSpPr>
                <a:spLocks noChangeShapeType="1"/>
              </p:cNvSpPr>
              <p:nvPr/>
            </p:nvSpPr>
            <p:spPr bwMode="auto">
              <a:xfrm flipV="1">
                <a:off x="2333" y="3403"/>
                <a:ext cx="1" cy="48"/>
              </a:xfrm>
              <a:prstGeom prst="line">
                <a:avLst/>
              </a:prstGeom>
              <a:noFill/>
              <a:ln w="0">
                <a:solidFill>
                  <a:srgbClr val="000000"/>
                </a:solidFill>
                <a:round/>
                <a:headEnd/>
                <a:tailEnd/>
              </a:ln>
            </p:spPr>
            <p:txBody>
              <a:bodyPr/>
              <a:lstStyle/>
              <a:p>
                <a:endParaRPr lang="en-US"/>
              </a:p>
            </p:txBody>
          </p:sp>
          <p:sp>
            <p:nvSpPr>
              <p:cNvPr id="98720" name="Line 341"/>
              <p:cNvSpPr>
                <a:spLocks noChangeShapeType="1"/>
              </p:cNvSpPr>
              <p:nvPr/>
            </p:nvSpPr>
            <p:spPr bwMode="auto">
              <a:xfrm flipV="1">
                <a:off x="2333" y="3403"/>
                <a:ext cx="1" cy="48"/>
              </a:xfrm>
              <a:prstGeom prst="line">
                <a:avLst/>
              </a:prstGeom>
              <a:noFill/>
              <a:ln w="0">
                <a:solidFill>
                  <a:srgbClr val="000000"/>
                </a:solidFill>
                <a:round/>
                <a:headEnd/>
                <a:tailEnd/>
              </a:ln>
            </p:spPr>
            <p:txBody>
              <a:bodyPr/>
              <a:lstStyle/>
              <a:p>
                <a:endParaRPr lang="en-US"/>
              </a:p>
            </p:txBody>
          </p:sp>
          <p:sp>
            <p:nvSpPr>
              <p:cNvPr id="98721" name="Line 342"/>
              <p:cNvSpPr>
                <a:spLocks noChangeShapeType="1"/>
              </p:cNvSpPr>
              <p:nvPr/>
            </p:nvSpPr>
            <p:spPr bwMode="auto">
              <a:xfrm flipV="1">
                <a:off x="2339" y="3403"/>
                <a:ext cx="1" cy="48"/>
              </a:xfrm>
              <a:prstGeom prst="line">
                <a:avLst/>
              </a:prstGeom>
              <a:noFill/>
              <a:ln w="0">
                <a:solidFill>
                  <a:srgbClr val="000000"/>
                </a:solidFill>
                <a:round/>
                <a:headEnd/>
                <a:tailEnd/>
              </a:ln>
            </p:spPr>
            <p:txBody>
              <a:bodyPr/>
              <a:lstStyle/>
              <a:p>
                <a:endParaRPr lang="en-US"/>
              </a:p>
            </p:txBody>
          </p:sp>
          <p:sp>
            <p:nvSpPr>
              <p:cNvPr id="98722" name="Line 343"/>
              <p:cNvSpPr>
                <a:spLocks noChangeShapeType="1"/>
              </p:cNvSpPr>
              <p:nvPr/>
            </p:nvSpPr>
            <p:spPr bwMode="auto">
              <a:xfrm flipV="1">
                <a:off x="2339" y="3403"/>
                <a:ext cx="1" cy="48"/>
              </a:xfrm>
              <a:prstGeom prst="line">
                <a:avLst/>
              </a:prstGeom>
              <a:noFill/>
              <a:ln w="0">
                <a:solidFill>
                  <a:srgbClr val="000000"/>
                </a:solidFill>
                <a:round/>
                <a:headEnd/>
                <a:tailEnd/>
              </a:ln>
            </p:spPr>
            <p:txBody>
              <a:bodyPr/>
              <a:lstStyle/>
              <a:p>
                <a:endParaRPr lang="en-US"/>
              </a:p>
            </p:txBody>
          </p:sp>
          <p:sp>
            <p:nvSpPr>
              <p:cNvPr id="98723" name="Line 344"/>
              <p:cNvSpPr>
                <a:spLocks noChangeShapeType="1"/>
              </p:cNvSpPr>
              <p:nvPr/>
            </p:nvSpPr>
            <p:spPr bwMode="auto">
              <a:xfrm flipV="1">
                <a:off x="2345" y="3403"/>
                <a:ext cx="1" cy="48"/>
              </a:xfrm>
              <a:prstGeom prst="line">
                <a:avLst/>
              </a:prstGeom>
              <a:noFill/>
              <a:ln w="0">
                <a:solidFill>
                  <a:srgbClr val="000000"/>
                </a:solidFill>
                <a:round/>
                <a:headEnd/>
                <a:tailEnd/>
              </a:ln>
            </p:spPr>
            <p:txBody>
              <a:bodyPr/>
              <a:lstStyle/>
              <a:p>
                <a:endParaRPr lang="en-US"/>
              </a:p>
            </p:txBody>
          </p:sp>
          <p:sp>
            <p:nvSpPr>
              <p:cNvPr id="98724" name="Line 345"/>
              <p:cNvSpPr>
                <a:spLocks noChangeShapeType="1"/>
              </p:cNvSpPr>
              <p:nvPr/>
            </p:nvSpPr>
            <p:spPr bwMode="auto">
              <a:xfrm flipV="1">
                <a:off x="2345" y="3403"/>
                <a:ext cx="1" cy="48"/>
              </a:xfrm>
              <a:prstGeom prst="line">
                <a:avLst/>
              </a:prstGeom>
              <a:noFill/>
              <a:ln w="0">
                <a:solidFill>
                  <a:srgbClr val="000000"/>
                </a:solidFill>
                <a:round/>
                <a:headEnd/>
                <a:tailEnd/>
              </a:ln>
            </p:spPr>
            <p:txBody>
              <a:bodyPr/>
              <a:lstStyle/>
              <a:p>
                <a:endParaRPr lang="en-US"/>
              </a:p>
            </p:txBody>
          </p:sp>
          <p:sp>
            <p:nvSpPr>
              <p:cNvPr id="98725" name="Line 346"/>
              <p:cNvSpPr>
                <a:spLocks noChangeShapeType="1"/>
              </p:cNvSpPr>
              <p:nvPr/>
            </p:nvSpPr>
            <p:spPr bwMode="auto">
              <a:xfrm flipV="1">
                <a:off x="2345" y="3403"/>
                <a:ext cx="1" cy="48"/>
              </a:xfrm>
              <a:prstGeom prst="line">
                <a:avLst/>
              </a:prstGeom>
              <a:noFill/>
              <a:ln w="0">
                <a:solidFill>
                  <a:srgbClr val="000000"/>
                </a:solidFill>
                <a:round/>
                <a:headEnd/>
                <a:tailEnd/>
              </a:ln>
            </p:spPr>
            <p:txBody>
              <a:bodyPr/>
              <a:lstStyle/>
              <a:p>
                <a:endParaRPr lang="en-US"/>
              </a:p>
            </p:txBody>
          </p:sp>
          <p:sp>
            <p:nvSpPr>
              <p:cNvPr id="98726" name="Line 347"/>
              <p:cNvSpPr>
                <a:spLocks noChangeShapeType="1"/>
              </p:cNvSpPr>
              <p:nvPr/>
            </p:nvSpPr>
            <p:spPr bwMode="auto">
              <a:xfrm flipV="1">
                <a:off x="2351" y="3403"/>
                <a:ext cx="1" cy="48"/>
              </a:xfrm>
              <a:prstGeom prst="line">
                <a:avLst/>
              </a:prstGeom>
              <a:noFill/>
              <a:ln w="0">
                <a:solidFill>
                  <a:srgbClr val="000000"/>
                </a:solidFill>
                <a:round/>
                <a:headEnd/>
                <a:tailEnd/>
              </a:ln>
            </p:spPr>
            <p:txBody>
              <a:bodyPr/>
              <a:lstStyle/>
              <a:p>
                <a:endParaRPr lang="en-US"/>
              </a:p>
            </p:txBody>
          </p:sp>
          <p:sp>
            <p:nvSpPr>
              <p:cNvPr id="98727" name="Line 348"/>
              <p:cNvSpPr>
                <a:spLocks noChangeShapeType="1"/>
              </p:cNvSpPr>
              <p:nvPr/>
            </p:nvSpPr>
            <p:spPr bwMode="auto">
              <a:xfrm flipV="1">
                <a:off x="2351" y="3403"/>
                <a:ext cx="1" cy="48"/>
              </a:xfrm>
              <a:prstGeom prst="line">
                <a:avLst/>
              </a:prstGeom>
              <a:noFill/>
              <a:ln w="0">
                <a:solidFill>
                  <a:srgbClr val="000000"/>
                </a:solidFill>
                <a:round/>
                <a:headEnd/>
                <a:tailEnd/>
              </a:ln>
            </p:spPr>
            <p:txBody>
              <a:bodyPr/>
              <a:lstStyle/>
              <a:p>
                <a:endParaRPr lang="en-US"/>
              </a:p>
            </p:txBody>
          </p:sp>
          <p:sp>
            <p:nvSpPr>
              <p:cNvPr id="98728" name="Line 349"/>
              <p:cNvSpPr>
                <a:spLocks noChangeShapeType="1"/>
              </p:cNvSpPr>
              <p:nvPr/>
            </p:nvSpPr>
            <p:spPr bwMode="auto">
              <a:xfrm flipV="1">
                <a:off x="2351" y="3403"/>
                <a:ext cx="1" cy="48"/>
              </a:xfrm>
              <a:prstGeom prst="line">
                <a:avLst/>
              </a:prstGeom>
              <a:noFill/>
              <a:ln w="0">
                <a:solidFill>
                  <a:srgbClr val="000000"/>
                </a:solidFill>
                <a:round/>
                <a:headEnd/>
                <a:tailEnd/>
              </a:ln>
            </p:spPr>
            <p:txBody>
              <a:bodyPr/>
              <a:lstStyle/>
              <a:p>
                <a:endParaRPr lang="en-US"/>
              </a:p>
            </p:txBody>
          </p:sp>
          <p:sp>
            <p:nvSpPr>
              <p:cNvPr id="98729" name="Line 350"/>
              <p:cNvSpPr>
                <a:spLocks noChangeShapeType="1"/>
              </p:cNvSpPr>
              <p:nvPr/>
            </p:nvSpPr>
            <p:spPr bwMode="auto">
              <a:xfrm flipV="1">
                <a:off x="2357" y="3403"/>
                <a:ext cx="1" cy="48"/>
              </a:xfrm>
              <a:prstGeom prst="line">
                <a:avLst/>
              </a:prstGeom>
              <a:noFill/>
              <a:ln w="0">
                <a:solidFill>
                  <a:srgbClr val="000000"/>
                </a:solidFill>
                <a:round/>
                <a:headEnd/>
                <a:tailEnd/>
              </a:ln>
            </p:spPr>
            <p:txBody>
              <a:bodyPr/>
              <a:lstStyle/>
              <a:p>
                <a:endParaRPr lang="en-US"/>
              </a:p>
            </p:txBody>
          </p:sp>
          <p:sp>
            <p:nvSpPr>
              <p:cNvPr id="98730" name="Line 351"/>
              <p:cNvSpPr>
                <a:spLocks noChangeShapeType="1"/>
              </p:cNvSpPr>
              <p:nvPr/>
            </p:nvSpPr>
            <p:spPr bwMode="auto">
              <a:xfrm flipV="1">
                <a:off x="2357" y="3403"/>
                <a:ext cx="1" cy="48"/>
              </a:xfrm>
              <a:prstGeom prst="line">
                <a:avLst/>
              </a:prstGeom>
              <a:noFill/>
              <a:ln w="0">
                <a:solidFill>
                  <a:srgbClr val="000000"/>
                </a:solidFill>
                <a:round/>
                <a:headEnd/>
                <a:tailEnd/>
              </a:ln>
            </p:spPr>
            <p:txBody>
              <a:bodyPr/>
              <a:lstStyle/>
              <a:p>
                <a:endParaRPr lang="en-US"/>
              </a:p>
            </p:txBody>
          </p:sp>
          <p:sp>
            <p:nvSpPr>
              <p:cNvPr id="98731" name="Line 352"/>
              <p:cNvSpPr>
                <a:spLocks noChangeShapeType="1"/>
              </p:cNvSpPr>
              <p:nvPr/>
            </p:nvSpPr>
            <p:spPr bwMode="auto">
              <a:xfrm flipV="1">
                <a:off x="2357" y="3403"/>
                <a:ext cx="1" cy="48"/>
              </a:xfrm>
              <a:prstGeom prst="line">
                <a:avLst/>
              </a:prstGeom>
              <a:noFill/>
              <a:ln w="0">
                <a:solidFill>
                  <a:srgbClr val="000000"/>
                </a:solidFill>
                <a:round/>
                <a:headEnd/>
                <a:tailEnd/>
              </a:ln>
            </p:spPr>
            <p:txBody>
              <a:bodyPr/>
              <a:lstStyle/>
              <a:p>
                <a:endParaRPr lang="en-US"/>
              </a:p>
            </p:txBody>
          </p:sp>
          <p:sp>
            <p:nvSpPr>
              <p:cNvPr id="98732" name="Line 353"/>
              <p:cNvSpPr>
                <a:spLocks noChangeShapeType="1"/>
              </p:cNvSpPr>
              <p:nvPr/>
            </p:nvSpPr>
            <p:spPr bwMode="auto">
              <a:xfrm flipV="1">
                <a:off x="2363" y="3403"/>
                <a:ext cx="1" cy="48"/>
              </a:xfrm>
              <a:prstGeom prst="line">
                <a:avLst/>
              </a:prstGeom>
              <a:noFill/>
              <a:ln w="0">
                <a:solidFill>
                  <a:srgbClr val="000000"/>
                </a:solidFill>
                <a:round/>
                <a:headEnd/>
                <a:tailEnd/>
              </a:ln>
            </p:spPr>
            <p:txBody>
              <a:bodyPr/>
              <a:lstStyle/>
              <a:p>
                <a:endParaRPr lang="en-US"/>
              </a:p>
            </p:txBody>
          </p:sp>
          <p:sp>
            <p:nvSpPr>
              <p:cNvPr id="98733" name="Line 354"/>
              <p:cNvSpPr>
                <a:spLocks noChangeShapeType="1"/>
              </p:cNvSpPr>
              <p:nvPr/>
            </p:nvSpPr>
            <p:spPr bwMode="auto">
              <a:xfrm flipV="1">
                <a:off x="2363" y="3403"/>
                <a:ext cx="1" cy="48"/>
              </a:xfrm>
              <a:prstGeom prst="line">
                <a:avLst/>
              </a:prstGeom>
              <a:noFill/>
              <a:ln w="0">
                <a:solidFill>
                  <a:srgbClr val="000000"/>
                </a:solidFill>
                <a:round/>
                <a:headEnd/>
                <a:tailEnd/>
              </a:ln>
            </p:spPr>
            <p:txBody>
              <a:bodyPr/>
              <a:lstStyle/>
              <a:p>
                <a:endParaRPr lang="en-US"/>
              </a:p>
            </p:txBody>
          </p:sp>
          <p:sp>
            <p:nvSpPr>
              <p:cNvPr id="98734" name="Line 355"/>
              <p:cNvSpPr>
                <a:spLocks noChangeShapeType="1"/>
              </p:cNvSpPr>
              <p:nvPr/>
            </p:nvSpPr>
            <p:spPr bwMode="auto">
              <a:xfrm flipV="1">
                <a:off x="2363" y="3403"/>
                <a:ext cx="1" cy="48"/>
              </a:xfrm>
              <a:prstGeom prst="line">
                <a:avLst/>
              </a:prstGeom>
              <a:noFill/>
              <a:ln w="0">
                <a:solidFill>
                  <a:srgbClr val="000000"/>
                </a:solidFill>
                <a:round/>
                <a:headEnd/>
                <a:tailEnd/>
              </a:ln>
            </p:spPr>
            <p:txBody>
              <a:bodyPr/>
              <a:lstStyle/>
              <a:p>
                <a:endParaRPr lang="en-US"/>
              </a:p>
            </p:txBody>
          </p:sp>
          <p:sp>
            <p:nvSpPr>
              <p:cNvPr id="98735" name="Line 356"/>
              <p:cNvSpPr>
                <a:spLocks noChangeShapeType="1"/>
              </p:cNvSpPr>
              <p:nvPr/>
            </p:nvSpPr>
            <p:spPr bwMode="auto">
              <a:xfrm flipV="1">
                <a:off x="2369" y="3403"/>
                <a:ext cx="1" cy="48"/>
              </a:xfrm>
              <a:prstGeom prst="line">
                <a:avLst/>
              </a:prstGeom>
              <a:noFill/>
              <a:ln w="0">
                <a:solidFill>
                  <a:srgbClr val="000000"/>
                </a:solidFill>
                <a:round/>
                <a:headEnd/>
                <a:tailEnd/>
              </a:ln>
            </p:spPr>
            <p:txBody>
              <a:bodyPr/>
              <a:lstStyle/>
              <a:p>
                <a:endParaRPr lang="en-US"/>
              </a:p>
            </p:txBody>
          </p:sp>
          <p:sp>
            <p:nvSpPr>
              <p:cNvPr id="98736" name="Line 357"/>
              <p:cNvSpPr>
                <a:spLocks noChangeShapeType="1"/>
              </p:cNvSpPr>
              <p:nvPr/>
            </p:nvSpPr>
            <p:spPr bwMode="auto">
              <a:xfrm flipV="1">
                <a:off x="2369" y="3403"/>
                <a:ext cx="1" cy="48"/>
              </a:xfrm>
              <a:prstGeom prst="line">
                <a:avLst/>
              </a:prstGeom>
              <a:noFill/>
              <a:ln w="0">
                <a:solidFill>
                  <a:srgbClr val="000000"/>
                </a:solidFill>
                <a:round/>
                <a:headEnd/>
                <a:tailEnd/>
              </a:ln>
            </p:spPr>
            <p:txBody>
              <a:bodyPr/>
              <a:lstStyle/>
              <a:p>
                <a:endParaRPr lang="en-US"/>
              </a:p>
            </p:txBody>
          </p:sp>
          <p:sp>
            <p:nvSpPr>
              <p:cNvPr id="98737" name="Line 358"/>
              <p:cNvSpPr>
                <a:spLocks noChangeShapeType="1"/>
              </p:cNvSpPr>
              <p:nvPr/>
            </p:nvSpPr>
            <p:spPr bwMode="auto">
              <a:xfrm flipV="1">
                <a:off x="2369" y="3403"/>
                <a:ext cx="1" cy="48"/>
              </a:xfrm>
              <a:prstGeom prst="line">
                <a:avLst/>
              </a:prstGeom>
              <a:noFill/>
              <a:ln w="0">
                <a:solidFill>
                  <a:srgbClr val="000000"/>
                </a:solidFill>
                <a:round/>
                <a:headEnd/>
                <a:tailEnd/>
              </a:ln>
            </p:spPr>
            <p:txBody>
              <a:bodyPr/>
              <a:lstStyle/>
              <a:p>
                <a:endParaRPr lang="en-US"/>
              </a:p>
            </p:txBody>
          </p:sp>
          <p:sp>
            <p:nvSpPr>
              <p:cNvPr id="98738" name="Line 359"/>
              <p:cNvSpPr>
                <a:spLocks noChangeShapeType="1"/>
              </p:cNvSpPr>
              <p:nvPr/>
            </p:nvSpPr>
            <p:spPr bwMode="auto">
              <a:xfrm flipV="1">
                <a:off x="2375" y="3403"/>
                <a:ext cx="1" cy="48"/>
              </a:xfrm>
              <a:prstGeom prst="line">
                <a:avLst/>
              </a:prstGeom>
              <a:noFill/>
              <a:ln w="0">
                <a:solidFill>
                  <a:srgbClr val="000000"/>
                </a:solidFill>
                <a:round/>
                <a:headEnd/>
                <a:tailEnd/>
              </a:ln>
            </p:spPr>
            <p:txBody>
              <a:bodyPr/>
              <a:lstStyle/>
              <a:p>
                <a:endParaRPr lang="en-US"/>
              </a:p>
            </p:txBody>
          </p:sp>
          <p:sp>
            <p:nvSpPr>
              <p:cNvPr id="98739" name="Line 360"/>
              <p:cNvSpPr>
                <a:spLocks noChangeShapeType="1"/>
              </p:cNvSpPr>
              <p:nvPr/>
            </p:nvSpPr>
            <p:spPr bwMode="auto">
              <a:xfrm flipV="1">
                <a:off x="2375" y="3403"/>
                <a:ext cx="1" cy="48"/>
              </a:xfrm>
              <a:prstGeom prst="line">
                <a:avLst/>
              </a:prstGeom>
              <a:noFill/>
              <a:ln w="0">
                <a:solidFill>
                  <a:srgbClr val="000000"/>
                </a:solidFill>
                <a:round/>
                <a:headEnd/>
                <a:tailEnd/>
              </a:ln>
            </p:spPr>
            <p:txBody>
              <a:bodyPr/>
              <a:lstStyle/>
              <a:p>
                <a:endParaRPr lang="en-US"/>
              </a:p>
            </p:txBody>
          </p:sp>
          <p:sp>
            <p:nvSpPr>
              <p:cNvPr id="98740" name="Line 361"/>
              <p:cNvSpPr>
                <a:spLocks noChangeShapeType="1"/>
              </p:cNvSpPr>
              <p:nvPr/>
            </p:nvSpPr>
            <p:spPr bwMode="auto">
              <a:xfrm flipV="1">
                <a:off x="2375" y="3403"/>
                <a:ext cx="1" cy="48"/>
              </a:xfrm>
              <a:prstGeom prst="line">
                <a:avLst/>
              </a:prstGeom>
              <a:noFill/>
              <a:ln w="0">
                <a:solidFill>
                  <a:srgbClr val="000000"/>
                </a:solidFill>
                <a:round/>
                <a:headEnd/>
                <a:tailEnd/>
              </a:ln>
            </p:spPr>
            <p:txBody>
              <a:bodyPr/>
              <a:lstStyle/>
              <a:p>
                <a:endParaRPr lang="en-US"/>
              </a:p>
            </p:txBody>
          </p:sp>
          <p:sp>
            <p:nvSpPr>
              <p:cNvPr id="98741" name="Line 362"/>
              <p:cNvSpPr>
                <a:spLocks noChangeShapeType="1"/>
              </p:cNvSpPr>
              <p:nvPr/>
            </p:nvSpPr>
            <p:spPr bwMode="auto">
              <a:xfrm flipV="1">
                <a:off x="2381" y="3403"/>
                <a:ext cx="1" cy="48"/>
              </a:xfrm>
              <a:prstGeom prst="line">
                <a:avLst/>
              </a:prstGeom>
              <a:noFill/>
              <a:ln w="0">
                <a:solidFill>
                  <a:srgbClr val="000000"/>
                </a:solidFill>
                <a:round/>
                <a:headEnd/>
                <a:tailEnd/>
              </a:ln>
            </p:spPr>
            <p:txBody>
              <a:bodyPr/>
              <a:lstStyle/>
              <a:p>
                <a:endParaRPr lang="en-US"/>
              </a:p>
            </p:txBody>
          </p:sp>
          <p:sp>
            <p:nvSpPr>
              <p:cNvPr id="98742" name="Line 363"/>
              <p:cNvSpPr>
                <a:spLocks noChangeShapeType="1"/>
              </p:cNvSpPr>
              <p:nvPr/>
            </p:nvSpPr>
            <p:spPr bwMode="auto">
              <a:xfrm flipV="1">
                <a:off x="2381" y="3403"/>
                <a:ext cx="1" cy="48"/>
              </a:xfrm>
              <a:prstGeom prst="line">
                <a:avLst/>
              </a:prstGeom>
              <a:noFill/>
              <a:ln w="0">
                <a:solidFill>
                  <a:srgbClr val="000000"/>
                </a:solidFill>
                <a:round/>
                <a:headEnd/>
                <a:tailEnd/>
              </a:ln>
            </p:spPr>
            <p:txBody>
              <a:bodyPr/>
              <a:lstStyle/>
              <a:p>
                <a:endParaRPr lang="en-US"/>
              </a:p>
            </p:txBody>
          </p:sp>
          <p:sp>
            <p:nvSpPr>
              <p:cNvPr id="98743" name="Line 364"/>
              <p:cNvSpPr>
                <a:spLocks noChangeShapeType="1"/>
              </p:cNvSpPr>
              <p:nvPr/>
            </p:nvSpPr>
            <p:spPr bwMode="auto">
              <a:xfrm flipV="1">
                <a:off x="2381" y="3403"/>
                <a:ext cx="1" cy="48"/>
              </a:xfrm>
              <a:prstGeom prst="line">
                <a:avLst/>
              </a:prstGeom>
              <a:noFill/>
              <a:ln w="0">
                <a:solidFill>
                  <a:srgbClr val="000000"/>
                </a:solidFill>
                <a:round/>
                <a:headEnd/>
                <a:tailEnd/>
              </a:ln>
            </p:spPr>
            <p:txBody>
              <a:bodyPr/>
              <a:lstStyle/>
              <a:p>
                <a:endParaRPr lang="en-US"/>
              </a:p>
            </p:txBody>
          </p:sp>
          <p:sp>
            <p:nvSpPr>
              <p:cNvPr id="98744" name="Line 365"/>
              <p:cNvSpPr>
                <a:spLocks noChangeShapeType="1"/>
              </p:cNvSpPr>
              <p:nvPr/>
            </p:nvSpPr>
            <p:spPr bwMode="auto">
              <a:xfrm flipV="1">
                <a:off x="2387" y="3403"/>
                <a:ext cx="1" cy="48"/>
              </a:xfrm>
              <a:prstGeom prst="line">
                <a:avLst/>
              </a:prstGeom>
              <a:noFill/>
              <a:ln w="0">
                <a:solidFill>
                  <a:srgbClr val="000000"/>
                </a:solidFill>
                <a:round/>
                <a:headEnd/>
                <a:tailEnd/>
              </a:ln>
            </p:spPr>
            <p:txBody>
              <a:bodyPr/>
              <a:lstStyle/>
              <a:p>
                <a:endParaRPr lang="en-US"/>
              </a:p>
            </p:txBody>
          </p:sp>
          <p:sp>
            <p:nvSpPr>
              <p:cNvPr id="98745" name="Line 366"/>
              <p:cNvSpPr>
                <a:spLocks noChangeShapeType="1"/>
              </p:cNvSpPr>
              <p:nvPr/>
            </p:nvSpPr>
            <p:spPr bwMode="auto">
              <a:xfrm flipV="1">
                <a:off x="2387" y="3403"/>
                <a:ext cx="1" cy="48"/>
              </a:xfrm>
              <a:prstGeom prst="line">
                <a:avLst/>
              </a:prstGeom>
              <a:noFill/>
              <a:ln w="0">
                <a:solidFill>
                  <a:srgbClr val="000000"/>
                </a:solidFill>
                <a:round/>
                <a:headEnd/>
                <a:tailEnd/>
              </a:ln>
            </p:spPr>
            <p:txBody>
              <a:bodyPr/>
              <a:lstStyle/>
              <a:p>
                <a:endParaRPr lang="en-US"/>
              </a:p>
            </p:txBody>
          </p:sp>
          <p:sp>
            <p:nvSpPr>
              <p:cNvPr id="98746" name="Line 367"/>
              <p:cNvSpPr>
                <a:spLocks noChangeShapeType="1"/>
              </p:cNvSpPr>
              <p:nvPr/>
            </p:nvSpPr>
            <p:spPr bwMode="auto">
              <a:xfrm flipV="1">
                <a:off x="2387" y="3403"/>
                <a:ext cx="1" cy="48"/>
              </a:xfrm>
              <a:prstGeom prst="line">
                <a:avLst/>
              </a:prstGeom>
              <a:noFill/>
              <a:ln w="0">
                <a:solidFill>
                  <a:srgbClr val="000000"/>
                </a:solidFill>
                <a:round/>
                <a:headEnd/>
                <a:tailEnd/>
              </a:ln>
            </p:spPr>
            <p:txBody>
              <a:bodyPr/>
              <a:lstStyle/>
              <a:p>
                <a:endParaRPr lang="en-US"/>
              </a:p>
            </p:txBody>
          </p:sp>
          <p:sp>
            <p:nvSpPr>
              <p:cNvPr id="98747" name="Line 368"/>
              <p:cNvSpPr>
                <a:spLocks noChangeShapeType="1"/>
              </p:cNvSpPr>
              <p:nvPr/>
            </p:nvSpPr>
            <p:spPr bwMode="auto">
              <a:xfrm flipV="1">
                <a:off x="2393" y="3403"/>
                <a:ext cx="1" cy="48"/>
              </a:xfrm>
              <a:prstGeom prst="line">
                <a:avLst/>
              </a:prstGeom>
              <a:noFill/>
              <a:ln w="0">
                <a:solidFill>
                  <a:srgbClr val="000000"/>
                </a:solidFill>
                <a:round/>
                <a:headEnd/>
                <a:tailEnd/>
              </a:ln>
            </p:spPr>
            <p:txBody>
              <a:bodyPr/>
              <a:lstStyle/>
              <a:p>
                <a:endParaRPr lang="en-US"/>
              </a:p>
            </p:txBody>
          </p:sp>
          <p:sp>
            <p:nvSpPr>
              <p:cNvPr id="98748" name="Line 369"/>
              <p:cNvSpPr>
                <a:spLocks noChangeShapeType="1"/>
              </p:cNvSpPr>
              <p:nvPr/>
            </p:nvSpPr>
            <p:spPr bwMode="auto">
              <a:xfrm flipV="1">
                <a:off x="2393" y="3403"/>
                <a:ext cx="1" cy="48"/>
              </a:xfrm>
              <a:prstGeom prst="line">
                <a:avLst/>
              </a:prstGeom>
              <a:noFill/>
              <a:ln w="0">
                <a:solidFill>
                  <a:srgbClr val="000000"/>
                </a:solidFill>
                <a:round/>
                <a:headEnd/>
                <a:tailEnd/>
              </a:ln>
            </p:spPr>
            <p:txBody>
              <a:bodyPr/>
              <a:lstStyle/>
              <a:p>
                <a:endParaRPr lang="en-US"/>
              </a:p>
            </p:txBody>
          </p:sp>
          <p:sp>
            <p:nvSpPr>
              <p:cNvPr id="98749" name="Line 370"/>
              <p:cNvSpPr>
                <a:spLocks noChangeShapeType="1"/>
              </p:cNvSpPr>
              <p:nvPr/>
            </p:nvSpPr>
            <p:spPr bwMode="auto">
              <a:xfrm flipV="1">
                <a:off x="2393" y="3403"/>
                <a:ext cx="1" cy="48"/>
              </a:xfrm>
              <a:prstGeom prst="line">
                <a:avLst/>
              </a:prstGeom>
              <a:noFill/>
              <a:ln w="0">
                <a:solidFill>
                  <a:srgbClr val="000000"/>
                </a:solidFill>
                <a:round/>
                <a:headEnd/>
                <a:tailEnd/>
              </a:ln>
            </p:spPr>
            <p:txBody>
              <a:bodyPr/>
              <a:lstStyle/>
              <a:p>
                <a:endParaRPr lang="en-US"/>
              </a:p>
            </p:txBody>
          </p:sp>
          <p:sp>
            <p:nvSpPr>
              <p:cNvPr id="98750" name="Line 371"/>
              <p:cNvSpPr>
                <a:spLocks noChangeShapeType="1"/>
              </p:cNvSpPr>
              <p:nvPr/>
            </p:nvSpPr>
            <p:spPr bwMode="auto">
              <a:xfrm flipV="1">
                <a:off x="2399" y="3403"/>
                <a:ext cx="1" cy="48"/>
              </a:xfrm>
              <a:prstGeom prst="line">
                <a:avLst/>
              </a:prstGeom>
              <a:noFill/>
              <a:ln w="0">
                <a:solidFill>
                  <a:srgbClr val="000000"/>
                </a:solidFill>
                <a:round/>
                <a:headEnd/>
                <a:tailEnd/>
              </a:ln>
            </p:spPr>
            <p:txBody>
              <a:bodyPr/>
              <a:lstStyle/>
              <a:p>
                <a:endParaRPr lang="en-US"/>
              </a:p>
            </p:txBody>
          </p:sp>
          <p:sp>
            <p:nvSpPr>
              <p:cNvPr id="98751" name="Line 372"/>
              <p:cNvSpPr>
                <a:spLocks noChangeShapeType="1"/>
              </p:cNvSpPr>
              <p:nvPr/>
            </p:nvSpPr>
            <p:spPr bwMode="auto">
              <a:xfrm flipV="1">
                <a:off x="2399" y="3403"/>
                <a:ext cx="1" cy="48"/>
              </a:xfrm>
              <a:prstGeom prst="line">
                <a:avLst/>
              </a:prstGeom>
              <a:noFill/>
              <a:ln w="0">
                <a:solidFill>
                  <a:srgbClr val="000000"/>
                </a:solidFill>
                <a:round/>
                <a:headEnd/>
                <a:tailEnd/>
              </a:ln>
            </p:spPr>
            <p:txBody>
              <a:bodyPr/>
              <a:lstStyle/>
              <a:p>
                <a:endParaRPr lang="en-US"/>
              </a:p>
            </p:txBody>
          </p:sp>
          <p:sp>
            <p:nvSpPr>
              <p:cNvPr id="98752" name="Line 373"/>
              <p:cNvSpPr>
                <a:spLocks noChangeShapeType="1"/>
              </p:cNvSpPr>
              <p:nvPr/>
            </p:nvSpPr>
            <p:spPr bwMode="auto">
              <a:xfrm flipV="1">
                <a:off x="2399" y="3403"/>
                <a:ext cx="1" cy="48"/>
              </a:xfrm>
              <a:prstGeom prst="line">
                <a:avLst/>
              </a:prstGeom>
              <a:noFill/>
              <a:ln w="0">
                <a:solidFill>
                  <a:srgbClr val="000000"/>
                </a:solidFill>
                <a:round/>
                <a:headEnd/>
                <a:tailEnd/>
              </a:ln>
            </p:spPr>
            <p:txBody>
              <a:bodyPr/>
              <a:lstStyle/>
              <a:p>
                <a:endParaRPr lang="en-US"/>
              </a:p>
            </p:txBody>
          </p:sp>
          <p:sp>
            <p:nvSpPr>
              <p:cNvPr id="98753" name="Line 374"/>
              <p:cNvSpPr>
                <a:spLocks noChangeShapeType="1"/>
              </p:cNvSpPr>
              <p:nvPr/>
            </p:nvSpPr>
            <p:spPr bwMode="auto">
              <a:xfrm flipV="1">
                <a:off x="2405" y="3403"/>
                <a:ext cx="1" cy="48"/>
              </a:xfrm>
              <a:prstGeom prst="line">
                <a:avLst/>
              </a:prstGeom>
              <a:noFill/>
              <a:ln w="0">
                <a:solidFill>
                  <a:srgbClr val="000000"/>
                </a:solidFill>
                <a:round/>
                <a:headEnd/>
                <a:tailEnd/>
              </a:ln>
            </p:spPr>
            <p:txBody>
              <a:bodyPr/>
              <a:lstStyle/>
              <a:p>
                <a:endParaRPr lang="en-US"/>
              </a:p>
            </p:txBody>
          </p:sp>
          <p:sp>
            <p:nvSpPr>
              <p:cNvPr id="98754" name="Line 375"/>
              <p:cNvSpPr>
                <a:spLocks noChangeShapeType="1"/>
              </p:cNvSpPr>
              <p:nvPr/>
            </p:nvSpPr>
            <p:spPr bwMode="auto">
              <a:xfrm flipV="1">
                <a:off x="2405" y="3403"/>
                <a:ext cx="1" cy="48"/>
              </a:xfrm>
              <a:prstGeom prst="line">
                <a:avLst/>
              </a:prstGeom>
              <a:noFill/>
              <a:ln w="0">
                <a:solidFill>
                  <a:srgbClr val="000000"/>
                </a:solidFill>
                <a:round/>
                <a:headEnd/>
                <a:tailEnd/>
              </a:ln>
            </p:spPr>
            <p:txBody>
              <a:bodyPr/>
              <a:lstStyle/>
              <a:p>
                <a:endParaRPr lang="en-US"/>
              </a:p>
            </p:txBody>
          </p:sp>
          <p:sp>
            <p:nvSpPr>
              <p:cNvPr id="98755" name="Line 376"/>
              <p:cNvSpPr>
                <a:spLocks noChangeShapeType="1"/>
              </p:cNvSpPr>
              <p:nvPr/>
            </p:nvSpPr>
            <p:spPr bwMode="auto">
              <a:xfrm flipV="1">
                <a:off x="2405" y="3403"/>
                <a:ext cx="1" cy="48"/>
              </a:xfrm>
              <a:prstGeom prst="line">
                <a:avLst/>
              </a:prstGeom>
              <a:noFill/>
              <a:ln w="0">
                <a:solidFill>
                  <a:srgbClr val="000000"/>
                </a:solidFill>
                <a:round/>
                <a:headEnd/>
                <a:tailEnd/>
              </a:ln>
            </p:spPr>
            <p:txBody>
              <a:bodyPr/>
              <a:lstStyle/>
              <a:p>
                <a:endParaRPr lang="en-US"/>
              </a:p>
            </p:txBody>
          </p:sp>
          <p:sp>
            <p:nvSpPr>
              <p:cNvPr id="98756" name="Line 377"/>
              <p:cNvSpPr>
                <a:spLocks noChangeShapeType="1"/>
              </p:cNvSpPr>
              <p:nvPr/>
            </p:nvSpPr>
            <p:spPr bwMode="auto">
              <a:xfrm flipV="1">
                <a:off x="2411" y="3403"/>
                <a:ext cx="1" cy="48"/>
              </a:xfrm>
              <a:prstGeom prst="line">
                <a:avLst/>
              </a:prstGeom>
              <a:noFill/>
              <a:ln w="0">
                <a:solidFill>
                  <a:srgbClr val="000000"/>
                </a:solidFill>
                <a:round/>
                <a:headEnd/>
                <a:tailEnd/>
              </a:ln>
            </p:spPr>
            <p:txBody>
              <a:bodyPr/>
              <a:lstStyle/>
              <a:p>
                <a:endParaRPr lang="en-US"/>
              </a:p>
            </p:txBody>
          </p:sp>
          <p:sp>
            <p:nvSpPr>
              <p:cNvPr id="98757" name="Line 378"/>
              <p:cNvSpPr>
                <a:spLocks noChangeShapeType="1"/>
              </p:cNvSpPr>
              <p:nvPr/>
            </p:nvSpPr>
            <p:spPr bwMode="auto">
              <a:xfrm flipV="1">
                <a:off x="2411" y="3403"/>
                <a:ext cx="1" cy="48"/>
              </a:xfrm>
              <a:prstGeom prst="line">
                <a:avLst/>
              </a:prstGeom>
              <a:noFill/>
              <a:ln w="0">
                <a:solidFill>
                  <a:srgbClr val="000000"/>
                </a:solidFill>
                <a:round/>
                <a:headEnd/>
                <a:tailEnd/>
              </a:ln>
            </p:spPr>
            <p:txBody>
              <a:bodyPr/>
              <a:lstStyle/>
              <a:p>
                <a:endParaRPr lang="en-US"/>
              </a:p>
            </p:txBody>
          </p:sp>
          <p:sp>
            <p:nvSpPr>
              <p:cNvPr id="98758" name="Line 379"/>
              <p:cNvSpPr>
                <a:spLocks noChangeShapeType="1"/>
              </p:cNvSpPr>
              <p:nvPr/>
            </p:nvSpPr>
            <p:spPr bwMode="auto">
              <a:xfrm flipV="1">
                <a:off x="2411" y="3403"/>
                <a:ext cx="1" cy="48"/>
              </a:xfrm>
              <a:prstGeom prst="line">
                <a:avLst/>
              </a:prstGeom>
              <a:noFill/>
              <a:ln w="0">
                <a:solidFill>
                  <a:srgbClr val="000000"/>
                </a:solidFill>
                <a:round/>
                <a:headEnd/>
                <a:tailEnd/>
              </a:ln>
            </p:spPr>
            <p:txBody>
              <a:bodyPr/>
              <a:lstStyle/>
              <a:p>
                <a:endParaRPr lang="en-US"/>
              </a:p>
            </p:txBody>
          </p:sp>
          <p:sp>
            <p:nvSpPr>
              <p:cNvPr id="98759" name="Line 380"/>
              <p:cNvSpPr>
                <a:spLocks noChangeShapeType="1"/>
              </p:cNvSpPr>
              <p:nvPr/>
            </p:nvSpPr>
            <p:spPr bwMode="auto">
              <a:xfrm flipV="1">
                <a:off x="2417" y="3403"/>
                <a:ext cx="1" cy="48"/>
              </a:xfrm>
              <a:prstGeom prst="line">
                <a:avLst/>
              </a:prstGeom>
              <a:noFill/>
              <a:ln w="0">
                <a:solidFill>
                  <a:srgbClr val="000000"/>
                </a:solidFill>
                <a:round/>
                <a:headEnd/>
                <a:tailEnd/>
              </a:ln>
            </p:spPr>
            <p:txBody>
              <a:bodyPr/>
              <a:lstStyle/>
              <a:p>
                <a:endParaRPr lang="en-US"/>
              </a:p>
            </p:txBody>
          </p:sp>
          <p:sp>
            <p:nvSpPr>
              <p:cNvPr id="98760" name="Line 381"/>
              <p:cNvSpPr>
                <a:spLocks noChangeShapeType="1"/>
              </p:cNvSpPr>
              <p:nvPr/>
            </p:nvSpPr>
            <p:spPr bwMode="auto">
              <a:xfrm flipV="1">
                <a:off x="2417" y="3403"/>
                <a:ext cx="1" cy="48"/>
              </a:xfrm>
              <a:prstGeom prst="line">
                <a:avLst/>
              </a:prstGeom>
              <a:noFill/>
              <a:ln w="0">
                <a:solidFill>
                  <a:srgbClr val="000000"/>
                </a:solidFill>
                <a:round/>
                <a:headEnd/>
                <a:tailEnd/>
              </a:ln>
            </p:spPr>
            <p:txBody>
              <a:bodyPr/>
              <a:lstStyle/>
              <a:p>
                <a:endParaRPr lang="en-US"/>
              </a:p>
            </p:txBody>
          </p:sp>
          <p:sp>
            <p:nvSpPr>
              <p:cNvPr id="98761" name="Line 382"/>
              <p:cNvSpPr>
                <a:spLocks noChangeShapeType="1"/>
              </p:cNvSpPr>
              <p:nvPr/>
            </p:nvSpPr>
            <p:spPr bwMode="auto">
              <a:xfrm flipV="1">
                <a:off x="2417" y="3403"/>
                <a:ext cx="1" cy="48"/>
              </a:xfrm>
              <a:prstGeom prst="line">
                <a:avLst/>
              </a:prstGeom>
              <a:noFill/>
              <a:ln w="0">
                <a:solidFill>
                  <a:srgbClr val="000000"/>
                </a:solidFill>
                <a:round/>
                <a:headEnd/>
                <a:tailEnd/>
              </a:ln>
            </p:spPr>
            <p:txBody>
              <a:bodyPr/>
              <a:lstStyle/>
              <a:p>
                <a:endParaRPr lang="en-US"/>
              </a:p>
            </p:txBody>
          </p:sp>
          <p:sp>
            <p:nvSpPr>
              <p:cNvPr id="98762" name="Line 383"/>
              <p:cNvSpPr>
                <a:spLocks noChangeShapeType="1"/>
              </p:cNvSpPr>
              <p:nvPr/>
            </p:nvSpPr>
            <p:spPr bwMode="auto">
              <a:xfrm flipV="1">
                <a:off x="2423" y="3403"/>
                <a:ext cx="1" cy="48"/>
              </a:xfrm>
              <a:prstGeom prst="line">
                <a:avLst/>
              </a:prstGeom>
              <a:noFill/>
              <a:ln w="0">
                <a:solidFill>
                  <a:srgbClr val="000000"/>
                </a:solidFill>
                <a:round/>
                <a:headEnd/>
                <a:tailEnd/>
              </a:ln>
            </p:spPr>
            <p:txBody>
              <a:bodyPr/>
              <a:lstStyle/>
              <a:p>
                <a:endParaRPr lang="en-US"/>
              </a:p>
            </p:txBody>
          </p:sp>
          <p:sp>
            <p:nvSpPr>
              <p:cNvPr id="98763" name="Line 384"/>
              <p:cNvSpPr>
                <a:spLocks noChangeShapeType="1"/>
              </p:cNvSpPr>
              <p:nvPr/>
            </p:nvSpPr>
            <p:spPr bwMode="auto">
              <a:xfrm flipV="1">
                <a:off x="2423" y="3403"/>
                <a:ext cx="1" cy="48"/>
              </a:xfrm>
              <a:prstGeom prst="line">
                <a:avLst/>
              </a:prstGeom>
              <a:noFill/>
              <a:ln w="0">
                <a:solidFill>
                  <a:srgbClr val="000000"/>
                </a:solidFill>
                <a:round/>
                <a:headEnd/>
                <a:tailEnd/>
              </a:ln>
            </p:spPr>
            <p:txBody>
              <a:bodyPr/>
              <a:lstStyle/>
              <a:p>
                <a:endParaRPr lang="en-US"/>
              </a:p>
            </p:txBody>
          </p:sp>
          <p:sp>
            <p:nvSpPr>
              <p:cNvPr id="98764" name="Line 385"/>
              <p:cNvSpPr>
                <a:spLocks noChangeShapeType="1"/>
              </p:cNvSpPr>
              <p:nvPr/>
            </p:nvSpPr>
            <p:spPr bwMode="auto">
              <a:xfrm flipV="1">
                <a:off x="2423" y="3403"/>
                <a:ext cx="1" cy="48"/>
              </a:xfrm>
              <a:prstGeom prst="line">
                <a:avLst/>
              </a:prstGeom>
              <a:noFill/>
              <a:ln w="0">
                <a:solidFill>
                  <a:srgbClr val="000000"/>
                </a:solidFill>
                <a:round/>
                <a:headEnd/>
                <a:tailEnd/>
              </a:ln>
            </p:spPr>
            <p:txBody>
              <a:bodyPr/>
              <a:lstStyle/>
              <a:p>
                <a:endParaRPr lang="en-US"/>
              </a:p>
            </p:txBody>
          </p:sp>
          <p:sp>
            <p:nvSpPr>
              <p:cNvPr id="98765" name="Line 386"/>
              <p:cNvSpPr>
                <a:spLocks noChangeShapeType="1"/>
              </p:cNvSpPr>
              <p:nvPr/>
            </p:nvSpPr>
            <p:spPr bwMode="auto">
              <a:xfrm flipV="1">
                <a:off x="2429" y="3403"/>
                <a:ext cx="1" cy="48"/>
              </a:xfrm>
              <a:prstGeom prst="line">
                <a:avLst/>
              </a:prstGeom>
              <a:noFill/>
              <a:ln w="0">
                <a:solidFill>
                  <a:srgbClr val="000000"/>
                </a:solidFill>
                <a:round/>
                <a:headEnd/>
                <a:tailEnd/>
              </a:ln>
            </p:spPr>
            <p:txBody>
              <a:bodyPr/>
              <a:lstStyle/>
              <a:p>
                <a:endParaRPr lang="en-US"/>
              </a:p>
            </p:txBody>
          </p:sp>
          <p:sp>
            <p:nvSpPr>
              <p:cNvPr id="98766" name="Line 387"/>
              <p:cNvSpPr>
                <a:spLocks noChangeShapeType="1"/>
              </p:cNvSpPr>
              <p:nvPr/>
            </p:nvSpPr>
            <p:spPr bwMode="auto">
              <a:xfrm flipV="1">
                <a:off x="2429" y="3403"/>
                <a:ext cx="1" cy="48"/>
              </a:xfrm>
              <a:prstGeom prst="line">
                <a:avLst/>
              </a:prstGeom>
              <a:noFill/>
              <a:ln w="0">
                <a:solidFill>
                  <a:srgbClr val="000000"/>
                </a:solidFill>
                <a:round/>
                <a:headEnd/>
                <a:tailEnd/>
              </a:ln>
            </p:spPr>
            <p:txBody>
              <a:bodyPr/>
              <a:lstStyle/>
              <a:p>
                <a:endParaRPr lang="en-US"/>
              </a:p>
            </p:txBody>
          </p:sp>
          <p:sp>
            <p:nvSpPr>
              <p:cNvPr id="98767" name="Line 388"/>
              <p:cNvSpPr>
                <a:spLocks noChangeShapeType="1"/>
              </p:cNvSpPr>
              <p:nvPr/>
            </p:nvSpPr>
            <p:spPr bwMode="auto">
              <a:xfrm flipV="1">
                <a:off x="2429" y="3403"/>
                <a:ext cx="1" cy="48"/>
              </a:xfrm>
              <a:prstGeom prst="line">
                <a:avLst/>
              </a:prstGeom>
              <a:noFill/>
              <a:ln w="0">
                <a:solidFill>
                  <a:srgbClr val="000000"/>
                </a:solidFill>
                <a:round/>
                <a:headEnd/>
                <a:tailEnd/>
              </a:ln>
            </p:spPr>
            <p:txBody>
              <a:bodyPr/>
              <a:lstStyle/>
              <a:p>
                <a:endParaRPr lang="en-US"/>
              </a:p>
            </p:txBody>
          </p:sp>
          <p:sp>
            <p:nvSpPr>
              <p:cNvPr id="98768" name="Line 389"/>
              <p:cNvSpPr>
                <a:spLocks noChangeShapeType="1"/>
              </p:cNvSpPr>
              <p:nvPr/>
            </p:nvSpPr>
            <p:spPr bwMode="auto">
              <a:xfrm flipV="1">
                <a:off x="2435" y="3403"/>
                <a:ext cx="1" cy="48"/>
              </a:xfrm>
              <a:prstGeom prst="line">
                <a:avLst/>
              </a:prstGeom>
              <a:noFill/>
              <a:ln w="0">
                <a:solidFill>
                  <a:srgbClr val="000000"/>
                </a:solidFill>
                <a:round/>
                <a:headEnd/>
                <a:tailEnd/>
              </a:ln>
            </p:spPr>
            <p:txBody>
              <a:bodyPr/>
              <a:lstStyle/>
              <a:p>
                <a:endParaRPr lang="en-US"/>
              </a:p>
            </p:txBody>
          </p:sp>
          <p:sp>
            <p:nvSpPr>
              <p:cNvPr id="98769" name="Line 390"/>
              <p:cNvSpPr>
                <a:spLocks noChangeShapeType="1"/>
              </p:cNvSpPr>
              <p:nvPr/>
            </p:nvSpPr>
            <p:spPr bwMode="auto">
              <a:xfrm flipV="1">
                <a:off x="2435" y="3403"/>
                <a:ext cx="1" cy="48"/>
              </a:xfrm>
              <a:prstGeom prst="line">
                <a:avLst/>
              </a:prstGeom>
              <a:noFill/>
              <a:ln w="0">
                <a:solidFill>
                  <a:srgbClr val="000000"/>
                </a:solidFill>
                <a:round/>
                <a:headEnd/>
                <a:tailEnd/>
              </a:ln>
            </p:spPr>
            <p:txBody>
              <a:bodyPr/>
              <a:lstStyle/>
              <a:p>
                <a:endParaRPr lang="en-US"/>
              </a:p>
            </p:txBody>
          </p:sp>
          <p:sp>
            <p:nvSpPr>
              <p:cNvPr id="98770" name="Line 391"/>
              <p:cNvSpPr>
                <a:spLocks noChangeShapeType="1"/>
              </p:cNvSpPr>
              <p:nvPr/>
            </p:nvSpPr>
            <p:spPr bwMode="auto">
              <a:xfrm flipV="1">
                <a:off x="2435" y="3403"/>
                <a:ext cx="1" cy="48"/>
              </a:xfrm>
              <a:prstGeom prst="line">
                <a:avLst/>
              </a:prstGeom>
              <a:noFill/>
              <a:ln w="0">
                <a:solidFill>
                  <a:srgbClr val="000000"/>
                </a:solidFill>
                <a:round/>
                <a:headEnd/>
                <a:tailEnd/>
              </a:ln>
            </p:spPr>
            <p:txBody>
              <a:bodyPr/>
              <a:lstStyle/>
              <a:p>
                <a:endParaRPr lang="en-US"/>
              </a:p>
            </p:txBody>
          </p:sp>
          <p:sp>
            <p:nvSpPr>
              <p:cNvPr id="98771" name="Line 392"/>
              <p:cNvSpPr>
                <a:spLocks noChangeShapeType="1"/>
              </p:cNvSpPr>
              <p:nvPr/>
            </p:nvSpPr>
            <p:spPr bwMode="auto">
              <a:xfrm flipV="1">
                <a:off x="2441" y="3403"/>
                <a:ext cx="1" cy="48"/>
              </a:xfrm>
              <a:prstGeom prst="line">
                <a:avLst/>
              </a:prstGeom>
              <a:noFill/>
              <a:ln w="0">
                <a:solidFill>
                  <a:srgbClr val="000000"/>
                </a:solidFill>
                <a:round/>
                <a:headEnd/>
                <a:tailEnd/>
              </a:ln>
            </p:spPr>
            <p:txBody>
              <a:bodyPr/>
              <a:lstStyle/>
              <a:p>
                <a:endParaRPr lang="en-US"/>
              </a:p>
            </p:txBody>
          </p:sp>
          <p:sp>
            <p:nvSpPr>
              <p:cNvPr id="98772" name="Line 393"/>
              <p:cNvSpPr>
                <a:spLocks noChangeShapeType="1"/>
              </p:cNvSpPr>
              <p:nvPr/>
            </p:nvSpPr>
            <p:spPr bwMode="auto">
              <a:xfrm flipV="1">
                <a:off x="2441" y="3403"/>
                <a:ext cx="1" cy="48"/>
              </a:xfrm>
              <a:prstGeom prst="line">
                <a:avLst/>
              </a:prstGeom>
              <a:noFill/>
              <a:ln w="0">
                <a:solidFill>
                  <a:srgbClr val="000000"/>
                </a:solidFill>
                <a:round/>
                <a:headEnd/>
                <a:tailEnd/>
              </a:ln>
            </p:spPr>
            <p:txBody>
              <a:bodyPr/>
              <a:lstStyle/>
              <a:p>
                <a:endParaRPr lang="en-US"/>
              </a:p>
            </p:txBody>
          </p:sp>
          <p:sp>
            <p:nvSpPr>
              <p:cNvPr id="98773" name="Line 394"/>
              <p:cNvSpPr>
                <a:spLocks noChangeShapeType="1"/>
              </p:cNvSpPr>
              <p:nvPr/>
            </p:nvSpPr>
            <p:spPr bwMode="auto">
              <a:xfrm flipV="1">
                <a:off x="2441" y="3403"/>
                <a:ext cx="1" cy="48"/>
              </a:xfrm>
              <a:prstGeom prst="line">
                <a:avLst/>
              </a:prstGeom>
              <a:noFill/>
              <a:ln w="0">
                <a:solidFill>
                  <a:srgbClr val="000000"/>
                </a:solidFill>
                <a:round/>
                <a:headEnd/>
                <a:tailEnd/>
              </a:ln>
            </p:spPr>
            <p:txBody>
              <a:bodyPr/>
              <a:lstStyle/>
              <a:p>
                <a:endParaRPr lang="en-US"/>
              </a:p>
            </p:txBody>
          </p:sp>
          <p:sp>
            <p:nvSpPr>
              <p:cNvPr id="98774" name="Line 395"/>
              <p:cNvSpPr>
                <a:spLocks noChangeShapeType="1"/>
              </p:cNvSpPr>
              <p:nvPr/>
            </p:nvSpPr>
            <p:spPr bwMode="auto">
              <a:xfrm flipV="1">
                <a:off x="2447" y="3403"/>
                <a:ext cx="1" cy="48"/>
              </a:xfrm>
              <a:prstGeom prst="line">
                <a:avLst/>
              </a:prstGeom>
              <a:noFill/>
              <a:ln w="0">
                <a:solidFill>
                  <a:srgbClr val="000000"/>
                </a:solidFill>
                <a:round/>
                <a:headEnd/>
                <a:tailEnd/>
              </a:ln>
            </p:spPr>
            <p:txBody>
              <a:bodyPr/>
              <a:lstStyle/>
              <a:p>
                <a:endParaRPr lang="en-US"/>
              </a:p>
            </p:txBody>
          </p:sp>
          <p:sp>
            <p:nvSpPr>
              <p:cNvPr id="98775" name="Line 396"/>
              <p:cNvSpPr>
                <a:spLocks noChangeShapeType="1"/>
              </p:cNvSpPr>
              <p:nvPr/>
            </p:nvSpPr>
            <p:spPr bwMode="auto">
              <a:xfrm flipV="1">
                <a:off x="2447" y="3403"/>
                <a:ext cx="1" cy="48"/>
              </a:xfrm>
              <a:prstGeom prst="line">
                <a:avLst/>
              </a:prstGeom>
              <a:noFill/>
              <a:ln w="0">
                <a:solidFill>
                  <a:srgbClr val="000000"/>
                </a:solidFill>
                <a:round/>
                <a:headEnd/>
                <a:tailEnd/>
              </a:ln>
            </p:spPr>
            <p:txBody>
              <a:bodyPr/>
              <a:lstStyle/>
              <a:p>
                <a:endParaRPr lang="en-US"/>
              </a:p>
            </p:txBody>
          </p:sp>
          <p:sp>
            <p:nvSpPr>
              <p:cNvPr id="98776" name="Line 397"/>
              <p:cNvSpPr>
                <a:spLocks noChangeShapeType="1"/>
              </p:cNvSpPr>
              <p:nvPr/>
            </p:nvSpPr>
            <p:spPr bwMode="auto">
              <a:xfrm flipV="1">
                <a:off x="2447" y="3403"/>
                <a:ext cx="1" cy="48"/>
              </a:xfrm>
              <a:prstGeom prst="line">
                <a:avLst/>
              </a:prstGeom>
              <a:noFill/>
              <a:ln w="0">
                <a:solidFill>
                  <a:srgbClr val="000000"/>
                </a:solidFill>
                <a:round/>
                <a:headEnd/>
                <a:tailEnd/>
              </a:ln>
            </p:spPr>
            <p:txBody>
              <a:bodyPr/>
              <a:lstStyle/>
              <a:p>
                <a:endParaRPr lang="en-US"/>
              </a:p>
            </p:txBody>
          </p:sp>
          <p:sp>
            <p:nvSpPr>
              <p:cNvPr id="98777" name="Line 398"/>
              <p:cNvSpPr>
                <a:spLocks noChangeShapeType="1"/>
              </p:cNvSpPr>
              <p:nvPr/>
            </p:nvSpPr>
            <p:spPr bwMode="auto">
              <a:xfrm flipV="1">
                <a:off x="2453" y="3403"/>
                <a:ext cx="1" cy="48"/>
              </a:xfrm>
              <a:prstGeom prst="line">
                <a:avLst/>
              </a:prstGeom>
              <a:noFill/>
              <a:ln w="0">
                <a:solidFill>
                  <a:srgbClr val="000000"/>
                </a:solidFill>
                <a:round/>
                <a:headEnd/>
                <a:tailEnd/>
              </a:ln>
            </p:spPr>
            <p:txBody>
              <a:bodyPr/>
              <a:lstStyle/>
              <a:p>
                <a:endParaRPr lang="en-US"/>
              </a:p>
            </p:txBody>
          </p:sp>
          <p:sp>
            <p:nvSpPr>
              <p:cNvPr id="98778" name="Line 399"/>
              <p:cNvSpPr>
                <a:spLocks noChangeShapeType="1"/>
              </p:cNvSpPr>
              <p:nvPr/>
            </p:nvSpPr>
            <p:spPr bwMode="auto">
              <a:xfrm flipV="1">
                <a:off x="2453" y="3403"/>
                <a:ext cx="1" cy="48"/>
              </a:xfrm>
              <a:prstGeom prst="line">
                <a:avLst/>
              </a:prstGeom>
              <a:noFill/>
              <a:ln w="0">
                <a:solidFill>
                  <a:srgbClr val="000000"/>
                </a:solidFill>
                <a:round/>
                <a:headEnd/>
                <a:tailEnd/>
              </a:ln>
            </p:spPr>
            <p:txBody>
              <a:bodyPr/>
              <a:lstStyle/>
              <a:p>
                <a:endParaRPr lang="en-US"/>
              </a:p>
            </p:txBody>
          </p:sp>
          <p:sp>
            <p:nvSpPr>
              <p:cNvPr id="98779" name="Line 400"/>
              <p:cNvSpPr>
                <a:spLocks noChangeShapeType="1"/>
              </p:cNvSpPr>
              <p:nvPr/>
            </p:nvSpPr>
            <p:spPr bwMode="auto">
              <a:xfrm flipV="1">
                <a:off x="2453" y="3403"/>
                <a:ext cx="1" cy="48"/>
              </a:xfrm>
              <a:prstGeom prst="line">
                <a:avLst/>
              </a:prstGeom>
              <a:noFill/>
              <a:ln w="0">
                <a:solidFill>
                  <a:srgbClr val="000000"/>
                </a:solidFill>
                <a:round/>
                <a:headEnd/>
                <a:tailEnd/>
              </a:ln>
            </p:spPr>
            <p:txBody>
              <a:bodyPr/>
              <a:lstStyle/>
              <a:p>
                <a:endParaRPr lang="en-US"/>
              </a:p>
            </p:txBody>
          </p:sp>
          <p:sp>
            <p:nvSpPr>
              <p:cNvPr id="98780" name="Line 401"/>
              <p:cNvSpPr>
                <a:spLocks noChangeShapeType="1"/>
              </p:cNvSpPr>
              <p:nvPr/>
            </p:nvSpPr>
            <p:spPr bwMode="auto">
              <a:xfrm flipV="1">
                <a:off x="2459" y="3403"/>
                <a:ext cx="1" cy="48"/>
              </a:xfrm>
              <a:prstGeom prst="line">
                <a:avLst/>
              </a:prstGeom>
              <a:noFill/>
              <a:ln w="0">
                <a:solidFill>
                  <a:srgbClr val="000000"/>
                </a:solidFill>
                <a:round/>
                <a:headEnd/>
                <a:tailEnd/>
              </a:ln>
            </p:spPr>
            <p:txBody>
              <a:bodyPr/>
              <a:lstStyle/>
              <a:p>
                <a:endParaRPr lang="en-US"/>
              </a:p>
            </p:txBody>
          </p:sp>
          <p:sp>
            <p:nvSpPr>
              <p:cNvPr id="98781" name="Line 402"/>
              <p:cNvSpPr>
                <a:spLocks noChangeShapeType="1"/>
              </p:cNvSpPr>
              <p:nvPr/>
            </p:nvSpPr>
            <p:spPr bwMode="auto">
              <a:xfrm flipV="1">
                <a:off x="2459" y="3403"/>
                <a:ext cx="1" cy="48"/>
              </a:xfrm>
              <a:prstGeom prst="line">
                <a:avLst/>
              </a:prstGeom>
              <a:noFill/>
              <a:ln w="0">
                <a:solidFill>
                  <a:srgbClr val="000000"/>
                </a:solidFill>
                <a:round/>
                <a:headEnd/>
                <a:tailEnd/>
              </a:ln>
            </p:spPr>
            <p:txBody>
              <a:bodyPr/>
              <a:lstStyle/>
              <a:p>
                <a:endParaRPr lang="en-US"/>
              </a:p>
            </p:txBody>
          </p:sp>
          <p:sp>
            <p:nvSpPr>
              <p:cNvPr id="98782" name="Line 403"/>
              <p:cNvSpPr>
                <a:spLocks noChangeShapeType="1"/>
              </p:cNvSpPr>
              <p:nvPr/>
            </p:nvSpPr>
            <p:spPr bwMode="auto">
              <a:xfrm flipV="1">
                <a:off x="2459" y="3403"/>
                <a:ext cx="1" cy="48"/>
              </a:xfrm>
              <a:prstGeom prst="line">
                <a:avLst/>
              </a:prstGeom>
              <a:noFill/>
              <a:ln w="0">
                <a:solidFill>
                  <a:srgbClr val="000000"/>
                </a:solidFill>
                <a:round/>
                <a:headEnd/>
                <a:tailEnd/>
              </a:ln>
            </p:spPr>
            <p:txBody>
              <a:bodyPr/>
              <a:lstStyle/>
              <a:p>
                <a:endParaRPr lang="en-US"/>
              </a:p>
            </p:txBody>
          </p:sp>
          <p:sp>
            <p:nvSpPr>
              <p:cNvPr id="98783" name="Line 404"/>
              <p:cNvSpPr>
                <a:spLocks noChangeShapeType="1"/>
              </p:cNvSpPr>
              <p:nvPr/>
            </p:nvSpPr>
            <p:spPr bwMode="auto">
              <a:xfrm flipV="1">
                <a:off x="2465" y="3403"/>
                <a:ext cx="1" cy="48"/>
              </a:xfrm>
              <a:prstGeom prst="line">
                <a:avLst/>
              </a:prstGeom>
              <a:noFill/>
              <a:ln w="0">
                <a:solidFill>
                  <a:srgbClr val="000000"/>
                </a:solidFill>
                <a:round/>
                <a:headEnd/>
                <a:tailEnd/>
              </a:ln>
            </p:spPr>
            <p:txBody>
              <a:bodyPr/>
              <a:lstStyle/>
              <a:p>
                <a:endParaRPr lang="en-US"/>
              </a:p>
            </p:txBody>
          </p:sp>
          <p:sp>
            <p:nvSpPr>
              <p:cNvPr id="98784" name="Line 405"/>
              <p:cNvSpPr>
                <a:spLocks noChangeShapeType="1"/>
              </p:cNvSpPr>
              <p:nvPr/>
            </p:nvSpPr>
            <p:spPr bwMode="auto">
              <a:xfrm flipV="1">
                <a:off x="2465" y="3403"/>
                <a:ext cx="1" cy="48"/>
              </a:xfrm>
              <a:prstGeom prst="line">
                <a:avLst/>
              </a:prstGeom>
              <a:noFill/>
              <a:ln w="0">
                <a:solidFill>
                  <a:srgbClr val="000000"/>
                </a:solidFill>
                <a:round/>
                <a:headEnd/>
                <a:tailEnd/>
              </a:ln>
            </p:spPr>
            <p:txBody>
              <a:bodyPr/>
              <a:lstStyle/>
              <a:p>
                <a:endParaRPr lang="en-US"/>
              </a:p>
            </p:txBody>
          </p:sp>
          <p:sp>
            <p:nvSpPr>
              <p:cNvPr id="98785" name="Line 406"/>
              <p:cNvSpPr>
                <a:spLocks noChangeShapeType="1"/>
              </p:cNvSpPr>
              <p:nvPr/>
            </p:nvSpPr>
            <p:spPr bwMode="auto">
              <a:xfrm flipV="1">
                <a:off x="2465" y="3403"/>
                <a:ext cx="1" cy="48"/>
              </a:xfrm>
              <a:prstGeom prst="line">
                <a:avLst/>
              </a:prstGeom>
              <a:noFill/>
              <a:ln w="0">
                <a:solidFill>
                  <a:srgbClr val="000000"/>
                </a:solidFill>
                <a:round/>
                <a:headEnd/>
                <a:tailEnd/>
              </a:ln>
            </p:spPr>
            <p:txBody>
              <a:bodyPr/>
              <a:lstStyle/>
              <a:p>
                <a:endParaRPr lang="en-US"/>
              </a:p>
            </p:txBody>
          </p:sp>
          <p:sp>
            <p:nvSpPr>
              <p:cNvPr id="98786" name="Line 407"/>
              <p:cNvSpPr>
                <a:spLocks noChangeShapeType="1"/>
              </p:cNvSpPr>
              <p:nvPr/>
            </p:nvSpPr>
            <p:spPr bwMode="auto">
              <a:xfrm flipV="1">
                <a:off x="2471" y="3403"/>
                <a:ext cx="1" cy="48"/>
              </a:xfrm>
              <a:prstGeom prst="line">
                <a:avLst/>
              </a:prstGeom>
              <a:noFill/>
              <a:ln w="0">
                <a:solidFill>
                  <a:srgbClr val="000000"/>
                </a:solidFill>
                <a:round/>
                <a:headEnd/>
                <a:tailEnd/>
              </a:ln>
            </p:spPr>
            <p:txBody>
              <a:bodyPr/>
              <a:lstStyle/>
              <a:p>
                <a:endParaRPr lang="en-US"/>
              </a:p>
            </p:txBody>
          </p:sp>
          <p:sp>
            <p:nvSpPr>
              <p:cNvPr id="98787" name="Line 408"/>
              <p:cNvSpPr>
                <a:spLocks noChangeShapeType="1"/>
              </p:cNvSpPr>
              <p:nvPr/>
            </p:nvSpPr>
            <p:spPr bwMode="auto">
              <a:xfrm flipV="1">
                <a:off x="2471" y="3403"/>
                <a:ext cx="1" cy="48"/>
              </a:xfrm>
              <a:prstGeom prst="line">
                <a:avLst/>
              </a:prstGeom>
              <a:noFill/>
              <a:ln w="0">
                <a:solidFill>
                  <a:srgbClr val="000000"/>
                </a:solidFill>
                <a:round/>
                <a:headEnd/>
                <a:tailEnd/>
              </a:ln>
            </p:spPr>
            <p:txBody>
              <a:bodyPr/>
              <a:lstStyle/>
              <a:p>
                <a:endParaRPr lang="en-US"/>
              </a:p>
            </p:txBody>
          </p:sp>
          <p:sp>
            <p:nvSpPr>
              <p:cNvPr id="98788" name="Line 409"/>
              <p:cNvSpPr>
                <a:spLocks noChangeShapeType="1"/>
              </p:cNvSpPr>
              <p:nvPr/>
            </p:nvSpPr>
            <p:spPr bwMode="auto">
              <a:xfrm flipV="1">
                <a:off x="2471" y="3403"/>
                <a:ext cx="1" cy="48"/>
              </a:xfrm>
              <a:prstGeom prst="line">
                <a:avLst/>
              </a:prstGeom>
              <a:noFill/>
              <a:ln w="0">
                <a:solidFill>
                  <a:srgbClr val="000000"/>
                </a:solidFill>
                <a:round/>
                <a:headEnd/>
                <a:tailEnd/>
              </a:ln>
            </p:spPr>
            <p:txBody>
              <a:bodyPr/>
              <a:lstStyle/>
              <a:p>
                <a:endParaRPr lang="en-US"/>
              </a:p>
            </p:txBody>
          </p:sp>
          <p:sp>
            <p:nvSpPr>
              <p:cNvPr id="98789" name="Line 410"/>
              <p:cNvSpPr>
                <a:spLocks noChangeShapeType="1"/>
              </p:cNvSpPr>
              <p:nvPr/>
            </p:nvSpPr>
            <p:spPr bwMode="auto">
              <a:xfrm flipV="1">
                <a:off x="2477" y="3403"/>
                <a:ext cx="1" cy="48"/>
              </a:xfrm>
              <a:prstGeom prst="line">
                <a:avLst/>
              </a:prstGeom>
              <a:noFill/>
              <a:ln w="0">
                <a:solidFill>
                  <a:srgbClr val="000000"/>
                </a:solidFill>
                <a:round/>
                <a:headEnd/>
                <a:tailEnd/>
              </a:ln>
            </p:spPr>
            <p:txBody>
              <a:bodyPr/>
              <a:lstStyle/>
              <a:p>
                <a:endParaRPr lang="en-US"/>
              </a:p>
            </p:txBody>
          </p:sp>
          <p:sp>
            <p:nvSpPr>
              <p:cNvPr id="98790" name="Line 411"/>
              <p:cNvSpPr>
                <a:spLocks noChangeShapeType="1"/>
              </p:cNvSpPr>
              <p:nvPr/>
            </p:nvSpPr>
            <p:spPr bwMode="auto">
              <a:xfrm flipV="1">
                <a:off x="2477" y="3403"/>
                <a:ext cx="1" cy="48"/>
              </a:xfrm>
              <a:prstGeom prst="line">
                <a:avLst/>
              </a:prstGeom>
              <a:noFill/>
              <a:ln w="0">
                <a:solidFill>
                  <a:srgbClr val="000000"/>
                </a:solidFill>
                <a:round/>
                <a:headEnd/>
                <a:tailEnd/>
              </a:ln>
            </p:spPr>
            <p:txBody>
              <a:bodyPr/>
              <a:lstStyle/>
              <a:p>
                <a:endParaRPr lang="en-US"/>
              </a:p>
            </p:txBody>
          </p:sp>
          <p:sp>
            <p:nvSpPr>
              <p:cNvPr id="98791" name="Line 412"/>
              <p:cNvSpPr>
                <a:spLocks noChangeShapeType="1"/>
              </p:cNvSpPr>
              <p:nvPr/>
            </p:nvSpPr>
            <p:spPr bwMode="auto">
              <a:xfrm flipV="1">
                <a:off x="2477" y="3403"/>
                <a:ext cx="1" cy="48"/>
              </a:xfrm>
              <a:prstGeom prst="line">
                <a:avLst/>
              </a:prstGeom>
              <a:noFill/>
              <a:ln w="0">
                <a:solidFill>
                  <a:srgbClr val="000000"/>
                </a:solidFill>
                <a:round/>
                <a:headEnd/>
                <a:tailEnd/>
              </a:ln>
            </p:spPr>
            <p:txBody>
              <a:bodyPr/>
              <a:lstStyle/>
              <a:p>
                <a:endParaRPr lang="en-US"/>
              </a:p>
            </p:txBody>
          </p:sp>
          <p:sp>
            <p:nvSpPr>
              <p:cNvPr id="98792" name="Line 413"/>
              <p:cNvSpPr>
                <a:spLocks noChangeShapeType="1"/>
              </p:cNvSpPr>
              <p:nvPr/>
            </p:nvSpPr>
            <p:spPr bwMode="auto">
              <a:xfrm flipV="1">
                <a:off x="2483" y="3403"/>
                <a:ext cx="1" cy="48"/>
              </a:xfrm>
              <a:prstGeom prst="line">
                <a:avLst/>
              </a:prstGeom>
              <a:noFill/>
              <a:ln w="0">
                <a:solidFill>
                  <a:srgbClr val="000000"/>
                </a:solidFill>
                <a:round/>
                <a:headEnd/>
                <a:tailEnd/>
              </a:ln>
            </p:spPr>
            <p:txBody>
              <a:bodyPr/>
              <a:lstStyle/>
              <a:p>
                <a:endParaRPr lang="en-US"/>
              </a:p>
            </p:txBody>
          </p:sp>
          <p:sp>
            <p:nvSpPr>
              <p:cNvPr id="98793" name="Line 414"/>
              <p:cNvSpPr>
                <a:spLocks noChangeShapeType="1"/>
              </p:cNvSpPr>
              <p:nvPr/>
            </p:nvSpPr>
            <p:spPr bwMode="auto">
              <a:xfrm flipV="1">
                <a:off x="2483" y="3403"/>
                <a:ext cx="1" cy="48"/>
              </a:xfrm>
              <a:prstGeom prst="line">
                <a:avLst/>
              </a:prstGeom>
              <a:noFill/>
              <a:ln w="0">
                <a:solidFill>
                  <a:srgbClr val="000000"/>
                </a:solidFill>
                <a:round/>
                <a:headEnd/>
                <a:tailEnd/>
              </a:ln>
            </p:spPr>
            <p:txBody>
              <a:bodyPr/>
              <a:lstStyle/>
              <a:p>
                <a:endParaRPr lang="en-US"/>
              </a:p>
            </p:txBody>
          </p:sp>
          <p:sp>
            <p:nvSpPr>
              <p:cNvPr id="98794" name="Line 415"/>
              <p:cNvSpPr>
                <a:spLocks noChangeShapeType="1"/>
              </p:cNvSpPr>
              <p:nvPr/>
            </p:nvSpPr>
            <p:spPr bwMode="auto">
              <a:xfrm flipV="1">
                <a:off x="2483" y="3403"/>
                <a:ext cx="1" cy="48"/>
              </a:xfrm>
              <a:prstGeom prst="line">
                <a:avLst/>
              </a:prstGeom>
              <a:noFill/>
              <a:ln w="0">
                <a:solidFill>
                  <a:srgbClr val="000000"/>
                </a:solidFill>
                <a:round/>
                <a:headEnd/>
                <a:tailEnd/>
              </a:ln>
            </p:spPr>
            <p:txBody>
              <a:bodyPr/>
              <a:lstStyle/>
              <a:p>
                <a:endParaRPr lang="en-US"/>
              </a:p>
            </p:txBody>
          </p:sp>
          <p:sp>
            <p:nvSpPr>
              <p:cNvPr id="98795" name="Line 416"/>
              <p:cNvSpPr>
                <a:spLocks noChangeShapeType="1"/>
              </p:cNvSpPr>
              <p:nvPr/>
            </p:nvSpPr>
            <p:spPr bwMode="auto">
              <a:xfrm flipV="1">
                <a:off x="2489" y="3403"/>
                <a:ext cx="1" cy="48"/>
              </a:xfrm>
              <a:prstGeom prst="line">
                <a:avLst/>
              </a:prstGeom>
              <a:noFill/>
              <a:ln w="0">
                <a:solidFill>
                  <a:srgbClr val="000000"/>
                </a:solidFill>
                <a:round/>
                <a:headEnd/>
                <a:tailEnd/>
              </a:ln>
            </p:spPr>
            <p:txBody>
              <a:bodyPr/>
              <a:lstStyle/>
              <a:p>
                <a:endParaRPr lang="en-US"/>
              </a:p>
            </p:txBody>
          </p:sp>
          <p:sp>
            <p:nvSpPr>
              <p:cNvPr id="98796" name="Line 417"/>
              <p:cNvSpPr>
                <a:spLocks noChangeShapeType="1"/>
              </p:cNvSpPr>
              <p:nvPr/>
            </p:nvSpPr>
            <p:spPr bwMode="auto">
              <a:xfrm flipV="1">
                <a:off x="2489" y="3403"/>
                <a:ext cx="1" cy="48"/>
              </a:xfrm>
              <a:prstGeom prst="line">
                <a:avLst/>
              </a:prstGeom>
              <a:noFill/>
              <a:ln w="0">
                <a:solidFill>
                  <a:srgbClr val="000000"/>
                </a:solidFill>
                <a:round/>
                <a:headEnd/>
                <a:tailEnd/>
              </a:ln>
            </p:spPr>
            <p:txBody>
              <a:bodyPr/>
              <a:lstStyle/>
              <a:p>
                <a:endParaRPr lang="en-US"/>
              </a:p>
            </p:txBody>
          </p:sp>
          <p:sp>
            <p:nvSpPr>
              <p:cNvPr id="98797" name="Line 418"/>
              <p:cNvSpPr>
                <a:spLocks noChangeShapeType="1"/>
              </p:cNvSpPr>
              <p:nvPr/>
            </p:nvSpPr>
            <p:spPr bwMode="auto">
              <a:xfrm flipV="1">
                <a:off x="2489" y="3403"/>
                <a:ext cx="1" cy="48"/>
              </a:xfrm>
              <a:prstGeom prst="line">
                <a:avLst/>
              </a:prstGeom>
              <a:noFill/>
              <a:ln w="0">
                <a:solidFill>
                  <a:srgbClr val="000000"/>
                </a:solidFill>
                <a:round/>
                <a:headEnd/>
                <a:tailEnd/>
              </a:ln>
            </p:spPr>
            <p:txBody>
              <a:bodyPr/>
              <a:lstStyle/>
              <a:p>
                <a:endParaRPr lang="en-US"/>
              </a:p>
            </p:txBody>
          </p:sp>
          <p:sp>
            <p:nvSpPr>
              <p:cNvPr id="98798" name="Line 419"/>
              <p:cNvSpPr>
                <a:spLocks noChangeShapeType="1"/>
              </p:cNvSpPr>
              <p:nvPr/>
            </p:nvSpPr>
            <p:spPr bwMode="auto">
              <a:xfrm flipV="1">
                <a:off x="2495" y="3403"/>
                <a:ext cx="1" cy="48"/>
              </a:xfrm>
              <a:prstGeom prst="line">
                <a:avLst/>
              </a:prstGeom>
              <a:noFill/>
              <a:ln w="0">
                <a:solidFill>
                  <a:srgbClr val="000000"/>
                </a:solidFill>
                <a:round/>
                <a:headEnd/>
                <a:tailEnd/>
              </a:ln>
            </p:spPr>
            <p:txBody>
              <a:bodyPr/>
              <a:lstStyle/>
              <a:p>
                <a:endParaRPr lang="en-US"/>
              </a:p>
            </p:txBody>
          </p:sp>
          <p:sp>
            <p:nvSpPr>
              <p:cNvPr id="98799" name="Line 420"/>
              <p:cNvSpPr>
                <a:spLocks noChangeShapeType="1"/>
              </p:cNvSpPr>
              <p:nvPr/>
            </p:nvSpPr>
            <p:spPr bwMode="auto">
              <a:xfrm flipV="1">
                <a:off x="2495" y="3403"/>
                <a:ext cx="1" cy="48"/>
              </a:xfrm>
              <a:prstGeom prst="line">
                <a:avLst/>
              </a:prstGeom>
              <a:noFill/>
              <a:ln w="0">
                <a:solidFill>
                  <a:srgbClr val="000000"/>
                </a:solidFill>
                <a:round/>
                <a:headEnd/>
                <a:tailEnd/>
              </a:ln>
            </p:spPr>
            <p:txBody>
              <a:bodyPr/>
              <a:lstStyle/>
              <a:p>
                <a:endParaRPr lang="en-US"/>
              </a:p>
            </p:txBody>
          </p:sp>
          <p:sp>
            <p:nvSpPr>
              <p:cNvPr id="98800" name="Line 421"/>
              <p:cNvSpPr>
                <a:spLocks noChangeShapeType="1"/>
              </p:cNvSpPr>
              <p:nvPr/>
            </p:nvSpPr>
            <p:spPr bwMode="auto">
              <a:xfrm flipV="1">
                <a:off x="2495" y="3403"/>
                <a:ext cx="1" cy="48"/>
              </a:xfrm>
              <a:prstGeom prst="line">
                <a:avLst/>
              </a:prstGeom>
              <a:noFill/>
              <a:ln w="0">
                <a:solidFill>
                  <a:srgbClr val="000000"/>
                </a:solidFill>
                <a:round/>
                <a:headEnd/>
                <a:tailEnd/>
              </a:ln>
            </p:spPr>
            <p:txBody>
              <a:bodyPr/>
              <a:lstStyle/>
              <a:p>
                <a:endParaRPr lang="en-US"/>
              </a:p>
            </p:txBody>
          </p:sp>
          <p:sp>
            <p:nvSpPr>
              <p:cNvPr id="98801" name="Line 422"/>
              <p:cNvSpPr>
                <a:spLocks noChangeShapeType="1"/>
              </p:cNvSpPr>
              <p:nvPr/>
            </p:nvSpPr>
            <p:spPr bwMode="auto">
              <a:xfrm flipV="1">
                <a:off x="2501" y="3403"/>
                <a:ext cx="1" cy="48"/>
              </a:xfrm>
              <a:prstGeom prst="line">
                <a:avLst/>
              </a:prstGeom>
              <a:noFill/>
              <a:ln w="0">
                <a:solidFill>
                  <a:srgbClr val="000000"/>
                </a:solidFill>
                <a:round/>
                <a:headEnd/>
                <a:tailEnd/>
              </a:ln>
            </p:spPr>
            <p:txBody>
              <a:bodyPr/>
              <a:lstStyle/>
              <a:p>
                <a:endParaRPr lang="en-US"/>
              </a:p>
            </p:txBody>
          </p:sp>
          <p:sp>
            <p:nvSpPr>
              <p:cNvPr id="98802" name="Line 423"/>
              <p:cNvSpPr>
                <a:spLocks noChangeShapeType="1"/>
              </p:cNvSpPr>
              <p:nvPr/>
            </p:nvSpPr>
            <p:spPr bwMode="auto">
              <a:xfrm flipV="1">
                <a:off x="2501" y="3403"/>
                <a:ext cx="1" cy="48"/>
              </a:xfrm>
              <a:prstGeom prst="line">
                <a:avLst/>
              </a:prstGeom>
              <a:noFill/>
              <a:ln w="0">
                <a:solidFill>
                  <a:srgbClr val="000000"/>
                </a:solidFill>
                <a:round/>
                <a:headEnd/>
                <a:tailEnd/>
              </a:ln>
            </p:spPr>
            <p:txBody>
              <a:bodyPr/>
              <a:lstStyle/>
              <a:p>
                <a:endParaRPr lang="en-US"/>
              </a:p>
            </p:txBody>
          </p:sp>
          <p:sp>
            <p:nvSpPr>
              <p:cNvPr id="98803" name="Line 424"/>
              <p:cNvSpPr>
                <a:spLocks noChangeShapeType="1"/>
              </p:cNvSpPr>
              <p:nvPr/>
            </p:nvSpPr>
            <p:spPr bwMode="auto">
              <a:xfrm flipV="1">
                <a:off x="2501" y="3403"/>
                <a:ext cx="1" cy="48"/>
              </a:xfrm>
              <a:prstGeom prst="line">
                <a:avLst/>
              </a:prstGeom>
              <a:noFill/>
              <a:ln w="0">
                <a:solidFill>
                  <a:srgbClr val="000000"/>
                </a:solidFill>
                <a:round/>
                <a:headEnd/>
                <a:tailEnd/>
              </a:ln>
            </p:spPr>
            <p:txBody>
              <a:bodyPr/>
              <a:lstStyle/>
              <a:p>
                <a:endParaRPr lang="en-US"/>
              </a:p>
            </p:txBody>
          </p:sp>
          <p:sp>
            <p:nvSpPr>
              <p:cNvPr id="98804" name="Line 425"/>
              <p:cNvSpPr>
                <a:spLocks noChangeShapeType="1"/>
              </p:cNvSpPr>
              <p:nvPr/>
            </p:nvSpPr>
            <p:spPr bwMode="auto">
              <a:xfrm flipV="1">
                <a:off x="2507" y="3403"/>
                <a:ext cx="1" cy="48"/>
              </a:xfrm>
              <a:prstGeom prst="line">
                <a:avLst/>
              </a:prstGeom>
              <a:noFill/>
              <a:ln w="0">
                <a:solidFill>
                  <a:srgbClr val="000000"/>
                </a:solidFill>
                <a:round/>
                <a:headEnd/>
                <a:tailEnd/>
              </a:ln>
            </p:spPr>
            <p:txBody>
              <a:bodyPr/>
              <a:lstStyle/>
              <a:p>
                <a:endParaRPr lang="en-US"/>
              </a:p>
            </p:txBody>
          </p:sp>
          <p:sp>
            <p:nvSpPr>
              <p:cNvPr id="98805" name="Line 426"/>
              <p:cNvSpPr>
                <a:spLocks noChangeShapeType="1"/>
              </p:cNvSpPr>
              <p:nvPr/>
            </p:nvSpPr>
            <p:spPr bwMode="auto">
              <a:xfrm flipV="1">
                <a:off x="2507" y="3403"/>
                <a:ext cx="1" cy="48"/>
              </a:xfrm>
              <a:prstGeom prst="line">
                <a:avLst/>
              </a:prstGeom>
              <a:noFill/>
              <a:ln w="0">
                <a:solidFill>
                  <a:srgbClr val="000000"/>
                </a:solidFill>
                <a:round/>
                <a:headEnd/>
                <a:tailEnd/>
              </a:ln>
            </p:spPr>
            <p:txBody>
              <a:bodyPr/>
              <a:lstStyle/>
              <a:p>
                <a:endParaRPr lang="en-US"/>
              </a:p>
            </p:txBody>
          </p:sp>
          <p:sp>
            <p:nvSpPr>
              <p:cNvPr id="98806" name="Line 427"/>
              <p:cNvSpPr>
                <a:spLocks noChangeShapeType="1"/>
              </p:cNvSpPr>
              <p:nvPr/>
            </p:nvSpPr>
            <p:spPr bwMode="auto">
              <a:xfrm flipV="1">
                <a:off x="2507" y="3403"/>
                <a:ext cx="1" cy="48"/>
              </a:xfrm>
              <a:prstGeom prst="line">
                <a:avLst/>
              </a:prstGeom>
              <a:noFill/>
              <a:ln w="0">
                <a:solidFill>
                  <a:srgbClr val="000000"/>
                </a:solidFill>
                <a:round/>
                <a:headEnd/>
                <a:tailEnd/>
              </a:ln>
            </p:spPr>
            <p:txBody>
              <a:bodyPr/>
              <a:lstStyle/>
              <a:p>
                <a:endParaRPr lang="en-US"/>
              </a:p>
            </p:txBody>
          </p:sp>
          <p:sp>
            <p:nvSpPr>
              <p:cNvPr id="98807" name="Line 428"/>
              <p:cNvSpPr>
                <a:spLocks noChangeShapeType="1"/>
              </p:cNvSpPr>
              <p:nvPr/>
            </p:nvSpPr>
            <p:spPr bwMode="auto">
              <a:xfrm flipV="1">
                <a:off x="2513" y="3403"/>
                <a:ext cx="1" cy="48"/>
              </a:xfrm>
              <a:prstGeom prst="line">
                <a:avLst/>
              </a:prstGeom>
              <a:noFill/>
              <a:ln w="0">
                <a:solidFill>
                  <a:srgbClr val="000000"/>
                </a:solidFill>
                <a:round/>
                <a:headEnd/>
                <a:tailEnd/>
              </a:ln>
            </p:spPr>
            <p:txBody>
              <a:bodyPr/>
              <a:lstStyle/>
              <a:p>
                <a:endParaRPr lang="en-US"/>
              </a:p>
            </p:txBody>
          </p:sp>
          <p:sp>
            <p:nvSpPr>
              <p:cNvPr id="98808" name="Line 429"/>
              <p:cNvSpPr>
                <a:spLocks noChangeShapeType="1"/>
              </p:cNvSpPr>
              <p:nvPr/>
            </p:nvSpPr>
            <p:spPr bwMode="auto">
              <a:xfrm flipV="1">
                <a:off x="2513" y="3403"/>
                <a:ext cx="1" cy="48"/>
              </a:xfrm>
              <a:prstGeom prst="line">
                <a:avLst/>
              </a:prstGeom>
              <a:noFill/>
              <a:ln w="0">
                <a:solidFill>
                  <a:srgbClr val="000000"/>
                </a:solidFill>
                <a:round/>
                <a:headEnd/>
                <a:tailEnd/>
              </a:ln>
            </p:spPr>
            <p:txBody>
              <a:bodyPr/>
              <a:lstStyle/>
              <a:p>
                <a:endParaRPr lang="en-US"/>
              </a:p>
            </p:txBody>
          </p:sp>
          <p:sp>
            <p:nvSpPr>
              <p:cNvPr id="98809" name="Line 430"/>
              <p:cNvSpPr>
                <a:spLocks noChangeShapeType="1"/>
              </p:cNvSpPr>
              <p:nvPr/>
            </p:nvSpPr>
            <p:spPr bwMode="auto">
              <a:xfrm flipV="1">
                <a:off x="2513" y="3403"/>
                <a:ext cx="1" cy="48"/>
              </a:xfrm>
              <a:prstGeom prst="line">
                <a:avLst/>
              </a:prstGeom>
              <a:noFill/>
              <a:ln w="0">
                <a:solidFill>
                  <a:srgbClr val="000000"/>
                </a:solidFill>
                <a:round/>
                <a:headEnd/>
                <a:tailEnd/>
              </a:ln>
            </p:spPr>
            <p:txBody>
              <a:bodyPr/>
              <a:lstStyle/>
              <a:p>
                <a:endParaRPr lang="en-US"/>
              </a:p>
            </p:txBody>
          </p:sp>
          <p:sp>
            <p:nvSpPr>
              <p:cNvPr id="98810" name="Line 431"/>
              <p:cNvSpPr>
                <a:spLocks noChangeShapeType="1"/>
              </p:cNvSpPr>
              <p:nvPr/>
            </p:nvSpPr>
            <p:spPr bwMode="auto">
              <a:xfrm flipV="1">
                <a:off x="2519" y="3403"/>
                <a:ext cx="1" cy="48"/>
              </a:xfrm>
              <a:prstGeom prst="line">
                <a:avLst/>
              </a:prstGeom>
              <a:noFill/>
              <a:ln w="0">
                <a:solidFill>
                  <a:srgbClr val="000000"/>
                </a:solidFill>
                <a:round/>
                <a:headEnd/>
                <a:tailEnd/>
              </a:ln>
            </p:spPr>
            <p:txBody>
              <a:bodyPr/>
              <a:lstStyle/>
              <a:p>
                <a:endParaRPr lang="en-US"/>
              </a:p>
            </p:txBody>
          </p:sp>
          <p:sp>
            <p:nvSpPr>
              <p:cNvPr id="98811" name="Line 432"/>
              <p:cNvSpPr>
                <a:spLocks noChangeShapeType="1"/>
              </p:cNvSpPr>
              <p:nvPr/>
            </p:nvSpPr>
            <p:spPr bwMode="auto">
              <a:xfrm flipV="1">
                <a:off x="2519" y="3403"/>
                <a:ext cx="1" cy="48"/>
              </a:xfrm>
              <a:prstGeom prst="line">
                <a:avLst/>
              </a:prstGeom>
              <a:noFill/>
              <a:ln w="0">
                <a:solidFill>
                  <a:srgbClr val="000000"/>
                </a:solidFill>
                <a:round/>
                <a:headEnd/>
                <a:tailEnd/>
              </a:ln>
            </p:spPr>
            <p:txBody>
              <a:bodyPr/>
              <a:lstStyle/>
              <a:p>
                <a:endParaRPr lang="en-US"/>
              </a:p>
            </p:txBody>
          </p:sp>
          <p:sp>
            <p:nvSpPr>
              <p:cNvPr id="98812" name="Line 433"/>
              <p:cNvSpPr>
                <a:spLocks noChangeShapeType="1"/>
              </p:cNvSpPr>
              <p:nvPr/>
            </p:nvSpPr>
            <p:spPr bwMode="auto">
              <a:xfrm flipV="1">
                <a:off x="2519" y="3403"/>
                <a:ext cx="1" cy="48"/>
              </a:xfrm>
              <a:prstGeom prst="line">
                <a:avLst/>
              </a:prstGeom>
              <a:noFill/>
              <a:ln w="0">
                <a:solidFill>
                  <a:srgbClr val="000000"/>
                </a:solidFill>
                <a:round/>
                <a:headEnd/>
                <a:tailEnd/>
              </a:ln>
            </p:spPr>
            <p:txBody>
              <a:bodyPr/>
              <a:lstStyle/>
              <a:p>
                <a:endParaRPr lang="en-US"/>
              </a:p>
            </p:txBody>
          </p:sp>
          <p:sp>
            <p:nvSpPr>
              <p:cNvPr id="98813" name="Line 434"/>
              <p:cNvSpPr>
                <a:spLocks noChangeShapeType="1"/>
              </p:cNvSpPr>
              <p:nvPr/>
            </p:nvSpPr>
            <p:spPr bwMode="auto">
              <a:xfrm flipV="1">
                <a:off x="2525" y="3403"/>
                <a:ext cx="1" cy="48"/>
              </a:xfrm>
              <a:prstGeom prst="line">
                <a:avLst/>
              </a:prstGeom>
              <a:noFill/>
              <a:ln w="0">
                <a:solidFill>
                  <a:srgbClr val="000000"/>
                </a:solidFill>
                <a:round/>
                <a:headEnd/>
                <a:tailEnd/>
              </a:ln>
            </p:spPr>
            <p:txBody>
              <a:bodyPr/>
              <a:lstStyle/>
              <a:p>
                <a:endParaRPr lang="en-US"/>
              </a:p>
            </p:txBody>
          </p:sp>
          <p:sp>
            <p:nvSpPr>
              <p:cNvPr id="98814" name="Line 435"/>
              <p:cNvSpPr>
                <a:spLocks noChangeShapeType="1"/>
              </p:cNvSpPr>
              <p:nvPr/>
            </p:nvSpPr>
            <p:spPr bwMode="auto">
              <a:xfrm flipV="1">
                <a:off x="2525" y="3403"/>
                <a:ext cx="1" cy="48"/>
              </a:xfrm>
              <a:prstGeom prst="line">
                <a:avLst/>
              </a:prstGeom>
              <a:noFill/>
              <a:ln w="0">
                <a:solidFill>
                  <a:srgbClr val="000000"/>
                </a:solidFill>
                <a:round/>
                <a:headEnd/>
                <a:tailEnd/>
              </a:ln>
            </p:spPr>
            <p:txBody>
              <a:bodyPr/>
              <a:lstStyle/>
              <a:p>
                <a:endParaRPr lang="en-US"/>
              </a:p>
            </p:txBody>
          </p:sp>
          <p:sp>
            <p:nvSpPr>
              <p:cNvPr id="98815" name="Line 436"/>
              <p:cNvSpPr>
                <a:spLocks noChangeShapeType="1"/>
              </p:cNvSpPr>
              <p:nvPr/>
            </p:nvSpPr>
            <p:spPr bwMode="auto">
              <a:xfrm flipV="1">
                <a:off x="2531" y="3403"/>
                <a:ext cx="1" cy="48"/>
              </a:xfrm>
              <a:prstGeom prst="line">
                <a:avLst/>
              </a:prstGeom>
              <a:noFill/>
              <a:ln w="0">
                <a:solidFill>
                  <a:srgbClr val="000000"/>
                </a:solidFill>
                <a:round/>
                <a:headEnd/>
                <a:tailEnd/>
              </a:ln>
            </p:spPr>
            <p:txBody>
              <a:bodyPr/>
              <a:lstStyle/>
              <a:p>
                <a:endParaRPr lang="en-US"/>
              </a:p>
            </p:txBody>
          </p:sp>
          <p:sp>
            <p:nvSpPr>
              <p:cNvPr id="98816" name="Line 437"/>
              <p:cNvSpPr>
                <a:spLocks noChangeShapeType="1"/>
              </p:cNvSpPr>
              <p:nvPr/>
            </p:nvSpPr>
            <p:spPr bwMode="auto">
              <a:xfrm flipV="1">
                <a:off x="2531" y="3403"/>
                <a:ext cx="1" cy="48"/>
              </a:xfrm>
              <a:prstGeom prst="line">
                <a:avLst/>
              </a:prstGeom>
              <a:noFill/>
              <a:ln w="0">
                <a:solidFill>
                  <a:srgbClr val="000000"/>
                </a:solidFill>
                <a:round/>
                <a:headEnd/>
                <a:tailEnd/>
              </a:ln>
            </p:spPr>
            <p:txBody>
              <a:bodyPr/>
              <a:lstStyle/>
              <a:p>
                <a:endParaRPr lang="en-US"/>
              </a:p>
            </p:txBody>
          </p:sp>
          <p:sp>
            <p:nvSpPr>
              <p:cNvPr id="98817" name="Line 438"/>
              <p:cNvSpPr>
                <a:spLocks noChangeShapeType="1"/>
              </p:cNvSpPr>
              <p:nvPr/>
            </p:nvSpPr>
            <p:spPr bwMode="auto">
              <a:xfrm flipV="1">
                <a:off x="2531" y="3403"/>
                <a:ext cx="1" cy="48"/>
              </a:xfrm>
              <a:prstGeom prst="line">
                <a:avLst/>
              </a:prstGeom>
              <a:noFill/>
              <a:ln w="0">
                <a:solidFill>
                  <a:srgbClr val="000000"/>
                </a:solidFill>
                <a:round/>
                <a:headEnd/>
                <a:tailEnd/>
              </a:ln>
            </p:spPr>
            <p:txBody>
              <a:bodyPr/>
              <a:lstStyle/>
              <a:p>
                <a:endParaRPr lang="en-US"/>
              </a:p>
            </p:txBody>
          </p:sp>
          <p:sp>
            <p:nvSpPr>
              <p:cNvPr id="98818" name="Line 439"/>
              <p:cNvSpPr>
                <a:spLocks noChangeShapeType="1"/>
              </p:cNvSpPr>
              <p:nvPr/>
            </p:nvSpPr>
            <p:spPr bwMode="auto">
              <a:xfrm flipV="1">
                <a:off x="2537" y="3403"/>
                <a:ext cx="1" cy="48"/>
              </a:xfrm>
              <a:prstGeom prst="line">
                <a:avLst/>
              </a:prstGeom>
              <a:noFill/>
              <a:ln w="0">
                <a:solidFill>
                  <a:srgbClr val="000000"/>
                </a:solidFill>
                <a:round/>
                <a:headEnd/>
                <a:tailEnd/>
              </a:ln>
            </p:spPr>
            <p:txBody>
              <a:bodyPr/>
              <a:lstStyle/>
              <a:p>
                <a:endParaRPr lang="en-US"/>
              </a:p>
            </p:txBody>
          </p:sp>
          <p:sp>
            <p:nvSpPr>
              <p:cNvPr id="98819" name="Line 440"/>
              <p:cNvSpPr>
                <a:spLocks noChangeShapeType="1"/>
              </p:cNvSpPr>
              <p:nvPr/>
            </p:nvSpPr>
            <p:spPr bwMode="auto">
              <a:xfrm flipV="1">
                <a:off x="2537" y="3403"/>
                <a:ext cx="1" cy="48"/>
              </a:xfrm>
              <a:prstGeom prst="line">
                <a:avLst/>
              </a:prstGeom>
              <a:noFill/>
              <a:ln w="0">
                <a:solidFill>
                  <a:srgbClr val="000000"/>
                </a:solidFill>
                <a:round/>
                <a:headEnd/>
                <a:tailEnd/>
              </a:ln>
            </p:spPr>
            <p:txBody>
              <a:bodyPr/>
              <a:lstStyle/>
              <a:p>
                <a:endParaRPr lang="en-US"/>
              </a:p>
            </p:txBody>
          </p:sp>
          <p:sp>
            <p:nvSpPr>
              <p:cNvPr id="98820" name="Line 441"/>
              <p:cNvSpPr>
                <a:spLocks noChangeShapeType="1"/>
              </p:cNvSpPr>
              <p:nvPr/>
            </p:nvSpPr>
            <p:spPr bwMode="auto">
              <a:xfrm flipV="1">
                <a:off x="2537" y="3403"/>
                <a:ext cx="1" cy="48"/>
              </a:xfrm>
              <a:prstGeom prst="line">
                <a:avLst/>
              </a:prstGeom>
              <a:noFill/>
              <a:ln w="0">
                <a:solidFill>
                  <a:srgbClr val="000000"/>
                </a:solidFill>
                <a:round/>
                <a:headEnd/>
                <a:tailEnd/>
              </a:ln>
            </p:spPr>
            <p:txBody>
              <a:bodyPr/>
              <a:lstStyle/>
              <a:p>
                <a:endParaRPr lang="en-US"/>
              </a:p>
            </p:txBody>
          </p:sp>
          <p:sp>
            <p:nvSpPr>
              <p:cNvPr id="98821" name="Line 442"/>
              <p:cNvSpPr>
                <a:spLocks noChangeShapeType="1"/>
              </p:cNvSpPr>
              <p:nvPr/>
            </p:nvSpPr>
            <p:spPr bwMode="auto">
              <a:xfrm flipV="1">
                <a:off x="2543" y="3403"/>
                <a:ext cx="1" cy="48"/>
              </a:xfrm>
              <a:prstGeom prst="line">
                <a:avLst/>
              </a:prstGeom>
              <a:noFill/>
              <a:ln w="0">
                <a:solidFill>
                  <a:srgbClr val="000000"/>
                </a:solidFill>
                <a:round/>
                <a:headEnd/>
                <a:tailEnd/>
              </a:ln>
            </p:spPr>
            <p:txBody>
              <a:bodyPr/>
              <a:lstStyle/>
              <a:p>
                <a:endParaRPr lang="en-US"/>
              </a:p>
            </p:txBody>
          </p:sp>
          <p:sp>
            <p:nvSpPr>
              <p:cNvPr id="98822" name="Line 443"/>
              <p:cNvSpPr>
                <a:spLocks noChangeShapeType="1"/>
              </p:cNvSpPr>
              <p:nvPr/>
            </p:nvSpPr>
            <p:spPr bwMode="auto">
              <a:xfrm flipV="1">
                <a:off x="2543" y="3403"/>
                <a:ext cx="1" cy="48"/>
              </a:xfrm>
              <a:prstGeom prst="line">
                <a:avLst/>
              </a:prstGeom>
              <a:noFill/>
              <a:ln w="0">
                <a:solidFill>
                  <a:srgbClr val="000000"/>
                </a:solidFill>
                <a:round/>
                <a:headEnd/>
                <a:tailEnd/>
              </a:ln>
            </p:spPr>
            <p:txBody>
              <a:bodyPr/>
              <a:lstStyle/>
              <a:p>
                <a:endParaRPr lang="en-US"/>
              </a:p>
            </p:txBody>
          </p:sp>
          <p:sp>
            <p:nvSpPr>
              <p:cNvPr id="98823" name="Line 444"/>
              <p:cNvSpPr>
                <a:spLocks noChangeShapeType="1"/>
              </p:cNvSpPr>
              <p:nvPr/>
            </p:nvSpPr>
            <p:spPr bwMode="auto">
              <a:xfrm flipV="1">
                <a:off x="2543" y="3403"/>
                <a:ext cx="1" cy="48"/>
              </a:xfrm>
              <a:prstGeom prst="line">
                <a:avLst/>
              </a:prstGeom>
              <a:noFill/>
              <a:ln w="0">
                <a:solidFill>
                  <a:srgbClr val="000000"/>
                </a:solidFill>
                <a:round/>
                <a:headEnd/>
                <a:tailEnd/>
              </a:ln>
            </p:spPr>
            <p:txBody>
              <a:bodyPr/>
              <a:lstStyle/>
              <a:p>
                <a:endParaRPr lang="en-US"/>
              </a:p>
            </p:txBody>
          </p:sp>
          <p:sp>
            <p:nvSpPr>
              <p:cNvPr id="98824" name="Line 445"/>
              <p:cNvSpPr>
                <a:spLocks noChangeShapeType="1"/>
              </p:cNvSpPr>
              <p:nvPr/>
            </p:nvSpPr>
            <p:spPr bwMode="auto">
              <a:xfrm flipV="1">
                <a:off x="2549" y="3403"/>
                <a:ext cx="1" cy="48"/>
              </a:xfrm>
              <a:prstGeom prst="line">
                <a:avLst/>
              </a:prstGeom>
              <a:noFill/>
              <a:ln w="0">
                <a:solidFill>
                  <a:srgbClr val="000000"/>
                </a:solidFill>
                <a:round/>
                <a:headEnd/>
                <a:tailEnd/>
              </a:ln>
            </p:spPr>
            <p:txBody>
              <a:bodyPr/>
              <a:lstStyle/>
              <a:p>
                <a:endParaRPr lang="en-US"/>
              </a:p>
            </p:txBody>
          </p:sp>
          <p:sp>
            <p:nvSpPr>
              <p:cNvPr id="98825" name="Line 446"/>
              <p:cNvSpPr>
                <a:spLocks noChangeShapeType="1"/>
              </p:cNvSpPr>
              <p:nvPr/>
            </p:nvSpPr>
            <p:spPr bwMode="auto">
              <a:xfrm flipV="1">
                <a:off x="2549" y="3403"/>
                <a:ext cx="1" cy="48"/>
              </a:xfrm>
              <a:prstGeom prst="line">
                <a:avLst/>
              </a:prstGeom>
              <a:noFill/>
              <a:ln w="0">
                <a:solidFill>
                  <a:srgbClr val="000000"/>
                </a:solidFill>
                <a:round/>
                <a:headEnd/>
                <a:tailEnd/>
              </a:ln>
            </p:spPr>
            <p:txBody>
              <a:bodyPr/>
              <a:lstStyle/>
              <a:p>
                <a:endParaRPr lang="en-US"/>
              </a:p>
            </p:txBody>
          </p:sp>
          <p:sp>
            <p:nvSpPr>
              <p:cNvPr id="98826" name="Line 447"/>
              <p:cNvSpPr>
                <a:spLocks noChangeShapeType="1"/>
              </p:cNvSpPr>
              <p:nvPr/>
            </p:nvSpPr>
            <p:spPr bwMode="auto">
              <a:xfrm flipV="1">
                <a:off x="2549" y="3403"/>
                <a:ext cx="1" cy="48"/>
              </a:xfrm>
              <a:prstGeom prst="line">
                <a:avLst/>
              </a:prstGeom>
              <a:noFill/>
              <a:ln w="0">
                <a:solidFill>
                  <a:srgbClr val="000000"/>
                </a:solidFill>
                <a:round/>
                <a:headEnd/>
                <a:tailEnd/>
              </a:ln>
            </p:spPr>
            <p:txBody>
              <a:bodyPr/>
              <a:lstStyle/>
              <a:p>
                <a:endParaRPr lang="en-US"/>
              </a:p>
            </p:txBody>
          </p:sp>
          <p:sp>
            <p:nvSpPr>
              <p:cNvPr id="98827" name="Line 448"/>
              <p:cNvSpPr>
                <a:spLocks noChangeShapeType="1"/>
              </p:cNvSpPr>
              <p:nvPr/>
            </p:nvSpPr>
            <p:spPr bwMode="auto">
              <a:xfrm flipV="1">
                <a:off x="2555" y="3403"/>
                <a:ext cx="1" cy="48"/>
              </a:xfrm>
              <a:prstGeom prst="line">
                <a:avLst/>
              </a:prstGeom>
              <a:noFill/>
              <a:ln w="0">
                <a:solidFill>
                  <a:srgbClr val="000000"/>
                </a:solidFill>
                <a:round/>
                <a:headEnd/>
                <a:tailEnd/>
              </a:ln>
            </p:spPr>
            <p:txBody>
              <a:bodyPr/>
              <a:lstStyle/>
              <a:p>
                <a:endParaRPr lang="en-US"/>
              </a:p>
            </p:txBody>
          </p:sp>
          <p:sp>
            <p:nvSpPr>
              <p:cNvPr id="98828" name="Line 449"/>
              <p:cNvSpPr>
                <a:spLocks noChangeShapeType="1"/>
              </p:cNvSpPr>
              <p:nvPr/>
            </p:nvSpPr>
            <p:spPr bwMode="auto">
              <a:xfrm flipV="1">
                <a:off x="2555" y="3403"/>
                <a:ext cx="1" cy="48"/>
              </a:xfrm>
              <a:prstGeom prst="line">
                <a:avLst/>
              </a:prstGeom>
              <a:noFill/>
              <a:ln w="0">
                <a:solidFill>
                  <a:srgbClr val="000000"/>
                </a:solidFill>
                <a:round/>
                <a:headEnd/>
                <a:tailEnd/>
              </a:ln>
            </p:spPr>
            <p:txBody>
              <a:bodyPr/>
              <a:lstStyle/>
              <a:p>
                <a:endParaRPr lang="en-US"/>
              </a:p>
            </p:txBody>
          </p:sp>
          <p:sp>
            <p:nvSpPr>
              <p:cNvPr id="98829" name="Line 450"/>
              <p:cNvSpPr>
                <a:spLocks noChangeShapeType="1"/>
              </p:cNvSpPr>
              <p:nvPr/>
            </p:nvSpPr>
            <p:spPr bwMode="auto">
              <a:xfrm flipV="1">
                <a:off x="2555" y="3403"/>
                <a:ext cx="1" cy="48"/>
              </a:xfrm>
              <a:prstGeom prst="line">
                <a:avLst/>
              </a:prstGeom>
              <a:noFill/>
              <a:ln w="0">
                <a:solidFill>
                  <a:srgbClr val="000000"/>
                </a:solidFill>
                <a:round/>
                <a:headEnd/>
                <a:tailEnd/>
              </a:ln>
            </p:spPr>
            <p:txBody>
              <a:bodyPr/>
              <a:lstStyle/>
              <a:p>
                <a:endParaRPr lang="en-US"/>
              </a:p>
            </p:txBody>
          </p:sp>
          <p:sp>
            <p:nvSpPr>
              <p:cNvPr id="98830" name="Line 451"/>
              <p:cNvSpPr>
                <a:spLocks noChangeShapeType="1"/>
              </p:cNvSpPr>
              <p:nvPr/>
            </p:nvSpPr>
            <p:spPr bwMode="auto">
              <a:xfrm flipV="1">
                <a:off x="2561" y="3403"/>
                <a:ext cx="1" cy="48"/>
              </a:xfrm>
              <a:prstGeom prst="line">
                <a:avLst/>
              </a:prstGeom>
              <a:noFill/>
              <a:ln w="0">
                <a:solidFill>
                  <a:srgbClr val="000000"/>
                </a:solidFill>
                <a:round/>
                <a:headEnd/>
                <a:tailEnd/>
              </a:ln>
            </p:spPr>
            <p:txBody>
              <a:bodyPr/>
              <a:lstStyle/>
              <a:p>
                <a:endParaRPr lang="en-US"/>
              </a:p>
            </p:txBody>
          </p:sp>
          <p:sp>
            <p:nvSpPr>
              <p:cNvPr id="98831" name="Line 452"/>
              <p:cNvSpPr>
                <a:spLocks noChangeShapeType="1"/>
              </p:cNvSpPr>
              <p:nvPr/>
            </p:nvSpPr>
            <p:spPr bwMode="auto">
              <a:xfrm flipV="1">
                <a:off x="2561" y="3403"/>
                <a:ext cx="1" cy="48"/>
              </a:xfrm>
              <a:prstGeom prst="line">
                <a:avLst/>
              </a:prstGeom>
              <a:noFill/>
              <a:ln w="0">
                <a:solidFill>
                  <a:srgbClr val="000000"/>
                </a:solidFill>
                <a:round/>
                <a:headEnd/>
                <a:tailEnd/>
              </a:ln>
            </p:spPr>
            <p:txBody>
              <a:bodyPr/>
              <a:lstStyle/>
              <a:p>
                <a:endParaRPr lang="en-US"/>
              </a:p>
            </p:txBody>
          </p:sp>
          <p:sp>
            <p:nvSpPr>
              <p:cNvPr id="98832" name="Line 453"/>
              <p:cNvSpPr>
                <a:spLocks noChangeShapeType="1"/>
              </p:cNvSpPr>
              <p:nvPr/>
            </p:nvSpPr>
            <p:spPr bwMode="auto">
              <a:xfrm flipV="1">
                <a:off x="2561" y="3403"/>
                <a:ext cx="1" cy="48"/>
              </a:xfrm>
              <a:prstGeom prst="line">
                <a:avLst/>
              </a:prstGeom>
              <a:noFill/>
              <a:ln w="0">
                <a:solidFill>
                  <a:srgbClr val="000000"/>
                </a:solidFill>
                <a:round/>
                <a:headEnd/>
                <a:tailEnd/>
              </a:ln>
            </p:spPr>
            <p:txBody>
              <a:bodyPr/>
              <a:lstStyle/>
              <a:p>
                <a:endParaRPr lang="en-US"/>
              </a:p>
            </p:txBody>
          </p:sp>
          <p:sp>
            <p:nvSpPr>
              <p:cNvPr id="98833" name="Line 454"/>
              <p:cNvSpPr>
                <a:spLocks noChangeShapeType="1"/>
              </p:cNvSpPr>
              <p:nvPr/>
            </p:nvSpPr>
            <p:spPr bwMode="auto">
              <a:xfrm flipV="1">
                <a:off x="2567" y="3403"/>
                <a:ext cx="1" cy="48"/>
              </a:xfrm>
              <a:prstGeom prst="line">
                <a:avLst/>
              </a:prstGeom>
              <a:noFill/>
              <a:ln w="0">
                <a:solidFill>
                  <a:srgbClr val="000000"/>
                </a:solidFill>
                <a:round/>
                <a:headEnd/>
                <a:tailEnd/>
              </a:ln>
            </p:spPr>
            <p:txBody>
              <a:bodyPr/>
              <a:lstStyle/>
              <a:p>
                <a:endParaRPr lang="en-US"/>
              </a:p>
            </p:txBody>
          </p:sp>
          <p:sp>
            <p:nvSpPr>
              <p:cNvPr id="98834" name="Line 455"/>
              <p:cNvSpPr>
                <a:spLocks noChangeShapeType="1"/>
              </p:cNvSpPr>
              <p:nvPr/>
            </p:nvSpPr>
            <p:spPr bwMode="auto">
              <a:xfrm flipV="1">
                <a:off x="2567" y="3403"/>
                <a:ext cx="1" cy="48"/>
              </a:xfrm>
              <a:prstGeom prst="line">
                <a:avLst/>
              </a:prstGeom>
              <a:noFill/>
              <a:ln w="0">
                <a:solidFill>
                  <a:srgbClr val="000000"/>
                </a:solidFill>
                <a:round/>
                <a:headEnd/>
                <a:tailEnd/>
              </a:ln>
            </p:spPr>
            <p:txBody>
              <a:bodyPr/>
              <a:lstStyle/>
              <a:p>
                <a:endParaRPr lang="en-US"/>
              </a:p>
            </p:txBody>
          </p:sp>
          <p:sp>
            <p:nvSpPr>
              <p:cNvPr id="98835" name="Line 456"/>
              <p:cNvSpPr>
                <a:spLocks noChangeShapeType="1"/>
              </p:cNvSpPr>
              <p:nvPr/>
            </p:nvSpPr>
            <p:spPr bwMode="auto">
              <a:xfrm flipV="1">
                <a:off x="2567" y="3403"/>
                <a:ext cx="1" cy="48"/>
              </a:xfrm>
              <a:prstGeom prst="line">
                <a:avLst/>
              </a:prstGeom>
              <a:noFill/>
              <a:ln w="0">
                <a:solidFill>
                  <a:srgbClr val="000000"/>
                </a:solidFill>
                <a:round/>
                <a:headEnd/>
                <a:tailEnd/>
              </a:ln>
            </p:spPr>
            <p:txBody>
              <a:bodyPr/>
              <a:lstStyle/>
              <a:p>
                <a:endParaRPr lang="en-US"/>
              </a:p>
            </p:txBody>
          </p:sp>
          <p:sp>
            <p:nvSpPr>
              <p:cNvPr id="98836" name="Line 457"/>
              <p:cNvSpPr>
                <a:spLocks noChangeShapeType="1"/>
              </p:cNvSpPr>
              <p:nvPr/>
            </p:nvSpPr>
            <p:spPr bwMode="auto">
              <a:xfrm flipV="1">
                <a:off x="2573" y="3403"/>
                <a:ext cx="1" cy="48"/>
              </a:xfrm>
              <a:prstGeom prst="line">
                <a:avLst/>
              </a:prstGeom>
              <a:noFill/>
              <a:ln w="0">
                <a:solidFill>
                  <a:srgbClr val="000000"/>
                </a:solidFill>
                <a:round/>
                <a:headEnd/>
                <a:tailEnd/>
              </a:ln>
            </p:spPr>
            <p:txBody>
              <a:bodyPr/>
              <a:lstStyle/>
              <a:p>
                <a:endParaRPr lang="en-US"/>
              </a:p>
            </p:txBody>
          </p:sp>
          <p:sp>
            <p:nvSpPr>
              <p:cNvPr id="98837" name="Line 458"/>
              <p:cNvSpPr>
                <a:spLocks noChangeShapeType="1"/>
              </p:cNvSpPr>
              <p:nvPr/>
            </p:nvSpPr>
            <p:spPr bwMode="auto">
              <a:xfrm flipV="1">
                <a:off x="2573" y="3403"/>
                <a:ext cx="1" cy="48"/>
              </a:xfrm>
              <a:prstGeom prst="line">
                <a:avLst/>
              </a:prstGeom>
              <a:noFill/>
              <a:ln w="0">
                <a:solidFill>
                  <a:srgbClr val="000000"/>
                </a:solidFill>
                <a:round/>
                <a:headEnd/>
                <a:tailEnd/>
              </a:ln>
            </p:spPr>
            <p:txBody>
              <a:bodyPr/>
              <a:lstStyle/>
              <a:p>
                <a:endParaRPr lang="en-US"/>
              </a:p>
            </p:txBody>
          </p:sp>
          <p:sp>
            <p:nvSpPr>
              <p:cNvPr id="98838" name="Line 459"/>
              <p:cNvSpPr>
                <a:spLocks noChangeShapeType="1"/>
              </p:cNvSpPr>
              <p:nvPr/>
            </p:nvSpPr>
            <p:spPr bwMode="auto">
              <a:xfrm flipV="1">
                <a:off x="2573" y="3403"/>
                <a:ext cx="1" cy="48"/>
              </a:xfrm>
              <a:prstGeom prst="line">
                <a:avLst/>
              </a:prstGeom>
              <a:noFill/>
              <a:ln w="0">
                <a:solidFill>
                  <a:srgbClr val="000000"/>
                </a:solidFill>
                <a:round/>
                <a:headEnd/>
                <a:tailEnd/>
              </a:ln>
            </p:spPr>
            <p:txBody>
              <a:bodyPr/>
              <a:lstStyle/>
              <a:p>
                <a:endParaRPr lang="en-US"/>
              </a:p>
            </p:txBody>
          </p:sp>
          <p:sp>
            <p:nvSpPr>
              <p:cNvPr id="98839" name="Line 460"/>
              <p:cNvSpPr>
                <a:spLocks noChangeShapeType="1"/>
              </p:cNvSpPr>
              <p:nvPr/>
            </p:nvSpPr>
            <p:spPr bwMode="auto">
              <a:xfrm flipV="1">
                <a:off x="2579" y="3403"/>
                <a:ext cx="1" cy="48"/>
              </a:xfrm>
              <a:prstGeom prst="line">
                <a:avLst/>
              </a:prstGeom>
              <a:noFill/>
              <a:ln w="0">
                <a:solidFill>
                  <a:srgbClr val="000000"/>
                </a:solidFill>
                <a:round/>
                <a:headEnd/>
                <a:tailEnd/>
              </a:ln>
            </p:spPr>
            <p:txBody>
              <a:bodyPr/>
              <a:lstStyle/>
              <a:p>
                <a:endParaRPr lang="en-US"/>
              </a:p>
            </p:txBody>
          </p:sp>
          <p:sp>
            <p:nvSpPr>
              <p:cNvPr id="98840" name="Line 461"/>
              <p:cNvSpPr>
                <a:spLocks noChangeShapeType="1"/>
              </p:cNvSpPr>
              <p:nvPr/>
            </p:nvSpPr>
            <p:spPr bwMode="auto">
              <a:xfrm flipV="1">
                <a:off x="2579" y="3403"/>
                <a:ext cx="1" cy="48"/>
              </a:xfrm>
              <a:prstGeom prst="line">
                <a:avLst/>
              </a:prstGeom>
              <a:noFill/>
              <a:ln w="0">
                <a:solidFill>
                  <a:srgbClr val="000000"/>
                </a:solidFill>
                <a:round/>
                <a:headEnd/>
                <a:tailEnd/>
              </a:ln>
            </p:spPr>
            <p:txBody>
              <a:bodyPr/>
              <a:lstStyle/>
              <a:p>
                <a:endParaRPr lang="en-US"/>
              </a:p>
            </p:txBody>
          </p:sp>
          <p:sp>
            <p:nvSpPr>
              <p:cNvPr id="98841" name="Line 462"/>
              <p:cNvSpPr>
                <a:spLocks noChangeShapeType="1"/>
              </p:cNvSpPr>
              <p:nvPr/>
            </p:nvSpPr>
            <p:spPr bwMode="auto">
              <a:xfrm flipV="1">
                <a:off x="2579" y="3403"/>
                <a:ext cx="1" cy="48"/>
              </a:xfrm>
              <a:prstGeom prst="line">
                <a:avLst/>
              </a:prstGeom>
              <a:noFill/>
              <a:ln w="0">
                <a:solidFill>
                  <a:srgbClr val="000000"/>
                </a:solidFill>
                <a:round/>
                <a:headEnd/>
                <a:tailEnd/>
              </a:ln>
            </p:spPr>
            <p:txBody>
              <a:bodyPr/>
              <a:lstStyle/>
              <a:p>
                <a:endParaRPr lang="en-US"/>
              </a:p>
            </p:txBody>
          </p:sp>
          <p:sp>
            <p:nvSpPr>
              <p:cNvPr id="98842" name="Line 463"/>
              <p:cNvSpPr>
                <a:spLocks noChangeShapeType="1"/>
              </p:cNvSpPr>
              <p:nvPr/>
            </p:nvSpPr>
            <p:spPr bwMode="auto">
              <a:xfrm flipV="1">
                <a:off x="2585" y="3403"/>
                <a:ext cx="1" cy="48"/>
              </a:xfrm>
              <a:prstGeom prst="line">
                <a:avLst/>
              </a:prstGeom>
              <a:noFill/>
              <a:ln w="0">
                <a:solidFill>
                  <a:srgbClr val="000000"/>
                </a:solidFill>
                <a:round/>
                <a:headEnd/>
                <a:tailEnd/>
              </a:ln>
            </p:spPr>
            <p:txBody>
              <a:bodyPr/>
              <a:lstStyle/>
              <a:p>
                <a:endParaRPr lang="en-US"/>
              </a:p>
            </p:txBody>
          </p:sp>
          <p:sp>
            <p:nvSpPr>
              <p:cNvPr id="98843" name="Line 464"/>
              <p:cNvSpPr>
                <a:spLocks noChangeShapeType="1"/>
              </p:cNvSpPr>
              <p:nvPr/>
            </p:nvSpPr>
            <p:spPr bwMode="auto">
              <a:xfrm flipV="1">
                <a:off x="2585" y="3403"/>
                <a:ext cx="1" cy="48"/>
              </a:xfrm>
              <a:prstGeom prst="line">
                <a:avLst/>
              </a:prstGeom>
              <a:noFill/>
              <a:ln w="0">
                <a:solidFill>
                  <a:srgbClr val="000000"/>
                </a:solidFill>
                <a:round/>
                <a:headEnd/>
                <a:tailEnd/>
              </a:ln>
            </p:spPr>
            <p:txBody>
              <a:bodyPr/>
              <a:lstStyle/>
              <a:p>
                <a:endParaRPr lang="en-US"/>
              </a:p>
            </p:txBody>
          </p:sp>
          <p:sp>
            <p:nvSpPr>
              <p:cNvPr id="98844" name="Line 465"/>
              <p:cNvSpPr>
                <a:spLocks noChangeShapeType="1"/>
              </p:cNvSpPr>
              <p:nvPr/>
            </p:nvSpPr>
            <p:spPr bwMode="auto">
              <a:xfrm flipV="1">
                <a:off x="2585" y="3403"/>
                <a:ext cx="1" cy="48"/>
              </a:xfrm>
              <a:prstGeom prst="line">
                <a:avLst/>
              </a:prstGeom>
              <a:noFill/>
              <a:ln w="0">
                <a:solidFill>
                  <a:srgbClr val="000000"/>
                </a:solidFill>
                <a:round/>
                <a:headEnd/>
                <a:tailEnd/>
              </a:ln>
            </p:spPr>
            <p:txBody>
              <a:bodyPr/>
              <a:lstStyle/>
              <a:p>
                <a:endParaRPr lang="en-US"/>
              </a:p>
            </p:txBody>
          </p:sp>
          <p:sp>
            <p:nvSpPr>
              <p:cNvPr id="98845" name="Line 466"/>
              <p:cNvSpPr>
                <a:spLocks noChangeShapeType="1"/>
              </p:cNvSpPr>
              <p:nvPr/>
            </p:nvSpPr>
            <p:spPr bwMode="auto">
              <a:xfrm flipV="1">
                <a:off x="2591" y="3403"/>
                <a:ext cx="1" cy="48"/>
              </a:xfrm>
              <a:prstGeom prst="line">
                <a:avLst/>
              </a:prstGeom>
              <a:noFill/>
              <a:ln w="0">
                <a:solidFill>
                  <a:srgbClr val="000000"/>
                </a:solidFill>
                <a:round/>
                <a:headEnd/>
                <a:tailEnd/>
              </a:ln>
            </p:spPr>
            <p:txBody>
              <a:bodyPr/>
              <a:lstStyle/>
              <a:p>
                <a:endParaRPr lang="en-US"/>
              </a:p>
            </p:txBody>
          </p:sp>
          <p:sp>
            <p:nvSpPr>
              <p:cNvPr id="98846" name="Line 467"/>
              <p:cNvSpPr>
                <a:spLocks noChangeShapeType="1"/>
              </p:cNvSpPr>
              <p:nvPr/>
            </p:nvSpPr>
            <p:spPr bwMode="auto">
              <a:xfrm flipV="1">
                <a:off x="2591" y="3403"/>
                <a:ext cx="1" cy="48"/>
              </a:xfrm>
              <a:prstGeom prst="line">
                <a:avLst/>
              </a:prstGeom>
              <a:noFill/>
              <a:ln w="0">
                <a:solidFill>
                  <a:srgbClr val="000000"/>
                </a:solidFill>
                <a:round/>
                <a:headEnd/>
                <a:tailEnd/>
              </a:ln>
            </p:spPr>
            <p:txBody>
              <a:bodyPr/>
              <a:lstStyle/>
              <a:p>
                <a:endParaRPr lang="en-US"/>
              </a:p>
            </p:txBody>
          </p:sp>
          <p:sp>
            <p:nvSpPr>
              <p:cNvPr id="98847" name="Line 468"/>
              <p:cNvSpPr>
                <a:spLocks noChangeShapeType="1"/>
              </p:cNvSpPr>
              <p:nvPr/>
            </p:nvSpPr>
            <p:spPr bwMode="auto">
              <a:xfrm flipV="1">
                <a:off x="2591" y="3403"/>
                <a:ext cx="1" cy="48"/>
              </a:xfrm>
              <a:prstGeom prst="line">
                <a:avLst/>
              </a:prstGeom>
              <a:noFill/>
              <a:ln w="0">
                <a:solidFill>
                  <a:srgbClr val="000000"/>
                </a:solidFill>
                <a:round/>
                <a:headEnd/>
                <a:tailEnd/>
              </a:ln>
            </p:spPr>
            <p:txBody>
              <a:bodyPr/>
              <a:lstStyle/>
              <a:p>
                <a:endParaRPr lang="en-US"/>
              </a:p>
            </p:txBody>
          </p:sp>
          <p:sp>
            <p:nvSpPr>
              <p:cNvPr id="98848" name="Line 469"/>
              <p:cNvSpPr>
                <a:spLocks noChangeShapeType="1"/>
              </p:cNvSpPr>
              <p:nvPr/>
            </p:nvSpPr>
            <p:spPr bwMode="auto">
              <a:xfrm flipV="1">
                <a:off x="2597" y="3403"/>
                <a:ext cx="1" cy="48"/>
              </a:xfrm>
              <a:prstGeom prst="line">
                <a:avLst/>
              </a:prstGeom>
              <a:noFill/>
              <a:ln w="0">
                <a:solidFill>
                  <a:srgbClr val="000000"/>
                </a:solidFill>
                <a:round/>
                <a:headEnd/>
                <a:tailEnd/>
              </a:ln>
            </p:spPr>
            <p:txBody>
              <a:bodyPr/>
              <a:lstStyle/>
              <a:p>
                <a:endParaRPr lang="en-US"/>
              </a:p>
            </p:txBody>
          </p:sp>
          <p:sp>
            <p:nvSpPr>
              <p:cNvPr id="98849" name="Line 470"/>
              <p:cNvSpPr>
                <a:spLocks noChangeShapeType="1"/>
              </p:cNvSpPr>
              <p:nvPr/>
            </p:nvSpPr>
            <p:spPr bwMode="auto">
              <a:xfrm flipV="1">
                <a:off x="2597" y="3403"/>
                <a:ext cx="1" cy="48"/>
              </a:xfrm>
              <a:prstGeom prst="line">
                <a:avLst/>
              </a:prstGeom>
              <a:noFill/>
              <a:ln w="0">
                <a:solidFill>
                  <a:srgbClr val="000000"/>
                </a:solidFill>
                <a:round/>
                <a:headEnd/>
                <a:tailEnd/>
              </a:ln>
            </p:spPr>
            <p:txBody>
              <a:bodyPr/>
              <a:lstStyle/>
              <a:p>
                <a:endParaRPr lang="en-US"/>
              </a:p>
            </p:txBody>
          </p:sp>
          <p:sp>
            <p:nvSpPr>
              <p:cNvPr id="98850" name="Line 471"/>
              <p:cNvSpPr>
                <a:spLocks noChangeShapeType="1"/>
              </p:cNvSpPr>
              <p:nvPr/>
            </p:nvSpPr>
            <p:spPr bwMode="auto">
              <a:xfrm flipV="1">
                <a:off x="2597" y="3403"/>
                <a:ext cx="1" cy="48"/>
              </a:xfrm>
              <a:prstGeom prst="line">
                <a:avLst/>
              </a:prstGeom>
              <a:noFill/>
              <a:ln w="0">
                <a:solidFill>
                  <a:srgbClr val="000000"/>
                </a:solidFill>
                <a:round/>
                <a:headEnd/>
                <a:tailEnd/>
              </a:ln>
            </p:spPr>
            <p:txBody>
              <a:bodyPr/>
              <a:lstStyle/>
              <a:p>
                <a:endParaRPr lang="en-US"/>
              </a:p>
            </p:txBody>
          </p:sp>
          <p:sp>
            <p:nvSpPr>
              <p:cNvPr id="98851" name="Line 472"/>
              <p:cNvSpPr>
                <a:spLocks noChangeShapeType="1"/>
              </p:cNvSpPr>
              <p:nvPr/>
            </p:nvSpPr>
            <p:spPr bwMode="auto">
              <a:xfrm flipV="1">
                <a:off x="2603" y="3403"/>
                <a:ext cx="1" cy="48"/>
              </a:xfrm>
              <a:prstGeom prst="line">
                <a:avLst/>
              </a:prstGeom>
              <a:noFill/>
              <a:ln w="0">
                <a:solidFill>
                  <a:srgbClr val="000000"/>
                </a:solidFill>
                <a:round/>
                <a:headEnd/>
                <a:tailEnd/>
              </a:ln>
            </p:spPr>
            <p:txBody>
              <a:bodyPr/>
              <a:lstStyle/>
              <a:p>
                <a:endParaRPr lang="en-US"/>
              </a:p>
            </p:txBody>
          </p:sp>
          <p:sp>
            <p:nvSpPr>
              <p:cNvPr id="98852" name="Line 473"/>
              <p:cNvSpPr>
                <a:spLocks noChangeShapeType="1"/>
              </p:cNvSpPr>
              <p:nvPr/>
            </p:nvSpPr>
            <p:spPr bwMode="auto">
              <a:xfrm flipV="1">
                <a:off x="2603" y="3403"/>
                <a:ext cx="1" cy="48"/>
              </a:xfrm>
              <a:prstGeom prst="line">
                <a:avLst/>
              </a:prstGeom>
              <a:noFill/>
              <a:ln w="0">
                <a:solidFill>
                  <a:srgbClr val="000000"/>
                </a:solidFill>
                <a:round/>
                <a:headEnd/>
                <a:tailEnd/>
              </a:ln>
            </p:spPr>
            <p:txBody>
              <a:bodyPr/>
              <a:lstStyle/>
              <a:p>
                <a:endParaRPr lang="en-US"/>
              </a:p>
            </p:txBody>
          </p:sp>
          <p:sp>
            <p:nvSpPr>
              <p:cNvPr id="98853" name="Line 474"/>
              <p:cNvSpPr>
                <a:spLocks noChangeShapeType="1"/>
              </p:cNvSpPr>
              <p:nvPr/>
            </p:nvSpPr>
            <p:spPr bwMode="auto">
              <a:xfrm flipV="1">
                <a:off x="2603" y="3403"/>
                <a:ext cx="1" cy="48"/>
              </a:xfrm>
              <a:prstGeom prst="line">
                <a:avLst/>
              </a:prstGeom>
              <a:noFill/>
              <a:ln w="0">
                <a:solidFill>
                  <a:srgbClr val="000000"/>
                </a:solidFill>
                <a:round/>
                <a:headEnd/>
                <a:tailEnd/>
              </a:ln>
            </p:spPr>
            <p:txBody>
              <a:bodyPr/>
              <a:lstStyle/>
              <a:p>
                <a:endParaRPr lang="en-US"/>
              </a:p>
            </p:txBody>
          </p:sp>
          <p:sp>
            <p:nvSpPr>
              <p:cNvPr id="98854" name="Line 475"/>
              <p:cNvSpPr>
                <a:spLocks noChangeShapeType="1"/>
              </p:cNvSpPr>
              <p:nvPr/>
            </p:nvSpPr>
            <p:spPr bwMode="auto">
              <a:xfrm flipV="1">
                <a:off x="2609" y="3403"/>
                <a:ext cx="1" cy="48"/>
              </a:xfrm>
              <a:prstGeom prst="line">
                <a:avLst/>
              </a:prstGeom>
              <a:noFill/>
              <a:ln w="0">
                <a:solidFill>
                  <a:srgbClr val="000000"/>
                </a:solidFill>
                <a:round/>
                <a:headEnd/>
                <a:tailEnd/>
              </a:ln>
            </p:spPr>
            <p:txBody>
              <a:bodyPr/>
              <a:lstStyle/>
              <a:p>
                <a:endParaRPr lang="en-US"/>
              </a:p>
            </p:txBody>
          </p:sp>
          <p:sp>
            <p:nvSpPr>
              <p:cNvPr id="98855" name="Line 476"/>
              <p:cNvSpPr>
                <a:spLocks noChangeShapeType="1"/>
              </p:cNvSpPr>
              <p:nvPr/>
            </p:nvSpPr>
            <p:spPr bwMode="auto">
              <a:xfrm flipV="1">
                <a:off x="2609" y="3403"/>
                <a:ext cx="1" cy="48"/>
              </a:xfrm>
              <a:prstGeom prst="line">
                <a:avLst/>
              </a:prstGeom>
              <a:noFill/>
              <a:ln w="0">
                <a:solidFill>
                  <a:srgbClr val="000000"/>
                </a:solidFill>
                <a:round/>
                <a:headEnd/>
                <a:tailEnd/>
              </a:ln>
            </p:spPr>
            <p:txBody>
              <a:bodyPr/>
              <a:lstStyle/>
              <a:p>
                <a:endParaRPr lang="en-US"/>
              </a:p>
            </p:txBody>
          </p:sp>
          <p:sp>
            <p:nvSpPr>
              <p:cNvPr id="98856" name="Line 477"/>
              <p:cNvSpPr>
                <a:spLocks noChangeShapeType="1"/>
              </p:cNvSpPr>
              <p:nvPr/>
            </p:nvSpPr>
            <p:spPr bwMode="auto">
              <a:xfrm flipV="1">
                <a:off x="2609" y="3403"/>
                <a:ext cx="1" cy="48"/>
              </a:xfrm>
              <a:prstGeom prst="line">
                <a:avLst/>
              </a:prstGeom>
              <a:noFill/>
              <a:ln w="0">
                <a:solidFill>
                  <a:srgbClr val="000000"/>
                </a:solidFill>
                <a:round/>
                <a:headEnd/>
                <a:tailEnd/>
              </a:ln>
            </p:spPr>
            <p:txBody>
              <a:bodyPr/>
              <a:lstStyle/>
              <a:p>
                <a:endParaRPr lang="en-US"/>
              </a:p>
            </p:txBody>
          </p:sp>
          <p:sp>
            <p:nvSpPr>
              <p:cNvPr id="98857" name="Line 478"/>
              <p:cNvSpPr>
                <a:spLocks noChangeShapeType="1"/>
              </p:cNvSpPr>
              <p:nvPr/>
            </p:nvSpPr>
            <p:spPr bwMode="auto">
              <a:xfrm flipV="1">
                <a:off x="2615" y="3403"/>
                <a:ext cx="1" cy="48"/>
              </a:xfrm>
              <a:prstGeom prst="line">
                <a:avLst/>
              </a:prstGeom>
              <a:noFill/>
              <a:ln w="0">
                <a:solidFill>
                  <a:srgbClr val="000000"/>
                </a:solidFill>
                <a:round/>
                <a:headEnd/>
                <a:tailEnd/>
              </a:ln>
            </p:spPr>
            <p:txBody>
              <a:bodyPr/>
              <a:lstStyle/>
              <a:p>
                <a:endParaRPr lang="en-US"/>
              </a:p>
            </p:txBody>
          </p:sp>
          <p:sp>
            <p:nvSpPr>
              <p:cNvPr id="98858" name="Line 479"/>
              <p:cNvSpPr>
                <a:spLocks noChangeShapeType="1"/>
              </p:cNvSpPr>
              <p:nvPr/>
            </p:nvSpPr>
            <p:spPr bwMode="auto">
              <a:xfrm flipV="1">
                <a:off x="2615" y="3403"/>
                <a:ext cx="1" cy="48"/>
              </a:xfrm>
              <a:prstGeom prst="line">
                <a:avLst/>
              </a:prstGeom>
              <a:noFill/>
              <a:ln w="0">
                <a:solidFill>
                  <a:srgbClr val="000000"/>
                </a:solidFill>
                <a:round/>
                <a:headEnd/>
                <a:tailEnd/>
              </a:ln>
            </p:spPr>
            <p:txBody>
              <a:bodyPr/>
              <a:lstStyle/>
              <a:p>
                <a:endParaRPr lang="en-US"/>
              </a:p>
            </p:txBody>
          </p:sp>
          <p:sp>
            <p:nvSpPr>
              <p:cNvPr id="98859" name="Line 480"/>
              <p:cNvSpPr>
                <a:spLocks noChangeShapeType="1"/>
              </p:cNvSpPr>
              <p:nvPr/>
            </p:nvSpPr>
            <p:spPr bwMode="auto">
              <a:xfrm flipV="1">
                <a:off x="2615" y="3403"/>
                <a:ext cx="1" cy="48"/>
              </a:xfrm>
              <a:prstGeom prst="line">
                <a:avLst/>
              </a:prstGeom>
              <a:noFill/>
              <a:ln w="0">
                <a:solidFill>
                  <a:srgbClr val="000000"/>
                </a:solidFill>
                <a:round/>
                <a:headEnd/>
                <a:tailEnd/>
              </a:ln>
            </p:spPr>
            <p:txBody>
              <a:bodyPr/>
              <a:lstStyle/>
              <a:p>
                <a:endParaRPr lang="en-US"/>
              </a:p>
            </p:txBody>
          </p:sp>
          <p:sp>
            <p:nvSpPr>
              <p:cNvPr id="98860" name="Line 481"/>
              <p:cNvSpPr>
                <a:spLocks noChangeShapeType="1"/>
              </p:cNvSpPr>
              <p:nvPr/>
            </p:nvSpPr>
            <p:spPr bwMode="auto">
              <a:xfrm flipV="1">
                <a:off x="2621" y="3403"/>
                <a:ext cx="1" cy="48"/>
              </a:xfrm>
              <a:prstGeom prst="line">
                <a:avLst/>
              </a:prstGeom>
              <a:noFill/>
              <a:ln w="0">
                <a:solidFill>
                  <a:srgbClr val="000000"/>
                </a:solidFill>
                <a:round/>
                <a:headEnd/>
                <a:tailEnd/>
              </a:ln>
            </p:spPr>
            <p:txBody>
              <a:bodyPr/>
              <a:lstStyle/>
              <a:p>
                <a:endParaRPr lang="en-US"/>
              </a:p>
            </p:txBody>
          </p:sp>
          <p:sp>
            <p:nvSpPr>
              <p:cNvPr id="98861" name="Line 482"/>
              <p:cNvSpPr>
                <a:spLocks noChangeShapeType="1"/>
              </p:cNvSpPr>
              <p:nvPr/>
            </p:nvSpPr>
            <p:spPr bwMode="auto">
              <a:xfrm flipV="1">
                <a:off x="2621" y="3403"/>
                <a:ext cx="1" cy="48"/>
              </a:xfrm>
              <a:prstGeom prst="line">
                <a:avLst/>
              </a:prstGeom>
              <a:noFill/>
              <a:ln w="0">
                <a:solidFill>
                  <a:srgbClr val="000000"/>
                </a:solidFill>
                <a:round/>
                <a:headEnd/>
                <a:tailEnd/>
              </a:ln>
            </p:spPr>
            <p:txBody>
              <a:bodyPr/>
              <a:lstStyle/>
              <a:p>
                <a:endParaRPr lang="en-US"/>
              </a:p>
            </p:txBody>
          </p:sp>
          <p:sp>
            <p:nvSpPr>
              <p:cNvPr id="98862" name="Line 483"/>
              <p:cNvSpPr>
                <a:spLocks noChangeShapeType="1"/>
              </p:cNvSpPr>
              <p:nvPr/>
            </p:nvSpPr>
            <p:spPr bwMode="auto">
              <a:xfrm flipV="1">
                <a:off x="2621" y="3403"/>
                <a:ext cx="1" cy="48"/>
              </a:xfrm>
              <a:prstGeom prst="line">
                <a:avLst/>
              </a:prstGeom>
              <a:noFill/>
              <a:ln w="0">
                <a:solidFill>
                  <a:srgbClr val="000000"/>
                </a:solidFill>
                <a:round/>
                <a:headEnd/>
                <a:tailEnd/>
              </a:ln>
            </p:spPr>
            <p:txBody>
              <a:bodyPr/>
              <a:lstStyle/>
              <a:p>
                <a:endParaRPr lang="en-US"/>
              </a:p>
            </p:txBody>
          </p:sp>
          <p:sp>
            <p:nvSpPr>
              <p:cNvPr id="98863" name="Line 484"/>
              <p:cNvSpPr>
                <a:spLocks noChangeShapeType="1"/>
              </p:cNvSpPr>
              <p:nvPr/>
            </p:nvSpPr>
            <p:spPr bwMode="auto">
              <a:xfrm flipV="1">
                <a:off x="2627" y="3403"/>
                <a:ext cx="1" cy="48"/>
              </a:xfrm>
              <a:prstGeom prst="line">
                <a:avLst/>
              </a:prstGeom>
              <a:noFill/>
              <a:ln w="0">
                <a:solidFill>
                  <a:srgbClr val="000000"/>
                </a:solidFill>
                <a:round/>
                <a:headEnd/>
                <a:tailEnd/>
              </a:ln>
            </p:spPr>
            <p:txBody>
              <a:bodyPr/>
              <a:lstStyle/>
              <a:p>
                <a:endParaRPr lang="en-US"/>
              </a:p>
            </p:txBody>
          </p:sp>
          <p:sp>
            <p:nvSpPr>
              <p:cNvPr id="98864" name="Line 485"/>
              <p:cNvSpPr>
                <a:spLocks noChangeShapeType="1"/>
              </p:cNvSpPr>
              <p:nvPr/>
            </p:nvSpPr>
            <p:spPr bwMode="auto">
              <a:xfrm flipV="1">
                <a:off x="2627" y="3403"/>
                <a:ext cx="1" cy="48"/>
              </a:xfrm>
              <a:prstGeom prst="line">
                <a:avLst/>
              </a:prstGeom>
              <a:noFill/>
              <a:ln w="0">
                <a:solidFill>
                  <a:srgbClr val="000000"/>
                </a:solidFill>
                <a:round/>
                <a:headEnd/>
                <a:tailEnd/>
              </a:ln>
            </p:spPr>
            <p:txBody>
              <a:bodyPr/>
              <a:lstStyle/>
              <a:p>
                <a:endParaRPr lang="en-US"/>
              </a:p>
            </p:txBody>
          </p:sp>
          <p:sp>
            <p:nvSpPr>
              <p:cNvPr id="98865" name="Line 486"/>
              <p:cNvSpPr>
                <a:spLocks noChangeShapeType="1"/>
              </p:cNvSpPr>
              <p:nvPr/>
            </p:nvSpPr>
            <p:spPr bwMode="auto">
              <a:xfrm flipV="1">
                <a:off x="2627" y="3403"/>
                <a:ext cx="1" cy="48"/>
              </a:xfrm>
              <a:prstGeom prst="line">
                <a:avLst/>
              </a:prstGeom>
              <a:noFill/>
              <a:ln w="0">
                <a:solidFill>
                  <a:srgbClr val="000000"/>
                </a:solidFill>
                <a:round/>
                <a:headEnd/>
                <a:tailEnd/>
              </a:ln>
            </p:spPr>
            <p:txBody>
              <a:bodyPr/>
              <a:lstStyle/>
              <a:p>
                <a:endParaRPr lang="en-US"/>
              </a:p>
            </p:txBody>
          </p:sp>
          <p:sp>
            <p:nvSpPr>
              <p:cNvPr id="98866" name="Line 487"/>
              <p:cNvSpPr>
                <a:spLocks noChangeShapeType="1"/>
              </p:cNvSpPr>
              <p:nvPr/>
            </p:nvSpPr>
            <p:spPr bwMode="auto">
              <a:xfrm flipV="1">
                <a:off x="2633" y="3403"/>
                <a:ext cx="1" cy="48"/>
              </a:xfrm>
              <a:prstGeom prst="line">
                <a:avLst/>
              </a:prstGeom>
              <a:noFill/>
              <a:ln w="0">
                <a:solidFill>
                  <a:srgbClr val="000000"/>
                </a:solidFill>
                <a:round/>
                <a:headEnd/>
                <a:tailEnd/>
              </a:ln>
            </p:spPr>
            <p:txBody>
              <a:bodyPr/>
              <a:lstStyle/>
              <a:p>
                <a:endParaRPr lang="en-US"/>
              </a:p>
            </p:txBody>
          </p:sp>
          <p:sp>
            <p:nvSpPr>
              <p:cNvPr id="98867" name="Line 488"/>
              <p:cNvSpPr>
                <a:spLocks noChangeShapeType="1"/>
              </p:cNvSpPr>
              <p:nvPr/>
            </p:nvSpPr>
            <p:spPr bwMode="auto">
              <a:xfrm flipV="1">
                <a:off x="2633" y="3403"/>
                <a:ext cx="1" cy="48"/>
              </a:xfrm>
              <a:prstGeom prst="line">
                <a:avLst/>
              </a:prstGeom>
              <a:noFill/>
              <a:ln w="0">
                <a:solidFill>
                  <a:srgbClr val="000000"/>
                </a:solidFill>
                <a:round/>
                <a:headEnd/>
                <a:tailEnd/>
              </a:ln>
            </p:spPr>
            <p:txBody>
              <a:bodyPr/>
              <a:lstStyle/>
              <a:p>
                <a:endParaRPr lang="en-US"/>
              </a:p>
            </p:txBody>
          </p:sp>
          <p:sp>
            <p:nvSpPr>
              <p:cNvPr id="98868" name="Line 489"/>
              <p:cNvSpPr>
                <a:spLocks noChangeShapeType="1"/>
              </p:cNvSpPr>
              <p:nvPr/>
            </p:nvSpPr>
            <p:spPr bwMode="auto">
              <a:xfrm flipV="1">
                <a:off x="2633" y="3403"/>
                <a:ext cx="1" cy="48"/>
              </a:xfrm>
              <a:prstGeom prst="line">
                <a:avLst/>
              </a:prstGeom>
              <a:noFill/>
              <a:ln w="0">
                <a:solidFill>
                  <a:srgbClr val="000000"/>
                </a:solidFill>
                <a:round/>
                <a:headEnd/>
                <a:tailEnd/>
              </a:ln>
            </p:spPr>
            <p:txBody>
              <a:bodyPr/>
              <a:lstStyle/>
              <a:p>
                <a:endParaRPr lang="en-US"/>
              </a:p>
            </p:txBody>
          </p:sp>
          <p:sp>
            <p:nvSpPr>
              <p:cNvPr id="98869" name="Line 490"/>
              <p:cNvSpPr>
                <a:spLocks noChangeShapeType="1"/>
              </p:cNvSpPr>
              <p:nvPr/>
            </p:nvSpPr>
            <p:spPr bwMode="auto">
              <a:xfrm flipV="1">
                <a:off x="2639" y="3403"/>
                <a:ext cx="1" cy="48"/>
              </a:xfrm>
              <a:prstGeom prst="line">
                <a:avLst/>
              </a:prstGeom>
              <a:noFill/>
              <a:ln w="0">
                <a:solidFill>
                  <a:srgbClr val="000000"/>
                </a:solidFill>
                <a:round/>
                <a:headEnd/>
                <a:tailEnd/>
              </a:ln>
            </p:spPr>
            <p:txBody>
              <a:bodyPr/>
              <a:lstStyle/>
              <a:p>
                <a:endParaRPr lang="en-US"/>
              </a:p>
            </p:txBody>
          </p:sp>
          <p:sp>
            <p:nvSpPr>
              <p:cNvPr id="98870" name="Line 491"/>
              <p:cNvSpPr>
                <a:spLocks noChangeShapeType="1"/>
              </p:cNvSpPr>
              <p:nvPr/>
            </p:nvSpPr>
            <p:spPr bwMode="auto">
              <a:xfrm flipV="1">
                <a:off x="2639" y="3403"/>
                <a:ext cx="1" cy="48"/>
              </a:xfrm>
              <a:prstGeom prst="line">
                <a:avLst/>
              </a:prstGeom>
              <a:noFill/>
              <a:ln w="0">
                <a:solidFill>
                  <a:srgbClr val="000000"/>
                </a:solidFill>
                <a:round/>
                <a:headEnd/>
                <a:tailEnd/>
              </a:ln>
            </p:spPr>
            <p:txBody>
              <a:bodyPr/>
              <a:lstStyle/>
              <a:p>
                <a:endParaRPr lang="en-US"/>
              </a:p>
            </p:txBody>
          </p:sp>
          <p:sp>
            <p:nvSpPr>
              <p:cNvPr id="98871" name="Line 492"/>
              <p:cNvSpPr>
                <a:spLocks noChangeShapeType="1"/>
              </p:cNvSpPr>
              <p:nvPr/>
            </p:nvSpPr>
            <p:spPr bwMode="auto">
              <a:xfrm flipV="1">
                <a:off x="2639" y="3403"/>
                <a:ext cx="1" cy="48"/>
              </a:xfrm>
              <a:prstGeom prst="line">
                <a:avLst/>
              </a:prstGeom>
              <a:noFill/>
              <a:ln w="0">
                <a:solidFill>
                  <a:srgbClr val="000000"/>
                </a:solidFill>
                <a:round/>
                <a:headEnd/>
                <a:tailEnd/>
              </a:ln>
            </p:spPr>
            <p:txBody>
              <a:bodyPr/>
              <a:lstStyle/>
              <a:p>
                <a:endParaRPr lang="en-US"/>
              </a:p>
            </p:txBody>
          </p:sp>
          <p:sp>
            <p:nvSpPr>
              <p:cNvPr id="98872" name="Line 493"/>
              <p:cNvSpPr>
                <a:spLocks noChangeShapeType="1"/>
              </p:cNvSpPr>
              <p:nvPr/>
            </p:nvSpPr>
            <p:spPr bwMode="auto">
              <a:xfrm flipV="1">
                <a:off x="2645" y="3403"/>
                <a:ext cx="1" cy="48"/>
              </a:xfrm>
              <a:prstGeom prst="line">
                <a:avLst/>
              </a:prstGeom>
              <a:noFill/>
              <a:ln w="0">
                <a:solidFill>
                  <a:srgbClr val="000000"/>
                </a:solidFill>
                <a:round/>
                <a:headEnd/>
                <a:tailEnd/>
              </a:ln>
            </p:spPr>
            <p:txBody>
              <a:bodyPr/>
              <a:lstStyle/>
              <a:p>
                <a:endParaRPr lang="en-US"/>
              </a:p>
            </p:txBody>
          </p:sp>
          <p:sp>
            <p:nvSpPr>
              <p:cNvPr id="98873" name="Line 494"/>
              <p:cNvSpPr>
                <a:spLocks noChangeShapeType="1"/>
              </p:cNvSpPr>
              <p:nvPr/>
            </p:nvSpPr>
            <p:spPr bwMode="auto">
              <a:xfrm flipV="1">
                <a:off x="2645" y="3403"/>
                <a:ext cx="1" cy="48"/>
              </a:xfrm>
              <a:prstGeom prst="line">
                <a:avLst/>
              </a:prstGeom>
              <a:noFill/>
              <a:ln w="0">
                <a:solidFill>
                  <a:srgbClr val="000000"/>
                </a:solidFill>
                <a:round/>
                <a:headEnd/>
                <a:tailEnd/>
              </a:ln>
            </p:spPr>
            <p:txBody>
              <a:bodyPr/>
              <a:lstStyle/>
              <a:p>
                <a:endParaRPr lang="en-US"/>
              </a:p>
            </p:txBody>
          </p:sp>
          <p:sp>
            <p:nvSpPr>
              <p:cNvPr id="98874" name="Line 495"/>
              <p:cNvSpPr>
                <a:spLocks noChangeShapeType="1"/>
              </p:cNvSpPr>
              <p:nvPr/>
            </p:nvSpPr>
            <p:spPr bwMode="auto">
              <a:xfrm flipV="1">
                <a:off x="2645" y="3403"/>
                <a:ext cx="1" cy="48"/>
              </a:xfrm>
              <a:prstGeom prst="line">
                <a:avLst/>
              </a:prstGeom>
              <a:noFill/>
              <a:ln w="0">
                <a:solidFill>
                  <a:srgbClr val="000000"/>
                </a:solidFill>
                <a:round/>
                <a:headEnd/>
                <a:tailEnd/>
              </a:ln>
            </p:spPr>
            <p:txBody>
              <a:bodyPr/>
              <a:lstStyle/>
              <a:p>
                <a:endParaRPr lang="en-US"/>
              </a:p>
            </p:txBody>
          </p:sp>
          <p:sp>
            <p:nvSpPr>
              <p:cNvPr id="98875" name="Line 496"/>
              <p:cNvSpPr>
                <a:spLocks noChangeShapeType="1"/>
              </p:cNvSpPr>
              <p:nvPr/>
            </p:nvSpPr>
            <p:spPr bwMode="auto">
              <a:xfrm flipV="1">
                <a:off x="2651" y="3403"/>
                <a:ext cx="1" cy="48"/>
              </a:xfrm>
              <a:prstGeom prst="line">
                <a:avLst/>
              </a:prstGeom>
              <a:noFill/>
              <a:ln w="0">
                <a:solidFill>
                  <a:srgbClr val="000000"/>
                </a:solidFill>
                <a:round/>
                <a:headEnd/>
                <a:tailEnd/>
              </a:ln>
            </p:spPr>
            <p:txBody>
              <a:bodyPr/>
              <a:lstStyle/>
              <a:p>
                <a:endParaRPr lang="en-US"/>
              </a:p>
            </p:txBody>
          </p:sp>
          <p:sp>
            <p:nvSpPr>
              <p:cNvPr id="98876" name="Line 497"/>
              <p:cNvSpPr>
                <a:spLocks noChangeShapeType="1"/>
              </p:cNvSpPr>
              <p:nvPr/>
            </p:nvSpPr>
            <p:spPr bwMode="auto">
              <a:xfrm flipV="1">
                <a:off x="2651" y="3403"/>
                <a:ext cx="1" cy="48"/>
              </a:xfrm>
              <a:prstGeom prst="line">
                <a:avLst/>
              </a:prstGeom>
              <a:noFill/>
              <a:ln w="0">
                <a:solidFill>
                  <a:srgbClr val="000000"/>
                </a:solidFill>
                <a:round/>
                <a:headEnd/>
                <a:tailEnd/>
              </a:ln>
            </p:spPr>
            <p:txBody>
              <a:bodyPr/>
              <a:lstStyle/>
              <a:p>
                <a:endParaRPr lang="en-US"/>
              </a:p>
            </p:txBody>
          </p:sp>
          <p:sp>
            <p:nvSpPr>
              <p:cNvPr id="98877" name="Line 498"/>
              <p:cNvSpPr>
                <a:spLocks noChangeShapeType="1"/>
              </p:cNvSpPr>
              <p:nvPr/>
            </p:nvSpPr>
            <p:spPr bwMode="auto">
              <a:xfrm flipV="1">
                <a:off x="2651" y="3403"/>
                <a:ext cx="1" cy="48"/>
              </a:xfrm>
              <a:prstGeom prst="line">
                <a:avLst/>
              </a:prstGeom>
              <a:noFill/>
              <a:ln w="0">
                <a:solidFill>
                  <a:srgbClr val="000000"/>
                </a:solidFill>
                <a:round/>
                <a:headEnd/>
                <a:tailEnd/>
              </a:ln>
            </p:spPr>
            <p:txBody>
              <a:bodyPr/>
              <a:lstStyle/>
              <a:p>
                <a:endParaRPr lang="en-US"/>
              </a:p>
            </p:txBody>
          </p:sp>
          <p:sp>
            <p:nvSpPr>
              <p:cNvPr id="98878" name="Line 499"/>
              <p:cNvSpPr>
                <a:spLocks noChangeShapeType="1"/>
              </p:cNvSpPr>
              <p:nvPr/>
            </p:nvSpPr>
            <p:spPr bwMode="auto">
              <a:xfrm flipV="1">
                <a:off x="2657" y="3403"/>
                <a:ext cx="1" cy="48"/>
              </a:xfrm>
              <a:prstGeom prst="line">
                <a:avLst/>
              </a:prstGeom>
              <a:noFill/>
              <a:ln w="0">
                <a:solidFill>
                  <a:srgbClr val="000000"/>
                </a:solidFill>
                <a:round/>
                <a:headEnd/>
                <a:tailEnd/>
              </a:ln>
            </p:spPr>
            <p:txBody>
              <a:bodyPr/>
              <a:lstStyle/>
              <a:p>
                <a:endParaRPr lang="en-US"/>
              </a:p>
            </p:txBody>
          </p:sp>
          <p:sp>
            <p:nvSpPr>
              <p:cNvPr id="98879" name="Line 500"/>
              <p:cNvSpPr>
                <a:spLocks noChangeShapeType="1"/>
              </p:cNvSpPr>
              <p:nvPr/>
            </p:nvSpPr>
            <p:spPr bwMode="auto">
              <a:xfrm flipV="1">
                <a:off x="2657" y="3403"/>
                <a:ext cx="1" cy="48"/>
              </a:xfrm>
              <a:prstGeom prst="line">
                <a:avLst/>
              </a:prstGeom>
              <a:noFill/>
              <a:ln w="0">
                <a:solidFill>
                  <a:srgbClr val="000000"/>
                </a:solidFill>
                <a:round/>
                <a:headEnd/>
                <a:tailEnd/>
              </a:ln>
            </p:spPr>
            <p:txBody>
              <a:bodyPr/>
              <a:lstStyle/>
              <a:p>
                <a:endParaRPr lang="en-US"/>
              </a:p>
            </p:txBody>
          </p:sp>
          <p:sp>
            <p:nvSpPr>
              <p:cNvPr id="98880" name="Line 501"/>
              <p:cNvSpPr>
                <a:spLocks noChangeShapeType="1"/>
              </p:cNvSpPr>
              <p:nvPr/>
            </p:nvSpPr>
            <p:spPr bwMode="auto">
              <a:xfrm flipV="1">
                <a:off x="2657" y="3403"/>
                <a:ext cx="1" cy="48"/>
              </a:xfrm>
              <a:prstGeom prst="line">
                <a:avLst/>
              </a:prstGeom>
              <a:noFill/>
              <a:ln w="0">
                <a:solidFill>
                  <a:srgbClr val="000000"/>
                </a:solidFill>
                <a:round/>
                <a:headEnd/>
                <a:tailEnd/>
              </a:ln>
            </p:spPr>
            <p:txBody>
              <a:bodyPr/>
              <a:lstStyle/>
              <a:p>
                <a:endParaRPr lang="en-US"/>
              </a:p>
            </p:txBody>
          </p:sp>
          <p:sp>
            <p:nvSpPr>
              <p:cNvPr id="98881" name="Line 502"/>
              <p:cNvSpPr>
                <a:spLocks noChangeShapeType="1"/>
              </p:cNvSpPr>
              <p:nvPr/>
            </p:nvSpPr>
            <p:spPr bwMode="auto">
              <a:xfrm flipV="1">
                <a:off x="2663" y="3403"/>
                <a:ext cx="1" cy="48"/>
              </a:xfrm>
              <a:prstGeom prst="line">
                <a:avLst/>
              </a:prstGeom>
              <a:noFill/>
              <a:ln w="0">
                <a:solidFill>
                  <a:srgbClr val="000000"/>
                </a:solidFill>
                <a:round/>
                <a:headEnd/>
                <a:tailEnd/>
              </a:ln>
            </p:spPr>
            <p:txBody>
              <a:bodyPr/>
              <a:lstStyle/>
              <a:p>
                <a:endParaRPr lang="en-US"/>
              </a:p>
            </p:txBody>
          </p:sp>
          <p:sp>
            <p:nvSpPr>
              <p:cNvPr id="98882" name="Line 503"/>
              <p:cNvSpPr>
                <a:spLocks noChangeShapeType="1"/>
              </p:cNvSpPr>
              <p:nvPr/>
            </p:nvSpPr>
            <p:spPr bwMode="auto">
              <a:xfrm flipV="1">
                <a:off x="2663" y="3403"/>
                <a:ext cx="1" cy="48"/>
              </a:xfrm>
              <a:prstGeom prst="line">
                <a:avLst/>
              </a:prstGeom>
              <a:noFill/>
              <a:ln w="0">
                <a:solidFill>
                  <a:srgbClr val="000000"/>
                </a:solidFill>
                <a:round/>
                <a:headEnd/>
                <a:tailEnd/>
              </a:ln>
            </p:spPr>
            <p:txBody>
              <a:bodyPr/>
              <a:lstStyle/>
              <a:p>
                <a:endParaRPr lang="en-US"/>
              </a:p>
            </p:txBody>
          </p:sp>
          <p:sp>
            <p:nvSpPr>
              <p:cNvPr id="98883" name="Line 504"/>
              <p:cNvSpPr>
                <a:spLocks noChangeShapeType="1"/>
              </p:cNvSpPr>
              <p:nvPr/>
            </p:nvSpPr>
            <p:spPr bwMode="auto">
              <a:xfrm flipV="1">
                <a:off x="2663" y="3403"/>
                <a:ext cx="1" cy="48"/>
              </a:xfrm>
              <a:prstGeom prst="line">
                <a:avLst/>
              </a:prstGeom>
              <a:noFill/>
              <a:ln w="0">
                <a:solidFill>
                  <a:srgbClr val="000000"/>
                </a:solidFill>
                <a:round/>
                <a:headEnd/>
                <a:tailEnd/>
              </a:ln>
            </p:spPr>
            <p:txBody>
              <a:bodyPr/>
              <a:lstStyle/>
              <a:p>
                <a:endParaRPr lang="en-US"/>
              </a:p>
            </p:txBody>
          </p:sp>
          <p:sp>
            <p:nvSpPr>
              <p:cNvPr id="98884" name="Line 505"/>
              <p:cNvSpPr>
                <a:spLocks noChangeShapeType="1"/>
              </p:cNvSpPr>
              <p:nvPr/>
            </p:nvSpPr>
            <p:spPr bwMode="auto">
              <a:xfrm flipV="1">
                <a:off x="2669" y="3403"/>
                <a:ext cx="1" cy="48"/>
              </a:xfrm>
              <a:prstGeom prst="line">
                <a:avLst/>
              </a:prstGeom>
              <a:noFill/>
              <a:ln w="0">
                <a:solidFill>
                  <a:srgbClr val="000000"/>
                </a:solidFill>
                <a:round/>
                <a:headEnd/>
                <a:tailEnd/>
              </a:ln>
            </p:spPr>
            <p:txBody>
              <a:bodyPr/>
              <a:lstStyle/>
              <a:p>
                <a:endParaRPr lang="en-US"/>
              </a:p>
            </p:txBody>
          </p:sp>
          <p:sp>
            <p:nvSpPr>
              <p:cNvPr id="98885" name="Line 506"/>
              <p:cNvSpPr>
                <a:spLocks noChangeShapeType="1"/>
              </p:cNvSpPr>
              <p:nvPr/>
            </p:nvSpPr>
            <p:spPr bwMode="auto">
              <a:xfrm flipV="1">
                <a:off x="2669" y="3403"/>
                <a:ext cx="1" cy="48"/>
              </a:xfrm>
              <a:prstGeom prst="line">
                <a:avLst/>
              </a:prstGeom>
              <a:noFill/>
              <a:ln w="0">
                <a:solidFill>
                  <a:srgbClr val="000000"/>
                </a:solidFill>
                <a:round/>
                <a:headEnd/>
                <a:tailEnd/>
              </a:ln>
            </p:spPr>
            <p:txBody>
              <a:bodyPr/>
              <a:lstStyle/>
              <a:p>
                <a:endParaRPr lang="en-US"/>
              </a:p>
            </p:txBody>
          </p:sp>
          <p:sp>
            <p:nvSpPr>
              <p:cNvPr id="98886" name="Line 507"/>
              <p:cNvSpPr>
                <a:spLocks noChangeShapeType="1"/>
              </p:cNvSpPr>
              <p:nvPr/>
            </p:nvSpPr>
            <p:spPr bwMode="auto">
              <a:xfrm flipV="1">
                <a:off x="2669" y="3403"/>
                <a:ext cx="1" cy="48"/>
              </a:xfrm>
              <a:prstGeom prst="line">
                <a:avLst/>
              </a:prstGeom>
              <a:noFill/>
              <a:ln w="0">
                <a:solidFill>
                  <a:srgbClr val="000000"/>
                </a:solidFill>
                <a:round/>
                <a:headEnd/>
                <a:tailEnd/>
              </a:ln>
            </p:spPr>
            <p:txBody>
              <a:bodyPr/>
              <a:lstStyle/>
              <a:p>
                <a:endParaRPr lang="en-US"/>
              </a:p>
            </p:txBody>
          </p:sp>
          <p:sp>
            <p:nvSpPr>
              <p:cNvPr id="98887" name="Line 508"/>
              <p:cNvSpPr>
                <a:spLocks noChangeShapeType="1"/>
              </p:cNvSpPr>
              <p:nvPr/>
            </p:nvSpPr>
            <p:spPr bwMode="auto">
              <a:xfrm flipV="1">
                <a:off x="2675" y="3403"/>
                <a:ext cx="1" cy="48"/>
              </a:xfrm>
              <a:prstGeom prst="line">
                <a:avLst/>
              </a:prstGeom>
              <a:noFill/>
              <a:ln w="0">
                <a:solidFill>
                  <a:srgbClr val="000000"/>
                </a:solidFill>
                <a:round/>
                <a:headEnd/>
                <a:tailEnd/>
              </a:ln>
            </p:spPr>
            <p:txBody>
              <a:bodyPr/>
              <a:lstStyle/>
              <a:p>
                <a:endParaRPr lang="en-US"/>
              </a:p>
            </p:txBody>
          </p:sp>
          <p:sp>
            <p:nvSpPr>
              <p:cNvPr id="98888" name="Line 509"/>
              <p:cNvSpPr>
                <a:spLocks noChangeShapeType="1"/>
              </p:cNvSpPr>
              <p:nvPr/>
            </p:nvSpPr>
            <p:spPr bwMode="auto">
              <a:xfrm flipV="1">
                <a:off x="2675" y="3403"/>
                <a:ext cx="1" cy="48"/>
              </a:xfrm>
              <a:prstGeom prst="line">
                <a:avLst/>
              </a:prstGeom>
              <a:noFill/>
              <a:ln w="0">
                <a:solidFill>
                  <a:srgbClr val="000000"/>
                </a:solidFill>
                <a:round/>
                <a:headEnd/>
                <a:tailEnd/>
              </a:ln>
            </p:spPr>
            <p:txBody>
              <a:bodyPr/>
              <a:lstStyle/>
              <a:p>
                <a:endParaRPr lang="en-US"/>
              </a:p>
            </p:txBody>
          </p:sp>
          <p:sp>
            <p:nvSpPr>
              <p:cNvPr id="98889" name="Line 510"/>
              <p:cNvSpPr>
                <a:spLocks noChangeShapeType="1"/>
              </p:cNvSpPr>
              <p:nvPr/>
            </p:nvSpPr>
            <p:spPr bwMode="auto">
              <a:xfrm flipV="1">
                <a:off x="2675" y="3403"/>
                <a:ext cx="1" cy="48"/>
              </a:xfrm>
              <a:prstGeom prst="line">
                <a:avLst/>
              </a:prstGeom>
              <a:noFill/>
              <a:ln w="0">
                <a:solidFill>
                  <a:srgbClr val="000000"/>
                </a:solidFill>
                <a:round/>
                <a:headEnd/>
                <a:tailEnd/>
              </a:ln>
            </p:spPr>
            <p:txBody>
              <a:bodyPr/>
              <a:lstStyle/>
              <a:p>
                <a:endParaRPr lang="en-US"/>
              </a:p>
            </p:txBody>
          </p:sp>
          <p:sp>
            <p:nvSpPr>
              <p:cNvPr id="98890" name="Line 511"/>
              <p:cNvSpPr>
                <a:spLocks noChangeShapeType="1"/>
              </p:cNvSpPr>
              <p:nvPr/>
            </p:nvSpPr>
            <p:spPr bwMode="auto">
              <a:xfrm flipV="1">
                <a:off x="2681" y="3403"/>
                <a:ext cx="1" cy="48"/>
              </a:xfrm>
              <a:prstGeom prst="line">
                <a:avLst/>
              </a:prstGeom>
              <a:noFill/>
              <a:ln w="0">
                <a:solidFill>
                  <a:srgbClr val="000000"/>
                </a:solidFill>
                <a:round/>
                <a:headEnd/>
                <a:tailEnd/>
              </a:ln>
            </p:spPr>
            <p:txBody>
              <a:bodyPr/>
              <a:lstStyle/>
              <a:p>
                <a:endParaRPr lang="en-US"/>
              </a:p>
            </p:txBody>
          </p:sp>
          <p:sp>
            <p:nvSpPr>
              <p:cNvPr id="98891" name="Line 512"/>
              <p:cNvSpPr>
                <a:spLocks noChangeShapeType="1"/>
              </p:cNvSpPr>
              <p:nvPr/>
            </p:nvSpPr>
            <p:spPr bwMode="auto">
              <a:xfrm flipV="1">
                <a:off x="2681" y="3403"/>
                <a:ext cx="1" cy="48"/>
              </a:xfrm>
              <a:prstGeom prst="line">
                <a:avLst/>
              </a:prstGeom>
              <a:noFill/>
              <a:ln w="0">
                <a:solidFill>
                  <a:srgbClr val="000000"/>
                </a:solidFill>
                <a:round/>
                <a:headEnd/>
                <a:tailEnd/>
              </a:ln>
            </p:spPr>
            <p:txBody>
              <a:bodyPr/>
              <a:lstStyle/>
              <a:p>
                <a:endParaRPr lang="en-US"/>
              </a:p>
            </p:txBody>
          </p:sp>
          <p:sp>
            <p:nvSpPr>
              <p:cNvPr id="98892" name="Line 513"/>
              <p:cNvSpPr>
                <a:spLocks noChangeShapeType="1"/>
              </p:cNvSpPr>
              <p:nvPr/>
            </p:nvSpPr>
            <p:spPr bwMode="auto">
              <a:xfrm flipV="1">
                <a:off x="2681" y="3403"/>
                <a:ext cx="1" cy="48"/>
              </a:xfrm>
              <a:prstGeom prst="line">
                <a:avLst/>
              </a:prstGeom>
              <a:noFill/>
              <a:ln w="0">
                <a:solidFill>
                  <a:srgbClr val="000000"/>
                </a:solidFill>
                <a:round/>
                <a:headEnd/>
                <a:tailEnd/>
              </a:ln>
            </p:spPr>
            <p:txBody>
              <a:bodyPr/>
              <a:lstStyle/>
              <a:p>
                <a:endParaRPr lang="en-US"/>
              </a:p>
            </p:txBody>
          </p:sp>
          <p:sp>
            <p:nvSpPr>
              <p:cNvPr id="98893" name="Line 514"/>
              <p:cNvSpPr>
                <a:spLocks noChangeShapeType="1"/>
              </p:cNvSpPr>
              <p:nvPr/>
            </p:nvSpPr>
            <p:spPr bwMode="auto">
              <a:xfrm flipV="1">
                <a:off x="2687" y="3403"/>
                <a:ext cx="1" cy="48"/>
              </a:xfrm>
              <a:prstGeom prst="line">
                <a:avLst/>
              </a:prstGeom>
              <a:noFill/>
              <a:ln w="0">
                <a:solidFill>
                  <a:srgbClr val="000000"/>
                </a:solidFill>
                <a:round/>
                <a:headEnd/>
                <a:tailEnd/>
              </a:ln>
            </p:spPr>
            <p:txBody>
              <a:bodyPr/>
              <a:lstStyle/>
              <a:p>
                <a:endParaRPr lang="en-US"/>
              </a:p>
            </p:txBody>
          </p:sp>
          <p:sp>
            <p:nvSpPr>
              <p:cNvPr id="98894" name="Line 515"/>
              <p:cNvSpPr>
                <a:spLocks noChangeShapeType="1"/>
              </p:cNvSpPr>
              <p:nvPr/>
            </p:nvSpPr>
            <p:spPr bwMode="auto">
              <a:xfrm flipV="1">
                <a:off x="2687" y="3403"/>
                <a:ext cx="1" cy="48"/>
              </a:xfrm>
              <a:prstGeom prst="line">
                <a:avLst/>
              </a:prstGeom>
              <a:noFill/>
              <a:ln w="0">
                <a:solidFill>
                  <a:srgbClr val="000000"/>
                </a:solidFill>
                <a:round/>
                <a:headEnd/>
                <a:tailEnd/>
              </a:ln>
            </p:spPr>
            <p:txBody>
              <a:bodyPr/>
              <a:lstStyle/>
              <a:p>
                <a:endParaRPr lang="en-US"/>
              </a:p>
            </p:txBody>
          </p:sp>
          <p:sp>
            <p:nvSpPr>
              <p:cNvPr id="98895" name="Line 516"/>
              <p:cNvSpPr>
                <a:spLocks noChangeShapeType="1"/>
              </p:cNvSpPr>
              <p:nvPr/>
            </p:nvSpPr>
            <p:spPr bwMode="auto">
              <a:xfrm flipV="1">
                <a:off x="2687" y="3403"/>
                <a:ext cx="1" cy="48"/>
              </a:xfrm>
              <a:prstGeom prst="line">
                <a:avLst/>
              </a:prstGeom>
              <a:noFill/>
              <a:ln w="0">
                <a:solidFill>
                  <a:srgbClr val="000000"/>
                </a:solidFill>
                <a:round/>
                <a:headEnd/>
                <a:tailEnd/>
              </a:ln>
            </p:spPr>
            <p:txBody>
              <a:bodyPr/>
              <a:lstStyle/>
              <a:p>
                <a:endParaRPr lang="en-US"/>
              </a:p>
            </p:txBody>
          </p:sp>
          <p:sp>
            <p:nvSpPr>
              <p:cNvPr id="98896" name="Line 517"/>
              <p:cNvSpPr>
                <a:spLocks noChangeShapeType="1"/>
              </p:cNvSpPr>
              <p:nvPr/>
            </p:nvSpPr>
            <p:spPr bwMode="auto">
              <a:xfrm flipV="1">
                <a:off x="2693" y="3403"/>
                <a:ext cx="1" cy="48"/>
              </a:xfrm>
              <a:prstGeom prst="line">
                <a:avLst/>
              </a:prstGeom>
              <a:noFill/>
              <a:ln w="0">
                <a:solidFill>
                  <a:srgbClr val="000000"/>
                </a:solidFill>
                <a:round/>
                <a:headEnd/>
                <a:tailEnd/>
              </a:ln>
            </p:spPr>
            <p:txBody>
              <a:bodyPr/>
              <a:lstStyle/>
              <a:p>
                <a:endParaRPr lang="en-US"/>
              </a:p>
            </p:txBody>
          </p:sp>
          <p:sp>
            <p:nvSpPr>
              <p:cNvPr id="98897" name="Line 518"/>
              <p:cNvSpPr>
                <a:spLocks noChangeShapeType="1"/>
              </p:cNvSpPr>
              <p:nvPr/>
            </p:nvSpPr>
            <p:spPr bwMode="auto">
              <a:xfrm flipV="1">
                <a:off x="2693" y="3403"/>
                <a:ext cx="1" cy="48"/>
              </a:xfrm>
              <a:prstGeom prst="line">
                <a:avLst/>
              </a:prstGeom>
              <a:noFill/>
              <a:ln w="0">
                <a:solidFill>
                  <a:srgbClr val="000000"/>
                </a:solidFill>
                <a:round/>
                <a:headEnd/>
                <a:tailEnd/>
              </a:ln>
            </p:spPr>
            <p:txBody>
              <a:bodyPr/>
              <a:lstStyle/>
              <a:p>
                <a:endParaRPr lang="en-US"/>
              </a:p>
            </p:txBody>
          </p:sp>
          <p:sp>
            <p:nvSpPr>
              <p:cNvPr id="98898" name="Line 519"/>
              <p:cNvSpPr>
                <a:spLocks noChangeShapeType="1"/>
              </p:cNvSpPr>
              <p:nvPr/>
            </p:nvSpPr>
            <p:spPr bwMode="auto">
              <a:xfrm flipV="1">
                <a:off x="2693" y="3403"/>
                <a:ext cx="1" cy="48"/>
              </a:xfrm>
              <a:prstGeom prst="line">
                <a:avLst/>
              </a:prstGeom>
              <a:noFill/>
              <a:ln w="0">
                <a:solidFill>
                  <a:srgbClr val="000000"/>
                </a:solidFill>
                <a:round/>
                <a:headEnd/>
                <a:tailEnd/>
              </a:ln>
            </p:spPr>
            <p:txBody>
              <a:bodyPr/>
              <a:lstStyle/>
              <a:p>
                <a:endParaRPr lang="en-US"/>
              </a:p>
            </p:txBody>
          </p:sp>
          <p:sp>
            <p:nvSpPr>
              <p:cNvPr id="98899" name="Line 520"/>
              <p:cNvSpPr>
                <a:spLocks noChangeShapeType="1"/>
              </p:cNvSpPr>
              <p:nvPr/>
            </p:nvSpPr>
            <p:spPr bwMode="auto">
              <a:xfrm flipV="1">
                <a:off x="2699" y="3403"/>
                <a:ext cx="1" cy="48"/>
              </a:xfrm>
              <a:prstGeom prst="line">
                <a:avLst/>
              </a:prstGeom>
              <a:noFill/>
              <a:ln w="0">
                <a:solidFill>
                  <a:srgbClr val="000000"/>
                </a:solidFill>
                <a:round/>
                <a:headEnd/>
                <a:tailEnd/>
              </a:ln>
            </p:spPr>
            <p:txBody>
              <a:bodyPr/>
              <a:lstStyle/>
              <a:p>
                <a:endParaRPr lang="en-US"/>
              </a:p>
            </p:txBody>
          </p:sp>
          <p:sp>
            <p:nvSpPr>
              <p:cNvPr id="98900" name="Line 521"/>
              <p:cNvSpPr>
                <a:spLocks noChangeShapeType="1"/>
              </p:cNvSpPr>
              <p:nvPr/>
            </p:nvSpPr>
            <p:spPr bwMode="auto">
              <a:xfrm flipV="1">
                <a:off x="2699" y="3403"/>
                <a:ext cx="1" cy="48"/>
              </a:xfrm>
              <a:prstGeom prst="line">
                <a:avLst/>
              </a:prstGeom>
              <a:noFill/>
              <a:ln w="0">
                <a:solidFill>
                  <a:srgbClr val="000000"/>
                </a:solidFill>
                <a:round/>
                <a:headEnd/>
                <a:tailEnd/>
              </a:ln>
            </p:spPr>
            <p:txBody>
              <a:bodyPr/>
              <a:lstStyle/>
              <a:p>
                <a:endParaRPr lang="en-US"/>
              </a:p>
            </p:txBody>
          </p:sp>
          <p:sp>
            <p:nvSpPr>
              <p:cNvPr id="98901" name="Line 522"/>
              <p:cNvSpPr>
                <a:spLocks noChangeShapeType="1"/>
              </p:cNvSpPr>
              <p:nvPr/>
            </p:nvSpPr>
            <p:spPr bwMode="auto">
              <a:xfrm flipV="1">
                <a:off x="2699" y="3403"/>
                <a:ext cx="1" cy="48"/>
              </a:xfrm>
              <a:prstGeom prst="line">
                <a:avLst/>
              </a:prstGeom>
              <a:noFill/>
              <a:ln w="0">
                <a:solidFill>
                  <a:srgbClr val="000000"/>
                </a:solidFill>
                <a:round/>
                <a:headEnd/>
                <a:tailEnd/>
              </a:ln>
            </p:spPr>
            <p:txBody>
              <a:bodyPr/>
              <a:lstStyle/>
              <a:p>
                <a:endParaRPr lang="en-US"/>
              </a:p>
            </p:txBody>
          </p:sp>
          <p:sp>
            <p:nvSpPr>
              <p:cNvPr id="98902" name="Line 523"/>
              <p:cNvSpPr>
                <a:spLocks noChangeShapeType="1"/>
              </p:cNvSpPr>
              <p:nvPr/>
            </p:nvSpPr>
            <p:spPr bwMode="auto">
              <a:xfrm flipV="1">
                <a:off x="2705" y="3403"/>
                <a:ext cx="1" cy="48"/>
              </a:xfrm>
              <a:prstGeom prst="line">
                <a:avLst/>
              </a:prstGeom>
              <a:noFill/>
              <a:ln w="0">
                <a:solidFill>
                  <a:srgbClr val="000000"/>
                </a:solidFill>
                <a:round/>
                <a:headEnd/>
                <a:tailEnd/>
              </a:ln>
            </p:spPr>
            <p:txBody>
              <a:bodyPr/>
              <a:lstStyle/>
              <a:p>
                <a:endParaRPr lang="en-US"/>
              </a:p>
            </p:txBody>
          </p:sp>
          <p:sp>
            <p:nvSpPr>
              <p:cNvPr id="98903" name="Line 524"/>
              <p:cNvSpPr>
                <a:spLocks noChangeShapeType="1"/>
              </p:cNvSpPr>
              <p:nvPr/>
            </p:nvSpPr>
            <p:spPr bwMode="auto">
              <a:xfrm flipV="1">
                <a:off x="2705" y="3403"/>
                <a:ext cx="1" cy="48"/>
              </a:xfrm>
              <a:prstGeom prst="line">
                <a:avLst/>
              </a:prstGeom>
              <a:noFill/>
              <a:ln w="0">
                <a:solidFill>
                  <a:srgbClr val="000000"/>
                </a:solidFill>
                <a:round/>
                <a:headEnd/>
                <a:tailEnd/>
              </a:ln>
            </p:spPr>
            <p:txBody>
              <a:bodyPr/>
              <a:lstStyle/>
              <a:p>
                <a:endParaRPr lang="en-US"/>
              </a:p>
            </p:txBody>
          </p:sp>
          <p:sp>
            <p:nvSpPr>
              <p:cNvPr id="98904" name="Line 525"/>
              <p:cNvSpPr>
                <a:spLocks noChangeShapeType="1"/>
              </p:cNvSpPr>
              <p:nvPr/>
            </p:nvSpPr>
            <p:spPr bwMode="auto">
              <a:xfrm flipV="1">
                <a:off x="2705" y="3403"/>
                <a:ext cx="1" cy="48"/>
              </a:xfrm>
              <a:prstGeom prst="line">
                <a:avLst/>
              </a:prstGeom>
              <a:noFill/>
              <a:ln w="0">
                <a:solidFill>
                  <a:srgbClr val="000000"/>
                </a:solidFill>
                <a:round/>
                <a:headEnd/>
                <a:tailEnd/>
              </a:ln>
            </p:spPr>
            <p:txBody>
              <a:bodyPr/>
              <a:lstStyle/>
              <a:p>
                <a:endParaRPr lang="en-US"/>
              </a:p>
            </p:txBody>
          </p:sp>
          <p:sp>
            <p:nvSpPr>
              <p:cNvPr id="98905" name="Line 526"/>
              <p:cNvSpPr>
                <a:spLocks noChangeShapeType="1"/>
              </p:cNvSpPr>
              <p:nvPr/>
            </p:nvSpPr>
            <p:spPr bwMode="auto">
              <a:xfrm flipV="1">
                <a:off x="2711" y="3403"/>
                <a:ext cx="1" cy="48"/>
              </a:xfrm>
              <a:prstGeom prst="line">
                <a:avLst/>
              </a:prstGeom>
              <a:noFill/>
              <a:ln w="0">
                <a:solidFill>
                  <a:srgbClr val="000000"/>
                </a:solidFill>
                <a:round/>
                <a:headEnd/>
                <a:tailEnd/>
              </a:ln>
            </p:spPr>
            <p:txBody>
              <a:bodyPr/>
              <a:lstStyle/>
              <a:p>
                <a:endParaRPr lang="en-US"/>
              </a:p>
            </p:txBody>
          </p:sp>
          <p:sp>
            <p:nvSpPr>
              <p:cNvPr id="98906" name="Line 527"/>
              <p:cNvSpPr>
                <a:spLocks noChangeShapeType="1"/>
              </p:cNvSpPr>
              <p:nvPr/>
            </p:nvSpPr>
            <p:spPr bwMode="auto">
              <a:xfrm flipV="1">
                <a:off x="2711" y="3403"/>
                <a:ext cx="1" cy="48"/>
              </a:xfrm>
              <a:prstGeom prst="line">
                <a:avLst/>
              </a:prstGeom>
              <a:noFill/>
              <a:ln w="0">
                <a:solidFill>
                  <a:srgbClr val="000000"/>
                </a:solidFill>
                <a:round/>
                <a:headEnd/>
                <a:tailEnd/>
              </a:ln>
            </p:spPr>
            <p:txBody>
              <a:bodyPr/>
              <a:lstStyle/>
              <a:p>
                <a:endParaRPr lang="en-US"/>
              </a:p>
            </p:txBody>
          </p:sp>
          <p:sp>
            <p:nvSpPr>
              <p:cNvPr id="98907" name="Line 528"/>
              <p:cNvSpPr>
                <a:spLocks noChangeShapeType="1"/>
              </p:cNvSpPr>
              <p:nvPr/>
            </p:nvSpPr>
            <p:spPr bwMode="auto">
              <a:xfrm flipV="1">
                <a:off x="2717" y="3403"/>
                <a:ext cx="1" cy="48"/>
              </a:xfrm>
              <a:prstGeom prst="line">
                <a:avLst/>
              </a:prstGeom>
              <a:noFill/>
              <a:ln w="0">
                <a:solidFill>
                  <a:srgbClr val="000000"/>
                </a:solidFill>
                <a:round/>
                <a:headEnd/>
                <a:tailEnd/>
              </a:ln>
            </p:spPr>
            <p:txBody>
              <a:bodyPr/>
              <a:lstStyle/>
              <a:p>
                <a:endParaRPr lang="en-US"/>
              </a:p>
            </p:txBody>
          </p:sp>
          <p:sp>
            <p:nvSpPr>
              <p:cNvPr id="98908" name="Line 529"/>
              <p:cNvSpPr>
                <a:spLocks noChangeShapeType="1"/>
              </p:cNvSpPr>
              <p:nvPr/>
            </p:nvSpPr>
            <p:spPr bwMode="auto">
              <a:xfrm flipV="1">
                <a:off x="2717" y="3403"/>
                <a:ext cx="1" cy="48"/>
              </a:xfrm>
              <a:prstGeom prst="line">
                <a:avLst/>
              </a:prstGeom>
              <a:noFill/>
              <a:ln w="0">
                <a:solidFill>
                  <a:srgbClr val="000000"/>
                </a:solidFill>
                <a:round/>
                <a:headEnd/>
                <a:tailEnd/>
              </a:ln>
            </p:spPr>
            <p:txBody>
              <a:bodyPr/>
              <a:lstStyle/>
              <a:p>
                <a:endParaRPr lang="en-US"/>
              </a:p>
            </p:txBody>
          </p:sp>
          <p:sp>
            <p:nvSpPr>
              <p:cNvPr id="98909" name="Line 530"/>
              <p:cNvSpPr>
                <a:spLocks noChangeShapeType="1"/>
              </p:cNvSpPr>
              <p:nvPr/>
            </p:nvSpPr>
            <p:spPr bwMode="auto">
              <a:xfrm flipV="1">
                <a:off x="2717" y="3403"/>
                <a:ext cx="1" cy="48"/>
              </a:xfrm>
              <a:prstGeom prst="line">
                <a:avLst/>
              </a:prstGeom>
              <a:noFill/>
              <a:ln w="0">
                <a:solidFill>
                  <a:srgbClr val="000000"/>
                </a:solidFill>
                <a:round/>
                <a:headEnd/>
                <a:tailEnd/>
              </a:ln>
            </p:spPr>
            <p:txBody>
              <a:bodyPr/>
              <a:lstStyle/>
              <a:p>
                <a:endParaRPr lang="en-US"/>
              </a:p>
            </p:txBody>
          </p:sp>
          <p:sp>
            <p:nvSpPr>
              <p:cNvPr id="98910" name="Line 531"/>
              <p:cNvSpPr>
                <a:spLocks noChangeShapeType="1"/>
              </p:cNvSpPr>
              <p:nvPr/>
            </p:nvSpPr>
            <p:spPr bwMode="auto">
              <a:xfrm flipV="1">
                <a:off x="2723" y="3403"/>
                <a:ext cx="1" cy="48"/>
              </a:xfrm>
              <a:prstGeom prst="line">
                <a:avLst/>
              </a:prstGeom>
              <a:noFill/>
              <a:ln w="0">
                <a:solidFill>
                  <a:srgbClr val="000000"/>
                </a:solidFill>
                <a:round/>
                <a:headEnd/>
                <a:tailEnd/>
              </a:ln>
            </p:spPr>
            <p:txBody>
              <a:bodyPr/>
              <a:lstStyle/>
              <a:p>
                <a:endParaRPr lang="en-US"/>
              </a:p>
            </p:txBody>
          </p:sp>
          <p:sp>
            <p:nvSpPr>
              <p:cNvPr id="98911" name="Line 532"/>
              <p:cNvSpPr>
                <a:spLocks noChangeShapeType="1"/>
              </p:cNvSpPr>
              <p:nvPr/>
            </p:nvSpPr>
            <p:spPr bwMode="auto">
              <a:xfrm flipV="1">
                <a:off x="2723" y="3403"/>
                <a:ext cx="1" cy="48"/>
              </a:xfrm>
              <a:prstGeom prst="line">
                <a:avLst/>
              </a:prstGeom>
              <a:noFill/>
              <a:ln w="0">
                <a:solidFill>
                  <a:srgbClr val="000000"/>
                </a:solidFill>
                <a:round/>
                <a:headEnd/>
                <a:tailEnd/>
              </a:ln>
            </p:spPr>
            <p:txBody>
              <a:bodyPr/>
              <a:lstStyle/>
              <a:p>
                <a:endParaRPr lang="en-US"/>
              </a:p>
            </p:txBody>
          </p:sp>
          <p:sp>
            <p:nvSpPr>
              <p:cNvPr id="98912" name="Line 533"/>
              <p:cNvSpPr>
                <a:spLocks noChangeShapeType="1"/>
              </p:cNvSpPr>
              <p:nvPr/>
            </p:nvSpPr>
            <p:spPr bwMode="auto">
              <a:xfrm flipV="1">
                <a:off x="2723" y="3403"/>
                <a:ext cx="1" cy="48"/>
              </a:xfrm>
              <a:prstGeom prst="line">
                <a:avLst/>
              </a:prstGeom>
              <a:noFill/>
              <a:ln w="0">
                <a:solidFill>
                  <a:srgbClr val="000000"/>
                </a:solidFill>
                <a:round/>
                <a:headEnd/>
                <a:tailEnd/>
              </a:ln>
            </p:spPr>
            <p:txBody>
              <a:bodyPr/>
              <a:lstStyle/>
              <a:p>
                <a:endParaRPr lang="en-US"/>
              </a:p>
            </p:txBody>
          </p:sp>
          <p:sp>
            <p:nvSpPr>
              <p:cNvPr id="98913" name="Line 534"/>
              <p:cNvSpPr>
                <a:spLocks noChangeShapeType="1"/>
              </p:cNvSpPr>
              <p:nvPr/>
            </p:nvSpPr>
            <p:spPr bwMode="auto">
              <a:xfrm flipV="1">
                <a:off x="2729" y="3403"/>
                <a:ext cx="1" cy="48"/>
              </a:xfrm>
              <a:prstGeom prst="line">
                <a:avLst/>
              </a:prstGeom>
              <a:noFill/>
              <a:ln w="0">
                <a:solidFill>
                  <a:srgbClr val="000000"/>
                </a:solidFill>
                <a:round/>
                <a:headEnd/>
                <a:tailEnd/>
              </a:ln>
            </p:spPr>
            <p:txBody>
              <a:bodyPr/>
              <a:lstStyle/>
              <a:p>
                <a:endParaRPr lang="en-US"/>
              </a:p>
            </p:txBody>
          </p:sp>
          <p:sp>
            <p:nvSpPr>
              <p:cNvPr id="98914" name="Line 535"/>
              <p:cNvSpPr>
                <a:spLocks noChangeShapeType="1"/>
              </p:cNvSpPr>
              <p:nvPr/>
            </p:nvSpPr>
            <p:spPr bwMode="auto">
              <a:xfrm flipV="1">
                <a:off x="2729" y="3403"/>
                <a:ext cx="1" cy="48"/>
              </a:xfrm>
              <a:prstGeom prst="line">
                <a:avLst/>
              </a:prstGeom>
              <a:noFill/>
              <a:ln w="0">
                <a:solidFill>
                  <a:srgbClr val="000000"/>
                </a:solidFill>
                <a:round/>
                <a:headEnd/>
                <a:tailEnd/>
              </a:ln>
            </p:spPr>
            <p:txBody>
              <a:bodyPr/>
              <a:lstStyle/>
              <a:p>
                <a:endParaRPr lang="en-US"/>
              </a:p>
            </p:txBody>
          </p:sp>
          <p:sp>
            <p:nvSpPr>
              <p:cNvPr id="98915" name="Line 536"/>
              <p:cNvSpPr>
                <a:spLocks noChangeShapeType="1"/>
              </p:cNvSpPr>
              <p:nvPr/>
            </p:nvSpPr>
            <p:spPr bwMode="auto">
              <a:xfrm flipV="1">
                <a:off x="2729" y="3403"/>
                <a:ext cx="1" cy="48"/>
              </a:xfrm>
              <a:prstGeom prst="line">
                <a:avLst/>
              </a:prstGeom>
              <a:noFill/>
              <a:ln w="0">
                <a:solidFill>
                  <a:srgbClr val="000000"/>
                </a:solidFill>
                <a:round/>
                <a:headEnd/>
                <a:tailEnd/>
              </a:ln>
            </p:spPr>
            <p:txBody>
              <a:bodyPr/>
              <a:lstStyle/>
              <a:p>
                <a:endParaRPr lang="en-US"/>
              </a:p>
            </p:txBody>
          </p:sp>
          <p:sp>
            <p:nvSpPr>
              <p:cNvPr id="98916" name="Line 537"/>
              <p:cNvSpPr>
                <a:spLocks noChangeShapeType="1"/>
              </p:cNvSpPr>
              <p:nvPr/>
            </p:nvSpPr>
            <p:spPr bwMode="auto">
              <a:xfrm flipV="1">
                <a:off x="2735" y="3403"/>
                <a:ext cx="1" cy="48"/>
              </a:xfrm>
              <a:prstGeom prst="line">
                <a:avLst/>
              </a:prstGeom>
              <a:noFill/>
              <a:ln w="0">
                <a:solidFill>
                  <a:srgbClr val="000000"/>
                </a:solidFill>
                <a:round/>
                <a:headEnd/>
                <a:tailEnd/>
              </a:ln>
            </p:spPr>
            <p:txBody>
              <a:bodyPr/>
              <a:lstStyle/>
              <a:p>
                <a:endParaRPr lang="en-US"/>
              </a:p>
            </p:txBody>
          </p:sp>
          <p:sp>
            <p:nvSpPr>
              <p:cNvPr id="98917" name="Line 538"/>
              <p:cNvSpPr>
                <a:spLocks noChangeShapeType="1"/>
              </p:cNvSpPr>
              <p:nvPr/>
            </p:nvSpPr>
            <p:spPr bwMode="auto">
              <a:xfrm flipV="1">
                <a:off x="2735" y="3403"/>
                <a:ext cx="1" cy="48"/>
              </a:xfrm>
              <a:prstGeom prst="line">
                <a:avLst/>
              </a:prstGeom>
              <a:noFill/>
              <a:ln w="0">
                <a:solidFill>
                  <a:srgbClr val="000000"/>
                </a:solidFill>
                <a:round/>
                <a:headEnd/>
                <a:tailEnd/>
              </a:ln>
            </p:spPr>
            <p:txBody>
              <a:bodyPr/>
              <a:lstStyle/>
              <a:p>
                <a:endParaRPr lang="en-US"/>
              </a:p>
            </p:txBody>
          </p:sp>
          <p:sp>
            <p:nvSpPr>
              <p:cNvPr id="98918" name="Line 539"/>
              <p:cNvSpPr>
                <a:spLocks noChangeShapeType="1"/>
              </p:cNvSpPr>
              <p:nvPr/>
            </p:nvSpPr>
            <p:spPr bwMode="auto">
              <a:xfrm flipV="1">
                <a:off x="2735" y="3403"/>
                <a:ext cx="1" cy="48"/>
              </a:xfrm>
              <a:prstGeom prst="line">
                <a:avLst/>
              </a:prstGeom>
              <a:noFill/>
              <a:ln w="0">
                <a:solidFill>
                  <a:srgbClr val="000000"/>
                </a:solidFill>
                <a:round/>
                <a:headEnd/>
                <a:tailEnd/>
              </a:ln>
            </p:spPr>
            <p:txBody>
              <a:bodyPr/>
              <a:lstStyle/>
              <a:p>
                <a:endParaRPr lang="en-US"/>
              </a:p>
            </p:txBody>
          </p:sp>
          <p:sp>
            <p:nvSpPr>
              <p:cNvPr id="98919" name="Line 540"/>
              <p:cNvSpPr>
                <a:spLocks noChangeShapeType="1"/>
              </p:cNvSpPr>
              <p:nvPr/>
            </p:nvSpPr>
            <p:spPr bwMode="auto">
              <a:xfrm flipV="1">
                <a:off x="2741" y="3403"/>
                <a:ext cx="1" cy="48"/>
              </a:xfrm>
              <a:prstGeom prst="line">
                <a:avLst/>
              </a:prstGeom>
              <a:noFill/>
              <a:ln w="0">
                <a:solidFill>
                  <a:srgbClr val="000000"/>
                </a:solidFill>
                <a:round/>
                <a:headEnd/>
                <a:tailEnd/>
              </a:ln>
            </p:spPr>
            <p:txBody>
              <a:bodyPr/>
              <a:lstStyle/>
              <a:p>
                <a:endParaRPr lang="en-US"/>
              </a:p>
            </p:txBody>
          </p:sp>
          <p:sp>
            <p:nvSpPr>
              <p:cNvPr id="98920" name="Line 541"/>
              <p:cNvSpPr>
                <a:spLocks noChangeShapeType="1"/>
              </p:cNvSpPr>
              <p:nvPr/>
            </p:nvSpPr>
            <p:spPr bwMode="auto">
              <a:xfrm flipV="1">
                <a:off x="2741" y="3403"/>
                <a:ext cx="1" cy="48"/>
              </a:xfrm>
              <a:prstGeom prst="line">
                <a:avLst/>
              </a:prstGeom>
              <a:noFill/>
              <a:ln w="0">
                <a:solidFill>
                  <a:srgbClr val="000000"/>
                </a:solidFill>
                <a:round/>
                <a:headEnd/>
                <a:tailEnd/>
              </a:ln>
            </p:spPr>
            <p:txBody>
              <a:bodyPr/>
              <a:lstStyle/>
              <a:p>
                <a:endParaRPr lang="en-US"/>
              </a:p>
            </p:txBody>
          </p:sp>
          <p:sp>
            <p:nvSpPr>
              <p:cNvPr id="98921" name="Line 542"/>
              <p:cNvSpPr>
                <a:spLocks noChangeShapeType="1"/>
              </p:cNvSpPr>
              <p:nvPr/>
            </p:nvSpPr>
            <p:spPr bwMode="auto">
              <a:xfrm flipV="1">
                <a:off x="2741" y="3403"/>
                <a:ext cx="1" cy="48"/>
              </a:xfrm>
              <a:prstGeom prst="line">
                <a:avLst/>
              </a:prstGeom>
              <a:noFill/>
              <a:ln w="0">
                <a:solidFill>
                  <a:srgbClr val="000000"/>
                </a:solidFill>
                <a:round/>
                <a:headEnd/>
                <a:tailEnd/>
              </a:ln>
            </p:spPr>
            <p:txBody>
              <a:bodyPr/>
              <a:lstStyle/>
              <a:p>
                <a:endParaRPr lang="en-US"/>
              </a:p>
            </p:txBody>
          </p:sp>
          <p:sp>
            <p:nvSpPr>
              <p:cNvPr id="98922" name="Line 543"/>
              <p:cNvSpPr>
                <a:spLocks noChangeShapeType="1"/>
              </p:cNvSpPr>
              <p:nvPr/>
            </p:nvSpPr>
            <p:spPr bwMode="auto">
              <a:xfrm flipV="1">
                <a:off x="2747" y="3403"/>
                <a:ext cx="1" cy="48"/>
              </a:xfrm>
              <a:prstGeom prst="line">
                <a:avLst/>
              </a:prstGeom>
              <a:noFill/>
              <a:ln w="0">
                <a:solidFill>
                  <a:srgbClr val="000000"/>
                </a:solidFill>
                <a:round/>
                <a:headEnd/>
                <a:tailEnd/>
              </a:ln>
            </p:spPr>
            <p:txBody>
              <a:bodyPr/>
              <a:lstStyle/>
              <a:p>
                <a:endParaRPr lang="en-US"/>
              </a:p>
            </p:txBody>
          </p:sp>
          <p:sp>
            <p:nvSpPr>
              <p:cNvPr id="98923" name="Line 544"/>
              <p:cNvSpPr>
                <a:spLocks noChangeShapeType="1"/>
              </p:cNvSpPr>
              <p:nvPr/>
            </p:nvSpPr>
            <p:spPr bwMode="auto">
              <a:xfrm flipV="1">
                <a:off x="2747" y="3403"/>
                <a:ext cx="1" cy="48"/>
              </a:xfrm>
              <a:prstGeom prst="line">
                <a:avLst/>
              </a:prstGeom>
              <a:noFill/>
              <a:ln w="0">
                <a:solidFill>
                  <a:srgbClr val="000000"/>
                </a:solidFill>
                <a:round/>
                <a:headEnd/>
                <a:tailEnd/>
              </a:ln>
            </p:spPr>
            <p:txBody>
              <a:bodyPr/>
              <a:lstStyle/>
              <a:p>
                <a:endParaRPr lang="en-US"/>
              </a:p>
            </p:txBody>
          </p:sp>
          <p:sp>
            <p:nvSpPr>
              <p:cNvPr id="98924" name="Line 545"/>
              <p:cNvSpPr>
                <a:spLocks noChangeShapeType="1"/>
              </p:cNvSpPr>
              <p:nvPr/>
            </p:nvSpPr>
            <p:spPr bwMode="auto">
              <a:xfrm flipV="1">
                <a:off x="2747" y="3403"/>
                <a:ext cx="1" cy="48"/>
              </a:xfrm>
              <a:prstGeom prst="line">
                <a:avLst/>
              </a:prstGeom>
              <a:noFill/>
              <a:ln w="0">
                <a:solidFill>
                  <a:srgbClr val="000000"/>
                </a:solidFill>
                <a:round/>
                <a:headEnd/>
                <a:tailEnd/>
              </a:ln>
            </p:spPr>
            <p:txBody>
              <a:bodyPr/>
              <a:lstStyle/>
              <a:p>
                <a:endParaRPr lang="en-US"/>
              </a:p>
            </p:txBody>
          </p:sp>
          <p:sp>
            <p:nvSpPr>
              <p:cNvPr id="98925" name="Line 546"/>
              <p:cNvSpPr>
                <a:spLocks noChangeShapeType="1"/>
              </p:cNvSpPr>
              <p:nvPr/>
            </p:nvSpPr>
            <p:spPr bwMode="auto">
              <a:xfrm flipV="1">
                <a:off x="2753" y="3403"/>
                <a:ext cx="1" cy="48"/>
              </a:xfrm>
              <a:prstGeom prst="line">
                <a:avLst/>
              </a:prstGeom>
              <a:noFill/>
              <a:ln w="0">
                <a:solidFill>
                  <a:srgbClr val="000000"/>
                </a:solidFill>
                <a:round/>
                <a:headEnd/>
                <a:tailEnd/>
              </a:ln>
            </p:spPr>
            <p:txBody>
              <a:bodyPr/>
              <a:lstStyle/>
              <a:p>
                <a:endParaRPr lang="en-US"/>
              </a:p>
            </p:txBody>
          </p:sp>
          <p:sp>
            <p:nvSpPr>
              <p:cNvPr id="98926" name="Line 547"/>
              <p:cNvSpPr>
                <a:spLocks noChangeShapeType="1"/>
              </p:cNvSpPr>
              <p:nvPr/>
            </p:nvSpPr>
            <p:spPr bwMode="auto">
              <a:xfrm flipV="1">
                <a:off x="2753" y="3403"/>
                <a:ext cx="1" cy="48"/>
              </a:xfrm>
              <a:prstGeom prst="line">
                <a:avLst/>
              </a:prstGeom>
              <a:noFill/>
              <a:ln w="0">
                <a:solidFill>
                  <a:srgbClr val="000000"/>
                </a:solidFill>
                <a:round/>
                <a:headEnd/>
                <a:tailEnd/>
              </a:ln>
            </p:spPr>
            <p:txBody>
              <a:bodyPr/>
              <a:lstStyle/>
              <a:p>
                <a:endParaRPr lang="en-US"/>
              </a:p>
            </p:txBody>
          </p:sp>
          <p:sp>
            <p:nvSpPr>
              <p:cNvPr id="98927" name="Line 548"/>
              <p:cNvSpPr>
                <a:spLocks noChangeShapeType="1"/>
              </p:cNvSpPr>
              <p:nvPr/>
            </p:nvSpPr>
            <p:spPr bwMode="auto">
              <a:xfrm flipV="1">
                <a:off x="2753" y="3403"/>
                <a:ext cx="1" cy="48"/>
              </a:xfrm>
              <a:prstGeom prst="line">
                <a:avLst/>
              </a:prstGeom>
              <a:noFill/>
              <a:ln w="0">
                <a:solidFill>
                  <a:srgbClr val="000000"/>
                </a:solidFill>
                <a:round/>
                <a:headEnd/>
                <a:tailEnd/>
              </a:ln>
            </p:spPr>
            <p:txBody>
              <a:bodyPr/>
              <a:lstStyle/>
              <a:p>
                <a:endParaRPr lang="en-US"/>
              </a:p>
            </p:txBody>
          </p:sp>
          <p:sp>
            <p:nvSpPr>
              <p:cNvPr id="98928" name="Line 549"/>
              <p:cNvSpPr>
                <a:spLocks noChangeShapeType="1"/>
              </p:cNvSpPr>
              <p:nvPr/>
            </p:nvSpPr>
            <p:spPr bwMode="auto">
              <a:xfrm flipV="1">
                <a:off x="2759" y="3403"/>
                <a:ext cx="1" cy="48"/>
              </a:xfrm>
              <a:prstGeom prst="line">
                <a:avLst/>
              </a:prstGeom>
              <a:noFill/>
              <a:ln w="0">
                <a:solidFill>
                  <a:srgbClr val="000000"/>
                </a:solidFill>
                <a:round/>
                <a:headEnd/>
                <a:tailEnd/>
              </a:ln>
            </p:spPr>
            <p:txBody>
              <a:bodyPr/>
              <a:lstStyle/>
              <a:p>
                <a:endParaRPr lang="en-US"/>
              </a:p>
            </p:txBody>
          </p:sp>
          <p:sp>
            <p:nvSpPr>
              <p:cNvPr id="98929" name="Line 550"/>
              <p:cNvSpPr>
                <a:spLocks noChangeShapeType="1"/>
              </p:cNvSpPr>
              <p:nvPr/>
            </p:nvSpPr>
            <p:spPr bwMode="auto">
              <a:xfrm flipV="1">
                <a:off x="2759" y="3403"/>
                <a:ext cx="1" cy="48"/>
              </a:xfrm>
              <a:prstGeom prst="line">
                <a:avLst/>
              </a:prstGeom>
              <a:noFill/>
              <a:ln w="0">
                <a:solidFill>
                  <a:srgbClr val="000000"/>
                </a:solidFill>
                <a:round/>
                <a:headEnd/>
                <a:tailEnd/>
              </a:ln>
            </p:spPr>
            <p:txBody>
              <a:bodyPr/>
              <a:lstStyle/>
              <a:p>
                <a:endParaRPr lang="en-US"/>
              </a:p>
            </p:txBody>
          </p:sp>
          <p:sp>
            <p:nvSpPr>
              <p:cNvPr id="98930" name="Line 551"/>
              <p:cNvSpPr>
                <a:spLocks noChangeShapeType="1"/>
              </p:cNvSpPr>
              <p:nvPr/>
            </p:nvSpPr>
            <p:spPr bwMode="auto">
              <a:xfrm flipV="1">
                <a:off x="2759" y="3403"/>
                <a:ext cx="1" cy="48"/>
              </a:xfrm>
              <a:prstGeom prst="line">
                <a:avLst/>
              </a:prstGeom>
              <a:noFill/>
              <a:ln w="0">
                <a:solidFill>
                  <a:srgbClr val="000000"/>
                </a:solidFill>
                <a:round/>
                <a:headEnd/>
                <a:tailEnd/>
              </a:ln>
            </p:spPr>
            <p:txBody>
              <a:bodyPr/>
              <a:lstStyle/>
              <a:p>
                <a:endParaRPr lang="en-US"/>
              </a:p>
            </p:txBody>
          </p:sp>
          <p:sp>
            <p:nvSpPr>
              <p:cNvPr id="98931" name="Line 552"/>
              <p:cNvSpPr>
                <a:spLocks noChangeShapeType="1"/>
              </p:cNvSpPr>
              <p:nvPr/>
            </p:nvSpPr>
            <p:spPr bwMode="auto">
              <a:xfrm flipV="1">
                <a:off x="2765" y="3403"/>
                <a:ext cx="1" cy="48"/>
              </a:xfrm>
              <a:prstGeom prst="line">
                <a:avLst/>
              </a:prstGeom>
              <a:noFill/>
              <a:ln w="0">
                <a:solidFill>
                  <a:srgbClr val="000000"/>
                </a:solidFill>
                <a:round/>
                <a:headEnd/>
                <a:tailEnd/>
              </a:ln>
            </p:spPr>
            <p:txBody>
              <a:bodyPr/>
              <a:lstStyle/>
              <a:p>
                <a:endParaRPr lang="en-US"/>
              </a:p>
            </p:txBody>
          </p:sp>
          <p:sp>
            <p:nvSpPr>
              <p:cNvPr id="98932" name="Line 553"/>
              <p:cNvSpPr>
                <a:spLocks noChangeShapeType="1"/>
              </p:cNvSpPr>
              <p:nvPr/>
            </p:nvSpPr>
            <p:spPr bwMode="auto">
              <a:xfrm flipV="1">
                <a:off x="2765" y="3403"/>
                <a:ext cx="1" cy="48"/>
              </a:xfrm>
              <a:prstGeom prst="line">
                <a:avLst/>
              </a:prstGeom>
              <a:noFill/>
              <a:ln w="0">
                <a:solidFill>
                  <a:srgbClr val="000000"/>
                </a:solidFill>
                <a:round/>
                <a:headEnd/>
                <a:tailEnd/>
              </a:ln>
            </p:spPr>
            <p:txBody>
              <a:bodyPr/>
              <a:lstStyle/>
              <a:p>
                <a:endParaRPr lang="en-US"/>
              </a:p>
            </p:txBody>
          </p:sp>
          <p:sp>
            <p:nvSpPr>
              <p:cNvPr id="98933" name="Line 554"/>
              <p:cNvSpPr>
                <a:spLocks noChangeShapeType="1"/>
              </p:cNvSpPr>
              <p:nvPr/>
            </p:nvSpPr>
            <p:spPr bwMode="auto">
              <a:xfrm flipV="1">
                <a:off x="2765" y="3403"/>
                <a:ext cx="1" cy="48"/>
              </a:xfrm>
              <a:prstGeom prst="line">
                <a:avLst/>
              </a:prstGeom>
              <a:noFill/>
              <a:ln w="0">
                <a:solidFill>
                  <a:srgbClr val="000000"/>
                </a:solidFill>
                <a:round/>
                <a:headEnd/>
                <a:tailEnd/>
              </a:ln>
            </p:spPr>
            <p:txBody>
              <a:bodyPr/>
              <a:lstStyle/>
              <a:p>
                <a:endParaRPr lang="en-US"/>
              </a:p>
            </p:txBody>
          </p:sp>
          <p:sp>
            <p:nvSpPr>
              <p:cNvPr id="98934" name="Line 555"/>
              <p:cNvSpPr>
                <a:spLocks noChangeShapeType="1"/>
              </p:cNvSpPr>
              <p:nvPr/>
            </p:nvSpPr>
            <p:spPr bwMode="auto">
              <a:xfrm flipV="1">
                <a:off x="2771" y="3403"/>
                <a:ext cx="1" cy="48"/>
              </a:xfrm>
              <a:prstGeom prst="line">
                <a:avLst/>
              </a:prstGeom>
              <a:noFill/>
              <a:ln w="0">
                <a:solidFill>
                  <a:srgbClr val="000000"/>
                </a:solidFill>
                <a:round/>
                <a:headEnd/>
                <a:tailEnd/>
              </a:ln>
            </p:spPr>
            <p:txBody>
              <a:bodyPr/>
              <a:lstStyle/>
              <a:p>
                <a:endParaRPr lang="en-US"/>
              </a:p>
            </p:txBody>
          </p:sp>
          <p:sp>
            <p:nvSpPr>
              <p:cNvPr id="98935" name="Line 556"/>
              <p:cNvSpPr>
                <a:spLocks noChangeShapeType="1"/>
              </p:cNvSpPr>
              <p:nvPr/>
            </p:nvSpPr>
            <p:spPr bwMode="auto">
              <a:xfrm flipV="1">
                <a:off x="2771" y="3403"/>
                <a:ext cx="1" cy="48"/>
              </a:xfrm>
              <a:prstGeom prst="line">
                <a:avLst/>
              </a:prstGeom>
              <a:noFill/>
              <a:ln w="0">
                <a:solidFill>
                  <a:srgbClr val="000000"/>
                </a:solidFill>
                <a:round/>
                <a:headEnd/>
                <a:tailEnd/>
              </a:ln>
            </p:spPr>
            <p:txBody>
              <a:bodyPr/>
              <a:lstStyle/>
              <a:p>
                <a:endParaRPr lang="en-US"/>
              </a:p>
            </p:txBody>
          </p:sp>
          <p:sp>
            <p:nvSpPr>
              <p:cNvPr id="98936" name="Line 557"/>
              <p:cNvSpPr>
                <a:spLocks noChangeShapeType="1"/>
              </p:cNvSpPr>
              <p:nvPr/>
            </p:nvSpPr>
            <p:spPr bwMode="auto">
              <a:xfrm flipV="1">
                <a:off x="2771" y="3403"/>
                <a:ext cx="1" cy="48"/>
              </a:xfrm>
              <a:prstGeom prst="line">
                <a:avLst/>
              </a:prstGeom>
              <a:noFill/>
              <a:ln w="0">
                <a:solidFill>
                  <a:srgbClr val="000000"/>
                </a:solidFill>
                <a:round/>
                <a:headEnd/>
                <a:tailEnd/>
              </a:ln>
            </p:spPr>
            <p:txBody>
              <a:bodyPr/>
              <a:lstStyle/>
              <a:p>
                <a:endParaRPr lang="en-US"/>
              </a:p>
            </p:txBody>
          </p:sp>
          <p:sp>
            <p:nvSpPr>
              <p:cNvPr id="98937" name="Line 558"/>
              <p:cNvSpPr>
                <a:spLocks noChangeShapeType="1"/>
              </p:cNvSpPr>
              <p:nvPr/>
            </p:nvSpPr>
            <p:spPr bwMode="auto">
              <a:xfrm flipV="1">
                <a:off x="2777" y="3403"/>
                <a:ext cx="1" cy="48"/>
              </a:xfrm>
              <a:prstGeom prst="line">
                <a:avLst/>
              </a:prstGeom>
              <a:noFill/>
              <a:ln w="0">
                <a:solidFill>
                  <a:srgbClr val="000000"/>
                </a:solidFill>
                <a:round/>
                <a:headEnd/>
                <a:tailEnd/>
              </a:ln>
            </p:spPr>
            <p:txBody>
              <a:bodyPr/>
              <a:lstStyle/>
              <a:p>
                <a:endParaRPr lang="en-US"/>
              </a:p>
            </p:txBody>
          </p:sp>
          <p:sp>
            <p:nvSpPr>
              <p:cNvPr id="98938" name="Line 559"/>
              <p:cNvSpPr>
                <a:spLocks noChangeShapeType="1"/>
              </p:cNvSpPr>
              <p:nvPr/>
            </p:nvSpPr>
            <p:spPr bwMode="auto">
              <a:xfrm flipV="1">
                <a:off x="2777" y="3403"/>
                <a:ext cx="1" cy="48"/>
              </a:xfrm>
              <a:prstGeom prst="line">
                <a:avLst/>
              </a:prstGeom>
              <a:noFill/>
              <a:ln w="0">
                <a:solidFill>
                  <a:srgbClr val="000000"/>
                </a:solidFill>
                <a:round/>
                <a:headEnd/>
                <a:tailEnd/>
              </a:ln>
            </p:spPr>
            <p:txBody>
              <a:bodyPr/>
              <a:lstStyle/>
              <a:p>
                <a:endParaRPr lang="en-US"/>
              </a:p>
            </p:txBody>
          </p:sp>
          <p:sp>
            <p:nvSpPr>
              <p:cNvPr id="98939" name="Line 560"/>
              <p:cNvSpPr>
                <a:spLocks noChangeShapeType="1"/>
              </p:cNvSpPr>
              <p:nvPr/>
            </p:nvSpPr>
            <p:spPr bwMode="auto">
              <a:xfrm flipV="1">
                <a:off x="2777" y="3403"/>
                <a:ext cx="1" cy="48"/>
              </a:xfrm>
              <a:prstGeom prst="line">
                <a:avLst/>
              </a:prstGeom>
              <a:noFill/>
              <a:ln w="0">
                <a:solidFill>
                  <a:srgbClr val="000000"/>
                </a:solidFill>
                <a:round/>
                <a:headEnd/>
                <a:tailEnd/>
              </a:ln>
            </p:spPr>
            <p:txBody>
              <a:bodyPr/>
              <a:lstStyle/>
              <a:p>
                <a:endParaRPr lang="en-US"/>
              </a:p>
            </p:txBody>
          </p:sp>
          <p:sp>
            <p:nvSpPr>
              <p:cNvPr id="98940" name="Line 561"/>
              <p:cNvSpPr>
                <a:spLocks noChangeShapeType="1"/>
              </p:cNvSpPr>
              <p:nvPr/>
            </p:nvSpPr>
            <p:spPr bwMode="auto">
              <a:xfrm flipV="1">
                <a:off x="2783" y="3403"/>
                <a:ext cx="1" cy="48"/>
              </a:xfrm>
              <a:prstGeom prst="line">
                <a:avLst/>
              </a:prstGeom>
              <a:noFill/>
              <a:ln w="0">
                <a:solidFill>
                  <a:srgbClr val="000000"/>
                </a:solidFill>
                <a:round/>
                <a:headEnd/>
                <a:tailEnd/>
              </a:ln>
            </p:spPr>
            <p:txBody>
              <a:bodyPr/>
              <a:lstStyle/>
              <a:p>
                <a:endParaRPr lang="en-US"/>
              </a:p>
            </p:txBody>
          </p:sp>
          <p:sp>
            <p:nvSpPr>
              <p:cNvPr id="98941" name="Line 562"/>
              <p:cNvSpPr>
                <a:spLocks noChangeShapeType="1"/>
              </p:cNvSpPr>
              <p:nvPr/>
            </p:nvSpPr>
            <p:spPr bwMode="auto">
              <a:xfrm flipV="1">
                <a:off x="2783" y="3403"/>
                <a:ext cx="1" cy="48"/>
              </a:xfrm>
              <a:prstGeom prst="line">
                <a:avLst/>
              </a:prstGeom>
              <a:noFill/>
              <a:ln w="0">
                <a:solidFill>
                  <a:srgbClr val="000000"/>
                </a:solidFill>
                <a:round/>
                <a:headEnd/>
                <a:tailEnd/>
              </a:ln>
            </p:spPr>
            <p:txBody>
              <a:bodyPr/>
              <a:lstStyle/>
              <a:p>
                <a:endParaRPr lang="en-US"/>
              </a:p>
            </p:txBody>
          </p:sp>
          <p:sp>
            <p:nvSpPr>
              <p:cNvPr id="98942" name="Line 563"/>
              <p:cNvSpPr>
                <a:spLocks noChangeShapeType="1"/>
              </p:cNvSpPr>
              <p:nvPr/>
            </p:nvSpPr>
            <p:spPr bwMode="auto">
              <a:xfrm flipV="1">
                <a:off x="2783" y="3403"/>
                <a:ext cx="1" cy="48"/>
              </a:xfrm>
              <a:prstGeom prst="line">
                <a:avLst/>
              </a:prstGeom>
              <a:noFill/>
              <a:ln w="0">
                <a:solidFill>
                  <a:srgbClr val="000000"/>
                </a:solidFill>
                <a:round/>
                <a:headEnd/>
                <a:tailEnd/>
              </a:ln>
            </p:spPr>
            <p:txBody>
              <a:bodyPr/>
              <a:lstStyle/>
              <a:p>
                <a:endParaRPr lang="en-US"/>
              </a:p>
            </p:txBody>
          </p:sp>
          <p:sp>
            <p:nvSpPr>
              <p:cNvPr id="98943" name="Line 564"/>
              <p:cNvSpPr>
                <a:spLocks noChangeShapeType="1"/>
              </p:cNvSpPr>
              <p:nvPr/>
            </p:nvSpPr>
            <p:spPr bwMode="auto">
              <a:xfrm flipV="1">
                <a:off x="2789" y="3403"/>
                <a:ext cx="1" cy="48"/>
              </a:xfrm>
              <a:prstGeom prst="line">
                <a:avLst/>
              </a:prstGeom>
              <a:noFill/>
              <a:ln w="0">
                <a:solidFill>
                  <a:srgbClr val="000000"/>
                </a:solidFill>
                <a:round/>
                <a:headEnd/>
                <a:tailEnd/>
              </a:ln>
            </p:spPr>
            <p:txBody>
              <a:bodyPr/>
              <a:lstStyle/>
              <a:p>
                <a:endParaRPr lang="en-US"/>
              </a:p>
            </p:txBody>
          </p:sp>
          <p:sp>
            <p:nvSpPr>
              <p:cNvPr id="98944" name="Line 565"/>
              <p:cNvSpPr>
                <a:spLocks noChangeShapeType="1"/>
              </p:cNvSpPr>
              <p:nvPr/>
            </p:nvSpPr>
            <p:spPr bwMode="auto">
              <a:xfrm flipV="1">
                <a:off x="2789" y="3403"/>
                <a:ext cx="1" cy="48"/>
              </a:xfrm>
              <a:prstGeom prst="line">
                <a:avLst/>
              </a:prstGeom>
              <a:noFill/>
              <a:ln w="0">
                <a:solidFill>
                  <a:srgbClr val="000000"/>
                </a:solidFill>
                <a:round/>
                <a:headEnd/>
                <a:tailEnd/>
              </a:ln>
            </p:spPr>
            <p:txBody>
              <a:bodyPr/>
              <a:lstStyle/>
              <a:p>
                <a:endParaRPr lang="en-US"/>
              </a:p>
            </p:txBody>
          </p:sp>
          <p:sp>
            <p:nvSpPr>
              <p:cNvPr id="98945" name="Line 566"/>
              <p:cNvSpPr>
                <a:spLocks noChangeShapeType="1"/>
              </p:cNvSpPr>
              <p:nvPr/>
            </p:nvSpPr>
            <p:spPr bwMode="auto">
              <a:xfrm flipV="1">
                <a:off x="2789" y="3403"/>
                <a:ext cx="1" cy="48"/>
              </a:xfrm>
              <a:prstGeom prst="line">
                <a:avLst/>
              </a:prstGeom>
              <a:noFill/>
              <a:ln w="0">
                <a:solidFill>
                  <a:srgbClr val="000000"/>
                </a:solidFill>
                <a:round/>
                <a:headEnd/>
                <a:tailEnd/>
              </a:ln>
            </p:spPr>
            <p:txBody>
              <a:bodyPr/>
              <a:lstStyle/>
              <a:p>
                <a:endParaRPr lang="en-US"/>
              </a:p>
            </p:txBody>
          </p:sp>
          <p:sp>
            <p:nvSpPr>
              <p:cNvPr id="98946" name="Line 567"/>
              <p:cNvSpPr>
                <a:spLocks noChangeShapeType="1"/>
              </p:cNvSpPr>
              <p:nvPr/>
            </p:nvSpPr>
            <p:spPr bwMode="auto">
              <a:xfrm flipV="1">
                <a:off x="2795" y="3403"/>
                <a:ext cx="1" cy="48"/>
              </a:xfrm>
              <a:prstGeom prst="line">
                <a:avLst/>
              </a:prstGeom>
              <a:noFill/>
              <a:ln w="0">
                <a:solidFill>
                  <a:srgbClr val="000000"/>
                </a:solidFill>
                <a:round/>
                <a:headEnd/>
                <a:tailEnd/>
              </a:ln>
            </p:spPr>
            <p:txBody>
              <a:bodyPr/>
              <a:lstStyle/>
              <a:p>
                <a:endParaRPr lang="en-US"/>
              </a:p>
            </p:txBody>
          </p:sp>
          <p:sp>
            <p:nvSpPr>
              <p:cNvPr id="98947" name="Line 568"/>
              <p:cNvSpPr>
                <a:spLocks noChangeShapeType="1"/>
              </p:cNvSpPr>
              <p:nvPr/>
            </p:nvSpPr>
            <p:spPr bwMode="auto">
              <a:xfrm flipV="1">
                <a:off x="2795" y="3403"/>
                <a:ext cx="1" cy="48"/>
              </a:xfrm>
              <a:prstGeom prst="line">
                <a:avLst/>
              </a:prstGeom>
              <a:noFill/>
              <a:ln w="0">
                <a:solidFill>
                  <a:srgbClr val="000000"/>
                </a:solidFill>
                <a:round/>
                <a:headEnd/>
                <a:tailEnd/>
              </a:ln>
            </p:spPr>
            <p:txBody>
              <a:bodyPr/>
              <a:lstStyle/>
              <a:p>
                <a:endParaRPr lang="en-US"/>
              </a:p>
            </p:txBody>
          </p:sp>
          <p:sp>
            <p:nvSpPr>
              <p:cNvPr id="98948" name="Line 569"/>
              <p:cNvSpPr>
                <a:spLocks noChangeShapeType="1"/>
              </p:cNvSpPr>
              <p:nvPr/>
            </p:nvSpPr>
            <p:spPr bwMode="auto">
              <a:xfrm flipV="1">
                <a:off x="2795" y="3403"/>
                <a:ext cx="1" cy="48"/>
              </a:xfrm>
              <a:prstGeom prst="line">
                <a:avLst/>
              </a:prstGeom>
              <a:noFill/>
              <a:ln w="0">
                <a:solidFill>
                  <a:srgbClr val="000000"/>
                </a:solidFill>
                <a:round/>
                <a:headEnd/>
                <a:tailEnd/>
              </a:ln>
            </p:spPr>
            <p:txBody>
              <a:bodyPr/>
              <a:lstStyle/>
              <a:p>
                <a:endParaRPr lang="en-US"/>
              </a:p>
            </p:txBody>
          </p:sp>
          <p:sp>
            <p:nvSpPr>
              <p:cNvPr id="98949" name="Line 570"/>
              <p:cNvSpPr>
                <a:spLocks noChangeShapeType="1"/>
              </p:cNvSpPr>
              <p:nvPr/>
            </p:nvSpPr>
            <p:spPr bwMode="auto">
              <a:xfrm flipV="1">
                <a:off x="2801" y="3403"/>
                <a:ext cx="1" cy="48"/>
              </a:xfrm>
              <a:prstGeom prst="line">
                <a:avLst/>
              </a:prstGeom>
              <a:noFill/>
              <a:ln w="0">
                <a:solidFill>
                  <a:srgbClr val="000000"/>
                </a:solidFill>
                <a:round/>
                <a:headEnd/>
                <a:tailEnd/>
              </a:ln>
            </p:spPr>
            <p:txBody>
              <a:bodyPr/>
              <a:lstStyle/>
              <a:p>
                <a:endParaRPr lang="en-US"/>
              </a:p>
            </p:txBody>
          </p:sp>
          <p:sp>
            <p:nvSpPr>
              <p:cNvPr id="98950" name="Line 571"/>
              <p:cNvSpPr>
                <a:spLocks noChangeShapeType="1"/>
              </p:cNvSpPr>
              <p:nvPr/>
            </p:nvSpPr>
            <p:spPr bwMode="auto">
              <a:xfrm flipV="1">
                <a:off x="2801" y="3403"/>
                <a:ext cx="1" cy="48"/>
              </a:xfrm>
              <a:prstGeom prst="line">
                <a:avLst/>
              </a:prstGeom>
              <a:noFill/>
              <a:ln w="0">
                <a:solidFill>
                  <a:srgbClr val="000000"/>
                </a:solidFill>
                <a:round/>
                <a:headEnd/>
                <a:tailEnd/>
              </a:ln>
            </p:spPr>
            <p:txBody>
              <a:bodyPr/>
              <a:lstStyle/>
              <a:p>
                <a:endParaRPr lang="en-US"/>
              </a:p>
            </p:txBody>
          </p:sp>
          <p:sp>
            <p:nvSpPr>
              <p:cNvPr id="98951" name="Line 572"/>
              <p:cNvSpPr>
                <a:spLocks noChangeShapeType="1"/>
              </p:cNvSpPr>
              <p:nvPr/>
            </p:nvSpPr>
            <p:spPr bwMode="auto">
              <a:xfrm flipV="1">
                <a:off x="2801" y="3403"/>
                <a:ext cx="1" cy="48"/>
              </a:xfrm>
              <a:prstGeom prst="line">
                <a:avLst/>
              </a:prstGeom>
              <a:noFill/>
              <a:ln w="0">
                <a:solidFill>
                  <a:srgbClr val="000000"/>
                </a:solidFill>
                <a:round/>
                <a:headEnd/>
                <a:tailEnd/>
              </a:ln>
            </p:spPr>
            <p:txBody>
              <a:bodyPr/>
              <a:lstStyle/>
              <a:p>
                <a:endParaRPr lang="en-US"/>
              </a:p>
            </p:txBody>
          </p:sp>
          <p:sp>
            <p:nvSpPr>
              <p:cNvPr id="98952" name="Line 573"/>
              <p:cNvSpPr>
                <a:spLocks noChangeShapeType="1"/>
              </p:cNvSpPr>
              <p:nvPr/>
            </p:nvSpPr>
            <p:spPr bwMode="auto">
              <a:xfrm flipV="1">
                <a:off x="2807" y="3403"/>
                <a:ext cx="1" cy="48"/>
              </a:xfrm>
              <a:prstGeom prst="line">
                <a:avLst/>
              </a:prstGeom>
              <a:noFill/>
              <a:ln w="0">
                <a:solidFill>
                  <a:srgbClr val="000000"/>
                </a:solidFill>
                <a:round/>
                <a:headEnd/>
                <a:tailEnd/>
              </a:ln>
            </p:spPr>
            <p:txBody>
              <a:bodyPr/>
              <a:lstStyle/>
              <a:p>
                <a:endParaRPr lang="en-US"/>
              </a:p>
            </p:txBody>
          </p:sp>
          <p:sp>
            <p:nvSpPr>
              <p:cNvPr id="98953" name="Line 574"/>
              <p:cNvSpPr>
                <a:spLocks noChangeShapeType="1"/>
              </p:cNvSpPr>
              <p:nvPr/>
            </p:nvSpPr>
            <p:spPr bwMode="auto">
              <a:xfrm flipV="1">
                <a:off x="2807" y="3403"/>
                <a:ext cx="1" cy="48"/>
              </a:xfrm>
              <a:prstGeom prst="line">
                <a:avLst/>
              </a:prstGeom>
              <a:noFill/>
              <a:ln w="0">
                <a:solidFill>
                  <a:srgbClr val="000000"/>
                </a:solidFill>
                <a:round/>
                <a:headEnd/>
                <a:tailEnd/>
              </a:ln>
            </p:spPr>
            <p:txBody>
              <a:bodyPr/>
              <a:lstStyle/>
              <a:p>
                <a:endParaRPr lang="en-US"/>
              </a:p>
            </p:txBody>
          </p:sp>
          <p:sp>
            <p:nvSpPr>
              <p:cNvPr id="98954" name="Line 575"/>
              <p:cNvSpPr>
                <a:spLocks noChangeShapeType="1"/>
              </p:cNvSpPr>
              <p:nvPr/>
            </p:nvSpPr>
            <p:spPr bwMode="auto">
              <a:xfrm flipV="1">
                <a:off x="2807" y="3403"/>
                <a:ext cx="1" cy="48"/>
              </a:xfrm>
              <a:prstGeom prst="line">
                <a:avLst/>
              </a:prstGeom>
              <a:noFill/>
              <a:ln w="0">
                <a:solidFill>
                  <a:srgbClr val="000000"/>
                </a:solidFill>
                <a:round/>
                <a:headEnd/>
                <a:tailEnd/>
              </a:ln>
            </p:spPr>
            <p:txBody>
              <a:bodyPr/>
              <a:lstStyle/>
              <a:p>
                <a:endParaRPr lang="en-US"/>
              </a:p>
            </p:txBody>
          </p:sp>
          <p:sp>
            <p:nvSpPr>
              <p:cNvPr id="98955" name="Line 576"/>
              <p:cNvSpPr>
                <a:spLocks noChangeShapeType="1"/>
              </p:cNvSpPr>
              <p:nvPr/>
            </p:nvSpPr>
            <p:spPr bwMode="auto">
              <a:xfrm flipV="1">
                <a:off x="2813" y="3403"/>
                <a:ext cx="1" cy="48"/>
              </a:xfrm>
              <a:prstGeom prst="line">
                <a:avLst/>
              </a:prstGeom>
              <a:noFill/>
              <a:ln w="0">
                <a:solidFill>
                  <a:srgbClr val="000000"/>
                </a:solidFill>
                <a:round/>
                <a:headEnd/>
                <a:tailEnd/>
              </a:ln>
            </p:spPr>
            <p:txBody>
              <a:bodyPr/>
              <a:lstStyle/>
              <a:p>
                <a:endParaRPr lang="en-US"/>
              </a:p>
            </p:txBody>
          </p:sp>
          <p:sp>
            <p:nvSpPr>
              <p:cNvPr id="98956" name="Line 577"/>
              <p:cNvSpPr>
                <a:spLocks noChangeShapeType="1"/>
              </p:cNvSpPr>
              <p:nvPr/>
            </p:nvSpPr>
            <p:spPr bwMode="auto">
              <a:xfrm flipV="1">
                <a:off x="2813" y="3403"/>
                <a:ext cx="1" cy="48"/>
              </a:xfrm>
              <a:prstGeom prst="line">
                <a:avLst/>
              </a:prstGeom>
              <a:noFill/>
              <a:ln w="0">
                <a:solidFill>
                  <a:srgbClr val="000000"/>
                </a:solidFill>
                <a:round/>
                <a:headEnd/>
                <a:tailEnd/>
              </a:ln>
            </p:spPr>
            <p:txBody>
              <a:bodyPr/>
              <a:lstStyle/>
              <a:p>
                <a:endParaRPr lang="en-US"/>
              </a:p>
            </p:txBody>
          </p:sp>
          <p:sp>
            <p:nvSpPr>
              <p:cNvPr id="98957" name="Line 578"/>
              <p:cNvSpPr>
                <a:spLocks noChangeShapeType="1"/>
              </p:cNvSpPr>
              <p:nvPr/>
            </p:nvSpPr>
            <p:spPr bwMode="auto">
              <a:xfrm flipV="1">
                <a:off x="2813" y="3403"/>
                <a:ext cx="1" cy="48"/>
              </a:xfrm>
              <a:prstGeom prst="line">
                <a:avLst/>
              </a:prstGeom>
              <a:noFill/>
              <a:ln w="0">
                <a:solidFill>
                  <a:srgbClr val="000000"/>
                </a:solidFill>
                <a:round/>
                <a:headEnd/>
                <a:tailEnd/>
              </a:ln>
            </p:spPr>
            <p:txBody>
              <a:bodyPr/>
              <a:lstStyle/>
              <a:p>
                <a:endParaRPr lang="en-US"/>
              </a:p>
            </p:txBody>
          </p:sp>
          <p:sp>
            <p:nvSpPr>
              <p:cNvPr id="98958" name="Line 579"/>
              <p:cNvSpPr>
                <a:spLocks noChangeShapeType="1"/>
              </p:cNvSpPr>
              <p:nvPr/>
            </p:nvSpPr>
            <p:spPr bwMode="auto">
              <a:xfrm flipV="1">
                <a:off x="2819" y="3403"/>
                <a:ext cx="1" cy="48"/>
              </a:xfrm>
              <a:prstGeom prst="line">
                <a:avLst/>
              </a:prstGeom>
              <a:noFill/>
              <a:ln w="0">
                <a:solidFill>
                  <a:srgbClr val="000000"/>
                </a:solidFill>
                <a:round/>
                <a:headEnd/>
                <a:tailEnd/>
              </a:ln>
            </p:spPr>
            <p:txBody>
              <a:bodyPr/>
              <a:lstStyle/>
              <a:p>
                <a:endParaRPr lang="en-US"/>
              </a:p>
            </p:txBody>
          </p:sp>
          <p:sp>
            <p:nvSpPr>
              <p:cNvPr id="98959" name="Line 580"/>
              <p:cNvSpPr>
                <a:spLocks noChangeShapeType="1"/>
              </p:cNvSpPr>
              <p:nvPr/>
            </p:nvSpPr>
            <p:spPr bwMode="auto">
              <a:xfrm flipV="1">
                <a:off x="2819" y="3403"/>
                <a:ext cx="1" cy="48"/>
              </a:xfrm>
              <a:prstGeom prst="line">
                <a:avLst/>
              </a:prstGeom>
              <a:noFill/>
              <a:ln w="0">
                <a:solidFill>
                  <a:srgbClr val="000000"/>
                </a:solidFill>
                <a:round/>
                <a:headEnd/>
                <a:tailEnd/>
              </a:ln>
            </p:spPr>
            <p:txBody>
              <a:bodyPr/>
              <a:lstStyle/>
              <a:p>
                <a:endParaRPr lang="en-US"/>
              </a:p>
            </p:txBody>
          </p:sp>
          <p:sp>
            <p:nvSpPr>
              <p:cNvPr id="98960" name="Line 581"/>
              <p:cNvSpPr>
                <a:spLocks noChangeShapeType="1"/>
              </p:cNvSpPr>
              <p:nvPr/>
            </p:nvSpPr>
            <p:spPr bwMode="auto">
              <a:xfrm flipV="1">
                <a:off x="2819" y="3403"/>
                <a:ext cx="1" cy="48"/>
              </a:xfrm>
              <a:prstGeom prst="line">
                <a:avLst/>
              </a:prstGeom>
              <a:noFill/>
              <a:ln w="0">
                <a:solidFill>
                  <a:srgbClr val="000000"/>
                </a:solidFill>
                <a:round/>
                <a:headEnd/>
                <a:tailEnd/>
              </a:ln>
            </p:spPr>
            <p:txBody>
              <a:bodyPr/>
              <a:lstStyle/>
              <a:p>
                <a:endParaRPr lang="en-US"/>
              </a:p>
            </p:txBody>
          </p:sp>
          <p:sp>
            <p:nvSpPr>
              <p:cNvPr id="98961" name="Line 582"/>
              <p:cNvSpPr>
                <a:spLocks noChangeShapeType="1"/>
              </p:cNvSpPr>
              <p:nvPr/>
            </p:nvSpPr>
            <p:spPr bwMode="auto">
              <a:xfrm flipV="1">
                <a:off x="2825" y="3403"/>
                <a:ext cx="1" cy="48"/>
              </a:xfrm>
              <a:prstGeom prst="line">
                <a:avLst/>
              </a:prstGeom>
              <a:noFill/>
              <a:ln w="0">
                <a:solidFill>
                  <a:srgbClr val="000000"/>
                </a:solidFill>
                <a:round/>
                <a:headEnd/>
                <a:tailEnd/>
              </a:ln>
            </p:spPr>
            <p:txBody>
              <a:bodyPr/>
              <a:lstStyle/>
              <a:p>
                <a:endParaRPr lang="en-US"/>
              </a:p>
            </p:txBody>
          </p:sp>
          <p:sp>
            <p:nvSpPr>
              <p:cNvPr id="98962" name="Line 583"/>
              <p:cNvSpPr>
                <a:spLocks noChangeShapeType="1"/>
              </p:cNvSpPr>
              <p:nvPr/>
            </p:nvSpPr>
            <p:spPr bwMode="auto">
              <a:xfrm flipV="1">
                <a:off x="2825" y="3403"/>
                <a:ext cx="1" cy="48"/>
              </a:xfrm>
              <a:prstGeom prst="line">
                <a:avLst/>
              </a:prstGeom>
              <a:noFill/>
              <a:ln w="0">
                <a:solidFill>
                  <a:srgbClr val="000000"/>
                </a:solidFill>
                <a:round/>
                <a:headEnd/>
                <a:tailEnd/>
              </a:ln>
            </p:spPr>
            <p:txBody>
              <a:bodyPr/>
              <a:lstStyle/>
              <a:p>
                <a:endParaRPr lang="en-US"/>
              </a:p>
            </p:txBody>
          </p:sp>
          <p:sp>
            <p:nvSpPr>
              <p:cNvPr id="98963" name="Line 584"/>
              <p:cNvSpPr>
                <a:spLocks noChangeShapeType="1"/>
              </p:cNvSpPr>
              <p:nvPr/>
            </p:nvSpPr>
            <p:spPr bwMode="auto">
              <a:xfrm flipV="1">
                <a:off x="2825" y="3403"/>
                <a:ext cx="1" cy="48"/>
              </a:xfrm>
              <a:prstGeom prst="line">
                <a:avLst/>
              </a:prstGeom>
              <a:noFill/>
              <a:ln w="0">
                <a:solidFill>
                  <a:srgbClr val="000000"/>
                </a:solidFill>
                <a:round/>
                <a:headEnd/>
                <a:tailEnd/>
              </a:ln>
            </p:spPr>
            <p:txBody>
              <a:bodyPr/>
              <a:lstStyle/>
              <a:p>
                <a:endParaRPr lang="en-US"/>
              </a:p>
            </p:txBody>
          </p:sp>
          <p:sp>
            <p:nvSpPr>
              <p:cNvPr id="98964" name="Line 585"/>
              <p:cNvSpPr>
                <a:spLocks noChangeShapeType="1"/>
              </p:cNvSpPr>
              <p:nvPr/>
            </p:nvSpPr>
            <p:spPr bwMode="auto">
              <a:xfrm flipV="1">
                <a:off x="2831" y="3403"/>
                <a:ext cx="1" cy="48"/>
              </a:xfrm>
              <a:prstGeom prst="line">
                <a:avLst/>
              </a:prstGeom>
              <a:noFill/>
              <a:ln w="0">
                <a:solidFill>
                  <a:srgbClr val="000000"/>
                </a:solidFill>
                <a:round/>
                <a:headEnd/>
                <a:tailEnd/>
              </a:ln>
            </p:spPr>
            <p:txBody>
              <a:bodyPr/>
              <a:lstStyle/>
              <a:p>
                <a:endParaRPr lang="en-US"/>
              </a:p>
            </p:txBody>
          </p:sp>
          <p:sp>
            <p:nvSpPr>
              <p:cNvPr id="98965" name="Line 586"/>
              <p:cNvSpPr>
                <a:spLocks noChangeShapeType="1"/>
              </p:cNvSpPr>
              <p:nvPr/>
            </p:nvSpPr>
            <p:spPr bwMode="auto">
              <a:xfrm flipV="1">
                <a:off x="2831" y="3403"/>
                <a:ext cx="1" cy="48"/>
              </a:xfrm>
              <a:prstGeom prst="line">
                <a:avLst/>
              </a:prstGeom>
              <a:noFill/>
              <a:ln w="0">
                <a:solidFill>
                  <a:srgbClr val="000000"/>
                </a:solidFill>
                <a:round/>
                <a:headEnd/>
                <a:tailEnd/>
              </a:ln>
            </p:spPr>
            <p:txBody>
              <a:bodyPr/>
              <a:lstStyle/>
              <a:p>
                <a:endParaRPr lang="en-US"/>
              </a:p>
            </p:txBody>
          </p:sp>
          <p:sp>
            <p:nvSpPr>
              <p:cNvPr id="98966" name="Line 587"/>
              <p:cNvSpPr>
                <a:spLocks noChangeShapeType="1"/>
              </p:cNvSpPr>
              <p:nvPr/>
            </p:nvSpPr>
            <p:spPr bwMode="auto">
              <a:xfrm flipV="1">
                <a:off x="2831" y="3403"/>
                <a:ext cx="1" cy="48"/>
              </a:xfrm>
              <a:prstGeom prst="line">
                <a:avLst/>
              </a:prstGeom>
              <a:noFill/>
              <a:ln w="0">
                <a:solidFill>
                  <a:srgbClr val="000000"/>
                </a:solidFill>
                <a:round/>
                <a:headEnd/>
                <a:tailEnd/>
              </a:ln>
            </p:spPr>
            <p:txBody>
              <a:bodyPr/>
              <a:lstStyle/>
              <a:p>
                <a:endParaRPr lang="en-US"/>
              </a:p>
            </p:txBody>
          </p:sp>
          <p:sp>
            <p:nvSpPr>
              <p:cNvPr id="98967" name="Line 588"/>
              <p:cNvSpPr>
                <a:spLocks noChangeShapeType="1"/>
              </p:cNvSpPr>
              <p:nvPr/>
            </p:nvSpPr>
            <p:spPr bwMode="auto">
              <a:xfrm flipV="1">
                <a:off x="2837" y="3403"/>
                <a:ext cx="1" cy="48"/>
              </a:xfrm>
              <a:prstGeom prst="line">
                <a:avLst/>
              </a:prstGeom>
              <a:noFill/>
              <a:ln w="0">
                <a:solidFill>
                  <a:srgbClr val="000000"/>
                </a:solidFill>
                <a:round/>
                <a:headEnd/>
                <a:tailEnd/>
              </a:ln>
            </p:spPr>
            <p:txBody>
              <a:bodyPr/>
              <a:lstStyle/>
              <a:p>
                <a:endParaRPr lang="en-US"/>
              </a:p>
            </p:txBody>
          </p:sp>
          <p:sp>
            <p:nvSpPr>
              <p:cNvPr id="98968" name="Line 589"/>
              <p:cNvSpPr>
                <a:spLocks noChangeShapeType="1"/>
              </p:cNvSpPr>
              <p:nvPr/>
            </p:nvSpPr>
            <p:spPr bwMode="auto">
              <a:xfrm flipV="1">
                <a:off x="2837" y="3403"/>
                <a:ext cx="1" cy="48"/>
              </a:xfrm>
              <a:prstGeom prst="line">
                <a:avLst/>
              </a:prstGeom>
              <a:noFill/>
              <a:ln w="0">
                <a:solidFill>
                  <a:srgbClr val="000000"/>
                </a:solidFill>
                <a:round/>
                <a:headEnd/>
                <a:tailEnd/>
              </a:ln>
            </p:spPr>
            <p:txBody>
              <a:bodyPr/>
              <a:lstStyle/>
              <a:p>
                <a:endParaRPr lang="en-US"/>
              </a:p>
            </p:txBody>
          </p:sp>
          <p:sp>
            <p:nvSpPr>
              <p:cNvPr id="98969" name="Line 590"/>
              <p:cNvSpPr>
                <a:spLocks noChangeShapeType="1"/>
              </p:cNvSpPr>
              <p:nvPr/>
            </p:nvSpPr>
            <p:spPr bwMode="auto">
              <a:xfrm flipV="1">
                <a:off x="2837" y="3403"/>
                <a:ext cx="1" cy="48"/>
              </a:xfrm>
              <a:prstGeom prst="line">
                <a:avLst/>
              </a:prstGeom>
              <a:noFill/>
              <a:ln w="0">
                <a:solidFill>
                  <a:srgbClr val="000000"/>
                </a:solidFill>
                <a:round/>
                <a:headEnd/>
                <a:tailEnd/>
              </a:ln>
            </p:spPr>
            <p:txBody>
              <a:bodyPr/>
              <a:lstStyle/>
              <a:p>
                <a:endParaRPr lang="en-US"/>
              </a:p>
            </p:txBody>
          </p:sp>
          <p:sp>
            <p:nvSpPr>
              <p:cNvPr id="98970" name="Line 591"/>
              <p:cNvSpPr>
                <a:spLocks noChangeShapeType="1"/>
              </p:cNvSpPr>
              <p:nvPr/>
            </p:nvSpPr>
            <p:spPr bwMode="auto">
              <a:xfrm flipV="1">
                <a:off x="2843" y="3403"/>
                <a:ext cx="1" cy="48"/>
              </a:xfrm>
              <a:prstGeom prst="line">
                <a:avLst/>
              </a:prstGeom>
              <a:noFill/>
              <a:ln w="0">
                <a:solidFill>
                  <a:srgbClr val="000000"/>
                </a:solidFill>
                <a:round/>
                <a:headEnd/>
                <a:tailEnd/>
              </a:ln>
            </p:spPr>
            <p:txBody>
              <a:bodyPr/>
              <a:lstStyle/>
              <a:p>
                <a:endParaRPr lang="en-US"/>
              </a:p>
            </p:txBody>
          </p:sp>
          <p:sp>
            <p:nvSpPr>
              <p:cNvPr id="98971" name="Line 592"/>
              <p:cNvSpPr>
                <a:spLocks noChangeShapeType="1"/>
              </p:cNvSpPr>
              <p:nvPr/>
            </p:nvSpPr>
            <p:spPr bwMode="auto">
              <a:xfrm flipV="1">
                <a:off x="2843" y="3403"/>
                <a:ext cx="1" cy="48"/>
              </a:xfrm>
              <a:prstGeom prst="line">
                <a:avLst/>
              </a:prstGeom>
              <a:noFill/>
              <a:ln w="0">
                <a:solidFill>
                  <a:srgbClr val="000000"/>
                </a:solidFill>
                <a:round/>
                <a:headEnd/>
                <a:tailEnd/>
              </a:ln>
            </p:spPr>
            <p:txBody>
              <a:bodyPr/>
              <a:lstStyle/>
              <a:p>
                <a:endParaRPr lang="en-US"/>
              </a:p>
            </p:txBody>
          </p:sp>
          <p:sp>
            <p:nvSpPr>
              <p:cNvPr id="98972" name="Line 593"/>
              <p:cNvSpPr>
                <a:spLocks noChangeShapeType="1"/>
              </p:cNvSpPr>
              <p:nvPr/>
            </p:nvSpPr>
            <p:spPr bwMode="auto">
              <a:xfrm flipV="1">
                <a:off x="2843" y="3403"/>
                <a:ext cx="1" cy="48"/>
              </a:xfrm>
              <a:prstGeom prst="line">
                <a:avLst/>
              </a:prstGeom>
              <a:noFill/>
              <a:ln w="0">
                <a:solidFill>
                  <a:srgbClr val="000000"/>
                </a:solidFill>
                <a:round/>
                <a:headEnd/>
                <a:tailEnd/>
              </a:ln>
            </p:spPr>
            <p:txBody>
              <a:bodyPr/>
              <a:lstStyle/>
              <a:p>
                <a:endParaRPr lang="en-US"/>
              </a:p>
            </p:txBody>
          </p:sp>
          <p:sp>
            <p:nvSpPr>
              <p:cNvPr id="98973" name="Line 594"/>
              <p:cNvSpPr>
                <a:spLocks noChangeShapeType="1"/>
              </p:cNvSpPr>
              <p:nvPr/>
            </p:nvSpPr>
            <p:spPr bwMode="auto">
              <a:xfrm flipV="1">
                <a:off x="2849" y="3403"/>
                <a:ext cx="1" cy="48"/>
              </a:xfrm>
              <a:prstGeom prst="line">
                <a:avLst/>
              </a:prstGeom>
              <a:noFill/>
              <a:ln w="0">
                <a:solidFill>
                  <a:srgbClr val="000000"/>
                </a:solidFill>
                <a:round/>
                <a:headEnd/>
                <a:tailEnd/>
              </a:ln>
            </p:spPr>
            <p:txBody>
              <a:bodyPr/>
              <a:lstStyle/>
              <a:p>
                <a:endParaRPr lang="en-US"/>
              </a:p>
            </p:txBody>
          </p:sp>
          <p:sp>
            <p:nvSpPr>
              <p:cNvPr id="98974" name="Line 595"/>
              <p:cNvSpPr>
                <a:spLocks noChangeShapeType="1"/>
              </p:cNvSpPr>
              <p:nvPr/>
            </p:nvSpPr>
            <p:spPr bwMode="auto">
              <a:xfrm flipV="1">
                <a:off x="2849" y="3403"/>
                <a:ext cx="1" cy="48"/>
              </a:xfrm>
              <a:prstGeom prst="line">
                <a:avLst/>
              </a:prstGeom>
              <a:noFill/>
              <a:ln w="0">
                <a:solidFill>
                  <a:srgbClr val="000000"/>
                </a:solidFill>
                <a:round/>
                <a:headEnd/>
                <a:tailEnd/>
              </a:ln>
            </p:spPr>
            <p:txBody>
              <a:bodyPr/>
              <a:lstStyle/>
              <a:p>
                <a:endParaRPr lang="en-US"/>
              </a:p>
            </p:txBody>
          </p:sp>
          <p:sp>
            <p:nvSpPr>
              <p:cNvPr id="98975" name="Line 596"/>
              <p:cNvSpPr>
                <a:spLocks noChangeShapeType="1"/>
              </p:cNvSpPr>
              <p:nvPr/>
            </p:nvSpPr>
            <p:spPr bwMode="auto">
              <a:xfrm flipV="1">
                <a:off x="2849" y="3403"/>
                <a:ext cx="1" cy="48"/>
              </a:xfrm>
              <a:prstGeom prst="line">
                <a:avLst/>
              </a:prstGeom>
              <a:noFill/>
              <a:ln w="0">
                <a:solidFill>
                  <a:srgbClr val="000000"/>
                </a:solidFill>
                <a:round/>
                <a:headEnd/>
                <a:tailEnd/>
              </a:ln>
            </p:spPr>
            <p:txBody>
              <a:bodyPr/>
              <a:lstStyle/>
              <a:p>
                <a:endParaRPr lang="en-US"/>
              </a:p>
            </p:txBody>
          </p:sp>
          <p:sp>
            <p:nvSpPr>
              <p:cNvPr id="98976" name="Line 597"/>
              <p:cNvSpPr>
                <a:spLocks noChangeShapeType="1"/>
              </p:cNvSpPr>
              <p:nvPr/>
            </p:nvSpPr>
            <p:spPr bwMode="auto">
              <a:xfrm flipV="1">
                <a:off x="2855" y="3403"/>
                <a:ext cx="1" cy="48"/>
              </a:xfrm>
              <a:prstGeom prst="line">
                <a:avLst/>
              </a:prstGeom>
              <a:noFill/>
              <a:ln w="0">
                <a:solidFill>
                  <a:srgbClr val="000000"/>
                </a:solidFill>
                <a:round/>
                <a:headEnd/>
                <a:tailEnd/>
              </a:ln>
            </p:spPr>
            <p:txBody>
              <a:bodyPr/>
              <a:lstStyle/>
              <a:p>
                <a:endParaRPr lang="en-US"/>
              </a:p>
            </p:txBody>
          </p:sp>
          <p:sp>
            <p:nvSpPr>
              <p:cNvPr id="98977" name="Line 598"/>
              <p:cNvSpPr>
                <a:spLocks noChangeShapeType="1"/>
              </p:cNvSpPr>
              <p:nvPr/>
            </p:nvSpPr>
            <p:spPr bwMode="auto">
              <a:xfrm flipV="1">
                <a:off x="2855" y="3403"/>
                <a:ext cx="1" cy="48"/>
              </a:xfrm>
              <a:prstGeom prst="line">
                <a:avLst/>
              </a:prstGeom>
              <a:noFill/>
              <a:ln w="0">
                <a:solidFill>
                  <a:srgbClr val="000000"/>
                </a:solidFill>
                <a:round/>
                <a:headEnd/>
                <a:tailEnd/>
              </a:ln>
            </p:spPr>
            <p:txBody>
              <a:bodyPr/>
              <a:lstStyle/>
              <a:p>
                <a:endParaRPr lang="en-US"/>
              </a:p>
            </p:txBody>
          </p:sp>
          <p:sp>
            <p:nvSpPr>
              <p:cNvPr id="98978" name="Line 599"/>
              <p:cNvSpPr>
                <a:spLocks noChangeShapeType="1"/>
              </p:cNvSpPr>
              <p:nvPr/>
            </p:nvSpPr>
            <p:spPr bwMode="auto">
              <a:xfrm flipV="1">
                <a:off x="2855" y="3403"/>
                <a:ext cx="1" cy="48"/>
              </a:xfrm>
              <a:prstGeom prst="line">
                <a:avLst/>
              </a:prstGeom>
              <a:noFill/>
              <a:ln w="0">
                <a:solidFill>
                  <a:srgbClr val="000000"/>
                </a:solidFill>
                <a:round/>
                <a:headEnd/>
                <a:tailEnd/>
              </a:ln>
            </p:spPr>
            <p:txBody>
              <a:bodyPr/>
              <a:lstStyle/>
              <a:p>
                <a:endParaRPr lang="en-US"/>
              </a:p>
            </p:txBody>
          </p:sp>
          <p:sp>
            <p:nvSpPr>
              <p:cNvPr id="98979" name="Line 600"/>
              <p:cNvSpPr>
                <a:spLocks noChangeShapeType="1"/>
              </p:cNvSpPr>
              <p:nvPr/>
            </p:nvSpPr>
            <p:spPr bwMode="auto">
              <a:xfrm flipV="1">
                <a:off x="2861" y="3403"/>
                <a:ext cx="1" cy="48"/>
              </a:xfrm>
              <a:prstGeom prst="line">
                <a:avLst/>
              </a:prstGeom>
              <a:noFill/>
              <a:ln w="0">
                <a:solidFill>
                  <a:srgbClr val="000000"/>
                </a:solidFill>
                <a:round/>
                <a:headEnd/>
                <a:tailEnd/>
              </a:ln>
            </p:spPr>
            <p:txBody>
              <a:bodyPr/>
              <a:lstStyle/>
              <a:p>
                <a:endParaRPr lang="en-US"/>
              </a:p>
            </p:txBody>
          </p:sp>
          <p:sp>
            <p:nvSpPr>
              <p:cNvPr id="98980" name="Line 601"/>
              <p:cNvSpPr>
                <a:spLocks noChangeShapeType="1"/>
              </p:cNvSpPr>
              <p:nvPr/>
            </p:nvSpPr>
            <p:spPr bwMode="auto">
              <a:xfrm flipV="1">
                <a:off x="2861" y="3403"/>
                <a:ext cx="1" cy="48"/>
              </a:xfrm>
              <a:prstGeom prst="line">
                <a:avLst/>
              </a:prstGeom>
              <a:noFill/>
              <a:ln w="0">
                <a:solidFill>
                  <a:srgbClr val="000000"/>
                </a:solidFill>
                <a:round/>
                <a:headEnd/>
                <a:tailEnd/>
              </a:ln>
            </p:spPr>
            <p:txBody>
              <a:bodyPr/>
              <a:lstStyle/>
              <a:p>
                <a:endParaRPr lang="en-US"/>
              </a:p>
            </p:txBody>
          </p:sp>
          <p:sp>
            <p:nvSpPr>
              <p:cNvPr id="98981" name="Line 602"/>
              <p:cNvSpPr>
                <a:spLocks noChangeShapeType="1"/>
              </p:cNvSpPr>
              <p:nvPr/>
            </p:nvSpPr>
            <p:spPr bwMode="auto">
              <a:xfrm flipV="1">
                <a:off x="2861" y="3403"/>
                <a:ext cx="1" cy="48"/>
              </a:xfrm>
              <a:prstGeom prst="line">
                <a:avLst/>
              </a:prstGeom>
              <a:noFill/>
              <a:ln w="0">
                <a:solidFill>
                  <a:srgbClr val="000000"/>
                </a:solidFill>
                <a:round/>
                <a:headEnd/>
                <a:tailEnd/>
              </a:ln>
            </p:spPr>
            <p:txBody>
              <a:bodyPr/>
              <a:lstStyle/>
              <a:p>
                <a:endParaRPr lang="en-US"/>
              </a:p>
            </p:txBody>
          </p:sp>
          <p:sp>
            <p:nvSpPr>
              <p:cNvPr id="98982" name="Line 603"/>
              <p:cNvSpPr>
                <a:spLocks noChangeShapeType="1"/>
              </p:cNvSpPr>
              <p:nvPr/>
            </p:nvSpPr>
            <p:spPr bwMode="auto">
              <a:xfrm flipV="1">
                <a:off x="2867" y="3403"/>
                <a:ext cx="1" cy="48"/>
              </a:xfrm>
              <a:prstGeom prst="line">
                <a:avLst/>
              </a:prstGeom>
              <a:noFill/>
              <a:ln w="0">
                <a:solidFill>
                  <a:srgbClr val="000000"/>
                </a:solidFill>
                <a:round/>
                <a:headEnd/>
                <a:tailEnd/>
              </a:ln>
            </p:spPr>
            <p:txBody>
              <a:bodyPr/>
              <a:lstStyle/>
              <a:p>
                <a:endParaRPr lang="en-US"/>
              </a:p>
            </p:txBody>
          </p:sp>
          <p:sp>
            <p:nvSpPr>
              <p:cNvPr id="98983" name="Line 604"/>
              <p:cNvSpPr>
                <a:spLocks noChangeShapeType="1"/>
              </p:cNvSpPr>
              <p:nvPr/>
            </p:nvSpPr>
            <p:spPr bwMode="auto">
              <a:xfrm flipV="1">
                <a:off x="2867" y="3403"/>
                <a:ext cx="1" cy="48"/>
              </a:xfrm>
              <a:prstGeom prst="line">
                <a:avLst/>
              </a:prstGeom>
              <a:noFill/>
              <a:ln w="0">
                <a:solidFill>
                  <a:srgbClr val="000000"/>
                </a:solidFill>
                <a:round/>
                <a:headEnd/>
                <a:tailEnd/>
              </a:ln>
            </p:spPr>
            <p:txBody>
              <a:bodyPr/>
              <a:lstStyle/>
              <a:p>
                <a:endParaRPr lang="en-US"/>
              </a:p>
            </p:txBody>
          </p:sp>
          <p:sp>
            <p:nvSpPr>
              <p:cNvPr id="98984" name="Line 605"/>
              <p:cNvSpPr>
                <a:spLocks noChangeShapeType="1"/>
              </p:cNvSpPr>
              <p:nvPr/>
            </p:nvSpPr>
            <p:spPr bwMode="auto">
              <a:xfrm flipV="1">
                <a:off x="2867" y="3403"/>
                <a:ext cx="1" cy="48"/>
              </a:xfrm>
              <a:prstGeom prst="line">
                <a:avLst/>
              </a:prstGeom>
              <a:noFill/>
              <a:ln w="0">
                <a:solidFill>
                  <a:srgbClr val="000000"/>
                </a:solidFill>
                <a:round/>
                <a:headEnd/>
                <a:tailEnd/>
              </a:ln>
            </p:spPr>
            <p:txBody>
              <a:bodyPr/>
              <a:lstStyle/>
              <a:p>
                <a:endParaRPr lang="en-US"/>
              </a:p>
            </p:txBody>
          </p:sp>
          <p:sp>
            <p:nvSpPr>
              <p:cNvPr id="98985" name="Line 606"/>
              <p:cNvSpPr>
                <a:spLocks noChangeShapeType="1"/>
              </p:cNvSpPr>
              <p:nvPr/>
            </p:nvSpPr>
            <p:spPr bwMode="auto">
              <a:xfrm flipV="1">
                <a:off x="2873" y="3403"/>
                <a:ext cx="1" cy="48"/>
              </a:xfrm>
              <a:prstGeom prst="line">
                <a:avLst/>
              </a:prstGeom>
              <a:noFill/>
              <a:ln w="0">
                <a:solidFill>
                  <a:srgbClr val="000000"/>
                </a:solidFill>
                <a:round/>
                <a:headEnd/>
                <a:tailEnd/>
              </a:ln>
            </p:spPr>
            <p:txBody>
              <a:bodyPr/>
              <a:lstStyle/>
              <a:p>
                <a:endParaRPr lang="en-US"/>
              </a:p>
            </p:txBody>
          </p:sp>
          <p:sp>
            <p:nvSpPr>
              <p:cNvPr id="98986" name="Line 607"/>
              <p:cNvSpPr>
                <a:spLocks noChangeShapeType="1"/>
              </p:cNvSpPr>
              <p:nvPr/>
            </p:nvSpPr>
            <p:spPr bwMode="auto">
              <a:xfrm flipV="1">
                <a:off x="2873" y="3403"/>
                <a:ext cx="1" cy="48"/>
              </a:xfrm>
              <a:prstGeom prst="line">
                <a:avLst/>
              </a:prstGeom>
              <a:noFill/>
              <a:ln w="0">
                <a:solidFill>
                  <a:srgbClr val="000000"/>
                </a:solidFill>
                <a:round/>
                <a:headEnd/>
                <a:tailEnd/>
              </a:ln>
            </p:spPr>
            <p:txBody>
              <a:bodyPr/>
              <a:lstStyle/>
              <a:p>
                <a:endParaRPr lang="en-US"/>
              </a:p>
            </p:txBody>
          </p:sp>
          <p:sp>
            <p:nvSpPr>
              <p:cNvPr id="98987" name="Line 608"/>
              <p:cNvSpPr>
                <a:spLocks noChangeShapeType="1"/>
              </p:cNvSpPr>
              <p:nvPr/>
            </p:nvSpPr>
            <p:spPr bwMode="auto">
              <a:xfrm flipV="1">
                <a:off x="2873" y="3403"/>
                <a:ext cx="1" cy="48"/>
              </a:xfrm>
              <a:prstGeom prst="line">
                <a:avLst/>
              </a:prstGeom>
              <a:noFill/>
              <a:ln w="0">
                <a:solidFill>
                  <a:srgbClr val="000000"/>
                </a:solidFill>
                <a:round/>
                <a:headEnd/>
                <a:tailEnd/>
              </a:ln>
            </p:spPr>
            <p:txBody>
              <a:bodyPr/>
              <a:lstStyle/>
              <a:p>
                <a:endParaRPr lang="en-US"/>
              </a:p>
            </p:txBody>
          </p:sp>
          <p:sp>
            <p:nvSpPr>
              <p:cNvPr id="98988" name="Line 609"/>
              <p:cNvSpPr>
                <a:spLocks noChangeShapeType="1"/>
              </p:cNvSpPr>
              <p:nvPr/>
            </p:nvSpPr>
            <p:spPr bwMode="auto">
              <a:xfrm flipV="1">
                <a:off x="2879" y="3403"/>
                <a:ext cx="1" cy="48"/>
              </a:xfrm>
              <a:prstGeom prst="line">
                <a:avLst/>
              </a:prstGeom>
              <a:noFill/>
              <a:ln w="0">
                <a:solidFill>
                  <a:srgbClr val="000000"/>
                </a:solidFill>
                <a:round/>
                <a:headEnd/>
                <a:tailEnd/>
              </a:ln>
            </p:spPr>
            <p:txBody>
              <a:bodyPr/>
              <a:lstStyle/>
              <a:p>
                <a:endParaRPr lang="en-US"/>
              </a:p>
            </p:txBody>
          </p:sp>
          <p:sp>
            <p:nvSpPr>
              <p:cNvPr id="98989" name="Line 610"/>
              <p:cNvSpPr>
                <a:spLocks noChangeShapeType="1"/>
              </p:cNvSpPr>
              <p:nvPr/>
            </p:nvSpPr>
            <p:spPr bwMode="auto">
              <a:xfrm flipV="1">
                <a:off x="2879" y="3403"/>
                <a:ext cx="1" cy="48"/>
              </a:xfrm>
              <a:prstGeom prst="line">
                <a:avLst/>
              </a:prstGeom>
              <a:noFill/>
              <a:ln w="0">
                <a:solidFill>
                  <a:srgbClr val="000000"/>
                </a:solidFill>
                <a:round/>
                <a:headEnd/>
                <a:tailEnd/>
              </a:ln>
            </p:spPr>
            <p:txBody>
              <a:bodyPr/>
              <a:lstStyle/>
              <a:p>
                <a:endParaRPr lang="en-US"/>
              </a:p>
            </p:txBody>
          </p:sp>
          <p:sp>
            <p:nvSpPr>
              <p:cNvPr id="98990" name="Line 611"/>
              <p:cNvSpPr>
                <a:spLocks noChangeShapeType="1"/>
              </p:cNvSpPr>
              <p:nvPr/>
            </p:nvSpPr>
            <p:spPr bwMode="auto">
              <a:xfrm flipV="1">
                <a:off x="2879" y="3403"/>
                <a:ext cx="1" cy="48"/>
              </a:xfrm>
              <a:prstGeom prst="line">
                <a:avLst/>
              </a:prstGeom>
              <a:noFill/>
              <a:ln w="0">
                <a:solidFill>
                  <a:srgbClr val="000000"/>
                </a:solidFill>
                <a:round/>
                <a:headEnd/>
                <a:tailEnd/>
              </a:ln>
            </p:spPr>
            <p:txBody>
              <a:bodyPr/>
              <a:lstStyle/>
              <a:p>
                <a:endParaRPr lang="en-US"/>
              </a:p>
            </p:txBody>
          </p:sp>
          <p:sp>
            <p:nvSpPr>
              <p:cNvPr id="98991" name="Line 612"/>
              <p:cNvSpPr>
                <a:spLocks noChangeShapeType="1"/>
              </p:cNvSpPr>
              <p:nvPr/>
            </p:nvSpPr>
            <p:spPr bwMode="auto">
              <a:xfrm flipV="1">
                <a:off x="2885" y="3403"/>
                <a:ext cx="1" cy="48"/>
              </a:xfrm>
              <a:prstGeom prst="line">
                <a:avLst/>
              </a:prstGeom>
              <a:noFill/>
              <a:ln w="0">
                <a:solidFill>
                  <a:srgbClr val="000000"/>
                </a:solidFill>
                <a:round/>
                <a:headEnd/>
                <a:tailEnd/>
              </a:ln>
            </p:spPr>
            <p:txBody>
              <a:bodyPr/>
              <a:lstStyle/>
              <a:p>
                <a:endParaRPr lang="en-US"/>
              </a:p>
            </p:txBody>
          </p:sp>
          <p:sp>
            <p:nvSpPr>
              <p:cNvPr id="98992" name="Line 613"/>
              <p:cNvSpPr>
                <a:spLocks noChangeShapeType="1"/>
              </p:cNvSpPr>
              <p:nvPr/>
            </p:nvSpPr>
            <p:spPr bwMode="auto">
              <a:xfrm flipV="1">
                <a:off x="2885" y="3403"/>
                <a:ext cx="1" cy="48"/>
              </a:xfrm>
              <a:prstGeom prst="line">
                <a:avLst/>
              </a:prstGeom>
              <a:noFill/>
              <a:ln w="0">
                <a:solidFill>
                  <a:srgbClr val="000000"/>
                </a:solidFill>
                <a:round/>
                <a:headEnd/>
                <a:tailEnd/>
              </a:ln>
            </p:spPr>
            <p:txBody>
              <a:bodyPr/>
              <a:lstStyle/>
              <a:p>
                <a:endParaRPr lang="en-US"/>
              </a:p>
            </p:txBody>
          </p:sp>
          <p:sp>
            <p:nvSpPr>
              <p:cNvPr id="98993" name="Line 614"/>
              <p:cNvSpPr>
                <a:spLocks noChangeShapeType="1"/>
              </p:cNvSpPr>
              <p:nvPr/>
            </p:nvSpPr>
            <p:spPr bwMode="auto">
              <a:xfrm flipV="1">
                <a:off x="2885" y="3403"/>
                <a:ext cx="1" cy="48"/>
              </a:xfrm>
              <a:prstGeom prst="line">
                <a:avLst/>
              </a:prstGeom>
              <a:noFill/>
              <a:ln w="0">
                <a:solidFill>
                  <a:srgbClr val="000000"/>
                </a:solidFill>
                <a:round/>
                <a:headEnd/>
                <a:tailEnd/>
              </a:ln>
            </p:spPr>
            <p:txBody>
              <a:bodyPr/>
              <a:lstStyle/>
              <a:p>
                <a:endParaRPr lang="en-US"/>
              </a:p>
            </p:txBody>
          </p:sp>
          <p:sp>
            <p:nvSpPr>
              <p:cNvPr id="98994" name="Line 615"/>
              <p:cNvSpPr>
                <a:spLocks noChangeShapeType="1"/>
              </p:cNvSpPr>
              <p:nvPr/>
            </p:nvSpPr>
            <p:spPr bwMode="auto">
              <a:xfrm flipV="1">
                <a:off x="2891" y="3403"/>
                <a:ext cx="1" cy="48"/>
              </a:xfrm>
              <a:prstGeom prst="line">
                <a:avLst/>
              </a:prstGeom>
              <a:noFill/>
              <a:ln w="0">
                <a:solidFill>
                  <a:srgbClr val="000000"/>
                </a:solidFill>
                <a:round/>
                <a:headEnd/>
                <a:tailEnd/>
              </a:ln>
            </p:spPr>
            <p:txBody>
              <a:bodyPr/>
              <a:lstStyle/>
              <a:p>
                <a:endParaRPr lang="en-US"/>
              </a:p>
            </p:txBody>
          </p:sp>
          <p:sp>
            <p:nvSpPr>
              <p:cNvPr id="98995" name="Line 616"/>
              <p:cNvSpPr>
                <a:spLocks noChangeShapeType="1"/>
              </p:cNvSpPr>
              <p:nvPr/>
            </p:nvSpPr>
            <p:spPr bwMode="auto">
              <a:xfrm flipV="1">
                <a:off x="2891" y="3403"/>
                <a:ext cx="1" cy="48"/>
              </a:xfrm>
              <a:prstGeom prst="line">
                <a:avLst/>
              </a:prstGeom>
              <a:noFill/>
              <a:ln w="0">
                <a:solidFill>
                  <a:srgbClr val="000000"/>
                </a:solidFill>
                <a:round/>
                <a:headEnd/>
                <a:tailEnd/>
              </a:ln>
            </p:spPr>
            <p:txBody>
              <a:bodyPr/>
              <a:lstStyle/>
              <a:p>
                <a:endParaRPr lang="en-US"/>
              </a:p>
            </p:txBody>
          </p:sp>
          <p:sp>
            <p:nvSpPr>
              <p:cNvPr id="98996" name="Line 617"/>
              <p:cNvSpPr>
                <a:spLocks noChangeShapeType="1"/>
              </p:cNvSpPr>
              <p:nvPr/>
            </p:nvSpPr>
            <p:spPr bwMode="auto">
              <a:xfrm flipV="1">
                <a:off x="2891" y="3403"/>
                <a:ext cx="1" cy="48"/>
              </a:xfrm>
              <a:prstGeom prst="line">
                <a:avLst/>
              </a:prstGeom>
              <a:noFill/>
              <a:ln w="0">
                <a:solidFill>
                  <a:srgbClr val="000000"/>
                </a:solidFill>
                <a:round/>
                <a:headEnd/>
                <a:tailEnd/>
              </a:ln>
            </p:spPr>
            <p:txBody>
              <a:bodyPr/>
              <a:lstStyle/>
              <a:p>
                <a:endParaRPr lang="en-US"/>
              </a:p>
            </p:txBody>
          </p:sp>
          <p:sp>
            <p:nvSpPr>
              <p:cNvPr id="98997" name="Line 618"/>
              <p:cNvSpPr>
                <a:spLocks noChangeShapeType="1"/>
              </p:cNvSpPr>
              <p:nvPr/>
            </p:nvSpPr>
            <p:spPr bwMode="auto">
              <a:xfrm flipV="1">
                <a:off x="2897" y="3403"/>
                <a:ext cx="1" cy="48"/>
              </a:xfrm>
              <a:prstGeom prst="line">
                <a:avLst/>
              </a:prstGeom>
              <a:noFill/>
              <a:ln w="0">
                <a:solidFill>
                  <a:srgbClr val="000000"/>
                </a:solidFill>
                <a:round/>
                <a:headEnd/>
                <a:tailEnd/>
              </a:ln>
            </p:spPr>
            <p:txBody>
              <a:bodyPr/>
              <a:lstStyle/>
              <a:p>
                <a:endParaRPr lang="en-US"/>
              </a:p>
            </p:txBody>
          </p:sp>
          <p:sp>
            <p:nvSpPr>
              <p:cNvPr id="98998" name="Line 619"/>
              <p:cNvSpPr>
                <a:spLocks noChangeShapeType="1"/>
              </p:cNvSpPr>
              <p:nvPr/>
            </p:nvSpPr>
            <p:spPr bwMode="auto">
              <a:xfrm flipV="1">
                <a:off x="2897" y="3403"/>
                <a:ext cx="1" cy="48"/>
              </a:xfrm>
              <a:prstGeom prst="line">
                <a:avLst/>
              </a:prstGeom>
              <a:noFill/>
              <a:ln w="0">
                <a:solidFill>
                  <a:srgbClr val="000000"/>
                </a:solidFill>
                <a:round/>
                <a:headEnd/>
                <a:tailEnd/>
              </a:ln>
            </p:spPr>
            <p:txBody>
              <a:bodyPr/>
              <a:lstStyle/>
              <a:p>
                <a:endParaRPr lang="en-US"/>
              </a:p>
            </p:txBody>
          </p:sp>
          <p:sp>
            <p:nvSpPr>
              <p:cNvPr id="98999" name="Line 620"/>
              <p:cNvSpPr>
                <a:spLocks noChangeShapeType="1"/>
              </p:cNvSpPr>
              <p:nvPr/>
            </p:nvSpPr>
            <p:spPr bwMode="auto">
              <a:xfrm flipV="1">
                <a:off x="2903" y="3403"/>
                <a:ext cx="1" cy="48"/>
              </a:xfrm>
              <a:prstGeom prst="line">
                <a:avLst/>
              </a:prstGeom>
              <a:noFill/>
              <a:ln w="0">
                <a:solidFill>
                  <a:srgbClr val="000000"/>
                </a:solidFill>
                <a:round/>
                <a:headEnd/>
                <a:tailEnd/>
              </a:ln>
            </p:spPr>
            <p:txBody>
              <a:bodyPr/>
              <a:lstStyle/>
              <a:p>
                <a:endParaRPr lang="en-US"/>
              </a:p>
            </p:txBody>
          </p:sp>
          <p:sp>
            <p:nvSpPr>
              <p:cNvPr id="99000" name="Line 621"/>
              <p:cNvSpPr>
                <a:spLocks noChangeShapeType="1"/>
              </p:cNvSpPr>
              <p:nvPr/>
            </p:nvSpPr>
            <p:spPr bwMode="auto">
              <a:xfrm flipV="1">
                <a:off x="2903" y="3403"/>
                <a:ext cx="1" cy="48"/>
              </a:xfrm>
              <a:prstGeom prst="line">
                <a:avLst/>
              </a:prstGeom>
              <a:noFill/>
              <a:ln w="0">
                <a:solidFill>
                  <a:srgbClr val="000000"/>
                </a:solidFill>
                <a:round/>
                <a:headEnd/>
                <a:tailEnd/>
              </a:ln>
            </p:spPr>
            <p:txBody>
              <a:bodyPr/>
              <a:lstStyle/>
              <a:p>
                <a:endParaRPr lang="en-US"/>
              </a:p>
            </p:txBody>
          </p:sp>
          <p:sp>
            <p:nvSpPr>
              <p:cNvPr id="99001" name="Line 622"/>
              <p:cNvSpPr>
                <a:spLocks noChangeShapeType="1"/>
              </p:cNvSpPr>
              <p:nvPr/>
            </p:nvSpPr>
            <p:spPr bwMode="auto">
              <a:xfrm flipV="1">
                <a:off x="2903" y="3403"/>
                <a:ext cx="1" cy="48"/>
              </a:xfrm>
              <a:prstGeom prst="line">
                <a:avLst/>
              </a:prstGeom>
              <a:noFill/>
              <a:ln w="0">
                <a:solidFill>
                  <a:srgbClr val="000000"/>
                </a:solidFill>
                <a:round/>
                <a:headEnd/>
                <a:tailEnd/>
              </a:ln>
            </p:spPr>
            <p:txBody>
              <a:bodyPr/>
              <a:lstStyle/>
              <a:p>
                <a:endParaRPr lang="en-US"/>
              </a:p>
            </p:txBody>
          </p:sp>
          <p:sp>
            <p:nvSpPr>
              <p:cNvPr id="99002" name="Line 623"/>
              <p:cNvSpPr>
                <a:spLocks noChangeShapeType="1"/>
              </p:cNvSpPr>
              <p:nvPr/>
            </p:nvSpPr>
            <p:spPr bwMode="auto">
              <a:xfrm flipV="1">
                <a:off x="2909" y="3403"/>
                <a:ext cx="1" cy="48"/>
              </a:xfrm>
              <a:prstGeom prst="line">
                <a:avLst/>
              </a:prstGeom>
              <a:noFill/>
              <a:ln w="0">
                <a:solidFill>
                  <a:srgbClr val="000000"/>
                </a:solidFill>
                <a:round/>
                <a:headEnd/>
                <a:tailEnd/>
              </a:ln>
            </p:spPr>
            <p:txBody>
              <a:bodyPr/>
              <a:lstStyle/>
              <a:p>
                <a:endParaRPr lang="en-US"/>
              </a:p>
            </p:txBody>
          </p:sp>
          <p:sp>
            <p:nvSpPr>
              <p:cNvPr id="99003" name="Line 624"/>
              <p:cNvSpPr>
                <a:spLocks noChangeShapeType="1"/>
              </p:cNvSpPr>
              <p:nvPr/>
            </p:nvSpPr>
            <p:spPr bwMode="auto">
              <a:xfrm flipV="1">
                <a:off x="2909" y="3403"/>
                <a:ext cx="1" cy="48"/>
              </a:xfrm>
              <a:prstGeom prst="line">
                <a:avLst/>
              </a:prstGeom>
              <a:noFill/>
              <a:ln w="0">
                <a:solidFill>
                  <a:srgbClr val="000000"/>
                </a:solidFill>
                <a:round/>
                <a:headEnd/>
                <a:tailEnd/>
              </a:ln>
            </p:spPr>
            <p:txBody>
              <a:bodyPr/>
              <a:lstStyle/>
              <a:p>
                <a:endParaRPr lang="en-US"/>
              </a:p>
            </p:txBody>
          </p:sp>
          <p:sp>
            <p:nvSpPr>
              <p:cNvPr id="99004" name="Line 625"/>
              <p:cNvSpPr>
                <a:spLocks noChangeShapeType="1"/>
              </p:cNvSpPr>
              <p:nvPr/>
            </p:nvSpPr>
            <p:spPr bwMode="auto">
              <a:xfrm flipV="1">
                <a:off x="2909" y="3403"/>
                <a:ext cx="1" cy="48"/>
              </a:xfrm>
              <a:prstGeom prst="line">
                <a:avLst/>
              </a:prstGeom>
              <a:noFill/>
              <a:ln w="0">
                <a:solidFill>
                  <a:srgbClr val="000000"/>
                </a:solidFill>
                <a:round/>
                <a:headEnd/>
                <a:tailEnd/>
              </a:ln>
            </p:spPr>
            <p:txBody>
              <a:bodyPr/>
              <a:lstStyle/>
              <a:p>
                <a:endParaRPr lang="en-US"/>
              </a:p>
            </p:txBody>
          </p:sp>
          <p:sp>
            <p:nvSpPr>
              <p:cNvPr id="99005" name="Line 626"/>
              <p:cNvSpPr>
                <a:spLocks noChangeShapeType="1"/>
              </p:cNvSpPr>
              <p:nvPr/>
            </p:nvSpPr>
            <p:spPr bwMode="auto">
              <a:xfrm flipV="1">
                <a:off x="2915" y="3403"/>
                <a:ext cx="1" cy="48"/>
              </a:xfrm>
              <a:prstGeom prst="line">
                <a:avLst/>
              </a:prstGeom>
              <a:noFill/>
              <a:ln w="0">
                <a:solidFill>
                  <a:srgbClr val="000000"/>
                </a:solidFill>
                <a:round/>
                <a:headEnd/>
                <a:tailEnd/>
              </a:ln>
            </p:spPr>
            <p:txBody>
              <a:bodyPr/>
              <a:lstStyle/>
              <a:p>
                <a:endParaRPr lang="en-US"/>
              </a:p>
            </p:txBody>
          </p:sp>
          <p:sp>
            <p:nvSpPr>
              <p:cNvPr id="99006" name="Line 627"/>
              <p:cNvSpPr>
                <a:spLocks noChangeShapeType="1"/>
              </p:cNvSpPr>
              <p:nvPr/>
            </p:nvSpPr>
            <p:spPr bwMode="auto">
              <a:xfrm flipV="1">
                <a:off x="2915" y="3403"/>
                <a:ext cx="1" cy="48"/>
              </a:xfrm>
              <a:prstGeom prst="line">
                <a:avLst/>
              </a:prstGeom>
              <a:noFill/>
              <a:ln w="0">
                <a:solidFill>
                  <a:srgbClr val="000000"/>
                </a:solidFill>
                <a:round/>
                <a:headEnd/>
                <a:tailEnd/>
              </a:ln>
            </p:spPr>
            <p:txBody>
              <a:bodyPr/>
              <a:lstStyle/>
              <a:p>
                <a:endParaRPr lang="en-US"/>
              </a:p>
            </p:txBody>
          </p:sp>
          <p:sp>
            <p:nvSpPr>
              <p:cNvPr id="99007" name="Line 628"/>
              <p:cNvSpPr>
                <a:spLocks noChangeShapeType="1"/>
              </p:cNvSpPr>
              <p:nvPr/>
            </p:nvSpPr>
            <p:spPr bwMode="auto">
              <a:xfrm flipV="1">
                <a:off x="2915" y="3403"/>
                <a:ext cx="1" cy="48"/>
              </a:xfrm>
              <a:prstGeom prst="line">
                <a:avLst/>
              </a:prstGeom>
              <a:noFill/>
              <a:ln w="0">
                <a:solidFill>
                  <a:srgbClr val="000000"/>
                </a:solidFill>
                <a:round/>
                <a:headEnd/>
                <a:tailEnd/>
              </a:ln>
            </p:spPr>
            <p:txBody>
              <a:bodyPr/>
              <a:lstStyle/>
              <a:p>
                <a:endParaRPr lang="en-US"/>
              </a:p>
            </p:txBody>
          </p:sp>
          <p:sp>
            <p:nvSpPr>
              <p:cNvPr id="99008" name="Line 629"/>
              <p:cNvSpPr>
                <a:spLocks noChangeShapeType="1"/>
              </p:cNvSpPr>
              <p:nvPr/>
            </p:nvSpPr>
            <p:spPr bwMode="auto">
              <a:xfrm flipV="1">
                <a:off x="2921" y="3403"/>
                <a:ext cx="1" cy="48"/>
              </a:xfrm>
              <a:prstGeom prst="line">
                <a:avLst/>
              </a:prstGeom>
              <a:noFill/>
              <a:ln w="0">
                <a:solidFill>
                  <a:srgbClr val="000000"/>
                </a:solidFill>
                <a:round/>
                <a:headEnd/>
                <a:tailEnd/>
              </a:ln>
            </p:spPr>
            <p:txBody>
              <a:bodyPr/>
              <a:lstStyle/>
              <a:p>
                <a:endParaRPr lang="en-US"/>
              </a:p>
            </p:txBody>
          </p:sp>
          <p:sp>
            <p:nvSpPr>
              <p:cNvPr id="99009" name="Line 630"/>
              <p:cNvSpPr>
                <a:spLocks noChangeShapeType="1"/>
              </p:cNvSpPr>
              <p:nvPr/>
            </p:nvSpPr>
            <p:spPr bwMode="auto">
              <a:xfrm flipV="1">
                <a:off x="2921" y="3403"/>
                <a:ext cx="1" cy="48"/>
              </a:xfrm>
              <a:prstGeom prst="line">
                <a:avLst/>
              </a:prstGeom>
              <a:noFill/>
              <a:ln w="0">
                <a:solidFill>
                  <a:srgbClr val="000000"/>
                </a:solidFill>
                <a:round/>
                <a:headEnd/>
                <a:tailEnd/>
              </a:ln>
            </p:spPr>
            <p:txBody>
              <a:bodyPr/>
              <a:lstStyle/>
              <a:p>
                <a:endParaRPr lang="en-US"/>
              </a:p>
            </p:txBody>
          </p:sp>
          <p:sp>
            <p:nvSpPr>
              <p:cNvPr id="99010" name="Line 631"/>
              <p:cNvSpPr>
                <a:spLocks noChangeShapeType="1"/>
              </p:cNvSpPr>
              <p:nvPr/>
            </p:nvSpPr>
            <p:spPr bwMode="auto">
              <a:xfrm flipV="1">
                <a:off x="2921" y="3403"/>
                <a:ext cx="1" cy="48"/>
              </a:xfrm>
              <a:prstGeom prst="line">
                <a:avLst/>
              </a:prstGeom>
              <a:noFill/>
              <a:ln w="0">
                <a:solidFill>
                  <a:srgbClr val="000000"/>
                </a:solidFill>
                <a:round/>
                <a:headEnd/>
                <a:tailEnd/>
              </a:ln>
            </p:spPr>
            <p:txBody>
              <a:bodyPr/>
              <a:lstStyle/>
              <a:p>
                <a:endParaRPr lang="en-US"/>
              </a:p>
            </p:txBody>
          </p:sp>
          <p:sp>
            <p:nvSpPr>
              <p:cNvPr id="99011" name="Line 632"/>
              <p:cNvSpPr>
                <a:spLocks noChangeShapeType="1"/>
              </p:cNvSpPr>
              <p:nvPr/>
            </p:nvSpPr>
            <p:spPr bwMode="auto">
              <a:xfrm flipV="1">
                <a:off x="2927" y="3403"/>
                <a:ext cx="1" cy="48"/>
              </a:xfrm>
              <a:prstGeom prst="line">
                <a:avLst/>
              </a:prstGeom>
              <a:noFill/>
              <a:ln w="0">
                <a:solidFill>
                  <a:srgbClr val="000000"/>
                </a:solidFill>
                <a:round/>
                <a:headEnd/>
                <a:tailEnd/>
              </a:ln>
            </p:spPr>
            <p:txBody>
              <a:bodyPr/>
              <a:lstStyle/>
              <a:p>
                <a:endParaRPr lang="en-US"/>
              </a:p>
            </p:txBody>
          </p:sp>
          <p:sp>
            <p:nvSpPr>
              <p:cNvPr id="99012" name="Line 633"/>
              <p:cNvSpPr>
                <a:spLocks noChangeShapeType="1"/>
              </p:cNvSpPr>
              <p:nvPr/>
            </p:nvSpPr>
            <p:spPr bwMode="auto">
              <a:xfrm flipV="1">
                <a:off x="2927" y="3403"/>
                <a:ext cx="1" cy="48"/>
              </a:xfrm>
              <a:prstGeom prst="line">
                <a:avLst/>
              </a:prstGeom>
              <a:noFill/>
              <a:ln w="0">
                <a:solidFill>
                  <a:srgbClr val="000000"/>
                </a:solidFill>
                <a:round/>
                <a:headEnd/>
                <a:tailEnd/>
              </a:ln>
            </p:spPr>
            <p:txBody>
              <a:bodyPr/>
              <a:lstStyle/>
              <a:p>
                <a:endParaRPr lang="en-US"/>
              </a:p>
            </p:txBody>
          </p:sp>
          <p:sp>
            <p:nvSpPr>
              <p:cNvPr id="99013" name="Line 634"/>
              <p:cNvSpPr>
                <a:spLocks noChangeShapeType="1"/>
              </p:cNvSpPr>
              <p:nvPr/>
            </p:nvSpPr>
            <p:spPr bwMode="auto">
              <a:xfrm flipV="1">
                <a:off x="2927" y="3403"/>
                <a:ext cx="1" cy="48"/>
              </a:xfrm>
              <a:prstGeom prst="line">
                <a:avLst/>
              </a:prstGeom>
              <a:noFill/>
              <a:ln w="0">
                <a:solidFill>
                  <a:srgbClr val="000000"/>
                </a:solidFill>
                <a:round/>
                <a:headEnd/>
                <a:tailEnd/>
              </a:ln>
            </p:spPr>
            <p:txBody>
              <a:bodyPr/>
              <a:lstStyle/>
              <a:p>
                <a:endParaRPr lang="en-US"/>
              </a:p>
            </p:txBody>
          </p:sp>
          <p:sp>
            <p:nvSpPr>
              <p:cNvPr id="99014" name="Line 635"/>
              <p:cNvSpPr>
                <a:spLocks noChangeShapeType="1"/>
              </p:cNvSpPr>
              <p:nvPr/>
            </p:nvSpPr>
            <p:spPr bwMode="auto">
              <a:xfrm flipV="1">
                <a:off x="2933" y="3403"/>
                <a:ext cx="1" cy="48"/>
              </a:xfrm>
              <a:prstGeom prst="line">
                <a:avLst/>
              </a:prstGeom>
              <a:noFill/>
              <a:ln w="0">
                <a:solidFill>
                  <a:srgbClr val="000000"/>
                </a:solidFill>
                <a:round/>
                <a:headEnd/>
                <a:tailEnd/>
              </a:ln>
            </p:spPr>
            <p:txBody>
              <a:bodyPr/>
              <a:lstStyle/>
              <a:p>
                <a:endParaRPr lang="en-US"/>
              </a:p>
            </p:txBody>
          </p:sp>
          <p:sp>
            <p:nvSpPr>
              <p:cNvPr id="99015" name="Line 636"/>
              <p:cNvSpPr>
                <a:spLocks noChangeShapeType="1"/>
              </p:cNvSpPr>
              <p:nvPr/>
            </p:nvSpPr>
            <p:spPr bwMode="auto">
              <a:xfrm flipV="1">
                <a:off x="2933" y="3403"/>
                <a:ext cx="1" cy="48"/>
              </a:xfrm>
              <a:prstGeom prst="line">
                <a:avLst/>
              </a:prstGeom>
              <a:noFill/>
              <a:ln w="0">
                <a:solidFill>
                  <a:srgbClr val="000000"/>
                </a:solidFill>
                <a:round/>
                <a:headEnd/>
                <a:tailEnd/>
              </a:ln>
            </p:spPr>
            <p:txBody>
              <a:bodyPr/>
              <a:lstStyle/>
              <a:p>
                <a:endParaRPr lang="en-US"/>
              </a:p>
            </p:txBody>
          </p:sp>
          <p:sp>
            <p:nvSpPr>
              <p:cNvPr id="99016" name="Line 637"/>
              <p:cNvSpPr>
                <a:spLocks noChangeShapeType="1"/>
              </p:cNvSpPr>
              <p:nvPr/>
            </p:nvSpPr>
            <p:spPr bwMode="auto">
              <a:xfrm flipV="1">
                <a:off x="2933" y="3403"/>
                <a:ext cx="1" cy="48"/>
              </a:xfrm>
              <a:prstGeom prst="line">
                <a:avLst/>
              </a:prstGeom>
              <a:noFill/>
              <a:ln w="0">
                <a:solidFill>
                  <a:srgbClr val="000000"/>
                </a:solidFill>
                <a:round/>
                <a:headEnd/>
                <a:tailEnd/>
              </a:ln>
            </p:spPr>
            <p:txBody>
              <a:bodyPr/>
              <a:lstStyle/>
              <a:p>
                <a:endParaRPr lang="en-US"/>
              </a:p>
            </p:txBody>
          </p:sp>
          <p:sp>
            <p:nvSpPr>
              <p:cNvPr id="99017" name="Line 638"/>
              <p:cNvSpPr>
                <a:spLocks noChangeShapeType="1"/>
              </p:cNvSpPr>
              <p:nvPr/>
            </p:nvSpPr>
            <p:spPr bwMode="auto">
              <a:xfrm flipV="1">
                <a:off x="2939" y="3403"/>
                <a:ext cx="1" cy="48"/>
              </a:xfrm>
              <a:prstGeom prst="line">
                <a:avLst/>
              </a:prstGeom>
              <a:noFill/>
              <a:ln w="0">
                <a:solidFill>
                  <a:srgbClr val="000000"/>
                </a:solidFill>
                <a:round/>
                <a:headEnd/>
                <a:tailEnd/>
              </a:ln>
            </p:spPr>
            <p:txBody>
              <a:bodyPr/>
              <a:lstStyle/>
              <a:p>
                <a:endParaRPr lang="en-US"/>
              </a:p>
            </p:txBody>
          </p:sp>
          <p:sp>
            <p:nvSpPr>
              <p:cNvPr id="99018" name="Line 639"/>
              <p:cNvSpPr>
                <a:spLocks noChangeShapeType="1"/>
              </p:cNvSpPr>
              <p:nvPr/>
            </p:nvSpPr>
            <p:spPr bwMode="auto">
              <a:xfrm flipV="1">
                <a:off x="2939" y="3403"/>
                <a:ext cx="1" cy="48"/>
              </a:xfrm>
              <a:prstGeom prst="line">
                <a:avLst/>
              </a:prstGeom>
              <a:noFill/>
              <a:ln w="0">
                <a:solidFill>
                  <a:srgbClr val="000000"/>
                </a:solidFill>
                <a:round/>
                <a:headEnd/>
                <a:tailEnd/>
              </a:ln>
            </p:spPr>
            <p:txBody>
              <a:bodyPr/>
              <a:lstStyle/>
              <a:p>
                <a:endParaRPr lang="en-US"/>
              </a:p>
            </p:txBody>
          </p:sp>
          <p:sp>
            <p:nvSpPr>
              <p:cNvPr id="99019" name="Line 640"/>
              <p:cNvSpPr>
                <a:spLocks noChangeShapeType="1"/>
              </p:cNvSpPr>
              <p:nvPr/>
            </p:nvSpPr>
            <p:spPr bwMode="auto">
              <a:xfrm flipV="1">
                <a:off x="2939" y="3403"/>
                <a:ext cx="1" cy="48"/>
              </a:xfrm>
              <a:prstGeom prst="line">
                <a:avLst/>
              </a:prstGeom>
              <a:noFill/>
              <a:ln w="0">
                <a:solidFill>
                  <a:srgbClr val="000000"/>
                </a:solidFill>
                <a:round/>
                <a:headEnd/>
                <a:tailEnd/>
              </a:ln>
            </p:spPr>
            <p:txBody>
              <a:bodyPr/>
              <a:lstStyle/>
              <a:p>
                <a:endParaRPr lang="en-US"/>
              </a:p>
            </p:txBody>
          </p:sp>
          <p:sp>
            <p:nvSpPr>
              <p:cNvPr id="99020" name="Line 641"/>
              <p:cNvSpPr>
                <a:spLocks noChangeShapeType="1"/>
              </p:cNvSpPr>
              <p:nvPr/>
            </p:nvSpPr>
            <p:spPr bwMode="auto">
              <a:xfrm flipV="1">
                <a:off x="2945" y="3403"/>
                <a:ext cx="1" cy="48"/>
              </a:xfrm>
              <a:prstGeom prst="line">
                <a:avLst/>
              </a:prstGeom>
              <a:noFill/>
              <a:ln w="0">
                <a:solidFill>
                  <a:srgbClr val="000000"/>
                </a:solidFill>
                <a:round/>
                <a:headEnd/>
                <a:tailEnd/>
              </a:ln>
            </p:spPr>
            <p:txBody>
              <a:bodyPr/>
              <a:lstStyle/>
              <a:p>
                <a:endParaRPr lang="en-US"/>
              </a:p>
            </p:txBody>
          </p:sp>
          <p:sp>
            <p:nvSpPr>
              <p:cNvPr id="99021" name="Line 642"/>
              <p:cNvSpPr>
                <a:spLocks noChangeShapeType="1"/>
              </p:cNvSpPr>
              <p:nvPr/>
            </p:nvSpPr>
            <p:spPr bwMode="auto">
              <a:xfrm flipV="1">
                <a:off x="2945" y="3403"/>
                <a:ext cx="1" cy="48"/>
              </a:xfrm>
              <a:prstGeom prst="line">
                <a:avLst/>
              </a:prstGeom>
              <a:noFill/>
              <a:ln w="0">
                <a:solidFill>
                  <a:srgbClr val="000000"/>
                </a:solidFill>
                <a:round/>
                <a:headEnd/>
                <a:tailEnd/>
              </a:ln>
            </p:spPr>
            <p:txBody>
              <a:bodyPr/>
              <a:lstStyle/>
              <a:p>
                <a:endParaRPr lang="en-US"/>
              </a:p>
            </p:txBody>
          </p:sp>
          <p:sp>
            <p:nvSpPr>
              <p:cNvPr id="99022" name="Line 643"/>
              <p:cNvSpPr>
                <a:spLocks noChangeShapeType="1"/>
              </p:cNvSpPr>
              <p:nvPr/>
            </p:nvSpPr>
            <p:spPr bwMode="auto">
              <a:xfrm flipV="1">
                <a:off x="2945" y="3403"/>
                <a:ext cx="1" cy="48"/>
              </a:xfrm>
              <a:prstGeom prst="line">
                <a:avLst/>
              </a:prstGeom>
              <a:noFill/>
              <a:ln w="0">
                <a:solidFill>
                  <a:srgbClr val="000000"/>
                </a:solidFill>
                <a:round/>
                <a:headEnd/>
                <a:tailEnd/>
              </a:ln>
            </p:spPr>
            <p:txBody>
              <a:bodyPr/>
              <a:lstStyle/>
              <a:p>
                <a:endParaRPr lang="en-US"/>
              </a:p>
            </p:txBody>
          </p:sp>
          <p:sp>
            <p:nvSpPr>
              <p:cNvPr id="99023" name="Line 644"/>
              <p:cNvSpPr>
                <a:spLocks noChangeShapeType="1"/>
              </p:cNvSpPr>
              <p:nvPr/>
            </p:nvSpPr>
            <p:spPr bwMode="auto">
              <a:xfrm flipV="1">
                <a:off x="2951" y="3403"/>
                <a:ext cx="1" cy="48"/>
              </a:xfrm>
              <a:prstGeom prst="line">
                <a:avLst/>
              </a:prstGeom>
              <a:noFill/>
              <a:ln w="0">
                <a:solidFill>
                  <a:srgbClr val="000000"/>
                </a:solidFill>
                <a:round/>
                <a:headEnd/>
                <a:tailEnd/>
              </a:ln>
            </p:spPr>
            <p:txBody>
              <a:bodyPr/>
              <a:lstStyle/>
              <a:p>
                <a:endParaRPr lang="en-US"/>
              </a:p>
            </p:txBody>
          </p:sp>
          <p:sp>
            <p:nvSpPr>
              <p:cNvPr id="99024" name="Line 645"/>
              <p:cNvSpPr>
                <a:spLocks noChangeShapeType="1"/>
              </p:cNvSpPr>
              <p:nvPr/>
            </p:nvSpPr>
            <p:spPr bwMode="auto">
              <a:xfrm flipV="1">
                <a:off x="2951" y="3403"/>
                <a:ext cx="1" cy="48"/>
              </a:xfrm>
              <a:prstGeom prst="line">
                <a:avLst/>
              </a:prstGeom>
              <a:noFill/>
              <a:ln w="0">
                <a:solidFill>
                  <a:srgbClr val="000000"/>
                </a:solidFill>
                <a:round/>
                <a:headEnd/>
                <a:tailEnd/>
              </a:ln>
            </p:spPr>
            <p:txBody>
              <a:bodyPr/>
              <a:lstStyle/>
              <a:p>
                <a:endParaRPr lang="en-US"/>
              </a:p>
            </p:txBody>
          </p:sp>
          <p:sp>
            <p:nvSpPr>
              <p:cNvPr id="99025" name="Line 646"/>
              <p:cNvSpPr>
                <a:spLocks noChangeShapeType="1"/>
              </p:cNvSpPr>
              <p:nvPr/>
            </p:nvSpPr>
            <p:spPr bwMode="auto">
              <a:xfrm flipV="1">
                <a:off x="2951" y="3403"/>
                <a:ext cx="1" cy="48"/>
              </a:xfrm>
              <a:prstGeom prst="line">
                <a:avLst/>
              </a:prstGeom>
              <a:noFill/>
              <a:ln w="0">
                <a:solidFill>
                  <a:srgbClr val="000000"/>
                </a:solidFill>
                <a:round/>
                <a:headEnd/>
                <a:tailEnd/>
              </a:ln>
            </p:spPr>
            <p:txBody>
              <a:bodyPr/>
              <a:lstStyle/>
              <a:p>
                <a:endParaRPr lang="en-US"/>
              </a:p>
            </p:txBody>
          </p:sp>
          <p:sp>
            <p:nvSpPr>
              <p:cNvPr id="99026" name="Line 647"/>
              <p:cNvSpPr>
                <a:spLocks noChangeShapeType="1"/>
              </p:cNvSpPr>
              <p:nvPr/>
            </p:nvSpPr>
            <p:spPr bwMode="auto">
              <a:xfrm flipV="1">
                <a:off x="2957" y="3403"/>
                <a:ext cx="1" cy="48"/>
              </a:xfrm>
              <a:prstGeom prst="line">
                <a:avLst/>
              </a:prstGeom>
              <a:noFill/>
              <a:ln w="0">
                <a:solidFill>
                  <a:srgbClr val="000000"/>
                </a:solidFill>
                <a:round/>
                <a:headEnd/>
                <a:tailEnd/>
              </a:ln>
            </p:spPr>
            <p:txBody>
              <a:bodyPr/>
              <a:lstStyle/>
              <a:p>
                <a:endParaRPr lang="en-US"/>
              </a:p>
            </p:txBody>
          </p:sp>
          <p:sp>
            <p:nvSpPr>
              <p:cNvPr id="99027" name="Line 648"/>
              <p:cNvSpPr>
                <a:spLocks noChangeShapeType="1"/>
              </p:cNvSpPr>
              <p:nvPr/>
            </p:nvSpPr>
            <p:spPr bwMode="auto">
              <a:xfrm flipV="1">
                <a:off x="2957" y="3403"/>
                <a:ext cx="1" cy="48"/>
              </a:xfrm>
              <a:prstGeom prst="line">
                <a:avLst/>
              </a:prstGeom>
              <a:noFill/>
              <a:ln w="0">
                <a:solidFill>
                  <a:srgbClr val="000000"/>
                </a:solidFill>
                <a:round/>
                <a:headEnd/>
                <a:tailEnd/>
              </a:ln>
            </p:spPr>
            <p:txBody>
              <a:bodyPr/>
              <a:lstStyle/>
              <a:p>
                <a:endParaRPr lang="en-US"/>
              </a:p>
            </p:txBody>
          </p:sp>
          <p:sp>
            <p:nvSpPr>
              <p:cNvPr id="99028" name="Line 649"/>
              <p:cNvSpPr>
                <a:spLocks noChangeShapeType="1"/>
              </p:cNvSpPr>
              <p:nvPr/>
            </p:nvSpPr>
            <p:spPr bwMode="auto">
              <a:xfrm flipV="1">
                <a:off x="2957" y="3403"/>
                <a:ext cx="1" cy="48"/>
              </a:xfrm>
              <a:prstGeom prst="line">
                <a:avLst/>
              </a:prstGeom>
              <a:noFill/>
              <a:ln w="0">
                <a:solidFill>
                  <a:srgbClr val="000000"/>
                </a:solidFill>
                <a:round/>
                <a:headEnd/>
                <a:tailEnd/>
              </a:ln>
            </p:spPr>
            <p:txBody>
              <a:bodyPr/>
              <a:lstStyle/>
              <a:p>
                <a:endParaRPr lang="en-US"/>
              </a:p>
            </p:txBody>
          </p:sp>
          <p:sp>
            <p:nvSpPr>
              <p:cNvPr id="99029" name="Line 650"/>
              <p:cNvSpPr>
                <a:spLocks noChangeShapeType="1"/>
              </p:cNvSpPr>
              <p:nvPr/>
            </p:nvSpPr>
            <p:spPr bwMode="auto">
              <a:xfrm flipV="1">
                <a:off x="2963" y="3403"/>
                <a:ext cx="1" cy="48"/>
              </a:xfrm>
              <a:prstGeom prst="line">
                <a:avLst/>
              </a:prstGeom>
              <a:noFill/>
              <a:ln w="0">
                <a:solidFill>
                  <a:srgbClr val="000000"/>
                </a:solidFill>
                <a:round/>
                <a:headEnd/>
                <a:tailEnd/>
              </a:ln>
            </p:spPr>
            <p:txBody>
              <a:bodyPr/>
              <a:lstStyle/>
              <a:p>
                <a:endParaRPr lang="en-US"/>
              </a:p>
            </p:txBody>
          </p:sp>
          <p:sp>
            <p:nvSpPr>
              <p:cNvPr id="99030" name="Line 651"/>
              <p:cNvSpPr>
                <a:spLocks noChangeShapeType="1"/>
              </p:cNvSpPr>
              <p:nvPr/>
            </p:nvSpPr>
            <p:spPr bwMode="auto">
              <a:xfrm flipV="1">
                <a:off x="2963" y="3403"/>
                <a:ext cx="1" cy="48"/>
              </a:xfrm>
              <a:prstGeom prst="line">
                <a:avLst/>
              </a:prstGeom>
              <a:noFill/>
              <a:ln w="0">
                <a:solidFill>
                  <a:srgbClr val="000000"/>
                </a:solidFill>
                <a:round/>
                <a:headEnd/>
                <a:tailEnd/>
              </a:ln>
            </p:spPr>
            <p:txBody>
              <a:bodyPr/>
              <a:lstStyle/>
              <a:p>
                <a:endParaRPr lang="en-US"/>
              </a:p>
            </p:txBody>
          </p:sp>
          <p:sp>
            <p:nvSpPr>
              <p:cNvPr id="99031" name="Line 652"/>
              <p:cNvSpPr>
                <a:spLocks noChangeShapeType="1"/>
              </p:cNvSpPr>
              <p:nvPr/>
            </p:nvSpPr>
            <p:spPr bwMode="auto">
              <a:xfrm flipV="1">
                <a:off x="2963" y="3403"/>
                <a:ext cx="1" cy="48"/>
              </a:xfrm>
              <a:prstGeom prst="line">
                <a:avLst/>
              </a:prstGeom>
              <a:noFill/>
              <a:ln w="0">
                <a:solidFill>
                  <a:srgbClr val="000000"/>
                </a:solidFill>
                <a:round/>
                <a:headEnd/>
                <a:tailEnd/>
              </a:ln>
            </p:spPr>
            <p:txBody>
              <a:bodyPr/>
              <a:lstStyle/>
              <a:p>
                <a:endParaRPr lang="en-US"/>
              </a:p>
            </p:txBody>
          </p:sp>
          <p:sp>
            <p:nvSpPr>
              <p:cNvPr id="99032" name="Line 653"/>
              <p:cNvSpPr>
                <a:spLocks noChangeShapeType="1"/>
              </p:cNvSpPr>
              <p:nvPr/>
            </p:nvSpPr>
            <p:spPr bwMode="auto">
              <a:xfrm flipV="1">
                <a:off x="2969" y="3403"/>
                <a:ext cx="1" cy="48"/>
              </a:xfrm>
              <a:prstGeom prst="line">
                <a:avLst/>
              </a:prstGeom>
              <a:noFill/>
              <a:ln w="0">
                <a:solidFill>
                  <a:srgbClr val="000000"/>
                </a:solidFill>
                <a:round/>
                <a:headEnd/>
                <a:tailEnd/>
              </a:ln>
            </p:spPr>
            <p:txBody>
              <a:bodyPr/>
              <a:lstStyle/>
              <a:p>
                <a:endParaRPr lang="en-US"/>
              </a:p>
            </p:txBody>
          </p:sp>
          <p:sp>
            <p:nvSpPr>
              <p:cNvPr id="99033" name="Line 654"/>
              <p:cNvSpPr>
                <a:spLocks noChangeShapeType="1"/>
              </p:cNvSpPr>
              <p:nvPr/>
            </p:nvSpPr>
            <p:spPr bwMode="auto">
              <a:xfrm flipV="1">
                <a:off x="2969" y="3403"/>
                <a:ext cx="1" cy="48"/>
              </a:xfrm>
              <a:prstGeom prst="line">
                <a:avLst/>
              </a:prstGeom>
              <a:noFill/>
              <a:ln w="0">
                <a:solidFill>
                  <a:srgbClr val="000000"/>
                </a:solidFill>
                <a:round/>
                <a:headEnd/>
                <a:tailEnd/>
              </a:ln>
            </p:spPr>
            <p:txBody>
              <a:bodyPr/>
              <a:lstStyle/>
              <a:p>
                <a:endParaRPr lang="en-US"/>
              </a:p>
            </p:txBody>
          </p:sp>
          <p:sp>
            <p:nvSpPr>
              <p:cNvPr id="99034" name="Line 655"/>
              <p:cNvSpPr>
                <a:spLocks noChangeShapeType="1"/>
              </p:cNvSpPr>
              <p:nvPr/>
            </p:nvSpPr>
            <p:spPr bwMode="auto">
              <a:xfrm flipV="1">
                <a:off x="2969" y="3403"/>
                <a:ext cx="1" cy="48"/>
              </a:xfrm>
              <a:prstGeom prst="line">
                <a:avLst/>
              </a:prstGeom>
              <a:noFill/>
              <a:ln w="0">
                <a:solidFill>
                  <a:srgbClr val="000000"/>
                </a:solidFill>
                <a:round/>
                <a:headEnd/>
                <a:tailEnd/>
              </a:ln>
            </p:spPr>
            <p:txBody>
              <a:bodyPr/>
              <a:lstStyle/>
              <a:p>
                <a:endParaRPr lang="en-US"/>
              </a:p>
            </p:txBody>
          </p:sp>
          <p:sp>
            <p:nvSpPr>
              <p:cNvPr id="99035" name="Line 656"/>
              <p:cNvSpPr>
                <a:spLocks noChangeShapeType="1"/>
              </p:cNvSpPr>
              <p:nvPr/>
            </p:nvSpPr>
            <p:spPr bwMode="auto">
              <a:xfrm flipV="1">
                <a:off x="2975" y="3403"/>
                <a:ext cx="1" cy="48"/>
              </a:xfrm>
              <a:prstGeom prst="line">
                <a:avLst/>
              </a:prstGeom>
              <a:noFill/>
              <a:ln w="0">
                <a:solidFill>
                  <a:srgbClr val="000000"/>
                </a:solidFill>
                <a:round/>
                <a:headEnd/>
                <a:tailEnd/>
              </a:ln>
            </p:spPr>
            <p:txBody>
              <a:bodyPr/>
              <a:lstStyle/>
              <a:p>
                <a:endParaRPr lang="en-US"/>
              </a:p>
            </p:txBody>
          </p:sp>
          <p:sp>
            <p:nvSpPr>
              <p:cNvPr id="99036" name="Line 657"/>
              <p:cNvSpPr>
                <a:spLocks noChangeShapeType="1"/>
              </p:cNvSpPr>
              <p:nvPr/>
            </p:nvSpPr>
            <p:spPr bwMode="auto">
              <a:xfrm flipV="1">
                <a:off x="2975" y="3403"/>
                <a:ext cx="1" cy="48"/>
              </a:xfrm>
              <a:prstGeom prst="line">
                <a:avLst/>
              </a:prstGeom>
              <a:noFill/>
              <a:ln w="0">
                <a:solidFill>
                  <a:srgbClr val="000000"/>
                </a:solidFill>
                <a:round/>
                <a:headEnd/>
                <a:tailEnd/>
              </a:ln>
            </p:spPr>
            <p:txBody>
              <a:bodyPr/>
              <a:lstStyle/>
              <a:p>
                <a:endParaRPr lang="en-US"/>
              </a:p>
            </p:txBody>
          </p:sp>
          <p:sp>
            <p:nvSpPr>
              <p:cNvPr id="99037" name="Line 658"/>
              <p:cNvSpPr>
                <a:spLocks noChangeShapeType="1"/>
              </p:cNvSpPr>
              <p:nvPr/>
            </p:nvSpPr>
            <p:spPr bwMode="auto">
              <a:xfrm flipV="1">
                <a:off x="2975" y="3403"/>
                <a:ext cx="1" cy="48"/>
              </a:xfrm>
              <a:prstGeom prst="line">
                <a:avLst/>
              </a:prstGeom>
              <a:noFill/>
              <a:ln w="0">
                <a:solidFill>
                  <a:srgbClr val="000000"/>
                </a:solidFill>
                <a:round/>
                <a:headEnd/>
                <a:tailEnd/>
              </a:ln>
            </p:spPr>
            <p:txBody>
              <a:bodyPr/>
              <a:lstStyle/>
              <a:p>
                <a:endParaRPr lang="en-US"/>
              </a:p>
            </p:txBody>
          </p:sp>
          <p:sp>
            <p:nvSpPr>
              <p:cNvPr id="99038" name="Line 659"/>
              <p:cNvSpPr>
                <a:spLocks noChangeShapeType="1"/>
              </p:cNvSpPr>
              <p:nvPr/>
            </p:nvSpPr>
            <p:spPr bwMode="auto">
              <a:xfrm flipV="1">
                <a:off x="2981" y="3403"/>
                <a:ext cx="1" cy="48"/>
              </a:xfrm>
              <a:prstGeom prst="line">
                <a:avLst/>
              </a:prstGeom>
              <a:noFill/>
              <a:ln w="0">
                <a:solidFill>
                  <a:srgbClr val="000000"/>
                </a:solidFill>
                <a:round/>
                <a:headEnd/>
                <a:tailEnd/>
              </a:ln>
            </p:spPr>
            <p:txBody>
              <a:bodyPr/>
              <a:lstStyle/>
              <a:p>
                <a:endParaRPr lang="en-US"/>
              </a:p>
            </p:txBody>
          </p:sp>
          <p:sp>
            <p:nvSpPr>
              <p:cNvPr id="99039" name="Line 660"/>
              <p:cNvSpPr>
                <a:spLocks noChangeShapeType="1"/>
              </p:cNvSpPr>
              <p:nvPr/>
            </p:nvSpPr>
            <p:spPr bwMode="auto">
              <a:xfrm flipV="1">
                <a:off x="2981" y="3403"/>
                <a:ext cx="1" cy="48"/>
              </a:xfrm>
              <a:prstGeom prst="line">
                <a:avLst/>
              </a:prstGeom>
              <a:noFill/>
              <a:ln w="0">
                <a:solidFill>
                  <a:srgbClr val="000000"/>
                </a:solidFill>
                <a:round/>
                <a:headEnd/>
                <a:tailEnd/>
              </a:ln>
            </p:spPr>
            <p:txBody>
              <a:bodyPr/>
              <a:lstStyle/>
              <a:p>
                <a:endParaRPr lang="en-US"/>
              </a:p>
            </p:txBody>
          </p:sp>
          <p:sp>
            <p:nvSpPr>
              <p:cNvPr id="99040" name="Line 661"/>
              <p:cNvSpPr>
                <a:spLocks noChangeShapeType="1"/>
              </p:cNvSpPr>
              <p:nvPr/>
            </p:nvSpPr>
            <p:spPr bwMode="auto">
              <a:xfrm flipV="1">
                <a:off x="2981" y="3403"/>
                <a:ext cx="1" cy="48"/>
              </a:xfrm>
              <a:prstGeom prst="line">
                <a:avLst/>
              </a:prstGeom>
              <a:noFill/>
              <a:ln w="0">
                <a:solidFill>
                  <a:srgbClr val="000000"/>
                </a:solidFill>
                <a:round/>
                <a:headEnd/>
                <a:tailEnd/>
              </a:ln>
            </p:spPr>
            <p:txBody>
              <a:bodyPr/>
              <a:lstStyle/>
              <a:p>
                <a:endParaRPr lang="en-US"/>
              </a:p>
            </p:txBody>
          </p:sp>
          <p:sp>
            <p:nvSpPr>
              <p:cNvPr id="99041" name="Line 662"/>
              <p:cNvSpPr>
                <a:spLocks noChangeShapeType="1"/>
              </p:cNvSpPr>
              <p:nvPr/>
            </p:nvSpPr>
            <p:spPr bwMode="auto">
              <a:xfrm flipV="1">
                <a:off x="2987" y="3403"/>
                <a:ext cx="1" cy="48"/>
              </a:xfrm>
              <a:prstGeom prst="line">
                <a:avLst/>
              </a:prstGeom>
              <a:noFill/>
              <a:ln w="0">
                <a:solidFill>
                  <a:srgbClr val="000000"/>
                </a:solidFill>
                <a:round/>
                <a:headEnd/>
                <a:tailEnd/>
              </a:ln>
            </p:spPr>
            <p:txBody>
              <a:bodyPr/>
              <a:lstStyle/>
              <a:p>
                <a:endParaRPr lang="en-US"/>
              </a:p>
            </p:txBody>
          </p:sp>
          <p:sp>
            <p:nvSpPr>
              <p:cNvPr id="99042" name="Line 663"/>
              <p:cNvSpPr>
                <a:spLocks noChangeShapeType="1"/>
              </p:cNvSpPr>
              <p:nvPr/>
            </p:nvSpPr>
            <p:spPr bwMode="auto">
              <a:xfrm flipV="1">
                <a:off x="2987" y="3403"/>
                <a:ext cx="1" cy="48"/>
              </a:xfrm>
              <a:prstGeom prst="line">
                <a:avLst/>
              </a:prstGeom>
              <a:noFill/>
              <a:ln w="0">
                <a:solidFill>
                  <a:srgbClr val="000000"/>
                </a:solidFill>
                <a:round/>
                <a:headEnd/>
                <a:tailEnd/>
              </a:ln>
            </p:spPr>
            <p:txBody>
              <a:bodyPr/>
              <a:lstStyle/>
              <a:p>
                <a:endParaRPr lang="en-US"/>
              </a:p>
            </p:txBody>
          </p:sp>
          <p:sp>
            <p:nvSpPr>
              <p:cNvPr id="99043" name="Line 664"/>
              <p:cNvSpPr>
                <a:spLocks noChangeShapeType="1"/>
              </p:cNvSpPr>
              <p:nvPr/>
            </p:nvSpPr>
            <p:spPr bwMode="auto">
              <a:xfrm flipV="1">
                <a:off x="2987" y="3403"/>
                <a:ext cx="1" cy="48"/>
              </a:xfrm>
              <a:prstGeom prst="line">
                <a:avLst/>
              </a:prstGeom>
              <a:noFill/>
              <a:ln w="0">
                <a:solidFill>
                  <a:srgbClr val="000000"/>
                </a:solidFill>
                <a:round/>
                <a:headEnd/>
                <a:tailEnd/>
              </a:ln>
            </p:spPr>
            <p:txBody>
              <a:bodyPr/>
              <a:lstStyle/>
              <a:p>
                <a:endParaRPr lang="en-US"/>
              </a:p>
            </p:txBody>
          </p:sp>
          <p:sp>
            <p:nvSpPr>
              <p:cNvPr id="99044" name="Line 665"/>
              <p:cNvSpPr>
                <a:spLocks noChangeShapeType="1"/>
              </p:cNvSpPr>
              <p:nvPr/>
            </p:nvSpPr>
            <p:spPr bwMode="auto">
              <a:xfrm flipV="1">
                <a:off x="2993" y="3403"/>
                <a:ext cx="1" cy="48"/>
              </a:xfrm>
              <a:prstGeom prst="line">
                <a:avLst/>
              </a:prstGeom>
              <a:noFill/>
              <a:ln w="0">
                <a:solidFill>
                  <a:srgbClr val="000000"/>
                </a:solidFill>
                <a:round/>
                <a:headEnd/>
                <a:tailEnd/>
              </a:ln>
            </p:spPr>
            <p:txBody>
              <a:bodyPr/>
              <a:lstStyle/>
              <a:p>
                <a:endParaRPr lang="en-US"/>
              </a:p>
            </p:txBody>
          </p:sp>
          <p:sp>
            <p:nvSpPr>
              <p:cNvPr id="99045" name="Line 666"/>
              <p:cNvSpPr>
                <a:spLocks noChangeShapeType="1"/>
              </p:cNvSpPr>
              <p:nvPr/>
            </p:nvSpPr>
            <p:spPr bwMode="auto">
              <a:xfrm flipV="1">
                <a:off x="2993" y="3403"/>
                <a:ext cx="1" cy="48"/>
              </a:xfrm>
              <a:prstGeom prst="line">
                <a:avLst/>
              </a:prstGeom>
              <a:noFill/>
              <a:ln w="0">
                <a:solidFill>
                  <a:srgbClr val="000000"/>
                </a:solidFill>
                <a:round/>
                <a:headEnd/>
                <a:tailEnd/>
              </a:ln>
            </p:spPr>
            <p:txBody>
              <a:bodyPr/>
              <a:lstStyle/>
              <a:p>
                <a:endParaRPr lang="en-US"/>
              </a:p>
            </p:txBody>
          </p:sp>
          <p:sp>
            <p:nvSpPr>
              <p:cNvPr id="99046" name="Line 667"/>
              <p:cNvSpPr>
                <a:spLocks noChangeShapeType="1"/>
              </p:cNvSpPr>
              <p:nvPr/>
            </p:nvSpPr>
            <p:spPr bwMode="auto">
              <a:xfrm flipV="1">
                <a:off x="2993" y="3403"/>
                <a:ext cx="1" cy="48"/>
              </a:xfrm>
              <a:prstGeom prst="line">
                <a:avLst/>
              </a:prstGeom>
              <a:noFill/>
              <a:ln w="0">
                <a:solidFill>
                  <a:srgbClr val="000000"/>
                </a:solidFill>
                <a:round/>
                <a:headEnd/>
                <a:tailEnd/>
              </a:ln>
            </p:spPr>
            <p:txBody>
              <a:bodyPr/>
              <a:lstStyle/>
              <a:p>
                <a:endParaRPr lang="en-US"/>
              </a:p>
            </p:txBody>
          </p:sp>
          <p:sp>
            <p:nvSpPr>
              <p:cNvPr id="99047" name="Line 668"/>
              <p:cNvSpPr>
                <a:spLocks noChangeShapeType="1"/>
              </p:cNvSpPr>
              <p:nvPr/>
            </p:nvSpPr>
            <p:spPr bwMode="auto">
              <a:xfrm flipV="1">
                <a:off x="2999" y="3403"/>
                <a:ext cx="1" cy="48"/>
              </a:xfrm>
              <a:prstGeom prst="line">
                <a:avLst/>
              </a:prstGeom>
              <a:noFill/>
              <a:ln w="0">
                <a:solidFill>
                  <a:srgbClr val="000000"/>
                </a:solidFill>
                <a:round/>
                <a:headEnd/>
                <a:tailEnd/>
              </a:ln>
            </p:spPr>
            <p:txBody>
              <a:bodyPr/>
              <a:lstStyle/>
              <a:p>
                <a:endParaRPr lang="en-US"/>
              </a:p>
            </p:txBody>
          </p:sp>
          <p:sp>
            <p:nvSpPr>
              <p:cNvPr id="99048" name="Line 669"/>
              <p:cNvSpPr>
                <a:spLocks noChangeShapeType="1"/>
              </p:cNvSpPr>
              <p:nvPr/>
            </p:nvSpPr>
            <p:spPr bwMode="auto">
              <a:xfrm flipV="1">
                <a:off x="2999" y="3403"/>
                <a:ext cx="1" cy="48"/>
              </a:xfrm>
              <a:prstGeom prst="line">
                <a:avLst/>
              </a:prstGeom>
              <a:noFill/>
              <a:ln w="0">
                <a:solidFill>
                  <a:srgbClr val="000000"/>
                </a:solidFill>
                <a:round/>
                <a:headEnd/>
                <a:tailEnd/>
              </a:ln>
            </p:spPr>
            <p:txBody>
              <a:bodyPr/>
              <a:lstStyle/>
              <a:p>
                <a:endParaRPr lang="en-US"/>
              </a:p>
            </p:txBody>
          </p:sp>
          <p:sp>
            <p:nvSpPr>
              <p:cNvPr id="99049" name="Line 670"/>
              <p:cNvSpPr>
                <a:spLocks noChangeShapeType="1"/>
              </p:cNvSpPr>
              <p:nvPr/>
            </p:nvSpPr>
            <p:spPr bwMode="auto">
              <a:xfrm flipV="1">
                <a:off x="2999" y="3403"/>
                <a:ext cx="1" cy="48"/>
              </a:xfrm>
              <a:prstGeom prst="line">
                <a:avLst/>
              </a:prstGeom>
              <a:noFill/>
              <a:ln w="0">
                <a:solidFill>
                  <a:srgbClr val="000000"/>
                </a:solidFill>
                <a:round/>
                <a:headEnd/>
                <a:tailEnd/>
              </a:ln>
            </p:spPr>
            <p:txBody>
              <a:bodyPr/>
              <a:lstStyle/>
              <a:p>
                <a:endParaRPr lang="en-US"/>
              </a:p>
            </p:txBody>
          </p:sp>
          <p:sp>
            <p:nvSpPr>
              <p:cNvPr id="99050" name="Line 671"/>
              <p:cNvSpPr>
                <a:spLocks noChangeShapeType="1"/>
              </p:cNvSpPr>
              <p:nvPr/>
            </p:nvSpPr>
            <p:spPr bwMode="auto">
              <a:xfrm flipV="1">
                <a:off x="3005" y="3403"/>
                <a:ext cx="1" cy="48"/>
              </a:xfrm>
              <a:prstGeom prst="line">
                <a:avLst/>
              </a:prstGeom>
              <a:noFill/>
              <a:ln w="0">
                <a:solidFill>
                  <a:srgbClr val="000000"/>
                </a:solidFill>
                <a:round/>
                <a:headEnd/>
                <a:tailEnd/>
              </a:ln>
            </p:spPr>
            <p:txBody>
              <a:bodyPr/>
              <a:lstStyle/>
              <a:p>
                <a:endParaRPr lang="en-US"/>
              </a:p>
            </p:txBody>
          </p:sp>
          <p:sp>
            <p:nvSpPr>
              <p:cNvPr id="99051" name="Line 672"/>
              <p:cNvSpPr>
                <a:spLocks noChangeShapeType="1"/>
              </p:cNvSpPr>
              <p:nvPr/>
            </p:nvSpPr>
            <p:spPr bwMode="auto">
              <a:xfrm flipV="1">
                <a:off x="3005" y="3403"/>
                <a:ext cx="1" cy="48"/>
              </a:xfrm>
              <a:prstGeom prst="line">
                <a:avLst/>
              </a:prstGeom>
              <a:noFill/>
              <a:ln w="0">
                <a:solidFill>
                  <a:srgbClr val="000000"/>
                </a:solidFill>
                <a:round/>
                <a:headEnd/>
                <a:tailEnd/>
              </a:ln>
            </p:spPr>
            <p:txBody>
              <a:bodyPr/>
              <a:lstStyle/>
              <a:p>
                <a:endParaRPr lang="en-US"/>
              </a:p>
            </p:txBody>
          </p:sp>
          <p:sp>
            <p:nvSpPr>
              <p:cNvPr id="99052" name="Line 673"/>
              <p:cNvSpPr>
                <a:spLocks noChangeShapeType="1"/>
              </p:cNvSpPr>
              <p:nvPr/>
            </p:nvSpPr>
            <p:spPr bwMode="auto">
              <a:xfrm flipV="1">
                <a:off x="3005" y="3403"/>
                <a:ext cx="1" cy="48"/>
              </a:xfrm>
              <a:prstGeom prst="line">
                <a:avLst/>
              </a:prstGeom>
              <a:noFill/>
              <a:ln w="0">
                <a:solidFill>
                  <a:srgbClr val="000000"/>
                </a:solidFill>
                <a:round/>
                <a:headEnd/>
                <a:tailEnd/>
              </a:ln>
            </p:spPr>
            <p:txBody>
              <a:bodyPr/>
              <a:lstStyle/>
              <a:p>
                <a:endParaRPr lang="en-US"/>
              </a:p>
            </p:txBody>
          </p:sp>
          <p:sp>
            <p:nvSpPr>
              <p:cNvPr id="99053" name="Line 674"/>
              <p:cNvSpPr>
                <a:spLocks noChangeShapeType="1"/>
              </p:cNvSpPr>
              <p:nvPr/>
            </p:nvSpPr>
            <p:spPr bwMode="auto">
              <a:xfrm flipV="1">
                <a:off x="3011" y="3403"/>
                <a:ext cx="1" cy="48"/>
              </a:xfrm>
              <a:prstGeom prst="line">
                <a:avLst/>
              </a:prstGeom>
              <a:noFill/>
              <a:ln w="0">
                <a:solidFill>
                  <a:srgbClr val="000000"/>
                </a:solidFill>
                <a:round/>
                <a:headEnd/>
                <a:tailEnd/>
              </a:ln>
            </p:spPr>
            <p:txBody>
              <a:bodyPr/>
              <a:lstStyle/>
              <a:p>
                <a:endParaRPr lang="en-US"/>
              </a:p>
            </p:txBody>
          </p:sp>
          <p:sp>
            <p:nvSpPr>
              <p:cNvPr id="99054" name="Line 675"/>
              <p:cNvSpPr>
                <a:spLocks noChangeShapeType="1"/>
              </p:cNvSpPr>
              <p:nvPr/>
            </p:nvSpPr>
            <p:spPr bwMode="auto">
              <a:xfrm flipV="1">
                <a:off x="3011" y="3403"/>
                <a:ext cx="1" cy="48"/>
              </a:xfrm>
              <a:prstGeom prst="line">
                <a:avLst/>
              </a:prstGeom>
              <a:noFill/>
              <a:ln w="0">
                <a:solidFill>
                  <a:srgbClr val="000000"/>
                </a:solidFill>
                <a:round/>
                <a:headEnd/>
                <a:tailEnd/>
              </a:ln>
            </p:spPr>
            <p:txBody>
              <a:bodyPr/>
              <a:lstStyle/>
              <a:p>
                <a:endParaRPr lang="en-US"/>
              </a:p>
            </p:txBody>
          </p:sp>
          <p:sp>
            <p:nvSpPr>
              <p:cNvPr id="99055" name="Line 676"/>
              <p:cNvSpPr>
                <a:spLocks noChangeShapeType="1"/>
              </p:cNvSpPr>
              <p:nvPr/>
            </p:nvSpPr>
            <p:spPr bwMode="auto">
              <a:xfrm flipV="1">
                <a:off x="3011" y="3403"/>
                <a:ext cx="1" cy="48"/>
              </a:xfrm>
              <a:prstGeom prst="line">
                <a:avLst/>
              </a:prstGeom>
              <a:noFill/>
              <a:ln w="0">
                <a:solidFill>
                  <a:srgbClr val="000000"/>
                </a:solidFill>
                <a:round/>
                <a:headEnd/>
                <a:tailEnd/>
              </a:ln>
            </p:spPr>
            <p:txBody>
              <a:bodyPr/>
              <a:lstStyle/>
              <a:p>
                <a:endParaRPr lang="en-US"/>
              </a:p>
            </p:txBody>
          </p:sp>
          <p:sp>
            <p:nvSpPr>
              <p:cNvPr id="99056" name="Line 677"/>
              <p:cNvSpPr>
                <a:spLocks noChangeShapeType="1"/>
              </p:cNvSpPr>
              <p:nvPr/>
            </p:nvSpPr>
            <p:spPr bwMode="auto">
              <a:xfrm flipV="1">
                <a:off x="3017" y="3403"/>
                <a:ext cx="1" cy="48"/>
              </a:xfrm>
              <a:prstGeom prst="line">
                <a:avLst/>
              </a:prstGeom>
              <a:noFill/>
              <a:ln w="0">
                <a:solidFill>
                  <a:srgbClr val="000000"/>
                </a:solidFill>
                <a:round/>
                <a:headEnd/>
                <a:tailEnd/>
              </a:ln>
            </p:spPr>
            <p:txBody>
              <a:bodyPr/>
              <a:lstStyle/>
              <a:p>
                <a:endParaRPr lang="en-US"/>
              </a:p>
            </p:txBody>
          </p:sp>
          <p:sp>
            <p:nvSpPr>
              <p:cNvPr id="99057" name="Line 678"/>
              <p:cNvSpPr>
                <a:spLocks noChangeShapeType="1"/>
              </p:cNvSpPr>
              <p:nvPr/>
            </p:nvSpPr>
            <p:spPr bwMode="auto">
              <a:xfrm flipV="1">
                <a:off x="3017" y="3403"/>
                <a:ext cx="1" cy="48"/>
              </a:xfrm>
              <a:prstGeom prst="line">
                <a:avLst/>
              </a:prstGeom>
              <a:noFill/>
              <a:ln w="0">
                <a:solidFill>
                  <a:srgbClr val="000000"/>
                </a:solidFill>
                <a:round/>
                <a:headEnd/>
                <a:tailEnd/>
              </a:ln>
            </p:spPr>
            <p:txBody>
              <a:bodyPr/>
              <a:lstStyle/>
              <a:p>
                <a:endParaRPr lang="en-US"/>
              </a:p>
            </p:txBody>
          </p:sp>
          <p:sp>
            <p:nvSpPr>
              <p:cNvPr id="99058" name="Line 679"/>
              <p:cNvSpPr>
                <a:spLocks noChangeShapeType="1"/>
              </p:cNvSpPr>
              <p:nvPr/>
            </p:nvSpPr>
            <p:spPr bwMode="auto">
              <a:xfrm flipV="1">
                <a:off x="3017" y="3403"/>
                <a:ext cx="1" cy="48"/>
              </a:xfrm>
              <a:prstGeom prst="line">
                <a:avLst/>
              </a:prstGeom>
              <a:noFill/>
              <a:ln w="0">
                <a:solidFill>
                  <a:srgbClr val="000000"/>
                </a:solidFill>
                <a:round/>
                <a:headEnd/>
                <a:tailEnd/>
              </a:ln>
            </p:spPr>
            <p:txBody>
              <a:bodyPr/>
              <a:lstStyle/>
              <a:p>
                <a:endParaRPr lang="en-US"/>
              </a:p>
            </p:txBody>
          </p:sp>
          <p:sp>
            <p:nvSpPr>
              <p:cNvPr id="99059" name="Line 680"/>
              <p:cNvSpPr>
                <a:spLocks noChangeShapeType="1"/>
              </p:cNvSpPr>
              <p:nvPr/>
            </p:nvSpPr>
            <p:spPr bwMode="auto">
              <a:xfrm flipV="1">
                <a:off x="3023" y="3403"/>
                <a:ext cx="1" cy="48"/>
              </a:xfrm>
              <a:prstGeom prst="line">
                <a:avLst/>
              </a:prstGeom>
              <a:noFill/>
              <a:ln w="0">
                <a:solidFill>
                  <a:srgbClr val="000000"/>
                </a:solidFill>
                <a:round/>
                <a:headEnd/>
                <a:tailEnd/>
              </a:ln>
            </p:spPr>
            <p:txBody>
              <a:bodyPr/>
              <a:lstStyle/>
              <a:p>
                <a:endParaRPr lang="en-US"/>
              </a:p>
            </p:txBody>
          </p:sp>
          <p:sp>
            <p:nvSpPr>
              <p:cNvPr id="99060" name="Line 681"/>
              <p:cNvSpPr>
                <a:spLocks noChangeShapeType="1"/>
              </p:cNvSpPr>
              <p:nvPr/>
            </p:nvSpPr>
            <p:spPr bwMode="auto">
              <a:xfrm flipV="1">
                <a:off x="3023" y="3403"/>
                <a:ext cx="1" cy="48"/>
              </a:xfrm>
              <a:prstGeom prst="line">
                <a:avLst/>
              </a:prstGeom>
              <a:noFill/>
              <a:ln w="0">
                <a:solidFill>
                  <a:srgbClr val="000000"/>
                </a:solidFill>
                <a:round/>
                <a:headEnd/>
                <a:tailEnd/>
              </a:ln>
            </p:spPr>
            <p:txBody>
              <a:bodyPr/>
              <a:lstStyle/>
              <a:p>
                <a:endParaRPr lang="en-US"/>
              </a:p>
            </p:txBody>
          </p:sp>
          <p:sp>
            <p:nvSpPr>
              <p:cNvPr id="99061" name="Line 682"/>
              <p:cNvSpPr>
                <a:spLocks noChangeShapeType="1"/>
              </p:cNvSpPr>
              <p:nvPr/>
            </p:nvSpPr>
            <p:spPr bwMode="auto">
              <a:xfrm flipV="1">
                <a:off x="3023" y="3403"/>
                <a:ext cx="1" cy="48"/>
              </a:xfrm>
              <a:prstGeom prst="line">
                <a:avLst/>
              </a:prstGeom>
              <a:noFill/>
              <a:ln w="0">
                <a:solidFill>
                  <a:srgbClr val="000000"/>
                </a:solidFill>
                <a:round/>
                <a:headEnd/>
                <a:tailEnd/>
              </a:ln>
            </p:spPr>
            <p:txBody>
              <a:bodyPr/>
              <a:lstStyle/>
              <a:p>
                <a:endParaRPr lang="en-US"/>
              </a:p>
            </p:txBody>
          </p:sp>
          <p:sp>
            <p:nvSpPr>
              <p:cNvPr id="99062" name="Line 683"/>
              <p:cNvSpPr>
                <a:spLocks noChangeShapeType="1"/>
              </p:cNvSpPr>
              <p:nvPr/>
            </p:nvSpPr>
            <p:spPr bwMode="auto">
              <a:xfrm flipV="1">
                <a:off x="3029" y="3403"/>
                <a:ext cx="1" cy="48"/>
              </a:xfrm>
              <a:prstGeom prst="line">
                <a:avLst/>
              </a:prstGeom>
              <a:noFill/>
              <a:ln w="0">
                <a:solidFill>
                  <a:srgbClr val="000000"/>
                </a:solidFill>
                <a:round/>
                <a:headEnd/>
                <a:tailEnd/>
              </a:ln>
            </p:spPr>
            <p:txBody>
              <a:bodyPr/>
              <a:lstStyle/>
              <a:p>
                <a:endParaRPr lang="en-US"/>
              </a:p>
            </p:txBody>
          </p:sp>
          <p:sp>
            <p:nvSpPr>
              <p:cNvPr id="99063" name="Line 684"/>
              <p:cNvSpPr>
                <a:spLocks noChangeShapeType="1"/>
              </p:cNvSpPr>
              <p:nvPr/>
            </p:nvSpPr>
            <p:spPr bwMode="auto">
              <a:xfrm flipV="1">
                <a:off x="3029" y="3403"/>
                <a:ext cx="1" cy="48"/>
              </a:xfrm>
              <a:prstGeom prst="line">
                <a:avLst/>
              </a:prstGeom>
              <a:noFill/>
              <a:ln w="0">
                <a:solidFill>
                  <a:srgbClr val="000000"/>
                </a:solidFill>
                <a:round/>
                <a:headEnd/>
                <a:tailEnd/>
              </a:ln>
            </p:spPr>
            <p:txBody>
              <a:bodyPr/>
              <a:lstStyle/>
              <a:p>
                <a:endParaRPr lang="en-US"/>
              </a:p>
            </p:txBody>
          </p:sp>
          <p:sp>
            <p:nvSpPr>
              <p:cNvPr id="99064" name="Line 685"/>
              <p:cNvSpPr>
                <a:spLocks noChangeShapeType="1"/>
              </p:cNvSpPr>
              <p:nvPr/>
            </p:nvSpPr>
            <p:spPr bwMode="auto">
              <a:xfrm flipV="1">
                <a:off x="3029" y="3403"/>
                <a:ext cx="1" cy="48"/>
              </a:xfrm>
              <a:prstGeom prst="line">
                <a:avLst/>
              </a:prstGeom>
              <a:noFill/>
              <a:ln w="0">
                <a:solidFill>
                  <a:srgbClr val="000000"/>
                </a:solidFill>
                <a:round/>
                <a:headEnd/>
                <a:tailEnd/>
              </a:ln>
            </p:spPr>
            <p:txBody>
              <a:bodyPr/>
              <a:lstStyle/>
              <a:p>
                <a:endParaRPr lang="en-US"/>
              </a:p>
            </p:txBody>
          </p:sp>
          <p:sp>
            <p:nvSpPr>
              <p:cNvPr id="99065" name="Line 686"/>
              <p:cNvSpPr>
                <a:spLocks noChangeShapeType="1"/>
              </p:cNvSpPr>
              <p:nvPr/>
            </p:nvSpPr>
            <p:spPr bwMode="auto">
              <a:xfrm flipV="1">
                <a:off x="3035" y="3403"/>
                <a:ext cx="1" cy="48"/>
              </a:xfrm>
              <a:prstGeom prst="line">
                <a:avLst/>
              </a:prstGeom>
              <a:noFill/>
              <a:ln w="0">
                <a:solidFill>
                  <a:srgbClr val="000000"/>
                </a:solidFill>
                <a:round/>
                <a:headEnd/>
                <a:tailEnd/>
              </a:ln>
            </p:spPr>
            <p:txBody>
              <a:bodyPr/>
              <a:lstStyle/>
              <a:p>
                <a:endParaRPr lang="en-US"/>
              </a:p>
            </p:txBody>
          </p:sp>
          <p:sp>
            <p:nvSpPr>
              <p:cNvPr id="99066" name="Line 687"/>
              <p:cNvSpPr>
                <a:spLocks noChangeShapeType="1"/>
              </p:cNvSpPr>
              <p:nvPr/>
            </p:nvSpPr>
            <p:spPr bwMode="auto">
              <a:xfrm flipV="1">
                <a:off x="3035" y="3403"/>
                <a:ext cx="1" cy="48"/>
              </a:xfrm>
              <a:prstGeom prst="line">
                <a:avLst/>
              </a:prstGeom>
              <a:noFill/>
              <a:ln w="0">
                <a:solidFill>
                  <a:srgbClr val="000000"/>
                </a:solidFill>
                <a:round/>
                <a:headEnd/>
                <a:tailEnd/>
              </a:ln>
            </p:spPr>
            <p:txBody>
              <a:bodyPr/>
              <a:lstStyle/>
              <a:p>
                <a:endParaRPr lang="en-US"/>
              </a:p>
            </p:txBody>
          </p:sp>
          <p:sp>
            <p:nvSpPr>
              <p:cNvPr id="99067" name="Line 688"/>
              <p:cNvSpPr>
                <a:spLocks noChangeShapeType="1"/>
              </p:cNvSpPr>
              <p:nvPr/>
            </p:nvSpPr>
            <p:spPr bwMode="auto">
              <a:xfrm flipV="1">
                <a:off x="3035" y="3403"/>
                <a:ext cx="1" cy="48"/>
              </a:xfrm>
              <a:prstGeom prst="line">
                <a:avLst/>
              </a:prstGeom>
              <a:noFill/>
              <a:ln w="0">
                <a:solidFill>
                  <a:srgbClr val="000000"/>
                </a:solidFill>
                <a:round/>
                <a:headEnd/>
                <a:tailEnd/>
              </a:ln>
            </p:spPr>
            <p:txBody>
              <a:bodyPr/>
              <a:lstStyle/>
              <a:p>
                <a:endParaRPr lang="en-US"/>
              </a:p>
            </p:txBody>
          </p:sp>
          <p:sp>
            <p:nvSpPr>
              <p:cNvPr id="99068" name="Line 689"/>
              <p:cNvSpPr>
                <a:spLocks noChangeShapeType="1"/>
              </p:cNvSpPr>
              <p:nvPr/>
            </p:nvSpPr>
            <p:spPr bwMode="auto">
              <a:xfrm flipV="1">
                <a:off x="3041" y="3403"/>
                <a:ext cx="1" cy="48"/>
              </a:xfrm>
              <a:prstGeom prst="line">
                <a:avLst/>
              </a:prstGeom>
              <a:noFill/>
              <a:ln w="0">
                <a:solidFill>
                  <a:srgbClr val="000000"/>
                </a:solidFill>
                <a:round/>
                <a:headEnd/>
                <a:tailEnd/>
              </a:ln>
            </p:spPr>
            <p:txBody>
              <a:bodyPr/>
              <a:lstStyle/>
              <a:p>
                <a:endParaRPr lang="en-US"/>
              </a:p>
            </p:txBody>
          </p:sp>
          <p:sp>
            <p:nvSpPr>
              <p:cNvPr id="99069" name="Line 690"/>
              <p:cNvSpPr>
                <a:spLocks noChangeShapeType="1"/>
              </p:cNvSpPr>
              <p:nvPr/>
            </p:nvSpPr>
            <p:spPr bwMode="auto">
              <a:xfrm flipV="1">
                <a:off x="3041" y="3403"/>
                <a:ext cx="1" cy="48"/>
              </a:xfrm>
              <a:prstGeom prst="line">
                <a:avLst/>
              </a:prstGeom>
              <a:noFill/>
              <a:ln w="0">
                <a:solidFill>
                  <a:srgbClr val="000000"/>
                </a:solidFill>
                <a:round/>
                <a:headEnd/>
                <a:tailEnd/>
              </a:ln>
            </p:spPr>
            <p:txBody>
              <a:bodyPr/>
              <a:lstStyle/>
              <a:p>
                <a:endParaRPr lang="en-US"/>
              </a:p>
            </p:txBody>
          </p:sp>
          <p:sp>
            <p:nvSpPr>
              <p:cNvPr id="99070" name="Line 691"/>
              <p:cNvSpPr>
                <a:spLocks noChangeShapeType="1"/>
              </p:cNvSpPr>
              <p:nvPr/>
            </p:nvSpPr>
            <p:spPr bwMode="auto">
              <a:xfrm flipV="1">
                <a:off x="3041" y="3403"/>
                <a:ext cx="1" cy="48"/>
              </a:xfrm>
              <a:prstGeom prst="line">
                <a:avLst/>
              </a:prstGeom>
              <a:noFill/>
              <a:ln w="0">
                <a:solidFill>
                  <a:srgbClr val="000000"/>
                </a:solidFill>
                <a:round/>
                <a:headEnd/>
                <a:tailEnd/>
              </a:ln>
            </p:spPr>
            <p:txBody>
              <a:bodyPr/>
              <a:lstStyle/>
              <a:p>
                <a:endParaRPr lang="en-US"/>
              </a:p>
            </p:txBody>
          </p:sp>
          <p:sp>
            <p:nvSpPr>
              <p:cNvPr id="99071" name="Line 692"/>
              <p:cNvSpPr>
                <a:spLocks noChangeShapeType="1"/>
              </p:cNvSpPr>
              <p:nvPr/>
            </p:nvSpPr>
            <p:spPr bwMode="auto">
              <a:xfrm flipV="1">
                <a:off x="3047" y="3403"/>
                <a:ext cx="1" cy="48"/>
              </a:xfrm>
              <a:prstGeom prst="line">
                <a:avLst/>
              </a:prstGeom>
              <a:noFill/>
              <a:ln w="0">
                <a:solidFill>
                  <a:srgbClr val="000000"/>
                </a:solidFill>
                <a:round/>
                <a:headEnd/>
                <a:tailEnd/>
              </a:ln>
            </p:spPr>
            <p:txBody>
              <a:bodyPr/>
              <a:lstStyle/>
              <a:p>
                <a:endParaRPr lang="en-US"/>
              </a:p>
            </p:txBody>
          </p:sp>
          <p:sp>
            <p:nvSpPr>
              <p:cNvPr id="99072" name="Line 693"/>
              <p:cNvSpPr>
                <a:spLocks noChangeShapeType="1"/>
              </p:cNvSpPr>
              <p:nvPr/>
            </p:nvSpPr>
            <p:spPr bwMode="auto">
              <a:xfrm flipV="1">
                <a:off x="3047" y="3403"/>
                <a:ext cx="1" cy="48"/>
              </a:xfrm>
              <a:prstGeom prst="line">
                <a:avLst/>
              </a:prstGeom>
              <a:noFill/>
              <a:ln w="0">
                <a:solidFill>
                  <a:srgbClr val="000000"/>
                </a:solidFill>
                <a:round/>
                <a:headEnd/>
                <a:tailEnd/>
              </a:ln>
            </p:spPr>
            <p:txBody>
              <a:bodyPr/>
              <a:lstStyle/>
              <a:p>
                <a:endParaRPr lang="en-US"/>
              </a:p>
            </p:txBody>
          </p:sp>
          <p:sp>
            <p:nvSpPr>
              <p:cNvPr id="99073" name="Line 694"/>
              <p:cNvSpPr>
                <a:spLocks noChangeShapeType="1"/>
              </p:cNvSpPr>
              <p:nvPr/>
            </p:nvSpPr>
            <p:spPr bwMode="auto">
              <a:xfrm flipV="1">
                <a:off x="3047" y="3403"/>
                <a:ext cx="1" cy="48"/>
              </a:xfrm>
              <a:prstGeom prst="line">
                <a:avLst/>
              </a:prstGeom>
              <a:noFill/>
              <a:ln w="0">
                <a:solidFill>
                  <a:srgbClr val="000000"/>
                </a:solidFill>
                <a:round/>
                <a:headEnd/>
                <a:tailEnd/>
              </a:ln>
            </p:spPr>
            <p:txBody>
              <a:bodyPr/>
              <a:lstStyle/>
              <a:p>
                <a:endParaRPr lang="en-US"/>
              </a:p>
            </p:txBody>
          </p:sp>
          <p:sp>
            <p:nvSpPr>
              <p:cNvPr id="99074" name="Line 695"/>
              <p:cNvSpPr>
                <a:spLocks noChangeShapeType="1"/>
              </p:cNvSpPr>
              <p:nvPr/>
            </p:nvSpPr>
            <p:spPr bwMode="auto">
              <a:xfrm flipV="1">
                <a:off x="3053" y="3403"/>
                <a:ext cx="1" cy="48"/>
              </a:xfrm>
              <a:prstGeom prst="line">
                <a:avLst/>
              </a:prstGeom>
              <a:noFill/>
              <a:ln w="0">
                <a:solidFill>
                  <a:srgbClr val="000000"/>
                </a:solidFill>
                <a:round/>
                <a:headEnd/>
                <a:tailEnd/>
              </a:ln>
            </p:spPr>
            <p:txBody>
              <a:bodyPr/>
              <a:lstStyle/>
              <a:p>
                <a:endParaRPr lang="en-US"/>
              </a:p>
            </p:txBody>
          </p:sp>
          <p:sp>
            <p:nvSpPr>
              <p:cNvPr id="99075" name="Line 696"/>
              <p:cNvSpPr>
                <a:spLocks noChangeShapeType="1"/>
              </p:cNvSpPr>
              <p:nvPr/>
            </p:nvSpPr>
            <p:spPr bwMode="auto">
              <a:xfrm flipV="1">
                <a:off x="3053" y="3403"/>
                <a:ext cx="1" cy="48"/>
              </a:xfrm>
              <a:prstGeom prst="line">
                <a:avLst/>
              </a:prstGeom>
              <a:noFill/>
              <a:ln w="0">
                <a:solidFill>
                  <a:srgbClr val="000000"/>
                </a:solidFill>
                <a:round/>
                <a:headEnd/>
                <a:tailEnd/>
              </a:ln>
            </p:spPr>
            <p:txBody>
              <a:bodyPr/>
              <a:lstStyle/>
              <a:p>
                <a:endParaRPr lang="en-US"/>
              </a:p>
            </p:txBody>
          </p:sp>
          <p:sp>
            <p:nvSpPr>
              <p:cNvPr id="99076" name="Line 697"/>
              <p:cNvSpPr>
                <a:spLocks noChangeShapeType="1"/>
              </p:cNvSpPr>
              <p:nvPr/>
            </p:nvSpPr>
            <p:spPr bwMode="auto">
              <a:xfrm flipV="1">
                <a:off x="3053" y="3403"/>
                <a:ext cx="1" cy="48"/>
              </a:xfrm>
              <a:prstGeom prst="line">
                <a:avLst/>
              </a:prstGeom>
              <a:noFill/>
              <a:ln w="0">
                <a:solidFill>
                  <a:srgbClr val="000000"/>
                </a:solidFill>
                <a:round/>
                <a:headEnd/>
                <a:tailEnd/>
              </a:ln>
            </p:spPr>
            <p:txBody>
              <a:bodyPr/>
              <a:lstStyle/>
              <a:p>
                <a:endParaRPr lang="en-US"/>
              </a:p>
            </p:txBody>
          </p:sp>
          <p:sp>
            <p:nvSpPr>
              <p:cNvPr id="99077" name="Line 698"/>
              <p:cNvSpPr>
                <a:spLocks noChangeShapeType="1"/>
              </p:cNvSpPr>
              <p:nvPr/>
            </p:nvSpPr>
            <p:spPr bwMode="auto">
              <a:xfrm flipV="1">
                <a:off x="3059" y="3403"/>
                <a:ext cx="1" cy="48"/>
              </a:xfrm>
              <a:prstGeom prst="line">
                <a:avLst/>
              </a:prstGeom>
              <a:noFill/>
              <a:ln w="0">
                <a:solidFill>
                  <a:srgbClr val="000000"/>
                </a:solidFill>
                <a:round/>
                <a:headEnd/>
                <a:tailEnd/>
              </a:ln>
            </p:spPr>
            <p:txBody>
              <a:bodyPr/>
              <a:lstStyle/>
              <a:p>
                <a:endParaRPr lang="en-US"/>
              </a:p>
            </p:txBody>
          </p:sp>
          <p:sp>
            <p:nvSpPr>
              <p:cNvPr id="99078" name="Line 699"/>
              <p:cNvSpPr>
                <a:spLocks noChangeShapeType="1"/>
              </p:cNvSpPr>
              <p:nvPr/>
            </p:nvSpPr>
            <p:spPr bwMode="auto">
              <a:xfrm flipV="1">
                <a:off x="3059" y="3403"/>
                <a:ext cx="1" cy="48"/>
              </a:xfrm>
              <a:prstGeom prst="line">
                <a:avLst/>
              </a:prstGeom>
              <a:noFill/>
              <a:ln w="0">
                <a:solidFill>
                  <a:srgbClr val="000000"/>
                </a:solidFill>
                <a:round/>
                <a:headEnd/>
                <a:tailEnd/>
              </a:ln>
            </p:spPr>
            <p:txBody>
              <a:bodyPr/>
              <a:lstStyle/>
              <a:p>
                <a:endParaRPr lang="en-US"/>
              </a:p>
            </p:txBody>
          </p:sp>
          <p:sp>
            <p:nvSpPr>
              <p:cNvPr id="99079" name="Line 700"/>
              <p:cNvSpPr>
                <a:spLocks noChangeShapeType="1"/>
              </p:cNvSpPr>
              <p:nvPr/>
            </p:nvSpPr>
            <p:spPr bwMode="auto">
              <a:xfrm flipV="1">
                <a:off x="3059" y="3403"/>
                <a:ext cx="1" cy="48"/>
              </a:xfrm>
              <a:prstGeom prst="line">
                <a:avLst/>
              </a:prstGeom>
              <a:noFill/>
              <a:ln w="0">
                <a:solidFill>
                  <a:srgbClr val="000000"/>
                </a:solidFill>
                <a:round/>
                <a:headEnd/>
                <a:tailEnd/>
              </a:ln>
            </p:spPr>
            <p:txBody>
              <a:bodyPr/>
              <a:lstStyle/>
              <a:p>
                <a:endParaRPr lang="en-US"/>
              </a:p>
            </p:txBody>
          </p:sp>
          <p:sp>
            <p:nvSpPr>
              <p:cNvPr id="99080" name="Line 701"/>
              <p:cNvSpPr>
                <a:spLocks noChangeShapeType="1"/>
              </p:cNvSpPr>
              <p:nvPr/>
            </p:nvSpPr>
            <p:spPr bwMode="auto">
              <a:xfrm flipV="1">
                <a:off x="3065" y="3403"/>
                <a:ext cx="1" cy="48"/>
              </a:xfrm>
              <a:prstGeom prst="line">
                <a:avLst/>
              </a:prstGeom>
              <a:noFill/>
              <a:ln w="0">
                <a:solidFill>
                  <a:srgbClr val="000000"/>
                </a:solidFill>
                <a:round/>
                <a:headEnd/>
                <a:tailEnd/>
              </a:ln>
            </p:spPr>
            <p:txBody>
              <a:bodyPr/>
              <a:lstStyle/>
              <a:p>
                <a:endParaRPr lang="en-US"/>
              </a:p>
            </p:txBody>
          </p:sp>
          <p:sp>
            <p:nvSpPr>
              <p:cNvPr id="99081" name="Line 702"/>
              <p:cNvSpPr>
                <a:spLocks noChangeShapeType="1"/>
              </p:cNvSpPr>
              <p:nvPr/>
            </p:nvSpPr>
            <p:spPr bwMode="auto">
              <a:xfrm flipV="1">
                <a:off x="3065" y="3403"/>
                <a:ext cx="1" cy="48"/>
              </a:xfrm>
              <a:prstGeom prst="line">
                <a:avLst/>
              </a:prstGeom>
              <a:noFill/>
              <a:ln w="0">
                <a:solidFill>
                  <a:srgbClr val="000000"/>
                </a:solidFill>
                <a:round/>
                <a:headEnd/>
                <a:tailEnd/>
              </a:ln>
            </p:spPr>
            <p:txBody>
              <a:bodyPr/>
              <a:lstStyle/>
              <a:p>
                <a:endParaRPr lang="en-US"/>
              </a:p>
            </p:txBody>
          </p:sp>
          <p:sp>
            <p:nvSpPr>
              <p:cNvPr id="99082" name="Line 703"/>
              <p:cNvSpPr>
                <a:spLocks noChangeShapeType="1"/>
              </p:cNvSpPr>
              <p:nvPr/>
            </p:nvSpPr>
            <p:spPr bwMode="auto">
              <a:xfrm flipV="1">
                <a:off x="3065" y="3403"/>
                <a:ext cx="1" cy="48"/>
              </a:xfrm>
              <a:prstGeom prst="line">
                <a:avLst/>
              </a:prstGeom>
              <a:noFill/>
              <a:ln w="0">
                <a:solidFill>
                  <a:srgbClr val="000000"/>
                </a:solidFill>
                <a:round/>
                <a:headEnd/>
                <a:tailEnd/>
              </a:ln>
            </p:spPr>
            <p:txBody>
              <a:bodyPr/>
              <a:lstStyle/>
              <a:p>
                <a:endParaRPr lang="en-US"/>
              </a:p>
            </p:txBody>
          </p:sp>
          <p:sp>
            <p:nvSpPr>
              <p:cNvPr id="99083" name="Line 704"/>
              <p:cNvSpPr>
                <a:spLocks noChangeShapeType="1"/>
              </p:cNvSpPr>
              <p:nvPr/>
            </p:nvSpPr>
            <p:spPr bwMode="auto">
              <a:xfrm flipV="1">
                <a:off x="3071" y="3403"/>
                <a:ext cx="1" cy="48"/>
              </a:xfrm>
              <a:prstGeom prst="line">
                <a:avLst/>
              </a:prstGeom>
              <a:noFill/>
              <a:ln w="0">
                <a:solidFill>
                  <a:srgbClr val="000000"/>
                </a:solidFill>
                <a:round/>
                <a:headEnd/>
                <a:tailEnd/>
              </a:ln>
            </p:spPr>
            <p:txBody>
              <a:bodyPr/>
              <a:lstStyle/>
              <a:p>
                <a:endParaRPr lang="en-US"/>
              </a:p>
            </p:txBody>
          </p:sp>
          <p:sp>
            <p:nvSpPr>
              <p:cNvPr id="99084" name="Line 705"/>
              <p:cNvSpPr>
                <a:spLocks noChangeShapeType="1"/>
              </p:cNvSpPr>
              <p:nvPr/>
            </p:nvSpPr>
            <p:spPr bwMode="auto">
              <a:xfrm flipV="1">
                <a:off x="3071" y="3403"/>
                <a:ext cx="1" cy="48"/>
              </a:xfrm>
              <a:prstGeom prst="line">
                <a:avLst/>
              </a:prstGeom>
              <a:noFill/>
              <a:ln w="0">
                <a:solidFill>
                  <a:srgbClr val="000000"/>
                </a:solidFill>
                <a:round/>
                <a:headEnd/>
                <a:tailEnd/>
              </a:ln>
            </p:spPr>
            <p:txBody>
              <a:bodyPr/>
              <a:lstStyle/>
              <a:p>
                <a:endParaRPr lang="en-US"/>
              </a:p>
            </p:txBody>
          </p:sp>
          <p:sp>
            <p:nvSpPr>
              <p:cNvPr id="99085" name="Line 706"/>
              <p:cNvSpPr>
                <a:spLocks noChangeShapeType="1"/>
              </p:cNvSpPr>
              <p:nvPr/>
            </p:nvSpPr>
            <p:spPr bwMode="auto">
              <a:xfrm flipV="1">
                <a:off x="3071" y="3403"/>
                <a:ext cx="1" cy="48"/>
              </a:xfrm>
              <a:prstGeom prst="line">
                <a:avLst/>
              </a:prstGeom>
              <a:noFill/>
              <a:ln w="0">
                <a:solidFill>
                  <a:srgbClr val="000000"/>
                </a:solidFill>
                <a:round/>
                <a:headEnd/>
                <a:tailEnd/>
              </a:ln>
            </p:spPr>
            <p:txBody>
              <a:bodyPr/>
              <a:lstStyle/>
              <a:p>
                <a:endParaRPr lang="en-US"/>
              </a:p>
            </p:txBody>
          </p:sp>
          <p:sp>
            <p:nvSpPr>
              <p:cNvPr id="99086" name="Line 707"/>
              <p:cNvSpPr>
                <a:spLocks noChangeShapeType="1"/>
              </p:cNvSpPr>
              <p:nvPr/>
            </p:nvSpPr>
            <p:spPr bwMode="auto">
              <a:xfrm flipV="1">
                <a:off x="3077" y="3403"/>
                <a:ext cx="1" cy="48"/>
              </a:xfrm>
              <a:prstGeom prst="line">
                <a:avLst/>
              </a:prstGeom>
              <a:noFill/>
              <a:ln w="0">
                <a:solidFill>
                  <a:srgbClr val="000000"/>
                </a:solidFill>
                <a:round/>
                <a:headEnd/>
                <a:tailEnd/>
              </a:ln>
            </p:spPr>
            <p:txBody>
              <a:bodyPr/>
              <a:lstStyle/>
              <a:p>
                <a:endParaRPr lang="en-US"/>
              </a:p>
            </p:txBody>
          </p:sp>
          <p:sp>
            <p:nvSpPr>
              <p:cNvPr id="99087" name="Line 708"/>
              <p:cNvSpPr>
                <a:spLocks noChangeShapeType="1"/>
              </p:cNvSpPr>
              <p:nvPr/>
            </p:nvSpPr>
            <p:spPr bwMode="auto">
              <a:xfrm flipV="1">
                <a:off x="3077" y="3403"/>
                <a:ext cx="1" cy="48"/>
              </a:xfrm>
              <a:prstGeom prst="line">
                <a:avLst/>
              </a:prstGeom>
              <a:noFill/>
              <a:ln w="0">
                <a:solidFill>
                  <a:srgbClr val="000000"/>
                </a:solidFill>
                <a:round/>
                <a:headEnd/>
                <a:tailEnd/>
              </a:ln>
            </p:spPr>
            <p:txBody>
              <a:bodyPr/>
              <a:lstStyle/>
              <a:p>
                <a:endParaRPr lang="en-US"/>
              </a:p>
            </p:txBody>
          </p:sp>
          <p:sp>
            <p:nvSpPr>
              <p:cNvPr id="99088" name="Line 709"/>
              <p:cNvSpPr>
                <a:spLocks noChangeShapeType="1"/>
              </p:cNvSpPr>
              <p:nvPr/>
            </p:nvSpPr>
            <p:spPr bwMode="auto">
              <a:xfrm flipV="1">
                <a:off x="3077" y="3403"/>
                <a:ext cx="1" cy="48"/>
              </a:xfrm>
              <a:prstGeom prst="line">
                <a:avLst/>
              </a:prstGeom>
              <a:noFill/>
              <a:ln w="0">
                <a:solidFill>
                  <a:srgbClr val="000000"/>
                </a:solidFill>
                <a:round/>
                <a:headEnd/>
                <a:tailEnd/>
              </a:ln>
            </p:spPr>
            <p:txBody>
              <a:bodyPr/>
              <a:lstStyle/>
              <a:p>
                <a:endParaRPr lang="en-US"/>
              </a:p>
            </p:txBody>
          </p:sp>
          <p:sp>
            <p:nvSpPr>
              <p:cNvPr id="99089" name="Line 710"/>
              <p:cNvSpPr>
                <a:spLocks noChangeShapeType="1"/>
              </p:cNvSpPr>
              <p:nvPr/>
            </p:nvSpPr>
            <p:spPr bwMode="auto">
              <a:xfrm flipV="1">
                <a:off x="3083" y="3403"/>
                <a:ext cx="1" cy="48"/>
              </a:xfrm>
              <a:prstGeom prst="line">
                <a:avLst/>
              </a:prstGeom>
              <a:noFill/>
              <a:ln w="0">
                <a:solidFill>
                  <a:srgbClr val="000000"/>
                </a:solidFill>
                <a:round/>
                <a:headEnd/>
                <a:tailEnd/>
              </a:ln>
            </p:spPr>
            <p:txBody>
              <a:bodyPr/>
              <a:lstStyle/>
              <a:p>
                <a:endParaRPr lang="en-US"/>
              </a:p>
            </p:txBody>
          </p:sp>
          <p:sp>
            <p:nvSpPr>
              <p:cNvPr id="99090" name="Line 711"/>
              <p:cNvSpPr>
                <a:spLocks noChangeShapeType="1"/>
              </p:cNvSpPr>
              <p:nvPr/>
            </p:nvSpPr>
            <p:spPr bwMode="auto">
              <a:xfrm flipV="1">
                <a:off x="3083" y="3403"/>
                <a:ext cx="1" cy="48"/>
              </a:xfrm>
              <a:prstGeom prst="line">
                <a:avLst/>
              </a:prstGeom>
              <a:noFill/>
              <a:ln w="0">
                <a:solidFill>
                  <a:srgbClr val="000000"/>
                </a:solidFill>
                <a:round/>
                <a:headEnd/>
                <a:tailEnd/>
              </a:ln>
            </p:spPr>
            <p:txBody>
              <a:bodyPr/>
              <a:lstStyle/>
              <a:p>
                <a:endParaRPr lang="en-US"/>
              </a:p>
            </p:txBody>
          </p:sp>
          <p:sp>
            <p:nvSpPr>
              <p:cNvPr id="99091" name="Line 712"/>
              <p:cNvSpPr>
                <a:spLocks noChangeShapeType="1"/>
              </p:cNvSpPr>
              <p:nvPr/>
            </p:nvSpPr>
            <p:spPr bwMode="auto">
              <a:xfrm flipV="1">
                <a:off x="3089" y="3403"/>
                <a:ext cx="1" cy="48"/>
              </a:xfrm>
              <a:prstGeom prst="line">
                <a:avLst/>
              </a:prstGeom>
              <a:noFill/>
              <a:ln w="0">
                <a:solidFill>
                  <a:srgbClr val="000000"/>
                </a:solidFill>
                <a:round/>
                <a:headEnd/>
                <a:tailEnd/>
              </a:ln>
            </p:spPr>
            <p:txBody>
              <a:bodyPr/>
              <a:lstStyle/>
              <a:p>
                <a:endParaRPr lang="en-US"/>
              </a:p>
            </p:txBody>
          </p:sp>
          <p:sp>
            <p:nvSpPr>
              <p:cNvPr id="99092" name="Line 713"/>
              <p:cNvSpPr>
                <a:spLocks noChangeShapeType="1"/>
              </p:cNvSpPr>
              <p:nvPr/>
            </p:nvSpPr>
            <p:spPr bwMode="auto">
              <a:xfrm flipV="1">
                <a:off x="3089" y="3403"/>
                <a:ext cx="1" cy="48"/>
              </a:xfrm>
              <a:prstGeom prst="line">
                <a:avLst/>
              </a:prstGeom>
              <a:noFill/>
              <a:ln w="0">
                <a:solidFill>
                  <a:srgbClr val="000000"/>
                </a:solidFill>
                <a:round/>
                <a:headEnd/>
                <a:tailEnd/>
              </a:ln>
            </p:spPr>
            <p:txBody>
              <a:bodyPr/>
              <a:lstStyle/>
              <a:p>
                <a:endParaRPr lang="en-US"/>
              </a:p>
            </p:txBody>
          </p:sp>
          <p:sp>
            <p:nvSpPr>
              <p:cNvPr id="99093" name="Line 714"/>
              <p:cNvSpPr>
                <a:spLocks noChangeShapeType="1"/>
              </p:cNvSpPr>
              <p:nvPr/>
            </p:nvSpPr>
            <p:spPr bwMode="auto">
              <a:xfrm flipV="1">
                <a:off x="3089" y="3403"/>
                <a:ext cx="1" cy="48"/>
              </a:xfrm>
              <a:prstGeom prst="line">
                <a:avLst/>
              </a:prstGeom>
              <a:noFill/>
              <a:ln w="0">
                <a:solidFill>
                  <a:srgbClr val="000000"/>
                </a:solidFill>
                <a:round/>
                <a:headEnd/>
                <a:tailEnd/>
              </a:ln>
            </p:spPr>
            <p:txBody>
              <a:bodyPr/>
              <a:lstStyle/>
              <a:p>
                <a:endParaRPr lang="en-US"/>
              </a:p>
            </p:txBody>
          </p:sp>
          <p:sp>
            <p:nvSpPr>
              <p:cNvPr id="99094" name="Line 715"/>
              <p:cNvSpPr>
                <a:spLocks noChangeShapeType="1"/>
              </p:cNvSpPr>
              <p:nvPr/>
            </p:nvSpPr>
            <p:spPr bwMode="auto">
              <a:xfrm flipV="1">
                <a:off x="3095" y="3403"/>
                <a:ext cx="1" cy="48"/>
              </a:xfrm>
              <a:prstGeom prst="line">
                <a:avLst/>
              </a:prstGeom>
              <a:noFill/>
              <a:ln w="0">
                <a:solidFill>
                  <a:srgbClr val="000000"/>
                </a:solidFill>
                <a:round/>
                <a:headEnd/>
                <a:tailEnd/>
              </a:ln>
            </p:spPr>
            <p:txBody>
              <a:bodyPr/>
              <a:lstStyle/>
              <a:p>
                <a:endParaRPr lang="en-US"/>
              </a:p>
            </p:txBody>
          </p:sp>
          <p:sp>
            <p:nvSpPr>
              <p:cNvPr id="99095" name="Line 716"/>
              <p:cNvSpPr>
                <a:spLocks noChangeShapeType="1"/>
              </p:cNvSpPr>
              <p:nvPr/>
            </p:nvSpPr>
            <p:spPr bwMode="auto">
              <a:xfrm flipV="1">
                <a:off x="3095" y="3403"/>
                <a:ext cx="1" cy="48"/>
              </a:xfrm>
              <a:prstGeom prst="line">
                <a:avLst/>
              </a:prstGeom>
              <a:noFill/>
              <a:ln w="0">
                <a:solidFill>
                  <a:srgbClr val="000000"/>
                </a:solidFill>
                <a:round/>
                <a:headEnd/>
                <a:tailEnd/>
              </a:ln>
            </p:spPr>
            <p:txBody>
              <a:bodyPr/>
              <a:lstStyle/>
              <a:p>
                <a:endParaRPr lang="en-US"/>
              </a:p>
            </p:txBody>
          </p:sp>
          <p:sp>
            <p:nvSpPr>
              <p:cNvPr id="99096" name="Line 717"/>
              <p:cNvSpPr>
                <a:spLocks noChangeShapeType="1"/>
              </p:cNvSpPr>
              <p:nvPr/>
            </p:nvSpPr>
            <p:spPr bwMode="auto">
              <a:xfrm flipV="1">
                <a:off x="3095" y="3403"/>
                <a:ext cx="1" cy="48"/>
              </a:xfrm>
              <a:prstGeom prst="line">
                <a:avLst/>
              </a:prstGeom>
              <a:noFill/>
              <a:ln w="0">
                <a:solidFill>
                  <a:srgbClr val="000000"/>
                </a:solidFill>
                <a:round/>
                <a:headEnd/>
                <a:tailEnd/>
              </a:ln>
            </p:spPr>
            <p:txBody>
              <a:bodyPr/>
              <a:lstStyle/>
              <a:p>
                <a:endParaRPr lang="en-US"/>
              </a:p>
            </p:txBody>
          </p:sp>
          <p:sp>
            <p:nvSpPr>
              <p:cNvPr id="99097" name="Line 718"/>
              <p:cNvSpPr>
                <a:spLocks noChangeShapeType="1"/>
              </p:cNvSpPr>
              <p:nvPr/>
            </p:nvSpPr>
            <p:spPr bwMode="auto">
              <a:xfrm flipV="1">
                <a:off x="3101" y="3403"/>
                <a:ext cx="1" cy="48"/>
              </a:xfrm>
              <a:prstGeom prst="line">
                <a:avLst/>
              </a:prstGeom>
              <a:noFill/>
              <a:ln w="0">
                <a:solidFill>
                  <a:srgbClr val="000000"/>
                </a:solidFill>
                <a:round/>
                <a:headEnd/>
                <a:tailEnd/>
              </a:ln>
            </p:spPr>
            <p:txBody>
              <a:bodyPr/>
              <a:lstStyle/>
              <a:p>
                <a:endParaRPr lang="en-US"/>
              </a:p>
            </p:txBody>
          </p:sp>
          <p:sp>
            <p:nvSpPr>
              <p:cNvPr id="99098" name="Line 719"/>
              <p:cNvSpPr>
                <a:spLocks noChangeShapeType="1"/>
              </p:cNvSpPr>
              <p:nvPr/>
            </p:nvSpPr>
            <p:spPr bwMode="auto">
              <a:xfrm flipV="1">
                <a:off x="3101" y="3403"/>
                <a:ext cx="1" cy="48"/>
              </a:xfrm>
              <a:prstGeom prst="line">
                <a:avLst/>
              </a:prstGeom>
              <a:noFill/>
              <a:ln w="0">
                <a:solidFill>
                  <a:srgbClr val="000000"/>
                </a:solidFill>
                <a:round/>
                <a:headEnd/>
                <a:tailEnd/>
              </a:ln>
            </p:spPr>
            <p:txBody>
              <a:bodyPr/>
              <a:lstStyle/>
              <a:p>
                <a:endParaRPr lang="en-US"/>
              </a:p>
            </p:txBody>
          </p:sp>
          <p:sp>
            <p:nvSpPr>
              <p:cNvPr id="99099" name="Line 720"/>
              <p:cNvSpPr>
                <a:spLocks noChangeShapeType="1"/>
              </p:cNvSpPr>
              <p:nvPr/>
            </p:nvSpPr>
            <p:spPr bwMode="auto">
              <a:xfrm flipV="1">
                <a:off x="3101" y="3403"/>
                <a:ext cx="1" cy="48"/>
              </a:xfrm>
              <a:prstGeom prst="line">
                <a:avLst/>
              </a:prstGeom>
              <a:noFill/>
              <a:ln w="0">
                <a:solidFill>
                  <a:srgbClr val="000000"/>
                </a:solidFill>
                <a:round/>
                <a:headEnd/>
                <a:tailEnd/>
              </a:ln>
            </p:spPr>
            <p:txBody>
              <a:bodyPr/>
              <a:lstStyle/>
              <a:p>
                <a:endParaRPr lang="en-US"/>
              </a:p>
            </p:txBody>
          </p:sp>
          <p:sp>
            <p:nvSpPr>
              <p:cNvPr id="99100" name="Line 721"/>
              <p:cNvSpPr>
                <a:spLocks noChangeShapeType="1"/>
              </p:cNvSpPr>
              <p:nvPr/>
            </p:nvSpPr>
            <p:spPr bwMode="auto">
              <a:xfrm flipV="1">
                <a:off x="3107" y="3403"/>
                <a:ext cx="1" cy="48"/>
              </a:xfrm>
              <a:prstGeom prst="line">
                <a:avLst/>
              </a:prstGeom>
              <a:noFill/>
              <a:ln w="0">
                <a:solidFill>
                  <a:srgbClr val="000000"/>
                </a:solidFill>
                <a:round/>
                <a:headEnd/>
                <a:tailEnd/>
              </a:ln>
            </p:spPr>
            <p:txBody>
              <a:bodyPr/>
              <a:lstStyle/>
              <a:p>
                <a:endParaRPr lang="en-US"/>
              </a:p>
            </p:txBody>
          </p:sp>
          <p:sp>
            <p:nvSpPr>
              <p:cNvPr id="99101" name="Line 722"/>
              <p:cNvSpPr>
                <a:spLocks noChangeShapeType="1"/>
              </p:cNvSpPr>
              <p:nvPr/>
            </p:nvSpPr>
            <p:spPr bwMode="auto">
              <a:xfrm flipV="1">
                <a:off x="3107" y="3403"/>
                <a:ext cx="1" cy="48"/>
              </a:xfrm>
              <a:prstGeom prst="line">
                <a:avLst/>
              </a:prstGeom>
              <a:noFill/>
              <a:ln w="0">
                <a:solidFill>
                  <a:srgbClr val="000000"/>
                </a:solidFill>
                <a:round/>
                <a:headEnd/>
                <a:tailEnd/>
              </a:ln>
            </p:spPr>
            <p:txBody>
              <a:bodyPr/>
              <a:lstStyle/>
              <a:p>
                <a:endParaRPr lang="en-US"/>
              </a:p>
            </p:txBody>
          </p:sp>
          <p:sp>
            <p:nvSpPr>
              <p:cNvPr id="99102" name="Line 723"/>
              <p:cNvSpPr>
                <a:spLocks noChangeShapeType="1"/>
              </p:cNvSpPr>
              <p:nvPr/>
            </p:nvSpPr>
            <p:spPr bwMode="auto">
              <a:xfrm flipV="1">
                <a:off x="3107" y="3403"/>
                <a:ext cx="1" cy="48"/>
              </a:xfrm>
              <a:prstGeom prst="line">
                <a:avLst/>
              </a:prstGeom>
              <a:noFill/>
              <a:ln w="0">
                <a:solidFill>
                  <a:srgbClr val="000000"/>
                </a:solidFill>
                <a:round/>
                <a:headEnd/>
                <a:tailEnd/>
              </a:ln>
            </p:spPr>
            <p:txBody>
              <a:bodyPr/>
              <a:lstStyle/>
              <a:p>
                <a:endParaRPr lang="en-US"/>
              </a:p>
            </p:txBody>
          </p:sp>
          <p:sp>
            <p:nvSpPr>
              <p:cNvPr id="99103" name="Line 724"/>
              <p:cNvSpPr>
                <a:spLocks noChangeShapeType="1"/>
              </p:cNvSpPr>
              <p:nvPr/>
            </p:nvSpPr>
            <p:spPr bwMode="auto">
              <a:xfrm flipV="1">
                <a:off x="3113" y="3403"/>
                <a:ext cx="1" cy="48"/>
              </a:xfrm>
              <a:prstGeom prst="line">
                <a:avLst/>
              </a:prstGeom>
              <a:noFill/>
              <a:ln w="0">
                <a:solidFill>
                  <a:srgbClr val="000000"/>
                </a:solidFill>
                <a:round/>
                <a:headEnd/>
                <a:tailEnd/>
              </a:ln>
            </p:spPr>
            <p:txBody>
              <a:bodyPr/>
              <a:lstStyle/>
              <a:p>
                <a:endParaRPr lang="en-US"/>
              </a:p>
            </p:txBody>
          </p:sp>
          <p:sp>
            <p:nvSpPr>
              <p:cNvPr id="99104" name="Line 725"/>
              <p:cNvSpPr>
                <a:spLocks noChangeShapeType="1"/>
              </p:cNvSpPr>
              <p:nvPr/>
            </p:nvSpPr>
            <p:spPr bwMode="auto">
              <a:xfrm flipV="1">
                <a:off x="3113" y="3403"/>
                <a:ext cx="1" cy="48"/>
              </a:xfrm>
              <a:prstGeom prst="line">
                <a:avLst/>
              </a:prstGeom>
              <a:noFill/>
              <a:ln w="0">
                <a:solidFill>
                  <a:srgbClr val="000000"/>
                </a:solidFill>
                <a:round/>
                <a:headEnd/>
                <a:tailEnd/>
              </a:ln>
            </p:spPr>
            <p:txBody>
              <a:bodyPr/>
              <a:lstStyle/>
              <a:p>
                <a:endParaRPr lang="en-US"/>
              </a:p>
            </p:txBody>
          </p:sp>
          <p:sp>
            <p:nvSpPr>
              <p:cNvPr id="99105" name="Line 726"/>
              <p:cNvSpPr>
                <a:spLocks noChangeShapeType="1"/>
              </p:cNvSpPr>
              <p:nvPr/>
            </p:nvSpPr>
            <p:spPr bwMode="auto">
              <a:xfrm flipV="1">
                <a:off x="3113" y="3403"/>
                <a:ext cx="1" cy="48"/>
              </a:xfrm>
              <a:prstGeom prst="line">
                <a:avLst/>
              </a:prstGeom>
              <a:noFill/>
              <a:ln w="0">
                <a:solidFill>
                  <a:srgbClr val="000000"/>
                </a:solidFill>
                <a:round/>
                <a:headEnd/>
                <a:tailEnd/>
              </a:ln>
            </p:spPr>
            <p:txBody>
              <a:bodyPr/>
              <a:lstStyle/>
              <a:p>
                <a:endParaRPr lang="en-US"/>
              </a:p>
            </p:txBody>
          </p:sp>
          <p:sp>
            <p:nvSpPr>
              <p:cNvPr id="99106" name="Line 727"/>
              <p:cNvSpPr>
                <a:spLocks noChangeShapeType="1"/>
              </p:cNvSpPr>
              <p:nvPr/>
            </p:nvSpPr>
            <p:spPr bwMode="auto">
              <a:xfrm flipV="1">
                <a:off x="3119" y="3403"/>
                <a:ext cx="1" cy="48"/>
              </a:xfrm>
              <a:prstGeom prst="line">
                <a:avLst/>
              </a:prstGeom>
              <a:noFill/>
              <a:ln w="0">
                <a:solidFill>
                  <a:srgbClr val="000000"/>
                </a:solidFill>
                <a:round/>
                <a:headEnd/>
                <a:tailEnd/>
              </a:ln>
            </p:spPr>
            <p:txBody>
              <a:bodyPr/>
              <a:lstStyle/>
              <a:p>
                <a:endParaRPr lang="en-US"/>
              </a:p>
            </p:txBody>
          </p:sp>
          <p:sp>
            <p:nvSpPr>
              <p:cNvPr id="99107" name="Line 728"/>
              <p:cNvSpPr>
                <a:spLocks noChangeShapeType="1"/>
              </p:cNvSpPr>
              <p:nvPr/>
            </p:nvSpPr>
            <p:spPr bwMode="auto">
              <a:xfrm flipV="1">
                <a:off x="3119" y="3403"/>
                <a:ext cx="1" cy="48"/>
              </a:xfrm>
              <a:prstGeom prst="line">
                <a:avLst/>
              </a:prstGeom>
              <a:noFill/>
              <a:ln w="0">
                <a:solidFill>
                  <a:srgbClr val="000000"/>
                </a:solidFill>
                <a:round/>
                <a:headEnd/>
                <a:tailEnd/>
              </a:ln>
            </p:spPr>
            <p:txBody>
              <a:bodyPr/>
              <a:lstStyle/>
              <a:p>
                <a:endParaRPr lang="en-US"/>
              </a:p>
            </p:txBody>
          </p:sp>
          <p:sp>
            <p:nvSpPr>
              <p:cNvPr id="99108" name="Line 729"/>
              <p:cNvSpPr>
                <a:spLocks noChangeShapeType="1"/>
              </p:cNvSpPr>
              <p:nvPr/>
            </p:nvSpPr>
            <p:spPr bwMode="auto">
              <a:xfrm flipV="1">
                <a:off x="3119" y="3403"/>
                <a:ext cx="1" cy="48"/>
              </a:xfrm>
              <a:prstGeom prst="line">
                <a:avLst/>
              </a:prstGeom>
              <a:noFill/>
              <a:ln w="0">
                <a:solidFill>
                  <a:srgbClr val="000000"/>
                </a:solidFill>
                <a:round/>
                <a:headEnd/>
                <a:tailEnd/>
              </a:ln>
            </p:spPr>
            <p:txBody>
              <a:bodyPr/>
              <a:lstStyle/>
              <a:p>
                <a:endParaRPr lang="en-US"/>
              </a:p>
            </p:txBody>
          </p:sp>
          <p:sp>
            <p:nvSpPr>
              <p:cNvPr id="99109" name="Line 730"/>
              <p:cNvSpPr>
                <a:spLocks noChangeShapeType="1"/>
              </p:cNvSpPr>
              <p:nvPr/>
            </p:nvSpPr>
            <p:spPr bwMode="auto">
              <a:xfrm flipV="1">
                <a:off x="3125" y="3403"/>
                <a:ext cx="1" cy="48"/>
              </a:xfrm>
              <a:prstGeom prst="line">
                <a:avLst/>
              </a:prstGeom>
              <a:noFill/>
              <a:ln w="0">
                <a:solidFill>
                  <a:srgbClr val="000000"/>
                </a:solidFill>
                <a:round/>
                <a:headEnd/>
                <a:tailEnd/>
              </a:ln>
            </p:spPr>
            <p:txBody>
              <a:bodyPr/>
              <a:lstStyle/>
              <a:p>
                <a:endParaRPr lang="en-US"/>
              </a:p>
            </p:txBody>
          </p:sp>
          <p:sp>
            <p:nvSpPr>
              <p:cNvPr id="99110" name="Line 731"/>
              <p:cNvSpPr>
                <a:spLocks noChangeShapeType="1"/>
              </p:cNvSpPr>
              <p:nvPr/>
            </p:nvSpPr>
            <p:spPr bwMode="auto">
              <a:xfrm flipV="1">
                <a:off x="3125" y="3403"/>
                <a:ext cx="1" cy="48"/>
              </a:xfrm>
              <a:prstGeom prst="line">
                <a:avLst/>
              </a:prstGeom>
              <a:noFill/>
              <a:ln w="0">
                <a:solidFill>
                  <a:srgbClr val="000000"/>
                </a:solidFill>
                <a:round/>
                <a:headEnd/>
                <a:tailEnd/>
              </a:ln>
            </p:spPr>
            <p:txBody>
              <a:bodyPr/>
              <a:lstStyle/>
              <a:p>
                <a:endParaRPr lang="en-US"/>
              </a:p>
            </p:txBody>
          </p:sp>
          <p:sp>
            <p:nvSpPr>
              <p:cNvPr id="99111" name="Line 732"/>
              <p:cNvSpPr>
                <a:spLocks noChangeShapeType="1"/>
              </p:cNvSpPr>
              <p:nvPr/>
            </p:nvSpPr>
            <p:spPr bwMode="auto">
              <a:xfrm flipV="1">
                <a:off x="3125" y="3403"/>
                <a:ext cx="1" cy="48"/>
              </a:xfrm>
              <a:prstGeom prst="line">
                <a:avLst/>
              </a:prstGeom>
              <a:noFill/>
              <a:ln w="0">
                <a:solidFill>
                  <a:srgbClr val="000000"/>
                </a:solidFill>
                <a:round/>
                <a:headEnd/>
                <a:tailEnd/>
              </a:ln>
            </p:spPr>
            <p:txBody>
              <a:bodyPr/>
              <a:lstStyle/>
              <a:p>
                <a:endParaRPr lang="en-US"/>
              </a:p>
            </p:txBody>
          </p:sp>
          <p:sp>
            <p:nvSpPr>
              <p:cNvPr id="99112" name="Line 733"/>
              <p:cNvSpPr>
                <a:spLocks noChangeShapeType="1"/>
              </p:cNvSpPr>
              <p:nvPr/>
            </p:nvSpPr>
            <p:spPr bwMode="auto">
              <a:xfrm flipV="1">
                <a:off x="3131" y="3403"/>
                <a:ext cx="1" cy="48"/>
              </a:xfrm>
              <a:prstGeom prst="line">
                <a:avLst/>
              </a:prstGeom>
              <a:noFill/>
              <a:ln w="0">
                <a:solidFill>
                  <a:srgbClr val="000000"/>
                </a:solidFill>
                <a:round/>
                <a:headEnd/>
                <a:tailEnd/>
              </a:ln>
            </p:spPr>
            <p:txBody>
              <a:bodyPr/>
              <a:lstStyle/>
              <a:p>
                <a:endParaRPr lang="en-US"/>
              </a:p>
            </p:txBody>
          </p:sp>
          <p:sp>
            <p:nvSpPr>
              <p:cNvPr id="99113" name="Line 734"/>
              <p:cNvSpPr>
                <a:spLocks noChangeShapeType="1"/>
              </p:cNvSpPr>
              <p:nvPr/>
            </p:nvSpPr>
            <p:spPr bwMode="auto">
              <a:xfrm flipV="1">
                <a:off x="3131" y="3403"/>
                <a:ext cx="1" cy="48"/>
              </a:xfrm>
              <a:prstGeom prst="line">
                <a:avLst/>
              </a:prstGeom>
              <a:noFill/>
              <a:ln w="0">
                <a:solidFill>
                  <a:srgbClr val="000000"/>
                </a:solidFill>
                <a:round/>
                <a:headEnd/>
                <a:tailEnd/>
              </a:ln>
            </p:spPr>
            <p:txBody>
              <a:bodyPr/>
              <a:lstStyle/>
              <a:p>
                <a:endParaRPr lang="en-US"/>
              </a:p>
            </p:txBody>
          </p:sp>
          <p:sp>
            <p:nvSpPr>
              <p:cNvPr id="99114" name="Line 735"/>
              <p:cNvSpPr>
                <a:spLocks noChangeShapeType="1"/>
              </p:cNvSpPr>
              <p:nvPr/>
            </p:nvSpPr>
            <p:spPr bwMode="auto">
              <a:xfrm flipV="1">
                <a:off x="3131" y="3403"/>
                <a:ext cx="1" cy="48"/>
              </a:xfrm>
              <a:prstGeom prst="line">
                <a:avLst/>
              </a:prstGeom>
              <a:noFill/>
              <a:ln w="0">
                <a:solidFill>
                  <a:srgbClr val="000000"/>
                </a:solidFill>
                <a:round/>
                <a:headEnd/>
                <a:tailEnd/>
              </a:ln>
            </p:spPr>
            <p:txBody>
              <a:bodyPr/>
              <a:lstStyle/>
              <a:p>
                <a:endParaRPr lang="en-US"/>
              </a:p>
            </p:txBody>
          </p:sp>
          <p:sp>
            <p:nvSpPr>
              <p:cNvPr id="99115" name="Line 736"/>
              <p:cNvSpPr>
                <a:spLocks noChangeShapeType="1"/>
              </p:cNvSpPr>
              <p:nvPr/>
            </p:nvSpPr>
            <p:spPr bwMode="auto">
              <a:xfrm flipV="1">
                <a:off x="3137" y="3403"/>
                <a:ext cx="1" cy="48"/>
              </a:xfrm>
              <a:prstGeom prst="line">
                <a:avLst/>
              </a:prstGeom>
              <a:noFill/>
              <a:ln w="0">
                <a:solidFill>
                  <a:srgbClr val="000000"/>
                </a:solidFill>
                <a:round/>
                <a:headEnd/>
                <a:tailEnd/>
              </a:ln>
            </p:spPr>
            <p:txBody>
              <a:bodyPr/>
              <a:lstStyle/>
              <a:p>
                <a:endParaRPr lang="en-US"/>
              </a:p>
            </p:txBody>
          </p:sp>
          <p:sp>
            <p:nvSpPr>
              <p:cNvPr id="99116" name="Line 737"/>
              <p:cNvSpPr>
                <a:spLocks noChangeShapeType="1"/>
              </p:cNvSpPr>
              <p:nvPr/>
            </p:nvSpPr>
            <p:spPr bwMode="auto">
              <a:xfrm flipV="1">
                <a:off x="3137" y="3403"/>
                <a:ext cx="1" cy="48"/>
              </a:xfrm>
              <a:prstGeom prst="line">
                <a:avLst/>
              </a:prstGeom>
              <a:noFill/>
              <a:ln w="0">
                <a:solidFill>
                  <a:srgbClr val="000000"/>
                </a:solidFill>
                <a:round/>
                <a:headEnd/>
                <a:tailEnd/>
              </a:ln>
            </p:spPr>
            <p:txBody>
              <a:bodyPr/>
              <a:lstStyle/>
              <a:p>
                <a:endParaRPr lang="en-US"/>
              </a:p>
            </p:txBody>
          </p:sp>
          <p:sp>
            <p:nvSpPr>
              <p:cNvPr id="99117" name="Line 738"/>
              <p:cNvSpPr>
                <a:spLocks noChangeShapeType="1"/>
              </p:cNvSpPr>
              <p:nvPr/>
            </p:nvSpPr>
            <p:spPr bwMode="auto">
              <a:xfrm flipV="1">
                <a:off x="3137" y="3403"/>
                <a:ext cx="1" cy="48"/>
              </a:xfrm>
              <a:prstGeom prst="line">
                <a:avLst/>
              </a:prstGeom>
              <a:noFill/>
              <a:ln w="0">
                <a:solidFill>
                  <a:srgbClr val="000000"/>
                </a:solidFill>
                <a:round/>
                <a:headEnd/>
                <a:tailEnd/>
              </a:ln>
            </p:spPr>
            <p:txBody>
              <a:bodyPr/>
              <a:lstStyle/>
              <a:p>
                <a:endParaRPr lang="en-US"/>
              </a:p>
            </p:txBody>
          </p:sp>
          <p:sp>
            <p:nvSpPr>
              <p:cNvPr id="99118" name="Line 739"/>
              <p:cNvSpPr>
                <a:spLocks noChangeShapeType="1"/>
              </p:cNvSpPr>
              <p:nvPr/>
            </p:nvSpPr>
            <p:spPr bwMode="auto">
              <a:xfrm flipV="1">
                <a:off x="3143" y="3403"/>
                <a:ext cx="1" cy="48"/>
              </a:xfrm>
              <a:prstGeom prst="line">
                <a:avLst/>
              </a:prstGeom>
              <a:noFill/>
              <a:ln w="0">
                <a:solidFill>
                  <a:srgbClr val="000000"/>
                </a:solidFill>
                <a:round/>
                <a:headEnd/>
                <a:tailEnd/>
              </a:ln>
            </p:spPr>
            <p:txBody>
              <a:bodyPr/>
              <a:lstStyle/>
              <a:p>
                <a:endParaRPr lang="en-US"/>
              </a:p>
            </p:txBody>
          </p:sp>
          <p:sp>
            <p:nvSpPr>
              <p:cNvPr id="99119" name="Line 740"/>
              <p:cNvSpPr>
                <a:spLocks noChangeShapeType="1"/>
              </p:cNvSpPr>
              <p:nvPr/>
            </p:nvSpPr>
            <p:spPr bwMode="auto">
              <a:xfrm flipV="1">
                <a:off x="3143" y="3403"/>
                <a:ext cx="1" cy="48"/>
              </a:xfrm>
              <a:prstGeom prst="line">
                <a:avLst/>
              </a:prstGeom>
              <a:noFill/>
              <a:ln w="0">
                <a:solidFill>
                  <a:srgbClr val="000000"/>
                </a:solidFill>
                <a:round/>
                <a:headEnd/>
                <a:tailEnd/>
              </a:ln>
            </p:spPr>
            <p:txBody>
              <a:bodyPr/>
              <a:lstStyle/>
              <a:p>
                <a:endParaRPr lang="en-US"/>
              </a:p>
            </p:txBody>
          </p:sp>
          <p:sp>
            <p:nvSpPr>
              <p:cNvPr id="99120" name="Line 741"/>
              <p:cNvSpPr>
                <a:spLocks noChangeShapeType="1"/>
              </p:cNvSpPr>
              <p:nvPr/>
            </p:nvSpPr>
            <p:spPr bwMode="auto">
              <a:xfrm flipV="1">
                <a:off x="3143" y="3403"/>
                <a:ext cx="1" cy="48"/>
              </a:xfrm>
              <a:prstGeom prst="line">
                <a:avLst/>
              </a:prstGeom>
              <a:noFill/>
              <a:ln w="0">
                <a:solidFill>
                  <a:srgbClr val="000000"/>
                </a:solidFill>
                <a:round/>
                <a:headEnd/>
                <a:tailEnd/>
              </a:ln>
            </p:spPr>
            <p:txBody>
              <a:bodyPr/>
              <a:lstStyle/>
              <a:p>
                <a:endParaRPr lang="en-US"/>
              </a:p>
            </p:txBody>
          </p:sp>
          <p:sp>
            <p:nvSpPr>
              <p:cNvPr id="99121" name="Line 742"/>
              <p:cNvSpPr>
                <a:spLocks noChangeShapeType="1"/>
              </p:cNvSpPr>
              <p:nvPr/>
            </p:nvSpPr>
            <p:spPr bwMode="auto">
              <a:xfrm flipV="1">
                <a:off x="3149" y="3403"/>
                <a:ext cx="1" cy="48"/>
              </a:xfrm>
              <a:prstGeom prst="line">
                <a:avLst/>
              </a:prstGeom>
              <a:noFill/>
              <a:ln w="0">
                <a:solidFill>
                  <a:srgbClr val="000000"/>
                </a:solidFill>
                <a:round/>
                <a:headEnd/>
                <a:tailEnd/>
              </a:ln>
            </p:spPr>
            <p:txBody>
              <a:bodyPr/>
              <a:lstStyle/>
              <a:p>
                <a:endParaRPr lang="en-US"/>
              </a:p>
            </p:txBody>
          </p:sp>
          <p:sp>
            <p:nvSpPr>
              <p:cNvPr id="99122" name="Line 743"/>
              <p:cNvSpPr>
                <a:spLocks noChangeShapeType="1"/>
              </p:cNvSpPr>
              <p:nvPr/>
            </p:nvSpPr>
            <p:spPr bwMode="auto">
              <a:xfrm flipV="1">
                <a:off x="3149" y="3403"/>
                <a:ext cx="1" cy="48"/>
              </a:xfrm>
              <a:prstGeom prst="line">
                <a:avLst/>
              </a:prstGeom>
              <a:noFill/>
              <a:ln w="0">
                <a:solidFill>
                  <a:srgbClr val="000000"/>
                </a:solidFill>
                <a:round/>
                <a:headEnd/>
                <a:tailEnd/>
              </a:ln>
            </p:spPr>
            <p:txBody>
              <a:bodyPr/>
              <a:lstStyle/>
              <a:p>
                <a:endParaRPr lang="en-US"/>
              </a:p>
            </p:txBody>
          </p:sp>
          <p:sp>
            <p:nvSpPr>
              <p:cNvPr id="99123" name="Line 744"/>
              <p:cNvSpPr>
                <a:spLocks noChangeShapeType="1"/>
              </p:cNvSpPr>
              <p:nvPr/>
            </p:nvSpPr>
            <p:spPr bwMode="auto">
              <a:xfrm flipV="1">
                <a:off x="3149" y="3403"/>
                <a:ext cx="1" cy="48"/>
              </a:xfrm>
              <a:prstGeom prst="line">
                <a:avLst/>
              </a:prstGeom>
              <a:noFill/>
              <a:ln w="0">
                <a:solidFill>
                  <a:srgbClr val="000000"/>
                </a:solidFill>
                <a:round/>
                <a:headEnd/>
                <a:tailEnd/>
              </a:ln>
            </p:spPr>
            <p:txBody>
              <a:bodyPr/>
              <a:lstStyle/>
              <a:p>
                <a:endParaRPr lang="en-US"/>
              </a:p>
            </p:txBody>
          </p:sp>
          <p:sp>
            <p:nvSpPr>
              <p:cNvPr id="99124" name="Line 745"/>
              <p:cNvSpPr>
                <a:spLocks noChangeShapeType="1"/>
              </p:cNvSpPr>
              <p:nvPr/>
            </p:nvSpPr>
            <p:spPr bwMode="auto">
              <a:xfrm flipV="1">
                <a:off x="3155" y="3403"/>
                <a:ext cx="1" cy="48"/>
              </a:xfrm>
              <a:prstGeom prst="line">
                <a:avLst/>
              </a:prstGeom>
              <a:noFill/>
              <a:ln w="0">
                <a:solidFill>
                  <a:srgbClr val="000000"/>
                </a:solidFill>
                <a:round/>
                <a:headEnd/>
                <a:tailEnd/>
              </a:ln>
            </p:spPr>
            <p:txBody>
              <a:bodyPr/>
              <a:lstStyle/>
              <a:p>
                <a:endParaRPr lang="en-US"/>
              </a:p>
            </p:txBody>
          </p:sp>
          <p:sp>
            <p:nvSpPr>
              <p:cNvPr id="99125" name="Line 746"/>
              <p:cNvSpPr>
                <a:spLocks noChangeShapeType="1"/>
              </p:cNvSpPr>
              <p:nvPr/>
            </p:nvSpPr>
            <p:spPr bwMode="auto">
              <a:xfrm flipV="1">
                <a:off x="3155" y="3403"/>
                <a:ext cx="1" cy="48"/>
              </a:xfrm>
              <a:prstGeom prst="line">
                <a:avLst/>
              </a:prstGeom>
              <a:noFill/>
              <a:ln w="0">
                <a:solidFill>
                  <a:srgbClr val="000000"/>
                </a:solidFill>
                <a:round/>
                <a:headEnd/>
                <a:tailEnd/>
              </a:ln>
            </p:spPr>
            <p:txBody>
              <a:bodyPr/>
              <a:lstStyle/>
              <a:p>
                <a:endParaRPr lang="en-US"/>
              </a:p>
            </p:txBody>
          </p:sp>
          <p:sp>
            <p:nvSpPr>
              <p:cNvPr id="99126" name="Line 747"/>
              <p:cNvSpPr>
                <a:spLocks noChangeShapeType="1"/>
              </p:cNvSpPr>
              <p:nvPr/>
            </p:nvSpPr>
            <p:spPr bwMode="auto">
              <a:xfrm flipV="1">
                <a:off x="3155" y="3403"/>
                <a:ext cx="1" cy="48"/>
              </a:xfrm>
              <a:prstGeom prst="line">
                <a:avLst/>
              </a:prstGeom>
              <a:noFill/>
              <a:ln w="0">
                <a:solidFill>
                  <a:srgbClr val="000000"/>
                </a:solidFill>
                <a:round/>
                <a:headEnd/>
                <a:tailEnd/>
              </a:ln>
            </p:spPr>
            <p:txBody>
              <a:bodyPr/>
              <a:lstStyle/>
              <a:p>
                <a:endParaRPr lang="en-US"/>
              </a:p>
            </p:txBody>
          </p:sp>
          <p:sp>
            <p:nvSpPr>
              <p:cNvPr id="99127" name="Line 748"/>
              <p:cNvSpPr>
                <a:spLocks noChangeShapeType="1"/>
              </p:cNvSpPr>
              <p:nvPr/>
            </p:nvSpPr>
            <p:spPr bwMode="auto">
              <a:xfrm flipV="1">
                <a:off x="3161" y="3403"/>
                <a:ext cx="1" cy="48"/>
              </a:xfrm>
              <a:prstGeom prst="line">
                <a:avLst/>
              </a:prstGeom>
              <a:noFill/>
              <a:ln w="0">
                <a:solidFill>
                  <a:srgbClr val="000000"/>
                </a:solidFill>
                <a:round/>
                <a:headEnd/>
                <a:tailEnd/>
              </a:ln>
            </p:spPr>
            <p:txBody>
              <a:bodyPr/>
              <a:lstStyle/>
              <a:p>
                <a:endParaRPr lang="en-US"/>
              </a:p>
            </p:txBody>
          </p:sp>
          <p:sp>
            <p:nvSpPr>
              <p:cNvPr id="99128" name="Line 749"/>
              <p:cNvSpPr>
                <a:spLocks noChangeShapeType="1"/>
              </p:cNvSpPr>
              <p:nvPr/>
            </p:nvSpPr>
            <p:spPr bwMode="auto">
              <a:xfrm flipV="1">
                <a:off x="3161" y="3403"/>
                <a:ext cx="1" cy="48"/>
              </a:xfrm>
              <a:prstGeom prst="line">
                <a:avLst/>
              </a:prstGeom>
              <a:noFill/>
              <a:ln w="0">
                <a:solidFill>
                  <a:srgbClr val="000000"/>
                </a:solidFill>
                <a:round/>
                <a:headEnd/>
                <a:tailEnd/>
              </a:ln>
            </p:spPr>
            <p:txBody>
              <a:bodyPr/>
              <a:lstStyle/>
              <a:p>
                <a:endParaRPr lang="en-US"/>
              </a:p>
            </p:txBody>
          </p:sp>
          <p:sp>
            <p:nvSpPr>
              <p:cNvPr id="99129" name="Line 750"/>
              <p:cNvSpPr>
                <a:spLocks noChangeShapeType="1"/>
              </p:cNvSpPr>
              <p:nvPr/>
            </p:nvSpPr>
            <p:spPr bwMode="auto">
              <a:xfrm flipV="1">
                <a:off x="3161" y="3403"/>
                <a:ext cx="1" cy="48"/>
              </a:xfrm>
              <a:prstGeom prst="line">
                <a:avLst/>
              </a:prstGeom>
              <a:noFill/>
              <a:ln w="0">
                <a:solidFill>
                  <a:srgbClr val="000000"/>
                </a:solidFill>
                <a:round/>
                <a:headEnd/>
                <a:tailEnd/>
              </a:ln>
            </p:spPr>
            <p:txBody>
              <a:bodyPr/>
              <a:lstStyle/>
              <a:p>
                <a:endParaRPr lang="en-US"/>
              </a:p>
            </p:txBody>
          </p:sp>
          <p:sp>
            <p:nvSpPr>
              <p:cNvPr id="99130" name="Line 751"/>
              <p:cNvSpPr>
                <a:spLocks noChangeShapeType="1"/>
              </p:cNvSpPr>
              <p:nvPr/>
            </p:nvSpPr>
            <p:spPr bwMode="auto">
              <a:xfrm flipV="1">
                <a:off x="3167" y="3403"/>
                <a:ext cx="1" cy="48"/>
              </a:xfrm>
              <a:prstGeom prst="line">
                <a:avLst/>
              </a:prstGeom>
              <a:noFill/>
              <a:ln w="0">
                <a:solidFill>
                  <a:srgbClr val="000000"/>
                </a:solidFill>
                <a:round/>
                <a:headEnd/>
                <a:tailEnd/>
              </a:ln>
            </p:spPr>
            <p:txBody>
              <a:bodyPr/>
              <a:lstStyle/>
              <a:p>
                <a:endParaRPr lang="en-US"/>
              </a:p>
            </p:txBody>
          </p:sp>
          <p:sp>
            <p:nvSpPr>
              <p:cNvPr id="99131" name="Line 752"/>
              <p:cNvSpPr>
                <a:spLocks noChangeShapeType="1"/>
              </p:cNvSpPr>
              <p:nvPr/>
            </p:nvSpPr>
            <p:spPr bwMode="auto">
              <a:xfrm flipV="1">
                <a:off x="3167" y="3403"/>
                <a:ext cx="1" cy="48"/>
              </a:xfrm>
              <a:prstGeom prst="line">
                <a:avLst/>
              </a:prstGeom>
              <a:noFill/>
              <a:ln w="0">
                <a:solidFill>
                  <a:srgbClr val="000000"/>
                </a:solidFill>
                <a:round/>
                <a:headEnd/>
                <a:tailEnd/>
              </a:ln>
            </p:spPr>
            <p:txBody>
              <a:bodyPr/>
              <a:lstStyle/>
              <a:p>
                <a:endParaRPr lang="en-US"/>
              </a:p>
            </p:txBody>
          </p:sp>
          <p:sp>
            <p:nvSpPr>
              <p:cNvPr id="99132" name="Line 753"/>
              <p:cNvSpPr>
                <a:spLocks noChangeShapeType="1"/>
              </p:cNvSpPr>
              <p:nvPr/>
            </p:nvSpPr>
            <p:spPr bwMode="auto">
              <a:xfrm flipV="1">
                <a:off x="3167" y="3403"/>
                <a:ext cx="1" cy="48"/>
              </a:xfrm>
              <a:prstGeom prst="line">
                <a:avLst/>
              </a:prstGeom>
              <a:noFill/>
              <a:ln w="0">
                <a:solidFill>
                  <a:srgbClr val="000000"/>
                </a:solidFill>
                <a:round/>
                <a:headEnd/>
                <a:tailEnd/>
              </a:ln>
            </p:spPr>
            <p:txBody>
              <a:bodyPr/>
              <a:lstStyle/>
              <a:p>
                <a:endParaRPr lang="en-US"/>
              </a:p>
            </p:txBody>
          </p:sp>
          <p:sp>
            <p:nvSpPr>
              <p:cNvPr id="99133" name="Line 754"/>
              <p:cNvSpPr>
                <a:spLocks noChangeShapeType="1"/>
              </p:cNvSpPr>
              <p:nvPr/>
            </p:nvSpPr>
            <p:spPr bwMode="auto">
              <a:xfrm flipV="1">
                <a:off x="3173" y="3403"/>
                <a:ext cx="1" cy="48"/>
              </a:xfrm>
              <a:prstGeom prst="line">
                <a:avLst/>
              </a:prstGeom>
              <a:noFill/>
              <a:ln w="0">
                <a:solidFill>
                  <a:srgbClr val="000000"/>
                </a:solidFill>
                <a:round/>
                <a:headEnd/>
                <a:tailEnd/>
              </a:ln>
            </p:spPr>
            <p:txBody>
              <a:bodyPr/>
              <a:lstStyle/>
              <a:p>
                <a:endParaRPr lang="en-US"/>
              </a:p>
            </p:txBody>
          </p:sp>
          <p:sp>
            <p:nvSpPr>
              <p:cNvPr id="99134" name="Line 755"/>
              <p:cNvSpPr>
                <a:spLocks noChangeShapeType="1"/>
              </p:cNvSpPr>
              <p:nvPr/>
            </p:nvSpPr>
            <p:spPr bwMode="auto">
              <a:xfrm flipV="1">
                <a:off x="3173" y="3403"/>
                <a:ext cx="1" cy="48"/>
              </a:xfrm>
              <a:prstGeom prst="line">
                <a:avLst/>
              </a:prstGeom>
              <a:noFill/>
              <a:ln w="0">
                <a:solidFill>
                  <a:srgbClr val="000000"/>
                </a:solidFill>
                <a:round/>
                <a:headEnd/>
                <a:tailEnd/>
              </a:ln>
            </p:spPr>
            <p:txBody>
              <a:bodyPr/>
              <a:lstStyle/>
              <a:p>
                <a:endParaRPr lang="en-US"/>
              </a:p>
            </p:txBody>
          </p:sp>
          <p:sp>
            <p:nvSpPr>
              <p:cNvPr id="99135" name="Line 756"/>
              <p:cNvSpPr>
                <a:spLocks noChangeShapeType="1"/>
              </p:cNvSpPr>
              <p:nvPr/>
            </p:nvSpPr>
            <p:spPr bwMode="auto">
              <a:xfrm flipV="1">
                <a:off x="3173" y="3403"/>
                <a:ext cx="1" cy="48"/>
              </a:xfrm>
              <a:prstGeom prst="line">
                <a:avLst/>
              </a:prstGeom>
              <a:noFill/>
              <a:ln w="0">
                <a:solidFill>
                  <a:srgbClr val="000000"/>
                </a:solidFill>
                <a:round/>
                <a:headEnd/>
                <a:tailEnd/>
              </a:ln>
            </p:spPr>
            <p:txBody>
              <a:bodyPr/>
              <a:lstStyle/>
              <a:p>
                <a:endParaRPr lang="en-US"/>
              </a:p>
            </p:txBody>
          </p:sp>
          <p:sp>
            <p:nvSpPr>
              <p:cNvPr id="99136" name="Line 757"/>
              <p:cNvSpPr>
                <a:spLocks noChangeShapeType="1"/>
              </p:cNvSpPr>
              <p:nvPr/>
            </p:nvSpPr>
            <p:spPr bwMode="auto">
              <a:xfrm flipV="1">
                <a:off x="3179" y="3403"/>
                <a:ext cx="1" cy="48"/>
              </a:xfrm>
              <a:prstGeom prst="line">
                <a:avLst/>
              </a:prstGeom>
              <a:noFill/>
              <a:ln w="0">
                <a:solidFill>
                  <a:srgbClr val="000000"/>
                </a:solidFill>
                <a:round/>
                <a:headEnd/>
                <a:tailEnd/>
              </a:ln>
            </p:spPr>
            <p:txBody>
              <a:bodyPr/>
              <a:lstStyle/>
              <a:p>
                <a:endParaRPr lang="en-US"/>
              </a:p>
            </p:txBody>
          </p:sp>
          <p:sp>
            <p:nvSpPr>
              <p:cNvPr id="99137" name="Line 758"/>
              <p:cNvSpPr>
                <a:spLocks noChangeShapeType="1"/>
              </p:cNvSpPr>
              <p:nvPr/>
            </p:nvSpPr>
            <p:spPr bwMode="auto">
              <a:xfrm flipV="1">
                <a:off x="3179" y="3403"/>
                <a:ext cx="1" cy="48"/>
              </a:xfrm>
              <a:prstGeom prst="line">
                <a:avLst/>
              </a:prstGeom>
              <a:noFill/>
              <a:ln w="0">
                <a:solidFill>
                  <a:srgbClr val="000000"/>
                </a:solidFill>
                <a:round/>
                <a:headEnd/>
                <a:tailEnd/>
              </a:ln>
            </p:spPr>
            <p:txBody>
              <a:bodyPr/>
              <a:lstStyle/>
              <a:p>
                <a:endParaRPr lang="en-US"/>
              </a:p>
            </p:txBody>
          </p:sp>
          <p:sp>
            <p:nvSpPr>
              <p:cNvPr id="99138" name="Line 759"/>
              <p:cNvSpPr>
                <a:spLocks noChangeShapeType="1"/>
              </p:cNvSpPr>
              <p:nvPr/>
            </p:nvSpPr>
            <p:spPr bwMode="auto">
              <a:xfrm flipV="1">
                <a:off x="3179" y="3403"/>
                <a:ext cx="1" cy="48"/>
              </a:xfrm>
              <a:prstGeom prst="line">
                <a:avLst/>
              </a:prstGeom>
              <a:noFill/>
              <a:ln w="0">
                <a:solidFill>
                  <a:srgbClr val="000000"/>
                </a:solidFill>
                <a:round/>
                <a:headEnd/>
                <a:tailEnd/>
              </a:ln>
            </p:spPr>
            <p:txBody>
              <a:bodyPr/>
              <a:lstStyle/>
              <a:p>
                <a:endParaRPr lang="en-US"/>
              </a:p>
            </p:txBody>
          </p:sp>
          <p:sp>
            <p:nvSpPr>
              <p:cNvPr id="99139" name="Line 760"/>
              <p:cNvSpPr>
                <a:spLocks noChangeShapeType="1"/>
              </p:cNvSpPr>
              <p:nvPr/>
            </p:nvSpPr>
            <p:spPr bwMode="auto">
              <a:xfrm flipV="1">
                <a:off x="3185" y="3403"/>
                <a:ext cx="1" cy="48"/>
              </a:xfrm>
              <a:prstGeom prst="line">
                <a:avLst/>
              </a:prstGeom>
              <a:noFill/>
              <a:ln w="0">
                <a:solidFill>
                  <a:srgbClr val="000000"/>
                </a:solidFill>
                <a:round/>
                <a:headEnd/>
                <a:tailEnd/>
              </a:ln>
            </p:spPr>
            <p:txBody>
              <a:bodyPr/>
              <a:lstStyle/>
              <a:p>
                <a:endParaRPr lang="en-US"/>
              </a:p>
            </p:txBody>
          </p:sp>
          <p:sp>
            <p:nvSpPr>
              <p:cNvPr id="99140" name="Line 761"/>
              <p:cNvSpPr>
                <a:spLocks noChangeShapeType="1"/>
              </p:cNvSpPr>
              <p:nvPr/>
            </p:nvSpPr>
            <p:spPr bwMode="auto">
              <a:xfrm flipV="1">
                <a:off x="3185" y="3403"/>
                <a:ext cx="1" cy="48"/>
              </a:xfrm>
              <a:prstGeom prst="line">
                <a:avLst/>
              </a:prstGeom>
              <a:noFill/>
              <a:ln w="0">
                <a:solidFill>
                  <a:srgbClr val="000000"/>
                </a:solidFill>
                <a:round/>
                <a:headEnd/>
                <a:tailEnd/>
              </a:ln>
            </p:spPr>
            <p:txBody>
              <a:bodyPr/>
              <a:lstStyle/>
              <a:p>
                <a:endParaRPr lang="en-US"/>
              </a:p>
            </p:txBody>
          </p:sp>
          <p:sp>
            <p:nvSpPr>
              <p:cNvPr id="99141" name="Line 762"/>
              <p:cNvSpPr>
                <a:spLocks noChangeShapeType="1"/>
              </p:cNvSpPr>
              <p:nvPr/>
            </p:nvSpPr>
            <p:spPr bwMode="auto">
              <a:xfrm flipV="1">
                <a:off x="3185" y="3403"/>
                <a:ext cx="1" cy="48"/>
              </a:xfrm>
              <a:prstGeom prst="line">
                <a:avLst/>
              </a:prstGeom>
              <a:noFill/>
              <a:ln w="0">
                <a:solidFill>
                  <a:srgbClr val="000000"/>
                </a:solidFill>
                <a:round/>
                <a:headEnd/>
                <a:tailEnd/>
              </a:ln>
            </p:spPr>
            <p:txBody>
              <a:bodyPr/>
              <a:lstStyle/>
              <a:p>
                <a:endParaRPr lang="en-US"/>
              </a:p>
            </p:txBody>
          </p:sp>
          <p:sp>
            <p:nvSpPr>
              <p:cNvPr id="99142" name="Line 763"/>
              <p:cNvSpPr>
                <a:spLocks noChangeShapeType="1"/>
              </p:cNvSpPr>
              <p:nvPr/>
            </p:nvSpPr>
            <p:spPr bwMode="auto">
              <a:xfrm flipV="1">
                <a:off x="3191" y="3403"/>
                <a:ext cx="1" cy="48"/>
              </a:xfrm>
              <a:prstGeom prst="line">
                <a:avLst/>
              </a:prstGeom>
              <a:noFill/>
              <a:ln w="0">
                <a:solidFill>
                  <a:srgbClr val="000000"/>
                </a:solidFill>
                <a:round/>
                <a:headEnd/>
                <a:tailEnd/>
              </a:ln>
            </p:spPr>
            <p:txBody>
              <a:bodyPr/>
              <a:lstStyle/>
              <a:p>
                <a:endParaRPr lang="en-US"/>
              </a:p>
            </p:txBody>
          </p:sp>
          <p:sp>
            <p:nvSpPr>
              <p:cNvPr id="99143" name="Line 764"/>
              <p:cNvSpPr>
                <a:spLocks noChangeShapeType="1"/>
              </p:cNvSpPr>
              <p:nvPr/>
            </p:nvSpPr>
            <p:spPr bwMode="auto">
              <a:xfrm flipV="1">
                <a:off x="3191" y="3403"/>
                <a:ext cx="1" cy="48"/>
              </a:xfrm>
              <a:prstGeom prst="line">
                <a:avLst/>
              </a:prstGeom>
              <a:noFill/>
              <a:ln w="0">
                <a:solidFill>
                  <a:srgbClr val="000000"/>
                </a:solidFill>
                <a:round/>
                <a:headEnd/>
                <a:tailEnd/>
              </a:ln>
            </p:spPr>
            <p:txBody>
              <a:bodyPr/>
              <a:lstStyle/>
              <a:p>
                <a:endParaRPr lang="en-US"/>
              </a:p>
            </p:txBody>
          </p:sp>
          <p:sp>
            <p:nvSpPr>
              <p:cNvPr id="99144" name="Line 765"/>
              <p:cNvSpPr>
                <a:spLocks noChangeShapeType="1"/>
              </p:cNvSpPr>
              <p:nvPr/>
            </p:nvSpPr>
            <p:spPr bwMode="auto">
              <a:xfrm flipV="1">
                <a:off x="3191" y="3403"/>
                <a:ext cx="1" cy="48"/>
              </a:xfrm>
              <a:prstGeom prst="line">
                <a:avLst/>
              </a:prstGeom>
              <a:noFill/>
              <a:ln w="0">
                <a:solidFill>
                  <a:srgbClr val="000000"/>
                </a:solidFill>
                <a:round/>
                <a:headEnd/>
                <a:tailEnd/>
              </a:ln>
            </p:spPr>
            <p:txBody>
              <a:bodyPr/>
              <a:lstStyle/>
              <a:p>
                <a:endParaRPr lang="en-US"/>
              </a:p>
            </p:txBody>
          </p:sp>
          <p:sp>
            <p:nvSpPr>
              <p:cNvPr id="99145" name="Line 766"/>
              <p:cNvSpPr>
                <a:spLocks noChangeShapeType="1"/>
              </p:cNvSpPr>
              <p:nvPr/>
            </p:nvSpPr>
            <p:spPr bwMode="auto">
              <a:xfrm flipV="1">
                <a:off x="3197" y="3403"/>
                <a:ext cx="1" cy="48"/>
              </a:xfrm>
              <a:prstGeom prst="line">
                <a:avLst/>
              </a:prstGeom>
              <a:noFill/>
              <a:ln w="0">
                <a:solidFill>
                  <a:srgbClr val="000000"/>
                </a:solidFill>
                <a:round/>
                <a:headEnd/>
                <a:tailEnd/>
              </a:ln>
            </p:spPr>
            <p:txBody>
              <a:bodyPr/>
              <a:lstStyle/>
              <a:p>
                <a:endParaRPr lang="en-US"/>
              </a:p>
            </p:txBody>
          </p:sp>
          <p:sp>
            <p:nvSpPr>
              <p:cNvPr id="99146" name="Line 767"/>
              <p:cNvSpPr>
                <a:spLocks noChangeShapeType="1"/>
              </p:cNvSpPr>
              <p:nvPr/>
            </p:nvSpPr>
            <p:spPr bwMode="auto">
              <a:xfrm flipV="1">
                <a:off x="3197" y="3403"/>
                <a:ext cx="1" cy="48"/>
              </a:xfrm>
              <a:prstGeom prst="line">
                <a:avLst/>
              </a:prstGeom>
              <a:noFill/>
              <a:ln w="0">
                <a:solidFill>
                  <a:srgbClr val="000000"/>
                </a:solidFill>
                <a:round/>
                <a:headEnd/>
                <a:tailEnd/>
              </a:ln>
            </p:spPr>
            <p:txBody>
              <a:bodyPr/>
              <a:lstStyle/>
              <a:p>
                <a:endParaRPr lang="en-US"/>
              </a:p>
            </p:txBody>
          </p:sp>
          <p:sp>
            <p:nvSpPr>
              <p:cNvPr id="99147" name="Line 768"/>
              <p:cNvSpPr>
                <a:spLocks noChangeShapeType="1"/>
              </p:cNvSpPr>
              <p:nvPr/>
            </p:nvSpPr>
            <p:spPr bwMode="auto">
              <a:xfrm flipV="1">
                <a:off x="3197" y="3403"/>
                <a:ext cx="1" cy="48"/>
              </a:xfrm>
              <a:prstGeom prst="line">
                <a:avLst/>
              </a:prstGeom>
              <a:noFill/>
              <a:ln w="0">
                <a:solidFill>
                  <a:srgbClr val="000000"/>
                </a:solidFill>
                <a:round/>
                <a:headEnd/>
                <a:tailEnd/>
              </a:ln>
            </p:spPr>
            <p:txBody>
              <a:bodyPr/>
              <a:lstStyle/>
              <a:p>
                <a:endParaRPr lang="en-US"/>
              </a:p>
            </p:txBody>
          </p:sp>
          <p:sp>
            <p:nvSpPr>
              <p:cNvPr id="99148" name="Line 769"/>
              <p:cNvSpPr>
                <a:spLocks noChangeShapeType="1"/>
              </p:cNvSpPr>
              <p:nvPr/>
            </p:nvSpPr>
            <p:spPr bwMode="auto">
              <a:xfrm flipV="1">
                <a:off x="3203" y="3403"/>
                <a:ext cx="1" cy="48"/>
              </a:xfrm>
              <a:prstGeom prst="line">
                <a:avLst/>
              </a:prstGeom>
              <a:noFill/>
              <a:ln w="0">
                <a:solidFill>
                  <a:srgbClr val="000000"/>
                </a:solidFill>
                <a:round/>
                <a:headEnd/>
                <a:tailEnd/>
              </a:ln>
            </p:spPr>
            <p:txBody>
              <a:bodyPr/>
              <a:lstStyle/>
              <a:p>
                <a:endParaRPr lang="en-US"/>
              </a:p>
            </p:txBody>
          </p:sp>
          <p:sp>
            <p:nvSpPr>
              <p:cNvPr id="99149" name="Line 770"/>
              <p:cNvSpPr>
                <a:spLocks noChangeShapeType="1"/>
              </p:cNvSpPr>
              <p:nvPr/>
            </p:nvSpPr>
            <p:spPr bwMode="auto">
              <a:xfrm flipV="1">
                <a:off x="3203" y="3403"/>
                <a:ext cx="1" cy="48"/>
              </a:xfrm>
              <a:prstGeom prst="line">
                <a:avLst/>
              </a:prstGeom>
              <a:noFill/>
              <a:ln w="0">
                <a:solidFill>
                  <a:srgbClr val="000000"/>
                </a:solidFill>
                <a:round/>
                <a:headEnd/>
                <a:tailEnd/>
              </a:ln>
            </p:spPr>
            <p:txBody>
              <a:bodyPr/>
              <a:lstStyle/>
              <a:p>
                <a:endParaRPr lang="en-US"/>
              </a:p>
            </p:txBody>
          </p:sp>
          <p:sp>
            <p:nvSpPr>
              <p:cNvPr id="99150" name="Line 771"/>
              <p:cNvSpPr>
                <a:spLocks noChangeShapeType="1"/>
              </p:cNvSpPr>
              <p:nvPr/>
            </p:nvSpPr>
            <p:spPr bwMode="auto">
              <a:xfrm flipV="1">
                <a:off x="3203" y="3403"/>
                <a:ext cx="1" cy="48"/>
              </a:xfrm>
              <a:prstGeom prst="line">
                <a:avLst/>
              </a:prstGeom>
              <a:noFill/>
              <a:ln w="0">
                <a:solidFill>
                  <a:srgbClr val="000000"/>
                </a:solidFill>
                <a:round/>
                <a:headEnd/>
                <a:tailEnd/>
              </a:ln>
            </p:spPr>
            <p:txBody>
              <a:bodyPr/>
              <a:lstStyle/>
              <a:p>
                <a:endParaRPr lang="en-US"/>
              </a:p>
            </p:txBody>
          </p:sp>
          <p:sp>
            <p:nvSpPr>
              <p:cNvPr id="99151" name="Line 772"/>
              <p:cNvSpPr>
                <a:spLocks noChangeShapeType="1"/>
              </p:cNvSpPr>
              <p:nvPr/>
            </p:nvSpPr>
            <p:spPr bwMode="auto">
              <a:xfrm flipV="1">
                <a:off x="3209" y="3403"/>
                <a:ext cx="1" cy="48"/>
              </a:xfrm>
              <a:prstGeom prst="line">
                <a:avLst/>
              </a:prstGeom>
              <a:noFill/>
              <a:ln w="0">
                <a:solidFill>
                  <a:srgbClr val="000000"/>
                </a:solidFill>
                <a:round/>
                <a:headEnd/>
                <a:tailEnd/>
              </a:ln>
            </p:spPr>
            <p:txBody>
              <a:bodyPr/>
              <a:lstStyle/>
              <a:p>
                <a:endParaRPr lang="en-US"/>
              </a:p>
            </p:txBody>
          </p:sp>
          <p:sp>
            <p:nvSpPr>
              <p:cNvPr id="99152" name="Line 773"/>
              <p:cNvSpPr>
                <a:spLocks noChangeShapeType="1"/>
              </p:cNvSpPr>
              <p:nvPr/>
            </p:nvSpPr>
            <p:spPr bwMode="auto">
              <a:xfrm flipV="1">
                <a:off x="3209" y="3403"/>
                <a:ext cx="1" cy="48"/>
              </a:xfrm>
              <a:prstGeom prst="line">
                <a:avLst/>
              </a:prstGeom>
              <a:noFill/>
              <a:ln w="0">
                <a:solidFill>
                  <a:srgbClr val="000000"/>
                </a:solidFill>
                <a:round/>
                <a:headEnd/>
                <a:tailEnd/>
              </a:ln>
            </p:spPr>
            <p:txBody>
              <a:bodyPr/>
              <a:lstStyle/>
              <a:p>
                <a:endParaRPr lang="en-US"/>
              </a:p>
            </p:txBody>
          </p:sp>
          <p:sp>
            <p:nvSpPr>
              <p:cNvPr id="99153" name="Line 774"/>
              <p:cNvSpPr>
                <a:spLocks noChangeShapeType="1"/>
              </p:cNvSpPr>
              <p:nvPr/>
            </p:nvSpPr>
            <p:spPr bwMode="auto">
              <a:xfrm flipV="1">
                <a:off x="3209" y="3403"/>
                <a:ext cx="1" cy="48"/>
              </a:xfrm>
              <a:prstGeom prst="line">
                <a:avLst/>
              </a:prstGeom>
              <a:noFill/>
              <a:ln w="0">
                <a:solidFill>
                  <a:srgbClr val="000000"/>
                </a:solidFill>
                <a:round/>
                <a:headEnd/>
                <a:tailEnd/>
              </a:ln>
            </p:spPr>
            <p:txBody>
              <a:bodyPr/>
              <a:lstStyle/>
              <a:p>
                <a:endParaRPr lang="en-US"/>
              </a:p>
            </p:txBody>
          </p:sp>
          <p:sp>
            <p:nvSpPr>
              <p:cNvPr id="99154" name="Line 775"/>
              <p:cNvSpPr>
                <a:spLocks noChangeShapeType="1"/>
              </p:cNvSpPr>
              <p:nvPr/>
            </p:nvSpPr>
            <p:spPr bwMode="auto">
              <a:xfrm flipV="1">
                <a:off x="3215" y="3403"/>
                <a:ext cx="1" cy="48"/>
              </a:xfrm>
              <a:prstGeom prst="line">
                <a:avLst/>
              </a:prstGeom>
              <a:noFill/>
              <a:ln w="0">
                <a:solidFill>
                  <a:srgbClr val="000000"/>
                </a:solidFill>
                <a:round/>
                <a:headEnd/>
                <a:tailEnd/>
              </a:ln>
            </p:spPr>
            <p:txBody>
              <a:bodyPr/>
              <a:lstStyle/>
              <a:p>
                <a:endParaRPr lang="en-US"/>
              </a:p>
            </p:txBody>
          </p:sp>
          <p:sp>
            <p:nvSpPr>
              <p:cNvPr id="99155" name="Line 776"/>
              <p:cNvSpPr>
                <a:spLocks noChangeShapeType="1"/>
              </p:cNvSpPr>
              <p:nvPr/>
            </p:nvSpPr>
            <p:spPr bwMode="auto">
              <a:xfrm flipV="1">
                <a:off x="3215" y="3403"/>
                <a:ext cx="1" cy="48"/>
              </a:xfrm>
              <a:prstGeom prst="line">
                <a:avLst/>
              </a:prstGeom>
              <a:noFill/>
              <a:ln w="0">
                <a:solidFill>
                  <a:srgbClr val="000000"/>
                </a:solidFill>
                <a:round/>
                <a:headEnd/>
                <a:tailEnd/>
              </a:ln>
            </p:spPr>
            <p:txBody>
              <a:bodyPr/>
              <a:lstStyle/>
              <a:p>
                <a:endParaRPr lang="en-US"/>
              </a:p>
            </p:txBody>
          </p:sp>
          <p:sp>
            <p:nvSpPr>
              <p:cNvPr id="99156" name="Line 777"/>
              <p:cNvSpPr>
                <a:spLocks noChangeShapeType="1"/>
              </p:cNvSpPr>
              <p:nvPr/>
            </p:nvSpPr>
            <p:spPr bwMode="auto">
              <a:xfrm flipV="1">
                <a:off x="3215" y="3403"/>
                <a:ext cx="1" cy="48"/>
              </a:xfrm>
              <a:prstGeom prst="line">
                <a:avLst/>
              </a:prstGeom>
              <a:noFill/>
              <a:ln w="0">
                <a:solidFill>
                  <a:srgbClr val="000000"/>
                </a:solidFill>
                <a:round/>
                <a:headEnd/>
                <a:tailEnd/>
              </a:ln>
            </p:spPr>
            <p:txBody>
              <a:bodyPr/>
              <a:lstStyle/>
              <a:p>
                <a:endParaRPr lang="en-US"/>
              </a:p>
            </p:txBody>
          </p:sp>
          <p:sp>
            <p:nvSpPr>
              <p:cNvPr id="99157" name="Line 778"/>
              <p:cNvSpPr>
                <a:spLocks noChangeShapeType="1"/>
              </p:cNvSpPr>
              <p:nvPr/>
            </p:nvSpPr>
            <p:spPr bwMode="auto">
              <a:xfrm flipV="1">
                <a:off x="3221" y="3403"/>
                <a:ext cx="1" cy="48"/>
              </a:xfrm>
              <a:prstGeom prst="line">
                <a:avLst/>
              </a:prstGeom>
              <a:noFill/>
              <a:ln w="0">
                <a:solidFill>
                  <a:srgbClr val="000000"/>
                </a:solidFill>
                <a:round/>
                <a:headEnd/>
                <a:tailEnd/>
              </a:ln>
            </p:spPr>
            <p:txBody>
              <a:bodyPr/>
              <a:lstStyle/>
              <a:p>
                <a:endParaRPr lang="en-US"/>
              </a:p>
            </p:txBody>
          </p:sp>
          <p:sp>
            <p:nvSpPr>
              <p:cNvPr id="99158" name="Line 779"/>
              <p:cNvSpPr>
                <a:spLocks noChangeShapeType="1"/>
              </p:cNvSpPr>
              <p:nvPr/>
            </p:nvSpPr>
            <p:spPr bwMode="auto">
              <a:xfrm flipV="1">
                <a:off x="3221" y="3403"/>
                <a:ext cx="1" cy="48"/>
              </a:xfrm>
              <a:prstGeom prst="line">
                <a:avLst/>
              </a:prstGeom>
              <a:noFill/>
              <a:ln w="0">
                <a:solidFill>
                  <a:srgbClr val="000000"/>
                </a:solidFill>
                <a:round/>
                <a:headEnd/>
                <a:tailEnd/>
              </a:ln>
            </p:spPr>
            <p:txBody>
              <a:bodyPr/>
              <a:lstStyle/>
              <a:p>
                <a:endParaRPr lang="en-US"/>
              </a:p>
            </p:txBody>
          </p:sp>
          <p:sp>
            <p:nvSpPr>
              <p:cNvPr id="99159" name="Line 780"/>
              <p:cNvSpPr>
                <a:spLocks noChangeShapeType="1"/>
              </p:cNvSpPr>
              <p:nvPr/>
            </p:nvSpPr>
            <p:spPr bwMode="auto">
              <a:xfrm flipV="1">
                <a:off x="3221" y="3403"/>
                <a:ext cx="1" cy="48"/>
              </a:xfrm>
              <a:prstGeom prst="line">
                <a:avLst/>
              </a:prstGeom>
              <a:noFill/>
              <a:ln w="0">
                <a:solidFill>
                  <a:srgbClr val="000000"/>
                </a:solidFill>
                <a:round/>
                <a:headEnd/>
                <a:tailEnd/>
              </a:ln>
            </p:spPr>
            <p:txBody>
              <a:bodyPr/>
              <a:lstStyle/>
              <a:p>
                <a:endParaRPr lang="en-US"/>
              </a:p>
            </p:txBody>
          </p:sp>
          <p:sp>
            <p:nvSpPr>
              <p:cNvPr id="99160" name="Line 781"/>
              <p:cNvSpPr>
                <a:spLocks noChangeShapeType="1"/>
              </p:cNvSpPr>
              <p:nvPr/>
            </p:nvSpPr>
            <p:spPr bwMode="auto">
              <a:xfrm flipV="1">
                <a:off x="3227" y="3403"/>
                <a:ext cx="1" cy="48"/>
              </a:xfrm>
              <a:prstGeom prst="line">
                <a:avLst/>
              </a:prstGeom>
              <a:noFill/>
              <a:ln w="0">
                <a:solidFill>
                  <a:srgbClr val="000000"/>
                </a:solidFill>
                <a:round/>
                <a:headEnd/>
                <a:tailEnd/>
              </a:ln>
            </p:spPr>
            <p:txBody>
              <a:bodyPr/>
              <a:lstStyle/>
              <a:p>
                <a:endParaRPr lang="en-US"/>
              </a:p>
            </p:txBody>
          </p:sp>
          <p:sp>
            <p:nvSpPr>
              <p:cNvPr id="99161" name="Line 782"/>
              <p:cNvSpPr>
                <a:spLocks noChangeShapeType="1"/>
              </p:cNvSpPr>
              <p:nvPr/>
            </p:nvSpPr>
            <p:spPr bwMode="auto">
              <a:xfrm flipV="1">
                <a:off x="3227" y="3403"/>
                <a:ext cx="1" cy="48"/>
              </a:xfrm>
              <a:prstGeom prst="line">
                <a:avLst/>
              </a:prstGeom>
              <a:noFill/>
              <a:ln w="0">
                <a:solidFill>
                  <a:srgbClr val="000000"/>
                </a:solidFill>
                <a:round/>
                <a:headEnd/>
                <a:tailEnd/>
              </a:ln>
            </p:spPr>
            <p:txBody>
              <a:bodyPr/>
              <a:lstStyle/>
              <a:p>
                <a:endParaRPr lang="en-US"/>
              </a:p>
            </p:txBody>
          </p:sp>
          <p:sp>
            <p:nvSpPr>
              <p:cNvPr id="99162" name="Line 783"/>
              <p:cNvSpPr>
                <a:spLocks noChangeShapeType="1"/>
              </p:cNvSpPr>
              <p:nvPr/>
            </p:nvSpPr>
            <p:spPr bwMode="auto">
              <a:xfrm flipV="1">
                <a:off x="3227" y="3403"/>
                <a:ext cx="1" cy="48"/>
              </a:xfrm>
              <a:prstGeom prst="line">
                <a:avLst/>
              </a:prstGeom>
              <a:noFill/>
              <a:ln w="0">
                <a:solidFill>
                  <a:srgbClr val="000000"/>
                </a:solidFill>
                <a:round/>
                <a:headEnd/>
                <a:tailEnd/>
              </a:ln>
            </p:spPr>
            <p:txBody>
              <a:bodyPr/>
              <a:lstStyle/>
              <a:p>
                <a:endParaRPr lang="en-US"/>
              </a:p>
            </p:txBody>
          </p:sp>
          <p:sp>
            <p:nvSpPr>
              <p:cNvPr id="99163" name="Line 784"/>
              <p:cNvSpPr>
                <a:spLocks noChangeShapeType="1"/>
              </p:cNvSpPr>
              <p:nvPr/>
            </p:nvSpPr>
            <p:spPr bwMode="auto">
              <a:xfrm flipV="1">
                <a:off x="3233" y="3403"/>
                <a:ext cx="1" cy="48"/>
              </a:xfrm>
              <a:prstGeom prst="line">
                <a:avLst/>
              </a:prstGeom>
              <a:noFill/>
              <a:ln w="0">
                <a:solidFill>
                  <a:srgbClr val="000000"/>
                </a:solidFill>
                <a:round/>
                <a:headEnd/>
                <a:tailEnd/>
              </a:ln>
            </p:spPr>
            <p:txBody>
              <a:bodyPr/>
              <a:lstStyle/>
              <a:p>
                <a:endParaRPr lang="en-US"/>
              </a:p>
            </p:txBody>
          </p:sp>
          <p:sp>
            <p:nvSpPr>
              <p:cNvPr id="99164" name="Line 785"/>
              <p:cNvSpPr>
                <a:spLocks noChangeShapeType="1"/>
              </p:cNvSpPr>
              <p:nvPr/>
            </p:nvSpPr>
            <p:spPr bwMode="auto">
              <a:xfrm flipV="1">
                <a:off x="3233" y="3403"/>
                <a:ext cx="1" cy="48"/>
              </a:xfrm>
              <a:prstGeom prst="line">
                <a:avLst/>
              </a:prstGeom>
              <a:noFill/>
              <a:ln w="0">
                <a:solidFill>
                  <a:srgbClr val="000000"/>
                </a:solidFill>
                <a:round/>
                <a:headEnd/>
                <a:tailEnd/>
              </a:ln>
            </p:spPr>
            <p:txBody>
              <a:bodyPr/>
              <a:lstStyle/>
              <a:p>
                <a:endParaRPr lang="en-US"/>
              </a:p>
            </p:txBody>
          </p:sp>
          <p:sp>
            <p:nvSpPr>
              <p:cNvPr id="99165" name="Line 786"/>
              <p:cNvSpPr>
                <a:spLocks noChangeShapeType="1"/>
              </p:cNvSpPr>
              <p:nvPr/>
            </p:nvSpPr>
            <p:spPr bwMode="auto">
              <a:xfrm flipV="1">
                <a:off x="3233" y="3403"/>
                <a:ext cx="1" cy="48"/>
              </a:xfrm>
              <a:prstGeom prst="line">
                <a:avLst/>
              </a:prstGeom>
              <a:noFill/>
              <a:ln w="0">
                <a:solidFill>
                  <a:srgbClr val="000000"/>
                </a:solidFill>
                <a:round/>
                <a:headEnd/>
                <a:tailEnd/>
              </a:ln>
            </p:spPr>
            <p:txBody>
              <a:bodyPr/>
              <a:lstStyle/>
              <a:p>
                <a:endParaRPr lang="en-US"/>
              </a:p>
            </p:txBody>
          </p:sp>
          <p:sp>
            <p:nvSpPr>
              <p:cNvPr id="99166" name="Line 787"/>
              <p:cNvSpPr>
                <a:spLocks noChangeShapeType="1"/>
              </p:cNvSpPr>
              <p:nvPr/>
            </p:nvSpPr>
            <p:spPr bwMode="auto">
              <a:xfrm flipV="1">
                <a:off x="3239" y="3403"/>
                <a:ext cx="1" cy="48"/>
              </a:xfrm>
              <a:prstGeom prst="line">
                <a:avLst/>
              </a:prstGeom>
              <a:noFill/>
              <a:ln w="0">
                <a:solidFill>
                  <a:srgbClr val="000000"/>
                </a:solidFill>
                <a:round/>
                <a:headEnd/>
                <a:tailEnd/>
              </a:ln>
            </p:spPr>
            <p:txBody>
              <a:bodyPr/>
              <a:lstStyle/>
              <a:p>
                <a:endParaRPr lang="en-US"/>
              </a:p>
            </p:txBody>
          </p:sp>
          <p:sp>
            <p:nvSpPr>
              <p:cNvPr id="99167" name="Line 788"/>
              <p:cNvSpPr>
                <a:spLocks noChangeShapeType="1"/>
              </p:cNvSpPr>
              <p:nvPr/>
            </p:nvSpPr>
            <p:spPr bwMode="auto">
              <a:xfrm flipV="1">
                <a:off x="3239" y="3403"/>
                <a:ext cx="1" cy="48"/>
              </a:xfrm>
              <a:prstGeom prst="line">
                <a:avLst/>
              </a:prstGeom>
              <a:noFill/>
              <a:ln w="0">
                <a:solidFill>
                  <a:srgbClr val="000000"/>
                </a:solidFill>
                <a:round/>
                <a:headEnd/>
                <a:tailEnd/>
              </a:ln>
            </p:spPr>
            <p:txBody>
              <a:bodyPr/>
              <a:lstStyle/>
              <a:p>
                <a:endParaRPr lang="en-US"/>
              </a:p>
            </p:txBody>
          </p:sp>
          <p:sp>
            <p:nvSpPr>
              <p:cNvPr id="99168" name="Line 789"/>
              <p:cNvSpPr>
                <a:spLocks noChangeShapeType="1"/>
              </p:cNvSpPr>
              <p:nvPr/>
            </p:nvSpPr>
            <p:spPr bwMode="auto">
              <a:xfrm flipV="1">
                <a:off x="3239" y="3403"/>
                <a:ext cx="1" cy="48"/>
              </a:xfrm>
              <a:prstGeom prst="line">
                <a:avLst/>
              </a:prstGeom>
              <a:noFill/>
              <a:ln w="0">
                <a:solidFill>
                  <a:srgbClr val="000000"/>
                </a:solidFill>
                <a:round/>
                <a:headEnd/>
                <a:tailEnd/>
              </a:ln>
            </p:spPr>
            <p:txBody>
              <a:bodyPr/>
              <a:lstStyle/>
              <a:p>
                <a:endParaRPr lang="en-US"/>
              </a:p>
            </p:txBody>
          </p:sp>
          <p:sp>
            <p:nvSpPr>
              <p:cNvPr id="99169" name="Line 790"/>
              <p:cNvSpPr>
                <a:spLocks noChangeShapeType="1"/>
              </p:cNvSpPr>
              <p:nvPr/>
            </p:nvSpPr>
            <p:spPr bwMode="auto">
              <a:xfrm flipV="1">
                <a:off x="3245" y="3403"/>
                <a:ext cx="1" cy="48"/>
              </a:xfrm>
              <a:prstGeom prst="line">
                <a:avLst/>
              </a:prstGeom>
              <a:noFill/>
              <a:ln w="0">
                <a:solidFill>
                  <a:srgbClr val="000000"/>
                </a:solidFill>
                <a:round/>
                <a:headEnd/>
                <a:tailEnd/>
              </a:ln>
            </p:spPr>
            <p:txBody>
              <a:bodyPr/>
              <a:lstStyle/>
              <a:p>
                <a:endParaRPr lang="en-US"/>
              </a:p>
            </p:txBody>
          </p:sp>
          <p:sp>
            <p:nvSpPr>
              <p:cNvPr id="99170" name="Line 791"/>
              <p:cNvSpPr>
                <a:spLocks noChangeShapeType="1"/>
              </p:cNvSpPr>
              <p:nvPr/>
            </p:nvSpPr>
            <p:spPr bwMode="auto">
              <a:xfrm flipV="1">
                <a:off x="3245" y="3403"/>
                <a:ext cx="1" cy="48"/>
              </a:xfrm>
              <a:prstGeom prst="line">
                <a:avLst/>
              </a:prstGeom>
              <a:noFill/>
              <a:ln w="0">
                <a:solidFill>
                  <a:srgbClr val="000000"/>
                </a:solidFill>
                <a:round/>
                <a:headEnd/>
                <a:tailEnd/>
              </a:ln>
            </p:spPr>
            <p:txBody>
              <a:bodyPr/>
              <a:lstStyle/>
              <a:p>
                <a:endParaRPr lang="en-US"/>
              </a:p>
            </p:txBody>
          </p:sp>
          <p:sp>
            <p:nvSpPr>
              <p:cNvPr id="99171" name="Line 792"/>
              <p:cNvSpPr>
                <a:spLocks noChangeShapeType="1"/>
              </p:cNvSpPr>
              <p:nvPr/>
            </p:nvSpPr>
            <p:spPr bwMode="auto">
              <a:xfrm flipV="1">
                <a:off x="3245" y="3403"/>
                <a:ext cx="1" cy="48"/>
              </a:xfrm>
              <a:prstGeom prst="line">
                <a:avLst/>
              </a:prstGeom>
              <a:noFill/>
              <a:ln w="0">
                <a:solidFill>
                  <a:srgbClr val="000000"/>
                </a:solidFill>
                <a:round/>
                <a:headEnd/>
                <a:tailEnd/>
              </a:ln>
            </p:spPr>
            <p:txBody>
              <a:bodyPr/>
              <a:lstStyle/>
              <a:p>
                <a:endParaRPr lang="en-US"/>
              </a:p>
            </p:txBody>
          </p:sp>
          <p:sp>
            <p:nvSpPr>
              <p:cNvPr id="99172" name="Line 793"/>
              <p:cNvSpPr>
                <a:spLocks noChangeShapeType="1"/>
              </p:cNvSpPr>
              <p:nvPr/>
            </p:nvSpPr>
            <p:spPr bwMode="auto">
              <a:xfrm flipV="1">
                <a:off x="3251" y="3403"/>
                <a:ext cx="1" cy="48"/>
              </a:xfrm>
              <a:prstGeom prst="line">
                <a:avLst/>
              </a:prstGeom>
              <a:noFill/>
              <a:ln w="0">
                <a:solidFill>
                  <a:srgbClr val="000000"/>
                </a:solidFill>
                <a:round/>
                <a:headEnd/>
                <a:tailEnd/>
              </a:ln>
            </p:spPr>
            <p:txBody>
              <a:bodyPr/>
              <a:lstStyle/>
              <a:p>
                <a:endParaRPr lang="en-US"/>
              </a:p>
            </p:txBody>
          </p:sp>
          <p:sp>
            <p:nvSpPr>
              <p:cNvPr id="99173" name="Line 794"/>
              <p:cNvSpPr>
                <a:spLocks noChangeShapeType="1"/>
              </p:cNvSpPr>
              <p:nvPr/>
            </p:nvSpPr>
            <p:spPr bwMode="auto">
              <a:xfrm flipV="1">
                <a:off x="3251" y="3403"/>
                <a:ext cx="1" cy="48"/>
              </a:xfrm>
              <a:prstGeom prst="line">
                <a:avLst/>
              </a:prstGeom>
              <a:noFill/>
              <a:ln w="0">
                <a:solidFill>
                  <a:srgbClr val="000000"/>
                </a:solidFill>
                <a:round/>
                <a:headEnd/>
                <a:tailEnd/>
              </a:ln>
            </p:spPr>
            <p:txBody>
              <a:bodyPr/>
              <a:lstStyle/>
              <a:p>
                <a:endParaRPr lang="en-US"/>
              </a:p>
            </p:txBody>
          </p:sp>
          <p:sp>
            <p:nvSpPr>
              <p:cNvPr id="99174" name="Line 795"/>
              <p:cNvSpPr>
                <a:spLocks noChangeShapeType="1"/>
              </p:cNvSpPr>
              <p:nvPr/>
            </p:nvSpPr>
            <p:spPr bwMode="auto">
              <a:xfrm flipV="1">
                <a:off x="3251" y="3403"/>
                <a:ext cx="1" cy="48"/>
              </a:xfrm>
              <a:prstGeom prst="line">
                <a:avLst/>
              </a:prstGeom>
              <a:noFill/>
              <a:ln w="0">
                <a:solidFill>
                  <a:srgbClr val="000000"/>
                </a:solidFill>
                <a:round/>
                <a:headEnd/>
                <a:tailEnd/>
              </a:ln>
            </p:spPr>
            <p:txBody>
              <a:bodyPr/>
              <a:lstStyle/>
              <a:p>
                <a:endParaRPr lang="en-US"/>
              </a:p>
            </p:txBody>
          </p:sp>
          <p:sp>
            <p:nvSpPr>
              <p:cNvPr id="99175" name="Line 796"/>
              <p:cNvSpPr>
                <a:spLocks noChangeShapeType="1"/>
              </p:cNvSpPr>
              <p:nvPr/>
            </p:nvSpPr>
            <p:spPr bwMode="auto">
              <a:xfrm flipV="1">
                <a:off x="3257" y="3403"/>
                <a:ext cx="1" cy="48"/>
              </a:xfrm>
              <a:prstGeom prst="line">
                <a:avLst/>
              </a:prstGeom>
              <a:noFill/>
              <a:ln w="0">
                <a:solidFill>
                  <a:srgbClr val="000000"/>
                </a:solidFill>
                <a:round/>
                <a:headEnd/>
                <a:tailEnd/>
              </a:ln>
            </p:spPr>
            <p:txBody>
              <a:bodyPr/>
              <a:lstStyle/>
              <a:p>
                <a:endParaRPr lang="en-US"/>
              </a:p>
            </p:txBody>
          </p:sp>
          <p:sp>
            <p:nvSpPr>
              <p:cNvPr id="99176" name="Line 797"/>
              <p:cNvSpPr>
                <a:spLocks noChangeShapeType="1"/>
              </p:cNvSpPr>
              <p:nvPr/>
            </p:nvSpPr>
            <p:spPr bwMode="auto">
              <a:xfrm flipV="1">
                <a:off x="3257" y="3403"/>
                <a:ext cx="1" cy="48"/>
              </a:xfrm>
              <a:prstGeom prst="line">
                <a:avLst/>
              </a:prstGeom>
              <a:noFill/>
              <a:ln w="0">
                <a:solidFill>
                  <a:srgbClr val="000000"/>
                </a:solidFill>
                <a:round/>
                <a:headEnd/>
                <a:tailEnd/>
              </a:ln>
            </p:spPr>
            <p:txBody>
              <a:bodyPr/>
              <a:lstStyle/>
              <a:p>
                <a:endParaRPr lang="en-US"/>
              </a:p>
            </p:txBody>
          </p:sp>
          <p:sp>
            <p:nvSpPr>
              <p:cNvPr id="99177" name="Line 798"/>
              <p:cNvSpPr>
                <a:spLocks noChangeShapeType="1"/>
              </p:cNvSpPr>
              <p:nvPr/>
            </p:nvSpPr>
            <p:spPr bwMode="auto">
              <a:xfrm flipV="1">
                <a:off x="3257" y="3403"/>
                <a:ext cx="1" cy="48"/>
              </a:xfrm>
              <a:prstGeom prst="line">
                <a:avLst/>
              </a:prstGeom>
              <a:noFill/>
              <a:ln w="0">
                <a:solidFill>
                  <a:srgbClr val="000000"/>
                </a:solidFill>
                <a:round/>
                <a:headEnd/>
                <a:tailEnd/>
              </a:ln>
            </p:spPr>
            <p:txBody>
              <a:bodyPr/>
              <a:lstStyle/>
              <a:p>
                <a:endParaRPr lang="en-US"/>
              </a:p>
            </p:txBody>
          </p:sp>
          <p:sp>
            <p:nvSpPr>
              <p:cNvPr id="99178" name="Line 799"/>
              <p:cNvSpPr>
                <a:spLocks noChangeShapeType="1"/>
              </p:cNvSpPr>
              <p:nvPr/>
            </p:nvSpPr>
            <p:spPr bwMode="auto">
              <a:xfrm flipV="1">
                <a:off x="3263" y="3403"/>
                <a:ext cx="1" cy="48"/>
              </a:xfrm>
              <a:prstGeom prst="line">
                <a:avLst/>
              </a:prstGeom>
              <a:noFill/>
              <a:ln w="0">
                <a:solidFill>
                  <a:srgbClr val="000000"/>
                </a:solidFill>
                <a:round/>
                <a:headEnd/>
                <a:tailEnd/>
              </a:ln>
            </p:spPr>
            <p:txBody>
              <a:bodyPr/>
              <a:lstStyle/>
              <a:p>
                <a:endParaRPr lang="en-US"/>
              </a:p>
            </p:txBody>
          </p:sp>
          <p:sp>
            <p:nvSpPr>
              <p:cNvPr id="99179" name="Line 800"/>
              <p:cNvSpPr>
                <a:spLocks noChangeShapeType="1"/>
              </p:cNvSpPr>
              <p:nvPr/>
            </p:nvSpPr>
            <p:spPr bwMode="auto">
              <a:xfrm flipV="1">
                <a:off x="3263" y="3403"/>
                <a:ext cx="1" cy="48"/>
              </a:xfrm>
              <a:prstGeom prst="line">
                <a:avLst/>
              </a:prstGeom>
              <a:noFill/>
              <a:ln w="0">
                <a:solidFill>
                  <a:srgbClr val="000000"/>
                </a:solidFill>
                <a:round/>
                <a:headEnd/>
                <a:tailEnd/>
              </a:ln>
            </p:spPr>
            <p:txBody>
              <a:bodyPr/>
              <a:lstStyle/>
              <a:p>
                <a:endParaRPr lang="en-US"/>
              </a:p>
            </p:txBody>
          </p:sp>
          <p:sp>
            <p:nvSpPr>
              <p:cNvPr id="99180" name="Line 801"/>
              <p:cNvSpPr>
                <a:spLocks noChangeShapeType="1"/>
              </p:cNvSpPr>
              <p:nvPr/>
            </p:nvSpPr>
            <p:spPr bwMode="auto">
              <a:xfrm flipV="1">
                <a:off x="3263" y="3403"/>
                <a:ext cx="1" cy="48"/>
              </a:xfrm>
              <a:prstGeom prst="line">
                <a:avLst/>
              </a:prstGeom>
              <a:noFill/>
              <a:ln w="0">
                <a:solidFill>
                  <a:srgbClr val="000000"/>
                </a:solidFill>
                <a:round/>
                <a:headEnd/>
                <a:tailEnd/>
              </a:ln>
            </p:spPr>
            <p:txBody>
              <a:bodyPr/>
              <a:lstStyle/>
              <a:p>
                <a:endParaRPr lang="en-US"/>
              </a:p>
            </p:txBody>
          </p:sp>
          <p:sp>
            <p:nvSpPr>
              <p:cNvPr id="99181" name="Line 802"/>
              <p:cNvSpPr>
                <a:spLocks noChangeShapeType="1"/>
              </p:cNvSpPr>
              <p:nvPr/>
            </p:nvSpPr>
            <p:spPr bwMode="auto">
              <a:xfrm flipV="1">
                <a:off x="3269" y="3403"/>
                <a:ext cx="1" cy="48"/>
              </a:xfrm>
              <a:prstGeom prst="line">
                <a:avLst/>
              </a:prstGeom>
              <a:noFill/>
              <a:ln w="0">
                <a:solidFill>
                  <a:srgbClr val="000000"/>
                </a:solidFill>
                <a:round/>
                <a:headEnd/>
                <a:tailEnd/>
              </a:ln>
            </p:spPr>
            <p:txBody>
              <a:bodyPr/>
              <a:lstStyle/>
              <a:p>
                <a:endParaRPr lang="en-US"/>
              </a:p>
            </p:txBody>
          </p:sp>
          <p:sp>
            <p:nvSpPr>
              <p:cNvPr id="99182" name="Line 803"/>
              <p:cNvSpPr>
                <a:spLocks noChangeShapeType="1"/>
              </p:cNvSpPr>
              <p:nvPr/>
            </p:nvSpPr>
            <p:spPr bwMode="auto">
              <a:xfrm flipV="1">
                <a:off x="3269" y="3403"/>
                <a:ext cx="1" cy="48"/>
              </a:xfrm>
              <a:prstGeom prst="line">
                <a:avLst/>
              </a:prstGeom>
              <a:noFill/>
              <a:ln w="0">
                <a:solidFill>
                  <a:srgbClr val="000000"/>
                </a:solidFill>
                <a:round/>
                <a:headEnd/>
                <a:tailEnd/>
              </a:ln>
            </p:spPr>
            <p:txBody>
              <a:bodyPr/>
              <a:lstStyle/>
              <a:p>
                <a:endParaRPr lang="en-US"/>
              </a:p>
            </p:txBody>
          </p:sp>
          <p:sp>
            <p:nvSpPr>
              <p:cNvPr id="99183" name="Line 804"/>
              <p:cNvSpPr>
                <a:spLocks noChangeShapeType="1"/>
              </p:cNvSpPr>
              <p:nvPr/>
            </p:nvSpPr>
            <p:spPr bwMode="auto">
              <a:xfrm flipV="1">
                <a:off x="3275" y="3403"/>
                <a:ext cx="1" cy="48"/>
              </a:xfrm>
              <a:prstGeom prst="line">
                <a:avLst/>
              </a:prstGeom>
              <a:noFill/>
              <a:ln w="0">
                <a:solidFill>
                  <a:srgbClr val="000000"/>
                </a:solidFill>
                <a:round/>
                <a:headEnd/>
                <a:tailEnd/>
              </a:ln>
            </p:spPr>
            <p:txBody>
              <a:bodyPr/>
              <a:lstStyle/>
              <a:p>
                <a:endParaRPr lang="en-US"/>
              </a:p>
            </p:txBody>
          </p:sp>
          <p:sp>
            <p:nvSpPr>
              <p:cNvPr id="99184" name="Line 805"/>
              <p:cNvSpPr>
                <a:spLocks noChangeShapeType="1"/>
              </p:cNvSpPr>
              <p:nvPr/>
            </p:nvSpPr>
            <p:spPr bwMode="auto">
              <a:xfrm flipV="1">
                <a:off x="3275" y="3403"/>
                <a:ext cx="1" cy="48"/>
              </a:xfrm>
              <a:prstGeom prst="line">
                <a:avLst/>
              </a:prstGeom>
              <a:noFill/>
              <a:ln w="0">
                <a:solidFill>
                  <a:srgbClr val="000000"/>
                </a:solidFill>
                <a:round/>
                <a:headEnd/>
                <a:tailEnd/>
              </a:ln>
            </p:spPr>
            <p:txBody>
              <a:bodyPr/>
              <a:lstStyle/>
              <a:p>
                <a:endParaRPr lang="en-US"/>
              </a:p>
            </p:txBody>
          </p:sp>
          <p:sp>
            <p:nvSpPr>
              <p:cNvPr id="99185" name="Line 806"/>
              <p:cNvSpPr>
                <a:spLocks noChangeShapeType="1"/>
              </p:cNvSpPr>
              <p:nvPr/>
            </p:nvSpPr>
            <p:spPr bwMode="auto">
              <a:xfrm flipV="1">
                <a:off x="3275" y="3403"/>
                <a:ext cx="1" cy="48"/>
              </a:xfrm>
              <a:prstGeom prst="line">
                <a:avLst/>
              </a:prstGeom>
              <a:noFill/>
              <a:ln w="0">
                <a:solidFill>
                  <a:srgbClr val="000000"/>
                </a:solidFill>
                <a:round/>
                <a:headEnd/>
                <a:tailEnd/>
              </a:ln>
            </p:spPr>
            <p:txBody>
              <a:bodyPr/>
              <a:lstStyle/>
              <a:p>
                <a:endParaRPr lang="en-US"/>
              </a:p>
            </p:txBody>
          </p:sp>
          <p:sp>
            <p:nvSpPr>
              <p:cNvPr id="99186" name="Line 807"/>
              <p:cNvSpPr>
                <a:spLocks noChangeShapeType="1"/>
              </p:cNvSpPr>
              <p:nvPr/>
            </p:nvSpPr>
            <p:spPr bwMode="auto">
              <a:xfrm flipV="1">
                <a:off x="3281" y="3403"/>
                <a:ext cx="1" cy="48"/>
              </a:xfrm>
              <a:prstGeom prst="line">
                <a:avLst/>
              </a:prstGeom>
              <a:noFill/>
              <a:ln w="0">
                <a:solidFill>
                  <a:srgbClr val="000000"/>
                </a:solidFill>
                <a:round/>
                <a:headEnd/>
                <a:tailEnd/>
              </a:ln>
            </p:spPr>
            <p:txBody>
              <a:bodyPr/>
              <a:lstStyle/>
              <a:p>
                <a:endParaRPr lang="en-US"/>
              </a:p>
            </p:txBody>
          </p:sp>
          <p:sp>
            <p:nvSpPr>
              <p:cNvPr id="99187" name="Line 808"/>
              <p:cNvSpPr>
                <a:spLocks noChangeShapeType="1"/>
              </p:cNvSpPr>
              <p:nvPr/>
            </p:nvSpPr>
            <p:spPr bwMode="auto">
              <a:xfrm flipV="1">
                <a:off x="3281" y="3403"/>
                <a:ext cx="1" cy="48"/>
              </a:xfrm>
              <a:prstGeom prst="line">
                <a:avLst/>
              </a:prstGeom>
              <a:noFill/>
              <a:ln w="0">
                <a:solidFill>
                  <a:srgbClr val="000000"/>
                </a:solidFill>
                <a:round/>
                <a:headEnd/>
                <a:tailEnd/>
              </a:ln>
            </p:spPr>
            <p:txBody>
              <a:bodyPr/>
              <a:lstStyle/>
              <a:p>
                <a:endParaRPr lang="en-US"/>
              </a:p>
            </p:txBody>
          </p:sp>
          <p:sp>
            <p:nvSpPr>
              <p:cNvPr id="99188" name="Line 809"/>
              <p:cNvSpPr>
                <a:spLocks noChangeShapeType="1"/>
              </p:cNvSpPr>
              <p:nvPr/>
            </p:nvSpPr>
            <p:spPr bwMode="auto">
              <a:xfrm flipV="1">
                <a:off x="3281" y="3403"/>
                <a:ext cx="1" cy="48"/>
              </a:xfrm>
              <a:prstGeom prst="line">
                <a:avLst/>
              </a:prstGeom>
              <a:noFill/>
              <a:ln w="0">
                <a:solidFill>
                  <a:srgbClr val="000000"/>
                </a:solidFill>
                <a:round/>
                <a:headEnd/>
                <a:tailEnd/>
              </a:ln>
            </p:spPr>
            <p:txBody>
              <a:bodyPr/>
              <a:lstStyle/>
              <a:p>
                <a:endParaRPr lang="en-US"/>
              </a:p>
            </p:txBody>
          </p:sp>
          <p:sp>
            <p:nvSpPr>
              <p:cNvPr id="99189" name="Line 810"/>
              <p:cNvSpPr>
                <a:spLocks noChangeShapeType="1"/>
              </p:cNvSpPr>
              <p:nvPr/>
            </p:nvSpPr>
            <p:spPr bwMode="auto">
              <a:xfrm flipV="1">
                <a:off x="3287" y="3403"/>
                <a:ext cx="1" cy="48"/>
              </a:xfrm>
              <a:prstGeom prst="line">
                <a:avLst/>
              </a:prstGeom>
              <a:noFill/>
              <a:ln w="0">
                <a:solidFill>
                  <a:srgbClr val="000000"/>
                </a:solidFill>
                <a:round/>
                <a:headEnd/>
                <a:tailEnd/>
              </a:ln>
            </p:spPr>
            <p:txBody>
              <a:bodyPr/>
              <a:lstStyle/>
              <a:p>
                <a:endParaRPr lang="en-US"/>
              </a:p>
            </p:txBody>
          </p:sp>
          <p:sp>
            <p:nvSpPr>
              <p:cNvPr id="99190" name="Line 811"/>
              <p:cNvSpPr>
                <a:spLocks noChangeShapeType="1"/>
              </p:cNvSpPr>
              <p:nvPr/>
            </p:nvSpPr>
            <p:spPr bwMode="auto">
              <a:xfrm flipV="1">
                <a:off x="3287" y="3403"/>
                <a:ext cx="1" cy="48"/>
              </a:xfrm>
              <a:prstGeom prst="line">
                <a:avLst/>
              </a:prstGeom>
              <a:noFill/>
              <a:ln w="0">
                <a:solidFill>
                  <a:srgbClr val="000000"/>
                </a:solidFill>
                <a:round/>
                <a:headEnd/>
                <a:tailEnd/>
              </a:ln>
            </p:spPr>
            <p:txBody>
              <a:bodyPr/>
              <a:lstStyle/>
              <a:p>
                <a:endParaRPr lang="en-US"/>
              </a:p>
            </p:txBody>
          </p:sp>
          <p:sp>
            <p:nvSpPr>
              <p:cNvPr id="99191" name="Line 812"/>
              <p:cNvSpPr>
                <a:spLocks noChangeShapeType="1"/>
              </p:cNvSpPr>
              <p:nvPr/>
            </p:nvSpPr>
            <p:spPr bwMode="auto">
              <a:xfrm flipV="1">
                <a:off x="3287" y="3403"/>
                <a:ext cx="1" cy="48"/>
              </a:xfrm>
              <a:prstGeom prst="line">
                <a:avLst/>
              </a:prstGeom>
              <a:noFill/>
              <a:ln w="0">
                <a:solidFill>
                  <a:srgbClr val="000000"/>
                </a:solidFill>
                <a:round/>
                <a:headEnd/>
                <a:tailEnd/>
              </a:ln>
            </p:spPr>
            <p:txBody>
              <a:bodyPr/>
              <a:lstStyle/>
              <a:p>
                <a:endParaRPr lang="en-US"/>
              </a:p>
            </p:txBody>
          </p:sp>
          <p:sp>
            <p:nvSpPr>
              <p:cNvPr id="99192" name="Line 813"/>
              <p:cNvSpPr>
                <a:spLocks noChangeShapeType="1"/>
              </p:cNvSpPr>
              <p:nvPr/>
            </p:nvSpPr>
            <p:spPr bwMode="auto">
              <a:xfrm flipV="1">
                <a:off x="3293" y="3403"/>
                <a:ext cx="1" cy="48"/>
              </a:xfrm>
              <a:prstGeom prst="line">
                <a:avLst/>
              </a:prstGeom>
              <a:noFill/>
              <a:ln w="0">
                <a:solidFill>
                  <a:srgbClr val="000000"/>
                </a:solidFill>
                <a:round/>
                <a:headEnd/>
                <a:tailEnd/>
              </a:ln>
            </p:spPr>
            <p:txBody>
              <a:bodyPr/>
              <a:lstStyle/>
              <a:p>
                <a:endParaRPr lang="en-US"/>
              </a:p>
            </p:txBody>
          </p:sp>
          <p:sp>
            <p:nvSpPr>
              <p:cNvPr id="99193" name="Line 814"/>
              <p:cNvSpPr>
                <a:spLocks noChangeShapeType="1"/>
              </p:cNvSpPr>
              <p:nvPr/>
            </p:nvSpPr>
            <p:spPr bwMode="auto">
              <a:xfrm flipV="1">
                <a:off x="3293" y="3403"/>
                <a:ext cx="1" cy="48"/>
              </a:xfrm>
              <a:prstGeom prst="line">
                <a:avLst/>
              </a:prstGeom>
              <a:noFill/>
              <a:ln w="0">
                <a:solidFill>
                  <a:srgbClr val="000000"/>
                </a:solidFill>
                <a:round/>
                <a:headEnd/>
                <a:tailEnd/>
              </a:ln>
            </p:spPr>
            <p:txBody>
              <a:bodyPr/>
              <a:lstStyle/>
              <a:p>
                <a:endParaRPr lang="en-US"/>
              </a:p>
            </p:txBody>
          </p:sp>
          <p:sp>
            <p:nvSpPr>
              <p:cNvPr id="99194" name="Line 815"/>
              <p:cNvSpPr>
                <a:spLocks noChangeShapeType="1"/>
              </p:cNvSpPr>
              <p:nvPr/>
            </p:nvSpPr>
            <p:spPr bwMode="auto">
              <a:xfrm flipV="1">
                <a:off x="3293" y="3403"/>
                <a:ext cx="1" cy="48"/>
              </a:xfrm>
              <a:prstGeom prst="line">
                <a:avLst/>
              </a:prstGeom>
              <a:noFill/>
              <a:ln w="0">
                <a:solidFill>
                  <a:srgbClr val="000000"/>
                </a:solidFill>
                <a:round/>
                <a:headEnd/>
                <a:tailEnd/>
              </a:ln>
            </p:spPr>
            <p:txBody>
              <a:bodyPr/>
              <a:lstStyle/>
              <a:p>
                <a:endParaRPr lang="en-US"/>
              </a:p>
            </p:txBody>
          </p:sp>
          <p:sp>
            <p:nvSpPr>
              <p:cNvPr id="99195" name="Line 816"/>
              <p:cNvSpPr>
                <a:spLocks noChangeShapeType="1"/>
              </p:cNvSpPr>
              <p:nvPr/>
            </p:nvSpPr>
            <p:spPr bwMode="auto">
              <a:xfrm flipV="1">
                <a:off x="3299" y="3403"/>
                <a:ext cx="1" cy="48"/>
              </a:xfrm>
              <a:prstGeom prst="line">
                <a:avLst/>
              </a:prstGeom>
              <a:noFill/>
              <a:ln w="0">
                <a:solidFill>
                  <a:srgbClr val="000000"/>
                </a:solidFill>
                <a:round/>
                <a:headEnd/>
                <a:tailEnd/>
              </a:ln>
            </p:spPr>
            <p:txBody>
              <a:bodyPr/>
              <a:lstStyle/>
              <a:p>
                <a:endParaRPr lang="en-US"/>
              </a:p>
            </p:txBody>
          </p:sp>
          <p:sp>
            <p:nvSpPr>
              <p:cNvPr id="99196" name="Line 817"/>
              <p:cNvSpPr>
                <a:spLocks noChangeShapeType="1"/>
              </p:cNvSpPr>
              <p:nvPr/>
            </p:nvSpPr>
            <p:spPr bwMode="auto">
              <a:xfrm flipV="1">
                <a:off x="3299" y="3403"/>
                <a:ext cx="1" cy="48"/>
              </a:xfrm>
              <a:prstGeom prst="line">
                <a:avLst/>
              </a:prstGeom>
              <a:noFill/>
              <a:ln w="0">
                <a:solidFill>
                  <a:srgbClr val="000000"/>
                </a:solidFill>
                <a:round/>
                <a:headEnd/>
                <a:tailEnd/>
              </a:ln>
            </p:spPr>
            <p:txBody>
              <a:bodyPr/>
              <a:lstStyle/>
              <a:p>
                <a:endParaRPr lang="en-US"/>
              </a:p>
            </p:txBody>
          </p:sp>
          <p:sp>
            <p:nvSpPr>
              <p:cNvPr id="99197" name="Line 818"/>
              <p:cNvSpPr>
                <a:spLocks noChangeShapeType="1"/>
              </p:cNvSpPr>
              <p:nvPr/>
            </p:nvSpPr>
            <p:spPr bwMode="auto">
              <a:xfrm flipV="1">
                <a:off x="3299" y="3403"/>
                <a:ext cx="1" cy="48"/>
              </a:xfrm>
              <a:prstGeom prst="line">
                <a:avLst/>
              </a:prstGeom>
              <a:noFill/>
              <a:ln w="0">
                <a:solidFill>
                  <a:srgbClr val="000000"/>
                </a:solidFill>
                <a:round/>
                <a:headEnd/>
                <a:tailEnd/>
              </a:ln>
            </p:spPr>
            <p:txBody>
              <a:bodyPr/>
              <a:lstStyle/>
              <a:p>
                <a:endParaRPr lang="en-US"/>
              </a:p>
            </p:txBody>
          </p:sp>
          <p:sp>
            <p:nvSpPr>
              <p:cNvPr id="99198" name="Line 819"/>
              <p:cNvSpPr>
                <a:spLocks noChangeShapeType="1"/>
              </p:cNvSpPr>
              <p:nvPr/>
            </p:nvSpPr>
            <p:spPr bwMode="auto">
              <a:xfrm flipV="1">
                <a:off x="3305" y="3403"/>
                <a:ext cx="1" cy="48"/>
              </a:xfrm>
              <a:prstGeom prst="line">
                <a:avLst/>
              </a:prstGeom>
              <a:noFill/>
              <a:ln w="0">
                <a:solidFill>
                  <a:srgbClr val="000000"/>
                </a:solidFill>
                <a:round/>
                <a:headEnd/>
                <a:tailEnd/>
              </a:ln>
            </p:spPr>
            <p:txBody>
              <a:bodyPr/>
              <a:lstStyle/>
              <a:p>
                <a:endParaRPr lang="en-US"/>
              </a:p>
            </p:txBody>
          </p:sp>
          <p:sp>
            <p:nvSpPr>
              <p:cNvPr id="99199" name="Line 820"/>
              <p:cNvSpPr>
                <a:spLocks noChangeShapeType="1"/>
              </p:cNvSpPr>
              <p:nvPr/>
            </p:nvSpPr>
            <p:spPr bwMode="auto">
              <a:xfrm flipV="1">
                <a:off x="3305" y="3403"/>
                <a:ext cx="1" cy="48"/>
              </a:xfrm>
              <a:prstGeom prst="line">
                <a:avLst/>
              </a:prstGeom>
              <a:noFill/>
              <a:ln w="0">
                <a:solidFill>
                  <a:srgbClr val="000000"/>
                </a:solidFill>
                <a:round/>
                <a:headEnd/>
                <a:tailEnd/>
              </a:ln>
            </p:spPr>
            <p:txBody>
              <a:bodyPr/>
              <a:lstStyle/>
              <a:p>
                <a:endParaRPr lang="en-US"/>
              </a:p>
            </p:txBody>
          </p:sp>
          <p:sp>
            <p:nvSpPr>
              <p:cNvPr id="99200" name="Line 821"/>
              <p:cNvSpPr>
                <a:spLocks noChangeShapeType="1"/>
              </p:cNvSpPr>
              <p:nvPr/>
            </p:nvSpPr>
            <p:spPr bwMode="auto">
              <a:xfrm flipV="1">
                <a:off x="3305" y="3403"/>
                <a:ext cx="1" cy="48"/>
              </a:xfrm>
              <a:prstGeom prst="line">
                <a:avLst/>
              </a:prstGeom>
              <a:noFill/>
              <a:ln w="0">
                <a:solidFill>
                  <a:srgbClr val="000000"/>
                </a:solidFill>
                <a:round/>
                <a:headEnd/>
                <a:tailEnd/>
              </a:ln>
            </p:spPr>
            <p:txBody>
              <a:bodyPr/>
              <a:lstStyle/>
              <a:p>
                <a:endParaRPr lang="en-US"/>
              </a:p>
            </p:txBody>
          </p:sp>
          <p:sp>
            <p:nvSpPr>
              <p:cNvPr id="99201" name="Line 822"/>
              <p:cNvSpPr>
                <a:spLocks noChangeShapeType="1"/>
              </p:cNvSpPr>
              <p:nvPr/>
            </p:nvSpPr>
            <p:spPr bwMode="auto">
              <a:xfrm flipV="1">
                <a:off x="3311" y="3403"/>
                <a:ext cx="1" cy="48"/>
              </a:xfrm>
              <a:prstGeom prst="line">
                <a:avLst/>
              </a:prstGeom>
              <a:noFill/>
              <a:ln w="0">
                <a:solidFill>
                  <a:srgbClr val="000000"/>
                </a:solidFill>
                <a:round/>
                <a:headEnd/>
                <a:tailEnd/>
              </a:ln>
            </p:spPr>
            <p:txBody>
              <a:bodyPr/>
              <a:lstStyle/>
              <a:p>
                <a:endParaRPr lang="en-US"/>
              </a:p>
            </p:txBody>
          </p:sp>
          <p:sp>
            <p:nvSpPr>
              <p:cNvPr id="99202" name="Line 823"/>
              <p:cNvSpPr>
                <a:spLocks noChangeShapeType="1"/>
              </p:cNvSpPr>
              <p:nvPr/>
            </p:nvSpPr>
            <p:spPr bwMode="auto">
              <a:xfrm flipV="1">
                <a:off x="3311" y="3403"/>
                <a:ext cx="1" cy="48"/>
              </a:xfrm>
              <a:prstGeom prst="line">
                <a:avLst/>
              </a:prstGeom>
              <a:noFill/>
              <a:ln w="0">
                <a:solidFill>
                  <a:srgbClr val="000000"/>
                </a:solidFill>
                <a:round/>
                <a:headEnd/>
                <a:tailEnd/>
              </a:ln>
            </p:spPr>
            <p:txBody>
              <a:bodyPr/>
              <a:lstStyle/>
              <a:p>
                <a:endParaRPr lang="en-US"/>
              </a:p>
            </p:txBody>
          </p:sp>
          <p:sp>
            <p:nvSpPr>
              <p:cNvPr id="99203" name="Line 824"/>
              <p:cNvSpPr>
                <a:spLocks noChangeShapeType="1"/>
              </p:cNvSpPr>
              <p:nvPr/>
            </p:nvSpPr>
            <p:spPr bwMode="auto">
              <a:xfrm flipV="1">
                <a:off x="3311" y="3403"/>
                <a:ext cx="1" cy="48"/>
              </a:xfrm>
              <a:prstGeom prst="line">
                <a:avLst/>
              </a:prstGeom>
              <a:noFill/>
              <a:ln w="0">
                <a:solidFill>
                  <a:srgbClr val="000000"/>
                </a:solidFill>
                <a:round/>
                <a:headEnd/>
                <a:tailEnd/>
              </a:ln>
            </p:spPr>
            <p:txBody>
              <a:bodyPr/>
              <a:lstStyle/>
              <a:p>
                <a:endParaRPr lang="en-US"/>
              </a:p>
            </p:txBody>
          </p:sp>
          <p:sp>
            <p:nvSpPr>
              <p:cNvPr id="99204" name="Line 825"/>
              <p:cNvSpPr>
                <a:spLocks noChangeShapeType="1"/>
              </p:cNvSpPr>
              <p:nvPr/>
            </p:nvSpPr>
            <p:spPr bwMode="auto">
              <a:xfrm flipV="1">
                <a:off x="3317" y="3403"/>
                <a:ext cx="1" cy="48"/>
              </a:xfrm>
              <a:prstGeom prst="line">
                <a:avLst/>
              </a:prstGeom>
              <a:noFill/>
              <a:ln w="0">
                <a:solidFill>
                  <a:srgbClr val="000000"/>
                </a:solidFill>
                <a:round/>
                <a:headEnd/>
                <a:tailEnd/>
              </a:ln>
            </p:spPr>
            <p:txBody>
              <a:bodyPr/>
              <a:lstStyle/>
              <a:p>
                <a:endParaRPr lang="en-US"/>
              </a:p>
            </p:txBody>
          </p:sp>
          <p:sp>
            <p:nvSpPr>
              <p:cNvPr id="99205" name="Line 826"/>
              <p:cNvSpPr>
                <a:spLocks noChangeShapeType="1"/>
              </p:cNvSpPr>
              <p:nvPr/>
            </p:nvSpPr>
            <p:spPr bwMode="auto">
              <a:xfrm flipV="1">
                <a:off x="3317" y="3403"/>
                <a:ext cx="1" cy="48"/>
              </a:xfrm>
              <a:prstGeom prst="line">
                <a:avLst/>
              </a:prstGeom>
              <a:noFill/>
              <a:ln w="0">
                <a:solidFill>
                  <a:srgbClr val="000000"/>
                </a:solidFill>
                <a:round/>
                <a:headEnd/>
                <a:tailEnd/>
              </a:ln>
            </p:spPr>
            <p:txBody>
              <a:bodyPr/>
              <a:lstStyle/>
              <a:p>
                <a:endParaRPr lang="en-US"/>
              </a:p>
            </p:txBody>
          </p:sp>
          <p:sp>
            <p:nvSpPr>
              <p:cNvPr id="99206" name="Line 827"/>
              <p:cNvSpPr>
                <a:spLocks noChangeShapeType="1"/>
              </p:cNvSpPr>
              <p:nvPr/>
            </p:nvSpPr>
            <p:spPr bwMode="auto">
              <a:xfrm flipV="1">
                <a:off x="3317" y="3403"/>
                <a:ext cx="1" cy="48"/>
              </a:xfrm>
              <a:prstGeom prst="line">
                <a:avLst/>
              </a:prstGeom>
              <a:noFill/>
              <a:ln w="0">
                <a:solidFill>
                  <a:srgbClr val="000000"/>
                </a:solidFill>
                <a:round/>
                <a:headEnd/>
                <a:tailEnd/>
              </a:ln>
            </p:spPr>
            <p:txBody>
              <a:bodyPr/>
              <a:lstStyle/>
              <a:p>
                <a:endParaRPr lang="en-US"/>
              </a:p>
            </p:txBody>
          </p:sp>
          <p:sp>
            <p:nvSpPr>
              <p:cNvPr id="99207" name="Line 828"/>
              <p:cNvSpPr>
                <a:spLocks noChangeShapeType="1"/>
              </p:cNvSpPr>
              <p:nvPr/>
            </p:nvSpPr>
            <p:spPr bwMode="auto">
              <a:xfrm flipV="1">
                <a:off x="3323" y="3403"/>
                <a:ext cx="1" cy="48"/>
              </a:xfrm>
              <a:prstGeom prst="line">
                <a:avLst/>
              </a:prstGeom>
              <a:noFill/>
              <a:ln w="0">
                <a:solidFill>
                  <a:srgbClr val="000000"/>
                </a:solidFill>
                <a:round/>
                <a:headEnd/>
                <a:tailEnd/>
              </a:ln>
            </p:spPr>
            <p:txBody>
              <a:bodyPr/>
              <a:lstStyle/>
              <a:p>
                <a:endParaRPr lang="en-US"/>
              </a:p>
            </p:txBody>
          </p:sp>
          <p:sp>
            <p:nvSpPr>
              <p:cNvPr id="99208" name="Line 829"/>
              <p:cNvSpPr>
                <a:spLocks noChangeShapeType="1"/>
              </p:cNvSpPr>
              <p:nvPr/>
            </p:nvSpPr>
            <p:spPr bwMode="auto">
              <a:xfrm flipV="1">
                <a:off x="3323" y="3403"/>
                <a:ext cx="1" cy="48"/>
              </a:xfrm>
              <a:prstGeom prst="line">
                <a:avLst/>
              </a:prstGeom>
              <a:noFill/>
              <a:ln w="0">
                <a:solidFill>
                  <a:srgbClr val="000000"/>
                </a:solidFill>
                <a:round/>
                <a:headEnd/>
                <a:tailEnd/>
              </a:ln>
            </p:spPr>
            <p:txBody>
              <a:bodyPr/>
              <a:lstStyle/>
              <a:p>
                <a:endParaRPr lang="en-US"/>
              </a:p>
            </p:txBody>
          </p:sp>
          <p:sp>
            <p:nvSpPr>
              <p:cNvPr id="99209" name="Line 830"/>
              <p:cNvSpPr>
                <a:spLocks noChangeShapeType="1"/>
              </p:cNvSpPr>
              <p:nvPr/>
            </p:nvSpPr>
            <p:spPr bwMode="auto">
              <a:xfrm flipV="1">
                <a:off x="3323" y="3403"/>
                <a:ext cx="1" cy="48"/>
              </a:xfrm>
              <a:prstGeom prst="line">
                <a:avLst/>
              </a:prstGeom>
              <a:noFill/>
              <a:ln w="0">
                <a:solidFill>
                  <a:srgbClr val="000000"/>
                </a:solidFill>
                <a:round/>
                <a:headEnd/>
                <a:tailEnd/>
              </a:ln>
            </p:spPr>
            <p:txBody>
              <a:bodyPr/>
              <a:lstStyle/>
              <a:p>
                <a:endParaRPr lang="en-US"/>
              </a:p>
            </p:txBody>
          </p:sp>
          <p:sp>
            <p:nvSpPr>
              <p:cNvPr id="99210" name="Line 831"/>
              <p:cNvSpPr>
                <a:spLocks noChangeShapeType="1"/>
              </p:cNvSpPr>
              <p:nvPr/>
            </p:nvSpPr>
            <p:spPr bwMode="auto">
              <a:xfrm flipV="1">
                <a:off x="3329" y="3403"/>
                <a:ext cx="1" cy="48"/>
              </a:xfrm>
              <a:prstGeom prst="line">
                <a:avLst/>
              </a:prstGeom>
              <a:noFill/>
              <a:ln w="0">
                <a:solidFill>
                  <a:srgbClr val="000000"/>
                </a:solidFill>
                <a:round/>
                <a:headEnd/>
                <a:tailEnd/>
              </a:ln>
            </p:spPr>
            <p:txBody>
              <a:bodyPr/>
              <a:lstStyle/>
              <a:p>
                <a:endParaRPr lang="en-US"/>
              </a:p>
            </p:txBody>
          </p:sp>
          <p:sp>
            <p:nvSpPr>
              <p:cNvPr id="99211" name="Line 832"/>
              <p:cNvSpPr>
                <a:spLocks noChangeShapeType="1"/>
              </p:cNvSpPr>
              <p:nvPr/>
            </p:nvSpPr>
            <p:spPr bwMode="auto">
              <a:xfrm flipV="1">
                <a:off x="3329" y="3403"/>
                <a:ext cx="1" cy="48"/>
              </a:xfrm>
              <a:prstGeom prst="line">
                <a:avLst/>
              </a:prstGeom>
              <a:noFill/>
              <a:ln w="0">
                <a:solidFill>
                  <a:srgbClr val="000000"/>
                </a:solidFill>
                <a:round/>
                <a:headEnd/>
                <a:tailEnd/>
              </a:ln>
            </p:spPr>
            <p:txBody>
              <a:bodyPr/>
              <a:lstStyle/>
              <a:p>
                <a:endParaRPr lang="en-US"/>
              </a:p>
            </p:txBody>
          </p:sp>
          <p:sp>
            <p:nvSpPr>
              <p:cNvPr id="99212" name="Line 833"/>
              <p:cNvSpPr>
                <a:spLocks noChangeShapeType="1"/>
              </p:cNvSpPr>
              <p:nvPr/>
            </p:nvSpPr>
            <p:spPr bwMode="auto">
              <a:xfrm flipV="1">
                <a:off x="3329" y="3403"/>
                <a:ext cx="1" cy="48"/>
              </a:xfrm>
              <a:prstGeom prst="line">
                <a:avLst/>
              </a:prstGeom>
              <a:noFill/>
              <a:ln w="0">
                <a:solidFill>
                  <a:srgbClr val="000000"/>
                </a:solidFill>
                <a:round/>
                <a:headEnd/>
                <a:tailEnd/>
              </a:ln>
            </p:spPr>
            <p:txBody>
              <a:bodyPr/>
              <a:lstStyle/>
              <a:p>
                <a:endParaRPr lang="en-US"/>
              </a:p>
            </p:txBody>
          </p:sp>
          <p:sp>
            <p:nvSpPr>
              <p:cNvPr id="99213" name="Line 834"/>
              <p:cNvSpPr>
                <a:spLocks noChangeShapeType="1"/>
              </p:cNvSpPr>
              <p:nvPr/>
            </p:nvSpPr>
            <p:spPr bwMode="auto">
              <a:xfrm flipV="1">
                <a:off x="3335" y="3403"/>
                <a:ext cx="1" cy="48"/>
              </a:xfrm>
              <a:prstGeom prst="line">
                <a:avLst/>
              </a:prstGeom>
              <a:noFill/>
              <a:ln w="0">
                <a:solidFill>
                  <a:srgbClr val="000000"/>
                </a:solidFill>
                <a:round/>
                <a:headEnd/>
                <a:tailEnd/>
              </a:ln>
            </p:spPr>
            <p:txBody>
              <a:bodyPr/>
              <a:lstStyle/>
              <a:p>
                <a:endParaRPr lang="en-US"/>
              </a:p>
            </p:txBody>
          </p:sp>
          <p:sp>
            <p:nvSpPr>
              <p:cNvPr id="99214" name="Line 835"/>
              <p:cNvSpPr>
                <a:spLocks noChangeShapeType="1"/>
              </p:cNvSpPr>
              <p:nvPr/>
            </p:nvSpPr>
            <p:spPr bwMode="auto">
              <a:xfrm flipV="1">
                <a:off x="3335" y="3403"/>
                <a:ext cx="1" cy="48"/>
              </a:xfrm>
              <a:prstGeom prst="line">
                <a:avLst/>
              </a:prstGeom>
              <a:noFill/>
              <a:ln w="0">
                <a:solidFill>
                  <a:srgbClr val="000000"/>
                </a:solidFill>
                <a:round/>
                <a:headEnd/>
                <a:tailEnd/>
              </a:ln>
            </p:spPr>
            <p:txBody>
              <a:bodyPr/>
              <a:lstStyle/>
              <a:p>
                <a:endParaRPr lang="en-US"/>
              </a:p>
            </p:txBody>
          </p:sp>
          <p:sp>
            <p:nvSpPr>
              <p:cNvPr id="99215" name="Line 836"/>
              <p:cNvSpPr>
                <a:spLocks noChangeShapeType="1"/>
              </p:cNvSpPr>
              <p:nvPr/>
            </p:nvSpPr>
            <p:spPr bwMode="auto">
              <a:xfrm flipV="1">
                <a:off x="3335" y="3403"/>
                <a:ext cx="1" cy="48"/>
              </a:xfrm>
              <a:prstGeom prst="line">
                <a:avLst/>
              </a:prstGeom>
              <a:noFill/>
              <a:ln w="0">
                <a:solidFill>
                  <a:srgbClr val="000000"/>
                </a:solidFill>
                <a:round/>
                <a:headEnd/>
                <a:tailEnd/>
              </a:ln>
            </p:spPr>
            <p:txBody>
              <a:bodyPr/>
              <a:lstStyle/>
              <a:p>
                <a:endParaRPr lang="en-US"/>
              </a:p>
            </p:txBody>
          </p:sp>
          <p:sp>
            <p:nvSpPr>
              <p:cNvPr id="99216" name="Line 837"/>
              <p:cNvSpPr>
                <a:spLocks noChangeShapeType="1"/>
              </p:cNvSpPr>
              <p:nvPr/>
            </p:nvSpPr>
            <p:spPr bwMode="auto">
              <a:xfrm flipV="1">
                <a:off x="3341" y="3403"/>
                <a:ext cx="1" cy="48"/>
              </a:xfrm>
              <a:prstGeom prst="line">
                <a:avLst/>
              </a:prstGeom>
              <a:noFill/>
              <a:ln w="0">
                <a:solidFill>
                  <a:srgbClr val="000000"/>
                </a:solidFill>
                <a:round/>
                <a:headEnd/>
                <a:tailEnd/>
              </a:ln>
            </p:spPr>
            <p:txBody>
              <a:bodyPr/>
              <a:lstStyle/>
              <a:p>
                <a:endParaRPr lang="en-US"/>
              </a:p>
            </p:txBody>
          </p:sp>
          <p:sp>
            <p:nvSpPr>
              <p:cNvPr id="99217" name="Line 838"/>
              <p:cNvSpPr>
                <a:spLocks noChangeShapeType="1"/>
              </p:cNvSpPr>
              <p:nvPr/>
            </p:nvSpPr>
            <p:spPr bwMode="auto">
              <a:xfrm flipV="1">
                <a:off x="3341" y="3403"/>
                <a:ext cx="1" cy="48"/>
              </a:xfrm>
              <a:prstGeom prst="line">
                <a:avLst/>
              </a:prstGeom>
              <a:noFill/>
              <a:ln w="0">
                <a:solidFill>
                  <a:srgbClr val="000000"/>
                </a:solidFill>
                <a:round/>
                <a:headEnd/>
                <a:tailEnd/>
              </a:ln>
            </p:spPr>
            <p:txBody>
              <a:bodyPr/>
              <a:lstStyle/>
              <a:p>
                <a:endParaRPr lang="en-US"/>
              </a:p>
            </p:txBody>
          </p:sp>
          <p:sp>
            <p:nvSpPr>
              <p:cNvPr id="99218" name="Line 839"/>
              <p:cNvSpPr>
                <a:spLocks noChangeShapeType="1"/>
              </p:cNvSpPr>
              <p:nvPr/>
            </p:nvSpPr>
            <p:spPr bwMode="auto">
              <a:xfrm flipV="1">
                <a:off x="3341" y="3403"/>
                <a:ext cx="1" cy="48"/>
              </a:xfrm>
              <a:prstGeom prst="line">
                <a:avLst/>
              </a:prstGeom>
              <a:noFill/>
              <a:ln w="0">
                <a:solidFill>
                  <a:srgbClr val="000000"/>
                </a:solidFill>
                <a:round/>
                <a:headEnd/>
                <a:tailEnd/>
              </a:ln>
            </p:spPr>
            <p:txBody>
              <a:bodyPr/>
              <a:lstStyle/>
              <a:p>
                <a:endParaRPr lang="en-US"/>
              </a:p>
            </p:txBody>
          </p:sp>
          <p:sp>
            <p:nvSpPr>
              <p:cNvPr id="99219" name="Line 840"/>
              <p:cNvSpPr>
                <a:spLocks noChangeShapeType="1"/>
              </p:cNvSpPr>
              <p:nvPr/>
            </p:nvSpPr>
            <p:spPr bwMode="auto">
              <a:xfrm flipV="1">
                <a:off x="3347" y="3403"/>
                <a:ext cx="1" cy="48"/>
              </a:xfrm>
              <a:prstGeom prst="line">
                <a:avLst/>
              </a:prstGeom>
              <a:noFill/>
              <a:ln w="0">
                <a:solidFill>
                  <a:srgbClr val="000000"/>
                </a:solidFill>
                <a:round/>
                <a:headEnd/>
                <a:tailEnd/>
              </a:ln>
            </p:spPr>
            <p:txBody>
              <a:bodyPr/>
              <a:lstStyle/>
              <a:p>
                <a:endParaRPr lang="en-US"/>
              </a:p>
            </p:txBody>
          </p:sp>
          <p:sp>
            <p:nvSpPr>
              <p:cNvPr id="99220" name="Line 841"/>
              <p:cNvSpPr>
                <a:spLocks noChangeShapeType="1"/>
              </p:cNvSpPr>
              <p:nvPr/>
            </p:nvSpPr>
            <p:spPr bwMode="auto">
              <a:xfrm flipV="1">
                <a:off x="3347" y="3403"/>
                <a:ext cx="1" cy="48"/>
              </a:xfrm>
              <a:prstGeom prst="line">
                <a:avLst/>
              </a:prstGeom>
              <a:noFill/>
              <a:ln w="0">
                <a:solidFill>
                  <a:srgbClr val="000000"/>
                </a:solidFill>
                <a:round/>
                <a:headEnd/>
                <a:tailEnd/>
              </a:ln>
            </p:spPr>
            <p:txBody>
              <a:bodyPr/>
              <a:lstStyle/>
              <a:p>
                <a:endParaRPr lang="en-US"/>
              </a:p>
            </p:txBody>
          </p:sp>
          <p:sp>
            <p:nvSpPr>
              <p:cNvPr id="99221" name="Line 842"/>
              <p:cNvSpPr>
                <a:spLocks noChangeShapeType="1"/>
              </p:cNvSpPr>
              <p:nvPr/>
            </p:nvSpPr>
            <p:spPr bwMode="auto">
              <a:xfrm flipV="1">
                <a:off x="3347" y="3403"/>
                <a:ext cx="1" cy="48"/>
              </a:xfrm>
              <a:prstGeom prst="line">
                <a:avLst/>
              </a:prstGeom>
              <a:noFill/>
              <a:ln w="0">
                <a:solidFill>
                  <a:srgbClr val="000000"/>
                </a:solidFill>
                <a:round/>
                <a:headEnd/>
                <a:tailEnd/>
              </a:ln>
            </p:spPr>
            <p:txBody>
              <a:bodyPr/>
              <a:lstStyle/>
              <a:p>
                <a:endParaRPr lang="en-US"/>
              </a:p>
            </p:txBody>
          </p:sp>
          <p:sp>
            <p:nvSpPr>
              <p:cNvPr id="99222" name="Line 843"/>
              <p:cNvSpPr>
                <a:spLocks noChangeShapeType="1"/>
              </p:cNvSpPr>
              <p:nvPr/>
            </p:nvSpPr>
            <p:spPr bwMode="auto">
              <a:xfrm flipV="1">
                <a:off x="3353" y="3403"/>
                <a:ext cx="1" cy="48"/>
              </a:xfrm>
              <a:prstGeom prst="line">
                <a:avLst/>
              </a:prstGeom>
              <a:noFill/>
              <a:ln w="0">
                <a:solidFill>
                  <a:srgbClr val="000000"/>
                </a:solidFill>
                <a:round/>
                <a:headEnd/>
                <a:tailEnd/>
              </a:ln>
            </p:spPr>
            <p:txBody>
              <a:bodyPr/>
              <a:lstStyle/>
              <a:p>
                <a:endParaRPr lang="en-US"/>
              </a:p>
            </p:txBody>
          </p:sp>
          <p:sp>
            <p:nvSpPr>
              <p:cNvPr id="99223" name="Line 844"/>
              <p:cNvSpPr>
                <a:spLocks noChangeShapeType="1"/>
              </p:cNvSpPr>
              <p:nvPr/>
            </p:nvSpPr>
            <p:spPr bwMode="auto">
              <a:xfrm flipV="1">
                <a:off x="3353" y="3403"/>
                <a:ext cx="1" cy="48"/>
              </a:xfrm>
              <a:prstGeom prst="line">
                <a:avLst/>
              </a:prstGeom>
              <a:noFill/>
              <a:ln w="0">
                <a:solidFill>
                  <a:srgbClr val="000000"/>
                </a:solidFill>
                <a:round/>
                <a:headEnd/>
                <a:tailEnd/>
              </a:ln>
            </p:spPr>
            <p:txBody>
              <a:bodyPr/>
              <a:lstStyle/>
              <a:p>
                <a:endParaRPr lang="en-US"/>
              </a:p>
            </p:txBody>
          </p:sp>
          <p:sp>
            <p:nvSpPr>
              <p:cNvPr id="99224" name="Line 845"/>
              <p:cNvSpPr>
                <a:spLocks noChangeShapeType="1"/>
              </p:cNvSpPr>
              <p:nvPr/>
            </p:nvSpPr>
            <p:spPr bwMode="auto">
              <a:xfrm flipV="1">
                <a:off x="3353" y="3403"/>
                <a:ext cx="1" cy="48"/>
              </a:xfrm>
              <a:prstGeom prst="line">
                <a:avLst/>
              </a:prstGeom>
              <a:noFill/>
              <a:ln w="0">
                <a:solidFill>
                  <a:srgbClr val="000000"/>
                </a:solidFill>
                <a:round/>
                <a:headEnd/>
                <a:tailEnd/>
              </a:ln>
            </p:spPr>
            <p:txBody>
              <a:bodyPr/>
              <a:lstStyle/>
              <a:p>
                <a:endParaRPr lang="en-US"/>
              </a:p>
            </p:txBody>
          </p:sp>
          <p:sp>
            <p:nvSpPr>
              <p:cNvPr id="99225" name="Line 846"/>
              <p:cNvSpPr>
                <a:spLocks noChangeShapeType="1"/>
              </p:cNvSpPr>
              <p:nvPr/>
            </p:nvSpPr>
            <p:spPr bwMode="auto">
              <a:xfrm flipV="1">
                <a:off x="3359" y="3403"/>
                <a:ext cx="1" cy="48"/>
              </a:xfrm>
              <a:prstGeom prst="line">
                <a:avLst/>
              </a:prstGeom>
              <a:noFill/>
              <a:ln w="0">
                <a:solidFill>
                  <a:srgbClr val="000000"/>
                </a:solidFill>
                <a:round/>
                <a:headEnd/>
                <a:tailEnd/>
              </a:ln>
            </p:spPr>
            <p:txBody>
              <a:bodyPr/>
              <a:lstStyle/>
              <a:p>
                <a:endParaRPr lang="en-US"/>
              </a:p>
            </p:txBody>
          </p:sp>
          <p:sp>
            <p:nvSpPr>
              <p:cNvPr id="99226" name="Line 847"/>
              <p:cNvSpPr>
                <a:spLocks noChangeShapeType="1"/>
              </p:cNvSpPr>
              <p:nvPr/>
            </p:nvSpPr>
            <p:spPr bwMode="auto">
              <a:xfrm flipV="1">
                <a:off x="3359" y="3403"/>
                <a:ext cx="1" cy="48"/>
              </a:xfrm>
              <a:prstGeom prst="line">
                <a:avLst/>
              </a:prstGeom>
              <a:noFill/>
              <a:ln w="0">
                <a:solidFill>
                  <a:srgbClr val="000000"/>
                </a:solidFill>
                <a:round/>
                <a:headEnd/>
                <a:tailEnd/>
              </a:ln>
            </p:spPr>
            <p:txBody>
              <a:bodyPr/>
              <a:lstStyle/>
              <a:p>
                <a:endParaRPr lang="en-US"/>
              </a:p>
            </p:txBody>
          </p:sp>
          <p:sp>
            <p:nvSpPr>
              <p:cNvPr id="99227" name="Line 848"/>
              <p:cNvSpPr>
                <a:spLocks noChangeShapeType="1"/>
              </p:cNvSpPr>
              <p:nvPr/>
            </p:nvSpPr>
            <p:spPr bwMode="auto">
              <a:xfrm flipV="1">
                <a:off x="3359" y="3403"/>
                <a:ext cx="1" cy="48"/>
              </a:xfrm>
              <a:prstGeom prst="line">
                <a:avLst/>
              </a:prstGeom>
              <a:noFill/>
              <a:ln w="0">
                <a:solidFill>
                  <a:srgbClr val="000000"/>
                </a:solidFill>
                <a:round/>
                <a:headEnd/>
                <a:tailEnd/>
              </a:ln>
            </p:spPr>
            <p:txBody>
              <a:bodyPr/>
              <a:lstStyle/>
              <a:p>
                <a:endParaRPr lang="en-US"/>
              </a:p>
            </p:txBody>
          </p:sp>
          <p:sp>
            <p:nvSpPr>
              <p:cNvPr id="99228" name="Line 849"/>
              <p:cNvSpPr>
                <a:spLocks noChangeShapeType="1"/>
              </p:cNvSpPr>
              <p:nvPr/>
            </p:nvSpPr>
            <p:spPr bwMode="auto">
              <a:xfrm flipV="1">
                <a:off x="3365" y="3403"/>
                <a:ext cx="1" cy="48"/>
              </a:xfrm>
              <a:prstGeom prst="line">
                <a:avLst/>
              </a:prstGeom>
              <a:noFill/>
              <a:ln w="0">
                <a:solidFill>
                  <a:srgbClr val="000000"/>
                </a:solidFill>
                <a:round/>
                <a:headEnd/>
                <a:tailEnd/>
              </a:ln>
            </p:spPr>
            <p:txBody>
              <a:bodyPr/>
              <a:lstStyle/>
              <a:p>
                <a:endParaRPr lang="en-US"/>
              </a:p>
            </p:txBody>
          </p:sp>
          <p:sp>
            <p:nvSpPr>
              <p:cNvPr id="99229" name="Line 850"/>
              <p:cNvSpPr>
                <a:spLocks noChangeShapeType="1"/>
              </p:cNvSpPr>
              <p:nvPr/>
            </p:nvSpPr>
            <p:spPr bwMode="auto">
              <a:xfrm flipV="1">
                <a:off x="3365" y="3403"/>
                <a:ext cx="1" cy="48"/>
              </a:xfrm>
              <a:prstGeom prst="line">
                <a:avLst/>
              </a:prstGeom>
              <a:noFill/>
              <a:ln w="0">
                <a:solidFill>
                  <a:srgbClr val="000000"/>
                </a:solidFill>
                <a:round/>
                <a:headEnd/>
                <a:tailEnd/>
              </a:ln>
            </p:spPr>
            <p:txBody>
              <a:bodyPr/>
              <a:lstStyle/>
              <a:p>
                <a:endParaRPr lang="en-US"/>
              </a:p>
            </p:txBody>
          </p:sp>
          <p:sp>
            <p:nvSpPr>
              <p:cNvPr id="99230" name="Line 851"/>
              <p:cNvSpPr>
                <a:spLocks noChangeShapeType="1"/>
              </p:cNvSpPr>
              <p:nvPr/>
            </p:nvSpPr>
            <p:spPr bwMode="auto">
              <a:xfrm flipV="1">
                <a:off x="3365" y="3403"/>
                <a:ext cx="1" cy="48"/>
              </a:xfrm>
              <a:prstGeom prst="line">
                <a:avLst/>
              </a:prstGeom>
              <a:noFill/>
              <a:ln w="0">
                <a:solidFill>
                  <a:srgbClr val="000000"/>
                </a:solidFill>
                <a:round/>
                <a:headEnd/>
                <a:tailEnd/>
              </a:ln>
            </p:spPr>
            <p:txBody>
              <a:bodyPr/>
              <a:lstStyle/>
              <a:p>
                <a:endParaRPr lang="en-US"/>
              </a:p>
            </p:txBody>
          </p:sp>
          <p:sp>
            <p:nvSpPr>
              <p:cNvPr id="99231" name="Line 852"/>
              <p:cNvSpPr>
                <a:spLocks noChangeShapeType="1"/>
              </p:cNvSpPr>
              <p:nvPr/>
            </p:nvSpPr>
            <p:spPr bwMode="auto">
              <a:xfrm flipV="1">
                <a:off x="3371" y="3403"/>
                <a:ext cx="1" cy="48"/>
              </a:xfrm>
              <a:prstGeom prst="line">
                <a:avLst/>
              </a:prstGeom>
              <a:noFill/>
              <a:ln w="0">
                <a:solidFill>
                  <a:srgbClr val="000000"/>
                </a:solidFill>
                <a:round/>
                <a:headEnd/>
                <a:tailEnd/>
              </a:ln>
            </p:spPr>
            <p:txBody>
              <a:bodyPr/>
              <a:lstStyle/>
              <a:p>
                <a:endParaRPr lang="en-US"/>
              </a:p>
            </p:txBody>
          </p:sp>
          <p:sp>
            <p:nvSpPr>
              <p:cNvPr id="99232" name="Line 853"/>
              <p:cNvSpPr>
                <a:spLocks noChangeShapeType="1"/>
              </p:cNvSpPr>
              <p:nvPr/>
            </p:nvSpPr>
            <p:spPr bwMode="auto">
              <a:xfrm flipV="1">
                <a:off x="3371" y="3403"/>
                <a:ext cx="1" cy="48"/>
              </a:xfrm>
              <a:prstGeom prst="line">
                <a:avLst/>
              </a:prstGeom>
              <a:noFill/>
              <a:ln w="0">
                <a:solidFill>
                  <a:srgbClr val="000000"/>
                </a:solidFill>
                <a:round/>
                <a:headEnd/>
                <a:tailEnd/>
              </a:ln>
            </p:spPr>
            <p:txBody>
              <a:bodyPr/>
              <a:lstStyle/>
              <a:p>
                <a:endParaRPr lang="en-US"/>
              </a:p>
            </p:txBody>
          </p:sp>
          <p:sp>
            <p:nvSpPr>
              <p:cNvPr id="99233" name="Line 854"/>
              <p:cNvSpPr>
                <a:spLocks noChangeShapeType="1"/>
              </p:cNvSpPr>
              <p:nvPr/>
            </p:nvSpPr>
            <p:spPr bwMode="auto">
              <a:xfrm flipV="1">
                <a:off x="3371" y="3403"/>
                <a:ext cx="1" cy="48"/>
              </a:xfrm>
              <a:prstGeom prst="line">
                <a:avLst/>
              </a:prstGeom>
              <a:noFill/>
              <a:ln w="0">
                <a:solidFill>
                  <a:srgbClr val="000000"/>
                </a:solidFill>
                <a:round/>
                <a:headEnd/>
                <a:tailEnd/>
              </a:ln>
            </p:spPr>
            <p:txBody>
              <a:bodyPr/>
              <a:lstStyle/>
              <a:p>
                <a:endParaRPr lang="en-US"/>
              </a:p>
            </p:txBody>
          </p:sp>
          <p:sp>
            <p:nvSpPr>
              <p:cNvPr id="99234" name="Line 855"/>
              <p:cNvSpPr>
                <a:spLocks noChangeShapeType="1"/>
              </p:cNvSpPr>
              <p:nvPr/>
            </p:nvSpPr>
            <p:spPr bwMode="auto">
              <a:xfrm flipV="1">
                <a:off x="3377" y="3403"/>
                <a:ext cx="1" cy="48"/>
              </a:xfrm>
              <a:prstGeom prst="line">
                <a:avLst/>
              </a:prstGeom>
              <a:noFill/>
              <a:ln w="0">
                <a:solidFill>
                  <a:srgbClr val="000000"/>
                </a:solidFill>
                <a:round/>
                <a:headEnd/>
                <a:tailEnd/>
              </a:ln>
            </p:spPr>
            <p:txBody>
              <a:bodyPr/>
              <a:lstStyle/>
              <a:p>
                <a:endParaRPr lang="en-US"/>
              </a:p>
            </p:txBody>
          </p:sp>
          <p:sp>
            <p:nvSpPr>
              <p:cNvPr id="99235" name="Line 856"/>
              <p:cNvSpPr>
                <a:spLocks noChangeShapeType="1"/>
              </p:cNvSpPr>
              <p:nvPr/>
            </p:nvSpPr>
            <p:spPr bwMode="auto">
              <a:xfrm flipV="1">
                <a:off x="3377" y="3403"/>
                <a:ext cx="1" cy="48"/>
              </a:xfrm>
              <a:prstGeom prst="line">
                <a:avLst/>
              </a:prstGeom>
              <a:noFill/>
              <a:ln w="0">
                <a:solidFill>
                  <a:srgbClr val="000000"/>
                </a:solidFill>
                <a:round/>
                <a:headEnd/>
                <a:tailEnd/>
              </a:ln>
            </p:spPr>
            <p:txBody>
              <a:bodyPr/>
              <a:lstStyle/>
              <a:p>
                <a:endParaRPr lang="en-US"/>
              </a:p>
            </p:txBody>
          </p:sp>
          <p:sp>
            <p:nvSpPr>
              <p:cNvPr id="99236" name="Line 857"/>
              <p:cNvSpPr>
                <a:spLocks noChangeShapeType="1"/>
              </p:cNvSpPr>
              <p:nvPr/>
            </p:nvSpPr>
            <p:spPr bwMode="auto">
              <a:xfrm flipV="1">
                <a:off x="3377" y="3403"/>
                <a:ext cx="1" cy="48"/>
              </a:xfrm>
              <a:prstGeom prst="line">
                <a:avLst/>
              </a:prstGeom>
              <a:noFill/>
              <a:ln w="0">
                <a:solidFill>
                  <a:srgbClr val="000000"/>
                </a:solidFill>
                <a:round/>
                <a:headEnd/>
                <a:tailEnd/>
              </a:ln>
            </p:spPr>
            <p:txBody>
              <a:bodyPr/>
              <a:lstStyle/>
              <a:p>
                <a:endParaRPr lang="en-US"/>
              </a:p>
            </p:txBody>
          </p:sp>
          <p:sp>
            <p:nvSpPr>
              <p:cNvPr id="99237" name="Line 858"/>
              <p:cNvSpPr>
                <a:spLocks noChangeShapeType="1"/>
              </p:cNvSpPr>
              <p:nvPr/>
            </p:nvSpPr>
            <p:spPr bwMode="auto">
              <a:xfrm flipV="1">
                <a:off x="3383" y="3403"/>
                <a:ext cx="1" cy="48"/>
              </a:xfrm>
              <a:prstGeom prst="line">
                <a:avLst/>
              </a:prstGeom>
              <a:noFill/>
              <a:ln w="0">
                <a:solidFill>
                  <a:srgbClr val="000000"/>
                </a:solidFill>
                <a:round/>
                <a:headEnd/>
                <a:tailEnd/>
              </a:ln>
            </p:spPr>
            <p:txBody>
              <a:bodyPr/>
              <a:lstStyle/>
              <a:p>
                <a:endParaRPr lang="en-US"/>
              </a:p>
            </p:txBody>
          </p:sp>
          <p:sp>
            <p:nvSpPr>
              <p:cNvPr id="99238" name="Line 859"/>
              <p:cNvSpPr>
                <a:spLocks noChangeShapeType="1"/>
              </p:cNvSpPr>
              <p:nvPr/>
            </p:nvSpPr>
            <p:spPr bwMode="auto">
              <a:xfrm flipV="1">
                <a:off x="3383" y="3403"/>
                <a:ext cx="1" cy="48"/>
              </a:xfrm>
              <a:prstGeom prst="line">
                <a:avLst/>
              </a:prstGeom>
              <a:noFill/>
              <a:ln w="0">
                <a:solidFill>
                  <a:srgbClr val="000000"/>
                </a:solidFill>
                <a:round/>
                <a:headEnd/>
                <a:tailEnd/>
              </a:ln>
            </p:spPr>
            <p:txBody>
              <a:bodyPr/>
              <a:lstStyle/>
              <a:p>
                <a:endParaRPr lang="en-US"/>
              </a:p>
            </p:txBody>
          </p:sp>
          <p:sp>
            <p:nvSpPr>
              <p:cNvPr id="99239" name="Line 860"/>
              <p:cNvSpPr>
                <a:spLocks noChangeShapeType="1"/>
              </p:cNvSpPr>
              <p:nvPr/>
            </p:nvSpPr>
            <p:spPr bwMode="auto">
              <a:xfrm flipV="1">
                <a:off x="3383" y="3403"/>
                <a:ext cx="1" cy="48"/>
              </a:xfrm>
              <a:prstGeom prst="line">
                <a:avLst/>
              </a:prstGeom>
              <a:noFill/>
              <a:ln w="0">
                <a:solidFill>
                  <a:srgbClr val="000000"/>
                </a:solidFill>
                <a:round/>
                <a:headEnd/>
                <a:tailEnd/>
              </a:ln>
            </p:spPr>
            <p:txBody>
              <a:bodyPr/>
              <a:lstStyle/>
              <a:p>
                <a:endParaRPr lang="en-US"/>
              </a:p>
            </p:txBody>
          </p:sp>
          <p:sp>
            <p:nvSpPr>
              <p:cNvPr id="99240" name="Line 861"/>
              <p:cNvSpPr>
                <a:spLocks noChangeShapeType="1"/>
              </p:cNvSpPr>
              <p:nvPr/>
            </p:nvSpPr>
            <p:spPr bwMode="auto">
              <a:xfrm flipV="1">
                <a:off x="3389" y="3403"/>
                <a:ext cx="1" cy="48"/>
              </a:xfrm>
              <a:prstGeom prst="line">
                <a:avLst/>
              </a:prstGeom>
              <a:noFill/>
              <a:ln w="0">
                <a:solidFill>
                  <a:srgbClr val="000000"/>
                </a:solidFill>
                <a:round/>
                <a:headEnd/>
                <a:tailEnd/>
              </a:ln>
            </p:spPr>
            <p:txBody>
              <a:bodyPr/>
              <a:lstStyle/>
              <a:p>
                <a:endParaRPr lang="en-US"/>
              </a:p>
            </p:txBody>
          </p:sp>
          <p:sp>
            <p:nvSpPr>
              <p:cNvPr id="99241" name="Line 862"/>
              <p:cNvSpPr>
                <a:spLocks noChangeShapeType="1"/>
              </p:cNvSpPr>
              <p:nvPr/>
            </p:nvSpPr>
            <p:spPr bwMode="auto">
              <a:xfrm flipV="1">
                <a:off x="3389" y="3403"/>
                <a:ext cx="1" cy="48"/>
              </a:xfrm>
              <a:prstGeom prst="line">
                <a:avLst/>
              </a:prstGeom>
              <a:noFill/>
              <a:ln w="0">
                <a:solidFill>
                  <a:srgbClr val="000000"/>
                </a:solidFill>
                <a:round/>
                <a:headEnd/>
                <a:tailEnd/>
              </a:ln>
            </p:spPr>
            <p:txBody>
              <a:bodyPr/>
              <a:lstStyle/>
              <a:p>
                <a:endParaRPr lang="en-US"/>
              </a:p>
            </p:txBody>
          </p:sp>
          <p:sp>
            <p:nvSpPr>
              <p:cNvPr id="99242" name="Line 863"/>
              <p:cNvSpPr>
                <a:spLocks noChangeShapeType="1"/>
              </p:cNvSpPr>
              <p:nvPr/>
            </p:nvSpPr>
            <p:spPr bwMode="auto">
              <a:xfrm flipV="1">
                <a:off x="3389" y="3403"/>
                <a:ext cx="1" cy="48"/>
              </a:xfrm>
              <a:prstGeom prst="line">
                <a:avLst/>
              </a:prstGeom>
              <a:noFill/>
              <a:ln w="0">
                <a:solidFill>
                  <a:srgbClr val="000000"/>
                </a:solidFill>
                <a:round/>
                <a:headEnd/>
                <a:tailEnd/>
              </a:ln>
            </p:spPr>
            <p:txBody>
              <a:bodyPr/>
              <a:lstStyle/>
              <a:p>
                <a:endParaRPr lang="en-US"/>
              </a:p>
            </p:txBody>
          </p:sp>
          <p:sp>
            <p:nvSpPr>
              <p:cNvPr id="99243" name="Line 864"/>
              <p:cNvSpPr>
                <a:spLocks noChangeShapeType="1"/>
              </p:cNvSpPr>
              <p:nvPr/>
            </p:nvSpPr>
            <p:spPr bwMode="auto">
              <a:xfrm flipV="1">
                <a:off x="3395" y="3403"/>
                <a:ext cx="1" cy="48"/>
              </a:xfrm>
              <a:prstGeom prst="line">
                <a:avLst/>
              </a:prstGeom>
              <a:noFill/>
              <a:ln w="0">
                <a:solidFill>
                  <a:srgbClr val="000000"/>
                </a:solidFill>
                <a:round/>
                <a:headEnd/>
                <a:tailEnd/>
              </a:ln>
            </p:spPr>
            <p:txBody>
              <a:bodyPr/>
              <a:lstStyle/>
              <a:p>
                <a:endParaRPr lang="en-US"/>
              </a:p>
            </p:txBody>
          </p:sp>
          <p:sp>
            <p:nvSpPr>
              <p:cNvPr id="99244" name="Line 865"/>
              <p:cNvSpPr>
                <a:spLocks noChangeShapeType="1"/>
              </p:cNvSpPr>
              <p:nvPr/>
            </p:nvSpPr>
            <p:spPr bwMode="auto">
              <a:xfrm flipV="1">
                <a:off x="3395" y="3403"/>
                <a:ext cx="1" cy="48"/>
              </a:xfrm>
              <a:prstGeom prst="line">
                <a:avLst/>
              </a:prstGeom>
              <a:noFill/>
              <a:ln w="0">
                <a:solidFill>
                  <a:srgbClr val="000000"/>
                </a:solidFill>
                <a:round/>
                <a:headEnd/>
                <a:tailEnd/>
              </a:ln>
            </p:spPr>
            <p:txBody>
              <a:bodyPr/>
              <a:lstStyle/>
              <a:p>
                <a:endParaRPr lang="en-US"/>
              </a:p>
            </p:txBody>
          </p:sp>
          <p:sp>
            <p:nvSpPr>
              <p:cNvPr id="99245" name="Line 866"/>
              <p:cNvSpPr>
                <a:spLocks noChangeShapeType="1"/>
              </p:cNvSpPr>
              <p:nvPr/>
            </p:nvSpPr>
            <p:spPr bwMode="auto">
              <a:xfrm flipV="1">
                <a:off x="3395" y="3403"/>
                <a:ext cx="1" cy="48"/>
              </a:xfrm>
              <a:prstGeom prst="line">
                <a:avLst/>
              </a:prstGeom>
              <a:noFill/>
              <a:ln w="0">
                <a:solidFill>
                  <a:srgbClr val="000000"/>
                </a:solidFill>
                <a:round/>
                <a:headEnd/>
                <a:tailEnd/>
              </a:ln>
            </p:spPr>
            <p:txBody>
              <a:bodyPr/>
              <a:lstStyle/>
              <a:p>
                <a:endParaRPr lang="en-US"/>
              </a:p>
            </p:txBody>
          </p:sp>
          <p:sp>
            <p:nvSpPr>
              <p:cNvPr id="99246" name="Line 867"/>
              <p:cNvSpPr>
                <a:spLocks noChangeShapeType="1"/>
              </p:cNvSpPr>
              <p:nvPr/>
            </p:nvSpPr>
            <p:spPr bwMode="auto">
              <a:xfrm flipV="1">
                <a:off x="3401" y="3403"/>
                <a:ext cx="1" cy="48"/>
              </a:xfrm>
              <a:prstGeom prst="line">
                <a:avLst/>
              </a:prstGeom>
              <a:noFill/>
              <a:ln w="0">
                <a:solidFill>
                  <a:srgbClr val="000000"/>
                </a:solidFill>
                <a:round/>
                <a:headEnd/>
                <a:tailEnd/>
              </a:ln>
            </p:spPr>
            <p:txBody>
              <a:bodyPr/>
              <a:lstStyle/>
              <a:p>
                <a:endParaRPr lang="en-US"/>
              </a:p>
            </p:txBody>
          </p:sp>
          <p:sp>
            <p:nvSpPr>
              <p:cNvPr id="99247" name="Line 868"/>
              <p:cNvSpPr>
                <a:spLocks noChangeShapeType="1"/>
              </p:cNvSpPr>
              <p:nvPr/>
            </p:nvSpPr>
            <p:spPr bwMode="auto">
              <a:xfrm flipV="1">
                <a:off x="3401" y="3403"/>
                <a:ext cx="1" cy="48"/>
              </a:xfrm>
              <a:prstGeom prst="line">
                <a:avLst/>
              </a:prstGeom>
              <a:noFill/>
              <a:ln w="0">
                <a:solidFill>
                  <a:srgbClr val="000000"/>
                </a:solidFill>
                <a:round/>
                <a:headEnd/>
                <a:tailEnd/>
              </a:ln>
            </p:spPr>
            <p:txBody>
              <a:bodyPr/>
              <a:lstStyle/>
              <a:p>
                <a:endParaRPr lang="en-US"/>
              </a:p>
            </p:txBody>
          </p:sp>
          <p:sp>
            <p:nvSpPr>
              <p:cNvPr id="99248" name="Line 869"/>
              <p:cNvSpPr>
                <a:spLocks noChangeShapeType="1"/>
              </p:cNvSpPr>
              <p:nvPr/>
            </p:nvSpPr>
            <p:spPr bwMode="auto">
              <a:xfrm flipV="1">
                <a:off x="3401" y="3403"/>
                <a:ext cx="1" cy="48"/>
              </a:xfrm>
              <a:prstGeom prst="line">
                <a:avLst/>
              </a:prstGeom>
              <a:noFill/>
              <a:ln w="0">
                <a:solidFill>
                  <a:srgbClr val="000000"/>
                </a:solidFill>
                <a:round/>
                <a:headEnd/>
                <a:tailEnd/>
              </a:ln>
            </p:spPr>
            <p:txBody>
              <a:bodyPr/>
              <a:lstStyle/>
              <a:p>
                <a:endParaRPr lang="en-US"/>
              </a:p>
            </p:txBody>
          </p:sp>
          <p:sp>
            <p:nvSpPr>
              <p:cNvPr id="99249" name="Line 870"/>
              <p:cNvSpPr>
                <a:spLocks noChangeShapeType="1"/>
              </p:cNvSpPr>
              <p:nvPr/>
            </p:nvSpPr>
            <p:spPr bwMode="auto">
              <a:xfrm flipV="1">
                <a:off x="3407" y="3403"/>
                <a:ext cx="1" cy="48"/>
              </a:xfrm>
              <a:prstGeom prst="line">
                <a:avLst/>
              </a:prstGeom>
              <a:noFill/>
              <a:ln w="0">
                <a:solidFill>
                  <a:srgbClr val="000000"/>
                </a:solidFill>
                <a:round/>
                <a:headEnd/>
                <a:tailEnd/>
              </a:ln>
            </p:spPr>
            <p:txBody>
              <a:bodyPr/>
              <a:lstStyle/>
              <a:p>
                <a:endParaRPr lang="en-US"/>
              </a:p>
            </p:txBody>
          </p:sp>
          <p:sp>
            <p:nvSpPr>
              <p:cNvPr id="99250" name="Line 871"/>
              <p:cNvSpPr>
                <a:spLocks noChangeShapeType="1"/>
              </p:cNvSpPr>
              <p:nvPr/>
            </p:nvSpPr>
            <p:spPr bwMode="auto">
              <a:xfrm flipV="1">
                <a:off x="3407" y="3403"/>
                <a:ext cx="1" cy="48"/>
              </a:xfrm>
              <a:prstGeom prst="line">
                <a:avLst/>
              </a:prstGeom>
              <a:noFill/>
              <a:ln w="0">
                <a:solidFill>
                  <a:srgbClr val="000000"/>
                </a:solidFill>
                <a:round/>
                <a:headEnd/>
                <a:tailEnd/>
              </a:ln>
            </p:spPr>
            <p:txBody>
              <a:bodyPr/>
              <a:lstStyle/>
              <a:p>
                <a:endParaRPr lang="en-US"/>
              </a:p>
            </p:txBody>
          </p:sp>
          <p:sp>
            <p:nvSpPr>
              <p:cNvPr id="99251" name="Line 872"/>
              <p:cNvSpPr>
                <a:spLocks noChangeShapeType="1"/>
              </p:cNvSpPr>
              <p:nvPr/>
            </p:nvSpPr>
            <p:spPr bwMode="auto">
              <a:xfrm flipV="1">
                <a:off x="3407" y="3403"/>
                <a:ext cx="1" cy="48"/>
              </a:xfrm>
              <a:prstGeom prst="line">
                <a:avLst/>
              </a:prstGeom>
              <a:noFill/>
              <a:ln w="0">
                <a:solidFill>
                  <a:srgbClr val="000000"/>
                </a:solidFill>
                <a:round/>
                <a:headEnd/>
                <a:tailEnd/>
              </a:ln>
            </p:spPr>
            <p:txBody>
              <a:bodyPr/>
              <a:lstStyle/>
              <a:p>
                <a:endParaRPr lang="en-US"/>
              </a:p>
            </p:txBody>
          </p:sp>
          <p:sp>
            <p:nvSpPr>
              <p:cNvPr id="99252" name="Line 873"/>
              <p:cNvSpPr>
                <a:spLocks noChangeShapeType="1"/>
              </p:cNvSpPr>
              <p:nvPr/>
            </p:nvSpPr>
            <p:spPr bwMode="auto">
              <a:xfrm flipV="1">
                <a:off x="3413" y="3403"/>
                <a:ext cx="1" cy="48"/>
              </a:xfrm>
              <a:prstGeom prst="line">
                <a:avLst/>
              </a:prstGeom>
              <a:noFill/>
              <a:ln w="0">
                <a:solidFill>
                  <a:srgbClr val="000000"/>
                </a:solidFill>
                <a:round/>
                <a:headEnd/>
                <a:tailEnd/>
              </a:ln>
            </p:spPr>
            <p:txBody>
              <a:bodyPr/>
              <a:lstStyle/>
              <a:p>
                <a:endParaRPr lang="en-US"/>
              </a:p>
            </p:txBody>
          </p:sp>
          <p:sp>
            <p:nvSpPr>
              <p:cNvPr id="99253" name="Line 874"/>
              <p:cNvSpPr>
                <a:spLocks noChangeShapeType="1"/>
              </p:cNvSpPr>
              <p:nvPr/>
            </p:nvSpPr>
            <p:spPr bwMode="auto">
              <a:xfrm flipV="1">
                <a:off x="3413" y="3403"/>
                <a:ext cx="1" cy="48"/>
              </a:xfrm>
              <a:prstGeom prst="line">
                <a:avLst/>
              </a:prstGeom>
              <a:noFill/>
              <a:ln w="0">
                <a:solidFill>
                  <a:srgbClr val="000000"/>
                </a:solidFill>
                <a:round/>
                <a:headEnd/>
                <a:tailEnd/>
              </a:ln>
            </p:spPr>
            <p:txBody>
              <a:bodyPr/>
              <a:lstStyle/>
              <a:p>
                <a:endParaRPr lang="en-US"/>
              </a:p>
            </p:txBody>
          </p:sp>
          <p:sp>
            <p:nvSpPr>
              <p:cNvPr id="99254" name="Line 875"/>
              <p:cNvSpPr>
                <a:spLocks noChangeShapeType="1"/>
              </p:cNvSpPr>
              <p:nvPr/>
            </p:nvSpPr>
            <p:spPr bwMode="auto">
              <a:xfrm flipV="1">
                <a:off x="3413" y="3403"/>
                <a:ext cx="1" cy="48"/>
              </a:xfrm>
              <a:prstGeom prst="line">
                <a:avLst/>
              </a:prstGeom>
              <a:noFill/>
              <a:ln w="0">
                <a:solidFill>
                  <a:srgbClr val="000000"/>
                </a:solidFill>
                <a:round/>
                <a:headEnd/>
                <a:tailEnd/>
              </a:ln>
            </p:spPr>
            <p:txBody>
              <a:bodyPr/>
              <a:lstStyle/>
              <a:p>
                <a:endParaRPr lang="en-US"/>
              </a:p>
            </p:txBody>
          </p:sp>
          <p:sp>
            <p:nvSpPr>
              <p:cNvPr id="99255" name="Line 876"/>
              <p:cNvSpPr>
                <a:spLocks noChangeShapeType="1"/>
              </p:cNvSpPr>
              <p:nvPr/>
            </p:nvSpPr>
            <p:spPr bwMode="auto">
              <a:xfrm flipV="1">
                <a:off x="3419" y="3403"/>
                <a:ext cx="1" cy="48"/>
              </a:xfrm>
              <a:prstGeom prst="line">
                <a:avLst/>
              </a:prstGeom>
              <a:noFill/>
              <a:ln w="0">
                <a:solidFill>
                  <a:srgbClr val="000000"/>
                </a:solidFill>
                <a:round/>
                <a:headEnd/>
                <a:tailEnd/>
              </a:ln>
            </p:spPr>
            <p:txBody>
              <a:bodyPr/>
              <a:lstStyle/>
              <a:p>
                <a:endParaRPr lang="en-US"/>
              </a:p>
            </p:txBody>
          </p:sp>
          <p:sp>
            <p:nvSpPr>
              <p:cNvPr id="99256" name="Line 877"/>
              <p:cNvSpPr>
                <a:spLocks noChangeShapeType="1"/>
              </p:cNvSpPr>
              <p:nvPr/>
            </p:nvSpPr>
            <p:spPr bwMode="auto">
              <a:xfrm flipV="1">
                <a:off x="3419" y="3403"/>
                <a:ext cx="1" cy="48"/>
              </a:xfrm>
              <a:prstGeom prst="line">
                <a:avLst/>
              </a:prstGeom>
              <a:noFill/>
              <a:ln w="0">
                <a:solidFill>
                  <a:srgbClr val="000000"/>
                </a:solidFill>
                <a:round/>
                <a:headEnd/>
                <a:tailEnd/>
              </a:ln>
            </p:spPr>
            <p:txBody>
              <a:bodyPr/>
              <a:lstStyle/>
              <a:p>
                <a:endParaRPr lang="en-US"/>
              </a:p>
            </p:txBody>
          </p:sp>
          <p:sp>
            <p:nvSpPr>
              <p:cNvPr id="99257" name="Line 878"/>
              <p:cNvSpPr>
                <a:spLocks noChangeShapeType="1"/>
              </p:cNvSpPr>
              <p:nvPr/>
            </p:nvSpPr>
            <p:spPr bwMode="auto">
              <a:xfrm flipV="1">
                <a:off x="3419" y="3403"/>
                <a:ext cx="1" cy="48"/>
              </a:xfrm>
              <a:prstGeom prst="line">
                <a:avLst/>
              </a:prstGeom>
              <a:noFill/>
              <a:ln w="0">
                <a:solidFill>
                  <a:srgbClr val="000000"/>
                </a:solidFill>
                <a:round/>
                <a:headEnd/>
                <a:tailEnd/>
              </a:ln>
            </p:spPr>
            <p:txBody>
              <a:bodyPr/>
              <a:lstStyle/>
              <a:p>
                <a:endParaRPr lang="en-US"/>
              </a:p>
            </p:txBody>
          </p:sp>
          <p:sp>
            <p:nvSpPr>
              <p:cNvPr id="99258" name="Line 879"/>
              <p:cNvSpPr>
                <a:spLocks noChangeShapeType="1"/>
              </p:cNvSpPr>
              <p:nvPr/>
            </p:nvSpPr>
            <p:spPr bwMode="auto">
              <a:xfrm flipV="1">
                <a:off x="3425" y="3403"/>
                <a:ext cx="1" cy="48"/>
              </a:xfrm>
              <a:prstGeom prst="line">
                <a:avLst/>
              </a:prstGeom>
              <a:noFill/>
              <a:ln w="0">
                <a:solidFill>
                  <a:srgbClr val="000000"/>
                </a:solidFill>
                <a:round/>
                <a:headEnd/>
                <a:tailEnd/>
              </a:ln>
            </p:spPr>
            <p:txBody>
              <a:bodyPr/>
              <a:lstStyle/>
              <a:p>
                <a:endParaRPr lang="en-US"/>
              </a:p>
            </p:txBody>
          </p:sp>
          <p:sp>
            <p:nvSpPr>
              <p:cNvPr id="99259" name="Line 880"/>
              <p:cNvSpPr>
                <a:spLocks noChangeShapeType="1"/>
              </p:cNvSpPr>
              <p:nvPr/>
            </p:nvSpPr>
            <p:spPr bwMode="auto">
              <a:xfrm flipV="1">
                <a:off x="3425" y="3403"/>
                <a:ext cx="1" cy="48"/>
              </a:xfrm>
              <a:prstGeom prst="line">
                <a:avLst/>
              </a:prstGeom>
              <a:noFill/>
              <a:ln w="0">
                <a:solidFill>
                  <a:srgbClr val="000000"/>
                </a:solidFill>
                <a:round/>
                <a:headEnd/>
                <a:tailEnd/>
              </a:ln>
            </p:spPr>
            <p:txBody>
              <a:bodyPr/>
              <a:lstStyle/>
              <a:p>
                <a:endParaRPr lang="en-US"/>
              </a:p>
            </p:txBody>
          </p:sp>
          <p:sp>
            <p:nvSpPr>
              <p:cNvPr id="99260" name="Line 881"/>
              <p:cNvSpPr>
                <a:spLocks noChangeShapeType="1"/>
              </p:cNvSpPr>
              <p:nvPr/>
            </p:nvSpPr>
            <p:spPr bwMode="auto">
              <a:xfrm flipV="1">
                <a:off x="3425" y="3403"/>
                <a:ext cx="1" cy="48"/>
              </a:xfrm>
              <a:prstGeom prst="line">
                <a:avLst/>
              </a:prstGeom>
              <a:noFill/>
              <a:ln w="0">
                <a:solidFill>
                  <a:srgbClr val="000000"/>
                </a:solidFill>
                <a:round/>
                <a:headEnd/>
                <a:tailEnd/>
              </a:ln>
            </p:spPr>
            <p:txBody>
              <a:bodyPr/>
              <a:lstStyle/>
              <a:p>
                <a:endParaRPr lang="en-US"/>
              </a:p>
            </p:txBody>
          </p:sp>
          <p:sp>
            <p:nvSpPr>
              <p:cNvPr id="99261" name="Line 882"/>
              <p:cNvSpPr>
                <a:spLocks noChangeShapeType="1"/>
              </p:cNvSpPr>
              <p:nvPr/>
            </p:nvSpPr>
            <p:spPr bwMode="auto">
              <a:xfrm flipV="1">
                <a:off x="3431" y="3403"/>
                <a:ext cx="1" cy="48"/>
              </a:xfrm>
              <a:prstGeom prst="line">
                <a:avLst/>
              </a:prstGeom>
              <a:noFill/>
              <a:ln w="0">
                <a:solidFill>
                  <a:srgbClr val="000000"/>
                </a:solidFill>
                <a:round/>
                <a:headEnd/>
                <a:tailEnd/>
              </a:ln>
            </p:spPr>
            <p:txBody>
              <a:bodyPr/>
              <a:lstStyle/>
              <a:p>
                <a:endParaRPr lang="en-US"/>
              </a:p>
            </p:txBody>
          </p:sp>
          <p:sp>
            <p:nvSpPr>
              <p:cNvPr id="99262" name="Line 883"/>
              <p:cNvSpPr>
                <a:spLocks noChangeShapeType="1"/>
              </p:cNvSpPr>
              <p:nvPr/>
            </p:nvSpPr>
            <p:spPr bwMode="auto">
              <a:xfrm flipV="1">
                <a:off x="3431" y="3403"/>
                <a:ext cx="1" cy="48"/>
              </a:xfrm>
              <a:prstGeom prst="line">
                <a:avLst/>
              </a:prstGeom>
              <a:noFill/>
              <a:ln w="0">
                <a:solidFill>
                  <a:srgbClr val="000000"/>
                </a:solidFill>
                <a:round/>
                <a:headEnd/>
                <a:tailEnd/>
              </a:ln>
            </p:spPr>
            <p:txBody>
              <a:bodyPr/>
              <a:lstStyle/>
              <a:p>
                <a:endParaRPr lang="en-US"/>
              </a:p>
            </p:txBody>
          </p:sp>
          <p:sp>
            <p:nvSpPr>
              <p:cNvPr id="99263" name="Line 884"/>
              <p:cNvSpPr>
                <a:spLocks noChangeShapeType="1"/>
              </p:cNvSpPr>
              <p:nvPr/>
            </p:nvSpPr>
            <p:spPr bwMode="auto">
              <a:xfrm flipV="1">
                <a:off x="3431" y="3403"/>
                <a:ext cx="1" cy="48"/>
              </a:xfrm>
              <a:prstGeom prst="line">
                <a:avLst/>
              </a:prstGeom>
              <a:noFill/>
              <a:ln w="0">
                <a:solidFill>
                  <a:srgbClr val="000000"/>
                </a:solidFill>
                <a:round/>
                <a:headEnd/>
                <a:tailEnd/>
              </a:ln>
            </p:spPr>
            <p:txBody>
              <a:bodyPr/>
              <a:lstStyle/>
              <a:p>
                <a:endParaRPr lang="en-US"/>
              </a:p>
            </p:txBody>
          </p:sp>
          <p:sp>
            <p:nvSpPr>
              <p:cNvPr id="99264" name="Line 885"/>
              <p:cNvSpPr>
                <a:spLocks noChangeShapeType="1"/>
              </p:cNvSpPr>
              <p:nvPr/>
            </p:nvSpPr>
            <p:spPr bwMode="auto">
              <a:xfrm flipV="1">
                <a:off x="3437" y="3403"/>
                <a:ext cx="1" cy="48"/>
              </a:xfrm>
              <a:prstGeom prst="line">
                <a:avLst/>
              </a:prstGeom>
              <a:noFill/>
              <a:ln w="0">
                <a:solidFill>
                  <a:srgbClr val="000000"/>
                </a:solidFill>
                <a:round/>
                <a:headEnd/>
                <a:tailEnd/>
              </a:ln>
            </p:spPr>
            <p:txBody>
              <a:bodyPr/>
              <a:lstStyle/>
              <a:p>
                <a:endParaRPr lang="en-US"/>
              </a:p>
            </p:txBody>
          </p:sp>
          <p:sp>
            <p:nvSpPr>
              <p:cNvPr id="99265" name="Line 886"/>
              <p:cNvSpPr>
                <a:spLocks noChangeShapeType="1"/>
              </p:cNvSpPr>
              <p:nvPr/>
            </p:nvSpPr>
            <p:spPr bwMode="auto">
              <a:xfrm flipV="1">
                <a:off x="3437" y="3403"/>
                <a:ext cx="1" cy="48"/>
              </a:xfrm>
              <a:prstGeom prst="line">
                <a:avLst/>
              </a:prstGeom>
              <a:noFill/>
              <a:ln w="0">
                <a:solidFill>
                  <a:srgbClr val="000000"/>
                </a:solidFill>
                <a:round/>
                <a:headEnd/>
                <a:tailEnd/>
              </a:ln>
            </p:spPr>
            <p:txBody>
              <a:bodyPr/>
              <a:lstStyle/>
              <a:p>
                <a:endParaRPr lang="en-US"/>
              </a:p>
            </p:txBody>
          </p:sp>
          <p:sp>
            <p:nvSpPr>
              <p:cNvPr id="99266" name="Line 887"/>
              <p:cNvSpPr>
                <a:spLocks noChangeShapeType="1"/>
              </p:cNvSpPr>
              <p:nvPr/>
            </p:nvSpPr>
            <p:spPr bwMode="auto">
              <a:xfrm flipV="1">
                <a:off x="3437" y="3403"/>
                <a:ext cx="1" cy="48"/>
              </a:xfrm>
              <a:prstGeom prst="line">
                <a:avLst/>
              </a:prstGeom>
              <a:noFill/>
              <a:ln w="0">
                <a:solidFill>
                  <a:srgbClr val="000000"/>
                </a:solidFill>
                <a:round/>
                <a:headEnd/>
                <a:tailEnd/>
              </a:ln>
            </p:spPr>
            <p:txBody>
              <a:bodyPr/>
              <a:lstStyle/>
              <a:p>
                <a:endParaRPr lang="en-US"/>
              </a:p>
            </p:txBody>
          </p:sp>
          <p:sp>
            <p:nvSpPr>
              <p:cNvPr id="99267" name="Line 888"/>
              <p:cNvSpPr>
                <a:spLocks noChangeShapeType="1"/>
              </p:cNvSpPr>
              <p:nvPr/>
            </p:nvSpPr>
            <p:spPr bwMode="auto">
              <a:xfrm flipV="1">
                <a:off x="3443" y="3403"/>
                <a:ext cx="1" cy="48"/>
              </a:xfrm>
              <a:prstGeom prst="line">
                <a:avLst/>
              </a:prstGeom>
              <a:noFill/>
              <a:ln w="0">
                <a:solidFill>
                  <a:srgbClr val="000000"/>
                </a:solidFill>
                <a:round/>
                <a:headEnd/>
                <a:tailEnd/>
              </a:ln>
            </p:spPr>
            <p:txBody>
              <a:bodyPr/>
              <a:lstStyle/>
              <a:p>
                <a:endParaRPr lang="en-US"/>
              </a:p>
            </p:txBody>
          </p:sp>
          <p:sp>
            <p:nvSpPr>
              <p:cNvPr id="99268" name="Line 889"/>
              <p:cNvSpPr>
                <a:spLocks noChangeShapeType="1"/>
              </p:cNvSpPr>
              <p:nvPr/>
            </p:nvSpPr>
            <p:spPr bwMode="auto">
              <a:xfrm flipV="1">
                <a:off x="3443" y="3403"/>
                <a:ext cx="1" cy="48"/>
              </a:xfrm>
              <a:prstGeom prst="line">
                <a:avLst/>
              </a:prstGeom>
              <a:noFill/>
              <a:ln w="0">
                <a:solidFill>
                  <a:srgbClr val="000000"/>
                </a:solidFill>
                <a:round/>
                <a:headEnd/>
                <a:tailEnd/>
              </a:ln>
            </p:spPr>
            <p:txBody>
              <a:bodyPr/>
              <a:lstStyle/>
              <a:p>
                <a:endParaRPr lang="en-US"/>
              </a:p>
            </p:txBody>
          </p:sp>
          <p:sp>
            <p:nvSpPr>
              <p:cNvPr id="99269" name="Line 890"/>
              <p:cNvSpPr>
                <a:spLocks noChangeShapeType="1"/>
              </p:cNvSpPr>
              <p:nvPr/>
            </p:nvSpPr>
            <p:spPr bwMode="auto">
              <a:xfrm flipV="1">
                <a:off x="3443" y="3403"/>
                <a:ext cx="1" cy="48"/>
              </a:xfrm>
              <a:prstGeom prst="line">
                <a:avLst/>
              </a:prstGeom>
              <a:noFill/>
              <a:ln w="0">
                <a:solidFill>
                  <a:srgbClr val="000000"/>
                </a:solidFill>
                <a:round/>
                <a:headEnd/>
                <a:tailEnd/>
              </a:ln>
            </p:spPr>
            <p:txBody>
              <a:bodyPr/>
              <a:lstStyle/>
              <a:p>
                <a:endParaRPr lang="en-US"/>
              </a:p>
            </p:txBody>
          </p:sp>
          <p:sp>
            <p:nvSpPr>
              <p:cNvPr id="99270" name="Line 891"/>
              <p:cNvSpPr>
                <a:spLocks noChangeShapeType="1"/>
              </p:cNvSpPr>
              <p:nvPr/>
            </p:nvSpPr>
            <p:spPr bwMode="auto">
              <a:xfrm flipV="1">
                <a:off x="3449" y="3403"/>
                <a:ext cx="1" cy="48"/>
              </a:xfrm>
              <a:prstGeom prst="line">
                <a:avLst/>
              </a:prstGeom>
              <a:noFill/>
              <a:ln w="0">
                <a:solidFill>
                  <a:srgbClr val="000000"/>
                </a:solidFill>
                <a:round/>
                <a:headEnd/>
                <a:tailEnd/>
              </a:ln>
            </p:spPr>
            <p:txBody>
              <a:bodyPr/>
              <a:lstStyle/>
              <a:p>
                <a:endParaRPr lang="en-US"/>
              </a:p>
            </p:txBody>
          </p:sp>
          <p:sp>
            <p:nvSpPr>
              <p:cNvPr id="99271" name="Line 892"/>
              <p:cNvSpPr>
                <a:spLocks noChangeShapeType="1"/>
              </p:cNvSpPr>
              <p:nvPr/>
            </p:nvSpPr>
            <p:spPr bwMode="auto">
              <a:xfrm flipV="1">
                <a:off x="3449" y="3403"/>
                <a:ext cx="1" cy="48"/>
              </a:xfrm>
              <a:prstGeom prst="line">
                <a:avLst/>
              </a:prstGeom>
              <a:noFill/>
              <a:ln w="0">
                <a:solidFill>
                  <a:srgbClr val="000000"/>
                </a:solidFill>
                <a:round/>
                <a:headEnd/>
                <a:tailEnd/>
              </a:ln>
            </p:spPr>
            <p:txBody>
              <a:bodyPr/>
              <a:lstStyle/>
              <a:p>
                <a:endParaRPr lang="en-US"/>
              </a:p>
            </p:txBody>
          </p:sp>
          <p:sp>
            <p:nvSpPr>
              <p:cNvPr id="99272" name="Line 893"/>
              <p:cNvSpPr>
                <a:spLocks noChangeShapeType="1"/>
              </p:cNvSpPr>
              <p:nvPr/>
            </p:nvSpPr>
            <p:spPr bwMode="auto">
              <a:xfrm flipV="1">
                <a:off x="3449" y="3403"/>
                <a:ext cx="1" cy="48"/>
              </a:xfrm>
              <a:prstGeom prst="line">
                <a:avLst/>
              </a:prstGeom>
              <a:noFill/>
              <a:ln w="0">
                <a:solidFill>
                  <a:srgbClr val="000000"/>
                </a:solidFill>
                <a:round/>
                <a:headEnd/>
                <a:tailEnd/>
              </a:ln>
            </p:spPr>
            <p:txBody>
              <a:bodyPr/>
              <a:lstStyle/>
              <a:p>
                <a:endParaRPr lang="en-US"/>
              </a:p>
            </p:txBody>
          </p:sp>
          <p:sp>
            <p:nvSpPr>
              <p:cNvPr id="99273" name="Line 894"/>
              <p:cNvSpPr>
                <a:spLocks noChangeShapeType="1"/>
              </p:cNvSpPr>
              <p:nvPr/>
            </p:nvSpPr>
            <p:spPr bwMode="auto">
              <a:xfrm flipV="1">
                <a:off x="3455" y="3403"/>
                <a:ext cx="1" cy="48"/>
              </a:xfrm>
              <a:prstGeom prst="line">
                <a:avLst/>
              </a:prstGeom>
              <a:noFill/>
              <a:ln w="0">
                <a:solidFill>
                  <a:srgbClr val="000000"/>
                </a:solidFill>
                <a:round/>
                <a:headEnd/>
                <a:tailEnd/>
              </a:ln>
            </p:spPr>
            <p:txBody>
              <a:bodyPr/>
              <a:lstStyle/>
              <a:p>
                <a:endParaRPr lang="en-US"/>
              </a:p>
            </p:txBody>
          </p:sp>
          <p:sp>
            <p:nvSpPr>
              <p:cNvPr id="99274" name="Line 895"/>
              <p:cNvSpPr>
                <a:spLocks noChangeShapeType="1"/>
              </p:cNvSpPr>
              <p:nvPr/>
            </p:nvSpPr>
            <p:spPr bwMode="auto">
              <a:xfrm flipV="1">
                <a:off x="3455" y="3403"/>
                <a:ext cx="1" cy="48"/>
              </a:xfrm>
              <a:prstGeom prst="line">
                <a:avLst/>
              </a:prstGeom>
              <a:noFill/>
              <a:ln w="0">
                <a:solidFill>
                  <a:srgbClr val="000000"/>
                </a:solidFill>
                <a:round/>
                <a:headEnd/>
                <a:tailEnd/>
              </a:ln>
            </p:spPr>
            <p:txBody>
              <a:bodyPr/>
              <a:lstStyle/>
              <a:p>
                <a:endParaRPr lang="en-US"/>
              </a:p>
            </p:txBody>
          </p:sp>
          <p:sp>
            <p:nvSpPr>
              <p:cNvPr id="99275" name="Line 896"/>
              <p:cNvSpPr>
                <a:spLocks noChangeShapeType="1"/>
              </p:cNvSpPr>
              <p:nvPr/>
            </p:nvSpPr>
            <p:spPr bwMode="auto">
              <a:xfrm flipV="1">
                <a:off x="3461" y="3403"/>
                <a:ext cx="1" cy="48"/>
              </a:xfrm>
              <a:prstGeom prst="line">
                <a:avLst/>
              </a:prstGeom>
              <a:noFill/>
              <a:ln w="0">
                <a:solidFill>
                  <a:srgbClr val="000000"/>
                </a:solidFill>
                <a:round/>
                <a:headEnd/>
                <a:tailEnd/>
              </a:ln>
            </p:spPr>
            <p:txBody>
              <a:bodyPr/>
              <a:lstStyle/>
              <a:p>
                <a:endParaRPr lang="en-US"/>
              </a:p>
            </p:txBody>
          </p:sp>
          <p:sp>
            <p:nvSpPr>
              <p:cNvPr id="99276" name="Line 897"/>
              <p:cNvSpPr>
                <a:spLocks noChangeShapeType="1"/>
              </p:cNvSpPr>
              <p:nvPr/>
            </p:nvSpPr>
            <p:spPr bwMode="auto">
              <a:xfrm flipV="1">
                <a:off x="3461" y="3403"/>
                <a:ext cx="1" cy="48"/>
              </a:xfrm>
              <a:prstGeom prst="line">
                <a:avLst/>
              </a:prstGeom>
              <a:noFill/>
              <a:ln w="0">
                <a:solidFill>
                  <a:srgbClr val="000000"/>
                </a:solidFill>
                <a:round/>
                <a:headEnd/>
                <a:tailEnd/>
              </a:ln>
            </p:spPr>
            <p:txBody>
              <a:bodyPr/>
              <a:lstStyle/>
              <a:p>
                <a:endParaRPr lang="en-US"/>
              </a:p>
            </p:txBody>
          </p:sp>
          <p:sp>
            <p:nvSpPr>
              <p:cNvPr id="99277" name="Line 898"/>
              <p:cNvSpPr>
                <a:spLocks noChangeShapeType="1"/>
              </p:cNvSpPr>
              <p:nvPr/>
            </p:nvSpPr>
            <p:spPr bwMode="auto">
              <a:xfrm flipV="1">
                <a:off x="3461" y="3403"/>
                <a:ext cx="1" cy="48"/>
              </a:xfrm>
              <a:prstGeom prst="line">
                <a:avLst/>
              </a:prstGeom>
              <a:noFill/>
              <a:ln w="0">
                <a:solidFill>
                  <a:srgbClr val="000000"/>
                </a:solidFill>
                <a:round/>
                <a:headEnd/>
                <a:tailEnd/>
              </a:ln>
            </p:spPr>
            <p:txBody>
              <a:bodyPr/>
              <a:lstStyle/>
              <a:p>
                <a:endParaRPr lang="en-US"/>
              </a:p>
            </p:txBody>
          </p:sp>
          <p:sp>
            <p:nvSpPr>
              <p:cNvPr id="99278" name="Line 899"/>
              <p:cNvSpPr>
                <a:spLocks noChangeShapeType="1"/>
              </p:cNvSpPr>
              <p:nvPr/>
            </p:nvSpPr>
            <p:spPr bwMode="auto">
              <a:xfrm flipV="1">
                <a:off x="3467" y="3403"/>
                <a:ext cx="1" cy="48"/>
              </a:xfrm>
              <a:prstGeom prst="line">
                <a:avLst/>
              </a:prstGeom>
              <a:noFill/>
              <a:ln w="0">
                <a:solidFill>
                  <a:srgbClr val="000000"/>
                </a:solidFill>
                <a:round/>
                <a:headEnd/>
                <a:tailEnd/>
              </a:ln>
            </p:spPr>
            <p:txBody>
              <a:bodyPr/>
              <a:lstStyle/>
              <a:p>
                <a:endParaRPr lang="en-US"/>
              </a:p>
            </p:txBody>
          </p:sp>
          <p:sp>
            <p:nvSpPr>
              <p:cNvPr id="99279" name="Line 900"/>
              <p:cNvSpPr>
                <a:spLocks noChangeShapeType="1"/>
              </p:cNvSpPr>
              <p:nvPr/>
            </p:nvSpPr>
            <p:spPr bwMode="auto">
              <a:xfrm flipV="1">
                <a:off x="3467" y="3403"/>
                <a:ext cx="1" cy="48"/>
              </a:xfrm>
              <a:prstGeom prst="line">
                <a:avLst/>
              </a:prstGeom>
              <a:noFill/>
              <a:ln w="0">
                <a:solidFill>
                  <a:srgbClr val="000000"/>
                </a:solidFill>
                <a:round/>
                <a:headEnd/>
                <a:tailEnd/>
              </a:ln>
            </p:spPr>
            <p:txBody>
              <a:bodyPr/>
              <a:lstStyle/>
              <a:p>
                <a:endParaRPr lang="en-US"/>
              </a:p>
            </p:txBody>
          </p:sp>
          <p:sp>
            <p:nvSpPr>
              <p:cNvPr id="99280" name="Line 901"/>
              <p:cNvSpPr>
                <a:spLocks noChangeShapeType="1"/>
              </p:cNvSpPr>
              <p:nvPr/>
            </p:nvSpPr>
            <p:spPr bwMode="auto">
              <a:xfrm flipV="1">
                <a:off x="3467" y="3403"/>
                <a:ext cx="1" cy="48"/>
              </a:xfrm>
              <a:prstGeom prst="line">
                <a:avLst/>
              </a:prstGeom>
              <a:noFill/>
              <a:ln w="0">
                <a:solidFill>
                  <a:srgbClr val="000000"/>
                </a:solidFill>
                <a:round/>
                <a:headEnd/>
                <a:tailEnd/>
              </a:ln>
            </p:spPr>
            <p:txBody>
              <a:bodyPr/>
              <a:lstStyle/>
              <a:p>
                <a:endParaRPr lang="en-US"/>
              </a:p>
            </p:txBody>
          </p:sp>
          <p:sp>
            <p:nvSpPr>
              <p:cNvPr id="99281" name="Line 902"/>
              <p:cNvSpPr>
                <a:spLocks noChangeShapeType="1"/>
              </p:cNvSpPr>
              <p:nvPr/>
            </p:nvSpPr>
            <p:spPr bwMode="auto">
              <a:xfrm flipV="1">
                <a:off x="3473" y="3403"/>
                <a:ext cx="1" cy="48"/>
              </a:xfrm>
              <a:prstGeom prst="line">
                <a:avLst/>
              </a:prstGeom>
              <a:noFill/>
              <a:ln w="0">
                <a:solidFill>
                  <a:srgbClr val="000000"/>
                </a:solidFill>
                <a:round/>
                <a:headEnd/>
                <a:tailEnd/>
              </a:ln>
            </p:spPr>
            <p:txBody>
              <a:bodyPr/>
              <a:lstStyle/>
              <a:p>
                <a:endParaRPr lang="en-US"/>
              </a:p>
            </p:txBody>
          </p:sp>
          <p:sp>
            <p:nvSpPr>
              <p:cNvPr id="99282" name="Line 903"/>
              <p:cNvSpPr>
                <a:spLocks noChangeShapeType="1"/>
              </p:cNvSpPr>
              <p:nvPr/>
            </p:nvSpPr>
            <p:spPr bwMode="auto">
              <a:xfrm flipV="1">
                <a:off x="3473" y="3403"/>
                <a:ext cx="1" cy="48"/>
              </a:xfrm>
              <a:prstGeom prst="line">
                <a:avLst/>
              </a:prstGeom>
              <a:noFill/>
              <a:ln w="0">
                <a:solidFill>
                  <a:srgbClr val="000000"/>
                </a:solidFill>
                <a:round/>
                <a:headEnd/>
                <a:tailEnd/>
              </a:ln>
            </p:spPr>
            <p:txBody>
              <a:bodyPr/>
              <a:lstStyle/>
              <a:p>
                <a:endParaRPr lang="en-US"/>
              </a:p>
            </p:txBody>
          </p:sp>
          <p:sp>
            <p:nvSpPr>
              <p:cNvPr id="99283" name="Line 904"/>
              <p:cNvSpPr>
                <a:spLocks noChangeShapeType="1"/>
              </p:cNvSpPr>
              <p:nvPr/>
            </p:nvSpPr>
            <p:spPr bwMode="auto">
              <a:xfrm flipV="1">
                <a:off x="3473" y="3403"/>
                <a:ext cx="1" cy="48"/>
              </a:xfrm>
              <a:prstGeom prst="line">
                <a:avLst/>
              </a:prstGeom>
              <a:noFill/>
              <a:ln w="0">
                <a:solidFill>
                  <a:srgbClr val="000000"/>
                </a:solidFill>
                <a:round/>
                <a:headEnd/>
                <a:tailEnd/>
              </a:ln>
            </p:spPr>
            <p:txBody>
              <a:bodyPr/>
              <a:lstStyle/>
              <a:p>
                <a:endParaRPr lang="en-US"/>
              </a:p>
            </p:txBody>
          </p:sp>
          <p:sp>
            <p:nvSpPr>
              <p:cNvPr id="99284" name="Line 905"/>
              <p:cNvSpPr>
                <a:spLocks noChangeShapeType="1"/>
              </p:cNvSpPr>
              <p:nvPr/>
            </p:nvSpPr>
            <p:spPr bwMode="auto">
              <a:xfrm flipV="1">
                <a:off x="3479" y="3403"/>
                <a:ext cx="1" cy="48"/>
              </a:xfrm>
              <a:prstGeom prst="line">
                <a:avLst/>
              </a:prstGeom>
              <a:noFill/>
              <a:ln w="0">
                <a:solidFill>
                  <a:srgbClr val="000000"/>
                </a:solidFill>
                <a:round/>
                <a:headEnd/>
                <a:tailEnd/>
              </a:ln>
            </p:spPr>
            <p:txBody>
              <a:bodyPr/>
              <a:lstStyle/>
              <a:p>
                <a:endParaRPr lang="en-US"/>
              </a:p>
            </p:txBody>
          </p:sp>
          <p:sp>
            <p:nvSpPr>
              <p:cNvPr id="99285" name="Line 906"/>
              <p:cNvSpPr>
                <a:spLocks noChangeShapeType="1"/>
              </p:cNvSpPr>
              <p:nvPr/>
            </p:nvSpPr>
            <p:spPr bwMode="auto">
              <a:xfrm flipV="1">
                <a:off x="3479" y="3403"/>
                <a:ext cx="1" cy="48"/>
              </a:xfrm>
              <a:prstGeom prst="line">
                <a:avLst/>
              </a:prstGeom>
              <a:noFill/>
              <a:ln w="0">
                <a:solidFill>
                  <a:srgbClr val="000000"/>
                </a:solidFill>
                <a:round/>
                <a:headEnd/>
                <a:tailEnd/>
              </a:ln>
            </p:spPr>
            <p:txBody>
              <a:bodyPr/>
              <a:lstStyle/>
              <a:p>
                <a:endParaRPr lang="en-US"/>
              </a:p>
            </p:txBody>
          </p:sp>
          <p:sp>
            <p:nvSpPr>
              <p:cNvPr id="99286" name="Line 907"/>
              <p:cNvSpPr>
                <a:spLocks noChangeShapeType="1"/>
              </p:cNvSpPr>
              <p:nvPr/>
            </p:nvSpPr>
            <p:spPr bwMode="auto">
              <a:xfrm flipV="1">
                <a:off x="3479" y="3403"/>
                <a:ext cx="1" cy="48"/>
              </a:xfrm>
              <a:prstGeom prst="line">
                <a:avLst/>
              </a:prstGeom>
              <a:noFill/>
              <a:ln w="0">
                <a:solidFill>
                  <a:srgbClr val="000000"/>
                </a:solidFill>
                <a:round/>
                <a:headEnd/>
                <a:tailEnd/>
              </a:ln>
            </p:spPr>
            <p:txBody>
              <a:bodyPr/>
              <a:lstStyle/>
              <a:p>
                <a:endParaRPr lang="en-US"/>
              </a:p>
            </p:txBody>
          </p:sp>
          <p:sp>
            <p:nvSpPr>
              <p:cNvPr id="99287" name="Line 908"/>
              <p:cNvSpPr>
                <a:spLocks noChangeShapeType="1"/>
              </p:cNvSpPr>
              <p:nvPr/>
            </p:nvSpPr>
            <p:spPr bwMode="auto">
              <a:xfrm flipV="1">
                <a:off x="3485" y="3403"/>
                <a:ext cx="1" cy="48"/>
              </a:xfrm>
              <a:prstGeom prst="line">
                <a:avLst/>
              </a:prstGeom>
              <a:noFill/>
              <a:ln w="0">
                <a:solidFill>
                  <a:srgbClr val="000000"/>
                </a:solidFill>
                <a:round/>
                <a:headEnd/>
                <a:tailEnd/>
              </a:ln>
            </p:spPr>
            <p:txBody>
              <a:bodyPr/>
              <a:lstStyle/>
              <a:p>
                <a:endParaRPr lang="en-US"/>
              </a:p>
            </p:txBody>
          </p:sp>
          <p:sp>
            <p:nvSpPr>
              <p:cNvPr id="99288" name="Line 909"/>
              <p:cNvSpPr>
                <a:spLocks noChangeShapeType="1"/>
              </p:cNvSpPr>
              <p:nvPr/>
            </p:nvSpPr>
            <p:spPr bwMode="auto">
              <a:xfrm flipV="1">
                <a:off x="3485" y="3403"/>
                <a:ext cx="1" cy="48"/>
              </a:xfrm>
              <a:prstGeom prst="line">
                <a:avLst/>
              </a:prstGeom>
              <a:noFill/>
              <a:ln w="0">
                <a:solidFill>
                  <a:srgbClr val="000000"/>
                </a:solidFill>
                <a:round/>
                <a:headEnd/>
                <a:tailEnd/>
              </a:ln>
            </p:spPr>
            <p:txBody>
              <a:bodyPr/>
              <a:lstStyle/>
              <a:p>
                <a:endParaRPr lang="en-US"/>
              </a:p>
            </p:txBody>
          </p:sp>
          <p:sp>
            <p:nvSpPr>
              <p:cNvPr id="99289" name="Line 910"/>
              <p:cNvSpPr>
                <a:spLocks noChangeShapeType="1"/>
              </p:cNvSpPr>
              <p:nvPr/>
            </p:nvSpPr>
            <p:spPr bwMode="auto">
              <a:xfrm flipV="1">
                <a:off x="3485" y="3403"/>
                <a:ext cx="1" cy="48"/>
              </a:xfrm>
              <a:prstGeom prst="line">
                <a:avLst/>
              </a:prstGeom>
              <a:noFill/>
              <a:ln w="0">
                <a:solidFill>
                  <a:srgbClr val="000000"/>
                </a:solidFill>
                <a:round/>
                <a:headEnd/>
                <a:tailEnd/>
              </a:ln>
            </p:spPr>
            <p:txBody>
              <a:bodyPr/>
              <a:lstStyle/>
              <a:p>
                <a:endParaRPr lang="en-US"/>
              </a:p>
            </p:txBody>
          </p:sp>
          <p:sp>
            <p:nvSpPr>
              <p:cNvPr id="99290" name="Line 911"/>
              <p:cNvSpPr>
                <a:spLocks noChangeShapeType="1"/>
              </p:cNvSpPr>
              <p:nvPr/>
            </p:nvSpPr>
            <p:spPr bwMode="auto">
              <a:xfrm flipV="1">
                <a:off x="3491" y="3403"/>
                <a:ext cx="1" cy="48"/>
              </a:xfrm>
              <a:prstGeom prst="line">
                <a:avLst/>
              </a:prstGeom>
              <a:noFill/>
              <a:ln w="0">
                <a:solidFill>
                  <a:srgbClr val="000000"/>
                </a:solidFill>
                <a:round/>
                <a:headEnd/>
                <a:tailEnd/>
              </a:ln>
            </p:spPr>
            <p:txBody>
              <a:bodyPr/>
              <a:lstStyle/>
              <a:p>
                <a:endParaRPr lang="en-US"/>
              </a:p>
            </p:txBody>
          </p:sp>
          <p:sp>
            <p:nvSpPr>
              <p:cNvPr id="99291" name="Line 912"/>
              <p:cNvSpPr>
                <a:spLocks noChangeShapeType="1"/>
              </p:cNvSpPr>
              <p:nvPr/>
            </p:nvSpPr>
            <p:spPr bwMode="auto">
              <a:xfrm flipV="1">
                <a:off x="3491" y="3403"/>
                <a:ext cx="1" cy="48"/>
              </a:xfrm>
              <a:prstGeom prst="line">
                <a:avLst/>
              </a:prstGeom>
              <a:noFill/>
              <a:ln w="0">
                <a:solidFill>
                  <a:srgbClr val="000000"/>
                </a:solidFill>
                <a:round/>
                <a:headEnd/>
                <a:tailEnd/>
              </a:ln>
            </p:spPr>
            <p:txBody>
              <a:bodyPr/>
              <a:lstStyle/>
              <a:p>
                <a:endParaRPr lang="en-US"/>
              </a:p>
            </p:txBody>
          </p:sp>
          <p:sp>
            <p:nvSpPr>
              <p:cNvPr id="99292" name="Line 913"/>
              <p:cNvSpPr>
                <a:spLocks noChangeShapeType="1"/>
              </p:cNvSpPr>
              <p:nvPr/>
            </p:nvSpPr>
            <p:spPr bwMode="auto">
              <a:xfrm flipV="1">
                <a:off x="3491" y="3403"/>
                <a:ext cx="1" cy="48"/>
              </a:xfrm>
              <a:prstGeom prst="line">
                <a:avLst/>
              </a:prstGeom>
              <a:noFill/>
              <a:ln w="0">
                <a:solidFill>
                  <a:srgbClr val="000000"/>
                </a:solidFill>
                <a:round/>
                <a:headEnd/>
                <a:tailEnd/>
              </a:ln>
            </p:spPr>
            <p:txBody>
              <a:bodyPr/>
              <a:lstStyle/>
              <a:p>
                <a:endParaRPr lang="en-US"/>
              </a:p>
            </p:txBody>
          </p:sp>
          <p:sp>
            <p:nvSpPr>
              <p:cNvPr id="99293" name="Line 914"/>
              <p:cNvSpPr>
                <a:spLocks noChangeShapeType="1"/>
              </p:cNvSpPr>
              <p:nvPr/>
            </p:nvSpPr>
            <p:spPr bwMode="auto">
              <a:xfrm flipV="1">
                <a:off x="3497" y="3403"/>
                <a:ext cx="1" cy="48"/>
              </a:xfrm>
              <a:prstGeom prst="line">
                <a:avLst/>
              </a:prstGeom>
              <a:noFill/>
              <a:ln w="0">
                <a:solidFill>
                  <a:srgbClr val="000000"/>
                </a:solidFill>
                <a:round/>
                <a:headEnd/>
                <a:tailEnd/>
              </a:ln>
            </p:spPr>
            <p:txBody>
              <a:bodyPr/>
              <a:lstStyle/>
              <a:p>
                <a:endParaRPr lang="en-US"/>
              </a:p>
            </p:txBody>
          </p:sp>
          <p:sp>
            <p:nvSpPr>
              <p:cNvPr id="99294" name="Line 915"/>
              <p:cNvSpPr>
                <a:spLocks noChangeShapeType="1"/>
              </p:cNvSpPr>
              <p:nvPr/>
            </p:nvSpPr>
            <p:spPr bwMode="auto">
              <a:xfrm flipV="1">
                <a:off x="3497" y="3403"/>
                <a:ext cx="1" cy="48"/>
              </a:xfrm>
              <a:prstGeom prst="line">
                <a:avLst/>
              </a:prstGeom>
              <a:noFill/>
              <a:ln w="0">
                <a:solidFill>
                  <a:srgbClr val="000000"/>
                </a:solidFill>
                <a:round/>
                <a:headEnd/>
                <a:tailEnd/>
              </a:ln>
            </p:spPr>
            <p:txBody>
              <a:bodyPr/>
              <a:lstStyle/>
              <a:p>
                <a:endParaRPr lang="en-US"/>
              </a:p>
            </p:txBody>
          </p:sp>
          <p:sp>
            <p:nvSpPr>
              <p:cNvPr id="99295" name="Line 916"/>
              <p:cNvSpPr>
                <a:spLocks noChangeShapeType="1"/>
              </p:cNvSpPr>
              <p:nvPr/>
            </p:nvSpPr>
            <p:spPr bwMode="auto">
              <a:xfrm flipV="1">
                <a:off x="3497" y="3403"/>
                <a:ext cx="1" cy="48"/>
              </a:xfrm>
              <a:prstGeom prst="line">
                <a:avLst/>
              </a:prstGeom>
              <a:noFill/>
              <a:ln w="0">
                <a:solidFill>
                  <a:srgbClr val="000000"/>
                </a:solidFill>
                <a:round/>
                <a:headEnd/>
                <a:tailEnd/>
              </a:ln>
            </p:spPr>
            <p:txBody>
              <a:bodyPr/>
              <a:lstStyle/>
              <a:p>
                <a:endParaRPr lang="en-US"/>
              </a:p>
            </p:txBody>
          </p:sp>
          <p:sp>
            <p:nvSpPr>
              <p:cNvPr id="99296" name="Line 917"/>
              <p:cNvSpPr>
                <a:spLocks noChangeShapeType="1"/>
              </p:cNvSpPr>
              <p:nvPr/>
            </p:nvSpPr>
            <p:spPr bwMode="auto">
              <a:xfrm flipV="1">
                <a:off x="3503" y="3403"/>
                <a:ext cx="1" cy="48"/>
              </a:xfrm>
              <a:prstGeom prst="line">
                <a:avLst/>
              </a:prstGeom>
              <a:noFill/>
              <a:ln w="0">
                <a:solidFill>
                  <a:srgbClr val="000000"/>
                </a:solidFill>
                <a:round/>
                <a:headEnd/>
                <a:tailEnd/>
              </a:ln>
            </p:spPr>
            <p:txBody>
              <a:bodyPr/>
              <a:lstStyle/>
              <a:p>
                <a:endParaRPr lang="en-US"/>
              </a:p>
            </p:txBody>
          </p:sp>
          <p:sp>
            <p:nvSpPr>
              <p:cNvPr id="99297" name="Line 918"/>
              <p:cNvSpPr>
                <a:spLocks noChangeShapeType="1"/>
              </p:cNvSpPr>
              <p:nvPr/>
            </p:nvSpPr>
            <p:spPr bwMode="auto">
              <a:xfrm flipV="1">
                <a:off x="3503" y="3403"/>
                <a:ext cx="1" cy="48"/>
              </a:xfrm>
              <a:prstGeom prst="line">
                <a:avLst/>
              </a:prstGeom>
              <a:noFill/>
              <a:ln w="0">
                <a:solidFill>
                  <a:srgbClr val="000000"/>
                </a:solidFill>
                <a:round/>
                <a:headEnd/>
                <a:tailEnd/>
              </a:ln>
            </p:spPr>
            <p:txBody>
              <a:bodyPr/>
              <a:lstStyle/>
              <a:p>
                <a:endParaRPr lang="en-US"/>
              </a:p>
            </p:txBody>
          </p:sp>
          <p:sp>
            <p:nvSpPr>
              <p:cNvPr id="99298" name="Line 919"/>
              <p:cNvSpPr>
                <a:spLocks noChangeShapeType="1"/>
              </p:cNvSpPr>
              <p:nvPr/>
            </p:nvSpPr>
            <p:spPr bwMode="auto">
              <a:xfrm flipV="1">
                <a:off x="3503" y="3403"/>
                <a:ext cx="1" cy="48"/>
              </a:xfrm>
              <a:prstGeom prst="line">
                <a:avLst/>
              </a:prstGeom>
              <a:noFill/>
              <a:ln w="0">
                <a:solidFill>
                  <a:srgbClr val="000000"/>
                </a:solidFill>
                <a:round/>
                <a:headEnd/>
                <a:tailEnd/>
              </a:ln>
            </p:spPr>
            <p:txBody>
              <a:bodyPr/>
              <a:lstStyle/>
              <a:p>
                <a:endParaRPr lang="en-US"/>
              </a:p>
            </p:txBody>
          </p:sp>
          <p:sp>
            <p:nvSpPr>
              <p:cNvPr id="99299" name="Line 920"/>
              <p:cNvSpPr>
                <a:spLocks noChangeShapeType="1"/>
              </p:cNvSpPr>
              <p:nvPr/>
            </p:nvSpPr>
            <p:spPr bwMode="auto">
              <a:xfrm flipV="1">
                <a:off x="3509" y="3403"/>
                <a:ext cx="1" cy="48"/>
              </a:xfrm>
              <a:prstGeom prst="line">
                <a:avLst/>
              </a:prstGeom>
              <a:noFill/>
              <a:ln w="0">
                <a:solidFill>
                  <a:srgbClr val="000000"/>
                </a:solidFill>
                <a:round/>
                <a:headEnd/>
                <a:tailEnd/>
              </a:ln>
            </p:spPr>
            <p:txBody>
              <a:bodyPr/>
              <a:lstStyle/>
              <a:p>
                <a:endParaRPr lang="en-US"/>
              </a:p>
            </p:txBody>
          </p:sp>
          <p:sp>
            <p:nvSpPr>
              <p:cNvPr id="99300" name="Line 921"/>
              <p:cNvSpPr>
                <a:spLocks noChangeShapeType="1"/>
              </p:cNvSpPr>
              <p:nvPr/>
            </p:nvSpPr>
            <p:spPr bwMode="auto">
              <a:xfrm flipV="1">
                <a:off x="3509" y="3403"/>
                <a:ext cx="1" cy="48"/>
              </a:xfrm>
              <a:prstGeom prst="line">
                <a:avLst/>
              </a:prstGeom>
              <a:noFill/>
              <a:ln w="0">
                <a:solidFill>
                  <a:srgbClr val="000000"/>
                </a:solidFill>
                <a:round/>
                <a:headEnd/>
                <a:tailEnd/>
              </a:ln>
            </p:spPr>
            <p:txBody>
              <a:bodyPr/>
              <a:lstStyle/>
              <a:p>
                <a:endParaRPr lang="en-US"/>
              </a:p>
            </p:txBody>
          </p:sp>
          <p:sp>
            <p:nvSpPr>
              <p:cNvPr id="99301" name="Line 922"/>
              <p:cNvSpPr>
                <a:spLocks noChangeShapeType="1"/>
              </p:cNvSpPr>
              <p:nvPr/>
            </p:nvSpPr>
            <p:spPr bwMode="auto">
              <a:xfrm flipV="1">
                <a:off x="3509" y="3403"/>
                <a:ext cx="1" cy="48"/>
              </a:xfrm>
              <a:prstGeom prst="line">
                <a:avLst/>
              </a:prstGeom>
              <a:noFill/>
              <a:ln w="0">
                <a:solidFill>
                  <a:srgbClr val="000000"/>
                </a:solidFill>
                <a:round/>
                <a:headEnd/>
                <a:tailEnd/>
              </a:ln>
            </p:spPr>
            <p:txBody>
              <a:bodyPr/>
              <a:lstStyle/>
              <a:p>
                <a:endParaRPr lang="en-US"/>
              </a:p>
            </p:txBody>
          </p:sp>
          <p:sp>
            <p:nvSpPr>
              <p:cNvPr id="99302" name="Line 923"/>
              <p:cNvSpPr>
                <a:spLocks noChangeShapeType="1"/>
              </p:cNvSpPr>
              <p:nvPr/>
            </p:nvSpPr>
            <p:spPr bwMode="auto">
              <a:xfrm flipV="1">
                <a:off x="3515" y="3403"/>
                <a:ext cx="1" cy="48"/>
              </a:xfrm>
              <a:prstGeom prst="line">
                <a:avLst/>
              </a:prstGeom>
              <a:noFill/>
              <a:ln w="0">
                <a:solidFill>
                  <a:srgbClr val="000000"/>
                </a:solidFill>
                <a:round/>
                <a:headEnd/>
                <a:tailEnd/>
              </a:ln>
            </p:spPr>
            <p:txBody>
              <a:bodyPr/>
              <a:lstStyle/>
              <a:p>
                <a:endParaRPr lang="en-US"/>
              </a:p>
            </p:txBody>
          </p:sp>
          <p:sp>
            <p:nvSpPr>
              <p:cNvPr id="99303" name="Line 924"/>
              <p:cNvSpPr>
                <a:spLocks noChangeShapeType="1"/>
              </p:cNvSpPr>
              <p:nvPr/>
            </p:nvSpPr>
            <p:spPr bwMode="auto">
              <a:xfrm flipV="1">
                <a:off x="3515" y="3403"/>
                <a:ext cx="1" cy="48"/>
              </a:xfrm>
              <a:prstGeom prst="line">
                <a:avLst/>
              </a:prstGeom>
              <a:noFill/>
              <a:ln w="0">
                <a:solidFill>
                  <a:srgbClr val="000000"/>
                </a:solidFill>
                <a:round/>
                <a:headEnd/>
                <a:tailEnd/>
              </a:ln>
            </p:spPr>
            <p:txBody>
              <a:bodyPr/>
              <a:lstStyle/>
              <a:p>
                <a:endParaRPr lang="en-US"/>
              </a:p>
            </p:txBody>
          </p:sp>
          <p:sp>
            <p:nvSpPr>
              <p:cNvPr id="99304" name="Line 925"/>
              <p:cNvSpPr>
                <a:spLocks noChangeShapeType="1"/>
              </p:cNvSpPr>
              <p:nvPr/>
            </p:nvSpPr>
            <p:spPr bwMode="auto">
              <a:xfrm flipV="1">
                <a:off x="3515" y="3403"/>
                <a:ext cx="1" cy="48"/>
              </a:xfrm>
              <a:prstGeom prst="line">
                <a:avLst/>
              </a:prstGeom>
              <a:noFill/>
              <a:ln w="0">
                <a:solidFill>
                  <a:srgbClr val="000000"/>
                </a:solidFill>
                <a:round/>
                <a:headEnd/>
                <a:tailEnd/>
              </a:ln>
            </p:spPr>
            <p:txBody>
              <a:bodyPr/>
              <a:lstStyle/>
              <a:p>
                <a:endParaRPr lang="en-US"/>
              </a:p>
            </p:txBody>
          </p:sp>
          <p:sp>
            <p:nvSpPr>
              <p:cNvPr id="99305" name="Line 926"/>
              <p:cNvSpPr>
                <a:spLocks noChangeShapeType="1"/>
              </p:cNvSpPr>
              <p:nvPr/>
            </p:nvSpPr>
            <p:spPr bwMode="auto">
              <a:xfrm flipV="1">
                <a:off x="3521" y="3403"/>
                <a:ext cx="1" cy="48"/>
              </a:xfrm>
              <a:prstGeom prst="line">
                <a:avLst/>
              </a:prstGeom>
              <a:noFill/>
              <a:ln w="0">
                <a:solidFill>
                  <a:srgbClr val="000000"/>
                </a:solidFill>
                <a:round/>
                <a:headEnd/>
                <a:tailEnd/>
              </a:ln>
            </p:spPr>
            <p:txBody>
              <a:bodyPr/>
              <a:lstStyle/>
              <a:p>
                <a:endParaRPr lang="en-US"/>
              </a:p>
            </p:txBody>
          </p:sp>
          <p:sp>
            <p:nvSpPr>
              <p:cNvPr id="99306" name="Line 927"/>
              <p:cNvSpPr>
                <a:spLocks noChangeShapeType="1"/>
              </p:cNvSpPr>
              <p:nvPr/>
            </p:nvSpPr>
            <p:spPr bwMode="auto">
              <a:xfrm flipV="1">
                <a:off x="3521" y="3403"/>
                <a:ext cx="1" cy="48"/>
              </a:xfrm>
              <a:prstGeom prst="line">
                <a:avLst/>
              </a:prstGeom>
              <a:noFill/>
              <a:ln w="0">
                <a:solidFill>
                  <a:srgbClr val="000000"/>
                </a:solidFill>
                <a:round/>
                <a:headEnd/>
                <a:tailEnd/>
              </a:ln>
            </p:spPr>
            <p:txBody>
              <a:bodyPr/>
              <a:lstStyle/>
              <a:p>
                <a:endParaRPr lang="en-US"/>
              </a:p>
            </p:txBody>
          </p:sp>
          <p:sp>
            <p:nvSpPr>
              <p:cNvPr id="99307" name="Line 928"/>
              <p:cNvSpPr>
                <a:spLocks noChangeShapeType="1"/>
              </p:cNvSpPr>
              <p:nvPr/>
            </p:nvSpPr>
            <p:spPr bwMode="auto">
              <a:xfrm flipV="1">
                <a:off x="3521" y="3403"/>
                <a:ext cx="1" cy="48"/>
              </a:xfrm>
              <a:prstGeom prst="line">
                <a:avLst/>
              </a:prstGeom>
              <a:noFill/>
              <a:ln w="0">
                <a:solidFill>
                  <a:srgbClr val="000000"/>
                </a:solidFill>
                <a:round/>
                <a:headEnd/>
                <a:tailEnd/>
              </a:ln>
            </p:spPr>
            <p:txBody>
              <a:bodyPr/>
              <a:lstStyle/>
              <a:p>
                <a:endParaRPr lang="en-US"/>
              </a:p>
            </p:txBody>
          </p:sp>
          <p:sp>
            <p:nvSpPr>
              <p:cNvPr id="99308" name="Line 929"/>
              <p:cNvSpPr>
                <a:spLocks noChangeShapeType="1"/>
              </p:cNvSpPr>
              <p:nvPr/>
            </p:nvSpPr>
            <p:spPr bwMode="auto">
              <a:xfrm flipV="1">
                <a:off x="3527" y="3403"/>
                <a:ext cx="1" cy="48"/>
              </a:xfrm>
              <a:prstGeom prst="line">
                <a:avLst/>
              </a:prstGeom>
              <a:noFill/>
              <a:ln w="0">
                <a:solidFill>
                  <a:srgbClr val="000000"/>
                </a:solidFill>
                <a:round/>
                <a:headEnd/>
                <a:tailEnd/>
              </a:ln>
            </p:spPr>
            <p:txBody>
              <a:bodyPr/>
              <a:lstStyle/>
              <a:p>
                <a:endParaRPr lang="en-US"/>
              </a:p>
            </p:txBody>
          </p:sp>
          <p:sp>
            <p:nvSpPr>
              <p:cNvPr id="99309" name="Line 930"/>
              <p:cNvSpPr>
                <a:spLocks noChangeShapeType="1"/>
              </p:cNvSpPr>
              <p:nvPr/>
            </p:nvSpPr>
            <p:spPr bwMode="auto">
              <a:xfrm flipV="1">
                <a:off x="3527" y="3403"/>
                <a:ext cx="1" cy="48"/>
              </a:xfrm>
              <a:prstGeom prst="line">
                <a:avLst/>
              </a:prstGeom>
              <a:noFill/>
              <a:ln w="0">
                <a:solidFill>
                  <a:srgbClr val="000000"/>
                </a:solidFill>
                <a:round/>
                <a:headEnd/>
                <a:tailEnd/>
              </a:ln>
            </p:spPr>
            <p:txBody>
              <a:bodyPr/>
              <a:lstStyle/>
              <a:p>
                <a:endParaRPr lang="en-US"/>
              </a:p>
            </p:txBody>
          </p:sp>
          <p:sp>
            <p:nvSpPr>
              <p:cNvPr id="99310" name="Line 931"/>
              <p:cNvSpPr>
                <a:spLocks noChangeShapeType="1"/>
              </p:cNvSpPr>
              <p:nvPr/>
            </p:nvSpPr>
            <p:spPr bwMode="auto">
              <a:xfrm flipV="1">
                <a:off x="3527" y="3403"/>
                <a:ext cx="1" cy="48"/>
              </a:xfrm>
              <a:prstGeom prst="line">
                <a:avLst/>
              </a:prstGeom>
              <a:noFill/>
              <a:ln w="0">
                <a:solidFill>
                  <a:srgbClr val="000000"/>
                </a:solidFill>
                <a:round/>
                <a:headEnd/>
                <a:tailEnd/>
              </a:ln>
            </p:spPr>
            <p:txBody>
              <a:bodyPr/>
              <a:lstStyle/>
              <a:p>
                <a:endParaRPr lang="en-US"/>
              </a:p>
            </p:txBody>
          </p:sp>
          <p:sp>
            <p:nvSpPr>
              <p:cNvPr id="99311" name="Line 932"/>
              <p:cNvSpPr>
                <a:spLocks noChangeShapeType="1"/>
              </p:cNvSpPr>
              <p:nvPr/>
            </p:nvSpPr>
            <p:spPr bwMode="auto">
              <a:xfrm flipV="1">
                <a:off x="3533" y="3403"/>
                <a:ext cx="1" cy="48"/>
              </a:xfrm>
              <a:prstGeom prst="line">
                <a:avLst/>
              </a:prstGeom>
              <a:noFill/>
              <a:ln w="0">
                <a:solidFill>
                  <a:srgbClr val="000000"/>
                </a:solidFill>
                <a:round/>
                <a:headEnd/>
                <a:tailEnd/>
              </a:ln>
            </p:spPr>
            <p:txBody>
              <a:bodyPr/>
              <a:lstStyle/>
              <a:p>
                <a:endParaRPr lang="en-US"/>
              </a:p>
            </p:txBody>
          </p:sp>
          <p:sp>
            <p:nvSpPr>
              <p:cNvPr id="99312" name="Line 933"/>
              <p:cNvSpPr>
                <a:spLocks noChangeShapeType="1"/>
              </p:cNvSpPr>
              <p:nvPr/>
            </p:nvSpPr>
            <p:spPr bwMode="auto">
              <a:xfrm flipV="1">
                <a:off x="3533" y="3403"/>
                <a:ext cx="1" cy="48"/>
              </a:xfrm>
              <a:prstGeom prst="line">
                <a:avLst/>
              </a:prstGeom>
              <a:noFill/>
              <a:ln w="0">
                <a:solidFill>
                  <a:srgbClr val="000000"/>
                </a:solidFill>
                <a:round/>
                <a:headEnd/>
                <a:tailEnd/>
              </a:ln>
            </p:spPr>
            <p:txBody>
              <a:bodyPr/>
              <a:lstStyle/>
              <a:p>
                <a:endParaRPr lang="en-US"/>
              </a:p>
            </p:txBody>
          </p:sp>
          <p:sp>
            <p:nvSpPr>
              <p:cNvPr id="99313" name="Line 934"/>
              <p:cNvSpPr>
                <a:spLocks noChangeShapeType="1"/>
              </p:cNvSpPr>
              <p:nvPr/>
            </p:nvSpPr>
            <p:spPr bwMode="auto">
              <a:xfrm flipV="1">
                <a:off x="3533" y="3403"/>
                <a:ext cx="1" cy="48"/>
              </a:xfrm>
              <a:prstGeom prst="line">
                <a:avLst/>
              </a:prstGeom>
              <a:noFill/>
              <a:ln w="0">
                <a:solidFill>
                  <a:srgbClr val="000000"/>
                </a:solidFill>
                <a:round/>
                <a:headEnd/>
                <a:tailEnd/>
              </a:ln>
            </p:spPr>
            <p:txBody>
              <a:bodyPr/>
              <a:lstStyle/>
              <a:p>
                <a:endParaRPr lang="en-US"/>
              </a:p>
            </p:txBody>
          </p:sp>
          <p:sp>
            <p:nvSpPr>
              <p:cNvPr id="99314" name="Line 935"/>
              <p:cNvSpPr>
                <a:spLocks noChangeShapeType="1"/>
              </p:cNvSpPr>
              <p:nvPr/>
            </p:nvSpPr>
            <p:spPr bwMode="auto">
              <a:xfrm flipV="1">
                <a:off x="3539" y="3403"/>
                <a:ext cx="1" cy="48"/>
              </a:xfrm>
              <a:prstGeom prst="line">
                <a:avLst/>
              </a:prstGeom>
              <a:noFill/>
              <a:ln w="0">
                <a:solidFill>
                  <a:srgbClr val="000000"/>
                </a:solidFill>
                <a:round/>
                <a:headEnd/>
                <a:tailEnd/>
              </a:ln>
            </p:spPr>
            <p:txBody>
              <a:bodyPr/>
              <a:lstStyle/>
              <a:p>
                <a:endParaRPr lang="en-US"/>
              </a:p>
            </p:txBody>
          </p:sp>
          <p:sp>
            <p:nvSpPr>
              <p:cNvPr id="99315" name="Line 936"/>
              <p:cNvSpPr>
                <a:spLocks noChangeShapeType="1"/>
              </p:cNvSpPr>
              <p:nvPr/>
            </p:nvSpPr>
            <p:spPr bwMode="auto">
              <a:xfrm flipV="1">
                <a:off x="3539" y="3403"/>
                <a:ext cx="1" cy="48"/>
              </a:xfrm>
              <a:prstGeom prst="line">
                <a:avLst/>
              </a:prstGeom>
              <a:noFill/>
              <a:ln w="0">
                <a:solidFill>
                  <a:srgbClr val="000000"/>
                </a:solidFill>
                <a:round/>
                <a:headEnd/>
                <a:tailEnd/>
              </a:ln>
            </p:spPr>
            <p:txBody>
              <a:bodyPr/>
              <a:lstStyle/>
              <a:p>
                <a:endParaRPr lang="en-US"/>
              </a:p>
            </p:txBody>
          </p:sp>
          <p:sp>
            <p:nvSpPr>
              <p:cNvPr id="99316" name="Line 937"/>
              <p:cNvSpPr>
                <a:spLocks noChangeShapeType="1"/>
              </p:cNvSpPr>
              <p:nvPr/>
            </p:nvSpPr>
            <p:spPr bwMode="auto">
              <a:xfrm flipV="1">
                <a:off x="3539" y="3403"/>
                <a:ext cx="1" cy="48"/>
              </a:xfrm>
              <a:prstGeom prst="line">
                <a:avLst/>
              </a:prstGeom>
              <a:noFill/>
              <a:ln w="0">
                <a:solidFill>
                  <a:srgbClr val="000000"/>
                </a:solidFill>
                <a:round/>
                <a:headEnd/>
                <a:tailEnd/>
              </a:ln>
            </p:spPr>
            <p:txBody>
              <a:bodyPr/>
              <a:lstStyle/>
              <a:p>
                <a:endParaRPr lang="en-US"/>
              </a:p>
            </p:txBody>
          </p:sp>
          <p:sp>
            <p:nvSpPr>
              <p:cNvPr id="99317" name="Line 938"/>
              <p:cNvSpPr>
                <a:spLocks noChangeShapeType="1"/>
              </p:cNvSpPr>
              <p:nvPr/>
            </p:nvSpPr>
            <p:spPr bwMode="auto">
              <a:xfrm flipV="1">
                <a:off x="3545" y="3403"/>
                <a:ext cx="1" cy="48"/>
              </a:xfrm>
              <a:prstGeom prst="line">
                <a:avLst/>
              </a:prstGeom>
              <a:noFill/>
              <a:ln w="0">
                <a:solidFill>
                  <a:srgbClr val="000000"/>
                </a:solidFill>
                <a:round/>
                <a:headEnd/>
                <a:tailEnd/>
              </a:ln>
            </p:spPr>
            <p:txBody>
              <a:bodyPr/>
              <a:lstStyle/>
              <a:p>
                <a:endParaRPr lang="en-US"/>
              </a:p>
            </p:txBody>
          </p:sp>
          <p:sp>
            <p:nvSpPr>
              <p:cNvPr id="99318" name="Line 939"/>
              <p:cNvSpPr>
                <a:spLocks noChangeShapeType="1"/>
              </p:cNvSpPr>
              <p:nvPr/>
            </p:nvSpPr>
            <p:spPr bwMode="auto">
              <a:xfrm flipV="1">
                <a:off x="3545" y="3403"/>
                <a:ext cx="1" cy="48"/>
              </a:xfrm>
              <a:prstGeom prst="line">
                <a:avLst/>
              </a:prstGeom>
              <a:noFill/>
              <a:ln w="0">
                <a:solidFill>
                  <a:srgbClr val="000000"/>
                </a:solidFill>
                <a:round/>
                <a:headEnd/>
                <a:tailEnd/>
              </a:ln>
            </p:spPr>
            <p:txBody>
              <a:bodyPr/>
              <a:lstStyle/>
              <a:p>
                <a:endParaRPr lang="en-US"/>
              </a:p>
            </p:txBody>
          </p:sp>
          <p:sp>
            <p:nvSpPr>
              <p:cNvPr id="99319" name="Line 940"/>
              <p:cNvSpPr>
                <a:spLocks noChangeShapeType="1"/>
              </p:cNvSpPr>
              <p:nvPr/>
            </p:nvSpPr>
            <p:spPr bwMode="auto">
              <a:xfrm flipV="1">
                <a:off x="3545" y="3403"/>
                <a:ext cx="1" cy="48"/>
              </a:xfrm>
              <a:prstGeom prst="line">
                <a:avLst/>
              </a:prstGeom>
              <a:noFill/>
              <a:ln w="0">
                <a:solidFill>
                  <a:srgbClr val="000000"/>
                </a:solidFill>
                <a:round/>
                <a:headEnd/>
                <a:tailEnd/>
              </a:ln>
            </p:spPr>
            <p:txBody>
              <a:bodyPr/>
              <a:lstStyle/>
              <a:p>
                <a:endParaRPr lang="en-US"/>
              </a:p>
            </p:txBody>
          </p:sp>
          <p:sp>
            <p:nvSpPr>
              <p:cNvPr id="99320" name="Line 941"/>
              <p:cNvSpPr>
                <a:spLocks noChangeShapeType="1"/>
              </p:cNvSpPr>
              <p:nvPr/>
            </p:nvSpPr>
            <p:spPr bwMode="auto">
              <a:xfrm flipV="1">
                <a:off x="3551" y="3403"/>
                <a:ext cx="1" cy="48"/>
              </a:xfrm>
              <a:prstGeom prst="line">
                <a:avLst/>
              </a:prstGeom>
              <a:noFill/>
              <a:ln w="0">
                <a:solidFill>
                  <a:srgbClr val="000000"/>
                </a:solidFill>
                <a:round/>
                <a:headEnd/>
                <a:tailEnd/>
              </a:ln>
            </p:spPr>
            <p:txBody>
              <a:bodyPr/>
              <a:lstStyle/>
              <a:p>
                <a:endParaRPr lang="en-US"/>
              </a:p>
            </p:txBody>
          </p:sp>
          <p:sp>
            <p:nvSpPr>
              <p:cNvPr id="99321" name="Line 942"/>
              <p:cNvSpPr>
                <a:spLocks noChangeShapeType="1"/>
              </p:cNvSpPr>
              <p:nvPr/>
            </p:nvSpPr>
            <p:spPr bwMode="auto">
              <a:xfrm flipV="1">
                <a:off x="3551" y="3403"/>
                <a:ext cx="1" cy="48"/>
              </a:xfrm>
              <a:prstGeom prst="line">
                <a:avLst/>
              </a:prstGeom>
              <a:noFill/>
              <a:ln w="0">
                <a:solidFill>
                  <a:srgbClr val="000000"/>
                </a:solidFill>
                <a:round/>
                <a:headEnd/>
                <a:tailEnd/>
              </a:ln>
            </p:spPr>
            <p:txBody>
              <a:bodyPr/>
              <a:lstStyle/>
              <a:p>
                <a:endParaRPr lang="en-US"/>
              </a:p>
            </p:txBody>
          </p:sp>
          <p:sp>
            <p:nvSpPr>
              <p:cNvPr id="99322" name="Line 943"/>
              <p:cNvSpPr>
                <a:spLocks noChangeShapeType="1"/>
              </p:cNvSpPr>
              <p:nvPr/>
            </p:nvSpPr>
            <p:spPr bwMode="auto">
              <a:xfrm flipV="1">
                <a:off x="3551" y="3403"/>
                <a:ext cx="1" cy="48"/>
              </a:xfrm>
              <a:prstGeom prst="line">
                <a:avLst/>
              </a:prstGeom>
              <a:noFill/>
              <a:ln w="0">
                <a:solidFill>
                  <a:srgbClr val="000000"/>
                </a:solidFill>
                <a:round/>
                <a:headEnd/>
                <a:tailEnd/>
              </a:ln>
            </p:spPr>
            <p:txBody>
              <a:bodyPr/>
              <a:lstStyle/>
              <a:p>
                <a:endParaRPr lang="en-US"/>
              </a:p>
            </p:txBody>
          </p:sp>
          <p:sp>
            <p:nvSpPr>
              <p:cNvPr id="99323" name="Line 944"/>
              <p:cNvSpPr>
                <a:spLocks noChangeShapeType="1"/>
              </p:cNvSpPr>
              <p:nvPr/>
            </p:nvSpPr>
            <p:spPr bwMode="auto">
              <a:xfrm flipV="1">
                <a:off x="3557" y="3403"/>
                <a:ext cx="1" cy="48"/>
              </a:xfrm>
              <a:prstGeom prst="line">
                <a:avLst/>
              </a:prstGeom>
              <a:noFill/>
              <a:ln w="0">
                <a:solidFill>
                  <a:srgbClr val="000000"/>
                </a:solidFill>
                <a:round/>
                <a:headEnd/>
                <a:tailEnd/>
              </a:ln>
            </p:spPr>
            <p:txBody>
              <a:bodyPr/>
              <a:lstStyle/>
              <a:p>
                <a:endParaRPr lang="en-US"/>
              </a:p>
            </p:txBody>
          </p:sp>
          <p:sp>
            <p:nvSpPr>
              <p:cNvPr id="99324" name="Line 945"/>
              <p:cNvSpPr>
                <a:spLocks noChangeShapeType="1"/>
              </p:cNvSpPr>
              <p:nvPr/>
            </p:nvSpPr>
            <p:spPr bwMode="auto">
              <a:xfrm flipV="1">
                <a:off x="3557" y="3403"/>
                <a:ext cx="1" cy="48"/>
              </a:xfrm>
              <a:prstGeom prst="line">
                <a:avLst/>
              </a:prstGeom>
              <a:noFill/>
              <a:ln w="0">
                <a:solidFill>
                  <a:srgbClr val="000000"/>
                </a:solidFill>
                <a:round/>
                <a:headEnd/>
                <a:tailEnd/>
              </a:ln>
            </p:spPr>
            <p:txBody>
              <a:bodyPr/>
              <a:lstStyle/>
              <a:p>
                <a:endParaRPr lang="en-US"/>
              </a:p>
            </p:txBody>
          </p:sp>
          <p:sp>
            <p:nvSpPr>
              <p:cNvPr id="99325" name="Line 946"/>
              <p:cNvSpPr>
                <a:spLocks noChangeShapeType="1"/>
              </p:cNvSpPr>
              <p:nvPr/>
            </p:nvSpPr>
            <p:spPr bwMode="auto">
              <a:xfrm flipV="1">
                <a:off x="3557" y="3403"/>
                <a:ext cx="1" cy="48"/>
              </a:xfrm>
              <a:prstGeom prst="line">
                <a:avLst/>
              </a:prstGeom>
              <a:noFill/>
              <a:ln w="0">
                <a:solidFill>
                  <a:srgbClr val="000000"/>
                </a:solidFill>
                <a:round/>
                <a:headEnd/>
                <a:tailEnd/>
              </a:ln>
            </p:spPr>
            <p:txBody>
              <a:bodyPr/>
              <a:lstStyle/>
              <a:p>
                <a:endParaRPr lang="en-US"/>
              </a:p>
            </p:txBody>
          </p:sp>
          <p:sp>
            <p:nvSpPr>
              <p:cNvPr id="99326" name="Line 947"/>
              <p:cNvSpPr>
                <a:spLocks noChangeShapeType="1"/>
              </p:cNvSpPr>
              <p:nvPr/>
            </p:nvSpPr>
            <p:spPr bwMode="auto">
              <a:xfrm flipV="1">
                <a:off x="3563" y="3403"/>
                <a:ext cx="1" cy="48"/>
              </a:xfrm>
              <a:prstGeom prst="line">
                <a:avLst/>
              </a:prstGeom>
              <a:noFill/>
              <a:ln w="0">
                <a:solidFill>
                  <a:srgbClr val="000000"/>
                </a:solidFill>
                <a:round/>
                <a:headEnd/>
                <a:tailEnd/>
              </a:ln>
            </p:spPr>
            <p:txBody>
              <a:bodyPr/>
              <a:lstStyle/>
              <a:p>
                <a:endParaRPr lang="en-US"/>
              </a:p>
            </p:txBody>
          </p:sp>
          <p:sp>
            <p:nvSpPr>
              <p:cNvPr id="99327" name="Line 948"/>
              <p:cNvSpPr>
                <a:spLocks noChangeShapeType="1"/>
              </p:cNvSpPr>
              <p:nvPr/>
            </p:nvSpPr>
            <p:spPr bwMode="auto">
              <a:xfrm flipV="1">
                <a:off x="3563" y="3403"/>
                <a:ext cx="1" cy="48"/>
              </a:xfrm>
              <a:prstGeom prst="line">
                <a:avLst/>
              </a:prstGeom>
              <a:noFill/>
              <a:ln w="0">
                <a:solidFill>
                  <a:srgbClr val="000000"/>
                </a:solidFill>
                <a:round/>
                <a:headEnd/>
                <a:tailEnd/>
              </a:ln>
            </p:spPr>
            <p:txBody>
              <a:bodyPr/>
              <a:lstStyle/>
              <a:p>
                <a:endParaRPr lang="en-US"/>
              </a:p>
            </p:txBody>
          </p:sp>
          <p:sp>
            <p:nvSpPr>
              <p:cNvPr id="99328" name="Line 949"/>
              <p:cNvSpPr>
                <a:spLocks noChangeShapeType="1"/>
              </p:cNvSpPr>
              <p:nvPr/>
            </p:nvSpPr>
            <p:spPr bwMode="auto">
              <a:xfrm flipV="1">
                <a:off x="3563" y="3403"/>
                <a:ext cx="1" cy="48"/>
              </a:xfrm>
              <a:prstGeom prst="line">
                <a:avLst/>
              </a:prstGeom>
              <a:noFill/>
              <a:ln w="0">
                <a:solidFill>
                  <a:srgbClr val="000000"/>
                </a:solidFill>
                <a:round/>
                <a:headEnd/>
                <a:tailEnd/>
              </a:ln>
            </p:spPr>
            <p:txBody>
              <a:bodyPr/>
              <a:lstStyle/>
              <a:p>
                <a:endParaRPr lang="en-US"/>
              </a:p>
            </p:txBody>
          </p:sp>
          <p:sp>
            <p:nvSpPr>
              <p:cNvPr id="99329" name="Line 950"/>
              <p:cNvSpPr>
                <a:spLocks noChangeShapeType="1"/>
              </p:cNvSpPr>
              <p:nvPr/>
            </p:nvSpPr>
            <p:spPr bwMode="auto">
              <a:xfrm flipV="1">
                <a:off x="3569" y="3403"/>
                <a:ext cx="1" cy="48"/>
              </a:xfrm>
              <a:prstGeom prst="line">
                <a:avLst/>
              </a:prstGeom>
              <a:noFill/>
              <a:ln w="0">
                <a:solidFill>
                  <a:srgbClr val="000000"/>
                </a:solidFill>
                <a:round/>
                <a:headEnd/>
                <a:tailEnd/>
              </a:ln>
            </p:spPr>
            <p:txBody>
              <a:bodyPr/>
              <a:lstStyle/>
              <a:p>
                <a:endParaRPr lang="en-US"/>
              </a:p>
            </p:txBody>
          </p:sp>
          <p:sp>
            <p:nvSpPr>
              <p:cNvPr id="99330" name="Line 951"/>
              <p:cNvSpPr>
                <a:spLocks noChangeShapeType="1"/>
              </p:cNvSpPr>
              <p:nvPr/>
            </p:nvSpPr>
            <p:spPr bwMode="auto">
              <a:xfrm flipV="1">
                <a:off x="3569" y="3403"/>
                <a:ext cx="1" cy="48"/>
              </a:xfrm>
              <a:prstGeom prst="line">
                <a:avLst/>
              </a:prstGeom>
              <a:noFill/>
              <a:ln w="0">
                <a:solidFill>
                  <a:srgbClr val="000000"/>
                </a:solidFill>
                <a:round/>
                <a:headEnd/>
                <a:tailEnd/>
              </a:ln>
            </p:spPr>
            <p:txBody>
              <a:bodyPr/>
              <a:lstStyle/>
              <a:p>
                <a:endParaRPr lang="en-US"/>
              </a:p>
            </p:txBody>
          </p:sp>
          <p:sp>
            <p:nvSpPr>
              <p:cNvPr id="99331" name="Line 952"/>
              <p:cNvSpPr>
                <a:spLocks noChangeShapeType="1"/>
              </p:cNvSpPr>
              <p:nvPr/>
            </p:nvSpPr>
            <p:spPr bwMode="auto">
              <a:xfrm flipV="1">
                <a:off x="3569" y="3403"/>
                <a:ext cx="1" cy="48"/>
              </a:xfrm>
              <a:prstGeom prst="line">
                <a:avLst/>
              </a:prstGeom>
              <a:noFill/>
              <a:ln w="0">
                <a:solidFill>
                  <a:srgbClr val="000000"/>
                </a:solidFill>
                <a:round/>
                <a:headEnd/>
                <a:tailEnd/>
              </a:ln>
            </p:spPr>
            <p:txBody>
              <a:bodyPr/>
              <a:lstStyle/>
              <a:p>
                <a:endParaRPr lang="en-US"/>
              </a:p>
            </p:txBody>
          </p:sp>
          <p:sp>
            <p:nvSpPr>
              <p:cNvPr id="99332" name="Line 953"/>
              <p:cNvSpPr>
                <a:spLocks noChangeShapeType="1"/>
              </p:cNvSpPr>
              <p:nvPr/>
            </p:nvSpPr>
            <p:spPr bwMode="auto">
              <a:xfrm flipV="1">
                <a:off x="3575" y="3403"/>
                <a:ext cx="1" cy="48"/>
              </a:xfrm>
              <a:prstGeom prst="line">
                <a:avLst/>
              </a:prstGeom>
              <a:noFill/>
              <a:ln w="0">
                <a:solidFill>
                  <a:srgbClr val="000000"/>
                </a:solidFill>
                <a:round/>
                <a:headEnd/>
                <a:tailEnd/>
              </a:ln>
            </p:spPr>
            <p:txBody>
              <a:bodyPr/>
              <a:lstStyle/>
              <a:p>
                <a:endParaRPr lang="en-US"/>
              </a:p>
            </p:txBody>
          </p:sp>
          <p:sp>
            <p:nvSpPr>
              <p:cNvPr id="99333" name="Line 954"/>
              <p:cNvSpPr>
                <a:spLocks noChangeShapeType="1"/>
              </p:cNvSpPr>
              <p:nvPr/>
            </p:nvSpPr>
            <p:spPr bwMode="auto">
              <a:xfrm flipV="1">
                <a:off x="3575" y="3403"/>
                <a:ext cx="1" cy="48"/>
              </a:xfrm>
              <a:prstGeom prst="line">
                <a:avLst/>
              </a:prstGeom>
              <a:noFill/>
              <a:ln w="0">
                <a:solidFill>
                  <a:srgbClr val="000000"/>
                </a:solidFill>
                <a:round/>
                <a:headEnd/>
                <a:tailEnd/>
              </a:ln>
            </p:spPr>
            <p:txBody>
              <a:bodyPr/>
              <a:lstStyle/>
              <a:p>
                <a:endParaRPr lang="en-US"/>
              </a:p>
            </p:txBody>
          </p:sp>
          <p:sp>
            <p:nvSpPr>
              <p:cNvPr id="99334" name="Line 955"/>
              <p:cNvSpPr>
                <a:spLocks noChangeShapeType="1"/>
              </p:cNvSpPr>
              <p:nvPr/>
            </p:nvSpPr>
            <p:spPr bwMode="auto">
              <a:xfrm flipV="1">
                <a:off x="3575" y="3403"/>
                <a:ext cx="1" cy="48"/>
              </a:xfrm>
              <a:prstGeom prst="line">
                <a:avLst/>
              </a:prstGeom>
              <a:noFill/>
              <a:ln w="0">
                <a:solidFill>
                  <a:srgbClr val="000000"/>
                </a:solidFill>
                <a:round/>
                <a:headEnd/>
                <a:tailEnd/>
              </a:ln>
            </p:spPr>
            <p:txBody>
              <a:bodyPr/>
              <a:lstStyle/>
              <a:p>
                <a:endParaRPr lang="en-US"/>
              </a:p>
            </p:txBody>
          </p:sp>
          <p:sp>
            <p:nvSpPr>
              <p:cNvPr id="99335" name="Line 956"/>
              <p:cNvSpPr>
                <a:spLocks noChangeShapeType="1"/>
              </p:cNvSpPr>
              <p:nvPr/>
            </p:nvSpPr>
            <p:spPr bwMode="auto">
              <a:xfrm flipV="1">
                <a:off x="3581" y="3403"/>
                <a:ext cx="1" cy="48"/>
              </a:xfrm>
              <a:prstGeom prst="line">
                <a:avLst/>
              </a:prstGeom>
              <a:noFill/>
              <a:ln w="0">
                <a:solidFill>
                  <a:srgbClr val="000000"/>
                </a:solidFill>
                <a:round/>
                <a:headEnd/>
                <a:tailEnd/>
              </a:ln>
            </p:spPr>
            <p:txBody>
              <a:bodyPr/>
              <a:lstStyle/>
              <a:p>
                <a:endParaRPr lang="en-US"/>
              </a:p>
            </p:txBody>
          </p:sp>
          <p:sp>
            <p:nvSpPr>
              <p:cNvPr id="99336" name="Line 957"/>
              <p:cNvSpPr>
                <a:spLocks noChangeShapeType="1"/>
              </p:cNvSpPr>
              <p:nvPr/>
            </p:nvSpPr>
            <p:spPr bwMode="auto">
              <a:xfrm flipV="1">
                <a:off x="3581" y="3403"/>
                <a:ext cx="1" cy="48"/>
              </a:xfrm>
              <a:prstGeom prst="line">
                <a:avLst/>
              </a:prstGeom>
              <a:noFill/>
              <a:ln w="0">
                <a:solidFill>
                  <a:srgbClr val="000000"/>
                </a:solidFill>
                <a:round/>
                <a:headEnd/>
                <a:tailEnd/>
              </a:ln>
            </p:spPr>
            <p:txBody>
              <a:bodyPr/>
              <a:lstStyle/>
              <a:p>
                <a:endParaRPr lang="en-US"/>
              </a:p>
            </p:txBody>
          </p:sp>
          <p:sp>
            <p:nvSpPr>
              <p:cNvPr id="99337" name="Line 958"/>
              <p:cNvSpPr>
                <a:spLocks noChangeShapeType="1"/>
              </p:cNvSpPr>
              <p:nvPr/>
            </p:nvSpPr>
            <p:spPr bwMode="auto">
              <a:xfrm flipV="1">
                <a:off x="3581" y="3403"/>
                <a:ext cx="1" cy="48"/>
              </a:xfrm>
              <a:prstGeom prst="line">
                <a:avLst/>
              </a:prstGeom>
              <a:noFill/>
              <a:ln w="0">
                <a:solidFill>
                  <a:srgbClr val="000000"/>
                </a:solidFill>
                <a:round/>
                <a:headEnd/>
                <a:tailEnd/>
              </a:ln>
            </p:spPr>
            <p:txBody>
              <a:bodyPr/>
              <a:lstStyle/>
              <a:p>
                <a:endParaRPr lang="en-US"/>
              </a:p>
            </p:txBody>
          </p:sp>
          <p:sp>
            <p:nvSpPr>
              <p:cNvPr id="99338" name="Line 959"/>
              <p:cNvSpPr>
                <a:spLocks noChangeShapeType="1"/>
              </p:cNvSpPr>
              <p:nvPr/>
            </p:nvSpPr>
            <p:spPr bwMode="auto">
              <a:xfrm flipV="1">
                <a:off x="3587" y="3403"/>
                <a:ext cx="1" cy="48"/>
              </a:xfrm>
              <a:prstGeom prst="line">
                <a:avLst/>
              </a:prstGeom>
              <a:noFill/>
              <a:ln w="0">
                <a:solidFill>
                  <a:srgbClr val="000000"/>
                </a:solidFill>
                <a:round/>
                <a:headEnd/>
                <a:tailEnd/>
              </a:ln>
            </p:spPr>
            <p:txBody>
              <a:bodyPr/>
              <a:lstStyle/>
              <a:p>
                <a:endParaRPr lang="en-US"/>
              </a:p>
            </p:txBody>
          </p:sp>
          <p:sp>
            <p:nvSpPr>
              <p:cNvPr id="99339" name="Line 960"/>
              <p:cNvSpPr>
                <a:spLocks noChangeShapeType="1"/>
              </p:cNvSpPr>
              <p:nvPr/>
            </p:nvSpPr>
            <p:spPr bwMode="auto">
              <a:xfrm flipV="1">
                <a:off x="3587" y="3403"/>
                <a:ext cx="1" cy="48"/>
              </a:xfrm>
              <a:prstGeom prst="line">
                <a:avLst/>
              </a:prstGeom>
              <a:noFill/>
              <a:ln w="0">
                <a:solidFill>
                  <a:srgbClr val="000000"/>
                </a:solidFill>
                <a:round/>
                <a:headEnd/>
                <a:tailEnd/>
              </a:ln>
            </p:spPr>
            <p:txBody>
              <a:bodyPr/>
              <a:lstStyle/>
              <a:p>
                <a:endParaRPr lang="en-US"/>
              </a:p>
            </p:txBody>
          </p:sp>
          <p:sp>
            <p:nvSpPr>
              <p:cNvPr id="99340" name="Line 961"/>
              <p:cNvSpPr>
                <a:spLocks noChangeShapeType="1"/>
              </p:cNvSpPr>
              <p:nvPr/>
            </p:nvSpPr>
            <p:spPr bwMode="auto">
              <a:xfrm flipV="1">
                <a:off x="3587" y="3403"/>
                <a:ext cx="1" cy="48"/>
              </a:xfrm>
              <a:prstGeom prst="line">
                <a:avLst/>
              </a:prstGeom>
              <a:noFill/>
              <a:ln w="0">
                <a:solidFill>
                  <a:srgbClr val="000000"/>
                </a:solidFill>
                <a:round/>
                <a:headEnd/>
                <a:tailEnd/>
              </a:ln>
            </p:spPr>
            <p:txBody>
              <a:bodyPr/>
              <a:lstStyle/>
              <a:p>
                <a:endParaRPr lang="en-US"/>
              </a:p>
            </p:txBody>
          </p:sp>
          <p:sp>
            <p:nvSpPr>
              <p:cNvPr id="99341" name="Line 962"/>
              <p:cNvSpPr>
                <a:spLocks noChangeShapeType="1"/>
              </p:cNvSpPr>
              <p:nvPr/>
            </p:nvSpPr>
            <p:spPr bwMode="auto">
              <a:xfrm flipV="1">
                <a:off x="3593" y="3403"/>
                <a:ext cx="1" cy="48"/>
              </a:xfrm>
              <a:prstGeom prst="line">
                <a:avLst/>
              </a:prstGeom>
              <a:noFill/>
              <a:ln w="0">
                <a:solidFill>
                  <a:srgbClr val="000000"/>
                </a:solidFill>
                <a:round/>
                <a:headEnd/>
                <a:tailEnd/>
              </a:ln>
            </p:spPr>
            <p:txBody>
              <a:bodyPr/>
              <a:lstStyle/>
              <a:p>
                <a:endParaRPr lang="en-US"/>
              </a:p>
            </p:txBody>
          </p:sp>
          <p:sp>
            <p:nvSpPr>
              <p:cNvPr id="99342" name="Line 963"/>
              <p:cNvSpPr>
                <a:spLocks noChangeShapeType="1"/>
              </p:cNvSpPr>
              <p:nvPr/>
            </p:nvSpPr>
            <p:spPr bwMode="auto">
              <a:xfrm flipV="1">
                <a:off x="3593" y="3403"/>
                <a:ext cx="1" cy="48"/>
              </a:xfrm>
              <a:prstGeom prst="line">
                <a:avLst/>
              </a:prstGeom>
              <a:noFill/>
              <a:ln w="0">
                <a:solidFill>
                  <a:srgbClr val="000000"/>
                </a:solidFill>
                <a:round/>
                <a:headEnd/>
                <a:tailEnd/>
              </a:ln>
            </p:spPr>
            <p:txBody>
              <a:bodyPr/>
              <a:lstStyle/>
              <a:p>
                <a:endParaRPr lang="en-US"/>
              </a:p>
            </p:txBody>
          </p:sp>
          <p:sp>
            <p:nvSpPr>
              <p:cNvPr id="99343" name="Line 964"/>
              <p:cNvSpPr>
                <a:spLocks noChangeShapeType="1"/>
              </p:cNvSpPr>
              <p:nvPr/>
            </p:nvSpPr>
            <p:spPr bwMode="auto">
              <a:xfrm flipV="1">
                <a:off x="3593" y="3403"/>
                <a:ext cx="1" cy="48"/>
              </a:xfrm>
              <a:prstGeom prst="line">
                <a:avLst/>
              </a:prstGeom>
              <a:noFill/>
              <a:ln w="0">
                <a:solidFill>
                  <a:srgbClr val="000000"/>
                </a:solidFill>
                <a:round/>
                <a:headEnd/>
                <a:tailEnd/>
              </a:ln>
            </p:spPr>
            <p:txBody>
              <a:bodyPr/>
              <a:lstStyle/>
              <a:p>
                <a:endParaRPr lang="en-US"/>
              </a:p>
            </p:txBody>
          </p:sp>
          <p:sp>
            <p:nvSpPr>
              <p:cNvPr id="99344" name="Line 965"/>
              <p:cNvSpPr>
                <a:spLocks noChangeShapeType="1"/>
              </p:cNvSpPr>
              <p:nvPr/>
            </p:nvSpPr>
            <p:spPr bwMode="auto">
              <a:xfrm flipV="1">
                <a:off x="3599" y="3403"/>
                <a:ext cx="1" cy="48"/>
              </a:xfrm>
              <a:prstGeom prst="line">
                <a:avLst/>
              </a:prstGeom>
              <a:noFill/>
              <a:ln w="0">
                <a:solidFill>
                  <a:srgbClr val="000000"/>
                </a:solidFill>
                <a:round/>
                <a:headEnd/>
                <a:tailEnd/>
              </a:ln>
            </p:spPr>
            <p:txBody>
              <a:bodyPr/>
              <a:lstStyle/>
              <a:p>
                <a:endParaRPr lang="en-US"/>
              </a:p>
            </p:txBody>
          </p:sp>
          <p:sp>
            <p:nvSpPr>
              <p:cNvPr id="99345" name="Line 966"/>
              <p:cNvSpPr>
                <a:spLocks noChangeShapeType="1"/>
              </p:cNvSpPr>
              <p:nvPr/>
            </p:nvSpPr>
            <p:spPr bwMode="auto">
              <a:xfrm flipV="1">
                <a:off x="3599" y="3403"/>
                <a:ext cx="1" cy="48"/>
              </a:xfrm>
              <a:prstGeom prst="line">
                <a:avLst/>
              </a:prstGeom>
              <a:noFill/>
              <a:ln w="0">
                <a:solidFill>
                  <a:srgbClr val="000000"/>
                </a:solidFill>
                <a:round/>
                <a:headEnd/>
                <a:tailEnd/>
              </a:ln>
            </p:spPr>
            <p:txBody>
              <a:bodyPr/>
              <a:lstStyle/>
              <a:p>
                <a:endParaRPr lang="en-US"/>
              </a:p>
            </p:txBody>
          </p:sp>
          <p:sp>
            <p:nvSpPr>
              <p:cNvPr id="99346" name="Line 967"/>
              <p:cNvSpPr>
                <a:spLocks noChangeShapeType="1"/>
              </p:cNvSpPr>
              <p:nvPr/>
            </p:nvSpPr>
            <p:spPr bwMode="auto">
              <a:xfrm flipV="1">
                <a:off x="3599" y="3403"/>
                <a:ext cx="1" cy="48"/>
              </a:xfrm>
              <a:prstGeom prst="line">
                <a:avLst/>
              </a:prstGeom>
              <a:noFill/>
              <a:ln w="0">
                <a:solidFill>
                  <a:srgbClr val="000000"/>
                </a:solidFill>
                <a:round/>
                <a:headEnd/>
                <a:tailEnd/>
              </a:ln>
            </p:spPr>
            <p:txBody>
              <a:bodyPr/>
              <a:lstStyle/>
              <a:p>
                <a:endParaRPr lang="en-US"/>
              </a:p>
            </p:txBody>
          </p:sp>
          <p:sp>
            <p:nvSpPr>
              <p:cNvPr id="99347" name="Line 968"/>
              <p:cNvSpPr>
                <a:spLocks noChangeShapeType="1"/>
              </p:cNvSpPr>
              <p:nvPr/>
            </p:nvSpPr>
            <p:spPr bwMode="auto">
              <a:xfrm flipV="1">
                <a:off x="3605" y="3403"/>
                <a:ext cx="1" cy="48"/>
              </a:xfrm>
              <a:prstGeom prst="line">
                <a:avLst/>
              </a:prstGeom>
              <a:noFill/>
              <a:ln w="0">
                <a:solidFill>
                  <a:srgbClr val="000000"/>
                </a:solidFill>
                <a:round/>
                <a:headEnd/>
                <a:tailEnd/>
              </a:ln>
            </p:spPr>
            <p:txBody>
              <a:bodyPr/>
              <a:lstStyle/>
              <a:p>
                <a:endParaRPr lang="en-US"/>
              </a:p>
            </p:txBody>
          </p:sp>
          <p:sp>
            <p:nvSpPr>
              <p:cNvPr id="99348" name="Line 969"/>
              <p:cNvSpPr>
                <a:spLocks noChangeShapeType="1"/>
              </p:cNvSpPr>
              <p:nvPr/>
            </p:nvSpPr>
            <p:spPr bwMode="auto">
              <a:xfrm flipV="1">
                <a:off x="3605" y="3403"/>
                <a:ext cx="1" cy="48"/>
              </a:xfrm>
              <a:prstGeom prst="line">
                <a:avLst/>
              </a:prstGeom>
              <a:noFill/>
              <a:ln w="0">
                <a:solidFill>
                  <a:srgbClr val="000000"/>
                </a:solidFill>
                <a:round/>
                <a:headEnd/>
                <a:tailEnd/>
              </a:ln>
            </p:spPr>
            <p:txBody>
              <a:bodyPr/>
              <a:lstStyle/>
              <a:p>
                <a:endParaRPr lang="en-US"/>
              </a:p>
            </p:txBody>
          </p:sp>
          <p:sp>
            <p:nvSpPr>
              <p:cNvPr id="99349" name="Line 970"/>
              <p:cNvSpPr>
                <a:spLocks noChangeShapeType="1"/>
              </p:cNvSpPr>
              <p:nvPr/>
            </p:nvSpPr>
            <p:spPr bwMode="auto">
              <a:xfrm flipV="1">
                <a:off x="3605" y="3403"/>
                <a:ext cx="1" cy="48"/>
              </a:xfrm>
              <a:prstGeom prst="line">
                <a:avLst/>
              </a:prstGeom>
              <a:noFill/>
              <a:ln w="0">
                <a:solidFill>
                  <a:srgbClr val="000000"/>
                </a:solidFill>
                <a:round/>
                <a:headEnd/>
                <a:tailEnd/>
              </a:ln>
            </p:spPr>
            <p:txBody>
              <a:bodyPr/>
              <a:lstStyle/>
              <a:p>
                <a:endParaRPr lang="en-US"/>
              </a:p>
            </p:txBody>
          </p:sp>
          <p:sp>
            <p:nvSpPr>
              <p:cNvPr id="99350" name="Line 971"/>
              <p:cNvSpPr>
                <a:spLocks noChangeShapeType="1"/>
              </p:cNvSpPr>
              <p:nvPr/>
            </p:nvSpPr>
            <p:spPr bwMode="auto">
              <a:xfrm flipV="1">
                <a:off x="3611" y="3403"/>
                <a:ext cx="1" cy="48"/>
              </a:xfrm>
              <a:prstGeom prst="line">
                <a:avLst/>
              </a:prstGeom>
              <a:noFill/>
              <a:ln w="0">
                <a:solidFill>
                  <a:srgbClr val="000000"/>
                </a:solidFill>
                <a:round/>
                <a:headEnd/>
                <a:tailEnd/>
              </a:ln>
            </p:spPr>
            <p:txBody>
              <a:bodyPr/>
              <a:lstStyle/>
              <a:p>
                <a:endParaRPr lang="en-US"/>
              </a:p>
            </p:txBody>
          </p:sp>
          <p:sp>
            <p:nvSpPr>
              <p:cNvPr id="99351" name="Line 972"/>
              <p:cNvSpPr>
                <a:spLocks noChangeShapeType="1"/>
              </p:cNvSpPr>
              <p:nvPr/>
            </p:nvSpPr>
            <p:spPr bwMode="auto">
              <a:xfrm flipV="1">
                <a:off x="3611" y="3403"/>
                <a:ext cx="1" cy="48"/>
              </a:xfrm>
              <a:prstGeom prst="line">
                <a:avLst/>
              </a:prstGeom>
              <a:noFill/>
              <a:ln w="0">
                <a:solidFill>
                  <a:srgbClr val="000000"/>
                </a:solidFill>
                <a:round/>
                <a:headEnd/>
                <a:tailEnd/>
              </a:ln>
            </p:spPr>
            <p:txBody>
              <a:bodyPr/>
              <a:lstStyle/>
              <a:p>
                <a:endParaRPr lang="en-US"/>
              </a:p>
            </p:txBody>
          </p:sp>
          <p:sp>
            <p:nvSpPr>
              <p:cNvPr id="99352" name="Line 973"/>
              <p:cNvSpPr>
                <a:spLocks noChangeShapeType="1"/>
              </p:cNvSpPr>
              <p:nvPr/>
            </p:nvSpPr>
            <p:spPr bwMode="auto">
              <a:xfrm flipV="1">
                <a:off x="3611" y="3403"/>
                <a:ext cx="1" cy="48"/>
              </a:xfrm>
              <a:prstGeom prst="line">
                <a:avLst/>
              </a:prstGeom>
              <a:noFill/>
              <a:ln w="0">
                <a:solidFill>
                  <a:srgbClr val="000000"/>
                </a:solidFill>
                <a:round/>
                <a:headEnd/>
                <a:tailEnd/>
              </a:ln>
            </p:spPr>
            <p:txBody>
              <a:bodyPr/>
              <a:lstStyle/>
              <a:p>
                <a:endParaRPr lang="en-US"/>
              </a:p>
            </p:txBody>
          </p:sp>
          <p:sp>
            <p:nvSpPr>
              <p:cNvPr id="99353" name="Line 974"/>
              <p:cNvSpPr>
                <a:spLocks noChangeShapeType="1"/>
              </p:cNvSpPr>
              <p:nvPr/>
            </p:nvSpPr>
            <p:spPr bwMode="auto">
              <a:xfrm flipV="1">
                <a:off x="3617" y="3403"/>
                <a:ext cx="1" cy="48"/>
              </a:xfrm>
              <a:prstGeom prst="line">
                <a:avLst/>
              </a:prstGeom>
              <a:noFill/>
              <a:ln w="0">
                <a:solidFill>
                  <a:srgbClr val="000000"/>
                </a:solidFill>
                <a:round/>
                <a:headEnd/>
                <a:tailEnd/>
              </a:ln>
            </p:spPr>
            <p:txBody>
              <a:bodyPr/>
              <a:lstStyle/>
              <a:p>
                <a:endParaRPr lang="en-US"/>
              </a:p>
            </p:txBody>
          </p:sp>
          <p:sp>
            <p:nvSpPr>
              <p:cNvPr id="99354" name="Line 975"/>
              <p:cNvSpPr>
                <a:spLocks noChangeShapeType="1"/>
              </p:cNvSpPr>
              <p:nvPr/>
            </p:nvSpPr>
            <p:spPr bwMode="auto">
              <a:xfrm flipV="1">
                <a:off x="3617" y="3403"/>
                <a:ext cx="1" cy="48"/>
              </a:xfrm>
              <a:prstGeom prst="line">
                <a:avLst/>
              </a:prstGeom>
              <a:noFill/>
              <a:ln w="0">
                <a:solidFill>
                  <a:srgbClr val="000000"/>
                </a:solidFill>
                <a:round/>
                <a:headEnd/>
                <a:tailEnd/>
              </a:ln>
            </p:spPr>
            <p:txBody>
              <a:bodyPr/>
              <a:lstStyle/>
              <a:p>
                <a:endParaRPr lang="en-US"/>
              </a:p>
            </p:txBody>
          </p:sp>
          <p:sp>
            <p:nvSpPr>
              <p:cNvPr id="99355" name="Line 976"/>
              <p:cNvSpPr>
                <a:spLocks noChangeShapeType="1"/>
              </p:cNvSpPr>
              <p:nvPr/>
            </p:nvSpPr>
            <p:spPr bwMode="auto">
              <a:xfrm flipV="1">
                <a:off x="3617" y="3403"/>
                <a:ext cx="1" cy="48"/>
              </a:xfrm>
              <a:prstGeom prst="line">
                <a:avLst/>
              </a:prstGeom>
              <a:noFill/>
              <a:ln w="0">
                <a:solidFill>
                  <a:srgbClr val="000000"/>
                </a:solidFill>
                <a:round/>
                <a:headEnd/>
                <a:tailEnd/>
              </a:ln>
            </p:spPr>
            <p:txBody>
              <a:bodyPr/>
              <a:lstStyle/>
              <a:p>
                <a:endParaRPr lang="en-US"/>
              </a:p>
            </p:txBody>
          </p:sp>
          <p:sp>
            <p:nvSpPr>
              <p:cNvPr id="99356" name="Line 977"/>
              <p:cNvSpPr>
                <a:spLocks noChangeShapeType="1"/>
              </p:cNvSpPr>
              <p:nvPr/>
            </p:nvSpPr>
            <p:spPr bwMode="auto">
              <a:xfrm flipV="1">
                <a:off x="3623" y="3403"/>
                <a:ext cx="1" cy="48"/>
              </a:xfrm>
              <a:prstGeom prst="line">
                <a:avLst/>
              </a:prstGeom>
              <a:noFill/>
              <a:ln w="0">
                <a:solidFill>
                  <a:srgbClr val="000000"/>
                </a:solidFill>
                <a:round/>
                <a:headEnd/>
                <a:tailEnd/>
              </a:ln>
            </p:spPr>
            <p:txBody>
              <a:bodyPr/>
              <a:lstStyle/>
              <a:p>
                <a:endParaRPr lang="en-US"/>
              </a:p>
            </p:txBody>
          </p:sp>
          <p:sp>
            <p:nvSpPr>
              <p:cNvPr id="99357" name="Line 978"/>
              <p:cNvSpPr>
                <a:spLocks noChangeShapeType="1"/>
              </p:cNvSpPr>
              <p:nvPr/>
            </p:nvSpPr>
            <p:spPr bwMode="auto">
              <a:xfrm flipV="1">
                <a:off x="3623" y="3403"/>
                <a:ext cx="1" cy="48"/>
              </a:xfrm>
              <a:prstGeom prst="line">
                <a:avLst/>
              </a:prstGeom>
              <a:noFill/>
              <a:ln w="0">
                <a:solidFill>
                  <a:srgbClr val="000000"/>
                </a:solidFill>
                <a:round/>
                <a:headEnd/>
                <a:tailEnd/>
              </a:ln>
            </p:spPr>
            <p:txBody>
              <a:bodyPr/>
              <a:lstStyle/>
              <a:p>
                <a:endParaRPr lang="en-US"/>
              </a:p>
            </p:txBody>
          </p:sp>
          <p:sp>
            <p:nvSpPr>
              <p:cNvPr id="99358" name="Line 979"/>
              <p:cNvSpPr>
                <a:spLocks noChangeShapeType="1"/>
              </p:cNvSpPr>
              <p:nvPr/>
            </p:nvSpPr>
            <p:spPr bwMode="auto">
              <a:xfrm flipV="1">
                <a:off x="3623" y="3403"/>
                <a:ext cx="1" cy="48"/>
              </a:xfrm>
              <a:prstGeom prst="line">
                <a:avLst/>
              </a:prstGeom>
              <a:noFill/>
              <a:ln w="0">
                <a:solidFill>
                  <a:srgbClr val="000000"/>
                </a:solidFill>
                <a:round/>
                <a:headEnd/>
                <a:tailEnd/>
              </a:ln>
            </p:spPr>
            <p:txBody>
              <a:bodyPr/>
              <a:lstStyle/>
              <a:p>
                <a:endParaRPr lang="en-US"/>
              </a:p>
            </p:txBody>
          </p:sp>
          <p:sp>
            <p:nvSpPr>
              <p:cNvPr id="99359" name="Line 980"/>
              <p:cNvSpPr>
                <a:spLocks noChangeShapeType="1"/>
              </p:cNvSpPr>
              <p:nvPr/>
            </p:nvSpPr>
            <p:spPr bwMode="auto">
              <a:xfrm flipV="1">
                <a:off x="3629" y="3403"/>
                <a:ext cx="1" cy="48"/>
              </a:xfrm>
              <a:prstGeom prst="line">
                <a:avLst/>
              </a:prstGeom>
              <a:noFill/>
              <a:ln w="0">
                <a:solidFill>
                  <a:srgbClr val="000000"/>
                </a:solidFill>
                <a:round/>
                <a:headEnd/>
                <a:tailEnd/>
              </a:ln>
            </p:spPr>
            <p:txBody>
              <a:bodyPr/>
              <a:lstStyle/>
              <a:p>
                <a:endParaRPr lang="en-US"/>
              </a:p>
            </p:txBody>
          </p:sp>
          <p:sp>
            <p:nvSpPr>
              <p:cNvPr id="99360" name="Line 981"/>
              <p:cNvSpPr>
                <a:spLocks noChangeShapeType="1"/>
              </p:cNvSpPr>
              <p:nvPr/>
            </p:nvSpPr>
            <p:spPr bwMode="auto">
              <a:xfrm flipV="1">
                <a:off x="3629" y="3403"/>
                <a:ext cx="1" cy="48"/>
              </a:xfrm>
              <a:prstGeom prst="line">
                <a:avLst/>
              </a:prstGeom>
              <a:noFill/>
              <a:ln w="0">
                <a:solidFill>
                  <a:srgbClr val="000000"/>
                </a:solidFill>
                <a:round/>
                <a:headEnd/>
                <a:tailEnd/>
              </a:ln>
            </p:spPr>
            <p:txBody>
              <a:bodyPr/>
              <a:lstStyle/>
              <a:p>
                <a:endParaRPr lang="en-US"/>
              </a:p>
            </p:txBody>
          </p:sp>
          <p:sp>
            <p:nvSpPr>
              <p:cNvPr id="99361" name="Line 982"/>
              <p:cNvSpPr>
                <a:spLocks noChangeShapeType="1"/>
              </p:cNvSpPr>
              <p:nvPr/>
            </p:nvSpPr>
            <p:spPr bwMode="auto">
              <a:xfrm flipV="1">
                <a:off x="3629" y="3403"/>
                <a:ext cx="1" cy="48"/>
              </a:xfrm>
              <a:prstGeom prst="line">
                <a:avLst/>
              </a:prstGeom>
              <a:noFill/>
              <a:ln w="0">
                <a:solidFill>
                  <a:srgbClr val="000000"/>
                </a:solidFill>
                <a:round/>
                <a:headEnd/>
                <a:tailEnd/>
              </a:ln>
            </p:spPr>
            <p:txBody>
              <a:bodyPr/>
              <a:lstStyle/>
              <a:p>
                <a:endParaRPr lang="en-US"/>
              </a:p>
            </p:txBody>
          </p:sp>
          <p:sp>
            <p:nvSpPr>
              <p:cNvPr id="99362" name="Line 983"/>
              <p:cNvSpPr>
                <a:spLocks noChangeShapeType="1"/>
              </p:cNvSpPr>
              <p:nvPr/>
            </p:nvSpPr>
            <p:spPr bwMode="auto">
              <a:xfrm flipV="1">
                <a:off x="3635" y="3403"/>
                <a:ext cx="1" cy="48"/>
              </a:xfrm>
              <a:prstGeom prst="line">
                <a:avLst/>
              </a:prstGeom>
              <a:noFill/>
              <a:ln w="0">
                <a:solidFill>
                  <a:srgbClr val="000000"/>
                </a:solidFill>
                <a:round/>
                <a:headEnd/>
                <a:tailEnd/>
              </a:ln>
            </p:spPr>
            <p:txBody>
              <a:bodyPr/>
              <a:lstStyle/>
              <a:p>
                <a:endParaRPr lang="en-US"/>
              </a:p>
            </p:txBody>
          </p:sp>
          <p:sp>
            <p:nvSpPr>
              <p:cNvPr id="99363" name="Line 984"/>
              <p:cNvSpPr>
                <a:spLocks noChangeShapeType="1"/>
              </p:cNvSpPr>
              <p:nvPr/>
            </p:nvSpPr>
            <p:spPr bwMode="auto">
              <a:xfrm flipV="1">
                <a:off x="3635" y="3403"/>
                <a:ext cx="1" cy="48"/>
              </a:xfrm>
              <a:prstGeom prst="line">
                <a:avLst/>
              </a:prstGeom>
              <a:noFill/>
              <a:ln w="0">
                <a:solidFill>
                  <a:srgbClr val="000000"/>
                </a:solidFill>
                <a:round/>
                <a:headEnd/>
                <a:tailEnd/>
              </a:ln>
            </p:spPr>
            <p:txBody>
              <a:bodyPr/>
              <a:lstStyle/>
              <a:p>
                <a:endParaRPr lang="en-US"/>
              </a:p>
            </p:txBody>
          </p:sp>
          <p:sp>
            <p:nvSpPr>
              <p:cNvPr id="99364" name="Line 985"/>
              <p:cNvSpPr>
                <a:spLocks noChangeShapeType="1"/>
              </p:cNvSpPr>
              <p:nvPr/>
            </p:nvSpPr>
            <p:spPr bwMode="auto">
              <a:xfrm flipV="1">
                <a:off x="3635" y="3403"/>
                <a:ext cx="1" cy="48"/>
              </a:xfrm>
              <a:prstGeom prst="line">
                <a:avLst/>
              </a:prstGeom>
              <a:noFill/>
              <a:ln w="0">
                <a:solidFill>
                  <a:srgbClr val="000000"/>
                </a:solidFill>
                <a:round/>
                <a:headEnd/>
                <a:tailEnd/>
              </a:ln>
            </p:spPr>
            <p:txBody>
              <a:bodyPr/>
              <a:lstStyle/>
              <a:p>
                <a:endParaRPr lang="en-US"/>
              </a:p>
            </p:txBody>
          </p:sp>
          <p:sp>
            <p:nvSpPr>
              <p:cNvPr id="99365" name="Line 986"/>
              <p:cNvSpPr>
                <a:spLocks noChangeShapeType="1"/>
              </p:cNvSpPr>
              <p:nvPr/>
            </p:nvSpPr>
            <p:spPr bwMode="auto">
              <a:xfrm flipV="1">
                <a:off x="3641" y="3403"/>
                <a:ext cx="1" cy="48"/>
              </a:xfrm>
              <a:prstGeom prst="line">
                <a:avLst/>
              </a:prstGeom>
              <a:noFill/>
              <a:ln w="0">
                <a:solidFill>
                  <a:srgbClr val="000000"/>
                </a:solidFill>
                <a:round/>
                <a:headEnd/>
                <a:tailEnd/>
              </a:ln>
            </p:spPr>
            <p:txBody>
              <a:bodyPr/>
              <a:lstStyle/>
              <a:p>
                <a:endParaRPr lang="en-US"/>
              </a:p>
            </p:txBody>
          </p:sp>
          <p:sp>
            <p:nvSpPr>
              <p:cNvPr id="99366" name="Line 987"/>
              <p:cNvSpPr>
                <a:spLocks noChangeShapeType="1"/>
              </p:cNvSpPr>
              <p:nvPr/>
            </p:nvSpPr>
            <p:spPr bwMode="auto">
              <a:xfrm flipV="1">
                <a:off x="3641" y="3403"/>
                <a:ext cx="1" cy="48"/>
              </a:xfrm>
              <a:prstGeom prst="line">
                <a:avLst/>
              </a:prstGeom>
              <a:noFill/>
              <a:ln w="0">
                <a:solidFill>
                  <a:srgbClr val="000000"/>
                </a:solidFill>
                <a:round/>
                <a:headEnd/>
                <a:tailEnd/>
              </a:ln>
            </p:spPr>
            <p:txBody>
              <a:bodyPr/>
              <a:lstStyle/>
              <a:p>
                <a:endParaRPr lang="en-US"/>
              </a:p>
            </p:txBody>
          </p:sp>
          <p:sp>
            <p:nvSpPr>
              <p:cNvPr id="99367" name="Line 988"/>
              <p:cNvSpPr>
                <a:spLocks noChangeShapeType="1"/>
              </p:cNvSpPr>
              <p:nvPr/>
            </p:nvSpPr>
            <p:spPr bwMode="auto">
              <a:xfrm flipV="1">
                <a:off x="3647" y="3403"/>
                <a:ext cx="1" cy="48"/>
              </a:xfrm>
              <a:prstGeom prst="line">
                <a:avLst/>
              </a:prstGeom>
              <a:noFill/>
              <a:ln w="0">
                <a:solidFill>
                  <a:srgbClr val="000000"/>
                </a:solidFill>
                <a:round/>
                <a:headEnd/>
                <a:tailEnd/>
              </a:ln>
            </p:spPr>
            <p:txBody>
              <a:bodyPr/>
              <a:lstStyle/>
              <a:p>
                <a:endParaRPr lang="en-US"/>
              </a:p>
            </p:txBody>
          </p:sp>
          <p:sp>
            <p:nvSpPr>
              <p:cNvPr id="99368" name="Line 989"/>
              <p:cNvSpPr>
                <a:spLocks noChangeShapeType="1"/>
              </p:cNvSpPr>
              <p:nvPr/>
            </p:nvSpPr>
            <p:spPr bwMode="auto">
              <a:xfrm flipV="1">
                <a:off x="3647" y="3403"/>
                <a:ext cx="1" cy="48"/>
              </a:xfrm>
              <a:prstGeom prst="line">
                <a:avLst/>
              </a:prstGeom>
              <a:noFill/>
              <a:ln w="0">
                <a:solidFill>
                  <a:srgbClr val="000000"/>
                </a:solidFill>
                <a:round/>
                <a:headEnd/>
                <a:tailEnd/>
              </a:ln>
            </p:spPr>
            <p:txBody>
              <a:bodyPr/>
              <a:lstStyle/>
              <a:p>
                <a:endParaRPr lang="en-US"/>
              </a:p>
            </p:txBody>
          </p:sp>
          <p:sp>
            <p:nvSpPr>
              <p:cNvPr id="99369" name="Line 990"/>
              <p:cNvSpPr>
                <a:spLocks noChangeShapeType="1"/>
              </p:cNvSpPr>
              <p:nvPr/>
            </p:nvSpPr>
            <p:spPr bwMode="auto">
              <a:xfrm flipV="1">
                <a:off x="3647" y="3403"/>
                <a:ext cx="1" cy="48"/>
              </a:xfrm>
              <a:prstGeom prst="line">
                <a:avLst/>
              </a:prstGeom>
              <a:noFill/>
              <a:ln w="0">
                <a:solidFill>
                  <a:srgbClr val="000000"/>
                </a:solidFill>
                <a:round/>
                <a:headEnd/>
                <a:tailEnd/>
              </a:ln>
            </p:spPr>
            <p:txBody>
              <a:bodyPr/>
              <a:lstStyle/>
              <a:p>
                <a:endParaRPr lang="en-US"/>
              </a:p>
            </p:txBody>
          </p:sp>
          <p:sp>
            <p:nvSpPr>
              <p:cNvPr id="99370" name="Line 991"/>
              <p:cNvSpPr>
                <a:spLocks noChangeShapeType="1"/>
              </p:cNvSpPr>
              <p:nvPr/>
            </p:nvSpPr>
            <p:spPr bwMode="auto">
              <a:xfrm flipV="1">
                <a:off x="3653" y="3403"/>
                <a:ext cx="1" cy="48"/>
              </a:xfrm>
              <a:prstGeom prst="line">
                <a:avLst/>
              </a:prstGeom>
              <a:noFill/>
              <a:ln w="0">
                <a:solidFill>
                  <a:srgbClr val="000000"/>
                </a:solidFill>
                <a:round/>
                <a:headEnd/>
                <a:tailEnd/>
              </a:ln>
            </p:spPr>
            <p:txBody>
              <a:bodyPr/>
              <a:lstStyle/>
              <a:p>
                <a:endParaRPr lang="en-US"/>
              </a:p>
            </p:txBody>
          </p:sp>
          <p:sp>
            <p:nvSpPr>
              <p:cNvPr id="99371" name="Line 992"/>
              <p:cNvSpPr>
                <a:spLocks noChangeShapeType="1"/>
              </p:cNvSpPr>
              <p:nvPr/>
            </p:nvSpPr>
            <p:spPr bwMode="auto">
              <a:xfrm flipV="1">
                <a:off x="3653" y="3403"/>
                <a:ext cx="1" cy="48"/>
              </a:xfrm>
              <a:prstGeom prst="line">
                <a:avLst/>
              </a:prstGeom>
              <a:noFill/>
              <a:ln w="0">
                <a:solidFill>
                  <a:srgbClr val="000000"/>
                </a:solidFill>
                <a:round/>
                <a:headEnd/>
                <a:tailEnd/>
              </a:ln>
            </p:spPr>
            <p:txBody>
              <a:bodyPr/>
              <a:lstStyle/>
              <a:p>
                <a:endParaRPr lang="en-US"/>
              </a:p>
            </p:txBody>
          </p:sp>
          <p:sp>
            <p:nvSpPr>
              <p:cNvPr id="99372" name="Line 993"/>
              <p:cNvSpPr>
                <a:spLocks noChangeShapeType="1"/>
              </p:cNvSpPr>
              <p:nvPr/>
            </p:nvSpPr>
            <p:spPr bwMode="auto">
              <a:xfrm flipV="1">
                <a:off x="3653" y="3403"/>
                <a:ext cx="1" cy="48"/>
              </a:xfrm>
              <a:prstGeom prst="line">
                <a:avLst/>
              </a:prstGeom>
              <a:noFill/>
              <a:ln w="0">
                <a:solidFill>
                  <a:srgbClr val="000000"/>
                </a:solidFill>
                <a:round/>
                <a:headEnd/>
                <a:tailEnd/>
              </a:ln>
            </p:spPr>
            <p:txBody>
              <a:bodyPr/>
              <a:lstStyle/>
              <a:p>
                <a:endParaRPr lang="en-US"/>
              </a:p>
            </p:txBody>
          </p:sp>
          <p:sp>
            <p:nvSpPr>
              <p:cNvPr id="99373" name="Line 994"/>
              <p:cNvSpPr>
                <a:spLocks noChangeShapeType="1"/>
              </p:cNvSpPr>
              <p:nvPr/>
            </p:nvSpPr>
            <p:spPr bwMode="auto">
              <a:xfrm flipV="1">
                <a:off x="3659" y="3403"/>
                <a:ext cx="1" cy="48"/>
              </a:xfrm>
              <a:prstGeom prst="line">
                <a:avLst/>
              </a:prstGeom>
              <a:noFill/>
              <a:ln w="0">
                <a:solidFill>
                  <a:srgbClr val="000000"/>
                </a:solidFill>
                <a:round/>
                <a:headEnd/>
                <a:tailEnd/>
              </a:ln>
            </p:spPr>
            <p:txBody>
              <a:bodyPr/>
              <a:lstStyle/>
              <a:p>
                <a:endParaRPr lang="en-US"/>
              </a:p>
            </p:txBody>
          </p:sp>
          <p:sp>
            <p:nvSpPr>
              <p:cNvPr id="99374" name="Line 995"/>
              <p:cNvSpPr>
                <a:spLocks noChangeShapeType="1"/>
              </p:cNvSpPr>
              <p:nvPr/>
            </p:nvSpPr>
            <p:spPr bwMode="auto">
              <a:xfrm flipV="1">
                <a:off x="3659" y="3403"/>
                <a:ext cx="1" cy="48"/>
              </a:xfrm>
              <a:prstGeom prst="line">
                <a:avLst/>
              </a:prstGeom>
              <a:noFill/>
              <a:ln w="0">
                <a:solidFill>
                  <a:srgbClr val="000000"/>
                </a:solidFill>
                <a:round/>
                <a:headEnd/>
                <a:tailEnd/>
              </a:ln>
            </p:spPr>
            <p:txBody>
              <a:bodyPr/>
              <a:lstStyle/>
              <a:p>
                <a:endParaRPr lang="en-US"/>
              </a:p>
            </p:txBody>
          </p:sp>
          <p:sp>
            <p:nvSpPr>
              <p:cNvPr id="99375" name="Line 996"/>
              <p:cNvSpPr>
                <a:spLocks noChangeShapeType="1"/>
              </p:cNvSpPr>
              <p:nvPr/>
            </p:nvSpPr>
            <p:spPr bwMode="auto">
              <a:xfrm flipV="1">
                <a:off x="3659" y="3403"/>
                <a:ext cx="1" cy="48"/>
              </a:xfrm>
              <a:prstGeom prst="line">
                <a:avLst/>
              </a:prstGeom>
              <a:noFill/>
              <a:ln w="0">
                <a:solidFill>
                  <a:srgbClr val="000000"/>
                </a:solidFill>
                <a:round/>
                <a:headEnd/>
                <a:tailEnd/>
              </a:ln>
            </p:spPr>
            <p:txBody>
              <a:bodyPr/>
              <a:lstStyle/>
              <a:p>
                <a:endParaRPr lang="en-US"/>
              </a:p>
            </p:txBody>
          </p:sp>
          <p:sp>
            <p:nvSpPr>
              <p:cNvPr id="99376" name="Line 997"/>
              <p:cNvSpPr>
                <a:spLocks noChangeShapeType="1"/>
              </p:cNvSpPr>
              <p:nvPr/>
            </p:nvSpPr>
            <p:spPr bwMode="auto">
              <a:xfrm flipV="1">
                <a:off x="3665" y="3403"/>
                <a:ext cx="1" cy="48"/>
              </a:xfrm>
              <a:prstGeom prst="line">
                <a:avLst/>
              </a:prstGeom>
              <a:noFill/>
              <a:ln w="0">
                <a:solidFill>
                  <a:srgbClr val="000000"/>
                </a:solidFill>
                <a:round/>
                <a:headEnd/>
                <a:tailEnd/>
              </a:ln>
            </p:spPr>
            <p:txBody>
              <a:bodyPr/>
              <a:lstStyle/>
              <a:p>
                <a:endParaRPr lang="en-US"/>
              </a:p>
            </p:txBody>
          </p:sp>
          <p:sp>
            <p:nvSpPr>
              <p:cNvPr id="99377" name="Line 998"/>
              <p:cNvSpPr>
                <a:spLocks noChangeShapeType="1"/>
              </p:cNvSpPr>
              <p:nvPr/>
            </p:nvSpPr>
            <p:spPr bwMode="auto">
              <a:xfrm flipV="1">
                <a:off x="3665" y="3403"/>
                <a:ext cx="1" cy="48"/>
              </a:xfrm>
              <a:prstGeom prst="line">
                <a:avLst/>
              </a:prstGeom>
              <a:noFill/>
              <a:ln w="0">
                <a:solidFill>
                  <a:srgbClr val="000000"/>
                </a:solidFill>
                <a:round/>
                <a:headEnd/>
                <a:tailEnd/>
              </a:ln>
            </p:spPr>
            <p:txBody>
              <a:bodyPr/>
              <a:lstStyle/>
              <a:p>
                <a:endParaRPr lang="en-US"/>
              </a:p>
            </p:txBody>
          </p:sp>
          <p:sp>
            <p:nvSpPr>
              <p:cNvPr id="99378" name="Line 999"/>
              <p:cNvSpPr>
                <a:spLocks noChangeShapeType="1"/>
              </p:cNvSpPr>
              <p:nvPr/>
            </p:nvSpPr>
            <p:spPr bwMode="auto">
              <a:xfrm flipV="1">
                <a:off x="3665" y="3403"/>
                <a:ext cx="1" cy="48"/>
              </a:xfrm>
              <a:prstGeom prst="line">
                <a:avLst/>
              </a:prstGeom>
              <a:noFill/>
              <a:ln w="0">
                <a:solidFill>
                  <a:srgbClr val="000000"/>
                </a:solidFill>
                <a:round/>
                <a:headEnd/>
                <a:tailEnd/>
              </a:ln>
            </p:spPr>
            <p:txBody>
              <a:bodyPr/>
              <a:lstStyle/>
              <a:p>
                <a:endParaRPr lang="en-US"/>
              </a:p>
            </p:txBody>
          </p:sp>
          <p:sp>
            <p:nvSpPr>
              <p:cNvPr id="99379" name="Line 1000"/>
              <p:cNvSpPr>
                <a:spLocks noChangeShapeType="1"/>
              </p:cNvSpPr>
              <p:nvPr/>
            </p:nvSpPr>
            <p:spPr bwMode="auto">
              <a:xfrm flipV="1">
                <a:off x="3671" y="3403"/>
                <a:ext cx="1" cy="48"/>
              </a:xfrm>
              <a:prstGeom prst="line">
                <a:avLst/>
              </a:prstGeom>
              <a:noFill/>
              <a:ln w="0">
                <a:solidFill>
                  <a:srgbClr val="000000"/>
                </a:solidFill>
                <a:round/>
                <a:headEnd/>
                <a:tailEnd/>
              </a:ln>
            </p:spPr>
            <p:txBody>
              <a:bodyPr/>
              <a:lstStyle/>
              <a:p>
                <a:endParaRPr lang="en-US"/>
              </a:p>
            </p:txBody>
          </p:sp>
          <p:sp>
            <p:nvSpPr>
              <p:cNvPr id="99380" name="Line 1001"/>
              <p:cNvSpPr>
                <a:spLocks noChangeShapeType="1"/>
              </p:cNvSpPr>
              <p:nvPr/>
            </p:nvSpPr>
            <p:spPr bwMode="auto">
              <a:xfrm flipV="1">
                <a:off x="3671" y="3403"/>
                <a:ext cx="1" cy="48"/>
              </a:xfrm>
              <a:prstGeom prst="line">
                <a:avLst/>
              </a:prstGeom>
              <a:noFill/>
              <a:ln w="0">
                <a:solidFill>
                  <a:srgbClr val="000000"/>
                </a:solidFill>
                <a:round/>
                <a:headEnd/>
                <a:tailEnd/>
              </a:ln>
            </p:spPr>
            <p:txBody>
              <a:bodyPr/>
              <a:lstStyle/>
              <a:p>
                <a:endParaRPr lang="en-US"/>
              </a:p>
            </p:txBody>
          </p:sp>
          <p:sp>
            <p:nvSpPr>
              <p:cNvPr id="99381" name="Line 1002"/>
              <p:cNvSpPr>
                <a:spLocks noChangeShapeType="1"/>
              </p:cNvSpPr>
              <p:nvPr/>
            </p:nvSpPr>
            <p:spPr bwMode="auto">
              <a:xfrm flipV="1">
                <a:off x="3671" y="3403"/>
                <a:ext cx="1" cy="48"/>
              </a:xfrm>
              <a:prstGeom prst="line">
                <a:avLst/>
              </a:prstGeom>
              <a:noFill/>
              <a:ln w="0">
                <a:solidFill>
                  <a:srgbClr val="000000"/>
                </a:solidFill>
                <a:round/>
                <a:headEnd/>
                <a:tailEnd/>
              </a:ln>
            </p:spPr>
            <p:txBody>
              <a:bodyPr/>
              <a:lstStyle/>
              <a:p>
                <a:endParaRPr lang="en-US"/>
              </a:p>
            </p:txBody>
          </p:sp>
          <p:sp>
            <p:nvSpPr>
              <p:cNvPr id="99382" name="Line 1003"/>
              <p:cNvSpPr>
                <a:spLocks noChangeShapeType="1"/>
              </p:cNvSpPr>
              <p:nvPr/>
            </p:nvSpPr>
            <p:spPr bwMode="auto">
              <a:xfrm flipV="1">
                <a:off x="3677" y="3403"/>
                <a:ext cx="1" cy="48"/>
              </a:xfrm>
              <a:prstGeom prst="line">
                <a:avLst/>
              </a:prstGeom>
              <a:noFill/>
              <a:ln w="0">
                <a:solidFill>
                  <a:srgbClr val="000000"/>
                </a:solidFill>
                <a:round/>
                <a:headEnd/>
                <a:tailEnd/>
              </a:ln>
            </p:spPr>
            <p:txBody>
              <a:bodyPr/>
              <a:lstStyle/>
              <a:p>
                <a:endParaRPr lang="en-US"/>
              </a:p>
            </p:txBody>
          </p:sp>
          <p:sp>
            <p:nvSpPr>
              <p:cNvPr id="99383" name="Line 1004"/>
              <p:cNvSpPr>
                <a:spLocks noChangeShapeType="1"/>
              </p:cNvSpPr>
              <p:nvPr/>
            </p:nvSpPr>
            <p:spPr bwMode="auto">
              <a:xfrm flipV="1">
                <a:off x="3677" y="3403"/>
                <a:ext cx="1" cy="48"/>
              </a:xfrm>
              <a:prstGeom prst="line">
                <a:avLst/>
              </a:prstGeom>
              <a:noFill/>
              <a:ln w="0">
                <a:solidFill>
                  <a:srgbClr val="000000"/>
                </a:solidFill>
                <a:round/>
                <a:headEnd/>
                <a:tailEnd/>
              </a:ln>
            </p:spPr>
            <p:txBody>
              <a:bodyPr/>
              <a:lstStyle/>
              <a:p>
                <a:endParaRPr lang="en-US"/>
              </a:p>
            </p:txBody>
          </p:sp>
          <p:sp>
            <p:nvSpPr>
              <p:cNvPr id="99384" name="Line 1005"/>
              <p:cNvSpPr>
                <a:spLocks noChangeShapeType="1"/>
              </p:cNvSpPr>
              <p:nvPr/>
            </p:nvSpPr>
            <p:spPr bwMode="auto">
              <a:xfrm flipV="1">
                <a:off x="3677" y="3403"/>
                <a:ext cx="1" cy="48"/>
              </a:xfrm>
              <a:prstGeom prst="line">
                <a:avLst/>
              </a:prstGeom>
              <a:noFill/>
              <a:ln w="0">
                <a:solidFill>
                  <a:srgbClr val="000000"/>
                </a:solidFill>
                <a:round/>
                <a:headEnd/>
                <a:tailEnd/>
              </a:ln>
            </p:spPr>
            <p:txBody>
              <a:bodyPr/>
              <a:lstStyle/>
              <a:p>
                <a:endParaRPr lang="en-US"/>
              </a:p>
            </p:txBody>
          </p:sp>
          <p:sp>
            <p:nvSpPr>
              <p:cNvPr id="99385" name="Line 1006"/>
              <p:cNvSpPr>
                <a:spLocks noChangeShapeType="1"/>
              </p:cNvSpPr>
              <p:nvPr/>
            </p:nvSpPr>
            <p:spPr bwMode="auto">
              <a:xfrm flipV="1">
                <a:off x="3683" y="3403"/>
                <a:ext cx="1" cy="48"/>
              </a:xfrm>
              <a:prstGeom prst="line">
                <a:avLst/>
              </a:prstGeom>
              <a:noFill/>
              <a:ln w="0">
                <a:solidFill>
                  <a:srgbClr val="000000"/>
                </a:solidFill>
                <a:round/>
                <a:headEnd/>
                <a:tailEnd/>
              </a:ln>
            </p:spPr>
            <p:txBody>
              <a:bodyPr/>
              <a:lstStyle/>
              <a:p>
                <a:endParaRPr lang="en-US"/>
              </a:p>
            </p:txBody>
          </p:sp>
          <p:sp>
            <p:nvSpPr>
              <p:cNvPr id="99386" name="Line 1007"/>
              <p:cNvSpPr>
                <a:spLocks noChangeShapeType="1"/>
              </p:cNvSpPr>
              <p:nvPr/>
            </p:nvSpPr>
            <p:spPr bwMode="auto">
              <a:xfrm flipV="1">
                <a:off x="3683" y="3403"/>
                <a:ext cx="1" cy="48"/>
              </a:xfrm>
              <a:prstGeom prst="line">
                <a:avLst/>
              </a:prstGeom>
              <a:noFill/>
              <a:ln w="0">
                <a:solidFill>
                  <a:srgbClr val="000000"/>
                </a:solidFill>
                <a:round/>
                <a:headEnd/>
                <a:tailEnd/>
              </a:ln>
            </p:spPr>
            <p:txBody>
              <a:bodyPr/>
              <a:lstStyle/>
              <a:p>
                <a:endParaRPr lang="en-US"/>
              </a:p>
            </p:txBody>
          </p:sp>
          <p:sp>
            <p:nvSpPr>
              <p:cNvPr id="99387" name="Line 1008"/>
              <p:cNvSpPr>
                <a:spLocks noChangeShapeType="1"/>
              </p:cNvSpPr>
              <p:nvPr/>
            </p:nvSpPr>
            <p:spPr bwMode="auto">
              <a:xfrm flipV="1">
                <a:off x="3683" y="3403"/>
                <a:ext cx="1" cy="48"/>
              </a:xfrm>
              <a:prstGeom prst="line">
                <a:avLst/>
              </a:prstGeom>
              <a:noFill/>
              <a:ln w="0">
                <a:solidFill>
                  <a:srgbClr val="000000"/>
                </a:solidFill>
                <a:round/>
                <a:headEnd/>
                <a:tailEnd/>
              </a:ln>
            </p:spPr>
            <p:txBody>
              <a:bodyPr/>
              <a:lstStyle/>
              <a:p>
                <a:endParaRPr lang="en-US"/>
              </a:p>
            </p:txBody>
          </p:sp>
          <p:sp>
            <p:nvSpPr>
              <p:cNvPr id="99388" name="Line 1009"/>
              <p:cNvSpPr>
                <a:spLocks noChangeShapeType="1"/>
              </p:cNvSpPr>
              <p:nvPr/>
            </p:nvSpPr>
            <p:spPr bwMode="auto">
              <a:xfrm flipV="1">
                <a:off x="3689" y="3403"/>
                <a:ext cx="1" cy="48"/>
              </a:xfrm>
              <a:prstGeom prst="line">
                <a:avLst/>
              </a:prstGeom>
              <a:noFill/>
              <a:ln w="0">
                <a:solidFill>
                  <a:srgbClr val="000000"/>
                </a:solidFill>
                <a:round/>
                <a:headEnd/>
                <a:tailEnd/>
              </a:ln>
            </p:spPr>
            <p:txBody>
              <a:bodyPr/>
              <a:lstStyle/>
              <a:p>
                <a:endParaRPr lang="en-US"/>
              </a:p>
            </p:txBody>
          </p:sp>
          <p:sp>
            <p:nvSpPr>
              <p:cNvPr id="99389" name="Line 1010"/>
              <p:cNvSpPr>
                <a:spLocks noChangeShapeType="1"/>
              </p:cNvSpPr>
              <p:nvPr/>
            </p:nvSpPr>
            <p:spPr bwMode="auto">
              <a:xfrm flipV="1">
                <a:off x="3689" y="3403"/>
                <a:ext cx="1" cy="48"/>
              </a:xfrm>
              <a:prstGeom prst="line">
                <a:avLst/>
              </a:prstGeom>
              <a:noFill/>
              <a:ln w="0">
                <a:solidFill>
                  <a:srgbClr val="000000"/>
                </a:solidFill>
                <a:round/>
                <a:headEnd/>
                <a:tailEnd/>
              </a:ln>
            </p:spPr>
            <p:txBody>
              <a:bodyPr/>
              <a:lstStyle/>
              <a:p>
                <a:endParaRPr lang="en-US"/>
              </a:p>
            </p:txBody>
          </p:sp>
          <p:sp>
            <p:nvSpPr>
              <p:cNvPr id="99390" name="Line 1011"/>
              <p:cNvSpPr>
                <a:spLocks noChangeShapeType="1"/>
              </p:cNvSpPr>
              <p:nvPr/>
            </p:nvSpPr>
            <p:spPr bwMode="auto">
              <a:xfrm flipV="1">
                <a:off x="3689" y="3403"/>
                <a:ext cx="1" cy="48"/>
              </a:xfrm>
              <a:prstGeom prst="line">
                <a:avLst/>
              </a:prstGeom>
              <a:noFill/>
              <a:ln w="0">
                <a:solidFill>
                  <a:srgbClr val="000000"/>
                </a:solidFill>
                <a:round/>
                <a:headEnd/>
                <a:tailEnd/>
              </a:ln>
            </p:spPr>
            <p:txBody>
              <a:bodyPr/>
              <a:lstStyle/>
              <a:p>
                <a:endParaRPr lang="en-US"/>
              </a:p>
            </p:txBody>
          </p:sp>
          <p:sp>
            <p:nvSpPr>
              <p:cNvPr id="99391" name="Line 1012"/>
              <p:cNvSpPr>
                <a:spLocks noChangeShapeType="1"/>
              </p:cNvSpPr>
              <p:nvPr/>
            </p:nvSpPr>
            <p:spPr bwMode="auto">
              <a:xfrm flipV="1">
                <a:off x="3695" y="3403"/>
                <a:ext cx="1" cy="48"/>
              </a:xfrm>
              <a:prstGeom prst="line">
                <a:avLst/>
              </a:prstGeom>
              <a:noFill/>
              <a:ln w="0">
                <a:solidFill>
                  <a:srgbClr val="000000"/>
                </a:solidFill>
                <a:round/>
                <a:headEnd/>
                <a:tailEnd/>
              </a:ln>
            </p:spPr>
            <p:txBody>
              <a:bodyPr/>
              <a:lstStyle/>
              <a:p>
                <a:endParaRPr lang="en-US"/>
              </a:p>
            </p:txBody>
          </p:sp>
          <p:sp>
            <p:nvSpPr>
              <p:cNvPr id="99392" name="Line 1013"/>
              <p:cNvSpPr>
                <a:spLocks noChangeShapeType="1"/>
              </p:cNvSpPr>
              <p:nvPr/>
            </p:nvSpPr>
            <p:spPr bwMode="auto">
              <a:xfrm flipV="1">
                <a:off x="3695" y="3403"/>
                <a:ext cx="1" cy="48"/>
              </a:xfrm>
              <a:prstGeom prst="line">
                <a:avLst/>
              </a:prstGeom>
              <a:noFill/>
              <a:ln w="0">
                <a:solidFill>
                  <a:srgbClr val="000000"/>
                </a:solidFill>
                <a:round/>
                <a:headEnd/>
                <a:tailEnd/>
              </a:ln>
            </p:spPr>
            <p:txBody>
              <a:bodyPr/>
              <a:lstStyle/>
              <a:p>
                <a:endParaRPr lang="en-US"/>
              </a:p>
            </p:txBody>
          </p:sp>
          <p:sp>
            <p:nvSpPr>
              <p:cNvPr id="99393" name="Line 1014"/>
              <p:cNvSpPr>
                <a:spLocks noChangeShapeType="1"/>
              </p:cNvSpPr>
              <p:nvPr/>
            </p:nvSpPr>
            <p:spPr bwMode="auto">
              <a:xfrm flipV="1">
                <a:off x="3695" y="3403"/>
                <a:ext cx="1" cy="48"/>
              </a:xfrm>
              <a:prstGeom prst="line">
                <a:avLst/>
              </a:prstGeom>
              <a:noFill/>
              <a:ln w="0">
                <a:solidFill>
                  <a:srgbClr val="000000"/>
                </a:solidFill>
                <a:round/>
                <a:headEnd/>
                <a:tailEnd/>
              </a:ln>
            </p:spPr>
            <p:txBody>
              <a:bodyPr/>
              <a:lstStyle/>
              <a:p>
                <a:endParaRPr lang="en-US"/>
              </a:p>
            </p:txBody>
          </p:sp>
          <p:sp>
            <p:nvSpPr>
              <p:cNvPr id="99394" name="Line 1015"/>
              <p:cNvSpPr>
                <a:spLocks noChangeShapeType="1"/>
              </p:cNvSpPr>
              <p:nvPr/>
            </p:nvSpPr>
            <p:spPr bwMode="auto">
              <a:xfrm flipV="1">
                <a:off x="3701" y="3403"/>
                <a:ext cx="1" cy="48"/>
              </a:xfrm>
              <a:prstGeom prst="line">
                <a:avLst/>
              </a:prstGeom>
              <a:noFill/>
              <a:ln w="0">
                <a:solidFill>
                  <a:srgbClr val="000000"/>
                </a:solidFill>
                <a:round/>
                <a:headEnd/>
                <a:tailEnd/>
              </a:ln>
            </p:spPr>
            <p:txBody>
              <a:bodyPr/>
              <a:lstStyle/>
              <a:p>
                <a:endParaRPr lang="en-US"/>
              </a:p>
            </p:txBody>
          </p:sp>
          <p:sp>
            <p:nvSpPr>
              <p:cNvPr id="99395" name="Line 1016"/>
              <p:cNvSpPr>
                <a:spLocks noChangeShapeType="1"/>
              </p:cNvSpPr>
              <p:nvPr/>
            </p:nvSpPr>
            <p:spPr bwMode="auto">
              <a:xfrm flipV="1">
                <a:off x="3701" y="3403"/>
                <a:ext cx="1" cy="48"/>
              </a:xfrm>
              <a:prstGeom prst="line">
                <a:avLst/>
              </a:prstGeom>
              <a:noFill/>
              <a:ln w="0">
                <a:solidFill>
                  <a:srgbClr val="000000"/>
                </a:solidFill>
                <a:round/>
                <a:headEnd/>
                <a:tailEnd/>
              </a:ln>
            </p:spPr>
            <p:txBody>
              <a:bodyPr/>
              <a:lstStyle/>
              <a:p>
                <a:endParaRPr lang="en-US"/>
              </a:p>
            </p:txBody>
          </p:sp>
          <p:sp>
            <p:nvSpPr>
              <p:cNvPr id="99396" name="Line 1017"/>
              <p:cNvSpPr>
                <a:spLocks noChangeShapeType="1"/>
              </p:cNvSpPr>
              <p:nvPr/>
            </p:nvSpPr>
            <p:spPr bwMode="auto">
              <a:xfrm flipV="1">
                <a:off x="3701" y="3403"/>
                <a:ext cx="1" cy="48"/>
              </a:xfrm>
              <a:prstGeom prst="line">
                <a:avLst/>
              </a:prstGeom>
              <a:noFill/>
              <a:ln w="0">
                <a:solidFill>
                  <a:srgbClr val="000000"/>
                </a:solidFill>
                <a:round/>
                <a:headEnd/>
                <a:tailEnd/>
              </a:ln>
            </p:spPr>
            <p:txBody>
              <a:bodyPr/>
              <a:lstStyle/>
              <a:p>
                <a:endParaRPr lang="en-US"/>
              </a:p>
            </p:txBody>
          </p:sp>
          <p:sp>
            <p:nvSpPr>
              <p:cNvPr id="99397" name="Line 1018"/>
              <p:cNvSpPr>
                <a:spLocks noChangeShapeType="1"/>
              </p:cNvSpPr>
              <p:nvPr/>
            </p:nvSpPr>
            <p:spPr bwMode="auto">
              <a:xfrm flipV="1">
                <a:off x="3707" y="3403"/>
                <a:ext cx="1" cy="48"/>
              </a:xfrm>
              <a:prstGeom prst="line">
                <a:avLst/>
              </a:prstGeom>
              <a:noFill/>
              <a:ln w="0">
                <a:solidFill>
                  <a:srgbClr val="000000"/>
                </a:solidFill>
                <a:round/>
                <a:headEnd/>
                <a:tailEnd/>
              </a:ln>
            </p:spPr>
            <p:txBody>
              <a:bodyPr/>
              <a:lstStyle/>
              <a:p>
                <a:endParaRPr lang="en-US"/>
              </a:p>
            </p:txBody>
          </p:sp>
          <p:sp>
            <p:nvSpPr>
              <p:cNvPr id="99398" name="Line 1019"/>
              <p:cNvSpPr>
                <a:spLocks noChangeShapeType="1"/>
              </p:cNvSpPr>
              <p:nvPr/>
            </p:nvSpPr>
            <p:spPr bwMode="auto">
              <a:xfrm flipV="1">
                <a:off x="3707" y="3403"/>
                <a:ext cx="1" cy="48"/>
              </a:xfrm>
              <a:prstGeom prst="line">
                <a:avLst/>
              </a:prstGeom>
              <a:noFill/>
              <a:ln w="0">
                <a:solidFill>
                  <a:srgbClr val="000000"/>
                </a:solidFill>
                <a:round/>
                <a:headEnd/>
                <a:tailEnd/>
              </a:ln>
            </p:spPr>
            <p:txBody>
              <a:bodyPr/>
              <a:lstStyle/>
              <a:p>
                <a:endParaRPr lang="en-US"/>
              </a:p>
            </p:txBody>
          </p:sp>
          <p:sp>
            <p:nvSpPr>
              <p:cNvPr id="99399" name="Line 1020"/>
              <p:cNvSpPr>
                <a:spLocks noChangeShapeType="1"/>
              </p:cNvSpPr>
              <p:nvPr/>
            </p:nvSpPr>
            <p:spPr bwMode="auto">
              <a:xfrm flipV="1">
                <a:off x="3707" y="3403"/>
                <a:ext cx="1" cy="48"/>
              </a:xfrm>
              <a:prstGeom prst="line">
                <a:avLst/>
              </a:prstGeom>
              <a:noFill/>
              <a:ln w="0">
                <a:solidFill>
                  <a:srgbClr val="000000"/>
                </a:solidFill>
                <a:round/>
                <a:headEnd/>
                <a:tailEnd/>
              </a:ln>
            </p:spPr>
            <p:txBody>
              <a:bodyPr/>
              <a:lstStyle/>
              <a:p>
                <a:endParaRPr lang="en-US"/>
              </a:p>
            </p:txBody>
          </p:sp>
          <p:sp>
            <p:nvSpPr>
              <p:cNvPr id="99400" name="Line 1021"/>
              <p:cNvSpPr>
                <a:spLocks noChangeShapeType="1"/>
              </p:cNvSpPr>
              <p:nvPr/>
            </p:nvSpPr>
            <p:spPr bwMode="auto">
              <a:xfrm flipV="1">
                <a:off x="3713" y="3403"/>
                <a:ext cx="1" cy="48"/>
              </a:xfrm>
              <a:prstGeom prst="line">
                <a:avLst/>
              </a:prstGeom>
              <a:noFill/>
              <a:ln w="0">
                <a:solidFill>
                  <a:srgbClr val="000000"/>
                </a:solidFill>
                <a:round/>
                <a:headEnd/>
                <a:tailEnd/>
              </a:ln>
            </p:spPr>
            <p:txBody>
              <a:bodyPr/>
              <a:lstStyle/>
              <a:p>
                <a:endParaRPr lang="en-US"/>
              </a:p>
            </p:txBody>
          </p:sp>
          <p:sp>
            <p:nvSpPr>
              <p:cNvPr id="99401" name="Line 1022"/>
              <p:cNvSpPr>
                <a:spLocks noChangeShapeType="1"/>
              </p:cNvSpPr>
              <p:nvPr/>
            </p:nvSpPr>
            <p:spPr bwMode="auto">
              <a:xfrm flipV="1">
                <a:off x="3713" y="3403"/>
                <a:ext cx="1" cy="48"/>
              </a:xfrm>
              <a:prstGeom prst="line">
                <a:avLst/>
              </a:prstGeom>
              <a:noFill/>
              <a:ln w="0">
                <a:solidFill>
                  <a:srgbClr val="000000"/>
                </a:solidFill>
                <a:round/>
                <a:headEnd/>
                <a:tailEnd/>
              </a:ln>
            </p:spPr>
            <p:txBody>
              <a:bodyPr/>
              <a:lstStyle/>
              <a:p>
                <a:endParaRPr lang="en-US"/>
              </a:p>
            </p:txBody>
          </p:sp>
          <p:sp>
            <p:nvSpPr>
              <p:cNvPr id="99402" name="Line 1023"/>
              <p:cNvSpPr>
                <a:spLocks noChangeShapeType="1"/>
              </p:cNvSpPr>
              <p:nvPr/>
            </p:nvSpPr>
            <p:spPr bwMode="auto">
              <a:xfrm flipV="1">
                <a:off x="3713" y="3403"/>
                <a:ext cx="1" cy="48"/>
              </a:xfrm>
              <a:prstGeom prst="line">
                <a:avLst/>
              </a:prstGeom>
              <a:noFill/>
              <a:ln w="0">
                <a:solidFill>
                  <a:srgbClr val="000000"/>
                </a:solidFill>
                <a:round/>
                <a:headEnd/>
                <a:tailEnd/>
              </a:ln>
            </p:spPr>
            <p:txBody>
              <a:bodyPr/>
              <a:lstStyle/>
              <a:p>
                <a:endParaRPr lang="en-US"/>
              </a:p>
            </p:txBody>
          </p:sp>
          <p:sp>
            <p:nvSpPr>
              <p:cNvPr id="99403" name="Line 1024"/>
              <p:cNvSpPr>
                <a:spLocks noChangeShapeType="1"/>
              </p:cNvSpPr>
              <p:nvPr/>
            </p:nvSpPr>
            <p:spPr bwMode="auto">
              <a:xfrm flipV="1">
                <a:off x="3719" y="3403"/>
                <a:ext cx="1" cy="48"/>
              </a:xfrm>
              <a:prstGeom prst="line">
                <a:avLst/>
              </a:prstGeom>
              <a:noFill/>
              <a:ln w="0">
                <a:solidFill>
                  <a:srgbClr val="000000"/>
                </a:solidFill>
                <a:round/>
                <a:headEnd/>
                <a:tailEnd/>
              </a:ln>
            </p:spPr>
            <p:txBody>
              <a:bodyPr/>
              <a:lstStyle/>
              <a:p>
                <a:endParaRPr lang="en-US"/>
              </a:p>
            </p:txBody>
          </p:sp>
          <p:sp>
            <p:nvSpPr>
              <p:cNvPr id="99404" name="Line 1025"/>
              <p:cNvSpPr>
                <a:spLocks noChangeShapeType="1"/>
              </p:cNvSpPr>
              <p:nvPr/>
            </p:nvSpPr>
            <p:spPr bwMode="auto">
              <a:xfrm flipV="1">
                <a:off x="3719" y="3403"/>
                <a:ext cx="1" cy="48"/>
              </a:xfrm>
              <a:prstGeom prst="line">
                <a:avLst/>
              </a:prstGeom>
              <a:noFill/>
              <a:ln w="0">
                <a:solidFill>
                  <a:srgbClr val="000000"/>
                </a:solidFill>
                <a:round/>
                <a:headEnd/>
                <a:tailEnd/>
              </a:ln>
            </p:spPr>
            <p:txBody>
              <a:bodyPr/>
              <a:lstStyle/>
              <a:p>
                <a:endParaRPr lang="en-US"/>
              </a:p>
            </p:txBody>
          </p:sp>
          <p:sp>
            <p:nvSpPr>
              <p:cNvPr id="99405" name="Line 1026"/>
              <p:cNvSpPr>
                <a:spLocks noChangeShapeType="1"/>
              </p:cNvSpPr>
              <p:nvPr/>
            </p:nvSpPr>
            <p:spPr bwMode="auto">
              <a:xfrm flipV="1">
                <a:off x="3719" y="3403"/>
                <a:ext cx="1" cy="48"/>
              </a:xfrm>
              <a:prstGeom prst="line">
                <a:avLst/>
              </a:prstGeom>
              <a:noFill/>
              <a:ln w="0">
                <a:solidFill>
                  <a:srgbClr val="000000"/>
                </a:solidFill>
                <a:round/>
                <a:headEnd/>
                <a:tailEnd/>
              </a:ln>
            </p:spPr>
            <p:txBody>
              <a:bodyPr/>
              <a:lstStyle/>
              <a:p>
                <a:endParaRPr lang="en-US"/>
              </a:p>
            </p:txBody>
          </p:sp>
          <p:sp>
            <p:nvSpPr>
              <p:cNvPr id="99406" name="Line 1027"/>
              <p:cNvSpPr>
                <a:spLocks noChangeShapeType="1"/>
              </p:cNvSpPr>
              <p:nvPr/>
            </p:nvSpPr>
            <p:spPr bwMode="auto">
              <a:xfrm flipV="1">
                <a:off x="3725" y="3403"/>
                <a:ext cx="1" cy="48"/>
              </a:xfrm>
              <a:prstGeom prst="line">
                <a:avLst/>
              </a:prstGeom>
              <a:noFill/>
              <a:ln w="0">
                <a:solidFill>
                  <a:srgbClr val="000000"/>
                </a:solidFill>
                <a:round/>
                <a:headEnd/>
                <a:tailEnd/>
              </a:ln>
            </p:spPr>
            <p:txBody>
              <a:bodyPr/>
              <a:lstStyle/>
              <a:p>
                <a:endParaRPr lang="en-US"/>
              </a:p>
            </p:txBody>
          </p:sp>
          <p:sp>
            <p:nvSpPr>
              <p:cNvPr id="99407" name="Line 1028"/>
              <p:cNvSpPr>
                <a:spLocks noChangeShapeType="1"/>
              </p:cNvSpPr>
              <p:nvPr/>
            </p:nvSpPr>
            <p:spPr bwMode="auto">
              <a:xfrm flipV="1">
                <a:off x="3725" y="3403"/>
                <a:ext cx="1" cy="48"/>
              </a:xfrm>
              <a:prstGeom prst="line">
                <a:avLst/>
              </a:prstGeom>
              <a:noFill/>
              <a:ln w="0">
                <a:solidFill>
                  <a:srgbClr val="000000"/>
                </a:solidFill>
                <a:round/>
                <a:headEnd/>
                <a:tailEnd/>
              </a:ln>
            </p:spPr>
            <p:txBody>
              <a:bodyPr/>
              <a:lstStyle/>
              <a:p>
                <a:endParaRPr lang="en-US"/>
              </a:p>
            </p:txBody>
          </p:sp>
          <p:sp>
            <p:nvSpPr>
              <p:cNvPr id="99408" name="Line 1029"/>
              <p:cNvSpPr>
                <a:spLocks noChangeShapeType="1"/>
              </p:cNvSpPr>
              <p:nvPr/>
            </p:nvSpPr>
            <p:spPr bwMode="auto">
              <a:xfrm flipV="1">
                <a:off x="3725" y="3403"/>
                <a:ext cx="1" cy="48"/>
              </a:xfrm>
              <a:prstGeom prst="line">
                <a:avLst/>
              </a:prstGeom>
              <a:noFill/>
              <a:ln w="0">
                <a:solidFill>
                  <a:srgbClr val="000000"/>
                </a:solidFill>
                <a:round/>
                <a:headEnd/>
                <a:tailEnd/>
              </a:ln>
            </p:spPr>
            <p:txBody>
              <a:bodyPr/>
              <a:lstStyle/>
              <a:p>
                <a:endParaRPr lang="en-US"/>
              </a:p>
            </p:txBody>
          </p:sp>
          <p:sp>
            <p:nvSpPr>
              <p:cNvPr id="99409" name="Line 1030"/>
              <p:cNvSpPr>
                <a:spLocks noChangeShapeType="1"/>
              </p:cNvSpPr>
              <p:nvPr/>
            </p:nvSpPr>
            <p:spPr bwMode="auto">
              <a:xfrm flipV="1">
                <a:off x="3731" y="3403"/>
                <a:ext cx="1" cy="48"/>
              </a:xfrm>
              <a:prstGeom prst="line">
                <a:avLst/>
              </a:prstGeom>
              <a:noFill/>
              <a:ln w="0">
                <a:solidFill>
                  <a:srgbClr val="000000"/>
                </a:solidFill>
                <a:round/>
                <a:headEnd/>
                <a:tailEnd/>
              </a:ln>
            </p:spPr>
            <p:txBody>
              <a:bodyPr/>
              <a:lstStyle/>
              <a:p>
                <a:endParaRPr lang="en-US"/>
              </a:p>
            </p:txBody>
          </p:sp>
          <p:sp>
            <p:nvSpPr>
              <p:cNvPr id="99410" name="Line 1031"/>
              <p:cNvSpPr>
                <a:spLocks noChangeShapeType="1"/>
              </p:cNvSpPr>
              <p:nvPr/>
            </p:nvSpPr>
            <p:spPr bwMode="auto">
              <a:xfrm flipV="1">
                <a:off x="3731" y="3403"/>
                <a:ext cx="1" cy="48"/>
              </a:xfrm>
              <a:prstGeom prst="line">
                <a:avLst/>
              </a:prstGeom>
              <a:noFill/>
              <a:ln w="0">
                <a:solidFill>
                  <a:srgbClr val="000000"/>
                </a:solidFill>
                <a:round/>
                <a:headEnd/>
                <a:tailEnd/>
              </a:ln>
            </p:spPr>
            <p:txBody>
              <a:bodyPr/>
              <a:lstStyle/>
              <a:p>
                <a:endParaRPr lang="en-US"/>
              </a:p>
            </p:txBody>
          </p:sp>
          <p:sp>
            <p:nvSpPr>
              <p:cNvPr id="99411" name="Line 1032"/>
              <p:cNvSpPr>
                <a:spLocks noChangeShapeType="1"/>
              </p:cNvSpPr>
              <p:nvPr/>
            </p:nvSpPr>
            <p:spPr bwMode="auto">
              <a:xfrm flipV="1">
                <a:off x="3731" y="3403"/>
                <a:ext cx="1" cy="48"/>
              </a:xfrm>
              <a:prstGeom prst="line">
                <a:avLst/>
              </a:prstGeom>
              <a:noFill/>
              <a:ln w="0">
                <a:solidFill>
                  <a:srgbClr val="000000"/>
                </a:solidFill>
                <a:round/>
                <a:headEnd/>
                <a:tailEnd/>
              </a:ln>
            </p:spPr>
            <p:txBody>
              <a:bodyPr/>
              <a:lstStyle/>
              <a:p>
                <a:endParaRPr lang="en-US"/>
              </a:p>
            </p:txBody>
          </p:sp>
          <p:sp>
            <p:nvSpPr>
              <p:cNvPr id="99412" name="Line 1033"/>
              <p:cNvSpPr>
                <a:spLocks noChangeShapeType="1"/>
              </p:cNvSpPr>
              <p:nvPr/>
            </p:nvSpPr>
            <p:spPr bwMode="auto">
              <a:xfrm flipV="1">
                <a:off x="3737" y="3403"/>
                <a:ext cx="1" cy="48"/>
              </a:xfrm>
              <a:prstGeom prst="line">
                <a:avLst/>
              </a:prstGeom>
              <a:noFill/>
              <a:ln w="0">
                <a:solidFill>
                  <a:srgbClr val="000000"/>
                </a:solidFill>
                <a:round/>
                <a:headEnd/>
                <a:tailEnd/>
              </a:ln>
            </p:spPr>
            <p:txBody>
              <a:bodyPr/>
              <a:lstStyle/>
              <a:p>
                <a:endParaRPr lang="en-US"/>
              </a:p>
            </p:txBody>
          </p:sp>
          <p:sp>
            <p:nvSpPr>
              <p:cNvPr id="99413" name="Line 1034"/>
              <p:cNvSpPr>
                <a:spLocks noChangeShapeType="1"/>
              </p:cNvSpPr>
              <p:nvPr/>
            </p:nvSpPr>
            <p:spPr bwMode="auto">
              <a:xfrm flipV="1">
                <a:off x="3737" y="3403"/>
                <a:ext cx="1" cy="48"/>
              </a:xfrm>
              <a:prstGeom prst="line">
                <a:avLst/>
              </a:prstGeom>
              <a:noFill/>
              <a:ln w="0">
                <a:solidFill>
                  <a:srgbClr val="000000"/>
                </a:solidFill>
                <a:round/>
                <a:headEnd/>
                <a:tailEnd/>
              </a:ln>
            </p:spPr>
            <p:txBody>
              <a:bodyPr/>
              <a:lstStyle/>
              <a:p>
                <a:endParaRPr lang="en-US"/>
              </a:p>
            </p:txBody>
          </p:sp>
          <p:sp>
            <p:nvSpPr>
              <p:cNvPr id="99414" name="Line 1035"/>
              <p:cNvSpPr>
                <a:spLocks noChangeShapeType="1"/>
              </p:cNvSpPr>
              <p:nvPr/>
            </p:nvSpPr>
            <p:spPr bwMode="auto">
              <a:xfrm flipV="1">
                <a:off x="3737" y="3403"/>
                <a:ext cx="1" cy="48"/>
              </a:xfrm>
              <a:prstGeom prst="line">
                <a:avLst/>
              </a:prstGeom>
              <a:noFill/>
              <a:ln w="0">
                <a:solidFill>
                  <a:srgbClr val="000000"/>
                </a:solidFill>
                <a:round/>
                <a:headEnd/>
                <a:tailEnd/>
              </a:ln>
            </p:spPr>
            <p:txBody>
              <a:bodyPr/>
              <a:lstStyle/>
              <a:p>
                <a:endParaRPr lang="en-US"/>
              </a:p>
            </p:txBody>
          </p:sp>
          <p:sp>
            <p:nvSpPr>
              <p:cNvPr id="99415" name="Line 1036"/>
              <p:cNvSpPr>
                <a:spLocks noChangeShapeType="1"/>
              </p:cNvSpPr>
              <p:nvPr/>
            </p:nvSpPr>
            <p:spPr bwMode="auto">
              <a:xfrm flipV="1">
                <a:off x="3743" y="3403"/>
                <a:ext cx="1" cy="48"/>
              </a:xfrm>
              <a:prstGeom prst="line">
                <a:avLst/>
              </a:prstGeom>
              <a:noFill/>
              <a:ln w="0">
                <a:solidFill>
                  <a:srgbClr val="000000"/>
                </a:solidFill>
                <a:round/>
                <a:headEnd/>
                <a:tailEnd/>
              </a:ln>
            </p:spPr>
            <p:txBody>
              <a:bodyPr/>
              <a:lstStyle/>
              <a:p>
                <a:endParaRPr lang="en-US"/>
              </a:p>
            </p:txBody>
          </p:sp>
          <p:sp>
            <p:nvSpPr>
              <p:cNvPr id="99416" name="Line 1037"/>
              <p:cNvSpPr>
                <a:spLocks noChangeShapeType="1"/>
              </p:cNvSpPr>
              <p:nvPr/>
            </p:nvSpPr>
            <p:spPr bwMode="auto">
              <a:xfrm flipV="1">
                <a:off x="3743" y="3403"/>
                <a:ext cx="1" cy="48"/>
              </a:xfrm>
              <a:prstGeom prst="line">
                <a:avLst/>
              </a:prstGeom>
              <a:noFill/>
              <a:ln w="0">
                <a:solidFill>
                  <a:srgbClr val="000000"/>
                </a:solidFill>
                <a:round/>
                <a:headEnd/>
                <a:tailEnd/>
              </a:ln>
            </p:spPr>
            <p:txBody>
              <a:bodyPr/>
              <a:lstStyle/>
              <a:p>
                <a:endParaRPr lang="en-US"/>
              </a:p>
            </p:txBody>
          </p:sp>
          <p:sp>
            <p:nvSpPr>
              <p:cNvPr id="99417" name="Line 1038"/>
              <p:cNvSpPr>
                <a:spLocks noChangeShapeType="1"/>
              </p:cNvSpPr>
              <p:nvPr/>
            </p:nvSpPr>
            <p:spPr bwMode="auto">
              <a:xfrm flipV="1">
                <a:off x="3743" y="3403"/>
                <a:ext cx="1" cy="48"/>
              </a:xfrm>
              <a:prstGeom prst="line">
                <a:avLst/>
              </a:prstGeom>
              <a:noFill/>
              <a:ln w="0">
                <a:solidFill>
                  <a:srgbClr val="000000"/>
                </a:solidFill>
                <a:round/>
                <a:headEnd/>
                <a:tailEnd/>
              </a:ln>
            </p:spPr>
            <p:txBody>
              <a:bodyPr/>
              <a:lstStyle/>
              <a:p>
                <a:endParaRPr lang="en-US"/>
              </a:p>
            </p:txBody>
          </p:sp>
          <p:sp>
            <p:nvSpPr>
              <p:cNvPr id="99418" name="Line 1039"/>
              <p:cNvSpPr>
                <a:spLocks noChangeShapeType="1"/>
              </p:cNvSpPr>
              <p:nvPr/>
            </p:nvSpPr>
            <p:spPr bwMode="auto">
              <a:xfrm flipV="1">
                <a:off x="3749" y="3403"/>
                <a:ext cx="1" cy="48"/>
              </a:xfrm>
              <a:prstGeom prst="line">
                <a:avLst/>
              </a:prstGeom>
              <a:noFill/>
              <a:ln w="0">
                <a:solidFill>
                  <a:srgbClr val="000000"/>
                </a:solidFill>
                <a:round/>
                <a:headEnd/>
                <a:tailEnd/>
              </a:ln>
            </p:spPr>
            <p:txBody>
              <a:bodyPr/>
              <a:lstStyle/>
              <a:p>
                <a:endParaRPr lang="en-US"/>
              </a:p>
            </p:txBody>
          </p:sp>
          <p:sp>
            <p:nvSpPr>
              <p:cNvPr id="99419" name="Line 1040"/>
              <p:cNvSpPr>
                <a:spLocks noChangeShapeType="1"/>
              </p:cNvSpPr>
              <p:nvPr/>
            </p:nvSpPr>
            <p:spPr bwMode="auto">
              <a:xfrm flipV="1">
                <a:off x="3749" y="3403"/>
                <a:ext cx="1" cy="48"/>
              </a:xfrm>
              <a:prstGeom prst="line">
                <a:avLst/>
              </a:prstGeom>
              <a:noFill/>
              <a:ln w="0">
                <a:solidFill>
                  <a:srgbClr val="000000"/>
                </a:solidFill>
                <a:round/>
                <a:headEnd/>
                <a:tailEnd/>
              </a:ln>
            </p:spPr>
            <p:txBody>
              <a:bodyPr/>
              <a:lstStyle/>
              <a:p>
                <a:endParaRPr lang="en-US"/>
              </a:p>
            </p:txBody>
          </p:sp>
          <p:sp>
            <p:nvSpPr>
              <p:cNvPr id="99420" name="Line 1041"/>
              <p:cNvSpPr>
                <a:spLocks noChangeShapeType="1"/>
              </p:cNvSpPr>
              <p:nvPr/>
            </p:nvSpPr>
            <p:spPr bwMode="auto">
              <a:xfrm flipV="1">
                <a:off x="3749" y="3403"/>
                <a:ext cx="1" cy="48"/>
              </a:xfrm>
              <a:prstGeom prst="line">
                <a:avLst/>
              </a:prstGeom>
              <a:noFill/>
              <a:ln w="0">
                <a:solidFill>
                  <a:srgbClr val="000000"/>
                </a:solidFill>
                <a:round/>
                <a:headEnd/>
                <a:tailEnd/>
              </a:ln>
            </p:spPr>
            <p:txBody>
              <a:bodyPr/>
              <a:lstStyle/>
              <a:p>
                <a:endParaRPr lang="en-US"/>
              </a:p>
            </p:txBody>
          </p:sp>
          <p:sp>
            <p:nvSpPr>
              <p:cNvPr id="99421" name="Line 1042"/>
              <p:cNvSpPr>
                <a:spLocks noChangeShapeType="1"/>
              </p:cNvSpPr>
              <p:nvPr/>
            </p:nvSpPr>
            <p:spPr bwMode="auto">
              <a:xfrm flipV="1">
                <a:off x="3755" y="3403"/>
                <a:ext cx="1" cy="48"/>
              </a:xfrm>
              <a:prstGeom prst="line">
                <a:avLst/>
              </a:prstGeom>
              <a:noFill/>
              <a:ln w="0">
                <a:solidFill>
                  <a:srgbClr val="000000"/>
                </a:solidFill>
                <a:round/>
                <a:headEnd/>
                <a:tailEnd/>
              </a:ln>
            </p:spPr>
            <p:txBody>
              <a:bodyPr/>
              <a:lstStyle/>
              <a:p>
                <a:endParaRPr lang="en-US"/>
              </a:p>
            </p:txBody>
          </p:sp>
          <p:sp>
            <p:nvSpPr>
              <p:cNvPr id="99422" name="Line 1043"/>
              <p:cNvSpPr>
                <a:spLocks noChangeShapeType="1"/>
              </p:cNvSpPr>
              <p:nvPr/>
            </p:nvSpPr>
            <p:spPr bwMode="auto">
              <a:xfrm flipV="1">
                <a:off x="3755" y="3403"/>
                <a:ext cx="1" cy="48"/>
              </a:xfrm>
              <a:prstGeom prst="line">
                <a:avLst/>
              </a:prstGeom>
              <a:noFill/>
              <a:ln w="0">
                <a:solidFill>
                  <a:srgbClr val="000000"/>
                </a:solidFill>
                <a:round/>
                <a:headEnd/>
                <a:tailEnd/>
              </a:ln>
            </p:spPr>
            <p:txBody>
              <a:bodyPr/>
              <a:lstStyle/>
              <a:p>
                <a:endParaRPr lang="en-US"/>
              </a:p>
            </p:txBody>
          </p:sp>
          <p:sp>
            <p:nvSpPr>
              <p:cNvPr id="99423" name="Line 1044"/>
              <p:cNvSpPr>
                <a:spLocks noChangeShapeType="1"/>
              </p:cNvSpPr>
              <p:nvPr/>
            </p:nvSpPr>
            <p:spPr bwMode="auto">
              <a:xfrm flipV="1">
                <a:off x="3755" y="3403"/>
                <a:ext cx="1" cy="48"/>
              </a:xfrm>
              <a:prstGeom prst="line">
                <a:avLst/>
              </a:prstGeom>
              <a:noFill/>
              <a:ln w="0">
                <a:solidFill>
                  <a:srgbClr val="000000"/>
                </a:solidFill>
                <a:round/>
                <a:headEnd/>
                <a:tailEnd/>
              </a:ln>
            </p:spPr>
            <p:txBody>
              <a:bodyPr/>
              <a:lstStyle/>
              <a:p>
                <a:endParaRPr lang="en-US"/>
              </a:p>
            </p:txBody>
          </p:sp>
          <p:sp>
            <p:nvSpPr>
              <p:cNvPr id="99424" name="Line 1045"/>
              <p:cNvSpPr>
                <a:spLocks noChangeShapeType="1"/>
              </p:cNvSpPr>
              <p:nvPr/>
            </p:nvSpPr>
            <p:spPr bwMode="auto">
              <a:xfrm flipV="1">
                <a:off x="3761" y="3403"/>
                <a:ext cx="1" cy="48"/>
              </a:xfrm>
              <a:prstGeom prst="line">
                <a:avLst/>
              </a:prstGeom>
              <a:noFill/>
              <a:ln w="0">
                <a:solidFill>
                  <a:srgbClr val="000000"/>
                </a:solidFill>
                <a:round/>
                <a:headEnd/>
                <a:tailEnd/>
              </a:ln>
            </p:spPr>
            <p:txBody>
              <a:bodyPr/>
              <a:lstStyle/>
              <a:p>
                <a:endParaRPr lang="en-US"/>
              </a:p>
            </p:txBody>
          </p:sp>
          <p:sp>
            <p:nvSpPr>
              <p:cNvPr id="99425" name="Line 1046"/>
              <p:cNvSpPr>
                <a:spLocks noChangeShapeType="1"/>
              </p:cNvSpPr>
              <p:nvPr/>
            </p:nvSpPr>
            <p:spPr bwMode="auto">
              <a:xfrm flipV="1">
                <a:off x="3761" y="3403"/>
                <a:ext cx="1" cy="48"/>
              </a:xfrm>
              <a:prstGeom prst="line">
                <a:avLst/>
              </a:prstGeom>
              <a:noFill/>
              <a:ln w="0">
                <a:solidFill>
                  <a:srgbClr val="000000"/>
                </a:solidFill>
                <a:round/>
                <a:headEnd/>
                <a:tailEnd/>
              </a:ln>
            </p:spPr>
            <p:txBody>
              <a:bodyPr/>
              <a:lstStyle/>
              <a:p>
                <a:endParaRPr lang="en-US"/>
              </a:p>
            </p:txBody>
          </p:sp>
          <p:sp>
            <p:nvSpPr>
              <p:cNvPr id="99426" name="Line 1047"/>
              <p:cNvSpPr>
                <a:spLocks noChangeShapeType="1"/>
              </p:cNvSpPr>
              <p:nvPr/>
            </p:nvSpPr>
            <p:spPr bwMode="auto">
              <a:xfrm flipV="1">
                <a:off x="3761" y="3403"/>
                <a:ext cx="1" cy="48"/>
              </a:xfrm>
              <a:prstGeom prst="line">
                <a:avLst/>
              </a:prstGeom>
              <a:noFill/>
              <a:ln w="0">
                <a:solidFill>
                  <a:srgbClr val="000000"/>
                </a:solidFill>
                <a:round/>
                <a:headEnd/>
                <a:tailEnd/>
              </a:ln>
            </p:spPr>
            <p:txBody>
              <a:bodyPr/>
              <a:lstStyle/>
              <a:p>
                <a:endParaRPr lang="en-US"/>
              </a:p>
            </p:txBody>
          </p:sp>
          <p:sp>
            <p:nvSpPr>
              <p:cNvPr id="99427" name="Line 1048"/>
              <p:cNvSpPr>
                <a:spLocks noChangeShapeType="1"/>
              </p:cNvSpPr>
              <p:nvPr/>
            </p:nvSpPr>
            <p:spPr bwMode="auto">
              <a:xfrm flipV="1">
                <a:off x="3767" y="3403"/>
                <a:ext cx="1" cy="48"/>
              </a:xfrm>
              <a:prstGeom prst="line">
                <a:avLst/>
              </a:prstGeom>
              <a:noFill/>
              <a:ln w="0">
                <a:solidFill>
                  <a:srgbClr val="000000"/>
                </a:solidFill>
                <a:round/>
                <a:headEnd/>
                <a:tailEnd/>
              </a:ln>
            </p:spPr>
            <p:txBody>
              <a:bodyPr/>
              <a:lstStyle/>
              <a:p>
                <a:endParaRPr lang="en-US"/>
              </a:p>
            </p:txBody>
          </p:sp>
          <p:sp>
            <p:nvSpPr>
              <p:cNvPr id="99428" name="Line 1049"/>
              <p:cNvSpPr>
                <a:spLocks noChangeShapeType="1"/>
              </p:cNvSpPr>
              <p:nvPr/>
            </p:nvSpPr>
            <p:spPr bwMode="auto">
              <a:xfrm flipV="1">
                <a:off x="3767" y="3403"/>
                <a:ext cx="1" cy="48"/>
              </a:xfrm>
              <a:prstGeom prst="line">
                <a:avLst/>
              </a:prstGeom>
              <a:noFill/>
              <a:ln w="0">
                <a:solidFill>
                  <a:srgbClr val="000000"/>
                </a:solidFill>
                <a:round/>
                <a:headEnd/>
                <a:tailEnd/>
              </a:ln>
            </p:spPr>
            <p:txBody>
              <a:bodyPr/>
              <a:lstStyle/>
              <a:p>
                <a:endParaRPr lang="en-US"/>
              </a:p>
            </p:txBody>
          </p:sp>
          <p:sp>
            <p:nvSpPr>
              <p:cNvPr id="99429" name="Line 1050"/>
              <p:cNvSpPr>
                <a:spLocks noChangeShapeType="1"/>
              </p:cNvSpPr>
              <p:nvPr/>
            </p:nvSpPr>
            <p:spPr bwMode="auto">
              <a:xfrm flipV="1">
                <a:off x="3767" y="3403"/>
                <a:ext cx="1" cy="48"/>
              </a:xfrm>
              <a:prstGeom prst="line">
                <a:avLst/>
              </a:prstGeom>
              <a:noFill/>
              <a:ln w="0">
                <a:solidFill>
                  <a:srgbClr val="000000"/>
                </a:solidFill>
                <a:round/>
                <a:headEnd/>
                <a:tailEnd/>
              </a:ln>
            </p:spPr>
            <p:txBody>
              <a:bodyPr/>
              <a:lstStyle/>
              <a:p>
                <a:endParaRPr lang="en-US"/>
              </a:p>
            </p:txBody>
          </p:sp>
          <p:sp>
            <p:nvSpPr>
              <p:cNvPr id="99430" name="Line 1051"/>
              <p:cNvSpPr>
                <a:spLocks noChangeShapeType="1"/>
              </p:cNvSpPr>
              <p:nvPr/>
            </p:nvSpPr>
            <p:spPr bwMode="auto">
              <a:xfrm flipV="1">
                <a:off x="3773" y="3403"/>
                <a:ext cx="1" cy="48"/>
              </a:xfrm>
              <a:prstGeom prst="line">
                <a:avLst/>
              </a:prstGeom>
              <a:noFill/>
              <a:ln w="0">
                <a:solidFill>
                  <a:srgbClr val="000000"/>
                </a:solidFill>
                <a:round/>
                <a:headEnd/>
                <a:tailEnd/>
              </a:ln>
            </p:spPr>
            <p:txBody>
              <a:bodyPr/>
              <a:lstStyle/>
              <a:p>
                <a:endParaRPr lang="en-US"/>
              </a:p>
            </p:txBody>
          </p:sp>
          <p:sp>
            <p:nvSpPr>
              <p:cNvPr id="99431" name="Line 1052"/>
              <p:cNvSpPr>
                <a:spLocks noChangeShapeType="1"/>
              </p:cNvSpPr>
              <p:nvPr/>
            </p:nvSpPr>
            <p:spPr bwMode="auto">
              <a:xfrm flipV="1">
                <a:off x="3773" y="3403"/>
                <a:ext cx="1" cy="48"/>
              </a:xfrm>
              <a:prstGeom prst="line">
                <a:avLst/>
              </a:prstGeom>
              <a:noFill/>
              <a:ln w="0">
                <a:solidFill>
                  <a:srgbClr val="000000"/>
                </a:solidFill>
                <a:round/>
                <a:headEnd/>
                <a:tailEnd/>
              </a:ln>
            </p:spPr>
            <p:txBody>
              <a:bodyPr/>
              <a:lstStyle/>
              <a:p>
                <a:endParaRPr lang="en-US"/>
              </a:p>
            </p:txBody>
          </p:sp>
          <p:sp>
            <p:nvSpPr>
              <p:cNvPr id="99432" name="Line 1053"/>
              <p:cNvSpPr>
                <a:spLocks noChangeShapeType="1"/>
              </p:cNvSpPr>
              <p:nvPr/>
            </p:nvSpPr>
            <p:spPr bwMode="auto">
              <a:xfrm flipV="1">
                <a:off x="3773" y="3403"/>
                <a:ext cx="1" cy="48"/>
              </a:xfrm>
              <a:prstGeom prst="line">
                <a:avLst/>
              </a:prstGeom>
              <a:noFill/>
              <a:ln w="0">
                <a:solidFill>
                  <a:srgbClr val="000000"/>
                </a:solidFill>
                <a:round/>
                <a:headEnd/>
                <a:tailEnd/>
              </a:ln>
            </p:spPr>
            <p:txBody>
              <a:bodyPr/>
              <a:lstStyle/>
              <a:p>
                <a:endParaRPr lang="en-US"/>
              </a:p>
            </p:txBody>
          </p:sp>
          <p:sp>
            <p:nvSpPr>
              <p:cNvPr id="99433" name="Line 1054"/>
              <p:cNvSpPr>
                <a:spLocks noChangeShapeType="1"/>
              </p:cNvSpPr>
              <p:nvPr/>
            </p:nvSpPr>
            <p:spPr bwMode="auto">
              <a:xfrm flipV="1">
                <a:off x="3779" y="3403"/>
                <a:ext cx="1" cy="48"/>
              </a:xfrm>
              <a:prstGeom prst="line">
                <a:avLst/>
              </a:prstGeom>
              <a:noFill/>
              <a:ln w="0">
                <a:solidFill>
                  <a:srgbClr val="000000"/>
                </a:solidFill>
                <a:round/>
                <a:headEnd/>
                <a:tailEnd/>
              </a:ln>
            </p:spPr>
            <p:txBody>
              <a:bodyPr/>
              <a:lstStyle/>
              <a:p>
                <a:endParaRPr lang="en-US"/>
              </a:p>
            </p:txBody>
          </p:sp>
          <p:sp>
            <p:nvSpPr>
              <p:cNvPr id="99434" name="Line 1055"/>
              <p:cNvSpPr>
                <a:spLocks noChangeShapeType="1"/>
              </p:cNvSpPr>
              <p:nvPr/>
            </p:nvSpPr>
            <p:spPr bwMode="auto">
              <a:xfrm flipV="1">
                <a:off x="3779" y="3403"/>
                <a:ext cx="1" cy="48"/>
              </a:xfrm>
              <a:prstGeom prst="line">
                <a:avLst/>
              </a:prstGeom>
              <a:noFill/>
              <a:ln w="0">
                <a:solidFill>
                  <a:srgbClr val="000000"/>
                </a:solidFill>
                <a:round/>
                <a:headEnd/>
                <a:tailEnd/>
              </a:ln>
            </p:spPr>
            <p:txBody>
              <a:bodyPr/>
              <a:lstStyle/>
              <a:p>
                <a:endParaRPr lang="en-US"/>
              </a:p>
            </p:txBody>
          </p:sp>
          <p:sp>
            <p:nvSpPr>
              <p:cNvPr id="99435" name="Line 1056"/>
              <p:cNvSpPr>
                <a:spLocks noChangeShapeType="1"/>
              </p:cNvSpPr>
              <p:nvPr/>
            </p:nvSpPr>
            <p:spPr bwMode="auto">
              <a:xfrm flipV="1">
                <a:off x="3779" y="3403"/>
                <a:ext cx="1" cy="48"/>
              </a:xfrm>
              <a:prstGeom prst="line">
                <a:avLst/>
              </a:prstGeom>
              <a:noFill/>
              <a:ln w="0">
                <a:solidFill>
                  <a:srgbClr val="000000"/>
                </a:solidFill>
                <a:round/>
                <a:headEnd/>
                <a:tailEnd/>
              </a:ln>
            </p:spPr>
            <p:txBody>
              <a:bodyPr/>
              <a:lstStyle/>
              <a:p>
                <a:endParaRPr lang="en-US"/>
              </a:p>
            </p:txBody>
          </p:sp>
          <p:sp>
            <p:nvSpPr>
              <p:cNvPr id="99436" name="Line 1057"/>
              <p:cNvSpPr>
                <a:spLocks noChangeShapeType="1"/>
              </p:cNvSpPr>
              <p:nvPr/>
            </p:nvSpPr>
            <p:spPr bwMode="auto">
              <a:xfrm flipV="1">
                <a:off x="3785" y="3403"/>
                <a:ext cx="1" cy="48"/>
              </a:xfrm>
              <a:prstGeom prst="line">
                <a:avLst/>
              </a:prstGeom>
              <a:noFill/>
              <a:ln w="0">
                <a:solidFill>
                  <a:srgbClr val="000000"/>
                </a:solidFill>
                <a:round/>
                <a:headEnd/>
                <a:tailEnd/>
              </a:ln>
            </p:spPr>
            <p:txBody>
              <a:bodyPr/>
              <a:lstStyle/>
              <a:p>
                <a:endParaRPr lang="en-US"/>
              </a:p>
            </p:txBody>
          </p:sp>
          <p:sp>
            <p:nvSpPr>
              <p:cNvPr id="99437" name="Line 1058"/>
              <p:cNvSpPr>
                <a:spLocks noChangeShapeType="1"/>
              </p:cNvSpPr>
              <p:nvPr/>
            </p:nvSpPr>
            <p:spPr bwMode="auto">
              <a:xfrm flipV="1">
                <a:off x="3785" y="3403"/>
                <a:ext cx="1" cy="48"/>
              </a:xfrm>
              <a:prstGeom prst="line">
                <a:avLst/>
              </a:prstGeom>
              <a:noFill/>
              <a:ln w="0">
                <a:solidFill>
                  <a:srgbClr val="000000"/>
                </a:solidFill>
                <a:round/>
                <a:headEnd/>
                <a:tailEnd/>
              </a:ln>
            </p:spPr>
            <p:txBody>
              <a:bodyPr/>
              <a:lstStyle/>
              <a:p>
                <a:endParaRPr lang="en-US"/>
              </a:p>
            </p:txBody>
          </p:sp>
          <p:sp>
            <p:nvSpPr>
              <p:cNvPr id="99438" name="Line 1059"/>
              <p:cNvSpPr>
                <a:spLocks noChangeShapeType="1"/>
              </p:cNvSpPr>
              <p:nvPr/>
            </p:nvSpPr>
            <p:spPr bwMode="auto">
              <a:xfrm flipV="1">
                <a:off x="3785" y="3403"/>
                <a:ext cx="1" cy="48"/>
              </a:xfrm>
              <a:prstGeom prst="line">
                <a:avLst/>
              </a:prstGeom>
              <a:noFill/>
              <a:ln w="0">
                <a:solidFill>
                  <a:srgbClr val="000000"/>
                </a:solidFill>
                <a:round/>
                <a:headEnd/>
                <a:tailEnd/>
              </a:ln>
            </p:spPr>
            <p:txBody>
              <a:bodyPr/>
              <a:lstStyle/>
              <a:p>
                <a:endParaRPr lang="en-US"/>
              </a:p>
            </p:txBody>
          </p:sp>
          <p:sp>
            <p:nvSpPr>
              <p:cNvPr id="99439" name="Line 1060"/>
              <p:cNvSpPr>
                <a:spLocks noChangeShapeType="1"/>
              </p:cNvSpPr>
              <p:nvPr/>
            </p:nvSpPr>
            <p:spPr bwMode="auto">
              <a:xfrm flipV="1">
                <a:off x="3791" y="3403"/>
                <a:ext cx="1" cy="48"/>
              </a:xfrm>
              <a:prstGeom prst="line">
                <a:avLst/>
              </a:prstGeom>
              <a:noFill/>
              <a:ln w="0">
                <a:solidFill>
                  <a:srgbClr val="000000"/>
                </a:solidFill>
                <a:round/>
                <a:headEnd/>
                <a:tailEnd/>
              </a:ln>
            </p:spPr>
            <p:txBody>
              <a:bodyPr/>
              <a:lstStyle/>
              <a:p>
                <a:endParaRPr lang="en-US"/>
              </a:p>
            </p:txBody>
          </p:sp>
          <p:sp>
            <p:nvSpPr>
              <p:cNvPr id="99440" name="Line 1061"/>
              <p:cNvSpPr>
                <a:spLocks noChangeShapeType="1"/>
              </p:cNvSpPr>
              <p:nvPr/>
            </p:nvSpPr>
            <p:spPr bwMode="auto">
              <a:xfrm flipV="1">
                <a:off x="3791" y="3403"/>
                <a:ext cx="1" cy="48"/>
              </a:xfrm>
              <a:prstGeom prst="line">
                <a:avLst/>
              </a:prstGeom>
              <a:noFill/>
              <a:ln w="0">
                <a:solidFill>
                  <a:srgbClr val="000000"/>
                </a:solidFill>
                <a:round/>
                <a:headEnd/>
                <a:tailEnd/>
              </a:ln>
            </p:spPr>
            <p:txBody>
              <a:bodyPr/>
              <a:lstStyle/>
              <a:p>
                <a:endParaRPr lang="en-US"/>
              </a:p>
            </p:txBody>
          </p:sp>
          <p:sp>
            <p:nvSpPr>
              <p:cNvPr id="99441" name="Line 1062"/>
              <p:cNvSpPr>
                <a:spLocks noChangeShapeType="1"/>
              </p:cNvSpPr>
              <p:nvPr/>
            </p:nvSpPr>
            <p:spPr bwMode="auto">
              <a:xfrm flipV="1">
                <a:off x="3791" y="3403"/>
                <a:ext cx="1" cy="48"/>
              </a:xfrm>
              <a:prstGeom prst="line">
                <a:avLst/>
              </a:prstGeom>
              <a:noFill/>
              <a:ln w="0">
                <a:solidFill>
                  <a:srgbClr val="000000"/>
                </a:solidFill>
                <a:round/>
                <a:headEnd/>
                <a:tailEnd/>
              </a:ln>
            </p:spPr>
            <p:txBody>
              <a:bodyPr/>
              <a:lstStyle/>
              <a:p>
                <a:endParaRPr lang="en-US"/>
              </a:p>
            </p:txBody>
          </p:sp>
          <p:sp>
            <p:nvSpPr>
              <p:cNvPr id="99442" name="Line 1063"/>
              <p:cNvSpPr>
                <a:spLocks noChangeShapeType="1"/>
              </p:cNvSpPr>
              <p:nvPr/>
            </p:nvSpPr>
            <p:spPr bwMode="auto">
              <a:xfrm flipV="1">
                <a:off x="3797" y="3403"/>
                <a:ext cx="1" cy="48"/>
              </a:xfrm>
              <a:prstGeom prst="line">
                <a:avLst/>
              </a:prstGeom>
              <a:noFill/>
              <a:ln w="0">
                <a:solidFill>
                  <a:srgbClr val="000000"/>
                </a:solidFill>
                <a:round/>
                <a:headEnd/>
                <a:tailEnd/>
              </a:ln>
            </p:spPr>
            <p:txBody>
              <a:bodyPr/>
              <a:lstStyle/>
              <a:p>
                <a:endParaRPr lang="en-US"/>
              </a:p>
            </p:txBody>
          </p:sp>
          <p:sp>
            <p:nvSpPr>
              <p:cNvPr id="99443" name="Line 1064"/>
              <p:cNvSpPr>
                <a:spLocks noChangeShapeType="1"/>
              </p:cNvSpPr>
              <p:nvPr/>
            </p:nvSpPr>
            <p:spPr bwMode="auto">
              <a:xfrm flipV="1">
                <a:off x="3797" y="3403"/>
                <a:ext cx="1" cy="48"/>
              </a:xfrm>
              <a:prstGeom prst="line">
                <a:avLst/>
              </a:prstGeom>
              <a:noFill/>
              <a:ln w="0">
                <a:solidFill>
                  <a:srgbClr val="000000"/>
                </a:solidFill>
                <a:round/>
                <a:headEnd/>
                <a:tailEnd/>
              </a:ln>
            </p:spPr>
            <p:txBody>
              <a:bodyPr/>
              <a:lstStyle/>
              <a:p>
                <a:endParaRPr lang="en-US"/>
              </a:p>
            </p:txBody>
          </p:sp>
          <p:sp>
            <p:nvSpPr>
              <p:cNvPr id="99444" name="Line 1065"/>
              <p:cNvSpPr>
                <a:spLocks noChangeShapeType="1"/>
              </p:cNvSpPr>
              <p:nvPr/>
            </p:nvSpPr>
            <p:spPr bwMode="auto">
              <a:xfrm flipV="1">
                <a:off x="3797" y="3403"/>
                <a:ext cx="1" cy="48"/>
              </a:xfrm>
              <a:prstGeom prst="line">
                <a:avLst/>
              </a:prstGeom>
              <a:noFill/>
              <a:ln w="0">
                <a:solidFill>
                  <a:srgbClr val="000000"/>
                </a:solidFill>
                <a:round/>
                <a:headEnd/>
                <a:tailEnd/>
              </a:ln>
            </p:spPr>
            <p:txBody>
              <a:bodyPr/>
              <a:lstStyle/>
              <a:p>
                <a:endParaRPr lang="en-US"/>
              </a:p>
            </p:txBody>
          </p:sp>
          <p:sp>
            <p:nvSpPr>
              <p:cNvPr id="99445" name="Line 1066"/>
              <p:cNvSpPr>
                <a:spLocks noChangeShapeType="1"/>
              </p:cNvSpPr>
              <p:nvPr/>
            </p:nvSpPr>
            <p:spPr bwMode="auto">
              <a:xfrm flipV="1">
                <a:off x="3803" y="3403"/>
                <a:ext cx="1" cy="48"/>
              </a:xfrm>
              <a:prstGeom prst="line">
                <a:avLst/>
              </a:prstGeom>
              <a:noFill/>
              <a:ln w="0">
                <a:solidFill>
                  <a:srgbClr val="000000"/>
                </a:solidFill>
                <a:round/>
                <a:headEnd/>
                <a:tailEnd/>
              </a:ln>
            </p:spPr>
            <p:txBody>
              <a:bodyPr/>
              <a:lstStyle/>
              <a:p>
                <a:endParaRPr lang="en-US"/>
              </a:p>
            </p:txBody>
          </p:sp>
          <p:sp>
            <p:nvSpPr>
              <p:cNvPr id="99446" name="Line 1067"/>
              <p:cNvSpPr>
                <a:spLocks noChangeShapeType="1"/>
              </p:cNvSpPr>
              <p:nvPr/>
            </p:nvSpPr>
            <p:spPr bwMode="auto">
              <a:xfrm flipV="1">
                <a:off x="3803" y="3403"/>
                <a:ext cx="1" cy="48"/>
              </a:xfrm>
              <a:prstGeom prst="line">
                <a:avLst/>
              </a:prstGeom>
              <a:noFill/>
              <a:ln w="0">
                <a:solidFill>
                  <a:srgbClr val="000000"/>
                </a:solidFill>
                <a:round/>
                <a:headEnd/>
                <a:tailEnd/>
              </a:ln>
            </p:spPr>
            <p:txBody>
              <a:bodyPr/>
              <a:lstStyle/>
              <a:p>
                <a:endParaRPr lang="en-US"/>
              </a:p>
            </p:txBody>
          </p:sp>
          <p:sp>
            <p:nvSpPr>
              <p:cNvPr id="99447" name="Line 1068"/>
              <p:cNvSpPr>
                <a:spLocks noChangeShapeType="1"/>
              </p:cNvSpPr>
              <p:nvPr/>
            </p:nvSpPr>
            <p:spPr bwMode="auto">
              <a:xfrm flipV="1">
                <a:off x="3803" y="3403"/>
                <a:ext cx="1" cy="48"/>
              </a:xfrm>
              <a:prstGeom prst="line">
                <a:avLst/>
              </a:prstGeom>
              <a:noFill/>
              <a:ln w="0">
                <a:solidFill>
                  <a:srgbClr val="000000"/>
                </a:solidFill>
                <a:round/>
                <a:headEnd/>
                <a:tailEnd/>
              </a:ln>
            </p:spPr>
            <p:txBody>
              <a:bodyPr/>
              <a:lstStyle/>
              <a:p>
                <a:endParaRPr lang="en-US"/>
              </a:p>
            </p:txBody>
          </p:sp>
          <p:sp>
            <p:nvSpPr>
              <p:cNvPr id="99448" name="Line 1069"/>
              <p:cNvSpPr>
                <a:spLocks noChangeShapeType="1"/>
              </p:cNvSpPr>
              <p:nvPr/>
            </p:nvSpPr>
            <p:spPr bwMode="auto">
              <a:xfrm flipV="1">
                <a:off x="3809" y="3403"/>
                <a:ext cx="1" cy="48"/>
              </a:xfrm>
              <a:prstGeom prst="line">
                <a:avLst/>
              </a:prstGeom>
              <a:noFill/>
              <a:ln w="0">
                <a:solidFill>
                  <a:srgbClr val="000000"/>
                </a:solidFill>
                <a:round/>
                <a:headEnd/>
                <a:tailEnd/>
              </a:ln>
            </p:spPr>
            <p:txBody>
              <a:bodyPr/>
              <a:lstStyle/>
              <a:p>
                <a:endParaRPr lang="en-US"/>
              </a:p>
            </p:txBody>
          </p:sp>
          <p:sp>
            <p:nvSpPr>
              <p:cNvPr id="99449" name="Line 1070"/>
              <p:cNvSpPr>
                <a:spLocks noChangeShapeType="1"/>
              </p:cNvSpPr>
              <p:nvPr/>
            </p:nvSpPr>
            <p:spPr bwMode="auto">
              <a:xfrm flipV="1">
                <a:off x="3809" y="3403"/>
                <a:ext cx="1" cy="48"/>
              </a:xfrm>
              <a:prstGeom prst="line">
                <a:avLst/>
              </a:prstGeom>
              <a:noFill/>
              <a:ln w="0">
                <a:solidFill>
                  <a:srgbClr val="000000"/>
                </a:solidFill>
                <a:round/>
                <a:headEnd/>
                <a:tailEnd/>
              </a:ln>
            </p:spPr>
            <p:txBody>
              <a:bodyPr/>
              <a:lstStyle/>
              <a:p>
                <a:endParaRPr lang="en-US"/>
              </a:p>
            </p:txBody>
          </p:sp>
          <p:sp>
            <p:nvSpPr>
              <p:cNvPr id="99450" name="Line 1071"/>
              <p:cNvSpPr>
                <a:spLocks noChangeShapeType="1"/>
              </p:cNvSpPr>
              <p:nvPr/>
            </p:nvSpPr>
            <p:spPr bwMode="auto">
              <a:xfrm flipV="1">
                <a:off x="3809" y="3403"/>
                <a:ext cx="1" cy="48"/>
              </a:xfrm>
              <a:prstGeom prst="line">
                <a:avLst/>
              </a:prstGeom>
              <a:noFill/>
              <a:ln w="0">
                <a:solidFill>
                  <a:srgbClr val="000000"/>
                </a:solidFill>
                <a:round/>
                <a:headEnd/>
                <a:tailEnd/>
              </a:ln>
            </p:spPr>
            <p:txBody>
              <a:bodyPr/>
              <a:lstStyle/>
              <a:p>
                <a:endParaRPr lang="en-US"/>
              </a:p>
            </p:txBody>
          </p:sp>
          <p:sp>
            <p:nvSpPr>
              <p:cNvPr id="99451" name="Line 1072"/>
              <p:cNvSpPr>
                <a:spLocks noChangeShapeType="1"/>
              </p:cNvSpPr>
              <p:nvPr/>
            </p:nvSpPr>
            <p:spPr bwMode="auto">
              <a:xfrm flipV="1">
                <a:off x="3815" y="3403"/>
                <a:ext cx="1" cy="48"/>
              </a:xfrm>
              <a:prstGeom prst="line">
                <a:avLst/>
              </a:prstGeom>
              <a:noFill/>
              <a:ln w="0">
                <a:solidFill>
                  <a:srgbClr val="000000"/>
                </a:solidFill>
                <a:round/>
                <a:headEnd/>
                <a:tailEnd/>
              </a:ln>
            </p:spPr>
            <p:txBody>
              <a:bodyPr/>
              <a:lstStyle/>
              <a:p>
                <a:endParaRPr lang="en-US"/>
              </a:p>
            </p:txBody>
          </p:sp>
          <p:sp>
            <p:nvSpPr>
              <p:cNvPr id="99452" name="Line 1073"/>
              <p:cNvSpPr>
                <a:spLocks noChangeShapeType="1"/>
              </p:cNvSpPr>
              <p:nvPr/>
            </p:nvSpPr>
            <p:spPr bwMode="auto">
              <a:xfrm flipV="1">
                <a:off x="3815" y="3403"/>
                <a:ext cx="1" cy="48"/>
              </a:xfrm>
              <a:prstGeom prst="line">
                <a:avLst/>
              </a:prstGeom>
              <a:noFill/>
              <a:ln w="0">
                <a:solidFill>
                  <a:srgbClr val="000000"/>
                </a:solidFill>
                <a:round/>
                <a:headEnd/>
                <a:tailEnd/>
              </a:ln>
            </p:spPr>
            <p:txBody>
              <a:bodyPr/>
              <a:lstStyle/>
              <a:p>
                <a:endParaRPr lang="en-US"/>
              </a:p>
            </p:txBody>
          </p:sp>
          <p:sp>
            <p:nvSpPr>
              <p:cNvPr id="99453" name="Line 1074"/>
              <p:cNvSpPr>
                <a:spLocks noChangeShapeType="1"/>
              </p:cNvSpPr>
              <p:nvPr/>
            </p:nvSpPr>
            <p:spPr bwMode="auto">
              <a:xfrm flipV="1">
                <a:off x="3815" y="3403"/>
                <a:ext cx="1" cy="48"/>
              </a:xfrm>
              <a:prstGeom prst="line">
                <a:avLst/>
              </a:prstGeom>
              <a:noFill/>
              <a:ln w="0">
                <a:solidFill>
                  <a:srgbClr val="000000"/>
                </a:solidFill>
                <a:round/>
                <a:headEnd/>
                <a:tailEnd/>
              </a:ln>
            </p:spPr>
            <p:txBody>
              <a:bodyPr/>
              <a:lstStyle/>
              <a:p>
                <a:endParaRPr lang="en-US"/>
              </a:p>
            </p:txBody>
          </p:sp>
          <p:sp>
            <p:nvSpPr>
              <p:cNvPr id="99454" name="Line 1075"/>
              <p:cNvSpPr>
                <a:spLocks noChangeShapeType="1"/>
              </p:cNvSpPr>
              <p:nvPr/>
            </p:nvSpPr>
            <p:spPr bwMode="auto">
              <a:xfrm flipV="1">
                <a:off x="3821" y="3403"/>
                <a:ext cx="1" cy="48"/>
              </a:xfrm>
              <a:prstGeom prst="line">
                <a:avLst/>
              </a:prstGeom>
              <a:noFill/>
              <a:ln w="0">
                <a:solidFill>
                  <a:srgbClr val="000000"/>
                </a:solidFill>
                <a:round/>
                <a:headEnd/>
                <a:tailEnd/>
              </a:ln>
            </p:spPr>
            <p:txBody>
              <a:bodyPr/>
              <a:lstStyle/>
              <a:p>
                <a:endParaRPr lang="en-US"/>
              </a:p>
            </p:txBody>
          </p:sp>
          <p:sp>
            <p:nvSpPr>
              <p:cNvPr id="99455" name="Line 1076"/>
              <p:cNvSpPr>
                <a:spLocks noChangeShapeType="1"/>
              </p:cNvSpPr>
              <p:nvPr/>
            </p:nvSpPr>
            <p:spPr bwMode="auto">
              <a:xfrm flipV="1">
                <a:off x="3821" y="3403"/>
                <a:ext cx="1" cy="48"/>
              </a:xfrm>
              <a:prstGeom prst="line">
                <a:avLst/>
              </a:prstGeom>
              <a:noFill/>
              <a:ln w="0">
                <a:solidFill>
                  <a:srgbClr val="000000"/>
                </a:solidFill>
                <a:round/>
                <a:headEnd/>
                <a:tailEnd/>
              </a:ln>
            </p:spPr>
            <p:txBody>
              <a:bodyPr/>
              <a:lstStyle/>
              <a:p>
                <a:endParaRPr lang="en-US"/>
              </a:p>
            </p:txBody>
          </p:sp>
          <p:sp>
            <p:nvSpPr>
              <p:cNvPr id="99456" name="Line 1077"/>
              <p:cNvSpPr>
                <a:spLocks noChangeShapeType="1"/>
              </p:cNvSpPr>
              <p:nvPr/>
            </p:nvSpPr>
            <p:spPr bwMode="auto">
              <a:xfrm flipV="1">
                <a:off x="3821" y="3403"/>
                <a:ext cx="1" cy="48"/>
              </a:xfrm>
              <a:prstGeom prst="line">
                <a:avLst/>
              </a:prstGeom>
              <a:noFill/>
              <a:ln w="0">
                <a:solidFill>
                  <a:srgbClr val="000000"/>
                </a:solidFill>
                <a:round/>
                <a:headEnd/>
                <a:tailEnd/>
              </a:ln>
            </p:spPr>
            <p:txBody>
              <a:bodyPr/>
              <a:lstStyle/>
              <a:p>
                <a:endParaRPr lang="en-US"/>
              </a:p>
            </p:txBody>
          </p:sp>
          <p:sp>
            <p:nvSpPr>
              <p:cNvPr id="99457" name="Line 1078"/>
              <p:cNvSpPr>
                <a:spLocks noChangeShapeType="1"/>
              </p:cNvSpPr>
              <p:nvPr/>
            </p:nvSpPr>
            <p:spPr bwMode="auto">
              <a:xfrm flipV="1">
                <a:off x="3827" y="3403"/>
                <a:ext cx="1" cy="48"/>
              </a:xfrm>
              <a:prstGeom prst="line">
                <a:avLst/>
              </a:prstGeom>
              <a:noFill/>
              <a:ln w="0">
                <a:solidFill>
                  <a:srgbClr val="000000"/>
                </a:solidFill>
                <a:round/>
                <a:headEnd/>
                <a:tailEnd/>
              </a:ln>
            </p:spPr>
            <p:txBody>
              <a:bodyPr/>
              <a:lstStyle/>
              <a:p>
                <a:endParaRPr lang="en-US"/>
              </a:p>
            </p:txBody>
          </p:sp>
          <p:sp>
            <p:nvSpPr>
              <p:cNvPr id="99458" name="Line 1079"/>
              <p:cNvSpPr>
                <a:spLocks noChangeShapeType="1"/>
              </p:cNvSpPr>
              <p:nvPr/>
            </p:nvSpPr>
            <p:spPr bwMode="auto">
              <a:xfrm flipV="1">
                <a:off x="3827" y="3403"/>
                <a:ext cx="1" cy="48"/>
              </a:xfrm>
              <a:prstGeom prst="line">
                <a:avLst/>
              </a:prstGeom>
              <a:noFill/>
              <a:ln w="0">
                <a:solidFill>
                  <a:srgbClr val="000000"/>
                </a:solidFill>
                <a:round/>
                <a:headEnd/>
                <a:tailEnd/>
              </a:ln>
            </p:spPr>
            <p:txBody>
              <a:bodyPr/>
              <a:lstStyle/>
              <a:p>
                <a:endParaRPr lang="en-US"/>
              </a:p>
            </p:txBody>
          </p:sp>
          <p:sp>
            <p:nvSpPr>
              <p:cNvPr id="99459" name="Line 1080"/>
              <p:cNvSpPr>
                <a:spLocks noChangeShapeType="1"/>
              </p:cNvSpPr>
              <p:nvPr/>
            </p:nvSpPr>
            <p:spPr bwMode="auto">
              <a:xfrm flipV="1">
                <a:off x="3833" y="3403"/>
                <a:ext cx="1" cy="48"/>
              </a:xfrm>
              <a:prstGeom prst="line">
                <a:avLst/>
              </a:prstGeom>
              <a:noFill/>
              <a:ln w="0">
                <a:solidFill>
                  <a:srgbClr val="000000"/>
                </a:solidFill>
                <a:round/>
                <a:headEnd/>
                <a:tailEnd/>
              </a:ln>
            </p:spPr>
            <p:txBody>
              <a:bodyPr/>
              <a:lstStyle/>
              <a:p>
                <a:endParaRPr lang="en-US"/>
              </a:p>
            </p:txBody>
          </p:sp>
          <p:sp>
            <p:nvSpPr>
              <p:cNvPr id="99460" name="Line 1081"/>
              <p:cNvSpPr>
                <a:spLocks noChangeShapeType="1"/>
              </p:cNvSpPr>
              <p:nvPr/>
            </p:nvSpPr>
            <p:spPr bwMode="auto">
              <a:xfrm flipV="1">
                <a:off x="3833" y="3403"/>
                <a:ext cx="1" cy="48"/>
              </a:xfrm>
              <a:prstGeom prst="line">
                <a:avLst/>
              </a:prstGeom>
              <a:noFill/>
              <a:ln w="0">
                <a:solidFill>
                  <a:srgbClr val="000000"/>
                </a:solidFill>
                <a:round/>
                <a:headEnd/>
                <a:tailEnd/>
              </a:ln>
            </p:spPr>
            <p:txBody>
              <a:bodyPr/>
              <a:lstStyle/>
              <a:p>
                <a:endParaRPr lang="en-US"/>
              </a:p>
            </p:txBody>
          </p:sp>
          <p:sp>
            <p:nvSpPr>
              <p:cNvPr id="99461" name="Line 1082"/>
              <p:cNvSpPr>
                <a:spLocks noChangeShapeType="1"/>
              </p:cNvSpPr>
              <p:nvPr/>
            </p:nvSpPr>
            <p:spPr bwMode="auto">
              <a:xfrm flipV="1">
                <a:off x="3833" y="3403"/>
                <a:ext cx="1" cy="48"/>
              </a:xfrm>
              <a:prstGeom prst="line">
                <a:avLst/>
              </a:prstGeom>
              <a:noFill/>
              <a:ln w="0">
                <a:solidFill>
                  <a:srgbClr val="000000"/>
                </a:solidFill>
                <a:round/>
                <a:headEnd/>
                <a:tailEnd/>
              </a:ln>
            </p:spPr>
            <p:txBody>
              <a:bodyPr/>
              <a:lstStyle/>
              <a:p>
                <a:endParaRPr lang="en-US"/>
              </a:p>
            </p:txBody>
          </p:sp>
          <p:sp>
            <p:nvSpPr>
              <p:cNvPr id="99462" name="Line 1083"/>
              <p:cNvSpPr>
                <a:spLocks noChangeShapeType="1"/>
              </p:cNvSpPr>
              <p:nvPr/>
            </p:nvSpPr>
            <p:spPr bwMode="auto">
              <a:xfrm flipV="1">
                <a:off x="3839" y="3403"/>
                <a:ext cx="1" cy="48"/>
              </a:xfrm>
              <a:prstGeom prst="line">
                <a:avLst/>
              </a:prstGeom>
              <a:noFill/>
              <a:ln w="0">
                <a:solidFill>
                  <a:srgbClr val="000000"/>
                </a:solidFill>
                <a:round/>
                <a:headEnd/>
                <a:tailEnd/>
              </a:ln>
            </p:spPr>
            <p:txBody>
              <a:bodyPr/>
              <a:lstStyle/>
              <a:p>
                <a:endParaRPr lang="en-US"/>
              </a:p>
            </p:txBody>
          </p:sp>
          <p:sp>
            <p:nvSpPr>
              <p:cNvPr id="99463" name="Line 1084"/>
              <p:cNvSpPr>
                <a:spLocks noChangeShapeType="1"/>
              </p:cNvSpPr>
              <p:nvPr/>
            </p:nvSpPr>
            <p:spPr bwMode="auto">
              <a:xfrm flipV="1">
                <a:off x="3839" y="3403"/>
                <a:ext cx="1" cy="48"/>
              </a:xfrm>
              <a:prstGeom prst="line">
                <a:avLst/>
              </a:prstGeom>
              <a:noFill/>
              <a:ln w="0">
                <a:solidFill>
                  <a:srgbClr val="000000"/>
                </a:solidFill>
                <a:round/>
                <a:headEnd/>
                <a:tailEnd/>
              </a:ln>
            </p:spPr>
            <p:txBody>
              <a:bodyPr/>
              <a:lstStyle/>
              <a:p>
                <a:endParaRPr lang="en-US"/>
              </a:p>
            </p:txBody>
          </p:sp>
          <p:sp>
            <p:nvSpPr>
              <p:cNvPr id="99464" name="Line 1085"/>
              <p:cNvSpPr>
                <a:spLocks noChangeShapeType="1"/>
              </p:cNvSpPr>
              <p:nvPr/>
            </p:nvSpPr>
            <p:spPr bwMode="auto">
              <a:xfrm flipV="1">
                <a:off x="3839" y="3403"/>
                <a:ext cx="1" cy="48"/>
              </a:xfrm>
              <a:prstGeom prst="line">
                <a:avLst/>
              </a:prstGeom>
              <a:noFill/>
              <a:ln w="0">
                <a:solidFill>
                  <a:srgbClr val="000000"/>
                </a:solidFill>
                <a:round/>
                <a:headEnd/>
                <a:tailEnd/>
              </a:ln>
            </p:spPr>
            <p:txBody>
              <a:bodyPr/>
              <a:lstStyle/>
              <a:p>
                <a:endParaRPr lang="en-US"/>
              </a:p>
            </p:txBody>
          </p:sp>
          <p:sp>
            <p:nvSpPr>
              <p:cNvPr id="99465" name="Line 1086"/>
              <p:cNvSpPr>
                <a:spLocks noChangeShapeType="1"/>
              </p:cNvSpPr>
              <p:nvPr/>
            </p:nvSpPr>
            <p:spPr bwMode="auto">
              <a:xfrm flipV="1">
                <a:off x="3845" y="3403"/>
                <a:ext cx="1" cy="48"/>
              </a:xfrm>
              <a:prstGeom prst="line">
                <a:avLst/>
              </a:prstGeom>
              <a:noFill/>
              <a:ln w="0">
                <a:solidFill>
                  <a:srgbClr val="000000"/>
                </a:solidFill>
                <a:round/>
                <a:headEnd/>
                <a:tailEnd/>
              </a:ln>
            </p:spPr>
            <p:txBody>
              <a:bodyPr/>
              <a:lstStyle/>
              <a:p>
                <a:endParaRPr lang="en-US"/>
              </a:p>
            </p:txBody>
          </p:sp>
          <p:sp>
            <p:nvSpPr>
              <p:cNvPr id="99466" name="Line 1087"/>
              <p:cNvSpPr>
                <a:spLocks noChangeShapeType="1"/>
              </p:cNvSpPr>
              <p:nvPr/>
            </p:nvSpPr>
            <p:spPr bwMode="auto">
              <a:xfrm flipV="1">
                <a:off x="3845" y="3403"/>
                <a:ext cx="1" cy="48"/>
              </a:xfrm>
              <a:prstGeom prst="line">
                <a:avLst/>
              </a:prstGeom>
              <a:noFill/>
              <a:ln w="0">
                <a:solidFill>
                  <a:srgbClr val="000000"/>
                </a:solidFill>
                <a:round/>
                <a:headEnd/>
                <a:tailEnd/>
              </a:ln>
            </p:spPr>
            <p:txBody>
              <a:bodyPr/>
              <a:lstStyle/>
              <a:p>
                <a:endParaRPr lang="en-US"/>
              </a:p>
            </p:txBody>
          </p:sp>
          <p:sp>
            <p:nvSpPr>
              <p:cNvPr id="99467" name="Line 1088"/>
              <p:cNvSpPr>
                <a:spLocks noChangeShapeType="1"/>
              </p:cNvSpPr>
              <p:nvPr/>
            </p:nvSpPr>
            <p:spPr bwMode="auto">
              <a:xfrm flipV="1">
                <a:off x="3845" y="3403"/>
                <a:ext cx="1" cy="48"/>
              </a:xfrm>
              <a:prstGeom prst="line">
                <a:avLst/>
              </a:prstGeom>
              <a:noFill/>
              <a:ln w="0">
                <a:solidFill>
                  <a:srgbClr val="000000"/>
                </a:solidFill>
                <a:round/>
                <a:headEnd/>
                <a:tailEnd/>
              </a:ln>
            </p:spPr>
            <p:txBody>
              <a:bodyPr/>
              <a:lstStyle/>
              <a:p>
                <a:endParaRPr lang="en-US"/>
              </a:p>
            </p:txBody>
          </p:sp>
          <p:sp>
            <p:nvSpPr>
              <p:cNvPr id="99468" name="Line 1089"/>
              <p:cNvSpPr>
                <a:spLocks noChangeShapeType="1"/>
              </p:cNvSpPr>
              <p:nvPr/>
            </p:nvSpPr>
            <p:spPr bwMode="auto">
              <a:xfrm flipV="1">
                <a:off x="3851" y="3403"/>
                <a:ext cx="1" cy="48"/>
              </a:xfrm>
              <a:prstGeom prst="line">
                <a:avLst/>
              </a:prstGeom>
              <a:noFill/>
              <a:ln w="0">
                <a:solidFill>
                  <a:srgbClr val="000000"/>
                </a:solidFill>
                <a:round/>
                <a:headEnd/>
                <a:tailEnd/>
              </a:ln>
            </p:spPr>
            <p:txBody>
              <a:bodyPr/>
              <a:lstStyle/>
              <a:p>
                <a:endParaRPr lang="en-US"/>
              </a:p>
            </p:txBody>
          </p:sp>
          <p:sp>
            <p:nvSpPr>
              <p:cNvPr id="99469" name="Line 1090"/>
              <p:cNvSpPr>
                <a:spLocks noChangeShapeType="1"/>
              </p:cNvSpPr>
              <p:nvPr/>
            </p:nvSpPr>
            <p:spPr bwMode="auto">
              <a:xfrm flipV="1">
                <a:off x="3851" y="3403"/>
                <a:ext cx="1" cy="48"/>
              </a:xfrm>
              <a:prstGeom prst="line">
                <a:avLst/>
              </a:prstGeom>
              <a:noFill/>
              <a:ln w="0">
                <a:solidFill>
                  <a:srgbClr val="000000"/>
                </a:solidFill>
                <a:round/>
                <a:headEnd/>
                <a:tailEnd/>
              </a:ln>
            </p:spPr>
            <p:txBody>
              <a:bodyPr/>
              <a:lstStyle/>
              <a:p>
                <a:endParaRPr lang="en-US"/>
              </a:p>
            </p:txBody>
          </p:sp>
          <p:sp>
            <p:nvSpPr>
              <p:cNvPr id="99470" name="Line 1091"/>
              <p:cNvSpPr>
                <a:spLocks noChangeShapeType="1"/>
              </p:cNvSpPr>
              <p:nvPr/>
            </p:nvSpPr>
            <p:spPr bwMode="auto">
              <a:xfrm flipV="1">
                <a:off x="3851" y="3403"/>
                <a:ext cx="1" cy="48"/>
              </a:xfrm>
              <a:prstGeom prst="line">
                <a:avLst/>
              </a:prstGeom>
              <a:noFill/>
              <a:ln w="0">
                <a:solidFill>
                  <a:srgbClr val="000000"/>
                </a:solidFill>
                <a:round/>
                <a:headEnd/>
                <a:tailEnd/>
              </a:ln>
            </p:spPr>
            <p:txBody>
              <a:bodyPr/>
              <a:lstStyle/>
              <a:p>
                <a:endParaRPr lang="en-US"/>
              </a:p>
            </p:txBody>
          </p:sp>
          <p:sp>
            <p:nvSpPr>
              <p:cNvPr id="99471" name="Line 1092"/>
              <p:cNvSpPr>
                <a:spLocks noChangeShapeType="1"/>
              </p:cNvSpPr>
              <p:nvPr/>
            </p:nvSpPr>
            <p:spPr bwMode="auto">
              <a:xfrm flipV="1">
                <a:off x="3857" y="3403"/>
                <a:ext cx="1" cy="48"/>
              </a:xfrm>
              <a:prstGeom prst="line">
                <a:avLst/>
              </a:prstGeom>
              <a:noFill/>
              <a:ln w="0">
                <a:solidFill>
                  <a:srgbClr val="000000"/>
                </a:solidFill>
                <a:round/>
                <a:headEnd/>
                <a:tailEnd/>
              </a:ln>
            </p:spPr>
            <p:txBody>
              <a:bodyPr/>
              <a:lstStyle/>
              <a:p>
                <a:endParaRPr lang="en-US"/>
              </a:p>
            </p:txBody>
          </p:sp>
          <p:sp>
            <p:nvSpPr>
              <p:cNvPr id="99472" name="Line 1093"/>
              <p:cNvSpPr>
                <a:spLocks noChangeShapeType="1"/>
              </p:cNvSpPr>
              <p:nvPr/>
            </p:nvSpPr>
            <p:spPr bwMode="auto">
              <a:xfrm flipV="1">
                <a:off x="3857" y="3403"/>
                <a:ext cx="1" cy="48"/>
              </a:xfrm>
              <a:prstGeom prst="line">
                <a:avLst/>
              </a:prstGeom>
              <a:noFill/>
              <a:ln w="0">
                <a:solidFill>
                  <a:srgbClr val="000000"/>
                </a:solidFill>
                <a:round/>
                <a:headEnd/>
                <a:tailEnd/>
              </a:ln>
            </p:spPr>
            <p:txBody>
              <a:bodyPr/>
              <a:lstStyle/>
              <a:p>
                <a:endParaRPr lang="en-US"/>
              </a:p>
            </p:txBody>
          </p:sp>
          <p:sp>
            <p:nvSpPr>
              <p:cNvPr id="99473" name="Line 1094"/>
              <p:cNvSpPr>
                <a:spLocks noChangeShapeType="1"/>
              </p:cNvSpPr>
              <p:nvPr/>
            </p:nvSpPr>
            <p:spPr bwMode="auto">
              <a:xfrm flipV="1">
                <a:off x="3857" y="3403"/>
                <a:ext cx="1" cy="48"/>
              </a:xfrm>
              <a:prstGeom prst="line">
                <a:avLst/>
              </a:prstGeom>
              <a:noFill/>
              <a:ln w="0">
                <a:solidFill>
                  <a:srgbClr val="000000"/>
                </a:solidFill>
                <a:round/>
                <a:headEnd/>
                <a:tailEnd/>
              </a:ln>
            </p:spPr>
            <p:txBody>
              <a:bodyPr/>
              <a:lstStyle/>
              <a:p>
                <a:endParaRPr lang="en-US"/>
              </a:p>
            </p:txBody>
          </p:sp>
          <p:sp>
            <p:nvSpPr>
              <p:cNvPr id="99474" name="Line 1095"/>
              <p:cNvSpPr>
                <a:spLocks noChangeShapeType="1"/>
              </p:cNvSpPr>
              <p:nvPr/>
            </p:nvSpPr>
            <p:spPr bwMode="auto">
              <a:xfrm flipV="1">
                <a:off x="3863" y="3403"/>
                <a:ext cx="1" cy="48"/>
              </a:xfrm>
              <a:prstGeom prst="line">
                <a:avLst/>
              </a:prstGeom>
              <a:noFill/>
              <a:ln w="0">
                <a:solidFill>
                  <a:srgbClr val="000000"/>
                </a:solidFill>
                <a:round/>
                <a:headEnd/>
                <a:tailEnd/>
              </a:ln>
            </p:spPr>
            <p:txBody>
              <a:bodyPr/>
              <a:lstStyle/>
              <a:p>
                <a:endParaRPr lang="en-US"/>
              </a:p>
            </p:txBody>
          </p:sp>
          <p:sp>
            <p:nvSpPr>
              <p:cNvPr id="99475" name="Line 1096"/>
              <p:cNvSpPr>
                <a:spLocks noChangeShapeType="1"/>
              </p:cNvSpPr>
              <p:nvPr/>
            </p:nvSpPr>
            <p:spPr bwMode="auto">
              <a:xfrm flipV="1">
                <a:off x="3863" y="3403"/>
                <a:ext cx="1" cy="48"/>
              </a:xfrm>
              <a:prstGeom prst="line">
                <a:avLst/>
              </a:prstGeom>
              <a:noFill/>
              <a:ln w="0">
                <a:solidFill>
                  <a:srgbClr val="000000"/>
                </a:solidFill>
                <a:round/>
                <a:headEnd/>
                <a:tailEnd/>
              </a:ln>
            </p:spPr>
            <p:txBody>
              <a:bodyPr/>
              <a:lstStyle/>
              <a:p>
                <a:endParaRPr lang="en-US"/>
              </a:p>
            </p:txBody>
          </p:sp>
          <p:sp>
            <p:nvSpPr>
              <p:cNvPr id="99476" name="Line 1097"/>
              <p:cNvSpPr>
                <a:spLocks noChangeShapeType="1"/>
              </p:cNvSpPr>
              <p:nvPr/>
            </p:nvSpPr>
            <p:spPr bwMode="auto">
              <a:xfrm flipV="1">
                <a:off x="3863" y="3403"/>
                <a:ext cx="1" cy="48"/>
              </a:xfrm>
              <a:prstGeom prst="line">
                <a:avLst/>
              </a:prstGeom>
              <a:noFill/>
              <a:ln w="0">
                <a:solidFill>
                  <a:srgbClr val="000000"/>
                </a:solidFill>
                <a:round/>
                <a:headEnd/>
                <a:tailEnd/>
              </a:ln>
            </p:spPr>
            <p:txBody>
              <a:bodyPr/>
              <a:lstStyle/>
              <a:p>
                <a:endParaRPr lang="en-US"/>
              </a:p>
            </p:txBody>
          </p:sp>
          <p:sp>
            <p:nvSpPr>
              <p:cNvPr id="99477" name="Line 1098"/>
              <p:cNvSpPr>
                <a:spLocks noChangeShapeType="1"/>
              </p:cNvSpPr>
              <p:nvPr/>
            </p:nvSpPr>
            <p:spPr bwMode="auto">
              <a:xfrm flipV="1">
                <a:off x="3869" y="3403"/>
                <a:ext cx="1" cy="48"/>
              </a:xfrm>
              <a:prstGeom prst="line">
                <a:avLst/>
              </a:prstGeom>
              <a:noFill/>
              <a:ln w="0">
                <a:solidFill>
                  <a:srgbClr val="000000"/>
                </a:solidFill>
                <a:round/>
                <a:headEnd/>
                <a:tailEnd/>
              </a:ln>
            </p:spPr>
            <p:txBody>
              <a:bodyPr/>
              <a:lstStyle/>
              <a:p>
                <a:endParaRPr lang="en-US"/>
              </a:p>
            </p:txBody>
          </p:sp>
          <p:sp>
            <p:nvSpPr>
              <p:cNvPr id="99478" name="Line 1099"/>
              <p:cNvSpPr>
                <a:spLocks noChangeShapeType="1"/>
              </p:cNvSpPr>
              <p:nvPr/>
            </p:nvSpPr>
            <p:spPr bwMode="auto">
              <a:xfrm flipV="1">
                <a:off x="3869" y="3403"/>
                <a:ext cx="1" cy="48"/>
              </a:xfrm>
              <a:prstGeom prst="line">
                <a:avLst/>
              </a:prstGeom>
              <a:noFill/>
              <a:ln w="0">
                <a:solidFill>
                  <a:srgbClr val="000000"/>
                </a:solidFill>
                <a:round/>
                <a:headEnd/>
                <a:tailEnd/>
              </a:ln>
            </p:spPr>
            <p:txBody>
              <a:bodyPr/>
              <a:lstStyle/>
              <a:p>
                <a:endParaRPr lang="en-US"/>
              </a:p>
            </p:txBody>
          </p:sp>
          <p:sp>
            <p:nvSpPr>
              <p:cNvPr id="99479" name="Line 1100"/>
              <p:cNvSpPr>
                <a:spLocks noChangeShapeType="1"/>
              </p:cNvSpPr>
              <p:nvPr/>
            </p:nvSpPr>
            <p:spPr bwMode="auto">
              <a:xfrm flipV="1">
                <a:off x="3869" y="3403"/>
                <a:ext cx="1" cy="48"/>
              </a:xfrm>
              <a:prstGeom prst="line">
                <a:avLst/>
              </a:prstGeom>
              <a:noFill/>
              <a:ln w="0">
                <a:solidFill>
                  <a:srgbClr val="000000"/>
                </a:solidFill>
                <a:round/>
                <a:headEnd/>
                <a:tailEnd/>
              </a:ln>
            </p:spPr>
            <p:txBody>
              <a:bodyPr/>
              <a:lstStyle/>
              <a:p>
                <a:endParaRPr lang="en-US"/>
              </a:p>
            </p:txBody>
          </p:sp>
          <p:sp>
            <p:nvSpPr>
              <p:cNvPr id="99480" name="Line 1101"/>
              <p:cNvSpPr>
                <a:spLocks noChangeShapeType="1"/>
              </p:cNvSpPr>
              <p:nvPr/>
            </p:nvSpPr>
            <p:spPr bwMode="auto">
              <a:xfrm flipV="1">
                <a:off x="3875" y="3403"/>
                <a:ext cx="1" cy="48"/>
              </a:xfrm>
              <a:prstGeom prst="line">
                <a:avLst/>
              </a:prstGeom>
              <a:noFill/>
              <a:ln w="0">
                <a:solidFill>
                  <a:srgbClr val="000000"/>
                </a:solidFill>
                <a:round/>
                <a:headEnd/>
                <a:tailEnd/>
              </a:ln>
            </p:spPr>
            <p:txBody>
              <a:bodyPr/>
              <a:lstStyle/>
              <a:p>
                <a:endParaRPr lang="en-US"/>
              </a:p>
            </p:txBody>
          </p:sp>
          <p:sp>
            <p:nvSpPr>
              <p:cNvPr id="99481" name="Line 1102"/>
              <p:cNvSpPr>
                <a:spLocks noChangeShapeType="1"/>
              </p:cNvSpPr>
              <p:nvPr/>
            </p:nvSpPr>
            <p:spPr bwMode="auto">
              <a:xfrm flipV="1">
                <a:off x="3875" y="3403"/>
                <a:ext cx="1" cy="48"/>
              </a:xfrm>
              <a:prstGeom prst="line">
                <a:avLst/>
              </a:prstGeom>
              <a:noFill/>
              <a:ln w="0">
                <a:solidFill>
                  <a:srgbClr val="000000"/>
                </a:solidFill>
                <a:round/>
                <a:headEnd/>
                <a:tailEnd/>
              </a:ln>
            </p:spPr>
            <p:txBody>
              <a:bodyPr/>
              <a:lstStyle/>
              <a:p>
                <a:endParaRPr lang="en-US"/>
              </a:p>
            </p:txBody>
          </p:sp>
          <p:sp>
            <p:nvSpPr>
              <p:cNvPr id="99482" name="Line 1103"/>
              <p:cNvSpPr>
                <a:spLocks noChangeShapeType="1"/>
              </p:cNvSpPr>
              <p:nvPr/>
            </p:nvSpPr>
            <p:spPr bwMode="auto">
              <a:xfrm flipV="1">
                <a:off x="3875" y="3403"/>
                <a:ext cx="1" cy="48"/>
              </a:xfrm>
              <a:prstGeom prst="line">
                <a:avLst/>
              </a:prstGeom>
              <a:noFill/>
              <a:ln w="0">
                <a:solidFill>
                  <a:srgbClr val="000000"/>
                </a:solidFill>
                <a:round/>
                <a:headEnd/>
                <a:tailEnd/>
              </a:ln>
            </p:spPr>
            <p:txBody>
              <a:bodyPr/>
              <a:lstStyle/>
              <a:p>
                <a:endParaRPr lang="en-US"/>
              </a:p>
            </p:txBody>
          </p:sp>
          <p:sp>
            <p:nvSpPr>
              <p:cNvPr id="99483" name="Line 1104"/>
              <p:cNvSpPr>
                <a:spLocks noChangeShapeType="1"/>
              </p:cNvSpPr>
              <p:nvPr/>
            </p:nvSpPr>
            <p:spPr bwMode="auto">
              <a:xfrm flipV="1">
                <a:off x="3881" y="3403"/>
                <a:ext cx="1" cy="48"/>
              </a:xfrm>
              <a:prstGeom prst="line">
                <a:avLst/>
              </a:prstGeom>
              <a:noFill/>
              <a:ln w="0">
                <a:solidFill>
                  <a:srgbClr val="000000"/>
                </a:solidFill>
                <a:round/>
                <a:headEnd/>
                <a:tailEnd/>
              </a:ln>
            </p:spPr>
            <p:txBody>
              <a:bodyPr/>
              <a:lstStyle/>
              <a:p>
                <a:endParaRPr lang="en-US"/>
              </a:p>
            </p:txBody>
          </p:sp>
          <p:sp>
            <p:nvSpPr>
              <p:cNvPr id="99484" name="Line 1105"/>
              <p:cNvSpPr>
                <a:spLocks noChangeShapeType="1"/>
              </p:cNvSpPr>
              <p:nvPr/>
            </p:nvSpPr>
            <p:spPr bwMode="auto">
              <a:xfrm flipV="1">
                <a:off x="3881" y="3403"/>
                <a:ext cx="1" cy="48"/>
              </a:xfrm>
              <a:prstGeom prst="line">
                <a:avLst/>
              </a:prstGeom>
              <a:noFill/>
              <a:ln w="0">
                <a:solidFill>
                  <a:srgbClr val="000000"/>
                </a:solidFill>
                <a:round/>
                <a:headEnd/>
                <a:tailEnd/>
              </a:ln>
            </p:spPr>
            <p:txBody>
              <a:bodyPr/>
              <a:lstStyle/>
              <a:p>
                <a:endParaRPr lang="en-US"/>
              </a:p>
            </p:txBody>
          </p:sp>
          <p:sp>
            <p:nvSpPr>
              <p:cNvPr id="99485" name="Line 1106"/>
              <p:cNvSpPr>
                <a:spLocks noChangeShapeType="1"/>
              </p:cNvSpPr>
              <p:nvPr/>
            </p:nvSpPr>
            <p:spPr bwMode="auto">
              <a:xfrm flipV="1">
                <a:off x="3881" y="3403"/>
                <a:ext cx="1" cy="48"/>
              </a:xfrm>
              <a:prstGeom prst="line">
                <a:avLst/>
              </a:prstGeom>
              <a:noFill/>
              <a:ln w="0">
                <a:solidFill>
                  <a:srgbClr val="000000"/>
                </a:solidFill>
                <a:round/>
                <a:headEnd/>
                <a:tailEnd/>
              </a:ln>
            </p:spPr>
            <p:txBody>
              <a:bodyPr/>
              <a:lstStyle/>
              <a:p>
                <a:endParaRPr lang="en-US"/>
              </a:p>
            </p:txBody>
          </p:sp>
          <p:sp>
            <p:nvSpPr>
              <p:cNvPr id="99486" name="Line 1107"/>
              <p:cNvSpPr>
                <a:spLocks noChangeShapeType="1"/>
              </p:cNvSpPr>
              <p:nvPr/>
            </p:nvSpPr>
            <p:spPr bwMode="auto">
              <a:xfrm flipV="1">
                <a:off x="3887" y="3403"/>
                <a:ext cx="1" cy="48"/>
              </a:xfrm>
              <a:prstGeom prst="line">
                <a:avLst/>
              </a:prstGeom>
              <a:noFill/>
              <a:ln w="0">
                <a:solidFill>
                  <a:srgbClr val="000000"/>
                </a:solidFill>
                <a:round/>
                <a:headEnd/>
                <a:tailEnd/>
              </a:ln>
            </p:spPr>
            <p:txBody>
              <a:bodyPr/>
              <a:lstStyle/>
              <a:p>
                <a:endParaRPr lang="en-US"/>
              </a:p>
            </p:txBody>
          </p:sp>
          <p:sp>
            <p:nvSpPr>
              <p:cNvPr id="99487" name="Line 1108"/>
              <p:cNvSpPr>
                <a:spLocks noChangeShapeType="1"/>
              </p:cNvSpPr>
              <p:nvPr/>
            </p:nvSpPr>
            <p:spPr bwMode="auto">
              <a:xfrm flipV="1">
                <a:off x="3887" y="3403"/>
                <a:ext cx="1" cy="48"/>
              </a:xfrm>
              <a:prstGeom prst="line">
                <a:avLst/>
              </a:prstGeom>
              <a:noFill/>
              <a:ln w="0">
                <a:solidFill>
                  <a:srgbClr val="000000"/>
                </a:solidFill>
                <a:round/>
                <a:headEnd/>
                <a:tailEnd/>
              </a:ln>
            </p:spPr>
            <p:txBody>
              <a:bodyPr/>
              <a:lstStyle/>
              <a:p>
                <a:endParaRPr lang="en-US"/>
              </a:p>
            </p:txBody>
          </p:sp>
          <p:sp>
            <p:nvSpPr>
              <p:cNvPr id="99488" name="Line 1109"/>
              <p:cNvSpPr>
                <a:spLocks noChangeShapeType="1"/>
              </p:cNvSpPr>
              <p:nvPr/>
            </p:nvSpPr>
            <p:spPr bwMode="auto">
              <a:xfrm flipV="1">
                <a:off x="3887" y="3403"/>
                <a:ext cx="1" cy="48"/>
              </a:xfrm>
              <a:prstGeom prst="line">
                <a:avLst/>
              </a:prstGeom>
              <a:noFill/>
              <a:ln w="0">
                <a:solidFill>
                  <a:srgbClr val="000000"/>
                </a:solidFill>
                <a:round/>
                <a:headEnd/>
                <a:tailEnd/>
              </a:ln>
            </p:spPr>
            <p:txBody>
              <a:bodyPr/>
              <a:lstStyle/>
              <a:p>
                <a:endParaRPr lang="en-US"/>
              </a:p>
            </p:txBody>
          </p:sp>
          <p:sp>
            <p:nvSpPr>
              <p:cNvPr id="99489" name="Line 1110"/>
              <p:cNvSpPr>
                <a:spLocks noChangeShapeType="1"/>
              </p:cNvSpPr>
              <p:nvPr/>
            </p:nvSpPr>
            <p:spPr bwMode="auto">
              <a:xfrm flipV="1">
                <a:off x="3893" y="3403"/>
                <a:ext cx="1" cy="48"/>
              </a:xfrm>
              <a:prstGeom prst="line">
                <a:avLst/>
              </a:prstGeom>
              <a:noFill/>
              <a:ln w="0">
                <a:solidFill>
                  <a:srgbClr val="000000"/>
                </a:solidFill>
                <a:round/>
                <a:headEnd/>
                <a:tailEnd/>
              </a:ln>
            </p:spPr>
            <p:txBody>
              <a:bodyPr/>
              <a:lstStyle/>
              <a:p>
                <a:endParaRPr lang="en-US"/>
              </a:p>
            </p:txBody>
          </p:sp>
          <p:sp>
            <p:nvSpPr>
              <p:cNvPr id="99490" name="Line 1111"/>
              <p:cNvSpPr>
                <a:spLocks noChangeShapeType="1"/>
              </p:cNvSpPr>
              <p:nvPr/>
            </p:nvSpPr>
            <p:spPr bwMode="auto">
              <a:xfrm flipV="1">
                <a:off x="3893" y="3403"/>
                <a:ext cx="1" cy="48"/>
              </a:xfrm>
              <a:prstGeom prst="line">
                <a:avLst/>
              </a:prstGeom>
              <a:noFill/>
              <a:ln w="0">
                <a:solidFill>
                  <a:srgbClr val="000000"/>
                </a:solidFill>
                <a:round/>
                <a:headEnd/>
                <a:tailEnd/>
              </a:ln>
            </p:spPr>
            <p:txBody>
              <a:bodyPr/>
              <a:lstStyle/>
              <a:p>
                <a:endParaRPr lang="en-US"/>
              </a:p>
            </p:txBody>
          </p:sp>
          <p:sp>
            <p:nvSpPr>
              <p:cNvPr id="99491" name="Line 1112"/>
              <p:cNvSpPr>
                <a:spLocks noChangeShapeType="1"/>
              </p:cNvSpPr>
              <p:nvPr/>
            </p:nvSpPr>
            <p:spPr bwMode="auto">
              <a:xfrm flipV="1">
                <a:off x="3893" y="3403"/>
                <a:ext cx="1" cy="48"/>
              </a:xfrm>
              <a:prstGeom prst="line">
                <a:avLst/>
              </a:prstGeom>
              <a:noFill/>
              <a:ln w="0">
                <a:solidFill>
                  <a:srgbClr val="000000"/>
                </a:solidFill>
                <a:round/>
                <a:headEnd/>
                <a:tailEnd/>
              </a:ln>
            </p:spPr>
            <p:txBody>
              <a:bodyPr/>
              <a:lstStyle/>
              <a:p>
                <a:endParaRPr lang="en-US"/>
              </a:p>
            </p:txBody>
          </p:sp>
          <p:sp>
            <p:nvSpPr>
              <p:cNvPr id="99492" name="Line 1113"/>
              <p:cNvSpPr>
                <a:spLocks noChangeShapeType="1"/>
              </p:cNvSpPr>
              <p:nvPr/>
            </p:nvSpPr>
            <p:spPr bwMode="auto">
              <a:xfrm flipV="1">
                <a:off x="3899" y="3403"/>
                <a:ext cx="1" cy="48"/>
              </a:xfrm>
              <a:prstGeom prst="line">
                <a:avLst/>
              </a:prstGeom>
              <a:noFill/>
              <a:ln w="0">
                <a:solidFill>
                  <a:srgbClr val="000000"/>
                </a:solidFill>
                <a:round/>
                <a:headEnd/>
                <a:tailEnd/>
              </a:ln>
            </p:spPr>
            <p:txBody>
              <a:bodyPr/>
              <a:lstStyle/>
              <a:p>
                <a:endParaRPr lang="en-US"/>
              </a:p>
            </p:txBody>
          </p:sp>
          <p:sp>
            <p:nvSpPr>
              <p:cNvPr id="99493" name="Line 1114"/>
              <p:cNvSpPr>
                <a:spLocks noChangeShapeType="1"/>
              </p:cNvSpPr>
              <p:nvPr/>
            </p:nvSpPr>
            <p:spPr bwMode="auto">
              <a:xfrm flipV="1">
                <a:off x="3899" y="3403"/>
                <a:ext cx="1" cy="48"/>
              </a:xfrm>
              <a:prstGeom prst="line">
                <a:avLst/>
              </a:prstGeom>
              <a:noFill/>
              <a:ln w="0">
                <a:solidFill>
                  <a:srgbClr val="000000"/>
                </a:solidFill>
                <a:round/>
                <a:headEnd/>
                <a:tailEnd/>
              </a:ln>
            </p:spPr>
            <p:txBody>
              <a:bodyPr/>
              <a:lstStyle/>
              <a:p>
                <a:endParaRPr lang="en-US"/>
              </a:p>
            </p:txBody>
          </p:sp>
          <p:sp>
            <p:nvSpPr>
              <p:cNvPr id="99494" name="Line 1115"/>
              <p:cNvSpPr>
                <a:spLocks noChangeShapeType="1"/>
              </p:cNvSpPr>
              <p:nvPr/>
            </p:nvSpPr>
            <p:spPr bwMode="auto">
              <a:xfrm flipV="1">
                <a:off x="3899" y="3403"/>
                <a:ext cx="1" cy="48"/>
              </a:xfrm>
              <a:prstGeom prst="line">
                <a:avLst/>
              </a:prstGeom>
              <a:noFill/>
              <a:ln w="0">
                <a:solidFill>
                  <a:srgbClr val="000000"/>
                </a:solidFill>
                <a:round/>
                <a:headEnd/>
                <a:tailEnd/>
              </a:ln>
            </p:spPr>
            <p:txBody>
              <a:bodyPr/>
              <a:lstStyle/>
              <a:p>
                <a:endParaRPr lang="en-US"/>
              </a:p>
            </p:txBody>
          </p:sp>
          <p:sp>
            <p:nvSpPr>
              <p:cNvPr id="99495" name="Line 1116"/>
              <p:cNvSpPr>
                <a:spLocks noChangeShapeType="1"/>
              </p:cNvSpPr>
              <p:nvPr/>
            </p:nvSpPr>
            <p:spPr bwMode="auto">
              <a:xfrm flipV="1">
                <a:off x="3905" y="3403"/>
                <a:ext cx="1" cy="48"/>
              </a:xfrm>
              <a:prstGeom prst="line">
                <a:avLst/>
              </a:prstGeom>
              <a:noFill/>
              <a:ln w="0">
                <a:solidFill>
                  <a:srgbClr val="000000"/>
                </a:solidFill>
                <a:round/>
                <a:headEnd/>
                <a:tailEnd/>
              </a:ln>
            </p:spPr>
            <p:txBody>
              <a:bodyPr/>
              <a:lstStyle/>
              <a:p>
                <a:endParaRPr lang="en-US"/>
              </a:p>
            </p:txBody>
          </p:sp>
          <p:sp>
            <p:nvSpPr>
              <p:cNvPr id="99496" name="Line 1117"/>
              <p:cNvSpPr>
                <a:spLocks noChangeShapeType="1"/>
              </p:cNvSpPr>
              <p:nvPr/>
            </p:nvSpPr>
            <p:spPr bwMode="auto">
              <a:xfrm flipV="1">
                <a:off x="3905" y="3403"/>
                <a:ext cx="1" cy="48"/>
              </a:xfrm>
              <a:prstGeom prst="line">
                <a:avLst/>
              </a:prstGeom>
              <a:noFill/>
              <a:ln w="0">
                <a:solidFill>
                  <a:srgbClr val="000000"/>
                </a:solidFill>
                <a:round/>
                <a:headEnd/>
                <a:tailEnd/>
              </a:ln>
            </p:spPr>
            <p:txBody>
              <a:bodyPr/>
              <a:lstStyle/>
              <a:p>
                <a:endParaRPr lang="en-US"/>
              </a:p>
            </p:txBody>
          </p:sp>
          <p:sp>
            <p:nvSpPr>
              <p:cNvPr id="99497" name="Line 1118"/>
              <p:cNvSpPr>
                <a:spLocks noChangeShapeType="1"/>
              </p:cNvSpPr>
              <p:nvPr/>
            </p:nvSpPr>
            <p:spPr bwMode="auto">
              <a:xfrm flipV="1">
                <a:off x="3905" y="3403"/>
                <a:ext cx="1" cy="48"/>
              </a:xfrm>
              <a:prstGeom prst="line">
                <a:avLst/>
              </a:prstGeom>
              <a:noFill/>
              <a:ln w="0">
                <a:solidFill>
                  <a:srgbClr val="000000"/>
                </a:solidFill>
                <a:round/>
                <a:headEnd/>
                <a:tailEnd/>
              </a:ln>
            </p:spPr>
            <p:txBody>
              <a:bodyPr/>
              <a:lstStyle/>
              <a:p>
                <a:endParaRPr lang="en-US"/>
              </a:p>
            </p:txBody>
          </p:sp>
          <p:sp>
            <p:nvSpPr>
              <p:cNvPr id="99498" name="Line 1119"/>
              <p:cNvSpPr>
                <a:spLocks noChangeShapeType="1"/>
              </p:cNvSpPr>
              <p:nvPr/>
            </p:nvSpPr>
            <p:spPr bwMode="auto">
              <a:xfrm flipV="1">
                <a:off x="3911" y="3403"/>
                <a:ext cx="1" cy="48"/>
              </a:xfrm>
              <a:prstGeom prst="line">
                <a:avLst/>
              </a:prstGeom>
              <a:noFill/>
              <a:ln w="0">
                <a:solidFill>
                  <a:srgbClr val="000000"/>
                </a:solidFill>
                <a:round/>
                <a:headEnd/>
                <a:tailEnd/>
              </a:ln>
            </p:spPr>
            <p:txBody>
              <a:bodyPr/>
              <a:lstStyle/>
              <a:p>
                <a:endParaRPr lang="en-US"/>
              </a:p>
            </p:txBody>
          </p:sp>
          <p:sp>
            <p:nvSpPr>
              <p:cNvPr id="99499" name="Line 1120"/>
              <p:cNvSpPr>
                <a:spLocks noChangeShapeType="1"/>
              </p:cNvSpPr>
              <p:nvPr/>
            </p:nvSpPr>
            <p:spPr bwMode="auto">
              <a:xfrm flipV="1">
                <a:off x="3911" y="3403"/>
                <a:ext cx="1" cy="48"/>
              </a:xfrm>
              <a:prstGeom prst="line">
                <a:avLst/>
              </a:prstGeom>
              <a:noFill/>
              <a:ln w="0">
                <a:solidFill>
                  <a:srgbClr val="000000"/>
                </a:solidFill>
                <a:round/>
                <a:headEnd/>
                <a:tailEnd/>
              </a:ln>
            </p:spPr>
            <p:txBody>
              <a:bodyPr/>
              <a:lstStyle/>
              <a:p>
                <a:endParaRPr lang="en-US"/>
              </a:p>
            </p:txBody>
          </p:sp>
          <p:sp>
            <p:nvSpPr>
              <p:cNvPr id="99500" name="Line 1121"/>
              <p:cNvSpPr>
                <a:spLocks noChangeShapeType="1"/>
              </p:cNvSpPr>
              <p:nvPr/>
            </p:nvSpPr>
            <p:spPr bwMode="auto">
              <a:xfrm flipV="1">
                <a:off x="3911" y="3403"/>
                <a:ext cx="1" cy="48"/>
              </a:xfrm>
              <a:prstGeom prst="line">
                <a:avLst/>
              </a:prstGeom>
              <a:noFill/>
              <a:ln w="0">
                <a:solidFill>
                  <a:srgbClr val="000000"/>
                </a:solidFill>
                <a:round/>
                <a:headEnd/>
                <a:tailEnd/>
              </a:ln>
            </p:spPr>
            <p:txBody>
              <a:bodyPr/>
              <a:lstStyle/>
              <a:p>
                <a:endParaRPr lang="en-US"/>
              </a:p>
            </p:txBody>
          </p:sp>
          <p:sp>
            <p:nvSpPr>
              <p:cNvPr id="99501" name="Line 1122"/>
              <p:cNvSpPr>
                <a:spLocks noChangeShapeType="1"/>
              </p:cNvSpPr>
              <p:nvPr/>
            </p:nvSpPr>
            <p:spPr bwMode="auto">
              <a:xfrm flipV="1">
                <a:off x="3917" y="3403"/>
                <a:ext cx="1" cy="48"/>
              </a:xfrm>
              <a:prstGeom prst="line">
                <a:avLst/>
              </a:prstGeom>
              <a:noFill/>
              <a:ln w="0">
                <a:solidFill>
                  <a:srgbClr val="000000"/>
                </a:solidFill>
                <a:round/>
                <a:headEnd/>
                <a:tailEnd/>
              </a:ln>
            </p:spPr>
            <p:txBody>
              <a:bodyPr/>
              <a:lstStyle/>
              <a:p>
                <a:endParaRPr lang="en-US"/>
              </a:p>
            </p:txBody>
          </p:sp>
          <p:sp>
            <p:nvSpPr>
              <p:cNvPr id="99502" name="Line 1123"/>
              <p:cNvSpPr>
                <a:spLocks noChangeShapeType="1"/>
              </p:cNvSpPr>
              <p:nvPr/>
            </p:nvSpPr>
            <p:spPr bwMode="auto">
              <a:xfrm flipV="1">
                <a:off x="3917" y="3403"/>
                <a:ext cx="1" cy="48"/>
              </a:xfrm>
              <a:prstGeom prst="line">
                <a:avLst/>
              </a:prstGeom>
              <a:noFill/>
              <a:ln w="0">
                <a:solidFill>
                  <a:srgbClr val="000000"/>
                </a:solidFill>
                <a:round/>
                <a:headEnd/>
                <a:tailEnd/>
              </a:ln>
            </p:spPr>
            <p:txBody>
              <a:bodyPr/>
              <a:lstStyle/>
              <a:p>
                <a:endParaRPr lang="en-US"/>
              </a:p>
            </p:txBody>
          </p:sp>
          <p:sp>
            <p:nvSpPr>
              <p:cNvPr id="99503" name="Line 1124"/>
              <p:cNvSpPr>
                <a:spLocks noChangeShapeType="1"/>
              </p:cNvSpPr>
              <p:nvPr/>
            </p:nvSpPr>
            <p:spPr bwMode="auto">
              <a:xfrm flipV="1">
                <a:off x="3917" y="3403"/>
                <a:ext cx="1" cy="48"/>
              </a:xfrm>
              <a:prstGeom prst="line">
                <a:avLst/>
              </a:prstGeom>
              <a:noFill/>
              <a:ln w="0">
                <a:solidFill>
                  <a:srgbClr val="000000"/>
                </a:solidFill>
                <a:round/>
                <a:headEnd/>
                <a:tailEnd/>
              </a:ln>
            </p:spPr>
            <p:txBody>
              <a:bodyPr/>
              <a:lstStyle/>
              <a:p>
                <a:endParaRPr lang="en-US"/>
              </a:p>
            </p:txBody>
          </p:sp>
          <p:sp>
            <p:nvSpPr>
              <p:cNvPr id="99504" name="Line 1125"/>
              <p:cNvSpPr>
                <a:spLocks noChangeShapeType="1"/>
              </p:cNvSpPr>
              <p:nvPr/>
            </p:nvSpPr>
            <p:spPr bwMode="auto">
              <a:xfrm flipV="1">
                <a:off x="3923" y="3403"/>
                <a:ext cx="1" cy="48"/>
              </a:xfrm>
              <a:prstGeom prst="line">
                <a:avLst/>
              </a:prstGeom>
              <a:noFill/>
              <a:ln w="0">
                <a:solidFill>
                  <a:srgbClr val="000000"/>
                </a:solidFill>
                <a:round/>
                <a:headEnd/>
                <a:tailEnd/>
              </a:ln>
            </p:spPr>
            <p:txBody>
              <a:bodyPr/>
              <a:lstStyle/>
              <a:p>
                <a:endParaRPr lang="en-US"/>
              </a:p>
            </p:txBody>
          </p:sp>
          <p:sp>
            <p:nvSpPr>
              <p:cNvPr id="99505" name="Line 1126"/>
              <p:cNvSpPr>
                <a:spLocks noChangeShapeType="1"/>
              </p:cNvSpPr>
              <p:nvPr/>
            </p:nvSpPr>
            <p:spPr bwMode="auto">
              <a:xfrm flipV="1">
                <a:off x="3923" y="3403"/>
                <a:ext cx="1" cy="48"/>
              </a:xfrm>
              <a:prstGeom prst="line">
                <a:avLst/>
              </a:prstGeom>
              <a:noFill/>
              <a:ln w="0">
                <a:solidFill>
                  <a:srgbClr val="000000"/>
                </a:solidFill>
                <a:round/>
                <a:headEnd/>
                <a:tailEnd/>
              </a:ln>
            </p:spPr>
            <p:txBody>
              <a:bodyPr/>
              <a:lstStyle/>
              <a:p>
                <a:endParaRPr lang="en-US"/>
              </a:p>
            </p:txBody>
          </p:sp>
          <p:sp>
            <p:nvSpPr>
              <p:cNvPr id="99506" name="Freeform 1127"/>
              <p:cNvSpPr>
                <a:spLocks/>
              </p:cNvSpPr>
              <p:nvPr/>
            </p:nvSpPr>
            <p:spPr bwMode="auto">
              <a:xfrm>
                <a:off x="1685" y="2647"/>
                <a:ext cx="2238" cy="228"/>
              </a:xfrm>
              <a:custGeom>
                <a:avLst/>
                <a:gdLst>
                  <a:gd name="T0" fmla="*/ 279936 w 373"/>
                  <a:gd name="T1" fmla="*/ 1726272 h 38"/>
                  <a:gd name="T2" fmla="*/ 559872 w 373"/>
                  <a:gd name="T3" fmla="*/ 1632960 h 38"/>
                  <a:gd name="T4" fmla="*/ 839808 w 373"/>
                  <a:gd name="T5" fmla="*/ 1679616 h 38"/>
                  <a:gd name="T6" fmla="*/ 1119744 w 373"/>
                  <a:gd name="T7" fmla="*/ 1679616 h 38"/>
                  <a:gd name="T8" fmla="*/ 1399680 w 373"/>
                  <a:gd name="T9" fmla="*/ 1632960 h 38"/>
                  <a:gd name="T10" fmla="*/ 1679616 w 373"/>
                  <a:gd name="T11" fmla="*/ 1586304 h 38"/>
                  <a:gd name="T12" fmla="*/ 1959552 w 373"/>
                  <a:gd name="T13" fmla="*/ 1539648 h 38"/>
                  <a:gd name="T14" fmla="*/ 2239488 w 373"/>
                  <a:gd name="T15" fmla="*/ 1446336 h 38"/>
                  <a:gd name="T16" fmla="*/ 2519424 w 373"/>
                  <a:gd name="T17" fmla="*/ 1446336 h 38"/>
                  <a:gd name="T18" fmla="*/ 2799360 w 373"/>
                  <a:gd name="T19" fmla="*/ 1446336 h 38"/>
                  <a:gd name="T20" fmla="*/ 3125952 w 373"/>
                  <a:gd name="T21" fmla="*/ 1353024 h 38"/>
                  <a:gd name="T22" fmla="*/ 3405888 w 373"/>
                  <a:gd name="T23" fmla="*/ 1306368 h 38"/>
                  <a:gd name="T24" fmla="*/ 3685824 w 373"/>
                  <a:gd name="T25" fmla="*/ 1306368 h 38"/>
                  <a:gd name="T26" fmla="*/ 3965760 w 373"/>
                  <a:gd name="T27" fmla="*/ 1259712 h 38"/>
                  <a:gd name="T28" fmla="*/ 4245696 w 373"/>
                  <a:gd name="T29" fmla="*/ 1213056 h 38"/>
                  <a:gd name="T30" fmla="*/ 4525632 w 373"/>
                  <a:gd name="T31" fmla="*/ 1166400 h 38"/>
                  <a:gd name="T32" fmla="*/ 4805568 w 373"/>
                  <a:gd name="T33" fmla="*/ 1166400 h 38"/>
                  <a:gd name="T34" fmla="*/ 5085504 w 373"/>
                  <a:gd name="T35" fmla="*/ 1119744 h 38"/>
                  <a:gd name="T36" fmla="*/ 5365440 w 373"/>
                  <a:gd name="T37" fmla="*/ 1166400 h 38"/>
                  <a:gd name="T38" fmla="*/ 5645376 w 373"/>
                  <a:gd name="T39" fmla="*/ 1073088 h 38"/>
                  <a:gd name="T40" fmla="*/ 5925312 w 373"/>
                  <a:gd name="T41" fmla="*/ 1073088 h 38"/>
                  <a:gd name="T42" fmla="*/ 6205247 w 373"/>
                  <a:gd name="T43" fmla="*/ 1026432 h 38"/>
                  <a:gd name="T44" fmla="*/ 6485185 w 373"/>
                  <a:gd name="T45" fmla="*/ 979776 h 38"/>
                  <a:gd name="T46" fmla="*/ 6765121 w 373"/>
                  <a:gd name="T47" fmla="*/ 933120 h 38"/>
                  <a:gd name="T48" fmla="*/ 7045057 w 373"/>
                  <a:gd name="T49" fmla="*/ 886464 h 38"/>
                  <a:gd name="T50" fmla="*/ 7371649 w 373"/>
                  <a:gd name="T51" fmla="*/ 886464 h 38"/>
                  <a:gd name="T52" fmla="*/ 7651584 w 373"/>
                  <a:gd name="T53" fmla="*/ 886464 h 38"/>
                  <a:gd name="T54" fmla="*/ 7931520 w 373"/>
                  <a:gd name="T55" fmla="*/ 793152 h 38"/>
                  <a:gd name="T56" fmla="*/ 8211456 w 373"/>
                  <a:gd name="T57" fmla="*/ 793152 h 38"/>
                  <a:gd name="T58" fmla="*/ 8491392 w 373"/>
                  <a:gd name="T59" fmla="*/ 746496 h 38"/>
                  <a:gd name="T60" fmla="*/ 8771328 w 373"/>
                  <a:gd name="T61" fmla="*/ 839808 h 38"/>
                  <a:gd name="T62" fmla="*/ 9051264 w 373"/>
                  <a:gd name="T63" fmla="*/ 793152 h 38"/>
                  <a:gd name="T64" fmla="*/ 9331200 w 373"/>
                  <a:gd name="T65" fmla="*/ 746496 h 38"/>
                  <a:gd name="T66" fmla="*/ 9611136 w 373"/>
                  <a:gd name="T67" fmla="*/ 793152 h 38"/>
                  <a:gd name="T68" fmla="*/ 9891072 w 373"/>
                  <a:gd name="T69" fmla="*/ 839808 h 38"/>
                  <a:gd name="T70" fmla="*/ 10171008 w 373"/>
                  <a:gd name="T71" fmla="*/ 886464 h 38"/>
                  <a:gd name="T72" fmla="*/ 10450944 w 373"/>
                  <a:gd name="T73" fmla="*/ 886464 h 38"/>
                  <a:gd name="T74" fmla="*/ 10730879 w 373"/>
                  <a:gd name="T75" fmla="*/ 839808 h 38"/>
                  <a:gd name="T76" fmla="*/ 11010815 w 373"/>
                  <a:gd name="T77" fmla="*/ 839808 h 38"/>
                  <a:gd name="T78" fmla="*/ 11290751 w 373"/>
                  <a:gd name="T79" fmla="*/ 793152 h 38"/>
                  <a:gd name="T80" fmla="*/ 11570687 w 373"/>
                  <a:gd name="T81" fmla="*/ 746496 h 38"/>
                  <a:gd name="T82" fmla="*/ 11897279 w 373"/>
                  <a:gd name="T83" fmla="*/ 746496 h 38"/>
                  <a:gd name="T84" fmla="*/ 12177215 w 373"/>
                  <a:gd name="T85" fmla="*/ 746496 h 38"/>
                  <a:gd name="T86" fmla="*/ 12457151 w 373"/>
                  <a:gd name="T87" fmla="*/ 793152 h 38"/>
                  <a:gd name="T88" fmla="*/ 12737090 w 373"/>
                  <a:gd name="T89" fmla="*/ 793152 h 38"/>
                  <a:gd name="T90" fmla="*/ 13017026 w 373"/>
                  <a:gd name="T91" fmla="*/ 746496 h 38"/>
                  <a:gd name="T92" fmla="*/ 13296962 w 373"/>
                  <a:gd name="T93" fmla="*/ 746496 h 38"/>
                  <a:gd name="T94" fmla="*/ 13576898 w 373"/>
                  <a:gd name="T95" fmla="*/ 699840 h 38"/>
                  <a:gd name="T96" fmla="*/ 13856833 w 373"/>
                  <a:gd name="T97" fmla="*/ 746496 h 38"/>
                  <a:gd name="T98" fmla="*/ 14136769 w 373"/>
                  <a:gd name="T99" fmla="*/ 606528 h 38"/>
                  <a:gd name="T100" fmla="*/ 14416705 w 373"/>
                  <a:gd name="T101" fmla="*/ 559872 h 38"/>
                  <a:gd name="T102" fmla="*/ 14696641 w 373"/>
                  <a:gd name="T103" fmla="*/ 559872 h 38"/>
                  <a:gd name="T104" fmla="*/ 14976577 w 373"/>
                  <a:gd name="T105" fmla="*/ 513216 h 38"/>
                  <a:gd name="T106" fmla="*/ 15256513 w 373"/>
                  <a:gd name="T107" fmla="*/ 466560 h 38"/>
                  <a:gd name="T108" fmla="*/ 15536449 w 373"/>
                  <a:gd name="T109" fmla="*/ 419904 h 38"/>
                  <a:gd name="T110" fmla="*/ 15816385 w 373"/>
                  <a:gd name="T111" fmla="*/ 373248 h 38"/>
                  <a:gd name="T112" fmla="*/ 16142977 w 373"/>
                  <a:gd name="T113" fmla="*/ 279936 h 38"/>
                  <a:gd name="T114" fmla="*/ 16422913 w 373"/>
                  <a:gd name="T115" fmla="*/ 186624 h 38"/>
                  <a:gd name="T116" fmla="*/ 16702849 w 373"/>
                  <a:gd name="T117" fmla="*/ 139968 h 38"/>
                  <a:gd name="T118" fmla="*/ 16982784 w 373"/>
                  <a:gd name="T119" fmla="*/ 139968 h 38"/>
                  <a:gd name="T120" fmla="*/ 17262720 w 373"/>
                  <a:gd name="T121" fmla="*/ 46656 h 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3"/>
                  <a:gd name="T184" fmla="*/ 0 h 38"/>
                  <a:gd name="T185" fmla="*/ 373 w 373"/>
                  <a:gd name="T186" fmla="*/ 38 h 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3" h="38">
                    <a:moveTo>
                      <a:pt x="0" y="38"/>
                    </a:moveTo>
                    <a:lnTo>
                      <a:pt x="1" y="38"/>
                    </a:lnTo>
                    <a:lnTo>
                      <a:pt x="1" y="37"/>
                    </a:lnTo>
                    <a:lnTo>
                      <a:pt x="1" y="38"/>
                    </a:lnTo>
                    <a:lnTo>
                      <a:pt x="2" y="37"/>
                    </a:lnTo>
                    <a:lnTo>
                      <a:pt x="2" y="38"/>
                    </a:lnTo>
                    <a:lnTo>
                      <a:pt x="3" y="38"/>
                    </a:lnTo>
                    <a:lnTo>
                      <a:pt x="3" y="37"/>
                    </a:lnTo>
                    <a:lnTo>
                      <a:pt x="4" y="37"/>
                    </a:lnTo>
                    <a:lnTo>
                      <a:pt x="5" y="37"/>
                    </a:lnTo>
                    <a:lnTo>
                      <a:pt x="6" y="37"/>
                    </a:lnTo>
                    <a:lnTo>
                      <a:pt x="7" y="37"/>
                    </a:lnTo>
                    <a:lnTo>
                      <a:pt x="7" y="36"/>
                    </a:lnTo>
                    <a:lnTo>
                      <a:pt x="8" y="36"/>
                    </a:lnTo>
                    <a:lnTo>
                      <a:pt x="9" y="36"/>
                    </a:lnTo>
                    <a:lnTo>
                      <a:pt x="10" y="36"/>
                    </a:lnTo>
                    <a:lnTo>
                      <a:pt x="10" y="35"/>
                    </a:lnTo>
                    <a:lnTo>
                      <a:pt x="11" y="35"/>
                    </a:lnTo>
                    <a:lnTo>
                      <a:pt x="12" y="35"/>
                    </a:lnTo>
                    <a:lnTo>
                      <a:pt x="13" y="35"/>
                    </a:lnTo>
                    <a:lnTo>
                      <a:pt x="13" y="36"/>
                    </a:lnTo>
                    <a:lnTo>
                      <a:pt x="14" y="36"/>
                    </a:lnTo>
                    <a:lnTo>
                      <a:pt x="15" y="36"/>
                    </a:lnTo>
                    <a:lnTo>
                      <a:pt x="16" y="36"/>
                    </a:lnTo>
                    <a:lnTo>
                      <a:pt x="17" y="36"/>
                    </a:lnTo>
                    <a:lnTo>
                      <a:pt x="18" y="36"/>
                    </a:lnTo>
                    <a:lnTo>
                      <a:pt x="19" y="36"/>
                    </a:lnTo>
                    <a:lnTo>
                      <a:pt x="20" y="37"/>
                    </a:lnTo>
                    <a:lnTo>
                      <a:pt x="21" y="37"/>
                    </a:lnTo>
                    <a:lnTo>
                      <a:pt x="22" y="37"/>
                    </a:lnTo>
                    <a:lnTo>
                      <a:pt x="22" y="36"/>
                    </a:lnTo>
                    <a:lnTo>
                      <a:pt x="23" y="36"/>
                    </a:lnTo>
                    <a:lnTo>
                      <a:pt x="23" y="37"/>
                    </a:lnTo>
                    <a:lnTo>
                      <a:pt x="24" y="37"/>
                    </a:lnTo>
                    <a:lnTo>
                      <a:pt x="24" y="36"/>
                    </a:lnTo>
                    <a:lnTo>
                      <a:pt x="25" y="36"/>
                    </a:lnTo>
                    <a:lnTo>
                      <a:pt x="26" y="36"/>
                    </a:lnTo>
                    <a:lnTo>
                      <a:pt x="27" y="36"/>
                    </a:lnTo>
                    <a:lnTo>
                      <a:pt x="27" y="35"/>
                    </a:lnTo>
                    <a:lnTo>
                      <a:pt x="28" y="35"/>
                    </a:lnTo>
                    <a:lnTo>
                      <a:pt x="29" y="35"/>
                    </a:lnTo>
                    <a:lnTo>
                      <a:pt x="30" y="35"/>
                    </a:lnTo>
                    <a:lnTo>
                      <a:pt x="31" y="35"/>
                    </a:lnTo>
                    <a:lnTo>
                      <a:pt x="32" y="35"/>
                    </a:lnTo>
                    <a:lnTo>
                      <a:pt x="33" y="35"/>
                    </a:lnTo>
                    <a:lnTo>
                      <a:pt x="34" y="35"/>
                    </a:lnTo>
                    <a:lnTo>
                      <a:pt x="35" y="35"/>
                    </a:lnTo>
                    <a:lnTo>
                      <a:pt x="35" y="34"/>
                    </a:lnTo>
                    <a:lnTo>
                      <a:pt x="36" y="34"/>
                    </a:lnTo>
                    <a:lnTo>
                      <a:pt x="37" y="34"/>
                    </a:lnTo>
                    <a:lnTo>
                      <a:pt x="37" y="33"/>
                    </a:lnTo>
                    <a:lnTo>
                      <a:pt x="37" y="34"/>
                    </a:lnTo>
                    <a:lnTo>
                      <a:pt x="38" y="34"/>
                    </a:lnTo>
                    <a:lnTo>
                      <a:pt x="38" y="33"/>
                    </a:lnTo>
                    <a:lnTo>
                      <a:pt x="39" y="33"/>
                    </a:lnTo>
                    <a:lnTo>
                      <a:pt x="40" y="33"/>
                    </a:lnTo>
                    <a:lnTo>
                      <a:pt x="41" y="33"/>
                    </a:lnTo>
                    <a:lnTo>
                      <a:pt x="42" y="33"/>
                    </a:lnTo>
                    <a:lnTo>
                      <a:pt x="43" y="33"/>
                    </a:lnTo>
                    <a:lnTo>
                      <a:pt x="43" y="32"/>
                    </a:lnTo>
                    <a:lnTo>
                      <a:pt x="44" y="32"/>
                    </a:lnTo>
                    <a:lnTo>
                      <a:pt x="45" y="32"/>
                    </a:lnTo>
                    <a:lnTo>
                      <a:pt x="46" y="32"/>
                    </a:lnTo>
                    <a:lnTo>
                      <a:pt x="46" y="31"/>
                    </a:lnTo>
                    <a:lnTo>
                      <a:pt x="47" y="32"/>
                    </a:lnTo>
                    <a:lnTo>
                      <a:pt x="47" y="31"/>
                    </a:lnTo>
                    <a:lnTo>
                      <a:pt x="48" y="31"/>
                    </a:lnTo>
                    <a:lnTo>
                      <a:pt x="49" y="31"/>
                    </a:lnTo>
                    <a:lnTo>
                      <a:pt x="50" y="31"/>
                    </a:lnTo>
                    <a:lnTo>
                      <a:pt x="51" y="31"/>
                    </a:lnTo>
                    <a:lnTo>
                      <a:pt x="52" y="32"/>
                    </a:lnTo>
                    <a:lnTo>
                      <a:pt x="53" y="32"/>
                    </a:lnTo>
                    <a:lnTo>
                      <a:pt x="53" y="31"/>
                    </a:lnTo>
                    <a:lnTo>
                      <a:pt x="54" y="31"/>
                    </a:lnTo>
                    <a:lnTo>
                      <a:pt x="55" y="31"/>
                    </a:lnTo>
                    <a:lnTo>
                      <a:pt x="55" y="32"/>
                    </a:lnTo>
                    <a:lnTo>
                      <a:pt x="56" y="31"/>
                    </a:lnTo>
                    <a:lnTo>
                      <a:pt x="57" y="31"/>
                    </a:lnTo>
                    <a:lnTo>
                      <a:pt x="58" y="31"/>
                    </a:lnTo>
                    <a:lnTo>
                      <a:pt x="59" y="31"/>
                    </a:lnTo>
                    <a:lnTo>
                      <a:pt x="60" y="31"/>
                    </a:lnTo>
                    <a:lnTo>
                      <a:pt x="61" y="30"/>
                    </a:lnTo>
                    <a:lnTo>
                      <a:pt x="62" y="30"/>
                    </a:lnTo>
                    <a:lnTo>
                      <a:pt x="63" y="30"/>
                    </a:lnTo>
                    <a:lnTo>
                      <a:pt x="64" y="30"/>
                    </a:lnTo>
                    <a:lnTo>
                      <a:pt x="65" y="29"/>
                    </a:lnTo>
                    <a:lnTo>
                      <a:pt x="66" y="29"/>
                    </a:lnTo>
                    <a:lnTo>
                      <a:pt x="67" y="29"/>
                    </a:lnTo>
                    <a:lnTo>
                      <a:pt x="67" y="30"/>
                    </a:lnTo>
                    <a:lnTo>
                      <a:pt x="67" y="29"/>
                    </a:lnTo>
                    <a:lnTo>
                      <a:pt x="68" y="29"/>
                    </a:lnTo>
                    <a:lnTo>
                      <a:pt x="69" y="29"/>
                    </a:lnTo>
                    <a:lnTo>
                      <a:pt x="70" y="29"/>
                    </a:lnTo>
                    <a:lnTo>
                      <a:pt x="71" y="28"/>
                    </a:lnTo>
                    <a:lnTo>
                      <a:pt x="71" y="29"/>
                    </a:lnTo>
                    <a:lnTo>
                      <a:pt x="71" y="28"/>
                    </a:lnTo>
                    <a:lnTo>
                      <a:pt x="72" y="28"/>
                    </a:lnTo>
                    <a:lnTo>
                      <a:pt x="73" y="28"/>
                    </a:lnTo>
                    <a:lnTo>
                      <a:pt x="74" y="28"/>
                    </a:lnTo>
                    <a:lnTo>
                      <a:pt x="75" y="28"/>
                    </a:lnTo>
                    <a:lnTo>
                      <a:pt x="76" y="28"/>
                    </a:lnTo>
                    <a:lnTo>
                      <a:pt x="77" y="28"/>
                    </a:lnTo>
                    <a:lnTo>
                      <a:pt x="78" y="28"/>
                    </a:lnTo>
                    <a:lnTo>
                      <a:pt x="79" y="28"/>
                    </a:lnTo>
                    <a:lnTo>
                      <a:pt x="80" y="28"/>
                    </a:lnTo>
                    <a:lnTo>
                      <a:pt x="80" y="27"/>
                    </a:lnTo>
                    <a:lnTo>
                      <a:pt x="81" y="28"/>
                    </a:lnTo>
                    <a:lnTo>
                      <a:pt x="82" y="27"/>
                    </a:lnTo>
                    <a:lnTo>
                      <a:pt x="83" y="27"/>
                    </a:lnTo>
                    <a:lnTo>
                      <a:pt x="84" y="27"/>
                    </a:lnTo>
                    <a:lnTo>
                      <a:pt x="85" y="27"/>
                    </a:lnTo>
                    <a:lnTo>
                      <a:pt x="86" y="27"/>
                    </a:lnTo>
                    <a:lnTo>
                      <a:pt x="86" y="26"/>
                    </a:lnTo>
                    <a:lnTo>
                      <a:pt x="87" y="26"/>
                    </a:lnTo>
                    <a:lnTo>
                      <a:pt x="87" y="25"/>
                    </a:lnTo>
                    <a:lnTo>
                      <a:pt x="88" y="26"/>
                    </a:lnTo>
                    <a:lnTo>
                      <a:pt x="88" y="25"/>
                    </a:lnTo>
                    <a:lnTo>
                      <a:pt x="89" y="25"/>
                    </a:lnTo>
                    <a:lnTo>
                      <a:pt x="90" y="25"/>
                    </a:lnTo>
                    <a:lnTo>
                      <a:pt x="90" y="26"/>
                    </a:lnTo>
                    <a:lnTo>
                      <a:pt x="91" y="26"/>
                    </a:lnTo>
                    <a:lnTo>
                      <a:pt x="92" y="26"/>
                    </a:lnTo>
                    <a:lnTo>
                      <a:pt x="93" y="26"/>
                    </a:lnTo>
                    <a:lnTo>
                      <a:pt x="93" y="25"/>
                    </a:lnTo>
                    <a:lnTo>
                      <a:pt x="94" y="25"/>
                    </a:lnTo>
                    <a:lnTo>
                      <a:pt x="95" y="25"/>
                    </a:lnTo>
                    <a:lnTo>
                      <a:pt x="96" y="25"/>
                    </a:lnTo>
                    <a:lnTo>
                      <a:pt x="97" y="25"/>
                    </a:lnTo>
                    <a:lnTo>
                      <a:pt x="98" y="25"/>
                    </a:lnTo>
                    <a:lnTo>
                      <a:pt x="99" y="25"/>
                    </a:lnTo>
                    <a:lnTo>
                      <a:pt x="100" y="26"/>
                    </a:lnTo>
                    <a:lnTo>
                      <a:pt x="100" y="25"/>
                    </a:lnTo>
                    <a:lnTo>
                      <a:pt x="101" y="25"/>
                    </a:lnTo>
                    <a:lnTo>
                      <a:pt x="102" y="26"/>
                    </a:lnTo>
                    <a:lnTo>
                      <a:pt x="103" y="25"/>
                    </a:lnTo>
                    <a:lnTo>
                      <a:pt x="104" y="25"/>
                    </a:lnTo>
                    <a:lnTo>
                      <a:pt x="104" y="24"/>
                    </a:lnTo>
                    <a:lnTo>
                      <a:pt x="104" y="25"/>
                    </a:lnTo>
                    <a:lnTo>
                      <a:pt x="105" y="24"/>
                    </a:lnTo>
                    <a:lnTo>
                      <a:pt x="105" y="25"/>
                    </a:lnTo>
                    <a:lnTo>
                      <a:pt x="106" y="25"/>
                    </a:lnTo>
                    <a:lnTo>
                      <a:pt x="107" y="25"/>
                    </a:lnTo>
                    <a:lnTo>
                      <a:pt x="108" y="25"/>
                    </a:lnTo>
                    <a:lnTo>
                      <a:pt x="109" y="25"/>
                    </a:lnTo>
                    <a:lnTo>
                      <a:pt x="109" y="24"/>
                    </a:lnTo>
                    <a:lnTo>
                      <a:pt x="110" y="24"/>
                    </a:lnTo>
                    <a:lnTo>
                      <a:pt x="111" y="24"/>
                    </a:lnTo>
                    <a:lnTo>
                      <a:pt x="111" y="25"/>
                    </a:lnTo>
                    <a:lnTo>
                      <a:pt x="111" y="24"/>
                    </a:lnTo>
                    <a:lnTo>
                      <a:pt x="112" y="24"/>
                    </a:lnTo>
                    <a:lnTo>
                      <a:pt x="113" y="24"/>
                    </a:lnTo>
                    <a:lnTo>
                      <a:pt x="114" y="24"/>
                    </a:lnTo>
                    <a:lnTo>
                      <a:pt x="114" y="25"/>
                    </a:lnTo>
                    <a:lnTo>
                      <a:pt x="115" y="25"/>
                    </a:lnTo>
                    <a:lnTo>
                      <a:pt x="115" y="24"/>
                    </a:lnTo>
                    <a:lnTo>
                      <a:pt x="116" y="24"/>
                    </a:lnTo>
                    <a:lnTo>
                      <a:pt x="117" y="24"/>
                    </a:lnTo>
                    <a:lnTo>
                      <a:pt x="118" y="24"/>
                    </a:lnTo>
                    <a:lnTo>
                      <a:pt x="119" y="24"/>
                    </a:lnTo>
                    <a:lnTo>
                      <a:pt x="120" y="24"/>
                    </a:lnTo>
                    <a:lnTo>
                      <a:pt x="120" y="23"/>
                    </a:lnTo>
                    <a:lnTo>
                      <a:pt x="120" y="24"/>
                    </a:lnTo>
                    <a:lnTo>
                      <a:pt x="121" y="24"/>
                    </a:lnTo>
                    <a:lnTo>
                      <a:pt x="121" y="23"/>
                    </a:lnTo>
                    <a:lnTo>
                      <a:pt x="122" y="23"/>
                    </a:lnTo>
                    <a:lnTo>
                      <a:pt x="123" y="23"/>
                    </a:lnTo>
                    <a:lnTo>
                      <a:pt x="124" y="23"/>
                    </a:lnTo>
                    <a:lnTo>
                      <a:pt x="125" y="23"/>
                    </a:lnTo>
                    <a:lnTo>
                      <a:pt x="126" y="23"/>
                    </a:lnTo>
                    <a:lnTo>
                      <a:pt x="126" y="22"/>
                    </a:lnTo>
                    <a:lnTo>
                      <a:pt x="127" y="22"/>
                    </a:lnTo>
                    <a:lnTo>
                      <a:pt x="127" y="23"/>
                    </a:lnTo>
                    <a:lnTo>
                      <a:pt x="128" y="23"/>
                    </a:lnTo>
                    <a:lnTo>
                      <a:pt x="128" y="22"/>
                    </a:lnTo>
                    <a:lnTo>
                      <a:pt x="129" y="22"/>
                    </a:lnTo>
                    <a:lnTo>
                      <a:pt x="130" y="22"/>
                    </a:lnTo>
                    <a:lnTo>
                      <a:pt x="131" y="22"/>
                    </a:lnTo>
                    <a:lnTo>
                      <a:pt x="132" y="22"/>
                    </a:lnTo>
                    <a:lnTo>
                      <a:pt x="133" y="22"/>
                    </a:lnTo>
                    <a:lnTo>
                      <a:pt x="134" y="22"/>
                    </a:lnTo>
                    <a:lnTo>
                      <a:pt x="135" y="22"/>
                    </a:lnTo>
                    <a:lnTo>
                      <a:pt x="136" y="22"/>
                    </a:lnTo>
                    <a:lnTo>
                      <a:pt x="137" y="22"/>
                    </a:lnTo>
                    <a:lnTo>
                      <a:pt x="138" y="22"/>
                    </a:lnTo>
                    <a:lnTo>
                      <a:pt x="138" y="21"/>
                    </a:lnTo>
                    <a:lnTo>
                      <a:pt x="139" y="21"/>
                    </a:lnTo>
                    <a:lnTo>
                      <a:pt x="140" y="21"/>
                    </a:lnTo>
                    <a:lnTo>
                      <a:pt x="141" y="21"/>
                    </a:lnTo>
                    <a:lnTo>
                      <a:pt x="142" y="21"/>
                    </a:lnTo>
                    <a:lnTo>
                      <a:pt x="143" y="21"/>
                    </a:lnTo>
                    <a:lnTo>
                      <a:pt x="144" y="21"/>
                    </a:lnTo>
                    <a:lnTo>
                      <a:pt x="144" y="20"/>
                    </a:lnTo>
                    <a:lnTo>
                      <a:pt x="145" y="20"/>
                    </a:lnTo>
                    <a:lnTo>
                      <a:pt x="146" y="20"/>
                    </a:lnTo>
                    <a:lnTo>
                      <a:pt x="147" y="20"/>
                    </a:lnTo>
                    <a:lnTo>
                      <a:pt x="147" y="19"/>
                    </a:lnTo>
                    <a:lnTo>
                      <a:pt x="148" y="18"/>
                    </a:lnTo>
                    <a:lnTo>
                      <a:pt x="148" y="19"/>
                    </a:lnTo>
                    <a:lnTo>
                      <a:pt x="149" y="19"/>
                    </a:lnTo>
                    <a:lnTo>
                      <a:pt x="150" y="19"/>
                    </a:lnTo>
                    <a:lnTo>
                      <a:pt x="151" y="19"/>
                    </a:lnTo>
                    <a:lnTo>
                      <a:pt x="152" y="18"/>
                    </a:lnTo>
                    <a:lnTo>
                      <a:pt x="152" y="19"/>
                    </a:lnTo>
                    <a:lnTo>
                      <a:pt x="152" y="18"/>
                    </a:lnTo>
                    <a:lnTo>
                      <a:pt x="153" y="18"/>
                    </a:lnTo>
                    <a:lnTo>
                      <a:pt x="153" y="17"/>
                    </a:lnTo>
                    <a:lnTo>
                      <a:pt x="154" y="18"/>
                    </a:lnTo>
                    <a:lnTo>
                      <a:pt x="154" y="20"/>
                    </a:lnTo>
                    <a:lnTo>
                      <a:pt x="155" y="20"/>
                    </a:lnTo>
                    <a:lnTo>
                      <a:pt x="156" y="20"/>
                    </a:lnTo>
                    <a:lnTo>
                      <a:pt x="156" y="18"/>
                    </a:lnTo>
                    <a:lnTo>
                      <a:pt x="156" y="19"/>
                    </a:lnTo>
                    <a:lnTo>
                      <a:pt x="157" y="18"/>
                    </a:lnTo>
                    <a:lnTo>
                      <a:pt x="157" y="19"/>
                    </a:lnTo>
                    <a:lnTo>
                      <a:pt x="158" y="19"/>
                    </a:lnTo>
                    <a:lnTo>
                      <a:pt x="159" y="19"/>
                    </a:lnTo>
                    <a:lnTo>
                      <a:pt x="159" y="18"/>
                    </a:lnTo>
                    <a:lnTo>
                      <a:pt x="160" y="18"/>
                    </a:lnTo>
                    <a:lnTo>
                      <a:pt x="161" y="19"/>
                    </a:lnTo>
                    <a:lnTo>
                      <a:pt x="162" y="19"/>
                    </a:lnTo>
                    <a:lnTo>
                      <a:pt x="163" y="19"/>
                    </a:lnTo>
                    <a:lnTo>
                      <a:pt x="163" y="18"/>
                    </a:lnTo>
                    <a:lnTo>
                      <a:pt x="164" y="19"/>
                    </a:lnTo>
                    <a:lnTo>
                      <a:pt x="164" y="18"/>
                    </a:lnTo>
                    <a:lnTo>
                      <a:pt x="165" y="18"/>
                    </a:lnTo>
                    <a:lnTo>
                      <a:pt x="166" y="18"/>
                    </a:lnTo>
                    <a:lnTo>
                      <a:pt x="167" y="18"/>
                    </a:lnTo>
                    <a:lnTo>
                      <a:pt x="168" y="18"/>
                    </a:lnTo>
                    <a:lnTo>
                      <a:pt x="168" y="17"/>
                    </a:lnTo>
                    <a:lnTo>
                      <a:pt x="169" y="18"/>
                    </a:lnTo>
                    <a:lnTo>
                      <a:pt x="170" y="17"/>
                    </a:lnTo>
                    <a:lnTo>
                      <a:pt x="170" y="18"/>
                    </a:lnTo>
                    <a:lnTo>
                      <a:pt x="171" y="17"/>
                    </a:lnTo>
                    <a:lnTo>
                      <a:pt x="171" y="18"/>
                    </a:lnTo>
                    <a:lnTo>
                      <a:pt x="171" y="17"/>
                    </a:lnTo>
                    <a:lnTo>
                      <a:pt x="172" y="17"/>
                    </a:lnTo>
                    <a:lnTo>
                      <a:pt x="173" y="18"/>
                    </a:lnTo>
                    <a:lnTo>
                      <a:pt x="174" y="18"/>
                    </a:lnTo>
                    <a:lnTo>
                      <a:pt x="174" y="17"/>
                    </a:lnTo>
                    <a:lnTo>
                      <a:pt x="175" y="17"/>
                    </a:lnTo>
                    <a:lnTo>
                      <a:pt x="176" y="17"/>
                    </a:lnTo>
                    <a:lnTo>
                      <a:pt x="177" y="18"/>
                    </a:lnTo>
                    <a:lnTo>
                      <a:pt x="177" y="17"/>
                    </a:lnTo>
                    <a:lnTo>
                      <a:pt x="178" y="17"/>
                    </a:lnTo>
                    <a:lnTo>
                      <a:pt x="179" y="17"/>
                    </a:lnTo>
                    <a:lnTo>
                      <a:pt x="180" y="17"/>
                    </a:lnTo>
                    <a:lnTo>
                      <a:pt x="181" y="17"/>
                    </a:lnTo>
                    <a:lnTo>
                      <a:pt x="181" y="16"/>
                    </a:lnTo>
                    <a:lnTo>
                      <a:pt x="182" y="16"/>
                    </a:lnTo>
                    <a:lnTo>
                      <a:pt x="182" y="17"/>
                    </a:lnTo>
                    <a:lnTo>
                      <a:pt x="183" y="17"/>
                    </a:lnTo>
                    <a:lnTo>
                      <a:pt x="184" y="17"/>
                    </a:lnTo>
                    <a:lnTo>
                      <a:pt x="185" y="17"/>
                    </a:lnTo>
                    <a:lnTo>
                      <a:pt x="186" y="17"/>
                    </a:lnTo>
                    <a:lnTo>
                      <a:pt x="187" y="17"/>
                    </a:lnTo>
                    <a:lnTo>
                      <a:pt x="188" y="17"/>
                    </a:lnTo>
                    <a:lnTo>
                      <a:pt x="188" y="18"/>
                    </a:lnTo>
                    <a:lnTo>
                      <a:pt x="189" y="18"/>
                    </a:lnTo>
                    <a:lnTo>
                      <a:pt x="190" y="18"/>
                    </a:lnTo>
                    <a:lnTo>
                      <a:pt x="191" y="18"/>
                    </a:lnTo>
                    <a:lnTo>
                      <a:pt x="191" y="17"/>
                    </a:lnTo>
                    <a:lnTo>
                      <a:pt x="192" y="17"/>
                    </a:lnTo>
                    <a:lnTo>
                      <a:pt x="193" y="17"/>
                    </a:lnTo>
                    <a:lnTo>
                      <a:pt x="194" y="17"/>
                    </a:lnTo>
                    <a:lnTo>
                      <a:pt x="195" y="17"/>
                    </a:lnTo>
                    <a:lnTo>
                      <a:pt x="196" y="17"/>
                    </a:lnTo>
                    <a:lnTo>
                      <a:pt x="197" y="17"/>
                    </a:lnTo>
                    <a:lnTo>
                      <a:pt x="198" y="17"/>
                    </a:lnTo>
                    <a:lnTo>
                      <a:pt x="198" y="16"/>
                    </a:lnTo>
                    <a:lnTo>
                      <a:pt x="199" y="16"/>
                    </a:lnTo>
                    <a:lnTo>
                      <a:pt x="200" y="16"/>
                    </a:lnTo>
                    <a:lnTo>
                      <a:pt x="201" y="16"/>
                    </a:lnTo>
                    <a:lnTo>
                      <a:pt x="202" y="16"/>
                    </a:lnTo>
                    <a:lnTo>
                      <a:pt x="203" y="16"/>
                    </a:lnTo>
                    <a:lnTo>
                      <a:pt x="204" y="16"/>
                    </a:lnTo>
                    <a:lnTo>
                      <a:pt x="205" y="17"/>
                    </a:lnTo>
                    <a:lnTo>
                      <a:pt x="205" y="16"/>
                    </a:lnTo>
                    <a:lnTo>
                      <a:pt x="205" y="17"/>
                    </a:lnTo>
                    <a:lnTo>
                      <a:pt x="206" y="17"/>
                    </a:lnTo>
                    <a:lnTo>
                      <a:pt x="207" y="17"/>
                    </a:lnTo>
                    <a:lnTo>
                      <a:pt x="207" y="16"/>
                    </a:lnTo>
                    <a:lnTo>
                      <a:pt x="207" y="17"/>
                    </a:lnTo>
                    <a:lnTo>
                      <a:pt x="208" y="17"/>
                    </a:lnTo>
                    <a:lnTo>
                      <a:pt x="209" y="17"/>
                    </a:lnTo>
                    <a:lnTo>
                      <a:pt x="210" y="17"/>
                    </a:lnTo>
                    <a:lnTo>
                      <a:pt x="210" y="18"/>
                    </a:lnTo>
                    <a:lnTo>
                      <a:pt x="211" y="18"/>
                    </a:lnTo>
                    <a:lnTo>
                      <a:pt x="212" y="18"/>
                    </a:lnTo>
                    <a:lnTo>
                      <a:pt x="213" y="18"/>
                    </a:lnTo>
                    <a:lnTo>
                      <a:pt x="213" y="19"/>
                    </a:lnTo>
                    <a:lnTo>
                      <a:pt x="214" y="19"/>
                    </a:lnTo>
                    <a:lnTo>
                      <a:pt x="215" y="19"/>
                    </a:lnTo>
                    <a:lnTo>
                      <a:pt x="215" y="18"/>
                    </a:lnTo>
                    <a:lnTo>
                      <a:pt x="216" y="18"/>
                    </a:lnTo>
                    <a:lnTo>
                      <a:pt x="216" y="19"/>
                    </a:lnTo>
                    <a:lnTo>
                      <a:pt x="217" y="19"/>
                    </a:lnTo>
                    <a:lnTo>
                      <a:pt x="218" y="19"/>
                    </a:lnTo>
                    <a:lnTo>
                      <a:pt x="219" y="18"/>
                    </a:lnTo>
                    <a:lnTo>
                      <a:pt x="220" y="18"/>
                    </a:lnTo>
                    <a:lnTo>
                      <a:pt x="221" y="18"/>
                    </a:lnTo>
                    <a:lnTo>
                      <a:pt x="222" y="18"/>
                    </a:lnTo>
                    <a:lnTo>
                      <a:pt x="223" y="18"/>
                    </a:lnTo>
                    <a:lnTo>
                      <a:pt x="223" y="17"/>
                    </a:lnTo>
                    <a:lnTo>
                      <a:pt x="224" y="17"/>
                    </a:lnTo>
                    <a:lnTo>
                      <a:pt x="224" y="18"/>
                    </a:lnTo>
                    <a:lnTo>
                      <a:pt x="224" y="19"/>
                    </a:lnTo>
                    <a:lnTo>
                      <a:pt x="225" y="19"/>
                    </a:lnTo>
                    <a:lnTo>
                      <a:pt x="225" y="18"/>
                    </a:lnTo>
                    <a:lnTo>
                      <a:pt x="226" y="19"/>
                    </a:lnTo>
                    <a:lnTo>
                      <a:pt x="227" y="19"/>
                    </a:lnTo>
                    <a:lnTo>
                      <a:pt x="227" y="20"/>
                    </a:lnTo>
                    <a:lnTo>
                      <a:pt x="228" y="20"/>
                    </a:lnTo>
                    <a:lnTo>
                      <a:pt x="229" y="21"/>
                    </a:lnTo>
                    <a:lnTo>
                      <a:pt x="229" y="20"/>
                    </a:lnTo>
                    <a:lnTo>
                      <a:pt x="230" y="19"/>
                    </a:lnTo>
                    <a:lnTo>
                      <a:pt x="230" y="18"/>
                    </a:lnTo>
                    <a:lnTo>
                      <a:pt x="231" y="18"/>
                    </a:lnTo>
                    <a:lnTo>
                      <a:pt x="232" y="18"/>
                    </a:lnTo>
                    <a:lnTo>
                      <a:pt x="232" y="17"/>
                    </a:lnTo>
                    <a:lnTo>
                      <a:pt x="233" y="17"/>
                    </a:lnTo>
                    <a:lnTo>
                      <a:pt x="233" y="18"/>
                    </a:lnTo>
                    <a:lnTo>
                      <a:pt x="233" y="19"/>
                    </a:lnTo>
                    <a:lnTo>
                      <a:pt x="234" y="19"/>
                    </a:lnTo>
                    <a:lnTo>
                      <a:pt x="235" y="18"/>
                    </a:lnTo>
                    <a:lnTo>
                      <a:pt x="236" y="18"/>
                    </a:lnTo>
                    <a:lnTo>
                      <a:pt x="237" y="18"/>
                    </a:lnTo>
                    <a:lnTo>
                      <a:pt x="237" y="17"/>
                    </a:lnTo>
                    <a:lnTo>
                      <a:pt x="238" y="17"/>
                    </a:lnTo>
                    <a:lnTo>
                      <a:pt x="239" y="17"/>
                    </a:lnTo>
                    <a:lnTo>
                      <a:pt x="240" y="16"/>
                    </a:lnTo>
                    <a:lnTo>
                      <a:pt x="240" y="17"/>
                    </a:lnTo>
                    <a:lnTo>
                      <a:pt x="241" y="17"/>
                    </a:lnTo>
                    <a:lnTo>
                      <a:pt x="242" y="17"/>
                    </a:lnTo>
                    <a:lnTo>
                      <a:pt x="243" y="17"/>
                    </a:lnTo>
                    <a:lnTo>
                      <a:pt x="244" y="17"/>
                    </a:lnTo>
                    <a:lnTo>
                      <a:pt x="244" y="18"/>
                    </a:lnTo>
                    <a:lnTo>
                      <a:pt x="245" y="17"/>
                    </a:lnTo>
                    <a:lnTo>
                      <a:pt x="246" y="18"/>
                    </a:lnTo>
                    <a:lnTo>
                      <a:pt x="247" y="18"/>
                    </a:lnTo>
                    <a:lnTo>
                      <a:pt x="247" y="17"/>
                    </a:lnTo>
                    <a:lnTo>
                      <a:pt x="248" y="17"/>
                    </a:lnTo>
                    <a:lnTo>
                      <a:pt x="248" y="16"/>
                    </a:lnTo>
                    <a:lnTo>
                      <a:pt x="249" y="17"/>
                    </a:lnTo>
                    <a:lnTo>
                      <a:pt x="249" y="16"/>
                    </a:lnTo>
                    <a:lnTo>
                      <a:pt x="250" y="16"/>
                    </a:lnTo>
                    <a:lnTo>
                      <a:pt x="251" y="16"/>
                    </a:lnTo>
                    <a:lnTo>
                      <a:pt x="252" y="16"/>
                    </a:lnTo>
                    <a:lnTo>
                      <a:pt x="252" y="15"/>
                    </a:lnTo>
                    <a:lnTo>
                      <a:pt x="253" y="16"/>
                    </a:lnTo>
                    <a:lnTo>
                      <a:pt x="254" y="16"/>
                    </a:lnTo>
                    <a:lnTo>
                      <a:pt x="255" y="16"/>
                    </a:lnTo>
                    <a:lnTo>
                      <a:pt x="256" y="16"/>
                    </a:lnTo>
                    <a:lnTo>
                      <a:pt x="257" y="16"/>
                    </a:lnTo>
                    <a:lnTo>
                      <a:pt x="258" y="16"/>
                    </a:lnTo>
                    <a:lnTo>
                      <a:pt x="259" y="15"/>
                    </a:lnTo>
                    <a:lnTo>
                      <a:pt x="259" y="16"/>
                    </a:lnTo>
                    <a:lnTo>
                      <a:pt x="260" y="16"/>
                    </a:lnTo>
                    <a:lnTo>
                      <a:pt x="261" y="16"/>
                    </a:lnTo>
                    <a:lnTo>
                      <a:pt x="262" y="16"/>
                    </a:lnTo>
                    <a:lnTo>
                      <a:pt x="263" y="16"/>
                    </a:lnTo>
                    <a:lnTo>
                      <a:pt x="264" y="16"/>
                    </a:lnTo>
                    <a:lnTo>
                      <a:pt x="264" y="18"/>
                    </a:lnTo>
                    <a:lnTo>
                      <a:pt x="264" y="17"/>
                    </a:lnTo>
                    <a:lnTo>
                      <a:pt x="265" y="17"/>
                    </a:lnTo>
                    <a:lnTo>
                      <a:pt x="266" y="17"/>
                    </a:lnTo>
                    <a:lnTo>
                      <a:pt x="266" y="18"/>
                    </a:lnTo>
                    <a:lnTo>
                      <a:pt x="267" y="17"/>
                    </a:lnTo>
                    <a:lnTo>
                      <a:pt x="268" y="18"/>
                    </a:lnTo>
                    <a:lnTo>
                      <a:pt x="269" y="18"/>
                    </a:lnTo>
                    <a:lnTo>
                      <a:pt x="269" y="17"/>
                    </a:lnTo>
                    <a:lnTo>
                      <a:pt x="270" y="17"/>
                    </a:lnTo>
                    <a:lnTo>
                      <a:pt x="271" y="17"/>
                    </a:lnTo>
                    <a:lnTo>
                      <a:pt x="272" y="17"/>
                    </a:lnTo>
                    <a:lnTo>
                      <a:pt x="273" y="17"/>
                    </a:lnTo>
                    <a:lnTo>
                      <a:pt x="274" y="17"/>
                    </a:lnTo>
                    <a:lnTo>
                      <a:pt x="275" y="17"/>
                    </a:lnTo>
                    <a:lnTo>
                      <a:pt x="276" y="17"/>
                    </a:lnTo>
                    <a:lnTo>
                      <a:pt x="276" y="16"/>
                    </a:lnTo>
                    <a:lnTo>
                      <a:pt x="277" y="16"/>
                    </a:lnTo>
                    <a:lnTo>
                      <a:pt x="278" y="16"/>
                    </a:lnTo>
                    <a:lnTo>
                      <a:pt x="279" y="16"/>
                    </a:lnTo>
                    <a:lnTo>
                      <a:pt x="280" y="16"/>
                    </a:lnTo>
                    <a:lnTo>
                      <a:pt x="281" y="16"/>
                    </a:lnTo>
                    <a:lnTo>
                      <a:pt x="282" y="16"/>
                    </a:lnTo>
                    <a:lnTo>
                      <a:pt x="282" y="15"/>
                    </a:lnTo>
                    <a:lnTo>
                      <a:pt x="283" y="15"/>
                    </a:lnTo>
                    <a:lnTo>
                      <a:pt x="284" y="15"/>
                    </a:lnTo>
                    <a:lnTo>
                      <a:pt x="284" y="16"/>
                    </a:lnTo>
                    <a:lnTo>
                      <a:pt x="285" y="16"/>
                    </a:lnTo>
                    <a:lnTo>
                      <a:pt x="285" y="15"/>
                    </a:lnTo>
                    <a:lnTo>
                      <a:pt x="286" y="15"/>
                    </a:lnTo>
                    <a:lnTo>
                      <a:pt x="286" y="14"/>
                    </a:lnTo>
                    <a:lnTo>
                      <a:pt x="287" y="14"/>
                    </a:lnTo>
                    <a:lnTo>
                      <a:pt x="287" y="15"/>
                    </a:lnTo>
                    <a:lnTo>
                      <a:pt x="288" y="14"/>
                    </a:lnTo>
                    <a:lnTo>
                      <a:pt x="288" y="15"/>
                    </a:lnTo>
                    <a:lnTo>
                      <a:pt x="289" y="14"/>
                    </a:lnTo>
                    <a:lnTo>
                      <a:pt x="290" y="14"/>
                    </a:lnTo>
                    <a:lnTo>
                      <a:pt x="291" y="14"/>
                    </a:lnTo>
                    <a:lnTo>
                      <a:pt x="291" y="15"/>
                    </a:lnTo>
                    <a:lnTo>
                      <a:pt x="292" y="15"/>
                    </a:lnTo>
                    <a:lnTo>
                      <a:pt x="293" y="15"/>
                    </a:lnTo>
                    <a:lnTo>
                      <a:pt x="293" y="16"/>
                    </a:lnTo>
                    <a:lnTo>
                      <a:pt x="294" y="16"/>
                    </a:lnTo>
                    <a:lnTo>
                      <a:pt x="294" y="17"/>
                    </a:lnTo>
                    <a:lnTo>
                      <a:pt x="295" y="16"/>
                    </a:lnTo>
                    <a:lnTo>
                      <a:pt x="296" y="17"/>
                    </a:lnTo>
                    <a:lnTo>
                      <a:pt x="296" y="16"/>
                    </a:lnTo>
                    <a:lnTo>
                      <a:pt x="297" y="16"/>
                    </a:lnTo>
                    <a:lnTo>
                      <a:pt x="298" y="16"/>
                    </a:lnTo>
                    <a:lnTo>
                      <a:pt x="299" y="15"/>
                    </a:lnTo>
                    <a:lnTo>
                      <a:pt x="300" y="15"/>
                    </a:lnTo>
                    <a:lnTo>
                      <a:pt x="301" y="14"/>
                    </a:lnTo>
                    <a:lnTo>
                      <a:pt x="302" y="14"/>
                    </a:lnTo>
                    <a:lnTo>
                      <a:pt x="303" y="14"/>
                    </a:lnTo>
                    <a:lnTo>
                      <a:pt x="303" y="13"/>
                    </a:lnTo>
                    <a:lnTo>
                      <a:pt x="304" y="13"/>
                    </a:lnTo>
                    <a:lnTo>
                      <a:pt x="305" y="13"/>
                    </a:lnTo>
                    <a:lnTo>
                      <a:pt x="305" y="14"/>
                    </a:lnTo>
                    <a:lnTo>
                      <a:pt x="306" y="14"/>
                    </a:lnTo>
                    <a:lnTo>
                      <a:pt x="306" y="13"/>
                    </a:lnTo>
                    <a:lnTo>
                      <a:pt x="307" y="13"/>
                    </a:lnTo>
                    <a:lnTo>
                      <a:pt x="308" y="13"/>
                    </a:lnTo>
                    <a:lnTo>
                      <a:pt x="308" y="12"/>
                    </a:lnTo>
                    <a:lnTo>
                      <a:pt x="309" y="13"/>
                    </a:lnTo>
                    <a:lnTo>
                      <a:pt x="309" y="12"/>
                    </a:lnTo>
                    <a:lnTo>
                      <a:pt x="310" y="12"/>
                    </a:lnTo>
                    <a:lnTo>
                      <a:pt x="310" y="13"/>
                    </a:lnTo>
                    <a:lnTo>
                      <a:pt x="310" y="12"/>
                    </a:lnTo>
                    <a:lnTo>
                      <a:pt x="311" y="13"/>
                    </a:lnTo>
                    <a:lnTo>
                      <a:pt x="312" y="13"/>
                    </a:lnTo>
                    <a:lnTo>
                      <a:pt x="312" y="12"/>
                    </a:lnTo>
                    <a:lnTo>
                      <a:pt x="313" y="12"/>
                    </a:lnTo>
                    <a:lnTo>
                      <a:pt x="314" y="12"/>
                    </a:lnTo>
                    <a:lnTo>
                      <a:pt x="315" y="12"/>
                    </a:lnTo>
                    <a:lnTo>
                      <a:pt x="316" y="12"/>
                    </a:lnTo>
                    <a:lnTo>
                      <a:pt x="316" y="11"/>
                    </a:lnTo>
                    <a:lnTo>
                      <a:pt x="317" y="11"/>
                    </a:lnTo>
                    <a:lnTo>
                      <a:pt x="318" y="11"/>
                    </a:lnTo>
                    <a:lnTo>
                      <a:pt x="319" y="11"/>
                    </a:lnTo>
                    <a:lnTo>
                      <a:pt x="320" y="11"/>
                    </a:lnTo>
                    <a:lnTo>
                      <a:pt x="321" y="11"/>
                    </a:lnTo>
                    <a:lnTo>
                      <a:pt x="322" y="11"/>
                    </a:lnTo>
                    <a:lnTo>
                      <a:pt x="323" y="10"/>
                    </a:lnTo>
                    <a:lnTo>
                      <a:pt x="324" y="10"/>
                    </a:lnTo>
                    <a:lnTo>
                      <a:pt x="325" y="10"/>
                    </a:lnTo>
                    <a:lnTo>
                      <a:pt x="326" y="10"/>
                    </a:lnTo>
                    <a:lnTo>
                      <a:pt x="327" y="10"/>
                    </a:lnTo>
                    <a:lnTo>
                      <a:pt x="328" y="10"/>
                    </a:lnTo>
                    <a:lnTo>
                      <a:pt x="329" y="10"/>
                    </a:lnTo>
                    <a:lnTo>
                      <a:pt x="329" y="9"/>
                    </a:lnTo>
                    <a:lnTo>
                      <a:pt x="330" y="9"/>
                    </a:lnTo>
                    <a:lnTo>
                      <a:pt x="331" y="9"/>
                    </a:lnTo>
                    <a:lnTo>
                      <a:pt x="332" y="9"/>
                    </a:lnTo>
                    <a:lnTo>
                      <a:pt x="333" y="9"/>
                    </a:lnTo>
                    <a:lnTo>
                      <a:pt x="334" y="8"/>
                    </a:lnTo>
                    <a:lnTo>
                      <a:pt x="334" y="9"/>
                    </a:lnTo>
                    <a:lnTo>
                      <a:pt x="334" y="8"/>
                    </a:lnTo>
                    <a:lnTo>
                      <a:pt x="335" y="8"/>
                    </a:lnTo>
                    <a:lnTo>
                      <a:pt x="336" y="8"/>
                    </a:lnTo>
                    <a:lnTo>
                      <a:pt x="337" y="8"/>
                    </a:lnTo>
                    <a:lnTo>
                      <a:pt x="338" y="8"/>
                    </a:lnTo>
                    <a:lnTo>
                      <a:pt x="339" y="8"/>
                    </a:lnTo>
                    <a:lnTo>
                      <a:pt x="340" y="8"/>
                    </a:lnTo>
                    <a:lnTo>
                      <a:pt x="341" y="8"/>
                    </a:lnTo>
                    <a:lnTo>
                      <a:pt x="341" y="7"/>
                    </a:lnTo>
                    <a:lnTo>
                      <a:pt x="341" y="8"/>
                    </a:lnTo>
                    <a:lnTo>
                      <a:pt x="342" y="7"/>
                    </a:lnTo>
                    <a:lnTo>
                      <a:pt x="343" y="7"/>
                    </a:lnTo>
                    <a:lnTo>
                      <a:pt x="344" y="7"/>
                    </a:lnTo>
                    <a:lnTo>
                      <a:pt x="345" y="6"/>
                    </a:lnTo>
                    <a:lnTo>
                      <a:pt x="345" y="7"/>
                    </a:lnTo>
                    <a:lnTo>
                      <a:pt x="345" y="6"/>
                    </a:lnTo>
                    <a:lnTo>
                      <a:pt x="346" y="6"/>
                    </a:lnTo>
                    <a:lnTo>
                      <a:pt x="346" y="5"/>
                    </a:lnTo>
                    <a:lnTo>
                      <a:pt x="347" y="5"/>
                    </a:lnTo>
                    <a:lnTo>
                      <a:pt x="348" y="5"/>
                    </a:lnTo>
                    <a:lnTo>
                      <a:pt x="349" y="5"/>
                    </a:lnTo>
                    <a:lnTo>
                      <a:pt x="349" y="4"/>
                    </a:lnTo>
                    <a:lnTo>
                      <a:pt x="350" y="4"/>
                    </a:lnTo>
                    <a:lnTo>
                      <a:pt x="351" y="4"/>
                    </a:lnTo>
                    <a:lnTo>
                      <a:pt x="352" y="4"/>
                    </a:lnTo>
                    <a:lnTo>
                      <a:pt x="352" y="3"/>
                    </a:lnTo>
                    <a:lnTo>
                      <a:pt x="352" y="4"/>
                    </a:lnTo>
                    <a:lnTo>
                      <a:pt x="353" y="3"/>
                    </a:lnTo>
                    <a:lnTo>
                      <a:pt x="354" y="3"/>
                    </a:lnTo>
                    <a:lnTo>
                      <a:pt x="355" y="4"/>
                    </a:lnTo>
                    <a:lnTo>
                      <a:pt x="356" y="3"/>
                    </a:lnTo>
                    <a:lnTo>
                      <a:pt x="357" y="3"/>
                    </a:lnTo>
                    <a:lnTo>
                      <a:pt x="357" y="4"/>
                    </a:lnTo>
                    <a:lnTo>
                      <a:pt x="358" y="3"/>
                    </a:lnTo>
                    <a:lnTo>
                      <a:pt x="359" y="3"/>
                    </a:lnTo>
                    <a:lnTo>
                      <a:pt x="359" y="2"/>
                    </a:lnTo>
                    <a:lnTo>
                      <a:pt x="360" y="3"/>
                    </a:lnTo>
                    <a:lnTo>
                      <a:pt x="361" y="3"/>
                    </a:lnTo>
                    <a:lnTo>
                      <a:pt x="361" y="2"/>
                    </a:lnTo>
                    <a:lnTo>
                      <a:pt x="362" y="3"/>
                    </a:lnTo>
                    <a:lnTo>
                      <a:pt x="363" y="3"/>
                    </a:lnTo>
                    <a:lnTo>
                      <a:pt x="364" y="3"/>
                    </a:lnTo>
                    <a:lnTo>
                      <a:pt x="365" y="3"/>
                    </a:lnTo>
                    <a:lnTo>
                      <a:pt x="365" y="2"/>
                    </a:lnTo>
                    <a:lnTo>
                      <a:pt x="366" y="1"/>
                    </a:lnTo>
                    <a:lnTo>
                      <a:pt x="366" y="2"/>
                    </a:lnTo>
                    <a:lnTo>
                      <a:pt x="367" y="2"/>
                    </a:lnTo>
                    <a:lnTo>
                      <a:pt x="368" y="1"/>
                    </a:lnTo>
                    <a:lnTo>
                      <a:pt x="368" y="2"/>
                    </a:lnTo>
                    <a:lnTo>
                      <a:pt x="369" y="2"/>
                    </a:lnTo>
                    <a:lnTo>
                      <a:pt x="369" y="1"/>
                    </a:lnTo>
                    <a:lnTo>
                      <a:pt x="370" y="1"/>
                    </a:lnTo>
                    <a:lnTo>
                      <a:pt x="371" y="1"/>
                    </a:lnTo>
                    <a:lnTo>
                      <a:pt x="371" y="0"/>
                    </a:lnTo>
                    <a:lnTo>
                      <a:pt x="371" y="1"/>
                    </a:lnTo>
                    <a:lnTo>
                      <a:pt x="372" y="1"/>
                    </a:lnTo>
                    <a:lnTo>
                      <a:pt x="373" y="1"/>
                    </a:lnTo>
                  </a:path>
                </a:pathLst>
              </a:custGeom>
              <a:noFill/>
              <a:ln w="9525">
                <a:solidFill>
                  <a:srgbClr val="FF00FF"/>
                </a:solidFill>
                <a:prstDash val="solid"/>
                <a:round/>
                <a:headEnd/>
                <a:tailEnd/>
              </a:ln>
            </p:spPr>
            <p:txBody>
              <a:bodyPr/>
              <a:lstStyle/>
              <a:p>
                <a:endParaRPr lang="en-US"/>
              </a:p>
            </p:txBody>
          </p:sp>
          <p:sp>
            <p:nvSpPr>
              <p:cNvPr id="99507" name="Line 1128"/>
              <p:cNvSpPr>
                <a:spLocks noChangeShapeType="1"/>
              </p:cNvSpPr>
              <p:nvPr/>
            </p:nvSpPr>
            <p:spPr bwMode="auto">
              <a:xfrm>
                <a:off x="3923" y="2551"/>
                <a:ext cx="1" cy="876"/>
              </a:xfrm>
              <a:prstGeom prst="line">
                <a:avLst/>
              </a:prstGeom>
              <a:noFill/>
              <a:ln w="0">
                <a:solidFill>
                  <a:srgbClr val="000000"/>
                </a:solidFill>
                <a:round/>
                <a:headEnd/>
                <a:tailEnd/>
              </a:ln>
            </p:spPr>
            <p:txBody>
              <a:bodyPr/>
              <a:lstStyle/>
              <a:p>
                <a:endParaRPr lang="en-US"/>
              </a:p>
            </p:txBody>
          </p:sp>
          <p:sp>
            <p:nvSpPr>
              <p:cNvPr id="99508" name="Line 1129"/>
              <p:cNvSpPr>
                <a:spLocks noChangeShapeType="1"/>
              </p:cNvSpPr>
              <p:nvPr/>
            </p:nvSpPr>
            <p:spPr bwMode="auto">
              <a:xfrm>
                <a:off x="3899" y="3427"/>
                <a:ext cx="48" cy="1"/>
              </a:xfrm>
              <a:prstGeom prst="line">
                <a:avLst/>
              </a:prstGeom>
              <a:noFill/>
              <a:ln w="0">
                <a:solidFill>
                  <a:srgbClr val="000000"/>
                </a:solidFill>
                <a:round/>
                <a:headEnd/>
                <a:tailEnd/>
              </a:ln>
            </p:spPr>
            <p:txBody>
              <a:bodyPr/>
              <a:lstStyle/>
              <a:p>
                <a:endParaRPr lang="en-US"/>
              </a:p>
            </p:txBody>
          </p:sp>
          <p:sp>
            <p:nvSpPr>
              <p:cNvPr id="99509" name="Line 1130"/>
              <p:cNvSpPr>
                <a:spLocks noChangeShapeType="1"/>
              </p:cNvSpPr>
              <p:nvPr/>
            </p:nvSpPr>
            <p:spPr bwMode="auto">
              <a:xfrm>
                <a:off x="3899" y="3283"/>
                <a:ext cx="48" cy="1"/>
              </a:xfrm>
              <a:prstGeom prst="line">
                <a:avLst/>
              </a:prstGeom>
              <a:noFill/>
              <a:ln w="0">
                <a:solidFill>
                  <a:srgbClr val="000000"/>
                </a:solidFill>
                <a:round/>
                <a:headEnd/>
                <a:tailEnd/>
              </a:ln>
            </p:spPr>
            <p:txBody>
              <a:bodyPr/>
              <a:lstStyle/>
              <a:p>
                <a:endParaRPr lang="en-US"/>
              </a:p>
            </p:txBody>
          </p:sp>
          <p:sp>
            <p:nvSpPr>
              <p:cNvPr id="99510" name="Line 1131"/>
              <p:cNvSpPr>
                <a:spLocks noChangeShapeType="1"/>
              </p:cNvSpPr>
              <p:nvPr/>
            </p:nvSpPr>
            <p:spPr bwMode="auto">
              <a:xfrm>
                <a:off x="3899" y="3133"/>
                <a:ext cx="48" cy="1"/>
              </a:xfrm>
              <a:prstGeom prst="line">
                <a:avLst/>
              </a:prstGeom>
              <a:noFill/>
              <a:ln w="0">
                <a:solidFill>
                  <a:srgbClr val="000000"/>
                </a:solidFill>
                <a:round/>
                <a:headEnd/>
                <a:tailEnd/>
              </a:ln>
            </p:spPr>
            <p:txBody>
              <a:bodyPr/>
              <a:lstStyle/>
              <a:p>
                <a:endParaRPr lang="en-US"/>
              </a:p>
            </p:txBody>
          </p:sp>
          <p:sp>
            <p:nvSpPr>
              <p:cNvPr id="99511" name="Line 1132"/>
              <p:cNvSpPr>
                <a:spLocks noChangeShapeType="1"/>
              </p:cNvSpPr>
              <p:nvPr/>
            </p:nvSpPr>
            <p:spPr bwMode="auto">
              <a:xfrm>
                <a:off x="3899" y="2989"/>
                <a:ext cx="48" cy="1"/>
              </a:xfrm>
              <a:prstGeom prst="line">
                <a:avLst/>
              </a:prstGeom>
              <a:noFill/>
              <a:ln w="0">
                <a:solidFill>
                  <a:srgbClr val="000000"/>
                </a:solidFill>
                <a:round/>
                <a:headEnd/>
                <a:tailEnd/>
              </a:ln>
            </p:spPr>
            <p:txBody>
              <a:bodyPr/>
              <a:lstStyle/>
              <a:p>
                <a:endParaRPr lang="en-US"/>
              </a:p>
            </p:txBody>
          </p:sp>
          <p:sp>
            <p:nvSpPr>
              <p:cNvPr id="99512" name="Line 1133"/>
              <p:cNvSpPr>
                <a:spLocks noChangeShapeType="1"/>
              </p:cNvSpPr>
              <p:nvPr/>
            </p:nvSpPr>
            <p:spPr bwMode="auto">
              <a:xfrm>
                <a:off x="3899" y="2845"/>
                <a:ext cx="48" cy="1"/>
              </a:xfrm>
              <a:prstGeom prst="line">
                <a:avLst/>
              </a:prstGeom>
              <a:noFill/>
              <a:ln w="0">
                <a:solidFill>
                  <a:srgbClr val="000000"/>
                </a:solidFill>
                <a:round/>
                <a:headEnd/>
                <a:tailEnd/>
              </a:ln>
            </p:spPr>
            <p:txBody>
              <a:bodyPr/>
              <a:lstStyle/>
              <a:p>
                <a:endParaRPr lang="en-US"/>
              </a:p>
            </p:txBody>
          </p:sp>
          <p:sp>
            <p:nvSpPr>
              <p:cNvPr id="99513" name="Line 1134"/>
              <p:cNvSpPr>
                <a:spLocks noChangeShapeType="1"/>
              </p:cNvSpPr>
              <p:nvPr/>
            </p:nvSpPr>
            <p:spPr bwMode="auto">
              <a:xfrm>
                <a:off x="3899" y="2695"/>
                <a:ext cx="48" cy="1"/>
              </a:xfrm>
              <a:prstGeom prst="line">
                <a:avLst/>
              </a:prstGeom>
              <a:noFill/>
              <a:ln w="0">
                <a:solidFill>
                  <a:srgbClr val="000000"/>
                </a:solidFill>
                <a:round/>
                <a:headEnd/>
                <a:tailEnd/>
              </a:ln>
            </p:spPr>
            <p:txBody>
              <a:bodyPr/>
              <a:lstStyle/>
              <a:p>
                <a:endParaRPr lang="en-US"/>
              </a:p>
            </p:txBody>
          </p:sp>
          <p:sp>
            <p:nvSpPr>
              <p:cNvPr id="99514" name="Line 1135"/>
              <p:cNvSpPr>
                <a:spLocks noChangeShapeType="1"/>
              </p:cNvSpPr>
              <p:nvPr/>
            </p:nvSpPr>
            <p:spPr bwMode="auto">
              <a:xfrm>
                <a:off x="3899" y="2551"/>
                <a:ext cx="48" cy="1"/>
              </a:xfrm>
              <a:prstGeom prst="line">
                <a:avLst/>
              </a:prstGeom>
              <a:noFill/>
              <a:ln w="0">
                <a:solidFill>
                  <a:srgbClr val="000000"/>
                </a:solidFill>
                <a:round/>
                <a:headEnd/>
                <a:tailEnd/>
              </a:ln>
            </p:spPr>
            <p:txBody>
              <a:bodyPr/>
              <a:lstStyle/>
              <a:p>
                <a:endParaRPr lang="en-US"/>
              </a:p>
            </p:txBody>
          </p:sp>
          <p:sp>
            <p:nvSpPr>
              <p:cNvPr id="99515" name="Freeform 1136"/>
              <p:cNvSpPr>
                <a:spLocks/>
              </p:cNvSpPr>
              <p:nvPr/>
            </p:nvSpPr>
            <p:spPr bwMode="auto">
              <a:xfrm>
                <a:off x="1691" y="2671"/>
                <a:ext cx="2232" cy="702"/>
              </a:xfrm>
              <a:custGeom>
                <a:avLst/>
                <a:gdLst>
                  <a:gd name="T0" fmla="*/ 233280 w 372"/>
                  <a:gd name="T1" fmla="*/ 2006208 h 117"/>
                  <a:gd name="T2" fmla="*/ 513216 w 372"/>
                  <a:gd name="T3" fmla="*/ 2566080 h 117"/>
                  <a:gd name="T4" fmla="*/ 793152 w 372"/>
                  <a:gd name="T5" fmla="*/ 2706048 h 117"/>
                  <a:gd name="T6" fmla="*/ 1073088 w 372"/>
                  <a:gd name="T7" fmla="*/ 2426112 h 117"/>
                  <a:gd name="T8" fmla="*/ 1353024 w 372"/>
                  <a:gd name="T9" fmla="*/ 2239488 h 117"/>
                  <a:gd name="T10" fmla="*/ 1679616 w 372"/>
                  <a:gd name="T11" fmla="*/ 2426112 h 117"/>
                  <a:gd name="T12" fmla="*/ 1959552 w 372"/>
                  <a:gd name="T13" fmla="*/ 1726272 h 117"/>
                  <a:gd name="T14" fmla="*/ 2239488 w 372"/>
                  <a:gd name="T15" fmla="*/ 2146176 h 117"/>
                  <a:gd name="T16" fmla="*/ 2519424 w 372"/>
                  <a:gd name="T17" fmla="*/ 2985984 h 117"/>
                  <a:gd name="T18" fmla="*/ 2799360 w 372"/>
                  <a:gd name="T19" fmla="*/ 839808 h 117"/>
                  <a:gd name="T20" fmla="*/ 3079296 w 372"/>
                  <a:gd name="T21" fmla="*/ 2706048 h 117"/>
                  <a:gd name="T22" fmla="*/ 3359232 w 372"/>
                  <a:gd name="T23" fmla="*/ 2286144 h 117"/>
                  <a:gd name="T24" fmla="*/ 3639168 w 372"/>
                  <a:gd name="T25" fmla="*/ 2379456 h 117"/>
                  <a:gd name="T26" fmla="*/ 3919104 w 372"/>
                  <a:gd name="T27" fmla="*/ 2846016 h 117"/>
                  <a:gd name="T28" fmla="*/ 4199040 w 372"/>
                  <a:gd name="T29" fmla="*/ 2286144 h 117"/>
                  <a:gd name="T30" fmla="*/ 4478976 w 372"/>
                  <a:gd name="T31" fmla="*/ 2006208 h 117"/>
                  <a:gd name="T32" fmla="*/ 4758912 w 372"/>
                  <a:gd name="T33" fmla="*/ 2379456 h 117"/>
                  <a:gd name="T34" fmla="*/ 5038848 w 372"/>
                  <a:gd name="T35" fmla="*/ 1586304 h 117"/>
                  <a:gd name="T36" fmla="*/ 5318784 w 372"/>
                  <a:gd name="T37" fmla="*/ 1166400 h 117"/>
                  <a:gd name="T38" fmla="*/ 5598720 w 372"/>
                  <a:gd name="T39" fmla="*/ 2006208 h 117"/>
                  <a:gd name="T40" fmla="*/ 5925312 w 372"/>
                  <a:gd name="T41" fmla="*/ 2146176 h 117"/>
                  <a:gd name="T42" fmla="*/ 6205247 w 372"/>
                  <a:gd name="T43" fmla="*/ 2566080 h 117"/>
                  <a:gd name="T44" fmla="*/ 6485185 w 372"/>
                  <a:gd name="T45" fmla="*/ 2192832 h 117"/>
                  <a:gd name="T46" fmla="*/ 6765121 w 372"/>
                  <a:gd name="T47" fmla="*/ 2472768 h 117"/>
                  <a:gd name="T48" fmla="*/ 7045057 w 372"/>
                  <a:gd name="T49" fmla="*/ 2379456 h 117"/>
                  <a:gd name="T50" fmla="*/ 7324993 w 372"/>
                  <a:gd name="T51" fmla="*/ 2519424 h 117"/>
                  <a:gd name="T52" fmla="*/ 7604929 w 372"/>
                  <a:gd name="T53" fmla="*/ 2472768 h 117"/>
                  <a:gd name="T54" fmla="*/ 7884864 w 372"/>
                  <a:gd name="T55" fmla="*/ 2286144 h 117"/>
                  <a:gd name="T56" fmla="*/ 8164800 w 372"/>
                  <a:gd name="T57" fmla="*/ 2706048 h 117"/>
                  <a:gd name="T58" fmla="*/ 8444736 w 372"/>
                  <a:gd name="T59" fmla="*/ 3312577 h 117"/>
                  <a:gd name="T60" fmla="*/ 8724672 w 372"/>
                  <a:gd name="T61" fmla="*/ 3405889 h 117"/>
                  <a:gd name="T62" fmla="*/ 9004608 w 372"/>
                  <a:gd name="T63" fmla="*/ 2752704 h 117"/>
                  <a:gd name="T64" fmla="*/ 9284544 w 372"/>
                  <a:gd name="T65" fmla="*/ 2612736 h 117"/>
                  <a:gd name="T66" fmla="*/ 9564480 w 372"/>
                  <a:gd name="T67" fmla="*/ 2799360 h 117"/>
                  <a:gd name="T68" fmla="*/ 9844416 w 372"/>
                  <a:gd name="T69" fmla="*/ 2519424 h 117"/>
                  <a:gd name="T70" fmla="*/ 10171008 w 372"/>
                  <a:gd name="T71" fmla="*/ 1026432 h 117"/>
                  <a:gd name="T72" fmla="*/ 10450944 w 372"/>
                  <a:gd name="T73" fmla="*/ 2752704 h 117"/>
                  <a:gd name="T74" fmla="*/ 10730879 w 372"/>
                  <a:gd name="T75" fmla="*/ 2659392 h 117"/>
                  <a:gd name="T76" fmla="*/ 11010815 w 372"/>
                  <a:gd name="T77" fmla="*/ 2239488 h 117"/>
                  <a:gd name="T78" fmla="*/ 11290751 w 372"/>
                  <a:gd name="T79" fmla="*/ 2192832 h 117"/>
                  <a:gd name="T80" fmla="*/ 11570687 w 372"/>
                  <a:gd name="T81" fmla="*/ 3079296 h 117"/>
                  <a:gd name="T82" fmla="*/ 11850623 w 372"/>
                  <a:gd name="T83" fmla="*/ 2426112 h 117"/>
                  <a:gd name="T84" fmla="*/ 12130559 w 372"/>
                  <a:gd name="T85" fmla="*/ 2566080 h 117"/>
                  <a:gd name="T86" fmla="*/ 12410495 w 372"/>
                  <a:gd name="T87" fmla="*/ 3452545 h 117"/>
                  <a:gd name="T88" fmla="*/ 12690434 w 372"/>
                  <a:gd name="T89" fmla="*/ 2519424 h 117"/>
                  <a:gd name="T90" fmla="*/ 12970370 w 372"/>
                  <a:gd name="T91" fmla="*/ 2752704 h 117"/>
                  <a:gd name="T92" fmla="*/ 13250306 w 372"/>
                  <a:gd name="T93" fmla="*/ 1866240 h 117"/>
                  <a:gd name="T94" fmla="*/ 13530242 w 372"/>
                  <a:gd name="T95" fmla="*/ 2659392 h 117"/>
                  <a:gd name="T96" fmla="*/ 13810177 w 372"/>
                  <a:gd name="T97" fmla="*/ 2146176 h 117"/>
                  <a:gd name="T98" fmla="*/ 14090113 w 372"/>
                  <a:gd name="T99" fmla="*/ 2099520 h 117"/>
                  <a:gd name="T100" fmla="*/ 14370049 w 372"/>
                  <a:gd name="T101" fmla="*/ 2472768 h 117"/>
                  <a:gd name="T102" fmla="*/ 14696641 w 372"/>
                  <a:gd name="T103" fmla="*/ 2192832 h 117"/>
                  <a:gd name="T104" fmla="*/ 14976577 w 372"/>
                  <a:gd name="T105" fmla="*/ 2706048 h 117"/>
                  <a:gd name="T106" fmla="*/ 15256513 w 372"/>
                  <a:gd name="T107" fmla="*/ 2052864 h 117"/>
                  <a:gd name="T108" fmla="*/ 15536449 w 372"/>
                  <a:gd name="T109" fmla="*/ 1959552 h 117"/>
                  <a:gd name="T110" fmla="*/ 15816385 w 372"/>
                  <a:gd name="T111" fmla="*/ 2379456 h 117"/>
                  <a:gd name="T112" fmla="*/ 16096321 w 372"/>
                  <a:gd name="T113" fmla="*/ 1446336 h 117"/>
                  <a:gd name="T114" fmla="*/ 16376257 w 372"/>
                  <a:gd name="T115" fmla="*/ 793152 h 117"/>
                  <a:gd name="T116" fmla="*/ 16656193 w 372"/>
                  <a:gd name="T117" fmla="*/ 2099520 h 117"/>
                  <a:gd name="T118" fmla="*/ 16936128 w 372"/>
                  <a:gd name="T119" fmla="*/ 2706048 h 117"/>
                  <a:gd name="T120" fmla="*/ 17216064 w 372"/>
                  <a:gd name="T121" fmla="*/ 2939328 h 1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2"/>
                  <a:gd name="T184" fmla="*/ 0 h 117"/>
                  <a:gd name="T185" fmla="*/ 372 w 372"/>
                  <a:gd name="T186" fmla="*/ 117 h 1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2" h="117">
                    <a:moveTo>
                      <a:pt x="0" y="52"/>
                    </a:moveTo>
                    <a:lnTo>
                      <a:pt x="0" y="50"/>
                    </a:lnTo>
                    <a:lnTo>
                      <a:pt x="0" y="57"/>
                    </a:lnTo>
                    <a:lnTo>
                      <a:pt x="1" y="50"/>
                    </a:lnTo>
                    <a:lnTo>
                      <a:pt x="1" y="46"/>
                    </a:lnTo>
                    <a:lnTo>
                      <a:pt x="1" y="69"/>
                    </a:lnTo>
                    <a:lnTo>
                      <a:pt x="2" y="51"/>
                    </a:lnTo>
                    <a:lnTo>
                      <a:pt x="2" y="32"/>
                    </a:lnTo>
                    <a:lnTo>
                      <a:pt x="2" y="47"/>
                    </a:lnTo>
                    <a:lnTo>
                      <a:pt x="3" y="63"/>
                    </a:lnTo>
                    <a:lnTo>
                      <a:pt x="3" y="44"/>
                    </a:lnTo>
                    <a:lnTo>
                      <a:pt x="3" y="50"/>
                    </a:lnTo>
                    <a:lnTo>
                      <a:pt x="4" y="44"/>
                    </a:lnTo>
                    <a:lnTo>
                      <a:pt x="4" y="57"/>
                    </a:lnTo>
                    <a:lnTo>
                      <a:pt x="4" y="60"/>
                    </a:lnTo>
                    <a:lnTo>
                      <a:pt x="5" y="52"/>
                    </a:lnTo>
                    <a:lnTo>
                      <a:pt x="5" y="64"/>
                    </a:lnTo>
                    <a:lnTo>
                      <a:pt x="5" y="43"/>
                    </a:lnTo>
                    <a:lnTo>
                      <a:pt x="6" y="46"/>
                    </a:lnTo>
                    <a:lnTo>
                      <a:pt x="6" y="33"/>
                    </a:lnTo>
                    <a:lnTo>
                      <a:pt x="6" y="36"/>
                    </a:lnTo>
                    <a:lnTo>
                      <a:pt x="7" y="36"/>
                    </a:lnTo>
                    <a:lnTo>
                      <a:pt x="7" y="58"/>
                    </a:lnTo>
                    <a:lnTo>
                      <a:pt x="7" y="55"/>
                    </a:lnTo>
                    <a:lnTo>
                      <a:pt x="8" y="58"/>
                    </a:lnTo>
                    <a:lnTo>
                      <a:pt x="8" y="35"/>
                    </a:lnTo>
                    <a:lnTo>
                      <a:pt x="8" y="47"/>
                    </a:lnTo>
                    <a:lnTo>
                      <a:pt x="9" y="52"/>
                    </a:lnTo>
                    <a:lnTo>
                      <a:pt x="9" y="57"/>
                    </a:lnTo>
                    <a:lnTo>
                      <a:pt x="9" y="35"/>
                    </a:lnTo>
                    <a:lnTo>
                      <a:pt x="10" y="43"/>
                    </a:lnTo>
                    <a:lnTo>
                      <a:pt x="10" y="51"/>
                    </a:lnTo>
                    <a:lnTo>
                      <a:pt x="10" y="54"/>
                    </a:lnTo>
                    <a:lnTo>
                      <a:pt x="11" y="63"/>
                    </a:lnTo>
                    <a:lnTo>
                      <a:pt x="11" y="52"/>
                    </a:lnTo>
                    <a:lnTo>
                      <a:pt x="11" y="55"/>
                    </a:lnTo>
                    <a:lnTo>
                      <a:pt x="12" y="52"/>
                    </a:lnTo>
                    <a:lnTo>
                      <a:pt x="12" y="81"/>
                    </a:lnTo>
                    <a:lnTo>
                      <a:pt x="12" y="58"/>
                    </a:lnTo>
                    <a:lnTo>
                      <a:pt x="13" y="46"/>
                    </a:lnTo>
                    <a:lnTo>
                      <a:pt x="13" y="53"/>
                    </a:lnTo>
                    <a:lnTo>
                      <a:pt x="13" y="66"/>
                    </a:lnTo>
                    <a:lnTo>
                      <a:pt x="14" y="50"/>
                    </a:lnTo>
                    <a:lnTo>
                      <a:pt x="14" y="57"/>
                    </a:lnTo>
                    <a:lnTo>
                      <a:pt x="14" y="38"/>
                    </a:lnTo>
                    <a:lnTo>
                      <a:pt x="15" y="45"/>
                    </a:lnTo>
                    <a:lnTo>
                      <a:pt x="15" y="53"/>
                    </a:lnTo>
                    <a:lnTo>
                      <a:pt x="15" y="55"/>
                    </a:lnTo>
                    <a:lnTo>
                      <a:pt x="16" y="78"/>
                    </a:lnTo>
                    <a:lnTo>
                      <a:pt x="16" y="47"/>
                    </a:lnTo>
                    <a:lnTo>
                      <a:pt x="16" y="55"/>
                    </a:lnTo>
                    <a:lnTo>
                      <a:pt x="17" y="52"/>
                    </a:lnTo>
                    <a:lnTo>
                      <a:pt x="17" y="58"/>
                    </a:lnTo>
                    <a:lnTo>
                      <a:pt x="18" y="53"/>
                    </a:lnTo>
                    <a:lnTo>
                      <a:pt x="18" y="42"/>
                    </a:lnTo>
                    <a:lnTo>
                      <a:pt x="18" y="60"/>
                    </a:lnTo>
                    <a:lnTo>
                      <a:pt x="19" y="66"/>
                    </a:lnTo>
                    <a:lnTo>
                      <a:pt x="19" y="73"/>
                    </a:lnTo>
                    <a:lnTo>
                      <a:pt x="19" y="50"/>
                    </a:lnTo>
                    <a:lnTo>
                      <a:pt x="20" y="41"/>
                    </a:lnTo>
                    <a:lnTo>
                      <a:pt x="20" y="54"/>
                    </a:lnTo>
                    <a:lnTo>
                      <a:pt x="20" y="46"/>
                    </a:lnTo>
                    <a:lnTo>
                      <a:pt x="21" y="63"/>
                    </a:lnTo>
                    <a:lnTo>
                      <a:pt x="21" y="39"/>
                    </a:lnTo>
                    <a:lnTo>
                      <a:pt x="21" y="57"/>
                    </a:lnTo>
                    <a:lnTo>
                      <a:pt x="22" y="50"/>
                    </a:lnTo>
                    <a:lnTo>
                      <a:pt x="22" y="53"/>
                    </a:lnTo>
                    <a:lnTo>
                      <a:pt x="22" y="69"/>
                    </a:lnTo>
                    <a:lnTo>
                      <a:pt x="23" y="51"/>
                    </a:lnTo>
                    <a:lnTo>
                      <a:pt x="23" y="30"/>
                    </a:lnTo>
                    <a:lnTo>
                      <a:pt x="23" y="52"/>
                    </a:lnTo>
                    <a:lnTo>
                      <a:pt x="24" y="41"/>
                    </a:lnTo>
                    <a:lnTo>
                      <a:pt x="24" y="44"/>
                    </a:lnTo>
                    <a:lnTo>
                      <a:pt x="24" y="58"/>
                    </a:lnTo>
                    <a:lnTo>
                      <a:pt x="25" y="46"/>
                    </a:lnTo>
                    <a:lnTo>
                      <a:pt x="25" y="63"/>
                    </a:lnTo>
                    <a:lnTo>
                      <a:pt x="26" y="57"/>
                    </a:lnTo>
                    <a:lnTo>
                      <a:pt x="26" y="45"/>
                    </a:lnTo>
                    <a:lnTo>
                      <a:pt x="26" y="20"/>
                    </a:lnTo>
                    <a:lnTo>
                      <a:pt x="27" y="35"/>
                    </a:lnTo>
                    <a:lnTo>
                      <a:pt x="27" y="44"/>
                    </a:lnTo>
                    <a:lnTo>
                      <a:pt x="27" y="60"/>
                    </a:lnTo>
                    <a:lnTo>
                      <a:pt x="28" y="47"/>
                    </a:lnTo>
                    <a:lnTo>
                      <a:pt x="28" y="49"/>
                    </a:lnTo>
                    <a:lnTo>
                      <a:pt x="28" y="72"/>
                    </a:lnTo>
                    <a:lnTo>
                      <a:pt x="29" y="43"/>
                    </a:lnTo>
                    <a:lnTo>
                      <a:pt x="29" y="38"/>
                    </a:lnTo>
                    <a:lnTo>
                      <a:pt x="29" y="48"/>
                    </a:lnTo>
                    <a:lnTo>
                      <a:pt x="30" y="66"/>
                    </a:lnTo>
                    <a:lnTo>
                      <a:pt x="30" y="46"/>
                    </a:lnTo>
                    <a:lnTo>
                      <a:pt x="31" y="52"/>
                    </a:lnTo>
                    <a:lnTo>
                      <a:pt x="31" y="54"/>
                    </a:lnTo>
                    <a:lnTo>
                      <a:pt x="31" y="55"/>
                    </a:lnTo>
                    <a:lnTo>
                      <a:pt x="32" y="47"/>
                    </a:lnTo>
                    <a:lnTo>
                      <a:pt x="32" y="52"/>
                    </a:lnTo>
                    <a:lnTo>
                      <a:pt x="32" y="50"/>
                    </a:lnTo>
                    <a:lnTo>
                      <a:pt x="33" y="52"/>
                    </a:lnTo>
                    <a:lnTo>
                      <a:pt x="33" y="61"/>
                    </a:lnTo>
                    <a:lnTo>
                      <a:pt x="33" y="54"/>
                    </a:lnTo>
                    <a:lnTo>
                      <a:pt x="34" y="43"/>
                    </a:lnTo>
                    <a:lnTo>
                      <a:pt x="34" y="34"/>
                    </a:lnTo>
                    <a:lnTo>
                      <a:pt x="34" y="53"/>
                    </a:lnTo>
                    <a:lnTo>
                      <a:pt x="35" y="49"/>
                    </a:lnTo>
                    <a:lnTo>
                      <a:pt x="35" y="50"/>
                    </a:lnTo>
                    <a:lnTo>
                      <a:pt x="36" y="52"/>
                    </a:lnTo>
                    <a:lnTo>
                      <a:pt x="36" y="24"/>
                    </a:lnTo>
                    <a:lnTo>
                      <a:pt x="36" y="62"/>
                    </a:lnTo>
                    <a:lnTo>
                      <a:pt x="37" y="55"/>
                    </a:lnTo>
                    <a:lnTo>
                      <a:pt x="37" y="52"/>
                    </a:lnTo>
                    <a:lnTo>
                      <a:pt x="37" y="30"/>
                    </a:lnTo>
                    <a:lnTo>
                      <a:pt x="38" y="41"/>
                    </a:lnTo>
                    <a:lnTo>
                      <a:pt x="38" y="44"/>
                    </a:lnTo>
                    <a:lnTo>
                      <a:pt x="38" y="60"/>
                    </a:lnTo>
                    <a:lnTo>
                      <a:pt x="39" y="49"/>
                    </a:lnTo>
                    <a:lnTo>
                      <a:pt x="39" y="52"/>
                    </a:lnTo>
                    <a:lnTo>
                      <a:pt x="39" y="44"/>
                    </a:lnTo>
                    <a:lnTo>
                      <a:pt x="40" y="58"/>
                    </a:lnTo>
                    <a:lnTo>
                      <a:pt x="40" y="54"/>
                    </a:lnTo>
                    <a:lnTo>
                      <a:pt x="40" y="58"/>
                    </a:lnTo>
                    <a:lnTo>
                      <a:pt x="41" y="64"/>
                    </a:lnTo>
                    <a:lnTo>
                      <a:pt x="41" y="43"/>
                    </a:lnTo>
                    <a:lnTo>
                      <a:pt x="41" y="61"/>
                    </a:lnTo>
                    <a:lnTo>
                      <a:pt x="42" y="37"/>
                    </a:lnTo>
                    <a:lnTo>
                      <a:pt x="42" y="55"/>
                    </a:lnTo>
                    <a:lnTo>
                      <a:pt x="42" y="26"/>
                    </a:lnTo>
                    <a:lnTo>
                      <a:pt x="43" y="38"/>
                    </a:lnTo>
                    <a:lnTo>
                      <a:pt x="43" y="57"/>
                    </a:lnTo>
                    <a:lnTo>
                      <a:pt x="43" y="51"/>
                    </a:lnTo>
                    <a:lnTo>
                      <a:pt x="44" y="52"/>
                    </a:lnTo>
                    <a:lnTo>
                      <a:pt x="44" y="49"/>
                    </a:lnTo>
                    <a:lnTo>
                      <a:pt x="44" y="53"/>
                    </a:lnTo>
                    <a:lnTo>
                      <a:pt x="45" y="49"/>
                    </a:lnTo>
                    <a:lnTo>
                      <a:pt x="45" y="40"/>
                    </a:lnTo>
                    <a:lnTo>
                      <a:pt x="45" y="50"/>
                    </a:lnTo>
                    <a:lnTo>
                      <a:pt x="46" y="61"/>
                    </a:lnTo>
                    <a:lnTo>
                      <a:pt x="46" y="52"/>
                    </a:lnTo>
                    <a:lnTo>
                      <a:pt x="46" y="37"/>
                    </a:lnTo>
                    <a:lnTo>
                      <a:pt x="47" y="46"/>
                    </a:lnTo>
                    <a:lnTo>
                      <a:pt x="47" y="54"/>
                    </a:lnTo>
                    <a:lnTo>
                      <a:pt x="47" y="58"/>
                    </a:lnTo>
                    <a:lnTo>
                      <a:pt x="48" y="46"/>
                    </a:lnTo>
                    <a:lnTo>
                      <a:pt x="48" y="44"/>
                    </a:lnTo>
                    <a:lnTo>
                      <a:pt x="48" y="43"/>
                    </a:lnTo>
                    <a:lnTo>
                      <a:pt x="49" y="48"/>
                    </a:lnTo>
                    <a:lnTo>
                      <a:pt x="49" y="87"/>
                    </a:lnTo>
                    <a:lnTo>
                      <a:pt x="49" y="61"/>
                    </a:lnTo>
                    <a:lnTo>
                      <a:pt x="50" y="49"/>
                    </a:lnTo>
                    <a:lnTo>
                      <a:pt x="50" y="47"/>
                    </a:lnTo>
                    <a:lnTo>
                      <a:pt x="50" y="57"/>
                    </a:lnTo>
                    <a:lnTo>
                      <a:pt x="51" y="77"/>
                    </a:lnTo>
                    <a:lnTo>
                      <a:pt x="51" y="50"/>
                    </a:lnTo>
                    <a:lnTo>
                      <a:pt x="51" y="55"/>
                    </a:lnTo>
                    <a:lnTo>
                      <a:pt x="52" y="46"/>
                    </a:lnTo>
                    <a:lnTo>
                      <a:pt x="52" y="34"/>
                    </a:lnTo>
                    <a:lnTo>
                      <a:pt x="52" y="47"/>
                    </a:lnTo>
                    <a:lnTo>
                      <a:pt x="53" y="41"/>
                    </a:lnTo>
                    <a:lnTo>
                      <a:pt x="53" y="54"/>
                    </a:lnTo>
                    <a:lnTo>
                      <a:pt x="53" y="58"/>
                    </a:lnTo>
                    <a:lnTo>
                      <a:pt x="54" y="64"/>
                    </a:lnTo>
                    <a:lnTo>
                      <a:pt x="54" y="66"/>
                    </a:lnTo>
                    <a:lnTo>
                      <a:pt x="54" y="55"/>
                    </a:lnTo>
                    <a:lnTo>
                      <a:pt x="55" y="46"/>
                    </a:lnTo>
                    <a:lnTo>
                      <a:pt x="55" y="51"/>
                    </a:lnTo>
                    <a:lnTo>
                      <a:pt x="55" y="37"/>
                    </a:lnTo>
                    <a:lnTo>
                      <a:pt x="56" y="60"/>
                    </a:lnTo>
                    <a:lnTo>
                      <a:pt x="56" y="52"/>
                    </a:lnTo>
                    <a:lnTo>
                      <a:pt x="56" y="45"/>
                    </a:lnTo>
                    <a:lnTo>
                      <a:pt x="57" y="61"/>
                    </a:lnTo>
                    <a:lnTo>
                      <a:pt x="57" y="52"/>
                    </a:lnTo>
                    <a:lnTo>
                      <a:pt x="57" y="57"/>
                    </a:lnTo>
                    <a:lnTo>
                      <a:pt x="58" y="46"/>
                    </a:lnTo>
                    <a:lnTo>
                      <a:pt x="58" y="51"/>
                    </a:lnTo>
                    <a:lnTo>
                      <a:pt x="58" y="57"/>
                    </a:lnTo>
                    <a:lnTo>
                      <a:pt x="59" y="57"/>
                    </a:lnTo>
                    <a:lnTo>
                      <a:pt x="59" y="34"/>
                    </a:lnTo>
                    <a:lnTo>
                      <a:pt x="59" y="46"/>
                    </a:lnTo>
                    <a:lnTo>
                      <a:pt x="60" y="18"/>
                    </a:lnTo>
                    <a:lnTo>
                      <a:pt x="60" y="51"/>
                    </a:lnTo>
                    <a:lnTo>
                      <a:pt x="60" y="60"/>
                    </a:lnTo>
                    <a:lnTo>
                      <a:pt x="61" y="48"/>
                    </a:lnTo>
                    <a:lnTo>
                      <a:pt x="61" y="47"/>
                    </a:lnTo>
                    <a:lnTo>
                      <a:pt x="62" y="58"/>
                    </a:lnTo>
                    <a:lnTo>
                      <a:pt x="62" y="52"/>
                    </a:lnTo>
                    <a:lnTo>
                      <a:pt x="62" y="60"/>
                    </a:lnTo>
                    <a:lnTo>
                      <a:pt x="63" y="43"/>
                    </a:lnTo>
                    <a:lnTo>
                      <a:pt x="63" y="52"/>
                    </a:lnTo>
                    <a:lnTo>
                      <a:pt x="63" y="54"/>
                    </a:lnTo>
                    <a:lnTo>
                      <a:pt x="64" y="30"/>
                    </a:lnTo>
                    <a:lnTo>
                      <a:pt x="64" y="55"/>
                    </a:lnTo>
                    <a:lnTo>
                      <a:pt x="64" y="52"/>
                    </a:lnTo>
                    <a:lnTo>
                      <a:pt x="65" y="39"/>
                    </a:lnTo>
                    <a:lnTo>
                      <a:pt x="65" y="47"/>
                    </a:lnTo>
                    <a:lnTo>
                      <a:pt x="65" y="76"/>
                    </a:lnTo>
                    <a:lnTo>
                      <a:pt x="66" y="52"/>
                    </a:lnTo>
                    <a:lnTo>
                      <a:pt x="66" y="58"/>
                    </a:lnTo>
                    <a:lnTo>
                      <a:pt x="66" y="50"/>
                    </a:lnTo>
                    <a:lnTo>
                      <a:pt x="67" y="38"/>
                    </a:lnTo>
                    <a:lnTo>
                      <a:pt x="67" y="57"/>
                    </a:lnTo>
                    <a:lnTo>
                      <a:pt x="67" y="52"/>
                    </a:lnTo>
                    <a:lnTo>
                      <a:pt x="68" y="66"/>
                    </a:lnTo>
                    <a:lnTo>
                      <a:pt x="68" y="47"/>
                    </a:lnTo>
                    <a:lnTo>
                      <a:pt x="68" y="52"/>
                    </a:lnTo>
                    <a:lnTo>
                      <a:pt x="69" y="49"/>
                    </a:lnTo>
                    <a:lnTo>
                      <a:pt x="69" y="52"/>
                    </a:lnTo>
                    <a:lnTo>
                      <a:pt x="69" y="34"/>
                    </a:lnTo>
                    <a:lnTo>
                      <a:pt x="70" y="22"/>
                    </a:lnTo>
                    <a:lnTo>
                      <a:pt x="70" y="71"/>
                    </a:lnTo>
                    <a:lnTo>
                      <a:pt x="70" y="38"/>
                    </a:lnTo>
                    <a:lnTo>
                      <a:pt x="71" y="41"/>
                    </a:lnTo>
                    <a:lnTo>
                      <a:pt x="71" y="50"/>
                    </a:lnTo>
                    <a:lnTo>
                      <a:pt x="71" y="64"/>
                    </a:lnTo>
                    <a:lnTo>
                      <a:pt x="72" y="66"/>
                    </a:lnTo>
                    <a:lnTo>
                      <a:pt x="72" y="49"/>
                    </a:lnTo>
                    <a:lnTo>
                      <a:pt x="72" y="43"/>
                    </a:lnTo>
                    <a:lnTo>
                      <a:pt x="73" y="54"/>
                    </a:lnTo>
                    <a:lnTo>
                      <a:pt x="73" y="52"/>
                    </a:lnTo>
                    <a:lnTo>
                      <a:pt x="74" y="51"/>
                    </a:lnTo>
                    <a:lnTo>
                      <a:pt x="74" y="48"/>
                    </a:lnTo>
                    <a:lnTo>
                      <a:pt x="74" y="54"/>
                    </a:lnTo>
                    <a:lnTo>
                      <a:pt x="75" y="47"/>
                    </a:lnTo>
                    <a:lnTo>
                      <a:pt x="75" y="55"/>
                    </a:lnTo>
                    <a:lnTo>
                      <a:pt x="75" y="46"/>
                    </a:lnTo>
                    <a:lnTo>
                      <a:pt x="76" y="55"/>
                    </a:lnTo>
                    <a:lnTo>
                      <a:pt x="76" y="48"/>
                    </a:lnTo>
                    <a:lnTo>
                      <a:pt x="76" y="56"/>
                    </a:lnTo>
                    <a:lnTo>
                      <a:pt x="77" y="49"/>
                    </a:lnTo>
                    <a:lnTo>
                      <a:pt x="77" y="54"/>
                    </a:lnTo>
                    <a:lnTo>
                      <a:pt x="77" y="52"/>
                    </a:lnTo>
                    <a:lnTo>
                      <a:pt x="78" y="58"/>
                    </a:lnTo>
                    <a:lnTo>
                      <a:pt x="78" y="51"/>
                    </a:lnTo>
                    <a:lnTo>
                      <a:pt x="78" y="52"/>
                    </a:lnTo>
                    <a:lnTo>
                      <a:pt x="79" y="52"/>
                    </a:lnTo>
                    <a:lnTo>
                      <a:pt x="79" y="43"/>
                    </a:lnTo>
                    <a:lnTo>
                      <a:pt x="79" y="51"/>
                    </a:lnTo>
                    <a:lnTo>
                      <a:pt x="80" y="61"/>
                    </a:lnTo>
                    <a:lnTo>
                      <a:pt x="80" y="55"/>
                    </a:lnTo>
                    <a:lnTo>
                      <a:pt x="80" y="51"/>
                    </a:lnTo>
                    <a:lnTo>
                      <a:pt x="81" y="46"/>
                    </a:lnTo>
                    <a:lnTo>
                      <a:pt x="81" y="38"/>
                    </a:lnTo>
                    <a:lnTo>
                      <a:pt x="82" y="61"/>
                    </a:lnTo>
                    <a:lnTo>
                      <a:pt x="82" y="49"/>
                    </a:lnTo>
                    <a:lnTo>
                      <a:pt x="82" y="57"/>
                    </a:lnTo>
                    <a:lnTo>
                      <a:pt x="83" y="46"/>
                    </a:lnTo>
                    <a:lnTo>
                      <a:pt x="83" y="44"/>
                    </a:lnTo>
                    <a:lnTo>
                      <a:pt x="83" y="52"/>
                    </a:lnTo>
                    <a:lnTo>
                      <a:pt x="84" y="51"/>
                    </a:lnTo>
                    <a:lnTo>
                      <a:pt x="84" y="61"/>
                    </a:lnTo>
                    <a:lnTo>
                      <a:pt x="84" y="51"/>
                    </a:lnTo>
                    <a:lnTo>
                      <a:pt x="85" y="50"/>
                    </a:lnTo>
                    <a:lnTo>
                      <a:pt x="85" y="55"/>
                    </a:lnTo>
                    <a:lnTo>
                      <a:pt x="85" y="41"/>
                    </a:lnTo>
                    <a:lnTo>
                      <a:pt x="86" y="45"/>
                    </a:lnTo>
                    <a:lnTo>
                      <a:pt x="86" y="21"/>
                    </a:lnTo>
                    <a:lnTo>
                      <a:pt x="86" y="46"/>
                    </a:lnTo>
                    <a:lnTo>
                      <a:pt x="87" y="64"/>
                    </a:lnTo>
                    <a:lnTo>
                      <a:pt x="87" y="37"/>
                    </a:lnTo>
                    <a:lnTo>
                      <a:pt x="87" y="40"/>
                    </a:lnTo>
                    <a:lnTo>
                      <a:pt x="88" y="55"/>
                    </a:lnTo>
                    <a:lnTo>
                      <a:pt x="88" y="58"/>
                    </a:lnTo>
                    <a:lnTo>
                      <a:pt x="89" y="57"/>
                    </a:lnTo>
                    <a:lnTo>
                      <a:pt x="89" y="64"/>
                    </a:lnTo>
                    <a:lnTo>
                      <a:pt x="89" y="50"/>
                    </a:lnTo>
                    <a:lnTo>
                      <a:pt x="90" y="55"/>
                    </a:lnTo>
                    <a:lnTo>
                      <a:pt x="90" y="49"/>
                    </a:lnTo>
                    <a:lnTo>
                      <a:pt x="90" y="55"/>
                    </a:lnTo>
                    <a:lnTo>
                      <a:pt x="91" y="83"/>
                    </a:lnTo>
                    <a:lnTo>
                      <a:pt x="91" y="35"/>
                    </a:lnTo>
                    <a:lnTo>
                      <a:pt x="91" y="55"/>
                    </a:lnTo>
                    <a:lnTo>
                      <a:pt x="92" y="54"/>
                    </a:lnTo>
                    <a:lnTo>
                      <a:pt x="92" y="26"/>
                    </a:lnTo>
                    <a:lnTo>
                      <a:pt x="93" y="43"/>
                    </a:lnTo>
                    <a:lnTo>
                      <a:pt x="93" y="53"/>
                    </a:lnTo>
                    <a:lnTo>
                      <a:pt x="93" y="59"/>
                    </a:lnTo>
                    <a:lnTo>
                      <a:pt x="94" y="57"/>
                    </a:lnTo>
                    <a:lnTo>
                      <a:pt x="94" y="52"/>
                    </a:lnTo>
                    <a:lnTo>
                      <a:pt x="94" y="61"/>
                    </a:lnTo>
                    <a:lnTo>
                      <a:pt x="95" y="51"/>
                    </a:lnTo>
                    <a:lnTo>
                      <a:pt x="95" y="58"/>
                    </a:lnTo>
                    <a:lnTo>
                      <a:pt x="95" y="49"/>
                    </a:lnTo>
                    <a:lnTo>
                      <a:pt x="96" y="44"/>
                    </a:lnTo>
                    <a:lnTo>
                      <a:pt x="96" y="51"/>
                    </a:lnTo>
                    <a:lnTo>
                      <a:pt x="96" y="43"/>
                    </a:lnTo>
                    <a:lnTo>
                      <a:pt x="97" y="50"/>
                    </a:lnTo>
                    <a:lnTo>
                      <a:pt x="97" y="43"/>
                    </a:lnTo>
                    <a:lnTo>
                      <a:pt x="97" y="58"/>
                    </a:lnTo>
                    <a:lnTo>
                      <a:pt x="98" y="55"/>
                    </a:lnTo>
                    <a:lnTo>
                      <a:pt x="98" y="60"/>
                    </a:lnTo>
                    <a:lnTo>
                      <a:pt x="98" y="63"/>
                    </a:lnTo>
                    <a:lnTo>
                      <a:pt x="99" y="73"/>
                    </a:lnTo>
                    <a:lnTo>
                      <a:pt x="99" y="38"/>
                    </a:lnTo>
                    <a:lnTo>
                      <a:pt x="99" y="51"/>
                    </a:lnTo>
                    <a:lnTo>
                      <a:pt x="100" y="45"/>
                    </a:lnTo>
                    <a:lnTo>
                      <a:pt x="100" y="50"/>
                    </a:lnTo>
                    <a:lnTo>
                      <a:pt x="100" y="65"/>
                    </a:lnTo>
                    <a:lnTo>
                      <a:pt x="101" y="64"/>
                    </a:lnTo>
                    <a:lnTo>
                      <a:pt x="101" y="54"/>
                    </a:lnTo>
                    <a:lnTo>
                      <a:pt x="101" y="57"/>
                    </a:lnTo>
                    <a:lnTo>
                      <a:pt x="102" y="38"/>
                    </a:lnTo>
                    <a:lnTo>
                      <a:pt x="102" y="35"/>
                    </a:lnTo>
                    <a:lnTo>
                      <a:pt x="102" y="51"/>
                    </a:lnTo>
                    <a:lnTo>
                      <a:pt x="103" y="44"/>
                    </a:lnTo>
                    <a:lnTo>
                      <a:pt x="103" y="43"/>
                    </a:lnTo>
                    <a:lnTo>
                      <a:pt x="103" y="55"/>
                    </a:lnTo>
                    <a:lnTo>
                      <a:pt x="104" y="47"/>
                    </a:lnTo>
                    <a:lnTo>
                      <a:pt x="104" y="58"/>
                    </a:lnTo>
                    <a:lnTo>
                      <a:pt x="104" y="57"/>
                    </a:lnTo>
                    <a:lnTo>
                      <a:pt x="105" y="55"/>
                    </a:lnTo>
                    <a:lnTo>
                      <a:pt x="105" y="51"/>
                    </a:lnTo>
                    <a:lnTo>
                      <a:pt x="105" y="50"/>
                    </a:lnTo>
                    <a:lnTo>
                      <a:pt x="106" y="52"/>
                    </a:lnTo>
                    <a:lnTo>
                      <a:pt x="106" y="63"/>
                    </a:lnTo>
                    <a:lnTo>
                      <a:pt x="106" y="61"/>
                    </a:lnTo>
                    <a:lnTo>
                      <a:pt x="107" y="55"/>
                    </a:lnTo>
                    <a:lnTo>
                      <a:pt x="107" y="58"/>
                    </a:lnTo>
                    <a:lnTo>
                      <a:pt x="107" y="42"/>
                    </a:lnTo>
                    <a:lnTo>
                      <a:pt x="108" y="40"/>
                    </a:lnTo>
                    <a:lnTo>
                      <a:pt x="108" y="44"/>
                    </a:lnTo>
                    <a:lnTo>
                      <a:pt x="108" y="34"/>
                    </a:lnTo>
                    <a:lnTo>
                      <a:pt x="109" y="63"/>
                    </a:lnTo>
                    <a:lnTo>
                      <a:pt x="109" y="55"/>
                    </a:lnTo>
                    <a:lnTo>
                      <a:pt x="109" y="63"/>
                    </a:lnTo>
                    <a:lnTo>
                      <a:pt x="110" y="52"/>
                    </a:lnTo>
                    <a:lnTo>
                      <a:pt x="110" y="65"/>
                    </a:lnTo>
                    <a:lnTo>
                      <a:pt x="110" y="43"/>
                    </a:lnTo>
                    <a:lnTo>
                      <a:pt x="111" y="44"/>
                    </a:lnTo>
                    <a:lnTo>
                      <a:pt x="111" y="43"/>
                    </a:lnTo>
                    <a:lnTo>
                      <a:pt x="111" y="52"/>
                    </a:lnTo>
                    <a:lnTo>
                      <a:pt x="112" y="61"/>
                    </a:lnTo>
                    <a:lnTo>
                      <a:pt x="112" y="58"/>
                    </a:lnTo>
                    <a:lnTo>
                      <a:pt x="112" y="52"/>
                    </a:lnTo>
                    <a:lnTo>
                      <a:pt x="113" y="51"/>
                    </a:lnTo>
                    <a:lnTo>
                      <a:pt x="113" y="76"/>
                    </a:lnTo>
                    <a:lnTo>
                      <a:pt x="114" y="52"/>
                    </a:lnTo>
                    <a:lnTo>
                      <a:pt x="114" y="55"/>
                    </a:lnTo>
                    <a:lnTo>
                      <a:pt x="114" y="25"/>
                    </a:lnTo>
                    <a:lnTo>
                      <a:pt x="115" y="46"/>
                    </a:lnTo>
                    <a:lnTo>
                      <a:pt x="115" y="53"/>
                    </a:lnTo>
                    <a:lnTo>
                      <a:pt x="115" y="58"/>
                    </a:lnTo>
                    <a:lnTo>
                      <a:pt x="116" y="46"/>
                    </a:lnTo>
                    <a:lnTo>
                      <a:pt x="116" y="51"/>
                    </a:lnTo>
                    <a:lnTo>
                      <a:pt x="116" y="55"/>
                    </a:lnTo>
                    <a:lnTo>
                      <a:pt x="117" y="67"/>
                    </a:lnTo>
                    <a:lnTo>
                      <a:pt x="117" y="38"/>
                    </a:lnTo>
                    <a:lnTo>
                      <a:pt x="117" y="44"/>
                    </a:lnTo>
                    <a:lnTo>
                      <a:pt x="118" y="58"/>
                    </a:lnTo>
                    <a:lnTo>
                      <a:pt x="118" y="54"/>
                    </a:lnTo>
                    <a:lnTo>
                      <a:pt x="118" y="44"/>
                    </a:lnTo>
                    <a:lnTo>
                      <a:pt x="119" y="51"/>
                    </a:lnTo>
                    <a:lnTo>
                      <a:pt x="119" y="44"/>
                    </a:lnTo>
                    <a:lnTo>
                      <a:pt x="119" y="61"/>
                    </a:lnTo>
                    <a:lnTo>
                      <a:pt x="120" y="52"/>
                    </a:lnTo>
                    <a:lnTo>
                      <a:pt x="120" y="50"/>
                    </a:lnTo>
                    <a:lnTo>
                      <a:pt x="120" y="43"/>
                    </a:lnTo>
                    <a:lnTo>
                      <a:pt x="121" y="46"/>
                    </a:lnTo>
                    <a:lnTo>
                      <a:pt x="121" y="57"/>
                    </a:lnTo>
                    <a:lnTo>
                      <a:pt x="121" y="46"/>
                    </a:lnTo>
                    <a:lnTo>
                      <a:pt x="122" y="52"/>
                    </a:lnTo>
                    <a:lnTo>
                      <a:pt x="122" y="48"/>
                    </a:lnTo>
                    <a:lnTo>
                      <a:pt x="122" y="61"/>
                    </a:lnTo>
                    <a:lnTo>
                      <a:pt x="123" y="54"/>
                    </a:lnTo>
                    <a:lnTo>
                      <a:pt x="123" y="57"/>
                    </a:lnTo>
                    <a:lnTo>
                      <a:pt x="124" y="51"/>
                    </a:lnTo>
                    <a:lnTo>
                      <a:pt x="124" y="47"/>
                    </a:lnTo>
                    <a:lnTo>
                      <a:pt x="124" y="52"/>
                    </a:lnTo>
                    <a:lnTo>
                      <a:pt x="125" y="41"/>
                    </a:lnTo>
                    <a:lnTo>
                      <a:pt x="125" y="40"/>
                    </a:lnTo>
                    <a:lnTo>
                      <a:pt x="125" y="47"/>
                    </a:lnTo>
                    <a:lnTo>
                      <a:pt x="126" y="46"/>
                    </a:lnTo>
                    <a:lnTo>
                      <a:pt x="126" y="61"/>
                    </a:lnTo>
                    <a:lnTo>
                      <a:pt x="126" y="69"/>
                    </a:lnTo>
                    <a:lnTo>
                      <a:pt x="127" y="46"/>
                    </a:lnTo>
                    <a:lnTo>
                      <a:pt x="127" y="48"/>
                    </a:lnTo>
                    <a:lnTo>
                      <a:pt x="127" y="49"/>
                    </a:lnTo>
                    <a:lnTo>
                      <a:pt x="128" y="51"/>
                    </a:lnTo>
                    <a:lnTo>
                      <a:pt x="128" y="55"/>
                    </a:lnTo>
                    <a:lnTo>
                      <a:pt x="128" y="57"/>
                    </a:lnTo>
                    <a:lnTo>
                      <a:pt x="129" y="49"/>
                    </a:lnTo>
                    <a:lnTo>
                      <a:pt x="129" y="50"/>
                    </a:lnTo>
                    <a:lnTo>
                      <a:pt x="129" y="48"/>
                    </a:lnTo>
                    <a:lnTo>
                      <a:pt x="130" y="51"/>
                    </a:lnTo>
                    <a:lnTo>
                      <a:pt x="130" y="48"/>
                    </a:lnTo>
                    <a:lnTo>
                      <a:pt x="130" y="52"/>
                    </a:lnTo>
                    <a:lnTo>
                      <a:pt x="131" y="47"/>
                    </a:lnTo>
                    <a:lnTo>
                      <a:pt x="131" y="60"/>
                    </a:lnTo>
                    <a:lnTo>
                      <a:pt x="131" y="54"/>
                    </a:lnTo>
                    <a:lnTo>
                      <a:pt x="132" y="46"/>
                    </a:lnTo>
                    <a:lnTo>
                      <a:pt x="132" y="54"/>
                    </a:lnTo>
                    <a:lnTo>
                      <a:pt x="132" y="58"/>
                    </a:lnTo>
                    <a:lnTo>
                      <a:pt x="133" y="55"/>
                    </a:lnTo>
                    <a:lnTo>
                      <a:pt x="133" y="51"/>
                    </a:lnTo>
                    <a:lnTo>
                      <a:pt x="133" y="52"/>
                    </a:lnTo>
                    <a:lnTo>
                      <a:pt x="134" y="55"/>
                    </a:lnTo>
                    <a:lnTo>
                      <a:pt x="134" y="47"/>
                    </a:lnTo>
                    <a:lnTo>
                      <a:pt x="134" y="48"/>
                    </a:lnTo>
                    <a:lnTo>
                      <a:pt x="135" y="51"/>
                    </a:lnTo>
                    <a:lnTo>
                      <a:pt x="135" y="49"/>
                    </a:lnTo>
                    <a:lnTo>
                      <a:pt x="135" y="54"/>
                    </a:lnTo>
                    <a:lnTo>
                      <a:pt x="136" y="50"/>
                    </a:lnTo>
                    <a:lnTo>
                      <a:pt x="136" y="57"/>
                    </a:lnTo>
                    <a:lnTo>
                      <a:pt x="136" y="60"/>
                    </a:lnTo>
                    <a:lnTo>
                      <a:pt x="137" y="49"/>
                    </a:lnTo>
                    <a:lnTo>
                      <a:pt x="137" y="50"/>
                    </a:lnTo>
                    <a:lnTo>
                      <a:pt x="137" y="44"/>
                    </a:lnTo>
                    <a:lnTo>
                      <a:pt x="138" y="52"/>
                    </a:lnTo>
                    <a:lnTo>
                      <a:pt x="138" y="51"/>
                    </a:lnTo>
                    <a:lnTo>
                      <a:pt x="138" y="54"/>
                    </a:lnTo>
                    <a:lnTo>
                      <a:pt x="139" y="47"/>
                    </a:lnTo>
                    <a:lnTo>
                      <a:pt x="139" y="53"/>
                    </a:lnTo>
                    <a:lnTo>
                      <a:pt x="139" y="47"/>
                    </a:lnTo>
                    <a:lnTo>
                      <a:pt x="140" y="56"/>
                    </a:lnTo>
                    <a:lnTo>
                      <a:pt x="140" y="49"/>
                    </a:lnTo>
                    <a:lnTo>
                      <a:pt x="141" y="50"/>
                    </a:lnTo>
                    <a:lnTo>
                      <a:pt x="141" y="54"/>
                    </a:lnTo>
                    <a:lnTo>
                      <a:pt x="141" y="53"/>
                    </a:lnTo>
                    <a:lnTo>
                      <a:pt x="142" y="50"/>
                    </a:lnTo>
                    <a:lnTo>
                      <a:pt x="142" y="49"/>
                    </a:lnTo>
                    <a:lnTo>
                      <a:pt x="142" y="56"/>
                    </a:lnTo>
                    <a:lnTo>
                      <a:pt x="143" y="51"/>
                    </a:lnTo>
                    <a:lnTo>
                      <a:pt x="143" y="44"/>
                    </a:lnTo>
                    <a:lnTo>
                      <a:pt x="143" y="27"/>
                    </a:lnTo>
                    <a:lnTo>
                      <a:pt x="144" y="43"/>
                    </a:lnTo>
                    <a:lnTo>
                      <a:pt x="144" y="48"/>
                    </a:lnTo>
                    <a:lnTo>
                      <a:pt x="144" y="52"/>
                    </a:lnTo>
                    <a:lnTo>
                      <a:pt x="145" y="53"/>
                    </a:lnTo>
                    <a:lnTo>
                      <a:pt x="145" y="47"/>
                    </a:lnTo>
                    <a:lnTo>
                      <a:pt x="145" y="49"/>
                    </a:lnTo>
                    <a:lnTo>
                      <a:pt x="146" y="51"/>
                    </a:lnTo>
                    <a:lnTo>
                      <a:pt x="146" y="37"/>
                    </a:lnTo>
                    <a:lnTo>
                      <a:pt x="147" y="22"/>
                    </a:lnTo>
                    <a:lnTo>
                      <a:pt x="147" y="81"/>
                    </a:lnTo>
                    <a:lnTo>
                      <a:pt x="147" y="60"/>
                    </a:lnTo>
                    <a:lnTo>
                      <a:pt x="148" y="58"/>
                    </a:lnTo>
                    <a:lnTo>
                      <a:pt x="148" y="51"/>
                    </a:lnTo>
                    <a:lnTo>
                      <a:pt x="148" y="43"/>
                    </a:lnTo>
                    <a:lnTo>
                      <a:pt x="149" y="46"/>
                    </a:lnTo>
                    <a:lnTo>
                      <a:pt x="149" y="54"/>
                    </a:lnTo>
                    <a:lnTo>
                      <a:pt x="149" y="74"/>
                    </a:lnTo>
                    <a:lnTo>
                      <a:pt x="150" y="39"/>
                    </a:lnTo>
                    <a:lnTo>
                      <a:pt x="150" y="31"/>
                    </a:lnTo>
                    <a:lnTo>
                      <a:pt x="150" y="50"/>
                    </a:lnTo>
                    <a:lnTo>
                      <a:pt x="151" y="51"/>
                    </a:lnTo>
                    <a:lnTo>
                      <a:pt x="151" y="54"/>
                    </a:lnTo>
                    <a:lnTo>
                      <a:pt x="151" y="26"/>
                    </a:lnTo>
                    <a:lnTo>
                      <a:pt x="152" y="43"/>
                    </a:lnTo>
                    <a:lnTo>
                      <a:pt x="152" y="46"/>
                    </a:lnTo>
                    <a:lnTo>
                      <a:pt x="152" y="41"/>
                    </a:lnTo>
                    <a:lnTo>
                      <a:pt x="153" y="73"/>
                    </a:lnTo>
                    <a:lnTo>
                      <a:pt x="153" y="86"/>
                    </a:lnTo>
                    <a:lnTo>
                      <a:pt x="153" y="116"/>
                    </a:lnTo>
                    <a:lnTo>
                      <a:pt x="154" y="60"/>
                    </a:lnTo>
                    <a:lnTo>
                      <a:pt x="154" y="50"/>
                    </a:lnTo>
                    <a:lnTo>
                      <a:pt x="155" y="37"/>
                    </a:lnTo>
                    <a:lnTo>
                      <a:pt x="155" y="0"/>
                    </a:lnTo>
                    <a:lnTo>
                      <a:pt x="155" y="61"/>
                    </a:lnTo>
                    <a:lnTo>
                      <a:pt x="156" y="21"/>
                    </a:lnTo>
                    <a:lnTo>
                      <a:pt x="156" y="67"/>
                    </a:lnTo>
                    <a:lnTo>
                      <a:pt x="156" y="72"/>
                    </a:lnTo>
                    <a:lnTo>
                      <a:pt x="157" y="54"/>
                    </a:lnTo>
                    <a:lnTo>
                      <a:pt x="157" y="58"/>
                    </a:lnTo>
                    <a:lnTo>
                      <a:pt x="158" y="53"/>
                    </a:lnTo>
                    <a:lnTo>
                      <a:pt x="158" y="30"/>
                    </a:lnTo>
                    <a:lnTo>
                      <a:pt x="158" y="42"/>
                    </a:lnTo>
                    <a:lnTo>
                      <a:pt x="159" y="39"/>
                    </a:lnTo>
                    <a:lnTo>
                      <a:pt x="159" y="76"/>
                    </a:lnTo>
                    <a:lnTo>
                      <a:pt x="159" y="53"/>
                    </a:lnTo>
                    <a:lnTo>
                      <a:pt x="160" y="85"/>
                    </a:lnTo>
                    <a:lnTo>
                      <a:pt x="160" y="41"/>
                    </a:lnTo>
                    <a:lnTo>
                      <a:pt x="160" y="68"/>
                    </a:lnTo>
                    <a:lnTo>
                      <a:pt x="161" y="40"/>
                    </a:lnTo>
                    <a:lnTo>
                      <a:pt x="161" y="66"/>
                    </a:lnTo>
                    <a:lnTo>
                      <a:pt x="161" y="42"/>
                    </a:lnTo>
                    <a:lnTo>
                      <a:pt x="162" y="44"/>
                    </a:lnTo>
                    <a:lnTo>
                      <a:pt x="162" y="52"/>
                    </a:lnTo>
                    <a:lnTo>
                      <a:pt x="162" y="44"/>
                    </a:lnTo>
                    <a:lnTo>
                      <a:pt x="163" y="60"/>
                    </a:lnTo>
                    <a:lnTo>
                      <a:pt x="163" y="53"/>
                    </a:lnTo>
                    <a:lnTo>
                      <a:pt x="163" y="48"/>
                    </a:lnTo>
                    <a:lnTo>
                      <a:pt x="164" y="41"/>
                    </a:lnTo>
                    <a:lnTo>
                      <a:pt x="164" y="50"/>
                    </a:lnTo>
                    <a:lnTo>
                      <a:pt x="164" y="45"/>
                    </a:lnTo>
                    <a:lnTo>
                      <a:pt x="165" y="61"/>
                    </a:lnTo>
                    <a:lnTo>
                      <a:pt x="165" y="60"/>
                    </a:lnTo>
                    <a:lnTo>
                      <a:pt x="165" y="52"/>
                    </a:lnTo>
                    <a:lnTo>
                      <a:pt x="166" y="52"/>
                    </a:lnTo>
                    <a:lnTo>
                      <a:pt x="166" y="48"/>
                    </a:lnTo>
                    <a:lnTo>
                      <a:pt x="166" y="37"/>
                    </a:lnTo>
                    <a:lnTo>
                      <a:pt x="167" y="45"/>
                    </a:lnTo>
                    <a:lnTo>
                      <a:pt x="167" y="54"/>
                    </a:lnTo>
                    <a:lnTo>
                      <a:pt x="168" y="68"/>
                    </a:lnTo>
                    <a:lnTo>
                      <a:pt x="168" y="65"/>
                    </a:lnTo>
                    <a:lnTo>
                      <a:pt x="168" y="33"/>
                    </a:lnTo>
                    <a:lnTo>
                      <a:pt x="169" y="41"/>
                    </a:lnTo>
                    <a:lnTo>
                      <a:pt x="169" y="49"/>
                    </a:lnTo>
                    <a:lnTo>
                      <a:pt x="169" y="70"/>
                    </a:lnTo>
                    <a:lnTo>
                      <a:pt x="170" y="51"/>
                    </a:lnTo>
                    <a:lnTo>
                      <a:pt x="170" y="56"/>
                    </a:lnTo>
                    <a:lnTo>
                      <a:pt x="170" y="42"/>
                    </a:lnTo>
                    <a:lnTo>
                      <a:pt x="171" y="52"/>
                    </a:lnTo>
                    <a:lnTo>
                      <a:pt x="171" y="53"/>
                    </a:lnTo>
                    <a:lnTo>
                      <a:pt x="171" y="62"/>
                    </a:lnTo>
                    <a:lnTo>
                      <a:pt x="172" y="63"/>
                    </a:lnTo>
                    <a:lnTo>
                      <a:pt x="172" y="65"/>
                    </a:lnTo>
                    <a:lnTo>
                      <a:pt x="172" y="60"/>
                    </a:lnTo>
                    <a:lnTo>
                      <a:pt x="173" y="37"/>
                    </a:lnTo>
                    <a:lnTo>
                      <a:pt x="173" y="34"/>
                    </a:lnTo>
                    <a:lnTo>
                      <a:pt x="173" y="43"/>
                    </a:lnTo>
                    <a:lnTo>
                      <a:pt x="174" y="52"/>
                    </a:lnTo>
                    <a:lnTo>
                      <a:pt x="174" y="54"/>
                    </a:lnTo>
                    <a:lnTo>
                      <a:pt x="175" y="50"/>
                    </a:lnTo>
                    <a:lnTo>
                      <a:pt x="175" y="58"/>
                    </a:lnTo>
                    <a:lnTo>
                      <a:pt x="175" y="64"/>
                    </a:lnTo>
                    <a:lnTo>
                      <a:pt x="176" y="57"/>
                    </a:lnTo>
                    <a:lnTo>
                      <a:pt x="176" y="46"/>
                    </a:lnTo>
                    <a:lnTo>
                      <a:pt x="176" y="41"/>
                    </a:lnTo>
                    <a:lnTo>
                      <a:pt x="177" y="44"/>
                    </a:lnTo>
                    <a:lnTo>
                      <a:pt x="177" y="61"/>
                    </a:lnTo>
                    <a:lnTo>
                      <a:pt x="177" y="51"/>
                    </a:lnTo>
                    <a:lnTo>
                      <a:pt x="178" y="54"/>
                    </a:lnTo>
                    <a:lnTo>
                      <a:pt x="178" y="58"/>
                    </a:lnTo>
                    <a:lnTo>
                      <a:pt x="178" y="42"/>
                    </a:lnTo>
                    <a:lnTo>
                      <a:pt x="179" y="44"/>
                    </a:lnTo>
                    <a:lnTo>
                      <a:pt x="179" y="54"/>
                    </a:lnTo>
                    <a:lnTo>
                      <a:pt x="179" y="53"/>
                    </a:lnTo>
                    <a:lnTo>
                      <a:pt x="180" y="47"/>
                    </a:lnTo>
                    <a:lnTo>
                      <a:pt x="180" y="50"/>
                    </a:lnTo>
                    <a:lnTo>
                      <a:pt x="180" y="47"/>
                    </a:lnTo>
                    <a:lnTo>
                      <a:pt x="181" y="52"/>
                    </a:lnTo>
                    <a:lnTo>
                      <a:pt x="181" y="71"/>
                    </a:lnTo>
                    <a:lnTo>
                      <a:pt x="181" y="54"/>
                    </a:lnTo>
                    <a:lnTo>
                      <a:pt x="182" y="60"/>
                    </a:lnTo>
                    <a:lnTo>
                      <a:pt x="182" y="62"/>
                    </a:lnTo>
                    <a:lnTo>
                      <a:pt x="182" y="54"/>
                    </a:lnTo>
                    <a:lnTo>
                      <a:pt x="183" y="50"/>
                    </a:lnTo>
                    <a:lnTo>
                      <a:pt x="183" y="49"/>
                    </a:lnTo>
                    <a:lnTo>
                      <a:pt x="183" y="51"/>
                    </a:lnTo>
                    <a:lnTo>
                      <a:pt x="184" y="54"/>
                    </a:lnTo>
                    <a:lnTo>
                      <a:pt x="184" y="70"/>
                    </a:lnTo>
                    <a:lnTo>
                      <a:pt x="184" y="50"/>
                    </a:lnTo>
                    <a:lnTo>
                      <a:pt x="185" y="51"/>
                    </a:lnTo>
                    <a:lnTo>
                      <a:pt x="185" y="44"/>
                    </a:lnTo>
                    <a:lnTo>
                      <a:pt x="186" y="59"/>
                    </a:lnTo>
                    <a:lnTo>
                      <a:pt x="186" y="51"/>
                    </a:lnTo>
                    <a:lnTo>
                      <a:pt x="186" y="44"/>
                    </a:lnTo>
                    <a:lnTo>
                      <a:pt x="187" y="60"/>
                    </a:lnTo>
                    <a:lnTo>
                      <a:pt x="187" y="70"/>
                    </a:lnTo>
                    <a:lnTo>
                      <a:pt x="187" y="73"/>
                    </a:lnTo>
                    <a:lnTo>
                      <a:pt x="188" y="46"/>
                    </a:lnTo>
                    <a:lnTo>
                      <a:pt x="188" y="49"/>
                    </a:lnTo>
                    <a:lnTo>
                      <a:pt x="188" y="81"/>
                    </a:lnTo>
                    <a:lnTo>
                      <a:pt x="189" y="48"/>
                    </a:lnTo>
                    <a:lnTo>
                      <a:pt x="189" y="54"/>
                    </a:lnTo>
                    <a:lnTo>
                      <a:pt x="189" y="59"/>
                    </a:lnTo>
                    <a:lnTo>
                      <a:pt x="190" y="32"/>
                    </a:lnTo>
                    <a:lnTo>
                      <a:pt x="190" y="47"/>
                    </a:lnTo>
                    <a:lnTo>
                      <a:pt x="190" y="37"/>
                    </a:lnTo>
                    <a:lnTo>
                      <a:pt x="191" y="51"/>
                    </a:lnTo>
                    <a:lnTo>
                      <a:pt x="191" y="49"/>
                    </a:lnTo>
                    <a:lnTo>
                      <a:pt x="191" y="43"/>
                    </a:lnTo>
                    <a:lnTo>
                      <a:pt x="192" y="48"/>
                    </a:lnTo>
                    <a:lnTo>
                      <a:pt x="192" y="45"/>
                    </a:lnTo>
                    <a:lnTo>
                      <a:pt x="192" y="54"/>
                    </a:lnTo>
                    <a:lnTo>
                      <a:pt x="193" y="49"/>
                    </a:lnTo>
                    <a:lnTo>
                      <a:pt x="193" y="62"/>
                    </a:lnTo>
                    <a:lnTo>
                      <a:pt x="193" y="59"/>
                    </a:lnTo>
                    <a:lnTo>
                      <a:pt x="194" y="53"/>
                    </a:lnTo>
                    <a:lnTo>
                      <a:pt x="194" y="45"/>
                    </a:lnTo>
                    <a:lnTo>
                      <a:pt x="194" y="60"/>
                    </a:lnTo>
                    <a:lnTo>
                      <a:pt x="195" y="49"/>
                    </a:lnTo>
                    <a:lnTo>
                      <a:pt x="195" y="60"/>
                    </a:lnTo>
                    <a:lnTo>
                      <a:pt x="195" y="42"/>
                    </a:lnTo>
                    <a:lnTo>
                      <a:pt x="196" y="52"/>
                    </a:lnTo>
                    <a:lnTo>
                      <a:pt x="196" y="67"/>
                    </a:lnTo>
                    <a:lnTo>
                      <a:pt x="196" y="37"/>
                    </a:lnTo>
                    <a:lnTo>
                      <a:pt x="197" y="49"/>
                    </a:lnTo>
                    <a:lnTo>
                      <a:pt x="197" y="43"/>
                    </a:lnTo>
                    <a:lnTo>
                      <a:pt x="197" y="51"/>
                    </a:lnTo>
                    <a:lnTo>
                      <a:pt x="198" y="37"/>
                    </a:lnTo>
                    <a:lnTo>
                      <a:pt x="198" y="51"/>
                    </a:lnTo>
                    <a:lnTo>
                      <a:pt x="198" y="52"/>
                    </a:lnTo>
                    <a:lnTo>
                      <a:pt x="199" y="57"/>
                    </a:lnTo>
                    <a:lnTo>
                      <a:pt x="199" y="54"/>
                    </a:lnTo>
                    <a:lnTo>
                      <a:pt x="199" y="56"/>
                    </a:lnTo>
                    <a:lnTo>
                      <a:pt x="200" y="59"/>
                    </a:lnTo>
                    <a:lnTo>
                      <a:pt x="200" y="46"/>
                    </a:lnTo>
                    <a:lnTo>
                      <a:pt x="200" y="44"/>
                    </a:lnTo>
                    <a:lnTo>
                      <a:pt x="201" y="54"/>
                    </a:lnTo>
                    <a:lnTo>
                      <a:pt x="201" y="65"/>
                    </a:lnTo>
                    <a:lnTo>
                      <a:pt x="201" y="53"/>
                    </a:lnTo>
                    <a:lnTo>
                      <a:pt x="202" y="49"/>
                    </a:lnTo>
                    <a:lnTo>
                      <a:pt x="202" y="50"/>
                    </a:lnTo>
                    <a:lnTo>
                      <a:pt x="202" y="54"/>
                    </a:lnTo>
                    <a:lnTo>
                      <a:pt x="203" y="43"/>
                    </a:lnTo>
                    <a:lnTo>
                      <a:pt x="203" y="76"/>
                    </a:lnTo>
                    <a:lnTo>
                      <a:pt x="203" y="56"/>
                    </a:lnTo>
                    <a:lnTo>
                      <a:pt x="204" y="58"/>
                    </a:lnTo>
                    <a:lnTo>
                      <a:pt x="204" y="48"/>
                    </a:lnTo>
                    <a:lnTo>
                      <a:pt x="204" y="68"/>
                    </a:lnTo>
                    <a:lnTo>
                      <a:pt x="205" y="55"/>
                    </a:lnTo>
                    <a:lnTo>
                      <a:pt x="205" y="47"/>
                    </a:lnTo>
                    <a:lnTo>
                      <a:pt x="205" y="60"/>
                    </a:lnTo>
                    <a:lnTo>
                      <a:pt x="206" y="51"/>
                    </a:lnTo>
                    <a:lnTo>
                      <a:pt x="206" y="34"/>
                    </a:lnTo>
                    <a:lnTo>
                      <a:pt x="206" y="87"/>
                    </a:lnTo>
                    <a:lnTo>
                      <a:pt x="207" y="62"/>
                    </a:lnTo>
                    <a:lnTo>
                      <a:pt x="207" y="57"/>
                    </a:lnTo>
                    <a:lnTo>
                      <a:pt x="207" y="47"/>
                    </a:lnTo>
                    <a:lnTo>
                      <a:pt x="208" y="55"/>
                    </a:lnTo>
                    <a:lnTo>
                      <a:pt x="208" y="47"/>
                    </a:lnTo>
                    <a:lnTo>
                      <a:pt x="209" y="48"/>
                    </a:lnTo>
                    <a:lnTo>
                      <a:pt x="209" y="60"/>
                    </a:lnTo>
                    <a:lnTo>
                      <a:pt x="209" y="71"/>
                    </a:lnTo>
                    <a:lnTo>
                      <a:pt x="210" y="54"/>
                    </a:lnTo>
                    <a:lnTo>
                      <a:pt x="210" y="50"/>
                    </a:lnTo>
                    <a:lnTo>
                      <a:pt x="210" y="85"/>
                    </a:lnTo>
                    <a:lnTo>
                      <a:pt x="211" y="60"/>
                    </a:lnTo>
                    <a:lnTo>
                      <a:pt x="211" y="54"/>
                    </a:lnTo>
                    <a:lnTo>
                      <a:pt x="212" y="52"/>
                    </a:lnTo>
                    <a:lnTo>
                      <a:pt x="212" y="60"/>
                    </a:lnTo>
                    <a:lnTo>
                      <a:pt x="213" y="65"/>
                    </a:lnTo>
                    <a:lnTo>
                      <a:pt x="213" y="69"/>
                    </a:lnTo>
                    <a:lnTo>
                      <a:pt x="213" y="52"/>
                    </a:lnTo>
                    <a:lnTo>
                      <a:pt x="214" y="54"/>
                    </a:lnTo>
                    <a:lnTo>
                      <a:pt x="214" y="44"/>
                    </a:lnTo>
                    <a:lnTo>
                      <a:pt x="214" y="10"/>
                    </a:lnTo>
                    <a:lnTo>
                      <a:pt x="215" y="58"/>
                    </a:lnTo>
                    <a:lnTo>
                      <a:pt x="215" y="62"/>
                    </a:lnTo>
                    <a:lnTo>
                      <a:pt x="215" y="64"/>
                    </a:lnTo>
                    <a:lnTo>
                      <a:pt x="216" y="68"/>
                    </a:lnTo>
                    <a:lnTo>
                      <a:pt x="216" y="66"/>
                    </a:lnTo>
                    <a:lnTo>
                      <a:pt x="216" y="46"/>
                    </a:lnTo>
                    <a:lnTo>
                      <a:pt x="217" y="41"/>
                    </a:lnTo>
                    <a:lnTo>
                      <a:pt x="217" y="47"/>
                    </a:lnTo>
                    <a:lnTo>
                      <a:pt x="218" y="22"/>
                    </a:lnTo>
                    <a:lnTo>
                      <a:pt x="218" y="67"/>
                    </a:lnTo>
                    <a:lnTo>
                      <a:pt x="218" y="47"/>
                    </a:lnTo>
                    <a:lnTo>
                      <a:pt x="219" y="50"/>
                    </a:lnTo>
                    <a:lnTo>
                      <a:pt x="219" y="57"/>
                    </a:lnTo>
                    <a:lnTo>
                      <a:pt x="219" y="59"/>
                    </a:lnTo>
                    <a:lnTo>
                      <a:pt x="220" y="44"/>
                    </a:lnTo>
                    <a:lnTo>
                      <a:pt x="220" y="48"/>
                    </a:lnTo>
                    <a:lnTo>
                      <a:pt x="220" y="38"/>
                    </a:lnTo>
                    <a:lnTo>
                      <a:pt x="221" y="46"/>
                    </a:lnTo>
                    <a:lnTo>
                      <a:pt x="221" y="57"/>
                    </a:lnTo>
                    <a:lnTo>
                      <a:pt x="221" y="52"/>
                    </a:lnTo>
                    <a:lnTo>
                      <a:pt x="222" y="52"/>
                    </a:lnTo>
                    <a:lnTo>
                      <a:pt x="222" y="46"/>
                    </a:lnTo>
                    <a:lnTo>
                      <a:pt x="222" y="48"/>
                    </a:lnTo>
                    <a:lnTo>
                      <a:pt x="223" y="56"/>
                    </a:lnTo>
                    <a:lnTo>
                      <a:pt x="223" y="84"/>
                    </a:lnTo>
                    <a:lnTo>
                      <a:pt x="223" y="74"/>
                    </a:lnTo>
                    <a:lnTo>
                      <a:pt x="224" y="59"/>
                    </a:lnTo>
                    <a:lnTo>
                      <a:pt x="224" y="42"/>
                    </a:lnTo>
                    <a:lnTo>
                      <a:pt x="224" y="38"/>
                    </a:lnTo>
                    <a:lnTo>
                      <a:pt x="225" y="72"/>
                    </a:lnTo>
                    <a:lnTo>
                      <a:pt x="225" y="63"/>
                    </a:lnTo>
                    <a:lnTo>
                      <a:pt x="225" y="53"/>
                    </a:lnTo>
                    <a:lnTo>
                      <a:pt x="226" y="71"/>
                    </a:lnTo>
                    <a:lnTo>
                      <a:pt x="226" y="67"/>
                    </a:lnTo>
                    <a:lnTo>
                      <a:pt x="226" y="55"/>
                    </a:lnTo>
                    <a:lnTo>
                      <a:pt x="227" y="49"/>
                    </a:lnTo>
                    <a:lnTo>
                      <a:pt x="227" y="73"/>
                    </a:lnTo>
                    <a:lnTo>
                      <a:pt x="228" y="62"/>
                    </a:lnTo>
                    <a:lnTo>
                      <a:pt x="228" y="38"/>
                    </a:lnTo>
                    <a:lnTo>
                      <a:pt x="228" y="42"/>
                    </a:lnTo>
                    <a:lnTo>
                      <a:pt x="229" y="15"/>
                    </a:lnTo>
                    <a:lnTo>
                      <a:pt x="229" y="35"/>
                    </a:lnTo>
                    <a:lnTo>
                      <a:pt x="229" y="23"/>
                    </a:lnTo>
                    <a:lnTo>
                      <a:pt x="230" y="57"/>
                    </a:lnTo>
                    <a:lnTo>
                      <a:pt x="230" y="62"/>
                    </a:lnTo>
                    <a:lnTo>
                      <a:pt x="230" y="51"/>
                    </a:lnTo>
                    <a:lnTo>
                      <a:pt x="231" y="48"/>
                    </a:lnTo>
                    <a:lnTo>
                      <a:pt x="231" y="33"/>
                    </a:lnTo>
                    <a:lnTo>
                      <a:pt x="231" y="20"/>
                    </a:lnTo>
                    <a:lnTo>
                      <a:pt x="232" y="58"/>
                    </a:lnTo>
                    <a:lnTo>
                      <a:pt x="232" y="87"/>
                    </a:lnTo>
                    <a:lnTo>
                      <a:pt x="232" y="83"/>
                    </a:lnTo>
                    <a:lnTo>
                      <a:pt x="233" y="57"/>
                    </a:lnTo>
                    <a:lnTo>
                      <a:pt x="233" y="60"/>
                    </a:lnTo>
                    <a:lnTo>
                      <a:pt x="233" y="58"/>
                    </a:lnTo>
                    <a:lnTo>
                      <a:pt x="234" y="21"/>
                    </a:lnTo>
                    <a:lnTo>
                      <a:pt x="234" y="50"/>
                    </a:lnTo>
                    <a:lnTo>
                      <a:pt x="234" y="60"/>
                    </a:lnTo>
                    <a:lnTo>
                      <a:pt x="235" y="41"/>
                    </a:lnTo>
                    <a:lnTo>
                      <a:pt x="235" y="51"/>
                    </a:lnTo>
                    <a:lnTo>
                      <a:pt x="235" y="36"/>
                    </a:lnTo>
                    <a:lnTo>
                      <a:pt x="236" y="48"/>
                    </a:lnTo>
                    <a:lnTo>
                      <a:pt x="236" y="60"/>
                    </a:lnTo>
                    <a:lnTo>
                      <a:pt x="236" y="36"/>
                    </a:lnTo>
                    <a:lnTo>
                      <a:pt x="237" y="40"/>
                    </a:lnTo>
                    <a:lnTo>
                      <a:pt x="237" y="52"/>
                    </a:lnTo>
                    <a:lnTo>
                      <a:pt x="237" y="61"/>
                    </a:lnTo>
                    <a:lnTo>
                      <a:pt x="238" y="60"/>
                    </a:lnTo>
                    <a:lnTo>
                      <a:pt x="238" y="44"/>
                    </a:lnTo>
                    <a:lnTo>
                      <a:pt x="238" y="38"/>
                    </a:lnTo>
                    <a:lnTo>
                      <a:pt x="239" y="33"/>
                    </a:lnTo>
                    <a:lnTo>
                      <a:pt x="239" y="64"/>
                    </a:lnTo>
                    <a:lnTo>
                      <a:pt x="240" y="67"/>
                    </a:lnTo>
                    <a:lnTo>
                      <a:pt x="240" y="39"/>
                    </a:lnTo>
                    <a:lnTo>
                      <a:pt x="240" y="74"/>
                    </a:lnTo>
                    <a:lnTo>
                      <a:pt x="241" y="41"/>
                    </a:lnTo>
                    <a:lnTo>
                      <a:pt x="241" y="65"/>
                    </a:lnTo>
                    <a:lnTo>
                      <a:pt x="241" y="53"/>
                    </a:lnTo>
                    <a:lnTo>
                      <a:pt x="242" y="47"/>
                    </a:lnTo>
                    <a:lnTo>
                      <a:pt x="242" y="44"/>
                    </a:lnTo>
                    <a:lnTo>
                      <a:pt x="242" y="50"/>
                    </a:lnTo>
                    <a:lnTo>
                      <a:pt x="243" y="58"/>
                    </a:lnTo>
                    <a:lnTo>
                      <a:pt x="243" y="63"/>
                    </a:lnTo>
                    <a:lnTo>
                      <a:pt x="243" y="66"/>
                    </a:lnTo>
                    <a:lnTo>
                      <a:pt x="244" y="46"/>
                    </a:lnTo>
                    <a:lnTo>
                      <a:pt x="244" y="53"/>
                    </a:lnTo>
                    <a:lnTo>
                      <a:pt x="244" y="57"/>
                    </a:lnTo>
                    <a:lnTo>
                      <a:pt x="245" y="56"/>
                    </a:lnTo>
                    <a:lnTo>
                      <a:pt x="245" y="54"/>
                    </a:lnTo>
                    <a:lnTo>
                      <a:pt x="245" y="50"/>
                    </a:lnTo>
                    <a:lnTo>
                      <a:pt x="246" y="55"/>
                    </a:lnTo>
                    <a:lnTo>
                      <a:pt x="246" y="54"/>
                    </a:lnTo>
                    <a:lnTo>
                      <a:pt x="246" y="43"/>
                    </a:lnTo>
                    <a:lnTo>
                      <a:pt x="247" y="29"/>
                    </a:lnTo>
                    <a:lnTo>
                      <a:pt x="247" y="52"/>
                    </a:lnTo>
                    <a:lnTo>
                      <a:pt x="248" y="66"/>
                    </a:lnTo>
                    <a:lnTo>
                      <a:pt x="248" y="49"/>
                    </a:lnTo>
                    <a:lnTo>
                      <a:pt x="249" y="47"/>
                    </a:lnTo>
                    <a:lnTo>
                      <a:pt x="249" y="38"/>
                    </a:lnTo>
                    <a:lnTo>
                      <a:pt x="249" y="40"/>
                    </a:lnTo>
                    <a:lnTo>
                      <a:pt x="250" y="55"/>
                    </a:lnTo>
                    <a:lnTo>
                      <a:pt x="250" y="56"/>
                    </a:lnTo>
                    <a:lnTo>
                      <a:pt x="250" y="60"/>
                    </a:lnTo>
                    <a:lnTo>
                      <a:pt x="251" y="52"/>
                    </a:lnTo>
                    <a:lnTo>
                      <a:pt x="251" y="34"/>
                    </a:lnTo>
                    <a:lnTo>
                      <a:pt x="251" y="54"/>
                    </a:lnTo>
                    <a:lnTo>
                      <a:pt x="252" y="57"/>
                    </a:lnTo>
                    <a:lnTo>
                      <a:pt x="252" y="58"/>
                    </a:lnTo>
                    <a:lnTo>
                      <a:pt x="252" y="56"/>
                    </a:lnTo>
                    <a:lnTo>
                      <a:pt x="253" y="53"/>
                    </a:lnTo>
                    <a:lnTo>
                      <a:pt x="253" y="57"/>
                    </a:lnTo>
                    <a:lnTo>
                      <a:pt x="253" y="50"/>
                    </a:lnTo>
                    <a:lnTo>
                      <a:pt x="254" y="54"/>
                    </a:lnTo>
                    <a:lnTo>
                      <a:pt x="254" y="52"/>
                    </a:lnTo>
                    <a:lnTo>
                      <a:pt x="254" y="59"/>
                    </a:lnTo>
                    <a:lnTo>
                      <a:pt x="255" y="64"/>
                    </a:lnTo>
                    <a:lnTo>
                      <a:pt x="255" y="46"/>
                    </a:lnTo>
                    <a:lnTo>
                      <a:pt x="255" y="67"/>
                    </a:lnTo>
                    <a:lnTo>
                      <a:pt x="256" y="53"/>
                    </a:lnTo>
                    <a:lnTo>
                      <a:pt x="256" y="37"/>
                    </a:lnTo>
                    <a:lnTo>
                      <a:pt x="256" y="47"/>
                    </a:lnTo>
                    <a:lnTo>
                      <a:pt x="257" y="46"/>
                    </a:lnTo>
                    <a:lnTo>
                      <a:pt x="257" y="56"/>
                    </a:lnTo>
                    <a:lnTo>
                      <a:pt x="257" y="47"/>
                    </a:lnTo>
                    <a:lnTo>
                      <a:pt x="258" y="41"/>
                    </a:lnTo>
                    <a:lnTo>
                      <a:pt x="258" y="55"/>
                    </a:lnTo>
                    <a:lnTo>
                      <a:pt x="258" y="72"/>
                    </a:lnTo>
                    <a:lnTo>
                      <a:pt x="259" y="58"/>
                    </a:lnTo>
                    <a:lnTo>
                      <a:pt x="259" y="62"/>
                    </a:lnTo>
                    <a:lnTo>
                      <a:pt x="259" y="54"/>
                    </a:lnTo>
                    <a:lnTo>
                      <a:pt x="260" y="64"/>
                    </a:lnTo>
                    <a:lnTo>
                      <a:pt x="260" y="55"/>
                    </a:lnTo>
                    <a:lnTo>
                      <a:pt x="260" y="51"/>
                    </a:lnTo>
                    <a:lnTo>
                      <a:pt x="261" y="47"/>
                    </a:lnTo>
                    <a:lnTo>
                      <a:pt x="261" y="52"/>
                    </a:lnTo>
                    <a:lnTo>
                      <a:pt x="261" y="48"/>
                    </a:lnTo>
                    <a:lnTo>
                      <a:pt x="262" y="54"/>
                    </a:lnTo>
                    <a:lnTo>
                      <a:pt x="262" y="47"/>
                    </a:lnTo>
                    <a:lnTo>
                      <a:pt x="262" y="50"/>
                    </a:lnTo>
                    <a:lnTo>
                      <a:pt x="263" y="65"/>
                    </a:lnTo>
                    <a:lnTo>
                      <a:pt x="263" y="117"/>
                    </a:lnTo>
                    <a:lnTo>
                      <a:pt x="263" y="6"/>
                    </a:lnTo>
                    <a:lnTo>
                      <a:pt x="264" y="80"/>
                    </a:lnTo>
                    <a:lnTo>
                      <a:pt x="264" y="38"/>
                    </a:lnTo>
                    <a:lnTo>
                      <a:pt x="264" y="36"/>
                    </a:lnTo>
                    <a:lnTo>
                      <a:pt x="265" y="61"/>
                    </a:lnTo>
                    <a:lnTo>
                      <a:pt x="265" y="82"/>
                    </a:lnTo>
                    <a:lnTo>
                      <a:pt x="265" y="63"/>
                    </a:lnTo>
                    <a:lnTo>
                      <a:pt x="266" y="26"/>
                    </a:lnTo>
                    <a:lnTo>
                      <a:pt x="266" y="74"/>
                    </a:lnTo>
                    <a:lnTo>
                      <a:pt x="266" y="50"/>
                    </a:lnTo>
                    <a:lnTo>
                      <a:pt x="267" y="68"/>
                    </a:lnTo>
                    <a:lnTo>
                      <a:pt x="267" y="45"/>
                    </a:lnTo>
                    <a:lnTo>
                      <a:pt x="267" y="62"/>
                    </a:lnTo>
                    <a:lnTo>
                      <a:pt x="268" y="49"/>
                    </a:lnTo>
                    <a:lnTo>
                      <a:pt x="268" y="24"/>
                    </a:lnTo>
                    <a:lnTo>
                      <a:pt x="268" y="53"/>
                    </a:lnTo>
                    <a:lnTo>
                      <a:pt x="269" y="51"/>
                    </a:lnTo>
                    <a:lnTo>
                      <a:pt x="269" y="61"/>
                    </a:lnTo>
                    <a:lnTo>
                      <a:pt x="270" y="69"/>
                    </a:lnTo>
                    <a:lnTo>
                      <a:pt x="270" y="41"/>
                    </a:lnTo>
                    <a:lnTo>
                      <a:pt x="270" y="57"/>
                    </a:lnTo>
                    <a:lnTo>
                      <a:pt x="271" y="45"/>
                    </a:lnTo>
                    <a:lnTo>
                      <a:pt x="271" y="63"/>
                    </a:lnTo>
                    <a:lnTo>
                      <a:pt x="271" y="58"/>
                    </a:lnTo>
                    <a:lnTo>
                      <a:pt x="272" y="38"/>
                    </a:lnTo>
                    <a:lnTo>
                      <a:pt x="272" y="54"/>
                    </a:lnTo>
                    <a:lnTo>
                      <a:pt x="272" y="61"/>
                    </a:lnTo>
                    <a:lnTo>
                      <a:pt x="273" y="50"/>
                    </a:lnTo>
                    <a:lnTo>
                      <a:pt x="273" y="34"/>
                    </a:lnTo>
                    <a:lnTo>
                      <a:pt x="273" y="60"/>
                    </a:lnTo>
                    <a:lnTo>
                      <a:pt x="274" y="62"/>
                    </a:lnTo>
                    <a:lnTo>
                      <a:pt x="274" y="57"/>
                    </a:lnTo>
                    <a:lnTo>
                      <a:pt x="274" y="40"/>
                    </a:lnTo>
                    <a:lnTo>
                      <a:pt x="275" y="50"/>
                    </a:lnTo>
                    <a:lnTo>
                      <a:pt x="275" y="26"/>
                    </a:lnTo>
                    <a:lnTo>
                      <a:pt x="275" y="60"/>
                    </a:lnTo>
                    <a:lnTo>
                      <a:pt x="276" y="36"/>
                    </a:lnTo>
                    <a:lnTo>
                      <a:pt x="276" y="50"/>
                    </a:lnTo>
                    <a:lnTo>
                      <a:pt x="276" y="63"/>
                    </a:lnTo>
                    <a:lnTo>
                      <a:pt x="277" y="42"/>
                    </a:lnTo>
                    <a:lnTo>
                      <a:pt x="277" y="54"/>
                    </a:lnTo>
                    <a:lnTo>
                      <a:pt x="277" y="50"/>
                    </a:lnTo>
                    <a:lnTo>
                      <a:pt x="278" y="41"/>
                    </a:lnTo>
                    <a:lnTo>
                      <a:pt x="278" y="59"/>
                    </a:lnTo>
                    <a:lnTo>
                      <a:pt x="278" y="48"/>
                    </a:lnTo>
                    <a:lnTo>
                      <a:pt x="279" y="55"/>
                    </a:lnTo>
                    <a:lnTo>
                      <a:pt x="279" y="51"/>
                    </a:lnTo>
                    <a:lnTo>
                      <a:pt x="280" y="62"/>
                    </a:lnTo>
                    <a:lnTo>
                      <a:pt x="280" y="49"/>
                    </a:lnTo>
                    <a:lnTo>
                      <a:pt x="280" y="52"/>
                    </a:lnTo>
                    <a:lnTo>
                      <a:pt x="281" y="45"/>
                    </a:lnTo>
                    <a:lnTo>
                      <a:pt x="281" y="49"/>
                    </a:lnTo>
                    <a:lnTo>
                      <a:pt x="281" y="40"/>
                    </a:lnTo>
                    <a:lnTo>
                      <a:pt x="282" y="53"/>
                    </a:lnTo>
                    <a:lnTo>
                      <a:pt x="282" y="55"/>
                    </a:lnTo>
                    <a:lnTo>
                      <a:pt x="282" y="59"/>
                    </a:lnTo>
                    <a:lnTo>
                      <a:pt x="283" y="44"/>
                    </a:lnTo>
                    <a:lnTo>
                      <a:pt x="283" y="62"/>
                    </a:lnTo>
                    <a:lnTo>
                      <a:pt x="283" y="59"/>
                    </a:lnTo>
                    <a:lnTo>
                      <a:pt x="284" y="56"/>
                    </a:lnTo>
                    <a:lnTo>
                      <a:pt x="284" y="55"/>
                    </a:lnTo>
                    <a:lnTo>
                      <a:pt x="284" y="40"/>
                    </a:lnTo>
                    <a:lnTo>
                      <a:pt x="285" y="43"/>
                    </a:lnTo>
                    <a:lnTo>
                      <a:pt x="285" y="49"/>
                    </a:lnTo>
                    <a:lnTo>
                      <a:pt x="285" y="20"/>
                    </a:lnTo>
                    <a:lnTo>
                      <a:pt x="286" y="57"/>
                    </a:lnTo>
                    <a:lnTo>
                      <a:pt x="286" y="63"/>
                    </a:lnTo>
                    <a:lnTo>
                      <a:pt x="286" y="52"/>
                    </a:lnTo>
                    <a:lnTo>
                      <a:pt x="287" y="45"/>
                    </a:lnTo>
                    <a:lnTo>
                      <a:pt x="287" y="63"/>
                    </a:lnTo>
                    <a:lnTo>
                      <a:pt x="287" y="58"/>
                    </a:lnTo>
                    <a:lnTo>
                      <a:pt x="288" y="38"/>
                    </a:lnTo>
                    <a:lnTo>
                      <a:pt x="288" y="44"/>
                    </a:lnTo>
                    <a:lnTo>
                      <a:pt x="288" y="55"/>
                    </a:lnTo>
                    <a:lnTo>
                      <a:pt x="289" y="60"/>
                    </a:lnTo>
                    <a:lnTo>
                      <a:pt x="289" y="44"/>
                    </a:lnTo>
                    <a:lnTo>
                      <a:pt x="289" y="52"/>
                    </a:lnTo>
                    <a:lnTo>
                      <a:pt x="290" y="49"/>
                    </a:lnTo>
                    <a:lnTo>
                      <a:pt x="290" y="72"/>
                    </a:lnTo>
                    <a:lnTo>
                      <a:pt x="290" y="57"/>
                    </a:lnTo>
                    <a:lnTo>
                      <a:pt x="291" y="71"/>
                    </a:lnTo>
                    <a:lnTo>
                      <a:pt x="291" y="53"/>
                    </a:lnTo>
                    <a:lnTo>
                      <a:pt x="291" y="50"/>
                    </a:lnTo>
                    <a:lnTo>
                      <a:pt x="292" y="62"/>
                    </a:lnTo>
                    <a:lnTo>
                      <a:pt x="292" y="57"/>
                    </a:lnTo>
                    <a:lnTo>
                      <a:pt x="292" y="72"/>
                    </a:lnTo>
                    <a:lnTo>
                      <a:pt x="293" y="71"/>
                    </a:lnTo>
                    <a:lnTo>
                      <a:pt x="293" y="69"/>
                    </a:lnTo>
                    <a:lnTo>
                      <a:pt x="293" y="54"/>
                    </a:lnTo>
                    <a:lnTo>
                      <a:pt x="294" y="43"/>
                    </a:lnTo>
                    <a:lnTo>
                      <a:pt x="294" y="46"/>
                    </a:lnTo>
                    <a:lnTo>
                      <a:pt x="294" y="50"/>
                    </a:lnTo>
                    <a:lnTo>
                      <a:pt x="295" y="73"/>
                    </a:lnTo>
                    <a:lnTo>
                      <a:pt x="295" y="46"/>
                    </a:lnTo>
                    <a:lnTo>
                      <a:pt x="295" y="40"/>
                    </a:lnTo>
                    <a:lnTo>
                      <a:pt x="296" y="48"/>
                    </a:lnTo>
                    <a:lnTo>
                      <a:pt x="296" y="66"/>
                    </a:lnTo>
                    <a:lnTo>
                      <a:pt x="296" y="46"/>
                    </a:lnTo>
                    <a:lnTo>
                      <a:pt x="297" y="38"/>
                    </a:lnTo>
                    <a:lnTo>
                      <a:pt x="297" y="54"/>
                    </a:lnTo>
                    <a:lnTo>
                      <a:pt x="297" y="51"/>
                    </a:lnTo>
                    <a:lnTo>
                      <a:pt x="298" y="38"/>
                    </a:lnTo>
                    <a:lnTo>
                      <a:pt x="298" y="40"/>
                    </a:lnTo>
                    <a:lnTo>
                      <a:pt x="298" y="50"/>
                    </a:lnTo>
                    <a:lnTo>
                      <a:pt x="299" y="64"/>
                    </a:lnTo>
                    <a:lnTo>
                      <a:pt x="299" y="39"/>
                    </a:lnTo>
                    <a:lnTo>
                      <a:pt x="299" y="37"/>
                    </a:lnTo>
                    <a:lnTo>
                      <a:pt x="300" y="34"/>
                    </a:lnTo>
                    <a:lnTo>
                      <a:pt x="300" y="36"/>
                    </a:lnTo>
                    <a:lnTo>
                      <a:pt x="300" y="50"/>
                    </a:lnTo>
                    <a:lnTo>
                      <a:pt x="301" y="63"/>
                    </a:lnTo>
                    <a:lnTo>
                      <a:pt x="301" y="58"/>
                    </a:lnTo>
                    <a:lnTo>
                      <a:pt x="301" y="53"/>
                    </a:lnTo>
                    <a:lnTo>
                      <a:pt x="302" y="42"/>
                    </a:lnTo>
                    <a:lnTo>
                      <a:pt x="302" y="45"/>
                    </a:lnTo>
                    <a:lnTo>
                      <a:pt x="303" y="51"/>
                    </a:lnTo>
                    <a:lnTo>
                      <a:pt x="303" y="41"/>
                    </a:lnTo>
                    <a:lnTo>
                      <a:pt x="303" y="54"/>
                    </a:lnTo>
                    <a:lnTo>
                      <a:pt x="304" y="58"/>
                    </a:lnTo>
                    <a:lnTo>
                      <a:pt x="304" y="66"/>
                    </a:lnTo>
                    <a:lnTo>
                      <a:pt x="304" y="59"/>
                    </a:lnTo>
                    <a:lnTo>
                      <a:pt x="305" y="56"/>
                    </a:lnTo>
                    <a:lnTo>
                      <a:pt x="305" y="38"/>
                    </a:lnTo>
                    <a:lnTo>
                      <a:pt x="305" y="50"/>
                    </a:lnTo>
                    <a:lnTo>
                      <a:pt x="306" y="53"/>
                    </a:lnTo>
                    <a:lnTo>
                      <a:pt x="306" y="35"/>
                    </a:lnTo>
                    <a:lnTo>
                      <a:pt x="306" y="52"/>
                    </a:lnTo>
                    <a:lnTo>
                      <a:pt x="307" y="51"/>
                    </a:lnTo>
                    <a:lnTo>
                      <a:pt x="307" y="52"/>
                    </a:lnTo>
                    <a:lnTo>
                      <a:pt x="307" y="44"/>
                    </a:lnTo>
                    <a:lnTo>
                      <a:pt x="308" y="62"/>
                    </a:lnTo>
                    <a:lnTo>
                      <a:pt x="308" y="44"/>
                    </a:lnTo>
                    <a:lnTo>
                      <a:pt x="308" y="53"/>
                    </a:lnTo>
                    <a:lnTo>
                      <a:pt x="309" y="52"/>
                    </a:lnTo>
                    <a:lnTo>
                      <a:pt x="309" y="56"/>
                    </a:lnTo>
                    <a:lnTo>
                      <a:pt x="309" y="40"/>
                    </a:lnTo>
                    <a:lnTo>
                      <a:pt x="310" y="69"/>
                    </a:lnTo>
                    <a:lnTo>
                      <a:pt x="310" y="64"/>
                    </a:lnTo>
                    <a:lnTo>
                      <a:pt x="311" y="54"/>
                    </a:lnTo>
                    <a:lnTo>
                      <a:pt x="311" y="23"/>
                    </a:lnTo>
                    <a:lnTo>
                      <a:pt x="312" y="53"/>
                    </a:lnTo>
                    <a:lnTo>
                      <a:pt x="312" y="58"/>
                    </a:lnTo>
                    <a:lnTo>
                      <a:pt x="312" y="49"/>
                    </a:lnTo>
                    <a:lnTo>
                      <a:pt x="313" y="54"/>
                    </a:lnTo>
                    <a:lnTo>
                      <a:pt x="313" y="48"/>
                    </a:lnTo>
                    <a:lnTo>
                      <a:pt x="313" y="57"/>
                    </a:lnTo>
                    <a:lnTo>
                      <a:pt x="314" y="50"/>
                    </a:lnTo>
                    <a:lnTo>
                      <a:pt x="314" y="46"/>
                    </a:lnTo>
                    <a:lnTo>
                      <a:pt x="315" y="47"/>
                    </a:lnTo>
                    <a:lnTo>
                      <a:pt x="315" y="40"/>
                    </a:lnTo>
                    <a:lnTo>
                      <a:pt x="315" y="54"/>
                    </a:lnTo>
                    <a:lnTo>
                      <a:pt x="316" y="42"/>
                    </a:lnTo>
                    <a:lnTo>
                      <a:pt x="316" y="50"/>
                    </a:lnTo>
                    <a:lnTo>
                      <a:pt x="316" y="41"/>
                    </a:lnTo>
                    <a:lnTo>
                      <a:pt x="317" y="61"/>
                    </a:lnTo>
                    <a:lnTo>
                      <a:pt x="317" y="50"/>
                    </a:lnTo>
                    <a:lnTo>
                      <a:pt x="317" y="54"/>
                    </a:lnTo>
                    <a:lnTo>
                      <a:pt x="318" y="55"/>
                    </a:lnTo>
                    <a:lnTo>
                      <a:pt x="318" y="50"/>
                    </a:lnTo>
                    <a:lnTo>
                      <a:pt x="319" y="54"/>
                    </a:lnTo>
                    <a:lnTo>
                      <a:pt x="319" y="47"/>
                    </a:lnTo>
                    <a:lnTo>
                      <a:pt x="319" y="43"/>
                    </a:lnTo>
                    <a:lnTo>
                      <a:pt x="320" y="54"/>
                    </a:lnTo>
                    <a:lnTo>
                      <a:pt x="320" y="55"/>
                    </a:lnTo>
                    <a:lnTo>
                      <a:pt x="320" y="57"/>
                    </a:lnTo>
                    <a:lnTo>
                      <a:pt x="321" y="58"/>
                    </a:lnTo>
                    <a:lnTo>
                      <a:pt x="321" y="54"/>
                    </a:lnTo>
                    <a:lnTo>
                      <a:pt x="321" y="42"/>
                    </a:lnTo>
                    <a:lnTo>
                      <a:pt x="322" y="44"/>
                    </a:lnTo>
                    <a:lnTo>
                      <a:pt x="322" y="50"/>
                    </a:lnTo>
                    <a:lnTo>
                      <a:pt x="322" y="49"/>
                    </a:lnTo>
                    <a:lnTo>
                      <a:pt x="323" y="59"/>
                    </a:lnTo>
                    <a:lnTo>
                      <a:pt x="323" y="58"/>
                    </a:lnTo>
                    <a:lnTo>
                      <a:pt x="323" y="53"/>
                    </a:lnTo>
                    <a:lnTo>
                      <a:pt x="324" y="53"/>
                    </a:lnTo>
                    <a:lnTo>
                      <a:pt x="324" y="51"/>
                    </a:lnTo>
                    <a:lnTo>
                      <a:pt x="324" y="40"/>
                    </a:lnTo>
                    <a:lnTo>
                      <a:pt x="325" y="58"/>
                    </a:lnTo>
                    <a:lnTo>
                      <a:pt x="325" y="52"/>
                    </a:lnTo>
                    <a:lnTo>
                      <a:pt x="325" y="47"/>
                    </a:lnTo>
                    <a:lnTo>
                      <a:pt x="326" y="56"/>
                    </a:lnTo>
                    <a:lnTo>
                      <a:pt x="326" y="55"/>
                    </a:lnTo>
                    <a:lnTo>
                      <a:pt x="326" y="44"/>
                    </a:lnTo>
                    <a:lnTo>
                      <a:pt x="327" y="44"/>
                    </a:lnTo>
                    <a:lnTo>
                      <a:pt x="327" y="51"/>
                    </a:lnTo>
                    <a:lnTo>
                      <a:pt x="327" y="48"/>
                    </a:lnTo>
                    <a:lnTo>
                      <a:pt x="328" y="53"/>
                    </a:lnTo>
                    <a:lnTo>
                      <a:pt x="328" y="49"/>
                    </a:lnTo>
                    <a:lnTo>
                      <a:pt x="328" y="42"/>
                    </a:lnTo>
                    <a:lnTo>
                      <a:pt x="329" y="52"/>
                    </a:lnTo>
                    <a:lnTo>
                      <a:pt x="329" y="56"/>
                    </a:lnTo>
                    <a:lnTo>
                      <a:pt x="329" y="57"/>
                    </a:lnTo>
                    <a:lnTo>
                      <a:pt x="330" y="60"/>
                    </a:lnTo>
                    <a:lnTo>
                      <a:pt x="330" y="50"/>
                    </a:lnTo>
                    <a:lnTo>
                      <a:pt x="330" y="51"/>
                    </a:lnTo>
                    <a:lnTo>
                      <a:pt x="331" y="50"/>
                    </a:lnTo>
                    <a:lnTo>
                      <a:pt x="331" y="45"/>
                    </a:lnTo>
                    <a:lnTo>
                      <a:pt x="332" y="44"/>
                    </a:lnTo>
                    <a:lnTo>
                      <a:pt x="332" y="52"/>
                    </a:lnTo>
                    <a:lnTo>
                      <a:pt x="333" y="42"/>
                    </a:lnTo>
                    <a:lnTo>
                      <a:pt x="333" y="53"/>
                    </a:lnTo>
                    <a:lnTo>
                      <a:pt x="333" y="43"/>
                    </a:lnTo>
                    <a:lnTo>
                      <a:pt x="334" y="47"/>
                    </a:lnTo>
                    <a:lnTo>
                      <a:pt x="334" y="42"/>
                    </a:lnTo>
                    <a:lnTo>
                      <a:pt x="334" y="56"/>
                    </a:lnTo>
                    <a:lnTo>
                      <a:pt x="335" y="60"/>
                    </a:lnTo>
                    <a:lnTo>
                      <a:pt x="335" y="57"/>
                    </a:lnTo>
                    <a:lnTo>
                      <a:pt x="336" y="52"/>
                    </a:lnTo>
                    <a:lnTo>
                      <a:pt x="336" y="53"/>
                    </a:lnTo>
                    <a:lnTo>
                      <a:pt x="336" y="45"/>
                    </a:lnTo>
                    <a:lnTo>
                      <a:pt x="337" y="49"/>
                    </a:lnTo>
                    <a:lnTo>
                      <a:pt x="337" y="67"/>
                    </a:lnTo>
                    <a:lnTo>
                      <a:pt x="337" y="56"/>
                    </a:lnTo>
                    <a:lnTo>
                      <a:pt x="338" y="51"/>
                    </a:lnTo>
                    <a:lnTo>
                      <a:pt x="338" y="54"/>
                    </a:lnTo>
                    <a:lnTo>
                      <a:pt x="338" y="43"/>
                    </a:lnTo>
                    <a:lnTo>
                      <a:pt x="339" y="51"/>
                    </a:lnTo>
                    <a:lnTo>
                      <a:pt x="339" y="43"/>
                    </a:lnTo>
                    <a:lnTo>
                      <a:pt x="339" y="48"/>
                    </a:lnTo>
                    <a:lnTo>
                      <a:pt x="340" y="45"/>
                    </a:lnTo>
                    <a:lnTo>
                      <a:pt x="340" y="60"/>
                    </a:lnTo>
                    <a:lnTo>
                      <a:pt x="341" y="49"/>
                    </a:lnTo>
                    <a:lnTo>
                      <a:pt x="341" y="52"/>
                    </a:lnTo>
                    <a:lnTo>
                      <a:pt x="342" y="45"/>
                    </a:lnTo>
                    <a:lnTo>
                      <a:pt x="342" y="53"/>
                    </a:lnTo>
                    <a:lnTo>
                      <a:pt x="343" y="48"/>
                    </a:lnTo>
                    <a:lnTo>
                      <a:pt x="343" y="45"/>
                    </a:lnTo>
                    <a:lnTo>
                      <a:pt x="343" y="47"/>
                    </a:lnTo>
                    <a:lnTo>
                      <a:pt x="344" y="37"/>
                    </a:lnTo>
                    <a:lnTo>
                      <a:pt x="344" y="62"/>
                    </a:lnTo>
                    <a:lnTo>
                      <a:pt x="344" y="47"/>
                    </a:lnTo>
                    <a:lnTo>
                      <a:pt x="345" y="34"/>
                    </a:lnTo>
                    <a:lnTo>
                      <a:pt x="345" y="31"/>
                    </a:lnTo>
                    <a:lnTo>
                      <a:pt x="345" y="52"/>
                    </a:lnTo>
                    <a:lnTo>
                      <a:pt x="346" y="59"/>
                    </a:lnTo>
                    <a:lnTo>
                      <a:pt x="346" y="55"/>
                    </a:lnTo>
                    <a:lnTo>
                      <a:pt x="346" y="52"/>
                    </a:lnTo>
                    <a:lnTo>
                      <a:pt x="347" y="40"/>
                    </a:lnTo>
                    <a:lnTo>
                      <a:pt x="347" y="52"/>
                    </a:lnTo>
                    <a:lnTo>
                      <a:pt x="348" y="49"/>
                    </a:lnTo>
                    <a:lnTo>
                      <a:pt x="348" y="55"/>
                    </a:lnTo>
                    <a:lnTo>
                      <a:pt x="348" y="39"/>
                    </a:lnTo>
                    <a:lnTo>
                      <a:pt x="349" y="52"/>
                    </a:lnTo>
                    <a:lnTo>
                      <a:pt x="349" y="46"/>
                    </a:lnTo>
                    <a:lnTo>
                      <a:pt x="349" y="55"/>
                    </a:lnTo>
                    <a:lnTo>
                      <a:pt x="350" y="60"/>
                    </a:lnTo>
                    <a:lnTo>
                      <a:pt x="350" y="54"/>
                    </a:lnTo>
                    <a:lnTo>
                      <a:pt x="350" y="46"/>
                    </a:lnTo>
                    <a:lnTo>
                      <a:pt x="351" y="52"/>
                    </a:lnTo>
                    <a:lnTo>
                      <a:pt x="351" y="17"/>
                    </a:lnTo>
                    <a:lnTo>
                      <a:pt x="351" y="75"/>
                    </a:lnTo>
                    <a:lnTo>
                      <a:pt x="352" y="28"/>
                    </a:lnTo>
                    <a:lnTo>
                      <a:pt x="352" y="53"/>
                    </a:lnTo>
                    <a:lnTo>
                      <a:pt x="353" y="65"/>
                    </a:lnTo>
                    <a:lnTo>
                      <a:pt x="353" y="67"/>
                    </a:lnTo>
                    <a:lnTo>
                      <a:pt x="353" y="56"/>
                    </a:lnTo>
                    <a:lnTo>
                      <a:pt x="354" y="74"/>
                    </a:lnTo>
                    <a:lnTo>
                      <a:pt x="354" y="50"/>
                    </a:lnTo>
                    <a:lnTo>
                      <a:pt x="354" y="51"/>
                    </a:lnTo>
                    <a:lnTo>
                      <a:pt x="355" y="41"/>
                    </a:lnTo>
                    <a:lnTo>
                      <a:pt x="355" y="34"/>
                    </a:lnTo>
                    <a:lnTo>
                      <a:pt x="355" y="67"/>
                    </a:lnTo>
                    <a:lnTo>
                      <a:pt x="356" y="58"/>
                    </a:lnTo>
                    <a:lnTo>
                      <a:pt x="356" y="60"/>
                    </a:lnTo>
                    <a:lnTo>
                      <a:pt x="356" y="56"/>
                    </a:lnTo>
                    <a:lnTo>
                      <a:pt x="357" y="42"/>
                    </a:lnTo>
                    <a:lnTo>
                      <a:pt x="357" y="45"/>
                    </a:lnTo>
                    <a:lnTo>
                      <a:pt x="357" y="54"/>
                    </a:lnTo>
                    <a:lnTo>
                      <a:pt x="358" y="41"/>
                    </a:lnTo>
                    <a:lnTo>
                      <a:pt x="358" y="33"/>
                    </a:lnTo>
                    <a:lnTo>
                      <a:pt x="358" y="47"/>
                    </a:lnTo>
                    <a:lnTo>
                      <a:pt x="359" y="69"/>
                    </a:lnTo>
                    <a:lnTo>
                      <a:pt x="359" y="55"/>
                    </a:lnTo>
                    <a:lnTo>
                      <a:pt x="359" y="57"/>
                    </a:lnTo>
                    <a:lnTo>
                      <a:pt x="360" y="46"/>
                    </a:lnTo>
                    <a:lnTo>
                      <a:pt x="360" y="56"/>
                    </a:lnTo>
                    <a:lnTo>
                      <a:pt x="360" y="43"/>
                    </a:lnTo>
                    <a:lnTo>
                      <a:pt x="361" y="54"/>
                    </a:lnTo>
                    <a:lnTo>
                      <a:pt x="361" y="63"/>
                    </a:lnTo>
                    <a:lnTo>
                      <a:pt x="361" y="64"/>
                    </a:lnTo>
                    <a:lnTo>
                      <a:pt x="362" y="60"/>
                    </a:lnTo>
                    <a:lnTo>
                      <a:pt x="362" y="33"/>
                    </a:lnTo>
                    <a:lnTo>
                      <a:pt x="362" y="50"/>
                    </a:lnTo>
                    <a:lnTo>
                      <a:pt x="363" y="56"/>
                    </a:lnTo>
                    <a:lnTo>
                      <a:pt x="363" y="58"/>
                    </a:lnTo>
                    <a:lnTo>
                      <a:pt x="363" y="51"/>
                    </a:lnTo>
                    <a:lnTo>
                      <a:pt x="364" y="43"/>
                    </a:lnTo>
                    <a:lnTo>
                      <a:pt x="364" y="44"/>
                    </a:lnTo>
                    <a:lnTo>
                      <a:pt x="364" y="32"/>
                    </a:lnTo>
                    <a:lnTo>
                      <a:pt x="365" y="42"/>
                    </a:lnTo>
                    <a:lnTo>
                      <a:pt x="365" y="57"/>
                    </a:lnTo>
                    <a:lnTo>
                      <a:pt x="365" y="67"/>
                    </a:lnTo>
                    <a:lnTo>
                      <a:pt x="366" y="53"/>
                    </a:lnTo>
                    <a:lnTo>
                      <a:pt x="366" y="49"/>
                    </a:lnTo>
                    <a:lnTo>
                      <a:pt x="366" y="40"/>
                    </a:lnTo>
                    <a:lnTo>
                      <a:pt x="367" y="47"/>
                    </a:lnTo>
                    <a:lnTo>
                      <a:pt x="367" y="64"/>
                    </a:lnTo>
                    <a:lnTo>
                      <a:pt x="367" y="51"/>
                    </a:lnTo>
                    <a:lnTo>
                      <a:pt x="368" y="53"/>
                    </a:lnTo>
                    <a:lnTo>
                      <a:pt x="368" y="36"/>
                    </a:lnTo>
                    <a:lnTo>
                      <a:pt x="368" y="46"/>
                    </a:lnTo>
                    <a:lnTo>
                      <a:pt x="369" y="43"/>
                    </a:lnTo>
                    <a:lnTo>
                      <a:pt x="369" y="63"/>
                    </a:lnTo>
                    <a:lnTo>
                      <a:pt x="369" y="41"/>
                    </a:lnTo>
                    <a:lnTo>
                      <a:pt x="370" y="48"/>
                    </a:lnTo>
                    <a:lnTo>
                      <a:pt x="370" y="46"/>
                    </a:lnTo>
                    <a:lnTo>
                      <a:pt x="370" y="68"/>
                    </a:lnTo>
                    <a:lnTo>
                      <a:pt x="371" y="56"/>
                    </a:lnTo>
                    <a:lnTo>
                      <a:pt x="371" y="76"/>
                    </a:lnTo>
                    <a:lnTo>
                      <a:pt x="371" y="44"/>
                    </a:lnTo>
                    <a:lnTo>
                      <a:pt x="372" y="47"/>
                    </a:lnTo>
                  </a:path>
                </a:pathLst>
              </a:custGeom>
              <a:noFill/>
              <a:ln w="9525">
                <a:solidFill>
                  <a:srgbClr val="000080"/>
                </a:solidFill>
                <a:prstDash val="solid"/>
                <a:round/>
                <a:headEnd/>
                <a:tailEnd/>
              </a:ln>
            </p:spPr>
            <p:txBody>
              <a:bodyPr/>
              <a:lstStyle/>
              <a:p>
                <a:endParaRPr lang="en-US"/>
              </a:p>
            </p:txBody>
          </p:sp>
          <p:sp>
            <p:nvSpPr>
              <p:cNvPr id="99516" name="Rectangle 1137"/>
              <p:cNvSpPr>
                <a:spLocks noChangeArrowheads="1"/>
              </p:cNvSpPr>
              <p:nvPr/>
            </p:nvSpPr>
            <p:spPr bwMode="auto">
              <a:xfrm>
                <a:off x="2441" y="2251"/>
                <a:ext cx="535" cy="77"/>
              </a:xfrm>
              <a:prstGeom prst="rect">
                <a:avLst/>
              </a:prstGeom>
              <a:noFill/>
              <a:ln w="9525">
                <a:noFill/>
                <a:miter lim="800000"/>
                <a:headEnd/>
                <a:tailEnd/>
              </a:ln>
            </p:spPr>
            <p:txBody>
              <a:bodyPr wrap="none" lIns="0" tIns="0" rIns="0" bIns="0">
                <a:spAutoFit/>
              </a:bodyPr>
              <a:lstStyle/>
              <a:p>
                <a:r>
                  <a:rPr lang="en-US" sz="800" b="1">
                    <a:solidFill>
                      <a:srgbClr val="000000"/>
                    </a:solidFill>
                  </a:rPr>
                  <a:t>Levels vs. Changes</a:t>
                </a:r>
                <a:endParaRPr lang="en-US" sz="800"/>
              </a:p>
            </p:txBody>
          </p:sp>
          <p:sp>
            <p:nvSpPr>
              <p:cNvPr id="99517" name="Rectangle 1138"/>
              <p:cNvSpPr>
                <a:spLocks noChangeArrowheads="1"/>
              </p:cNvSpPr>
              <p:nvPr/>
            </p:nvSpPr>
            <p:spPr bwMode="auto">
              <a:xfrm>
                <a:off x="1583" y="3379"/>
                <a:ext cx="3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a:t>
                </a:r>
                <a:endParaRPr lang="en-US" sz="800"/>
              </a:p>
            </p:txBody>
          </p:sp>
          <p:sp>
            <p:nvSpPr>
              <p:cNvPr id="99518" name="Rectangle 1139"/>
              <p:cNvSpPr>
                <a:spLocks noChangeArrowheads="1"/>
              </p:cNvSpPr>
              <p:nvPr/>
            </p:nvSpPr>
            <p:spPr bwMode="auto">
              <a:xfrm>
                <a:off x="1542" y="3272"/>
                <a:ext cx="66"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50</a:t>
                </a:r>
                <a:endParaRPr lang="en-US" sz="800"/>
              </a:p>
            </p:txBody>
          </p:sp>
          <p:sp>
            <p:nvSpPr>
              <p:cNvPr id="99519" name="Rectangle 1140"/>
              <p:cNvSpPr>
                <a:spLocks noChangeArrowheads="1"/>
              </p:cNvSpPr>
              <p:nvPr/>
            </p:nvSpPr>
            <p:spPr bwMode="auto">
              <a:xfrm>
                <a:off x="1498" y="316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100</a:t>
                </a:r>
                <a:endParaRPr lang="en-US" sz="800"/>
              </a:p>
            </p:txBody>
          </p:sp>
          <p:sp>
            <p:nvSpPr>
              <p:cNvPr id="99520" name="Rectangle 1141"/>
              <p:cNvSpPr>
                <a:spLocks noChangeArrowheads="1"/>
              </p:cNvSpPr>
              <p:nvPr/>
            </p:nvSpPr>
            <p:spPr bwMode="auto">
              <a:xfrm>
                <a:off x="1498" y="3049"/>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150</a:t>
                </a:r>
                <a:endParaRPr lang="en-US" sz="800"/>
              </a:p>
            </p:txBody>
          </p:sp>
          <p:sp>
            <p:nvSpPr>
              <p:cNvPr id="99521" name="Rectangle 1142"/>
              <p:cNvSpPr>
                <a:spLocks noChangeArrowheads="1"/>
              </p:cNvSpPr>
              <p:nvPr/>
            </p:nvSpPr>
            <p:spPr bwMode="auto">
              <a:xfrm>
                <a:off x="1498" y="2940"/>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200</a:t>
                </a:r>
                <a:endParaRPr lang="en-US" sz="800"/>
              </a:p>
            </p:txBody>
          </p:sp>
          <p:sp>
            <p:nvSpPr>
              <p:cNvPr id="99522" name="Rectangle 1143"/>
              <p:cNvSpPr>
                <a:spLocks noChangeArrowheads="1"/>
              </p:cNvSpPr>
              <p:nvPr/>
            </p:nvSpPr>
            <p:spPr bwMode="auto">
              <a:xfrm>
                <a:off x="1498" y="283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250</a:t>
                </a:r>
                <a:endParaRPr lang="en-US" sz="800"/>
              </a:p>
            </p:txBody>
          </p:sp>
          <p:sp>
            <p:nvSpPr>
              <p:cNvPr id="99523" name="Rectangle 1144"/>
              <p:cNvSpPr>
                <a:spLocks noChangeArrowheads="1"/>
              </p:cNvSpPr>
              <p:nvPr/>
            </p:nvSpPr>
            <p:spPr bwMode="auto">
              <a:xfrm>
                <a:off x="1498" y="2725"/>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300</a:t>
                </a:r>
                <a:endParaRPr lang="en-US" sz="800"/>
              </a:p>
            </p:txBody>
          </p:sp>
          <p:sp>
            <p:nvSpPr>
              <p:cNvPr id="99524" name="Rectangle 1145"/>
              <p:cNvSpPr>
                <a:spLocks noChangeArrowheads="1"/>
              </p:cNvSpPr>
              <p:nvPr/>
            </p:nvSpPr>
            <p:spPr bwMode="auto">
              <a:xfrm>
                <a:off x="1498" y="2611"/>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350</a:t>
                </a:r>
                <a:endParaRPr lang="en-US" sz="800"/>
              </a:p>
            </p:txBody>
          </p:sp>
          <p:sp>
            <p:nvSpPr>
              <p:cNvPr id="99525" name="Rectangle 1146"/>
              <p:cNvSpPr>
                <a:spLocks noChangeArrowheads="1"/>
              </p:cNvSpPr>
              <p:nvPr/>
            </p:nvSpPr>
            <p:spPr bwMode="auto">
              <a:xfrm>
                <a:off x="1498" y="250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400</a:t>
                </a:r>
                <a:endParaRPr lang="en-US" sz="800"/>
              </a:p>
            </p:txBody>
          </p:sp>
          <p:sp>
            <p:nvSpPr>
              <p:cNvPr id="99526" name="Rectangle 1147"/>
              <p:cNvSpPr>
                <a:spLocks noChangeArrowheads="1"/>
              </p:cNvSpPr>
              <p:nvPr/>
            </p:nvSpPr>
            <p:spPr bwMode="auto">
              <a:xfrm rot="-5400000">
                <a:off x="1592" y="3576"/>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1/2/97</a:t>
                </a:r>
                <a:endParaRPr lang="en-US" sz="800"/>
              </a:p>
            </p:txBody>
          </p:sp>
          <p:sp>
            <p:nvSpPr>
              <p:cNvPr id="99527" name="Rectangle 1148"/>
              <p:cNvSpPr>
                <a:spLocks noChangeArrowheads="1"/>
              </p:cNvSpPr>
              <p:nvPr/>
            </p:nvSpPr>
            <p:spPr bwMode="auto">
              <a:xfrm rot="-5400000">
                <a:off x="1695"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3/31/97</a:t>
                </a:r>
                <a:endParaRPr lang="en-US" sz="800"/>
              </a:p>
            </p:txBody>
          </p:sp>
          <p:sp>
            <p:nvSpPr>
              <p:cNvPr id="99528" name="Rectangle 1149"/>
              <p:cNvSpPr>
                <a:spLocks noChangeArrowheads="1"/>
              </p:cNvSpPr>
              <p:nvPr/>
            </p:nvSpPr>
            <p:spPr bwMode="auto">
              <a:xfrm rot="-5400000">
                <a:off x="1821"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6/23/97</a:t>
                </a:r>
                <a:endParaRPr lang="en-US" sz="800"/>
              </a:p>
            </p:txBody>
          </p:sp>
          <p:sp>
            <p:nvSpPr>
              <p:cNvPr id="99529" name="Rectangle 1150"/>
              <p:cNvSpPr>
                <a:spLocks noChangeArrowheads="1"/>
              </p:cNvSpPr>
              <p:nvPr/>
            </p:nvSpPr>
            <p:spPr bwMode="auto">
              <a:xfrm rot="-5400000">
                <a:off x="1941"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9/16/97</a:t>
                </a:r>
                <a:endParaRPr lang="en-US" sz="800"/>
              </a:p>
            </p:txBody>
          </p:sp>
          <p:sp>
            <p:nvSpPr>
              <p:cNvPr id="99530" name="Rectangle 1151"/>
              <p:cNvSpPr>
                <a:spLocks noChangeArrowheads="1"/>
              </p:cNvSpPr>
              <p:nvPr/>
            </p:nvSpPr>
            <p:spPr bwMode="auto">
              <a:xfrm rot="-5400000">
                <a:off x="2061"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12/8/97</a:t>
                </a:r>
                <a:endParaRPr lang="en-US" sz="800"/>
              </a:p>
            </p:txBody>
          </p:sp>
          <p:sp>
            <p:nvSpPr>
              <p:cNvPr id="99531" name="Rectangle 1152"/>
              <p:cNvSpPr>
                <a:spLocks noChangeArrowheads="1"/>
              </p:cNvSpPr>
              <p:nvPr/>
            </p:nvSpPr>
            <p:spPr bwMode="auto">
              <a:xfrm rot="-5400000">
                <a:off x="2198" y="3576"/>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3/2/98</a:t>
                </a:r>
                <a:endParaRPr lang="en-US" sz="800"/>
              </a:p>
            </p:txBody>
          </p:sp>
          <p:sp>
            <p:nvSpPr>
              <p:cNvPr id="99532" name="Rectangle 1153"/>
              <p:cNvSpPr>
                <a:spLocks noChangeArrowheads="1"/>
              </p:cNvSpPr>
              <p:nvPr/>
            </p:nvSpPr>
            <p:spPr bwMode="auto">
              <a:xfrm rot="-5400000">
                <a:off x="2302"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5/26/98</a:t>
                </a:r>
                <a:endParaRPr lang="en-US" sz="800"/>
              </a:p>
            </p:txBody>
          </p:sp>
          <p:sp>
            <p:nvSpPr>
              <p:cNvPr id="99533" name="Rectangle 1154"/>
              <p:cNvSpPr>
                <a:spLocks noChangeArrowheads="1"/>
              </p:cNvSpPr>
              <p:nvPr/>
            </p:nvSpPr>
            <p:spPr bwMode="auto">
              <a:xfrm rot="-5400000">
                <a:off x="2426"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8/17/98</a:t>
                </a:r>
                <a:endParaRPr lang="en-US" sz="800"/>
              </a:p>
            </p:txBody>
          </p:sp>
          <p:sp>
            <p:nvSpPr>
              <p:cNvPr id="99534" name="Rectangle 1155"/>
              <p:cNvSpPr>
                <a:spLocks noChangeArrowheads="1"/>
              </p:cNvSpPr>
              <p:nvPr/>
            </p:nvSpPr>
            <p:spPr bwMode="auto">
              <a:xfrm rot="-5400000">
                <a:off x="2550"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11/6/98</a:t>
                </a:r>
                <a:endParaRPr lang="en-US" sz="800"/>
              </a:p>
            </p:txBody>
          </p:sp>
          <p:sp>
            <p:nvSpPr>
              <p:cNvPr id="99535" name="Rectangle 1156"/>
              <p:cNvSpPr>
                <a:spLocks noChangeArrowheads="1"/>
              </p:cNvSpPr>
              <p:nvPr/>
            </p:nvSpPr>
            <p:spPr bwMode="auto">
              <a:xfrm rot="-5400000">
                <a:off x="2685" y="3575"/>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2/1/99</a:t>
                </a:r>
                <a:endParaRPr lang="en-US" sz="800"/>
              </a:p>
            </p:txBody>
          </p:sp>
          <p:sp>
            <p:nvSpPr>
              <p:cNvPr id="99536" name="Rectangle 1157"/>
              <p:cNvSpPr>
                <a:spLocks noChangeArrowheads="1"/>
              </p:cNvSpPr>
              <p:nvPr/>
            </p:nvSpPr>
            <p:spPr bwMode="auto">
              <a:xfrm rot="-5400000">
                <a:off x="2788"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4/23/99</a:t>
                </a:r>
                <a:endParaRPr lang="en-US" sz="800"/>
              </a:p>
            </p:txBody>
          </p:sp>
          <p:sp>
            <p:nvSpPr>
              <p:cNvPr id="99537" name="Rectangle 1158"/>
              <p:cNvSpPr>
                <a:spLocks noChangeArrowheads="1"/>
              </p:cNvSpPr>
              <p:nvPr/>
            </p:nvSpPr>
            <p:spPr bwMode="auto">
              <a:xfrm rot="-5400000">
                <a:off x="2915"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7/16/99</a:t>
                </a:r>
                <a:endParaRPr lang="en-US" sz="800"/>
              </a:p>
            </p:txBody>
          </p:sp>
          <p:sp>
            <p:nvSpPr>
              <p:cNvPr id="99538" name="Rectangle 1159"/>
              <p:cNvSpPr>
                <a:spLocks noChangeArrowheads="1"/>
              </p:cNvSpPr>
              <p:nvPr/>
            </p:nvSpPr>
            <p:spPr bwMode="auto">
              <a:xfrm rot="-5400000">
                <a:off x="3034"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10/7/99</a:t>
                </a:r>
                <a:endParaRPr lang="en-US" sz="800"/>
              </a:p>
            </p:txBody>
          </p:sp>
          <p:sp>
            <p:nvSpPr>
              <p:cNvPr id="99539" name="Rectangle 1160"/>
              <p:cNvSpPr>
                <a:spLocks noChangeArrowheads="1"/>
              </p:cNvSpPr>
              <p:nvPr/>
            </p:nvSpPr>
            <p:spPr bwMode="auto">
              <a:xfrm rot="-5400000">
                <a:off x="3139" y="3627"/>
                <a:ext cx="228" cy="81"/>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12/29/99</a:t>
                </a:r>
                <a:endParaRPr lang="en-US" sz="800"/>
              </a:p>
            </p:txBody>
          </p:sp>
          <p:sp>
            <p:nvSpPr>
              <p:cNvPr id="99540" name="Rectangle 1161"/>
              <p:cNvSpPr>
                <a:spLocks noChangeArrowheads="1"/>
              </p:cNvSpPr>
              <p:nvPr/>
            </p:nvSpPr>
            <p:spPr bwMode="auto">
              <a:xfrm rot="-5400000">
                <a:off x="3275"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3/22/00</a:t>
                </a:r>
                <a:endParaRPr lang="en-US" sz="800"/>
              </a:p>
            </p:txBody>
          </p:sp>
          <p:sp>
            <p:nvSpPr>
              <p:cNvPr id="99541" name="Rectangle 1162"/>
              <p:cNvSpPr>
                <a:spLocks noChangeArrowheads="1"/>
              </p:cNvSpPr>
              <p:nvPr/>
            </p:nvSpPr>
            <p:spPr bwMode="auto">
              <a:xfrm rot="-5400000">
                <a:off x="3394"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6/14/00</a:t>
                </a:r>
                <a:endParaRPr lang="en-US" sz="800"/>
              </a:p>
            </p:txBody>
          </p:sp>
          <p:sp>
            <p:nvSpPr>
              <p:cNvPr id="99542" name="Rectangle 1163"/>
              <p:cNvSpPr>
                <a:spLocks noChangeArrowheads="1"/>
              </p:cNvSpPr>
              <p:nvPr/>
            </p:nvSpPr>
            <p:spPr bwMode="auto">
              <a:xfrm rot="-5400000">
                <a:off x="3535" y="3575"/>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9/6/00</a:t>
                </a:r>
                <a:endParaRPr lang="en-US" sz="800"/>
              </a:p>
            </p:txBody>
          </p:sp>
          <p:sp>
            <p:nvSpPr>
              <p:cNvPr id="99543" name="Rectangle 1164"/>
              <p:cNvSpPr>
                <a:spLocks noChangeArrowheads="1"/>
              </p:cNvSpPr>
              <p:nvPr/>
            </p:nvSpPr>
            <p:spPr bwMode="auto">
              <a:xfrm rot="-5400000">
                <a:off x="3624" y="3627"/>
                <a:ext cx="228"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11/28/00</a:t>
                </a:r>
                <a:endParaRPr lang="en-US" sz="800"/>
              </a:p>
            </p:txBody>
          </p:sp>
          <p:sp>
            <p:nvSpPr>
              <p:cNvPr id="99544" name="Rectangle 1165"/>
              <p:cNvSpPr>
                <a:spLocks noChangeArrowheads="1"/>
              </p:cNvSpPr>
              <p:nvPr/>
            </p:nvSpPr>
            <p:spPr bwMode="auto">
              <a:xfrm rot="-5400000">
                <a:off x="3760"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2/21/01</a:t>
                </a:r>
                <a:endParaRPr lang="en-US" sz="800"/>
              </a:p>
            </p:txBody>
          </p:sp>
          <p:sp>
            <p:nvSpPr>
              <p:cNvPr id="99545" name="Rectangle 1166"/>
              <p:cNvSpPr>
                <a:spLocks noChangeArrowheads="1"/>
              </p:cNvSpPr>
              <p:nvPr/>
            </p:nvSpPr>
            <p:spPr bwMode="auto">
              <a:xfrm>
                <a:off x="4007" y="3379"/>
                <a:ext cx="19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(0.015)</a:t>
                </a:r>
                <a:endParaRPr lang="en-US" sz="800"/>
              </a:p>
            </p:txBody>
          </p:sp>
          <p:sp>
            <p:nvSpPr>
              <p:cNvPr id="99546" name="Rectangle 1167"/>
              <p:cNvSpPr>
                <a:spLocks noChangeArrowheads="1"/>
              </p:cNvSpPr>
              <p:nvPr/>
            </p:nvSpPr>
            <p:spPr bwMode="auto">
              <a:xfrm>
                <a:off x="4007" y="3235"/>
                <a:ext cx="19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(0.010)</a:t>
                </a:r>
                <a:endParaRPr lang="en-US" sz="800"/>
              </a:p>
            </p:txBody>
          </p:sp>
          <p:sp>
            <p:nvSpPr>
              <p:cNvPr id="99547" name="Rectangle 1168"/>
              <p:cNvSpPr>
                <a:spLocks noChangeArrowheads="1"/>
              </p:cNvSpPr>
              <p:nvPr/>
            </p:nvSpPr>
            <p:spPr bwMode="auto">
              <a:xfrm>
                <a:off x="4007" y="3085"/>
                <a:ext cx="19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(0.005)</a:t>
                </a:r>
                <a:endParaRPr lang="en-US" sz="800"/>
              </a:p>
            </p:txBody>
          </p:sp>
          <p:sp>
            <p:nvSpPr>
              <p:cNvPr id="99548" name="Rectangle 1169"/>
              <p:cNvSpPr>
                <a:spLocks noChangeArrowheads="1"/>
              </p:cNvSpPr>
              <p:nvPr/>
            </p:nvSpPr>
            <p:spPr bwMode="auto">
              <a:xfrm>
                <a:off x="4007" y="2940"/>
                <a:ext cx="36"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a:t>
                </a:r>
                <a:endParaRPr lang="en-US" sz="800"/>
              </a:p>
            </p:txBody>
          </p:sp>
          <p:sp>
            <p:nvSpPr>
              <p:cNvPr id="99549" name="Rectangle 1170"/>
              <p:cNvSpPr>
                <a:spLocks noChangeArrowheads="1"/>
              </p:cNvSpPr>
              <p:nvPr/>
            </p:nvSpPr>
            <p:spPr bwMode="auto">
              <a:xfrm>
                <a:off x="4007" y="2797"/>
                <a:ext cx="15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0.005</a:t>
                </a:r>
                <a:endParaRPr lang="en-US" sz="800"/>
              </a:p>
            </p:txBody>
          </p:sp>
          <p:sp>
            <p:nvSpPr>
              <p:cNvPr id="99550" name="Rectangle 1171"/>
              <p:cNvSpPr>
                <a:spLocks noChangeArrowheads="1"/>
              </p:cNvSpPr>
              <p:nvPr/>
            </p:nvSpPr>
            <p:spPr bwMode="auto">
              <a:xfrm>
                <a:off x="4007" y="2647"/>
                <a:ext cx="15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0.010</a:t>
                </a:r>
                <a:endParaRPr lang="en-US" sz="800"/>
              </a:p>
            </p:txBody>
          </p:sp>
          <p:sp>
            <p:nvSpPr>
              <p:cNvPr id="99551" name="Rectangle 1172"/>
              <p:cNvSpPr>
                <a:spLocks noChangeArrowheads="1"/>
              </p:cNvSpPr>
              <p:nvPr/>
            </p:nvSpPr>
            <p:spPr bwMode="auto">
              <a:xfrm>
                <a:off x="4007" y="2503"/>
                <a:ext cx="15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0.015</a:t>
                </a:r>
                <a:endParaRPr lang="en-US" sz="800"/>
              </a:p>
            </p:txBody>
          </p:sp>
          <p:sp>
            <p:nvSpPr>
              <p:cNvPr id="99552" name="Rectangle 1173"/>
              <p:cNvSpPr>
                <a:spLocks noChangeArrowheads="1"/>
              </p:cNvSpPr>
              <p:nvPr/>
            </p:nvSpPr>
            <p:spPr bwMode="auto">
              <a:xfrm>
                <a:off x="1427" y="2185"/>
                <a:ext cx="2892" cy="1680"/>
              </a:xfrm>
              <a:prstGeom prst="rect">
                <a:avLst/>
              </a:prstGeom>
              <a:noFill/>
              <a:ln w="9525">
                <a:solidFill>
                  <a:srgbClr val="000000"/>
                </a:solidFill>
                <a:miter lim="800000"/>
                <a:headEnd/>
                <a:tailEnd/>
              </a:ln>
            </p:spPr>
            <p:txBody>
              <a:bodyPr/>
              <a:lstStyle/>
              <a:p>
                <a:endParaRPr lang="en-US"/>
              </a:p>
            </p:txBody>
          </p:sp>
        </p:grpSp>
        <p:grpSp>
          <p:nvGrpSpPr>
            <p:cNvPr id="98311" name="Group 1174"/>
            <p:cNvGrpSpPr>
              <a:grpSpLocks/>
            </p:cNvGrpSpPr>
            <p:nvPr/>
          </p:nvGrpSpPr>
          <p:grpSpPr bwMode="auto">
            <a:xfrm>
              <a:off x="2784" y="1296"/>
              <a:ext cx="2784" cy="1686"/>
              <a:chOff x="1427" y="451"/>
              <a:chExt cx="2898" cy="1686"/>
            </a:xfrm>
          </p:grpSpPr>
          <p:sp>
            <p:nvSpPr>
              <p:cNvPr id="98312" name="Rectangle 1175"/>
              <p:cNvSpPr>
                <a:spLocks noChangeArrowheads="1"/>
              </p:cNvSpPr>
              <p:nvPr/>
            </p:nvSpPr>
            <p:spPr bwMode="auto">
              <a:xfrm>
                <a:off x="1427" y="451"/>
                <a:ext cx="2898" cy="1686"/>
              </a:xfrm>
              <a:prstGeom prst="rect">
                <a:avLst/>
              </a:prstGeom>
              <a:solidFill>
                <a:srgbClr val="FFFFFF"/>
              </a:solidFill>
              <a:ln w="9525">
                <a:solidFill>
                  <a:srgbClr val="000000"/>
                </a:solidFill>
                <a:miter lim="800000"/>
                <a:headEnd/>
                <a:tailEnd/>
              </a:ln>
            </p:spPr>
            <p:txBody>
              <a:bodyPr/>
              <a:lstStyle/>
              <a:p>
                <a:endParaRPr lang="en-US"/>
              </a:p>
            </p:txBody>
          </p:sp>
          <p:sp>
            <p:nvSpPr>
              <p:cNvPr id="98313" name="Rectangle 1176"/>
              <p:cNvSpPr>
                <a:spLocks noChangeArrowheads="1"/>
              </p:cNvSpPr>
              <p:nvPr/>
            </p:nvSpPr>
            <p:spPr bwMode="auto">
              <a:xfrm>
                <a:off x="1685" y="697"/>
                <a:ext cx="2514" cy="1002"/>
              </a:xfrm>
              <a:prstGeom prst="rect">
                <a:avLst/>
              </a:prstGeom>
              <a:solidFill>
                <a:srgbClr val="C0C0C0"/>
              </a:solidFill>
              <a:ln w="9525">
                <a:noFill/>
                <a:miter lim="800000"/>
                <a:headEnd/>
                <a:tailEnd/>
              </a:ln>
            </p:spPr>
            <p:txBody>
              <a:bodyPr/>
              <a:lstStyle/>
              <a:p>
                <a:endParaRPr lang="en-US"/>
              </a:p>
            </p:txBody>
          </p:sp>
          <p:sp>
            <p:nvSpPr>
              <p:cNvPr id="98314" name="Line 1177"/>
              <p:cNvSpPr>
                <a:spLocks noChangeShapeType="1"/>
              </p:cNvSpPr>
              <p:nvPr/>
            </p:nvSpPr>
            <p:spPr bwMode="auto">
              <a:xfrm>
                <a:off x="1685" y="1699"/>
                <a:ext cx="2514" cy="1"/>
              </a:xfrm>
              <a:prstGeom prst="line">
                <a:avLst/>
              </a:prstGeom>
              <a:noFill/>
              <a:ln w="0">
                <a:solidFill>
                  <a:srgbClr val="000000"/>
                </a:solidFill>
                <a:round/>
                <a:headEnd/>
                <a:tailEnd/>
              </a:ln>
            </p:spPr>
            <p:txBody>
              <a:bodyPr/>
              <a:lstStyle/>
              <a:p>
                <a:endParaRPr lang="en-US"/>
              </a:p>
            </p:txBody>
          </p:sp>
          <p:sp>
            <p:nvSpPr>
              <p:cNvPr id="98315" name="Line 1178"/>
              <p:cNvSpPr>
                <a:spLocks noChangeShapeType="1"/>
              </p:cNvSpPr>
              <p:nvPr/>
            </p:nvSpPr>
            <p:spPr bwMode="auto">
              <a:xfrm>
                <a:off x="1685" y="1477"/>
                <a:ext cx="2514" cy="1"/>
              </a:xfrm>
              <a:prstGeom prst="line">
                <a:avLst/>
              </a:prstGeom>
              <a:noFill/>
              <a:ln w="0">
                <a:solidFill>
                  <a:srgbClr val="000000"/>
                </a:solidFill>
                <a:round/>
                <a:headEnd/>
                <a:tailEnd/>
              </a:ln>
            </p:spPr>
            <p:txBody>
              <a:bodyPr/>
              <a:lstStyle/>
              <a:p>
                <a:endParaRPr lang="en-US"/>
              </a:p>
            </p:txBody>
          </p:sp>
          <p:sp>
            <p:nvSpPr>
              <p:cNvPr id="98316" name="Line 1179"/>
              <p:cNvSpPr>
                <a:spLocks noChangeShapeType="1"/>
              </p:cNvSpPr>
              <p:nvPr/>
            </p:nvSpPr>
            <p:spPr bwMode="auto">
              <a:xfrm>
                <a:off x="1685" y="1363"/>
                <a:ext cx="2514" cy="1"/>
              </a:xfrm>
              <a:prstGeom prst="line">
                <a:avLst/>
              </a:prstGeom>
              <a:noFill/>
              <a:ln w="0">
                <a:solidFill>
                  <a:srgbClr val="000000"/>
                </a:solidFill>
                <a:round/>
                <a:headEnd/>
                <a:tailEnd/>
              </a:ln>
            </p:spPr>
            <p:txBody>
              <a:bodyPr/>
              <a:lstStyle/>
              <a:p>
                <a:endParaRPr lang="en-US"/>
              </a:p>
            </p:txBody>
          </p:sp>
          <p:sp>
            <p:nvSpPr>
              <p:cNvPr id="98317" name="Line 1180"/>
              <p:cNvSpPr>
                <a:spLocks noChangeShapeType="1"/>
              </p:cNvSpPr>
              <p:nvPr/>
            </p:nvSpPr>
            <p:spPr bwMode="auto">
              <a:xfrm>
                <a:off x="1685" y="1255"/>
                <a:ext cx="2514" cy="1"/>
              </a:xfrm>
              <a:prstGeom prst="line">
                <a:avLst/>
              </a:prstGeom>
              <a:noFill/>
              <a:ln w="0">
                <a:solidFill>
                  <a:srgbClr val="000000"/>
                </a:solidFill>
                <a:round/>
                <a:headEnd/>
                <a:tailEnd/>
              </a:ln>
            </p:spPr>
            <p:txBody>
              <a:bodyPr/>
              <a:lstStyle/>
              <a:p>
                <a:endParaRPr lang="en-US"/>
              </a:p>
            </p:txBody>
          </p:sp>
          <p:sp>
            <p:nvSpPr>
              <p:cNvPr id="98318" name="Line 1181"/>
              <p:cNvSpPr>
                <a:spLocks noChangeShapeType="1"/>
              </p:cNvSpPr>
              <p:nvPr/>
            </p:nvSpPr>
            <p:spPr bwMode="auto">
              <a:xfrm>
                <a:off x="1685" y="1141"/>
                <a:ext cx="2514" cy="1"/>
              </a:xfrm>
              <a:prstGeom prst="line">
                <a:avLst/>
              </a:prstGeom>
              <a:noFill/>
              <a:ln w="0">
                <a:solidFill>
                  <a:srgbClr val="000000"/>
                </a:solidFill>
                <a:round/>
                <a:headEnd/>
                <a:tailEnd/>
              </a:ln>
            </p:spPr>
            <p:txBody>
              <a:bodyPr/>
              <a:lstStyle/>
              <a:p>
                <a:endParaRPr lang="en-US"/>
              </a:p>
            </p:txBody>
          </p:sp>
          <p:sp>
            <p:nvSpPr>
              <p:cNvPr id="98319" name="Line 1182"/>
              <p:cNvSpPr>
                <a:spLocks noChangeShapeType="1"/>
              </p:cNvSpPr>
              <p:nvPr/>
            </p:nvSpPr>
            <p:spPr bwMode="auto">
              <a:xfrm>
                <a:off x="1685" y="1033"/>
                <a:ext cx="2514" cy="1"/>
              </a:xfrm>
              <a:prstGeom prst="line">
                <a:avLst/>
              </a:prstGeom>
              <a:noFill/>
              <a:ln w="0">
                <a:solidFill>
                  <a:srgbClr val="000000"/>
                </a:solidFill>
                <a:round/>
                <a:headEnd/>
                <a:tailEnd/>
              </a:ln>
            </p:spPr>
            <p:txBody>
              <a:bodyPr/>
              <a:lstStyle/>
              <a:p>
                <a:endParaRPr lang="en-US"/>
              </a:p>
            </p:txBody>
          </p:sp>
          <p:sp>
            <p:nvSpPr>
              <p:cNvPr id="98320" name="Line 1183"/>
              <p:cNvSpPr>
                <a:spLocks noChangeShapeType="1"/>
              </p:cNvSpPr>
              <p:nvPr/>
            </p:nvSpPr>
            <p:spPr bwMode="auto">
              <a:xfrm>
                <a:off x="1685" y="919"/>
                <a:ext cx="2514" cy="1"/>
              </a:xfrm>
              <a:prstGeom prst="line">
                <a:avLst/>
              </a:prstGeom>
              <a:noFill/>
              <a:ln w="0">
                <a:solidFill>
                  <a:srgbClr val="000000"/>
                </a:solidFill>
                <a:round/>
                <a:headEnd/>
                <a:tailEnd/>
              </a:ln>
            </p:spPr>
            <p:txBody>
              <a:bodyPr/>
              <a:lstStyle/>
              <a:p>
                <a:endParaRPr lang="en-US"/>
              </a:p>
            </p:txBody>
          </p:sp>
          <p:sp>
            <p:nvSpPr>
              <p:cNvPr id="98321" name="Line 1184"/>
              <p:cNvSpPr>
                <a:spLocks noChangeShapeType="1"/>
              </p:cNvSpPr>
              <p:nvPr/>
            </p:nvSpPr>
            <p:spPr bwMode="auto">
              <a:xfrm>
                <a:off x="1685" y="811"/>
                <a:ext cx="2514" cy="1"/>
              </a:xfrm>
              <a:prstGeom prst="line">
                <a:avLst/>
              </a:prstGeom>
              <a:noFill/>
              <a:ln w="0">
                <a:solidFill>
                  <a:srgbClr val="000000"/>
                </a:solidFill>
                <a:round/>
                <a:headEnd/>
                <a:tailEnd/>
              </a:ln>
            </p:spPr>
            <p:txBody>
              <a:bodyPr/>
              <a:lstStyle/>
              <a:p>
                <a:endParaRPr lang="en-US"/>
              </a:p>
            </p:txBody>
          </p:sp>
          <p:sp>
            <p:nvSpPr>
              <p:cNvPr id="98322" name="Line 1185"/>
              <p:cNvSpPr>
                <a:spLocks noChangeShapeType="1"/>
              </p:cNvSpPr>
              <p:nvPr/>
            </p:nvSpPr>
            <p:spPr bwMode="auto">
              <a:xfrm>
                <a:off x="1685" y="697"/>
                <a:ext cx="2514" cy="1"/>
              </a:xfrm>
              <a:prstGeom prst="line">
                <a:avLst/>
              </a:prstGeom>
              <a:noFill/>
              <a:ln w="0">
                <a:solidFill>
                  <a:srgbClr val="000000"/>
                </a:solidFill>
                <a:round/>
                <a:headEnd/>
                <a:tailEnd/>
              </a:ln>
            </p:spPr>
            <p:txBody>
              <a:bodyPr/>
              <a:lstStyle/>
              <a:p>
                <a:endParaRPr lang="en-US"/>
              </a:p>
            </p:txBody>
          </p:sp>
          <p:sp>
            <p:nvSpPr>
              <p:cNvPr id="98323" name="Rectangle 1186"/>
              <p:cNvSpPr>
                <a:spLocks noChangeArrowheads="1"/>
              </p:cNvSpPr>
              <p:nvPr/>
            </p:nvSpPr>
            <p:spPr bwMode="auto">
              <a:xfrm>
                <a:off x="1685" y="697"/>
                <a:ext cx="2514" cy="1002"/>
              </a:xfrm>
              <a:prstGeom prst="rect">
                <a:avLst/>
              </a:prstGeom>
              <a:noFill/>
              <a:ln w="9525">
                <a:solidFill>
                  <a:srgbClr val="808080"/>
                </a:solidFill>
                <a:miter lim="800000"/>
                <a:headEnd/>
                <a:tailEnd/>
              </a:ln>
            </p:spPr>
            <p:txBody>
              <a:bodyPr/>
              <a:lstStyle/>
              <a:p>
                <a:endParaRPr lang="en-US"/>
              </a:p>
            </p:txBody>
          </p:sp>
          <p:sp>
            <p:nvSpPr>
              <p:cNvPr id="98324" name="Line 1187"/>
              <p:cNvSpPr>
                <a:spLocks noChangeShapeType="1"/>
              </p:cNvSpPr>
              <p:nvPr/>
            </p:nvSpPr>
            <p:spPr bwMode="auto">
              <a:xfrm>
                <a:off x="1685" y="697"/>
                <a:ext cx="1" cy="1002"/>
              </a:xfrm>
              <a:prstGeom prst="line">
                <a:avLst/>
              </a:prstGeom>
              <a:noFill/>
              <a:ln w="0">
                <a:solidFill>
                  <a:srgbClr val="000000"/>
                </a:solidFill>
                <a:round/>
                <a:headEnd/>
                <a:tailEnd/>
              </a:ln>
            </p:spPr>
            <p:txBody>
              <a:bodyPr/>
              <a:lstStyle/>
              <a:p>
                <a:endParaRPr lang="en-US"/>
              </a:p>
            </p:txBody>
          </p:sp>
          <p:sp>
            <p:nvSpPr>
              <p:cNvPr id="98325" name="Line 1188"/>
              <p:cNvSpPr>
                <a:spLocks noChangeShapeType="1"/>
              </p:cNvSpPr>
              <p:nvPr/>
            </p:nvSpPr>
            <p:spPr bwMode="auto">
              <a:xfrm>
                <a:off x="1661" y="1699"/>
                <a:ext cx="24" cy="1"/>
              </a:xfrm>
              <a:prstGeom prst="line">
                <a:avLst/>
              </a:prstGeom>
              <a:noFill/>
              <a:ln w="0">
                <a:solidFill>
                  <a:srgbClr val="000000"/>
                </a:solidFill>
                <a:round/>
                <a:headEnd/>
                <a:tailEnd/>
              </a:ln>
            </p:spPr>
            <p:txBody>
              <a:bodyPr/>
              <a:lstStyle/>
              <a:p>
                <a:endParaRPr lang="en-US"/>
              </a:p>
            </p:txBody>
          </p:sp>
          <p:sp>
            <p:nvSpPr>
              <p:cNvPr id="98326" name="Line 1189"/>
              <p:cNvSpPr>
                <a:spLocks noChangeShapeType="1"/>
              </p:cNvSpPr>
              <p:nvPr/>
            </p:nvSpPr>
            <p:spPr bwMode="auto">
              <a:xfrm>
                <a:off x="1661" y="1585"/>
                <a:ext cx="24" cy="1"/>
              </a:xfrm>
              <a:prstGeom prst="line">
                <a:avLst/>
              </a:prstGeom>
              <a:noFill/>
              <a:ln w="0">
                <a:solidFill>
                  <a:srgbClr val="000000"/>
                </a:solidFill>
                <a:round/>
                <a:headEnd/>
                <a:tailEnd/>
              </a:ln>
            </p:spPr>
            <p:txBody>
              <a:bodyPr/>
              <a:lstStyle/>
              <a:p>
                <a:endParaRPr lang="en-US"/>
              </a:p>
            </p:txBody>
          </p:sp>
          <p:sp>
            <p:nvSpPr>
              <p:cNvPr id="98327" name="Line 1190"/>
              <p:cNvSpPr>
                <a:spLocks noChangeShapeType="1"/>
              </p:cNvSpPr>
              <p:nvPr/>
            </p:nvSpPr>
            <p:spPr bwMode="auto">
              <a:xfrm>
                <a:off x="1661" y="1477"/>
                <a:ext cx="24" cy="1"/>
              </a:xfrm>
              <a:prstGeom prst="line">
                <a:avLst/>
              </a:prstGeom>
              <a:noFill/>
              <a:ln w="0">
                <a:solidFill>
                  <a:srgbClr val="000000"/>
                </a:solidFill>
                <a:round/>
                <a:headEnd/>
                <a:tailEnd/>
              </a:ln>
            </p:spPr>
            <p:txBody>
              <a:bodyPr/>
              <a:lstStyle/>
              <a:p>
                <a:endParaRPr lang="en-US"/>
              </a:p>
            </p:txBody>
          </p:sp>
          <p:sp>
            <p:nvSpPr>
              <p:cNvPr id="98328" name="Line 1191"/>
              <p:cNvSpPr>
                <a:spLocks noChangeShapeType="1"/>
              </p:cNvSpPr>
              <p:nvPr/>
            </p:nvSpPr>
            <p:spPr bwMode="auto">
              <a:xfrm>
                <a:off x="1661" y="1363"/>
                <a:ext cx="24" cy="1"/>
              </a:xfrm>
              <a:prstGeom prst="line">
                <a:avLst/>
              </a:prstGeom>
              <a:noFill/>
              <a:ln w="0">
                <a:solidFill>
                  <a:srgbClr val="000000"/>
                </a:solidFill>
                <a:round/>
                <a:headEnd/>
                <a:tailEnd/>
              </a:ln>
            </p:spPr>
            <p:txBody>
              <a:bodyPr/>
              <a:lstStyle/>
              <a:p>
                <a:endParaRPr lang="en-US"/>
              </a:p>
            </p:txBody>
          </p:sp>
          <p:sp>
            <p:nvSpPr>
              <p:cNvPr id="98329" name="Line 1192"/>
              <p:cNvSpPr>
                <a:spLocks noChangeShapeType="1"/>
              </p:cNvSpPr>
              <p:nvPr/>
            </p:nvSpPr>
            <p:spPr bwMode="auto">
              <a:xfrm>
                <a:off x="1661" y="1255"/>
                <a:ext cx="24" cy="1"/>
              </a:xfrm>
              <a:prstGeom prst="line">
                <a:avLst/>
              </a:prstGeom>
              <a:noFill/>
              <a:ln w="0">
                <a:solidFill>
                  <a:srgbClr val="000000"/>
                </a:solidFill>
                <a:round/>
                <a:headEnd/>
                <a:tailEnd/>
              </a:ln>
            </p:spPr>
            <p:txBody>
              <a:bodyPr/>
              <a:lstStyle/>
              <a:p>
                <a:endParaRPr lang="en-US"/>
              </a:p>
            </p:txBody>
          </p:sp>
          <p:sp>
            <p:nvSpPr>
              <p:cNvPr id="98330" name="Line 1193"/>
              <p:cNvSpPr>
                <a:spLocks noChangeShapeType="1"/>
              </p:cNvSpPr>
              <p:nvPr/>
            </p:nvSpPr>
            <p:spPr bwMode="auto">
              <a:xfrm>
                <a:off x="1661" y="1141"/>
                <a:ext cx="24" cy="1"/>
              </a:xfrm>
              <a:prstGeom prst="line">
                <a:avLst/>
              </a:prstGeom>
              <a:noFill/>
              <a:ln w="0">
                <a:solidFill>
                  <a:srgbClr val="000000"/>
                </a:solidFill>
                <a:round/>
                <a:headEnd/>
                <a:tailEnd/>
              </a:ln>
            </p:spPr>
            <p:txBody>
              <a:bodyPr/>
              <a:lstStyle/>
              <a:p>
                <a:endParaRPr lang="en-US"/>
              </a:p>
            </p:txBody>
          </p:sp>
          <p:sp>
            <p:nvSpPr>
              <p:cNvPr id="98331" name="Line 1194"/>
              <p:cNvSpPr>
                <a:spLocks noChangeShapeType="1"/>
              </p:cNvSpPr>
              <p:nvPr/>
            </p:nvSpPr>
            <p:spPr bwMode="auto">
              <a:xfrm>
                <a:off x="1661" y="1033"/>
                <a:ext cx="24" cy="1"/>
              </a:xfrm>
              <a:prstGeom prst="line">
                <a:avLst/>
              </a:prstGeom>
              <a:noFill/>
              <a:ln w="0">
                <a:solidFill>
                  <a:srgbClr val="000000"/>
                </a:solidFill>
                <a:round/>
                <a:headEnd/>
                <a:tailEnd/>
              </a:ln>
            </p:spPr>
            <p:txBody>
              <a:bodyPr/>
              <a:lstStyle/>
              <a:p>
                <a:endParaRPr lang="en-US"/>
              </a:p>
            </p:txBody>
          </p:sp>
          <p:sp>
            <p:nvSpPr>
              <p:cNvPr id="98332" name="Line 1195"/>
              <p:cNvSpPr>
                <a:spLocks noChangeShapeType="1"/>
              </p:cNvSpPr>
              <p:nvPr/>
            </p:nvSpPr>
            <p:spPr bwMode="auto">
              <a:xfrm>
                <a:off x="1661" y="919"/>
                <a:ext cx="24" cy="1"/>
              </a:xfrm>
              <a:prstGeom prst="line">
                <a:avLst/>
              </a:prstGeom>
              <a:noFill/>
              <a:ln w="0">
                <a:solidFill>
                  <a:srgbClr val="000000"/>
                </a:solidFill>
                <a:round/>
                <a:headEnd/>
                <a:tailEnd/>
              </a:ln>
            </p:spPr>
            <p:txBody>
              <a:bodyPr/>
              <a:lstStyle/>
              <a:p>
                <a:endParaRPr lang="en-US"/>
              </a:p>
            </p:txBody>
          </p:sp>
          <p:sp>
            <p:nvSpPr>
              <p:cNvPr id="98333" name="Line 1196"/>
              <p:cNvSpPr>
                <a:spLocks noChangeShapeType="1"/>
              </p:cNvSpPr>
              <p:nvPr/>
            </p:nvSpPr>
            <p:spPr bwMode="auto">
              <a:xfrm>
                <a:off x="1661" y="811"/>
                <a:ext cx="24" cy="1"/>
              </a:xfrm>
              <a:prstGeom prst="line">
                <a:avLst/>
              </a:prstGeom>
              <a:noFill/>
              <a:ln w="0">
                <a:solidFill>
                  <a:srgbClr val="000000"/>
                </a:solidFill>
                <a:round/>
                <a:headEnd/>
                <a:tailEnd/>
              </a:ln>
            </p:spPr>
            <p:txBody>
              <a:bodyPr/>
              <a:lstStyle/>
              <a:p>
                <a:endParaRPr lang="en-US"/>
              </a:p>
            </p:txBody>
          </p:sp>
          <p:sp>
            <p:nvSpPr>
              <p:cNvPr id="98334" name="Line 1197"/>
              <p:cNvSpPr>
                <a:spLocks noChangeShapeType="1"/>
              </p:cNvSpPr>
              <p:nvPr/>
            </p:nvSpPr>
            <p:spPr bwMode="auto">
              <a:xfrm>
                <a:off x="1661" y="697"/>
                <a:ext cx="24" cy="1"/>
              </a:xfrm>
              <a:prstGeom prst="line">
                <a:avLst/>
              </a:prstGeom>
              <a:noFill/>
              <a:ln w="0">
                <a:solidFill>
                  <a:srgbClr val="000000"/>
                </a:solidFill>
                <a:round/>
                <a:headEnd/>
                <a:tailEnd/>
              </a:ln>
            </p:spPr>
            <p:txBody>
              <a:bodyPr/>
              <a:lstStyle/>
              <a:p>
                <a:endParaRPr lang="en-US"/>
              </a:p>
            </p:txBody>
          </p:sp>
          <p:sp>
            <p:nvSpPr>
              <p:cNvPr id="98335" name="Line 1198"/>
              <p:cNvSpPr>
                <a:spLocks noChangeShapeType="1"/>
              </p:cNvSpPr>
              <p:nvPr/>
            </p:nvSpPr>
            <p:spPr bwMode="auto">
              <a:xfrm>
                <a:off x="1685" y="1585"/>
                <a:ext cx="2514" cy="1"/>
              </a:xfrm>
              <a:prstGeom prst="line">
                <a:avLst/>
              </a:prstGeom>
              <a:noFill/>
              <a:ln w="0">
                <a:solidFill>
                  <a:srgbClr val="000000"/>
                </a:solidFill>
                <a:round/>
                <a:headEnd/>
                <a:tailEnd/>
              </a:ln>
            </p:spPr>
            <p:txBody>
              <a:bodyPr/>
              <a:lstStyle/>
              <a:p>
                <a:endParaRPr lang="en-US"/>
              </a:p>
            </p:txBody>
          </p:sp>
          <p:sp>
            <p:nvSpPr>
              <p:cNvPr id="98336" name="Line 1199"/>
              <p:cNvSpPr>
                <a:spLocks noChangeShapeType="1"/>
              </p:cNvSpPr>
              <p:nvPr/>
            </p:nvSpPr>
            <p:spPr bwMode="auto">
              <a:xfrm flipV="1">
                <a:off x="1685" y="1585"/>
                <a:ext cx="1" cy="24"/>
              </a:xfrm>
              <a:prstGeom prst="line">
                <a:avLst/>
              </a:prstGeom>
              <a:noFill/>
              <a:ln w="0">
                <a:solidFill>
                  <a:srgbClr val="000000"/>
                </a:solidFill>
                <a:round/>
                <a:headEnd/>
                <a:tailEnd/>
              </a:ln>
            </p:spPr>
            <p:txBody>
              <a:bodyPr/>
              <a:lstStyle/>
              <a:p>
                <a:endParaRPr lang="en-US"/>
              </a:p>
            </p:txBody>
          </p:sp>
          <p:sp>
            <p:nvSpPr>
              <p:cNvPr id="98337" name="Line 1200"/>
              <p:cNvSpPr>
                <a:spLocks noChangeShapeType="1"/>
              </p:cNvSpPr>
              <p:nvPr/>
            </p:nvSpPr>
            <p:spPr bwMode="auto">
              <a:xfrm flipV="1">
                <a:off x="1829" y="1585"/>
                <a:ext cx="1" cy="24"/>
              </a:xfrm>
              <a:prstGeom prst="line">
                <a:avLst/>
              </a:prstGeom>
              <a:noFill/>
              <a:ln w="0">
                <a:solidFill>
                  <a:srgbClr val="000000"/>
                </a:solidFill>
                <a:round/>
                <a:headEnd/>
                <a:tailEnd/>
              </a:ln>
            </p:spPr>
            <p:txBody>
              <a:bodyPr/>
              <a:lstStyle/>
              <a:p>
                <a:endParaRPr lang="en-US"/>
              </a:p>
            </p:txBody>
          </p:sp>
          <p:sp>
            <p:nvSpPr>
              <p:cNvPr id="98338" name="Line 1201"/>
              <p:cNvSpPr>
                <a:spLocks noChangeShapeType="1"/>
              </p:cNvSpPr>
              <p:nvPr/>
            </p:nvSpPr>
            <p:spPr bwMode="auto">
              <a:xfrm flipV="1">
                <a:off x="1979" y="1585"/>
                <a:ext cx="1" cy="24"/>
              </a:xfrm>
              <a:prstGeom prst="line">
                <a:avLst/>
              </a:prstGeom>
              <a:noFill/>
              <a:ln w="0">
                <a:solidFill>
                  <a:srgbClr val="000000"/>
                </a:solidFill>
                <a:round/>
                <a:headEnd/>
                <a:tailEnd/>
              </a:ln>
            </p:spPr>
            <p:txBody>
              <a:bodyPr/>
              <a:lstStyle/>
              <a:p>
                <a:endParaRPr lang="en-US"/>
              </a:p>
            </p:txBody>
          </p:sp>
          <p:sp>
            <p:nvSpPr>
              <p:cNvPr id="98339" name="Line 1202"/>
              <p:cNvSpPr>
                <a:spLocks noChangeShapeType="1"/>
              </p:cNvSpPr>
              <p:nvPr/>
            </p:nvSpPr>
            <p:spPr bwMode="auto">
              <a:xfrm flipV="1">
                <a:off x="2129" y="1585"/>
                <a:ext cx="1" cy="24"/>
              </a:xfrm>
              <a:prstGeom prst="line">
                <a:avLst/>
              </a:prstGeom>
              <a:noFill/>
              <a:ln w="0">
                <a:solidFill>
                  <a:srgbClr val="000000"/>
                </a:solidFill>
                <a:round/>
                <a:headEnd/>
                <a:tailEnd/>
              </a:ln>
            </p:spPr>
            <p:txBody>
              <a:bodyPr/>
              <a:lstStyle/>
              <a:p>
                <a:endParaRPr lang="en-US"/>
              </a:p>
            </p:txBody>
          </p:sp>
          <p:sp>
            <p:nvSpPr>
              <p:cNvPr id="98340" name="Line 1203"/>
              <p:cNvSpPr>
                <a:spLocks noChangeShapeType="1"/>
              </p:cNvSpPr>
              <p:nvPr/>
            </p:nvSpPr>
            <p:spPr bwMode="auto">
              <a:xfrm flipV="1">
                <a:off x="2279" y="1585"/>
                <a:ext cx="1" cy="24"/>
              </a:xfrm>
              <a:prstGeom prst="line">
                <a:avLst/>
              </a:prstGeom>
              <a:noFill/>
              <a:ln w="0">
                <a:solidFill>
                  <a:srgbClr val="000000"/>
                </a:solidFill>
                <a:round/>
                <a:headEnd/>
                <a:tailEnd/>
              </a:ln>
            </p:spPr>
            <p:txBody>
              <a:bodyPr/>
              <a:lstStyle/>
              <a:p>
                <a:endParaRPr lang="en-US"/>
              </a:p>
            </p:txBody>
          </p:sp>
          <p:sp>
            <p:nvSpPr>
              <p:cNvPr id="98341" name="Line 1204"/>
              <p:cNvSpPr>
                <a:spLocks noChangeShapeType="1"/>
              </p:cNvSpPr>
              <p:nvPr/>
            </p:nvSpPr>
            <p:spPr bwMode="auto">
              <a:xfrm flipV="1">
                <a:off x="2423" y="1585"/>
                <a:ext cx="1" cy="24"/>
              </a:xfrm>
              <a:prstGeom prst="line">
                <a:avLst/>
              </a:prstGeom>
              <a:noFill/>
              <a:ln w="0">
                <a:solidFill>
                  <a:srgbClr val="000000"/>
                </a:solidFill>
                <a:round/>
                <a:headEnd/>
                <a:tailEnd/>
              </a:ln>
            </p:spPr>
            <p:txBody>
              <a:bodyPr/>
              <a:lstStyle/>
              <a:p>
                <a:endParaRPr lang="en-US"/>
              </a:p>
            </p:txBody>
          </p:sp>
          <p:sp>
            <p:nvSpPr>
              <p:cNvPr id="98342" name="Line 1205"/>
              <p:cNvSpPr>
                <a:spLocks noChangeShapeType="1"/>
              </p:cNvSpPr>
              <p:nvPr/>
            </p:nvSpPr>
            <p:spPr bwMode="auto">
              <a:xfrm flipV="1">
                <a:off x="2573" y="1585"/>
                <a:ext cx="1" cy="24"/>
              </a:xfrm>
              <a:prstGeom prst="line">
                <a:avLst/>
              </a:prstGeom>
              <a:noFill/>
              <a:ln w="0">
                <a:solidFill>
                  <a:srgbClr val="000000"/>
                </a:solidFill>
                <a:round/>
                <a:headEnd/>
                <a:tailEnd/>
              </a:ln>
            </p:spPr>
            <p:txBody>
              <a:bodyPr/>
              <a:lstStyle/>
              <a:p>
                <a:endParaRPr lang="en-US"/>
              </a:p>
            </p:txBody>
          </p:sp>
          <p:sp>
            <p:nvSpPr>
              <p:cNvPr id="98343" name="Line 1206"/>
              <p:cNvSpPr>
                <a:spLocks noChangeShapeType="1"/>
              </p:cNvSpPr>
              <p:nvPr/>
            </p:nvSpPr>
            <p:spPr bwMode="auto">
              <a:xfrm flipV="1">
                <a:off x="2723" y="1585"/>
                <a:ext cx="1" cy="24"/>
              </a:xfrm>
              <a:prstGeom prst="line">
                <a:avLst/>
              </a:prstGeom>
              <a:noFill/>
              <a:ln w="0">
                <a:solidFill>
                  <a:srgbClr val="000000"/>
                </a:solidFill>
                <a:round/>
                <a:headEnd/>
                <a:tailEnd/>
              </a:ln>
            </p:spPr>
            <p:txBody>
              <a:bodyPr/>
              <a:lstStyle/>
              <a:p>
                <a:endParaRPr lang="en-US"/>
              </a:p>
            </p:txBody>
          </p:sp>
          <p:sp>
            <p:nvSpPr>
              <p:cNvPr id="98344" name="Line 1207"/>
              <p:cNvSpPr>
                <a:spLocks noChangeShapeType="1"/>
              </p:cNvSpPr>
              <p:nvPr/>
            </p:nvSpPr>
            <p:spPr bwMode="auto">
              <a:xfrm flipV="1">
                <a:off x="2873" y="1585"/>
                <a:ext cx="1" cy="24"/>
              </a:xfrm>
              <a:prstGeom prst="line">
                <a:avLst/>
              </a:prstGeom>
              <a:noFill/>
              <a:ln w="0">
                <a:solidFill>
                  <a:srgbClr val="000000"/>
                </a:solidFill>
                <a:round/>
                <a:headEnd/>
                <a:tailEnd/>
              </a:ln>
            </p:spPr>
            <p:txBody>
              <a:bodyPr/>
              <a:lstStyle/>
              <a:p>
                <a:endParaRPr lang="en-US"/>
              </a:p>
            </p:txBody>
          </p:sp>
          <p:sp>
            <p:nvSpPr>
              <p:cNvPr id="98345" name="Line 1208"/>
              <p:cNvSpPr>
                <a:spLocks noChangeShapeType="1"/>
              </p:cNvSpPr>
              <p:nvPr/>
            </p:nvSpPr>
            <p:spPr bwMode="auto">
              <a:xfrm flipV="1">
                <a:off x="3017" y="1585"/>
                <a:ext cx="1" cy="24"/>
              </a:xfrm>
              <a:prstGeom prst="line">
                <a:avLst/>
              </a:prstGeom>
              <a:noFill/>
              <a:ln w="0">
                <a:solidFill>
                  <a:srgbClr val="000000"/>
                </a:solidFill>
                <a:round/>
                <a:headEnd/>
                <a:tailEnd/>
              </a:ln>
            </p:spPr>
            <p:txBody>
              <a:bodyPr/>
              <a:lstStyle/>
              <a:p>
                <a:endParaRPr lang="en-US"/>
              </a:p>
            </p:txBody>
          </p:sp>
          <p:sp>
            <p:nvSpPr>
              <p:cNvPr id="98346" name="Line 1209"/>
              <p:cNvSpPr>
                <a:spLocks noChangeShapeType="1"/>
              </p:cNvSpPr>
              <p:nvPr/>
            </p:nvSpPr>
            <p:spPr bwMode="auto">
              <a:xfrm flipV="1">
                <a:off x="3167" y="1585"/>
                <a:ext cx="1" cy="24"/>
              </a:xfrm>
              <a:prstGeom prst="line">
                <a:avLst/>
              </a:prstGeom>
              <a:noFill/>
              <a:ln w="0">
                <a:solidFill>
                  <a:srgbClr val="000000"/>
                </a:solidFill>
                <a:round/>
                <a:headEnd/>
                <a:tailEnd/>
              </a:ln>
            </p:spPr>
            <p:txBody>
              <a:bodyPr/>
              <a:lstStyle/>
              <a:p>
                <a:endParaRPr lang="en-US"/>
              </a:p>
            </p:txBody>
          </p:sp>
          <p:sp>
            <p:nvSpPr>
              <p:cNvPr id="98347" name="Line 1210"/>
              <p:cNvSpPr>
                <a:spLocks noChangeShapeType="1"/>
              </p:cNvSpPr>
              <p:nvPr/>
            </p:nvSpPr>
            <p:spPr bwMode="auto">
              <a:xfrm flipV="1">
                <a:off x="3311" y="1585"/>
                <a:ext cx="1" cy="24"/>
              </a:xfrm>
              <a:prstGeom prst="line">
                <a:avLst/>
              </a:prstGeom>
              <a:noFill/>
              <a:ln w="0">
                <a:solidFill>
                  <a:srgbClr val="000000"/>
                </a:solidFill>
                <a:round/>
                <a:headEnd/>
                <a:tailEnd/>
              </a:ln>
            </p:spPr>
            <p:txBody>
              <a:bodyPr/>
              <a:lstStyle/>
              <a:p>
                <a:endParaRPr lang="en-US"/>
              </a:p>
            </p:txBody>
          </p:sp>
          <p:sp>
            <p:nvSpPr>
              <p:cNvPr id="98348" name="Line 1211"/>
              <p:cNvSpPr>
                <a:spLocks noChangeShapeType="1"/>
              </p:cNvSpPr>
              <p:nvPr/>
            </p:nvSpPr>
            <p:spPr bwMode="auto">
              <a:xfrm flipV="1">
                <a:off x="3461" y="1585"/>
                <a:ext cx="1" cy="24"/>
              </a:xfrm>
              <a:prstGeom prst="line">
                <a:avLst/>
              </a:prstGeom>
              <a:noFill/>
              <a:ln w="0">
                <a:solidFill>
                  <a:srgbClr val="000000"/>
                </a:solidFill>
                <a:round/>
                <a:headEnd/>
                <a:tailEnd/>
              </a:ln>
            </p:spPr>
            <p:txBody>
              <a:bodyPr/>
              <a:lstStyle/>
              <a:p>
                <a:endParaRPr lang="en-US"/>
              </a:p>
            </p:txBody>
          </p:sp>
          <p:sp>
            <p:nvSpPr>
              <p:cNvPr id="98349" name="Line 1212"/>
              <p:cNvSpPr>
                <a:spLocks noChangeShapeType="1"/>
              </p:cNvSpPr>
              <p:nvPr/>
            </p:nvSpPr>
            <p:spPr bwMode="auto">
              <a:xfrm flipV="1">
                <a:off x="3611" y="1585"/>
                <a:ext cx="1" cy="24"/>
              </a:xfrm>
              <a:prstGeom prst="line">
                <a:avLst/>
              </a:prstGeom>
              <a:noFill/>
              <a:ln w="0">
                <a:solidFill>
                  <a:srgbClr val="000000"/>
                </a:solidFill>
                <a:round/>
                <a:headEnd/>
                <a:tailEnd/>
              </a:ln>
            </p:spPr>
            <p:txBody>
              <a:bodyPr/>
              <a:lstStyle/>
              <a:p>
                <a:endParaRPr lang="en-US"/>
              </a:p>
            </p:txBody>
          </p:sp>
          <p:sp>
            <p:nvSpPr>
              <p:cNvPr id="98350" name="Line 1213"/>
              <p:cNvSpPr>
                <a:spLocks noChangeShapeType="1"/>
              </p:cNvSpPr>
              <p:nvPr/>
            </p:nvSpPr>
            <p:spPr bwMode="auto">
              <a:xfrm flipV="1">
                <a:off x="3761" y="1585"/>
                <a:ext cx="1" cy="24"/>
              </a:xfrm>
              <a:prstGeom prst="line">
                <a:avLst/>
              </a:prstGeom>
              <a:noFill/>
              <a:ln w="0">
                <a:solidFill>
                  <a:srgbClr val="000000"/>
                </a:solidFill>
                <a:round/>
                <a:headEnd/>
                <a:tailEnd/>
              </a:ln>
            </p:spPr>
            <p:txBody>
              <a:bodyPr/>
              <a:lstStyle/>
              <a:p>
                <a:endParaRPr lang="en-US"/>
              </a:p>
            </p:txBody>
          </p:sp>
          <p:sp>
            <p:nvSpPr>
              <p:cNvPr id="98351" name="Line 1214"/>
              <p:cNvSpPr>
                <a:spLocks noChangeShapeType="1"/>
              </p:cNvSpPr>
              <p:nvPr/>
            </p:nvSpPr>
            <p:spPr bwMode="auto">
              <a:xfrm flipV="1">
                <a:off x="3911" y="1585"/>
                <a:ext cx="1" cy="24"/>
              </a:xfrm>
              <a:prstGeom prst="line">
                <a:avLst/>
              </a:prstGeom>
              <a:noFill/>
              <a:ln w="0">
                <a:solidFill>
                  <a:srgbClr val="000000"/>
                </a:solidFill>
                <a:round/>
                <a:headEnd/>
                <a:tailEnd/>
              </a:ln>
            </p:spPr>
            <p:txBody>
              <a:bodyPr/>
              <a:lstStyle/>
              <a:p>
                <a:endParaRPr lang="en-US"/>
              </a:p>
            </p:txBody>
          </p:sp>
          <p:sp>
            <p:nvSpPr>
              <p:cNvPr id="98352" name="Line 1215"/>
              <p:cNvSpPr>
                <a:spLocks noChangeShapeType="1"/>
              </p:cNvSpPr>
              <p:nvPr/>
            </p:nvSpPr>
            <p:spPr bwMode="auto">
              <a:xfrm flipV="1">
                <a:off x="4055" y="1585"/>
                <a:ext cx="1" cy="24"/>
              </a:xfrm>
              <a:prstGeom prst="line">
                <a:avLst/>
              </a:prstGeom>
              <a:noFill/>
              <a:ln w="0">
                <a:solidFill>
                  <a:srgbClr val="000000"/>
                </a:solidFill>
                <a:round/>
                <a:headEnd/>
                <a:tailEnd/>
              </a:ln>
            </p:spPr>
            <p:txBody>
              <a:bodyPr/>
              <a:lstStyle/>
              <a:p>
                <a:endParaRPr lang="en-US"/>
              </a:p>
            </p:txBody>
          </p:sp>
          <p:sp>
            <p:nvSpPr>
              <p:cNvPr id="98353" name="Freeform 1216"/>
              <p:cNvSpPr>
                <a:spLocks/>
              </p:cNvSpPr>
              <p:nvPr/>
            </p:nvSpPr>
            <p:spPr bwMode="auto">
              <a:xfrm>
                <a:off x="1685" y="799"/>
                <a:ext cx="2514" cy="228"/>
              </a:xfrm>
              <a:custGeom>
                <a:avLst/>
                <a:gdLst>
                  <a:gd name="T0" fmla="*/ 326592 w 419"/>
                  <a:gd name="T1" fmla="*/ 1726272 h 38"/>
                  <a:gd name="T2" fmla="*/ 653184 w 419"/>
                  <a:gd name="T3" fmla="*/ 1632960 h 38"/>
                  <a:gd name="T4" fmla="*/ 979776 w 419"/>
                  <a:gd name="T5" fmla="*/ 1679616 h 38"/>
                  <a:gd name="T6" fmla="*/ 1306368 w 419"/>
                  <a:gd name="T7" fmla="*/ 1679616 h 38"/>
                  <a:gd name="T8" fmla="*/ 1632960 w 419"/>
                  <a:gd name="T9" fmla="*/ 1632960 h 38"/>
                  <a:gd name="T10" fmla="*/ 1959552 w 419"/>
                  <a:gd name="T11" fmla="*/ 1586304 h 38"/>
                  <a:gd name="T12" fmla="*/ 2286144 w 419"/>
                  <a:gd name="T13" fmla="*/ 1539648 h 38"/>
                  <a:gd name="T14" fmla="*/ 2566080 w 419"/>
                  <a:gd name="T15" fmla="*/ 1446336 h 38"/>
                  <a:gd name="T16" fmla="*/ 2892672 w 419"/>
                  <a:gd name="T17" fmla="*/ 1446336 h 38"/>
                  <a:gd name="T18" fmla="*/ 3219265 w 419"/>
                  <a:gd name="T19" fmla="*/ 1399680 h 38"/>
                  <a:gd name="T20" fmla="*/ 3545856 w 419"/>
                  <a:gd name="T21" fmla="*/ 1353024 h 38"/>
                  <a:gd name="T22" fmla="*/ 3872448 w 419"/>
                  <a:gd name="T23" fmla="*/ 1306368 h 38"/>
                  <a:gd name="T24" fmla="*/ 4152384 w 419"/>
                  <a:gd name="T25" fmla="*/ 1306368 h 38"/>
                  <a:gd name="T26" fmla="*/ 4478976 w 419"/>
                  <a:gd name="T27" fmla="*/ 1213056 h 38"/>
                  <a:gd name="T28" fmla="*/ 4852224 w 419"/>
                  <a:gd name="T29" fmla="*/ 1166400 h 38"/>
                  <a:gd name="T30" fmla="*/ 5132160 w 419"/>
                  <a:gd name="T31" fmla="*/ 1166400 h 38"/>
                  <a:gd name="T32" fmla="*/ 5458752 w 419"/>
                  <a:gd name="T33" fmla="*/ 1166400 h 38"/>
                  <a:gd name="T34" fmla="*/ 5738688 w 419"/>
                  <a:gd name="T35" fmla="*/ 1119744 h 38"/>
                  <a:gd name="T36" fmla="*/ 6111936 w 419"/>
                  <a:gd name="T37" fmla="*/ 1119744 h 38"/>
                  <a:gd name="T38" fmla="*/ 6438529 w 419"/>
                  <a:gd name="T39" fmla="*/ 1073088 h 38"/>
                  <a:gd name="T40" fmla="*/ 6718465 w 419"/>
                  <a:gd name="T41" fmla="*/ 1026432 h 38"/>
                  <a:gd name="T42" fmla="*/ 7045057 w 419"/>
                  <a:gd name="T43" fmla="*/ 1026432 h 38"/>
                  <a:gd name="T44" fmla="*/ 7324993 w 419"/>
                  <a:gd name="T45" fmla="*/ 979776 h 38"/>
                  <a:gd name="T46" fmla="*/ 7651585 w 419"/>
                  <a:gd name="T47" fmla="*/ 886464 h 38"/>
                  <a:gd name="T48" fmla="*/ 7978177 w 419"/>
                  <a:gd name="T49" fmla="*/ 839808 h 38"/>
                  <a:gd name="T50" fmla="*/ 8304769 w 419"/>
                  <a:gd name="T51" fmla="*/ 839808 h 38"/>
                  <a:gd name="T52" fmla="*/ 8584704 w 419"/>
                  <a:gd name="T53" fmla="*/ 839808 h 38"/>
                  <a:gd name="T54" fmla="*/ 8911296 w 419"/>
                  <a:gd name="T55" fmla="*/ 793152 h 38"/>
                  <a:gd name="T56" fmla="*/ 9284544 w 419"/>
                  <a:gd name="T57" fmla="*/ 793152 h 38"/>
                  <a:gd name="T58" fmla="*/ 9611136 w 419"/>
                  <a:gd name="T59" fmla="*/ 746496 h 38"/>
                  <a:gd name="T60" fmla="*/ 9891072 w 419"/>
                  <a:gd name="T61" fmla="*/ 793152 h 38"/>
                  <a:gd name="T62" fmla="*/ 10171008 w 419"/>
                  <a:gd name="T63" fmla="*/ 746496 h 38"/>
                  <a:gd name="T64" fmla="*/ 10497600 w 419"/>
                  <a:gd name="T65" fmla="*/ 746496 h 38"/>
                  <a:gd name="T66" fmla="*/ 10824192 w 419"/>
                  <a:gd name="T67" fmla="*/ 746496 h 38"/>
                  <a:gd name="T68" fmla="*/ 11150784 w 419"/>
                  <a:gd name="T69" fmla="*/ 839808 h 38"/>
                  <a:gd name="T70" fmla="*/ 11477376 w 419"/>
                  <a:gd name="T71" fmla="*/ 839808 h 38"/>
                  <a:gd name="T72" fmla="*/ 11757312 w 419"/>
                  <a:gd name="T73" fmla="*/ 839808 h 38"/>
                  <a:gd name="T74" fmla="*/ 12083903 w 419"/>
                  <a:gd name="T75" fmla="*/ 839808 h 38"/>
                  <a:gd name="T76" fmla="*/ 12410495 w 419"/>
                  <a:gd name="T77" fmla="*/ 793152 h 38"/>
                  <a:gd name="T78" fmla="*/ 12737090 w 419"/>
                  <a:gd name="T79" fmla="*/ 793152 h 38"/>
                  <a:gd name="T80" fmla="*/ 13017026 w 419"/>
                  <a:gd name="T81" fmla="*/ 746496 h 38"/>
                  <a:gd name="T82" fmla="*/ 13343618 w 419"/>
                  <a:gd name="T83" fmla="*/ 699840 h 38"/>
                  <a:gd name="T84" fmla="*/ 13670210 w 419"/>
                  <a:gd name="T85" fmla="*/ 746496 h 38"/>
                  <a:gd name="T86" fmla="*/ 13950146 w 419"/>
                  <a:gd name="T87" fmla="*/ 793152 h 38"/>
                  <a:gd name="T88" fmla="*/ 14323394 w 419"/>
                  <a:gd name="T89" fmla="*/ 793152 h 38"/>
                  <a:gd name="T90" fmla="*/ 14603330 w 419"/>
                  <a:gd name="T91" fmla="*/ 699840 h 38"/>
                  <a:gd name="T92" fmla="*/ 14929922 w 419"/>
                  <a:gd name="T93" fmla="*/ 699840 h 38"/>
                  <a:gd name="T94" fmla="*/ 15256514 w 419"/>
                  <a:gd name="T95" fmla="*/ 653184 h 38"/>
                  <a:gd name="T96" fmla="*/ 15583105 w 419"/>
                  <a:gd name="T97" fmla="*/ 746496 h 38"/>
                  <a:gd name="T98" fmla="*/ 15909697 w 419"/>
                  <a:gd name="T99" fmla="*/ 606528 h 38"/>
                  <a:gd name="T100" fmla="*/ 16189633 w 419"/>
                  <a:gd name="T101" fmla="*/ 559872 h 38"/>
                  <a:gd name="T102" fmla="*/ 16516225 w 419"/>
                  <a:gd name="T103" fmla="*/ 513216 h 38"/>
                  <a:gd name="T104" fmla="*/ 16842817 w 419"/>
                  <a:gd name="T105" fmla="*/ 466560 h 38"/>
                  <a:gd name="T106" fmla="*/ 17169409 w 419"/>
                  <a:gd name="T107" fmla="*/ 419904 h 38"/>
                  <a:gd name="T108" fmla="*/ 17449345 w 419"/>
                  <a:gd name="T109" fmla="*/ 373248 h 38"/>
                  <a:gd name="T110" fmla="*/ 17775937 w 419"/>
                  <a:gd name="T111" fmla="*/ 373248 h 38"/>
                  <a:gd name="T112" fmla="*/ 18102529 w 419"/>
                  <a:gd name="T113" fmla="*/ 233280 h 38"/>
                  <a:gd name="T114" fmla="*/ 18429121 w 419"/>
                  <a:gd name="T115" fmla="*/ 186624 h 38"/>
                  <a:gd name="T116" fmla="*/ 18755713 w 419"/>
                  <a:gd name="T117" fmla="*/ 139968 h 38"/>
                  <a:gd name="T118" fmla="*/ 19082304 w 419"/>
                  <a:gd name="T119" fmla="*/ 93312 h 38"/>
                  <a:gd name="T120" fmla="*/ 19362240 w 419"/>
                  <a:gd name="T121" fmla="*/ 0 h 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9"/>
                  <a:gd name="T184" fmla="*/ 0 h 38"/>
                  <a:gd name="T185" fmla="*/ 419 w 419"/>
                  <a:gd name="T186" fmla="*/ 38 h 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9" h="38">
                    <a:moveTo>
                      <a:pt x="0" y="37"/>
                    </a:moveTo>
                    <a:lnTo>
                      <a:pt x="0" y="37"/>
                    </a:lnTo>
                    <a:lnTo>
                      <a:pt x="1" y="37"/>
                    </a:lnTo>
                    <a:lnTo>
                      <a:pt x="2" y="37"/>
                    </a:lnTo>
                    <a:lnTo>
                      <a:pt x="2" y="38"/>
                    </a:lnTo>
                    <a:lnTo>
                      <a:pt x="3" y="38"/>
                    </a:lnTo>
                    <a:lnTo>
                      <a:pt x="3" y="37"/>
                    </a:lnTo>
                    <a:lnTo>
                      <a:pt x="4" y="37"/>
                    </a:lnTo>
                    <a:lnTo>
                      <a:pt x="5" y="37"/>
                    </a:lnTo>
                    <a:lnTo>
                      <a:pt x="6" y="37"/>
                    </a:lnTo>
                    <a:lnTo>
                      <a:pt x="7" y="37"/>
                    </a:lnTo>
                    <a:lnTo>
                      <a:pt x="8" y="36"/>
                    </a:lnTo>
                    <a:lnTo>
                      <a:pt x="9" y="36"/>
                    </a:lnTo>
                    <a:lnTo>
                      <a:pt x="10" y="36"/>
                    </a:lnTo>
                    <a:lnTo>
                      <a:pt x="11" y="36"/>
                    </a:lnTo>
                    <a:lnTo>
                      <a:pt x="12" y="35"/>
                    </a:lnTo>
                    <a:lnTo>
                      <a:pt x="13" y="35"/>
                    </a:lnTo>
                    <a:lnTo>
                      <a:pt x="14" y="35"/>
                    </a:lnTo>
                    <a:lnTo>
                      <a:pt x="15" y="35"/>
                    </a:lnTo>
                    <a:lnTo>
                      <a:pt x="15" y="36"/>
                    </a:lnTo>
                    <a:lnTo>
                      <a:pt x="16" y="36"/>
                    </a:lnTo>
                    <a:lnTo>
                      <a:pt x="17" y="36"/>
                    </a:lnTo>
                    <a:lnTo>
                      <a:pt x="18" y="36"/>
                    </a:lnTo>
                    <a:lnTo>
                      <a:pt x="19" y="36"/>
                    </a:lnTo>
                    <a:lnTo>
                      <a:pt x="20" y="36"/>
                    </a:lnTo>
                    <a:lnTo>
                      <a:pt x="21" y="36"/>
                    </a:lnTo>
                    <a:lnTo>
                      <a:pt x="22" y="36"/>
                    </a:lnTo>
                    <a:lnTo>
                      <a:pt x="23" y="36"/>
                    </a:lnTo>
                    <a:lnTo>
                      <a:pt x="23" y="37"/>
                    </a:lnTo>
                    <a:lnTo>
                      <a:pt x="24" y="37"/>
                    </a:lnTo>
                    <a:lnTo>
                      <a:pt x="25" y="36"/>
                    </a:lnTo>
                    <a:lnTo>
                      <a:pt x="25" y="37"/>
                    </a:lnTo>
                    <a:lnTo>
                      <a:pt x="26" y="36"/>
                    </a:lnTo>
                    <a:lnTo>
                      <a:pt x="27" y="36"/>
                    </a:lnTo>
                    <a:lnTo>
                      <a:pt x="27" y="37"/>
                    </a:lnTo>
                    <a:lnTo>
                      <a:pt x="28" y="37"/>
                    </a:lnTo>
                    <a:lnTo>
                      <a:pt x="28" y="36"/>
                    </a:lnTo>
                    <a:lnTo>
                      <a:pt x="29" y="36"/>
                    </a:lnTo>
                    <a:lnTo>
                      <a:pt x="30" y="36"/>
                    </a:lnTo>
                    <a:lnTo>
                      <a:pt x="31" y="36"/>
                    </a:lnTo>
                    <a:lnTo>
                      <a:pt x="32" y="36"/>
                    </a:lnTo>
                    <a:lnTo>
                      <a:pt x="32" y="35"/>
                    </a:lnTo>
                    <a:lnTo>
                      <a:pt x="33" y="35"/>
                    </a:lnTo>
                    <a:lnTo>
                      <a:pt x="34" y="35"/>
                    </a:lnTo>
                    <a:lnTo>
                      <a:pt x="35" y="35"/>
                    </a:lnTo>
                    <a:lnTo>
                      <a:pt x="36" y="35"/>
                    </a:lnTo>
                    <a:lnTo>
                      <a:pt x="37" y="35"/>
                    </a:lnTo>
                    <a:lnTo>
                      <a:pt x="38" y="35"/>
                    </a:lnTo>
                    <a:lnTo>
                      <a:pt x="38" y="34"/>
                    </a:lnTo>
                    <a:lnTo>
                      <a:pt x="39" y="35"/>
                    </a:lnTo>
                    <a:lnTo>
                      <a:pt x="40" y="35"/>
                    </a:lnTo>
                    <a:lnTo>
                      <a:pt x="40" y="34"/>
                    </a:lnTo>
                    <a:lnTo>
                      <a:pt x="41" y="34"/>
                    </a:lnTo>
                    <a:lnTo>
                      <a:pt x="42" y="34"/>
                    </a:lnTo>
                    <a:lnTo>
                      <a:pt x="42" y="33"/>
                    </a:lnTo>
                    <a:lnTo>
                      <a:pt x="43" y="33"/>
                    </a:lnTo>
                    <a:lnTo>
                      <a:pt x="43" y="34"/>
                    </a:lnTo>
                    <a:lnTo>
                      <a:pt x="44" y="33"/>
                    </a:lnTo>
                    <a:lnTo>
                      <a:pt x="45" y="33"/>
                    </a:lnTo>
                    <a:lnTo>
                      <a:pt x="46" y="33"/>
                    </a:lnTo>
                    <a:lnTo>
                      <a:pt x="46" y="32"/>
                    </a:lnTo>
                    <a:lnTo>
                      <a:pt x="47" y="33"/>
                    </a:lnTo>
                    <a:lnTo>
                      <a:pt x="48" y="33"/>
                    </a:lnTo>
                    <a:lnTo>
                      <a:pt x="49" y="33"/>
                    </a:lnTo>
                    <a:lnTo>
                      <a:pt x="49" y="32"/>
                    </a:lnTo>
                    <a:lnTo>
                      <a:pt x="50" y="32"/>
                    </a:lnTo>
                    <a:lnTo>
                      <a:pt x="51" y="32"/>
                    </a:lnTo>
                    <a:lnTo>
                      <a:pt x="52" y="32"/>
                    </a:lnTo>
                    <a:lnTo>
                      <a:pt x="53" y="32"/>
                    </a:lnTo>
                    <a:lnTo>
                      <a:pt x="53" y="31"/>
                    </a:lnTo>
                    <a:lnTo>
                      <a:pt x="54" y="31"/>
                    </a:lnTo>
                    <a:lnTo>
                      <a:pt x="55" y="31"/>
                    </a:lnTo>
                    <a:lnTo>
                      <a:pt x="56" y="31"/>
                    </a:lnTo>
                    <a:lnTo>
                      <a:pt x="57" y="31"/>
                    </a:lnTo>
                    <a:lnTo>
                      <a:pt x="57" y="30"/>
                    </a:lnTo>
                    <a:lnTo>
                      <a:pt x="57" y="31"/>
                    </a:lnTo>
                    <a:lnTo>
                      <a:pt x="58" y="31"/>
                    </a:lnTo>
                    <a:lnTo>
                      <a:pt x="59" y="31"/>
                    </a:lnTo>
                    <a:lnTo>
                      <a:pt x="59" y="32"/>
                    </a:lnTo>
                    <a:lnTo>
                      <a:pt x="60" y="32"/>
                    </a:lnTo>
                    <a:lnTo>
                      <a:pt x="60" y="31"/>
                    </a:lnTo>
                    <a:lnTo>
                      <a:pt x="61" y="31"/>
                    </a:lnTo>
                    <a:lnTo>
                      <a:pt x="62" y="31"/>
                    </a:lnTo>
                    <a:lnTo>
                      <a:pt x="63" y="31"/>
                    </a:lnTo>
                    <a:lnTo>
                      <a:pt x="64" y="31"/>
                    </a:lnTo>
                    <a:lnTo>
                      <a:pt x="65" y="31"/>
                    </a:lnTo>
                    <a:lnTo>
                      <a:pt x="66" y="31"/>
                    </a:lnTo>
                    <a:lnTo>
                      <a:pt x="67" y="31"/>
                    </a:lnTo>
                    <a:lnTo>
                      <a:pt x="68" y="31"/>
                    </a:lnTo>
                    <a:lnTo>
                      <a:pt x="69" y="31"/>
                    </a:lnTo>
                    <a:lnTo>
                      <a:pt x="69" y="30"/>
                    </a:lnTo>
                    <a:lnTo>
                      <a:pt x="70" y="30"/>
                    </a:lnTo>
                    <a:lnTo>
                      <a:pt x="71" y="30"/>
                    </a:lnTo>
                    <a:lnTo>
                      <a:pt x="72" y="30"/>
                    </a:lnTo>
                    <a:lnTo>
                      <a:pt x="73" y="30"/>
                    </a:lnTo>
                    <a:lnTo>
                      <a:pt x="74" y="29"/>
                    </a:lnTo>
                    <a:lnTo>
                      <a:pt x="75" y="29"/>
                    </a:lnTo>
                    <a:lnTo>
                      <a:pt x="76" y="29"/>
                    </a:lnTo>
                    <a:lnTo>
                      <a:pt x="77" y="29"/>
                    </a:lnTo>
                    <a:lnTo>
                      <a:pt x="78" y="29"/>
                    </a:lnTo>
                    <a:lnTo>
                      <a:pt x="79" y="29"/>
                    </a:lnTo>
                    <a:lnTo>
                      <a:pt x="80" y="29"/>
                    </a:lnTo>
                    <a:lnTo>
                      <a:pt x="81" y="28"/>
                    </a:lnTo>
                    <a:lnTo>
                      <a:pt x="82" y="28"/>
                    </a:lnTo>
                    <a:lnTo>
                      <a:pt x="83" y="28"/>
                    </a:lnTo>
                    <a:lnTo>
                      <a:pt x="84" y="28"/>
                    </a:lnTo>
                    <a:lnTo>
                      <a:pt x="85" y="28"/>
                    </a:lnTo>
                    <a:lnTo>
                      <a:pt x="86" y="28"/>
                    </a:lnTo>
                    <a:lnTo>
                      <a:pt x="87" y="28"/>
                    </a:lnTo>
                    <a:lnTo>
                      <a:pt x="87" y="27"/>
                    </a:lnTo>
                    <a:lnTo>
                      <a:pt x="87" y="28"/>
                    </a:lnTo>
                    <a:lnTo>
                      <a:pt x="88" y="27"/>
                    </a:lnTo>
                    <a:lnTo>
                      <a:pt x="89" y="27"/>
                    </a:lnTo>
                    <a:lnTo>
                      <a:pt x="89" y="28"/>
                    </a:lnTo>
                    <a:lnTo>
                      <a:pt x="90" y="27"/>
                    </a:lnTo>
                    <a:lnTo>
                      <a:pt x="91" y="27"/>
                    </a:lnTo>
                    <a:lnTo>
                      <a:pt x="92" y="27"/>
                    </a:lnTo>
                    <a:lnTo>
                      <a:pt x="93" y="27"/>
                    </a:lnTo>
                    <a:lnTo>
                      <a:pt x="94" y="27"/>
                    </a:lnTo>
                    <a:lnTo>
                      <a:pt x="95" y="27"/>
                    </a:lnTo>
                    <a:lnTo>
                      <a:pt x="95" y="26"/>
                    </a:lnTo>
                    <a:lnTo>
                      <a:pt x="96" y="26"/>
                    </a:lnTo>
                    <a:lnTo>
                      <a:pt x="97" y="26"/>
                    </a:lnTo>
                    <a:lnTo>
                      <a:pt x="98" y="26"/>
                    </a:lnTo>
                    <a:lnTo>
                      <a:pt x="99" y="26"/>
                    </a:lnTo>
                    <a:lnTo>
                      <a:pt x="100" y="25"/>
                    </a:lnTo>
                    <a:lnTo>
                      <a:pt x="101" y="25"/>
                    </a:lnTo>
                    <a:lnTo>
                      <a:pt x="102" y="25"/>
                    </a:lnTo>
                    <a:lnTo>
                      <a:pt x="103" y="25"/>
                    </a:lnTo>
                    <a:lnTo>
                      <a:pt x="104" y="25"/>
                    </a:lnTo>
                    <a:lnTo>
                      <a:pt x="105" y="26"/>
                    </a:lnTo>
                    <a:lnTo>
                      <a:pt x="105" y="25"/>
                    </a:lnTo>
                    <a:lnTo>
                      <a:pt x="106" y="26"/>
                    </a:lnTo>
                    <a:lnTo>
                      <a:pt x="106" y="25"/>
                    </a:lnTo>
                    <a:lnTo>
                      <a:pt x="107" y="25"/>
                    </a:lnTo>
                    <a:lnTo>
                      <a:pt x="108" y="25"/>
                    </a:lnTo>
                    <a:lnTo>
                      <a:pt x="109" y="25"/>
                    </a:lnTo>
                    <a:lnTo>
                      <a:pt x="110" y="25"/>
                    </a:lnTo>
                    <a:lnTo>
                      <a:pt x="111" y="25"/>
                    </a:lnTo>
                    <a:lnTo>
                      <a:pt x="111" y="24"/>
                    </a:lnTo>
                    <a:lnTo>
                      <a:pt x="112" y="24"/>
                    </a:lnTo>
                    <a:lnTo>
                      <a:pt x="112" y="25"/>
                    </a:lnTo>
                    <a:lnTo>
                      <a:pt x="113" y="25"/>
                    </a:lnTo>
                    <a:lnTo>
                      <a:pt x="114" y="25"/>
                    </a:lnTo>
                    <a:lnTo>
                      <a:pt x="115" y="25"/>
                    </a:lnTo>
                    <a:lnTo>
                      <a:pt x="116" y="25"/>
                    </a:lnTo>
                    <a:lnTo>
                      <a:pt x="117" y="25"/>
                    </a:lnTo>
                    <a:lnTo>
                      <a:pt x="117" y="24"/>
                    </a:lnTo>
                    <a:lnTo>
                      <a:pt x="118" y="24"/>
                    </a:lnTo>
                    <a:lnTo>
                      <a:pt x="119" y="24"/>
                    </a:lnTo>
                    <a:lnTo>
                      <a:pt x="120" y="24"/>
                    </a:lnTo>
                    <a:lnTo>
                      <a:pt x="121" y="24"/>
                    </a:lnTo>
                    <a:lnTo>
                      <a:pt x="121" y="25"/>
                    </a:lnTo>
                    <a:lnTo>
                      <a:pt x="122" y="25"/>
                    </a:lnTo>
                    <a:lnTo>
                      <a:pt x="123" y="25"/>
                    </a:lnTo>
                    <a:lnTo>
                      <a:pt x="123" y="24"/>
                    </a:lnTo>
                    <a:lnTo>
                      <a:pt x="124" y="24"/>
                    </a:lnTo>
                    <a:lnTo>
                      <a:pt x="125" y="24"/>
                    </a:lnTo>
                    <a:lnTo>
                      <a:pt x="126" y="24"/>
                    </a:lnTo>
                    <a:lnTo>
                      <a:pt x="127" y="24"/>
                    </a:lnTo>
                    <a:lnTo>
                      <a:pt x="128" y="24"/>
                    </a:lnTo>
                    <a:lnTo>
                      <a:pt x="129" y="24"/>
                    </a:lnTo>
                    <a:lnTo>
                      <a:pt x="130" y="24"/>
                    </a:lnTo>
                    <a:lnTo>
                      <a:pt x="131" y="24"/>
                    </a:lnTo>
                    <a:lnTo>
                      <a:pt x="132" y="24"/>
                    </a:lnTo>
                    <a:lnTo>
                      <a:pt x="133" y="24"/>
                    </a:lnTo>
                    <a:lnTo>
                      <a:pt x="134" y="24"/>
                    </a:lnTo>
                    <a:lnTo>
                      <a:pt x="134" y="23"/>
                    </a:lnTo>
                    <a:lnTo>
                      <a:pt x="135" y="23"/>
                    </a:lnTo>
                    <a:lnTo>
                      <a:pt x="136" y="23"/>
                    </a:lnTo>
                    <a:lnTo>
                      <a:pt x="137" y="23"/>
                    </a:lnTo>
                    <a:lnTo>
                      <a:pt x="138" y="23"/>
                    </a:lnTo>
                    <a:lnTo>
                      <a:pt x="139" y="23"/>
                    </a:lnTo>
                    <a:lnTo>
                      <a:pt x="140" y="23"/>
                    </a:lnTo>
                    <a:lnTo>
                      <a:pt x="141" y="23"/>
                    </a:lnTo>
                    <a:lnTo>
                      <a:pt x="142" y="23"/>
                    </a:lnTo>
                    <a:lnTo>
                      <a:pt x="142" y="22"/>
                    </a:lnTo>
                    <a:lnTo>
                      <a:pt x="143" y="22"/>
                    </a:lnTo>
                    <a:lnTo>
                      <a:pt x="144" y="22"/>
                    </a:lnTo>
                    <a:lnTo>
                      <a:pt x="145" y="22"/>
                    </a:lnTo>
                    <a:lnTo>
                      <a:pt x="146" y="22"/>
                    </a:lnTo>
                    <a:lnTo>
                      <a:pt x="147" y="22"/>
                    </a:lnTo>
                    <a:lnTo>
                      <a:pt x="148" y="22"/>
                    </a:lnTo>
                    <a:lnTo>
                      <a:pt x="149" y="21"/>
                    </a:lnTo>
                    <a:lnTo>
                      <a:pt x="149" y="22"/>
                    </a:lnTo>
                    <a:lnTo>
                      <a:pt x="150" y="22"/>
                    </a:lnTo>
                    <a:lnTo>
                      <a:pt x="150" y="21"/>
                    </a:lnTo>
                    <a:lnTo>
                      <a:pt x="151" y="22"/>
                    </a:lnTo>
                    <a:lnTo>
                      <a:pt x="152" y="22"/>
                    </a:lnTo>
                    <a:lnTo>
                      <a:pt x="153" y="22"/>
                    </a:lnTo>
                    <a:lnTo>
                      <a:pt x="153" y="21"/>
                    </a:lnTo>
                    <a:lnTo>
                      <a:pt x="154" y="21"/>
                    </a:lnTo>
                    <a:lnTo>
                      <a:pt x="155" y="21"/>
                    </a:lnTo>
                    <a:lnTo>
                      <a:pt x="156" y="21"/>
                    </a:lnTo>
                    <a:lnTo>
                      <a:pt x="157" y="21"/>
                    </a:lnTo>
                    <a:lnTo>
                      <a:pt x="158" y="21"/>
                    </a:lnTo>
                    <a:lnTo>
                      <a:pt x="159" y="21"/>
                    </a:lnTo>
                    <a:lnTo>
                      <a:pt x="160" y="21"/>
                    </a:lnTo>
                    <a:lnTo>
                      <a:pt x="161" y="21"/>
                    </a:lnTo>
                    <a:lnTo>
                      <a:pt x="162" y="21"/>
                    </a:lnTo>
                    <a:lnTo>
                      <a:pt x="163" y="21"/>
                    </a:lnTo>
                    <a:lnTo>
                      <a:pt x="163" y="20"/>
                    </a:lnTo>
                    <a:lnTo>
                      <a:pt x="164" y="19"/>
                    </a:lnTo>
                    <a:lnTo>
                      <a:pt x="165" y="19"/>
                    </a:lnTo>
                    <a:lnTo>
                      <a:pt x="166" y="19"/>
                    </a:lnTo>
                    <a:lnTo>
                      <a:pt x="167" y="19"/>
                    </a:lnTo>
                    <a:lnTo>
                      <a:pt x="167" y="18"/>
                    </a:lnTo>
                    <a:lnTo>
                      <a:pt x="167" y="19"/>
                    </a:lnTo>
                    <a:lnTo>
                      <a:pt x="168" y="19"/>
                    </a:lnTo>
                    <a:lnTo>
                      <a:pt x="169" y="19"/>
                    </a:lnTo>
                    <a:lnTo>
                      <a:pt x="170" y="19"/>
                    </a:lnTo>
                    <a:lnTo>
                      <a:pt x="171" y="18"/>
                    </a:lnTo>
                    <a:lnTo>
                      <a:pt x="172" y="18"/>
                    </a:lnTo>
                    <a:lnTo>
                      <a:pt x="172" y="17"/>
                    </a:lnTo>
                    <a:lnTo>
                      <a:pt x="173" y="17"/>
                    </a:lnTo>
                    <a:lnTo>
                      <a:pt x="174" y="17"/>
                    </a:lnTo>
                    <a:lnTo>
                      <a:pt x="174" y="18"/>
                    </a:lnTo>
                    <a:lnTo>
                      <a:pt x="174" y="19"/>
                    </a:lnTo>
                    <a:lnTo>
                      <a:pt x="175" y="20"/>
                    </a:lnTo>
                    <a:lnTo>
                      <a:pt x="176" y="20"/>
                    </a:lnTo>
                    <a:lnTo>
                      <a:pt x="176" y="19"/>
                    </a:lnTo>
                    <a:lnTo>
                      <a:pt x="176" y="18"/>
                    </a:lnTo>
                    <a:lnTo>
                      <a:pt x="177" y="17"/>
                    </a:lnTo>
                    <a:lnTo>
                      <a:pt x="177" y="18"/>
                    </a:lnTo>
                    <a:lnTo>
                      <a:pt x="178" y="18"/>
                    </a:lnTo>
                    <a:lnTo>
                      <a:pt x="179" y="18"/>
                    </a:lnTo>
                    <a:lnTo>
                      <a:pt x="180" y="18"/>
                    </a:lnTo>
                    <a:lnTo>
                      <a:pt x="180" y="17"/>
                    </a:lnTo>
                    <a:lnTo>
                      <a:pt x="180" y="18"/>
                    </a:lnTo>
                    <a:lnTo>
                      <a:pt x="181" y="18"/>
                    </a:lnTo>
                    <a:lnTo>
                      <a:pt x="181" y="19"/>
                    </a:lnTo>
                    <a:lnTo>
                      <a:pt x="181" y="18"/>
                    </a:lnTo>
                    <a:lnTo>
                      <a:pt x="182" y="19"/>
                    </a:lnTo>
                    <a:lnTo>
                      <a:pt x="182" y="18"/>
                    </a:lnTo>
                    <a:lnTo>
                      <a:pt x="182" y="19"/>
                    </a:lnTo>
                    <a:lnTo>
                      <a:pt x="183" y="18"/>
                    </a:lnTo>
                    <a:lnTo>
                      <a:pt x="184" y="18"/>
                    </a:lnTo>
                    <a:lnTo>
                      <a:pt x="185" y="18"/>
                    </a:lnTo>
                    <a:lnTo>
                      <a:pt x="186" y="18"/>
                    </a:lnTo>
                    <a:lnTo>
                      <a:pt x="186" y="17"/>
                    </a:lnTo>
                    <a:lnTo>
                      <a:pt x="187" y="18"/>
                    </a:lnTo>
                    <a:lnTo>
                      <a:pt x="188" y="18"/>
                    </a:lnTo>
                    <a:lnTo>
                      <a:pt x="189" y="17"/>
                    </a:lnTo>
                    <a:lnTo>
                      <a:pt x="190" y="17"/>
                    </a:lnTo>
                    <a:lnTo>
                      <a:pt x="191" y="18"/>
                    </a:lnTo>
                    <a:lnTo>
                      <a:pt x="191" y="17"/>
                    </a:lnTo>
                    <a:lnTo>
                      <a:pt x="192" y="17"/>
                    </a:lnTo>
                    <a:lnTo>
                      <a:pt x="193" y="17"/>
                    </a:lnTo>
                    <a:lnTo>
                      <a:pt x="194" y="17"/>
                    </a:lnTo>
                    <a:lnTo>
                      <a:pt x="195" y="17"/>
                    </a:lnTo>
                    <a:lnTo>
                      <a:pt x="195" y="18"/>
                    </a:lnTo>
                    <a:lnTo>
                      <a:pt x="196" y="17"/>
                    </a:lnTo>
                    <a:lnTo>
                      <a:pt x="197" y="17"/>
                    </a:lnTo>
                    <a:lnTo>
                      <a:pt x="198" y="17"/>
                    </a:lnTo>
                    <a:lnTo>
                      <a:pt x="199" y="17"/>
                    </a:lnTo>
                    <a:lnTo>
                      <a:pt x="200" y="17"/>
                    </a:lnTo>
                    <a:lnTo>
                      <a:pt x="201" y="17"/>
                    </a:lnTo>
                    <a:lnTo>
                      <a:pt x="201" y="16"/>
                    </a:lnTo>
                    <a:lnTo>
                      <a:pt x="201" y="17"/>
                    </a:lnTo>
                    <a:lnTo>
                      <a:pt x="202" y="17"/>
                    </a:lnTo>
                    <a:lnTo>
                      <a:pt x="203" y="17"/>
                    </a:lnTo>
                    <a:lnTo>
                      <a:pt x="203" y="16"/>
                    </a:lnTo>
                    <a:lnTo>
                      <a:pt x="204" y="16"/>
                    </a:lnTo>
                    <a:lnTo>
                      <a:pt x="205" y="16"/>
                    </a:lnTo>
                    <a:lnTo>
                      <a:pt x="206" y="16"/>
                    </a:lnTo>
                    <a:lnTo>
                      <a:pt x="207" y="17"/>
                    </a:lnTo>
                    <a:lnTo>
                      <a:pt x="208" y="17"/>
                    </a:lnTo>
                    <a:lnTo>
                      <a:pt x="208" y="16"/>
                    </a:lnTo>
                    <a:lnTo>
                      <a:pt x="209" y="17"/>
                    </a:lnTo>
                    <a:lnTo>
                      <a:pt x="210" y="17"/>
                    </a:lnTo>
                    <a:lnTo>
                      <a:pt x="211" y="17"/>
                    </a:lnTo>
                    <a:lnTo>
                      <a:pt x="212" y="17"/>
                    </a:lnTo>
                    <a:lnTo>
                      <a:pt x="212" y="18"/>
                    </a:lnTo>
                    <a:lnTo>
                      <a:pt x="213" y="17"/>
                    </a:lnTo>
                    <a:lnTo>
                      <a:pt x="213" y="18"/>
                    </a:lnTo>
                    <a:lnTo>
                      <a:pt x="214" y="18"/>
                    </a:lnTo>
                    <a:lnTo>
                      <a:pt x="215" y="18"/>
                    </a:lnTo>
                    <a:lnTo>
                      <a:pt x="215" y="17"/>
                    </a:lnTo>
                    <a:lnTo>
                      <a:pt x="216" y="17"/>
                    </a:lnTo>
                    <a:lnTo>
                      <a:pt x="217" y="17"/>
                    </a:lnTo>
                    <a:lnTo>
                      <a:pt x="217" y="16"/>
                    </a:lnTo>
                    <a:lnTo>
                      <a:pt x="218" y="16"/>
                    </a:lnTo>
                    <a:lnTo>
                      <a:pt x="219" y="17"/>
                    </a:lnTo>
                    <a:lnTo>
                      <a:pt x="220" y="16"/>
                    </a:lnTo>
                    <a:lnTo>
                      <a:pt x="220" y="17"/>
                    </a:lnTo>
                    <a:lnTo>
                      <a:pt x="221" y="17"/>
                    </a:lnTo>
                    <a:lnTo>
                      <a:pt x="221" y="16"/>
                    </a:lnTo>
                    <a:lnTo>
                      <a:pt x="222" y="16"/>
                    </a:lnTo>
                    <a:lnTo>
                      <a:pt x="222" y="17"/>
                    </a:lnTo>
                    <a:lnTo>
                      <a:pt x="222" y="16"/>
                    </a:lnTo>
                    <a:lnTo>
                      <a:pt x="223" y="16"/>
                    </a:lnTo>
                    <a:lnTo>
                      <a:pt x="224" y="16"/>
                    </a:lnTo>
                    <a:lnTo>
                      <a:pt x="225" y="15"/>
                    </a:lnTo>
                    <a:lnTo>
                      <a:pt x="225" y="16"/>
                    </a:lnTo>
                    <a:lnTo>
                      <a:pt x="226" y="16"/>
                    </a:lnTo>
                    <a:lnTo>
                      <a:pt x="227" y="16"/>
                    </a:lnTo>
                    <a:lnTo>
                      <a:pt x="227" y="15"/>
                    </a:lnTo>
                    <a:lnTo>
                      <a:pt x="227" y="16"/>
                    </a:lnTo>
                    <a:lnTo>
                      <a:pt x="228" y="16"/>
                    </a:lnTo>
                    <a:lnTo>
                      <a:pt x="229" y="16"/>
                    </a:lnTo>
                    <a:lnTo>
                      <a:pt x="229" y="15"/>
                    </a:lnTo>
                    <a:lnTo>
                      <a:pt x="230" y="16"/>
                    </a:lnTo>
                    <a:lnTo>
                      <a:pt x="231" y="16"/>
                    </a:lnTo>
                    <a:lnTo>
                      <a:pt x="232" y="16"/>
                    </a:lnTo>
                    <a:lnTo>
                      <a:pt x="233" y="16"/>
                    </a:lnTo>
                    <a:lnTo>
                      <a:pt x="233" y="17"/>
                    </a:lnTo>
                    <a:lnTo>
                      <a:pt x="234" y="17"/>
                    </a:lnTo>
                    <a:lnTo>
                      <a:pt x="235" y="17"/>
                    </a:lnTo>
                    <a:lnTo>
                      <a:pt x="236" y="17"/>
                    </a:lnTo>
                    <a:lnTo>
                      <a:pt x="237" y="17"/>
                    </a:lnTo>
                    <a:lnTo>
                      <a:pt x="238" y="17"/>
                    </a:lnTo>
                    <a:lnTo>
                      <a:pt x="238" y="18"/>
                    </a:lnTo>
                    <a:lnTo>
                      <a:pt x="239" y="18"/>
                    </a:lnTo>
                    <a:lnTo>
                      <a:pt x="240" y="18"/>
                    </a:lnTo>
                    <a:lnTo>
                      <a:pt x="241" y="18"/>
                    </a:lnTo>
                    <a:lnTo>
                      <a:pt x="241" y="19"/>
                    </a:lnTo>
                    <a:lnTo>
                      <a:pt x="242" y="19"/>
                    </a:lnTo>
                    <a:lnTo>
                      <a:pt x="243" y="18"/>
                    </a:lnTo>
                    <a:lnTo>
                      <a:pt x="244" y="18"/>
                    </a:lnTo>
                    <a:lnTo>
                      <a:pt x="244" y="19"/>
                    </a:lnTo>
                    <a:lnTo>
                      <a:pt x="245" y="19"/>
                    </a:lnTo>
                    <a:lnTo>
                      <a:pt x="246" y="18"/>
                    </a:lnTo>
                    <a:lnTo>
                      <a:pt x="247" y="18"/>
                    </a:lnTo>
                    <a:lnTo>
                      <a:pt x="248" y="18"/>
                    </a:lnTo>
                    <a:lnTo>
                      <a:pt x="249" y="18"/>
                    </a:lnTo>
                    <a:lnTo>
                      <a:pt x="249" y="17"/>
                    </a:lnTo>
                    <a:lnTo>
                      <a:pt x="250" y="17"/>
                    </a:lnTo>
                    <a:lnTo>
                      <a:pt x="251" y="17"/>
                    </a:lnTo>
                    <a:lnTo>
                      <a:pt x="252" y="17"/>
                    </a:lnTo>
                    <a:lnTo>
                      <a:pt x="252" y="18"/>
                    </a:lnTo>
                    <a:lnTo>
                      <a:pt x="253" y="18"/>
                    </a:lnTo>
                    <a:lnTo>
                      <a:pt x="254" y="18"/>
                    </a:lnTo>
                    <a:lnTo>
                      <a:pt x="255" y="18"/>
                    </a:lnTo>
                    <a:lnTo>
                      <a:pt x="255" y="19"/>
                    </a:lnTo>
                    <a:lnTo>
                      <a:pt x="256" y="19"/>
                    </a:lnTo>
                    <a:lnTo>
                      <a:pt x="256" y="20"/>
                    </a:lnTo>
                    <a:lnTo>
                      <a:pt x="257" y="20"/>
                    </a:lnTo>
                    <a:lnTo>
                      <a:pt x="258" y="20"/>
                    </a:lnTo>
                    <a:lnTo>
                      <a:pt x="258" y="19"/>
                    </a:lnTo>
                    <a:lnTo>
                      <a:pt x="259" y="18"/>
                    </a:lnTo>
                    <a:lnTo>
                      <a:pt x="260" y="18"/>
                    </a:lnTo>
                    <a:lnTo>
                      <a:pt x="261" y="18"/>
                    </a:lnTo>
                    <a:lnTo>
                      <a:pt x="261" y="17"/>
                    </a:lnTo>
                    <a:lnTo>
                      <a:pt x="262" y="17"/>
                    </a:lnTo>
                    <a:lnTo>
                      <a:pt x="262" y="18"/>
                    </a:lnTo>
                    <a:lnTo>
                      <a:pt x="263" y="18"/>
                    </a:lnTo>
                    <a:lnTo>
                      <a:pt x="263" y="19"/>
                    </a:lnTo>
                    <a:lnTo>
                      <a:pt x="264" y="18"/>
                    </a:lnTo>
                    <a:lnTo>
                      <a:pt x="265" y="18"/>
                    </a:lnTo>
                    <a:lnTo>
                      <a:pt x="266" y="17"/>
                    </a:lnTo>
                    <a:lnTo>
                      <a:pt x="267" y="17"/>
                    </a:lnTo>
                    <a:lnTo>
                      <a:pt x="268" y="17"/>
                    </a:lnTo>
                    <a:lnTo>
                      <a:pt x="269" y="17"/>
                    </a:lnTo>
                    <a:lnTo>
                      <a:pt x="269" y="16"/>
                    </a:lnTo>
                    <a:lnTo>
                      <a:pt x="270" y="16"/>
                    </a:lnTo>
                    <a:lnTo>
                      <a:pt x="271" y="16"/>
                    </a:lnTo>
                    <a:lnTo>
                      <a:pt x="271" y="17"/>
                    </a:lnTo>
                    <a:lnTo>
                      <a:pt x="271" y="16"/>
                    </a:lnTo>
                    <a:lnTo>
                      <a:pt x="271" y="17"/>
                    </a:lnTo>
                    <a:lnTo>
                      <a:pt x="272" y="17"/>
                    </a:lnTo>
                    <a:lnTo>
                      <a:pt x="273" y="17"/>
                    </a:lnTo>
                    <a:lnTo>
                      <a:pt x="274" y="16"/>
                    </a:lnTo>
                    <a:lnTo>
                      <a:pt x="274" y="17"/>
                    </a:lnTo>
                    <a:lnTo>
                      <a:pt x="275" y="17"/>
                    </a:lnTo>
                    <a:lnTo>
                      <a:pt x="276" y="17"/>
                    </a:lnTo>
                    <a:lnTo>
                      <a:pt x="277" y="17"/>
                    </a:lnTo>
                    <a:lnTo>
                      <a:pt x="278" y="17"/>
                    </a:lnTo>
                    <a:lnTo>
                      <a:pt x="279" y="16"/>
                    </a:lnTo>
                    <a:lnTo>
                      <a:pt x="280" y="16"/>
                    </a:lnTo>
                    <a:lnTo>
                      <a:pt x="281" y="15"/>
                    </a:lnTo>
                    <a:lnTo>
                      <a:pt x="282" y="15"/>
                    </a:lnTo>
                    <a:lnTo>
                      <a:pt x="283" y="15"/>
                    </a:lnTo>
                    <a:lnTo>
                      <a:pt x="284" y="15"/>
                    </a:lnTo>
                    <a:lnTo>
                      <a:pt x="285" y="15"/>
                    </a:lnTo>
                    <a:lnTo>
                      <a:pt x="286" y="15"/>
                    </a:lnTo>
                    <a:lnTo>
                      <a:pt x="287" y="15"/>
                    </a:lnTo>
                    <a:lnTo>
                      <a:pt x="287" y="16"/>
                    </a:lnTo>
                    <a:lnTo>
                      <a:pt x="288" y="16"/>
                    </a:lnTo>
                    <a:lnTo>
                      <a:pt x="288" y="15"/>
                    </a:lnTo>
                    <a:lnTo>
                      <a:pt x="289" y="15"/>
                    </a:lnTo>
                    <a:lnTo>
                      <a:pt x="290" y="15"/>
                    </a:lnTo>
                    <a:lnTo>
                      <a:pt x="291" y="15"/>
                    </a:lnTo>
                    <a:lnTo>
                      <a:pt x="292" y="15"/>
                    </a:lnTo>
                    <a:lnTo>
                      <a:pt x="292" y="16"/>
                    </a:lnTo>
                    <a:lnTo>
                      <a:pt x="293" y="16"/>
                    </a:lnTo>
                    <a:lnTo>
                      <a:pt x="294" y="16"/>
                    </a:lnTo>
                    <a:lnTo>
                      <a:pt x="295" y="16"/>
                    </a:lnTo>
                    <a:lnTo>
                      <a:pt x="296" y="15"/>
                    </a:lnTo>
                    <a:lnTo>
                      <a:pt x="296" y="16"/>
                    </a:lnTo>
                    <a:lnTo>
                      <a:pt x="297" y="17"/>
                    </a:lnTo>
                    <a:lnTo>
                      <a:pt x="297" y="16"/>
                    </a:lnTo>
                    <a:lnTo>
                      <a:pt x="297" y="17"/>
                    </a:lnTo>
                    <a:lnTo>
                      <a:pt x="298" y="16"/>
                    </a:lnTo>
                    <a:lnTo>
                      <a:pt x="299" y="16"/>
                    </a:lnTo>
                    <a:lnTo>
                      <a:pt x="299" y="17"/>
                    </a:lnTo>
                    <a:lnTo>
                      <a:pt x="300" y="17"/>
                    </a:lnTo>
                    <a:lnTo>
                      <a:pt x="301" y="17"/>
                    </a:lnTo>
                    <a:lnTo>
                      <a:pt x="302" y="17"/>
                    </a:lnTo>
                    <a:lnTo>
                      <a:pt x="303" y="17"/>
                    </a:lnTo>
                    <a:lnTo>
                      <a:pt x="303" y="16"/>
                    </a:lnTo>
                    <a:lnTo>
                      <a:pt x="304" y="17"/>
                    </a:lnTo>
                    <a:lnTo>
                      <a:pt x="305" y="17"/>
                    </a:lnTo>
                    <a:lnTo>
                      <a:pt x="306" y="17"/>
                    </a:lnTo>
                    <a:lnTo>
                      <a:pt x="307" y="17"/>
                    </a:lnTo>
                    <a:lnTo>
                      <a:pt x="308" y="16"/>
                    </a:lnTo>
                    <a:lnTo>
                      <a:pt x="308" y="17"/>
                    </a:lnTo>
                    <a:lnTo>
                      <a:pt x="309" y="17"/>
                    </a:lnTo>
                    <a:lnTo>
                      <a:pt x="310" y="16"/>
                    </a:lnTo>
                    <a:lnTo>
                      <a:pt x="311" y="16"/>
                    </a:lnTo>
                    <a:lnTo>
                      <a:pt x="312" y="16"/>
                    </a:lnTo>
                    <a:lnTo>
                      <a:pt x="313" y="15"/>
                    </a:lnTo>
                    <a:lnTo>
                      <a:pt x="314" y="15"/>
                    </a:lnTo>
                    <a:lnTo>
                      <a:pt x="315" y="15"/>
                    </a:lnTo>
                    <a:lnTo>
                      <a:pt x="316" y="15"/>
                    </a:lnTo>
                    <a:lnTo>
                      <a:pt x="317" y="15"/>
                    </a:lnTo>
                    <a:lnTo>
                      <a:pt x="318" y="15"/>
                    </a:lnTo>
                    <a:lnTo>
                      <a:pt x="319" y="15"/>
                    </a:lnTo>
                    <a:lnTo>
                      <a:pt x="320" y="15"/>
                    </a:lnTo>
                    <a:lnTo>
                      <a:pt x="321" y="15"/>
                    </a:lnTo>
                    <a:lnTo>
                      <a:pt x="322" y="14"/>
                    </a:lnTo>
                    <a:lnTo>
                      <a:pt x="323" y="14"/>
                    </a:lnTo>
                    <a:lnTo>
                      <a:pt x="324" y="14"/>
                    </a:lnTo>
                    <a:lnTo>
                      <a:pt x="325" y="14"/>
                    </a:lnTo>
                    <a:lnTo>
                      <a:pt x="326" y="14"/>
                    </a:lnTo>
                    <a:lnTo>
                      <a:pt x="327" y="14"/>
                    </a:lnTo>
                    <a:lnTo>
                      <a:pt x="328" y="14"/>
                    </a:lnTo>
                    <a:lnTo>
                      <a:pt x="328" y="15"/>
                    </a:lnTo>
                    <a:lnTo>
                      <a:pt x="329" y="14"/>
                    </a:lnTo>
                    <a:lnTo>
                      <a:pt x="329" y="15"/>
                    </a:lnTo>
                    <a:lnTo>
                      <a:pt x="330" y="15"/>
                    </a:lnTo>
                    <a:lnTo>
                      <a:pt x="330" y="16"/>
                    </a:lnTo>
                    <a:lnTo>
                      <a:pt x="331" y="16"/>
                    </a:lnTo>
                    <a:lnTo>
                      <a:pt x="332" y="16"/>
                    </a:lnTo>
                    <a:lnTo>
                      <a:pt x="333" y="16"/>
                    </a:lnTo>
                    <a:lnTo>
                      <a:pt x="333" y="15"/>
                    </a:lnTo>
                    <a:lnTo>
                      <a:pt x="334" y="16"/>
                    </a:lnTo>
                    <a:lnTo>
                      <a:pt x="335" y="15"/>
                    </a:lnTo>
                    <a:lnTo>
                      <a:pt x="336" y="15"/>
                    </a:lnTo>
                    <a:lnTo>
                      <a:pt x="337" y="15"/>
                    </a:lnTo>
                    <a:lnTo>
                      <a:pt x="337" y="14"/>
                    </a:lnTo>
                    <a:lnTo>
                      <a:pt x="338" y="14"/>
                    </a:lnTo>
                    <a:lnTo>
                      <a:pt x="338" y="13"/>
                    </a:lnTo>
                    <a:lnTo>
                      <a:pt x="339" y="13"/>
                    </a:lnTo>
                    <a:lnTo>
                      <a:pt x="340" y="13"/>
                    </a:lnTo>
                    <a:lnTo>
                      <a:pt x="341" y="13"/>
                    </a:lnTo>
                    <a:lnTo>
                      <a:pt x="341" y="12"/>
                    </a:lnTo>
                    <a:lnTo>
                      <a:pt x="342" y="12"/>
                    </a:lnTo>
                    <a:lnTo>
                      <a:pt x="343" y="13"/>
                    </a:lnTo>
                    <a:lnTo>
                      <a:pt x="344" y="13"/>
                    </a:lnTo>
                    <a:lnTo>
                      <a:pt x="345" y="13"/>
                    </a:lnTo>
                    <a:lnTo>
                      <a:pt x="345" y="12"/>
                    </a:lnTo>
                    <a:lnTo>
                      <a:pt x="346" y="12"/>
                    </a:lnTo>
                    <a:lnTo>
                      <a:pt x="347" y="12"/>
                    </a:lnTo>
                    <a:lnTo>
                      <a:pt x="348" y="12"/>
                    </a:lnTo>
                    <a:lnTo>
                      <a:pt x="349" y="12"/>
                    </a:lnTo>
                    <a:lnTo>
                      <a:pt x="350" y="12"/>
                    </a:lnTo>
                    <a:lnTo>
                      <a:pt x="351" y="12"/>
                    </a:lnTo>
                    <a:lnTo>
                      <a:pt x="352" y="12"/>
                    </a:lnTo>
                    <a:lnTo>
                      <a:pt x="353" y="12"/>
                    </a:lnTo>
                    <a:lnTo>
                      <a:pt x="354" y="12"/>
                    </a:lnTo>
                    <a:lnTo>
                      <a:pt x="354" y="11"/>
                    </a:lnTo>
                    <a:lnTo>
                      <a:pt x="355" y="11"/>
                    </a:lnTo>
                    <a:lnTo>
                      <a:pt x="356" y="11"/>
                    </a:lnTo>
                    <a:lnTo>
                      <a:pt x="356" y="10"/>
                    </a:lnTo>
                    <a:lnTo>
                      <a:pt x="357" y="10"/>
                    </a:lnTo>
                    <a:lnTo>
                      <a:pt x="358" y="10"/>
                    </a:lnTo>
                    <a:lnTo>
                      <a:pt x="359" y="10"/>
                    </a:lnTo>
                    <a:lnTo>
                      <a:pt x="360" y="10"/>
                    </a:lnTo>
                    <a:lnTo>
                      <a:pt x="361" y="10"/>
                    </a:lnTo>
                    <a:lnTo>
                      <a:pt x="362" y="10"/>
                    </a:lnTo>
                    <a:lnTo>
                      <a:pt x="363" y="10"/>
                    </a:lnTo>
                    <a:lnTo>
                      <a:pt x="364" y="10"/>
                    </a:lnTo>
                    <a:lnTo>
                      <a:pt x="365" y="10"/>
                    </a:lnTo>
                    <a:lnTo>
                      <a:pt x="366" y="10"/>
                    </a:lnTo>
                    <a:lnTo>
                      <a:pt x="367" y="9"/>
                    </a:lnTo>
                    <a:lnTo>
                      <a:pt x="367" y="10"/>
                    </a:lnTo>
                    <a:lnTo>
                      <a:pt x="368" y="9"/>
                    </a:lnTo>
                    <a:lnTo>
                      <a:pt x="369" y="9"/>
                    </a:lnTo>
                    <a:lnTo>
                      <a:pt x="370" y="9"/>
                    </a:lnTo>
                    <a:lnTo>
                      <a:pt x="371" y="9"/>
                    </a:lnTo>
                    <a:lnTo>
                      <a:pt x="372" y="9"/>
                    </a:lnTo>
                    <a:lnTo>
                      <a:pt x="373" y="9"/>
                    </a:lnTo>
                    <a:lnTo>
                      <a:pt x="373" y="8"/>
                    </a:lnTo>
                    <a:lnTo>
                      <a:pt x="374" y="8"/>
                    </a:lnTo>
                    <a:lnTo>
                      <a:pt x="375" y="8"/>
                    </a:lnTo>
                    <a:lnTo>
                      <a:pt x="376" y="8"/>
                    </a:lnTo>
                    <a:lnTo>
                      <a:pt x="376" y="7"/>
                    </a:lnTo>
                    <a:lnTo>
                      <a:pt x="377" y="7"/>
                    </a:lnTo>
                    <a:lnTo>
                      <a:pt x="377" y="8"/>
                    </a:lnTo>
                    <a:lnTo>
                      <a:pt x="378" y="8"/>
                    </a:lnTo>
                    <a:lnTo>
                      <a:pt x="379" y="8"/>
                    </a:lnTo>
                    <a:lnTo>
                      <a:pt x="379" y="7"/>
                    </a:lnTo>
                    <a:lnTo>
                      <a:pt x="379" y="8"/>
                    </a:lnTo>
                    <a:lnTo>
                      <a:pt x="380" y="8"/>
                    </a:lnTo>
                    <a:lnTo>
                      <a:pt x="381" y="8"/>
                    </a:lnTo>
                    <a:lnTo>
                      <a:pt x="382" y="7"/>
                    </a:lnTo>
                    <a:lnTo>
                      <a:pt x="383" y="7"/>
                    </a:lnTo>
                    <a:lnTo>
                      <a:pt x="384" y="7"/>
                    </a:lnTo>
                    <a:lnTo>
                      <a:pt x="385" y="7"/>
                    </a:lnTo>
                    <a:lnTo>
                      <a:pt x="386" y="6"/>
                    </a:lnTo>
                    <a:lnTo>
                      <a:pt x="387" y="6"/>
                    </a:lnTo>
                    <a:lnTo>
                      <a:pt x="388" y="6"/>
                    </a:lnTo>
                    <a:lnTo>
                      <a:pt x="388" y="5"/>
                    </a:lnTo>
                    <a:lnTo>
                      <a:pt x="389" y="5"/>
                    </a:lnTo>
                    <a:lnTo>
                      <a:pt x="390" y="5"/>
                    </a:lnTo>
                    <a:lnTo>
                      <a:pt x="390" y="4"/>
                    </a:lnTo>
                    <a:lnTo>
                      <a:pt x="391" y="4"/>
                    </a:lnTo>
                    <a:lnTo>
                      <a:pt x="392" y="4"/>
                    </a:lnTo>
                    <a:lnTo>
                      <a:pt x="393" y="3"/>
                    </a:lnTo>
                    <a:lnTo>
                      <a:pt x="394" y="4"/>
                    </a:lnTo>
                    <a:lnTo>
                      <a:pt x="395" y="4"/>
                    </a:lnTo>
                    <a:lnTo>
                      <a:pt x="396" y="3"/>
                    </a:lnTo>
                    <a:lnTo>
                      <a:pt x="396" y="2"/>
                    </a:lnTo>
                    <a:lnTo>
                      <a:pt x="397" y="2"/>
                    </a:lnTo>
                    <a:lnTo>
                      <a:pt x="398" y="3"/>
                    </a:lnTo>
                    <a:lnTo>
                      <a:pt x="399" y="3"/>
                    </a:lnTo>
                    <a:lnTo>
                      <a:pt x="400" y="3"/>
                    </a:lnTo>
                    <a:lnTo>
                      <a:pt x="400" y="2"/>
                    </a:lnTo>
                    <a:lnTo>
                      <a:pt x="400" y="3"/>
                    </a:lnTo>
                    <a:lnTo>
                      <a:pt x="401" y="3"/>
                    </a:lnTo>
                    <a:lnTo>
                      <a:pt x="402" y="3"/>
                    </a:lnTo>
                    <a:lnTo>
                      <a:pt x="403" y="3"/>
                    </a:lnTo>
                    <a:lnTo>
                      <a:pt x="403" y="2"/>
                    </a:lnTo>
                    <a:lnTo>
                      <a:pt x="404" y="2"/>
                    </a:lnTo>
                    <a:lnTo>
                      <a:pt x="405" y="2"/>
                    </a:lnTo>
                    <a:lnTo>
                      <a:pt x="406" y="2"/>
                    </a:lnTo>
                    <a:lnTo>
                      <a:pt x="407" y="2"/>
                    </a:lnTo>
                    <a:lnTo>
                      <a:pt x="407" y="3"/>
                    </a:lnTo>
                    <a:lnTo>
                      <a:pt x="408" y="2"/>
                    </a:lnTo>
                    <a:lnTo>
                      <a:pt x="409" y="2"/>
                    </a:lnTo>
                    <a:lnTo>
                      <a:pt x="410" y="2"/>
                    </a:lnTo>
                    <a:lnTo>
                      <a:pt x="411" y="1"/>
                    </a:lnTo>
                    <a:lnTo>
                      <a:pt x="412" y="1"/>
                    </a:lnTo>
                    <a:lnTo>
                      <a:pt x="413" y="1"/>
                    </a:lnTo>
                    <a:lnTo>
                      <a:pt x="414" y="1"/>
                    </a:lnTo>
                    <a:lnTo>
                      <a:pt x="415" y="1"/>
                    </a:lnTo>
                    <a:lnTo>
                      <a:pt x="415" y="0"/>
                    </a:lnTo>
                    <a:lnTo>
                      <a:pt x="416" y="0"/>
                    </a:lnTo>
                    <a:lnTo>
                      <a:pt x="417" y="0"/>
                    </a:lnTo>
                    <a:lnTo>
                      <a:pt x="418" y="0"/>
                    </a:lnTo>
                    <a:lnTo>
                      <a:pt x="418" y="1"/>
                    </a:lnTo>
                    <a:lnTo>
                      <a:pt x="419" y="0"/>
                    </a:lnTo>
                  </a:path>
                </a:pathLst>
              </a:custGeom>
              <a:noFill/>
              <a:ln w="9525">
                <a:solidFill>
                  <a:srgbClr val="000080"/>
                </a:solidFill>
                <a:prstDash val="solid"/>
                <a:round/>
                <a:headEnd/>
                <a:tailEnd/>
              </a:ln>
            </p:spPr>
            <p:txBody>
              <a:bodyPr/>
              <a:lstStyle/>
              <a:p>
                <a:endParaRPr lang="en-US"/>
              </a:p>
            </p:txBody>
          </p:sp>
          <p:sp>
            <p:nvSpPr>
              <p:cNvPr id="98354" name="Freeform 1217"/>
              <p:cNvSpPr>
                <a:spLocks/>
              </p:cNvSpPr>
              <p:nvPr/>
            </p:nvSpPr>
            <p:spPr bwMode="auto">
              <a:xfrm>
                <a:off x="1685" y="1585"/>
                <a:ext cx="2514" cy="1"/>
              </a:xfrm>
              <a:custGeom>
                <a:avLst/>
                <a:gdLst>
                  <a:gd name="T0" fmla="*/ 326592 w 419"/>
                  <a:gd name="T1" fmla="*/ 0 h 1"/>
                  <a:gd name="T2" fmla="*/ 653184 w 419"/>
                  <a:gd name="T3" fmla="*/ 0 h 1"/>
                  <a:gd name="T4" fmla="*/ 979776 w 419"/>
                  <a:gd name="T5" fmla="*/ 0 h 1"/>
                  <a:gd name="T6" fmla="*/ 1306368 w 419"/>
                  <a:gd name="T7" fmla="*/ 0 h 1"/>
                  <a:gd name="T8" fmla="*/ 1632960 w 419"/>
                  <a:gd name="T9" fmla="*/ 0 h 1"/>
                  <a:gd name="T10" fmla="*/ 1959552 w 419"/>
                  <a:gd name="T11" fmla="*/ 0 h 1"/>
                  <a:gd name="T12" fmla="*/ 2286144 w 419"/>
                  <a:gd name="T13" fmla="*/ 0 h 1"/>
                  <a:gd name="T14" fmla="*/ 2612736 w 419"/>
                  <a:gd name="T15" fmla="*/ 0 h 1"/>
                  <a:gd name="T16" fmla="*/ 2939328 w 419"/>
                  <a:gd name="T17" fmla="*/ 0 h 1"/>
                  <a:gd name="T18" fmla="*/ 3265921 w 419"/>
                  <a:gd name="T19" fmla="*/ 0 h 1"/>
                  <a:gd name="T20" fmla="*/ 3545856 w 419"/>
                  <a:gd name="T21" fmla="*/ 0 h 1"/>
                  <a:gd name="T22" fmla="*/ 3872448 w 419"/>
                  <a:gd name="T23" fmla="*/ 0 h 1"/>
                  <a:gd name="T24" fmla="*/ 4199040 w 419"/>
                  <a:gd name="T25" fmla="*/ 0 h 1"/>
                  <a:gd name="T26" fmla="*/ 4478976 w 419"/>
                  <a:gd name="T27" fmla="*/ 0 h 1"/>
                  <a:gd name="T28" fmla="*/ 4852224 w 419"/>
                  <a:gd name="T29" fmla="*/ 0 h 1"/>
                  <a:gd name="T30" fmla="*/ 5132160 w 419"/>
                  <a:gd name="T31" fmla="*/ 0 h 1"/>
                  <a:gd name="T32" fmla="*/ 5458752 w 419"/>
                  <a:gd name="T33" fmla="*/ 0 h 1"/>
                  <a:gd name="T34" fmla="*/ 5785344 w 419"/>
                  <a:gd name="T35" fmla="*/ 0 h 1"/>
                  <a:gd name="T36" fmla="*/ 6111936 w 419"/>
                  <a:gd name="T37" fmla="*/ 0 h 1"/>
                  <a:gd name="T38" fmla="*/ 6438529 w 419"/>
                  <a:gd name="T39" fmla="*/ 0 h 1"/>
                  <a:gd name="T40" fmla="*/ 6718465 w 419"/>
                  <a:gd name="T41" fmla="*/ 0 h 1"/>
                  <a:gd name="T42" fmla="*/ 7045057 w 419"/>
                  <a:gd name="T43" fmla="*/ 0 h 1"/>
                  <a:gd name="T44" fmla="*/ 7371649 w 419"/>
                  <a:gd name="T45" fmla="*/ 0 h 1"/>
                  <a:gd name="T46" fmla="*/ 7698241 w 419"/>
                  <a:gd name="T47" fmla="*/ 0 h 1"/>
                  <a:gd name="T48" fmla="*/ 8024833 w 419"/>
                  <a:gd name="T49" fmla="*/ 0 h 1"/>
                  <a:gd name="T50" fmla="*/ 8304769 w 419"/>
                  <a:gd name="T51" fmla="*/ 0 h 1"/>
                  <a:gd name="T52" fmla="*/ 8631360 w 419"/>
                  <a:gd name="T53" fmla="*/ 0 h 1"/>
                  <a:gd name="T54" fmla="*/ 8957952 w 419"/>
                  <a:gd name="T55" fmla="*/ 0 h 1"/>
                  <a:gd name="T56" fmla="*/ 9284544 w 419"/>
                  <a:gd name="T57" fmla="*/ 0 h 1"/>
                  <a:gd name="T58" fmla="*/ 9611136 w 419"/>
                  <a:gd name="T59" fmla="*/ 0 h 1"/>
                  <a:gd name="T60" fmla="*/ 9891072 w 419"/>
                  <a:gd name="T61" fmla="*/ 0 h 1"/>
                  <a:gd name="T62" fmla="*/ 10217664 w 419"/>
                  <a:gd name="T63" fmla="*/ 0 h 1"/>
                  <a:gd name="T64" fmla="*/ 10544256 w 419"/>
                  <a:gd name="T65" fmla="*/ 0 h 1"/>
                  <a:gd name="T66" fmla="*/ 10870848 w 419"/>
                  <a:gd name="T67" fmla="*/ 0 h 1"/>
                  <a:gd name="T68" fmla="*/ 11150784 w 419"/>
                  <a:gd name="T69" fmla="*/ 0 h 1"/>
                  <a:gd name="T70" fmla="*/ 11477376 w 419"/>
                  <a:gd name="T71" fmla="*/ 0 h 1"/>
                  <a:gd name="T72" fmla="*/ 11803968 w 419"/>
                  <a:gd name="T73" fmla="*/ 0 h 1"/>
                  <a:gd name="T74" fmla="*/ 12083903 w 419"/>
                  <a:gd name="T75" fmla="*/ 0 h 1"/>
                  <a:gd name="T76" fmla="*/ 12410495 w 419"/>
                  <a:gd name="T77" fmla="*/ 0 h 1"/>
                  <a:gd name="T78" fmla="*/ 12737090 w 419"/>
                  <a:gd name="T79" fmla="*/ 0 h 1"/>
                  <a:gd name="T80" fmla="*/ 13063682 w 419"/>
                  <a:gd name="T81" fmla="*/ 0 h 1"/>
                  <a:gd name="T82" fmla="*/ 13343618 w 419"/>
                  <a:gd name="T83" fmla="*/ 0 h 1"/>
                  <a:gd name="T84" fmla="*/ 13670210 w 419"/>
                  <a:gd name="T85" fmla="*/ 0 h 1"/>
                  <a:gd name="T86" fmla="*/ 13996802 w 419"/>
                  <a:gd name="T87" fmla="*/ 0 h 1"/>
                  <a:gd name="T88" fmla="*/ 14323394 w 419"/>
                  <a:gd name="T89" fmla="*/ 0 h 1"/>
                  <a:gd name="T90" fmla="*/ 14649986 w 419"/>
                  <a:gd name="T91" fmla="*/ 0 h 1"/>
                  <a:gd name="T92" fmla="*/ 14929922 w 419"/>
                  <a:gd name="T93" fmla="*/ 0 h 1"/>
                  <a:gd name="T94" fmla="*/ 15303170 w 419"/>
                  <a:gd name="T95" fmla="*/ 0 h 1"/>
                  <a:gd name="T96" fmla="*/ 15583105 w 419"/>
                  <a:gd name="T97" fmla="*/ 0 h 1"/>
                  <a:gd name="T98" fmla="*/ 15909697 w 419"/>
                  <a:gd name="T99" fmla="*/ 0 h 1"/>
                  <a:gd name="T100" fmla="*/ 16236289 w 419"/>
                  <a:gd name="T101" fmla="*/ 0 h 1"/>
                  <a:gd name="T102" fmla="*/ 16516225 w 419"/>
                  <a:gd name="T103" fmla="*/ 0 h 1"/>
                  <a:gd name="T104" fmla="*/ 16842817 w 419"/>
                  <a:gd name="T105" fmla="*/ 0 h 1"/>
                  <a:gd name="T106" fmla="*/ 17169409 w 419"/>
                  <a:gd name="T107" fmla="*/ 0 h 1"/>
                  <a:gd name="T108" fmla="*/ 17496001 w 419"/>
                  <a:gd name="T109" fmla="*/ 0 h 1"/>
                  <a:gd name="T110" fmla="*/ 17775937 w 419"/>
                  <a:gd name="T111" fmla="*/ 0 h 1"/>
                  <a:gd name="T112" fmla="*/ 18102529 w 419"/>
                  <a:gd name="T113" fmla="*/ 0 h 1"/>
                  <a:gd name="T114" fmla="*/ 18475777 w 419"/>
                  <a:gd name="T115" fmla="*/ 0 h 1"/>
                  <a:gd name="T116" fmla="*/ 18755713 w 419"/>
                  <a:gd name="T117" fmla="*/ 0 h 1"/>
                  <a:gd name="T118" fmla="*/ 19082304 w 419"/>
                  <a:gd name="T119" fmla="*/ 0 h 1"/>
                  <a:gd name="T120" fmla="*/ 19408896 w 419"/>
                  <a:gd name="T121" fmla="*/ 0 h 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9"/>
                  <a:gd name="T184" fmla="*/ 0 h 1"/>
                  <a:gd name="T185" fmla="*/ 419 w 419"/>
                  <a:gd name="T186" fmla="*/ 1 h 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9" h="1">
                    <a:moveTo>
                      <a:pt x="0" y="0"/>
                    </a:moveTo>
                    <a:lnTo>
                      <a:pt x="1" y="0"/>
                    </a:lnTo>
                    <a:lnTo>
                      <a:pt x="2" y="0"/>
                    </a:lnTo>
                    <a:lnTo>
                      <a:pt x="3" y="0"/>
                    </a:lnTo>
                    <a:lnTo>
                      <a:pt x="4" y="0"/>
                    </a:lnTo>
                    <a:lnTo>
                      <a:pt x="5" y="0"/>
                    </a:lnTo>
                    <a:lnTo>
                      <a:pt x="6" y="0"/>
                    </a:lnTo>
                    <a:lnTo>
                      <a:pt x="7" y="0"/>
                    </a:lnTo>
                    <a:lnTo>
                      <a:pt x="8" y="0"/>
                    </a:lnTo>
                    <a:lnTo>
                      <a:pt x="9" y="0"/>
                    </a:lnTo>
                    <a:lnTo>
                      <a:pt x="10" y="0"/>
                    </a:lnTo>
                    <a:lnTo>
                      <a:pt x="11" y="0"/>
                    </a:lnTo>
                    <a:lnTo>
                      <a:pt x="12" y="0"/>
                    </a:lnTo>
                    <a:lnTo>
                      <a:pt x="13" y="0"/>
                    </a:lnTo>
                    <a:lnTo>
                      <a:pt x="14" y="0"/>
                    </a:lnTo>
                    <a:lnTo>
                      <a:pt x="15" y="0"/>
                    </a:lnTo>
                    <a:lnTo>
                      <a:pt x="16" y="0"/>
                    </a:lnTo>
                    <a:lnTo>
                      <a:pt x="17" y="0"/>
                    </a:lnTo>
                    <a:lnTo>
                      <a:pt x="18" y="0"/>
                    </a:lnTo>
                    <a:lnTo>
                      <a:pt x="19" y="0"/>
                    </a:lnTo>
                    <a:lnTo>
                      <a:pt x="20" y="0"/>
                    </a:lnTo>
                    <a:lnTo>
                      <a:pt x="21" y="0"/>
                    </a:lnTo>
                    <a:lnTo>
                      <a:pt x="22" y="0"/>
                    </a:lnTo>
                    <a:lnTo>
                      <a:pt x="23" y="0"/>
                    </a:lnTo>
                    <a:lnTo>
                      <a:pt x="24" y="0"/>
                    </a:lnTo>
                    <a:lnTo>
                      <a:pt x="25" y="0"/>
                    </a:lnTo>
                    <a:lnTo>
                      <a:pt x="26" y="0"/>
                    </a:lnTo>
                    <a:lnTo>
                      <a:pt x="27" y="0"/>
                    </a:lnTo>
                    <a:lnTo>
                      <a:pt x="28" y="0"/>
                    </a:lnTo>
                    <a:lnTo>
                      <a:pt x="29" y="0"/>
                    </a:lnTo>
                    <a:lnTo>
                      <a:pt x="30" y="0"/>
                    </a:lnTo>
                    <a:lnTo>
                      <a:pt x="31" y="0"/>
                    </a:lnTo>
                    <a:lnTo>
                      <a:pt x="32" y="0"/>
                    </a:lnTo>
                    <a:lnTo>
                      <a:pt x="33" y="0"/>
                    </a:lnTo>
                    <a:lnTo>
                      <a:pt x="34" y="0"/>
                    </a:lnTo>
                    <a:lnTo>
                      <a:pt x="35" y="0"/>
                    </a:lnTo>
                    <a:lnTo>
                      <a:pt x="36" y="0"/>
                    </a:lnTo>
                    <a:lnTo>
                      <a:pt x="37" y="0"/>
                    </a:lnTo>
                    <a:lnTo>
                      <a:pt x="38" y="0"/>
                    </a:lnTo>
                    <a:lnTo>
                      <a:pt x="39" y="0"/>
                    </a:lnTo>
                    <a:lnTo>
                      <a:pt x="40" y="0"/>
                    </a:lnTo>
                    <a:lnTo>
                      <a:pt x="41" y="0"/>
                    </a:lnTo>
                    <a:lnTo>
                      <a:pt x="42" y="0"/>
                    </a:lnTo>
                    <a:lnTo>
                      <a:pt x="43" y="0"/>
                    </a:lnTo>
                    <a:lnTo>
                      <a:pt x="44" y="0"/>
                    </a:lnTo>
                    <a:lnTo>
                      <a:pt x="45" y="0"/>
                    </a:lnTo>
                    <a:lnTo>
                      <a:pt x="46" y="0"/>
                    </a:lnTo>
                    <a:lnTo>
                      <a:pt x="47" y="0"/>
                    </a:lnTo>
                    <a:lnTo>
                      <a:pt x="48" y="0"/>
                    </a:lnTo>
                    <a:lnTo>
                      <a:pt x="49" y="0"/>
                    </a:lnTo>
                    <a:lnTo>
                      <a:pt x="50" y="0"/>
                    </a:lnTo>
                    <a:lnTo>
                      <a:pt x="51" y="0"/>
                    </a:lnTo>
                    <a:lnTo>
                      <a:pt x="52" y="0"/>
                    </a:lnTo>
                    <a:lnTo>
                      <a:pt x="53" y="0"/>
                    </a:lnTo>
                    <a:lnTo>
                      <a:pt x="54" y="0"/>
                    </a:lnTo>
                    <a:lnTo>
                      <a:pt x="55" y="0"/>
                    </a:lnTo>
                    <a:lnTo>
                      <a:pt x="56" y="0"/>
                    </a:lnTo>
                    <a:lnTo>
                      <a:pt x="57" y="0"/>
                    </a:lnTo>
                    <a:lnTo>
                      <a:pt x="58" y="0"/>
                    </a:lnTo>
                    <a:lnTo>
                      <a:pt x="59" y="0"/>
                    </a:lnTo>
                    <a:lnTo>
                      <a:pt x="60" y="0"/>
                    </a:lnTo>
                    <a:lnTo>
                      <a:pt x="61" y="0"/>
                    </a:lnTo>
                    <a:lnTo>
                      <a:pt x="62" y="0"/>
                    </a:lnTo>
                    <a:lnTo>
                      <a:pt x="63" y="0"/>
                    </a:lnTo>
                    <a:lnTo>
                      <a:pt x="64" y="0"/>
                    </a:lnTo>
                    <a:lnTo>
                      <a:pt x="65" y="0"/>
                    </a:lnTo>
                    <a:lnTo>
                      <a:pt x="66" y="0"/>
                    </a:lnTo>
                    <a:lnTo>
                      <a:pt x="67" y="0"/>
                    </a:lnTo>
                    <a:lnTo>
                      <a:pt x="68" y="0"/>
                    </a:lnTo>
                    <a:lnTo>
                      <a:pt x="69" y="0"/>
                    </a:lnTo>
                    <a:lnTo>
                      <a:pt x="70" y="0"/>
                    </a:lnTo>
                    <a:lnTo>
                      <a:pt x="71" y="0"/>
                    </a:lnTo>
                    <a:lnTo>
                      <a:pt x="72" y="0"/>
                    </a:lnTo>
                    <a:lnTo>
                      <a:pt x="73" y="0"/>
                    </a:lnTo>
                    <a:lnTo>
                      <a:pt x="74" y="0"/>
                    </a:lnTo>
                    <a:lnTo>
                      <a:pt x="75" y="0"/>
                    </a:lnTo>
                    <a:lnTo>
                      <a:pt x="76" y="0"/>
                    </a:lnTo>
                    <a:lnTo>
                      <a:pt x="77" y="0"/>
                    </a:lnTo>
                    <a:lnTo>
                      <a:pt x="78" y="0"/>
                    </a:lnTo>
                    <a:lnTo>
                      <a:pt x="79" y="0"/>
                    </a:lnTo>
                    <a:lnTo>
                      <a:pt x="80" y="0"/>
                    </a:lnTo>
                    <a:lnTo>
                      <a:pt x="81" y="0"/>
                    </a:lnTo>
                    <a:lnTo>
                      <a:pt x="82" y="0"/>
                    </a:lnTo>
                    <a:lnTo>
                      <a:pt x="83" y="0"/>
                    </a:lnTo>
                    <a:lnTo>
                      <a:pt x="84" y="0"/>
                    </a:lnTo>
                    <a:lnTo>
                      <a:pt x="85" y="0"/>
                    </a:lnTo>
                    <a:lnTo>
                      <a:pt x="86" y="0"/>
                    </a:lnTo>
                    <a:lnTo>
                      <a:pt x="87" y="0"/>
                    </a:lnTo>
                    <a:lnTo>
                      <a:pt x="88" y="0"/>
                    </a:lnTo>
                    <a:lnTo>
                      <a:pt x="89" y="0"/>
                    </a:lnTo>
                    <a:lnTo>
                      <a:pt x="90" y="0"/>
                    </a:lnTo>
                    <a:lnTo>
                      <a:pt x="91" y="0"/>
                    </a:lnTo>
                    <a:lnTo>
                      <a:pt x="92" y="0"/>
                    </a:lnTo>
                    <a:lnTo>
                      <a:pt x="93" y="0"/>
                    </a:lnTo>
                    <a:lnTo>
                      <a:pt x="94" y="0"/>
                    </a:lnTo>
                    <a:lnTo>
                      <a:pt x="95" y="0"/>
                    </a:lnTo>
                    <a:lnTo>
                      <a:pt x="96" y="0"/>
                    </a:lnTo>
                    <a:lnTo>
                      <a:pt x="97" y="0"/>
                    </a:lnTo>
                    <a:lnTo>
                      <a:pt x="98" y="0"/>
                    </a:lnTo>
                    <a:lnTo>
                      <a:pt x="99" y="0"/>
                    </a:lnTo>
                    <a:lnTo>
                      <a:pt x="100" y="0"/>
                    </a:lnTo>
                    <a:lnTo>
                      <a:pt x="101" y="0"/>
                    </a:lnTo>
                    <a:lnTo>
                      <a:pt x="102" y="0"/>
                    </a:lnTo>
                    <a:lnTo>
                      <a:pt x="103" y="0"/>
                    </a:lnTo>
                    <a:lnTo>
                      <a:pt x="104" y="0"/>
                    </a:lnTo>
                    <a:lnTo>
                      <a:pt x="105" y="0"/>
                    </a:lnTo>
                    <a:lnTo>
                      <a:pt x="106" y="0"/>
                    </a:lnTo>
                    <a:lnTo>
                      <a:pt x="107" y="0"/>
                    </a:lnTo>
                    <a:lnTo>
                      <a:pt x="108" y="0"/>
                    </a:lnTo>
                    <a:lnTo>
                      <a:pt x="109" y="0"/>
                    </a:lnTo>
                    <a:lnTo>
                      <a:pt x="110" y="0"/>
                    </a:lnTo>
                    <a:lnTo>
                      <a:pt x="111" y="0"/>
                    </a:lnTo>
                    <a:lnTo>
                      <a:pt x="112" y="0"/>
                    </a:lnTo>
                    <a:lnTo>
                      <a:pt x="113" y="0"/>
                    </a:lnTo>
                    <a:lnTo>
                      <a:pt x="114" y="0"/>
                    </a:lnTo>
                    <a:lnTo>
                      <a:pt x="115" y="0"/>
                    </a:lnTo>
                    <a:lnTo>
                      <a:pt x="116" y="0"/>
                    </a:lnTo>
                    <a:lnTo>
                      <a:pt x="117" y="0"/>
                    </a:lnTo>
                    <a:lnTo>
                      <a:pt x="118" y="0"/>
                    </a:lnTo>
                    <a:lnTo>
                      <a:pt x="119" y="0"/>
                    </a:lnTo>
                    <a:lnTo>
                      <a:pt x="120" y="0"/>
                    </a:lnTo>
                    <a:lnTo>
                      <a:pt x="121" y="0"/>
                    </a:lnTo>
                    <a:lnTo>
                      <a:pt x="122" y="0"/>
                    </a:lnTo>
                    <a:lnTo>
                      <a:pt x="123" y="0"/>
                    </a:lnTo>
                    <a:lnTo>
                      <a:pt x="124" y="0"/>
                    </a:lnTo>
                    <a:lnTo>
                      <a:pt x="125" y="0"/>
                    </a:lnTo>
                    <a:lnTo>
                      <a:pt x="126" y="0"/>
                    </a:lnTo>
                    <a:lnTo>
                      <a:pt x="127" y="0"/>
                    </a:lnTo>
                    <a:lnTo>
                      <a:pt x="128" y="0"/>
                    </a:lnTo>
                    <a:lnTo>
                      <a:pt x="129" y="0"/>
                    </a:lnTo>
                    <a:lnTo>
                      <a:pt x="130" y="0"/>
                    </a:lnTo>
                    <a:lnTo>
                      <a:pt x="131" y="0"/>
                    </a:lnTo>
                    <a:lnTo>
                      <a:pt x="132" y="0"/>
                    </a:lnTo>
                    <a:lnTo>
                      <a:pt x="133" y="0"/>
                    </a:lnTo>
                    <a:lnTo>
                      <a:pt x="134" y="0"/>
                    </a:lnTo>
                    <a:lnTo>
                      <a:pt x="135" y="0"/>
                    </a:lnTo>
                    <a:lnTo>
                      <a:pt x="136" y="0"/>
                    </a:lnTo>
                    <a:lnTo>
                      <a:pt x="137" y="0"/>
                    </a:lnTo>
                    <a:lnTo>
                      <a:pt x="138" y="0"/>
                    </a:lnTo>
                    <a:lnTo>
                      <a:pt x="139" y="0"/>
                    </a:lnTo>
                    <a:lnTo>
                      <a:pt x="140" y="0"/>
                    </a:lnTo>
                    <a:lnTo>
                      <a:pt x="141" y="0"/>
                    </a:lnTo>
                    <a:lnTo>
                      <a:pt x="142" y="0"/>
                    </a:lnTo>
                    <a:lnTo>
                      <a:pt x="143" y="0"/>
                    </a:lnTo>
                    <a:lnTo>
                      <a:pt x="144" y="0"/>
                    </a:lnTo>
                    <a:lnTo>
                      <a:pt x="145" y="0"/>
                    </a:lnTo>
                    <a:lnTo>
                      <a:pt x="146" y="0"/>
                    </a:lnTo>
                    <a:lnTo>
                      <a:pt x="147" y="0"/>
                    </a:lnTo>
                    <a:lnTo>
                      <a:pt x="148" y="0"/>
                    </a:lnTo>
                    <a:lnTo>
                      <a:pt x="149" y="0"/>
                    </a:lnTo>
                    <a:lnTo>
                      <a:pt x="150" y="0"/>
                    </a:lnTo>
                    <a:lnTo>
                      <a:pt x="151" y="0"/>
                    </a:lnTo>
                    <a:lnTo>
                      <a:pt x="152" y="0"/>
                    </a:lnTo>
                    <a:lnTo>
                      <a:pt x="153" y="0"/>
                    </a:lnTo>
                    <a:lnTo>
                      <a:pt x="154" y="0"/>
                    </a:lnTo>
                    <a:lnTo>
                      <a:pt x="155" y="0"/>
                    </a:lnTo>
                    <a:lnTo>
                      <a:pt x="156" y="0"/>
                    </a:lnTo>
                    <a:lnTo>
                      <a:pt x="157" y="0"/>
                    </a:lnTo>
                    <a:lnTo>
                      <a:pt x="158" y="0"/>
                    </a:lnTo>
                    <a:lnTo>
                      <a:pt x="159" y="0"/>
                    </a:lnTo>
                    <a:lnTo>
                      <a:pt x="160" y="0"/>
                    </a:lnTo>
                    <a:lnTo>
                      <a:pt x="161" y="0"/>
                    </a:lnTo>
                    <a:lnTo>
                      <a:pt x="162" y="0"/>
                    </a:lnTo>
                    <a:lnTo>
                      <a:pt x="163" y="0"/>
                    </a:lnTo>
                    <a:lnTo>
                      <a:pt x="164" y="0"/>
                    </a:lnTo>
                    <a:lnTo>
                      <a:pt x="165" y="0"/>
                    </a:lnTo>
                    <a:lnTo>
                      <a:pt x="166" y="0"/>
                    </a:lnTo>
                    <a:lnTo>
                      <a:pt x="167" y="0"/>
                    </a:lnTo>
                    <a:lnTo>
                      <a:pt x="168" y="0"/>
                    </a:lnTo>
                    <a:lnTo>
                      <a:pt x="169" y="0"/>
                    </a:lnTo>
                    <a:lnTo>
                      <a:pt x="170" y="0"/>
                    </a:lnTo>
                    <a:lnTo>
                      <a:pt x="171" y="0"/>
                    </a:lnTo>
                    <a:lnTo>
                      <a:pt x="172" y="0"/>
                    </a:lnTo>
                    <a:lnTo>
                      <a:pt x="173" y="0"/>
                    </a:lnTo>
                    <a:lnTo>
                      <a:pt x="174" y="0"/>
                    </a:lnTo>
                    <a:lnTo>
                      <a:pt x="175" y="0"/>
                    </a:lnTo>
                    <a:lnTo>
                      <a:pt x="176" y="0"/>
                    </a:lnTo>
                    <a:lnTo>
                      <a:pt x="177" y="0"/>
                    </a:lnTo>
                    <a:lnTo>
                      <a:pt x="178" y="0"/>
                    </a:lnTo>
                    <a:lnTo>
                      <a:pt x="179" y="0"/>
                    </a:lnTo>
                    <a:lnTo>
                      <a:pt x="180" y="0"/>
                    </a:lnTo>
                    <a:lnTo>
                      <a:pt x="181" y="0"/>
                    </a:lnTo>
                    <a:lnTo>
                      <a:pt x="182" y="0"/>
                    </a:lnTo>
                    <a:lnTo>
                      <a:pt x="183" y="0"/>
                    </a:lnTo>
                    <a:lnTo>
                      <a:pt x="184" y="0"/>
                    </a:lnTo>
                    <a:lnTo>
                      <a:pt x="185" y="0"/>
                    </a:lnTo>
                    <a:lnTo>
                      <a:pt x="186" y="0"/>
                    </a:lnTo>
                    <a:lnTo>
                      <a:pt x="187" y="0"/>
                    </a:lnTo>
                    <a:lnTo>
                      <a:pt x="188" y="0"/>
                    </a:lnTo>
                    <a:lnTo>
                      <a:pt x="189" y="0"/>
                    </a:lnTo>
                    <a:lnTo>
                      <a:pt x="190" y="0"/>
                    </a:lnTo>
                    <a:lnTo>
                      <a:pt x="191" y="0"/>
                    </a:lnTo>
                    <a:lnTo>
                      <a:pt x="192" y="0"/>
                    </a:lnTo>
                    <a:lnTo>
                      <a:pt x="193" y="0"/>
                    </a:lnTo>
                    <a:lnTo>
                      <a:pt x="194" y="0"/>
                    </a:lnTo>
                    <a:lnTo>
                      <a:pt x="195" y="0"/>
                    </a:lnTo>
                    <a:lnTo>
                      <a:pt x="196" y="0"/>
                    </a:lnTo>
                    <a:lnTo>
                      <a:pt x="197" y="0"/>
                    </a:lnTo>
                    <a:lnTo>
                      <a:pt x="198" y="0"/>
                    </a:lnTo>
                    <a:lnTo>
                      <a:pt x="199" y="0"/>
                    </a:lnTo>
                    <a:lnTo>
                      <a:pt x="200" y="0"/>
                    </a:lnTo>
                    <a:lnTo>
                      <a:pt x="201" y="0"/>
                    </a:lnTo>
                    <a:lnTo>
                      <a:pt x="202" y="0"/>
                    </a:lnTo>
                    <a:lnTo>
                      <a:pt x="203" y="0"/>
                    </a:lnTo>
                    <a:lnTo>
                      <a:pt x="204" y="0"/>
                    </a:lnTo>
                    <a:lnTo>
                      <a:pt x="205" y="0"/>
                    </a:lnTo>
                    <a:lnTo>
                      <a:pt x="206" y="0"/>
                    </a:lnTo>
                    <a:lnTo>
                      <a:pt x="207" y="0"/>
                    </a:lnTo>
                    <a:lnTo>
                      <a:pt x="208" y="0"/>
                    </a:lnTo>
                    <a:lnTo>
                      <a:pt x="209" y="0"/>
                    </a:lnTo>
                    <a:lnTo>
                      <a:pt x="210" y="0"/>
                    </a:lnTo>
                    <a:lnTo>
                      <a:pt x="211" y="0"/>
                    </a:lnTo>
                    <a:lnTo>
                      <a:pt x="212" y="0"/>
                    </a:lnTo>
                    <a:lnTo>
                      <a:pt x="213" y="0"/>
                    </a:lnTo>
                    <a:lnTo>
                      <a:pt x="214" y="0"/>
                    </a:lnTo>
                    <a:lnTo>
                      <a:pt x="215" y="0"/>
                    </a:lnTo>
                    <a:lnTo>
                      <a:pt x="216" y="0"/>
                    </a:lnTo>
                    <a:lnTo>
                      <a:pt x="217" y="0"/>
                    </a:lnTo>
                    <a:lnTo>
                      <a:pt x="218" y="0"/>
                    </a:lnTo>
                    <a:lnTo>
                      <a:pt x="219" y="0"/>
                    </a:lnTo>
                    <a:lnTo>
                      <a:pt x="220" y="0"/>
                    </a:lnTo>
                    <a:lnTo>
                      <a:pt x="221" y="0"/>
                    </a:lnTo>
                    <a:lnTo>
                      <a:pt x="222" y="0"/>
                    </a:lnTo>
                    <a:lnTo>
                      <a:pt x="223" y="0"/>
                    </a:lnTo>
                    <a:lnTo>
                      <a:pt x="224" y="0"/>
                    </a:lnTo>
                    <a:lnTo>
                      <a:pt x="225" y="0"/>
                    </a:lnTo>
                    <a:lnTo>
                      <a:pt x="226" y="0"/>
                    </a:lnTo>
                    <a:lnTo>
                      <a:pt x="227" y="0"/>
                    </a:lnTo>
                    <a:lnTo>
                      <a:pt x="228" y="0"/>
                    </a:lnTo>
                    <a:lnTo>
                      <a:pt x="229" y="0"/>
                    </a:lnTo>
                    <a:lnTo>
                      <a:pt x="230" y="0"/>
                    </a:lnTo>
                    <a:lnTo>
                      <a:pt x="231" y="0"/>
                    </a:lnTo>
                    <a:lnTo>
                      <a:pt x="232" y="0"/>
                    </a:lnTo>
                    <a:lnTo>
                      <a:pt x="233" y="0"/>
                    </a:lnTo>
                    <a:lnTo>
                      <a:pt x="234" y="0"/>
                    </a:lnTo>
                    <a:lnTo>
                      <a:pt x="235" y="0"/>
                    </a:lnTo>
                    <a:lnTo>
                      <a:pt x="236" y="0"/>
                    </a:lnTo>
                    <a:lnTo>
                      <a:pt x="237" y="0"/>
                    </a:lnTo>
                    <a:lnTo>
                      <a:pt x="238" y="0"/>
                    </a:lnTo>
                    <a:lnTo>
                      <a:pt x="239" y="0"/>
                    </a:lnTo>
                    <a:lnTo>
                      <a:pt x="240" y="0"/>
                    </a:lnTo>
                    <a:lnTo>
                      <a:pt x="241" y="0"/>
                    </a:lnTo>
                    <a:lnTo>
                      <a:pt x="242" y="0"/>
                    </a:lnTo>
                    <a:lnTo>
                      <a:pt x="243" y="0"/>
                    </a:lnTo>
                    <a:lnTo>
                      <a:pt x="244" y="0"/>
                    </a:lnTo>
                    <a:lnTo>
                      <a:pt x="245" y="0"/>
                    </a:lnTo>
                    <a:lnTo>
                      <a:pt x="246" y="0"/>
                    </a:lnTo>
                    <a:lnTo>
                      <a:pt x="247" y="0"/>
                    </a:lnTo>
                    <a:lnTo>
                      <a:pt x="248" y="0"/>
                    </a:lnTo>
                    <a:lnTo>
                      <a:pt x="249" y="0"/>
                    </a:lnTo>
                    <a:lnTo>
                      <a:pt x="250" y="0"/>
                    </a:lnTo>
                    <a:lnTo>
                      <a:pt x="251" y="0"/>
                    </a:lnTo>
                    <a:lnTo>
                      <a:pt x="252" y="0"/>
                    </a:lnTo>
                    <a:lnTo>
                      <a:pt x="253" y="0"/>
                    </a:lnTo>
                    <a:lnTo>
                      <a:pt x="254" y="0"/>
                    </a:lnTo>
                    <a:lnTo>
                      <a:pt x="255" y="0"/>
                    </a:lnTo>
                    <a:lnTo>
                      <a:pt x="256" y="0"/>
                    </a:lnTo>
                    <a:lnTo>
                      <a:pt x="257" y="0"/>
                    </a:lnTo>
                    <a:lnTo>
                      <a:pt x="258" y="0"/>
                    </a:lnTo>
                    <a:lnTo>
                      <a:pt x="259" y="0"/>
                    </a:lnTo>
                    <a:lnTo>
                      <a:pt x="260" y="0"/>
                    </a:lnTo>
                    <a:lnTo>
                      <a:pt x="261" y="0"/>
                    </a:lnTo>
                    <a:lnTo>
                      <a:pt x="262" y="0"/>
                    </a:lnTo>
                    <a:lnTo>
                      <a:pt x="263" y="0"/>
                    </a:lnTo>
                    <a:lnTo>
                      <a:pt x="264" y="0"/>
                    </a:lnTo>
                    <a:lnTo>
                      <a:pt x="265" y="0"/>
                    </a:lnTo>
                    <a:lnTo>
                      <a:pt x="266" y="0"/>
                    </a:lnTo>
                    <a:lnTo>
                      <a:pt x="267" y="0"/>
                    </a:lnTo>
                    <a:lnTo>
                      <a:pt x="268" y="0"/>
                    </a:lnTo>
                    <a:lnTo>
                      <a:pt x="269" y="0"/>
                    </a:lnTo>
                    <a:lnTo>
                      <a:pt x="270" y="0"/>
                    </a:lnTo>
                    <a:lnTo>
                      <a:pt x="271" y="0"/>
                    </a:lnTo>
                    <a:lnTo>
                      <a:pt x="272" y="0"/>
                    </a:lnTo>
                    <a:lnTo>
                      <a:pt x="273" y="0"/>
                    </a:lnTo>
                    <a:lnTo>
                      <a:pt x="274" y="0"/>
                    </a:lnTo>
                    <a:lnTo>
                      <a:pt x="275" y="0"/>
                    </a:lnTo>
                    <a:lnTo>
                      <a:pt x="276" y="0"/>
                    </a:lnTo>
                    <a:lnTo>
                      <a:pt x="277" y="0"/>
                    </a:lnTo>
                    <a:lnTo>
                      <a:pt x="278" y="0"/>
                    </a:lnTo>
                    <a:lnTo>
                      <a:pt x="279" y="0"/>
                    </a:lnTo>
                    <a:lnTo>
                      <a:pt x="280" y="0"/>
                    </a:lnTo>
                    <a:lnTo>
                      <a:pt x="281" y="0"/>
                    </a:lnTo>
                    <a:lnTo>
                      <a:pt x="282" y="0"/>
                    </a:lnTo>
                    <a:lnTo>
                      <a:pt x="283" y="0"/>
                    </a:lnTo>
                    <a:lnTo>
                      <a:pt x="284" y="0"/>
                    </a:lnTo>
                    <a:lnTo>
                      <a:pt x="285" y="0"/>
                    </a:lnTo>
                    <a:lnTo>
                      <a:pt x="286" y="0"/>
                    </a:lnTo>
                    <a:lnTo>
                      <a:pt x="287" y="0"/>
                    </a:lnTo>
                    <a:lnTo>
                      <a:pt x="288" y="0"/>
                    </a:lnTo>
                    <a:lnTo>
                      <a:pt x="289" y="0"/>
                    </a:lnTo>
                    <a:lnTo>
                      <a:pt x="290" y="0"/>
                    </a:lnTo>
                    <a:lnTo>
                      <a:pt x="291" y="0"/>
                    </a:lnTo>
                    <a:lnTo>
                      <a:pt x="292" y="0"/>
                    </a:lnTo>
                    <a:lnTo>
                      <a:pt x="293" y="0"/>
                    </a:lnTo>
                    <a:lnTo>
                      <a:pt x="294" y="0"/>
                    </a:lnTo>
                    <a:lnTo>
                      <a:pt x="295" y="0"/>
                    </a:lnTo>
                    <a:lnTo>
                      <a:pt x="296" y="0"/>
                    </a:lnTo>
                    <a:lnTo>
                      <a:pt x="297" y="0"/>
                    </a:lnTo>
                    <a:lnTo>
                      <a:pt x="298" y="0"/>
                    </a:lnTo>
                    <a:lnTo>
                      <a:pt x="299" y="0"/>
                    </a:lnTo>
                    <a:lnTo>
                      <a:pt x="300" y="0"/>
                    </a:lnTo>
                    <a:lnTo>
                      <a:pt x="301" y="0"/>
                    </a:lnTo>
                    <a:lnTo>
                      <a:pt x="302" y="0"/>
                    </a:lnTo>
                    <a:lnTo>
                      <a:pt x="303" y="0"/>
                    </a:lnTo>
                    <a:lnTo>
                      <a:pt x="304" y="0"/>
                    </a:lnTo>
                    <a:lnTo>
                      <a:pt x="305" y="0"/>
                    </a:lnTo>
                    <a:lnTo>
                      <a:pt x="306" y="0"/>
                    </a:lnTo>
                    <a:lnTo>
                      <a:pt x="307" y="0"/>
                    </a:lnTo>
                    <a:lnTo>
                      <a:pt x="308" y="0"/>
                    </a:lnTo>
                    <a:lnTo>
                      <a:pt x="309" y="0"/>
                    </a:lnTo>
                    <a:lnTo>
                      <a:pt x="310" y="0"/>
                    </a:lnTo>
                    <a:lnTo>
                      <a:pt x="311" y="0"/>
                    </a:lnTo>
                    <a:lnTo>
                      <a:pt x="312" y="0"/>
                    </a:lnTo>
                    <a:lnTo>
                      <a:pt x="313" y="0"/>
                    </a:lnTo>
                    <a:lnTo>
                      <a:pt x="314" y="0"/>
                    </a:lnTo>
                    <a:lnTo>
                      <a:pt x="315" y="0"/>
                    </a:lnTo>
                    <a:lnTo>
                      <a:pt x="316" y="0"/>
                    </a:lnTo>
                    <a:lnTo>
                      <a:pt x="317" y="0"/>
                    </a:lnTo>
                    <a:lnTo>
                      <a:pt x="318" y="0"/>
                    </a:lnTo>
                    <a:lnTo>
                      <a:pt x="319" y="0"/>
                    </a:lnTo>
                    <a:lnTo>
                      <a:pt x="320" y="0"/>
                    </a:lnTo>
                    <a:lnTo>
                      <a:pt x="321" y="0"/>
                    </a:lnTo>
                    <a:lnTo>
                      <a:pt x="322" y="0"/>
                    </a:lnTo>
                    <a:lnTo>
                      <a:pt x="323" y="0"/>
                    </a:lnTo>
                    <a:lnTo>
                      <a:pt x="324" y="0"/>
                    </a:lnTo>
                    <a:lnTo>
                      <a:pt x="325" y="0"/>
                    </a:lnTo>
                    <a:lnTo>
                      <a:pt x="326" y="0"/>
                    </a:lnTo>
                    <a:lnTo>
                      <a:pt x="327" y="0"/>
                    </a:lnTo>
                    <a:lnTo>
                      <a:pt x="328" y="0"/>
                    </a:lnTo>
                    <a:lnTo>
                      <a:pt x="329" y="0"/>
                    </a:lnTo>
                    <a:lnTo>
                      <a:pt x="330" y="0"/>
                    </a:lnTo>
                    <a:lnTo>
                      <a:pt x="331" y="0"/>
                    </a:lnTo>
                    <a:lnTo>
                      <a:pt x="332" y="0"/>
                    </a:lnTo>
                    <a:lnTo>
                      <a:pt x="333" y="0"/>
                    </a:lnTo>
                    <a:lnTo>
                      <a:pt x="334" y="0"/>
                    </a:lnTo>
                    <a:lnTo>
                      <a:pt x="335" y="0"/>
                    </a:lnTo>
                    <a:lnTo>
                      <a:pt x="336" y="0"/>
                    </a:lnTo>
                    <a:lnTo>
                      <a:pt x="337" y="0"/>
                    </a:lnTo>
                    <a:lnTo>
                      <a:pt x="338" y="0"/>
                    </a:lnTo>
                    <a:lnTo>
                      <a:pt x="339" y="0"/>
                    </a:lnTo>
                    <a:lnTo>
                      <a:pt x="340" y="0"/>
                    </a:lnTo>
                    <a:lnTo>
                      <a:pt x="341" y="0"/>
                    </a:lnTo>
                    <a:lnTo>
                      <a:pt x="342" y="0"/>
                    </a:lnTo>
                    <a:lnTo>
                      <a:pt x="343" y="0"/>
                    </a:lnTo>
                    <a:lnTo>
                      <a:pt x="344" y="0"/>
                    </a:lnTo>
                    <a:lnTo>
                      <a:pt x="345" y="0"/>
                    </a:lnTo>
                    <a:lnTo>
                      <a:pt x="346" y="0"/>
                    </a:lnTo>
                    <a:lnTo>
                      <a:pt x="347" y="0"/>
                    </a:lnTo>
                    <a:lnTo>
                      <a:pt x="348" y="0"/>
                    </a:lnTo>
                    <a:lnTo>
                      <a:pt x="349" y="0"/>
                    </a:lnTo>
                    <a:lnTo>
                      <a:pt x="350" y="0"/>
                    </a:lnTo>
                    <a:lnTo>
                      <a:pt x="351" y="0"/>
                    </a:lnTo>
                    <a:lnTo>
                      <a:pt x="352" y="0"/>
                    </a:lnTo>
                    <a:lnTo>
                      <a:pt x="353" y="0"/>
                    </a:lnTo>
                    <a:lnTo>
                      <a:pt x="354" y="0"/>
                    </a:lnTo>
                    <a:lnTo>
                      <a:pt x="355" y="0"/>
                    </a:lnTo>
                    <a:lnTo>
                      <a:pt x="356" y="0"/>
                    </a:lnTo>
                    <a:lnTo>
                      <a:pt x="357" y="0"/>
                    </a:lnTo>
                    <a:lnTo>
                      <a:pt x="358" y="0"/>
                    </a:lnTo>
                    <a:lnTo>
                      <a:pt x="359" y="0"/>
                    </a:lnTo>
                    <a:lnTo>
                      <a:pt x="360" y="0"/>
                    </a:lnTo>
                    <a:lnTo>
                      <a:pt x="361" y="0"/>
                    </a:lnTo>
                    <a:lnTo>
                      <a:pt x="362" y="0"/>
                    </a:lnTo>
                    <a:lnTo>
                      <a:pt x="363" y="0"/>
                    </a:lnTo>
                    <a:lnTo>
                      <a:pt x="364" y="0"/>
                    </a:lnTo>
                    <a:lnTo>
                      <a:pt x="365" y="0"/>
                    </a:lnTo>
                    <a:lnTo>
                      <a:pt x="366" y="0"/>
                    </a:lnTo>
                    <a:lnTo>
                      <a:pt x="367" y="0"/>
                    </a:lnTo>
                    <a:lnTo>
                      <a:pt x="368" y="0"/>
                    </a:lnTo>
                    <a:lnTo>
                      <a:pt x="369" y="0"/>
                    </a:lnTo>
                    <a:lnTo>
                      <a:pt x="370" y="0"/>
                    </a:lnTo>
                    <a:lnTo>
                      <a:pt x="371" y="0"/>
                    </a:lnTo>
                    <a:lnTo>
                      <a:pt x="372" y="0"/>
                    </a:lnTo>
                    <a:lnTo>
                      <a:pt x="373" y="0"/>
                    </a:lnTo>
                    <a:lnTo>
                      <a:pt x="374" y="0"/>
                    </a:lnTo>
                    <a:lnTo>
                      <a:pt x="375" y="0"/>
                    </a:lnTo>
                    <a:lnTo>
                      <a:pt x="376" y="0"/>
                    </a:lnTo>
                    <a:lnTo>
                      <a:pt x="377" y="0"/>
                    </a:lnTo>
                    <a:lnTo>
                      <a:pt x="378" y="0"/>
                    </a:lnTo>
                    <a:lnTo>
                      <a:pt x="379" y="0"/>
                    </a:lnTo>
                    <a:lnTo>
                      <a:pt x="380" y="0"/>
                    </a:lnTo>
                    <a:lnTo>
                      <a:pt x="381" y="0"/>
                    </a:lnTo>
                    <a:lnTo>
                      <a:pt x="382" y="0"/>
                    </a:lnTo>
                    <a:lnTo>
                      <a:pt x="383" y="0"/>
                    </a:lnTo>
                    <a:lnTo>
                      <a:pt x="384" y="0"/>
                    </a:lnTo>
                    <a:lnTo>
                      <a:pt x="385" y="0"/>
                    </a:lnTo>
                    <a:lnTo>
                      <a:pt x="386" y="0"/>
                    </a:lnTo>
                    <a:lnTo>
                      <a:pt x="387" y="0"/>
                    </a:lnTo>
                    <a:lnTo>
                      <a:pt x="388" y="0"/>
                    </a:lnTo>
                    <a:lnTo>
                      <a:pt x="389" y="0"/>
                    </a:lnTo>
                    <a:lnTo>
                      <a:pt x="390" y="0"/>
                    </a:lnTo>
                    <a:lnTo>
                      <a:pt x="391" y="0"/>
                    </a:lnTo>
                    <a:lnTo>
                      <a:pt x="392" y="0"/>
                    </a:lnTo>
                    <a:lnTo>
                      <a:pt x="393" y="0"/>
                    </a:lnTo>
                    <a:lnTo>
                      <a:pt x="394" y="0"/>
                    </a:lnTo>
                    <a:lnTo>
                      <a:pt x="395" y="0"/>
                    </a:lnTo>
                    <a:lnTo>
                      <a:pt x="396" y="0"/>
                    </a:lnTo>
                    <a:lnTo>
                      <a:pt x="397" y="0"/>
                    </a:lnTo>
                    <a:lnTo>
                      <a:pt x="398" y="0"/>
                    </a:lnTo>
                    <a:lnTo>
                      <a:pt x="399" y="0"/>
                    </a:lnTo>
                    <a:lnTo>
                      <a:pt x="400" y="0"/>
                    </a:lnTo>
                    <a:lnTo>
                      <a:pt x="401" y="0"/>
                    </a:lnTo>
                    <a:lnTo>
                      <a:pt x="402" y="0"/>
                    </a:lnTo>
                    <a:lnTo>
                      <a:pt x="403" y="0"/>
                    </a:lnTo>
                    <a:lnTo>
                      <a:pt x="404" y="0"/>
                    </a:lnTo>
                    <a:lnTo>
                      <a:pt x="405" y="0"/>
                    </a:lnTo>
                    <a:lnTo>
                      <a:pt x="406" y="0"/>
                    </a:lnTo>
                    <a:lnTo>
                      <a:pt x="407" y="0"/>
                    </a:lnTo>
                    <a:lnTo>
                      <a:pt x="408" y="0"/>
                    </a:lnTo>
                    <a:lnTo>
                      <a:pt x="409" y="0"/>
                    </a:lnTo>
                    <a:lnTo>
                      <a:pt x="410" y="0"/>
                    </a:lnTo>
                    <a:lnTo>
                      <a:pt x="411" y="0"/>
                    </a:lnTo>
                    <a:lnTo>
                      <a:pt x="412" y="0"/>
                    </a:lnTo>
                    <a:lnTo>
                      <a:pt x="413" y="0"/>
                    </a:lnTo>
                    <a:lnTo>
                      <a:pt x="414" y="0"/>
                    </a:lnTo>
                    <a:lnTo>
                      <a:pt x="415" y="0"/>
                    </a:lnTo>
                    <a:lnTo>
                      <a:pt x="416" y="0"/>
                    </a:lnTo>
                    <a:lnTo>
                      <a:pt x="417" y="0"/>
                    </a:lnTo>
                    <a:lnTo>
                      <a:pt x="418" y="0"/>
                    </a:lnTo>
                    <a:lnTo>
                      <a:pt x="419" y="0"/>
                    </a:lnTo>
                  </a:path>
                </a:pathLst>
              </a:custGeom>
              <a:noFill/>
              <a:ln w="9525">
                <a:solidFill>
                  <a:srgbClr val="FF00FF"/>
                </a:solidFill>
                <a:prstDash val="solid"/>
                <a:round/>
                <a:headEnd/>
                <a:tailEnd/>
              </a:ln>
            </p:spPr>
            <p:txBody>
              <a:bodyPr/>
              <a:lstStyle/>
              <a:p>
                <a:endParaRPr lang="en-US"/>
              </a:p>
            </p:txBody>
          </p:sp>
          <p:sp>
            <p:nvSpPr>
              <p:cNvPr id="98355" name="Rectangle 1218"/>
              <p:cNvSpPr>
                <a:spLocks noChangeArrowheads="1"/>
              </p:cNvSpPr>
              <p:nvPr/>
            </p:nvSpPr>
            <p:spPr bwMode="auto">
              <a:xfrm>
                <a:off x="2441" y="517"/>
                <a:ext cx="629" cy="77"/>
              </a:xfrm>
              <a:prstGeom prst="rect">
                <a:avLst/>
              </a:prstGeom>
              <a:noFill/>
              <a:ln w="9525">
                <a:noFill/>
                <a:miter lim="800000"/>
                <a:headEnd/>
                <a:tailEnd/>
              </a:ln>
            </p:spPr>
            <p:txBody>
              <a:bodyPr wrap="none" lIns="0" tIns="0" rIns="0" bIns="0">
                <a:spAutoFit/>
              </a:bodyPr>
              <a:lstStyle/>
              <a:p>
                <a:r>
                  <a:rPr lang="en-US" sz="800" b="1">
                    <a:solidFill>
                      <a:srgbClr val="000000"/>
                    </a:solidFill>
                    <a:latin typeface="Tahoma" pitchFamily="34" charset="0"/>
                  </a:rPr>
                  <a:t>Levels vs. Changes</a:t>
                </a:r>
                <a:endParaRPr lang="en-US" sz="800">
                  <a:latin typeface="Tahoma" pitchFamily="34" charset="0"/>
                </a:endParaRPr>
              </a:p>
            </p:txBody>
          </p:sp>
          <p:sp>
            <p:nvSpPr>
              <p:cNvPr id="98356" name="Rectangle 1219"/>
              <p:cNvSpPr>
                <a:spLocks noChangeArrowheads="1"/>
              </p:cNvSpPr>
              <p:nvPr/>
            </p:nvSpPr>
            <p:spPr bwMode="auto">
              <a:xfrm>
                <a:off x="1517" y="1651"/>
                <a:ext cx="10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-50</a:t>
                </a:r>
                <a:endParaRPr lang="en-US" sz="800"/>
              </a:p>
            </p:txBody>
          </p:sp>
          <p:sp>
            <p:nvSpPr>
              <p:cNvPr id="98357" name="Rectangle 1220"/>
              <p:cNvSpPr>
                <a:spLocks noChangeArrowheads="1"/>
              </p:cNvSpPr>
              <p:nvPr/>
            </p:nvSpPr>
            <p:spPr bwMode="auto">
              <a:xfrm>
                <a:off x="1583" y="1537"/>
                <a:ext cx="3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a:t>
                </a:r>
                <a:endParaRPr lang="en-US" sz="800"/>
              </a:p>
            </p:txBody>
          </p:sp>
          <p:sp>
            <p:nvSpPr>
              <p:cNvPr id="98358" name="Rectangle 1221"/>
              <p:cNvSpPr>
                <a:spLocks noChangeArrowheads="1"/>
              </p:cNvSpPr>
              <p:nvPr/>
            </p:nvSpPr>
            <p:spPr bwMode="auto">
              <a:xfrm>
                <a:off x="1542" y="1429"/>
                <a:ext cx="66"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50</a:t>
                </a:r>
                <a:endParaRPr lang="en-US" sz="800"/>
              </a:p>
            </p:txBody>
          </p:sp>
          <p:sp>
            <p:nvSpPr>
              <p:cNvPr id="98359" name="Rectangle 1222"/>
              <p:cNvSpPr>
                <a:spLocks noChangeArrowheads="1"/>
              </p:cNvSpPr>
              <p:nvPr/>
            </p:nvSpPr>
            <p:spPr bwMode="auto">
              <a:xfrm>
                <a:off x="1498" y="1315"/>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100</a:t>
                </a:r>
                <a:endParaRPr lang="en-US" sz="800"/>
              </a:p>
            </p:txBody>
          </p:sp>
          <p:sp>
            <p:nvSpPr>
              <p:cNvPr id="98360" name="Rectangle 1223"/>
              <p:cNvSpPr>
                <a:spLocks noChangeArrowheads="1"/>
              </p:cNvSpPr>
              <p:nvPr/>
            </p:nvSpPr>
            <p:spPr bwMode="auto">
              <a:xfrm>
                <a:off x="1498" y="1207"/>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150</a:t>
                </a:r>
                <a:endParaRPr lang="en-US" sz="800"/>
              </a:p>
            </p:txBody>
          </p:sp>
          <p:sp>
            <p:nvSpPr>
              <p:cNvPr id="98361" name="Rectangle 1224"/>
              <p:cNvSpPr>
                <a:spLocks noChangeArrowheads="1"/>
              </p:cNvSpPr>
              <p:nvPr/>
            </p:nvSpPr>
            <p:spPr bwMode="auto">
              <a:xfrm>
                <a:off x="1498" y="109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200</a:t>
                </a:r>
                <a:endParaRPr lang="en-US" sz="800"/>
              </a:p>
            </p:txBody>
          </p:sp>
          <p:sp>
            <p:nvSpPr>
              <p:cNvPr id="98362" name="Rectangle 1225"/>
              <p:cNvSpPr>
                <a:spLocks noChangeArrowheads="1"/>
              </p:cNvSpPr>
              <p:nvPr/>
            </p:nvSpPr>
            <p:spPr bwMode="auto">
              <a:xfrm>
                <a:off x="1498" y="985"/>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250</a:t>
                </a:r>
                <a:endParaRPr lang="en-US" sz="800"/>
              </a:p>
            </p:txBody>
          </p:sp>
          <p:sp>
            <p:nvSpPr>
              <p:cNvPr id="98363" name="Rectangle 1226"/>
              <p:cNvSpPr>
                <a:spLocks noChangeArrowheads="1"/>
              </p:cNvSpPr>
              <p:nvPr/>
            </p:nvSpPr>
            <p:spPr bwMode="auto">
              <a:xfrm>
                <a:off x="1498" y="871"/>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300</a:t>
                </a:r>
                <a:endParaRPr lang="en-US" sz="800"/>
              </a:p>
            </p:txBody>
          </p:sp>
          <p:sp>
            <p:nvSpPr>
              <p:cNvPr id="98364" name="Rectangle 1227"/>
              <p:cNvSpPr>
                <a:spLocks noChangeArrowheads="1"/>
              </p:cNvSpPr>
              <p:nvPr/>
            </p:nvSpPr>
            <p:spPr bwMode="auto">
              <a:xfrm>
                <a:off x="1498" y="76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350</a:t>
                </a:r>
                <a:endParaRPr lang="en-US" sz="800"/>
              </a:p>
            </p:txBody>
          </p:sp>
          <p:sp>
            <p:nvSpPr>
              <p:cNvPr id="98365" name="Rectangle 1228"/>
              <p:cNvSpPr>
                <a:spLocks noChangeArrowheads="1"/>
              </p:cNvSpPr>
              <p:nvPr/>
            </p:nvSpPr>
            <p:spPr bwMode="auto">
              <a:xfrm>
                <a:off x="1498" y="649"/>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400</a:t>
                </a:r>
                <a:endParaRPr lang="en-US" sz="800"/>
              </a:p>
            </p:txBody>
          </p:sp>
          <p:sp>
            <p:nvSpPr>
              <p:cNvPr id="98366" name="Rectangle 1229"/>
              <p:cNvSpPr>
                <a:spLocks noChangeArrowheads="1"/>
              </p:cNvSpPr>
              <p:nvPr/>
            </p:nvSpPr>
            <p:spPr bwMode="auto">
              <a:xfrm rot="-5400000">
                <a:off x="1593"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1/2/97</a:t>
                </a:r>
                <a:endParaRPr lang="en-US" sz="800"/>
              </a:p>
            </p:txBody>
          </p:sp>
          <p:sp>
            <p:nvSpPr>
              <p:cNvPr id="98367" name="Rectangle 1230"/>
              <p:cNvSpPr>
                <a:spLocks noChangeArrowheads="1"/>
              </p:cNvSpPr>
              <p:nvPr/>
            </p:nvSpPr>
            <p:spPr bwMode="auto">
              <a:xfrm rot="-5400000">
                <a:off x="1737"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4/2/97</a:t>
                </a:r>
                <a:endParaRPr lang="en-US" sz="800"/>
              </a:p>
            </p:txBody>
          </p:sp>
          <p:sp>
            <p:nvSpPr>
              <p:cNvPr id="98368" name="Rectangle 1231"/>
              <p:cNvSpPr>
                <a:spLocks noChangeArrowheads="1"/>
              </p:cNvSpPr>
              <p:nvPr/>
            </p:nvSpPr>
            <p:spPr bwMode="auto">
              <a:xfrm rot="-5400000">
                <a:off x="1885"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7/2/97</a:t>
                </a:r>
                <a:endParaRPr lang="en-US" sz="800"/>
              </a:p>
            </p:txBody>
          </p:sp>
          <p:sp>
            <p:nvSpPr>
              <p:cNvPr id="98369" name="Rectangle 1232"/>
              <p:cNvSpPr>
                <a:spLocks noChangeArrowheads="1"/>
              </p:cNvSpPr>
              <p:nvPr/>
            </p:nvSpPr>
            <p:spPr bwMode="auto">
              <a:xfrm rot="-5400000">
                <a:off x="2021" y="1873"/>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10/2/97</a:t>
                </a:r>
                <a:endParaRPr lang="en-US" sz="800"/>
              </a:p>
            </p:txBody>
          </p:sp>
          <p:sp>
            <p:nvSpPr>
              <p:cNvPr id="98370" name="Rectangle 1233"/>
              <p:cNvSpPr>
                <a:spLocks noChangeArrowheads="1"/>
              </p:cNvSpPr>
              <p:nvPr/>
            </p:nvSpPr>
            <p:spPr bwMode="auto">
              <a:xfrm rot="-5400000">
                <a:off x="2186" y="1846"/>
                <a:ext cx="164" cy="81"/>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1/2/98</a:t>
                </a:r>
                <a:endParaRPr lang="en-US" sz="800"/>
              </a:p>
            </p:txBody>
          </p:sp>
          <p:sp>
            <p:nvSpPr>
              <p:cNvPr id="98371" name="Rectangle 1234"/>
              <p:cNvSpPr>
                <a:spLocks noChangeArrowheads="1"/>
              </p:cNvSpPr>
              <p:nvPr/>
            </p:nvSpPr>
            <p:spPr bwMode="auto">
              <a:xfrm rot="-5400000">
                <a:off x="2331"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4/2/98</a:t>
                </a:r>
                <a:endParaRPr lang="en-US" sz="800"/>
              </a:p>
            </p:txBody>
          </p:sp>
          <p:sp>
            <p:nvSpPr>
              <p:cNvPr id="98372" name="Rectangle 1235"/>
              <p:cNvSpPr>
                <a:spLocks noChangeArrowheads="1"/>
              </p:cNvSpPr>
              <p:nvPr/>
            </p:nvSpPr>
            <p:spPr bwMode="auto">
              <a:xfrm rot="-5400000">
                <a:off x="2482"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7/2/98</a:t>
                </a:r>
                <a:endParaRPr lang="en-US" sz="800"/>
              </a:p>
            </p:txBody>
          </p:sp>
          <p:sp>
            <p:nvSpPr>
              <p:cNvPr id="98373" name="Rectangle 1236"/>
              <p:cNvSpPr>
                <a:spLocks noChangeArrowheads="1"/>
              </p:cNvSpPr>
              <p:nvPr/>
            </p:nvSpPr>
            <p:spPr bwMode="auto">
              <a:xfrm rot="-5400000">
                <a:off x="2614" y="1873"/>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10/2/98</a:t>
                </a:r>
                <a:endParaRPr lang="en-US" sz="800"/>
              </a:p>
            </p:txBody>
          </p:sp>
          <p:sp>
            <p:nvSpPr>
              <p:cNvPr id="98374" name="Rectangle 1237"/>
              <p:cNvSpPr>
                <a:spLocks noChangeArrowheads="1"/>
              </p:cNvSpPr>
              <p:nvPr/>
            </p:nvSpPr>
            <p:spPr bwMode="auto">
              <a:xfrm rot="-5400000">
                <a:off x="2781"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1/2/99</a:t>
                </a:r>
                <a:endParaRPr lang="en-US" sz="800"/>
              </a:p>
            </p:txBody>
          </p:sp>
          <p:sp>
            <p:nvSpPr>
              <p:cNvPr id="98375" name="Rectangle 1238"/>
              <p:cNvSpPr>
                <a:spLocks noChangeArrowheads="1"/>
              </p:cNvSpPr>
              <p:nvPr/>
            </p:nvSpPr>
            <p:spPr bwMode="auto">
              <a:xfrm rot="-5400000">
                <a:off x="2924"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4/2/99</a:t>
                </a:r>
                <a:endParaRPr lang="en-US" sz="800"/>
              </a:p>
            </p:txBody>
          </p:sp>
          <p:sp>
            <p:nvSpPr>
              <p:cNvPr id="98376" name="Rectangle 1239"/>
              <p:cNvSpPr>
                <a:spLocks noChangeArrowheads="1"/>
              </p:cNvSpPr>
              <p:nvPr/>
            </p:nvSpPr>
            <p:spPr bwMode="auto">
              <a:xfrm rot="-5400000">
                <a:off x="3076"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7/2/99</a:t>
                </a:r>
                <a:endParaRPr lang="en-US" sz="800"/>
              </a:p>
            </p:txBody>
          </p:sp>
          <p:sp>
            <p:nvSpPr>
              <p:cNvPr id="98377" name="Rectangle 1240"/>
              <p:cNvSpPr>
                <a:spLocks noChangeArrowheads="1"/>
              </p:cNvSpPr>
              <p:nvPr/>
            </p:nvSpPr>
            <p:spPr bwMode="auto">
              <a:xfrm rot="-5400000">
                <a:off x="3209" y="1873"/>
                <a:ext cx="196" cy="81"/>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10/2/99</a:t>
                </a:r>
                <a:endParaRPr lang="en-US" sz="800"/>
              </a:p>
            </p:txBody>
          </p:sp>
          <p:sp>
            <p:nvSpPr>
              <p:cNvPr id="98378" name="Rectangle 1241"/>
              <p:cNvSpPr>
                <a:spLocks noChangeArrowheads="1"/>
              </p:cNvSpPr>
              <p:nvPr/>
            </p:nvSpPr>
            <p:spPr bwMode="auto">
              <a:xfrm rot="-5400000">
                <a:off x="3375"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1/2/00</a:t>
                </a:r>
                <a:endParaRPr lang="en-US" sz="800"/>
              </a:p>
            </p:txBody>
          </p:sp>
          <p:sp>
            <p:nvSpPr>
              <p:cNvPr id="98379" name="Rectangle 1242"/>
              <p:cNvSpPr>
                <a:spLocks noChangeArrowheads="1"/>
              </p:cNvSpPr>
              <p:nvPr/>
            </p:nvSpPr>
            <p:spPr bwMode="auto">
              <a:xfrm rot="-5400000">
                <a:off x="3519"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4/2/00</a:t>
                </a:r>
                <a:endParaRPr lang="en-US" sz="800"/>
              </a:p>
            </p:txBody>
          </p:sp>
          <p:sp>
            <p:nvSpPr>
              <p:cNvPr id="98380" name="Rectangle 1243"/>
              <p:cNvSpPr>
                <a:spLocks noChangeArrowheads="1"/>
              </p:cNvSpPr>
              <p:nvPr/>
            </p:nvSpPr>
            <p:spPr bwMode="auto">
              <a:xfrm rot="-5400000">
                <a:off x="3669"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7/2/00</a:t>
                </a:r>
                <a:endParaRPr lang="en-US" sz="800"/>
              </a:p>
            </p:txBody>
          </p:sp>
          <p:sp>
            <p:nvSpPr>
              <p:cNvPr id="98381" name="Rectangle 1244"/>
              <p:cNvSpPr>
                <a:spLocks noChangeArrowheads="1"/>
              </p:cNvSpPr>
              <p:nvPr/>
            </p:nvSpPr>
            <p:spPr bwMode="auto">
              <a:xfrm rot="-5400000">
                <a:off x="3801" y="1873"/>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10/2/00</a:t>
                </a:r>
                <a:endParaRPr lang="en-US" sz="800"/>
              </a:p>
            </p:txBody>
          </p:sp>
          <p:sp>
            <p:nvSpPr>
              <p:cNvPr id="98382" name="Rectangle 1245"/>
              <p:cNvSpPr>
                <a:spLocks noChangeArrowheads="1"/>
              </p:cNvSpPr>
              <p:nvPr/>
            </p:nvSpPr>
            <p:spPr bwMode="auto">
              <a:xfrm rot="-5400000">
                <a:off x="3969"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1/2/01</a:t>
                </a:r>
                <a:endParaRPr lang="en-US" sz="800"/>
              </a:p>
            </p:txBody>
          </p:sp>
          <p:sp>
            <p:nvSpPr>
              <p:cNvPr id="98383" name="Rectangle 1246"/>
              <p:cNvSpPr>
                <a:spLocks noChangeArrowheads="1"/>
              </p:cNvSpPr>
              <p:nvPr/>
            </p:nvSpPr>
            <p:spPr bwMode="auto">
              <a:xfrm>
                <a:off x="1427" y="451"/>
                <a:ext cx="2898" cy="1686"/>
              </a:xfrm>
              <a:prstGeom prst="rect">
                <a:avLst/>
              </a:prstGeom>
              <a:noFill/>
              <a:ln w="9525">
                <a:solidFill>
                  <a:srgbClr val="000000"/>
                </a:solidFill>
                <a:miter lim="800000"/>
                <a:headEnd/>
                <a:tailEnd/>
              </a:ln>
            </p:spPr>
            <p:txBody>
              <a:bodyPr/>
              <a:lstStyle/>
              <a:p>
                <a:endParaRPr lang="en-US"/>
              </a:p>
            </p:txBody>
          </p:sp>
        </p:grpSp>
      </p:grpSp>
      <p:sp>
        <p:nvSpPr>
          <p:cNvPr id="98309" name="Text Box 1247"/>
          <p:cNvSpPr txBox="1">
            <a:spLocks noChangeArrowheads="1"/>
          </p:cNvSpPr>
          <p:nvPr/>
        </p:nvSpPr>
        <p:spPr bwMode="auto">
          <a:xfrm>
            <a:off x="533400" y="1676400"/>
            <a:ext cx="1428750" cy="457200"/>
          </a:xfrm>
          <a:prstGeom prst="rect">
            <a:avLst/>
          </a:prstGeom>
          <a:noFill/>
          <a:ln w="12700">
            <a:noFill/>
            <a:miter lim="800000"/>
            <a:headEnd type="none" w="sm" len="sm"/>
            <a:tailEnd type="none" w="sm" len="sm"/>
          </a:ln>
        </p:spPr>
        <p:txBody>
          <a:bodyPr wrap="none">
            <a:spAutoFit/>
          </a:bodyPr>
          <a:lstStyle/>
          <a:p>
            <a:r>
              <a:rPr lang="en-US" sz="2400"/>
              <a:t>Dual Axis</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8"/>
          <p:cNvSpPr>
            <a:spLocks noGrp="1"/>
          </p:cNvSpPr>
          <p:nvPr>
            <p:ph type="sldNum" sz="quarter" idx="12"/>
          </p:nvPr>
        </p:nvSpPr>
        <p:spPr>
          <a:noFill/>
        </p:spPr>
        <p:txBody>
          <a:bodyPr/>
          <a:lstStyle/>
          <a:p>
            <a:fld id="{CF088A91-6FCC-4177-A15D-EFEDA11133C8}" type="slidenum">
              <a:rPr lang="en-US" smtClean="0"/>
              <a:pPr/>
              <a:t>78</a:t>
            </a:fld>
            <a:endParaRPr lang="en-US" smtClean="0"/>
          </a:p>
        </p:txBody>
      </p:sp>
      <p:sp>
        <p:nvSpPr>
          <p:cNvPr id="101380" name="Rectangle 724"/>
          <p:cNvSpPr>
            <a:spLocks noGrp="1" noChangeArrowheads="1"/>
          </p:cNvSpPr>
          <p:nvPr>
            <p:ph type="title"/>
          </p:nvPr>
        </p:nvSpPr>
        <p:spPr>
          <a:xfrm>
            <a:off x="685800" y="76200"/>
            <a:ext cx="7772400" cy="1143000"/>
          </a:xfrm>
          <a:noFill/>
        </p:spPr>
        <p:txBody>
          <a:bodyPr lIns="92075" tIns="46038" rIns="92075" bIns="46038"/>
          <a:lstStyle/>
          <a:p>
            <a:r>
              <a:rPr lang="en-US" dirty="0" smtClean="0"/>
              <a:t>Graphical Analysis</a:t>
            </a:r>
            <a:br>
              <a:rPr lang="en-US" dirty="0" smtClean="0"/>
            </a:br>
            <a:r>
              <a:rPr lang="en-US" sz="3200" dirty="0" err="1" smtClean="0"/>
              <a:t>Heatmap</a:t>
            </a:r>
            <a:r>
              <a:rPr lang="en-US" sz="3200" dirty="0" smtClean="0"/>
              <a:t> Table</a:t>
            </a:r>
            <a:endParaRPr lang="en-US" dirty="0" smtClean="0"/>
          </a:p>
        </p:txBody>
      </p:sp>
      <p:pic>
        <p:nvPicPr>
          <p:cNvPr id="886" name="Picture 3"/>
          <p:cNvPicPr>
            <a:picLocks noChangeAspect="1" noChangeArrowheads="1"/>
          </p:cNvPicPr>
          <p:nvPr/>
        </p:nvPicPr>
        <p:blipFill>
          <a:blip r:embed="rId2" cstate="print"/>
          <a:srcRect/>
          <a:stretch>
            <a:fillRect/>
          </a:stretch>
        </p:blipFill>
        <p:spPr bwMode="auto">
          <a:xfrm>
            <a:off x="6837363" y="6191250"/>
            <a:ext cx="1754187" cy="608013"/>
          </a:xfrm>
          <a:prstGeom prst="rect">
            <a:avLst/>
          </a:prstGeom>
          <a:noFill/>
          <a:ln w="19050">
            <a:noFill/>
            <a:miter lim="800000"/>
            <a:headEnd/>
            <a:tailEnd/>
          </a:ln>
        </p:spPr>
      </p:pic>
      <p:grpSp>
        <p:nvGrpSpPr>
          <p:cNvPr id="887" name="Group 4"/>
          <p:cNvGrpSpPr>
            <a:grpSpLocks noChangeAspect="1"/>
          </p:cNvGrpSpPr>
          <p:nvPr/>
        </p:nvGrpSpPr>
        <p:grpSpPr bwMode="auto">
          <a:xfrm>
            <a:off x="368861" y="1495424"/>
            <a:ext cx="8394139" cy="4818161"/>
            <a:chOff x="84" y="765"/>
            <a:chExt cx="5575" cy="3200"/>
          </a:xfrm>
        </p:grpSpPr>
        <p:sp>
          <p:nvSpPr>
            <p:cNvPr id="888" name="AutoShape 3"/>
            <p:cNvSpPr>
              <a:spLocks noChangeAspect="1" noChangeArrowheads="1" noTextEdit="1"/>
            </p:cNvSpPr>
            <p:nvPr/>
          </p:nvSpPr>
          <p:spPr bwMode="auto">
            <a:xfrm>
              <a:off x="91" y="765"/>
              <a:ext cx="5568" cy="30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889" name="Group 205"/>
            <p:cNvGrpSpPr>
              <a:grpSpLocks/>
            </p:cNvGrpSpPr>
            <p:nvPr/>
          </p:nvGrpSpPr>
          <p:grpSpPr bwMode="auto">
            <a:xfrm>
              <a:off x="84" y="804"/>
              <a:ext cx="5568" cy="2910"/>
              <a:chOff x="84" y="804"/>
              <a:chExt cx="5568" cy="2910"/>
            </a:xfrm>
          </p:grpSpPr>
          <p:sp>
            <p:nvSpPr>
              <p:cNvPr id="1346" name="Rectangle 5"/>
              <p:cNvSpPr>
                <a:spLocks noChangeArrowheads="1"/>
              </p:cNvSpPr>
              <p:nvPr/>
            </p:nvSpPr>
            <p:spPr bwMode="auto">
              <a:xfrm>
                <a:off x="84" y="804"/>
                <a:ext cx="5567" cy="167"/>
              </a:xfrm>
              <a:prstGeom prst="rect">
                <a:avLst/>
              </a:prstGeom>
              <a:solidFill>
                <a:srgbClr val="0033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7" name="Rectangle 6"/>
              <p:cNvSpPr>
                <a:spLocks noChangeArrowheads="1"/>
              </p:cNvSpPr>
              <p:nvPr/>
            </p:nvSpPr>
            <p:spPr bwMode="auto">
              <a:xfrm>
                <a:off x="1771" y="968"/>
                <a:ext cx="756" cy="273"/>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8" name="Rectangle 7"/>
              <p:cNvSpPr>
                <a:spLocks noChangeArrowheads="1"/>
              </p:cNvSpPr>
              <p:nvPr/>
            </p:nvSpPr>
            <p:spPr bwMode="auto">
              <a:xfrm>
                <a:off x="2524" y="968"/>
                <a:ext cx="245" cy="273"/>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9" name="Rectangle 8"/>
              <p:cNvSpPr>
                <a:spLocks noChangeArrowheads="1"/>
              </p:cNvSpPr>
              <p:nvPr/>
            </p:nvSpPr>
            <p:spPr bwMode="auto">
              <a:xfrm>
                <a:off x="2766" y="968"/>
                <a:ext cx="1484" cy="273"/>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0" name="Rectangle 9"/>
              <p:cNvSpPr>
                <a:spLocks noChangeArrowheads="1"/>
              </p:cNvSpPr>
              <p:nvPr/>
            </p:nvSpPr>
            <p:spPr bwMode="auto">
              <a:xfrm>
                <a:off x="4247" y="968"/>
                <a:ext cx="246" cy="273"/>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1" name="Rectangle 10"/>
              <p:cNvSpPr>
                <a:spLocks noChangeArrowheads="1"/>
              </p:cNvSpPr>
              <p:nvPr/>
            </p:nvSpPr>
            <p:spPr bwMode="auto">
              <a:xfrm>
                <a:off x="4490" y="968"/>
                <a:ext cx="246" cy="273"/>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2" name="Rectangle 12"/>
              <p:cNvSpPr>
                <a:spLocks noChangeArrowheads="1"/>
              </p:cNvSpPr>
              <p:nvPr/>
            </p:nvSpPr>
            <p:spPr bwMode="auto">
              <a:xfrm>
                <a:off x="1771" y="1238"/>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3" name="Rectangle 13"/>
              <p:cNvSpPr>
                <a:spLocks noChangeArrowheads="1"/>
              </p:cNvSpPr>
              <p:nvPr/>
            </p:nvSpPr>
            <p:spPr bwMode="auto">
              <a:xfrm>
                <a:off x="2524" y="1238"/>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4" name="Rectangle 14"/>
              <p:cNvSpPr>
                <a:spLocks noChangeArrowheads="1"/>
              </p:cNvSpPr>
              <p:nvPr/>
            </p:nvSpPr>
            <p:spPr bwMode="auto">
              <a:xfrm>
                <a:off x="2766" y="1238"/>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5" name="Rectangle 15"/>
              <p:cNvSpPr>
                <a:spLocks noChangeArrowheads="1"/>
              </p:cNvSpPr>
              <p:nvPr/>
            </p:nvSpPr>
            <p:spPr bwMode="auto">
              <a:xfrm>
                <a:off x="4247" y="1238"/>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6" name="Rectangle 16"/>
              <p:cNvSpPr>
                <a:spLocks noChangeArrowheads="1"/>
              </p:cNvSpPr>
              <p:nvPr/>
            </p:nvSpPr>
            <p:spPr bwMode="auto">
              <a:xfrm>
                <a:off x="4490" y="1238"/>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8"/>
              <p:cNvSpPr>
                <a:spLocks noChangeArrowheads="1"/>
              </p:cNvSpPr>
              <p:nvPr/>
            </p:nvSpPr>
            <p:spPr bwMode="auto">
              <a:xfrm>
                <a:off x="1771" y="1423"/>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Rectangle 19"/>
              <p:cNvSpPr>
                <a:spLocks noChangeArrowheads="1"/>
              </p:cNvSpPr>
              <p:nvPr/>
            </p:nvSpPr>
            <p:spPr bwMode="auto">
              <a:xfrm>
                <a:off x="2524" y="1423"/>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9" name="Rectangle 20"/>
              <p:cNvSpPr>
                <a:spLocks noChangeArrowheads="1"/>
              </p:cNvSpPr>
              <p:nvPr/>
            </p:nvSpPr>
            <p:spPr bwMode="auto">
              <a:xfrm>
                <a:off x="2766" y="1423"/>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21"/>
              <p:cNvSpPr>
                <a:spLocks noChangeArrowheads="1"/>
              </p:cNvSpPr>
              <p:nvPr/>
            </p:nvSpPr>
            <p:spPr bwMode="auto">
              <a:xfrm>
                <a:off x="4247" y="1423"/>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Rectangle 22"/>
              <p:cNvSpPr>
                <a:spLocks noChangeArrowheads="1"/>
              </p:cNvSpPr>
              <p:nvPr/>
            </p:nvSpPr>
            <p:spPr bwMode="auto">
              <a:xfrm>
                <a:off x="4490" y="1423"/>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2" name="Rectangle 24"/>
              <p:cNvSpPr>
                <a:spLocks noChangeArrowheads="1"/>
              </p:cNvSpPr>
              <p:nvPr/>
            </p:nvSpPr>
            <p:spPr bwMode="auto">
              <a:xfrm>
                <a:off x="1771" y="1608"/>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3" name="Rectangle 25"/>
              <p:cNvSpPr>
                <a:spLocks noChangeArrowheads="1"/>
              </p:cNvSpPr>
              <p:nvPr/>
            </p:nvSpPr>
            <p:spPr bwMode="auto">
              <a:xfrm>
                <a:off x="2524" y="1608"/>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26"/>
              <p:cNvSpPr>
                <a:spLocks noChangeArrowheads="1"/>
              </p:cNvSpPr>
              <p:nvPr/>
            </p:nvSpPr>
            <p:spPr bwMode="auto">
              <a:xfrm>
                <a:off x="2766" y="1608"/>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Rectangle 27"/>
              <p:cNvSpPr>
                <a:spLocks noChangeArrowheads="1"/>
              </p:cNvSpPr>
              <p:nvPr/>
            </p:nvSpPr>
            <p:spPr bwMode="auto">
              <a:xfrm>
                <a:off x="4247" y="1608"/>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6" name="Rectangle 28"/>
              <p:cNvSpPr>
                <a:spLocks noChangeArrowheads="1"/>
              </p:cNvSpPr>
              <p:nvPr/>
            </p:nvSpPr>
            <p:spPr bwMode="auto">
              <a:xfrm>
                <a:off x="4490" y="1608"/>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30"/>
              <p:cNvSpPr>
                <a:spLocks noChangeArrowheads="1"/>
              </p:cNvSpPr>
              <p:nvPr/>
            </p:nvSpPr>
            <p:spPr bwMode="auto">
              <a:xfrm>
                <a:off x="1771" y="1793"/>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Rectangle 31"/>
              <p:cNvSpPr>
                <a:spLocks noChangeArrowheads="1"/>
              </p:cNvSpPr>
              <p:nvPr/>
            </p:nvSpPr>
            <p:spPr bwMode="auto">
              <a:xfrm>
                <a:off x="2524" y="1793"/>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32"/>
              <p:cNvSpPr>
                <a:spLocks noChangeArrowheads="1"/>
              </p:cNvSpPr>
              <p:nvPr/>
            </p:nvSpPr>
            <p:spPr bwMode="auto">
              <a:xfrm>
                <a:off x="2766" y="1793"/>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Rectangle 33"/>
              <p:cNvSpPr>
                <a:spLocks noChangeArrowheads="1"/>
              </p:cNvSpPr>
              <p:nvPr/>
            </p:nvSpPr>
            <p:spPr bwMode="auto">
              <a:xfrm>
                <a:off x="4247" y="1793"/>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1" name="Rectangle 34"/>
              <p:cNvSpPr>
                <a:spLocks noChangeArrowheads="1"/>
              </p:cNvSpPr>
              <p:nvPr/>
            </p:nvSpPr>
            <p:spPr bwMode="auto">
              <a:xfrm>
                <a:off x="4490" y="1793"/>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2" name="Rectangle 36"/>
              <p:cNvSpPr>
                <a:spLocks noChangeArrowheads="1"/>
              </p:cNvSpPr>
              <p:nvPr/>
            </p:nvSpPr>
            <p:spPr bwMode="auto">
              <a:xfrm>
                <a:off x="1771" y="1978"/>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37"/>
              <p:cNvSpPr>
                <a:spLocks noChangeArrowheads="1"/>
              </p:cNvSpPr>
              <p:nvPr/>
            </p:nvSpPr>
            <p:spPr bwMode="auto">
              <a:xfrm>
                <a:off x="2524" y="1978"/>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Rectangle 38"/>
              <p:cNvSpPr>
                <a:spLocks noChangeArrowheads="1"/>
              </p:cNvSpPr>
              <p:nvPr/>
            </p:nvSpPr>
            <p:spPr bwMode="auto">
              <a:xfrm>
                <a:off x="2766" y="1978"/>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5" name="Rectangle 39"/>
              <p:cNvSpPr>
                <a:spLocks noChangeArrowheads="1"/>
              </p:cNvSpPr>
              <p:nvPr/>
            </p:nvSpPr>
            <p:spPr bwMode="auto">
              <a:xfrm>
                <a:off x="4247" y="1978"/>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6" name="Rectangle 40"/>
              <p:cNvSpPr>
                <a:spLocks noChangeArrowheads="1"/>
              </p:cNvSpPr>
              <p:nvPr/>
            </p:nvSpPr>
            <p:spPr bwMode="auto">
              <a:xfrm>
                <a:off x="4490" y="1978"/>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7" name="Rectangle 42"/>
              <p:cNvSpPr>
                <a:spLocks noChangeArrowheads="1"/>
              </p:cNvSpPr>
              <p:nvPr/>
            </p:nvSpPr>
            <p:spPr bwMode="auto">
              <a:xfrm>
                <a:off x="1771" y="2163"/>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8" name="Rectangle 43"/>
              <p:cNvSpPr>
                <a:spLocks noChangeArrowheads="1"/>
              </p:cNvSpPr>
              <p:nvPr/>
            </p:nvSpPr>
            <p:spPr bwMode="auto">
              <a:xfrm>
                <a:off x="2524" y="2163"/>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44"/>
              <p:cNvSpPr>
                <a:spLocks noChangeArrowheads="1"/>
              </p:cNvSpPr>
              <p:nvPr/>
            </p:nvSpPr>
            <p:spPr bwMode="auto">
              <a:xfrm>
                <a:off x="2766" y="2163"/>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45"/>
              <p:cNvSpPr>
                <a:spLocks noChangeArrowheads="1"/>
              </p:cNvSpPr>
              <p:nvPr/>
            </p:nvSpPr>
            <p:spPr bwMode="auto">
              <a:xfrm>
                <a:off x="4247" y="2163"/>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46"/>
              <p:cNvSpPr>
                <a:spLocks noChangeArrowheads="1"/>
              </p:cNvSpPr>
              <p:nvPr/>
            </p:nvSpPr>
            <p:spPr bwMode="auto">
              <a:xfrm>
                <a:off x="4490" y="2163"/>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48"/>
              <p:cNvSpPr>
                <a:spLocks noChangeArrowheads="1"/>
              </p:cNvSpPr>
              <p:nvPr/>
            </p:nvSpPr>
            <p:spPr bwMode="auto">
              <a:xfrm>
                <a:off x="1771" y="2348"/>
                <a:ext cx="756" cy="189"/>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49"/>
              <p:cNvSpPr>
                <a:spLocks noChangeArrowheads="1"/>
              </p:cNvSpPr>
              <p:nvPr/>
            </p:nvSpPr>
            <p:spPr bwMode="auto">
              <a:xfrm>
                <a:off x="2524" y="2348"/>
                <a:ext cx="245" cy="189"/>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51"/>
              <p:cNvSpPr>
                <a:spLocks noChangeArrowheads="1"/>
              </p:cNvSpPr>
              <p:nvPr/>
            </p:nvSpPr>
            <p:spPr bwMode="auto">
              <a:xfrm>
                <a:off x="2766" y="2348"/>
                <a:ext cx="1727" cy="189"/>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52"/>
              <p:cNvSpPr>
                <a:spLocks noChangeArrowheads="1"/>
              </p:cNvSpPr>
              <p:nvPr/>
            </p:nvSpPr>
            <p:spPr bwMode="auto">
              <a:xfrm>
                <a:off x="4490" y="2348"/>
                <a:ext cx="246" cy="189"/>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54"/>
              <p:cNvSpPr>
                <a:spLocks noChangeArrowheads="1"/>
              </p:cNvSpPr>
              <p:nvPr/>
            </p:nvSpPr>
            <p:spPr bwMode="auto">
              <a:xfrm>
                <a:off x="1771" y="2534"/>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55"/>
              <p:cNvSpPr>
                <a:spLocks noChangeArrowheads="1"/>
              </p:cNvSpPr>
              <p:nvPr/>
            </p:nvSpPr>
            <p:spPr bwMode="auto">
              <a:xfrm>
                <a:off x="2524" y="2534"/>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56"/>
              <p:cNvSpPr>
                <a:spLocks noChangeArrowheads="1"/>
              </p:cNvSpPr>
              <p:nvPr/>
            </p:nvSpPr>
            <p:spPr bwMode="auto">
              <a:xfrm>
                <a:off x="2766" y="2534"/>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57"/>
              <p:cNvSpPr>
                <a:spLocks noChangeArrowheads="1"/>
              </p:cNvSpPr>
              <p:nvPr/>
            </p:nvSpPr>
            <p:spPr bwMode="auto">
              <a:xfrm>
                <a:off x="4247" y="2534"/>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58"/>
              <p:cNvSpPr>
                <a:spLocks noChangeArrowheads="1"/>
              </p:cNvSpPr>
              <p:nvPr/>
            </p:nvSpPr>
            <p:spPr bwMode="auto">
              <a:xfrm>
                <a:off x="4490" y="2534"/>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60"/>
              <p:cNvSpPr>
                <a:spLocks noChangeArrowheads="1"/>
              </p:cNvSpPr>
              <p:nvPr/>
            </p:nvSpPr>
            <p:spPr bwMode="auto">
              <a:xfrm>
                <a:off x="1771" y="2722"/>
                <a:ext cx="756" cy="18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61"/>
              <p:cNvSpPr>
                <a:spLocks noChangeArrowheads="1"/>
              </p:cNvSpPr>
              <p:nvPr/>
            </p:nvSpPr>
            <p:spPr bwMode="auto">
              <a:xfrm>
                <a:off x="2524" y="2722"/>
                <a:ext cx="245" cy="185"/>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Rectangle 62"/>
              <p:cNvSpPr>
                <a:spLocks noChangeArrowheads="1"/>
              </p:cNvSpPr>
              <p:nvPr/>
            </p:nvSpPr>
            <p:spPr bwMode="auto">
              <a:xfrm>
                <a:off x="2766" y="2722"/>
                <a:ext cx="1484" cy="18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4" name="Rectangle 63"/>
              <p:cNvSpPr>
                <a:spLocks noChangeArrowheads="1"/>
              </p:cNvSpPr>
              <p:nvPr/>
            </p:nvSpPr>
            <p:spPr bwMode="auto">
              <a:xfrm>
                <a:off x="4247" y="2722"/>
                <a:ext cx="246" cy="185"/>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5" name="Rectangle 64"/>
              <p:cNvSpPr>
                <a:spLocks noChangeArrowheads="1"/>
              </p:cNvSpPr>
              <p:nvPr/>
            </p:nvSpPr>
            <p:spPr bwMode="auto">
              <a:xfrm>
                <a:off x="4490" y="2722"/>
                <a:ext cx="246" cy="18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6" name="Rectangle 66"/>
              <p:cNvSpPr>
                <a:spLocks noChangeArrowheads="1"/>
              </p:cNvSpPr>
              <p:nvPr/>
            </p:nvSpPr>
            <p:spPr bwMode="auto">
              <a:xfrm>
                <a:off x="1771" y="2904"/>
                <a:ext cx="998" cy="25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7" name="Rectangle 67"/>
              <p:cNvSpPr>
                <a:spLocks noChangeArrowheads="1"/>
              </p:cNvSpPr>
              <p:nvPr/>
            </p:nvSpPr>
            <p:spPr bwMode="auto">
              <a:xfrm>
                <a:off x="2766" y="2904"/>
                <a:ext cx="246" cy="255"/>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68"/>
              <p:cNvSpPr>
                <a:spLocks noChangeArrowheads="1"/>
              </p:cNvSpPr>
              <p:nvPr/>
            </p:nvSpPr>
            <p:spPr bwMode="auto">
              <a:xfrm>
                <a:off x="3009" y="2904"/>
                <a:ext cx="489" cy="25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69"/>
              <p:cNvSpPr>
                <a:spLocks noChangeArrowheads="1"/>
              </p:cNvSpPr>
              <p:nvPr/>
            </p:nvSpPr>
            <p:spPr bwMode="auto">
              <a:xfrm>
                <a:off x="3495" y="2904"/>
                <a:ext cx="245" cy="255"/>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70"/>
              <p:cNvSpPr>
                <a:spLocks noChangeArrowheads="1"/>
              </p:cNvSpPr>
              <p:nvPr/>
            </p:nvSpPr>
            <p:spPr bwMode="auto">
              <a:xfrm>
                <a:off x="3737" y="2904"/>
                <a:ext cx="999" cy="25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72"/>
              <p:cNvSpPr>
                <a:spLocks noChangeArrowheads="1"/>
              </p:cNvSpPr>
              <p:nvPr/>
            </p:nvSpPr>
            <p:spPr bwMode="auto">
              <a:xfrm>
                <a:off x="1771" y="3156"/>
                <a:ext cx="1727"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73"/>
              <p:cNvSpPr>
                <a:spLocks noChangeArrowheads="1"/>
              </p:cNvSpPr>
              <p:nvPr/>
            </p:nvSpPr>
            <p:spPr bwMode="auto">
              <a:xfrm>
                <a:off x="3495" y="3156"/>
                <a:ext cx="245"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74"/>
              <p:cNvSpPr>
                <a:spLocks noChangeArrowheads="1"/>
              </p:cNvSpPr>
              <p:nvPr/>
            </p:nvSpPr>
            <p:spPr bwMode="auto">
              <a:xfrm>
                <a:off x="3737" y="3156"/>
                <a:ext cx="999"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76"/>
              <p:cNvSpPr>
                <a:spLocks noChangeArrowheads="1"/>
              </p:cNvSpPr>
              <p:nvPr/>
            </p:nvSpPr>
            <p:spPr bwMode="auto">
              <a:xfrm>
                <a:off x="1771" y="3341"/>
                <a:ext cx="2722"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77"/>
              <p:cNvSpPr>
                <a:spLocks noChangeArrowheads="1"/>
              </p:cNvSpPr>
              <p:nvPr/>
            </p:nvSpPr>
            <p:spPr bwMode="auto">
              <a:xfrm>
                <a:off x="4490" y="3341"/>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79"/>
              <p:cNvSpPr>
                <a:spLocks noChangeArrowheads="1"/>
              </p:cNvSpPr>
              <p:nvPr/>
            </p:nvSpPr>
            <p:spPr bwMode="auto">
              <a:xfrm>
                <a:off x="1771" y="3526"/>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80"/>
              <p:cNvSpPr>
                <a:spLocks noChangeArrowheads="1"/>
              </p:cNvSpPr>
              <p:nvPr/>
            </p:nvSpPr>
            <p:spPr bwMode="auto">
              <a:xfrm>
                <a:off x="3252" y="3526"/>
                <a:ext cx="246" cy="18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Rectangle 81"/>
              <p:cNvSpPr>
                <a:spLocks noChangeArrowheads="1"/>
              </p:cNvSpPr>
              <p:nvPr/>
            </p:nvSpPr>
            <p:spPr bwMode="auto">
              <a:xfrm>
                <a:off x="3495" y="3526"/>
                <a:ext cx="1241"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9" name="Rectangle 87"/>
              <p:cNvSpPr>
                <a:spLocks noChangeArrowheads="1"/>
              </p:cNvSpPr>
              <p:nvPr/>
            </p:nvSpPr>
            <p:spPr bwMode="auto">
              <a:xfrm>
                <a:off x="130" y="862"/>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10" name="Rectangle 88"/>
              <p:cNvSpPr>
                <a:spLocks noChangeArrowheads="1"/>
              </p:cNvSpPr>
              <p:nvPr/>
            </p:nvSpPr>
            <p:spPr bwMode="auto">
              <a:xfrm>
                <a:off x="330" y="862"/>
                <a:ext cx="18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Segment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1" name="Rectangle 89"/>
              <p:cNvSpPr>
                <a:spLocks noChangeArrowheads="1"/>
              </p:cNvSpPr>
              <p:nvPr/>
            </p:nvSpPr>
            <p:spPr bwMode="auto">
              <a:xfrm>
                <a:off x="566" y="862"/>
                <a:ext cx="14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NPA 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2" name="Rectangle 90"/>
              <p:cNvSpPr>
                <a:spLocks noChangeArrowheads="1"/>
              </p:cNvSpPr>
              <p:nvPr/>
            </p:nvSpPr>
            <p:spPr bwMode="auto">
              <a:xfrm>
                <a:off x="943" y="862"/>
                <a:ext cx="12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TITLE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3" name="Rectangle 91"/>
              <p:cNvSpPr>
                <a:spLocks noChangeArrowheads="1"/>
              </p:cNvSpPr>
              <p:nvPr/>
            </p:nvSpPr>
            <p:spPr bwMode="auto">
              <a:xfrm>
                <a:off x="1295" y="810"/>
                <a:ext cx="20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Proposer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4" name="Rectangle 92"/>
              <p:cNvSpPr>
                <a:spLocks noChangeArrowheads="1"/>
              </p:cNvSpPr>
              <p:nvPr/>
            </p:nvSpPr>
            <p:spPr bwMode="auto">
              <a:xfrm>
                <a:off x="1270" y="862"/>
                <a:ext cx="2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Submission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5" name="Rectangle 93"/>
              <p:cNvSpPr>
                <a:spLocks noChangeArrowheads="1"/>
              </p:cNvSpPr>
              <p:nvPr/>
            </p:nvSpPr>
            <p:spPr bwMode="auto">
              <a:xfrm>
                <a:off x="1337" y="913"/>
                <a:ext cx="10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6" name="Rectangle 94"/>
              <p:cNvSpPr>
                <a:spLocks noChangeArrowheads="1"/>
              </p:cNvSpPr>
              <p:nvPr/>
            </p:nvSpPr>
            <p:spPr bwMode="auto">
              <a:xfrm>
                <a:off x="1595" y="810"/>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Final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7" name="Rectangle 95"/>
              <p:cNvSpPr>
                <a:spLocks noChangeArrowheads="1"/>
              </p:cNvSpPr>
              <p:nvPr/>
            </p:nvSpPr>
            <p:spPr bwMode="auto">
              <a:xfrm>
                <a:off x="1556" y="862"/>
                <a:ext cx="19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Approval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8" name="Rectangle 96"/>
              <p:cNvSpPr>
                <a:spLocks noChangeArrowheads="1"/>
              </p:cNvSpPr>
              <p:nvPr/>
            </p:nvSpPr>
            <p:spPr bwMode="auto">
              <a:xfrm>
                <a:off x="1598" y="913"/>
                <a:ext cx="10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9" name="Rectangle 97"/>
              <p:cNvSpPr>
                <a:spLocks noChangeArrowheads="1"/>
              </p:cNvSpPr>
              <p:nvPr/>
            </p:nvSpPr>
            <p:spPr bwMode="auto">
              <a:xfrm>
                <a:off x="1803" y="865"/>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TRADING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0" name="Rectangle 98"/>
              <p:cNvSpPr>
                <a:spLocks noChangeArrowheads="1"/>
              </p:cNvSpPr>
              <p:nvPr/>
            </p:nvSpPr>
            <p:spPr bwMode="auto">
              <a:xfrm>
                <a:off x="2026" y="862"/>
                <a:ext cx="8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Risk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1" name="Rectangle 99"/>
              <p:cNvSpPr>
                <a:spLocks noChangeArrowheads="1"/>
              </p:cNvSpPr>
              <p:nvPr/>
            </p:nvSpPr>
            <p:spPr bwMode="auto">
              <a:xfrm>
                <a:off x="2351" y="837"/>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2" name="Rectangle 100"/>
              <p:cNvSpPr>
                <a:spLocks noChangeArrowheads="1"/>
              </p:cNvSpPr>
              <p:nvPr/>
            </p:nvSpPr>
            <p:spPr bwMode="auto">
              <a:xfrm>
                <a:off x="2311" y="854"/>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Treasury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3" name="Rectangle 101"/>
              <p:cNvSpPr>
                <a:spLocks noChangeArrowheads="1"/>
              </p:cNvSpPr>
              <p:nvPr/>
            </p:nvSpPr>
            <p:spPr bwMode="auto">
              <a:xfrm>
                <a:off x="2587" y="862"/>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Credit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4" name="Rectangle 102"/>
              <p:cNvSpPr>
                <a:spLocks noChangeArrowheads="1"/>
              </p:cNvSpPr>
              <p:nvPr/>
            </p:nvSpPr>
            <p:spPr bwMode="auto">
              <a:xfrm>
                <a:off x="2797" y="862"/>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Accounts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5" name="Rectangle 103"/>
              <p:cNvSpPr>
                <a:spLocks noChangeArrowheads="1"/>
              </p:cNvSpPr>
              <p:nvPr/>
            </p:nvSpPr>
            <p:spPr bwMode="auto">
              <a:xfrm>
                <a:off x="3112" y="862"/>
                <a:ext cx="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IT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6" name="Rectangle 104"/>
              <p:cNvSpPr>
                <a:spLocks noChangeArrowheads="1"/>
              </p:cNvSpPr>
              <p:nvPr/>
            </p:nvSpPr>
            <p:spPr bwMode="auto">
              <a:xfrm>
                <a:off x="3319" y="862"/>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Legal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7" name="Rectangle 105"/>
              <p:cNvSpPr>
                <a:spLocks noChangeArrowheads="1"/>
              </p:cNvSpPr>
              <p:nvPr/>
            </p:nvSpPr>
            <p:spPr bwMode="auto">
              <a:xfrm>
                <a:off x="3573" y="862"/>
                <a:ext cx="1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Desk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8" name="Rectangle 106"/>
              <p:cNvSpPr>
                <a:spLocks noChangeArrowheads="1"/>
              </p:cNvSpPr>
              <p:nvPr/>
            </p:nvSpPr>
            <p:spPr bwMode="auto">
              <a:xfrm>
                <a:off x="3768" y="862"/>
                <a:ext cx="22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Operations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9" name="Rectangle 107"/>
              <p:cNvSpPr>
                <a:spLocks noChangeArrowheads="1"/>
              </p:cNvSpPr>
              <p:nvPr/>
            </p:nvSpPr>
            <p:spPr bwMode="auto">
              <a:xfrm>
                <a:off x="4089" y="837"/>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0" name="Rectangle 108"/>
              <p:cNvSpPr>
                <a:spLocks noChangeArrowheads="1"/>
              </p:cNvSpPr>
              <p:nvPr/>
            </p:nvSpPr>
            <p:spPr bwMode="auto">
              <a:xfrm>
                <a:off x="4023" y="864"/>
                <a:ext cx="22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Controllers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1" name="Rectangle 109"/>
              <p:cNvSpPr>
                <a:spLocks noChangeArrowheads="1"/>
              </p:cNvSpPr>
              <p:nvPr/>
            </p:nvSpPr>
            <p:spPr bwMode="auto">
              <a:xfrm>
                <a:off x="4268" y="862"/>
                <a:ext cx="14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err="1" smtClean="0">
                    <a:ln>
                      <a:noFill/>
                    </a:ln>
                    <a:solidFill>
                      <a:srgbClr val="FFFFFF"/>
                    </a:solidFill>
                    <a:effectLst/>
                    <a:latin typeface="Arial" pitchFamily="34" charset="0"/>
                    <a:cs typeface="Arial" pitchFamily="34" charset="0"/>
                  </a:rPr>
                  <a:t>Quants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2" name="Rectangle 110"/>
              <p:cNvSpPr>
                <a:spLocks noChangeArrowheads="1"/>
              </p:cNvSpPr>
              <p:nvPr/>
            </p:nvSpPr>
            <p:spPr bwMode="auto">
              <a:xfrm>
                <a:off x="4575" y="862"/>
                <a:ext cx="8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Tax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3" name="Rectangle 111"/>
              <p:cNvSpPr>
                <a:spLocks noChangeArrowheads="1"/>
              </p:cNvSpPr>
              <p:nvPr/>
            </p:nvSpPr>
            <p:spPr bwMode="auto">
              <a:xfrm>
                <a:off x="4915" y="862"/>
                <a:ext cx="39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Quorum Comments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4" name="Rectangle 112"/>
              <p:cNvSpPr>
                <a:spLocks noChangeArrowheads="1"/>
              </p:cNvSpPr>
              <p:nvPr/>
            </p:nvSpPr>
            <p:spPr bwMode="auto">
              <a:xfrm>
                <a:off x="93" y="1080"/>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5" name="Rectangle 113"/>
              <p:cNvSpPr>
                <a:spLocks noChangeArrowheads="1"/>
              </p:cNvSpPr>
              <p:nvPr/>
            </p:nvSpPr>
            <p:spPr bwMode="auto">
              <a:xfrm>
                <a:off x="321" y="1080"/>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6" name="Rectangle 114"/>
              <p:cNvSpPr>
                <a:spLocks noChangeArrowheads="1"/>
              </p:cNvSpPr>
              <p:nvPr/>
            </p:nvSpPr>
            <p:spPr bwMode="auto">
              <a:xfrm>
                <a:off x="536" y="1053"/>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7" name="Rectangle 115"/>
              <p:cNvSpPr>
                <a:spLocks noChangeArrowheads="1"/>
              </p:cNvSpPr>
              <p:nvPr/>
            </p:nvSpPr>
            <p:spPr bwMode="auto">
              <a:xfrm>
                <a:off x="591" y="1104"/>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0056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8" name="Rectangle 116"/>
              <p:cNvSpPr>
                <a:spLocks noChangeArrowheads="1"/>
              </p:cNvSpPr>
              <p:nvPr/>
            </p:nvSpPr>
            <p:spPr bwMode="auto">
              <a:xfrm>
                <a:off x="752" y="105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Private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9" name="Rectangle 117"/>
              <p:cNvSpPr>
                <a:spLocks noChangeArrowheads="1"/>
              </p:cNvSpPr>
              <p:nvPr/>
            </p:nvSpPr>
            <p:spPr bwMode="auto">
              <a:xfrm>
                <a:off x="752" y="1104"/>
                <a:ext cx="28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Mattets</a:t>
                </a:r>
                <a:r>
                  <a:rPr kumimoji="0" lang="en-US" sz="500" b="0" i="0" u="none" strike="noStrike" cap="none" normalizeH="0" baseline="0" dirty="0" smtClean="0">
                    <a:ln>
                      <a:noFill/>
                    </a:ln>
                    <a:solidFill>
                      <a:srgbClr val="000000"/>
                    </a:solidFill>
                    <a:effectLst/>
                    <a:latin typeface="Arial" pitchFamily="34" charset="0"/>
                    <a:cs typeface="Arial" pitchFamily="34" charset="0"/>
                  </a:rPr>
                  <a:t> Fund II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0" name="Rectangle 118"/>
              <p:cNvSpPr>
                <a:spLocks noChangeArrowheads="1"/>
              </p:cNvSpPr>
              <p:nvPr/>
            </p:nvSpPr>
            <p:spPr bwMode="auto">
              <a:xfrm>
                <a:off x="1304" y="1080"/>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7-Feb-13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1" name="Rectangle 119"/>
              <p:cNvSpPr>
                <a:spLocks noChangeArrowheads="1"/>
              </p:cNvSpPr>
              <p:nvPr/>
            </p:nvSpPr>
            <p:spPr bwMode="auto">
              <a:xfrm>
                <a:off x="1568" y="1080"/>
                <a:ext cx="16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4-Apr-13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2" name="Rectangle 120"/>
              <p:cNvSpPr>
                <a:spLocks noChangeArrowheads="1"/>
              </p:cNvSpPr>
              <p:nvPr/>
            </p:nvSpPr>
            <p:spPr bwMode="auto">
              <a:xfrm>
                <a:off x="1780" y="1053"/>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3" name="Rectangle 121"/>
              <p:cNvSpPr>
                <a:spLocks noChangeArrowheads="1"/>
              </p:cNvSpPr>
              <p:nvPr/>
            </p:nvSpPr>
            <p:spPr bwMode="auto">
              <a:xfrm>
                <a:off x="1780" y="1104"/>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4" name="Rectangle 122"/>
              <p:cNvSpPr>
                <a:spLocks noChangeArrowheads="1"/>
              </p:cNvSpPr>
              <p:nvPr/>
            </p:nvSpPr>
            <p:spPr bwMode="auto">
              <a:xfrm>
                <a:off x="2023" y="10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5" name="Rectangle 123"/>
              <p:cNvSpPr>
                <a:spLocks noChangeArrowheads="1"/>
              </p:cNvSpPr>
              <p:nvPr/>
            </p:nvSpPr>
            <p:spPr bwMode="auto">
              <a:xfrm>
                <a:off x="2023" y="1104"/>
                <a:ext cx="16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Maloney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6" name="Rectangle 124"/>
              <p:cNvSpPr>
                <a:spLocks noChangeArrowheads="1"/>
              </p:cNvSpPr>
              <p:nvPr/>
            </p:nvSpPr>
            <p:spPr bwMode="auto">
              <a:xfrm>
                <a:off x="2275" y="10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7" name="Rectangle 125"/>
              <p:cNvSpPr>
                <a:spLocks noChangeArrowheads="1"/>
              </p:cNvSpPr>
              <p:nvPr/>
            </p:nvSpPr>
            <p:spPr bwMode="auto">
              <a:xfrm>
                <a:off x="2275" y="1104"/>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8" name="Rectangle 126"/>
              <p:cNvSpPr>
                <a:spLocks noChangeArrowheads="1"/>
              </p:cNvSpPr>
              <p:nvPr/>
            </p:nvSpPr>
            <p:spPr bwMode="auto">
              <a:xfrm>
                <a:off x="2775" y="1080"/>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9" name="Rectangle 127"/>
              <p:cNvSpPr>
                <a:spLocks noChangeArrowheads="1"/>
              </p:cNvSpPr>
              <p:nvPr/>
            </p:nvSpPr>
            <p:spPr bwMode="auto">
              <a:xfrm>
                <a:off x="3018" y="1080"/>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0" name="Rectangle 128"/>
              <p:cNvSpPr>
                <a:spLocks noChangeArrowheads="1"/>
              </p:cNvSpPr>
              <p:nvPr/>
            </p:nvSpPr>
            <p:spPr bwMode="auto">
              <a:xfrm>
                <a:off x="3261" y="1080"/>
                <a:ext cx="21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Dell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Zanger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1" name="Rectangle 129"/>
              <p:cNvSpPr>
                <a:spLocks noChangeArrowheads="1"/>
              </p:cNvSpPr>
              <p:nvPr/>
            </p:nvSpPr>
            <p:spPr bwMode="auto">
              <a:xfrm>
                <a:off x="3504" y="1053"/>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2" name="Rectangle 130"/>
              <p:cNvSpPr>
                <a:spLocks noChangeArrowheads="1"/>
              </p:cNvSpPr>
              <p:nvPr/>
            </p:nvSpPr>
            <p:spPr bwMode="auto">
              <a:xfrm>
                <a:off x="3504" y="1104"/>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3" name="Rectangle 131"/>
              <p:cNvSpPr>
                <a:spLocks noChangeArrowheads="1"/>
              </p:cNvSpPr>
              <p:nvPr/>
            </p:nvSpPr>
            <p:spPr bwMode="auto">
              <a:xfrm>
                <a:off x="3746" y="1080"/>
                <a:ext cx="25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Noel Langlois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4" name="Rectangle 132"/>
              <p:cNvSpPr>
                <a:spLocks noChangeArrowheads="1"/>
              </p:cNvSpPr>
              <p:nvPr/>
            </p:nvSpPr>
            <p:spPr bwMode="auto">
              <a:xfrm>
                <a:off x="4013" y="1053"/>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5" name="Rectangle 133"/>
              <p:cNvSpPr>
                <a:spLocks noChangeArrowheads="1"/>
              </p:cNvSpPr>
              <p:nvPr/>
            </p:nvSpPr>
            <p:spPr bwMode="auto">
              <a:xfrm>
                <a:off x="4013" y="1104"/>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6" name="Rectangle 134"/>
              <p:cNvSpPr>
                <a:spLocks noChangeArrowheads="1"/>
              </p:cNvSpPr>
              <p:nvPr/>
            </p:nvSpPr>
            <p:spPr bwMode="auto">
              <a:xfrm>
                <a:off x="4256" y="10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7" name="Rectangle 135"/>
              <p:cNvSpPr>
                <a:spLocks noChangeArrowheads="1"/>
              </p:cNvSpPr>
              <p:nvPr/>
            </p:nvSpPr>
            <p:spPr bwMode="auto">
              <a:xfrm>
                <a:off x="4256" y="1104"/>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8" name="Rectangle 136"/>
              <p:cNvSpPr>
                <a:spLocks noChangeArrowheads="1"/>
              </p:cNvSpPr>
              <p:nvPr/>
            </p:nvSpPr>
            <p:spPr bwMode="auto">
              <a:xfrm>
                <a:off x="4499" y="1080"/>
                <a:ext cx="1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Rob Fritz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9" name="Rectangle 137"/>
              <p:cNvSpPr>
                <a:spLocks noChangeArrowheads="1"/>
              </p:cNvSpPr>
              <p:nvPr/>
            </p:nvSpPr>
            <p:spPr bwMode="auto">
              <a:xfrm>
                <a:off x="4742" y="1001"/>
                <a:ext cx="66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Comment should read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0" name="Rectangle 138"/>
              <p:cNvSpPr>
                <a:spLocks noChangeArrowheads="1"/>
              </p:cNvSpPr>
              <p:nvPr/>
            </p:nvSpPr>
            <p:spPr bwMode="auto">
              <a:xfrm>
                <a:off x="4742" y="1053"/>
                <a:ext cx="85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not introduce any new features and will utilize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1" name="Rectangle 139"/>
              <p:cNvSpPr>
                <a:spLocks noChangeArrowheads="1"/>
              </p:cNvSpPr>
              <p:nvPr/>
            </p:nvSpPr>
            <p:spPr bwMode="auto">
              <a:xfrm>
                <a:off x="4742" y="1104"/>
                <a:ext cx="84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existing model(s) list all applicable models and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2" name="Rectangle 140"/>
              <p:cNvSpPr>
                <a:spLocks noChangeArrowheads="1"/>
              </p:cNvSpPr>
              <p:nvPr/>
            </p:nvSpPr>
            <p:spPr bwMode="auto">
              <a:xfrm>
                <a:off x="4742" y="1156"/>
                <a:ext cx="31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associated IDs."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3" name="Rectangle 141"/>
              <p:cNvSpPr>
                <a:spLocks noChangeArrowheads="1"/>
              </p:cNvSpPr>
              <p:nvPr/>
            </p:nvSpPr>
            <p:spPr bwMode="auto">
              <a:xfrm>
                <a:off x="93" y="1280"/>
                <a:ext cx="11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ASIA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4" name="Rectangle 143"/>
              <p:cNvSpPr>
                <a:spLocks noChangeArrowheads="1"/>
              </p:cNvSpPr>
              <p:nvPr/>
            </p:nvSpPr>
            <p:spPr bwMode="auto">
              <a:xfrm>
                <a:off x="321" y="130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5" name="Rectangle 144"/>
              <p:cNvSpPr>
                <a:spLocks noChangeArrowheads="1"/>
              </p:cNvSpPr>
              <p:nvPr/>
            </p:nvSpPr>
            <p:spPr bwMode="auto">
              <a:xfrm>
                <a:off x="536" y="1280"/>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6" name="Rectangle 145"/>
              <p:cNvSpPr>
                <a:spLocks noChangeArrowheads="1"/>
              </p:cNvSpPr>
              <p:nvPr/>
            </p:nvSpPr>
            <p:spPr bwMode="auto">
              <a:xfrm>
                <a:off x="591" y="1332"/>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0057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7" name="Rectangle 146"/>
              <p:cNvSpPr>
                <a:spLocks noChangeArrowheads="1"/>
              </p:cNvSpPr>
              <p:nvPr/>
            </p:nvSpPr>
            <p:spPr bwMode="auto">
              <a:xfrm>
                <a:off x="752" y="1280"/>
                <a:ext cx="14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Morgan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8" name="Rectangle 147"/>
              <p:cNvSpPr>
                <a:spLocks noChangeArrowheads="1"/>
              </p:cNvSpPr>
              <p:nvPr/>
            </p:nvSpPr>
            <p:spPr bwMode="auto">
              <a:xfrm>
                <a:off x="752" y="1332"/>
                <a:ext cx="25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Equity IV L.P.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9" name="Rectangle 148"/>
              <p:cNvSpPr>
                <a:spLocks noChangeArrowheads="1"/>
              </p:cNvSpPr>
              <p:nvPr/>
            </p:nvSpPr>
            <p:spPr bwMode="auto">
              <a:xfrm>
                <a:off x="1304" y="130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8-Feb-13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0" name="Rectangle 149"/>
              <p:cNvSpPr>
                <a:spLocks noChangeArrowheads="1"/>
              </p:cNvSpPr>
              <p:nvPr/>
            </p:nvSpPr>
            <p:spPr bwMode="auto">
              <a:xfrm>
                <a:off x="1550" y="1308"/>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1" name="Rectangle 150"/>
              <p:cNvSpPr>
                <a:spLocks noChangeArrowheads="1"/>
              </p:cNvSpPr>
              <p:nvPr/>
            </p:nvSpPr>
            <p:spPr bwMode="auto">
              <a:xfrm>
                <a:off x="1780" y="1280"/>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2" name="Rectangle 151"/>
              <p:cNvSpPr>
                <a:spLocks noChangeArrowheads="1"/>
              </p:cNvSpPr>
              <p:nvPr/>
            </p:nvSpPr>
            <p:spPr bwMode="auto">
              <a:xfrm>
                <a:off x="1780" y="1332"/>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3" name="Rectangle 152"/>
              <p:cNvSpPr>
                <a:spLocks noChangeArrowheads="1"/>
              </p:cNvSpPr>
              <p:nvPr/>
            </p:nvSpPr>
            <p:spPr bwMode="auto">
              <a:xfrm>
                <a:off x="2023" y="1280"/>
                <a:ext cx="8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Wes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4" name="Rectangle 153"/>
              <p:cNvSpPr>
                <a:spLocks noChangeArrowheads="1"/>
              </p:cNvSpPr>
              <p:nvPr/>
            </p:nvSpPr>
            <p:spPr bwMode="auto">
              <a:xfrm>
                <a:off x="2023" y="1332"/>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Henry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5" name="Rectangle 154"/>
              <p:cNvSpPr>
                <a:spLocks noChangeArrowheads="1"/>
              </p:cNvSpPr>
              <p:nvPr/>
            </p:nvSpPr>
            <p:spPr bwMode="auto">
              <a:xfrm>
                <a:off x="2275" y="1280"/>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6" name="Rectangle 155"/>
              <p:cNvSpPr>
                <a:spLocks noChangeArrowheads="1"/>
              </p:cNvSpPr>
              <p:nvPr/>
            </p:nvSpPr>
            <p:spPr bwMode="auto">
              <a:xfrm>
                <a:off x="2275" y="1332"/>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7" name="Rectangle 156"/>
              <p:cNvSpPr>
                <a:spLocks noChangeArrowheads="1"/>
              </p:cNvSpPr>
              <p:nvPr/>
            </p:nvSpPr>
            <p:spPr bwMode="auto">
              <a:xfrm>
                <a:off x="2533" y="1308"/>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8" name="Rectangle 157"/>
              <p:cNvSpPr>
                <a:spLocks noChangeArrowheads="1"/>
              </p:cNvSpPr>
              <p:nvPr/>
            </p:nvSpPr>
            <p:spPr bwMode="auto">
              <a:xfrm>
                <a:off x="2775" y="1280"/>
                <a:ext cx="19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Katherine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9" name="Rectangle 158"/>
              <p:cNvSpPr>
                <a:spLocks noChangeArrowheads="1"/>
              </p:cNvSpPr>
              <p:nvPr/>
            </p:nvSpPr>
            <p:spPr bwMode="auto">
              <a:xfrm>
                <a:off x="2775" y="1332"/>
                <a:ext cx="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0" name="Rectangle 159"/>
              <p:cNvSpPr>
                <a:spLocks noChangeArrowheads="1"/>
              </p:cNvSpPr>
              <p:nvPr/>
            </p:nvSpPr>
            <p:spPr bwMode="auto">
              <a:xfrm>
                <a:off x="3018" y="130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1" name="Rectangle 160"/>
              <p:cNvSpPr>
                <a:spLocks noChangeArrowheads="1"/>
              </p:cNvSpPr>
              <p:nvPr/>
            </p:nvSpPr>
            <p:spPr bwMode="auto">
              <a:xfrm>
                <a:off x="3261" y="1280"/>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Jason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2" name="Rectangle 161"/>
              <p:cNvSpPr>
                <a:spLocks noChangeArrowheads="1"/>
              </p:cNvSpPr>
              <p:nvPr/>
            </p:nvSpPr>
            <p:spPr bwMode="auto">
              <a:xfrm>
                <a:off x="3261" y="1332"/>
                <a:ext cx="8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King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3" name="Rectangle 162"/>
              <p:cNvSpPr>
                <a:spLocks noChangeArrowheads="1"/>
              </p:cNvSpPr>
              <p:nvPr/>
            </p:nvSpPr>
            <p:spPr bwMode="auto">
              <a:xfrm>
                <a:off x="3504" y="1280"/>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4" name="Rectangle 163"/>
              <p:cNvSpPr>
                <a:spLocks noChangeArrowheads="1"/>
              </p:cNvSpPr>
              <p:nvPr/>
            </p:nvSpPr>
            <p:spPr bwMode="auto">
              <a:xfrm>
                <a:off x="3504" y="133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5" name="Rectangle 164"/>
              <p:cNvSpPr>
                <a:spLocks noChangeArrowheads="1"/>
              </p:cNvSpPr>
              <p:nvPr/>
            </p:nvSpPr>
            <p:spPr bwMode="auto">
              <a:xfrm>
                <a:off x="3746" y="1308"/>
                <a:ext cx="24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Katie Shields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6" name="Rectangle 165"/>
              <p:cNvSpPr>
                <a:spLocks noChangeArrowheads="1"/>
              </p:cNvSpPr>
              <p:nvPr/>
            </p:nvSpPr>
            <p:spPr bwMode="auto">
              <a:xfrm>
                <a:off x="4013" y="1280"/>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7" name="Rectangle 166"/>
              <p:cNvSpPr>
                <a:spLocks noChangeArrowheads="1"/>
              </p:cNvSpPr>
              <p:nvPr/>
            </p:nvSpPr>
            <p:spPr bwMode="auto">
              <a:xfrm>
                <a:off x="4013" y="1332"/>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8" name="Rectangle 167"/>
              <p:cNvSpPr>
                <a:spLocks noChangeArrowheads="1"/>
              </p:cNvSpPr>
              <p:nvPr/>
            </p:nvSpPr>
            <p:spPr bwMode="auto">
              <a:xfrm>
                <a:off x="4256" y="1280"/>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9" name="Rectangle 168"/>
              <p:cNvSpPr>
                <a:spLocks noChangeArrowheads="1"/>
              </p:cNvSpPr>
              <p:nvPr/>
            </p:nvSpPr>
            <p:spPr bwMode="auto">
              <a:xfrm>
                <a:off x="4256" y="1332"/>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0" name="Rectangle 169"/>
              <p:cNvSpPr>
                <a:spLocks noChangeArrowheads="1"/>
              </p:cNvSpPr>
              <p:nvPr/>
            </p:nvSpPr>
            <p:spPr bwMode="auto">
              <a:xfrm>
                <a:off x="4499" y="1280"/>
                <a:ext cx="21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Edwin Van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1" name="Rectangle 170"/>
              <p:cNvSpPr>
                <a:spLocks noChangeArrowheads="1"/>
              </p:cNvSpPr>
              <p:nvPr/>
            </p:nvSpPr>
            <p:spPr bwMode="auto">
              <a:xfrm>
                <a:off x="4499" y="1332"/>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2" name="Rectangle 171"/>
              <p:cNvSpPr>
                <a:spLocks noChangeArrowheads="1"/>
              </p:cNvSpPr>
              <p:nvPr/>
            </p:nvSpPr>
            <p:spPr bwMode="auto">
              <a:xfrm>
                <a:off x="4742" y="1308"/>
                <a:ext cx="5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missing details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3" name="Rectangle 172"/>
              <p:cNvSpPr>
                <a:spLocks noChangeArrowheads="1"/>
              </p:cNvSpPr>
              <p:nvPr/>
            </p:nvSpPr>
            <p:spPr bwMode="auto">
              <a:xfrm>
                <a:off x="93" y="1493"/>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4" name="Rectangle 173"/>
              <p:cNvSpPr>
                <a:spLocks noChangeArrowheads="1"/>
              </p:cNvSpPr>
              <p:nvPr/>
            </p:nvSpPr>
            <p:spPr bwMode="auto">
              <a:xfrm>
                <a:off x="321" y="149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5" name="Rectangle 174"/>
              <p:cNvSpPr>
                <a:spLocks noChangeArrowheads="1"/>
              </p:cNvSpPr>
              <p:nvPr/>
            </p:nvSpPr>
            <p:spPr bwMode="auto">
              <a:xfrm>
                <a:off x="536" y="1465"/>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6" name="Rectangle 175"/>
              <p:cNvSpPr>
                <a:spLocks noChangeArrowheads="1"/>
              </p:cNvSpPr>
              <p:nvPr/>
            </p:nvSpPr>
            <p:spPr bwMode="auto">
              <a:xfrm>
                <a:off x="591" y="1517"/>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0068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7" name="Rectangle 176"/>
              <p:cNvSpPr>
                <a:spLocks noChangeArrowheads="1"/>
              </p:cNvSpPr>
              <p:nvPr/>
            </p:nvSpPr>
            <p:spPr bwMode="auto">
              <a:xfrm>
                <a:off x="752" y="1465"/>
                <a:ext cx="38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Multi-Asset Portfolio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8" name="Rectangle 177"/>
              <p:cNvSpPr>
                <a:spLocks noChangeArrowheads="1"/>
              </p:cNvSpPr>
              <p:nvPr/>
            </p:nvSpPr>
            <p:spPr bwMode="auto">
              <a:xfrm>
                <a:off x="752" y="1517"/>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9" name="Rectangle 178"/>
              <p:cNvSpPr>
                <a:spLocks noChangeArrowheads="1"/>
              </p:cNvSpPr>
              <p:nvPr/>
            </p:nvSpPr>
            <p:spPr bwMode="auto">
              <a:xfrm>
                <a:off x="1292" y="1493"/>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0" name="Rectangle 179"/>
              <p:cNvSpPr>
                <a:spLocks noChangeArrowheads="1"/>
              </p:cNvSpPr>
              <p:nvPr/>
            </p:nvSpPr>
            <p:spPr bwMode="auto">
              <a:xfrm>
                <a:off x="1550" y="1493"/>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14-May-13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1" name="Rectangle 180"/>
              <p:cNvSpPr>
                <a:spLocks noChangeArrowheads="1"/>
              </p:cNvSpPr>
              <p:nvPr/>
            </p:nvSpPr>
            <p:spPr bwMode="auto">
              <a:xfrm>
                <a:off x="1780" y="1465"/>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2" name="Rectangle 181"/>
              <p:cNvSpPr>
                <a:spLocks noChangeArrowheads="1"/>
              </p:cNvSpPr>
              <p:nvPr/>
            </p:nvSpPr>
            <p:spPr bwMode="auto">
              <a:xfrm>
                <a:off x="1780" y="1517"/>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3" name="Rectangle 182"/>
              <p:cNvSpPr>
                <a:spLocks noChangeArrowheads="1"/>
              </p:cNvSpPr>
              <p:nvPr/>
            </p:nvSpPr>
            <p:spPr bwMode="auto">
              <a:xfrm>
                <a:off x="2023" y="1465"/>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4" name="Rectangle 183"/>
              <p:cNvSpPr>
                <a:spLocks noChangeArrowheads="1"/>
              </p:cNvSpPr>
              <p:nvPr/>
            </p:nvSpPr>
            <p:spPr bwMode="auto">
              <a:xfrm>
                <a:off x="2023" y="151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5" name="Rectangle 184"/>
              <p:cNvSpPr>
                <a:spLocks noChangeArrowheads="1"/>
              </p:cNvSpPr>
              <p:nvPr/>
            </p:nvSpPr>
            <p:spPr bwMode="auto">
              <a:xfrm>
                <a:off x="2275" y="1465"/>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6" name="Rectangle 185"/>
              <p:cNvSpPr>
                <a:spLocks noChangeArrowheads="1"/>
              </p:cNvSpPr>
              <p:nvPr/>
            </p:nvSpPr>
            <p:spPr bwMode="auto">
              <a:xfrm>
                <a:off x="2275" y="1517"/>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7" name="Rectangle 186"/>
              <p:cNvSpPr>
                <a:spLocks noChangeArrowheads="1"/>
              </p:cNvSpPr>
              <p:nvPr/>
            </p:nvSpPr>
            <p:spPr bwMode="auto">
              <a:xfrm>
                <a:off x="2533" y="1493"/>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8" name="Rectangle 187"/>
              <p:cNvSpPr>
                <a:spLocks noChangeArrowheads="1"/>
              </p:cNvSpPr>
              <p:nvPr/>
            </p:nvSpPr>
            <p:spPr bwMode="auto">
              <a:xfrm>
                <a:off x="2775" y="1493"/>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9" name="Rectangle 188"/>
              <p:cNvSpPr>
                <a:spLocks noChangeArrowheads="1"/>
              </p:cNvSpPr>
              <p:nvPr/>
            </p:nvSpPr>
            <p:spPr bwMode="auto">
              <a:xfrm>
                <a:off x="3018" y="149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0" name="Rectangle 189"/>
              <p:cNvSpPr>
                <a:spLocks noChangeArrowheads="1"/>
              </p:cNvSpPr>
              <p:nvPr/>
            </p:nvSpPr>
            <p:spPr bwMode="auto">
              <a:xfrm>
                <a:off x="3261" y="1465"/>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Edward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1" name="Rectangle 190"/>
              <p:cNvSpPr>
                <a:spLocks noChangeArrowheads="1"/>
              </p:cNvSpPr>
              <p:nvPr/>
            </p:nvSpPr>
            <p:spPr bwMode="auto">
              <a:xfrm>
                <a:off x="3261" y="1517"/>
                <a:ext cx="11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Morey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2" name="Rectangle 191"/>
              <p:cNvSpPr>
                <a:spLocks noChangeArrowheads="1"/>
              </p:cNvSpPr>
              <p:nvPr/>
            </p:nvSpPr>
            <p:spPr bwMode="auto">
              <a:xfrm>
                <a:off x="3504" y="1465"/>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3" name="Rectangle 192"/>
              <p:cNvSpPr>
                <a:spLocks noChangeArrowheads="1"/>
              </p:cNvSpPr>
              <p:nvPr/>
            </p:nvSpPr>
            <p:spPr bwMode="auto">
              <a:xfrm>
                <a:off x="3504" y="151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4" name="Rectangle 193"/>
              <p:cNvSpPr>
                <a:spLocks noChangeArrowheads="1"/>
              </p:cNvSpPr>
              <p:nvPr/>
            </p:nvSpPr>
            <p:spPr bwMode="auto">
              <a:xfrm>
                <a:off x="3746" y="1465"/>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5" name="Rectangle 194"/>
              <p:cNvSpPr>
                <a:spLocks noChangeArrowheads="1"/>
              </p:cNvSpPr>
              <p:nvPr/>
            </p:nvSpPr>
            <p:spPr bwMode="auto">
              <a:xfrm>
                <a:off x="3746" y="1517"/>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6" name="Rectangle 195"/>
              <p:cNvSpPr>
                <a:spLocks noChangeArrowheads="1"/>
              </p:cNvSpPr>
              <p:nvPr/>
            </p:nvSpPr>
            <p:spPr bwMode="auto">
              <a:xfrm>
                <a:off x="4013" y="1465"/>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7" name="Rectangle 196"/>
              <p:cNvSpPr>
                <a:spLocks noChangeArrowheads="1"/>
              </p:cNvSpPr>
              <p:nvPr/>
            </p:nvSpPr>
            <p:spPr bwMode="auto">
              <a:xfrm>
                <a:off x="4013" y="1517"/>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8" name="Rectangle 197"/>
              <p:cNvSpPr>
                <a:spLocks noChangeArrowheads="1"/>
              </p:cNvSpPr>
              <p:nvPr/>
            </p:nvSpPr>
            <p:spPr bwMode="auto">
              <a:xfrm>
                <a:off x="4256" y="1465"/>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9" name="Rectangle 198"/>
              <p:cNvSpPr>
                <a:spLocks noChangeArrowheads="1"/>
              </p:cNvSpPr>
              <p:nvPr/>
            </p:nvSpPr>
            <p:spPr bwMode="auto">
              <a:xfrm>
                <a:off x="4256" y="1517"/>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0" name="Rectangle 199"/>
              <p:cNvSpPr>
                <a:spLocks noChangeArrowheads="1"/>
              </p:cNvSpPr>
              <p:nvPr/>
            </p:nvSpPr>
            <p:spPr bwMode="auto">
              <a:xfrm>
                <a:off x="4499" y="149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1" name="Rectangle 200"/>
              <p:cNvSpPr>
                <a:spLocks noChangeArrowheads="1"/>
              </p:cNvSpPr>
              <p:nvPr/>
            </p:nvSpPr>
            <p:spPr bwMode="auto">
              <a:xfrm>
                <a:off x="4742" y="1465"/>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2" name="Rectangle 201"/>
              <p:cNvSpPr>
                <a:spLocks noChangeArrowheads="1"/>
              </p:cNvSpPr>
              <p:nvPr/>
            </p:nvSpPr>
            <p:spPr bwMode="auto">
              <a:xfrm>
                <a:off x="4742" y="1517"/>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3" name="Rectangle 202"/>
              <p:cNvSpPr>
                <a:spLocks noChangeArrowheads="1"/>
              </p:cNvSpPr>
              <p:nvPr/>
            </p:nvSpPr>
            <p:spPr bwMode="auto">
              <a:xfrm>
                <a:off x="93" y="1678"/>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4" name="Rectangle 203"/>
              <p:cNvSpPr>
                <a:spLocks noChangeArrowheads="1"/>
              </p:cNvSpPr>
              <p:nvPr/>
            </p:nvSpPr>
            <p:spPr bwMode="auto">
              <a:xfrm>
                <a:off x="321" y="167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5" name="Rectangle 204"/>
              <p:cNvSpPr>
                <a:spLocks noChangeArrowheads="1"/>
              </p:cNvSpPr>
              <p:nvPr/>
            </p:nvSpPr>
            <p:spPr bwMode="auto">
              <a:xfrm>
                <a:off x="536" y="165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890" name="Group 406"/>
            <p:cNvGrpSpPr>
              <a:grpSpLocks/>
            </p:cNvGrpSpPr>
            <p:nvPr/>
          </p:nvGrpSpPr>
          <p:grpSpPr bwMode="auto">
            <a:xfrm>
              <a:off x="93" y="1651"/>
              <a:ext cx="5564" cy="1346"/>
              <a:chOff x="93" y="1651"/>
              <a:chExt cx="5564" cy="1346"/>
            </a:xfrm>
          </p:grpSpPr>
          <p:sp>
            <p:nvSpPr>
              <p:cNvPr id="1147" name="Rectangle 206"/>
              <p:cNvSpPr>
                <a:spLocks noChangeArrowheads="1"/>
              </p:cNvSpPr>
              <p:nvPr/>
            </p:nvSpPr>
            <p:spPr bwMode="auto">
              <a:xfrm>
                <a:off x="591" y="1702"/>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0069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8" name="Rectangle 207"/>
              <p:cNvSpPr>
                <a:spLocks noChangeArrowheads="1"/>
              </p:cNvSpPr>
              <p:nvPr/>
            </p:nvSpPr>
            <p:spPr bwMode="auto">
              <a:xfrm>
                <a:off x="752" y="1651"/>
                <a:ext cx="18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Emerging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49" name="Rectangle 208"/>
              <p:cNvSpPr>
                <a:spLocks noChangeArrowheads="1"/>
              </p:cNvSpPr>
              <p:nvPr/>
            </p:nvSpPr>
            <p:spPr bwMode="auto">
              <a:xfrm>
                <a:off x="752" y="1702"/>
                <a:ext cx="41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External Debt Portfolio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0" name="Rectangle 209"/>
              <p:cNvSpPr>
                <a:spLocks noChangeArrowheads="1"/>
              </p:cNvSpPr>
              <p:nvPr/>
            </p:nvSpPr>
            <p:spPr bwMode="auto">
              <a:xfrm>
                <a:off x="1292" y="1678"/>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1" name="Rectangle 210"/>
              <p:cNvSpPr>
                <a:spLocks noChangeArrowheads="1"/>
              </p:cNvSpPr>
              <p:nvPr/>
            </p:nvSpPr>
            <p:spPr bwMode="auto">
              <a:xfrm>
                <a:off x="1550" y="1678"/>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14-May-13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2" name="Rectangle 211"/>
              <p:cNvSpPr>
                <a:spLocks noChangeArrowheads="1"/>
              </p:cNvSpPr>
              <p:nvPr/>
            </p:nvSpPr>
            <p:spPr bwMode="auto">
              <a:xfrm>
                <a:off x="1780" y="1651"/>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3" name="Rectangle 212"/>
              <p:cNvSpPr>
                <a:spLocks noChangeArrowheads="1"/>
              </p:cNvSpPr>
              <p:nvPr/>
            </p:nvSpPr>
            <p:spPr bwMode="auto">
              <a:xfrm>
                <a:off x="1780" y="1702"/>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4" name="Rectangle 213"/>
              <p:cNvSpPr>
                <a:spLocks noChangeArrowheads="1"/>
              </p:cNvSpPr>
              <p:nvPr/>
            </p:nvSpPr>
            <p:spPr bwMode="auto">
              <a:xfrm>
                <a:off x="2023" y="1651"/>
                <a:ext cx="5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5" name="Rectangle 214"/>
              <p:cNvSpPr>
                <a:spLocks noChangeArrowheads="1"/>
              </p:cNvSpPr>
              <p:nvPr/>
            </p:nvSpPr>
            <p:spPr bwMode="auto">
              <a:xfrm>
                <a:off x="2023" y="1702"/>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Zizzy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6" name="Rectangle 215"/>
              <p:cNvSpPr>
                <a:spLocks noChangeArrowheads="1"/>
              </p:cNvSpPr>
              <p:nvPr/>
            </p:nvSpPr>
            <p:spPr bwMode="auto">
              <a:xfrm>
                <a:off x="2275" y="165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7" name="Rectangle 216"/>
              <p:cNvSpPr>
                <a:spLocks noChangeArrowheads="1"/>
              </p:cNvSpPr>
              <p:nvPr/>
            </p:nvSpPr>
            <p:spPr bwMode="auto">
              <a:xfrm>
                <a:off x="2275" y="1702"/>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8" name="Rectangle 217"/>
              <p:cNvSpPr>
                <a:spLocks noChangeArrowheads="1"/>
              </p:cNvSpPr>
              <p:nvPr/>
            </p:nvSpPr>
            <p:spPr bwMode="auto">
              <a:xfrm>
                <a:off x="2533" y="1678"/>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9" name="Rectangle 218"/>
              <p:cNvSpPr>
                <a:spLocks noChangeArrowheads="1"/>
              </p:cNvSpPr>
              <p:nvPr/>
            </p:nvSpPr>
            <p:spPr bwMode="auto">
              <a:xfrm>
                <a:off x="2775" y="167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0" name="Rectangle 219"/>
              <p:cNvSpPr>
                <a:spLocks noChangeArrowheads="1"/>
              </p:cNvSpPr>
              <p:nvPr/>
            </p:nvSpPr>
            <p:spPr bwMode="auto">
              <a:xfrm>
                <a:off x="3018" y="167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1" name="Rectangle 220"/>
              <p:cNvSpPr>
                <a:spLocks noChangeArrowheads="1"/>
              </p:cNvSpPr>
              <p:nvPr/>
            </p:nvSpPr>
            <p:spPr bwMode="auto">
              <a:xfrm>
                <a:off x="3261" y="1651"/>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Edward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2" name="Rectangle 221"/>
              <p:cNvSpPr>
                <a:spLocks noChangeArrowheads="1"/>
              </p:cNvSpPr>
              <p:nvPr/>
            </p:nvSpPr>
            <p:spPr bwMode="auto">
              <a:xfrm>
                <a:off x="3261" y="1702"/>
                <a:ext cx="14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nMorey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3" name="Rectangle 222"/>
              <p:cNvSpPr>
                <a:spLocks noChangeArrowheads="1"/>
              </p:cNvSpPr>
              <p:nvPr/>
            </p:nvSpPr>
            <p:spPr bwMode="auto">
              <a:xfrm>
                <a:off x="3504" y="165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4" name="Rectangle 223"/>
              <p:cNvSpPr>
                <a:spLocks noChangeArrowheads="1"/>
              </p:cNvSpPr>
              <p:nvPr/>
            </p:nvSpPr>
            <p:spPr bwMode="auto">
              <a:xfrm>
                <a:off x="3504" y="170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5" name="Rectangle 224"/>
              <p:cNvSpPr>
                <a:spLocks noChangeArrowheads="1"/>
              </p:cNvSpPr>
              <p:nvPr/>
            </p:nvSpPr>
            <p:spPr bwMode="auto">
              <a:xfrm>
                <a:off x="3746" y="1651"/>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6" name="Rectangle 225"/>
              <p:cNvSpPr>
                <a:spLocks noChangeArrowheads="1"/>
              </p:cNvSpPr>
              <p:nvPr/>
            </p:nvSpPr>
            <p:spPr bwMode="auto">
              <a:xfrm>
                <a:off x="3746" y="1702"/>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7" name="Rectangle 226"/>
              <p:cNvSpPr>
                <a:spLocks noChangeArrowheads="1"/>
              </p:cNvSpPr>
              <p:nvPr/>
            </p:nvSpPr>
            <p:spPr bwMode="auto">
              <a:xfrm>
                <a:off x="4013" y="165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8" name="Rectangle 227"/>
              <p:cNvSpPr>
                <a:spLocks noChangeArrowheads="1"/>
              </p:cNvSpPr>
              <p:nvPr/>
            </p:nvSpPr>
            <p:spPr bwMode="auto">
              <a:xfrm>
                <a:off x="4013" y="1702"/>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9" name="Rectangle 228"/>
              <p:cNvSpPr>
                <a:spLocks noChangeArrowheads="1"/>
              </p:cNvSpPr>
              <p:nvPr/>
            </p:nvSpPr>
            <p:spPr bwMode="auto">
              <a:xfrm>
                <a:off x="4256" y="165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0" name="Rectangle 229"/>
              <p:cNvSpPr>
                <a:spLocks noChangeArrowheads="1"/>
              </p:cNvSpPr>
              <p:nvPr/>
            </p:nvSpPr>
            <p:spPr bwMode="auto">
              <a:xfrm>
                <a:off x="4256" y="1702"/>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1" name="Rectangle 230"/>
              <p:cNvSpPr>
                <a:spLocks noChangeArrowheads="1"/>
              </p:cNvSpPr>
              <p:nvPr/>
            </p:nvSpPr>
            <p:spPr bwMode="auto">
              <a:xfrm>
                <a:off x="4499" y="167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2" name="Rectangle 231"/>
              <p:cNvSpPr>
                <a:spLocks noChangeArrowheads="1"/>
              </p:cNvSpPr>
              <p:nvPr/>
            </p:nvSpPr>
            <p:spPr bwMode="auto">
              <a:xfrm>
                <a:off x="4742" y="1651"/>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3" name="Rectangle 232"/>
              <p:cNvSpPr>
                <a:spLocks noChangeArrowheads="1"/>
              </p:cNvSpPr>
              <p:nvPr/>
            </p:nvSpPr>
            <p:spPr bwMode="auto">
              <a:xfrm>
                <a:off x="4742" y="1702"/>
                <a:ext cx="91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policy; Compliance checklist uploaded 7/30/2011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4" name="Rectangle 233"/>
              <p:cNvSpPr>
                <a:spLocks noChangeArrowheads="1"/>
              </p:cNvSpPr>
              <p:nvPr/>
            </p:nvSpPr>
            <p:spPr bwMode="auto">
              <a:xfrm>
                <a:off x="93" y="1863"/>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5" name="Rectangle 234"/>
              <p:cNvSpPr>
                <a:spLocks noChangeArrowheads="1"/>
              </p:cNvSpPr>
              <p:nvPr/>
            </p:nvSpPr>
            <p:spPr bwMode="auto">
              <a:xfrm>
                <a:off x="321" y="186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6" name="Rectangle 235"/>
              <p:cNvSpPr>
                <a:spLocks noChangeArrowheads="1"/>
              </p:cNvSpPr>
              <p:nvPr/>
            </p:nvSpPr>
            <p:spPr bwMode="auto">
              <a:xfrm>
                <a:off x="536" y="1836"/>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7" name="Rectangle 236"/>
              <p:cNvSpPr>
                <a:spLocks noChangeArrowheads="1"/>
              </p:cNvSpPr>
              <p:nvPr/>
            </p:nvSpPr>
            <p:spPr bwMode="auto">
              <a:xfrm>
                <a:off x="591" y="1887"/>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0070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8" name="Rectangle 237"/>
              <p:cNvSpPr>
                <a:spLocks noChangeArrowheads="1"/>
              </p:cNvSpPr>
              <p:nvPr/>
            </p:nvSpPr>
            <p:spPr bwMode="auto">
              <a:xfrm>
                <a:off x="752" y="1836"/>
                <a:ext cx="1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Emerging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9" name="Rectangle 238"/>
              <p:cNvSpPr>
                <a:spLocks noChangeArrowheads="1"/>
              </p:cNvSpPr>
              <p:nvPr/>
            </p:nvSpPr>
            <p:spPr bwMode="auto">
              <a:xfrm>
                <a:off x="752" y="1887"/>
                <a:ext cx="15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Portfolio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0" name="Rectangle 239"/>
              <p:cNvSpPr>
                <a:spLocks noChangeArrowheads="1"/>
              </p:cNvSpPr>
              <p:nvPr/>
            </p:nvSpPr>
            <p:spPr bwMode="auto">
              <a:xfrm>
                <a:off x="1292" y="1863"/>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1" name="Rectangle 240"/>
              <p:cNvSpPr>
                <a:spLocks noChangeArrowheads="1"/>
              </p:cNvSpPr>
              <p:nvPr/>
            </p:nvSpPr>
            <p:spPr bwMode="auto">
              <a:xfrm>
                <a:off x="1550" y="1863"/>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2" name="Rectangle 241"/>
              <p:cNvSpPr>
                <a:spLocks noChangeArrowheads="1"/>
              </p:cNvSpPr>
              <p:nvPr/>
            </p:nvSpPr>
            <p:spPr bwMode="auto">
              <a:xfrm>
                <a:off x="1780" y="1836"/>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3" name="Rectangle 242"/>
              <p:cNvSpPr>
                <a:spLocks noChangeArrowheads="1"/>
              </p:cNvSpPr>
              <p:nvPr/>
            </p:nvSpPr>
            <p:spPr bwMode="auto">
              <a:xfrm>
                <a:off x="1780" y="1887"/>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4" name="Rectangle 243"/>
              <p:cNvSpPr>
                <a:spLocks noChangeArrowheads="1"/>
              </p:cNvSpPr>
              <p:nvPr/>
            </p:nvSpPr>
            <p:spPr bwMode="auto">
              <a:xfrm>
                <a:off x="2023" y="1836"/>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5" name="Rectangle 244"/>
              <p:cNvSpPr>
                <a:spLocks noChangeArrowheads="1"/>
              </p:cNvSpPr>
              <p:nvPr/>
            </p:nvSpPr>
            <p:spPr bwMode="auto">
              <a:xfrm>
                <a:off x="2023" y="188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6" name="Rectangle 245"/>
              <p:cNvSpPr>
                <a:spLocks noChangeArrowheads="1"/>
              </p:cNvSpPr>
              <p:nvPr/>
            </p:nvSpPr>
            <p:spPr bwMode="auto">
              <a:xfrm>
                <a:off x="2275" y="183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7" name="Rectangle 246"/>
              <p:cNvSpPr>
                <a:spLocks noChangeArrowheads="1"/>
              </p:cNvSpPr>
              <p:nvPr/>
            </p:nvSpPr>
            <p:spPr bwMode="auto">
              <a:xfrm>
                <a:off x="2275" y="1887"/>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8" name="Rectangle 247"/>
              <p:cNvSpPr>
                <a:spLocks noChangeArrowheads="1"/>
              </p:cNvSpPr>
              <p:nvPr/>
            </p:nvSpPr>
            <p:spPr bwMode="auto">
              <a:xfrm>
                <a:off x="2533" y="1863"/>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9" name="Rectangle 248"/>
              <p:cNvSpPr>
                <a:spLocks noChangeArrowheads="1"/>
              </p:cNvSpPr>
              <p:nvPr/>
            </p:nvSpPr>
            <p:spPr bwMode="auto">
              <a:xfrm>
                <a:off x="2775" y="1863"/>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0" name="Rectangle 249"/>
              <p:cNvSpPr>
                <a:spLocks noChangeArrowheads="1"/>
              </p:cNvSpPr>
              <p:nvPr/>
            </p:nvSpPr>
            <p:spPr bwMode="auto">
              <a:xfrm>
                <a:off x="3018" y="186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1" name="Rectangle 250"/>
              <p:cNvSpPr>
                <a:spLocks noChangeArrowheads="1"/>
              </p:cNvSpPr>
              <p:nvPr/>
            </p:nvSpPr>
            <p:spPr bwMode="auto">
              <a:xfrm>
                <a:off x="3261" y="1863"/>
                <a:ext cx="1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Mayy</a:t>
                </a:r>
                <a:r>
                  <a:rPr kumimoji="0" lang="en-US" sz="500" b="0" i="0" u="none" strike="noStrike" cap="none" normalizeH="0" baseline="0" dirty="0" smtClean="0">
                    <a:ln>
                      <a:noFill/>
                    </a:ln>
                    <a:solidFill>
                      <a:srgbClr val="000000"/>
                    </a:solidFill>
                    <a:effectLst/>
                    <a:latin typeface="Arial" pitchFamily="34" charset="0"/>
                    <a:cs typeface="Arial" pitchFamily="34" charset="0"/>
                  </a:rPr>
                  <a:t> Mills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2" name="Rectangle 251"/>
              <p:cNvSpPr>
                <a:spLocks noChangeArrowheads="1"/>
              </p:cNvSpPr>
              <p:nvPr/>
            </p:nvSpPr>
            <p:spPr bwMode="auto">
              <a:xfrm>
                <a:off x="3504" y="1836"/>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3" name="Rectangle 252"/>
              <p:cNvSpPr>
                <a:spLocks noChangeArrowheads="1"/>
              </p:cNvSpPr>
              <p:nvPr/>
            </p:nvSpPr>
            <p:spPr bwMode="auto">
              <a:xfrm>
                <a:off x="3504" y="188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4" name="Rectangle 253"/>
              <p:cNvSpPr>
                <a:spLocks noChangeArrowheads="1"/>
              </p:cNvSpPr>
              <p:nvPr/>
            </p:nvSpPr>
            <p:spPr bwMode="auto">
              <a:xfrm>
                <a:off x="3746" y="1836"/>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5" name="Rectangle 254"/>
              <p:cNvSpPr>
                <a:spLocks noChangeArrowheads="1"/>
              </p:cNvSpPr>
              <p:nvPr/>
            </p:nvSpPr>
            <p:spPr bwMode="auto">
              <a:xfrm>
                <a:off x="3746" y="1887"/>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6" name="Rectangle 255"/>
              <p:cNvSpPr>
                <a:spLocks noChangeArrowheads="1"/>
              </p:cNvSpPr>
              <p:nvPr/>
            </p:nvSpPr>
            <p:spPr bwMode="auto">
              <a:xfrm>
                <a:off x="4013" y="1836"/>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7" name="Rectangle 256"/>
              <p:cNvSpPr>
                <a:spLocks noChangeArrowheads="1"/>
              </p:cNvSpPr>
              <p:nvPr/>
            </p:nvSpPr>
            <p:spPr bwMode="auto">
              <a:xfrm>
                <a:off x="4013" y="1887"/>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8" name="Rectangle 257"/>
              <p:cNvSpPr>
                <a:spLocks noChangeArrowheads="1"/>
              </p:cNvSpPr>
              <p:nvPr/>
            </p:nvSpPr>
            <p:spPr bwMode="auto">
              <a:xfrm>
                <a:off x="4256" y="183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9" name="Rectangle 258"/>
              <p:cNvSpPr>
                <a:spLocks noChangeArrowheads="1"/>
              </p:cNvSpPr>
              <p:nvPr/>
            </p:nvSpPr>
            <p:spPr bwMode="auto">
              <a:xfrm>
                <a:off x="4256" y="1887"/>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0" name="Rectangle 259"/>
              <p:cNvSpPr>
                <a:spLocks noChangeArrowheads="1"/>
              </p:cNvSpPr>
              <p:nvPr/>
            </p:nvSpPr>
            <p:spPr bwMode="auto">
              <a:xfrm>
                <a:off x="4499" y="186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1" name="Rectangle 260"/>
              <p:cNvSpPr>
                <a:spLocks noChangeArrowheads="1"/>
              </p:cNvSpPr>
              <p:nvPr/>
            </p:nvSpPr>
            <p:spPr bwMode="auto">
              <a:xfrm>
                <a:off x="4742" y="1836"/>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2" name="Rectangle 261"/>
              <p:cNvSpPr>
                <a:spLocks noChangeArrowheads="1"/>
              </p:cNvSpPr>
              <p:nvPr/>
            </p:nvSpPr>
            <p:spPr bwMode="auto">
              <a:xfrm>
                <a:off x="4742" y="1887"/>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3" name="Rectangle 262"/>
              <p:cNvSpPr>
                <a:spLocks noChangeArrowheads="1"/>
              </p:cNvSpPr>
              <p:nvPr/>
            </p:nvSpPr>
            <p:spPr bwMode="auto">
              <a:xfrm>
                <a:off x="93" y="2048"/>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4" name="Rectangle 263"/>
              <p:cNvSpPr>
                <a:spLocks noChangeArrowheads="1"/>
              </p:cNvSpPr>
              <p:nvPr/>
            </p:nvSpPr>
            <p:spPr bwMode="auto">
              <a:xfrm>
                <a:off x="321" y="204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5" name="Rectangle 264"/>
              <p:cNvSpPr>
                <a:spLocks noChangeArrowheads="1"/>
              </p:cNvSpPr>
              <p:nvPr/>
            </p:nvSpPr>
            <p:spPr bwMode="auto">
              <a:xfrm>
                <a:off x="536" y="202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6" name="Rectangle 265"/>
              <p:cNvSpPr>
                <a:spLocks noChangeArrowheads="1"/>
              </p:cNvSpPr>
              <p:nvPr/>
            </p:nvSpPr>
            <p:spPr bwMode="auto">
              <a:xfrm>
                <a:off x="591" y="2072"/>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0073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7" name="Rectangle 266"/>
              <p:cNvSpPr>
                <a:spLocks noChangeArrowheads="1"/>
              </p:cNvSpPr>
              <p:nvPr/>
            </p:nvSpPr>
            <p:spPr bwMode="auto">
              <a:xfrm>
                <a:off x="752" y="1996"/>
                <a:ext cx="1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Shares to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8" name="Rectangle 268"/>
              <p:cNvSpPr>
                <a:spLocks noChangeArrowheads="1"/>
              </p:cNvSpPr>
              <p:nvPr/>
            </p:nvSpPr>
            <p:spPr bwMode="auto">
              <a:xfrm>
                <a:off x="752" y="2100"/>
                <a:ext cx="39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MSIFT Fund Families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9" name="Rectangle 269"/>
              <p:cNvSpPr>
                <a:spLocks noChangeArrowheads="1"/>
              </p:cNvSpPr>
              <p:nvPr/>
            </p:nvSpPr>
            <p:spPr bwMode="auto">
              <a:xfrm>
                <a:off x="1292" y="2048"/>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14-Feb-13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0" name="Rectangle 270"/>
              <p:cNvSpPr>
                <a:spLocks noChangeArrowheads="1"/>
              </p:cNvSpPr>
              <p:nvPr/>
            </p:nvSpPr>
            <p:spPr bwMode="auto">
              <a:xfrm>
                <a:off x="1556" y="2048"/>
                <a:ext cx="1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30-Apr-13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1" name="Rectangle 271"/>
              <p:cNvSpPr>
                <a:spLocks noChangeArrowheads="1"/>
              </p:cNvSpPr>
              <p:nvPr/>
            </p:nvSpPr>
            <p:spPr bwMode="auto">
              <a:xfrm>
                <a:off x="1780" y="2021"/>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2" name="Rectangle 272"/>
              <p:cNvSpPr>
                <a:spLocks noChangeArrowheads="1"/>
              </p:cNvSpPr>
              <p:nvPr/>
            </p:nvSpPr>
            <p:spPr bwMode="auto">
              <a:xfrm>
                <a:off x="1780" y="2072"/>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3" name="Rectangle 273"/>
              <p:cNvSpPr>
                <a:spLocks noChangeArrowheads="1"/>
              </p:cNvSpPr>
              <p:nvPr/>
            </p:nvSpPr>
            <p:spPr bwMode="auto">
              <a:xfrm>
                <a:off x="2023" y="2021"/>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4" name="Rectangle 274"/>
              <p:cNvSpPr>
                <a:spLocks noChangeArrowheads="1"/>
              </p:cNvSpPr>
              <p:nvPr/>
            </p:nvSpPr>
            <p:spPr bwMode="auto">
              <a:xfrm>
                <a:off x="2023" y="207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5" name="Rectangle 275"/>
              <p:cNvSpPr>
                <a:spLocks noChangeArrowheads="1"/>
              </p:cNvSpPr>
              <p:nvPr/>
            </p:nvSpPr>
            <p:spPr bwMode="auto">
              <a:xfrm>
                <a:off x="2275" y="202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6" name="Rectangle 276"/>
              <p:cNvSpPr>
                <a:spLocks noChangeArrowheads="1"/>
              </p:cNvSpPr>
              <p:nvPr/>
            </p:nvSpPr>
            <p:spPr bwMode="auto">
              <a:xfrm>
                <a:off x="2275" y="2072"/>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7" name="Rectangle 277"/>
              <p:cNvSpPr>
                <a:spLocks noChangeArrowheads="1"/>
              </p:cNvSpPr>
              <p:nvPr/>
            </p:nvSpPr>
            <p:spPr bwMode="auto">
              <a:xfrm>
                <a:off x="2533" y="2048"/>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8" name="Rectangle 278"/>
              <p:cNvSpPr>
                <a:spLocks noChangeArrowheads="1"/>
              </p:cNvSpPr>
              <p:nvPr/>
            </p:nvSpPr>
            <p:spPr bwMode="auto">
              <a:xfrm>
                <a:off x="2775" y="204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9" name="Rectangle 279"/>
              <p:cNvSpPr>
                <a:spLocks noChangeArrowheads="1"/>
              </p:cNvSpPr>
              <p:nvPr/>
            </p:nvSpPr>
            <p:spPr bwMode="auto">
              <a:xfrm>
                <a:off x="3018" y="204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0" name="Rectangle 280"/>
              <p:cNvSpPr>
                <a:spLocks noChangeArrowheads="1"/>
              </p:cNvSpPr>
              <p:nvPr/>
            </p:nvSpPr>
            <p:spPr bwMode="auto">
              <a:xfrm>
                <a:off x="3261" y="2021"/>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Daniel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1" name="Rectangle 281"/>
              <p:cNvSpPr>
                <a:spLocks noChangeArrowheads="1"/>
              </p:cNvSpPr>
              <p:nvPr/>
            </p:nvSpPr>
            <p:spPr bwMode="auto">
              <a:xfrm>
                <a:off x="3261" y="2072"/>
                <a:ext cx="20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BurtonBart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2" name="Rectangle 282"/>
              <p:cNvSpPr>
                <a:spLocks noChangeArrowheads="1"/>
              </p:cNvSpPr>
              <p:nvPr/>
            </p:nvSpPr>
            <p:spPr bwMode="auto">
              <a:xfrm>
                <a:off x="3504" y="202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3" name="Rectangle 283"/>
              <p:cNvSpPr>
                <a:spLocks noChangeArrowheads="1"/>
              </p:cNvSpPr>
              <p:nvPr/>
            </p:nvSpPr>
            <p:spPr bwMode="auto">
              <a:xfrm>
                <a:off x="3504" y="207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4" name="Rectangle 284"/>
              <p:cNvSpPr>
                <a:spLocks noChangeArrowheads="1"/>
              </p:cNvSpPr>
              <p:nvPr/>
            </p:nvSpPr>
            <p:spPr bwMode="auto">
              <a:xfrm>
                <a:off x="3746" y="2021"/>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5" name="Rectangle 285"/>
              <p:cNvSpPr>
                <a:spLocks noChangeArrowheads="1"/>
              </p:cNvSpPr>
              <p:nvPr/>
            </p:nvSpPr>
            <p:spPr bwMode="auto">
              <a:xfrm>
                <a:off x="3746" y="2072"/>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6" name="Rectangle 286"/>
              <p:cNvSpPr>
                <a:spLocks noChangeArrowheads="1"/>
              </p:cNvSpPr>
              <p:nvPr/>
            </p:nvSpPr>
            <p:spPr bwMode="auto">
              <a:xfrm>
                <a:off x="4013" y="202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7" name="Rectangle 287"/>
              <p:cNvSpPr>
                <a:spLocks noChangeArrowheads="1"/>
              </p:cNvSpPr>
              <p:nvPr/>
            </p:nvSpPr>
            <p:spPr bwMode="auto">
              <a:xfrm>
                <a:off x="4013" y="2072"/>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8" name="Rectangle 288"/>
              <p:cNvSpPr>
                <a:spLocks noChangeArrowheads="1"/>
              </p:cNvSpPr>
              <p:nvPr/>
            </p:nvSpPr>
            <p:spPr bwMode="auto">
              <a:xfrm>
                <a:off x="4256" y="202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9" name="Rectangle 289"/>
              <p:cNvSpPr>
                <a:spLocks noChangeArrowheads="1"/>
              </p:cNvSpPr>
              <p:nvPr/>
            </p:nvSpPr>
            <p:spPr bwMode="auto">
              <a:xfrm>
                <a:off x="4256" y="2072"/>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0" name="Rectangle 290"/>
              <p:cNvSpPr>
                <a:spLocks noChangeArrowheads="1"/>
              </p:cNvSpPr>
              <p:nvPr/>
            </p:nvSpPr>
            <p:spPr bwMode="auto">
              <a:xfrm>
                <a:off x="4499" y="204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1" name="Rectangle 291"/>
              <p:cNvSpPr>
                <a:spLocks noChangeArrowheads="1"/>
              </p:cNvSpPr>
              <p:nvPr/>
            </p:nvSpPr>
            <p:spPr bwMode="auto">
              <a:xfrm>
                <a:off x="4742" y="2021"/>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2" name="Rectangle 292"/>
              <p:cNvSpPr>
                <a:spLocks noChangeArrowheads="1"/>
              </p:cNvSpPr>
              <p:nvPr/>
            </p:nvSpPr>
            <p:spPr bwMode="auto">
              <a:xfrm>
                <a:off x="4742" y="2072"/>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3" name="Rectangle 293"/>
              <p:cNvSpPr>
                <a:spLocks noChangeArrowheads="1"/>
              </p:cNvSpPr>
              <p:nvPr/>
            </p:nvSpPr>
            <p:spPr bwMode="auto">
              <a:xfrm>
                <a:off x="93" y="2233"/>
                <a:ext cx="16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CONGO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4" name="Rectangle 294"/>
              <p:cNvSpPr>
                <a:spLocks noChangeArrowheads="1"/>
              </p:cNvSpPr>
              <p:nvPr/>
            </p:nvSpPr>
            <p:spPr bwMode="auto">
              <a:xfrm>
                <a:off x="321" y="223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5" name="Rectangle 295"/>
              <p:cNvSpPr>
                <a:spLocks noChangeArrowheads="1"/>
              </p:cNvSpPr>
              <p:nvPr/>
            </p:nvSpPr>
            <p:spPr bwMode="auto">
              <a:xfrm>
                <a:off x="536" y="2206"/>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6" name="Rectangle 296"/>
              <p:cNvSpPr>
                <a:spLocks noChangeArrowheads="1"/>
              </p:cNvSpPr>
              <p:nvPr/>
            </p:nvSpPr>
            <p:spPr bwMode="auto">
              <a:xfrm>
                <a:off x="591" y="2257"/>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0086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7" name="Rectangle 297"/>
              <p:cNvSpPr>
                <a:spLocks noChangeArrowheads="1"/>
              </p:cNvSpPr>
              <p:nvPr/>
            </p:nvSpPr>
            <p:spPr bwMode="auto">
              <a:xfrm>
                <a:off x="752" y="2233"/>
                <a:ext cx="35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MS Share Classes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8" name="Rectangle 298"/>
              <p:cNvSpPr>
                <a:spLocks noChangeArrowheads="1"/>
              </p:cNvSpPr>
              <p:nvPr/>
            </p:nvSpPr>
            <p:spPr bwMode="auto">
              <a:xfrm>
                <a:off x="1292" y="2233"/>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22-Feb-13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9" name="Rectangle 299"/>
              <p:cNvSpPr>
                <a:spLocks noChangeArrowheads="1"/>
              </p:cNvSpPr>
              <p:nvPr/>
            </p:nvSpPr>
            <p:spPr bwMode="auto">
              <a:xfrm>
                <a:off x="1565" y="2233"/>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9-May-13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0" name="Rectangle 300"/>
              <p:cNvSpPr>
                <a:spLocks noChangeArrowheads="1"/>
              </p:cNvSpPr>
              <p:nvPr/>
            </p:nvSpPr>
            <p:spPr bwMode="auto">
              <a:xfrm>
                <a:off x="1780" y="2206"/>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1" name="Rectangle 301"/>
              <p:cNvSpPr>
                <a:spLocks noChangeArrowheads="1"/>
              </p:cNvSpPr>
              <p:nvPr/>
            </p:nvSpPr>
            <p:spPr bwMode="auto">
              <a:xfrm>
                <a:off x="1780" y="2257"/>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2" name="Rectangle 302"/>
              <p:cNvSpPr>
                <a:spLocks noChangeArrowheads="1"/>
              </p:cNvSpPr>
              <p:nvPr/>
            </p:nvSpPr>
            <p:spPr bwMode="auto">
              <a:xfrm>
                <a:off x="2023" y="2233"/>
                <a:ext cx="20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Bob </a:t>
                </a:r>
                <a:r>
                  <a:rPr kumimoji="0" lang="en-US" sz="500" b="0" i="0" u="none" strike="noStrike" cap="none" normalizeH="0" baseline="0" dirty="0" err="1" smtClean="0">
                    <a:ln>
                      <a:noFill/>
                    </a:ln>
                    <a:solidFill>
                      <a:srgbClr val="000000"/>
                    </a:solidFill>
                    <a:effectLst/>
                    <a:latin typeface="Arial" pitchFamily="34" charset="0"/>
                    <a:cs typeface="Arial" pitchFamily="34" charset="0"/>
                  </a:rPr>
                  <a:t>Woodl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3" name="Rectangle 303"/>
              <p:cNvSpPr>
                <a:spLocks noChangeArrowheads="1"/>
              </p:cNvSpPr>
              <p:nvPr/>
            </p:nvSpPr>
            <p:spPr bwMode="auto">
              <a:xfrm>
                <a:off x="2275" y="220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4" name="Rectangle 304"/>
              <p:cNvSpPr>
                <a:spLocks noChangeArrowheads="1"/>
              </p:cNvSpPr>
              <p:nvPr/>
            </p:nvSpPr>
            <p:spPr bwMode="auto">
              <a:xfrm>
                <a:off x="2275" y="2257"/>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5" name="Rectangle 305"/>
              <p:cNvSpPr>
                <a:spLocks noChangeArrowheads="1"/>
              </p:cNvSpPr>
              <p:nvPr/>
            </p:nvSpPr>
            <p:spPr bwMode="auto">
              <a:xfrm>
                <a:off x="2775" y="2206"/>
                <a:ext cx="11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6" name="Rectangle 306"/>
              <p:cNvSpPr>
                <a:spLocks noChangeArrowheads="1"/>
              </p:cNvSpPr>
              <p:nvPr/>
            </p:nvSpPr>
            <p:spPr bwMode="auto">
              <a:xfrm>
                <a:off x="2775" y="2257"/>
                <a:ext cx="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7" name="Rectangle 307"/>
              <p:cNvSpPr>
                <a:spLocks noChangeArrowheads="1"/>
              </p:cNvSpPr>
              <p:nvPr/>
            </p:nvSpPr>
            <p:spPr bwMode="auto">
              <a:xfrm>
                <a:off x="3018" y="223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8" name="Rectangle 308"/>
              <p:cNvSpPr>
                <a:spLocks noChangeArrowheads="1"/>
              </p:cNvSpPr>
              <p:nvPr/>
            </p:nvSpPr>
            <p:spPr bwMode="auto">
              <a:xfrm>
                <a:off x="3261" y="2233"/>
                <a:ext cx="17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CaryWall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9" name="Rectangle 309"/>
              <p:cNvSpPr>
                <a:spLocks noChangeArrowheads="1"/>
              </p:cNvSpPr>
              <p:nvPr/>
            </p:nvSpPr>
            <p:spPr bwMode="auto">
              <a:xfrm>
                <a:off x="3504" y="2206"/>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0" name="Rectangle 310"/>
              <p:cNvSpPr>
                <a:spLocks noChangeArrowheads="1"/>
              </p:cNvSpPr>
              <p:nvPr/>
            </p:nvSpPr>
            <p:spPr bwMode="auto">
              <a:xfrm>
                <a:off x="3504" y="225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1" name="Rectangle 311"/>
              <p:cNvSpPr>
                <a:spLocks noChangeArrowheads="1"/>
              </p:cNvSpPr>
              <p:nvPr/>
            </p:nvSpPr>
            <p:spPr bwMode="auto">
              <a:xfrm>
                <a:off x="3746" y="2206"/>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2" name="Rectangle 312"/>
              <p:cNvSpPr>
                <a:spLocks noChangeArrowheads="1"/>
              </p:cNvSpPr>
              <p:nvPr/>
            </p:nvSpPr>
            <p:spPr bwMode="auto">
              <a:xfrm>
                <a:off x="3746" y="2257"/>
                <a:ext cx="1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Onny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3" name="Rectangle 313"/>
              <p:cNvSpPr>
                <a:spLocks noChangeArrowheads="1"/>
              </p:cNvSpPr>
              <p:nvPr/>
            </p:nvSpPr>
            <p:spPr bwMode="auto">
              <a:xfrm>
                <a:off x="4013" y="2206"/>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4" name="Rectangle 314"/>
              <p:cNvSpPr>
                <a:spLocks noChangeArrowheads="1"/>
              </p:cNvSpPr>
              <p:nvPr/>
            </p:nvSpPr>
            <p:spPr bwMode="auto">
              <a:xfrm>
                <a:off x="4013" y="2257"/>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5" name="Rectangle 315"/>
              <p:cNvSpPr>
                <a:spLocks noChangeArrowheads="1"/>
              </p:cNvSpPr>
              <p:nvPr/>
            </p:nvSpPr>
            <p:spPr bwMode="auto">
              <a:xfrm>
                <a:off x="4256" y="220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6" name="Rectangle 316"/>
              <p:cNvSpPr>
                <a:spLocks noChangeArrowheads="1"/>
              </p:cNvSpPr>
              <p:nvPr/>
            </p:nvSpPr>
            <p:spPr bwMode="auto">
              <a:xfrm>
                <a:off x="4256" y="2257"/>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7" name="Rectangle 317"/>
              <p:cNvSpPr>
                <a:spLocks noChangeArrowheads="1"/>
              </p:cNvSpPr>
              <p:nvPr/>
            </p:nvSpPr>
            <p:spPr bwMode="auto">
              <a:xfrm>
                <a:off x="4499" y="223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8" name="Rectangle 318"/>
              <p:cNvSpPr>
                <a:spLocks noChangeArrowheads="1"/>
              </p:cNvSpPr>
              <p:nvPr/>
            </p:nvSpPr>
            <p:spPr bwMode="auto">
              <a:xfrm>
                <a:off x="4742" y="2206"/>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9" name="Rectangle 319"/>
              <p:cNvSpPr>
                <a:spLocks noChangeArrowheads="1"/>
              </p:cNvSpPr>
              <p:nvPr/>
            </p:nvSpPr>
            <p:spPr bwMode="auto">
              <a:xfrm>
                <a:off x="4742" y="2257"/>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0" name="Rectangle 320"/>
              <p:cNvSpPr>
                <a:spLocks noChangeArrowheads="1"/>
              </p:cNvSpPr>
              <p:nvPr/>
            </p:nvSpPr>
            <p:spPr bwMode="auto">
              <a:xfrm>
                <a:off x="93" y="2418"/>
                <a:ext cx="16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CONGO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1" name="Rectangle 321"/>
              <p:cNvSpPr>
                <a:spLocks noChangeArrowheads="1"/>
              </p:cNvSpPr>
              <p:nvPr/>
            </p:nvSpPr>
            <p:spPr bwMode="auto">
              <a:xfrm>
                <a:off x="321" y="241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2" name="Rectangle 322"/>
              <p:cNvSpPr>
                <a:spLocks noChangeArrowheads="1"/>
              </p:cNvSpPr>
              <p:nvPr/>
            </p:nvSpPr>
            <p:spPr bwMode="auto">
              <a:xfrm>
                <a:off x="536" y="239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3" name="Rectangle 323"/>
              <p:cNvSpPr>
                <a:spLocks noChangeArrowheads="1"/>
              </p:cNvSpPr>
              <p:nvPr/>
            </p:nvSpPr>
            <p:spPr bwMode="auto">
              <a:xfrm>
                <a:off x="591" y="2443"/>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0119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4" name="Rectangle 324"/>
              <p:cNvSpPr>
                <a:spLocks noChangeArrowheads="1"/>
              </p:cNvSpPr>
              <p:nvPr/>
            </p:nvSpPr>
            <p:spPr bwMode="auto">
              <a:xfrm>
                <a:off x="752" y="2391"/>
                <a:ext cx="50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Private Equity Fund of One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5" name="Rectangle 325"/>
              <p:cNvSpPr>
                <a:spLocks noChangeArrowheads="1"/>
              </p:cNvSpPr>
              <p:nvPr/>
            </p:nvSpPr>
            <p:spPr bwMode="auto">
              <a:xfrm>
                <a:off x="752" y="2443"/>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6" name="Rectangle 326"/>
              <p:cNvSpPr>
                <a:spLocks noChangeArrowheads="1"/>
              </p:cNvSpPr>
              <p:nvPr/>
            </p:nvSpPr>
            <p:spPr bwMode="auto">
              <a:xfrm>
                <a:off x="1292" y="2418"/>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15-May-13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7" name="Rectangle 327"/>
              <p:cNvSpPr>
                <a:spLocks noChangeArrowheads="1"/>
              </p:cNvSpPr>
              <p:nvPr/>
            </p:nvSpPr>
            <p:spPr bwMode="auto">
              <a:xfrm>
                <a:off x="1553" y="2418"/>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13-Aug-13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8" name="Rectangle 328"/>
              <p:cNvSpPr>
                <a:spLocks noChangeArrowheads="1"/>
              </p:cNvSpPr>
              <p:nvPr/>
            </p:nvSpPr>
            <p:spPr bwMode="auto">
              <a:xfrm>
                <a:off x="1780" y="2391"/>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9" name="Rectangle 329"/>
              <p:cNvSpPr>
                <a:spLocks noChangeArrowheads="1"/>
              </p:cNvSpPr>
              <p:nvPr/>
            </p:nvSpPr>
            <p:spPr bwMode="auto">
              <a:xfrm>
                <a:off x="1780" y="2443"/>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0" name="Rectangle 330"/>
              <p:cNvSpPr>
                <a:spLocks noChangeArrowheads="1"/>
              </p:cNvSpPr>
              <p:nvPr/>
            </p:nvSpPr>
            <p:spPr bwMode="auto">
              <a:xfrm>
                <a:off x="2023" y="239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1" name="Rectangle 331"/>
              <p:cNvSpPr>
                <a:spLocks noChangeArrowheads="1"/>
              </p:cNvSpPr>
              <p:nvPr/>
            </p:nvSpPr>
            <p:spPr bwMode="auto">
              <a:xfrm>
                <a:off x="2023" y="2443"/>
                <a:ext cx="16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Maloney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2" name="Rectangle 332"/>
              <p:cNvSpPr>
                <a:spLocks noChangeArrowheads="1"/>
              </p:cNvSpPr>
              <p:nvPr/>
            </p:nvSpPr>
            <p:spPr bwMode="auto">
              <a:xfrm>
                <a:off x="2275" y="239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3" name="Rectangle 333"/>
              <p:cNvSpPr>
                <a:spLocks noChangeArrowheads="1"/>
              </p:cNvSpPr>
              <p:nvPr/>
            </p:nvSpPr>
            <p:spPr bwMode="auto">
              <a:xfrm>
                <a:off x="2275" y="244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4" name="Rectangle 334"/>
              <p:cNvSpPr>
                <a:spLocks noChangeArrowheads="1"/>
              </p:cNvSpPr>
              <p:nvPr/>
            </p:nvSpPr>
            <p:spPr bwMode="auto">
              <a:xfrm>
                <a:off x="2775" y="241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5" name="Rectangle 335"/>
              <p:cNvSpPr>
                <a:spLocks noChangeArrowheads="1"/>
              </p:cNvSpPr>
              <p:nvPr/>
            </p:nvSpPr>
            <p:spPr bwMode="auto">
              <a:xfrm>
                <a:off x="3018" y="241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6" name="Rectangle 336"/>
              <p:cNvSpPr>
                <a:spLocks noChangeArrowheads="1"/>
              </p:cNvSpPr>
              <p:nvPr/>
            </p:nvSpPr>
            <p:spPr bwMode="auto">
              <a:xfrm>
                <a:off x="3261" y="2418"/>
                <a:ext cx="22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Ken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Zanger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7" name="Rectangle 337"/>
              <p:cNvSpPr>
                <a:spLocks noChangeArrowheads="1"/>
              </p:cNvSpPr>
              <p:nvPr/>
            </p:nvSpPr>
            <p:spPr bwMode="auto">
              <a:xfrm>
                <a:off x="3504" y="239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8" name="Rectangle 338"/>
              <p:cNvSpPr>
                <a:spLocks noChangeArrowheads="1"/>
              </p:cNvSpPr>
              <p:nvPr/>
            </p:nvSpPr>
            <p:spPr bwMode="auto">
              <a:xfrm>
                <a:off x="3504" y="244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9" name="Rectangle 339"/>
              <p:cNvSpPr>
                <a:spLocks noChangeArrowheads="1"/>
              </p:cNvSpPr>
              <p:nvPr/>
            </p:nvSpPr>
            <p:spPr bwMode="auto">
              <a:xfrm>
                <a:off x="3746" y="2418"/>
                <a:ext cx="1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Noel Lang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0" name="Rectangle 340"/>
              <p:cNvSpPr>
                <a:spLocks noChangeArrowheads="1"/>
              </p:cNvSpPr>
              <p:nvPr/>
            </p:nvSpPr>
            <p:spPr bwMode="auto">
              <a:xfrm>
                <a:off x="4013" y="239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1" name="Rectangle 341"/>
              <p:cNvSpPr>
                <a:spLocks noChangeArrowheads="1"/>
              </p:cNvSpPr>
              <p:nvPr/>
            </p:nvSpPr>
            <p:spPr bwMode="auto">
              <a:xfrm>
                <a:off x="4013" y="244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2" name="Rectangle 342"/>
              <p:cNvSpPr>
                <a:spLocks noChangeArrowheads="1"/>
              </p:cNvSpPr>
              <p:nvPr/>
            </p:nvSpPr>
            <p:spPr bwMode="auto">
              <a:xfrm>
                <a:off x="4256" y="239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3" name="Rectangle 343"/>
              <p:cNvSpPr>
                <a:spLocks noChangeArrowheads="1"/>
              </p:cNvSpPr>
              <p:nvPr/>
            </p:nvSpPr>
            <p:spPr bwMode="auto">
              <a:xfrm>
                <a:off x="4256" y="2443"/>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4" name="Rectangle 344"/>
              <p:cNvSpPr>
                <a:spLocks noChangeArrowheads="1"/>
              </p:cNvSpPr>
              <p:nvPr/>
            </p:nvSpPr>
            <p:spPr bwMode="auto">
              <a:xfrm>
                <a:off x="4499" y="2418"/>
                <a:ext cx="1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Rob Fritz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5" name="Rectangle 345"/>
              <p:cNvSpPr>
                <a:spLocks noChangeArrowheads="1"/>
              </p:cNvSpPr>
              <p:nvPr/>
            </p:nvSpPr>
            <p:spPr bwMode="auto">
              <a:xfrm>
                <a:off x="4742" y="2391"/>
                <a:ext cx="73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Strategists: format does not follow strats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6" name="Rectangle 346"/>
              <p:cNvSpPr>
                <a:spLocks noChangeArrowheads="1"/>
              </p:cNvSpPr>
              <p:nvPr/>
            </p:nvSpPr>
            <p:spPr bwMode="auto">
              <a:xfrm>
                <a:off x="4742" y="2443"/>
                <a:ext cx="22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procedures.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7" name="Rectangle 347"/>
              <p:cNvSpPr>
                <a:spLocks noChangeArrowheads="1"/>
              </p:cNvSpPr>
              <p:nvPr/>
            </p:nvSpPr>
            <p:spPr bwMode="auto">
              <a:xfrm>
                <a:off x="93" y="2603"/>
                <a:ext cx="16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CONGO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8" name="Rectangle 348"/>
              <p:cNvSpPr>
                <a:spLocks noChangeArrowheads="1"/>
              </p:cNvSpPr>
              <p:nvPr/>
            </p:nvSpPr>
            <p:spPr bwMode="auto">
              <a:xfrm>
                <a:off x="321" y="260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9" name="Rectangle 349"/>
              <p:cNvSpPr>
                <a:spLocks noChangeArrowheads="1"/>
              </p:cNvSpPr>
              <p:nvPr/>
            </p:nvSpPr>
            <p:spPr bwMode="auto">
              <a:xfrm>
                <a:off x="536" y="2576"/>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0" name="Rectangle 350"/>
              <p:cNvSpPr>
                <a:spLocks noChangeArrowheads="1"/>
              </p:cNvSpPr>
              <p:nvPr/>
            </p:nvSpPr>
            <p:spPr bwMode="auto">
              <a:xfrm>
                <a:off x="591" y="2628"/>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0199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1" name="Rectangle 351"/>
              <p:cNvSpPr>
                <a:spLocks noChangeArrowheads="1"/>
              </p:cNvSpPr>
              <p:nvPr/>
            </p:nvSpPr>
            <p:spPr bwMode="auto">
              <a:xfrm>
                <a:off x="752" y="2552"/>
                <a:ext cx="39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MS Absolute Return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2" name="Rectangle 352"/>
              <p:cNvSpPr>
                <a:spLocks noChangeArrowheads="1"/>
              </p:cNvSpPr>
              <p:nvPr/>
            </p:nvSpPr>
            <p:spPr bwMode="auto">
              <a:xfrm>
                <a:off x="752" y="2603"/>
                <a:ext cx="47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Currency Class AH (SEK)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3" name="Rectangle 353"/>
              <p:cNvSpPr>
                <a:spLocks noChangeArrowheads="1"/>
              </p:cNvSpPr>
              <p:nvPr/>
            </p:nvSpPr>
            <p:spPr bwMode="auto">
              <a:xfrm>
                <a:off x="752" y="2655"/>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4" name="Rectangle 354"/>
              <p:cNvSpPr>
                <a:spLocks noChangeArrowheads="1"/>
              </p:cNvSpPr>
              <p:nvPr/>
            </p:nvSpPr>
            <p:spPr bwMode="auto">
              <a:xfrm>
                <a:off x="1298" y="2603"/>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5" name="Rectangle 355"/>
              <p:cNvSpPr>
                <a:spLocks noChangeArrowheads="1"/>
              </p:cNvSpPr>
              <p:nvPr/>
            </p:nvSpPr>
            <p:spPr bwMode="auto">
              <a:xfrm>
                <a:off x="1550" y="2603"/>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6" name="Rectangle 356"/>
              <p:cNvSpPr>
                <a:spLocks noChangeArrowheads="1"/>
              </p:cNvSpPr>
              <p:nvPr/>
            </p:nvSpPr>
            <p:spPr bwMode="auto">
              <a:xfrm>
                <a:off x="1780" y="2576"/>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7" name="Rectangle 357"/>
              <p:cNvSpPr>
                <a:spLocks noChangeArrowheads="1"/>
              </p:cNvSpPr>
              <p:nvPr/>
            </p:nvSpPr>
            <p:spPr bwMode="auto">
              <a:xfrm>
                <a:off x="1780" y="2628"/>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8" name="Rectangle 358"/>
              <p:cNvSpPr>
                <a:spLocks noChangeArrowheads="1"/>
              </p:cNvSpPr>
              <p:nvPr/>
            </p:nvSpPr>
            <p:spPr bwMode="auto">
              <a:xfrm>
                <a:off x="2023" y="2576"/>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Bugs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9" name="Rectangle 359"/>
              <p:cNvSpPr>
                <a:spLocks noChangeArrowheads="1"/>
              </p:cNvSpPr>
              <p:nvPr/>
            </p:nvSpPr>
            <p:spPr bwMode="auto">
              <a:xfrm>
                <a:off x="2023" y="2628"/>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Moore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0" name="Rectangle 360"/>
              <p:cNvSpPr>
                <a:spLocks noChangeArrowheads="1"/>
              </p:cNvSpPr>
              <p:nvPr/>
            </p:nvSpPr>
            <p:spPr bwMode="auto">
              <a:xfrm>
                <a:off x="2275" y="257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1" name="Rectangle 361"/>
              <p:cNvSpPr>
                <a:spLocks noChangeArrowheads="1"/>
              </p:cNvSpPr>
              <p:nvPr/>
            </p:nvSpPr>
            <p:spPr bwMode="auto">
              <a:xfrm>
                <a:off x="2275" y="262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2" name="Rectangle 362"/>
              <p:cNvSpPr>
                <a:spLocks noChangeArrowheads="1"/>
              </p:cNvSpPr>
              <p:nvPr/>
            </p:nvSpPr>
            <p:spPr bwMode="auto">
              <a:xfrm>
                <a:off x="2775" y="2603"/>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3" name="Rectangle 363"/>
              <p:cNvSpPr>
                <a:spLocks noChangeArrowheads="1"/>
              </p:cNvSpPr>
              <p:nvPr/>
            </p:nvSpPr>
            <p:spPr bwMode="auto">
              <a:xfrm>
                <a:off x="3018" y="260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4" name="Rectangle 364"/>
              <p:cNvSpPr>
                <a:spLocks noChangeArrowheads="1"/>
              </p:cNvSpPr>
              <p:nvPr/>
            </p:nvSpPr>
            <p:spPr bwMode="auto">
              <a:xfrm>
                <a:off x="3261" y="2603"/>
                <a:ext cx="18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Chris Dell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5" name="Rectangle 365"/>
              <p:cNvSpPr>
                <a:spLocks noChangeArrowheads="1"/>
              </p:cNvSpPr>
              <p:nvPr/>
            </p:nvSpPr>
            <p:spPr bwMode="auto">
              <a:xfrm>
                <a:off x="3504" y="2576"/>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6" name="Rectangle 366"/>
              <p:cNvSpPr>
                <a:spLocks noChangeArrowheads="1"/>
              </p:cNvSpPr>
              <p:nvPr/>
            </p:nvSpPr>
            <p:spPr bwMode="auto">
              <a:xfrm>
                <a:off x="3504" y="2628"/>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7" name="Rectangle 367"/>
              <p:cNvSpPr>
                <a:spLocks noChangeArrowheads="1"/>
              </p:cNvSpPr>
              <p:nvPr/>
            </p:nvSpPr>
            <p:spPr bwMode="auto">
              <a:xfrm>
                <a:off x="3746" y="2576"/>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8" name="Rectangle 368"/>
              <p:cNvSpPr>
                <a:spLocks noChangeArrowheads="1"/>
              </p:cNvSpPr>
              <p:nvPr/>
            </p:nvSpPr>
            <p:spPr bwMode="auto">
              <a:xfrm>
                <a:off x="3746" y="2628"/>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9" name="Rectangle 369"/>
              <p:cNvSpPr>
                <a:spLocks noChangeArrowheads="1"/>
              </p:cNvSpPr>
              <p:nvPr/>
            </p:nvSpPr>
            <p:spPr bwMode="auto">
              <a:xfrm>
                <a:off x="4013" y="2576"/>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0" name="Rectangle 370"/>
              <p:cNvSpPr>
                <a:spLocks noChangeArrowheads="1"/>
              </p:cNvSpPr>
              <p:nvPr/>
            </p:nvSpPr>
            <p:spPr bwMode="auto">
              <a:xfrm>
                <a:off x="4013" y="262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1" name="Rectangle 371"/>
              <p:cNvSpPr>
                <a:spLocks noChangeArrowheads="1"/>
              </p:cNvSpPr>
              <p:nvPr/>
            </p:nvSpPr>
            <p:spPr bwMode="auto">
              <a:xfrm>
                <a:off x="4256" y="257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2" name="Rectangle 372"/>
              <p:cNvSpPr>
                <a:spLocks noChangeArrowheads="1"/>
              </p:cNvSpPr>
              <p:nvPr/>
            </p:nvSpPr>
            <p:spPr bwMode="auto">
              <a:xfrm>
                <a:off x="4256" y="2628"/>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3" name="Rectangle 373"/>
              <p:cNvSpPr>
                <a:spLocks noChangeArrowheads="1"/>
              </p:cNvSpPr>
              <p:nvPr/>
            </p:nvSpPr>
            <p:spPr bwMode="auto">
              <a:xfrm>
                <a:off x="4499" y="2603"/>
                <a:ext cx="1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Rob Fritz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4" name="Rectangle 374"/>
              <p:cNvSpPr>
                <a:spLocks noChangeArrowheads="1"/>
              </p:cNvSpPr>
              <p:nvPr/>
            </p:nvSpPr>
            <p:spPr bwMode="auto">
              <a:xfrm>
                <a:off x="4742" y="2552"/>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5" name="Rectangle 375"/>
              <p:cNvSpPr>
                <a:spLocks noChangeArrowheads="1"/>
              </p:cNvSpPr>
              <p:nvPr/>
            </p:nvSpPr>
            <p:spPr bwMode="auto">
              <a:xfrm>
                <a:off x="4742" y="2603"/>
                <a:ext cx="15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6" name="Rectangle 376"/>
              <p:cNvSpPr>
                <a:spLocks noChangeArrowheads="1"/>
              </p:cNvSpPr>
              <p:nvPr/>
            </p:nvSpPr>
            <p:spPr bwMode="auto">
              <a:xfrm>
                <a:off x="4742" y="2655"/>
                <a:ext cx="7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Compliance checklist uploaded 7/30/2011.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7" name="Rectangle 377"/>
              <p:cNvSpPr>
                <a:spLocks noChangeArrowheads="1"/>
              </p:cNvSpPr>
              <p:nvPr/>
            </p:nvSpPr>
            <p:spPr bwMode="auto">
              <a:xfrm>
                <a:off x="93" y="2788"/>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8" name="Rectangle 378"/>
              <p:cNvSpPr>
                <a:spLocks noChangeArrowheads="1"/>
              </p:cNvSpPr>
              <p:nvPr/>
            </p:nvSpPr>
            <p:spPr bwMode="auto">
              <a:xfrm>
                <a:off x="321" y="278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9" name="Rectangle 379"/>
              <p:cNvSpPr>
                <a:spLocks noChangeArrowheads="1"/>
              </p:cNvSpPr>
              <p:nvPr/>
            </p:nvSpPr>
            <p:spPr bwMode="auto">
              <a:xfrm>
                <a:off x="536" y="276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0" name="Rectangle 380"/>
              <p:cNvSpPr>
                <a:spLocks noChangeArrowheads="1"/>
              </p:cNvSpPr>
              <p:nvPr/>
            </p:nvSpPr>
            <p:spPr bwMode="auto">
              <a:xfrm>
                <a:off x="591" y="2813"/>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0389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1" name="Rectangle 381"/>
              <p:cNvSpPr>
                <a:spLocks noChangeArrowheads="1"/>
              </p:cNvSpPr>
              <p:nvPr/>
            </p:nvSpPr>
            <p:spPr bwMode="auto">
              <a:xfrm>
                <a:off x="752" y="2761"/>
                <a:ext cx="4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International Small Cap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2" name="Rectangle 382"/>
              <p:cNvSpPr>
                <a:spLocks noChangeArrowheads="1"/>
              </p:cNvSpPr>
              <p:nvPr/>
            </p:nvSpPr>
            <p:spPr bwMode="auto">
              <a:xfrm>
                <a:off x="752" y="2813"/>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3" name="Rectangle 383"/>
              <p:cNvSpPr>
                <a:spLocks noChangeArrowheads="1"/>
              </p:cNvSpPr>
              <p:nvPr/>
            </p:nvSpPr>
            <p:spPr bwMode="auto">
              <a:xfrm>
                <a:off x="1292" y="2788"/>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17-Sep-13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4" name="Rectangle 384"/>
              <p:cNvSpPr>
                <a:spLocks noChangeArrowheads="1"/>
              </p:cNvSpPr>
              <p:nvPr/>
            </p:nvSpPr>
            <p:spPr bwMode="auto">
              <a:xfrm>
                <a:off x="1553" y="2788"/>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28-Sep-13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5" name="Rectangle 385"/>
              <p:cNvSpPr>
                <a:spLocks noChangeArrowheads="1"/>
              </p:cNvSpPr>
              <p:nvPr/>
            </p:nvSpPr>
            <p:spPr bwMode="auto">
              <a:xfrm>
                <a:off x="1780" y="276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6" name="Rectangle 386"/>
              <p:cNvSpPr>
                <a:spLocks noChangeArrowheads="1"/>
              </p:cNvSpPr>
              <p:nvPr/>
            </p:nvSpPr>
            <p:spPr bwMode="auto">
              <a:xfrm>
                <a:off x="1780" y="2813"/>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7" name="Rectangle 387"/>
              <p:cNvSpPr>
                <a:spLocks noChangeArrowheads="1"/>
              </p:cNvSpPr>
              <p:nvPr/>
            </p:nvSpPr>
            <p:spPr bwMode="auto">
              <a:xfrm>
                <a:off x="2023" y="2761"/>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8" name="Rectangle 388"/>
              <p:cNvSpPr>
                <a:spLocks noChangeArrowheads="1"/>
              </p:cNvSpPr>
              <p:nvPr/>
            </p:nvSpPr>
            <p:spPr bwMode="auto">
              <a:xfrm>
                <a:off x="2023" y="281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9" name="Rectangle 389"/>
              <p:cNvSpPr>
                <a:spLocks noChangeArrowheads="1"/>
              </p:cNvSpPr>
              <p:nvPr/>
            </p:nvSpPr>
            <p:spPr bwMode="auto">
              <a:xfrm>
                <a:off x="2275" y="276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0" name="Rectangle 390"/>
              <p:cNvSpPr>
                <a:spLocks noChangeArrowheads="1"/>
              </p:cNvSpPr>
              <p:nvPr/>
            </p:nvSpPr>
            <p:spPr bwMode="auto">
              <a:xfrm>
                <a:off x="2275" y="281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1" name="Rectangle 391"/>
              <p:cNvSpPr>
                <a:spLocks noChangeArrowheads="1"/>
              </p:cNvSpPr>
              <p:nvPr/>
            </p:nvSpPr>
            <p:spPr bwMode="auto">
              <a:xfrm>
                <a:off x="2775" y="278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2" name="Rectangle 392"/>
              <p:cNvSpPr>
                <a:spLocks noChangeArrowheads="1"/>
              </p:cNvSpPr>
              <p:nvPr/>
            </p:nvSpPr>
            <p:spPr bwMode="auto">
              <a:xfrm>
                <a:off x="3018" y="278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3" name="Rectangle 393"/>
              <p:cNvSpPr>
                <a:spLocks noChangeArrowheads="1"/>
              </p:cNvSpPr>
              <p:nvPr/>
            </p:nvSpPr>
            <p:spPr bwMode="auto">
              <a:xfrm>
                <a:off x="3261" y="2761"/>
                <a:ext cx="17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Stefanie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4" name="Rectangle 394"/>
              <p:cNvSpPr>
                <a:spLocks noChangeArrowheads="1"/>
              </p:cNvSpPr>
              <p:nvPr/>
            </p:nvSpPr>
            <p:spPr bwMode="auto">
              <a:xfrm>
                <a:off x="3261" y="2813"/>
                <a:ext cx="12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Yellow</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5" name="Rectangle 395"/>
              <p:cNvSpPr>
                <a:spLocks noChangeArrowheads="1"/>
              </p:cNvSpPr>
              <p:nvPr/>
            </p:nvSpPr>
            <p:spPr bwMode="auto">
              <a:xfrm>
                <a:off x="3504" y="276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6" name="Rectangle 396"/>
              <p:cNvSpPr>
                <a:spLocks noChangeArrowheads="1"/>
              </p:cNvSpPr>
              <p:nvPr/>
            </p:nvSpPr>
            <p:spPr bwMode="auto">
              <a:xfrm>
                <a:off x="3504" y="281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7" name="Rectangle 397"/>
              <p:cNvSpPr>
                <a:spLocks noChangeArrowheads="1"/>
              </p:cNvSpPr>
              <p:nvPr/>
            </p:nvSpPr>
            <p:spPr bwMode="auto">
              <a:xfrm>
                <a:off x="3746" y="2761"/>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8" name="Rectangle 398"/>
              <p:cNvSpPr>
                <a:spLocks noChangeArrowheads="1"/>
              </p:cNvSpPr>
              <p:nvPr/>
            </p:nvSpPr>
            <p:spPr bwMode="auto">
              <a:xfrm>
                <a:off x="3746" y="2813"/>
                <a:ext cx="14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Onslow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9" name="Rectangle 399"/>
              <p:cNvSpPr>
                <a:spLocks noChangeArrowheads="1"/>
              </p:cNvSpPr>
              <p:nvPr/>
            </p:nvSpPr>
            <p:spPr bwMode="auto">
              <a:xfrm>
                <a:off x="4013" y="276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0" name="Rectangle 400"/>
              <p:cNvSpPr>
                <a:spLocks noChangeArrowheads="1"/>
              </p:cNvSpPr>
              <p:nvPr/>
            </p:nvSpPr>
            <p:spPr bwMode="auto">
              <a:xfrm>
                <a:off x="4013" y="281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1" name="Rectangle 401"/>
              <p:cNvSpPr>
                <a:spLocks noChangeArrowheads="1"/>
              </p:cNvSpPr>
              <p:nvPr/>
            </p:nvSpPr>
            <p:spPr bwMode="auto">
              <a:xfrm>
                <a:off x="4256" y="276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2" name="Rectangle 402"/>
              <p:cNvSpPr>
                <a:spLocks noChangeArrowheads="1"/>
              </p:cNvSpPr>
              <p:nvPr/>
            </p:nvSpPr>
            <p:spPr bwMode="auto">
              <a:xfrm>
                <a:off x="4256" y="2813"/>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3" name="Rectangle 403"/>
              <p:cNvSpPr>
                <a:spLocks noChangeArrowheads="1"/>
              </p:cNvSpPr>
              <p:nvPr/>
            </p:nvSpPr>
            <p:spPr bwMode="auto">
              <a:xfrm>
                <a:off x="4499" y="278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4" name="Rectangle 404"/>
              <p:cNvSpPr>
                <a:spLocks noChangeArrowheads="1"/>
              </p:cNvSpPr>
              <p:nvPr/>
            </p:nvSpPr>
            <p:spPr bwMode="auto">
              <a:xfrm>
                <a:off x="4742" y="2761"/>
                <a:ext cx="85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Strategists: Given documentation and comment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5" name="Rectangle 405"/>
              <p:cNvSpPr>
                <a:spLocks noChangeArrowheads="1"/>
              </p:cNvSpPr>
              <p:nvPr/>
            </p:nvSpPr>
            <p:spPr bwMode="auto">
              <a:xfrm>
                <a:off x="4742" y="2813"/>
                <a:ext cx="51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should decision be opt out?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891" name="Group 607"/>
            <p:cNvGrpSpPr>
              <a:grpSpLocks/>
            </p:cNvGrpSpPr>
            <p:nvPr/>
          </p:nvGrpSpPr>
          <p:grpSpPr bwMode="auto">
            <a:xfrm>
              <a:off x="84" y="804"/>
              <a:ext cx="5568" cy="3161"/>
              <a:chOff x="84" y="804"/>
              <a:chExt cx="5568" cy="3161"/>
            </a:xfrm>
          </p:grpSpPr>
          <p:sp>
            <p:nvSpPr>
              <p:cNvPr id="947" name="Rectangle 407"/>
              <p:cNvSpPr>
                <a:spLocks noChangeArrowheads="1"/>
              </p:cNvSpPr>
              <p:nvPr/>
            </p:nvSpPr>
            <p:spPr bwMode="auto">
              <a:xfrm>
                <a:off x="93" y="3007"/>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48" name="Rectangle 408"/>
              <p:cNvSpPr>
                <a:spLocks noChangeArrowheads="1"/>
              </p:cNvSpPr>
              <p:nvPr/>
            </p:nvSpPr>
            <p:spPr bwMode="auto">
              <a:xfrm>
                <a:off x="321" y="3007"/>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TRADING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49" name="Rectangle 409"/>
              <p:cNvSpPr>
                <a:spLocks noChangeArrowheads="1"/>
              </p:cNvSpPr>
              <p:nvPr/>
            </p:nvSpPr>
            <p:spPr bwMode="auto">
              <a:xfrm>
                <a:off x="536" y="2980"/>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0" name="Rectangle 410"/>
              <p:cNvSpPr>
                <a:spLocks noChangeArrowheads="1"/>
              </p:cNvSpPr>
              <p:nvPr/>
            </p:nvSpPr>
            <p:spPr bwMode="auto">
              <a:xfrm>
                <a:off x="591" y="3031"/>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0305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1" name="Rectangle 411"/>
              <p:cNvSpPr>
                <a:spLocks noChangeArrowheads="1"/>
              </p:cNvSpPr>
              <p:nvPr/>
            </p:nvSpPr>
            <p:spPr bwMode="auto">
              <a:xfrm>
                <a:off x="752" y="2955"/>
                <a:ext cx="21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Portfolio of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2" name="Rectangle 412"/>
              <p:cNvSpPr>
                <a:spLocks noChangeArrowheads="1"/>
              </p:cNvSpPr>
              <p:nvPr/>
            </p:nvSpPr>
            <p:spPr bwMode="auto">
              <a:xfrm>
                <a:off x="752" y="3007"/>
                <a:ext cx="3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listed derivatives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3" name="Rectangle 413"/>
              <p:cNvSpPr>
                <a:spLocks noChangeArrowheads="1"/>
              </p:cNvSpPr>
              <p:nvPr/>
            </p:nvSpPr>
            <p:spPr bwMode="auto">
              <a:xfrm>
                <a:off x="752" y="3058"/>
                <a:ext cx="3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and OTC's at CME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4" name="Rectangle 414"/>
              <p:cNvSpPr>
                <a:spLocks noChangeArrowheads="1"/>
              </p:cNvSpPr>
              <p:nvPr/>
            </p:nvSpPr>
            <p:spPr bwMode="auto">
              <a:xfrm>
                <a:off x="1301" y="3007"/>
                <a:ext cx="1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18-Jul-13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5" name="Rectangle 415"/>
              <p:cNvSpPr>
                <a:spLocks noChangeArrowheads="1"/>
              </p:cNvSpPr>
              <p:nvPr/>
            </p:nvSpPr>
            <p:spPr bwMode="auto">
              <a:xfrm>
                <a:off x="1553" y="3007"/>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20-Sep-13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6" name="Rectangle 416"/>
              <p:cNvSpPr>
                <a:spLocks noChangeArrowheads="1"/>
              </p:cNvSpPr>
              <p:nvPr/>
            </p:nvSpPr>
            <p:spPr bwMode="auto">
              <a:xfrm>
                <a:off x="1780" y="2980"/>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7" name="Rectangle 417"/>
              <p:cNvSpPr>
                <a:spLocks noChangeArrowheads="1"/>
              </p:cNvSpPr>
              <p:nvPr/>
            </p:nvSpPr>
            <p:spPr bwMode="auto">
              <a:xfrm>
                <a:off x="1780" y="3031"/>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8" name="Rectangle 418"/>
              <p:cNvSpPr>
                <a:spLocks noChangeArrowheads="1"/>
              </p:cNvSpPr>
              <p:nvPr/>
            </p:nvSpPr>
            <p:spPr bwMode="auto">
              <a:xfrm>
                <a:off x="2023" y="2980"/>
                <a:ext cx="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9" name="Rectangle 419"/>
              <p:cNvSpPr>
                <a:spLocks noChangeArrowheads="1"/>
              </p:cNvSpPr>
              <p:nvPr/>
            </p:nvSpPr>
            <p:spPr bwMode="auto">
              <a:xfrm>
                <a:off x="2023" y="3031"/>
                <a:ext cx="1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Curran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0" name="Rectangle 420"/>
              <p:cNvSpPr>
                <a:spLocks noChangeArrowheads="1"/>
              </p:cNvSpPr>
              <p:nvPr/>
            </p:nvSpPr>
            <p:spPr bwMode="auto">
              <a:xfrm>
                <a:off x="2275" y="2980"/>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Benoit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1" name="Rectangle 421"/>
              <p:cNvSpPr>
                <a:spLocks noChangeArrowheads="1"/>
              </p:cNvSpPr>
              <p:nvPr/>
            </p:nvSpPr>
            <p:spPr bwMode="auto">
              <a:xfrm>
                <a:off x="2275" y="3031"/>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Diddy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2" name="Rectangle 422"/>
              <p:cNvSpPr>
                <a:spLocks noChangeArrowheads="1"/>
              </p:cNvSpPr>
              <p:nvPr/>
            </p:nvSpPr>
            <p:spPr bwMode="auto">
              <a:xfrm>
                <a:off x="2533" y="2980"/>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Andrew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3" name="Rectangle 423"/>
              <p:cNvSpPr>
                <a:spLocks noChangeArrowheads="1"/>
              </p:cNvSpPr>
              <p:nvPr/>
            </p:nvSpPr>
            <p:spPr bwMode="auto">
              <a:xfrm>
                <a:off x="2533" y="3031"/>
                <a:ext cx="12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err="1" smtClean="0">
                    <a:solidFill>
                      <a:srgbClr val="000000"/>
                    </a:solidFill>
                    <a:latin typeface="Arial" pitchFamily="34" charset="0"/>
                    <a:cs typeface="Arial" pitchFamily="34" charset="0"/>
                  </a:rPr>
                  <a:t>Stratty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4" name="Rectangle 424"/>
              <p:cNvSpPr>
                <a:spLocks noChangeArrowheads="1"/>
              </p:cNvSpPr>
              <p:nvPr/>
            </p:nvSpPr>
            <p:spPr bwMode="auto">
              <a:xfrm>
                <a:off x="2775" y="2980"/>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Angela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5" name="Rectangle 425"/>
              <p:cNvSpPr>
                <a:spLocks noChangeArrowheads="1"/>
              </p:cNvSpPr>
              <p:nvPr/>
            </p:nvSpPr>
            <p:spPr bwMode="auto">
              <a:xfrm>
                <a:off x="2775" y="3031"/>
                <a:ext cx="1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Levin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6" name="Rectangle 426"/>
              <p:cNvSpPr>
                <a:spLocks noChangeArrowheads="1"/>
              </p:cNvSpPr>
              <p:nvPr/>
            </p:nvSpPr>
            <p:spPr bwMode="auto">
              <a:xfrm>
                <a:off x="3018" y="2980"/>
                <a:ext cx="17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Nicholas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7" name="Rectangle 427"/>
              <p:cNvSpPr>
                <a:spLocks noChangeArrowheads="1"/>
              </p:cNvSpPr>
              <p:nvPr/>
            </p:nvSpPr>
            <p:spPr bwMode="auto">
              <a:xfrm>
                <a:off x="3018" y="3031"/>
                <a:ext cx="6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Zell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8" name="Rectangle 428"/>
              <p:cNvSpPr>
                <a:spLocks noChangeArrowheads="1"/>
              </p:cNvSpPr>
              <p:nvPr/>
            </p:nvSpPr>
            <p:spPr bwMode="auto">
              <a:xfrm>
                <a:off x="3261" y="2980"/>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Eleanor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9" name="Rectangle 429"/>
              <p:cNvSpPr>
                <a:spLocks noChangeArrowheads="1"/>
              </p:cNvSpPr>
              <p:nvPr/>
            </p:nvSpPr>
            <p:spPr bwMode="auto">
              <a:xfrm>
                <a:off x="3261" y="3031"/>
                <a:ext cx="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Willy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0" name="Rectangle 430"/>
              <p:cNvSpPr>
                <a:spLocks noChangeArrowheads="1"/>
              </p:cNvSpPr>
              <p:nvPr/>
            </p:nvSpPr>
            <p:spPr bwMode="auto">
              <a:xfrm>
                <a:off x="3504" y="3007"/>
                <a:ext cx="2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Van </a:t>
                </a:r>
                <a:r>
                  <a:rPr kumimoji="0" lang="en-US" sz="500" b="0" i="0" u="none" strike="noStrike" cap="none" normalizeH="0" baseline="0" dirty="0" smtClean="0">
                    <a:ln>
                      <a:noFill/>
                    </a:ln>
                    <a:solidFill>
                      <a:srgbClr val="000000"/>
                    </a:solidFill>
                    <a:effectLst/>
                    <a:latin typeface="Arial" pitchFamily="34" charset="0"/>
                    <a:cs typeface="Arial" pitchFamily="34" charset="0"/>
                  </a:rPr>
                  <a:t>Menon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1" name="Rectangle 431"/>
              <p:cNvSpPr>
                <a:spLocks noChangeArrowheads="1"/>
              </p:cNvSpPr>
              <p:nvPr/>
            </p:nvSpPr>
            <p:spPr bwMode="auto">
              <a:xfrm>
                <a:off x="3746" y="2980"/>
                <a:ext cx="11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2" name="Rectangle 432"/>
              <p:cNvSpPr>
                <a:spLocks noChangeArrowheads="1"/>
              </p:cNvSpPr>
              <p:nvPr/>
            </p:nvSpPr>
            <p:spPr bwMode="auto">
              <a:xfrm>
                <a:off x="3746" y="3031"/>
                <a:ext cx="34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RatzesbergerRats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3" name="Rectangle 433"/>
              <p:cNvSpPr>
                <a:spLocks noChangeArrowheads="1"/>
              </p:cNvSpPr>
              <p:nvPr/>
            </p:nvSpPr>
            <p:spPr bwMode="auto">
              <a:xfrm>
                <a:off x="4013" y="2980"/>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4" name="Rectangle 434"/>
              <p:cNvSpPr>
                <a:spLocks noChangeArrowheads="1"/>
              </p:cNvSpPr>
              <p:nvPr/>
            </p:nvSpPr>
            <p:spPr bwMode="auto">
              <a:xfrm>
                <a:off x="4013" y="3031"/>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5" name="Rectangle 435"/>
              <p:cNvSpPr>
                <a:spLocks noChangeArrowheads="1"/>
              </p:cNvSpPr>
              <p:nvPr/>
            </p:nvSpPr>
            <p:spPr bwMode="auto">
              <a:xfrm>
                <a:off x="4256" y="3007"/>
                <a:ext cx="24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Lana </a:t>
                </a:r>
                <a:r>
                  <a:rPr lang="en-US" sz="500" dirty="0" err="1" smtClean="0">
                    <a:solidFill>
                      <a:srgbClr val="000000"/>
                    </a:solidFill>
                    <a:latin typeface="Arial" pitchFamily="34" charset="0"/>
                    <a:cs typeface="Arial" pitchFamily="34" charset="0"/>
                  </a:rPr>
                  <a:t>DuFree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6" name="Rectangle 436"/>
              <p:cNvSpPr>
                <a:spLocks noChangeArrowheads="1"/>
              </p:cNvSpPr>
              <p:nvPr/>
            </p:nvSpPr>
            <p:spPr bwMode="auto">
              <a:xfrm>
                <a:off x="4499" y="2980"/>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7" name="Rectangle 437"/>
              <p:cNvSpPr>
                <a:spLocks noChangeArrowheads="1"/>
              </p:cNvSpPr>
              <p:nvPr/>
            </p:nvSpPr>
            <p:spPr bwMode="auto">
              <a:xfrm>
                <a:off x="4499" y="3031"/>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8" name="Rectangle 438"/>
              <p:cNvSpPr>
                <a:spLocks noChangeArrowheads="1"/>
              </p:cNvSpPr>
              <p:nvPr/>
            </p:nvSpPr>
            <p:spPr bwMode="auto">
              <a:xfrm>
                <a:off x="4742" y="2928"/>
                <a:ext cx="86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FCG: checklist looks different than usual. Is this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9" name="Rectangle 439"/>
              <p:cNvSpPr>
                <a:spLocks noChangeArrowheads="1"/>
              </p:cNvSpPr>
              <p:nvPr/>
            </p:nvSpPr>
            <p:spPr bwMode="auto">
              <a:xfrm>
                <a:off x="4742" y="2980"/>
                <a:ext cx="42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checklist acceptable?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0" name="Rectangle 440"/>
              <p:cNvSpPr>
                <a:spLocks noChangeArrowheads="1"/>
              </p:cNvSpPr>
              <p:nvPr/>
            </p:nvSpPr>
            <p:spPr bwMode="auto">
              <a:xfrm>
                <a:off x="4742" y="3031"/>
                <a:ext cx="78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MRD: NPA details (name, number,, date,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1" name="Rectangle 441"/>
              <p:cNvSpPr>
                <a:spLocks noChangeArrowheads="1"/>
              </p:cNvSpPr>
              <p:nvPr/>
            </p:nvSpPr>
            <p:spPr bwMode="auto">
              <a:xfrm>
                <a:off x="4742" y="3083"/>
                <a:ext cx="49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decision, RC) not filled out.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2" name="Rectangle 442"/>
              <p:cNvSpPr>
                <a:spLocks noChangeArrowheads="1"/>
              </p:cNvSpPr>
              <p:nvPr/>
            </p:nvSpPr>
            <p:spPr bwMode="auto">
              <a:xfrm>
                <a:off x="93" y="3225"/>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3" name="Rectangle 443"/>
              <p:cNvSpPr>
                <a:spLocks noChangeArrowheads="1"/>
              </p:cNvSpPr>
              <p:nvPr/>
            </p:nvSpPr>
            <p:spPr bwMode="auto">
              <a:xfrm>
                <a:off x="321" y="3225"/>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TRADING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4" name="Rectangle 444"/>
              <p:cNvSpPr>
                <a:spLocks noChangeArrowheads="1"/>
              </p:cNvSpPr>
              <p:nvPr/>
            </p:nvSpPr>
            <p:spPr bwMode="auto">
              <a:xfrm>
                <a:off x="536" y="3198"/>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5" name="Rectangle 445"/>
              <p:cNvSpPr>
                <a:spLocks noChangeArrowheads="1"/>
              </p:cNvSpPr>
              <p:nvPr/>
            </p:nvSpPr>
            <p:spPr bwMode="auto">
              <a:xfrm>
                <a:off x="591" y="325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0307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6" name="Rectangle 446"/>
              <p:cNvSpPr>
                <a:spLocks noChangeArrowheads="1"/>
              </p:cNvSpPr>
              <p:nvPr/>
            </p:nvSpPr>
            <p:spPr bwMode="auto">
              <a:xfrm>
                <a:off x="752" y="3225"/>
                <a:ext cx="30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Letters of Credit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7" name="Rectangle 447"/>
              <p:cNvSpPr>
                <a:spLocks noChangeArrowheads="1"/>
              </p:cNvSpPr>
              <p:nvPr/>
            </p:nvSpPr>
            <p:spPr bwMode="auto">
              <a:xfrm>
                <a:off x="1301" y="3225"/>
                <a:ext cx="1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26-Jul-13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8" name="Rectangle 448"/>
              <p:cNvSpPr>
                <a:spLocks noChangeArrowheads="1"/>
              </p:cNvSpPr>
              <p:nvPr/>
            </p:nvSpPr>
            <p:spPr bwMode="auto">
              <a:xfrm>
                <a:off x="1553" y="3225"/>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11-Sep-13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9" name="Rectangle 449"/>
              <p:cNvSpPr>
                <a:spLocks noChangeArrowheads="1"/>
              </p:cNvSpPr>
              <p:nvPr/>
            </p:nvSpPr>
            <p:spPr bwMode="auto">
              <a:xfrm>
                <a:off x="1780" y="3198"/>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0" name="Rectangle 450"/>
              <p:cNvSpPr>
                <a:spLocks noChangeArrowheads="1"/>
              </p:cNvSpPr>
              <p:nvPr/>
            </p:nvSpPr>
            <p:spPr bwMode="auto">
              <a:xfrm>
                <a:off x="1780" y="3250"/>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1" name="Rectangle 451"/>
              <p:cNvSpPr>
                <a:spLocks noChangeArrowheads="1"/>
              </p:cNvSpPr>
              <p:nvPr/>
            </p:nvSpPr>
            <p:spPr bwMode="auto">
              <a:xfrm>
                <a:off x="2023" y="3198"/>
                <a:ext cx="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2" name="Rectangle 452"/>
              <p:cNvSpPr>
                <a:spLocks noChangeArrowheads="1"/>
              </p:cNvSpPr>
              <p:nvPr/>
            </p:nvSpPr>
            <p:spPr bwMode="auto">
              <a:xfrm>
                <a:off x="2023" y="3250"/>
                <a:ext cx="1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Curran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3" name="Rectangle 453"/>
              <p:cNvSpPr>
                <a:spLocks noChangeArrowheads="1"/>
              </p:cNvSpPr>
              <p:nvPr/>
            </p:nvSpPr>
            <p:spPr bwMode="auto">
              <a:xfrm>
                <a:off x="2275" y="3198"/>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Benoit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4" name="Rectangle 454"/>
              <p:cNvSpPr>
                <a:spLocks noChangeArrowheads="1"/>
              </p:cNvSpPr>
              <p:nvPr/>
            </p:nvSpPr>
            <p:spPr bwMode="auto">
              <a:xfrm>
                <a:off x="2275" y="3250"/>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Diddy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5" name="Rectangle 455"/>
              <p:cNvSpPr>
                <a:spLocks noChangeArrowheads="1"/>
              </p:cNvSpPr>
              <p:nvPr/>
            </p:nvSpPr>
            <p:spPr bwMode="auto">
              <a:xfrm>
                <a:off x="2533" y="3198"/>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Andrew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6" name="Rectangle 456"/>
              <p:cNvSpPr>
                <a:spLocks noChangeArrowheads="1"/>
              </p:cNvSpPr>
              <p:nvPr/>
            </p:nvSpPr>
            <p:spPr bwMode="auto">
              <a:xfrm>
                <a:off x="2533" y="3250"/>
                <a:ext cx="6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Hill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7" name="Rectangle 457"/>
              <p:cNvSpPr>
                <a:spLocks noChangeArrowheads="1"/>
              </p:cNvSpPr>
              <p:nvPr/>
            </p:nvSpPr>
            <p:spPr bwMode="auto">
              <a:xfrm>
                <a:off x="2775" y="3198"/>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Angela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8" name="Rectangle 458"/>
              <p:cNvSpPr>
                <a:spLocks noChangeArrowheads="1"/>
              </p:cNvSpPr>
              <p:nvPr/>
            </p:nvSpPr>
            <p:spPr bwMode="auto">
              <a:xfrm>
                <a:off x="2775" y="3250"/>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Levas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9" name="Rectangle 459"/>
              <p:cNvSpPr>
                <a:spLocks noChangeArrowheads="1"/>
              </p:cNvSpPr>
              <p:nvPr/>
            </p:nvSpPr>
            <p:spPr bwMode="auto">
              <a:xfrm>
                <a:off x="3018" y="3198"/>
                <a:ext cx="17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Nicholas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0" name="Rectangle 460"/>
              <p:cNvSpPr>
                <a:spLocks noChangeArrowheads="1"/>
              </p:cNvSpPr>
              <p:nvPr/>
            </p:nvSpPr>
            <p:spPr bwMode="auto">
              <a:xfrm>
                <a:off x="3018" y="3250"/>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Orly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1" name="Rectangle 461"/>
              <p:cNvSpPr>
                <a:spLocks noChangeArrowheads="1"/>
              </p:cNvSpPr>
              <p:nvPr/>
            </p:nvSpPr>
            <p:spPr bwMode="auto">
              <a:xfrm>
                <a:off x="3261" y="3225"/>
                <a:ext cx="22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Su  Mamma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2" name="Rectangle 462"/>
              <p:cNvSpPr>
                <a:spLocks noChangeArrowheads="1"/>
              </p:cNvSpPr>
              <p:nvPr/>
            </p:nvSpPr>
            <p:spPr bwMode="auto">
              <a:xfrm>
                <a:off x="3504" y="3225"/>
                <a:ext cx="2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Van Menon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 name="Rectangle 463"/>
              <p:cNvSpPr>
                <a:spLocks noChangeArrowheads="1"/>
              </p:cNvSpPr>
              <p:nvPr/>
            </p:nvSpPr>
            <p:spPr bwMode="auto">
              <a:xfrm>
                <a:off x="3746" y="3198"/>
                <a:ext cx="17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Darragh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4" name="Rectangle 464"/>
              <p:cNvSpPr>
                <a:spLocks noChangeArrowheads="1"/>
              </p:cNvSpPr>
              <p:nvPr/>
            </p:nvSpPr>
            <p:spPr bwMode="auto">
              <a:xfrm>
                <a:off x="3746" y="3250"/>
                <a:ext cx="2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DempseySmith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5" name="Rectangle 465"/>
              <p:cNvSpPr>
                <a:spLocks noChangeArrowheads="1"/>
              </p:cNvSpPr>
              <p:nvPr/>
            </p:nvSpPr>
            <p:spPr bwMode="auto">
              <a:xfrm>
                <a:off x="4013" y="3198"/>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6" name="Rectangle 466"/>
              <p:cNvSpPr>
                <a:spLocks noChangeArrowheads="1"/>
              </p:cNvSpPr>
              <p:nvPr/>
            </p:nvSpPr>
            <p:spPr bwMode="auto">
              <a:xfrm>
                <a:off x="4013" y="3250"/>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7" name="Rectangle 467"/>
              <p:cNvSpPr>
                <a:spLocks noChangeArrowheads="1"/>
              </p:cNvSpPr>
              <p:nvPr/>
            </p:nvSpPr>
            <p:spPr bwMode="auto">
              <a:xfrm>
                <a:off x="4253" y="3209"/>
                <a:ext cx="146" cy="10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Homer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D’brave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8" name="Rectangle 468"/>
              <p:cNvSpPr>
                <a:spLocks noChangeArrowheads="1"/>
              </p:cNvSpPr>
              <p:nvPr/>
            </p:nvSpPr>
            <p:spPr bwMode="auto">
              <a:xfrm>
                <a:off x="4499" y="3198"/>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9" name="Rectangle 469"/>
              <p:cNvSpPr>
                <a:spLocks noChangeArrowheads="1"/>
              </p:cNvSpPr>
              <p:nvPr/>
            </p:nvSpPr>
            <p:spPr bwMode="auto">
              <a:xfrm>
                <a:off x="4499" y="325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0" name="Rectangle 470"/>
              <p:cNvSpPr>
                <a:spLocks noChangeArrowheads="1"/>
              </p:cNvSpPr>
              <p:nvPr/>
            </p:nvSpPr>
            <p:spPr bwMode="auto">
              <a:xfrm>
                <a:off x="4742" y="3174"/>
                <a:ext cx="8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MRD: </a:t>
                </a:r>
                <a:r>
                  <a:rPr kumimoji="0" lang="en-US" sz="500" b="0" i="0" u="none" strike="noStrike" cap="none" normalizeH="0" baseline="0" dirty="0" err="1" smtClean="0">
                    <a:ln>
                      <a:noFill/>
                    </a:ln>
                    <a:solidFill>
                      <a:srgbClr val="000000"/>
                    </a:solidFill>
                    <a:effectLst/>
                    <a:latin typeface="Arial" pitchFamily="34" charset="0"/>
                    <a:cs typeface="Arial" pitchFamily="34" charset="0"/>
                  </a:rPr>
                  <a:t>SumMayy</a:t>
                </a:r>
                <a:r>
                  <a:rPr kumimoji="0" lang="en-US" sz="500" b="0" i="0" u="none" strike="noStrike" cap="none" normalizeH="0" baseline="0" dirty="0" smtClean="0">
                    <a:ln>
                      <a:noFill/>
                    </a:ln>
                    <a:solidFill>
                      <a:srgbClr val="000000"/>
                    </a:solidFill>
                    <a:effectLst/>
                    <a:latin typeface="Arial" pitchFamily="34" charset="0"/>
                    <a:cs typeface="Arial" pitchFamily="34" charset="0"/>
                  </a:rPr>
                  <a:t> questions not answered, 2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1" name="Rectangle 471"/>
              <p:cNvSpPr>
                <a:spLocks noChangeArrowheads="1"/>
              </p:cNvSpPr>
              <p:nvPr/>
            </p:nvSpPr>
            <p:spPr bwMode="auto">
              <a:xfrm>
                <a:off x="4742" y="3225"/>
                <a:ext cx="5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responses selected for Q17a.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2" name="Rectangle 472"/>
              <p:cNvSpPr>
                <a:spLocks noChangeArrowheads="1"/>
              </p:cNvSpPr>
              <p:nvPr/>
            </p:nvSpPr>
            <p:spPr bwMode="auto">
              <a:xfrm>
                <a:off x="4742" y="3277"/>
                <a:ext cx="8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7, 10, 18  inconsistent with MRD responses.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3" name="Rectangle 473"/>
              <p:cNvSpPr>
                <a:spLocks noChangeArrowheads="1"/>
              </p:cNvSpPr>
              <p:nvPr/>
            </p:nvSpPr>
            <p:spPr bwMode="auto">
              <a:xfrm>
                <a:off x="93" y="3410"/>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4" name="Rectangle 474"/>
              <p:cNvSpPr>
                <a:spLocks noChangeArrowheads="1"/>
              </p:cNvSpPr>
              <p:nvPr/>
            </p:nvSpPr>
            <p:spPr bwMode="auto">
              <a:xfrm>
                <a:off x="321" y="3410"/>
                <a:ext cx="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IED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5" name="Rectangle 475"/>
              <p:cNvSpPr>
                <a:spLocks noChangeArrowheads="1"/>
              </p:cNvSpPr>
              <p:nvPr/>
            </p:nvSpPr>
            <p:spPr bwMode="auto">
              <a:xfrm>
                <a:off x="536" y="3383"/>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6" name="Rectangle 476"/>
              <p:cNvSpPr>
                <a:spLocks noChangeArrowheads="1"/>
              </p:cNvSpPr>
              <p:nvPr/>
            </p:nvSpPr>
            <p:spPr bwMode="auto">
              <a:xfrm>
                <a:off x="591" y="3435"/>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0282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7" name="Rectangle 477"/>
              <p:cNvSpPr>
                <a:spLocks noChangeArrowheads="1"/>
              </p:cNvSpPr>
              <p:nvPr/>
            </p:nvSpPr>
            <p:spPr bwMode="auto">
              <a:xfrm>
                <a:off x="752" y="3410"/>
                <a:ext cx="28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Technology JV</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8" name="Rectangle 478"/>
              <p:cNvSpPr>
                <a:spLocks noChangeArrowheads="1"/>
              </p:cNvSpPr>
              <p:nvPr/>
            </p:nvSpPr>
            <p:spPr bwMode="auto">
              <a:xfrm>
                <a:off x="1295" y="3410"/>
                <a:ext cx="1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26-Apr-13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9" name="Rectangle 479"/>
              <p:cNvSpPr>
                <a:spLocks noChangeArrowheads="1"/>
              </p:cNvSpPr>
              <p:nvPr/>
            </p:nvSpPr>
            <p:spPr bwMode="auto">
              <a:xfrm>
                <a:off x="1574" y="3410"/>
                <a:ext cx="15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5-Jul-13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0" name="Rectangle 480"/>
              <p:cNvSpPr>
                <a:spLocks noChangeArrowheads="1"/>
              </p:cNvSpPr>
              <p:nvPr/>
            </p:nvSpPr>
            <p:spPr bwMode="auto">
              <a:xfrm>
                <a:off x="1780" y="3383"/>
                <a:ext cx="11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1" name="Rectangle 481"/>
              <p:cNvSpPr>
                <a:spLocks noChangeArrowheads="1"/>
              </p:cNvSpPr>
              <p:nvPr/>
            </p:nvSpPr>
            <p:spPr bwMode="auto">
              <a:xfrm>
                <a:off x="1780" y="3435"/>
                <a:ext cx="13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MMack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2" name="Rectangle 482"/>
              <p:cNvSpPr>
                <a:spLocks noChangeArrowheads="1"/>
              </p:cNvSpPr>
              <p:nvPr/>
            </p:nvSpPr>
            <p:spPr bwMode="auto">
              <a:xfrm>
                <a:off x="2023" y="3410"/>
                <a:ext cx="2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 Krause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3" name="Rectangle 483"/>
              <p:cNvSpPr>
                <a:spLocks noChangeArrowheads="1"/>
              </p:cNvSpPr>
              <p:nvPr/>
            </p:nvSpPr>
            <p:spPr bwMode="auto">
              <a:xfrm>
                <a:off x="2275" y="3383"/>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Benoit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4" name="Rectangle 484"/>
              <p:cNvSpPr>
                <a:spLocks noChangeArrowheads="1"/>
              </p:cNvSpPr>
              <p:nvPr/>
            </p:nvSpPr>
            <p:spPr bwMode="auto">
              <a:xfrm>
                <a:off x="2275" y="3435"/>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Diddy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5" name="Rectangle 485"/>
              <p:cNvSpPr>
                <a:spLocks noChangeArrowheads="1"/>
              </p:cNvSpPr>
              <p:nvPr/>
            </p:nvSpPr>
            <p:spPr bwMode="auto">
              <a:xfrm>
                <a:off x="2533" y="3383"/>
                <a:ext cx="2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Stephanie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486"/>
              <p:cNvSpPr>
                <a:spLocks noChangeArrowheads="1"/>
              </p:cNvSpPr>
              <p:nvPr/>
            </p:nvSpPr>
            <p:spPr bwMode="auto">
              <a:xfrm>
                <a:off x="2533" y="3435"/>
                <a:ext cx="11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Jones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Rectangle 487"/>
              <p:cNvSpPr>
                <a:spLocks noChangeArrowheads="1"/>
              </p:cNvSpPr>
              <p:nvPr/>
            </p:nvSpPr>
            <p:spPr bwMode="auto">
              <a:xfrm>
                <a:off x="2775" y="3383"/>
                <a:ext cx="11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8" name="Rectangle 488"/>
              <p:cNvSpPr>
                <a:spLocks noChangeArrowheads="1"/>
              </p:cNvSpPr>
              <p:nvPr/>
            </p:nvSpPr>
            <p:spPr bwMode="auto">
              <a:xfrm>
                <a:off x="2775" y="3435"/>
                <a:ext cx="17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O'Malley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9" name="Rectangle 489"/>
              <p:cNvSpPr>
                <a:spLocks noChangeArrowheads="1"/>
              </p:cNvSpPr>
              <p:nvPr/>
            </p:nvSpPr>
            <p:spPr bwMode="auto">
              <a:xfrm>
                <a:off x="3018" y="3410"/>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Elle Smith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Rectangle 490"/>
              <p:cNvSpPr>
                <a:spLocks noChangeArrowheads="1"/>
              </p:cNvSpPr>
              <p:nvPr/>
            </p:nvSpPr>
            <p:spPr bwMode="auto">
              <a:xfrm>
                <a:off x="3261" y="338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Joyce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1" name="Rectangle 491"/>
              <p:cNvSpPr>
                <a:spLocks noChangeArrowheads="1"/>
              </p:cNvSpPr>
              <p:nvPr/>
            </p:nvSpPr>
            <p:spPr bwMode="auto">
              <a:xfrm>
                <a:off x="3261" y="3435"/>
                <a:ext cx="1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Fread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2" name="Rectangle 492"/>
              <p:cNvSpPr>
                <a:spLocks noChangeArrowheads="1"/>
              </p:cNvSpPr>
              <p:nvPr/>
            </p:nvSpPr>
            <p:spPr bwMode="auto">
              <a:xfrm>
                <a:off x="3504" y="3383"/>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David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493"/>
              <p:cNvSpPr>
                <a:spLocks noChangeArrowheads="1"/>
              </p:cNvSpPr>
              <p:nvPr/>
            </p:nvSpPr>
            <p:spPr bwMode="auto">
              <a:xfrm>
                <a:off x="3504" y="3435"/>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Dreskin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494"/>
              <p:cNvSpPr>
                <a:spLocks noChangeArrowheads="1"/>
              </p:cNvSpPr>
              <p:nvPr/>
            </p:nvSpPr>
            <p:spPr bwMode="auto">
              <a:xfrm>
                <a:off x="3746" y="3410"/>
                <a:ext cx="16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Joel </a:t>
                </a:r>
                <a:r>
                  <a:rPr kumimoji="0" lang="en-US" sz="500" b="0" i="0" u="none" strike="noStrike" cap="none" normalizeH="0" baseline="0" dirty="0" err="1" smtClean="0">
                    <a:ln>
                      <a:noFill/>
                    </a:ln>
                    <a:solidFill>
                      <a:srgbClr val="000000"/>
                    </a:solidFill>
                    <a:effectLst/>
                    <a:latin typeface="Arial" pitchFamily="34" charset="0"/>
                    <a:cs typeface="Arial" pitchFamily="34" charset="0"/>
                  </a:rPr>
                  <a:t>Joel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5" name="Rectangle 495"/>
              <p:cNvSpPr>
                <a:spLocks noChangeArrowheads="1"/>
              </p:cNvSpPr>
              <p:nvPr/>
            </p:nvSpPr>
            <p:spPr bwMode="auto">
              <a:xfrm>
                <a:off x="4013" y="3383"/>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6" name="Rectangle 496"/>
              <p:cNvSpPr>
                <a:spLocks noChangeArrowheads="1"/>
              </p:cNvSpPr>
              <p:nvPr/>
            </p:nvSpPr>
            <p:spPr bwMode="auto">
              <a:xfrm>
                <a:off x="4013" y="3435"/>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7" name="Rectangle 497"/>
              <p:cNvSpPr>
                <a:spLocks noChangeArrowheads="1"/>
              </p:cNvSpPr>
              <p:nvPr/>
            </p:nvSpPr>
            <p:spPr bwMode="auto">
              <a:xfrm>
                <a:off x="4256" y="3383"/>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Pankaj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8" name="Rectangle 498"/>
              <p:cNvSpPr>
                <a:spLocks noChangeArrowheads="1"/>
              </p:cNvSpPr>
              <p:nvPr/>
            </p:nvSpPr>
            <p:spPr bwMode="auto">
              <a:xfrm>
                <a:off x="4256" y="3435"/>
                <a:ext cx="12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Chatty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9" name="Rectangle 499"/>
              <p:cNvSpPr>
                <a:spLocks noChangeArrowheads="1"/>
              </p:cNvSpPr>
              <p:nvPr/>
            </p:nvSpPr>
            <p:spPr bwMode="auto">
              <a:xfrm>
                <a:off x="4499" y="3410"/>
                <a:ext cx="17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Jay Klein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0" name="Rectangle 500"/>
              <p:cNvSpPr>
                <a:spLocks noChangeArrowheads="1"/>
              </p:cNvSpPr>
              <p:nvPr/>
            </p:nvSpPr>
            <p:spPr bwMode="auto">
              <a:xfrm>
                <a:off x="4742" y="3383"/>
                <a:ext cx="54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Tax: Q12 requires follow up.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1" name="Rectangle 501"/>
              <p:cNvSpPr>
                <a:spLocks noChangeArrowheads="1"/>
              </p:cNvSpPr>
              <p:nvPr/>
            </p:nvSpPr>
            <p:spPr bwMode="auto">
              <a:xfrm>
                <a:off x="4742" y="3435"/>
                <a:ext cx="37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No answer to Q18.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2" name="Rectangle 502"/>
              <p:cNvSpPr>
                <a:spLocks noChangeArrowheads="1"/>
              </p:cNvSpPr>
              <p:nvPr/>
            </p:nvSpPr>
            <p:spPr bwMode="auto">
              <a:xfrm>
                <a:off x="93" y="3596"/>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3" name="Rectangle 503"/>
              <p:cNvSpPr>
                <a:spLocks noChangeArrowheads="1"/>
              </p:cNvSpPr>
              <p:nvPr/>
            </p:nvSpPr>
            <p:spPr bwMode="auto">
              <a:xfrm>
                <a:off x="321" y="3596"/>
                <a:ext cx="14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RETAIL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4" name="Rectangle 504"/>
              <p:cNvSpPr>
                <a:spLocks noChangeArrowheads="1"/>
              </p:cNvSpPr>
              <p:nvPr/>
            </p:nvSpPr>
            <p:spPr bwMode="auto">
              <a:xfrm>
                <a:off x="536" y="3568"/>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5" name="Rectangle 505"/>
              <p:cNvSpPr>
                <a:spLocks noChangeArrowheads="1"/>
              </p:cNvSpPr>
              <p:nvPr/>
            </p:nvSpPr>
            <p:spPr bwMode="auto">
              <a:xfrm>
                <a:off x="591" y="362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0075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6" name="Rectangle 506"/>
              <p:cNvSpPr>
                <a:spLocks noChangeArrowheads="1"/>
              </p:cNvSpPr>
              <p:nvPr/>
            </p:nvSpPr>
            <p:spPr bwMode="auto">
              <a:xfrm>
                <a:off x="752" y="3596"/>
                <a:ext cx="3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Foreign Program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7" name="Rectangle 507"/>
              <p:cNvSpPr>
                <a:spLocks noChangeArrowheads="1"/>
              </p:cNvSpPr>
              <p:nvPr/>
            </p:nvSpPr>
            <p:spPr bwMode="auto">
              <a:xfrm>
                <a:off x="1292" y="3596"/>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8" name="Rectangle 508"/>
              <p:cNvSpPr>
                <a:spLocks noChangeArrowheads="1"/>
              </p:cNvSpPr>
              <p:nvPr/>
            </p:nvSpPr>
            <p:spPr bwMode="auto">
              <a:xfrm>
                <a:off x="1562" y="3596"/>
                <a:ext cx="1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20-Jul-13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9" name="Rectangle 509"/>
              <p:cNvSpPr>
                <a:spLocks noChangeArrowheads="1"/>
              </p:cNvSpPr>
              <p:nvPr/>
            </p:nvSpPr>
            <p:spPr bwMode="auto">
              <a:xfrm>
                <a:off x="1780" y="3568"/>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0" name="Rectangle 510"/>
              <p:cNvSpPr>
                <a:spLocks noChangeArrowheads="1"/>
              </p:cNvSpPr>
              <p:nvPr/>
            </p:nvSpPr>
            <p:spPr bwMode="auto">
              <a:xfrm>
                <a:off x="1780" y="3620"/>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1" name="Rectangle 511"/>
              <p:cNvSpPr>
                <a:spLocks noChangeArrowheads="1"/>
              </p:cNvSpPr>
              <p:nvPr/>
            </p:nvSpPr>
            <p:spPr bwMode="auto">
              <a:xfrm>
                <a:off x="2023" y="3568"/>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2" name="Rectangle 512"/>
              <p:cNvSpPr>
                <a:spLocks noChangeArrowheads="1"/>
              </p:cNvSpPr>
              <p:nvPr/>
            </p:nvSpPr>
            <p:spPr bwMode="auto">
              <a:xfrm>
                <a:off x="2023" y="3620"/>
                <a:ext cx="10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Selby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3" name="Rectangle 513"/>
              <p:cNvSpPr>
                <a:spLocks noChangeArrowheads="1"/>
              </p:cNvSpPr>
              <p:nvPr/>
            </p:nvSpPr>
            <p:spPr bwMode="auto">
              <a:xfrm>
                <a:off x="2275" y="3568"/>
                <a:ext cx="13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Sadam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4" name="Rectangle 514"/>
              <p:cNvSpPr>
                <a:spLocks noChangeArrowheads="1"/>
              </p:cNvSpPr>
              <p:nvPr/>
            </p:nvSpPr>
            <p:spPr bwMode="auto">
              <a:xfrm>
                <a:off x="2275" y="3620"/>
                <a:ext cx="15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Hussein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5" name="Rectangle 515"/>
              <p:cNvSpPr>
                <a:spLocks noChangeArrowheads="1"/>
              </p:cNvSpPr>
              <p:nvPr/>
            </p:nvSpPr>
            <p:spPr bwMode="auto">
              <a:xfrm>
                <a:off x="2533" y="3568"/>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Steven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6" name="Rectangle 516"/>
              <p:cNvSpPr>
                <a:spLocks noChangeArrowheads="1"/>
              </p:cNvSpPr>
              <p:nvPr/>
            </p:nvSpPr>
            <p:spPr bwMode="auto">
              <a:xfrm>
                <a:off x="2533" y="3620"/>
                <a:ext cx="14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Michael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7" name="Rectangle 517"/>
              <p:cNvSpPr>
                <a:spLocks noChangeArrowheads="1"/>
              </p:cNvSpPr>
              <p:nvPr/>
            </p:nvSpPr>
            <p:spPr bwMode="auto">
              <a:xfrm>
                <a:off x="2775" y="3568"/>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Husein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8" name="Rectangle 518"/>
              <p:cNvSpPr>
                <a:spLocks noChangeArrowheads="1"/>
              </p:cNvSpPr>
              <p:nvPr/>
            </p:nvSpPr>
            <p:spPr bwMode="auto">
              <a:xfrm>
                <a:off x="2775" y="3620"/>
                <a:ext cx="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9" name="Rectangle 519"/>
              <p:cNvSpPr>
                <a:spLocks noChangeArrowheads="1"/>
              </p:cNvSpPr>
              <p:nvPr/>
            </p:nvSpPr>
            <p:spPr bwMode="auto">
              <a:xfrm>
                <a:off x="3018" y="3568"/>
                <a:ext cx="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0" name="Rectangle 520"/>
              <p:cNvSpPr>
                <a:spLocks noChangeArrowheads="1"/>
              </p:cNvSpPr>
              <p:nvPr/>
            </p:nvSpPr>
            <p:spPr bwMode="auto">
              <a:xfrm>
                <a:off x="3018" y="3620"/>
                <a:ext cx="15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Kamath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1" name="Rectangle 521"/>
              <p:cNvSpPr>
                <a:spLocks noChangeArrowheads="1"/>
              </p:cNvSpPr>
              <p:nvPr/>
            </p:nvSpPr>
            <p:spPr bwMode="auto">
              <a:xfrm>
                <a:off x="3261" y="3568"/>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2" name="Rectangle 522"/>
              <p:cNvSpPr>
                <a:spLocks noChangeArrowheads="1"/>
              </p:cNvSpPr>
              <p:nvPr/>
            </p:nvSpPr>
            <p:spPr bwMode="auto">
              <a:xfrm>
                <a:off x="3261" y="3620"/>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Hughes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3" name="Rectangle 523"/>
              <p:cNvSpPr>
                <a:spLocks noChangeArrowheads="1"/>
              </p:cNvSpPr>
              <p:nvPr/>
            </p:nvSpPr>
            <p:spPr bwMode="auto">
              <a:xfrm>
                <a:off x="3504" y="3568"/>
                <a:ext cx="18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Chandler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4" name="Rectangle 524"/>
              <p:cNvSpPr>
                <a:spLocks noChangeArrowheads="1"/>
              </p:cNvSpPr>
              <p:nvPr/>
            </p:nvSpPr>
            <p:spPr bwMode="auto">
              <a:xfrm>
                <a:off x="3504" y="3620"/>
                <a:ext cx="10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5" name="Rectangle 525"/>
              <p:cNvSpPr>
                <a:spLocks noChangeArrowheads="1"/>
              </p:cNvSpPr>
              <p:nvPr/>
            </p:nvSpPr>
            <p:spPr bwMode="auto">
              <a:xfrm>
                <a:off x="3746" y="3596"/>
                <a:ext cx="2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Clinton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6" name="Rectangle 526"/>
              <p:cNvSpPr>
                <a:spLocks noChangeArrowheads="1"/>
              </p:cNvSpPr>
              <p:nvPr/>
            </p:nvSpPr>
            <p:spPr bwMode="auto">
              <a:xfrm>
                <a:off x="4013" y="3568"/>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7" name="Rectangle 527"/>
              <p:cNvSpPr>
                <a:spLocks noChangeArrowheads="1"/>
              </p:cNvSpPr>
              <p:nvPr/>
            </p:nvSpPr>
            <p:spPr bwMode="auto">
              <a:xfrm>
                <a:off x="4013" y="3620"/>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8" name="Rectangle 528"/>
              <p:cNvSpPr>
                <a:spLocks noChangeArrowheads="1"/>
              </p:cNvSpPr>
              <p:nvPr/>
            </p:nvSpPr>
            <p:spPr bwMode="auto">
              <a:xfrm>
                <a:off x="4256" y="3568"/>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Cyrus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9" name="Rectangle 529"/>
              <p:cNvSpPr>
                <a:spLocks noChangeArrowheads="1"/>
              </p:cNvSpPr>
              <p:nvPr/>
            </p:nvSpPr>
            <p:spPr bwMode="auto">
              <a:xfrm>
                <a:off x="4256" y="3620"/>
                <a:ext cx="12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Mohan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0" name="Rectangle 530"/>
              <p:cNvSpPr>
                <a:spLocks noChangeArrowheads="1"/>
              </p:cNvSpPr>
              <p:nvPr/>
            </p:nvSpPr>
            <p:spPr bwMode="auto">
              <a:xfrm>
                <a:off x="4499" y="3568"/>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1" name="Rectangle 531"/>
              <p:cNvSpPr>
                <a:spLocks noChangeArrowheads="1"/>
              </p:cNvSpPr>
              <p:nvPr/>
            </p:nvSpPr>
            <p:spPr bwMode="auto">
              <a:xfrm>
                <a:off x="4499" y="362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2" name="Rectangle 532"/>
              <p:cNvSpPr>
                <a:spLocks noChangeArrowheads="1"/>
              </p:cNvSpPr>
              <p:nvPr/>
            </p:nvSpPr>
            <p:spPr bwMode="auto">
              <a:xfrm>
                <a:off x="4742" y="3596"/>
                <a:ext cx="45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Legal: missing comment.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3" name="Rectangle 533"/>
              <p:cNvSpPr>
                <a:spLocks noChangeArrowheads="1"/>
              </p:cNvSpPr>
              <p:nvPr/>
            </p:nvSpPr>
            <p:spPr bwMode="auto">
              <a:xfrm>
                <a:off x="93" y="3781"/>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4" name="Rectangle 534"/>
              <p:cNvSpPr>
                <a:spLocks noChangeArrowheads="1"/>
              </p:cNvSpPr>
              <p:nvPr/>
            </p:nvSpPr>
            <p:spPr bwMode="auto">
              <a:xfrm>
                <a:off x="321" y="3753"/>
                <a:ext cx="20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Corporate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 name="Rectangle 535"/>
              <p:cNvSpPr>
                <a:spLocks noChangeArrowheads="1"/>
              </p:cNvSpPr>
              <p:nvPr/>
            </p:nvSpPr>
            <p:spPr bwMode="auto">
              <a:xfrm>
                <a:off x="321" y="3805"/>
                <a:ext cx="17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Treasury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6" name="Rectangle 536"/>
              <p:cNvSpPr>
                <a:spLocks noChangeArrowheads="1"/>
              </p:cNvSpPr>
              <p:nvPr/>
            </p:nvSpPr>
            <p:spPr bwMode="auto">
              <a:xfrm>
                <a:off x="536" y="3753"/>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7" name="Rectangle 537"/>
              <p:cNvSpPr>
                <a:spLocks noChangeArrowheads="1"/>
              </p:cNvSpPr>
              <p:nvPr/>
            </p:nvSpPr>
            <p:spPr bwMode="auto">
              <a:xfrm>
                <a:off x="591" y="3805"/>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0227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8" name="Rectangle 538"/>
              <p:cNvSpPr>
                <a:spLocks noChangeArrowheads="1"/>
              </p:cNvSpPr>
              <p:nvPr/>
            </p:nvSpPr>
            <p:spPr bwMode="auto">
              <a:xfrm>
                <a:off x="752" y="3753"/>
                <a:ext cx="28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Bank Treasury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9" name="Rectangle 539"/>
              <p:cNvSpPr>
                <a:spLocks noChangeArrowheads="1"/>
              </p:cNvSpPr>
              <p:nvPr/>
            </p:nvSpPr>
            <p:spPr bwMode="auto">
              <a:xfrm>
                <a:off x="752" y="3805"/>
                <a:ext cx="41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Currency Management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0" name="Rectangle 540"/>
              <p:cNvSpPr>
                <a:spLocks noChangeArrowheads="1"/>
              </p:cNvSpPr>
              <p:nvPr/>
            </p:nvSpPr>
            <p:spPr bwMode="auto">
              <a:xfrm>
                <a:off x="1289" y="3781"/>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17-May-13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1" name="Rectangle 541"/>
              <p:cNvSpPr>
                <a:spLocks noChangeArrowheads="1"/>
              </p:cNvSpPr>
              <p:nvPr/>
            </p:nvSpPr>
            <p:spPr bwMode="auto">
              <a:xfrm>
                <a:off x="1562" y="3781"/>
                <a:ext cx="17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7-Sep-13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2" name="Rectangle 542"/>
              <p:cNvSpPr>
                <a:spLocks noChangeArrowheads="1"/>
              </p:cNvSpPr>
              <p:nvPr/>
            </p:nvSpPr>
            <p:spPr bwMode="auto">
              <a:xfrm>
                <a:off x="1780" y="37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3" name="Rectangle 543"/>
              <p:cNvSpPr>
                <a:spLocks noChangeArrowheads="1"/>
              </p:cNvSpPr>
              <p:nvPr/>
            </p:nvSpPr>
            <p:spPr bwMode="auto">
              <a:xfrm>
                <a:off x="1780" y="3805"/>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4" name="Rectangle 544"/>
              <p:cNvSpPr>
                <a:spLocks noChangeArrowheads="1"/>
              </p:cNvSpPr>
              <p:nvPr/>
            </p:nvSpPr>
            <p:spPr bwMode="auto">
              <a:xfrm>
                <a:off x="2023" y="3753"/>
                <a:ext cx="12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Philip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5" name="Rectangle 545"/>
              <p:cNvSpPr>
                <a:spLocks noChangeArrowheads="1"/>
              </p:cNvSpPr>
              <p:nvPr/>
            </p:nvSpPr>
            <p:spPr bwMode="auto">
              <a:xfrm>
                <a:off x="2023" y="3805"/>
                <a:ext cx="8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6" name="Rectangle 546"/>
              <p:cNvSpPr>
                <a:spLocks noChangeArrowheads="1"/>
              </p:cNvSpPr>
              <p:nvPr/>
            </p:nvSpPr>
            <p:spPr bwMode="auto">
              <a:xfrm>
                <a:off x="2275" y="3753"/>
                <a:ext cx="1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Mayia</a:t>
                </a:r>
                <a:r>
                  <a:rPr kumimoji="0" lang="en-US" sz="500" b="0" i="0" u="none" strike="noStrike" cap="none" normalizeH="0" baseline="0" dirty="0" smtClean="0">
                    <a:ln>
                      <a:noFill/>
                    </a:ln>
                    <a:solidFill>
                      <a:srgbClr val="000000"/>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7" name="Rectangle 547"/>
              <p:cNvSpPr>
                <a:spLocks noChangeArrowheads="1"/>
              </p:cNvSpPr>
              <p:nvPr/>
            </p:nvSpPr>
            <p:spPr bwMode="auto">
              <a:xfrm>
                <a:off x="2275" y="3805"/>
                <a:ext cx="12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Benny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8" name="Rectangle 548"/>
              <p:cNvSpPr>
                <a:spLocks noChangeArrowheads="1"/>
              </p:cNvSpPr>
              <p:nvPr/>
            </p:nvSpPr>
            <p:spPr bwMode="auto">
              <a:xfrm>
                <a:off x="2533" y="3781"/>
                <a:ext cx="22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Cindy Smith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9" name="Rectangle 549"/>
              <p:cNvSpPr>
                <a:spLocks noChangeArrowheads="1"/>
              </p:cNvSpPr>
              <p:nvPr/>
            </p:nvSpPr>
            <p:spPr bwMode="auto">
              <a:xfrm>
                <a:off x="2775" y="3781"/>
                <a:ext cx="2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Justin </a:t>
                </a:r>
                <a:r>
                  <a:rPr kumimoji="0" lang="en-US" sz="500" b="0" i="0" u="none" strike="noStrike" cap="none" normalizeH="0" baseline="0" dirty="0" err="1" smtClean="0">
                    <a:ln>
                      <a:noFill/>
                    </a:ln>
                    <a:solidFill>
                      <a:srgbClr val="000000"/>
                    </a:solidFill>
                    <a:effectLst/>
                    <a:latin typeface="Arial" pitchFamily="34" charset="0"/>
                    <a:cs typeface="Arial" pitchFamily="34" charset="0"/>
                  </a:rPr>
                  <a:t>Mruz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0" name="Rectangle 550"/>
              <p:cNvSpPr>
                <a:spLocks noChangeArrowheads="1"/>
              </p:cNvSpPr>
              <p:nvPr/>
            </p:nvSpPr>
            <p:spPr bwMode="auto">
              <a:xfrm>
                <a:off x="3018" y="3753"/>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Gerard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1" name="Rectangle 551"/>
              <p:cNvSpPr>
                <a:spLocks noChangeArrowheads="1"/>
              </p:cNvSpPr>
              <p:nvPr/>
            </p:nvSpPr>
            <p:spPr bwMode="auto">
              <a:xfrm>
                <a:off x="3018" y="3805"/>
                <a:ext cx="11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Hilltop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2" name="Rectangle 552"/>
              <p:cNvSpPr>
                <a:spLocks noChangeArrowheads="1"/>
              </p:cNvSpPr>
              <p:nvPr/>
            </p:nvSpPr>
            <p:spPr bwMode="auto">
              <a:xfrm>
                <a:off x="3273" y="3757"/>
                <a:ext cx="1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Mayia</a:t>
                </a:r>
                <a:r>
                  <a:rPr kumimoji="0" lang="en-US" sz="500" b="0" i="0" u="none" strike="noStrike" cap="none" normalizeH="0" baseline="0" dirty="0" smtClean="0">
                    <a:ln>
                      <a:noFill/>
                    </a:ln>
                    <a:solidFill>
                      <a:srgbClr val="000000"/>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3" name="Rectangle 553"/>
              <p:cNvSpPr>
                <a:spLocks noChangeArrowheads="1"/>
              </p:cNvSpPr>
              <p:nvPr/>
            </p:nvSpPr>
            <p:spPr bwMode="auto">
              <a:xfrm>
                <a:off x="3261" y="3781"/>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4" name="Rectangle 554"/>
              <p:cNvSpPr>
                <a:spLocks noChangeArrowheads="1"/>
              </p:cNvSpPr>
              <p:nvPr/>
            </p:nvSpPr>
            <p:spPr bwMode="auto">
              <a:xfrm>
                <a:off x="3277" y="3813"/>
                <a:ext cx="12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Orwell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5" name="Rectangle 555"/>
              <p:cNvSpPr>
                <a:spLocks noChangeArrowheads="1"/>
              </p:cNvSpPr>
              <p:nvPr/>
            </p:nvSpPr>
            <p:spPr bwMode="auto">
              <a:xfrm>
                <a:off x="3504" y="3753"/>
                <a:ext cx="18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Chandler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6" name="Rectangle 556"/>
              <p:cNvSpPr>
                <a:spLocks noChangeArrowheads="1"/>
              </p:cNvSpPr>
              <p:nvPr/>
            </p:nvSpPr>
            <p:spPr bwMode="auto">
              <a:xfrm>
                <a:off x="3504" y="3805"/>
                <a:ext cx="10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7" name="Rectangle 557"/>
              <p:cNvSpPr>
                <a:spLocks noChangeArrowheads="1"/>
              </p:cNvSpPr>
              <p:nvPr/>
            </p:nvSpPr>
            <p:spPr bwMode="auto">
              <a:xfrm>
                <a:off x="3746" y="3753"/>
                <a:ext cx="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8" name="Rectangle 558"/>
              <p:cNvSpPr>
                <a:spLocks noChangeArrowheads="1"/>
              </p:cNvSpPr>
              <p:nvPr/>
            </p:nvSpPr>
            <p:spPr bwMode="auto">
              <a:xfrm>
                <a:off x="3746" y="3805"/>
                <a:ext cx="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Evie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9" name="Rectangle 559"/>
              <p:cNvSpPr>
                <a:spLocks noChangeArrowheads="1"/>
              </p:cNvSpPr>
              <p:nvPr/>
            </p:nvSpPr>
            <p:spPr bwMode="auto">
              <a:xfrm>
                <a:off x="4013" y="3753"/>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0" name="Rectangle 560"/>
              <p:cNvSpPr>
                <a:spLocks noChangeArrowheads="1"/>
              </p:cNvSpPr>
              <p:nvPr/>
            </p:nvSpPr>
            <p:spPr bwMode="auto">
              <a:xfrm>
                <a:off x="4013" y="3805"/>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1" name="Rectangle 561"/>
              <p:cNvSpPr>
                <a:spLocks noChangeArrowheads="1"/>
              </p:cNvSpPr>
              <p:nvPr/>
            </p:nvSpPr>
            <p:spPr bwMode="auto">
              <a:xfrm>
                <a:off x="4256" y="3753"/>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2" name="Rectangle 562"/>
              <p:cNvSpPr>
                <a:spLocks noChangeArrowheads="1"/>
              </p:cNvSpPr>
              <p:nvPr/>
            </p:nvSpPr>
            <p:spPr bwMode="auto">
              <a:xfrm>
                <a:off x="4256" y="3805"/>
                <a:ext cx="11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Andre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3" name="Rectangle 563"/>
              <p:cNvSpPr>
                <a:spLocks noChangeArrowheads="1"/>
              </p:cNvSpPr>
              <p:nvPr/>
            </p:nvSpPr>
            <p:spPr bwMode="auto">
              <a:xfrm>
                <a:off x="4499" y="3753"/>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4" name="Rectangle 564"/>
              <p:cNvSpPr>
                <a:spLocks noChangeArrowheads="1"/>
              </p:cNvSpPr>
              <p:nvPr/>
            </p:nvSpPr>
            <p:spPr bwMode="auto">
              <a:xfrm>
                <a:off x="4499" y="3805"/>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5" name="Rectangle 565"/>
              <p:cNvSpPr>
                <a:spLocks noChangeArrowheads="1"/>
              </p:cNvSpPr>
              <p:nvPr/>
            </p:nvSpPr>
            <p:spPr bwMode="auto">
              <a:xfrm>
                <a:off x="4742" y="3729"/>
                <a:ext cx="18" cy="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6" name="Rectangle 566"/>
              <p:cNvSpPr>
                <a:spLocks noChangeArrowheads="1"/>
              </p:cNvSpPr>
              <p:nvPr/>
            </p:nvSpPr>
            <p:spPr bwMode="auto">
              <a:xfrm>
                <a:off x="4742" y="3781"/>
                <a:ext cx="88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Credit: Comment on 99 is technically incorrect as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7" name="Rectangle 567"/>
              <p:cNvSpPr>
                <a:spLocks noChangeArrowheads="1"/>
              </p:cNvSpPr>
              <p:nvPr/>
            </p:nvSpPr>
            <p:spPr bwMode="auto">
              <a:xfrm>
                <a:off x="4742" y="3832"/>
                <a:ext cx="51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this is not an MSBNA NPA.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8" name="Rectangle 568"/>
              <p:cNvSpPr>
                <a:spLocks noChangeArrowheads="1"/>
              </p:cNvSpPr>
              <p:nvPr/>
            </p:nvSpPr>
            <p:spPr bwMode="auto">
              <a:xfrm>
                <a:off x="8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9" name="Rectangle 569"/>
              <p:cNvSpPr>
                <a:spLocks noChangeArrowheads="1"/>
              </p:cNvSpPr>
              <p:nvPr/>
            </p:nvSpPr>
            <p:spPr bwMode="auto">
              <a:xfrm>
                <a:off x="312"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570"/>
              <p:cNvSpPr>
                <a:spLocks noChangeArrowheads="1"/>
              </p:cNvSpPr>
              <p:nvPr/>
            </p:nvSpPr>
            <p:spPr bwMode="auto">
              <a:xfrm>
                <a:off x="521"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571"/>
              <p:cNvSpPr>
                <a:spLocks noChangeArrowheads="1"/>
              </p:cNvSpPr>
              <p:nvPr/>
            </p:nvSpPr>
            <p:spPr bwMode="auto">
              <a:xfrm>
                <a:off x="742"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2" name="Rectangle 572"/>
              <p:cNvSpPr>
                <a:spLocks noChangeArrowheads="1"/>
              </p:cNvSpPr>
              <p:nvPr/>
            </p:nvSpPr>
            <p:spPr bwMode="auto">
              <a:xfrm>
                <a:off x="1249"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3" name="Rectangle 573"/>
              <p:cNvSpPr>
                <a:spLocks noChangeArrowheads="1"/>
              </p:cNvSpPr>
              <p:nvPr/>
            </p:nvSpPr>
            <p:spPr bwMode="auto">
              <a:xfrm>
                <a:off x="1510"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574"/>
              <p:cNvSpPr>
                <a:spLocks noChangeArrowheads="1"/>
              </p:cNvSpPr>
              <p:nvPr/>
            </p:nvSpPr>
            <p:spPr bwMode="auto">
              <a:xfrm>
                <a:off x="1771"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5" name="Rectangle 575"/>
              <p:cNvSpPr>
                <a:spLocks noChangeArrowheads="1"/>
              </p:cNvSpPr>
              <p:nvPr/>
            </p:nvSpPr>
            <p:spPr bwMode="auto">
              <a:xfrm>
                <a:off x="201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576"/>
              <p:cNvSpPr>
                <a:spLocks noChangeArrowheads="1"/>
              </p:cNvSpPr>
              <p:nvPr/>
            </p:nvSpPr>
            <p:spPr bwMode="auto">
              <a:xfrm>
                <a:off x="2266"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7" name="Rectangle 577"/>
              <p:cNvSpPr>
                <a:spLocks noChangeArrowheads="1"/>
              </p:cNvSpPr>
              <p:nvPr/>
            </p:nvSpPr>
            <p:spPr bwMode="auto">
              <a:xfrm>
                <a:off x="252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578"/>
              <p:cNvSpPr>
                <a:spLocks noChangeArrowheads="1"/>
              </p:cNvSpPr>
              <p:nvPr/>
            </p:nvSpPr>
            <p:spPr bwMode="auto">
              <a:xfrm>
                <a:off x="2766"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Rectangle 579"/>
              <p:cNvSpPr>
                <a:spLocks noChangeArrowheads="1"/>
              </p:cNvSpPr>
              <p:nvPr/>
            </p:nvSpPr>
            <p:spPr bwMode="auto">
              <a:xfrm>
                <a:off x="3009"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0" name="Rectangle 580"/>
              <p:cNvSpPr>
                <a:spLocks noChangeArrowheads="1"/>
              </p:cNvSpPr>
              <p:nvPr/>
            </p:nvSpPr>
            <p:spPr bwMode="auto">
              <a:xfrm>
                <a:off x="3252"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1" name="Rectangle 581"/>
              <p:cNvSpPr>
                <a:spLocks noChangeArrowheads="1"/>
              </p:cNvSpPr>
              <p:nvPr/>
            </p:nvSpPr>
            <p:spPr bwMode="auto">
              <a:xfrm>
                <a:off x="3495"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2" name="Rectangle 582"/>
              <p:cNvSpPr>
                <a:spLocks noChangeArrowheads="1"/>
              </p:cNvSpPr>
              <p:nvPr/>
            </p:nvSpPr>
            <p:spPr bwMode="auto">
              <a:xfrm>
                <a:off x="3737"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3" name="Rectangle 583"/>
              <p:cNvSpPr>
                <a:spLocks noChangeArrowheads="1"/>
              </p:cNvSpPr>
              <p:nvPr/>
            </p:nvSpPr>
            <p:spPr bwMode="auto">
              <a:xfrm>
                <a:off x="400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4" name="Rectangle 584"/>
              <p:cNvSpPr>
                <a:spLocks noChangeArrowheads="1"/>
              </p:cNvSpPr>
              <p:nvPr/>
            </p:nvSpPr>
            <p:spPr bwMode="auto">
              <a:xfrm>
                <a:off x="4247"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5" name="Rectangle 585"/>
              <p:cNvSpPr>
                <a:spLocks noChangeArrowheads="1"/>
              </p:cNvSpPr>
              <p:nvPr/>
            </p:nvSpPr>
            <p:spPr bwMode="auto">
              <a:xfrm>
                <a:off x="4490"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6" name="Rectangle 586"/>
              <p:cNvSpPr>
                <a:spLocks noChangeArrowheads="1"/>
              </p:cNvSpPr>
              <p:nvPr/>
            </p:nvSpPr>
            <p:spPr bwMode="auto">
              <a:xfrm>
                <a:off x="4733"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7" name="Rectangle 587"/>
              <p:cNvSpPr>
                <a:spLocks noChangeArrowheads="1"/>
              </p:cNvSpPr>
              <p:nvPr/>
            </p:nvSpPr>
            <p:spPr bwMode="auto">
              <a:xfrm>
                <a:off x="5649"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8" name="Line 588"/>
              <p:cNvSpPr>
                <a:spLocks noChangeShapeType="1"/>
              </p:cNvSpPr>
              <p:nvPr/>
            </p:nvSpPr>
            <p:spPr bwMode="auto">
              <a:xfrm>
                <a:off x="84" y="804"/>
                <a:ext cx="1" cy="309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Rectangle 589"/>
              <p:cNvSpPr>
                <a:spLocks noChangeArrowheads="1"/>
              </p:cNvSpPr>
              <p:nvPr/>
            </p:nvSpPr>
            <p:spPr bwMode="auto">
              <a:xfrm>
                <a:off x="84" y="804"/>
                <a:ext cx="3" cy="309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0" name="Line 590"/>
              <p:cNvSpPr>
                <a:spLocks noChangeShapeType="1"/>
              </p:cNvSpPr>
              <p:nvPr/>
            </p:nvSpPr>
            <p:spPr bwMode="auto">
              <a:xfrm>
                <a:off x="312"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Rectangle 591"/>
              <p:cNvSpPr>
                <a:spLocks noChangeArrowheads="1"/>
              </p:cNvSpPr>
              <p:nvPr/>
            </p:nvSpPr>
            <p:spPr bwMode="auto">
              <a:xfrm>
                <a:off x="312"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2" name="Line 592"/>
              <p:cNvSpPr>
                <a:spLocks noChangeShapeType="1"/>
              </p:cNvSpPr>
              <p:nvPr/>
            </p:nvSpPr>
            <p:spPr bwMode="auto">
              <a:xfrm>
                <a:off x="521"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Rectangle 593"/>
              <p:cNvSpPr>
                <a:spLocks noChangeArrowheads="1"/>
              </p:cNvSpPr>
              <p:nvPr/>
            </p:nvSpPr>
            <p:spPr bwMode="auto">
              <a:xfrm>
                <a:off x="521"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4" name="Line 594"/>
              <p:cNvSpPr>
                <a:spLocks noChangeShapeType="1"/>
              </p:cNvSpPr>
              <p:nvPr/>
            </p:nvSpPr>
            <p:spPr bwMode="auto">
              <a:xfrm>
                <a:off x="742"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Rectangle 595"/>
              <p:cNvSpPr>
                <a:spLocks noChangeArrowheads="1"/>
              </p:cNvSpPr>
              <p:nvPr/>
            </p:nvSpPr>
            <p:spPr bwMode="auto">
              <a:xfrm>
                <a:off x="742"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 name="Line 596"/>
              <p:cNvSpPr>
                <a:spLocks noChangeShapeType="1"/>
              </p:cNvSpPr>
              <p:nvPr/>
            </p:nvSpPr>
            <p:spPr bwMode="auto">
              <a:xfrm>
                <a:off x="1249"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597"/>
              <p:cNvSpPr>
                <a:spLocks noChangeArrowheads="1"/>
              </p:cNvSpPr>
              <p:nvPr/>
            </p:nvSpPr>
            <p:spPr bwMode="auto">
              <a:xfrm>
                <a:off x="1249"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Line 598"/>
              <p:cNvSpPr>
                <a:spLocks noChangeShapeType="1"/>
              </p:cNvSpPr>
              <p:nvPr/>
            </p:nvSpPr>
            <p:spPr bwMode="auto">
              <a:xfrm>
                <a:off x="1510"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Rectangle 599"/>
              <p:cNvSpPr>
                <a:spLocks noChangeArrowheads="1"/>
              </p:cNvSpPr>
              <p:nvPr/>
            </p:nvSpPr>
            <p:spPr bwMode="auto">
              <a:xfrm>
                <a:off x="1510"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0" name="Line 600"/>
              <p:cNvSpPr>
                <a:spLocks noChangeShapeType="1"/>
              </p:cNvSpPr>
              <p:nvPr/>
            </p:nvSpPr>
            <p:spPr bwMode="auto">
              <a:xfrm>
                <a:off x="1771"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601"/>
              <p:cNvSpPr>
                <a:spLocks noChangeArrowheads="1"/>
              </p:cNvSpPr>
              <p:nvPr/>
            </p:nvSpPr>
            <p:spPr bwMode="auto">
              <a:xfrm>
                <a:off x="1771"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Line 602"/>
              <p:cNvSpPr>
                <a:spLocks noChangeShapeType="1"/>
              </p:cNvSpPr>
              <p:nvPr/>
            </p:nvSpPr>
            <p:spPr bwMode="auto">
              <a:xfrm>
                <a:off x="2014"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Rectangle 603"/>
              <p:cNvSpPr>
                <a:spLocks noChangeArrowheads="1"/>
              </p:cNvSpPr>
              <p:nvPr/>
            </p:nvSpPr>
            <p:spPr bwMode="auto">
              <a:xfrm>
                <a:off x="2014"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4" name="Line 604"/>
              <p:cNvSpPr>
                <a:spLocks noChangeShapeType="1"/>
              </p:cNvSpPr>
              <p:nvPr/>
            </p:nvSpPr>
            <p:spPr bwMode="auto">
              <a:xfrm>
                <a:off x="2266"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Rectangle 605"/>
              <p:cNvSpPr>
                <a:spLocks noChangeArrowheads="1"/>
              </p:cNvSpPr>
              <p:nvPr/>
            </p:nvSpPr>
            <p:spPr bwMode="auto">
              <a:xfrm>
                <a:off x="2266"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6" name="Line 606"/>
              <p:cNvSpPr>
                <a:spLocks noChangeShapeType="1"/>
              </p:cNvSpPr>
              <p:nvPr/>
            </p:nvSpPr>
            <p:spPr bwMode="auto">
              <a:xfrm>
                <a:off x="2524"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92" name="Rectangle 608"/>
            <p:cNvSpPr>
              <a:spLocks noChangeArrowheads="1"/>
            </p:cNvSpPr>
            <p:nvPr/>
          </p:nvSpPr>
          <p:spPr bwMode="auto">
            <a:xfrm>
              <a:off x="2524"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3" name="Line 609"/>
            <p:cNvSpPr>
              <a:spLocks noChangeShapeType="1"/>
            </p:cNvSpPr>
            <p:nvPr/>
          </p:nvSpPr>
          <p:spPr bwMode="auto">
            <a:xfrm>
              <a:off x="2766"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610"/>
            <p:cNvSpPr>
              <a:spLocks noChangeArrowheads="1"/>
            </p:cNvSpPr>
            <p:nvPr/>
          </p:nvSpPr>
          <p:spPr bwMode="auto">
            <a:xfrm>
              <a:off x="2766"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5" name="Line 611"/>
            <p:cNvSpPr>
              <a:spLocks noChangeShapeType="1"/>
            </p:cNvSpPr>
            <p:nvPr/>
          </p:nvSpPr>
          <p:spPr bwMode="auto">
            <a:xfrm>
              <a:off x="3009"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612"/>
            <p:cNvSpPr>
              <a:spLocks noChangeArrowheads="1"/>
            </p:cNvSpPr>
            <p:nvPr/>
          </p:nvSpPr>
          <p:spPr bwMode="auto">
            <a:xfrm>
              <a:off x="3009"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7" name="Line 613"/>
            <p:cNvSpPr>
              <a:spLocks noChangeShapeType="1"/>
            </p:cNvSpPr>
            <p:nvPr/>
          </p:nvSpPr>
          <p:spPr bwMode="auto">
            <a:xfrm>
              <a:off x="3252"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Rectangle 614"/>
            <p:cNvSpPr>
              <a:spLocks noChangeArrowheads="1"/>
            </p:cNvSpPr>
            <p:nvPr/>
          </p:nvSpPr>
          <p:spPr bwMode="auto">
            <a:xfrm>
              <a:off x="3252"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9" name="Line 615"/>
            <p:cNvSpPr>
              <a:spLocks noChangeShapeType="1"/>
            </p:cNvSpPr>
            <p:nvPr/>
          </p:nvSpPr>
          <p:spPr bwMode="auto">
            <a:xfrm>
              <a:off x="3495"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616"/>
            <p:cNvSpPr>
              <a:spLocks noChangeArrowheads="1"/>
            </p:cNvSpPr>
            <p:nvPr/>
          </p:nvSpPr>
          <p:spPr bwMode="auto">
            <a:xfrm>
              <a:off x="3495"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Line 617"/>
            <p:cNvSpPr>
              <a:spLocks noChangeShapeType="1"/>
            </p:cNvSpPr>
            <p:nvPr/>
          </p:nvSpPr>
          <p:spPr bwMode="auto">
            <a:xfrm>
              <a:off x="3737"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Rectangle 618"/>
            <p:cNvSpPr>
              <a:spLocks noChangeArrowheads="1"/>
            </p:cNvSpPr>
            <p:nvPr/>
          </p:nvSpPr>
          <p:spPr bwMode="auto">
            <a:xfrm>
              <a:off x="3737"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3" name="Line 619"/>
            <p:cNvSpPr>
              <a:spLocks noChangeShapeType="1"/>
            </p:cNvSpPr>
            <p:nvPr/>
          </p:nvSpPr>
          <p:spPr bwMode="auto">
            <a:xfrm>
              <a:off x="4004"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Rectangle 620"/>
            <p:cNvSpPr>
              <a:spLocks noChangeArrowheads="1"/>
            </p:cNvSpPr>
            <p:nvPr/>
          </p:nvSpPr>
          <p:spPr bwMode="auto">
            <a:xfrm>
              <a:off x="4004"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5" name="Line 621"/>
            <p:cNvSpPr>
              <a:spLocks noChangeShapeType="1"/>
            </p:cNvSpPr>
            <p:nvPr/>
          </p:nvSpPr>
          <p:spPr bwMode="auto">
            <a:xfrm>
              <a:off x="4247"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Rectangle 622"/>
            <p:cNvSpPr>
              <a:spLocks noChangeArrowheads="1"/>
            </p:cNvSpPr>
            <p:nvPr/>
          </p:nvSpPr>
          <p:spPr bwMode="auto">
            <a:xfrm>
              <a:off x="4247"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7" name="Line 623"/>
            <p:cNvSpPr>
              <a:spLocks noChangeShapeType="1"/>
            </p:cNvSpPr>
            <p:nvPr/>
          </p:nvSpPr>
          <p:spPr bwMode="auto">
            <a:xfrm>
              <a:off x="4490"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624"/>
            <p:cNvSpPr>
              <a:spLocks noChangeArrowheads="1"/>
            </p:cNvSpPr>
            <p:nvPr/>
          </p:nvSpPr>
          <p:spPr bwMode="auto">
            <a:xfrm>
              <a:off x="4490"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Line 625"/>
            <p:cNvSpPr>
              <a:spLocks noChangeShapeType="1"/>
            </p:cNvSpPr>
            <p:nvPr/>
          </p:nvSpPr>
          <p:spPr bwMode="auto">
            <a:xfrm>
              <a:off x="4733"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Rectangle 626"/>
            <p:cNvSpPr>
              <a:spLocks noChangeArrowheads="1"/>
            </p:cNvSpPr>
            <p:nvPr/>
          </p:nvSpPr>
          <p:spPr bwMode="auto">
            <a:xfrm>
              <a:off x="4733"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1" name="Line 627"/>
            <p:cNvSpPr>
              <a:spLocks noChangeShapeType="1"/>
            </p:cNvSpPr>
            <p:nvPr/>
          </p:nvSpPr>
          <p:spPr bwMode="auto">
            <a:xfrm>
              <a:off x="5649"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Rectangle 628"/>
            <p:cNvSpPr>
              <a:spLocks noChangeArrowheads="1"/>
            </p:cNvSpPr>
            <p:nvPr/>
          </p:nvSpPr>
          <p:spPr bwMode="auto">
            <a:xfrm>
              <a:off x="5649"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3" name="Line 629"/>
            <p:cNvSpPr>
              <a:spLocks noChangeShapeType="1"/>
            </p:cNvSpPr>
            <p:nvPr/>
          </p:nvSpPr>
          <p:spPr bwMode="auto">
            <a:xfrm>
              <a:off x="87" y="804"/>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Rectangle 630"/>
            <p:cNvSpPr>
              <a:spLocks noChangeArrowheads="1"/>
            </p:cNvSpPr>
            <p:nvPr/>
          </p:nvSpPr>
          <p:spPr bwMode="auto">
            <a:xfrm>
              <a:off x="87" y="804"/>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5" name="Line 631"/>
            <p:cNvSpPr>
              <a:spLocks noChangeShapeType="1"/>
            </p:cNvSpPr>
            <p:nvPr/>
          </p:nvSpPr>
          <p:spPr bwMode="auto">
            <a:xfrm>
              <a:off x="87" y="96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632"/>
            <p:cNvSpPr>
              <a:spLocks noChangeArrowheads="1"/>
            </p:cNvSpPr>
            <p:nvPr/>
          </p:nvSpPr>
          <p:spPr bwMode="auto">
            <a:xfrm>
              <a:off x="87" y="96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7" name="Line 633"/>
            <p:cNvSpPr>
              <a:spLocks noChangeShapeType="1"/>
            </p:cNvSpPr>
            <p:nvPr/>
          </p:nvSpPr>
          <p:spPr bwMode="auto">
            <a:xfrm>
              <a:off x="87" y="123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634"/>
            <p:cNvSpPr>
              <a:spLocks noChangeArrowheads="1"/>
            </p:cNvSpPr>
            <p:nvPr/>
          </p:nvSpPr>
          <p:spPr bwMode="auto">
            <a:xfrm>
              <a:off x="87" y="123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Line 635"/>
            <p:cNvSpPr>
              <a:spLocks noChangeShapeType="1"/>
            </p:cNvSpPr>
            <p:nvPr/>
          </p:nvSpPr>
          <p:spPr bwMode="auto">
            <a:xfrm>
              <a:off x="87" y="1423"/>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636"/>
            <p:cNvSpPr>
              <a:spLocks noChangeArrowheads="1"/>
            </p:cNvSpPr>
            <p:nvPr/>
          </p:nvSpPr>
          <p:spPr bwMode="auto">
            <a:xfrm>
              <a:off x="87" y="1423"/>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Line 637"/>
            <p:cNvSpPr>
              <a:spLocks noChangeShapeType="1"/>
            </p:cNvSpPr>
            <p:nvPr/>
          </p:nvSpPr>
          <p:spPr bwMode="auto">
            <a:xfrm>
              <a:off x="87" y="160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Rectangle 638"/>
            <p:cNvSpPr>
              <a:spLocks noChangeArrowheads="1"/>
            </p:cNvSpPr>
            <p:nvPr/>
          </p:nvSpPr>
          <p:spPr bwMode="auto">
            <a:xfrm>
              <a:off x="87" y="160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3" name="Line 639"/>
            <p:cNvSpPr>
              <a:spLocks noChangeShapeType="1"/>
            </p:cNvSpPr>
            <p:nvPr/>
          </p:nvSpPr>
          <p:spPr bwMode="auto">
            <a:xfrm>
              <a:off x="87" y="1793"/>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Rectangle 640"/>
            <p:cNvSpPr>
              <a:spLocks noChangeArrowheads="1"/>
            </p:cNvSpPr>
            <p:nvPr/>
          </p:nvSpPr>
          <p:spPr bwMode="auto">
            <a:xfrm>
              <a:off x="87" y="1793"/>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5" name="Line 641"/>
            <p:cNvSpPr>
              <a:spLocks noChangeShapeType="1"/>
            </p:cNvSpPr>
            <p:nvPr/>
          </p:nvSpPr>
          <p:spPr bwMode="auto">
            <a:xfrm>
              <a:off x="87" y="197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Rectangle 642"/>
            <p:cNvSpPr>
              <a:spLocks noChangeArrowheads="1"/>
            </p:cNvSpPr>
            <p:nvPr/>
          </p:nvSpPr>
          <p:spPr bwMode="auto">
            <a:xfrm>
              <a:off x="87" y="197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7" name="Line 643"/>
            <p:cNvSpPr>
              <a:spLocks noChangeShapeType="1"/>
            </p:cNvSpPr>
            <p:nvPr/>
          </p:nvSpPr>
          <p:spPr bwMode="auto">
            <a:xfrm>
              <a:off x="87" y="2163"/>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644"/>
            <p:cNvSpPr>
              <a:spLocks noChangeArrowheads="1"/>
            </p:cNvSpPr>
            <p:nvPr/>
          </p:nvSpPr>
          <p:spPr bwMode="auto">
            <a:xfrm>
              <a:off x="87" y="2163"/>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Line 645"/>
            <p:cNvSpPr>
              <a:spLocks noChangeShapeType="1"/>
            </p:cNvSpPr>
            <p:nvPr/>
          </p:nvSpPr>
          <p:spPr bwMode="auto">
            <a:xfrm>
              <a:off x="87" y="234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646"/>
            <p:cNvSpPr>
              <a:spLocks noChangeArrowheads="1"/>
            </p:cNvSpPr>
            <p:nvPr/>
          </p:nvSpPr>
          <p:spPr bwMode="auto">
            <a:xfrm>
              <a:off x="87" y="234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Line 647"/>
            <p:cNvSpPr>
              <a:spLocks noChangeShapeType="1"/>
            </p:cNvSpPr>
            <p:nvPr/>
          </p:nvSpPr>
          <p:spPr bwMode="auto">
            <a:xfrm>
              <a:off x="87" y="2534"/>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Rectangle 648"/>
            <p:cNvSpPr>
              <a:spLocks noChangeArrowheads="1"/>
            </p:cNvSpPr>
            <p:nvPr/>
          </p:nvSpPr>
          <p:spPr bwMode="auto">
            <a:xfrm>
              <a:off x="87" y="2534"/>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3" name="Line 649"/>
            <p:cNvSpPr>
              <a:spLocks noChangeShapeType="1"/>
            </p:cNvSpPr>
            <p:nvPr/>
          </p:nvSpPr>
          <p:spPr bwMode="auto">
            <a:xfrm>
              <a:off x="87" y="2719"/>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Rectangle 650"/>
            <p:cNvSpPr>
              <a:spLocks noChangeArrowheads="1"/>
            </p:cNvSpPr>
            <p:nvPr/>
          </p:nvSpPr>
          <p:spPr bwMode="auto">
            <a:xfrm>
              <a:off x="87" y="2719"/>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5" name="Line 651"/>
            <p:cNvSpPr>
              <a:spLocks noChangeShapeType="1"/>
            </p:cNvSpPr>
            <p:nvPr/>
          </p:nvSpPr>
          <p:spPr bwMode="auto">
            <a:xfrm>
              <a:off x="87" y="2904"/>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Rectangle 652"/>
            <p:cNvSpPr>
              <a:spLocks noChangeArrowheads="1"/>
            </p:cNvSpPr>
            <p:nvPr/>
          </p:nvSpPr>
          <p:spPr bwMode="auto">
            <a:xfrm>
              <a:off x="87" y="2904"/>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7" name="Line 653"/>
            <p:cNvSpPr>
              <a:spLocks noChangeShapeType="1"/>
            </p:cNvSpPr>
            <p:nvPr/>
          </p:nvSpPr>
          <p:spPr bwMode="auto">
            <a:xfrm>
              <a:off x="87" y="3156"/>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654"/>
            <p:cNvSpPr>
              <a:spLocks noChangeArrowheads="1"/>
            </p:cNvSpPr>
            <p:nvPr/>
          </p:nvSpPr>
          <p:spPr bwMode="auto">
            <a:xfrm>
              <a:off x="87" y="3156"/>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9" name="Line 655"/>
            <p:cNvSpPr>
              <a:spLocks noChangeShapeType="1"/>
            </p:cNvSpPr>
            <p:nvPr/>
          </p:nvSpPr>
          <p:spPr bwMode="auto">
            <a:xfrm>
              <a:off x="87" y="3341"/>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656"/>
            <p:cNvSpPr>
              <a:spLocks noChangeArrowheads="1"/>
            </p:cNvSpPr>
            <p:nvPr/>
          </p:nvSpPr>
          <p:spPr bwMode="auto">
            <a:xfrm>
              <a:off x="87" y="3341"/>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1" name="Line 657"/>
            <p:cNvSpPr>
              <a:spLocks noChangeShapeType="1"/>
            </p:cNvSpPr>
            <p:nvPr/>
          </p:nvSpPr>
          <p:spPr bwMode="auto">
            <a:xfrm>
              <a:off x="87" y="3526"/>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2" name="Rectangle 658"/>
            <p:cNvSpPr>
              <a:spLocks noChangeArrowheads="1"/>
            </p:cNvSpPr>
            <p:nvPr/>
          </p:nvSpPr>
          <p:spPr bwMode="auto">
            <a:xfrm>
              <a:off x="87" y="3526"/>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3" name="Line 659"/>
            <p:cNvSpPr>
              <a:spLocks noChangeShapeType="1"/>
            </p:cNvSpPr>
            <p:nvPr/>
          </p:nvSpPr>
          <p:spPr bwMode="auto">
            <a:xfrm>
              <a:off x="87" y="3711"/>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660"/>
            <p:cNvSpPr>
              <a:spLocks noChangeArrowheads="1"/>
            </p:cNvSpPr>
            <p:nvPr/>
          </p:nvSpPr>
          <p:spPr bwMode="auto">
            <a:xfrm>
              <a:off x="87" y="3711"/>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Line 661"/>
            <p:cNvSpPr>
              <a:spLocks noChangeShapeType="1"/>
            </p:cNvSpPr>
            <p:nvPr/>
          </p:nvSpPr>
          <p:spPr bwMode="auto">
            <a:xfrm>
              <a:off x="87" y="3896"/>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Rectangle 662"/>
            <p:cNvSpPr>
              <a:spLocks noChangeArrowheads="1"/>
            </p:cNvSpPr>
            <p:nvPr/>
          </p:nvSpPr>
          <p:spPr bwMode="auto">
            <a:xfrm>
              <a:off x="87" y="3896"/>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8"/>
          <p:cNvSpPr>
            <a:spLocks noGrp="1"/>
          </p:cNvSpPr>
          <p:nvPr>
            <p:ph type="sldNum" sz="quarter" idx="12"/>
          </p:nvPr>
        </p:nvSpPr>
        <p:spPr>
          <a:noFill/>
        </p:spPr>
        <p:txBody>
          <a:bodyPr/>
          <a:lstStyle/>
          <a:p>
            <a:fld id="{55592523-D98C-4955-AF97-0616FDABAE93}" type="slidenum">
              <a:rPr lang="en-US" smtClean="0"/>
              <a:pPr/>
              <a:t>79</a:t>
            </a:fld>
            <a:endParaRPr lang="en-US" smtClean="0"/>
          </a:p>
        </p:txBody>
      </p:sp>
      <p:sp>
        <p:nvSpPr>
          <p:cNvPr id="108547" name="Rectangle 3"/>
          <p:cNvSpPr>
            <a:spLocks noGrp="1" noChangeArrowheads="1"/>
          </p:cNvSpPr>
          <p:nvPr>
            <p:ph type="title"/>
          </p:nvPr>
        </p:nvSpPr>
        <p:spPr>
          <a:xfrm>
            <a:off x="685800" y="76200"/>
            <a:ext cx="7772400" cy="1143000"/>
          </a:xfrm>
          <a:noFill/>
        </p:spPr>
        <p:txBody>
          <a:bodyPr lIns="92075" tIns="46038" rIns="92075" bIns="46038"/>
          <a:lstStyle/>
          <a:p>
            <a:r>
              <a:rPr lang="en-US" smtClean="0"/>
              <a:t>Graphical Analysis</a:t>
            </a:r>
          </a:p>
        </p:txBody>
      </p:sp>
      <p:sp>
        <p:nvSpPr>
          <p:cNvPr id="108548" name="Rectangle 4"/>
          <p:cNvSpPr>
            <a:spLocks noChangeArrowheads="1"/>
          </p:cNvSpPr>
          <p:nvPr/>
        </p:nvSpPr>
        <p:spPr bwMode="auto">
          <a:xfrm>
            <a:off x="901700" y="1066800"/>
            <a:ext cx="7340600" cy="3741738"/>
          </a:xfrm>
          <a:prstGeom prst="rect">
            <a:avLst/>
          </a:prstGeom>
          <a:noFill/>
          <a:ln w="9525">
            <a:noFill/>
            <a:miter lim="800000"/>
            <a:headEnd/>
            <a:tailEnd/>
          </a:ln>
        </p:spPr>
        <p:txBody>
          <a:bodyPr lIns="92075" tIns="46038" rIns="92075" bIns="46038"/>
          <a:lstStyle/>
          <a:p>
            <a:pPr marL="342900" indent="-342900">
              <a:spcBef>
                <a:spcPct val="20000"/>
              </a:spcBef>
              <a:buFontTx/>
              <a:buChar char="•"/>
            </a:pPr>
            <a:r>
              <a:rPr lang="en-US" sz="3200"/>
              <a:t>Stacked Area</a:t>
            </a:r>
          </a:p>
        </p:txBody>
      </p:sp>
      <p:sp>
        <p:nvSpPr>
          <p:cNvPr id="108549" name="AutoShape 6"/>
          <p:cNvSpPr>
            <a:spLocks noChangeAspect="1" noChangeArrowheads="1" noTextEdit="1"/>
          </p:cNvSpPr>
          <p:nvPr/>
        </p:nvSpPr>
        <p:spPr bwMode="auto">
          <a:xfrm>
            <a:off x="1776413" y="1449388"/>
            <a:ext cx="5238750" cy="3605212"/>
          </a:xfrm>
          <a:prstGeom prst="rect">
            <a:avLst/>
          </a:prstGeom>
          <a:noFill/>
          <a:ln w="9525">
            <a:noFill/>
            <a:miter lim="800000"/>
            <a:headEnd/>
            <a:tailEnd/>
          </a:ln>
        </p:spPr>
        <p:txBody>
          <a:bodyPr/>
          <a:lstStyle/>
          <a:p>
            <a:endParaRPr lang="en-US"/>
          </a:p>
        </p:txBody>
      </p:sp>
      <p:sp>
        <p:nvSpPr>
          <p:cNvPr id="108550" name="Rectangle 8"/>
          <p:cNvSpPr>
            <a:spLocks noChangeArrowheads="1"/>
          </p:cNvSpPr>
          <p:nvPr/>
        </p:nvSpPr>
        <p:spPr bwMode="auto">
          <a:xfrm>
            <a:off x="1838325" y="1511300"/>
            <a:ext cx="5114925" cy="3482975"/>
          </a:xfrm>
          <a:prstGeom prst="rect">
            <a:avLst/>
          </a:prstGeom>
          <a:solidFill>
            <a:srgbClr val="FFFFFF"/>
          </a:solidFill>
          <a:ln w="9525">
            <a:noFill/>
            <a:miter lim="800000"/>
            <a:headEnd/>
            <a:tailEnd/>
          </a:ln>
        </p:spPr>
        <p:txBody>
          <a:bodyPr/>
          <a:lstStyle/>
          <a:p>
            <a:endParaRPr lang="en-US"/>
          </a:p>
        </p:txBody>
      </p:sp>
      <p:sp>
        <p:nvSpPr>
          <p:cNvPr id="108551" name="Freeform 10"/>
          <p:cNvSpPr>
            <a:spLocks/>
          </p:cNvSpPr>
          <p:nvPr/>
        </p:nvSpPr>
        <p:spPr bwMode="auto">
          <a:xfrm>
            <a:off x="2452688" y="4057650"/>
            <a:ext cx="4318000" cy="611188"/>
          </a:xfrm>
          <a:custGeom>
            <a:avLst/>
            <a:gdLst>
              <a:gd name="T0" fmla="*/ 2147483647 w 5439"/>
              <a:gd name="T1" fmla="*/ 2147483647 h 772"/>
              <a:gd name="T2" fmla="*/ 2147483647 w 5439"/>
              <a:gd name="T3" fmla="*/ 2147483647 h 772"/>
              <a:gd name="T4" fmla="*/ 2147483647 w 5439"/>
              <a:gd name="T5" fmla="*/ 2147483647 h 772"/>
              <a:gd name="T6" fmla="*/ 2147483647 w 5439"/>
              <a:gd name="T7" fmla="*/ 2147483647 h 772"/>
              <a:gd name="T8" fmla="*/ 2147483647 w 5439"/>
              <a:gd name="T9" fmla="*/ 2147483647 h 772"/>
              <a:gd name="T10" fmla="*/ 2147483647 w 5439"/>
              <a:gd name="T11" fmla="*/ 2147483647 h 772"/>
              <a:gd name="T12" fmla="*/ 2147483647 w 5439"/>
              <a:gd name="T13" fmla="*/ 2147483647 h 772"/>
              <a:gd name="T14" fmla="*/ 2147483647 w 5439"/>
              <a:gd name="T15" fmla="*/ 2147483647 h 772"/>
              <a:gd name="T16" fmla="*/ 2147483647 w 5439"/>
              <a:gd name="T17" fmla="*/ 2147483647 h 772"/>
              <a:gd name="T18" fmla="*/ 2147483647 w 5439"/>
              <a:gd name="T19" fmla="*/ 2147483647 h 772"/>
              <a:gd name="T20" fmla="*/ 2147483647 w 5439"/>
              <a:gd name="T21" fmla="*/ 2147483647 h 772"/>
              <a:gd name="T22" fmla="*/ 2147483647 w 5439"/>
              <a:gd name="T23" fmla="*/ 2147483647 h 772"/>
              <a:gd name="T24" fmla="*/ 2147483647 w 5439"/>
              <a:gd name="T25" fmla="*/ 2147483647 h 772"/>
              <a:gd name="T26" fmla="*/ 2147483647 w 5439"/>
              <a:gd name="T27" fmla="*/ 2147483647 h 772"/>
              <a:gd name="T28" fmla="*/ 2147483647 w 5439"/>
              <a:gd name="T29" fmla="*/ 2147483647 h 772"/>
              <a:gd name="T30" fmla="*/ 2147483647 w 5439"/>
              <a:gd name="T31" fmla="*/ 2147483647 h 772"/>
              <a:gd name="T32" fmla="*/ 2147483647 w 5439"/>
              <a:gd name="T33" fmla="*/ 2147483647 h 772"/>
              <a:gd name="T34" fmla="*/ 2147483647 w 5439"/>
              <a:gd name="T35" fmla="*/ 2147483647 h 772"/>
              <a:gd name="T36" fmla="*/ 2147483647 w 5439"/>
              <a:gd name="T37" fmla="*/ 2147483647 h 772"/>
              <a:gd name="T38" fmla="*/ 2147483647 w 5439"/>
              <a:gd name="T39" fmla="*/ 2147483647 h 772"/>
              <a:gd name="T40" fmla="*/ 2147483647 w 5439"/>
              <a:gd name="T41" fmla="*/ 2147483647 h 772"/>
              <a:gd name="T42" fmla="*/ 2147483647 w 5439"/>
              <a:gd name="T43" fmla="*/ 2147483647 h 772"/>
              <a:gd name="T44" fmla="*/ 2147483647 w 5439"/>
              <a:gd name="T45" fmla="*/ 2147483647 h 772"/>
              <a:gd name="T46" fmla="*/ 2147483647 w 5439"/>
              <a:gd name="T47" fmla="*/ 2147483647 h 772"/>
              <a:gd name="T48" fmla="*/ 2147483647 w 5439"/>
              <a:gd name="T49" fmla="*/ 2147483647 h 772"/>
              <a:gd name="T50" fmla="*/ 2147483647 w 5439"/>
              <a:gd name="T51" fmla="*/ 2147483647 h 772"/>
              <a:gd name="T52" fmla="*/ 2147483647 w 5439"/>
              <a:gd name="T53" fmla="*/ 2147483647 h 772"/>
              <a:gd name="T54" fmla="*/ 2147483647 w 5439"/>
              <a:gd name="T55" fmla="*/ 2147483647 h 772"/>
              <a:gd name="T56" fmla="*/ 2147483647 w 5439"/>
              <a:gd name="T57" fmla="*/ 2147483647 h 772"/>
              <a:gd name="T58" fmla="*/ 2147483647 w 5439"/>
              <a:gd name="T59" fmla="*/ 2147483647 h 772"/>
              <a:gd name="T60" fmla="*/ 2147483647 w 5439"/>
              <a:gd name="T61" fmla="*/ 2147483647 h 772"/>
              <a:gd name="T62" fmla="*/ 2147483647 w 5439"/>
              <a:gd name="T63" fmla="*/ 2147483647 h 772"/>
              <a:gd name="T64" fmla="*/ 2147483647 w 5439"/>
              <a:gd name="T65" fmla="*/ 2147483647 h 772"/>
              <a:gd name="T66" fmla="*/ 2147483647 w 5439"/>
              <a:gd name="T67" fmla="*/ 2147483647 h 772"/>
              <a:gd name="T68" fmla="*/ 2147483647 w 5439"/>
              <a:gd name="T69" fmla="*/ 2147483647 h 772"/>
              <a:gd name="T70" fmla="*/ 2147483647 w 5439"/>
              <a:gd name="T71" fmla="*/ 2147483647 h 772"/>
              <a:gd name="T72" fmla="*/ 2147483647 w 5439"/>
              <a:gd name="T73" fmla="*/ 2147483647 h 772"/>
              <a:gd name="T74" fmla="*/ 2147483647 w 5439"/>
              <a:gd name="T75" fmla="*/ 2147483647 h 772"/>
              <a:gd name="T76" fmla="*/ 2147483647 w 5439"/>
              <a:gd name="T77" fmla="*/ 2147483647 h 772"/>
              <a:gd name="T78" fmla="*/ 2147483647 w 5439"/>
              <a:gd name="T79" fmla="*/ 2147483647 h 772"/>
              <a:gd name="T80" fmla="*/ 2147483647 w 5439"/>
              <a:gd name="T81" fmla="*/ 2147483647 h 772"/>
              <a:gd name="T82" fmla="*/ 2147483647 w 5439"/>
              <a:gd name="T83" fmla="*/ 2147483647 h 772"/>
              <a:gd name="T84" fmla="*/ 2147483647 w 5439"/>
              <a:gd name="T85" fmla="*/ 2147483647 h 772"/>
              <a:gd name="T86" fmla="*/ 2147483647 w 5439"/>
              <a:gd name="T87" fmla="*/ 2147483647 h 772"/>
              <a:gd name="T88" fmla="*/ 2147483647 w 5439"/>
              <a:gd name="T89" fmla="*/ 2147483647 h 772"/>
              <a:gd name="T90" fmla="*/ 2147483647 w 5439"/>
              <a:gd name="T91" fmla="*/ 2147483647 h 772"/>
              <a:gd name="T92" fmla="*/ 2147483647 w 5439"/>
              <a:gd name="T93" fmla="*/ 2147483647 h 772"/>
              <a:gd name="T94" fmla="*/ 2147483647 w 5439"/>
              <a:gd name="T95" fmla="*/ 2147483647 h 772"/>
              <a:gd name="T96" fmla="*/ 2147483647 w 5439"/>
              <a:gd name="T97" fmla="*/ 2147483647 h 772"/>
              <a:gd name="T98" fmla="*/ 2147483647 w 5439"/>
              <a:gd name="T99" fmla="*/ 2147483647 h 772"/>
              <a:gd name="T100" fmla="*/ 2147483647 w 5439"/>
              <a:gd name="T101" fmla="*/ 2147483647 h 772"/>
              <a:gd name="T102" fmla="*/ 2147483647 w 5439"/>
              <a:gd name="T103" fmla="*/ 2147483647 h 772"/>
              <a:gd name="T104" fmla="*/ 2147483647 w 5439"/>
              <a:gd name="T105" fmla="*/ 2147483647 h 772"/>
              <a:gd name="T106" fmla="*/ 2147483647 w 5439"/>
              <a:gd name="T107" fmla="*/ 2147483647 h 772"/>
              <a:gd name="T108" fmla="*/ 2147483647 w 5439"/>
              <a:gd name="T109" fmla="*/ 2147483647 h 772"/>
              <a:gd name="T110" fmla="*/ 2147483647 w 5439"/>
              <a:gd name="T111" fmla="*/ 2147483647 h 772"/>
              <a:gd name="T112" fmla="*/ 2147483647 w 5439"/>
              <a:gd name="T113" fmla="*/ 2147483647 h 772"/>
              <a:gd name="T114" fmla="*/ 2147483647 w 5439"/>
              <a:gd name="T115" fmla="*/ 2147483647 h 7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772"/>
              <a:gd name="T176" fmla="*/ 5439 w 5439"/>
              <a:gd name="T177" fmla="*/ 772 h 7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772">
                <a:moveTo>
                  <a:pt x="0" y="772"/>
                </a:moveTo>
                <a:lnTo>
                  <a:pt x="0" y="570"/>
                </a:lnTo>
                <a:lnTo>
                  <a:pt x="44" y="576"/>
                </a:lnTo>
                <a:lnTo>
                  <a:pt x="60" y="576"/>
                </a:lnTo>
                <a:lnTo>
                  <a:pt x="75" y="585"/>
                </a:lnTo>
                <a:lnTo>
                  <a:pt x="88" y="576"/>
                </a:lnTo>
                <a:lnTo>
                  <a:pt x="104" y="576"/>
                </a:lnTo>
                <a:lnTo>
                  <a:pt x="150" y="585"/>
                </a:lnTo>
                <a:lnTo>
                  <a:pt x="163" y="585"/>
                </a:lnTo>
                <a:lnTo>
                  <a:pt x="179" y="591"/>
                </a:lnTo>
                <a:lnTo>
                  <a:pt x="194" y="559"/>
                </a:lnTo>
                <a:lnTo>
                  <a:pt x="209" y="528"/>
                </a:lnTo>
                <a:lnTo>
                  <a:pt x="253" y="530"/>
                </a:lnTo>
                <a:lnTo>
                  <a:pt x="269" y="511"/>
                </a:lnTo>
                <a:lnTo>
                  <a:pt x="284" y="505"/>
                </a:lnTo>
                <a:lnTo>
                  <a:pt x="298" y="501"/>
                </a:lnTo>
                <a:lnTo>
                  <a:pt x="313" y="495"/>
                </a:lnTo>
                <a:lnTo>
                  <a:pt x="359" y="497"/>
                </a:lnTo>
                <a:lnTo>
                  <a:pt x="372" y="499"/>
                </a:lnTo>
                <a:lnTo>
                  <a:pt x="388" y="520"/>
                </a:lnTo>
                <a:lnTo>
                  <a:pt x="403" y="518"/>
                </a:lnTo>
                <a:lnTo>
                  <a:pt x="417" y="522"/>
                </a:lnTo>
                <a:lnTo>
                  <a:pt x="463" y="522"/>
                </a:lnTo>
                <a:lnTo>
                  <a:pt x="478" y="532"/>
                </a:lnTo>
                <a:lnTo>
                  <a:pt x="491" y="551"/>
                </a:lnTo>
                <a:lnTo>
                  <a:pt x="509" y="541"/>
                </a:lnTo>
                <a:lnTo>
                  <a:pt x="522" y="541"/>
                </a:lnTo>
                <a:lnTo>
                  <a:pt x="566" y="543"/>
                </a:lnTo>
                <a:lnTo>
                  <a:pt x="584" y="543"/>
                </a:lnTo>
                <a:lnTo>
                  <a:pt x="597" y="543"/>
                </a:lnTo>
                <a:lnTo>
                  <a:pt x="610" y="555"/>
                </a:lnTo>
                <a:lnTo>
                  <a:pt x="628" y="559"/>
                </a:lnTo>
                <a:lnTo>
                  <a:pt x="672" y="562"/>
                </a:lnTo>
                <a:lnTo>
                  <a:pt x="685" y="564"/>
                </a:lnTo>
                <a:lnTo>
                  <a:pt x="703" y="555"/>
                </a:lnTo>
                <a:lnTo>
                  <a:pt x="716" y="553"/>
                </a:lnTo>
                <a:lnTo>
                  <a:pt x="733" y="562"/>
                </a:lnTo>
                <a:lnTo>
                  <a:pt x="777" y="562"/>
                </a:lnTo>
                <a:lnTo>
                  <a:pt x="791" y="560"/>
                </a:lnTo>
                <a:lnTo>
                  <a:pt x="808" y="562"/>
                </a:lnTo>
                <a:lnTo>
                  <a:pt x="822" y="551"/>
                </a:lnTo>
                <a:lnTo>
                  <a:pt x="835" y="549"/>
                </a:lnTo>
                <a:lnTo>
                  <a:pt x="881" y="553"/>
                </a:lnTo>
                <a:lnTo>
                  <a:pt x="896" y="562"/>
                </a:lnTo>
                <a:lnTo>
                  <a:pt x="910" y="559"/>
                </a:lnTo>
                <a:lnTo>
                  <a:pt x="927" y="551"/>
                </a:lnTo>
                <a:lnTo>
                  <a:pt x="940" y="560"/>
                </a:lnTo>
                <a:lnTo>
                  <a:pt x="985" y="564"/>
                </a:lnTo>
                <a:lnTo>
                  <a:pt x="1002" y="570"/>
                </a:lnTo>
                <a:lnTo>
                  <a:pt x="1015" y="570"/>
                </a:lnTo>
                <a:lnTo>
                  <a:pt x="1031" y="570"/>
                </a:lnTo>
                <a:lnTo>
                  <a:pt x="1046" y="576"/>
                </a:lnTo>
                <a:lnTo>
                  <a:pt x="1090" y="580"/>
                </a:lnTo>
                <a:lnTo>
                  <a:pt x="1106" y="576"/>
                </a:lnTo>
                <a:lnTo>
                  <a:pt x="1121" y="570"/>
                </a:lnTo>
                <a:lnTo>
                  <a:pt x="1134" y="570"/>
                </a:lnTo>
                <a:lnTo>
                  <a:pt x="1150" y="570"/>
                </a:lnTo>
                <a:lnTo>
                  <a:pt x="1194" y="576"/>
                </a:lnTo>
                <a:lnTo>
                  <a:pt x="1209" y="580"/>
                </a:lnTo>
                <a:lnTo>
                  <a:pt x="1225" y="580"/>
                </a:lnTo>
                <a:lnTo>
                  <a:pt x="1240" y="580"/>
                </a:lnTo>
                <a:lnTo>
                  <a:pt x="1255" y="580"/>
                </a:lnTo>
                <a:lnTo>
                  <a:pt x="1299" y="585"/>
                </a:lnTo>
                <a:lnTo>
                  <a:pt x="1315" y="580"/>
                </a:lnTo>
                <a:lnTo>
                  <a:pt x="1330" y="562"/>
                </a:lnTo>
                <a:lnTo>
                  <a:pt x="1344" y="562"/>
                </a:lnTo>
                <a:lnTo>
                  <a:pt x="1361" y="553"/>
                </a:lnTo>
                <a:lnTo>
                  <a:pt x="1405" y="543"/>
                </a:lnTo>
                <a:lnTo>
                  <a:pt x="1418" y="566"/>
                </a:lnTo>
                <a:lnTo>
                  <a:pt x="1436" y="574"/>
                </a:lnTo>
                <a:lnTo>
                  <a:pt x="1449" y="580"/>
                </a:lnTo>
                <a:lnTo>
                  <a:pt x="1463" y="580"/>
                </a:lnTo>
                <a:lnTo>
                  <a:pt x="1510" y="591"/>
                </a:lnTo>
                <a:lnTo>
                  <a:pt x="1524" y="585"/>
                </a:lnTo>
                <a:lnTo>
                  <a:pt x="1537" y="562"/>
                </a:lnTo>
                <a:lnTo>
                  <a:pt x="1555" y="559"/>
                </a:lnTo>
                <a:lnTo>
                  <a:pt x="1568" y="591"/>
                </a:lnTo>
                <a:lnTo>
                  <a:pt x="1612" y="591"/>
                </a:lnTo>
                <a:lnTo>
                  <a:pt x="1629" y="582"/>
                </a:lnTo>
                <a:lnTo>
                  <a:pt x="1643" y="570"/>
                </a:lnTo>
                <a:lnTo>
                  <a:pt x="1660" y="530"/>
                </a:lnTo>
                <a:lnTo>
                  <a:pt x="1674" y="522"/>
                </a:lnTo>
                <a:lnTo>
                  <a:pt x="1718" y="534"/>
                </a:lnTo>
                <a:lnTo>
                  <a:pt x="1733" y="543"/>
                </a:lnTo>
                <a:lnTo>
                  <a:pt x="1748" y="537"/>
                </a:lnTo>
                <a:lnTo>
                  <a:pt x="1762" y="528"/>
                </a:lnTo>
                <a:lnTo>
                  <a:pt x="1779" y="532"/>
                </a:lnTo>
                <a:lnTo>
                  <a:pt x="1823" y="545"/>
                </a:lnTo>
                <a:lnTo>
                  <a:pt x="1837" y="507"/>
                </a:lnTo>
                <a:lnTo>
                  <a:pt x="1852" y="501"/>
                </a:lnTo>
                <a:lnTo>
                  <a:pt x="1867" y="501"/>
                </a:lnTo>
                <a:lnTo>
                  <a:pt x="1883" y="501"/>
                </a:lnTo>
                <a:lnTo>
                  <a:pt x="1927" y="507"/>
                </a:lnTo>
                <a:lnTo>
                  <a:pt x="1942" y="509"/>
                </a:lnTo>
                <a:lnTo>
                  <a:pt x="1958" y="509"/>
                </a:lnTo>
                <a:lnTo>
                  <a:pt x="1971" y="511"/>
                </a:lnTo>
                <a:lnTo>
                  <a:pt x="1986" y="516"/>
                </a:lnTo>
                <a:lnTo>
                  <a:pt x="2033" y="511"/>
                </a:lnTo>
                <a:lnTo>
                  <a:pt x="2046" y="512"/>
                </a:lnTo>
                <a:lnTo>
                  <a:pt x="2061" y="505"/>
                </a:lnTo>
                <a:lnTo>
                  <a:pt x="2077" y="505"/>
                </a:lnTo>
                <a:lnTo>
                  <a:pt x="2092" y="499"/>
                </a:lnTo>
                <a:lnTo>
                  <a:pt x="2136" y="493"/>
                </a:lnTo>
                <a:lnTo>
                  <a:pt x="2151" y="497"/>
                </a:lnTo>
                <a:lnTo>
                  <a:pt x="2165" y="505"/>
                </a:lnTo>
                <a:lnTo>
                  <a:pt x="2182" y="505"/>
                </a:lnTo>
                <a:lnTo>
                  <a:pt x="2196" y="509"/>
                </a:lnTo>
                <a:lnTo>
                  <a:pt x="2240" y="509"/>
                </a:lnTo>
                <a:lnTo>
                  <a:pt x="2257" y="512"/>
                </a:lnTo>
                <a:lnTo>
                  <a:pt x="2270" y="516"/>
                </a:lnTo>
                <a:lnTo>
                  <a:pt x="2284" y="511"/>
                </a:lnTo>
                <a:lnTo>
                  <a:pt x="2301" y="526"/>
                </a:lnTo>
                <a:lnTo>
                  <a:pt x="2345" y="520"/>
                </a:lnTo>
                <a:lnTo>
                  <a:pt x="2359" y="516"/>
                </a:lnTo>
                <a:lnTo>
                  <a:pt x="2376" y="509"/>
                </a:lnTo>
                <a:lnTo>
                  <a:pt x="2389" y="507"/>
                </a:lnTo>
                <a:lnTo>
                  <a:pt x="2407" y="511"/>
                </a:lnTo>
                <a:lnTo>
                  <a:pt x="2451" y="512"/>
                </a:lnTo>
                <a:lnTo>
                  <a:pt x="2464" y="511"/>
                </a:lnTo>
                <a:lnTo>
                  <a:pt x="2482" y="512"/>
                </a:lnTo>
                <a:lnTo>
                  <a:pt x="2495" y="512"/>
                </a:lnTo>
                <a:lnTo>
                  <a:pt x="2508" y="528"/>
                </a:lnTo>
                <a:lnTo>
                  <a:pt x="2556" y="532"/>
                </a:lnTo>
                <a:lnTo>
                  <a:pt x="2570" y="528"/>
                </a:lnTo>
                <a:lnTo>
                  <a:pt x="2583" y="528"/>
                </a:lnTo>
                <a:lnTo>
                  <a:pt x="2601" y="509"/>
                </a:lnTo>
                <a:lnTo>
                  <a:pt x="2614" y="509"/>
                </a:lnTo>
                <a:lnTo>
                  <a:pt x="2658" y="522"/>
                </a:lnTo>
                <a:lnTo>
                  <a:pt x="2675" y="528"/>
                </a:lnTo>
                <a:lnTo>
                  <a:pt x="2689" y="530"/>
                </a:lnTo>
                <a:lnTo>
                  <a:pt x="2704" y="530"/>
                </a:lnTo>
                <a:lnTo>
                  <a:pt x="2720" y="526"/>
                </a:lnTo>
                <a:lnTo>
                  <a:pt x="2764" y="534"/>
                </a:lnTo>
                <a:lnTo>
                  <a:pt x="2779" y="539"/>
                </a:lnTo>
                <a:lnTo>
                  <a:pt x="2794" y="509"/>
                </a:lnTo>
                <a:lnTo>
                  <a:pt x="2808" y="474"/>
                </a:lnTo>
                <a:lnTo>
                  <a:pt x="2823" y="474"/>
                </a:lnTo>
                <a:lnTo>
                  <a:pt x="2869" y="495"/>
                </a:lnTo>
                <a:lnTo>
                  <a:pt x="2883" y="489"/>
                </a:lnTo>
                <a:lnTo>
                  <a:pt x="2898" y="493"/>
                </a:lnTo>
                <a:lnTo>
                  <a:pt x="2913" y="512"/>
                </a:lnTo>
                <a:lnTo>
                  <a:pt x="2929" y="501"/>
                </a:lnTo>
                <a:lnTo>
                  <a:pt x="2973" y="509"/>
                </a:lnTo>
                <a:lnTo>
                  <a:pt x="2988" y="511"/>
                </a:lnTo>
                <a:lnTo>
                  <a:pt x="3004" y="495"/>
                </a:lnTo>
                <a:lnTo>
                  <a:pt x="3017" y="252"/>
                </a:lnTo>
                <a:lnTo>
                  <a:pt x="3032" y="217"/>
                </a:lnTo>
                <a:lnTo>
                  <a:pt x="3078" y="217"/>
                </a:lnTo>
                <a:lnTo>
                  <a:pt x="3092" y="202"/>
                </a:lnTo>
                <a:lnTo>
                  <a:pt x="3107" y="196"/>
                </a:lnTo>
                <a:lnTo>
                  <a:pt x="3123" y="209"/>
                </a:lnTo>
                <a:lnTo>
                  <a:pt x="3136" y="209"/>
                </a:lnTo>
                <a:lnTo>
                  <a:pt x="3182" y="219"/>
                </a:lnTo>
                <a:lnTo>
                  <a:pt x="3197" y="238"/>
                </a:lnTo>
                <a:lnTo>
                  <a:pt x="3211" y="234"/>
                </a:lnTo>
                <a:lnTo>
                  <a:pt x="3228" y="250"/>
                </a:lnTo>
                <a:lnTo>
                  <a:pt x="3242" y="246"/>
                </a:lnTo>
                <a:lnTo>
                  <a:pt x="3286" y="261"/>
                </a:lnTo>
                <a:lnTo>
                  <a:pt x="3303" y="263"/>
                </a:lnTo>
                <a:lnTo>
                  <a:pt x="3316" y="250"/>
                </a:lnTo>
                <a:lnTo>
                  <a:pt x="3330" y="263"/>
                </a:lnTo>
                <a:lnTo>
                  <a:pt x="3347" y="261"/>
                </a:lnTo>
                <a:lnTo>
                  <a:pt x="3391" y="267"/>
                </a:lnTo>
                <a:lnTo>
                  <a:pt x="3405" y="271"/>
                </a:lnTo>
                <a:lnTo>
                  <a:pt x="3422" y="234"/>
                </a:lnTo>
                <a:lnTo>
                  <a:pt x="3435" y="150"/>
                </a:lnTo>
                <a:lnTo>
                  <a:pt x="3453" y="106"/>
                </a:lnTo>
                <a:lnTo>
                  <a:pt x="3497" y="115"/>
                </a:lnTo>
                <a:lnTo>
                  <a:pt x="3510" y="86"/>
                </a:lnTo>
                <a:lnTo>
                  <a:pt x="3528" y="62"/>
                </a:lnTo>
                <a:lnTo>
                  <a:pt x="3541" y="42"/>
                </a:lnTo>
                <a:lnTo>
                  <a:pt x="3554" y="0"/>
                </a:lnTo>
                <a:lnTo>
                  <a:pt x="3600" y="42"/>
                </a:lnTo>
                <a:lnTo>
                  <a:pt x="3616" y="35"/>
                </a:lnTo>
                <a:lnTo>
                  <a:pt x="3629" y="12"/>
                </a:lnTo>
                <a:lnTo>
                  <a:pt x="3647" y="23"/>
                </a:lnTo>
                <a:lnTo>
                  <a:pt x="3660" y="19"/>
                </a:lnTo>
                <a:lnTo>
                  <a:pt x="3704" y="56"/>
                </a:lnTo>
                <a:lnTo>
                  <a:pt x="3719" y="79"/>
                </a:lnTo>
                <a:lnTo>
                  <a:pt x="3735" y="108"/>
                </a:lnTo>
                <a:lnTo>
                  <a:pt x="3750" y="52"/>
                </a:lnTo>
                <a:lnTo>
                  <a:pt x="3766" y="35"/>
                </a:lnTo>
                <a:lnTo>
                  <a:pt x="3810" y="96"/>
                </a:lnTo>
                <a:lnTo>
                  <a:pt x="3825" y="85"/>
                </a:lnTo>
                <a:lnTo>
                  <a:pt x="3840" y="69"/>
                </a:lnTo>
                <a:lnTo>
                  <a:pt x="3854" y="69"/>
                </a:lnTo>
                <a:lnTo>
                  <a:pt x="3869" y="54"/>
                </a:lnTo>
                <a:lnTo>
                  <a:pt x="3913" y="86"/>
                </a:lnTo>
                <a:lnTo>
                  <a:pt x="3929" y="98"/>
                </a:lnTo>
                <a:lnTo>
                  <a:pt x="3944" y="119"/>
                </a:lnTo>
                <a:lnTo>
                  <a:pt x="3959" y="123"/>
                </a:lnTo>
                <a:lnTo>
                  <a:pt x="3975" y="144"/>
                </a:lnTo>
                <a:lnTo>
                  <a:pt x="4019" y="156"/>
                </a:lnTo>
                <a:lnTo>
                  <a:pt x="4032" y="148"/>
                </a:lnTo>
                <a:lnTo>
                  <a:pt x="4050" y="159"/>
                </a:lnTo>
                <a:lnTo>
                  <a:pt x="4063" y="154"/>
                </a:lnTo>
                <a:lnTo>
                  <a:pt x="4080" y="196"/>
                </a:lnTo>
                <a:lnTo>
                  <a:pt x="4124" y="209"/>
                </a:lnTo>
                <a:lnTo>
                  <a:pt x="4138" y="225"/>
                </a:lnTo>
                <a:lnTo>
                  <a:pt x="4155" y="217"/>
                </a:lnTo>
                <a:lnTo>
                  <a:pt x="4169" y="217"/>
                </a:lnTo>
                <a:lnTo>
                  <a:pt x="4182" y="204"/>
                </a:lnTo>
                <a:lnTo>
                  <a:pt x="4230" y="227"/>
                </a:lnTo>
                <a:lnTo>
                  <a:pt x="4243" y="246"/>
                </a:lnTo>
                <a:lnTo>
                  <a:pt x="4257" y="257"/>
                </a:lnTo>
                <a:lnTo>
                  <a:pt x="4274" y="240"/>
                </a:lnTo>
                <a:lnTo>
                  <a:pt x="4288" y="259"/>
                </a:lnTo>
                <a:lnTo>
                  <a:pt x="4332" y="267"/>
                </a:lnTo>
                <a:lnTo>
                  <a:pt x="4349" y="282"/>
                </a:lnTo>
                <a:lnTo>
                  <a:pt x="4362" y="242"/>
                </a:lnTo>
                <a:lnTo>
                  <a:pt x="4378" y="242"/>
                </a:lnTo>
                <a:lnTo>
                  <a:pt x="4393" y="213"/>
                </a:lnTo>
                <a:lnTo>
                  <a:pt x="4437" y="236"/>
                </a:lnTo>
                <a:lnTo>
                  <a:pt x="4453" y="250"/>
                </a:lnTo>
                <a:lnTo>
                  <a:pt x="4468" y="273"/>
                </a:lnTo>
                <a:lnTo>
                  <a:pt x="4481" y="273"/>
                </a:lnTo>
                <a:lnTo>
                  <a:pt x="4499" y="252"/>
                </a:lnTo>
                <a:lnTo>
                  <a:pt x="4543" y="250"/>
                </a:lnTo>
                <a:lnTo>
                  <a:pt x="4556" y="236"/>
                </a:lnTo>
                <a:lnTo>
                  <a:pt x="4572" y="228"/>
                </a:lnTo>
                <a:lnTo>
                  <a:pt x="4587" y="234"/>
                </a:lnTo>
                <a:lnTo>
                  <a:pt x="4602" y="221"/>
                </a:lnTo>
                <a:lnTo>
                  <a:pt x="4646" y="267"/>
                </a:lnTo>
                <a:lnTo>
                  <a:pt x="4662" y="236"/>
                </a:lnTo>
                <a:lnTo>
                  <a:pt x="4677" y="227"/>
                </a:lnTo>
                <a:lnTo>
                  <a:pt x="4691" y="280"/>
                </a:lnTo>
                <a:lnTo>
                  <a:pt x="4706" y="238"/>
                </a:lnTo>
                <a:lnTo>
                  <a:pt x="4752" y="292"/>
                </a:lnTo>
                <a:lnTo>
                  <a:pt x="4765" y="278"/>
                </a:lnTo>
                <a:lnTo>
                  <a:pt x="4781" y="280"/>
                </a:lnTo>
                <a:lnTo>
                  <a:pt x="4796" y="267"/>
                </a:lnTo>
                <a:lnTo>
                  <a:pt x="4811" y="230"/>
                </a:lnTo>
                <a:lnTo>
                  <a:pt x="4856" y="215"/>
                </a:lnTo>
                <a:lnTo>
                  <a:pt x="4871" y="228"/>
                </a:lnTo>
                <a:lnTo>
                  <a:pt x="4884" y="225"/>
                </a:lnTo>
                <a:lnTo>
                  <a:pt x="4902" y="217"/>
                </a:lnTo>
                <a:lnTo>
                  <a:pt x="4915" y="238"/>
                </a:lnTo>
                <a:lnTo>
                  <a:pt x="4959" y="257"/>
                </a:lnTo>
                <a:lnTo>
                  <a:pt x="4976" y="248"/>
                </a:lnTo>
                <a:lnTo>
                  <a:pt x="4990" y="261"/>
                </a:lnTo>
                <a:lnTo>
                  <a:pt x="5003" y="240"/>
                </a:lnTo>
                <a:lnTo>
                  <a:pt x="5021" y="225"/>
                </a:lnTo>
                <a:lnTo>
                  <a:pt x="5065" y="234"/>
                </a:lnTo>
                <a:lnTo>
                  <a:pt x="5078" y="250"/>
                </a:lnTo>
                <a:lnTo>
                  <a:pt x="5095" y="225"/>
                </a:lnTo>
                <a:lnTo>
                  <a:pt x="5109" y="215"/>
                </a:lnTo>
                <a:lnTo>
                  <a:pt x="5126" y="196"/>
                </a:lnTo>
                <a:lnTo>
                  <a:pt x="5170" y="221"/>
                </a:lnTo>
                <a:lnTo>
                  <a:pt x="5184" y="250"/>
                </a:lnTo>
                <a:lnTo>
                  <a:pt x="5201" y="246"/>
                </a:lnTo>
                <a:lnTo>
                  <a:pt x="5214" y="228"/>
                </a:lnTo>
                <a:lnTo>
                  <a:pt x="5228" y="240"/>
                </a:lnTo>
                <a:lnTo>
                  <a:pt x="5276" y="248"/>
                </a:lnTo>
                <a:lnTo>
                  <a:pt x="5289" y="263"/>
                </a:lnTo>
                <a:lnTo>
                  <a:pt x="5303" y="242"/>
                </a:lnTo>
                <a:lnTo>
                  <a:pt x="5320" y="225"/>
                </a:lnTo>
                <a:lnTo>
                  <a:pt x="5333" y="236"/>
                </a:lnTo>
                <a:lnTo>
                  <a:pt x="5378" y="257"/>
                </a:lnTo>
                <a:lnTo>
                  <a:pt x="5395" y="282"/>
                </a:lnTo>
                <a:lnTo>
                  <a:pt x="5408" y="288"/>
                </a:lnTo>
                <a:lnTo>
                  <a:pt x="5424" y="284"/>
                </a:lnTo>
                <a:lnTo>
                  <a:pt x="5439" y="305"/>
                </a:lnTo>
                <a:lnTo>
                  <a:pt x="5439" y="772"/>
                </a:lnTo>
                <a:lnTo>
                  <a:pt x="5424" y="772"/>
                </a:lnTo>
                <a:lnTo>
                  <a:pt x="5408" y="772"/>
                </a:lnTo>
                <a:lnTo>
                  <a:pt x="5395" y="772"/>
                </a:lnTo>
                <a:lnTo>
                  <a:pt x="5378" y="772"/>
                </a:lnTo>
                <a:lnTo>
                  <a:pt x="5333" y="772"/>
                </a:lnTo>
                <a:lnTo>
                  <a:pt x="5320" y="772"/>
                </a:lnTo>
                <a:lnTo>
                  <a:pt x="5303" y="772"/>
                </a:lnTo>
                <a:lnTo>
                  <a:pt x="5289" y="772"/>
                </a:lnTo>
                <a:lnTo>
                  <a:pt x="5276" y="772"/>
                </a:lnTo>
                <a:lnTo>
                  <a:pt x="5228" y="772"/>
                </a:lnTo>
                <a:lnTo>
                  <a:pt x="5214" y="772"/>
                </a:lnTo>
                <a:lnTo>
                  <a:pt x="5201" y="772"/>
                </a:lnTo>
                <a:lnTo>
                  <a:pt x="5184" y="772"/>
                </a:lnTo>
                <a:lnTo>
                  <a:pt x="5170" y="772"/>
                </a:lnTo>
                <a:lnTo>
                  <a:pt x="5126" y="772"/>
                </a:lnTo>
                <a:lnTo>
                  <a:pt x="5109" y="772"/>
                </a:lnTo>
                <a:lnTo>
                  <a:pt x="5095" y="772"/>
                </a:lnTo>
                <a:lnTo>
                  <a:pt x="5078" y="772"/>
                </a:lnTo>
                <a:lnTo>
                  <a:pt x="5065" y="772"/>
                </a:lnTo>
                <a:lnTo>
                  <a:pt x="5021" y="772"/>
                </a:lnTo>
                <a:lnTo>
                  <a:pt x="5003" y="772"/>
                </a:lnTo>
                <a:lnTo>
                  <a:pt x="4990" y="772"/>
                </a:lnTo>
                <a:lnTo>
                  <a:pt x="4976" y="772"/>
                </a:lnTo>
                <a:lnTo>
                  <a:pt x="4959" y="772"/>
                </a:lnTo>
                <a:lnTo>
                  <a:pt x="4915" y="772"/>
                </a:lnTo>
                <a:lnTo>
                  <a:pt x="4902" y="772"/>
                </a:lnTo>
                <a:lnTo>
                  <a:pt x="4884" y="772"/>
                </a:lnTo>
                <a:lnTo>
                  <a:pt x="4871" y="772"/>
                </a:lnTo>
                <a:lnTo>
                  <a:pt x="4856" y="772"/>
                </a:lnTo>
                <a:lnTo>
                  <a:pt x="4811" y="772"/>
                </a:lnTo>
                <a:lnTo>
                  <a:pt x="4796" y="772"/>
                </a:lnTo>
                <a:lnTo>
                  <a:pt x="4781" y="772"/>
                </a:lnTo>
                <a:lnTo>
                  <a:pt x="4765" y="772"/>
                </a:lnTo>
                <a:lnTo>
                  <a:pt x="4752" y="772"/>
                </a:lnTo>
                <a:lnTo>
                  <a:pt x="4706" y="772"/>
                </a:lnTo>
                <a:lnTo>
                  <a:pt x="4691" y="772"/>
                </a:lnTo>
                <a:lnTo>
                  <a:pt x="4677" y="772"/>
                </a:lnTo>
                <a:lnTo>
                  <a:pt x="4662" y="772"/>
                </a:lnTo>
                <a:lnTo>
                  <a:pt x="4646" y="772"/>
                </a:lnTo>
                <a:lnTo>
                  <a:pt x="4602" y="772"/>
                </a:lnTo>
                <a:lnTo>
                  <a:pt x="4587" y="772"/>
                </a:lnTo>
                <a:lnTo>
                  <a:pt x="4572" y="772"/>
                </a:lnTo>
                <a:lnTo>
                  <a:pt x="4556" y="772"/>
                </a:lnTo>
                <a:lnTo>
                  <a:pt x="4543" y="772"/>
                </a:lnTo>
                <a:lnTo>
                  <a:pt x="4499" y="772"/>
                </a:lnTo>
                <a:lnTo>
                  <a:pt x="4481" y="772"/>
                </a:lnTo>
                <a:lnTo>
                  <a:pt x="4468" y="772"/>
                </a:lnTo>
                <a:lnTo>
                  <a:pt x="4453" y="772"/>
                </a:lnTo>
                <a:lnTo>
                  <a:pt x="4437" y="772"/>
                </a:lnTo>
                <a:lnTo>
                  <a:pt x="4393" y="772"/>
                </a:lnTo>
                <a:lnTo>
                  <a:pt x="4378" y="772"/>
                </a:lnTo>
                <a:lnTo>
                  <a:pt x="4362" y="772"/>
                </a:lnTo>
                <a:lnTo>
                  <a:pt x="4349" y="772"/>
                </a:lnTo>
                <a:lnTo>
                  <a:pt x="4332" y="772"/>
                </a:lnTo>
                <a:lnTo>
                  <a:pt x="4288" y="772"/>
                </a:lnTo>
                <a:lnTo>
                  <a:pt x="4274" y="772"/>
                </a:lnTo>
                <a:lnTo>
                  <a:pt x="4257" y="772"/>
                </a:lnTo>
                <a:lnTo>
                  <a:pt x="4243" y="772"/>
                </a:lnTo>
                <a:lnTo>
                  <a:pt x="4230" y="772"/>
                </a:lnTo>
                <a:lnTo>
                  <a:pt x="4182" y="772"/>
                </a:lnTo>
                <a:lnTo>
                  <a:pt x="4169" y="772"/>
                </a:lnTo>
                <a:lnTo>
                  <a:pt x="4155" y="772"/>
                </a:lnTo>
                <a:lnTo>
                  <a:pt x="4138" y="772"/>
                </a:lnTo>
                <a:lnTo>
                  <a:pt x="4124" y="772"/>
                </a:lnTo>
                <a:lnTo>
                  <a:pt x="4080" y="772"/>
                </a:lnTo>
                <a:lnTo>
                  <a:pt x="4063" y="772"/>
                </a:lnTo>
                <a:lnTo>
                  <a:pt x="4050" y="772"/>
                </a:lnTo>
                <a:lnTo>
                  <a:pt x="4032" y="772"/>
                </a:lnTo>
                <a:lnTo>
                  <a:pt x="4019" y="772"/>
                </a:lnTo>
                <a:lnTo>
                  <a:pt x="3975" y="772"/>
                </a:lnTo>
                <a:lnTo>
                  <a:pt x="3959" y="772"/>
                </a:lnTo>
                <a:lnTo>
                  <a:pt x="3944" y="772"/>
                </a:lnTo>
                <a:lnTo>
                  <a:pt x="3929" y="772"/>
                </a:lnTo>
                <a:lnTo>
                  <a:pt x="3913" y="772"/>
                </a:lnTo>
                <a:lnTo>
                  <a:pt x="3869" y="772"/>
                </a:lnTo>
                <a:lnTo>
                  <a:pt x="3854" y="772"/>
                </a:lnTo>
                <a:lnTo>
                  <a:pt x="3840" y="772"/>
                </a:lnTo>
                <a:lnTo>
                  <a:pt x="3825" y="772"/>
                </a:lnTo>
                <a:lnTo>
                  <a:pt x="3810" y="772"/>
                </a:lnTo>
                <a:lnTo>
                  <a:pt x="3766" y="772"/>
                </a:lnTo>
                <a:lnTo>
                  <a:pt x="3750" y="772"/>
                </a:lnTo>
                <a:lnTo>
                  <a:pt x="3735" y="772"/>
                </a:lnTo>
                <a:lnTo>
                  <a:pt x="3719" y="772"/>
                </a:lnTo>
                <a:lnTo>
                  <a:pt x="3704" y="772"/>
                </a:lnTo>
                <a:lnTo>
                  <a:pt x="3660" y="772"/>
                </a:lnTo>
                <a:lnTo>
                  <a:pt x="3647" y="772"/>
                </a:lnTo>
                <a:lnTo>
                  <a:pt x="3629" y="772"/>
                </a:lnTo>
                <a:lnTo>
                  <a:pt x="3616" y="772"/>
                </a:lnTo>
                <a:lnTo>
                  <a:pt x="3600" y="772"/>
                </a:lnTo>
                <a:lnTo>
                  <a:pt x="3554" y="772"/>
                </a:lnTo>
                <a:lnTo>
                  <a:pt x="3541" y="772"/>
                </a:lnTo>
                <a:lnTo>
                  <a:pt x="3528" y="772"/>
                </a:lnTo>
                <a:lnTo>
                  <a:pt x="3510" y="772"/>
                </a:lnTo>
                <a:lnTo>
                  <a:pt x="3497" y="772"/>
                </a:lnTo>
                <a:lnTo>
                  <a:pt x="3453" y="772"/>
                </a:lnTo>
                <a:lnTo>
                  <a:pt x="3435" y="772"/>
                </a:lnTo>
                <a:lnTo>
                  <a:pt x="3422" y="772"/>
                </a:lnTo>
                <a:lnTo>
                  <a:pt x="3405" y="772"/>
                </a:lnTo>
                <a:lnTo>
                  <a:pt x="3391" y="772"/>
                </a:lnTo>
                <a:lnTo>
                  <a:pt x="3347" y="772"/>
                </a:lnTo>
                <a:lnTo>
                  <a:pt x="3330" y="772"/>
                </a:lnTo>
                <a:lnTo>
                  <a:pt x="3316" y="772"/>
                </a:lnTo>
                <a:lnTo>
                  <a:pt x="3303" y="772"/>
                </a:lnTo>
                <a:lnTo>
                  <a:pt x="3286" y="772"/>
                </a:lnTo>
                <a:lnTo>
                  <a:pt x="3242" y="772"/>
                </a:lnTo>
                <a:lnTo>
                  <a:pt x="3228" y="772"/>
                </a:lnTo>
                <a:lnTo>
                  <a:pt x="3211" y="772"/>
                </a:lnTo>
                <a:lnTo>
                  <a:pt x="3197" y="772"/>
                </a:lnTo>
                <a:lnTo>
                  <a:pt x="3182" y="772"/>
                </a:lnTo>
                <a:lnTo>
                  <a:pt x="3136" y="772"/>
                </a:lnTo>
                <a:lnTo>
                  <a:pt x="3123" y="772"/>
                </a:lnTo>
                <a:lnTo>
                  <a:pt x="3107" y="772"/>
                </a:lnTo>
                <a:lnTo>
                  <a:pt x="3092" y="772"/>
                </a:lnTo>
                <a:lnTo>
                  <a:pt x="3078" y="772"/>
                </a:lnTo>
                <a:lnTo>
                  <a:pt x="3032" y="772"/>
                </a:lnTo>
                <a:lnTo>
                  <a:pt x="3017" y="772"/>
                </a:lnTo>
                <a:lnTo>
                  <a:pt x="3004" y="772"/>
                </a:lnTo>
                <a:lnTo>
                  <a:pt x="2988" y="772"/>
                </a:lnTo>
                <a:lnTo>
                  <a:pt x="2973" y="772"/>
                </a:lnTo>
                <a:lnTo>
                  <a:pt x="2929" y="772"/>
                </a:lnTo>
                <a:lnTo>
                  <a:pt x="2913" y="772"/>
                </a:lnTo>
                <a:lnTo>
                  <a:pt x="2898" y="772"/>
                </a:lnTo>
                <a:lnTo>
                  <a:pt x="2883" y="772"/>
                </a:lnTo>
                <a:lnTo>
                  <a:pt x="2869" y="772"/>
                </a:lnTo>
                <a:lnTo>
                  <a:pt x="2823" y="772"/>
                </a:lnTo>
                <a:lnTo>
                  <a:pt x="2808" y="772"/>
                </a:lnTo>
                <a:lnTo>
                  <a:pt x="2794" y="772"/>
                </a:lnTo>
                <a:lnTo>
                  <a:pt x="2779" y="772"/>
                </a:lnTo>
                <a:lnTo>
                  <a:pt x="2764" y="772"/>
                </a:lnTo>
                <a:lnTo>
                  <a:pt x="2720" y="772"/>
                </a:lnTo>
                <a:lnTo>
                  <a:pt x="2704" y="772"/>
                </a:lnTo>
                <a:lnTo>
                  <a:pt x="2689" y="772"/>
                </a:lnTo>
                <a:lnTo>
                  <a:pt x="2675" y="772"/>
                </a:lnTo>
                <a:lnTo>
                  <a:pt x="2658" y="772"/>
                </a:lnTo>
                <a:lnTo>
                  <a:pt x="2614" y="772"/>
                </a:lnTo>
                <a:lnTo>
                  <a:pt x="2601" y="772"/>
                </a:lnTo>
                <a:lnTo>
                  <a:pt x="2583" y="772"/>
                </a:lnTo>
                <a:lnTo>
                  <a:pt x="2570" y="772"/>
                </a:lnTo>
                <a:lnTo>
                  <a:pt x="2556" y="772"/>
                </a:lnTo>
                <a:lnTo>
                  <a:pt x="2508" y="772"/>
                </a:lnTo>
                <a:lnTo>
                  <a:pt x="2495" y="772"/>
                </a:lnTo>
                <a:lnTo>
                  <a:pt x="2482" y="772"/>
                </a:lnTo>
                <a:lnTo>
                  <a:pt x="2464" y="772"/>
                </a:lnTo>
                <a:lnTo>
                  <a:pt x="2451" y="772"/>
                </a:lnTo>
                <a:lnTo>
                  <a:pt x="2407" y="772"/>
                </a:lnTo>
                <a:lnTo>
                  <a:pt x="2389" y="772"/>
                </a:lnTo>
                <a:lnTo>
                  <a:pt x="2376" y="772"/>
                </a:lnTo>
                <a:lnTo>
                  <a:pt x="2359" y="772"/>
                </a:lnTo>
                <a:lnTo>
                  <a:pt x="2345" y="772"/>
                </a:lnTo>
                <a:lnTo>
                  <a:pt x="2301" y="772"/>
                </a:lnTo>
                <a:lnTo>
                  <a:pt x="2284" y="772"/>
                </a:lnTo>
                <a:lnTo>
                  <a:pt x="2270" y="772"/>
                </a:lnTo>
                <a:lnTo>
                  <a:pt x="2257" y="772"/>
                </a:lnTo>
                <a:lnTo>
                  <a:pt x="2240" y="772"/>
                </a:lnTo>
                <a:lnTo>
                  <a:pt x="2196" y="772"/>
                </a:lnTo>
                <a:lnTo>
                  <a:pt x="2182" y="772"/>
                </a:lnTo>
                <a:lnTo>
                  <a:pt x="2165" y="772"/>
                </a:lnTo>
                <a:lnTo>
                  <a:pt x="2151" y="772"/>
                </a:lnTo>
                <a:lnTo>
                  <a:pt x="2136" y="772"/>
                </a:lnTo>
                <a:lnTo>
                  <a:pt x="2092" y="772"/>
                </a:lnTo>
                <a:lnTo>
                  <a:pt x="2077" y="772"/>
                </a:lnTo>
                <a:lnTo>
                  <a:pt x="2061" y="772"/>
                </a:lnTo>
                <a:lnTo>
                  <a:pt x="2046" y="772"/>
                </a:lnTo>
                <a:lnTo>
                  <a:pt x="2033" y="772"/>
                </a:lnTo>
                <a:lnTo>
                  <a:pt x="1986" y="772"/>
                </a:lnTo>
                <a:lnTo>
                  <a:pt x="1971" y="772"/>
                </a:lnTo>
                <a:lnTo>
                  <a:pt x="1958" y="772"/>
                </a:lnTo>
                <a:lnTo>
                  <a:pt x="1942" y="772"/>
                </a:lnTo>
                <a:lnTo>
                  <a:pt x="1927" y="772"/>
                </a:lnTo>
                <a:lnTo>
                  <a:pt x="1883" y="772"/>
                </a:lnTo>
                <a:lnTo>
                  <a:pt x="1867" y="772"/>
                </a:lnTo>
                <a:lnTo>
                  <a:pt x="1852" y="772"/>
                </a:lnTo>
                <a:lnTo>
                  <a:pt x="1837" y="772"/>
                </a:lnTo>
                <a:lnTo>
                  <a:pt x="1823" y="772"/>
                </a:lnTo>
                <a:lnTo>
                  <a:pt x="1779" y="772"/>
                </a:lnTo>
                <a:lnTo>
                  <a:pt x="1762" y="772"/>
                </a:lnTo>
                <a:lnTo>
                  <a:pt x="1748" y="772"/>
                </a:lnTo>
                <a:lnTo>
                  <a:pt x="1733" y="772"/>
                </a:lnTo>
                <a:lnTo>
                  <a:pt x="1718" y="772"/>
                </a:lnTo>
                <a:lnTo>
                  <a:pt x="1674" y="772"/>
                </a:lnTo>
                <a:lnTo>
                  <a:pt x="1660" y="772"/>
                </a:lnTo>
                <a:lnTo>
                  <a:pt x="1643" y="772"/>
                </a:lnTo>
                <a:lnTo>
                  <a:pt x="1629" y="772"/>
                </a:lnTo>
                <a:lnTo>
                  <a:pt x="1612" y="772"/>
                </a:lnTo>
                <a:lnTo>
                  <a:pt x="1568" y="772"/>
                </a:lnTo>
                <a:lnTo>
                  <a:pt x="1555" y="772"/>
                </a:lnTo>
                <a:lnTo>
                  <a:pt x="1537" y="772"/>
                </a:lnTo>
                <a:lnTo>
                  <a:pt x="1524" y="772"/>
                </a:lnTo>
                <a:lnTo>
                  <a:pt x="1510" y="772"/>
                </a:lnTo>
                <a:lnTo>
                  <a:pt x="1463" y="772"/>
                </a:lnTo>
                <a:lnTo>
                  <a:pt x="1449" y="772"/>
                </a:lnTo>
                <a:lnTo>
                  <a:pt x="1436" y="772"/>
                </a:lnTo>
                <a:lnTo>
                  <a:pt x="1418" y="772"/>
                </a:lnTo>
                <a:lnTo>
                  <a:pt x="1405" y="772"/>
                </a:lnTo>
                <a:lnTo>
                  <a:pt x="1361" y="772"/>
                </a:lnTo>
                <a:lnTo>
                  <a:pt x="1344" y="772"/>
                </a:lnTo>
                <a:lnTo>
                  <a:pt x="1330" y="772"/>
                </a:lnTo>
                <a:lnTo>
                  <a:pt x="1315" y="772"/>
                </a:lnTo>
                <a:lnTo>
                  <a:pt x="1299" y="772"/>
                </a:lnTo>
                <a:lnTo>
                  <a:pt x="1255" y="772"/>
                </a:lnTo>
                <a:lnTo>
                  <a:pt x="1240" y="772"/>
                </a:lnTo>
                <a:lnTo>
                  <a:pt x="1225" y="772"/>
                </a:lnTo>
                <a:lnTo>
                  <a:pt x="1209" y="772"/>
                </a:lnTo>
                <a:lnTo>
                  <a:pt x="1194" y="772"/>
                </a:lnTo>
                <a:lnTo>
                  <a:pt x="1150" y="772"/>
                </a:lnTo>
                <a:lnTo>
                  <a:pt x="1134" y="772"/>
                </a:lnTo>
                <a:lnTo>
                  <a:pt x="1121" y="772"/>
                </a:lnTo>
                <a:lnTo>
                  <a:pt x="1106" y="772"/>
                </a:lnTo>
                <a:lnTo>
                  <a:pt x="1090" y="772"/>
                </a:lnTo>
                <a:lnTo>
                  <a:pt x="1046" y="772"/>
                </a:lnTo>
                <a:lnTo>
                  <a:pt x="1031" y="772"/>
                </a:lnTo>
                <a:lnTo>
                  <a:pt x="1015" y="772"/>
                </a:lnTo>
                <a:lnTo>
                  <a:pt x="1002" y="772"/>
                </a:lnTo>
                <a:lnTo>
                  <a:pt x="985" y="772"/>
                </a:lnTo>
                <a:lnTo>
                  <a:pt x="940" y="772"/>
                </a:lnTo>
                <a:lnTo>
                  <a:pt x="927" y="772"/>
                </a:lnTo>
                <a:lnTo>
                  <a:pt x="910" y="772"/>
                </a:lnTo>
                <a:lnTo>
                  <a:pt x="896" y="772"/>
                </a:lnTo>
                <a:lnTo>
                  <a:pt x="881" y="772"/>
                </a:lnTo>
                <a:lnTo>
                  <a:pt x="835" y="772"/>
                </a:lnTo>
                <a:lnTo>
                  <a:pt x="822" y="772"/>
                </a:lnTo>
                <a:lnTo>
                  <a:pt x="808" y="772"/>
                </a:lnTo>
                <a:lnTo>
                  <a:pt x="791" y="772"/>
                </a:lnTo>
                <a:lnTo>
                  <a:pt x="777" y="772"/>
                </a:lnTo>
                <a:lnTo>
                  <a:pt x="733" y="772"/>
                </a:lnTo>
                <a:lnTo>
                  <a:pt x="716" y="772"/>
                </a:lnTo>
                <a:lnTo>
                  <a:pt x="703" y="772"/>
                </a:lnTo>
                <a:lnTo>
                  <a:pt x="685" y="772"/>
                </a:lnTo>
                <a:lnTo>
                  <a:pt x="672" y="772"/>
                </a:lnTo>
                <a:lnTo>
                  <a:pt x="628" y="772"/>
                </a:lnTo>
                <a:lnTo>
                  <a:pt x="610" y="772"/>
                </a:lnTo>
                <a:lnTo>
                  <a:pt x="597" y="772"/>
                </a:lnTo>
                <a:lnTo>
                  <a:pt x="584" y="772"/>
                </a:lnTo>
                <a:lnTo>
                  <a:pt x="566" y="772"/>
                </a:lnTo>
                <a:lnTo>
                  <a:pt x="522" y="772"/>
                </a:lnTo>
                <a:lnTo>
                  <a:pt x="509" y="772"/>
                </a:lnTo>
                <a:lnTo>
                  <a:pt x="491" y="772"/>
                </a:lnTo>
                <a:lnTo>
                  <a:pt x="478" y="772"/>
                </a:lnTo>
                <a:lnTo>
                  <a:pt x="463" y="772"/>
                </a:lnTo>
                <a:lnTo>
                  <a:pt x="417" y="772"/>
                </a:lnTo>
                <a:lnTo>
                  <a:pt x="403" y="772"/>
                </a:lnTo>
                <a:lnTo>
                  <a:pt x="388" y="772"/>
                </a:lnTo>
                <a:lnTo>
                  <a:pt x="372" y="772"/>
                </a:lnTo>
                <a:lnTo>
                  <a:pt x="359" y="772"/>
                </a:lnTo>
                <a:lnTo>
                  <a:pt x="313" y="772"/>
                </a:lnTo>
                <a:lnTo>
                  <a:pt x="298" y="772"/>
                </a:lnTo>
                <a:lnTo>
                  <a:pt x="284" y="772"/>
                </a:lnTo>
                <a:lnTo>
                  <a:pt x="269" y="772"/>
                </a:lnTo>
                <a:lnTo>
                  <a:pt x="253" y="772"/>
                </a:lnTo>
                <a:lnTo>
                  <a:pt x="209" y="772"/>
                </a:lnTo>
                <a:lnTo>
                  <a:pt x="194" y="772"/>
                </a:lnTo>
                <a:lnTo>
                  <a:pt x="179" y="772"/>
                </a:lnTo>
                <a:lnTo>
                  <a:pt x="163" y="772"/>
                </a:lnTo>
                <a:lnTo>
                  <a:pt x="150" y="772"/>
                </a:lnTo>
                <a:lnTo>
                  <a:pt x="104" y="772"/>
                </a:lnTo>
                <a:lnTo>
                  <a:pt x="88" y="772"/>
                </a:lnTo>
                <a:lnTo>
                  <a:pt x="75" y="772"/>
                </a:lnTo>
                <a:lnTo>
                  <a:pt x="60" y="772"/>
                </a:lnTo>
                <a:lnTo>
                  <a:pt x="44" y="772"/>
                </a:lnTo>
                <a:lnTo>
                  <a:pt x="0" y="772"/>
                </a:lnTo>
                <a:close/>
              </a:path>
            </a:pathLst>
          </a:custGeom>
          <a:solidFill>
            <a:srgbClr val="9999FF"/>
          </a:solidFill>
          <a:ln w="9525">
            <a:noFill/>
            <a:round/>
            <a:headEnd/>
            <a:tailEnd/>
          </a:ln>
        </p:spPr>
        <p:txBody>
          <a:bodyPr/>
          <a:lstStyle/>
          <a:p>
            <a:endParaRPr lang="en-US"/>
          </a:p>
        </p:txBody>
      </p:sp>
      <p:sp>
        <p:nvSpPr>
          <p:cNvPr id="108552" name="Freeform 11"/>
          <p:cNvSpPr>
            <a:spLocks/>
          </p:cNvSpPr>
          <p:nvPr/>
        </p:nvSpPr>
        <p:spPr bwMode="auto">
          <a:xfrm>
            <a:off x="2452688" y="3759200"/>
            <a:ext cx="4318000" cy="766763"/>
          </a:xfrm>
          <a:custGeom>
            <a:avLst/>
            <a:gdLst>
              <a:gd name="T0" fmla="*/ 2147483647 w 5439"/>
              <a:gd name="T1" fmla="*/ 2147483647 h 965"/>
              <a:gd name="T2" fmla="*/ 2147483647 w 5439"/>
              <a:gd name="T3" fmla="*/ 2147483647 h 965"/>
              <a:gd name="T4" fmla="*/ 2147483647 w 5439"/>
              <a:gd name="T5" fmla="*/ 2147483647 h 965"/>
              <a:gd name="T6" fmla="*/ 2147483647 w 5439"/>
              <a:gd name="T7" fmla="*/ 2147483647 h 965"/>
              <a:gd name="T8" fmla="*/ 2147483647 w 5439"/>
              <a:gd name="T9" fmla="*/ 2147483647 h 965"/>
              <a:gd name="T10" fmla="*/ 2147483647 w 5439"/>
              <a:gd name="T11" fmla="*/ 2147483647 h 965"/>
              <a:gd name="T12" fmla="*/ 2147483647 w 5439"/>
              <a:gd name="T13" fmla="*/ 2147483647 h 965"/>
              <a:gd name="T14" fmla="*/ 2147483647 w 5439"/>
              <a:gd name="T15" fmla="*/ 2147483647 h 965"/>
              <a:gd name="T16" fmla="*/ 2147483647 w 5439"/>
              <a:gd name="T17" fmla="*/ 2147483647 h 965"/>
              <a:gd name="T18" fmla="*/ 2147483647 w 5439"/>
              <a:gd name="T19" fmla="*/ 2147483647 h 965"/>
              <a:gd name="T20" fmla="*/ 2147483647 w 5439"/>
              <a:gd name="T21" fmla="*/ 2147483647 h 965"/>
              <a:gd name="T22" fmla="*/ 2147483647 w 5439"/>
              <a:gd name="T23" fmla="*/ 2147483647 h 965"/>
              <a:gd name="T24" fmla="*/ 2147483647 w 5439"/>
              <a:gd name="T25" fmla="*/ 2147483647 h 965"/>
              <a:gd name="T26" fmla="*/ 2147483647 w 5439"/>
              <a:gd name="T27" fmla="*/ 2147483647 h 965"/>
              <a:gd name="T28" fmla="*/ 2147483647 w 5439"/>
              <a:gd name="T29" fmla="*/ 2147483647 h 965"/>
              <a:gd name="T30" fmla="*/ 2147483647 w 5439"/>
              <a:gd name="T31" fmla="*/ 2147483647 h 965"/>
              <a:gd name="T32" fmla="*/ 2147483647 w 5439"/>
              <a:gd name="T33" fmla="*/ 2147483647 h 965"/>
              <a:gd name="T34" fmla="*/ 2147483647 w 5439"/>
              <a:gd name="T35" fmla="*/ 2147483647 h 965"/>
              <a:gd name="T36" fmla="*/ 2147483647 w 5439"/>
              <a:gd name="T37" fmla="*/ 2147483647 h 965"/>
              <a:gd name="T38" fmla="*/ 2147483647 w 5439"/>
              <a:gd name="T39" fmla="*/ 2147483647 h 965"/>
              <a:gd name="T40" fmla="*/ 2147483647 w 5439"/>
              <a:gd name="T41" fmla="*/ 2147483647 h 965"/>
              <a:gd name="T42" fmla="*/ 2147483647 w 5439"/>
              <a:gd name="T43" fmla="*/ 2147483647 h 965"/>
              <a:gd name="T44" fmla="*/ 2147483647 w 5439"/>
              <a:gd name="T45" fmla="*/ 2147483647 h 965"/>
              <a:gd name="T46" fmla="*/ 2147483647 w 5439"/>
              <a:gd name="T47" fmla="*/ 2147483647 h 965"/>
              <a:gd name="T48" fmla="*/ 2147483647 w 5439"/>
              <a:gd name="T49" fmla="*/ 2147483647 h 965"/>
              <a:gd name="T50" fmla="*/ 2147483647 w 5439"/>
              <a:gd name="T51" fmla="*/ 2147483647 h 965"/>
              <a:gd name="T52" fmla="*/ 2147483647 w 5439"/>
              <a:gd name="T53" fmla="*/ 2147483647 h 965"/>
              <a:gd name="T54" fmla="*/ 2147483647 w 5439"/>
              <a:gd name="T55" fmla="*/ 2147483647 h 965"/>
              <a:gd name="T56" fmla="*/ 2147483647 w 5439"/>
              <a:gd name="T57" fmla="*/ 2147483647 h 965"/>
              <a:gd name="T58" fmla="*/ 2147483647 w 5439"/>
              <a:gd name="T59" fmla="*/ 2147483647 h 965"/>
              <a:gd name="T60" fmla="*/ 2147483647 w 5439"/>
              <a:gd name="T61" fmla="*/ 2147483647 h 965"/>
              <a:gd name="T62" fmla="*/ 2147483647 w 5439"/>
              <a:gd name="T63" fmla="*/ 2147483647 h 965"/>
              <a:gd name="T64" fmla="*/ 2147483647 w 5439"/>
              <a:gd name="T65" fmla="*/ 2147483647 h 965"/>
              <a:gd name="T66" fmla="*/ 2147483647 w 5439"/>
              <a:gd name="T67" fmla="*/ 2147483647 h 965"/>
              <a:gd name="T68" fmla="*/ 2147483647 w 5439"/>
              <a:gd name="T69" fmla="*/ 2147483647 h 965"/>
              <a:gd name="T70" fmla="*/ 2147483647 w 5439"/>
              <a:gd name="T71" fmla="*/ 2147483647 h 965"/>
              <a:gd name="T72" fmla="*/ 2147483647 w 5439"/>
              <a:gd name="T73" fmla="*/ 2147483647 h 965"/>
              <a:gd name="T74" fmla="*/ 2147483647 w 5439"/>
              <a:gd name="T75" fmla="*/ 2147483647 h 965"/>
              <a:gd name="T76" fmla="*/ 2147483647 w 5439"/>
              <a:gd name="T77" fmla="*/ 2147483647 h 965"/>
              <a:gd name="T78" fmla="*/ 2147483647 w 5439"/>
              <a:gd name="T79" fmla="*/ 2147483647 h 965"/>
              <a:gd name="T80" fmla="*/ 2147483647 w 5439"/>
              <a:gd name="T81" fmla="*/ 2147483647 h 965"/>
              <a:gd name="T82" fmla="*/ 2147483647 w 5439"/>
              <a:gd name="T83" fmla="*/ 2147483647 h 965"/>
              <a:gd name="T84" fmla="*/ 2147483647 w 5439"/>
              <a:gd name="T85" fmla="*/ 2147483647 h 965"/>
              <a:gd name="T86" fmla="*/ 2147483647 w 5439"/>
              <a:gd name="T87" fmla="*/ 2147483647 h 965"/>
              <a:gd name="T88" fmla="*/ 2147483647 w 5439"/>
              <a:gd name="T89" fmla="*/ 2147483647 h 965"/>
              <a:gd name="T90" fmla="*/ 2147483647 w 5439"/>
              <a:gd name="T91" fmla="*/ 2147483647 h 965"/>
              <a:gd name="T92" fmla="*/ 2147483647 w 5439"/>
              <a:gd name="T93" fmla="*/ 2147483647 h 965"/>
              <a:gd name="T94" fmla="*/ 2147483647 w 5439"/>
              <a:gd name="T95" fmla="*/ 2147483647 h 965"/>
              <a:gd name="T96" fmla="*/ 2147483647 w 5439"/>
              <a:gd name="T97" fmla="*/ 2147483647 h 965"/>
              <a:gd name="T98" fmla="*/ 2147483647 w 5439"/>
              <a:gd name="T99" fmla="*/ 2147483647 h 965"/>
              <a:gd name="T100" fmla="*/ 2147483647 w 5439"/>
              <a:gd name="T101" fmla="*/ 2147483647 h 965"/>
              <a:gd name="T102" fmla="*/ 2147483647 w 5439"/>
              <a:gd name="T103" fmla="*/ 2147483647 h 965"/>
              <a:gd name="T104" fmla="*/ 2147483647 w 5439"/>
              <a:gd name="T105" fmla="*/ 2147483647 h 965"/>
              <a:gd name="T106" fmla="*/ 2147483647 w 5439"/>
              <a:gd name="T107" fmla="*/ 2147483647 h 965"/>
              <a:gd name="T108" fmla="*/ 2147483647 w 5439"/>
              <a:gd name="T109" fmla="*/ 2147483647 h 965"/>
              <a:gd name="T110" fmla="*/ 2147483647 w 5439"/>
              <a:gd name="T111" fmla="*/ 2147483647 h 965"/>
              <a:gd name="T112" fmla="*/ 2147483647 w 5439"/>
              <a:gd name="T113" fmla="*/ 2147483647 h 965"/>
              <a:gd name="T114" fmla="*/ 2147483647 w 5439"/>
              <a:gd name="T115" fmla="*/ 2147483647 h 9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965"/>
              <a:gd name="T176" fmla="*/ 5439 w 5439"/>
              <a:gd name="T177" fmla="*/ 965 h 9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965">
                <a:moveTo>
                  <a:pt x="0" y="944"/>
                </a:moveTo>
                <a:lnTo>
                  <a:pt x="0" y="773"/>
                </a:lnTo>
                <a:lnTo>
                  <a:pt x="44" y="775"/>
                </a:lnTo>
                <a:lnTo>
                  <a:pt x="60" y="773"/>
                </a:lnTo>
                <a:lnTo>
                  <a:pt x="75" y="798"/>
                </a:lnTo>
                <a:lnTo>
                  <a:pt x="88" y="798"/>
                </a:lnTo>
                <a:lnTo>
                  <a:pt x="104" y="789"/>
                </a:lnTo>
                <a:lnTo>
                  <a:pt x="150" y="806"/>
                </a:lnTo>
                <a:lnTo>
                  <a:pt x="163" y="800"/>
                </a:lnTo>
                <a:lnTo>
                  <a:pt x="179" y="804"/>
                </a:lnTo>
                <a:lnTo>
                  <a:pt x="194" y="815"/>
                </a:lnTo>
                <a:lnTo>
                  <a:pt x="209" y="783"/>
                </a:lnTo>
                <a:lnTo>
                  <a:pt x="253" y="785"/>
                </a:lnTo>
                <a:lnTo>
                  <a:pt x="269" y="766"/>
                </a:lnTo>
                <a:lnTo>
                  <a:pt x="284" y="764"/>
                </a:lnTo>
                <a:lnTo>
                  <a:pt x="298" y="579"/>
                </a:lnTo>
                <a:lnTo>
                  <a:pt x="313" y="576"/>
                </a:lnTo>
                <a:lnTo>
                  <a:pt x="359" y="578"/>
                </a:lnTo>
                <a:lnTo>
                  <a:pt x="372" y="583"/>
                </a:lnTo>
                <a:lnTo>
                  <a:pt x="388" y="593"/>
                </a:lnTo>
                <a:lnTo>
                  <a:pt x="403" y="583"/>
                </a:lnTo>
                <a:lnTo>
                  <a:pt x="417" y="589"/>
                </a:lnTo>
                <a:lnTo>
                  <a:pt x="463" y="587"/>
                </a:lnTo>
                <a:lnTo>
                  <a:pt x="478" y="593"/>
                </a:lnTo>
                <a:lnTo>
                  <a:pt x="491" y="608"/>
                </a:lnTo>
                <a:lnTo>
                  <a:pt x="509" y="593"/>
                </a:lnTo>
                <a:lnTo>
                  <a:pt x="522" y="602"/>
                </a:lnTo>
                <a:lnTo>
                  <a:pt x="566" y="610"/>
                </a:lnTo>
                <a:lnTo>
                  <a:pt x="584" y="595"/>
                </a:lnTo>
                <a:lnTo>
                  <a:pt x="597" y="610"/>
                </a:lnTo>
                <a:lnTo>
                  <a:pt x="610" y="612"/>
                </a:lnTo>
                <a:lnTo>
                  <a:pt x="628" y="614"/>
                </a:lnTo>
                <a:lnTo>
                  <a:pt x="672" y="624"/>
                </a:lnTo>
                <a:lnTo>
                  <a:pt x="685" y="620"/>
                </a:lnTo>
                <a:lnTo>
                  <a:pt x="703" y="614"/>
                </a:lnTo>
                <a:lnTo>
                  <a:pt x="716" y="560"/>
                </a:lnTo>
                <a:lnTo>
                  <a:pt x="733" y="568"/>
                </a:lnTo>
                <a:lnTo>
                  <a:pt x="777" y="572"/>
                </a:lnTo>
                <a:lnTo>
                  <a:pt x="791" y="568"/>
                </a:lnTo>
                <a:lnTo>
                  <a:pt x="808" y="558"/>
                </a:lnTo>
                <a:lnTo>
                  <a:pt x="822" y="555"/>
                </a:lnTo>
                <a:lnTo>
                  <a:pt x="835" y="555"/>
                </a:lnTo>
                <a:lnTo>
                  <a:pt x="881" y="556"/>
                </a:lnTo>
                <a:lnTo>
                  <a:pt x="896" y="562"/>
                </a:lnTo>
                <a:lnTo>
                  <a:pt x="910" y="555"/>
                </a:lnTo>
                <a:lnTo>
                  <a:pt x="927" y="537"/>
                </a:lnTo>
                <a:lnTo>
                  <a:pt x="940" y="547"/>
                </a:lnTo>
                <a:lnTo>
                  <a:pt x="985" y="543"/>
                </a:lnTo>
                <a:lnTo>
                  <a:pt x="1002" y="547"/>
                </a:lnTo>
                <a:lnTo>
                  <a:pt x="1015" y="551"/>
                </a:lnTo>
                <a:lnTo>
                  <a:pt x="1031" y="539"/>
                </a:lnTo>
                <a:lnTo>
                  <a:pt x="1046" y="533"/>
                </a:lnTo>
                <a:lnTo>
                  <a:pt x="1090" y="545"/>
                </a:lnTo>
                <a:lnTo>
                  <a:pt x="1106" y="551"/>
                </a:lnTo>
                <a:lnTo>
                  <a:pt x="1121" y="539"/>
                </a:lnTo>
                <a:lnTo>
                  <a:pt x="1134" y="547"/>
                </a:lnTo>
                <a:lnTo>
                  <a:pt x="1150" y="547"/>
                </a:lnTo>
                <a:lnTo>
                  <a:pt x="1194" y="558"/>
                </a:lnTo>
                <a:lnTo>
                  <a:pt x="1209" y="555"/>
                </a:lnTo>
                <a:lnTo>
                  <a:pt x="1225" y="551"/>
                </a:lnTo>
                <a:lnTo>
                  <a:pt x="1240" y="549"/>
                </a:lnTo>
                <a:lnTo>
                  <a:pt x="1255" y="555"/>
                </a:lnTo>
                <a:lnTo>
                  <a:pt x="1299" y="539"/>
                </a:lnTo>
                <a:lnTo>
                  <a:pt x="1315" y="528"/>
                </a:lnTo>
                <a:lnTo>
                  <a:pt x="1330" y="503"/>
                </a:lnTo>
                <a:lnTo>
                  <a:pt x="1344" y="512"/>
                </a:lnTo>
                <a:lnTo>
                  <a:pt x="1361" y="474"/>
                </a:lnTo>
                <a:lnTo>
                  <a:pt x="1405" y="489"/>
                </a:lnTo>
                <a:lnTo>
                  <a:pt x="1418" y="497"/>
                </a:lnTo>
                <a:lnTo>
                  <a:pt x="1436" y="518"/>
                </a:lnTo>
                <a:lnTo>
                  <a:pt x="1449" y="533"/>
                </a:lnTo>
                <a:lnTo>
                  <a:pt x="1463" y="528"/>
                </a:lnTo>
                <a:lnTo>
                  <a:pt x="1510" y="539"/>
                </a:lnTo>
                <a:lnTo>
                  <a:pt x="1524" y="522"/>
                </a:lnTo>
                <a:lnTo>
                  <a:pt x="1537" y="505"/>
                </a:lnTo>
                <a:lnTo>
                  <a:pt x="1555" y="489"/>
                </a:lnTo>
                <a:lnTo>
                  <a:pt x="1568" y="512"/>
                </a:lnTo>
                <a:lnTo>
                  <a:pt x="1612" y="514"/>
                </a:lnTo>
                <a:lnTo>
                  <a:pt x="1629" y="512"/>
                </a:lnTo>
                <a:lnTo>
                  <a:pt x="1643" y="491"/>
                </a:lnTo>
                <a:lnTo>
                  <a:pt x="1660" y="451"/>
                </a:lnTo>
                <a:lnTo>
                  <a:pt x="1674" y="449"/>
                </a:lnTo>
                <a:lnTo>
                  <a:pt x="1718" y="462"/>
                </a:lnTo>
                <a:lnTo>
                  <a:pt x="1733" y="470"/>
                </a:lnTo>
                <a:lnTo>
                  <a:pt x="1748" y="480"/>
                </a:lnTo>
                <a:lnTo>
                  <a:pt x="1762" y="470"/>
                </a:lnTo>
                <a:lnTo>
                  <a:pt x="1779" y="472"/>
                </a:lnTo>
                <a:lnTo>
                  <a:pt x="1823" y="497"/>
                </a:lnTo>
                <a:lnTo>
                  <a:pt x="1837" y="460"/>
                </a:lnTo>
                <a:lnTo>
                  <a:pt x="1852" y="443"/>
                </a:lnTo>
                <a:lnTo>
                  <a:pt x="1867" y="439"/>
                </a:lnTo>
                <a:lnTo>
                  <a:pt x="1883" y="443"/>
                </a:lnTo>
                <a:lnTo>
                  <a:pt x="1927" y="459"/>
                </a:lnTo>
                <a:lnTo>
                  <a:pt x="1942" y="457"/>
                </a:lnTo>
                <a:lnTo>
                  <a:pt x="1958" y="436"/>
                </a:lnTo>
                <a:lnTo>
                  <a:pt x="1971" y="436"/>
                </a:lnTo>
                <a:lnTo>
                  <a:pt x="1986" y="439"/>
                </a:lnTo>
                <a:lnTo>
                  <a:pt x="2033" y="447"/>
                </a:lnTo>
                <a:lnTo>
                  <a:pt x="2046" y="443"/>
                </a:lnTo>
                <a:lnTo>
                  <a:pt x="2061" y="447"/>
                </a:lnTo>
                <a:lnTo>
                  <a:pt x="2077" y="447"/>
                </a:lnTo>
                <a:lnTo>
                  <a:pt x="2092" y="426"/>
                </a:lnTo>
                <a:lnTo>
                  <a:pt x="2136" y="416"/>
                </a:lnTo>
                <a:lnTo>
                  <a:pt x="2151" y="420"/>
                </a:lnTo>
                <a:lnTo>
                  <a:pt x="2165" y="416"/>
                </a:lnTo>
                <a:lnTo>
                  <a:pt x="2182" y="409"/>
                </a:lnTo>
                <a:lnTo>
                  <a:pt x="2196" y="411"/>
                </a:lnTo>
                <a:lnTo>
                  <a:pt x="2240" y="409"/>
                </a:lnTo>
                <a:lnTo>
                  <a:pt x="2257" y="414"/>
                </a:lnTo>
                <a:lnTo>
                  <a:pt x="2270" y="399"/>
                </a:lnTo>
                <a:lnTo>
                  <a:pt x="2284" y="389"/>
                </a:lnTo>
                <a:lnTo>
                  <a:pt x="2301" y="409"/>
                </a:lnTo>
                <a:lnTo>
                  <a:pt x="2345" y="407"/>
                </a:lnTo>
                <a:lnTo>
                  <a:pt x="2359" y="384"/>
                </a:lnTo>
                <a:lnTo>
                  <a:pt x="2376" y="389"/>
                </a:lnTo>
                <a:lnTo>
                  <a:pt x="2389" y="376"/>
                </a:lnTo>
                <a:lnTo>
                  <a:pt x="2407" y="376"/>
                </a:lnTo>
                <a:lnTo>
                  <a:pt x="2451" y="389"/>
                </a:lnTo>
                <a:lnTo>
                  <a:pt x="2464" y="376"/>
                </a:lnTo>
                <a:lnTo>
                  <a:pt x="2482" y="382"/>
                </a:lnTo>
                <a:lnTo>
                  <a:pt x="2495" y="378"/>
                </a:lnTo>
                <a:lnTo>
                  <a:pt x="2508" y="403"/>
                </a:lnTo>
                <a:lnTo>
                  <a:pt x="2556" y="389"/>
                </a:lnTo>
                <a:lnTo>
                  <a:pt x="2570" y="386"/>
                </a:lnTo>
                <a:lnTo>
                  <a:pt x="2583" y="393"/>
                </a:lnTo>
                <a:lnTo>
                  <a:pt x="2601" y="372"/>
                </a:lnTo>
                <a:lnTo>
                  <a:pt x="2614" y="363"/>
                </a:lnTo>
                <a:lnTo>
                  <a:pt x="2658" y="370"/>
                </a:lnTo>
                <a:lnTo>
                  <a:pt x="2675" y="382"/>
                </a:lnTo>
                <a:lnTo>
                  <a:pt x="2689" y="386"/>
                </a:lnTo>
                <a:lnTo>
                  <a:pt x="2704" y="386"/>
                </a:lnTo>
                <a:lnTo>
                  <a:pt x="2720" y="376"/>
                </a:lnTo>
                <a:lnTo>
                  <a:pt x="2764" y="388"/>
                </a:lnTo>
                <a:lnTo>
                  <a:pt x="2779" y="393"/>
                </a:lnTo>
                <a:lnTo>
                  <a:pt x="2794" y="351"/>
                </a:lnTo>
                <a:lnTo>
                  <a:pt x="2808" y="299"/>
                </a:lnTo>
                <a:lnTo>
                  <a:pt x="2823" y="301"/>
                </a:lnTo>
                <a:lnTo>
                  <a:pt x="2869" y="334"/>
                </a:lnTo>
                <a:lnTo>
                  <a:pt x="2883" y="328"/>
                </a:lnTo>
                <a:lnTo>
                  <a:pt x="2898" y="334"/>
                </a:lnTo>
                <a:lnTo>
                  <a:pt x="2913" y="378"/>
                </a:lnTo>
                <a:lnTo>
                  <a:pt x="2929" y="370"/>
                </a:lnTo>
                <a:lnTo>
                  <a:pt x="2973" y="395"/>
                </a:lnTo>
                <a:lnTo>
                  <a:pt x="2988" y="393"/>
                </a:lnTo>
                <a:lnTo>
                  <a:pt x="3004" y="355"/>
                </a:lnTo>
                <a:lnTo>
                  <a:pt x="3017" y="242"/>
                </a:lnTo>
                <a:lnTo>
                  <a:pt x="3032" y="201"/>
                </a:lnTo>
                <a:lnTo>
                  <a:pt x="3078" y="211"/>
                </a:lnTo>
                <a:lnTo>
                  <a:pt x="3092" y="192"/>
                </a:lnTo>
                <a:lnTo>
                  <a:pt x="3107" y="173"/>
                </a:lnTo>
                <a:lnTo>
                  <a:pt x="3123" y="192"/>
                </a:lnTo>
                <a:lnTo>
                  <a:pt x="3136" y="200"/>
                </a:lnTo>
                <a:lnTo>
                  <a:pt x="3182" y="213"/>
                </a:lnTo>
                <a:lnTo>
                  <a:pt x="3197" y="226"/>
                </a:lnTo>
                <a:lnTo>
                  <a:pt x="3211" y="205"/>
                </a:lnTo>
                <a:lnTo>
                  <a:pt x="3228" y="223"/>
                </a:lnTo>
                <a:lnTo>
                  <a:pt x="3242" y="230"/>
                </a:lnTo>
                <a:lnTo>
                  <a:pt x="3286" y="246"/>
                </a:lnTo>
                <a:lnTo>
                  <a:pt x="3303" y="232"/>
                </a:lnTo>
                <a:lnTo>
                  <a:pt x="3316" y="232"/>
                </a:lnTo>
                <a:lnTo>
                  <a:pt x="3330" y="263"/>
                </a:lnTo>
                <a:lnTo>
                  <a:pt x="3347" y="247"/>
                </a:lnTo>
                <a:lnTo>
                  <a:pt x="3391" y="238"/>
                </a:lnTo>
                <a:lnTo>
                  <a:pt x="3405" y="230"/>
                </a:lnTo>
                <a:lnTo>
                  <a:pt x="3422" y="201"/>
                </a:lnTo>
                <a:lnTo>
                  <a:pt x="3435" y="203"/>
                </a:lnTo>
                <a:lnTo>
                  <a:pt x="3453" y="150"/>
                </a:lnTo>
                <a:lnTo>
                  <a:pt x="3497" y="169"/>
                </a:lnTo>
                <a:lnTo>
                  <a:pt x="3510" y="102"/>
                </a:lnTo>
                <a:lnTo>
                  <a:pt x="3528" y="107"/>
                </a:lnTo>
                <a:lnTo>
                  <a:pt x="3541" y="65"/>
                </a:lnTo>
                <a:lnTo>
                  <a:pt x="3554" y="10"/>
                </a:lnTo>
                <a:lnTo>
                  <a:pt x="3600" y="63"/>
                </a:lnTo>
                <a:lnTo>
                  <a:pt x="3616" y="54"/>
                </a:lnTo>
                <a:lnTo>
                  <a:pt x="3629" y="38"/>
                </a:lnTo>
                <a:lnTo>
                  <a:pt x="3647" y="42"/>
                </a:lnTo>
                <a:lnTo>
                  <a:pt x="3660" y="10"/>
                </a:lnTo>
                <a:lnTo>
                  <a:pt x="3704" y="21"/>
                </a:lnTo>
                <a:lnTo>
                  <a:pt x="3719" y="86"/>
                </a:lnTo>
                <a:lnTo>
                  <a:pt x="3735" y="123"/>
                </a:lnTo>
                <a:lnTo>
                  <a:pt x="3750" y="59"/>
                </a:lnTo>
                <a:lnTo>
                  <a:pt x="3766" y="6"/>
                </a:lnTo>
                <a:lnTo>
                  <a:pt x="3810" y="111"/>
                </a:lnTo>
                <a:lnTo>
                  <a:pt x="3825" y="42"/>
                </a:lnTo>
                <a:lnTo>
                  <a:pt x="3840" y="50"/>
                </a:lnTo>
                <a:lnTo>
                  <a:pt x="3854" y="25"/>
                </a:lnTo>
                <a:lnTo>
                  <a:pt x="3869" y="0"/>
                </a:lnTo>
                <a:lnTo>
                  <a:pt x="3913" y="33"/>
                </a:lnTo>
                <a:lnTo>
                  <a:pt x="3929" y="50"/>
                </a:lnTo>
                <a:lnTo>
                  <a:pt x="3944" y="119"/>
                </a:lnTo>
                <a:lnTo>
                  <a:pt x="3959" y="129"/>
                </a:lnTo>
                <a:lnTo>
                  <a:pt x="3975" y="146"/>
                </a:lnTo>
                <a:lnTo>
                  <a:pt x="4019" y="150"/>
                </a:lnTo>
                <a:lnTo>
                  <a:pt x="4032" y="90"/>
                </a:lnTo>
                <a:lnTo>
                  <a:pt x="4050" y="105"/>
                </a:lnTo>
                <a:lnTo>
                  <a:pt x="4063" y="148"/>
                </a:lnTo>
                <a:lnTo>
                  <a:pt x="4080" y="211"/>
                </a:lnTo>
                <a:lnTo>
                  <a:pt x="4124" y="224"/>
                </a:lnTo>
                <a:lnTo>
                  <a:pt x="4138" y="236"/>
                </a:lnTo>
                <a:lnTo>
                  <a:pt x="4155" y="238"/>
                </a:lnTo>
                <a:lnTo>
                  <a:pt x="4169" y="249"/>
                </a:lnTo>
                <a:lnTo>
                  <a:pt x="4182" y="159"/>
                </a:lnTo>
                <a:lnTo>
                  <a:pt x="4230" y="176"/>
                </a:lnTo>
                <a:lnTo>
                  <a:pt x="4243" y="217"/>
                </a:lnTo>
                <a:lnTo>
                  <a:pt x="4257" y="236"/>
                </a:lnTo>
                <a:lnTo>
                  <a:pt x="4274" y="255"/>
                </a:lnTo>
                <a:lnTo>
                  <a:pt x="4288" y="249"/>
                </a:lnTo>
                <a:lnTo>
                  <a:pt x="4332" y="253"/>
                </a:lnTo>
                <a:lnTo>
                  <a:pt x="4349" y="303"/>
                </a:lnTo>
                <a:lnTo>
                  <a:pt x="4362" y="284"/>
                </a:lnTo>
                <a:lnTo>
                  <a:pt x="4378" y="267"/>
                </a:lnTo>
                <a:lnTo>
                  <a:pt x="4393" y="238"/>
                </a:lnTo>
                <a:lnTo>
                  <a:pt x="4437" y="255"/>
                </a:lnTo>
                <a:lnTo>
                  <a:pt x="4453" y="259"/>
                </a:lnTo>
                <a:lnTo>
                  <a:pt x="4468" y="292"/>
                </a:lnTo>
                <a:lnTo>
                  <a:pt x="4481" y="309"/>
                </a:lnTo>
                <a:lnTo>
                  <a:pt x="4499" y="274"/>
                </a:lnTo>
                <a:lnTo>
                  <a:pt x="4543" y="274"/>
                </a:lnTo>
                <a:lnTo>
                  <a:pt x="4556" y="249"/>
                </a:lnTo>
                <a:lnTo>
                  <a:pt x="4572" y="247"/>
                </a:lnTo>
                <a:lnTo>
                  <a:pt x="4587" y="247"/>
                </a:lnTo>
                <a:lnTo>
                  <a:pt x="4602" y="246"/>
                </a:lnTo>
                <a:lnTo>
                  <a:pt x="4646" y="276"/>
                </a:lnTo>
                <a:lnTo>
                  <a:pt x="4662" y="255"/>
                </a:lnTo>
                <a:lnTo>
                  <a:pt x="4677" y="238"/>
                </a:lnTo>
                <a:lnTo>
                  <a:pt x="4691" y="255"/>
                </a:lnTo>
                <a:lnTo>
                  <a:pt x="4706" y="242"/>
                </a:lnTo>
                <a:lnTo>
                  <a:pt x="4752" y="274"/>
                </a:lnTo>
                <a:lnTo>
                  <a:pt x="4765" y="265"/>
                </a:lnTo>
                <a:lnTo>
                  <a:pt x="4781" y="265"/>
                </a:lnTo>
                <a:lnTo>
                  <a:pt x="4796" y="242"/>
                </a:lnTo>
                <a:lnTo>
                  <a:pt x="4811" y="173"/>
                </a:lnTo>
                <a:lnTo>
                  <a:pt x="4856" y="180"/>
                </a:lnTo>
                <a:lnTo>
                  <a:pt x="4871" y="192"/>
                </a:lnTo>
                <a:lnTo>
                  <a:pt x="4884" y="194"/>
                </a:lnTo>
                <a:lnTo>
                  <a:pt x="4902" y="182"/>
                </a:lnTo>
                <a:lnTo>
                  <a:pt x="4915" y="201"/>
                </a:lnTo>
                <a:lnTo>
                  <a:pt x="4959" y="244"/>
                </a:lnTo>
                <a:lnTo>
                  <a:pt x="4976" y="223"/>
                </a:lnTo>
                <a:lnTo>
                  <a:pt x="4990" y="200"/>
                </a:lnTo>
                <a:lnTo>
                  <a:pt x="5003" y="157"/>
                </a:lnTo>
                <a:lnTo>
                  <a:pt x="5021" y="146"/>
                </a:lnTo>
                <a:lnTo>
                  <a:pt x="5065" y="152"/>
                </a:lnTo>
                <a:lnTo>
                  <a:pt x="5078" y="176"/>
                </a:lnTo>
                <a:lnTo>
                  <a:pt x="5095" y="138"/>
                </a:lnTo>
                <a:lnTo>
                  <a:pt x="5109" y="113"/>
                </a:lnTo>
                <a:lnTo>
                  <a:pt x="5126" y="96"/>
                </a:lnTo>
                <a:lnTo>
                  <a:pt x="5170" y="111"/>
                </a:lnTo>
                <a:lnTo>
                  <a:pt x="5184" y="111"/>
                </a:lnTo>
                <a:lnTo>
                  <a:pt x="5201" y="134"/>
                </a:lnTo>
                <a:lnTo>
                  <a:pt x="5214" y="98"/>
                </a:lnTo>
                <a:lnTo>
                  <a:pt x="5228" y="94"/>
                </a:lnTo>
                <a:lnTo>
                  <a:pt x="5276" y="115"/>
                </a:lnTo>
                <a:lnTo>
                  <a:pt x="5289" y="105"/>
                </a:lnTo>
                <a:lnTo>
                  <a:pt x="5303" y="98"/>
                </a:lnTo>
                <a:lnTo>
                  <a:pt x="5320" y="115"/>
                </a:lnTo>
                <a:lnTo>
                  <a:pt x="5333" y="73"/>
                </a:lnTo>
                <a:lnTo>
                  <a:pt x="5378" y="98"/>
                </a:lnTo>
                <a:lnTo>
                  <a:pt x="5395" y="134"/>
                </a:lnTo>
                <a:lnTo>
                  <a:pt x="5408" y="148"/>
                </a:lnTo>
                <a:lnTo>
                  <a:pt x="5424" y="144"/>
                </a:lnTo>
                <a:lnTo>
                  <a:pt x="5439" y="190"/>
                </a:lnTo>
                <a:lnTo>
                  <a:pt x="5439" y="679"/>
                </a:lnTo>
                <a:lnTo>
                  <a:pt x="5424" y="658"/>
                </a:lnTo>
                <a:lnTo>
                  <a:pt x="5408" y="662"/>
                </a:lnTo>
                <a:lnTo>
                  <a:pt x="5395" y="656"/>
                </a:lnTo>
                <a:lnTo>
                  <a:pt x="5378" y="631"/>
                </a:lnTo>
                <a:lnTo>
                  <a:pt x="5333" y="610"/>
                </a:lnTo>
                <a:lnTo>
                  <a:pt x="5320" y="599"/>
                </a:lnTo>
                <a:lnTo>
                  <a:pt x="5303" y="616"/>
                </a:lnTo>
                <a:lnTo>
                  <a:pt x="5289" y="637"/>
                </a:lnTo>
                <a:lnTo>
                  <a:pt x="5276" y="622"/>
                </a:lnTo>
                <a:lnTo>
                  <a:pt x="5228" y="614"/>
                </a:lnTo>
                <a:lnTo>
                  <a:pt x="5214" y="602"/>
                </a:lnTo>
                <a:lnTo>
                  <a:pt x="5201" y="620"/>
                </a:lnTo>
                <a:lnTo>
                  <a:pt x="5184" y="624"/>
                </a:lnTo>
                <a:lnTo>
                  <a:pt x="5170" y="595"/>
                </a:lnTo>
                <a:lnTo>
                  <a:pt x="5126" y="570"/>
                </a:lnTo>
                <a:lnTo>
                  <a:pt x="5109" y="589"/>
                </a:lnTo>
                <a:lnTo>
                  <a:pt x="5095" y="599"/>
                </a:lnTo>
                <a:lnTo>
                  <a:pt x="5078" y="624"/>
                </a:lnTo>
                <a:lnTo>
                  <a:pt x="5065" y="608"/>
                </a:lnTo>
                <a:lnTo>
                  <a:pt x="5021" y="599"/>
                </a:lnTo>
                <a:lnTo>
                  <a:pt x="5003" y="614"/>
                </a:lnTo>
                <a:lnTo>
                  <a:pt x="4990" y="635"/>
                </a:lnTo>
                <a:lnTo>
                  <a:pt x="4976" y="622"/>
                </a:lnTo>
                <a:lnTo>
                  <a:pt x="4959" y="631"/>
                </a:lnTo>
                <a:lnTo>
                  <a:pt x="4915" y="612"/>
                </a:lnTo>
                <a:lnTo>
                  <a:pt x="4902" y="591"/>
                </a:lnTo>
                <a:lnTo>
                  <a:pt x="4884" y="599"/>
                </a:lnTo>
                <a:lnTo>
                  <a:pt x="4871" y="602"/>
                </a:lnTo>
                <a:lnTo>
                  <a:pt x="4856" y="589"/>
                </a:lnTo>
                <a:lnTo>
                  <a:pt x="4811" y="604"/>
                </a:lnTo>
                <a:lnTo>
                  <a:pt x="4796" y="641"/>
                </a:lnTo>
                <a:lnTo>
                  <a:pt x="4781" y="654"/>
                </a:lnTo>
                <a:lnTo>
                  <a:pt x="4765" y="652"/>
                </a:lnTo>
                <a:lnTo>
                  <a:pt x="4752" y="666"/>
                </a:lnTo>
                <a:lnTo>
                  <a:pt x="4706" y="612"/>
                </a:lnTo>
                <a:lnTo>
                  <a:pt x="4691" y="654"/>
                </a:lnTo>
                <a:lnTo>
                  <a:pt x="4677" y="601"/>
                </a:lnTo>
                <a:lnTo>
                  <a:pt x="4662" y="610"/>
                </a:lnTo>
                <a:lnTo>
                  <a:pt x="4646" y="641"/>
                </a:lnTo>
                <a:lnTo>
                  <a:pt x="4602" y="595"/>
                </a:lnTo>
                <a:lnTo>
                  <a:pt x="4587" y="608"/>
                </a:lnTo>
                <a:lnTo>
                  <a:pt x="4572" y="602"/>
                </a:lnTo>
                <a:lnTo>
                  <a:pt x="4556" y="610"/>
                </a:lnTo>
                <a:lnTo>
                  <a:pt x="4543" y="624"/>
                </a:lnTo>
                <a:lnTo>
                  <a:pt x="4499" y="626"/>
                </a:lnTo>
                <a:lnTo>
                  <a:pt x="4481" y="647"/>
                </a:lnTo>
                <a:lnTo>
                  <a:pt x="4468" y="647"/>
                </a:lnTo>
                <a:lnTo>
                  <a:pt x="4453" y="624"/>
                </a:lnTo>
                <a:lnTo>
                  <a:pt x="4437" y="610"/>
                </a:lnTo>
                <a:lnTo>
                  <a:pt x="4393" y="587"/>
                </a:lnTo>
                <a:lnTo>
                  <a:pt x="4378" y="616"/>
                </a:lnTo>
                <a:lnTo>
                  <a:pt x="4362" y="616"/>
                </a:lnTo>
                <a:lnTo>
                  <a:pt x="4349" y="656"/>
                </a:lnTo>
                <a:lnTo>
                  <a:pt x="4332" y="641"/>
                </a:lnTo>
                <a:lnTo>
                  <a:pt x="4288" y="633"/>
                </a:lnTo>
                <a:lnTo>
                  <a:pt x="4274" y="614"/>
                </a:lnTo>
                <a:lnTo>
                  <a:pt x="4257" y="631"/>
                </a:lnTo>
                <a:lnTo>
                  <a:pt x="4243" y="620"/>
                </a:lnTo>
                <a:lnTo>
                  <a:pt x="4230" y="601"/>
                </a:lnTo>
                <a:lnTo>
                  <a:pt x="4182" y="578"/>
                </a:lnTo>
                <a:lnTo>
                  <a:pt x="4169" y="591"/>
                </a:lnTo>
                <a:lnTo>
                  <a:pt x="4155" y="591"/>
                </a:lnTo>
                <a:lnTo>
                  <a:pt x="4138" y="599"/>
                </a:lnTo>
                <a:lnTo>
                  <a:pt x="4124" y="583"/>
                </a:lnTo>
                <a:lnTo>
                  <a:pt x="4080" y="570"/>
                </a:lnTo>
                <a:lnTo>
                  <a:pt x="4063" y="528"/>
                </a:lnTo>
                <a:lnTo>
                  <a:pt x="4050" y="533"/>
                </a:lnTo>
                <a:lnTo>
                  <a:pt x="4032" y="522"/>
                </a:lnTo>
                <a:lnTo>
                  <a:pt x="4019" y="530"/>
                </a:lnTo>
                <a:lnTo>
                  <a:pt x="3975" y="518"/>
                </a:lnTo>
                <a:lnTo>
                  <a:pt x="3959" y="497"/>
                </a:lnTo>
                <a:lnTo>
                  <a:pt x="3944" y="493"/>
                </a:lnTo>
                <a:lnTo>
                  <a:pt x="3929" y="472"/>
                </a:lnTo>
                <a:lnTo>
                  <a:pt x="3913" y="460"/>
                </a:lnTo>
                <a:lnTo>
                  <a:pt x="3869" y="428"/>
                </a:lnTo>
                <a:lnTo>
                  <a:pt x="3854" y="443"/>
                </a:lnTo>
                <a:lnTo>
                  <a:pt x="3840" y="443"/>
                </a:lnTo>
                <a:lnTo>
                  <a:pt x="3825" y="459"/>
                </a:lnTo>
                <a:lnTo>
                  <a:pt x="3810" y="470"/>
                </a:lnTo>
                <a:lnTo>
                  <a:pt x="3766" y="409"/>
                </a:lnTo>
                <a:lnTo>
                  <a:pt x="3750" y="426"/>
                </a:lnTo>
                <a:lnTo>
                  <a:pt x="3735" y="482"/>
                </a:lnTo>
                <a:lnTo>
                  <a:pt x="3719" y="453"/>
                </a:lnTo>
                <a:lnTo>
                  <a:pt x="3704" y="430"/>
                </a:lnTo>
                <a:lnTo>
                  <a:pt x="3660" y="393"/>
                </a:lnTo>
                <a:lnTo>
                  <a:pt x="3647" y="397"/>
                </a:lnTo>
                <a:lnTo>
                  <a:pt x="3629" y="386"/>
                </a:lnTo>
                <a:lnTo>
                  <a:pt x="3616" y="409"/>
                </a:lnTo>
                <a:lnTo>
                  <a:pt x="3600" y="416"/>
                </a:lnTo>
                <a:lnTo>
                  <a:pt x="3554" y="374"/>
                </a:lnTo>
                <a:lnTo>
                  <a:pt x="3541" y="416"/>
                </a:lnTo>
                <a:lnTo>
                  <a:pt x="3528" y="436"/>
                </a:lnTo>
                <a:lnTo>
                  <a:pt x="3510" y="460"/>
                </a:lnTo>
                <a:lnTo>
                  <a:pt x="3497" y="489"/>
                </a:lnTo>
                <a:lnTo>
                  <a:pt x="3453" y="480"/>
                </a:lnTo>
                <a:lnTo>
                  <a:pt x="3435" y="524"/>
                </a:lnTo>
                <a:lnTo>
                  <a:pt x="3422" y="608"/>
                </a:lnTo>
                <a:lnTo>
                  <a:pt x="3405" y="645"/>
                </a:lnTo>
                <a:lnTo>
                  <a:pt x="3391" y="641"/>
                </a:lnTo>
                <a:lnTo>
                  <a:pt x="3347" y="635"/>
                </a:lnTo>
                <a:lnTo>
                  <a:pt x="3330" y="637"/>
                </a:lnTo>
                <a:lnTo>
                  <a:pt x="3316" y="624"/>
                </a:lnTo>
                <a:lnTo>
                  <a:pt x="3303" y="637"/>
                </a:lnTo>
                <a:lnTo>
                  <a:pt x="3286" y="635"/>
                </a:lnTo>
                <a:lnTo>
                  <a:pt x="3242" y="620"/>
                </a:lnTo>
                <a:lnTo>
                  <a:pt x="3228" y="624"/>
                </a:lnTo>
                <a:lnTo>
                  <a:pt x="3211" y="608"/>
                </a:lnTo>
                <a:lnTo>
                  <a:pt x="3197" y="612"/>
                </a:lnTo>
                <a:lnTo>
                  <a:pt x="3182" y="593"/>
                </a:lnTo>
                <a:lnTo>
                  <a:pt x="3136" y="583"/>
                </a:lnTo>
                <a:lnTo>
                  <a:pt x="3123" y="583"/>
                </a:lnTo>
                <a:lnTo>
                  <a:pt x="3107" y="570"/>
                </a:lnTo>
                <a:lnTo>
                  <a:pt x="3092" y="576"/>
                </a:lnTo>
                <a:lnTo>
                  <a:pt x="3078" y="591"/>
                </a:lnTo>
                <a:lnTo>
                  <a:pt x="3032" y="591"/>
                </a:lnTo>
                <a:lnTo>
                  <a:pt x="3017" y="626"/>
                </a:lnTo>
                <a:lnTo>
                  <a:pt x="3004" y="869"/>
                </a:lnTo>
                <a:lnTo>
                  <a:pt x="2988" y="885"/>
                </a:lnTo>
                <a:lnTo>
                  <a:pt x="2973" y="883"/>
                </a:lnTo>
                <a:lnTo>
                  <a:pt x="2929" y="875"/>
                </a:lnTo>
                <a:lnTo>
                  <a:pt x="2913" y="886"/>
                </a:lnTo>
                <a:lnTo>
                  <a:pt x="2898" y="867"/>
                </a:lnTo>
                <a:lnTo>
                  <a:pt x="2883" y="863"/>
                </a:lnTo>
                <a:lnTo>
                  <a:pt x="2869" y="869"/>
                </a:lnTo>
                <a:lnTo>
                  <a:pt x="2823" y="848"/>
                </a:lnTo>
                <a:lnTo>
                  <a:pt x="2808" y="848"/>
                </a:lnTo>
                <a:lnTo>
                  <a:pt x="2794" y="883"/>
                </a:lnTo>
                <a:lnTo>
                  <a:pt x="2779" y="913"/>
                </a:lnTo>
                <a:lnTo>
                  <a:pt x="2764" y="908"/>
                </a:lnTo>
                <a:lnTo>
                  <a:pt x="2720" y="900"/>
                </a:lnTo>
                <a:lnTo>
                  <a:pt x="2704" y="904"/>
                </a:lnTo>
                <a:lnTo>
                  <a:pt x="2689" y="904"/>
                </a:lnTo>
                <a:lnTo>
                  <a:pt x="2675" y="902"/>
                </a:lnTo>
                <a:lnTo>
                  <a:pt x="2658" y="896"/>
                </a:lnTo>
                <a:lnTo>
                  <a:pt x="2614" y="883"/>
                </a:lnTo>
                <a:lnTo>
                  <a:pt x="2601" y="883"/>
                </a:lnTo>
                <a:lnTo>
                  <a:pt x="2583" y="902"/>
                </a:lnTo>
                <a:lnTo>
                  <a:pt x="2570" y="902"/>
                </a:lnTo>
                <a:lnTo>
                  <a:pt x="2556" y="906"/>
                </a:lnTo>
                <a:lnTo>
                  <a:pt x="2508" y="902"/>
                </a:lnTo>
                <a:lnTo>
                  <a:pt x="2495" y="886"/>
                </a:lnTo>
                <a:lnTo>
                  <a:pt x="2482" y="886"/>
                </a:lnTo>
                <a:lnTo>
                  <a:pt x="2464" y="885"/>
                </a:lnTo>
                <a:lnTo>
                  <a:pt x="2451" y="886"/>
                </a:lnTo>
                <a:lnTo>
                  <a:pt x="2407" y="885"/>
                </a:lnTo>
                <a:lnTo>
                  <a:pt x="2389" y="881"/>
                </a:lnTo>
                <a:lnTo>
                  <a:pt x="2376" y="883"/>
                </a:lnTo>
                <a:lnTo>
                  <a:pt x="2359" y="890"/>
                </a:lnTo>
                <a:lnTo>
                  <a:pt x="2345" y="894"/>
                </a:lnTo>
                <a:lnTo>
                  <a:pt x="2301" y="900"/>
                </a:lnTo>
                <a:lnTo>
                  <a:pt x="2284" y="885"/>
                </a:lnTo>
                <a:lnTo>
                  <a:pt x="2270" y="890"/>
                </a:lnTo>
                <a:lnTo>
                  <a:pt x="2257" y="886"/>
                </a:lnTo>
                <a:lnTo>
                  <a:pt x="2240" y="883"/>
                </a:lnTo>
                <a:lnTo>
                  <a:pt x="2196" y="883"/>
                </a:lnTo>
                <a:lnTo>
                  <a:pt x="2182" y="879"/>
                </a:lnTo>
                <a:lnTo>
                  <a:pt x="2165" y="879"/>
                </a:lnTo>
                <a:lnTo>
                  <a:pt x="2151" y="871"/>
                </a:lnTo>
                <a:lnTo>
                  <a:pt x="2136" y="867"/>
                </a:lnTo>
                <a:lnTo>
                  <a:pt x="2092" y="873"/>
                </a:lnTo>
                <a:lnTo>
                  <a:pt x="2077" y="879"/>
                </a:lnTo>
                <a:lnTo>
                  <a:pt x="2061" y="879"/>
                </a:lnTo>
                <a:lnTo>
                  <a:pt x="2046" y="886"/>
                </a:lnTo>
                <a:lnTo>
                  <a:pt x="2033" y="885"/>
                </a:lnTo>
                <a:lnTo>
                  <a:pt x="1986" y="890"/>
                </a:lnTo>
                <a:lnTo>
                  <a:pt x="1971" y="885"/>
                </a:lnTo>
                <a:lnTo>
                  <a:pt x="1958" y="883"/>
                </a:lnTo>
                <a:lnTo>
                  <a:pt x="1942" y="883"/>
                </a:lnTo>
                <a:lnTo>
                  <a:pt x="1927" y="881"/>
                </a:lnTo>
                <a:lnTo>
                  <a:pt x="1883" y="875"/>
                </a:lnTo>
                <a:lnTo>
                  <a:pt x="1867" y="875"/>
                </a:lnTo>
                <a:lnTo>
                  <a:pt x="1852" y="875"/>
                </a:lnTo>
                <a:lnTo>
                  <a:pt x="1837" y="881"/>
                </a:lnTo>
                <a:lnTo>
                  <a:pt x="1823" y="919"/>
                </a:lnTo>
                <a:lnTo>
                  <a:pt x="1779" y="906"/>
                </a:lnTo>
                <a:lnTo>
                  <a:pt x="1762" y="902"/>
                </a:lnTo>
                <a:lnTo>
                  <a:pt x="1748" y="911"/>
                </a:lnTo>
                <a:lnTo>
                  <a:pt x="1733" y="917"/>
                </a:lnTo>
                <a:lnTo>
                  <a:pt x="1718" y="908"/>
                </a:lnTo>
                <a:lnTo>
                  <a:pt x="1674" y="896"/>
                </a:lnTo>
                <a:lnTo>
                  <a:pt x="1660" y="904"/>
                </a:lnTo>
                <a:lnTo>
                  <a:pt x="1643" y="944"/>
                </a:lnTo>
                <a:lnTo>
                  <a:pt x="1629" y="956"/>
                </a:lnTo>
                <a:lnTo>
                  <a:pt x="1612" y="965"/>
                </a:lnTo>
                <a:lnTo>
                  <a:pt x="1568" y="965"/>
                </a:lnTo>
                <a:lnTo>
                  <a:pt x="1555" y="933"/>
                </a:lnTo>
                <a:lnTo>
                  <a:pt x="1537" y="936"/>
                </a:lnTo>
                <a:lnTo>
                  <a:pt x="1524" y="959"/>
                </a:lnTo>
                <a:lnTo>
                  <a:pt x="1510" y="965"/>
                </a:lnTo>
                <a:lnTo>
                  <a:pt x="1463" y="954"/>
                </a:lnTo>
                <a:lnTo>
                  <a:pt x="1449" y="954"/>
                </a:lnTo>
                <a:lnTo>
                  <a:pt x="1436" y="948"/>
                </a:lnTo>
                <a:lnTo>
                  <a:pt x="1418" y="940"/>
                </a:lnTo>
                <a:lnTo>
                  <a:pt x="1405" y="917"/>
                </a:lnTo>
                <a:lnTo>
                  <a:pt x="1361" y="927"/>
                </a:lnTo>
                <a:lnTo>
                  <a:pt x="1344" y="936"/>
                </a:lnTo>
                <a:lnTo>
                  <a:pt x="1330" y="936"/>
                </a:lnTo>
                <a:lnTo>
                  <a:pt x="1315" y="954"/>
                </a:lnTo>
                <a:lnTo>
                  <a:pt x="1299" y="959"/>
                </a:lnTo>
                <a:lnTo>
                  <a:pt x="1255" y="954"/>
                </a:lnTo>
                <a:lnTo>
                  <a:pt x="1240" y="954"/>
                </a:lnTo>
                <a:lnTo>
                  <a:pt x="1225" y="954"/>
                </a:lnTo>
                <a:lnTo>
                  <a:pt x="1209" y="954"/>
                </a:lnTo>
                <a:lnTo>
                  <a:pt x="1194" y="950"/>
                </a:lnTo>
                <a:lnTo>
                  <a:pt x="1150" y="944"/>
                </a:lnTo>
                <a:lnTo>
                  <a:pt x="1134" y="944"/>
                </a:lnTo>
                <a:lnTo>
                  <a:pt x="1121" y="944"/>
                </a:lnTo>
                <a:lnTo>
                  <a:pt x="1106" y="950"/>
                </a:lnTo>
                <a:lnTo>
                  <a:pt x="1090" y="954"/>
                </a:lnTo>
                <a:lnTo>
                  <a:pt x="1046" y="950"/>
                </a:lnTo>
                <a:lnTo>
                  <a:pt x="1031" y="944"/>
                </a:lnTo>
                <a:lnTo>
                  <a:pt x="1015" y="944"/>
                </a:lnTo>
                <a:lnTo>
                  <a:pt x="1002" y="944"/>
                </a:lnTo>
                <a:lnTo>
                  <a:pt x="985" y="938"/>
                </a:lnTo>
                <a:lnTo>
                  <a:pt x="940" y="934"/>
                </a:lnTo>
                <a:lnTo>
                  <a:pt x="927" y="925"/>
                </a:lnTo>
                <a:lnTo>
                  <a:pt x="910" y="933"/>
                </a:lnTo>
                <a:lnTo>
                  <a:pt x="896" y="936"/>
                </a:lnTo>
                <a:lnTo>
                  <a:pt x="881" y="927"/>
                </a:lnTo>
                <a:lnTo>
                  <a:pt x="835" y="923"/>
                </a:lnTo>
                <a:lnTo>
                  <a:pt x="822" y="925"/>
                </a:lnTo>
                <a:lnTo>
                  <a:pt x="808" y="936"/>
                </a:lnTo>
                <a:lnTo>
                  <a:pt x="791" y="934"/>
                </a:lnTo>
                <a:lnTo>
                  <a:pt x="777" y="936"/>
                </a:lnTo>
                <a:lnTo>
                  <a:pt x="733" y="936"/>
                </a:lnTo>
                <a:lnTo>
                  <a:pt x="716" y="927"/>
                </a:lnTo>
                <a:lnTo>
                  <a:pt x="703" y="929"/>
                </a:lnTo>
                <a:lnTo>
                  <a:pt x="685" y="938"/>
                </a:lnTo>
                <a:lnTo>
                  <a:pt x="672" y="936"/>
                </a:lnTo>
                <a:lnTo>
                  <a:pt x="628" y="933"/>
                </a:lnTo>
                <a:lnTo>
                  <a:pt x="610" y="929"/>
                </a:lnTo>
                <a:lnTo>
                  <a:pt x="597" y="917"/>
                </a:lnTo>
                <a:lnTo>
                  <a:pt x="584" y="917"/>
                </a:lnTo>
                <a:lnTo>
                  <a:pt x="566" y="917"/>
                </a:lnTo>
                <a:lnTo>
                  <a:pt x="522" y="915"/>
                </a:lnTo>
                <a:lnTo>
                  <a:pt x="509" y="915"/>
                </a:lnTo>
                <a:lnTo>
                  <a:pt x="491" y="925"/>
                </a:lnTo>
                <a:lnTo>
                  <a:pt x="478" y="906"/>
                </a:lnTo>
                <a:lnTo>
                  <a:pt x="463" y="896"/>
                </a:lnTo>
                <a:lnTo>
                  <a:pt x="417" y="896"/>
                </a:lnTo>
                <a:lnTo>
                  <a:pt x="403" y="892"/>
                </a:lnTo>
                <a:lnTo>
                  <a:pt x="388" y="894"/>
                </a:lnTo>
                <a:lnTo>
                  <a:pt x="372" y="873"/>
                </a:lnTo>
                <a:lnTo>
                  <a:pt x="359" y="871"/>
                </a:lnTo>
                <a:lnTo>
                  <a:pt x="313" y="869"/>
                </a:lnTo>
                <a:lnTo>
                  <a:pt x="298" y="875"/>
                </a:lnTo>
                <a:lnTo>
                  <a:pt x="284" y="879"/>
                </a:lnTo>
                <a:lnTo>
                  <a:pt x="269" y="885"/>
                </a:lnTo>
                <a:lnTo>
                  <a:pt x="253" y="904"/>
                </a:lnTo>
                <a:lnTo>
                  <a:pt x="209" y="902"/>
                </a:lnTo>
                <a:lnTo>
                  <a:pt x="194" y="933"/>
                </a:lnTo>
                <a:lnTo>
                  <a:pt x="179" y="965"/>
                </a:lnTo>
                <a:lnTo>
                  <a:pt x="163" y="959"/>
                </a:lnTo>
                <a:lnTo>
                  <a:pt x="150" y="959"/>
                </a:lnTo>
                <a:lnTo>
                  <a:pt x="104" y="950"/>
                </a:lnTo>
                <a:lnTo>
                  <a:pt x="88" y="950"/>
                </a:lnTo>
                <a:lnTo>
                  <a:pt x="75" y="959"/>
                </a:lnTo>
                <a:lnTo>
                  <a:pt x="60" y="950"/>
                </a:lnTo>
                <a:lnTo>
                  <a:pt x="44" y="950"/>
                </a:lnTo>
                <a:lnTo>
                  <a:pt x="0" y="944"/>
                </a:lnTo>
                <a:close/>
              </a:path>
            </a:pathLst>
          </a:custGeom>
          <a:solidFill>
            <a:srgbClr val="993366"/>
          </a:solidFill>
          <a:ln w="9525">
            <a:noFill/>
            <a:round/>
            <a:headEnd/>
            <a:tailEnd/>
          </a:ln>
        </p:spPr>
        <p:txBody>
          <a:bodyPr/>
          <a:lstStyle/>
          <a:p>
            <a:endParaRPr lang="en-US"/>
          </a:p>
        </p:txBody>
      </p:sp>
      <p:sp>
        <p:nvSpPr>
          <p:cNvPr id="108553" name="Freeform 12"/>
          <p:cNvSpPr>
            <a:spLocks/>
          </p:cNvSpPr>
          <p:nvPr/>
        </p:nvSpPr>
        <p:spPr bwMode="auto">
          <a:xfrm>
            <a:off x="2452688" y="3071813"/>
            <a:ext cx="4318000" cy="1335087"/>
          </a:xfrm>
          <a:custGeom>
            <a:avLst/>
            <a:gdLst>
              <a:gd name="T0" fmla="*/ 2147483647 w 5439"/>
              <a:gd name="T1" fmla="*/ 2147483647 h 1682"/>
              <a:gd name="T2" fmla="*/ 2147483647 w 5439"/>
              <a:gd name="T3" fmla="*/ 2147483647 h 1682"/>
              <a:gd name="T4" fmla="*/ 2147483647 w 5439"/>
              <a:gd name="T5" fmla="*/ 2147483647 h 1682"/>
              <a:gd name="T6" fmla="*/ 2147483647 w 5439"/>
              <a:gd name="T7" fmla="*/ 2147483647 h 1682"/>
              <a:gd name="T8" fmla="*/ 2147483647 w 5439"/>
              <a:gd name="T9" fmla="*/ 2147483647 h 1682"/>
              <a:gd name="T10" fmla="*/ 2147483647 w 5439"/>
              <a:gd name="T11" fmla="*/ 2147483647 h 1682"/>
              <a:gd name="T12" fmla="*/ 2147483647 w 5439"/>
              <a:gd name="T13" fmla="*/ 2147483647 h 1682"/>
              <a:gd name="T14" fmla="*/ 2147483647 w 5439"/>
              <a:gd name="T15" fmla="*/ 2147483647 h 1682"/>
              <a:gd name="T16" fmla="*/ 2147483647 w 5439"/>
              <a:gd name="T17" fmla="*/ 2147483647 h 1682"/>
              <a:gd name="T18" fmla="*/ 2147483647 w 5439"/>
              <a:gd name="T19" fmla="*/ 2147483647 h 1682"/>
              <a:gd name="T20" fmla="*/ 2147483647 w 5439"/>
              <a:gd name="T21" fmla="*/ 2147483647 h 1682"/>
              <a:gd name="T22" fmla="*/ 2147483647 w 5439"/>
              <a:gd name="T23" fmla="*/ 2147483647 h 1682"/>
              <a:gd name="T24" fmla="*/ 2147483647 w 5439"/>
              <a:gd name="T25" fmla="*/ 2147483647 h 1682"/>
              <a:gd name="T26" fmla="*/ 2147483647 w 5439"/>
              <a:gd name="T27" fmla="*/ 2147483647 h 1682"/>
              <a:gd name="T28" fmla="*/ 2147483647 w 5439"/>
              <a:gd name="T29" fmla="*/ 2147483647 h 1682"/>
              <a:gd name="T30" fmla="*/ 2147483647 w 5439"/>
              <a:gd name="T31" fmla="*/ 2147483647 h 1682"/>
              <a:gd name="T32" fmla="*/ 2147483647 w 5439"/>
              <a:gd name="T33" fmla="*/ 2147483647 h 1682"/>
              <a:gd name="T34" fmla="*/ 2147483647 w 5439"/>
              <a:gd name="T35" fmla="*/ 2147483647 h 1682"/>
              <a:gd name="T36" fmla="*/ 2147483647 w 5439"/>
              <a:gd name="T37" fmla="*/ 2147483647 h 1682"/>
              <a:gd name="T38" fmla="*/ 2147483647 w 5439"/>
              <a:gd name="T39" fmla="*/ 2147483647 h 1682"/>
              <a:gd name="T40" fmla="*/ 2147483647 w 5439"/>
              <a:gd name="T41" fmla="*/ 2147483647 h 1682"/>
              <a:gd name="T42" fmla="*/ 2147483647 w 5439"/>
              <a:gd name="T43" fmla="*/ 2147483647 h 1682"/>
              <a:gd name="T44" fmla="*/ 2147483647 w 5439"/>
              <a:gd name="T45" fmla="*/ 2147483647 h 1682"/>
              <a:gd name="T46" fmla="*/ 2147483647 w 5439"/>
              <a:gd name="T47" fmla="*/ 2147483647 h 1682"/>
              <a:gd name="T48" fmla="*/ 2147483647 w 5439"/>
              <a:gd name="T49" fmla="*/ 2147483647 h 1682"/>
              <a:gd name="T50" fmla="*/ 2147483647 w 5439"/>
              <a:gd name="T51" fmla="*/ 2147483647 h 1682"/>
              <a:gd name="T52" fmla="*/ 2147483647 w 5439"/>
              <a:gd name="T53" fmla="*/ 2147483647 h 1682"/>
              <a:gd name="T54" fmla="*/ 2147483647 w 5439"/>
              <a:gd name="T55" fmla="*/ 2147483647 h 1682"/>
              <a:gd name="T56" fmla="*/ 2147483647 w 5439"/>
              <a:gd name="T57" fmla="*/ 2147483647 h 1682"/>
              <a:gd name="T58" fmla="*/ 2147483647 w 5439"/>
              <a:gd name="T59" fmla="*/ 2147483647 h 1682"/>
              <a:gd name="T60" fmla="*/ 2147483647 w 5439"/>
              <a:gd name="T61" fmla="*/ 2147483647 h 1682"/>
              <a:gd name="T62" fmla="*/ 2147483647 w 5439"/>
              <a:gd name="T63" fmla="*/ 2147483647 h 1682"/>
              <a:gd name="T64" fmla="*/ 2147483647 w 5439"/>
              <a:gd name="T65" fmla="*/ 2147483647 h 1682"/>
              <a:gd name="T66" fmla="*/ 2147483647 w 5439"/>
              <a:gd name="T67" fmla="*/ 2147483647 h 1682"/>
              <a:gd name="T68" fmla="*/ 2147483647 w 5439"/>
              <a:gd name="T69" fmla="*/ 2147483647 h 1682"/>
              <a:gd name="T70" fmla="*/ 2147483647 w 5439"/>
              <a:gd name="T71" fmla="*/ 2147483647 h 1682"/>
              <a:gd name="T72" fmla="*/ 2147483647 w 5439"/>
              <a:gd name="T73" fmla="*/ 2147483647 h 1682"/>
              <a:gd name="T74" fmla="*/ 2147483647 w 5439"/>
              <a:gd name="T75" fmla="*/ 2147483647 h 1682"/>
              <a:gd name="T76" fmla="*/ 2147483647 w 5439"/>
              <a:gd name="T77" fmla="*/ 2147483647 h 1682"/>
              <a:gd name="T78" fmla="*/ 2147483647 w 5439"/>
              <a:gd name="T79" fmla="*/ 2147483647 h 1682"/>
              <a:gd name="T80" fmla="*/ 2147483647 w 5439"/>
              <a:gd name="T81" fmla="*/ 2147483647 h 1682"/>
              <a:gd name="T82" fmla="*/ 2147483647 w 5439"/>
              <a:gd name="T83" fmla="*/ 2147483647 h 1682"/>
              <a:gd name="T84" fmla="*/ 2147483647 w 5439"/>
              <a:gd name="T85" fmla="*/ 2147483647 h 1682"/>
              <a:gd name="T86" fmla="*/ 2147483647 w 5439"/>
              <a:gd name="T87" fmla="*/ 2147483647 h 1682"/>
              <a:gd name="T88" fmla="*/ 2147483647 w 5439"/>
              <a:gd name="T89" fmla="*/ 2147483647 h 1682"/>
              <a:gd name="T90" fmla="*/ 2147483647 w 5439"/>
              <a:gd name="T91" fmla="*/ 2147483647 h 1682"/>
              <a:gd name="T92" fmla="*/ 2147483647 w 5439"/>
              <a:gd name="T93" fmla="*/ 2147483647 h 1682"/>
              <a:gd name="T94" fmla="*/ 2147483647 w 5439"/>
              <a:gd name="T95" fmla="*/ 2147483647 h 1682"/>
              <a:gd name="T96" fmla="*/ 2147483647 w 5439"/>
              <a:gd name="T97" fmla="*/ 2147483647 h 1682"/>
              <a:gd name="T98" fmla="*/ 2147483647 w 5439"/>
              <a:gd name="T99" fmla="*/ 2147483647 h 1682"/>
              <a:gd name="T100" fmla="*/ 2147483647 w 5439"/>
              <a:gd name="T101" fmla="*/ 2147483647 h 1682"/>
              <a:gd name="T102" fmla="*/ 2147483647 w 5439"/>
              <a:gd name="T103" fmla="*/ 2147483647 h 1682"/>
              <a:gd name="T104" fmla="*/ 2147483647 w 5439"/>
              <a:gd name="T105" fmla="*/ 2147483647 h 1682"/>
              <a:gd name="T106" fmla="*/ 2147483647 w 5439"/>
              <a:gd name="T107" fmla="*/ 2147483647 h 1682"/>
              <a:gd name="T108" fmla="*/ 2147483647 w 5439"/>
              <a:gd name="T109" fmla="*/ 2147483647 h 1682"/>
              <a:gd name="T110" fmla="*/ 2147483647 w 5439"/>
              <a:gd name="T111" fmla="*/ 2147483647 h 1682"/>
              <a:gd name="T112" fmla="*/ 2147483647 w 5439"/>
              <a:gd name="T113" fmla="*/ 2147483647 h 1682"/>
              <a:gd name="T114" fmla="*/ 2147483647 w 5439"/>
              <a:gd name="T115" fmla="*/ 2147483647 h 16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682"/>
              <a:gd name="T176" fmla="*/ 5439 w 5439"/>
              <a:gd name="T177" fmla="*/ 1682 h 168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682">
                <a:moveTo>
                  <a:pt x="0" y="1640"/>
                </a:moveTo>
                <a:lnTo>
                  <a:pt x="0" y="1243"/>
                </a:lnTo>
                <a:lnTo>
                  <a:pt x="44" y="1260"/>
                </a:lnTo>
                <a:lnTo>
                  <a:pt x="60" y="1274"/>
                </a:lnTo>
                <a:lnTo>
                  <a:pt x="75" y="1293"/>
                </a:lnTo>
                <a:lnTo>
                  <a:pt x="88" y="1293"/>
                </a:lnTo>
                <a:lnTo>
                  <a:pt x="104" y="1285"/>
                </a:lnTo>
                <a:lnTo>
                  <a:pt x="150" y="1306"/>
                </a:lnTo>
                <a:lnTo>
                  <a:pt x="163" y="1303"/>
                </a:lnTo>
                <a:lnTo>
                  <a:pt x="179" y="1297"/>
                </a:lnTo>
                <a:lnTo>
                  <a:pt x="194" y="1331"/>
                </a:lnTo>
                <a:lnTo>
                  <a:pt x="209" y="1289"/>
                </a:lnTo>
                <a:lnTo>
                  <a:pt x="253" y="1295"/>
                </a:lnTo>
                <a:lnTo>
                  <a:pt x="269" y="1278"/>
                </a:lnTo>
                <a:lnTo>
                  <a:pt x="284" y="1136"/>
                </a:lnTo>
                <a:lnTo>
                  <a:pt x="298" y="1124"/>
                </a:lnTo>
                <a:lnTo>
                  <a:pt x="313" y="1120"/>
                </a:lnTo>
                <a:lnTo>
                  <a:pt x="359" y="1116"/>
                </a:lnTo>
                <a:lnTo>
                  <a:pt x="372" y="1124"/>
                </a:lnTo>
                <a:lnTo>
                  <a:pt x="388" y="1138"/>
                </a:lnTo>
                <a:lnTo>
                  <a:pt x="403" y="1145"/>
                </a:lnTo>
                <a:lnTo>
                  <a:pt x="417" y="1147"/>
                </a:lnTo>
                <a:lnTo>
                  <a:pt x="463" y="1147"/>
                </a:lnTo>
                <a:lnTo>
                  <a:pt x="478" y="1155"/>
                </a:lnTo>
                <a:lnTo>
                  <a:pt x="491" y="1162"/>
                </a:lnTo>
                <a:lnTo>
                  <a:pt x="509" y="1153"/>
                </a:lnTo>
                <a:lnTo>
                  <a:pt x="522" y="1157"/>
                </a:lnTo>
                <a:lnTo>
                  <a:pt x="566" y="1162"/>
                </a:lnTo>
                <a:lnTo>
                  <a:pt x="584" y="1147"/>
                </a:lnTo>
                <a:lnTo>
                  <a:pt x="597" y="1155"/>
                </a:lnTo>
                <a:lnTo>
                  <a:pt x="610" y="1157"/>
                </a:lnTo>
                <a:lnTo>
                  <a:pt x="628" y="1162"/>
                </a:lnTo>
                <a:lnTo>
                  <a:pt x="672" y="1170"/>
                </a:lnTo>
                <a:lnTo>
                  <a:pt x="685" y="1164"/>
                </a:lnTo>
                <a:lnTo>
                  <a:pt x="703" y="1130"/>
                </a:lnTo>
                <a:lnTo>
                  <a:pt x="716" y="1124"/>
                </a:lnTo>
                <a:lnTo>
                  <a:pt x="733" y="1130"/>
                </a:lnTo>
                <a:lnTo>
                  <a:pt x="777" y="1143"/>
                </a:lnTo>
                <a:lnTo>
                  <a:pt x="791" y="1134"/>
                </a:lnTo>
                <a:lnTo>
                  <a:pt x="808" y="1124"/>
                </a:lnTo>
                <a:lnTo>
                  <a:pt x="822" y="1113"/>
                </a:lnTo>
                <a:lnTo>
                  <a:pt x="835" y="1111"/>
                </a:lnTo>
                <a:lnTo>
                  <a:pt x="881" y="1114"/>
                </a:lnTo>
                <a:lnTo>
                  <a:pt x="896" y="1130"/>
                </a:lnTo>
                <a:lnTo>
                  <a:pt x="910" y="1109"/>
                </a:lnTo>
                <a:lnTo>
                  <a:pt x="927" y="1091"/>
                </a:lnTo>
                <a:lnTo>
                  <a:pt x="940" y="1099"/>
                </a:lnTo>
                <a:lnTo>
                  <a:pt x="985" y="1097"/>
                </a:lnTo>
                <a:lnTo>
                  <a:pt x="1002" y="1099"/>
                </a:lnTo>
                <a:lnTo>
                  <a:pt x="1015" y="1109"/>
                </a:lnTo>
                <a:lnTo>
                  <a:pt x="1031" y="1099"/>
                </a:lnTo>
                <a:lnTo>
                  <a:pt x="1046" y="1093"/>
                </a:lnTo>
                <a:lnTo>
                  <a:pt x="1090" y="1097"/>
                </a:lnTo>
                <a:lnTo>
                  <a:pt x="1106" y="1103"/>
                </a:lnTo>
                <a:lnTo>
                  <a:pt x="1121" y="1088"/>
                </a:lnTo>
                <a:lnTo>
                  <a:pt x="1134" y="1078"/>
                </a:lnTo>
                <a:lnTo>
                  <a:pt x="1150" y="1072"/>
                </a:lnTo>
                <a:lnTo>
                  <a:pt x="1194" y="1072"/>
                </a:lnTo>
                <a:lnTo>
                  <a:pt x="1209" y="1070"/>
                </a:lnTo>
                <a:lnTo>
                  <a:pt x="1225" y="1068"/>
                </a:lnTo>
                <a:lnTo>
                  <a:pt x="1240" y="1061"/>
                </a:lnTo>
                <a:lnTo>
                  <a:pt x="1255" y="1067"/>
                </a:lnTo>
                <a:lnTo>
                  <a:pt x="1299" y="1043"/>
                </a:lnTo>
                <a:lnTo>
                  <a:pt x="1315" y="1024"/>
                </a:lnTo>
                <a:lnTo>
                  <a:pt x="1330" y="994"/>
                </a:lnTo>
                <a:lnTo>
                  <a:pt x="1344" y="1005"/>
                </a:lnTo>
                <a:lnTo>
                  <a:pt x="1361" y="959"/>
                </a:lnTo>
                <a:lnTo>
                  <a:pt x="1405" y="953"/>
                </a:lnTo>
                <a:lnTo>
                  <a:pt x="1418" y="978"/>
                </a:lnTo>
                <a:lnTo>
                  <a:pt x="1436" y="996"/>
                </a:lnTo>
                <a:lnTo>
                  <a:pt x="1449" y="1022"/>
                </a:lnTo>
                <a:lnTo>
                  <a:pt x="1463" y="1013"/>
                </a:lnTo>
                <a:lnTo>
                  <a:pt x="1510" y="1019"/>
                </a:lnTo>
                <a:lnTo>
                  <a:pt x="1524" y="1001"/>
                </a:lnTo>
                <a:lnTo>
                  <a:pt x="1537" y="974"/>
                </a:lnTo>
                <a:lnTo>
                  <a:pt x="1555" y="965"/>
                </a:lnTo>
                <a:lnTo>
                  <a:pt x="1568" y="994"/>
                </a:lnTo>
                <a:lnTo>
                  <a:pt x="1612" y="994"/>
                </a:lnTo>
                <a:lnTo>
                  <a:pt x="1629" y="997"/>
                </a:lnTo>
                <a:lnTo>
                  <a:pt x="1643" y="980"/>
                </a:lnTo>
                <a:lnTo>
                  <a:pt x="1660" y="948"/>
                </a:lnTo>
                <a:lnTo>
                  <a:pt x="1674" y="949"/>
                </a:lnTo>
                <a:lnTo>
                  <a:pt x="1718" y="959"/>
                </a:lnTo>
                <a:lnTo>
                  <a:pt x="1733" y="961"/>
                </a:lnTo>
                <a:lnTo>
                  <a:pt x="1748" y="971"/>
                </a:lnTo>
                <a:lnTo>
                  <a:pt x="1762" y="963"/>
                </a:lnTo>
                <a:lnTo>
                  <a:pt x="1779" y="959"/>
                </a:lnTo>
                <a:lnTo>
                  <a:pt x="1823" y="984"/>
                </a:lnTo>
                <a:lnTo>
                  <a:pt x="1837" y="942"/>
                </a:lnTo>
                <a:lnTo>
                  <a:pt x="1852" y="919"/>
                </a:lnTo>
                <a:lnTo>
                  <a:pt x="1867" y="909"/>
                </a:lnTo>
                <a:lnTo>
                  <a:pt x="1883" y="919"/>
                </a:lnTo>
                <a:lnTo>
                  <a:pt x="1927" y="932"/>
                </a:lnTo>
                <a:lnTo>
                  <a:pt x="1942" y="921"/>
                </a:lnTo>
                <a:lnTo>
                  <a:pt x="1958" y="900"/>
                </a:lnTo>
                <a:lnTo>
                  <a:pt x="1971" y="898"/>
                </a:lnTo>
                <a:lnTo>
                  <a:pt x="1986" y="896"/>
                </a:lnTo>
                <a:lnTo>
                  <a:pt x="2033" y="882"/>
                </a:lnTo>
                <a:lnTo>
                  <a:pt x="2046" y="875"/>
                </a:lnTo>
                <a:lnTo>
                  <a:pt x="2061" y="894"/>
                </a:lnTo>
                <a:lnTo>
                  <a:pt x="2077" y="896"/>
                </a:lnTo>
                <a:lnTo>
                  <a:pt x="2092" y="861"/>
                </a:lnTo>
                <a:lnTo>
                  <a:pt x="2136" y="852"/>
                </a:lnTo>
                <a:lnTo>
                  <a:pt x="2151" y="855"/>
                </a:lnTo>
                <a:lnTo>
                  <a:pt x="2165" y="846"/>
                </a:lnTo>
                <a:lnTo>
                  <a:pt x="2182" y="842"/>
                </a:lnTo>
                <a:lnTo>
                  <a:pt x="2196" y="844"/>
                </a:lnTo>
                <a:lnTo>
                  <a:pt x="2240" y="844"/>
                </a:lnTo>
                <a:lnTo>
                  <a:pt x="2257" y="850"/>
                </a:lnTo>
                <a:lnTo>
                  <a:pt x="2270" y="829"/>
                </a:lnTo>
                <a:lnTo>
                  <a:pt x="2284" y="829"/>
                </a:lnTo>
                <a:lnTo>
                  <a:pt x="2301" y="844"/>
                </a:lnTo>
                <a:lnTo>
                  <a:pt x="2345" y="838"/>
                </a:lnTo>
                <a:lnTo>
                  <a:pt x="2359" y="806"/>
                </a:lnTo>
                <a:lnTo>
                  <a:pt x="2376" y="807"/>
                </a:lnTo>
                <a:lnTo>
                  <a:pt x="2389" y="802"/>
                </a:lnTo>
                <a:lnTo>
                  <a:pt x="2407" y="807"/>
                </a:lnTo>
                <a:lnTo>
                  <a:pt x="2451" y="817"/>
                </a:lnTo>
                <a:lnTo>
                  <a:pt x="2464" y="796"/>
                </a:lnTo>
                <a:lnTo>
                  <a:pt x="2482" y="813"/>
                </a:lnTo>
                <a:lnTo>
                  <a:pt x="2495" y="811"/>
                </a:lnTo>
                <a:lnTo>
                  <a:pt x="2508" y="832"/>
                </a:lnTo>
                <a:lnTo>
                  <a:pt x="2556" y="813"/>
                </a:lnTo>
                <a:lnTo>
                  <a:pt x="2570" y="802"/>
                </a:lnTo>
                <a:lnTo>
                  <a:pt x="2583" y="792"/>
                </a:lnTo>
                <a:lnTo>
                  <a:pt x="2601" y="777"/>
                </a:lnTo>
                <a:lnTo>
                  <a:pt x="2614" y="754"/>
                </a:lnTo>
                <a:lnTo>
                  <a:pt x="2658" y="773"/>
                </a:lnTo>
                <a:lnTo>
                  <a:pt x="2675" y="765"/>
                </a:lnTo>
                <a:lnTo>
                  <a:pt x="2689" y="790"/>
                </a:lnTo>
                <a:lnTo>
                  <a:pt x="2704" y="769"/>
                </a:lnTo>
                <a:lnTo>
                  <a:pt x="2720" y="765"/>
                </a:lnTo>
                <a:lnTo>
                  <a:pt x="2764" y="767"/>
                </a:lnTo>
                <a:lnTo>
                  <a:pt x="2779" y="781"/>
                </a:lnTo>
                <a:lnTo>
                  <a:pt x="2794" y="769"/>
                </a:lnTo>
                <a:lnTo>
                  <a:pt x="2808" y="698"/>
                </a:lnTo>
                <a:lnTo>
                  <a:pt x="2823" y="692"/>
                </a:lnTo>
                <a:lnTo>
                  <a:pt x="2869" y="752"/>
                </a:lnTo>
                <a:lnTo>
                  <a:pt x="2883" y="725"/>
                </a:lnTo>
                <a:lnTo>
                  <a:pt x="2898" y="735"/>
                </a:lnTo>
                <a:lnTo>
                  <a:pt x="2913" y="777"/>
                </a:lnTo>
                <a:lnTo>
                  <a:pt x="2929" y="725"/>
                </a:lnTo>
                <a:lnTo>
                  <a:pt x="2973" y="735"/>
                </a:lnTo>
                <a:lnTo>
                  <a:pt x="2988" y="727"/>
                </a:lnTo>
                <a:lnTo>
                  <a:pt x="3004" y="712"/>
                </a:lnTo>
                <a:lnTo>
                  <a:pt x="3017" y="692"/>
                </a:lnTo>
                <a:lnTo>
                  <a:pt x="3032" y="641"/>
                </a:lnTo>
                <a:lnTo>
                  <a:pt x="3078" y="648"/>
                </a:lnTo>
                <a:lnTo>
                  <a:pt x="3092" y="629"/>
                </a:lnTo>
                <a:lnTo>
                  <a:pt x="3107" y="619"/>
                </a:lnTo>
                <a:lnTo>
                  <a:pt x="3123" y="644"/>
                </a:lnTo>
                <a:lnTo>
                  <a:pt x="3136" y="639"/>
                </a:lnTo>
                <a:lnTo>
                  <a:pt x="3182" y="654"/>
                </a:lnTo>
                <a:lnTo>
                  <a:pt x="3197" y="683"/>
                </a:lnTo>
                <a:lnTo>
                  <a:pt x="3211" y="656"/>
                </a:lnTo>
                <a:lnTo>
                  <a:pt x="3228" y="669"/>
                </a:lnTo>
                <a:lnTo>
                  <a:pt x="3242" y="669"/>
                </a:lnTo>
                <a:lnTo>
                  <a:pt x="3286" y="690"/>
                </a:lnTo>
                <a:lnTo>
                  <a:pt x="3303" y="669"/>
                </a:lnTo>
                <a:lnTo>
                  <a:pt x="3316" y="665"/>
                </a:lnTo>
                <a:lnTo>
                  <a:pt x="3330" y="688"/>
                </a:lnTo>
                <a:lnTo>
                  <a:pt x="3347" y="669"/>
                </a:lnTo>
                <a:lnTo>
                  <a:pt x="3391" y="612"/>
                </a:lnTo>
                <a:lnTo>
                  <a:pt x="3405" y="616"/>
                </a:lnTo>
                <a:lnTo>
                  <a:pt x="3422" y="596"/>
                </a:lnTo>
                <a:lnTo>
                  <a:pt x="3435" y="614"/>
                </a:lnTo>
                <a:lnTo>
                  <a:pt x="3453" y="570"/>
                </a:lnTo>
                <a:lnTo>
                  <a:pt x="3497" y="571"/>
                </a:lnTo>
                <a:lnTo>
                  <a:pt x="3510" y="522"/>
                </a:lnTo>
                <a:lnTo>
                  <a:pt x="3528" y="525"/>
                </a:lnTo>
                <a:lnTo>
                  <a:pt x="3541" y="454"/>
                </a:lnTo>
                <a:lnTo>
                  <a:pt x="3554" y="397"/>
                </a:lnTo>
                <a:lnTo>
                  <a:pt x="3600" y="445"/>
                </a:lnTo>
                <a:lnTo>
                  <a:pt x="3616" y="439"/>
                </a:lnTo>
                <a:lnTo>
                  <a:pt x="3629" y="401"/>
                </a:lnTo>
                <a:lnTo>
                  <a:pt x="3647" y="410"/>
                </a:lnTo>
                <a:lnTo>
                  <a:pt x="3660" y="341"/>
                </a:lnTo>
                <a:lnTo>
                  <a:pt x="3704" y="355"/>
                </a:lnTo>
                <a:lnTo>
                  <a:pt x="3719" y="410"/>
                </a:lnTo>
                <a:lnTo>
                  <a:pt x="3735" y="468"/>
                </a:lnTo>
                <a:lnTo>
                  <a:pt x="3750" y="366"/>
                </a:lnTo>
                <a:lnTo>
                  <a:pt x="3766" y="245"/>
                </a:lnTo>
                <a:lnTo>
                  <a:pt x="3810" y="391"/>
                </a:lnTo>
                <a:lnTo>
                  <a:pt x="3825" y="326"/>
                </a:lnTo>
                <a:lnTo>
                  <a:pt x="3840" y="289"/>
                </a:lnTo>
                <a:lnTo>
                  <a:pt x="3854" y="241"/>
                </a:lnTo>
                <a:lnTo>
                  <a:pt x="3869" y="203"/>
                </a:lnTo>
                <a:lnTo>
                  <a:pt x="3913" y="268"/>
                </a:lnTo>
                <a:lnTo>
                  <a:pt x="3929" y="284"/>
                </a:lnTo>
                <a:lnTo>
                  <a:pt x="3944" y="376"/>
                </a:lnTo>
                <a:lnTo>
                  <a:pt x="3959" y="389"/>
                </a:lnTo>
                <a:lnTo>
                  <a:pt x="3975" y="410"/>
                </a:lnTo>
                <a:lnTo>
                  <a:pt x="4019" y="412"/>
                </a:lnTo>
                <a:lnTo>
                  <a:pt x="4032" y="335"/>
                </a:lnTo>
                <a:lnTo>
                  <a:pt x="4050" y="355"/>
                </a:lnTo>
                <a:lnTo>
                  <a:pt x="4063" y="395"/>
                </a:lnTo>
                <a:lnTo>
                  <a:pt x="4080" y="456"/>
                </a:lnTo>
                <a:lnTo>
                  <a:pt x="4124" y="472"/>
                </a:lnTo>
                <a:lnTo>
                  <a:pt x="4138" y="500"/>
                </a:lnTo>
                <a:lnTo>
                  <a:pt x="4155" y="485"/>
                </a:lnTo>
                <a:lnTo>
                  <a:pt x="4169" y="493"/>
                </a:lnTo>
                <a:lnTo>
                  <a:pt x="4182" y="368"/>
                </a:lnTo>
                <a:lnTo>
                  <a:pt x="4230" y="374"/>
                </a:lnTo>
                <a:lnTo>
                  <a:pt x="4243" y="429"/>
                </a:lnTo>
                <a:lnTo>
                  <a:pt x="4257" y="443"/>
                </a:lnTo>
                <a:lnTo>
                  <a:pt x="4274" y="472"/>
                </a:lnTo>
                <a:lnTo>
                  <a:pt x="4288" y="468"/>
                </a:lnTo>
                <a:lnTo>
                  <a:pt x="4332" y="454"/>
                </a:lnTo>
                <a:lnTo>
                  <a:pt x="4349" y="529"/>
                </a:lnTo>
                <a:lnTo>
                  <a:pt x="4362" y="562"/>
                </a:lnTo>
                <a:lnTo>
                  <a:pt x="4378" y="543"/>
                </a:lnTo>
                <a:lnTo>
                  <a:pt x="4393" y="516"/>
                </a:lnTo>
                <a:lnTo>
                  <a:pt x="4437" y="541"/>
                </a:lnTo>
                <a:lnTo>
                  <a:pt x="4453" y="529"/>
                </a:lnTo>
                <a:lnTo>
                  <a:pt x="4468" y="581"/>
                </a:lnTo>
                <a:lnTo>
                  <a:pt x="4481" y="587"/>
                </a:lnTo>
                <a:lnTo>
                  <a:pt x="4499" y="525"/>
                </a:lnTo>
                <a:lnTo>
                  <a:pt x="4543" y="527"/>
                </a:lnTo>
                <a:lnTo>
                  <a:pt x="4556" y="493"/>
                </a:lnTo>
                <a:lnTo>
                  <a:pt x="4572" y="474"/>
                </a:lnTo>
                <a:lnTo>
                  <a:pt x="4587" y="468"/>
                </a:lnTo>
                <a:lnTo>
                  <a:pt x="4602" y="424"/>
                </a:lnTo>
                <a:lnTo>
                  <a:pt x="4646" y="493"/>
                </a:lnTo>
                <a:lnTo>
                  <a:pt x="4662" y="439"/>
                </a:lnTo>
                <a:lnTo>
                  <a:pt x="4677" y="431"/>
                </a:lnTo>
                <a:lnTo>
                  <a:pt x="4691" y="431"/>
                </a:lnTo>
                <a:lnTo>
                  <a:pt x="4706" y="408"/>
                </a:lnTo>
                <a:lnTo>
                  <a:pt x="4752" y="435"/>
                </a:lnTo>
                <a:lnTo>
                  <a:pt x="4765" y="428"/>
                </a:lnTo>
                <a:lnTo>
                  <a:pt x="4781" y="420"/>
                </a:lnTo>
                <a:lnTo>
                  <a:pt x="4796" y="380"/>
                </a:lnTo>
                <a:lnTo>
                  <a:pt x="4811" y="291"/>
                </a:lnTo>
                <a:lnTo>
                  <a:pt x="4856" y="291"/>
                </a:lnTo>
                <a:lnTo>
                  <a:pt x="4871" y="309"/>
                </a:lnTo>
                <a:lnTo>
                  <a:pt x="4884" y="314"/>
                </a:lnTo>
                <a:lnTo>
                  <a:pt x="4902" y="299"/>
                </a:lnTo>
                <a:lnTo>
                  <a:pt x="4915" y="305"/>
                </a:lnTo>
                <a:lnTo>
                  <a:pt x="4959" y="270"/>
                </a:lnTo>
                <a:lnTo>
                  <a:pt x="4976" y="234"/>
                </a:lnTo>
                <a:lnTo>
                  <a:pt x="4990" y="226"/>
                </a:lnTo>
                <a:lnTo>
                  <a:pt x="5003" y="197"/>
                </a:lnTo>
                <a:lnTo>
                  <a:pt x="5021" y="180"/>
                </a:lnTo>
                <a:lnTo>
                  <a:pt x="5065" y="174"/>
                </a:lnTo>
                <a:lnTo>
                  <a:pt x="5078" y="192"/>
                </a:lnTo>
                <a:lnTo>
                  <a:pt x="5095" y="111"/>
                </a:lnTo>
                <a:lnTo>
                  <a:pt x="5109" y="78"/>
                </a:lnTo>
                <a:lnTo>
                  <a:pt x="5126" y="82"/>
                </a:lnTo>
                <a:lnTo>
                  <a:pt x="5170" y="107"/>
                </a:lnTo>
                <a:lnTo>
                  <a:pt x="5184" y="115"/>
                </a:lnTo>
                <a:lnTo>
                  <a:pt x="5201" y="107"/>
                </a:lnTo>
                <a:lnTo>
                  <a:pt x="5214" y="67"/>
                </a:lnTo>
                <a:lnTo>
                  <a:pt x="5228" y="51"/>
                </a:lnTo>
                <a:lnTo>
                  <a:pt x="5276" y="63"/>
                </a:lnTo>
                <a:lnTo>
                  <a:pt x="5289" y="44"/>
                </a:lnTo>
                <a:lnTo>
                  <a:pt x="5303" y="34"/>
                </a:lnTo>
                <a:lnTo>
                  <a:pt x="5320" y="3"/>
                </a:lnTo>
                <a:lnTo>
                  <a:pt x="5333" y="0"/>
                </a:lnTo>
                <a:lnTo>
                  <a:pt x="5378" y="25"/>
                </a:lnTo>
                <a:lnTo>
                  <a:pt x="5395" y="67"/>
                </a:lnTo>
                <a:lnTo>
                  <a:pt x="5408" y="147"/>
                </a:lnTo>
                <a:lnTo>
                  <a:pt x="5424" y="105"/>
                </a:lnTo>
                <a:lnTo>
                  <a:pt x="5439" y="182"/>
                </a:lnTo>
                <a:lnTo>
                  <a:pt x="5439" y="1057"/>
                </a:lnTo>
                <a:lnTo>
                  <a:pt x="5424" y="1011"/>
                </a:lnTo>
                <a:lnTo>
                  <a:pt x="5408" y="1015"/>
                </a:lnTo>
                <a:lnTo>
                  <a:pt x="5395" y="1001"/>
                </a:lnTo>
                <a:lnTo>
                  <a:pt x="5378" y="965"/>
                </a:lnTo>
                <a:lnTo>
                  <a:pt x="5333" y="940"/>
                </a:lnTo>
                <a:lnTo>
                  <a:pt x="5320" y="982"/>
                </a:lnTo>
                <a:lnTo>
                  <a:pt x="5303" y="965"/>
                </a:lnTo>
                <a:lnTo>
                  <a:pt x="5289" y="972"/>
                </a:lnTo>
                <a:lnTo>
                  <a:pt x="5276" y="982"/>
                </a:lnTo>
                <a:lnTo>
                  <a:pt x="5228" y="961"/>
                </a:lnTo>
                <a:lnTo>
                  <a:pt x="5214" y="965"/>
                </a:lnTo>
                <a:lnTo>
                  <a:pt x="5201" y="1001"/>
                </a:lnTo>
                <a:lnTo>
                  <a:pt x="5184" y="978"/>
                </a:lnTo>
                <a:lnTo>
                  <a:pt x="5170" y="978"/>
                </a:lnTo>
                <a:lnTo>
                  <a:pt x="5126" y="963"/>
                </a:lnTo>
                <a:lnTo>
                  <a:pt x="5109" y="980"/>
                </a:lnTo>
                <a:lnTo>
                  <a:pt x="5095" y="1005"/>
                </a:lnTo>
                <a:lnTo>
                  <a:pt x="5078" y="1043"/>
                </a:lnTo>
                <a:lnTo>
                  <a:pt x="5065" y="1019"/>
                </a:lnTo>
                <a:lnTo>
                  <a:pt x="5021" y="1013"/>
                </a:lnTo>
                <a:lnTo>
                  <a:pt x="5003" y="1024"/>
                </a:lnTo>
                <a:lnTo>
                  <a:pt x="4990" y="1067"/>
                </a:lnTo>
                <a:lnTo>
                  <a:pt x="4976" y="1090"/>
                </a:lnTo>
                <a:lnTo>
                  <a:pt x="4959" y="1111"/>
                </a:lnTo>
                <a:lnTo>
                  <a:pt x="4915" y="1068"/>
                </a:lnTo>
                <a:lnTo>
                  <a:pt x="4902" y="1049"/>
                </a:lnTo>
                <a:lnTo>
                  <a:pt x="4884" y="1061"/>
                </a:lnTo>
                <a:lnTo>
                  <a:pt x="4871" y="1059"/>
                </a:lnTo>
                <a:lnTo>
                  <a:pt x="4856" y="1047"/>
                </a:lnTo>
                <a:lnTo>
                  <a:pt x="4811" y="1040"/>
                </a:lnTo>
                <a:lnTo>
                  <a:pt x="4796" y="1109"/>
                </a:lnTo>
                <a:lnTo>
                  <a:pt x="4781" y="1132"/>
                </a:lnTo>
                <a:lnTo>
                  <a:pt x="4765" y="1132"/>
                </a:lnTo>
                <a:lnTo>
                  <a:pt x="4752" y="1141"/>
                </a:lnTo>
                <a:lnTo>
                  <a:pt x="4706" y="1109"/>
                </a:lnTo>
                <a:lnTo>
                  <a:pt x="4691" y="1122"/>
                </a:lnTo>
                <a:lnTo>
                  <a:pt x="4677" y="1105"/>
                </a:lnTo>
                <a:lnTo>
                  <a:pt x="4662" y="1122"/>
                </a:lnTo>
                <a:lnTo>
                  <a:pt x="4646" y="1143"/>
                </a:lnTo>
                <a:lnTo>
                  <a:pt x="4602" y="1113"/>
                </a:lnTo>
                <a:lnTo>
                  <a:pt x="4587" y="1114"/>
                </a:lnTo>
                <a:lnTo>
                  <a:pt x="4572" y="1114"/>
                </a:lnTo>
                <a:lnTo>
                  <a:pt x="4556" y="1116"/>
                </a:lnTo>
                <a:lnTo>
                  <a:pt x="4543" y="1141"/>
                </a:lnTo>
                <a:lnTo>
                  <a:pt x="4499" y="1141"/>
                </a:lnTo>
                <a:lnTo>
                  <a:pt x="4481" y="1176"/>
                </a:lnTo>
                <a:lnTo>
                  <a:pt x="4468" y="1159"/>
                </a:lnTo>
                <a:lnTo>
                  <a:pt x="4453" y="1126"/>
                </a:lnTo>
                <a:lnTo>
                  <a:pt x="4437" y="1122"/>
                </a:lnTo>
                <a:lnTo>
                  <a:pt x="4393" y="1105"/>
                </a:lnTo>
                <a:lnTo>
                  <a:pt x="4378" y="1134"/>
                </a:lnTo>
                <a:lnTo>
                  <a:pt x="4362" y="1151"/>
                </a:lnTo>
                <a:lnTo>
                  <a:pt x="4349" y="1170"/>
                </a:lnTo>
                <a:lnTo>
                  <a:pt x="4332" y="1120"/>
                </a:lnTo>
                <a:lnTo>
                  <a:pt x="4288" y="1116"/>
                </a:lnTo>
                <a:lnTo>
                  <a:pt x="4274" y="1122"/>
                </a:lnTo>
                <a:lnTo>
                  <a:pt x="4257" y="1103"/>
                </a:lnTo>
                <a:lnTo>
                  <a:pt x="4243" y="1084"/>
                </a:lnTo>
                <a:lnTo>
                  <a:pt x="4230" y="1043"/>
                </a:lnTo>
                <a:lnTo>
                  <a:pt x="4182" y="1026"/>
                </a:lnTo>
                <a:lnTo>
                  <a:pt x="4169" y="1116"/>
                </a:lnTo>
                <a:lnTo>
                  <a:pt x="4155" y="1105"/>
                </a:lnTo>
                <a:lnTo>
                  <a:pt x="4138" y="1103"/>
                </a:lnTo>
                <a:lnTo>
                  <a:pt x="4124" y="1091"/>
                </a:lnTo>
                <a:lnTo>
                  <a:pt x="4080" y="1078"/>
                </a:lnTo>
                <a:lnTo>
                  <a:pt x="4063" y="1015"/>
                </a:lnTo>
                <a:lnTo>
                  <a:pt x="4050" y="972"/>
                </a:lnTo>
                <a:lnTo>
                  <a:pt x="4032" y="957"/>
                </a:lnTo>
                <a:lnTo>
                  <a:pt x="4019" y="1017"/>
                </a:lnTo>
                <a:lnTo>
                  <a:pt x="3975" y="1013"/>
                </a:lnTo>
                <a:lnTo>
                  <a:pt x="3959" y="996"/>
                </a:lnTo>
                <a:lnTo>
                  <a:pt x="3944" y="986"/>
                </a:lnTo>
                <a:lnTo>
                  <a:pt x="3929" y="917"/>
                </a:lnTo>
                <a:lnTo>
                  <a:pt x="3913" y="900"/>
                </a:lnTo>
                <a:lnTo>
                  <a:pt x="3869" y="867"/>
                </a:lnTo>
                <a:lnTo>
                  <a:pt x="3854" y="892"/>
                </a:lnTo>
                <a:lnTo>
                  <a:pt x="3840" y="917"/>
                </a:lnTo>
                <a:lnTo>
                  <a:pt x="3825" y="909"/>
                </a:lnTo>
                <a:lnTo>
                  <a:pt x="3810" y="978"/>
                </a:lnTo>
                <a:lnTo>
                  <a:pt x="3766" y="873"/>
                </a:lnTo>
                <a:lnTo>
                  <a:pt x="3750" y="926"/>
                </a:lnTo>
                <a:lnTo>
                  <a:pt x="3735" y="990"/>
                </a:lnTo>
                <a:lnTo>
                  <a:pt x="3719" y="953"/>
                </a:lnTo>
                <a:lnTo>
                  <a:pt x="3704" y="888"/>
                </a:lnTo>
                <a:lnTo>
                  <a:pt x="3660" y="877"/>
                </a:lnTo>
                <a:lnTo>
                  <a:pt x="3647" y="909"/>
                </a:lnTo>
                <a:lnTo>
                  <a:pt x="3629" y="905"/>
                </a:lnTo>
                <a:lnTo>
                  <a:pt x="3616" y="921"/>
                </a:lnTo>
                <a:lnTo>
                  <a:pt x="3600" y="930"/>
                </a:lnTo>
                <a:lnTo>
                  <a:pt x="3554" y="877"/>
                </a:lnTo>
                <a:lnTo>
                  <a:pt x="3541" y="932"/>
                </a:lnTo>
                <a:lnTo>
                  <a:pt x="3528" y="974"/>
                </a:lnTo>
                <a:lnTo>
                  <a:pt x="3510" y="969"/>
                </a:lnTo>
                <a:lnTo>
                  <a:pt x="3497" y="1036"/>
                </a:lnTo>
                <a:lnTo>
                  <a:pt x="3453" y="1017"/>
                </a:lnTo>
                <a:lnTo>
                  <a:pt x="3435" y="1070"/>
                </a:lnTo>
                <a:lnTo>
                  <a:pt x="3422" y="1068"/>
                </a:lnTo>
                <a:lnTo>
                  <a:pt x="3405" y="1097"/>
                </a:lnTo>
                <a:lnTo>
                  <a:pt x="3391" y="1105"/>
                </a:lnTo>
                <a:lnTo>
                  <a:pt x="3347" y="1114"/>
                </a:lnTo>
                <a:lnTo>
                  <a:pt x="3330" y="1130"/>
                </a:lnTo>
                <a:lnTo>
                  <a:pt x="3316" y="1099"/>
                </a:lnTo>
                <a:lnTo>
                  <a:pt x="3303" y="1099"/>
                </a:lnTo>
                <a:lnTo>
                  <a:pt x="3286" y="1113"/>
                </a:lnTo>
                <a:lnTo>
                  <a:pt x="3242" y="1097"/>
                </a:lnTo>
                <a:lnTo>
                  <a:pt x="3228" y="1090"/>
                </a:lnTo>
                <a:lnTo>
                  <a:pt x="3211" y="1072"/>
                </a:lnTo>
                <a:lnTo>
                  <a:pt x="3197" y="1093"/>
                </a:lnTo>
                <a:lnTo>
                  <a:pt x="3182" y="1080"/>
                </a:lnTo>
                <a:lnTo>
                  <a:pt x="3136" y="1067"/>
                </a:lnTo>
                <a:lnTo>
                  <a:pt x="3123" y="1059"/>
                </a:lnTo>
                <a:lnTo>
                  <a:pt x="3107" y="1040"/>
                </a:lnTo>
                <a:lnTo>
                  <a:pt x="3092" y="1059"/>
                </a:lnTo>
                <a:lnTo>
                  <a:pt x="3078" y="1078"/>
                </a:lnTo>
                <a:lnTo>
                  <a:pt x="3032" y="1068"/>
                </a:lnTo>
                <a:lnTo>
                  <a:pt x="3017" y="1109"/>
                </a:lnTo>
                <a:lnTo>
                  <a:pt x="3004" y="1222"/>
                </a:lnTo>
                <a:lnTo>
                  <a:pt x="2988" y="1260"/>
                </a:lnTo>
                <a:lnTo>
                  <a:pt x="2973" y="1262"/>
                </a:lnTo>
                <a:lnTo>
                  <a:pt x="2929" y="1237"/>
                </a:lnTo>
                <a:lnTo>
                  <a:pt x="2913" y="1245"/>
                </a:lnTo>
                <a:lnTo>
                  <a:pt x="2898" y="1201"/>
                </a:lnTo>
                <a:lnTo>
                  <a:pt x="2883" y="1195"/>
                </a:lnTo>
                <a:lnTo>
                  <a:pt x="2869" y="1201"/>
                </a:lnTo>
                <a:lnTo>
                  <a:pt x="2823" y="1168"/>
                </a:lnTo>
                <a:lnTo>
                  <a:pt x="2808" y="1166"/>
                </a:lnTo>
                <a:lnTo>
                  <a:pt x="2794" y="1218"/>
                </a:lnTo>
                <a:lnTo>
                  <a:pt x="2779" y="1260"/>
                </a:lnTo>
                <a:lnTo>
                  <a:pt x="2764" y="1255"/>
                </a:lnTo>
                <a:lnTo>
                  <a:pt x="2720" y="1243"/>
                </a:lnTo>
                <a:lnTo>
                  <a:pt x="2704" y="1253"/>
                </a:lnTo>
                <a:lnTo>
                  <a:pt x="2689" y="1253"/>
                </a:lnTo>
                <a:lnTo>
                  <a:pt x="2675" y="1249"/>
                </a:lnTo>
                <a:lnTo>
                  <a:pt x="2658" y="1237"/>
                </a:lnTo>
                <a:lnTo>
                  <a:pt x="2614" y="1230"/>
                </a:lnTo>
                <a:lnTo>
                  <a:pt x="2601" y="1239"/>
                </a:lnTo>
                <a:lnTo>
                  <a:pt x="2583" y="1260"/>
                </a:lnTo>
                <a:lnTo>
                  <a:pt x="2570" y="1253"/>
                </a:lnTo>
                <a:lnTo>
                  <a:pt x="2556" y="1256"/>
                </a:lnTo>
                <a:lnTo>
                  <a:pt x="2508" y="1270"/>
                </a:lnTo>
                <a:lnTo>
                  <a:pt x="2495" y="1245"/>
                </a:lnTo>
                <a:lnTo>
                  <a:pt x="2482" y="1249"/>
                </a:lnTo>
                <a:lnTo>
                  <a:pt x="2464" y="1243"/>
                </a:lnTo>
                <a:lnTo>
                  <a:pt x="2451" y="1256"/>
                </a:lnTo>
                <a:lnTo>
                  <a:pt x="2407" y="1243"/>
                </a:lnTo>
                <a:lnTo>
                  <a:pt x="2389" y="1243"/>
                </a:lnTo>
                <a:lnTo>
                  <a:pt x="2376" y="1256"/>
                </a:lnTo>
                <a:lnTo>
                  <a:pt x="2359" y="1251"/>
                </a:lnTo>
                <a:lnTo>
                  <a:pt x="2345" y="1274"/>
                </a:lnTo>
                <a:lnTo>
                  <a:pt x="2301" y="1276"/>
                </a:lnTo>
                <a:lnTo>
                  <a:pt x="2284" y="1256"/>
                </a:lnTo>
                <a:lnTo>
                  <a:pt x="2270" y="1266"/>
                </a:lnTo>
                <a:lnTo>
                  <a:pt x="2257" y="1281"/>
                </a:lnTo>
                <a:lnTo>
                  <a:pt x="2240" y="1276"/>
                </a:lnTo>
                <a:lnTo>
                  <a:pt x="2196" y="1278"/>
                </a:lnTo>
                <a:lnTo>
                  <a:pt x="2182" y="1276"/>
                </a:lnTo>
                <a:lnTo>
                  <a:pt x="2165" y="1283"/>
                </a:lnTo>
                <a:lnTo>
                  <a:pt x="2151" y="1287"/>
                </a:lnTo>
                <a:lnTo>
                  <a:pt x="2136" y="1283"/>
                </a:lnTo>
                <a:lnTo>
                  <a:pt x="2092" y="1293"/>
                </a:lnTo>
                <a:lnTo>
                  <a:pt x="2077" y="1314"/>
                </a:lnTo>
                <a:lnTo>
                  <a:pt x="2061" y="1314"/>
                </a:lnTo>
                <a:lnTo>
                  <a:pt x="2046" y="1310"/>
                </a:lnTo>
                <a:lnTo>
                  <a:pt x="2033" y="1314"/>
                </a:lnTo>
                <a:lnTo>
                  <a:pt x="1986" y="1306"/>
                </a:lnTo>
                <a:lnTo>
                  <a:pt x="1971" y="1303"/>
                </a:lnTo>
                <a:lnTo>
                  <a:pt x="1958" y="1303"/>
                </a:lnTo>
                <a:lnTo>
                  <a:pt x="1942" y="1324"/>
                </a:lnTo>
                <a:lnTo>
                  <a:pt x="1927" y="1326"/>
                </a:lnTo>
                <a:lnTo>
                  <a:pt x="1883" y="1310"/>
                </a:lnTo>
                <a:lnTo>
                  <a:pt x="1867" y="1306"/>
                </a:lnTo>
                <a:lnTo>
                  <a:pt x="1852" y="1310"/>
                </a:lnTo>
                <a:lnTo>
                  <a:pt x="1837" y="1327"/>
                </a:lnTo>
                <a:lnTo>
                  <a:pt x="1823" y="1364"/>
                </a:lnTo>
                <a:lnTo>
                  <a:pt x="1779" y="1339"/>
                </a:lnTo>
                <a:lnTo>
                  <a:pt x="1762" y="1337"/>
                </a:lnTo>
                <a:lnTo>
                  <a:pt x="1748" y="1347"/>
                </a:lnTo>
                <a:lnTo>
                  <a:pt x="1733" y="1337"/>
                </a:lnTo>
                <a:lnTo>
                  <a:pt x="1718" y="1329"/>
                </a:lnTo>
                <a:lnTo>
                  <a:pt x="1674" y="1316"/>
                </a:lnTo>
                <a:lnTo>
                  <a:pt x="1660" y="1318"/>
                </a:lnTo>
                <a:lnTo>
                  <a:pt x="1643" y="1358"/>
                </a:lnTo>
                <a:lnTo>
                  <a:pt x="1629" y="1379"/>
                </a:lnTo>
                <a:lnTo>
                  <a:pt x="1612" y="1381"/>
                </a:lnTo>
                <a:lnTo>
                  <a:pt x="1568" y="1379"/>
                </a:lnTo>
                <a:lnTo>
                  <a:pt x="1555" y="1356"/>
                </a:lnTo>
                <a:lnTo>
                  <a:pt x="1537" y="1372"/>
                </a:lnTo>
                <a:lnTo>
                  <a:pt x="1524" y="1389"/>
                </a:lnTo>
                <a:lnTo>
                  <a:pt x="1510" y="1406"/>
                </a:lnTo>
                <a:lnTo>
                  <a:pt x="1463" y="1395"/>
                </a:lnTo>
                <a:lnTo>
                  <a:pt x="1449" y="1400"/>
                </a:lnTo>
                <a:lnTo>
                  <a:pt x="1436" y="1385"/>
                </a:lnTo>
                <a:lnTo>
                  <a:pt x="1418" y="1364"/>
                </a:lnTo>
                <a:lnTo>
                  <a:pt x="1405" y="1356"/>
                </a:lnTo>
                <a:lnTo>
                  <a:pt x="1361" y="1341"/>
                </a:lnTo>
                <a:lnTo>
                  <a:pt x="1344" y="1379"/>
                </a:lnTo>
                <a:lnTo>
                  <a:pt x="1330" y="1370"/>
                </a:lnTo>
                <a:lnTo>
                  <a:pt x="1315" y="1395"/>
                </a:lnTo>
                <a:lnTo>
                  <a:pt x="1299" y="1406"/>
                </a:lnTo>
                <a:lnTo>
                  <a:pt x="1255" y="1422"/>
                </a:lnTo>
                <a:lnTo>
                  <a:pt x="1240" y="1416"/>
                </a:lnTo>
                <a:lnTo>
                  <a:pt x="1225" y="1418"/>
                </a:lnTo>
                <a:lnTo>
                  <a:pt x="1209" y="1422"/>
                </a:lnTo>
                <a:lnTo>
                  <a:pt x="1194" y="1425"/>
                </a:lnTo>
                <a:lnTo>
                  <a:pt x="1150" y="1414"/>
                </a:lnTo>
                <a:lnTo>
                  <a:pt x="1134" y="1414"/>
                </a:lnTo>
                <a:lnTo>
                  <a:pt x="1121" y="1406"/>
                </a:lnTo>
                <a:lnTo>
                  <a:pt x="1106" y="1418"/>
                </a:lnTo>
                <a:lnTo>
                  <a:pt x="1090" y="1412"/>
                </a:lnTo>
                <a:lnTo>
                  <a:pt x="1046" y="1400"/>
                </a:lnTo>
                <a:lnTo>
                  <a:pt x="1031" y="1406"/>
                </a:lnTo>
                <a:lnTo>
                  <a:pt x="1015" y="1418"/>
                </a:lnTo>
                <a:lnTo>
                  <a:pt x="1002" y="1414"/>
                </a:lnTo>
                <a:lnTo>
                  <a:pt x="985" y="1410"/>
                </a:lnTo>
                <a:lnTo>
                  <a:pt x="940" y="1414"/>
                </a:lnTo>
                <a:lnTo>
                  <a:pt x="927" y="1404"/>
                </a:lnTo>
                <a:lnTo>
                  <a:pt x="910" y="1422"/>
                </a:lnTo>
                <a:lnTo>
                  <a:pt x="896" y="1429"/>
                </a:lnTo>
                <a:lnTo>
                  <a:pt x="881" y="1423"/>
                </a:lnTo>
                <a:lnTo>
                  <a:pt x="835" y="1422"/>
                </a:lnTo>
                <a:lnTo>
                  <a:pt x="822" y="1422"/>
                </a:lnTo>
                <a:lnTo>
                  <a:pt x="808" y="1425"/>
                </a:lnTo>
                <a:lnTo>
                  <a:pt x="791" y="1435"/>
                </a:lnTo>
                <a:lnTo>
                  <a:pt x="777" y="1439"/>
                </a:lnTo>
                <a:lnTo>
                  <a:pt x="733" y="1435"/>
                </a:lnTo>
                <a:lnTo>
                  <a:pt x="716" y="1427"/>
                </a:lnTo>
                <a:lnTo>
                  <a:pt x="703" y="1481"/>
                </a:lnTo>
                <a:lnTo>
                  <a:pt x="685" y="1487"/>
                </a:lnTo>
                <a:lnTo>
                  <a:pt x="672" y="1491"/>
                </a:lnTo>
                <a:lnTo>
                  <a:pt x="628" y="1481"/>
                </a:lnTo>
                <a:lnTo>
                  <a:pt x="610" y="1479"/>
                </a:lnTo>
                <a:lnTo>
                  <a:pt x="597" y="1477"/>
                </a:lnTo>
                <a:lnTo>
                  <a:pt x="584" y="1462"/>
                </a:lnTo>
                <a:lnTo>
                  <a:pt x="566" y="1477"/>
                </a:lnTo>
                <a:lnTo>
                  <a:pt x="522" y="1469"/>
                </a:lnTo>
                <a:lnTo>
                  <a:pt x="509" y="1460"/>
                </a:lnTo>
                <a:lnTo>
                  <a:pt x="491" y="1475"/>
                </a:lnTo>
                <a:lnTo>
                  <a:pt x="478" y="1460"/>
                </a:lnTo>
                <a:lnTo>
                  <a:pt x="463" y="1454"/>
                </a:lnTo>
                <a:lnTo>
                  <a:pt x="417" y="1456"/>
                </a:lnTo>
                <a:lnTo>
                  <a:pt x="403" y="1450"/>
                </a:lnTo>
                <a:lnTo>
                  <a:pt x="388" y="1460"/>
                </a:lnTo>
                <a:lnTo>
                  <a:pt x="372" y="1450"/>
                </a:lnTo>
                <a:lnTo>
                  <a:pt x="359" y="1445"/>
                </a:lnTo>
                <a:lnTo>
                  <a:pt x="313" y="1443"/>
                </a:lnTo>
                <a:lnTo>
                  <a:pt x="298" y="1446"/>
                </a:lnTo>
                <a:lnTo>
                  <a:pt x="284" y="1631"/>
                </a:lnTo>
                <a:lnTo>
                  <a:pt x="269" y="1633"/>
                </a:lnTo>
                <a:lnTo>
                  <a:pt x="253" y="1652"/>
                </a:lnTo>
                <a:lnTo>
                  <a:pt x="209" y="1650"/>
                </a:lnTo>
                <a:lnTo>
                  <a:pt x="194" y="1682"/>
                </a:lnTo>
                <a:lnTo>
                  <a:pt x="179" y="1671"/>
                </a:lnTo>
                <a:lnTo>
                  <a:pt x="163" y="1667"/>
                </a:lnTo>
                <a:lnTo>
                  <a:pt x="150" y="1673"/>
                </a:lnTo>
                <a:lnTo>
                  <a:pt x="104" y="1656"/>
                </a:lnTo>
                <a:lnTo>
                  <a:pt x="88" y="1665"/>
                </a:lnTo>
                <a:lnTo>
                  <a:pt x="75" y="1665"/>
                </a:lnTo>
                <a:lnTo>
                  <a:pt x="60" y="1640"/>
                </a:lnTo>
                <a:lnTo>
                  <a:pt x="44" y="1642"/>
                </a:lnTo>
                <a:lnTo>
                  <a:pt x="0" y="1640"/>
                </a:lnTo>
                <a:close/>
              </a:path>
            </a:pathLst>
          </a:custGeom>
          <a:solidFill>
            <a:srgbClr val="FFFFCC"/>
          </a:solidFill>
          <a:ln w="9525">
            <a:noFill/>
            <a:round/>
            <a:headEnd/>
            <a:tailEnd/>
          </a:ln>
        </p:spPr>
        <p:txBody>
          <a:bodyPr/>
          <a:lstStyle/>
          <a:p>
            <a:endParaRPr lang="en-US"/>
          </a:p>
        </p:txBody>
      </p:sp>
      <p:sp>
        <p:nvSpPr>
          <p:cNvPr id="108554" name="Freeform 13"/>
          <p:cNvSpPr>
            <a:spLocks/>
          </p:cNvSpPr>
          <p:nvPr/>
        </p:nvSpPr>
        <p:spPr bwMode="auto">
          <a:xfrm>
            <a:off x="2452688" y="2716213"/>
            <a:ext cx="4318000" cy="1412875"/>
          </a:xfrm>
          <a:custGeom>
            <a:avLst/>
            <a:gdLst>
              <a:gd name="T0" fmla="*/ 2147483647 w 5439"/>
              <a:gd name="T1" fmla="*/ 2147483647 h 1778"/>
              <a:gd name="T2" fmla="*/ 2147483647 w 5439"/>
              <a:gd name="T3" fmla="*/ 2147483647 h 1778"/>
              <a:gd name="T4" fmla="*/ 2147483647 w 5439"/>
              <a:gd name="T5" fmla="*/ 2147483647 h 1778"/>
              <a:gd name="T6" fmla="*/ 2147483647 w 5439"/>
              <a:gd name="T7" fmla="*/ 2147483647 h 1778"/>
              <a:gd name="T8" fmla="*/ 2147483647 w 5439"/>
              <a:gd name="T9" fmla="*/ 2147483647 h 1778"/>
              <a:gd name="T10" fmla="*/ 2147483647 w 5439"/>
              <a:gd name="T11" fmla="*/ 2147483647 h 1778"/>
              <a:gd name="T12" fmla="*/ 2147483647 w 5439"/>
              <a:gd name="T13" fmla="*/ 2147483647 h 1778"/>
              <a:gd name="T14" fmla="*/ 2147483647 w 5439"/>
              <a:gd name="T15" fmla="*/ 2147483647 h 1778"/>
              <a:gd name="T16" fmla="*/ 2147483647 w 5439"/>
              <a:gd name="T17" fmla="*/ 2147483647 h 1778"/>
              <a:gd name="T18" fmla="*/ 2147483647 w 5439"/>
              <a:gd name="T19" fmla="*/ 2147483647 h 1778"/>
              <a:gd name="T20" fmla="*/ 2147483647 w 5439"/>
              <a:gd name="T21" fmla="*/ 2147483647 h 1778"/>
              <a:gd name="T22" fmla="*/ 2147483647 w 5439"/>
              <a:gd name="T23" fmla="*/ 2147483647 h 1778"/>
              <a:gd name="T24" fmla="*/ 2147483647 w 5439"/>
              <a:gd name="T25" fmla="*/ 2147483647 h 1778"/>
              <a:gd name="T26" fmla="*/ 2147483647 w 5439"/>
              <a:gd name="T27" fmla="*/ 2147483647 h 1778"/>
              <a:gd name="T28" fmla="*/ 2147483647 w 5439"/>
              <a:gd name="T29" fmla="*/ 2147483647 h 1778"/>
              <a:gd name="T30" fmla="*/ 2147483647 w 5439"/>
              <a:gd name="T31" fmla="*/ 2147483647 h 1778"/>
              <a:gd name="T32" fmla="*/ 2147483647 w 5439"/>
              <a:gd name="T33" fmla="*/ 2147483647 h 1778"/>
              <a:gd name="T34" fmla="*/ 2147483647 w 5439"/>
              <a:gd name="T35" fmla="*/ 2147483647 h 1778"/>
              <a:gd name="T36" fmla="*/ 2147483647 w 5439"/>
              <a:gd name="T37" fmla="*/ 2147483647 h 1778"/>
              <a:gd name="T38" fmla="*/ 2147483647 w 5439"/>
              <a:gd name="T39" fmla="*/ 2147483647 h 1778"/>
              <a:gd name="T40" fmla="*/ 2147483647 w 5439"/>
              <a:gd name="T41" fmla="*/ 2147483647 h 1778"/>
              <a:gd name="T42" fmla="*/ 2147483647 w 5439"/>
              <a:gd name="T43" fmla="*/ 2147483647 h 1778"/>
              <a:gd name="T44" fmla="*/ 2147483647 w 5439"/>
              <a:gd name="T45" fmla="*/ 2147483647 h 1778"/>
              <a:gd name="T46" fmla="*/ 2147483647 w 5439"/>
              <a:gd name="T47" fmla="*/ 2147483647 h 1778"/>
              <a:gd name="T48" fmla="*/ 2147483647 w 5439"/>
              <a:gd name="T49" fmla="*/ 2147483647 h 1778"/>
              <a:gd name="T50" fmla="*/ 2147483647 w 5439"/>
              <a:gd name="T51" fmla="*/ 2147483647 h 1778"/>
              <a:gd name="T52" fmla="*/ 2147483647 w 5439"/>
              <a:gd name="T53" fmla="*/ 2147483647 h 1778"/>
              <a:gd name="T54" fmla="*/ 2147483647 w 5439"/>
              <a:gd name="T55" fmla="*/ 2147483647 h 1778"/>
              <a:gd name="T56" fmla="*/ 2147483647 w 5439"/>
              <a:gd name="T57" fmla="*/ 2147483647 h 1778"/>
              <a:gd name="T58" fmla="*/ 2147483647 w 5439"/>
              <a:gd name="T59" fmla="*/ 2147483647 h 1778"/>
              <a:gd name="T60" fmla="*/ 2147483647 w 5439"/>
              <a:gd name="T61" fmla="*/ 2147483647 h 1778"/>
              <a:gd name="T62" fmla="*/ 2147483647 w 5439"/>
              <a:gd name="T63" fmla="*/ 2147483647 h 1778"/>
              <a:gd name="T64" fmla="*/ 2147483647 w 5439"/>
              <a:gd name="T65" fmla="*/ 2147483647 h 1778"/>
              <a:gd name="T66" fmla="*/ 2147483647 w 5439"/>
              <a:gd name="T67" fmla="*/ 2147483647 h 1778"/>
              <a:gd name="T68" fmla="*/ 2147483647 w 5439"/>
              <a:gd name="T69" fmla="*/ 2147483647 h 1778"/>
              <a:gd name="T70" fmla="*/ 2147483647 w 5439"/>
              <a:gd name="T71" fmla="*/ 2147483647 h 1778"/>
              <a:gd name="T72" fmla="*/ 2147483647 w 5439"/>
              <a:gd name="T73" fmla="*/ 2147483647 h 1778"/>
              <a:gd name="T74" fmla="*/ 2147483647 w 5439"/>
              <a:gd name="T75" fmla="*/ 2147483647 h 1778"/>
              <a:gd name="T76" fmla="*/ 2147483647 w 5439"/>
              <a:gd name="T77" fmla="*/ 2147483647 h 1778"/>
              <a:gd name="T78" fmla="*/ 2147483647 w 5439"/>
              <a:gd name="T79" fmla="*/ 2147483647 h 1778"/>
              <a:gd name="T80" fmla="*/ 2147483647 w 5439"/>
              <a:gd name="T81" fmla="*/ 2147483647 h 1778"/>
              <a:gd name="T82" fmla="*/ 2147483647 w 5439"/>
              <a:gd name="T83" fmla="*/ 2147483647 h 1778"/>
              <a:gd name="T84" fmla="*/ 2147483647 w 5439"/>
              <a:gd name="T85" fmla="*/ 2147483647 h 1778"/>
              <a:gd name="T86" fmla="*/ 2147483647 w 5439"/>
              <a:gd name="T87" fmla="*/ 2147483647 h 1778"/>
              <a:gd name="T88" fmla="*/ 2147483647 w 5439"/>
              <a:gd name="T89" fmla="*/ 2147483647 h 1778"/>
              <a:gd name="T90" fmla="*/ 2147483647 w 5439"/>
              <a:gd name="T91" fmla="*/ 2147483647 h 1778"/>
              <a:gd name="T92" fmla="*/ 2147483647 w 5439"/>
              <a:gd name="T93" fmla="*/ 2147483647 h 1778"/>
              <a:gd name="T94" fmla="*/ 2147483647 w 5439"/>
              <a:gd name="T95" fmla="*/ 2147483647 h 1778"/>
              <a:gd name="T96" fmla="*/ 2147483647 w 5439"/>
              <a:gd name="T97" fmla="*/ 2147483647 h 1778"/>
              <a:gd name="T98" fmla="*/ 2147483647 w 5439"/>
              <a:gd name="T99" fmla="*/ 2147483647 h 1778"/>
              <a:gd name="T100" fmla="*/ 2147483647 w 5439"/>
              <a:gd name="T101" fmla="*/ 2147483647 h 1778"/>
              <a:gd name="T102" fmla="*/ 2147483647 w 5439"/>
              <a:gd name="T103" fmla="*/ 2147483647 h 1778"/>
              <a:gd name="T104" fmla="*/ 2147483647 w 5439"/>
              <a:gd name="T105" fmla="*/ 2147483647 h 1778"/>
              <a:gd name="T106" fmla="*/ 2147483647 w 5439"/>
              <a:gd name="T107" fmla="*/ 2147483647 h 1778"/>
              <a:gd name="T108" fmla="*/ 2147483647 w 5439"/>
              <a:gd name="T109" fmla="*/ 2147483647 h 1778"/>
              <a:gd name="T110" fmla="*/ 2147483647 w 5439"/>
              <a:gd name="T111" fmla="*/ 2147483647 h 1778"/>
              <a:gd name="T112" fmla="*/ 2147483647 w 5439"/>
              <a:gd name="T113" fmla="*/ 2147483647 h 1778"/>
              <a:gd name="T114" fmla="*/ 2147483647 w 5439"/>
              <a:gd name="T115" fmla="*/ 2147483647 h 17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778"/>
              <a:gd name="T176" fmla="*/ 5439 w 5439"/>
              <a:gd name="T177" fmla="*/ 1778 h 17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778">
                <a:moveTo>
                  <a:pt x="0" y="1690"/>
                </a:moveTo>
                <a:lnTo>
                  <a:pt x="0" y="1431"/>
                </a:lnTo>
                <a:lnTo>
                  <a:pt x="44" y="1443"/>
                </a:lnTo>
                <a:lnTo>
                  <a:pt x="60" y="1458"/>
                </a:lnTo>
                <a:lnTo>
                  <a:pt x="75" y="1464"/>
                </a:lnTo>
                <a:lnTo>
                  <a:pt x="88" y="1466"/>
                </a:lnTo>
                <a:lnTo>
                  <a:pt x="104" y="1460"/>
                </a:lnTo>
                <a:lnTo>
                  <a:pt x="150" y="1483"/>
                </a:lnTo>
                <a:lnTo>
                  <a:pt x="163" y="1471"/>
                </a:lnTo>
                <a:lnTo>
                  <a:pt x="179" y="1471"/>
                </a:lnTo>
                <a:lnTo>
                  <a:pt x="194" y="1512"/>
                </a:lnTo>
                <a:lnTo>
                  <a:pt x="209" y="1466"/>
                </a:lnTo>
                <a:lnTo>
                  <a:pt x="253" y="1473"/>
                </a:lnTo>
                <a:lnTo>
                  <a:pt x="269" y="1356"/>
                </a:lnTo>
                <a:lnTo>
                  <a:pt x="284" y="1333"/>
                </a:lnTo>
                <a:lnTo>
                  <a:pt x="298" y="1322"/>
                </a:lnTo>
                <a:lnTo>
                  <a:pt x="313" y="1318"/>
                </a:lnTo>
                <a:lnTo>
                  <a:pt x="359" y="1314"/>
                </a:lnTo>
                <a:lnTo>
                  <a:pt x="372" y="1322"/>
                </a:lnTo>
                <a:lnTo>
                  <a:pt x="388" y="1329"/>
                </a:lnTo>
                <a:lnTo>
                  <a:pt x="403" y="1333"/>
                </a:lnTo>
                <a:lnTo>
                  <a:pt x="417" y="1335"/>
                </a:lnTo>
                <a:lnTo>
                  <a:pt x="463" y="1339"/>
                </a:lnTo>
                <a:lnTo>
                  <a:pt x="478" y="1350"/>
                </a:lnTo>
                <a:lnTo>
                  <a:pt x="491" y="1356"/>
                </a:lnTo>
                <a:lnTo>
                  <a:pt x="509" y="1350"/>
                </a:lnTo>
                <a:lnTo>
                  <a:pt x="522" y="1352"/>
                </a:lnTo>
                <a:lnTo>
                  <a:pt x="566" y="1362"/>
                </a:lnTo>
                <a:lnTo>
                  <a:pt x="584" y="1347"/>
                </a:lnTo>
                <a:lnTo>
                  <a:pt x="597" y="1358"/>
                </a:lnTo>
                <a:lnTo>
                  <a:pt x="610" y="1354"/>
                </a:lnTo>
                <a:lnTo>
                  <a:pt x="628" y="1362"/>
                </a:lnTo>
                <a:lnTo>
                  <a:pt x="672" y="1372"/>
                </a:lnTo>
                <a:lnTo>
                  <a:pt x="685" y="1364"/>
                </a:lnTo>
                <a:lnTo>
                  <a:pt x="703" y="1358"/>
                </a:lnTo>
                <a:lnTo>
                  <a:pt x="716" y="1347"/>
                </a:lnTo>
                <a:lnTo>
                  <a:pt x="733" y="1347"/>
                </a:lnTo>
                <a:lnTo>
                  <a:pt x="777" y="1368"/>
                </a:lnTo>
                <a:lnTo>
                  <a:pt x="791" y="1356"/>
                </a:lnTo>
                <a:lnTo>
                  <a:pt x="808" y="1358"/>
                </a:lnTo>
                <a:lnTo>
                  <a:pt x="822" y="1339"/>
                </a:lnTo>
                <a:lnTo>
                  <a:pt x="835" y="1339"/>
                </a:lnTo>
                <a:lnTo>
                  <a:pt x="881" y="1343"/>
                </a:lnTo>
                <a:lnTo>
                  <a:pt x="896" y="1358"/>
                </a:lnTo>
                <a:lnTo>
                  <a:pt x="910" y="1343"/>
                </a:lnTo>
                <a:lnTo>
                  <a:pt x="927" y="1324"/>
                </a:lnTo>
                <a:lnTo>
                  <a:pt x="940" y="1331"/>
                </a:lnTo>
                <a:lnTo>
                  <a:pt x="985" y="1329"/>
                </a:lnTo>
                <a:lnTo>
                  <a:pt x="1002" y="1329"/>
                </a:lnTo>
                <a:lnTo>
                  <a:pt x="1015" y="1335"/>
                </a:lnTo>
                <a:lnTo>
                  <a:pt x="1031" y="1325"/>
                </a:lnTo>
                <a:lnTo>
                  <a:pt x="1046" y="1310"/>
                </a:lnTo>
                <a:lnTo>
                  <a:pt x="1090" y="1322"/>
                </a:lnTo>
                <a:lnTo>
                  <a:pt x="1106" y="1318"/>
                </a:lnTo>
                <a:lnTo>
                  <a:pt x="1121" y="1302"/>
                </a:lnTo>
                <a:lnTo>
                  <a:pt x="1134" y="1291"/>
                </a:lnTo>
                <a:lnTo>
                  <a:pt x="1150" y="1289"/>
                </a:lnTo>
                <a:lnTo>
                  <a:pt x="1194" y="1291"/>
                </a:lnTo>
                <a:lnTo>
                  <a:pt x="1209" y="1287"/>
                </a:lnTo>
                <a:lnTo>
                  <a:pt x="1225" y="1287"/>
                </a:lnTo>
                <a:lnTo>
                  <a:pt x="1240" y="1277"/>
                </a:lnTo>
                <a:lnTo>
                  <a:pt x="1255" y="1281"/>
                </a:lnTo>
                <a:lnTo>
                  <a:pt x="1299" y="1260"/>
                </a:lnTo>
                <a:lnTo>
                  <a:pt x="1315" y="1237"/>
                </a:lnTo>
                <a:lnTo>
                  <a:pt x="1330" y="1212"/>
                </a:lnTo>
                <a:lnTo>
                  <a:pt x="1344" y="1226"/>
                </a:lnTo>
                <a:lnTo>
                  <a:pt x="1361" y="1180"/>
                </a:lnTo>
                <a:lnTo>
                  <a:pt x="1405" y="1183"/>
                </a:lnTo>
                <a:lnTo>
                  <a:pt x="1418" y="1203"/>
                </a:lnTo>
                <a:lnTo>
                  <a:pt x="1436" y="1212"/>
                </a:lnTo>
                <a:lnTo>
                  <a:pt x="1449" y="1231"/>
                </a:lnTo>
                <a:lnTo>
                  <a:pt x="1463" y="1220"/>
                </a:lnTo>
                <a:lnTo>
                  <a:pt x="1510" y="1226"/>
                </a:lnTo>
                <a:lnTo>
                  <a:pt x="1524" y="1212"/>
                </a:lnTo>
                <a:lnTo>
                  <a:pt x="1537" y="1191"/>
                </a:lnTo>
                <a:lnTo>
                  <a:pt x="1555" y="1189"/>
                </a:lnTo>
                <a:lnTo>
                  <a:pt x="1568" y="1214"/>
                </a:lnTo>
                <a:lnTo>
                  <a:pt x="1612" y="1210"/>
                </a:lnTo>
                <a:lnTo>
                  <a:pt x="1629" y="1206"/>
                </a:lnTo>
                <a:lnTo>
                  <a:pt x="1643" y="1193"/>
                </a:lnTo>
                <a:lnTo>
                  <a:pt x="1660" y="1168"/>
                </a:lnTo>
                <a:lnTo>
                  <a:pt x="1674" y="1159"/>
                </a:lnTo>
                <a:lnTo>
                  <a:pt x="1718" y="1159"/>
                </a:lnTo>
                <a:lnTo>
                  <a:pt x="1733" y="1162"/>
                </a:lnTo>
                <a:lnTo>
                  <a:pt x="1748" y="1172"/>
                </a:lnTo>
                <a:lnTo>
                  <a:pt x="1762" y="1174"/>
                </a:lnTo>
                <a:lnTo>
                  <a:pt x="1779" y="1166"/>
                </a:lnTo>
                <a:lnTo>
                  <a:pt x="1823" y="1180"/>
                </a:lnTo>
                <a:lnTo>
                  <a:pt x="1837" y="1135"/>
                </a:lnTo>
                <a:lnTo>
                  <a:pt x="1852" y="1109"/>
                </a:lnTo>
                <a:lnTo>
                  <a:pt x="1867" y="1101"/>
                </a:lnTo>
                <a:lnTo>
                  <a:pt x="1883" y="1109"/>
                </a:lnTo>
                <a:lnTo>
                  <a:pt x="1927" y="1128"/>
                </a:lnTo>
                <a:lnTo>
                  <a:pt x="1942" y="1109"/>
                </a:lnTo>
                <a:lnTo>
                  <a:pt x="1958" y="1091"/>
                </a:lnTo>
                <a:lnTo>
                  <a:pt x="1971" y="1095"/>
                </a:lnTo>
                <a:lnTo>
                  <a:pt x="1986" y="1093"/>
                </a:lnTo>
                <a:lnTo>
                  <a:pt x="2033" y="1066"/>
                </a:lnTo>
                <a:lnTo>
                  <a:pt x="2046" y="1059"/>
                </a:lnTo>
                <a:lnTo>
                  <a:pt x="2061" y="1074"/>
                </a:lnTo>
                <a:lnTo>
                  <a:pt x="2077" y="1066"/>
                </a:lnTo>
                <a:lnTo>
                  <a:pt x="2092" y="1041"/>
                </a:lnTo>
                <a:lnTo>
                  <a:pt x="2136" y="1032"/>
                </a:lnTo>
                <a:lnTo>
                  <a:pt x="2151" y="1038"/>
                </a:lnTo>
                <a:lnTo>
                  <a:pt x="2165" y="1028"/>
                </a:lnTo>
                <a:lnTo>
                  <a:pt x="2182" y="1022"/>
                </a:lnTo>
                <a:lnTo>
                  <a:pt x="2196" y="1028"/>
                </a:lnTo>
                <a:lnTo>
                  <a:pt x="2240" y="1028"/>
                </a:lnTo>
                <a:lnTo>
                  <a:pt x="2257" y="1030"/>
                </a:lnTo>
                <a:lnTo>
                  <a:pt x="2270" y="1007"/>
                </a:lnTo>
                <a:lnTo>
                  <a:pt x="2284" y="1009"/>
                </a:lnTo>
                <a:lnTo>
                  <a:pt x="2301" y="1040"/>
                </a:lnTo>
                <a:lnTo>
                  <a:pt x="2345" y="1026"/>
                </a:lnTo>
                <a:lnTo>
                  <a:pt x="2359" y="988"/>
                </a:lnTo>
                <a:lnTo>
                  <a:pt x="2376" y="993"/>
                </a:lnTo>
                <a:lnTo>
                  <a:pt x="2389" y="978"/>
                </a:lnTo>
                <a:lnTo>
                  <a:pt x="2407" y="990"/>
                </a:lnTo>
                <a:lnTo>
                  <a:pt x="2451" y="997"/>
                </a:lnTo>
                <a:lnTo>
                  <a:pt x="2464" y="976"/>
                </a:lnTo>
                <a:lnTo>
                  <a:pt x="2482" y="997"/>
                </a:lnTo>
                <a:lnTo>
                  <a:pt x="2495" y="997"/>
                </a:lnTo>
                <a:lnTo>
                  <a:pt x="2508" y="1026"/>
                </a:lnTo>
                <a:lnTo>
                  <a:pt x="2556" y="999"/>
                </a:lnTo>
                <a:lnTo>
                  <a:pt x="2570" y="997"/>
                </a:lnTo>
                <a:lnTo>
                  <a:pt x="2583" y="978"/>
                </a:lnTo>
                <a:lnTo>
                  <a:pt x="2601" y="961"/>
                </a:lnTo>
                <a:lnTo>
                  <a:pt x="2614" y="940"/>
                </a:lnTo>
                <a:lnTo>
                  <a:pt x="2658" y="957"/>
                </a:lnTo>
                <a:lnTo>
                  <a:pt x="2675" y="963"/>
                </a:lnTo>
                <a:lnTo>
                  <a:pt x="2689" y="988"/>
                </a:lnTo>
                <a:lnTo>
                  <a:pt x="2704" y="965"/>
                </a:lnTo>
                <a:lnTo>
                  <a:pt x="2720" y="961"/>
                </a:lnTo>
                <a:lnTo>
                  <a:pt x="2764" y="969"/>
                </a:lnTo>
                <a:lnTo>
                  <a:pt x="2779" y="980"/>
                </a:lnTo>
                <a:lnTo>
                  <a:pt x="2794" y="947"/>
                </a:lnTo>
                <a:lnTo>
                  <a:pt x="2808" y="869"/>
                </a:lnTo>
                <a:lnTo>
                  <a:pt x="2823" y="876"/>
                </a:lnTo>
                <a:lnTo>
                  <a:pt x="2869" y="934"/>
                </a:lnTo>
                <a:lnTo>
                  <a:pt x="2883" y="911"/>
                </a:lnTo>
                <a:lnTo>
                  <a:pt x="2898" y="922"/>
                </a:lnTo>
                <a:lnTo>
                  <a:pt x="2913" y="980"/>
                </a:lnTo>
                <a:lnTo>
                  <a:pt x="2929" y="934"/>
                </a:lnTo>
                <a:lnTo>
                  <a:pt x="2973" y="940"/>
                </a:lnTo>
                <a:lnTo>
                  <a:pt x="2988" y="924"/>
                </a:lnTo>
                <a:lnTo>
                  <a:pt x="3004" y="915"/>
                </a:lnTo>
                <a:lnTo>
                  <a:pt x="3017" y="894"/>
                </a:lnTo>
                <a:lnTo>
                  <a:pt x="3032" y="836"/>
                </a:lnTo>
                <a:lnTo>
                  <a:pt x="3078" y="848"/>
                </a:lnTo>
                <a:lnTo>
                  <a:pt x="3092" y="809"/>
                </a:lnTo>
                <a:lnTo>
                  <a:pt x="3107" y="800"/>
                </a:lnTo>
                <a:lnTo>
                  <a:pt x="3123" y="846"/>
                </a:lnTo>
                <a:lnTo>
                  <a:pt x="3136" y="832"/>
                </a:lnTo>
                <a:lnTo>
                  <a:pt x="3182" y="844"/>
                </a:lnTo>
                <a:lnTo>
                  <a:pt x="3197" y="875"/>
                </a:lnTo>
                <a:lnTo>
                  <a:pt x="3211" y="844"/>
                </a:lnTo>
                <a:lnTo>
                  <a:pt x="3228" y="859"/>
                </a:lnTo>
                <a:lnTo>
                  <a:pt x="3242" y="857"/>
                </a:lnTo>
                <a:lnTo>
                  <a:pt x="3286" y="880"/>
                </a:lnTo>
                <a:lnTo>
                  <a:pt x="3303" y="850"/>
                </a:lnTo>
                <a:lnTo>
                  <a:pt x="3316" y="838"/>
                </a:lnTo>
                <a:lnTo>
                  <a:pt x="3330" y="861"/>
                </a:lnTo>
                <a:lnTo>
                  <a:pt x="3347" y="853"/>
                </a:lnTo>
                <a:lnTo>
                  <a:pt x="3391" y="805"/>
                </a:lnTo>
                <a:lnTo>
                  <a:pt x="3405" y="784"/>
                </a:lnTo>
                <a:lnTo>
                  <a:pt x="3422" y="767"/>
                </a:lnTo>
                <a:lnTo>
                  <a:pt x="3435" y="782"/>
                </a:lnTo>
                <a:lnTo>
                  <a:pt x="3453" y="686"/>
                </a:lnTo>
                <a:lnTo>
                  <a:pt x="3497" y="736"/>
                </a:lnTo>
                <a:lnTo>
                  <a:pt x="3510" y="644"/>
                </a:lnTo>
                <a:lnTo>
                  <a:pt x="3528" y="652"/>
                </a:lnTo>
                <a:lnTo>
                  <a:pt x="3541" y="583"/>
                </a:lnTo>
                <a:lnTo>
                  <a:pt x="3554" y="504"/>
                </a:lnTo>
                <a:lnTo>
                  <a:pt x="3600" y="558"/>
                </a:lnTo>
                <a:lnTo>
                  <a:pt x="3616" y="558"/>
                </a:lnTo>
                <a:lnTo>
                  <a:pt x="3629" y="518"/>
                </a:lnTo>
                <a:lnTo>
                  <a:pt x="3647" y="535"/>
                </a:lnTo>
                <a:lnTo>
                  <a:pt x="3660" y="447"/>
                </a:lnTo>
                <a:lnTo>
                  <a:pt x="3704" y="479"/>
                </a:lnTo>
                <a:lnTo>
                  <a:pt x="3719" y="533"/>
                </a:lnTo>
                <a:lnTo>
                  <a:pt x="3735" y="573"/>
                </a:lnTo>
                <a:lnTo>
                  <a:pt x="3750" y="489"/>
                </a:lnTo>
                <a:lnTo>
                  <a:pt x="3766" y="385"/>
                </a:lnTo>
                <a:lnTo>
                  <a:pt x="3810" y="510"/>
                </a:lnTo>
                <a:lnTo>
                  <a:pt x="3825" y="458"/>
                </a:lnTo>
                <a:lnTo>
                  <a:pt x="3840" y="431"/>
                </a:lnTo>
                <a:lnTo>
                  <a:pt x="3854" y="351"/>
                </a:lnTo>
                <a:lnTo>
                  <a:pt x="3869" y="345"/>
                </a:lnTo>
                <a:lnTo>
                  <a:pt x="3913" y="406"/>
                </a:lnTo>
                <a:lnTo>
                  <a:pt x="3929" y="426"/>
                </a:lnTo>
                <a:lnTo>
                  <a:pt x="3944" y="493"/>
                </a:lnTo>
                <a:lnTo>
                  <a:pt x="3959" y="510"/>
                </a:lnTo>
                <a:lnTo>
                  <a:pt x="3975" y="520"/>
                </a:lnTo>
                <a:lnTo>
                  <a:pt x="4019" y="531"/>
                </a:lnTo>
                <a:lnTo>
                  <a:pt x="4032" y="472"/>
                </a:lnTo>
                <a:lnTo>
                  <a:pt x="4050" y="475"/>
                </a:lnTo>
                <a:lnTo>
                  <a:pt x="4063" y="497"/>
                </a:lnTo>
                <a:lnTo>
                  <a:pt x="4080" y="577"/>
                </a:lnTo>
                <a:lnTo>
                  <a:pt x="4124" y="602"/>
                </a:lnTo>
                <a:lnTo>
                  <a:pt x="4138" y="644"/>
                </a:lnTo>
                <a:lnTo>
                  <a:pt x="4155" y="606"/>
                </a:lnTo>
                <a:lnTo>
                  <a:pt x="4169" y="606"/>
                </a:lnTo>
                <a:lnTo>
                  <a:pt x="4182" y="493"/>
                </a:lnTo>
                <a:lnTo>
                  <a:pt x="4230" y="493"/>
                </a:lnTo>
                <a:lnTo>
                  <a:pt x="4243" y="566"/>
                </a:lnTo>
                <a:lnTo>
                  <a:pt x="4257" y="573"/>
                </a:lnTo>
                <a:lnTo>
                  <a:pt x="4274" y="568"/>
                </a:lnTo>
                <a:lnTo>
                  <a:pt x="4288" y="594"/>
                </a:lnTo>
                <a:lnTo>
                  <a:pt x="4332" y="575"/>
                </a:lnTo>
                <a:lnTo>
                  <a:pt x="4349" y="619"/>
                </a:lnTo>
                <a:lnTo>
                  <a:pt x="4362" y="663"/>
                </a:lnTo>
                <a:lnTo>
                  <a:pt x="4378" y="642"/>
                </a:lnTo>
                <a:lnTo>
                  <a:pt x="4393" y="615"/>
                </a:lnTo>
                <a:lnTo>
                  <a:pt x="4437" y="631"/>
                </a:lnTo>
                <a:lnTo>
                  <a:pt x="4453" y="640"/>
                </a:lnTo>
                <a:lnTo>
                  <a:pt x="4468" y="688"/>
                </a:lnTo>
                <a:lnTo>
                  <a:pt x="4481" y="694"/>
                </a:lnTo>
                <a:lnTo>
                  <a:pt x="4499" y="621"/>
                </a:lnTo>
                <a:lnTo>
                  <a:pt x="4543" y="617"/>
                </a:lnTo>
                <a:lnTo>
                  <a:pt x="4556" y="583"/>
                </a:lnTo>
                <a:lnTo>
                  <a:pt x="4572" y="556"/>
                </a:lnTo>
                <a:lnTo>
                  <a:pt x="4587" y="546"/>
                </a:lnTo>
                <a:lnTo>
                  <a:pt x="4602" y="520"/>
                </a:lnTo>
                <a:lnTo>
                  <a:pt x="4646" y="575"/>
                </a:lnTo>
                <a:lnTo>
                  <a:pt x="4662" y="510"/>
                </a:lnTo>
                <a:lnTo>
                  <a:pt x="4677" y="508"/>
                </a:lnTo>
                <a:lnTo>
                  <a:pt x="4691" y="510"/>
                </a:lnTo>
                <a:lnTo>
                  <a:pt x="4706" y="481"/>
                </a:lnTo>
                <a:lnTo>
                  <a:pt x="4752" y="500"/>
                </a:lnTo>
                <a:lnTo>
                  <a:pt x="4765" y="479"/>
                </a:lnTo>
                <a:lnTo>
                  <a:pt x="4781" y="475"/>
                </a:lnTo>
                <a:lnTo>
                  <a:pt x="4796" y="431"/>
                </a:lnTo>
                <a:lnTo>
                  <a:pt x="4811" y="335"/>
                </a:lnTo>
                <a:lnTo>
                  <a:pt x="4856" y="326"/>
                </a:lnTo>
                <a:lnTo>
                  <a:pt x="4871" y="362"/>
                </a:lnTo>
                <a:lnTo>
                  <a:pt x="4884" y="358"/>
                </a:lnTo>
                <a:lnTo>
                  <a:pt x="4902" y="349"/>
                </a:lnTo>
                <a:lnTo>
                  <a:pt x="4915" y="339"/>
                </a:lnTo>
                <a:lnTo>
                  <a:pt x="4959" y="307"/>
                </a:lnTo>
                <a:lnTo>
                  <a:pt x="4976" y="264"/>
                </a:lnTo>
                <a:lnTo>
                  <a:pt x="4990" y="253"/>
                </a:lnTo>
                <a:lnTo>
                  <a:pt x="5003" y="216"/>
                </a:lnTo>
                <a:lnTo>
                  <a:pt x="5021" y="197"/>
                </a:lnTo>
                <a:lnTo>
                  <a:pt x="5065" y="201"/>
                </a:lnTo>
                <a:lnTo>
                  <a:pt x="5078" y="216"/>
                </a:lnTo>
                <a:lnTo>
                  <a:pt x="5095" y="118"/>
                </a:lnTo>
                <a:lnTo>
                  <a:pt x="5109" y="86"/>
                </a:lnTo>
                <a:lnTo>
                  <a:pt x="5126" y="76"/>
                </a:lnTo>
                <a:lnTo>
                  <a:pt x="5170" y="97"/>
                </a:lnTo>
                <a:lnTo>
                  <a:pt x="5184" y="118"/>
                </a:lnTo>
                <a:lnTo>
                  <a:pt x="5201" y="109"/>
                </a:lnTo>
                <a:lnTo>
                  <a:pt x="5214" y="57"/>
                </a:lnTo>
                <a:lnTo>
                  <a:pt x="5228" y="38"/>
                </a:lnTo>
                <a:lnTo>
                  <a:pt x="5276" y="71"/>
                </a:lnTo>
                <a:lnTo>
                  <a:pt x="5289" y="34"/>
                </a:lnTo>
                <a:lnTo>
                  <a:pt x="5303" y="36"/>
                </a:lnTo>
                <a:lnTo>
                  <a:pt x="5320" y="1"/>
                </a:lnTo>
                <a:lnTo>
                  <a:pt x="5333" y="0"/>
                </a:lnTo>
                <a:lnTo>
                  <a:pt x="5378" y="17"/>
                </a:lnTo>
                <a:lnTo>
                  <a:pt x="5395" y="57"/>
                </a:lnTo>
                <a:lnTo>
                  <a:pt x="5408" y="130"/>
                </a:lnTo>
                <a:lnTo>
                  <a:pt x="5424" y="82"/>
                </a:lnTo>
                <a:lnTo>
                  <a:pt x="5439" y="186"/>
                </a:lnTo>
                <a:lnTo>
                  <a:pt x="5439" y="629"/>
                </a:lnTo>
                <a:lnTo>
                  <a:pt x="5424" y="552"/>
                </a:lnTo>
                <a:lnTo>
                  <a:pt x="5408" y="594"/>
                </a:lnTo>
                <a:lnTo>
                  <a:pt x="5395" y="514"/>
                </a:lnTo>
                <a:lnTo>
                  <a:pt x="5378" y="472"/>
                </a:lnTo>
                <a:lnTo>
                  <a:pt x="5333" y="447"/>
                </a:lnTo>
                <a:lnTo>
                  <a:pt x="5320" y="450"/>
                </a:lnTo>
                <a:lnTo>
                  <a:pt x="5303" y="481"/>
                </a:lnTo>
                <a:lnTo>
                  <a:pt x="5289" y="491"/>
                </a:lnTo>
                <a:lnTo>
                  <a:pt x="5276" y="510"/>
                </a:lnTo>
                <a:lnTo>
                  <a:pt x="5228" y="498"/>
                </a:lnTo>
                <a:lnTo>
                  <a:pt x="5214" y="514"/>
                </a:lnTo>
                <a:lnTo>
                  <a:pt x="5201" y="554"/>
                </a:lnTo>
                <a:lnTo>
                  <a:pt x="5184" y="562"/>
                </a:lnTo>
                <a:lnTo>
                  <a:pt x="5170" y="554"/>
                </a:lnTo>
                <a:lnTo>
                  <a:pt x="5126" y="529"/>
                </a:lnTo>
                <a:lnTo>
                  <a:pt x="5109" y="525"/>
                </a:lnTo>
                <a:lnTo>
                  <a:pt x="5095" y="558"/>
                </a:lnTo>
                <a:lnTo>
                  <a:pt x="5078" y="639"/>
                </a:lnTo>
                <a:lnTo>
                  <a:pt x="5065" y="621"/>
                </a:lnTo>
                <a:lnTo>
                  <a:pt x="5021" y="627"/>
                </a:lnTo>
                <a:lnTo>
                  <a:pt x="5003" y="644"/>
                </a:lnTo>
                <a:lnTo>
                  <a:pt x="4990" y="673"/>
                </a:lnTo>
                <a:lnTo>
                  <a:pt x="4976" y="681"/>
                </a:lnTo>
                <a:lnTo>
                  <a:pt x="4959" y="717"/>
                </a:lnTo>
                <a:lnTo>
                  <a:pt x="4915" y="752"/>
                </a:lnTo>
                <a:lnTo>
                  <a:pt x="4902" y="746"/>
                </a:lnTo>
                <a:lnTo>
                  <a:pt x="4884" y="761"/>
                </a:lnTo>
                <a:lnTo>
                  <a:pt x="4871" y="756"/>
                </a:lnTo>
                <a:lnTo>
                  <a:pt x="4856" y="738"/>
                </a:lnTo>
                <a:lnTo>
                  <a:pt x="4811" y="738"/>
                </a:lnTo>
                <a:lnTo>
                  <a:pt x="4796" y="827"/>
                </a:lnTo>
                <a:lnTo>
                  <a:pt x="4781" y="867"/>
                </a:lnTo>
                <a:lnTo>
                  <a:pt x="4765" y="875"/>
                </a:lnTo>
                <a:lnTo>
                  <a:pt x="4752" y="882"/>
                </a:lnTo>
                <a:lnTo>
                  <a:pt x="4706" y="855"/>
                </a:lnTo>
                <a:lnTo>
                  <a:pt x="4691" y="878"/>
                </a:lnTo>
                <a:lnTo>
                  <a:pt x="4677" y="878"/>
                </a:lnTo>
                <a:lnTo>
                  <a:pt x="4662" y="886"/>
                </a:lnTo>
                <a:lnTo>
                  <a:pt x="4646" y="940"/>
                </a:lnTo>
                <a:lnTo>
                  <a:pt x="4602" y="871"/>
                </a:lnTo>
                <a:lnTo>
                  <a:pt x="4587" y="915"/>
                </a:lnTo>
                <a:lnTo>
                  <a:pt x="4572" y="921"/>
                </a:lnTo>
                <a:lnTo>
                  <a:pt x="4556" y="940"/>
                </a:lnTo>
                <a:lnTo>
                  <a:pt x="4543" y="974"/>
                </a:lnTo>
                <a:lnTo>
                  <a:pt x="4499" y="972"/>
                </a:lnTo>
                <a:lnTo>
                  <a:pt x="4481" y="1034"/>
                </a:lnTo>
                <a:lnTo>
                  <a:pt x="4468" y="1028"/>
                </a:lnTo>
                <a:lnTo>
                  <a:pt x="4453" y="976"/>
                </a:lnTo>
                <a:lnTo>
                  <a:pt x="4437" y="988"/>
                </a:lnTo>
                <a:lnTo>
                  <a:pt x="4393" y="963"/>
                </a:lnTo>
                <a:lnTo>
                  <a:pt x="4378" y="990"/>
                </a:lnTo>
                <a:lnTo>
                  <a:pt x="4362" y="1009"/>
                </a:lnTo>
                <a:lnTo>
                  <a:pt x="4349" y="976"/>
                </a:lnTo>
                <a:lnTo>
                  <a:pt x="4332" y="901"/>
                </a:lnTo>
                <a:lnTo>
                  <a:pt x="4288" y="915"/>
                </a:lnTo>
                <a:lnTo>
                  <a:pt x="4274" y="919"/>
                </a:lnTo>
                <a:lnTo>
                  <a:pt x="4257" y="890"/>
                </a:lnTo>
                <a:lnTo>
                  <a:pt x="4243" y="876"/>
                </a:lnTo>
                <a:lnTo>
                  <a:pt x="4230" y="821"/>
                </a:lnTo>
                <a:lnTo>
                  <a:pt x="4182" y="815"/>
                </a:lnTo>
                <a:lnTo>
                  <a:pt x="4169" y="940"/>
                </a:lnTo>
                <a:lnTo>
                  <a:pt x="4155" y="932"/>
                </a:lnTo>
                <a:lnTo>
                  <a:pt x="4138" y="947"/>
                </a:lnTo>
                <a:lnTo>
                  <a:pt x="4124" y="919"/>
                </a:lnTo>
                <a:lnTo>
                  <a:pt x="4080" y="903"/>
                </a:lnTo>
                <a:lnTo>
                  <a:pt x="4063" y="842"/>
                </a:lnTo>
                <a:lnTo>
                  <a:pt x="4050" y="802"/>
                </a:lnTo>
                <a:lnTo>
                  <a:pt x="4032" y="782"/>
                </a:lnTo>
                <a:lnTo>
                  <a:pt x="4019" y="859"/>
                </a:lnTo>
                <a:lnTo>
                  <a:pt x="3975" y="857"/>
                </a:lnTo>
                <a:lnTo>
                  <a:pt x="3959" y="836"/>
                </a:lnTo>
                <a:lnTo>
                  <a:pt x="3944" y="823"/>
                </a:lnTo>
                <a:lnTo>
                  <a:pt x="3929" y="731"/>
                </a:lnTo>
                <a:lnTo>
                  <a:pt x="3913" y="715"/>
                </a:lnTo>
                <a:lnTo>
                  <a:pt x="3869" y="650"/>
                </a:lnTo>
                <a:lnTo>
                  <a:pt x="3854" y="688"/>
                </a:lnTo>
                <a:lnTo>
                  <a:pt x="3840" y="736"/>
                </a:lnTo>
                <a:lnTo>
                  <a:pt x="3825" y="773"/>
                </a:lnTo>
                <a:lnTo>
                  <a:pt x="3810" y="838"/>
                </a:lnTo>
                <a:lnTo>
                  <a:pt x="3766" y="692"/>
                </a:lnTo>
                <a:lnTo>
                  <a:pt x="3750" y="813"/>
                </a:lnTo>
                <a:lnTo>
                  <a:pt x="3735" y="915"/>
                </a:lnTo>
                <a:lnTo>
                  <a:pt x="3719" y="857"/>
                </a:lnTo>
                <a:lnTo>
                  <a:pt x="3704" y="802"/>
                </a:lnTo>
                <a:lnTo>
                  <a:pt x="3660" y="788"/>
                </a:lnTo>
                <a:lnTo>
                  <a:pt x="3647" y="857"/>
                </a:lnTo>
                <a:lnTo>
                  <a:pt x="3629" y="848"/>
                </a:lnTo>
                <a:lnTo>
                  <a:pt x="3616" y="886"/>
                </a:lnTo>
                <a:lnTo>
                  <a:pt x="3600" y="892"/>
                </a:lnTo>
                <a:lnTo>
                  <a:pt x="3554" y="844"/>
                </a:lnTo>
                <a:lnTo>
                  <a:pt x="3541" y="901"/>
                </a:lnTo>
                <a:lnTo>
                  <a:pt x="3528" y="972"/>
                </a:lnTo>
                <a:lnTo>
                  <a:pt x="3510" y="969"/>
                </a:lnTo>
                <a:lnTo>
                  <a:pt x="3497" y="1018"/>
                </a:lnTo>
                <a:lnTo>
                  <a:pt x="3453" y="1017"/>
                </a:lnTo>
                <a:lnTo>
                  <a:pt x="3435" y="1061"/>
                </a:lnTo>
                <a:lnTo>
                  <a:pt x="3422" y="1043"/>
                </a:lnTo>
                <a:lnTo>
                  <a:pt x="3405" y="1063"/>
                </a:lnTo>
                <a:lnTo>
                  <a:pt x="3391" y="1059"/>
                </a:lnTo>
                <a:lnTo>
                  <a:pt x="3347" y="1116"/>
                </a:lnTo>
                <a:lnTo>
                  <a:pt x="3330" y="1135"/>
                </a:lnTo>
                <a:lnTo>
                  <a:pt x="3316" y="1112"/>
                </a:lnTo>
                <a:lnTo>
                  <a:pt x="3303" y="1116"/>
                </a:lnTo>
                <a:lnTo>
                  <a:pt x="3286" y="1137"/>
                </a:lnTo>
                <a:lnTo>
                  <a:pt x="3242" y="1116"/>
                </a:lnTo>
                <a:lnTo>
                  <a:pt x="3228" y="1116"/>
                </a:lnTo>
                <a:lnTo>
                  <a:pt x="3211" y="1103"/>
                </a:lnTo>
                <a:lnTo>
                  <a:pt x="3197" y="1130"/>
                </a:lnTo>
                <a:lnTo>
                  <a:pt x="3182" y="1101"/>
                </a:lnTo>
                <a:lnTo>
                  <a:pt x="3136" y="1086"/>
                </a:lnTo>
                <a:lnTo>
                  <a:pt x="3123" y="1091"/>
                </a:lnTo>
                <a:lnTo>
                  <a:pt x="3107" y="1066"/>
                </a:lnTo>
                <a:lnTo>
                  <a:pt x="3092" y="1076"/>
                </a:lnTo>
                <a:lnTo>
                  <a:pt x="3078" y="1095"/>
                </a:lnTo>
                <a:lnTo>
                  <a:pt x="3032" y="1088"/>
                </a:lnTo>
                <a:lnTo>
                  <a:pt x="3017" y="1139"/>
                </a:lnTo>
                <a:lnTo>
                  <a:pt x="3004" y="1159"/>
                </a:lnTo>
                <a:lnTo>
                  <a:pt x="2988" y="1174"/>
                </a:lnTo>
                <a:lnTo>
                  <a:pt x="2973" y="1182"/>
                </a:lnTo>
                <a:lnTo>
                  <a:pt x="2929" y="1172"/>
                </a:lnTo>
                <a:lnTo>
                  <a:pt x="2913" y="1224"/>
                </a:lnTo>
                <a:lnTo>
                  <a:pt x="2898" y="1182"/>
                </a:lnTo>
                <a:lnTo>
                  <a:pt x="2883" y="1172"/>
                </a:lnTo>
                <a:lnTo>
                  <a:pt x="2869" y="1199"/>
                </a:lnTo>
                <a:lnTo>
                  <a:pt x="2823" y="1139"/>
                </a:lnTo>
                <a:lnTo>
                  <a:pt x="2808" y="1145"/>
                </a:lnTo>
                <a:lnTo>
                  <a:pt x="2794" y="1216"/>
                </a:lnTo>
                <a:lnTo>
                  <a:pt x="2779" y="1228"/>
                </a:lnTo>
                <a:lnTo>
                  <a:pt x="2764" y="1214"/>
                </a:lnTo>
                <a:lnTo>
                  <a:pt x="2720" y="1212"/>
                </a:lnTo>
                <a:lnTo>
                  <a:pt x="2704" y="1216"/>
                </a:lnTo>
                <a:lnTo>
                  <a:pt x="2689" y="1237"/>
                </a:lnTo>
                <a:lnTo>
                  <a:pt x="2675" y="1212"/>
                </a:lnTo>
                <a:lnTo>
                  <a:pt x="2658" y="1220"/>
                </a:lnTo>
                <a:lnTo>
                  <a:pt x="2614" y="1201"/>
                </a:lnTo>
                <a:lnTo>
                  <a:pt x="2601" y="1224"/>
                </a:lnTo>
                <a:lnTo>
                  <a:pt x="2583" y="1239"/>
                </a:lnTo>
                <a:lnTo>
                  <a:pt x="2570" y="1249"/>
                </a:lnTo>
                <a:lnTo>
                  <a:pt x="2556" y="1260"/>
                </a:lnTo>
                <a:lnTo>
                  <a:pt x="2508" y="1279"/>
                </a:lnTo>
                <a:lnTo>
                  <a:pt x="2495" y="1258"/>
                </a:lnTo>
                <a:lnTo>
                  <a:pt x="2482" y="1260"/>
                </a:lnTo>
                <a:lnTo>
                  <a:pt x="2464" y="1243"/>
                </a:lnTo>
                <a:lnTo>
                  <a:pt x="2451" y="1264"/>
                </a:lnTo>
                <a:lnTo>
                  <a:pt x="2407" y="1254"/>
                </a:lnTo>
                <a:lnTo>
                  <a:pt x="2389" y="1249"/>
                </a:lnTo>
                <a:lnTo>
                  <a:pt x="2376" y="1254"/>
                </a:lnTo>
                <a:lnTo>
                  <a:pt x="2359" y="1253"/>
                </a:lnTo>
                <a:lnTo>
                  <a:pt x="2345" y="1285"/>
                </a:lnTo>
                <a:lnTo>
                  <a:pt x="2301" y="1291"/>
                </a:lnTo>
                <a:lnTo>
                  <a:pt x="2284" y="1276"/>
                </a:lnTo>
                <a:lnTo>
                  <a:pt x="2270" y="1276"/>
                </a:lnTo>
                <a:lnTo>
                  <a:pt x="2257" y="1297"/>
                </a:lnTo>
                <a:lnTo>
                  <a:pt x="2240" y="1291"/>
                </a:lnTo>
                <a:lnTo>
                  <a:pt x="2196" y="1291"/>
                </a:lnTo>
                <a:lnTo>
                  <a:pt x="2182" y="1289"/>
                </a:lnTo>
                <a:lnTo>
                  <a:pt x="2165" y="1293"/>
                </a:lnTo>
                <a:lnTo>
                  <a:pt x="2151" y="1302"/>
                </a:lnTo>
                <a:lnTo>
                  <a:pt x="2136" y="1299"/>
                </a:lnTo>
                <a:lnTo>
                  <a:pt x="2092" y="1308"/>
                </a:lnTo>
                <a:lnTo>
                  <a:pt x="2077" y="1343"/>
                </a:lnTo>
                <a:lnTo>
                  <a:pt x="2061" y="1341"/>
                </a:lnTo>
                <a:lnTo>
                  <a:pt x="2046" y="1322"/>
                </a:lnTo>
                <a:lnTo>
                  <a:pt x="2033" y="1329"/>
                </a:lnTo>
                <a:lnTo>
                  <a:pt x="1986" y="1343"/>
                </a:lnTo>
                <a:lnTo>
                  <a:pt x="1971" y="1345"/>
                </a:lnTo>
                <a:lnTo>
                  <a:pt x="1958" y="1347"/>
                </a:lnTo>
                <a:lnTo>
                  <a:pt x="1942" y="1368"/>
                </a:lnTo>
                <a:lnTo>
                  <a:pt x="1927" y="1379"/>
                </a:lnTo>
                <a:lnTo>
                  <a:pt x="1883" y="1366"/>
                </a:lnTo>
                <a:lnTo>
                  <a:pt x="1867" y="1356"/>
                </a:lnTo>
                <a:lnTo>
                  <a:pt x="1852" y="1366"/>
                </a:lnTo>
                <a:lnTo>
                  <a:pt x="1837" y="1389"/>
                </a:lnTo>
                <a:lnTo>
                  <a:pt x="1823" y="1431"/>
                </a:lnTo>
                <a:lnTo>
                  <a:pt x="1779" y="1406"/>
                </a:lnTo>
                <a:lnTo>
                  <a:pt x="1762" y="1410"/>
                </a:lnTo>
                <a:lnTo>
                  <a:pt x="1748" y="1418"/>
                </a:lnTo>
                <a:lnTo>
                  <a:pt x="1733" y="1408"/>
                </a:lnTo>
                <a:lnTo>
                  <a:pt x="1718" y="1406"/>
                </a:lnTo>
                <a:lnTo>
                  <a:pt x="1674" y="1396"/>
                </a:lnTo>
                <a:lnTo>
                  <a:pt x="1660" y="1395"/>
                </a:lnTo>
                <a:lnTo>
                  <a:pt x="1643" y="1427"/>
                </a:lnTo>
                <a:lnTo>
                  <a:pt x="1629" y="1444"/>
                </a:lnTo>
                <a:lnTo>
                  <a:pt x="1612" y="1441"/>
                </a:lnTo>
                <a:lnTo>
                  <a:pt x="1568" y="1441"/>
                </a:lnTo>
                <a:lnTo>
                  <a:pt x="1555" y="1412"/>
                </a:lnTo>
                <a:lnTo>
                  <a:pt x="1537" y="1421"/>
                </a:lnTo>
                <a:lnTo>
                  <a:pt x="1524" y="1448"/>
                </a:lnTo>
                <a:lnTo>
                  <a:pt x="1510" y="1466"/>
                </a:lnTo>
                <a:lnTo>
                  <a:pt x="1463" y="1460"/>
                </a:lnTo>
                <a:lnTo>
                  <a:pt x="1449" y="1469"/>
                </a:lnTo>
                <a:lnTo>
                  <a:pt x="1436" y="1443"/>
                </a:lnTo>
                <a:lnTo>
                  <a:pt x="1418" y="1425"/>
                </a:lnTo>
                <a:lnTo>
                  <a:pt x="1405" y="1400"/>
                </a:lnTo>
                <a:lnTo>
                  <a:pt x="1361" y="1406"/>
                </a:lnTo>
                <a:lnTo>
                  <a:pt x="1344" y="1452"/>
                </a:lnTo>
                <a:lnTo>
                  <a:pt x="1330" y="1441"/>
                </a:lnTo>
                <a:lnTo>
                  <a:pt x="1315" y="1471"/>
                </a:lnTo>
                <a:lnTo>
                  <a:pt x="1299" y="1490"/>
                </a:lnTo>
                <a:lnTo>
                  <a:pt x="1255" y="1514"/>
                </a:lnTo>
                <a:lnTo>
                  <a:pt x="1240" y="1508"/>
                </a:lnTo>
                <a:lnTo>
                  <a:pt x="1225" y="1515"/>
                </a:lnTo>
                <a:lnTo>
                  <a:pt x="1209" y="1517"/>
                </a:lnTo>
                <a:lnTo>
                  <a:pt x="1194" y="1519"/>
                </a:lnTo>
                <a:lnTo>
                  <a:pt x="1150" y="1519"/>
                </a:lnTo>
                <a:lnTo>
                  <a:pt x="1134" y="1525"/>
                </a:lnTo>
                <a:lnTo>
                  <a:pt x="1121" y="1535"/>
                </a:lnTo>
                <a:lnTo>
                  <a:pt x="1106" y="1550"/>
                </a:lnTo>
                <a:lnTo>
                  <a:pt x="1090" y="1544"/>
                </a:lnTo>
                <a:lnTo>
                  <a:pt x="1046" y="1540"/>
                </a:lnTo>
                <a:lnTo>
                  <a:pt x="1031" y="1546"/>
                </a:lnTo>
                <a:lnTo>
                  <a:pt x="1015" y="1556"/>
                </a:lnTo>
                <a:lnTo>
                  <a:pt x="1002" y="1546"/>
                </a:lnTo>
                <a:lnTo>
                  <a:pt x="985" y="1544"/>
                </a:lnTo>
                <a:lnTo>
                  <a:pt x="940" y="1546"/>
                </a:lnTo>
                <a:lnTo>
                  <a:pt x="927" y="1538"/>
                </a:lnTo>
                <a:lnTo>
                  <a:pt x="910" y="1556"/>
                </a:lnTo>
                <a:lnTo>
                  <a:pt x="896" y="1577"/>
                </a:lnTo>
                <a:lnTo>
                  <a:pt x="881" y="1561"/>
                </a:lnTo>
                <a:lnTo>
                  <a:pt x="835" y="1558"/>
                </a:lnTo>
                <a:lnTo>
                  <a:pt x="822" y="1560"/>
                </a:lnTo>
                <a:lnTo>
                  <a:pt x="808" y="1571"/>
                </a:lnTo>
                <a:lnTo>
                  <a:pt x="791" y="1581"/>
                </a:lnTo>
                <a:lnTo>
                  <a:pt x="777" y="1590"/>
                </a:lnTo>
                <a:lnTo>
                  <a:pt x="733" y="1577"/>
                </a:lnTo>
                <a:lnTo>
                  <a:pt x="716" y="1571"/>
                </a:lnTo>
                <a:lnTo>
                  <a:pt x="703" y="1577"/>
                </a:lnTo>
                <a:lnTo>
                  <a:pt x="685" y="1611"/>
                </a:lnTo>
                <a:lnTo>
                  <a:pt x="672" y="1617"/>
                </a:lnTo>
                <a:lnTo>
                  <a:pt x="628" y="1609"/>
                </a:lnTo>
                <a:lnTo>
                  <a:pt x="610" y="1604"/>
                </a:lnTo>
                <a:lnTo>
                  <a:pt x="597" y="1602"/>
                </a:lnTo>
                <a:lnTo>
                  <a:pt x="584" y="1594"/>
                </a:lnTo>
                <a:lnTo>
                  <a:pt x="566" y="1609"/>
                </a:lnTo>
                <a:lnTo>
                  <a:pt x="522" y="1604"/>
                </a:lnTo>
                <a:lnTo>
                  <a:pt x="509" y="1600"/>
                </a:lnTo>
                <a:lnTo>
                  <a:pt x="491" y="1609"/>
                </a:lnTo>
                <a:lnTo>
                  <a:pt x="478" y="1602"/>
                </a:lnTo>
                <a:lnTo>
                  <a:pt x="463" y="1594"/>
                </a:lnTo>
                <a:lnTo>
                  <a:pt x="417" y="1594"/>
                </a:lnTo>
                <a:lnTo>
                  <a:pt x="403" y="1592"/>
                </a:lnTo>
                <a:lnTo>
                  <a:pt x="388" y="1585"/>
                </a:lnTo>
                <a:lnTo>
                  <a:pt x="372" y="1571"/>
                </a:lnTo>
                <a:lnTo>
                  <a:pt x="359" y="1563"/>
                </a:lnTo>
                <a:lnTo>
                  <a:pt x="313" y="1567"/>
                </a:lnTo>
                <a:lnTo>
                  <a:pt x="298" y="1571"/>
                </a:lnTo>
                <a:lnTo>
                  <a:pt x="284" y="1583"/>
                </a:lnTo>
                <a:lnTo>
                  <a:pt x="269" y="1725"/>
                </a:lnTo>
                <a:lnTo>
                  <a:pt x="253" y="1742"/>
                </a:lnTo>
                <a:lnTo>
                  <a:pt x="209" y="1736"/>
                </a:lnTo>
                <a:lnTo>
                  <a:pt x="194" y="1778"/>
                </a:lnTo>
                <a:lnTo>
                  <a:pt x="179" y="1744"/>
                </a:lnTo>
                <a:lnTo>
                  <a:pt x="163" y="1750"/>
                </a:lnTo>
                <a:lnTo>
                  <a:pt x="150" y="1753"/>
                </a:lnTo>
                <a:lnTo>
                  <a:pt x="104" y="1732"/>
                </a:lnTo>
                <a:lnTo>
                  <a:pt x="88" y="1740"/>
                </a:lnTo>
                <a:lnTo>
                  <a:pt x="75" y="1740"/>
                </a:lnTo>
                <a:lnTo>
                  <a:pt x="60" y="1721"/>
                </a:lnTo>
                <a:lnTo>
                  <a:pt x="44" y="1707"/>
                </a:lnTo>
                <a:lnTo>
                  <a:pt x="0" y="1690"/>
                </a:lnTo>
                <a:close/>
              </a:path>
            </a:pathLst>
          </a:custGeom>
          <a:solidFill>
            <a:srgbClr val="CCFFFF"/>
          </a:solidFill>
          <a:ln w="9525">
            <a:noFill/>
            <a:round/>
            <a:headEnd/>
            <a:tailEnd/>
          </a:ln>
        </p:spPr>
        <p:txBody>
          <a:bodyPr/>
          <a:lstStyle/>
          <a:p>
            <a:endParaRPr lang="en-US"/>
          </a:p>
        </p:txBody>
      </p:sp>
      <p:sp>
        <p:nvSpPr>
          <p:cNvPr id="108555" name="Freeform 14"/>
          <p:cNvSpPr>
            <a:spLocks/>
          </p:cNvSpPr>
          <p:nvPr/>
        </p:nvSpPr>
        <p:spPr bwMode="auto">
          <a:xfrm>
            <a:off x="2452688" y="2401888"/>
            <a:ext cx="4318000" cy="1514475"/>
          </a:xfrm>
          <a:custGeom>
            <a:avLst/>
            <a:gdLst>
              <a:gd name="T0" fmla="*/ 2147483647 w 5439"/>
              <a:gd name="T1" fmla="*/ 2147483647 h 1910"/>
              <a:gd name="T2" fmla="*/ 2147483647 w 5439"/>
              <a:gd name="T3" fmla="*/ 2147483647 h 1910"/>
              <a:gd name="T4" fmla="*/ 2147483647 w 5439"/>
              <a:gd name="T5" fmla="*/ 2147483647 h 1910"/>
              <a:gd name="T6" fmla="*/ 2147483647 w 5439"/>
              <a:gd name="T7" fmla="*/ 2147483647 h 1910"/>
              <a:gd name="T8" fmla="*/ 2147483647 w 5439"/>
              <a:gd name="T9" fmla="*/ 2147483647 h 1910"/>
              <a:gd name="T10" fmla="*/ 2147483647 w 5439"/>
              <a:gd name="T11" fmla="*/ 2147483647 h 1910"/>
              <a:gd name="T12" fmla="*/ 2147483647 w 5439"/>
              <a:gd name="T13" fmla="*/ 2147483647 h 1910"/>
              <a:gd name="T14" fmla="*/ 2147483647 w 5439"/>
              <a:gd name="T15" fmla="*/ 2147483647 h 1910"/>
              <a:gd name="T16" fmla="*/ 2147483647 w 5439"/>
              <a:gd name="T17" fmla="*/ 2147483647 h 1910"/>
              <a:gd name="T18" fmla="*/ 2147483647 w 5439"/>
              <a:gd name="T19" fmla="*/ 2147483647 h 1910"/>
              <a:gd name="T20" fmla="*/ 2147483647 w 5439"/>
              <a:gd name="T21" fmla="*/ 2147483647 h 1910"/>
              <a:gd name="T22" fmla="*/ 2147483647 w 5439"/>
              <a:gd name="T23" fmla="*/ 2147483647 h 1910"/>
              <a:gd name="T24" fmla="*/ 2147483647 w 5439"/>
              <a:gd name="T25" fmla="*/ 2147483647 h 1910"/>
              <a:gd name="T26" fmla="*/ 2147483647 w 5439"/>
              <a:gd name="T27" fmla="*/ 2147483647 h 1910"/>
              <a:gd name="T28" fmla="*/ 2147483647 w 5439"/>
              <a:gd name="T29" fmla="*/ 2147483647 h 1910"/>
              <a:gd name="T30" fmla="*/ 2147483647 w 5439"/>
              <a:gd name="T31" fmla="*/ 2147483647 h 1910"/>
              <a:gd name="T32" fmla="*/ 2147483647 w 5439"/>
              <a:gd name="T33" fmla="*/ 2147483647 h 1910"/>
              <a:gd name="T34" fmla="*/ 2147483647 w 5439"/>
              <a:gd name="T35" fmla="*/ 2147483647 h 1910"/>
              <a:gd name="T36" fmla="*/ 2147483647 w 5439"/>
              <a:gd name="T37" fmla="*/ 2147483647 h 1910"/>
              <a:gd name="T38" fmla="*/ 2147483647 w 5439"/>
              <a:gd name="T39" fmla="*/ 2147483647 h 1910"/>
              <a:gd name="T40" fmla="*/ 2147483647 w 5439"/>
              <a:gd name="T41" fmla="*/ 2147483647 h 1910"/>
              <a:gd name="T42" fmla="*/ 2147483647 w 5439"/>
              <a:gd name="T43" fmla="*/ 2147483647 h 1910"/>
              <a:gd name="T44" fmla="*/ 2147483647 w 5439"/>
              <a:gd name="T45" fmla="*/ 2147483647 h 1910"/>
              <a:gd name="T46" fmla="*/ 2147483647 w 5439"/>
              <a:gd name="T47" fmla="*/ 2147483647 h 1910"/>
              <a:gd name="T48" fmla="*/ 2147483647 w 5439"/>
              <a:gd name="T49" fmla="*/ 2147483647 h 1910"/>
              <a:gd name="T50" fmla="*/ 2147483647 w 5439"/>
              <a:gd name="T51" fmla="*/ 2147483647 h 1910"/>
              <a:gd name="T52" fmla="*/ 2147483647 w 5439"/>
              <a:gd name="T53" fmla="*/ 2147483647 h 1910"/>
              <a:gd name="T54" fmla="*/ 2147483647 w 5439"/>
              <a:gd name="T55" fmla="*/ 2147483647 h 1910"/>
              <a:gd name="T56" fmla="*/ 2147483647 w 5439"/>
              <a:gd name="T57" fmla="*/ 2147483647 h 1910"/>
              <a:gd name="T58" fmla="*/ 2147483647 w 5439"/>
              <a:gd name="T59" fmla="*/ 2147483647 h 1910"/>
              <a:gd name="T60" fmla="*/ 2147483647 w 5439"/>
              <a:gd name="T61" fmla="*/ 2147483647 h 1910"/>
              <a:gd name="T62" fmla="*/ 2147483647 w 5439"/>
              <a:gd name="T63" fmla="*/ 2147483647 h 1910"/>
              <a:gd name="T64" fmla="*/ 2147483647 w 5439"/>
              <a:gd name="T65" fmla="*/ 2147483647 h 1910"/>
              <a:gd name="T66" fmla="*/ 2147483647 w 5439"/>
              <a:gd name="T67" fmla="*/ 2147483647 h 1910"/>
              <a:gd name="T68" fmla="*/ 2147483647 w 5439"/>
              <a:gd name="T69" fmla="*/ 2147483647 h 1910"/>
              <a:gd name="T70" fmla="*/ 2147483647 w 5439"/>
              <a:gd name="T71" fmla="*/ 2147483647 h 1910"/>
              <a:gd name="T72" fmla="*/ 2147483647 w 5439"/>
              <a:gd name="T73" fmla="*/ 2147483647 h 1910"/>
              <a:gd name="T74" fmla="*/ 2147483647 w 5439"/>
              <a:gd name="T75" fmla="*/ 2147483647 h 1910"/>
              <a:gd name="T76" fmla="*/ 2147483647 w 5439"/>
              <a:gd name="T77" fmla="*/ 2147483647 h 1910"/>
              <a:gd name="T78" fmla="*/ 2147483647 w 5439"/>
              <a:gd name="T79" fmla="*/ 2147483647 h 1910"/>
              <a:gd name="T80" fmla="*/ 2147483647 w 5439"/>
              <a:gd name="T81" fmla="*/ 2147483647 h 1910"/>
              <a:gd name="T82" fmla="*/ 2147483647 w 5439"/>
              <a:gd name="T83" fmla="*/ 2147483647 h 1910"/>
              <a:gd name="T84" fmla="*/ 2147483647 w 5439"/>
              <a:gd name="T85" fmla="*/ 2147483647 h 1910"/>
              <a:gd name="T86" fmla="*/ 2147483647 w 5439"/>
              <a:gd name="T87" fmla="*/ 2147483647 h 1910"/>
              <a:gd name="T88" fmla="*/ 2147483647 w 5439"/>
              <a:gd name="T89" fmla="*/ 2147483647 h 1910"/>
              <a:gd name="T90" fmla="*/ 2147483647 w 5439"/>
              <a:gd name="T91" fmla="*/ 2147483647 h 1910"/>
              <a:gd name="T92" fmla="*/ 2147483647 w 5439"/>
              <a:gd name="T93" fmla="*/ 2147483647 h 1910"/>
              <a:gd name="T94" fmla="*/ 2147483647 w 5439"/>
              <a:gd name="T95" fmla="*/ 2147483647 h 1910"/>
              <a:gd name="T96" fmla="*/ 2147483647 w 5439"/>
              <a:gd name="T97" fmla="*/ 2147483647 h 1910"/>
              <a:gd name="T98" fmla="*/ 2147483647 w 5439"/>
              <a:gd name="T99" fmla="*/ 2147483647 h 1910"/>
              <a:gd name="T100" fmla="*/ 2147483647 w 5439"/>
              <a:gd name="T101" fmla="*/ 2147483647 h 1910"/>
              <a:gd name="T102" fmla="*/ 2147483647 w 5439"/>
              <a:gd name="T103" fmla="*/ 2147483647 h 1910"/>
              <a:gd name="T104" fmla="*/ 2147483647 w 5439"/>
              <a:gd name="T105" fmla="*/ 2147483647 h 1910"/>
              <a:gd name="T106" fmla="*/ 2147483647 w 5439"/>
              <a:gd name="T107" fmla="*/ 2147483647 h 1910"/>
              <a:gd name="T108" fmla="*/ 2147483647 w 5439"/>
              <a:gd name="T109" fmla="*/ 2147483647 h 1910"/>
              <a:gd name="T110" fmla="*/ 2147483647 w 5439"/>
              <a:gd name="T111" fmla="*/ 2147483647 h 1910"/>
              <a:gd name="T112" fmla="*/ 2147483647 w 5439"/>
              <a:gd name="T113" fmla="*/ 2147483647 h 1910"/>
              <a:gd name="T114" fmla="*/ 2147483647 w 5439"/>
              <a:gd name="T115" fmla="*/ 2147483647 h 19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910"/>
              <a:gd name="T176" fmla="*/ 5439 w 5439"/>
              <a:gd name="T177" fmla="*/ 1910 h 19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910">
                <a:moveTo>
                  <a:pt x="0" y="1829"/>
                </a:moveTo>
                <a:lnTo>
                  <a:pt x="0" y="1451"/>
                </a:lnTo>
                <a:lnTo>
                  <a:pt x="44" y="1472"/>
                </a:lnTo>
                <a:lnTo>
                  <a:pt x="60" y="1482"/>
                </a:lnTo>
                <a:lnTo>
                  <a:pt x="75" y="1472"/>
                </a:lnTo>
                <a:lnTo>
                  <a:pt x="88" y="1480"/>
                </a:lnTo>
                <a:lnTo>
                  <a:pt x="104" y="1461"/>
                </a:lnTo>
                <a:lnTo>
                  <a:pt x="150" y="1486"/>
                </a:lnTo>
                <a:lnTo>
                  <a:pt x="163" y="1493"/>
                </a:lnTo>
                <a:lnTo>
                  <a:pt x="179" y="1493"/>
                </a:lnTo>
                <a:lnTo>
                  <a:pt x="194" y="1528"/>
                </a:lnTo>
                <a:lnTo>
                  <a:pt x="209" y="1468"/>
                </a:lnTo>
                <a:lnTo>
                  <a:pt x="253" y="1464"/>
                </a:lnTo>
                <a:lnTo>
                  <a:pt x="269" y="1459"/>
                </a:lnTo>
                <a:lnTo>
                  <a:pt x="284" y="1439"/>
                </a:lnTo>
                <a:lnTo>
                  <a:pt x="298" y="1428"/>
                </a:lnTo>
                <a:lnTo>
                  <a:pt x="313" y="1424"/>
                </a:lnTo>
                <a:lnTo>
                  <a:pt x="359" y="1420"/>
                </a:lnTo>
                <a:lnTo>
                  <a:pt x="372" y="1428"/>
                </a:lnTo>
                <a:lnTo>
                  <a:pt x="388" y="1438"/>
                </a:lnTo>
                <a:lnTo>
                  <a:pt x="403" y="1445"/>
                </a:lnTo>
                <a:lnTo>
                  <a:pt x="417" y="1445"/>
                </a:lnTo>
                <a:lnTo>
                  <a:pt x="463" y="1447"/>
                </a:lnTo>
                <a:lnTo>
                  <a:pt x="478" y="1457"/>
                </a:lnTo>
                <a:lnTo>
                  <a:pt x="491" y="1462"/>
                </a:lnTo>
                <a:lnTo>
                  <a:pt x="509" y="1453"/>
                </a:lnTo>
                <a:lnTo>
                  <a:pt x="522" y="1457"/>
                </a:lnTo>
                <a:lnTo>
                  <a:pt x="566" y="1464"/>
                </a:lnTo>
                <a:lnTo>
                  <a:pt x="584" y="1451"/>
                </a:lnTo>
                <a:lnTo>
                  <a:pt x="597" y="1461"/>
                </a:lnTo>
                <a:lnTo>
                  <a:pt x="610" y="1457"/>
                </a:lnTo>
                <a:lnTo>
                  <a:pt x="628" y="1461"/>
                </a:lnTo>
                <a:lnTo>
                  <a:pt x="672" y="1472"/>
                </a:lnTo>
                <a:lnTo>
                  <a:pt x="685" y="1464"/>
                </a:lnTo>
                <a:lnTo>
                  <a:pt x="703" y="1459"/>
                </a:lnTo>
                <a:lnTo>
                  <a:pt x="716" y="1445"/>
                </a:lnTo>
                <a:lnTo>
                  <a:pt x="733" y="1447"/>
                </a:lnTo>
                <a:lnTo>
                  <a:pt x="777" y="1468"/>
                </a:lnTo>
                <a:lnTo>
                  <a:pt x="791" y="1464"/>
                </a:lnTo>
                <a:lnTo>
                  <a:pt x="808" y="1462"/>
                </a:lnTo>
                <a:lnTo>
                  <a:pt x="822" y="1445"/>
                </a:lnTo>
                <a:lnTo>
                  <a:pt x="835" y="1447"/>
                </a:lnTo>
                <a:lnTo>
                  <a:pt x="881" y="1459"/>
                </a:lnTo>
                <a:lnTo>
                  <a:pt x="896" y="1478"/>
                </a:lnTo>
                <a:lnTo>
                  <a:pt x="910" y="1461"/>
                </a:lnTo>
                <a:lnTo>
                  <a:pt x="927" y="1438"/>
                </a:lnTo>
                <a:lnTo>
                  <a:pt x="940" y="1447"/>
                </a:lnTo>
                <a:lnTo>
                  <a:pt x="985" y="1439"/>
                </a:lnTo>
                <a:lnTo>
                  <a:pt x="1002" y="1439"/>
                </a:lnTo>
                <a:lnTo>
                  <a:pt x="1015" y="1441"/>
                </a:lnTo>
                <a:lnTo>
                  <a:pt x="1031" y="1436"/>
                </a:lnTo>
                <a:lnTo>
                  <a:pt x="1046" y="1420"/>
                </a:lnTo>
                <a:lnTo>
                  <a:pt x="1090" y="1439"/>
                </a:lnTo>
                <a:lnTo>
                  <a:pt x="1106" y="1432"/>
                </a:lnTo>
                <a:lnTo>
                  <a:pt x="1121" y="1415"/>
                </a:lnTo>
                <a:lnTo>
                  <a:pt x="1134" y="1399"/>
                </a:lnTo>
                <a:lnTo>
                  <a:pt x="1150" y="1397"/>
                </a:lnTo>
                <a:lnTo>
                  <a:pt x="1194" y="1405"/>
                </a:lnTo>
                <a:lnTo>
                  <a:pt x="1209" y="1395"/>
                </a:lnTo>
                <a:lnTo>
                  <a:pt x="1225" y="1395"/>
                </a:lnTo>
                <a:lnTo>
                  <a:pt x="1240" y="1382"/>
                </a:lnTo>
                <a:lnTo>
                  <a:pt x="1255" y="1386"/>
                </a:lnTo>
                <a:lnTo>
                  <a:pt x="1299" y="1365"/>
                </a:lnTo>
                <a:lnTo>
                  <a:pt x="1315" y="1349"/>
                </a:lnTo>
                <a:lnTo>
                  <a:pt x="1330" y="1319"/>
                </a:lnTo>
                <a:lnTo>
                  <a:pt x="1344" y="1328"/>
                </a:lnTo>
                <a:lnTo>
                  <a:pt x="1361" y="1280"/>
                </a:lnTo>
                <a:lnTo>
                  <a:pt x="1405" y="1269"/>
                </a:lnTo>
                <a:lnTo>
                  <a:pt x="1418" y="1301"/>
                </a:lnTo>
                <a:lnTo>
                  <a:pt x="1436" y="1313"/>
                </a:lnTo>
                <a:lnTo>
                  <a:pt x="1449" y="1330"/>
                </a:lnTo>
                <a:lnTo>
                  <a:pt x="1463" y="1319"/>
                </a:lnTo>
                <a:lnTo>
                  <a:pt x="1510" y="1322"/>
                </a:lnTo>
                <a:lnTo>
                  <a:pt x="1524" y="1317"/>
                </a:lnTo>
                <a:lnTo>
                  <a:pt x="1537" y="1259"/>
                </a:lnTo>
                <a:lnTo>
                  <a:pt x="1555" y="1273"/>
                </a:lnTo>
                <a:lnTo>
                  <a:pt x="1568" y="1299"/>
                </a:lnTo>
                <a:lnTo>
                  <a:pt x="1612" y="1307"/>
                </a:lnTo>
                <a:lnTo>
                  <a:pt x="1629" y="1305"/>
                </a:lnTo>
                <a:lnTo>
                  <a:pt x="1643" y="1296"/>
                </a:lnTo>
                <a:lnTo>
                  <a:pt x="1660" y="1273"/>
                </a:lnTo>
                <a:lnTo>
                  <a:pt x="1674" y="1269"/>
                </a:lnTo>
                <a:lnTo>
                  <a:pt x="1718" y="1259"/>
                </a:lnTo>
                <a:lnTo>
                  <a:pt x="1733" y="1259"/>
                </a:lnTo>
                <a:lnTo>
                  <a:pt x="1748" y="1274"/>
                </a:lnTo>
                <a:lnTo>
                  <a:pt x="1762" y="1276"/>
                </a:lnTo>
                <a:lnTo>
                  <a:pt x="1779" y="1267"/>
                </a:lnTo>
                <a:lnTo>
                  <a:pt x="1823" y="1284"/>
                </a:lnTo>
                <a:lnTo>
                  <a:pt x="1837" y="1240"/>
                </a:lnTo>
                <a:lnTo>
                  <a:pt x="1852" y="1209"/>
                </a:lnTo>
                <a:lnTo>
                  <a:pt x="1867" y="1200"/>
                </a:lnTo>
                <a:lnTo>
                  <a:pt x="1883" y="1207"/>
                </a:lnTo>
                <a:lnTo>
                  <a:pt x="1927" y="1226"/>
                </a:lnTo>
                <a:lnTo>
                  <a:pt x="1942" y="1209"/>
                </a:lnTo>
                <a:lnTo>
                  <a:pt x="1958" y="1190"/>
                </a:lnTo>
                <a:lnTo>
                  <a:pt x="1971" y="1194"/>
                </a:lnTo>
                <a:lnTo>
                  <a:pt x="1986" y="1188"/>
                </a:lnTo>
                <a:lnTo>
                  <a:pt x="2033" y="1167"/>
                </a:lnTo>
                <a:lnTo>
                  <a:pt x="2046" y="1161"/>
                </a:lnTo>
                <a:lnTo>
                  <a:pt x="2061" y="1171"/>
                </a:lnTo>
                <a:lnTo>
                  <a:pt x="2077" y="1161"/>
                </a:lnTo>
                <a:lnTo>
                  <a:pt x="2092" y="1132"/>
                </a:lnTo>
                <a:lnTo>
                  <a:pt x="2136" y="1125"/>
                </a:lnTo>
                <a:lnTo>
                  <a:pt x="2151" y="1125"/>
                </a:lnTo>
                <a:lnTo>
                  <a:pt x="2165" y="1123"/>
                </a:lnTo>
                <a:lnTo>
                  <a:pt x="2182" y="1123"/>
                </a:lnTo>
                <a:lnTo>
                  <a:pt x="2196" y="1121"/>
                </a:lnTo>
                <a:lnTo>
                  <a:pt x="2240" y="1117"/>
                </a:lnTo>
                <a:lnTo>
                  <a:pt x="2257" y="1125"/>
                </a:lnTo>
                <a:lnTo>
                  <a:pt x="2270" y="1102"/>
                </a:lnTo>
                <a:lnTo>
                  <a:pt x="2284" y="1104"/>
                </a:lnTo>
                <a:lnTo>
                  <a:pt x="2301" y="1134"/>
                </a:lnTo>
                <a:lnTo>
                  <a:pt x="2345" y="1125"/>
                </a:lnTo>
                <a:lnTo>
                  <a:pt x="2359" y="1086"/>
                </a:lnTo>
                <a:lnTo>
                  <a:pt x="2376" y="1092"/>
                </a:lnTo>
                <a:lnTo>
                  <a:pt x="2389" y="1084"/>
                </a:lnTo>
                <a:lnTo>
                  <a:pt x="2407" y="1100"/>
                </a:lnTo>
                <a:lnTo>
                  <a:pt x="2451" y="1104"/>
                </a:lnTo>
                <a:lnTo>
                  <a:pt x="2464" y="1086"/>
                </a:lnTo>
                <a:lnTo>
                  <a:pt x="2482" y="1104"/>
                </a:lnTo>
                <a:lnTo>
                  <a:pt x="2495" y="1111"/>
                </a:lnTo>
                <a:lnTo>
                  <a:pt x="2508" y="1121"/>
                </a:lnTo>
                <a:lnTo>
                  <a:pt x="2556" y="1102"/>
                </a:lnTo>
                <a:lnTo>
                  <a:pt x="2570" y="1100"/>
                </a:lnTo>
                <a:lnTo>
                  <a:pt x="2583" y="1075"/>
                </a:lnTo>
                <a:lnTo>
                  <a:pt x="2601" y="1060"/>
                </a:lnTo>
                <a:lnTo>
                  <a:pt x="2614" y="1038"/>
                </a:lnTo>
                <a:lnTo>
                  <a:pt x="2658" y="1058"/>
                </a:lnTo>
                <a:lnTo>
                  <a:pt x="2675" y="1061"/>
                </a:lnTo>
                <a:lnTo>
                  <a:pt x="2689" y="1081"/>
                </a:lnTo>
                <a:lnTo>
                  <a:pt x="2704" y="1060"/>
                </a:lnTo>
                <a:lnTo>
                  <a:pt x="2720" y="1052"/>
                </a:lnTo>
                <a:lnTo>
                  <a:pt x="2764" y="1061"/>
                </a:lnTo>
                <a:lnTo>
                  <a:pt x="2779" y="1073"/>
                </a:lnTo>
                <a:lnTo>
                  <a:pt x="2794" y="1040"/>
                </a:lnTo>
                <a:lnTo>
                  <a:pt x="2808" y="967"/>
                </a:lnTo>
                <a:lnTo>
                  <a:pt x="2823" y="975"/>
                </a:lnTo>
                <a:lnTo>
                  <a:pt x="2869" y="1038"/>
                </a:lnTo>
                <a:lnTo>
                  <a:pt x="2883" y="1017"/>
                </a:lnTo>
                <a:lnTo>
                  <a:pt x="2898" y="1029"/>
                </a:lnTo>
                <a:lnTo>
                  <a:pt x="2913" y="1086"/>
                </a:lnTo>
                <a:lnTo>
                  <a:pt x="2929" y="1035"/>
                </a:lnTo>
                <a:lnTo>
                  <a:pt x="2973" y="1037"/>
                </a:lnTo>
                <a:lnTo>
                  <a:pt x="2988" y="1019"/>
                </a:lnTo>
                <a:lnTo>
                  <a:pt x="3004" y="1015"/>
                </a:lnTo>
                <a:lnTo>
                  <a:pt x="3017" y="998"/>
                </a:lnTo>
                <a:lnTo>
                  <a:pt x="3032" y="950"/>
                </a:lnTo>
                <a:lnTo>
                  <a:pt x="3078" y="956"/>
                </a:lnTo>
                <a:lnTo>
                  <a:pt x="3092" y="916"/>
                </a:lnTo>
                <a:lnTo>
                  <a:pt x="3107" y="906"/>
                </a:lnTo>
                <a:lnTo>
                  <a:pt x="3123" y="954"/>
                </a:lnTo>
                <a:lnTo>
                  <a:pt x="3136" y="942"/>
                </a:lnTo>
                <a:lnTo>
                  <a:pt x="3182" y="950"/>
                </a:lnTo>
                <a:lnTo>
                  <a:pt x="3197" y="983"/>
                </a:lnTo>
                <a:lnTo>
                  <a:pt x="3211" y="948"/>
                </a:lnTo>
                <a:lnTo>
                  <a:pt x="3228" y="967"/>
                </a:lnTo>
                <a:lnTo>
                  <a:pt x="3242" y="962"/>
                </a:lnTo>
                <a:lnTo>
                  <a:pt x="3286" y="989"/>
                </a:lnTo>
                <a:lnTo>
                  <a:pt x="3303" y="962"/>
                </a:lnTo>
                <a:lnTo>
                  <a:pt x="3316" y="948"/>
                </a:lnTo>
                <a:lnTo>
                  <a:pt x="3330" y="962"/>
                </a:lnTo>
                <a:lnTo>
                  <a:pt x="3347" y="952"/>
                </a:lnTo>
                <a:lnTo>
                  <a:pt x="3391" y="902"/>
                </a:lnTo>
                <a:lnTo>
                  <a:pt x="3405" y="879"/>
                </a:lnTo>
                <a:lnTo>
                  <a:pt x="3422" y="864"/>
                </a:lnTo>
                <a:lnTo>
                  <a:pt x="3435" y="877"/>
                </a:lnTo>
                <a:lnTo>
                  <a:pt x="3453" y="781"/>
                </a:lnTo>
                <a:lnTo>
                  <a:pt x="3497" y="825"/>
                </a:lnTo>
                <a:lnTo>
                  <a:pt x="3510" y="739"/>
                </a:lnTo>
                <a:lnTo>
                  <a:pt x="3528" y="743"/>
                </a:lnTo>
                <a:lnTo>
                  <a:pt x="3541" y="691"/>
                </a:lnTo>
                <a:lnTo>
                  <a:pt x="3554" y="595"/>
                </a:lnTo>
                <a:lnTo>
                  <a:pt x="3600" y="647"/>
                </a:lnTo>
                <a:lnTo>
                  <a:pt x="3616" y="651"/>
                </a:lnTo>
                <a:lnTo>
                  <a:pt x="3629" y="630"/>
                </a:lnTo>
                <a:lnTo>
                  <a:pt x="3647" y="647"/>
                </a:lnTo>
                <a:lnTo>
                  <a:pt x="3660" y="561"/>
                </a:lnTo>
                <a:lnTo>
                  <a:pt x="3704" y="582"/>
                </a:lnTo>
                <a:lnTo>
                  <a:pt x="3719" y="635"/>
                </a:lnTo>
                <a:lnTo>
                  <a:pt x="3735" y="664"/>
                </a:lnTo>
                <a:lnTo>
                  <a:pt x="3750" y="574"/>
                </a:lnTo>
                <a:lnTo>
                  <a:pt x="3766" y="469"/>
                </a:lnTo>
                <a:lnTo>
                  <a:pt x="3810" y="593"/>
                </a:lnTo>
                <a:lnTo>
                  <a:pt x="3825" y="541"/>
                </a:lnTo>
                <a:lnTo>
                  <a:pt x="3840" y="507"/>
                </a:lnTo>
                <a:lnTo>
                  <a:pt x="3854" y="436"/>
                </a:lnTo>
                <a:lnTo>
                  <a:pt x="3869" y="421"/>
                </a:lnTo>
                <a:lnTo>
                  <a:pt x="3913" y="486"/>
                </a:lnTo>
                <a:lnTo>
                  <a:pt x="3929" y="501"/>
                </a:lnTo>
                <a:lnTo>
                  <a:pt x="3944" y="555"/>
                </a:lnTo>
                <a:lnTo>
                  <a:pt x="3959" y="574"/>
                </a:lnTo>
                <a:lnTo>
                  <a:pt x="3975" y="582"/>
                </a:lnTo>
                <a:lnTo>
                  <a:pt x="4019" y="589"/>
                </a:lnTo>
                <a:lnTo>
                  <a:pt x="4032" y="530"/>
                </a:lnTo>
                <a:lnTo>
                  <a:pt x="4050" y="534"/>
                </a:lnTo>
                <a:lnTo>
                  <a:pt x="4063" y="557"/>
                </a:lnTo>
                <a:lnTo>
                  <a:pt x="4080" y="637"/>
                </a:lnTo>
                <a:lnTo>
                  <a:pt x="4124" y="664"/>
                </a:lnTo>
                <a:lnTo>
                  <a:pt x="4138" y="708"/>
                </a:lnTo>
                <a:lnTo>
                  <a:pt x="4155" y="668"/>
                </a:lnTo>
                <a:lnTo>
                  <a:pt x="4169" y="664"/>
                </a:lnTo>
                <a:lnTo>
                  <a:pt x="4182" y="551"/>
                </a:lnTo>
                <a:lnTo>
                  <a:pt x="4230" y="553"/>
                </a:lnTo>
                <a:lnTo>
                  <a:pt x="4243" y="603"/>
                </a:lnTo>
                <a:lnTo>
                  <a:pt x="4257" y="611"/>
                </a:lnTo>
                <a:lnTo>
                  <a:pt x="4274" y="599"/>
                </a:lnTo>
                <a:lnTo>
                  <a:pt x="4288" y="628"/>
                </a:lnTo>
                <a:lnTo>
                  <a:pt x="4332" y="611"/>
                </a:lnTo>
                <a:lnTo>
                  <a:pt x="4349" y="662"/>
                </a:lnTo>
                <a:lnTo>
                  <a:pt x="4362" y="691"/>
                </a:lnTo>
                <a:lnTo>
                  <a:pt x="4378" y="670"/>
                </a:lnTo>
                <a:lnTo>
                  <a:pt x="4393" y="647"/>
                </a:lnTo>
                <a:lnTo>
                  <a:pt x="4437" y="668"/>
                </a:lnTo>
                <a:lnTo>
                  <a:pt x="4453" y="674"/>
                </a:lnTo>
                <a:lnTo>
                  <a:pt x="4468" y="733"/>
                </a:lnTo>
                <a:lnTo>
                  <a:pt x="4481" y="735"/>
                </a:lnTo>
                <a:lnTo>
                  <a:pt x="4499" y="658"/>
                </a:lnTo>
                <a:lnTo>
                  <a:pt x="4543" y="649"/>
                </a:lnTo>
                <a:lnTo>
                  <a:pt x="4556" y="614"/>
                </a:lnTo>
                <a:lnTo>
                  <a:pt x="4572" y="586"/>
                </a:lnTo>
                <a:lnTo>
                  <a:pt x="4587" y="576"/>
                </a:lnTo>
                <a:lnTo>
                  <a:pt x="4602" y="549"/>
                </a:lnTo>
                <a:lnTo>
                  <a:pt x="4646" y="605"/>
                </a:lnTo>
                <a:lnTo>
                  <a:pt x="4662" y="540"/>
                </a:lnTo>
                <a:lnTo>
                  <a:pt x="4677" y="538"/>
                </a:lnTo>
                <a:lnTo>
                  <a:pt x="4691" y="534"/>
                </a:lnTo>
                <a:lnTo>
                  <a:pt x="4706" y="507"/>
                </a:lnTo>
                <a:lnTo>
                  <a:pt x="4752" y="524"/>
                </a:lnTo>
                <a:lnTo>
                  <a:pt x="4765" y="501"/>
                </a:lnTo>
                <a:lnTo>
                  <a:pt x="4781" y="497"/>
                </a:lnTo>
                <a:lnTo>
                  <a:pt x="4796" y="445"/>
                </a:lnTo>
                <a:lnTo>
                  <a:pt x="4811" y="359"/>
                </a:lnTo>
                <a:lnTo>
                  <a:pt x="4856" y="351"/>
                </a:lnTo>
                <a:lnTo>
                  <a:pt x="4871" y="388"/>
                </a:lnTo>
                <a:lnTo>
                  <a:pt x="4884" y="380"/>
                </a:lnTo>
                <a:lnTo>
                  <a:pt x="4902" y="384"/>
                </a:lnTo>
                <a:lnTo>
                  <a:pt x="4915" y="357"/>
                </a:lnTo>
                <a:lnTo>
                  <a:pt x="4959" y="325"/>
                </a:lnTo>
                <a:lnTo>
                  <a:pt x="4976" y="280"/>
                </a:lnTo>
                <a:lnTo>
                  <a:pt x="4990" y="261"/>
                </a:lnTo>
                <a:lnTo>
                  <a:pt x="5003" y="221"/>
                </a:lnTo>
                <a:lnTo>
                  <a:pt x="5021" y="198"/>
                </a:lnTo>
                <a:lnTo>
                  <a:pt x="5065" y="200"/>
                </a:lnTo>
                <a:lnTo>
                  <a:pt x="5078" y="219"/>
                </a:lnTo>
                <a:lnTo>
                  <a:pt x="5095" y="114"/>
                </a:lnTo>
                <a:lnTo>
                  <a:pt x="5109" y="98"/>
                </a:lnTo>
                <a:lnTo>
                  <a:pt x="5126" y="77"/>
                </a:lnTo>
                <a:lnTo>
                  <a:pt x="5170" y="114"/>
                </a:lnTo>
                <a:lnTo>
                  <a:pt x="5184" y="121"/>
                </a:lnTo>
                <a:lnTo>
                  <a:pt x="5201" y="106"/>
                </a:lnTo>
                <a:lnTo>
                  <a:pt x="5214" y="35"/>
                </a:lnTo>
                <a:lnTo>
                  <a:pt x="5228" y="37"/>
                </a:lnTo>
                <a:lnTo>
                  <a:pt x="5276" y="69"/>
                </a:lnTo>
                <a:lnTo>
                  <a:pt x="5289" y="33"/>
                </a:lnTo>
                <a:lnTo>
                  <a:pt x="5303" y="66"/>
                </a:lnTo>
                <a:lnTo>
                  <a:pt x="5320" y="27"/>
                </a:lnTo>
                <a:lnTo>
                  <a:pt x="5333" y="0"/>
                </a:lnTo>
                <a:lnTo>
                  <a:pt x="5378" y="43"/>
                </a:lnTo>
                <a:lnTo>
                  <a:pt x="5395" y="56"/>
                </a:lnTo>
                <a:lnTo>
                  <a:pt x="5408" y="121"/>
                </a:lnTo>
                <a:lnTo>
                  <a:pt x="5424" y="75"/>
                </a:lnTo>
                <a:lnTo>
                  <a:pt x="5439" y="173"/>
                </a:lnTo>
                <a:lnTo>
                  <a:pt x="5439" y="584"/>
                </a:lnTo>
                <a:lnTo>
                  <a:pt x="5424" y="480"/>
                </a:lnTo>
                <a:lnTo>
                  <a:pt x="5408" y="528"/>
                </a:lnTo>
                <a:lnTo>
                  <a:pt x="5395" y="455"/>
                </a:lnTo>
                <a:lnTo>
                  <a:pt x="5378" y="415"/>
                </a:lnTo>
                <a:lnTo>
                  <a:pt x="5333" y="398"/>
                </a:lnTo>
                <a:lnTo>
                  <a:pt x="5320" y="399"/>
                </a:lnTo>
                <a:lnTo>
                  <a:pt x="5303" y="434"/>
                </a:lnTo>
                <a:lnTo>
                  <a:pt x="5289" y="432"/>
                </a:lnTo>
                <a:lnTo>
                  <a:pt x="5276" y="469"/>
                </a:lnTo>
                <a:lnTo>
                  <a:pt x="5228" y="436"/>
                </a:lnTo>
                <a:lnTo>
                  <a:pt x="5214" y="455"/>
                </a:lnTo>
                <a:lnTo>
                  <a:pt x="5201" y="507"/>
                </a:lnTo>
                <a:lnTo>
                  <a:pt x="5184" y="516"/>
                </a:lnTo>
                <a:lnTo>
                  <a:pt x="5170" y="495"/>
                </a:lnTo>
                <a:lnTo>
                  <a:pt x="5126" y="474"/>
                </a:lnTo>
                <a:lnTo>
                  <a:pt x="5109" y="484"/>
                </a:lnTo>
                <a:lnTo>
                  <a:pt x="5095" y="516"/>
                </a:lnTo>
                <a:lnTo>
                  <a:pt x="5078" y="614"/>
                </a:lnTo>
                <a:lnTo>
                  <a:pt x="5065" y="599"/>
                </a:lnTo>
                <a:lnTo>
                  <a:pt x="5021" y="595"/>
                </a:lnTo>
                <a:lnTo>
                  <a:pt x="5003" y="614"/>
                </a:lnTo>
                <a:lnTo>
                  <a:pt x="4990" y="651"/>
                </a:lnTo>
                <a:lnTo>
                  <a:pt x="4976" y="662"/>
                </a:lnTo>
                <a:lnTo>
                  <a:pt x="4959" y="705"/>
                </a:lnTo>
                <a:lnTo>
                  <a:pt x="4915" y="737"/>
                </a:lnTo>
                <a:lnTo>
                  <a:pt x="4902" y="747"/>
                </a:lnTo>
                <a:lnTo>
                  <a:pt x="4884" y="756"/>
                </a:lnTo>
                <a:lnTo>
                  <a:pt x="4871" y="760"/>
                </a:lnTo>
                <a:lnTo>
                  <a:pt x="4856" y="724"/>
                </a:lnTo>
                <a:lnTo>
                  <a:pt x="4811" y="733"/>
                </a:lnTo>
                <a:lnTo>
                  <a:pt x="4796" y="829"/>
                </a:lnTo>
                <a:lnTo>
                  <a:pt x="4781" y="873"/>
                </a:lnTo>
                <a:lnTo>
                  <a:pt x="4765" y="877"/>
                </a:lnTo>
                <a:lnTo>
                  <a:pt x="4752" y="898"/>
                </a:lnTo>
                <a:lnTo>
                  <a:pt x="4706" y="879"/>
                </a:lnTo>
                <a:lnTo>
                  <a:pt x="4691" y="908"/>
                </a:lnTo>
                <a:lnTo>
                  <a:pt x="4677" y="906"/>
                </a:lnTo>
                <a:lnTo>
                  <a:pt x="4662" y="908"/>
                </a:lnTo>
                <a:lnTo>
                  <a:pt x="4646" y="973"/>
                </a:lnTo>
                <a:lnTo>
                  <a:pt x="4602" y="918"/>
                </a:lnTo>
                <a:lnTo>
                  <a:pt x="4587" y="944"/>
                </a:lnTo>
                <a:lnTo>
                  <a:pt x="4572" y="954"/>
                </a:lnTo>
                <a:lnTo>
                  <a:pt x="4556" y="981"/>
                </a:lnTo>
                <a:lnTo>
                  <a:pt x="4543" y="1015"/>
                </a:lnTo>
                <a:lnTo>
                  <a:pt x="4499" y="1019"/>
                </a:lnTo>
                <a:lnTo>
                  <a:pt x="4481" y="1092"/>
                </a:lnTo>
                <a:lnTo>
                  <a:pt x="4468" y="1086"/>
                </a:lnTo>
                <a:lnTo>
                  <a:pt x="4453" y="1038"/>
                </a:lnTo>
                <a:lnTo>
                  <a:pt x="4437" y="1029"/>
                </a:lnTo>
                <a:lnTo>
                  <a:pt x="4393" y="1013"/>
                </a:lnTo>
                <a:lnTo>
                  <a:pt x="4378" y="1040"/>
                </a:lnTo>
                <a:lnTo>
                  <a:pt x="4362" y="1061"/>
                </a:lnTo>
                <a:lnTo>
                  <a:pt x="4349" y="1017"/>
                </a:lnTo>
                <a:lnTo>
                  <a:pt x="4332" y="973"/>
                </a:lnTo>
                <a:lnTo>
                  <a:pt x="4288" y="992"/>
                </a:lnTo>
                <a:lnTo>
                  <a:pt x="4274" y="966"/>
                </a:lnTo>
                <a:lnTo>
                  <a:pt x="4257" y="971"/>
                </a:lnTo>
                <a:lnTo>
                  <a:pt x="4243" y="964"/>
                </a:lnTo>
                <a:lnTo>
                  <a:pt x="4230" y="891"/>
                </a:lnTo>
                <a:lnTo>
                  <a:pt x="4182" y="891"/>
                </a:lnTo>
                <a:lnTo>
                  <a:pt x="4169" y="1004"/>
                </a:lnTo>
                <a:lnTo>
                  <a:pt x="4155" y="1004"/>
                </a:lnTo>
                <a:lnTo>
                  <a:pt x="4138" y="1042"/>
                </a:lnTo>
                <a:lnTo>
                  <a:pt x="4124" y="1000"/>
                </a:lnTo>
                <a:lnTo>
                  <a:pt x="4080" y="975"/>
                </a:lnTo>
                <a:lnTo>
                  <a:pt x="4063" y="895"/>
                </a:lnTo>
                <a:lnTo>
                  <a:pt x="4050" y="873"/>
                </a:lnTo>
                <a:lnTo>
                  <a:pt x="4032" y="870"/>
                </a:lnTo>
                <a:lnTo>
                  <a:pt x="4019" y="929"/>
                </a:lnTo>
                <a:lnTo>
                  <a:pt x="3975" y="918"/>
                </a:lnTo>
                <a:lnTo>
                  <a:pt x="3959" y="908"/>
                </a:lnTo>
                <a:lnTo>
                  <a:pt x="3944" y="891"/>
                </a:lnTo>
                <a:lnTo>
                  <a:pt x="3929" y="824"/>
                </a:lnTo>
                <a:lnTo>
                  <a:pt x="3913" y="804"/>
                </a:lnTo>
                <a:lnTo>
                  <a:pt x="3869" y="743"/>
                </a:lnTo>
                <a:lnTo>
                  <a:pt x="3854" y="749"/>
                </a:lnTo>
                <a:lnTo>
                  <a:pt x="3840" y="829"/>
                </a:lnTo>
                <a:lnTo>
                  <a:pt x="3825" y="856"/>
                </a:lnTo>
                <a:lnTo>
                  <a:pt x="3810" y="908"/>
                </a:lnTo>
                <a:lnTo>
                  <a:pt x="3766" y="783"/>
                </a:lnTo>
                <a:lnTo>
                  <a:pt x="3750" y="887"/>
                </a:lnTo>
                <a:lnTo>
                  <a:pt x="3735" y="971"/>
                </a:lnTo>
                <a:lnTo>
                  <a:pt x="3719" y="931"/>
                </a:lnTo>
                <a:lnTo>
                  <a:pt x="3704" y="877"/>
                </a:lnTo>
                <a:lnTo>
                  <a:pt x="3660" y="845"/>
                </a:lnTo>
                <a:lnTo>
                  <a:pt x="3647" y="933"/>
                </a:lnTo>
                <a:lnTo>
                  <a:pt x="3629" y="916"/>
                </a:lnTo>
                <a:lnTo>
                  <a:pt x="3616" y="956"/>
                </a:lnTo>
                <a:lnTo>
                  <a:pt x="3600" y="956"/>
                </a:lnTo>
                <a:lnTo>
                  <a:pt x="3554" y="902"/>
                </a:lnTo>
                <a:lnTo>
                  <a:pt x="3541" y="981"/>
                </a:lnTo>
                <a:lnTo>
                  <a:pt x="3528" y="1050"/>
                </a:lnTo>
                <a:lnTo>
                  <a:pt x="3510" y="1042"/>
                </a:lnTo>
                <a:lnTo>
                  <a:pt x="3497" y="1134"/>
                </a:lnTo>
                <a:lnTo>
                  <a:pt x="3453" y="1084"/>
                </a:lnTo>
                <a:lnTo>
                  <a:pt x="3435" y="1180"/>
                </a:lnTo>
                <a:lnTo>
                  <a:pt x="3422" y="1165"/>
                </a:lnTo>
                <a:lnTo>
                  <a:pt x="3405" y="1182"/>
                </a:lnTo>
                <a:lnTo>
                  <a:pt x="3391" y="1203"/>
                </a:lnTo>
                <a:lnTo>
                  <a:pt x="3347" y="1251"/>
                </a:lnTo>
                <a:lnTo>
                  <a:pt x="3330" y="1259"/>
                </a:lnTo>
                <a:lnTo>
                  <a:pt x="3316" y="1236"/>
                </a:lnTo>
                <a:lnTo>
                  <a:pt x="3303" y="1248"/>
                </a:lnTo>
                <a:lnTo>
                  <a:pt x="3286" y="1278"/>
                </a:lnTo>
                <a:lnTo>
                  <a:pt x="3242" y="1255"/>
                </a:lnTo>
                <a:lnTo>
                  <a:pt x="3228" y="1257"/>
                </a:lnTo>
                <a:lnTo>
                  <a:pt x="3211" y="1242"/>
                </a:lnTo>
                <a:lnTo>
                  <a:pt x="3197" y="1273"/>
                </a:lnTo>
                <a:lnTo>
                  <a:pt x="3182" y="1242"/>
                </a:lnTo>
                <a:lnTo>
                  <a:pt x="3136" y="1230"/>
                </a:lnTo>
                <a:lnTo>
                  <a:pt x="3123" y="1244"/>
                </a:lnTo>
                <a:lnTo>
                  <a:pt x="3107" y="1198"/>
                </a:lnTo>
                <a:lnTo>
                  <a:pt x="3092" y="1207"/>
                </a:lnTo>
                <a:lnTo>
                  <a:pt x="3078" y="1246"/>
                </a:lnTo>
                <a:lnTo>
                  <a:pt x="3032" y="1234"/>
                </a:lnTo>
                <a:lnTo>
                  <a:pt x="3017" y="1292"/>
                </a:lnTo>
                <a:lnTo>
                  <a:pt x="3004" y="1313"/>
                </a:lnTo>
                <a:lnTo>
                  <a:pt x="2988" y="1322"/>
                </a:lnTo>
                <a:lnTo>
                  <a:pt x="2973" y="1338"/>
                </a:lnTo>
                <a:lnTo>
                  <a:pt x="2929" y="1332"/>
                </a:lnTo>
                <a:lnTo>
                  <a:pt x="2913" y="1378"/>
                </a:lnTo>
                <a:lnTo>
                  <a:pt x="2898" y="1320"/>
                </a:lnTo>
                <a:lnTo>
                  <a:pt x="2883" y="1309"/>
                </a:lnTo>
                <a:lnTo>
                  <a:pt x="2869" y="1332"/>
                </a:lnTo>
                <a:lnTo>
                  <a:pt x="2823" y="1274"/>
                </a:lnTo>
                <a:lnTo>
                  <a:pt x="2808" y="1267"/>
                </a:lnTo>
                <a:lnTo>
                  <a:pt x="2794" y="1345"/>
                </a:lnTo>
                <a:lnTo>
                  <a:pt x="2779" y="1378"/>
                </a:lnTo>
                <a:lnTo>
                  <a:pt x="2764" y="1367"/>
                </a:lnTo>
                <a:lnTo>
                  <a:pt x="2720" y="1359"/>
                </a:lnTo>
                <a:lnTo>
                  <a:pt x="2704" y="1363"/>
                </a:lnTo>
                <a:lnTo>
                  <a:pt x="2689" y="1386"/>
                </a:lnTo>
                <a:lnTo>
                  <a:pt x="2675" y="1361"/>
                </a:lnTo>
                <a:lnTo>
                  <a:pt x="2658" y="1355"/>
                </a:lnTo>
                <a:lnTo>
                  <a:pt x="2614" y="1338"/>
                </a:lnTo>
                <a:lnTo>
                  <a:pt x="2601" y="1359"/>
                </a:lnTo>
                <a:lnTo>
                  <a:pt x="2583" y="1376"/>
                </a:lnTo>
                <a:lnTo>
                  <a:pt x="2570" y="1395"/>
                </a:lnTo>
                <a:lnTo>
                  <a:pt x="2556" y="1397"/>
                </a:lnTo>
                <a:lnTo>
                  <a:pt x="2508" y="1424"/>
                </a:lnTo>
                <a:lnTo>
                  <a:pt x="2495" y="1395"/>
                </a:lnTo>
                <a:lnTo>
                  <a:pt x="2482" y="1395"/>
                </a:lnTo>
                <a:lnTo>
                  <a:pt x="2464" y="1374"/>
                </a:lnTo>
                <a:lnTo>
                  <a:pt x="2451" y="1395"/>
                </a:lnTo>
                <a:lnTo>
                  <a:pt x="2407" y="1388"/>
                </a:lnTo>
                <a:lnTo>
                  <a:pt x="2389" y="1376"/>
                </a:lnTo>
                <a:lnTo>
                  <a:pt x="2376" y="1391"/>
                </a:lnTo>
                <a:lnTo>
                  <a:pt x="2359" y="1386"/>
                </a:lnTo>
                <a:lnTo>
                  <a:pt x="2345" y="1424"/>
                </a:lnTo>
                <a:lnTo>
                  <a:pt x="2301" y="1438"/>
                </a:lnTo>
                <a:lnTo>
                  <a:pt x="2284" y="1407"/>
                </a:lnTo>
                <a:lnTo>
                  <a:pt x="2270" y="1405"/>
                </a:lnTo>
                <a:lnTo>
                  <a:pt x="2257" y="1428"/>
                </a:lnTo>
                <a:lnTo>
                  <a:pt x="2240" y="1426"/>
                </a:lnTo>
                <a:lnTo>
                  <a:pt x="2196" y="1426"/>
                </a:lnTo>
                <a:lnTo>
                  <a:pt x="2182" y="1420"/>
                </a:lnTo>
                <a:lnTo>
                  <a:pt x="2165" y="1426"/>
                </a:lnTo>
                <a:lnTo>
                  <a:pt x="2151" y="1436"/>
                </a:lnTo>
                <a:lnTo>
                  <a:pt x="2136" y="1430"/>
                </a:lnTo>
                <a:lnTo>
                  <a:pt x="2092" y="1439"/>
                </a:lnTo>
                <a:lnTo>
                  <a:pt x="2077" y="1464"/>
                </a:lnTo>
                <a:lnTo>
                  <a:pt x="2061" y="1472"/>
                </a:lnTo>
                <a:lnTo>
                  <a:pt x="2046" y="1457"/>
                </a:lnTo>
                <a:lnTo>
                  <a:pt x="2033" y="1464"/>
                </a:lnTo>
                <a:lnTo>
                  <a:pt x="1986" y="1491"/>
                </a:lnTo>
                <a:lnTo>
                  <a:pt x="1971" y="1493"/>
                </a:lnTo>
                <a:lnTo>
                  <a:pt x="1958" y="1489"/>
                </a:lnTo>
                <a:lnTo>
                  <a:pt x="1942" y="1507"/>
                </a:lnTo>
                <a:lnTo>
                  <a:pt x="1927" y="1526"/>
                </a:lnTo>
                <a:lnTo>
                  <a:pt x="1883" y="1507"/>
                </a:lnTo>
                <a:lnTo>
                  <a:pt x="1867" y="1499"/>
                </a:lnTo>
                <a:lnTo>
                  <a:pt x="1852" y="1507"/>
                </a:lnTo>
                <a:lnTo>
                  <a:pt x="1837" y="1533"/>
                </a:lnTo>
                <a:lnTo>
                  <a:pt x="1823" y="1578"/>
                </a:lnTo>
                <a:lnTo>
                  <a:pt x="1779" y="1564"/>
                </a:lnTo>
                <a:lnTo>
                  <a:pt x="1762" y="1572"/>
                </a:lnTo>
                <a:lnTo>
                  <a:pt x="1748" y="1570"/>
                </a:lnTo>
                <a:lnTo>
                  <a:pt x="1733" y="1560"/>
                </a:lnTo>
                <a:lnTo>
                  <a:pt x="1718" y="1557"/>
                </a:lnTo>
                <a:lnTo>
                  <a:pt x="1674" y="1557"/>
                </a:lnTo>
                <a:lnTo>
                  <a:pt x="1660" y="1566"/>
                </a:lnTo>
                <a:lnTo>
                  <a:pt x="1643" y="1591"/>
                </a:lnTo>
                <a:lnTo>
                  <a:pt x="1629" y="1604"/>
                </a:lnTo>
                <a:lnTo>
                  <a:pt x="1612" y="1608"/>
                </a:lnTo>
                <a:lnTo>
                  <a:pt x="1568" y="1612"/>
                </a:lnTo>
                <a:lnTo>
                  <a:pt x="1555" y="1587"/>
                </a:lnTo>
                <a:lnTo>
                  <a:pt x="1537" y="1589"/>
                </a:lnTo>
                <a:lnTo>
                  <a:pt x="1524" y="1610"/>
                </a:lnTo>
                <a:lnTo>
                  <a:pt x="1510" y="1624"/>
                </a:lnTo>
                <a:lnTo>
                  <a:pt x="1463" y="1618"/>
                </a:lnTo>
                <a:lnTo>
                  <a:pt x="1449" y="1629"/>
                </a:lnTo>
                <a:lnTo>
                  <a:pt x="1436" y="1610"/>
                </a:lnTo>
                <a:lnTo>
                  <a:pt x="1418" y="1601"/>
                </a:lnTo>
                <a:lnTo>
                  <a:pt x="1405" y="1581"/>
                </a:lnTo>
                <a:lnTo>
                  <a:pt x="1361" y="1578"/>
                </a:lnTo>
                <a:lnTo>
                  <a:pt x="1344" y="1624"/>
                </a:lnTo>
                <a:lnTo>
                  <a:pt x="1330" y="1610"/>
                </a:lnTo>
                <a:lnTo>
                  <a:pt x="1315" y="1635"/>
                </a:lnTo>
                <a:lnTo>
                  <a:pt x="1299" y="1658"/>
                </a:lnTo>
                <a:lnTo>
                  <a:pt x="1255" y="1679"/>
                </a:lnTo>
                <a:lnTo>
                  <a:pt x="1240" y="1675"/>
                </a:lnTo>
                <a:lnTo>
                  <a:pt x="1225" y="1685"/>
                </a:lnTo>
                <a:lnTo>
                  <a:pt x="1209" y="1685"/>
                </a:lnTo>
                <a:lnTo>
                  <a:pt x="1194" y="1689"/>
                </a:lnTo>
                <a:lnTo>
                  <a:pt x="1150" y="1687"/>
                </a:lnTo>
                <a:lnTo>
                  <a:pt x="1134" y="1689"/>
                </a:lnTo>
                <a:lnTo>
                  <a:pt x="1121" y="1700"/>
                </a:lnTo>
                <a:lnTo>
                  <a:pt x="1106" y="1716"/>
                </a:lnTo>
                <a:lnTo>
                  <a:pt x="1090" y="1720"/>
                </a:lnTo>
                <a:lnTo>
                  <a:pt x="1046" y="1708"/>
                </a:lnTo>
                <a:lnTo>
                  <a:pt x="1031" y="1723"/>
                </a:lnTo>
                <a:lnTo>
                  <a:pt x="1015" y="1733"/>
                </a:lnTo>
                <a:lnTo>
                  <a:pt x="1002" y="1727"/>
                </a:lnTo>
                <a:lnTo>
                  <a:pt x="985" y="1727"/>
                </a:lnTo>
                <a:lnTo>
                  <a:pt x="940" y="1729"/>
                </a:lnTo>
                <a:lnTo>
                  <a:pt x="927" y="1722"/>
                </a:lnTo>
                <a:lnTo>
                  <a:pt x="910" y="1741"/>
                </a:lnTo>
                <a:lnTo>
                  <a:pt x="896" y="1756"/>
                </a:lnTo>
                <a:lnTo>
                  <a:pt x="881" y="1741"/>
                </a:lnTo>
                <a:lnTo>
                  <a:pt x="835" y="1737"/>
                </a:lnTo>
                <a:lnTo>
                  <a:pt x="822" y="1737"/>
                </a:lnTo>
                <a:lnTo>
                  <a:pt x="808" y="1756"/>
                </a:lnTo>
                <a:lnTo>
                  <a:pt x="791" y="1754"/>
                </a:lnTo>
                <a:lnTo>
                  <a:pt x="777" y="1766"/>
                </a:lnTo>
                <a:lnTo>
                  <a:pt x="733" y="1745"/>
                </a:lnTo>
                <a:lnTo>
                  <a:pt x="716" y="1745"/>
                </a:lnTo>
                <a:lnTo>
                  <a:pt x="703" y="1756"/>
                </a:lnTo>
                <a:lnTo>
                  <a:pt x="685" y="1762"/>
                </a:lnTo>
                <a:lnTo>
                  <a:pt x="672" y="1770"/>
                </a:lnTo>
                <a:lnTo>
                  <a:pt x="628" y="1760"/>
                </a:lnTo>
                <a:lnTo>
                  <a:pt x="610" y="1752"/>
                </a:lnTo>
                <a:lnTo>
                  <a:pt x="597" y="1756"/>
                </a:lnTo>
                <a:lnTo>
                  <a:pt x="584" y="1745"/>
                </a:lnTo>
                <a:lnTo>
                  <a:pt x="566" y="1760"/>
                </a:lnTo>
                <a:lnTo>
                  <a:pt x="522" y="1750"/>
                </a:lnTo>
                <a:lnTo>
                  <a:pt x="509" y="1748"/>
                </a:lnTo>
                <a:lnTo>
                  <a:pt x="491" y="1754"/>
                </a:lnTo>
                <a:lnTo>
                  <a:pt x="478" y="1748"/>
                </a:lnTo>
                <a:lnTo>
                  <a:pt x="463" y="1737"/>
                </a:lnTo>
                <a:lnTo>
                  <a:pt x="417" y="1733"/>
                </a:lnTo>
                <a:lnTo>
                  <a:pt x="403" y="1731"/>
                </a:lnTo>
                <a:lnTo>
                  <a:pt x="388" y="1727"/>
                </a:lnTo>
                <a:lnTo>
                  <a:pt x="372" y="1720"/>
                </a:lnTo>
                <a:lnTo>
                  <a:pt x="359" y="1712"/>
                </a:lnTo>
                <a:lnTo>
                  <a:pt x="313" y="1716"/>
                </a:lnTo>
                <a:lnTo>
                  <a:pt x="298" y="1720"/>
                </a:lnTo>
                <a:lnTo>
                  <a:pt x="284" y="1731"/>
                </a:lnTo>
                <a:lnTo>
                  <a:pt x="269" y="1754"/>
                </a:lnTo>
                <a:lnTo>
                  <a:pt x="253" y="1871"/>
                </a:lnTo>
                <a:lnTo>
                  <a:pt x="209" y="1864"/>
                </a:lnTo>
                <a:lnTo>
                  <a:pt x="194" y="1910"/>
                </a:lnTo>
                <a:lnTo>
                  <a:pt x="179" y="1869"/>
                </a:lnTo>
                <a:lnTo>
                  <a:pt x="163" y="1869"/>
                </a:lnTo>
                <a:lnTo>
                  <a:pt x="150" y="1881"/>
                </a:lnTo>
                <a:lnTo>
                  <a:pt x="104" y="1858"/>
                </a:lnTo>
                <a:lnTo>
                  <a:pt x="88" y="1864"/>
                </a:lnTo>
                <a:lnTo>
                  <a:pt x="75" y="1862"/>
                </a:lnTo>
                <a:lnTo>
                  <a:pt x="60" y="1856"/>
                </a:lnTo>
                <a:lnTo>
                  <a:pt x="44" y="1841"/>
                </a:lnTo>
                <a:lnTo>
                  <a:pt x="0" y="1829"/>
                </a:lnTo>
                <a:close/>
              </a:path>
            </a:pathLst>
          </a:custGeom>
          <a:solidFill>
            <a:srgbClr val="660066"/>
          </a:solidFill>
          <a:ln w="9525">
            <a:noFill/>
            <a:round/>
            <a:headEnd/>
            <a:tailEnd/>
          </a:ln>
        </p:spPr>
        <p:txBody>
          <a:bodyPr/>
          <a:lstStyle/>
          <a:p>
            <a:endParaRPr lang="en-US"/>
          </a:p>
        </p:txBody>
      </p:sp>
      <p:sp>
        <p:nvSpPr>
          <p:cNvPr id="108556" name="Freeform 15"/>
          <p:cNvSpPr>
            <a:spLocks/>
          </p:cNvSpPr>
          <p:nvPr/>
        </p:nvSpPr>
        <p:spPr bwMode="auto">
          <a:xfrm>
            <a:off x="2452688" y="2144713"/>
            <a:ext cx="4318000" cy="1468437"/>
          </a:xfrm>
          <a:custGeom>
            <a:avLst/>
            <a:gdLst>
              <a:gd name="T0" fmla="*/ 2147483647 w 5439"/>
              <a:gd name="T1" fmla="*/ 2147483647 h 1852"/>
              <a:gd name="T2" fmla="*/ 2147483647 w 5439"/>
              <a:gd name="T3" fmla="*/ 2147483647 h 1852"/>
              <a:gd name="T4" fmla="*/ 2147483647 w 5439"/>
              <a:gd name="T5" fmla="*/ 2147483647 h 1852"/>
              <a:gd name="T6" fmla="*/ 2147483647 w 5439"/>
              <a:gd name="T7" fmla="*/ 2147483647 h 1852"/>
              <a:gd name="T8" fmla="*/ 2147483647 w 5439"/>
              <a:gd name="T9" fmla="*/ 2147483647 h 1852"/>
              <a:gd name="T10" fmla="*/ 2147483647 w 5439"/>
              <a:gd name="T11" fmla="*/ 2147483647 h 1852"/>
              <a:gd name="T12" fmla="*/ 2147483647 w 5439"/>
              <a:gd name="T13" fmla="*/ 2147483647 h 1852"/>
              <a:gd name="T14" fmla="*/ 2147483647 w 5439"/>
              <a:gd name="T15" fmla="*/ 2147483647 h 1852"/>
              <a:gd name="T16" fmla="*/ 2147483647 w 5439"/>
              <a:gd name="T17" fmla="*/ 2147483647 h 1852"/>
              <a:gd name="T18" fmla="*/ 2147483647 w 5439"/>
              <a:gd name="T19" fmla="*/ 2147483647 h 1852"/>
              <a:gd name="T20" fmla="*/ 2147483647 w 5439"/>
              <a:gd name="T21" fmla="*/ 2147483647 h 1852"/>
              <a:gd name="T22" fmla="*/ 2147483647 w 5439"/>
              <a:gd name="T23" fmla="*/ 2147483647 h 1852"/>
              <a:gd name="T24" fmla="*/ 2147483647 w 5439"/>
              <a:gd name="T25" fmla="*/ 2147483647 h 1852"/>
              <a:gd name="T26" fmla="*/ 2147483647 w 5439"/>
              <a:gd name="T27" fmla="*/ 2147483647 h 1852"/>
              <a:gd name="T28" fmla="*/ 2147483647 w 5439"/>
              <a:gd name="T29" fmla="*/ 2147483647 h 1852"/>
              <a:gd name="T30" fmla="*/ 2147483647 w 5439"/>
              <a:gd name="T31" fmla="*/ 2147483647 h 1852"/>
              <a:gd name="T32" fmla="*/ 2147483647 w 5439"/>
              <a:gd name="T33" fmla="*/ 2147483647 h 1852"/>
              <a:gd name="T34" fmla="*/ 2147483647 w 5439"/>
              <a:gd name="T35" fmla="*/ 2147483647 h 1852"/>
              <a:gd name="T36" fmla="*/ 2147483647 w 5439"/>
              <a:gd name="T37" fmla="*/ 2147483647 h 1852"/>
              <a:gd name="T38" fmla="*/ 2147483647 w 5439"/>
              <a:gd name="T39" fmla="*/ 2147483647 h 1852"/>
              <a:gd name="T40" fmla="*/ 2147483647 w 5439"/>
              <a:gd name="T41" fmla="*/ 2147483647 h 1852"/>
              <a:gd name="T42" fmla="*/ 2147483647 w 5439"/>
              <a:gd name="T43" fmla="*/ 2147483647 h 1852"/>
              <a:gd name="T44" fmla="*/ 2147483647 w 5439"/>
              <a:gd name="T45" fmla="*/ 2147483647 h 1852"/>
              <a:gd name="T46" fmla="*/ 2147483647 w 5439"/>
              <a:gd name="T47" fmla="*/ 2147483647 h 1852"/>
              <a:gd name="T48" fmla="*/ 2147483647 w 5439"/>
              <a:gd name="T49" fmla="*/ 2147483647 h 1852"/>
              <a:gd name="T50" fmla="*/ 2147483647 w 5439"/>
              <a:gd name="T51" fmla="*/ 2147483647 h 1852"/>
              <a:gd name="T52" fmla="*/ 2147483647 w 5439"/>
              <a:gd name="T53" fmla="*/ 2147483647 h 1852"/>
              <a:gd name="T54" fmla="*/ 2147483647 w 5439"/>
              <a:gd name="T55" fmla="*/ 2147483647 h 1852"/>
              <a:gd name="T56" fmla="*/ 2147483647 w 5439"/>
              <a:gd name="T57" fmla="*/ 2147483647 h 1852"/>
              <a:gd name="T58" fmla="*/ 2147483647 w 5439"/>
              <a:gd name="T59" fmla="*/ 2147483647 h 1852"/>
              <a:gd name="T60" fmla="*/ 2147483647 w 5439"/>
              <a:gd name="T61" fmla="*/ 2147483647 h 1852"/>
              <a:gd name="T62" fmla="*/ 2147483647 w 5439"/>
              <a:gd name="T63" fmla="*/ 2147483647 h 1852"/>
              <a:gd name="T64" fmla="*/ 2147483647 w 5439"/>
              <a:gd name="T65" fmla="*/ 2147483647 h 1852"/>
              <a:gd name="T66" fmla="*/ 2147483647 w 5439"/>
              <a:gd name="T67" fmla="*/ 2147483647 h 1852"/>
              <a:gd name="T68" fmla="*/ 2147483647 w 5439"/>
              <a:gd name="T69" fmla="*/ 2147483647 h 1852"/>
              <a:gd name="T70" fmla="*/ 2147483647 w 5439"/>
              <a:gd name="T71" fmla="*/ 2147483647 h 1852"/>
              <a:gd name="T72" fmla="*/ 2147483647 w 5439"/>
              <a:gd name="T73" fmla="*/ 2147483647 h 1852"/>
              <a:gd name="T74" fmla="*/ 2147483647 w 5439"/>
              <a:gd name="T75" fmla="*/ 2147483647 h 1852"/>
              <a:gd name="T76" fmla="*/ 2147483647 w 5439"/>
              <a:gd name="T77" fmla="*/ 2147483647 h 1852"/>
              <a:gd name="T78" fmla="*/ 2147483647 w 5439"/>
              <a:gd name="T79" fmla="*/ 2147483647 h 1852"/>
              <a:gd name="T80" fmla="*/ 2147483647 w 5439"/>
              <a:gd name="T81" fmla="*/ 2147483647 h 1852"/>
              <a:gd name="T82" fmla="*/ 2147483647 w 5439"/>
              <a:gd name="T83" fmla="*/ 2147483647 h 1852"/>
              <a:gd name="T84" fmla="*/ 2147483647 w 5439"/>
              <a:gd name="T85" fmla="*/ 2147483647 h 1852"/>
              <a:gd name="T86" fmla="*/ 2147483647 w 5439"/>
              <a:gd name="T87" fmla="*/ 2147483647 h 1852"/>
              <a:gd name="T88" fmla="*/ 2147483647 w 5439"/>
              <a:gd name="T89" fmla="*/ 2147483647 h 1852"/>
              <a:gd name="T90" fmla="*/ 2147483647 w 5439"/>
              <a:gd name="T91" fmla="*/ 2147483647 h 1852"/>
              <a:gd name="T92" fmla="*/ 2147483647 w 5439"/>
              <a:gd name="T93" fmla="*/ 2147483647 h 1852"/>
              <a:gd name="T94" fmla="*/ 2147483647 w 5439"/>
              <a:gd name="T95" fmla="*/ 2147483647 h 1852"/>
              <a:gd name="T96" fmla="*/ 2147483647 w 5439"/>
              <a:gd name="T97" fmla="*/ 2147483647 h 1852"/>
              <a:gd name="T98" fmla="*/ 2147483647 w 5439"/>
              <a:gd name="T99" fmla="*/ 2147483647 h 1852"/>
              <a:gd name="T100" fmla="*/ 2147483647 w 5439"/>
              <a:gd name="T101" fmla="*/ 2147483647 h 1852"/>
              <a:gd name="T102" fmla="*/ 2147483647 w 5439"/>
              <a:gd name="T103" fmla="*/ 2147483647 h 1852"/>
              <a:gd name="T104" fmla="*/ 2147483647 w 5439"/>
              <a:gd name="T105" fmla="*/ 2147483647 h 1852"/>
              <a:gd name="T106" fmla="*/ 2147483647 w 5439"/>
              <a:gd name="T107" fmla="*/ 2147483647 h 1852"/>
              <a:gd name="T108" fmla="*/ 2147483647 w 5439"/>
              <a:gd name="T109" fmla="*/ 2147483647 h 1852"/>
              <a:gd name="T110" fmla="*/ 2147483647 w 5439"/>
              <a:gd name="T111" fmla="*/ 2147483647 h 1852"/>
              <a:gd name="T112" fmla="*/ 2147483647 w 5439"/>
              <a:gd name="T113" fmla="*/ 2147483647 h 1852"/>
              <a:gd name="T114" fmla="*/ 2147483647 w 5439"/>
              <a:gd name="T115" fmla="*/ 2147483647 h 18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852"/>
              <a:gd name="T176" fmla="*/ 5439 w 5439"/>
              <a:gd name="T177" fmla="*/ 1852 h 18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852">
                <a:moveTo>
                  <a:pt x="0" y="1775"/>
                </a:moveTo>
                <a:lnTo>
                  <a:pt x="0" y="1635"/>
                </a:lnTo>
                <a:lnTo>
                  <a:pt x="44" y="1652"/>
                </a:lnTo>
                <a:lnTo>
                  <a:pt x="60" y="1668"/>
                </a:lnTo>
                <a:lnTo>
                  <a:pt x="75" y="1658"/>
                </a:lnTo>
                <a:lnTo>
                  <a:pt x="88" y="1656"/>
                </a:lnTo>
                <a:lnTo>
                  <a:pt x="104" y="1650"/>
                </a:lnTo>
                <a:lnTo>
                  <a:pt x="150" y="1685"/>
                </a:lnTo>
                <a:lnTo>
                  <a:pt x="163" y="1691"/>
                </a:lnTo>
                <a:lnTo>
                  <a:pt x="179" y="1689"/>
                </a:lnTo>
                <a:lnTo>
                  <a:pt x="194" y="1721"/>
                </a:lnTo>
                <a:lnTo>
                  <a:pt x="209" y="1662"/>
                </a:lnTo>
                <a:lnTo>
                  <a:pt x="253" y="1668"/>
                </a:lnTo>
                <a:lnTo>
                  <a:pt x="269" y="1662"/>
                </a:lnTo>
                <a:lnTo>
                  <a:pt x="284" y="1643"/>
                </a:lnTo>
                <a:lnTo>
                  <a:pt x="298" y="1629"/>
                </a:lnTo>
                <a:lnTo>
                  <a:pt x="313" y="1623"/>
                </a:lnTo>
                <a:lnTo>
                  <a:pt x="359" y="1621"/>
                </a:lnTo>
                <a:lnTo>
                  <a:pt x="372" y="1631"/>
                </a:lnTo>
                <a:lnTo>
                  <a:pt x="388" y="1641"/>
                </a:lnTo>
                <a:lnTo>
                  <a:pt x="403" y="1646"/>
                </a:lnTo>
                <a:lnTo>
                  <a:pt x="417" y="1646"/>
                </a:lnTo>
                <a:lnTo>
                  <a:pt x="463" y="1652"/>
                </a:lnTo>
                <a:lnTo>
                  <a:pt x="478" y="1662"/>
                </a:lnTo>
                <a:lnTo>
                  <a:pt x="491" y="1668"/>
                </a:lnTo>
                <a:lnTo>
                  <a:pt x="509" y="1658"/>
                </a:lnTo>
                <a:lnTo>
                  <a:pt x="522" y="1658"/>
                </a:lnTo>
                <a:lnTo>
                  <a:pt x="566" y="1669"/>
                </a:lnTo>
                <a:lnTo>
                  <a:pt x="584" y="1656"/>
                </a:lnTo>
                <a:lnTo>
                  <a:pt x="597" y="1668"/>
                </a:lnTo>
                <a:lnTo>
                  <a:pt x="610" y="1664"/>
                </a:lnTo>
                <a:lnTo>
                  <a:pt x="628" y="1668"/>
                </a:lnTo>
                <a:lnTo>
                  <a:pt x="672" y="1679"/>
                </a:lnTo>
                <a:lnTo>
                  <a:pt x="685" y="1673"/>
                </a:lnTo>
                <a:lnTo>
                  <a:pt x="703" y="1668"/>
                </a:lnTo>
                <a:lnTo>
                  <a:pt x="716" y="1658"/>
                </a:lnTo>
                <a:lnTo>
                  <a:pt x="733" y="1658"/>
                </a:lnTo>
                <a:lnTo>
                  <a:pt x="777" y="1679"/>
                </a:lnTo>
                <a:lnTo>
                  <a:pt x="791" y="1677"/>
                </a:lnTo>
                <a:lnTo>
                  <a:pt x="808" y="1673"/>
                </a:lnTo>
                <a:lnTo>
                  <a:pt x="822" y="1656"/>
                </a:lnTo>
                <a:lnTo>
                  <a:pt x="835" y="1656"/>
                </a:lnTo>
                <a:lnTo>
                  <a:pt x="881" y="1673"/>
                </a:lnTo>
                <a:lnTo>
                  <a:pt x="896" y="1687"/>
                </a:lnTo>
                <a:lnTo>
                  <a:pt x="910" y="1673"/>
                </a:lnTo>
                <a:lnTo>
                  <a:pt x="927" y="1650"/>
                </a:lnTo>
                <a:lnTo>
                  <a:pt x="940" y="1662"/>
                </a:lnTo>
                <a:lnTo>
                  <a:pt x="985" y="1652"/>
                </a:lnTo>
                <a:lnTo>
                  <a:pt x="1002" y="1652"/>
                </a:lnTo>
                <a:lnTo>
                  <a:pt x="1015" y="1652"/>
                </a:lnTo>
                <a:lnTo>
                  <a:pt x="1031" y="1644"/>
                </a:lnTo>
                <a:lnTo>
                  <a:pt x="1046" y="1631"/>
                </a:lnTo>
                <a:lnTo>
                  <a:pt x="1090" y="1646"/>
                </a:lnTo>
                <a:lnTo>
                  <a:pt x="1106" y="1635"/>
                </a:lnTo>
                <a:lnTo>
                  <a:pt x="1121" y="1620"/>
                </a:lnTo>
                <a:lnTo>
                  <a:pt x="1134" y="1608"/>
                </a:lnTo>
                <a:lnTo>
                  <a:pt x="1150" y="1608"/>
                </a:lnTo>
                <a:lnTo>
                  <a:pt x="1194" y="1612"/>
                </a:lnTo>
                <a:lnTo>
                  <a:pt x="1209" y="1600"/>
                </a:lnTo>
                <a:lnTo>
                  <a:pt x="1225" y="1600"/>
                </a:lnTo>
                <a:lnTo>
                  <a:pt x="1240" y="1587"/>
                </a:lnTo>
                <a:lnTo>
                  <a:pt x="1255" y="1589"/>
                </a:lnTo>
                <a:lnTo>
                  <a:pt x="1299" y="1566"/>
                </a:lnTo>
                <a:lnTo>
                  <a:pt x="1315" y="1556"/>
                </a:lnTo>
                <a:lnTo>
                  <a:pt x="1330" y="1526"/>
                </a:lnTo>
                <a:lnTo>
                  <a:pt x="1344" y="1543"/>
                </a:lnTo>
                <a:lnTo>
                  <a:pt x="1361" y="1495"/>
                </a:lnTo>
                <a:lnTo>
                  <a:pt x="1405" y="1485"/>
                </a:lnTo>
                <a:lnTo>
                  <a:pt x="1418" y="1522"/>
                </a:lnTo>
                <a:lnTo>
                  <a:pt x="1436" y="1531"/>
                </a:lnTo>
                <a:lnTo>
                  <a:pt x="1449" y="1547"/>
                </a:lnTo>
                <a:lnTo>
                  <a:pt x="1463" y="1535"/>
                </a:lnTo>
                <a:lnTo>
                  <a:pt x="1510" y="1533"/>
                </a:lnTo>
                <a:lnTo>
                  <a:pt x="1524" y="1526"/>
                </a:lnTo>
                <a:lnTo>
                  <a:pt x="1537" y="1479"/>
                </a:lnTo>
                <a:lnTo>
                  <a:pt x="1555" y="1483"/>
                </a:lnTo>
                <a:lnTo>
                  <a:pt x="1568" y="1506"/>
                </a:lnTo>
                <a:lnTo>
                  <a:pt x="1612" y="1514"/>
                </a:lnTo>
                <a:lnTo>
                  <a:pt x="1629" y="1506"/>
                </a:lnTo>
                <a:lnTo>
                  <a:pt x="1643" y="1491"/>
                </a:lnTo>
                <a:lnTo>
                  <a:pt x="1660" y="1460"/>
                </a:lnTo>
                <a:lnTo>
                  <a:pt x="1674" y="1456"/>
                </a:lnTo>
                <a:lnTo>
                  <a:pt x="1718" y="1453"/>
                </a:lnTo>
                <a:lnTo>
                  <a:pt x="1733" y="1451"/>
                </a:lnTo>
                <a:lnTo>
                  <a:pt x="1748" y="1481"/>
                </a:lnTo>
                <a:lnTo>
                  <a:pt x="1762" y="1472"/>
                </a:lnTo>
                <a:lnTo>
                  <a:pt x="1779" y="1464"/>
                </a:lnTo>
                <a:lnTo>
                  <a:pt x="1823" y="1479"/>
                </a:lnTo>
                <a:lnTo>
                  <a:pt x="1837" y="1435"/>
                </a:lnTo>
                <a:lnTo>
                  <a:pt x="1852" y="1408"/>
                </a:lnTo>
                <a:lnTo>
                  <a:pt x="1867" y="1407"/>
                </a:lnTo>
                <a:lnTo>
                  <a:pt x="1883" y="1416"/>
                </a:lnTo>
                <a:lnTo>
                  <a:pt x="1927" y="1424"/>
                </a:lnTo>
                <a:lnTo>
                  <a:pt x="1942" y="1408"/>
                </a:lnTo>
                <a:lnTo>
                  <a:pt x="1958" y="1393"/>
                </a:lnTo>
                <a:lnTo>
                  <a:pt x="1971" y="1395"/>
                </a:lnTo>
                <a:lnTo>
                  <a:pt x="1986" y="1387"/>
                </a:lnTo>
                <a:lnTo>
                  <a:pt x="2033" y="1370"/>
                </a:lnTo>
                <a:lnTo>
                  <a:pt x="2046" y="1361"/>
                </a:lnTo>
                <a:lnTo>
                  <a:pt x="2061" y="1372"/>
                </a:lnTo>
                <a:lnTo>
                  <a:pt x="2077" y="1359"/>
                </a:lnTo>
                <a:lnTo>
                  <a:pt x="2092" y="1322"/>
                </a:lnTo>
                <a:lnTo>
                  <a:pt x="2136" y="1318"/>
                </a:lnTo>
                <a:lnTo>
                  <a:pt x="2151" y="1316"/>
                </a:lnTo>
                <a:lnTo>
                  <a:pt x="2165" y="1316"/>
                </a:lnTo>
                <a:lnTo>
                  <a:pt x="2182" y="1316"/>
                </a:lnTo>
                <a:lnTo>
                  <a:pt x="2196" y="1316"/>
                </a:lnTo>
                <a:lnTo>
                  <a:pt x="2240" y="1309"/>
                </a:lnTo>
                <a:lnTo>
                  <a:pt x="2257" y="1316"/>
                </a:lnTo>
                <a:lnTo>
                  <a:pt x="2270" y="1297"/>
                </a:lnTo>
                <a:lnTo>
                  <a:pt x="2284" y="1295"/>
                </a:lnTo>
                <a:lnTo>
                  <a:pt x="2301" y="1318"/>
                </a:lnTo>
                <a:lnTo>
                  <a:pt x="2345" y="1311"/>
                </a:lnTo>
                <a:lnTo>
                  <a:pt x="2359" y="1274"/>
                </a:lnTo>
                <a:lnTo>
                  <a:pt x="2376" y="1278"/>
                </a:lnTo>
                <a:lnTo>
                  <a:pt x="2389" y="1276"/>
                </a:lnTo>
                <a:lnTo>
                  <a:pt x="2407" y="1278"/>
                </a:lnTo>
                <a:lnTo>
                  <a:pt x="2451" y="1284"/>
                </a:lnTo>
                <a:lnTo>
                  <a:pt x="2464" y="1268"/>
                </a:lnTo>
                <a:lnTo>
                  <a:pt x="2482" y="1284"/>
                </a:lnTo>
                <a:lnTo>
                  <a:pt x="2495" y="1288"/>
                </a:lnTo>
                <a:lnTo>
                  <a:pt x="2508" y="1284"/>
                </a:lnTo>
                <a:lnTo>
                  <a:pt x="2556" y="1265"/>
                </a:lnTo>
                <a:lnTo>
                  <a:pt x="2570" y="1259"/>
                </a:lnTo>
                <a:lnTo>
                  <a:pt x="2583" y="1242"/>
                </a:lnTo>
                <a:lnTo>
                  <a:pt x="2601" y="1224"/>
                </a:lnTo>
                <a:lnTo>
                  <a:pt x="2614" y="1205"/>
                </a:lnTo>
                <a:lnTo>
                  <a:pt x="2658" y="1222"/>
                </a:lnTo>
                <a:lnTo>
                  <a:pt x="2675" y="1230"/>
                </a:lnTo>
                <a:lnTo>
                  <a:pt x="2689" y="1247"/>
                </a:lnTo>
                <a:lnTo>
                  <a:pt x="2704" y="1226"/>
                </a:lnTo>
                <a:lnTo>
                  <a:pt x="2720" y="1226"/>
                </a:lnTo>
                <a:lnTo>
                  <a:pt x="2764" y="1230"/>
                </a:lnTo>
                <a:lnTo>
                  <a:pt x="2779" y="1242"/>
                </a:lnTo>
                <a:lnTo>
                  <a:pt x="2794" y="1222"/>
                </a:lnTo>
                <a:lnTo>
                  <a:pt x="2808" y="1157"/>
                </a:lnTo>
                <a:lnTo>
                  <a:pt x="2823" y="1161"/>
                </a:lnTo>
                <a:lnTo>
                  <a:pt x="2869" y="1220"/>
                </a:lnTo>
                <a:lnTo>
                  <a:pt x="2883" y="1205"/>
                </a:lnTo>
                <a:lnTo>
                  <a:pt x="2898" y="1213"/>
                </a:lnTo>
                <a:lnTo>
                  <a:pt x="2913" y="1259"/>
                </a:lnTo>
                <a:lnTo>
                  <a:pt x="2929" y="1194"/>
                </a:lnTo>
                <a:lnTo>
                  <a:pt x="2973" y="1159"/>
                </a:lnTo>
                <a:lnTo>
                  <a:pt x="2988" y="1136"/>
                </a:lnTo>
                <a:lnTo>
                  <a:pt x="3004" y="1132"/>
                </a:lnTo>
                <a:lnTo>
                  <a:pt x="3017" y="1111"/>
                </a:lnTo>
                <a:lnTo>
                  <a:pt x="3032" y="1057"/>
                </a:lnTo>
                <a:lnTo>
                  <a:pt x="3078" y="1069"/>
                </a:lnTo>
                <a:lnTo>
                  <a:pt x="3092" y="1040"/>
                </a:lnTo>
                <a:lnTo>
                  <a:pt x="3107" y="1017"/>
                </a:lnTo>
                <a:lnTo>
                  <a:pt x="3123" y="1069"/>
                </a:lnTo>
                <a:lnTo>
                  <a:pt x="3136" y="1053"/>
                </a:lnTo>
                <a:lnTo>
                  <a:pt x="3182" y="1063"/>
                </a:lnTo>
                <a:lnTo>
                  <a:pt x="3197" y="1105"/>
                </a:lnTo>
                <a:lnTo>
                  <a:pt x="3211" y="1063"/>
                </a:lnTo>
                <a:lnTo>
                  <a:pt x="3228" y="1084"/>
                </a:lnTo>
                <a:lnTo>
                  <a:pt x="3242" y="1082"/>
                </a:lnTo>
                <a:lnTo>
                  <a:pt x="3286" y="1107"/>
                </a:lnTo>
                <a:lnTo>
                  <a:pt x="3303" y="1078"/>
                </a:lnTo>
                <a:lnTo>
                  <a:pt x="3316" y="1061"/>
                </a:lnTo>
                <a:lnTo>
                  <a:pt x="3330" y="1082"/>
                </a:lnTo>
                <a:lnTo>
                  <a:pt x="3347" y="1071"/>
                </a:lnTo>
                <a:lnTo>
                  <a:pt x="3391" y="1030"/>
                </a:lnTo>
                <a:lnTo>
                  <a:pt x="3405" y="986"/>
                </a:lnTo>
                <a:lnTo>
                  <a:pt x="3422" y="956"/>
                </a:lnTo>
                <a:lnTo>
                  <a:pt x="3435" y="971"/>
                </a:lnTo>
                <a:lnTo>
                  <a:pt x="3453" y="881"/>
                </a:lnTo>
                <a:lnTo>
                  <a:pt x="3497" y="921"/>
                </a:lnTo>
                <a:lnTo>
                  <a:pt x="3510" y="844"/>
                </a:lnTo>
                <a:lnTo>
                  <a:pt x="3528" y="846"/>
                </a:lnTo>
                <a:lnTo>
                  <a:pt x="3541" y="814"/>
                </a:lnTo>
                <a:lnTo>
                  <a:pt x="3554" y="712"/>
                </a:lnTo>
                <a:lnTo>
                  <a:pt x="3600" y="748"/>
                </a:lnTo>
                <a:lnTo>
                  <a:pt x="3616" y="769"/>
                </a:lnTo>
                <a:lnTo>
                  <a:pt x="3629" y="750"/>
                </a:lnTo>
                <a:lnTo>
                  <a:pt x="3647" y="756"/>
                </a:lnTo>
                <a:lnTo>
                  <a:pt x="3660" y="654"/>
                </a:lnTo>
                <a:lnTo>
                  <a:pt x="3704" y="695"/>
                </a:lnTo>
                <a:lnTo>
                  <a:pt x="3719" y="741"/>
                </a:lnTo>
                <a:lnTo>
                  <a:pt x="3735" y="760"/>
                </a:lnTo>
                <a:lnTo>
                  <a:pt x="3750" y="668"/>
                </a:lnTo>
                <a:lnTo>
                  <a:pt x="3766" y="556"/>
                </a:lnTo>
                <a:lnTo>
                  <a:pt x="3810" y="691"/>
                </a:lnTo>
                <a:lnTo>
                  <a:pt x="3825" y="631"/>
                </a:lnTo>
                <a:lnTo>
                  <a:pt x="3840" y="620"/>
                </a:lnTo>
                <a:lnTo>
                  <a:pt x="3854" y="541"/>
                </a:lnTo>
                <a:lnTo>
                  <a:pt x="3869" y="509"/>
                </a:lnTo>
                <a:lnTo>
                  <a:pt x="3913" y="574"/>
                </a:lnTo>
                <a:lnTo>
                  <a:pt x="3929" y="587"/>
                </a:lnTo>
                <a:lnTo>
                  <a:pt x="3944" y="658"/>
                </a:lnTo>
                <a:lnTo>
                  <a:pt x="3959" y="674"/>
                </a:lnTo>
                <a:lnTo>
                  <a:pt x="3975" y="675"/>
                </a:lnTo>
                <a:lnTo>
                  <a:pt x="4019" y="689"/>
                </a:lnTo>
                <a:lnTo>
                  <a:pt x="4032" y="608"/>
                </a:lnTo>
                <a:lnTo>
                  <a:pt x="4050" y="639"/>
                </a:lnTo>
                <a:lnTo>
                  <a:pt x="4063" y="658"/>
                </a:lnTo>
                <a:lnTo>
                  <a:pt x="4080" y="722"/>
                </a:lnTo>
                <a:lnTo>
                  <a:pt x="4124" y="748"/>
                </a:lnTo>
                <a:lnTo>
                  <a:pt x="4138" y="791"/>
                </a:lnTo>
                <a:lnTo>
                  <a:pt x="4155" y="750"/>
                </a:lnTo>
                <a:lnTo>
                  <a:pt x="4169" y="748"/>
                </a:lnTo>
                <a:lnTo>
                  <a:pt x="4182" y="647"/>
                </a:lnTo>
                <a:lnTo>
                  <a:pt x="4230" y="643"/>
                </a:lnTo>
                <a:lnTo>
                  <a:pt x="4243" y="702"/>
                </a:lnTo>
                <a:lnTo>
                  <a:pt x="4257" y="712"/>
                </a:lnTo>
                <a:lnTo>
                  <a:pt x="4274" y="695"/>
                </a:lnTo>
                <a:lnTo>
                  <a:pt x="4288" y="727"/>
                </a:lnTo>
                <a:lnTo>
                  <a:pt x="4332" y="708"/>
                </a:lnTo>
                <a:lnTo>
                  <a:pt x="4349" y="750"/>
                </a:lnTo>
                <a:lnTo>
                  <a:pt x="4362" y="781"/>
                </a:lnTo>
                <a:lnTo>
                  <a:pt x="4378" y="766"/>
                </a:lnTo>
                <a:lnTo>
                  <a:pt x="4393" y="739"/>
                </a:lnTo>
                <a:lnTo>
                  <a:pt x="4437" y="766"/>
                </a:lnTo>
                <a:lnTo>
                  <a:pt x="4453" y="769"/>
                </a:lnTo>
                <a:lnTo>
                  <a:pt x="4468" y="833"/>
                </a:lnTo>
                <a:lnTo>
                  <a:pt x="4481" y="835"/>
                </a:lnTo>
                <a:lnTo>
                  <a:pt x="4499" y="745"/>
                </a:lnTo>
                <a:lnTo>
                  <a:pt x="4543" y="737"/>
                </a:lnTo>
                <a:lnTo>
                  <a:pt x="4556" y="700"/>
                </a:lnTo>
                <a:lnTo>
                  <a:pt x="4572" y="685"/>
                </a:lnTo>
                <a:lnTo>
                  <a:pt x="4587" y="679"/>
                </a:lnTo>
                <a:lnTo>
                  <a:pt x="4602" y="631"/>
                </a:lnTo>
                <a:lnTo>
                  <a:pt x="4646" y="706"/>
                </a:lnTo>
                <a:lnTo>
                  <a:pt x="4662" y="622"/>
                </a:lnTo>
                <a:lnTo>
                  <a:pt x="4677" y="626"/>
                </a:lnTo>
                <a:lnTo>
                  <a:pt x="4691" y="606"/>
                </a:lnTo>
                <a:lnTo>
                  <a:pt x="4706" y="581"/>
                </a:lnTo>
                <a:lnTo>
                  <a:pt x="4752" y="614"/>
                </a:lnTo>
                <a:lnTo>
                  <a:pt x="4765" y="585"/>
                </a:lnTo>
                <a:lnTo>
                  <a:pt x="4781" y="576"/>
                </a:lnTo>
                <a:lnTo>
                  <a:pt x="4796" y="520"/>
                </a:lnTo>
                <a:lnTo>
                  <a:pt x="4811" y="432"/>
                </a:lnTo>
                <a:lnTo>
                  <a:pt x="4856" y="414"/>
                </a:lnTo>
                <a:lnTo>
                  <a:pt x="4871" y="443"/>
                </a:lnTo>
                <a:lnTo>
                  <a:pt x="4884" y="432"/>
                </a:lnTo>
                <a:lnTo>
                  <a:pt x="4902" y="436"/>
                </a:lnTo>
                <a:lnTo>
                  <a:pt x="4915" y="405"/>
                </a:lnTo>
                <a:lnTo>
                  <a:pt x="4959" y="349"/>
                </a:lnTo>
                <a:lnTo>
                  <a:pt x="4976" y="271"/>
                </a:lnTo>
                <a:lnTo>
                  <a:pt x="4990" y="282"/>
                </a:lnTo>
                <a:lnTo>
                  <a:pt x="5003" y="265"/>
                </a:lnTo>
                <a:lnTo>
                  <a:pt x="5021" y="232"/>
                </a:lnTo>
                <a:lnTo>
                  <a:pt x="5065" y="238"/>
                </a:lnTo>
                <a:lnTo>
                  <a:pt x="5078" y="257"/>
                </a:lnTo>
                <a:lnTo>
                  <a:pt x="5095" y="150"/>
                </a:lnTo>
                <a:lnTo>
                  <a:pt x="5109" y="130"/>
                </a:lnTo>
                <a:lnTo>
                  <a:pt x="5126" y="109"/>
                </a:lnTo>
                <a:lnTo>
                  <a:pt x="5170" y="134"/>
                </a:lnTo>
                <a:lnTo>
                  <a:pt x="5184" y="140"/>
                </a:lnTo>
                <a:lnTo>
                  <a:pt x="5201" y="134"/>
                </a:lnTo>
                <a:lnTo>
                  <a:pt x="5214" y="59"/>
                </a:lnTo>
                <a:lnTo>
                  <a:pt x="5228" y="63"/>
                </a:lnTo>
                <a:lnTo>
                  <a:pt x="5276" y="77"/>
                </a:lnTo>
                <a:lnTo>
                  <a:pt x="5289" y="44"/>
                </a:lnTo>
                <a:lnTo>
                  <a:pt x="5303" y="88"/>
                </a:lnTo>
                <a:lnTo>
                  <a:pt x="5320" y="54"/>
                </a:lnTo>
                <a:lnTo>
                  <a:pt x="5333" y="0"/>
                </a:lnTo>
                <a:lnTo>
                  <a:pt x="5378" y="58"/>
                </a:lnTo>
                <a:lnTo>
                  <a:pt x="5395" y="56"/>
                </a:lnTo>
                <a:lnTo>
                  <a:pt x="5408" y="132"/>
                </a:lnTo>
                <a:lnTo>
                  <a:pt x="5424" y="88"/>
                </a:lnTo>
                <a:lnTo>
                  <a:pt x="5439" y="186"/>
                </a:lnTo>
                <a:lnTo>
                  <a:pt x="5439" y="497"/>
                </a:lnTo>
                <a:lnTo>
                  <a:pt x="5424" y="399"/>
                </a:lnTo>
                <a:lnTo>
                  <a:pt x="5408" y="445"/>
                </a:lnTo>
                <a:lnTo>
                  <a:pt x="5395" y="380"/>
                </a:lnTo>
                <a:lnTo>
                  <a:pt x="5378" y="367"/>
                </a:lnTo>
                <a:lnTo>
                  <a:pt x="5333" y="324"/>
                </a:lnTo>
                <a:lnTo>
                  <a:pt x="5320" y="351"/>
                </a:lnTo>
                <a:lnTo>
                  <a:pt x="5303" y="390"/>
                </a:lnTo>
                <a:lnTo>
                  <a:pt x="5289" y="357"/>
                </a:lnTo>
                <a:lnTo>
                  <a:pt x="5276" y="393"/>
                </a:lnTo>
                <a:lnTo>
                  <a:pt x="5228" y="361"/>
                </a:lnTo>
                <a:lnTo>
                  <a:pt x="5214" y="359"/>
                </a:lnTo>
                <a:lnTo>
                  <a:pt x="5201" y="430"/>
                </a:lnTo>
                <a:lnTo>
                  <a:pt x="5184" y="445"/>
                </a:lnTo>
                <a:lnTo>
                  <a:pt x="5170" y="438"/>
                </a:lnTo>
                <a:lnTo>
                  <a:pt x="5126" y="401"/>
                </a:lnTo>
                <a:lnTo>
                  <a:pt x="5109" y="422"/>
                </a:lnTo>
                <a:lnTo>
                  <a:pt x="5095" y="438"/>
                </a:lnTo>
                <a:lnTo>
                  <a:pt x="5078" y="543"/>
                </a:lnTo>
                <a:lnTo>
                  <a:pt x="5065" y="524"/>
                </a:lnTo>
                <a:lnTo>
                  <a:pt x="5021" y="522"/>
                </a:lnTo>
                <a:lnTo>
                  <a:pt x="5003" y="545"/>
                </a:lnTo>
                <a:lnTo>
                  <a:pt x="4990" y="585"/>
                </a:lnTo>
                <a:lnTo>
                  <a:pt x="4976" y="604"/>
                </a:lnTo>
                <a:lnTo>
                  <a:pt x="4959" y="649"/>
                </a:lnTo>
                <a:lnTo>
                  <a:pt x="4915" y="681"/>
                </a:lnTo>
                <a:lnTo>
                  <a:pt x="4902" y="708"/>
                </a:lnTo>
                <a:lnTo>
                  <a:pt x="4884" y="704"/>
                </a:lnTo>
                <a:lnTo>
                  <a:pt x="4871" y="712"/>
                </a:lnTo>
                <a:lnTo>
                  <a:pt x="4856" y="675"/>
                </a:lnTo>
                <a:lnTo>
                  <a:pt x="4811" y="683"/>
                </a:lnTo>
                <a:lnTo>
                  <a:pt x="4796" y="769"/>
                </a:lnTo>
                <a:lnTo>
                  <a:pt x="4781" y="821"/>
                </a:lnTo>
                <a:lnTo>
                  <a:pt x="4765" y="825"/>
                </a:lnTo>
                <a:lnTo>
                  <a:pt x="4752" y="848"/>
                </a:lnTo>
                <a:lnTo>
                  <a:pt x="4706" y="831"/>
                </a:lnTo>
                <a:lnTo>
                  <a:pt x="4691" y="858"/>
                </a:lnTo>
                <a:lnTo>
                  <a:pt x="4677" y="862"/>
                </a:lnTo>
                <a:lnTo>
                  <a:pt x="4662" y="864"/>
                </a:lnTo>
                <a:lnTo>
                  <a:pt x="4646" y="929"/>
                </a:lnTo>
                <a:lnTo>
                  <a:pt x="4602" y="873"/>
                </a:lnTo>
                <a:lnTo>
                  <a:pt x="4587" y="900"/>
                </a:lnTo>
                <a:lnTo>
                  <a:pt x="4572" y="910"/>
                </a:lnTo>
                <a:lnTo>
                  <a:pt x="4556" y="938"/>
                </a:lnTo>
                <a:lnTo>
                  <a:pt x="4543" y="973"/>
                </a:lnTo>
                <a:lnTo>
                  <a:pt x="4499" y="982"/>
                </a:lnTo>
                <a:lnTo>
                  <a:pt x="4481" y="1059"/>
                </a:lnTo>
                <a:lnTo>
                  <a:pt x="4468" y="1057"/>
                </a:lnTo>
                <a:lnTo>
                  <a:pt x="4453" y="998"/>
                </a:lnTo>
                <a:lnTo>
                  <a:pt x="4437" y="992"/>
                </a:lnTo>
                <a:lnTo>
                  <a:pt x="4393" y="971"/>
                </a:lnTo>
                <a:lnTo>
                  <a:pt x="4378" y="994"/>
                </a:lnTo>
                <a:lnTo>
                  <a:pt x="4362" y="1015"/>
                </a:lnTo>
                <a:lnTo>
                  <a:pt x="4349" y="986"/>
                </a:lnTo>
                <a:lnTo>
                  <a:pt x="4332" y="935"/>
                </a:lnTo>
                <a:lnTo>
                  <a:pt x="4288" y="952"/>
                </a:lnTo>
                <a:lnTo>
                  <a:pt x="4274" y="923"/>
                </a:lnTo>
                <a:lnTo>
                  <a:pt x="4257" y="935"/>
                </a:lnTo>
                <a:lnTo>
                  <a:pt x="4243" y="927"/>
                </a:lnTo>
                <a:lnTo>
                  <a:pt x="4230" y="877"/>
                </a:lnTo>
                <a:lnTo>
                  <a:pt x="4182" y="875"/>
                </a:lnTo>
                <a:lnTo>
                  <a:pt x="4169" y="988"/>
                </a:lnTo>
                <a:lnTo>
                  <a:pt x="4155" y="992"/>
                </a:lnTo>
                <a:lnTo>
                  <a:pt x="4138" y="1032"/>
                </a:lnTo>
                <a:lnTo>
                  <a:pt x="4124" y="988"/>
                </a:lnTo>
                <a:lnTo>
                  <a:pt x="4080" y="961"/>
                </a:lnTo>
                <a:lnTo>
                  <a:pt x="4063" y="881"/>
                </a:lnTo>
                <a:lnTo>
                  <a:pt x="4050" y="858"/>
                </a:lnTo>
                <a:lnTo>
                  <a:pt x="4032" y="854"/>
                </a:lnTo>
                <a:lnTo>
                  <a:pt x="4019" y="913"/>
                </a:lnTo>
                <a:lnTo>
                  <a:pt x="3975" y="906"/>
                </a:lnTo>
                <a:lnTo>
                  <a:pt x="3959" y="898"/>
                </a:lnTo>
                <a:lnTo>
                  <a:pt x="3944" y="879"/>
                </a:lnTo>
                <a:lnTo>
                  <a:pt x="3929" y="825"/>
                </a:lnTo>
                <a:lnTo>
                  <a:pt x="3913" y="810"/>
                </a:lnTo>
                <a:lnTo>
                  <a:pt x="3869" y="745"/>
                </a:lnTo>
                <a:lnTo>
                  <a:pt x="3854" y="760"/>
                </a:lnTo>
                <a:lnTo>
                  <a:pt x="3840" y="831"/>
                </a:lnTo>
                <a:lnTo>
                  <a:pt x="3825" y="865"/>
                </a:lnTo>
                <a:lnTo>
                  <a:pt x="3810" y="917"/>
                </a:lnTo>
                <a:lnTo>
                  <a:pt x="3766" y="793"/>
                </a:lnTo>
                <a:lnTo>
                  <a:pt x="3750" y="898"/>
                </a:lnTo>
                <a:lnTo>
                  <a:pt x="3735" y="988"/>
                </a:lnTo>
                <a:lnTo>
                  <a:pt x="3719" y="959"/>
                </a:lnTo>
                <a:lnTo>
                  <a:pt x="3704" y="906"/>
                </a:lnTo>
                <a:lnTo>
                  <a:pt x="3660" y="885"/>
                </a:lnTo>
                <a:lnTo>
                  <a:pt x="3647" y="971"/>
                </a:lnTo>
                <a:lnTo>
                  <a:pt x="3629" y="954"/>
                </a:lnTo>
                <a:lnTo>
                  <a:pt x="3616" y="975"/>
                </a:lnTo>
                <a:lnTo>
                  <a:pt x="3600" y="971"/>
                </a:lnTo>
                <a:lnTo>
                  <a:pt x="3554" y="919"/>
                </a:lnTo>
                <a:lnTo>
                  <a:pt x="3541" y="1015"/>
                </a:lnTo>
                <a:lnTo>
                  <a:pt x="3528" y="1067"/>
                </a:lnTo>
                <a:lnTo>
                  <a:pt x="3510" y="1063"/>
                </a:lnTo>
                <a:lnTo>
                  <a:pt x="3497" y="1149"/>
                </a:lnTo>
                <a:lnTo>
                  <a:pt x="3453" y="1105"/>
                </a:lnTo>
                <a:lnTo>
                  <a:pt x="3435" y="1201"/>
                </a:lnTo>
                <a:lnTo>
                  <a:pt x="3422" y="1188"/>
                </a:lnTo>
                <a:lnTo>
                  <a:pt x="3405" y="1203"/>
                </a:lnTo>
                <a:lnTo>
                  <a:pt x="3391" y="1226"/>
                </a:lnTo>
                <a:lnTo>
                  <a:pt x="3347" y="1276"/>
                </a:lnTo>
                <a:lnTo>
                  <a:pt x="3330" y="1286"/>
                </a:lnTo>
                <a:lnTo>
                  <a:pt x="3316" y="1272"/>
                </a:lnTo>
                <a:lnTo>
                  <a:pt x="3303" y="1286"/>
                </a:lnTo>
                <a:lnTo>
                  <a:pt x="3286" y="1313"/>
                </a:lnTo>
                <a:lnTo>
                  <a:pt x="3242" y="1286"/>
                </a:lnTo>
                <a:lnTo>
                  <a:pt x="3228" y="1291"/>
                </a:lnTo>
                <a:lnTo>
                  <a:pt x="3211" y="1272"/>
                </a:lnTo>
                <a:lnTo>
                  <a:pt x="3197" y="1307"/>
                </a:lnTo>
                <a:lnTo>
                  <a:pt x="3182" y="1274"/>
                </a:lnTo>
                <a:lnTo>
                  <a:pt x="3136" y="1266"/>
                </a:lnTo>
                <a:lnTo>
                  <a:pt x="3123" y="1278"/>
                </a:lnTo>
                <a:lnTo>
                  <a:pt x="3107" y="1230"/>
                </a:lnTo>
                <a:lnTo>
                  <a:pt x="3092" y="1240"/>
                </a:lnTo>
                <a:lnTo>
                  <a:pt x="3078" y="1280"/>
                </a:lnTo>
                <a:lnTo>
                  <a:pt x="3032" y="1274"/>
                </a:lnTo>
                <a:lnTo>
                  <a:pt x="3017" y="1322"/>
                </a:lnTo>
                <a:lnTo>
                  <a:pt x="3004" y="1339"/>
                </a:lnTo>
                <a:lnTo>
                  <a:pt x="2988" y="1343"/>
                </a:lnTo>
                <a:lnTo>
                  <a:pt x="2973" y="1361"/>
                </a:lnTo>
                <a:lnTo>
                  <a:pt x="2929" y="1359"/>
                </a:lnTo>
                <a:lnTo>
                  <a:pt x="2913" y="1410"/>
                </a:lnTo>
                <a:lnTo>
                  <a:pt x="2898" y="1353"/>
                </a:lnTo>
                <a:lnTo>
                  <a:pt x="2883" y="1341"/>
                </a:lnTo>
                <a:lnTo>
                  <a:pt x="2869" y="1362"/>
                </a:lnTo>
                <a:lnTo>
                  <a:pt x="2823" y="1299"/>
                </a:lnTo>
                <a:lnTo>
                  <a:pt x="2808" y="1291"/>
                </a:lnTo>
                <a:lnTo>
                  <a:pt x="2794" y="1364"/>
                </a:lnTo>
                <a:lnTo>
                  <a:pt x="2779" y="1397"/>
                </a:lnTo>
                <a:lnTo>
                  <a:pt x="2764" y="1385"/>
                </a:lnTo>
                <a:lnTo>
                  <a:pt x="2720" y="1376"/>
                </a:lnTo>
                <a:lnTo>
                  <a:pt x="2704" y="1384"/>
                </a:lnTo>
                <a:lnTo>
                  <a:pt x="2689" y="1405"/>
                </a:lnTo>
                <a:lnTo>
                  <a:pt x="2675" y="1385"/>
                </a:lnTo>
                <a:lnTo>
                  <a:pt x="2658" y="1382"/>
                </a:lnTo>
                <a:lnTo>
                  <a:pt x="2614" y="1362"/>
                </a:lnTo>
                <a:lnTo>
                  <a:pt x="2601" y="1384"/>
                </a:lnTo>
                <a:lnTo>
                  <a:pt x="2583" y="1399"/>
                </a:lnTo>
                <a:lnTo>
                  <a:pt x="2570" y="1424"/>
                </a:lnTo>
                <a:lnTo>
                  <a:pt x="2556" y="1426"/>
                </a:lnTo>
                <a:lnTo>
                  <a:pt x="2508" y="1445"/>
                </a:lnTo>
                <a:lnTo>
                  <a:pt x="2495" y="1435"/>
                </a:lnTo>
                <a:lnTo>
                  <a:pt x="2482" y="1428"/>
                </a:lnTo>
                <a:lnTo>
                  <a:pt x="2464" y="1410"/>
                </a:lnTo>
                <a:lnTo>
                  <a:pt x="2451" y="1428"/>
                </a:lnTo>
                <a:lnTo>
                  <a:pt x="2407" y="1424"/>
                </a:lnTo>
                <a:lnTo>
                  <a:pt x="2389" y="1408"/>
                </a:lnTo>
                <a:lnTo>
                  <a:pt x="2376" y="1416"/>
                </a:lnTo>
                <a:lnTo>
                  <a:pt x="2359" y="1410"/>
                </a:lnTo>
                <a:lnTo>
                  <a:pt x="2345" y="1449"/>
                </a:lnTo>
                <a:lnTo>
                  <a:pt x="2301" y="1458"/>
                </a:lnTo>
                <a:lnTo>
                  <a:pt x="2284" y="1428"/>
                </a:lnTo>
                <a:lnTo>
                  <a:pt x="2270" y="1426"/>
                </a:lnTo>
                <a:lnTo>
                  <a:pt x="2257" y="1449"/>
                </a:lnTo>
                <a:lnTo>
                  <a:pt x="2240" y="1441"/>
                </a:lnTo>
                <a:lnTo>
                  <a:pt x="2196" y="1445"/>
                </a:lnTo>
                <a:lnTo>
                  <a:pt x="2182" y="1447"/>
                </a:lnTo>
                <a:lnTo>
                  <a:pt x="2165" y="1447"/>
                </a:lnTo>
                <a:lnTo>
                  <a:pt x="2151" y="1449"/>
                </a:lnTo>
                <a:lnTo>
                  <a:pt x="2136" y="1449"/>
                </a:lnTo>
                <a:lnTo>
                  <a:pt x="2092" y="1456"/>
                </a:lnTo>
                <a:lnTo>
                  <a:pt x="2077" y="1485"/>
                </a:lnTo>
                <a:lnTo>
                  <a:pt x="2061" y="1495"/>
                </a:lnTo>
                <a:lnTo>
                  <a:pt x="2046" y="1485"/>
                </a:lnTo>
                <a:lnTo>
                  <a:pt x="2033" y="1491"/>
                </a:lnTo>
                <a:lnTo>
                  <a:pt x="1986" y="1512"/>
                </a:lnTo>
                <a:lnTo>
                  <a:pt x="1971" y="1518"/>
                </a:lnTo>
                <a:lnTo>
                  <a:pt x="1958" y="1514"/>
                </a:lnTo>
                <a:lnTo>
                  <a:pt x="1942" y="1533"/>
                </a:lnTo>
                <a:lnTo>
                  <a:pt x="1927" y="1550"/>
                </a:lnTo>
                <a:lnTo>
                  <a:pt x="1883" y="1531"/>
                </a:lnTo>
                <a:lnTo>
                  <a:pt x="1867" y="1524"/>
                </a:lnTo>
                <a:lnTo>
                  <a:pt x="1852" y="1533"/>
                </a:lnTo>
                <a:lnTo>
                  <a:pt x="1837" y="1564"/>
                </a:lnTo>
                <a:lnTo>
                  <a:pt x="1823" y="1608"/>
                </a:lnTo>
                <a:lnTo>
                  <a:pt x="1779" y="1591"/>
                </a:lnTo>
                <a:lnTo>
                  <a:pt x="1762" y="1600"/>
                </a:lnTo>
                <a:lnTo>
                  <a:pt x="1748" y="1598"/>
                </a:lnTo>
                <a:lnTo>
                  <a:pt x="1733" y="1583"/>
                </a:lnTo>
                <a:lnTo>
                  <a:pt x="1718" y="1583"/>
                </a:lnTo>
                <a:lnTo>
                  <a:pt x="1674" y="1593"/>
                </a:lnTo>
                <a:lnTo>
                  <a:pt x="1660" y="1597"/>
                </a:lnTo>
                <a:lnTo>
                  <a:pt x="1643" y="1620"/>
                </a:lnTo>
                <a:lnTo>
                  <a:pt x="1629" y="1629"/>
                </a:lnTo>
                <a:lnTo>
                  <a:pt x="1612" y="1631"/>
                </a:lnTo>
                <a:lnTo>
                  <a:pt x="1568" y="1623"/>
                </a:lnTo>
                <a:lnTo>
                  <a:pt x="1555" y="1597"/>
                </a:lnTo>
                <a:lnTo>
                  <a:pt x="1537" y="1583"/>
                </a:lnTo>
                <a:lnTo>
                  <a:pt x="1524" y="1641"/>
                </a:lnTo>
                <a:lnTo>
                  <a:pt x="1510" y="1646"/>
                </a:lnTo>
                <a:lnTo>
                  <a:pt x="1463" y="1643"/>
                </a:lnTo>
                <a:lnTo>
                  <a:pt x="1449" y="1654"/>
                </a:lnTo>
                <a:lnTo>
                  <a:pt x="1436" y="1637"/>
                </a:lnTo>
                <a:lnTo>
                  <a:pt x="1418" y="1625"/>
                </a:lnTo>
                <a:lnTo>
                  <a:pt x="1405" y="1593"/>
                </a:lnTo>
                <a:lnTo>
                  <a:pt x="1361" y="1604"/>
                </a:lnTo>
                <a:lnTo>
                  <a:pt x="1344" y="1652"/>
                </a:lnTo>
                <a:lnTo>
                  <a:pt x="1330" y="1643"/>
                </a:lnTo>
                <a:lnTo>
                  <a:pt x="1315" y="1673"/>
                </a:lnTo>
                <a:lnTo>
                  <a:pt x="1299" y="1689"/>
                </a:lnTo>
                <a:lnTo>
                  <a:pt x="1255" y="1710"/>
                </a:lnTo>
                <a:lnTo>
                  <a:pt x="1240" y="1706"/>
                </a:lnTo>
                <a:lnTo>
                  <a:pt x="1225" y="1719"/>
                </a:lnTo>
                <a:lnTo>
                  <a:pt x="1209" y="1719"/>
                </a:lnTo>
                <a:lnTo>
                  <a:pt x="1194" y="1729"/>
                </a:lnTo>
                <a:lnTo>
                  <a:pt x="1150" y="1721"/>
                </a:lnTo>
                <a:lnTo>
                  <a:pt x="1134" y="1723"/>
                </a:lnTo>
                <a:lnTo>
                  <a:pt x="1121" y="1739"/>
                </a:lnTo>
                <a:lnTo>
                  <a:pt x="1106" y="1756"/>
                </a:lnTo>
                <a:lnTo>
                  <a:pt x="1090" y="1763"/>
                </a:lnTo>
                <a:lnTo>
                  <a:pt x="1046" y="1744"/>
                </a:lnTo>
                <a:lnTo>
                  <a:pt x="1031" y="1760"/>
                </a:lnTo>
                <a:lnTo>
                  <a:pt x="1015" y="1765"/>
                </a:lnTo>
                <a:lnTo>
                  <a:pt x="1002" y="1763"/>
                </a:lnTo>
                <a:lnTo>
                  <a:pt x="985" y="1763"/>
                </a:lnTo>
                <a:lnTo>
                  <a:pt x="940" y="1771"/>
                </a:lnTo>
                <a:lnTo>
                  <a:pt x="927" y="1762"/>
                </a:lnTo>
                <a:lnTo>
                  <a:pt x="910" y="1785"/>
                </a:lnTo>
                <a:lnTo>
                  <a:pt x="896" y="1802"/>
                </a:lnTo>
                <a:lnTo>
                  <a:pt x="881" y="1783"/>
                </a:lnTo>
                <a:lnTo>
                  <a:pt x="835" y="1771"/>
                </a:lnTo>
                <a:lnTo>
                  <a:pt x="822" y="1769"/>
                </a:lnTo>
                <a:lnTo>
                  <a:pt x="808" y="1786"/>
                </a:lnTo>
                <a:lnTo>
                  <a:pt x="791" y="1788"/>
                </a:lnTo>
                <a:lnTo>
                  <a:pt x="777" y="1792"/>
                </a:lnTo>
                <a:lnTo>
                  <a:pt x="733" y="1771"/>
                </a:lnTo>
                <a:lnTo>
                  <a:pt x="716" y="1769"/>
                </a:lnTo>
                <a:lnTo>
                  <a:pt x="703" y="1783"/>
                </a:lnTo>
                <a:lnTo>
                  <a:pt x="685" y="1788"/>
                </a:lnTo>
                <a:lnTo>
                  <a:pt x="672" y="1796"/>
                </a:lnTo>
                <a:lnTo>
                  <a:pt x="628" y="1785"/>
                </a:lnTo>
                <a:lnTo>
                  <a:pt x="610" y="1781"/>
                </a:lnTo>
                <a:lnTo>
                  <a:pt x="597" y="1785"/>
                </a:lnTo>
                <a:lnTo>
                  <a:pt x="584" y="1775"/>
                </a:lnTo>
                <a:lnTo>
                  <a:pt x="566" y="1788"/>
                </a:lnTo>
                <a:lnTo>
                  <a:pt x="522" y="1781"/>
                </a:lnTo>
                <a:lnTo>
                  <a:pt x="509" y="1777"/>
                </a:lnTo>
                <a:lnTo>
                  <a:pt x="491" y="1786"/>
                </a:lnTo>
                <a:lnTo>
                  <a:pt x="478" y="1781"/>
                </a:lnTo>
                <a:lnTo>
                  <a:pt x="463" y="1771"/>
                </a:lnTo>
                <a:lnTo>
                  <a:pt x="417" y="1769"/>
                </a:lnTo>
                <a:lnTo>
                  <a:pt x="403" y="1769"/>
                </a:lnTo>
                <a:lnTo>
                  <a:pt x="388" y="1762"/>
                </a:lnTo>
                <a:lnTo>
                  <a:pt x="372" y="1752"/>
                </a:lnTo>
                <a:lnTo>
                  <a:pt x="359" y="1744"/>
                </a:lnTo>
                <a:lnTo>
                  <a:pt x="313" y="1748"/>
                </a:lnTo>
                <a:lnTo>
                  <a:pt x="298" y="1752"/>
                </a:lnTo>
                <a:lnTo>
                  <a:pt x="284" y="1763"/>
                </a:lnTo>
                <a:lnTo>
                  <a:pt x="269" y="1783"/>
                </a:lnTo>
                <a:lnTo>
                  <a:pt x="253" y="1788"/>
                </a:lnTo>
                <a:lnTo>
                  <a:pt x="209" y="1792"/>
                </a:lnTo>
                <a:lnTo>
                  <a:pt x="194" y="1852"/>
                </a:lnTo>
                <a:lnTo>
                  <a:pt x="179" y="1817"/>
                </a:lnTo>
                <a:lnTo>
                  <a:pt x="163" y="1817"/>
                </a:lnTo>
                <a:lnTo>
                  <a:pt x="150" y="1810"/>
                </a:lnTo>
                <a:lnTo>
                  <a:pt x="104" y="1785"/>
                </a:lnTo>
                <a:lnTo>
                  <a:pt x="88" y="1804"/>
                </a:lnTo>
                <a:lnTo>
                  <a:pt x="75" y="1796"/>
                </a:lnTo>
                <a:lnTo>
                  <a:pt x="60" y="1806"/>
                </a:lnTo>
                <a:lnTo>
                  <a:pt x="44" y="1796"/>
                </a:lnTo>
                <a:lnTo>
                  <a:pt x="0" y="1775"/>
                </a:lnTo>
                <a:close/>
              </a:path>
            </a:pathLst>
          </a:custGeom>
          <a:solidFill>
            <a:srgbClr val="FF8080"/>
          </a:solidFill>
          <a:ln w="9525">
            <a:noFill/>
            <a:round/>
            <a:headEnd/>
            <a:tailEnd/>
          </a:ln>
        </p:spPr>
        <p:txBody>
          <a:bodyPr/>
          <a:lstStyle/>
          <a:p>
            <a:endParaRPr lang="en-US"/>
          </a:p>
        </p:txBody>
      </p:sp>
      <p:sp>
        <p:nvSpPr>
          <p:cNvPr id="108557" name="Freeform 16"/>
          <p:cNvSpPr>
            <a:spLocks/>
          </p:cNvSpPr>
          <p:nvPr/>
        </p:nvSpPr>
        <p:spPr bwMode="auto">
          <a:xfrm>
            <a:off x="2452688" y="4057650"/>
            <a:ext cx="4318000" cy="611188"/>
          </a:xfrm>
          <a:custGeom>
            <a:avLst/>
            <a:gdLst>
              <a:gd name="T0" fmla="*/ 2147483647 w 5439"/>
              <a:gd name="T1" fmla="*/ 2147483647 h 772"/>
              <a:gd name="T2" fmla="*/ 2147483647 w 5439"/>
              <a:gd name="T3" fmla="*/ 2147483647 h 772"/>
              <a:gd name="T4" fmla="*/ 2147483647 w 5439"/>
              <a:gd name="T5" fmla="*/ 2147483647 h 772"/>
              <a:gd name="T6" fmla="*/ 2147483647 w 5439"/>
              <a:gd name="T7" fmla="*/ 2147483647 h 772"/>
              <a:gd name="T8" fmla="*/ 2147483647 w 5439"/>
              <a:gd name="T9" fmla="*/ 2147483647 h 772"/>
              <a:gd name="T10" fmla="*/ 2147483647 w 5439"/>
              <a:gd name="T11" fmla="*/ 2147483647 h 772"/>
              <a:gd name="T12" fmla="*/ 2147483647 w 5439"/>
              <a:gd name="T13" fmla="*/ 2147483647 h 772"/>
              <a:gd name="T14" fmla="*/ 2147483647 w 5439"/>
              <a:gd name="T15" fmla="*/ 2147483647 h 772"/>
              <a:gd name="T16" fmla="*/ 2147483647 w 5439"/>
              <a:gd name="T17" fmla="*/ 2147483647 h 772"/>
              <a:gd name="T18" fmla="*/ 2147483647 w 5439"/>
              <a:gd name="T19" fmla="*/ 2147483647 h 772"/>
              <a:gd name="T20" fmla="*/ 2147483647 w 5439"/>
              <a:gd name="T21" fmla="*/ 2147483647 h 772"/>
              <a:gd name="T22" fmla="*/ 2147483647 w 5439"/>
              <a:gd name="T23" fmla="*/ 2147483647 h 772"/>
              <a:gd name="T24" fmla="*/ 2147483647 w 5439"/>
              <a:gd name="T25" fmla="*/ 2147483647 h 772"/>
              <a:gd name="T26" fmla="*/ 2147483647 w 5439"/>
              <a:gd name="T27" fmla="*/ 2147483647 h 772"/>
              <a:gd name="T28" fmla="*/ 2147483647 w 5439"/>
              <a:gd name="T29" fmla="*/ 2147483647 h 772"/>
              <a:gd name="T30" fmla="*/ 2147483647 w 5439"/>
              <a:gd name="T31" fmla="*/ 2147483647 h 772"/>
              <a:gd name="T32" fmla="*/ 2147483647 w 5439"/>
              <a:gd name="T33" fmla="*/ 2147483647 h 772"/>
              <a:gd name="T34" fmla="*/ 2147483647 w 5439"/>
              <a:gd name="T35" fmla="*/ 2147483647 h 772"/>
              <a:gd name="T36" fmla="*/ 2147483647 w 5439"/>
              <a:gd name="T37" fmla="*/ 2147483647 h 772"/>
              <a:gd name="T38" fmla="*/ 2147483647 w 5439"/>
              <a:gd name="T39" fmla="*/ 2147483647 h 772"/>
              <a:gd name="T40" fmla="*/ 2147483647 w 5439"/>
              <a:gd name="T41" fmla="*/ 2147483647 h 772"/>
              <a:gd name="T42" fmla="*/ 2147483647 w 5439"/>
              <a:gd name="T43" fmla="*/ 2147483647 h 772"/>
              <a:gd name="T44" fmla="*/ 2147483647 w 5439"/>
              <a:gd name="T45" fmla="*/ 2147483647 h 772"/>
              <a:gd name="T46" fmla="*/ 2147483647 w 5439"/>
              <a:gd name="T47" fmla="*/ 2147483647 h 772"/>
              <a:gd name="T48" fmla="*/ 2147483647 w 5439"/>
              <a:gd name="T49" fmla="*/ 2147483647 h 772"/>
              <a:gd name="T50" fmla="*/ 2147483647 w 5439"/>
              <a:gd name="T51" fmla="*/ 2147483647 h 772"/>
              <a:gd name="T52" fmla="*/ 2147483647 w 5439"/>
              <a:gd name="T53" fmla="*/ 2147483647 h 772"/>
              <a:gd name="T54" fmla="*/ 2147483647 w 5439"/>
              <a:gd name="T55" fmla="*/ 2147483647 h 772"/>
              <a:gd name="T56" fmla="*/ 2147483647 w 5439"/>
              <a:gd name="T57" fmla="*/ 2147483647 h 772"/>
              <a:gd name="T58" fmla="*/ 2147483647 w 5439"/>
              <a:gd name="T59" fmla="*/ 2147483647 h 772"/>
              <a:gd name="T60" fmla="*/ 2147483647 w 5439"/>
              <a:gd name="T61" fmla="*/ 2147483647 h 772"/>
              <a:gd name="T62" fmla="*/ 2147483647 w 5439"/>
              <a:gd name="T63" fmla="*/ 2147483647 h 772"/>
              <a:gd name="T64" fmla="*/ 2147483647 w 5439"/>
              <a:gd name="T65" fmla="*/ 2147483647 h 772"/>
              <a:gd name="T66" fmla="*/ 2147483647 w 5439"/>
              <a:gd name="T67" fmla="*/ 2147483647 h 772"/>
              <a:gd name="T68" fmla="*/ 2147483647 w 5439"/>
              <a:gd name="T69" fmla="*/ 2147483647 h 772"/>
              <a:gd name="T70" fmla="*/ 2147483647 w 5439"/>
              <a:gd name="T71" fmla="*/ 2147483647 h 772"/>
              <a:gd name="T72" fmla="*/ 2147483647 w 5439"/>
              <a:gd name="T73" fmla="*/ 2147483647 h 772"/>
              <a:gd name="T74" fmla="*/ 2147483647 w 5439"/>
              <a:gd name="T75" fmla="*/ 2147483647 h 772"/>
              <a:gd name="T76" fmla="*/ 2147483647 w 5439"/>
              <a:gd name="T77" fmla="*/ 2147483647 h 772"/>
              <a:gd name="T78" fmla="*/ 2147483647 w 5439"/>
              <a:gd name="T79" fmla="*/ 2147483647 h 772"/>
              <a:gd name="T80" fmla="*/ 2147483647 w 5439"/>
              <a:gd name="T81" fmla="*/ 2147483647 h 772"/>
              <a:gd name="T82" fmla="*/ 2147483647 w 5439"/>
              <a:gd name="T83" fmla="*/ 2147483647 h 772"/>
              <a:gd name="T84" fmla="*/ 2147483647 w 5439"/>
              <a:gd name="T85" fmla="*/ 2147483647 h 772"/>
              <a:gd name="T86" fmla="*/ 2147483647 w 5439"/>
              <a:gd name="T87" fmla="*/ 2147483647 h 772"/>
              <a:gd name="T88" fmla="*/ 2147483647 w 5439"/>
              <a:gd name="T89" fmla="*/ 2147483647 h 772"/>
              <a:gd name="T90" fmla="*/ 2147483647 w 5439"/>
              <a:gd name="T91" fmla="*/ 2147483647 h 772"/>
              <a:gd name="T92" fmla="*/ 2147483647 w 5439"/>
              <a:gd name="T93" fmla="*/ 2147483647 h 772"/>
              <a:gd name="T94" fmla="*/ 2147483647 w 5439"/>
              <a:gd name="T95" fmla="*/ 2147483647 h 772"/>
              <a:gd name="T96" fmla="*/ 2147483647 w 5439"/>
              <a:gd name="T97" fmla="*/ 2147483647 h 772"/>
              <a:gd name="T98" fmla="*/ 2147483647 w 5439"/>
              <a:gd name="T99" fmla="*/ 2147483647 h 772"/>
              <a:gd name="T100" fmla="*/ 2147483647 w 5439"/>
              <a:gd name="T101" fmla="*/ 2147483647 h 772"/>
              <a:gd name="T102" fmla="*/ 2147483647 w 5439"/>
              <a:gd name="T103" fmla="*/ 2147483647 h 772"/>
              <a:gd name="T104" fmla="*/ 2147483647 w 5439"/>
              <a:gd name="T105" fmla="*/ 2147483647 h 772"/>
              <a:gd name="T106" fmla="*/ 2147483647 w 5439"/>
              <a:gd name="T107" fmla="*/ 2147483647 h 772"/>
              <a:gd name="T108" fmla="*/ 2147483647 w 5439"/>
              <a:gd name="T109" fmla="*/ 2147483647 h 772"/>
              <a:gd name="T110" fmla="*/ 2147483647 w 5439"/>
              <a:gd name="T111" fmla="*/ 2147483647 h 772"/>
              <a:gd name="T112" fmla="*/ 2147483647 w 5439"/>
              <a:gd name="T113" fmla="*/ 2147483647 h 772"/>
              <a:gd name="T114" fmla="*/ 2147483647 w 5439"/>
              <a:gd name="T115" fmla="*/ 2147483647 h 7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772"/>
              <a:gd name="T176" fmla="*/ 5439 w 5439"/>
              <a:gd name="T177" fmla="*/ 772 h 7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772">
                <a:moveTo>
                  <a:pt x="0" y="772"/>
                </a:moveTo>
                <a:lnTo>
                  <a:pt x="0" y="570"/>
                </a:lnTo>
                <a:lnTo>
                  <a:pt x="44" y="576"/>
                </a:lnTo>
                <a:lnTo>
                  <a:pt x="60" y="576"/>
                </a:lnTo>
                <a:lnTo>
                  <a:pt x="75" y="585"/>
                </a:lnTo>
                <a:lnTo>
                  <a:pt x="88" y="576"/>
                </a:lnTo>
                <a:lnTo>
                  <a:pt x="104" y="576"/>
                </a:lnTo>
                <a:lnTo>
                  <a:pt x="150" y="585"/>
                </a:lnTo>
                <a:lnTo>
                  <a:pt x="163" y="585"/>
                </a:lnTo>
                <a:lnTo>
                  <a:pt x="179" y="591"/>
                </a:lnTo>
                <a:lnTo>
                  <a:pt x="194" y="559"/>
                </a:lnTo>
                <a:lnTo>
                  <a:pt x="209" y="528"/>
                </a:lnTo>
                <a:lnTo>
                  <a:pt x="253" y="530"/>
                </a:lnTo>
                <a:lnTo>
                  <a:pt x="269" y="511"/>
                </a:lnTo>
                <a:lnTo>
                  <a:pt x="284" y="505"/>
                </a:lnTo>
                <a:lnTo>
                  <a:pt x="298" y="501"/>
                </a:lnTo>
                <a:lnTo>
                  <a:pt x="313" y="495"/>
                </a:lnTo>
                <a:lnTo>
                  <a:pt x="359" y="497"/>
                </a:lnTo>
                <a:lnTo>
                  <a:pt x="372" y="499"/>
                </a:lnTo>
                <a:lnTo>
                  <a:pt x="388" y="520"/>
                </a:lnTo>
                <a:lnTo>
                  <a:pt x="403" y="518"/>
                </a:lnTo>
                <a:lnTo>
                  <a:pt x="417" y="522"/>
                </a:lnTo>
                <a:lnTo>
                  <a:pt x="463" y="522"/>
                </a:lnTo>
                <a:lnTo>
                  <a:pt x="478" y="532"/>
                </a:lnTo>
                <a:lnTo>
                  <a:pt x="491" y="551"/>
                </a:lnTo>
                <a:lnTo>
                  <a:pt x="509" y="541"/>
                </a:lnTo>
                <a:lnTo>
                  <a:pt x="522" y="541"/>
                </a:lnTo>
                <a:lnTo>
                  <a:pt x="566" y="543"/>
                </a:lnTo>
                <a:lnTo>
                  <a:pt x="584" y="543"/>
                </a:lnTo>
                <a:lnTo>
                  <a:pt x="597" y="543"/>
                </a:lnTo>
                <a:lnTo>
                  <a:pt x="610" y="555"/>
                </a:lnTo>
                <a:lnTo>
                  <a:pt x="628" y="559"/>
                </a:lnTo>
                <a:lnTo>
                  <a:pt x="672" y="562"/>
                </a:lnTo>
                <a:lnTo>
                  <a:pt x="685" y="564"/>
                </a:lnTo>
                <a:lnTo>
                  <a:pt x="703" y="555"/>
                </a:lnTo>
                <a:lnTo>
                  <a:pt x="716" y="553"/>
                </a:lnTo>
                <a:lnTo>
                  <a:pt x="733" y="562"/>
                </a:lnTo>
                <a:lnTo>
                  <a:pt x="777" y="562"/>
                </a:lnTo>
                <a:lnTo>
                  <a:pt x="791" y="560"/>
                </a:lnTo>
                <a:lnTo>
                  <a:pt x="808" y="562"/>
                </a:lnTo>
                <a:lnTo>
                  <a:pt x="822" y="551"/>
                </a:lnTo>
                <a:lnTo>
                  <a:pt x="835" y="549"/>
                </a:lnTo>
                <a:lnTo>
                  <a:pt x="881" y="553"/>
                </a:lnTo>
                <a:lnTo>
                  <a:pt x="896" y="562"/>
                </a:lnTo>
                <a:lnTo>
                  <a:pt x="910" y="559"/>
                </a:lnTo>
                <a:lnTo>
                  <a:pt x="927" y="551"/>
                </a:lnTo>
                <a:lnTo>
                  <a:pt x="940" y="560"/>
                </a:lnTo>
                <a:lnTo>
                  <a:pt x="985" y="564"/>
                </a:lnTo>
                <a:lnTo>
                  <a:pt x="1002" y="570"/>
                </a:lnTo>
                <a:lnTo>
                  <a:pt x="1015" y="570"/>
                </a:lnTo>
                <a:lnTo>
                  <a:pt x="1031" y="570"/>
                </a:lnTo>
                <a:lnTo>
                  <a:pt x="1046" y="576"/>
                </a:lnTo>
                <a:lnTo>
                  <a:pt x="1090" y="580"/>
                </a:lnTo>
                <a:lnTo>
                  <a:pt x="1106" y="576"/>
                </a:lnTo>
                <a:lnTo>
                  <a:pt x="1121" y="570"/>
                </a:lnTo>
                <a:lnTo>
                  <a:pt x="1134" y="570"/>
                </a:lnTo>
                <a:lnTo>
                  <a:pt x="1150" y="570"/>
                </a:lnTo>
                <a:lnTo>
                  <a:pt x="1194" y="576"/>
                </a:lnTo>
                <a:lnTo>
                  <a:pt x="1209" y="580"/>
                </a:lnTo>
                <a:lnTo>
                  <a:pt x="1225" y="580"/>
                </a:lnTo>
                <a:lnTo>
                  <a:pt x="1240" y="580"/>
                </a:lnTo>
                <a:lnTo>
                  <a:pt x="1255" y="580"/>
                </a:lnTo>
                <a:lnTo>
                  <a:pt x="1299" y="585"/>
                </a:lnTo>
                <a:lnTo>
                  <a:pt x="1315" y="580"/>
                </a:lnTo>
                <a:lnTo>
                  <a:pt x="1330" y="562"/>
                </a:lnTo>
                <a:lnTo>
                  <a:pt x="1344" y="562"/>
                </a:lnTo>
                <a:lnTo>
                  <a:pt x="1361" y="553"/>
                </a:lnTo>
                <a:lnTo>
                  <a:pt x="1405" y="543"/>
                </a:lnTo>
                <a:lnTo>
                  <a:pt x="1418" y="566"/>
                </a:lnTo>
                <a:lnTo>
                  <a:pt x="1436" y="574"/>
                </a:lnTo>
                <a:lnTo>
                  <a:pt x="1449" y="580"/>
                </a:lnTo>
                <a:lnTo>
                  <a:pt x="1463" y="580"/>
                </a:lnTo>
                <a:lnTo>
                  <a:pt x="1510" y="591"/>
                </a:lnTo>
                <a:lnTo>
                  <a:pt x="1524" y="585"/>
                </a:lnTo>
                <a:lnTo>
                  <a:pt x="1537" y="562"/>
                </a:lnTo>
                <a:lnTo>
                  <a:pt x="1555" y="559"/>
                </a:lnTo>
                <a:lnTo>
                  <a:pt x="1568" y="591"/>
                </a:lnTo>
                <a:lnTo>
                  <a:pt x="1612" y="591"/>
                </a:lnTo>
                <a:lnTo>
                  <a:pt x="1629" y="582"/>
                </a:lnTo>
                <a:lnTo>
                  <a:pt x="1643" y="570"/>
                </a:lnTo>
                <a:lnTo>
                  <a:pt x="1660" y="530"/>
                </a:lnTo>
                <a:lnTo>
                  <a:pt x="1674" y="522"/>
                </a:lnTo>
                <a:lnTo>
                  <a:pt x="1718" y="534"/>
                </a:lnTo>
                <a:lnTo>
                  <a:pt x="1733" y="543"/>
                </a:lnTo>
                <a:lnTo>
                  <a:pt x="1748" y="537"/>
                </a:lnTo>
                <a:lnTo>
                  <a:pt x="1762" y="528"/>
                </a:lnTo>
                <a:lnTo>
                  <a:pt x="1779" y="532"/>
                </a:lnTo>
                <a:lnTo>
                  <a:pt x="1823" y="545"/>
                </a:lnTo>
                <a:lnTo>
                  <a:pt x="1837" y="507"/>
                </a:lnTo>
                <a:lnTo>
                  <a:pt x="1852" y="501"/>
                </a:lnTo>
                <a:lnTo>
                  <a:pt x="1867" y="501"/>
                </a:lnTo>
                <a:lnTo>
                  <a:pt x="1883" y="501"/>
                </a:lnTo>
                <a:lnTo>
                  <a:pt x="1927" y="507"/>
                </a:lnTo>
                <a:lnTo>
                  <a:pt x="1942" y="509"/>
                </a:lnTo>
                <a:lnTo>
                  <a:pt x="1958" y="509"/>
                </a:lnTo>
                <a:lnTo>
                  <a:pt x="1971" y="511"/>
                </a:lnTo>
                <a:lnTo>
                  <a:pt x="1986" y="516"/>
                </a:lnTo>
                <a:lnTo>
                  <a:pt x="2033" y="511"/>
                </a:lnTo>
                <a:lnTo>
                  <a:pt x="2046" y="512"/>
                </a:lnTo>
                <a:lnTo>
                  <a:pt x="2061" y="505"/>
                </a:lnTo>
                <a:lnTo>
                  <a:pt x="2077" y="505"/>
                </a:lnTo>
                <a:lnTo>
                  <a:pt x="2092" y="499"/>
                </a:lnTo>
                <a:lnTo>
                  <a:pt x="2136" y="493"/>
                </a:lnTo>
                <a:lnTo>
                  <a:pt x="2151" y="497"/>
                </a:lnTo>
                <a:lnTo>
                  <a:pt x="2165" y="505"/>
                </a:lnTo>
                <a:lnTo>
                  <a:pt x="2182" y="505"/>
                </a:lnTo>
                <a:lnTo>
                  <a:pt x="2196" y="509"/>
                </a:lnTo>
                <a:lnTo>
                  <a:pt x="2240" y="509"/>
                </a:lnTo>
                <a:lnTo>
                  <a:pt x="2257" y="512"/>
                </a:lnTo>
                <a:lnTo>
                  <a:pt x="2270" y="516"/>
                </a:lnTo>
                <a:lnTo>
                  <a:pt x="2284" y="511"/>
                </a:lnTo>
                <a:lnTo>
                  <a:pt x="2301" y="526"/>
                </a:lnTo>
                <a:lnTo>
                  <a:pt x="2345" y="520"/>
                </a:lnTo>
                <a:lnTo>
                  <a:pt x="2359" y="516"/>
                </a:lnTo>
                <a:lnTo>
                  <a:pt x="2376" y="509"/>
                </a:lnTo>
                <a:lnTo>
                  <a:pt x="2389" y="507"/>
                </a:lnTo>
                <a:lnTo>
                  <a:pt x="2407" y="511"/>
                </a:lnTo>
                <a:lnTo>
                  <a:pt x="2451" y="512"/>
                </a:lnTo>
                <a:lnTo>
                  <a:pt x="2464" y="511"/>
                </a:lnTo>
                <a:lnTo>
                  <a:pt x="2482" y="512"/>
                </a:lnTo>
                <a:lnTo>
                  <a:pt x="2495" y="512"/>
                </a:lnTo>
                <a:lnTo>
                  <a:pt x="2508" y="528"/>
                </a:lnTo>
                <a:lnTo>
                  <a:pt x="2556" y="532"/>
                </a:lnTo>
                <a:lnTo>
                  <a:pt x="2570" y="528"/>
                </a:lnTo>
                <a:lnTo>
                  <a:pt x="2583" y="528"/>
                </a:lnTo>
                <a:lnTo>
                  <a:pt x="2601" y="509"/>
                </a:lnTo>
                <a:lnTo>
                  <a:pt x="2614" y="509"/>
                </a:lnTo>
                <a:lnTo>
                  <a:pt x="2658" y="522"/>
                </a:lnTo>
                <a:lnTo>
                  <a:pt x="2675" y="528"/>
                </a:lnTo>
                <a:lnTo>
                  <a:pt x="2689" y="530"/>
                </a:lnTo>
                <a:lnTo>
                  <a:pt x="2704" y="530"/>
                </a:lnTo>
                <a:lnTo>
                  <a:pt x="2720" y="526"/>
                </a:lnTo>
                <a:lnTo>
                  <a:pt x="2764" y="534"/>
                </a:lnTo>
                <a:lnTo>
                  <a:pt x="2779" y="539"/>
                </a:lnTo>
                <a:lnTo>
                  <a:pt x="2794" y="509"/>
                </a:lnTo>
                <a:lnTo>
                  <a:pt x="2808" y="474"/>
                </a:lnTo>
                <a:lnTo>
                  <a:pt x="2823" y="474"/>
                </a:lnTo>
                <a:lnTo>
                  <a:pt x="2869" y="495"/>
                </a:lnTo>
                <a:lnTo>
                  <a:pt x="2883" y="489"/>
                </a:lnTo>
                <a:lnTo>
                  <a:pt x="2898" y="493"/>
                </a:lnTo>
                <a:lnTo>
                  <a:pt x="2913" y="512"/>
                </a:lnTo>
                <a:lnTo>
                  <a:pt x="2929" y="501"/>
                </a:lnTo>
                <a:lnTo>
                  <a:pt x="2973" y="509"/>
                </a:lnTo>
                <a:lnTo>
                  <a:pt x="2988" y="511"/>
                </a:lnTo>
                <a:lnTo>
                  <a:pt x="3004" y="495"/>
                </a:lnTo>
                <a:lnTo>
                  <a:pt x="3017" y="252"/>
                </a:lnTo>
                <a:lnTo>
                  <a:pt x="3032" y="217"/>
                </a:lnTo>
                <a:lnTo>
                  <a:pt x="3078" y="217"/>
                </a:lnTo>
                <a:lnTo>
                  <a:pt x="3092" y="202"/>
                </a:lnTo>
                <a:lnTo>
                  <a:pt x="3107" y="196"/>
                </a:lnTo>
                <a:lnTo>
                  <a:pt x="3123" y="209"/>
                </a:lnTo>
                <a:lnTo>
                  <a:pt x="3136" y="209"/>
                </a:lnTo>
                <a:lnTo>
                  <a:pt x="3182" y="219"/>
                </a:lnTo>
                <a:lnTo>
                  <a:pt x="3197" y="238"/>
                </a:lnTo>
                <a:lnTo>
                  <a:pt x="3211" y="234"/>
                </a:lnTo>
                <a:lnTo>
                  <a:pt x="3228" y="250"/>
                </a:lnTo>
                <a:lnTo>
                  <a:pt x="3242" y="246"/>
                </a:lnTo>
                <a:lnTo>
                  <a:pt x="3286" y="261"/>
                </a:lnTo>
                <a:lnTo>
                  <a:pt x="3303" y="263"/>
                </a:lnTo>
                <a:lnTo>
                  <a:pt x="3316" y="250"/>
                </a:lnTo>
                <a:lnTo>
                  <a:pt x="3330" y="263"/>
                </a:lnTo>
                <a:lnTo>
                  <a:pt x="3347" y="261"/>
                </a:lnTo>
                <a:lnTo>
                  <a:pt x="3391" y="267"/>
                </a:lnTo>
                <a:lnTo>
                  <a:pt x="3405" y="271"/>
                </a:lnTo>
                <a:lnTo>
                  <a:pt x="3422" y="234"/>
                </a:lnTo>
                <a:lnTo>
                  <a:pt x="3435" y="150"/>
                </a:lnTo>
                <a:lnTo>
                  <a:pt x="3453" y="106"/>
                </a:lnTo>
                <a:lnTo>
                  <a:pt x="3497" y="115"/>
                </a:lnTo>
                <a:lnTo>
                  <a:pt x="3510" y="86"/>
                </a:lnTo>
                <a:lnTo>
                  <a:pt x="3528" y="62"/>
                </a:lnTo>
                <a:lnTo>
                  <a:pt x="3541" y="42"/>
                </a:lnTo>
                <a:lnTo>
                  <a:pt x="3554" y="0"/>
                </a:lnTo>
                <a:lnTo>
                  <a:pt x="3600" y="42"/>
                </a:lnTo>
                <a:lnTo>
                  <a:pt x="3616" y="35"/>
                </a:lnTo>
                <a:lnTo>
                  <a:pt x="3629" y="12"/>
                </a:lnTo>
                <a:lnTo>
                  <a:pt x="3647" y="23"/>
                </a:lnTo>
                <a:lnTo>
                  <a:pt x="3660" y="19"/>
                </a:lnTo>
                <a:lnTo>
                  <a:pt x="3704" y="56"/>
                </a:lnTo>
                <a:lnTo>
                  <a:pt x="3719" y="79"/>
                </a:lnTo>
                <a:lnTo>
                  <a:pt x="3735" y="108"/>
                </a:lnTo>
                <a:lnTo>
                  <a:pt x="3750" y="52"/>
                </a:lnTo>
                <a:lnTo>
                  <a:pt x="3766" y="35"/>
                </a:lnTo>
                <a:lnTo>
                  <a:pt x="3810" y="96"/>
                </a:lnTo>
                <a:lnTo>
                  <a:pt x="3825" y="85"/>
                </a:lnTo>
                <a:lnTo>
                  <a:pt x="3840" y="69"/>
                </a:lnTo>
                <a:lnTo>
                  <a:pt x="3854" y="69"/>
                </a:lnTo>
                <a:lnTo>
                  <a:pt x="3869" y="54"/>
                </a:lnTo>
                <a:lnTo>
                  <a:pt x="3913" y="86"/>
                </a:lnTo>
                <a:lnTo>
                  <a:pt x="3929" y="98"/>
                </a:lnTo>
                <a:lnTo>
                  <a:pt x="3944" y="119"/>
                </a:lnTo>
                <a:lnTo>
                  <a:pt x="3959" y="123"/>
                </a:lnTo>
                <a:lnTo>
                  <a:pt x="3975" y="144"/>
                </a:lnTo>
                <a:lnTo>
                  <a:pt x="4019" y="156"/>
                </a:lnTo>
                <a:lnTo>
                  <a:pt x="4032" y="148"/>
                </a:lnTo>
                <a:lnTo>
                  <a:pt x="4050" y="159"/>
                </a:lnTo>
                <a:lnTo>
                  <a:pt x="4063" y="154"/>
                </a:lnTo>
                <a:lnTo>
                  <a:pt x="4080" y="196"/>
                </a:lnTo>
                <a:lnTo>
                  <a:pt x="4124" y="209"/>
                </a:lnTo>
                <a:lnTo>
                  <a:pt x="4138" y="225"/>
                </a:lnTo>
                <a:lnTo>
                  <a:pt x="4155" y="217"/>
                </a:lnTo>
                <a:lnTo>
                  <a:pt x="4169" y="217"/>
                </a:lnTo>
                <a:lnTo>
                  <a:pt x="4182" y="204"/>
                </a:lnTo>
                <a:lnTo>
                  <a:pt x="4230" y="227"/>
                </a:lnTo>
                <a:lnTo>
                  <a:pt x="4243" y="246"/>
                </a:lnTo>
                <a:lnTo>
                  <a:pt x="4257" y="257"/>
                </a:lnTo>
                <a:lnTo>
                  <a:pt x="4274" y="240"/>
                </a:lnTo>
                <a:lnTo>
                  <a:pt x="4288" y="259"/>
                </a:lnTo>
                <a:lnTo>
                  <a:pt x="4332" y="267"/>
                </a:lnTo>
                <a:lnTo>
                  <a:pt x="4349" y="282"/>
                </a:lnTo>
                <a:lnTo>
                  <a:pt x="4362" y="242"/>
                </a:lnTo>
                <a:lnTo>
                  <a:pt x="4378" y="242"/>
                </a:lnTo>
                <a:lnTo>
                  <a:pt x="4393" y="213"/>
                </a:lnTo>
                <a:lnTo>
                  <a:pt x="4437" y="236"/>
                </a:lnTo>
                <a:lnTo>
                  <a:pt x="4453" y="250"/>
                </a:lnTo>
                <a:lnTo>
                  <a:pt x="4468" y="273"/>
                </a:lnTo>
                <a:lnTo>
                  <a:pt x="4481" y="273"/>
                </a:lnTo>
                <a:lnTo>
                  <a:pt x="4499" y="252"/>
                </a:lnTo>
                <a:lnTo>
                  <a:pt x="4543" y="250"/>
                </a:lnTo>
                <a:lnTo>
                  <a:pt x="4556" y="236"/>
                </a:lnTo>
                <a:lnTo>
                  <a:pt x="4572" y="228"/>
                </a:lnTo>
                <a:lnTo>
                  <a:pt x="4587" y="234"/>
                </a:lnTo>
                <a:lnTo>
                  <a:pt x="4602" y="221"/>
                </a:lnTo>
                <a:lnTo>
                  <a:pt x="4646" y="267"/>
                </a:lnTo>
                <a:lnTo>
                  <a:pt x="4662" y="236"/>
                </a:lnTo>
                <a:lnTo>
                  <a:pt x="4677" y="227"/>
                </a:lnTo>
                <a:lnTo>
                  <a:pt x="4691" y="280"/>
                </a:lnTo>
                <a:lnTo>
                  <a:pt x="4706" y="238"/>
                </a:lnTo>
                <a:lnTo>
                  <a:pt x="4752" y="292"/>
                </a:lnTo>
                <a:lnTo>
                  <a:pt x="4765" y="278"/>
                </a:lnTo>
                <a:lnTo>
                  <a:pt x="4781" y="280"/>
                </a:lnTo>
                <a:lnTo>
                  <a:pt x="4796" y="267"/>
                </a:lnTo>
                <a:lnTo>
                  <a:pt x="4811" y="230"/>
                </a:lnTo>
                <a:lnTo>
                  <a:pt x="4856" y="215"/>
                </a:lnTo>
                <a:lnTo>
                  <a:pt x="4871" y="228"/>
                </a:lnTo>
                <a:lnTo>
                  <a:pt x="4884" y="225"/>
                </a:lnTo>
                <a:lnTo>
                  <a:pt x="4902" y="217"/>
                </a:lnTo>
                <a:lnTo>
                  <a:pt x="4915" y="238"/>
                </a:lnTo>
                <a:lnTo>
                  <a:pt x="4959" y="257"/>
                </a:lnTo>
                <a:lnTo>
                  <a:pt x="4976" y="248"/>
                </a:lnTo>
                <a:lnTo>
                  <a:pt x="4990" y="261"/>
                </a:lnTo>
                <a:lnTo>
                  <a:pt x="5003" y="240"/>
                </a:lnTo>
                <a:lnTo>
                  <a:pt x="5021" y="225"/>
                </a:lnTo>
                <a:lnTo>
                  <a:pt x="5065" y="234"/>
                </a:lnTo>
                <a:lnTo>
                  <a:pt x="5078" y="250"/>
                </a:lnTo>
                <a:lnTo>
                  <a:pt x="5095" y="225"/>
                </a:lnTo>
                <a:lnTo>
                  <a:pt x="5109" y="215"/>
                </a:lnTo>
                <a:lnTo>
                  <a:pt x="5126" y="196"/>
                </a:lnTo>
                <a:lnTo>
                  <a:pt x="5170" y="221"/>
                </a:lnTo>
                <a:lnTo>
                  <a:pt x="5184" y="250"/>
                </a:lnTo>
                <a:lnTo>
                  <a:pt x="5201" y="246"/>
                </a:lnTo>
                <a:lnTo>
                  <a:pt x="5214" y="228"/>
                </a:lnTo>
                <a:lnTo>
                  <a:pt x="5228" y="240"/>
                </a:lnTo>
                <a:lnTo>
                  <a:pt x="5276" y="248"/>
                </a:lnTo>
                <a:lnTo>
                  <a:pt x="5289" y="263"/>
                </a:lnTo>
                <a:lnTo>
                  <a:pt x="5303" y="242"/>
                </a:lnTo>
                <a:lnTo>
                  <a:pt x="5320" y="225"/>
                </a:lnTo>
                <a:lnTo>
                  <a:pt x="5333" y="236"/>
                </a:lnTo>
                <a:lnTo>
                  <a:pt x="5378" y="257"/>
                </a:lnTo>
                <a:lnTo>
                  <a:pt x="5395" y="282"/>
                </a:lnTo>
                <a:lnTo>
                  <a:pt x="5408" y="288"/>
                </a:lnTo>
                <a:lnTo>
                  <a:pt x="5424" y="284"/>
                </a:lnTo>
                <a:lnTo>
                  <a:pt x="5439" y="305"/>
                </a:lnTo>
                <a:lnTo>
                  <a:pt x="5439" y="772"/>
                </a:lnTo>
                <a:lnTo>
                  <a:pt x="5424" y="772"/>
                </a:lnTo>
                <a:lnTo>
                  <a:pt x="5408" y="772"/>
                </a:lnTo>
                <a:lnTo>
                  <a:pt x="5395" y="772"/>
                </a:lnTo>
                <a:lnTo>
                  <a:pt x="5378" y="772"/>
                </a:lnTo>
                <a:lnTo>
                  <a:pt x="5333" y="772"/>
                </a:lnTo>
                <a:lnTo>
                  <a:pt x="5320" y="772"/>
                </a:lnTo>
                <a:lnTo>
                  <a:pt x="5303" y="772"/>
                </a:lnTo>
                <a:lnTo>
                  <a:pt x="5289" y="772"/>
                </a:lnTo>
                <a:lnTo>
                  <a:pt x="5276" y="772"/>
                </a:lnTo>
                <a:lnTo>
                  <a:pt x="5228" y="772"/>
                </a:lnTo>
                <a:lnTo>
                  <a:pt x="5214" y="772"/>
                </a:lnTo>
                <a:lnTo>
                  <a:pt x="5201" y="772"/>
                </a:lnTo>
                <a:lnTo>
                  <a:pt x="5184" y="772"/>
                </a:lnTo>
                <a:lnTo>
                  <a:pt x="5170" y="772"/>
                </a:lnTo>
                <a:lnTo>
                  <a:pt x="5126" y="772"/>
                </a:lnTo>
                <a:lnTo>
                  <a:pt x="5109" y="772"/>
                </a:lnTo>
                <a:lnTo>
                  <a:pt x="5095" y="772"/>
                </a:lnTo>
                <a:lnTo>
                  <a:pt x="5078" y="772"/>
                </a:lnTo>
                <a:lnTo>
                  <a:pt x="5065" y="772"/>
                </a:lnTo>
                <a:lnTo>
                  <a:pt x="5021" y="772"/>
                </a:lnTo>
                <a:lnTo>
                  <a:pt x="5003" y="772"/>
                </a:lnTo>
                <a:lnTo>
                  <a:pt x="4990" y="772"/>
                </a:lnTo>
                <a:lnTo>
                  <a:pt x="4976" y="772"/>
                </a:lnTo>
                <a:lnTo>
                  <a:pt x="4959" y="772"/>
                </a:lnTo>
                <a:lnTo>
                  <a:pt x="4915" y="772"/>
                </a:lnTo>
                <a:lnTo>
                  <a:pt x="4902" y="772"/>
                </a:lnTo>
                <a:lnTo>
                  <a:pt x="4884" y="772"/>
                </a:lnTo>
                <a:lnTo>
                  <a:pt x="4871" y="772"/>
                </a:lnTo>
                <a:lnTo>
                  <a:pt x="4856" y="772"/>
                </a:lnTo>
                <a:lnTo>
                  <a:pt x="4811" y="772"/>
                </a:lnTo>
                <a:lnTo>
                  <a:pt x="4796" y="772"/>
                </a:lnTo>
                <a:lnTo>
                  <a:pt x="4781" y="772"/>
                </a:lnTo>
                <a:lnTo>
                  <a:pt x="4765" y="772"/>
                </a:lnTo>
                <a:lnTo>
                  <a:pt x="4752" y="772"/>
                </a:lnTo>
                <a:lnTo>
                  <a:pt x="4706" y="772"/>
                </a:lnTo>
                <a:lnTo>
                  <a:pt x="4691" y="772"/>
                </a:lnTo>
                <a:lnTo>
                  <a:pt x="4677" y="772"/>
                </a:lnTo>
                <a:lnTo>
                  <a:pt x="4662" y="772"/>
                </a:lnTo>
                <a:lnTo>
                  <a:pt x="4646" y="772"/>
                </a:lnTo>
                <a:lnTo>
                  <a:pt x="4602" y="772"/>
                </a:lnTo>
                <a:lnTo>
                  <a:pt x="4587" y="772"/>
                </a:lnTo>
                <a:lnTo>
                  <a:pt x="4572" y="772"/>
                </a:lnTo>
                <a:lnTo>
                  <a:pt x="4556" y="772"/>
                </a:lnTo>
                <a:lnTo>
                  <a:pt x="4543" y="772"/>
                </a:lnTo>
                <a:lnTo>
                  <a:pt x="4499" y="772"/>
                </a:lnTo>
                <a:lnTo>
                  <a:pt x="4481" y="772"/>
                </a:lnTo>
                <a:lnTo>
                  <a:pt x="4468" y="772"/>
                </a:lnTo>
                <a:lnTo>
                  <a:pt x="4453" y="772"/>
                </a:lnTo>
                <a:lnTo>
                  <a:pt x="4437" y="772"/>
                </a:lnTo>
                <a:lnTo>
                  <a:pt x="4393" y="772"/>
                </a:lnTo>
                <a:lnTo>
                  <a:pt x="4378" y="772"/>
                </a:lnTo>
                <a:lnTo>
                  <a:pt x="4362" y="772"/>
                </a:lnTo>
                <a:lnTo>
                  <a:pt x="4349" y="772"/>
                </a:lnTo>
                <a:lnTo>
                  <a:pt x="4332" y="772"/>
                </a:lnTo>
                <a:lnTo>
                  <a:pt x="4288" y="772"/>
                </a:lnTo>
                <a:lnTo>
                  <a:pt x="4274" y="772"/>
                </a:lnTo>
                <a:lnTo>
                  <a:pt x="4257" y="772"/>
                </a:lnTo>
                <a:lnTo>
                  <a:pt x="4243" y="772"/>
                </a:lnTo>
                <a:lnTo>
                  <a:pt x="4230" y="772"/>
                </a:lnTo>
                <a:lnTo>
                  <a:pt x="4182" y="772"/>
                </a:lnTo>
                <a:lnTo>
                  <a:pt x="4169" y="772"/>
                </a:lnTo>
                <a:lnTo>
                  <a:pt x="4155" y="772"/>
                </a:lnTo>
                <a:lnTo>
                  <a:pt x="4138" y="772"/>
                </a:lnTo>
                <a:lnTo>
                  <a:pt x="4124" y="772"/>
                </a:lnTo>
                <a:lnTo>
                  <a:pt x="4080" y="772"/>
                </a:lnTo>
                <a:lnTo>
                  <a:pt x="4063" y="772"/>
                </a:lnTo>
                <a:lnTo>
                  <a:pt x="4050" y="772"/>
                </a:lnTo>
                <a:lnTo>
                  <a:pt x="4032" y="772"/>
                </a:lnTo>
                <a:lnTo>
                  <a:pt x="4019" y="772"/>
                </a:lnTo>
                <a:lnTo>
                  <a:pt x="3975" y="772"/>
                </a:lnTo>
                <a:lnTo>
                  <a:pt x="3959" y="772"/>
                </a:lnTo>
                <a:lnTo>
                  <a:pt x="3944" y="772"/>
                </a:lnTo>
                <a:lnTo>
                  <a:pt x="3929" y="772"/>
                </a:lnTo>
                <a:lnTo>
                  <a:pt x="3913" y="772"/>
                </a:lnTo>
                <a:lnTo>
                  <a:pt x="3869" y="772"/>
                </a:lnTo>
                <a:lnTo>
                  <a:pt x="3854" y="772"/>
                </a:lnTo>
                <a:lnTo>
                  <a:pt x="3840" y="772"/>
                </a:lnTo>
                <a:lnTo>
                  <a:pt x="3825" y="772"/>
                </a:lnTo>
                <a:lnTo>
                  <a:pt x="3810" y="772"/>
                </a:lnTo>
                <a:lnTo>
                  <a:pt x="3766" y="772"/>
                </a:lnTo>
                <a:lnTo>
                  <a:pt x="3750" y="772"/>
                </a:lnTo>
                <a:lnTo>
                  <a:pt x="3735" y="772"/>
                </a:lnTo>
                <a:lnTo>
                  <a:pt x="3719" y="772"/>
                </a:lnTo>
                <a:lnTo>
                  <a:pt x="3704" y="772"/>
                </a:lnTo>
                <a:lnTo>
                  <a:pt x="3660" y="772"/>
                </a:lnTo>
                <a:lnTo>
                  <a:pt x="3647" y="772"/>
                </a:lnTo>
                <a:lnTo>
                  <a:pt x="3629" y="772"/>
                </a:lnTo>
                <a:lnTo>
                  <a:pt x="3616" y="772"/>
                </a:lnTo>
                <a:lnTo>
                  <a:pt x="3600" y="772"/>
                </a:lnTo>
                <a:lnTo>
                  <a:pt x="3554" y="772"/>
                </a:lnTo>
                <a:lnTo>
                  <a:pt x="3541" y="772"/>
                </a:lnTo>
                <a:lnTo>
                  <a:pt x="3528" y="772"/>
                </a:lnTo>
                <a:lnTo>
                  <a:pt x="3510" y="772"/>
                </a:lnTo>
                <a:lnTo>
                  <a:pt x="3497" y="772"/>
                </a:lnTo>
                <a:lnTo>
                  <a:pt x="3453" y="772"/>
                </a:lnTo>
                <a:lnTo>
                  <a:pt x="3435" y="772"/>
                </a:lnTo>
                <a:lnTo>
                  <a:pt x="3422" y="772"/>
                </a:lnTo>
                <a:lnTo>
                  <a:pt x="3405" y="772"/>
                </a:lnTo>
                <a:lnTo>
                  <a:pt x="3391" y="772"/>
                </a:lnTo>
                <a:lnTo>
                  <a:pt x="3347" y="772"/>
                </a:lnTo>
                <a:lnTo>
                  <a:pt x="3330" y="772"/>
                </a:lnTo>
                <a:lnTo>
                  <a:pt x="3316" y="772"/>
                </a:lnTo>
                <a:lnTo>
                  <a:pt x="3303" y="772"/>
                </a:lnTo>
                <a:lnTo>
                  <a:pt x="3286" y="772"/>
                </a:lnTo>
                <a:lnTo>
                  <a:pt x="3242" y="772"/>
                </a:lnTo>
                <a:lnTo>
                  <a:pt x="3228" y="772"/>
                </a:lnTo>
                <a:lnTo>
                  <a:pt x="3211" y="772"/>
                </a:lnTo>
                <a:lnTo>
                  <a:pt x="3197" y="772"/>
                </a:lnTo>
                <a:lnTo>
                  <a:pt x="3182" y="772"/>
                </a:lnTo>
                <a:lnTo>
                  <a:pt x="3136" y="772"/>
                </a:lnTo>
                <a:lnTo>
                  <a:pt x="3123" y="772"/>
                </a:lnTo>
                <a:lnTo>
                  <a:pt x="3107" y="772"/>
                </a:lnTo>
                <a:lnTo>
                  <a:pt x="3092" y="772"/>
                </a:lnTo>
                <a:lnTo>
                  <a:pt x="3078" y="772"/>
                </a:lnTo>
                <a:lnTo>
                  <a:pt x="3032" y="772"/>
                </a:lnTo>
                <a:lnTo>
                  <a:pt x="3017" y="772"/>
                </a:lnTo>
                <a:lnTo>
                  <a:pt x="3004" y="772"/>
                </a:lnTo>
                <a:lnTo>
                  <a:pt x="2988" y="772"/>
                </a:lnTo>
                <a:lnTo>
                  <a:pt x="2973" y="772"/>
                </a:lnTo>
                <a:lnTo>
                  <a:pt x="2929" y="772"/>
                </a:lnTo>
                <a:lnTo>
                  <a:pt x="2913" y="772"/>
                </a:lnTo>
                <a:lnTo>
                  <a:pt x="2898" y="772"/>
                </a:lnTo>
                <a:lnTo>
                  <a:pt x="2883" y="772"/>
                </a:lnTo>
                <a:lnTo>
                  <a:pt x="2869" y="772"/>
                </a:lnTo>
                <a:lnTo>
                  <a:pt x="2823" y="772"/>
                </a:lnTo>
                <a:lnTo>
                  <a:pt x="2808" y="772"/>
                </a:lnTo>
                <a:lnTo>
                  <a:pt x="2794" y="772"/>
                </a:lnTo>
                <a:lnTo>
                  <a:pt x="2779" y="772"/>
                </a:lnTo>
                <a:lnTo>
                  <a:pt x="2764" y="772"/>
                </a:lnTo>
                <a:lnTo>
                  <a:pt x="2720" y="772"/>
                </a:lnTo>
                <a:lnTo>
                  <a:pt x="2704" y="772"/>
                </a:lnTo>
                <a:lnTo>
                  <a:pt x="2689" y="772"/>
                </a:lnTo>
                <a:lnTo>
                  <a:pt x="2675" y="772"/>
                </a:lnTo>
                <a:lnTo>
                  <a:pt x="2658" y="772"/>
                </a:lnTo>
                <a:lnTo>
                  <a:pt x="2614" y="772"/>
                </a:lnTo>
                <a:lnTo>
                  <a:pt x="2601" y="772"/>
                </a:lnTo>
                <a:lnTo>
                  <a:pt x="2583" y="772"/>
                </a:lnTo>
                <a:lnTo>
                  <a:pt x="2570" y="772"/>
                </a:lnTo>
                <a:lnTo>
                  <a:pt x="2556" y="772"/>
                </a:lnTo>
                <a:lnTo>
                  <a:pt x="2508" y="772"/>
                </a:lnTo>
                <a:lnTo>
                  <a:pt x="2495" y="772"/>
                </a:lnTo>
                <a:lnTo>
                  <a:pt x="2482" y="772"/>
                </a:lnTo>
                <a:lnTo>
                  <a:pt x="2464" y="772"/>
                </a:lnTo>
                <a:lnTo>
                  <a:pt x="2451" y="772"/>
                </a:lnTo>
                <a:lnTo>
                  <a:pt x="2407" y="772"/>
                </a:lnTo>
                <a:lnTo>
                  <a:pt x="2389" y="772"/>
                </a:lnTo>
                <a:lnTo>
                  <a:pt x="2376" y="772"/>
                </a:lnTo>
                <a:lnTo>
                  <a:pt x="2359" y="772"/>
                </a:lnTo>
                <a:lnTo>
                  <a:pt x="2345" y="772"/>
                </a:lnTo>
                <a:lnTo>
                  <a:pt x="2301" y="772"/>
                </a:lnTo>
                <a:lnTo>
                  <a:pt x="2284" y="772"/>
                </a:lnTo>
                <a:lnTo>
                  <a:pt x="2270" y="772"/>
                </a:lnTo>
                <a:lnTo>
                  <a:pt x="2257" y="772"/>
                </a:lnTo>
                <a:lnTo>
                  <a:pt x="2240" y="772"/>
                </a:lnTo>
                <a:lnTo>
                  <a:pt x="2196" y="772"/>
                </a:lnTo>
                <a:lnTo>
                  <a:pt x="2182" y="772"/>
                </a:lnTo>
                <a:lnTo>
                  <a:pt x="2165" y="772"/>
                </a:lnTo>
                <a:lnTo>
                  <a:pt x="2151" y="772"/>
                </a:lnTo>
                <a:lnTo>
                  <a:pt x="2136" y="772"/>
                </a:lnTo>
                <a:lnTo>
                  <a:pt x="2092" y="772"/>
                </a:lnTo>
                <a:lnTo>
                  <a:pt x="2077" y="772"/>
                </a:lnTo>
                <a:lnTo>
                  <a:pt x="2061" y="772"/>
                </a:lnTo>
                <a:lnTo>
                  <a:pt x="2046" y="772"/>
                </a:lnTo>
                <a:lnTo>
                  <a:pt x="2033" y="772"/>
                </a:lnTo>
                <a:lnTo>
                  <a:pt x="1986" y="772"/>
                </a:lnTo>
                <a:lnTo>
                  <a:pt x="1971" y="772"/>
                </a:lnTo>
                <a:lnTo>
                  <a:pt x="1958" y="772"/>
                </a:lnTo>
                <a:lnTo>
                  <a:pt x="1942" y="772"/>
                </a:lnTo>
                <a:lnTo>
                  <a:pt x="1927" y="772"/>
                </a:lnTo>
                <a:lnTo>
                  <a:pt x="1883" y="772"/>
                </a:lnTo>
                <a:lnTo>
                  <a:pt x="1867" y="772"/>
                </a:lnTo>
                <a:lnTo>
                  <a:pt x="1852" y="772"/>
                </a:lnTo>
                <a:lnTo>
                  <a:pt x="1837" y="772"/>
                </a:lnTo>
                <a:lnTo>
                  <a:pt x="1823" y="772"/>
                </a:lnTo>
                <a:lnTo>
                  <a:pt x="1779" y="772"/>
                </a:lnTo>
                <a:lnTo>
                  <a:pt x="1762" y="772"/>
                </a:lnTo>
                <a:lnTo>
                  <a:pt x="1748" y="772"/>
                </a:lnTo>
                <a:lnTo>
                  <a:pt x="1733" y="772"/>
                </a:lnTo>
                <a:lnTo>
                  <a:pt x="1718" y="772"/>
                </a:lnTo>
                <a:lnTo>
                  <a:pt x="1674" y="772"/>
                </a:lnTo>
                <a:lnTo>
                  <a:pt x="1660" y="772"/>
                </a:lnTo>
                <a:lnTo>
                  <a:pt x="1643" y="772"/>
                </a:lnTo>
                <a:lnTo>
                  <a:pt x="1629" y="772"/>
                </a:lnTo>
                <a:lnTo>
                  <a:pt x="1612" y="772"/>
                </a:lnTo>
                <a:lnTo>
                  <a:pt x="1568" y="772"/>
                </a:lnTo>
                <a:lnTo>
                  <a:pt x="1555" y="772"/>
                </a:lnTo>
                <a:lnTo>
                  <a:pt x="1537" y="772"/>
                </a:lnTo>
                <a:lnTo>
                  <a:pt x="1524" y="772"/>
                </a:lnTo>
                <a:lnTo>
                  <a:pt x="1510" y="772"/>
                </a:lnTo>
                <a:lnTo>
                  <a:pt x="1463" y="772"/>
                </a:lnTo>
                <a:lnTo>
                  <a:pt x="1449" y="772"/>
                </a:lnTo>
                <a:lnTo>
                  <a:pt x="1436" y="772"/>
                </a:lnTo>
                <a:lnTo>
                  <a:pt x="1418" y="772"/>
                </a:lnTo>
                <a:lnTo>
                  <a:pt x="1405" y="772"/>
                </a:lnTo>
                <a:lnTo>
                  <a:pt x="1361" y="772"/>
                </a:lnTo>
                <a:lnTo>
                  <a:pt x="1344" y="772"/>
                </a:lnTo>
                <a:lnTo>
                  <a:pt x="1330" y="772"/>
                </a:lnTo>
                <a:lnTo>
                  <a:pt x="1315" y="772"/>
                </a:lnTo>
                <a:lnTo>
                  <a:pt x="1299" y="772"/>
                </a:lnTo>
                <a:lnTo>
                  <a:pt x="1255" y="772"/>
                </a:lnTo>
                <a:lnTo>
                  <a:pt x="1240" y="772"/>
                </a:lnTo>
                <a:lnTo>
                  <a:pt x="1225" y="772"/>
                </a:lnTo>
                <a:lnTo>
                  <a:pt x="1209" y="772"/>
                </a:lnTo>
                <a:lnTo>
                  <a:pt x="1194" y="772"/>
                </a:lnTo>
                <a:lnTo>
                  <a:pt x="1150" y="772"/>
                </a:lnTo>
                <a:lnTo>
                  <a:pt x="1134" y="772"/>
                </a:lnTo>
                <a:lnTo>
                  <a:pt x="1121" y="772"/>
                </a:lnTo>
                <a:lnTo>
                  <a:pt x="1106" y="772"/>
                </a:lnTo>
                <a:lnTo>
                  <a:pt x="1090" y="772"/>
                </a:lnTo>
                <a:lnTo>
                  <a:pt x="1046" y="772"/>
                </a:lnTo>
                <a:lnTo>
                  <a:pt x="1031" y="772"/>
                </a:lnTo>
                <a:lnTo>
                  <a:pt x="1015" y="772"/>
                </a:lnTo>
                <a:lnTo>
                  <a:pt x="1002" y="772"/>
                </a:lnTo>
                <a:lnTo>
                  <a:pt x="985" y="772"/>
                </a:lnTo>
                <a:lnTo>
                  <a:pt x="940" y="772"/>
                </a:lnTo>
                <a:lnTo>
                  <a:pt x="927" y="772"/>
                </a:lnTo>
                <a:lnTo>
                  <a:pt x="910" y="772"/>
                </a:lnTo>
                <a:lnTo>
                  <a:pt x="896" y="772"/>
                </a:lnTo>
                <a:lnTo>
                  <a:pt x="881" y="772"/>
                </a:lnTo>
                <a:lnTo>
                  <a:pt x="835" y="772"/>
                </a:lnTo>
                <a:lnTo>
                  <a:pt x="822" y="772"/>
                </a:lnTo>
                <a:lnTo>
                  <a:pt x="808" y="772"/>
                </a:lnTo>
                <a:lnTo>
                  <a:pt x="791" y="772"/>
                </a:lnTo>
                <a:lnTo>
                  <a:pt x="777" y="772"/>
                </a:lnTo>
                <a:lnTo>
                  <a:pt x="733" y="772"/>
                </a:lnTo>
                <a:lnTo>
                  <a:pt x="716" y="772"/>
                </a:lnTo>
                <a:lnTo>
                  <a:pt x="703" y="772"/>
                </a:lnTo>
                <a:lnTo>
                  <a:pt x="685" y="772"/>
                </a:lnTo>
                <a:lnTo>
                  <a:pt x="672" y="772"/>
                </a:lnTo>
                <a:lnTo>
                  <a:pt x="628" y="772"/>
                </a:lnTo>
                <a:lnTo>
                  <a:pt x="610" y="772"/>
                </a:lnTo>
                <a:lnTo>
                  <a:pt x="597" y="772"/>
                </a:lnTo>
                <a:lnTo>
                  <a:pt x="584" y="772"/>
                </a:lnTo>
                <a:lnTo>
                  <a:pt x="566" y="772"/>
                </a:lnTo>
                <a:lnTo>
                  <a:pt x="522" y="772"/>
                </a:lnTo>
                <a:lnTo>
                  <a:pt x="509" y="772"/>
                </a:lnTo>
                <a:lnTo>
                  <a:pt x="491" y="772"/>
                </a:lnTo>
                <a:lnTo>
                  <a:pt x="478" y="772"/>
                </a:lnTo>
                <a:lnTo>
                  <a:pt x="463" y="772"/>
                </a:lnTo>
                <a:lnTo>
                  <a:pt x="417" y="772"/>
                </a:lnTo>
                <a:lnTo>
                  <a:pt x="403" y="772"/>
                </a:lnTo>
                <a:lnTo>
                  <a:pt x="388" y="772"/>
                </a:lnTo>
                <a:lnTo>
                  <a:pt x="372" y="772"/>
                </a:lnTo>
                <a:lnTo>
                  <a:pt x="359" y="772"/>
                </a:lnTo>
                <a:lnTo>
                  <a:pt x="313" y="772"/>
                </a:lnTo>
                <a:lnTo>
                  <a:pt x="298" y="772"/>
                </a:lnTo>
                <a:lnTo>
                  <a:pt x="284" y="772"/>
                </a:lnTo>
                <a:lnTo>
                  <a:pt x="269" y="772"/>
                </a:lnTo>
                <a:lnTo>
                  <a:pt x="253" y="772"/>
                </a:lnTo>
                <a:lnTo>
                  <a:pt x="209" y="772"/>
                </a:lnTo>
                <a:lnTo>
                  <a:pt x="194" y="772"/>
                </a:lnTo>
                <a:lnTo>
                  <a:pt x="179" y="772"/>
                </a:lnTo>
                <a:lnTo>
                  <a:pt x="163" y="772"/>
                </a:lnTo>
                <a:lnTo>
                  <a:pt x="150" y="772"/>
                </a:lnTo>
                <a:lnTo>
                  <a:pt x="104" y="772"/>
                </a:lnTo>
                <a:lnTo>
                  <a:pt x="88" y="772"/>
                </a:lnTo>
                <a:lnTo>
                  <a:pt x="75" y="772"/>
                </a:lnTo>
                <a:lnTo>
                  <a:pt x="60" y="772"/>
                </a:lnTo>
                <a:lnTo>
                  <a:pt x="44" y="772"/>
                </a:lnTo>
                <a:lnTo>
                  <a:pt x="0" y="772"/>
                </a:lnTo>
              </a:path>
            </a:pathLst>
          </a:custGeom>
          <a:noFill/>
          <a:ln w="15875">
            <a:solidFill>
              <a:srgbClr val="000000"/>
            </a:solidFill>
            <a:prstDash val="solid"/>
            <a:round/>
            <a:headEnd/>
            <a:tailEnd/>
          </a:ln>
        </p:spPr>
        <p:txBody>
          <a:bodyPr/>
          <a:lstStyle/>
          <a:p>
            <a:endParaRPr lang="en-US"/>
          </a:p>
        </p:txBody>
      </p:sp>
      <p:sp>
        <p:nvSpPr>
          <p:cNvPr id="108558" name="Freeform 17"/>
          <p:cNvSpPr>
            <a:spLocks/>
          </p:cNvSpPr>
          <p:nvPr/>
        </p:nvSpPr>
        <p:spPr bwMode="auto">
          <a:xfrm>
            <a:off x="2452688" y="3759200"/>
            <a:ext cx="4318000" cy="766763"/>
          </a:xfrm>
          <a:custGeom>
            <a:avLst/>
            <a:gdLst>
              <a:gd name="T0" fmla="*/ 2147483647 w 5439"/>
              <a:gd name="T1" fmla="*/ 2147483647 h 965"/>
              <a:gd name="T2" fmla="*/ 2147483647 w 5439"/>
              <a:gd name="T3" fmla="*/ 2147483647 h 965"/>
              <a:gd name="T4" fmla="*/ 2147483647 w 5439"/>
              <a:gd name="T5" fmla="*/ 2147483647 h 965"/>
              <a:gd name="T6" fmla="*/ 2147483647 w 5439"/>
              <a:gd name="T7" fmla="*/ 2147483647 h 965"/>
              <a:gd name="T8" fmla="*/ 2147483647 w 5439"/>
              <a:gd name="T9" fmla="*/ 2147483647 h 965"/>
              <a:gd name="T10" fmla="*/ 2147483647 w 5439"/>
              <a:gd name="T11" fmla="*/ 2147483647 h 965"/>
              <a:gd name="T12" fmla="*/ 2147483647 w 5439"/>
              <a:gd name="T13" fmla="*/ 2147483647 h 965"/>
              <a:gd name="T14" fmla="*/ 2147483647 w 5439"/>
              <a:gd name="T15" fmla="*/ 2147483647 h 965"/>
              <a:gd name="T16" fmla="*/ 2147483647 w 5439"/>
              <a:gd name="T17" fmla="*/ 2147483647 h 965"/>
              <a:gd name="T18" fmla="*/ 2147483647 w 5439"/>
              <a:gd name="T19" fmla="*/ 2147483647 h 965"/>
              <a:gd name="T20" fmla="*/ 2147483647 w 5439"/>
              <a:gd name="T21" fmla="*/ 2147483647 h 965"/>
              <a:gd name="T22" fmla="*/ 2147483647 w 5439"/>
              <a:gd name="T23" fmla="*/ 2147483647 h 965"/>
              <a:gd name="T24" fmla="*/ 2147483647 w 5439"/>
              <a:gd name="T25" fmla="*/ 2147483647 h 965"/>
              <a:gd name="T26" fmla="*/ 2147483647 w 5439"/>
              <a:gd name="T27" fmla="*/ 2147483647 h 965"/>
              <a:gd name="T28" fmla="*/ 2147483647 w 5439"/>
              <a:gd name="T29" fmla="*/ 2147483647 h 965"/>
              <a:gd name="T30" fmla="*/ 2147483647 w 5439"/>
              <a:gd name="T31" fmla="*/ 2147483647 h 965"/>
              <a:gd name="T32" fmla="*/ 2147483647 w 5439"/>
              <a:gd name="T33" fmla="*/ 2147483647 h 965"/>
              <a:gd name="T34" fmla="*/ 2147483647 w 5439"/>
              <a:gd name="T35" fmla="*/ 2147483647 h 965"/>
              <a:gd name="T36" fmla="*/ 2147483647 w 5439"/>
              <a:gd name="T37" fmla="*/ 2147483647 h 965"/>
              <a:gd name="T38" fmla="*/ 2147483647 w 5439"/>
              <a:gd name="T39" fmla="*/ 2147483647 h 965"/>
              <a:gd name="T40" fmla="*/ 2147483647 w 5439"/>
              <a:gd name="T41" fmla="*/ 2147483647 h 965"/>
              <a:gd name="T42" fmla="*/ 2147483647 w 5439"/>
              <a:gd name="T43" fmla="*/ 2147483647 h 965"/>
              <a:gd name="T44" fmla="*/ 2147483647 w 5439"/>
              <a:gd name="T45" fmla="*/ 2147483647 h 965"/>
              <a:gd name="T46" fmla="*/ 2147483647 w 5439"/>
              <a:gd name="T47" fmla="*/ 2147483647 h 965"/>
              <a:gd name="T48" fmla="*/ 2147483647 w 5439"/>
              <a:gd name="T49" fmla="*/ 2147483647 h 965"/>
              <a:gd name="T50" fmla="*/ 2147483647 w 5439"/>
              <a:gd name="T51" fmla="*/ 2147483647 h 965"/>
              <a:gd name="T52" fmla="*/ 2147483647 w 5439"/>
              <a:gd name="T53" fmla="*/ 2147483647 h 965"/>
              <a:gd name="T54" fmla="*/ 2147483647 w 5439"/>
              <a:gd name="T55" fmla="*/ 2147483647 h 965"/>
              <a:gd name="T56" fmla="*/ 2147483647 w 5439"/>
              <a:gd name="T57" fmla="*/ 2147483647 h 965"/>
              <a:gd name="T58" fmla="*/ 2147483647 w 5439"/>
              <a:gd name="T59" fmla="*/ 2147483647 h 965"/>
              <a:gd name="T60" fmla="*/ 2147483647 w 5439"/>
              <a:gd name="T61" fmla="*/ 2147483647 h 965"/>
              <a:gd name="T62" fmla="*/ 2147483647 w 5439"/>
              <a:gd name="T63" fmla="*/ 2147483647 h 965"/>
              <a:gd name="T64" fmla="*/ 2147483647 w 5439"/>
              <a:gd name="T65" fmla="*/ 2147483647 h 965"/>
              <a:gd name="T66" fmla="*/ 2147483647 w 5439"/>
              <a:gd name="T67" fmla="*/ 2147483647 h 965"/>
              <a:gd name="T68" fmla="*/ 2147483647 w 5439"/>
              <a:gd name="T69" fmla="*/ 2147483647 h 965"/>
              <a:gd name="T70" fmla="*/ 2147483647 w 5439"/>
              <a:gd name="T71" fmla="*/ 2147483647 h 965"/>
              <a:gd name="T72" fmla="*/ 2147483647 w 5439"/>
              <a:gd name="T73" fmla="*/ 2147483647 h 965"/>
              <a:gd name="T74" fmla="*/ 2147483647 w 5439"/>
              <a:gd name="T75" fmla="*/ 2147483647 h 965"/>
              <a:gd name="T76" fmla="*/ 2147483647 w 5439"/>
              <a:gd name="T77" fmla="*/ 2147483647 h 965"/>
              <a:gd name="T78" fmla="*/ 2147483647 w 5439"/>
              <a:gd name="T79" fmla="*/ 2147483647 h 965"/>
              <a:gd name="T80" fmla="*/ 2147483647 w 5439"/>
              <a:gd name="T81" fmla="*/ 2147483647 h 965"/>
              <a:gd name="T82" fmla="*/ 2147483647 w 5439"/>
              <a:gd name="T83" fmla="*/ 2147483647 h 965"/>
              <a:gd name="T84" fmla="*/ 2147483647 w 5439"/>
              <a:gd name="T85" fmla="*/ 2147483647 h 965"/>
              <a:gd name="T86" fmla="*/ 2147483647 w 5439"/>
              <a:gd name="T87" fmla="*/ 2147483647 h 965"/>
              <a:gd name="T88" fmla="*/ 2147483647 w 5439"/>
              <a:gd name="T89" fmla="*/ 2147483647 h 965"/>
              <a:gd name="T90" fmla="*/ 2147483647 w 5439"/>
              <a:gd name="T91" fmla="*/ 2147483647 h 965"/>
              <a:gd name="T92" fmla="*/ 2147483647 w 5439"/>
              <a:gd name="T93" fmla="*/ 2147483647 h 965"/>
              <a:gd name="T94" fmla="*/ 2147483647 w 5439"/>
              <a:gd name="T95" fmla="*/ 2147483647 h 965"/>
              <a:gd name="T96" fmla="*/ 2147483647 w 5439"/>
              <a:gd name="T97" fmla="*/ 2147483647 h 965"/>
              <a:gd name="T98" fmla="*/ 2147483647 w 5439"/>
              <a:gd name="T99" fmla="*/ 2147483647 h 965"/>
              <a:gd name="T100" fmla="*/ 2147483647 w 5439"/>
              <a:gd name="T101" fmla="*/ 2147483647 h 965"/>
              <a:gd name="T102" fmla="*/ 2147483647 w 5439"/>
              <a:gd name="T103" fmla="*/ 2147483647 h 965"/>
              <a:gd name="T104" fmla="*/ 2147483647 w 5439"/>
              <a:gd name="T105" fmla="*/ 2147483647 h 965"/>
              <a:gd name="T106" fmla="*/ 2147483647 w 5439"/>
              <a:gd name="T107" fmla="*/ 2147483647 h 965"/>
              <a:gd name="T108" fmla="*/ 2147483647 w 5439"/>
              <a:gd name="T109" fmla="*/ 2147483647 h 965"/>
              <a:gd name="T110" fmla="*/ 2147483647 w 5439"/>
              <a:gd name="T111" fmla="*/ 2147483647 h 965"/>
              <a:gd name="T112" fmla="*/ 2147483647 w 5439"/>
              <a:gd name="T113" fmla="*/ 2147483647 h 965"/>
              <a:gd name="T114" fmla="*/ 2147483647 w 5439"/>
              <a:gd name="T115" fmla="*/ 2147483647 h 9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965"/>
              <a:gd name="T176" fmla="*/ 5439 w 5439"/>
              <a:gd name="T177" fmla="*/ 965 h 9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965">
                <a:moveTo>
                  <a:pt x="0" y="944"/>
                </a:moveTo>
                <a:lnTo>
                  <a:pt x="0" y="773"/>
                </a:lnTo>
                <a:lnTo>
                  <a:pt x="44" y="775"/>
                </a:lnTo>
                <a:lnTo>
                  <a:pt x="60" y="773"/>
                </a:lnTo>
                <a:lnTo>
                  <a:pt x="75" y="798"/>
                </a:lnTo>
                <a:lnTo>
                  <a:pt x="88" y="798"/>
                </a:lnTo>
                <a:lnTo>
                  <a:pt x="104" y="789"/>
                </a:lnTo>
                <a:lnTo>
                  <a:pt x="150" y="806"/>
                </a:lnTo>
                <a:lnTo>
                  <a:pt x="163" y="800"/>
                </a:lnTo>
                <a:lnTo>
                  <a:pt x="179" y="804"/>
                </a:lnTo>
                <a:lnTo>
                  <a:pt x="194" y="815"/>
                </a:lnTo>
                <a:lnTo>
                  <a:pt x="209" y="783"/>
                </a:lnTo>
                <a:lnTo>
                  <a:pt x="253" y="785"/>
                </a:lnTo>
                <a:lnTo>
                  <a:pt x="269" y="766"/>
                </a:lnTo>
                <a:lnTo>
                  <a:pt x="284" y="764"/>
                </a:lnTo>
                <a:lnTo>
                  <a:pt x="298" y="579"/>
                </a:lnTo>
                <a:lnTo>
                  <a:pt x="313" y="576"/>
                </a:lnTo>
                <a:lnTo>
                  <a:pt x="359" y="578"/>
                </a:lnTo>
                <a:lnTo>
                  <a:pt x="372" y="583"/>
                </a:lnTo>
                <a:lnTo>
                  <a:pt x="388" y="593"/>
                </a:lnTo>
                <a:lnTo>
                  <a:pt x="403" y="583"/>
                </a:lnTo>
                <a:lnTo>
                  <a:pt x="417" y="589"/>
                </a:lnTo>
                <a:lnTo>
                  <a:pt x="463" y="587"/>
                </a:lnTo>
                <a:lnTo>
                  <a:pt x="478" y="593"/>
                </a:lnTo>
                <a:lnTo>
                  <a:pt x="491" y="608"/>
                </a:lnTo>
                <a:lnTo>
                  <a:pt x="509" y="593"/>
                </a:lnTo>
                <a:lnTo>
                  <a:pt x="522" y="602"/>
                </a:lnTo>
                <a:lnTo>
                  <a:pt x="566" y="610"/>
                </a:lnTo>
                <a:lnTo>
                  <a:pt x="584" y="595"/>
                </a:lnTo>
                <a:lnTo>
                  <a:pt x="597" y="610"/>
                </a:lnTo>
                <a:lnTo>
                  <a:pt x="610" y="612"/>
                </a:lnTo>
                <a:lnTo>
                  <a:pt x="628" y="614"/>
                </a:lnTo>
                <a:lnTo>
                  <a:pt x="672" y="624"/>
                </a:lnTo>
                <a:lnTo>
                  <a:pt x="685" y="620"/>
                </a:lnTo>
                <a:lnTo>
                  <a:pt x="703" y="614"/>
                </a:lnTo>
                <a:lnTo>
                  <a:pt x="716" y="560"/>
                </a:lnTo>
                <a:lnTo>
                  <a:pt x="733" y="568"/>
                </a:lnTo>
                <a:lnTo>
                  <a:pt x="777" y="572"/>
                </a:lnTo>
                <a:lnTo>
                  <a:pt x="791" y="568"/>
                </a:lnTo>
                <a:lnTo>
                  <a:pt x="808" y="558"/>
                </a:lnTo>
                <a:lnTo>
                  <a:pt x="822" y="555"/>
                </a:lnTo>
                <a:lnTo>
                  <a:pt x="835" y="555"/>
                </a:lnTo>
                <a:lnTo>
                  <a:pt x="881" y="556"/>
                </a:lnTo>
                <a:lnTo>
                  <a:pt x="896" y="562"/>
                </a:lnTo>
                <a:lnTo>
                  <a:pt x="910" y="555"/>
                </a:lnTo>
                <a:lnTo>
                  <a:pt x="927" y="537"/>
                </a:lnTo>
                <a:lnTo>
                  <a:pt x="940" y="547"/>
                </a:lnTo>
                <a:lnTo>
                  <a:pt x="985" y="543"/>
                </a:lnTo>
                <a:lnTo>
                  <a:pt x="1002" y="547"/>
                </a:lnTo>
                <a:lnTo>
                  <a:pt x="1015" y="551"/>
                </a:lnTo>
                <a:lnTo>
                  <a:pt x="1031" y="539"/>
                </a:lnTo>
                <a:lnTo>
                  <a:pt x="1046" y="533"/>
                </a:lnTo>
                <a:lnTo>
                  <a:pt x="1090" y="545"/>
                </a:lnTo>
                <a:lnTo>
                  <a:pt x="1106" y="551"/>
                </a:lnTo>
                <a:lnTo>
                  <a:pt x="1121" y="539"/>
                </a:lnTo>
                <a:lnTo>
                  <a:pt x="1134" y="547"/>
                </a:lnTo>
                <a:lnTo>
                  <a:pt x="1150" y="547"/>
                </a:lnTo>
                <a:lnTo>
                  <a:pt x="1194" y="558"/>
                </a:lnTo>
                <a:lnTo>
                  <a:pt x="1209" y="555"/>
                </a:lnTo>
                <a:lnTo>
                  <a:pt x="1225" y="551"/>
                </a:lnTo>
                <a:lnTo>
                  <a:pt x="1240" y="549"/>
                </a:lnTo>
                <a:lnTo>
                  <a:pt x="1255" y="555"/>
                </a:lnTo>
                <a:lnTo>
                  <a:pt x="1299" y="539"/>
                </a:lnTo>
                <a:lnTo>
                  <a:pt x="1315" y="528"/>
                </a:lnTo>
                <a:lnTo>
                  <a:pt x="1330" y="503"/>
                </a:lnTo>
                <a:lnTo>
                  <a:pt x="1344" y="512"/>
                </a:lnTo>
                <a:lnTo>
                  <a:pt x="1361" y="474"/>
                </a:lnTo>
                <a:lnTo>
                  <a:pt x="1405" y="489"/>
                </a:lnTo>
                <a:lnTo>
                  <a:pt x="1418" y="497"/>
                </a:lnTo>
                <a:lnTo>
                  <a:pt x="1436" y="518"/>
                </a:lnTo>
                <a:lnTo>
                  <a:pt x="1449" y="533"/>
                </a:lnTo>
                <a:lnTo>
                  <a:pt x="1463" y="528"/>
                </a:lnTo>
                <a:lnTo>
                  <a:pt x="1510" y="539"/>
                </a:lnTo>
                <a:lnTo>
                  <a:pt x="1524" y="522"/>
                </a:lnTo>
                <a:lnTo>
                  <a:pt x="1537" y="505"/>
                </a:lnTo>
                <a:lnTo>
                  <a:pt x="1555" y="489"/>
                </a:lnTo>
                <a:lnTo>
                  <a:pt x="1568" y="512"/>
                </a:lnTo>
                <a:lnTo>
                  <a:pt x="1612" y="514"/>
                </a:lnTo>
                <a:lnTo>
                  <a:pt x="1629" y="512"/>
                </a:lnTo>
                <a:lnTo>
                  <a:pt x="1643" y="491"/>
                </a:lnTo>
                <a:lnTo>
                  <a:pt x="1660" y="451"/>
                </a:lnTo>
                <a:lnTo>
                  <a:pt x="1674" y="449"/>
                </a:lnTo>
                <a:lnTo>
                  <a:pt x="1718" y="462"/>
                </a:lnTo>
                <a:lnTo>
                  <a:pt x="1733" y="470"/>
                </a:lnTo>
                <a:lnTo>
                  <a:pt x="1748" y="480"/>
                </a:lnTo>
                <a:lnTo>
                  <a:pt x="1762" y="470"/>
                </a:lnTo>
                <a:lnTo>
                  <a:pt x="1779" y="472"/>
                </a:lnTo>
                <a:lnTo>
                  <a:pt x="1823" y="497"/>
                </a:lnTo>
                <a:lnTo>
                  <a:pt x="1837" y="460"/>
                </a:lnTo>
                <a:lnTo>
                  <a:pt x="1852" y="443"/>
                </a:lnTo>
                <a:lnTo>
                  <a:pt x="1867" y="439"/>
                </a:lnTo>
                <a:lnTo>
                  <a:pt x="1883" y="443"/>
                </a:lnTo>
                <a:lnTo>
                  <a:pt x="1927" y="459"/>
                </a:lnTo>
                <a:lnTo>
                  <a:pt x="1942" y="457"/>
                </a:lnTo>
                <a:lnTo>
                  <a:pt x="1958" y="436"/>
                </a:lnTo>
                <a:lnTo>
                  <a:pt x="1971" y="436"/>
                </a:lnTo>
                <a:lnTo>
                  <a:pt x="1986" y="439"/>
                </a:lnTo>
                <a:lnTo>
                  <a:pt x="2033" y="447"/>
                </a:lnTo>
                <a:lnTo>
                  <a:pt x="2046" y="443"/>
                </a:lnTo>
                <a:lnTo>
                  <a:pt x="2061" y="447"/>
                </a:lnTo>
                <a:lnTo>
                  <a:pt x="2077" y="447"/>
                </a:lnTo>
                <a:lnTo>
                  <a:pt x="2092" y="426"/>
                </a:lnTo>
                <a:lnTo>
                  <a:pt x="2136" y="416"/>
                </a:lnTo>
                <a:lnTo>
                  <a:pt x="2151" y="420"/>
                </a:lnTo>
                <a:lnTo>
                  <a:pt x="2165" y="416"/>
                </a:lnTo>
                <a:lnTo>
                  <a:pt x="2182" y="409"/>
                </a:lnTo>
                <a:lnTo>
                  <a:pt x="2196" y="411"/>
                </a:lnTo>
                <a:lnTo>
                  <a:pt x="2240" y="409"/>
                </a:lnTo>
                <a:lnTo>
                  <a:pt x="2257" y="414"/>
                </a:lnTo>
                <a:lnTo>
                  <a:pt x="2270" y="399"/>
                </a:lnTo>
                <a:lnTo>
                  <a:pt x="2284" y="389"/>
                </a:lnTo>
                <a:lnTo>
                  <a:pt x="2301" y="409"/>
                </a:lnTo>
                <a:lnTo>
                  <a:pt x="2345" y="407"/>
                </a:lnTo>
                <a:lnTo>
                  <a:pt x="2359" y="384"/>
                </a:lnTo>
                <a:lnTo>
                  <a:pt x="2376" y="389"/>
                </a:lnTo>
                <a:lnTo>
                  <a:pt x="2389" y="376"/>
                </a:lnTo>
                <a:lnTo>
                  <a:pt x="2407" y="376"/>
                </a:lnTo>
                <a:lnTo>
                  <a:pt x="2451" y="389"/>
                </a:lnTo>
                <a:lnTo>
                  <a:pt x="2464" y="376"/>
                </a:lnTo>
                <a:lnTo>
                  <a:pt x="2482" y="382"/>
                </a:lnTo>
                <a:lnTo>
                  <a:pt x="2495" y="378"/>
                </a:lnTo>
                <a:lnTo>
                  <a:pt x="2508" y="403"/>
                </a:lnTo>
                <a:lnTo>
                  <a:pt x="2556" y="389"/>
                </a:lnTo>
                <a:lnTo>
                  <a:pt x="2570" y="386"/>
                </a:lnTo>
                <a:lnTo>
                  <a:pt x="2583" y="393"/>
                </a:lnTo>
                <a:lnTo>
                  <a:pt x="2601" y="372"/>
                </a:lnTo>
                <a:lnTo>
                  <a:pt x="2614" y="363"/>
                </a:lnTo>
                <a:lnTo>
                  <a:pt x="2658" y="370"/>
                </a:lnTo>
                <a:lnTo>
                  <a:pt x="2675" y="382"/>
                </a:lnTo>
                <a:lnTo>
                  <a:pt x="2689" y="386"/>
                </a:lnTo>
                <a:lnTo>
                  <a:pt x="2704" y="386"/>
                </a:lnTo>
                <a:lnTo>
                  <a:pt x="2720" y="376"/>
                </a:lnTo>
                <a:lnTo>
                  <a:pt x="2764" y="388"/>
                </a:lnTo>
                <a:lnTo>
                  <a:pt x="2779" y="393"/>
                </a:lnTo>
                <a:lnTo>
                  <a:pt x="2794" y="351"/>
                </a:lnTo>
                <a:lnTo>
                  <a:pt x="2808" y="299"/>
                </a:lnTo>
                <a:lnTo>
                  <a:pt x="2823" y="301"/>
                </a:lnTo>
                <a:lnTo>
                  <a:pt x="2869" y="334"/>
                </a:lnTo>
                <a:lnTo>
                  <a:pt x="2883" y="328"/>
                </a:lnTo>
                <a:lnTo>
                  <a:pt x="2898" y="334"/>
                </a:lnTo>
                <a:lnTo>
                  <a:pt x="2913" y="378"/>
                </a:lnTo>
                <a:lnTo>
                  <a:pt x="2929" y="370"/>
                </a:lnTo>
                <a:lnTo>
                  <a:pt x="2973" y="395"/>
                </a:lnTo>
                <a:lnTo>
                  <a:pt x="2988" y="393"/>
                </a:lnTo>
                <a:lnTo>
                  <a:pt x="3004" y="355"/>
                </a:lnTo>
                <a:lnTo>
                  <a:pt x="3017" y="242"/>
                </a:lnTo>
                <a:lnTo>
                  <a:pt x="3032" y="201"/>
                </a:lnTo>
                <a:lnTo>
                  <a:pt x="3078" y="211"/>
                </a:lnTo>
                <a:lnTo>
                  <a:pt x="3092" y="192"/>
                </a:lnTo>
                <a:lnTo>
                  <a:pt x="3107" y="173"/>
                </a:lnTo>
                <a:lnTo>
                  <a:pt x="3123" y="192"/>
                </a:lnTo>
                <a:lnTo>
                  <a:pt x="3136" y="200"/>
                </a:lnTo>
                <a:lnTo>
                  <a:pt x="3182" y="213"/>
                </a:lnTo>
                <a:lnTo>
                  <a:pt x="3197" y="226"/>
                </a:lnTo>
                <a:lnTo>
                  <a:pt x="3211" y="205"/>
                </a:lnTo>
                <a:lnTo>
                  <a:pt x="3228" y="223"/>
                </a:lnTo>
                <a:lnTo>
                  <a:pt x="3242" y="230"/>
                </a:lnTo>
                <a:lnTo>
                  <a:pt x="3286" y="246"/>
                </a:lnTo>
                <a:lnTo>
                  <a:pt x="3303" y="232"/>
                </a:lnTo>
                <a:lnTo>
                  <a:pt x="3316" y="232"/>
                </a:lnTo>
                <a:lnTo>
                  <a:pt x="3330" y="263"/>
                </a:lnTo>
                <a:lnTo>
                  <a:pt x="3347" y="247"/>
                </a:lnTo>
                <a:lnTo>
                  <a:pt x="3391" y="238"/>
                </a:lnTo>
                <a:lnTo>
                  <a:pt x="3405" y="230"/>
                </a:lnTo>
                <a:lnTo>
                  <a:pt x="3422" y="201"/>
                </a:lnTo>
                <a:lnTo>
                  <a:pt x="3435" y="203"/>
                </a:lnTo>
                <a:lnTo>
                  <a:pt x="3453" y="150"/>
                </a:lnTo>
                <a:lnTo>
                  <a:pt x="3497" y="169"/>
                </a:lnTo>
                <a:lnTo>
                  <a:pt x="3510" y="102"/>
                </a:lnTo>
                <a:lnTo>
                  <a:pt x="3528" y="107"/>
                </a:lnTo>
                <a:lnTo>
                  <a:pt x="3541" y="65"/>
                </a:lnTo>
                <a:lnTo>
                  <a:pt x="3554" y="10"/>
                </a:lnTo>
                <a:lnTo>
                  <a:pt x="3600" y="63"/>
                </a:lnTo>
                <a:lnTo>
                  <a:pt x="3616" y="54"/>
                </a:lnTo>
                <a:lnTo>
                  <a:pt x="3629" y="38"/>
                </a:lnTo>
                <a:lnTo>
                  <a:pt x="3647" y="42"/>
                </a:lnTo>
                <a:lnTo>
                  <a:pt x="3660" y="10"/>
                </a:lnTo>
                <a:lnTo>
                  <a:pt x="3704" y="21"/>
                </a:lnTo>
                <a:lnTo>
                  <a:pt x="3719" y="86"/>
                </a:lnTo>
                <a:lnTo>
                  <a:pt x="3735" y="123"/>
                </a:lnTo>
                <a:lnTo>
                  <a:pt x="3750" y="59"/>
                </a:lnTo>
                <a:lnTo>
                  <a:pt x="3766" y="6"/>
                </a:lnTo>
                <a:lnTo>
                  <a:pt x="3810" y="111"/>
                </a:lnTo>
                <a:lnTo>
                  <a:pt x="3825" y="42"/>
                </a:lnTo>
                <a:lnTo>
                  <a:pt x="3840" y="50"/>
                </a:lnTo>
                <a:lnTo>
                  <a:pt x="3854" y="25"/>
                </a:lnTo>
                <a:lnTo>
                  <a:pt x="3869" y="0"/>
                </a:lnTo>
                <a:lnTo>
                  <a:pt x="3913" y="33"/>
                </a:lnTo>
                <a:lnTo>
                  <a:pt x="3929" y="50"/>
                </a:lnTo>
                <a:lnTo>
                  <a:pt x="3944" y="119"/>
                </a:lnTo>
                <a:lnTo>
                  <a:pt x="3959" y="129"/>
                </a:lnTo>
                <a:lnTo>
                  <a:pt x="3975" y="146"/>
                </a:lnTo>
                <a:lnTo>
                  <a:pt x="4019" y="150"/>
                </a:lnTo>
                <a:lnTo>
                  <a:pt x="4032" y="90"/>
                </a:lnTo>
                <a:lnTo>
                  <a:pt x="4050" y="105"/>
                </a:lnTo>
                <a:lnTo>
                  <a:pt x="4063" y="148"/>
                </a:lnTo>
                <a:lnTo>
                  <a:pt x="4080" y="211"/>
                </a:lnTo>
                <a:lnTo>
                  <a:pt x="4124" y="224"/>
                </a:lnTo>
                <a:lnTo>
                  <a:pt x="4138" y="236"/>
                </a:lnTo>
                <a:lnTo>
                  <a:pt x="4155" y="238"/>
                </a:lnTo>
                <a:lnTo>
                  <a:pt x="4169" y="249"/>
                </a:lnTo>
                <a:lnTo>
                  <a:pt x="4182" y="159"/>
                </a:lnTo>
                <a:lnTo>
                  <a:pt x="4230" y="176"/>
                </a:lnTo>
                <a:lnTo>
                  <a:pt x="4243" y="217"/>
                </a:lnTo>
                <a:lnTo>
                  <a:pt x="4257" y="236"/>
                </a:lnTo>
                <a:lnTo>
                  <a:pt x="4274" y="255"/>
                </a:lnTo>
                <a:lnTo>
                  <a:pt x="4288" y="249"/>
                </a:lnTo>
                <a:lnTo>
                  <a:pt x="4332" y="253"/>
                </a:lnTo>
                <a:lnTo>
                  <a:pt x="4349" y="303"/>
                </a:lnTo>
                <a:lnTo>
                  <a:pt x="4362" y="284"/>
                </a:lnTo>
                <a:lnTo>
                  <a:pt x="4378" y="267"/>
                </a:lnTo>
                <a:lnTo>
                  <a:pt x="4393" y="238"/>
                </a:lnTo>
                <a:lnTo>
                  <a:pt x="4437" y="255"/>
                </a:lnTo>
                <a:lnTo>
                  <a:pt x="4453" y="259"/>
                </a:lnTo>
                <a:lnTo>
                  <a:pt x="4468" y="292"/>
                </a:lnTo>
                <a:lnTo>
                  <a:pt x="4481" y="309"/>
                </a:lnTo>
                <a:lnTo>
                  <a:pt x="4499" y="274"/>
                </a:lnTo>
                <a:lnTo>
                  <a:pt x="4543" y="274"/>
                </a:lnTo>
                <a:lnTo>
                  <a:pt x="4556" y="249"/>
                </a:lnTo>
                <a:lnTo>
                  <a:pt x="4572" y="247"/>
                </a:lnTo>
                <a:lnTo>
                  <a:pt x="4587" y="247"/>
                </a:lnTo>
                <a:lnTo>
                  <a:pt x="4602" y="246"/>
                </a:lnTo>
                <a:lnTo>
                  <a:pt x="4646" y="276"/>
                </a:lnTo>
                <a:lnTo>
                  <a:pt x="4662" y="255"/>
                </a:lnTo>
                <a:lnTo>
                  <a:pt x="4677" y="238"/>
                </a:lnTo>
                <a:lnTo>
                  <a:pt x="4691" y="255"/>
                </a:lnTo>
                <a:lnTo>
                  <a:pt x="4706" y="242"/>
                </a:lnTo>
                <a:lnTo>
                  <a:pt x="4752" y="274"/>
                </a:lnTo>
                <a:lnTo>
                  <a:pt x="4765" y="265"/>
                </a:lnTo>
                <a:lnTo>
                  <a:pt x="4781" y="265"/>
                </a:lnTo>
                <a:lnTo>
                  <a:pt x="4796" y="242"/>
                </a:lnTo>
                <a:lnTo>
                  <a:pt x="4811" y="173"/>
                </a:lnTo>
                <a:lnTo>
                  <a:pt x="4856" y="180"/>
                </a:lnTo>
                <a:lnTo>
                  <a:pt x="4871" y="192"/>
                </a:lnTo>
                <a:lnTo>
                  <a:pt x="4884" y="194"/>
                </a:lnTo>
                <a:lnTo>
                  <a:pt x="4902" y="182"/>
                </a:lnTo>
                <a:lnTo>
                  <a:pt x="4915" y="201"/>
                </a:lnTo>
                <a:lnTo>
                  <a:pt x="4959" y="244"/>
                </a:lnTo>
                <a:lnTo>
                  <a:pt x="4976" y="223"/>
                </a:lnTo>
                <a:lnTo>
                  <a:pt x="4990" y="200"/>
                </a:lnTo>
                <a:lnTo>
                  <a:pt x="5003" y="157"/>
                </a:lnTo>
                <a:lnTo>
                  <a:pt x="5021" y="146"/>
                </a:lnTo>
                <a:lnTo>
                  <a:pt x="5065" y="152"/>
                </a:lnTo>
                <a:lnTo>
                  <a:pt x="5078" y="176"/>
                </a:lnTo>
                <a:lnTo>
                  <a:pt x="5095" y="138"/>
                </a:lnTo>
                <a:lnTo>
                  <a:pt x="5109" y="113"/>
                </a:lnTo>
                <a:lnTo>
                  <a:pt x="5126" y="96"/>
                </a:lnTo>
                <a:lnTo>
                  <a:pt x="5170" y="111"/>
                </a:lnTo>
                <a:lnTo>
                  <a:pt x="5184" y="111"/>
                </a:lnTo>
                <a:lnTo>
                  <a:pt x="5201" y="134"/>
                </a:lnTo>
                <a:lnTo>
                  <a:pt x="5214" y="98"/>
                </a:lnTo>
                <a:lnTo>
                  <a:pt x="5228" y="94"/>
                </a:lnTo>
                <a:lnTo>
                  <a:pt x="5276" y="115"/>
                </a:lnTo>
                <a:lnTo>
                  <a:pt x="5289" y="105"/>
                </a:lnTo>
                <a:lnTo>
                  <a:pt x="5303" y="98"/>
                </a:lnTo>
                <a:lnTo>
                  <a:pt x="5320" y="115"/>
                </a:lnTo>
                <a:lnTo>
                  <a:pt x="5333" y="73"/>
                </a:lnTo>
                <a:lnTo>
                  <a:pt x="5378" y="98"/>
                </a:lnTo>
                <a:lnTo>
                  <a:pt x="5395" y="134"/>
                </a:lnTo>
                <a:lnTo>
                  <a:pt x="5408" y="148"/>
                </a:lnTo>
                <a:lnTo>
                  <a:pt x="5424" y="144"/>
                </a:lnTo>
                <a:lnTo>
                  <a:pt x="5439" y="190"/>
                </a:lnTo>
                <a:lnTo>
                  <a:pt x="5439" y="679"/>
                </a:lnTo>
                <a:lnTo>
                  <a:pt x="5424" y="658"/>
                </a:lnTo>
                <a:lnTo>
                  <a:pt x="5408" y="662"/>
                </a:lnTo>
                <a:lnTo>
                  <a:pt x="5395" y="656"/>
                </a:lnTo>
                <a:lnTo>
                  <a:pt x="5378" y="631"/>
                </a:lnTo>
                <a:lnTo>
                  <a:pt x="5333" y="610"/>
                </a:lnTo>
                <a:lnTo>
                  <a:pt x="5320" y="599"/>
                </a:lnTo>
                <a:lnTo>
                  <a:pt x="5303" y="616"/>
                </a:lnTo>
                <a:lnTo>
                  <a:pt x="5289" y="637"/>
                </a:lnTo>
                <a:lnTo>
                  <a:pt x="5276" y="622"/>
                </a:lnTo>
                <a:lnTo>
                  <a:pt x="5228" y="614"/>
                </a:lnTo>
                <a:lnTo>
                  <a:pt x="5214" y="602"/>
                </a:lnTo>
                <a:lnTo>
                  <a:pt x="5201" y="620"/>
                </a:lnTo>
                <a:lnTo>
                  <a:pt x="5184" y="624"/>
                </a:lnTo>
                <a:lnTo>
                  <a:pt x="5170" y="595"/>
                </a:lnTo>
                <a:lnTo>
                  <a:pt x="5126" y="570"/>
                </a:lnTo>
                <a:lnTo>
                  <a:pt x="5109" y="589"/>
                </a:lnTo>
                <a:lnTo>
                  <a:pt x="5095" y="599"/>
                </a:lnTo>
                <a:lnTo>
                  <a:pt x="5078" y="624"/>
                </a:lnTo>
                <a:lnTo>
                  <a:pt x="5065" y="608"/>
                </a:lnTo>
                <a:lnTo>
                  <a:pt x="5021" y="599"/>
                </a:lnTo>
                <a:lnTo>
                  <a:pt x="5003" y="614"/>
                </a:lnTo>
                <a:lnTo>
                  <a:pt x="4990" y="635"/>
                </a:lnTo>
                <a:lnTo>
                  <a:pt x="4976" y="622"/>
                </a:lnTo>
                <a:lnTo>
                  <a:pt x="4959" y="631"/>
                </a:lnTo>
                <a:lnTo>
                  <a:pt x="4915" y="612"/>
                </a:lnTo>
                <a:lnTo>
                  <a:pt x="4902" y="591"/>
                </a:lnTo>
                <a:lnTo>
                  <a:pt x="4884" y="599"/>
                </a:lnTo>
                <a:lnTo>
                  <a:pt x="4871" y="602"/>
                </a:lnTo>
                <a:lnTo>
                  <a:pt x="4856" y="589"/>
                </a:lnTo>
                <a:lnTo>
                  <a:pt x="4811" y="604"/>
                </a:lnTo>
                <a:lnTo>
                  <a:pt x="4796" y="641"/>
                </a:lnTo>
                <a:lnTo>
                  <a:pt x="4781" y="654"/>
                </a:lnTo>
                <a:lnTo>
                  <a:pt x="4765" y="652"/>
                </a:lnTo>
                <a:lnTo>
                  <a:pt x="4752" y="666"/>
                </a:lnTo>
                <a:lnTo>
                  <a:pt x="4706" y="612"/>
                </a:lnTo>
                <a:lnTo>
                  <a:pt x="4691" y="654"/>
                </a:lnTo>
                <a:lnTo>
                  <a:pt x="4677" y="601"/>
                </a:lnTo>
                <a:lnTo>
                  <a:pt x="4662" y="610"/>
                </a:lnTo>
                <a:lnTo>
                  <a:pt x="4646" y="641"/>
                </a:lnTo>
                <a:lnTo>
                  <a:pt x="4602" y="595"/>
                </a:lnTo>
                <a:lnTo>
                  <a:pt x="4587" y="608"/>
                </a:lnTo>
                <a:lnTo>
                  <a:pt x="4572" y="602"/>
                </a:lnTo>
                <a:lnTo>
                  <a:pt x="4556" y="610"/>
                </a:lnTo>
                <a:lnTo>
                  <a:pt x="4543" y="624"/>
                </a:lnTo>
                <a:lnTo>
                  <a:pt x="4499" y="626"/>
                </a:lnTo>
                <a:lnTo>
                  <a:pt x="4481" y="647"/>
                </a:lnTo>
                <a:lnTo>
                  <a:pt x="4468" y="647"/>
                </a:lnTo>
                <a:lnTo>
                  <a:pt x="4453" y="624"/>
                </a:lnTo>
                <a:lnTo>
                  <a:pt x="4437" y="610"/>
                </a:lnTo>
                <a:lnTo>
                  <a:pt x="4393" y="587"/>
                </a:lnTo>
                <a:lnTo>
                  <a:pt x="4378" y="616"/>
                </a:lnTo>
                <a:lnTo>
                  <a:pt x="4362" y="616"/>
                </a:lnTo>
                <a:lnTo>
                  <a:pt x="4349" y="656"/>
                </a:lnTo>
                <a:lnTo>
                  <a:pt x="4332" y="641"/>
                </a:lnTo>
                <a:lnTo>
                  <a:pt x="4288" y="633"/>
                </a:lnTo>
                <a:lnTo>
                  <a:pt x="4274" y="614"/>
                </a:lnTo>
                <a:lnTo>
                  <a:pt x="4257" y="631"/>
                </a:lnTo>
                <a:lnTo>
                  <a:pt x="4243" y="620"/>
                </a:lnTo>
                <a:lnTo>
                  <a:pt x="4230" y="601"/>
                </a:lnTo>
                <a:lnTo>
                  <a:pt x="4182" y="578"/>
                </a:lnTo>
                <a:lnTo>
                  <a:pt x="4169" y="591"/>
                </a:lnTo>
                <a:lnTo>
                  <a:pt x="4155" y="591"/>
                </a:lnTo>
                <a:lnTo>
                  <a:pt x="4138" y="599"/>
                </a:lnTo>
                <a:lnTo>
                  <a:pt x="4124" y="583"/>
                </a:lnTo>
                <a:lnTo>
                  <a:pt x="4080" y="570"/>
                </a:lnTo>
                <a:lnTo>
                  <a:pt x="4063" y="528"/>
                </a:lnTo>
                <a:lnTo>
                  <a:pt x="4050" y="533"/>
                </a:lnTo>
                <a:lnTo>
                  <a:pt x="4032" y="522"/>
                </a:lnTo>
                <a:lnTo>
                  <a:pt x="4019" y="530"/>
                </a:lnTo>
                <a:lnTo>
                  <a:pt x="3975" y="518"/>
                </a:lnTo>
                <a:lnTo>
                  <a:pt x="3959" y="497"/>
                </a:lnTo>
                <a:lnTo>
                  <a:pt x="3944" y="493"/>
                </a:lnTo>
                <a:lnTo>
                  <a:pt x="3929" y="472"/>
                </a:lnTo>
                <a:lnTo>
                  <a:pt x="3913" y="460"/>
                </a:lnTo>
                <a:lnTo>
                  <a:pt x="3869" y="428"/>
                </a:lnTo>
                <a:lnTo>
                  <a:pt x="3854" y="443"/>
                </a:lnTo>
                <a:lnTo>
                  <a:pt x="3840" y="443"/>
                </a:lnTo>
                <a:lnTo>
                  <a:pt x="3825" y="459"/>
                </a:lnTo>
                <a:lnTo>
                  <a:pt x="3810" y="470"/>
                </a:lnTo>
                <a:lnTo>
                  <a:pt x="3766" y="409"/>
                </a:lnTo>
                <a:lnTo>
                  <a:pt x="3750" y="426"/>
                </a:lnTo>
                <a:lnTo>
                  <a:pt x="3735" y="482"/>
                </a:lnTo>
                <a:lnTo>
                  <a:pt x="3719" y="453"/>
                </a:lnTo>
                <a:lnTo>
                  <a:pt x="3704" y="430"/>
                </a:lnTo>
                <a:lnTo>
                  <a:pt x="3660" y="393"/>
                </a:lnTo>
                <a:lnTo>
                  <a:pt x="3647" y="397"/>
                </a:lnTo>
                <a:lnTo>
                  <a:pt x="3629" y="386"/>
                </a:lnTo>
                <a:lnTo>
                  <a:pt x="3616" y="409"/>
                </a:lnTo>
                <a:lnTo>
                  <a:pt x="3600" y="416"/>
                </a:lnTo>
                <a:lnTo>
                  <a:pt x="3554" y="374"/>
                </a:lnTo>
                <a:lnTo>
                  <a:pt x="3541" y="416"/>
                </a:lnTo>
                <a:lnTo>
                  <a:pt x="3528" y="436"/>
                </a:lnTo>
                <a:lnTo>
                  <a:pt x="3510" y="460"/>
                </a:lnTo>
                <a:lnTo>
                  <a:pt x="3497" y="489"/>
                </a:lnTo>
                <a:lnTo>
                  <a:pt x="3453" y="480"/>
                </a:lnTo>
                <a:lnTo>
                  <a:pt x="3435" y="524"/>
                </a:lnTo>
                <a:lnTo>
                  <a:pt x="3422" y="608"/>
                </a:lnTo>
                <a:lnTo>
                  <a:pt x="3405" y="645"/>
                </a:lnTo>
                <a:lnTo>
                  <a:pt x="3391" y="641"/>
                </a:lnTo>
                <a:lnTo>
                  <a:pt x="3347" y="635"/>
                </a:lnTo>
                <a:lnTo>
                  <a:pt x="3330" y="637"/>
                </a:lnTo>
                <a:lnTo>
                  <a:pt x="3316" y="624"/>
                </a:lnTo>
                <a:lnTo>
                  <a:pt x="3303" y="637"/>
                </a:lnTo>
                <a:lnTo>
                  <a:pt x="3286" y="635"/>
                </a:lnTo>
                <a:lnTo>
                  <a:pt x="3242" y="620"/>
                </a:lnTo>
                <a:lnTo>
                  <a:pt x="3228" y="624"/>
                </a:lnTo>
                <a:lnTo>
                  <a:pt x="3211" y="608"/>
                </a:lnTo>
                <a:lnTo>
                  <a:pt x="3197" y="612"/>
                </a:lnTo>
                <a:lnTo>
                  <a:pt x="3182" y="593"/>
                </a:lnTo>
                <a:lnTo>
                  <a:pt x="3136" y="583"/>
                </a:lnTo>
                <a:lnTo>
                  <a:pt x="3123" y="583"/>
                </a:lnTo>
                <a:lnTo>
                  <a:pt x="3107" y="570"/>
                </a:lnTo>
                <a:lnTo>
                  <a:pt x="3092" y="576"/>
                </a:lnTo>
                <a:lnTo>
                  <a:pt x="3078" y="591"/>
                </a:lnTo>
                <a:lnTo>
                  <a:pt x="3032" y="591"/>
                </a:lnTo>
                <a:lnTo>
                  <a:pt x="3017" y="626"/>
                </a:lnTo>
                <a:lnTo>
                  <a:pt x="3004" y="869"/>
                </a:lnTo>
                <a:lnTo>
                  <a:pt x="2988" y="885"/>
                </a:lnTo>
                <a:lnTo>
                  <a:pt x="2973" y="883"/>
                </a:lnTo>
                <a:lnTo>
                  <a:pt x="2929" y="875"/>
                </a:lnTo>
                <a:lnTo>
                  <a:pt x="2913" y="886"/>
                </a:lnTo>
                <a:lnTo>
                  <a:pt x="2898" y="867"/>
                </a:lnTo>
                <a:lnTo>
                  <a:pt x="2883" y="863"/>
                </a:lnTo>
                <a:lnTo>
                  <a:pt x="2869" y="869"/>
                </a:lnTo>
                <a:lnTo>
                  <a:pt x="2823" y="848"/>
                </a:lnTo>
                <a:lnTo>
                  <a:pt x="2808" y="848"/>
                </a:lnTo>
                <a:lnTo>
                  <a:pt x="2794" y="883"/>
                </a:lnTo>
                <a:lnTo>
                  <a:pt x="2779" y="913"/>
                </a:lnTo>
                <a:lnTo>
                  <a:pt x="2764" y="908"/>
                </a:lnTo>
                <a:lnTo>
                  <a:pt x="2720" y="900"/>
                </a:lnTo>
                <a:lnTo>
                  <a:pt x="2704" y="904"/>
                </a:lnTo>
                <a:lnTo>
                  <a:pt x="2689" y="904"/>
                </a:lnTo>
                <a:lnTo>
                  <a:pt x="2675" y="902"/>
                </a:lnTo>
                <a:lnTo>
                  <a:pt x="2658" y="896"/>
                </a:lnTo>
                <a:lnTo>
                  <a:pt x="2614" y="883"/>
                </a:lnTo>
                <a:lnTo>
                  <a:pt x="2601" y="883"/>
                </a:lnTo>
                <a:lnTo>
                  <a:pt x="2583" y="902"/>
                </a:lnTo>
                <a:lnTo>
                  <a:pt x="2570" y="902"/>
                </a:lnTo>
                <a:lnTo>
                  <a:pt x="2556" y="906"/>
                </a:lnTo>
                <a:lnTo>
                  <a:pt x="2508" y="902"/>
                </a:lnTo>
                <a:lnTo>
                  <a:pt x="2495" y="886"/>
                </a:lnTo>
                <a:lnTo>
                  <a:pt x="2482" y="886"/>
                </a:lnTo>
                <a:lnTo>
                  <a:pt x="2464" y="885"/>
                </a:lnTo>
                <a:lnTo>
                  <a:pt x="2451" y="886"/>
                </a:lnTo>
                <a:lnTo>
                  <a:pt x="2407" y="885"/>
                </a:lnTo>
                <a:lnTo>
                  <a:pt x="2389" y="881"/>
                </a:lnTo>
                <a:lnTo>
                  <a:pt x="2376" y="883"/>
                </a:lnTo>
                <a:lnTo>
                  <a:pt x="2359" y="890"/>
                </a:lnTo>
                <a:lnTo>
                  <a:pt x="2345" y="894"/>
                </a:lnTo>
                <a:lnTo>
                  <a:pt x="2301" y="900"/>
                </a:lnTo>
                <a:lnTo>
                  <a:pt x="2284" y="885"/>
                </a:lnTo>
                <a:lnTo>
                  <a:pt x="2270" y="890"/>
                </a:lnTo>
                <a:lnTo>
                  <a:pt x="2257" y="886"/>
                </a:lnTo>
                <a:lnTo>
                  <a:pt x="2240" y="883"/>
                </a:lnTo>
                <a:lnTo>
                  <a:pt x="2196" y="883"/>
                </a:lnTo>
                <a:lnTo>
                  <a:pt x="2182" y="879"/>
                </a:lnTo>
                <a:lnTo>
                  <a:pt x="2165" y="879"/>
                </a:lnTo>
                <a:lnTo>
                  <a:pt x="2151" y="871"/>
                </a:lnTo>
                <a:lnTo>
                  <a:pt x="2136" y="867"/>
                </a:lnTo>
                <a:lnTo>
                  <a:pt x="2092" y="873"/>
                </a:lnTo>
                <a:lnTo>
                  <a:pt x="2077" y="879"/>
                </a:lnTo>
                <a:lnTo>
                  <a:pt x="2061" y="879"/>
                </a:lnTo>
                <a:lnTo>
                  <a:pt x="2046" y="886"/>
                </a:lnTo>
                <a:lnTo>
                  <a:pt x="2033" y="885"/>
                </a:lnTo>
                <a:lnTo>
                  <a:pt x="1986" y="890"/>
                </a:lnTo>
                <a:lnTo>
                  <a:pt x="1971" y="885"/>
                </a:lnTo>
                <a:lnTo>
                  <a:pt x="1958" y="883"/>
                </a:lnTo>
                <a:lnTo>
                  <a:pt x="1942" y="883"/>
                </a:lnTo>
                <a:lnTo>
                  <a:pt x="1927" y="881"/>
                </a:lnTo>
                <a:lnTo>
                  <a:pt x="1883" y="875"/>
                </a:lnTo>
                <a:lnTo>
                  <a:pt x="1867" y="875"/>
                </a:lnTo>
                <a:lnTo>
                  <a:pt x="1852" y="875"/>
                </a:lnTo>
                <a:lnTo>
                  <a:pt x="1837" y="881"/>
                </a:lnTo>
                <a:lnTo>
                  <a:pt x="1823" y="919"/>
                </a:lnTo>
                <a:lnTo>
                  <a:pt x="1779" y="906"/>
                </a:lnTo>
                <a:lnTo>
                  <a:pt x="1762" y="902"/>
                </a:lnTo>
                <a:lnTo>
                  <a:pt x="1748" y="911"/>
                </a:lnTo>
                <a:lnTo>
                  <a:pt x="1733" y="917"/>
                </a:lnTo>
                <a:lnTo>
                  <a:pt x="1718" y="908"/>
                </a:lnTo>
                <a:lnTo>
                  <a:pt x="1674" y="896"/>
                </a:lnTo>
                <a:lnTo>
                  <a:pt x="1660" y="904"/>
                </a:lnTo>
                <a:lnTo>
                  <a:pt x="1643" y="944"/>
                </a:lnTo>
                <a:lnTo>
                  <a:pt x="1629" y="956"/>
                </a:lnTo>
                <a:lnTo>
                  <a:pt x="1612" y="965"/>
                </a:lnTo>
                <a:lnTo>
                  <a:pt x="1568" y="965"/>
                </a:lnTo>
                <a:lnTo>
                  <a:pt x="1555" y="933"/>
                </a:lnTo>
                <a:lnTo>
                  <a:pt x="1537" y="936"/>
                </a:lnTo>
                <a:lnTo>
                  <a:pt x="1524" y="959"/>
                </a:lnTo>
                <a:lnTo>
                  <a:pt x="1510" y="965"/>
                </a:lnTo>
                <a:lnTo>
                  <a:pt x="1463" y="954"/>
                </a:lnTo>
                <a:lnTo>
                  <a:pt x="1449" y="954"/>
                </a:lnTo>
                <a:lnTo>
                  <a:pt x="1436" y="948"/>
                </a:lnTo>
                <a:lnTo>
                  <a:pt x="1418" y="940"/>
                </a:lnTo>
                <a:lnTo>
                  <a:pt x="1405" y="917"/>
                </a:lnTo>
                <a:lnTo>
                  <a:pt x="1361" y="927"/>
                </a:lnTo>
                <a:lnTo>
                  <a:pt x="1344" y="936"/>
                </a:lnTo>
                <a:lnTo>
                  <a:pt x="1330" y="936"/>
                </a:lnTo>
                <a:lnTo>
                  <a:pt x="1315" y="954"/>
                </a:lnTo>
                <a:lnTo>
                  <a:pt x="1299" y="959"/>
                </a:lnTo>
                <a:lnTo>
                  <a:pt x="1255" y="954"/>
                </a:lnTo>
                <a:lnTo>
                  <a:pt x="1240" y="954"/>
                </a:lnTo>
                <a:lnTo>
                  <a:pt x="1225" y="954"/>
                </a:lnTo>
                <a:lnTo>
                  <a:pt x="1209" y="954"/>
                </a:lnTo>
                <a:lnTo>
                  <a:pt x="1194" y="950"/>
                </a:lnTo>
                <a:lnTo>
                  <a:pt x="1150" y="944"/>
                </a:lnTo>
                <a:lnTo>
                  <a:pt x="1134" y="944"/>
                </a:lnTo>
                <a:lnTo>
                  <a:pt x="1121" y="944"/>
                </a:lnTo>
                <a:lnTo>
                  <a:pt x="1106" y="950"/>
                </a:lnTo>
                <a:lnTo>
                  <a:pt x="1090" y="954"/>
                </a:lnTo>
                <a:lnTo>
                  <a:pt x="1046" y="950"/>
                </a:lnTo>
                <a:lnTo>
                  <a:pt x="1031" y="944"/>
                </a:lnTo>
                <a:lnTo>
                  <a:pt x="1015" y="944"/>
                </a:lnTo>
                <a:lnTo>
                  <a:pt x="1002" y="944"/>
                </a:lnTo>
                <a:lnTo>
                  <a:pt x="985" y="938"/>
                </a:lnTo>
                <a:lnTo>
                  <a:pt x="940" y="934"/>
                </a:lnTo>
                <a:lnTo>
                  <a:pt x="927" y="925"/>
                </a:lnTo>
                <a:lnTo>
                  <a:pt x="910" y="933"/>
                </a:lnTo>
                <a:lnTo>
                  <a:pt x="896" y="936"/>
                </a:lnTo>
                <a:lnTo>
                  <a:pt x="881" y="927"/>
                </a:lnTo>
                <a:lnTo>
                  <a:pt x="835" y="923"/>
                </a:lnTo>
                <a:lnTo>
                  <a:pt x="822" y="925"/>
                </a:lnTo>
                <a:lnTo>
                  <a:pt x="808" y="936"/>
                </a:lnTo>
                <a:lnTo>
                  <a:pt x="791" y="934"/>
                </a:lnTo>
                <a:lnTo>
                  <a:pt x="777" y="936"/>
                </a:lnTo>
                <a:lnTo>
                  <a:pt x="733" y="936"/>
                </a:lnTo>
                <a:lnTo>
                  <a:pt x="716" y="927"/>
                </a:lnTo>
                <a:lnTo>
                  <a:pt x="703" y="929"/>
                </a:lnTo>
                <a:lnTo>
                  <a:pt x="685" y="938"/>
                </a:lnTo>
                <a:lnTo>
                  <a:pt x="672" y="936"/>
                </a:lnTo>
                <a:lnTo>
                  <a:pt x="628" y="933"/>
                </a:lnTo>
                <a:lnTo>
                  <a:pt x="610" y="929"/>
                </a:lnTo>
                <a:lnTo>
                  <a:pt x="597" y="917"/>
                </a:lnTo>
                <a:lnTo>
                  <a:pt x="584" y="917"/>
                </a:lnTo>
                <a:lnTo>
                  <a:pt x="566" y="917"/>
                </a:lnTo>
                <a:lnTo>
                  <a:pt x="522" y="915"/>
                </a:lnTo>
                <a:lnTo>
                  <a:pt x="509" y="915"/>
                </a:lnTo>
                <a:lnTo>
                  <a:pt x="491" y="925"/>
                </a:lnTo>
                <a:lnTo>
                  <a:pt x="478" y="906"/>
                </a:lnTo>
                <a:lnTo>
                  <a:pt x="463" y="896"/>
                </a:lnTo>
                <a:lnTo>
                  <a:pt x="417" y="896"/>
                </a:lnTo>
                <a:lnTo>
                  <a:pt x="403" y="892"/>
                </a:lnTo>
                <a:lnTo>
                  <a:pt x="388" y="894"/>
                </a:lnTo>
                <a:lnTo>
                  <a:pt x="372" y="873"/>
                </a:lnTo>
                <a:lnTo>
                  <a:pt x="359" y="871"/>
                </a:lnTo>
                <a:lnTo>
                  <a:pt x="313" y="869"/>
                </a:lnTo>
                <a:lnTo>
                  <a:pt x="298" y="875"/>
                </a:lnTo>
                <a:lnTo>
                  <a:pt x="284" y="879"/>
                </a:lnTo>
                <a:lnTo>
                  <a:pt x="269" y="885"/>
                </a:lnTo>
                <a:lnTo>
                  <a:pt x="253" y="904"/>
                </a:lnTo>
                <a:lnTo>
                  <a:pt x="209" y="902"/>
                </a:lnTo>
                <a:lnTo>
                  <a:pt x="194" y="933"/>
                </a:lnTo>
                <a:lnTo>
                  <a:pt x="179" y="965"/>
                </a:lnTo>
                <a:lnTo>
                  <a:pt x="163" y="959"/>
                </a:lnTo>
                <a:lnTo>
                  <a:pt x="150" y="959"/>
                </a:lnTo>
                <a:lnTo>
                  <a:pt x="104" y="950"/>
                </a:lnTo>
                <a:lnTo>
                  <a:pt x="88" y="950"/>
                </a:lnTo>
                <a:lnTo>
                  <a:pt x="75" y="959"/>
                </a:lnTo>
                <a:lnTo>
                  <a:pt x="60" y="950"/>
                </a:lnTo>
                <a:lnTo>
                  <a:pt x="44" y="950"/>
                </a:lnTo>
                <a:lnTo>
                  <a:pt x="0" y="944"/>
                </a:lnTo>
              </a:path>
            </a:pathLst>
          </a:custGeom>
          <a:noFill/>
          <a:ln w="15875">
            <a:solidFill>
              <a:srgbClr val="000000"/>
            </a:solidFill>
            <a:prstDash val="solid"/>
            <a:round/>
            <a:headEnd/>
            <a:tailEnd/>
          </a:ln>
        </p:spPr>
        <p:txBody>
          <a:bodyPr/>
          <a:lstStyle/>
          <a:p>
            <a:endParaRPr lang="en-US"/>
          </a:p>
        </p:txBody>
      </p:sp>
      <p:sp>
        <p:nvSpPr>
          <p:cNvPr id="108559" name="Freeform 18"/>
          <p:cNvSpPr>
            <a:spLocks/>
          </p:cNvSpPr>
          <p:nvPr/>
        </p:nvSpPr>
        <p:spPr bwMode="auto">
          <a:xfrm>
            <a:off x="2452688" y="3071813"/>
            <a:ext cx="4318000" cy="1335087"/>
          </a:xfrm>
          <a:custGeom>
            <a:avLst/>
            <a:gdLst>
              <a:gd name="T0" fmla="*/ 2147483647 w 5439"/>
              <a:gd name="T1" fmla="*/ 2147483647 h 1682"/>
              <a:gd name="T2" fmla="*/ 2147483647 w 5439"/>
              <a:gd name="T3" fmla="*/ 2147483647 h 1682"/>
              <a:gd name="T4" fmla="*/ 2147483647 w 5439"/>
              <a:gd name="T5" fmla="*/ 2147483647 h 1682"/>
              <a:gd name="T6" fmla="*/ 2147483647 w 5439"/>
              <a:gd name="T7" fmla="*/ 2147483647 h 1682"/>
              <a:gd name="T8" fmla="*/ 2147483647 w 5439"/>
              <a:gd name="T9" fmla="*/ 2147483647 h 1682"/>
              <a:gd name="T10" fmla="*/ 2147483647 w 5439"/>
              <a:gd name="T11" fmla="*/ 2147483647 h 1682"/>
              <a:gd name="T12" fmla="*/ 2147483647 w 5439"/>
              <a:gd name="T13" fmla="*/ 2147483647 h 1682"/>
              <a:gd name="T14" fmla="*/ 2147483647 w 5439"/>
              <a:gd name="T15" fmla="*/ 2147483647 h 1682"/>
              <a:gd name="T16" fmla="*/ 2147483647 w 5439"/>
              <a:gd name="T17" fmla="*/ 2147483647 h 1682"/>
              <a:gd name="T18" fmla="*/ 2147483647 w 5439"/>
              <a:gd name="T19" fmla="*/ 2147483647 h 1682"/>
              <a:gd name="T20" fmla="*/ 2147483647 w 5439"/>
              <a:gd name="T21" fmla="*/ 2147483647 h 1682"/>
              <a:gd name="T22" fmla="*/ 2147483647 w 5439"/>
              <a:gd name="T23" fmla="*/ 2147483647 h 1682"/>
              <a:gd name="T24" fmla="*/ 2147483647 w 5439"/>
              <a:gd name="T25" fmla="*/ 2147483647 h 1682"/>
              <a:gd name="T26" fmla="*/ 2147483647 w 5439"/>
              <a:gd name="T27" fmla="*/ 2147483647 h 1682"/>
              <a:gd name="T28" fmla="*/ 2147483647 w 5439"/>
              <a:gd name="T29" fmla="*/ 2147483647 h 1682"/>
              <a:gd name="T30" fmla="*/ 2147483647 w 5439"/>
              <a:gd name="T31" fmla="*/ 2147483647 h 1682"/>
              <a:gd name="T32" fmla="*/ 2147483647 w 5439"/>
              <a:gd name="T33" fmla="*/ 2147483647 h 1682"/>
              <a:gd name="T34" fmla="*/ 2147483647 w 5439"/>
              <a:gd name="T35" fmla="*/ 2147483647 h 1682"/>
              <a:gd name="T36" fmla="*/ 2147483647 w 5439"/>
              <a:gd name="T37" fmla="*/ 2147483647 h 1682"/>
              <a:gd name="T38" fmla="*/ 2147483647 w 5439"/>
              <a:gd name="T39" fmla="*/ 2147483647 h 1682"/>
              <a:gd name="T40" fmla="*/ 2147483647 w 5439"/>
              <a:gd name="T41" fmla="*/ 2147483647 h 1682"/>
              <a:gd name="T42" fmla="*/ 2147483647 w 5439"/>
              <a:gd name="T43" fmla="*/ 2147483647 h 1682"/>
              <a:gd name="T44" fmla="*/ 2147483647 w 5439"/>
              <a:gd name="T45" fmla="*/ 2147483647 h 1682"/>
              <a:gd name="T46" fmla="*/ 2147483647 w 5439"/>
              <a:gd name="T47" fmla="*/ 2147483647 h 1682"/>
              <a:gd name="T48" fmla="*/ 2147483647 w 5439"/>
              <a:gd name="T49" fmla="*/ 2147483647 h 1682"/>
              <a:gd name="T50" fmla="*/ 2147483647 w 5439"/>
              <a:gd name="T51" fmla="*/ 2147483647 h 1682"/>
              <a:gd name="T52" fmla="*/ 2147483647 w 5439"/>
              <a:gd name="T53" fmla="*/ 2147483647 h 1682"/>
              <a:gd name="T54" fmla="*/ 2147483647 w 5439"/>
              <a:gd name="T55" fmla="*/ 2147483647 h 1682"/>
              <a:gd name="T56" fmla="*/ 2147483647 w 5439"/>
              <a:gd name="T57" fmla="*/ 2147483647 h 1682"/>
              <a:gd name="T58" fmla="*/ 2147483647 w 5439"/>
              <a:gd name="T59" fmla="*/ 2147483647 h 1682"/>
              <a:gd name="T60" fmla="*/ 2147483647 w 5439"/>
              <a:gd name="T61" fmla="*/ 2147483647 h 1682"/>
              <a:gd name="T62" fmla="*/ 2147483647 w 5439"/>
              <a:gd name="T63" fmla="*/ 2147483647 h 1682"/>
              <a:gd name="T64" fmla="*/ 2147483647 w 5439"/>
              <a:gd name="T65" fmla="*/ 2147483647 h 1682"/>
              <a:gd name="T66" fmla="*/ 2147483647 w 5439"/>
              <a:gd name="T67" fmla="*/ 2147483647 h 1682"/>
              <a:gd name="T68" fmla="*/ 2147483647 w 5439"/>
              <a:gd name="T69" fmla="*/ 2147483647 h 1682"/>
              <a:gd name="T70" fmla="*/ 2147483647 w 5439"/>
              <a:gd name="T71" fmla="*/ 2147483647 h 1682"/>
              <a:gd name="T72" fmla="*/ 2147483647 w 5439"/>
              <a:gd name="T73" fmla="*/ 2147483647 h 1682"/>
              <a:gd name="T74" fmla="*/ 2147483647 w 5439"/>
              <a:gd name="T75" fmla="*/ 2147483647 h 1682"/>
              <a:gd name="T76" fmla="*/ 2147483647 w 5439"/>
              <a:gd name="T77" fmla="*/ 2147483647 h 1682"/>
              <a:gd name="T78" fmla="*/ 2147483647 w 5439"/>
              <a:gd name="T79" fmla="*/ 2147483647 h 1682"/>
              <a:gd name="T80" fmla="*/ 2147483647 w 5439"/>
              <a:gd name="T81" fmla="*/ 2147483647 h 1682"/>
              <a:gd name="T82" fmla="*/ 2147483647 w 5439"/>
              <a:gd name="T83" fmla="*/ 2147483647 h 1682"/>
              <a:gd name="T84" fmla="*/ 2147483647 w 5439"/>
              <a:gd name="T85" fmla="*/ 2147483647 h 1682"/>
              <a:gd name="T86" fmla="*/ 2147483647 w 5439"/>
              <a:gd name="T87" fmla="*/ 2147483647 h 1682"/>
              <a:gd name="T88" fmla="*/ 2147483647 w 5439"/>
              <a:gd name="T89" fmla="*/ 2147483647 h 1682"/>
              <a:gd name="T90" fmla="*/ 2147483647 w 5439"/>
              <a:gd name="T91" fmla="*/ 2147483647 h 1682"/>
              <a:gd name="T92" fmla="*/ 2147483647 w 5439"/>
              <a:gd name="T93" fmla="*/ 2147483647 h 1682"/>
              <a:gd name="T94" fmla="*/ 2147483647 w 5439"/>
              <a:gd name="T95" fmla="*/ 2147483647 h 1682"/>
              <a:gd name="T96" fmla="*/ 2147483647 w 5439"/>
              <a:gd name="T97" fmla="*/ 2147483647 h 1682"/>
              <a:gd name="T98" fmla="*/ 2147483647 w 5439"/>
              <a:gd name="T99" fmla="*/ 2147483647 h 1682"/>
              <a:gd name="T100" fmla="*/ 2147483647 w 5439"/>
              <a:gd name="T101" fmla="*/ 2147483647 h 1682"/>
              <a:gd name="T102" fmla="*/ 2147483647 w 5439"/>
              <a:gd name="T103" fmla="*/ 2147483647 h 1682"/>
              <a:gd name="T104" fmla="*/ 2147483647 w 5439"/>
              <a:gd name="T105" fmla="*/ 2147483647 h 1682"/>
              <a:gd name="T106" fmla="*/ 2147483647 w 5439"/>
              <a:gd name="T107" fmla="*/ 2147483647 h 1682"/>
              <a:gd name="T108" fmla="*/ 2147483647 w 5439"/>
              <a:gd name="T109" fmla="*/ 2147483647 h 1682"/>
              <a:gd name="T110" fmla="*/ 2147483647 w 5439"/>
              <a:gd name="T111" fmla="*/ 2147483647 h 1682"/>
              <a:gd name="T112" fmla="*/ 2147483647 w 5439"/>
              <a:gd name="T113" fmla="*/ 2147483647 h 1682"/>
              <a:gd name="T114" fmla="*/ 2147483647 w 5439"/>
              <a:gd name="T115" fmla="*/ 2147483647 h 16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682"/>
              <a:gd name="T176" fmla="*/ 5439 w 5439"/>
              <a:gd name="T177" fmla="*/ 1682 h 168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682">
                <a:moveTo>
                  <a:pt x="0" y="1640"/>
                </a:moveTo>
                <a:lnTo>
                  <a:pt x="0" y="1243"/>
                </a:lnTo>
                <a:lnTo>
                  <a:pt x="44" y="1260"/>
                </a:lnTo>
                <a:lnTo>
                  <a:pt x="60" y="1274"/>
                </a:lnTo>
                <a:lnTo>
                  <a:pt x="75" y="1293"/>
                </a:lnTo>
                <a:lnTo>
                  <a:pt x="88" y="1293"/>
                </a:lnTo>
                <a:lnTo>
                  <a:pt x="104" y="1285"/>
                </a:lnTo>
                <a:lnTo>
                  <a:pt x="150" y="1306"/>
                </a:lnTo>
                <a:lnTo>
                  <a:pt x="163" y="1303"/>
                </a:lnTo>
                <a:lnTo>
                  <a:pt x="179" y="1297"/>
                </a:lnTo>
                <a:lnTo>
                  <a:pt x="194" y="1331"/>
                </a:lnTo>
                <a:lnTo>
                  <a:pt x="209" y="1289"/>
                </a:lnTo>
                <a:lnTo>
                  <a:pt x="253" y="1295"/>
                </a:lnTo>
                <a:lnTo>
                  <a:pt x="269" y="1278"/>
                </a:lnTo>
                <a:lnTo>
                  <a:pt x="284" y="1136"/>
                </a:lnTo>
                <a:lnTo>
                  <a:pt x="298" y="1124"/>
                </a:lnTo>
                <a:lnTo>
                  <a:pt x="313" y="1120"/>
                </a:lnTo>
                <a:lnTo>
                  <a:pt x="359" y="1116"/>
                </a:lnTo>
                <a:lnTo>
                  <a:pt x="372" y="1124"/>
                </a:lnTo>
                <a:lnTo>
                  <a:pt x="388" y="1138"/>
                </a:lnTo>
                <a:lnTo>
                  <a:pt x="403" y="1145"/>
                </a:lnTo>
                <a:lnTo>
                  <a:pt x="417" y="1147"/>
                </a:lnTo>
                <a:lnTo>
                  <a:pt x="463" y="1147"/>
                </a:lnTo>
                <a:lnTo>
                  <a:pt x="478" y="1155"/>
                </a:lnTo>
                <a:lnTo>
                  <a:pt x="491" y="1162"/>
                </a:lnTo>
                <a:lnTo>
                  <a:pt x="509" y="1153"/>
                </a:lnTo>
                <a:lnTo>
                  <a:pt x="522" y="1157"/>
                </a:lnTo>
                <a:lnTo>
                  <a:pt x="566" y="1162"/>
                </a:lnTo>
                <a:lnTo>
                  <a:pt x="584" y="1147"/>
                </a:lnTo>
                <a:lnTo>
                  <a:pt x="597" y="1155"/>
                </a:lnTo>
                <a:lnTo>
                  <a:pt x="610" y="1157"/>
                </a:lnTo>
                <a:lnTo>
                  <a:pt x="628" y="1162"/>
                </a:lnTo>
                <a:lnTo>
                  <a:pt x="672" y="1170"/>
                </a:lnTo>
                <a:lnTo>
                  <a:pt x="685" y="1164"/>
                </a:lnTo>
                <a:lnTo>
                  <a:pt x="703" y="1130"/>
                </a:lnTo>
                <a:lnTo>
                  <a:pt x="716" y="1124"/>
                </a:lnTo>
                <a:lnTo>
                  <a:pt x="733" y="1130"/>
                </a:lnTo>
                <a:lnTo>
                  <a:pt x="777" y="1143"/>
                </a:lnTo>
                <a:lnTo>
                  <a:pt x="791" y="1134"/>
                </a:lnTo>
                <a:lnTo>
                  <a:pt x="808" y="1124"/>
                </a:lnTo>
                <a:lnTo>
                  <a:pt x="822" y="1113"/>
                </a:lnTo>
                <a:lnTo>
                  <a:pt x="835" y="1111"/>
                </a:lnTo>
                <a:lnTo>
                  <a:pt x="881" y="1114"/>
                </a:lnTo>
                <a:lnTo>
                  <a:pt x="896" y="1130"/>
                </a:lnTo>
                <a:lnTo>
                  <a:pt x="910" y="1109"/>
                </a:lnTo>
                <a:lnTo>
                  <a:pt x="927" y="1091"/>
                </a:lnTo>
                <a:lnTo>
                  <a:pt x="940" y="1099"/>
                </a:lnTo>
                <a:lnTo>
                  <a:pt x="985" y="1097"/>
                </a:lnTo>
                <a:lnTo>
                  <a:pt x="1002" y="1099"/>
                </a:lnTo>
                <a:lnTo>
                  <a:pt x="1015" y="1109"/>
                </a:lnTo>
                <a:lnTo>
                  <a:pt x="1031" y="1099"/>
                </a:lnTo>
                <a:lnTo>
                  <a:pt x="1046" y="1093"/>
                </a:lnTo>
                <a:lnTo>
                  <a:pt x="1090" y="1097"/>
                </a:lnTo>
                <a:lnTo>
                  <a:pt x="1106" y="1103"/>
                </a:lnTo>
                <a:lnTo>
                  <a:pt x="1121" y="1088"/>
                </a:lnTo>
                <a:lnTo>
                  <a:pt x="1134" y="1078"/>
                </a:lnTo>
                <a:lnTo>
                  <a:pt x="1150" y="1072"/>
                </a:lnTo>
                <a:lnTo>
                  <a:pt x="1194" y="1072"/>
                </a:lnTo>
                <a:lnTo>
                  <a:pt x="1209" y="1070"/>
                </a:lnTo>
                <a:lnTo>
                  <a:pt x="1225" y="1068"/>
                </a:lnTo>
                <a:lnTo>
                  <a:pt x="1240" y="1061"/>
                </a:lnTo>
                <a:lnTo>
                  <a:pt x="1255" y="1067"/>
                </a:lnTo>
                <a:lnTo>
                  <a:pt x="1299" y="1043"/>
                </a:lnTo>
                <a:lnTo>
                  <a:pt x="1315" y="1024"/>
                </a:lnTo>
                <a:lnTo>
                  <a:pt x="1330" y="994"/>
                </a:lnTo>
                <a:lnTo>
                  <a:pt x="1344" y="1005"/>
                </a:lnTo>
                <a:lnTo>
                  <a:pt x="1361" y="959"/>
                </a:lnTo>
                <a:lnTo>
                  <a:pt x="1405" y="953"/>
                </a:lnTo>
                <a:lnTo>
                  <a:pt x="1418" y="978"/>
                </a:lnTo>
                <a:lnTo>
                  <a:pt x="1436" y="996"/>
                </a:lnTo>
                <a:lnTo>
                  <a:pt x="1449" y="1022"/>
                </a:lnTo>
                <a:lnTo>
                  <a:pt x="1463" y="1013"/>
                </a:lnTo>
                <a:lnTo>
                  <a:pt x="1510" y="1019"/>
                </a:lnTo>
                <a:lnTo>
                  <a:pt x="1524" y="1001"/>
                </a:lnTo>
                <a:lnTo>
                  <a:pt x="1537" y="974"/>
                </a:lnTo>
                <a:lnTo>
                  <a:pt x="1555" y="965"/>
                </a:lnTo>
                <a:lnTo>
                  <a:pt x="1568" y="994"/>
                </a:lnTo>
                <a:lnTo>
                  <a:pt x="1612" y="994"/>
                </a:lnTo>
                <a:lnTo>
                  <a:pt x="1629" y="997"/>
                </a:lnTo>
                <a:lnTo>
                  <a:pt x="1643" y="980"/>
                </a:lnTo>
                <a:lnTo>
                  <a:pt x="1660" y="948"/>
                </a:lnTo>
                <a:lnTo>
                  <a:pt x="1674" y="949"/>
                </a:lnTo>
                <a:lnTo>
                  <a:pt x="1718" y="959"/>
                </a:lnTo>
                <a:lnTo>
                  <a:pt x="1733" y="961"/>
                </a:lnTo>
                <a:lnTo>
                  <a:pt x="1748" y="971"/>
                </a:lnTo>
                <a:lnTo>
                  <a:pt x="1762" y="963"/>
                </a:lnTo>
                <a:lnTo>
                  <a:pt x="1779" y="959"/>
                </a:lnTo>
                <a:lnTo>
                  <a:pt x="1823" y="984"/>
                </a:lnTo>
                <a:lnTo>
                  <a:pt x="1837" y="942"/>
                </a:lnTo>
                <a:lnTo>
                  <a:pt x="1852" y="919"/>
                </a:lnTo>
                <a:lnTo>
                  <a:pt x="1867" y="909"/>
                </a:lnTo>
                <a:lnTo>
                  <a:pt x="1883" y="919"/>
                </a:lnTo>
                <a:lnTo>
                  <a:pt x="1927" y="932"/>
                </a:lnTo>
                <a:lnTo>
                  <a:pt x="1942" y="921"/>
                </a:lnTo>
                <a:lnTo>
                  <a:pt x="1958" y="900"/>
                </a:lnTo>
                <a:lnTo>
                  <a:pt x="1971" y="898"/>
                </a:lnTo>
                <a:lnTo>
                  <a:pt x="1986" y="896"/>
                </a:lnTo>
                <a:lnTo>
                  <a:pt x="2033" y="882"/>
                </a:lnTo>
                <a:lnTo>
                  <a:pt x="2046" y="875"/>
                </a:lnTo>
                <a:lnTo>
                  <a:pt x="2061" y="894"/>
                </a:lnTo>
                <a:lnTo>
                  <a:pt x="2077" y="896"/>
                </a:lnTo>
                <a:lnTo>
                  <a:pt x="2092" y="861"/>
                </a:lnTo>
                <a:lnTo>
                  <a:pt x="2136" y="852"/>
                </a:lnTo>
                <a:lnTo>
                  <a:pt x="2151" y="855"/>
                </a:lnTo>
                <a:lnTo>
                  <a:pt x="2165" y="846"/>
                </a:lnTo>
                <a:lnTo>
                  <a:pt x="2182" y="842"/>
                </a:lnTo>
                <a:lnTo>
                  <a:pt x="2196" y="844"/>
                </a:lnTo>
                <a:lnTo>
                  <a:pt x="2240" y="844"/>
                </a:lnTo>
                <a:lnTo>
                  <a:pt x="2257" y="850"/>
                </a:lnTo>
                <a:lnTo>
                  <a:pt x="2270" y="829"/>
                </a:lnTo>
                <a:lnTo>
                  <a:pt x="2284" y="829"/>
                </a:lnTo>
                <a:lnTo>
                  <a:pt x="2301" y="844"/>
                </a:lnTo>
                <a:lnTo>
                  <a:pt x="2345" y="838"/>
                </a:lnTo>
                <a:lnTo>
                  <a:pt x="2359" y="806"/>
                </a:lnTo>
                <a:lnTo>
                  <a:pt x="2376" y="807"/>
                </a:lnTo>
                <a:lnTo>
                  <a:pt x="2389" y="802"/>
                </a:lnTo>
                <a:lnTo>
                  <a:pt x="2407" y="807"/>
                </a:lnTo>
                <a:lnTo>
                  <a:pt x="2451" y="817"/>
                </a:lnTo>
                <a:lnTo>
                  <a:pt x="2464" y="796"/>
                </a:lnTo>
                <a:lnTo>
                  <a:pt x="2482" y="813"/>
                </a:lnTo>
                <a:lnTo>
                  <a:pt x="2495" y="811"/>
                </a:lnTo>
                <a:lnTo>
                  <a:pt x="2508" y="832"/>
                </a:lnTo>
                <a:lnTo>
                  <a:pt x="2556" y="813"/>
                </a:lnTo>
                <a:lnTo>
                  <a:pt x="2570" y="802"/>
                </a:lnTo>
                <a:lnTo>
                  <a:pt x="2583" y="792"/>
                </a:lnTo>
                <a:lnTo>
                  <a:pt x="2601" y="777"/>
                </a:lnTo>
                <a:lnTo>
                  <a:pt x="2614" y="754"/>
                </a:lnTo>
                <a:lnTo>
                  <a:pt x="2658" y="773"/>
                </a:lnTo>
                <a:lnTo>
                  <a:pt x="2675" y="765"/>
                </a:lnTo>
                <a:lnTo>
                  <a:pt x="2689" y="790"/>
                </a:lnTo>
                <a:lnTo>
                  <a:pt x="2704" y="769"/>
                </a:lnTo>
                <a:lnTo>
                  <a:pt x="2720" y="765"/>
                </a:lnTo>
                <a:lnTo>
                  <a:pt x="2764" y="767"/>
                </a:lnTo>
                <a:lnTo>
                  <a:pt x="2779" y="781"/>
                </a:lnTo>
                <a:lnTo>
                  <a:pt x="2794" y="769"/>
                </a:lnTo>
                <a:lnTo>
                  <a:pt x="2808" y="698"/>
                </a:lnTo>
                <a:lnTo>
                  <a:pt x="2823" y="692"/>
                </a:lnTo>
                <a:lnTo>
                  <a:pt x="2869" y="752"/>
                </a:lnTo>
                <a:lnTo>
                  <a:pt x="2883" y="725"/>
                </a:lnTo>
                <a:lnTo>
                  <a:pt x="2898" y="735"/>
                </a:lnTo>
                <a:lnTo>
                  <a:pt x="2913" y="777"/>
                </a:lnTo>
                <a:lnTo>
                  <a:pt x="2929" y="725"/>
                </a:lnTo>
                <a:lnTo>
                  <a:pt x="2973" y="735"/>
                </a:lnTo>
                <a:lnTo>
                  <a:pt x="2988" y="727"/>
                </a:lnTo>
                <a:lnTo>
                  <a:pt x="3004" y="712"/>
                </a:lnTo>
                <a:lnTo>
                  <a:pt x="3017" y="692"/>
                </a:lnTo>
                <a:lnTo>
                  <a:pt x="3032" y="641"/>
                </a:lnTo>
                <a:lnTo>
                  <a:pt x="3078" y="648"/>
                </a:lnTo>
                <a:lnTo>
                  <a:pt x="3092" y="629"/>
                </a:lnTo>
                <a:lnTo>
                  <a:pt x="3107" y="619"/>
                </a:lnTo>
                <a:lnTo>
                  <a:pt x="3123" y="644"/>
                </a:lnTo>
                <a:lnTo>
                  <a:pt x="3136" y="639"/>
                </a:lnTo>
                <a:lnTo>
                  <a:pt x="3182" y="654"/>
                </a:lnTo>
                <a:lnTo>
                  <a:pt x="3197" y="683"/>
                </a:lnTo>
                <a:lnTo>
                  <a:pt x="3211" y="656"/>
                </a:lnTo>
                <a:lnTo>
                  <a:pt x="3228" y="669"/>
                </a:lnTo>
                <a:lnTo>
                  <a:pt x="3242" y="669"/>
                </a:lnTo>
                <a:lnTo>
                  <a:pt x="3286" y="690"/>
                </a:lnTo>
                <a:lnTo>
                  <a:pt x="3303" y="669"/>
                </a:lnTo>
                <a:lnTo>
                  <a:pt x="3316" y="665"/>
                </a:lnTo>
                <a:lnTo>
                  <a:pt x="3330" y="688"/>
                </a:lnTo>
                <a:lnTo>
                  <a:pt x="3347" y="669"/>
                </a:lnTo>
                <a:lnTo>
                  <a:pt x="3391" y="612"/>
                </a:lnTo>
                <a:lnTo>
                  <a:pt x="3405" y="616"/>
                </a:lnTo>
                <a:lnTo>
                  <a:pt x="3422" y="596"/>
                </a:lnTo>
                <a:lnTo>
                  <a:pt x="3435" y="614"/>
                </a:lnTo>
                <a:lnTo>
                  <a:pt x="3453" y="570"/>
                </a:lnTo>
                <a:lnTo>
                  <a:pt x="3497" y="571"/>
                </a:lnTo>
                <a:lnTo>
                  <a:pt x="3510" y="522"/>
                </a:lnTo>
                <a:lnTo>
                  <a:pt x="3528" y="525"/>
                </a:lnTo>
                <a:lnTo>
                  <a:pt x="3541" y="454"/>
                </a:lnTo>
                <a:lnTo>
                  <a:pt x="3554" y="397"/>
                </a:lnTo>
                <a:lnTo>
                  <a:pt x="3600" y="445"/>
                </a:lnTo>
                <a:lnTo>
                  <a:pt x="3616" y="439"/>
                </a:lnTo>
                <a:lnTo>
                  <a:pt x="3629" y="401"/>
                </a:lnTo>
                <a:lnTo>
                  <a:pt x="3647" y="410"/>
                </a:lnTo>
                <a:lnTo>
                  <a:pt x="3660" y="341"/>
                </a:lnTo>
                <a:lnTo>
                  <a:pt x="3704" y="355"/>
                </a:lnTo>
                <a:lnTo>
                  <a:pt x="3719" y="410"/>
                </a:lnTo>
                <a:lnTo>
                  <a:pt x="3735" y="468"/>
                </a:lnTo>
                <a:lnTo>
                  <a:pt x="3750" y="366"/>
                </a:lnTo>
                <a:lnTo>
                  <a:pt x="3766" y="245"/>
                </a:lnTo>
                <a:lnTo>
                  <a:pt x="3810" y="391"/>
                </a:lnTo>
                <a:lnTo>
                  <a:pt x="3825" y="326"/>
                </a:lnTo>
                <a:lnTo>
                  <a:pt x="3840" y="289"/>
                </a:lnTo>
                <a:lnTo>
                  <a:pt x="3854" y="241"/>
                </a:lnTo>
                <a:lnTo>
                  <a:pt x="3869" y="203"/>
                </a:lnTo>
                <a:lnTo>
                  <a:pt x="3913" y="268"/>
                </a:lnTo>
                <a:lnTo>
                  <a:pt x="3929" y="284"/>
                </a:lnTo>
                <a:lnTo>
                  <a:pt x="3944" y="376"/>
                </a:lnTo>
                <a:lnTo>
                  <a:pt x="3959" y="389"/>
                </a:lnTo>
                <a:lnTo>
                  <a:pt x="3975" y="410"/>
                </a:lnTo>
                <a:lnTo>
                  <a:pt x="4019" y="412"/>
                </a:lnTo>
                <a:lnTo>
                  <a:pt x="4032" y="335"/>
                </a:lnTo>
                <a:lnTo>
                  <a:pt x="4050" y="355"/>
                </a:lnTo>
                <a:lnTo>
                  <a:pt x="4063" y="395"/>
                </a:lnTo>
                <a:lnTo>
                  <a:pt x="4080" y="456"/>
                </a:lnTo>
                <a:lnTo>
                  <a:pt x="4124" y="472"/>
                </a:lnTo>
                <a:lnTo>
                  <a:pt x="4138" y="500"/>
                </a:lnTo>
                <a:lnTo>
                  <a:pt x="4155" y="485"/>
                </a:lnTo>
                <a:lnTo>
                  <a:pt x="4169" y="493"/>
                </a:lnTo>
                <a:lnTo>
                  <a:pt x="4182" y="368"/>
                </a:lnTo>
                <a:lnTo>
                  <a:pt x="4230" y="374"/>
                </a:lnTo>
                <a:lnTo>
                  <a:pt x="4243" y="429"/>
                </a:lnTo>
                <a:lnTo>
                  <a:pt x="4257" y="443"/>
                </a:lnTo>
                <a:lnTo>
                  <a:pt x="4274" y="472"/>
                </a:lnTo>
                <a:lnTo>
                  <a:pt x="4288" y="468"/>
                </a:lnTo>
                <a:lnTo>
                  <a:pt x="4332" y="454"/>
                </a:lnTo>
                <a:lnTo>
                  <a:pt x="4349" y="529"/>
                </a:lnTo>
                <a:lnTo>
                  <a:pt x="4362" y="562"/>
                </a:lnTo>
                <a:lnTo>
                  <a:pt x="4378" y="543"/>
                </a:lnTo>
                <a:lnTo>
                  <a:pt x="4393" y="516"/>
                </a:lnTo>
                <a:lnTo>
                  <a:pt x="4437" y="541"/>
                </a:lnTo>
                <a:lnTo>
                  <a:pt x="4453" y="529"/>
                </a:lnTo>
                <a:lnTo>
                  <a:pt x="4468" y="581"/>
                </a:lnTo>
                <a:lnTo>
                  <a:pt x="4481" y="587"/>
                </a:lnTo>
                <a:lnTo>
                  <a:pt x="4499" y="525"/>
                </a:lnTo>
                <a:lnTo>
                  <a:pt x="4543" y="527"/>
                </a:lnTo>
                <a:lnTo>
                  <a:pt x="4556" y="493"/>
                </a:lnTo>
                <a:lnTo>
                  <a:pt x="4572" y="474"/>
                </a:lnTo>
                <a:lnTo>
                  <a:pt x="4587" y="468"/>
                </a:lnTo>
                <a:lnTo>
                  <a:pt x="4602" y="424"/>
                </a:lnTo>
                <a:lnTo>
                  <a:pt x="4646" y="493"/>
                </a:lnTo>
                <a:lnTo>
                  <a:pt x="4662" y="439"/>
                </a:lnTo>
                <a:lnTo>
                  <a:pt x="4677" y="431"/>
                </a:lnTo>
                <a:lnTo>
                  <a:pt x="4691" y="431"/>
                </a:lnTo>
                <a:lnTo>
                  <a:pt x="4706" y="408"/>
                </a:lnTo>
                <a:lnTo>
                  <a:pt x="4752" y="435"/>
                </a:lnTo>
                <a:lnTo>
                  <a:pt x="4765" y="428"/>
                </a:lnTo>
                <a:lnTo>
                  <a:pt x="4781" y="420"/>
                </a:lnTo>
                <a:lnTo>
                  <a:pt x="4796" y="380"/>
                </a:lnTo>
                <a:lnTo>
                  <a:pt x="4811" y="291"/>
                </a:lnTo>
                <a:lnTo>
                  <a:pt x="4856" y="291"/>
                </a:lnTo>
                <a:lnTo>
                  <a:pt x="4871" y="309"/>
                </a:lnTo>
                <a:lnTo>
                  <a:pt x="4884" y="314"/>
                </a:lnTo>
                <a:lnTo>
                  <a:pt x="4902" y="299"/>
                </a:lnTo>
                <a:lnTo>
                  <a:pt x="4915" y="305"/>
                </a:lnTo>
                <a:lnTo>
                  <a:pt x="4959" y="270"/>
                </a:lnTo>
                <a:lnTo>
                  <a:pt x="4976" y="234"/>
                </a:lnTo>
                <a:lnTo>
                  <a:pt x="4990" y="226"/>
                </a:lnTo>
                <a:lnTo>
                  <a:pt x="5003" y="197"/>
                </a:lnTo>
                <a:lnTo>
                  <a:pt x="5021" y="180"/>
                </a:lnTo>
                <a:lnTo>
                  <a:pt x="5065" y="174"/>
                </a:lnTo>
                <a:lnTo>
                  <a:pt x="5078" y="192"/>
                </a:lnTo>
                <a:lnTo>
                  <a:pt x="5095" y="111"/>
                </a:lnTo>
                <a:lnTo>
                  <a:pt x="5109" y="78"/>
                </a:lnTo>
                <a:lnTo>
                  <a:pt x="5126" y="82"/>
                </a:lnTo>
                <a:lnTo>
                  <a:pt x="5170" y="107"/>
                </a:lnTo>
                <a:lnTo>
                  <a:pt x="5184" y="115"/>
                </a:lnTo>
                <a:lnTo>
                  <a:pt x="5201" y="107"/>
                </a:lnTo>
                <a:lnTo>
                  <a:pt x="5214" y="67"/>
                </a:lnTo>
                <a:lnTo>
                  <a:pt x="5228" y="51"/>
                </a:lnTo>
                <a:lnTo>
                  <a:pt x="5276" y="63"/>
                </a:lnTo>
                <a:lnTo>
                  <a:pt x="5289" y="44"/>
                </a:lnTo>
                <a:lnTo>
                  <a:pt x="5303" y="34"/>
                </a:lnTo>
                <a:lnTo>
                  <a:pt x="5320" y="3"/>
                </a:lnTo>
                <a:lnTo>
                  <a:pt x="5333" y="0"/>
                </a:lnTo>
                <a:lnTo>
                  <a:pt x="5378" y="25"/>
                </a:lnTo>
                <a:lnTo>
                  <a:pt x="5395" y="67"/>
                </a:lnTo>
                <a:lnTo>
                  <a:pt x="5408" y="147"/>
                </a:lnTo>
                <a:lnTo>
                  <a:pt x="5424" y="105"/>
                </a:lnTo>
                <a:lnTo>
                  <a:pt x="5439" y="182"/>
                </a:lnTo>
                <a:lnTo>
                  <a:pt x="5439" y="1057"/>
                </a:lnTo>
                <a:lnTo>
                  <a:pt x="5424" y="1011"/>
                </a:lnTo>
                <a:lnTo>
                  <a:pt x="5408" y="1015"/>
                </a:lnTo>
                <a:lnTo>
                  <a:pt x="5395" y="1001"/>
                </a:lnTo>
                <a:lnTo>
                  <a:pt x="5378" y="965"/>
                </a:lnTo>
                <a:lnTo>
                  <a:pt x="5333" y="940"/>
                </a:lnTo>
                <a:lnTo>
                  <a:pt x="5320" y="982"/>
                </a:lnTo>
                <a:lnTo>
                  <a:pt x="5303" y="965"/>
                </a:lnTo>
                <a:lnTo>
                  <a:pt x="5289" y="972"/>
                </a:lnTo>
                <a:lnTo>
                  <a:pt x="5276" y="982"/>
                </a:lnTo>
                <a:lnTo>
                  <a:pt x="5228" y="961"/>
                </a:lnTo>
                <a:lnTo>
                  <a:pt x="5214" y="965"/>
                </a:lnTo>
                <a:lnTo>
                  <a:pt x="5201" y="1001"/>
                </a:lnTo>
                <a:lnTo>
                  <a:pt x="5184" y="978"/>
                </a:lnTo>
                <a:lnTo>
                  <a:pt x="5170" y="978"/>
                </a:lnTo>
                <a:lnTo>
                  <a:pt x="5126" y="963"/>
                </a:lnTo>
                <a:lnTo>
                  <a:pt x="5109" y="980"/>
                </a:lnTo>
                <a:lnTo>
                  <a:pt x="5095" y="1005"/>
                </a:lnTo>
                <a:lnTo>
                  <a:pt x="5078" y="1043"/>
                </a:lnTo>
                <a:lnTo>
                  <a:pt x="5065" y="1019"/>
                </a:lnTo>
                <a:lnTo>
                  <a:pt x="5021" y="1013"/>
                </a:lnTo>
                <a:lnTo>
                  <a:pt x="5003" y="1024"/>
                </a:lnTo>
                <a:lnTo>
                  <a:pt x="4990" y="1067"/>
                </a:lnTo>
                <a:lnTo>
                  <a:pt x="4976" y="1090"/>
                </a:lnTo>
                <a:lnTo>
                  <a:pt x="4959" y="1111"/>
                </a:lnTo>
                <a:lnTo>
                  <a:pt x="4915" y="1068"/>
                </a:lnTo>
                <a:lnTo>
                  <a:pt x="4902" y="1049"/>
                </a:lnTo>
                <a:lnTo>
                  <a:pt x="4884" y="1061"/>
                </a:lnTo>
                <a:lnTo>
                  <a:pt x="4871" y="1059"/>
                </a:lnTo>
                <a:lnTo>
                  <a:pt x="4856" y="1047"/>
                </a:lnTo>
                <a:lnTo>
                  <a:pt x="4811" y="1040"/>
                </a:lnTo>
                <a:lnTo>
                  <a:pt x="4796" y="1109"/>
                </a:lnTo>
                <a:lnTo>
                  <a:pt x="4781" y="1132"/>
                </a:lnTo>
                <a:lnTo>
                  <a:pt x="4765" y="1132"/>
                </a:lnTo>
                <a:lnTo>
                  <a:pt x="4752" y="1141"/>
                </a:lnTo>
                <a:lnTo>
                  <a:pt x="4706" y="1109"/>
                </a:lnTo>
                <a:lnTo>
                  <a:pt x="4691" y="1122"/>
                </a:lnTo>
                <a:lnTo>
                  <a:pt x="4677" y="1105"/>
                </a:lnTo>
                <a:lnTo>
                  <a:pt x="4662" y="1122"/>
                </a:lnTo>
                <a:lnTo>
                  <a:pt x="4646" y="1143"/>
                </a:lnTo>
                <a:lnTo>
                  <a:pt x="4602" y="1113"/>
                </a:lnTo>
                <a:lnTo>
                  <a:pt x="4587" y="1114"/>
                </a:lnTo>
                <a:lnTo>
                  <a:pt x="4572" y="1114"/>
                </a:lnTo>
                <a:lnTo>
                  <a:pt x="4556" y="1116"/>
                </a:lnTo>
                <a:lnTo>
                  <a:pt x="4543" y="1141"/>
                </a:lnTo>
                <a:lnTo>
                  <a:pt x="4499" y="1141"/>
                </a:lnTo>
                <a:lnTo>
                  <a:pt x="4481" y="1176"/>
                </a:lnTo>
                <a:lnTo>
                  <a:pt x="4468" y="1159"/>
                </a:lnTo>
                <a:lnTo>
                  <a:pt x="4453" y="1126"/>
                </a:lnTo>
                <a:lnTo>
                  <a:pt x="4437" y="1122"/>
                </a:lnTo>
                <a:lnTo>
                  <a:pt x="4393" y="1105"/>
                </a:lnTo>
                <a:lnTo>
                  <a:pt x="4378" y="1134"/>
                </a:lnTo>
                <a:lnTo>
                  <a:pt x="4362" y="1151"/>
                </a:lnTo>
                <a:lnTo>
                  <a:pt x="4349" y="1170"/>
                </a:lnTo>
                <a:lnTo>
                  <a:pt x="4332" y="1120"/>
                </a:lnTo>
                <a:lnTo>
                  <a:pt x="4288" y="1116"/>
                </a:lnTo>
                <a:lnTo>
                  <a:pt x="4274" y="1122"/>
                </a:lnTo>
                <a:lnTo>
                  <a:pt x="4257" y="1103"/>
                </a:lnTo>
                <a:lnTo>
                  <a:pt x="4243" y="1084"/>
                </a:lnTo>
                <a:lnTo>
                  <a:pt x="4230" y="1043"/>
                </a:lnTo>
                <a:lnTo>
                  <a:pt x="4182" y="1026"/>
                </a:lnTo>
                <a:lnTo>
                  <a:pt x="4169" y="1116"/>
                </a:lnTo>
                <a:lnTo>
                  <a:pt x="4155" y="1105"/>
                </a:lnTo>
                <a:lnTo>
                  <a:pt x="4138" y="1103"/>
                </a:lnTo>
                <a:lnTo>
                  <a:pt x="4124" y="1091"/>
                </a:lnTo>
                <a:lnTo>
                  <a:pt x="4080" y="1078"/>
                </a:lnTo>
                <a:lnTo>
                  <a:pt x="4063" y="1015"/>
                </a:lnTo>
                <a:lnTo>
                  <a:pt x="4050" y="972"/>
                </a:lnTo>
                <a:lnTo>
                  <a:pt x="4032" y="957"/>
                </a:lnTo>
                <a:lnTo>
                  <a:pt x="4019" y="1017"/>
                </a:lnTo>
                <a:lnTo>
                  <a:pt x="3975" y="1013"/>
                </a:lnTo>
                <a:lnTo>
                  <a:pt x="3959" y="996"/>
                </a:lnTo>
                <a:lnTo>
                  <a:pt x="3944" y="986"/>
                </a:lnTo>
                <a:lnTo>
                  <a:pt x="3929" y="917"/>
                </a:lnTo>
                <a:lnTo>
                  <a:pt x="3913" y="900"/>
                </a:lnTo>
                <a:lnTo>
                  <a:pt x="3869" y="867"/>
                </a:lnTo>
                <a:lnTo>
                  <a:pt x="3854" y="892"/>
                </a:lnTo>
                <a:lnTo>
                  <a:pt x="3840" y="917"/>
                </a:lnTo>
                <a:lnTo>
                  <a:pt x="3825" y="909"/>
                </a:lnTo>
                <a:lnTo>
                  <a:pt x="3810" y="978"/>
                </a:lnTo>
                <a:lnTo>
                  <a:pt x="3766" y="873"/>
                </a:lnTo>
                <a:lnTo>
                  <a:pt x="3750" y="926"/>
                </a:lnTo>
                <a:lnTo>
                  <a:pt x="3735" y="990"/>
                </a:lnTo>
                <a:lnTo>
                  <a:pt x="3719" y="953"/>
                </a:lnTo>
                <a:lnTo>
                  <a:pt x="3704" y="888"/>
                </a:lnTo>
                <a:lnTo>
                  <a:pt x="3660" y="877"/>
                </a:lnTo>
                <a:lnTo>
                  <a:pt x="3647" y="909"/>
                </a:lnTo>
                <a:lnTo>
                  <a:pt x="3629" y="905"/>
                </a:lnTo>
                <a:lnTo>
                  <a:pt x="3616" y="921"/>
                </a:lnTo>
                <a:lnTo>
                  <a:pt x="3600" y="930"/>
                </a:lnTo>
                <a:lnTo>
                  <a:pt x="3554" y="877"/>
                </a:lnTo>
                <a:lnTo>
                  <a:pt x="3541" y="932"/>
                </a:lnTo>
                <a:lnTo>
                  <a:pt x="3528" y="974"/>
                </a:lnTo>
                <a:lnTo>
                  <a:pt x="3510" y="969"/>
                </a:lnTo>
                <a:lnTo>
                  <a:pt x="3497" y="1036"/>
                </a:lnTo>
                <a:lnTo>
                  <a:pt x="3453" y="1017"/>
                </a:lnTo>
                <a:lnTo>
                  <a:pt x="3435" y="1070"/>
                </a:lnTo>
                <a:lnTo>
                  <a:pt x="3422" y="1068"/>
                </a:lnTo>
                <a:lnTo>
                  <a:pt x="3405" y="1097"/>
                </a:lnTo>
                <a:lnTo>
                  <a:pt x="3391" y="1105"/>
                </a:lnTo>
                <a:lnTo>
                  <a:pt x="3347" y="1114"/>
                </a:lnTo>
                <a:lnTo>
                  <a:pt x="3330" y="1130"/>
                </a:lnTo>
                <a:lnTo>
                  <a:pt x="3316" y="1099"/>
                </a:lnTo>
                <a:lnTo>
                  <a:pt x="3303" y="1099"/>
                </a:lnTo>
                <a:lnTo>
                  <a:pt x="3286" y="1113"/>
                </a:lnTo>
                <a:lnTo>
                  <a:pt x="3242" y="1097"/>
                </a:lnTo>
                <a:lnTo>
                  <a:pt x="3228" y="1090"/>
                </a:lnTo>
                <a:lnTo>
                  <a:pt x="3211" y="1072"/>
                </a:lnTo>
                <a:lnTo>
                  <a:pt x="3197" y="1093"/>
                </a:lnTo>
                <a:lnTo>
                  <a:pt x="3182" y="1080"/>
                </a:lnTo>
                <a:lnTo>
                  <a:pt x="3136" y="1067"/>
                </a:lnTo>
                <a:lnTo>
                  <a:pt x="3123" y="1059"/>
                </a:lnTo>
                <a:lnTo>
                  <a:pt x="3107" y="1040"/>
                </a:lnTo>
                <a:lnTo>
                  <a:pt x="3092" y="1059"/>
                </a:lnTo>
                <a:lnTo>
                  <a:pt x="3078" y="1078"/>
                </a:lnTo>
                <a:lnTo>
                  <a:pt x="3032" y="1068"/>
                </a:lnTo>
                <a:lnTo>
                  <a:pt x="3017" y="1109"/>
                </a:lnTo>
                <a:lnTo>
                  <a:pt x="3004" y="1222"/>
                </a:lnTo>
                <a:lnTo>
                  <a:pt x="2988" y="1260"/>
                </a:lnTo>
                <a:lnTo>
                  <a:pt x="2973" y="1262"/>
                </a:lnTo>
                <a:lnTo>
                  <a:pt x="2929" y="1237"/>
                </a:lnTo>
                <a:lnTo>
                  <a:pt x="2913" y="1245"/>
                </a:lnTo>
                <a:lnTo>
                  <a:pt x="2898" y="1201"/>
                </a:lnTo>
                <a:lnTo>
                  <a:pt x="2883" y="1195"/>
                </a:lnTo>
                <a:lnTo>
                  <a:pt x="2869" y="1201"/>
                </a:lnTo>
                <a:lnTo>
                  <a:pt x="2823" y="1168"/>
                </a:lnTo>
                <a:lnTo>
                  <a:pt x="2808" y="1166"/>
                </a:lnTo>
                <a:lnTo>
                  <a:pt x="2794" y="1218"/>
                </a:lnTo>
                <a:lnTo>
                  <a:pt x="2779" y="1260"/>
                </a:lnTo>
                <a:lnTo>
                  <a:pt x="2764" y="1255"/>
                </a:lnTo>
                <a:lnTo>
                  <a:pt x="2720" y="1243"/>
                </a:lnTo>
                <a:lnTo>
                  <a:pt x="2704" y="1253"/>
                </a:lnTo>
                <a:lnTo>
                  <a:pt x="2689" y="1253"/>
                </a:lnTo>
                <a:lnTo>
                  <a:pt x="2675" y="1249"/>
                </a:lnTo>
                <a:lnTo>
                  <a:pt x="2658" y="1237"/>
                </a:lnTo>
                <a:lnTo>
                  <a:pt x="2614" y="1230"/>
                </a:lnTo>
                <a:lnTo>
                  <a:pt x="2601" y="1239"/>
                </a:lnTo>
                <a:lnTo>
                  <a:pt x="2583" y="1260"/>
                </a:lnTo>
                <a:lnTo>
                  <a:pt x="2570" y="1253"/>
                </a:lnTo>
                <a:lnTo>
                  <a:pt x="2556" y="1256"/>
                </a:lnTo>
                <a:lnTo>
                  <a:pt x="2508" y="1270"/>
                </a:lnTo>
                <a:lnTo>
                  <a:pt x="2495" y="1245"/>
                </a:lnTo>
                <a:lnTo>
                  <a:pt x="2482" y="1249"/>
                </a:lnTo>
                <a:lnTo>
                  <a:pt x="2464" y="1243"/>
                </a:lnTo>
                <a:lnTo>
                  <a:pt x="2451" y="1256"/>
                </a:lnTo>
                <a:lnTo>
                  <a:pt x="2407" y="1243"/>
                </a:lnTo>
                <a:lnTo>
                  <a:pt x="2389" y="1243"/>
                </a:lnTo>
                <a:lnTo>
                  <a:pt x="2376" y="1256"/>
                </a:lnTo>
                <a:lnTo>
                  <a:pt x="2359" y="1251"/>
                </a:lnTo>
                <a:lnTo>
                  <a:pt x="2345" y="1274"/>
                </a:lnTo>
                <a:lnTo>
                  <a:pt x="2301" y="1276"/>
                </a:lnTo>
                <a:lnTo>
                  <a:pt x="2284" y="1256"/>
                </a:lnTo>
                <a:lnTo>
                  <a:pt x="2270" y="1266"/>
                </a:lnTo>
                <a:lnTo>
                  <a:pt x="2257" y="1281"/>
                </a:lnTo>
                <a:lnTo>
                  <a:pt x="2240" y="1276"/>
                </a:lnTo>
                <a:lnTo>
                  <a:pt x="2196" y="1278"/>
                </a:lnTo>
                <a:lnTo>
                  <a:pt x="2182" y="1276"/>
                </a:lnTo>
                <a:lnTo>
                  <a:pt x="2165" y="1283"/>
                </a:lnTo>
                <a:lnTo>
                  <a:pt x="2151" y="1287"/>
                </a:lnTo>
                <a:lnTo>
                  <a:pt x="2136" y="1283"/>
                </a:lnTo>
                <a:lnTo>
                  <a:pt x="2092" y="1293"/>
                </a:lnTo>
                <a:lnTo>
                  <a:pt x="2077" y="1314"/>
                </a:lnTo>
                <a:lnTo>
                  <a:pt x="2061" y="1314"/>
                </a:lnTo>
                <a:lnTo>
                  <a:pt x="2046" y="1310"/>
                </a:lnTo>
                <a:lnTo>
                  <a:pt x="2033" y="1314"/>
                </a:lnTo>
                <a:lnTo>
                  <a:pt x="1986" y="1306"/>
                </a:lnTo>
                <a:lnTo>
                  <a:pt x="1971" y="1303"/>
                </a:lnTo>
                <a:lnTo>
                  <a:pt x="1958" y="1303"/>
                </a:lnTo>
                <a:lnTo>
                  <a:pt x="1942" y="1324"/>
                </a:lnTo>
                <a:lnTo>
                  <a:pt x="1927" y="1326"/>
                </a:lnTo>
                <a:lnTo>
                  <a:pt x="1883" y="1310"/>
                </a:lnTo>
                <a:lnTo>
                  <a:pt x="1867" y="1306"/>
                </a:lnTo>
                <a:lnTo>
                  <a:pt x="1852" y="1310"/>
                </a:lnTo>
                <a:lnTo>
                  <a:pt x="1837" y="1327"/>
                </a:lnTo>
                <a:lnTo>
                  <a:pt x="1823" y="1364"/>
                </a:lnTo>
                <a:lnTo>
                  <a:pt x="1779" y="1339"/>
                </a:lnTo>
                <a:lnTo>
                  <a:pt x="1762" y="1337"/>
                </a:lnTo>
                <a:lnTo>
                  <a:pt x="1748" y="1347"/>
                </a:lnTo>
                <a:lnTo>
                  <a:pt x="1733" y="1337"/>
                </a:lnTo>
                <a:lnTo>
                  <a:pt x="1718" y="1329"/>
                </a:lnTo>
                <a:lnTo>
                  <a:pt x="1674" y="1316"/>
                </a:lnTo>
                <a:lnTo>
                  <a:pt x="1660" y="1318"/>
                </a:lnTo>
                <a:lnTo>
                  <a:pt x="1643" y="1358"/>
                </a:lnTo>
                <a:lnTo>
                  <a:pt x="1629" y="1379"/>
                </a:lnTo>
                <a:lnTo>
                  <a:pt x="1612" y="1381"/>
                </a:lnTo>
                <a:lnTo>
                  <a:pt x="1568" y="1379"/>
                </a:lnTo>
                <a:lnTo>
                  <a:pt x="1555" y="1356"/>
                </a:lnTo>
                <a:lnTo>
                  <a:pt x="1537" y="1372"/>
                </a:lnTo>
                <a:lnTo>
                  <a:pt x="1524" y="1389"/>
                </a:lnTo>
                <a:lnTo>
                  <a:pt x="1510" y="1406"/>
                </a:lnTo>
                <a:lnTo>
                  <a:pt x="1463" y="1395"/>
                </a:lnTo>
                <a:lnTo>
                  <a:pt x="1449" y="1400"/>
                </a:lnTo>
                <a:lnTo>
                  <a:pt x="1436" y="1385"/>
                </a:lnTo>
                <a:lnTo>
                  <a:pt x="1418" y="1364"/>
                </a:lnTo>
                <a:lnTo>
                  <a:pt x="1405" y="1356"/>
                </a:lnTo>
                <a:lnTo>
                  <a:pt x="1361" y="1341"/>
                </a:lnTo>
                <a:lnTo>
                  <a:pt x="1344" y="1379"/>
                </a:lnTo>
                <a:lnTo>
                  <a:pt x="1330" y="1370"/>
                </a:lnTo>
                <a:lnTo>
                  <a:pt x="1315" y="1395"/>
                </a:lnTo>
                <a:lnTo>
                  <a:pt x="1299" y="1406"/>
                </a:lnTo>
                <a:lnTo>
                  <a:pt x="1255" y="1422"/>
                </a:lnTo>
                <a:lnTo>
                  <a:pt x="1240" y="1416"/>
                </a:lnTo>
                <a:lnTo>
                  <a:pt x="1225" y="1418"/>
                </a:lnTo>
                <a:lnTo>
                  <a:pt x="1209" y="1422"/>
                </a:lnTo>
                <a:lnTo>
                  <a:pt x="1194" y="1425"/>
                </a:lnTo>
                <a:lnTo>
                  <a:pt x="1150" y="1414"/>
                </a:lnTo>
                <a:lnTo>
                  <a:pt x="1134" y="1414"/>
                </a:lnTo>
                <a:lnTo>
                  <a:pt x="1121" y="1406"/>
                </a:lnTo>
                <a:lnTo>
                  <a:pt x="1106" y="1418"/>
                </a:lnTo>
                <a:lnTo>
                  <a:pt x="1090" y="1412"/>
                </a:lnTo>
                <a:lnTo>
                  <a:pt x="1046" y="1400"/>
                </a:lnTo>
                <a:lnTo>
                  <a:pt x="1031" y="1406"/>
                </a:lnTo>
                <a:lnTo>
                  <a:pt x="1015" y="1418"/>
                </a:lnTo>
                <a:lnTo>
                  <a:pt x="1002" y="1414"/>
                </a:lnTo>
                <a:lnTo>
                  <a:pt x="985" y="1410"/>
                </a:lnTo>
                <a:lnTo>
                  <a:pt x="940" y="1414"/>
                </a:lnTo>
                <a:lnTo>
                  <a:pt x="927" y="1404"/>
                </a:lnTo>
                <a:lnTo>
                  <a:pt x="910" y="1422"/>
                </a:lnTo>
                <a:lnTo>
                  <a:pt x="896" y="1429"/>
                </a:lnTo>
                <a:lnTo>
                  <a:pt x="881" y="1423"/>
                </a:lnTo>
                <a:lnTo>
                  <a:pt x="835" y="1422"/>
                </a:lnTo>
                <a:lnTo>
                  <a:pt x="822" y="1422"/>
                </a:lnTo>
                <a:lnTo>
                  <a:pt x="808" y="1425"/>
                </a:lnTo>
                <a:lnTo>
                  <a:pt x="791" y="1435"/>
                </a:lnTo>
                <a:lnTo>
                  <a:pt x="777" y="1439"/>
                </a:lnTo>
                <a:lnTo>
                  <a:pt x="733" y="1435"/>
                </a:lnTo>
                <a:lnTo>
                  <a:pt x="716" y="1427"/>
                </a:lnTo>
                <a:lnTo>
                  <a:pt x="703" y="1481"/>
                </a:lnTo>
                <a:lnTo>
                  <a:pt x="685" y="1487"/>
                </a:lnTo>
                <a:lnTo>
                  <a:pt x="672" y="1491"/>
                </a:lnTo>
                <a:lnTo>
                  <a:pt x="628" y="1481"/>
                </a:lnTo>
                <a:lnTo>
                  <a:pt x="610" y="1479"/>
                </a:lnTo>
                <a:lnTo>
                  <a:pt x="597" y="1477"/>
                </a:lnTo>
                <a:lnTo>
                  <a:pt x="584" y="1462"/>
                </a:lnTo>
                <a:lnTo>
                  <a:pt x="566" y="1477"/>
                </a:lnTo>
                <a:lnTo>
                  <a:pt x="522" y="1469"/>
                </a:lnTo>
                <a:lnTo>
                  <a:pt x="509" y="1460"/>
                </a:lnTo>
                <a:lnTo>
                  <a:pt x="491" y="1475"/>
                </a:lnTo>
                <a:lnTo>
                  <a:pt x="478" y="1460"/>
                </a:lnTo>
                <a:lnTo>
                  <a:pt x="463" y="1454"/>
                </a:lnTo>
                <a:lnTo>
                  <a:pt x="417" y="1456"/>
                </a:lnTo>
                <a:lnTo>
                  <a:pt x="403" y="1450"/>
                </a:lnTo>
                <a:lnTo>
                  <a:pt x="388" y="1460"/>
                </a:lnTo>
                <a:lnTo>
                  <a:pt x="372" y="1450"/>
                </a:lnTo>
                <a:lnTo>
                  <a:pt x="359" y="1445"/>
                </a:lnTo>
                <a:lnTo>
                  <a:pt x="313" y="1443"/>
                </a:lnTo>
                <a:lnTo>
                  <a:pt x="298" y="1446"/>
                </a:lnTo>
                <a:lnTo>
                  <a:pt x="284" y="1631"/>
                </a:lnTo>
                <a:lnTo>
                  <a:pt x="269" y="1633"/>
                </a:lnTo>
                <a:lnTo>
                  <a:pt x="253" y="1652"/>
                </a:lnTo>
                <a:lnTo>
                  <a:pt x="209" y="1650"/>
                </a:lnTo>
                <a:lnTo>
                  <a:pt x="194" y="1682"/>
                </a:lnTo>
                <a:lnTo>
                  <a:pt x="179" y="1671"/>
                </a:lnTo>
                <a:lnTo>
                  <a:pt x="163" y="1667"/>
                </a:lnTo>
                <a:lnTo>
                  <a:pt x="150" y="1673"/>
                </a:lnTo>
                <a:lnTo>
                  <a:pt x="104" y="1656"/>
                </a:lnTo>
                <a:lnTo>
                  <a:pt x="88" y="1665"/>
                </a:lnTo>
                <a:lnTo>
                  <a:pt x="75" y="1665"/>
                </a:lnTo>
                <a:lnTo>
                  <a:pt x="60" y="1640"/>
                </a:lnTo>
                <a:lnTo>
                  <a:pt x="44" y="1642"/>
                </a:lnTo>
                <a:lnTo>
                  <a:pt x="0" y="1640"/>
                </a:lnTo>
              </a:path>
            </a:pathLst>
          </a:custGeom>
          <a:noFill/>
          <a:ln w="15875">
            <a:solidFill>
              <a:srgbClr val="339966"/>
            </a:solidFill>
            <a:prstDash val="solid"/>
            <a:round/>
            <a:headEnd/>
            <a:tailEnd/>
          </a:ln>
        </p:spPr>
        <p:txBody>
          <a:bodyPr/>
          <a:lstStyle/>
          <a:p>
            <a:endParaRPr lang="en-US"/>
          </a:p>
        </p:txBody>
      </p:sp>
      <p:sp>
        <p:nvSpPr>
          <p:cNvPr id="108560" name="Freeform 19"/>
          <p:cNvSpPr>
            <a:spLocks/>
          </p:cNvSpPr>
          <p:nvPr/>
        </p:nvSpPr>
        <p:spPr bwMode="auto">
          <a:xfrm>
            <a:off x="2452688" y="2716213"/>
            <a:ext cx="4318000" cy="1412875"/>
          </a:xfrm>
          <a:custGeom>
            <a:avLst/>
            <a:gdLst>
              <a:gd name="T0" fmla="*/ 2147483647 w 5439"/>
              <a:gd name="T1" fmla="*/ 2147483647 h 1778"/>
              <a:gd name="T2" fmla="*/ 2147483647 w 5439"/>
              <a:gd name="T3" fmla="*/ 2147483647 h 1778"/>
              <a:gd name="T4" fmla="*/ 2147483647 w 5439"/>
              <a:gd name="T5" fmla="*/ 2147483647 h 1778"/>
              <a:gd name="T6" fmla="*/ 2147483647 w 5439"/>
              <a:gd name="T7" fmla="*/ 2147483647 h 1778"/>
              <a:gd name="T8" fmla="*/ 2147483647 w 5439"/>
              <a:gd name="T9" fmla="*/ 2147483647 h 1778"/>
              <a:gd name="T10" fmla="*/ 2147483647 w 5439"/>
              <a:gd name="T11" fmla="*/ 2147483647 h 1778"/>
              <a:gd name="T12" fmla="*/ 2147483647 w 5439"/>
              <a:gd name="T13" fmla="*/ 2147483647 h 1778"/>
              <a:gd name="T14" fmla="*/ 2147483647 w 5439"/>
              <a:gd name="T15" fmla="*/ 2147483647 h 1778"/>
              <a:gd name="T16" fmla="*/ 2147483647 w 5439"/>
              <a:gd name="T17" fmla="*/ 2147483647 h 1778"/>
              <a:gd name="T18" fmla="*/ 2147483647 w 5439"/>
              <a:gd name="T19" fmla="*/ 2147483647 h 1778"/>
              <a:gd name="T20" fmla="*/ 2147483647 w 5439"/>
              <a:gd name="T21" fmla="*/ 2147483647 h 1778"/>
              <a:gd name="T22" fmla="*/ 2147483647 w 5439"/>
              <a:gd name="T23" fmla="*/ 2147483647 h 1778"/>
              <a:gd name="T24" fmla="*/ 2147483647 w 5439"/>
              <a:gd name="T25" fmla="*/ 2147483647 h 1778"/>
              <a:gd name="T26" fmla="*/ 2147483647 w 5439"/>
              <a:gd name="T27" fmla="*/ 2147483647 h 1778"/>
              <a:gd name="T28" fmla="*/ 2147483647 w 5439"/>
              <a:gd name="T29" fmla="*/ 2147483647 h 1778"/>
              <a:gd name="T30" fmla="*/ 2147483647 w 5439"/>
              <a:gd name="T31" fmla="*/ 2147483647 h 1778"/>
              <a:gd name="T32" fmla="*/ 2147483647 w 5439"/>
              <a:gd name="T33" fmla="*/ 2147483647 h 1778"/>
              <a:gd name="T34" fmla="*/ 2147483647 w 5439"/>
              <a:gd name="T35" fmla="*/ 2147483647 h 1778"/>
              <a:gd name="T36" fmla="*/ 2147483647 w 5439"/>
              <a:gd name="T37" fmla="*/ 2147483647 h 1778"/>
              <a:gd name="T38" fmla="*/ 2147483647 w 5439"/>
              <a:gd name="T39" fmla="*/ 2147483647 h 1778"/>
              <a:gd name="T40" fmla="*/ 2147483647 w 5439"/>
              <a:gd name="T41" fmla="*/ 2147483647 h 1778"/>
              <a:gd name="T42" fmla="*/ 2147483647 w 5439"/>
              <a:gd name="T43" fmla="*/ 2147483647 h 1778"/>
              <a:gd name="T44" fmla="*/ 2147483647 w 5439"/>
              <a:gd name="T45" fmla="*/ 2147483647 h 1778"/>
              <a:gd name="T46" fmla="*/ 2147483647 w 5439"/>
              <a:gd name="T47" fmla="*/ 2147483647 h 1778"/>
              <a:gd name="T48" fmla="*/ 2147483647 w 5439"/>
              <a:gd name="T49" fmla="*/ 2147483647 h 1778"/>
              <a:gd name="T50" fmla="*/ 2147483647 w 5439"/>
              <a:gd name="T51" fmla="*/ 2147483647 h 1778"/>
              <a:gd name="T52" fmla="*/ 2147483647 w 5439"/>
              <a:gd name="T53" fmla="*/ 2147483647 h 1778"/>
              <a:gd name="T54" fmla="*/ 2147483647 w 5439"/>
              <a:gd name="T55" fmla="*/ 2147483647 h 1778"/>
              <a:gd name="T56" fmla="*/ 2147483647 w 5439"/>
              <a:gd name="T57" fmla="*/ 2147483647 h 1778"/>
              <a:gd name="T58" fmla="*/ 2147483647 w 5439"/>
              <a:gd name="T59" fmla="*/ 2147483647 h 1778"/>
              <a:gd name="T60" fmla="*/ 2147483647 w 5439"/>
              <a:gd name="T61" fmla="*/ 2147483647 h 1778"/>
              <a:gd name="T62" fmla="*/ 2147483647 w 5439"/>
              <a:gd name="T63" fmla="*/ 2147483647 h 1778"/>
              <a:gd name="T64" fmla="*/ 2147483647 w 5439"/>
              <a:gd name="T65" fmla="*/ 2147483647 h 1778"/>
              <a:gd name="T66" fmla="*/ 2147483647 w 5439"/>
              <a:gd name="T67" fmla="*/ 2147483647 h 1778"/>
              <a:gd name="T68" fmla="*/ 2147483647 w 5439"/>
              <a:gd name="T69" fmla="*/ 2147483647 h 1778"/>
              <a:gd name="T70" fmla="*/ 2147483647 w 5439"/>
              <a:gd name="T71" fmla="*/ 2147483647 h 1778"/>
              <a:gd name="T72" fmla="*/ 2147483647 w 5439"/>
              <a:gd name="T73" fmla="*/ 2147483647 h 1778"/>
              <a:gd name="T74" fmla="*/ 2147483647 w 5439"/>
              <a:gd name="T75" fmla="*/ 2147483647 h 1778"/>
              <a:gd name="T76" fmla="*/ 2147483647 w 5439"/>
              <a:gd name="T77" fmla="*/ 2147483647 h 1778"/>
              <a:gd name="T78" fmla="*/ 2147483647 w 5439"/>
              <a:gd name="T79" fmla="*/ 2147483647 h 1778"/>
              <a:gd name="T80" fmla="*/ 2147483647 w 5439"/>
              <a:gd name="T81" fmla="*/ 2147483647 h 1778"/>
              <a:gd name="T82" fmla="*/ 2147483647 w 5439"/>
              <a:gd name="T83" fmla="*/ 2147483647 h 1778"/>
              <a:gd name="T84" fmla="*/ 2147483647 w 5439"/>
              <a:gd name="T85" fmla="*/ 2147483647 h 1778"/>
              <a:gd name="T86" fmla="*/ 2147483647 w 5439"/>
              <a:gd name="T87" fmla="*/ 2147483647 h 1778"/>
              <a:gd name="T88" fmla="*/ 2147483647 w 5439"/>
              <a:gd name="T89" fmla="*/ 2147483647 h 1778"/>
              <a:gd name="T90" fmla="*/ 2147483647 w 5439"/>
              <a:gd name="T91" fmla="*/ 2147483647 h 1778"/>
              <a:gd name="T92" fmla="*/ 2147483647 w 5439"/>
              <a:gd name="T93" fmla="*/ 2147483647 h 1778"/>
              <a:gd name="T94" fmla="*/ 2147483647 w 5439"/>
              <a:gd name="T95" fmla="*/ 2147483647 h 1778"/>
              <a:gd name="T96" fmla="*/ 2147483647 w 5439"/>
              <a:gd name="T97" fmla="*/ 2147483647 h 1778"/>
              <a:gd name="T98" fmla="*/ 2147483647 w 5439"/>
              <a:gd name="T99" fmla="*/ 2147483647 h 1778"/>
              <a:gd name="T100" fmla="*/ 2147483647 w 5439"/>
              <a:gd name="T101" fmla="*/ 2147483647 h 1778"/>
              <a:gd name="T102" fmla="*/ 2147483647 w 5439"/>
              <a:gd name="T103" fmla="*/ 2147483647 h 1778"/>
              <a:gd name="T104" fmla="*/ 2147483647 w 5439"/>
              <a:gd name="T105" fmla="*/ 2147483647 h 1778"/>
              <a:gd name="T106" fmla="*/ 2147483647 w 5439"/>
              <a:gd name="T107" fmla="*/ 2147483647 h 1778"/>
              <a:gd name="T108" fmla="*/ 2147483647 w 5439"/>
              <a:gd name="T109" fmla="*/ 2147483647 h 1778"/>
              <a:gd name="T110" fmla="*/ 2147483647 w 5439"/>
              <a:gd name="T111" fmla="*/ 2147483647 h 1778"/>
              <a:gd name="T112" fmla="*/ 2147483647 w 5439"/>
              <a:gd name="T113" fmla="*/ 2147483647 h 1778"/>
              <a:gd name="T114" fmla="*/ 2147483647 w 5439"/>
              <a:gd name="T115" fmla="*/ 2147483647 h 17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778"/>
              <a:gd name="T176" fmla="*/ 5439 w 5439"/>
              <a:gd name="T177" fmla="*/ 1778 h 17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778">
                <a:moveTo>
                  <a:pt x="0" y="1690"/>
                </a:moveTo>
                <a:lnTo>
                  <a:pt x="0" y="1431"/>
                </a:lnTo>
                <a:lnTo>
                  <a:pt x="44" y="1443"/>
                </a:lnTo>
                <a:lnTo>
                  <a:pt x="60" y="1458"/>
                </a:lnTo>
                <a:lnTo>
                  <a:pt x="75" y="1464"/>
                </a:lnTo>
                <a:lnTo>
                  <a:pt x="88" y="1466"/>
                </a:lnTo>
                <a:lnTo>
                  <a:pt x="104" y="1460"/>
                </a:lnTo>
                <a:lnTo>
                  <a:pt x="150" y="1483"/>
                </a:lnTo>
                <a:lnTo>
                  <a:pt x="163" y="1471"/>
                </a:lnTo>
                <a:lnTo>
                  <a:pt x="179" y="1471"/>
                </a:lnTo>
                <a:lnTo>
                  <a:pt x="194" y="1512"/>
                </a:lnTo>
                <a:lnTo>
                  <a:pt x="209" y="1466"/>
                </a:lnTo>
                <a:lnTo>
                  <a:pt x="253" y="1473"/>
                </a:lnTo>
                <a:lnTo>
                  <a:pt x="269" y="1356"/>
                </a:lnTo>
                <a:lnTo>
                  <a:pt x="284" y="1333"/>
                </a:lnTo>
                <a:lnTo>
                  <a:pt x="298" y="1322"/>
                </a:lnTo>
                <a:lnTo>
                  <a:pt x="313" y="1318"/>
                </a:lnTo>
                <a:lnTo>
                  <a:pt x="359" y="1314"/>
                </a:lnTo>
                <a:lnTo>
                  <a:pt x="372" y="1322"/>
                </a:lnTo>
                <a:lnTo>
                  <a:pt x="388" y="1329"/>
                </a:lnTo>
                <a:lnTo>
                  <a:pt x="403" y="1333"/>
                </a:lnTo>
                <a:lnTo>
                  <a:pt x="417" y="1335"/>
                </a:lnTo>
                <a:lnTo>
                  <a:pt x="463" y="1339"/>
                </a:lnTo>
                <a:lnTo>
                  <a:pt x="478" y="1350"/>
                </a:lnTo>
                <a:lnTo>
                  <a:pt x="491" y="1356"/>
                </a:lnTo>
                <a:lnTo>
                  <a:pt x="509" y="1350"/>
                </a:lnTo>
                <a:lnTo>
                  <a:pt x="522" y="1352"/>
                </a:lnTo>
                <a:lnTo>
                  <a:pt x="566" y="1362"/>
                </a:lnTo>
                <a:lnTo>
                  <a:pt x="584" y="1347"/>
                </a:lnTo>
                <a:lnTo>
                  <a:pt x="597" y="1358"/>
                </a:lnTo>
                <a:lnTo>
                  <a:pt x="610" y="1354"/>
                </a:lnTo>
                <a:lnTo>
                  <a:pt x="628" y="1362"/>
                </a:lnTo>
                <a:lnTo>
                  <a:pt x="672" y="1372"/>
                </a:lnTo>
                <a:lnTo>
                  <a:pt x="685" y="1364"/>
                </a:lnTo>
                <a:lnTo>
                  <a:pt x="703" y="1358"/>
                </a:lnTo>
                <a:lnTo>
                  <a:pt x="716" y="1347"/>
                </a:lnTo>
                <a:lnTo>
                  <a:pt x="733" y="1347"/>
                </a:lnTo>
                <a:lnTo>
                  <a:pt x="777" y="1368"/>
                </a:lnTo>
                <a:lnTo>
                  <a:pt x="791" y="1356"/>
                </a:lnTo>
                <a:lnTo>
                  <a:pt x="808" y="1358"/>
                </a:lnTo>
                <a:lnTo>
                  <a:pt x="822" y="1339"/>
                </a:lnTo>
                <a:lnTo>
                  <a:pt x="835" y="1339"/>
                </a:lnTo>
                <a:lnTo>
                  <a:pt x="881" y="1343"/>
                </a:lnTo>
                <a:lnTo>
                  <a:pt x="896" y="1358"/>
                </a:lnTo>
                <a:lnTo>
                  <a:pt x="910" y="1343"/>
                </a:lnTo>
                <a:lnTo>
                  <a:pt x="927" y="1324"/>
                </a:lnTo>
                <a:lnTo>
                  <a:pt x="940" y="1331"/>
                </a:lnTo>
                <a:lnTo>
                  <a:pt x="985" y="1329"/>
                </a:lnTo>
                <a:lnTo>
                  <a:pt x="1002" y="1329"/>
                </a:lnTo>
                <a:lnTo>
                  <a:pt x="1015" y="1335"/>
                </a:lnTo>
                <a:lnTo>
                  <a:pt x="1031" y="1325"/>
                </a:lnTo>
                <a:lnTo>
                  <a:pt x="1046" y="1310"/>
                </a:lnTo>
                <a:lnTo>
                  <a:pt x="1090" y="1322"/>
                </a:lnTo>
                <a:lnTo>
                  <a:pt x="1106" y="1318"/>
                </a:lnTo>
                <a:lnTo>
                  <a:pt x="1121" y="1302"/>
                </a:lnTo>
                <a:lnTo>
                  <a:pt x="1134" y="1291"/>
                </a:lnTo>
                <a:lnTo>
                  <a:pt x="1150" y="1289"/>
                </a:lnTo>
                <a:lnTo>
                  <a:pt x="1194" y="1291"/>
                </a:lnTo>
                <a:lnTo>
                  <a:pt x="1209" y="1287"/>
                </a:lnTo>
                <a:lnTo>
                  <a:pt x="1225" y="1287"/>
                </a:lnTo>
                <a:lnTo>
                  <a:pt x="1240" y="1277"/>
                </a:lnTo>
                <a:lnTo>
                  <a:pt x="1255" y="1281"/>
                </a:lnTo>
                <a:lnTo>
                  <a:pt x="1299" y="1260"/>
                </a:lnTo>
                <a:lnTo>
                  <a:pt x="1315" y="1237"/>
                </a:lnTo>
                <a:lnTo>
                  <a:pt x="1330" y="1212"/>
                </a:lnTo>
                <a:lnTo>
                  <a:pt x="1344" y="1226"/>
                </a:lnTo>
                <a:lnTo>
                  <a:pt x="1361" y="1180"/>
                </a:lnTo>
                <a:lnTo>
                  <a:pt x="1405" y="1183"/>
                </a:lnTo>
                <a:lnTo>
                  <a:pt x="1418" y="1203"/>
                </a:lnTo>
                <a:lnTo>
                  <a:pt x="1436" y="1212"/>
                </a:lnTo>
                <a:lnTo>
                  <a:pt x="1449" y="1231"/>
                </a:lnTo>
                <a:lnTo>
                  <a:pt x="1463" y="1220"/>
                </a:lnTo>
                <a:lnTo>
                  <a:pt x="1510" y="1226"/>
                </a:lnTo>
                <a:lnTo>
                  <a:pt x="1524" y="1212"/>
                </a:lnTo>
                <a:lnTo>
                  <a:pt x="1537" y="1191"/>
                </a:lnTo>
                <a:lnTo>
                  <a:pt x="1555" y="1189"/>
                </a:lnTo>
                <a:lnTo>
                  <a:pt x="1568" y="1214"/>
                </a:lnTo>
                <a:lnTo>
                  <a:pt x="1612" y="1210"/>
                </a:lnTo>
                <a:lnTo>
                  <a:pt x="1629" y="1206"/>
                </a:lnTo>
                <a:lnTo>
                  <a:pt x="1643" y="1193"/>
                </a:lnTo>
                <a:lnTo>
                  <a:pt x="1660" y="1168"/>
                </a:lnTo>
                <a:lnTo>
                  <a:pt x="1674" y="1159"/>
                </a:lnTo>
                <a:lnTo>
                  <a:pt x="1718" y="1159"/>
                </a:lnTo>
                <a:lnTo>
                  <a:pt x="1733" y="1162"/>
                </a:lnTo>
                <a:lnTo>
                  <a:pt x="1748" y="1172"/>
                </a:lnTo>
                <a:lnTo>
                  <a:pt x="1762" y="1174"/>
                </a:lnTo>
                <a:lnTo>
                  <a:pt x="1779" y="1166"/>
                </a:lnTo>
                <a:lnTo>
                  <a:pt x="1823" y="1180"/>
                </a:lnTo>
                <a:lnTo>
                  <a:pt x="1837" y="1135"/>
                </a:lnTo>
                <a:lnTo>
                  <a:pt x="1852" y="1109"/>
                </a:lnTo>
                <a:lnTo>
                  <a:pt x="1867" y="1101"/>
                </a:lnTo>
                <a:lnTo>
                  <a:pt x="1883" y="1109"/>
                </a:lnTo>
                <a:lnTo>
                  <a:pt x="1927" y="1128"/>
                </a:lnTo>
                <a:lnTo>
                  <a:pt x="1942" y="1109"/>
                </a:lnTo>
                <a:lnTo>
                  <a:pt x="1958" y="1091"/>
                </a:lnTo>
                <a:lnTo>
                  <a:pt x="1971" y="1095"/>
                </a:lnTo>
                <a:lnTo>
                  <a:pt x="1986" y="1093"/>
                </a:lnTo>
                <a:lnTo>
                  <a:pt x="2033" y="1066"/>
                </a:lnTo>
                <a:lnTo>
                  <a:pt x="2046" y="1059"/>
                </a:lnTo>
                <a:lnTo>
                  <a:pt x="2061" y="1074"/>
                </a:lnTo>
                <a:lnTo>
                  <a:pt x="2077" y="1066"/>
                </a:lnTo>
                <a:lnTo>
                  <a:pt x="2092" y="1041"/>
                </a:lnTo>
                <a:lnTo>
                  <a:pt x="2136" y="1032"/>
                </a:lnTo>
                <a:lnTo>
                  <a:pt x="2151" y="1038"/>
                </a:lnTo>
                <a:lnTo>
                  <a:pt x="2165" y="1028"/>
                </a:lnTo>
                <a:lnTo>
                  <a:pt x="2182" y="1022"/>
                </a:lnTo>
                <a:lnTo>
                  <a:pt x="2196" y="1028"/>
                </a:lnTo>
                <a:lnTo>
                  <a:pt x="2240" y="1028"/>
                </a:lnTo>
                <a:lnTo>
                  <a:pt x="2257" y="1030"/>
                </a:lnTo>
                <a:lnTo>
                  <a:pt x="2270" y="1007"/>
                </a:lnTo>
                <a:lnTo>
                  <a:pt x="2284" y="1009"/>
                </a:lnTo>
                <a:lnTo>
                  <a:pt x="2301" y="1040"/>
                </a:lnTo>
                <a:lnTo>
                  <a:pt x="2345" y="1026"/>
                </a:lnTo>
                <a:lnTo>
                  <a:pt x="2359" y="988"/>
                </a:lnTo>
                <a:lnTo>
                  <a:pt x="2376" y="993"/>
                </a:lnTo>
                <a:lnTo>
                  <a:pt x="2389" y="978"/>
                </a:lnTo>
                <a:lnTo>
                  <a:pt x="2407" y="990"/>
                </a:lnTo>
                <a:lnTo>
                  <a:pt x="2451" y="997"/>
                </a:lnTo>
                <a:lnTo>
                  <a:pt x="2464" y="976"/>
                </a:lnTo>
                <a:lnTo>
                  <a:pt x="2482" y="997"/>
                </a:lnTo>
                <a:lnTo>
                  <a:pt x="2495" y="997"/>
                </a:lnTo>
                <a:lnTo>
                  <a:pt x="2508" y="1026"/>
                </a:lnTo>
                <a:lnTo>
                  <a:pt x="2556" y="999"/>
                </a:lnTo>
                <a:lnTo>
                  <a:pt x="2570" y="997"/>
                </a:lnTo>
                <a:lnTo>
                  <a:pt x="2583" y="978"/>
                </a:lnTo>
                <a:lnTo>
                  <a:pt x="2601" y="961"/>
                </a:lnTo>
                <a:lnTo>
                  <a:pt x="2614" y="940"/>
                </a:lnTo>
                <a:lnTo>
                  <a:pt x="2658" y="957"/>
                </a:lnTo>
                <a:lnTo>
                  <a:pt x="2675" y="963"/>
                </a:lnTo>
                <a:lnTo>
                  <a:pt x="2689" y="988"/>
                </a:lnTo>
                <a:lnTo>
                  <a:pt x="2704" y="965"/>
                </a:lnTo>
                <a:lnTo>
                  <a:pt x="2720" y="961"/>
                </a:lnTo>
                <a:lnTo>
                  <a:pt x="2764" y="969"/>
                </a:lnTo>
                <a:lnTo>
                  <a:pt x="2779" y="980"/>
                </a:lnTo>
                <a:lnTo>
                  <a:pt x="2794" y="947"/>
                </a:lnTo>
                <a:lnTo>
                  <a:pt x="2808" y="869"/>
                </a:lnTo>
                <a:lnTo>
                  <a:pt x="2823" y="876"/>
                </a:lnTo>
                <a:lnTo>
                  <a:pt x="2869" y="934"/>
                </a:lnTo>
                <a:lnTo>
                  <a:pt x="2883" y="911"/>
                </a:lnTo>
                <a:lnTo>
                  <a:pt x="2898" y="922"/>
                </a:lnTo>
                <a:lnTo>
                  <a:pt x="2913" y="980"/>
                </a:lnTo>
                <a:lnTo>
                  <a:pt x="2929" y="934"/>
                </a:lnTo>
                <a:lnTo>
                  <a:pt x="2973" y="940"/>
                </a:lnTo>
                <a:lnTo>
                  <a:pt x="2988" y="924"/>
                </a:lnTo>
                <a:lnTo>
                  <a:pt x="3004" y="915"/>
                </a:lnTo>
                <a:lnTo>
                  <a:pt x="3017" y="894"/>
                </a:lnTo>
                <a:lnTo>
                  <a:pt x="3032" y="836"/>
                </a:lnTo>
                <a:lnTo>
                  <a:pt x="3078" y="848"/>
                </a:lnTo>
                <a:lnTo>
                  <a:pt x="3092" y="809"/>
                </a:lnTo>
                <a:lnTo>
                  <a:pt x="3107" y="800"/>
                </a:lnTo>
                <a:lnTo>
                  <a:pt x="3123" y="846"/>
                </a:lnTo>
                <a:lnTo>
                  <a:pt x="3136" y="832"/>
                </a:lnTo>
                <a:lnTo>
                  <a:pt x="3182" y="844"/>
                </a:lnTo>
                <a:lnTo>
                  <a:pt x="3197" y="875"/>
                </a:lnTo>
                <a:lnTo>
                  <a:pt x="3211" y="844"/>
                </a:lnTo>
                <a:lnTo>
                  <a:pt x="3228" y="859"/>
                </a:lnTo>
                <a:lnTo>
                  <a:pt x="3242" y="857"/>
                </a:lnTo>
                <a:lnTo>
                  <a:pt x="3286" y="880"/>
                </a:lnTo>
                <a:lnTo>
                  <a:pt x="3303" y="850"/>
                </a:lnTo>
                <a:lnTo>
                  <a:pt x="3316" y="838"/>
                </a:lnTo>
                <a:lnTo>
                  <a:pt x="3330" y="861"/>
                </a:lnTo>
                <a:lnTo>
                  <a:pt x="3347" y="853"/>
                </a:lnTo>
                <a:lnTo>
                  <a:pt x="3391" y="805"/>
                </a:lnTo>
                <a:lnTo>
                  <a:pt x="3405" y="784"/>
                </a:lnTo>
                <a:lnTo>
                  <a:pt x="3422" y="767"/>
                </a:lnTo>
                <a:lnTo>
                  <a:pt x="3435" y="782"/>
                </a:lnTo>
                <a:lnTo>
                  <a:pt x="3453" y="686"/>
                </a:lnTo>
                <a:lnTo>
                  <a:pt x="3497" y="736"/>
                </a:lnTo>
                <a:lnTo>
                  <a:pt x="3510" y="644"/>
                </a:lnTo>
                <a:lnTo>
                  <a:pt x="3528" y="652"/>
                </a:lnTo>
                <a:lnTo>
                  <a:pt x="3541" y="583"/>
                </a:lnTo>
                <a:lnTo>
                  <a:pt x="3554" y="504"/>
                </a:lnTo>
                <a:lnTo>
                  <a:pt x="3600" y="558"/>
                </a:lnTo>
                <a:lnTo>
                  <a:pt x="3616" y="558"/>
                </a:lnTo>
                <a:lnTo>
                  <a:pt x="3629" y="518"/>
                </a:lnTo>
                <a:lnTo>
                  <a:pt x="3647" y="535"/>
                </a:lnTo>
                <a:lnTo>
                  <a:pt x="3660" y="447"/>
                </a:lnTo>
                <a:lnTo>
                  <a:pt x="3704" y="479"/>
                </a:lnTo>
                <a:lnTo>
                  <a:pt x="3719" y="533"/>
                </a:lnTo>
                <a:lnTo>
                  <a:pt x="3735" y="573"/>
                </a:lnTo>
                <a:lnTo>
                  <a:pt x="3750" y="489"/>
                </a:lnTo>
                <a:lnTo>
                  <a:pt x="3766" y="385"/>
                </a:lnTo>
                <a:lnTo>
                  <a:pt x="3810" y="510"/>
                </a:lnTo>
                <a:lnTo>
                  <a:pt x="3825" y="458"/>
                </a:lnTo>
                <a:lnTo>
                  <a:pt x="3840" y="431"/>
                </a:lnTo>
                <a:lnTo>
                  <a:pt x="3854" y="351"/>
                </a:lnTo>
                <a:lnTo>
                  <a:pt x="3869" y="345"/>
                </a:lnTo>
                <a:lnTo>
                  <a:pt x="3913" y="406"/>
                </a:lnTo>
                <a:lnTo>
                  <a:pt x="3929" y="426"/>
                </a:lnTo>
                <a:lnTo>
                  <a:pt x="3944" y="493"/>
                </a:lnTo>
                <a:lnTo>
                  <a:pt x="3959" y="510"/>
                </a:lnTo>
                <a:lnTo>
                  <a:pt x="3975" y="520"/>
                </a:lnTo>
                <a:lnTo>
                  <a:pt x="4019" y="531"/>
                </a:lnTo>
                <a:lnTo>
                  <a:pt x="4032" y="472"/>
                </a:lnTo>
                <a:lnTo>
                  <a:pt x="4050" y="475"/>
                </a:lnTo>
                <a:lnTo>
                  <a:pt x="4063" y="497"/>
                </a:lnTo>
                <a:lnTo>
                  <a:pt x="4080" y="577"/>
                </a:lnTo>
                <a:lnTo>
                  <a:pt x="4124" y="602"/>
                </a:lnTo>
                <a:lnTo>
                  <a:pt x="4138" y="644"/>
                </a:lnTo>
                <a:lnTo>
                  <a:pt x="4155" y="606"/>
                </a:lnTo>
                <a:lnTo>
                  <a:pt x="4169" y="606"/>
                </a:lnTo>
                <a:lnTo>
                  <a:pt x="4182" y="493"/>
                </a:lnTo>
                <a:lnTo>
                  <a:pt x="4230" y="493"/>
                </a:lnTo>
                <a:lnTo>
                  <a:pt x="4243" y="566"/>
                </a:lnTo>
                <a:lnTo>
                  <a:pt x="4257" y="573"/>
                </a:lnTo>
                <a:lnTo>
                  <a:pt x="4274" y="568"/>
                </a:lnTo>
                <a:lnTo>
                  <a:pt x="4288" y="594"/>
                </a:lnTo>
                <a:lnTo>
                  <a:pt x="4332" y="575"/>
                </a:lnTo>
                <a:lnTo>
                  <a:pt x="4349" y="619"/>
                </a:lnTo>
                <a:lnTo>
                  <a:pt x="4362" y="663"/>
                </a:lnTo>
                <a:lnTo>
                  <a:pt x="4378" y="642"/>
                </a:lnTo>
                <a:lnTo>
                  <a:pt x="4393" y="615"/>
                </a:lnTo>
                <a:lnTo>
                  <a:pt x="4437" y="631"/>
                </a:lnTo>
                <a:lnTo>
                  <a:pt x="4453" y="640"/>
                </a:lnTo>
                <a:lnTo>
                  <a:pt x="4468" y="688"/>
                </a:lnTo>
                <a:lnTo>
                  <a:pt x="4481" y="694"/>
                </a:lnTo>
                <a:lnTo>
                  <a:pt x="4499" y="621"/>
                </a:lnTo>
                <a:lnTo>
                  <a:pt x="4543" y="617"/>
                </a:lnTo>
                <a:lnTo>
                  <a:pt x="4556" y="583"/>
                </a:lnTo>
                <a:lnTo>
                  <a:pt x="4572" y="556"/>
                </a:lnTo>
                <a:lnTo>
                  <a:pt x="4587" y="546"/>
                </a:lnTo>
                <a:lnTo>
                  <a:pt x="4602" y="520"/>
                </a:lnTo>
                <a:lnTo>
                  <a:pt x="4646" y="575"/>
                </a:lnTo>
                <a:lnTo>
                  <a:pt x="4662" y="510"/>
                </a:lnTo>
                <a:lnTo>
                  <a:pt x="4677" y="508"/>
                </a:lnTo>
                <a:lnTo>
                  <a:pt x="4691" y="510"/>
                </a:lnTo>
                <a:lnTo>
                  <a:pt x="4706" y="481"/>
                </a:lnTo>
                <a:lnTo>
                  <a:pt x="4752" y="500"/>
                </a:lnTo>
                <a:lnTo>
                  <a:pt x="4765" y="479"/>
                </a:lnTo>
                <a:lnTo>
                  <a:pt x="4781" y="475"/>
                </a:lnTo>
                <a:lnTo>
                  <a:pt x="4796" y="431"/>
                </a:lnTo>
                <a:lnTo>
                  <a:pt x="4811" y="335"/>
                </a:lnTo>
                <a:lnTo>
                  <a:pt x="4856" y="326"/>
                </a:lnTo>
                <a:lnTo>
                  <a:pt x="4871" y="362"/>
                </a:lnTo>
                <a:lnTo>
                  <a:pt x="4884" y="358"/>
                </a:lnTo>
                <a:lnTo>
                  <a:pt x="4902" y="349"/>
                </a:lnTo>
                <a:lnTo>
                  <a:pt x="4915" y="339"/>
                </a:lnTo>
                <a:lnTo>
                  <a:pt x="4959" y="307"/>
                </a:lnTo>
                <a:lnTo>
                  <a:pt x="4976" y="264"/>
                </a:lnTo>
                <a:lnTo>
                  <a:pt x="4990" y="253"/>
                </a:lnTo>
                <a:lnTo>
                  <a:pt x="5003" y="216"/>
                </a:lnTo>
                <a:lnTo>
                  <a:pt x="5021" y="197"/>
                </a:lnTo>
                <a:lnTo>
                  <a:pt x="5065" y="201"/>
                </a:lnTo>
                <a:lnTo>
                  <a:pt x="5078" y="216"/>
                </a:lnTo>
                <a:lnTo>
                  <a:pt x="5095" y="118"/>
                </a:lnTo>
                <a:lnTo>
                  <a:pt x="5109" y="86"/>
                </a:lnTo>
                <a:lnTo>
                  <a:pt x="5126" y="76"/>
                </a:lnTo>
                <a:lnTo>
                  <a:pt x="5170" y="97"/>
                </a:lnTo>
                <a:lnTo>
                  <a:pt x="5184" y="118"/>
                </a:lnTo>
                <a:lnTo>
                  <a:pt x="5201" y="109"/>
                </a:lnTo>
                <a:lnTo>
                  <a:pt x="5214" y="57"/>
                </a:lnTo>
                <a:lnTo>
                  <a:pt x="5228" y="38"/>
                </a:lnTo>
                <a:lnTo>
                  <a:pt x="5276" y="71"/>
                </a:lnTo>
                <a:lnTo>
                  <a:pt x="5289" y="34"/>
                </a:lnTo>
                <a:lnTo>
                  <a:pt x="5303" y="36"/>
                </a:lnTo>
                <a:lnTo>
                  <a:pt x="5320" y="1"/>
                </a:lnTo>
                <a:lnTo>
                  <a:pt x="5333" y="0"/>
                </a:lnTo>
                <a:lnTo>
                  <a:pt x="5378" y="17"/>
                </a:lnTo>
                <a:lnTo>
                  <a:pt x="5395" y="57"/>
                </a:lnTo>
                <a:lnTo>
                  <a:pt x="5408" y="130"/>
                </a:lnTo>
                <a:lnTo>
                  <a:pt x="5424" y="82"/>
                </a:lnTo>
                <a:lnTo>
                  <a:pt x="5439" y="186"/>
                </a:lnTo>
                <a:lnTo>
                  <a:pt x="5439" y="629"/>
                </a:lnTo>
                <a:lnTo>
                  <a:pt x="5424" y="552"/>
                </a:lnTo>
                <a:lnTo>
                  <a:pt x="5408" y="594"/>
                </a:lnTo>
                <a:lnTo>
                  <a:pt x="5395" y="514"/>
                </a:lnTo>
                <a:lnTo>
                  <a:pt x="5378" y="472"/>
                </a:lnTo>
                <a:lnTo>
                  <a:pt x="5333" y="447"/>
                </a:lnTo>
                <a:lnTo>
                  <a:pt x="5320" y="450"/>
                </a:lnTo>
                <a:lnTo>
                  <a:pt x="5303" y="481"/>
                </a:lnTo>
                <a:lnTo>
                  <a:pt x="5289" y="491"/>
                </a:lnTo>
                <a:lnTo>
                  <a:pt x="5276" y="510"/>
                </a:lnTo>
                <a:lnTo>
                  <a:pt x="5228" y="498"/>
                </a:lnTo>
                <a:lnTo>
                  <a:pt x="5214" y="514"/>
                </a:lnTo>
                <a:lnTo>
                  <a:pt x="5201" y="554"/>
                </a:lnTo>
                <a:lnTo>
                  <a:pt x="5184" y="562"/>
                </a:lnTo>
                <a:lnTo>
                  <a:pt x="5170" y="554"/>
                </a:lnTo>
                <a:lnTo>
                  <a:pt x="5126" y="529"/>
                </a:lnTo>
                <a:lnTo>
                  <a:pt x="5109" y="525"/>
                </a:lnTo>
                <a:lnTo>
                  <a:pt x="5095" y="558"/>
                </a:lnTo>
                <a:lnTo>
                  <a:pt x="5078" y="639"/>
                </a:lnTo>
                <a:lnTo>
                  <a:pt x="5065" y="621"/>
                </a:lnTo>
                <a:lnTo>
                  <a:pt x="5021" y="627"/>
                </a:lnTo>
                <a:lnTo>
                  <a:pt x="5003" y="644"/>
                </a:lnTo>
                <a:lnTo>
                  <a:pt x="4990" y="673"/>
                </a:lnTo>
                <a:lnTo>
                  <a:pt x="4976" y="681"/>
                </a:lnTo>
                <a:lnTo>
                  <a:pt x="4959" y="717"/>
                </a:lnTo>
                <a:lnTo>
                  <a:pt x="4915" y="752"/>
                </a:lnTo>
                <a:lnTo>
                  <a:pt x="4902" y="746"/>
                </a:lnTo>
                <a:lnTo>
                  <a:pt x="4884" y="761"/>
                </a:lnTo>
                <a:lnTo>
                  <a:pt x="4871" y="756"/>
                </a:lnTo>
                <a:lnTo>
                  <a:pt x="4856" y="738"/>
                </a:lnTo>
                <a:lnTo>
                  <a:pt x="4811" y="738"/>
                </a:lnTo>
                <a:lnTo>
                  <a:pt x="4796" y="827"/>
                </a:lnTo>
                <a:lnTo>
                  <a:pt x="4781" y="867"/>
                </a:lnTo>
                <a:lnTo>
                  <a:pt x="4765" y="875"/>
                </a:lnTo>
                <a:lnTo>
                  <a:pt x="4752" y="882"/>
                </a:lnTo>
                <a:lnTo>
                  <a:pt x="4706" y="855"/>
                </a:lnTo>
                <a:lnTo>
                  <a:pt x="4691" y="878"/>
                </a:lnTo>
                <a:lnTo>
                  <a:pt x="4677" y="878"/>
                </a:lnTo>
                <a:lnTo>
                  <a:pt x="4662" y="886"/>
                </a:lnTo>
                <a:lnTo>
                  <a:pt x="4646" y="940"/>
                </a:lnTo>
                <a:lnTo>
                  <a:pt x="4602" y="871"/>
                </a:lnTo>
                <a:lnTo>
                  <a:pt x="4587" y="915"/>
                </a:lnTo>
                <a:lnTo>
                  <a:pt x="4572" y="921"/>
                </a:lnTo>
                <a:lnTo>
                  <a:pt x="4556" y="940"/>
                </a:lnTo>
                <a:lnTo>
                  <a:pt x="4543" y="974"/>
                </a:lnTo>
                <a:lnTo>
                  <a:pt x="4499" y="972"/>
                </a:lnTo>
                <a:lnTo>
                  <a:pt x="4481" y="1034"/>
                </a:lnTo>
                <a:lnTo>
                  <a:pt x="4468" y="1028"/>
                </a:lnTo>
                <a:lnTo>
                  <a:pt x="4453" y="976"/>
                </a:lnTo>
                <a:lnTo>
                  <a:pt x="4437" y="988"/>
                </a:lnTo>
                <a:lnTo>
                  <a:pt x="4393" y="963"/>
                </a:lnTo>
                <a:lnTo>
                  <a:pt x="4378" y="990"/>
                </a:lnTo>
                <a:lnTo>
                  <a:pt x="4362" y="1009"/>
                </a:lnTo>
                <a:lnTo>
                  <a:pt x="4349" y="976"/>
                </a:lnTo>
                <a:lnTo>
                  <a:pt x="4332" y="901"/>
                </a:lnTo>
                <a:lnTo>
                  <a:pt x="4288" y="915"/>
                </a:lnTo>
                <a:lnTo>
                  <a:pt x="4274" y="919"/>
                </a:lnTo>
                <a:lnTo>
                  <a:pt x="4257" y="890"/>
                </a:lnTo>
                <a:lnTo>
                  <a:pt x="4243" y="876"/>
                </a:lnTo>
                <a:lnTo>
                  <a:pt x="4230" y="821"/>
                </a:lnTo>
                <a:lnTo>
                  <a:pt x="4182" y="815"/>
                </a:lnTo>
                <a:lnTo>
                  <a:pt x="4169" y="940"/>
                </a:lnTo>
                <a:lnTo>
                  <a:pt x="4155" y="932"/>
                </a:lnTo>
                <a:lnTo>
                  <a:pt x="4138" y="947"/>
                </a:lnTo>
                <a:lnTo>
                  <a:pt x="4124" y="919"/>
                </a:lnTo>
                <a:lnTo>
                  <a:pt x="4080" y="903"/>
                </a:lnTo>
                <a:lnTo>
                  <a:pt x="4063" y="842"/>
                </a:lnTo>
                <a:lnTo>
                  <a:pt x="4050" y="802"/>
                </a:lnTo>
                <a:lnTo>
                  <a:pt x="4032" y="782"/>
                </a:lnTo>
                <a:lnTo>
                  <a:pt x="4019" y="859"/>
                </a:lnTo>
                <a:lnTo>
                  <a:pt x="3975" y="857"/>
                </a:lnTo>
                <a:lnTo>
                  <a:pt x="3959" y="836"/>
                </a:lnTo>
                <a:lnTo>
                  <a:pt x="3944" y="823"/>
                </a:lnTo>
                <a:lnTo>
                  <a:pt x="3929" y="731"/>
                </a:lnTo>
                <a:lnTo>
                  <a:pt x="3913" y="715"/>
                </a:lnTo>
                <a:lnTo>
                  <a:pt x="3869" y="650"/>
                </a:lnTo>
                <a:lnTo>
                  <a:pt x="3854" y="688"/>
                </a:lnTo>
                <a:lnTo>
                  <a:pt x="3840" y="736"/>
                </a:lnTo>
                <a:lnTo>
                  <a:pt x="3825" y="773"/>
                </a:lnTo>
                <a:lnTo>
                  <a:pt x="3810" y="838"/>
                </a:lnTo>
                <a:lnTo>
                  <a:pt x="3766" y="692"/>
                </a:lnTo>
                <a:lnTo>
                  <a:pt x="3750" y="813"/>
                </a:lnTo>
                <a:lnTo>
                  <a:pt x="3735" y="915"/>
                </a:lnTo>
                <a:lnTo>
                  <a:pt x="3719" y="857"/>
                </a:lnTo>
                <a:lnTo>
                  <a:pt x="3704" y="802"/>
                </a:lnTo>
                <a:lnTo>
                  <a:pt x="3660" y="788"/>
                </a:lnTo>
                <a:lnTo>
                  <a:pt x="3647" y="857"/>
                </a:lnTo>
                <a:lnTo>
                  <a:pt x="3629" y="848"/>
                </a:lnTo>
                <a:lnTo>
                  <a:pt x="3616" y="886"/>
                </a:lnTo>
                <a:lnTo>
                  <a:pt x="3600" y="892"/>
                </a:lnTo>
                <a:lnTo>
                  <a:pt x="3554" y="844"/>
                </a:lnTo>
                <a:lnTo>
                  <a:pt x="3541" y="901"/>
                </a:lnTo>
                <a:lnTo>
                  <a:pt x="3528" y="972"/>
                </a:lnTo>
                <a:lnTo>
                  <a:pt x="3510" y="969"/>
                </a:lnTo>
                <a:lnTo>
                  <a:pt x="3497" y="1018"/>
                </a:lnTo>
                <a:lnTo>
                  <a:pt x="3453" y="1017"/>
                </a:lnTo>
                <a:lnTo>
                  <a:pt x="3435" y="1061"/>
                </a:lnTo>
                <a:lnTo>
                  <a:pt x="3422" y="1043"/>
                </a:lnTo>
                <a:lnTo>
                  <a:pt x="3405" y="1063"/>
                </a:lnTo>
                <a:lnTo>
                  <a:pt x="3391" y="1059"/>
                </a:lnTo>
                <a:lnTo>
                  <a:pt x="3347" y="1116"/>
                </a:lnTo>
                <a:lnTo>
                  <a:pt x="3330" y="1135"/>
                </a:lnTo>
                <a:lnTo>
                  <a:pt x="3316" y="1112"/>
                </a:lnTo>
                <a:lnTo>
                  <a:pt x="3303" y="1116"/>
                </a:lnTo>
                <a:lnTo>
                  <a:pt x="3286" y="1137"/>
                </a:lnTo>
                <a:lnTo>
                  <a:pt x="3242" y="1116"/>
                </a:lnTo>
                <a:lnTo>
                  <a:pt x="3228" y="1116"/>
                </a:lnTo>
                <a:lnTo>
                  <a:pt x="3211" y="1103"/>
                </a:lnTo>
                <a:lnTo>
                  <a:pt x="3197" y="1130"/>
                </a:lnTo>
                <a:lnTo>
                  <a:pt x="3182" y="1101"/>
                </a:lnTo>
                <a:lnTo>
                  <a:pt x="3136" y="1086"/>
                </a:lnTo>
                <a:lnTo>
                  <a:pt x="3123" y="1091"/>
                </a:lnTo>
                <a:lnTo>
                  <a:pt x="3107" y="1066"/>
                </a:lnTo>
                <a:lnTo>
                  <a:pt x="3092" y="1076"/>
                </a:lnTo>
                <a:lnTo>
                  <a:pt x="3078" y="1095"/>
                </a:lnTo>
                <a:lnTo>
                  <a:pt x="3032" y="1088"/>
                </a:lnTo>
                <a:lnTo>
                  <a:pt x="3017" y="1139"/>
                </a:lnTo>
                <a:lnTo>
                  <a:pt x="3004" y="1159"/>
                </a:lnTo>
                <a:lnTo>
                  <a:pt x="2988" y="1174"/>
                </a:lnTo>
                <a:lnTo>
                  <a:pt x="2973" y="1182"/>
                </a:lnTo>
                <a:lnTo>
                  <a:pt x="2929" y="1172"/>
                </a:lnTo>
                <a:lnTo>
                  <a:pt x="2913" y="1224"/>
                </a:lnTo>
                <a:lnTo>
                  <a:pt x="2898" y="1182"/>
                </a:lnTo>
                <a:lnTo>
                  <a:pt x="2883" y="1172"/>
                </a:lnTo>
                <a:lnTo>
                  <a:pt x="2869" y="1199"/>
                </a:lnTo>
                <a:lnTo>
                  <a:pt x="2823" y="1139"/>
                </a:lnTo>
                <a:lnTo>
                  <a:pt x="2808" y="1145"/>
                </a:lnTo>
                <a:lnTo>
                  <a:pt x="2794" y="1216"/>
                </a:lnTo>
                <a:lnTo>
                  <a:pt x="2779" y="1228"/>
                </a:lnTo>
                <a:lnTo>
                  <a:pt x="2764" y="1214"/>
                </a:lnTo>
                <a:lnTo>
                  <a:pt x="2720" y="1212"/>
                </a:lnTo>
                <a:lnTo>
                  <a:pt x="2704" y="1216"/>
                </a:lnTo>
                <a:lnTo>
                  <a:pt x="2689" y="1237"/>
                </a:lnTo>
                <a:lnTo>
                  <a:pt x="2675" y="1212"/>
                </a:lnTo>
                <a:lnTo>
                  <a:pt x="2658" y="1220"/>
                </a:lnTo>
                <a:lnTo>
                  <a:pt x="2614" y="1201"/>
                </a:lnTo>
                <a:lnTo>
                  <a:pt x="2601" y="1224"/>
                </a:lnTo>
                <a:lnTo>
                  <a:pt x="2583" y="1239"/>
                </a:lnTo>
                <a:lnTo>
                  <a:pt x="2570" y="1249"/>
                </a:lnTo>
                <a:lnTo>
                  <a:pt x="2556" y="1260"/>
                </a:lnTo>
                <a:lnTo>
                  <a:pt x="2508" y="1279"/>
                </a:lnTo>
                <a:lnTo>
                  <a:pt x="2495" y="1258"/>
                </a:lnTo>
                <a:lnTo>
                  <a:pt x="2482" y="1260"/>
                </a:lnTo>
                <a:lnTo>
                  <a:pt x="2464" y="1243"/>
                </a:lnTo>
                <a:lnTo>
                  <a:pt x="2451" y="1264"/>
                </a:lnTo>
                <a:lnTo>
                  <a:pt x="2407" y="1254"/>
                </a:lnTo>
                <a:lnTo>
                  <a:pt x="2389" y="1249"/>
                </a:lnTo>
                <a:lnTo>
                  <a:pt x="2376" y="1254"/>
                </a:lnTo>
                <a:lnTo>
                  <a:pt x="2359" y="1253"/>
                </a:lnTo>
                <a:lnTo>
                  <a:pt x="2345" y="1285"/>
                </a:lnTo>
                <a:lnTo>
                  <a:pt x="2301" y="1291"/>
                </a:lnTo>
                <a:lnTo>
                  <a:pt x="2284" y="1276"/>
                </a:lnTo>
                <a:lnTo>
                  <a:pt x="2270" y="1276"/>
                </a:lnTo>
                <a:lnTo>
                  <a:pt x="2257" y="1297"/>
                </a:lnTo>
                <a:lnTo>
                  <a:pt x="2240" y="1291"/>
                </a:lnTo>
                <a:lnTo>
                  <a:pt x="2196" y="1291"/>
                </a:lnTo>
                <a:lnTo>
                  <a:pt x="2182" y="1289"/>
                </a:lnTo>
                <a:lnTo>
                  <a:pt x="2165" y="1293"/>
                </a:lnTo>
                <a:lnTo>
                  <a:pt x="2151" y="1302"/>
                </a:lnTo>
                <a:lnTo>
                  <a:pt x="2136" y="1299"/>
                </a:lnTo>
                <a:lnTo>
                  <a:pt x="2092" y="1308"/>
                </a:lnTo>
                <a:lnTo>
                  <a:pt x="2077" y="1343"/>
                </a:lnTo>
                <a:lnTo>
                  <a:pt x="2061" y="1341"/>
                </a:lnTo>
                <a:lnTo>
                  <a:pt x="2046" y="1322"/>
                </a:lnTo>
                <a:lnTo>
                  <a:pt x="2033" y="1329"/>
                </a:lnTo>
                <a:lnTo>
                  <a:pt x="1986" y="1343"/>
                </a:lnTo>
                <a:lnTo>
                  <a:pt x="1971" y="1345"/>
                </a:lnTo>
                <a:lnTo>
                  <a:pt x="1958" y="1347"/>
                </a:lnTo>
                <a:lnTo>
                  <a:pt x="1942" y="1368"/>
                </a:lnTo>
                <a:lnTo>
                  <a:pt x="1927" y="1379"/>
                </a:lnTo>
                <a:lnTo>
                  <a:pt x="1883" y="1366"/>
                </a:lnTo>
                <a:lnTo>
                  <a:pt x="1867" y="1356"/>
                </a:lnTo>
                <a:lnTo>
                  <a:pt x="1852" y="1366"/>
                </a:lnTo>
                <a:lnTo>
                  <a:pt x="1837" y="1389"/>
                </a:lnTo>
                <a:lnTo>
                  <a:pt x="1823" y="1431"/>
                </a:lnTo>
                <a:lnTo>
                  <a:pt x="1779" y="1406"/>
                </a:lnTo>
                <a:lnTo>
                  <a:pt x="1762" y="1410"/>
                </a:lnTo>
                <a:lnTo>
                  <a:pt x="1748" y="1418"/>
                </a:lnTo>
                <a:lnTo>
                  <a:pt x="1733" y="1408"/>
                </a:lnTo>
                <a:lnTo>
                  <a:pt x="1718" y="1406"/>
                </a:lnTo>
                <a:lnTo>
                  <a:pt x="1674" y="1396"/>
                </a:lnTo>
                <a:lnTo>
                  <a:pt x="1660" y="1395"/>
                </a:lnTo>
                <a:lnTo>
                  <a:pt x="1643" y="1427"/>
                </a:lnTo>
                <a:lnTo>
                  <a:pt x="1629" y="1444"/>
                </a:lnTo>
                <a:lnTo>
                  <a:pt x="1612" y="1441"/>
                </a:lnTo>
                <a:lnTo>
                  <a:pt x="1568" y="1441"/>
                </a:lnTo>
                <a:lnTo>
                  <a:pt x="1555" y="1412"/>
                </a:lnTo>
                <a:lnTo>
                  <a:pt x="1537" y="1421"/>
                </a:lnTo>
                <a:lnTo>
                  <a:pt x="1524" y="1448"/>
                </a:lnTo>
                <a:lnTo>
                  <a:pt x="1510" y="1466"/>
                </a:lnTo>
                <a:lnTo>
                  <a:pt x="1463" y="1460"/>
                </a:lnTo>
                <a:lnTo>
                  <a:pt x="1449" y="1469"/>
                </a:lnTo>
                <a:lnTo>
                  <a:pt x="1436" y="1443"/>
                </a:lnTo>
                <a:lnTo>
                  <a:pt x="1418" y="1425"/>
                </a:lnTo>
                <a:lnTo>
                  <a:pt x="1405" y="1400"/>
                </a:lnTo>
                <a:lnTo>
                  <a:pt x="1361" y="1406"/>
                </a:lnTo>
                <a:lnTo>
                  <a:pt x="1344" y="1452"/>
                </a:lnTo>
                <a:lnTo>
                  <a:pt x="1330" y="1441"/>
                </a:lnTo>
                <a:lnTo>
                  <a:pt x="1315" y="1471"/>
                </a:lnTo>
                <a:lnTo>
                  <a:pt x="1299" y="1490"/>
                </a:lnTo>
                <a:lnTo>
                  <a:pt x="1255" y="1514"/>
                </a:lnTo>
                <a:lnTo>
                  <a:pt x="1240" y="1508"/>
                </a:lnTo>
                <a:lnTo>
                  <a:pt x="1225" y="1515"/>
                </a:lnTo>
                <a:lnTo>
                  <a:pt x="1209" y="1517"/>
                </a:lnTo>
                <a:lnTo>
                  <a:pt x="1194" y="1519"/>
                </a:lnTo>
                <a:lnTo>
                  <a:pt x="1150" y="1519"/>
                </a:lnTo>
                <a:lnTo>
                  <a:pt x="1134" y="1525"/>
                </a:lnTo>
                <a:lnTo>
                  <a:pt x="1121" y="1535"/>
                </a:lnTo>
                <a:lnTo>
                  <a:pt x="1106" y="1550"/>
                </a:lnTo>
                <a:lnTo>
                  <a:pt x="1090" y="1544"/>
                </a:lnTo>
                <a:lnTo>
                  <a:pt x="1046" y="1540"/>
                </a:lnTo>
                <a:lnTo>
                  <a:pt x="1031" y="1546"/>
                </a:lnTo>
                <a:lnTo>
                  <a:pt x="1015" y="1556"/>
                </a:lnTo>
                <a:lnTo>
                  <a:pt x="1002" y="1546"/>
                </a:lnTo>
                <a:lnTo>
                  <a:pt x="985" y="1544"/>
                </a:lnTo>
                <a:lnTo>
                  <a:pt x="940" y="1546"/>
                </a:lnTo>
                <a:lnTo>
                  <a:pt x="927" y="1538"/>
                </a:lnTo>
                <a:lnTo>
                  <a:pt x="910" y="1556"/>
                </a:lnTo>
                <a:lnTo>
                  <a:pt x="896" y="1577"/>
                </a:lnTo>
                <a:lnTo>
                  <a:pt x="881" y="1561"/>
                </a:lnTo>
                <a:lnTo>
                  <a:pt x="835" y="1558"/>
                </a:lnTo>
                <a:lnTo>
                  <a:pt x="822" y="1560"/>
                </a:lnTo>
                <a:lnTo>
                  <a:pt x="808" y="1571"/>
                </a:lnTo>
                <a:lnTo>
                  <a:pt x="791" y="1581"/>
                </a:lnTo>
                <a:lnTo>
                  <a:pt x="777" y="1590"/>
                </a:lnTo>
                <a:lnTo>
                  <a:pt x="733" y="1577"/>
                </a:lnTo>
                <a:lnTo>
                  <a:pt x="716" y="1571"/>
                </a:lnTo>
                <a:lnTo>
                  <a:pt x="703" y="1577"/>
                </a:lnTo>
                <a:lnTo>
                  <a:pt x="685" y="1611"/>
                </a:lnTo>
                <a:lnTo>
                  <a:pt x="672" y="1617"/>
                </a:lnTo>
                <a:lnTo>
                  <a:pt x="628" y="1609"/>
                </a:lnTo>
                <a:lnTo>
                  <a:pt x="610" y="1604"/>
                </a:lnTo>
                <a:lnTo>
                  <a:pt x="597" y="1602"/>
                </a:lnTo>
                <a:lnTo>
                  <a:pt x="584" y="1594"/>
                </a:lnTo>
                <a:lnTo>
                  <a:pt x="566" y="1609"/>
                </a:lnTo>
                <a:lnTo>
                  <a:pt x="522" y="1604"/>
                </a:lnTo>
                <a:lnTo>
                  <a:pt x="509" y="1600"/>
                </a:lnTo>
                <a:lnTo>
                  <a:pt x="491" y="1609"/>
                </a:lnTo>
                <a:lnTo>
                  <a:pt x="478" y="1602"/>
                </a:lnTo>
                <a:lnTo>
                  <a:pt x="463" y="1594"/>
                </a:lnTo>
                <a:lnTo>
                  <a:pt x="417" y="1594"/>
                </a:lnTo>
                <a:lnTo>
                  <a:pt x="403" y="1592"/>
                </a:lnTo>
                <a:lnTo>
                  <a:pt x="388" y="1585"/>
                </a:lnTo>
                <a:lnTo>
                  <a:pt x="372" y="1571"/>
                </a:lnTo>
                <a:lnTo>
                  <a:pt x="359" y="1563"/>
                </a:lnTo>
                <a:lnTo>
                  <a:pt x="313" y="1567"/>
                </a:lnTo>
                <a:lnTo>
                  <a:pt x="298" y="1571"/>
                </a:lnTo>
                <a:lnTo>
                  <a:pt x="284" y="1583"/>
                </a:lnTo>
                <a:lnTo>
                  <a:pt x="269" y="1725"/>
                </a:lnTo>
                <a:lnTo>
                  <a:pt x="253" y="1742"/>
                </a:lnTo>
                <a:lnTo>
                  <a:pt x="209" y="1736"/>
                </a:lnTo>
                <a:lnTo>
                  <a:pt x="194" y="1778"/>
                </a:lnTo>
                <a:lnTo>
                  <a:pt x="179" y="1744"/>
                </a:lnTo>
                <a:lnTo>
                  <a:pt x="163" y="1750"/>
                </a:lnTo>
                <a:lnTo>
                  <a:pt x="150" y="1753"/>
                </a:lnTo>
                <a:lnTo>
                  <a:pt x="104" y="1732"/>
                </a:lnTo>
                <a:lnTo>
                  <a:pt x="88" y="1740"/>
                </a:lnTo>
                <a:lnTo>
                  <a:pt x="75" y="1740"/>
                </a:lnTo>
                <a:lnTo>
                  <a:pt x="60" y="1721"/>
                </a:lnTo>
                <a:lnTo>
                  <a:pt x="44" y="1707"/>
                </a:lnTo>
                <a:lnTo>
                  <a:pt x="0" y="1690"/>
                </a:lnTo>
              </a:path>
            </a:pathLst>
          </a:custGeom>
          <a:noFill/>
          <a:ln w="15875">
            <a:solidFill>
              <a:srgbClr val="000000"/>
            </a:solidFill>
            <a:prstDash val="solid"/>
            <a:round/>
            <a:headEnd/>
            <a:tailEnd/>
          </a:ln>
        </p:spPr>
        <p:txBody>
          <a:bodyPr/>
          <a:lstStyle/>
          <a:p>
            <a:endParaRPr lang="en-US"/>
          </a:p>
        </p:txBody>
      </p:sp>
      <p:sp>
        <p:nvSpPr>
          <p:cNvPr id="108561" name="Freeform 20"/>
          <p:cNvSpPr>
            <a:spLocks/>
          </p:cNvSpPr>
          <p:nvPr/>
        </p:nvSpPr>
        <p:spPr bwMode="auto">
          <a:xfrm>
            <a:off x="2452688" y="2401888"/>
            <a:ext cx="4318000" cy="1514475"/>
          </a:xfrm>
          <a:custGeom>
            <a:avLst/>
            <a:gdLst>
              <a:gd name="T0" fmla="*/ 2147483647 w 5439"/>
              <a:gd name="T1" fmla="*/ 2147483647 h 1910"/>
              <a:gd name="T2" fmla="*/ 2147483647 w 5439"/>
              <a:gd name="T3" fmla="*/ 2147483647 h 1910"/>
              <a:gd name="T4" fmla="*/ 2147483647 w 5439"/>
              <a:gd name="T5" fmla="*/ 2147483647 h 1910"/>
              <a:gd name="T6" fmla="*/ 2147483647 w 5439"/>
              <a:gd name="T7" fmla="*/ 2147483647 h 1910"/>
              <a:gd name="T8" fmla="*/ 2147483647 w 5439"/>
              <a:gd name="T9" fmla="*/ 2147483647 h 1910"/>
              <a:gd name="T10" fmla="*/ 2147483647 w 5439"/>
              <a:gd name="T11" fmla="*/ 2147483647 h 1910"/>
              <a:gd name="T12" fmla="*/ 2147483647 w 5439"/>
              <a:gd name="T13" fmla="*/ 2147483647 h 1910"/>
              <a:gd name="T14" fmla="*/ 2147483647 w 5439"/>
              <a:gd name="T15" fmla="*/ 2147483647 h 1910"/>
              <a:gd name="T16" fmla="*/ 2147483647 w 5439"/>
              <a:gd name="T17" fmla="*/ 2147483647 h 1910"/>
              <a:gd name="T18" fmla="*/ 2147483647 w 5439"/>
              <a:gd name="T19" fmla="*/ 2147483647 h 1910"/>
              <a:gd name="T20" fmla="*/ 2147483647 w 5439"/>
              <a:gd name="T21" fmla="*/ 2147483647 h 1910"/>
              <a:gd name="T22" fmla="*/ 2147483647 w 5439"/>
              <a:gd name="T23" fmla="*/ 2147483647 h 1910"/>
              <a:gd name="T24" fmla="*/ 2147483647 w 5439"/>
              <a:gd name="T25" fmla="*/ 2147483647 h 1910"/>
              <a:gd name="T26" fmla="*/ 2147483647 w 5439"/>
              <a:gd name="T27" fmla="*/ 2147483647 h 1910"/>
              <a:gd name="T28" fmla="*/ 2147483647 w 5439"/>
              <a:gd name="T29" fmla="*/ 2147483647 h 1910"/>
              <a:gd name="T30" fmla="*/ 2147483647 w 5439"/>
              <a:gd name="T31" fmla="*/ 2147483647 h 1910"/>
              <a:gd name="T32" fmla="*/ 2147483647 w 5439"/>
              <a:gd name="T33" fmla="*/ 2147483647 h 1910"/>
              <a:gd name="T34" fmla="*/ 2147483647 w 5439"/>
              <a:gd name="T35" fmla="*/ 2147483647 h 1910"/>
              <a:gd name="T36" fmla="*/ 2147483647 w 5439"/>
              <a:gd name="T37" fmla="*/ 2147483647 h 1910"/>
              <a:gd name="T38" fmla="*/ 2147483647 w 5439"/>
              <a:gd name="T39" fmla="*/ 2147483647 h 1910"/>
              <a:gd name="T40" fmla="*/ 2147483647 w 5439"/>
              <a:gd name="T41" fmla="*/ 2147483647 h 1910"/>
              <a:gd name="T42" fmla="*/ 2147483647 w 5439"/>
              <a:gd name="T43" fmla="*/ 2147483647 h 1910"/>
              <a:gd name="T44" fmla="*/ 2147483647 w 5439"/>
              <a:gd name="T45" fmla="*/ 2147483647 h 1910"/>
              <a:gd name="T46" fmla="*/ 2147483647 w 5439"/>
              <a:gd name="T47" fmla="*/ 2147483647 h 1910"/>
              <a:gd name="T48" fmla="*/ 2147483647 w 5439"/>
              <a:gd name="T49" fmla="*/ 2147483647 h 1910"/>
              <a:gd name="T50" fmla="*/ 2147483647 w 5439"/>
              <a:gd name="T51" fmla="*/ 2147483647 h 1910"/>
              <a:gd name="T52" fmla="*/ 2147483647 w 5439"/>
              <a:gd name="T53" fmla="*/ 2147483647 h 1910"/>
              <a:gd name="T54" fmla="*/ 2147483647 w 5439"/>
              <a:gd name="T55" fmla="*/ 2147483647 h 1910"/>
              <a:gd name="T56" fmla="*/ 2147483647 w 5439"/>
              <a:gd name="T57" fmla="*/ 2147483647 h 1910"/>
              <a:gd name="T58" fmla="*/ 2147483647 w 5439"/>
              <a:gd name="T59" fmla="*/ 2147483647 h 1910"/>
              <a:gd name="T60" fmla="*/ 2147483647 w 5439"/>
              <a:gd name="T61" fmla="*/ 2147483647 h 1910"/>
              <a:gd name="T62" fmla="*/ 2147483647 w 5439"/>
              <a:gd name="T63" fmla="*/ 2147483647 h 1910"/>
              <a:gd name="T64" fmla="*/ 2147483647 w 5439"/>
              <a:gd name="T65" fmla="*/ 2147483647 h 1910"/>
              <a:gd name="T66" fmla="*/ 2147483647 w 5439"/>
              <a:gd name="T67" fmla="*/ 2147483647 h 1910"/>
              <a:gd name="T68" fmla="*/ 2147483647 w 5439"/>
              <a:gd name="T69" fmla="*/ 2147483647 h 1910"/>
              <a:gd name="T70" fmla="*/ 2147483647 w 5439"/>
              <a:gd name="T71" fmla="*/ 2147483647 h 1910"/>
              <a:gd name="T72" fmla="*/ 2147483647 w 5439"/>
              <a:gd name="T73" fmla="*/ 2147483647 h 1910"/>
              <a:gd name="T74" fmla="*/ 2147483647 w 5439"/>
              <a:gd name="T75" fmla="*/ 2147483647 h 1910"/>
              <a:gd name="T76" fmla="*/ 2147483647 w 5439"/>
              <a:gd name="T77" fmla="*/ 2147483647 h 1910"/>
              <a:gd name="T78" fmla="*/ 2147483647 w 5439"/>
              <a:gd name="T79" fmla="*/ 2147483647 h 1910"/>
              <a:gd name="T80" fmla="*/ 2147483647 w 5439"/>
              <a:gd name="T81" fmla="*/ 2147483647 h 1910"/>
              <a:gd name="T82" fmla="*/ 2147483647 w 5439"/>
              <a:gd name="T83" fmla="*/ 2147483647 h 1910"/>
              <a:gd name="T84" fmla="*/ 2147483647 w 5439"/>
              <a:gd name="T85" fmla="*/ 2147483647 h 1910"/>
              <a:gd name="T86" fmla="*/ 2147483647 w 5439"/>
              <a:gd name="T87" fmla="*/ 2147483647 h 1910"/>
              <a:gd name="T88" fmla="*/ 2147483647 w 5439"/>
              <a:gd name="T89" fmla="*/ 2147483647 h 1910"/>
              <a:gd name="T90" fmla="*/ 2147483647 w 5439"/>
              <a:gd name="T91" fmla="*/ 2147483647 h 1910"/>
              <a:gd name="T92" fmla="*/ 2147483647 w 5439"/>
              <a:gd name="T93" fmla="*/ 2147483647 h 1910"/>
              <a:gd name="T94" fmla="*/ 2147483647 w 5439"/>
              <a:gd name="T95" fmla="*/ 2147483647 h 1910"/>
              <a:gd name="T96" fmla="*/ 2147483647 w 5439"/>
              <a:gd name="T97" fmla="*/ 2147483647 h 1910"/>
              <a:gd name="T98" fmla="*/ 2147483647 w 5439"/>
              <a:gd name="T99" fmla="*/ 2147483647 h 1910"/>
              <a:gd name="T100" fmla="*/ 2147483647 w 5439"/>
              <a:gd name="T101" fmla="*/ 2147483647 h 1910"/>
              <a:gd name="T102" fmla="*/ 2147483647 w 5439"/>
              <a:gd name="T103" fmla="*/ 2147483647 h 1910"/>
              <a:gd name="T104" fmla="*/ 2147483647 w 5439"/>
              <a:gd name="T105" fmla="*/ 2147483647 h 1910"/>
              <a:gd name="T106" fmla="*/ 2147483647 w 5439"/>
              <a:gd name="T107" fmla="*/ 2147483647 h 1910"/>
              <a:gd name="T108" fmla="*/ 2147483647 w 5439"/>
              <a:gd name="T109" fmla="*/ 2147483647 h 1910"/>
              <a:gd name="T110" fmla="*/ 2147483647 w 5439"/>
              <a:gd name="T111" fmla="*/ 2147483647 h 1910"/>
              <a:gd name="T112" fmla="*/ 2147483647 w 5439"/>
              <a:gd name="T113" fmla="*/ 2147483647 h 1910"/>
              <a:gd name="T114" fmla="*/ 2147483647 w 5439"/>
              <a:gd name="T115" fmla="*/ 2147483647 h 19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910"/>
              <a:gd name="T176" fmla="*/ 5439 w 5439"/>
              <a:gd name="T177" fmla="*/ 1910 h 19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910">
                <a:moveTo>
                  <a:pt x="0" y="1829"/>
                </a:moveTo>
                <a:lnTo>
                  <a:pt x="0" y="1451"/>
                </a:lnTo>
                <a:lnTo>
                  <a:pt x="44" y="1472"/>
                </a:lnTo>
                <a:lnTo>
                  <a:pt x="60" y="1482"/>
                </a:lnTo>
                <a:lnTo>
                  <a:pt x="75" y="1472"/>
                </a:lnTo>
                <a:lnTo>
                  <a:pt x="88" y="1480"/>
                </a:lnTo>
                <a:lnTo>
                  <a:pt x="104" y="1461"/>
                </a:lnTo>
                <a:lnTo>
                  <a:pt x="150" y="1486"/>
                </a:lnTo>
                <a:lnTo>
                  <a:pt x="163" y="1493"/>
                </a:lnTo>
                <a:lnTo>
                  <a:pt x="179" y="1493"/>
                </a:lnTo>
                <a:lnTo>
                  <a:pt x="194" y="1528"/>
                </a:lnTo>
                <a:lnTo>
                  <a:pt x="209" y="1468"/>
                </a:lnTo>
                <a:lnTo>
                  <a:pt x="253" y="1464"/>
                </a:lnTo>
                <a:lnTo>
                  <a:pt x="269" y="1459"/>
                </a:lnTo>
                <a:lnTo>
                  <a:pt x="284" y="1439"/>
                </a:lnTo>
                <a:lnTo>
                  <a:pt x="298" y="1428"/>
                </a:lnTo>
                <a:lnTo>
                  <a:pt x="313" y="1424"/>
                </a:lnTo>
                <a:lnTo>
                  <a:pt x="359" y="1420"/>
                </a:lnTo>
                <a:lnTo>
                  <a:pt x="372" y="1428"/>
                </a:lnTo>
                <a:lnTo>
                  <a:pt x="388" y="1438"/>
                </a:lnTo>
                <a:lnTo>
                  <a:pt x="403" y="1445"/>
                </a:lnTo>
                <a:lnTo>
                  <a:pt x="417" y="1445"/>
                </a:lnTo>
                <a:lnTo>
                  <a:pt x="463" y="1447"/>
                </a:lnTo>
                <a:lnTo>
                  <a:pt x="478" y="1457"/>
                </a:lnTo>
                <a:lnTo>
                  <a:pt x="491" y="1462"/>
                </a:lnTo>
                <a:lnTo>
                  <a:pt x="509" y="1453"/>
                </a:lnTo>
                <a:lnTo>
                  <a:pt x="522" y="1457"/>
                </a:lnTo>
                <a:lnTo>
                  <a:pt x="566" y="1464"/>
                </a:lnTo>
                <a:lnTo>
                  <a:pt x="584" y="1451"/>
                </a:lnTo>
                <a:lnTo>
                  <a:pt x="597" y="1461"/>
                </a:lnTo>
                <a:lnTo>
                  <a:pt x="610" y="1457"/>
                </a:lnTo>
                <a:lnTo>
                  <a:pt x="628" y="1461"/>
                </a:lnTo>
                <a:lnTo>
                  <a:pt x="672" y="1472"/>
                </a:lnTo>
                <a:lnTo>
                  <a:pt x="685" y="1464"/>
                </a:lnTo>
                <a:lnTo>
                  <a:pt x="703" y="1459"/>
                </a:lnTo>
                <a:lnTo>
                  <a:pt x="716" y="1445"/>
                </a:lnTo>
                <a:lnTo>
                  <a:pt x="733" y="1447"/>
                </a:lnTo>
                <a:lnTo>
                  <a:pt x="777" y="1468"/>
                </a:lnTo>
                <a:lnTo>
                  <a:pt x="791" y="1464"/>
                </a:lnTo>
                <a:lnTo>
                  <a:pt x="808" y="1462"/>
                </a:lnTo>
                <a:lnTo>
                  <a:pt x="822" y="1445"/>
                </a:lnTo>
                <a:lnTo>
                  <a:pt x="835" y="1447"/>
                </a:lnTo>
                <a:lnTo>
                  <a:pt x="881" y="1459"/>
                </a:lnTo>
                <a:lnTo>
                  <a:pt x="896" y="1478"/>
                </a:lnTo>
                <a:lnTo>
                  <a:pt x="910" y="1461"/>
                </a:lnTo>
                <a:lnTo>
                  <a:pt x="927" y="1438"/>
                </a:lnTo>
                <a:lnTo>
                  <a:pt x="940" y="1447"/>
                </a:lnTo>
                <a:lnTo>
                  <a:pt x="985" y="1439"/>
                </a:lnTo>
                <a:lnTo>
                  <a:pt x="1002" y="1439"/>
                </a:lnTo>
                <a:lnTo>
                  <a:pt x="1015" y="1441"/>
                </a:lnTo>
                <a:lnTo>
                  <a:pt x="1031" y="1436"/>
                </a:lnTo>
                <a:lnTo>
                  <a:pt x="1046" y="1420"/>
                </a:lnTo>
                <a:lnTo>
                  <a:pt x="1090" y="1439"/>
                </a:lnTo>
                <a:lnTo>
                  <a:pt x="1106" y="1432"/>
                </a:lnTo>
                <a:lnTo>
                  <a:pt x="1121" y="1415"/>
                </a:lnTo>
                <a:lnTo>
                  <a:pt x="1134" y="1399"/>
                </a:lnTo>
                <a:lnTo>
                  <a:pt x="1150" y="1397"/>
                </a:lnTo>
                <a:lnTo>
                  <a:pt x="1194" y="1405"/>
                </a:lnTo>
                <a:lnTo>
                  <a:pt x="1209" y="1395"/>
                </a:lnTo>
                <a:lnTo>
                  <a:pt x="1225" y="1395"/>
                </a:lnTo>
                <a:lnTo>
                  <a:pt x="1240" y="1382"/>
                </a:lnTo>
                <a:lnTo>
                  <a:pt x="1255" y="1386"/>
                </a:lnTo>
                <a:lnTo>
                  <a:pt x="1299" y="1365"/>
                </a:lnTo>
                <a:lnTo>
                  <a:pt x="1315" y="1349"/>
                </a:lnTo>
                <a:lnTo>
                  <a:pt x="1330" y="1319"/>
                </a:lnTo>
                <a:lnTo>
                  <a:pt x="1344" y="1328"/>
                </a:lnTo>
                <a:lnTo>
                  <a:pt x="1361" y="1280"/>
                </a:lnTo>
                <a:lnTo>
                  <a:pt x="1405" y="1269"/>
                </a:lnTo>
                <a:lnTo>
                  <a:pt x="1418" y="1301"/>
                </a:lnTo>
                <a:lnTo>
                  <a:pt x="1436" y="1313"/>
                </a:lnTo>
                <a:lnTo>
                  <a:pt x="1449" y="1330"/>
                </a:lnTo>
                <a:lnTo>
                  <a:pt x="1463" y="1319"/>
                </a:lnTo>
                <a:lnTo>
                  <a:pt x="1510" y="1322"/>
                </a:lnTo>
                <a:lnTo>
                  <a:pt x="1524" y="1317"/>
                </a:lnTo>
                <a:lnTo>
                  <a:pt x="1537" y="1259"/>
                </a:lnTo>
                <a:lnTo>
                  <a:pt x="1555" y="1273"/>
                </a:lnTo>
                <a:lnTo>
                  <a:pt x="1568" y="1299"/>
                </a:lnTo>
                <a:lnTo>
                  <a:pt x="1612" y="1307"/>
                </a:lnTo>
                <a:lnTo>
                  <a:pt x="1629" y="1305"/>
                </a:lnTo>
                <a:lnTo>
                  <a:pt x="1643" y="1296"/>
                </a:lnTo>
                <a:lnTo>
                  <a:pt x="1660" y="1273"/>
                </a:lnTo>
                <a:lnTo>
                  <a:pt x="1674" y="1269"/>
                </a:lnTo>
                <a:lnTo>
                  <a:pt x="1718" y="1259"/>
                </a:lnTo>
                <a:lnTo>
                  <a:pt x="1733" y="1259"/>
                </a:lnTo>
                <a:lnTo>
                  <a:pt x="1748" y="1274"/>
                </a:lnTo>
                <a:lnTo>
                  <a:pt x="1762" y="1276"/>
                </a:lnTo>
                <a:lnTo>
                  <a:pt x="1779" y="1267"/>
                </a:lnTo>
                <a:lnTo>
                  <a:pt x="1823" y="1284"/>
                </a:lnTo>
                <a:lnTo>
                  <a:pt x="1837" y="1240"/>
                </a:lnTo>
                <a:lnTo>
                  <a:pt x="1852" y="1209"/>
                </a:lnTo>
                <a:lnTo>
                  <a:pt x="1867" y="1200"/>
                </a:lnTo>
                <a:lnTo>
                  <a:pt x="1883" y="1207"/>
                </a:lnTo>
                <a:lnTo>
                  <a:pt x="1927" y="1226"/>
                </a:lnTo>
                <a:lnTo>
                  <a:pt x="1942" y="1209"/>
                </a:lnTo>
                <a:lnTo>
                  <a:pt x="1958" y="1190"/>
                </a:lnTo>
                <a:lnTo>
                  <a:pt x="1971" y="1194"/>
                </a:lnTo>
                <a:lnTo>
                  <a:pt x="1986" y="1188"/>
                </a:lnTo>
                <a:lnTo>
                  <a:pt x="2033" y="1167"/>
                </a:lnTo>
                <a:lnTo>
                  <a:pt x="2046" y="1161"/>
                </a:lnTo>
                <a:lnTo>
                  <a:pt x="2061" y="1171"/>
                </a:lnTo>
                <a:lnTo>
                  <a:pt x="2077" y="1161"/>
                </a:lnTo>
                <a:lnTo>
                  <a:pt x="2092" y="1132"/>
                </a:lnTo>
                <a:lnTo>
                  <a:pt x="2136" y="1125"/>
                </a:lnTo>
                <a:lnTo>
                  <a:pt x="2151" y="1125"/>
                </a:lnTo>
                <a:lnTo>
                  <a:pt x="2165" y="1123"/>
                </a:lnTo>
                <a:lnTo>
                  <a:pt x="2182" y="1123"/>
                </a:lnTo>
                <a:lnTo>
                  <a:pt x="2196" y="1121"/>
                </a:lnTo>
                <a:lnTo>
                  <a:pt x="2240" y="1117"/>
                </a:lnTo>
                <a:lnTo>
                  <a:pt x="2257" y="1125"/>
                </a:lnTo>
                <a:lnTo>
                  <a:pt x="2270" y="1102"/>
                </a:lnTo>
                <a:lnTo>
                  <a:pt x="2284" y="1104"/>
                </a:lnTo>
                <a:lnTo>
                  <a:pt x="2301" y="1134"/>
                </a:lnTo>
                <a:lnTo>
                  <a:pt x="2345" y="1125"/>
                </a:lnTo>
                <a:lnTo>
                  <a:pt x="2359" y="1086"/>
                </a:lnTo>
                <a:lnTo>
                  <a:pt x="2376" y="1092"/>
                </a:lnTo>
                <a:lnTo>
                  <a:pt x="2389" y="1084"/>
                </a:lnTo>
                <a:lnTo>
                  <a:pt x="2407" y="1100"/>
                </a:lnTo>
                <a:lnTo>
                  <a:pt x="2451" y="1104"/>
                </a:lnTo>
                <a:lnTo>
                  <a:pt x="2464" y="1086"/>
                </a:lnTo>
                <a:lnTo>
                  <a:pt x="2482" y="1104"/>
                </a:lnTo>
                <a:lnTo>
                  <a:pt x="2495" y="1111"/>
                </a:lnTo>
                <a:lnTo>
                  <a:pt x="2508" y="1121"/>
                </a:lnTo>
                <a:lnTo>
                  <a:pt x="2556" y="1102"/>
                </a:lnTo>
                <a:lnTo>
                  <a:pt x="2570" y="1100"/>
                </a:lnTo>
                <a:lnTo>
                  <a:pt x="2583" y="1075"/>
                </a:lnTo>
                <a:lnTo>
                  <a:pt x="2601" y="1060"/>
                </a:lnTo>
                <a:lnTo>
                  <a:pt x="2614" y="1038"/>
                </a:lnTo>
                <a:lnTo>
                  <a:pt x="2658" y="1058"/>
                </a:lnTo>
                <a:lnTo>
                  <a:pt x="2675" y="1061"/>
                </a:lnTo>
                <a:lnTo>
                  <a:pt x="2689" y="1081"/>
                </a:lnTo>
                <a:lnTo>
                  <a:pt x="2704" y="1060"/>
                </a:lnTo>
                <a:lnTo>
                  <a:pt x="2720" y="1052"/>
                </a:lnTo>
                <a:lnTo>
                  <a:pt x="2764" y="1061"/>
                </a:lnTo>
                <a:lnTo>
                  <a:pt x="2779" y="1073"/>
                </a:lnTo>
                <a:lnTo>
                  <a:pt x="2794" y="1040"/>
                </a:lnTo>
                <a:lnTo>
                  <a:pt x="2808" y="967"/>
                </a:lnTo>
                <a:lnTo>
                  <a:pt x="2823" y="975"/>
                </a:lnTo>
                <a:lnTo>
                  <a:pt x="2869" y="1038"/>
                </a:lnTo>
                <a:lnTo>
                  <a:pt x="2883" y="1017"/>
                </a:lnTo>
                <a:lnTo>
                  <a:pt x="2898" y="1029"/>
                </a:lnTo>
                <a:lnTo>
                  <a:pt x="2913" y="1086"/>
                </a:lnTo>
                <a:lnTo>
                  <a:pt x="2929" y="1035"/>
                </a:lnTo>
                <a:lnTo>
                  <a:pt x="2973" y="1037"/>
                </a:lnTo>
                <a:lnTo>
                  <a:pt x="2988" y="1019"/>
                </a:lnTo>
                <a:lnTo>
                  <a:pt x="3004" y="1015"/>
                </a:lnTo>
                <a:lnTo>
                  <a:pt x="3017" y="998"/>
                </a:lnTo>
                <a:lnTo>
                  <a:pt x="3032" y="950"/>
                </a:lnTo>
                <a:lnTo>
                  <a:pt x="3078" y="956"/>
                </a:lnTo>
                <a:lnTo>
                  <a:pt x="3092" y="916"/>
                </a:lnTo>
                <a:lnTo>
                  <a:pt x="3107" y="906"/>
                </a:lnTo>
                <a:lnTo>
                  <a:pt x="3123" y="954"/>
                </a:lnTo>
                <a:lnTo>
                  <a:pt x="3136" y="942"/>
                </a:lnTo>
                <a:lnTo>
                  <a:pt x="3182" y="950"/>
                </a:lnTo>
                <a:lnTo>
                  <a:pt x="3197" y="983"/>
                </a:lnTo>
                <a:lnTo>
                  <a:pt x="3211" y="948"/>
                </a:lnTo>
                <a:lnTo>
                  <a:pt x="3228" y="967"/>
                </a:lnTo>
                <a:lnTo>
                  <a:pt x="3242" y="962"/>
                </a:lnTo>
                <a:lnTo>
                  <a:pt x="3286" y="989"/>
                </a:lnTo>
                <a:lnTo>
                  <a:pt x="3303" y="962"/>
                </a:lnTo>
                <a:lnTo>
                  <a:pt x="3316" y="948"/>
                </a:lnTo>
                <a:lnTo>
                  <a:pt x="3330" y="962"/>
                </a:lnTo>
                <a:lnTo>
                  <a:pt x="3347" y="952"/>
                </a:lnTo>
                <a:lnTo>
                  <a:pt x="3391" y="902"/>
                </a:lnTo>
                <a:lnTo>
                  <a:pt x="3405" y="879"/>
                </a:lnTo>
                <a:lnTo>
                  <a:pt x="3422" y="864"/>
                </a:lnTo>
                <a:lnTo>
                  <a:pt x="3435" y="877"/>
                </a:lnTo>
                <a:lnTo>
                  <a:pt x="3453" y="781"/>
                </a:lnTo>
                <a:lnTo>
                  <a:pt x="3497" y="825"/>
                </a:lnTo>
                <a:lnTo>
                  <a:pt x="3510" y="739"/>
                </a:lnTo>
                <a:lnTo>
                  <a:pt x="3528" y="743"/>
                </a:lnTo>
                <a:lnTo>
                  <a:pt x="3541" y="691"/>
                </a:lnTo>
                <a:lnTo>
                  <a:pt x="3554" y="595"/>
                </a:lnTo>
                <a:lnTo>
                  <a:pt x="3600" y="647"/>
                </a:lnTo>
                <a:lnTo>
                  <a:pt x="3616" y="651"/>
                </a:lnTo>
                <a:lnTo>
                  <a:pt x="3629" y="630"/>
                </a:lnTo>
                <a:lnTo>
                  <a:pt x="3647" y="647"/>
                </a:lnTo>
                <a:lnTo>
                  <a:pt x="3660" y="561"/>
                </a:lnTo>
                <a:lnTo>
                  <a:pt x="3704" y="582"/>
                </a:lnTo>
                <a:lnTo>
                  <a:pt x="3719" y="635"/>
                </a:lnTo>
                <a:lnTo>
                  <a:pt x="3735" y="664"/>
                </a:lnTo>
                <a:lnTo>
                  <a:pt x="3750" y="574"/>
                </a:lnTo>
                <a:lnTo>
                  <a:pt x="3766" y="469"/>
                </a:lnTo>
                <a:lnTo>
                  <a:pt x="3810" y="593"/>
                </a:lnTo>
                <a:lnTo>
                  <a:pt x="3825" y="541"/>
                </a:lnTo>
                <a:lnTo>
                  <a:pt x="3840" y="507"/>
                </a:lnTo>
                <a:lnTo>
                  <a:pt x="3854" y="436"/>
                </a:lnTo>
                <a:lnTo>
                  <a:pt x="3869" y="421"/>
                </a:lnTo>
                <a:lnTo>
                  <a:pt x="3913" y="486"/>
                </a:lnTo>
                <a:lnTo>
                  <a:pt x="3929" y="501"/>
                </a:lnTo>
                <a:lnTo>
                  <a:pt x="3944" y="555"/>
                </a:lnTo>
                <a:lnTo>
                  <a:pt x="3959" y="574"/>
                </a:lnTo>
                <a:lnTo>
                  <a:pt x="3975" y="582"/>
                </a:lnTo>
                <a:lnTo>
                  <a:pt x="4019" y="589"/>
                </a:lnTo>
                <a:lnTo>
                  <a:pt x="4032" y="530"/>
                </a:lnTo>
                <a:lnTo>
                  <a:pt x="4050" y="534"/>
                </a:lnTo>
                <a:lnTo>
                  <a:pt x="4063" y="557"/>
                </a:lnTo>
                <a:lnTo>
                  <a:pt x="4080" y="637"/>
                </a:lnTo>
                <a:lnTo>
                  <a:pt x="4124" y="664"/>
                </a:lnTo>
                <a:lnTo>
                  <a:pt x="4138" y="708"/>
                </a:lnTo>
                <a:lnTo>
                  <a:pt x="4155" y="668"/>
                </a:lnTo>
                <a:lnTo>
                  <a:pt x="4169" y="664"/>
                </a:lnTo>
                <a:lnTo>
                  <a:pt x="4182" y="551"/>
                </a:lnTo>
                <a:lnTo>
                  <a:pt x="4230" y="553"/>
                </a:lnTo>
                <a:lnTo>
                  <a:pt x="4243" y="603"/>
                </a:lnTo>
                <a:lnTo>
                  <a:pt x="4257" y="611"/>
                </a:lnTo>
                <a:lnTo>
                  <a:pt x="4274" y="599"/>
                </a:lnTo>
                <a:lnTo>
                  <a:pt x="4288" y="628"/>
                </a:lnTo>
                <a:lnTo>
                  <a:pt x="4332" y="611"/>
                </a:lnTo>
                <a:lnTo>
                  <a:pt x="4349" y="662"/>
                </a:lnTo>
                <a:lnTo>
                  <a:pt x="4362" y="691"/>
                </a:lnTo>
                <a:lnTo>
                  <a:pt x="4378" y="670"/>
                </a:lnTo>
                <a:lnTo>
                  <a:pt x="4393" y="647"/>
                </a:lnTo>
                <a:lnTo>
                  <a:pt x="4437" y="668"/>
                </a:lnTo>
                <a:lnTo>
                  <a:pt x="4453" y="674"/>
                </a:lnTo>
                <a:lnTo>
                  <a:pt x="4468" y="733"/>
                </a:lnTo>
                <a:lnTo>
                  <a:pt x="4481" y="735"/>
                </a:lnTo>
                <a:lnTo>
                  <a:pt x="4499" y="658"/>
                </a:lnTo>
                <a:lnTo>
                  <a:pt x="4543" y="649"/>
                </a:lnTo>
                <a:lnTo>
                  <a:pt x="4556" y="614"/>
                </a:lnTo>
                <a:lnTo>
                  <a:pt x="4572" y="586"/>
                </a:lnTo>
                <a:lnTo>
                  <a:pt x="4587" y="576"/>
                </a:lnTo>
                <a:lnTo>
                  <a:pt x="4602" y="549"/>
                </a:lnTo>
                <a:lnTo>
                  <a:pt x="4646" y="605"/>
                </a:lnTo>
                <a:lnTo>
                  <a:pt x="4662" y="540"/>
                </a:lnTo>
                <a:lnTo>
                  <a:pt x="4677" y="538"/>
                </a:lnTo>
                <a:lnTo>
                  <a:pt x="4691" y="534"/>
                </a:lnTo>
                <a:lnTo>
                  <a:pt x="4706" y="507"/>
                </a:lnTo>
                <a:lnTo>
                  <a:pt x="4752" y="524"/>
                </a:lnTo>
                <a:lnTo>
                  <a:pt x="4765" y="501"/>
                </a:lnTo>
                <a:lnTo>
                  <a:pt x="4781" y="497"/>
                </a:lnTo>
                <a:lnTo>
                  <a:pt x="4796" y="445"/>
                </a:lnTo>
                <a:lnTo>
                  <a:pt x="4811" y="359"/>
                </a:lnTo>
                <a:lnTo>
                  <a:pt x="4856" y="351"/>
                </a:lnTo>
                <a:lnTo>
                  <a:pt x="4871" y="388"/>
                </a:lnTo>
                <a:lnTo>
                  <a:pt x="4884" y="380"/>
                </a:lnTo>
                <a:lnTo>
                  <a:pt x="4902" y="384"/>
                </a:lnTo>
                <a:lnTo>
                  <a:pt x="4915" y="357"/>
                </a:lnTo>
                <a:lnTo>
                  <a:pt x="4959" y="325"/>
                </a:lnTo>
                <a:lnTo>
                  <a:pt x="4976" y="280"/>
                </a:lnTo>
                <a:lnTo>
                  <a:pt x="4990" y="261"/>
                </a:lnTo>
                <a:lnTo>
                  <a:pt x="5003" y="221"/>
                </a:lnTo>
                <a:lnTo>
                  <a:pt x="5021" y="198"/>
                </a:lnTo>
                <a:lnTo>
                  <a:pt x="5065" y="200"/>
                </a:lnTo>
                <a:lnTo>
                  <a:pt x="5078" y="219"/>
                </a:lnTo>
                <a:lnTo>
                  <a:pt x="5095" y="114"/>
                </a:lnTo>
                <a:lnTo>
                  <a:pt x="5109" y="98"/>
                </a:lnTo>
                <a:lnTo>
                  <a:pt x="5126" y="77"/>
                </a:lnTo>
                <a:lnTo>
                  <a:pt x="5170" y="114"/>
                </a:lnTo>
                <a:lnTo>
                  <a:pt x="5184" y="121"/>
                </a:lnTo>
                <a:lnTo>
                  <a:pt x="5201" y="106"/>
                </a:lnTo>
                <a:lnTo>
                  <a:pt x="5214" y="35"/>
                </a:lnTo>
                <a:lnTo>
                  <a:pt x="5228" y="37"/>
                </a:lnTo>
                <a:lnTo>
                  <a:pt x="5276" y="69"/>
                </a:lnTo>
                <a:lnTo>
                  <a:pt x="5289" y="33"/>
                </a:lnTo>
                <a:lnTo>
                  <a:pt x="5303" y="66"/>
                </a:lnTo>
                <a:lnTo>
                  <a:pt x="5320" y="27"/>
                </a:lnTo>
                <a:lnTo>
                  <a:pt x="5333" y="0"/>
                </a:lnTo>
                <a:lnTo>
                  <a:pt x="5378" y="43"/>
                </a:lnTo>
                <a:lnTo>
                  <a:pt x="5395" y="56"/>
                </a:lnTo>
                <a:lnTo>
                  <a:pt x="5408" y="121"/>
                </a:lnTo>
                <a:lnTo>
                  <a:pt x="5424" y="75"/>
                </a:lnTo>
                <a:lnTo>
                  <a:pt x="5439" y="173"/>
                </a:lnTo>
                <a:lnTo>
                  <a:pt x="5439" y="584"/>
                </a:lnTo>
                <a:lnTo>
                  <a:pt x="5424" y="480"/>
                </a:lnTo>
                <a:lnTo>
                  <a:pt x="5408" y="528"/>
                </a:lnTo>
                <a:lnTo>
                  <a:pt x="5395" y="455"/>
                </a:lnTo>
                <a:lnTo>
                  <a:pt x="5378" y="415"/>
                </a:lnTo>
                <a:lnTo>
                  <a:pt x="5333" y="398"/>
                </a:lnTo>
                <a:lnTo>
                  <a:pt x="5320" y="399"/>
                </a:lnTo>
                <a:lnTo>
                  <a:pt x="5303" y="434"/>
                </a:lnTo>
                <a:lnTo>
                  <a:pt x="5289" y="432"/>
                </a:lnTo>
                <a:lnTo>
                  <a:pt x="5276" y="469"/>
                </a:lnTo>
                <a:lnTo>
                  <a:pt x="5228" y="436"/>
                </a:lnTo>
                <a:lnTo>
                  <a:pt x="5214" y="455"/>
                </a:lnTo>
                <a:lnTo>
                  <a:pt x="5201" y="507"/>
                </a:lnTo>
                <a:lnTo>
                  <a:pt x="5184" y="516"/>
                </a:lnTo>
                <a:lnTo>
                  <a:pt x="5170" y="495"/>
                </a:lnTo>
                <a:lnTo>
                  <a:pt x="5126" y="474"/>
                </a:lnTo>
                <a:lnTo>
                  <a:pt x="5109" y="484"/>
                </a:lnTo>
                <a:lnTo>
                  <a:pt x="5095" y="516"/>
                </a:lnTo>
                <a:lnTo>
                  <a:pt x="5078" y="614"/>
                </a:lnTo>
                <a:lnTo>
                  <a:pt x="5065" y="599"/>
                </a:lnTo>
                <a:lnTo>
                  <a:pt x="5021" y="595"/>
                </a:lnTo>
                <a:lnTo>
                  <a:pt x="5003" y="614"/>
                </a:lnTo>
                <a:lnTo>
                  <a:pt x="4990" y="651"/>
                </a:lnTo>
                <a:lnTo>
                  <a:pt x="4976" y="662"/>
                </a:lnTo>
                <a:lnTo>
                  <a:pt x="4959" y="705"/>
                </a:lnTo>
                <a:lnTo>
                  <a:pt x="4915" y="737"/>
                </a:lnTo>
                <a:lnTo>
                  <a:pt x="4902" y="747"/>
                </a:lnTo>
                <a:lnTo>
                  <a:pt x="4884" y="756"/>
                </a:lnTo>
                <a:lnTo>
                  <a:pt x="4871" y="760"/>
                </a:lnTo>
                <a:lnTo>
                  <a:pt x="4856" y="724"/>
                </a:lnTo>
                <a:lnTo>
                  <a:pt x="4811" y="733"/>
                </a:lnTo>
                <a:lnTo>
                  <a:pt x="4796" y="829"/>
                </a:lnTo>
                <a:lnTo>
                  <a:pt x="4781" y="873"/>
                </a:lnTo>
                <a:lnTo>
                  <a:pt x="4765" y="877"/>
                </a:lnTo>
                <a:lnTo>
                  <a:pt x="4752" y="898"/>
                </a:lnTo>
                <a:lnTo>
                  <a:pt x="4706" y="879"/>
                </a:lnTo>
                <a:lnTo>
                  <a:pt x="4691" y="908"/>
                </a:lnTo>
                <a:lnTo>
                  <a:pt x="4677" y="906"/>
                </a:lnTo>
                <a:lnTo>
                  <a:pt x="4662" y="908"/>
                </a:lnTo>
                <a:lnTo>
                  <a:pt x="4646" y="973"/>
                </a:lnTo>
                <a:lnTo>
                  <a:pt x="4602" y="918"/>
                </a:lnTo>
                <a:lnTo>
                  <a:pt x="4587" y="944"/>
                </a:lnTo>
                <a:lnTo>
                  <a:pt x="4572" y="954"/>
                </a:lnTo>
                <a:lnTo>
                  <a:pt x="4556" y="981"/>
                </a:lnTo>
                <a:lnTo>
                  <a:pt x="4543" y="1015"/>
                </a:lnTo>
                <a:lnTo>
                  <a:pt x="4499" y="1019"/>
                </a:lnTo>
                <a:lnTo>
                  <a:pt x="4481" y="1092"/>
                </a:lnTo>
                <a:lnTo>
                  <a:pt x="4468" y="1086"/>
                </a:lnTo>
                <a:lnTo>
                  <a:pt x="4453" y="1038"/>
                </a:lnTo>
                <a:lnTo>
                  <a:pt x="4437" y="1029"/>
                </a:lnTo>
                <a:lnTo>
                  <a:pt x="4393" y="1013"/>
                </a:lnTo>
                <a:lnTo>
                  <a:pt x="4378" y="1040"/>
                </a:lnTo>
                <a:lnTo>
                  <a:pt x="4362" y="1061"/>
                </a:lnTo>
                <a:lnTo>
                  <a:pt x="4349" y="1017"/>
                </a:lnTo>
                <a:lnTo>
                  <a:pt x="4332" y="973"/>
                </a:lnTo>
                <a:lnTo>
                  <a:pt x="4288" y="992"/>
                </a:lnTo>
                <a:lnTo>
                  <a:pt x="4274" y="966"/>
                </a:lnTo>
                <a:lnTo>
                  <a:pt x="4257" y="971"/>
                </a:lnTo>
                <a:lnTo>
                  <a:pt x="4243" y="964"/>
                </a:lnTo>
                <a:lnTo>
                  <a:pt x="4230" y="891"/>
                </a:lnTo>
                <a:lnTo>
                  <a:pt x="4182" y="891"/>
                </a:lnTo>
                <a:lnTo>
                  <a:pt x="4169" y="1004"/>
                </a:lnTo>
                <a:lnTo>
                  <a:pt x="4155" y="1004"/>
                </a:lnTo>
                <a:lnTo>
                  <a:pt x="4138" y="1042"/>
                </a:lnTo>
                <a:lnTo>
                  <a:pt x="4124" y="1000"/>
                </a:lnTo>
                <a:lnTo>
                  <a:pt x="4080" y="975"/>
                </a:lnTo>
                <a:lnTo>
                  <a:pt x="4063" y="895"/>
                </a:lnTo>
                <a:lnTo>
                  <a:pt x="4050" y="873"/>
                </a:lnTo>
                <a:lnTo>
                  <a:pt x="4032" y="870"/>
                </a:lnTo>
                <a:lnTo>
                  <a:pt x="4019" y="929"/>
                </a:lnTo>
                <a:lnTo>
                  <a:pt x="3975" y="918"/>
                </a:lnTo>
                <a:lnTo>
                  <a:pt x="3959" y="908"/>
                </a:lnTo>
                <a:lnTo>
                  <a:pt x="3944" y="891"/>
                </a:lnTo>
                <a:lnTo>
                  <a:pt x="3929" y="824"/>
                </a:lnTo>
                <a:lnTo>
                  <a:pt x="3913" y="804"/>
                </a:lnTo>
                <a:lnTo>
                  <a:pt x="3869" y="743"/>
                </a:lnTo>
                <a:lnTo>
                  <a:pt x="3854" y="749"/>
                </a:lnTo>
                <a:lnTo>
                  <a:pt x="3840" y="829"/>
                </a:lnTo>
                <a:lnTo>
                  <a:pt x="3825" y="856"/>
                </a:lnTo>
                <a:lnTo>
                  <a:pt x="3810" y="908"/>
                </a:lnTo>
                <a:lnTo>
                  <a:pt x="3766" y="783"/>
                </a:lnTo>
                <a:lnTo>
                  <a:pt x="3750" y="887"/>
                </a:lnTo>
                <a:lnTo>
                  <a:pt x="3735" y="971"/>
                </a:lnTo>
                <a:lnTo>
                  <a:pt x="3719" y="931"/>
                </a:lnTo>
                <a:lnTo>
                  <a:pt x="3704" y="877"/>
                </a:lnTo>
                <a:lnTo>
                  <a:pt x="3660" y="845"/>
                </a:lnTo>
                <a:lnTo>
                  <a:pt x="3647" y="933"/>
                </a:lnTo>
                <a:lnTo>
                  <a:pt x="3629" y="916"/>
                </a:lnTo>
                <a:lnTo>
                  <a:pt x="3616" y="956"/>
                </a:lnTo>
                <a:lnTo>
                  <a:pt x="3600" y="956"/>
                </a:lnTo>
                <a:lnTo>
                  <a:pt x="3554" y="902"/>
                </a:lnTo>
                <a:lnTo>
                  <a:pt x="3541" y="981"/>
                </a:lnTo>
                <a:lnTo>
                  <a:pt x="3528" y="1050"/>
                </a:lnTo>
                <a:lnTo>
                  <a:pt x="3510" y="1042"/>
                </a:lnTo>
                <a:lnTo>
                  <a:pt x="3497" y="1134"/>
                </a:lnTo>
                <a:lnTo>
                  <a:pt x="3453" y="1084"/>
                </a:lnTo>
                <a:lnTo>
                  <a:pt x="3435" y="1180"/>
                </a:lnTo>
                <a:lnTo>
                  <a:pt x="3422" y="1165"/>
                </a:lnTo>
                <a:lnTo>
                  <a:pt x="3405" y="1182"/>
                </a:lnTo>
                <a:lnTo>
                  <a:pt x="3391" y="1203"/>
                </a:lnTo>
                <a:lnTo>
                  <a:pt x="3347" y="1251"/>
                </a:lnTo>
                <a:lnTo>
                  <a:pt x="3330" y="1259"/>
                </a:lnTo>
                <a:lnTo>
                  <a:pt x="3316" y="1236"/>
                </a:lnTo>
                <a:lnTo>
                  <a:pt x="3303" y="1248"/>
                </a:lnTo>
                <a:lnTo>
                  <a:pt x="3286" y="1278"/>
                </a:lnTo>
                <a:lnTo>
                  <a:pt x="3242" y="1255"/>
                </a:lnTo>
                <a:lnTo>
                  <a:pt x="3228" y="1257"/>
                </a:lnTo>
                <a:lnTo>
                  <a:pt x="3211" y="1242"/>
                </a:lnTo>
                <a:lnTo>
                  <a:pt x="3197" y="1273"/>
                </a:lnTo>
                <a:lnTo>
                  <a:pt x="3182" y="1242"/>
                </a:lnTo>
                <a:lnTo>
                  <a:pt x="3136" y="1230"/>
                </a:lnTo>
                <a:lnTo>
                  <a:pt x="3123" y="1244"/>
                </a:lnTo>
                <a:lnTo>
                  <a:pt x="3107" y="1198"/>
                </a:lnTo>
                <a:lnTo>
                  <a:pt x="3092" y="1207"/>
                </a:lnTo>
                <a:lnTo>
                  <a:pt x="3078" y="1246"/>
                </a:lnTo>
                <a:lnTo>
                  <a:pt x="3032" y="1234"/>
                </a:lnTo>
                <a:lnTo>
                  <a:pt x="3017" y="1292"/>
                </a:lnTo>
                <a:lnTo>
                  <a:pt x="3004" y="1313"/>
                </a:lnTo>
                <a:lnTo>
                  <a:pt x="2988" y="1322"/>
                </a:lnTo>
                <a:lnTo>
                  <a:pt x="2973" y="1338"/>
                </a:lnTo>
                <a:lnTo>
                  <a:pt x="2929" y="1332"/>
                </a:lnTo>
                <a:lnTo>
                  <a:pt x="2913" y="1378"/>
                </a:lnTo>
                <a:lnTo>
                  <a:pt x="2898" y="1320"/>
                </a:lnTo>
                <a:lnTo>
                  <a:pt x="2883" y="1309"/>
                </a:lnTo>
                <a:lnTo>
                  <a:pt x="2869" y="1332"/>
                </a:lnTo>
                <a:lnTo>
                  <a:pt x="2823" y="1274"/>
                </a:lnTo>
                <a:lnTo>
                  <a:pt x="2808" y="1267"/>
                </a:lnTo>
                <a:lnTo>
                  <a:pt x="2794" y="1345"/>
                </a:lnTo>
                <a:lnTo>
                  <a:pt x="2779" y="1378"/>
                </a:lnTo>
                <a:lnTo>
                  <a:pt x="2764" y="1367"/>
                </a:lnTo>
                <a:lnTo>
                  <a:pt x="2720" y="1359"/>
                </a:lnTo>
                <a:lnTo>
                  <a:pt x="2704" y="1363"/>
                </a:lnTo>
                <a:lnTo>
                  <a:pt x="2689" y="1386"/>
                </a:lnTo>
                <a:lnTo>
                  <a:pt x="2675" y="1361"/>
                </a:lnTo>
                <a:lnTo>
                  <a:pt x="2658" y="1355"/>
                </a:lnTo>
                <a:lnTo>
                  <a:pt x="2614" y="1338"/>
                </a:lnTo>
                <a:lnTo>
                  <a:pt x="2601" y="1359"/>
                </a:lnTo>
                <a:lnTo>
                  <a:pt x="2583" y="1376"/>
                </a:lnTo>
                <a:lnTo>
                  <a:pt x="2570" y="1395"/>
                </a:lnTo>
                <a:lnTo>
                  <a:pt x="2556" y="1397"/>
                </a:lnTo>
                <a:lnTo>
                  <a:pt x="2508" y="1424"/>
                </a:lnTo>
                <a:lnTo>
                  <a:pt x="2495" y="1395"/>
                </a:lnTo>
                <a:lnTo>
                  <a:pt x="2482" y="1395"/>
                </a:lnTo>
                <a:lnTo>
                  <a:pt x="2464" y="1374"/>
                </a:lnTo>
                <a:lnTo>
                  <a:pt x="2451" y="1395"/>
                </a:lnTo>
                <a:lnTo>
                  <a:pt x="2407" y="1388"/>
                </a:lnTo>
                <a:lnTo>
                  <a:pt x="2389" y="1376"/>
                </a:lnTo>
                <a:lnTo>
                  <a:pt x="2376" y="1391"/>
                </a:lnTo>
                <a:lnTo>
                  <a:pt x="2359" y="1386"/>
                </a:lnTo>
                <a:lnTo>
                  <a:pt x="2345" y="1424"/>
                </a:lnTo>
                <a:lnTo>
                  <a:pt x="2301" y="1438"/>
                </a:lnTo>
                <a:lnTo>
                  <a:pt x="2284" y="1407"/>
                </a:lnTo>
                <a:lnTo>
                  <a:pt x="2270" y="1405"/>
                </a:lnTo>
                <a:lnTo>
                  <a:pt x="2257" y="1428"/>
                </a:lnTo>
                <a:lnTo>
                  <a:pt x="2240" y="1426"/>
                </a:lnTo>
                <a:lnTo>
                  <a:pt x="2196" y="1426"/>
                </a:lnTo>
                <a:lnTo>
                  <a:pt x="2182" y="1420"/>
                </a:lnTo>
                <a:lnTo>
                  <a:pt x="2165" y="1426"/>
                </a:lnTo>
                <a:lnTo>
                  <a:pt x="2151" y="1436"/>
                </a:lnTo>
                <a:lnTo>
                  <a:pt x="2136" y="1430"/>
                </a:lnTo>
                <a:lnTo>
                  <a:pt x="2092" y="1439"/>
                </a:lnTo>
                <a:lnTo>
                  <a:pt x="2077" y="1464"/>
                </a:lnTo>
                <a:lnTo>
                  <a:pt x="2061" y="1472"/>
                </a:lnTo>
                <a:lnTo>
                  <a:pt x="2046" y="1457"/>
                </a:lnTo>
                <a:lnTo>
                  <a:pt x="2033" y="1464"/>
                </a:lnTo>
                <a:lnTo>
                  <a:pt x="1986" y="1491"/>
                </a:lnTo>
                <a:lnTo>
                  <a:pt x="1971" y="1493"/>
                </a:lnTo>
                <a:lnTo>
                  <a:pt x="1958" y="1489"/>
                </a:lnTo>
                <a:lnTo>
                  <a:pt x="1942" y="1507"/>
                </a:lnTo>
                <a:lnTo>
                  <a:pt x="1927" y="1526"/>
                </a:lnTo>
                <a:lnTo>
                  <a:pt x="1883" y="1507"/>
                </a:lnTo>
                <a:lnTo>
                  <a:pt x="1867" y="1499"/>
                </a:lnTo>
                <a:lnTo>
                  <a:pt x="1852" y="1507"/>
                </a:lnTo>
                <a:lnTo>
                  <a:pt x="1837" y="1533"/>
                </a:lnTo>
                <a:lnTo>
                  <a:pt x="1823" y="1578"/>
                </a:lnTo>
                <a:lnTo>
                  <a:pt x="1779" y="1564"/>
                </a:lnTo>
                <a:lnTo>
                  <a:pt x="1762" y="1572"/>
                </a:lnTo>
                <a:lnTo>
                  <a:pt x="1748" y="1570"/>
                </a:lnTo>
                <a:lnTo>
                  <a:pt x="1733" y="1560"/>
                </a:lnTo>
                <a:lnTo>
                  <a:pt x="1718" y="1557"/>
                </a:lnTo>
                <a:lnTo>
                  <a:pt x="1674" y="1557"/>
                </a:lnTo>
                <a:lnTo>
                  <a:pt x="1660" y="1566"/>
                </a:lnTo>
                <a:lnTo>
                  <a:pt x="1643" y="1591"/>
                </a:lnTo>
                <a:lnTo>
                  <a:pt x="1629" y="1604"/>
                </a:lnTo>
                <a:lnTo>
                  <a:pt x="1612" y="1608"/>
                </a:lnTo>
                <a:lnTo>
                  <a:pt x="1568" y="1612"/>
                </a:lnTo>
                <a:lnTo>
                  <a:pt x="1555" y="1587"/>
                </a:lnTo>
                <a:lnTo>
                  <a:pt x="1537" y="1589"/>
                </a:lnTo>
                <a:lnTo>
                  <a:pt x="1524" y="1610"/>
                </a:lnTo>
                <a:lnTo>
                  <a:pt x="1510" y="1624"/>
                </a:lnTo>
                <a:lnTo>
                  <a:pt x="1463" y="1618"/>
                </a:lnTo>
                <a:lnTo>
                  <a:pt x="1449" y="1629"/>
                </a:lnTo>
                <a:lnTo>
                  <a:pt x="1436" y="1610"/>
                </a:lnTo>
                <a:lnTo>
                  <a:pt x="1418" y="1601"/>
                </a:lnTo>
                <a:lnTo>
                  <a:pt x="1405" y="1581"/>
                </a:lnTo>
                <a:lnTo>
                  <a:pt x="1361" y="1578"/>
                </a:lnTo>
                <a:lnTo>
                  <a:pt x="1344" y="1624"/>
                </a:lnTo>
                <a:lnTo>
                  <a:pt x="1330" y="1610"/>
                </a:lnTo>
                <a:lnTo>
                  <a:pt x="1315" y="1635"/>
                </a:lnTo>
                <a:lnTo>
                  <a:pt x="1299" y="1658"/>
                </a:lnTo>
                <a:lnTo>
                  <a:pt x="1255" y="1679"/>
                </a:lnTo>
                <a:lnTo>
                  <a:pt x="1240" y="1675"/>
                </a:lnTo>
                <a:lnTo>
                  <a:pt x="1225" y="1685"/>
                </a:lnTo>
                <a:lnTo>
                  <a:pt x="1209" y="1685"/>
                </a:lnTo>
                <a:lnTo>
                  <a:pt x="1194" y="1689"/>
                </a:lnTo>
                <a:lnTo>
                  <a:pt x="1150" y="1687"/>
                </a:lnTo>
                <a:lnTo>
                  <a:pt x="1134" y="1689"/>
                </a:lnTo>
                <a:lnTo>
                  <a:pt x="1121" y="1700"/>
                </a:lnTo>
                <a:lnTo>
                  <a:pt x="1106" y="1716"/>
                </a:lnTo>
                <a:lnTo>
                  <a:pt x="1090" y="1720"/>
                </a:lnTo>
                <a:lnTo>
                  <a:pt x="1046" y="1708"/>
                </a:lnTo>
                <a:lnTo>
                  <a:pt x="1031" y="1723"/>
                </a:lnTo>
                <a:lnTo>
                  <a:pt x="1015" y="1733"/>
                </a:lnTo>
                <a:lnTo>
                  <a:pt x="1002" y="1727"/>
                </a:lnTo>
                <a:lnTo>
                  <a:pt x="985" y="1727"/>
                </a:lnTo>
                <a:lnTo>
                  <a:pt x="940" y="1729"/>
                </a:lnTo>
                <a:lnTo>
                  <a:pt x="927" y="1722"/>
                </a:lnTo>
                <a:lnTo>
                  <a:pt x="910" y="1741"/>
                </a:lnTo>
                <a:lnTo>
                  <a:pt x="896" y="1756"/>
                </a:lnTo>
                <a:lnTo>
                  <a:pt x="881" y="1741"/>
                </a:lnTo>
                <a:lnTo>
                  <a:pt x="835" y="1737"/>
                </a:lnTo>
                <a:lnTo>
                  <a:pt x="822" y="1737"/>
                </a:lnTo>
                <a:lnTo>
                  <a:pt x="808" y="1756"/>
                </a:lnTo>
                <a:lnTo>
                  <a:pt x="791" y="1754"/>
                </a:lnTo>
                <a:lnTo>
                  <a:pt x="777" y="1766"/>
                </a:lnTo>
                <a:lnTo>
                  <a:pt x="733" y="1745"/>
                </a:lnTo>
                <a:lnTo>
                  <a:pt x="716" y="1745"/>
                </a:lnTo>
                <a:lnTo>
                  <a:pt x="703" y="1756"/>
                </a:lnTo>
                <a:lnTo>
                  <a:pt x="685" y="1762"/>
                </a:lnTo>
                <a:lnTo>
                  <a:pt x="672" y="1770"/>
                </a:lnTo>
                <a:lnTo>
                  <a:pt x="628" y="1760"/>
                </a:lnTo>
                <a:lnTo>
                  <a:pt x="610" y="1752"/>
                </a:lnTo>
                <a:lnTo>
                  <a:pt x="597" y="1756"/>
                </a:lnTo>
                <a:lnTo>
                  <a:pt x="584" y="1745"/>
                </a:lnTo>
                <a:lnTo>
                  <a:pt x="566" y="1760"/>
                </a:lnTo>
                <a:lnTo>
                  <a:pt x="522" y="1750"/>
                </a:lnTo>
                <a:lnTo>
                  <a:pt x="509" y="1748"/>
                </a:lnTo>
                <a:lnTo>
                  <a:pt x="491" y="1754"/>
                </a:lnTo>
                <a:lnTo>
                  <a:pt x="478" y="1748"/>
                </a:lnTo>
                <a:lnTo>
                  <a:pt x="463" y="1737"/>
                </a:lnTo>
                <a:lnTo>
                  <a:pt x="417" y="1733"/>
                </a:lnTo>
                <a:lnTo>
                  <a:pt x="403" y="1731"/>
                </a:lnTo>
                <a:lnTo>
                  <a:pt x="388" y="1727"/>
                </a:lnTo>
                <a:lnTo>
                  <a:pt x="372" y="1720"/>
                </a:lnTo>
                <a:lnTo>
                  <a:pt x="359" y="1712"/>
                </a:lnTo>
                <a:lnTo>
                  <a:pt x="313" y="1716"/>
                </a:lnTo>
                <a:lnTo>
                  <a:pt x="298" y="1720"/>
                </a:lnTo>
                <a:lnTo>
                  <a:pt x="284" y="1731"/>
                </a:lnTo>
                <a:lnTo>
                  <a:pt x="269" y="1754"/>
                </a:lnTo>
                <a:lnTo>
                  <a:pt x="253" y="1871"/>
                </a:lnTo>
                <a:lnTo>
                  <a:pt x="209" y="1864"/>
                </a:lnTo>
                <a:lnTo>
                  <a:pt x="194" y="1910"/>
                </a:lnTo>
                <a:lnTo>
                  <a:pt x="179" y="1869"/>
                </a:lnTo>
                <a:lnTo>
                  <a:pt x="163" y="1869"/>
                </a:lnTo>
                <a:lnTo>
                  <a:pt x="150" y="1881"/>
                </a:lnTo>
                <a:lnTo>
                  <a:pt x="104" y="1858"/>
                </a:lnTo>
                <a:lnTo>
                  <a:pt x="88" y="1864"/>
                </a:lnTo>
                <a:lnTo>
                  <a:pt x="75" y="1862"/>
                </a:lnTo>
                <a:lnTo>
                  <a:pt x="60" y="1856"/>
                </a:lnTo>
                <a:lnTo>
                  <a:pt x="44" y="1841"/>
                </a:lnTo>
                <a:lnTo>
                  <a:pt x="0" y="1829"/>
                </a:lnTo>
              </a:path>
            </a:pathLst>
          </a:custGeom>
          <a:noFill/>
          <a:ln w="15875">
            <a:solidFill>
              <a:srgbClr val="000000"/>
            </a:solidFill>
            <a:prstDash val="solid"/>
            <a:round/>
            <a:headEnd/>
            <a:tailEnd/>
          </a:ln>
        </p:spPr>
        <p:txBody>
          <a:bodyPr/>
          <a:lstStyle/>
          <a:p>
            <a:endParaRPr lang="en-US"/>
          </a:p>
        </p:txBody>
      </p:sp>
      <p:sp>
        <p:nvSpPr>
          <p:cNvPr id="108562" name="Freeform 21"/>
          <p:cNvSpPr>
            <a:spLocks/>
          </p:cNvSpPr>
          <p:nvPr/>
        </p:nvSpPr>
        <p:spPr bwMode="auto">
          <a:xfrm>
            <a:off x="2452688" y="2144713"/>
            <a:ext cx="4318000" cy="1468437"/>
          </a:xfrm>
          <a:custGeom>
            <a:avLst/>
            <a:gdLst>
              <a:gd name="T0" fmla="*/ 2147483647 w 5439"/>
              <a:gd name="T1" fmla="*/ 2147483647 h 1852"/>
              <a:gd name="T2" fmla="*/ 2147483647 w 5439"/>
              <a:gd name="T3" fmla="*/ 2147483647 h 1852"/>
              <a:gd name="T4" fmla="*/ 2147483647 w 5439"/>
              <a:gd name="T5" fmla="*/ 2147483647 h 1852"/>
              <a:gd name="T6" fmla="*/ 2147483647 w 5439"/>
              <a:gd name="T7" fmla="*/ 2147483647 h 1852"/>
              <a:gd name="T8" fmla="*/ 2147483647 w 5439"/>
              <a:gd name="T9" fmla="*/ 2147483647 h 1852"/>
              <a:gd name="T10" fmla="*/ 2147483647 w 5439"/>
              <a:gd name="T11" fmla="*/ 2147483647 h 1852"/>
              <a:gd name="T12" fmla="*/ 2147483647 w 5439"/>
              <a:gd name="T13" fmla="*/ 2147483647 h 1852"/>
              <a:gd name="T14" fmla="*/ 2147483647 w 5439"/>
              <a:gd name="T15" fmla="*/ 2147483647 h 1852"/>
              <a:gd name="T16" fmla="*/ 2147483647 w 5439"/>
              <a:gd name="T17" fmla="*/ 2147483647 h 1852"/>
              <a:gd name="T18" fmla="*/ 2147483647 w 5439"/>
              <a:gd name="T19" fmla="*/ 2147483647 h 1852"/>
              <a:gd name="T20" fmla="*/ 2147483647 w 5439"/>
              <a:gd name="T21" fmla="*/ 2147483647 h 1852"/>
              <a:gd name="T22" fmla="*/ 2147483647 w 5439"/>
              <a:gd name="T23" fmla="*/ 2147483647 h 1852"/>
              <a:gd name="T24" fmla="*/ 2147483647 w 5439"/>
              <a:gd name="T25" fmla="*/ 2147483647 h 1852"/>
              <a:gd name="T26" fmla="*/ 2147483647 w 5439"/>
              <a:gd name="T27" fmla="*/ 2147483647 h 1852"/>
              <a:gd name="T28" fmla="*/ 2147483647 w 5439"/>
              <a:gd name="T29" fmla="*/ 2147483647 h 1852"/>
              <a:gd name="T30" fmla="*/ 2147483647 w 5439"/>
              <a:gd name="T31" fmla="*/ 2147483647 h 1852"/>
              <a:gd name="T32" fmla="*/ 2147483647 w 5439"/>
              <a:gd name="T33" fmla="*/ 2147483647 h 1852"/>
              <a:gd name="T34" fmla="*/ 2147483647 w 5439"/>
              <a:gd name="T35" fmla="*/ 2147483647 h 1852"/>
              <a:gd name="T36" fmla="*/ 2147483647 w 5439"/>
              <a:gd name="T37" fmla="*/ 2147483647 h 1852"/>
              <a:gd name="T38" fmla="*/ 2147483647 w 5439"/>
              <a:gd name="T39" fmla="*/ 2147483647 h 1852"/>
              <a:gd name="T40" fmla="*/ 2147483647 w 5439"/>
              <a:gd name="T41" fmla="*/ 2147483647 h 1852"/>
              <a:gd name="T42" fmla="*/ 2147483647 w 5439"/>
              <a:gd name="T43" fmla="*/ 2147483647 h 1852"/>
              <a:gd name="T44" fmla="*/ 2147483647 w 5439"/>
              <a:gd name="T45" fmla="*/ 2147483647 h 1852"/>
              <a:gd name="T46" fmla="*/ 2147483647 w 5439"/>
              <a:gd name="T47" fmla="*/ 2147483647 h 1852"/>
              <a:gd name="T48" fmla="*/ 2147483647 w 5439"/>
              <a:gd name="T49" fmla="*/ 2147483647 h 1852"/>
              <a:gd name="T50" fmla="*/ 2147483647 w 5439"/>
              <a:gd name="T51" fmla="*/ 2147483647 h 1852"/>
              <a:gd name="T52" fmla="*/ 2147483647 w 5439"/>
              <a:gd name="T53" fmla="*/ 2147483647 h 1852"/>
              <a:gd name="T54" fmla="*/ 2147483647 w 5439"/>
              <a:gd name="T55" fmla="*/ 2147483647 h 1852"/>
              <a:gd name="T56" fmla="*/ 2147483647 w 5439"/>
              <a:gd name="T57" fmla="*/ 2147483647 h 1852"/>
              <a:gd name="T58" fmla="*/ 2147483647 w 5439"/>
              <a:gd name="T59" fmla="*/ 2147483647 h 1852"/>
              <a:gd name="T60" fmla="*/ 2147483647 w 5439"/>
              <a:gd name="T61" fmla="*/ 2147483647 h 1852"/>
              <a:gd name="T62" fmla="*/ 2147483647 w 5439"/>
              <a:gd name="T63" fmla="*/ 2147483647 h 1852"/>
              <a:gd name="T64" fmla="*/ 2147483647 w 5439"/>
              <a:gd name="T65" fmla="*/ 2147483647 h 1852"/>
              <a:gd name="T66" fmla="*/ 2147483647 w 5439"/>
              <a:gd name="T67" fmla="*/ 2147483647 h 1852"/>
              <a:gd name="T68" fmla="*/ 2147483647 w 5439"/>
              <a:gd name="T69" fmla="*/ 2147483647 h 1852"/>
              <a:gd name="T70" fmla="*/ 2147483647 w 5439"/>
              <a:gd name="T71" fmla="*/ 2147483647 h 1852"/>
              <a:gd name="T72" fmla="*/ 2147483647 w 5439"/>
              <a:gd name="T73" fmla="*/ 2147483647 h 1852"/>
              <a:gd name="T74" fmla="*/ 2147483647 w 5439"/>
              <a:gd name="T75" fmla="*/ 2147483647 h 1852"/>
              <a:gd name="T76" fmla="*/ 2147483647 w 5439"/>
              <a:gd name="T77" fmla="*/ 2147483647 h 1852"/>
              <a:gd name="T78" fmla="*/ 2147483647 w 5439"/>
              <a:gd name="T79" fmla="*/ 2147483647 h 1852"/>
              <a:gd name="T80" fmla="*/ 2147483647 w 5439"/>
              <a:gd name="T81" fmla="*/ 2147483647 h 1852"/>
              <a:gd name="T82" fmla="*/ 2147483647 w 5439"/>
              <a:gd name="T83" fmla="*/ 2147483647 h 1852"/>
              <a:gd name="T84" fmla="*/ 2147483647 w 5439"/>
              <a:gd name="T85" fmla="*/ 2147483647 h 1852"/>
              <a:gd name="T86" fmla="*/ 2147483647 w 5439"/>
              <a:gd name="T87" fmla="*/ 2147483647 h 1852"/>
              <a:gd name="T88" fmla="*/ 2147483647 w 5439"/>
              <a:gd name="T89" fmla="*/ 2147483647 h 1852"/>
              <a:gd name="T90" fmla="*/ 2147483647 w 5439"/>
              <a:gd name="T91" fmla="*/ 2147483647 h 1852"/>
              <a:gd name="T92" fmla="*/ 2147483647 w 5439"/>
              <a:gd name="T93" fmla="*/ 2147483647 h 1852"/>
              <a:gd name="T94" fmla="*/ 2147483647 w 5439"/>
              <a:gd name="T95" fmla="*/ 2147483647 h 1852"/>
              <a:gd name="T96" fmla="*/ 2147483647 w 5439"/>
              <a:gd name="T97" fmla="*/ 2147483647 h 1852"/>
              <a:gd name="T98" fmla="*/ 2147483647 w 5439"/>
              <a:gd name="T99" fmla="*/ 2147483647 h 1852"/>
              <a:gd name="T100" fmla="*/ 2147483647 w 5439"/>
              <a:gd name="T101" fmla="*/ 2147483647 h 1852"/>
              <a:gd name="T102" fmla="*/ 2147483647 w 5439"/>
              <a:gd name="T103" fmla="*/ 2147483647 h 1852"/>
              <a:gd name="T104" fmla="*/ 2147483647 w 5439"/>
              <a:gd name="T105" fmla="*/ 2147483647 h 1852"/>
              <a:gd name="T106" fmla="*/ 2147483647 w 5439"/>
              <a:gd name="T107" fmla="*/ 2147483647 h 1852"/>
              <a:gd name="T108" fmla="*/ 2147483647 w 5439"/>
              <a:gd name="T109" fmla="*/ 2147483647 h 1852"/>
              <a:gd name="T110" fmla="*/ 2147483647 w 5439"/>
              <a:gd name="T111" fmla="*/ 2147483647 h 1852"/>
              <a:gd name="T112" fmla="*/ 2147483647 w 5439"/>
              <a:gd name="T113" fmla="*/ 2147483647 h 1852"/>
              <a:gd name="T114" fmla="*/ 2147483647 w 5439"/>
              <a:gd name="T115" fmla="*/ 2147483647 h 18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852"/>
              <a:gd name="T176" fmla="*/ 5439 w 5439"/>
              <a:gd name="T177" fmla="*/ 1852 h 18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852">
                <a:moveTo>
                  <a:pt x="0" y="1775"/>
                </a:moveTo>
                <a:lnTo>
                  <a:pt x="0" y="1635"/>
                </a:lnTo>
                <a:lnTo>
                  <a:pt x="44" y="1652"/>
                </a:lnTo>
                <a:lnTo>
                  <a:pt x="60" y="1668"/>
                </a:lnTo>
                <a:lnTo>
                  <a:pt x="75" y="1658"/>
                </a:lnTo>
                <a:lnTo>
                  <a:pt x="88" y="1656"/>
                </a:lnTo>
                <a:lnTo>
                  <a:pt x="104" y="1650"/>
                </a:lnTo>
                <a:lnTo>
                  <a:pt x="150" y="1685"/>
                </a:lnTo>
                <a:lnTo>
                  <a:pt x="163" y="1691"/>
                </a:lnTo>
                <a:lnTo>
                  <a:pt x="179" y="1689"/>
                </a:lnTo>
                <a:lnTo>
                  <a:pt x="194" y="1721"/>
                </a:lnTo>
                <a:lnTo>
                  <a:pt x="209" y="1662"/>
                </a:lnTo>
                <a:lnTo>
                  <a:pt x="253" y="1668"/>
                </a:lnTo>
                <a:lnTo>
                  <a:pt x="269" y="1662"/>
                </a:lnTo>
                <a:lnTo>
                  <a:pt x="284" y="1643"/>
                </a:lnTo>
                <a:lnTo>
                  <a:pt x="298" y="1629"/>
                </a:lnTo>
                <a:lnTo>
                  <a:pt x="313" y="1623"/>
                </a:lnTo>
                <a:lnTo>
                  <a:pt x="359" y="1621"/>
                </a:lnTo>
                <a:lnTo>
                  <a:pt x="372" y="1631"/>
                </a:lnTo>
                <a:lnTo>
                  <a:pt x="388" y="1641"/>
                </a:lnTo>
                <a:lnTo>
                  <a:pt x="403" y="1646"/>
                </a:lnTo>
                <a:lnTo>
                  <a:pt x="417" y="1646"/>
                </a:lnTo>
                <a:lnTo>
                  <a:pt x="463" y="1652"/>
                </a:lnTo>
                <a:lnTo>
                  <a:pt x="478" y="1662"/>
                </a:lnTo>
                <a:lnTo>
                  <a:pt x="491" y="1668"/>
                </a:lnTo>
                <a:lnTo>
                  <a:pt x="509" y="1658"/>
                </a:lnTo>
                <a:lnTo>
                  <a:pt x="522" y="1658"/>
                </a:lnTo>
                <a:lnTo>
                  <a:pt x="566" y="1669"/>
                </a:lnTo>
                <a:lnTo>
                  <a:pt x="584" y="1656"/>
                </a:lnTo>
                <a:lnTo>
                  <a:pt x="597" y="1668"/>
                </a:lnTo>
                <a:lnTo>
                  <a:pt x="610" y="1664"/>
                </a:lnTo>
                <a:lnTo>
                  <a:pt x="628" y="1668"/>
                </a:lnTo>
                <a:lnTo>
                  <a:pt x="672" y="1679"/>
                </a:lnTo>
                <a:lnTo>
                  <a:pt x="685" y="1673"/>
                </a:lnTo>
                <a:lnTo>
                  <a:pt x="703" y="1668"/>
                </a:lnTo>
                <a:lnTo>
                  <a:pt x="716" y="1658"/>
                </a:lnTo>
                <a:lnTo>
                  <a:pt x="733" y="1658"/>
                </a:lnTo>
                <a:lnTo>
                  <a:pt x="777" y="1679"/>
                </a:lnTo>
                <a:lnTo>
                  <a:pt x="791" y="1677"/>
                </a:lnTo>
                <a:lnTo>
                  <a:pt x="808" y="1673"/>
                </a:lnTo>
                <a:lnTo>
                  <a:pt x="822" y="1656"/>
                </a:lnTo>
                <a:lnTo>
                  <a:pt x="835" y="1656"/>
                </a:lnTo>
                <a:lnTo>
                  <a:pt x="881" y="1673"/>
                </a:lnTo>
                <a:lnTo>
                  <a:pt x="896" y="1687"/>
                </a:lnTo>
                <a:lnTo>
                  <a:pt x="910" y="1673"/>
                </a:lnTo>
                <a:lnTo>
                  <a:pt x="927" y="1650"/>
                </a:lnTo>
                <a:lnTo>
                  <a:pt x="940" y="1662"/>
                </a:lnTo>
                <a:lnTo>
                  <a:pt x="985" y="1652"/>
                </a:lnTo>
                <a:lnTo>
                  <a:pt x="1002" y="1652"/>
                </a:lnTo>
                <a:lnTo>
                  <a:pt x="1015" y="1652"/>
                </a:lnTo>
                <a:lnTo>
                  <a:pt x="1031" y="1644"/>
                </a:lnTo>
                <a:lnTo>
                  <a:pt x="1046" y="1631"/>
                </a:lnTo>
                <a:lnTo>
                  <a:pt x="1090" y="1646"/>
                </a:lnTo>
                <a:lnTo>
                  <a:pt x="1106" y="1635"/>
                </a:lnTo>
                <a:lnTo>
                  <a:pt x="1121" y="1620"/>
                </a:lnTo>
                <a:lnTo>
                  <a:pt x="1134" y="1608"/>
                </a:lnTo>
                <a:lnTo>
                  <a:pt x="1150" y="1608"/>
                </a:lnTo>
                <a:lnTo>
                  <a:pt x="1194" y="1612"/>
                </a:lnTo>
                <a:lnTo>
                  <a:pt x="1209" y="1600"/>
                </a:lnTo>
                <a:lnTo>
                  <a:pt x="1225" y="1600"/>
                </a:lnTo>
                <a:lnTo>
                  <a:pt x="1240" y="1587"/>
                </a:lnTo>
                <a:lnTo>
                  <a:pt x="1255" y="1589"/>
                </a:lnTo>
                <a:lnTo>
                  <a:pt x="1299" y="1566"/>
                </a:lnTo>
                <a:lnTo>
                  <a:pt x="1315" y="1556"/>
                </a:lnTo>
                <a:lnTo>
                  <a:pt x="1330" y="1526"/>
                </a:lnTo>
                <a:lnTo>
                  <a:pt x="1344" y="1543"/>
                </a:lnTo>
                <a:lnTo>
                  <a:pt x="1361" y="1495"/>
                </a:lnTo>
                <a:lnTo>
                  <a:pt x="1405" y="1485"/>
                </a:lnTo>
                <a:lnTo>
                  <a:pt x="1418" y="1522"/>
                </a:lnTo>
                <a:lnTo>
                  <a:pt x="1436" y="1531"/>
                </a:lnTo>
                <a:lnTo>
                  <a:pt x="1449" y="1547"/>
                </a:lnTo>
                <a:lnTo>
                  <a:pt x="1463" y="1535"/>
                </a:lnTo>
                <a:lnTo>
                  <a:pt x="1510" y="1533"/>
                </a:lnTo>
                <a:lnTo>
                  <a:pt x="1524" y="1526"/>
                </a:lnTo>
                <a:lnTo>
                  <a:pt x="1537" y="1479"/>
                </a:lnTo>
                <a:lnTo>
                  <a:pt x="1555" y="1483"/>
                </a:lnTo>
                <a:lnTo>
                  <a:pt x="1568" y="1506"/>
                </a:lnTo>
                <a:lnTo>
                  <a:pt x="1612" y="1514"/>
                </a:lnTo>
                <a:lnTo>
                  <a:pt x="1629" y="1506"/>
                </a:lnTo>
                <a:lnTo>
                  <a:pt x="1643" y="1491"/>
                </a:lnTo>
                <a:lnTo>
                  <a:pt x="1660" y="1460"/>
                </a:lnTo>
                <a:lnTo>
                  <a:pt x="1674" y="1456"/>
                </a:lnTo>
                <a:lnTo>
                  <a:pt x="1718" y="1453"/>
                </a:lnTo>
                <a:lnTo>
                  <a:pt x="1733" y="1451"/>
                </a:lnTo>
                <a:lnTo>
                  <a:pt x="1748" y="1481"/>
                </a:lnTo>
                <a:lnTo>
                  <a:pt x="1762" y="1472"/>
                </a:lnTo>
                <a:lnTo>
                  <a:pt x="1779" y="1464"/>
                </a:lnTo>
                <a:lnTo>
                  <a:pt x="1823" y="1479"/>
                </a:lnTo>
                <a:lnTo>
                  <a:pt x="1837" y="1435"/>
                </a:lnTo>
                <a:lnTo>
                  <a:pt x="1852" y="1408"/>
                </a:lnTo>
                <a:lnTo>
                  <a:pt x="1867" y="1407"/>
                </a:lnTo>
                <a:lnTo>
                  <a:pt x="1883" y="1416"/>
                </a:lnTo>
                <a:lnTo>
                  <a:pt x="1927" y="1424"/>
                </a:lnTo>
                <a:lnTo>
                  <a:pt x="1942" y="1408"/>
                </a:lnTo>
                <a:lnTo>
                  <a:pt x="1958" y="1393"/>
                </a:lnTo>
                <a:lnTo>
                  <a:pt x="1971" y="1395"/>
                </a:lnTo>
                <a:lnTo>
                  <a:pt x="1986" y="1387"/>
                </a:lnTo>
                <a:lnTo>
                  <a:pt x="2033" y="1370"/>
                </a:lnTo>
                <a:lnTo>
                  <a:pt x="2046" y="1361"/>
                </a:lnTo>
                <a:lnTo>
                  <a:pt x="2061" y="1372"/>
                </a:lnTo>
                <a:lnTo>
                  <a:pt x="2077" y="1359"/>
                </a:lnTo>
                <a:lnTo>
                  <a:pt x="2092" y="1322"/>
                </a:lnTo>
                <a:lnTo>
                  <a:pt x="2136" y="1318"/>
                </a:lnTo>
                <a:lnTo>
                  <a:pt x="2151" y="1316"/>
                </a:lnTo>
                <a:lnTo>
                  <a:pt x="2165" y="1316"/>
                </a:lnTo>
                <a:lnTo>
                  <a:pt x="2182" y="1316"/>
                </a:lnTo>
                <a:lnTo>
                  <a:pt x="2196" y="1316"/>
                </a:lnTo>
                <a:lnTo>
                  <a:pt x="2240" y="1309"/>
                </a:lnTo>
                <a:lnTo>
                  <a:pt x="2257" y="1316"/>
                </a:lnTo>
                <a:lnTo>
                  <a:pt x="2270" y="1297"/>
                </a:lnTo>
                <a:lnTo>
                  <a:pt x="2284" y="1295"/>
                </a:lnTo>
                <a:lnTo>
                  <a:pt x="2301" y="1318"/>
                </a:lnTo>
                <a:lnTo>
                  <a:pt x="2345" y="1311"/>
                </a:lnTo>
                <a:lnTo>
                  <a:pt x="2359" y="1274"/>
                </a:lnTo>
                <a:lnTo>
                  <a:pt x="2376" y="1278"/>
                </a:lnTo>
                <a:lnTo>
                  <a:pt x="2389" y="1276"/>
                </a:lnTo>
                <a:lnTo>
                  <a:pt x="2407" y="1278"/>
                </a:lnTo>
                <a:lnTo>
                  <a:pt x="2451" y="1284"/>
                </a:lnTo>
                <a:lnTo>
                  <a:pt x="2464" y="1268"/>
                </a:lnTo>
                <a:lnTo>
                  <a:pt x="2482" y="1284"/>
                </a:lnTo>
                <a:lnTo>
                  <a:pt x="2495" y="1288"/>
                </a:lnTo>
                <a:lnTo>
                  <a:pt x="2508" y="1284"/>
                </a:lnTo>
                <a:lnTo>
                  <a:pt x="2556" y="1265"/>
                </a:lnTo>
                <a:lnTo>
                  <a:pt x="2570" y="1259"/>
                </a:lnTo>
                <a:lnTo>
                  <a:pt x="2583" y="1242"/>
                </a:lnTo>
                <a:lnTo>
                  <a:pt x="2601" y="1224"/>
                </a:lnTo>
                <a:lnTo>
                  <a:pt x="2614" y="1205"/>
                </a:lnTo>
                <a:lnTo>
                  <a:pt x="2658" y="1222"/>
                </a:lnTo>
                <a:lnTo>
                  <a:pt x="2675" y="1230"/>
                </a:lnTo>
                <a:lnTo>
                  <a:pt x="2689" y="1247"/>
                </a:lnTo>
                <a:lnTo>
                  <a:pt x="2704" y="1226"/>
                </a:lnTo>
                <a:lnTo>
                  <a:pt x="2720" y="1226"/>
                </a:lnTo>
                <a:lnTo>
                  <a:pt x="2764" y="1230"/>
                </a:lnTo>
                <a:lnTo>
                  <a:pt x="2779" y="1242"/>
                </a:lnTo>
                <a:lnTo>
                  <a:pt x="2794" y="1222"/>
                </a:lnTo>
                <a:lnTo>
                  <a:pt x="2808" y="1157"/>
                </a:lnTo>
                <a:lnTo>
                  <a:pt x="2823" y="1161"/>
                </a:lnTo>
                <a:lnTo>
                  <a:pt x="2869" y="1220"/>
                </a:lnTo>
                <a:lnTo>
                  <a:pt x="2883" y="1205"/>
                </a:lnTo>
                <a:lnTo>
                  <a:pt x="2898" y="1213"/>
                </a:lnTo>
                <a:lnTo>
                  <a:pt x="2913" y="1259"/>
                </a:lnTo>
                <a:lnTo>
                  <a:pt x="2929" y="1194"/>
                </a:lnTo>
                <a:lnTo>
                  <a:pt x="2973" y="1159"/>
                </a:lnTo>
                <a:lnTo>
                  <a:pt x="2988" y="1136"/>
                </a:lnTo>
                <a:lnTo>
                  <a:pt x="3004" y="1132"/>
                </a:lnTo>
                <a:lnTo>
                  <a:pt x="3017" y="1111"/>
                </a:lnTo>
                <a:lnTo>
                  <a:pt x="3032" y="1057"/>
                </a:lnTo>
                <a:lnTo>
                  <a:pt x="3078" y="1069"/>
                </a:lnTo>
                <a:lnTo>
                  <a:pt x="3092" y="1040"/>
                </a:lnTo>
                <a:lnTo>
                  <a:pt x="3107" y="1017"/>
                </a:lnTo>
                <a:lnTo>
                  <a:pt x="3123" y="1069"/>
                </a:lnTo>
                <a:lnTo>
                  <a:pt x="3136" y="1053"/>
                </a:lnTo>
                <a:lnTo>
                  <a:pt x="3182" y="1063"/>
                </a:lnTo>
                <a:lnTo>
                  <a:pt x="3197" y="1105"/>
                </a:lnTo>
                <a:lnTo>
                  <a:pt x="3211" y="1063"/>
                </a:lnTo>
                <a:lnTo>
                  <a:pt x="3228" y="1084"/>
                </a:lnTo>
                <a:lnTo>
                  <a:pt x="3242" y="1082"/>
                </a:lnTo>
                <a:lnTo>
                  <a:pt x="3286" y="1107"/>
                </a:lnTo>
                <a:lnTo>
                  <a:pt x="3303" y="1078"/>
                </a:lnTo>
                <a:lnTo>
                  <a:pt x="3316" y="1061"/>
                </a:lnTo>
                <a:lnTo>
                  <a:pt x="3330" y="1082"/>
                </a:lnTo>
                <a:lnTo>
                  <a:pt x="3347" y="1071"/>
                </a:lnTo>
                <a:lnTo>
                  <a:pt x="3391" y="1030"/>
                </a:lnTo>
                <a:lnTo>
                  <a:pt x="3405" y="986"/>
                </a:lnTo>
                <a:lnTo>
                  <a:pt x="3422" y="956"/>
                </a:lnTo>
                <a:lnTo>
                  <a:pt x="3435" y="971"/>
                </a:lnTo>
                <a:lnTo>
                  <a:pt x="3453" y="881"/>
                </a:lnTo>
                <a:lnTo>
                  <a:pt x="3497" y="921"/>
                </a:lnTo>
                <a:lnTo>
                  <a:pt x="3510" y="844"/>
                </a:lnTo>
                <a:lnTo>
                  <a:pt x="3528" y="846"/>
                </a:lnTo>
                <a:lnTo>
                  <a:pt x="3541" y="814"/>
                </a:lnTo>
                <a:lnTo>
                  <a:pt x="3554" y="712"/>
                </a:lnTo>
                <a:lnTo>
                  <a:pt x="3600" y="748"/>
                </a:lnTo>
                <a:lnTo>
                  <a:pt x="3616" y="769"/>
                </a:lnTo>
                <a:lnTo>
                  <a:pt x="3629" y="750"/>
                </a:lnTo>
                <a:lnTo>
                  <a:pt x="3647" y="756"/>
                </a:lnTo>
                <a:lnTo>
                  <a:pt x="3660" y="654"/>
                </a:lnTo>
                <a:lnTo>
                  <a:pt x="3704" y="695"/>
                </a:lnTo>
                <a:lnTo>
                  <a:pt x="3719" y="741"/>
                </a:lnTo>
                <a:lnTo>
                  <a:pt x="3735" y="760"/>
                </a:lnTo>
                <a:lnTo>
                  <a:pt x="3750" y="668"/>
                </a:lnTo>
                <a:lnTo>
                  <a:pt x="3766" y="556"/>
                </a:lnTo>
                <a:lnTo>
                  <a:pt x="3810" y="691"/>
                </a:lnTo>
                <a:lnTo>
                  <a:pt x="3825" y="631"/>
                </a:lnTo>
                <a:lnTo>
                  <a:pt x="3840" y="620"/>
                </a:lnTo>
                <a:lnTo>
                  <a:pt x="3854" y="541"/>
                </a:lnTo>
                <a:lnTo>
                  <a:pt x="3869" y="509"/>
                </a:lnTo>
                <a:lnTo>
                  <a:pt x="3913" y="574"/>
                </a:lnTo>
                <a:lnTo>
                  <a:pt x="3929" y="587"/>
                </a:lnTo>
                <a:lnTo>
                  <a:pt x="3944" y="658"/>
                </a:lnTo>
                <a:lnTo>
                  <a:pt x="3959" y="674"/>
                </a:lnTo>
                <a:lnTo>
                  <a:pt x="3975" y="675"/>
                </a:lnTo>
                <a:lnTo>
                  <a:pt x="4019" y="689"/>
                </a:lnTo>
                <a:lnTo>
                  <a:pt x="4032" y="608"/>
                </a:lnTo>
                <a:lnTo>
                  <a:pt x="4050" y="639"/>
                </a:lnTo>
                <a:lnTo>
                  <a:pt x="4063" y="658"/>
                </a:lnTo>
                <a:lnTo>
                  <a:pt x="4080" y="722"/>
                </a:lnTo>
                <a:lnTo>
                  <a:pt x="4124" y="748"/>
                </a:lnTo>
                <a:lnTo>
                  <a:pt x="4138" y="791"/>
                </a:lnTo>
                <a:lnTo>
                  <a:pt x="4155" y="750"/>
                </a:lnTo>
                <a:lnTo>
                  <a:pt x="4169" y="748"/>
                </a:lnTo>
                <a:lnTo>
                  <a:pt x="4182" y="647"/>
                </a:lnTo>
                <a:lnTo>
                  <a:pt x="4230" y="643"/>
                </a:lnTo>
                <a:lnTo>
                  <a:pt x="4243" y="702"/>
                </a:lnTo>
                <a:lnTo>
                  <a:pt x="4257" y="712"/>
                </a:lnTo>
                <a:lnTo>
                  <a:pt x="4274" y="695"/>
                </a:lnTo>
                <a:lnTo>
                  <a:pt x="4288" y="727"/>
                </a:lnTo>
                <a:lnTo>
                  <a:pt x="4332" y="708"/>
                </a:lnTo>
                <a:lnTo>
                  <a:pt x="4349" y="750"/>
                </a:lnTo>
                <a:lnTo>
                  <a:pt x="4362" y="781"/>
                </a:lnTo>
                <a:lnTo>
                  <a:pt x="4378" y="766"/>
                </a:lnTo>
                <a:lnTo>
                  <a:pt x="4393" y="739"/>
                </a:lnTo>
                <a:lnTo>
                  <a:pt x="4437" y="766"/>
                </a:lnTo>
                <a:lnTo>
                  <a:pt x="4453" y="769"/>
                </a:lnTo>
                <a:lnTo>
                  <a:pt x="4468" y="833"/>
                </a:lnTo>
                <a:lnTo>
                  <a:pt x="4481" y="835"/>
                </a:lnTo>
                <a:lnTo>
                  <a:pt x="4499" y="745"/>
                </a:lnTo>
                <a:lnTo>
                  <a:pt x="4543" y="737"/>
                </a:lnTo>
                <a:lnTo>
                  <a:pt x="4556" y="700"/>
                </a:lnTo>
                <a:lnTo>
                  <a:pt x="4572" y="685"/>
                </a:lnTo>
                <a:lnTo>
                  <a:pt x="4587" y="679"/>
                </a:lnTo>
                <a:lnTo>
                  <a:pt x="4602" y="631"/>
                </a:lnTo>
                <a:lnTo>
                  <a:pt x="4646" y="706"/>
                </a:lnTo>
                <a:lnTo>
                  <a:pt x="4662" y="622"/>
                </a:lnTo>
                <a:lnTo>
                  <a:pt x="4677" y="626"/>
                </a:lnTo>
                <a:lnTo>
                  <a:pt x="4691" y="606"/>
                </a:lnTo>
                <a:lnTo>
                  <a:pt x="4706" y="581"/>
                </a:lnTo>
                <a:lnTo>
                  <a:pt x="4752" y="614"/>
                </a:lnTo>
                <a:lnTo>
                  <a:pt x="4765" y="585"/>
                </a:lnTo>
                <a:lnTo>
                  <a:pt x="4781" y="576"/>
                </a:lnTo>
                <a:lnTo>
                  <a:pt x="4796" y="520"/>
                </a:lnTo>
                <a:lnTo>
                  <a:pt x="4811" y="432"/>
                </a:lnTo>
                <a:lnTo>
                  <a:pt x="4856" y="414"/>
                </a:lnTo>
                <a:lnTo>
                  <a:pt x="4871" y="443"/>
                </a:lnTo>
                <a:lnTo>
                  <a:pt x="4884" y="432"/>
                </a:lnTo>
                <a:lnTo>
                  <a:pt x="4902" y="436"/>
                </a:lnTo>
                <a:lnTo>
                  <a:pt x="4915" y="405"/>
                </a:lnTo>
                <a:lnTo>
                  <a:pt x="4959" y="349"/>
                </a:lnTo>
                <a:lnTo>
                  <a:pt x="4976" y="271"/>
                </a:lnTo>
                <a:lnTo>
                  <a:pt x="4990" y="282"/>
                </a:lnTo>
                <a:lnTo>
                  <a:pt x="5003" y="265"/>
                </a:lnTo>
                <a:lnTo>
                  <a:pt x="5021" y="232"/>
                </a:lnTo>
                <a:lnTo>
                  <a:pt x="5065" y="238"/>
                </a:lnTo>
                <a:lnTo>
                  <a:pt x="5078" y="257"/>
                </a:lnTo>
                <a:lnTo>
                  <a:pt x="5095" y="150"/>
                </a:lnTo>
                <a:lnTo>
                  <a:pt x="5109" y="130"/>
                </a:lnTo>
                <a:lnTo>
                  <a:pt x="5126" y="109"/>
                </a:lnTo>
                <a:lnTo>
                  <a:pt x="5170" y="134"/>
                </a:lnTo>
                <a:lnTo>
                  <a:pt x="5184" y="140"/>
                </a:lnTo>
                <a:lnTo>
                  <a:pt x="5201" y="134"/>
                </a:lnTo>
                <a:lnTo>
                  <a:pt x="5214" y="59"/>
                </a:lnTo>
                <a:lnTo>
                  <a:pt x="5228" y="63"/>
                </a:lnTo>
                <a:lnTo>
                  <a:pt x="5276" y="77"/>
                </a:lnTo>
                <a:lnTo>
                  <a:pt x="5289" y="44"/>
                </a:lnTo>
                <a:lnTo>
                  <a:pt x="5303" y="88"/>
                </a:lnTo>
                <a:lnTo>
                  <a:pt x="5320" y="54"/>
                </a:lnTo>
                <a:lnTo>
                  <a:pt x="5333" y="0"/>
                </a:lnTo>
                <a:lnTo>
                  <a:pt x="5378" y="58"/>
                </a:lnTo>
                <a:lnTo>
                  <a:pt x="5395" y="56"/>
                </a:lnTo>
                <a:lnTo>
                  <a:pt x="5408" y="132"/>
                </a:lnTo>
                <a:lnTo>
                  <a:pt x="5424" y="88"/>
                </a:lnTo>
                <a:lnTo>
                  <a:pt x="5439" y="186"/>
                </a:lnTo>
                <a:lnTo>
                  <a:pt x="5439" y="497"/>
                </a:lnTo>
                <a:lnTo>
                  <a:pt x="5424" y="399"/>
                </a:lnTo>
                <a:lnTo>
                  <a:pt x="5408" y="445"/>
                </a:lnTo>
                <a:lnTo>
                  <a:pt x="5395" y="380"/>
                </a:lnTo>
                <a:lnTo>
                  <a:pt x="5378" y="367"/>
                </a:lnTo>
                <a:lnTo>
                  <a:pt x="5333" y="324"/>
                </a:lnTo>
                <a:lnTo>
                  <a:pt x="5320" y="351"/>
                </a:lnTo>
                <a:lnTo>
                  <a:pt x="5303" y="390"/>
                </a:lnTo>
                <a:lnTo>
                  <a:pt x="5289" y="357"/>
                </a:lnTo>
                <a:lnTo>
                  <a:pt x="5276" y="393"/>
                </a:lnTo>
                <a:lnTo>
                  <a:pt x="5228" y="361"/>
                </a:lnTo>
                <a:lnTo>
                  <a:pt x="5214" y="359"/>
                </a:lnTo>
                <a:lnTo>
                  <a:pt x="5201" y="430"/>
                </a:lnTo>
                <a:lnTo>
                  <a:pt x="5184" y="445"/>
                </a:lnTo>
                <a:lnTo>
                  <a:pt x="5170" y="438"/>
                </a:lnTo>
                <a:lnTo>
                  <a:pt x="5126" y="401"/>
                </a:lnTo>
                <a:lnTo>
                  <a:pt x="5109" y="422"/>
                </a:lnTo>
                <a:lnTo>
                  <a:pt x="5095" y="438"/>
                </a:lnTo>
                <a:lnTo>
                  <a:pt x="5078" y="543"/>
                </a:lnTo>
                <a:lnTo>
                  <a:pt x="5065" y="524"/>
                </a:lnTo>
                <a:lnTo>
                  <a:pt x="5021" y="522"/>
                </a:lnTo>
                <a:lnTo>
                  <a:pt x="5003" y="545"/>
                </a:lnTo>
                <a:lnTo>
                  <a:pt x="4990" y="585"/>
                </a:lnTo>
                <a:lnTo>
                  <a:pt x="4976" y="604"/>
                </a:lnTo>
                <a:lnTo>
                  <a:pt x="4959" y="649"/>
                </a:lnTo>
                <a:lnTo>
                  <a:pt x="4915" y="681"/>
                </a:lnTo>
                <a:lnTo>
                  <a:pt x="4902" y="708"/>
                </a:lnTo>
                <a:lnTo>
                  <a:pt x="4884" y="704"/>
                </a:lnTo>
                <a:lnTo>
                  <a:pt x="4871" y="712"/>
                </a:lnTo>
                <a:lnTo>
                  <a:pt x="4856" y="675"/>
                </a:lnTo>
                <a:lnTo>
                  <a:pt x="4811" y="683"/>
                </a:lnTo>
                <a:lnTo>
                  <a:pt x="4796" y="769"/>
                </a:lnTo>
                <a:lnTo>
                  <a:pt x="4781" y="821"/>
                </a:lnTo>
                <a:lnTo>
                  <a:pt x="4765" y="825"/>
                </a:lnTo>
                <a:lnTo>
                  <a:pt x="4752" y="848"/>
                </a:lnTo>
                <a:lnTo>
                  <a:pt x="4706" y="831"/>
                </a:lnTo>
                <a:lnTo>
                  <a:pt x="4691" y="858"/>
                </a:lnTo>
                <a:lnTo>
                  <a:pt x="4677" y="862"/>
                </a:lnTo>
                <a:lnTo>
                  <a:pt x="4662" y="864"/>
                </a:lnTo>
                <a:lnTo>
                  <a:pt x="4646" y="929"/>
                </a:lnTo>
                <a:lnTo>
                  <a:pt x="4602" y="873"/>
                </a:lnTo>
                <a:lnTo>
                  <a:pt x="4587" y="900"/>
                </a:lnTo>
                <a:lnTo>
                  <a:pt x="4572" y="910"/>
                </a:lnTo>
                <a:lnTo>
                  <a:pt x="4556" y="938"/>
                </a:lnTo>
                <a:lnTo>
                  <a:pt x="4543" y="973"/>
                </a:lnTo>
                <a:lnTo>
                  <a:pt x="4499" y="982"/>
                </a:lnTo>
                <a:lnTo>
                  <a:pt x="4481" y="1059"/>
                </a:lnTo>
                <a:lnTo>
                  <a:pt x="4468" y="1057"/>
                </a:lnTo>
                <a:lnTo>
                  <a:pt x="4453" y="998"/>
                </a:lnTo>
                <a:lnTo>
                  <a:pt x="4437" y="992"/>
                </a:lnTo>
                <a:lnTo>
                  <a:pt x="4393" y="971"/>
                </a:lnTo>
                <a:lnTo>
                  <a:pt x="4378" y="994"/>
                </a:lnTo>
                <a:lnTo>
                  <a:pt x="4362" y="1015"/>
                </a:lnTo>
                <a:lnTo>
                  <a:pt x="4349" y="986"/>
                </a:lnTo>
                <a:lnTo>
                  <a:pt x="4332" y="935"/>
                </a:lnTo>
                <a:lnTo>
                  <a:pt x="4288" y="952"/>
                </a:lnTo>
                <a:lnTo>
                  <a:pt x="4274" y="923"/>
                </a:lnTo>
                <a:lnTo>
                  <a:pt x="4257" y="935"/>
                </a:lnTo>
                <a:lnTo>
                  <a:pt x="4243" y="927"/>
                </a:lnTo>
                <a:lnTo>
                  <a:pt x="4230" y="877"/>
                </a:lnTo>
                <a:lnTo>
                  <a:pt x="4182" y="875"/>
                </a:lnTo>
                <a:lnTo>
                  <a:pt x="4169" y="988"/>
                </a:lnTo>
                <a:lnTo>
                  <a:pt x="4155" y="992"/>
                </a:lnTo>
                <a:lnTo>
                  <a:pt x="4138" y="1032"/>
                </a:lnTo>
                <a:lnTo>
                  <a:pt x="4124" y="988"/>
                </a:lnTo>
                <a:lnTo>
                  <a:pt x="4080" y="961"/>
                </a:lnTo>
                <a:lnTo>
                  <a:pt x="4063" y="881"/>
                </a:lnTo>
                <a:lnTo>
                  <a:pt x="4050" y="858"/>
                </a:lnTo>
                <a:lnTo>
                  <a:pt x="4032" y="854"/>
                </a:lnTo>
                <a:lnTo>
                  <a:pt x="4019" y="913"/>
                </a:lnTo>
                <a:lnTo>
                  <a:pt x="3975" y="906"/>
                </a:lnTo>
                <a:lnTo>
                  <a:pt x="3959" y="898"/>
                </a:lnTo>
                <a:lnTo>
                  <a:pt x="3944" y="879"/>
                </a:lnTo>
                <a:lnTo>
                  <a:pt x="3929" y="825"/>
                </a:lnTo>
                <a:lnTo>
                  <a:pt x="3913" y="810"/>
                </a:lnTo>
                <a:lnTo>
                  <a:pt x="3869" y="745"/>
                </a:lnTo>
                <a:lnTo>
                  <a:pt x="3854" y="760"/>
                </a:lnTo>
                <a:lnTo>
                  <a:pt x="3840" y="831"/>
                </a:lnTo>
                <a:lnTo>
                  <a:pt x="3825" y="865"/>
                </a:lnTo>
                <a:lnTo>
                  <a:pt x="3810" y="917"/>
                </a:lnTo>
                <a:lnTo>
                  <a:pt x="3766" y="793"/>
                </a:lnTo>
                <a:lnTo>
                  <a:pt x="3750" y="898"/>
                </a:lnTo>
                <a:lnTo>
                  <a:pt x="3735" y="988"/>
                </a:lnTo>
                <a:lnTo>
                  <a:pt x="3719" y="959"/>
                </a:lnTo>
                <a:lnTo>
                  <a:pt x="3704" y="906"/>
                </a:lnTo>
                <a:lnTo>
                  <a:pt x="3660" y="885"/>
                </a:lnTo>
                <a:lnTo>
                  <a:pt x="3647" y="971"/>
                </a:lnTo>
                <a:lnTo>
                  <a:pt x="3629" y="954"/>
                </a:lnTo>
                <a:lnTo>
                  <a:pt x="3616" y="975"/>
                </a:lnTo>
                <a:lnTo>
                  <a:pt x="3600" y="971"/>
                </a:lnTo>
                <a:lnTo>
                  <a:pt x="3554" y="919"/>
                </a:lnTo>
                <a:lnTo>
                  <a:pt x="3541" y="1015"/>
                </a:lnTo>
                <a:lnTo>
                  <a:pt x="3528" y="1067"/>
                </a:lnTo>
                <a:lnTo>
                  <a:pt x="3510" y="1063"/>
                </a:lnTo>
                <a:lnTo>
                  <a:pt x="3497" y="1149"/>
                </a:lnTo>
                <a:lnTo>
                  <a:pt x="3453" y="1105"/>
                </a:lnTo>
                <a:lnTo>
                  <a:pt x="3435" y="1201"/>
                </a:lnTo>
                <a:lnTo>
                  <a:pt x="3422" y="1188"/>
                </a:lnTo>
                <a:lnTo>
                  <a:pt x="3405" y="1203"/>
                </a:lnTo>
                <a:lnTo>
                  <a:pt x="3391" y="1226"/>
                </a:lnTo>
                <a:lnTo>
                  <a:pt x="3347" y="1276"/>
                </a:lnTo>
                <a:lnTo>
                  <a:pt x="3330" y="1286"/>
                </a:lnTo>
                <a:lnTo>
                  <a:pt x="3316" y="1272"/>
                </a:lnTo>
                <a:lnTo>
                  <a:pt x="3303" y="1286"/>
                </a:lnTo>
                <a:lnTo>
                  <a:pt x="3286" y="1313"/>
                </a:lnTo>
                <a:lnTo>
                  <a:pt x="3242" y="1286"/>
                </a:lnTo>
                <a:lnTo>
                  <a:pt x="3228" y="1291"/>
                </a:lnTo>
                <a:lnTo>
                  <a:pt x="3211" y="1272"/>
                </a:lnTo>
                <a:lnTo>
                  <a:pt x="3197" y="1307"/>
                </a:lnTo>
                <a:lnTo>
                  <a:pt x="3182" y="1274"/>
                </a:lnTo>
                <a:lnTo>
                  <a:pt x="3136" y="1266"/>
                </a:lnTo>
                <a:lnTo>
                  <a:pt x="3123" y="1278"/>
                </a:lnTo>
                <a:lnTo>
                  <a:pt x="3107" y="1230"/>
                </a:lnTo>
                <a:lnTo>
                  <a:pt x="3092" y="1240"/>
                </a:lnTo>
                <a:lnTo>
                  <a:pt x="3078" y="1280"/>
                </a:lnTo>
                <a:lnTo>
                  <a:pt x="3032" y="1274"/>
                </a:lnTo>
                <a:lnTo>
                  <a:pt x="3017" y="1322"/>
                </a:lnTo>
                <a:lnTo>
                  <a:pt x="3004" y="1339"/>
                </a:lnTo>
                <a:lnTo>
                  <a:pt x="2988" y="1343"/>
                </a:lnTo>
                <a:lnTo>
                  <a:pt x="2973" y="1361"/>
                </a:lnTo>
                <a:lnTo>
                  <a:pt x="2929" y="1359"/>
                </a:lnTo>
                <a:lnTo>
                  <a:pt x="2913" y="1410"/>
                </a:lnTo>
                <a:lnTo>
                  <a:pt x="2898" y="1353"/>
                </a:lnTo>
                <a:lnTo>
                  <a:pt x="2883" y="1341"/>
                </a:lnTo>
                <a:lnTo>
                  <a:pt x="2869" y="1362"/>
                </a:lnTo>
                <a:lnTo>
                  <a:pt x="2823" y="1299"/>
                </a:lnTo>
                <a:lnTo>
                  <a:pt x="2808" y="1291"/>
                </a:lnTo>
                <a:lnTo>
                  <a:pt x="2794" y="1364"/>
                </a:lnTo>
                <a:lnTo>
                  <a:pt x="2779" y="1397"/>
                </a:lnTo>
                <a:lnTo>
                  <a:pt x="2764" y="1385"/>
                </a:lnTo>
                <a:lnTo>
                  <a:pt x="2720" y="1376"/>
                </a:lnTo>
                <a:lnTo>
                  <a:pt x="2704" y="1384"/>
                </a:lnTo>
                <a:lnTo>
                  <a:pt x="2689" y="1405"/>
                </a:lnTo>
                <a:lnTo>
                  <a:pt x="2675" y="1385"/>
                </a:lnTo>
                <a:lnTo>
                  <a:pt x="2658" y="1382"/>
                </a:lnTo>
                <a:lnTo>
                  <a:pt x="2614" y="1362"/>
                </a:lnTo>
                <a:lnTo>
                  <a:pt x="2601" y="1384"/>
                </a:lnTo>
                <a:lnTo>
                  <a:pt x="2583" y="1399"/>
                </a:lnTo>
                <a:lnTo>
                  <a:pt x="2570" y="1424"/>
                </a:lnTo>
                <a:lnTo>
                  <a:pt x="2556" y="1426"/>
                </a:lnTo>
                <a:lnTo>
                  <a:pt x="2508" y="1445"/>
                </a:lnTo>
                <a:lnTo>
                  <a:pt x="2495" y="1435"/>
                </a:lnTo>
                <a:lnTo>
                  <a:pt x="2482" y="1428"/>
                </a:lnTo>
                <a:lnTo>
                  <a:pt x="2464" y="1410"/>
                </a:lnTo>
                <a:lnTo>
                  <a:pt x="2451" y="1428"/>
                </a:lnTo>
                <a:lnTo>
                  <a:pt x="2407" y="1424"/>
                </a:lnTo>
                <a:lnTo>
                  <a:pt x="2389" y="1408"/>
                </a:lnTo>
                <a:lnTo>
                  <a:pt x="2376" y="1416"/>
                </a:lnTo>
                <a:lnTo>
                  <a:pt x="2359" y="1410"/>
                </a:lnTo>
                <a:lnTo>
                  <a:pt x="2345" y="1449"/>
                </a:lnTo>
                <a:lnTo>
                  <a:pt x="2301" y="1458"/>
                </a:lnTo>
                <a:lnTo>
                  <a:pt x="2284" y="1428"/>
                </a:lnTo>
                <a:lnTo>
                  <a:pt x="2270" y="1426"/>
                </a:lnTo>
                <a:lnTo>
                  <a:pt x="2257" y="1449"/>
                </a:lnTo>
                <a:lnTo>
                  <a:pt x="2240" y="1441"/>
                </a:lnTo>
                <a:lnTo>
                  <a:pt x="2196" y="1445"/>
                </a:lnTo>
                <a:lnTo>
                  <a:pt x="2182" y="1447"/>
                </a:lnTo>
                <a:lnTo>
                  <a:pt x="2165" y="1447"/>
                </a:lnTo>
                <a:lnTo>
                  <a:pt x="2151" y="1449"/>
                </a:lnTo>
                <a:lnTo>
                  <a:pt x="2136" y="1449"/>
                </a:lnTo>
                <a:lnTo>
                  <a:pt x="2092" y="1456"/>
                </a:lnTo>
                <a:lnTo>
                  <a:pt x="2077" y="1485"/>
                </a:lnTo>
                <a:lnTo>
                  <a:pt x="2061" y="1495"/>
                </a:lnTo>
                <a:lnTo>
                  <a:pt x="2046" y="1485"/>
                </a:lnTo>
                <a:lnTo>
                  <a:pt x="2033" y="1491"/>
                </a:lnTo>
                <a:lnTo>
                  <a:pt x="1986" y="1512"/>
                </a:lnTo>
                <a:lnTo>
                  <a:pt x="1971" y="1518"/>
                </a:lnTo>
                <a:lnTo>
                  <a:pt x="1958" y="1514"/>
                </a:lnTo>
                <a:lnTo>
                  <a:pt x="1942" y="1533"/>
                </a:lnTo>
                <a:lnTo>
                  <a:pt x="1927" y="1550"/>
                </a:lnTo>
                <a:lnTo>
                  <a:pt x="1883" y="1531"/>
                </a:lnTo>
                <a:lnTo>
                  <a:pt x="1867" y="1524"/>
                </a:lnTo>
                <a:lnTo>
                  <a:pt x="1852" y="1533"/>
                </a:lnTo>
                <a:lnTo>
                  <a:pt x="1837" y="1564"/>
                </a:lnTo>
                <a:lnTo>
                  <a:pt x="1823" y="1608"/>
                </a:lnTo>
                <a:lnTo>
                  <a:pt x="1779" y="1591"/>
                </a:lnTo>
                <a:lnTo>
                  <a:pt x="1762" y="1600"/>
                </a:lnTo>
                <a:lnTo>
                  <a:pt x="1748" y="1598"/>
                </a:lnTo>
                <a:lnTo>
                  <a:pt x="1733" y="1583"/>
                </a:lnTo>
                <a:lnTo>
                  <a:pt x="1718" y="1583"/>
                </a:lnTo>
                <a:lnTo>
                  <a:pt x="1674" y="1593"/>
                </a:lnTo>
                <a:lnTo>
                  <a:pt x="1660" y="1597"/>
                </a:lnTo>
                <a:lnTo>
                  <a:pt x="1643" y="1620"/>
                </a:lnTo>
                <a:lnTo>
                  <a:pt x="1629" y="1629"/>
                </a:lnTo>
                <a:lnTo>
                  <a:pt x="1612" y="1631"/>
                </a:lnTo>
                <a:lnTo>
                  <a:pt x="1568" y="1623"/>
                </a:lnTo>
                <a:lnTo>
                  <a:pt x="1555" y="1597"/>
                </a:lnTo>
                <a:lnTo>
                  <a:pt x="1537" y="1583"/>
                </a:lnTo>
                <a:lnTo>
                  <a:pt x="1524" y="1641"/>
                </a:lnTo>
                <a:lnTo>
                  <a:pt x="1510" y="1646"/>
                </a:lnTo>
                <a:lnTo>
                  <a:pt x="1463" y="1643"/>
                </a:lnTo>
                <a:lnTo>
                  <a:pt x="1449" y="1654"/>
                </a:lnTo>
                <a:lnTo>
                  <a:pt x="1436" y="1637"/>
                </a:lnTo>
                <a:lnTo>
                  <a:pt x="1418" y="1625"/>
                </a:lnTo>
                <a:lnTo>
                  <a:pt x="1405" y="1593"/>
                </a:lnTo>
                <a:lnTo>
                  <a:pt x="1361" y="1604"/>
                </a:lnTo>
                <a:lnTo>
                  <a:pt x="1344" y="1652"/>
                </a:lnTo>
                <a:lnTo>
                  <a:pt x="1330" y="1643"/>
                </a:lnTo>
                <a:lnTo>
                  <a:pt x="1315" y="1673"/>
                </a:lnTo>
                <a:lnTo>
                  <a:pt x="1299" y="1689"/>
                </a:lnTo>
                <a:lnTo>
                  <a:pt x="1255" y="1710"/>
                </a:lnTo>
                <a:lnTo>
                  <a:pt x="1240" y="1706"/>
                </a:lnTo>
                <a:lnTo>
                  <a:pt x="1225" y="1719"/>
                </a:lnTo>
                <a:lnTo>
                  <a:pt x="1209" y="1719"/>
                </a:lnTo>
                <a:lnTo>
                  <a:pt x="1194" y="1729"/>
                </a:lnTo>
                <a:lnTo>
                  <a:pt x="1150" y="1721"/>
                </a:lnTo>
                <a:lnTo>
                  <a:pt x="1134" y="1723"/>
                </a:lnTo>
                <a:lnTo>
                  <a:pt x="1121" y="1739"/>
                </a:lnTo>
                <a:lnTo>
                  <a:pt x="1106" y="1756"/>
                </a:lnTo>
                <a:lnTo>
                  <a:pt x="1090" y="1763"/>
                </a:lnTo>
                <a:lnTo>
                  <a:pt x="1046" y="1744"/>
                </a:lnTo>
                <a:lnTo>
                  <a:pt x="1031" y="1760"/>
                </a:lnTo>
                <a:lnTo>
                  <a:pt x="1015" y="1765"/>
                </a:lnTo>
                <a:lnTo>
                  <a:pt x="1002" y="1763"/>
                </a:lnTo>
                <a:lnTo>
                  <a:pt x="985" y="1763"/>
                </a:lnTo>
                <a:lnTo>
                  <a:pt x="940" y="1771"/>
                </a:lnTo>
                <a:lnTo>
                  <a:pt x="927" y="1762"/>
                </a:lnTo>
                <a:lnTo>
                  <a:pt x="910" y="1785"/>
                </a:lnTo>
                <a:lnTo>
                  <a:pt x="896" y="1802"/>
                </a:lnTo>
                <a:lnTo>
                  <a:pt x="881" y="1783"/>
                </a:lnTo>
                <a:lnTo>
                  <a:pt x="835" y="1771"/>
                </a:lnTo>
                <a:lnTo>
                  <a:pt x="822" y="1769"/>
                </a:lnTo>
                <a:lnTo>
                  <a:pt x="808" y="1786"/>
                </a:lnTo>
                <a:lnTo>
                  <a:pt x="791" y="1788"/>
                </a:lnTo>
                <a:lnTo>
                  <a:pt x="777" y="1792"/>
                </a:lnTo>
                <a:lnTo>
                  <a:pt x="733" y="1771"/>
                </a:lnTo>
                <a:lnTo>
                  <a:pt x="716" y="1769"/>
                </a:lnTo>
                <a:lnTo>
                  <a:pt x="703" y="1783"/>
                </a:lnTo>
                <a:lnTo>
                  <a:pt x="685" y="1788"/>
                </a:lnTo>
                <a:lnTo>
                  <a:pt x="672" y="1796"/>
                </a:lnTo>
                <a:lnTo>
                  <a:pt x="628" y="1785"/>
                </a:lnTo>
                <a:lnTo>
                  <a:pt x="610" y="1781"/>
                </a:lnTo>
                <a:lnTo>
                  <a:pt x="597" y="1785"/>
                </a:lnTo>
                <a:lnTo>
                  <a:pt x="584" y="1775"/>
                </a:lnTo>
                <a:lnTo>
                  <a:pt x="566" y="1788"/>
                </a:lnTo>
                <a:lnTo>
                  <a:pt x="522" y="1781"/>
                </a:lnTo>
                <a:lnTo>
                  <a:pt x="509" y="1777"/>
                </a:lnTo>
                <a:lnTo>
                  <a:pt x="491" y="1786"/>
                </a:lnTo>
                <a:lnTo>
                  <a:pt x="478" y="1781"/>
                </a:lnTo>
                <a:lnTo>
                  <a:pt x="463" y="1771"/>
                </a:lnTo>
                <a:lnTo>
                  <a:pt x="417" y="1769"/>
                </a:lnTo>
                <a:lnTo>
                  <a:pt x="403" y="1769"/>
                </a:lnTo>
                <a:lnTo>
                  <a:pt x="388" y="1762"/>
                </a:lnTo>
                <a:lnTo>
                  <a:pt x="372" y="1752"/>
                </a:lnTo>
                <a:lnTo>
                  <a:pt x="359" y="1744"/>
                </a:lnTo>
                <a:lnTo>
                  <a:pt x="313" y="1748"/>
                </a:lnTo>
                <a:lnTo>
                  <a:pt x="298" y="1752"/>
                </a:lnTo>
                <a:lnTo>
                  <a:pt x="284" y="1763"/>
                </a:lnTo>
                <a:lnTo>
                  <a:pt x="269" y="1783"/>
                </a:lnTo>
                <a:lnTo>
                  <a:pt x="253" y="1788"/>
                </a:lnTo>
                <a:lnTo>
                  <a:pt x="209" y="1792"/>
                </a:lnTo>
                <a:lnTo>
                  <a:pt x="194" y="1852"/>
                </a:lnTo>
                <a:lnTo>
                  <a:pt x="179" y="1817"/>
                </a:lnTo>
                <a:lnTo>
                  <a:pt x="163" y="1817"/>
                </a:lnTo>
                <a:lnTo>
                  <a:pt x="150" y="1810"/>
                </a:lnTo>
                <a:lnTo>
                  <a:pt x="104" y="1785"/>
                </a:lnTo>
                <a:lnTo>
                  <a:pt x="88" y="1804"/>
                </a:lnTo>
                <a:lnTo>
                  <a:pt x="75" y="1796"/>
                </a:lnTo>
                <a:lnTo>
                  <a:pt x="60" y="1806"/>
                </a:lnTo>
                <a:lnTo>
                  <a:pt x="44" y="1796"/>
                </a:lnTo>
                <a:lnTo>
                  <a:pt x="0" y="1775"/>
                </a:lnTo>
              </a:path>
            </a:pathLst>
          </a:custGeom>
          <a:noFill/>
          <a:ln w="15875">
            <a:solidFill>
              <a:srgbClr val="000000"/>
            </a:solidFill>
            <a:prstDash val="solid"/>
            <a:round/>
            <a:headEnd/>
            <a:tailEnd/>
          </a:ln>
        </p:spPr>
        <p:txBody>
          <a:bodyPr/>
          <a:lstStyle/>
          <a:p>
            <a:endParaRPr lang="en-US"/>
          </a:p>
        </p:txBody>
      </p:sp>
      <p:sp>
        <p:nvSpPr>
          <p:cNvPr id="108563" name="Line 22"/>
          <p:cNvSpPr>
            <a:spLocks noChangeShapeType="1"/>
          </p:cNvSpPr>
          <p:nvPr/>
        </p:nvSpPr>
        <p:spPr bwMode="auto">
          <a:xfrm>
            <a:off x="2452688" y="1681163"/>
            <a:ext cx="0" cy="2987675"/>
          </a:xfrm>
          <a:prstGeom prst="line">
            <a:avLst/>
          </a:prstGeom>
          <a:noFill/>
          <a:ln w="0">
            <a:solidFill>
              <a:srgbClr val="000000"/>
            </a:solidFill>
            <a:round/>
            <a:headEnd/>
            <a:tailEnd/>
          </a:ln>
        </p:spPr>
        <p:txBody>
          <a:bodyPr/>
          <a:lstStyle/>
          <a:p>
            <a:endParaRPr lang="en-US"/>
          </a:p>
        </p:txBody>
      </p:sp>
      <p:sp>
        <p:nvSpPr>
          <p:cNvPr id="108564" name="Line 23"/>
          <p:cNvSpPr>
            <a:spLocks noChangeShapeType="1"/>
          </p:cNvSpPr>
          <p:nvPr/>
        </p:nvSpPr>
        <p:spPr bwMode="auto">
          <a:xfrm>
            <a:off x="2411413" y="4668838"/>
            <a:ext cx="41275" cy="0"/>
          </a:xfrm>
          <a:prstGeom prst="line">
            <a:avLst/>
          </a:prstGeom>
          <a:noFill/>
          <a:ln w="0">
            <a:solidFill>
              <a:srgbClr val="000000"/>
            </a:solidFill>
            <a:round/>
            <a:headEnd/>
            <a:tailEnd/>
          </a:ln>
        </p:spPr>
        <p:txBody>
          <a:bodyPr/>
          <a:lstStyle/>
          <a:p>
            <a:endParaRPr lang="en-US"/>
          </a:p>
        </p:txBody>
      </p:sp>
      <p:sp>
        <p:nvSpPr>
          <p:cNvPr id="108565" name="Line 24"/>
          <p:cNvSpPr>
            <a:spLocks noChangeShapeType="1"/>
          </p:cNvSpPr>
          <p:nvPr/>
        </p:nvSpPr>
        <p:spPr bwMode="auto">
          <a:xfrm>
            <a:off x="2411413" y="4171950"/>
            <a:ext cx="41275" cy="0"/>
          </a:xfrm>
          <a:prstGeom prst="line">
            <a:avLst/>
          </a:prstGeom>
          <a:noFill/>
          <a:ln w="0">
            <a:solidFill>
              <a:srgbClr val="000000"/>
            </a:solidFill>
            <a:round/>
            <a:headEnd/>
            <a:tailEnd/>
          </a:ln>
        </p:spPr>
        <p:txBody>
          <a:bodyPr/>
          <a:lstStyle/>
          <a:p>
            <a:endParaRPr lang="en-US"/>
          </a:p>
        </p:txBody>
      </p:sp>
      <p:sp>
        <p:nvSpPr>
          <p:cNvPr id="108566" name="Line 25"/>
          <p:cNvSpPr>
            <a:spLocks noChangeShapeType="1"/>
          </p:cNvSpPr>
          <p:nvPr/>
        </p:nvSpPr>
        <p:spPr bwMode="auto">
          <a:xfrm>
            <a:off x="2411413" y="3673475"/>
            <a:ext cx="41275" cy="0"/>
          </a:xfrm>
          <a:prstGeom prst="line">
            <a:avLst/>
          </a:prstGeom>
          <a:noFill/>
          <a:ln w="0">
            <a:solidFill>
              <a:srgbClr val="000000"/>
            </a:solidFill>
            <a:round/>
            <a:headEnd/>
            <a:tailEnd/>
          </a:ln>
        </p:spPr>
        <p:txBody>
          <a:bodyPr/>
          <a:lstStyle/>
          <a:p>
            <a:endParaRPr lang="en-US"/>
          </a:p>
        </p:txBody>
      </p:sp>
      <p:sp>
        <p:nvSpPr>
          <p:cNvPr id="108567" name="Line 26"/>
          <p:cNvSpPr>
            <a:spLocks noChangeShapeType="1"/>
          </p:cNvSpPr>
          <p:nvPr/>
        </p:nvSpPr>
        <p:spPr bwMode="auto">
          <a:xfrm>
            <a:off x="2411413" y="3175000"/>
            <a:ext cx="41275" cy="0"/>
          </a:xfrm>
          <a:prstGeom prst="line">
            <a:avLst/>
          </a:prstGeom>
          <a:noFill/>
          <a:ln w="0">
            <a:solidFill>
              <a:srgbClr val="000000"/>
            </a:solidFill>
            <a:round/>
            <a:headEnd/>
            <a:tailEnd/>
          </a:ln>
        </p:spPr>
        <p:txBody>
          <a:bodyPr/>
          <a:lstStyle/>
          <a:p>
            <a:endParaRPr lang="en-US"/>
          </a:p>
        </p:txBody>
      </p:sp>
      <p:sp>
        <p:nvSpPr>
          <p:cNvPr id="108568" name="Line 27"/>
          <p:cNvSpPr>
            <a:spLocks noChangeShapeType="1"/>
          </p:cNvSpPr>
          <p:nvPr/>
        </p:nvSpPr>
        <p:spPr bwMode="auto">
          <a:xfrm>
            <a:off x="2411413" y="2676525"/>
            <a:ext cx="41275" cy="0"/>
          </a:xfrm>
          <a:prstGeom prst="line">
            <a:avLst/>
          </a:prstGeom>
          <a:noFill/>
          <a:ln w="0">
            <a:solidFill>
              <a:srgbClr val="000000"/>
            </a:solidFill>
            <a:round/>
            <a:headEnd/>
            <a:tailEnd/>
          </a:ln>
        </p:spPr>
        <p:txBody>
          <a:bodyPr/>
          <a:lstStyle/>
          <a:p>
            <a:endParaRPr lang="en-US"/>
          </a:p>
        </p:txBody>
      </p:sp>
      <p:sp>
        <p:nvSpPr>
          <p:cNvPr id="108569" name="Line 28"/>
          <p:cNvSpPr>
            <a:spLocks noChangeShapeType="1"/>
          </p:cNvSpPr>
          <p:nvPr/>
        </p:nvSpPr>
        <p:spPr bwMode="auto">
          <a:xfrm>
            <a:off x="2411413" y="2179638"/>
            <a:ext cx="41275" cy="0"/>
          </a:xfrm>
          <a:prstGeom prst="line">
            <a:avLst/>
          </a:prstGeom>
          <a:noFill/>
          <a:ln w="0">
            <a:solidFill>
              <a:srgbClr val="000000"/>
            </a:solidFill>
            <a:round/>
            <a:headEnd/>
            <a:tailEnd/>
          </a:ln>
        </p:spPr>
        <p:txBody>
          <a:bodyPr/>
          <a:lstStyle/>
          <a:p>
            <a:endParaRPr lang="en-US"/>
          </a:p>
        </p:txBody>
      </p:sp>
      <p:sp>
        <p:nvSpPr>
          <p:cNvPr id="108570" name="Line 29"/>
          <p:cNvSpPr>
            <a:spLocks noChangeShapeType="1"/>
          </p:cNvSpPr>
          <p:nvPr/>
        </p:nvSpPr>
        <p:spPr bwMode="auto">
          <a:xfrm>
            <a:off x="2411413" y="1681163"/>
            <a:ext cx="41275" cy="0"/>
          </a:xfrm>
          <a:prstGeom prst="line">
            <a:avLst/>
          </a:prstGeom>
          <a:noFill/>
          <a:ln w="0">
            <a:solidFill>
              <a:srgbClr val="000000"/>
            </a:solidFill>
            <a:round/>
            <a:headEnd/>
            <a:tailEnd/>
          </a:ln>
        </p:spPr>
        <p:txBody>
          <a:bodyPr/>
          <a:lstStyle/>
          <a:p>
            <a:endParaRPr lang="en-US"/>
          </a:p>
        </p:txBody>
      </p:sp>
      <p:sp>
        <p:nvSpPr>
          <p:cNvPr id="108571" name="Line 30"/>
          <p:cNvSpPr>
            <a:spLocks noChangeShapeType="1"/>
          </p:cNvSpPr>
          <p:nvPr/>
        </p:nvSpPr>
        <p:spPr bwMode="auto">
          <a:xfrm>
            <a:off x="2452688" y="4668838"/>
            <a:ext cx="4318000" cy="0"/>
          </a:xfrm>
          <a:prstGeom prst="line">
            <a:avLst/>
          </a:prstGeom>
          <a:noFill/>
          <a:ln w="0">
            <a:solidFill>
              <a:srgbClr val="000000"/>
            </a:solidFill>
            <a:round/>
            <a:headEnd/>
            <a:tailEnd/>
          </a:ln>
        </p:spPr>
        <p:txBody>
          <a:bodyPr/>
          <a:lstStyle/>
          <a:p>
            <a:endParaRPr lang="en-US"/>
          </a:p>
        </p:txBody>
      </p:sp>
      <p:sp>
        <p:nvSpPr>
          <p:cNvPr id="108572" name="Line 31"/>
          <p:cNvSpPr>
            <a:spLocks noChangeShapeType="1"/>
          </p:cNvSpPr>
          <p:nvPr/>
        </p:nvSpPr>
        <p:spPr bwMode="auto">
          <a:xfrm flipV="1">
            <a:off x="2452688" y="4668838"/>
            <a:ext cx="0" cy="31750"/>
          </a:xfrm>
          <a:prstGeom prst="line">
            <a:avLst/>
          </a:prstGeom>
          <a:noFill/>
          <a:ln w="0">
            <a:solidFill>
              <a:srgbClr val="000000"/>
            </a:solidFill>
            <a:round/>
            <a:headEnd/>
            <a:tailEnd/>
          </a:ln>
        </p:spPr>
        <p:txBody>
          <a:bodyPr/>
          <a:lstStyle/>
          <a:p>
            <a:endParaRPr lang="en-US"/>
          </a:p>
        </p:txBody>
      </p:sp>
      <p:sp>
        <p:nvSpPr>
          <p:cNvPr id="108573" name="Line 32"/>
          <p:cNvSpPr>
            <a:spLocks noChangeShapeType="1"/>
          </p:cNvSpPr>
          <p:nvPr/>
        </p:nvSpPr>
        <p:spPr bwMode="auto">
          <a:xfrm flipV="1">
            <a:off x="3519488" y="4668838"/>
            <a:ext cx="0" cy="31750"/>
          </a:xfrm>
          <a:prstGeom prst="line">
            <a:avLst/>
          </a:prstGeom>
          <a:noFill/>
          <a:ln w="0">
            <a:solidFill>
              <a:srgbClr val="000000"/>
            </a:solidFill>
            <a:round/>
            <a:headEnd/>
            <a:tailEnd/>
          </a:ln>
        </p:spPr>
        <p:txBody>
          <a:bodyPr/>
          <a:lstStyle/>
          <a:p>
            <a:endParaRPr lang="en-US"/>
          </a:p>
        </p:txBody>
      </p:sp>
      <p:sp>
        <p:nvSpPr>
          <p:cNvPr id="108574" name="Line 33"/>
          <p:cNvSpPr>
            <a:spLocks noChangeShapeType="1"/>
          </p:cNvSpPr>
          <p:nvPr/>
        </p:nvSpPr>
        <p:spPr bwMode="auto">
          <a:xfrm flipV="1">
            <a:off x="4611688" y="4668838"/>
            <a:ext cx="0" cy="31750"/>
          </a:xfrm>
          <a:prstGeom prst="line">
            <a:avLst/>
          </a:prstGeom>
          <a:noFill/>
          <a:ln w="0">
            <a:solidFill>
              <a:srgbClr val="000000"/>
            </a:solidFill>
            <a:round/>
            <a:headEnd/>
            <a:tailEnd/>
          </a:ln>
        </p:spPr>
        <p:txBody>
          <a:bodyPr/>
          <a:lstStyle/>
          <a:p>
            <a:endParaRPr lang="en-US"/>
          </a:p>
        </p:txBody>
      </p:sp>
      <p:sp>
        <p:nvSpPr>
          <p:cNvPr id="108575" name="Line 34"/>
          <p:cNvSpPr>
            <a:spLocks noChangeShapeType="1"/>
          </p:cNvSpPr>
          <p:nvPr/>
        </p:nvSpPr>
        <p:spPr bwMode="auto">
          <a:xfrm flipV="1">
            <a:off x="5702300" y="4668838"/>
            <a:ext cx="0" cy="31750"/>
          </a:xfrm>
          <a:prstGeom prst="line">
            <a:avLst/>
          </a:prstGeom>
          <a:noFill/>
          <a:ln w="0">
            <a:solidFill>
              <a:srgbClr val="000000"/>
            </a:solidFill>
            <a:round/>
            <a:headEnd/>
            <a:tailEnd/>
          </a:ln>
        </p:spPr>
        <p:txBody>
          <a:bodyPr/>
          <a:lstStyle/>
          <a:p>
            <a:endParaRPr lang="en-US"/>
          </a:p>
        </p:txBody>
      </p:sp>
      <p:sp>
        <p:nvSpPr>
          <p:cNvPr id="108576" name="Rectangle 35"/>
          <p:cNvSpPr>
            <a:spLocks noChangeArrowheads="1"/>
          </p:cNvSpPr>
          <p:nvPr/>
        </p:nvSpPr>
        <p:spPr bwMode="auto">
          <a:xfrm>
            <a:off x="3462338" y="2032000"/>
            <a:ext cx="1427162" cy="168275"/>
          </a:xfrm>
          <a:prstGeom prst="rect">
            <a:avLst/>
          </a:prstGeom>
          <a:noFill/>
          <a:ln w="9525">
            <a:noFill/>
            <a:miter lim="800000"/>
            <a:headEnd/>
            <a:tailEnd/>
          </a:ln>
        </p:spPr>
        <p:txBody>
          <a:bodyPr wrap="none" lIns="0" tIns="0" rIns="0" bIns="0">
            <a:spAutoFit/>
          </a:bodyPr>
          <a:lstStyle/>
          <a:p>
            <a:r>
              <a:rPr lang="en-US" sz="1100" b="1">
                <a:solidFill>
                  <a:srgbClr val="000000"/>
                </a:solidFill>
                <a:latin typeface="Arial" pitchFamily="34" charset="0"/>
              </a:rPr>
              <a:t>Kappa (term buckets)</a:t>
            </a:r>
            <a:endParaRPr lang="en-US"/>
          </a:p>
        </p:txBody>
      </p:sp>
      <p:sp>
        <p:nvSpPr>
          <p:cNvPr id="108577" name="Rectangle 36"/>
          <p:cNvSpPr>
            <a:spLocks noChangeArrowheads="1"/>
          </p:cNvSpPr>
          <p:nvPr/>
        </p:nvSpPr>
        <p:spPr bwMode="auto">
          <a:xfrm>
            <a:off x="2119313" y="4589463"/>
            <a:ext cx="42862"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a:t>
            </a:r>
            <a:endParaRPr lang="en-US"/>
          </a:p>
        </p:txBody>
      </p:sp>
      <p:sp>
        <p:nvSpPr>
          <p:cNvPr id="108578" name="Rectangle 37"/>
          <p:cNvSpPr>
            <a:spLocks noChangeArrowheads="1"/>
          </p:cNvSpPr>
          <p:nvPr/>
        </p:nvSpPr>
        <p:spPr bwMode="auto">
          <a:xfrm>
            <a:off x="2092325" y="4092575"/>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200</a:t>
            </a:r>
            <a:endParaRPr lang="en-US"/>
          </a:p>
        </p:txBody>
      </p:sp>
      <p:sp>
        <p:nvSpPr>
          <p:cNvPr id="108579" name="Rectangle 38"/>
          <p:cNvSpPr>
            <a:spLocks noChangeArrowheads="1"/>
          </p:cNvSpPr>
          <p:nvPr/>
        </p:nvSpPr>
        <p:spPr bwMode="auto">
          <a:xfrm>
            <a:off x="2092325" y="3594100"/>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400</a:t>
            </a:r>
            <a:endParaRPr lang="en-US"/>
          </a:p>
        </p:txBody>
      </p:sp>
      <p:sp>
        <p:nvSpPr>
          <p:cNvPr id="108580" name="Rectangle 39"/>
          <p:cNvSpPr>
            <a:spLocks noChangeArrowheads="1"/>
          </p:cNvSpPr>
          <p:nvPr/>
        </p:nvSpPr>
        <p:spPr bwMode="auto">
          <a:xfrm>
            <a:off x="2092325" y="3095625"/>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600</a:t>
            </a:r>
            <a:endParaRPr lang="en-US"/>
          </a:p>
        </p:txBody>
      </p:sp>
      <p:sp>
        <p:nvSpPr>
          <p:cNvPr id="108581" name="Rectangle 40"/>
          <p:cNvSpPr>
            <a:spLocks noChangeArrowheads="1"/>
          </p:cNvSpPr>
          <p:nvPr/>
        </p:nvSpPr>
        <p:spPr bwMode="auto">
          <a:xfrm>
            <a:off x="2092325" y="2597150"/>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800</a:t>
            </a:r>
            <a:endParaRPr lang="en-US"/>
          </a:p>
        </p:txBody>
      </p:sp>
      <p:sp>
        <p:nvSpPr>
          <p:cNvPr id="108582" name="Rectangle 41"/>
          <p:cNvSpPr>
            <a:spLocks noChangeArrowheads="1"/>
          </p:cNvSpPr>
          <p:nvPr/>
        </p:nvSpPr>
        <p:spPr bwMode="auto">
          <a:xfrm>
            <a:off x="1982788" y="2100263"/>
            <a:ext cx="314325"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1,000</a:t>
            </a:r>
            <a:endParaRPr lang="en-US"/>
          </a:p>
        </p:txBody>
      </p:sp>
      <p:sp>
        <p:nvSpPr>
          <p:cNvPr id="108583" name="Rectangle 42"/>
          <p:cNvSpPr>
            <a:spLocks noChangeArrowheads="1"/>
          </p:cNvSpPr>
          <p:nvPr/>
        </p:nvSpPr>
        <p:spPr bwMode="auto">
          <a:xfrm>
            <a:off x="1982788" y="1600200"/>
            <a:ext cx="314325"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1,200</a:t>
            </a:r>
            <a:endParaRPr lang="en-US"/>
          </a:p>
        </p:txBody>
      </p:sp>
      <p:sp>
        <p:nvSpPr>
          <p:cNvPr id="108584" name="Rectangle 43"/>
          <p:cNvSpPr>
            <a:spLocks noChangeArrowheads="1"/>
          </p:cNvSpPr>
          <p:nvPr/>
        </p:nvSpPr>
        <p:spPr bwMode="auto">
          <a:xfrm>
            <a:off x="2290763" y="4759325"/>
            <a:ext cx="328612"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Dec-06</a:t>
            </a:r>
            <a:endParaRPr lang="en-US"/>
          </a:p>
        </p:txBody>
      </p:sp>
      <p:sp>
        <p:nvSpPr>
          <p:cNvPr id="108585" name="Rectangle 44"/>
          <p:cNvSpPr>
            <a:spLocks noChangeArrowheads="1"/>
          </p:cNvSpPr>
          <p:nvPr/>
        </p:nvSpPr>
        <p:spPr bwMode="auto">
          <a:xfrm>
            <a:off x="3362325" y="4759325"/>
            <a:ext cx="322263"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Mar-07</a:t>
            </a:r>
            <a:endParaRPr lang="en-US"/>
          </a:p>
        </p:txBody>
      </p:sp>
      <p:sp>
        <p:nvSpPr>
          <p:cNvPr id="108586" name="Rectangle 45"/>
          <p:cNvSpPr>
            <a:spLocks noChangeArrowheads="1"/>
          </p:cNvSpPr>
          <p:nvPr/>
        </p:nvSpPr>
        <p:spPr bwMode="auto">
          <a:xfrm>
            <a:off x="4460875" y="4759325"/>
            <a:ext cx="312738"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Jun-07</a:t>
            </a:r>
            <a:endParaRPr lang="en-US"/>
          </a:p>
        </p:txBody>
      </p:sp>
      <p:sp>
        <p:nvSpPr>
          <p:cNvPr id="108587" name="Rectangle 46"/>
          <p:cNvSpPr>
            <a:spLocks noChangeArrowheads="1"/>
          </p:cNvSpPr>
          <p:nvPr/>
        </p:nvSpPr>
        <p:spPr bwMode="auto">
          <a:xfrm>
            <a:off x="5540375" y="4759325"/>
            <a:ext cx="330200"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Sep-07</a:t>
            </a:r>
            <a:endParaRPr lang="en-US"/>
          </a:p>
        </p:txBody>
      </p:sp>
      <p:sp>
        <p:nvSpPr>
          <p:cNvPr id="108588" name="Rectangle 47"/>
          <p:cNvSpPr>
            <a:spLocks noChangeArrowheads="1"/>
          </p:cNvSpPr>
          <p:nvPr/>
        </p:nvSpPr>
        <p:spPr bwMode="auto">
          <a:xfrm>
            <a:off x="2560638" y="1511300"/>
            <a:ext cx="3832225" cy="436563"/>
          </a:xfrm>
          <a:prstGeom prst="rect">
            <a:avLst/>
          </a:prstGeom>
          <a:solidFill>
            <a:srgbClr val="FFFFFF"/>
          </a:solidFill>
          <a:ln w="9525">
            <a:noFill/>
            <a:miter lim="800000"/>
            <a:headEnd/>
            <a:tailEnd/>
          </a:ln>
        </p:spPr>
        <p:txBody>
          <a:bodyPr/>
          <a:lstStyle/>
          <a:p>
            <a:endParaRPr lang="en-US"/>
          </a:p>
        </p:txBody>
      </p:sp>
      <p:sp>
        <p:nvSpPr>
          <p:cNvPr id="108589" name="Rectangle 48"/>
          <p:cNvSpPr>
            <a:spLocks noChangeArrowheads="1"/>
          </p:cNvSpPr>
          <p:nvPr/>
        </p:nvSpPr>
        <p:spPr bwMode="auto">
          <a:xfrm>
            <a:off x="2701925" y="1690688"/>
            <a:ext cx="76200" cy="76200"/>
          </a:xfrm>
          <a:prstGeom prst="rect">
            <a:avLst/>
          </a:prstGeom>
          <a:solidFill>
            <a:srgbClr val="9999FF"/>
          </a:solidFill>
          <a:ln w="15875">
            <a:solidFill>
              <a:srgbClr val="000000"/>
            </a:solidFill>
            <a:miter lim="800000"/>
            <a:headEnd/>
            <a:tailEnd/>
          </a:ln>
        </p:spPr>
        <p:txBody>
          <a:bodyPr/>
          <a:lstStyle/>
          <a:p>
            <a:endParaRPr lang="en-US"/>
          </a:p>
        </p:txBody>
      </p:sp>
      <p:sp>
        <p:nvSpPr>
          <p:cNvPr id="108590" name="Rectangle 49"/>
          <p:cNvSpPr>
            <a:spLocks noChangeArrowheads="1"/>
          </p:cNvSpPr>
          <p:nvPr/>
        </p:nvSpPr>
        <p:spPr bwMode="auto">
          <a:xfrm>
            <a:off x="2808288" y="1658938"/>
            <a:ext cx="250825"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&lt;6M</a:t>
            </a:r>
            <a:endParaRPr lang="en-US"/>
          </a:p>
        </p:txBody>
      </p:sp>
      <p:sp>
        <p:nvSpPr>
          <p:cNvPr id="108591" name="Rectangle 50"/>
          <p:cNvSpPr>
            <a:spLocks noChangeArrowheads="1"/>
          </p:cNvSpPr>
          <p:nvPr/>
        </p:nvSpPr>
        <p:spPr bwMode="auto">
          <a:xfrm>
            <a:off x="3313113" y="1690688"/>
            <a:ext cx="76200" cy="76200"/>
          </a:xfrm>
          <a:prstGeom prst="rect">
            <a:avLst/>
          </a:prstGeom>
          <a:solidFill>
            <a:srgbClr val="993366"/>
          </a:solidFill>
          <a:ln w="15875">
            <a:solidFill>
              <a:srgbClr val="000000"/>
            </a:solidFill>
            <a:miter lim="800000"/>
            <a:headEnd/>
            <a:tailEnd/>
          </a:ln>
        </p:spPr>
        <p:txBody>
          <a:bodyPr/>
          <a:lstStyle/>
          <a:p>
            <a:endParaRPr lang="en-US"/>
          </a:p>
        </p:txBody>
      </p:sp>
      <p:sp>
        <p:nvSpPr>
          <p:cNvPr id="108592" name="Rectangle 51"/>
          <p:cNvSpPr>
            <a:spLocks noChangeArrowheads="1"/>
          </p:cNvSpPr>
          <p:nvPr/>
        </p:nvSpPr>
        <p:spPr bwMode="auto">
          <a:xfrm>
            <a:off x="3419475" y="1658938"/>
            <a:ext cx="373063"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6M-1Y</a:t>
            </a:r>
            <a:endParaRPr lang="en-US"/>
          </a:p>
        </p:txBody>
      </p:sp>
      <p:sp>
        <p:nvSpPr>
          <p:cNvPr id="108593" name="Rectangle 52"/>
          <p:cNvSpPr>
            <a:spLocks noChangeArrowheads="1"/>
          </p:cNvSpPr>
          <p:nvPr/>
        </p:nvSpPr>
        <p:spPr bwMode="auto">
          <a:xfrm>
            <a:off x="4046538" y="1690688"/>
            <a:ext cx="74612" cy="76200"/>
          </a:xfrm>
          <a:prstGeom prst="rect">
            <a:avLst/>
          </a:prstGeom>
          <a:solidFill>
            <a:srgbClr val="FFFFCC"/>
          </a:solidFill>
          <a:ln w="15875">
            <a:solidFill>
              <a:srgbClr val="339966"/>
            </a:solidFill>
            <a:miter lim="800000"/>
            <a:headEnd/>
            <a:tailEnd/>
          </a:ln>
        </p:spPr>
        <p:txBody>
          <a:bodyPr/>
          <a:lstStyle/>
          <a:p>
            <a:endParaRPr lang="en-US"/>
          </a:p>
        </p:txBody>
      </p:sp>
      <p:sp>
        <p:nvSpPr>
          <p:cNvPr id="108594" name="Rectangle 53"/>
          <p:cNvSpPr>
            <a:spLocks noChangeArrowheads="1"/>
          </p:cNvSpPr>
          <p:nvPr/>
        </p:nvSpPr>
        <p:spPr bwMode="auto">
          <a:xfrm>
            <a:off x="4151313" y="1658938"/>
            <a:ext cx="2667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1-2Y</a:t>
            </a:r>
            <a:endParaRPr lang="en-US"/>
          </a:p>
        </p:txBody>
      </p:sp>
      <p:sp>
        <p:nvSpPr>
          <p:cNvPr id="108595" name="Rectangle 54"/>
          <p:cNvSpPr>
            <a:spLocks noChangeArrowheads="1"/>
          </p:cNvSpPr>
          <p:nvPr/>
        </p:nvSpPr>
        <p:spPr bwMode="auto">
          <a:xfrm>
            <a:off x="4675188" y="1690688"/>
            <a:ext cx="76200" cy="76200"/>
          </a:xfrm>
          <a:prstGeom prst="rect">
            <a:avLst/>
          </a:prstGeom>
          <a:solidFill>
            <a:srgbClr val="CCFFFF"/>
          </a:solidFill>
          <a:ln w="15875">
            <a:solidFill>
              <a:srgbClr val="000000"/>
            </a:solidFill>
            <a:miter lim="800000"/>
            <a:headEnd/>
            <a:tailEnd/>
          </a:ln>
        </p:spPr>
        <p:txBody>
          <a:bodyPr/>
          <a:lstStyle/>
          <a:p>
            <a:endParaRPr lang="en-US"/>
          </a:p>
        </p:txBody>
      </p:sp>
      <p:sp>
        <p:nvSpPr>
          <p:cNvPr id="108596" name="Rectangle 55"/>
          <p:cNvSpPr>
            <a:spLocks noChangeArrowheads="1"/>
          </p:cNvSpPr>
          <p:nvPr/>
        </p:nvSpPr>
        <p:spPr bwMode="auto">
          <a:xfrm>
            <a:off x="4781550" y="1658938"/>
            <a:ext cx="2667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2-3Y</a:t>
            </a:r>
            <a:endParaRPr lang="en-US"/>
          </a:p>
        </p:txBody>
      </p:sp>
      <p:sp>
        <p:nvSpPr>
          <p:cNvPr id="108597" name="Rectangle 56"/>
          <p:cNvSpPr>
            <a:spLocks noChangeArrowheads="1"/>
          </p:cNvSpPr>
          <p:nvPr/>
        </p:nvSpPr>
        <p:spPr bwMode="auto">
          <a:xfrm>
            <a:off x="5305425" y="1690688"/>
            <a:ext cx="74613" cy="76200"/>
          </a:xfrm>
          <a:prstGeom prst="rect">
            <a:avLst/>
          </a:prstGeom>
          <a:solidFill>
            <a:srgbClr val="660066"/>
          </a:solidFill>
          <a:ln w="15875">
            <a:solidFill>
              <a:srgbClr val="000000"/>
            </a:solidFill>
            <a:miter lim="800000"/>
            <a:headEnd/>
            <a:tailEnd/>
          </a:ln>
        </p:spPr>
        <p:txBody>
          <a:bodyPr/>
          <a:lstStyle/>
          <a:p>
            <a:endParaRPr lang="en-US"/>
          </a:p>
        </p:txBody>
      </p:sp>
      <p:sp>
        <p:nvSpPr>
          <p:cNvPr id="108598" name="Rectangle 57"/>
          <p:cNvSpPr>
            <a:spLocks noChangeArrowheads="1"/>
          </p:cNvSpPr>
          <p:nvPr/>
        </p:nvSpPr>
        <p:spPr bwMode="auto">
          <a:xfrm>
            <a:off x="5411788" y="1658938"/>
            <a:ext cx="2667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3-5Y</a:t>
            </a:r>
            <a:endParaRPr lang="en-US"/>
          </a:p>
        </p:txBody>
      </p:sp>
      <p:sp>
        <p:nvSpPr>
          <p:cNvPr id="108599" name="Rectangle 58"/>
          <p:cNvSpPr>
            <a:spLocks noChangeArrowheads="1"/>
          </p:cNvSpPr>
          <p:nvPr/>
        </p:nvSpPr>
        <p:spPr bwMode="auto">
          <a:xfrm>
            <a:off x="5935663" y="1690688"/>
            <a:ext cx="76200" cy="76200"/>
          </a:xfrm>
          <a:prstGeom prst="rect">
            <a:avLst/>
          </a:prstGeom>
          <a:solidFill>
            <a:srgbClr val="FF8080"/>
          </a:solidFill>
          <a:ln w="15875">
            <a:solidFill>
              <a:srgbClr val="000000"/>
            </a:solidFill>
            <a:miter lim="800000"/>
            <a:headEnd/>
            <a:tailEnd/>
          </a:ln>
        </p:spPr>
        <p:txBody>
          <a:bodyPr/>
          <a:lstStyle/>
          <a:p>
            <a:endParaRPr lang="en-US"/>
          </a:p>
        </p:txBody>
      </p:sp>
      <p:sp>
        <p:nvSpPr>
          <p:cNvPr id="108600" name="Rectangle 59"/>
          <p:cNvSpPr>
            <a:spLocks noChangeArrowheads="1"/>
          </p:cNvSpPr>
          <p:nvPr/>
        </p:nvSpPr>
        <p:spPr bwMode="auto">
          <a:xfrm>
            <a:off x="6042025" y="1658938"/>
            <a:ext cx="2286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&gt;5Y</a:t>
            </a:r>
            <a:endParaRPr lang="en-US"/>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D5CC6EC8-6895-4E03-8F79-A927ABDFBF39}" type="slidenum">
              <a:rPr lang="en-US" smtClean="0"/>
              <a:pPr/>
              <a:t>8</a:t>
            </a:fld>
            <a:endParaRPr lang="en-US" smtClean="0"/>
          </a:p>
        </p:txBody>
      </p:sp>
      <p:sp>
        <p:nvSpPr>
          <p:cNvPr id="35843" name="Rectangle 2"/>
          <p:cNvSpPr>
            <a:spLocks noGrp="1" noChangeArrowheads="1"/>
          </p:cNvSpPr>
          <p:nvPr>
            <p:ph type="title"/>
          </p:nvPr>
        </p:nvSpPr>
        <p:spPr>
          <a:xfrm>
            <a:off x="762000" y="838200"/>
            <a:ext cx="7315200" cy="914400"/>
          </a:xfrm>
        </p:spPr>
        <p:txBody>
          <a:bodyPr/>
          <a:lstStyle/>
          <a:p>
            <a:r>
              <a:rPr lang="en-US" b="1" smtClean="0"/>
              <a:t>Risk Management Should...</a:t>
            </a:r>
          </a:p>
        </p:txBody>
      </p:sp>
      <p:sp>
        <p:nvSpPr>
          <p:cNvPr id="35844" name="Rectangle 3"/>
          <p:cNvSpPr>
            <a:spLocks noGrp="1" noChangeArrowheads="1"/>
          </p:cNvSpPr>
          <p:nvPr>
            <p:ph type="body" idx="1"/>
          </p:nvPr>
        </p:nvSpPr>
        <p:spPr>
          <a:xfrm>
            <a:off x="838200" y="1981200"/>
            <a:ext cx="7620000" cy="3886200"/>
          </a:xfrm>
        </p:spPr>
        <p:txBody>
          <a:bodyPr/>
          <a:lstStyle/>
          <a:p>
            <a:pPr marL="609600" indent="-609600">
              <a:lnSpc>
                <a:spcPct val="90000"/>
              </a:lnSpc>
              <a:buFontTx/>
              <a:buAutoNum type="arabicPeriod"/>
            </a:pPr>
            <a:r>
              <a:rPr lang="en-US" sz="2400" dirty="0" smtClean="0"/>
              <a:t>Monitor market conditions</a:t>
            </a:r>
          </a:p>
          <a:p>
            <a:pPr marL="609600" indent="-609600">
              <a:lnSpc>
                <a:spcPct val="90000"/>
              </a:lnSpc>
              <a:buFontTx/>
              <a:buAutoNum type="arabicPeriod"/>
            </a:pPr>
            <a:r>
              <a:rPr lang="en-US" sz="2400" dirty="0" smtClean="0"/>
              <a:t>Set, monitor, and enforce limits</a:t>
            </a:r>
          </a:p>
          <a:p>
            <a:pPr marL="609600" indent="-609600">
              <a:lnSpc>
                <a:spcPct val="90000"/>
              </a:lnSpc>
              <a:buFontTx/>
              <a:buAutoNum type="arabicPeriod"/>
            </a:pPr>
            <a:r>
              <a:rPr lang="en-US" sz="2400" dirty="0" smtClean="0"/>
              <a:t>Have complete access to systems</a:t>
            </a:r>
          </a:p>
          <a:p>
            <a:pPr marL="609600" indent="-609600">
              <a:lnSpc>
                <a:spcPct val="90000"/>
              </a:lnSpc>
              <a:buFontTx/>
              <a:buAutoNum type="arabicPeriod"/>
            </a:pPr>
            <a:r>
              <a:rPr lang="en-US" sz="2400" dirty="0" smtClean="0"/>
              <a:t>Calculate risk figures &amp; run stress tests</a:t>
            </a:r>
          </a:p>
          <a:p>
            <a:pPr marL="609600" indent="-609600">
              <a:lnSpc>
                <a:spcPct val="90000"/>
              </a:lnSpc>
              <a:buFontTx/>
              <a:buAutoNum type="arabicPeriod"/>
            </a:pPr>
            <a:r>
              <a:rPr lang="en-US" sz="2400" dirty="0" smtClean="0"/>
              <a:t>Play a role in model validation</a:t>
            </a:r>
          </a:p>
          <a:p>
            <a:pPr marL="609600" indent="-609600">
              <a:lnSpc>
                <a:spcPct val="90000"/>
              </a:lnSpc>
              <a:buFontTx/>
              <a:buAutoNum type="arabicPeriod"/>
            </a:pPr>
            <a:r>
              <a:rPr lang="en-US" sz="2400" dirty="0" smtClean="0"/>
              <a:t>Play a role in product development</a:t>
            </a:r>
          </a:p>
          <a:p>
            <a:pPr marL="609600" indent="-609600">
              <a:lnSpc>
                <a:spcPct val="90000"/>
              </a:lnSpc>
              <a:buFontTx/>
              <a:buAutoNum type="arabicPeriod"/>
            </a:pPr>
            <a:r>
              <a:rPr lang="en-US" sz="2400" dirty="0" smtClean="0"/>
              <a:t>Liaise with regulators</a:t>
            </a:r>
          </a:p>
          <a:p>
            <a:pPr marL="609600" indent="-609600">
              <a:lnSpc>
                <a:spcPct val="90000"/>
              </a:lnSpc>
              <a:buFontTx/>
              <a:buAutoNum type="arabicPeriod"/>
            </a:pPr>
            <a:r>
              <a:rPr lang="en-US" sz="2400" dirty="0" smtClean="0"/>
              <a:t>Link all control functions</a:t>
            </a:r>
          </a:p>
          <a:p>
            <a:pPr marL="609600" indent="-609600">
              <a:lnSpc>
                <a:spcPct val="90000"/>
              </a:lnSpc>
              <a:buFontTx/>
              <a:buAutoNum type="arabicPeriod"/>
            </a:pPr>
            <a:r>
              <a:rPr lang="en-US" sz="2400" dirty="0" smtClean="0"/>
              <a:t>Have continuous dialogue with  management</a:t>
            </a: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8"/>
          <p:cNvSpPr>
            <a:spLocks noGrp="1"/>
          </p:cNvSpPr>
          <p:nvPr>
            <p:ph type="sldNum" sz="quarter" idx="12"/>
          </p:nvPr>
        </p:nvSpPr>
        <p:spPr>
          <a:noFill/>
        </p:spPr>
        <p:txBody>
          <a:bodyPr/>
          <a:lstStyle/>
          <a:p>
            <a:fld id="{B2C056F2-32C6-4B84-B9DE-CADFA92A47DD}" type="slidenum">
              <a:rPr lang="en-US" smtClean="0"/>
              <a:pPr/>
              <a:t>80</a:t>
            </a:fld>
            <a:endParaRPr lang="en-US" smtClean="0"/>
          </a:p>
        </p:txBody>
      </p:sp>
      <p:grpSp>
        <p:nvGrpSpPr>
          <p:cNvPr id="110595" name="Group 2"/>
          <p:cNvGrpSpPr>
            <a:grpSpLocks noChangeAspect="1"/>
          </p:cNvGrpSpPr>
          <p:nvPr/>
        </p:nvGrpSpPr>
        <p:grpSpPr bwMode="auto">
          <a:xfrm>
            <a:off x="1701800" y="1790700"/>
            <a:ext cx="5618163" cy="3451225"/>
            <a:chOff x="1072" y="1128"/>
            <a:chExt cx="3539" cy="2174"/>
          </a:xfrm>
        </p:grpSpPr>
        <p:sp>
          <p:nvSpPr>
            <p:cNvPr id="110598" name="AutoShape 3"/>
            <p:cNvSpPr>
              <a:spLocks noChangeAspect="1" noChangeArrowheads="1" noTextEdit="1"/>
            </p:cNvSpPr>
            <p:nvPr/>
          </p:nvSpPr>
          <p:spPr bwMode="auto">
            <a:xfrm>
              <a:off x="1072" y="1128"/>
              <a:ext cx="3539" cy="2174"/>
            </a:xfrm>
            <a:prstGeom prst="rect">
              <a:avLst/>
            </a:prstGeom>
            <a:noFill/>
            <a:ln w="9525">
              <a:noFill/>
              <a:miter lim="800000"/>
              <a:headEnd/>
              <a:tailEnd/>
            </a:ln>
          </p:spPr>
          <p:txBody>
            <a:bodyPr/>
            <a:lstStyle/>
            <a:p>
              <a:endParaRPr lang="en-US"/>
            </a:p>
          </p:txBody>
        </p:sp>
        <p:sp>
          <p:nvSpPr>
            <p:cNvPr id="110599" name="Rectangle 4"/>
            <p:cNvSpPr>
              <a:spLocks noChangeArrowheads="1"/>
            </p:cNvSpPr>
            <p:nvPr/>
          </p:nvSpPr>
          <p:spPr bwMode="auto">
            <a:xfrm>
              <a:off x="1072" y="1128"/>
              <a:ext cx="3539" cy="2174"/>
            </a:xfrm>
            <a:prstGeom prst="rect">
              <a:avLst/>
            </a:prstGeom>
            <a:solidFill>
              <a:srgbClr val="FFFFFF"/>
            </a:solidFill>
            <a:ln w="9525">
              <a:noFill/>
              <a:miter lim="800000"/>
              <a:headEnd/>
              <a:tailEnd/>
            </a:ln>
          </p:spPr>
          <p:txBody>
            <a:bodyPr/>
            <a:lstStyle/>
            <a:p>
              <a:endParaRPr lang="en-US"/>
            </a:p>
          </p:txBody>
        </p:sp>
        <p:sp>
          <p:nvSpPr>
            <p:cNvPr id="110600" name="Rectangle 5"/>
            <p:cNvSpPr>
              <a:spLocks noChangeArrowheads="1"/>
            </p:cNvSpPr>
            <p:nvPr/>
          </p:nvSpPr>
          <p:spPr bwMode="auto">
            <a:xfrm>
              <a:off x="1349" y="1399"/>
              <a:ext cx="3234" cy="1813"/>
            </a:xfrm>
            <a:prstGeom prst="rect">
              <a:avLst/>
            </a:prstGeom>
            <a:noFill/>
            <a:ln w="9525">
              <a:noFill/>
              <a:miter lim="800000"/>
              <a:headEnd/>
              <a:tailEnd/>
            </a:ln>
          </p:spPr>
          <p:txBody>
            <a:bodyPr/>
            <a:lstStyle/>
            <a:p>
              <a:endParaRPr lang="en-US"/>
            </a:p>
          </p:txBody>
        </p:sp>
        <p:sp>
          <p:nvSpPr>
            <p:cNvPr id="110601" name="Rectangle 6"/>
            <p:cNvSpPr>
              <a:spLocks noChangeArrowheads="1"/>
            </p:cNvSpPr>
            <p:nvPr/>
          </p:nvSpPr>
          <p:spPr bwMode="auto">
            <a:xfrm>
              <a:off x="1349" y="1399"/>
              <a:ext cx="3234" cy="1813"/>
            </a:xfrm>
            <a:prstGeom prst="rect">
              <a:avLst/>
            </a:prstGeom>
            <a:noFill/>
            <a:ln w="9525">
              <a:solidFill>
                <a:srgbClr val="808080"/>
              </a:solidFill>
              <a:miter lim="800000"/>
              <a:headEnd/>
              <a:tailEnd/>
            </a:ln>
          </p:spPr>
          <p:txBody>
            <a:bodyPr/>
            <a:lstStyle/>
            <a:p>
              <a:endParaRPr lang="en-US"/>
            </a:p>
          </p:txBody>
        </p:sp>
        <p:sp>
          <p:nvSpPr>
            <p:cNvPr id="110602" name="Line 7"/>
            <p:cNvSpPr>
              <a:spLocks noChangeShapeType="1"/>
            </p:cNvSpPr>
            <p:nvPr/>
          </p:nvSpPr>
          <p:spPr bwMode="auto">
            <a:xfrm>
              <a:off x="1349" y="1399"/>
              <a:ext cx="0" cy="1813"/>
            </a:xfrm>
            <a:prstGeom prst="line">
              <a:avLst/>
            </a:prstGeom>
            <a:noFill/>
            <a:ln w="0">
              <a:solidFill>
                <a:srgbClr val="000000"/>
              </a:solidFill>
              <a:round/>
              <a:headEnd/>
              <a:tailEnd/>
            </a:ln>
          </p:spPr>
          <p:txBody>
            <a:bodyPr/>
            <a:lstStyle/>
            <a:p>
              <a:endParaRPr lang="en-US"/>
            </a:p>
          </p:txBody>
        </p:sp>
        <p:sp>
          <p:nvSpPr>
            <p:cNvPr id="110603" name="Line 8"/>
            <p:cNvSpPr>
              <a:spLocks noChangeShapeType="1"/>
            </p:cNvSpPr>
            <p:nvPr/>
          </p:nvSpPr>
          <p:spPr bwMode="auto">
            <a:xfrm>
              <a:off x="1326" y="3212"/>
              <a:ext cx="23" cy="0"/>
            </a:xfrm>
            <a:prstGeom prst="line">
              <a:avLst/>
            </a:prstGeom>
            <a:noFill/>
            <a:ln w="0">
              <a:solidFill>
                <a:srgbClr val="000000"/>
              </a:solidFill>
              <a:round/>
              <a:headEnd/>
              <a:tailEnd/>
            </a:ln>
          </p:spPr>
          <p:txBody>
            <a:bodyPr/>
            <a:lstStyle/>
            <a:p>
              <a:endParaRPr lang="en-US"/>
            </a:p>
          </p:txBody>
        </p:sp>
        <p:sp>
          <p:nvSpPr>
            <p:cNvPr id="110604" name="Line 9"/>
            <p:cNvSpPr>
              <a:spLocks noChangeShapeType="1"/>
            </p:cNvSpPr>
            <p:nvPr/>
          </p:nvSpPr>
          <p:spPr bwMode="auto">
            <a:xfrm>
              <a:off x="1326" y="2952"/>
              <a:ext cx="23" cy="0"/>
            </a:xfrm>
            <a:prstGeom prst="line">
              <a:avLst/>
            </a:prstGeom>
            <a:noFill/>
            <a:ln w="0">
              <a:solidFill>
                <a:srgbClr val="000000"/>
              </a:solidFill>
              <a:round/>
              <a:headEnd/>
              <a:tailEnd/>
            </a:ln>
          </p:spPr>
          <p:txBody>
            <a:bodyPr/>
            <a:lstStyle/>
            <a:p>
              <a:endParaRPr lang="en-US"/>
            </a:p>
          </p:txBody>
        </p:sp>
        <p:sp>
          <p:nvSpPr>
            <p:cNvPr id="110605" name="Line 10"/>
            <p:cNvSpPr>
              <a:spLocks noChangeShapeType="1"/>
            </p:cNvSpPr>
            <p:nvPr/>
          </p:nvSpPr>
          <p:spPr bwMode="auto">
            <a:xfrm>
              <a:off x="1326" y="2692"/>
              <a:ext cx="23" cy="0"/>
            </a:xfrm>
            <a:prstGeom prst="line">
              <a:avLst/>
            </a:prstGeom>
            <a:noFill/>
            <a:ln w="0">
              <a:solidFill>
                <a:srgbClr val="000000"/>
              </a:solidFill>
              <a:round/>
              <a:headEnd/>
              <a:tailEnd/>
            </a:ln>
          </p:spPr>
          <p:txBody>
            <a:bodyPr/>
            <a:lstStyle/>
            <a:p>
              <a:endParaRPr lang="en-US"/>
            </a:p>
          </p:txBody>
        </p:sp>
        <p:sp>
          <p:nvSpPr>
            <p:cNvPr id="110606" name="Line 11"/>
            <p:cNvSpPr>
              <a:spLocks noChangeShapeType="1"/>
            </p:cNvSpPr>
            <p:nvPr/>
          </p:nvSpPr>
          <p:spPr bwMode="auto">
            <a:xfrm>
              <a:off x="1326" y="2432"/>
              <a:ext cx="23" cy="0"/>
            </a:xfrm>
            <a:prstGeom prst="line">
              <a:avLst/>
            </a:prstGeom>
            <a:noFill/>
            <a:ln w="0">
              <a:solidFill>
                <a:srgbClr val="000000"/>
              </a:solidFill>
              <a:round/>
              <a:headEnd/>
              <a:tailEnd/>
            </a:ln>
          </p:spPr>
          <p:txBody>
            <a:bodyPr/>
            <a:lstStyle/>
            <a:p>
              <a:endParaRPr lang="en-US"/>
            </a:p>
          </p:txBody>
        </p:sp>
        <p:sp>
          <p:nvSpPr>
            <p:cNvPr id="110607" name="Line 12"/>
            <p:cNvSpPr>
              <a:spLocks noChangeShapeType="1"/>
            </p:cNvSpPr>
            <p:nvPr/>
          </p:nvSpPr>
          <p:spPr bwMode="auto">
            <a:xfrm>
              <a:off x="1326" y="2178"/>
              <a:ext cx="23" cy="0"/>
            </a:xfrm>
            <a:prstGeom prst="line">
              <a:avLst/>
            </a:prstGeom>
            <a:noFill/>
            <a:ln w="0">
              <a:solidFill>
                <a:srgbClr val="000000"/>
              </a:solidFill>
              <a:round/>
              <a:headEnd/>
              <a:tailEnd/>
            </a:ln>
          </p:spPr>
          <p:txBody>
            <a:bodyPr/>
            <a:lstStyle/>
            <a:p>
              <a:endParaRPr lang="en-US"/>
            </a:p>
          </p:txBody>
        </p:sp>
        <p:sp>
          <p:nvSpPr>
            <p:cNvPr id="110608" name="Line 13"/>
            <p:cNvSpPr>
              <a:spLocks noChangeShapeType="1"/>
            </p:cNvSpPr>
            <p:nvPr/>
          </p:nvSpPr>
          <p:spPr bwMode="auto">
            <a:xfrm>
              <a:off x="1326" y="1919"/>
              <a:ext cx="23" cy="0"/>
            </a:xfrm>
            <a:prstGeom prst="line">
              <a:avLst/>
            </a:prstGeom>
            <a:noFill/>
            <a:ln w="0">
              <a:solidFill>
                <a:srgbClr val="000000"/>
              </a:solidFill>
              <a:round/>
              <a:headEnd/>
              <a:tailEnd/>
            </a:ln>
          </p:spPr>
          <p:txBody>
            <a:bodyPr/>
            <a:lstStyle/>
            <a:p>
              <a:endParaRPr lang="en-US"/>
            </a:p>
          </p:txBody>
        </p:sp>
        <p:sp>
          <p:nvSpPr>
            <p:cNvPr id="110609" name="Line 14"/>
            <p:cNvSpPr>
              <a:spLocks noChangeShapeType="1"/>
            </p:cNvSpPr>
            <p:nvPr/>
          </p:nvSpPr>
          <p:spPr bwMode="auto">
            <a:xfrm>
              <a:off x="1326" y="1659"/>
              <a:ext cx="23" cy="0"/>
            </a:xfrm>
            <a:prstGeom prst="line">
              <a:avLst/>
            </a:prstGeom>
            <a:noFill/>
            <a:ln w="0">
              <a:solidFill>
                <a:srgbClr val="000000"/>
              </a:solidFill>
              <a:round/>
              <a:headEnd/>
              <a:tailEnd/>
            </a:ln>
          </p:spPr>
          <p:txBody>
            <a:bodyPr/>
            <a:lstStyle/>
            <a:p>
              <a:endParaRPr lang="en-US"/>
            </a:p>
          </p:txBody>
        </p:sp>
        <p:sp>
          <p:nvSpPr>
            <p:cNvPr id="110610" name="Line 15"/>
            <p:cNvSpPr>
              <a:spLocks noChangeShapeType="1"/>
            </p:cNvSpPr>
            <p:nvPr/>
          </p:nvSpPr>
          <p:spPr bwMode="auto">
            <a:xfrm>
              <a:off x="1326" y="1399"/>
              <a:ext cx="23" cy="0"/>
            </a:xfrm>
            <a:prstGeom prst="line">
              <a:avLst/>
            </a:prstGeom>
            <a:noFill/>
            <a:ln w="0">
              <a:solidFill>
                <a:srgbClr val="000000"/>
              </a:solidFill>
              <a:round/>
              <a:headEnd/>
              <a:tailEnd/>
            </a:ln>
          </p:spPr>
          <p:txBody>
            <a:bodyPr/>
            <a:lstStyle/>
            <a:p>
              <a:endParaRPr lang="en-US"/>
            </a:p>
          </p:txBody>
        </p:sp>
        <p:sp>
          <p:nvSpPr>
            <p:cNvPr id="110611" name="Line 16"/>
            <p:cNvSpPr>
              <a:spLocks noChangeShapeType="1"/>
            </p:cNvSpPr>
            <p:nvPr/>
          </p:nvSpPr>
          <p:spPr bwMode="auto">
            <a:xfrm>
              <a:off x="1349" y="2952"/>
              <a:ext cx="3234" cy="0"/>
            </a:xfrm>
            <a:prstGeom prst="line">
              <a:avLst/>
            </a:prstGeom>
            <a:noFill/>
            <a:ln w="0">
              <a:solidFill>
                <a:srgbClr val="000000"/>
              </a:solidFill>
              <a:round/>
              <a:headEnd/>
              <a:tailEnd/>
            </a:ln>
          </p:spPr>
          <p:txBody>
            <a:bodyPr/>
            <a:lstStyle/>
            <a:p>
              <a:endParaRPr lang="en-US"/>
            </a:p>
          </p:txBody>
        </p:sp>
        <p:sp>
          <p:nvSpPr>
            <p:cNvPr id="110612" name="Line 17"/>
            <p:cNvSpPr>
              <a:spLocks noChangeShapeType="1"/>
            </p:cNvSpPr>
            <p:nvPr/>
          </p:nvSpPr>
          <p:spPr bwMode="auto">
            <a:xfrm flipV="1">
              <a:off x="1349" y="2952"/>
              <a:ext cx="0" cy="11"/>
            </a:xfrm>
            <a:prstGeom prst="line">
              <a:avLst/>
            </a:prstGeom>
            <a:noFill/>
            <a:ln w="0">
              <a:solidFill>
                <a:srgbClr val="000000"/>
              </a:solidFill>
              <a:round/>
              <a:headEnd/>
              <a:tailEnd/>
            </a:ln>
          </p:spPr>
          <p:txBody>
            <a:bodyPr/>
            <a:lstStyle/>
            <a:p>
              <a:endParaRPr lang="en-US"/>
            </a:p>
          </p:txBody>
        </p:sp>
        <p:sp>
          <p:nvSpPr>
            <p:cNvPr id="110613" name="Line 18"/>
            <p:cNvSpPr>
              <a:spLocks noChangeShapeType="1"/>
            </p:cNvSpPr>
            <p:nvPr/>
          </p:nvSpPr>
          <p:spPr bwMode="auto">
            <a:xfrm flipV="1">
              <a:off x="1936" y="2952"/>
              <a:ext cx="0" cy="11"/>
            </a:xfrm>
            <a:prstGeom prst="line">
              <a:avLst/>
            </a:prstGeom>
            <a:noFill/>
            <a:ln w="0">
              <a:solidFill>
                <a:srgbClr val="000000"/>
              </a:solidFill>
              <a:round/>
              <a:headEnd/>
              <a:tailEnd/>
            </a:ln>
          </p:spPr>
          <p:txBody>
            <a:bodyPr/>
            <a:lstStyle/>
            <a:p>
              <a:endParaRPr lang="en-US"/>
            </a:p>
          </p:txBody>
        </p:sp>
        <p:sp>
          <p:nvSpPr>
            <p:cNvPr id="110614" name="Line 19"/>
            <p:cNvSpPr>
              <a:spLocks noChangeShapeType="1"/>
            </p:cNvSpPr>
            <p:nvPr/>
          </p:nvSpPr>
          <p:spPr bwMode="auto">
            <a:xfrm flipV="1">
              <a:off x="2523" y="2952"/>
              <a:ext cx="0" cy="11"/>
            </a:xfrm>
            <a:prstGeom prst="line">
              <a:avLst/>
            </a:prstGeom>
            <a:noFill/>
            <a:ln w="0">
              <a:solidFill>
                <a:srgbClr val="000000"/>
              </a:solidFill>
              <a:round/>
              <a:headEnd/>
              <a:tailEnd/>
            </a:ln>
          </p:spPr>
          <p:txBody>
            <a:bodyPr/>
            <a:lstStyle/>
            <a:p>
              <a:endParaRPr lang="en-US"/>
            </a:p>
          </p:txBody>
        </p:sp>
        <p:sp>
          <p:nvSpPr>
            <p:cNvPr id="110615" name="Line 20"/>
            <p:cNvSpPr>
              <a:spLocks noChangeShapeType="1"/>
            </p:cNvSpPr>
            <p:nvPr/>
          </p:nvSpPr>
          <p:spPr bwMode="auto">
            <a:xfrm flipV="1">
              <a:off x="3115" y="2952"/>
              <a:ext cx="0" cy="11"/>
            </a:xfrm>
            <a:prstGeom prst="line">
              <a:avLst/>
            </a:prstGeom>
            <a:noFill/>
            <a:ln w="0">
              <a:solidFill>
                <a:srgbClr val="000000"/>
              </a:solidFill>
              <a:round/>
              <a:headEnd/>
              <a:tailEnd/>
            </a:ln>
          </p:spPr>
          <p:txBody>
            <a:bodyPr/>
            <a:lstStyle/>
            <a:p>
              <a:endParaRPr lang="en-US"/>
            </a:p>
          </p:txBody>
        </p:sp>
        <p:sp>
          <p:nvSpPr>
            <p:cNvPr id="110616" name="Line 21"/>
            <p:cNvSpPr>
              <a:spLocks noChangeShapeType="1"/>
            </p:cNvSpPr>
            <p:nvPr/>
          </p:nvSpPr>
          <p:spPr bwMode="auto">
            <a:xfrm flipV="1">
              <a:off x="3702" y="2952"/>
              <a:ext cx="0" cy="11"/>
            </a:xfrm>
            <a:prstGeom prst="line">
              <a:avLst/>
            </a:prstGeom>
            <a:noFill/>
            <a:ln w="0">
              <a:solidFill>
                <a:srgbClr val="000000"/>
              </a:solidFill>
              <a:round/>
              <a:headEnd/>
              <a:tailEnd/>
            </a:ln>
          </p:spPr>
          <p:txBody>
            <a:bodyPr/>
            <a:lstStyle/>
            <a:p>
              <a:endParaRPr lang="en-US"/>
            </a:p>
          </p:txBody>
        </p:sp>
        <p:sp>
          <p:nvSpPr>
            <p:cNvPr id="110617" name="Line 22"/>
            <p:cNvSpPr>
              <a:spLocks noChangeShapeType="1"/>
            </p:cNvSpPr>
            <p:nvPr/>
          </p:nvSpPr>
          <p:spPr bwMode="auto">
            <a:xfrm flipV="1">
              <a:off x="4289" y="2952"/>
              <a:ext cx="0" cy="11"/>
            </a:xfrm>
            <a:prstGeom prst="line">
              <a:avLst/>
            </a:prstGeom>
            <a:noFill/>
            <a:ln w="0">
              <a:solidFill>
                <a:srgbClr val="000000"/>
              </a:solidFill>
              <a:round/>
              <a:headEnd/>
              <a:tailEnd/>
            </a:ln>
          </p:spPr>
          <p:txBody>
            <a:bodyPr/>
            <a:lstStyle/>
            <a:p>
              <a:endParaRPr lang="en-US"/>
            </a:p>
          </p:txBody>
        </p:sp>
        <p:sp>
          <p:nvSpPr>
            <p:cNvPr id="110618" name="Oval 23"/>
            <p:cNvSpPr>
              <a:spLocks noChangeArrowheads="1"/>
            </p:cNvSpPr>
            <p:nvPr/>
          </p:nvSpPr>
          <p:spPr bwMode="auto">
            <a:xfrm>
              <a:off x="1552" y="1495"/>
              <a:ext cx="180" cy="181"/>
            </a:xfrm>
            <a:prstGeom prst="ellipse">
              <a:avLst/>
            </a:prstGeom>
            <a:solidFill>
              <a:srgbClr val="6969AF"/>
            </a:solidFill>
            <a:ln w="9525">
              <a:noFill/>
              <a:round/>
              <a:headEnd/>
              <a:tailEnd/>
            </a:ln>
          </p:spPr>
          <p:txBody>
            <a:bodyPr/>
            <a:lstStyle/>
            <a:p>
              <a:endParaRPr lang="en-US"/>
            </a:p>
          </p:txBody>
        </p:sp>
        <p:sp>
          <p:nvSpPr>
            <p:cNvPr id="110619" name="Oval 24"/>
            <p:cNvSpPr>
              <a:spLocks noChangeArrowheads="1"/>
            </p:cNvSpPr>
            <p:nvPr/>
          </p:nvSpPr>
          <p:spPr bwMode="auto">
            <a:xfrm>
              <a:off x="1563" y="1506"/>
              <a:ext cx="147" cy="147"/>
            </a:xfrm>
            <a:prstGeom prst="ellipse">
              <a:avLst/>
            </a:prstGeom>
            <a:solidFill>
              <a:srgbClr val="7C7CCF"/>
            </a:solidFill>
            <a:ln w="9525">
              <a:noFill/>
              <a:round/>
              <a:headEnd/>
              <a:tailEnd/>
            </a:ln>
          </p:spPr>
          <p:txBody>
            <a:bodyPr/>
            <a:lstStyle/>
            <a:p>
              <a:endParaRPr lang="en-US"/>
            </a:p>
          </p:txBody>
        </p:sp>
        <p:sp>
          <p:nvSpPr>
            <p:cNvPr id="110620" name="Oval 25"/>
            <p:cNvSpPr>
              <a:spLocks noChangeArrowheads="1"/>
            </p:cNvSpPr>
            <p:nvPr/>
          </p:nvSpPr>
          <p:spPr bwMode="auto">
            <a:xfrm>
              <a:off x="1574" y="1518"/>
              <a:ext cx="113" cy="113"/>
            </a:xfrm>
            <a:prstGeom prst="ellipse">
              <a:avLst/>
            </a:prstGeom>
            <a:solidFill>
              <a:srgbClr val="8F8FEF"/>
            </a:solidFill>
            <a:ln w="9525">
              <a:noFill/>
              <a:round/>
              <a:headEnd/>
              <a:tailEnd/>
            </a:ln>
          </p:spPr>
          <p:txBody>
            <a:bodyPr/>
            <a:lstStyle/>
            <a:p>
              <a:endParaRPr lang="en-US"/>
            </a:p>
          </p:txBody>
        </p:sp>
        <p:sp>
          <p:nvSpPr>
            <p:cNvPr id="110621" name="Oval 26"/>
            <p:cNvSpPr>
              <a:spLocks noChangeArrowheads="1"/>
            </p:cNvSpPr>
            <p:nvPr/>
          </p:nvSpPr>
          <p:spPr bwMode="auto">
            <a:xfrm>
              <a:off x="1586" y="1529"/>
              <a:ext cx="79" cy="79"/>
            </a:xfrm>
            <a:prstGeom prst="ellipse">
              <a:avLst/>
            </a:prstGeom>
            <a:solidFill>
              <a:srgbClr val="9F9FFF"/>
            </a:solidFill>
            <a:ln w="9525">
              <a:noFill/>
              <a:round/>
              <a:headEnd/>
              <a:tailEnd/>
            </a:ln>
          </p:spPr>
          <p:txBody>
            <a:bodyPr/>
            <a:lstStyle/>
            <a:p>
              <a:endParaRPr lang="en-US"/>
            </a:p>
          </p:txBody>
        </p:sp>
        <p:sp>
          <p:nvSpPr>
            <p:cNvPr id="110622" name="Oval 27"/>
            <p:cNvSpPr>
              <a:spLocks noChangeArrowheads="1"/>
            </p:cNvSpPr>
            <p:nvPr/>
          </p:nvSpPr>
          <p:spPr bwMode="auto">
            <a:xfrm>
              <a:off x="1597" y="1540"/>
              <a:ext cx="45" cy="45"/>
            </a:xfrm>
            <a:prstGeom prst="ellipse">
              <a:avLst/>
            </a:prstGeom>
            <a:solidFill>
              <a:srgbClr val="ACACFF"/>
            </a:solidFill>
            <a:ln w="9525">
              <a:noFill/>
              <a:round/>
              <a:headEnd/>
              <a:tailEnd/>
            </a:ln>
          </p:spPr>
          <p:txBody>
            <a:bodyPr/>
            <a:lstStyle/>
            <a:p>
              <a:endParaRPr lang="en-US"/>
            </a:p>
          </p:txBody>
        </p:sp>
        <p:sp>
          <p:nvSpPr>
            <p:cNvPr id="110623" name="Oval 28"/>
            <p:cNvSpPr>
              <a:spLocks noChangeArrowheads="1"/>
            </p:cNvSpPr>
            <p:nvPr/>
          </p:nvSpPr>
          <p:spPr bwMode="auto">
            <a:xfrm>
              <a:off x="1552" y="1495"/>
              <a:ext cx="180" cy="181"/>
            </a:xfrm>
            <a:prstGeom prst="ellipse">
              <a:avLst/>
            </a:prstGeom>
            <a:noFill/>
            <a:ln w="9525">
              <a:solidFill>
                <a:srgbClr val="000000"/>
              </a:solidFill>
              <a:round/>
              <a:headEnd/>
              <a:tailEnd/>
            </a:ln>
          </p:spPr>
          <p:txBody>
            <a:bodyPr/>
            <a:lstStyle/>
            <a:p>
              <a:endParaRPr lang="en-US"/>
            </a:p>
          </p:txBody>
        </p:sp>
        <p:sp>
          <p:nvSpPr>
            <p:cNvPr id="110624" name="Oval 29"/>
            <p:cNvSpPr>
              <a:spLocks noChangeArrowheads="1"/>
            </p:cNvSpPr>
            <p:nvPr/>
          </p:nvSpPr>
          <p:spPr bwMode="auto">
            <a:xfrm>
              <a:off x="1828" y="2393"/>
              <a:ext cx="215" cy="215"/>
            </a:xfrm>
            <a:prstGeom prst="ellipse">
              <a:avLst/>
            </a:prstGeom>
            <a:solidFill>
              <a:srgbClr val="6969AE"/>
            </a:solidFill>
            <a:ln w="9525">
              <a:noFill/>
              <a:round/>
              <a:headEnd/>
              <a:tailEnd/>
            </a:ln>
          </p:spPr>
          <p:txBody>
            <a:bodyPr/>
            <a:lstStyle/>
            <a:p>
              <a:endParaRPr lang="en-US"/>
            </a:p>
          </p:txBody>
        </p:sp>
        <p:sp>
          <p:nvSpPr>
            <p:cNvPr id="110625" name="Oval 30"/>
            <p:cNvSpPr>
              <a:spLocks noChangeArrowheads="1"/>
            </p:cNvSpPr>
            <p:nvPr/>
          </p:nvSpPr>
          <p:spPr bwMode="auto">
            <a:xfrm>
              <a:off x="1840" y="2404"/>
              <a:ext cx="180" cy="181"/>
            </a:xfrm>
            <a:prstGeom prst="ellipse">
              <a:avLst/>
            </a:prstGeom>
            <a:solidFill>
              <a:srgbClr val="7979C9"/>
            </a:solidFill>
            <a:ln w="9525">
              <a:noFill/>
              <a:round/>
              <a:headEnd/>
              <a:tailEnd/>
            </a:ln>
          </p:spPr>
          <p:txBody>
            <a:bodyPr/>
            <a:lstStyle/>
            <a:p>
              <a:endParaRPr lang="en-US"/>
            </a:p>
          </p:txBody>
        </p:sp>
        <p:sp>
          <p:nvSpPr>
            <p:cNvPr id="110626" name="Oval 31"/>
            <p:cNvSpPr>
              <a:spLocks noChangeArrowheads="1"/>
            </p:cNvSpPr>
            <p:nvPr/>
          </p:nvSpPr>
          <p:spPr bwMode="auto">
            <a:xfrm>
              <a:off x="1851" y="2416"/>
              <a:ext cx="147" cy="146"/>
            </a:xfrm>
            <a:prstGeom prst="ellipse">
              <a:avLst/>
            </a:prstGeom>
            <a:solidFill>
              <a:srgbClr val="8989E4"/>
            </a:solidFill>
            <a:ln w="9525">
              <a:noFill/>
              <a:round/>
              <a:headEnd/>
              <a:tailEnd/>
            </a:ln>
          </p:spPr>
          <p:txBody>
            <a:bodyPr/>
            <a:lstStyle/>
            <a:p>
              <a:endParaRPr lang="en-US"/>
            </a:p>
          </p:txBody>
        </p:sp>
        <p:sp>
          <p:nvSpPr>
            <p:cNvPr id="110627" name="Oval 32"/>
            <p:cNvSpPr>
              <a:spLocks noChangeArrowheads="1"/>
            </p:cNvSpPr>
            <p:nvPr/>
          </p:nvSpPr>
          <p:spPr bwMode="auto">
            <a:xfrm>
              <a:off x="1862" y="2427"/>
              <a:ext cx="113" cy="113"/>
            </a:xfrm>
            <a:prstGeom prst="ellipse">
              <a:avLst/>
            </a:prstGeom>
            <a:solidFill>
              <a:srgbClr val="9999FF"/>
            </a:solidFill>
            <a:ln w="9525">
              <a:noFill/>
              <a:round/>
              <a:headEnd/>
              <a:tailEnd/>
            </a:ln>
          </p:spPr>
          <p:txBody>
            <a:bodyPr/>
            <a:lstStyle/>
            <a:p>
              <a:endParaRPr lang="en-US"/>
            </a:p>
          </p:txBody>
        </p:sp>
        <p:sp>
          <p:nvSpPr>
            <p:cNvPr id="110628" name="Oval 33"/>
            <p:cNvSpPr>
              <a:spLocks noChangeArrowheads="1"/>
            </p:cNvSpPr>
            <p:nvPr/>
          </p:nvSpPr>
          <p:spPr bwMode="auto">
            <a:xfrm>
              <a:off x="1873" y="2438"/>
              <a:ext cx="80" cy="79"/>
            </a:xfrm>
            <a:prstGeom prst="ellipse">
              <a:avLst/>
            </a:prstGeom>
            <a:solidFill>
              <a:srgbClr val="A4A4FF"/>
            </a:solidFill>
            <a:ln w="9525">
              <a:noFill/>
              <a:round/>
              <a:headEnd/>
              <a:tailEnd/>
            </a:ln>
          </p:spPr>
          <p:txBody>
            <a:bodyPr/>
            <a:lstStyle/>
            <a:p>
              <a:endParaRPr lang="en-US"/>
            </a:p>
          </p:txBody>
        </p:sp>
        <p:sp>
          <p:nvSpPr>
            <p:cNvPr id="110629" name="Oval 34"/>
            <p:cNvSpPr>
              <a:spLocks noChangeArrowheads="1"/>
            </p:cNvSpPr>
            <p:nvPr/>
          </p:nvSpPr>
          <p:spPr bwMode="auto">
            <a:xfrm>
              <a:off x="1885" y="2449"/>
              <a:ext cx="45" cy="46"/>
            </a:xfrm>
            <a:prstGeom prst="ellipse">
              <a:avLst/>
            </a:prstGeom>
            <a:solidFill>
              <a:srgbClr val="AEAEFF"/>
            </a:solidFill>
            <a:ln w="9525">
              <a:noFill/>
              <a:round/>
              <a:headEnd/>
              <a:tailEnd/>
            </a:ln>
          </p:spPr>
          <p:txBody>
            <a:bodyPr/>
            <a:lstStyle/>
            <a:p>
              <a:endParaRPr lang="en-US"/>
            </a:p>
          </p:txBody>
        </p:sp>
        <p:sp>
          <p:nvSpPr>
            <p:cNvPr id="110630" name="Oval 35"/>
            <p:cNvSpPr>
              <a:spLocks noChangeArrowheads="1"/>
            </p:cNvSpPr>
            <p:nvPr/>
          </p:nvSpPr>
          <p:spPr bwMode="auto">
            <a:xfrm>
              <a:off x="1828" y="2393"/>
              <a:ext cx="215" cy="215"/>
            </a:xfrm>
            <a:prstGeom prst="ellipse">
              <a:avLst/>
            </a:prstGeom>
            <a:noFill/>
            <a:ln w="9525">
              <a:solidFill>
                <a:srgbClr val="000000"/>
              </a:solidFill>
              <a:round/>
              <a:headEnd/>
              <a:tailEnd/>
            </a:ln>
          </p:spPr>
          <p:txBody>
            <a:bodyPr/>
            <a:lstStyle/>
            <a:p>
              <a:endParaRPr lang="en-US"/>
            </a:p>
          </p:txBody>
        </p:sp>
        <p:sp>
          <p:nvSpPr>
            <p:cNvPr id="110631" name="Oval 36"/>
            <p:cNvSpPr>
              <a:spLocks noChangeArrowheads="1"/>
            </p:cNvSpPr>
            <p:nvPr/>
          </p:nvSpPr>
          <p:spPr bwMode="auto">
            <a:xfrm>
              <a:off x="2116" y="1523"/>
              <a:ext cx="226" cy="226"/>
            </a:xfrm>
            <a:prstGeom prst="ellipse">
              <a:avLst/>
            </a:prstGeom>
            <a:solidFill>
              <a:srgbClr val="6B6BB2"/>
            </a:solidFill>
            <a:ln w="9525">
              <a:noFill/>
              <a:round/>
              <a:headEnd/>
              <a:tailEnd/>
            </a:ln>
          </p:spPr>
          <p:txBody>
            <a:bodyPr/>
            <a:lstStyle/>
            <a:p>
              <a:endParaRPr lang="en-US"/>
            </a:p>
          </p:txBody>
        </p:sp>
        <p:sp>
          <p:nvSpPr>
            <p:cNvPr id="110632" name="Oval 37"/>
            <p:cNvSpPr>
              <a:spLocks noChangeArrowheads="1"/>
            </p:cNvSpPr>
            <p:nvPr/>
          </p:nvSpPr>
          <p:spPr bwMode="auto">
            <a:xfrm>
              <a:off x="2127" y="1535"/>
              <a:ext cx="192" cy="192"/>
            </a:xfrm>
            <a:prstGeom prst="ellipse">
              <a:avLst/>
            </a:prstGeom>
            <a:solidFill>
              <a:srgbClr val="7A7ACC"/>
            </a:solidFill>
            <a:ln w="9525">
              <a:noFill/>
              <a:round/>
              <a:headEnd/>
              <a:tailEnd/>
            </a:ln>
          </p:spPr>
          <p:txBody>
            <a:bodyPr/>
            <a:lstStyle/>
            <a:p>
              <a:endParaRPr lang="en-US"/>
            </a:p>
          </p:txBody>
        </p:sp>
        <p:sp>
          <p:nvSpPr>
            <p:cNvPr id="110633" name="Oval 38"/>
            <p:cNvSpPr>
              <a:spLocks noChangeArrowheads="1"/>
            </p:cNvSpPr>
            <p:nvPr/>
          </p:nvSpPr>
          <p:spPr bwMode="auto">
            <a:xfrm>
              <a:off x="2139" y="1546"/>
              <a:ext cx="158" cy="158"/>
            </a:xfrm>
            <a:prstGeom prst="ellipse">
              <a:avLst/>
            </a:prstGeom>
            <a:solidFill>
              <a:srgbClr val="8A8AE5"/>
            </a:solidFill>
            <a:ln w="9525">
              <a:noFill/>
              <a:round/>
              <a:headEnd/>
              <a:tailEnd/>
            </a:ln>
          </p:spPr>
          <p:txBody>
            <a:bodyPr/>
            <a:lstStyle/>
            <a:p>
              <a:endParaRPr lang="en-US"/>
            </a:p>
          </p:txBody>
        </p:sp>
        <p:sp>
          <p:nvSpPr>
            <p:cNvPr id="110634" name="Oval 39"/>
            <p:cNvSpPr>
              <a:spLocks noChangeArrowheads="1"/>
            </p:cNvSpPr>
            <p:nvPr/>
          </p:nvSpPr>
          <p:spPr bwMode="auto">
            <a:xfrm>
              <a:off x="2150" y="1557"/>
              <a:ext cx="124" cy="124"/>
            </a:xfrm>
            <a:prstGeom prst="ellipse">
              <a:avLst/>
            </a:prstGeom>
            <a:solidFill>
              <a:srgbClr val="9999FF"/>
            </a:solidFill>
            <a:ln w="9525">
              <a:noFill/>
              <a:round/>
              <a:headEnd/>
              <a:tailEnd/>
            </a:ln>
          </p:spPr>
          <p:txBody>
            <a:bodyPr/>
            <a:lstStyle/>
            <a:p>
              <a:endParaRPr lang="en-US"/>
            </a:p>
          </p:txBody>
        </p:sp>
        <p:sp>
          <p:nvSpPr>
            <p:cNvPr id="110635" name="Oval 40"/>
            <p:cNvSpPr>
              <a:spLocks noChangeArrowheads="1"/>
            </p:cNvSpPr>
            <p:nvPr/>
          </p:nvSpPr>
          <p:spPr bwMode="auto">
            <a:xfrm>
              <a:off x="2161" y="1568"/>
              <a:ext cx="91" cy="91"/>
            </a:xfrm>
            <a:prstGeom prst="ellipse">
              <a:avLst/>
            </a:prstGeom>
            <a:solidFill>
              <a:srgbClr val="A3A3FF"/>
            </a:solidFill>
            <a:ln w="9525">
              <a:noFill/>
              <a:round/>
              <a:headEnd/>
              <a:tailEnd/>
            </a:ln>
          </p:spPr>
          <p:txBody>
            <a:bodyPr/>
            <a:lstStyle/>
            <a:p>
              <a:endParaRPr lang="en-US"/>
            </a:p>
          </p:txBody>
        </p:sp>
        <p:sp>
          <p:nvSpPr>
            <p:cNvPr id="110636" name="Oval 41"/>
            <p:cNvSpPr>
              <a:spLocks noChangeArrowheads="1"/>
            </p:cNvSpPr>
            <p:nvPr/>
          </p:nvSpPr>
          <p:spPr bwMode="auto">
            <a:xfrm>
              <a:off x="2173" y="1580"/>
              <a:ext cx="56" cy="56"/>
            </a:xfrm>
            <a:prstGeom prst="ellipse">
              <a:avLst/>
            </a:prstGeom>
            <a:solidFill>
              <a:srgbClr val="ADADFF"/>
            </a:solidFill>
            <a:ln w="9525">
              <a:noFill/>
              <a:round/>
              <a:headEnd/>
              <a:tailEnd/>
            </a:ln>
          </p:spPr>
          <p:txBody>
            <a:bodyPr/>
            <a:lstStyle/>
            <a:p>
              <a:endParaRPr lang="en-US"/>
            </a:p>
          </p:txBody>
        </p:sp>
        <p:sp>
          <p:nvSpPr>
            <p:cNvPr id="110637" name="Oval 42"/>
            <p:cNvSpPr>
              <a:spLocks noChangeArrowheads="1"/>
            </p:cNvSpPr>
            <p:nvPr/>
          </p:nvSpPr>
          <p:spPr bwMode="auto">
            <a:xfrm>
              <a:off x="2116" y="1523"/>
              <a:ext cx="226" cy="226"/>
            </a:xfrm>
            <a:prstGeom prst="ellipse">
              <a:avLst/>
            </a:prstGeom>
            <a:noFill/>
            <a:ln w="9525">
              <a:solidFill>
                <a:srgbClr val="000000"/>
              </a:solidFill>
              <a:round/>
              <a:headEnd/>
              <a:tailEnd/>
            </a:ln>
          </p:spPr>
          <p:txBody>
            <a:bodyPr/>
            <a:lstStyle/>
            <a:p>
              <a:endParaRPr lang="en-US"/>
            </a:p>
          </p:txBody>
        </p:sp>
        <p:sp>
          <p:nvSpPr>
            <p:cNvPr id="110638" name="Oval 43"/>
            <p:cNvSpPr>
              <a:spLocks noChangeArrowheads="1"/>
            </p:cNvSpPr>
            <p:nvPr/>
          </p:nvSpPr>
          <p:spPr bwMode="auto">
            <a:xfrm>
              <a:off x="2404" y="2647"/>
              <a:ext cx="237" cy="237"/>
            </a:xfrm>
            <a:prstGeom prst="ellipse">
              <a:avLst/>
            </a:prstGeom>
            <a:solidFill>
              <a:srgbClr val="6666AA"/>
            </a:solidFill>
            <a:ln w="9525">
              <a:noFill/>
              <a:round/>
              <a:headEnd/>
              <a:tailEnd/>
            </a:ln>
          </p:spPr>
          <p:txBody>
            <a:bodyPr/>
            <a:lstStyle/>
            <a:p>
              <a:endParaRPr lang="en-US"/>
            </a:p>
          </p:txBody>
        </p:sp>
        <p:sp>
          <p:nvSpPr>
            <p:cNvPr id="110639" name="Oval 44"/>
            <p:cNvSpPr>
              <a:spLocks noChangeArrowheads="1"/>
            </p:cNvSpPr>
            <p:nvPr/>
          </p:nvSpPr>
          <p:spPr bwMode="auto">
            <a:xfrm>
              <a:off x="2415" y="2658"/>
              <a:ext cx="204" cy="204"/>
            </a:xfrm>
            <a:prstGeom prst="ellipse">
              <a:avLst/>
            </a:prstGeom>
            <a:solidFill>
              <a:srgbClr val="7575C2"/>
            </a:solidFill>
            <a:ln w="9525">
              <a:noFill/>
              <a:round/>
              <a:headEnd/>
              <a:tailEnd/>
            </a:ln>
          </p:spPr>
          <p:txBody>
            <a:bodyPr/>
            <a:lstStyle/>
            <a:p>
              <a:endParaRPr lang="en-US"/>
            </a:p>
          </p:txBody>
        </p:sp>
        <p:sp>
          <p:nvSpPr>
            <p:cNvPr id="110640" name="Oval 45"/>
            <p:cNvSpPr>
              <a:spLocks noChangeArrowheads="1"/>
            </p:cNvSpPr>
            <p:nvPr/>
          </p:nvSpPr>
          <p:spPr bwMode="auto">
            <a:xfrm>
              <a:off x="2427" y="2670"/>
              <a:ext cx="169" cy="169"/>
            </a:xfrm>
            <a:prstGeom prst="ellipse">
              <a:avLst/>
            </a:prstGeom>
            <a:solidFill>
              <a:srgbClr val="8383DB"/>
            </a:solidFill>
            <a:ln w="9525">
              <a:noFill/>
              <a:round/>
              <a:headEnd/>
              <a:tailEnd/>
            </a:ln>
          </p:spPr>
          <p:txBody>
            <a:bodyPr/>
            <a:lstStyle/>
            <a:p>
              <a:endParaRPr lang="en-US"/>
            </a:p>
          </p:txBody>
        </p:sp>
        <p:sp>
          <p:nvSpPr>
            <p:cNvPr id="110641" name="Oval 46"/>
            <p:cNvSpPr>
              <a:spLocks noChangeArrowheads="1"/>
            </p:cNvSpPr>
            <p:nvPr/>
          </p:nvSpPr>
          <p:spPr bwMode="auto">
            <a:xfrm>
              <a:off x="2438" y="2681"/>
              <a:ext cx="135" cy="135"/>
            </a:xfrm>
            <a:prstGeom prst="ellipse">
              <a:avLst/>
            </a:prstGeom>
            <a:solidFill>
              <a:srgbClr val="9292F3"/>
            </a:solidFill>
            <a:ln w="9525">
              <a:noFill/>
              <a:round/>
              <a:headEnd/>
              <a:tailEnd/>
            </a:ln>
          </p:spPr>
          <p:txBody>
            <a:bodyPr/>
            <a:lstStyle/>
            <a:p>
              <a:endParaRPr lang="en-US"/>
            </a:p>
          </p:txBody>
        </p:sp>
        <p:sp>
          <p:nvSpPr>
            <p:cNvPr id="110642" name="Oval 47"/>
            <p:cNvSpPr>
              <a:spLocks noChangeArrowheads="1"/>
            </p:cNvSpPr>
            <p:nvPr/>
          </p:nvSpPr>
          <p:spPr bwMode="auto">
            <a:xfrm>
              <a:off x="2449" y="2692"/>
              <a:ext cx="102" cy="102"/>
            </a:xfrm>
            <a:prstGeom prst="ellipse">
              <a:avLst/>
            </a:prstGeom>
            <a:solidFill>
              <a:srgbClr val="9E9EFF"/>
            </a:solidFill>
            <a:ln w="9525">
              <a:noFill/>
              <a:round/>
              <a:headEnd/>
              <a:tailEnd/>
            </a:ln>
          </p:spPr>
          <p:txBody>
            <a:bodyPr/>
            <a:lstStyle/>
            <a:p>
              <a:endParaRPr lang="en-US"/>
            </a:p>
          </p:txBody>
        </p:sp>
        <p:sp>
          <p:nvSpPr>
            <p:cNvPr id="110643" name="Oval 48"/>
            <p:cNvSpPr>
              <a:spLocks noChangeArrowheads="1"/>
            </p:cNvSpPr>
            <p:nvPr/>
          </p:nvSpPr>
          <p:spPr bwMode="auto">
            <a:xfrm>
              <a:off x="2461" y="2704"/>
              <a:ext cx="67" cy="67"/>
            </a:xfrm>
            <a:prstGeom prst="ellipse">
              <a:avLst/>
            </a:prstGeom>
            <a:solidFill>
              <a:srgbClr val="A8A8FF"/>
            </a:solidFill>
            <a:ln w="9525">
              <a:noFill/>
              <a:round/>
              <a:headEnd/>
              <a:tailEnd/>
            </a:ln>
          </p:spPr>
          <p:txBody>
            <a:bodyPr/>
            <a:lstStyle/>
            <a:p>
              <a:endParaRPr lang="en-US"/>
            </a:p>
          </p:txBody>
        </p:sp>
        <p:sp>
          <p:nvSpPr>
            <p:cNvPr id="110644" name="Oval 49"/>
            <p:cNvSpPr>
              <a:spLocks noChangeArrowheads="1"/>
            </p:cNvSpPr>
            <p:nvPr/>
          </p:nvSpPr>
          <p:spPr bwMode="auto">
            <a:xfrm>
              <a:off x="2472" y="2715"/>
              <a:ext cx="34" cy="34"/>
            </a:xfrm>
            <a:prstGeom prst="ellipse">
              <a:avLst/>
            </a:prstGeom>
            <a:solidFill>
              <a:srgbClr val="B1B1FF"/>
            </a:solidFill>
            <a:ln w="9525">
              <a:noFill/>
              <a:round/>
              <a:headEnd/>
              <a:tailEnd/>
            </a:ln>
          </p:spPr>
          <p:txBody>
            <a:bodyPr/>
            <a:lstStyle/>
            <a:p>
              <a:endParaRPr lang="en-US"/>
            </a:p>
          </p:txBody>
        </p:sp>
        <p:sp>
          <p:nvSpPr>
            <p:cNvPr id="110645" name="Oval 50"/>
            <p:cNvSpPr>
              <a:spLocks noChangeArrowheads="1"/>
            </p:cNvSpPr>
            <p:nvPr/>
          </p:nvSpPr>
          <p:spPr bwMode="auto">
            <a:xfrm>
              <a:off x="2404" y="2647"/>
              <a:ext cx="237" cy="237"/>
            </a:xfrm>
            <a:prstGeom prst="ellipse">
              <a:avLst/>
            </a:prstGeom>
            <a:noFill/>
            <a:ln w="9525">
              <a:solidFill>
                <a:srgbClr val="000000"/>
              </a:solidFill>
              <a:round/>
              <a:headEnd/>
              <a:tailEnd/>
            </a:ln>
          </p:spPr>
          <p:txBody>
            <a:bodyPr/>
            <a:lstStyle/>
            <a:p>
              <a:endParaRPr lang="en-US"/>
            </a:p>
          </p:txBody>
        </p:sp>
        <p:sp>
          <p:nvSpPr>
            <p:cNvPr id="110646" name="Oval 51"/>
            <p:cNvSpPr>
              <a:spLocks noChangeArrowheads="1"/>
            </p:cNvSpPr>
            <p:nvPr/>
          </p:nvSpPr>
          <p:spPr bwMode="auto">
            <a:xfrm>
              <a:off x="2698" y="2800"/>
              <a:ext cx="237" cy="237"/>
            </a:xfrm>
            <a:prstGeom prst="ellipse">
              <a:avLst/>
            </a:prstGeom>
            <a:solidFill>
              <a:srgbClr val="6666AA"/>
            </a:solidFill>
            <a:ln w="9525">
              <a:noFill/>
              <a:round/>
              <a:headEnd/>
              <a:tailEnd/>
            </a:ln>
          </p:spPr>
          <p:txBody>
            <a:bodyPr/>
            <a:lstStyle/>
            <a:p>
              <a:endParaRPr lang="en-US"/>
            </a:p>
          </p:txBody>
        </p:sp>
        <p:sp>
          <p:nvSpPr>
            <p:cNvPr id="110647" name="Oval 52"/>
            <p:cNvSpPr>
              <a:spLocks noChangeArrowheads="1"/>
            </p:cNvSpPr>
            <p:nvPr/>
          </p:nvSpPr>
          <p:spPr bwMode="auto">
            <a:xfrm>
              <a:off x="2709" y="2811"/>
              <a:ext cx="203" cy="203"/>
            </a:xfrm>
            <a:prstGeom prst="ellipse">
              <a:avLst/>
            </a:prstGeom>
            <a:solidFill>
              <a:srgbClr val="7575C2"/>
            </a:solidFill>
            <a:ln w="9525">
              <a:noFill/>
              <a:round/>
              <a:headEnd/>
              <a:tailEnd/>
            </a:ln>
          </p:spPr>
          <p:txBody>
            <a:bodyPr/>
            <a:lstStyle/>
            <a:p>
              <a:endParaRPr lang="en-US"/>
            </a:p>
          </p:txBody>
        </p:sp>
        <p:sp>
          <p:nvSpPr>
            <p:cNvPr id="110648" name="Oval 53"/>
            <p:cNvSpPr>
              <a:spLocks noChangeArrowheads="1"/>
            </p:cNvSpPr>
            <p:nvPr/>
          </p:nvSpPr>
          <p:spPr bwMode="auto">
            <a:xfrm>
              <a:off x="2720" y="2822"/>
              <a:ext cx="169" cy="170"/>
            </a:xfrm>
            <a:prstGeom prst="ellipse">
              <a:avLst/>
            </a:prstGeom>
            <a:solidFill>
              <a:srgbClr val="8383DB"/>
            </a:solidFill>
            <a:ln w="9525">
              <a:noFill/>
              <a:round/>
              <a:headEnd/>
              <a:tailEnd/>
            </a:ln>
          </p:spPr>
          <p:txBody>
            <a:bodyPr/>
            <a:lstStyle/>
            <a:p>
              <a:endParaRPr lang="en-US"/>
            </a:p>
          </p:txBody>
        </p:sp>
        <p:sp>
          <p:nvSpPr>
            <p:cNvPr id="110649" name="Oval 54"/>
            <p:cNvSpPr>
              <a:spLocks noChangeArrowheads="1"/>
            </p:cNvSpPr>
            <p:nvPr/>
          </p:nvSpPr>
          <p:spPr bwMode="auto">
            <a:xfrm>
              <a:off x="2731" y="2833"/>
              <a:ext cx="136" cy="136"/>
            </a:xfrm>
            <a:prstGeom prst="ellipse">
              <a:avLst/>
            </a:prstGeom>
            <a:solidFill>
              <a:srgbClr val="9292F3"/>
            </a:solidFill>
            <a:ln w="9525">
              <a:noFill/>
              <a:round/>
              <a:headEnd/>
              <a:tailEnd/>
            </a:ln>
          </p:spPr>
          <p:txBody>
            <a:bodyPr/>
            <a:lstStyle/>
            <a:p>
              <a:endParaRPr lang="en-US"/>
            </a:p>
          </p:txBody>
        </p:sp>
        <p:sp>
          <p:nvSpPr>
            <p:cNvPr id="110650" name="Oval 55"/>
            <p:cNvSpPr>
              <a:spLocks noChangeArrowheads="1"/>
            </p:cNvSpPr>
            <p:nvPr/>
          </p:nvSpPr>
          <p:spPr bwMode="auto">
            <a:xfrm>
              <a:off x="2743" y="2845"/>
              <a:ext cx="101" cy="101"/>
            </a:xfrm>
            <a:prstGeom prst="ellipse">
              <a:avLst/>
            </a:prstGeom>
            <a:solidFill>
              <a:srgbClr val="9E9EFF"/>
            </a:solidFill>
            <a:ln w="9525">
              <a:noFill/>
              <a:round/>
              <a:headEnd/>
              <a:tailEnd/>
            </a:ln>
          </p:spPr>
          <p:txBody>
            <a:bodyPr/>
            <a:lstStyle/>
            <a:p>
              <a:endParaRPr lang="en-US"/>
            </a:p>
          </p:txBody>
        </p:sp>
        <p:sp>
          <p:nvSpPr>
            <p:cNvPr id="110651" name="Oval 56"/>
            <p:cNvSpPr>
              <a:spLocks noChangeArrowheads="1"/>
            </p:cNvSpPr>
            <p:nvPr/>
          </p:nvSpPr>
          <p:spPr bwMode="auto">
            <a:xfrm>
              <a:off x="2754" y="2856"/>
              <a:ext cx="68" cy="68"/>
            </a:xfrm>
            <a:prstGeom prst="ellipse">
              <a:avLst/>
            </a:prstGeom>
            <a:solidFill>
              <a:srgbClr val="A8A8FF"/>
            </a:solidFill>
            <a:ln w="9525">
              <a:noFill/>
              <a:round/>
              <a:headEnd/>
              <a:tailEnd/>
            </a:ln>
          </p:spPr>
          <p:txBody>
            <a:bodyPr/>
            <a:lstStyle/>
            <a:p>
              <a:endParaRPr lang="en-US"/>
            </a:p>
          </p:txBody>
        </p:sp>
        <p:sp>
          <p:nvSpPr>
            <p:cNvPr id="110652" name="Oval 57"/>
            <p:cNvSpPr>
              <a:spLocks noChangeArrowheads="1"/>
            </p:cNvSpPr>
            <p:nvPr/>
          </p:nvSpPr>
          <p:spPr bwMode="auto">
            <a:xfrm>
              <a:off x="2765" y="2867"/>
              <a:ext cx="34" cy="34"/>
            </a:xfrm>
            <a:prstGeom prst="ellipse">
              <a:avLst/>
            </a:prstGeom>
            <a:solidFill>
              <a:srgbClr val="B1B1FF"/>
            </a:solidFill>
            <a:ln w="9525">
              <a:noFill/>
              <a:round/>
              <a:headEnd/>
              <a:tailEnd/>
            </a:ln>
          </p:spPr>
          <p:txBody>
            <a:bodyPr/>
            <a:lstStyle/>
            <a:p>
              <a:endParaRPr lang="en-US"/>
            </a:p>
          </p:txBody>
        </p:sp>
        <p:sp>
          <p:nvSpPr>
            <p:cNvPr id="110653" name="Oval 58"/>
            <p:cNvSpPr>
              <a:spLocks noChangeArrowheads="1"/>
            </p:cNvSpPr>
            <p:nvPr/>
          </p:nvSpPr>
          <p:spPr bwMode="auto">
            <a:xfrm>
              <a:off x="2698" y="2800"/>
              <a:ext cx="237" cy="237"/>
            </a:xfrm>
            <a:prstGeom prst="ellipse">
              <a:avLst/>
            </a:prstGeom>
            <a:noFill/>
            <a:ln w="9525">
              <a:solidFill>
                <a:srgbClr val="000000"/>
              </a:solidFill>
              <a:round/>
              <a:headEnd/>
              <a:tailEnd/>
            </a:ln>
          </p:spPr>
          <p:txBody>
            <a:bodyPr/>
            <a:lstStyle/>
            <a:p>
              <a:endParaRPr lang="en-US"/>
            </a:p>
          </p:txBody>
        </p:sp>
        <p:sp>
          <p:nvSpPr>
            <p:cNvPr id="110654" name="Oval 59"/>
            <p:cNvSpPr>
              <a:spLocks noChangeArrowheads="1"/>
            </p:cNvSpPr>
            <p:nvPr/>
          </p:nvSpPr>
          <p:spPr bwMode="auto">
            <a:xfrm>
              <a:off x="2997" y="2630"/>
              <a:ext cx="237" cy="237"/>
            </a:xfrm>
            <a:prstGeom prst="ellipse">
              <a:avLst/>
            </a:prstGeom>
            <a:solidFill>
              <a:srgbClr val="6666AA"/>
            </a:solidFill>
            <a:ln w="9525">
              <a:noFill/>
              <a:round/>
              <a:headEnd/>
              <a:tailEnd/>
            </a:ln>
          </p:spPr>
          <p:txBody>
            <a:bodyPr/>
            <a:lstStyle/>
            <a:p>
              <a:endParaRPr lang="en-US"/>
            </a:p>
          </p:txBody>
        </p:sp>
        <p:sp>
          <p:nvSpPr>
            <p:cNvPr id="110655" name="Oval 60"/>
            <p:cNvSpPr>
              <a:spLocks noChangeArrowheads="1"/>
            </p:cNvSpPr>
            <p:nvPr/>
          </p:nvSpPr>
          <p:spPr bwMode="auto">
            <a:xfrm>
              <a:off x="3008" y="2641"/>
              <a:ext cx="203" cy="204"/>
            </a:xfrm>
            <a:prstGeom prst="ellipse">
              <a:avLst/>
            </a:prstGeom>
            <a:solidFill>
              <a:srgbClr val="7575C2"/>
            </a:solidFill>
            <a:ln w="9525">
              <a:noFill/>
              <a:round/>
              <a:headEnd/>
              <a:tailEnd/>
            </a:ln>
          </p:spPr>
          <p:txBody>
            <a:bodyPr/>
            <a:lstStyle/>
            <a:p>
              <a:endParaRPr lang="en-US"/>
            </a:p>
          </p:txBody>
        </p:sp>
        <p:sp>
          <p:nvSpPr>
            <p:cNvPr id="110656" name="Oval 61"/>
            <p:cNvSpPr>
              <a:spLocks noChangeArrowheads="1"/>
            </p:cNvSpPr>
            <p:nvPr/>
          </p:nvSpPr>
          <p:spPr bwMode="auto">
            <a:xfrm>
              <a:off x="3019" y="2653"/>
              <a:ext cx="170" cy="169"/>
            </a:xfrm>
            <a:prstGeom prst="ellipse">
              <a:avLst/>
            </a:prstGeom>
            <a:solidFill>
              <a:srgbClr val="8383DB"/>
            </a:solidFill>
            <a:ln w="9525">
              <a:noFill/>
              <a:round/>
              <a:headEnd/>
              <a:tailEnd/>
            </a:ln>
          </p:spPr>
          <p:txBody>
            <a:bodyPr/>
            <a:lstStyle/>
            <a:p>
              <a:endParaRPr lang="en-US"/>
            </a:p>
          </p:txBody>
        </p:sp>
        <p:sp>
          <p:nvSpPr>
            <p:cNvPr id="110657" name="Oval 62"/>
            <p:cNvSpPr>
              <a:spLocks noChangeArrowheads="1"/>
            </p:cNvSpPr>
            <p:nvPr/>
          </p:nvSpPr>
          <p:spPr bwMode="auto">
            <a:xfrm>
              <a:off x="3031" y="2664"/>
              <a:ext cx="135" cy="136"/>
            </a:xfrm>
            <a:prstGeom prst="ellipse">
              <a:avLst/>
            </a:prstGeom>
            <a:solidFill>
              <a:srgbClr val="9292F3"/>
            </a:solidFill>
            <a:ln w="9525">
              <a:noFill/>
              <a:round/>
              <a:headEnd/>
              <a:tailEnd/>
            </a:ln>
          </p:spPr>
          <p:txBody>
            <a:bodyPr/>
            <a:lstStyle/>
            <a:p>
              <a:endParaRPr lang="en-US"/>
            </a:p>
          </p:txBody>
        </p:sp>
        <p:sp>
          <p:nvSpPr>
            <p:cNvPr id="110658" name="Oval 63"/>
            <p:cNvSpPr>
              <a:spLocks noChangeArrowheads="1"/>
            </p:cNvSpPr>
            <p:nvPr/>
          </p:nvSpPr>
          <p:spPr bwMode="auto">
            <a:xfrm>
              <a:off x="3042" y="2675"/>
              <a:ext cx="101" cy="102"/>
            </a:xfrm>
            <a:prstGeom prst="ellipse">
              <a:avLst/>
            </a:prstGeom>
            <a:solidFill>
              <a:srgbClr val="9E9EFF"/>
            </a:solidFill>
            <a:ln w="9525">
              <a:noFill/>
              <a:round/>
              <a:headEnd/>
              <a:tailEnd/>
            </a:ln>
          </p:spPr>
          <p:txBody>
            <a:bodyPr/>
            <a:lstStyle/>
            <a:p>
              <a:endParaRPr lang="en-US"/>
            </a:p>
          </p:txBody>
        </p:sp>
        <p:sp>
          <p:nvSpPr>
            <p:cNvPr id="110659" name="Oval 64"/>
            <p:cNvSpPr>
              <a:spLocks noChangeArrowheads="1"/>
            </p:cNvSpPr>
            <p:nvPr/>
          </p:nvSpPr>
          <p:spPr bwMode="auto">
            <a:xfrm>
              <a:off x="3053" y="2687"/>
              <a:ext cx="68" cy="67"/>
            </a:xfrm>
            <a:prstGeom prst="ellipse">
              <a:avLst/>
            </a:prstGeom>
            <a:solidFill>
              <a:srgbClr val="A8A8FF"/>
            </a:solidFill>
            <a:ln w="9525">
              <a:noFill/>
              <a:round/>
              <a:headEnd/>
              <a:tailEnd/>
            </a:ln>
          </p:spPr>
          <p:txBody>
            <a:bodyPr/>
            <a:lstStyle/>
            <a:p>
              <a:endParaRPr lang="en-US"/>
            </a:p>
          </p:txBody>
        </p:sp>
        <p:sp>
          <p:nvSpPr>
            <p:cNvPr id="110660" name="Oval 65"/>
            <p:cNvSpPr>
              <a:spLocks noChangeArrowheads="1"/>
            </p:cNvSpPr>
            <p:nvPr/>
          </p:nvSpPr>
          <p:spPr bwMode="auto">
            <a:xfrm>
              <a:off x="3064" y="2698"/>
              <a:ext cx="34" cy="34"/>
            </a:xfrm>
            <a:prstGeom prst="ellipse">
              <a:avLst/>
            </a:prstGeom>
            <a:solidFill>
              <a:srgbClr val="B1B1FF"/>
            </a:solidFill>
            <a:ln w="9525">
              <a:noFill/>
              <a:round/>
              <a:headEnd/>
              <a:tailEnd/>
            </a:ln>
          </p:spPr>
          <p:txBody>
            <a:bodyPr/>
            <a:lstStyle/>
            <a:p>
              <a:endParaRPr lang="en-US"/>
            </a:p>
          </p:txBody>
        </p:sp>
        <p:sp>
          <p:nvSpPr>
            <p:cNvPr id="110661" name="Oval 66"/>
            <p:cNvSpPr>
              <a:spLocks noChangeArrowheads="1"/>
            </p:cNvSpPr>
            <p:nvPr/>
          </p:nvSpPr>
          <p:spPr bwMode="auto">
            <a:xfrm>
              <a:off x="2997" y="2630"/>
              <a:ext cx="237" cy="237"/>
            </a:xfrm>
            <a:prstGeom prst="ellipse">
              <a:avLst/>
            </a:prstGeom>
            <a:noFill/>
            <a:ln w="9525">
              <a:solidFill>
                <a:srgbClr val="000000"/>
              </a:solidFill>
              <a:round/>
              <a:headEnd/>
              <a:tailEnd/>
            </a:ln>
          </p:spPr>
          <p:txBody>
            <a:bodyPr/>
            <a:lstStyle/>
            <a:p>
              <a:endParaRPr lang="en-US"/>
            </a:p>
          </p:txBody>
        </p:sp>
        <p:sp>
          <p:nvSpPr>
            <p:cNvPr id="110662" name="Oval 67"/>
            <p:cNvSpPr>
              <a:spLocks noChangeArrowheads="1"/>
            </p:cNvSpPr>
            <p:nvPr/>
          </p:nvSpPr>
          <p:spPr bwMode="auto">
            <a:xfrm>
              <a:off x="3256" y="1512"/>
              <a:ext cx="305" cy="305"/>
            </a:xfrm>
            <a:prstGeom prst="ellipse">
              <a:avLst/>
            </a:prstGeom>
            <a:solidFill>
              <a:srgbClr val="6666AA"/>
            </a:solidFill>
            <a:ln w="9525">
              <a:noFill/>
              <a:round/>
              <a:headEnd/>
              <a:tailEnd/>
            </a:ln>
          </p:spPr>
          <p:txBody>
            <a:bodyPr/>
            <a:lstStyle/>
            <a:p>
              <a:endParaRPr lang="en-US"/>
            </a:p>
          </p:txBody>
        </p:sp>
        <p:sp>
          <p:nvSpPr>
            <p:cNvPr id="110663" name="Oval 68"/>
            <p:cNvSpPr>
              <a:spLocks noChangeArrowheads="1"/>
            </p:cNvSpPr>
            <p:nvPr/>
          </p:nvSpPr>
          <p:spPr bwMode="auto">
            <a:xfrm>
              <a:off x="3268" y="1523"/>
              <a:ext cx="271" cy="271"/>
            </a:xfrm>
            <a:prstGeom prst="ellipse">
              <a:avLst/>
            </a:prstGeom>
            <a:solidFill>
              <a:srgbClr val="7171BD"/>
            </a:solidFill>
            <a:ln w="9525">
              <a:noFill/>
              <a:round/>
              <a:headEnd/>
              <a:tailEnd/>
            </a:ln>
          </p:spPr>
          <p:txBody>
            <a:bodyPr/>
            <a:lstStyle/>
            <a:p>
              <a:endParaRPr lang="en-US"/>
            </a:p>
          </p:txBody>
        </p:sp>
        <p:sp>
          <p:nvSpPr>
            <p:cNvPr id="110664" name="Oval 69"/>
            <p:cNvSpPr>
              <a:spLocks noChangeArrowheads="1"/>
            </p:cNvSpPr>
            <p:nvPr/>
          </p:nvSpPr>
          <p:spPr bwMode="auto">
            <a:xfrm>
              <a:off x="3279" y="1535"/>
              <a:ext cx="237" cy="237"/>
            </a:xfrm>
            <a:prstGeom prst="ellipse">
              <a:avLst/>
            </a:prstGeom>
            <a:solidFill>
              <a:srgbClr val="7D7DD0"/>
            </a:solidFill>
            <a:ln w="9525">
              <a:noFill/>
              <a:round/>
              <a:headEnd/>
              <a:tailEnd/>
            </a:ln>
          </p:spPr>
          <p:txBody>
            <a:bodyPr/>
            <a:lstStyle/>
            <a:p>
              <a:endParaRPr lang="en-US"/>
            </a:p>
          </p:txBody>
        </p:sp>
        <p:sp>
          <p:nvSpPr>
            <p:cNvPr id="110665" name="Oval 70"/>
            <p:cNvSpPr>
              <a:spLocks noChangeArrowheads="1"/>
            </p:cNvSpPr>
            <p:nvPr/>
          </p:nvSpPr>
          <p:spPr bwMode="auto">
            <a:xfrm>
              <a:off x="3290" y="1546"/>
              <a:ext cx="203" cy="203"/>
            </a:xfrm>
            <a:prstGeom prst="ellipse">
              <a:avLst/>
            </a:prstGeom>
            <a:solidFill>
              <a:srgbClr val="8888E3"/>
            </a:solidFill>
            <a:ln w="9525">
              <a:noFill/>
              <a:round/>
              <a:headEnd/>
              <a:tailEnd/>
            </a:ln>
          </p:spPr>
          <p:txBody>
            <a:bodyPr/>
            <a:lstStyle/>
            <a:p>
              <a:endParaRPr lang="en-US"/>
            </a:p>
          </p:txBody>
        </p:sp>
        <p:sp>
          <p:nvSpPr>
            <p:cNvPr id="110666" name="Oval 71"/>
            <p:cNvSpPr>
              <a:spLocks noChangeArrowheads="1"/>
            </p:cNvSpPr>
            <p:nvPr/>
          </p:nvSpPr>
          <p:spPr bwMode="auto">
            <a:xfrm>
              <a:off x="3302" y="1557"/>
              <a:ext cx="169" cy="170"/>
            </a:xfrm>
            <a:prstGeom prst="ellipse">
              <a:avLst/>
            </a:prstGeom>
            <a:solidFill>
              <a:srgbClr val="9393F6"/>
            </a:solidFill>
            <a:ln w="9525">
              <a:noFill/>
              <a:round/>
              <a:headEnd/>
              <a:tailEnd/>
            </a:ln>
          </p:spPr>
          <p:txBody>
            <a:bodyPr/>
            <a:lstStyle/>
            <a:p>
              <a:endParaRPr lang="en-US"/>
            </a:p>
          </p:txBody>
        </p:sp>
        <p:sp>
          <p:nvSpPr>
            <p:cNvPr id="110667" name="Oval 72"/>
            <p:cNvSpPr>
              <a:spLocks noChangeArrowheads="1"/>
            </p:cNvSpPr>
            <p:nvPr/>
          </p:nvSpPr>
          <p:spPr bwMode="auto">
            <a:xfrm>
              <a:off x="3313" y="1568"/>
              <a:ext cx="135" cy="136"/>
            </a:xfrm>
            <a:prstGeom prst="ellipse">
              <a:avLst/>
            </a:prstGeom>
            <a:solidFill>
              <a:srgbClr val="9D9DFF"/>
            </a:solidFill>
            <a:ln w="9525">
              <a:noFill/>
              <a:round/>
              <a:headEnd/>
              <a:tailEnd/>
            </a:ln>
          </p:spPr>
          <p:txBody>
            <a:bodyPr/>
            <a:lstStyle/>
            <a:p>
              <a:endParaRPr lang="en-US"/>
            </a:p>
          </p:txBody>
        </p:sp>
        <p:sp>
          <p:nvSpPr>
            <p:cNvPr id="110668" name="Oval 73"/>
            <p:cNvSpPr>
              <a:spLocks noChangeArrowheads="1"/>
            </p:cNvSpPr>
            <p:nvPr/>
          </p:nvSpPr>
          <p:spPr bwMode="auto">
            <a:xfrm>
              <a:off x="3324" y="1580"/>
              <a:ext cx="102" cy="101"/>
            </a:xfrm>
            <a:prstGeom prst="ellipse">
              <a:avLst/>
            </a:prstGeom>
            <a:solidFill>
              <a:srgbClr val="A4A4FF"/>
            </a:solidFill>
            <a:ln w="9525">
              <a:noFill/>
              <a:round/>
              <a:headEnd/>
              <a:tailEnd/>
            </a:ln>
          </p:spPr>
          <p:txBody>
            <a:bodyPr/>
            <a:lstStyle/>
            <a:p>
              <a:endParaRPr lang="en-US"/>
            </a:p>
          </p:txBody>
        </p:sp>
        <p:sp>
          <p:nvSpPr>
            <p:cNvPr id="110669" name="Oval 74"/>
            <p:cNvSpPr>
              <a:spLocks noChangeArrowheads="1"/>
            </p:cNvSpPr>
            <p:nvPr/>
          </p:nvSpPr>
          <p:spPr bwMode="auto">
            <a:xfrm>
              <a:off x="3335" y="1591"/>
              <a:ext cx="68" cy="68"/>
            </a:xfrm>
            <a:prstGeom prst="ellipse">
              <a:avLst/>
            </a:prstGeom>
            <a:solidFill>
              <a:srgbClr val="ACACFF"/>
            </a:solidFill>
            <a:ln w="9525">
              <a:noFill/>
              <a:round/>
              <a:headEnd/>
              <a:tailEnd/>
            </a:ln>
          </p:spPr>
          <p:txBody>
            <a:bodyPr/>
            <a:lstStyle/>
            <a:p>
              <a:endParaRPr lang="en-US"/>
            </a:p>
          </p:txBody>
        </p:sp>
        <p:sp>
          <p:nvSpPr>
            <p:cNvPr id="110670" name="Oval 75"/>
            <p:cNvSpPr>
              <a:spLocks noChangeArrowheads="1"/>
            </p:cNvSpPr>
            <p:nvPr/>
          </p:nvSpPr>
          <p:spPr bwMode="auto">
            <a:xfrm>
              <a:off x="3347" y="1602"/>
              <a:ext cx="34" cy="34"/>
            </a:xfrm>
            <a:prstGeom prst="ellipse">
              <a:avLst/>
            </a:prstGeom>
            <a:solidFill>
              <a:srgbClr val="B3B3FF"/>
            </a:solidFill>
            <a:ln w="9525">
              <a:noFill/>
              <a:round/>
              <a:headEnd/>
              <a:tailEnd/>
            </a:ln>
          </p:spPr>
          <p:txBody>
            <a:bodyPr/>
            <a:lstStyle/>
            <a:p>
              <a:endParaRPr lang="en-US"/>
            </a:p>
          </p:txBody>
        </p:sp>
        <p:sp>
          <p:nvSpPr>
            <p:cNvPr id="110671" name="Oval 76"/>
            <p:cNvSpPr>
              <a:spLocks noChangeArrowheads="1"/>
            </p:cNvSpPr>
            <p:nvPr/>
          </p:nvSpPr>
          <p:spPr bwMode="auto">
            <a:xfrm>
              <a:off x="3256" y="1512"/>
              <a:ext cx="305" cy="305"/>
            </a:xfrm>
            <a:prstGeom prst="ellipse">
              <a:avLst/>
            </a:prstGeom>
            <a:noFill/>
            <a:ln w="9525">
              <a:solidFill>
                <a:srgbClr val="000000"/>
              </a:solidFill>
              <a:round/>
              <a:headEnd/>
              <a:tailEnd/>
            </a:ln>
          </p:spPr>
          <p:txBody>
            <a:bodyPr/>
            <a:lstStyle/>
            <a:p>
              <a:endParaRPr lang="en-US"/>
            </a:p>
          </p:txBody>
        </p:sp>
        <p:sp>
          <p:nvSpPr>
            <p:cNvPr id="110672" name="Oval 77"/>
            <p:cNvSpPr>
              <a:spLocks noChangeArrowheads="1"/>
            </p:cNvSpPr>
            <p:nvPr/>
          </p:nvSpPr>
          <p:spPr bwMode="auto">
            <a:xfrm>
              <a:off x="3539" y="2207"/>
              <a:ext cx="327" cy="327"/>
            </a:xfrm>
            <a:prstGeom prst="ellipse">
              <a:avLst/>
            </a:prstGeom>
            <a:solidFill>
              <a:srgbClr val="6A6AB0"/>
            </a:solidFill>
            <a:ln w="9525">
              <a:noFill/>
              <a:round/>
              <a:headEnd/>
              <a:tailEnd/>
            </a:ln>
          </p:spPr>
          <p:txBody>
            <a:bodyPr/>
            <a:lstStyle/>
            <a:p>
              <a:endParaRPr lang="en-US"/>
            </a:p>
          </p:txBody>
        </p:sp>
        <p:sp>
          <p:nvSpPr>
            <p:cNvPr id="110673" name="Oval 78"/>
            <p:cNvSpPr>
              <a:spLocks noChangeArrowheads="1"/>
            </p:cNvSpPr>
            <p:nvPr/>
          </p:nvSpPr>
          <p:spPr bwMode="auto">
            <a:xfrm>
              <a:off x="3550" y="2218"/>
              <a:ext cx="293" cy="294"/>
            </a:xfrm>
            <a:prstGeom prst="ellipse">
              <a:avLst/>
            </a:prstGeom>
            <a:solidFill>
              <a:srgbClr val="7474C1"/>
            </a:solidFill>
            <a:ln w="9525">
              <a:noFill/>
              <a:round/>
              <a:headEnd/>
              <a:tailEnd/>
            </a:ln>
          </p:spPr>
          <p:txBody>
            <a:bodyPr/>
            <a:lstStyle/>
            <a:p>
              <a:endParaRPr lang="en-US"/>
            </a:p>
          </p:txBody>
        </p:sp>
        <p:sp>
          <p:nvSpPr>
            <p:cNvPr id="110674" name="Oval 79"/>
            <p:cNvSpPr>
              <a:spLocks noChangeArrowheads="1"/>
            </p:cNvSpPr>
            <p:nvPr/>
          </p:nvSpPr>
          <p:spPr bwMode="auto">
            <a:xfrm>
              <a:off x="3561" y="2229"/>
              <a:ext cx="260" cy="260"/>
            </a:xfrm>
            <a:prstGeom prst="ellipse">
              <a:avLst/>
            </a:prstGeom>
            <a:solidFill>
              <a:srgbClr val="7F7FD3"/>
            </a:solidFill>
            <a:ln w="9525">
              <a:noFill/>
              <a:round/>
              <a:headEnd/>
              <a:tailEnd/>
            </a:ln>
          </p:spPr>
          <p:txBody>
            <a:bodyPr/>
            <a:lstStyle/>
            <a:p>
              <a:endParaRPr lang="en-US"/>
            </a:p>
          </p:txBody>
        </p:sp>
        <p:sp>
          <p:nvSpPr>
            <p:cNvPr id="110675" name="Oval 80"/>
            <p:cNvSpPr>
              <a:spLocks noChangeArrowheads="1"/>
            </p:cNvSpPr>
            <p:nvPr/>
          </p:nvSpPr>
          <p:spPr bwMode="auto">
            <a:xfrm>
              <a:off x="3572" y="2240"/>
              <a:ext cx="226" cy="226"/>
            </a:xfrm>
            <a:prstGeom prst="ellipse">
              <a:avLst/>
            </a:prstGeom>
            <a:solidFill>
              <a:srgbClr val="8989E5"/>
            </a:solidFill>
            <a:ln w="9525">
              <a:noFill/>
              <a:round/>
              <a:headEnd/>
              <a:tailEnd/>
            </a:ln>
          </p:spPr>
          <p:txBody>
            <a:bodyPr/>
            <a:lstStyle/>
            <a:p>
              <a:endParaRPr lang="en-US"/>
            </a:p>
          </p:txBody>
        </p:sp>
        <p:sp>
          <p:nvSpPr>
            <p:cNvPr id="110676" name="Oval 81"/>
            <p:cNvSpPr>
              <a:spLocks noChangeArrowheads="1"/>
            </p:cNvSpPr>
            <p:nvPr/>
          </p:nvSpPr>
          <p:spPr bwMode="auto">
            <a:xfrm>
              <a:off x="3584" y="2252"/>
              <a:ext cx="192" cy="192"/>
            </a:xfrm>
            <a:prstGeom prst="ellipse">
              <a:avLst/>
            </a:prstGeom>
            <a:solidFill>
              <a:srgbClr val="9494F6"/>
            </a:solidFill>
            <a:ln w="9525">
              <a:noFill/>
              <a:round/>
              <a:headEnd/>
              <a:tailEnd/>
            </a:ln>
          </p:spPr>
          <p:txBody>
            <a:bodyPr/>
            <a:lstStyle/>
            <a:p>
              <a:endParaRPr lang="en-US"/>
            </a:p>
          </p:txBody>
        </p:sp>
        <p:sp>
          <p:nvSpPr>
            <p:cNvPr id="110677" name="Oval 82"/>
            <p:cNvSpPr>
              <a:spLocks noChangeArrowheads="1"/>
            </p:cNvSpPr>
            <p:nvPr/>
          </p:nvSpPr>
          <p:spPr bwMode="auto">
            <a:xfrm>
              <a:off x="3595" y="2263"/>
              <a:ext cx="158" cy="158"/>
            </a:xfrm>
            <a:prstGeom prst="ellipse">
              <a:avLst/>
            </a:prstGeom>
            <a:solidFill>
              <a:srgbClr val="9D9DFF"/>
            </a:solidFill>
            <a:ln w="9525">
              <a:noFill/>
              <a:round/>
              <a:headEnd/>
              <a:tailEnd/>
            </a:ln>
          </p:spPr>
          <p:txBody>
            <a:bodyPr/>
            <a:lstStyle/>
            <a:p>
              <a:endParaRPr lang="en-US"/>
            </a:p>
          </p:txBody>
        </p:sp>
        <p:sp>
          <p:nvSpPr>
            <p:cNvPr id="110678" name="Oval 83"/>
            <p:cNvSpPr>
              <a:spLocks noChangeArrowheads="1"/>
            </p:cNvSpPr>
            <p:nvPr/>
          </p:nvSpPr>
          <p:spPr bwMode="auto">
            <a:xfrm>
              <a:off x="3606" y="2274"/>
              <a:ext cx="124" cy="125"/>
            </a:xfrm>
            <a:prstGeom prst="ellipse">
              <a:avLst/>
            </a:prstGeom>
            <a:solidFill>
              <a:srgbClr val="A4A4FF"/>
            </a:solidFill>
            <a:ln w="9525">
              <a:noFill/>
              <a:round/>
              <a:headEnd/>
              <a:tailEnd/>
            </a:ln>
          </p:spPr>
          <p:txBody>
            <a:bodyPr/>
            <a:lstStyle/>
            <a:p>
              <a:endParaRPr lang="en-US"/>
            </a:p>
          </p:txBody>
        </p:sp>
        <p:sp>
          <p:nvSpPr>
            <p:cNvPr id="110679" name="Oval 84"/>
            <p:cNvSpPr>
              <a:spLocks noChangeArrowheads="1"/>
            </p:cNvSpPr>
            <p:nvPr/>
          </p:nvSpPr>
          <p:spPr bwMode="auto">
            <a:xfrm>
              <a:off x="3618" y="2286"/>
              <a:ext cx="90" cy="90"/>
            </a:xfrm>
            <a:prstGeom prst="ellipse">
              <a:avLst/>
            </a:prstGeom>
            <a:solidFill>
              <a:srgbClr val="ABABFF"/>
            </a:solidFill>
            <a:ln w="9525">
              <a:noFill/>
              <a:round/>
              <a:headEnd/>
              <a:tailEnd/>
            </a:ln>
          </p:spPr>
          <p:txBody>
            <a:bodyPr/>
            <a:lstStyle/>
            <a:p>
              <a:endParaRPr lang="en-US"/>
            </a:p>
          </p:txBody>
        </p:sp>
        <p:sp>
          <p:nvSpPr>
            <p:cNvPr id="110680" name="Oval 85"/>
            <p:cNvSpPr>
              <a:spLocks noChangeArrowheads="1"/>
            </p:cNvSpPr>
            <p:nvPr/>
          </p:nvSpPr>
          <p:spPr bwMode="auto">
            <a:xfrm>
              <a:off x="3629" y="2297"/>
              <a:ext cx="56" cy="56"/>
            </a:xfrm>
            <a:prstGeom prst="ellipse">
              <a:avLst/>
            </a:prstGeom>
            <a:solidFill>
              <a:srgbClr val="B2B2FF"/>
            </a:solidFill>
            <a:ln w="9525">
              <a:noFill/>
              <a:round/>
              <a:headEnd/>
              <a:tailEnd/>
            </a:ln>
          </p:spPr>
          <p:txBody>
            <a:bodyPr/>
            <a:lstStyle/>
            <a:p>
              <a:endParaRPr lang="en-US"/>
            </a:p>
          </p:txBody>
        </p:sp>
        <p:sp>
          <p:nvSpPr>
            <p:cNvPr id="110681" name="Oval 86"/>
            <p:cNvSpPr>
              <a:spLocks noChangeArrowheads="1"/>
            </p:cNvSpPr>
            <p:nvPr/>
          </p:nvSpPr>
          <p:spPr bwMode="auto">
            <a:xfrm>
              <a:off x="3539" y="2207"/>
              <a:ext cx="327" cy="327"/>
            </a:xfrm>
            <a:prstGeom prst="ellipse">
              <a:avLst/>
            </a:prstGeom>
            <a:noFill/>
            <a:ln w="9525">
              <a:solidFill>
                <a:srgbClr val="000000"/>
              </a:solidFill>
              <a:round/>
              <a:headEnd/>
              <a:tailEnd/>
            </a:ln>
          </p:spPr>
          <p:txBody>
            <a:bodyPr/>
            <a:lstStyle/>
            <a:p>
              <a:endParaRPr lang="en-US"/>
            </a:p>
          </p:txBody>
        </p:sp>
        <p:sp>
          <p:nvSpPr>
            <p:cNvPr id="110682" name="Oval 87"/>
            <p:cNvSpPr>
              <a:spLocks noChangeArrowheads="1"/>
            </p:cNvSpPr>
            <p:nvPr/>
          </p:nvSpPr>
          <p:spPr bwMode="auto">
            <a:xfrm>
              <a:off x="3826" y="2687"/>
              <a:ext cx="339" cy="338"/>
            </a:xfrm>
            <a:prstGeom prst="ellipse">
              <a:avLst/>
            </a:prstGeom>
            <a:solidFill>
              <a:srgbClr val="6666AA"/>
            </a:solidFill>
            <a:ln w="9525">
              <a:noFill/>
              <a:round/>
              <a:headEnd/>
              <a:tailEnd/>
            </a:ln>
          </p:spPr>
          <p:txBody>
            <a:bodyPr/>
            <a:lstStyle/>
            <a:p>
              <a:endParaRPr lang="en-US"/>
            </a:p>
          </p:txBody>
        </p:sp>
        <p:sp>
          <p:nvSpPr>
            <p:cNvPr id="110683" name="Oval 88"/>
            <p:cNvSpPr>
              <a:spLocks noChangeArrowheads="1"/>
            </p:cNvSpPr>
            <p:nvPr/>
          </p:nvSpPr>
          <p:spPr bwMode="auto">
            <a:xfrm>
              <a:off x="3838" y="2698"/>
              <a:ext cx="305" cy="305"/>
            </a:xfrm>
            <a:prstGeom prst="ellipse">
              <a:avLst/>
            </a:prstGeom>
            <a:solidFill>
              <a:srgbClr val="7070BB"/>
            </a:solidFill>
            <a:ln w="9525">
              <a:noFill/>
              <a:round/>
              <a:headEnd/>
              <a:tailEnd/>
            </a:ln>
          </p:spPr>
          <p:txBody>
            <a:bodyPr/>
            <a:lstStyle/>
            <a:p>
              <a:endParaRPr lang="en-US"/>
            </a:p>
          </p:txBody>
        </p:sp>
        <p:sp>
          <p:nvSpPr>
            <p:cNvPr id="110684" name="Oval 89"/>
            <p:cNvSpPr>
              <a:spLocks noChangeArrowheads="1"/>
            </p:cNvSpPr>
            <p:nvPr/>
          </p:nvSpPr>
          <p:spPr bwMode="auto">
            <a:xfrm>
              <a:off x="3849" y="2709"/>
              <a:ext cx="271" cy="271"/>
            </a:xfrm>
            <a:prstGeom prst="ellipse">
              <a:avLst/>
            </a:prstGeom>
            <a:solidFill>
              <a:srgbClr val="7A7ACC"/>
            </a:solidFill>
            <a:ln w="9525">
              <a:noFill/>
              <a:round/>
              <a:headEnd/>
              <a:tailEnd/>
            </a:ln>
          </p:spPr>
          <p:txBody>
            <a:bodyPr/>
            <a:lstStyle/>
            <a:p>
              <a:endParaRPr lang="en-US"/>
            </a:p>
          </p:txBody>
        </p:sp>
        <p:sp>
          <p:nvSpPr>
            <p:cNvPr id="110685" name="Oval 90"/>
            <p:cNvSpPr>
              <a:spLocks noChangeArrowheads="1"/>
            </p:cNvSpPr>
            <p:nvPr/>
          </p:nvSpPr>
          <p:spPr bwMode="auto">
            <a:xfrm>
              <a:off x="3860" y="2720"/>
              <a:ext cx="237" cy="238"/>
            </a:xfrm>
            <a:prstGeom prst="ellipse">
              <a:avLst/>
            </a:prstGeom>
            <a:solidFill>
              <a:srgbClr val="8585DD"/>
            </a:solidFill>
            <a:ln w="9525">
              <a:noFill/>
              <a:round/>
              <a:headEnd/>
              <a:tailEnd/>
            </a:ln>
          </p:spPr>
          <p:txBody>
            <a:bodyPr/>
            <a:lstStyle/>
            <a:p>
              <a:endParaRPr lang="en-US"/>
            </a:p>
          </p:txBody>
        </p:sp>
        <p:sp>
          <p:nvSpPr>
            <p:cNvPr id="110686" name="Oval 91"/>
            <p:cNvSpPr>
              <a:spLocks noChangeArrowheads="1"/>
            </p:cNvSpPr>
            <p:nvPr/>
          </p:nvSpPr>
          <p:spPr bwMode="auto">
            <a:xfrm>
              <a:off x="3872" y="2732"/>
              <a:ext cx="203" cy="203"/>
            </a:xfrm>
            <a:prstGeom prst="ellipse">
              <a:avLst/>
            </a:prstGeom>
            <a:solidFill>
              <a:srgbClr val="8F8FEE"/>
            </a:solidFill>
            <a:ln w="9525">
              <a:noFill/>
              <a:round/>
              <a:headEnd/>
              <a:tailEnd/>
            </a:ln>
          </p:spPr>
          <p:txBody>
            <a:bodyPr/>
            <a:lstStyle/>
            <a:p>
              <a:endParaRPr lang="en-US"/>
            </a:p>
          </p:txBody>
        </p:sp>
        <p:sp>
          <p:nvSpPr>
            <p:cNvPr id="110687" name="Oval 92"/>
            <p:cNvSpPr>
              <a:spLocks noChangeArrowheads="1"/>
            </p:cNvSpPr>
            <p:nvPr/>
          </p:nvSpPr>
          <p:spPr bwMode="auto">
            <a:xfrm>
              <a:off x="3883" y="2743"/>
              <a:ext cx="169" cy="169"/>
            </a:xfrm>
            <a:prstGeom prst="ellipse">
              <a:avLst/>
            </a:prstGeom>
            <a:solidFill>
              <a:srgbClr val="9999FF"/>
            </a:solidFill>
            <a:ln w="9525">
              <a:noFill/>
              <a:round/>
              <a:headEnd/>
              <a:tailEnd/>
            </a:ln>
          </p:spPr>
          <p:txBody>
            <a:bodyPr/>
            <a:lstStyle/>
            <a:p>
              <a:endParaRPr lang="en-US"/>
            </a:p>
          </p:txBody>
        </p:sp>
        <p:sp>
          <p:nvSpPr>
            <p:cNvPr id="110688" name="Oval 93"/>
            <p:cNvSpPr>
              <a:spLocks noChangeArrowheads="1"/>
            </p:cNvSpPr>
            <p:nvPr/>
          </p:nvSpPr>
          <p:spPr bwMode="auto">
            <a:xfrm>
              <a:off x="3894" y="2754"/>
              <a:ext cx="136" cy="136"/>
            </a:xfrm>
            <a:prstGeom prst="ellipse">
              <a:avLst/>
            </a:prstGeom>
            <a:solidFill>
              <a:srgbClr val="A0A0FF"/>
            </a:solidFill>
            <a:ln w="9525">
              <a:noFill/>
              <a:round/>
              <a:headEnd/>
              <a:tailEnd/>
            </a:ln>
          </p:spPr>
          <p:txBody>
            <a:bodyPr/>
            <a:lstStyle/>
            <a:p>
              <a:endParaRPr lang="en-US"/>
            </a:p>
          </p:txBody>
        </p:sp>
        <p:sp>
          <p:nvSpPr>
            <p:cNvPr id="110689" name="Oval 94"/>
            <p:cNvSpPr>
              <a:spLocks noChangeArrowheads="1"/>
            </p:cNvSpPr>
            <p:nvPr/>
          </p:nvSpPr>
          <p:spPr bwMode="auto">
            <a:xfrm>
              <a:off x="3905" y="2766"/>
              <a:ext cx="102" cy="101"/>
            </a:xfrm>
            <a:prstGeom prst="ellipse">
              <a:avLst/>
            </a:prstGeom>
            <a:solidFill>
              <a:srgbClr val="A7A7FF"/>
            </a:solidFill>
            <a:ln w="9525">
              <a:noFill/>
              <a:round/>
              <a:headEnd/>
              <a:tailEnd/>
            </a:ln>
          </p:spPr>
          <p:txBody>
            <a:bodyPr/>
            <a:lstStyle/>
            <a:p>
              <a:endParaRPr lang="en-US"/>
            </a:p>
          </p:txBody>
        </p:sp>
        <p:sp>
          <p:nvSpPr>
            <p:cNvPr id="110690" name="Oval 95"/>
            <p:cNvSpPr>
              <a:spLocks noChangeArrowheads="1"/>
            </p:cNvSpPr>
            <p:nvPr/>
          </p:nvSpPr>
          <p:spPr bwMode="auto">
            <a:xfrm>
              <a:off x="3917" y="2777"/>
              <a:ext cx="67" cy="68"/>
            </a:xfrm>
            <a:prstGeom prst="ellipse">
              <a:avLst/>
            </a:prstGeom>
            <a:solidFill>
              <a:srgbClr val="ADADFF"/>
            </a:solidFill>
            <a:ln w="9525">
              <a:noFill/>
              <a:round/>
              <a:headEnd/>
              <a:tailEnd/>
            </a:ln>
          </p:spPr>
          <p:txBody>
            <a:bodyPr/>
            <a:lstStyle/>
            <a:p>
              <a:endParaRPr lang="en-US"/>
            </a:p>
          </p:txBody>
        </p:sp>
        <p:sp>
          <p:nvSpPr>
            <p:cNvPr id="110691" name="Oval 96"/>
            <p:cNvSpPr>
              <a:spLocks noChangeArrowheads="1"/>
            </p:cNvSpPr>
            <p:nvPr/>
          </p:nvSpPr>
          <p:spPr bwMode="auto">
            <a:xfrm>
              <a:off x="3928" y="2788"/>
              <a:ext cx="34" cy="34"/>
            </a:xfrm>
            <a:prstGeom prst="ellipse">
              <a:avLst/>
            </a:prstGeom>
            <a:solidFill>
              <a:srgbClr val="B4B4FF"/>
            </a:solidFill>
            <a:ln w="9525">
              <a:noFill/>
              <a:round/>
              <a:headEnd/>
              <a:tailEnd/>
            </a:ln>
          </p:spPr>
          <p:txBody>
            <a:bodyPr/>
            <a:lstStyle/>
            <a:p>
              <a:endParaRPr lang="en-US"/>
            </a:p>
          </p:txBody>
        </p:sp>
        <p:sp>
          <p:nvSpPr>
            <p:cNvPr id="110692" name="Oval 97"/>
            <p:cNvSpPr>
              <a:spLocks noChangeArrowheads="1"/>
            </p:cNvSpPr>
            <p:nvPr/>
          </p:nvSpPr>
          <p:spPr bwMode="auto">
            <a:xfrm>
              <a:off x="3826" y="2687"/>
              <a:ext cx="339" cy="338"/>
            </a:xfrm>
            <a:prstGeom prst="ellipse">
              <a:avLst/>
            </a:prstGeom>
            <a:noFill/>
            <a:ln w="9525">
              <a:solidFill>
                <a:srgbClr val="000000"/>
              </a:solidFill>
              <a:round/>
              <a:headEnd/>
              <a:tailEnd/>
            </a:ln>
          </p:spPr>
          <p:txBody>
            <a:bodyPr/>
            <a:lstStyle/>
            <a:p>
              <a:endParaRPr lang="en-US"/>
            </a:p>
          </p:txBody>
        </p:sp>
        <p:sp>
          <p:nvSpPr>
            <p:cNvPr id="110693" name="Oval 98"/>
            <p:cNvSpPr>
              <a:spLocks noChangeArrowheads="1"/>
            </p:cNvSpPr>
            <p:nvPr/>
          </p:nvSpPr>
          <p:spPr bwMode="auto">
            <a:xfrm>
              <a:off x="4114" y="2766"/>
              <a:ext cx="350" cy="350"/>
            </a:xfrm>
            <a:prstGeom prst="ellipse">
              <a:avLst/>
            </a:prstGeom>
            <a:solidFill>
              <a:srgbClr val="8A68AD"/>
            </a:solidFill>
            <a:ln w="9525">
              <a:noFill/>
              <a:round/>
              <a:headEnd/>
              <a:tailEnd/>
            </a:ln>
          </p:spPr>
          <p:txBody>
            <a:bodyPr/>
            <a:lstStyle/>
            <a:p>
              <a:endParaRPr lang="en-US"/>
            </a:p>
          </p:txBody>
        </p:sp>
        <p:sp>
          <p:nvSpPr>
            <p:cNvPr id="110694" name="Oval 99"/>
            <p:cNvSpPr>
              <a:spLocks noChangeArrowheads="1"/>
            </p:cNvSpPr>
            <p:nvPr/>
          </p:nvSpPr>
          <p:spPr bwMode="auto">
            <a:xfrm>
              <a:off x="4126" y="2777"/>
              <a:ext cx="316" cy="316"/>
            </a:xfrm>
            <a:prstGeom prst="ellipse">
              <a:avLst/>
            </a:prstGeom>
            <a:solidFill>
              <a:srgbClr val="9772BD"/>
            </a:solidFill>
            <a:ln w="9525">
              <a:noFill/>
              <a:round/>
              <a:headEnd/>
              <a:tailEnd/>
            </a:ln>
          </p:spPr>
          <p:txBody>
            <a:bodyPr/>
            <a:lstStyle/>
            <a:p>
              <a:endParaRPr lang="en-US"/>
            </a:p>
          </p:txBody>
        </p:sp>
        <p:sp>
          <p:nvSpPr>
            <p:cNvPr id="110695" name="Oval 100"/>
            <p:cNvSpPr>
              <a:spLocks noChangeArrowheads="1"/>
            </p:cNvSpPr>
            <p:nvPr/>
          </p:nvSpPr>
          <p:spPr bwMode="auto">
            <a:xfrm>
              <a:off x="4137" y="2788"/>
              <a:ext cx="282" cy="283"/>
            </a:xfrm>
            <a:prstGeom prst="ellipse">
              <a:avLst/>
            </a:prstGeom>
            <a:solidFill>
              <a:srgbClr val="A57BCE"/>
            </a:solidFill>
            <a:ln w="9525">
              <a:noFill/>
              <a:round/>
              <a:headEnd/>
              <a:tailEnd/>
            </a:ln>
          </p:spPr>
          <p:txBody>
            <a:bodyPr/>
            <a:lstStyle/>
            <a:p>
              <a:endParaRPr lang="en-US"/>
            </a:p>
          </p:txBody>
        </p:sp>
        <p:sp>
          <p:nvSpPr>
            <p:cNvPr id="110696" name="Oval 101"/>
            <p:cNvSpPr>
              <a:spLocks noChangeArrowheads="1"/>
            </p:cNvSpPr>
            <p:nvPr/>
          </p:nvSpPr>
          <p:spPr bwMode="auto">
            <a:xfrm>
              <a:off x="4148" y="2800"/>
              <a:ext cx="249" cy="248"/>
            </a:xfrm>
            <a:prstGeom prst="ellipse">
              <a:avLst/>
            </a:prstGeom>
            <a:solidFill>
              <a:srgbClr val="B285DE"/>
            </a:solidFill>
            <a:ln w="9525">
              <a:noFill/>
              <a:round/>
              <a:headEnd/>
              <a:tailEnd/>
            </a:ln>
          </p:spPr>
          <p:txBody>
            <a:bodyPr/>
            <a:lstStyle/>
            <a:p>
              <a:endParaRPr lang="en-US"/>
            </a:p>
          </p:txBody>
        </p:sp>
        <p:sp>
          <p:nvSpPr>
            <p:cNvPr id="110697" name="Oval 102"/>
            <p:cNvSpPr>
              <a:spLocks noChangeArrowheads="1"/>
            </p:cNvSpPr>
            <p:nvPr/>
          </p:nvSpPr>
          <p:spPr bwMode="auto">
            <a:xfrm>
              <a:off x="4159" y="2811"/>
              <a:ext cx="215" cy="214"/>
            </a:xfrm>
            <a:prstGeom prst="ellipse">
              <a:avLst/>
            </a:prstGeom>
            <a:solidFill>
              <a:srgbClr val="BF8FEF"/>
            </a:solidFill>
            <a:ln w="9525">
              <a:noFill/>
              <a:round/>
              <a:headEnd/>
              <a:tailEnd/>
            </a:ln>
          </p:spPr>
          <p:txBody>
            <a:bodyPr/>
            <a:lstStyle/>
            <a:p>
              <a:endParaRPr lang="en-US"/>
            </a:p>
          </p:txBody>
        </p:sp>
        <p:sp>
          <p:nvSpPr>
            <p:cNvPr id="110698" name="Oval 103"/>
            <p:cNvSpPr>
              <a:spLocks noChangeArrowheads="1"/>
            </p:cNvSpPr>
            <p:nvPr/>
          </p:nvSpPr>
          <p:spPr bwMode="auto">
            <a:xfrm>
              <a:off x="4171" y="2822"/>
              <a:ext cx="180" cy="181"/>
            </a:xfrm>
            <a:prstGeom prst="ellipse">
              <a:avLst/>
            </a:prstGeom>
            <a:solidFill>
              <a:srgbClr val="CC99FF"/>
            </a:solidFill>
            <a:ln w="9525">
              <a:noFill/>
              <a:round/>
              <a:headEnd/>
              <a:tailEnd/>
            </a:ln>
          </p:spPr>
          <p:txBody>
            <a:bodyPr/>
            <a:lstStyle/>
            <a:p>
              <a:endParaRPr lang="en-US"/>
            </a:p>
          </p:txBody>
        </p:sp>
        <p:sp>
          <p:nvSpPr>
            <p:cNvPr id="110699" name="Oval 104"/>
            <p:cNvSpPr>
              <a:spLocks noChangeArrowheads="1"/>
            </p:cNvSpPr>
            <p:nvPr/>
          </p:nvSpPr>
          <p:spPr bwMode="auto">
            <a:xfrm>
              <a:off x="4182" y="2833"/>
              <a:ext cx="147" cy="147"/>
            </a:xfrm>
            <a:prstGeom prst="ellipse">
              <a:avLst/>
            </a:prstGeom>
            <a:solidFill>
              <a:srgbClr val="CFA0FF"/>
            </a:solidFill>
            <a:ln w="9525">
              <a:noFill/>
              <a:round/>
              <a:headEnd/>
              <a:tailEnd/>
            </a:ln>
          </p:spPr>
          <p:txBody>
            <a:bodyPr/>
            <a:lstStyle/>
            <a:p>
              <a:endParaRPr lang="en-US"/>
            </a:p>
          </p:txBody>
        </p:sp>
        <p:sp>
          <p:nvSpPr>
            <p:cNvPr id="110700" name="Oval 105"/>
            <p:cNvSpPr>
              <a:spLocks noChangeArrowheads="1"/>
            </p:cNvSpPr>
            <p:nvPr/>
          </p:nvSpPr>
          <p:spPr bwMode="auto">
            <a:xfrm>
              <a:off x="4193" y="2845"/>
              <a:ext cx="113" cy="113"/>
            </a:xfrm>
            <a:prstGeom prst="ellipse">
              <a:avLst/>
            </a:prstGeom>
            <a:solidFill>
              <a:srgbClr val="D3A6FF"/>
            </a:solidFill>
            <a:ln w="9525">
              <a:noFill/>
              <a:round/>
              <a:headEnd/>
              <a:tailEnd/>
            </a:ln>
          </p:spPr>
          <p:txBody>
            <a:bodyPr/>
            <a:lstStyle/>
            <a:p>
              <a:endParaRPr lang="en-US"/>
            </a:p>
          </p:txBody>
        </p:sp>
        <p:sp>
          <p:nvSpPr>
            <p:cNvPr id="110701" name="Oval 106"/>
            <p:cNvSpPr>
              <a:spLocks noChangeArrowheads="1"/>
            </p:cNvSpPr>
            <p:nvPr/>
          </p:nvSpPr>
          <p:spPr bwMode="auto">
            <a:xfrm>
              <a:off x="4205" y="2856"/>
              <a:ext cx="79" cy="79"/>
            </a:xfrm>
            <a:prstGeom prst="ellipse">
              <a:avLst/>
            </a:prstGeom>
            <a:solidFill>
              <a:srgbClr val="D6ADFF"/>
            </a:solidFill>
            <a:ln w="9525">
              <a:noFill/>
              <a:round/>
              <a:headEnd/>
              <a:tailEnd/>
            </a:ln>
          </p:spPr>
          <p:txBody>
            <a:bodyPr/>
            <a:lstStyle/>
            <a:p>
              <a:endParaRPr lang="en-US"/>
            </a:p>
          </p:txBody>
        </p:sp>
        <p:sp>
          <p:nvSpPr>
            <p:cNvPr id="110702" name="Oval 107"/>
            <p:cNvSpPr>
              <a:spLocks noChangeArrowheads="1"/>
            </p:cNvSpPr>
            <p:nvPr/>
          </p:nvSpPr>
          <p:spPr bwMode="auto">
            <a:xfrm>
              <a:off x="4216" y="2867"/>
              <a:ext cx="45" cy="45"/>
            </a:xfrm>
            <a:prstGeom prst="ellipse">
              <a:avLst/>
            </a:prstGeom>
            <a:solidFill>
              <a:srgbClr val="D9B3FF"/>
            </a:solidFill>
            <a:ln w="9525">
              <a:noFill/>
              <a:round/>
              <a:headEnd/>
              <a:tailEnd/>
            </a:ln>
          </p:spPr>
          <p:txBody>
            <a:bodyPr/>
            <a:lstStyle/>
            <a:p>
              <a:endParaRPr lang="en-US"/>
            </a:p>
          </p:txBody>
        </p:sp>
        <p:sp>
          <p:nvSpPr>
            <p:cNvPr id="110703" name="Oval 108"/>
            <p:cNvSpPr>
              <a:spLocks noChangeArrowheads="1"/>
            </p:cNvSpPr>
            <p:nvPr/>
          </p:nvSpPr>
          <p:spPr bwMode="auto">
            <a:xfrm>
              <a:off x="4114" y="2766"/>
              <a:ext cx="350" cy="350"/>
            </a:xfrm>
            <a:prstGeom prst="ellipse">
              <a:avLst/>
            </a:prstGeom>
            <a:noFill/>
            <a:ln w="9525">
              <a:solidFill>
                <a:srgbClr val="000000"/>
              </a:solidFill>
              <a:round/>
              <a:headEnd/>
              <a:tailEnd/>
            </a:ln>
          </p:spPr>
          <p:txBody>
            <a:bodyPr/>
            <a:lstStyle/>
            <a:p>
              <a:endParaRPr lang="en-US"/>
            </a:p>
          </p:txBody>
        </p:sp>
        <p:sp>
          <p:nvSpPr>
            <p:cNvPr id="110704" name="Rectangle 109"/>
            <p:cNvSpPr>
              <a:spLocks noChangeArrowheads="1"/>
            </p:cNvSpPr>
            <p:nvPr/>
          </p:nvSpPr>
          <p:spPr bwMode="auto">
            <a:xfrm>
              <a:off x="2015" y="1184"/>
              <a:ext cx="1006"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latin typeface="Arial" pitchFamily="34" charset="0"/>
                </a:rPr>
                <a:t>Quarterly Sharpe Ratios</a:t>
              </a:r>
              <a:endParaRPr lang="en-US" sz="800">
                <a:latin typeface="Arial" pitchFamily="34" charset="0"/>
              </a:endParaRPr>
            </a:p>
          </p:txBody>
        </p:sp>
        <p:sp>
          <p:nvSpPr>
            <p:cNvPr id="110705" name="Rectangle 110"/>
            <p:cNvSpPr>
              <a:spLocks noChangeArrowheads="1"/>
            </p:cNvSpPr>
            <p:nvPr/>
          </p:nvSpPr>
          <p:spPr bwMode="auto">
            <a:xfrm>
              <a:off x="2240" y="1297"/>
              <a:ext cx="1168" cy="86"/>
            </a:xfrm>
            <a:prstGeom prst="rect">
              <a:avLst/>
            </a:prstGeom>
            <a:noFill/>
            <a:ln w="9525">
              <a:noFill/>
              <a:miter lim="800000"/>
              <a:headEnd/>
              <a:tailEnd/>
            </a:ln>
          </p:spPr>
          <p:txBody>
            <a:bodyPr wrap="none" lIns="0" tIns="0" rIns="0" bIns="0">
              <a:spAutoFit/>
            </a:bodyPr>
            <a:lstStyle/>
            <a:p>
              <a:pPr>
                <a:spcBef>
                  <a:spcPct val="50000"/>
                </a:spcBef>
              </a:pPr>
              <a:r>
                <a:rPr lang="en-US" sz="900" i="1">
                  <a:solidFill>
                    <a:srgbClr val="000000"/>
                  </a:solidFill>
                  <a:latin typeface="Arial" pitchFamily="34" charset="0"/>
                </a:rPr>
                <a:t>(points scaled by average 95% VaR)</a:t>
              </a:r>
              <a:endParaRPr lang="en-US" sz="800">
                <a:latin typeface="Arial" pitchFamily="34" charset="0"/>
              </a:endParaRPr>
            </a:p>
          </p:txBody>
        </p:sp>
        <p:sp>
          <p:nvSpPr>
            <p:cNvPr id="110706" name="Rectangle 111"/>
            <p:cNvSpPr>
              <a:spLocks noChangeArrowheads="1"/>
            </p:cNvSpPr>
            <p:nvPr/>
          </p:nvSpPr>
          <p:spPr bwMode="auto">
            <a:xfrm>
              <a:off x="2692" y="2720"/>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06Q2</a:t>
              </a:r>
              <a:endParaRPr lang="en-US" sz="800"/>
            </a:p>
          </p:txBody>
        </p:sp>
        <p:sp>
          <p:nvSpPr>
            <p:cNvPr id="110707" name="Rectangle 112"/>
            <p:cNvSpPr>
              <a:spLocks noChangeArrowheads="1"/>
            </p:cNvSpPr>
            <p:nvPr/>
          </p:nvSpPr>
          <p:spPr bwMode="auto">
            <a:xfrm>
              <a:off x="2985" y="2873"/>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06Q3</a:t>
              </a:r>
              <a:endParaRPr lang="en-US" sz="800"/>
            </a:p>
          </p:txBody>
        </p:sp>
        <p:sp>
          <p:nvSpPr>
            <p:cNvPr id="110708" name="Rectangle 113"/>
            <p:cNvSpPr>
              <a:spLocks noChangeArrowheads="1"/>
            </p:cNvSpPr>
            <p:nvPr/>
          </p:nvSpPr>
          <p:spPr bwMode="auto">
            <a:xfrm>
              <a:off x="3285" y="2704"/>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06Q4</a:t>
              </a:r>
              <a:endParaRPr lang="en-US" sz="800"/>
            </a:p>
          </p:txBody>
        </p:sp>
        <p:sp>
          <p:nvSpPr>
            <p:cNvPr id="110709" name="Rectangle 114"/>
            <p:cNvSpPr>
              <a:spLocks noChangeArrowheads="1"/>
            </p:cNvSpPr>
            <p:nvPr/>
          </p:nvSpPr>
          <p:spPr bwMode="auto">
            <a:xfrm>
              <a:off x="3612" y="1619"/>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07Q1</a:t>
              </a:r>
              <a:endParaRPr lang="en-US" sz="800"/>
            </a:p>
          </p:txBody>
        </p:sp>
        <p:sp>
          <p:nvSpPr>
            <p:cNvPr id="110710" name="Rectangle 115"/>
            <p:cNvSpPr>
              <a:spLocks noChangeArrowheads="1"/>
            </p:cNvSpPr>
            <p:nvPr/>
          </p:nvSpPr>
          <p:spPr bwMode="auto">
            <a:xfrm>
              <a:off x="2302" y="1879"/>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06Q1</a:t>
              </a:r>
              <a:endParaRPr lang="en-US" sz="800"/>
            </a:p>
          </p:txBody>
        </p:sp>
        <p:sp>
          <p:nvSpPr>
            <p:cNvPr id="110711" name="Rectangle 116"/>
            <p:cNvSpPr>
              <a:spLocks noChangeArrowheads="1"/>
            </p:cNvSpPr>
            <p:nvPr/>
          </p:nvSpPr>
          <p:spPr bwMode="auto">
            <a:xfrm>
              <a:off x="2094" y="2613"/>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05Q4</a:t>
              </a:r>
              <a:endParaRPr lang="en-US" sz="800"/>
            </a:p>
          </p:txBody>
        </p:sp>
        <p:sp>
          <p:nvSpPr>
            <p:cNvPr id="110712" name="Rectangle 117"/>
            <p:cNvSpPr>
              <a:spLocks noChangeArrowheads="1"/>
            </p:cNvSpPr>
            <p:nvPr/>
          </p:nvSpPr>
          <p:spPr bwMode="auto">
            <a:xfrm>
              <a:off x="1766" y="1681"/>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05Q3</a:t>
              </a:r>
              <a:endParaRPr lang="en-US" sz="800"/>
            </a:p>
          </p:txBody>
        </p:sp>
        <p:sp>
          <p:nvSpPr>
            <p:cNvPr id="110713" name="Rectangle 118"/>
            <p:cNvSpPr>
              <a:spLocks noChangeArrowheads="1"/>
            </p:cNvSpPr>
            <p:nvPr/>
          </p:nvSpPr>
          <p:spPr bwMode="auto">
            <a:xfrm>
              <a:off x="4363" y="2647"/>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800080"/>
                  </a:solidFill>
                  <a:latin typeface="Symbol" pitchFamily="18" charset="2"/>
                </a:rPr>
                <a:t>07Q4</a:t>
              </a:r>
              <a:endParaRPr lang="en-US" sz="800"/>
            </a:p>
          </p:txBody>
        </p:sp>
        <p:sp>
          <p:nvSpPr>
            <p:cNvPr id="110714" name="Rectangle 119"/>
            <p:cNvSpPr>
              <a:spLocks noChangeArrowheads="1"/>
            </p:cNvSpPr>
            <p:nvPr/>
          </p:nvSpPr>
          <p:spPr bwMode="auto">
            <a:xfrm>
              <a:off x="3922" y="2551"/>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07Q3</a:t>
              </a:r>
              <a:endParaRPr lang="en-US" sz="800"/>
            </a:p>
          </p:txBody>
        </p:sp>
        <p:sp>
          <p:nvSpPr>
            <p:cNvPr id="110715" name="Rectangle 120"/>
            <p:cNvSpPr>
              <a:spLocks noChangeArrowheads="1"/>
            </p:cNvSpPr>
            <p:nvPr/>
          </p:nvSpPr>
          <p:spPr bwMode="auto">
            <a:xfrm>
              <a:off x="3776" y="2077"/>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07Q2</a:t>
              </a:r>
              <a:endParaRPr lang="en-US" sz="800"/>
            </a:p>
          </p:txBody>
        </p:sp>
        <p:sp>
          <p:nvSpPr>
            <p:cNvPr id="110716" name="Rectangle 121"/>
            <p:cNvSpPr>
              <a:spLocks noChangeArrowheads="1"/>
            </p:cNvSpPr>
            <p:nvPr/>
          </p:nvSpPr>
          <p:spPr bwMode="auto">
            <a:xfrm>
              <a:off x="1207" y="3167"/>
              <a:ext cx="84"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FF0000"/>
                  </a:solidFill>
                  <a:latin typeface="Symbol" pitchFamily="18" charset="2"/>
                </a:rPr>
                <a:t>(2)</a:t>
              </a:r>
              <a:endParaRPr lang="en-US" sz="800"/>
            </a:p>
          </p:txBody>
        </p:sp>
        <p:sp>
          <p:nvSpPr>
            <p:cNvPr id="110717" name="Rectangle 122"/>
            <p:cNvSpPr>
              <a:spLocks noChangeArrowheads="1"/>
            </p:cNvSpPr>
            <p:nvPr/>
          </p:nvSpPr>
          <p:spPr bwMode="auto">
            <a:xfrm>
              <a:off x="1230" y="2907"/>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0</a:t>
              </a:r>
              <a:endParaRPr lang="en-US" sz="800"/>
            </a:p>
          </p:txBody>
        </p:sp>
        <p:sp>
          <p:nvSpPr>
            <p:cNvPr id="110718" name="Rectangle 123"/>
            <p:cNvSpPr>
              <a:spLocks noChangeArrowheads="1"/>
            </p:cNvSpPr>
            <p:nvPr/>
          </p:nvSpPr>
          <p:spPr bwMode="auto">
            <a:xfrm>
              <a:off x="1230" y="2647"/>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2</a:t>
              </a:r>
              <a:endParaRPr lang="en-US" sz="800"/>
            </a:p>
          </p:txBody>
        </p:sp>
        <p:sp>
          <p:nvSpPr>
            <p:cNvPr id="110719" name="Rectangle 124"/>
            <p:cNvSpPr>
              <a:spLocks noChangeArrowheads="1"/>
            </p:cNvSpPr>
            <p:nvPr/>
          </p:nvSpPr>
          <p:spPr bwMode="auto">
            <a:xfrm>
              <a:off x="1230" y="2387"/>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4</a:t>
              </a:r>
              <a:endParaRPr lang="en-US" sz="800"/>
            </a:p>
          </p:txBody>
        </p:sp>
        <p:sp>
          <p:nvSpPr>
            <p:cNvPr id="110720" name="Rectangle 125"/>
            <p:cNvSpPr>
              <a:spLocks noChangeArrowheads="1"/>
            </p:cNvSpPr>
            <p:nvPr/>
          </p:nvSpPr>
          <p:spPr bwMode="auto">
            <a:xfrm>
              <a:off x="1230" y="2133"/>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6</a:t>
              </a:r>
              <a:endParaRPr lang="en-US" sz="800"/>
            </a:p>
          </p:txBody>
        </p:sp>
        <p:sp>
          <p:nvSpPr>
            <p:cNvPr id="110721" name="Rectangle 126"/>
            <p:cNvSpPr>
              <a:spLocks noChangeArrowheads="1"/>
            </p:cNvSpPr>
            <p:nvPr/>
          </p:nvSpPr>
          <p:spPr bwMode="auto">
            <a:xfrm>
              <a:off x="1230" y="1873"/>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8</a:t>
              </a:r>
              <a:endParaRPr lang="en-US" sz="800"/>
            </a:p>
          </p:txBody>
        </p:sp>
        <p:sp>
          <p:nvSpPr>
            <p:cNvPr id="110722" name="Rectangle 127"/>
            <p:cNvSpPr>
              <a:spLocks noChangeArrowheads="1"/>
            </p:cNvSpPr>
            <p:nvPr/>
          </p:nvSpPr>
          <p:spPr bwMode="auto">
            <a:xfrm>
              <a:off x="1191" y="1614"/>
              <a:ext cx="72"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10</a:t>
              </a:r>
              <a:endParaRPr lang="en-US" sz="800"/>
            </a:p>
          </p:txBody>
        </p:sp>
        <p:sp>
          <p:nvSpPr>
            <p:cNvPr id="110723" name="Rectangle 128"/>
            <p:cNvSpPr>
              <a:spLocks noChangeArrowheads="1"/>
            </p:cNvSpPr>
            <p:nvPr/>
          </p:nvSpPr>
          <p:spPr bwMode="auto">
            <a:xfrm>
              <a:off x="1191" y="1354"/>
              <a:ext cx="72"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12</a:t>
              </a:r>
              <a:endParaRPr lang="en-US" sz="800"/>
            </a:p>
          </p:txBody>
        </p:sp>
        <p:sp>
          <p:nvSpPr>
            <p:cNvPr id="110724" name="Rectangle 129"/>
            <p:cNvSpPr>
              <a:spLocks noChangeArrowheads="1"/>
            </p:cNvSpPr>
            <p:nvPr/>
          </p:nvSpPr>
          <p:spPr bwMode="auto">
            <a:xfrm>
              <a:off x="2827" y="3110"/>
              <a:ext cx="30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Rod Transparent" pitchFamily="49" charset="-79"/>
                </a:rPr>
                <a:t>Quarter</a:t>
              </a:r>
              <a:endParaRPr lang="en-US" sz="800">
                <a:latin typeface="Rod Transparent" pitchFamily="49" charset="-79"/>
              </a:endParaRPr>
            </a:p>
          </p:txBody>
        </p:sp>
        <p:sp>
          <p:nvSpPr>
            <p:cNvPr id="110725" name="Rectangle 130"/>
            <p:cNvSpPr>
              <a:spLocks noChangeArrowheads="1"/>
            </p:cNvSpPr>
            <p:nvPr/>
          </p:nvSpPr>
          <p:spPr bwMode="auto">
            <a:xfrm rot="-5400000">
              <a:off x="920" y="2280"/>
              <a:ext cx="478"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Arial" pitchFamily="34" charset="0"/>
                </a:rPr>
                <a:t>'Sharpe' Ratio</a:t>
              </a:r>
              <a:endParaRPr lang="en-US" sz="800">
                <a:latin typeface="Arial" pitchFamily="34" charset="0"/>
              </a:endParaRPr>
            </a:p>
          </p:txBody>
        </p:sp>
      </p:grpSp>
      <p:sp>
        <p:nvSpPr>
          <p:cNvPr id="110596" name="Rectangle 131"/>
          <p:cNvSpPr>
            <a:spLocks noGrp="1" noChangeArrowheads="1"/>
          </p:cNvSpPr>
          <p:nvPr>
            <p:ph type="title"/>
          </p:nvPr>
        </p:nvSpPr>
        <p:spPr>
          <a:xfrm>
            <a:off x="685800" y="76200"/>
            <a:ext cx="7772400" cy="1143000"/>
          </a:xfrm>
          <a:noFill/>
        </p:spPr>
        <p:txBody>
          <a:bodyPr lIns="92075" tIns="46038" rIns="92075" bIns="46038"/>
          <a:lstStyle/>
          <a:p>
            <a:r>
              <a:rPr lang="en-US" smtClean="0"/>
              <a:t>Graphical Analysis</a:t>
            </a:r>
          </a:p>
        </p:txBody>
      </p:sp>
      <p:sp>
        <p:nvSpPr>
          <p:cNvPr id="110597" name="Rectangle 132"/>
          <p:cNvSpPr>
            <a:spLocks noChangeArrowheads="1"/>
          </p:cNvSpPr>
          <p:nvPr/>
        </p:nvSpPr>
        <p:spPr bwMode="auto">
          <a:xfrm>
            <a:off x="901700" y="1066800"/>
            <a:ext cx="7340600" cy="3741738"/>
          </a:xfrm>
          <a:prstGeom prst="rect">
            <a:avLst/>
          </a:prstGeom>
          <a:noFill/>
          <a:ln w="9525">
            <a:noFill/>
            <a:miter lim="800000"/>
            <a:headEnd/>
            <a:tailEnd/>
          </a:ln>
        </p:spPr>
        <p:txBody>
          <a:bodyPr lIns="92075" tIns="46038" rIns="92075" bIns="46038"/>
          <a:lstStyle/>
          <a:p>
            <a:pPr marL="342900" indent="-342900">
              <a:spcBef>
                <a:spcPct val="20000"/>
              </a:spcBef>
              <a:buFontTx/>
              <a:buChar char="•"/>
            </a:pPr>
            <a:r>
              <a:rPr lang="en-US" sz="3200"/>
              <a:t>Bubble</a:t>
            </a:r>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6"/>
          <p:cNvSpPr>
            <a:spLocks noGrp="1"/>
          </p:cNvSpPr>
          <p:nvPr>
            <p:ph type="sldNum" sz="quarter" idx="12"/>
          </p:nvPr>
        </p:nvSpPr>
        <p:spPr>
          <a:noFill/>
        </p:spPr>
        <p:txBody>
          <a:bodyPr/>
          <a:lstStyle/>
          <a:p>
            <a:fld id="{B7FA53DE-AF66-47FE-9167-E2CAA406857F}" type="slidenum">
              <a:rPr lang="en-US" smtClean="0"/>
              <a:pPr/>
              <a:t>81</a:t>
            </a:fld>
            <a:endParaRPr lang="en-US" smtClean="0"/>
          </a:p>
        </p:txBody>
      </p:sp>
      <p:sp>
        <p:nvSpPr>
          <p:cNvPr id="111619" name="Rectangle 2"/>
          <p:cNvSpPr>
            <a:spLocks noGrp="1" noChangeArrowheads="1"/>
          </p:cNvSpPr>
          <p:nvPr>
            <p:ph type="title"/>
          </p:nvPr>
        </p:nvSpPr>
        <p:spPr/>
        <p:txBody>
          <a:bodyPr/>
          <a:lstStyle/>
          <a:p>
            <a:r>
              <a:rPr lang="en-US" smtClean="0"/>
              <a:t>Four Key Excel Functions</a:t>
            </a:r>
          </a:p>
        </p:txBody>
      </p:sp>
      <p:sp>
        <p:nvSpPr>
          <p:cNvPr id="111620" name="Rectangle 3"/>
          <p:cNvSpPr>
            <a:spLocks noGrp="1" noChangeArrowheads="1"/>
          </p:cNvSpPr>
          <p:nvPr>
            <p:ph type="body" sz="half" idx="1"/>
          </p:nvPr>
        </p:nvSpPr>
        <p:spPr/>
        <p:txBody>
          <a:bodyPr/>
          <a:lstStyle/>
          <a:p>
            <a:r>
              <a:rPr lang="en-US" sz="2800" smtClean="0"/>
              <a:t>Spinner (VB control)</a:t>
            </a:r>
          </a:p>
          <a:p>
            <a:r>
              <a:rPr lang="en-US" sz="2800" smtClean="0"/>
              <a:t>Vlookup( )</a:t>
            </a:r>
          </a:p>
          <a:p>
            <a:r>
              <a:rPr lang="en-US" sz="2800" smtClean="0"/>
              <a:t>Index ( )</a:t>
            </a:r>
          </a:p>
          <a:p>
            <a:r>
              <a:rPr lang="en-US" sz="2800" u="sng" smtClean="0"/>
              <a:t>D</a:t>
            </a:r>
            <a:r>
              <a:rPr lang="en-US" sz="2800" smtClean="0"/>
              <a:t>ata </a:t>
            </a:r>
            <a:r>
              <a:rPr lang="en-US" sz="2800" u="sng" smtClean="0"/>
              <a:t>T</a:t>
            </a:r>
            <a:r>
              <a:rPr lang="en-US" sz="2800" smtClean="0"/>
              <a:t>able</a:t>
            </a:r>
          </a:p>
          <a:p>
            <a:endParaRPr lang="en-US" sz="2800" smtClean="0"/>
          </a:p>
        </p:txBody>
      </p:sp>
    </p:spTree>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5"/>
          <p:cNvSpPr>
            <a:spLocks noGrp="1"/>
          </p:cNvSpPr>
          <p:nvPr>
            <p:ph type="sldNum" sz="quarter" idx="12"/>
          </p:nvPr>
        </p:nvSpPr>
        <p:spPr>
          <a:noFill/>
        </p:spPr>
        <p:txBody>
          <a:bodyPr/>
          <a:lstStyle/>
          <a:p>
            <a:fld id="{A7D7E0B2-CA1E-44D9-A39A-C4E8D1EC90D8}" type="slidenum">
              <a:rPr lang="en-US" smtClean="0"/>
              <a:pPr/>
              <a:t>82</a:t>
            </a:fld>
            <a:endParaRPr lang="en-US" smtClean="0"/>
          </a:p>
        </p:txBody>
      </p:sp>
      <p:sp>
        <p:nvSpPr>
          <p:cNvPr id="112643" name="Rectangle 2"/>
          <p:cNvSpPr>
            <a:spLocks noGrp="1" noChangeArrowheads="1"/>
          </p:cNvSpPr>
          <p:nvPr>
            <p:ph type="title"/>
          </p:nvPr>
        </p:nvSpPr>
        <p:spPr>
          <a:xfrm>
            <a:off x="609600" y="228600"/>
            <a:ext cx="7772400" cy="1143000"/>
          </a:xfrm>
        </p:spPr>
        <p:txBody>
          <a:bodyPr/>
          <a:lstStyle/>
          <a:p>
            <a:r>
              <a:rPr lang="en-US" smtClean="0"/>
              <a:t>Spinner</a:t>
            </a:r>
          </a:p>
        </p:txBody>
      </p:sp>
      <p:pic>
        <p:nvPicPr>
          <p:cNvPr id="112644" name="Picture 1150"/>
          <p:cNvPicPr>
            <a:picLocks noChangeAspect="1" noChangeArrowheads="1"/>
          </p:cNvPicPr>
          <p:nvPr/>
        </p:nvPicPr>
        <p:blipFill>
          <a:blip r:embed="rId2" cstate="print"/>
          <a:srcRect r="50000"/>
          <a:stretch>
            <a:fillRect/>
          </a:stretch>
        </p:blipFill>
        <p:spPr bwMode="auto">
          <a:xfrm>
            <a:off x="1219200" y="1173163"/>
            <a:ext cx="6629400" cy="530383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13667" name="Rectangle 3"/>
          <p:cNvSpPr>
            <a:spLocks noGrp="1" noChangeArrowheads="1"/>
          </p:cNvSpPr>
          <p:nvPr>
            <p:ph type="body" idx="1"/>
          </p:nvPr>
        </p:nvSpPr>
        <p:spPr>
          <a:noFill/>
        </p:spPr>
        <p:txBody>
          <a:bodyPr lIns="92075" tIns="46038" rIns="92075" bIns="46038"/>
          <a:lstStyle/>
          <a:p>
            <a:r>
              <a:rPr lang="en-US" smtClean="0"/>
              <a:t>Moments</a:t>
            </a:r>
          </a:p>
          <a:p>
            <a:pPr lvl="1"/>
            <a:r>
              <a:rPr lang="en-US" smtClean="0"/>
              <a:t>Mean</a:t>
            </a:r>
          </a:p>
          <a:p>
            <a:pPr lvl="1"/>
            <a:r>
              <a:rPr lang="en-US" smtClean="0"/>
              <a:t>Variance</a:t>
            </a:r>
          </a:p>
          <a:p>
            <a:pPr lvl="1"/>
            <a:r>
              <a:rPr lang="en-US" smtClean="0"/>
              <a:t>Skewness</a:t>
            </a:r>
          </a:p>
          <a:p>
            <a:pPr lvl="1"/>
            <a:r>
              <a:rPr lang="en-US" smtClean="0"/>
              <a:t>Kurtosis</a:t>
            </a:r>
          </a:p>
          <a:p>
            <a:r>
              <a:rPr lang="en-US" smtClean="0"/>
              <a:t>Serial Correlation</a:t>
            </a:r>
          </a:p>
        </p:txBody>
      </p:sp>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5"/>
          <p:cNvSpPr>
            <a:spLocks noGrp="1"/>
          </p:cNvSpPr>
          <p:nvPr>
            <p:ph type="sldNum" sz="quarter" idx="12"/>
          </p:nvPr>
        </p:nvSpPr>
        <p:spPr>
          <a:noFill/>
        </p:spPr>
        <p:txBody>
          <a:bodyPr/>
          <a:lstStyle/>
          <a:p>
            <a:fld id="{7131A779-6645-4505-9A42-061799AF6850}" type="slidenum">
              <a:rPr lang="en-US" smtClean="0"/>
              <a:pPr/>
              <a:t>84</a:t>
            </a:fld>
            <a:endParaRPr lang="en-US" smtClean="0"/>
          </a:p>
        </p:txBody>
      </p:sp>
      <p:sp>
        <p:nvSpPr>
          <p:cNvPr id="114691" name="Rectangle 2"/>
          <p:cNvSpPr>
            <a:spLocks noGrp="1" noChangeArrowheads="1"/>
          </p:cNvSpPr>
          <p:nvPr>
            <p:ph type="title"/>
          </p:nvPr>
        </p:nvSpPr>
        <p:spPr/>
        <p:txBody>
          <a:bodyPr/>
          <a:lstStyle/>
          <a:p>
            <a:r>
              <a:rPr lang="en-US" smtClean="0"/>
              <a:t>Spinner	</a:t>
            </a:r>
          </a:p>
        </p:txBody>
      </p:sp>
      <p:sp>
        <p:nvSpPr>
          <p:cNvPr id="114692" name="Rectangle 3"/>
          <p:cNvSpPr>
            <a:spLocks noGrp="1" noChangeArrowheads="1"/>
          </p:cNvSpPr>
          <p:nvPr>
            <p:ph type="body" idx="1"/>
          </p:nvPr>
        </p:nvSpPr>
        <p:spPr/>
        <p:txBody>
          <a:bodyPr/>
          <a:lstStyle/>
          <a:p>
            <a:r>
              <a:rPr lang="en-US" smtClean="0"/>
              <a:t>Useful for</a:t>
            </a:r>
          </a:p>
          <a:p>
            <a:pPr lvl="1"/>
            <a:r>
              <a:rPr lang="en-US" smtClean="0"/>
              <a:t>Single YC</a:t>
            </a:r>
          </a:p>
          <a:p>
            <a:pPr lvl="1"/>
            <a:r>
              <a:rPr lang="en-US" smtClean="0"/>
              <a:t>Time Series selection</a:t>
            </a:r>
          </a:p>
          <a:p>
            <a:pPr lvl="1"/>
            <a:r>
              <a:rPr lang="en-US" smtClean="0"/>
              <a:t>Surface plots</a:t>
            </a:r>
          </a:p>
          <a:p>
            <a:r>
              <a:rPr lang="en-US" smtClean="0"/>
              <a:t>Can be customized via VB or “Properties”</a:t>
            </a:r>
          </a:p>
          <a:p>
            <a:r>
              <a:rPr lang="en-US" smtClean="0"/>
              <a:t>Don’t be scared by the VB!</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5"/>
          <p:cNvSpPr>
            <a:spLocks noGrp="1"/>
          </p:cNvSpPr>
          <p:nvPr>
            <p:ph type="sldNum" sz="quarter" idx="12"/>
          </p:nvPr>
        </p:nvSpPr>
        <p:spPr>
          <a:noFill/>
        </p:spPr>
        <p:txBody>
          <a:bodyPr/>
          <a:lstStyle/>
          <a:p>
            <a:fld id="{843BFEAD-C1BF-493B-9F52-365806963DAC}" type="slidenum">
              <a:rPr lang="en-US" smtClean="0"/>
              <a:pPr/>
              <a:t>85</a:t>
            </a:fld>
            <a:endParaRPr lang="en-US" smtClean="0"/>
          </a:p>
        </p:txBody>
      </p:sp>
      <p:sp>
        <p:nvSpPr>
          <p:cNvPr id="115715" name="Rectangle 2"/>
          <p:cNvSpPr>
            <a:spLocks noGrp="1" noChangeArrowheads="1"/>
          </p:cNvSpPr>
          <p:nvPr>
            <p:ph type="title"/>
          </p:nvPr>
        </p:nvSpPr>
        <p:spPr>
          <a:xfrm>
            <a:off x="685800" y="304800"/>
            <a:ext cx="7772400" cy="1143000"/>
          </a:xfrm>
        </p:spPr>
        <p:txBody>
          <a:bodyPr/>
          <a:lstStyle/>
          <a:p>
            <a:r>
              <a:rPr lang="en-US" smtClean="0"/>
              <a:t>Vlookup( )</a:t>
            </a:r>
          </a:p>
        </p:txBody>
      </p:sp>
      <p:pic>
        <p:nvPicPr>
          <p:cNvPr id="115716" name="Picture 6"/>
          <p:cNvPicPr>
            <a:picLocks noChangeAspect="1" noChangeArrowheads="1"/>
          </p:cNvPicPr>
          <p:nvPr/>
        </p:nvPicPr>
        <p:blipFill>
          <a:blip r:embed="rId2" cstate="print"/>
          <a:srcRect/>
          <a:stretch>
            <a:fillRect/>
          </a:stretch>
        </p:blipFill>
        <p:spPr bwMode="auto">
          <a:xfrm>
            <a:off x="2590800" y="1524000"/>
            <a:ext cx="4279900" cy="4919663"/>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5"/>
          <p:cNvSpPr>
            <a:spLocks noGrp="1"/>
          </p:cNvSpPr>
          <p:nvPr>
            <p:ph type="sldNum" sz="quarter" idx="12"/>
          </p:nvPr>
        </p:nvSpPr>
        <p:spPr>
          <a:noFill/>
        </p:spPr>
        <p:txBody>
          <a:bodyPr/>
          <a:lstStyle/>
          <a:p>
            <a:fld id="{D77077EA-691E-4714-9D7C-543BD2534C71}" type="slidenum">
              <a:rPr lang="en-US" smtClean="0"/>
              <a:pPr/>
              <a:t>86</a:t>
            </a:fld>
            <a:endParaRPr lang="en-US" smtClean="0"/>
          </a:p>
        </p:txBody>
      </p:sp>
      <p:sp>
        <p:nvSpPr>
          <p:cNvPr id="116739" name="Rectangle 2"/>
          <p:cNvSpPr>
            <a:spLocks noGrp="1" noChangeArrowheads="1"/>
          </p:cNvSpPr>
          <p:nvPr>
            <p:ph type="title"/>
          </p:nvPr>
        </p:nvSpPr>
        <p:spPr>
          <a:xfrm>
            <a:off x="685800" y="0"/>
            <a:ext cx="7772400" cy="1143000"/>
          </a:xfrm>
        </p:spPr>
        <p:txBody>
          <a:bodyPr/>
          <a:lstStyle/>
          <a:p>
            <a:r>
              <a:rPr lang="en-US" smtClean="0"/>
              <a:t>Index( )</a:t>
            </a:r>
          </a:p>
        </p:txBody>
      </p:sp>
      <p:pic>
        <p:nvPicPr>
          <p:cNvPr id="116740" name="Picture 5"/>
          <p:cNvPicPr>
            <a:picLocks noChangeAspect="1" noChangeArrowheads="1"/>
          </p:cNvPicPr>
          <p:nvPr/>
        </p:nvPicPr>
        <p:blipFill>
          <a:blip r:embed="rId2" cstate="print"/>
          <a:srcRect/>
          <a:stretch>
            <a:fillRect/>
          </a:stretch>
        </p:blipFill>
        <p:spPr bwMode="auto">
          <a:xfrm>
            <a:off x="2057400" y="1295400"/>
            <a:ext cx="4498975" cy="50958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2"/>
          </p:nvPr>
        </p:nvSpPr>
        <p:spPr>
          <a:noFill/>
        </p:spPr>
        <p:txBody>
          <a:bodyPr/>
          <a:lstStyle/>
          <a:p>
            <a:fld id="{1D31CD38-A3B4-4A93-943D-BBCB26518946}" type="slidenum">
              <a:rPr lang="en-US" smtClean="0"/>
              <a:pPr/>
              <a:t>87</a:t>
            </a:fld>
            <a:endParaRPr lang="en-US" smtClean="0"/>
          </a:p>
        </p:txBody>
      </p:sp>
      <p:sp>
        <p:nvSpPr>
          <p:cNvPr id="117763" name="Rectangle 2"/>
          <p:cNvSpPr>
            <a:spLocks noGrp="1" noChangeArrowheads="1"/>
          </p:cNvSpPr>
          <p:nvPr>
            <p:ph type="title"/>
          </p:nvPr>
        </p:nvSpPr>
        <p:spPr/>
        <p:txBody>
          <a:bodyPr/>
          <a:lstStyle/>
          <a:p>
            <a:r>
              <a:rPr lang="en-US" u="sng" smtClean="0"/>
              <a:t>D</a:t>
            </a:r>
            <a:r>
              <a:rPr lang="en-US" smtClean="0"/>
              <a:t>ata </a:t>
            </a:r>
            <a:r>
              <a:rPr lang="en-US" u="sng" smtClean="0"/>
              <a:t>T</a:t>
            </a:r>
            <a:r>
              <a:rPr lang="en-US" smtClean="0"/>
              <a:t>able</a:t>
            </a:r>
          </a:p>
        </p:txBody>
      </p:sp>
      <p:sp>
        <p:nvSpPr>
          <p:cNvPr id="117764" name="Rectangle 3"/>
          <p:cNvSpPr>
            <a:spLocks noGrp="1" noChangeArrowheads="1"/>
          </p:cNvSpPr>
          <p:nvPr>
            <p:ph type="body" idx="1"/>
          </p:nvPr>
        </p:nvSpPr>
        <p:spPr/>
        <p:txBody>
          <a:bodyPr/>
          <a:lstStyle/>
          <a:p>
            <a:r>
              <a:rPr lang="en-US" smtClean="0"/>
              <a:t>Possibly the most useful function in Excel</a:t>
            </a:r>
          </a:p>
          <a:p>
            <a:r>
              <a:rPr lang="en-US" smtClean="0"/>
              <a:t>Underutilized</a:t>
            </a:r>
          </a:p>
          <a:p>
            <a:r>
              <a:rPr lang="en-US" smtClean="0"/>
              <a:t>Misunderstood</a:t>
            </a:r>
          </a:p>
          <a:p>
            <a:r>
              <a:rPr lang="en-US" smtClean="0"/>
              <a:t>Many applications</a:t>
            </a:r>
          </a:p>
          <a:p>
            <a:pPr lvl="1"/>
            <a:r>
              <a:rPr lang="en-US" smtClean="0"/>
              <a:t>MC Simulation</a:t>
            </a:r>
          </a:p>
          <a:p>
            <a:pPr lvl="1"/>
            <a:r>
              <a:rPr lang="en-US" smtClean="0"/>
              <a:t>Surface plots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18787" name="Rectangle 3"/>
          <p:cNvSpPr>
            <a:spLocks noGrp="1" noChangeArrowheads="1"/>
          </p:cNvSpPr>
          <p:nvPr>
            <p:ph type="body" idx="1"/>
          </p:nvPr>
        </p:nvSpPr>
        <p:spPr>
          <a:noFill/>
        </p:spPr>
        <p:txBody>
          <a:bodyPr lIns="92075" tIns="46038" rIns="92075" bIns="46038"/>
          <a:lstStyle/>
          <a:p>
            <a:r>
              <a:rPr lang="en-US" smtClean="0"/>
              <a:t>Mean: =average()</a:t>
            </a:r>
          </a:p>
          <a:p>
            <a:r>
              <a:rPr lang="en-US" smtClean="0"/>
              <a:t>What is the central tendency of the data?</a:t>
            </a:r>
          </a:p>
          <a:p>
            <a:r>
              <a:rPr lang="en-US" smtClean="0"/>
              <a:t>Also: median, mode</a:t>
            </a:r>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19811" name="Rectangle 3"/>
          <p:cNvSpPr>
            <a:spLocks noGrp="1" noChangeArrowheads="1"/>
          </p:cNvSpPr>
          <p:nvPr>
            <p:ph type="body" idx="1"/>
          </p:nvPr>
        </p:nvSpPr>
        <p:spPr>
          <a:noFill/>
        </p:spPr>
        <p:txBody>
          <a:bodyPr lIns="92075" tIns="46038" rIns="92075" bIns="46038"/>
          <a:lstStyle/>
          <a:p>
            <a:r>
              <a:rPr lang="en-US" smtClean="0"/>
              <a:t>Variance: =var()</a:t>
            </a:r>
          </a:p>
          <a:p>
            <a:r>
              <a:rPr lang="en-US" smtClean="0"/>
              <a:t>What is the variable’s dispersion about its mean?</a:t>
            </a:r>
          </a:p>
          <a:p>
            <a:r>
              <a:rPr lang="en-US" smtClean="0"/>
              <a:t>Question: Assume mean is zero?</a:t>
            </a:r>
          </a:p>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840E2DBD-E4EA-4FF2-9185-2454B4E5C313}" type="slidenum">
              <a:rPr lang="en-US" smtClean="0"/>
              <a:pPr/>
              <a:t>9</a:t>
            </a:fld>
            <a:endParaRPr lang="en-US" smtClean="0"/>
          </a:p>
        </p:txBody>
      </p:sp>
      <p:sp>
        <p:nvSpPr>
          <p:cNvPr id="36867" name="Rectangle 2"/>
          <p:cNvSpPr>
            <a:spLocks noGrp="1" noChangeArrowheads="1"/>
          </p:cNvSpPr>
          <p:nvPr>
            <p:ph type="title"/>
          </p:nvPr>
        </p:nvSpPr>
        <p:spPr/>
        <p:txBody>
          <a:bodyPr/>
          <a:lstStyle/>
          <a:p>
            <a:r>
              <a:rPr lang="en-US" b="1" smtClean="0"/>
              <a:t>Risk Management Should NOT... (some opinions)</a:t>
            </a:r>
          </a:p>
        </p:txBody>
      </p:sp>
      <p:sp>
        <p:nvSpPr>
          <p:cNvPr id="36868" name="Rectangle 3"/>
          <p:cNvSpPr>
            <a:spLocks noGrp="1" noChangeArrowheads="1"/>
          </p:cNvSpPr>
          <p:nvPr>
            <p:ph type="body" idx="1"/>
          </p:nvPr>
        </p:nvSpPr>
        <p:spPr/>
        <p:txBody>
          <a:bodyPr/>
          <a:lstStyle/>
          <a:p>
            <a:pPr marL="609600" indent="-609600">
              <a:buFontTx/>
              <a:buAutoNum type="arabicPeriod"/>
            </a:pPr>
            <a:r>
              <a:rPr lang="en-US" dirty="0" smtClean="0"/>
              <a:t>Report to business line</a:t>
            </a:r>
          </a:p>
          <a:p>
            <a:pPr marL="609600" indent="-609600">
              <a:buFontTx/>
              <a:buAutoNum type="arabicPeriod"/>
            </a:pPr>
            <a:r>
              <a:rPr lang="en-US" dirty="0" smtClean="0"/>
              <a:t>Be responsible for stop-loss limits</a:t>
            </a:r>
          </a:p>
          <a:p>
            <a:pPr marL="609600" indent="-609600">
              <a:buFontTx/>
              <a:buAutoNum type="arabicPeriod"/>
            </a:pPr>
            <a:r>
              <a:rPr lang="en-US" dirty="0" smtClean="0"/>
              <a:t>Have final responsibility for </a:t>
            </a:r>
            <a:r>
              <a:rPr lang="en-US" dirty="0" smtClean="0"/>
              <a:t>pricing</a:t>
            </a:r>
          </a:p>
          <a:p>
            <a:pPr marL="609600" indent="-609600">
              <a:buFontTx/>
              <a:buAutoNum type="arabicPeriod"/>
            </a:pPr>
            <a:r>
              <a:rPr lang="en-US" dirty="0" smtClean="0"/>
              <a:t>Create and own risk feeds</a:t>
            </a:r>
            <a:endParaRPr lang="en-US" dirty="0" smtClean="0"/>
          </a:p>
          <a:p>
            <a:pPr marL="609600" indent="-609600">
              <a:buFontTx/>
              <a:buAutoNum type="arabicPeriod"/>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4100" name="Rectangle 3"/>
          <p:cNvSpPr>
            <a:spLocks noGrp="1" noChangeArrowheads="1"/>
          </p:cNvSpPr>
          <p:nvPr>
            <p:ph type="body" idx="1"/>
          </p:nvPr>
        </p:nvSpPr>
        <p:spPr>
          <a:noFill/>
        </p:spPr>
        <p:txBody>
          <a:bodyPr lIns="92075" tIns="46038" rIns="92075" bIns="46038"/>
          <a:lstStyle/>
          <a:p>
            <a:r>
              <a:rPr lang="en-US" smtClean="0"/>
              <a:t>Skewness: =skew()</a:t>
            </a:r>
          </a:p>
          <a:p>
            <a:r>
              <a:rPr lang="en-US" smtClean="0"/>
              <a:t>Is the distribution symmetric?</a:t>
            </a:r>
          </a:p>
          <a:p>
            <a:r>
              <a:rPr lang="en-US" smtClean="0"/>
              <a:t>Standard error = sqrt(6/n)</a:t>
            </a:r>
          </a:p>
          <a:p>
            <a:r>
              <a:rPr lang="en-US" smtClean="0"/>
              <a:t>Usually not a big deal</a:t>
            </a:r>
          </a:p>
        </p:txBody>
      </p:sp>
      <p:graphicFrame>
        <p:nvGraphicFramePr>
          <p:cNvPr id="4098" name="Object 4"/>
          <p:cNvGraphicFramePr>
            <a:graphicFrameLocks noChangeAspect="1"/>
          </p:cNvGraphicFramePr>
          <p:nvPr/>
        </p:nvGraphicFramePr>
        <p:xfrm>
          <a:off x="2133600" y="4343400"/>
          <a:ext cx="4572000" cy="2038350"/>
        </p:xfrm>
        <a:graphic>
          <a:graphicData uri="http://schemas.openxmlformats.org/presentationml/2006/ole">
            <mc:AlternateContent xmlns:mc="http://schemas.openxmlformats.org/markup-compatibility/2006">
              <mc:Choice xmlns:v="urn:schemas-microsoft-com:vml" Requires="v">
                <p:oleObj spid="_x0000_s4114" name="Picture" r:id="rId4" imgW="3782520" imgH="1685520" progId="Word.Picture.8">
                  <p:embed/>
                </p:oleObj>
              </mc:Choice>
              <mc:Fallback>
                <p:oleObj name="Picture" r:id="rId4" imgW="3782520" imgH="168552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343400"/>
                        <a:ext cx="45720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381000"/>
            <a:ext cx="7772400" cy="1143000"/>
          </a:xfrm>
          <a:noFill/>
        </p:spPr>
        <p:txBody>
          <a:bodyPr lIns="92075" tIns="46038" rIns="92075" bIns="46038"/>
          <a:lstStyle/>
          <a:p>
            <a:r>
              <a:rPr lang="en-US" smtClean="0"/>
              <a:t>Descriptive Statistics</a:t>
            </a:r>
          </a:p>
        </p:txBody>
      </p:sp>
      <p:sp>
        <p:nvSpPr>
          <p:cNvPr id="5124" name="Rectangle 3"/>
          <p:cNvSpPr>
            <a:spLocks noGrp="1" noChangeArrowheads="1"/>
          </p:cNvSpPr>
          <p:nvPr>
            <p:ph type="body" idx="1"/>
          </p:nvPr>
        </p:nvSpPr>
        <p:spPr>
          <a:xfrm>
            <a:off x="685800" y="1371600"/>
            <a:ext cx="7772400" cy="4114800"/>
          </a:xfrm>
          <a:noFill/>
        </p:spPr>
        <p:txBody>
          <a:bodyPr lIns="92075" tIns="46038" rIns="92075" bIns="46038"/>
          <a:lstStyle/>
          <a:p>
            <a:r>
              <a:rPr lang="en-US" smtClean="0"/>
              <a:t>Kurtosis: =kurt()</a:t>
            </a:r>
          </a:p>
          <a:p>
            <a:r>
              <a:rPr lang="en-US" smtClean="0"/>
              <a:t>Does our data have fat tails (leptokurtosis)?</a:t>
            </a:r>
          </a:p>
          <a:p>
            <a:r>
              <a:rPr lang="en-US" smtClean="0"/>
              <a:t>A big problem in financial time series</a:t>
            </a:r>
          </a:p>
          <a:p>
            <a:r>
              <a:rPr lang="en-US" smtClean="0"/>
              <a:t>Standard error = sqrt(24/n)</a:t>
            </a:r>
          </a:p>
          <a:p>
            <a:r>
              <a:rPr lang="en-US" smtClean="0"/>
              <a:t>Jarque-Bera: a simultaneous test of skewness and kurtosis</a:t>
            </a:r>
          </a:p>
        </p:txBody>
      </p:sp>
      <p:graphicFrame>
        <p:nvGraphicFramePr>
          <p:cNvPr id="5122" name="Object 4"/>
          <p:cNvGraphicFramePr>
            <a:graphicFrameLocks noChangeAspect="1"/>
          </p:cNvGraphicFramePr>
          <p:nvPr/>
        </p:nvGraphicFramePr>
        <p:xfrm>
          <a:off x="2667000" y="4724400"/>
          <a:ext cx="3754438" cy="1685925"/>
        </p:xfrm>
        <a:graphic>
          <a:graphicData uri="http://schemas.openxmlformats.org/presentationml/2006/ole">
            <mc:AlternateContent xmlns:mc="http://schemas.openxmlformats.org/markup-compatibility/2006">
              <mc:Choice xmlns:v="urn:schemas-microsoft-com:vml" Requires="v">
                <p:oleObj spid="_x0000_s5138" name="Document" r:id="rId4" imgW="3753360" imgH="1685880" progId="Word.Document.8">
                  <p:embed/>
                </p:oleObj>
              </mc:Choice>
              <mc:Fallback>
                <p:oleObj name="Document" r:id="rId4" imgW="3753360" imgH="168588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724400"/>
                        <a:ext cx="3754438"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20835" name="Rectangle 3"/>
          <p:cNvSpPr>
            <a:spLocks noGrp="1" noChangeArrowheads="1"/>
          </p:cNvSpPr>
          <p:nvPr>
            <p:ph type="body" idx="1"/>
          </p:nvPr>
        </p:nvSpPr>
        <p:spPr>
          <a:noFill/>
        </p:spPr>
        <p:txBody>
          <a:bodyPr lIns="92075" tIns="46038" rIns="92075" bIns="46038"/>
          <a:lstStyle/>
          <a:p>
            <a:r>
              <a:rPr lang="en-US" smtClean="0"/>
              <a:t>Serial Correlation: correl(r</a:t>
            </a:r>
            <a:r>
              <a:rPr lang="en-US" baseline="-14000" smtClean="0"/>
              <a:t>1</a:t>
            </a:r>
            <a:r>
              <a:rPr lang="en-US" smtClean="0"/>
              <a:t>:r</a:t>
            </a:r>
            <a:r>
              <a:rPr lang="en-US" baseline="-14000" smtClean="0"/>
              <a:t>n</a:t>
            </a:r>
            <a:r>
              <a:rPr lang="en-US" smtClean="0"/>
              <a:t>,r</a:t>
            </a:r>
            <a:r>
              <a:rPr lang="en-US" baseline="-14000" smtClean="0"/>
              <a:t>2</a:t>
            </a:r>
            <a:r>
              <a:rPr lang="en-US" smtClean="0"/>
              <a:t>:r</a:t>
            </a:r>
            <a:r>
              <a:rPr lang="en-US" baseline="-14000" smtClean="0"/>
              <a:t>n+1</a:t>
            </a:r>
            <a:r>
              <a:rPr lang="en-US" smtClean="0"/>
              <a:t>)</a:t>
            </a:r>
          </a:p>
          <a:p>
            <a:r>
              <a:rPr lang="en-US" smtClean="0"/>
              <a:t>Is our data independent?</a:t>
            </a:r>
          </a:p>
          <a:p>
            <a:r>
              <a:rPr lang="en-US" smtClean="0"/>
              <a:t>Positive, negative serial correlation</a:t>
            </a:r>
          </a:p>
          <a:p>
            <a:r>
              <a:rPr lang="en-US" smtClean="0"/>
              <a:t>Another big problem with financial time series</a:t>
            </a:r>
          </a:p>
          <a:p>
            <a:r>
              <a:rPr lang="en-US" smtClean="0"/>
              <a:t>standard error = sqrt(1/(n-1))</a:t>
            </a: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6149" name="Rectangle 3"/>
          <p:cNvSpPr>
            <a:spLocks noGrp="1" noChangeArrowheads="1"/>
          </p:cNvSpPr>
          <p:nvPr>
            <p:ph type="body" idx="1"/>
          </p:nvPr>
        </p:nvSpPr>
        <p:spPr>
          <a:xfrm>
            <a:off x="76200" y="1981200"/>
            <a:ext cx="7772400" cy="4114800"/>
          </a:xfrm>
          <a:noFill/>
        </p:spPr>
        <p:txBody>
          <a:bodyPr lIns="92075" tIns="46038" rIns="92075" bIns="46038"/>
          <a:lstStyle/>
          <a:p>
            <a:pPr>
              <a:lnSpc>
                <a:spcPct val="90000"/>
              </a:lnSpc>
            </a:pPr>
            <a:r>
              <a:rPr lang="en-US" smtClean="0"/>
              <a:t>Tests for IID Normality</a:t>
            </a:r>
          </a:p>
          <a:p>
            <a:pPr lvl="1">
              <a:lnSpc>
                <a:spcPct val="90000"/>
              </a:lnSpc>
            </a:pPr>
            <a:r>
              <a:rPr lang="en-US" smtClean="0"/>
              <a:t>skewness</a:t>
            </a:r>
          </a:p>
          <a:p>
            <a:pPr lvl="1">
              <a:lnSpc>
                <a:spcPct val="90000"/>
              </a:lnSpc>
            </a:pPr>
            <a:r>
              <a:rPr lang="en-US" smtClean="0"/>
              <a:t>kurtosis</a:t>
            </a:r>
          </a:p>
          <a:p>
            <a:pPr lvl="1">
              <a:lnSpc>
                <a:spcPct val="90000"/>
              </a:lnSpc>
            </a:pPr>
            <a:r>
              <a:rPr lang="en-US" smtClean="0"/>
              <a:t>1st order serial correlation</a:t>
            </a:r>
          </a:p>
          <a:p>
            <a:pPr lvl="1">
              <a:lnSpc>
                <a:spcPct val="90000"/>
              </a:lnSpc>
            </a:pPr>
            <a:r>
              <a:rPr lang="en-US" smtClean="0"/>
              <a:t>JB</a:t>
            </a:r>
          </a:p>
          <a:p>
            <a:pPr lvl="1">
              <a:lnSpc>
                <a:spcPct val="90000"/>
              </a:lnSpc>
            </a:pPr>
            <a:r>
              <a:rPr lang="en-US" smtClean="0"/>
              <a:t>ADFURT</a:t>
            </a:r>
          </a:p>
          <a:p>
            <a:pPr lvl="1">
              <a:lnSpc>
                <a:spcPct val="90000"/>
              </a:lnSpc>
            </a:pPr>
            <a:r>
              <a:rPr lang="en-US" smtClean="0"/>
              <a:t>Chi-squared</a:t>
            </a:r>
          </a:p>
          <a:p>
            <a:pPr lvl="1">
              <a:lnSpc>
                <a:spcPct val="90000"/>
              </a:lnSpc>
            </a:pPr>
            <a:r>
              <a:rPr lang="en-US" smtClean="0"/>
              <a:t>More general: KS</a:t>
            </a:r>
          </a:p>
        </p:txBody>
      </p:sp>
      <p:graphicFrame>
        <p:nvGraphicFramePr>
          <p:cNvPr id="6146" name="Object 4"/>
          <p:cNvGraphicFramePr>
            <a:graphicFrameLocks noChangeAspect="1"/>
          </p:cNvGraphicFramePr>
          <p:nvPr/>
        </p:nvGraphicFramePr>
        <p:xfrm>
          <a:off x="5410200" y="1828800"/>
          <a:ext cx="3429000" cy="2446338"/>
        </p:xfrm>
        <a:graphic>
          <a:graphicData uri="http://schemas.openxmlformats.org/presentationml/2006/ole">
            <mc:AlternateContent xmlns:mc="http://schemas.openxmlformats.org/markup-compatibility/2006">
              <mc:Choice xmlns:v="urn:schemas-microsoft-com:vml" Requires="v">
                <p:oleObj spid="_x0000_s6177" name="Document" r:id="rId4" imgW="4286880" imgH="3057480" progId="Word.Document.8">
                  <p:embed/>
                </p:oleObj>
              </mc:Choice>
              <mc:Fallback>
                <p:oleObj name="Document" r:id="rId4" imgW="4286880" imgH="305748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828800"/>
                        <a:ext cx="3429000"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5"/>
          <p:cNvGraphicFramePr>
            <a:graphicFrameLocks noChangeAspect="1"/>
          </p:cNvGraphicFramePr>
          <p:nvPr/>
        </p:nvGraphicFramePr>
        <p:xfrm>
          <a:off x="5410200" y="4038600"/>
          <a:ext cx="3429000" cy="2446338"/>
        </p:xfrm>
        <a:graphic>
          <a:graphicData uri="http://schemas.openxmlformats.org/presentationml/2006/ole">
            <mc:AlternateContent xmlns:mc="http://schemas.openxmlformats.org/markup-compatibility/2006">
              <mc:Choice xmlns:v="urn:schemas-microsoft-com:vml" Requires="v">
                <p:oleObj spid="_x0000_s6178" name="Document" r:id="rId6" imgW="4286880" imgH="3057480" progId="Word.Document.8">
                  <p:embed/>
                </p:oleObj>
              </mc:Choice>
              <mc:Fallback>
                <p:oleObj name="Document" r:id="rId6" imgW="4286880" imgH="305748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4038600"/>
                        <a:ext cx="3429000" cy="244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ctrTitle"/>
          </p:nvPr>
        </p:nvSpPr>
        <p:spPr/>
        <p:txBody>
          <a:bodyPr/>
          <a:lstStyle/>
          <a:p>
            <a:r>
              <a:rPr lang="en-US" smtClean="0"/>
              <a:t>Missing Data</a:t>
            </a:r>
          </a:p>
        </p:txBody>
      </p:sp>
      <p:sp>
        <p:nvSpPr>
          <p:cNvPr id="121859" name="Rectangle 5"/>
          <p:cNvSpPr>
            <a:spLocks noGrp="1" noChangeArrowheads="1"/>
          </p:cNvSpPr>
          <p:nvPr>
            <p:ph type="subTitle" idx="1"/>
          </p:nvPr>
        </p:nvSpPr>
        <p:spPr/>
        <p:txBody>
          <a:bodyPr/>
          <a:lstStyle/>
          <a:p>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5"/>
          <p:cNvSpPr>
            <a:spLocks noGrp="1"/>
          </p:cNvSpPr>
          <p:nvPr>
            <p:ph type="sldNum" sz="quarter" idx="12"/>
          </p:nvPr>
        </p:nvSpPr>
        <p:spPr>
          <a:noFill/>
        </p:spPr>
        <p:txBody>
          <a:bodyPr/>
          <a:lstStyle/>
          <a:p>
            <a:fld id="{8579D76C-0854-4B0C-9349-F8B86D67F5F2}" type="slidenum">
              <a:rPr lang="en-US" smtClean="0"/>
              <a:pPr/>
              <a:t>95</a:t>
            </a:fld>
            <a:endParaRPr lang="en-US" smtClean="0"/>
          </a:p>
        </p:txBody>
      </p:sp>
      <p:sp>
        <p:nvSpPr>
          <p:cNvPr id="122883" name="Rectangle 2"/>
          <p:cNvSpPr>
            <a:spLocks noGrp="1" noChangeArrowheads="1"/>
          </p:cNvSpPr>
          <p:nvPr>
            <p:ph type="title"/>
          </p:nvPr>
        </p:nvSpPr>
        <p:spPr/>
        <p:txBody>
          <a:bodyPr/>
          <a:lstStyle/>
          <a:p>
            <a:r>
              <a:rPr lang="en-US" smtClean="0"/>
              <a:t>Missing Data</a:t>
            </a:r>
          </a:p>
        </p:txBody>
      </p:sp>
      <p:sp>
        <p:nvSpPr>
          <p:cNvPr id="122884" name="Rectangle 3"/>
          <p:cNvSpPr>
            <a:spLocks noGrp="1" noChangeArrowheads="1"/>
          </p:cNvSpPr>
          <p:nvPr>
            <p:ph type="body" idx="1"/>
          </p:nvPr>
        </p:nvSpPr>
        <p:spPr/>
        <p:txBody>
          <a:bodyPr/>
          <a:lstStyle/>
          <a:p>
            <a:r>
              <a:rPr lang="en-US" smtClean="0"/>
              <a:t>Four basic approaches</a:t>
            </a:r>
          </a:p>
          <a:p>
            <a:pPr lvl="1"/>
            <a:r>
              <a:rPr lang="en-US" smtClean="0"/>
              <a:t>Use prior day (fill forward)</a:t>
            </a:r>
          </a:p>
          <a:p>
            <a:pPr lvl="1"/>
            <a:r>
              <a:rPr lang="en-US" smtClean="0"/>
              <a:t>Interpolation</a:t>
            </a:r>
          </a:p>
          <a:p>
            <a:pPr lvl="1"/>
            <a:r>
              <a:rPr lang="en-US" smtClean="0"/>
              <a:t>Brownian Bridge</a:t>
            </a:r>
          </a:p>
          <a:p>
            <a:pPr lvl="1"/>
            <a:r>
              <a:rPr lang="en-US" smtClean="0"/>
              <a:t>Regression-based (EM)</a:t>
            </a:r>
          </a:p>
          <a:p>
            <a:r>
              <a:rPr lang="en-US" smtClean="0"/>
              <a:t>Can combine BB and EM</a:t>
            </a: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5"/>
          <p:cNvSpPr>
            <a:spLocks noGrp="1"/>
          </p:cNvSpPr>
          <p:nvPr>
            <p:ph type="sldNum" sz="quarter" idx="12"/>
          </p:nvPr>
        </p:nvSpPr>
        <p:spPr>
          <a:noFill/>
        </p:spPr>
        <p:txBody>
          <a:bodyPr/>
          <a:lstStyle/>
          <a:p>
            <a:fld id="{B96156A2-2074-478C-8C7E-357CB00BF0D0}" type="slidenum">
              <a:rPr lang="en-US" smtClean="0"/>
              <a:pPr/>
              <a:t>96</a:t>
            </a:fld>
            <a:endParaRPr lang="en-US" smtClean="0"/>
          </a:p>
        </p:txBody>
      </p:sp>
      <p:sp>
        <p:nvSpPr>
          <p:cNvPr id="123907" name="Rectangle 2"/>
          <p:cNvSpPr>
            <a:spLocks noGrp="1" noChangeArrowheads="1"/>
          </p:cNvSpPr>
          <p:nvPr>
            <p:ph type="title"/>
          </p:nvPr>
        </p:nvSpPr>
        <p:spPr/>
        <p:txBody>
          <a:bodyPr/>
          <a:lstStyle/>
          <a:p>
            <a:r>
              <a:rPr lang="en-US" smtClean="0"/>
              <a:t>Overview</a:t>
            </a:r>
          </a:p>
        </p:txBody>
      </p:sp>
      <p:sp>
        <p:nvSpPr>
          <p:cNvPr id="123908" name="Rectangle 3"/>
          <p:cNvSpPr>
            <a:spLocks noGrp="1" noChangeArrowheads="1"/>
          </p:cNvSpPr>
          <p:nvPr>
            <p:ph type="body" idx="1"/>
          </p:nvPr>
        </p:nvSpPr>
        <p:spPr/>
        <p:txBody>
          <a:bodyPr/>
          <a:lstStyle/>
          <a:p>
            <a:pPr>
              <a:lnSpc>
                <a:spcPct val="90000"/>
              </a:lnSpc>
            </a:pPr>
            <a:r>
              <a:rPr lang="en-US" smtClean="0"/>
              <a:t>Simple Approaches</a:t>
            </a:r>
          </a:p>
          <a:p>
            <a:pPr lvl="1">
              <a:lnSpc>
                <a:spcPct val="90000"/>
              </a:lnSpc>
            </a:pPr>
            <a:r>
              <a:rPr lang="en-US" smtClean="0"/>
              <a:t>Interpolation</a:t>
            </a:r>
          </a:p>
          <a:p>
            <a:pPr lvl="1">
              <a:lnSpc>
                <a:spcPct val="90000"/>
              </a:lnSpc>
            </a:pPr>
            <a:r>
              <a:rPr lang="en-US" smtClean="0"/>
              <a:t>Use prior</a:t>
            </a:r>
          </a:p>
          <a:p>
            <a:pPr>
              <a:lnSpc>
                <a:spcPct val="90000"/>
              </a:lnSpc>
            </a:pPr>
            <a:r>
              <a:rPr lang="en-US" smtClean="0"/>
              <a:t>Bootstrap</a:t>
            </a:r>
          </a:p>
          <a:p>
            <a:pPr>
              <a:lnSpc>
                <a:spcPct val="90000"/>
              </a:lnSpc>
            </a:pPr>
            <a:r>
              <a:rPr lang="en-US" smtClean="0"/>
              <a:t>Brownian Bridge</a:t>
            </a:r>
          </a:p>
          <a:p>
            <a:pPr lvl="1">
              <a:lnSpc>
                <a:spcPct val="90000"/>
              </a:lnSpc>
            </a:pPr>
            <a:r>
              <a:rPr lang="en-US" smtClean="0"/>
              <a:t>Analytically pure</a:t>
            </a:r>
          </a:p>
          <a:p>
            <a:pPr lvl="1">
              <a:lnSpc>
                <a:spcPct val="90000"/>
              </a:lnSpc>
            </a:pPr>
            <a:r>
              <a:rPr lang="en-US" smtClean="0"/>
              <a:t>Brute Force</a:t>
            </a:r>
          </a:p>
          <a:p>
            <a:pPr>
              <a:lnSpc>
                <a:spcPct val="90000"/>
              </a:lnSpc>
            </a:pPr>
            <a:r>
              <a:rPr lang="en-US" smtClean="0"/>
              <a:t>Regression-based (EM-lite)</a:t>
            </a:r>
          </a:p>
          <a:p>
            <a:pPr>
              <a:lnSpc>
                <a:spcPct val="90000"/>
              </a:lnSpc>
            </a:pPr>
            <a:endParaRPr lang="en-US" smtClean="0"/>
          </a:p>
          <a:p>
            <a:pPr>
              <a:lnSpc>
                <a:spcPct val="90000"/>
              </a:lnSpc>
            </a:pPr>
            <a:endParaRPr lang="en-US" smtClean="0"/>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2"/>
          </p:nvPr>
        </p:nvSpPr>
        <p:spPr>
          <a:noFill/>
        </p:spPr>
        <p:txBody>
          <a:bodyPr/>
          <a:lstStyle/>
          <a:p>
            <a:fld id="{B731C1F5-E3F6-4AC2-B288-DA514C3ED15E}" type="slidenum">
              <a:rPr lang="en-US" smtClean="0"/>
              <a:pPr/>
              <a:t>97</a:t>
            </a:fld>
            <a:endParaRPr lang="en-US" smtClean="0"/>
          </a:p>
        </p:txBody>
      </p:sp>
      <p:sp>
        <p:nvSpPr>
          <p:cNvPr id="124931" name="Rectangle 2"/>
          <p:cNvSpPr>
            <a:spLocks noChangeArrowheads="1"/>
          </p:cNvSpPr>
          <p:nvPr/>
        </p:nvSpPr>
        <p:spPr bwMode="auto">
          <a:xfrm>
            <a:off x="1066800" y="1828800"/>
            <a:ext cx="6934200" cy="39624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45000"/>
              <a:buFont typeface="Monotype Sorts" charset="2"/>
              <a:buChar char="l"/>
            </a:pPr>
            <a:r>
              <a:rPr lang="en-US" sz="2400"/>
              <a:t>Lots of academic minutia available on this topic</a:t>
            </a:r>
          </a:p>
          <a:p>
            <a:pPr marL="457200" indent="-457200">
              <a:spcBef>
                <a:spcPct val="20000"/>
              </a:spcBef>
              <a:buClr>
                <a:schemeClr val="tx1"/>
              </a:buClr>
              <a:buSzPct val="45000"/>
              <a:buFont typeface="Monotype Sorts" charset="2"/>
              <a:buChar char="l"/>
            </a:pPr>
            <a:r>
              <a:rPr lang="en-US" sz="2400"/>
              <a:t>Some firms try to keep vol constant as they fill in, others assume jumpiest price move to accent volatility</a:t>
            </a:r>
          </a:p>
          <a:p>
            <a:pPr marL="457200" indent="-457200">
              <a:spcBef>
                <a:spcPct val="20000"/>
              </a:spcBef>
              <a:buClr>
                <a:schemeClr val="tx1"/>
              </a:buClr>
              <a:buSzPct val="45000"/>
              <a:buFont typeface="Monotype Sorts" charset="2"/>
              <a:buChar char="l"/>
            </a:pPr>
            <a:r>
              <a:rPr lang="en-US" sz="2400"/>
              <a:t>Some firms use the EM algorithm</a:t>
            </a:r>
          </a:p>
          <a:p>
            <a:pPr marL="1371600" lvl="2" indent="-457200">
              <a:spcBef>
                <a:spcPct val="20000"/>
              </a:spcBef>
              <a:buClr>
                <a:schemeClr val="tx1"/>
              </a:buClr>
              <a:buSzPct val="45000"/>
              <a:buFont typeface="Monotype Sorts" charset="2"/>
              <a:buChar char="l"/>
            </a:pPr>
            <a:r>
              <a:rPr lang="en-US" sz="2400"/>
              <a:t>Computationally intensive</a:t>
            </a:r>
          </a:p>
          <a:p>
            <a:pPr marL="1371600" lvl="2" indent="-457200">
              <a:spcBef>
                <a:spcPct val="20000"/>
              </a:spcBef>
              <a:buClr>
                <a:schemeClr val="tx1"/>
              </a:buClr>
              <a:buSzPct val="45000"/>
              <a:buFont typeface="Monotype Sorts" charset="2"/>
              <a:buChar char="l"/>
            </a:pPr>
            <a:r>
              <a:rPr lang="en-US" sz="2400"/>
              <a:t>Theoretically incorrect in a time-varying framework</a:t>
            </a:r>
          </a:p>
          <a:p>
            <a:pPr marL="1371600" lvl="2" indent="-457200">
              <a:spcBef>
                <a:spcPct val="20000"/>
              </a:spcBef>
              <a:buClr>
                <a:schemeClr val="tx1"/>
              </a:buClr>
              <a:buSzPct val="45000"/>
              <a:buFont typeface="Monotype Sorts" charset="2"/>
              <a:buChar char="l"/>
            </a:pPr>
            <a:r>
              <a:rPr lang="en-US" sz="2400"/>
              <a:t>intuitively onerous </a:t>
            </a:r>
          </a:p>
        </p:txBody>
      </p:sp>
      <p:sp>
        <p:nvSpPr>
          <p:cNvPr id="124932" name="Rectangle 3"/>
          <p:cNvSpPr>
            <a:spLocks noChangeArrowheads="1"/>
          </p:cNvSpPr>
          <p:nvPr/>
        </p:nvSpPr>
        <p:spPr bwMode="auto">
          <a:xfrm>
            <a:off x="762000" y="381000"/>
            <a:ext cx="7848600" cy="1143000"/>
          </a:xfrm>
          <a:prstGeom prst="rect">
            <a:avLst/>
          </a:prstGeom>
          <a:noFill/>
          <a:ln w="12700">
            <a:noFill/>
            <a:miter lim="800000"/>
            <a:headEnd/>
            <a:tailEnd/>
          </a:ln>
        </p:spPr>
        <p:txBody>
          <a:bodyPr wrap="none" anchor="ctr"/>
          <a:lstStyle/>
          <a:p>
            <a:endParaRPr lang="en-US"/>
          </a:p>
        </p:txBody>
      </p:sp>
      <p:sp>
        <p:nvSpPr>
          <p:cNvPr id="124933" name="Rectangle 4"/>
          <p:cNvSpPr>
            <a:spLocks noChangeArrowheads="1"/>
          </p:cNvSpPr>
          <p:nvPr/>
        </p:nvSpPr>
        <p:spPr bwMode="auto">
          <a:xfrm>
            <a:off x="762000" y="762000"/>
            <a:ext cx="7848600" cy="758825"/>
          </a:xfrm>
          <a:prstGeom prst="rect">
            <a:avLst/>
          </a:prstGeom>
          <a:noFill/>
          <a:ln w="12700">
            <a:noFill/>
            <a:miter lim="800000"/>
            <a:headEnd/>
            <a:tailEnd/>
          </a:ln>
        </p:spPr>
        <p:txBody>
          <a:bodyPr lIns="90488" tIns="44450" rIns="90488" bIns="44450">
            <a:spAutoFit/>
          </a:bodyPr>
          <a:lstStyle/>
          <a:p>
            <a:r>
              <a:rPr lang="en-US" sz="4400">
                <a:solidFill>
                  <a:schemeClr val="tx2"/>
                </a:solidFill>
              </a:rPr>
              <a:t>Dealing With Missing Data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2"/>
          </p:nvPr>
        </p:nvSpPr>
        <p:spPr>
          <a:noFill/>
        </p:spPr>
        <p:txBody>
          <a:bodyPr/>
          <a:lstStyle/>
          <a:p>
            <a:fld id="{D8B6305C-8CE9-4973-8A43-24E41DE85566}" type="slidenum">
              <a:rPr lang="en-US" smtClean="0"/>
              <a:pPr/>
              <a:t>98</a:t>
            </a:fld>
            <a:endParaRPr lang="en-US" smtClean="0"/>
          </a:p>
        </p:txBody>
      </p:sp>
      <p:sp>
        <p:nvSpPr>
          <p:cNvPr id="125955" name="Rectangle 2"/>
          <p:cNvSpPr>
            <a:spLocks noChangeArrowheads="1"/>
          </p:cNvSpPr>
          <p:nvPr/>
        </p:nvSpPr>
        <p:spPr bwMode="auto">
          <a:xfrm>
            <a:off x="685800" y="1752600"/>
            <a:ext cx="7848600" cy="3962400"/>
          </a:xfrm>
          <a:prstGeom prst="rect">
            <a:avLst/>
          </a:prstGeom>
          <a:noFill/>
          <a:ln w="12700">
            <a:noFill/>
            <a:miter lim="800000"/>
            <a:headEnd/>
            <a:tailEnd/>
          </a:ln>
        </p:spPr>
        <p:txBody>
          <a:bodyPr lIns="90488" tIns="44450" rIns="90488" bIns="44450"/>
          <a:lstStyle/>
          <a:p>
            <a:pPr marL="457200" indent="-457200">
              <a:spcBef>
                <a:spcPct val="20000"/>
              </a:spcBef>
              <a:buFontTx/>
              <a:buChar char="•"/>
            </a:pPr>
            <a:r>
              <a:rPr lang="en-US" sz="2800"/>
              <a:t>Use average of day before and day after (interpolation)</a:t>
            </a:r>
          </a:p>
          <a:p>
            <a:pPr marL="1371600" lvl="2" indent="-457200">
              <a:spcBef>
                <a:spcPct val="20000"/>
              </a:spcBef>
              <a:buFontTx/>
              <a:buChar char="•"/>
            </a:pPr>
            <a:r>
              <a:rPr lang="en-US" sz="2400"/>
              <a:t>easy to implement</a:t>
            </a:r>
          </a:p>
          <a:p>
            <a:pPr marL="1371600" lvl="2" indent="-457200">
              <a:spcBef>
                <a:spcPct val="20000"/>
              </a:spcBef>
              <a:buFontTx/>
              <a:buChar char="•"/>
            </a:pPr>
            <a:r>
              <a:rPr lang="en-US" sz="2400"/>
              <a:t>maximum likelihood</a:t>
            </a:r>
          </a:p>
          <a:p>
            <a:pPr marL="1371600" lvl="2" indent="-457200">
              <a:spcBef>
                <a:spcPct val="20000"/>
              </a:spcBef>
              <a:buFontTx/>
              <a:buChar char="•"/>
            </a:pPr>
            <a:r>
              <a:rPr lang="en-US" sz="2400"/>
              <a:t>dampens volatility</a:t>
            </a:r>
          </a:p>
          <a:p>
            <a:pPr marL="457200" indent="-457200">
              <a:spcBef>
                <a:spcPct val="20000"/>
              </a:spcBef>
              <a:buFontTx/>
              <a:buChar char="•"/>
            </a:pPr>
            <a:r>
              <a:rPr lang="en-US" sz="2800"/>
              <a:t>Use prior day</a:t>
            </a:r>
          </a:p>
          <a:p>
            <a:pPr marL="1371600" lvl="2" indent="-457200">
              <a:spcBef>
                <a:spcPct val="20000"/>
              </a:spcBef>
              <a:buFontTx/>
              <a:buChar char="•"/>
            </a:pPr>
            <a:r>
              <a:rPr lang="en-US" sz="2400"/>
              <a:t>Easy</a:t>
            </a:r>
          </a:p>
          <a:p>
            <a:pPr marL="1371600" lvl="2" indent="-457200">
              <a:spcBef>
                <a:spcPct val="20000"/>
              </a:spcBef>
              <a:buFontTx/>
              <a:buChar char="•"/>
            </a:pPr>
            <a:r>
              <a:rPr lang="en-US" sz="2400"/>
              <a:t>May increase volatility</a:t>
            </a:r>
          </a:p>
          <a:p>
            <a:pPr marL="457200" indent="-457200">
              <a:spcBef>
                <a:spcPct val="20000"/>
              </a:spcBef>
              <a:buFontTx/>
              <a:buChar char="•"/>
            </a:pPr>
            <a:r>
              <a:rPr lang="en-US" sz="2800"/>
              <a:t>Choice depends  in part upon differencing interval</a:t>
            </a:r>
          </a:p>
        </p:txBody>
      </p:sp>
      <p:sp>
        <p:nvSpPr>
          <p:cNvPr id="125956" name="Rectangle 3"/>
          <p:cNvSpPr>
            <a:spLocks noChangeArrowheads="1"/>
          </p:cNvSpPr>
          <p:nvPr/>
        </p:nvSpPr>
        <p:spPr bwMode="auto">
          <a:xfrm>
            <a:off x="914400" y="762000"/>
            <a:ext cx="7467600" cy="758825"/>
          </a:xfrm>
          <a:prstGeom prst="rect">
            <a:avLst/>
          </a:prstGeom>
          <a:noFill/>
          <a:ln w="12700">
            <a:noFill/>
            <a:miter lim="800000"/>
            <a:headEnd/>
            <a:tailEnd/>
          </a:ln>
        </p:spPr>
        <p:txBody>
          <a:bodyPr lIns="90488" tIns="44450" rIns="90488" bIns="44450">
            <a:spAutoFit/>
          </a:bodyPr>
          <a:lstStyle/>
          <a:p>
            <a:r>
              <a:rPr lang="en-US" sz="4400">
                <a:solidFill>
                  <a:schemeClr val="tx2"/>
                </a:solidFill>
              </a:rPr>
              <a:t>Simple Approaches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5"/>
          <p:cNvSpPr>
            <a:spLocks noGrp="1"/>
          </p:cNvSpPr>
          <p:nvPr>
            <p:ph type="sldNum" sz="quarter" idx="12"/>
          </p:nvPr>
        </p:nvSpPr>
        <p:spPr>
          <a:noFill/>
        </p:spPr>
        <p:txBody>
          <a:bodyPr/>
          <a:lstStyle/>
          <a:p>
            <a:fld id="{3AE1845E-D53A-45A1-9981-1D98A53CBAB1}" type="slidenum">
              <a:rPr lang="en-US" smtClean="0"/>
              <a:pPr/>
              <a:t>99</a:t>
            </a:fld>
            <a:endParaRPr lang="en-US" smtClean="0"/>
          </a:p>
        </p:txBody>
      </p:sp>
      <p:sp>
        <p:nvSpPr>
          <p:cNvPr id="126979" name="Rectangle 2"/>
          <p:cNvSpPr>
            <a:spLocks noGrp="1" noChangeArrowheads="1"/>
          </p:cNvSpPr>
          <p:nvPr>
            <p:ph type="title"/>
          </p:nvPr>
        </p:nvSpPr>
        <p:spPr/>
        <p:txBody>
          <a:bodyPr/>
          <a:lstStyle/>
          <a:p>
            <a:r>
              <a:rPr lang="en-US" smtClean="0"/>
              <a:t>What is Bootstrap?</a:t>
            </a:r>
          </a:p>
        </p:txBody>
      </p:sp>
      <p:sp>
        <p:nvSpPr>
          <p:cNvPr id="126980" name="Rectangle 3"/>
          <p:cNvSpPr>
            <a:spLocks noGrp="1" noChangeArrowheads="1"/>
          </p:cNvSpPr>
          <p:nvPr>
            <p:ph type="body" idx="1"/>
          </p:nvPr>
        </p:nvSpPr>
        <p:spPr/>
        <p:txBody>
          <a:bodyPr/>
          <a:lstStyle/>
          <a:p>
            <a:pPr>
              <a:lnSpc>
                <a:spcPct val="90000"/>
              </a:lnSpc>
            </a:pPr>
            <a:r>
              <a:rPr lang="en-US" smtClean="0"/>
              <a:t>Bootstrap is a MC technique that involves random draws from an existing (usually historical) dataset</a:t>
            </a:r>
          </a:p>
          <a:p>
            <a:pPr>
              <a:lnSpc>
                <a:spcPct val="90000"/>
              </a:lnSpc>
            </a:pPr>
            <a:r>
              <a:rPr lang="en-US" smtClean="0"/>
              <a:t>It is usually used to alleviate small sample problems</a:t>
            </a:r>
          </a:p>
          <a:p>
            <a:pPr>
              <a:lnSpc>
                <a:spcPct val="90000"/>
              </a:lnSpc>
            </a:pPr>
            <a:r>
              <a:rPr lang="en-US" smtClean="0"/>
              <a:t>Within a MC framework, it is nonparametric – it makes no assumptions about the underlying distribution of the data</a:t>
            </a:r>
          </a:p>
        </p:txBody>
      </p:sp>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10.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11.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12.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13.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14.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15.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2.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3.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4.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5.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6.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7.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8.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9.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82704</TotalTime>
  <Words>13528</Words>
  <Application>Microsoft Macintosh PowerPoint</Application>
  <PresentationFormat>On-screen Show (4:3)</PresentationFormat>
  <Paragraphs>3364</Paragraphs>
  <Slides>300</Slides>
  <Notes>53</Notes>
  <HiddenSlides>0</HiddenSlides>
  <MMClips>0</MMClips>
  <ScaleCrop>false</ScaleCrop>
  <HeadingPairs>
    <vt:vector size="8" baseType="variant">
      <vt:variant>
        <vt:lpstr>Theme</vt:lpstr>
      </vt:variant>
      <vt:variant>
        <vt:i4>1</vt:i4>
      </vt:variant>
      <vt:variant>
        <vt:lpstr>Links</vt:lpstr>
      </vt:variant>
      <vt:variant>
        <vt:i4>5</vt:i4>
      </vt:variant>
      <vt:variant>
        <vt:lpstr>Embedded OLE Servers</vt:lpstr>
      </vt:variant>
      <vt:variant>
        <vt:i4>7</vt:i4>
      </vt:variant>
      <vt:variant>
        <vt:lpstr>Slide Titles</vt:lpstr>
      </vt:variant>
      <vt:variant>
        <vt:i4>300</vt:i4>
      </vt:variant>
    </vt:vector>
  </HeadingPairs>
  <TitlesOfParts>
    <vt:vector size="313" baseType="lpstr">
      <vt:lpstr>Default Design</vt:lpstr>
      <vt:lpstr>\\msad\root\NA\NY\LIB\FIN\MRD\RMG\Abbott\limits\Copy of 101130 Limits.xls!Table (2)!R6C2:R25C19</vt:lpstr>
      <vt:lpstr>\\MSAD\ROOT\NA\NY\USERS\abbottk\Readings\Papers\Overview\101130 Limits.xls!IRCC IR FX!R4C1:R40C23</vt:lpstr>
      <vt:lpstr>\\msad\root\NA\NY\LIB\FIN\MRD\RMG\Abbott\limits\Copy of 101130 Limits.xls!IRCC EM Exp!R5C2:R41C17</vt:lpstr>
      <vt:lpstr>\\msad\root\NA\NY\LIB\FIN\MRD\RMG\Abbott\limits\Copy of 101130 Limits.xls!FXEM Single Name!R2C2:R54C15</vt:lpstr>
      <vt:lpstr>\\msad\root\NA\NY\LIB\FIN\MRD\RMG\Abbott\limits\Copy of 101130 Limits.xls!FX Vega!R1C1:R44C36</vt:lpstr>
      <vt:lpstr>Graph Sheet</vt:lpstr>
      <vt:lpstr>Picture</vt:lpstr>
      <vt:lpstr>Document</vt:lpstr>
      <vt:lpstr>Equation</vt:lpstr>
      <vt:lpstr>Microsoft Equation 3.0</vt:lpstr>
      <vt:lpstr>Microsoft Equation</vt:lpstr>
      <vt:lpstr>Visio</vt:lpstr>
      <vt:lpstr>Risk Management</vt:lpstr>
      <vt:lpstr>Syllabus</vt:lpstr>
      <vt:lpstr>Overview</vt:lpstr>
      <vt:lpstr>Mission, Principles, &amp; Interaction</vt:lpstr>
      <vt:lpstr>PowerPoint Presentation</vt:lpstr>
      <vt:lpstr>Risk Management is not  risk avoidance!</vt:lpstr>
      <vt:lpstr>Five Key Questions</vt:lpstr>
      <vt:lpstr>Risk Management Should...</vt:lpstr>
      <vt:lpstr>Risk Management Should NOT... (some opinions)</vt:lpstr>
      <vt:lpstr>Analysis: The Toolkit</vt:lpstr>
      <vt:lpstr>Implementation: The Toolkit</vt:lpstr>
      <vt:lpstr>Brief History – 1980s</vt:lpstr>
      <vt:lpstr>Brief History – 1990s</vt:lpstr>
      <vt:lpstr>Brief History – 2000s to Current</vt:lpstr>
      <vt:lpstr>Why So Many Crises ? Why So Many Losses?</vt:lpstr>
      <vt:lpstr>Organization of the Risk Function</vt:lpstr>
      <vt:lpstr>A Typical Firm Risk Management Structure </vt:lpstr>
      <vt:lpstr>A Typical Operational Risk Management Structure </vt:lpstr>
      <vt:lpstr>A Typical Credit Risk Management Structure </vt:lpstr>
      <vt:lpstr>A Typical Market Risk Management Structure </vt:lpstr>
      <vt:lpstr>A Typical Market Risk Management Structure </vt:lpstr>
      <vt:lpstr>A Typical Market Risk Management Structure </vt:lpstr>
      <vt:lpstr>Risk Primary Interfaces</vt:lpstr>
      <vt:lpstr>Interaction</vt:lpstr>
      <vt:lpstr>Interaction</vt:lpstr>
      <vt:lpstr>Interaction</vt:lpstr>
      <vt:lpstr>Interaction with Risk Areas</vt:lpstr>
      <vt:lpstr>Interaction with Risk Areas</vt:lpstr>
      <vt:lpstr>Risk Committees</vt:lpstr>
      <vt:lpstr>The Importance of Communication</vt:lpstr>
      <vt:lpstr>Games Traders Play</vt:lpstr>
      <vt:lpstr>A word on ethics…</vt:lpstr>
      <vt:lpstr>Exploratory Data Analysis*</vt:lpstr>
      <vt:lpstr>Approach</vt:lpstr>
      <vt:lpstr>History</vt:lpstr>
      <vt:lpstr>Techniques</vt:lpstr>
      <vt:lpstr>Techniques</vt:lpstr>
      <vt:lpstr>EDA Goals</vt:lpstr>
      <vt:lpstr>EDA/Graphics Example</vt:lpstr>
      <vt:lpstr>EDA / Graphics Examples</vt:lpstr>
      <vt:lpstr>Importance of Exploratory Analysis</vt:lpstr>
      <vt:lpstr>General Problem Categories</vt:lpstr>
      <vt:lpstr>Problem Classification</vt:lpstr>
      <vt:lpstr>Problem Classification</vt:lpstr>
      <vt:lpstr>Problem Classification</vt:lpstr>
      <vt:lpstr>Problem Classification</vt:lpstr>
      <vt:lpstr>Problem Classification</vt:lpstr>
      <vt:lpstr>Problem Classification</vt:lpstr>
      <vt:lpstr>Least Squares Fitting</vt:lpstr>
      <vt:lpstr>Problem Classification</vt:lpstr>
      <vt:lpstr>ARIMA Models</vt:lpstr>
      <vt:lpstr>Principal Components</vt:lpstr>
      <vt:lpstr>Problem Classification</vt:lpstr>
      <vt:lpstr>Histogram</vt:lpstr>
      <vt:lpstr>Scatter Plot</vt:lpstr>
      <vt:lpstr>PowerPoint Presentation</vt:lpstr>
      <vt:lpstr>PowerPoint Presentation</vt:lpstr>
      <vt:lpstr>Box Plot</vt:lpstr>
      <vt:lpstr>Box Plots</vt:lpstr>
      <vt:lpstr>Probability Plot</vt:lpstr>
      <vt:lpstr>Contour Plot</vt:lpstr>
      <vt:lpstr>Surface Plot</vt:lpstr>
      <vt:lpstr>Autocorrelation Plot</vt:lpstr>
      <vt:lpstr>Chernoff Faces</vt:lpstr>
      <vt:lpstr>PowerPoint Presentation</vt:lpstr>
      <vt:lpstr>Graphical Analysis: Time Series</vt:lpstr>
      <vt:lpstr>Graphical Analysis</vt:lpstr>
      <vt:lpstr>Graphical Analysis</vt:lpstr>
      <vt:lpstr>Graphical Analysis</vt:lpstr>
      <vt:lpstr>Graphical Analysis: Frequency Distribution</vt:lpstr>
      <vt:lpstr>Graphical Analysis</vt:lpstr>
      <vt:lpstr>Graphical Analysis</vt:lpstr>
      <vt:lpstr>Graphical Analysis</vt:lpstr>
      <vt:lpstr>Graphical Analysis</vt:lpstr>
      <vt:lpstr>PowerPoint Presentation</vt:lpstr>
      <vt:lpstr>Deposit Interest Rate Risk</vt:lpstr>
      <vt:lpstr>Graphical Analysis</vt:lpstr>
      <vt:lpstr>Graphical Analysis Heatmap Table</vt:lpstr>
      <vt:lpstr>Graphical Analysis</vt:lpstr>
      <vt:lpstr>Graphical Analysis</vt:lpstr>
      <vt:lpstr>Four Key Excel Functions</vt:lpstr>
      <vt:lpstr>Spinner</vt:lpstr>
      <vt:lpstr>Descriptive Statistics</vt:lpstr>
      <vt:lpstr>Spinner </vt:lpstr>
      <vt:lpstr>Vlookup( )</vt:lpstr>
      <vt:lpstr>Index( )</vt:lpstr>
      <vt:lpstr>Data Table</vt:lpstr>
      <vt:lpstr>Descriptive Statistics</vt:lpstr>
      <vt:lpstr>Descriptive Statistics</vt:lpstr>
      <vt:lpstr>Descriptive Statistics</vt:lpstr>
      <vt:lpstr>Descriptive Statistics</vt:lpstr>
      <vt:lpstr>Descriptive Statistics</vt:lpstr>
      <vt:lpstr>Descriptive Statistics</vt:lpstr>
      <vt:lpstr>Missing Data</vt:lpstr>
      <vt:lpstr>Missing Data</vt:lpstr>
      <vt:lpstr>Overview</vt:lpstr>
      <vt:lpstr>PowerPoint Presentation</vt:lpstr>
      <vt:lpstr>PowerPoint Presentation</vt:lpstr>
      <vt:lpstr>What is Bootstrap?</vt:lpstr>
      <vt:lpstr>Why Bootstrap?</vt:lpstr>
      <vt:lpstr>A Spreadsheet Approach to Bootstrap</vt:lpstr>
      <vt:lpstr>Drawing Random Integers</vt:lpstr>
      <vt:lpstr>Using the Random Integers</vt:lpstr>
      <vt:lpstr>Example</vt:lpstr>
      <vt:lpstr>What Now?</vt:lpstr>
      <vt:lpstr>Common Applications</vt:lpstr>
      <vt:lpstr>Interesting Variants</vt:lpstr>
      <vt:lpstr>Brownian Bridge</vt:lpstr>
      <vt:lpstr>Brownian Bridge: The Basic Idea</vt:lpstr>
      <vt:lpstr>Brownian Bridge: The Basic Idea</vt:lpstr>
      <vt:lpstr>How It Works:</vt:lpstr>
      <vt:lpstr>How It Works:</vt:lpstr>
      <vt:lpstr>How It Works:</vt:lpstr>
      <vt:lpstr>How It Works:</vt:lpstr>
      <vt:lpstr>How It Works:</vt:lpstr>
      <vt:lpstr>Footnote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Regression-based Infill</vt:lpstr>
      <vt:lpstr>PowerPoint Presentation</vt:lpstr>
      <vt:lpstr>Methodology</vt:lpstr>
      <vt:lpstr>Different Methodologies</vt:lpstr>
      <vt:lpstr>Variables in the methods</vt:lpstr>
      <vt:lpstr>Methodology: What Are We Trying to Calculate?</vt:lpstr>
      <vt:lpstr>Methodology: VaR Concepts</vt:lpstr>
      <vt:lpstr>Methodology: Why We Use Returns</vt:lpstr>
      <vt:lpstr>Methodology: Why We Use Returns</vt:lpstr>
      <vt:lpstr>Methodology: Estimating Volatility</vt:lpstr>
      <vt:lpstr>Methodology: Estimating Volatility</vt:lpstr>
      <vt:lpstr>Methodology: Using Volatility to Estimate Value at Risk</vt:lpstr>
      <vt:lpstr>Methodology: Using Volatility to Estimate Value at Risk</vt:lpstr>
      <vt:lpstr>Methodology: Review of One Asset VaR</vt:lpstr>
      <vt:lpstr>Methodology: Caveats</vt:lpstr>
      <vt:lpstr>Methodology: Fixed Income</vt:lpstr>
      <vt:lpstr>Bond Pricing: A Digression</vt:lpstr>
      <vt:lpstr>How is the PV of Annuity Formula derived?</vt:lpstr>
      <vt:lpstr>How is the PV of Annuity Formula derived?</vt:lpstr>
      <vt:lpstr>How is the PV of Annuity Formula derived?</vt:lpstr>
      <vt:lpstr>Price-Yield Relationship</vt:lpstr>
      <vt:lpstr>IR Risk Reporting</vt:lpstr>
      <vt:lpstr>Methodology: Fixed Income</vt:lpstr>
      <vt:lpstr>Methodology: Fixed Income Example</vt:lpstr>
      <vt:lpstr>Methodology: Fixed Income Example</vt:lpstr>
      <vt:lpstr>Methodology: Duration vs. DV01</vt:lpstr>
      <vt:lpstr>Methodology: Duration &amp; DV01 Examples</vt:lpstr>
      <vt:lpstr>Spread PV01</vt:lpstr>
      <vt:lpstr>Spread PV01</vt:lpstr>
      <vt:lpstr>Required Reading</vt:lpstr>
      <vt:lpstr>Methodology: Putting It All Together</vt:lpstr>
      <vt:lpstr>Methodology:  Adding Additional Assets</vt:lpstr>
      <vt:lpstr>Methodology: Covariance</vt:lpstr>
      <vt:lpstr>Methodology: Portfolios</vt:lpstr>
      <vt:lpstr>Methodology: Covariance</vt:lpstr>
      <vt:lpstr>Methodology: Correlation</vt:lpstr>
      <vt:lpstr>Methodology: Correlation</vt:lpstr>
      <vt:lpstr>Methodology: More Facts</vt:lpstr>
      <vt:lpstr>More Facts (continued)</vt:lpstr>
      <vt:lpstr>Simplifying the Arithmetic</vt:lpstr>
      <vt:lpstr>Covariance/Correlation Matrices</vt:lpstr>
      <vt:lpstr>Covariance Matrices</vt:lpstr>
      <vt:lpstr>Covariance Matrices</vt:lpstr>
      <vt:lpstr>Correlation, Covariance &amp; Time</vt:lpstr>
      <vt:lpstr>Using Matrix Algebra</vt:lpstr>
      <vt:lpstr>Using Matrix Algebra</vt:lpstr>
      <vt:lpstr>Using Matrix Algebra</vt:lpstr>
      <vt:lpstr>Using Matrix Algebra</vt:lpstr>
      <vt:lpstr>Interpreting the Results</vt:lpstr>
      <vt:lpstr>The Big Picture</vt:lpstr>
      <vt:lpstr>PowerPoint Presentation</vt:lpstr>
      <vt:lpstr>Assumptions</vt:lpstr>
      <vt:lpstr>Getting Data</vt:lpstr>
      <vt:lpstr>PowerPoint Presentation</vt:lpstr>
      <vt:lpstr>Exponential Weighting</vt:lpstr>
      <vt:lpstr>PowerPoint Presentation</vt:lpstr>
      <vt:lpstr> Exponential Weighting</vt:lpstr>
      <vt:lpstr>PowerPoint Presentation</vt:lpstr>
      <vt:lpstr>Bucketing</vt:lpstr>
      <vt:lpstr>Updating Frequency</vt:lpstr>
      <vt:lpstr>PowerPoint Presentation</vt:lpstr>
      <vt:lpstr>PowerPoint Presentation</vt:lpstr>
      <vt:lpstr>Technical Issues</vt:lpstr>
      <vt:lpstr>Incorporating Fixed Income</vt:lpstr>
      <vt:lpstr>Incorporating Fixed Income</vt:lpstr>
      <vt:lpstr>Absolute VaR</vt:lpstr>
      <vt:lpstr>Marginal VaR</vt:lpstr>
      <vt:lpstr>Simulation Techniques</vt:lpstr>
      <vt:lpstr>Two Basic Approaches</vt:lpstr>
      <vt:lpstr>Simulation Overview</vt:lpstr>
      <vt:lpstr>Historical Simulation</vt:lpstr>
      <vt:lpstr>Performing HS</vt:lpstr>
      <vt:lpstr>Steps</vt:lpstr>
      <vt:lpstr>Calculate Sensitivities</vt:lpstr>
      <vt:lpstr>Collect Historical Data &amp; Calculate Returns </vt:lpstr>
      <vt:lpstr>Shock Portfolio &amp; Calculate P&amp;L</vt:lpstr>
      <vt:lpstr>Rank P&amp;L</vt:lpstr>
      <vt:lpstr>Now What?</vt:lpstr>
      <vt:lpstr>Data Flow</vt:lpstr>
      <vt:lpstr>Advantages of an Empirical Approach</vt:lpstr>
      <vt:lpstr>Description of Monte Carlo</vt:lpstr>
      <vt:lpstr>Financial Applications</vt:lpstr>
      <vt:lpstr>The Monte Carlo Process</vt:lpstr>
      <vt:lpstr>The Monte Carlo Process</vt:lpstr>
      <vt:lpstr>The Monte Carlo Process: Random Uniform Number Generation</vt:lpstr>
      <vt:lpstr>The Monte Carlo Process: Conversion to Random Normal</vt:lpstr>
      <vt:lpstr>The Monte Carlo Process: Covariance Matrix Construction</vt:lpstr>
      <vt:lpstr>The Monte Carlo Process: Matrix Factoring</vt:lpstr>
      <vt:lpstr>The Monte Carlo Process: Matrix Factoring</vt:lpstr>
      <vt:lpstr>The Monte Carlo Process: Creating Correlated Shocks</vt:lpstr>
      <vt:lpstr>The Monte Carlo Process: Creating Correlated Shocks</vt:lpstr>
      <vt:lpstr>The Monte Carlo Process: Creating Correlated Shocks</vt:lpstr>
      <vt:lpstr>Weaknesses</vt:lpstr>
      <vt:lpstr>Using the Shocks for Repricing</vt:lpstr>
      <vt:lpstr>Estimating the VAR</vt:lpstr>
      <vt:lpstr>PowerPoint Presentation</vt:lpstr>
      <vt:lpstr>PowerPoint Presentation</vt:lpstr>
      <vt:lpstr>PowerPoint Presentation</vt:lpstr>
      <vt:lpstr>PowerPoint Presentation</vt:lpstr>
      <vt:lpstr>PowerPoint Presentation</vt:lpstr>
      <vt:lpstr>Using the Shocks for Repricing</vt:lpstr>
      <vt:lpstr>Pricing Grids</vt:lpstr>
      <vt:lpstr>PowerPoint Presentation</vt:lpstr>
      <vt:lpstr>Competitive Comparison</vt:lpstr>
      <vt:lpstr>Credit Loss Monte Carlo</vt:lpstr>
      <vt:lpstr>Overview</vt:lpstr>
      <vt:lpstr>Traditional Credit Analysis</vt:lpstr>
      <vt:lpstr>Traditional Credit Analysis</vt:lpstr>
      <vt:lpstr>CreditMetrics</vt:lpstr>
      <vt:lpstr>CreditMetrics</vt:lpstr>
      <vt:lpstr>The Basic Idea</vt:lpstr>
      <vt:lpstr>Steps</vt:lpstr>
      <vt:lpstr>Gathering Data</vt:lpstr>
      <vt:lpstr>Preliminary Calculations</vt:lpstr>
      <vt:lpstr>Transition Matrices</vt:lpstr>
      <vt:lpstr>Curve Data</vt:lpstr>
      <vt:lpstr>Preliminary Calculations</vt:lpstr>
      <vt:lpstr>Assumptions / Adjustments</vt:lpstr>
      <vt:lpstr>Monte Carlo Simulation</vt:lpstr>
      <vt:lpstr>Correlated Vs Uncorrelated Defaults</vt:lpstr>
      <vt:lpstr>Correlated Vs Uncorrelated Defaults</vt:lpstr>
      <vt:lpstr>Transition Density</vt:lpstr>
      <vt:lpstr>Another Look at Transition Density</vt:lpstr>
      <vt:lpstr>Correlated Vs Uncorrelated Defaults</vt:lpstr>
      <vt:lpstr>Correlation Example</vt:lpstr>
      <vt:lpstr>Credit Counterparty  Monte Carlo*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Limits</vt:lpstr>
      <vt:lpstr> Limits Philosophy</vt:lpstr>
      <vt:lpstr>Why Limits?</vt:lpstr>
      <vt:lpstr>Check Risk Appetite</vt:lpstr>
      <vt:lpstr>Point of Contact</vt:lpstr>
      <vt:lpstr>Liquidity</vt:lpstr>
      <vt:lpstr>Exchange Rules</vt:lpstr>
      <vt:lpstr>Regulatory Requirements</vt:lpstr>
      <vt:lpstr>Limits</vt:lpstr>
      <vt:lpstr>Limits</vt:lpstr>
      <vt:lpstr>Limits</vt:lpstr>
      <vt:lpstr>Limits</vt:lpstr>
      <vt:lpstr>Types of Limits: Structure</vt:lpstr>
      <vt:lpstr>Desk Level Limits</vt:lpstr>
      <vt:lpstr>Types of Market Risk Limits</vt:lpstr>
      <vt:lpstr>Types of Credit Risk Limits</vt:lpstr>
      <vt:lpstr>PowerPoint Presentation</vt:lpstr>
      <vt:lpstr>Limits Usage Examples</vt:lpstr>
      <vt:lpstr>Limits Usage Examples</vt:lpstr>
      <vt:lpstr>Setting Limits</vt:lpstr>
      <vt:lpstr>Setting Limits</vt:lpstr>
      <vt:lpstr>Calibrating Limits</vt:lpstr>
      <vt:lpstr>Calibrating Limits</vt:lpstr>
      <vt:lpstr>Calibrating Greeks</vt:lpstr>
      <vt:lpstr>Monitoring Limits</vt:lpstr>
      <vt:lpstr>Reporting Limits Usage</vt:lpstr>
      <vt:lpstr>Market Risk Limit Structure Overview</vt:lpstr>
      <vt:lpstr>IRCC IR/FX/EM</vt:lpstr>
      <vt:lpstr> IRCC Excluding CVA, Lending and EM Non-core</vt:lpstr>
      <vt:lpstr>IRCC FXEM Single Name</vt:lpstr>
      <vt:lpstr>IRCC FX Vega Limits</vt:lpstr>
      <vt:lpstr>PowerPoint Presentation</vt:lpstr>
    </vt:vector>
  </TitlesOfParts>
  <Company>NationsBanc Montgomery Securities,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Presentation to Bank of Thailand</dc:title>
  <dc:creator>kabbott</dc:creator>
  <cp:lastModifiedBy>Kenneth Abbott</cp:lastModifiedBy>
  <cp:revision>997</cp:revision>
  <dcterms:created xsi:type="dcterms:W3CDTF">2000-09-14T04:22:37Z</dcterms:created>
  <dcterms:modified xsi:type="dcterms:W3CDTF">2016-01-25T01:43:47Z</dcterms:modified>
</cp:coreProperties>
</file>